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drawings/drawing2.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drawings/drawing3.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rawings/drawing4.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2.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3.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4.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5.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6.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theme/themeOverride17.xml" ContentType="application/vnd.openxmlformats-officedocument.themeOverr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8.xml" ContentType="application/vnd.openxmlformats-officedocument.themeOverr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9.xml" ContentType="application/vnd.openxmlformats-officedocument.themeOverr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0.xml" ContentType="application/vnd.openxmlformats-officedocument.themeOverr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1.xml" ContentType="application/vnd.openxmlformats-officedocument.themeOverrid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2.xml" ContentType="application/vnd.openxmlformats-officedocument.themeOverride+xml"/>
  <Override PartName="/ppt/drawings/drawing5.xml" ContentType="application/vnd.openxmlformats-officedocument.drawingml.chartshapes+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3.xml" ContentType="application/vnd.openxmlformats-officedocument.themeOverride+xml"/>
  <Override PartName="/ppt/drawings/drawing6.xml" ContentType="application/vnd.openxmlformats-officedocument.drawingml.chartshapes+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4.xml" ContentType="application/vnd.openxmlformats-officedocument.themeOverride+xml"/>
  <Override PartName="/ppt/drawings/drawing7.xml" ContentType="application/vnd.openxmlformats-officedocument.drawingml.chartshapes+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theme/themeOverride25.xml" ContentType="application/vnd.openxmlformats-officedocument.themeOverrid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14.xml" ContentType="application/vnd.openxmlformats-officedocument.presentationml.notesSlide+xml"/>
  <Override PartName="/ppt/charts/chart30.xml" ContentType="application/vnd.openxmlformats-officedocument.drawingml.chart+xml"/>
  <Override PartName="/ppt/theme/themeOverride26.xml" ContentType="application/vnd.openxmlformats-officedocument.themeOverride+xml"/>
  <Override PartName="/ppt/charts/chart31.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2.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27.xml" ContentType="application/vnd.openxmlformats-officedocument.themeOverride+xml"/>
  <Override PartName="/ppt/charts/chart33.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28.xml" ContentType="application/vnd.openxmlformats-officedocument.themeOverride+xml"/>
  <Override PartName="/ppt/notesSlides/notesSlide15.xml" ContentType="application/vnd.openxmlformats-officedocument.presentationml.notesSlide+xml"/>
  <Override PartName="/ppt/charts/chart34.xml" ContentType="application/vnd.openxmlformats-officedocument.drawingml.chart+xml"/>
  <Override PartName="/ppt/charts/style31.xml" ContentType="application/vnd.ms-office.chartstyle+xml"/>
  <Override PartName="/ppt/charts/colors31.xml" ContentType="application/vnd.ms-office.chartcolorstyle+xml"/>
  <Override PartName="/ppt/drawings/drawing8.xml" ContentType="application/vnd.openxmlformats-officedocument.drawingml.chartshapes+xml"/>
  <Override PartName="/ppt/charts/chart35.xml" ContentType="application/vnd.openxmlformats-officedocument.drawingml.chart+xml"/>
  <Override PartName="/ppt/theme/themeOverride29.xml" ContentType="application/vnd.openxmlformats-officedocument.themeOverride+xml"/>
  <Override PartName="/ppt/notesSlides/notesSlide16.xml" ContentType="application/vnd.openxmlformats-officedocument.presentationml.notesSlide+xml"/>
  <Override PartName="/ppt/charts/chart36.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0.xml" ContentType="application/vnd.openxmlformats-officedocument.themeOverride+xml"/>
  <Override PartName="/ppt/charts/chart37.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1.xml" ContentType="application/vnd.openxmlformats-officedocument.themeOverride+xml"/>
  <Override PartName="/ppt/charts/chart38.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32.xml" ContentType="application/vnd.openxmlformats-officedocument.themeOverride+xml"/>
  <Override PartName="/ppt/charts/chart39.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33.xml" ContentType="application/vnd.openxmlformats-officedocument.themeOverride+xml"/>
  <Override PartName="/ppt/charts/chart40.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34.xml" ContentType="application/vnd.openxmlformats-officedocument.themeOverride+xml"/>
  <Override PartName="/ppt/charts/chart41.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35.xml" ContentType="application/vnd.openxmlformats-officedocument.themeOverride+xml"/>
  <Override PartName="/ppt/charts/chart42.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36.xml" ContentType="application/vnd.openxmlformats-officedocument.themeOverride+xml"/>
  <Override PartName="/ppt/charts/chart43.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37.xml" ContentType="application/vnd.openxmlformats-officedocument.themeOverride+xml"/>
  <Override PartName="/ppt/notesSlides/notesSlide17.xml" ContentType="application/vnd.openxmlformats-officedocument.presentationml.notesSlide+xml"/>
  <Override PartName="/ppt/charts/chart44.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38.xml" ContentType="application/vnd.openxmlformats-officedocument.themeOverride+xml"/>
  <Override PartName="/ppt/charts/chart45.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39.xml" ContentType="application/vnd.openxmlformats-officedocument.themeOverride+xml"/>
  <Override PartName="/ppt/charts/chart46.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40.xml" ContentType="application/vnd.openxmlformats-officedocument.themeOverride+xml"/>
  <Override PartName="/ppt/charts/chart47.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41.xml" ContentType="application/vnd.openxmlformats-officedocument.themeOverride+xml"/>
  <Override PartName="/ppt/charts/chart48.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42.xml" ContentType="application/vnd.openxmlformats-officedocument.themeOverride+xml"/>
  <Override PartName="/ppt/charts/chart49.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43.xml" ContentType="application/vnd.openxmlformats-officedocument.themeOverride+xml"/>
  <Override PartName="/ppt/charts/chart50.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44.xml" ContentType="application/vnd.openxmlformats-officedocument.themeOverride+xml"/>
  <Override PartName="/ppt/charts/chart51.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45.xml" ContentType="application/vnd.openxmlformats-officedocument.themeOverride+xml"/>
  <Override PartName="/ppt/notesSlides/notesSlide18.xml" ContentType="application/vnd.openxmlformats-officedocument.presentationml.notesSlide+xml"/>
  <Override PartName="/ppt/charts/chart52.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46.xml" ContentType="application/vnd.openxmlformats-officedocument.themeOverride+xml"/>
  <Override PartName="/ppt/drawings/drawing9.xml" ContentType="application/vnd.openxmlformats-officedocument.drawingml.chartshapes+xml"/>
  <Override PartName="/ppt/charts/chart53.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47.xml" ContentType="application/vnd.openxmlformats-officedocument.themeOverride+xml"/>
  <Override PartName="/ppt/drawings/drawing10.xml" ContentType="application/vnd.openxmlformats-officedocument.drawingml.chartshapes+xml"/>
  <Override PartName="/ppt/charts/chart54.xml" ContentType="application/vnd.openxmlformats-officedocument.drawingml.chart+xml"/>
  <Override PartName="/ppt/charts/style50.xml" ContentType="application/vnd.ms-office.chartstyle+xml"/>
  <Override PartName="/ppt/charts/colors50.xml" ContentType="application/vnd.ms-office.chartcolorstyle+xml"/>
  <Override PartName="/ppt/theme/themeOverride48.xml" ContentType="application/vnd.openxmlformats-officedocument.themeOverride+xml"/>
  <Override PartName="/ppt/drawings/drawing11.xml" ContentType="application/vnd.openxmlformats-officedocument.drawingml.chartshapes+xml"/>
  <Override PartName="/ppt/charts/chart55.xml" ContentType="application/vnd.openxmlformats-officedocument.drawingml.chart+xml"/>
  <Override PartName="/ppt/charts/style51.xml" ContentType="application/vnd.ms-office.chartstyle+xml"/>
  <Override PartName="/ppt/charts/colors51.xml" ContentType="application/vnd.ms-office.chartcolorstyle+xml"/>
  <Override PartName="/ppt/theme/themeOverride49.xml" ContentType="application/vnd.openxmlformats-officedocument.themeOverride+xml"/>
  <Override PartName="/ppt/drawings/drawing12.xml" ContentType="application/vnd.openxmlformats-officedocument.drawingml.chartshapes+xml"/>
  <Override PartName="/ppt/charts/chart56.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50.xml" ContentType="application/vnd.openxmlformats-officedocument.themeOverride+xml"/>
  <Override PartName="/ppt/drawings/drawing13.xml" ContentType="application/vnd.openxmlformats-officedocument.drawingml.chartshapes+xml"/>
  <Override PartName="/ppt/charts/chart57.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51.xml" ContentType="application/vnd.openxmlformats-officedocument.themeOverride+xml"/>
  <Override PartName="/ppt/drawings/drawing14.xml" ContentType="application/vnd.openxmlformats-officedocument.drawingml.chartshapes+xml"/>
  <Override PartName="/ppt/charts/chart58.xml" ContentType="application/vnd.openxmlformats-officedocument.drawingml.chart+xml"/>
  <Override PartName="/ppt/charts/style54.xml" ContentType="application/vnd.ms-office.chartstyle+xml"/>
  <Override PartName="/ppt/charts/colors54.xml" ContentType="application/vnd.ms-office.chartcolorstyle+xml"/>
  <Override PartName="/ppt/theme/themeOverride52.xml" ContentType="application/vnd.openxmlformats-officedocument.themeOverride+xml"/>
  <Override PartName="/ppt/drawings/drawing15.xml" ContentType="application/vnd.openxmlformats-officedocument.drawingml.chartshapes+xml"/>
  <Override PartName="/ppt/charts/chart59.xml" ContentType="application/vnd.openxmlformats-officedocument.drawingml.chart+xml"/>
  <Override PartName="/ppt/charts/style55.xml" ContentType="application/vnd.ms-office.chartstyle+xml"/>
  <Override PartName="/ppt/charts/colors55.xml" ContentType="application/vnd.ms-office.chartcolorstyle+xml"/>
  <Override PartName="/ppt/theme/themeOverride53.xml" ContentType="application/vnd.openxmlformats-officedocument.themeOverride+xml"/>
  <Override PartName="/ppt/drawings/drawing16.xml" ContentType="application/vnd.openxmlformats-officedocument.drawingml.chartshapes+xml"/>
  <Override PartName="/ppt/charts/chart60.xml" ContentType="application/vnd.openxmlformats-officedocument.drawingml.chart+xml"/>
  <Override PartName="/ppt/charts/style56.xml" ContentType="application/vnd.ms-office.chartstyle+xml"/>
  <Override PartName="/ppt/charts/colors56.xml" ContentType="application/vnd.ms-office.chartcolorstyle+xml"/>
  <Override PartName="/ppt/theme/themeOverride54.xml" ContentType="application/vnd.openxmlformats-officedocument.themeOverride+xml"/>
  <Override PartName="/ppt/drawings/drawing17.xml" ContentType="application/vnd.openxmlformats-officedocument.drawingml.chartshapes+xml"/>
  <Override PartName="/ppt/charts/chart61.xml" ContentType="application/vnd.openxmlformats-officedocument.drawingml.chart+xml"/>
  <Override PartName="/ppt/charts/style57.xml" ContentType="application/vnd.ms-office.chartstyle+xml"/>
  <Override PartName="/ppt/charts/colors57.xml" ContentType="application/vnd.ms-office.chartcolorstyle+xml"/>
  <Override PartName="/ppt/theme/themeOverride55.xml" ContentType="application/vnd.openxmlformats-officedocument.themeOverride+xml"/>
  <Override PartName="/ppt/drawings/drawing18.xml" ContentType="application/vnd.openxmlformats-officedocument.drawingml.chartshapes+xml"/>
  <Override PartName="/ppt/notesSlides/notesSlide19.xml" ContentType="application/vnd.openxmlformats-officedocument.presentationml.notesSlide+xml"/>
  <Override PartName="/ppt/charts/chart62.xml" ContentType="application/vnd.openxmlformats-officedocument.drawingml.chart+xml"/>
  <Override PartName="/ppt/charts/style58.xml" ContentType="application/vnd.ms-office.chartstyle+xml"/>
  <Override PartName="/ppt/charts/colors58.xml" ContentType="application/vnd.ms-office.chartcolorstyle+xml"/>
  <Override PartName="/ppt/theme/themeOverride56.xml" ContentType="application/vnd.openxmlformats-officedocument.themeOverride+xml"/>
  <Override PartName="/ppt/drawings/drawing19.xml" ContentType="application/vnd.openxmlformats-officedocument.drawingml.chartshapes+xml"/>
  <Override PartName="/ppt/charts/chart63.xml" ContentType="application/vnd.openxmlformats-officedocument.drawingml.chart+xml"/>
  <Override PartName="/ppt/charts/style59.xml" ContentType="application/vnd.ms-office.chartstyle+xml"/>
  <Override PartName="/ppt/charts/colors59.xml" ContentType="application/vnd.ms-office.chartcolorstyle+xml"/>
  <Override PartName="/ppt/theme/themeOverride57.xml" ContentType="application/vnd.openxmlformats-officedocument.themeOverride+xml"/>
  <Override PartName="/ppt/drawings/drawing20.xml" ContentType="application/vnd.openxmlformats-officedocument.drawingml.chartshapes+xml"/>
  <Override PartName="/ppt/charts/chart64.xml" ContentType="application/vnd.openxmlformats-officedocument.drawingml.chart+xml"/>
  <Override PartName="/ppt/charts/style60.xml" ContentType="application/vnd.ms-office.chartstyle+xml"/>
  <Override PartName="/ppt/charts/colors60.xml" ContentType="application/vnd.ms-office.chartcolorstyle+xml"/>
  <Override PartName="/ppt/theme/themeOverride58.xml" ContentType="application/vnd.openxmlformats-officedocument.themeOverride+xml"/>
  <Override PartName="/ppt/drawings/drawing21.xml" ContentType="application/vnd.openxmlformats-officedocument.drawingml.chartshapes+xml"/>
  <Override PartName="/ppt/charts/chart65.xml" ContentType="application/vnd.openxmlformats-officedocument.drawingml.chart+xml"/>
  <Override PartName="/ppt/charts/style61.xml" ContentType="application/vnd.ms-office.chartstyle+xml"/>
  <Override PartName="/ppt/charts/colors61.xml" ContentType="application/vnd.ms-office.chartcolorstyle+xml"/>
  <Override PartName="/ppt/theme/themeOverride59.xml" ContentType="application/vnd.openxmlformats-officedocument.themeOverride+xml"/>
  <Override PartName="/ppt/drawings/drawing22.xml" ContentType="application/vnd.openxmlformats-officedocument.drawingml.chartshapes+xml"/>
  <Override PartName="/ppt/charts/chart66.xml" ContentType="application/vnd.openxmlformats-officedocument.drawingml.chart+xml"/>
  <Override PartName="/ppt/charts/style62.xml" ContentType="application/vnd.ms-office.chartstyle+xml"/>
  <Override PartName="/ppt/charts/colors62.xml" ContentType="application/vnd.ms-office.chartcolorstyle+xml"/>
  <Override PartName="/ppt/theme/themeOverride60.xml" ContentType="application/vnd.openxmlformats-officedocument.themeOverride+xml"/>
  <Override PartName="/ppt/drawings/drawing23.xml" ContentType="application/vnd.openxmlformats-officedocument.drawingml.chartshapes+xml"/>
  <Override PartName="/ppt/charts/chart67.xml" ContentType="application/vnd.openxmlformats-officedocument.drawingml.chart+xml"/>
  <Override PartName="/ppt/charts/style63.xml" ContentType="application/vnd.ms-office.chartstyle+xml"/>
  <Override PartName="/ppt/charts/colors63.xml" ContentType="application/vnd.ms-office.chartcolorstyle+xml"/>
  <Override PartName="/ppt/theme/themeOverride61.xml" ContentType="application/vnd.openxmlformats-officedocument.themeOverride+xml"/>
  <Override PartName="/ppt/drawings/drawing24.xml" ContentType="application/vnd.openxmlformats-officedocument.drawingml.chartshapes+xml"/>
  <Override PartName="/ppt/charts/chart68.xml" ContentType="application/vnd.openxmlformats-officedocument.drawingml.chart+xml"/>
  <Override PartName="/ppt/charts/style64.xml" ContentType="application/vnd.ms-office.chartstyle+xml"/>
  <Override PartName="/ppt/charts/colors64.xml" ContentType="application/vnd.ms-office.chartcolorstyle+xml"/>
  <Override PartName="/ppt/theme/themeOverride62.xml" ContentType="application/vnd.openxmlformats-officedocument.themeOverride+xml"/>
  <Override PartName="/ppt/drawings/drawing25.xml" ContentType="application/vnd.openxmlformats-officedocument.drawingml.chartshapes+xml"/>
  <Override PartName="/ppt/charts/chart69.xml" ContentType="application/vnd.openxmlformats-officedocument.drawingml.chart+xml"/>
  <Override PartName="/ppt/charts/style65.xml" ContentType="application/vnd.ms-office.chartstyle+xml"/>
  <Override PartName="/ppt/charts/colors65.xml" ContentType="application/vnd.ms-office.chartcolorstyle+xml"/>
  <Override PartName="/ppt/theme/themeOverride63.xml" ContentType="application/vnd.openxmlformats-officedocument.themeOverride+xml"/>
  <Override PartName="/ppt/drawings/drawing26.xml" ContentType="application/vnd.openxmlformats-officedocument.drawingml.chartshapes+xml"/>
  <Override PartName="/ppt/charts/chart70.xml" ContentType="application/vnd.openxmlformats-officedocument.drawingml.chart+xml"/>
  <Override PartName="/ppt/charts/style66.xml" ContentType="application/vnd.ms-office.chartstyle+xml"/>
  <Override PartName="/ppt/charts/colors66.xml" ContentType="application/vnd.ms-office.chartcolorstyle+xml"/>
  <Override PartName="/ppt/theme/themeOverride64.xml" ContentType="application/vnd.openxmlformats-officedocument.themeOverride+xml"/>
  <Override PartName="/ppt/drawings/drawing27.xml" ContentType="application/vnd.openxmlformats-officedocument.drawingml.chartshapes+xml"/>
  <Override PartName="/ppt/charts/chart71.xml" ContentType="application/vnd.openxmlformats-officedocument.drawingml.chart+xml"/>
  <Override PartName="/ppt/charts/style67.xml" ContentType="application/vnd.ms-office.chartstyle+xml"/>
  <Override PartName="/ppt/charts/colors67.xml" ContentType="application/vnd.ms-office.chartcolorstyle+xml"/>
  <Override PartName="/ppt/theme/themeOverride65.xml" ContentType="application/vnd.openxmlformats-officedocument.themeOverride+xml"/>
  <Override PartName="/ppt/drawings/drawing28.xml" ContentType="application/vnd.openxmlformats-officedocument.drawingml.chartshapes+xml"/>
  <Override PartName="/ppt/notesSlides/notesSlide20.xml" ContentType="application/vnd.openxmlformats-officedocument.presentationml.notesSlide+xml"/>
  <Override PartName="/ppt/charts/chart72.xml" ContentType="application/vnd.openxmlformats-officedocument.drawingml.chart+xml"/>
  <Override PartName="/ppt/charts/style68.xml" ContentType="application/vnd.ms-office.chartstyle+xml"/>
  <Override PartName="/ppt/charts/colors68.xml" ContentType="application/vnd.ms-office.chartcolorstyle+xml"/>
  <Override PartName="/ppt/theme/themeOverride66.xml" ContentType="application/vnd.openxmlformats-officedocument.themeOverride+xml"/>
  <Override PartName="/ppt/charts/chart73.xml" ContentType="application/vnd.openxmlformats-officedocument.drawingml.chart+xml"/>
  <Override PartName="/ppt/charts/style69.xml" ContentType="application/vnd.ms-office.chartstyle+xml"/>
  <Override PartName="/ppt/charts/colors69.xml" ContentType="application/vnd.ms-office.chartcolorstyle+xml"/>
  <Override PartName="/ppt/theme/themeOverride67.xml" ContentType="application/vnd.openxmlformats-officedocument.themeOverride+xml"/>
  <Override PartName="/ppt/charts/chart74.xml" ContentType="application/vnd.openxmlformats-officedocument.drawingml.chart+xml"/>
  <Override PartName="/ppt/charts/style70.xml" ContentType="application/vnd.ms-office.chartstyle+xml"/>
  <Override PartName="/ppt/charts/colors70.xml" ContentType="application/vnd.ms-office.chartcolorstyle+xml"/>
  <Override PartName="/ppt/theme/themeOverride68.xml" ContentType="application/vnd.openxmlformats-officedocument.themeOverride+xml"/>
  <Override PartName="/ppt/charts/chart75.xml" ContentType="application/vnd.openxmlformats-officedocument.drawingml.chart+xml"/>
  <Override PartName="/ppt/charts/style71.xml" ContentType="application/vnd.ms-office.chartstyle+xml"/>
  <Override PartName="/ppt/charts/colors71.xml" ContentType="application/vnd.ms-office.chartcolorstyle+xml"/>
  <Override PartName="/ppt/theme/themeOverride69.xml" ContentType="application/vnd.openxmlformats-officedocument.themeOverride+xml"/>
  <Override PartName="/ppt/charts/chart76.xml" ContentType="application/vnd.openxmlformats-officedocument.drawingml.chart+xml"/>
  <Override PartName="/ppt/charts/style72.xml" ContentType="application/vnd.ms-office.chartstyle+xml"/>
  <Override PartName="/ppt/charts/colors72.xml" ContentType="application/vnd.ms-office.chartcolorstyle+xml"/>
  <Override PartName="/ppt/theme/themeOverride70.xml" ContentType="application/vnd.openxmlformats-officedocument.themeOverride+xml"/>
  <Override PartName="/ppt/charts/chart77.xml" ContentType="application/vnd.openxmlformats-officedocument.drawingml.chart+xml"/>
  <Override PartName="/ppt/charts/style73.xml" ContentType="application/vnd.ms-office.chartstyle+xml"/>
  <Override PartName="/ppt/charts/colors73.xml" ContentType="application/vnd.ms-office.chartcolorstyle+xml"/>
  <Override PartName="/ppt/theme/themeOverride71.xml" ContentType="application/vnd.openxmlformats-officedocument.themeOverride+xml"/>
  <Override PartName="/ppt/charts/chart78.xml" ContentType="application/vnd.openxmlformats-officedocument.drawingml.chart+xml"/>
  <Override PartName="/ppt/charts/style74.xml" ContentType="application/vnd.ms-office.chartstyle+xml"/>
  <Override PartName="/ppt/charts/colors74.xml" ContentType="application/vnd.ms-office.chartcolorstyle+xml"/>
  <Override PartName="/ppt/theme/themeOverride72.xml" ContentType="application/vnd.openxmlformats-officedocument.themeOverride+xml"/>
  <Override PartName="/ppt/charts/chart79.xml" ContentType="application/vnd.openxmlformats-officedocument.drawingml.chart+xml"/>
  <Override PartName="/ppt/charts/style75.xml" ContentType="application/vnd.ms-office.chartstyle+xml"/>
  <Override PartName="/ppt/charts/colors75.xml" ContentType="application/vnd.ms-office.chartcolorstyle+xml"/>
  <Override PartName="/ppt/theme/themeOverride73.xml" ContentType="application/vnd.openxmlformats-officedocument.themeOverride+xml"/>
  <Override PartName="/ppt/charts/chart80.xml" ContentType="application/vnd.openxmlformats-officedocument.drawingml.chart+xml"/>
  <Override PartName="/ppt/charts/style76.xml" ContentType="application/vnd.ms-office.chartstyle+xml"/>
  <Override PartName="/ppt/charts/colors76.xml" ContentType="application/vnd.ms-office.chartcolorstyle+xml"/>
  <Override PartName="/ppt/theme/themeOverride74.xml" ContentType="application/vnd.openxmlformats-officedocument.themeOverride+xml"/>
  <Override PartName="/ppt/charts/chart81.xml" ContentType="application/vnd.openxmlformats-officedocument.drawingml.chart+xml"/>
  <Override PartName="/ppt/charts/style77.xml" ContentType="application/vnd.ms-office.chartstyle+xml"/>
  <Override PartName="/ppt/charts/colors77.xml" ContentType="application/vnd.ms-office.chartcolorstyle+xml"/>
  <Override PartName="/ppt/theme/themeOverride75.xml" ContentType="application/vnd.openxmlformats-officedocument.themeOverride+xml"/>
  <Override PartName="/ppt/charts/chart82.xml" ContentType="application/vnd.openxmlformats-officedocument.drawingml.chart+xml"/>
  <Override PartName="/ppt/charts/style78.xml" ContentType="application/vnd.ms-office.chartstyle+xml"/>
  <Override PartName="/ppt/charts/colors78.xml" ContentType="application/vnd.ms-office.chartcolorstyle+xml"/>
  <Override PartName="/ppt/theme/themeOverride76.xml" ContentType="application/vnd.openxmlformats-officedocument.themeOverride+xml"/>
  <Override PartName="/ppt/charts/chart83.xml" ContentType="application/vnd.openxmlformats-officedocument.drawingml.chart+xml"/>
  <Override PartName="/ppt/charts/style79.xml" ContentType="application/vnd.ms-office.chartstyle+xml"/>
  <Override PartName="/ppt/charts/colors79.xml" ContentType="application/vnd.ms-office.chartcolorstyle+xml"/>
  <Override PartName="/ppt/theme/themeOverride77.xml" ContentType="application/vnd.openxmlformats-officedocument.themeOverride+xml"/>
  <Override PartName="/ppt/charts/chart84.xml" ContentType="application/vnd.openxmlformats-officedocument.drawingml.chart+xml"/>
  <Override PartName="/ppt/charts/style80.xml" ContentType="application/vnd.ms-office.chartstyle+xml"/>
  <Override PartName="/ppt/charts/colors80.xml" ContentType="application/vnd.ms-office.chartcolorstyle+xml"/>
  <Override PartName="/ppt/theme/themeOverride78.xml" ContentType="application/vnd.openxmlformats-officedocument.themeOverride+xml"/>
  <Override PartName="/ppt/charts/chart85.xml" ContentType="application/vnd.openxmlformats-officedocument.drawingml.chart+xml"/>
  <Override PartName="/ppt/charts/style81.xml" ContentType="application/vnd.ms-office.chartstyle+xml"/>
  <Override PartName="/ppt/charts/colors81.xml" ContentType="application/vnd.ms-office.chartcolorstyle+xml"/>
  <Override PartName="/ppt/theme/themeOverride79.xml" ContentType="application/vnd.openxmlformats-officedocument.themeOverride+xml"/>
  <Override PartName="/ppt/charts/chart86.xml" ContentType="application/vnd.openxmlformats-officedocument.drawingml.chart+xml"/>
  <Override PartName="/ppt/charts/style82.xml" ContentType="application/vnd.ms-office.chartstyle+xml"/>
  <Override PartName="/ppt/charts/colors82.xml" ContentType="application/vnd.ms-office.chartcolorstyle+xml"/>
  <Override PartName="/ppt/theme/themeOverride80.xml" ContentType="application/vnd.openxmlformats-officedocument.themeOverride+xml"/>
  <Override PartName="/ppt/notesSlides/notesSlide21.xml" ContentType="application/vnd.openxmlformats-officedocument.presentationml.notesSlide+xml"/>
  <Override PartName="/ppt/charts/chart87.xml" ContentType="application/vnd.openxmlformats-officedocument.drawingml.chart+xml"/>
  <Override PartName="/ppt/charts/style83.xml" ContentType="application/vnd.ms-office.chartstyle+xml"/>
  <Override PartName="/ppt/charts/colors83.xml" ContentType="application/vnd.ms-office.chartcolorstyle+xml"/>
  <Override PartName="/ppt/theme/themeOverride81.xml" ContentType="application/vnd.openxmlformats-officedocument.themeOverride+xml"/>
  <Override PartName="/ppt/charts/chart88.xml" ContentType="application/vnd.openxmlformats-officedocument.drawingml.chart+xml"/>
  <Override PartName="/ppt/charts/style84.xml" ContentType="application/vnd.ms-office.chartstyle+xml"/>
  <Override PartName="/ppt/charts/colors84.xml" ContentType="application/vnd.ms-office.chartcolorstyle+xml"/>
  <Override PartName="/ppt/theme/themeOverride82.xml" ContentType="application/vnd.openxmlformats-officedocument.themeOverride+xml"/>
  <Override PartName="/ppt/charts/chart89.xml" ContentType="application/vnd.openxmlformats-officedocument.drawingml.chart+xml"/>
  <Override PartName="/ppt/charts/style85.xml" ContentType="application/vnd.ms-office.chartstyle+xml"/>
  <Override PartName="/ppt/charts/colors85.xml" ContentType="application/vnd.ms-office.chartcolorstyle+xml"/>
  <Override PartName="/ppt/theme/themeOverride83.xml" ContentType="application/vnd.openxmlformats-officedocument.themeOverride+xml"/>
  <Override PartName="/ppt/charts/chart90.xml" ContentType="application/vnd.openxmlformats-officedocument.drawingml.chart+xml"/>
  <Override PartName="/ppt/charts/style86.xml" ContentType="application/vnd.ms-office.chartstyle+xml"/>
  <Override PartName="/ppt/charts/colors86.xml" ContentType="application/vnd.ms-office.chartcolorstyle+xml"/>
  <Override PartName="/ppt/theme/themeOverride84.xml" ContentType="application/vnd.openxmlformats-officedocument.themeOverride+xml"/>
  <Override PartName="/ppt/charts/chart91.xml" ContentType="application/vnd.openxmlformats-officedocument.drawingml.chart+xml"/>
  <Override PartName="/ppt/charts/style87.xml" ContentType="application/vnd.ms-office.chartstyle+xml"/>
  <Override PartName="/ppt/charts/colors87.xml" ContentType="application/vnd.ms-office.chartcolorstyle+xml"/>
  <Override PartName="/ppt/theme/themeOverride85.xml" ContentType="application/vnd.openxmlformats-officedocument.themeOverride+xml"/>
  <Override PartName="/ppt/charts/chart92.xml" ContentType="application/vnd.openxmlformats-officedocument.drawingml.chart+xml"/>
  <Override PartName="/ppt/charts/style88.xml" ContentType="application/vnd.ms-office.chartstyle+xml"/>
  <Override PartName="/ppt/charts/colors88.xml" ContentType="application/vnd.ms-office.chartcolorstyle+xml"/>
  <Override PartName="/ppt/theme/themeOverride86.xml" ContentType="application/vnd.openxmlformats-officedocument.themeOverride+xml"/>
  <Override PartName="/ppt/charts/chart93.xml" ContentType="application/vnd.openxmlformats-officedocument.drawingml.chart+xml"/>
  <Override PartName="/ppt/charts/style89.xml" ContentType="application/vnd.ms-office.chartstyle+xml"/>
  <Override PartName="/ppt/charts/colors89.xml" ContentType="application/vnd.ms-office.chartcolorstyle+xml"/>
  <Override PartName="/ppt/theme/themeOverride87.xml" ContentType="application/vnd.openxmlformats-officedocument.themeOverride+xml"/>
  <Override PartName="/ppt/notesSlides/notesSlide22.xml" ContentType="application/vnd.openxmlformats-officedocument.presentationml.notesSlide+xml"/>
  <Override PartName="/ppt/charts/chart94.xml" ContentType="application/vnd.openxmlformats-officedocument.drawingml.chart+xml"/>
  <Override PartName="/ppt/charts/style90.xml" ContentType="application/vnd.ms-office.chartstyle+xml"/>
  <Override PartName="/ppt/charts/colors90.xml" ContentType="application/vnd.ms-office.chartcolorstyle+xml"/>
  <Override PartName="/ppt/theme/themeOverride88.xml" ContentType="application/vnd.openxmlformats-officedocument.themeOverride+xml"/>
  <Override PartName="/ppt/charts/chart95.xml" ContentType="application/vnd.openxmlformats-officedocument.drawingml.chart+xml"/>
  <Override PartName="/ppt/charts/style91.xml" ContentType="application/vnd.ms-office.chartstyle+xml"/>
  <Override PartName="/ppt/charts/colors91.xml" ContentType="application/vnd.ms-office.chartcolorstyle+xml"/>
  <Override PartName="/ppt/theme/themeOverride89.xml" ContentType="application/vnd.openxmlformats-officedocument.themeOverride+xml"/>
  <Override PartName="/ppt/charts/chart96.xml" ContentType="application/vnd.openxmlformats-officedocument.drawingml.chart+xml"/>
  <Override PartName="/ppt/charts/style92.xml" ContentType="application/vnd.ms-office.chartstyle+xml"/>
  <Override PartName="/ppt/charts/colors92.xml" ContentType="application/vnd.ms-office.chartcolorstyle+xml"/>
  <Override PartName="/ppt/theme/themeOverride90.xml" ContentType="application/vnd.openxmlformats-officedocument.themeOverride+xml"/>
  <Override PartName="/ppt/charts/chart97.xml" ContentType="application/vnd.openxmlformats-officedocument.drawingml.chart+xml"/>
  <Override PartName="/ppt/charts/style93.xml" ContentType="application/vnd.ms-office.chartstyle+xml"/>
  <Override PartName="/ppt/charts/colors93.xml" ContentType="application/vnd.ms-office.chartcolorstyle+xml"/>
  <Override PartName="/ppt/theme/themeOverride91.xml" ContentType="application/vnd.openxmlformats-officedocument.themeOverride+xml"/>
  <Override PartName="/ppt/charts/chart98.xml" ContentType="application/vnd.openxmlformats-officedocument.drawingml.chart+xml"/>
  <Override PartName="/ppt/charts/style94.xml" ContentType="application/vnd.ms-office.chartstyle+xml"/>
  <Override PartName="/ppt/charts/colors94.xml" ContentType="application/vnd.ms-office.chartcolorstyle+xml"/>
  <Override PartName="/ppt/theme/themeOverride92.xml" ContentType="application/vnd.openxmlformats-officedocument.themeOverride+xml"/>
  <Override PartName="/ppt/charts/chart99.xml" ContentType="application/vnd.openxmlformats-officedocument.drawingml.chart+xml"/>
  <Override PartName="/ppt/charts/style95.xml" ContentType="application/vnd.ms-office.chartstyle+xml"/>
  <Override PartName="/ppt/charts/colors95.xml" ContentType="application/vnd.ms-office.chartcolorstyle+xml"/>
  <Override PartName="/ppt/theme/themeOverride93.xml" ContentType="application/vnd.openxmlformats-officedocument.themeOverride+xml"/>
  <Override PartName="/ppt/charts/chart100.xml" ContentType="application/vnd.openxmlformats-officedocument.drawingml.chart+xml"/>
  <Override PartName="/ppt/charts/style96.xml" ContentType="application/vnd.ms-office.chartstyle+xml"/>
  <Override PartName="/ppt/charts/colors96.xml" ContentType="application/vnd.ms-office.chartcolorstyle+xml"/>
  <Override PartName="/ppt/theme/themeOverride94.xml" ContentType="application/vnd.openxmlformats-officedocument.themeOverride+xml"/>
  <Override PartName="/ppt/charts/chart101.xml" ContentType="application/vnd.openxmlformats-officedocument.drawingml.chart+xml"/>
  <Override PartName="/ppt/charts/style97.xml" ContentType="application/vnd.ms-office.chartstyle+xml"/>
  <Override PartName="/ppt/charts/colors97.xml" ContentType="application/vnd.ms-office.chartcolorstyle+xml"/>
  <Override PartName="/ppt/theme/themeOverride95.xml" ContentType="application/vnd.openxmlformats-officedocument.themeOverride+xml"/>
  <Override PartName="/ppt/charts/chart102.xml" ContentType="application/vnd.openxmlformats-officedocument.drawingml.chart+xml"/>
  <Override PartName="/ppt/charts/style98.xml" ContentType="application/vnd.ms-office.chartstyle+xml"/>
  <Override PartName="/ppt/charts/colors98.xml" ContentType="application/vnd.ms-office.chartcolorstyle+xml"/>
  <Override PartName="/ppt/theme/themeOverride96.xml" ContentType="application/vnd.openxmlformats-officedocument.themeOverride+xml"/>
  <Override PartName="/ppt/charts/chart103.xml" ContentType="application/vnd.openxmlformats-officedocument.drawingml.chart+xml"/>
  <Override PartName="/ppt/charts/style99.xml" ContentType="application/vnd.ms-office.chartstyle+xml"/>
  <Override PartName="/ppt/charts/colors99.xml" ContentType="application/vnd.ms-office.chartcolorstyle+xml"/>
  <Override PartName="/ppt/theme/themeOverride97.xml" ContentType="application/vnd.openxmlformats-officedocument.themeOverride+xml"/>
  <Override PartName="/ppt/charts/chart104.xml" ContentType="application/vnd.openxmlformats-officedocument.drawingml.chart+xml"/>
  <Override PartName="/ppt/charts/style100.xml" ContentType="application/vnd.ms-office.chartstyle+xml"/>
  <Override PartName="/ppt/charts/colors100.xml" ContentType="application/vnd.ms-office.chartcolorstyle+xml"/>
  <Override PartName="/ppt/theme/themeOverride98.xml" ContentType="application/vnd.openxmlformats-officedocument.themeOverride+xml"/>
  <Override PartName="/ppt/charts/chart105.xml" ContentType="application/vnd.openxmlformats-officedocument.drawingml.chart+xml"/>
  <Override PartName="/ppt/charts/style101.xml" ContentType="application/vnd.ms-office.chartstyle+xml"/>
  <Override PartName="/ppt/charts/colors101.xml" ContentType="application/vnd.ms-office.chartcolorstyle+xml"/>
  <Override PartName="/ppt/theme/themeOverride99.xml" ContentType="application/vnd.openxmlformats-officedocument.themeOverride+xml"/>
  <Override PartName="/ppt/charts/chart106.xml" ContentType="application/vnd.openxmlformats-officedocument.drawingml.chart+xml"/>
  <Override PartName="/ppt/charts/style102.xml" ContentType="application/vnd.ms-office.chartstyle+xml"/>
  <Override PartName="/ppt/charts/colors102.xml" ContentType="application/vnd.ms-office.chartcolorstyle+xml"/>
  <Override PartName="/ppt/theme/themeOverride100.xml" ContentType="application/vnd.openxmlformats-officedocument.themeOverride+xml"/>
  <Override PartName="/ppt/charts/chart107.xml" ContentType="application/vnd.openxmlformats-officedocument.drawingml.chart+xml"/>
  <Override PartName="/ppt/charts/style103.xml" ContentType="application/vnd.ms-office.chartstyle+xml"/>
  <Override PartName="/ppt/charts/colors103.xml" ContentType="application/vnd.ms-office.chartcolorstyle+xml"/>
  <Override PartName="/ppt/theme/themeOverride101.xml" ContentType="application/vnd.openxmlformats-officedocument.themeOverride+xml"/>
  <Override PartName="/ppt/notesSlides/notesSlide23.xml" ContentType="application/vnd.openxmlformats-officedocument.presentationml.notesSlide+xml"/>
  <Override PartName="/ppt/charts/chart108.xml" ContentType="application/vnd.openxmlformats-officedocument.drawingml.chart+xml"/>
  <Override PartName="/ppt/charts/style104.xml" ContentType="application/vnd.ms-office.chartstyle+xml"/>
  <Override PartName="/ppt/charts/colors104.xml" ContentType="application/vnd.ms-office.chartcolorstyle+xml"/>
  <Override PartName="/ppt/theme/themeOverride102.xml" ContentType="application/vnd.openxmlformats-officedocument.themeOverride+xml"/>
  <Override PartName="/ppt/charts/chart109.xml" ContentType="application/vnd.openxmlformats-officedocument.drawingml.chart+xml"/>
  <Override PartName="/ppt/charts/style105.xml" ContentType="application/vnd.ms-office.chartstyle+xml"/>
  <Override PartName="/ppt/charts/colors105.xml" ContentType="application/vnd.ms-office.chartcolorstyle+xml"/>
  <Override PartName="/ppt/theme/themeOverride103.xml" ContentType="application/vnd.openxmlformats-officedocument.themeOverride+xml"/>
  <Override PartName="/ppt/charts/chart110.xml" ContentType="application/vnd.openxmlformats-officedocument.drawingml.chart+xml"/>
  <Override PartName="/ppt/charts/style106.xml" ContentType="application/vnd.ms-office.chartstyle+xml"/>
  <Override PartName="/ppt/charts/colors106.xml" ContentType="application/vnd.ms-office.chartcolorstyle+xml"/>
  <Override PartName="/ppt/theme/themeOverride104.xml" ContentType="application/vnd.openxmlformats-officedocument.themeOverride+xml"/>
  <Override PartName="/ppt/charts/chart111.xml" ContentType="application/vnd.openxmlformats-officedocument.drawingml.chart+xml"/>
  <Override PartName="/ppt/charts/style107.xml" ContentType="application/vnd.ms-office.chartstyle+xml"/>
  <Override PartName="/ppt/charts/colors107.xml" ContentType="application/vnd.ms-office.chartcolorstyle+xml"/>
  <Override PartName="/ppt/theme/themeOverride105.xml" ContentType="application/vnd.openxmlformats-officedocument.themeOverride+xml"/>
  <Override PartName="/ppt/charts/chart112.xml" ContentType="application/vnd.openxmlformats-officedocument.drawingml.chart+xml"/>
  <Override PartName="/ppt/charts/style108.xml" ContentType="application/vnd.ms-office.chartstyle+xml"/>
  <Override PartName="/ppt/charts/colors108.xml" ContentType="application/vnd.ms-office.chartcolorstyle+xml"/>
  <Override PartName="/ppt/theme/themeOverride106.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Lst>
  <p:notesMasterIdLst>
    <p:notesMasterId r:id="rId33"/>
  </p:notesMasterIdLst>
  <p:handoutMasterIdLst>
    <p:handoutMasterId r:id="rId34"/>
  </p:handoutMasterIdLst>
  <p:sldIdLst>
    <p:sldId id="316" r:id="rId3"/>
    <p:sldId id="257" r:id="rId4"/>
    <p:sldId id="292" r:id="rId5"/>
    <p:sldId id="281" r:id="rId6"/>
    <p:sldId id="293" r:id="rId7"/>
    <p:sldId id="294" r:id="rId8"/>
    <p:sldId id="295" r:id="rId9"/>
    <p:sldId id="296" r:id="rId10"/>
    <p:sldId id="271" r:id="rId11"/>
    <p:sldId id="322" r:id="rId12"/>
    <p:sldId id="317" r:id="rId13"/>
    <p:sldId id="323" r:id="rId14"/>
    <p:sldId id="324" r:id="rId15"/>
    <p:sldId id="325" r:id="rId16"/>
    <p:sldId id="330" r:id="rId17"/>
    <p:sldId id="318" r:id="rId18"/>
    <p:sldId id="327" r:id="rId19"/>
    <p:sldId id="291" r:id="rId20"/>
    <p:sldId id="326" r:id="rId21"/>
    <p:sldId id="328" r:id="rId22"/>
    <p:sldId id="332" r:id="rId23"/>
    <p:sldId id="331" r:id="rId24"/>
    <p:sldId id="275" r:id="rId25"/>
    <p:sldId id="329" r:id="rId26"/>
    <p:sldId id="279" r:id="rId27"/>
    <p:sldId id="289" r:id="rId28"/>
    <p:sldId id="265" r:id="rId29"/>
    <p:sldId id="268" r:id="rId30"/>
    <p:sldId id="256" r:id="rId31"/>
    <p:sldId id="321" r:id="rId32"/>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anhui Ma" initials="TM" lastIdx="2" clrIdx="0">
    <p:extLst>
      <p:ext uri="{19B8F6BF-5375-455C-9EA6-DF929625EA0E}">
        <p15:presenceInfo xmlns:p15="http://schemas.microsoft.com/office/powerpoint/2012/main" userId="Tianhui 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9F"/>
    <a:srgbClr val="FF6600"/>
    <a:srgbClr val="ECEBE9"/>
    <a:srgbClr val="0070C0"/>
    <a:srgbClr val="1B4855"/>
    <a:srgbClr val="ABCFDA"/>
    <a:srgbClr val="2751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AF0"/>
          </a:solidFill>
        </a:fill>
      </a:tcStyle>
    </a:wholeTbl>
    <a:band1H>
      <a:tcStyle>
        <a:tcBdr/>
        <a:fill>
          <a:solidFill>
            <a:srgbClr val="CFD1E0"/>
          </a:solidFill>
        </a:fill>
      </a:tcStyle>
    </a:band1H>
    <a:band2H>
      <a:tcStyle>
        <a:tcBdr/>
      </a:tcStyle>
    </a:band2H>
    <a:band1V>
      <a:tcStyle>
        <a:tcBdr/>
        <a:fill>
          <a:solidFill>
            <a:srgbClr val="CFD1E0"/>
          </a:solidFill>
        </a:fill>
      </a:tcStyle>
    </a:band1V>
    <a:band2V>
      <a:tcStyle>
        <a:tcBdr/>
      </a:tcStyle>
    </a:band2V>
    <a:lastCol>
      <a:tcTxStyle b="on">
        <a:font>
          <a:latin typeface="+mn-lt"/>
          <a:ea typeface="+mn-ea"/>
          <a:cs typeface="+mn-cs"/>
        </a:font>
        <a:srgbClr val="FFFFFF"/>
      </a:tcTxStyle>
      <a:tcStyle>
        <a:tcBdr/>
        <a:fill>
          <a:solidFill>
            <a:srgbClr val="4557A1"/>
          </a:solidFill>
        </a:fill>
      </a:tcStyle>
    </a:lastCol>
    <a:firstCol>
      <a:tcTxStyle b="on">
        <a:font>
          <a:latin typeface="+mn-lt"/>
          <a:ea typeface="+mn-ea"/>
          <a:cs typeface="+mn-cs"/>
        </a:font>
        <a:srgbClr val="FFFFFF"/>
      </a:tcTxStyle>
      <a:tcStyle>
        <a:tcBdr/>
        <a:fill>
          <a:solidFill>
            <a:srgbClr val="4557A1"/>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557A1"/>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557A1"/>
          </a:solidFill>
        </a:fill>
      </a:tcStyle>
    </a:firstRow>
  </a:tblStyle>
  <a:tblStyle styleId="{5DA37D80-6434-44D0-A028-1B22A696006F}" styleName="">
    <a:wholeTbl>
      <a:tcTxStyle>
        <a:font>
          <a:latin typeface="+mn-lt"/>
          <a:ea typeface="+mn-ea"/>
          <a:cs typeface="+mn-cs"/>
        </a:font>
        <a:srgbClr val="000000"/>
      </a:tcTxStyle>
      <a:tcStyle>
        <a:tcBdr>
          <a:left>
            <a:ln w="12701" cap="flat" cmpd="sng" algn="ctr">
              <a:solidFill>
                <a:srgbClr val="3691AA"/>
              </a:solidFill>
              <a:prstDash val="solid"/>
              <a:round/>
              <a:headEnd type="none" w="med" len="med"/>
              <a:tailEnd type="none" w="med" len="med"/>
            </a:ln>
          </a:left>
          <a:right>
            <a:ln w="12701" cap="flat" cmpd="sng" algn="ctr">
              <a:solidFill>
                <a:srgbClr val="3691AA"/>
              </a:solidFill>
              <a:prstDash val="solid"/>
              <a:round/>
              <a:headEnd type="none" w="med" len="med"/>
              <a:tailEnd type="none" w="med" len="med"/>
            </a:ln>
          </a:right>
          <a:top>
            <a:ln w="12701" cap="flat" cmpd="sng" algn="ctr">
              <a:solidFill>
                <a:srgbClr val="3691AA"/>
              </a:solidFill>
              <a:prstDash val="solid"/>
              <a:round/>
              <a:headEnd type="none" w="med" len="med"/>
              <a:tailEnd type="none" w="med" len="med"/>
            </a:ln>
          </a:top>
          <a:bottom>
            <a:ln w="12701" cap="flat" cmpd="sng" algn="ctr">
              <a:solidFill>
                <a:srgbClr val="3691AA"/>
              </a:solidFill>
              <a:prstDash val="solid"/>
              <a:round/>
              <a:headEnd type="none" w="med" len="med"/>
              <a:tailEnd type="none" w="med" len="med"/>
            </a:ln>
          </a:bottom>
        </a:tcBdr>
      </a:tcStyle>
    </a:wholeTbl>
    <a:band1H>
      <a:tcStyle>
        <a:tcBdr/>
        <a:fill>
          <a:solidFill>
            <a:srgbClr val="3691AA"/>
          </a:solidFill>
        </a:fill>
      </a:tcStyle>
    </a:band1H>
    <a:band1V>
      <a:tcStyle>
        <a:tcBdr/>
        <a:fill>
          <a:solidFill>
            <a:srgbClr val="3691AA"/>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3691AA"/>
              </a:solidFill>
              <a:prstDash val="solid"/>
              <a:round/>
              <a:headEnd type="none" w="med" len="med"/>
              <a:tailEnd type="none" w="med" len="med"/>
            </a:ln>
          </a:top>
        </a:tcBdr>
      </a:tcStyle>
    </a:lastRow>
    <a:firstRow>
      <a:tcTxStyle b="on">
        <a:font>
          <a:latin typeface=""/>
          <a:ea typeface=""/>
          <a:cs typeface=""/>
        </a:font>
      </a:tcTxStyle>
      <a:tcStyle>
        <a:tcBdr>
          <a:bottom>
            <a:ln w="25402" cap="flat" cmpd="sng" algn="ctr">
              <a:solidFill>
                <a:srgbClr val="3691AA"/>
              </a:solidFill>
              <a:prstDash val="solid"/>
              <a:round/>
              <a:headEnd type="none" w="med" len="med"/>
              <a:tailEnd type="none" w="med" len="med"/>
            </a:ln>
          </a:bottom>
        </a:tcBdr>
      </a:tcStyle>
    </a:firstRow>
  </a:tblStyle>
  <a:tblStyle styleId="{18603FDC-E32A-4AB5-989C-0864C3EAD2B8}" styleName="">
    <a:wholeTbl>
      <a:tcTxStyle>
        <a:font>
          <a:latin typeface="+mn-lt"/>
          <a:ea typeface="+mn-ea"/>
          <a:cs typeface="+mn-cs"/>
        </a:font>
        <a:srgbClr val="FFFFFF"/>
      </a:tcTxStyle>
      <a:tcStyle>
        <a:tcBdr>
          <a:left>
            <a:ln w="3172" cap="flat" cmpd="sng" algn="ctr">
              <a:solidFill>
                <a:srgbClr val="BFD2DA"/>
              </a:solidFill>
              <a:prstDash val="solid"/>
              <a:round/>
              <a:headEnd type="none" w="med" len="med"/>
              <a:tailEnd type="none" w="med" len="med"/>
            </a:ln>
          </a:left>
          <a:right>
            <a:ln w="3172" cap="flat" cmpd="sng" algn="ctr">
              <a:solidFill>
                <a:srgbClr val="BFD2DA"/>
              </a:solidFill>
              <a:prstDash val="solid"/>
              <a:round/>
              <a:headEnd type="none" w="med" len="med"/>
              <a:tailEnd type="none" w="med" len="med"/>
            </a:ln>
          </a:right>
          <a:top>
            <a:ln w="3172" cap="flat" cmpd="sng" algn="ctr">
              <a:solidFill>
                <a:srgbClr val="BFD2DA"/>
              </a:solidFill>
              <a:prstDash val="solid"/>
              <a:round/>
              <a:headEnd type="none" w="med" len="med"/>
              <a:tailEnd type="none" w="med" len="med"/>
            </a:ln>
          </a:top>
          <a:bottom>
            <a:ln w="3172" cap="flat" cmpd="sng" algn="ctr">
              <a:solidFill>
                <a:srgbClr val="BFD2DA"/>
              </a:solidFill>
              <a:prstDash val="solid"/>
              <a:round/>
              <a:headEnd type="none" w="med" len="med"/>
              <a:tailEnd type="none" w="med" len="med"/>
            </a:ln>
          </a:bottom>
        </a:tcBdr>
        <a:fill>
          <a:solidFill>
            <a:srgbClr val="3691AA"/>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3691AA"/>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3691AA"/>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3691AA"/>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3691AA"/>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5033" autoAdjust="0"/>
  </p:normalViewPr>
  <p:slideViewPr>
    <p:cSldViewPr snapToGrid="0" snapToObjects="1">
      <p:cViewPr>
        <p:scale>
          <a:sx n="100" d="100"/>
          <a:sy n="100" d="100"/>
        </p:scale>
        <p:origin x="-1181" y="-806"/>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m1764\Desktop\Hg_sediment%20paper_Tianhui\Hg_sediment_data.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m1764\Desktop\Hg_sediment%20paper_Tianhui\Hg_sediment_data.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m1764\Desktop\Hg_sediment%20paper_Tianhui\Hg_sediment_data.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m1764\Desktop\Hg_sediment%20paper_Tianhui\Hg_sediment_data.xlsx" TargetMode="Externa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2.xml"/><Relationship Id="rId4" Type="http://schemas.openxmlformats.org/officeDocument/2006/relationships/oleObject" Target="file:///C:\Users\m1764\Desktop\Hg_sediment%20paper_Tianhui\Hg_sediment_data.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3.xml"/><Relationship Id="rId4" Type="http://schemas.openxmlformats.org/officeDocument/2006/relationships/oleObject" Target="file:///C:\Users\m1764\Desktop\Hg_sediment%20paper_Tianhui\Hg_sediment_data.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4.xml"/><Relationship Id="rId4" Type="http://schemas.openxmlformats.org/officeDocument/2006/relationships/oleObject" Target="file:///C:\Users\m1764\Desktop\2022\Results_06_09\Belgica_March_2021\Belgica%202021%20sampling_parameter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m1764\Desktop\2022\Results_06_09\Belgica_March_2020\Hg\Hg_Sediment_re_Belgica_2020_2021.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m1764\Desktop\2022\Results_06_09\Belgica_March_2020\Hg\Hg_Sediment_re_Belgica_2020_2021.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m1764\Desktop\Hg_sediment%20paper_Tianhui\Hg_sediment_data.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m1764\Desktop\Hg_sediment%20paper_Tianhui\Hg_sediment_data.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C:\Users\m1764\Desktop\Hg_sediment%20paper_Tianhui\Hg_sediment_data.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C:\Users\m1764\Desktop\Hg_sediment%20paper_Tianhui\Hg_sediment_data.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C:\Users\m1764\Desktop\2022\Results_06_09\Belgica_March_2020\Hg\Hg_Sediment_re_Belgica_2020_2021.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C:\Users\m1764\Desktop\2022\Results_06_09\Belgica_March_2020\Hg\Hg_Sediment_re_Belgica_2020_2021.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C:\Users\m1764\Desktop\2022\Results_06_09\Belgica_March_2021\Hg\MMHg_S15_ZB_sediment_solid_2021_Tianhui.xlsx" TargetMode="External"/></Relationships>
</file>

<file path=ppt/charts/_rels/chart18.xml.rels><?xml version="1.0" encoding="UTF-8" standalone="yes"?>
<Relationships xmlns="http://schemas.openxmlformats.org/package/2006/relationships"><Relationship Id="rId3" Type="http://schemas.openxmlformats.org/officeDocument/2006/relationships/oleObject" Target="file:///C:\Users\m1764\Desktop\2022\Results_01_06\Student_project_thesis\Lien's%20thesis\Lien's%20results%20final\(Tekran)MMHg_BEL2021.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7.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C:\Users\m1764\Desktop\Hg_sediment%20paper_Tianhui\Hg_sediment_data.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C:\Users\m1764\Desktop\Hg_sediment%20paper_Tianhui\Hg_sediment_data.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C:\Users\m1764\Desktop\Hg_sediment%20paper_Tianhui\Hg_sediment_data.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file:///C:\Users\m1764\Desktop\Hg_sediment%20paper_Tianhui\Hg_sediment_data.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3.xml"/><Relationship Id="rId1" Type="http://schemas.microsoft.com/office/2011/relationships/chartStyle" Target="style23.xml"/><Relationship Id="rId5" Type="http://schemas.openxmlformats.org/officeDocument/2006/relationships/chartUserShapes" Target="../drawings/drawing5.xml"/><Relationship Id="rId4" Type="http://schemas.openxmlformats.org/officeDocument/2006/relationships/oleObject" Target="file:///C:\Users\m1764\Desktop\2022\Results_06_09\Belgica_March_2020\Hg\Hg_Sediment_re_Belgica_2020_2021.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6.xml"/><Relationship Id="rId4" Type="http://schemas.openxmlformats.org/officeDocument/2006/relationships/oleObject" Target="file:///C:\Users\m1764\Desktop\2022\Results_06_09\Belgica_March_2020\Hg\Hg_Sediment_re_Belgica_2020_2021.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5.xml"/><Relationship Id="rId1" Type="http://schemas.microsoft.com/office/2011/relationships/chartStyle" Target="style25.xml"/><Relationship Id="rId5" Type="http://schemas.openxmlformats.org/officeDocument/2006/relationships/chartUserShapes" Target="../drawings/drawing7.xml"/><Relationship Id="rId4" Type="http://schemas.openxmlformats.org/officeDocument/2006/relationships/oleObject" Target="file:///C:\Users\m1764\Desktop\2022\Results_06_09\Belgica_March_2021\Hg\MMHg_S15_ZB_sediment_solid_2021_Tianhui.xlsx" TargetMode="External"/></Relationships>
</file>

<file path=ppt/charts/_rels/chart27.xml.rels><?xml version="1.0" encoding="UTF-8" standalone="yes"?>
<Relationships xmlns="http://schemas.openxmlformats.org/package/2006/relationships"><Relationship Id="rId3" Type="http://schemas.openxmlformats.org/officeDocument/2006/relationships/oleObject" Target="file:///C:\Users\m1764\Desktop\2022\Results_01_06\Student_project_thesis\Lien's%20thesis\Lien's%20results%20final\(Tekran)MMHg_BEL2021.xlsx" TargetMode="External"/><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5.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6.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m1764\Desktop\2022\Results_01_06\Student_project_thesis\Lien's%20thesis\Lien's%20results%20final\(Tekran)MMHg_BEL2021.xlsx" TargetMode="External"/><Relationship Id="rId2" Type="http://schemas.microsoft.com/office/2011/relationships/chartColorStyle" Target="colors28.xml"/><Relationship Id="rId1" Type="http://schemas.microsoft.com/office/2011/relationships/chartStyle" Target="style28.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oleObject" Target="file:///C:\Users\m1764\Desktop\Hg_sediment%20paper_Tianhui_09_06_2022\Hg_sediment_data.xlsx" TargetMode="Externa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oleObject" Target="file:///C:\Users\m1764\Desktop\Hg_sediment%20paper_Tianhui_09_06_2022\Hg_sediment_data.xlsx" TargetMode="External"/></Relationships>
</file>

<file path=ppt/charts/_rels/chart34.xml.rels><?xml version="1.0" encoding="UTF-8" standalone="yes"?>
<Relationships xmlns="http://schemas.openxmlformats.org/package/2006/relationships"><Relationship Id="rId3" Type="http://schemas.openxmlformats.org/officeDocument/2006/relationships/oleObject" Target="file:///C:\Users\m1764\Desktop\2022\Results_01_06\Student_project_thesis\Lien's%20thesis\Lien's%20results%20final\(Tekran)MMHg_BEL2021.xlsx" TargetMode="Externa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chartUserShapes" Target="../drawings/drawing8.xml"/></Relationships>
</file>

<file path=ppt/charts/_rels/chart35.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29.xml"/></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file:///C:\Users\m1764\Desktop\Hg_sediment%20paper_Tianhui_09_06_2022\Hg_sediment_data.xlsx" TargetMode="Externa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oleObject" Target="file:///C:\Users\m1764\Desktop\Hg_sediment%20paper_Tianhui_09_06_2022\Hg_sediment_data.xlsx" TargetMode="Externa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oleObject" Target="file:///C:\Users\m1764\Desktop\Hg_sediment%20paper_Tianhui_09_06_2022\Hg_sediment_data.xlsx" TargetMode="External"/></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oleObject" Target="file:///C:\Users\m1764\Desktop\Hg_sediment%20paper_Tianhui_09_06_2022\Hg_sediment_data.xlsx" TargetMode="Externa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oleObject" Target="file:///C:\Users\m1764\Desktop\Hg_sediment%20paper_Tianhui_09_06_2022\Hg_sediment_data.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oleObject" Target="file:///C:\Users\m1764\Desktop\Hg_sediment%20paper_Tianhui_09_06_2022\Hg_sediment_data.xlsx" TargetMode="Externa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oleObject" Target="file:///C:\Users\m1764\Desktop\Hg_sediment%20paper_Tianhui_09_06_2022\Hg_sediment_data.xlsx" TargetMode="External"/></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oleObject" Target="file:///C:\Users\m1764\Desktop\Hg_sediment%20paper_Tianhui_09_06_2022\Hg_sediment_data.xlsx" TargetMode="Externa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oleObject" Target="file:///C:\Users\m1764\Desktop\Hg_sediment%20paper_Tianhui_09_06_2022\Hg_sediment_data.xlsx" TargetMode="External"/></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oleObject" Target="file:///C:\Users\m1764\Desktop\Hg_sediment%20paper_Tianhui_09_06_2022\Hg_sediment_data.xlsx" TargetMode="External"/></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oleObject" Target="file:///C:\Users\m1764\Desktop\Hg_sediment%20paper_Tianhui_09_06_2022\Hg_sediment_data.xlsx" TargetMode="Externa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oleObject" Target="file:///C:\Users\m1764\Desktop\Hg_sediment%20paper_Tianhui_09_06_2022\Hg_sediment_data.xlsx" TargetMode="External"/></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oleObject" Target="file:///C:\Users\m1764\Desktop\Hg_sediment%20paper_Tianhui_09_06_2022\Hg_sediment_data.xlsx" TargetMode="External"/></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oleObject" Target="file:///C:\Users\m1764\Desktop\Hg_sediment%20paper_Tianhui_09_06_2022\Hg_sediment_data.xlsx" TargetMode="External"/></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oleObject" Target="file:///C:\Users\m1764\Desktop\Hg_sediment%20paper_Tianhui_09_06_2022\Hg_sediment_data.xlsx" TargetMode="External"/></Relationships>
</file>

<file path=ppt/charts/_rels/chart51.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oleObject" Target="file:///C:\Users\m1764\Desktop\Hg_sediment%20paper_Tianhui_09_06_2022\Hg_sediment_data.xlsx" TargetMode="External"/></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46.xml"/><Relationship Id="rId2" Type="http://schemas.microsoft.com/office/2011/relationships/chartColorStyle" Target="colors48.xml"/><Relationship Id="rId1" Type="http://schemas.microsoft.com/office/2011/relationships/chartStyle" Target="style48.xml"/><Relationship Id="rId5" Type="http://schemas.openxmlformats.org/officeDocument/2006/relationships/chartUserShapes" Target="../drawings/drawing9.xml"/><Relationship Id="rId4" Type="http://schemas.openxmlformats.org/officeDocument/2006/relationships/oleObject" Target="file:///C:\Users\m1764\Desktop\Hg_sediment%20paper_Tianhui_09_06_2022\Hg_sediment_data.xlsx" TargetMode="External"/></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49.xml"/><Relationship Id="rId1" Type="http://schemas.microsoft.com/office/2011/relationships/chartStyle" Target="style49.xml"/><Relationship Id="rId5" Type="http://schemas.openxmlformats.org/officeDocument/2006/relationships/chartUserShapes" Target="../drawings/drawing10.xml"/><Relationship Id="rId4" Type="http://schemas.openxmlformats.org/officeDocument/2006/relationships/oleObject" Target="file:///C:\Users\m1764\Desktop\Hg_sediment%20paper_Tianhui_09_06_2022\Hg_sediment_data.xlsx" TargetMode="External"/></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48.xml"/><Relationship Id="rId2" Type="http://schemas.microsoft.com/office/2011/relationships/chartColorStyle" Target="colors50.xml"/><Relationship Id="rId1" Type="http://schemas.microsoft.com/office/2011/relationships/chartStyle" Target="style50.xml"/><Relationship Id="rId5" Type="http://schemas.openxmlformats.org/officeDocument/2006/relationships/chartUserShapes" Target="../drawings/drawing11.xml"/><Relationship Id="rId4" Type="http://schemas.openxmlformats.org/officeDocument/2006/relationships/oleObject" Target="file:///C:\Users\m1764\Desktop\Hg_sediment%20paper_Tianhui_09_06_2022\Hg_sediment_data.xlsx" TargetMode="External"/></Relationships>
</file>

<file path=ppt/charts/_rels/chart55.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51.xml"/><Relationship Id="rId1" Type="http://schemas.microsoft.com/office/2011/relationships/chartStyle" Target="style51.xml"/><Relationship Id="rId5" Type="http://schemas.openxmlformats.org/officeDocument/2006/relationships/chartUserShapes" Target="../drawings/drawing12.xml"/><Relationship Id="rId4" Type="http://schemas.openxmlformats.org/officeDocument/2006/relationships/oleObject" Target="file:///C:\Users\m1764\Desktop\Hg_sediment%20paper_Tianhui_09_06_2022\Hg_sediment_data.xlsx" TargetMode="External"/></Relationships>
</file>

<file path=ppt/charts/_rels/chart56.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52.xml"/><Relationship Id="rId1" Type="http://schemas.microsoft.com/office/2011/relationships/chartStyle" Target="style52.xml"/><Relationship Id="rId5" Type="http://schemas.openxmlformats.org/officeDocument/2006/relationships/chartUserShapes" Target="../drawings/drawing13.xml"/><Relationship Id="rId4" Type="http://schemas.openxmlformats.org/officeDocument/2006/relationships/oleObject" Target="file:///C:\Users\m1764\Desktop\Hg_sediment%20paper_Tianhui_09_06_2022\Hg_sediment_data.xlsx" TargetMode="External"/></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53.xml"/><Relationship Id="rId1" Type="http://schemas.microsoft.com/office/2011/relationships/chartStyle" Target="style53.xml"/><Relationship Id="rId5" Type="http://schemas.openxmlformats.org/officeDocument/2006/relationships/chartUserShapes" Target="../drawings/drawing14.xml"/><Relationship Id="rId4" Type="http://schemas.openxmlformats.org/officeDocument/2006/relationships/oleObject" Target="file:///C:\Users\m1764\Desktop\Hg_sediment%20paper_Tianhui_09_06_2022\Hg_sediment_data.xlsx" TargetMode="External"/></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54.xml"/><Relationship Id="rId1" Type="http://schemas.microsoft.com/office/2011/relationships/chartStyle" Target="style54.xml"/><Relationship Id="rId5" Type="http://schemas.openxmlformats.org/officeDocument/2006/relationships/chartUserShapes" Target="../drawings/drawing15.xml"/><Relationship Id="rId4" Type="http://schemas.openxmlformats.org/officeDocument/2006/relationships/oleObject" Target="file:///C:\Users\m1764\Desktop\Hg_sediment%20paper_Tianhui_09_06_2022\Hg_sediment_data.xlsx" TargetMode="External"/></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53.xml"/><Relationship Id="rId2" Type="http://schemas.microsoft.com/office/2011/relationships/chartColorStyle" Target="colors55.xml"/><Relationship Id="rId1" Type="http://schemas.microsoft.com/office/2011/relationships/chartStyle" Target="style55.xml"/><Relationship Id="rId5" Type="http://schemas.openxmlformats.org/officeDocument/2006/relationships/chartUserShapes" Target="../drawings/drawing16.xml"/><Relationship Id="rId4" Type="http://schemas.openxmlformats.org/officeDocument/2006/relationships/oleObject" Target="file:///C:\Users\m1764\Desktop\Hg_sediment%20paper_Tianhui_09_06_2022\Hg_sediment_data.xlsx" TargetMode="External"/></Relationships>
</file>

<file path=ppt/charts/_rels/chart60.xml.rels><?xml version="1.0" encoding="UTF-8" standalone="yes"?>
<Relationships xmlns="http://schemas.openxmlformats.org/package/2006/relationships"><Relationship Id="rId3" Type="http://schemas.openxmlformats.org/officeDocument/2006/relationships/themeOverride" Target="../theme/themeOverride54.xml"/><Relationship Id="rId2" Type="http://schemas.microsoft.com/office/2011/relationships/chartColorStyle" Target="colors56.xml"/><Relationship Id="rId1" Type="http://schemas.microsoft.com/office/2011/relationships/chartStyle" Target="style56.xml"/><Relationship Id="rId5" Type="http://schemas.openxmlformats.org/officeDocument/2006/relationships/chartUserShapes" Target="../drawings/drawing17.xml"/><Relationship Id="rId4" Type="http://schemas.openxmlformats.org/officeDocument/2006/relationships/oleObject" Target="file:///C:\Users\m1764\Desktop\Hg_sediment%20paper_Tianhui_09_06_2022\Hg_sediment_data.xlsx" TargetMode="External"/></Relationships>
</file>

<file path=ppt/charts/_rels/chart61.xml.rels><?xml version="1.0" encoding="UTF-8" standalone="yes"?>
<Relationships xmlns="http://schemas.openxmlformats.org/package/2006/relationships"><Relationship Id="rId3" Type="http://schemas.openxmlformats.org/officeDocument/2006/relationships/themeOverride" Target="../theme/themeOverride55.xml"/><Relationship Id="rId2" Type="http://schemas.microsoft.com/office/2011/relationships/chartColorStyle" Target="colors57.xml"/><Relationship Id="rId1" Type="http://schemas.microsoft.com/office/2011/relationships/chartStyle" Target="style57.xml"/><Relationship Id="rId5" Type="http://schemas.openxmlformats.org/officeDocument/2006/relationships/chartUserShapes" Target="../drawings/drawing18.xml"/><Relationship Id="rId4" Type="http://schemas.openxmlformats.org/officeDocument/2006/relationships/oleObject" Target="file:///C:\Users\m1764\Desktop\Hg_sediment%20paper_Tianhui_09_06_2022\Hg_sediment_data.xlsx" TargetMode="External"/></Relationships>
</file>

<file path=ppt/charts/_rels/chart62.xml.rels><?xml version="1.0" encoding="UTF-8" standalone="yes"?>
<Relationships xmlns="http://schemas.openxmlformats.org/package/2006/relationships"><Relationship Id="rId3" Type="http://schemas.openxmlformats.org/officeDocument/2006/relationships/themeOverride" Target="../theme/themeOverride56.xml"/><Relationship Id="rId2" Type="http://schemas.microsoft.com/office/2011/relationships/chartColorStyle" Target="colors58.xml"/><Relationship Id="rId1" Type="http://schemas.microsoft.com/office/2011/relationships/chartStyle" Target="style58.xml"/><Relationship Id="rId5" Type="http://schemas.openxmlformats.org/officeDocument/2006/relationships/chartUserShapes" Target="../drawings/drawing19.xml"/><Relationship Id="rId4" Type="http://schemas.openxmlformats.org/officeDocument/2006/relationships/oleObject" Target="file:///C:\Users\m1764\Desktop\Hg_sediment%20paper_Tianhui_09_06_2022\Hg_sediment_data.xlsx" TargetMode="External"/></Relationships>
</file>

<file path=ppt/charts/_rels/chart63.xml.rels><?xml version="1.0" encoding="UTF-8" standalone="yes"?>
<Relationships xmlns="http://schemas.openxmlformats.org/package/2006/relationships"><Relationship Id="rId3" Type="http://schemas.openxmlformats.org/officeDocument/2006/relationships/themeOverride" Target="../theme/themeOverride57.xml"/><Relationship Id="rId2" Type="http://schemas.microsoft.com/office/2011/relationships/chartColorStyle" Target="colors59.xml"/><Relationship Id="rId1" Type="http://schemas.microsoft.com/office/2011/relationships/chartStyle" Target="style59.xml"/><Relationship Id="rId5" Type="http://schemas.openxmlformats.org/officeDocument/2006/relationships/chartUserShapes" Target="../drawings/drawing20.xml"/><Relationship Id="rId4" Type="http://schemas.openxmlformats.org/officeDocument/2006/relationships/oleObject" Target="file:///C:\Users\m1764\Desktop\Hg_sediment%20paper_Tianhui_09_06_2022\Hg_sediment_data.xlsx" TargetMode="External"/></Relationships>
</file>

<file path=ppt/charts/_rels/chart64.xml.rels><?xml version="1.0" encoding="UTF-8" standalone="yes"?>
<Relationships xmlns="http://schemas.openxmlformats.org/package/2006/relationships"><Relationship Id="rId3" Type="http://schemas.openxmlformats.org/officeDocument/2006/relationships/themeOverride" Target="../theme/themeOverride58.xml"/><Relationship Id="rId2" Type="http://schemas.microsoft.com/office/2011/relationships/chartColorStyle" Target="colors60.xml"/><Relationship Id="rId1" Type="http://schemas.microsoft.com/office/2011/relationships/chartStyle" Target="style60.xml"/><Relationship Id="rId5" Type="http://schemas.openxmlformats.org/officeDocument/2006/relationships/chartUserShapes" Target="../drawings/drawing21.xml"/><Relationship Id="rId4" Type="http://schemas.openxmlformats.org/officeDocument/2006/relationships/oleObject" Target="file:///C:\Users\m1764\Desktop\Hg_sediment%20paper_Tianhui_09_06_2022\Hg_sediment_data.xlsx" TargetMode="External"/></Relationships>
</file>

<file path=ppt/charts/_rels/chart65.xml.rels><?xml version="1.0" encoding="UTF-8" standalone="yes"?>
<Relationships xmlns="http://schemas.openxmlformats.org/package/2006/relationships"><Relationship Id="rId3" Type="http://schemas.openxmlformats.org/officeDocument/2006/relationships/themeOverride" Target="../theme/themeOverride59.xml"/><Relationship Id="rId2" Type="http://schemas.microsoft.com/office/2011/relationships/chartColorStyle" Target="colors61.xml"/><Relationship Id="rId1" Type="http://schemas.microsoft.com/office/2011/relationships/chartStyle" Target="style61.xml"/><Relationship Id="rId5" Type="http://schemas.openxmlformats.org/officeDocument/2006/relationships/chartUserShapes" Target="../drawings/drawing22.xml"/><Relationship Id="rId4" Type="http://schemas.openxmlformats.org/officeDocument/2006/relationships/oleObject" Target="file:///C:\Users\m1764\Desktop\Hg_sediment%20paper_Tianhui_09_06_2022\Hg_sediment_data.xlsx" TargetMode="External"/></Relationships>
</file>

<file path=ppt/charts/_rels/chart66.xml.rels><?xml version="1.0" encoding="UTF-8" standalone="yes"?>
<Relationships xmlns="http://schemas.openxmlformats.org/package/2006/relationships"><Relationship Id="rId3" Type="http://schemas.openxmlformats.org/officeDocument/2006/relationships/themeOverride" Target="../theme/themeOverride60.xml"/><Relationship Id="rId2" Type="http://schemas.microsoft.com/office/2011/relationships/chartColorStyle" Target="colors62.xml"/><Relationship Id="rId1" Type="http://schemas.microsoft.com/office/2011/relationships/chartStyle" Target="style62.xml"/><Relationship Id="rId5" Type="http://schemas.openxmlformats.org/officeDocument/2006/relationships/chartUserShapes" Target="../drawings/drawing23.xml"/><Relationship Id="rId4" Type="http://schemas.openxmlformats.org/officeDocument/2006/relationships/oleObject" Target="file:///C:\Users\m1764\Desktop\Hg_sediment%20paper_Tianhui_09_06_2022\Hg_sediment_data.xlsx" TargetMode="External"/></Relationships>
</file>

<file path=ppt/charts/_rels/chart67.xml.rels><?xml version="1.0" encoding="UTF-8" standalone="yes"?>
<Relationships xmlns="http://schemas.openxmlformats.org/package/2006/relationships"><Relationship Id="rId3" Type="http://schemas.openxmlformats.org/officeDocument/2006/relationships/themeOverride" Target="../theme/themeOverride61.xml"/><Relationship Id="rId2" Type="http://schemas.microsoft.com/office/2011/relationships/chartColorStyle" Target="colors63.xml"/><Relationship Id="rId1" Type="http://schemas.microsoft.com/office/2011/relationships/chartStyle" Target="style63.xml"/><Relationship Id="rId5" Type="http://schemas.openxmlformats.org/officeDocument/2006/relationships/chartUserShapes" Target="../drawings/drawing24.xml"/><Relationship Id="rId4" Type="http://schemas.openxmlformats.org/officeDocument/2006/relationships/oleObject" Target="file:///C:\Users\m1764\Desktop\Hg_sediment%20paper_Tianhui_09_06_2022\Hg_sediment_data.xlsx" TargetMode="External"/></Relationships>
</file>

<file path=ppt/charts/_rels/chart68.xml.rels><?xml version="1.0" encoding="UTF-8" standalone="yes"?>
<Relationships xmlns="http://schemas.openxmlformats.org/package/2006/relationships"><Relationship Id="rId3" Type="http://schemas.openxmlformats.org/officeDocument/2006/relationships/themeOverride" Target="../theme/themeOverride62.xml"/><Relationship Id="rId2" Type="http://schemas.microsoft.com/office/2011/relationships/chartColorStyle" Target="colors64.xml"/><Relationship Id="rId1" Type="http://schemas.microsoft.com/office/2011/relationships/chartStyle" Target="style64.xml"/><Relationship Id="rId5" Type="http://schemas.openxmlformats.org/officeDocument/2006/relationships/chartUserShapes" Target="../drawings/drawing25.xml"/><Relationship Id="rId4" Type="http://schemas.openxmlformats.org/officeDocument/2006/relationships/oleObject" Target="file:///C:\Users\m1764\Desktop\Hg_sediment%20paper_Tianhui_09_06_2022\Hg_sediment_data.xlsx" TargetMode="External"/></Relationships>
</file>

<file path=ppt/charts/_rels/chart69.xml.rels><?xml version="1.0" encoding="UTF-8" standalone="yes"?>
<Relationships xmlns="http://schemas.openxmlformats.org/package/2006/relationships"><Relationship Id="rId3" Type="http://schemas.openxmlformats.org/officeDocument/2006/relationships/themeOverride" Target="../theme/themeOverride63.xml"/><Relationship Id="rId2" Type="http://schemas.microsoft.com/office/2011/relationships/chartColorStyle" Target="colors65.xml"/><Relationship Id="rId1" Type="http://schemas.microsoft.com/office/2011/relationships/chartStyle" Target="style65.xml"/><Relationship Id="rId5" Type="http://schemas.openxmlformats.org/officeDocument/2006/relationships/chartUserShapes" Target="../drawings/drawing26.xml"/><Relationship Id="rId4" Type="http://schemas.openxmlformats.org/officeDocument/2006/relationships/oleObject" Target="file:///C:\Users\m1764\Desktop\Hg_sediment%20paper_Tianhui_09_06_2022\Hg_sediment_data.xlsx" TargetMode="External"/></Relationships>
</file>

<file path=ppt/charts/_rels/chart70.xml.rels><?xml version="1.0" encoding="UTF-8" standalone="yes"?>
<Relationships xmlns="http://schemas.openxmlformats.org/package/2006/relationships"><Relationship Id="rId3" Type="http://schemas.openxmlformats.org/officeDocument/2006/relationships/themeOverride" Target="../theme/themeOverride64.xml"/><Relationship Id="rId2" Type="http://schemas.microsoft.com/office/2011/relationships/chartColorStyle" Target="colors66.xml"/><Relationship Id="rId1" Type="http://schemas.microsoft.com/office/2011/relationships/chartStyle" Target="style66.xml"/><Relationship Id="rId5" Type="http://schemas.openxmlformats.org/officeDocument/2006/relationships/chartUserShapes" Target="../drawings/drawing27.xml"/><Relationship Id="rId4" Type="http://schemas.openxmlformats.org/officeDocument/2006/relationships/oleObject" Target="file:///C:\Users\m1764\Desktop\Hg_sediment%20paper_Tianhui_09_06_2022\Hg_sediment_data.xlsx" TargetMode="External"/></Relationships>
</file>

<file path=ppt/charts/_rels/chart71.xml.rels><?xml version="1.0" encoding="UTF-8" standalone="yes"?>
<Relationships xmlns="http://schemas.openxmlformats.org/package/2006/relationships"><Relationship Id="rId3" Type="http://schemas.openxmlformats.org/officeDocument/2006/relationships/themeOverride" Target="../theme/themeOverride65.xml"/><Relationship Id="rId2" Type="http://schemas.microsoft.com/office/2011/relationships/chartColorStyle" Target="colors67.xml"/><Relationship Id="rId1" Type="http://schemas.microsoft.com/office/2011/relationships/chartStyle" Target="style67.xml"/><Relationship Id="rId5" Type="http://schemas.openxmlformats.org/officeDocument/2006/relationships/chartUserShapes" Target="../drawings/drawing28.xml"/><Relationship Id="rId4" Type="http://schemas.openxmlformats.org/officeDocument/2006/relationships/oleObject" Target="file:///C:\Users\m1764\Desktop\Hg_sediment%20paper_Tianhui_09_06_2022\Hg_sediment_data.xlsx" TargetMode="External"/></Relationships>
</file>

<file path=ppt/charts/_rels/chart72.xml.rels><?xml version="1.0" encoding="UTF-8" standalone="yes"?>
<Relationships xmlns="http://schemas.openxmlformats.org/package/2006/relationships"><Relationship Id="rId3" Type="http://schemas.openxmlformats.org/officeDocument/2006/relationships/themeOverride" Target="../theme/themeOverride66.xml"/><Relationship Id="rId2" Type="http://schemas.microsoft.com/office/2011/relationships/chartColorStyle" Target="colors68.xml"/><Relationship Id="rId1" Type="http://schemas.microsoft.com/office/2011/relationships/chartStyle" Target="style68.xml"/><Relationship Id="rId4" Type="http://schemas.openxmlformats.org/officeDocument/2006/relationships/oleObject" Target="file:///C:\Users\m1764\Desktop\Hg_sediment%20paper_Tianhui_09_06_2022\Hg_sediment_data.xlsx" TargetMode="External"/></Relationships>
</file>

<file path=ppt/charts/_rels/chart73.xml.rels><?xml version="1.0" encoding="UTF-8" standalone="yes"?>
<Relationships xmlns="http://schemas.openxmlformats.org/package/2006/relationships"><Relationship Id="rId3" Type="http://schemas.openxmlformats.org/officeDocument/2006/relationships/themeOverride" Target="../theme/themeOverride67.xml"/><Relationship Id="rId2" Type="http://schemas.microsoft.com/office/2011/relationships/chartColorStyle" Target="colors69.xml"/><Relationship Id="rId1" Type="http://schemas.microsoft.com/office/2011/relationships/chartStyle" Target="style69.xml"/><Relationship Id="rId4" Type="http://schemas.openxmlformats.org/officeDocument/2006/relationships/oleObject" Target="file:///C:\Users\m1764\Desktop\Hg_sediment%20paper_Tianhui_09_06_2022\Hg_sediment_data.xlsx" TargetMode="External"/></Relationships>
</file>

<file path=ppt/charts/_rels/chart74.xml.rels><?xml version="1.0" encoding="UTF-8" standalone="yes"?>
<Relationships xmlns="http://schemas.openxmlformats.org/package/2006/relationships"><Relationship Id="rId3" Type="http://schemas.openxmlformats.org/officeDocument/2006/relationships/themeOverride" Target="../theme/themeOverride68.xml"/><Relationship Id="rId2" Type="http://schemas.microsoft.com/office/2011/relationships/chartColorStyle" Target="colors70.xml"/><Relationship Id="rId1" Type="http://schemas.microsoft.com/office/2011/relationships/chartStyle" Target="style70.xml"/><Relationship Id="rId4" Type="http://schemas.openxmlformats.org/officeDocument/2006/relationships/oleObject" Target="file:///C:\Users\m1764\Desktop\Hg_sediment%20paper_Tianhui_09_06_2022\Hg_sediment_data.xlsx" TargetMode="External"/></Relationships>
</file>

<file path=ppt/charts/_rels/chart75.xml.rels><?xml version="1.0" encoding="UTF-8" standalone="yes"?>
<Relationships xmlns="http://schemas.openxmlformats.org/package/2006/relationships"><Relationship Id="rId3" Type="http://schemas.openxmlformats.org/officeDocument/2006/relationships/themeOverride" Target="../theme/themeOverride69.xml"/><Relationship Id="rId2" Type="http://schemas.microsoft.com/office/2011/relationships/chartColorStyle" Target="colors71.xml"/><Relationship Id="rId1" Type="http://schemas.microsoft.com/office/2011/relationships/chartStyle" Target="style71.xml"/><Relationship Id="rId4" Type="http://schemas.openxmlformats.org/officeDocument/2006/relationships/oleObject" Target="file:///C:\Users\m1764\Desktop\Hg_sediment%20paper_Tianhui_09_06_2022\Hg_sediment_data.xlsx" TargetMode="External"/></Relationships>
</file>

<file path=ppt/charts/_rels/chart76.xml.rels><?xml version="1.0" encoding="UTF-8" standalone="yes"?>
<Relationships xmlns="http://schemas.openxmlformats.org/package/2006/relationships"><Relationship Id="rId3" Type="http://schemas.openxmlformats.org/officeDocument/2006/relationships/themeOverride" Target="../theme/themeOverride70.xml"/><Relationship Id="rId2" Type="http://schemas.microsoft.com/office/2011/relationships/chartColorStyle" Target="colors72.xml"/><Relationship Id="rId1" Type="http://schemas.microsoft.com/office/2011/relationships/chartStyle" Target="style72.xml"/><Relationship Id="rId4" Type="http://schemas.openxmlformats.org/officeDocument/2006/relationships/oleObject" Target="file:///C:\Users\m1764\Desktop\Hg_sediment%20paper_Tianhui_09_06_2022\Hg_sediment_data.xlsx" TargetMode="External"/></Relationships>
</file>

<file path=ppt/charts/_rels/chart77.xml.rels><?xml version="1.0" encoding="UTF-8" standalone="yes"?>
<Relationships xmlns="http://schemas.openxmlformats.org/package/2006/relationships"><Relationship Id="rId3" Type="http://schemas.openxmlformats.org/officeDocument/2006/relationships/themeOverride" Target="../theme/themeOverride71.xml"/><Relationship Id="rId2" Type="http://schemas.microsoft.com/office/2011/relationships/chartColorStyle" Target="colors73.xml"/><Relationship Id="rId1" Type="http://schemas.microsoft.com/office/2011/relationships/chartStyle" Target="style73.xml"/><Relationship Id="rId4" Type="http://schemas.openxmlformats.org/officeDocument/2006/relationships/oleObject" Target="file:///C:\Users\m1764\Desktop\Hg_sediment%20paper_Tianhui_09_06_2022\Hg_sediment_data.xlsx" TargetMode="External"/></Relationships>
</file>

<file path=ppt/charts/_rels/chart78.xml.rels><?xml version="1.0" encoding="UTF-8" standalone="yes"?>
<Relationships xmlns="http://schemas.openxmlformats.org/package/2006/relationships"><Relationship Id="rId3" Type="http://schemas.openxmlformats.org/officeDocument/2006/relationships/themeOverride" Target="../theme/themeOverride72.xml"/><Relationship Id="rId2" Type="http://schemas.microsoft.com/office/2011/relationships/chartColorStyle" Target="colors74.xml"/><Relationship Id="rId1" Type="http://schemas.microsoft.com/office/2011/relationships/chartStyle" Target="style74.xml"/><Relationship Id="rId4" Type="http://schemas.openxmlformats.org/officeDocument/2006/relationships/oleObject" Target="file:///C:\Users\m1764\Desktop\Hg_sediment%20paper_Tianhui_09_06_2022\Hg_sediment_data.xlsx" TargetMode="External"/></Relationships>
</file>

<file path=ppt/charts/_rels/chart79.xml.rels><?xml version="1.0" encoding="UTF-8" standalone="yes"?>
<Relationships xmlns="http://schemas.openxmlformats.org/package/2006/relationships"><Relationship Id="rId3" Type="http://schemas.openxmlformats.org/officeDocument/2006/relationships/themeOverride" Target="../theme/themeOverride73.xml"/><Relationship Id="rId2" Type="http://schemas.microsoft.com/office/2011/relationships/chartColorStyle" Target="colors75.xml"/><Relationship Id="rId1" Type="http://schemas.microsoft.com/office/2011/relationships/chartStyle" Target="style75.xml"/><Relationship Id="rId4" Type="http://schemas.openxmlformats.org/officeDocument/2006/relationships/oleObject" Target="file:///C:\Users\m1764\Desktop\Hg_sediment%20paper_Tianhui_09_06_2022\Hg_sediment_data.xlsx" TargetMode="External"/></Relationships>
</file>

<file path=ppt/charts/_rels/chart80.xml.rels><?xml version="1.0" encoding="UTF-8" standalone="yes"?>
<Relationships xmlns="http://schemas.openxmlformats.org/package/2006/relationships"><Relationship Id="rId3" Type="http://schemas.openxmlformats.org/officeDocument/2006/relationships/themeOverride" Target="../theme/themeOverride74.xml"/><Relationship Id="rId2" Type="http://schemas.microsoft.com/office/2011/relationships/chartColorStyle" Target="colors76.xml"/><Relationship Id="rId1" Type="http://schemas.microsoft.com/office/2011/relationships/chartStyle" Target="style76.xml"/><Relationship Id="rId4" Type="http://schemas.openxmlformats.org/officeDocument/2006/relationships/oleObject" Target="file:///C:\Users\m1764\Desktop\Hg_sediment%20paper_Tianhui_09_06_2022\Hg_sediment_data.xlsx" TargetMode="External"/></Relationships>
</file>

<file path=ppt/charts/_rels/chart81.xml.rels><?xml version="1.0" encoding="UTF-8" standalone="yes"?>
<Relationships xmlns="http://schemas.openxmlformats.org/package/2006/relationships"><Relationship Id="rId3" Type="http://schemas.openxmlformats.org/officeDocument/2006/relationships/themeOverride" Target="../theme/themeOverride75.xml"/><Relationship Id="rId2" Type="http://schemas.microsoft.com/office/2011/relationships/chartColorStyle" Target="colors77.xml"/><Relationship Id="rId1" Type="http://schemas.microsoft.com/office/2011/relationships/chartStyle" Target="style77.xml"/><Relationship Id="rId4" Type="http://schemas.openxmlformats.org/officeDocument/2006/relationships/oleObject" Target="file:///C:\Users\m1764\Desktop\Hg_sediment%20paper_Tianhui_09_06_2022\Hg_sediment_data.xlsx" TargetMode="External"/></Relationships>
</file>

<file path=ppt/charts/_rels/chart82.xml.rels><?xml version="1.0" encoding="UTF-8" standalone="yes"?>
<Relationships xmlns="http://schemas.openxmlformats.org/package/2006/relationships"><Relationship Id="rId3" Type="http://schemas.openxmlformats.org/officeDocument/2006/relationships/themeOverride" Target="../theme/themeOverride76.xml"/><Relationship Id="rId2" Type="http://schemas.microsoft.com/office/2011/relationships/chartColorStyle" Target="colors78.xml"/><Relationship Id="rId1" Type="http://schemas.microsoft.com/office/2011/relationships/chartStyle" Target="style78.xml"/><Relationship Id="rId4" Type="http://schemas.openxmlformats.org/officeDocument/2006/relationships/oleObject" Target="file:///C:\Users\m1764\Desktop\Hg_sediment%20paper_Tianhui_09_06_2022\Hg_sediment_data.xlsx" TargetMode="External"/></Relationships>
</file>

<file path=ppt/charts/_rels/chart83.xml.rels><?xml version="1.0" encoding="UTF-8" standalone="yes"?>
<Relationships xmlns="http://schemas.openxmlformats.org/package/2006/relationships"><Relationship Id="rId3" Type="http://schemas.openxmlformats.org/officeDocument/2006/relationships/themeOverride" Target="../theme/themeOverride77.xml"/><Relationship Id="rId2" Type="http://schemas.microsoft.com/office/2011/relationships/chartColorStyle" Target="colors79.xml"/><Relationship Id="rId1" Type="http://schemas.microsoft.com/office/2011/relationships/chartStyle" Target="style79.xml"/><Relationship Id="rId4" Type="http://schemas.openxmlformats.org/officeDocument/2006/relationships/oleObject" Target="file:///C:\Users\m1764\Desktop\Hg_sediment%20paper_Tianhui_09_06_2022\Hg_sediment_data.xlsx" TargetMode="External"/></Relationships>
</file>

<file path=ppt/charts/_rels/chart84.xml.rels><?xml version="1.0" encoding="UTF-8" standalone="yes"?>
<Relationships xmlns="http://schemas.openxmlformats.org/package/2006/relationships"><Relationship Id="rId3" Type="http://schemas.openxmlformats.org/officeDocument/2006/relationships/themeOverride" Target="../theme/themeOverride78.xml"/><Relationship Id="rId2" Type="http://schemas.microsoft.com/office/2011/relationships/chartColorStyle" Target="colors80.xml"/><Relationship Id="rId1" Type="http://schemas.microsoft.com/office/2011/relationships/chartStyle" Target="style80.xml"/><Relationship Id="rId4" Type="http://schemas.openxmlformats.org/officeDocument/2006/relationships/oleObject" Target="file:///C:\Users\m1764\Desktop\Hg_sediment%20paper_Tianhui_09_06_2022\Hg_sediment_data.xlsx" TargetMode="External"/></Relationships>
</file>

<file path=ppt/charts/_rels/chart85.xml.rels><?xml version="1.0" encoding="UTF-8" standalone="yes"?>
<Relationships xmlns="http://schemas.openxmlformats.org/package/2006/relationships"><Relationship Id="rId3" Type="http://schemas.openxmlformats.org/officeDocument/2006/relationships/themeOverride" Target="../theme/themeOverride79.xml"/><Relationship Id="rId2" Type="http://schemas.microsoft.com/office/2011/relationships/chartColorStyle" Target="colors81.xml"/><Relationship Id="rId1" Type="http://schemas.microsoft.com/office/2011/relationships/chartStyle" Target="style81.xml"/><Relationship Id="rId4" Type="http://schemas.openxmlformats.org/officeDocument/2006/relationships/oleObject" Target="file:///C:\Users\m1764\Desktop\Hg_sediment%20paper_Tianhui_09_06_2022\Hg_sediment_data.xlsx" TargetMode="External"/></Relationships>
</file>

<file path=ppt/charts/_rels/chart86.xml.rels><?xml version="1.0" encoding="UTF-8" standalone="yes"?>
<Relationships xmlns="http://schemas.openxmlformats.org/package/2006/relationships"><Relationship Id="rId3" Type="http://schemas.openxmlformats.org/officeDocument/2006/relationships/themeOverride" Target="../theme/themeOverride80.xml"/><Relationship Id="rId2" Type="http://schemas.microsoft.com/office/2011/relationships/chartColorStyle" Target="colors82.xml"/><Relationship Id="rId1" Type="http://schemas.microsoft.com/office/2011/relationships/chartStyle" Target="style82.xml"/><Relationship Id="rId4" Type="http://schemas.openxmlformats.org/officeDocument/2006/relationships/oleObject" Target="file:///C:\Users\m1764\Desktop\Hg_sediment%20paper_Tianhui_09_06_2022\Hg_sediment_data.xlsx" TargetMode="External"/></Relationships>
</file>

<file path=ppt/charts/_rels/chart87.xml.rels><?xml version="1.0" encoding="UTF-8" standalone="yes"?>
<Relationships xmlns="http://schemas.openxmlformats.org/package/2006/relationships"><Relationship Id="rId3" Type="http://schemas.openxmlformats.org/officeDocument/2006/relationships/themeOverride" Target="../theme/themeOverride81.xml"/><Relationship Id="rId2" Type="http://schemas.microsoft.com/office/2011/relationships/chartColorStyle" Target="colors83.xml"/><Relationship Id="rId1" Type="http://schemas.microsoft.com/office/2011/relationships/chartStyle" Target="style83.xml"/><Relationship Id="rId4" Type="http://schemas.openxmlformats.org/officeDocument/2006/relationships/oleObject" Target="file:///C:\Users\m1764\Desktop\Hg_sediment%20paper_Tianhui_09_06_2022\Hg_sediment_data.xlsx" TargetMode="External"/></Relationships>
</file>

<file path=ppt/charts/_rels/chart88.xml.rels><?xml version="1.0" encoding="UTF-8" standalone="yes"?>
<Relationships xmlns="http://schemas.openxmlformats.org/package/2006/relationships"><Relationship Id="rId3" Type="http://schemas.openxmlformats.org/officeDocument/2006/relationships/themeOverride" Target="../theme/themeOverride82.xml"/><Relationship Id="rId2" Type="http://schemas.microsoft.com/office/2011/relationships/chartColorStyle" Target="colors84.xml"/><Relationship Id="rId1" Type="http://schemas.microsoft.com/office/2011/relationships/chartStyle" Target="style84.xml"/><Relationship Id="rId4" Type="http://schemas.openxmlformats.org/officeDocument/2006/relationships/oleObject" Target="file:///C:\Users\m1764\Desktop\Hg_sediment%20paper_Tianhui_09_06_2022\Hg_sediment_data.xlsx" TargetMode="External"/></Relationships>
</file>

<file path=ppt/charts/_rels/chart89.xml.rels><?xml version="1.0" encoding="UTF-8" standalone="yes"?>
<Relationships xmlns="http://schemas.openxmlformats.org/package/2006/relationships"><Relationship Id="rId3" Type="http://schemas.openxmlformats.org/officeDocument/2006/relationships/themeOverride" Target="../theme/themeOverride83.xml"/><Relationship Id="rId2" Type="http://schemas.microsoft.com/office/2011/relationships/chartColorStyle" Target="colors85.xml"/><Relationship Id="rId1" Type="http://schemas.microsoft.com/office/2011/relationships/chartStyle" Target="style85.xml"/><Relationship Id="rId4" Type="http://schemas.openxmlformats.org/officeDocument/2006/relationships/oleObject" Target="file:///C:\Users\m1764\Desktop\Hg_sediment%20paper_Tianhui_09_06_2022\Hg_sediment_data.xlsx" TargetMode="External"/></Relationships>
</file>

<file path=ppt/charts/_rels/chart90.xml.rels><?xml version="1.0" encoding="UTF-8" standalone="yes"?>
<Relationships xmlns="http://schemas.openxmlformats.org/package/2006/relationships"><Relationship Id="rId3" Type="http://schemas.openxmlformats.org/officeDocument/2006/relationships/themeOverride" Target="../theme/themeOverride84.xml"/><Relationship Id="rId2" Type="http://schemas.microsoft.com/office/2011/relationships/chartColorStyle" Target="colors86.xml"/><Relationship Id="rId1" Type="http://schemas.microsoft.com/office/2011/relationships/chartStyle" Target="style86.xml"/><Relationship Id="rId4" Type="http://schemas.openxmlformats.org/officeDocument/2006/relationships/oleObject" Target="file:///C:\Users\m1764\Desktop\Hg_sediment%20paper_Tianhui_09_06_2022\Hg_sediment_data.xlsx" TargetMode="External"/></Relationships>
</file>

<file path=ppt/charts/_rels/chart91.xml.rels><?xml version="1.0" encoding="UTF-8" standalone="yes"?>
<Relationships xmlns="http://schemas.openxmlformats.org/package/2006/relationships"><Relationship Id="rId3" Type="http://schemas.openxmlformats.org/officeDocument/2006/relationships/themeOverride" Target="../theme/themeOverride85.xml"/><Relationship Id="rId2" Type="http://schemas.microsoft.com/office/2011/relationships/chartColorStyle" Target="colors87.xml"/><Relationship Id="rId1" Type="http://schemas.microsoft.com/office/2011/relationships/chartStyle" Target="style87.xml"/><Relationship Id="rId4" Type="http://schemas.openxmlformats.org/officeDocument/2006/relationships/oleObject" Target="file:///C:\Users\m1764\Desktop\Hg_sediment%20paper_Tianhui_09_06_2022\Hg_sediment_data.xlsx" TargetMode="External"/></Relationships>
</file>

<file path=ppt/charts/_rels/chart92.xml.rels><?xml version="1.0" encoding="UTF-8" standalone="yes"?>
<Relationships xmlns="http://schemas.openxmlformats.org/package/2006/relationships"><Relationship Id="rId3" Type="http://schemas.openxmlformats.org/officeDocument/2006/relationships/themeOverride" Target="../theme/themeOverride86.xml"/><Relationship Id="rId2" Type="http://schemas.microsoft.com/office/2011/relationships/chartColorStyle" Target="colors88.xml"/><Relationship Id="rId1" Type="http://schemas.microsoft.com/office/2011/relationships/chartStyle" Target="style88.xml"/><Relationship Id="rId4" Type="http://schemas.openxmlformats.org/officeDocument/2006/relationships/oleObject" Target="file:///C:\Users\m1764\Desktop\Hg_sediment%20paper_Tianhui_09_06_2022\Hg_sediment_data.xlsx" TargetMode="External"/></Relationships>
</file>

<file path=ppt/charts/_rels/chart93.xml.rels><?xml version="1.0" encoding="UTF-8" standalone="yes"?>
<Relationships xmlns="http://schemas.openxmlformats.org/package/2006/relationships"><Relationship Id="rId3" Type="http://schemas.openxmlformats.org/officeDocument/2006/relationships/themeOverride" Target="../theme/themeOverride87.xml"/><Relationship Id="rId2" Type="http://schemas.microsoft.com/office/2011/relationships/chartColorStyle" Target="colors89.xml"/><Relationship Id="rId1" Type="http://schemas.microsoft.com/office/2011/relationships/chartStyle" Target="style89.xml"/><Relationship Id="rId4" Type="http://schemas.openxmlformats.org/officeDocument/2006/relationships/oleObject" Target="file:///C:\Users\m1764\Desktop\Hg_sediment%20paper_Tianhui_09_06_2022\Hg_sediment_data.xlsx" TargetMode="External"/></Relationships>
</file>

<file path=ppt/charts/_rels/chart94.xml.rels><?xml version="1.0" encoding="UTF-8" standalone="yes"?>
<Relationships xmlns="http://schemas.openxmlformats.org/package/2006/relationships"><Relationship Id="rId3" Type="http://schemas.openxmlformats.org/officeDocument/2006/relationships/themeOverride" Target="../theme/themeOverride88.xml"/><Relationship Id="rId2" Type="http://schemas.microsoft.com/office/2011/relationships/chartColorStyle" Target="colors90.xml"/><Relationship Id="rId1" Type="http://schemas.microsoft.com/office/2011/relationships/chartStyle" Target="style90.xml"/><Relationship Id="rId4" Type="http://schemas.openxmlformats.org/officeDocument/2006/relationships/oleObject" Target="file:///C:\Users\m1764\Desktop\Hg_sediment%20paper_Tianhui_09_06_2022\Hg_sediment_data.xlsx" TargetMode="External"/></Relationships>
</file>

<file path=ppt/charts/_rels/chart95.xml.rels><?xml version="1.0" encoding="UTF-8" standalone="yes"?>
<Relationships xmlns="http://schemas.openxmlformats.org/package/2006/relationships"><Relationship Id="rId3" Type="http://schemas.openxmlformats.org/officeDocument/2006/relationships/themeOverride" Target="../theme/themeOverride89.xml"/><Relationship Id="rId2" Type="http://schemas.microsoft.com/office/2011/relationships/chartColorStyle" Target="colors91.xml"/><Relationship Id="rId1" Type="http://schemas.microsoft.com/office/2011/relationships/chartStyle" Target="style91.xml"/><Relationship Id="rId4" Type="http://schemas.openxmlformats.org/officeDocument/2006/relationships/oleObject" Target="file:///C:\Users\m1764\Desktop\Hg_sediment%20paper_Tianhui_09_06_2022\Hg_sediment_data.xlsx" TargetMode="External"/></Relationships>
</file>

<file path=ppt/charts/_rels/chart96.xml.rels><?xml version="1.0" encoding="UTF-8" standalone="yes"?>
<Relationships xmlns="http://schemas.openxmlformats.org/package/2006/relationships"><Relationship Id="rId3" Type="http://schemas.openxmlformats.org/officeDocument/2006/relationships/themeOverride" Target="../theme/themeOverride90.xml"/><Relationship Id="rId2" Type="http://schemas.microsoft.com/office/2011/relationships/chartColorStyle" Target="colors92.xml"/><Relationship Id="rId1" Type="http://schemas.microsoft.com/office/2011/relationships/chartStyle" Target="style92.xml"/><Relationship Id="rId4" Type="http://schemas.openxmlformats.org/officeDocument/2006/relationships/oleObject" Target="file:///C:\Users\m1764\Desktop\Hg_sediment%20paper_Tianhui_09_06_2022\Hg_sediment_data.xlsx" TargetMode="External"/></Relationships>
</file>

<file path=ppt/charts/_rels/chart97.xml.rels><?xml version="1.0" encoding="UTF-8" standalone="yes"?>
<Relationships xmlns="http://schemas.openxmlformats.org/package/2006/relationships"><Relationship Id="rId3" Type="http://schemas.openxmlformats.org/officeDocument/2006/relationships/themeOverride" Target="../theme/themeOverride91.xml"/><Relationship Id="rId2" Type="http://schemas.microsoft.com/office/2011/relationships/chartColorStyle" Target="colors93.xml"/><Relationship Id="rId1" Type="http://schemas.microsoft.com/office/2011/relationships/chartStyle" Target="style93.xml"/><Relationship Id="rId4" Type="http://schemas.openxmlformats.org/officeDocument/2006/relationships/oleObject" Target="file:///C:\Users\m1764\Desktop\Hg_sediment%20paper_Tianhui_09_06_2022\Hg_sediment_data.xlsx" TargetMode="External"/></Relationships>
</file>

<file path=ppt/charts/_rels/chart98.xml.rels><?xml version="1.0" encoding="UTF-8" standalone="yes"?>
<Relationships xmlns="http://schemas.openxmlformats.org/package/2006/relationships"><Relationship Id="rId3" Type="http://schemas.openxmlformats.org/officeDocument/2006/relationships/themeOverride" Target="../theme/themeOverride92.xml"/><Relationship Id="rId2" Type="http://schemas.microsoft.com/office/2011/relationships/chartColorStyle" Target="colors94.xml"/><Relationship Id="rId1" Type="http://schemas.microsoft.com/office/2011/relationships/chartStyle" Target="style94.xml"/><Relationship Id="rId4" Type="http://schemas.openxmlformats.org/officeDocument/2006/relationships/oleObject" Target="file:///C:\Users\m1764\Desktop\Hg_sediment%20paper_Tianhui_09_06_2022\Hg_sediment_data.xlsx" TargetMode="External"/></Relationships>
</file>

<file path=ppt/charts/_rels/chart99.xml.rels><?xml version="1.0" encoding="UTF-8" standalone="yes"?>
<Relationships xmlns="http://schemas.openxmlformats.org/package/2006/relationships"><Relationship Id="rId3" Type="http://schemas.openxmlformats.org/officeDocument/2006/relationships/themeOverride" Target="../theme/themeOverride93.xml"/><Relationship Id="rId2" Type="http://schemas.microsoft.com/office/2011/relationships/chartColorStyle" Target="colors95.xml"/><Relationship Id="rId1" Type="http://schemas.microsoft.com/office/2011/relationships/chartStyle" Target="style95.xml"/><Relationship Id="rId4" Type="http://schemas.openxmlformats.org/officeDocument/2006/relationships/oleObject" Target="file:///C:\Users\m1764\Desktop\Hg_sediment%20paper_Tianhui_09_06_2022\Hg_sediment_data.xlsx" TargetMode="External"/></Relationships>
</file>

<file path=ppt/charts/_rels/chart100.xml.rels><?xml version="1.0" encoding="UTF-8" standalone="yes"?>
<Relationships xmlns="http://schemas.openxmlformats.org/package/2006/relationships"><Relationship Id="rId3" Type="http://schemas.openxmlformats.org/officeDocument/2006/relationships/themeOverride" Target="../theme/themeOverride94.xml"/><Relationship Id="rId2" Type="http://schemas.microsoft.com/office/2011/relationships/chartColorStyle" Target="colors96.xml"/><Relationship Id="rId1" Type="http://schemas.microsoft.com/office/2011/relationships/chartStyle" Target="style96.xml"/><Relationship Id="rId4" Type="http://schemas.openxmlformats.org/officeDocument/2006/relationships/oleObject" Target="file:///C:\Users\m1764\Desktop\Hg_sediment%20paper_Tianhui_09_06_2022\Hg_sediment_data.xlsx" TargetMode="External"/></Relationships>
</file>

<file path=ppt/charts/_rels/chart101.xml.rels><?xml version="1.0" encoding="UTF-8" standalone="yes"?>
<Relationships xmlns="http://schemas.openxmlformats.org/package/2006/relationships"><Relationship Id="rId3" Type="http://schemas.openxmlformats.org/officeDocument/2006/relationships/themeOverride" Target="../theme/themeOverride95.xml"/><Relationship Id="rId2" Type="http://schemas.microsoft.com/office/2011/relationships/chartColorStyle" Target="colors97.xml"/><Relationship Id="rId1" Type="http://schemas.microsoft.com/office/2011/relationships/chartStyle" Target="style97.xml"/><Relationship Id="rId4" Type="http://schemas.openxmlformats.org/officeDocument/2006/relationships/oleObject" Target="file:///C:\Users\m1764\Desktop\Hg_sediment%20paper_Tianhui_09_06_2022\Hg_sediment_data.xlsx" TargetMode="External"/></Relationships>
</file>

<file path=ppt/charts/_rels/chart102.xml.rels><?xml version="1.0" encoding="UTF-8" standalone="yes"?>
<Relationships xmlns="http://schemas.openxmlformats.org/package/2006/relationships"><Relationship Id="rId3" Type="http://schemas.openxmlformats.org/officeDocument/2006/relationships/themeOverride" Target="../theme/themeOverride96.xml"/><Relationship Id="rId2" Type="http://schemas.microsoft.com/office/2011/relationships/chartColorStyle" Target="colors98.xml"/><Relationship Id="rId1" Type="http://schemas.microsoft.com/office/2011/relationships/chartStyle" Target="style98.xml"/><Relationship Id="rId4" Type="http://schemas.openxmlformats.org/officeDocument/2006/relationships/oleObject" Target="file:///C:\Users\m1764\Desktop\Hg_sediment%20paper_Tianhui_09_06_2022\Hg_sediment_data.xlsx" TargetMode="External"/></Relationships>
</file>

<file path=ppt/charts/_rels/chart103.xml.rels><?xml version="1.0" encoding="UTF-8" standalone="yes"?>
<Relationships xmlns="http://schemas.openxmlformats.org/package/2006/relationships"><Relationship Id="rId3" Type="http://schemas.openxmlformats.org/officeDocument/2006/relationships/themeOverride" Target="../theme/themeOverride97.xml"/><Relationship Id="rId2" Type="http://schemas.microsoft.com/office/2011/relationships/chartColorStyle" Target="colors99.xml"/><Relationship Id="rId1" Type="http://schemas.microsoft.com/office/2011/relationships/chartStyle" Target="style99.xml"/><Relationship Id="rId4" Type="http://schemas.openxmlformats.org/officeDocument/2006/relationships/oleObject" Target="file:///C:\Users\m1764\Desktop\Hg_sediment%20paper_Tianhui_09_06_2022\Hg_sediment_data.xlsx" TargetMode="External"/></Relationships>
</file>

<file path=ppt/charts/_rels/chart104.xml.rels><?xml version="1.0" encoding="UTF-8" standalone="yes"?>
<Relationships xmlns="http://schemas.openxmlformats.org/package/2006/relationships"><Relationship Id="rId3" Type="http://schemas.openxmlformats.org/officeDocument/2006/relationships/themeOverride" Target="../theme/themeOverride98.xml"/><Relationship Id="rId2" Type="http://schemas.microsoft.com/office/2011/relationships/chartColorStyle" Target="colors100.xml"/><Relationship Id="rId1" Type="http://schemas.microsoft.com/office/2011/relationships/chartStyle" Target="style100.xml"/><Relationship Id="rId4" Type="http://schemas.openxmlformats.org/officeDocument/2006/relationships/oleObject" Target="file:///C:\Users\m1764\Desktop\Hg_sediment%20paper_Tianhui_09_06_2022\Hg_sediment_data.xlsx" TargetMode="External"/></Relationships>
</file>

<file path=ppt/charts/_rels/chart105.xml.rels><?xml version="1.0" encoding="UTF-8" standalone="yes"?>
<Relationships xmlns="http://schemas.openxmlformats.org/package/2006/relationships"><Relationship Id="rId3" Type="http://schemas.openxmlformats.org/officeDocument/2006/relationships/themeOverride" Target="../theme/themeOverride99.xml"/><Relationship Id="rId2" Type="http://schemas.microsoft.com/office/2011/relationships/chartColorStyle" Target="colors101.xml"/><Relationship Id="rId1" Type="http://schemas.microsoft.com/office/2011/relationships/chartStyle" Target="style101.xml"/><Relationship Id="rId4" Type="http://schemas.openxmlformats.org/officeDocument/2006/relationships/oleObject" Target="file:///C:\Users\m1764\Desktop\Hg_sediment%20paper_Tianhui_09_06_2022\Hg_sediment_data.xlsx" TargetMode="External"/></Relationships>
</file>

<file path=ppt/charts/_rels/chart106.xml.rels><?xml version="1.0" encoding="UTF-8" standalone="yes"?>
<Relationships xmlns="http://schemas.openxmlformats.org/package/2006/relationships"><Relationship Id="rId3" Type="http://schemas.openxmlformats.org/officeDocument/2006/relationships/themeOverride" Target="../theme/themeOverride100.xml"/><Relationship Id="rId2" Type="http://schemas.microsoft.com/office/2011/relationships/chartColorStyle" Target="colors102.xml"/><Relationship Id="rId1" Type="http://schemas.microsoft.com/office/2011/relationships/chartStyle" Target="style102.xml"/><Relationship Id="rId4" Type="http://schemas.openxmlformats.org/officeDocument/2006/relationships/oleObject" Target="file:///C:\Users\m1764\Desktop\Hg_sediment%20paper_Tianhui_09_06_2022\Hg_sediment_data.xlsx" TargetMode="External"/></Relationships>
</file>

<file path=ppt/charts/_rels/chart107.xml.rels><?xml version="1.0" encoding="UTF-8" standalone="yes"?>
<Relationships xmlns="http://schemas.openxmlformats.org/package/2006/relationships"><Relationship Id="rId3" Type="http://schemas.openxmlformats.org/officeDocument/2006/relationships/themeOverride" Target="../theme/themeOverride101.xml"/><Relationship Id="rId2" Type="http://schemas.microsoft.com/office/2011/relationships/chartColorStyle" Target="colors103.xml"/><Relationship Id="rId1" Type="http://schemas.microsoft.com/office/2011/relationships/chartStyle" Target="style103.xml"/><Relationship Id="rId4" Type="http://schemas.openxmlformats.org/officeDocument/2006/relationships/oleObject" Target="file:///C:\Users\m1764\Desktop\Hg_sediment%20paper_Tianhui_09_06_2022\Hg_sediment_data.xlsx" TargetMode="External"/></Relationships>
</file>

<file path=ppt/charts/_rels/chart108.xml.rels><?xml version="1.0" encoding="UTF-8" standalone="yes"?>
<Relationships xmlns="http://schemas.openxmlformats.org/package/2006/relationships"><Relationship Id="rId3" Type="http://schemas.openxmlformats.org/officeDocument/2006/relationships/themeOverride" Target="../theme/themeOverride102.xml"/><Relationship Id="rId2" Type="http://schemas.microsoft.com/office/2011/relationships/chartColorStyle" Target="colors104.xml"/><Relationship Id="rId1" Type="http://schemas.microsoft.com/office/2011/relationships/chartStyle" Target="style104.xml"/><Relationship Id="rId4" Type="http://schemas.openxmlformats.org/officeDocument/2006/relationships/oleObject" Target="file:///C:\Users\m1764\Desktop\Hg_sediment%20paper_Tianhui_09_06_2022\Hg_sediment_data.xlsx" TargetMode="External"/></Relationships>
</file>

<file path=ppt/charts/_rels/chart109.xml.rels><?xml version="1.0" encoding="UTF-8" standalone="yes"?>
<Relationships xmlns="http://schemas.openxmlformats.org/package/2006/relationships"><Relationship Id="rId3" Type="http://schemas.openxmlformats.org/officeDocument/2006/relationships/themeOverride" Target="../theme/themeOverride103.xml"/><Relationship Id="rId2" Type="http://schemas.microsoft.com/office/2011/relationships/chartColorStyle" Target="colors105.xml"/><Relationship Id="rId1" Type="http://schemas.microsoft.com/office/2011/relationships/chartStyle" Target="style105.xml"/><Relationship Id="rId4" Type="http://schemas.openxmlformats.org/officeDocument/2006/relationships/oleObject" Target="file:///C:\Users\m1764\Desktop\Hg_sediment%20paper_Tianhui_09_06_2022\Hg_sediment_data.xlsx" TargetMode="External"/></Relationships>
</file>

<file path=ppt/charts/_rels/chart110.xml.rels><?xml version="1.0" encoding="UTF-8" standalone="yes"?>
<Relationships xmlns="http://schemas.openxmlformats.org/package/2006/relationships"><Relationship Id="rId3" Type="http://schemas.openxmlformats.org/officeDocument/2006/relationships/themeOverride" Target="../theme/themeOverride104.xml"/><Relationship Id="rId2" Type="http://schemas.microsoft.com/office/2011/relationships/chartColorStyle" Target="colors106.xml"/><Relationship Id="rId1" Type="http://schemas.microsoft.com/office/2011/relationships/chartStyle" Target="style106.xml"/><Relationship Id="rId4" Type="http://schemas.openxmlformats.org/officeDocument/2006/relationships/oleObject" Target="file:///C:\Users\m1764\Desktop\Hg_sediment%20paper_Tianhui_09_06_2022\Hg_sediment_data.xlsx" TargetMode="External"/></Relationships>
</file>

<file path=ppt/charts/_rels/chart111.xml.rels><?xml version="1.0" encoding="UTF-8" standalone="yes"?>
<Relationships xmlns="http://schemas.openxmlformats.org/package/2006/relationships"><Relationship Id="rId3" Type="http://schemas.openxmlformats.org/officeDocument/2006/relationships/themeOverride" Target="../theme/themeOverride105.xml"/><Relationship Id="rId2" Type="http://schemas.microsoft.com/office/2011/relationships/chartColorStyle" Target="colors107.xml"/><Relationship Id="rId1" Type="http://schemas.microsoft.com/office/2011/relationships/chartStyle" Target="style107.xml"/><Relationship Id="rId4" Type="http://schemas.openxmlformats.org/officeDocument/2006/relationships/oleObject" Target="file:///C:\Users\m1764\Desktop\Hg_sediment%20paper_Tianhui_09_06_2022\Hg_sediment_data.xlsx" TargetMode="External"/></Relationships>
</file>

<file path=ppt/charts/_rels/chart112.xml.rels><?xml version="1.0" encoding="UTF-8" standalone="yes"?>
<Relationships xmlns="http://schemas.openxmlformats.org/package/2006/relationships"><Relationship Id="rId3" Type="http://schemas.openxmlformats.org/officeDocument/2006/relationships/themeOverride" Target="../theme/themeOverride106.xml"/><Relationship Id="rId2" Type="http://schemas.microsoft.com/office/2011/relationships/chartColorStyle" Target="colors108.xml"/><Relationship Id="rId1" Type="http://schemas.microsoft.com/office/2011/relationships/chartStyle" Target="style108.xml"/><Relationship Id="rId4" Type="http://schemas.openxmlformats.org/officeDocument/2006/relationships/oleObject" Target="file:///C:\Users\m1764\Desktop\Hg_sediment%20paper_Tianhui_09_06_2022\Hg_sediment_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Eh (mV)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alpha val="95000"/>
                </a:sysClr>
              </a:solidFill>
              <a:ln w="15875">
                <a:solidFill>
                  <a:sysClr val="windowText" lastClr="000000"/>
                </a:solidFill>
                <a:prstDash val="solid"/>
              </a:ln>
              <a:effectLst/>
            </c:spPr>
          </c:marker>
          <c:xVal>
            <c:numRef>
              <c:f>'pH Eh'!$I$2:$I$10</c:f>
              <c:numCache>
                <c:formatCode>0.0</c:formatCode>
                <c:ptCount val="9"/>
                <c:pt idx="0">
                  <c:v>-190.8</c:v>
                </c:pt>
                <c:pt idx="1">
                  <c:v>-172.9</c:v>
                </c:pt>
                <c:pt idx="2">
                  <c:v>-117.4</c:v>
                </c:pt>
                <c:pt idx="3">
                  <c:v>-107.6</c:v>
                </c:pt>
                <c:pt idx="4">
                  <c:v>-72.3</c:v>
                </c:pt>
                <c:pt idx="5">
                  <c:v>-59.1</c:v>
                </c:pt>
                <c:pt idx="6">
                  <c:v>-118.3</c:v>
                </c:pt>
                <c:pt idx="7">
                  <c:v>-119</c:v>
                </c:pt>
                <c:pt idx="8">
                  <c:v>-113.3</c:v>
                </c:pt>
              </c:numCache>
            </c:numRef>
          </c:xVal>
          <c:yVal>
            <c:numRef>
              <c:f>'pH Eh'!$J$2:$J$10</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0-F929-4424-9956-BEFFD51EE5A6}"/>
            </c:ext>
          </c:extLst>
        </c:ser>
        <c:ser>
          <c:idx val="1"/>
          <c:order val="1"/>
          <c:tx>
            <c:v>S01</c:v>
          </c:tx>
          <c:spPr>
            <a:ln w="19050" cap="rnd">
              <a:solidFill>
                <a:srgbClr val="FFC000"/>
              </a:solidFill>
              <a:round/>
            </a:ln>
            <a:effectLst/>
          </c:spPr>
          <c:marker>
            <c:symbol val="triangle"/>
            <c:size val="5"/>
            <c:spPr>
              <a:solidFill>
                <a:sysClr val="window" lastClr="FFFFFF"/>
              </a:solidFill>
              <a:ln w="15875">
                <a:solidFill>
                  <a:srgbClr val="FFC000"/>
                </a:solidFill>
              </a:ln>
              <a:effectLst/>
            </c:spPr>
          </c:marker>
          <c:xVal>
            <c:numRef>
              <c:f>'pH Eh'!$I$12:$I$16</c:f>
              <c:numCache>
                <c:formatCode>0.0</c:formatCode>
                <c:ptCount val="5"/>
                <c:pt idx="0">
                  <c:v>255.3</c:v>
                </c:pt>
                <c:pt idx="1">
                  <c:v>261.7</c:v>
                </c:pt>
                <c:pt idx="2">
                  <c:v>250.2</c:v>
                </c:pt>
                <c:pt idx="3">
                  <c:v>270.2</c:v>
                </c:pt>
                <c:pt idx="4">
                  <c:v>267</c:v>
                </c:pt>
              </c:numCache>
            </c:numRef>
          </c:xVal>
          <c:yVal>
            <c:numRef>
              <c:f>'pH Eh'!$J$12:$J$16</c:f>
              <c:numCache>
                <c:formatCode>General</c:formatCode>
                <c:ptCount val="5"/>
                <c:pt idx="0">
                  <c:v>-1</c:v>
                </c:pt>
                <c:pt idx="1">
                  <c:v>-3</c:v>
                </c:pt>
                <c:pt idx="2">
                  <c:v>-5</c:v>
                </c:pt>
                <c:pt idx="3">
                  <c:v>-7</c:v>
                </c:pt>
                <c:pt idx="4">
                  <c:v>-9</c:v>
                </c:pt>
              </c:numCache>
            </c:numRef>
          </c:yVal>
          <c:smooth val="1"/>
          <c:extLst>
            <c:ext xmlns:c16="http://schemas.microsoft.com/office/drawing/2014/chart" uri="{C3380CC4-5D6E-409C-BE32-E72D297353CC}">
              <c16:uniqueId val="{00000001-F929-4424-9956-BEFFD51EE5A6}"/>
            </c:ext>
          </c:extLst>
        </c:ser>
        <c:ser>
          <c:idx val="2"/>
          <c:order val="2"/>
          <c:tx>
            <c:v>SV</c:v>
          </c:tx>
          <c:spPr>
            <a:ln w="19050" cap="rnd">
              <a:solidFill>
                <a:schemeClr val="accent3"/>
              </a:solidFill>
              <a:round/>
            </a:ln>
            <a:effectLst/>
          </c:spPr>
          <c:marker>
            <c:symbol val="triangle"/>
            <c:size val="5"/>
            <c:spPr>
              <a:solidFill>
                <a:sysClr val="window" lastClr="FFFFFF"/>
              </a:solidFill>
              <a:ln w="15875">
                <a:solidFill>
                  <a:srgbClr val="70AD47"/>
                </a:solidFill>
              </a:ln>
              <a:effectLst/>
            </c:spPr>
          </c:marker>
          <c:xVal>
            <c:numRef>
              <c:f>'pH Eh'!$I$20:$I$24</c:f>
              <c:numCache>
                <c:formatCode>0.0</c:formatCode>
                <c:ptCount val="5"/>
                <c:pt idx="0">
                  <c:v>257.89999999999998</c:v>
                </c:pt>
                <c:pt idx="1">
                  <c:v>-136.6</c:v>
                </c:pt>
                <c:pt idx="2">
                  <c:v>-157.69999999999999</c:v>
                </c:pt>
                <c:pt idx="3">
                  <c:v>-166.6</c:v>
                </c:pt>
                <c:pt idx="4">
                  <c:v>-134.5</c:v>
                </c:pt>
              </c:numCache>
            </c:numRef>
          </c:xVal>
          <c:yVal>
            <c:numRef>
              <c:f>'pH Eh'!$J$20:$J$24</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2-F929-4424-9956-BEFFD51EE5A6}"/>
            </c:ext>
          </c:extLst>
        </c:ser>
        <c:ser>
          <c:idx val="3"/>
          <c:order val="3"/>
          <c:tx>
            <c:v>S15</c:v>
          </c:tx>
          <c:spPr>
            <a:ln w="19050" cap="rnd">
              <a:solidFill>
                <a:srgbClr val="7030A0"/>
              </a:solidFill>
              <a:round/>
            </a:ln>
            <a:effectLst/>
          </c:spPr>
          <c:marker>
            <c:symbol val="triangle"/>
            <c:size val="5"/>
            <c:spPr>
              <a:solidFill>
                <a:sysClr val="window" lastClr="FFFFFF"/>
              </a:solidFill>
              <a:ln w="15875">
                <a:solidFill>
                  <a:srgbClr val="7030A0"/>
                </a:solidFill>
              </a:ln>
              <a:effectLst/>
            </c:spPr>
          </c:marker>
          <c:xVal>
            <c:numRef>
              <c:f>'pH Eh'!$I$27:$I$34</c:f>
              <c:numCache>
                <c:formatCode>0.0</c:formatCode>
                <c:ptCount val="8"/>
                <c:pt idx="0">
                  <c:v>-64.099999999999994</c:v>
                </c:pt>
                <c:pt idx="1">
                  <c:v>-93.4</c:v>
                </c:pt>
                <c:pt idx="2">
                  <c:v>-78.3</c:v>
                </c:pt>
                <c:pt idx="3">
                  <c:v>-94.8</c:v>
                </c:pt>
                <c:pt idx="4">
                  <c:v>-119.5</c:v>
                </c:pt>
                <c:pt idx="5">
                  <c:v>-115.5</c:v>
                </c:pt>
                <c:pt idx="6">
                  <c:v>-79.099999999999994</c:v>
                </c:pt>
                <c:pt idx="7">
                  <c:v>-100.5</c:v>
                </c:pt>
              </c:numCache>
            </c:numRef>
          </c:xVal>
          <c:yVal>
            <c:numRef>
              <c:f>'pH Eh'!$J$27:$J$34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3-F929-4424-9956-BEFFD51EE5A6}"/>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3409861307999469"/>
          <c:y val="0.69096726067136338"/>
          <c:w val="0.23881770569814983"/>
          <c:h val="0.296153343024324"/>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pH</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Eh'!$H$2:$H$10</c:f>
              <c:numCache>
                <c:formatCode>0.00</c:formatCode>
                <c:ptCount val="9"/>
                <c:pt idx="0">
                  <c:v>7.1700000000000008</c:v>
                </c:pt>
                <c:pt idx="1">
                  <c:v>7.0120000000000005</c:v>
                </c:pt>
                <c:pt idx="2">
                  <c:v>7.0070000000000006</c:v>
                </c:pt>
                <c:pt idx="3">
                  <c:v>6.9950000000000001</c:v>
                </c:pt>
                <c:pt idx="4">
                  <c:v>7.0240000000000009</c:v>
                </c:pt>
                <c:pt idx="5">
                  <c:v>7.0149999999999997</c:v>
                </c:pt>
                <c:pt idx="6">
                  <c:v>6.9730000000000008</c:v>
                </c:pt>
                <c:pt idx="7">
                  <c:v>6.9520000000000008</c:v>
                </c:pt>
                <c:pt idx="8">
                  <c:v>6.9489999999999998</c:v>
                </c:pt>
              </c:numCache>
            </c:numRef>
          </c:xVal>
          <c:yVal>
            <c:numRef>
              <c:f>'pH Eh'!$J$2:$J$10</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0-684C-4B34-908D-3809338A328C}"/>
            </c:ext>
          </c:extLst>
        </c:ser>
        <c:ser>
          <c:idx val="1"/>
          <c:order val="1"/>
          <c:tx>
            <c:v>S01</c:v>
          </c:tx>
          <c:spPr>
            <a:ln w="19050" cap="rnd">
              <a:solidFill>
                <a:srgbClr val="FFC000"/>
              </a:solidFill>
              <a:round/>
            </a:ln>
            <a:effectLst/>
          </c:spPr>
          <c:marker>
            <c:symbol val="circle"/>
            <c:size val="5"/>
            <c:spPr>
              <a:solidFill>
                <a:srgbClr val="FFC000"/>
              </a:solidFill>
              <a:ln w="9525">
                <a:solidFill>
                  <a:srgbClr val="FFC000"/>
                </a:solidFill>
              </a:ln>
              <a:effectLst/>
            </c:spPr>
          </c:marker>
          <c:xVal>
            <c:numRef>
              <c:f>'pH Eh'!$H$12:$H$16</c:f>
              <c:numCache>
                <c:formatCode>0.00</c:formatCode>
                <c:ptCount val="5"/>
                <c:pt idx="0">
                  <c:v>7.121999999999999</c:v>
                </c:pt>
                <c:pt idx="1">
                  <c:v>7.5499999999999989</c:v>
                </c:pt>
                <c:pt idx="2">
                  <c:v>8.0589999999999993</c:v>
                </c:pt>
                <c:pt idx="3">
                  <c:v>8.44</c:v>
                </c:pt>
                <c:pt idx="4">
                  <c:v>8.6009999999999991</c:v>
                </c:pt>
              </c:numCache>
            </c:numRef>
          </c:xVal>
          <c:yVal>
            <c:numRef>
              <c:f>'pH Eh'!$J$12:$J$16</c:f>
              <c:numCache>
                <c:formatCode>General</c:formatCode>
                <c:ptCount val="5"/>
                <c:pt idx="0">
                  <c:v>-1</c:v>
                </c:pt>
                <c:pt idx="1">
                  <c:v>-3</c:v>
                </c:pt>
                <c:pt idx="2">
                  <c:v>-5</c:v>
                </c:pt>
                <c:pt idx="3">
                  <c:v>-7</c:v>
                </c:pt>
                <c:pt idx="4">
                  <c:v>-9</c:v>
                </c:pt>
              </c:numCache>
            </c:numRef>
          </c:yVal>
          <c:smooth val="1"/>
          <c:extLst>
            <c:ext xmlns:c16="http://schemas.microsoft.com/office/drawing/2014/chart" uri="{C3380CC4-5D6E-409C-BE32-E72D297353CC}">
              <c16:uniqueId val="{00000001-684C-4B34-908D-3809338A328C}"/>
            </c:ext>
          </c:extLst>
        </c:ser>
        <c:ser>
          <c:idx val="2"/>
          <c:order val="2"/>
          <c:tx>
            <c:v>SV</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'pH Eh'!$H$20:$H$24</c:f>
              <c:numCache>
                <c:formatCode>0.00</c:formatCode>
                <c:ptCount val="5"/>
                <c:pt idx="0">
                  <c:v>7.3020000000000005</c:v>
                </c:pt>
                <c:pt idx="1">
                  <c:v>7.0920000000000005</c:v>
                </c:pt>
                <c:pt idx="2">
                  <c:v>6.944</c:v>
                </c:pt>
                <c:pt idx="3">
                  <c:v>6.9589999999999996</c:v>
                </c:pt>
                <c:pt idx="4">
                  <c:v>6.9220000000000006</c:v>
                </c:pt>
              </c:numCache>
            </c:numRef>
          </c:xVal>
          <c:yVal>
            <c:numRef>
              <c:f>'pH Eh'!$J$20:$J$24</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2-684C-4B34-908D-3809338A328C}"/>
            </c:ext>
          </c:extLst>
        </c:ser>
        <c:ser>
          <c:idx val="3"/>
          <c:order val="3"/>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Eh'!$H$27:$H$34</c:f>
              <c:numCache>
                <c:formatCode>0.00</c:formatCode>
                <c:ptCount val="8"/>
                <c:pt idx="0">
                  <c:v>7.6359999999999992</c:v>
                </c:pt>
                <c:pt idx="1">
                  <c:v>7.8089999999999993</c:v>
                </c:pt>
                <c:pt idx="2">
                  <c:v>7.7929999999999993</c:v>
                </c:pt>
                <c:pt idx="3">
                  <c:v>7.8169999999999984</c:v>
                </c:pt>
                <c:pt idx="4">
                  <c:v>7.9119999999999999</c:v>
                </c:pt>
                <c:pt idx="5">
                  <c:v>7.9729999999999999</c:v>
                </c:pt>
                <c:pt idx="6">
                  <c:v>7.8869999999999987</c:v>
                </c:pt>
                <c:pt idx="7">
                  <c:v>7.9059999999999997</c:v>
                </c:pt>
              </c:numCache>
            </c:numRef>
          </c:xVal>
          <c:yVal>
            <c:numRef>
              <c:f>'pH Eh'!$J$27:$J$34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3-684C-4B34-908D-3809338A328C}"/>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2852855933724892"/>
          <c:y val="0.70032398581756206"/>
          <c:w val="0.23889815076047091"/>
          <c:h val="0.2938028579760863"/>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pH</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Eh'!$C$2:$C$9</c:f>
              <c:numCache>
                <c:formatCode>0.00</c:formatCode>
                <c:ptCount val="8"/>
                <c:pt idx="0">
                  <c:v>7.26</c:v>
                </c:pt>
                <c:pt idx="1">
                  <c:v>7.27</c:v>
                </c:pt>
                <c:pt idx="2">
                  <c:v>7.24</c:v>
                </c:pt>
                <c:pt idx="3">
                  <c:v>7.23</c:v>
                </c:pt>
                <c:pt idx="4">
                  <c:v>7.22</c:v>
                </c:pt>
                <c:pt idx="5">
                  <c:v>7.22</c:v>
                </c:pt>
                <c:pt idx="6">
                  <c:v>7.21</c:v>
                </c:pt>
                <c:pt idx="7">
                  <c:v>7.2</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C0D2-4ABC-9729-6015E88FFE93}"/>
            </c:ext>
          </c:extLst>
        </c:ser>
        <c:ser>
          <c:idx val="1"/>
          <c:order val="1"/>
          <c:tx>
            <c:v>W01</c:v>
          </c:tx>
          <c:spPr>
            <a:ln w="19050" cap="rnd">
              <a:solidFill>
                <a:srgbClr val="C00000"/>
              </a:solidFill>
              <a:round/>
            </a:ln>
            <a:effectLst/>
          </c:spPr>
          <c:marker>
            <c:symbol val="circle"/>
            <c:size val="5"/>
            <c:spPr>
              <a:solidFill>
                <a:srgbClr val="C00000"/>
              </a:solidFill>
              <a:ln w="9525">
                <a:solidFill>
                  <a:srgbClr val="C00000"/>
                </a:solidFill>
              </a:ln>
              <a:effectLst/>
            </c:spPr>
          </c:marker>
          <c:xVal>
            <c:numRef>
              <c:f>'pH Eh'!$C$11:$C$19</c:f>
              <c:numCache>
                <c:formatCode>0.00</c:formatCode>
                <c:ptCount val="9"/>
                <c:pt idx="0">
                  <c:v>6.7</c:v>
                </c:pt>
                <c:pt idx="1">
                  <c:v>7.15</c:v>
                </c:pt>
                <c:pt idx="2">
                  <c:v>6.99</c:v>
                </c:pt>
                <c:pt idx="3">
                  <c:v>7.15</c:v>
                </c:pt>
                <c:pt idx="4">
                  <c:v>7.16</c:v>
                </c:pt>
                <c:pt idx="5">
                  <c:v>7.28</c:v>
                </c:pt>
                <c:pt idx="6">
                  <c:v>7.21</c:v>
                </c:pt>
                <c:pt idx="7">
                  <c:v>7.11</c:v>
                </c:pt>
                <c:pt idx="8">
                  <c:v>7.08</c:v>
                </c:pt>
              </c:numCache>
            </c:numRef>
          </c:xVal>
          <c:yVal>
            <c:numRef>
              <c:f>'pH Eh'!$E$11:$E$19</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1-C0D2-4ABC-9729-6015E88FFE93}"/>
            </c:ext>
          </c:extLst>
        </c:ser>
        <c:ser>
          <c:idx val="2"/>
          <c:order val="2"/>
          <c:tx>
            <c:v>SV</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'pH Eh'!$C$20:$C$25</c:f>
              <c:numCache>
                <c:formatCode>0.00</c:formatCode>
                <c:ptCount val="6"/>
                <c:pt idx="0">
                  <c:v>7.58</c:v>
                </c:pt>
                <c:pt idx="1">
                  <c:v>7.41</c:v>
                </c:pt>
                <c:pt idx="2">
                  <c:v>7.53</c:v>
                </c:pt>
                <c:pt idx="3">
                  <c:v>7.16</c:v>
                </c:pt>
                <c:pt idx="4">
                  <c:v>8.16</c:v>
                </c:pt>
                <c:pt idx="5">
                  <c:v>8.19</c:v>
                </c:pt>
              </c:numCache>
            </c:numRef>
          </c:xVal>
          <c:yVal>
            <c:numRef>
              <c:f>'pH Eh'!$E$20:$E$25</c:f>
              <c:numCache>
                <c:formatCode>General</c:formatCode>
                <c:ptCount val="6"/>
                <c:pt idx="0">
                  <c:v>1</c:v>
                </c:pt>
                <c:pt idx="1">
                  <c:v>-1</c:v>
                </c:pt>
                <c:pt idx="2">
                  <c:v>-3</c:v>
                </c:pt>
                <c:pt idx="3">
                  <c:v>-5</c:v>
                </c:pt>
                <c:pt idx="4">
                  <c:v>-7</c:v>
                </c:pt>
                <c:pt idx="5">
                  <c:v>-9</c:v>
                </c:pt>
              </c:numCache>
            </c:numRef>
          </c:yVal>
          <c:smooth val="1"/>
          <c:extLst>
            <c:ext xmlns:c16="http://schemas.microsoft.com/office/drawing/2014/chart" uri="{C3380CC4-5D6E-409C-BE32-E72D297353CC}">
              <c16:uniqueId val="{00000002-C0D2-4ABC-9729-6015E88FFE93}"/>
            </c:ext>
          </c:extLst>
        </c:ser>
        <c:ser>
          <c:idx val="3"/>
          <c:order val="3"/>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Eh'!$C$26:$C$30</c:f>
              <c:numCache>
                <c:formatCode>0.00</c:formatCode>
                <c:ptCount val="5"/>
                <c:pt idx="0">
                  <c:v>7.63</c:v>
                </c:pt>
                <c:pt idx="1">
                  <c:v>7.54</c:v>
                </c:pt>
                <c:pt idx="2">
                  <c:v>7.5</c:v>
                </c:pt>
                <c:pt idx="3">
                  <c:v>7.53</c:v>
                </c:pt>
                <c:pt idx="4">
                  <c:v>7.58</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C0D2-4ABC-9729-6015E88FFE93}"/>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3398479913137882"/>
          <c:y val="0.69590514727325747"/>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Eh (mV)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solidFill>
              <a:ln w="15875">
                <a:solidFill>
                  <a:sysClr val="windowText" lastClr="000000"/>
                </a:solidFill>
                <a:prstDash val="solid"/>
              </a:ln>
              <a:effectLst/>
            </c:spPr>
          </c:marker>
          <c:xVal>
            <c:numRef>
              <c:f>'pH Eh'!$D$2:$D$9</c:f>
              <c:numCache>
                <c:formatCode>0.0</c:formatCode>
                <c:ptCount val="8"/>
                <c:pt idx="0">
                  <c:v>193</c:v>
                </c:pt>
                <c:pt idx="1">
                  <c:v>-155</c:v>
                </c:pt>
                <c:pt idx="2">
                  <c:v>-158</c:v>
                </c:pt>
                <c:pt idx="3">
                  <c:v>-187</c:v>
                </c:pt>
                <c:pt idx="4">
                  <c:v>-209</c:v>
                </c:pt>
                <c:pt idx="5">
                  <c:v>-237</c:v>
                </c:pt>
                <c:pt idx="6">
                  <c:v>-230</c:v>
                </c:pt>
                <c:pt idx="7">
                  <c:v>-117</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7348-4394-8949-025835C7DA3F}"/>
            </c:ext>
          </c:extLst>
        </c:ser>
        <c:ser>
          <c:idx val="1"/>
          <c:order val="1"/>
          <c:tx>
            <c:v>W01</c:v>
          </c:tx>
          <c:spPr>
            <a:ln w="19050" cap="rnd">
              <a:solidFill>
                <a:srgbClr val="C00000"/>
              </a:solidFill>
              <a:round/>
            </a:ln>
            <a:effectLst/>
          </c:spPr>
          <c:marker>
            <c:symbol val="triangle"/>
            <c:size val="5"/>
            <c:spPr>
              <a:solidFill>
                <a:sysClr val="window" lastClr="FFFFFF"/>
              </a:solidFill>
              <a:ln w="15875">
                <a:solidFill>
                  <a:srgbClr val="C00000"/>
                </a:solidFill>
              </a:ln>
              <a:effectLst/>
            </c:spPr>
          </c:marker>
          <c:xVal>
            <c:numRef>
              <c:f>'pH Eh'!$D$11:$D$19</c:f>
              <c:numCache>
                <c:formatCode>0.0</c:formatCode>
                <c:ptCount val="9"/>
                <c:pt idx="0">
                  <c:v>199</c:v>
                </c:pt>
                <c:pt idx="1">
                  <c:v>-55</c:v>
                </c:pt>
                <c:pt idx="2">
                  <c:v>-114</c:v>
                </c:pt>
                <c:pt idx="3">
                  <c:v>-75</c:v>
                </c:pt>
                <c:pt idx="4">
                  <c:v>-138</c:v>
                </c:pt>
                <c:pt idx="5">
                  <c:v>-103</c:v>
                </c:pt>
                <c:pt idx="6">
                  <c:v>-119</c:v>
                </c:pt>
                <c:pt idx="7">
                  <c:v>-105</c:v>
                </c:pt>
                <c:pt idx="8">
                  <c:v>-121</c:v>
                </c:pt>
              </c:numCache>
            </c:numRef>
          </c:xVal>
          <c:yVal>
            <c:numRef>
              <c:f>'pH Eh'!$E$11:$E$19</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1-7348-4394-8949-025835C7DA3F}"/>
            </c:ext>
          </c:extLst>
        </c:ser>
        <c:ser>
          <c:idx val="2"/>
          <c:order val="2"/>
          <c:tx>
            <c:v>SV</c:v>
          </c:tx>
          <c:spPr>
            <a:ln w="19050" cap="rnd">
              <a:solidFill>
                <a:srgbClr val="70AD47"/>
              </a:solidFill>
              <a:round/>
            </a:ln>
            <a:effectLst/>
          </c:spPr>
          <c:marker>
            <c:symbol val="triangle"/>
            <c:size val="5"/>
            <c:spPr>
              <a:solidFill>
                <a:sysClr val="window" lastClr="FFFFFF"/>
              </a:solidFill>
              <a:ln w="15875">
                <a:solidFill>
                  <a:srgbClr val="70AD47"/>
                </a:solidFill>
              </a:ln>
              <a:effectLst/>
            </c:spPr>
          </c:marker>
          <c:xVal>
            <c:numRef>
              <c:f>'pH Eh'!$D$20:$D$25</c:f>
              <c:numCache>
                <c:formatCode>0.0</c:formatCode>
                <c:ptCount val="6"/>
                <c:pt idx="0">
                  <c:v>123</c:v>
                </c:pt>
                <c:pt idx="1">
                  <c:v>-140</c:v>
                </c:pt>
                <c:pt idx="2">
                  <c:v>-130</c:v>
                </c:pt>
                <c:pt idx="3">
                  <c:v>-173</c:v>
                </c:pt>
                <c:pt idx="4">
                  <c:v>-80</c:v>
                </c:pt>
                <c:pt idx="5">
                  <c:v>-120</c:v>
                </c:pt>
              </c:numCache>
            </c:numRef>
          </c:xVal>
          <c:yVal>
            <c:numRef>
              <c:f>'pH Eh'!$E$20:$E$25</c:f>
              <c:numCache>
                <c:formatCode>General</c:formatCode>
                <c:ptCount val="6"/>
                <c:pt idx="0">
                  <c:v>1</c:v>
                </c:pt>
                <c:pt idx="1">
                  <c:v>-1</c:v>
                </c:pt>
                <c:pt idx="2">
                  <c:v>-3</c:v>
                </c:pt>
                <c:pt idx="3">
                  <c:v>-5</c:v>
                </c:pt>
                <c:pt idx="4">
                  <c:v>-7</c:v>
                </c:pt>
                <c:pt idx="5">
                  <c:v>-9</c:v>
                </c:pt>
              </c:numCache>
            </c:numRef>
          </c:yVal>
          <c:smooth val="1"/>
          <c:extLst>
            <c:ext xmlns:c16="http://schemas.microsoft.com/office/drawing/2014/chart" uri="{C3380CC4-5D6E-409C-BE32-E72D297353CC}">
              <c16:uniqueId val="{00000002-7348-4394-8949-025835C7DA3F}"/>
            </c:ext>
          </c:extLst>
        </c:ser>
        <c:ser>
          <c:idx val="3"/>
          <c:order val="3"/>
          <c:tx>
            <c:v>S15</c:v>
          </c:tx>
          <c:spPr>
            <a:ln w="19050" cap="rnd">
              <a:solidFill>
                <a:schemeClr val="accent4"/>
              </a:solidFill>
              <a:round/>
            </a:ln>
            <a:effectLst/>
          </c:spPr>
          <c:marker>
            <c:symbol val="triangle"/>
            <c:size val="5"/>
            <c:spPr>
              <a:solidFill>
                <a:sysClr val="window" lastClr="FFFFFF"/>
              </a:solidFill>
              <a:ln w="15875">
                <a:solidFill>
                  <a:srgbClr val="7030A0"/>
                </a:solidFill>
              </a:ln>
              <a:effectLst/>
            </c:spPr>
          </c:marker>
          <c:xVal>
            <c:numRef>
              <c:f>'pH Eh'!$D$26:$D$30</c:f>
              <c:numCache>
                <c:formatCode>0.0</c:formatCode>
                <c:ptCount val="5"/>
                <c:pt idx="0">
                  <c:v>178</c:v>
                </c:pt>
                <c:pt idx="1">
                  <c:v>-64.8</c:v>
                </c:pt>
                <c:pt idx="2">
                  <c:v>-58.4</c:v>
                </c:pt>
                <c:pt idx="3">
                  <c:v>-130.19999999999999</c:v>
                </c:pt>
                <c:pt idx="4">
                  <c:v>-130.80000000000001</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7348-4394-8949-025835C7DA3F}"/>
            </c:ext>
          </c:extLst>
        </c:ser>
        <c:dLbls>
          <c:showLegendKey val="0"/>
          <c:showVal val="0"/>
          <c:showCatName val="0"/>
          <c:showSerName val="0"/>
          <c:showPercent val="0"/>
          <c:showBubbleSize val="0"/>
        </c:dLbls>
        <c:axId val="599413504"/>
        <c:axId val="599405600"/>
      </c:scatterChart>
      <c:valAx>
        <c:axId val="599413504"/>
        <c:scaling>
          <c:orientation val="minMax"/>
          <c:max val="400"/>
          <c:min val="-40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3398479913137882"/>
          <c:y val="0.7018930446194227"/>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400"/>
              <a:t>Eh (mV)</a:t>
            </a:r>
            <a:endParaRPr lang="en-US" sz="1400"/>
          </a:p>
        </c:rich>
      </c:tx>
      <c:layout>
        <c:manualLayout>
          <c:xMode val="edge"/>
          <c:yMode val="edge"/>
          <c:x val="0.36737479382216226"/>
          <c:y val="8.352560565032486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20456890088469035"/>
          <c:y val="0.17453599197391523"/>
          <c:w val="0.70007797270955163"/>
          <c:h val="0.74484010534236267"/>
        </c:manualLayout>
      </c:layout>
      <c:scatterChart>
        <c:scatterStyle val="smoothMarker"/>
        <c:varyColors val="0"/>
        <c:ser>
          <c:idx val="3"/>
          <c:order val="2"/>
          <c:tx>
            <c:v>ZB</c:v>
          </c:tx>
          <c:spPr>
            <a:ln w="19050" cap="rnd">
              <a:solidFill>
                <a:schemeClr val="tx1"/>
              </a:solidFill>
              <a:round/>
            </a:ln>
            <a:effectLst/>
          </c:spPr>
          <c:marker>
            <c:symbol val="triangle"/>
            <c:size val="5"/>
            <c:spPr>
              <a:solidFill>
                <a:schemeClr val="bg1"/>
              </a:solidFill>
              <a:ln w="15875">
                <a:solidFill>
                  <a:schemeClr val="tx1"/>
                </a:solidFill>
              </a:ln>
              <a:effectLst/>
            </c:spPr>
          </c:marker>
          <c:xVal>
            <c:numRef>
              <c:f>pHredox!$D$36:$D$45</c:f>
              <c:numCache>
                <c:formatCode>General</c:formatCode>
                <c:ptCount val="10"/>
                <c:pt idx="0">
                  <c:v>-190.8</c:v>
                </c:pt>
                <c:pt idx="1">
                  <c:v>-172.9</c:v>
                </c:pt>
                <c:pt idx="2">
                  <c:v>-117.4</c:v>
                </c:pt>
                <c:pt idx="3">
                  <c:v>-107.6</c:v>
                </c:pt>
                <c:pt idx="4">
                  <c:v>-72.3</c:v>
                </c:pt>
                <c:pt idx="5">
                  <c:v>-59.1</c:v>
                </c:pt>
                <c:pt idx="6">
                  <c:v>-118.3</c:v>
                </c:pt>
                <c:pt idx="7">
                  <c:v>-119</c:v>
                </c:pt>
                <c:pt idx="8">
                  <c:v>-113.3</c:v>
                </c:pt>
                <c:pt idx="9">
                  <c:v>-81.400000000000006</c:v>
                </c:pt>
              </c:numCache>
            </c:numRef>
          </c:xVal>
          <c:yVal>
            <c:numRef>
              <c:f>pHredox!$E$37:$E$44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0-331F-4464-988C-DE8AD31CCD25}"/>
            </c:ext>
          </c:extLst>
        </c:ser>
        <c:ser>
          <c:idx val="2"/>
          <c:order val="3"/>
          <c:tx>
            <c:v>S15</c:v>
          </c:tx>
          <c:spPr>
            <a:ln w="19050" cap="rnd">
              <a:solidFill>
                <a:srgbClr val="7030A0"/>
              </a:solidFill>
              <a:round/>
            </a:ln>
            <a:effectLst/>
          </c:spPr>
          <c:marker>
            <c:symbol val="triangle"/>
            <c:size val="5"/>
            <c:spPr>
              <a:solidFill>
                <a:schemeClr val="bg1"/>
              </a:solidFill>
              <a:ln w="15875">
                <a:solidFill>
                  <a:srgbClr val="7030A0"/>
                </a:solidFill>
              </a:ln>
              <a:effectLst/>
            </c:spPr>
          </c:marker>
          <c:xVal>
            <c:numRef>
              <c:f>pHredox!$D$11:$D$20</c:f>
              <c:numCache>
                <c:formatCode>General</c:formatCode>
                <c:ptCount val="10"/>
                <c:pt idx="0">
                  <c:v>-64.099999999999994</c:v>
                </c:pt>
                <c:pt idx="1">
                  <c:v>-93.4</c:v>
                </c:pt>
                <c:pt idx="2">
                  <c:v>-78.3</c:v>
                </c:pt>
                <c:pt idx="3">
                  <c:v>-94.8</c:v>
                </c:pt>
                <c:pt idx="4">
                  <c:v>-119.5</c:v>
                </c:pt>
                <c:pt idx="5">
                  <c:v>-115.5</c:v>
                </c:pt>
                <c:pt idx="6">
                  <c:v>-79.099999999999994</c:v>
                </c:pt>
                <c:pt idx="7">
                  <c:v>-100.5</c:v>
                </c:pt>
                <c:pt idx="8">
                  <c:v>-142.80000000000001</c:v>
                </c:pt>
                <c:pt idx="9">
                  <c:v>-153.9</c:v>
                </c:pt>
              </c:numCache>
            </c:numRef>
          </c:xVal>
          <c:yVal>
            <c:numRef>
              <c:f>pHredox!$E$11:$E$18</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1-331F-4464-988C-DE8AD31CCD25}"/>
            </c:ext>
          </c:extLst>
        </c:ser>
        <c:dLbls>
          <c:showLegendKey val="0"/>
          <c:showVal val="0"/>
          <c:showCatName val="0"/>
          <c:showSerName val="0"/>
          <c:showPercent val="0"/>
          <c:showBubbleSize val="0"/>
        </c:dLbls>
        <c:axId val="93786624"/>
        <c:axId val="93787200"/>
        <c:extLst>
          <c:ext xmlns:c15="http://schemas.microsoft.com/office/drawing/2012/chart" uri="{02D57815-91ED-43cb-92C2-25804820EDAC}">
            <c15:filteredScatterSeries>
              <c15:ser>
                <c:idx val="0"/>
                <c:order val="0"/>
                <c:tx>
                  <c:v>Z05</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extLst>
                      <c:ext uri="{02D57815-91ED-43cb-92C2-25804820EDAC}">
                        <c15:formulaRef>
                          <c15:sqref>'[1]Sediment parameters'!$N$18:$N$24</c15:sqref>
                        </c15:formulaRef>
                      </c:ext>
                    </c:extLst>
                    <c:numCache>
                      <c:formatCode>General</c:formatCode>
                      <c:ptCount val="7"/>
                      <c:pt idx="0">
                        <c:v>7.4850000000000003</c:v>
                      </c:pt>
                      <c:pt idx="1">
                        <c:v>7.44</c:v>
                      </c:pt>
                      <c:pt idx="2">
                        <c:v>7.3840000000000003</c:v>
                      </c:pt>
                      <c:pt idx="3">
                        <c:v>7.3109999999999999</c:v>
                      </c:pt>
                      <c:pt idx="4">
                        <c:v>7.3739999999999997</c:v>
                      </c:pt>
                      <c:pt idx="5">
                        <c:v>7.4669999999999996</c:v>
                      </c:pt>
                      <c:pt idx="6">
                        <c:v>7.7050000000000001</c:v>
                      </c:pt>
                    </c:numCache>
                  </c:numRef>
                </c:xVal>
                <c:yVal>
                  <c:numRef>
                    <c:extLst>
                      <c:ext uri="{02D57815-91ED-43cb-92C2-25804820EDAC}">
                        <c15:formulaRef>
                          <c15:sqref>'[1]Sediment parameters'!$M$18:$M$24</c15:sqref>
                        </c15:formulaRef>
                      </c:ext>
                    </c:extLst>
                    <c:numCache>
                      <c:formatCode>General</c:formatCode>
                      <c:ptCount val="7"/>
                      <c:pt idx="0">
                        <c:v>2</c:v>
                      </c:pt>
                      <c:pt idx="1">
                        <c:v>0</c:v>
                      </c:pt>
                      <c:pt idx="2">
                        <c:v>-2</c:v>
                      </c:pt>
                      <c:pt idx="3">
                        <c:v>-4</c:v>
                      </c:pt>
                      <c:pt idx="4">
                        <c:v>-6</c:v>
                      </c:pt>
                      <c:pt idx="5">
                        <c:v>-8</c:v>
                      </c:pt>
                      <c:pt idx="6">
                        <c:v>-10</c:v>
                      </c:pt>
                    </c:numCache>
                  </c:numRef>
                </c:yVal>
                <c:smooth val="1"/>
                <c:extLst>
                  <c:ext xmlns:c16="http://schemas.microsoft.com/office/drawing/2014/chart" uri="{C3380CC4-5D6E-409C-BE32-E72D297353CC}">
                    <c16:uniqueId val="{00000002-331F-4464-988C-DE8AD31CCD25}"/>
                  </c:ext>
                </c:extLst>
              </c15:ser>
            </c15:filteredScatterSeries>
            <c15:filteredScatterSeries>
              <c15:ser>
                <c:idx val="1"/>
                <c:order val="1"/>
                <c:tx>
                  <c:v>Z14</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extLst xmlns:c15="http://schemas.microsoft.com/office/drawing/2012/chart">
                      <c:ext xmlns:c15="http://schemas.microsoft.com/office/drawing/2012/chart" uri="{02D57815-91ED-43cb-92C2-25804820EDAC}">
                        <c15:formulaRef>
                          <c15:sqref>'[1]Sediment parameters'!$Q$18:$Q$24</c15:sqref>
                        </c15:formulaRef>
                      </c:ext>
                    </c:extLst>
                    <c:numCache>
                      <c:formatCode>General</c:formatCode>
                      <c:ptCount val="7"/>
                      <c:pt idx="0">
                        <c:v>7.5030000000000001</c:v>
                      </c:pt>
                      <c:pt idx="1">
                        <c:v>7.5650000000000004</c:v>
                      </c:pt>
                      <c:pt idx="2">
                        <c:v>7.6310000000000002</c:v>
                      </c:pt>
                      <c:pt idx="3">
                        <c:v>7.5949999999999998</c:v>
                      </c:pt>
                      <c:pt idx="4">
                        <c:v>7.54</c:v>
                      </c:pt>
                      <c:pt idx="5">
                        <c:v>7.6180000000000003</c:v>
                      </c:pt>
                      <c:pt idx="6">
                        <c:v>7.6440000000000001</c:v>
                      </c:pt>
                    </c:numCache>
                  </c:numRef>
                </c:xVal>
                <c:yVal>
                  <c:numRef>
                    <c:extLst xmlns:c15="http://schemas.microsoft.com/office/drawing/2012/chart">
                      <c:ext xmlns:c15="http://schemas.microsoft.com/office/drawing/2012/chart" uri="{02D57815-91ED-43cb-92C2-25804820EDAC}">
                        <c15:formulaRef>
                          <c15:sqref>'[1]Sediment parameters'!$P$18:$P$24</c15:sqref>
                        </c15:formulaRef>
                      </c:ext>
                    </c:extLst>
                    <c:numCache>
                      <c:formatCode>General</c:formatCode>
                      <c:ptCount val="7"/>
                      <c:pt idx="0">
                        <c:v>2</c:v>
                      </c:pt>
                      <c:pt idx="1">
                        <c:v>0</c:v>
                      </c:pt>
                      <c:pt idx="2">
                        <c:v>-2</c:v>
                      </c:pt>
                      <c:pt idx="3">
                        <c:v>-4</c:v>
                      </c:pt>
                      <c:pt idx="4">
                        <c:v>-6</c:v>
                      </c:pt>
                      <c:pt idx="5">
                        <c:v>-8</c:v>
                      </c:pt>
                      <c:pt idx="6">
                        <c:v>-10</c:v>
                      </c:pt>
                    </c:numCache>
                  </c:numRef>
                </c:yVal>
                <c:smooth val="1"/>
                <c:extLst xmlns:c15="http://schemas.microsoft.com/office/drawing/2012/chart">
                  <c:ext xmlns:c16="http://schemas.microsoft.com/office/drawing/2014/chart" uri="{C3380CC4-5D6E-409C-BE32-E72D297353CC}">
                    <c16:uniqueId val="{00000003-331F-4464-988C-DE8AD31CCD25}"/>
                  </c:ext>
                </c:extLst>
              </c15:ser>
            </c15:filteredScatterSeries>
          </c:ext>
        </c:extLst>
      </c:scatterChart>
      <c:valAx>
        <c:axId val="93786624"/>
        <c:scaling>
          <c:orientation val="minMax"/>
          <c:max val="400"/>
          <c:min val="-400"/>
        </c:scaling>
        <c:delete val="0"/>
        <c:axPos val="b"/>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93787200"/>
        <c:crossesAt val="-16"/>
        <c:crossBetween val="midCat"/>
        <c:majorUnit val="200"/>
      </c:valAx>
      <c:valAx>
        <c:axId val="93787200"/>
        <c:scaling>
          <c:orientation val="minMax"/>
          <c:max val="2"/>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cs-CZ"/>
                  <a:t>D</a:t>
                </a:r>
                <a:r>
                  <a:rPr lang="en-US"/>
                  <a:t>epth </a:t>
                </a:r>
                <a:r>
                  <a:rPr lang="cs-CZ"/>
                  <a:t>(</a:t>
                </a:r>
                <a:r>
                  <a:rPr lang="en-US"/>
                  <a:t>cm</a:t>
                </a:r>
                <a:r>
                  <a:rPr lang="cs-CZ"/>
                  <a:t>)</a:t>
                </a:r>
                <a:endParaRPr lang="en-US"/>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93786624"/>
        <c:crossesAt val="-400"/>
        <c:crossBetween val="midCat"/>
      </c:valAx>
      <c:spPr>
        <a:noFill/>
        <a:ln>
          <a:noFill/>
        </a:ln>
        <a:effectLst/>
      </c:spPr>
    </c:plotArea>
    <c:legend>
      <c:legendPos val="r"/>
      <c:layout>
        <c:manualLayout>
          <c:xMode val="edge"/>
          <c:yMode val="edge"/>
          <c:x val="0.72147923226870603"/>
          <c:y val="0.65558661940125829"/>
          <c:w val="0.2163951865225546"/>
          <c:h val="0.26261528908224269"/>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pH</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Eh'!$C$2:$C$9</c:f>
              <c:numCache>
                <c:formatCode>0.00</c:formatCode>
                <c:ptCount val="8"/>
                <c:pt idx="0">
                  <c:v>7.26</c:v>
                </c:pt>
                <c:pt idx="1">
                  <c:v>7.27</c:v>
                </c:pt>
                <c:pt idx="2">
                  <c:v>7.24</c:v>
                </c:pt>
                <c:pt idx="3">
                  <c:v>7.23</c:v>
                </c:pt>
                <c:pt idx="4">
                  <c:v>7.22</c:v>
                </c:pt>
                <c:pt idx="5">
                  <c:v>7.22</c:v>
                </c:pt>
                <c:pt idx="6">
                  <c:v>7.21</c:v>
                </c:pt>
                <c:pt idx="7">
                  <c:v>7.2</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C0D2-4ABC-9729-6015E88FFE93}"/>
            </c:ext>
          </c:extLst>
        </c:ser>
        <c:ser>
          <c:idx val="3"/>
          <c:order val="1"/>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Eh'!$C$26:$C$30</c:f>
              <c:numCache>
                <c:formatCode>0.00</c:formatCode>
                <c:ptCount val="5"/>
                <c:pt idx="0">
                  <c:v>7.63</c:v>
                </c:pt>
                <c:pt idx="1">
                  <c:v>7.54</c:v>
                </c:pt>
                <c:pt idx="2">
                  <c:v>7.5</c:v>
                </c:pt>
                <c:pt idx="3">
                  <c:v>7.53</c:v>
                </c:pt>
                <c:pt idx="4">
                  <c:v>7.58</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C0D2-4ABC-9729-6015E88FFE93}"/>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3398495563262922"/>
          <c:y val="0.61866551431635219"/>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Eh (mV)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solidFill>
              <a:ln w="15875">
                <a:solidFill>
                  <a:sysClr val="windowText" lastClr="000000"/>
                </a:solidFill>
                <a:prstDash val="solid"/>
              </a:ln>
              <a:effectLst/>
            </c:spPr>
          </c:marker>
          <c:xVal>
            <c:numRef>
              <c:f>'pH Eh'!$D$2:$D$9</c:f>
              <c:numCache>
                <c:formatCode>0.0</c:formatCode>
                <c:ptCount val="8"/>
                <c:pt idx="0">
                  <c:v>193</c:v>
                </c:pt>
                <c:pt idx="1">
                  <c:v>-155</c:v>
                </c:pt>
                <c:pt idx="2">
                  <c:v>-158</c:v>
                </c:pt>
                <c:pt idx="3">
                  <c:v>-187</c:v>
                </c:pt>
                <c:pt idx="4">
                  <c:v>-209</c:v>
                </c:pt>
                <c:pt idx="5">
                  <c:v>-237</c:v>
                </c:pt>
                <c:pt idx="6">
                  <c:v>-230</c:v>
                </c:pt>
                <c:pt idx="7">
                  <c:v>-117</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7348-4394-8949-025835C7DA3F}"/>
            </c:ext>
          </c:extLst>
        </c:ser>
        <c:ser>
          <c:idx val="3"/>
          <c:order val="1"/>
          <c:tx>
            <c:v>S15</c:v>
          </c:tx>
          <c:spPr>
            <a:ln w="19050" cap="rnd">
              <a:solidFill>
                <a:schemeClr val="accent4"/>
              </a:solidFill>
              <a:round/>
            </a:ln>
            <a:effectLst/>
          </c:spPr>
          <c:marker>
            <c:symbol val="triangle"/>
            <c:size val="5"/>
            <c:spPr>
              <a:solidFill>
                <a:sysClr val="window" lastClr="FFFFFF"/>
              </a:solidFill>
              <a:ln w="15875">
                <a:solidFill>
                  <a:srgbClr val="7030A0"/>
                </a:solidFill>
              </a:ln>
              <a:effectLst/>
            </c:spPr>
          </c:marker>
          <c:xVal>
            <c:numRef>
              <c:f>'pH Eh'!$D$26:$D$30</c:f>
              <c:numCache>
                <c:formatCode>0.0</c:formatCode>
                <c:ptCount val="5"/>
                <c:pt idx="0">
                  <c:v>178</c:v>
                </c:pt>
                <c:pt idx="1">
                  <c:v>-64.8</c:v>
                </c:pt>
                <c:pt idx="2">
                  <c:v>-58.4</c:v>
                </c:pt>
                <c:pt idx="3">
                  <c:v>-130.19999999999999</c:v>
                </c:pt>
                <c:pt idx="4">
                  <c:v>-130.80000000000001</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7348-4394-8949-025835C7DA3F}"/>
            </c:ext>
          </c:extLst>
        </c:ser>
        <c:dLbls>
          <c:showLegendKey val="0"/>
          <c:showVal val="0"/>
          <c:showCatName val="0"/>
          <c:showSerName val="0"/>
          <c:showPercent val="0"/>
          <c:showBubbleSize val="0"/>
        </c:dLbls>
        <c:axId val="599413504"/>
        <c:axId val="599405600"/>
      </c:scatterChart>
      <c:valAx>
        <c:axId val="599413504"/>
        <c:scaling>
          <c:orientation val="minMax"/>
          <c:max val="400"/>
          <c:min val="-40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1968379802711591"/>
          <c:y val="0.62058833885501197"/>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baseline="0" dirty="0"/>
              <a:t>pH</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pHredox!$K$38:$K$44</c:f>
              <c:numCache>
                <c:formatCode>General</c:formatCode>
                <c:ptCount val="7"/>
                <c:pt idx="0">
                  <c:v>7.0070000000000006</c:v>
                </c:pt>
                <c:pt idx="1">
                  <c:v>6.9950000000000001</c:v>
                </c:pt>
                <c:pt idx="2">
                  <c:v>7.0240000000000009</c:v>
                </c:pt>
                <c:pt idx="3">
                  <c:v>7.0149999999999997</c:v>
                </c:pt>
                <c:pt idx="4">
                  <c:v>6.9730000000000008</c:v>
                </c:pt>
                <c:pt idx="5">
                  <c:v>6.9520000000000008</c:v>
                </c:pt>
                <c:pt idx="6">
                  <c:v>6.9489999999999998</c:v>
                </c:pt>
              </c:numCache>
            </c:numRef>
          </c:xVal>
          <c:yVal>
            <c:numRef>
              <c:f>pHredox!$E$37:$E$44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0-2505-4DDD-95C2-89089480DC6E}"/>
            </c:ext>
          </c:extLst>
        </c:ser>
        <c:ser>
          <c:idx val="3"/>
          <c:order val="1"/>
          <c:tx>
            <c:v>S15</c:v>
          </c:tx>
          <c:spPr>
            <a:ln w="19050" cap="rnd">
              <a:solidFill>
                <a:schemeClr val="accent4"/>
              </a:solidFill>
              <a:round/>
            </a:ln>
            <a:effectLst/>
          </c:spPr>
          <c:marker>
            <c:symbol val="circle"/>
            <c:size val="5"/>
            <c:spPr>
              <a:solidFill>
                <a:srgbClr val="7030A0"/>
              </a:solidFill>
              <a:ln w="9525">
                <a:solidFill>
                  <a:srgbClr val="7030A0"/>
                </a:solidFill>
              </a:ln>
              <a:effectLst/>
            </c:spPr>
          </c:marker>
          <c:dPt>
            <c:idx val="1"/>
            <c:marker>
              <c:symbol val="circle"/>
              <c:size val="5"/>
              <c:spPr>
                <a:solidFill>
                  <a:srgbClr val="7030A0"/>
                </a:solidFill>
                <a:ln w="9525">
                  <a:solidFill>
                    <a:srgbClr val="7030A0"/>
                  </a:solidFill>
                </a:ln>
                <a:effectLst/>
              </c:spPr>
            </c:marker>
            <c:bubble3D val="0"/>
            <c:spPr>
              <a:ln w="19050" cap="rnd">
                <a:solidFill>
                  <a:srgbClr val="7030A0"/>
                </a:solidFill>
                <a:round/>
              </a:ln>
              <a:effectLst/>
            </c:spPr>
            <c:extLst>
              <c:ext xmlns:c16="http://schemas.microsoft.com/office/drawing/2014/chart" uri="{C3380CC4-5D6E-409C-BE32-E72D297353CC}">
                <c16:uniqueId val="{00000002-2505-4DDD-95C2-89089480DC6E}"/>
              </c:ext>
            </c:extLst>
          </c:dPt>
          <c:xVal>
            <c:numRef>
              <c:f>pHredox!$K$11:$K$18</c:f>
              <c:numCache>
                <c:formatCode>General</c:formatCode>
                <c:ptCount val="8"/>
                <c:pt idx="0">
                  <c:v>7.6359999999999992</c:v>
                </c:pt>
                <c:pt idx="1">
                  <c:v>7.8089999999999993</c:v>
                </c:pt>
                <c:pt idx="2">
                  <c:v>7.7929999999999993</c:v>
                </c:pt>
                <c:pt idx="3">
                  <c:v>7.8169999999999984</c:v>
                </c:pt>
                <c:pt idx="4">
                  <c:v>7.9119999999999999</c:v>
                </c:pt>
                <c:pt idx="5">
                  <c:v>7.9729999999999999</c:v>
                </c:pt>
                <c:pt idx="6">
                  <c:v>7.8869999999999987</c:v>
                </c:pt>
                <c:pt idx="7">
                  <c:v>7.9059999999999997</c:v>
                </c:pt>
              </c:numCache>
            </c:numRef>
          </c:xVal>
          <c:yVal>
            <c:numRef>
              <c:f>pHredox!$E$11:$E$18</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1-2505-4DDD-95C2-89089480DC6E}"/>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2"/>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285287449514285"/>
          <c:y val="0.62308445767513332"/>
          <c:w val="0.23889815076047091"/>
          <c:h val="0.2938028579760863"/>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dirty="0"/>
              <a:t>Hg in solid phase(ng g</a:t>
            </a:r>
            <a:r>
              <a:rPr lang="en-US" sz="1080" b="1" i="0" u="none" strike="noStrike" baseline="30000" dirty="0">
                <a:effectLst/>
              </a:rPr>
              <a:t>-1</a:t>
            </a:r>
            <a:r>
              <a:rPr lang="en-US" dirty="0"/>
              <a:t>)</a:t>
            </a:r>
            <a:endParaRPr lang="en-GB" dirty="0"/>
          </a:p>
        </c:rich>
      </c:tx>
      <c:layout>
        <c:manualLayout>
          <c:xMode val="edge"/>
          <c:yMode val="edge"/>
          <c:x val="0.30156899493471412"/>
          <c:y val="0"/>
        </c:manualLayout>
      </c:layout>
      <c:overlay val="0"/>
      <c:spPr>
        <a:noFill/>
        <a:ln>
          <a:noFill/>
        </a:ln>
        <a:effectLst/>
      </c:spPr>
      <c:txPr>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25400" cap="rnd">
              <a:solidFill>
                <a:sysClr val="windowText" lastClr="000000"/>
              </a:solidFill>
              <a:round/>
            </a:ln>
            <a:effectLst/>
          </c:spPr>
          <c:marker>
            <c:symbol val="star"/>
            <c:size val="5"/>
            <c:spPr>
              <a:solidFill>
                <a:schemeClr val="bg1"/>
              </a:solidFill>
              <a:ln w="31750">
                <a:solidFill>
                  <a:sysClr val="windowText" lastClr="000000"/>
                </a:solidFill>
              </a:ln>
              <a:effectLst/>
            </c:spPr>
          </c:marker>
          <c:xVal>
            <c:numRef>
              <c:f>'20_21 (2)'!$N$6:$N$14</c:f>
              <c:numCache>
                <c:formatCode>0.00</c:formatCode>
                <c:ptCount val="9"/>
                <c:pt idx="0">
                  <c:v>196.66698626988966</c:v>
                </c:pt>
                <c:pt idx="1">
                  <c:v>125.91366576270806</c:v>
                </c:pt>
                <c:pt idx="2">
                  <c:v>130.68003050490051</c:v>
                </c:pt>
                <c:pt idx="3">
                  <c:v>132.094999263646</c:v>
                </c:pt>
                <c:pt idx="4">
                  <c:v>110.99936772798048</c:v>
                </c:pt>
                <c:pt idx="5">
                  <c:v>111.55207464133451</c:v>
                </c:pt>
                <c:pt idx="6">
                  <c:v>147.60399431291876</c:v>
                </c:pt>
                <c:pt idx="7">
                  <c:v>131.65849751405369</c:v>
                </c:pt>
                <c:pt idx="8">
                  <c:v>161.33280437448067</c:v>
                </c:pt>
              </c:numCache>
            </c:numRef>
          </c:xVal>
          <c:yVal>
            <c:numRef>
              <c:f>'20_21 (2)'!$L$6:$L$14</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CA86-496F-AA6C-C0E500862F6B}"/>
            </c:ext>
          </c:extLst>
        </c:ser>
        <c:ser>
          <c:idx val="1"/>
          <c:order val="1"/>
          <c:tx>
            <c:v>W01</c:v>
          </c:tx>
          <c:spPr>
            <a:ln w="19050" cap="rnd">
              <a:solidFill>
                <a:srgbClr val="C00000"/>
              </a:solidFill>
              <a:round/>
            </a:ln>
            <a:effectLst/>
          </c:spPr>
          <c:marker>
            <c:symbol val="triangle"/>
            <c:size val="5"/>
            <c:spPr>
              <a:solidFill>
                <a:srgbClr val="C00000"/>
              </a:solidFill>
              <a:ln w="31750">
                <a:solidFill>
                  <a:srgbClr val="C00000"/>
                </a:solidFill>
              </a:ln>
              <a:effectLst/>
            </c:spPr>
          </c:marker>
          <c:xVal>
            <c:numRef>
              <c:f>'20_21 (2)'!$N$36:$N$40</c:f>
              <c:numCache>
                <c:formatCode>0.00</c:formatCode>
                <c:ptCount val="5"/>
                <c:pt idx="0">
                  <c:v>155.39755239680278</c:v>
                </c:pt>
                <c:pt idx="1">
                  <c:v>129.65273779668772</c:v>
                </c:pt>
                <c:pt idx="2">
                  <c:v>15.229061041331397</c:v>
                </c:pt>
                <c:pt idx="3">
                  <c:v>11.393965132534609</c:v>
                </c:pt>
                <c:pt idx="4">
                  <c:v>18.624074649271517</c:v>
                </c:pt>
              </c:numCache>
            </c:numRef>
          </c:xVal>
          <c:yVal>
            <c:numRef>
              <c:f>'20_21 (2)'!$L$36:$L$40</c:f>
              <c:numCache>
                <c:formatCode>General</c:formatCode>
                <c:ptCount val="5"/>
                <c:pt idx="0">
                  <c:v>0</c:v>
                </c:pt>
                <c:pt idx="1">
                  <c:v>-2</c:v>
                </c:pt>
                <c:pt idx="2">
                  <c:v>-4</c:v>
                </c:pt>
                <c:pt idx="3">
                  <c:v>-6</c:v>
                </c:pt>
                <c:pt idx="4">
                  <c:v>-8</c:v>
                </c:pt>
              </c:numCache>
            </c:numRef>
          </c:yVal>
          <c:smooth val="1"/>
          <c:extLst>
            <c:ext xmlns:c16="http://schemas.microsoft.com/office/drawing/2014/chart" uri="{C3380CC4-5D6E-409C-BE32-E72D297353CC}">
              <c16:uniqueId val="{00000001-CA86-496F-AA6C-C0E500862F6B}"/>
            </c:ext>
          </c:extLst>
        </c:ser>
        <c:ser>
          <c:idx val="3"/>
          <c:order val="2"/>
          <c:tx>
            <c:v>SV</c:v>
          </c:tx>
          <c:spPr>
            <a:ln w="19050" cap="rnd">
              <a:solidFill>
                <a:srgbClr val="70AD47"/>
              </a:solidFill>
              <a:round/>
            </a:ln>
            <a:effectLst/>
          </c:spPr>
          <c:marker>
            <c:symbol val="circle"/>
            <c:size val="5"/>
            <c:spPr>
              <a:solidFill>
                <a:schemeClr val="bg1"/>
              </a:solidFill>
              <a:ln w="25400">
                <a:solidFill>
                  <a:srgbClr val="70AD47"/>
                </a:solidFill>
              </a:ln>
              <a:effectLst/>
            </c:spPr>
          </c:marker>
          <c:xVal>
            <c:numRef>
              <c:f>'20_21 (2)'!$N$64:$N$69</c:f>
              <c:numCache>
                <c:formatCode>0.00</c:formatCode>
                <c:ptCount val="6"/>
                <c:pt idx="0">
                  <c:v>107.50600247896561</c:v>
                </c:pt>
                <c:pt idx="1">
                  <c:v>121.43567502257297</c:v>
                </c:pt>
                <c:pt idx="2">
                  <c:v>105.24650686167838</c:v>
                </c:pt>
                <c:pt idx="3">
                  <c:v>105.6143517500969</c:v>
                </c:pt>
                <c:pt idx="4">
                  <c:v>75.427010059487898</c:v>
                </c:pt>
                <c:pt idx="5">
                  <c:v>43.371885138651841</c:v>
                </c:pt>
              </c:numCache>
            </c:numRef>
          </c:xVal>
          <c:yVal>
            <c:numRef>
              <c:f>'20_21 (2)'!$L$64:$L$69</c:f>
              <c:numCache>
                <c:formatCode>General</c:formatCode>
                <c:ptCount val="6"/>
                <c:pt idx="0">
                  <c:v>0</c:v>
                </c:pt>
                <c:pt idx="1">
                  <c:v>-2</c:v>
                </c:pt>
                <c:pt idx="2">
                  <c:v>-4</c:v>
                </c:pt>
                <c:pt idx="3">
                  <c:v>-6</c:v>
                </c:pt>
                <c:pt idx="4">
                  <c:v>-8</c:v>
                </c:pt>
                <c:pt idx="5">
                  <c:v>-10</c:v>
                </c:pt>
              </c:numCache>
            </c:numRef>
          </c:yVal>
          <c:smooth val="1"/>
          <c:extLst>
            <c:ext xmlns:c16="http://schemas.microsoft.com/office/drawing/2014/chart" uri="{C3380CC4-5D6E-409C-BE32-E72D297353CC}">
              <c16:uniqueId val="{00000002-CA86-496F-AA6C-C0E500862F6B}"/>
            </c:ext>
          </c:extLst>
        </c:ser>
        <c:ser>
          <c:idx val="4"/>
          <c:order val="3"/>
          <c:tx>
            <c:v>S15</c:v>
          </c:tx>
          <c:spPr>
            <a:ln w="19050" cap="rnd">
              <a:solidFill>
                <a:srgbClr val="7030A0"/>
              </a:solidFill>
              <a:round/>
            </a:ln>
            <a:effectLst/>
          </c:spPr>
          <c:marker>
            <c:symbol val="diamond"/>
            <c:size val="5"/>
            <c:spPr>
              <a:solidFill>
                <a:srgbClr val="7030A0"/>
              </a:solidFill>
              <a:ln w="9525">
                <a:solidFill>
                  <a:srgbClr val="7030A0"/>
                </a:solidFill>
              </a:ln>
              <a:effectLst/>
            </c:spPr>
          </c:marker>
          <c:xVal>
            <c:numRef>
              <c:f>'20_21 (2)'!$N$84:$N$91</c:f>
              <c:numCache>
                <c:formatCode>0.00</c:formatCode>
                <c:ptCount val="8"/>
                <c:pt idx="0">
                  <c:v>336.52038057493644</c:v>
                </c:pt>
                <c:pt idx="1">
                  <c:v>236.03596558196062</c:v>
                </c:pt>
                <c:pt idx="2">
                  <c:v>210.59532108728112</c:v>
                </c:pt>
                <c:pt idx="3">
                  <c:v>309.72172211634171</c:v>
                </c:pt>
                <c:pt idx="4">
                  <c:v>325.92535098391858</c:v>
                </c:pt>
                <c:pt idx="5">
                  <c:v>280.86158610621317</c:v>
                </c:pt>
                <c:pt idx="6">
                  <c:v>228.1006863810905</c:v>
                </c:pt>
                <c:pt idx="7">
                  <c:v>200.68445403512814</c:v>
                </c:pt>
              </c:numCache>
            </c:numRef>
          </c:xVal>
          <c:yVal>
            <c:numRef>
              <c:f>'20_21 (2)'!$L$84:$L$91</c:f>
              <c:numCache>
                <c:formatCode>General</c:formatCode>
                <c:ptCount val="8"/>
                <c:pt idx="0">
                  <c:v>0</c:v>
                </c:pt>
                <c:pt idx="1">
                  <c:v>-2</c:v>
                </c:pt>
                <c:pt idx="2">
                  <c:v>-4</c:v>
                </c:pt>
                <c:pt idx="3">
                  <c:v>-6</c:v>
                </c:pt>
                <c:pt idx="4">
                  <c:v>-8</c:v>
                </c:pt>
                <c:pt idx="5">
                  <c:v>-10</c:v>
                </c:pt>
                <c:pt idx="6">
                  <c:v>-12</c:v>
                </c:pt>
                <c:pt idx="7">
                  <c:v>-14</c:v>
                </c:pt>
              </c:numCache>
            </c:numRef>
          </c:yVal>
          <c:smooth val="1"/>
          <c:extLst>
            <c:ext xmlns:c16="http://schemas.microsoft.com/office/drawing/2014/chart" uri="{C3380CC4-5D6E-409C-BE32-E72D297353CC}">
              <c16:uniqueId val="{00000003-CA86-496F-AA6C-C0E500862F6B}"/>
            </c:ext>
          </c:extLst>
        </c:ser>
        <c:dLbls>
          <c:showLegendKey val="0"/>
          <c:showVal val="0"/>
          <c:showCatName val="0"/>
          <c:showSerName val="0"/>
          <c:showPercent val="0"/>
          <c:showBubbleSize val="0"/>
        </c:dLbls>
        <c:axId val="1518638271"/>
        <c:axId val="1474753391"/>
      </c:scatterChart>
      <c:valAx>
        <c:axId val="1518638271"/>
        <c:scaling>
          <c:orientation val="minMax"/>
          <c:max val="500"/>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dirty="0"/>
                  <a:t>Hg (ng g</a:t>
                </a:r>
                <a:r>
                  <a:rPr lang="en-US" sz="1000" b="1" i="0" u="none" strike="noStrike" baseline="30000" dirty="0">
                    <a:effectLst/>
                  </a:rPr>
                  <a:t>-1</a:t>
                </a:r>
                <a:r>
                  <a:rPr lang="en-GB" sz="1000" dirty="0"/>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0"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majorUnit val="100"/>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90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dirty="0"/>
              <a:t>Hg in solid phase(ng g</a:t>
            </a:r>
            <a:r>
              <a:rPr lang="en-US" sz="1080" b="1" i="0" u="none" strike="noStrike" baseline="30000" dirty="0">
                <a:effectLst/>
              </a:rPr>
              <a:t>-1</a:t>
            </a:r>
            <a:r>
              <a:rPr lang="en-US" dirty="0"/>
              <a:t>)</a:t>
            </a:r>
            <a:endParaRPr lang="en-GB" dirty="0"/>
          </a:p>
        </c:rich>
      </c:tx>
      <c:layout>
        <c:manualLayout>
          <c:xMode val="edge"/>
          <c:yMode val="edge"/>
          <c:x val="0.30156899493471412"/>
          <c:y val="0"/>
        </c:manualLayout>
      </c:layout>
      <c:overlay val="0"/>
      <c:spPr>
        <a:noFill/>
        <a:ln>
          <a:noFill/>
        </a:ln>
        <a:effectLst/>
      </c:spPr>
      <c:txPr>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25400" cap="rnd">
              <a:solidFill>
                <a:sysClr val="windowText" lastClr="000000"/>
              </a:solidFill>
              <a:round/>
            </a:ln>
            <a:effectLst/>
          </c:spPr>
          <c:marker>
            <c:symbol val="star"/>
            <c:size val="5"/>
            <c:spPr>
              <a:solidFill>
                <a:schemeClr val="bg1"/>
              </a:solidFill>
              <a:ln w="31750">
                <a:solidFill>
                  <a:sysClr val="windowText" lastClr="000000"/>
                </a:solidFill>
              </a:ln>
              <a:effectLst/>
            </c:spPr>
          </c:marker>
          <c:xVal>
            <c:numRef>
              <c:f>'20_21 (2)'!$N$100:$N$108</c:f>
              <c:numCache>
                <c:formatCode>0.00</c:formatCode>
                <c:ptCount val="9"/>
                <c:pt idx="0">
                  <c:v>145.59999999999997</c:v>
                </c:pt>
                <c:pt idx="1">
                  <c:v>185.5</c:v>
                </c:pt>
                <c:pt idx="2">
                  <c:v>182.03333333333336</c:v>
                </c:pt>
                <c:pt idx="3">
                  <c:v>184.2</c:v>
                </c:pt>
                <c:pt idx="4">
                  <c:v>247.26666666666662</c:v>
                </c:pt>
                <c:pt idx="5">
                  <c:v>196.24</c:v>
                </c:pt>
                <c:pt idx="6">
                  <c:v>202.93333333333334</c:v>
                </c:pt>
                <c:pt idx="7">
                  <c:v>219.33333333333334</c:v>
                </c:pt>
                <c:pt idx="8">
                  <c:v>225.63333333333333</c:v>
                </c:pt>
              </c:numCache>
            </c:numRef>
          </c:xVal>
          <c:yVal>
            <c:numRef>
              <c:f>'20_21 (2)'!$L$100:$L$108</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3146-49A8-9B1D-4FB77D6F6F98}"/>
            </c:ext>
          </c:extLst>
        </c:ser>
        <c:ser>
          <c:idx val="1"/>
          <c:order val="1"/>
          <c:tx>
            <c:v>S01</c:v>
          </c:tx>
          <c:spPr>
            <a:ln w="19050" cap="rnd">
              <a:solidFill>
                <a:schemeClr val="accent4"/>
              </a:solidFill>
              <a:round/>
            </a:ln>
            <a:effectLst/>
          </c:spPr>
          <c:marker>
            <c:symbol val="square"/>
            <c:size val="5"/>
            <c:spPr>
              <a:solidFill>
                <a:schemeClr val="accent4"/>
              </a:solidFill>
              <a:ln w="31750">
                <a:solidFill>
                  <a:schemeClr val="accent4"/>
                </a:solidFill>
              </a:ln>
              <a:effectLst/>
            </c:spPr>
          </c:marker>
          <c:xVal>
            <c:numRef>
              <c:f>'20_21 (2)'!$N$173:$N$175</c:f>
              <c:numCache>
                <c:formatCode>0.00</c:formatCode>
                <c:ptCount val="3"/>
                <c:pt idx="0">
                  <c:v>3.4999999999999996</c:v>
                </c:pt>
                <c:pt idx="1">
                  <c:v>4.2899999999999991</c:v>
                </c:pt>
                <c:pt idx="2">
                  <c:v>5.53</c:v>
                </c:pt>
              </c:numCache>
            </c:numRef>
          </c:xVal>
          <c:yVal>
            <c:numRef>
              <c:f>'20_21 (2)'!$L$173:$L$175</c:f>
              <c:numCache>
                <c:formatCode>General</c:formatCode>
                <c:ptCount val="3"/>
                <c:pt idx="0">
                  <c:v>0</c:v>
                </c:pt>
                <c:pt idx="1">
                  <c:v>-2</c:v>
                </c:pt>
                <c:pt idx="2">
                  <c:v>-4</c:v>
                </c:pt>
              </c:numCache>
            </c:numRef>
          </c:yVal>
          <c:smooth val="1"/>
          <c:extLst>
            <c:ext xmlns:c16="http://schemas.microsoft.com/office/drawing/2014/chart" uri="{C3380CC4-5D6E-409C-BE32-E72D297353CC}">
              <c16:uniqueId val="{00000001-3146-49A8-9B1D-4FB77D6F6F98}"/>
            </c:ext>
          </c:extLst>
        </c:ser>
        <c:ser>
          <c:idx val="3"/>
          <c:order val="2"/>
          <c:tx>
            <c:v>SV</c:v>
          </c:tx>
          <c:spPr>
            <a:ln w="19050" cap="rnd">
              <a:solidFill>
                <a:srgbClr val="70AD47"/>
              </a:solidFill>
              <a:round/>
            </a:ln>
            <a:effectLst/>
          </c:spPr>
          <c:marker>
            <c:symbol val="circle"/>
            <c:size val="5"/>
            <c:spPr>
              <a:solidFill>
                <a:schemeClr val="bg1"/>
              </a:solidFill>
              <a:ln w="25400">
                <a:solidFill>
                  <a:srgbClr val="70AD47"/>
                </a:solidFill>
              </a:ln>
              <a:effectLst/>
            </c:spPr>
          </c:marker>
          <c:xVal>
            <c:numRef>
              <c:f>'20_21 (2)'!$N$127:$N$131</c:f>
              <c:numCache>
                <c:formatCode>0.00</c:formatCode>
                <c:ptCount val="5"/>
                <c:pt idx="0">
                  <c:v>31.450706279540853</c:v>
                </c:pt>
                <c:pt idx="1">
                  <c:v>96.195936017113965</c:v>
                </c:pt>
                <c:pt idx="2">
                  <c:v>101.35881172491545</c:v>
                </c:pt>
                <c:pt idx="3">
                  <c:v>147.15288695747242</c:v>
                </c:pt>
                <c:pt idx="4">
                  <c:v>131.35570398927254</c:v>
                </c:pt>
              </c:numCache>
            </c:numRef>
          </c:xVal>
          <c:yVal>
            <c:numRef>
              <c:f>'20_21 (2)'!$L$127:$L$131</c:f>
              <c:numCache>
                <c:formatCode>General</c:formatCode>
                <c:ptCount val="5"/>
                <c:pt idx="0">
                  <c:v>0</c:v>
                </c:pt>
                <c:pt idx="1">
                  <c:v>-2</c:v>
                </c:pt>
                <c:pt idx="2">
                  <c:v>-4</c:v>
                </c:pt>
                <c:pt idx="3">
                  <c:v>-6</c:v>
                </c:pt>
                <c:pt idx="4">
                  <c:v>-8</c:v>
                </c:pt>
              </c:numCache>
            </c:numRef>
          </c:yVal>
          <c:smooth val="1"/>
          <c:extLst>
            <c:ext xmlns:c16="http://schemas.microsoft.com/office/drawing/2014/chart" uri="{C3380CC4-5D6E-409C-BE32-E72D297353CC}">
              <c16:uniqueId val="{00000002-3146-49A8-9B1D-4FB77D6F6F98}"/>
            </c:ext>
          </c:extLst>
        </c:ser>
        <c:ser>
          <c:idx val="4"/>
          <c:order val="3"/>
          <c:tx>
            <c:v>S15</c:v>
          </c:tx>
          <c:spPr>
            <a:ln w="19050" cap="rnd">
              <a:solidFill>
                <a:srgbClr val="7030A0"/>
              </a:solidFill>
              <a:round/>
            </a:ln>
            <a:effectLst/>
          </c:spPr>
          <c:marker>
            <c:symbol val="diamond"/>
            <c:size val="5"/>
            <c:spPr>
              <a:solidFill>
                <a:srgbClr val="7030A0"/>
              </a:solidFill>
              <a:ln w="9525">
                <a:solidFill>
                  <a:srgbClr val="7030A0"/>
                </a:solidFill>
              </a:ln>
              <a:effectLst/>
            </c:spPr>
          </c:marker>
          <c:xVal>
            <c:numRef>
              <c:f>'20_21 (2)'!$N$146:$N$154</c:f>
              <c:numCache>
                <c:formatCode>0.00</c:formatCode>
                <c:ptCount val="9"/>
                <c:pt idx="0">
                  <c:v>324.59415840545495</c:v>
                </c:pt>
                <c:pt idx="1">
                  <c:v>307.779</c:v>
                </c:pt>
                <c:pt idx="2">
                  <c:v>406.11933333333332</c:v>
                </c:pt>
                <c:pt idx="3">
                  <c:v>320.1968333333333</c:v>
                </c:pt>
                <c:pt idx="4">
                  <c:v>318.19975366879817</c:v>
                </c:pt>
                <c:pt idx="5">
                  <c:v>250.08366666666666</c:v>
                </c:pt>
                <c:pt idx="6">
                  <c:v>139.059</c:v>
                </c:pt>
                <c:pt idx="7">
                  <c:v>93.379999999999981</c:v>
                </c:pt>
                <c:pt idx="8">
                  <c:v>345.375</c:v>
                </c:pt>
              </c:numCache>
            </c:numRef>
          </c:xVal>
          <c:yVal>
            <c:numRef>
              <c:f>'20_21 (2)'!$L$146:$L$154</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3-3146-49A8-9B1D-4FB77D6F6F98}"/>
            </c:ext>
          </c:extLst>
        </c:ser>
        <c:dLbls>
          <c:showLegendKey val="0"/>
          <c:showVal val="0"/>
          <c:showCatName val="0"/>
          <c:showSerName val="0"/>
          <c:showPercent val="0"/>
          <c:showBubbleSize val="0"/>
        </c:dLbls>
        <c:axId val="1518638271"/>
        <c:axId val="1474753391"/>
      </c:scatterChart>
      <c:valAx>
        <c:axId val="151863827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dirty="0"/>
                  <a:t>Hg (ng g</a:t>
                </a:r>
                <a:r>
                  <a:rPr lang="en-US" sz="1000" b="1" i="0" u="none" strike="noStrike" baseline="30000" dirty="0">
                    <a:effectLst/>
                  </a:rPr>
                  <a:t>-1</a:t>
                </a:r>
                <a:r>
                  <a:rPr lang="en-GB" sz="1000" dirty="0"/>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0"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majorUnit val="100"/>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90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Eh (mV)</a:t>
            </a:r>
            <a:endParaRPr lang="en-GB" sz="1080" dirty="0"/>
          </a:p>
        </c:rich>
      </c:tx>
      <c:layout>
        <c:manualLayout>
          <c:xMode val="edge"/>
          <c:yMode val="edge"/>
          <c:x val="0.41926271754836369"/>
          <c:y val="2.4391422797785823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alpha val="95000"/>
                </a:sysClr>
              </a:solidFill>
              <a:ln w="15875">
                <a:solidFill>
                  <a:sysClr val="windowText" lastClr="000000"/>
                </a:solidFill>
                <a:prstDash val="solid"/>
              </a:ln>
              <a:effectLst/>
            </c:spPr>
          </c:marker>
          <c:xVal>
            <c:numRef>
              <c:f>'pH Eh'!$I$2:$I$10</c:f>
              <c:numCache>
                <c:formatCode>0.0</c:formatCode>
                <c:ptCount val="9"/>
                <c:pt idx="0">
                  <c:v>-190.8</c:v>
                </c:pt>
                <c:pt idx="1">
                  <c:v>-172.9</c:v>
                </c:pt>
                <c:pt idx="2">
                  <c:v>-117.4</c:v>
                </c:pt>
                <c:pt idx="3">
                  <c:v>-107.6</c:v>
                </c:pt>
                <c:pt idx="4">
                  <c:v>-72.3</c:v>
                </c:pt>
                <c:pt idx="5">
                  <c:v>-59.1</c:v>
                </c:pt>
                <c:pt idx="6">
                  <c:v>-118.3</c:v>
                </c:pt>
                <c:pt idx="7">
                  <c:v>-119</c:v>
                </c:pt>
                <c:pt idx="8">
                  <c:v>-113.3</c:v>
                </c:pt>
              </c:numCache>
            </c:numRef>
          </c:xVal>
          <c:yVal>
            <c:numRef>
              <c:f>'pH Eh'!$J$2:$J$10</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0-DDA0-4D61-9269-1ABBA8275BF5}"/>
            </c:ext>
          </c:extLst>
        </c:ser>
        <c:ser>
          <c:idx val="1"/>
          <c:order val="1"/>
          <c:tx>
            <c:v>S01</c:v>
          </c:tx>
          <c:spPr>
            <a:ln w="19050" cap="rnd">
              <a:solidFill>
                <a:srgbClr val="FFC000"/>
              </a:solidFill>
              <a:round/>
            </a:ln>
            <a:effectLst/>
          </c:spPr>
          <c:marker>
            <c:symbol val="triangle"/>
            <c:size val="5"/>
            <c:spPr>
              <a:solidFill>
                <a:sysClr val="window" lastClr="FFFFFF"/>
              </a:solidFill>
              <a:ln w="15875">
                <a:solidFill>
                  <a:srgbClr val="FFC000"/>
                </a:solidFill>
              </a:ln>
              <a:effectLst/>
            </c:spPr>
          </c:marker>
          <c:xVal>
            <c:numRef>
              <c:f>'pH Eh'!$I$12:$I$16</c:f>
              <c:numCache>
                <c:formatCode>0.0</c:formatCode>
                <c:ptCount val="5"/>
                <c:pt idx="0">
                  <c:v>255.3</c:v>
                </c:pt>
                <c:pt idx="1">
                  <c:v>261.7</c:v>
                </c:pt>
                <c:pt idx="2">
                  <c:v>250.2</c:v>
                </c:pt>
                <c:pt idx="3">
                  <c:v>270.2</c:v>
                </c:pt>
                <c:pt idx="4">
                  <c:v>267</c:v>
                </c:pt>
              </c:numCache>
            </c:numRef>
          </c:xVal>
          <c:yVal>
            <c:numRef>
              <c:f>'pH Eh'!$J$12:$J$16</c:f>
              <c:numCache>
                <c:formatCode>General</c:formatCode>
                <c:ptCount val="5"/>
                <c:pt idx="0">
                  <c:v>-1</c:v>
                </c:pt>
                <c:pt idx="1">
                  <c:v>-3</c:v>
                </c:pt>
                <c:pt idx="2">
                  <c:v>-5</c:v>
                </c:pt>
                <c:pt idx="3">
                  <c:v>-7</c:v>
                </c:pt>
                <c:pt idx="4">
                  <c:v>-9</c:v>
                </c:pt>
              </c:numCache>
            </c:numRef>
          </c:yVal>
          <c:smooth val="1"/>
          <c:extLst>
            <c:ext xmlns:c16="http://schemas.microsoft.com/office/drawing/2014/chart" uri="{C3380CC4-5D6E-409C-BE32-E72D297353CC}">
              <c16:uniqueId val="{00000001-DDA0-4D61-9269-1ABBA8275BF5}"/>
            </c:ext>
          </c:extLst>
        </c:ser>
        <c:ser>
          <c:idx val="2"/>
          <c:order val="2"/>
          <c:tx>
            <c:v>SV</c:v>
          </c:tx>
          <c:spPr>
            <a:ln w="19050" cap="rnd">
              <a:solidFill>
                <a:schemeClr val="accent3"/>
              </a:solidFill>
              <a:round/>
            </a:ln>
            <a:effectLst/>
          </c:spPr>
          <c:marker>
            <c:symbol val="triangle"/>
            <c:size val="5"/>
            <c:spPr>
              <a:solidFill>
                <a:sysClr val="window" lastClr="FFFFFF"/>
              </a:solidFill>
              <a:ln w="15875">
                <a:solidFill>
                  <a:srgbClr val="70AD47"/>
                </a:solidFill>
              </a:ln>
              <a:effectLst/>
            </c:spPr>
          </c:marker>
          <c:xVal>
            <c:numRef>
              <c:f>'pH Eh'!$I$20:$I$24</c:f>
              <c:numCache>
                <c:formatCode>0.0</c:formatCode>
                <c:ptCount val="5"/>
                <c:pt idx="0">
                  <c:v>257.89999999999998</c:v>
                </c:pt>
                <c:pt idx="1">
                  <c:v>-136.6</c:v>
                </c:pt>
                <c:pt idx="2">
                  <c:v>-157.69999999999999</c:v>
                </c:pt>
                <c:pt idx="3">
                  <c:v>-166.6</c:v>
                </c:pt>
                <c:pt idx="4">
                  <c:v>-134.5</c:v>
                </c:pt>
              </c:numCache>
            </c:numRef>
          </c:xVal>
          <c:yVal>
            <c:numRef>
              <c:f>'pH Eh'!$J$20:$J$24</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2-DDA0-4D61-9269-1ABBA8275BF5}"/>
            </c:ext>
          </c:extLst>
        </c:ser>
        <c:ser>
          <c:idx val="3"/>
          <c:order val="3"/>
          <c:tx>
            <c:v>S15</c:v>
          </c:tx>
          <c:spPr>
            <a:ln w="19050" cap="rnd">
              <a:solidFill>
                <a:srgbClr val="7030A0"/>
              </a:solidFill>
              <a:round/>
            </a:ln>
            <a:effectLst/>
          </c:spPr>
          <c:marker>
            <c:symbol val="triangle"/>
            <c:size val="5"/>
            <c:spPr>
              <a:solidFill>
                <a:sysClr val="window" lastClr="FFFFFF"/>
              </a:solidFill>
              <a:ln w="15875">
                <a:solidFill>
                  <a:srgbClr val="7030A0"/>
                </a:solidFill>
              </a:ln>
              <a:effectLst/>
            </c:spPr>
          </c:marker>
          <c:xVal>
            <c:numRef>
              <c:f>'pH Eh'!$I$27:$I$34</c:f>
              <c:numCache>
                <c:formatCode>0.0</c:formatCode>
                <c:ptCount val="8"/>
                <c:pt idx="0">
                  <c:v>-64.099999999999994</c:v>
                </c:pt>
                <c:pt idx="1">
                  <c:v>-93.4</c:v>
                </c:pt>
                <c:pt idx="2">
                  <c:v>-78.3</c:v>
                </c:pt>
                <c:pt idx="3">
                  <c:v>-94.8</c:v>
                </c:pt>
                <c:pt idx="4">
                  <c:v>-119.5</c:v>
                </c:pt>
                <c:pt idx="5">
                  <c:v>-115.5</c:v>
                </c:pt>
                <c:pt idx="6">
                  <c:v>-79.099999999999994</c:v>
                </c:pt>
                <c:pt idx="7">
                  <c:v>-100.5</c:v>
                </c:pt>
              </c:numCache>
            </c:numRef>
          </c:xVal>
          <c:yVal>
            <c:numRef>
              <c:f>'pH Eh'!$J$27:$J$34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3-DDA0-4D61-9269-1ABBA8275BF5}"/>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1504259063921216"/>
          <c:y val="0.62185836393731342"/>
          <c:w val="0.23881770569814983"/>
          <c:h val="0.296153343024324"/>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pH</a:t>
            </a:r>
            <a:endParaRPr lang="en-GB" sz="1080" dirty="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Eh'!$H$2:$H$10</c:f>
              <c:numCache>
                <c:formatCode>0.00</c:formatCode>
                <c:ptCount val="9"/>
                <c:pt idx="0">
                  <c:v>7.1700000000000008</c:v>
                </c:pt>
                <c:pt idx="1">
                  <c:v>7.0120000000000005</c:v>
                </c:pt>
                <c:pt idx="2">
                  <c:v>7.0070000000000006</c:v>
                </c:pt>
                <c:pt idx="3">
                  <c:v>6.9950000000000001</c:v>
                </c:pt>
                <c:pt idx="4">
                  <c:v>7.0240000000000009</c:v>
                </c:pt>
                <c:pt idx="5">
                  <c:v>7.0149999999999997</c:v>
                </c:pt>
                <c:pt idx="6">
                  <c:v>6.9730000000000008</c:v>
                </c:pt>
                <c:pt idx="7">
                  <c:v>6.9520000000000008</c:v>
                </c:pt>
                <c:pt idx="8">
                  <c:v>6.9489999999999998</c:v>
                </c:pt>
              </c:numCache>
            </c:numRef>
          </c:xVal>
          <c:yVal>
            <c:numRef>
              <c:f>'pH Eh'!$J$2:$J$10</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0-4FB2-426E-BFB8-74E285EC43CD}"/>
            </c:ext>
          </c:extLst>
        </c:ser>
        <c:ser>
          <c:idx val="1"/>
          <c:order val="1"/>
          <c:tx>
            <c:v>S01</c:v>
          </c:tx>
          <c:spPr>
            <a:ln w="19050" cap="rnd">
              <a:solidFill>
                <a:srgbClr val="FFC000"/>
              </a:solidFill>
              <a:round/>
            </a:ln>
            <a:effectLst/>
          </c:spPr>
          <c:marker>
            <c:symbol val="circle"/>
            <c:size val="5"/>
            <c:spPr>
              <a:solidFill>
                <a:srgbClr val="FFC000"/>
              </a:solidFill>
              <a:ln w="9525">
                <a:solidFill>
                  <a:srgbClr val="FFC000"/>
                </a:solidFill>
              </a:ln>
              <a:effectLst/>
            </c:spPr>
          </c:marker>
          <c:xVal>
            <c:numRef>
              <c:f>'pH Eh'!$H$12:$H$16</c:f>
              <c:numCache>
                <c:formatCode>0.00</c:formatCode>
                <c:ptCount val="5"/>
                <c:pt idx="0">
                  <c:v>7.121999999999999</c:v>
                </c:pt>
                <c:pt idx="1">
                  <c:v>7.5499999999999989</c:v>
                </c:pt>
                <c:pt idx="2">
                  <c:v>8.0589999999999993</c:v>
                </c:pt>
                <c:pt idx="3">
                  <c:v>8.44</c:v>
                </c:pt>
                <c:pt idx="4">
                  <c:v>8.6009999999999991</c:v>
                </c:pt>
              </c:numCache>
            </c:numRef>
          </c:xVal>
          <c:yVal>
            <c:numRef>
              <c:f>'pH Eh'!$J$12:$J$16</c:f>
              <c:numCache>
                <c:formatCode>General</c:formatCode>
                <c:ptCount val="5"/>
                <c:pt idx="0">
                  <c:v>-1</c:v>
                </c:pt>
                <c:pt idx="1">
                  <c:v>-3</c:v>
                </c:pt>
                <c:pt idx="2">
                  <c:v>-5</c:v>
                </c:pt>
                <c:pt idx="3">
                  <c:v>-7</c:v>
                </c:pt>
                <c:pt idx="4">
                  <c:v>-9</c:v>
                </c:pt>
              </c:numCache>
            </c:numRef>
          </c:yVal>
          <c:smooth val="1"/>
          <c:extLst>
            <c:ext xmlns:c16="http://schemas.microsoft.com/office/drawing/2014/chart" uri="{C3380CC4-5D6E-409C-BE32-E72D297353CC}">
              <c16:uniqueId val="{00000001-4FB2-426E-BFB8-74E285EC43CD}"/>
            </c:ext>
          </c:extLst>
        </c:ser>
        <c:ser>
          <c:idx val="2"/>
          <c:order val="2"/>
          <c:tx>
            <c:v>SV</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'pH Eh'!$H$20:$H$24</c:f>
              <c:numCache>
                <c:formatCode>0.00</c:formatCode>
                <c:ptCount val="5"/>
                <c:pt idx="0">
                  <c:v>7.3020000000000005</c:v>
                </c:pt>
                <c:pt idx="1">
                  <c:v>7.0920000000000005</c:v>
                </c:pt>
                <c:pt idx="2">
                  <c:v>6.944</c:v>
                </c:pt>
                <c:pt idx="3">
                  <c:v>6.9589999999999996</c:v>
                </c:pt>
                <c:pt idx="4">
                  <c:v>6.9220000000000006</c:v>
                </c:pt>
              </c:numCache>
            </c:numRef>
          </c:xVal>
          <c:yVal>
            <c:numRef>
              <c:f>'pH Eh'!$J$20:$J$24</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2-4FB2-426E-BFB8-74E285EC43CD}"/>
            </c:ext>
          </c:extLst>
        </c:ser>
        <c:ser>
          <c:idx val="3"/>
          <c:order val="3"/>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Eh'!$H$27:$H$34</c:f>
              <c:numCache>
                <c:formatCode>0.00</c:formatCode>
                <c:ptCount val="8"/>
                <c:pt idx="0">
                  <c:v>7.6359999999999992</c:v>
                </c:pt>
                <c:pt idx="1">
                  <c:v>7.8089999999999993</c:v>
                </c:pt>
                <c:pt idx="2">
                  <c:v>7.7929999999999993</c:v>
                </c:pt>
                <c:pt idx="3">
                  <c:v>7.8169999999999984</c:v>
                </c:pt>
                <c:pt idx="4">
                  <c:v>7.9119999999999999</c:v>
                </c:pt>
                <c:pt idx="5">
                  <c:v>7.9729999999999999</c:v>
                </c:pt>
                <c:pt idx="6">
                  <c:v>7.8869999999999987</c:v>
                </c:pt>
                <c:pt idx="7">
                  <c:v>7.9059999999999997</c:v>
                </c:pt>
              </c:numCache>
            </c:numRef>
          </c:xVal>
          <c:yVal>
            <c:numRef>
              <c:f>'pH Eh'!$J$27:$J$34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3-4FB2-426E-BFB8-74E285EC43CD}"/>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285287449514285"/>
          <c:y val="0.62308445767513332"/>
          <c:w val="0.23889815076047091"/>
          <c:h val="0.2938028579760863"/>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pH</a:t>
            </a:r>
            <a:endParaRPr lang="en-GB" sz="1080" dirty="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Eh'!$C$2:$C$9</c:f>
              <c:numCache>
                <c:formatCode>0.00</c:formatCode>
                <c:ptCount val="8"/>
                <c:pt idx="0">
                  <c:v>7.26</c:v>
                </c:pt>
                <c:pt idx="1">
                  <c:v>7.27</c:v>
                </c:pt>
                <c:pt idx="2">
                  <c:v>7.24</c:v>
                </c:pt>
                <c:pt idx="3">
                  <c:v>7.23</c:v>
                </c:pt>
                <c:pt idx="4">
                  <c:v>7.22</c:v>
                </c:pt>
                <c:pt idx="5">
                  <c:v>7.22</c:v>
                </c:pt>
                <c:pt idx="6">
                  <c:v>7.21</c:v>
                </c:pt>
                <c:pt idx="7">
                  <c:v>7.2</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C300-490C-A614-FD69BDCD35D0}"/>
            </c:ext>
          </c:extLst>
        </c:ser>
        <c:ser>
          <c:idx val="1"/>
          <c:order val="1"/>
          <c:tx>
            <c:v>W01</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'pH Eh'!$C$11:$C$19</c:f>
              <c:numCache>
                <c:formatCode>0.00</c:formatCode>
                <c:ptCount val="9"/>
                <c:pt idx="0">
                  <c:v>6.7</c:v>
                </c:pt>
                <c:pt idx="1">
                  <c:v>7.15</c:v>
                </c:pt>
                <c:pt idx="2">
                  <c:v>6.99</c:v>
                </c:pt>
                <c:pt idx="3">
                  <c:v>7.15</c:v>
                </c:pt>
                <c:pt idx="4">
                  <c:v>7.16</c:v>
                </c:pt>
                <c:pt idx="5">
                  <c:v>7.28</c:v>
                </c:pt>
                <c:pt idx="6">
                  <c:v>7.21</c:v>
                </c:pt>
                <c:pt idx="7">
                  <c:v>7.11</c:v>
                </c:pt>
                <c:pt idx="8">
                  <c:v>7.08</c:v>
                </c:pt>
              </c:numCache>
            </c:numRef>
          </c:xVal>
          <c:yVal>
            <c:numRef>
              <c:f>'pH Eh'!$E$11:$E$19</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1-C300-490C-A614-FD69BDCD35D0}"/>
            </c:ext>
          </c:extLst>
        </c:ser>
        <c:ser>
          <c:idx val="2"/>
          <c:order val="2"/>
          <c:tx>
            <c:v>SV</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'pH Eh'!$C$20:$C$25</c:f>
              <c:numCache>
                <c:formatCode>0.00</c:formatCode>
                <c:ptCount val="6"/>
                <c:pt idx="0">
                  <c:v>7.58</c:v>
                </c:pt>
                <c:pt idx="1">
                  <c:v>7.41</c:v>
                </c:pt>
                <c:pt idx="2">
                  <c:v>7.53</c:v>
                </c:pt>
                <c:pt idx="3">
                  <c:v>7.16</c:v>
                </c:pt>
                <c:pt idx="4">
                  <c:v>8.16</c:v>
                </c:pt>
                <c:pt idx="5">
                  <c:v>8.19</c:v>
                </c:pt>
              </c:numCache>
            </c:numRef>
          </c:xVal>
          <c:yVal>
            <c:numRef>
              <c:f>'pH Eh'!$E$20:$E$25</c:f>
              <c:numCache>
                <c:formatCode>General</c:formatCode>
                <c:ptCount val="6"/>
                <c:pt idx="0">
                  <c:v>1</c:v>
                </c:pt>
                <c:pt idx="1">
                  <c:v>-1</c:v>
                </c:pt>
                <c:pt idx="2">
                  <c:v>-3</c:v>
                </c:pt>
                <c:pt idx="3">
                  <c:v>-5</c:v>
                </c:pt>
                <c:pt idx="4">
                  <c:v>-7</c:v>
                </c:pt>
                <c:pt idx="5">
                  <c:v>-9</c:v>
                </c:pt>
              </c:numCache>
            </c:numRef>
          </c:yVal>
          <c:smooth val="1"/>
          <c:extLst>
            <c:ext xmlns:c16="http://schemas.microsoft.com/office/drawing/2014/chart" uri="{C3380CC4-5D6E-409C-BE32-E72D297353CC}">
              <c16:uniqueId val="{00000002-C300-490C-A614-FD69BDCD35D0}"/>
            </c:ext>
          </c:extLst>
        </c:ser>
        <c:ser>
          <c:idx val="3"/>
          <c:order val="3"/>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Eh'!$C$26:$C$30</c:f>
              <c:numCache>
                <c:formatCode>0.00</c:formatCode>
                <c:ptCount val="5"/>
                <c:pt idx="0">
                  <c:v>7.63</c:v>
                </c:pt>
                <c:pt idx="1">
                  <c:v>7.54</c:v>
                </c:pt>
                <c:pt idx="2">
                  <c:v>7.5</c:v>
                </c:pt>
                <c:pt idx="3">
                  <c:v>7.53</c:v>
                </c:pt>
                <c:pt idx="4">
                  <c:v>7.58</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C300-490C-A614-FD69BDCD35D0}"/>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3398495563262922"/>
          <c:y val="0.61866551431635219"/>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Eh (mV)</a:t>
            </a:r>
            <a:endParaRPr lang="en-GB" sz="1080" dirty="0"/>
          </a:p>
        </c:rich>
      </c:tx>
      <c:layout>
        <c:manualLayout>
          <c:xMode val="edge"/>
          <c:yMode val="edge"/>
          <c:x val="0.4096759905709953"/>
          <c:y val="3.2521886653542678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solidFill>
              <a:ln w="15875">
                <a:solidFill>
                  <a:sysClr val="windowText" lastClr="000000"/>
                </a:solidFill>
                <a:prstDash val="solid"/>
              </a:ln>
              <a:effectLst/>
            </c:spPr>
          </c:marker>
          <c:xVal>
            <c:numRef>
              <c:f>'pH Eh'!$D$2:$D$9</c:f>
              <c:numCache>
                <c:formatCode>0.0</c:formatCode>
                <c:ptCount val="8"/>
                <c:pt idx="0">
                  <c:v>193</c:v>
                </c:pt>
                <c:pt idx="1">
                  <c:v>-155</c:v>
                </c:pt>
                <c:pt idx="2">
                  <c:v>-158</c:v>
                </c:pt>
                <c:pt idx="3">
                  <c:v>-187</c:v>
                </c:pt>
                <c:pt idx="4">
                  <c:v>-209</c:v>
                </c:pt>
                <c:pt idx="5">
                  <c:v>-237</c:v>
                </c:pt>
                <c:pt idx="6">
                  <c:v>-230</c:v>
                </c:pt>
                <c:pt idx="7">
                  <c:v>-117</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5DC6-4650-85FB-F52F4C25E374}"/>
            </c:ext>
          </c:extLst>
        </c:ser>
        <c:ser>
          <c:idx val="1"/>
          <c:order val="1"/>
          <c:tx>
            <c:v>W01</c:v>
          </c:tx>
          <c:spPr>
            <a:ln w="19050" cap="rnd">
              <a:solidFill>
                <a:schemeClr val="accent2"/>
              </a:solidFill>
              <a:round/>
            </a:ln>
            <a:effectLst/>
          </c:spPr>
          <c:marker>
            <c:symbol val="triangle"/>
            <c:size val="5"/>
            <c:spPr>
              <a:solidFill>
                <a:sysClr val="window" lastClr="FFFFFF"/>
              </a:solidFill>
              <a:ln w="15875">
                <a:solidFill>
                  <a:srgbClr val="C00000"/>
                </a:solidFill>
              </a:ln>
              <a:effectLst/>
            </c:spPr>
          </c:marker>
          <c:xVal>
            <c:numRef>
              <c:f>'pH Eh'!$D$11:$D$19</c:f>
              <c:numCache>
                <c:formatCode>0.0</c:formatCode>
                <c:ptCount val="9"/>
                <c:pt idx="0">
                  <c:v>199</c:v>
                </c:pt>
                <c:pt idx="1">
                  <c:v>-55</c:v>
                </c:pt>
                <c:pt idx="2">
                  <c:v>-114</c:v>
                </c:pt>
                <c:pt idx="3">
                  <c:v>-75</c:v>
                </c:pt>
                <c:pt idx="4">
                  <c:v>-138</c:v>
                </c:pt>
                <c:pt idx="5">
                  <c:v>-103</c:v>
                </c:pt>
                <c:pt idx="6">
                  <c:v>-119</c:v>
                </c:pt>
                <c:pt idx="7">
                  <c:v>-105</c:v>
                </c:pt>
                <c:pt idx="8">
                  <c:v>-121</c:v>
                </c:pt>
              </c:numCache>
            </c:numRef>
          </c:xVal>
          <c:yVal>
            <c:numRef>
              <c:f>'pH Eh'!$E$11:$E$19</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1-5DC6-4650-85FB-F52F4C25E374}"/>
            </c:ext>
          </c:extLst>
        </c:ser>
        <c:ser>
          <c:idx val="2"/>
          <c:order val="2"/>
          <c:tx>
            <c:v>SV</c:v>
          </c:tx>
          <c:spPr>
            <a:ln w="19050" cap="rnd">
              <a:solidFill>
                <a:srgbClr val="70AD47"/>
              </a:solidFill>
              <a:round/>
            </a:ln>
            <a:effectLst/>
          </c:spPr>
          <c:marker>
            <c:symbol val="triangle"/>
            <c:size val="5"/>
            <c:spPr>
              <a:solidFill>
                <a:sysClr val="window" lastClr="FFFFFF"/>
              </a:solidFill>
              <a:ln w="15875">
                <a:solidFill>
                  <a:srgbClr val="70AD47"/>
                </a:solidFill>
              </a:ln>
              <a:effectLst/>
            </c:spPr>
          </c:marker>
          <c:xVal>
            <c:numRef>
              <c:f>'pH Eh'!$D$20:$D$25</c:f>
              <c:numCache>
                <c:formatCode>0.0</c:formatCode>
                <c:ptCount val="6"/>
                <c:pt idx="0">
                  <c:v>123</c:v>
                </c:pt>
                <c:pt idx="1">
                  <c:v>-140</c:v>
                </c:pt>
                <c:pt idx="2">
                  <c:v>-130</c:v>
                </c:pt>
                <c:pt idx="3">
                  <c:v>-173</c:v>
                </c:pt>
                <c:pt idx="4">
                  <c:v>-80</c:v>
                </c:pt>
                <c:pt idx="5">
                  <c:v>-120</c:v>
                </c:pt>
              </c:numCache>
            </c:numRef>
          </c:xVal>
          <c:yVal>
            <c:numRef>
              <c:f>'pH Eh'!$E$20:$E$25</c:f>
              <c:numCache>
                <c:formatCode>General</c:formatCode>
                <c:ptCount val="6"/>
                <c:pt idx="0">
                  <c:v>1</c:v>
                </c:pt>
                <c:pt idx="1">
                  <c:v>-1</c:v>
                </c:pt>
                <c:pt idx="2">
                  <c:v>-3</c:v>
                </c:pt>
                <c:pt idx="3">
                  <c:v>-5</c:v>
                </c:pt>
                <c:pt idx="4">
                  <c:v>-7</c:v>
                </c:pt>
                <c:pt idx="5">
                  <c:v>-9</c:v>
                </c:pt>
              </c:numCache>
            </c:numRef>
          </c:yVal>
          <c:smooth val="1"/>
          <c:extLst>
            <c:ext xmlns:c16="http://schemas.microsoft.com/office/drawing/2014/chart" uri="{C3380CC4-5D6E-409C-BE32-E72D297353CC}">
              <c16:uniqueId val="{00000002-5DC6-4650-85FB-F52F4C25E374}"/>
            </c:ext>
          </c:extLst>
        </c:ser>
        <c:ser>
          <c:idx val="3"/>
          <c:order val="3"/>
          <c:tx>
            <c:v>S15</c:v>
          </c:tx>
          <c:spPr>
            <a:ln w="19050" cap="rnd">
              <a:solidFill>
                <a:schemeClr val="accent4"/>
              </a:solidFill>
              <a:round/>
            </a:ln>
            <a:effectLst/>
          </c:spPr>
          <c:marker>
            <c:symbol val="triangle"/>
            <c:size val="5"/>
            <c:spPr>
              <a:solidFill>
                <a:sysClr val="window" lastClr="FFFFFF"/>
              </a:solidFill>
              <a:ln w="15875">
                <a:solidFill>
                  <a:srgbClr val="7030A0"/>
                </a:solidFill>
              </a:ln>
              <a:effectLst/>
            </c:spPr>
          </c:marker>
          <c:xVal>
            <c:numRef>
              <c:f>'pH Eh'!$D$26:$D$30</c:f>
              <c:numCache>
                <c:formatCode>0.0</c:formatCode>
                <c:ptCount val="5"/>
                <c:pt idx="0">
                  <c:v>178</c:v>
                </c:pt>
                <c:pt idx="1">
                  <c:v>-64.8</c:v>
                </c:pt>
                <c:pt idx="2">
                  <c:v>-58.4</c:v>
                </c:pt>
                <c:pt idx="3">
                  <c:v>-130.19999999999999</c:v>
                </c:pt>
                <c:pt idx="4">
                  <c:v>-130.80000000000001</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5DC6-4650-85FB-F52F4C25E374}"/>
            </c:ext>
          </c:extLst>
        </c:ser>
        <c:dLbls>
          <c:showLegendKey val="0"/>
          <c:showVal val="0"/>
          <c:showCatName val="0"/>
          <c:showSerName val="0"/>
          <c:showPercent val="0"/>
          <c:showBubbleSize val="0"/>
        </c:dLbls>
        <c:axId val="599413504"/>
        <c:axId val="599405600"/>
      </c:scatterChart>
      <c:valAx>
        <c:axId val="599413504"/>
        <c:scaling>
          <c:orientation val="minMax"/>
          <c:max val="400"/>
          <c:min val="-400"/>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1968379802711591"/>
          <c:y val="0.62058833885501197"/>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dirty="0"/>
              <a:t>Hg in solid phase(ng g</a:t>
            </a:r>
            <a:r>
              <a:rPr lang="en-US" sz="1080" b="1" i="0" u="none" strike="noStrike" baseline="30000" dirty="0">
                <a:effectLst/>
              </a:rPr>
              <a:t>-1</a:t>
            </a:r>
            <a:r>
              <a:rPr lang="en-US" dirty="0"/>
              <a:t>)</a:t>
            </a:r>
            <a:endParaRPr lang="en-GB" dirty="0"/>
          </a:p>
        </c:rich>
      </c:tx>
      <c:layout>
        <c:manualLayout>
          <c:xMode val="edge"/>
          <c:yMode val="edge"/>
          <c:x val="0.30156899493471412"/>
          <c:y val="0"/>
        </c:manualLayout>
      </c:layout>
      <c:overlay val="0"/>
      <c:spPr>
        <a:noFill/>
        <a:ln>
          <a:noFill/>
        </a:ln>
        <a:effectLst/>
      </c:spPr>
      <c:txPr>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25400" cap="rnd">
              <a:solidFill>
                <a:sysClr val="windowText" lastClr="000000"/>
              </a:solidFill>
              <a:round/>
            </a:ln>
            <a:effectLst/>
          </c:spPr>
          <c:marker>
            <c:symbol val="star"/>
            <c:size val="5"/>
            <c:spPr>
              <a:solidFill>
                <a:schemeClr val="bg1"/>
              </a:solidFill>
              <a:ln w="31750">
                <a:solidFill>
                  <a:sysClr val="windowText" lastClr="000000"/>
                </a:solidFill>
              </a:ln>
              <a:effectLst/>
            </c:spPr>
          </c:marker>
          <c:xVal>
            <c:numRef>
              <c:f>'20_21 (2)'!$N$6:$N$14</c:f>
              <c:numCache>
                <c:formatCode>0.00</c:formatCode>
                <c:ptCount val="9"/>
                <c:pt idx="0">
                  <c:v>196.66698626988966</c:v>
                </c:pt>
                <c:pt idx="1">
                  <c:v>125.91366576270806</c:v>
                </c:pt>
                <c:pt idx="2">
                  <c:v>130.68003050490051</c:v>
                </c:pt>
                <c:pt idx="3">
                  <c:v>132.094999263646</c:v>
                </c:pt>
                <c:pt idx="4">
                  <c:v>110.99936772798048</c:v>
                </c:pt>
                <c:pt idx="5">
                  <c:v>111.55207464133451</c:v>
                </c:pt>
                <c:pt idx="6">
                  <c:v>147.60399431291876</c:v>
                </c:pt>
                <c:pt idx="7">
                  <c:v>131.65849751405369</c:v>
                </c:pt>
                <c:pt idx="8">
                  <c:v>161.33280437448067</c:v>
                </c:pt>
              </c:numCache>
            </c:numRef>
          </c:xVal>
          <c:yVal>
            <c:numRef>
              <c:f>'20_21 (2)'!$L$6:$L$14</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D162-42B0-945E-3C036FDF3244}"/>
            </c:ext>
          </c:extLst>
        </c:ser>
        <c:ser>
          <c:idx val="1"/>
          <c:order val="1"/>
          <c:tx>
            <c:v>W01</c:v>
          </c:tx>
          <c:spPr>
            <a:ln w="19050" cap="rnd">
              <a:solidFill>
                <a:srgbClr val="C00000"/>
              </a:solidFill>
              <a:round/>
            </a:ln>
            <a:effectLst/>
          </c:spPr>
          <c:marker>
            <c:symbol val="triangle"/>
            <c:size val="5"/>
            <c:spPr>
              <a:solidFill>
                <a:srgbClr val="C00000"/>
              </a:solidFill>
              <a:ln w="31750">
                <a:solidFill>
                  <a:srgbClr val="C00000"/>
                </a:solidFill>
              </a:ln>
              <a:effectLst/>
            </c:spPr>
          </c:marker>
          <c:xVal>
            <c:numRef>
              <c:f>'20_21 (2)'!$N$36:$N$40</c:f>
              <c:numCache>
                <c:formatCode>0.00</c:formatCode>
                <c:ptCount val="5"/>
                <c:pt idx="0">
                  <c:v>155.39755239680278</c:v>
                </c:pt>
                <c:pt idx="1">
                  <c:v>129.65273779668772</c:v>
                </c:pt>
                <c:pt idx="2">
                  <c:v>15.229061041331397</c:v>
                </c:pt>
                <c:pt idx="3">
                  <c:v>11.393965132534609</c:v>
                </c:pt>
                <c:pt idx="4">
                  <c:v>18.624074649271517</c:v>
                </c:pt>
              </c:numCache>
            </c:numRef>
          </c:xVal>
          <c:yVal>
            <c:numRef>
              <c:f>'20_21 (2)'!$L$36:$L$40</c:f>
              <c:numCache>
                <c:formatCode>General</c:formatCode>
                <c:ptCount val="5"/>
                <c:pt idx="0">
                  <c:v>0</c:v>
                </c:pt>
                <c:pt idx="1">
                  <c:v>-2</c:v>
                </c:pt>
                <c:pt idx="2">
                  <c:v>-4</c:v>
                </c:pt>
                <c:pt idx="3">
                  <c:v>-6</c:v>
                </c:pt>
                <c:pt idx="4">
                  <c:v>-8</c:v>
                </c:pt>
              </c:numCache>
            </c:numRef>
          </c:yVal>
          <c:smooth val="1"/>
          <c:extLst>
            <c:ext xmlns:c16="http://schemas.microsoft.com/office/drawing/2014/chart" uri="{C3380CC4-5D6E-409C-BE32-E72D297353CC}">
              <c16:uniqueId val="{00000001-D162-42B0-945E-3C036FDF3244}"/>
            </c:ext>
          </c:extLst>
        </c:ser>
        <c:ser>
          <c:idx val="3"/>
          <c:order val="2"/>
          <c:tx>
            <c:v>SV</c:v>
          </c:tx>
          <c:spPr>
            <a:ln w="19050" cap="rnd">
              <a:solidFill>
                <a:srgbClr val="70AD47"/>
              </a:solidFill>
              <a:round/>
            </a:ln>
            <a:effectLst/>
          </c:spPr>
          <c:marker>
            <c:symbol val="circle"/>
            <c:size val="5"/>
            <c:spPr>
              <a:solidFill>
                <a:schemeClr val="bg1"/>
              </a:solidFill>
              <a:ln w="25400">
                <a:solidFill>
                  <a:srgbClr val="70AD47"/>
                </a:solidFill>
              </a:ln>
              <a:effectLst/>
            </c:spPr>
          </c:marker>
          <c:xVal>
            <c:numRef>
              <c:f>'20_21 (2)'!$N$64:$N$69</c:f>
              <c:numCache>
                <c:formatCode>0.00</c:formatCode>
                <c:ptCount val="6"/>
                <c:pt idx="0">
                  <c:v>107.50600247896561</c:v>
                </c:pt>
                <c:pt idx="1">
                  <c:v>121.43567502257297</c:v>
                </c:pt>
                <c:pt idx="2">
                  <c:v>105.24650686167838</c:v>
                </c:pt>
                <c:pt idx="3">
                  <c:v>105.6143517500969</c:v>
                </c:pt>
                <c:pt idx="4">
                  <c:v>75.427010059487898</c:v>
                </c:pt>
                <c:pt idx="5">
                  <c:v>43.371885138651841</c:v>
                </c:pt>
              </c:numCache>
            </c:numRef>
          </c:xVal>
          <c:yVal>
            <c:numRef>
              <c:f>'20_21 (2)'!$L$64:$L$69</c:f>
              <c:numCache>
                <c:formatCode>General</c:formatCode>
                <c:ptCount val="6"/>
                <c:pt idx="0">
                  <c:v>0</c:v>
                </c:pt>
                <c:pt idx="1">
                  <c:v>-2</c:v>
                </c:pt>
                <c:pt idx="2">
                  <c:v>-4</c:v>
                </c:pt>
                <c:pt idx="3">
                  <c:v>-6</c:v>
                </c:pt>
                <c:pt idx="4">
                  <c:v>-8</c:v>
                </c:pt>
                <c:pt idx="5">
                  <c:v>-10</c:v>
                </c:pt>
              </c:numCache>
            </c:numRef>
          </c:yVal>
          <c:smooth val="1"/>
          <c:extLst>
            <c:ext xmlns:c16="http://schemas.microsoft.com/office/drawing/2014/chart" uri="{C3380CC4-5D6E-409C-BE32-E72D297353CC}">
              <c16:uniqueId val="{00000002-D162-42B0-945E-3C036FDF3244}"/>
            </c:ext>
          </c:extLst>
        </c:ser>
        <c:ser>
          <c:idx val="4"/>
          <c:order val="3"/>
          <c:tx>
            <c:v>S15</c:v>
          </c:tx>
          <c:spPr>
            <a:ln w="19050" cap="rnd">
              <a:solidFill>
                <a:srgbClr val="7030A0"/>
              </a:solidFill>
              <a:round/>
            </a:ln>
            <a:effectLst/>
          </c:spPr>
          <c:marker>
            <c:symbol val="diamond"/>
            <c:size val="5"/>
            <c:spPr>
              <a:solidFill>
                <a:srgbClr val="7030A0"/>
              </a:solidFill>
              <a:ln w="9525">
                <a:solidFill>
                  <a:srgbClr val="7030A0"/>
                </a:solidFill>
              </a:ln>
              <a:effectLst/>
            </c:spPr>
          </c:marker>
          <c:xVal>
            <c:numRef>
              <c:f>'20_21 (2)'!$N$84:$N$91</c:f>
              <c:numCache>
                <c:formatCode>0.00</c:formatCode>
                <c:ptCount val="8"/>
                <c:pt idx="0">
                  <c:v>336.52038057493644</c:v>
                </c:pt>
                <c:pt idx="1">
                  <c:v>236.03596558196062</c:v>
                </c:pt>
                <c:pt idx="2">
                  <c:v>210.59532108728112</c:v>
                </c:pt>
                <c:pt idx="3">
                  <c:v>309.72172211634171</c:v>
                </c:pt>
                <c:pt idx="4">
                  <c:v>325.92535098391858</c:v>
                </c:pt>
                <c:pt idx="5">
                  <c:v>280.86158610621317</c:v>
                </c:pt>
                <c:pt idx="6">
                  <c:v>228.1006863810905</c:v>
                </c:pt>
                <c:pt idx="7">
                  <c:v>200.68445403512814</c:v>
                </c:pt>
              </c:numCache>
            </c:numRef>
          </c:xVal>
          <c:yVal>
            <c:numRef>
              <c:f>'20_21 (2)'!$L$84:$L$91</c:f>
              <c:numCache>
                <c:formatCode>General</c:formatCode>
                <c:ptCount val="8"/>
                <c:pt idx="0">
                  <c:v>0</c:v>
                </c:pt>
                <c:pt idx="1">
                  <c:v>-2</c:v>
                </c:pt>
                <c:pt idx="2">
                  <c:v>-4</c:v>
                </c:pt>
                <c:pt idx="3">
                  <c:v>-6</c:v>
                </c:pt>
                <c:pt idx="4">
                  <c:v>-8</c:v>
                </c:pt>
                <c:pt idx="5">
                  <c:v>-10</c:v>
                </c:pt>
                <c:pt idx="6">
                  <c:v>-12</c:v>
                </c:pt>
                <c:pt idx="7">
                  <c:v>-14</c:v>
                </c:pt>
              </c:numCache>
            </c:numRef>
          </c:yVal>
          <c:smooth val="1"/>
          <c:extLst>
            <c:ext xmlns:c16="http://schemas.microsoft.com/office/drawing/2014/chart" uri="{C3380CC4-5D6E-409C-BE32-E72D297353CC}">
              <c16:uniqueId val="{00000003-D162-42B0-945E-3C036FDF3244}"/>
            </c:ext>
          </c:extLst>
        </c:ser>
        <c:dLbls>
          <c:showLegendKey val="0"/>
          <c:showVal val="0"/>
          <c:showCatName val="0"/>
          <c:showSerName val="0"/>
          <c:showPercent val="0"/>
          <c:showBubbleSize val="0"/>
        </c:dLbls>
        <c:axId val="1518638271"/>
        <c:axId val="1474753391"/>
      </c:scatterChart>
      <c:valAx>
        <c:axId val="1518638271"/>
        <c:scaling>
          <c:orientation val="minMax"/>
          <c:max val="500"/>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dirty="0"/>
                  <a:t>Hg (ng g</a:t>
                </a:r>
                <a:r>
                  <a:rPr lang="en-US" sz="1000" b="1" i="0" u="none" strike="noStrike" baseline="30000" dirty="0">
                    <a:effectLst/>
                  </a:rPr>
                  <a:t>-1</a:t>
                </a:r>
                <a:r>
                  <a:rPr lang="en-GB" sz="1000" dirty="0"/>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0"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majorUnit val="100"/>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layout>
        <c:manualLayout>
          <c:xMode val="edge"/>
          <c:yMode val="edge"/>
          <c:x val="0.73183984948665126"/>
          <c:y val="0.5511598386095593"/>
          <c:w val="0.22192564180415061"/>
          <c:h val="0.28167597765363134"/>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90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dirty="0"/>
              <a:t>Hg in solid phase(ng g</a:t>
            </a:r>
            <a:r>
              <a:rPr lang="en-US" sz="1080" b="1" i="0" u="none" strike="noStrike" baseline="30000" dirty="0">
                <a:effectLst/>
              </a:rPr>
              <a:t>-1</a:t>
            </a:r>
            <a:r>
              <a:rPr lang="en-US" dirty="0"/>
              <a:t>)</a:t>
            </a:r>
            <a:endParaRPr lang="en-GB" dirty="0"/>
          </a:p>
        </c:rich>
      </c:tx>
      <c:layout>
        <c:manualLayout>
          <c:xMode val="edge"/>
          <c:yMode val="edge"/>
          <c:x val="0.30156899493471412"/>
          <c:y val="0"/>
        </c:manualLayout>
      </c:layout>
      <c:overlay val="0"/>
      <c:spPr>
        <a:noFill/>
        <a:ln>
          <a:noFill/>
        </a:ln>
        <a:effectLst/>
      </c:spPr>
      <c:txPr>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25400" cap="rnd">
              <a:solidFill>
                <a:sysClr val="windowText" lastClr="000000"/>
              </a:solidFill>
              <a:round/>
            </a:ln>
            <a:effectLst/>
          </c:spPr>
          <c:marker>
            <c:symbol val="star"/>
            <c:size val="5"/>
            <c:spPr>
              <a:solidFill>
                <a:schemeClr val="bg1"/>
              </a:solidFill>
              <a:ln w="31750">
                <a:solidFill>
                  <a:sysClr val="windowText" lastClr="000000"/>
                </a:solidFill>
              </a:ln>
              <a:effectLst/>
            </c:spPr>
          </c:marker>
          <c:xVal>
            <c:numRef>
              <c:f>'20_21 (2)'!$N$100:$N$108</c:f>
              <c:numCache>
                <c:formatCode>0.00</c:formatCode>
                <c:ptCount val="9"/>
                <c:pt idx="0">
                  <c:v>145.59999999999997</c:v>
                </c:pt>
                <c:pt idx="1">
                  <c:v>185.5</c:v>
                </c:pt>
                <c:pt idx="2">
                  <c:v>182.03333333333336</c:v>
                </c:pt>
                <c:pt idx="3">
                  <c:v>184.2</c:v>
                </c:pt>
                <c:pt idx="4">
                  <c:v>247.26666666666662</c:v>
                </c:pt>
                <c:pt idx="5">
                  <c:v>196.24</c:v>
                </c:pt>
                <c:pt idx="6">
                  <c:v>202.93333333333334</c:v>
                </c:pt>
                <c:pt idx="7">
                  <c:v>219.33333333333334</c:v>
                </c:pt>
                <c:pt idx="8">
                  <c:v>225.63333333333333</c:v>
                </c:pt>
              </c:numCache>
            </c:numRef>
          </c:xVal>
          <c:yVal>
            <c:numRef>
              <c:f>'20_21 (2)'!$L$100:$L$108</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C521-47B4-8D1C-4E7495284687}"/>
            </c:ext>
          </c:extLst>
        </c:ser>
        <c:ser>
          <c:idx val="1"/>
          <c:order val="1"/>
          <c:tx>
            <c:v>S01</c:v>
          </c:tx>
          <c:spPr>
            <a:ln w="19050" cap="rnd">
              <a:solidFill>
                <a:schemeClr val="accent4"/>
              </a:solidFill>
              <a:round/>
            </a:ln>
            <a:effectLst/>
          </c:spPr>
          <c:marker>
            <c:symbol val="square"/>
            <c:size val="5"/>
            <c:spPr>
              <a:solidFill>
                <a:schemeClr val="accent4"/>
              </a:solidFill>
              <a:ln w="25400">
                <a:solidFill>
                  <a:srgbClr val="FFC000"/>
                </a:solidFill>
              </a:ln>
              <a:effectLst/>
            </c:spPr>
          </c:marker>
          <c:xVal>
            <c:numRef>
              <c:f>'20_21 (2)'!$N$173:$N$175</c:f>
              <c:numCache>
                <c:formatCode>0.00</c:formatCode>
                <c:ptCount val="3"/>
                <c:pt idx="0">
                  <c:v>3.4999999999999996</c:v>
                </c:pt>
                <c:pt idx="1">
                  <c:v>4.2899999999999991</c:v>
                </c:pt>
                <c:pt idx="2">
                  <c:v>5.53</c:v>
                </c:pt>
              </c:numCache>
            </c:numRef>
          </c:xVal>
          <c:yVal>
            <c:numRef>
              <c:f>'20_21 (2)'!$L$173:$L$175</c:f>
              <c:numCache>
                <c:formatCode>General</c:formatCode>
                <c:ptCount val="3"/>
                <c:pt idx="0">
                  <c:v>0</c:v>
                </c:pt>
                <c:pt idx="1">
                  <c:v>-2</c:v>
                </c:pt>
                <c:pt idx="2">
                  <c:v>-4</c:v>
                </c:pt>
              </c:numCache>
            </c:numRef>
          </c:yVal>
          <c:smooth val="1"/>
          <c:extLst>
            <c:ext xmlns:c16="http://schemas.microsoft.com/office/drawing/2014/chart" uri="{C3380CC4-5D6E-409C-BE32-E72D297353CC}">
              <c16:uniqueId val="{00000001-C521-47B4-8D1C-4E7495284687}"/>
            </c:ext>
          </c:extLst>
        </c:ser>
        <c:ser>
          <c:idx val="3"/>
          <c:order val="2"/>
          <c:tx>
            <c:v>SV</c:v>
          </c:tx>
          <c:spPr>
            <a:ln w="19050" cap="rnd">
              <a:solidFill>
                <a:srgbClr val="70AD47"/>
              </a:solidFill>
              <a:round/>
            </a:ln>
            <a:effectLst/>
          </c:spPr>
          <c:marker>
            <c:symbol val="circle"/>
            <c:size val="5"/>
            <c:spPr>
              <a:solidFill>
                <a:schemeClr val="bg1"/>
              </a:solidFill>
              <a:ln w="25400">
                <a:solidFill>
                  <a:srgbClr val="70AD47"/>
                </a:solidFill>
              </a:ln>
              <a:effectLst/>
            </c:spPr>
          </c:marker>
          <c:xVal>
            <c:numRef>
              <c:f>'20_21 (2)'!$N$127:$N$131</c:f>
              <c:numCache>
                <c:formatCode>0.00</c:formatCode>
                <c:ptCount val="5"/>
                <c:pt idx="0">
                  <c:v>31.450706279540853</c:v>
                </c:pt>
                <c:pt idx="1">
                  <c:v>96.195936017113965</c:v>
                </c:pt>
                <c:pt idx="2">
                  <c:v>101.35881172491545</c:v>
                </c:pt>
                <c:pt idx="3">
                  <c:v>147.15288695747242</c:v>
                </c:pt>
                <c:pt idx="4">
                  <c:v>131.35570398927254</c:v>
                </c:pt>
              </c:numCache>
            </c:numRef>
          </c:xVal>
          <c:yVal>
            <c:numRef>
              <c:f>'20_21 (2)'!$L$127:$L$131</c:f>
              <c:numCache>
                <c:formatCode>General</c:formatCode>
                <c:ptCount val="5"/>
                <c:pt idx="0">
                  <c:v>0</c:v>
                </c:pt>
                <c:pt idx="1">
                  <c:v>-2</c:v>
                </c:pt>
                <c:pt idx="2">
                  <c:v>-4</c:v>
                </c:pt>
                <c:pt idx="3">
                  <c:v>-6</c:v>
                </c:pt>
                <c:pt idx="4">
                  <c:v>-8</c:v>
                </c:pt>
              </c:numCache>
            </c:numRef>
          </c:yVal>
          <c:smooth val="1"/>
          <c:extLst>
            <c:ext xmlns:c16="http://schemas.microsoft.com/office/drawing/2014/chart" uri="{C3380CC4-5D6E-409C-BE32-E72D297353CC}">
              <c16:uniqueId val="{00000002-C521-47B4-8D1C-4E7495284687}"/>
            </c:ext>
          </c:extLst>
        </c:ser>
        <c:ser>
          <c:idx val="4"/>
          <c:order val="3"/>
          <c:tx>
            <c:v>S15</c:v>
          </c:tx>
          <c:spPr>
            <a:ln w="19050" cap="rnd">
              <a:solidFill>
                <a:srgbClr val="7030A0"/>
              </a:solidFill>
              <a:round/>
            </a:ln>
            <a:effectLst/>
          </c:spPr>
          <c:marker>
            <c:symbol val="diamond"/>
            <c:size val="5"/>
            <c:spPr>
              <a:solidFill>
                <a:srgbClr val="7030A0"/>
              </a:solidFill>
              <a:ln w="9525">
                <a:solidFill>
                  <a:srgbClr val="7030A0"/>
                </a:solidFill>
              </a:ln>
              <a:effectLst/>
            </c:spPr>
          </c:marker>
          <c:xVal>
            <c:numRef>
              <c:f>'20_21 (2)'!$N$146:$N$154</c:f>
              <c:numCache>
                <c:formatCode>0.00</c:formatCode>
                <c:ptCount val="9"/>
                <c:pt idx="0">
                  <c:v>324.59415840545495</c:v>
                </c:pt>
                <c:pt idx="1">
                  <c:v>307.779</c:v>
                </c:pt>
                <c:pt idx="2">
                  <c:v>406.11933333333332</c:v>
                </c:pt>
                <c:pt idx="3">
                  <c:v>320.1968333333333</c:v>
                </c:pt>
                <c:pt idx="4">
                  <c:v>318.19975366879817</c:v>
                </c:pt>
                <c:pt idx="5">
                  <c:v>250.08366666666666</c:v>
                </c:pt>
                <c:pt idx="6">
                  <c:v>139.059</c:v>
                </c:pt>
                <c:pt idx="7">
                  <c:v>93.379999999999981</c:v>
                </c:pt>
                <c:pt idx="8">
                  <c:v>345.375</c:v>
                </c:pt>
              </c:numCache>
            </c:numRef>
          </c:xVal>
          <c:yVal>
            <c:numRef>
              <c:f>'20_21 (2)'!$L$146:$L$154</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3-C521-47B4-8D1C-4E7495284687}"/>
            </c:ext>
          </c:extLst>
        </c:ser>
        <c:dLbls>
          <c:showLegendKey val="0"/>
          <c:showVal val="0"/>
          <c:showCatName val="0"/>
          <c:showSerName val="0"/>
          <c:showPercent val="0"/>
          <c:showBubbleSize val="0"/>
        </c:dLbls>
        <c:axId val="1518638271"/>
        <c:axId val="1474753391"/>
      </c:scatterChart>
      <c:valAx>
        <c:axId val="151863827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dirty="0"/>
                  <a:t>Hg (ng g</a:t>
                </a:r>
                <a:r>
                  <a:rPr lang="en-US" sz="1000" b="1" i="0" u="none" strike="noStrike" baseline="30000" dirty="0">
                    <a:effectLst/>
                  </a:rPr>
                  <a:t>-1</a:t>
                </a:r>
                <a:r>
                  <a:rPr lang="en-GB" sz="1000" dirty="0"/>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0"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majorUnit val="100"/>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layout>
        <c:manualLayout>
          <c:xMode val="edge"/>
          <c:yMode val="edge"/>
          <c:x val="0.73644000107759178"/>
          <c:y val="0.53933488516449402"/>
          <c:w val="0.20345513760045084"/>
          <c:h val="0.29350093109869646"/>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90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080" dirty="0" err="1"/>
              <a:t>MMHg</a:t>
            </a:r>
            <a:r>
              <a:rPr lang="en-US" sz="1080" dirty="0"/>
              <a:t> in solid phase(ng g</a:t>
            </a:r>
            <a:r>
              <a:rPr lang="en-US" sz="1080" b="1" i="0" u="none" strike="noStrike" baseline="30000" dirty="0">
                <a:effectLst/>
              </a:rPr>
              <a:t>-1</a:t>
            </a:r>
            <a:r>
              <a:rPr lang="en-US" sz="1080" dirty="0"/>
              <a:t>)</a:t>
            </a:r>
            <a:endParaRPr lang="en-BE" sz="1080" dirty="0"/>
          </a:p>
        </c:rich>
      </c:tx>
      <c:layout>
        <c:manualLayout>
          <c:xMode val="edge"/>
          <c:yMode val="edge"/>
          <c:x val="0.25789193698951413"/>
          <c:y val="1.7484953302783771E-2"/>
        </c:manualLayout>
      </c:layout>
      <c:overlay val="0"/>
      <c:spPr>
        <a:noFill/>
        <a:ln>
          <a:noFill/>
        </a:ln>
        <a:effectLst/>
      </c:spPr>
      <c:txPr>
        <a:bodyPr rot="0" spcFirstLastPara="1" vertOverflow="ellipsis" vert="horz" wrap="square" anchor="ctr" anchorCtr="1"/>
        <a:lstStyle/>
        <a:p>
          <a:pPr algn="ctr" rtl="0">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ZB</c:v>
          </c:tx>
          <c:spPr>
            <a:ln w="25400" cap="rnd">
              <a:solidFill>
                <a:sysClr val="windowText" lastClr="000000"/>
              </a:solidFill>
              <a:round/>
            </a:ln>
            <a:effectLst/>
          </c:spPr>
          <c:marker>
            <c:symbol val="dash"/>
            <c:size val="5"/>
            <c:spPr>
              <a:solidFill>
                <a:sysClr val="window" lastClr="FFFFFF"/>
              </a:solidFill>
              <a:ln w="25400">
                <a:solidFill>
                  <a:sysClr val="windowText" lastClr="000000"/>
                </a:solidFill>
              </a:ln>
              <a:effectLst/>
            </c:spPr>
          </c:marker>
          <c:xVal>
            <c:numRef>
              <c:f>Results!$K$14:$K$22</c:f>
              <c:numCache>
                <c:formatCode>0.00</c:formatCode>
                <c:ptCount val="9"/>
                <c:pt idx="0">
                  <c:v>1.0802594388340778</c:v>
                </c:pt>
                <c:pt idx="1">
                  <c:v>1.1451832328268476</c:v>
                </c:pt>
                <c:pt idx="2">
                  <c:v>1.1676948416642223</c:v>
                </c:pt>
                <c:pt idx="3">
                  <c:v>1.4854736519967746</c:v>
                </c:pt>
                <c:pt idx="4">
                  <c:v>1.1262803813032845</c:v>
                </c:pt>
                <c:pt idx="5">
                  <c:v>1.3125178092280034</c:v>
                </c:pt>
                <c:pt idx="6">
                  <c:v>1.2117765057622025</c:v>
                </c:pt>
                <c:pt idx="7">
                  <c:v>1.2872944756222686</c:v>
                </c:pt>
                <c:pt idx="8">
                  <c:v>1.664267105505177</c:v>
                </c:pt>
              </c:numCache>
            </c:numRef>
          </c:xVal>
          <c:yVal>
            <c:numRef>
              <c:f>Results!$M$14:$M$22</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12A9-4343-B56C-357F8ECE6176}"/>
            </c:ext>
          </c:extLst>
        </c:ser>
        <c:ser>
          <c:idx val="0"/>
          <c:order val="1"/>
          <c:tx>
            <c:v>S15</c:v>
          </c:tx>
          <c:spPr>
            <a:ln w="25400" cap="rnd">
              <a:solidFill>
                <a:srgbClr val="7030A0"/>
              </a:solidFill>
              <a:round/>
            </a:ln>
            <a:effectLst/>
          </c:spPr>
          <c:marker>
            <c:symbol val="diamond"/>
            <c:size val="5"/>
            <c:spPr>
              <a:solidFill>
                <a:schemeClr val="bg1"/>
              </a:solidFill>
              <a:ln w="25400">
                <a:solidFill>
                  <a:srgbClr val="7030A0"/>
                </a:solidFill>
              </a:ln>
              <a:effectLst/>
            </c:spPr>
          </c:marker>
          <c:xVal>
            <c:numRef>
              <c:f>Results!$K$2:$K$10</c:f>
              <c:numCache>
                <c:formatCode>0.00</c:formatCode>
                <c:ptCount val="9"/>
                <c:pt idx="0">
                  <c:v>1.4646332876696331</c:v>
                </c:pt>
                <c:pt idx="1">
                  <c:v>1.7016770520485345</c:v>
                </c:pt>
                <c:pt idx="2">
                  <c:v>2.1177941073592712</c:v>
                </c:pt>
                <c:pt idx="3">
                  <c:v>2.033621793302816</c:v>
                </c:pt>
                <c:pt idx="4">
                  <c:v>1.4458736804591923</c:v>
                </c:pt>
                <c:pt idx="5">
                  <c:v>1.3958358420220036</c:v>
                </c:pt>
                <c:pt idx="6">
                  <c:v>1.2406668554313232</c:v>
                </c:pt>
                <c:pt idx="7">
                  <c:v>0.78076143079975879</c:v>
                </c:pt>
                <c:pt idx="8">
                  <c:v>2.1624773222427209</c:v>
                </c:pt>
              </c:numCache>
            </c:numRef>
          </c:xVal>
          <c:yVal>
            <c:numRef>
              <c:f>Results!$M$2:$M$10</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1-12A9-4343-B56C-357F8ECE6176}"/>
            </c:ext>
          </c:extLst>
        </c:ser>
        <c:dLbls>
          <c:showLegendKey val="0"/>
          <c:showVal val="0"/>
          <c:showCatName val="0"/>
          <c:showSerName val="0"/>
          <c:showPercent val="0"/>
          <c:showBubbleSize val="0"/>
        </c:dLbls>
        <c:axId val="1518638271"/>
        <c:axId val="1474753391"/>
      </c:scatterChart>
      <c:valAx>
        <c:axId val="151863827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sz="1000" dirty="0" err="1"/>
                  <a:t>MMHg</a:t>
                </a:r>
                <a:r>
                  <a:rPr lang="en-US" sz="1000" dirty="0"/>
                  <a:t> (ng g</a:t>
                </a:r>
                <a:r>
                  <a:rPr lang="en-US" sz="1000" b="1" i="0" u="none" strike="noStrike" baseline="30000" dirty="0">
                    <a:effectLst/>
                  </a:rPr>
                  <a:t>-1</a:t>
                </a:r>
                <a:r>
                  <a:rPr lang="en-US" sz="1000" dirty="0"/>
                  <a:t>)</a:t>
                </a:r>
                <a:endParaRPr lang="en-BE" sz="1000" dirty="0"/>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108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layout>
        <c:manualLayout>
          <c:xMode val="edge"/>
          <c:yMode val="edge"/>
          <c:x val="0.74483258165914989"/>
          <c:y val="0.68441183321686472"/>
          <c:w val="0.19094710947109472"/>
          <c:h val="0.13952364313999535"/>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108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080" dirty="0" err="1"/>
              <a:t>THg</a:t>
            </a:r>
            <a:r>
              <a:rPr lang="en-US" sz="1080" dirty="0"/>
              <a:t> </a:t>
            </a:r>
            <a:r>
              <a:rPr lang="en-US" sz="1080" b="1" i="0" u="none" strike="noStrike" baseline="0" dirty="0">
                <a:effectLst/>
              </a:rPr>
              <a:t>(ng g</a:t>
            </a:r>
            <a:r>
              <a:rPr lang="en-US" sz="1080" b="1" i="0" u="none" strike="noStrike" baseline="30000" dirty="0">
                <a:effectLst/>
              </a:rPr>
              <a:t>-1</a:t>
            </a:r>
            <a:r>
              <a:rPr lang="en-US" sz="1080" dirty="0"/>
              <a:t>)  - </a:t>
            </a:r>
            <a:r>
              <a:rPr lang="en-US" sz="1080" dirty="0" err="1"/>
              <a:t>MMHg</a:t>
            </a:r>
            <a:r>
              <a:rPr lang="en-US" sz="1080" dirty="0"/>
              <a:t> </a:t>
            </a:r>
            <a:r>
              <a:rPr lang="en-US" sz="1080" b="1" i="0" u="none" strike="noStrike" baseline="0" dirty="0">
                <a:effectLst/>
              </a:rPr>
              <a:t>(ng g</a:t>
            </a:r>
            <a:r>
              <a:rPr lang="en-US" sz="1080" b="1" i="0" u="none" strike="noStrike" baseline="30000" dirty="0">
                <a:effectLst/>
              </a:rPr>
              <a:t>-1</a:t>
            </a:r>
            <a:r>
              <a:rPr lang="en-US" sz="1080" dirty="0"/>
              <a:t>) </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4540041286956712"/>
          <c:y val="0.16265182955155869"/>
          <c:w val="0.81459289220528597"/>
          <c:h val="0.57190974297467934"/>
        </c:manualLayout>
      </c:layout>
      <c:scatterChart>
        <c:scatterStyle val="lineMarker"/>
        <c:varyColors val="0"/>
        <c:ser>
          <c:idx val="0"/>
          <c:order val="0"/>
          <c:tx>
            <c:v>S15</c:v>
          </c:tx>
          <c:spPr>
            <a:ln w="25400" cap="rnd">
              <a:noFill/>
              <a:round/>
            </a:ln>
            <a:effectLst/>
          </c:spPr>
          <c:marker>
            <c:symbol val="triangle"/>
            <c:size val="5"/>
            <c:spPr>
              <a:solidFill>
                <a:srgbClr val="7030A0"/>
              </a:solidFill>
              <a:ln w="9525">
                <a:solidFill>
                  <a:srgbClr val="7030A0"/>
                </a:solidFill>
              </a:ln>
              <a:effectLst/>
            </c:spPr>
          </c:marker>
          <c:trendline>
            <c:spPr>
              <a:ln w="19050" cap="rnd">
                <a:solidFill>
                  <a:srgbClr val="7030A0"/>
                </a:solidFill>
                <a:prstDash val="sysDot"/>
              </a:ln>
              <a:effectLst/>
            </c:spPr>
            <c:trendlineType val="linear"/>
            <c:dispRSqr val="1"/>
            <c:dispEq val="0"/>
            <c:trendlineLbl>
              <c:layout>
                <c:manualLayout>
                  <c:x val="-5.1986949650881999E-2"/>
                  <c:y val="-2.6041369035813857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en-BE"/>
                </a:p>
              </c:txPr>
            </c:trendlineLbl>
          </c:trendline>
          <c:x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xVal>
          <c:yVal>
            <c:numRef>
              <c:f>MMHg!$AG$2:$AG$11</c:f>
              <c:numCache>
                <c:formatCode>0.0</c:formatCode>
                <c:ptCount val="10"/>
                <c:pt idx="0" formatCode="0.00">
                  <c:v>324.59622993705733</c:v>
                </c:pt>
                <c:pt idx="1">
                  <c:v>307.78266666666667</c:v>
                </c:pt>
                <c:pt idx="2">
                  <c:v>406.11933333333337</c:v>
                </c:pt>
                <c:pt idx="3" formatCode="General">
                  <c:v>314.38</c:v>
                </c:pt>
                <c:pt idx="4">
                  <c:v>327.97813856902076</c:v>
                </c:pt>
                <c:pt idx="5" formatCode="0.00">
                  <c:v>250.09966666666699</c:v>
                </c:pt>
                <c:pt idx="6" formatCode="0.00">
                  <c:v>139.08166666666668</c:v>
                </c:pt>
                <c:pt idx="7" formatCode="0.00">
                  <c:v>93.367666666666665</c:v>
                </c:pt>
                <c:pt idx="8" formatCode="0.00">
                  <c:v>345.40133333333341</c:v>
                </c:pt>
                <c:pt idx="9" formatCode="0.00">
                  <c:v>393.90100000000001</c:v>
                </c:pt>
              </c:numCache>
            </c:numRef>
          </c:yVal>
          <c:smooth val="0"/>
          <c:extLst>
            <c:ext xmlns:c16="http://schemas.microsoft.com/office/drawing/2014/chart" uri="{C3380CC4-5D6E-409C-BE32-E72D297353CC}">
              <c16:uniqueId val="{00000001-7D13-4F60-B336-E15E1286114D}"/>
            </c:ext>
          </c:extLst>
        </c:ser>
        <c:ser>
          <c:idx val="1"/>
          <c:order val="1"/>
          <c:tx>
            <c:v>ZB</c:v>
          </c:tx>
          <c:spPr>
            <a:ln w="25400" cap="rnd">
              <a:noFill/>
              <a:round/>
            </a:ln>
            <a:effectLst/>
          </c:spPr>
          <c:marker>
            <c:symbol val="triangle"/>
            <c:size val="5"/>
            <c:spPr>
              <a:solidFill>
                <a:schemeClr val="tx1"/>
              </a:solidFill>
              <a:ln w="9525">
                <a:solidFill>
                  <a:schemeClr val="tx1"/>
                </a:solidFill>
              </a:ln>
              <a:effectLst/>
            </c:spPr>
          </c:marker>
          <c:trendline>
            <c:spPr>
              <a:ln w="19050" cap="rnd">
                <a:solidFill>
                  <a:schemeClr val="tx1"/>
                </a:solidFill>
                <a:prstDash val="sysDot"/>
              </a:ln>
              <a:effectLst/>
            </c:spPr>
            <c:trendlineType val="linear"/>
            <c:dispRSqr val="1"/>
            <c:dispEq val="0"/>
            <c:trendlineLbl>
              <c:layout>
                <c:manualLayout>
                  <c:x val="-6.6704848661645E-2"/>
                  <c:y val="-8.3434905989548488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rendlineLbl>
          </c:trendline>
          <c:x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xVal>
          <c:yVal>
            <c:numRef>
              <c:f>MMHg!$AG$14:$AG$23</c:f>
              <c:numCache>
                <c:formatCode>General</c:formatCode>
                <c:ptCount val="10"/>
                <c:pt idx="0">
                  <c:v>145.6</c:v>
                </c:pt>
                <c:pt idx="1">
                  <c:v>185.5</c:v>
                </c:pt>
                <c:pt idx="2" formatCode="0.0">
                  <c:v>182.03333333333333</c:v>
                </c:pt>
                <c:pt idx="3">
                  <c:v>184.20000000000002</c:v>
                </c:pt>
                <c:pt idx="4" formatCode="0.0">
                  <c:v>241.30533333333335</c:v>
                </c:pt>
                <c:pt idx="5" formatCode="0.0">
                  <c:v>196.24</c:v>
                </c:pt>
                <c:pt idx="6" formatCode="0.0">
                  <c:v>202.93333333333331</c:v>
                </c:pt>
                <c:pt idx="7" formatCode="0.0">
                  <c:v>219.33333333333334</c:v>
                </c:pt>
                <c:pt idx="8" formatCode="0.0">
                  <c:v>227.71866666666665</c:v>
                </c:pt>
                <c:pt idx="9" formatCode="0.0">
                  <c:v>227.39733333333334</c:v>
                </c:pt>
              </c:numCache>
            </c:numRef>
          </c:yVal>
          <c:smooth val="0"/>
          <c:extLst>
            <c:ext xmlns:c16="http://schemas.microsoft.com/office/drawing/2014/chart" uri="{C3380CC4-5D6E-409C-BE32-E72D297353CC}">
              <c16:uniqueId val="{00000003-7D13-4F60-B336-E15E1286114D}"/>
            </c:ext>
          </c:extLst>
        </c:ser>
        <c:dLbls>
          <c:showLegendKey val="0"/>
          <c:showVal val="0"/>
          <c:showCatName val="0"/>
          <c:showSerName val="0"/>
          <c:showPercent val="0"/>
          <c:showBubbleSize val="0"/>
        </c:dLbls>
        <c:axId val="528176591"/>
        <c:axId val="528177007"/>
      </c:scatterChart>
      <c:valAx>
        <c:axId val="52817659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dirty="0" err="1"/>
                  <a:t>MMHg</a:t>
                </a:r>
                <a:r>
                  <a:rPr lang="en-US" dirty="0"/>
                  <a:t> </a:t>
                </a:r>
                <a:r>
                  <a:rPr lang="en-US" sz="1000" b="1" i="0" u="none" strike="noStrike" baseline="0" dirty="0">
                    <a:effectLst/>
                  </a:rPr>
                  <a:t>(ng g</a:t>
                </a:r>
                <a:r>
                  <a:rPr lang="en-US" sz="1000" b="1" i="0" u="none" strike="noStrike" baseline="30000" dirty="0">
                    <a:effectLst/>
                  </a:rPr>
                  <a:t>-1</a:t>
                </a:r>
                <a:r>
                  <a:rPr lang="en-US" sz="1000" b="1" i="0" u="none" strike="noStrike" baseline="0" dirty="0">
                    <a:effectLst/>
                  </a:rPr>
                  <a:t>)</a:t>
                </a:r>
                <a:endParaRPr lang="en-US" dirty="0"/>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7007"/>
        <c:crosses val="autoZero"/>
        <c:crossBetween val="midCat"/>
      </c:valAx>
      <c:valAx>
        <c:axId val="528177007"/>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dirty="0" err="1"/>
                  <a:t>THg</a:t>
                </a:r>
                <a:r>
                  <a:rPr lang="en-US" dirty="0"/>
                  <a:t> </a:t>
                </a:r>
                <a:r>
                  <a:rPr lang="en-US" sz="1000" b="1" i="0" u="none" strike="noStrike" baseline="0" dirty="0">
                    <a:effectLst/>
                  </a:rPr>
                  <a:t>(ng g</a:t>
                </a:r>
                <a:r>
                  <a:rPr lang="en-US" sz="1000" b="1" i="0" u="none" strike="noStrike" baseline="30000" dirty="0">
                    <a:effectLst/>
                  </a:rPr>
                  <a:t>-1</a:t>
                </a:r>
                <a:r>
                  <a:rPr lang="en-US" dirty="0"/>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6591"/>
        <c:crosses val="autoZero"/>
        <c:crossBetween val="midCat"/>
        <c:majorUnit val="100"/>
      </c:valAx>
      <c:spPr>
        <a:noFill/>
        <a:ln>
          <a:noFill/>
        </a:ln>
        <a:effectLst/>
      </c:spPr>
    </c:plotArea>
    <c:legend>
      <c:legendPos val="r"/>
      <c:legendEntry>
        <c:idx val="2"/>
        <c:delete val="1"/>
      </c:legendEntry>
      <c:legendEntry>
        <c:idx val="3"/>
        <c:delete val="1"/>
      </c:legendEntry>
      <c:layout>
        <c:manualLayout>
          <c:xMode val="edge"/>
          <c:yMode val="edge"/>
          <c:x val="0.86555491918897254"/>
          <c:y val="0.58354919623702717"/>
          <c:w val="9.8394838042527619E-2"/>
          <c:h val="0.14971418485353449"/>
        </c:manualLayout>
      </c:layout>
      <c:overlay val="1"/>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b="1">
          <a:solidFill>
            <a:schemeClr val="tx1"/>
          </a:solidFill>
          <a:latin typeface="Times New Roman" panose="02020603050405020304" pitchFamily="18" charset="0"/>
          <a:cs typeface="Times New Roman" panose="02020603050405020304" pitchFamily="18" charset="0"/>
        </a:defRPr>
      </a:pPr>
      <a:endParaRPr lang="en-B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080"/>
            </a:pPr>
            <a:r>
              <a:rPr lang="en-US" sz="1080" dirty="0" err="1"/>
              <a:t>MMHg</a:t>
            </a:r>
            <a:r>
              <a:rPr lang="en-US" sz="1080" dirty="0"/>
              <a:t> </a:t>
            </a:r>
            <a:r>
              <a:rPr lang="en-US" sz="1080" b="1" i="0" u="none" strike="noStrike" baseline="0" dirty="0">
                <a:effectLst/>
              </a:rPr>
              <a:t>(ng g</a:t>
            </a:r>
            <a:r>
              <a:rPr lang="en-US" sz="1080" b="1" i="0" u="none" strike="noStrike" baseline="30000" dirty="0">
                <a:effectLst/>
              </a:rPr>
              <a:t>-1</a:t>
            </a:r>
            <a:r>
              <a:rPr lang="en-US" sz="1080" b="1" i="0" u="none" strike="noStrike" baseline="0" dirty="0">
                <a:effectLst/>
              </a:rPr>
              <a:t>)</a:t>
            </a:r>
            <a:r>
              <a:rPr lang="en-US" sz="1080" dirty="0"/>
              <a:t> - OM (%) </a:t>
            </a:r>
          </a:p>
        </c:rich>
      </c:tx>
      <c:overlay val="0"/>
      <c:spPr>
        <a:noFill/>
        <a:ln>
          <a:noFill/>
        </a:ln>
        <a:effectLst/>
      </c:spPr>
    </c:title>
    <c:autoTitleDeleted val="0"/>
    <c:plotArea>
      <c:layout>
        <c:manualLayout>
          <c:layoutTarget val="inner"/>
          <c:xMode val="edge"/>
          <c:yMode val="edge"/>
          <c:x val="0.1704153723903778"/>
          <c:y val="0.16643298617486463"/>
          <c:w val="0.7619240771509066"/>
          <c:h val="0.57048999727773697"/>
        </c:manualLayout>
      </c:layout>
      <c:scatterChart>
        <c:scatterStyle val="lineMarker"/>
        <c:varyColors val="0"/>
        <c:ser>
          <c:idx val="0"/>
          <c:order val="0"/>
          <c:tx>
            <c:v>S15</c:v>
          </c:tx>
          <c:spPr>
            <a:ln w="25400" cap="rnd">
              <a:noFill/>
              <a:round/>
            </a:ln>
            <a:effectLst/>
          </c:spPr>
          <c:marker>
            <c:symbol val="square"/>
            <c:size val="5"/>
            <c:spPr>
              <a:solidFill>
                <a:srgbClr val="7030A0"/>
              </a:solidFill>
              <a:ln>
                <a:solidFill>
                  <a:srgbClr val="7030A0"/>
                </a:solidFill>
              </a:ln>
            </c:spPr>
          </c:marker>
          <c:trendline>
            <c:spPr>
              <a:ln w="19050" cap="rnd">
                <a:solidFill>
                  <a:srgbClr val="7030A0"/>
                </a:solidFill>
                <a:prstDash val="sysDot"/>
              </a:ln>
              <a:effectLst/>
            </c:spPr>
            <c:trendlineType val="linear"/>
            <c:dispRSqr val="1"/>
            <c:dispEq val="1"/>
            <c:trendlineLbl>
              <c:layout>
                <c:manualLayout>
                  <c:x val="-1.5383485195915233E-2"/>
                  <c:y val="-7.5743819168686638E-2"/>
                </c:manualLayout>
              </c:layout>
              <c:tx>
                <c:rich>
                  <a:bodyPr rot="0" vert="horz"/>
                  <a:lstStyle/>
                  <a:p>
                    <a:pPr>
                      <a:defRPr>
                        <a:solidFill>
                          <a:srgbClr val="7030A0"/>
                        </a:solidFill>
                      </a:defRPr>
                    </a:pPr>
                    <a:r>
                      <a:rPr lang="en-US">
                        <a:solidFill>
                          <a:srgbClr val="7030A0"/>
                        </a:solidFill>
                      </a:rPr>
                      <a:t>R² = 0.4652</a:t>
                    </a:r>
                  </a:p>
                </c:rich>
              </c:tx>
              <c:numFmt formatCode="General" sourceLinked="0"/>
              <c:spPr>
                <a:noFill/>
                <a:ln>
                  <a:noFill/>
                </a:ln>
                <a:effectLst/>
              </c:spPr>
            </c:trendlineLbl>
          </c:trendline>
          <c:xVal>
            <c:numRef>
              <c:f>MMHg!$AH$2:$AH$11</c:f>
              <c:numCache>
                <c:formatCode>0.0</c:formatCode>
                <c:ptCount val="10"/>
                <c:pt idx="0">
                  <c:v>7.2808085749094822</c:v>
                </c:pt>
                <c:pt idx="1">
                  <c:v>7.7534015991222711</c:v>
                </c:pt>
                <c:pt idx="2">
                  <c:v>9.0609887157442106</c:v>
                </c:pt>
                <c:pt idx="3">
                  <c:v>6.8835147643569465</c:v>
                </c:pt>
                <c:pt idx="4">
                  <c:v>7.3459530633248207</c:v>
                </c:pt>
                <c:pt idx="5">
                  <c:v>5.3286818523838893</c:v>
                </c:pt>
                <c:pt idx="6">
                  <c:v>6.476149081821144</c:v>
                </c:pt>
                <c:pt idx="7">
                  <c:v>2.5408789739225615</c:v>
                </c:pt>
                <c:pt idx="8">
                  <c:v>8.5068411659726237</c:v>
                </c:pt>
                <c:pt idx="9">
                  <c:v>9.0276483379931651</c:v>
                </c:pt>
              </c:numCache>
            </c:numRef>
          </c:xVal>
          <c:y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yVal>
          <c:smooth val="0"/>
          <c:extLst>
            <c:ext xmlns:c16="http://schemas.microsoft.com/office/drawing/2014/chart" uri="{C3380CC4-5D6E-409C-BE32-E72D297353CC}">
              <c16:uniqueId val="{00000001-0258-47C4-8262-2A695310E607}"/>
            </c:ext>
          </c:extLst>
        </c:ser>
        <c:ser>
          <c:idx val="1"/>
          <c:order val="1"/>
          <c:tx>
            <c:v>ZB</c:v>
          </c:tx>
          <c:spPr>
            <a:ln w="25400" cap="rnd">
              <a:noFill/>
              <a:round/>
            </a:ln>
            <a:effectLst/>
          </c:spPr>
          <c:marker>
            <c:symbol val="square"/>
            <c:size val="5"/>
            <c:spPr>
              <a:solidFill>
                <a:sysClr val="windowText" lastClr="000000"/>
              </a:solidFill>
              <a:ln w="9525">
                <a:solidFill>
                  <a:sysClr val="windowText" lastClr="000000"/>
                </a:solidFill>
              </a:ln>
              <a:effectLst/>
            </c:spPr>
          </c:marker>
          <c:trendline>
            <c:spPr>
              <a:ln w="19050" cap="rnd">
                <a:solidFill>
                  <a:sysClr val="windowText" lastClr="000000"/>
                </a:solidFill>
                <a:prstDash val="sysDot"/>
              </a:ln>
              <a:effectLst/>
            </c:spPr>
            <c:trendlineType val="linear"/>
            <c:dispRSqr val="1"/>
            <c:dispEq val="1"/>
            <c:trendlineLbl>
              <c:layout>
                <c:manualLayout>
                  <c:x val="-8.1074018321754537E-3"/>
                  <c:y val="-6.3197107247579154E-2"/>
                </c:manualLayout>
              </c:layout>
              <c:tx>
                <c:rich>
                  <a:bodyPr rot="0" vert="horz"/>
                  <a:lstStyle/>
                  <a:p>
                    <a:pPr>
                      <a:defRPr/>
                    </a:pPr>
                    <a:r>
                      <a:rPr lang="en-US"/>
                      <a:t>R² = 0.2883</a:t>
                    </a:r>
                  </a:p>
                </c:rich>
              </c:tx>
              <c:numFmt formatCode="General" sourceLinked="0"/>
              <c:spPr>
                <a:noFill/>
                <a:ln>
                  <a:noFill/>
                </a:ln>
                <a:effectLst/>
              </c:spPr>
            </c:trendlineLbl>
          </c:trendline>
          <c:xVal>
            <c:numRef>
              <c:f>MMHg!$AH$14:$AH$23</c:f>
              <c:numCache>
                <c:formatCode>General</c:formatCode>
                <c:ptCount val="10"/>
                <c:pt idx="0">
                  <c:v>12.590992183431984</c:v>
                </c:pt>
                <c:pt idx="1">
                  <c:v>14.453098077055619</c:v>
                </c:pt>
                <c:pt idx="2">
                  <c:v>14.518648091459983</c:v>
                </c:pt>
                <c:pt idx="3">
                  <c:v>15.19860717049265</c:v>
                </c:pt>
                <c:pt idx="4">
                  <c:v>16.38660729493256</c:v>
                </c:pt>
                <c:pt idx="5">
                  <c:v>15.021293070073565</c:v>
                </c:pt>
                <c:pt idx="6">
                  <c:v>16.482863369213501</c:v>
                </c:pt>
                <c:pt idx="7">
                  <c:v>17.275494672754942</c:v>
                </c:pt>
                <c:pt idx="8">
                  <c:v>17.355371900826441</c:v>
                </c:pt>
                <c:pt idx="9">
                  <c:v>17.647987671224481</c:v>
                </c:pt>
              </c:numCache>
            </c:numRef>
          </c:xVal>
          <c:y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yVal>
          <c:smooth val="0"/>
          <c:extLst>
            <c:ext xmlns:c16="http://schemas.microsoft.com/office/drawing/2014/chart" uri="{C3380CC4-5D6E-409C-BE32-E72D297353CC}">
              <c16:uniqueId val="{00000003-0258-47C4-8262-2A695310E607}"/>
            </c:ext>
          </c:extLst>
        </c:ser>
        <c:dLbls>
          <c:showLegendKey val="0"/>
          <c:showVal val="0"/>
          <c:showCatName val="0"/>
          <c:showSerName val="0"/>
          <c:showPercent val="0"/>
          <c:showBubbleSize val="0"/>
        </c:dLbls>
        <c:axId val="128735104"/>
        <c:axId val="128749568"/>
      </c:scatterChart>
      <c:valAx>
        <c:axId val="128735104"/>
        <c:scaling>
          <c:orientation val="minMax"/>
        </c:scaling>
        <c:delete val="0"/>
        <c:axPos val="b"/>
        <c:title>
          <c:tx>
            <c:rich>
              <a:bodyPr rot="0" vert="horz"/>
              <a:lstStyle/>
              <a:p>
                <a:pPr>
                  <a:defRPr/>
                </a:pPr>
                <a:r>
                  <a:rPr lang="en-US"/>
                  <a:t>OM (%) </a:t>
                </a:r>
              </a:p>
            </c:rich>
          </c:tx>
          <c:overlay val="0"/>
          <c:spPr>
            <a:noFill/>
            <a:ln>
              <a:noFill/>
            </a:ln>
            <a:effectLst/>
          </c:spPr>
        </c:title>
        <c:numFmt formatCode="General" sourceLinked="0"/>
        <c:majorTickMark val="out"/>
        <c:minorTickMark val="none"/>
        <c:tickLblPos val="nextTo"/>
        <c:spPr>
          <a:noFill/>
          <a:ln w="12700" cap="flat" cmpd="sng" algn="ctr">
            <a:solidFill>
              <a:sysClr val="windowText" lastClr="000000"/>
            </a:solidFill>
            <a:round/>
          </a:ln>
          <a:effectLst/>
        </c:spPr>
        <c:txPr>
          <a:bodyPr rot="-60000000" vert="horz"/>
          <a:lstStyle/>
          <a:p>
            <a:pPr>
              <a:defRPr/>
            </a:pPr>
            <a:endParaRPr lang="en-BE"/>
          </a:p>
        </c:txPr>
        <c:crossAx val="128749568"/>
        <c:crosses val="autoZero"/>
        <c:crossBetween val="midCat"/>
      </c:valAx>
      <c:valAx>
        <c:axId val="128749568"/>
        <c:scaling>
          <c:orientation val="minMax"/>
        </c:scaling>
        <c:delete val="0"/>
        <c:axPos val="l"/>
        <c:title>
          <c:tx>
            <c:rich>
              <a:bodyPr rot="-5400000" vert="horz"/>
              <a:lstStyle/>
              <a:p>
                <a:pPr>
                  <a:defRPr/>
                </a:pPr>
                <a:r>
                  <a:rPr lang="en-US" dirty="0" err="1"/>
                  <a:t>MMHg</a:t>
                </a:r>
                <a:r>
                  <a:rPr lang="en-US" dirty="0"/>
                  <a:t> </a:t>
                </a:r>
                <a:r>
                  <a:rPr lang="en-US" sz="1000" b="1" i="0" u="none" strike="noStrike" baseline="0" dirty="0">
                    <a:effectLst/>
                  </a:rPr>
                  <a:t>(ng g</a:t>
                </a:r>
                <a:r>
                  <a:rPr lang="en-US" sz="1000" b="1" i="0" u="none" strike="noStrike" baseline="30000" dirty="0">
                    <a:effectLst/>
                  </a:rPr>
                  <a:t>-1</a:t>
                </a:r>
                <a:r>
                  <a:rPr lang="en-US" dirty="0"/>
                  <a:t>)</a:t>
                </a:r>
              </a:p>
            </c:rich>
          </c:tx>
          <c:layout>
            <c:manualLayout>
              <c:xMode val="edge"/>
              <c:yMode val="edge"/>
              <c:x val="7.3444121215393357E-2"/>
              <c:y val="0.31279003765853153"/>
            </c:manualLayout>
          </c:layout>
          <c:overlay val="0"/>
          <c:spPr>
            <a:noFill/>
            <a:ln>
              <a:noFill/>
            </a:ln>
            <a:effectLst/>
          </c:spPr>
        </c:title>
        <c:numFmt formatCode="General" sourceLinked="0"/>
        <c:majorTickMark val="out"/>
        <c:minorTickMark val="none"/>
        <c:tickLblPos val="nextTo"/>
        <c:spPr>
          <a:noFill/>
          <a:ln w="12700" cap="flat" cmpd="sng" algn="ctr">
            <a:solidFill>
              <a:sysClr val="windowText" lastClr="000000"/>
            </a:solidFill>
            <a:round/>
          </a:ln>
          <a:effectLst/>
        </c:spPr>
        <c:txPr>
          <a:bodyPr rot="-60000000" vert="horz"/>
          <a:lstStyle/>
          <a:p>
            <a:pPr>
              <a:defRPr/>
            </a:pPr>
            <a:endParaRPr lang="en-BE"/>
          </a:p>
        </c:txPr>
        <c:crossAx val="128735104"/>
        <c:crosses val="autoZero"/>
        <c:crossBetween val="midCat"/>
        <c:majorUnit val="1"/>
      </c:valAx>
      <c:spPr>
        <a:noFill/>
        <a:ln>
          <a:noFill/>
        </a:ln>
        <a:effectLst/>
      </c:spPr>
    </c:plotArea>
    <c:legend>
      <c:legendPos val="r"/>
      <c:legendEntry>
        <c:idx val="2"/>
        <c:delete val="1"/>
      </c:legendEntry>
      <c:legendEntry>
        <c:idx val="3"/>
        <c:delete val="1"/>
      </c:legendEntry>
      <c:layout>
        <c:manualLayout>
          <c:xMode val="edge"/>
          <c:yMode val="edge"/>
          <c:x val="0.84114913570095717"/>
          <c:y val="0.58413320090133425"/>
          <c:w val="9.1576810699235525E-2"/>
          <c:h val="0.14950027791251272"/>
        </c:manualLayout>
      </c:layout>
      <c:overlay val="1"/>
      <c:spPr>
        <a:noFill/>
        <a:ln>
          <a:noFill/>
        </a:ln>
        <a:effectLst/>
      </c:spPr>
      <c:txPr>
        <a:bodyPr rot="0" vert="horz"/>
        <a:lstStyle/>
        <a:p>
          <a:pPr>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noFill/>
      <a:round/>
    </a:ln>
    <a:effectLst/>
  </c:spPr>
  <c:txPr>
    <a:bodyPr/>
    <a:lstStyle/>
    <a:p>
      <a:pPr>
        <a:defRPr sz="1000" b="1">
          <a:solidFill>
            <a:sysClr val="windowText" lastClr="000000"/>
          </a:solidFill>
          <a:latin typeface="Times New Roman" panose="02020603050405020304" pitchFamily="18" charset="0"/>
          <a:ea typeface="Verdana" panose="020B0604030504040204" pitchFamily="34" charset="0"/>
          <a:cs typeface="Times New Roman" panose="02020603050405020304" pitchFamily="18" charset="0"/>
        </a:defRPr>
      </a:pPr>
      <a:endParaRPr lang="en-BE"/>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Eh (mV)</a:t>
            </a:r>
            <a:endParaRPr lang="en-GB" sz="1080" dirty="0"/>
          </a:p>
        </c:rich>
      </c:tx>
      <c:layout>
        <c:manualLayout>
          <c:xMode val="edge"/>
          <c:yMode val="edge"/>
          <c:x val="0.41926271754836369"/>
          <c:y val="2.4391422797785823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alpha val="95000"/>
                </a:sysClr>
              </a:solidFill>
              <a:ln w="15875">
                <a:solidFill>
                  <a:sysClr val="windowText" lastClr="000000"/>
                </a:solidFill>
                <a:prstDash val="solid"/>
              </a:ln>
              <a:effectLst/>
            </c:spPr>
          </c:marker>
          <c:xVal>
            <c:numRef>
              <c:f>'pH Eh'!$I$2:$I$10</c:f>
              <c:numCache>
                <c:formatCode>0.0</c:formatCode>
                <c:ptCount val="9"/>
                <c:pt idx="0">
                  <c:v>-190.8</c:v>
                </c:pt>
                <c:pt idx="1">
                  <c:v>-172.9</c:v>
                </c:pt>
                <c:pt idx="2">
                  <c:v>-117.4</c:v>
                </c:pt>
                <c:pt idx="3">
                  <c:v>-107.6</c:v>
                </c:pt>
                <c:pt idx="4">
                  <c:v>-72.3</c:v>
                </c:pt>
                <c:pt idx="5">
                  <c:v>-59.1</c:v>
                </c:pt>
                <c:pt idx="6">
                  <c:v>-118.3</c:v>
                </c:pt>
                <c:pt idx="7">
                  <c:v>-119</c:v>
                </c:pt>
                <c:pt idx="8">
                  <c:v>-113.3</c:v>
                </c:pt>
              </c:numCache>
            </c:numRef>
          </c:xVal>
          <c:yVal>
            <c:numRef>
              <c:f>'pH Eh'!$J$2:$J$10</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0-DDA0-4D61-9269-1ABBA8275BF5}"/>
            </c:ext>
          </c:extLst>
        </c:ser>
        <c:ser>
          <c:idx val="1"/>
          <c:order val="1"/>
          <c:tx>
            <c:v>S01</c:v>
          </c:tx>
          <c:spPr>
            <a:ln w="19050" cap="rnd">
              <a:solidFill>
                <a:srgbClr val="FFC000"/>
              </a:solidFill>
              <a:round/>
            </a:ln>
            <a:effectLst/>
          </c:spPr>
          <c:marker>
            <c:symbol val="triangle"/>
            <c:size val="5"/>
            <c:spPr>
              <a:solidFill>
                <a:sysClr val="window" lastClr="FFFFFF"/>
              </a:solidFill>
              <a:ln w="15875">
                <a:solidFill>
                  <a:srgbClr val="FFC000"/>
                </a:solidFill>
              </a:ln>
              <a:effectLst/>
            </c:spPr>
          </c:marker>
          <c:xVal>
            <c:numRef>
              <c:f>'pH Eh'!$I$12:$I$16</c:f>
              <c:numCache>
                <c:formatCode>0.0</c:formatCode>
                <c:ptCount val="5"/>
                <c:pt idx="0">
                  <c:v>255.3</c:v>
                </c:pt>
                <c:pt idx="1">
                  <c:v>261.7</c:v>
                </c:pt>
                <c:pt idx="2">
                  <c:v>250.2</c:v>
                </c:pt>
                <c:pt idx="3">
                  <c:v>270.2</c:v>
                </c:pt>
                <c:pt idx="4">
                  <c:v>267</c:v>
                </c:pt>
              </c:numCache>
            </c:numRef>
          </c:xVal>
          <c:yVal>
            <c:numRef>
              <c:f>'pH Eh'!$J$12:$J$16</c:f>
              <c:numCache>
                <c:formatCode>General</c:formatCode>
                <c:ptCount val="5"/>
                <c:pt idx="0">
                  <c:v>-1</c:v>
                </c:pt>
                <c:pt idx="1">
                  <c:v>-3</c:v>
                </c:pt>
                <c:pt idx="2">
                  <c:v>-5</c:v>
                </c:pt>
                <c:pt idx="3">
                  <c:v>-7</c:v>
                </c:pt>
                <c:pt idx="4">
                  <c:v>-9</c:v>
                </c:pt>
              </c:numCache>
            </c:numRef>
          </c:yVal>
          <c:smooth val="1"/>
          <c:extLst>
            <c:ext xmlns:c16="http://schemas.microsoft.com/office/drawing/2014/chart" uri="{C3380CC4-5D6E-409C-BE32-E72D297353CC}">
              <c16:uniqueId val="{00000001-DDA0-4D61-9269-1ABBA8275BF5}"/>
            </c:ext>
          </c:extLst>
        </c:ser>
        <c:ser>
          <c:idx val="2"/>
          <c:order val="2"/>
          <c:tx>
            <c:v>SV</c:v>
          </c:tx>
          <c:spPr>
            <a:ln w="19050" cap="rnd">
              <a:solidFill>
                <a:schemeClr val="accent3"/>
              </a:solidFill>
              <a:round/>
            </a:ln>
            <a:effectLst/>
          </c:spPr>
          <c:marker>
            <c:symbol val="triangle"/>
            <c:size val="5"/>
            <c:spPr>
              <a:solidFill>
                <a:sysClr val="window" lastClr="FFFFFF"/>
              </a:solidFill>
              <a:ln w="15875">
                <a:solidFill>
                  <a:srgbClr val="70AD47"/>
                </a:solidFill>
              </a:ln>
              <a:effectLst/>
            </c:spPr>
          </c:marker>
          <c:xVal>
            <c:numRef>
              <c:f>'pH Eh'!$I$20:$I$24</c:f>
              <c:numCache>
                <c:formatCode>0.0</c:formatCode>
                <c:ptCount val="5"/>
                <c:pt idx="0">
                  <c:v>257.89999999999998</c:v>
                </c:pt>
                <c:pt idx="1">
                  <c:v>-136.6</c:v>
                </c:pt>
                <c:pt idx="2">
                  <c:v>-157.69999999999999</c:v>
                </c:pt>
                <c:pt idx="3">
                  <c:v>-166.6</c:v>
                </c:pt>
                <c:pt idx="4">
                  <c:v>-134.5</c:v>
                </c:pt>
              </c:numCache>
            </c:numRef>
          </c:xVal>
          <c:yVal>
            <c:numRef>
              <c:f>'pH Eh'!$J$20:$J$24</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2-DDA0-4D61-9269-1ABBA8275BF5}"/>
            </c:ext>
          </c:extLst>
        </c:ser>
        <c:ser>
          <c:idx val="3"/>
          <c:order val="3"/>
          <c:tx>
            <c:v>S15</c:v>
          </c:tx>
          <c:spPr>
            <a:ln w="19050" cap="rnd">
              <a:solidFill>
                <a:srgbClr val="7030A0"/>
              </a:solidFill>
              <a:round/>
            </a:ln>
            <a:effectLst/>
          </c:spPr>
          <c:marker>
            <c:symbol val="triangle"/>
            <c:size val="5"/>
            <c:spPr>
              <a:solidFill>
                <a:sysClr val="window" lastClr="FFFFFF"/>
              </a:solidFill>
              <a:ln w="15875">
                <a:solidFill>
                  <a:srgbClr val="7030A0"/>
                </a:solidFill>
              </a:ln>
              <a:effectLst/>
            </c:spPr>
          </c:marker>
          <c:xVal>
            <c:numRef>
              <c:f>'pH Eh'!$I$27:$I$34</c:f>
              <c:numCache>
                <c:formatCode>0.0</c:formatCode>
                <c:ptCount val="8"/>
                <c:pt idx="0">
                  <c:v>-64.099999999999994</c:v>
                </c:pt>
                <c:pt idx="1">
                  <c:v>-93.4</c:v>
                </c:pt>
                <c:pt idx="2">
                  <c:v>-78.3</c:v>
                </c:pt>
                <c:pt idx="3">
                  <c:v>-94.8</c:v>
                </c:pt>
                <c:pt idx="4">
                  <c:v>-119.5</c:v>
                </c:pt>
                <c:pt idx="5">
                  <c:v>-115.5</c:v>
                </c:pt>
                <c:pt idx="6">
                  <c:v>-79.099999999999994</c:v>
                </c:pt>
                <c:pt idx="7">
                  <c:v>-100.5</c:v>
                </c:pt>
              </c:numCache>
            </c:numRef>
          </c:xVal>
          <c:yVal>
            <c:numRef>
              <c:f>'pH Eh'!$J$27:$J$34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3-DDA0-4D61-9269-1ABBA8275BF5}"/>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1504259063921216"/>
          <c:y val="0.62185836393731342"/>
          <c:w val="0.23881770569814983"/>
          <c:h val="0.296153343024324"/>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pH</a:t>
            </a:r>
            <a:endParaRPr lang="en-GB" sz="1080" dirty="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Eh'!$H$2:$H$10</c:f>
              <c:numCache>
                <c:formatCode>0.00</c:formatCode>
                <c:ptCount val="9"/>
                <c:pt idx="0">
                  <c:v>7.1700000000000008</c:v>
                </c:pt>
                <c:pt idx="1">
                  <c:v>7.0120000000000005</c:v>
                </c:pt>
                <c:pt idx="2">
                  <c:v>7.0070000000000006</c:v>
                </c:pt>
                <c:pt idx="3">
                  <c:v>6.9950000000000001</c:v>
                </c:pt>
                <c:pt idx="4">
                  <c:v>7.0240000000000009</c:v>
                </c:pt>
                <c:pt idx="5">
                  <c:v>7.0149999999999997</c:v>
                </c:pt>
                <c:pt idx="6">
                  <c:v>6.9730000000000008</c:v>
                </c:pt>
                <c:pt idx="7">
                  <c:v>6.9520000000000008</c:v>
                </c:pt>
                <c:pt idx="8">
                  <c:v>6.9489999999999998</c:v>
                </c:pt>
              </c:numCache>
            </c:numRef>
          </c:xVal>
          <c:yVal>
            <c:numRef>
              <c:f>'pH Eh'!$J$2:$J$10</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0-4FB2-426E-BFB8-74E285EC43CD}"/>
            </c:ext>
          </c:extLst>
        </c:ser>
        <c:ser>
          <c:idx val="1"/>
          <c:order val="1"/>
          <c:tx>
            <c:v>S01</c:v>
          </c:tx>
          <c:spPr>
            <a:ln w="19050" cap="rnd">
              <a:solidFill>
                <a:srgbClr val="FFC000"/>
              </a:solidFill>
              <a:round/>
            </a:ln>
            <a:effectLst/>
          </c:spPr>
          <c:marker>
            <c:symbol val="circle"/>
            <c:size val="5"/>
            <c:spPr>
              <a:solidFill>
                <a:srgbClr val="FFC000"/>
              </a:solidFill>
              <a:ln w="9525">
                <a:solidFill>
                  <a:srgbClr val="FFC000"/>
                </a:solidFill>
              </a:ln>
              <a:effectLst/>
            </c:spPr>
          </c:marker>
          <c:xVal>
            <c:numRef>
              <c:f>'pH Eh'!$H$12:$H$16</c:f>
              <c:numCache>
                <c:formatCode>0.00</c:formatCode>
                <c:ptCount val="5"/>
                <c:pt idx="0">
                  <c:v>7.121999999999999</c:v>
                </c:pt>
                <c:pt idx="1">
                  <c:v>7.5499999999999989</c:v>
                </c:pt>
                <c:pt idx="2">
                  <c:v>8.0589999999999993</c:v>
                </c:pt>
                <c:pt idx="3">
                  <c:v>8.44</c:v>
                </c:pt>
                <c:pt idx="4">
                  <c:v>8.6009999999999991</c:v>
                </c:pt>
              </c:numCache>
            </c:numRef>
          </c:xVal>
          <c:yVal>
            <c:numRef>
              <c:f>'pH Eh'!$J$12:$J$16</c:f>
              <c:numCache>
                <c:formatCode>General</c:formatCode>
                <c:ptCount val="5"/>
                <c:pt idx="0">
                  <c:v>-1</c:v>
                </c:pt>
                <c:pt idx="1">
                  <c:v>-3</c:v>
                </c:pt>
                <c:pt idx="2">
                  <c:v>-5</c:v>
                </c:pt>
                <c:pt idx="3">
                  <c:v>-7</c:v>
                </c:pt>
                <c:pt idx="4">
                  <c:v>-9</c:v>
                </c:pt>
              </c:numCache>
            </c:numRef>
          </c:yVal>
          <c:smooth val="1"/>
          <c:extLst>
            <c:ext xmlns:c16="http://schemas.microsoft.com/office/drawing/2014/chart" uri="{C3380CC4-5D6E-409C-BE32-E72D297353CC}">
              <c16:uniqueId val="{00000001-4FB2-426E-BFB8-74E285EC43CD}"/>
            </c:ext>
          </c:extLst>
        </c:ser>
        <c:ser>
          <c:idx val="2"/>
          <c:order val="2"/>
          <c:tx>
            <c:v>SV</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'pH Eh'!$H$20:$H$24</c:f>
              <c:numCache>
                <c:formatCode>0.00</c:formatCode>
                <c:ptCount val="5"/>
                <c:pt idx="0">
                  <c:v>7.3020000000000005</c:v>
                </c:pt>
                <c:pt idx="1">
                  <c:v>7.0920000000000005</c:v>
                </c:pt>
                <c:pt idx="2">
                  <c:v>6.944</c:v>
                </c:pt>
                <c:pt idx="3">
                  <c:v>6.9589999999999996</c:v>
                </c:pt>
                <c:pt idx="4">
                  <c:v>6.9220000000000006</c:v>
                </c:pt>
              </c:numCache>
            </c:numRef>
          </c:xVal>
          <c:yVal>
            <c:numRef>
              <c:f>'pH Eh'!$J$20:$J$24</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2-4FB2-426E-BFB8-74E285EC43CD}"/>
            </c:ext>
          </c:extLst>
        </c:ser>
        <c:ser>
          <c:idx val="3"/>
          <c:order val="3"/>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Eh'!$H$27:$H$34</c:f>
              <c:numCache>
                <c:formatCode>0.00</c:formatCode>
                <c:ptCount val="8"/>
                <c:pt idx="0">
                  <c:v>7.6359999999999992</c:v>
                </c:pt>
                <c:pt idx="1">
                  <c:v>7.8089999999999993</c:v>
                </c:pt>
                <c:pt idx="2">
                  <c:v>7.7929999999999993</c:v>
                </c:pt>
                <c:pt idx="3">
                  <c:v>7.8169999999999984</c:v>
                </c:pt>
                <c:pt idx="4">
                  <c:v>7.9119999999999999</c:v>
                </c:pt>
                <c:pt idx="5">
                  <c:v>7.9729999999999999</c:v>
                </c:pt>
                <c:pt idx="6">
                  <c:v>7.8869999999999987</c:v>
                </c:pt>
                <c:pt idx="7">
                  <c:v>7.9059999999999997</c:v>
                </c:pt>
              </c:numCache>
            </c:numRef>
          </c:xVal>
          <c:yVal>
            <c:numRef>
              <c:f>'pH Eh'!$J$27:$J$34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3-4FB2-426E-BFB8-74E285EC43CD}"/>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285287449514285"/>
          <c:y val="0.62308445767513332"/>
          <c:w val="0.23889815076047091"/>
          <c:h val="0.2938028579760863"/>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r>
              <a:rPr lang="en-GB"/>
              <a:t>pH</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'pH Eh'!$C$2:$C$9</c:f>
              <c:numCache>
                <c:formatCode>0.00</c:formatCode>
                <c:ptCount val="8"/>
                <c:pt idx="0">
                  <c:v>7.26</c:v>
                </c:pt>
                <c:pt idx="1">
                  <c:v>7.27</c:v>
                </c:pt>
                <c:pt idx="2">
                  <c:v>7.24</c:v>
                </c:pt>
                <c:pt idx="3">
                  <c:v>7.23</c:v>
                </c:pt>
                <c:pt idx="4">
                  <c:v>7.22</c:v>
                </c:pt>
                <c:pt idx="5">
                  <c:v>7.22</c:v>
                </c:pt>
                <c:pt idx="6">
                  <c:v>7.21</c:v>
                </c:pt>
                <c:pt idx="7">
                  <c:v>7.2</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C300-490C-A614-FD69BDCD35D0}"/>
            </c:ext>
          </c:extLst>
        </c:ser>
        <c:ser>
          <c:idx val="1"/>
          <c:order val="1"/>
          <c:tx>
            <c:v>W01</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'pH Eh'!$C$11:$C$19</c:f>
              <c:numCache>
                <c:formatCode>0.00</c:formatCode>
                <c:ptCount val="9"/>
                <c:pt idx="0">
                  <c:v>6.7</c:v>
                </c:pt>
                <c:pt idx="1">
                  <c:v>7.15</c:v>
                </c:pt>
                <c:pt idx="2">
                  <c:v>6.99</c:v>
                </c:pt>
                <c:pt idx="3">
                  <c:v>7.15</c:v>
                </c:pt>
                <c:pt idx="4">
                  <c:v>7.16</c:v>
                </c:pt>
                <c:pt idx="5">
                  <c:v>7.28</c:v>
                </c:pt>
                <c:pt idx="6">
                  <c:v>7.21</c:v>
                </c:pt>
                <c:pt idx="7">
                  <c:v>7.11</c:v>
                </c:pt>
                <c:pt idx="8">
                  <c:v>7.08</c:v>
                </c:pt>
              </c:numCache>
            </c:numRef>
          </c:xVal>
          <c:yVal>
            <c:numRef>
              <c:f>'pH Eh'!$E$11:$E$19</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1-C300-490C-A614-FD69BDCD35D0}"/>
            </c:ext>
          </c:extLst>
        </c:ser>
        <c:ser>
          <c:idx val="2"/>
          <c:order val="2"/>
          <c:tx>
            <c:v>SV</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'pH Eh'!$C$20:$C$25</c:f>
              <c:numCache>
                <c:formatCode>0.00</c:formatCode>
                <c:ptCount val="6"/>
                <c:pt idx="0">
                  <c:v>7.58</c:v>
                </c:pt>
                <c:pt idx="1">
                  <c:v>7.41</c:v>
                </c:pt>
                <c:pt idx="2">
                  <c:v>7.53</c:v>
                </c:pt>
                <c:pt idx="3">
                  <c:v>7.16</c:v>
                </c:pt>
                <c:pt idx="4">
                  <c:v>8.16</c:v>
                </c:pt>
                <c:pt idx="5">
                  <c:v>8.19</c:v>
                </c:pt>
              </c:numCache>
            </c:numRef>
          </c:xVal>
          <c:yVal>
            <c:numRef>
              <c:f>'pH Eh'!$E$20:$E$25</c:f>
              <c:numCache>
                <c:formatCode>General</c:formatCode>
                <c:ptCount val="6"/>
                <c:pt idx="0">
                  <c:v>1</c:v>
                </c:pt>
                <c:pt idx="1">
                  <c:v>-1</c:v>
                </c:pt>
                <c:pt idx="2">
                  <c:v>-3</c:v>
                </c:pt>
                <c:pt idx="3">
                  <c:v>-5</c:v>
                </c:pt>
                <c:pt idx="4">
                  <c:v>-7</c:v>
                </c:pt>
                <c:pt idx="5">
                  <c:v>-9</c:v>
                </c:pt>
              </c:numCache>
            </c:numRef>
          </c:yVal>
          <c:smooth val="1"/>
          <c:extLst>
            <c:ext xmlns:c16="http://schemas.microsoft.com/office/drawing/2014/chart" uri="{C3380CC4-5D6E-409C-BE32-E72D297353CC}">
              <c16:uniqueId val="{00000002-C300-490C-A614-FD69BDCD35D0}"/>
            </c:ext>
          </c:extLst>
        </c:ser>
        <c:ser>
          <c:idx val="3"/>
          <c:order val="3"/>
          <c:tx>
            <c:v>S15</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'pH Eh'!$C$26:$C$30</c:f>
              <c:numCache>
                <c:formatCode>0.00</c:formatCode>
                <c:ptCount val="5"/>
                <c:pt idx="0">
                  <c:v>7.63</c:v>
                </c:pt>
                <c:pt idx="1">
                  <c:v>7.54</c:v>
                </c:pt>
                <c:pt idx="2">
                  <c:v>7.5</c:v>
                </c:pt>
                <c:pt idx="3">
                  <c:v>7.53</c:v>
                </c:pt>
                <c:pt idx="4">
                  <c:v>7.58</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C300-490C-A614-FD69BDCD35D0}"/>
            </c:ext>
          </c:extLst>
        </c:ser>
        <c:dLbls>
          <c:showLegendKey val="0"/>
          <c:showVal val="0"/>
          <c:showCatName val="0"/>
          <c:showSerName val="0"/>
          <c:showPercent val="0"/>
          <c:showBubbleSize val="0"/>
        </c:dLbls>
        <c:axId val="599413504"/>
        <c:axId val="599405600"/>
      </c:scatterChart>
      <c:valAx>
        <c:axId val="599413504"/>
        <c:scaling>
          <c:orientation val="minMax"/>
          <c:max val="9"/>
          <c:min val="6"/>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r>
                  <a:rPr lang="en-GB"/>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legend>
      <c:legendPos val="r"/>
      <c:layout>
        <c:manualLayout>
          <c:xMode val="edge"/>
          <c:yMode val="edge"/>
          <c:x val="0.73398495563262922"/>
          <c:y val="0.61866551431635219"/>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highlight>
                <a:srgbClr val="FFFF00"/>
              </a:highlight>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highlight>
            <a:srgbClr val="FFFF00"/>
          </a:highlight>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aseline="0" dirty="0"/>
              <a:t>Eh (mV)</a:t>
            </a:r>
            <a:endParaRPr lang="en-GB" sz="1080" dirty="0"/>
          </a:p>
        </c:rich>
      </c:tx>
      <c:layout>
        <c:manualLayout>
          <c:xMode val="edge"/>
          <c:yMode val="edge"/>
          <c:x val="0.4096759905709953"/>
          <c:y val="3.2521886653542678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19050" cap="rnd">
              <a:solidFill>
                <a:sysClr val="windowText" lastClr="000000"/>
              </a:solidFill>
              <a:round/>
            </a:ln>
            <a:effectLst/>
          </c:spPr>
          <c:marker>
            <c:symbol val="triangle"/>
            <c:size val="5"/>
            <c:spPr>
              <a:solidFill>
                <a:sysClr val="window" lastClr="FFFFFF"/>
              </a:solidFill>
              <a:ln w="15875">
                <a:solidFill>
                  <a:sysClr val="windowText" lastClr="000000"/>
                </a:solidFill>
                <a:prstDash val="solid"/>
              </a:ln>
              <a:effectLst/>
            </c:spPr>
          </c:marker>
          <c:xVal>
            <c:numRef>
              <c:f>'pH Eh'!$D$2:$D$9</c:f>
              <c:numCache>
                <c:formatCode>0.0</c:formatCode>
                <c:ptCount val="8"/>
                <c:pt idx="0">
                  <c:v>193</c:v>
                </c:pt>
                <c:pt idx="1">
                  <c:v>-155</c:v>
                </c:pt>
                <c:pt idx="2">
                  <c:v>-158</c:v>
                </c:pt>
                <c:pt idx="3">
                  <c:v>-187</c:v>
                </c:pt>
                <c:pt idx="4">
                  <c:v>-209</c:v>
                </c:pt>
                <c:pt idx="5">
                  <c:v>-237</c:v>
                </c:pt>
                <c:pt idx="6">
                  <c:v>-230</c:v>
                </c:pt>
                <c:pt idx="7">
                  <c:v>-117</c:v>
                </c:pt>
              </c:numCache>
            </c:numRef>
          </c:xVal>
          <c:yVal>
            <c:numRef>
              <c:f>'pH Eh'!$E$2:$E$9</c:f>
              <c:numCache>
                <c:formatCode>General</c:formatCode>
                <c:ptCount val="8"/>
                <c:pt idx="0">
                  <c:v>1</c:v>
                </c:pt>
                <c:pt idx="1">
                  <c:v>-1</c:v>
                </c:pt>
                <c:pt idx="2">
                  <c:v>-3</c:v>
                </c:pt>
                <c:pt idx="3">
                  <c:v>-5</c:v>
                </c:pt>
                <c:pt idx="4">
                  <c:v>-7</c:v>
                </c:pt>
                <c:pt idx="5">
                  <c:v>-9</c:v>
                </c:pt>
                <c:pt idx="6">
                  <c:v>-11</c:v>
                </c:pt>
                <c:pt idx="7">
                  <c:v>-13</c:v>
                </c:pt>
              </c:numCache>
            </c:numRef>
          </c:yVal>
          <c:smooth val="1"/>
          <c:extLst>
            <c:ext xmlns:c16="http://schemas.microsoft.com/office/drawing/2014/chart" uri="{C3380CC4-5D6E-409C-BE32-E72D297353CC}">
              <c16:uniqueId val="{00000000-5DC6-4650-85FB-F52F4C25E374}"/>
            </c:ext>
          </c:extLst>
        </c:ser>
        <c:ser>
          <c:idx val="1"/>
          <c:order val="1"/>
          <c:tx>
            <c:v>W01</c:v>
          </c:tx>
          <c:spPr>
            <a:ln w="19050" cap="rnd">
              <a:solidFill>
                <a:schemeClr val="accent2"/>
              </a:solidFill>
              <a:round/>
            </a:ln>
            <a:effectLst/>
          </c:spPr>
          <c:marker>
            <c:symbol val="triangle"/>
            <c:size val="5"/>
            <c:spPr>
              <a:solidFill>
                <a:sysClr val="window" lastClr="FFFFFF"/>
              </a:solidFill>
              <a:ln w="15875">
                <a:solidFill>
                  <a:srgbClr val="C00000"/>
                </a:solidFill>
              </a:ln>
              <a:effectLst/>
            </c:spPr>
          </c:marker>
          <c:xVal>
            <c:numRef>
              <c:f>'pH Eh'!$D$11:$D$19</c:f>
              <c:numCache>
                <c:formatCode>0.0</c:formatCode>
                <c:ptCount val="9"/>
                <c:pt idx="0">
                  <c:v>199</c:v>
                </c:pt>
                <c:pt idx="1">
                  <c:v>-55</c:v>
                </c:pt>
                <c:pt idx="2">
                  <c:v>-114</c:v>
                </c:pt>
                <c:pt idx="3">
                  <c:v>-75</c:v>
                </c:pt>
                <c:pt idx="4">
                  <c:v>-138</c:v>
                </c:pt>
                <c:pt idx="5">
                  <c:v>-103</c:v>
                </c:pt>
                <c:pt idx="6">
                  <c:v>-119</c:v>
                </c:pt>
                <c:pt idx="7">
                  <c:v>-105</c:v>
                </c:pt>
                <c:pt idx="8">
                  <c:v>-121</c:v>
                </c:pt>
              </c:numCache>
            </c:numRef>
          </c:xVal>
          <c:yVal>
            <c:numRef>
              <c:f>'pH Eh'!$E$11:$E$19</c:f>
              <c:numCache>
                <c:formatCode>General</c:formatCode>
                <c:ptCount val="9"/>
                <c:pt idx="0">
                  <c:v>1</c:v>
                </c:pt>
                <c:pt idx="1">
                  <c:v>-1</c:v>
                </c:pt>
                <c:pt idx="2">
                  <c:v>-3</c:v>
                </c:pt>
                <c:pt idx="3">
                  <c:v>-5</c:v>
                </c:pt>
                <c:pt idx="4">
                  <c:v>-7</c:v>
                </c:pt>
                <c:pt idx="5">
                  <c:v>-9</c:v>
                </c:pt>
                <c:pt idx="6">
                  <c:v>-11</c:v>
                </c:pt>
                <c:pt idx="7">
                  <c:v>-13</c:v>
                </c:pt>
                <c:pt idx="8">
                  <c:v>-15</c:v>
                </c:pt>
              </c:numCache>
            </c:numRef>
          </c:yVal>
          <c:smooth val="1"/>
          <c:extLst>
            <c:ext xmlns:c16="http://schemas.microsoft.com/office/drawing/2014/chart" uri="{C3380CC4-5D6E-409C-BE32-E72D297353CC}">
              <c16:uniqueId val="{00000001-5DC6-4650-85FB-F52F4C25E374}"/>
            </c:ext>
          </c:extLst>
        </c:ser>
        <c:ser>
          <c:idx val="2"/>
          <c:order val="2"/>
          <c:tx>
            <c:v>SV</c:v>
          </c:tx>
          <c:spPr>
            <a:ln w="19050" cap="rnd">
              <a:solidFill>
                <a:srgbClr val="70AD47"/>
              </a:solidFill>
              <a:round/>
            </a:ln>
            <a:effectLst/>
          </c:spPr>
          <c:marker>
            <c:symbol val="triangle"/>
            <c:size val="5"/>
            <c:spPr>
              <a:solidFill>
                <a:sysClr val="window" lastClr="FFFFFF"/>
              </a:solidFill>
              <a:ln w="15875">
                <a:solidFill>
                  <a:srgbClr val="70AD47"/>
                </a:solidFill>
              </a:ln>
              <a:effectLst/>
            </c:spPr>
          </c:marker>
          <c:xVal>
            <c:numRef>
              <c:f>'pH Eh'!$D$20:$D$25</c:f>
              <c:numCache>
                <c:formatCode>0.0</c:formatCode>
                <c:ptCount val="6"/>
                <c:pt idx="0">
                  <c:v>123</c:v>
                </c:pt>
                <c:pt idx="1">
                  <c:v>-140</c:v>
                </c:pt>
                <c:pt idx="2">
                  <c:v>-130</c:v>
                </c:pt>
                <c:pt idx="3">
                  <c:v>-173</c:v>
                </c:pt>
                <c:pt idx="4">
                  <c:v>-80</c:v>
                </c:pt>
                <c:pt idx="5">
                  <c:v>-120</c:v>
                </c:pt>
              </c:numCache>
            </c:numRef>
          </c:xVal>
          <c:yVal>
            <c:numRef>
              <c:f>'pH Eh'!$E$20:$E$25</c:f>
              <c:numCache>
                <c:formatCode>General</c:formatCode>
                <c:ptCount val="6"/>
                <c:pt idx="0">
                  <c:v>1</c:v>
                </c:pt>
                <c:pt idx="1">
                  <c:v>-1</c:v>
                </c:pt>
                <c:pt idx="2">
                  <c:v>-3</c:v>
                </c:pt>
                <c:pt idx="3">
                  <c:v>-5</c:v>
                </c:pt>
                <c:pt idx="4">
                  <c:v>-7</c:v>
                </c:pt>
                <c:pt idx="5">
                  <c:v>-9</c:v>
                </c:pt>
              </c:numCache>
            </c:numRef>
          </c:yVal>
          <c:smooth val="1"/>
          <c:extLst>
            <c:ext xmlns:c16="http://schemas.microsoft.com/office/drawing/2014/chart" uri="{C3380CC4-5D6E-409C-BE32-E72D297353CC}">
              <c16:uniqueId val="{00000002-5DC6-4650-85FB-F52F4C25E374}"/>
            </c:ext>
          </c:extLst>
        </c:ser>
        <c:ser>
          <c:idx val="3"/>
          <c:order val="3"/>
          <c:tx>
            <c:v>S15</c:v>
          </c:tx>
          <c:spPr>
            <a:ln w="19050" cap="rnd">
              <a:solidFill>
                <a:schemeClr val="accent4"/>
              </a:solidFill>
              <a:round/>
            </a:ln>
            <a:effectLst/>
          </c:spPr>
          <c:marker>
            <c:symbol val="triangle"/>
            <c:size val="5"/>
            <c:spPr>
              <a:solidFill>
                <a:sysClr val="window" lastClr="FFFFFF"/>
              </a:solidFill>
              <a:ln w="15875">
                <a:solidFill>
                  <a:srgbClr val="7030A0"/>
                </a:solidFill>
              </a:ln>
              <a:effectLst/>
            </c:spPr>
          </c:marker>
          <c:xVal>
            <c:numRef>
              <c:f>'pH Eh'!$D$26:$D$30</c:f>
              <c:numCache>
                <c:formatCode>0.0</c:formatCode>
                <c:ptCount val="5"/>
                <c:pt idx="0">
                  <c:v>178</c:v>
                </c:pt>
                <c:pt idx="1">
                  <c:v>-64.8</c:v>
                </c:pt>
                <c:pt idx="2">
                  <c:v>-58.4</c:v>
                </c:pt>
                <c:pt idx="3">
                  <c:v>-130.19999999999999</c:v>
                </c:pt>
                <c:pt idx="4">
                  <c:v>-130.80000000000001</c:v>
                </c:pt>
              </c:numCache>
            </c:numRef>
          </c:xVal>
          <c:yVal>
            <c:numRef>
              <c:f>'pH Eh'!$E$26:$E$30</c:f>
              <c:numCache>
                <c:formatCode>General</c:formatCode>
                <c:ptCount val="5"/>
                <c:pt idx="0">
                  <c:v>1</c:v>
                </c:pt>
                <c:pt idx="1">
                  <c:v>-1</c:v>
                </c:pt>
                <c:pt idx="2">
                  <c:v>-3</c:v>
                </c:pt>
                <c:pt idx="3">
                  <c:v>-5</c:v>
                </c:pt>
                <c:pt idx="4">
                  <c:v>-7</c:v>
                </c:pt>
              </c:numCache>
            </c:numRef>
          </c:yVal>
          <c:smooth val="1"/>
          <c:extLst>
            <c:ext xmlns:c16="http://schemas.microsoft.com/office/drawing/2014/chart" uri="{C3380CC4-5D6E-409C-BE32-E72D297353CC}">
              <c16:uniqueId val="{00000003-5DC6-4650-85FB-F52F4C25E374}"/>
            </c:ext>
          </c:extLst>
        </c:ser>
        <c:dLbls>
          <c:showLegendKey val="0"/>
          <c:showVal val="0"/>
          <c:showCatName val="0"/>
          <c:showSerName val="0"/>
          <c:showPercent val="0"/>
          <c:showBubbleSize val="0"/>
        </c:dLbls>
        <c:axId val="599413504"/>
        <c:axId val="599405600"/>
      </c:scatterChart>
      <c:valAx>
        <c:axId val="599413504"/>
        <c:scaling>
          <c:orientation val="minMax"/>
          <c:max val="400"/>
          <c:min val="-400"/>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400"/>
        <c:crossBetween val="midCat"/>
      </c:valAx>
      <c:spPr>
        <a:noFill/>
        <a:ln>
          <a:noFill/>
        </a:ln>
        <a:effectLst/>
      </c:spPr>
    </c:plotArea>
    <c:legend>
      <c:legendPos val="r"/>
      <c:layout>
        <c:manualLayout>
          <c:xMode val="edge"/>
          <c:yMode val="edge"/>
          <c:x val="0.71968379802711591"/>
          <c:y val="0.62058833885501197"/>
          <c:w val="0.26058631921824105"/>
          <c:h val="0.29689551963899247"/>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400" dirty="0"/>
              <a:t>Hg in solid phase(ng g</a:t>
            </a:r>
            <a:r>
              <a:rPr lang="en-US" sz="1400" b="1" i="0" u="none" strike="noStrike" baseline="30000" dirty="0">
                <a:effectLst/>
              </a:rPr>
              <a:t>-1</a:t>
            </a:r>
            <a:r>
              <a:rPr lang="en-US" sz="1400" dirty="0"/>
              <a:t>)</a:t>
            </a:r>
            <a:endParaRPr lang="en-GB" sz="1400" dirty="0"/>
          </a:p>
        </c:rich>
      </c:tx>
      <c:layout>
        <c:manualLayout>
          <c:xMode val="edge"/>
          <c:yMode val="edge"/>
          <c:x val="0.30156899493471412"/>
          <c:y val="0"/>
        </c:manualLayout>
      </c:layout>
      <c:overlay val="0"/>
      <c:spPr>
        <a:noFill/>
        <a:ln>
          <a:noFill/>
        </a:ln>
        <a:effectLst/>
      </c:spPr>
      <c:txPr>
        <a:bodyPr rot="0" spcFirstLastPara="1" vertOverflow="ellipsis" vert="horz" wrap="square" anchor="ctr" anchorCtr="1"/>
        <a:lstStyle/>
        <a:p>
          <a:pPr algn="ctr" rtl="0">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25400" cap="rnd">
              <a:solidFill>
                <a:sysClr val="windowText" lastClr="000000"/>
              </a:solidFill>
              <a:round/>
            </a:ln>
            <a:effectLst/>
          </c:spPr>
          <c:marker>
            <c:symbol val="star"/>
            <c:size val="5"/>
            <c:spPr>
              <a:solidFill>
                <a:schemeClr val="bg1"/>
              </a:solidFill>
              <a:ln w="31750">
                <a:solidFill>
                  <a:sysClr val="windowText" lastClr="000000"/>
                </a:solidFill>
              </a:ln>
              <a:effectLst/>
            </c:spPr>
          </c:marker>
          <c:xVal>
            <c:numRef>
              <c:f>'20_21 (2)'!$N$6:$N$14</c:f>
              <c:numCache>
                <c:formatCode>0.00</c:formatCode>
                <c:ptCount val="9"/>
                <c:pt idx="0">
                  <c:v>196.66698626988966</c:v>
                </c:pt>
                <c:pt idx="1">
                  <c:v>125.91366576270806</c:v>
                </c:pt>
                <c:pt idx="2">
                  <c:v>130.68003050490051</c:v>
                </c:pt>
                <c:pt idx="3">
                  <c:v>132.094999263646</c:v>
                </c:pt>
                <c:pt idx="4">
                  <c:v>110.99936772798048</c:v>
                </c:pt>
                <c:pt idx="5">
                  <c:v>111.55207464133451</c:v>
                </c:pt>
                <c:pt idx="6">
                  <c:v>147.60399431291876</c:v>
                </c:pt>
                <c:pt idx="7">
                  <c:v>131.65849751405369</c:v>
                </c:pt>
                <c:pt idx="8">
                  <c:v>161.33280437448067</c:v>
                </c:pt>
              </c:numCache>
            </c:numRef>
          </c:xVal>
          <c:yVal>
            <c:numRef>
              <c:f>'20_21 (2)'!$L$6:$L$14</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D162-42B0-945E-3C036FDF3244}"/>
            </c:ext>
          </c:extLst>
        </c:ser>
        <c:ser>
          <c:idx val="4"/>
          <c:order val="1"/>
          <c:tx>
            <c:v>S15</c:v>
          </c:tx>
          <c:spPr>
            <a:ln w="19050" cap="rnd">
              <a:solidFill>
                <a:srgbClr val="7030A0"/>
              </a:solidFill>
              <a:round/>
            </a:ln>
            <a:effectLst/>
          </c:spPr>
          <c:marker>
            <c:symbol val="diamond"/>
            <c:size val="5"/>
            <c:spPr>
              <a:solidFill>
                <a:srgbClr val="7030A0"/>
              </a:solidFill>
              <a:ln w="9525">
                <a:solidFill>
                  <a:srgbClr val="7030A0"/>
                </a:solidFill>
              </a:ln>
              <a:effectLst/>
            </c:spPr>
          </c:marker>
          <c:xVal>
            <c:numRef>
              <c:f>'20_21 (2)'!$N$84:$N$91</c:f>
              <c:numCache>
                <c:formatCode>0.00</c:formatCode>
                <c:ptCount val="8"/>
                <c:pt idx="0">
                  <c:v>336.52038057493644</c:v>
                </c:pt>
                <c:pt idx="1">
                  <c:v>236.03596558196062</c:v>
                </c:pt>
                <c:pt idx="2">
                  <c:v>210.59532108728112</c:v>
                </c:pt>
                <c:pt idx="3">
                  <c:v>309.72172211634171</c:v>
                </c:pt>
                <c:pt idx="4">
                  <c:v>325.92535098391858</c:v>
                </c:pt>
                <c:pt idx="5">
                  <c:v>280.86158610621317</c:v>
                </c:pt>
                <c:pt idx="6">
                  <c:v>228.1006863810905</c:v>
                </c:pt>
                <c:pt idx="7">
                  <c:v>200.68445403512814</c:v>
                </c:pt>
              </c:numCache>
            </c:numRef>
          </c:xVal>
          <c:yVal>
            <c:numRef>
              <c:f>'20_21 (2)'!$L$84:$L$91</c:f>
              <c:numCache>
                <c:formatCode>General</c:formatCode>
                <c:ptCount val="8"/>
                <c:pt idx="0">
                  <c:v>0</c:v>
                </c:pt>
                <c:pt idx="1">
                  <c:v>-2</c:v>
                </c:pt>
                <c:pt idx="2">
                  <c:v>-4</c:v>
                </c:pt>
                <c:pt idx="3">
                  <c:v>-6</c:v>
                </c:pt>
                <c:pt idx="4">
                  <c:v>-8</c:v>
                </c:pt>
                <c:pt idx="5">
                  <c:v>-10</c:v>
                </c:pt>
                <c:pt idx="6">
                  <c:v>-12</c:v>
                </c:pt>
                <c:pt idx="7">
                  <c:v>-14</c:v>
                </c:pt>
              </c:numCache>
            </c:numRef>
          </c:yVal>
          <c:smooth val="1"/>
          <c:extLst>
            <c:ext xmlns:c16="http://schemas.microsoft.com/office/drawing/2014/chart" uri="{C3380CC4-5D6E-409C-BE32-E72D297353CC}">
              <c16:uniqueId val="{00000003-D162-42B0-945E-3C036FDF3244}"/>
            </c:ext>
          </c:extLst>
        </c:ser>
        <c:dLbls>
          <c:showLegendKey val="0"/>
          <c:showVal val="0"/>
          <c:showCatName val="0"/>
          <c:showSerName val="0"/>
          <c:showPercent val="0"/>
          <c:showBubbleSize val="0"/>
        </c:dLbls>
        <c:axId val="1518638271"/>
        <c:axId val="1474753391"/>
      </c:scatterChart>
      <c:valAx>
        <c:axId val="1518638271"/>
        <c:scaling>
          <c:orientation val="minMax"/>
          <c:max val="500"/>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dirty="0"/>
                  <a:t>Hg (ng g</a:t>
                </a:r>
                <a:r>
                  <a:rPr lang="en-US" sz="1000" b="1" i="0" u="none" strike="noStrike" baseline="30000" dirty="0">
                    <a:effectLst/>
                  </a:rPr>
                  <a:t>-1</a:t>
                </a:r>
                <a:r>
                  <a:rPr lang="en-GB" sz="1000" dirty="0"/>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0"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majorUnit val="100"/>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layout>
        <c:manualLayout>
          <c:xMode val="edge"/>
          <c:yMode val="edge"/>
          <c:x val="0.73183984948665126"/>
          <c:y val="0.5511598386095593"/>
          <c:w val="0.22192564180415061"/>
          <c:h val="0.28167597765363134"/>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90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400" dirty="0"/>
              <a:t>Hg in solid phase(ng g</a:t>
            </a:r>
            <a:r>
              <a:rPr lang="en-US" sz="1400" b="1" i="0" u="none" strike="noStrike" baseline="30000" dirty="0">
                <a:effectLst/>
              </a:rPr>
              <a:t>-1</a:t>
            </a:r>
            <a:r>
              <a:rPr lang="en-US" sz="1400" dirty="0"/>
              <a:t>)</a:t>
            </a:r>
            <a:endParaRPr lang="en-GB" sz="1400" dirty="0"/>
          </a:p>
        </c:rich>
      </c:tx>
      <c:layout>
        <c:manualLayout>
          <c:xMode val="edge"/>
          <c:yMode val="edge"/>
          <c:x val="0.30156899493471412"/>
          <c:y val="0"/>
        </c:manualLayout>
      </c:layout>
      <c:overlay val="0"/>
      <c:spPr>
        <a:noFill/>
        <a:ln>
          <a:noFill/>
        </a:ln>
        <a:effectLst/>
      </c:spPr>
      <c:txPr>
        <a:bodyPr rot="0" spcFirstLastPara="1" vertOverflow="ellipsis" vert="horz" wrap="square" anchor="ctr" anchorCtr="1"/>
        <a:lstStyle/>
        <a:p>
          <a:pPr algn="ctr" rtl="0">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tx>
            <c:v>ZB</c:v>
          </c:tx>
          <c:spPr>
            <a:ln w="25400" cap="rnd">
              <a:solidFill>
                <a:sysClr val="windowText" lastClr="000000"/>
              </a:solidFill>
              <a:round/>
            </a:ln>
            <a:effectLst/>
          </c:spPr>
          <c:marker>
            <c:symbol val="star"/>
            <c:size val="5"/>
            <c:spPr>
              <a:solidFill>
                <a:schemeClr val="bg1"/>
              </a:solidFill>
              <a:ln w="31750">
                <a:solidFill>
                  <a:sysClr val="windowText" lastClr="000000"/>
                </a:solidFill>
              </a:ln>
              <a:effectLst/>
            </c:spPr>
          </c:marker>
          <c:xVal>
            <c:numRef>
              <c:f>'20_21 (2)'!$N$100:$N$108</c:f>
              <c:numCache>
                <c:formatCode>0.00</c:formatCode>
                <c:ptCount val="9"/>
                <c:pt idx="0">
                  <c:v>145.59999999999997</c:v>
                </c:pt>
                <c:pt idx="1">
                  <c:v>185.5</c:v>
                </c:pt>
                <c:pt idx="2">
                  <c:v>182.03333333333336</c:v>
                </c:pt>
                <c:pt idx="3">
                  <c:v>184.2</c:v>
                </c:pt>
                <c:pt idx="4">
                  <c:v>247.26666666666662</c:v>
                </c:pt>
                <c:pt idx="5">
                  <c:v>196.24</c:v>
                </c:pt>
                <c:pt idx="6">
                  <c:v>202.93333333333334</c:v>
                </c:pt>
                <c:pt idx="7">
                  <c:v>219.33333333333334</c:v>
                </c:pt>
                <c:pt idx="8">
                  <c:v>225.63333333333333</c:v>
                </c:pt>
              </c:numCache>
            </c:numRef>
          </c:xVal>
          <c:yVal>
            <c:numRef>
              <c:f>'20_21 (2)'!$L$100:$L$108</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C521-47B4-8D1C-4E7495284687}"/>
            </c:ext>
          </c:extLst>
        </c:ser>
        <c:ser>
          <c:idx val="4"/>
          <c:order val="1"/>
          <c:tx>
            <c:v>S15</c:v>
          </c:tx>
          <c:spPr>
            <a:ln w="19050" cap="rnd">
              <a:solidFill>
                <a:srgbClr val="7030A0"/>
              </a:solidFill>
              <a:round/>
            </a:ln>
            <a:effectLst/>
          </c:spPr>
          <c:marker>
            <c:symbol val="diamond"/>
            <c:size val="5"/>
            <c:spPr>
              <a:solidFill>
                <a:srgbClr val="7030A0"/>
              </a:solidFill>
              <a:ln w="9525">
                <a:solidFill>
                  <a:srgbClr val="7030A0"/>
                </a:solidFill>
              </a:ln>
              <a:effectLst/>
            </c:spPr>
          </c:marker>
          <c:xVal>
            <c:numRef>
              <c:f>'20_21 (2)'!$N$146:$N$154</c:f>
              <c:numCache>
                <c:formatCode>0.00</c:formatCode>
                <c:ptCount val="9"/>
                <c:pt idx="0">
                  <c:v>324.59415840545495</c:v>
                </c:pt>
                <c:pt idx="1">
                  <c:v>307.779</c:v>
                </c:pt>
                <c:pt idx="2">
                  <c:v>406.11933333333332</c:v>
                </c:pt>
                <c:pt idx="3">
                  <c:v>320.1968333333333</c:v>
                </c:pt>
                <c:pt idx="4">
                  <c:v>318.19975366879817</c:v>
                </c:pt>
                <c:pt idx="5">
                  <c:v>250.08366666666666</c:v>
                </c:pt>
                <c:pt idx="6">
                  <c:v>139.059</c:v>
                </c:pt>
                <c:pt idx="7">
                  <c:v>93.379999999999981</c:v>
                </c:pt>
                <c:pt idx="8">
                  <c:v>345.375</c:v>
                </c:pt>
              </c:numCache>
            </c:numRef>
          </c:xVal>
          <c:yVal>
            <c:numRef>
              <c:f>'20_21 (2)'!$L$146:$L$154</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3-C521-47B4-8D1C-4E7495284687}"/>
            </c:ext>
          </c:extLst>
        </c:ser>
        <c:dLbls>
          <c:showLegendKey val="0"/>
          <c:showVal val="0"/>
          <c:showCatName val="0"/>
          <c:showSerName val="0"/>
          <c:showPercent val="0"/>
          <c:showBubbleSize val="0"/>
        </c:dLbls>
        <c:axId val="1518638271"/>
        <c:axId val="1474753391"/>
      </c:scatterChart>
      <c:valAx>
        <c:axId val="151863827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dirty="0"/>
                  <a:t>Hg (ng g</a:t>
                </a:r>
                <a:r>
                  <a:rPr lang="en-US" sz="1000" b="1" i="0" u="none" strike="noStrike" baseline="30000" dirty="0">
                    <a:effectLst/>
                  </a:rPr>
                  <a:t>-1</a:t>
                </a:r>
                <a:r>
                  <a:rPr lang="en-GB" sz="1000" dirty="0"/>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0"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majorUnit val="100"/>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layout>
        <c:manualLayout>
          <c:xMode val="edge"/>
          <c:yMode val="edge"/>
          <c:x val="0.73644000107759178"/>
          <c:y val="0.53933488516449402"/>
          <c:w val="0.20345513760045084"/>
          <c:h val="0.29350093109869646"/>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90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400" dirty="0" err="1"/>
              <a:t>MMHg</a:t>
            </a:r>
            <a:r>
              <a:rPr lang="en-US" sz="1400" dirty="0"/>
              <a:t> in solid phase(ng g</a:t>
            </a:r>
            <a:r>
              <a:rPr lang="en-US" sz="1400" b="1" i="0" u="none" strike="noStrike" baseline="30000" dirty="0">
                <a:effectLst/>
              </a:rPr>
              <a:t>-1</a:t>
            </a:r>
            <a:r>
              <a:rPr lang="en-US" sz="1400" dirty="0"/>
              <a:t>)</a:t>
            </a:r>
            <a:endParaRPr lang="en-BE" sz="1400" dirty="0"/>
          </a:p>
        </c:rich>
      </c:tx>
      <c:layout>
        <c:manualLayout>
          <c:xMode val="edge"/>
          <c:yMode val="edge"/>
          <c:x val="0.25789193698951413"/>
          <c:y val="1.7484953302783771E-2"/>
        </c:manualLayout>
      </c:layout>
      <c:overlay val="0"/>
      <c:spPr>
        <a:noFill/>
        <a:ln>
          <a:noFill/>
        </a:ln>
        <a:effectLst/>
      </c:spPr>
      <c:txPr>
        <a:bodyPr rot="0" spcFirstLastPara="1" vertOverflow="ellipsis" vert="horz" wrap="square" anchor="ctr" anchorCtr="1"/>
        <a:lstStyle/>
        <a:p>
          <a:pPr algn="ctr" rtl="0">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20242790761240945"/>
          <c:y val="0.13349347775448403"/>
          <c:w val="0.7381249145824792"/>
          <c:h val="0.71719805497321221"/>
        </c:manualLayout>
      </c:layout>
      <c:scatterChart>
        <c:scatterStyle val="smoothMarker"/>
        <c:varyColors val="0"/>
        <c:ser>
          <c:idx val="1"/>
          <c:order val="0"/>
          <c:tx>
            <c:v>ZB</c:v>
          </c:tx>
          <c:spPr>
            <a:ln w="25400" cap="rnd">
              <a:solidFill>
                <a:sysClr val="windowText" lastClr="000000"/>
              </a:solidFill>
              <a:round/>
            </a:ln>
            <a:effectLst/>
          </c:spPr>
          <c:marker>
            <c:symbol val="dash"/>
            <c:size val="5"/>
            <c:spPr>
              <a:solidFill>
                <a:sysClr val="window" lastClr="FFFFFF"/>
              </a:solidFill>
              <a:ln w="25400">
                <a:solidFill>
                  <a:sysClr val="windowText" lastClr="000000"/>
                </a:solidFill>
              </a:ln>
              <a:effectLst/>
            </c:spPr>
          </c:marker>
          <c:xVal>
            <c:numRef>
              <c:f>Results!$K$14:$K$22</c:f>
              <c:numCache>
                <c:formatCode>0.00</c:formatCode>
                <c:ptCount val="9"/>
                <c:pt idx="0">
                  <c:v>1.0802594388340778</c:v>
                </c:pt>
                <c:pt idx="1">
                  <c:v>1.1451832328268476</c:v>
                </c:pt>
                <c:pt idx="2">
                  <c:v>1.1676948416642223</c:v>
                </c:pt>
                <c:pt idx="3">
                  <c:v>1.4854736519967746</c:v>
                </c:pt>
                <c:pt idx="4">
                  <c:v>1.1262803813032845</c:v>
                </c:pt>
                <c:pt idx="5">
                  <c:v>1.3125178092280034</c:v>
                </c:pt>
                <c:pt idx="6">
                  <c:v>1.2117765057622025</c:v>
                </c:pt>
                <c:pt idx="7">
                  <c:v>1.2872944756222686</c:v>
                </c:pt>
                <c:pt idx="8">
                  <c:v>1.664267105505177</c:v>
                </c:pt>
              </c:numCache>
            </c:numRef>
          </c:xVal>
          <c:yVal>
            <c:numRef>
              <c:f>Results!$M$14:$M$22</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0-12A9-4343-B56C-357F8ECE6176}"/>
            </c:ext>
          </c:extLst>
        </c:ser>
        <c:ser>
          <c:idx val="0"/>
          <c:order val="1"/>
          <c:tx>
            <c:v>S15</c:v>
          </c:tx>
          <c:spPr>
            <a:ln w="25400" cap="rnd">
              <a:solidFill>
                <a:srgbClr val="7030A0"/>
              </a:solidFill>
              <a:round/>
            </a:ln>
            <a:effectLst/>
          </c:spPr>
          <c:marker>
            <c:symbol val="diamond"/>
            <c:size val="5"/>
            <c:spPr>
              <a:solidFill>
                <a:schemeClr val="bg1"/>
              </a:solidFill>
              <a:ln w="25400">
                <a:solidFill>
                  <a:srgbClr val="7030A0"/>
                </a:solidFill>
              </a:ln>
              <a:effectLst/>
            </c:spPr>
          </c:marker>
          <c:xVal>
            <c:numRef>
              <c:f>Results!$K$2:$K$10</c:f>
              <c:numCache>
                <c:formatCode>0.00</c:formatCode>
                <c:ptCount val="9"/>
                <c:pt idx="0">
                  <c:v>1.4646332876696331</c:v>
                </c:pt>
                <c:pt idx="1">
                  <c:v>1.7016770520485345</c:v>
                </c:pt>
                <c:pt idx="2">
                  <c:v>2.1177941073592712</c:v>
                </c:pt>
                <c:pt idx="3">
                  <c:v>2.033621793302816</c:v>
                </c:pt>
                <c:pt idx="4">
                  <c:v>1.4458736804591923</c:v>
                </c:pt>
                <c:pt idx="5">
                  <c:v>1.3958358420220036</c:v>
                </c:pt>
                <c:pt idx="6">
                  <c:v>1.2406668554313232</c:v>
                </c:pt>
                <c:pt idx="7">
                  <c:v>0.78076143079975879</c:v>
                </c:pt>
                <c:pt idx="8">
                  <c:v>2.1624773222427209</c:v>
                </c:pt>
              </c:numCache>
            </c:numRef>
          </c:xVal>
          <c:yVal>
            <c:numRef>
              <c:f>Results!$M$2:$M$10</c:f>
              <c:numCache>
                <c:formatCode>General</c:formatCode>
                <c:ptCount val="9"/>
                <c:pt idx="0">
                  <c:v>0</c:v>
                </c:pt>
                <c:pt idx="1">
                  <c:v>-2</c:v>
                </c:pt>
                <c:pt idx="2">
                  <c:v>-4</c:v>
                </c:pt>
                <c:pt idx="3">
                  <c:v>-6</c:v>
                </c:pt>
                <c:pt idx="4">
                  <c:v>-8</c:v>
                </c:pt>
                <c:pt idx="5">
                  <c:v>-10</c:v>
                </c:pt>
                <c:pt idx="6">
                  <c:v>-12</c:v>
                </c:pt>
                <c:pt idx="7">
                  <c:v>-14</c:v>
                </c:pt>
                <c:pt idx="8">
                  <c:v>-16</c:v>
                </c:pt>
              </c:numCache>
            </c:numRef>
          </c:yVal>
          <c:smooth val="1"/>
          <c:extLst>
            <c:ext xmlns:c16="http://schemas.microsoft.com/office/drawing/2014/chart" uri="{C3380CC4-5D6E-409C-BE32-E72D297353CC}">
              <c16:uniqueId val="{00000001-12A9-4343-B56C-357F8ECE6176}"/>
            </c:ext>
          </c:extLst>
        </c:ser>
        <c:dLbls>
          <c:showLegendKey val="0"/>
          <c:showVal val="0"/>
          <c:showCatName val="0"/>
          <c:showSerName val="0"/>
          <c:showPercent val="0"/>
          <c:showBubbleSize val="0"/>
        </c:dLbls>
        <c:axId val="1518638271"/>
        <c:axId val="1474753391"/>
      </c:scatterChart>
      <c:valAx>
        <c:axId val="151863827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sz="1000" dirty="0" err="1"/>
                  <a:t>MMHg</a:t>
                </a:r>
                <a:r>
                  <a:rPr lang="en-US" sz="1000" dirty="0"/>
                  <a:t> (ng g</a:t>
                </a:r>
                <a:r>
                  <a:rPr lang="en-US" sz="1000" b="1" i="0" u="none" strike="noStrike" baseline="30000" dirty="0">
                    <a:effectLst/>
                  </a:rPr>
                  <a:t>-1</a:t>
                </a:r>
                <a:r>
                  <a:rPr lang="en-US" sz="1000" dirty="0"/>
                  <a:t>)</a:t>
                </a:r>
                <a:endParaRPr lang="en-BE" sz="1000" dirty="0"/>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108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474753391"/>
        <c:crossesAt val="-20"/>
        <c:crossBetween val="midCat"/>
      </c:valAx>
      <c:valAx>
        <c:axId val="1474753391"/>
        <c:scaling>
          <c:orientation val="minMax"/>
          <c:min val="-18"/>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00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1518638271"/>
        <c:crossesAt val="0"/>
        <c:crossBetween val="midCat"/>
      </c:valAx>
      <c:spPr>
        <a:noFill/>
        <a:ln>
          <a:noFill/>
        </a:ln>
        <a:effectLst/>
      </c:spPr>
    </c:plotArea>
    <c:legend>
      <c:legendPos val="r"/>
      <c:layout>
        <c:manualLayout>
          <c:xMode val="edge"/>
          <c:yMode val="edge"/>
          <c:x val="0.74483258165914989"/>
          <c:y val="0.68441183321686472"/>
          <c:w val="0.19094710947109472"/>
          <c:h val="0.13952364313999535"/>
        </c:manualLayout>
      </c:layout>
      <c:overlay val="1"/>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showDLblsOverMax val="0"/>
    <c:extLst/>
  </c:chart>
  <c:spPr>
    <a:solidFill>
      <a:schemeClr val="bg1"/>
    </a:solidFill>
    <a:ln w="9525" cap="flat" cmpd="sng" algn="ctr">
      <a:noFill/>
      <a:round/>
    </a:ln>
    <a:effectLst/>
  </c:spPr>
  <c:txPr>
    <a:bodyPr/>
    <a:lstStyle/>
    <a:p>
      <a:pPr>
        <a:defRPr sz="1080"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080" dirty="0" err="1"/>
              <a:t>THg</a:t>
            </a:r>
            <a:r>
              <a:rPr lang="en-US" sz="1080" dirty="0"/>
              <a:t> </a:t>
            </a:r>
            <a:r>
              <a:rPr lang="en-US" sz="1080" b="1" i="0" u="none" strike="noStrike" baseline="0" dirty="0">
                <a:effectLst/>
              </a:rPr>
              <a:t>(ng g</a:t>
            </a:r>
            <a:r>
              <a:rPr lang="en-US" sz="1080" b="1" i="0" u="none" strike="noStrike" baseline="30000" dirty="0">
                <a:effectLst/>
              </a:rPr>
              <a:t>-1</a:t>
            </a:r>
            <a:r>
              <a:rPr lang="en-US" sz="1080" dirty="0"/>
              <a:t>)  - </a:t>
            </a:r>
            <a:r>
              <a:rPr lang="en-US" sz="1080" dirty="0" err="1"/>
              <a:t>MMHg</a:t>
            </a:r>
            <a:r>
              <a:rPr lang="en-US" sz="1080" dirty="0"/>
              <a:t> </a:t>
            </a:r>
            <a:r>
              <a:rPr lang="en-US" sz="1080" b="1" i="0" u="none" strike="noStrike" baseline="0" dirty="0">
                <a:effectLst/>
              </a:rPr>
              <a:t>(ng g</a:t>
            </a:r>
            <a:r>
              <a:rPr lang="en-US" sz="1080" b="1" i="0" u="none" strike="noStrike" baseline="30000" dirty="0">
                <a:effectLst/>
              </a:rPr>
              <a:t>-1</a:t>
            </a:r>
            <a:r>
              <a:rPr lang="en-US" sz="1080" dirty="0"/>
              <a:t>) </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4540041286956712"/>
          <c:y val="0.16265182955155869"/>
          <c:w val="0.81459289220528597"/>
          <c:h val="0.57190974297467934"/>
        </c:manualLayout>
      </c:layout>
      <c:scatterChart>
        <c:scatterStyle val="lineMarker"/>
        <c:varyColors val="0"/>
        <c:ser>
          <c:idx val="0"/>
          <c:order val="0"/>
          <c:tx>
            <c:v>S15</c:v>
          </c:tx>
          <c:spPr>
            <a:ln w="25400" cap="rnd">
              <a:noFill/>
              <a:round/>
            </a:ln>
            <a:effectLst/>
          </c:spPr>
          <c:marker>
            <c:symbol val="triangle"/>
            <c:size val="5"/>
            <c:spPr>
              <a:solidFill>
                <a:srgbClr val="7030A0"/>
              </a:solidFill>
              <a:ln w="9525">
                <a:solidFill>
                  <a:srgbClr val="7030A0"/>
                </a:solidFill>
              </a:ln>
              <a:effectLst/>
            </c:spPr>
          </c:marker>
          <c:trendline>
            <c:spPr>
              <a:ln w="19050" cap="rnd">
                <a:solidFill>
                  <a:srgbClr val="7030A0"/>
                </a:solidFill>
                <a:prstDash val="sysDot"/>
              </a:ln>
              <a:effectLst/>
            </c:spPr>
            <c:trendlineType val="linear"/>
            <c:dispRSqr val="1"/>
            <c:dispEq val="0"/>
            <c:trendlineLbl>
              <c:layout>
                <c:manualLayout>
                  <c:x val="-5.1986949650881999E-2"/>
                  <c:y val="-2.6041369035813857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en-BE"/>
                </a:p>
              </c:txPr>
            </c:trendlineLbl>
          </c:trendline>
          <c:x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xVal>
          <c:yVal>
            <c:numRef>
              <c:f>MMHg!$AG$2:$AG$11</c:f>
              <c:numCache>
                <c:formatCode>0.0</c:formatCode>
                <c:ptCount val="10"/>
                <c:pt idx="0" formatCode="0.00">
                  <c:v>324.59622993705733</c:v>
                </c:pt>
                <c:pt idx="1">
                  <c:v>307.78266666666667</c:v>
                </c:pt>
                <c:pt idx="2">
                  <c:v>406.11933333333337</c:v>
                </c:pt>
                <c:pt idx="3" formatCode="General">
                  <c:v>314.38</c:v>
                </c:pt>
                <c:pt idx="4">
                  <c:v>327.97813856902076</c:v>
                </c:pt>
                <c:pt idx="5" formatCode="0.00">
                  <c:v>250.09966666666699</c:v>
                </c:pt>
                <c:pt idx="6" formatCode="0.00">
                  <c:v>139.08166666666668</c:v>
                </c:pt>
                <c:pt idx="7" formatCode="0.00">
                  <c:v>93.367666666666665</c:v>
                </c:pt>
                <c:pt idx="8" formatCode="0.00">
                  <c:v>345.40133333333341</c:v>
                </c:pt>
                <c:pt idx="9" formatCode="0.00">
                  <c:v>393.90100000000001</c:v>
                </c:pt>
              </c:numCache>
            </c:numRef>
          </c:yVal>
          <c:smooth val="0"/>
          <c:extLst>
            <c:ext xmlns:c16="http://schemas.microsoft.com/office/drawing/2014/chart" uri="{C3380CC4-5D6E-409C-BE32-E72D297353CC}">
              <c16:uniqueId val="{00000001-7D13-4F60-B336-E15E1286114D}"/>
            </c:ext>
          </c:extLst>
        </c:ser>
        <c:ser>
          <c:idx val="1"/>
          <c:order val="1"/>
          <c:tx>
            <c:v>ZB</c:v>
          </c:tx>
          <c:spPr>
            <a:ln w="25400" cap="rnd">
              <a:noFill/>
              <a:round/>
            </a:ln>
            <a:effectLst/>
          </c:spPr>
          <c:marker>
            <c:symbol val="triangle"/>
            <c:size val="5"/>
            <c:spPr>
              <a:solidFill>
                <a:schemeClr val="tx1"/>
              </a:solidFill>
              <a:ln w="9525">
                <a:solidFill>
                  <a:schemeClr val="tx1"/>
                </a:solidFill>
              </a:ln>
              <a:effectLst/>
            </c:spPr>
          </c:marker>
          <c:trendline>
            <c:spPr>
              <a:ln w="19050" cap="rnd">
                <a:solidFill>
                  <a:schemeClr val="tx1"/>
                </a:solidFill>
                <a:prstDash val="sysDot"/>
              </a:ln>
              <a:effectLst/>
            </c:spPr>
            <c:trendlineType val="linear"/>
            <c:dispRSqr val="1"/>
            <c:dispEq val="0"/>
            <c:trendlineLbl>
              <c:layout>
                <c:manualLayout>
                  <c:x val="-6.6704848661645E-2"/>
                  <c:y val="-8.3434905989548488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rendlineLbl>
          </c:trendline>
          <c:x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xVal>
          <c:yVal>
            <c:numRef>
              <c:f>MMHg!$AG$14:$AG$23</c:f>
              <c:numCache>
                <c:formatCode>General</c:formatCode>
                <c:ptCount val="10"/>
                <c:pt idx="0">
                  <c:v>145.6</c:v>
                </c:pt>
                <c:pt idx="1">
                  <c:v>185.5</c:v>
                </c:pt>
                <c:pt idx="2" formatCode="0.0">
                  <c:v>182.03333333333333</c:v>
                </c:pt>
                <c:pt idx="3">
                  <c:v>184.20000000000002</c:v>
                </c:pt>
                <c:pt idx="4" formatCode="0.0">
                  <c:v>241.30533333333335</c:v>
                </c:pt>
                <c:pt idx="5" formatCode="0.0">
                  <c:v>196.24</c:v>
                </c:pt>
                <c:pt idx="6" formatCode="0.0">
                  <c:v>202.93333333333331</c:v>
                </c:pt>
                <c:pt idx="7" formatCode="0.0">
                  <c:v>219.33333333333334</c:v>
                </c:pt>
                <c:pt idx="8" formatCode="0.0">
                  <c:v>227.71866666666665</c:v>
                </c:pt>
                <c:pt idx="9" formatCode="0.0">
                  <c:v>227.39733333333334</c:v>
                </c:pt>
              </c:numCache>
            </c:numRef>
          </c:yVal>
          <c:smooth val="0"/>
          <c:extLst>
            <c:ext xmlns:c16="http://schemas.microsoft.com/office/drawing/2014/chart" uri="{C3380CC4-5D6E-409C-BE32-E72D297353CC}">
              <c16:uniqueId val="{00000003-7D13-4F60-B336-E15E1286114D}"/>
            </c:ext>
          </c:extLst>
        </c:ser>
        <c:dLbls>
          <c:showLegendKey val="0"/>
          <c:showVal val="0"/>
          <c:showCatName val="0"/>
          <c:showSerName val="0"/>
          <c:showPercent val="0"/>
          <c:showBubbleSize val="0"/>
        </c:dLbls>
        <c:axId val="528176591"/>
        <c:axId val="528177007"/>
      </c:scatterChart>
      <c:valAx>
        <c:axId val="52817659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dirty="0" err="1"/>
                  <a:t>MMHg</a:t>
                </a:r>
                <a:r>
                  <a:rPr lang="en-US" dirty="0"/>
                  <a:t> </a:t>
                </a:r>
                <a:r>
                  <a:rPr lang="en-US" sz="1000" b="1" i="0" u="none" strike="noStrike" baseline="0" dirty="0">
                    <a:effectLst/>
                  </a:rPr>
                  <a:t>(ng g</a:t>
                </a:r>
                <a:r>
                  <a:rPr lang="en-US" sz="1000" b="1" i="0" u="none" strike="noStrike" baseline="30000" dirty="0">
                    <a:effectLst/>
                  </a:rPr>
                  <a:t>-1</a:t>
                </a:r>
                <a:r>
                  <a:rPr lang="en-US" sz="1000" b="1" i="0" u="none" strike="noStrike" baseline="0" dirty="0">
                    <a:effectLst/>
                  </a:rPr>
                  <a:t>)</a:t>
                </a:r>
                <a:endParaRPr lang="en-US" dirty="0"/>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7007"/>
        <c:crosses val="autoZero"/>
        <c:crossBetween val="midCat"/>
      </c:valAx>
      <c:valAx>
        <c:axId val="528177007"/>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dirty="0" err="1"/>
                  <a:t>THg</a:t>
                </a:r>
                <a:r>
                  <a:rPr lang="en-US" dirty="0"/>
                  <a:t> </a:t>
                </a:r>
                <a:r>
                  <a:rPr lang="en-US" sz="1000" b="1" i="0" u="none" strike="noStrike" baseline="0" dirty="0">
                    <a:effectLst/>
                  </a:rPr>
                  <a:t>(ng g</a:t>
                </a:r>
                <a:r>
                  <a:rPr lang="en-US" sz="1000" b="1" i="0" u="none" strike="noStrike" baseline="30000" dirty="0">
                    <a:effectLst/>
                  </a:rPr>
                  <a:t>-1</a:t>
                </a:r>
                <a:r>
                  <a:rPr lang="en-US" dirty="0"/>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6591"/>
        <c:crosses val="autoZero"/>
        <c:crossBetween val="midCat"/>
        <c:majorUnit val="100"/>
      </c:valAx>
      <c:spPr>
        <a:noFill/>
        <a:ln>
          <a:noFill/>
        </a:ln>
        <a:effectLst/>
      </c:spPr>
    </c:plotArea>
    <c:legend>
      <c:legendPos val="r"/>
      <c:legendEntry>
        <c:idx val="2"/>
        <c:delete val="1"/>
      </c:legendEntry>
      <c:legendEntry>
        <c:idx val="3"/>
        <c:delete val="1"/>
      </c:legendEntry>
      <c:layout>
        <c:manualLayout>
          <c:xMode val="edge"/>
          <c:yMode val="edge"/>
          <c:x val="0.86555491918897254"/>
          <c:y val="0.58354919623702717"/>
          <c:w val="9.8394838042527619E-2"/>
          <c:h val="0.14971418485353449"/>
        </c:manualLayout>
      </c:layout>
      <c:overlay val="1"/>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b="1">
          <a:solidFill>
            <a:schemeClr val="tx1"/>
          </a:solidFill>
          <a:latin typeface="Times New Roman" panose="02020603050405020304" pitchFamily="18" charset="0"/>
          <a:cs typeface="Times New Roman" panose="02020603050405020304" pitchFamily="18" charset="0"/>
        </a:defRPr>
      </a:pPr>
      <a:endParaRPr lang="en-B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080"/>
            </a:pPr>
            <a:r>
              <a:rPr lang="en-US" sz="1080" dirty="0" err="1"/>
              <a:t>MMHg</a:t>
            </a:r>
            <a:r>
              <a:rPr lang="en-US" sz="1080" dirty="0"/>
              <a:t> </a:t>
            </a:r>
            <a:r>
              <a:rPr lang="en-US" sz="1080" b="1" i="0" u="none" strike="noStrike" baseline="0" dirty="0">
                <a:effectLst/>
              </a:rPr>
              <a:t>(ng g</a:t>
            </a:r>
            <a:r>
              <a:rPr lang="en-US" sz="1080" b="1" i="0" u="none" strike="noStrike" baseline="30000" dirty="0">
                <a:effectLst/>
              </a:rPr>
              <a:t>-1</a:t>
            </a:r>
            <a:r>
              <a:rPr lang="en-US" sz="1080" b="1" i="0" u="none" strike="noStrike" baseline="0" dirty="0">
                <a:effectLst/>
              </a:rPr>
              <a:t>)</a:t>
            </a:r>
            <a:r>
              <a:rPr lang="en-US" sz="1080" dirty="0"/>
              <a:t> - OM (%) </a:t>
            </a:r>
          </a:p>
        </c:rich>
      </c:tx>
      <c:overlay val="0"/>
      <c:spPr>
        <a:noFill/>
        <a:ln>
          <a:noFill/>
        </a:ln>
        <a:effectLst/>
      </c:spPr>
    </c:title>
    <c:autoTitleDeleted val="0"/>
    <c:plotArea>
      <c:layout>
        <c:manualLayout>
          <c:layoutTarget val="inner"/>
          <c:xMode val="edge"/>
          <c:yMode val="edge"/>
          <c:x val="0.1704153723903778"/>
          <c:y val="0.16643298617486463"/>
          <c:w val="0.7619240771509066"/>
          <c:h val="0.57048999727773697"/>
        </c:manualLayout>
      </c:layout>
      <c:scatterChart>
        <c:scatterStyle val="lineMarker"/>
        <c:varyColors val="0"/>
        <c:ser>
          <c:idx val="0"/>
          <c:order val="0"/>
          <c:tx>
            <c:v>S15</c:v>
          </c:tx>
          <c:spPr>
            <a:ln w="25400" cap="rnd">
              <a:noFill/>
              <a:round/>
            </a:ln>
            <a:effectLst/>
          </c:spPr>
          <c:marker>
            <c:symbol val="square"/>
            <c:size val="5"/>
            <c:spPr>
              <a:solidFill>
                <a:srgbClr val="7030A0"/>
              </a:solidFill>
              <a:ln>
                <a:solidFill>
                  <a:srgbClr val="7030A0"/>
                </a:solidFill>
              </a:ln>
            </c:spPr>
          </c:marker>
          <c:trendline>
            <c:spPr>
              <a:ln w="19050" cap="rnd">
                <a:solidFill>
                  <a:srgbClr val="7030A0"/>
                </a:solidFill>
                <a:prstDash val="sysDot"/>
              </a:ln>
              <a:effectLst/>
            </c:spPr>
            <c:trendlineType val="linear"/>
            <c:dispRSqr val="1"/>
            <c:dispEq val="1"/>
            <c:trendlineLbl>
              <c:layout>
                <c:manualLayout>
                  <c:x val="-1.5383485195915233E-2"/>
                  <c:y val="-7.5743819168686638E-2"/>
                </c:manualLayout>
              </c:layout>
              <c:tx>
                <c:rich>
                  <a:bodyPr rot="0" vert="horz"/>
                  <a:lstStyle/>
                  <a:p>
                    <a:pPr>
                      <a:defRPr>
                        <a:solidFill>
                          <a:srgbClr val="7030A0"/>
                        </a:solidFill>
                      </a:defRPr>
                    </a:pPr>
                    <a:r>
                      <a:rPr lang="en-US">
                        <a:solidFill>
                          <a:srgbClr val="7030A0"/>
                        </a:solidFill>
                      </a:rPr>
                      <a:t>R² = 0.4652</a:t>
                    </a:r>
                  </a:p>
                </c:rich>
              </c:tx>
              <c:numFmt formatCode="General" sourceLinked="0"/>
              <c:spPr>
                <a:noFill/>
                <a:ln>
                  <a:noFill/>
                </a:ln>
                <a:effectLst/>
              </c:spPr>
            </c:trendlineLbl>
          </c:trendline>
          <c:xVal>
            <c:numRef>
              <c:f>MMHg!$AH$2:$AH$11</c:f>
              <c:numCache>
                <c:formatCode>0.0</c:formatCode>
                <c:ptCount val="10"/>
                <c:pt idx="0">
                  <c:v>7.2808085749094822</c:v>
                </c:pt>
                <c:pt idx="1">
                  <c:v>7.7534015991222711</c:v>
                </c:pt>
                <c:pt idx="2">
                  <c:v>9.0609887157442106</c:v>
                </c:pt>
                <c:pt idx="3">
                  <c:v>6.8835147643569465</c:v>
                </c:pt>
                <c:pt idx="4">
                  <c:v>7.3459530633248207</c:v>
                </c:pt>
                <c:pt idx="5">
                  <c:v>5.3286818523838893</c:v>
                </c:pt>
                <c:pt idx="6">
                  <c:v>6.476149081821144</c:v>
                </c:pt>
                <c:pt idx="7">
                  <c:v>2.5408789739225615</c:v>
                </c:pt>
                <c:pt idx="8">
                  <c:v>8.5068411659726237</c:v>
                </c:pt>
                <c:pt idx="9">
                  <c:v>9.0276483379931651</c:v>
                </c:pt>
              </c:numCache>
            </c:numRef>
          </c:xVal>
          <c:y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yVal>
          <c:smooth val="0"/>
          <c:extLst>
            <c:ext xmlns:c16="http://schemas.microsoft.com/office/drawing/2014/chart" uri="{C3380CC4-5D6E-409C-BE32-E72D297353CC}">
              <c16:uniqueId val="{00000001-0258-47C4-8262-2A695310E607}"/>
            </c:ext>
          </c:extLst>
        </c:ser>
        <c:ser>
          <c:idx val="1"/>
          <c:order val="1"/>
          <c:tx>
            <c:v>ZB</c:v>
          </c:tx>
          <c:spPr>
            <a:ln w="25400" cap="rnd">
              <a:noFill/>
              <a:round/>
            </a:ln>
            <a:effectLst/>
          </c:spPr>
          <c:marker>
            <c:symbol val="square"/>
            <c:size val="5"/>
            <c:spPr>
              <a:solidFill>
                <a:sysClr val="windowText" lastClr="000000"/>
              </a:solidFill>
              <a:ln w="9525">
                <a:solidFill>
                  <a:sysClr val="windowText" lastClr="000000"/>
                </a:solidFill>
              </a:ln>
              <a:effectLst/>
            </c:spPr>
          </c:marker>
          <c:trendline>
            <c:spPr>
              <a:ln w="19050" cap="rnd">
                <a:solidFill>
                  <a:sysClr val="windowText" lastClr="000000"/>
                </a:solidFill>
                <a:prstDash val="sysDot"/>
              </a:ln>
              <a:effectLst/>
            </c:spPr>
            <c:trendlineType val="linear"/>
            <c:dispRSqr val="1"/>
            <c:dispEq val="1"/>
            <c:trendlineLbl>
              <c:layout>
                <c:manualLayout>
                  <c:x val="-8.1074018321754537E-3"/>
                  <c:y val="-6.3197107247579154E-2"/>
                </c:manualLayout>
              </c:layout>
              <c:tx>
                <c:rich>
                  <a:bodyPr rot="0" vert="horz"/>
                  <a:lstStyle/>
                  <a:p>
                    <a:pPr>
                      <a:defRPr/>
                    </a:pPr>
                    <a:r>
                      <a:rPr lang="en-US"/>
                      <a:t>R² = 0.2883</a:t>
                    </a:r>
                  </a:p>
                </c:rich>
              </c:tx>
              <c:numFmt formatCode="General" sourceLinked="0"/>
              <c:spPr>
                <a:noFill/>
                <a:ln>
                  <a:noFill/>
                </a:ln>
                <a:effectLst/>
              </c:spPr>
            </c:trendlineLbl>
          </c:trendline>
          <c:xVal>
            <c:numRef>
              <c:f>MMHg!$AH$14:$AH$23</c:f>
              <c:numCache>
                <c:formatCode>General</c:formatCode>
                <c:ptCount val="10"/>
                <c:pt idx="0">
                  <c:v>12.590992183431984</c:v>
                </c:pt>
                <c:pt idx="1">
                  <c:v>14.453098077055619</c:v>
                </c:pt>
                <c:pt idx="2">
                  <c:v>14.518648091459983</c:v>
                </c:pt>
                <c:pt idx="3">
                  <c:v>15.19860717049265</c:v>
                </c:pt>
                <c:pt idx="4">
                  <c:v>16.38660729493256</c:v>
                </c:pt>
                <c:pt idx="5">
                  <c:v>15.021293070073565</c:v>
                </c:pt>
                <c:pt idx="6">
                  <c:v>16.482863369213501</c:v>
                </c:pt>
                <c:pt idx="7">
                  <c:v>17.275494672754942</c:v>
                </c:pt>
                <c:pt idx="8">
                  <c:v>17.355371900826441</c:v>
                </c:pt>
                <c:pt idx="9">
                  <c:v>17.647987671224481</c:v>
                </c:pt>
              </c:numCache>
            </c:numRef>
          </c:xVal>
          <c:y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yVal>
          <c:smooth val="0"/>
          <c:extLst>
            <c:ext xmlns:c16="http://schemas.microsoft.com/office/drawing/2014/chart" uri="{C3380CC4-5D6E-409C-BE32-E72D297353CC}">
              <c16:uniqueId val="{00000003-0258-47C4-8262-2A695310E607}"/>
            </c:ext>
          </c:extLst>
        </c:ser>
        <c:dLbls>
          <c:showLegendKey val="0"/>
          <c:showVal val="0"/>
          <c:showCatName val="0"/>
          <c:showSerName val="0"/>
          <c:showPercent val="0"/>
          <c:showBubbleSize val="0"/>
        </c:dLbls>
        <c:axId val="128735104"/>
        <c:axId val="128749568"/>
      </c:scatterChart>
      <c:valAx>
        <c:axId val="128735104"/>
        <c:scaling>
          <c:orientation val="minMax"/>
        </c:scaling>
        <c:delete val="0"/>
        <c:axPos val="b"/>
        <c:title>
          <c:tx>
            <c:rich>
              <a:bodyPr rot="0" vert="horz"/>
              <a:lstStyle/>
              <a:p>
                <a:pPr>
                  <a:defRPr/>
                </a:pPr>
                <a:r>
                  <a:rPr lang="en-US"/>
                  <a:t>OM (%) </a:t>
                </a:r>
              </a:p>
            </c:rich>
          </c:tx>
          <c:overlay val="0"/>
          <c:spPr>
            <a:noFill/>
            <a:ln>
              <a:noFill/>
            </a:ln>
            <a:effectLst/>
          </c:spPr>
        </c:title>
        <c:numFmt formatCode="General" sourceLinked="0"/>
        <c:majorTickMark val="out"/>
        <c:minorTickMark val="none"/>
        <c:tickLblPos val="nextTo"/>
        <c:spPr>
          <a:noFill/>
          <a:ln w="12700" cap="flat" cmpd="sng" algn="ctr">
            <a:solidFill>
              <a:sysClr val="windowText" lastClr="000000"/>
            </a:solidFill>
            <a:round/>
          </a:ln>
          <a:effectLst/>
        </c:spPr>
        <c:txPr>
          <a:bodyPr rot="-60000000" vert="horz"/>
          <a:lstStyle/>
          <a:p>
            <a:pPr>
              <a:defRPr/>
            </a:pPr>
            <a:endParaRPr lang="en-BE"/>
          </a:p>
        </c:txPr>
        <c:crossAx val="128749568"/>
        <c:crosses val="autoZero"/>
        <c:crossBetween val="midCat"/>
      </c:valAx>
      <c:valAx>
        <c:axId val="128749568"/>
        <c:scaling>
          <c:orientation val="minMax"/>
        </c:scaling>
        <c:delete val="0"/>
        <c:axPos val="l"/>
        <c:title>
          <c:tx>
            <c:rich>
              <a:bodyPr rot="-5400000" vert="horz"/>
              <a:lstStyle/>
              <a:p>
                <a:pPr>
                  <a:defRPr/>
                </a:pPr>
                <a:r>
                  <a:rPr lang="en-US" dirty="0" err="1"/>
                  <a:t>MMHg</a:t>
                </a:r>
                <a:r>
                  <a:rPr lang="en-US" dirty="0"/>
                  <a:t> </a:t>
                </a:r>
                <a:r>
                  <a:rPr lang="en-US" sz="1000" b="1" i="0" u="none" strike="noStrike" baseline="0" dirty="0">
                    <a:effectLst/>
                  </a:rPr>
                  <a:t>(ng g</a:t>
                </a:r>
                <a:r>
                  <a:rPr lang="en-US" sz="1000" b="1" i="0" u="none" strike="noStrike" baseline="30000" dirty="0">
                    <a:effectLst/>
                  </a:rPr>
                  <a:t>-1</a:t>
                </a:r>
                <a:r>
                  <a:rPr lang="en-US" dirty="0"/>
                  <a:t>)</a:t>
                </a:r>
              </a:p>
            </c:rich>
          </c:tx>
          <c:layout>
            <c:manualLayout>
              <c:xMode val="edge"/>
              <c:yMode val="edge"/>
              <c:x val="7.3444121215393357E-2"/>
              <c:y val="0.31279003765853153"/>
            </c:manualLayout>
          </c:layout>
          <c:overlay val="0"/>
          <c:spPr>
            <a:noFill/>
            <a:ln>
              <a:noFill/>
            </a:ln>
            <a:effectLst/>
          </c:spPr>
        </c:title>
        <c:numFmt formatCode="General" sourceLinked="0"/>
        <c:majorTickMark val="out"/>
        <c:minorTickMark val="none"/>
        <c:tickLblPos val="nextTo"/>
        <c:spPr>
          <a:noFill/>
          <a:ln w="12700" cap="flat" cmpd="sng" algn="ctr">
            <a:solidFill>
              <a:sysClr val="windowText" lastClr="000000"/>
            </a:solidFill>
            <a:round/>
          </a:ln>
          <a:effectLst/>
        </c:spPr>
        <c:txPr>
          <a:bodyPr rot="-60000000" vert="horz"/>
          <a:lstStyle/>
          <a:p>
            <a:pPr>
              <a:defRPr/>
            </a:pPr>
            <a:endParaRPr lang="en-BE"/>
          </a:p>
        </c:txPr>
        <c:crossAx val="128735104"/>
        <c:crosses val="autoZero"/>
        <c:crossBetween val="midCat"/>
        <c:majorUnit val="1"/>
      </c:valAx>
      <c:spPr>
        <a:noFill/>
        <a:ln>
          <a:noFill/>
        </a:ln>
        <a:effectLst/>
      </c:spPr>
    </c:plotArea>
    <c:legend>
      <c:legendPos val="r"/>
      <c:legendEntry>
        <c:idx val="2"/>
        <c:delete val="1"/>
      </c:legendEntry>
      <c:legendEntry>
        <c:idx val="3"/>
        <c:delete val="1"/>
      </c:legendEntry>
      <c:layout>
        <c:manualLayout>
          <c:xMode val="edge"/>
          <c:yMode val="edge"/>
          <c:x val="0.84114913570095717"/>
          <c:y val="0.58413320090133425"/>
          <c:w val="9.1576810699235525E-2"/>
          <c:h val="0.14950027791251272"/>
        </c:manualLayout>
      </c:layout>
      <c:overlay val="1"/>
      <c:spPr>
        <a:noFill/>
        <a:ln>
          <a:noFill/>
        </a:ln>
        <a:effectLst/>
      </c:spPr>
      <c:txPr>
        <a:bodyPr rot="0" vert="horz"/>
        <a:lstStyle/>
        <a:p>
          <a:pPr>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noFill/>
      <a:round/>
    </a:ln>
    <a:effectLst/>
  </c:spPr>
  <c:txPr>
    <a:bodyPr/>
    <a:lstStyle/>
    <a:p>
      <a:pPr>
        <a:defRPr sz="1000" b="1">
          <a:solidFill>
            <a:sysClr val="windowText" lastClr="000000"/>
          </a:solidFill>
          <a:latin typeface="Times New Roman" panose="02020603050405020304" pitchFamily="18" charset="0"/>
          <a:ea typeface="Verdana" panose="020B0604030504040204" pitchFamily="34" charset="0"/>
          <a:cs typeface="Times New Roman" panose="02020603050405020304" pitchFamily="18" charset="0"/>
        </a:defRPr>
      </a:pPr>
      <a:endParaRPr lang="en-BE"/>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a:t>Eh (mV)</a:t>
            </a:r>
            <a:endParaRPr lang="en-US" sz="108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521998974266148"/>
          <c:y val="0.13471908703285676"/>
          <c:w val="0.7524469786104323"/>
          <c:h val="0.78465701028342116"/>
        </c:manualLayout>
      </c:layout>
      <c:scatterChart>
        <c:scatterStyle val="smoothMarker"/>
        <c:varyColors val="0"/>
        <c:ser>
          <c:idx val="3"/>
          <c:order val="2"/>
          <c:tx>
            <c:v>ZB</c:v>
          </c:tx>
          <c:spPr>
            <a:ln w="19050" cap="rnd">
              <a:solidFill>
                <a:schemeClr val="tx1"/>
              </a:solidFill>
              <a:round/>
            </a:ln>
            <a:effectLst/>
          </c:spPr>
          <c:marker>
            <c:symbol val="triangle"/>
            <c:size val="5"/>
            <c:spPr>
              <a:solidFill>
                <a:schemeClr val="bg1"/>
              </a:solidFill>
              <a:ln w="15875">
                <a:solidFill>
                  <a:schemeClr val="tx1"/>
                </a:solidFill>
              </a:ln>
              <a:effectLst/>
            </c:spPr>
          </c:marker>
          <c:xVal>
            <c:numRef>
              <c:f>pHredox!$D$36:$D$45</c:f>
              <c:numCache>
                <c:formatCode>General</c:formatCode>
                <c:ptCount val="10"/>
                <c:pt idx="0">
                  <c:v>-190.8</c:v>
                </c:pt>
                <c:pt idx="1">
                  <c:v>-172.9</c:v>
                </c:pt>
                <c:pt idx="2">
                  <c:v>-117.4</c:v>
                </c:pt>
                <c:pt idx="3">
                  <c:v>-107.6</c:v>
                </c:pt>
                <c:pt idx="4">
                  <c:v>-72.3</c:v>
                </c:pt>
                <c:pt idx="5">
                  <c:v>-59.1</c:v>
                </c:pt>
                <c:pt idx="6">
                  <c:v>-118.3</c:v>
                </c:pt>
                <c:pt idx="7">
                  <c:v>-119</c:v>
                </c:pt>
                <c:pt idx="8">
                  <c:v>-113.3</c:v>
                </c:pt>
                <c:pt idx="9">
                  <c:v>-81.400000000000006</c:v>
                </c:pt>
              </c:numCache>
            </c:numRef>
          </c:xVal>
          <c:yVal>
            <c:numRef>
              <c:f>pHredox!$E$37:$E$44</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0-A301-4C02-8AE5-E7B137772377}"/>
            </c:ext>
          </c:extLst>
        </c:ser>
        <c:ser>
          <c:idx val="2"/>
          <c:order val="3"/>
          <c:tx>
            <c:v>S15</c:v>
          </c:tx>
          <c:spPr>
            <a:ln w="19050" cap="rnd">
              <a:solidFill>
                <a:srgbClr val="7030A0"/>
              </a:solidFill>
              <a:round/>
            </a:ln>
            <a:effectLst/>
          </c:spPr>
          <c:marker>
            <c:symbol val="triangle"/>
            <c:size val="5"/>
            <c:spPr>
              <a:solidFill>
                <a:schemeClr val="bg1"/>
              </a:solidFill>
              <a:ln w="15875">
                <a:solidFill>
                  <a:srgbClr val="7030A0"/>
                </a:solidFill>
              </a:ln>
              <a:effectLst/>
            </c:spPr>
          </c:marker>
          <c:xVal>
            <c:numRef>
              <c:f>pHredox!$D$11:$D$20</c:f>
              <c:numCache>
                <c:formatCode>General</c:formatCode>
                <c:ptCount val="10"/>
                <c:pt idx="0">
                  <c:v>-64.099999999999994</c:v>
                </c:pt>
                <c:pt idx="1">
                  <c:v>-93.4</c:v>
                </c:pt>
                <c:pt idx="2">
                  <c:v>-78.3</c:v>
                </c:pt>
                <c:pt idx="3">
                  <c:v>-94.8</c:v>
                </c:pt>
                <c:pt idx="4">
                  <c:v>-119.5</c:v>
                </c:pt>
                <c:pt idx="5">
                  <c:v>-115.5</c:v>
                </c:pt>
                <c:pt idx="6">
                  <c:v>-79.099999999999994</c:v>
                </c:pt>
                <c:pt idx="7">
                  <c:v>-100.5</c:v>
                </c:pt>
                <c:pt idx="8">
                  <c:v>-142.80000000000001</c:v>
                </c:pt>
                <c:pt idx="9">
                  <c:v>-153.9</c:v>
                </c:pt>
              </c:numCache>
            </c:numRef>
          </c:xVal>
          <c:yVal>
            <c:numRef>
              <c:f>pHredox!$E$11:$E$18</c:f>
              <c:numCache>
                <c:formatCode>General</c:formatCode>
                <c:ptCount val="8"/>
                <c:pt idx="0">
                  <c:v>-1</c:v>
                </c:pt>
                <c:pt idx="1">
                  <c:v>-3</c:v>
                </c:pt>
                <c:pt idx="2">
                  <c:v>-5</c:v>
                </c:pt>
                <c:pt idx="3">
                  <c:v>-7</c:v>
                </c:pt>
                <c:pt idx="4">
                  <c:v>-9</c:v>
                </c:pt>
                <c:pt idx="5">
                  <c:v>-11</c:v>
                </c:pt>
                <c:pt idx="6">
                  <c:v>-13</c:v>
                </c:pt>
                <c:pt idx="7">
                  <c:v>-15</c:v>
                </c:pt>
              </c:numCache>
            </c:numRef>
          </c:yVal>
          <c:smooth val="1"/>
          <c:extLst>
            <c:ext xmlns:c16="http://schemas.microsoft.com/office/drawing/2014/chart" uri="{C3380CC4-5D6E-409C-BE32-E72D297353CC}">
              <c16:uniqueId val="{00000001-A301-4C02-8AE5-E7B137772377}"/>
            </c:ext>
          </c:extLst>
        </c:ser>
        <c:dLbls>
          <c:showLegendKey val="0"/>
          <c:showVal val="0"/>
          <c:showCatName val="0"/>
          <c:showSerName val="0"/>
          <c:showPercent val="0"/>
          <c:showBubbleSize val="0"/>
        </c:dLbls>
        <c:axId val="93786624"/>
        <c:axId val="93787200"/>
        <c:extLst>
          <c:ext xmlns:c15="http://schemas.microsoft.com/office/drawing/2012/chart" uri="{02D57815-91ED-43cb-92C2-25804820EDAC}">
            <c15:filteredScatterSeries>
              <c15:ser>
                <c:idx val="0"/>
                <c:order val="0"/>
                <c:tx>
                  <c:v>Z05</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extLst>
                      <c:ext uri="{02D57815-91ED-43cb-92C2-25804820EDAC}">
                        <c15:formulaRef>
                          <c15:sqref>'[1]Sediment parameters'!$N$18:$N$24</c15:sqref>
                        </c15:formulaRef>
                      </c:ext>
                    </c:extLst>
                    <c:numCache>
                      <c:formatCode>General</c:formatCode>
                      <c:ptCount val="7"/>
                      <c:pt idx="0">
                        <c:v>7.4850000000000003</c:v>
                      </c:pt>
                      <c:pt idx="1">
                        <c:v>7.44</c:v>
                      </c:pt>
                      <c:pt idx="2">
                        <c:v>7.3840000000000003</c:v>
                      </c:pt>
                      <c:pt idx="3">
                        <c:v>7.3109999999999999</c:v>
                      </c:pt>
                      <c:pt idx="4">
                        <c:v>7.3739999999999997</c:v>
                      </c:pt>
                      <c:pt idx="5">
                        <c:v>7.4669999999999996</c:v>
                      </c:pt>
                      <c:pt idx="6">
                        <c:v>7.7050000000000001</c:v>
                      </c:pt>
                    </c:numCache>
                  </c:numRef>
                </c:xVal>
                <c:yVal>
                  <c:numRef>
                    <c:extLst>
                      <c:ext uri="{02D57815-91ED-43cb-92C2-25804820EDAC}">
                        <c15:formulaRef>
                          <c15:sqref>'[1]Sediment parameters'!$M$18:$M$24</c15:sqref>
                        </c15:formulaRef>
                      </c:ext>
                    </c:extLst>
                    <c:numCache>
                      <c:formatCode>General</c:formatCode>
                      <c:ptCount val="7"/>
                      <c:pt idx="0">
                        <c:v>2</c:v>
                      </c:pt>
                      <c:pt idx="1">
                        <c:v>0</c:v>
                      </c:pt>
                      <c:pt idx="2">
                        <c:v>-2</c:v>
                      </c:pt>
                      <c:pt idx="3">
                        <c:v>-4</c:v>
                      </c:pt>
                      <c:pt idx="4">
                        <c:v>-6</c:v>
                      </c:pt>
                      <c:pt idx="5">
                        <c:v>-8</c:v>
                      </c:pt>
                      <c:pt idx="6">
                        <c:v>-10</c:v>
                      </c:pt>
                    </c:numCache>
                  </c:numRef>
                </c:yVal>
                <c:smooth val="1"/>
                <c:extLst>
                  <c:ext xmlns:c16="http://schemas.microsoft.com/office/drawing/2014/chart" uri="{C3380CC4-5D6E-409C-BE32-E72D297353CC}">
                    <c16:uniqueId val="{00000002-A301-4C02-8AE5-E7B137772377}"/>
                  </c:ext>
                </c:extLst>
              </c15:ser>
            </c15:filteredScatterSeries>
            <c15:filteredScatterSeries>
              <c15:ser>
                <c:idx val="1"/>
                <c:order val="1"/>
                <c:tx>
                  <c:v>Z14</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extLst xmlns:c15="http://schemas.microsoft.com/office/drawing/2012/chart">
                      <c:ext xmlns:c15="http://schemas.microsoft.com/office/drawing/2012/chart" uri="{02D57815-91ED-43cb-92C2-25804820EDAC}">
                        <c15:formulaRef>
                          <c15:sqref>'[1]Sediment parameters'!$Q$18:$Q$24</c15:sqref>
                        </c15:formulaRef>
                      </c:ext>
                    </c:extLst>
                    <c:numCache>
                      <c:formatCode>General</c:formatCode>
                      <c:ptCount val="7"/>
                      <c:pt idx="0">
                        <c:v>7.5030000000000001</c:v>
                      </c:pt>
                      <c:pt idx="1">
                        <c:v>7.5650000000000004</c:v>
                      </c:pt>
                      <c:pt idx="2">
                        <c:v>7.6310000000000002</c:v>
                      </c:pt>
                      <c:pt idx="3">
                        <c:v>7.5949999999999998</c:v>
                      </c:pt>
                      <c:pt idx="4">
                        <c:v>7.54</c:v>
                      </c:pt>
                      <c:pt idx="5">
                        <c:v>7.6180000000000003</c:v>
                      </c:pt>
                      <c:pt idx="6">
                        <c:v>7.6440000000000001</c:v>
                      </c:pt>
                    </c:numCache>
                  </c:numRef>
                </c:xVal>
                <c:yVal>
                  <c:numRef>
                    <c:extLst xmlns:c15="http://schemas.microsoft.com/office/drawing/2012/chart">
                      <c:ext xmlns:c15="http://schemas.microsoft.com/office/drawing/2012/chart" uri="{02D57815-91ED-43cb-92C2-25804820EDAC}">
                        <c15:formulaRef>
                          <c15:sqref>'[1]Sediment parameters'!$P$18:$P$24</c15:sqref>
                        </c15:formulaRef>
                      </c:ext>
                    </c:extLst>
                    <c:numCache>
                      <c:formatCode>General</c:formatCode>
                      <c:ptCount val="7"/>
                      <c:pt idx="0">
                        <c:v>2</c:v>
                      </c:pt>
                      <c:pt idx="1">
                        <c:v>0</c:v>
                      </c:pt>
                      <c:pt idx="2">
                        <c:v>-2</c:v>
                      </c:pt>
                      <c:pt idx="3">
                        <c:v>-4</c:v>
                      </c:pt>
                      <c:pt idx="4">
                        <c:v>-6</c:v>
                      </c:pt>
                      <c:pt idx="5">
                        <c:v>-8</c:v>
                      </c:pt>
                      <c:pt idx="6">
                        <c:v>-10</c:v>
                      </c:pt>
                    </c:numCache>
                  </c:numRef>
                </c:yVal>
                <c:smooth val="1"/>
                <c:extLst xmlns:c15="http://schemas.microsoft.com/office/drawing/2012/chart">
                  <c:ext xmlns:c16="http://schemas.microsoft.com/office/drawing/2014/chart" uri="{C3380CC4-5D6E-409C-BE32-E72D297353CC}">
                    <c16:uniqueId val="{00000003-A301-4C02-8AE5-E7B137772377}"/>
                  </c:ext>
                </c:extLst>
              </c15:ser>
            </c15:filteredScatterSeries>
          </c:ext>
        </c:extLst>
      </c:scatterChart>
      <c:valAx>
        <c:axId val="93786624"/>
        <c:scaling>
          <c:orientation val="minMax"/>
          <c:max val="400"/>
          <c:min val="-400"/>
        </c:scaling>
        <c:delete val="0"/>
        <c:axPos val="b"/>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93787200"/>
        <c:crossesAt val="-16"/>
        <c:crossBetween val="midCat"/>
        <c:majorUnit val="200"/>
      </c:valAx>
      <c:valAx>
        <c:axId val="93787200"/>
        <c:scaling>
          <c:orientation val="minMax"/>
          <c:max val="2"/>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cs-CZ"/>
                  <a:t>D</a:t>
                </a:r>
                <a:r>
                  <a:rPr lang="en-US"/>
                  <a:t>epth </a:t>
                </a:r>
                <a:r>
                  <a:rPr lang="cs-CZ"/>
                  <a:t>(</a:t>
                </a:r>
                <a:r>
                  <a:rPr lang="en-US"/>
                  <a:t>cm</a:t>
                </a:r>
                <a:r>
                  <a:rPr lang="cs-CZ"/>
                  <a:t>)</a:t>
                </a:r>
                <a:endParaRPr lang="en-US"/>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93786624"/>
        <c:crossesAt val="-400"/>
        <c:crossBetween val="midCat"/>
      </c:valAx>
      <c:spPr>
        <a:noFill/>
        <a:ln>
          <a:noFill/>
        </a:ln>
        <a:effectLst/>
      </c:spPr>
    </c:plotArea>
    <c:legend>
      <c:legendPos val="r"/>
      <c:layout>
        <c:manualLayout>
          <c:xMode val="edge"/>
          <c:yMode val="edge"/>
          <c:x val="0.76432685938144185"/>
          <c:y val="0.59484084314676799"/>
          <c:w val="0.2163951865225546"/>
          <c:h val="0.26261528908224269"/>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600"/>
            </a:pPr>
            <a:r>
              <a:rPr lang="en-US" sz="1600"/>
              <a:t>MMHg (ng/g) - OM (%) </a:t>
            </a:r>
          </a:p>
        </c:rich>
      </c:tx>
      <c:overlay val="0"/>
      <c:spPr>
        <a:noFill/>
        <a:ln>
          <a:noFill/>
        </a:ln>
        <a:effectLst/>
      </c:spPr>
    </c:title>
    <c:autoTitleDeleted val="0"/>
    <c:plotArea>
      <c:layout>
        <c:manualLayout>
          <c:layoutTarget val="inner"/>
          <c:xMode val="edge"/>
          <c:yMode val="edge"/>
          <c:x val="0.1704153723903778"/>
          <c:y val="0.16643298617486463"/>
          <c:w val="0.7619240771509066"/>
          <c:h val="0.57048999727773697"/>
        </c:manualLayout>
      </c:layout>
      <c:scatterChart>
        <c:scatterStyle val="lineMarker"/>
        <c:varyColors val="0"/>
        <c:ser>
          <c:idx val="0"/>
          <c:order val="0"/>
          <c:tx>
            <c:v>S15</c:v>
          </c:tx>
          <c:spPr>
            <a:ln w="25400" cap="rnd">
              <a:noFill/>
              <a:round/>
            </a:ln>
            <a:effectLst/>
          </c:spPr>
          <c:marker>
            <c:symbol val="square"/>
            <c:size val="5"/>
            <c:spPr>
              <a:solidFill>
                <a:sysClr val="windowText" lastClr="000000"/>
              </a:solidFill>
              <a:ln>
                <a:solidFill>
                  <a:sysClr val="windowText" lastClr="000000"/>
                </a:solidFill>
              </a:ln>
            </c:spPr>
          </c:marker>
          <c:trendline>
            <c:spPr>
              <a:ln w="19050" cap="rnd">
                <a:solidFill>
                  <a:sysClr val="windowText" lastClr="000000"/>
                </a:solidFill>
                <a:prstDash val="sysDot"/>
              </a:ln>
              <a:effectLst/>
            </c:spPr>
            <c:trendlineType val="linear"/>
            <c:dispRSqr val="1"/>
            <c:dispEq val="1"/>
            <c:trendlineLbl>
              <c:layout>
                <c:manualLayout>
                  <c:x val="-1.5383485195915233E-2"/>
                  <c:y val="-7.5743819168686638E-2"/>
                </c:manualLayout>
              </c:layout>
              <c:tx>
                <c:rich>
                  <a:bodyPr rot="0" vert="horz"/>
                  <a:lstStyle/>
                  <a:p>
                    <a:pPr>
                      <a:defRPr/>
                    </a:pPr>
                    <a:r>
                      <a:rPr lang="en-US"/>
                      <a:t>R² = 0.4652</a:t>
                    </a:r>
                  </a:p>
                </c:rich>
              </c:tx>
              <c:numFmt formatCode="General" sourceLinked="0"/>
              <c:spPr>
                <a:noFill/>
                <a:ln>
                  <a:noFill/>
                </a:ln>
                <a:effectLst/>
              </c:spPr>
            </c:trendlineLbl>
          </c:trendline>
          <c:xVal>
            <c:numRef>
              <c:f>MMHg!$AH$2:$AH$11</c:f>
              <c:numCache>
                <c:formatCode>0.0</c:formatCode>
                <c:ptCount val="10"/>
                <c:pt idx="0">
                  <c:v>7.2808085749094822</c:v>
                </c:pt>
                <c:pt idx="1">
                  <c:v>7.7534015991222711</c:v>
                </c:pt>
                <c:pt idx="2">
                  <c:v>9.0609887157442106</c:v>
                </c:pt>
                <c:pt idx="3">
                  <c:v>6.8835147643569465</c:v>
                </c:pt>
                <c:pt idx="4">
                  <c:v>7.3459530633248207</c:v>
                </c:pt>
                <c:pt idx="5">
                  <c:v>5.3286818523838893</c:v>
                </c:pt>
                <c:pt idx="6">
                  <c:v>6.476149081821144</c:v>
                </c:pt>
                <c:pt idx="7">
                  <c:v>2.5408789739225615</c:v>
                </c:pt>
                <c:pt idx="8">
                  <c:v>8.5068411659726237</c:v>
                </c:pt>
                <c:pt idx="9">
                  <c:v>9.0276483379931651</c:v>
                </c:pt>
              </c:numCache>
            </c:numRef>
          </c:xVal>
          <c:y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yVal>
          <c:smooth val="0"/>
          <c:extLst>
            <c:ext xmlns:c16="http://schemas.microsoft.com/office/drawing/2014/chart" uri="{C3380CC4-5D6E-409C-BE32-E72D297353CC}">
              <c16:uniqueId val="{00000001-F2B6-4A53-9FA7-67B26AA6F31E}"/>
            </c:ext>
          </c:extLst>
        </c:ser>
        <c:ser>
          <c:idx val="1"/>
          <c:order val="1"/>
          <c:tx>
            <c:v>ZB</c:v>
          </c:tx>
          <c:spPr>
            <a:ln w="25400" cap="rnd">
              <a:noFill/>
              <a:round/>
            </a:ln>
            <a:effectLst/>
          </c:spPr>
          <c:marker>
            <c:symbol val="square"/>
            <c:size val="5"/>
            <c:spPr>
              <a:solidFill>
                <a:srgbClr val="0070C0"/>
              </a:solidFill>
              <a:ln w="9525">
                <a:solidFill>
                  <a:srgbClr val="0070C0"/>
                </a:solidFill>
              </a:ln>
              <a:effectLst/>
            </c:spPr>
          </c:marker>
          <c:trendline>
            <c:spPr>
              <a:ln w="19050" cap="rnd">
                <a:solidFill>
                  <a:srgbClr val="0070C0"/>
                </a:solidFill>
                <a:prstDash val="sysDot"/>
              </a:ln>
              <a:effectLst/>
            </c:spPr>
            <c:trendlineType val="linear"/>
            <c:dispRSqr val="1"/>
            <c:dispEq val="1"/>
            <c:trendlineLbl>
              <c:layout>
                <c:manualLayout>
                  <c:x val="-8.1074018321754537E-3"/>
                  <c:y val="-6.3197107247579154E-2"/>
                </c:manualLayout>
              </c:layout>
              <c:tx>
                <c:rich>
                  <a:bodyPr rot="0" vert="horz"/>
                  <a:lstStyle/>
                  <a:p>
                    <a:pPr>
                      <a:defRPr/>
                    </a:pPr>
                    <a:r>
                      <a:rPr lang="en-US"/>
                      <a:t>R² = 0.2883</a:t>
                    </a:r>
                  </a:p>
                </c:rich>
              </c:tx>
              <c:numFmt formatCode="General" sourceLinked="0"/>
              <c:spPr>
                <a:noFill/>
                <a:ln>
                  <a:noFill/>
                </a:ln>
                <a:effectLst/>
              </c:spPr>
            </c:trendlineLbl>
          </c:trendline>
          <c:xVal>
            <c:numRef>
              <c:f>MMHg!$AH$14:$AH$23</c:f>
              <c:numCache>
                <c:formatCode>General</c:formatCode>
                <c:ptCount val="10"/>
                <c:pt idx="0">
                  <c:v>12.590992183431984</c:v>
                </c:pt>
                <c:pt idx="1">
                  <c:v>14.453098077055619</c:v>
                </c:pt>
                <c:pt idx="2">
                  <c:v>14.518648091459983</c:v>
                </c:pt>
                <c:pt idx="3">
                  <c:v>15.19860717049265</c:v>
                </c:pt>
                <c:pt idx="4">
                  <c:v>16.38660729493256</c:v>
                </c:pt>
                <c:pt idx="5">
                  <c:v>15.021293070073565</c:v>
                </c:pt>
                <c:pt idx="6">
                  <c:v>16.482863369213501</c:v>
                </c:pt>
                <c:pt idx="7">
                  <c:v>17.275494672754942</c:v>
                </c:pt>
                <c:pt idx="8">
                  <c:v>17.355371900826441</c:v>
                </c:pt>
                <c:pt idx="9">
                  <c:v>17.647987671224481</c:v>
                </c:pt>
              </c:numCache>
            </c:numRef>
          </c:xVal>
          <c:y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yVal>
          <c:smooth val="0"/>
          <c:extLst>
            <c:ext xmlns:c16="http://schemas.microsoft.com/office/drawing/2014/chart" uri="{C3380CC4-5D6E-409C-BE32-E72D297353CC}">
              <c16:uniqueId val="{00000003-F2B6-4A53-9FA7-67B26AA6F31E}"/>
            </c:ext>
          </c:extLst>
        </c:ser>
        <c:dLbls>
          <c:showLegendKey val="0"/>
          <c:showVal val="0"/>
          <c:showCatName val="0"/>
          <c:showSerName val="0"/>
          <c:showPercent val="0"/>
          <c:showBubbleSize val="0"/>
        </c:dLbls>
        <c:axId val="128735104"/>
        <c:axId val="128749568"/>
      </c:scatterChart>
      <c:valAx>
        <c:axId val="128735104"/>
        <c:scaling>
          <c:orientation val="minMax"/>
        </c:scaling>
        <c:delete val="0"/>
        <c:axPos val="b"/>
        <c:title>
          <c:tx>
            <c:rich>
              <a:bodyPr rot="0" vert="horz"/>
              <a:lstStyle/>
              <a:p>
                <a:pPr>
                  <a:defRPr/>
                </a:pPr>
                <a:r>
                  <a:rPr lang="en-US"/>
                  <a:t>OM (%) </a:t>
                </a:r>
              </a:p>
            </c:rich>
          </c:tx>
          <c:overlay val="0"/>
          <c:spPr>
            <a:noFill/>
            <a:ln>
              <a:noFill/>
            </a:ln>
            <a:effectLst/>
          </c:spPr>
        </c:title>
        <c:numFmt formatCode="General" sourceLinked="0"/>
        <c:majorTickMark val="out"/>
        <c:minorTickMark val="none"/>
        <c:tickLblPos val="nextTo"/>
        <c:spPr>
          <a:noFill/>
          <a:ln w="9525" cap="flat" cmpd="sng" algn="ctr">
            <a:solidFill>
              <a:schemeClr val="tx1"/>
            </a:solidFill>
            <a:round/>
          </a:ln>
          <a:effectLst/>
        </c:spPr>
        <c:txPr>
          <a:bodyPr rot="-60000000" vert="horz"/>
          <a:lstStyle/>
          <a:p>
            <a:pPr>
              <a:defRPr/>
            </a:pPr>
            <a:endParaRPr lang="en-BE"/>
          </a:p>
        </c:txPr>
        <c:crossAx val="128749568"/>
        <c:crosses val="autoZero"/>
        <c:crossBetween val="midCat"/>
      </c:valAx>
      <c:valAx>
        <c:axId val="128749568"/>
        <c:scaling>
          <c:orientation val="minMax"/>
        </c:scaling>
        <c:delete val="0"/>
        <c:axPos val="l"/>
        <c:majorGridlines>
          <c:spPr>
            <a:ln w="9525" cap="flat" cmpd="sng" algn="ctr">
              <a:solidFill>
                <a:schemeClr val="tx1">
                  <a:lumMod val="15000"/>
                  <a:lumOff val="85000"/>
                </a:schemeClr>
              </a:solidFill>
              <a:prstDash val="sysDash"/>
              <a:round/>
            </a:ln>
            <a:effectLst/>
          </c:spPr>
        </c:majorGridlines>
        <c:title>
          <c:tx>
            <c:rich>
              <a:bodyPr rot="-5400000" vert="horz"/>
              <a:lstStyle/>
              <a:p>
                <a:pPr>
                  <a:defRPr/>
                </a:pPr>
                <a:r>
                  <a:rPr lang="en-US"/>
                  <a:t>MMHg (ng/g)</a:t>
                </a:r>
              </a:p>
            </c:rich>
          </c:tx>
          <c:overlay val="0"/>
          <c:spPr>
            <a:noFill/>
            <a:ln>
              <a:noFill/>
            </a:ln>
            <a:effectLst/>
          </c:spPr>
        </c:title>
        <c:numFmt formatCode="General" sourceLinked="0"/>
        <c:majorTickMark val="out"/>
        <c:minorTickMark val="none"/>
        <c:tickLblPos val="nextTo"/>
        <c:spPr>
          <a:noFill/>
          <a:ln w="9525" cap="flat" cmpd="sng" algn="ctr">
            <a:solidFill>
              <a:schemeClr val="tx1"/>
            </a:solidFill>
            <a:round/>
          </a:ln>
          <a:effectLst/>
        </c:spPr>
        <c:txPr>
          <a:bodyPr rot="-60000000" vert="horz"/>
          <a:lstStyle/>
          <a:p>
            <a:pPr>
              <a:defRPr/>
            </a:pPr>
            <a:endParaRPr lang="en-BE"/>
          </a:p>
        </c:txPr>
        <c:crossAx val="128735104"/>
        <c:crosses val="autoZero"/>
        <c:crossBetween val="midCat"/>
        <c:majorUnit val="1"/>
      </c:valAx>
      <c:spPr>
        <a:noFill/>
        <a:ln>
          <a:noFill/>
        </a:ln>
        <a:effectLst/>
      </c:spPr>
    </c:plotArea>
    <c:legend>
      <c:legendPos val="r"/>
      <c:legendEntry>
        <c:idx val="2"/>
        <c:delete val="1"/>
      </c:legendEntry>
      <c:legendEntry>
        <c:idx val="3"/>
        <c:delete val="1"/>
      </c:legendEntry>
      <c:layout>
        <c:manualLayout>
          <c:xMode val="edge"/>
          <c:yMode val="edge"/>
          <c:x val="0.71830644120304621"/>
          <c:y val="0.85521208209629529"/>
          <c:w val="0.24890667355105203"/>
          <c:h val="0.14262449980637662"/>
        </c:manualLayout>
      </c:layout>
      <c:overlay val="0"/>
      <c:spPr>
        <a:noFill/>
        <a:ln>
          <a:noFill/>
        </a:ln>
        <a:effectLst/>
      </c:spPr>
      <c:txPr>
        <a:bodyPr rot="0" vert="horz"/>
        <a:lstStyle/>
        <a:p>
          <a:pPr>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noFill/>
      <a:round/>
    </a:ln>
    <a:effectLst/>
  </c:spPr>
  <c:txPr>
    <a:bodyPr/>
    <a:lstStyle/>
    <a:p>
      <a:pPr>
        <a:defRPr sz="1000" b="1">
          <a:solidFill>
            <a:sysClr val="windowText" lastClr="000000"/>
          </a:solidFill>
          <a:latin typeface="Times New Roman" panose="02020603050405020304" pitchFamily="18" charset="0"/>
          <a:ea typeface="Verdana" panose="020B0604030504040204" pitchFamily="34" charset="0"/>
          <a:cs typeface="Times New Roman" panose="02020603050405020304" pitchFamily="18" charset="0"/>
        </a:defRPr>
      </a:pPr>
      <a:endParaRPr lang="en-BE"/>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600"/>
              <a:t>THg (ng/g)  - MMHg (ng/g) </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4540041286956712"/>
          <c:y val="0.16265182955155869"/>
          <c:w val="0.81459289220528597"/>
          <c:h val="0.57190974297467934"/>
        </c:manualLayout>
      </c:layout>
      <c:scatterChart>
        <c:scatterStyle val="lineMarker"/>
        <c:varyColors val="0"/>
        <c:ser>
          <c:idx val="0"/>
          <c:order val="0"/>
          <c:tx>
            <c:v>S15</c:v>
          </c:tx>
          <c:spPr>
            <a:ln w="25400" cap="rnd">
              <a:noFill/>
              <a:round/>
            </a:ln>
            <a:effectLst/>
          </c:spPr>
          <c:marker>
            <c:symbol val="triangle"/>
            <c:size val="5"/>
            <c:spPr>
              <a:solidFill>
                <a:schemeClr val="tx1"/>
              </a:solidFill>
              <a:ln w="9525">
                <a:solidFill>
                  <a:schemeClr val="tx1"/>
                </a:solidFill>
              </a:ln>
              <a:effectLst/>
            </c:spPr>
          </c:marker>
          <c:trendline>
            <c:spPr>
              <a:ln w="19050" cap="rnd">
                <a:solidFill>
                  <a:schemeClr val="tx1"/>
                </a:solidFill>
                <a:prstDash val="sysDot"/>
              </a:ln>
              <a:effectLst/>
            </c:spPr>
            <c:trendlineType val="linear"/>
            <c:dispRSqr val="1"/>
            <c:dispEq val="0"/>
            <c:trendlineLbl>
              <c:layout>
                <c:manualLayout>
                  <c:x val="-5.1986949650881999E-2"/>
                  <c:y val="-2.6041369035813857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rendlineLbl>
          </c:trendline>
          <c:x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xVal>
          <c:yVal>
            <c:numRef>
              <c:f>MMHg!$AG$2:$AG$11</c:f>
              <c:numCache>
                <c:formatCode>0.0</c:formatCode>
                <c:ptCount val="10"/>
                <c:pt idx="0" formatCode="0.00">
                  <c:v>324.59622993705733</c:v>
                </c:pt>
                <c:pt idx="1">
                  <c:v>307.78266666666667</c:v>
                </c:pt>
                <c:pt idx="2">
                  <c:v>406.11933333333337</c:v>
                </c:pt>
                <c:pt idx="3" formatCode="General">
                  <c:v>314.38</c:v>
                </c:pt>
                <c:pt idx="4">
                  <c:v>327.97813856902076</c:v>
                </c:pt>
                <c:pt idx="5" formatCode="0.00">
                  <c:v>250.09966666666699</c:v>
                </c:pt>
                <c:pt idx="6" formatCode="0.00">
                  <c:v>139.08166666666668</c:v>
                </c:pt>
                <c:pt idx="7" formatCode="0.00">
                  <c:v>93.367666666666665</c:v>
                </c:pt>
                <c:pt idx="8" formatCode="0.00">
                  <c:v>345.40133333333341</c:v>
                </c:pt>
                <c:pt idx="9" formatCode="0.00">
                  <c:v>393.90100000000001</c:v>
                </c:pt>
              </c:numCache>
            </c:numRef>
          </c:yVal>
          <c:smooth val="0"/>
          <c:extLst>
            <c:ext xmlns:c16="http://schemas.microsoft.com/office/drawing/2014/chart" uri="{C3380CC4-5D6E-409C-BE32-E72D297353CC}">
              <c16:uniqueId val="{00000001-8087-483A-B99B-D300344AF779}"/>
            </c:ext>
          </c:extLst>
        </c:ser>
        <c:ser>
          <c:idx val="1"/>
          <c:order val="1"/>
          <c:tx>
            <c:v>ZB</c:v>
          </c:tx>
          <c:spPr>
            <a:ln w="25400" cap="rnd">
              <a:noFill/>
              <a:round/>
            </a:ln>
            <a:effectLst/>
          </c:spPr>
          <c:marker>
            <c:symbol val="triangle"/>
            <c:size val="5"/>
            <c:spPr>
              <a:solidFill>
                <a:srgbClr val="0070C0"/>
              </a:solidFill>
              <a:ln w="9525">
                <a:solidFill>
                  <a:srgbClr val="0070C0"/>
                </a:solidFill>
              </a:ln>
              <a:effectLst/>
            </c:spPr>
          </c:marker>
          <c:trendline>
            <c:spPr>
              <a:ln w="19050" cap="rnd">
                <a:solidFill>
                  <a:srgbClr val="0070C0"/>
                </a:solidFill>
                <a:prstDash val="sysDot"/>
              </a:ln>
              <a:effectLst/>
            </c:spPr>
            <c:trendlineType val="linear"/>
            <c:dispRSqr val="1"/>
            <c:dispEq val="0"/>
            <c:trendlineLbl>
              <c:layout>
                <c:manualLayout>
                  <c:x val="-6.6704848661645E-2"/>
                  <c:y val="-8.3434905989548488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rendlineLbl>
          </c:trendline>
          <c:x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xVal>
          <c:yVal>
            <c:numRef>
              <c:f>MMHg!$AG$14:$AG$23</c:f>
              <c:numCache>
                <c:formatCode>General</c:formatCode>
                <c:ptCount val="10"/>
                <c:pt idx="0">
                  <c:v>145.6</c:v>
                </c:pt>
                <c:pt idx="1">
                  <c:v>185.5</c:v>
                </c:pt>
                <c:pt idx="2" formatCode="0.0">
                  <c:v>182.03333333333333</c:v>
                </c:pt>
                <c:pt idx="3">
                  <c:v>184.20000000000002</c:v>
                </c:pt>
                <c:pt idx="4" formatCode="0.0">
                  <c:v>241.30533333333335</c:v>
                </c:pt>
                <c:pt idx="5" formatCode="0.0">
                  <c:v>196.24</c:v>
                </c:pt>
                <c:pt idx="6" formatCode="0.0">
                  <c:v>202.93333333333331</c:v>
                </c:pt>
                <c:pt idx="7" formatCode="0.0">
                  <c:v>219.33333333333334</c:v>
                </c:pt>
                <c:pt idx="8" formatCode="0.0">
                  <c:v>227.71866666666665</c:v>
                </c:pt>
                <c:pt idx="9" formatCode="0.0">
                  <c:v>227.39733333333334</c:v>
                </c:pt>
              </c:numCache>
            </c:numRef>
          </c:yVal>
          <c:smooth val="0"/>
          <c:extLst>
            <c:ext xmlns:c16="http://schemas.microsoft.com/office/drawing/2014/chart" uri="{C3380CC4-5D6E-409C-BE32-E72D297353CC}">
              <c16:uniqueId val="{00000003-8087-483A-B99B-D300344AF779}"/>
            </c:ext>
          </c:extLst>
        </c:ser>
        <c:dLbls>
          <c:showLegendKey val="0"/>
          <c:showVal val="0"/>
          <c:showCatName val="0"/>
          <c:showSerName val="0"/>
          <c:showPercent val="0"/>
          <c:showBubbleSize val="0"/>
        </c:dLbls>
        <c:axId val="528176591"/>
        <c:axId val="528177007"/>
      </c:scatterChart>
      <c:valAx>
        <c:axId val="52817659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MMHg (ng/g)</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7007"/>
        <c:crosses val="autoZero"/>
        <c:crossBetween val="midCat"/>
      </c:valAx>
      <c:valAx>
        <c:axId val="5281770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THg (ng/g)</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6591"/>
        <c:crosses val="autoZero"/>
        <c:crossBetween val="midCat"/>
        <c:majorUnit val="100"/>
      </c:valAx>
      <c:spPr>
        <a:noFill/>
        <a:ln>
          <a:noFill/>
        </a:ln>
        <a:effectLst/>
      </c:spPr>
    </c:plotArea>
    <c:legend>
      <c:legendPos val="b"/>
      <c:legendEntry>
        <c:idx val="2"/>
        <c:delete val="1"/>
      </c:legendEntry>
      <c:legendEntry>
        <c:idx val="3"/>
        <c:delete val="1"/>
      </c:legendEntry>
      <c:layout>
        <c:manualLayout>
          <c:xMode val="edge"/>
          <c:yMode val="edge"/>
          <c:x val="0.73740939205752687"/>
          <c:y val="0.89811696732845203"/>
          <c:w val="0.25888866620020917"/>
          <c:h val="6.7730417542611776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b="1">
          <a:solidFill>
            <a:schemeClr val="tx1"/>
          </a:solidFill>
          <a:latin typeface="Times New Roman" panose="02020603050405020304" pitchFamily="18" charset="0"/>
          <a:cs typeface="Times New Roman" panose="02020603050405020304" pitchFamily="18" charset="0"/>
        </a:defRPr>
      </a:pPr>
      <a:endParaRPr lang="en-BE"/>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a:t>MMHg</a:t>
            </a:r>
            <a:r>
              <a:rPr lang="en-GB" baseline="0"/>
              <a:t> (ng/g) </a:t>
            </a:r>
            <a:r>
              <a:rPr lang="en-GB"/>
              <a:t>ZB</a:t>
            </a:r>
            <a:r>
              <a:rPr lang="en-GB" baseline="0"/>
              <a:t> </a:t>
            </a:r>
            <a:endParaRPr lang="en-GB"/>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rgbClr val="0070C0"/>
              </a:solidFill>
              <a:round/>
            </a:ln>
            <a:effectLst/>
          </c:spPr>
          <c:marker>
            <c:symbol val="diamond"/>
            <c:size val="5"/>
            <c:spPr>
              <a:solidFill>
                <a:srgbClr val="0070C0"/>
              </a:solidFill>
              <a:ln w="9525">
                <a:solidFill>
                  <a:srgbClr val="0070C0"/>
                </a:solidFill>
                <a:prstDash val="solid"/>
              </a:ln>
              <a:effectLst/>
            </c:spPr>
          </c:marker>
          <c:xVal>
            <c:numRef>
              <c:f>'Sediment solid phase'!$H$2:$H$11</c:f>
              <c:numCache>
                <c:formatCode>0.00</c:formatCode>
                <c:ptCount val="10"/>
                <c:pt idx="0">
                  <c:v>1.0802594388340778</c:v>
                </c:pt>
                <c:pt idx="1">
                  <c:v>1.1451832328268476</c:v>
                </c:pt>
                <c:pt idx="2">
                  <c:v>1.1676948416642223</c:v>
                </c:pt>
                <c:pt idx="3">
                  <c:v>1.4854736519967746</c:v>
                </c:pt>
                <c:pt idx="4">
                  <c:v>1.1262803813032845</c:v>
                </c:pt>
                <c:pt idx="5">
                  <c:v>1.3125178092280034</c:v>
                </c:pt>
                <c:pt idx="6">
                  <c:v>1.2117765057622025</c:v>
                </c:pt>
                <c:pt idx="7">
                  <c:v>1.2872944756222686</c:v>
                </c:pt>
                <c:pt idx="8">
                  <c:v>1.664267105505177</c:v>
                </c:pt>
                <c:pt idx="9">
                  <c:v>1.8337015033561934</c:v>
                </c:pt>
              </c:numCache>
            </c:numRef>
          </c:xVal>
          <c:yVal>
            <c:numRef>
              <c:f>'Sediment solid phase'!$K$2:$K$11</c:f>
              <c:numCache>
                <c:formatCode>General</c:formatCode>
                <c:ptCount val="10"/>
                <c:pt idx="0">
                  <c:v>0</c:v>
                </c:pt>
                <c:pt idx="1">
                  <c:v>-2</c:v>
                </c:pt>
                <c:pt idx="2">
                  <c:v>-4</c:v>
                </c:pt>
                <c:pt idx="3">
                  <c:v>-6</c:v>
                </c:pt>
                <c:pt idx="4">
                  <c:v>-8</c:v>
                </c:pt>
                <c:pt idx="5">
                  <c:v>-10</c:v>
                </c:pt>
                <c:pt idx="6">
                  <c:v>-12</c:v>
                </c:pt>
                <c:pt idx="7">
                  <c:v>-14</c:v>
                </c:pt>
                <c:pt idx="8">
                  <c:v>-16</c:v>
                </c:pt>
                <c:pt idx="9">
                  <c:v>-18</c:v>
                </c:pt>
              </c:numCache>
            </c:numRef>
          </c:yVal>
          <c:smooth val="1"/>
          <c:extLst>
            <c:ext xmlns:c16="http://schemas.microsoft.com/office/drawing/2014/chart" uri="{C3380CC4-5D6E-409C-BE32-E72D297353CC}">
              <c16:uniqueId val="{00000000-5C9B-4939-8A04-23F96EA6297B}"/>
            </c:ext>
          </c:extLst>
        </c:ser>
        <c:dLbls>
          <c:showLegendKey val="0"/>
          <c:showVal val="0"/>
          <c:showCatName val="0"/>
          <c:showSerName val="0"/>
          <c:showPercent val="0"/>
          <c:showBubbleSize val="0"/>
        </c:dLbls>
        <c:axId val="599413504"/>
        <c:axId val="599405600"/>
      </c:scatterChart>
      <c:valAx>
        <c:axId val="599413504"/>
        <c:scaling>
          <c:orientation val="minMax"/>
          <c:max val="2.5"/>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a:t>MMHg</a:t>
            </a:r>
            <a:r>
              <a:rPr lang="en-GB" baseline="0"/>
              <a:t> (ng/g) S15 </a:t>
            </a:r>
            <a:endParaRPr lang="en-GB"/>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round/>
            </a:ln>
            <a:effectLst/>
          </c:spPr>
          <c:marker>
            <c:symbol val="diamond"/>
            <c:size val="5"/>
            <c:spPr>
              <a:solidFill>
                <a:sysClr val="windowText" lastClr="000000"/>
              </a:solidFill>
              <a:ln w="9525">
                <a:solidFill>
                  <a:sysClr val="windowText" lastClr="000000"/>
                </a:solidFill>
                <a:prstDash val="solid"/>
              </a:ln>
              <a:effectLst/>
            </c:spPr>
          </c:marker>
          <c:xVal>
            <c:numRef>
              <c:f>'Sediment solid phase'!$H$23:$H$32</c:f>
              <c:numCache>
                <c:formatCode>0.00</c:formatCode>
                <c:ptCount val="10"/>
                <c:pt idx="0">
                  <c:v>1.4646332876696331</c:v>
                </c:pt>
                <c:pt idx="1">
                  <c:v>1.7016770520485345</c:v>
                </c:pt>
                <c:pt idx="2">
                  <c:v>2.1177941073592712</c:v>
                </c:pt>
                <c:pt idx="3">
                  <c:v>2.033621793302816</c:v>
                </c:pt>
                <c:pt idx="4">
                  <c:v>1.4458736804591923</c:v>
                </c:pt>
                <c:pt idx="5">
                  <c:v>1.3958358420220036</c:v>
                </c:pt>
                <c:pt idx="6">
                  <c:v>1.2406668554313232</c:v>
                </c:pt>
                <c:pt idx="7">
                  <c:v>0.78076143079975879</c:v>
                </c:pt>
                <c:pt idx="8">
                  <c:v>2.1624773222427209</c:v>
                </c:pt>
                <c:pt idx="9">
                  <c:v>2.3491551941959417</c:v>
                </c:pt>
              </c:numCache>
            </c:numRef>
          </c:xVal>
          <c:yVal>
            <c:numRef>
              <c:f>'Sediment solid phase'!$K$23:$K$32</c:f>
              <c:numCache>
                <c:formatCode>General</c:formatCode>
                <c:ptCount val="10"/>
                <c:pt idx="0">
                  <c:v>0</c:v>
                </c:pt>
                <c:pt idx="1">
                  <c:v>-2</c:v>
                </c:pt>
                <c:pt idx="2">
                  <c:v>-4</c:v>
                </c:pt>
                <c:pt idx="3">
                  <c:v>-6</c:v>
                </c:pt>
                <c:pt idx="4">
                  <c:v>-8</c:v>
                </c:pt>
                <c:pt idx="5">
                  <c:v>-10</c:v>
                </c:pt>
                <c:pt idx="6">
                  <c:v>-12</c:v>
                </c:pt>
                <c:pt idx="7">
                  <c:v>-14</c:v>
                </c:pt>
                <c:pt idx="8">
                  <c:v>-16</c:v>
                </c:pt>
                <c:pt idx="9">
                  <c:v>-18</c:v>
                </c:pt>
              </c:numCache>
            </c:numRef>
          </c:yVal>
          <c:smooth val="1"/>
          <c:extLst>
            <c:ext xmlns:c16="http://schemas.microsoft.com/office/drawing/2014/chart" uri="{C3380CC4-5D6E-409C-BE32-E72D297353CC}">
              <c16:uniqueId val="{00000000-C035-4D2A-80C6-5F4501BDE27C}"/>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080" dirty="0" err="1"/>
              <a:t>THg</a:t>
            </a:r>
            <a:r>
              <a:rPr lang="en-US" sz="1080" dirty="0"/>
              <a:t> </a:t>
            </a:r>
            <a:r>
              <a:rPr lang="en-US" sz="1080" b="1" i="0" u="none" strike="noStrike" baseline="0" dirty="0">
                <a:effectLst/>
              </a:rPr>
              <a:t>(ng g</a:t>
            </a:r>
            <a:r>
              <a:rPr lang="en-US" sz="1080" b="1" i="0" u="none" strike="noStrike" baseline="30000" dirty="0">
                <a:effectLst/>
              </a:rPr>
              <a:t>-1</a:t>
            </a:r>
            <a:r>
              <a:rPr lang="en-US" sz="1080" dirty="0"/>
              <a:t>)  - </a:t>
            </a:r>
            <a:r>
              <a:rPr lang="en-US" sz="1080" dirty="0" err="1"/>
              <a:t>MMHg</a:t>
            </a:r>
            <a:r>
              <a:rPr lang="en-US" sz="1080" dirty="0"/>
              <a:t> </a:t>
            </a:r>
            <a:r>
              <a:rPr lang="en-US" sz="1080" b="1" i="0" u="none" strike="noStrike" baseline="0" dirty="0">
                <a:effectLst/>
              </a:rPr>
              <a:t>(ng g</a:t>
            </a:r>
            <a:r>
              <a:rPr lang="en-US" sz="1080" b="1" i="0" u="none" strike="noStrike" baseline="30000" dirty="0">
                <a:effectLst/>
              </a:rPr>
              <a:t>-1</a:t>
            </a:r>
            <a:r>
              <a:rPr lang="en-US" sz="1080" dirty="0"/>
              <a:t>) </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4540041286956712"/>
          <c:y val="0.16265182955155869"/>
          <c:w val="0.81459289220528597"/>
          <c:h val="0.57190974297467934"/>
        </c:manualLayout>
      </c:layout>
      <c:scatterChart>
        <c:scatterStyle val="lineMarker"/>
        <c:varyColors val="0"/>
        <c:ser>
          <c:idx val="0"/>
          <c:order val="0"/>
          <c:tx>
            <c:v>S15</c:v>
          </c:tx>
          <c:spPr>
            <a:ln w="25400" cap="rnd">
              <a:noFill/>
              <a:round/>
            </a:ln>
            <a:effectLst/>
          </c:spPr>
          <c:marker>
            <c:symbol val="triangle"/>
            <c:size val="5"/>
            <c:spPr>
              <a:solidFill>
                <a:srgbClr val="7030A0"/>
              </a:solidFill>
              <a:ln w="9525">
                <a:solidFill>
                  <a:srgbClr val="7030A0"/>
                </a:solidFill>
              </a:ln>
              <a:effectLst/>
            </c:spPr>
          </c:marker>
          <c:trendline>
            <c:spPr>
              <a:ln w="19050" cap="rnd">
                <a:solidFill>
                  <a:srgbClr val="7030A0"/>
                </a:solidFill>
                <a:prstDash val="sysDot"/>
              </a:ln>
              <a:effectLst/>
            </c:spPr>
            <c:trendlineType val="linear"/>
            <c:dispRSqr val="1"/>
            <c:dispEq val="0"/>
            <c:trendlineLbl>
              <c:layout>
                <c:manualLayout>
                  <c:x val="-5.1986949650881999E-2"/>
                  <c:y val="-2.6041369035813857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en-BE"/>
                </a:p>
              </c:txPr>
            </c:trendlineLbl>
          </c:trendline>
          <c:x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xVal>
          <c:yVal>
            <c:numRef>
              <c:f>MMHg!$AG$2:$AG$11</c:f>
              <c:numCache>
                <c:formatCode>0.0</c:formatCode>
                <c:ptCount val="10"/>
                <c:pt idx="0" formatCode="0.00">
                  <c:v>324.59622993705733</c:v>
                </c:pt>
                <c:pt idx="1">
                  <c:v>307.78266666666667</c:v>
                </c:pt>
                <c:pt idx="2">
                  <c:v>406.11933333333337</c:v>
                </c:pt>
                <c:pt idx="3" formatCode="General">
                  <c:v>314.38</c:v>
                </c:pt>
                <c:pt idx="4">
                  <c:v>327.97813856902076</c:v>
                </c:pt>
                <c:pt idx="5" formatCode="0.00">
                  <c:v>250.09966666666699</c:v>
                </c:pt>
                <c:pt idx="6" formatCode="0.00">
                  <c:v>139.08166666666668</c:v>
                </c:pt>
                <c:pt idx="7" formatCode="0.00">
                  <c:v>93.367666666666665</c:v>
                </c:pt>
                <c:pt idx="8" formatCode="0.00">
                  <c:v>345.40133333333341</c:v>
                </c:pt>
                <c:pt idx="9" formatCode="0.00">
                  <c:v>393.90100000000001</c:v>
                </c:pt>
              </c:numCache>
            </c:numRef>
          </c:yVal>
          <c:smooth val="0"/>
          <c:extLst>
            <c:ext xmlns:c16="http://schemas.microsoft.com/office/drawing/2014/chart" uri="{C3380CC4-5D6E-409C-BE32-E72D297353CC}">
              <c16:uniqueId val="{00000001-8087-483A-B99B-D300344AF779}"/>
            </c:ext>
          </c:extLst>
        </c:ser>
        <c:ser>
          <c:idx val="1"/>
          <c:order val="1"/>
          <c:tx>
            <c:v>ZB</c:v>
          </c:tx>
          <c:spPr>
            <a:ln w="25400" cap="rnd">
              <a:noFill/>
              <a:round/>
            </a:ln>
            <a:effectLst/>
          </c:spPr>
          <c:marker>
            <c:symbol val="triangle"/>
            <c:size val="5"/>
            <c:spPr>
              <a:solidFill>
                <a:schemeClr val="tx1"/>
              </a:solidFill>
              <a:ln w="9525">
                <a:solidFill>
                  <a:schemeClr val="tx1"/>
                </a:solidFill>
              </a:ln>
              <a:effectLst/>
            </c:spPr>
          </c:marker>
          <c:trendline>
            <c:spPr>
              <a:ln w="19050" cap="rnd">
                <a:solidFill>
                  <a:schemeClr val="tx1"/>
                </a:solidFill>
                <a:prstDash val="sysDot"/>
              </a:ln>
              <a:effectLst/>
            </c:spPr>
            <c:trendlineType val="linear"/>
            <c:dispRSqr val="1"/>
            <c:dispEq val="0"/>
            <c:trendlineLbl>
              <c:layout>
                <c:manualLayout>
                  <c:x val="-6.6704848661645E-2"/>
                  <c:y val="-8.3434905989548488E-2"/>
                </c:manualLayout>
              </c:layout>
              <c:numFmt formatCode="General"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rendlineLbl>
          </c:trendline>
          <c:x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xVal>
          <c:yVal>
            <c:numRef>
              <c:f>MMHg!$AG$14:$AG$23</c:f>
              <c:numCache>
                <c:formatCode>General</c:formatCode>
                <c:ptCount val="10"/>
                <c:pt idx="0">
                  <c:v>145.6</c:v>
                </c:pt>
                <c:pt idx="1">
                  <c:v>185.5</c:v>
                </c:pt>
                <c:pt idx="2" formatCode="0.0">
                  <c:v>182.03333333333333</c:v>
                </c:pt>
                <c:pt idx="3">
                  <c:v>184.20000000000002</c:v>
                </c:pt>
                <c:pt idx="4" formatCode="0.0">
                  <c:v>241.30533333333335</c:v>
                </c:pt>
                <c:pt idx="5" formatCode="0.0">
                  <c:v>196.24</c:v>
                </c:pt>
                <c:pt idx="6" formatCode="0.0">
                  <c:v>202.93333333333331</c:v>
                </c:pt>
                <c:pt idx="7" formatCode="0.0">
                  <c:v>219.33333333333334</c:v>
                </c:pt>
                <c:pt idx="8" formatCode="0.0">
                  <c:v>227.71866666666665</c:v>
                </c:pt>
                <c:pt idx="9" formatCode="0.0">
                  <c:v>227.39733333333334</c:v>
                </c:pt>
              </c:numCache>
            </c:numRef>
          </c:yVal>
          <c:smooth val="0"/>
          <c:extLst>
            <c:ext xmlns:c16="http://schemas.microsoft.com/office/drawing/2014/chart" uri="{C3380CC4-5D6E-409C-BE32-E72D297353CC}">
              <c16:uniqueId val="{00000003-8087-483A-B99B-D300344AF779}"/>
            </c:ext>
          </c:extLst>
        </c:ser>
        <c:dLbls>
          <c:showLegendKey val="0"/>
          <c:showVal val="0"/>
          <c:showCatName val="0"/>
          <c:showSerName val="0"/>
          <c:showPercent val="0"/>
          <c:showBubbleSize val="0"/>
        </c:dLbls>
        <c:axId val="528176591"/>
        <c:axId val="528177007"/>
      </c:scatterChart>
      <c:valAx>
        <c:axId val="528176591"/>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dirty="0" err="1"/>
                  <a:t>MMHg</a:t>
                </a:r>
                <a:r>
                  <a:rPr lang="en-US" dirty="0"/>
                  <a:t> </a:t>
                </a:r>
                <a:r>
                  <a:rPr lang="en-US" sz="1000" b="1" i="0" u="none" strike="noStrike" baseline="0" dirty="0">
                    <a:effectLst/>
                  </a:rPr>
                  <a:t>(ng g</a:t>
                </a:r>
                <a:r>
                  <a:rPr lang="en-US" sz="1000" b="1" i="0" u="none" strike="noStrike" baseline="30000" dirty="0">
                    <a:effectLst/>
                  </a:rPr>
                  <a:t>-1</a:t>
                </a:r>
                <a:r>
                  <a:rPr lang="en-US" sz="1000" b="1" i="0" u="none" strike="noStrike" baseline="0" dirty="0">
                    <a:effectLst/>
                  </a:rPr>
                  <a:t>)</a:t>
                </a:r>
                <a:endParaRPr lang="en-US" dirty="0"/>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7007"/>
        <c:crosses val="autoZero"/>
        <c:crossBetween val="midCat"/>
      </c:valAx>
      <c:valAx>
        <c:axId val="528177007"/>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dirty="0" err="1"/>
                  <a:t>THg</a:t>
                </a:r>
                <a:r>
                  <a:rPr lang="en-US" dirty="0"/>
                  <a:t> </a:t>
                </a:r>
                <a:r>
                  <a:rPr lang="en-US" sz="1000" b="1" i="0" u="none" strike="noStrike" baseline="0" dirty="0">
                    <a:effectLst/>
                  </a:rPr>
                  <a:t>(ng g</a:t>
                </a:r>
                <a:r>
                  <a:rPr lang="en-US" sz="1000" b="1" i="0" u="none" strike="noStrike" baseline="30000" dirty="0">
                    <a:effectLst/>
                  </a:rPr>
                  <a:t>-1</a:t>
                </a:r>
                <a:r>
                  <a:rPr lang="en-US" dirty="0"/>
                  <a:t>)</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28176591"/>
        <c:crosses val="autoZero"/>
        <c:crossBetween val="midCat"/>
        <c:majorUnit val="100"/>
      </c:valAx>
      <c:spPr>
        <a:noFill/>
        <a:ln>
          <a:noFill/>
        </a:ln>
        <a:effectLst/>
      </c:spPr>
    </c:plotArea>
    <c:legend>
      <c:legendPos val="r"/>
      <c:legendEntry>
        <c:idx val="2"/>
        <c:delete val="1"/>
      </c:legendEntry>
      <c:legendEntry>
        <c:idx val="3"/>
        <c:delete val="1"/>
      </c:legendEntry>
      <c:layout>
        <c:manualLayout>
          <c:xMode val="edge"/>
          <c:yMode val="edge"/>
          <c:x val="0.86555491918897254"/>
          <c:y val="0.58354919623702717"/>
          <c:w val="9.8394838042527619E-2"/>
          <c:h val="0.14971418485353449"/>
        </c:manualLayout>
      </c:layout>
      <c:overlay val="1"/>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b="1">
          <a:solidFill>
            <a:schemeClr val="tx1"/>
          </a:solidFill>
          <a:latin typeface="Times New Roman" panose="02020603050405020304" pitchFamily="18" charset="0"/>
          <a:cs typeface="Times New Roman" panose="02020603050405020304" pitchFamily="18" charset="0"/>
        </a:defRPr>
      </a:pPr>
      <a:endParaRPr lang="en-BE"/>
    </a:p>
  </c:txPr>
  <c:externalData r:id="rId3">
    <c:autoUpdate val="0"/>
  </c:externalData>
  <c:userShapes r:id="rId4"/>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080"/>
            </a:pPr>
            <a:r>
              <a:rPr lang="en-US" sz="1080" dirty="0" err="1"/>
              <a:t>MMHg</a:t>
            </a:r>
            <a:r>
              <a:rPr lang="en-US" sz="1080" dirty="0"/>
              <a:t> </a:t>
            </a:r>
            <a:r>
              <a:rPr lang="en-US" sz="1080" b="1" i="0" u="none" strike="noStrike" baseline="0" dirty="0">
                <a:effectLst/>
              </a:rPr>
              <a:t>(ng g</a:t>
            </a:r>
            <a:r>
              <a:rPr lang="en-US" sz="1080" b="1" i="0" u="none" strike="noStrike" baseline="30000" dirty="0">
                <a:effectLst/>
              </a:rPr>
              <a:t>-1</a:t>
            </a:r>
            <a:r>
              <a:rPr lang="en-US" sz="1080" b="1" i="0" u="none" strike="noStrike" baseline="0" dirty="0">
                <a:effectLst/>
              </a:rPr>
              <a:t>)</a:t>
            </a:r>
            <a:r>
              <a:rPr lang="en-US" sz="1080" dirty="0"/>
              <a:t> - OM (%) </a:t>
            </a:r>
          </a:p>
        </c:rich>
      </c:tx>
      <c:overlay val="0"/>
      <c:spPr>
        <a:noFill/>
        <a:ln>
          <a:noFill/>
        </a:ln>
        <a:effectLst/>
      </c:spPr>
    </c:title>
    <c:autoTitleDeleted val="0"/>
    <c:plotArea>
      <c:layout>
        <c:manualLayout>
          <c:layoutTarget val="inner"/>
          <c:xMode val="edge"/>
          <c:yMode val="edge"/>
          <c:x val="0.1704153723903778"/>
          <c:y val="0.16643298617486463"/>
          <c:w val="0.7619240771509066"/>
          <c:h val="0.57048999727773697"/>
        </c:manualLayout>
      </c:layout>
      <c:scatterChart>
        <c:scatterStyle val="lineMarker"/>
        <c:varyColors val="0"/>
        <c:ser>
          <c:idx val="0"/>
          <c:order val="0"/>
          <c:tx>
            <c:v>S15</c:v>
          </c:tx>
          <c:spPr>
            <a:ln w="25400" cap="rnd">
              <a:noFill/>
              <a:round/>
            </a:ln>
            <a:effectLst/>
          </c:spPr>
          <c:marker>
            <c:symbol val="square"/>
            <c:size val="5"/>
            <c:spPr>
              <a:solidFill>
                <a:srgbClr val="7030A0"/>
              </a:solidFill>
              <a:ln>
                <a:solidFill>
                  <a:srgbClr val="7030A0"/>
                </a:solidFill>
              </a:ln>
            </c:spPr>
          </c:marker>
          <c:trendline>
            <c:spPr>
              <a:ln w="19050" cap="rnd">
                <a:solidFill>
                  <a:srgbClr val="7030A0"/>
                </a:solidFill>
                <a:prstDash val="sysDot"/>
              </a:ln>
              <a:effectLst/>
            </c:spPr>
            <c:trendlineType val="linear"/>
            <c:dispRSqr val="1"/>
            <c:dispEq val="1"/>
            <c:trendlineLbl>
              <c:layout>
                <c:manualLayout>
                  <c:x val="-1.5383485195915233E-2"/>
                  <c:y val="-7.5743819168686638E-2"/>
                </c:manualLayout>
              </c:layout>
              <c:tx>
                <c:rich>
                  <a:bodyPr rot="0" vert="horz"/>
                  <a:lstStyle/>
                  <a:p>
                    <a:pPr>
                      <a:defRPr>
                        <a:solidFill>
                          <a:srgbClr val="7030A0"/>
                        </a:solidFill>
                      </a:defRPr>
                    </a:pPr>
                    <a:r>
                      <a:rPr lang="en-US">
                        <a:solidFill>
                          <a:srgbClr val="7030A0"/>
                        </a:solidFill>
                      </a:rPr>
                      <a:t>R² = 0.4652</a:t>
                    </a:r>
                  </a:p>
                </c:rich>
              </c:tx>
              <c:numFmt formatCode="General" sourceLinked="0"/>
              <c:spPr>
                <a:noFill/>
                <a:ln>
                  <a:noFill/>
                </a:ln>
                <a:effectLst/>
              </c:spPr>
            </c:trendlineLbl>
          </c:trendline>
          <c:xVal>
            <c:numRef>
              <c:f>MMHg!$AH$2:$AH$11</c:f>
              <c:numCache>
                <c:formatCode>0.0</c:formatCode>
                <c:ptCount val="10"/>
                <c:pt idx="0">
                  <c:v>7.2808085749094822</c:v>
                </c:pt>
                <c:pt idx="1">
                  <c:v>7.7534015991222711</c:v>
                </c:pt>
                <c:pt idx="2">
                  <c:v>9.0609887157442106</c:v>
                </c:pt>
                <c:pt idx="3">
                  <c:v>6.8835147643569465</c:v>
                </c:pt>
                <c:pt idx="4">
                  <c:v>7.3459530633248207</c:v>
                </c:pt>
                <c:pt idx="5">
                  <c:v>5.3286818523838893</c:v>
                </c:pt>
                <c:pt idx="6">
                  <c:v>6.476149081821144</c:v>
                </c:pt>
                <c:pt idx="7">
                  <c:v>2.5408789739225615</c:v>
                </c:pt>
                <c:pt idx="8">
                  <c:v>8.5068411659726237</c:v>
                </c:pt>
                <c:pt idx="9">
                  <c:v>9.0276483379931651</c:v>
                </c:pt>
              </c:numCache>
            </c:numRef>
          </c:xVal>
          <c:yVal>
            <c:numRef>
              <c:f>MMHg!$AF$2:$AF$11</c:f>
              <c:numCache>
                <c:formatCode>0.0</c:formatCode>
                <c:ptCount val="10"/>
                <c:pt idx="0">
                  <c:v>1.6</c:v>
                </c:pt>
                <c:pt idx="1">
                  <c:v>2</c:v>
                </c:pt>
                <c:pt idx="2">
                  <c:v>2.6</c:v>
                </c:pt>
                <c:pt idx="3">
                  <c:v>2.1097863277132505</c:v>
                </c:pt>
                <c:pt idx="4">
                  <c:v>1.6</c:v>
                </c:pt>
                <c:pt idx="5">
                  <c:v>1.6</c:v>
                </c:pt>
                <c:pt idx="6">
                  <c:v>1.2</c:v>
                </c:pt>
                <c:pt idx="7">
                  <c:v>1.4</c:v>
                </c:pt>
                <c:pt idx="8">
                  <c:v>1.9</c:v>
                </c:pt>
                <c:pt idx="9">
                  <c:v>2.2000000000000002</c:v>
                </c:pt>
              </c:numCache>
            </c:numRef>
          </c:yVal>
          <c:smooth val="0"/>
          <c:extLst>
            <c:ext xmlns:c16="http://schemas.microsoft.com/office/drawing/2014/chart" uri="{C3380CC4-5D6E-409C-BE32-E72D297353CC}">
              <c16:uniqueId val="{00000001-F2B6-4A53-9FA7-67B26AA6F31E}"/>
            </c:ext>
          </c:extLst>
        </c:ser>
        <c:ser>
          <c:idx val="1"/>
          <c:order val="1"/>
          <c:tx>
            <c:v>ZB</c:v>
          </c:tx>
          <c:spPr>
            <a:ln w="25400" cap="rnd">
              <a:noFill/>
              <a:round/>
            </a:ln>
            <a:effectLst/>
          </c:spPr>
          <c:marker>
            <c:symbol val="square"/>
            <c:size val="5"/>
            <c:spPr>
              <a:solidFill>
                <a:sysClr val="windowText" lastClr="000000"/>
              </a:solidFill>
              <a:ln w="9525">
                <a:solidFill>
                  <a:sysClr val="windowText" lastClr="000000"/>
                </a:solidFill>
              </a:ln>
              <a:effectLst/>
            </c:spPr>
          </c:marker>
          <c:trendline>
            <c:spPr>
              <a:ln w="19050" cap="rnd">
                <a:solidFill>
                  <a:sysClr val="windowText" lastClr="000000"/>
                </a:solidFill>
                <a:prstDash val="sysDot"/>
              </a:ln>
              <a:effectLst/>
            </c:spPr>
            <c:trendlineType val="linear"/>
            <c:dispRSqr val="1"/>
            <c:dispEq val="1"/>
            <c:trendlineLbl>
              <c:layout>
                <c:manualLayout>
                  <c:x val="-8.1074018321754537E-3"/>
                  <c:y val="-6.3197107247579154E-2"/>
                </c:manualLayout>
              </c:layout>
              <c:tx>
                <c:rich>
                  <a:bodyPr rot="0" vert="horz"/>
                  <a:lstStyle/>
                  <a:p>
                    <a:pPr>
                      <a:defRPr/>
                    </a:pPr>
                    <a:r>
                      <a:rPr lang="en-US"/>
                      <a:t>R² = 0.2883</a:t>
                    </a:r>
                  </a:p>
                </c:rich>
              </c:tx>
              <c:numFmt formatCode="General" sourceLinked="0"/>
              <c:spPr>
                <a:noFill/>
                <a:ln>
                  <a:noFill/>
                </a:ln>
                <a:effectLst/>
              </c:spPr>
            </c:trendlineLbl>
          </c:trendline>
          <c:xVal>
            <c:numRef>
              <c:f>MMHg!$AH$14:$AH$23</c:f>
              <c:numCache>
                <c:formatCode>General</c:formatCode>
                <c:ptCount val="10"/>
                <c:pt idx="0">
                  <c:v>12.590992183431984</c:v>
                </c:pt>
                <c:pt idx="1">
                  <c:v>14.453098077055619</c:v>
                </c:pt>
                <c:pt idx="2">
                  <c:v>14.518648091459983</c:v>
                </c:pt>
                <c:pt idx="3">
                  <c:v>15.19860717049265</c:v>
                </c:pt>
                <c:pt idx="4">
                  <c:v>16.38660729493256</c:v>
                </c:pt>
                <c:pt idx="5">
                  <c:v>15.021293070073565</c:v>
                </c:pt>
                <c:pt idx="6">
                  <c:v>16.482863369213501</c:v>
                </c:pt>
                <c:pt idx="7">
                  <c:v>17.275494672754942</c:v>
                </c:pt>
                <c:pt idx="8">
                  <c:v>17.355371900826441</c:v>
                </c:pt>
                <c:pt idx="9">
                  <c:v>17.647987671224481</c:v>
                </c:pt>
              </c:numCache>
            </c:numRef>
          </c:xVal>
          <c:yVal>
            <c:numRef>
              <c:f>MMHg!$AF$14:$AF$23</c:f>
              <c:numCache>
                <c:formatCode>0.00</c:formatCode>
                <c:ptCount val="10"/>
                <c:pt idx="0">
                  <c:v>1.1617291184565317</c:v>
                </c:pt>
                <c:pt idx="1">
                  <c:v>1.0863746781987522</c:v>
                </c:pt>
                <c:pt idx="2">
                  <c:v>1.1095065132775841</c:v>
                </c:pt>
                <c:pt idx="3">
                  <c:v>1.4300047602807686</c:v>
                </c:pt>
                <c:pt idx="4">
                  <c:v>1.0099898215259695</c:v>
                </c:pt>
                <c:pt idx="5">
                  <c:v>1.2341746032734935</c:v>
                </c:pt>
                <c:pt idx="6">
                  <c:v>1.1333445162956619</c:v>
                </c:pt>
                <c:pt idx="7">
                  <c:v>1.2191957592147911</c:v>
                </c:pt>
                <c:pt idx="8">
                  <c:v>1.7577885880394402</c:v>
                </c:pt>
                <c:pt idx="9">
                  <c:v>1.797977877204993</c:v>
                </c:pt>
              </c:numCache>
            </c:numRef>
          </c:yVal>
          <c:smooth val="0"/>
          <c:extLst>
            <c:ext xmlns:c16="http://schemas.microsoft.com/office/drawing/2014/chart" uri="{C3380CC4-5D6E-409C-BE32-E72D297353CC}">
              <c16:uniqueId val="{00000003-F2B6-4A53-9FA7-67B26AA6F31E}"/>
            </c:ext>
          </c:extLst>
        </c:ser>
        <c:dLbls>
          <c:showLegendKey val="0"/>
          <c:showVal val="0"/>
          <c:showCatName val="0"/>
          <c:showSerName val="0"/>
          <c:showPercent val="0"/>
          <c:showBubbleSize val="0"/>
        </c:dLbls>
        <c:axId val="128735104"/>
        <c:axId val="128749568"/>
      </c:scatterChart>
      <c:valAx>
        <c:axId val="128735104"/>
        <c:scaling>
          <c:orientation val="minMax"/>
        </c:scaling>
        <c:delete val="0"/>
        <c:axPos val="b"/>
        <c:title>
          <c:tx>
            <c:rich>
              <a:bodyPr rot="0" vert="horz"/>
              <a:lstStyle/>
              <a:p>
                <a:pPr>
                  <a:defRPr/>
                </a:pPr>
                <a:r>
                  <a:rPr lang="en-US"/>
                  <a:t>OM (%) </a:t>
                </a:r>
              </a:p>
            </c:rich>
          </c:tx>
          <c:overlay val="0"/>
          <c:spPr>
            <a:noFill/>
            <a:ln>
              <a:noFill/>
            </a:ln>
            <a:effectLst/>
          </c:spPr>
        </c:title>
        <c:numFmt formatCode="General" sourceLinked="0"/>
        <c:majorTickMark val="out"/>
        <c:minorTickMark val="none"/>
        <c:tickLblPos val="nextTo"/>
        <c:spPr>
          <a:noFill/>
          <a:ln w="12700" cap="flat" cmpd="sng" algn="ctr">
            <a:solidFill>
              <a:sysClr val="windowText" lastClr="000000"/>
            </a:solidFill>
            <a:round/>
          </a:ln>
          <a:effectLst/>
        </c:spPr>
        <c:txPr>
          <a:bodyPr rot="-60000000" vert="horz"/>
          <a:lstStyle/>
          <a:p>
            <a:pPr>
              <a:defRPr/>
            </a:pPr>
            <a:endParaRPr lang="en-BE"/>
          </a:p>
        </c:txPr>
        <c:crossAx val="128749568"/>
        <c:crosses val="autoZero"/>
        <c:crossBetween val="midCat"/>
      </c:valAx>
      <c:valAx>
        <c:axId val="128749568"/>
        <c:scaling>
          <c:orientation val="minMax"/>
        </c:scaling>
        <c:delete val="0"/>
        <c:axPos val="l"/>
        <c:title>
          <c:tx>
            <c:rich>
              <a:bodyPr rot="-5400000" vert="horz"/>
              <a:lstStyle/>
              <a:p>
                <a:pPr>
                  <a:defRPr/>
                </a:pPr>
                <a:r>
                  <a:rPr lang="en-US" dirty="0" err="1"/>
                  <a:t>MMHg</a:t>
                </a:r>
                <a:r>
                  <a:rPr lang="en-US" dirty="0"/>
                  <a:t> </a:t>
                </a:r>
                <a:r>
                  <a:rPr lang="en-US" sz="1000" b="1" i="0" u="none" strike="noStrike" baseline="0" dirty="0">
                    <a:effectLst/>
                  </a:rPr>
                  <a:t>(ng g</a:t>
                </a:r>
                <a:r>
                  <a:rPr lang="en-US" sz="1000" b="1" i="0" u="none" strike="noStrike" baseline="30000" dirty="0">
                    <a:effectLst/>
                  </a:rPr>
                  <a:t>-1</a:t>
                </a:r>
                <a:r>
                  <a:rPr lang="en-US" dirty="0"/>
                  <a:t>)</a:t>
                </a:r>
              </a:p>
            </c:rich>
          </c:tx>
          <c:layout>
            <c:manualLayout>
              <c:xMode val="edge"/>
              <c:yMode val="edge"/>
              <c:x val="7.3444121215393357E-2"/>
              <c:y val="0.31279003765853153"/>
            </c:manualLayout>
          </c:layout>
          <c:overlay val="0"/>
          <c:spPr>
            <a:noFill/>
            <a:ln>
              <a:noFill/>
            </a:ln>
            <a:effectLst/>
          </c:spPr>
        </c:title>
        <c:numFmt formatCode="General" sourceLinked="0"/>
        <c:majorTickMark val="out"/>
        <c:minorTickMark val="none"/>
        <c:tickLblPos val="nextTo"/>
        <c:spPr>
          <a:noFill/>
          <a:ln w="12700" cap="flat" cmpd="sng" algn="ctr">
            <a:solidFill>
              <a:sysClr val="windowText" lastClr="000000"/>
            </a:solidFill>
            <a:round/>
          </a:ln>
          <a:effectLst/>
        </c:spPr>
        <c:txPr>
          <a:bodyPr rot="-60000000" vert="horz"/>
          <a:lstStyle/>
          <a:p>
            <a:pPr>
              <a:defRPr/>
            </a:pPr>
            <a:endParaRPr lang="en-BE"/>
          </a:p>
        </c:txPr>
        <c:crossAx val="128735104"/>
        <c:crosses val="autoZero"/>
        <c:crossBetween val="midCat"/>
        <c:majorUnit val="1"/>
      </c:valAx>
      <c:spPr>
        <a:noFill/>
        <a:ln>
          <a:noFill/>
        </a:ln>
        <a:effectLst/>
      </c:spPr>
    </c:plotArea>
    <c:legend>
      <c:legendPos val="r"/>
      <c:legendEntry>
        <c:idx val="2"/>
        <c:delete val="1"/>
      </c:legendEntry>
      <c:legendEntry>
        <c:idx val="3"/>
        <c:delete val="1"/>
      </c:legendEntry>
      <c:layout>
        <c:manualLayout>
          <c:xMode val="edge"/>
          <c:yMode val="edge"/>
          <c:x val="0.84114913570095717"/>
          <c:y val="0.58413320090133425"/>
          <c:w val="9.1576810699235525E-2"/>
          <c:h val="0.14950027791251272"/>
        </c:manualLayout>
      </c:layout>
      <c:overlay val="1"/>
      <c:spPr>
        <a:noFill/>
        <a:ln>
          <a:noFill/>
        </a:ln>
        <a:effectLst/>
      </c:spPr>
      <c:txPr>
        <a:bodyPr rot="0" vert="horz"/>
        <a:lstStyle/>
        <a:p>
          <a:pPr>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noFill/>
      <a:round/>
    </a:ln>
    <a:effectLst/>
  </c:spPr>
  <c:txPr>
    <a:bodyPr/>
    <a:lstStyle/>
    <a:p>
      <a:pPr>
        <a:defRPr sz="1000" b="1">
          <a:solidFill>
            <a:sysClr val="windowText" lastClr="000000"/>
          </a:solidFill>
          <a:latin typeface="Times New Roman" panose="02020603050405020304" pitchFamily="18" charset="0"/>
          <a:ea typeface="Verdana" panose="020B0604030504040204" pitchFamily="34" charset="0"/>
          <a:cs typeface="Times New Roman" panose="02020603050405020304" pitchFamily="18" charset="0"/>
        </a:defRPr>
      </a:pPr>
      <a:endParaRPr lang="en-BE"/>
    </a:p>
  </c:txPr>
  <c:externalData r:id="rId2">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GB" dirty="0"/>
              <a:t>ZB</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677719777753584"/>
          <c:y val="0.23177441968669227"/>
          <c:w val="0.74742008125096693"/>
          <c:h val="0.71387834622572655"/>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Porewater!$C$2:$C$15</c:f>
              <c:numCache>
                <c:formatCode>0.00</c:formatCode>
                <c:ptCount val="14"/>
                <c:pt idx="0">
                  <c:v>7.6732673267326712</c:v>
                </c:pt>
                <c:pt idx="1">
                  <c:v>13.861386138613859</c:v>
                </c:pt>
                <c:pt idx="2">
                  <c:v>20.35891089108911</c:v>
                </c:pt>
                <c:pt idx="3">
                  <c:v>24.690594059405939</c:v>
                </c:pt>
                <c:pt idx="4">
                  <c:v>18.193069306930695</c:v>
                </c:pt>
                <c:pt idx="5">
                  <c:v>26.856435643564357</c:v>
                </c:pt>
                <c:pt idx="6">
                  <c:v>22.524752475247524</c:v>
                </c:pt>
                <c:pt idx="7">
                  <c:v>25</c:v>
                </c:pt>
                <c:pt idx="8">
                  <c:v>24.381188118811878</c:v>
                </c:pt>
                <c:pt idx="9">
                  <c:v>29.331683168316829</c:v>
                </c:pt>
                <c:pt idx="10">
                  <c:v>26.237623762376234</c:v>
                </c:pt>
                <c:pt idx="11">
                  <c:v>30.569306930693067</c:v>
                </c:pt>
                <c:pt idx="12">
                  <c:v>21.905940594059405</c:v>
                </c:pt>
                <c:pt idx="13">
                  <c:v>25</c:v>
                </c:pt>
              </c:numCache>
            </c:numRef>
          </c:xVal>
          <c:yVal>
            <c:numRef>
              <c:f>Porewater!$D$2:$D$15</c:f>
              <c:numCache>
                <c:formatCode>General</c:formatCode>
                <c:ptCount val="14"/>
                <c:pt idx="0">
                  <c:v>2</c:v>
                </c:pt>
                <c:pt idx="1">
                  <c:v>1</c:v>
                </c:pt>
                <c:pt idx="2">
                  <c:v>0</c:v>
                </c:pt>
                <c:pt idx="3">
                  <c:v>-1</c:v>
                </c:pt>
                <c:pt idx="4">
                  <c:v>-2</c:v>
                </c:pt>
                <c:pt idx="5">
                  <c:v>-3</c:v>
                </c:pt>
                <c:pt idx="6">
                  <c:v>-4</c:v>
                </c:pt>
                <c:pt idx="7">
                  <c:v>-5</c:v>
                </c:pt>
                <c:pt idx="8">
                  <c:v>-6</c:v>
                </c:pt>
                <c:pt idx="9">
                  <c:v>-7</c:v>
                </c:pt>
                <c:pt idx="10">
                  <c:v>-8</c:v>
                </c:pt>
                <c:pt idx="11">
                  <c:v>-9</c:v>
                </c:pt>
                <c:pt idx="12">
                  <c:v>-10</c:v>
                </c:pt>
                <c:pt idx="13">
                  <c:v>-11</c:v>
                </c:pt>
              </c:numCache>
            </c:numRef>
          </c:yVal>
          <c:smooth val="1"/>
          <c:extLst>
            <c:ext xmlns:c16="http://schemas.microsoft.com/office/drawing/2014/chart" uri="{C3380CC4-5D6E-409C-BE32-E72D297353CC}">
              <c16:uniqueId val="{00000000-0F59-4CE3-9894-85159AF8CE20}"/>
            </c:ext>
          </c:extLst>
        </c:ser>
        <c:dLbls>
          <c:showLegendKey val="0"/>
          <c:showVal val="0"/>
          <c:showCatName val="0"/>
          <c:showSerName val="0"/>
          <c:showPercent val="0"/>
          <c:showBubbleSize val="0"/>
        </c:dLbls>
        <c:axId val="599413504"/>
        <c:axId val="599405600"/>
      </c:scatterChart>
      <c:valAx>
        <c:axId val="599413504"/>
        <c:scaling>
          <c:orientation val="minMax"/>
          <c:max val="6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US" altLang="zh-CN" baseline="0" dirty="0"/>
              <a:t>W01</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Porewater!$C$28:$C$37</c:f>
              <c:numCache>
                <c:formatCode>0.00</c:formatCode>
                <c:ptCount val="10"/>
                <c:pt idx="0">
                  <c:v>11.386138613861386</c:v>
                </c:pt>
                <c:pt idx="1">
                  <c:v>17.574257425742573</c:v>
                </c:pt>
                <c:pt idx="2">
                  <c:v>16.336633663366335</c:v>
                </c:pt>
                <c:pt idx="3">
                  <c:v>16.336633663366335</c:v>
                </c:pt>
                <c:pt idx="4">
                  <c:v>15.717821782178216</c:v>
                </c:pt>
                <c:pt idx="5">
                  <c:v>18.811881188118811</c:v>
                </c:pt>
                <c:pt idx="6">
                  <c:v>22.524752475247524</c:v>
                </c:pt>
                <c:pt idx="7">
                  <c:v>20.049504950495049</c:v>
                </c:pt>
                <c:pt idx="8">
                  <c:v>32.425742574257427</c:v>
                </c:pt>
                <c:pt idx="9">
                  <c:v>24.381188118811878</c:v>
                </c:pt>
              </c:numCache>
            </c:numRef>
          </c:xVal>
          <c:yVal>
            <c:numRef>
              <c:f>Porewater!$D$28:$D$37</c:f>
              <c:numCache>
                <c:formatCode>General</c:formatCode>
                <c:ptCount val="10"/>
                <c:pt idx="0">
                  <c:v>2</c:v>
                </c:pt>
                <c:pt idx="1">
                  <c:v>1</c:v>
                </c:pt>
                <c:pt idx="2">
                  <c:v>0</c:v>
                </c:pt>
                <c:pt idx="3">
                  <c:v>-1</c:v>
                </c:pt>
                <c:pt idx="4">
                  <c:v>-2</c:v>
                </c:pt>
                <c:pt idx="5">
                  <c:v>-3</c:v>
                </c:pt>
                <c:pt idx="6">
                  <c:v>-4</c:v>
                </c:pt>
                <c:pt idx="7">
                  <c:v>-5</c:v>
                </c:pt>
                <c:pt idx="8">
                  <c:v>-6</c:v>
                </c:pt>
                <c:pt idx="9">
                  <c:v>-7</c:v>
                </c:pt>
              </c:numCache>
            </c:numRef>
          </c:yVal>
          <c:smooth val="1"/>
          <c:extLst>
            <c:ext xmlns:c16="http://schemas.microsoft.com/office/drawing/2014/chart" uri="{C3380CC4-5D6E-409C-BE32-E72D297353CC}">
              <c16:uniqueId val="{00000000-CCEA-46C1-BC73-496CB25C9E2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US" altLang="zh-CN" baseline="0" dirty="0"/>
              <a:t>SV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Porewater!$C$43:$C$52</c:f>
              <c:numCache>
                <c:formatCode>0.00</c:formatCode>
                <c:ptCount val="10"/>
                <c:pt idx="0">
                  <c:v>9.5297029702970288</c:v>
                </c:pt>
                <c:pt idx="1">
                  <c:v>9.5297029702970288</c:v>
                </c:pt>
                <c:pt idx="2">
                  <c:v>16.336633663366335</c:v>
                </c:pt>
                <c:pt idx="3">
                  <c:v>12.004950495049505</c:v>
                </c:pt>
                <c:pt idx="4">
                  <c:v>15.099009900990097</c:v>
                </c:pt>
                <c:pt idx="5">
                  <c:v>9.5297029702970288</c:v>
                </c:pt>
                <c:pt idx="6">
                  <c:v>18.811881188118811</c:v>
                </c:pt>
                <c:pt idx="7">
                  <c:v>18.811881188118811</c:v>
                </c:pt>
                <c:pt idx="8">
                  <c:v>21.287128712871283</c:v>
                </c:pt>
                <c:pt idx="9">
                  <c:v>20.668316831683168</c:v>
                </c:pt>
              </c:numCache>
            </c:numRef>
          </c:xVal>
          <c:yVal>
            <c:numRef>
              <c:f>Porewater!$D$43:$D$52</c:f>
              <c:numCache>
                <c:formatCode>General</c:formatCode>
                <c:ptCount val="10"/>
                <c:pt idx="0">
                  <c:v>2</c:v>
                </c:pt>
                <c:pt idx="1">
                  <c:v>1</c:v>
                </c:pt>
                <c:pt idx="2">
                  <c:v>0</c:v>
                </c:pt>
                <c:pt idx="3">
                  <c:v>-1</c:v>
                </c:pt>
                <c:pt idx="4">
                  <c:v>-2</c:v>
                </c:pt>
                <c:pt idx="5">
                  <c:v>-3</c:v>
                </c:pt>
                <c:pt idx="6">
                  <c:v>-4</c:v>
                </c:pt>
                <c:pt idx="7">
                  <c:v>-5</c:v>
                </c:pt>
                <c:pt idx="8">
                  <c:v>-6</c:v>
                </c:pt>
                <c:pt idx="9">
                  <c:v>-7</c:v>
                </c:pt>
              </c:numCache>
            </c:numRef>
          </c:yVal>
          <c:smooth val="1"/>
          <c:extLst>
            <c:ext xmlns:c16="http://schemas.microsoft.com/office/drawing/2014/chart" uri="{C3380CC4-5D6E-409C-BE32-E72D297353CC}">
              <c16:uniqueId val="{00000000-4C38-4F5E-A086-D7CB805B6DAC}"/>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US" altLang="zh-CN" baseline="0" dirty="0"/>
              <a:t>S15</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Porewater!$C$63:$C$69</c:f>
              <c:numCache>
                <c:formatCode>0.00</c:formatCode>
                <c:ptCount val="7"/>
                <c:pt idx="0">
                  <c:v>18.811881188118811</c:v>
                </c:pt>
                <c:pt idx="1">
                  <c:v>13.242574257425741</c:v>
                </c:pt>
                <c:pt idx="2">
                  <c:v>11.386138613861386</c:v>
                </c:pt>
                <c:pt idx="3">
                  <c:v>14.48019801980198</c:v>
                </c:pt>
                <c:pt idx="4">
                  <c:v>10.148514851485146</c:v>
                </c:pt>
                <c:pt idx="5">
                  <c:v>12.623762376237622</c:v>
                </c:pt>
                <c:pt idx="6">
                  <c:v>13.242574257425741</c:v>
                </c:pt>
              </c:numCache>
            </c:numRef>
          </c:xVal>
          <c:yVal>
            <c:numRef>
              <c:f>Porewater!$D$63:$D$69</c:f>
              <c:numCache>
                <c:formatCode>General</c:formatCode>
                <c:ptCount val="7"/>
                <c:pt idx="0">
                  <c:v>1</c:v>
                </c:pt>
                <c:pt idx="1">
                  <c:v>0</c:v>
                </c:pt>
                <c:pt idx="2">
                  <c:v>-1</c:v>
                </c:pt>
                <c:pt idx="3">
                  <c:v>-2</c:v>
                </c:pt>
                <c:pt idx="4">
                  <c:v>-3</c:v>
                </c:pt>
                <c:pt idx="5">
                  <c:v>-4</c:v>
                </c:pt>
                <c:pt idx="6">
                  <c:v>-5</c:v>
                </c:pt>
              </c:numCache>
            </c:numRef>
          </c:yVal>
          <c:smooth val="1"/>
          <c:extLst>
            <c:ext xmlns:c16="http://schemas.microsoft.com/office/drawing/2014/chart" uri="{C3380CC4-5D6E-409C-BE32-E72D297353CC}">
              <c16:uniqueId val="{00000000-F37D-4F0D-A3C6-59EBA9D9E480}"/>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GB" dirty="0"/>
              <a:t>ZB</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Porewater!$E$2:$E$27</c:f>
              <c:numCache>
                <c:formatCode>0.0</c:formatCode>
                <c:ptCount val="26"/>
                <c:pt idx="0">
                  <c:v>19.635938840091082</c:v>
                </c:pt>
                <c:pt idx="1">
                  <c:v>30.530377174780487</c:v>
                </c:pt>
                <c:pt idx="2">
                  <c:v>33.399797457226171</c:v>
                </c:pt>
                <c:pt idx="3">
                  <c:v>34.58991392925568</c:v>
                </c:pt>
                <c:pt idx="4">
                  <c:v>18.393893271176605</c:v>
                </c:pt>
                <c:pt idx="5">
                  <c:v>25.597474053792286</c:v>
                </c:pt>
                <c:pt idx="6">
                  <c:v>20.199362185896881</c:v>
                </c:pt>
                <c:pt idx="7">
                  <c:v>33.911505681307993</c:v>
                </c:pt>
                <c:pt idx="8">
                  <c:v>29.749956268826473</c:v>
                </c:pt>
                <c:pt idx="9">
                  <c:v>21.890956194622934</c:v>
                </c:pt>
                <c:pt idx="10">
                  <c:v>40.36713628865126</c:v>
                </c:pt>
                <c:pt idx="11">
                  <c:v>14.455720553330595</c:v>
                </c:pt>
                <c:pt idx="12">
                  <c:v>18.186858929462399</c:v>
                </c:pt>
                <c:pt idx="13">
                  <c:v>19.59771752695762</c:v>
                </c:pt>
                <c:pt idx="14">
                  <c:v>38.469831909519684</c:v>
                </c:pt>
                <c:pt idx="15">
                  <c:v>25.57296052441032</c:v>
                </c:pt>
                <c:pt idx="16">
                  <c:v>15.562854783235135</c:v>
                </c:pt>
                <c:pt idx="17">
                  <c:v>23.587872835478851</c:v>
                </c:pt>
                <c:pt idx="18">
                  <c:v>14.60607822427516</c:v>
                </c:pt>
                <c:pt idx="19">
                  <c:v>27.267082114725689</c:v>
                </c:pt>
                <c:pt idx="20">
                  <c:v>24.382844052380811</c:v>
                </c:pt>
                <c:pt idx="21">
                  <c:v>23.663365946968856</c:v>
                </c:pt>
                <c:pt idx="22">
                  <c:v>23.511951773666851</c:v>
                </c:pt>
                <c:pt idx="23">
                  <c:v>29.760922495827668</c:v>
                </c:pt>
                <c:pt idx="24">
                  <c:v>30.517511918225416</c:v>
                </c:pt>
                <c:pt idx="25">
                  <c:v>52.311925194895068</c:v>
                </c:pt>
              </c:numCache>
            </c:numRef>
          </c:xVal>
          <c:yVal>
            <c:numRef>
              <c:f>Porewater!$F$2:$F$27</c:f>
              <c:numCache>
                <c:formatCode>General</c:formatCode>
                <c:ptCount val="26"/>
                <c:pt idx="0">
                  <c:v>2.5</c:v>
                </c:pt>
                <c:pt idx="1">
                  <c:v>2</c:v>
                </c:pt>
                <c:pt idx="2">
                  <c:v>1.5</c:v>
                </c:pt>
                <c:pt idx="3">
                  <c:v>1</c:v>
                </c:pt>
                <c:pt idx="4">
                  <c:v>0.5</c:v>
                </c:pt>
                <c:pt idx="5">
                  <c:v>-0.5</c:v>
                </c:pt>
                <c:pt idx="6">
                  <c:v>-1</c:v>
                </c:pt>
                <c:pt idx="7">
                  <c:v>-1.5</c:v>
                </c:pt>
                <c:pt idx="8">
                  <c:v>-2</c:v>
                </c:pt>
                <c:pt idx="9">
                  <c:v>-3</c:v>
                </c:pt>
                <c:pt idx="10">
                  <c:v>-3.5</c:v>
                </c:pt>
                <c:pt idx="11">
                  <c:v>-4</c:v>
                </c:pt>
                <c:pt idx="12">
                  <c:v>-4.5</c:v>
                </c:pt>
                <c:pt idx="13">
                  <c:v>-5</c:v>
                </c:pt>
                <c:pt idx="14">
                  <c:v>-6.5</c:v>
                </c:pt>
                <c:pt idx="15">
                  <c:v>-7</c:v>
                </c:pt>
                <c:pt idx="16">
                  <c:v>-7.5</c:v>
                </c:pt>
                <c:pt idx="17">
                  <c:v>-8</c:v>
                </c:pt>
                <c:pt idx="18">
                  <c:v>-8.5</c:v>
                </c:pt>
                <c:pt idx="19">
                  <c:v>-9</c:v>
                </c:pt>
                <c:pt idx="20">
                  <c:v>-9.5</c:v>
                </c:pt>
                <c:pt idx="21">
                  <c:v>-10</c:v>
                </c:pt>
                <c:pt idx="22">
                  <c:v>-10.5</c:v>
                </c:pt>
                <c:pt idx="23">
                  <c:v>-11</c:v>
                </c:pt>
                <c:pt idx="24">
                  <c:v>-11.5</c:v>
                </c:pt>
                <c:pt idx="25">
                  <c:v>-12</c:v>
                </c:pt>
              </c:numCache>
            </c:numRef>
          </c:yVal>
          <c:smooth val="1"/>
          <c:extLst>
            <c:ext xmlns:c16="http://schemas.microsoft.com/office/drawing/2014/chart" uri="{C3380CC4-5D6E-409C-BE32-E72D297353CC}">
              <c16:uniqueId val="{00000000-164F-48F5-A764-F3C3EE0F089D}"/>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US" altLang="zh-CN" baseline="0" dirty="0"/>
              <a:t>W01</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Porewater!$E$28:$E$42</c:f>
              <c:numCache>
                <c:formatCode>0.0</c:formatCode>
                <c:ptCount val="15"/>
                <c:pt idx="0">
                  <c:v>3.168259523996404</c:v>
                </c:pt>
                <c:pt idx="1">
                  <c:v>1.5407959395100357</c:v>
                </c:pt>
                <c:pt idx="2">
                  <c:v>13.851213051114872</c:v>
                </c:pt>
                <c:pt idx="3">
                  <c:v>6.4025114587248648</c:v>
                </c:pt>
                <c:pt idx="4">
                  <c:v>1.798282745888736</c:v>
                </c:pt>
                <c:pt idx="5">
                  <c:v>4.9714760308503196</c:v>
                </c:pt>
                <c:pt idx="6">
                  <c:v>3.7941935104026072</c:v>
                </c:pt>
                <c:pt idx="7">
                  <c:v>6.3070746729646876</c:v>
                </c:pt>
                <c:pt idx="8">
                  <c:v>5.4849005680233747</c:v>
                </c:pt>
                <c:pt idx="9">
                  <c:v>4.0888820086566753</c:v>
                </c:pt>
                <c:pt idx="10">
                  <c:v>4.153620832210648</c:v>
                </c:pt>
                <c:pt idx="11">
                  <c:v>4.6903083657313118</c:v>
                </c:pt>
                <c:pt idx="12">
                  <c:v>7.3834255171882832</c:v>
                </c:pt>
                <c:pt idx="13">
                  <c:v>7.1054097284027469</c:v>
                </c:pt>
                <c:pt idx="14">
                  <c:v>9.0657424949100083</c:v>
                </c:pt>
              </c:numCache>
            </c:numRef>
          </c:xVal>
          <c:yVal>
            <c:numRef>
              <c:f>Porewater!$F$28:$F$42</c:f>
              <c:numCache>
                <c:formatCode>General</c:formatCode>
                <c:ptCount val="15"/>
                <c:pt idx="0">
                  <c:v>2</c:v>
                </c:pt>
                <c:pt idx="1">
                  <c:v>1</c:v>
                </c:pt>
                <c:pt idx="2">
                  <c:v>0</c:v>
                </c:pt>
                <c:pt idx="3">
                  <c:v>-1</c:v>
                </c:pt>
                <c:pt idx="4">
                  <c:v>-2</c:v>
                </c:pt>
                <c:pt idx="5">
                  <c:v>-3</c:v>
                </c:pt>
                <c:pt idx="6">
                  <c:v>-4</c:v>
                </c:pt>
                <c:pt idx="7">
                  <c:v>-5</c:v>
                </c:pt>
                <c:pt idx="8">
                  <c:v>-6</c:v>
                </c:pt>
                <c:pt idx="9">
                  <c:v>-7</c:v>
                </c:pt>
                <c:pt idx="10">
                  <c:v>-8</c:v>
                </c:pt>
                <c:pt idx="11">
                  <c:v>-9</c:v>
                </c:pt>
                <c:pt idx="12">
                  <c:v>-10</c:v>
                </c:pt>
                <c:pt idx="13">
                  <c:v>-11</c:v>
                </c:pt>
                <c:pt idx="14">
                  <c:v>-12</c:v>
                </c:pt>
              </c:numCache>
            </c:numRef>
          </c:yVal>
          <c:smooth val="1"/>
          <c:extLst>
            <c:ext xmlns:c16="http://schemas.microsoft.com/office/drawing/2014/chart" uri="{C3380CC4-5D6E-409C-BE32-E72D297353CC}">
              <c16:uniqueId val="{00000000-CF44-47AE-A4FE-C3E539EC4018}"/>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US" altLang="zh-CN" baseline="0" dirty="0"/>
              <a:t>SV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Porewater!$E$43:$E$62</c:f>
              <c:numCache>
                <c:formatCode>0.0</c:formatCode>
                <c:ptCount val="20"/>
                <c:pt idx="0">
                  <c:v>23.031553757134489</c:v>
                </c:pt>
                <c:pt idx="1">
                  <c:v>15.193213514186153</c:v>
                </c:pt>
                <c:pt idx="2">
                  <c:v>17.63463899536859</c:v>
                </c:pt>
                <c:pt idx="3">
                  <c:v>13.706439674382565</c:v>
                </c:pt>
                <c:pt idx="4">
                  <c:v>12.604836118157326</c:v>
                </c:pt>
                <c:pt idx="5">
                  <c:v>8.6615842060059496</c:v>
                </c:pt>
                <c:pt idx="6">
                  <c:v>11.787318204349985</c:v>
                </c:pt>
                <c:pt idx="7">
                  <c:v>9.8426753353711085</c:v>
                </c:pt>
                <c:pt idx="8">
                  <c:v>11.648373926501399</c:v>
                </c:pt>
                <c:pt idx="9">
                  <c:v>9.3697654909672341</c:v>
                </c:pt>
                <c:pt idx="10">
                  <c:v>8.2931033688027913</c:v>
                </c:pt>
                <c:pt idx="11">
                  <c:v>10.10021801632865</c:v>
                </c:pt>
                <c:pt idx="12">
                  <c:v>10.005689627960139</c:v>
                </c:pt>
                <c:pt idx="13">
                  <c:v>7.8820054164598741</c:v>
                </c:pt>
                <c:pt idx="14">
                  <c:v>10.206793188004143</c:v>
                </c:pt>
                <c:pt idx="15">
                  <c:v>12.476652102524536</c:v>
                </c:pt>
                <c:pt idx="16">
                  <c:v>14.293190443443759</c:v>
                </c:pt>
                <c:pt idx="17">
                  <c:v>13.15023568528062</c:v>
                </c:pt>
                <c:pt idx="18">
                  <c:v>12.447300580146571</c:v>
                </c:pt>
                <c:pt idx="19">
                  <c:v>12.110155510665683</c:v>
                </c:pt>
              </c:numCache>
            </c:numRef>
          </c:xVal>
          <c:yVal>
            <c:numRef>
              <c:f>Porewater!$F$43:$F$62</c:f>
              <c:numCache>
                <c:formatCode>General</c:formatCode>
                <c:ptCount val="20"/>
                <c:pt idx="0">
                  <c:v>2</c:v>
                </c:pt>
                <c:pt idx="1">
                  <c:v>1.25</c:v>
                </c:pt>
                <c:pt idx="2">
                  <c:v>0.5</c:v>
                </c:pt>
                <c:pt idx="3">
                  <c:v>-0.5</c:v>
                </c:pt>
                <c:pt idx="4">
                  <c:v>-1.5</c:v>
                </c:pt>
                <c:pt idx="5">
                  <c:v>-2.25</c:v>
                </c:pt>
                <c:pt idx="6">
                  <c:v>-3</c:v>
                </c:pt>
                <c:pt idx="7">
                  <c:v>-3.75</c:v>
                </c:pt>
                <c:pt idx="8">
                  <c:v>-4.5</c:v>
                </c:pt>
                <c:pt idx="9">
                  <c:v>-5.5</c:v>
                </c:pt>
                <c:pt idx="10">
                  <c:v>-6.25</c:v>
                </c:pt>
                <c:pt idx="11">
                  <c:v>-7</c:v>
                </c:pt>
                <c:pt idx="12">
                  <c:v>-7.75</c:v>
                </c:pt>
                <c:pt idx="13">
                  <c:v>-8.25</c:v>
                </c:pt>
                <c:pt idx="14">
                  <c:v>-8.75</c:v>
                </c:pt>
                <c:pt idx="15">
                  <c:v>-9.5</c:v>
                </c:pt>
                <c:pt idx="16">
                  <c:v>-10.5</c:v>
                </c:pt>
                <c:pt idx="17">
                  <c:v>-11.25</c:v>
                </c:pt>
                <c:pt idx="18">
                  <c:v>-11.75</c:v>
                </c:pt>
                <c:pt idx="19">
                  <c:v>-12.25</c:v>
                </c:pt>
              </c:numCache>
            </c:numRef>
          </c:yVal>
          <c:smooth val="1"/>
          <c:extLst>
            <c:ext xmlns:c16="http://schemas.microsoft.com/office/drawing/2014/chart" uri="{C3380CC4-5D6E-409C-BE32-E72D297353CC}">
              <c16:uniqueId val="{00000000-91E9-4D47-BB60-043F5D95008E}"/>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US" altLang="zh-CN" baseline="0" dirty="0"/>
              <a:t>S15</a:t>
            </a:r>
            <a:endParaRPr lang="en-GB" dirty="0"/>
          </a:p>
        </c:rich>
      </c:tx>
      <c:layout>
        <c:manualLayout>
          <c:xMode val="edge"/>
          <c:yMode val="edge"/>
          <c:x val="0.22917718348324648"/>
          <c:y val="2.4687009540071293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Porewater!$E$63:$E$75</c:f>
              <c:numCache>
                <c:formatCode>0.00</c:formatCode>
                <c:ptCount val="13"/>
                <c:pt idx="0">
                  <c:v>2.4322726343345877</c:v>
                </c:pt>
                <c:pt idx="1">
                  <c:v>3.5619971275462134</c:v>
                </c:pt>
                <c:pt idx="2">
                  <c:v>19.230728856128906</c:v>
                </c:pt>
                <c:pt idx="3">
                  <c:v>28.566856383737004</c:v>
                </c:pt>
                <c:pt idx="4">
                  <c:v>29.72141632757857</c:v>
                </c:pt>
                <c:pt idx="5">
                  <c:v>27.977726875449992</c:v>
                </c:pt>
                <c:pt idx="6">
                  <c:v>28.464564709058493</c:v>
                </c:pt>
                <c:pt idx="7">
                  <c:v>30.082946418108268</c:v>
                </c:pt>
                <c:pt idx="8">
                  <c:v>32.456327592698742</c:v>
                </c:pt>
                <c:pt idx="9">
                  <c:v>28.65711305104529</c:v>
                </c:pt>
                <c:pt idx="10">
                  <c:v>32.237548351575775</c:v>
                </c:pt>
                <c:pt idx="11">
                  <c:v>31.341111053577244</c:v>
                </c:pt>
                <c:pt idx="12">
                  <c:v>34.500291656308043</c:v>
                </c:pt>
              </c:numCache>
            </c:numRef>
          </c:xVal>
          <c:yVal>
            <c:numRef>
              <c:f>Porewater!$F$63:$F$75</c:f>
              <c:numCache>
                <c:formatCode>General</c:formatCode>
                <c:ptCount val="13"/>
                <c:pt idx="0">
                  <c:v>1</c:v>
                </c:pt>
                <c:pt idx="1">
                  <c:v>0</c:v>
                </c:pt>
                <c:pt idx="2">
                  <c:v>-1</c:v>
                </c:pt>
                <c:pt idx="3">
                  <c:v>-2</c:v>
                </c:pt>
                <c:pt idx="4">
                  <c:v>-3</c:v>
                </c:pt>
                <c:pt idx="5">
                  <c:v>-4</c:v>
                </c:pt>
                <c:pt idx="6">
                  <c:v>-5</c:v>
                </c:pt>
                <c:pt idx="7">
                  <c:v>-6</c:v>
                </c:pt>
                <c:pt idx="8">
                  <c:v>-7</c:v>
                </c:pt>
                <c:pt idx="9">
                  <c:v>-8</c:v>
                </c:pt>
                <c:pt idx="10">
                  <c:v>-9</c:v>
                </c:pt>
                <c:pt idx="11">
                  <c:v>-10</c:v>
                </c:pt>
                <c:pt idx="12">
                  <c:v>-11</c:v>
                </c:pt>
              </c:numCache>
            </c:numRef>
          </c:yVal>
          <c:smooth val="1"/>
          <c:extLst>
            <c:ext xmlns:c16="http://schemas.microsoft.com/office/drawing/2014/chart" uri="{C3380CC4-5D6E-409C-BE32-E72D297353CC}">
              <c16:uniqueId val="{00000000-C103-4374-8320-5A60522770A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GB" dirty="0"/>
              <a:t>ZB</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677719777753584"/>
          <c:y val="0.23177441968669227"/>
          <c:w val="0.74742008125096693"/>
          <c:h val="0.71387834622572655"/>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Porewater!$C$2:$C$15</c:f>
              <c:numCache>
                <c:formatCode>0.00</c:formatCode>
                <c:ptCount val="14"/>
                <c:pt idx="0">
                  <c:v>7.6732673267326712</c:v>
                </c:pt>
                <c:pt idx="1">
                  <c:v>13.861386138613859</c:v>
                </c:pt>
                <c:pt idx="2">
                  <c:v>20.35891089108911</c:v>
                </c:pt>
                <c:pt idx="3">
                  <c:v>24.690594059405939</c:v>
                </c:pt>
                <c:pt idx="4">
                  <c:v>18.193069306930695</c:v>
                </c:pt>
                <c:pt idx="5">
                  <c:v>26.856435643564357</c:v>
                </c:pt>
                <c:pt idx="6">
                  <c:v>22.524752475247524</c:v>
                </c:pt>
                <c:pt idx="7">
                  <c:v>25</c:v>
                </c:pt>
                <c:pt idx="8">
                  <c:v>24.381188118811878</c:v>
                </c:pt>
                <c:pt idx="9">
                  <c:v>29.331683168316829</c:v>
                </c:pt>
                <c:pt idx="10">
                  <c:v>26.237623762376234</c:v>
                </c:pt>
                <c:pt idx="11">
                  <c:v>30.569306930693067</c:v>
                </c:pt>
                <c:pt idx="12">
                  <c:v>21.905940594059405</c:v>
                </c:pt>
                <c:pt idx="13">
                  <c:v>25</c:v>
                </c:pt>
              </c:numCache>
            </c:numRef>
          </c:xVal>
          <c:yVal>
            <c:numRef>
              <c:f>Porewater!$D$2:$D$15</c:f>
              <c:numCache>
                <c:formatCode>General</c:formatCode>
                <c:ptCount val="14"/>
                <c:pt idx="0">
                  <c:v>2</c:v>
                </c:pt>
                <c:pt idx="1">
                  <c:v>1</c:v>
                </c:pt>
                <c:pt idx="2">
                  <c:v>0</c:v>
                </c:pt>
                <c:pt idx="3">
                  <c:v>-1</c:v>
                </c:pt>
                <c:pt idx="4">
                  <c:v>-2</c:v>
                </c:pt>
                <c:pt idx="5">
                  <c:v>-3</c:v>
                </c:pt>
                <c:pt idx="6">
                  <c:v>-4</c:v>
                </c:pt>
                <c:pt idx="7">
                  <c:v>-5</c:v>
                </c:pt>
                <c:pt idx="8">
                  <c:v>-6</c:v>
                </c:pt>
                <c:pt idx="9">
                  <c:v>-7</c:v>
                </c:pt>
                <c:pt idx="10">
                  <c:v>-8</c:v>
                </c:pt>
                <c:pt idx="11">
                  <c:v>-9</c:v>
                </c:pt>
                <c:pt idx="12">
                  <c:v>-10</c:v>
                </c:pt>
                <c:pt idx="13">
                  <c:v>-11</c:v>
                </c:pt>
              </c:numCache>
            </c:numRef>
          </c:yVal>
          <c:smooth val="1"/>
          <c:extLst>
            <c:ext xmlns:c16="http://schemas.microsoft.com/office/drawing/2014/chart" uri="{C3380CC4-5D6E-409C-BE32-E72D297353CC}">
              <c16:uniqueId val="{00000000-0F59-4CE3-9894-85159AF8CE20}"/>
            </c:ext>
          </c:extLst>
        </c:ser>
        <c:dLbls>
          <c:showLegendKey val="0"/>
          <c:showVal val="0"/>
          <c:showCatName val="0"/>
          <c:showSerName val="0"/>
          <c:showPercent val="0"/>
          <c:showBubbleSize val="0"/>
        </c:dLbls>
        <c:axId val="599413504"/>
        <c:axId val="599405600"/>
      </c:scatterChart>
      <c:valAx>
        <c:axId val="599413504"/>
        <c:scaling>
          <c:orientation val="minMax"/>
          <c:max val="60"/>
        </c:scaling>
        <c:delete val="0"/>
        <c:axPos val="b"/>
        <c:numFmt formatCode="General" sourceLinked="0"/>
        <c:majorTickMark val="in"/>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US" altLang="zh-CN" baseline="0" dirty="0"/>
              <a:t>W01</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Porewater!$C$28:$C$37</c:f>
              <c:numCache>
                <c:formatCode>0.00</c:formatCode>
                <c:ptCount val="10"/>
                <c:pt idx="0">
                  <c:v>11.386138613861386</c:v>
                </c:pt>
                <c:pt idx="1">
                  <c:v>17.574257425742573</c:v>
                </c:pt>
                <c:pt idx="2">
                  <c:v>16.336633663366335</c:v>
                </c:pt>
                <c:pt idx="3">
                  <c:v>16.336633663366335</c:v>
                </c:pt>
                <c:pt idx="4">
                  <c:v>15.717821782178216</c:v>
                </c:pt>
                <c:pt idx="5">
                  <c:v>18.811881188118811</c:v>
                </c:pt>
                <c:pt idx="6">
                  <c:v>22.524752475247524</c:v>
                </c:pt>
                <c:pt idx="7">
                  <c:v>20.049504950495049</c:v>
                </c:pt>
                <c:pt idx="8">
                  <c:v>32.425742574257427</c:v>
                </c:pt>
                <c:pt idx="9">
                  <c:v>24.381188118811878</c:v>
                </c:pt>
              </c:numCache>
            </c:numRef>
          </c:xVal>
          <c:yVal>
            <c:numRef>
              <c:f>Porewater!$D$28:$D$37</c:f>
              <c:numCache>
                <c:formatCode>General</c:formatCode>
                <c:ptCount val="10"/>
                <c:pt idx="0">
                  <c:v>2</c:v>
                </c:pt>
                <c:pt idx="1">
                  <c:v>1</c:v>
                </c:pt>
                <c:pt idx="2">
                  <c:v>0</c:v>
                </c:pt>
                <c:pt idx="3">
                  <c:v>-1</c:v>
                </c:pt>
                <c:pt idx="4">
                  <c:v>-2</c:v>
                </c:pt>
                <c:pt idx="5">
                  <c:v>-3</c:v>
                </c:pt>
                <c:pt idx="6">
                  <c:v>-4</c:v>
                </c:pt>
                <c:pt idx="7">
                  <c:v>-5</c:v>
                </c:pt>
                <c:pt idx="8">
                  <c:v>-6</c:v>
                </c:pt>
                <c:pt idx="9">
                  <c:v>-7</c:v>
                </c:pt>
              </c:numCache>
            </c:numRef>
          </c:yVal>
          <c:smooth val="1"/>
          <c:extLst>
            <c:ext xmlns:c16="http://schemas.microsoft.com/office/drawing/2014/chart" uri="{C3380CC4-5D6E-409C-BE32-E72D297353CC}">
              <c16:uniqueId val="{00000000-CCEA-46C1-BC73-496CB25C9E2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US" altLang="zh-CN" baseline="0" dirty="0"/>
              <a:t>SV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Porewater!$C$43:$C$52</c:f>
              <c:numCache>
                <c:formatCode>0.00</c:formatCode>
                <c:ptCount val="10"/>
                <c:pt idx="0">
                  <c:v>9.5297029702970288</c:v>
                </c:pt>
                <c:pt idx="1">
                  <c:v>9.5297029702970288</c:v>
                </c:pt>
                <c:pt idx="2">
                  <c:v>16.336633663366335</c:v>
                </c:pt>
                <c:pt idx="3">
                  <c:v>12.004950495049505</c:v>
                </c:pt>
                <c:pt idx="4">
                  <c:v>15.099009900990097</c:v>
                </c:pt>
                <c:pt idx="5">
                  <c:v>9.5297029702970288</c:v>
                </c:pt>
                <c:pt idx="6">
                  <c:v>18.811881188118811</c:v>
                </c:pt>
                <c:pt idx="7">
                  <c:v>18.811881188118811</c:v>
                </c:pt>
                <c:pt idx="8">
                  <c:v>21.287128712871283</c:v>
                </c:pt>
                <c:pt idx="9">
                  <c:v>20.668316831683168</c:v>
                </c:pt>
              </c:numCache>
            </c:numRef>
          </c:xVal>
          <c:yVal>
            <c:numRef>
              <c:f>Porewater!$D$43:$D$52</c:f>
              <c:numCache>
                <c:formatCode>General</c:formatCode>
                <c:ptCount val="10"/>
                <c:pt idx="0">
                  <c:v>2</c:v>
                </c:pt>
                <c:pt idx="1">
                  <c:v>1</c:v>
                </c:pt>
                <c:pt idx="2">
                  <c:v>0</c:v>
                </c:pt>
                <c:pt idx="3">
                  <c:v>-1</c:v>
                </c:pt>
                <c:pt idx="4">
                  <c:v>-2</c:v>
                </c:pt>
                <c:pt idx="5">
                  <c:v>-3</c:v>
                </c:pt>
                <c:pt idx="6">
                  <c:v>-4</c:v>
                </c:pt>
                <c:pt idx="7">
                  <c:v>-5</c:v>
                </c:pt>
                <c:pt idx="8">
                  <c:v>-6</c:v>
                </c:pt>
                <c:pt idx="9">
                  <c:v>-7</c:v>
                </c:pt>
              </c:numCache>
            </c:numRef>
          </c:yVal>
          <c:smooth val="1"/>
          <c:extLst>
            <c:ext xmlns:c16="http://schemas.microsoft.com/office/drawing/2014/chart" uri="{C3380CC4-5D6E-409C-BE32-E72D297353CC}">
              <c16:uniqueId val="{00000000-4C38-4F5E-A086-D7CB805B6DAC}"/>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US" altLang="zh-CN" baseline="0" dirty="0"/>
              <a:t>S15</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Porewater!$C$63:$C$69</c:f>
              <c:numCache>
                <c:formatCode>0.00</c:formatCode>
                <c:ptCount val="7"/>
                <c:pt idx="0">
                  <c:v>18.811881188118811</c:v>
                </c:pt>
                <c:pt idx="1">
                  <c:v>13.242574257425741</c:v>
                </c:pt>
                <c:pt idx="2">
                  <c:v>11.386138613861386</c:v>
                </c:pt>
                <c:pt idx="3">
                  <c:v>14.48019801980198</c:v>
                </c:pt>
                <c:pt idx="4">
                  <c:v>10.148514851485146</c:v>
                </c:pt>
                <c:pt idx="5">
                  <c:v>12.623762376237622</c:v>
                </c:pt>
                <c:pt idx="6">
                  <c:v>13.242574257425741</c:v>
                </c:pt>
              </c:numCache>
            </c:numRef>
          </c:xVal>
          <c:yVal>
            <c:numRef>
              <c:f>Porewater!$D$63:$D$69</c:f>
              <c:numCache>
                <c:formatCode>General</c:formatCode>
                <c:ptCount val="7"/>
                <c:pt idx="0">
                  <c:v>1</c:v>
                </c:pt>
                <c:pt idx="1">
                  <c:v>0</c:v>
                </c:pt>
                <c:pt idx="2">
                  <c:v>-1</c:v>
                </c:pt>
                <c:pt idx="3">
                  <c:v>-2</c:v>
                </c:pt>
                <c:pt idx="4">
                  <c:v>-3</c:v>
                </c:pt>
                <c:pt idx="5">
                  <c:v>-4</c:v>
                </c:pt>
                <c:pt idx="6">
                  <c:v>-5</c:v>
                </c:pt>
              </c:numCache>
            </c:numRef>
          </c:yVal>
          <c:smooth val="1"/>
          <c:extLst>
            <c:ext xmlns:c16="http://schemas.microsoft.com/office/drawing/2014/chart" uri="{C3380CC4-5D6E-409C-BE32-E72D297353CC}">
              <c16:uniqueId val="{00000000-F37D-4F0D-A3C6-59EBA9D9E480}"/>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GB" dirty="0"/>
              <a:t>ZB</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Porewater!$E$2:$E$27</c:f>
              <c:numCache>
                <c:formatCode>0.0</c:formatCode>
                <c:ptCount val="26"/>
                <c:pt idx="0">
                  <c:v>19.635938840091082</c:v>
                </c:pt>
                <c:pt idx="1">
                  <c:v>30.530377174780487</c:v>
                </c:pt>
                <c:pt idx="2">
                  <c:v>33.399797457226171</c:v>
                </c:pt>
                <c:pt idx="3">
                  <c:v>34.58991392925568</c:v>
                </c:pt>
                <c:pt idx="4">
                  <c:v>18.393893271176605</c:v>
                </c:pt>
                <c:pt idx="5">
                  <c:v>25.597474053792286</c:v>
                </c:pt>
                <c:pt idx="6">
                  <c:v>20.199362185896881</c:v>
                </c:pt>
                <c:pt idx="7">
                  <c:v>33.911505681307993</c:v>
                </c:pt>
                <c:pt idx="8">
                  <c:v>29.749956268826473</c:v>
                </c:pt>
                <c:pt idx="9">
                  <c:v>21.890956194622934</c:v>
                </c:pt>
                <c:pt idx="10">
                  <c:v>40.36713628865126</c:v>
                </c:pt>
                <c:pt idx="11">
                  <c:v>14.455720553330595</c:v>
                </c:pt>
                <c:pt idx="12">
                  <c:v>18.186858929462399</c:v>
                </c:pt>
                <c:pt idx="13">
                  <c:v>19.59771752695762</c:v>
                </c:pt>
                <c:pt idx="14">
                  <c:v>38.469831909519684</c:v>
                </c:pt>
                <c:pt idx="15">
                  <c:v>25.57296052441032</c:v>
                </c:pt>
                <c:pt idx="16">
                  <c:v>15.562854783235135</c:v>
                </c:pt>
                <c:pt idx="17">
                  <c:v>23.587872835478851</c:v>
                </c:pt>
                <c:pt idx="18">
                  <c:v>14.60607822427516</c:v>
                </c:pt>
                <c:pt idx="19">
                  <c:v>27.267082114725689</c:v>
                </c:pt>
                <c:pt idx="20">
                  <c:v>24.382844052380811</c:v>
                </c:pt>
                <c:pt idx="21">
                  <c:v>23.663365946968856</c:v>
                </c:pt>
                <c:pt idx="22">
                  <c:v>23.511951773666851</c:v>
                </c:pt>
                <c:pt idx="23">
                  <c:v>29.760922495827668</c:v>
                </c:pt>
                <c:pt idx="24">
                  <c:v>30.517511918225416</c:v>
                </c:pt>
                <c:pt idx="25">
                  <c:v>52.311925194895068</c:v>
                </c:pt>
              </c:numCache>
            </c:numRef>
          </c:xVal>
          <c:yVal>
            <c:numRef>
              <c:f>Porewater!$F$2:$F$27</c:f>
              <c:numCache>
                <c:formatCode>General</c:formatCode>
                <c:ptCount val="26"/>
                <c:pt idx="0">
                  <c:v>2.5</c:v>
                </c:pt>
                <c:pt idx="1">
                  <c:v>2</c:v>
                </c:pt>
                <c:pt idx="2">
                  <c:v>1.5</c:v>
                </c:pt>
                <c:pt idx="3">
                  <c:v>1</c:v>
                </c:pt>
                <c:pt idx="4">
                  <c:v>0.5</c:v>
                </c:pt>
                <c:pt idx="5">
                  <c:v>-0.5</c:v>
                </c:pt>
                <c:pt idx="6">
                  <c:v>-1</c:v>
                </c:pt>
                <c:pt idx="7">
                  <c:v>-1.5</c:v>
                </c:pt>
                <c:pt idx="8">
                  <c:v>-2</c:v>
                </c:pt>
                <c:pt idx="9">
                  <c:v>-3</c:v>
                </c:pt>
                <c:pt idx="10">
                  <c:v>-3.5</c:v>
                </c:pt>
                <c:pt idx="11">
                  <c:v>-4</c:v>
                </c:pt>
                <c:pt idx="12">
                  <c:v>-4.5</c:v>
                </c:pt>
                <c:pt idx="13">
                  <c:v>-5</c:v>
                </c:pt>
                <c:pt idx="14">
                  <c:v>-6.5</c:v>
                </c:pt>
                <c:pt idx="15">
                  <c:v>-7</c:v>
                </c:pt>
                <c:pt idx="16">
                  <c:v>-7.5</c:v>
                </c:pt>
                <c:pt idx="17">
                  <c:v>-8</c:v>
                </c:pt>
                <c:pt idx="18">
                  <c:v>-8.5</c:v>
                </c:pt>
                <c:pt idx="19">
                  <c:v>-9</c:v>
                </c:pt>
                <c:pt idx="20">
                  <c:v>-9.5</c:v>
                </c:pt>
                <c:pt idx="21">
                  <c:v>-10</c:v>
                </c:pt>
                <c:pt idx="22">
                  <c:v>-10.5</c:v>
                </c:pt>
                <c:pt idx="23">
                  <c:v>-11</c:v>
                </c:pt>
                <c:pt idx="24">
                  <c:v>-11.5</c:v>
                </c:pt>
                <c:pt idx="25">
                  <c:v>-12</c:v>
                </c:pt>
              </c:numCache>
            </c:numRef>
          </c:yVal>
          <c:smooth val="1"/>
          <c:extLst>
            <c:ext xmlns:c16="http://schemas.microsoft.com/office/drawing/2014/chart" uri="{C3380CC4-5D6E-409C-BE32-E72D297353CC}">
              <c16:uniqueId val="{00000000-164F-48F5-A764-F3C3EE0F089D}"/>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US" altLang="zh-CN" baseline="0" dirty="0"/>
              <a:t>W01</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Porewater!$E$28:$E$42</c:f>
              <c:numCache>
                <c:formatCode>0.0</c:formatCode>
                <c:ptCount val="15"/>
                <c:pt idx="0">
                  <c:v>3.168259523996404</c:v>
                </c:pt>
                <c:pt idx="1">
                  <c:v>1.5407959395100357</c:v>
                </c:pt>
                <c:pt idx="2">
                  <c:v>13.851213051114872</c:v>
                </c:pt>
                <c:pt idx="3">
                  <c:v>6.4025114587248648</c:v>
                </c:pt>
                <c:pt idx="4">
                  <c:v>1.798282745888736</c:v>
                </c:pt>
                <c:pt idx="5">
                  <c:v>4.9714760308503196</c:v>
                </c:pt>
                <c:pt idx="6">
                  <c:v>3.7941935104026072</c:v>
                </c:pt>
                <c:pt idx="7">
                  <c:v>6.3070746729646876</c:v>
                </c:pt>
                <c:pt idx="8">
                  <c:v>5.4849005680233747</c:v>
                </c:pt>
                <c:pt idx="9">
                  <c:v>4.0888820086566753</c:v>
                </c:pt>
                <c:pt idx="10">
                  <c:v>4.153620832210648</c:v>
                </c:pt>
                <c:pt idx="11">
                  <c:v>4.6903083657313118</c:v>
                </c:pt>
                <c:pt idx="12">
                  <c:v>7.3834255171882832</c:v>
                </c:pt>
                <c:pt idx="13">
                  <c:v>7.1054097284027469</c:v>
                </c:pt>
                <c:pt idx="14">
                  <c:v>9.0657424949100083</c:v>
                </c:pt>
              </c:numCache>
            </c:numRef>
          </c:xVal>
          <c:yVal>
            <c:numRef>
              <c:f>Porewater!$F$28:$F$42</c:f>
              <c:numCache>
                <c:formatCode>General</c:formatCode>
                <c:ptCount val="15"/>
                <c:pt idx="0">
                  <c:v>2</c:v>
                </c:pt>
                <c:pt idx="1">
                  <c:v>1</c:v>
                </c:pt>
                <c:pt idx="2">
                  <c:v>0</c:v>
                </c:pt>
                <c:pt idx="3">
                  <c:v>-1</c:v>
                </c:pt>
                <c:pt idx="4">
                  <c:v>-2</c:v>
                </c:pt>
                <c:pt idx="5">
                  <c:v>-3</c:v>
                </c:pt>
                <c:pt idx="6">
                  <c:v>-4</c:v>
                </c:pt>
                <c:pt idx="7">
                  <c:v>-5</c:v>
                </c:pt>
                <c:pt idx="8">
                  <c:v>-6</c:v>
                </c:pt>
                <c:pt idx="9">
                  <c:v>-7</c:v>
                </c:pt>
                <c:pt idx="10">
                  <c:v>-8</c:v>
                </c:pt>
                <c:pt idx="11">
                  <c:v>-9</c:v>
                </c:pt>
                <c:pt idx="12">
                  <c:v>-10</c:v>
                </c:pt>
                <c:pt idx="13">
                  <c:v>-11</c:v>
                </c:pt>
                <c:pt idx="14">
                  <c:v>-12</c:v>
                </c:pt>
              </c:numCache>
            </c:numRef>
          </c:yVal>
          <c:smooth val="1"/>
          <c:extLst>
            <c:ext xmlns:c16="http://schemas.microsoft.com/office/drawing/2014/chart" uri="{C3380CC4-5D6E-409C-BE32-E72D297353CC}">
              <c16:uniqueId val="{00000000-CF44-47AE-A4FE-C3E539EC4018}"/>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US" altLang="zh-CN" baseline="0" dirty="0"/>
              <a:t>SV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Porewater!$E$43:$E$62</c:f>
              <c:numCache>
                <c:formatCode>0.0</c:formatCode>
                <c:ptCount val="20"/>
                <c:pt idx="0">
                  <c:v>23.031553757134489</c:v>
                </c:pt>
                <c:pt idx="1">
                  <c:v>15.193213514186153</c:v>
                </c:pt>
                <c:pt idx="2">
                  <c:v>17.63463899536859</c:v>
                </c:pt>
                <c:pt idx="3">
                  <c:v>13.706439674382565</c:v>
                </c:pt>
                <c:pt idx="4">
                  <c:v>12.604836118157326</c:v>
                </c:pt>
                <c:pt idx="5">
                  <c:v>8.6615842060059496</c:v>
                </c:pt>
                <c:pt idx="6">
                  <c:v>11.787318204349985</c:v>
                </c:pt>
                <c:pt idx="7">
                  <c:v>9.8426753353711085</c:v>
                </c:pt>
                <c:pt idx="8">
                  <c:v>11.648373926501399</c:v>
                </c:pt>
                <c:pt idx="9">
                  <c:v>9.3697654909672341</c:v>
                </c:pt>
                <c:pt idx="10">
                  <c:v>8.2931033688027913</c:v>
                </c:pt>
                <c:pt idx="11">
                  <c:v>10.10021801632865</c:v>
                </c:pt>
                <c:pt idx="12">
                  <c:v>10.005689627960139</c:v>
                </c:pt>
                <c:pt idx="13">
                  <c:v>7.8820054164598741</c:v>
                </c:pt>
                <c:pt idx="14">
                  <c:v>10.206793188004143</c:v>
                </c:pt>
                <c:pt idx="15">
                  <c:v>12.476652102524536</c:v>
                </c:pt>
                <c:pt idx="16">
                  <c:v>14.293190443443759</c:v>
                </c:pt>
                <c:pt idx="17">
                  <c:v>13.15023568528062</c:v>
                </c:pt>
                <c:pt idx="18">
                  <c:v>12.447300580146571</c:v>
                </c:pt>
                <c:pt idx="19">
                  <c:v>12.110155510665683</c:v>
                </c:pt>
              </c:numCache>
            </c:numRef>
          </c:xVal>
          <c:yVal>
            <c:numRef>
              <c:f>Porewater!$F$43:$F$62</c:f>
              <c:numCache>
                <c:formatCode>General</c:formatCode>
                <c:ptCount val="20"/>
                <c:pt idx="0">
                  <c:v>2</c:v>
                </c:pt>
                <c:pt idx="1">
                  <c:v>1.25</c:v>
                </c:pt>
                <c:pt idx="2">
                  <c:v>0.5</c:v>
                </c:pt>
                <c:pt idx="3">
                  <c:v>-0.5</c:v>
                </c:pt>
                <c:pt idx="4">
                  <c:v>-1.5</c:v>
                </c:pt>
                <c:pt idx="5">
                  <c:v>-2.25</c:v>
                </c:pt>
                <c:pt idx="6">
                  <c:v>-3</c:v>
                </c:pt>
                <c:pt idx="7">
                  <c:v>-3.75</c:v>
                </c:pt>
                <c:pt idx="8">
                  <c:v>-4.5</c:v>
                </c:pt>
                <c:pt idx="9">
                  <c:v>-5.5</c:v>
                </c:pt>
                <c:pt idx="10">
                  <c:v>-6.25</c:v>
                </c:pt>
                <c:pt idx="11">
                  <c:v>-7</c:v>
                </c:pt>
                <c:pt idx="12">
                  <c:v>-7.75</c:v>
                </c:pt>
                <c:pt idx="13">
                  <c:v>-8.25</c:v>
                </c:pt>
                <c:pt idx="14">
                  <c:v>-8.75</c:v>
                </c:pt>
                <c:pt idx="15">
                  <c:v>-9.5</c:v>
                </c:pt>
                <c:pt idx="16">
                  <c:v>-10.5</c:v>
                </c:pt>
                <c:pt idx="17">
                  <c:v>-11.25</c:v>
                </c:pt>
                <c:pt idx="18">
                  <c:v>-11.75</c:v>
                </c:pt>
                <c:pt idx="19">
                  <c:v>-12.25</c:v>
                </c:pt>
              </c:numCache>
            </c:numRef>
          </c:yVal>
          <c:smooth val="1"/>
          <c:extLst>
            <c:ext xmlns:c16="http://schemas.microsoft.com/office/drawing/2014/chart" uri="{C3380CC4-5D6E-409C-BE32-E72D297353CC}">
              <c16:uniqueId val="{00000000-91E9-4D47-BB60-043F5D95008E}"/>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US" altLang="zh-CN" baseline="0" dirty="0"/>
              <a:t>S15</a:t>
            </a:r>
            <a:endParaRPr lang="en-GB" dirty="0"/>
          </a:p>
        </c:rich>
      </c:tx>
      <c:layout>
        <c:manualLayout>
          <c:xMode val="edge"/>
          <c:yMode val="edge"/>
          <c:x val="0.22917718348324648"/>
          <c:y val="2.4687009540071293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Porewater!$E$63:$E$75</c:f>
              <c:numCache>
                <c:formatCode>0.00</c:formatCode>
                <c:ptCount val="13"/>
                <c:pt idx="0">
                  <c:v>2.4322726343345877</c:v>
                </c:pt>
                <c:pt idx="1">
                  <c:v>3.5619971275462134</c:v>
                </c:pt>
                <c:pt idx="2">
                  <c:v>19.230728856128906</c:v>
                </c:pt>
                <c:pt idx="3">
                  <c:v>28.566856383737004</c:v>
                </c:pt>
                <c:pt idx="4">
                  <c:v>29.72141632757857</c:v>
                </c:pt>
                <c:pt idx="5">
                  <c:v>27.977726875449992</c:v>
                </c:pt>
                <c:pt idx="6">
                  <c:v>28.464564709058493</c:v>
                </c:pt>
                <c:pt idx="7">
                  <c:v>30.082946418108268</c:v>
                </c:pt>
                <c:pt idx="8">
                  <c:v>32.456327592698742</c:v>
                </c:pt>
                <c:pt idx="9">
                  <c:v>28.65711305104529</c:v>
                </c:pt>
                <c:pt idx="10">
                  <c:v>32.237548351575775</c:v>
                </c:pt>
                <c:pt idx="11">
                  <c:v>31.341111053577244</c:v>
                </c:pt>
                <c:pt idx="12">
                  <c:v>34.500291656308043</c:v>
                </c:pt>
              </c:numCache>
            </c:numRef>
          </c:xVal>
          <c:yVal>
            <c:numRef>
              <c:f>Porewater!$F$63:$F$75</c:f>
              <c:numCache>
                <c:formatCode>General</c:formatCode>
                <c:ptCount val="13"/>
                <c:pt idx="0">
                  <c:v>1</c:v>
                </c:pt>
                <c:pt idx="1">
                  <c:v>0</c:v>
                </c:pt>
                <c:pt idx="2">
                  <c:v>-1</c:v>
                </c:pt>
                <c:pt idx="3">
                  <c:v>-2</c:v>
                </c:pt>
                <c:pt idx="4">
                  <c:v>-3</c:v>
                </c:pt>
                <c:pt idx="5">
                  <c:v>-4</c:v>
                </c:pt>
                <c:pt idx="6">
                  <c:v>-5</c:v>
                </c:pt>
                <c:pt idx="7">
                  <c:v>-6</c:v>
                </c:pt>
                <c:pt idx="8">
                  <c:v>-7</c:v>
                </c:pt>
                <c:pt idx="9">
                  <c:v>-8</c:v>
                </c:pt>
                <c:pt idx="10">
                  <c:v>-9</c:v>
                </c:pt>
                <c:pt idx="11">
                  <c:v>-10</c:v>
                </c:pt>
                <c:pt idx="12">
                  <c:v>-11</c:v>
                </c:pt>
              </c:numCache>
            </c:numRef>
          </c:yVal>
          <c:smooth val="1"/>
          <c:extLst>
            <c:ext xmlns:c16="http://schemas.microsoft.com/office/drawing/2014/chart" uri="{C3380CC4-5D6E-409C-BE32-E72D297353CC}">
              <c16:uniqueId val="{00000000-C103-4374-8320-5A60522770A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dirty="0"/>
              <a:t>THg</a:t>
            </a:r>
            <a:r>
              <a:rPr lang="en-GB" sz="1200" baseline="0" dirty="0"/>
              <a:t> </a:t>
            </a:r>
            <a:r>
              <a:rPr lang="en-US" sz="1200" b="1" i="0" u="none" strike="noStrike" baseline="0" dirty="0">
                <a:effectLst/>
              </a:rPr>
              <a:t>(ng L</a:t>
            </a:r>
            <a:r>
              <a:rPr lang="en-US" sz="1200" b="1" i="0" u="none" strike="noStrike" baseline="30000" dirty="0">
                <a:effectLst/>
              </a:rPr>
              <a:t>-1</a:t>
            </a:r>
            <a:r>
              <a:rPr lang="en-GB" sz="1200" baseline="0" dirty="0"/>
              <a:t>) </a:t>
            </a:r>
            <a:r>
              <a:rPr lang="en-GB" sz="1200" dirty="0"/>
              <a:t>ZB</a:t>
            </a:r>
          </a:p>
        </c:rich>
      </c:tx>
      <c:layout>
        <c:manualLayout>
          <c:xMode val="edge"/>
          <c:yMode val="edge"/>
          <c:x val="0.28376480003361582"/>
          <c:y val="5.434723408758113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677719777753584"/>
          <c:y val="0.23177441968669227"/>
          <c:w val="0.74742008125096693"/>
          <c:h val="0.71387834622572655"/>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Porewater!$C$2:$C$15</c:f>
              <c:numCache>
                <c:formatCode>0.00</c:formatCode>
                <c:ptCount val="14"/>
                <c:pt idx="0">
                  <c:v>7.6732673267326712</c:v>
                </c:pt>
                <c:pt idx="1">
                  <c:v>13.861386138613859</c:v>
                </c:pt>
                <c:pt idx="2">
                  <c:v>20.35891089108911</c:v>
                </c:pt>
                <c:pt idx="3">
                  <c:v>24.690594059405939</c:v>
                </c:pt>
                <c:pt idx="4">
                  <c:v>18.193069306930695</c:v>
                </c:pt>
                <c:pt idx="5">
                  <c:v>26.856435643564357</c:v>
                </c:pt>
                <c:pt idx="6">
                  <c:v>22.524752475247524</c:v>
                </c:pt>
                <c:pt idx="7">
                  <c:v>25</c:v>
                </c:pt>
                <c:pt idx="8">
                  <c:v>24.381188118811878</c:v>
                </c:pt>
                <c:pt idx="9">
                  <c:v>29.331683168316829</c:v>
                </c:pt>
                <c:pt idx="10">
                  <c:v>26.237623762376234</c:v>
                </c:pt>
                <c:pt idx="11">
                  <c:v>30.569306930693067</c:v>
                </c:pt>
                <c:pt idx="12">
                  <c:v>21.905940594059405</c:v>
                </c:pt>
                <c:pt idx="13">
                  <c:v>25</c:v>
                </c:pt>
              </c:numCache>
            </c:numRef>
          </c:xVal>
          <c:yVal>
            <c:numRef>
              <c:f>Porewater!$D$2:$D$15</c:f>
              <c:numCache>
                <c:formatCode>General</c:formatCode>
                <c:ptCount val="14"/>
                <c:pt idx="0">
                  <c:v>2</c:v>
                </c:pt>
                <c:pt idx="1">
                  <c:v>1</c:v>
                </c:pt>
                <c:pt idx="2">
                  <c:v>0</c:v>
                </c:pt>
                <c:pt idx="3">
                  <c:v>-1</c:v>
                </c:pt>
                <c:pt idx="4">
                  <c:v>-2</c:v>
                </c:pt>
                <c:pt idx="5">
                  <c:v>-3</c:v>
                </c:pt>
                <c:pt idx="6">
                  <c:v>-4</c:v>
                </c:pt>
                <c:pt idx="7">
                  <c:v>-5</c:v>
                </c:pt>
                <c:pt idx="8">
                  <c:v>-6</c:v>
                </c:pt>
                <c:pt idx="9">
                  <c:v>-7</c:v>
                </c:pt>
                <c:pt idx="10">
                  <c:v>-8</c:v>
                </c:pt>
                <c:pt idx="11">
                  <c:v>-9</c:v>
                </c:pt>
                <c:pt idx="12">
                  <c:v>-10</c:v>
                </c:pt>
                <c:pt idx="13">
                  <c:v>-11</c:v>
                </c:pt>
              </c:numCache>
            </c:numRef>
          </c:yVal>
          <c:smooth val="1"/>
          <c:extLst>
            <c:ext xmlns:c16="http://schemas.microsoft.com/office/drawing/2014/chart" uri="{C3380CC4-5D6E-409C-BE32-E72D297353CC}">
              <c16:uniqueId val="{00000000-0F59-4CE3-9894-85159AF8CE20}"/>
            </c:ext>
          </c:extLst>
        </c:ser>
        <c:dLbls>
          <c:showLegendKey val="0"/>
          <c:showVal val="0"/>
          <c:showCatName val="0"/>
          <c:showSerName val="0"/>
          <c:showPercent val="0"/>
          <c:showBubbleSize val="0"/>
        </c:dLbls>
        <c:axId val="599413504"/>
        <c:axId val="599405600"/>
      </c:scatterChart>
      <c:valAx>
        <c:axId val="599413504"/>
        <c:scaling>
          <c:orientation val="minMax"/>
          <c:max val="6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dirty="0"/>
              <a:t>THg</a:t>
            </a:r>
            <a:r>
              <a:rPr lang="en-GB" sz="1200" baseline="0" dirty="0"/>
              <a:t> </a:t>
            </a:r>
            <a:r>
              <a:rPr lang="en-US" sz="1200" b="1" i="0" u="none" strike="noStrike" baseline="0" dirty="0">
                <a:effectLst/>
              </a:rPr>
              <a:t>(ng L</a:t>
            </a:r>
            <a:r>
              <a:rPr lang="en-US" sz="1200" b="1" i="0" u="none" strike="noStrike" baseline="30000" dirty="0">
                <a:effectLst/>
              </a:rPr>
              <a:t>-1</a:t>
            </a:r>
            <a:r>
              <a:rPr lang="en-GB" sz="1200" b="1" i="0" u="none" strike="noStrike" baseline="0" dirty="0">
                <a:effectLst/>
              </a:rPr>
              <a:t>)</a:t>
            </a:r>
            <a:r>
              <a:rPr lang="en-GB" sz="1200" baseline="0" dirty="0"/>
              <a:t> </a:t>
            </a:r>
            <a:r>
              <a:rPr lang="en-US" altLang="zh-CN" sz="1200" baseline="0" dirty="0"/>
              <a:t>S15</a:t>
            </a:r>
            <a:endParaRPr lang="en-GB" sz="1200" dirty="0"/>
          </a:p>
        </c:rich>
      </c:tx>
      <c:layout>
        <c:manualLayout>
          <c:xMode val="edge"/>
          <c:yMode val="edge"/>
          <c:x val="0.26713426574568572"/>
          <c:y val="2.962441144808555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rgbClr val="7030A0"/>
              </a:solidFill>
              <a:prstDash val="sysDot"/>
              <a:round/>
            </a:ln>
            <a:effectLst/>
          </c:spPr>
          <c:marker>
            <c:symbol val="square"/>
            <c:size val="5"/>
            <c:spPr>
              <a:solidFill>
                <a:srgbClr val="7030A0"/>
              </a:solidFill>
              <a:ln w="9525">
                <a:solidFill>
                  <a:srgbClr val="7030A0"/>
                </a:solidFill>
                <a:prstDash val="solid"/>
              </a:ln>
              <a:effectLst/>
            </c:spPr>
          </c:marker>
          <c:xVal>
            <c:numRef>
              <c:f>Porewater!$C$63:$C$69</c:f>
              <c:numCache>
                <c:formatCode>0.00</c:formatCode>
                <c:ptCount val="7"/>
                <c:pt idx="0">
                  <c:v>18.811881188118811</c:v>
                </c:pt>
                <c:pt idx="1">
                  <c:v>13.242574257425741</c:v>
                </c:pt>
                <c:pt idx="2">
                  <c:v>11.386138613861386</c:v>
                </c:pt>
                <c:pt idx="3">
                  <c:v>14.48019801980198</c:v>
                </c:pt>
                <c:pt idx="4">
                  <c:v>10.148514851485146</c:v>
                </c:pt>
                <c:pt idx="5">
                  <c:v>12.623762376237622</c:v>
                </c:pt>
                <c:pt idx="6">
                  <c:v>13.242574257425741</c:v>
                </c:pt>
              </c:numCache>
            </c:numRef>
          </c:xVal>
          <c:yVal>
            <c:numRef>
              <c:f>Porewater!$D$63:$D$69</c:f>
              <c:numCache>
                <c:formatCode>General</c:formatCode>
                <c:ptCount val="7"/>
                <c:pt idx="0">
                  <c:v>1</c:v>
                </c:pt>
                <c:pt idx="1">
                  <c:v>0</c:v>
                </c:pt>
                <c:pt idx="2">
                  <c:v>-1</c:v>
                </c:pt>
                <c:pt idx="3">
                  <c:v>-2</c:v>
                </c:pt>
                <c:pt idx="4">
                  <c:v>-3</c:v>
                </c:pt>
                <c:pt idx="5">
                  <c:v>-4</c:v>
                </c:pt>
                <c:pt idx="6">
                  <c:v>-5</c:v>
                </c:pt>
              </c:numCache>
            </c:numRef>
          </c:yVal>
          <c:smooth val="1"/>
          <c:extLst>
            <c:ext xmlns:c16="http://schemas.microsoft.com/office/drawing/2014/chart" uri="{C3380CC4-5D6E-409C-BE32-E72D297353CC}">
              <c16:uniqueId val="{00000000-F37D-4F0D-A3C6-59EBA9D9E480}"/>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200" dirty="0"/>
              <a:t>Labile </a:t>
            </a:r>
            <a:r>
              <a:rPr lang="en-GB" sz="1200" dirty="0"/>
              <a:t>Hg </a:t>
            </a:r>
            <a:r>
              <a:rPr lang="en-US" sz="1200" b="1" i="0" u="none" strike="noStrike" baseline="0" dirty="0">
                <a:effectLst/>
              </a:rPr>
              <a:t>(ng L</a:t>
            </a:r>
            <a:r>
              <a:rPr lang="en-US" sz="1200" b="1" i="0" u="none" strike="noStrike" baseline="30000" dirty="0">
                <a:effectLst/>
              </a:rPr>
              <a:t>-1</a:t>
            </a:r>
            <a:r>
              <a:rPr lang="en-GB" sz="1200" b="1" i="0" u="none" strike="noStrike" baseline="0" dirty="0">
                <a:effectLst/>
              </a:rPr>
              <a:t>)</a:t>
            </a:r>
            <a:r>
              <a:rPr lang="en-GB" sz="1200" baseline="0" dirty="0"/>
              <a:t> </a:t>
            </a:r>
            <a:r>
              <a:rPr lang="en-GB" sz="1200" dirty="0"/>
              <a:t>ZB</a:t>
            </a:r>
          </a:p>
        </c:rich>
      </c:tx>
      <c:layout>
        <c:manualLayout>
          <c:xMode val="edge"/>
          <c:yMode val="edge"/>
          <c:x val="0.32739555995174868"/>
          <c:y val="2.9546507637694674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Porewater!$E$2:$E$27</c:f>
              <c:numCache>
                <c:formatCode>0.0</c:formatCode>
                <c:ptCount val="26"/>
                <c:pt idx="0">
                  <c:v>19.635938840091082</c:v>
                </c:pt>
                <c:pt idx="1">
                  <c:v>30.530377174780487</c:v>
                </c:pt>
                <c:pt idx="2">
                  <c:v>33.399797457226171</c:v>
                </c:pt>
                <c:pt idx="3">
                  <c:v>34.58991392925568</c:v>
                </c:pt>
                <c:pt idx="4">
                  <c:v>18.393893271176605</c:v>
                </c:pt>
                <c:pt idx="5">
                  <c:v>25.597474053792286</c:v>
                </c:pt>
                <c:pt idx="6">
                  <c:v>20.199362185896881</c:v>
                </c:pt>
                <c:pt idx="7">
                  <c:v>33.911505681307993</c:v>
                </c:pt>
                <c:pt idx="8">
                  <c:v>29.749956268826473</c:v>
                </c:pt>
                <c:pt idx="9">
                  <c:v>21.890956194622934</c:v>
                </c:pt>
                <c:pt idx="10">
                  <c:v>40.36713628865126</c:v>
                </c:pt>
                <c:pt idx="11">
                  <c:v>14.455720553330595</c:v>
                </c:pt>
                <c:pt idx="12">
                  <c:v>18.186858929462399</c:v>
                </c:pt>
                <c:pt idx="13">
                  <c:v>19.59771752695762</c:v>
                </c:pt>
                <c:pt idx="14">
                  <c:v>38.469831909519684</c:v>
                </c:pt>
                <c:pt idx="15">
                  <c:v>25.57296052441032</c:v>
                </c:pt>
                <c:pt idx="16">
                  <c:v>15.562854783235135</c:v>
                </c:pt>
                <c:pt idx="17">
                  <c:v>23.587872835478851</c:v>
                </c:pt>
                <c:pt idx="18">
                  <c:v>14.60607822427516</c:v>
                </c:pt>
                <c:pt idx="19">
                  <c:v>27.267082114725689</c:v>
                </c:pt>
                <c:pt idx="20">
                  <c:v>24.382844052380811</c:v>
                </c:pt>
                <c:pt idx="21">
                  <c:v>23.663365946968856</c:v>
                </c:pt>
                <c:pt idx="22">
                  <c:v>23.511951773666851</c:v>
                </c:pt>
                <c:pt idx="23">
                  <c:v>29.760922495827668</c:v>
                </c:pt>
                <c:pt idx="24">
                  <c:v>30.517511918225416</c:v>
                </c:pt>
                <c:pt idx="25">
                  <c:v>52.311925194895068</c:v>
                </c:pt>
              </c:numCache>
            </c:numRef>
          </c:xVal>
          <c:yVal>
            <c:numRef>
              <c:f>Porewater!$F$2:$F$27</c:f>
              <c:numCache>
                <c:formatCode>General</c:formatCode>
                <c:ptCount val="26"/>
                <c:pt idx="0">
                  <c:v>2.5</c:v>
                </c:pt>
                <c:pt idx="1">
                  <c:v>2</c:v>
                </c:pt>
                <c:pt idx="2">
                  <c:v>1.5</c:v>
                </c:pt>
                <c:pt idx="3">
                  <c:v>1</c:v>
                </c:pt>
                <c:pt idx="4">
                  <c:v>0.5</c:v>
                </c:pt>
                <c:pt idx="5">
                  <c:v>-0.5</c:v>
                </c:pt>
                <c:pt idx="6">
                  <c:v>-1</c:v>
                </c:pt>
                <c:pt idx="7">
                  <c:v>-1.5</c:v>
                </c:pt>
                <c:pt idx="8">
                  <c:v>-2</c:v>
                </c:pt>
                <c:pt idx="9">
                  <c:v>-3</c:v>
                </c:pt>
                <c:pt idx="10">
                  <c:v>-3.5</c:v>
                </c:pt>
                <c:pt idx="11">
                  <c:v>-4</c:v>
                </c:pt>
                <c:pt idx="12">
                  <c:v>-4.5</c:v>
                </c:pt>
                <c:pt idx="13">
                  <c:v>-5</c:v>
                </c:pt>
                <c:pt idx="14">
                  <c:v>-6.5</c:v>
                </c:pt>
                <c:pt idx="15">
                  <c:v>-7</c:v>
                </c:pt>
                <c:pt idx="16">
                  <c:v>-7.5</c:v>
                </c:pt>
                <c:pt idx="17">
                  <c:v>-8</c:v>
                </c:pt>
                <c:pt idx="18">
                  <c:v>-8.5</c:v>
                </c:pt>
                <c:pt idx="19">
                  <c:v>-9</c:v>
                </c:pt>
                <c:pt idx="20">
                  <c:v>-9.5</c:v>
                </c:pt>
                <c:pt idx="21">
                  <c:v>-10</c:v>
                </c:pt>
                <c:pt idx="22">
                  <c:v>-10.5</c:v>
                </c:pt>
                <c:pt idx="23">
                  <c:v>-11</c:v>
                </c:pt>
                <c:pt idx="24">
                  <c:v>-11.5</c:v>
                </c:pt>
                <c:pt idx="25">
                  <c:v>-12</c:v>
                </c:pt>
              </c:numCache>
            </c:numRef>
          </c:yVal>
          <c:smooth val="1"/>
          <c:extLst>
            <c:ext xmlns:c16="http://schemas.microsoft.com/office/drawing/2014/chart" uri="{C3380CC4-5D6E-409C-BE32-E72D297353CC}">
              <c16:uniqueId val="{00000000-164F-48F5-A764-F3C3EE0F089D}"/>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10542416734349885"/>
              <c:y val="0.3979864171369743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200" dirty="0"/>
              <a:t>Labile </a:t>
            </a:r>
            <a:r>
              <a:rPr lang="en-GB" sz="1200" b="1" i="0" u="none" strike="noStrike" baseline="0" dirty="0">
                <a:effectLst/>
              </a:rPr>
              <a:t>Hg </a:t>
            </a:r>
            <a:r>
              <a:rPr lang="en-US" sz="1200" b="1" i="0" u="none" strike="noStrike" baseline="0" dirty="0">
                <a:effectLst/>
              </a:rPr>
              <a:t>(ng L</a:t>
            </a:r>
            <a:r>
              <a:rPr lang="en-US" sz="1200" b="1" i="0" u="none" strike="noStrike" baseline="30000" dirty="0">
                <a:effectLst/>
              </a:rPr>
              <a:t>-1</a:t>
            </a:r>
            <a:r>
              <a:rPr lang="en-GB" sz="1200" b="1" i="0" u="none" strike="noStrike" baseline="0" dirty="0">
                <a:effectLst/>
              </a:rPr>
              <a:t>) </a:t>
            </a:r>
            <a:r>
              <a:rPr lang="en-US" altLang="zh-CN" sz="1200" baseline="0" dirty="0"/>
              <a:t>S15</a:t>
            </a:r>
            <a:endParaRPr lang="en-GB" sz="1200" dirty="0"/>
          </a:p>
        </c:rich>
      </c:tx>
      <c:layout>
        <c:manualLayout>
          <c:xMode val="edge"/>
          <c:yMode val="edge"/>
          <c:x val="0.23527713722926652"/>
          <c:y val="3.4561813356099813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rgbClr val="7030A0"/>
              </a:solidFill>
              <a:prstDash val="sysDot"/>
              <a:round/>
            </a:ln>
            <a:effectLst/>
          </c:spPr>
          <c:marker>
            <c:symbol val="square"/>
            <c:size val="4"/>
            <c:spPr>
              <a:solidFill>
                <a:sysClr val="window" lastClr="FFFFFF"/>
              </a:solidFill>
              <a:ln w="19050">
                <a:solidFill>
                  <a:srgbClr val="7030A0"/>
                </a:solidFill>
                <a:prstDash val="solid"/>
              </a:ln>
              <a:effectLst/>
            </c:spPr>
          </c:marker>
          <c:xVal>
            <c:numRef>
              <c:f>Porewater!$E$63:$E$75</c:f>
              <c:numCache>
                <c:formatCode>0.00</c:formatCode>
                <c:ptCount val="13"/>
                <c:pt idx="0">
                  <c:v>2.4322726343345877</c:v>
                </c:pt>
                <c:pt idx="1">
                  <c:v>3.5619971275462134</c:v>
                </c:pt>
                <c:pt idx="2">
                  <c:v>19.230728856128906</c:v>
                </c:pt>
                <c:pt idx="3">
                  <c:v>28.566856383737004</c:v>
                </c:pt>
                <c:pt idx="4">
                  <c:v>29.72141632757857</c:v>
                </c:pt>
                <c:pt idx="5">
                  <c:v>27.977726875449992</c:v>
                </c:pt>
                <c:pt idx="6">
                  <c:v>28.464564709058493</c:v>
                </c:pt>
                <c:pt idx="7">
                  <c:v>30.082946418108268</c:v>
                </c:pt>
                <c:pt idx="8">
                  <c:v>32.456327592698742</c:v>
                </c:pt>
                <c:pt idx="9">
                  <c:v>28.65711305104529</c:v>
                </c:pt>
                <c:pt idx="10">
                  <c:v>32.237548351575775</c:v>
                </c:pt>
                <c:pt idx="11">
                  <c:v>31.341111053577244</c:v>
                </c:pt>
                <c:pt idx="12">
                  <c:v>34.500291656308043</c:v>
                </c:pt>
              </c:numCache>
            </c:numRef>
          </c:xVal>
          <c:yVal>
            <c:numRef>
              <c:f>Porewater!$F$63:$F$75</c:f>
              <c:numCache>
                <c:formatCode>General</c:formatCode>
                <c:ptCount val="13"/>
                <c:pt idx="0">
                  <c:v>1</c:v>
                </c:pt>
                <c:pt idx="1">
                  <c:v>0</c:v>
                </c:pt>
                <c:pt idx="2">
                  <c:v>-1</c:v>
                </c:pt>
                <c:pt idx="3">
                  <c:v>-2</c:v>
                </c:pt>
                <c:pt idx="4">
                  <c:v>-3</c:v>
                </c:pt>
                <c:pt idx="5">
                  <c:v>-4</c:v>
                </c:pt>
                <c:pt idx="6">
                  <c:v>-5</c:v>
                </c:pt>
                <c:pt idx="7">
                  <c:v>-6</c:v>
                </c:pt>
                <c:pt idx="8">
                  <c:v>-7</c:v>
                </c:pt>
                <c:pt idx="9">
                  <c:v>-8</c:v>
                </c:pt>
                <c:pt idx="10">
                  <c:v>-9</c:v>
                </c:pt>
                <c:pt idx="11">
                  <c:v>-10</c:v>
                </c:pt>
                <c:pt idx="12">
                  <c:v>-11</c:v>
                </c:pt>
              </c:numCache>
            </c:numRef>
          </c:yVal>
          <c:smooth val="1"/>
          <c:extLst>
            <c:ext xmlns:c16="http://schemas.microsoft.com/office/drawing/2014/chart" uri="{C3380CC4-5D6E-409C-BE32-E72D297353CC}">
              <c16:uniqueId val="{00000000-C103-4374-8320-5A60522770A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US" altLang="zh-CN" sz="1200" dirty="0"/>
              <a:t>Labile </a:t>
            </a:r>
            <a:r>
              <a:rPr lang="en-GB" sz="1200" b="1" i="0" baseline="0" dirty="0">
                <a:effectLst/>
              </a:rPr>
              <a:t>Hg </a:t>
            </a:r>
            <a:r>
              <a:rPr lang="en-US" sz="1200" b="1" i="0" baseline="0" dirty="0">
                <a:effectLst/>
              </a:rPr>
              <a:t>(ng L</a:t>
            </a:r>
            <a:r>
              <a:rPr lang="en-US" sz="1200" b="1" i="0" baseline="30000" dirty="0">
                <a:effectLst/>
              </a:rPr>
              <a:t>-1</a:t>
            </a:r>
            <a:r>
              <a:rPr lang="en-GB" sz="1200" b="1" i="0" baseline="0" dirty="0">
                <a:effectLst/>
              </a:rPr>
              <a:t>)</a:t>
            </a:r>
            <a:r>
              <a:rPr lang="en-GB" sz="1200" baseline="0" dirty="0"/>
              <a:t> </a:t>
            </a:r>
            <a:r>
              <a:rPr lang="en-GB" sz="1200" dirty="0"/>
              <a:t>ZB</a:t>
            </a:r>
          </a:p>
        </c:rich>
      </c:tx>
      <c:layout>
        <c:manualLayout>
          <c:xMode val="edge"/>
          <c:yMode val="edge"/>
          <c:x val="0.26393966291546261"/>
          <c:y val="2.964519140989729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486470627529324"/>
          <c:y val="0.16018285091814505"/>
          <c:w val="0.73053421137490915"/>
          <c:h val="0.73204870837223779"/>
        </c:manualLayout>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Porewater!$L$2:$L$16</c:f>
              <c:numCache>
                <c:formatCode>0.00</c:formatCode>
                <c:ptCount val="15"/>
                <c:pt idx="0">
                  <c:v>0.64486924826165903</c:v>
                </c:pt>
                <c:pt idx="1">
                  <c:v>0.2551640910387859</c:v>
                </c:pt>
                <c:pt idx="2">
                  <c:v>0</c:v>
                </c:pt>
                <c:pt idx="3">
                  <c:v>16.509116690209456</c:v>
                </c:pt>
                <c:pt idx="4">
                  <c:v>2.9181493320617529</c:v>
                </c:pt>
                <c:pt idx="5">
                  <c:v>0</c:v>
                </c:pt>
                <c:pt idx="6">
                  <c:v>31.139297800951486</c:v>
                </c:pt>
                <c:pt idx="7">
                  <c:v>0</c:v>
                </c:pt>
                <c:pt idx="8">
                  <c:v>0</c:v>
                </c:pt>
                <c:pt idx="9">
                  <c:v>0</c:v>
                </c:pt>
                <c:pt idx="10">
                  <c:v>0</c:v>
                </c:pt>
                <c:pt idx="11">
                  <c:v>0</c:v>
                </c:pt>
                <c:pt idx="12">
                  <c:v>4.1035025186146594</c:v>
                </c:pt>
                <c:pt idx="13">
                  <c:v>0</c:v>
                </c:pt>
                <c:pt idx="14">
                  <c:v>0.69358239291451784</c:v>
                </c:pt>
              </c:numCache>
            </c:numRef>
          </c:xVal>
          <c:yVal>
            <c:numRef>
              <c:f>Porewater!$M$2:$M$16</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CF9B-498C-AFD6-988AF7EF1185}"/>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
              <c:y val="0.38282329598506071"/>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S15</a:t>
            </a:r>
            <a:endParaRPr lang="en-BE" sz="1080" dirty="0">
              <a:effectLst/>
            </a:endParaRPr>
          </a:p>
        </c:rich>
      </c:tx>
      <c:layout>
        <c:manualLayout>
          <c:xMode val="edge"/>
          <c:yMode val="edge"/>
          <c:x val="0.24591560647613106"/>
          <c:y val="2.9645191409897291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rgbClr val="7030A0"/>
              </a:solidFill>
              <a:prstDash val="sysDot"/>
              <a:round/>
            </a:ln>
            <a:effectLst/>
          </c:spPr>
          <c:marker>
            <c:symbol val="square"/>
            <c:size val="4"/>
            <c:spPr>
              <a:solidFill>
                <a:sysClr val="window" lastClr="FFFFFF"/>
              </a:solidFill>
              <a:ln w="19050">
                <a:solidFill>
                  <a:srgbClr val="7030A0"/>
                </a:solidFill>
                <a:prstDash val="solid"/>
              </a:ln>
              <a:effectLst/>
            </c:spPr>
          </c:marker>
          <c:xVal>
            <c:numRef>
              <c:f>Porewater!$L$63:$L$77</c:f>
              <c:numCache>
                <c:formatCode>0.00</c:formatCode>
                <c:ptCount val="15"/>
                <c:pt idx="0">
                  <c:v>29.767944269374194</c:v>
                </c:pt>
                <c:pt idx="1">
                  <c:v>23.98825279002606</c:v>
                </c:pt>
                <c:pt idx="2">
                  <c:v>20.00093661190197</c:v>
                </c:pt>
                <c:pt idx="3">
                  <c:v>21.793311913126022</c:v>
                </c:pt>
                <c:pt idx="4">
                  <c:v>19.655880404179694</c:v>
                </c:pt>
                <c:pt idx="5">
                  <c:v>18.141467048065259</c:v>
                </c:pt>
                <c:pt idx="6">
                  <c:v>14.527961761640306</c:v>
                </c:pt>
                <c:pt idx="7">
                  <c:v>13.051887984161674</c:v>
                </c:pt>
                <c:pt idx="8">
                  <c:v>10.37770237431403</c:v>
                </c:pt>
                <c:pt idx="9">
                  <c:v>9.9751367986380401</c:v>
                </c:pt>
                <c:pt idx="10">
                  <c:v>12.179662570197031</c:v>
                </c:pt>
                <c:pt idx="11">
                  <c:v>11.719587626567327</c:v>
                </c:pt>
                <c:pt idx="12">
                  <c:v>11.499135049411429</c:v>
                </c:pt>
                <c:pt idx="13">
                  <c:v>8.9112134914943528</c:v>
                </c:pt>
                <c:pt idx="14">
                  <c:v>12.026304255653798</c:v>
                </c:pt>
              </c:numCache>
            </c:numRef>
          </c:xVal>
          <c:yVal>
            <c:numRef>
              <c:f>Porewater!$M$63:$M$77</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528E-4FB8-BB4B-016627730E6A}"/>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a:effectLst/>
              </a:rPr>
              <a:t>THg </a:t>
            </a:r>
            <a:r>
              <a:rPr lang="en-US" sz="1200" b="1" i="0" baseline="0" dirty="0">
                <a:effectLst/>
              </a:rPr>
              <a:t>(ng L</a:t>
            </a:r>
            <a:r>
              <a:rPr lang="en-US" sz="1200" b="1" i="0" baseline="30000" dirty="0">
                <a:effectLst/>
              </a:rPr>
              <a:t>-1</a:t>
            </a:r>
            <a:r>
              <a:rPr lang="en-GB" sz="1200" b="1" i="0" baseline="0" dirty="0">
                <a:effectLst/>
              </a:rPr>
              <a:t>) ZB</a:t>
            </a:r>
            <a:endParaRPr lang="en-BE" sz="1200" dirty="0">
              <a:effectLst/>
            </a:endParaRPr>
          </a:p>
        </c:rich>
      </c:tx>
      <c:layout>
        <c:manualLayout>
          <c:xMode val="edge"/>
          <c:yMode val="edge"/>
          <c:x val="0.2767209253907526"/>
          <c:y val="2.470432617491441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AB13-4426-BFF8-E1D2887A2DDA}"/>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a:effectLst/>
              </a:rPr>
              <a:t>THg </a:t>
            </a:r>
            <a:r>
              <a:rPr lang="en-US" sz="1200" b="1" i="0" baseline="0" dirty="0">
                <a:effectLst/>
              </a:rPr>
              <a:t>(ng L</a:t>
            </a:r>
            <a:r>
              <a:rPr lang="en-US" sz="1200" b="1" i="0" baseline="30000" dirty="0">
                <a:effectLst/>
              </a:rPr>
              <a:t>-1</a:t>
            </a:r>
            <a:r>
              <a:rPr lang="en-GB" sz="1200" b="1" i="0" baseline="0" dirty="0">
                <a:effectLst/>
              </a:rPr>
              <a:t>) S15</a:t>
            </a:r>
          </a:p>
        </c:rich>
      </c:tx>
      <c:layout>
        <c:manualLayout>
          <c:xMode val="edge"/>
          <c:yMode val="edge"/>
          <c:x val="0.2675852567301511"/>
          <c:y val="2.470432617491441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rgbClr val="7030A0"/>
              </a:solidFill>
              <a:prstDash val="sysDot"/>
              <a:round/>
            </a:ln>
            <a:effectLst/>
          </c:spPr>
          <c:marker>
            <c:symbol val="square"/>
            <c:size val="5"/>
            <c:spPr>
              <a:solidFill>
                <a:srgbClr val="7030A0"/>
              </a:solidFill>
              <a:ln w="9525">
                <a:solidFill>
                  <a:srgbClr val="7030A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17E5-45E2-9512-F6C2C558F14E}"/>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err="1">
                <a:effectLst/>
              </a:rPr>
              <a:t>MMHg</a:t>
            </a:r>
            <a:r>
              <a:rPr lang="en-GB" sz="1200" b="1" i="0" baseline="0" dirty="0">
                <a:effectLst/>
              </a:rPr>
              <a:t> </a:t>
            </a:r>
            <a:r>
              <a:rPr lang="en-US" sz="1200" b="1" i="0" baseline="0" dirty="0">
                <a:effectLst/>
              </a:rPr>
              <a:t>(ng L</a:t>
            </a:r>
            <a:r>
              <a:rPr lang="en-US" sz="1200" b="1" i="0" baseline="30000" dirty="0">
                <a:effectLst/>
              </a:rPr>
              <a:t>-1</a:t>
            </a:r>
            <a:r>
              <a:rPr lang="en-GB" sz="1200" b="1" i="0" baseline="0" dirty="0">
                <a:effectLst/>
              </a:rPr>
              <a:t>) ZB</a:t>
            </a:r>
            <a:endParaRPr lang="en-BE" sz="1200" dirty="0">
              <a:effectLst/>
            </a:endParaRPr>
          </a:p>
        </c:rich>
      </c:tx>
      <c:layout>
        <c:manualLayout>
          <c:xMode val="edge"/>
          <c:yMode val="edge"/>
          <c:x val="0.26260213822069495"/>
          <c:y val="2.964519140989729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MMHg</c:v>
          </c:tx>
          <c:spPr>
            <a:ln w="12700" cap="rnd">
              <a:solidFill>
                <a:sysClr val="windowText" lastClr="000000"/>
              </a:solidFill>
              <a:prstDash val="solid"/>
              <a:round/>
            </a:ln>
            <a:effectLst/>
          </c:spPr>
          <c:marker>
            <c:symbol val="circle"/>
            <c:size val="5"/>
            <c:spPr>
              <a:solidFill>
                <a:sysClr val="window" lastClr="FFFFFF"/>
              </a:solidFill>
              <a:ln w="9525">
                <a:solidFill>
                  <a:sysClr val="windowText" lastClr="000000"/>
                </a:solidFill>
                <a:prstDash val="solid"/>
              </a:ln>
              <a:effectLst/>
            </c:spPr>
          </c:marker>
          <c:xVal>
            <c:numRef>
              <c:f>Porewater!$J$2:$J$18</c:f>
              <c:numCache>
                <c:formatCode>0.0</c:formatCode>
                <c:ptCount val="17"/>
                <c:pt idx="0">
                  <c:v>0.68420045247034877</c:v>
                </c:pt>
                <c:pt idx="1">
                  <c:v>0.22987811874562375</c:v>
                </c:pt>
                <c:pt idx="2">
                  <c:v>0</c:v>
                </c:pt>
                <c:pt idx="3">
                  <c:v>0</c:v>
                </c:pt>
                <c:pt idx="4">
                  <c:v>4.2022122353422162E-2</c:v>
                </c:pt>
                <c:pt idx="5">
                  <c:v>0</c:v>
                </c:pt>
                <c:pt idx="6">
                  <c:v>5.5623332343601825E-2</c:v>
                </c:pt>
                <c:pt idx="7">
                  <c:v>0</c:v>
                </c:pt>
                <c:pt idx="8">
                  <c:v>1.050278537035068</c:v>
                </c:pt>
                <c:pt idx="9">
                  <c:v>1.1150207128395064E-2</c:v>
                </c:pt>
                <c:pt idx="10">
                  <c:v>2.300963487613036</c:v>
                </c:pt>
                <c:pt idx="11">
                  <c:v>2.0222841349512639</c:v>
                </c:pt>
                <c:pt idx="12">
                  <c:v>2.3046180083938345E-2</c:v>
                </c:pt>
                <c:pt idx="13">
                  <c:v>0.982519667879304</c:v>
                </c:pt>
                <c:pt idx="14">
                  <c:v>0.48226346684250637</c:v>
                </c:pt>
                <c:pt idx="15">
                  <c:v>1.3092149165538856</c:v>
                </c:pt>
                <c:pt idx="16">
                  <c:v>0.37935429053064973</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6B26-4336-BB26-566FEE77E970}"/>
            </c:ext>
          </c:extLst>
        </c:ser>
        <c:dLbls>
          <c:showLegendKey val="0"/>
          <c:showVal val="0"/>
          <c:showCatName val="0"/>
          <c:showSerName val="0"/>
          <c:showPercent val="0"/>
          <c:showBubbleSize val="0"/>
        </c:dLbls>
        <c:axId val="599413504"/>
        <c:axId val="599405600"/>
      </c:scatterChart>
      <c:valAx>
        <c:axId val="599413504"/>
        <c:scaling>
          <c:orientation val="minMax"/>
          <c:max val="4"/>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err="1">
                <a:effectLst/>
              </a:rPr>
              <a:t>MMHg</a:t>
            </a:r>
            <a:r>
              <a:rPr lang="en-GB" sz="1200" b="1" i="0" baseline="0" dirty="0">
                <a:effectLst/>
              </a:rPr>
              <a:t> </a:t>
            </a:r>
            <a:r>
              <a:rPr lang="en-US" sz="1200" b="1" i="0" baseline="0" dirty="0">
                <a:effectLst/>
              </a:rPr>
              <a:t>(ng L</a:t>
            </a:r>
            <a:r>
              <a:rPr lang="en-US" sz="1200" b="1" i="0" baseline="30000" dirty="0">
                <a:effectLst/>
              </a:rPr>
              <a:t>-1</a:t>
            </a:r>
            <a:r>
              <a:rPr lang="en-GB" sz="1200" b="1" i="0" baseline="0" dirty="0">
                <a:effectLst/>
              </a:rPr>
              <a:t>) S15</a:t>
            </a:r>
            <a:endParaRPr lang="en-BE" sz="1200" dirty="0">
              <a:effectLst/>
            </a:endParaRPr>
          </a:p>
        </c:rich>
      </c:tx>
      <c:layout>
        <c:manualLayout>
          <c:xMode val="edge"/>
          <c:yMode val="edge"/>
          <c:x val="0.25452510500190911"/>
          <c:y val="2.964519140989729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MMHg</c:v>
          </c:tx>
          <c:spPr>
            <a:ln w="12700" cap="rnd">
              <a:solidFill>
                <a:srgbClr val="7030A0"/>
              </a:solidFill>
              <a:prstDash val="solid"/>
              <a:round/>
            </a:ln>
            <a:effectLst/>
          </c:spPr>
          <c:marker>
            <c:symbol val="circle"/>
            <c:size val="5"/>
            <c:spPr>
              <a:solidFill>
                <a:sysClr val="window" lastClr="FFFFFF"/>
              </a:solidFill>
              <a:ln w="9525">
                <a:solidFill>
                  <a:srgbClr val="7030A0"/>
                </a:solidFill>
              </a:ln>
              <a:effectLst/>
            </c:spPr>
          </c:marker>
          <c:xVal>
            <c:numRef>
              <c:f>Porewater!$J$63:$J$79</c:f>
              <c:numCache>
                <c:formatCode>0.00</c:formatCode>
                <c:ptCount val="17"/>
                <c:pt idx="0">
                  <c:v>3.581086869454591</c:v>
                </c:pt>
                <c:pt idx="1">
                  <c:v>1.7436354908660745</c:v>
                </c:pt>
                <c:pt idx="2">
                  <c:v>1.1081436926392012</c:v>
                </c:pt>
                <c:pt idx="3">
                  <c:v>1.326552556763523</c:v>
                </c:pt>
                <c:pt idx="4">
                  <c:v>1.4725446332158778</c:v>
                </c:pt>
                <c:pt idx="5">
                  <c:v>1.7205420035675485</c:v>
                </c:pt>
                <c:pt idx="6">
                  <c:v>2.6550542052700776</c:v>
                </c:pt>
                <c:pt idx="7">
                  <c:v>1.2769960445449464</c:v>
                </c:pt>
                <c:pt idx="8">
                  <c:v>1.1096789923965094</c:v>
                </c:pt>
                <c:pt idx="9">
                  <c:v>0.93333258468851399</c:v>
                </c:pt>
                <c:pt idx="10">
                  <c:v>1.6137759636060796</c:v>
                </c:pt>
                <c:pt idx="11">
                  <c:v>0.89715684046003097</c:v>
                </c:pt>
                <c:pt idx="12">
                  <c:v>2.6244719368381291</c:v>
                </c:pt>
                <c:pt idx="13">
                  <c:v>0.9388598885845334</c:v>
                </c:pt>
                <c:pt idx="14">
                  <c:v>0</c:v>
                </c:pt>
                <c:pt idx="15">
                  <c:v>1.6409005206473328</c:v>
                </c:pt>
                <c:pt idx="16">
                  <c:v>0.71666610993849578</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19E9-4BD0-AC04-AA9D9E73E372}"/>
            </c:ext>
          </c:extLst>
        </c:ser>
        <c:dLbls>
          <c:showLegendKey val="0"/>
          <c:showVal val="0"/>
          <c:showCatName val="0"/>
          <c:showSerName val="0"/>
          <c:showPercent val="0"/>
          <c:showBubbleSize val="0"/>
        </c:dLbls>
        <c:axId val="599413504"/>
        <c:axId val="599405600"/>
      </c:scatterChart>
      <c:valAx>
        <c:axId val="599413504"/>
        <c:scaling>
          <c:orientation val="minMax"/>
          <c:max val="4"/>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1"/>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dirty="0"/>
              <a:t>THg</a:t>
            </a:r>
            <a:r>
              <a:rPr lang="en-GB" sz="1200" baseline="0" dirty="0"/>
              <a:t> </a:t>
            </a:r>
            <a:r>
              <a:rPr lang="en-US" sz="1200" b="1" i="0" u="none" strike="noStrike" baseline="0" dirty="0">
                <a:effectLst/>
              </a:rPr>
              <a:t>(ng L</a:t>
            </a:r>
            <a:r>
              <a:rPr lang="en-US" sz="1200" b="1" i="0" u="none" strike="noStrike" baseline="30000" dirty="0">
                <a:effectLst/>
              </a:rPr>
              <a:t>-1</a:t>
            </a:r>
            <a:r>
              <a:rPr lang="en-GB" sz="1200" baseline="0" dirty="0"/>
              <a:t>) </a:t>
            </a:r>
            <a:r>
              <a:rPr lang="en-GB" sz="1200" dirty="0"/>
              <a:t>ZB</a:t>
            </a:r>
          </a:p>
        </c:rich>
      </c:tx>
      <c:layout>
        <c:manualLayout>
          <c:xMode val="edge"/>
          <c:yMode val="edge"/>
          <c:x val="0.28376480003361582"/>
          <c:y val="5.434723408758113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677719777753584"/>
          <c:y val="0.23177441968669227"/>
          <c:w val="0.74742008125096693"/>
          <c:h val="0.71387834622572655"/>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Porewater!$C$2:$C$15</c:f>
              <c:numCache>
                <c:formatCode>0.00</c:formatCode>
                <c:ptCount val="14"/>
                <c:pt idx="0">
                  <c:v>7.6732673267326712</c:v>
                </c:pt>
                <c:pt idx="1">
                  <c:v>13.861386138613859</c:v>
                </c:pt>
                <c:pt idx="2">
                  <c:v>20.35891089108911</c:v>
                </c:pt>
                <c:pt idx="3">
                  <c:v>24.690594059405939</c:v>
                </c:pt>
                <c:pt idx="4">
                  <c:v>18.193069306930695</c:v>
                </c:pt>
                <c:pt idx="5">
                  <c:v>26.856435643564357</c:v>
                </c:pt>
                <c:pt idx="6">
                  <c:v>22.524752475247524</c:v>
                </c:pt>
                <c:pt idx="7">
                  <c:v>25</c:v>
                </c:pt>
                <c:pt idx="8">
                  <c:v>24.381188118811878</c:v>
                </c:pt>
                <c:pt idx="9">
                  <c:v>29.331683168316829</c:v>
                </c:pt>
                <c:pt idx="10">
                  <c:v>26.237623762376234</c:v>
                </c:pt>
                <c:pt idx="11">
                  <c:v>30.569306930693067</c:v>
                </c:pt>
                <c:pt idx="12">
                  <c:v>21.905940594059405</c:v>
                </c:pt>
                <c:pt idx="13">
                  <c:v>25</c:v>
                </c:pt>
              </c:numCache>
            </c:numRef>
          </c:xVal>
          <c:yVal>
            <c:numRef>
              <c:f>Porewater!$D$2:$D$15</c:f>
              <c:numCache>
                <c:formatCode>General</c:formatCode>
                <c:ptCount val="14"/>
                <c:pt idx="0">
                  <c:v>2</c:v>
                </c:pt>
                <c:pt idx="1">
                  <c:v>1</c:v>
                </c:pt>
                <c:pt idx="2">
                  <c:v>0</c:v>
                </c:pt>
                <c:pt idx="3">
                  <c:v>-1</c:v>
                </c:pt>
                <c:pt idx="4">
                  <c:v>-2</c:v>
                </c:pt>
                <c:pt idx="5">
                  <c:v>-3</c:v>
                </c:pt>
                <c:pt idx="6">
                  <c:v>-4</c:v>
                </c:pt>
                <c:pt idx="7">
                  <c:v>-5</c:v>
                </c:pt>
                <c:pt idx="8">
                  <c:v>-6</c:v>
                </c:pt>
                <c:pt idx="9">
                  <c:v>-7</c:v>
                </c:pt>
                <c:pt idx="10">
                  <c:v>-8</c:v>
                </c:pt>
                <c:pt idx="11">
                  <c:v>-9</c:v>
                </c:pt>
                <c:pt idx="12">
                  <c:v>-10</c:v>
                </c:pt>
                <c:pt idx="13">
                  <c:v>-11</c:v>
                </c:pt>
              </c:numCache>
            </c:numRef>
          </c:yVal>
          <c:smooth val="1"/>
          <c:extLst>
            <c:ext xmlns:c16="http://schemas.microsoft.com/office/drawing/2014/chart" uri="{C3380CC4-5D6E-409C-BE32-E72D297353CC}">
              <c16:uniqueId val="{00000000-0F59-4CE3-9894-85159AF8CE20}"/>
            </c:ext>
          </c:extLst>
        </c:ser>
        <c:dLbls>
          <c:showLegendKey val="0"/>
          <c:showVal val="0"/>
          <c:showCatName val="0"/>
          <c:showSerName val="0"/>
          <c:showPercent val="0"/>
          <c:showBubbleSize val="0"/>
        </c:dLbls>
        <c:axId val="599413504"/>
        <c:axId val="599405600"/>
      </c:scatterChart>
      <c:valAx>
        <c:axId val="599413504"/>
        <c:scaling>
          <c:orientation val="minMax"/>
          <c:max val="6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dirty="0"/>
              <a:t>THg</a:t>
            </a:r>
            <a:r>
              <a:rPr lang="en-GB" sz="1200" baseline="0" dirty="0"/>
              <a:t> </a:t>
            </a:r>
            <a:r>
              <a:rPr lang="en-US" sz="1200" b="1" i="0" u="none" strike="noStrike" baseline="0" dirty="0">
                <a:effectLst/>
              </a:rPr>
              <a:t>(ng L</a:t>
            </a:r>
            <a:r>
              <a:rPr lang="en-US" sz="1200" b="1" i="0" u="none" strike="noStrike" baseline="30000" dirty="0">
                <a:effectLst/>
              </a:rPr>
              <a:t>-1</a:t>
            </a:r>
            <a:r>
              <a:rPr lang="en-GB" sz="1200" b="1" i="0" u="none" strike="noStrike" baseline="0" dirty="0">
                <a:effectLst/>
              </a:rPr>
              <a:t>)</a:t>
            </a:r>
            <a:r>
              <a:rPr lang="en-GB" sz="1200" baseline="0" dirty="0"/>
              <a:t> </a:t>
            </a:r>
            <a:r>
              <a:rPr lang="en-US" altLang="zh-CN" sz="1200" baseline="0" dirty="0"/>
              <a:t>S15</a:t>
            </a:r>
            <a:endParaRPr lang="en-GB" sz="1200" dirty="0"/>
          </a:p>
        </c:rich>
      </c:tx>
      <c:layout>
        <c:manualLayout>
          <c:xMode val="edge"/>
          <c:yMode val="edge"/>
          <c:x val="0.26713426574568572"/>
          <c:y val="3.4561813356099813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rgbClr val="7030A0"/>
              </a:solidFill>
              <a:prstDash val="sysDot"/>
              <a:round/>
            </a:ln>
            <a:effectLst/>
          </c:spPr>
          <c:marker>
            <c:symbol val="square"/>
            <c:size val="5"/>
            <c:spPr>
              <a:solidFill>
                <a:srgbClr val="7030A0"/>
              </a:solidFill>
              <a:ln w="9525">
                <a:solidFill>
                  <a:srgbClr val="7030A0"/>
                </a:solidFill>
                <a:prstDash val="solid"/>
              </a:ln>
              <a:effectLst/>
            </c:spPr>
          </c:marker>
          <c:xVal>
            <c:numRef>
              <c:f>Porewater!$C$63:$C$69</c:f>
              <c:numCache>
                <c:formatCode>0.00</c:formatCode>
                <c:ptCount val="7"/>
                <c:pt idx="0">
                  <c:v>18.811881188118811</c:v>
                </c:pt>
                <c:pt idx="1">
                  <c:v>13.242574257425741</c:v>
                </c:pt>
                <c:pt idx="2">
                  <c:v>11.386138613861386</c:v>
                </c:pt>
                <c:pt idx="3">
                  <c:v>14.48019801980198</c:v>
                </c:pt>
                <c:pt idx="4">
                  <c:v>10.148514851485146</c:v>
                </c:pt>
                <c:pt idx="5">
                  <c:v>12.623762376237622</c:v>
                </c:pt>
                <c:pt idx="6">
                  <c:v>13.242574257425741</c:v>
                </c:pt>
              </c:numCache>
            </c:numRef>
          </c:xVal>
          <c:yVal>
            <c:numRef>
              <c:f>Porewater!$D$63:$D$69</c:f>
              <c:numCache>
                <c:formatCode>General</c:formatCode>
                <c:ptCount val="7"/>
                <c:pt idx="0">
                  <c:v>1</c:v>
                </c:pt>
                <c:pt idx="1">
                  <c:v>0</c:v>
                </c:pt>
                <c:pt idx="2">
                  <c:v>-1</c:v>
                </c:pt>
                <c:pt idx="3">
                  <c:v>-2</c:v>
                </c:pt>
                <c:pt idx="4">
                  <c:v>-3</c:v>
                </c:pt>
                <c:pt idx="5">
                  <c:v>-4</c:v>
                </c:pt>
                <c:pt idx="6">
                  <c:v>-5</c:v>
                </c:pt>
              </c:numCache>
            </c:numRef>
          </c:yVal>
          <c:smooth val="1"/>
          <c:extLst>
            <c:ext xmlns:c16="http://schemas.microsoft.com/office/drawing/2014/chart" uri="{C3380CC4-5D6E-409C-BE32-E72D297353CC}">
              <c16:uniqueId val="{00000000-F37D-4F0D-A3C6-59EBA9D9E480}"/>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200" dirty="0"/>
              <a:t>Labile </a:t>
            </a:r>
            <a:r>
              <a:rPr lang="en-GB" sz="1200" dirty="0"/>
              <a:t>Hg </a:t>
            </a:r>
            <a:r>
              <a:rPr lang="en-US" sz="1200" b="1" i="0" u="none" strike="noStrike" baseline="0" dirty="0">
                <a:effectLst/>
              </a:rPr>
              <a:t>(ng L</a:t>
            </a:r>
            <a:r>
              <a:rPr lang="en-US" sz="1200" b="1" i="0" u="none" strike="noStrike" baseline="30000" dirty="0">
                <a:effectLst/>
              </a:rPr>
              <a:t>-1</a:t>
            </a:r>
            <a:r>
              <a:rPr lang="en-GB" sz="1200" b="1" i="0" u="none" strike="noStrike" baseline="0" dirty="0">
                <a:effectLst/>
              </a:rPr>
              <a:t>)</a:t>
            </a:r>
            <a:r>
              <a:rPr lang="en-GB" sz="1200" baseline="0" dirty="0"/>
              <a:t> </a:t>
            </a:r>
            <a:r>
              <a:rPr lang="en-GB" sz="1200" dirty="0"/>
              <a:t>ZB</a:t>
            </a:r>
          </a:p>
        </c:rich>
      </c:tx>
      <c:layout>
        <c:manualLayout>
          <c:xMode val="edge"/>
          <c:yMode val="edge"/>
          <c:x val="0.32739555995174868"/>
          <c:y val="2.9546507637694674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Porewater!$E$2:$E$27</c:f>
              <c:numCache>
                <c:formatCode>0.0</c:formatCode>
                <c:ptCount val="26"/>
                <c:pt idx="0">
                  <c:v>19.635938840091082</c:v>
                </c:pt>
                <c:pt idx="1">
                  <c:v>30.530377174780487</c:v>
                </c:pt>
                <c:pt idx="2">
                  <c:v>33.399797457226171</c:v>
                </c:pt>
                <c:pt idx="3">
                  <c:v>34.58991392925568</c:v>
                </c:pt>
                <c:pt idx="4">
                  <c:v>18.393893271176605</c:v>
                </c:pt>
                <c:pt idx="5">
                  <c:v>25.597474053792286</c:v>
                </c:pt>
                <c:pt idx="6">
                  <c:v>20.199362185896881</c:v>
                </c:pt>
                <c:pt idx="7">
                  <c:v>33.911505681307993</c:v>
                </c:pt>
                <c:pt idx="8">
                  <c:v>29.749956268826473</c:v>
                </c:pt>
                <c:pt idx="9">
                  <c:v>21.890956194622934</c:v>
                </c:pt>
                <c:pt idx="10">
                  <c:v>40.36713628865126</c:v>
                </c:pt>
                <c:pt idx="11">
                  <c:v>14.455720553330595</c:v>
                </c:pt>
                <c:pt idx="12">
                  <c:v>18.186858929462399</c:v>
                </c:pt>
                <c:pt idx="13">
                  <c:v>19.59771752695762</c:v>
                </c:pt>
                <c:pt idx="14">
                  <c:v>38.469831909519684</c:v>
                </c:pt>
                <c:pt idx="15">
                  <c:v>25.57296052441032</c:v>
                </c:pt>
                <c:pt idx="16">
                  <c:v>15.562854783235135</c:v>
                </c:pt>
                <c:pt idx="17">
                  <c:v>23.587872835478851</c:v>
                </c:pt>
                <c:pt idx="18">
                  <c:v>14.60607822427516</c:v>
                </c:pt>
                <c:pt idx="19">
                  <c:v>27.267082114725689</c:v>
                </c:pt>
                <c:pt idx="20">
                  <c:v>24.382844052380811</c:v>
                </c:pt>
                <c:pt idx="21">
                  <c:v>23.663365946968856</c:v>
                </c:pt>
                <c:pt idx="22">
                  <c:v>23.511951773666851</c:v>
                </c:pt>
                <c:pt idx="23">
                  <c:v>29.760922495827668</c:v>
                </c:pt>
                <c:pt idx="24">
                  <c:v>30.517511918225416</c:v>
                </c:pt>
                <c:pt idx="25">
                  <c:v>52.311925194895068</c:v>
                </c:pt>
              </c:numCache>
            </c:numRef>
          </c:xVal>
          <c:yVal>
            <c:numRef>
              <c:f>Porewater!$F$2:$F$27</c:f>
              <c:numCache>
                <c:formatCode>General</c:formatCode>
                <c:ptCount val="26"/>
                <c:pt idx="0">
                  <c:v>2.5</c:v>
                </c:pt>
                <c:pt idx="1">
                  <c:v>2</c:v>
                </c:pt>
                <c:pt idx="2">
                  <c:v>1.5</c:v>
                </c:pt>
                <c:pt idx="3">
                  <c:v>1</c:v>
                </c:pt>
                <c:pt idx="4">
                  <c:v>0.5</c:v>
                </c:pt>
                <c:pt idx="5">
                  <c:v>-0.5</c:v>
                </c:pt>
                <c:pt idx="6">
                  <c:v>-1</c:v>
                </c:pt>
                <c:pt idx="7">
                  <c:v>-1.5</c:v>
                </c:pt>
                <c:pt idx="8">
                  <c:v>-2</c:v>
                </c:pt>
                <c:pt idx="9">
                  <c:v>-3</c:v>
                </c:pt>
                <c:pt idx="10">
                  <c:v>-3.5</c:v>
                </c:pt>
                <c:pt idx="11">
                  <c:v>-4</c:v>
                </c:pt>
                <c:pt idx="12">
                  <c:v>-4.5</c:v>
                </c:pt>
                <c:pt idx="13">
                  <c:v>-5</c:v>
                </c:pt>
                <c:pt idx="14">
                  <c:v>-6.5</c:v>
                </c:pt>
                <c:pt idx="15">
                  <c:v>-7</c:v>
                </c:pt>
                <c:pt idx="16">
                  <c:v>-7.5</c:v>
                </c:pt>
                <c:pt idx="17">
                  <c:v>-8</c:v>
                </c:pt>
                <c:pt idx="18">
                  <c:v>-8.5</c:v>
                </c:pt>
                <c:pt idx="19">
                  <c:v>-9</c:v>
                </c:pt>
                <c:pt idx="20">
                  <c:v>-9.5</c:v>
                </c:pt>
                <c:pt idx="21">
                  <c:v>-10</c:v>
                </c:pt>
                <c:pt idx="22">
                  <c:v>-10.5</c:v>
                </c:pt>
                <c:pt idx="23">
                  <c:v>-11</c:v>
                </c:pt>
                <c:pt idx="24">
                  <c:v>-11.5</c:v>
                </c:pt>
                <c:pt idx="25">
                  <c:v>-12</c:v>
                </c:pt>
              </c:numCache>
            </c:numRef>
          </c:yVal>
          <c:smooth val="1"/>
          <c:extLst>
            <c:ext xmlns:c16="http://schemas.microsoft.com/office/drawing/2014/chart" uri="{C3380CC4-5D6E-409C-BE32-E72D297353CC}">
              <c16:uniqueId val="{00000000-164F-48F5-A764-F3C3EE0F089D}"/>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10542416734349885"/>
              <c:y val="0.3979864171369743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200" dirty="0"/>
              <a:t>Labile </a:t>
            </a:r>
            <a:r>
              <a:rPr lang="en-GB" sz="1200" b="1" i="0" u="none" strike="noStrike" baseline="0" dirty="0">
                <a:effectLst/>
              </a:rPr>
              <a:t>Hg </a:t>
            </a:r>
            <a:r>
              <a:rPr lang="en-US" sz="1200" b="1" i="0" u="none" strike="noStrike" baseline="0" dirty="0">
                <a:effectLst/>
              </a:rPr>
              <a:t>(ng L</a:t>
            </a:r>
            <a:r>
              <a:rPr lang="en-US" sz="1200" b="1" i="0" u="none" strike="noStrike" baseline="30000" dirty="0">
                <a:effectLst/>
              </a:rPr>
              <a:t>-1</a:t>
            </a:r>
            <a:r>
              <a:rPr lang="en-GB" sz="1200" b="1" i="0" u="none" strike="noStrike" baseline="0" dirty="0">
                <a:effectLst/>
              </a:rPr>
              <a:t>) </a:t>
            </a:r>
            <a:r>
              <a:rPr lang="en-US" altLang="zh-CN" sz="1200" baseline="0" dirty="0"/>
              <a:t>S15</a:t>
            </a:r>
            <a:endParaRPr lang="en-GB" sz="1200" dirty="0"/>
          </a:p>
        </c:rich>
      </c:tx>
      <c:layout>
        <c:manualLayout>
          <c:xMode val="edge"/>
          <c:yMode val="edge"/>
          <c:x val="0.23527713722926652"/>
          <c:y val="3.4561813356099813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rgbClr val="7030A0"/>
              </a:solidFill>
              <a:prstDash val="sysDot"/>
              <a:round/>
            </a:ln>
            <a:effectLst/>
          </c:spPr>
          <c:marker>
            <c:symbol val="square"/>
            <c:size val="4"/>
            <c:spPr>
              <a:solidFill>
                <a:sysClr val="window" lastClr="FFFFFF"/>
              </a:solidFill>
              <a:ln w="19050">
                <a:solidFill>
                  <a:srgbClr val="7030A0"/>
                </a:solidFill>
                <a:prstDash val="solid"/>
              </a:ln>
              <a:effectLst/>
            </c:spPr>
          </c:marker>
          <c:xVal>
            <c:numRef>
              <c:f>Porewater!$E$63:$E$75</c:f>
              <c:numCache>
                <c:formatCode>0.00</c:formatCode>
                <c:ptCount val="13"/>
                <c:pt idx="0">
                  <c:v>2.4322726343345877</c:v>
                </c:pt>
                <c:pt idx="1">
                  <c:v>3.5619971275462134</c:v>
                </c:pt>
                <c:pt idx="2">
                  <c:v>19.230728856128906</c:v>
                </c:pt>
                <c:pt idx="3">
                  <c:v>28.566856383737004</c:v>
                </c:pt>
                <c:pt idx="4">
                  <c:v>29.72141632757857</c:v>
                </c:pt>
                <c:pt idx="5">
                  <c:v>27.977726875449992</c:v>
                </c:pt>
                <c:pt idx="6">
                  <c:v>28.464564709058493</c:v>
                </c:pt>
                <c:pt idx="7">
                  <c:v>30.082946418108268</c:v>
                </c:pt>
                <c:pt idx="8">
                  <c:v>32.456327592698742</c:v>
                </c:pt>
                <c:pt idx="9">
                  <c:v>28.65711305104529</c:v>
                </c:pt>
                <c:pt idx="10">
                  <c:v>32.237548351575775</c:v>
                </c:pt>
                <c:pt idx="11">
                  <c:v>31.341111053577244</c:v>
                </c:pt>
                <c:pt idx="12">
                  <c:v>34.500291656308043</c:v>
                </c:pt>
              </c:numCache>
            </c:numRef>
          </c:xVal>
          <c:yVal>
            <c:numRef>
              <c:f>Porewater!$F$63:$F$75</c:f>
              <c:numCache>
                <c:formatCode>General</c:formatCode>
                <c:ptCount val="13"/>
                <c:pt idx="0">
                  <c:v>1</c:v>
                </c:pt>
                <c:pt idx="1">
                  <c:v>0</c:v>
                </c:pt>
                <c:pt idx="2">
                  <c:v>-1</c:v>
                </c:pt>
                <c:pt idx="3">
                  <c:v>-2</c:v>
                </c:pt>
                <c:pt idx="4">
                  <c:v>-3</c:v>
                </c:pt>
                <c:pt idx="5">
                  <c:v>-4</c:v>
                </c:pt>
                <c:pt idx="6">
                  <c:v>-5</c:v>
                </c:pt>
                <c:pt idx="7">
                  <c:v>-6</c:v>
                </c:pt>
                <c:pt idx="8">
                  <c:v>-7</c:v>
                </c:pt>
                <c:pt idx="9">
                  <c:v>-8</c:v>
                </c:pt>
                <c:pt idx="10">
                  <c:v>-9</c:v>
                </c:pt>
                <c:pt idx="11">
                  <c:v>-10</c:v>
                </c:pt>
                <c:pt idx="12">
                  <c:v>-11</c:v>
                </c:pt>
              </c:numCache>
            </c:numRef>
          </c:yVal>
          <c:smooth val="1"/>
          <c:extLst>
            <c:ext xmlns:c16="http://schemas.microsoft.com/office/drawing/2014/chart" uri="{C3380CC4-5D6E-409C-BE32-E72D297353CC}">
              <c16:uniqueId val="{00000000-C103-4374-8320-5A60522770A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US" altLang="zh-CN" sz="1200" dirty="0"/>
              <a:t>Labile </a:t>
            </a:r>
            <a:r>
              <a:rPr lang="en-GB" sz="1200" b="1" i="0" baseline="0" dirty="0">
                <a:effectLst/>
              </a:rPr>
              <a:t>Hg </a:t>
            </a:r>
            <a:r>
              <a:rPr lang="en-US" sz="1200" b="1" i="0" baseline="0" dirty="0">
                <a:effectLst/>
              </a:rPr>
              <a:t>(ng L</a:t>
            </a:r>
            <a:r>
              <a:rPr lang="en-US" sz="1200" b="1" i="0" baseline="30000" dirty="0">
                <a:effectLst/>
              </a:rPr>
              <a:t>-1</a:t>
            </a:r>
            <a:r>
              <a:rPr lang="en-GB" sz="1200" b="1" i="0" baseline="0" dirty="0">
                <a:effectLst/>
              </a:rPr>
              <a:t>)</a:t>
            </a:r>
            <a:r>
              <a:rPr lang="en-GB" sz="1200" baseline="0" dirty="0"/>
              <a:t> </a:t>
            </a:r>
            <a:r>
              <a:rPr lang="en-GB" sz="1200" dirty="0"/>
              <a:t>ZB</a:t>
            </a:r>
          </a:p>
        </c:rich>
      </c:tx>
      <c:layout>
        <c:manualLayout>
          <c:xMode val="edge"/>
          <c:yMode val="edge"/>
          <c:x val="0.26393966291546261"/>
          <c:y val="2.964519140989729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486470627529324"/>
          <c:y val="0.16018285091814505"/>
          <c:w val="0.73053421137490915"/>
          <c:h val="0.73204870837223779"/>
        </c:manualLayout>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Porewater!$L$2:$L$16</c:f>
              <c:numCache>
                <c:formatCode>0.00</c:formatCode>
                <c:ptCount val="15"/>
                <c:pt idx="0">
                  <c:v>0.64486924826165903</c:v>
                </c:pt>
                <c:pt idx="1">
                  <c:v>0.2551640910387859</c:v>
                </c:pt>
                <c:pt idx="2">
                  <c:v>0</c:v>
                </c:pt>
                <c:pt idx="3">
                  <c:v>16.509116690209456</c:v>
                </c:pt>
                <c:pt idx="4">
                  <c:v>2.9181493320617529</c:v>
                </c:pt>
                <c:pt idx="5">
                  <c:v>0</c:v>
                </c:pt>
                <c:pt idx="6">
                  <c:v>31.139297800951486</c:v>
                </c:pt>
                <c:pt idx="7">
                  <c:v>0</c:v>
                </c:pt>
                <c:pt idx="8">
                  <c:v>0</c:v>
                </c:pt>
                <c:pt idx="9">
                  <c:v>0</c:v>
                </c:pt>
                <c:pt idx="10">
                  <c:v>0</c:v>
                </c:pt>
                <c:pt idx="11">
                  <c:v>0</c:v>
                </c:pt>
                <c:pt idx="12">
                  <c:v>4.1035025186146594</c:v>
                </c:pt>
                <c:pt idx="13">
                  <c:v>0</c:v>
                </c:pt>
                <c:pt idx="14">
                  <c:v>0.69358239291451784</c:v>
                </c:pt>
              </c:numCache>
            </c:numRef>
          </c:xVal>
          <c:yVal>
            <c:numRef>
              <c:f>Porewater!$M$2:$M$16</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CF9B-498C-AFD6-988AF7EF1185}"/>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
              <c:y val="0.38282329598506071"/>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S15</a:t>
            </a:r>
            <a:endParaRPr lang="en-BE" sz="1080" dirty="0">
              <a:effectLst/>
            </a:endParaRPr>
          </a:p>
        </c:rich>
      </c:tx>
      <c:layout>
        <c:manualLayout>
          <c:xMode val="edge"/>
          <c:yMode val="edge"/>
          <c:x val="0.24591560647613106"/>
          <c:y val="2.9645191409897291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rgbClr val="7030A0"/>
              </a:solidFill>
              <a:prstDash val="sysDot"/>
              <a:round/>
            </a:ln>
            <a:effectLst/>
          </c:spPr>
          <c:marker>
            <c:symbol val="square"/>
            <c:size val="4"/>
            <c:spPr>
              <a:solidFill>
                <a:sysClr val="window" lastClr="FFFFFF"/>
              </a:solidFill>
              <a:ln w="19050">
                <a:solidFill>
                  <a:srgbClr val="7030A0"/>
                </a:solidFill>
                <a:prstDash val="solid"/>
              </a:ln>
              <a:effectLst/>
            </c:spPr>
          </c:marker>
          <c:xVal>
            <c:numRef>
              <c:f>Porewater!$L$63:$L$77</c:f>
              <c:numCache>
                <c:formatCode>0.00</c:formatCode>
                <c:ptCount val="15"/>
                <c:pt idx="0">
                  <c:v>29.767944269374194</c:v>
                </c:pt>
                <c:pt idx="1">
                  <c:v>23.98825279002606</c:v>
                </c:pt>
                <c:pt idx="2">
                  <c:v>20.00093661190197</c:v>
                </c:pt>
                <c:pt idx="3">
                  <c:v>21.793311913126022</c:v>
                </c:pt>
                <c:pt idx="4">
                  <c:v>19.655880404179694</c:v>
                </c:pt>
                <c:pt idx="5">
                  <c:v>18.141467048065259</c:v>
                </c:pt>
                <c:pt idx="6">
                  <c:v>14.527961761640306</c:v>
                </c:pt>
                <c:pt idx="7">
                  <c:v>13.051887984161674</c:v>
                </c:pt>
                <c:pt idx="8">
                  <c:v>10.37770237431403</c:v>
                </c:pt>
                <c:pt idx="9">
                  <c:v>9.9751367986380401</c:v>
                </c:pt>
                <c:pt idx="10">
                  <c:v>12.179662570197031</c:v>
                </c:pt>
                <c:pt idx="11">
                  <c:v>11.719587626567327</c:v>
                </c:pt>
                <c:pt idx="12">
                  <c:v>11.499135049411429</c:v>
                </c:pt>
                <c:pt idx="13">
                  <c:v>8.9112134914943528</c:v>
                </c:pt>
                <c:pt idx="14">
                  <c:v>12.026304255653798</c:v>
                </c:pt>
              </c:numCache>
            </c:numRef>
          </c:xVal>
          <c:yVal>
            <c:numRef>
              <c:f>Porewater!$M$63:$M$77</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528E-4FB8-BB4B-016627730E6A}"/>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a:effectLst/>
              </a:rPr>
              <a:t>THg </a:t>
            </a:r>
            <a:r>
              <a:rPr lang="en-US" sz="1200" b="1" i="0" baseline="0" dirty="0">
                <a:effectLst/>
              </a:rPr>
              <a:t>(ng L</a:t>
            </a:r>
            <a:r>
              <a:rPr lang="en-US" sz="1200" b="1" i="0" baseline="30000" dirty="0">
                <a:effectLst/>
              </a:rPr>
              <a:t>-1</a:t>
            </a:r>
            <a:r>
              <a:rPr lang="en-GB" sz="1200" b="1" i="0" baseline="0" dirty="0">
                <a:effectLst/>
              </a:rPr>
              <a:t>) ZB</a:t>
            </a:r>
            <a:endParaRPr lang="en-BE" sz="1200" dirty="0">
              <a:effectLst/>
            </a:endParaRPr>
          </a:p>
        </c:rich>
      </c:tx>
      <c:layout>
        <c:manualLayout>
          <c:xMode val="edge"/>
          <c:yMode val="edge"/>
          <c:x val="0.2767209253907526"/>
          <c:y val="2.470432617491441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AB13-4426-BFF8-E1D2887A2DDA}"/>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a:effectLst/>
              </a:rPr>
              <a:t>THg </a:t>
            </a:r>
            <a:r>
              <a:rPr lang="en-US" sz="1200" b="1" i="0" baseline="0" dirty="0">
                <a:effectLst/>
              </a:rPr>
              <a:t>(ng L</a:t>
            </a:r>
            <a:r>
              <a:rPr lang="en-US" sz="1200" b="1" i="0" baseline="30000" dirty="0">
                <a:effectLst/>
              </a:rPr>
              <a:t>-1</a:t>
            </a:r>
            <a:r>
              <a:rPr lang="en-GB" sz="1200" b="1" i="0" baseline="0" dirty="0">
                <a:effectLst/>
              </a:rPr>
              <a:t>) S15</a:t>
            </a:r>
          </a:p>
        </c:rich>
      </c:tx>
      <c:layout>
        <c:manualLayout>
          <c:xMode val="edge"/>
          <c:yMode val="edge"/>
          <c:x val="0.2675852567301511"/>
          <c:y val="2.470432617491441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rgbClr val="7030A0"/>
              </a:solidFill>
              <a:prstDash val="sysDot"/>
              <a:round/>
            </a:ln>
            <a:effectLst/>
          </c:spPr>
          <c:marker>
            <c:symbol val="square"/>
            <c:size val="5"/>
            <c:spPr>
              <a:solidFill>
                <a:srgbClr val="7030A0"/>
              </a:solidFill>
              <a:ln w="9525">
                <a:solidFill>
                  <a:srgbClr val="7030A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17E5-45E2-9512-F6C2C558F14E}"/>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err="1">
                <a:effectLst/>
              </a:rPr>
              <a:t>MMHg</a:t>
            </a:r>
            <a:r>
              <a:rPr lang="en-GB" sz="1200" b="1" i="0" baseline="0" dirty="0">
                <a:effectLst/>
              </a:rPr>
              <a:t> </a:t>
            </a:r>
            <a:r>
              <a:rPr lang="en-US" sz="1200" b="1" i="0" baseline="0" dirty="0">
                <a:effectLst/>
              </a:rPr>
              <a:t>(ng L</a:t>
            </a:r>
            <a:r>
              <a:rPr lang="en-US" sz="1200" b="1" i="0" baseline="30000" dirty="0">
                <a:effectLst/>
              </a:rPr>
              <a:t>-1</a:t>
            </a:r>
            <a:r>
              <a:rPr lang="en-GB" sz="1200" b="1" i="0" baseline="0" dirty="0">
                <a:effectLst/>
              </a:rPr>
              <a:t>) ZB</a:t>
            </a:r>
            <a:endParaRPr lang="en-BE" sz="1200" dirty="0">
              <a:effectLst/>
            </a:endParaRPr>
          </a:p>
        </c:rich>
      </c:tx>
      <c:layout>
        <c:manualLayout>
          <c:xMode val="edge"/>
          <c:yMode val="edge"/>
          <c:x val="0.26260213822069495"/>
          <c:y val="2.964519140989729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MMHg</c:v>
          </c:tx>
          <c:spPr>
            <a:ln w="12700" cap="rnd">
              <a:solidFill>
                <a:sysClr val="windowText" lastClr="000000"/>
              </a:solidFill>
              <a:prstDash val="solid"/>
              <a:round/>
            </a:ln>
            <a:effectLst/>
          </c:spPr>
          <c:marker>
            <c:symbol val="circle"/>
            <c:size val="5"/>
            <c:spPr>
              <a:solidFill>
                <a:sysClr val="window" lastClr="FFFFFF"/>
              </a:solidFill>
              <a:ln w="9525">
                <a:solidFill>
                  <a:sysClr val="windowText" lastClr="000000"/>
                </a:solidFill>
                <a:prstDash val="solid"/>
              </a:ln>
              <a:effectLst/>
            </c:spPr>
          </c:marker>
          <c:xVal>
            <c:numRef>
              <c:f>Porewater!$J$2:$J$18</c:f>
              <c:numCache>
                <c:formatCode>0.0</c:formatCode>
                <c:ptCount val="17"/>
                <c:pt idx="0">
                  <c:v>0.68420045247034877</c:v>
                </c:pt>
                <c:pt idx="1">
                  <c:v>0.22987811874562375</c:v>
                </c:pt>
                <c:pt idx="2">
                  <c:v>0</c:v>
                </c:pt>
                <c:pt idx="3">
                  <c:v>0</c:v>
                </c:pt>
                <c:pt idx="4">
                  <c:v>4.2022122353422162E-2</c:v>
                </c:pt>
                <c:pt idx="5">
                  <c:v>0</c:v>
                </c:pt>
                <c:pt idx="6">
                  <c:v>5.5623332343601825E-2</c:v>
                </c:pt>
                <c:pt idx="7">
                  <c:v>0</c:v>
                </c:pt>
                <c:pt idx="8">
                  <c:v>1.050278537035068</c:v>
                </c:pt>
                <c:pt idx="9">
                  <c:v>1.1150207128395064E-2</c:v>
                </c:pt>
                <c:pt idx="10">
                  <c:v>2.300963487613036</c:v>
                </c:pt>
                <c:pt idx="11">
                  <c:v>2.0222841349512639</c:v>
                </c:pt>
                <c:pt idx="12">
                  <c:v>2.3046180083938345E-2</c:v>
                </c:pt>
                <c:pt idx="13">
                  <c:v>0.982519667879304</c:v>
                </c:pt>
                <c:pt idx="14">
                  <c:v>0.48226346684250637</c:v>
                </c:pt>
                <c:pt idx="15">
                  <c:v>1.3092149165538856</c:v>
                </c:pt>
                <c:pt idx="16">
                  <c:v>0.37935429053064973</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6B26-4336-BB26-566FEE77E970}"/>
            </c:ext>
          </c:extLst>
        </c:ser>
        <c:dLbls>
          <c:showLegendKey val="0"/>
          <c:showVal val="0"/>
          <c:showCatName val="0"/>
          <c:showSerName val="0"/>
          <c:showPercent val="0"/>
          <c:showBubbleSize val="0"/>
        </c:dLbls>
        <c:axId val="599413504"/>
        <c:axId val="599405600"/>
      </c:scatterChart>
      <c:valAx>
        <c:axId val="599413504"/>
        <c:scaling>
          <c:orientation val="minMax"/>
          <c:max val="4"/>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200" b="1" i="0" baseline="0" dirty="0" err="1">
                <a:effectLst/>
              </a:rPr>
              <a:t>MMHg</a:t>
            </a:r>
            <a:r>
              <a:rPr lang="en-GB" sz="1200" b="1" i="0" baseline="0" dirty="0">
                <a:effectLst/>
              </a:rPr>
              <a:t> </a:t>
            </a:r>
            <a:r>
              <a:rPr lang="en-US" sz="1200" b="1" i="0" baseline="0" dirty="0">
                <a:effectLst/>
              </a:rPr>
              <a:t>(ng L</a:t>
            </a:r>
            <a:r>
              <a:rPr lang="en-US" sz="1200" b="1" i="0" baseline="30000" dirty="0">
                <a:effectLst/>
              </a:rPr>
              <a:t>-1</a:t>
            </a:r>
            <a:r>
              <a:rPr lang="en-GB" sz="1200" b="1" i="0" baseline="0" dirty="0">
                <a:effectLst/>
              </a:rPr>
              <a:t>) S15</a:t>
            </a:r>
            <a:endParaRPr lang="en-BE" sz="1200" dirty="0">
              <a:effectLst/>
            </a:endParaRPr>
          </a:p>
        </c:rich>
      </c:tx>
      <c:layout>
        <c:manualLayout>
          <c:xMode val="edge"/>
          <c:yMode val="edge"/>
          <c:x val="0.25452510500190911"/>
          <c:y val="2.964519140989729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MMHg</c:v>
          </c:tx>
          <c:spPr>
            <a:ln w="12700" cap="rnd">
              <a:solidFill>
                <a:srgbClr val="7030A0"/>
              </a:solidFill>
              <a:prstDash val="solid"/>
              <a:round/>
            </a:ln>
            <a:effectLst/>
          </c:spPr>
          <c:marker>
            <c:symbol val="circle"/>
            <c:size val="5"/>
            <c:spPr>
              <a:solidFill>
                <a:sysClr val="window" lastClr="FFFFFF"/>
              </a:solidFill>
              <a:ln w="9525">
                <a:solidFill>
                  <a:srgbClr val="7030A0"/>
                </a:solidFill>
              </a:ln>
              <a:effectLst/>
            </c:spPr>
          </c:marker>
          <c:xVal>
            <c:numRef>
              <c:f>Porewater!$J$63:$J$79</c:f>
              <c:numCache>
                <c:formatCode>0.00</c:formatCode>
                <c:ptCount val="17"/>
                <c:pt idx="0">
                  <c:v>3.581086869454591</c:v>
                </c:pt>
                <c:pt idx="1">
                  <c:v>1.7436354908660745</c:v>
                </c:pt>
                <c:pt idx="2">
                  <c:v>1.1081436926392012</c:v>
                </c:pt>
                <c:pt idx="3">
                  <c:v>1.326552556763523</c:v>
                </c:pt>
                <c:pt idx="4">
                  <c:v>1.4725446332158778</c:v>
                </c:pt>
                <c:pt idx="5">
                  <c:v>1.7205420035675485</c:v>
                </c:pt>
                <c:pt idx="6">
                  <c:v>2.6550542052700776</c:v>
                </c:pt>
                <c:pt idx="7">
                  <c:v>1.2769960445449464</c:v>
                </c:pt>
                <c:pt idx="8">
                  <c:v>1.1096789923965094</c:v>
                </c:pt>
                <c:pt idx="9">
                  <c:v>0.93333258468851399</c:v>
                </c:pt>
                <c:pt idx="10">
                  <c:v>1.6137759636060796</c:v>
                </c:pt>
                <c:pt idx="11">
                  <c:v>0.89715684046003097</c:v>
                </c:pt>
                <c:pt idx="12">
                  <c:v>2.6244719368381291</c:v>
                </c:pt>
                <c:pt idx="13">
                  <c:v>0.9388598885845334</c:v>
                </c:pt>
                <c:pt idx="14">
                  <c:v>0</c:v>
                </c:pt>
                <c:pt idx="15">
                  <c:v>1.6409005206473328</c:v>
                </c:pt>
                <c:pt idx="16">
                  <c:v>0.71666610993849578</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19E9-4BD0-AC04-AA9D9E73E372}"/>
            </c:ext>
          </c:extLst>
        </c:ser>
        <c:dLbls>
          <c:showLegendKey val="0"/>
          <c:showVal val="0"/>
          <c:showCatName val="0"/>
          <c:showSerName val="0"/>
          <c:showPercent val="0"/>
          <c:showBubbleSize val="0"/>
        </c:dLbls>
        <c:axId val="599413504"/>
        <c:axId val="599405600"/>
      </c:scatterChart>
      <c:valAx>
        <c:axId val="599413504"/>
        <c:scaling>
          <c:orientation val="minMax"/>
          <c:max val="4"/>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1"/>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userShapes r:id="rId5"/>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dirty="0"/>
              <a:t>THg</a:t>
            </a:r>
            <a:r>
              <a:rPr lang="en-GB" sz="1080" baseline="0" dirty="0"/>
              <a:t> </a:t>
            </a:r>
            <a:r>
              <a:rPr lang="en-US" sz="1080" b="1" i="0" u="none" strike="noStrike" baseline="0" dirty="0">
                <a:effectLst/>
              </a:rPr>
              <a:t>(ng L</a:t>
            </a:r>
            <a:r>
              <a:rPr lang="en-US" sz="1080" b="1" i="0" u="none" strike="noStrike" baseline="30000" dirty="0">
                <a:effectLst/>
              </a:rPr>
              <a:t>-1</a:t>
            </a:r>
            <a:r>
              <a:rPr lang="en-GB" sz="1080" baseline="0" dirty="0"/>
              <a:t>) </a:t>
            </a:r>
            <a:r>
              <a:rPr lang="en-GB" sz="1080" dirty="0"/>
              <a:t>ZB</a:t>
            </a:r>
          </a:p>
        </c:rich>
      </c:tx>
      <c:layout>
        <c:manualLayout>
          <c:xMode val="edge"/>
          <c:yMode val="edge"/>
          <c:x val="0.28376480003361582"/>
          <c:y val="5.4347234087581131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677719777753584"/>
          <c:y val="0.23177441968669227"/>
          <c:w val="0.74742008125096693"/>
          <c:h val="0.71387834622572655"/>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Porewater!$C$2:$C$15</c:f>
              <c:numCache>
                <c:formatCode>0.00</c:formatCode>
                <c:ptCount val="14"/>
                <c:pt idx="0">
                  <c:v>7.6732673267326712</c:v>
                </c:pt>
                <c:pt idx="1">
                  <c:v>13.861386138613859</c:v>
                </c:pt>
                <c:pt idx="2">
                  <c:v>20.35891089108911</c:v>
                </c:pt>
                <c:pt idx="3">
                  <c:v>24.690594059405939</c:v>
                </c:pt>
                <c:pt idx="4">
                  <c:v>18.193069306930695</c:v>
                </c:pt>
                <c:pt idx="5">
                  <c:v>26.856435643564357</c:v>
                </c:pt>
                <c:pt idx="6">
                  <c:v>22.524752475247524</c:v>
                </c:pt>
                <c:pt idx="7">
                  <c:v>25</c:v>
                </c:pt>
                <c:pt idx="8">
                  <c:v>24.381188118811878</c:v>
                </c:pt>
                <c:pt idx="9">
                  <c:v>29.331683168316829</c:v>
                </c:pt>
                <c:pt idx="10">
                  <c:v>26.237623762376234</c:v>
                </c:pt>
                <c:pt idx="11">
                  <c:v>30.569306930693067</c:v>
                </c:pt>
                <c:pt idx="12">
                  <c:v>21.905940594059405</c:v>
                </c:pt>
                <c:pt idx="13">
                  <c:v>25</c:v>
                </c:pt>
              </c:numCache>
            </c:numRef>
          </c:xVal>
          <c:yVal>
            <c:numRef>
              <c:f>Porewater!$D$2:$D$15</c:f>
              <c:numCache>
                <c:formatCode>General</c:formatCode>
                <c:ptCount val="14"/>
                <c:pt idx="0">
                  <c:v>2</c:v>
                </c:pt>
                <c:pt idx="1">
                  <c:v>1</c:v>
                </c:pt>
                <c:pt idx="2">
                  <c:v>0</c:v>
                </c:pt>
                <c:pt idx="3">
                  <c:v>-1</c:v>
                </c:pt>
                <c:pt idx="4">
                  <c:v>-2</c:v>
                </c:pt>
                <c:pt idx="5">
                  <c:v>-3</c:v>
                </c:pt>
                <c:pt idx="6">
                  <c:v>-4</c:v>
                </c:pt>
                <c:pt idx="7">
                  <c:v>-5</c:v>
                </c:pt>
                <c:pt idx="8">
                  <c:v>-6</c:v>
                </c:pt>
                <c:pt idx="9">
                  <c:v>-7</c:v>
                </c:pt>
                <c:pt idx="10">
                  <c:v>-8</c:v>
                </c:pt>
                <c:pt idx="11">
                  <c:v>-9</c:v>
                </c:pt>
                <c:pt idx="12">
                  <c:v>-10</c:v>
                </c:pt>
                <c:pt idx="13">
                  <c:v>-11</c:v>
                </c:pt>
              </c:numCache>
            </c:numRef>
          </c:yVal>
          <c:smooth val="1"/>
          <c:extLst>
            <c:ext xmlns:c16="http://schemas.microsoft.com/office/drawing/2014/chart" uri="{C3380CC4-5D6E-409C-BE32-E72D297353CC}">
              <c16:uniqueId val="{00000000-0F59-4CE3-9894-85159AF8CE20}"/>
            </c:ext>
          </c:extLst>
        </c:ser>
        <c:dLbls>
          <c:showLegendKey val="0"/>
          <c:showVal val="0"/>
          <c:showCatName val="0"/>
          <c:showSerName val="0"/>
          <c:showPercent val="0"/>
          <c:showBubbleSize val="0"/>
        </c:dLbls>
        <c:axId val="599413504"/>
        <c:axId val="599405600"/>
      </c:scatterChart>
      <c:valAx>
        <c:axId val="599413504"/>
        <c:scaling>
          <c:orientation val="minMax"/>
          <c:max val="6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dirty="0"/>
              <a:t>THg</a:t>
            </a:r>
            <a:r>
              <a:rPr lang="en-GB" sz="1080" baseline="0" dirty="0"/>
              <a:t>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a:t>
            </a:r>
            <a:r>
              <a:rPr lang="en-GB" sz="1080" baseline="0" dirty="0"/>
              <a:t> </a:t>
            </a:r>
            <a:r>
              <a:rPr lang="en-US" altLang="zh-CN" sz="1080" baseline="0" dirty="0"/>
              <a:t>W01</a:t>
            </a:r>
            <a:endParaRPr lang="en-GB" sz="1080" dirty="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Porewater!$C$28:$C$37</c:f>
              <c:numCache>
                <c:formatCode>0.00</c:formatCode>
                <c:ptCount val="10"/>
                <c:pt idx="0">
                  <c:v>11.386138613861386</c:v>
                </c:pt>
                <c:pt idx="1">
                  <c:v>17.574257425742573</c:v>
                </c:pt>
                <c:pt idx="2">
                  <c:v>16.336633663366335</c:v>
                </c:pt>
                <c:pt idx="3">
                  <c:v>16.336633663366335</c:v>
                </c:pt>
                <c:pt idx="4">
                  <c:v>15.717821782178216</c:v>
                </c:pt>
                <c:pt idx="5">
                  <c:v>18.811881188118811</c:v>
                </c:pt>
                <c:pt idx="6">
                  <c:v>22.524752475247524</c:v>
                </c:pt>
                <c:pt idx="7">
                  <c:v>20.049504950495049</c:v>
                </c:pt>
                <c:pt idx="8">
                  <c:v>32.425742574257427</c:v>
                </c:pt>
                <c:pt idx="9">
                  <c:v>24.381188118811878</c:v>
                </c:pt>
              </c:numCache>
            </c:numRef>
          </c:xVal>
          <c:yVal>
            <c:numRef>
              <c:f>Porewater!$D$28:$D$37</c:f>
              <c:numCache>
                <c:formatCode>General</c:formatCode>
                <c:ptCount val="10"/>
                <c:pt idx="0">
                  <c:v>2</c:v>
                </c:pt>
                <c:pt idx="1">
                  <c:v>1</c:v>
                </c:pt>
                <c:pt idx="2">
                  <c:v>0</c:v>
                </c:pt>
                <c:pt idx="3">
                  <c:v>-1</c:v>
                </c:pt>
                <c:pt idx="4">
                  <c:v>-2</c:v>
                </c:pt>
                <c:pt idx="5">
                  <c:v>-3</c:v>
                </c:pt>
                <c:pt idx="6">
                  <c:v>-4</c:v>
                </c:pt>
                <c:pt idx="7">
                  <c:v>-5</c:v>
                </c:pt>
                <c:pt idx="8">
                  <c:v>-6</c:v>
                </c:pt>
                <c:pt idx="9">
                  <c:v>-7</c:v>
                </c:pt>
              </c:numCache>
            </c:numRef>
          </c:yVal>
          <c:smooth val="1"/>
          <c:extLst>
            <c:ext xmlns:c16="http://schemas.microsoft.com/office/drawing/2014/chart" uri="{C3380CC4-5D6E-409C-BE32-E72D297353CC}">
              <c16:uniqueId val="{00000000-CCEA-46C1-BC73-496CB25C9E2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dirty="0"/>
              <a:t>THg</a:t>
            </a:r>
            <a:r>
              <a:rPr lang="en-GB" sz="1080" baseline="0" dirty="0"/>
              <a:t>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a:t>
            </a:r>
            <a:r>
              <a:rPr lang="en-GB" sz="1080" baseline="0" dirty="0"/>
              <a:t> </a:t>
            </a:r>
            <a:r>
              <a:rPr lang="en-US" altLang="zh-CN" sz="1080" baseline="0" dirty="0"/>
              <a:t>SV</a:t>
            </a:r>
            <a:endParaRPr lang="en-GB" sz="1080" dirty="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Porewater!$C$43:$C$52</c:f>
              <c:numCache>
                <c:formatCode>0.00</c:formatCode>
                <c:ptCount val="10"/>
                <c:pt idx="0">
                  <c:v>9.5297029702970288</c:v>
                </c:pt>
                <c:pt idx="1">
                  <c:v>9.5297029702970288</c:v>
                </c:pt>
                <c:pt idx="2">
                  <c:v>16.336633663366335</c:v>
                </c:pt>
                <c:pt idx="3">
                  <c:v>12.004950495049505</c:v>
                </c:pt>
                <c:pt idx="4">
                  <c:v>15.099009900990097</c:v>
                </c:pt>
                <c:pt idx="5">
                  <c:v>9.5297029702970288</c:v>
                </c:pt>
                <c:pt idx="6">
                  <c:v>18.811881188118811</c:v>
                </c:pt>
                <c:pt idx="7">
                  <c:v>18.811881188118811</c:v>
                </c:pt>
                <c:pt idx="8">
                  <c:v>21.287128712871283</c:v>
                </c:pt>
                <c:pt idx="9">
                  <c:v>20.668316831683168</c:v>
                </c:pt>
              </c:numCache>
            </c:numRef>
          </c:xVal>
          <c:yVal>
            <c:numRef>
              <c:f>Porewater!$D$43:$D$52</c:f>
              <c:numCache>
                <c:formatCode>General</c:formatCode>
                <c:ptCount val="10"/>
                <c:pt idx="0">
                  <c:v>2</c:v>
                </c:pt>
                <c:pt idx="1">
                  <c:v>1</c:v>
                </c:pt>
                <c:pt idx="2">
                  <c:v>0</c:v>
                </c:pt>
                <c:pt idx="3">
                  <c:v>-1</c:v>
                </c:pt>
                <c:pt idx="4">
                  <c:v>-2</c:v>
                </c:pt>
                <c:pt idx="5">
                  <c:v>-3</c:v>
                </c:pt>
                <c:pt idx="6">
                  <c:v>-4</c:v>
                </c:pt>
                <c:pt idx="7">
                  <c:v>-5</c:v>
                </c:pt>
                <c:pt idx="8">
                  <c:v>-6</c:v>
                </c:pt>
                <c:pt idx="9">
                  <c:v>-7</c:v>
                </c:pt>
              </c:numCache>
            </c:numRef>
          </c:yVal>
          <c:smooth val="1"/>
          <c:extLst>
            <c:ext xmlns:c16="http://schemas.microsoft.com/office/drawing/2014/chart" uri="{C3380CC4-5D6E-409C-BE32-E72D297353CC}">
              <c16:uniqueId val="{00000000-4C38-4F5E-A086-D7CB805B6DAC}"/>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dirty="0"/>
              <a:t>THg</a:t>
            </a:r>
            <a:r>
              <a:rPr lang="en-GB" sz="1080" baseline="0" dirty="0"/>
              <a:t>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a:t>
            </a:r>
            <a:r>
              <a:rPr lang="en-GB" sz="1080" baseline="0" dirty="0"/>
              <a:t> </a:t>
            </a:r>
            <a:r>
              <a:rPr lang="en-US" altLang="zh-CN" sz="1080" baseline="0" dirty="0"/>
              <a:t>S15</a:t>
            </a:r>
            <a:endParaRPr lang="en-GB" sz="1080" dirty="0"/>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Porewater!$C$63:$C$69</c:f>
              <c:numCache>
                <c:formatCode>0.00</c:formatCode>
                <c:ptCount val="7"/>
                <c:pt idx="0">
                  <c:v>18.811881188118811</c:v>
                </c:pt>
                <c:pt idx="1">
                  <c:v>13.242574257425741</c:v>
                </c:pt>
                <c:pt idx="2">
                  <c:v>11.386138613861386</c:v>
                </c:pt>
                <c:pt idx="3">
                  <c:v>14.48019801980198</c:v>
                </c:pt>
                <c:pt idx="4">
                  <c:v>10.148514851485146</c:v>
                </c:pt>
                <c:pt idx="5">
                  <c:v>12.623762376237622</c:v>
                </c:pt>
                <c:pt idx="6">
                  <c:v>13.242574257425741</c:v>
                </c:pt>
              </c:numCache>
            </c:numRef>
          </c:xVal>
          <c:yVal>
            <c:numRef>
              <c:f>Porewater!$D$63:$D$69</c:f>
              <c:numCache>
                <c:formatCode>General</c:formatCode>
                <c:ptCount val="7"/>
                <c:pt idx="0">
                  <c:v>1</c:v>
                </c:pt>
                <c:pt idx="1">
                  <c:v>0</c:v>
                </c:pt>
                <c:pt idx="2">
                  <c:v>-1</c:v>
                </c:pt>
                <c:pt idx="3">
                  <c:v>-2</c:v>
                </c:pt>
                <c:pt idx="4">
                  <c:v>-3</c:v>
                </c:pt>
                <c:pt idx="5">
                  <c:v>-4</c:v>
                </c:pt>
                <c:pt idx="6">
                  <c:v>-5</c:v>
                </c:pt>
              </c:numCache>
            </c:numRef>
          </c:yVal>
          <c:smooth val="1"/>
          <c:extLst>
            <c:ext xmlns:c16="http://schemas.microsoft.com/office/drawing/2014/chart" uri="{C3380CC4-5D6E-409C-BE32-E72D297353CC}">
              <c16:uniqueId val="{00000000-F37D-4F0D-A3C6-59EBA9D9E480}"/>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dirty="0"/>
              <a:t>Hg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a:t>
            </a:r>
            <a:r>
              <a:rPr lang="en-GB" sz="1080" baseline="0" dirty="0"/>
              <a:t> </a:t>
            </a:r>
            <a:r>
              <a:rPr lang="en-GB" sz="1080" dirty="0"/>
              <a:t>ZB</a:t>
            </a:r>
          </a:p>
        </c:rich>
      </c:tx>
      <c:layout>
        <c:manualLayout>
          <c:xMode val="edge"/>
          <c:yMode val="edge"/>
          <c:x val="0.32739555995174868"/>
          <c:y val="2.9546507637694674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Porewater!$E$2:$E$27</c:f>
              <c:numCache>
                <c:formatCode>0.0</c:formatCode>
                <c:ptCount val="26"/>
                <c:pt idx="0">
                  <c:v>19.635938840091082</c:v>
                </c:pt>
                <c:pt idx="1">
                  <c:v>30.530377174780487</c:v>
                </c:pt>
                <c:pt idx="2">
                  <c:v>33.399797457226171</c:v>
                </c:pt>
                <c:pt idx="3">
                  <c:v>34.58991392925568</c:v>
                </c:pt>
                <c:pt idx="4">
                  <c:v>18.393893271176605</c:v>
                </c:pt>
                <c:pt idx="5">
                  <c:v>25.597474053792286</c:v>
                </c:pt>
                <c:pt idx="6">
                  <c:v>20.199362185896881</c:v>
                </c:pt>
                <c:pt idx="7">
                  <c:v>33.911505681307993</c:v>
                </c:pt>
                <c:pt idx="8">
                  <c:v>29.749956268826473</c:v>
                </c:pt>
                <c:pt idx="9">
                  <c:v>21.890956194622934</c:v>
                </c:pt>
                <c:pt idx="10">
                  <c:v>40.36713628865126</c:v>
                </c:pt>
                <c:pt idx="11">
                  <c:v>14.455720553330595</c:v>
                </c:pt>
                <c:pt idx="12">
                  <c:v>18.186858929462399</c:v>
                </c:pt>
                <c:pt idx="13">
                  <c:v>19.59771752695762</c:v>
                </c:pt>
                <c:pt idx="14">
                  <c:v>38.469831909519684</c:v>
                </c:pt>
                <c:pt idx="15">
                  <c:v>25.57296052441032</c:v>
                </c:pt>
                <c:pt idx="16">
                  <c:v>15.562854783235135</c:v>
                </c:pt>
                <c:pt idx="17">
                  <c:v>23.587872835478851</c:v>
                </c:pt>
                <c:pt idx="18">
                  <c:v>14.60607822427516</c:v>
                </c:pt>
                <c:pt idx="19">
                  <c:v>27.267082114725689</c:v>
                </c:pt>
                <c:pt idx="20">
                  <c:v>24.382844052380811</c:v>
                </c:pt>
                <c:pt idx="21">
                  <c:v>23.663365946968856</c:v>
                </c:pt>
                <c:pt idx="22">
                  <c:v>23.511951773666851</c:v>
                </c:pt>
                <c:pt idx="23">
                  <c:v>29.760922495827668</c:v>
                </c:pt>
                <c:pt idx="24">
                  <c:v>30.517511918225416</c:v>
                </c:pt>
                <c:pt idx="25">
                  <c:v>52.311925194895068</c:v>
                </c:pt>
              </c:numCache>
            </c:numRef>
          </c:xVal>
          <c:yVal>
            <c:numRef>
              <c:f>Porewater!$F$2:$F$27</c:f>
              <c:numCache>
                <c:formatCode>General</c:formatCode>
                <c:ptCount val="26"/>
                <c:pt idx="0">
                  <c:v>2.5</c:v>
                </c:pt>
                <c:pt idx="1">
                  <c:v>2</c:v>
                </c:pt>
                <c:pt idx="2">
                  <c:v>1.5</c:v>
                </c:pt>
                <c:pt idx="3">
                  <c:v>1</c:v>
                </c:pt>
                <c:pt idx="4">
                  <c:v>0.5</c:v>
                </c:pt>
                <c:pt idx="5">
                  <c:v>-0.5</c:v>
                </c:pt>
                <c:pt idx="6">
                  <c:v>-1</c:v>
                </c:pt>
                <c:pt idx="7">
                  <c:v>-1.5</c:v>
                </c:pt>
                <c:pt idx="8">
                  <c:v>-2</c:v>
                </c:pt>
                <c:pt idx="9">
                  <c:v>-3</c:v>
                </c:pt>
                <c:pt idx="10">
                  <c:v>-3.5</c:v>
                </c:pt>
                <c:pt idx="11">
                  <c:v>-4</c:v>
                </c:pt>
                <c:pt idx="12">
                  <c:v>-4.5</c:v>
                </c:pt>
                <c:pt idx="13">
                  <c:v>-5</c:v>
                </c:pt>
                <c:pt idx="14">
                  <c:v>-6.5</c:v>
                </c:pt>
                <c:pt idx="15">
                  <c:v>-7</c:v>
                </c:pt>
                <c:pt idx="16">
                  <c:v>-7.5</c:v>
                </c:pt>
                <c:pt idx="17">
                  <c:v>-8</c:v>
                </c:pt>
                <c:pt idx="18">
                  <c:v>-8.5</c:v>
                </c:pt>
                <c:pt idx="19">
                  <c:v>-9</c:v>
                </c:pt>
                <c:pt idx="20">
                  <c:v>-9.5</c:v>
                </c:pt>
                <c:pt idx="21">
                  <c:v>-10</c:v>
                </c:pt>
                <c:pt idx="22">
                  <c:v>-10.5</c:v>
                </c:pt>
                <c:pt idx="23">
                  <c:v>-11</c:v>
                </c:pt>
                <c:pt idx="24">
                  <c:v>-11.5</c:v>
                </c:pt>
                <c:pt idx="25">
                  <c:v>-12</c:v>
                </c:pt>
              </c:numCache>
            </c:numRef>
          </c:yVal>
          <c:smooth val="1"/>
          <c:extLst>
            <c:ext xmlns:c16="http://schemas.microsoft.com/office/drawing/2014/chart" uri="{C3380CC4-5D6E-409C-BE32-E72D297353CC}">
              <c16:uniqueId val="{00000000-164F-48F5-A764-F3C3EE0F089D}"/>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10542416734349885"/>
              <c:y val="0.3979864171369743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b="1" i="0" u="none" strike="noStrike" baseline="0" dirty="0">
                <a:effectLst/>
              </a:rPr>
              <a:t>Hg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a:t>
            </a:r>
            <a:r>
              <a:rPr lang="en-GB" sz="1080" baseline="0" dirty="0"/>
              <a:t> </a:t>
            </a:r>
            <a:r>
              <a:rPr lang="en-US" altLang="zh-CN" sz="1080" baseline="0" dirty="0"/>
              <a:t>W01</a:t>
            </a:r>
            <a:endParaRPr lang="en-GB" sz="1080" dirty="0"/>
          </a:p>
        </c:rich>
      </c:tx>
      <c:layout>
        <c:manualLayout>
          <c:xMode val="edge"/>
          <c:yMode val="edge"/>
          <c:x val="0.25171627241913119"/>
          <c:y val="2.9624411448085551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Porewater!$E$28:$E$42</c:f>
              <c:numCache>
                <c:formatCode>0.0</c:formatCode>
                <c:ptCount val="15"/>
                <c:pt idx="0">
                  <c:v>3.168259523996404</c:v>
                </c:pt>
                <c:pt idx="1">
                  <c:v>1.5407959395100357</c:v>
                </c:pt>
                <c:pt idx="2">
                  <c:v>13.851213051114872</c:v>
                </c:pt>
                <c:pt idx="3">
                  <c:v>6.4025114587248648</c:v>
                </c:pt>
                <c:pt idx="4">
                  <c:v>1.798282745888736</c:v>
                </c:pt>
                <c:pt idx="5">
                  <c:v>4.9714760308503196</c:v>
                </c:pt>
                <c:pt idx="6">
                  <c:v>3.7941935104026072</c:v>
                </c:pt>
                <c:pt idx="7">
                  <c:v>6.3070746729646876</c:v>
                </c:pt>
                <c:pt idx="8">
                  <c:v>5.4849005680233747</c:v>
                </c:pt>
                <c:pt idx="9">
                  <c:v>4.0888820086566753</c:v>
                </c:pt>
                <c:pt idx="10">
                  <c:v>4.153620832210648</c:v>
                </c:pt>
                <c:pt idx="11">
                  <c:v>4.6903083657313118</c:v>
                </c:pt>
                <c:pt idx="12">
                  <c:v>7.3834255171882832</c:v>
                </c:pt>
                <c:pt idx="13">
                  <c:v>7.1054097284027469</c:v>
                </c:pt>
                <c:pt idx="14">
                  <c:v>9.0657424949100083</c:v>
                </c:pt>
              </c:numCache>
            </c:numRef>
          </c:xVal>
          <c:yVal>
            <c:numRef>
              <c:f>Porewater!$F$28:$F$42</c:f>
              <c:numCache>
                <c:formatCode>General</c:formatCode>
                <c:ptCount val="15"/>
                <c:pt idx="0">
                  <c:v>2</c:v>
                </c:pt>
                <c:pt idx="1">
                  <c:v>1</c:v>
                </c:pt>
                <c:pt idx="2">
                  <c:v>0</c:v>
                </c:pt>
                <c:pt idx="3">
                  <c:v>-1</c:v>
                </c:pt>
                <c:pt idx="4">
                  <c:v>-2</c:v>
                </c:pt>
                <c:pt idx="5">
                  <c:v>-3</c:v>
                </c:pt>
                <c:pt idx="6">
                  <c:v>-4</c:v>
                </c:pt>
                <c:pt idx="7">
                  <c:v>-5</c:v>
                </c:pt>
                <c:pt idx="8">
                  <c:v>-6</c:v>
                </c:pt>
                <c:pt idx="9">
                  <c:v>-7</c:v>
                </c:pt>
                <c:pt idx="10">
                  <c:v>-8</c:v>
                </c:pt>
                <c:pt idx="11">
                  <c:v>-9</c:v>
                </c:pt>
                <c:pt idx="12">
                  <c:v>-10</c:v>
                </c:pt>
                <c:pt idx="13">
                  <c:v>-11</c:v>
                </c:pt>
                <c:pt idx="14">
                  <c:v>-12</c:v>
                </c:pt>
              </c:numCache>
            </c:numRef>
          </c:yVal>
          <c:smooth val="1"/>
          <c:extLst>
            <c:ext xmlns:c16="http://schemas.microsoft.com/office/drawing/2014/chart" uri="{C3380CC4-5D6E-409C-BE32-E72D297353CC}">
              <c16:uniqueId val="{00000000-CF44-47AE-A4FE-C3E539EC4018}"/>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b="1" i="0" u="none" strike="noStrike" baseline="0" dirty="0">
                <a:effectLst/>
              </a:rPr>
              <a:t>Hg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 </a:t>
            </a:r>
            <a:r>
              <a:rPr lang="en-US" altLang="zh-CN" sz="1080" baseline="0" dirty="0"/>
              <a:t>SV</a:t>
            </a:r>
            <a:endParaRPr lang="en-GB" sz="1080" dirty="0"/>
          </a:p>
        </c:rich>
      </c:tx>
      <c:layout>
        <c:manualLayout>
          <c:xMode val="edge"/>
          <c:yMode val="edge"/>
          <c:x val="0.22059161866355295"/>
          <c:y val="2.4687009540071293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Porewater!$E$43:$E$62</c:f>
              <c:numCache>
                <c:formatCode>0.0</c:formatCode>
                <c:ptCount val="20"/>
                <c:pt idx="0">
                  <c:v>23.031553757134489</c:v>
                </c:pt>
                <c:pt idx="1">
                  <c:v>15.193213514186153</c:v>
                </c:pt>
                <c:pt idx="2">
                  <c:v>17.63463899536859</c:v>
                </c:pt>
                <c:pt idx="3">
                  <c:v>13.706439674382565</c:v>
                </c:pt>
                <c:pt idx="4">
                  <c:v>12.604836118157326</c:v>
                </c:pt>
                <c:pt idx="5">
                  <c:v>8.6615842060059496</c:v>
                </c:pt>
                <c:pt idx="6">
                  <c:v>11.787318204349985</c:v>
                </c:pt>
                <c:pt idx="7">
                  <c:v>9.8426753353711085</c:v>
                </c:pt>
                <c:pt idx="8">
                  <c:v>11.648373926501399</c:v>
                </c:pt>
                <c:pt idx="9">
                  <c:v>9.3697654909672341</c:v>
                </c:pt>
                <c:pt idx="10">
                  <c:v>8.2931033688027913</c:v>
                </c:pt>
                <c:pt idx="11">
                  <c:v>10.10021801632865</c:v>
                </c:pt>
                <c:pt idx="12">
                  <c:v>10.005689627960139</c:v>
                </c:pt>
                <c:pt idx="13">
                  <c:v>7.8820054164598741</c:v>
                </c:pt>
                <c:pt idx="14">
                  <c:v>10.206793188004143</c:v>
                </c:pt>
                <c:pt idx="15">
                  <c:v>12.476652102524536</c:v>
                </c:pt>
                <c:pt idx="16">
                  <c:v>14.293190443443759</c:v>
                </c:pt>
                <c:pt idx="17">
                  <c:v>13.15023568528062</c:v>
                </c:pt>
                <c:pt idx="18">
                  <c:v>12.447300580146571</c:v>
                </c:pt>
                <c:pt idx="19">
                  <c:v>12.110155510665683</c:v>
                </c:pt>
              </c:numCache>
            </c:numRef>
          </c:xVal>
          <c:yVal>
            <c:numRef>
              <c:f>Porewater!$F$43:$F$62</c:f>
              <c:numCache>
                <c:formatCode>General</c:formatCode>
                <c:ptCount val="20"/>
                <c:pt idx="0">
                  <c:v>2</c:v>
                </c:pt>
                <c:pt idx="1">
                  <c:v>1.25</c:v>
                </c:pt>
                <c:pt idx="2">
                  <c:v>0.5</c:v>
                </c:pt>
                <c:pt idx="3">
                  <c:v>-0.5</c:v>
                </c:pt>
                <c:pt idx="4">
                  <c:v>-1.5</c:v>
                </c:pt>
                <c:pt idx="5">
                  <c:v>-2.25</c:v>
                </c:pt>
                <c:pt idx="6">
                  <c:v>-3</c:v>
                </c:pt>
                <c:pt idx="7">
                  <c:v>-3.75</c:v>
                </c:pt>
                <c:pt idx="8">
                  <c:v>-4.5</c:v>
                </c:pt>
                <c:pt idx="9">
                  <c:v>-5.5</c:v>
                </c:pt>
                <c:pt idx="10">
                  <c:v>-6.25</c:v>
                </c:pt>
                <c:pt idx="11">
                  <c:v>-7</c:v>
                </c:pt>
                <c:pt idx="12">
                  <c:v>-7.75</c:v>
                </c:pt>
                <c:pt idx="13">
                  <c:v>-8.25</c:v>
                </c:pt>
                <c:pt idx="14">
                  <c:v>-8.75</c:v>
                </c:pt>
                <c:pt idx="15">
                  <c:v>-9.5</c:v>
                </c:pt>
                <c:pt idx="16">
                  <c:v>-10.5</c:v>
                </c:pt>
                <c:pt idx="17">
                  <c:v>-11.25</c:v>
                </c:pt>
                <c:pt idx="18">
                  <c:v>-11.75</c:v>
                </c:pt>
                <c:pt idx="19">
                  <c:v>-12.25</c:v>
                </c:pt>
              </c:numCache>
            </c:numRef>
          </c:yVal>
          <c:smooth val="1"/>
          <c:extLst>
            <c:ext xmlns:c16="http://schemas.microsoft.com/office/drawing/2014/chart" uri="{C3380CC4-5D6E-409C-BE32-E72D297353CC}">
              <c16:uniqueId val="{00000000-91E9-4D47-BB60-043F5D95008E}"/>
            </c:ext>
          </c:extLst>
        </c:ser>
        <c:dLbls>
          <c:showLegendKey val="0"/>
          <c:showVal val="0"/>
          <c:showCatName val="0"/>
          <c:showSerName val="0"/>
          <c:showPercent val="0"/>
          <c:showBubbleSize val="0"/>
        </c:dLbls>
        <c:axId val="599413504"/>
        <c:axId val="599405600"/>
      </c:scatterChart>
      <c:valAx>
        <c:axId val="599413504"/>
        <c:scaling>
          <c:orientation val="minMax"/>
          <c:max val="4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b="1" i="0" u="none" strike="noStrike" baseline="0" dirty="0">
                <a:effectLst/>
              </a:rPr>
              <a:t>Hg </a:t>
            </a:r>
            <a:r>
              <a:rPr lang="en-US" sz="1080" b="1" i="0" u="none" strike="noStrike" baseline="0" dirty="0">
                <a:effectLst/>
              </a:rPr>
              <a:t>(ng L</a:t>
            </a:r>
            <a:r>
              <a:rPr lang="en-US" sz="1080" b="1" i="0" u="none" strike="noStrike" baseline="30000" dirty="0">
                <a:effectLst/>
              </a:rPr>
              <a:t>-1</a:t>
            </a:r>
            <a:r>
              <a:rPr lang="en-GB" sz="1080" b="1" i="0" u="none" strike="noStrike" baseline="0" dirty="0">
                <a:effectLst/>
              </a:rPr>
              <a:t>) </a:t>
            </a:r>
            <a:r>
              <a:rPr lang="en-US" altLang="zh-CN" sz="1080" baseline="0" dirty="0"/>
              <a:t>S15</a:t>
            </a:r>
            <a:endParaRPr lang="en-GB" sz="1080" dirty="0"/>
          </a:p>
        </c:rich>
      </c:tx>
      <c:layout>
        <c:manualLayout>
          <c:xMode val="edge"/>
          <c:yMode val="edge"/>
          <c:x val="0.22917718348324648"/>
          <c:y val="2.4687009540071293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Porewater!$E$63:$E$75</c:f>
              <c:numCache>
                <c:formatCode>0.00</c:formatCode>
                <c:ptCount val="13"/>
                <c:pt idx="0">
                  <c:v>2.4322726343345877</c:v>
                </c:pt>
                <c:pt idx="1">
                  <c:v>3.5619971275462134</c:v>
                </c:pt>
                <c:pt idx="2">
                  <c:v>19.230728856128906</c:v>
                </c:pt>
                <c:pt idx="3">
                  <c:v>28.566856383737004</c:v>
                </c:pt>
                <c:pt idx="4">
                  <c:v>29.72141632757857</c:v>
                </c:pt>
                <c:pt idx="5">
                  <c:v>27.977726875449992</c:v>
                </c:pt>
                <c:pt idx="6">
                  <c:v>28.464564709058493</c:v>
                </c:pt>
                <c:pt idx="7">
                  <c:v>30.082946418108268</c:v>
                </c:pt>
                <c:pt idx="8">
                  <c:v>32.456327592698742</c:v>
                </c:pt>
                <c:pt idx="9">
                  <c:v>28.65711305104529</c:v>
                </c:pt>
                <c:pt idx="10">
                  <c:v>32.237548351575775</c:v>
                </c:pt>
                <c:pt idx="11">
                  <c:v>31.341111053577244</c:v>
                </c:pt>
                <c:pt idx="12">
                  <c:v>34.500291656308043</c:v>
                </c:pt>
              </c:numCache>
            </c:numRef>
          </c:xVal>
          <c:yVal>
            <c:numRef>
              <c:f>Porewater!$F$63:$F$75</c:f>
              <c:numCache>
                <c:formatCode>General</c:formatCode>
                <c:ptCount val="13"/>
                <c:pt idx="0">
                  <c:v>1</c:v>
                </c:pt>
                <c:pt idx="1">
                  <c:v>0</c:v>
                </c:pt>
                <c:pt idx="2">
                  <c:v>-1</c:v>
                </c:pt>
                <c:pt idx="3">
                  <c:v>-2</c:v>
                </c:pt>
                <c:pt idx="4">
                  <c:v>-3</c:v>
                </c:pt>
                <c:pt idx="5">
                  <c:v>-4</c:v>
                </c:pt>
                <c:pt idx="6">
                  <c:v>-5</c:v>
                </c:pt>
                <c:pt idx="7">
                  <c:v>-6</c:v>
                </c:pt>
                <c:pt idx="8">
                  <c:v>-7</c:v>
                </c:pt>
                <c:pt idx="9">
                  <c:v>-8</c:v>
                </c:pt>
                <c:pt idx="10">
                  <c:v>-9</c:v>
                </c:pt>
                <c:pt idx="11">
                  <c:v>-10</c:v>
                </c:pt>
                <c:pt idx="12">
                  <c:v>-11</c:v>
                </c:pt>
              </c:numCache>
            </c:numRef>
          </c:yVal>
          <c:smooth val="1"/>
          <c:extLst>
            <c:ext xmlns:c16="http://schemas.microsoft.com/office/drawing/2014/chart" uri="{C3380CC4-5D6E-409C-BE32-E72D297353CC}">
              <c16:uniqueId val="{00000000-C103-4374-8320-5A60522770A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b="1" i="0" baseline="0" dirty="0">
                <a:effectLst/>
              </a:rPr>
              <a:t>Hg </a:t>
            </a:r>
            <a:r>
              <a:rPr lang="en-US" sz="1080" b="1" i="0" baseline="0" dirty="0">
                <a:effectLst/>
              </a:rPr>
              <a:t>(ng L</a:t>
            </a:r>
            <a:r>
              <a:rPr lang="en-US" sz="1080" b="1" i="0" baseline="30000" dirty="0">
                <a:effectLst/>
              </a:rPr>
              <a:t>-1</a:t>
            </a:r>
            <a:r>
              <a:rPr lang="en-GB" sz="1080" b="1" i="0" baseline="0" dirty="0">
                <a:effectLst/>
              </a:rPr>
              <a:t>)</a:t>
            </a:r>
            <a:r>
              <a:rPr lang="en-GB" sz="1080" baseline="0" dirty="0"/>
              <a:t> </a:t>
            </a:r>
            <a:r>
              <a:rPr lang="en-GB" sz="1080" dirty="0"/>
              <a:t>ZB</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486470627529324"/>
          <c:y val="0.16018285091814505"/>
          <c:w val="0.73053421137490915"/>
          <c:h val="0.73204870837223779"/>
        </c:manualLayout>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Porewater!$L$2:$L$16</c:f>
              <c:numCache>
                <c:formatCode>0.00</c:formatCode>
                <c:ptCount val="15"/>
                <c:pt idx="0">
                  <c:v>0.64486924826165903</c:v>
                </c:pt>
                <c:pt idx="1">
                  <c:v>0.2551640910387859</c:v>
                </c:pt>
                <c:pt idx="2">
                  <c:v>0</c:v>
                </c:pt>
                <c:pt idx="3">
                  <c:v>16.509116690209456</c:v>
                </c:pt>
                <c:pt idx="4">
                  <c:v>2.9181493320617529</c:v>
                </c:pt>
                <c:pt idx="5">
                  <c:v>0</c:v>
                </c:pt>
                <c:pt idx="6">
                  <c:v>31.139297800951486</c:v>
                </c:pt>
                <c:pt idx="7">
                  <c:v>0</c:v>
                </c:pt>
                <c:pt idx="8">
                  <c:v>0</c:v>
                </c:pt>
                <c:pt idx="9">
                  <c:v>0</c:v>
                </c:pt>
                <c:pt idx="10">
                  <c:v>0</c:v>
                </c:pt>
                <c:pt idx="11">
                  <c:v>0</c:v>
                </c:pt>
                <c:pt idx="12">
                  <c:v>4.1035025186146594</c:v>
                </c:pt>
                <c:pt idx="13">
                  <c:v>0</c:v>
                </c:pt>
                <c:pt idx="14">
                  <c:v>0.69358239291451784</c:v>
                </c:pt>
              </c:numCache>
            </c:numRef>
          </c:xVal>
          <c:yVal>
            <c:numRef>
              <c:f>Porewater!$M$2:$M$16</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CF9B-498C-AFD6-988AF7EF1185}"/>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
              <c:y val="0.38282329598506071"/>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SV</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Porewater!$L$43:$L$57</c:f>
              <c:numCache>
                <c:formatCode>0.00</c:formatCode>
                <c:ptCount val="15"/>
                <c:pt idx="0">
                  <c:v>7.3402245728735949</c:v>
                </c:pt>
                <c:pt idx="1">
                  <c:v>5.3668635918324989</c:v>
                </c:pt>
                <c:pt idx="2">
                  <c:v>6.2125897265643975</c:v>
                </c:pt>
                <c:pt idx="3">
                  <c:v>5.6932842052377923</c:v>
                </c:pt>
                <c:pt idx="4">
                  <c:v>8.6459070264947702</c:v>
                </c:pt>
                <c:pt idx="5">
                  <c:v>14.269243957431428</c:v>
                </c:pt>
                <c:pt idx="6">
                  <c:v>10.322521995349234</c:v>
                </c:pt>
                <c:pt idx="7">
                  <c:v>8.4678594191827923</c:v>
                </c:pt>
                <c:pt idx="8">
                  <c:v>6.9099428552029805</c:v>
                </c:pt>
                <c:pt idx="9">
                  <c:v>7.8892046954188606</c:v>
                </c:pt>
                <c:pt idx="10">
                  <c:v>11.50950604409576</c:v>
                </c:pt>
                <c:pt idx="11">
                  <c:v>10.485732302051883</c:v>
                </c:pt>
                <c:pt idx="12">
                  <c:v>10.367033897177231</c:v>
                </c:pt>
                <c:pt idx="13">
                  <c:v>15.248505797647312</c:v>
                </c:pt>
                <c:pt idx="14">
                  <c:v>16.361303343347178</c:v>
                </c:pt>
              </c:numCache>
            </c:numRef>
          </c:xVal>
          <c:yVal>
            <c:numRef>
              <c:f>Porewater!$M$43:$M$57</c:f>
              <c:numCache>
                <c:formatCode>General</c:formatCode>
                <c:ptCount val="15"/>
                <c:pt idx="0">
                  <c:v>5</c:v>
                </c:pt>
                <c:pt idx="1">
                  <c:v>4</c:v>
                </c:pt>
                <c:pt idx="2">
                  <c:v>3</c:v>
                </c:pt>
                <c:pt idx="3">
                  <c:v>2</c:v>
                </c:pt>
                <c:pt idx="4">
                  <c:v>1</c:v>
                </c:pt>
                <c:pt idx="5">
                  <c:v>0</c:v>
                </c:pt>
                <c:pt idx="6">
                  <c:v>-1</c:v>
                </c:pt>
                <c:pt idx="7">
                  <c:v>-2</c:v>
                </c:pt>
                <c:pt idx="8">
                  <c:v>-3</c:v>
                </c:pt>
                <c:pt idx="9">
                  <c:v>-4</c:v>
                </c:pt>
                <c:pt idx="10">
                  <c:v>-5</c:v>
                </c:pt>
                <c:pt idx="11">
                  <c:v>-6</c:v>
                </c:pt>
                <c:pt idx="12">
                  <c:v>-7</c:v>
                </c:pt>
                <c:pt idx="13">
                  <c:v>-8</c:v>
                </c:pt>
                <c:pt idx="14">
                  <c:v>-9</c:v>
                </c:pt>
              </c:numCache>
            </c:numRef>
          </c:yVal>
          <c:smooth val="1"/>
          <c:extLst>
            <c:ext xmlns:c16="http://schemas.microsoft.com/office/drawing/2014/chart" uri="{C3380CC4-5D6E-409C-BE32-E72D297353CC}">
              <c16:uniqueId val="{00000000-86B4-43FF-A922-09C8B5FA37C2}"/>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S15</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Porewater!$L$63:$L$77</c:f>
              <c:numCache>
                <c:formatCode>0.00</c:formatCode>
                <c:ptCount val="15"/>
                <c:pt idx="0">
                  <c:v>29.767944269374194</c:v>
                </c:pt>
                <c:pt idx="1">
                  <c:v>23.98825279002606</c:v>
                </c:pt>
                <c:pt idx="2">
                  <c:v>20.00093661190197</c:v>
                </c:pt>
                <c:pt idx="3">
                  <c:v>21.793311913126022</c:v>
                </c:pt>
                <c:pt idx="4">
                  <c:v>19.655880404179694</c:v>
                </c:pt>
                <c:pt idx="5">
                  <c:v>18.141467048065259</c:v>
                </c:pt>
                <c:pt idx="6">
                  <c:v>14.527961761640306</c:v>
                </c:pt>
                <c:pt idx="7">
                  <c:v>13.051887984161674</c:v>
                </c:pt>
                <c:pt idx="8">
                  <c:v>10.37770237431403</c:v>
                </c:pt>
                <c:pt idx="9">
                  <c:v>9.9751367986380401</c:v>
                </c:pt>
                <c:pt idx="10">
                  <c:v>12.179662570197031</c:v>
                </c:pt>
                <c:pt idx="11">
                  <c:v>11.719587626567327</c:v>
                </c:pt>
                <c:pt idx="12">
                  <c:v>11.499135049411429</c:v>
                </c:pt>
                <c:pt idx="13">
                  <c:v>8.9112134914943528</c:v>
                </c:pt>
                <c:pt idx="14">
                  <c:v>12.026304255653798</c:v>
                </c:pt>
              </c:numCache>
            </c:numRef>
          </c:xVal>
          <c:yVal>
            <c:numRef>
              <c:f>Porewater!$M$63:$M$77</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528E-4FB8-BB4B-016627730E6A}"/>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ZB</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AB13-4426-BFF8-E1D2887A2DDA}"/>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SV</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Porewater!$I$43:$I$58</c:f>
              <c:numCache>
                <c:formatCode>0.00</c:formatCode>
                <c:ptCount val="16"/>
                <c:pt idx="0">
                  <c:v>0.64065903607368302</c:v>
                </c:pt>
                <c:pt idx="1">
                  <c:v>4.7234055787677276</c:v>
                </c:pt>
                <c:pt idx="2">
                  <c:v>29.894144665269891</c:v>
                </c:pt>
                <c:pt idx="3">
                  <c:v>26.908619420356551</c:v>
                </c:pt>
                <c:pt idx="4">
                  <c:v>42.642862324149569</c:v>
                </c:pt>
                <c:pt idx="5">
                  <c:v>25.234785375309251</c:v>
                </c:pt>
                <c:pt idx="6">
                  <c:v>31.705360272738702</c:v>
                </c:pt>
                <c:pt idx="7">
                  <c:v>37.313511407294506</c:v>
                </c:pt>
                <c:pt idx="8">
                  <c:v>35.946728689384436</c:v>
                </c:pt>
                <c:pt idx="9">
                  <c:v>38.77658182511248</c:v>
                </c:pt>
                <c:pt idx="10">
                  <c:v>48.379339088781578</c:v>
                </c:pt>
                <c:pt idx="11">
                  <c:v>36.953985073877448</c:v>
                </c:pt>
                <c:pt idx="12">
                  <c:v>20.96580471718314</c:v>
                </c:pt>
                <c:pt idx="13">
                  <c:v>61.691156220155591</c:v>
                </c:pt>
                <c:pt idx="14">
                  <c:v>16.617544229868408</c:v>
                </c:pt>
                <c:pt idx="15">
                  <c:v>55.224373334783401</c:v>
                </c:pt>
              </c:numCache>
            </c:numRef>
          </c:xVal>
          <c:yVal>
            <c:numRef>
              <c:f>Porewater!$K$43:$K$58</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yVal>
          <c:smooth val="1"/>
          <c:extLst>
            <c:ext xmlns:c16="http://schemas.microsoft.com/office/drawing/2014/chart" uri="{C3380CC4-5D6E-409C-BE32-E72D297353CC}">
              <c16:uniqueId val="{00000000-4DEC-4A4F-B0E8-FAFE96E88DD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S15</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17E5-45E2-9512-F6C2C558F14E}"/>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S01</a:t>
            </a:r>
            <a:endParaRPr lang="en-BE" sz="108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8627497337875179"/>
          <c:y val="0.16018285091814505"/>
          <c:w val="0.73136938187636769"/>
          <c:h val="0.73204870837223779"/>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Porewater!$I$28:$I$31</c:f>
              <c:numCache>
                <c:formatCode>0.00</c:formatCode>
                <c:ptCount val="4"/>
                <c:pt idx="0">
                  <c:v>20.955898506558462</c:v>
                </c:pt>
                <c:pt idx="1">
                  <c:v>18.03717430368814</c:v>
                </c:pt>
                <c:pt idx="2">
                  <c:v>23.389393473764123</c:v>
                </c:pt>
                <c:pt idx="3">
                  <c:v>23.868927079842436</c:v>
                </c:pt>
              </c:numCache>
            </c:numRef>
          </c:xVal>
          <c:yVal>
            <c:numRef>
              <c:f>Porewater!$K$28:$K$31</c:f>
              <c:numCache>
                <c:formatCode>General</c:formatCode>
                <c:ptCount val="4"/>
                <c:pt idx="0">
                  <c:v>0</c:v>
                </c:pt>
                <c:pt idx="1">
                  <c:v>-1</c:v>
                </c:pt>
                <c:pt idx="2">
                  <c:v>-2</c:v>
                </c:pt>
                <c:pt idx="3">
                  <c:v>-3</c:v>
                </c:pt>
              </c:numCache>
            </c:numRef>
          </c:yVal>
          <c:smooth val="1"/>
          <c:extLst>
            <c:ext xmlns:c16="http://schemas.microsoft.com/office/drawing/2014/chart" uri="{C3380CC4-5D6E-409C-BE32-E72D297353CC}">
              <c16:uniqueId val="{00000000-D4AB-4C36-987E-C2B437F62BC2}"/>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a:t>
                </a:r>
                <a:r>
                  <a:rPr lang="en-GB" baseline="0" dirty="0"/>
                  <a:t> (cm)</a:t>
                </a:r>
                <a:endParaRPr lang="en-GB" dirty="0"/>
              </a:p>
            </c:rich>
          </c:tx>
          <c:layout>
            <c:manualLayout>
              <c:xMode val="edge"/>
              <c:yMode val="edge"/>
              <c:x val="1.8264419903328007E-2"/>
              <c:y val="0.3976458916900093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a:t>
            </a:r>
            <a:r>
              <a:rPr lang="en-GB" dirty="0"/>
              <a:t>ZB</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Porewater!$L$2:$L$16</c:f>
              <c:numCache>
                <c:formatCode>0.00</c:formatCode>
                <c:ptCount val="15"/>
                <c:pt idx="0">
                  <c:v>0.64486924826165903</c:v>
                </c:pt>
                <c:pt idx="1">
                  <c:v>0.2551640910387859</c:v>
                </c:pt>
                <c:pt idx="2">
                  <c:v>0</c:v>
                </c:pt>
                <c:pt idx="3">
                  <c:v>16.509116690209456</c:v>
                </c:pt>
                <c:pt idx="4">
                  <c:v>2.9181493320617529</c:v>
                </c:pt>
                <c:pt idx="5">
                  <c:v>0</c:v>
                </c:pt>
                <c:pt idx="6">
                  <c:v>31.139297800951486</c:v>
                </c:pt>
                <c:pt idx="7">
                  <c:v>0</c:v>
                </c:pt>
                <c:pt idx="8">
                  <c:v>0</c:v>
                </c:pt>
                <c:pt idx="9">
                  <c:v>0</c:v>
                </c:pt>
                <c:pt idx="10">
                  <c:v>0</c:v>
                </c:pt>
                <c:pt idx="11">
                  <c:v>0</c:v>
                </c:pt>
                <c:pt idx="12">
                  <c:v>4.1035025186146594</c:v>
                </c:pt>
                <c:pt idx="13">
                  <c:v>0</c:v>
                </c:pt>
                <c:pt idx="14">
                  <c:v>0.69358239291451784</c:v>
                </c:pt>
              </c:numCache>
            </c:numRef>
          </c:xVal>
          <c:yVal>
            <c:numRef>
              <c:f>Porewater!$M$2:$M$16</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8076-46B2-AD27-F4BF1FEDECBB}"/>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SV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Porewater!$L$43:$L$57</c:f>
              <c:numCache>
                <c:formatCode>0.00</c:formatCode>
                <c:ptCount val="15"/>
                <c:pt idx="0">
                  <c:v>7.3402245728735949</c:v>
                </c:pt>
                <c:pt idx="1">
                  <c:v>5.3668635918324989</c:v>
                </c:pt>
                <c:pt idx="2">
                  <c:v>6.2125897265643975</c:v>
                </c:pt>
                <c:pt idx="3">
                  <c:v>5.6932842052377923</c:v>
                </c:pt>
                <c:pt idx="4">
                  <c:v>8.6459070264947702</c:v>
                </c:pt>
                <c:pt idx="5">
                  <c:v>14.269243957431428</c:v>
                </c:pt>
                <c:pt idx="6">
                  <c:v>10.322521995349234</c:v>
                </c:pt>
                <c:pt idx="7">
                  <c:v>8.4678594191827923</c:v>
                </c:pt>
                <c:pt idx="8">
                  <c:v>6.9099428552029805</c:v>
                </c:pt>
                <c:pt idx="9">
                  <c:v>7.8892046954188606</c:v>
                </c:pt>
                <c:pt idx="10">
                  <c:v>11.50950604409576</c:v>
                </c:pt>
                <c:pt idx="11">
                  <c:v>10.485732302051883</c:v>
                </c:pt>
                <c:pt idx="12">
                  <c:v>10.367033897177231</c:v>
                </c:pt>
                <c:pt idx="13">
                  <c:v>15.248505797647312</c:v>
                </c:pt>
                <c:pt idx="14">
                  <c:v>16.361303343347178</c:v>
                </c:pt>
              </c:numCache>
            </c:numRef>
          </c:xVal>
          <c:yVal>
            <c:numRef>
              <c:f>Porewater!$M$43:$M$57</c:f>
              <c:numCache>
                <c:formatCode>General</c:formatCode>
                <c:ptCount val="15"/>
                <c:pt idx="0">
                  <c:v>5</c:v>
                </c:pt>
                <c:pt idx="1">
                  <c:v>4</c:v>
                </c:pt>
                <c:pt idx="2">
                  <c:v>3</c:v>
                </c:pt>
                <c:pt idx="3">
                  <c:v>2</c:v>
                </c:pt>
                <c:pt idx="4">
                  <c:v>1</c:v>
                </c:pt>
                <c:pt idx="5">
                  <c:v>0</c:v>
                </c:pt>
                <c:pt idx="6">
                  <c:v>-1</c:v>
                </c:pt>
                <c:pt idx="7">
                  <c:v>-2</c:v>
                </c:pt>
                <c:pt idx="8">
                  <c:v>-3</c:v>
                </c:pt>
                <c:pt idx="9">
                  <c:v>-4</c:v>
                </c:pt>
                <c:pt idx="10">
                  <c:v>-5</c:v>
                </c:pt>
                <c:pt idx="11">
                  <c:v>-6</c:v>
                </c:pt>
                <c:pt idx="12">
                  <c:v>-7</c:v>
                </c:pt>
                <c:pt idx="13">
                  <c:v>-8</c:v>
                </c:pt>
                <c:pt idx="14">
                  <c:v>-9</c:v>
                </c:pt>
              </c:numCache>
            </c:numRef>
          </c:yVal>
          <c:smooth val="1"/>
          <c:extLst>
            <c:ext xmlns:c16="http://schemas.microsoft.com/office/drawing/2014/chart" uri="{C3380CC4-5D6E-409C-BE32-E72D297353CC}">
              <c16:uniqueId val="{00000000-6207-43FA-BEAF-82AD0694871C}"/>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altLang="zh-CN" dirty="0"/>
              <a:t>Labile </a:t>
            </a:r>
            <a:r>
              <a:rPr lang="en-GB" dirty="0"/>
              <a:t>Hg</a:t>
            </a:r>
            <a:r>
              <a:rPr lang="en-GB" baseline="0" dirty="0"/>
              <a:t> S15</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Porewater!$L$63:$L$77</c:f>
              <c:numCache>
                <c:formatCode>0.00</c:formatCode>
                <c:ptCount val="15"/>
                <c:pt idx="0">
                  <c:v>29.767944269374194</c:v>
                </c:pt>
                <c:pt idx="1">
                  <c:v>23.98825279002606</c:v>
                </c:pt>
                <c:pt idx="2">
                  <c:v>20.00093661190197</c:v>
                </c:pt>
                <c:pt idx="3">
                  <c:v>21.793311913126022</c:v>
                </c:pt>
                <c:pt idx="4">
                  <c:v>19.655880404179694</c:v>
                </c:pt>
                <c:pt idx="5">
                  <c:v>18.141467048065259</c:v>
                </c:pt>
                <c:pt idx="6">
                  <c:v>14.527961761640306</c:v>
                </c:pt>
                <c:pt idx="7">
                  <c:v>13.051887984161674</c:v>
                </c:pt>
                <c:pt idx="8">
                  <c:v>10.37770237431403</c:v>
                </c:pt>
                <c:pt idx="9">
                  <c:v>9.9751367986380401</c:v>
                </c:pt>
                <c:pt idx="10">
                  <c:v>12.179662570197031</c:v>
                </c:pt>
                <c:pt idx="11">
                  <c:v>11.719587626567327</c:v>
                </c:pt>
                <c:pt idx="12">
                  <c:v>11.499135049411429</c:v>
                </c:pt>
                <c:pt idx="13">
                  <c:v>8.9112134914943528</c:v>
                </c:pt>
                <c:pt idx="14">
                  <c:v>12.026304255653798</c:v>
                </c:pt>
              </c:numCache>
            </c:numRef>
          </c:xVal>
          <c:yVal>
            <c:numRef>
              <c:f>Porewater!$M$63:$M$77</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1329-4F90-9996-E327E3F2084E}"/>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S01</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Porewater!$I$28:$I$31</c:f>
              <c:numCache>
                <c:formatCode>0.00</c:formatCode>
                <c:ptCount val="4"/>
                <c:pt idx="0">
                  <c:v>20.955898506558462</c:v>
                </c:pt>
                <c:pt idx="1">
                  <c:v>18.03717430368814</c:v>
                </c:pt>
                <c:pt idx="2">
                  <c:v>23.389393473764123</c:v>
                </c:pt>
                <c:pt idx="3">
                  <c:v>23.868927079842436</c:v>
                </c:pt>
              </c:numCache>
            </c:numRef>
          </c:xVal>
          <c:yVal>
            <c:numRef>
              <c:f>Porewater!$K$28:$K$31</c:f>
              <c:numCache>
                <c:formatCode>General</c:formatCode>
                <c:ptCount val="4"/>
                <c:pt idx="0">
                  <c:v>0</c:v>
                </c:pt>
                <c:pt idx="1">
                  <c:v>-1</c:v>
                </c:pt>
                <c:pt idx="2">
                  <c:v>-2</c:v>
                </c:pt>
                <c:pt idx="3">
                  <c:v>-3</c:v>
                </c:pt>
              </c:numCache>
            </c:numRef>
          </c:yVal>
          <c:smooth val="1"/>
          <c:extLst>
            <c:ext xmlns:c16="http://schemas.microsoft.com/office/drawing/2014/chart" uri="{C3380CC4-5D6E-409C-BE32-E72D297353CC}">
              <c16:uniqueId val="{00000000-BAF8-4362-8ADD-4C15208B9983}"/>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GB" dirty="0"/>
              <a:t>ZB</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95F9-41C0-8891-E3F7C3DFC68C}"/>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SV </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Porewater!$I$43:$I$58</c:f>
              <c:numCache>
                <c:formatCode>0.00</c:formatCode>
                <c:ptCount val="16"/>
                <c:pt idx="0">
                  <c:v>0.64065903607368302</c:v>
                </c:pt>
                <c:pt idx="1">
                  <c:v>4.7234055787677276</c:v>
                </c:pt>
                <c:pt idx="2">
                  <c:v>29.894144665269891</c:v>
                </c:pt>
                <c:pt idx="3">
                  <c:v>26.908619420356551</c:v>
                </c:pt>
                <c:pt idx="4">
                  <c:v>42.642862324149569</c:v>
                </c:pt>
                <c:pt idx="5">
                  <c:v>25.234785375309251</c:v>
                </c:pt>
                <c:pt idx="6">
                  <c:v>31.705360272738702</c:v>
                </c:pt>
                <c:pt idx="7">
                  <c:v>37.313511407294506</c:v>
                </c:pt>
                <c:pt idx="8">
                  <c:v>35.946728689384436</c:v>
                </c:pt>
                <c:pt idx="9">
                  <c:v>38.77658182511248</c:v>
                </c:pt>
                <c:pt idx="10">
                  <c:v>48.379339088781578</c:v>
                </c:pt>
                <c:pt idx="11">
                  <c:v>36.953985073877448</c:v>
                </c:pt>
                <c:pt idx="12">
                  <c:v>20.96580471718314</c:v>
                </c:pt>
                <c:pt idx="13">
                  <c:v>61.691156220155591</c:v>
                </c:pt>
                <c:pt idx="14">
                  <c:v>16.617544229868408</c:v>
                </c:pt>
                <c:pt idx="15">
                  <c:v>55.224373334783401</c:v>
                </c:pt>
              </c:numCache>
            </c:numRef>
          </c:xVal>
          <c:yVal>
            <c:numRef>
              <c:f>Porewater!$K$43:$K$58</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yVal>
          <c:smooth val="1"/>
          <c:extLst>
            <c:ext xmlns:c16="http://schemas.microsoft.com/office/drawing/2014/chart" uri="{C3380CC4-5D6E-409C-BE32-E72D297353CC}">
              <c16:uniqueId val="{00000000-27C7-4028-9FC6-75D83902DE58}"/>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S15 </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5102-4E0E-8737-C998C58FEED3}"/>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b="1" i="0" baseline="0" dirty="0">
                <a:effectLst/>
              </a:rPr>
              <a:t>Hg </a:t>
            </a:r>
            <a:r>
              <a:rPr lang="en-US" sz="1080" b="1" i="0" baseline="0" dirty="0">
                <a:effectLst/>
              </a:rPr>
              <a:t>(ng L</a:t>
            </a:r>
            <a:r>
              <a:rPr lang="en-US" sz="1080" b="1" i="0" baseline="30000" dirty="0">
                <a:effectLst/>
              </a:rPr>
              <a:t>-1</a:t>
            </a:r>
            <a:r>
              <a:rPr lang="en-GB" sz="1080" b="1" i="0" baseline="0" dirty="0">
                <a:effectLst/>
              </a:rPr>
              <a:t>)</a:t>
            </a:r>
            <a:r>
              <a:rPr lang="en-GB" sz="1080" baseline="0" dirty="0"/>
              <a:t> </a:t>
            </a:r>
            <a:r>
              <a:rPr lang="en-GB" sz="1080" dirty="0"/>
              <a:t>ZB</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486470627529324"/>
          <c:y val="0.16018285091814505"/>
          <c:w val="0.73053421137490915"/>
          <c:h val="0.73204870837223779"/>
        </c:manualLayout>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Porewater!$L$2:$L$16</c:f>
              <c:numCache>
                <c:formatCode>0.00</c:formatCode>
                <c:ptCount val="15"/>
                <c:pt idx="0">
                  <c:v>0.64486924826165903</c:v>
                </c:pt>
                <c:pt idx="1">
                  <c:v>0.2551640910387859</c:v>
                </c:pt>
                <c:pt idx="2">
                  <c:v>0</c:v>
                </c:pt>
                <c:pt idx="3">
                  <c:v>16.509116690209456</c:v>
                </c:pt>
                <c:pt idx="4">
                  <c:v>2.9181493320617529</c:v>
                </c:pt>
                <c:pt idx="5">
                  <c:v>0</c:v>
                </c:pt>
                <c:pt idx="6">
                  <c:v>31.139297800951486</c:v>
                </c:pt>
                <c:pt idx="7">
                  <c:v>0</c:v>
                </c:pt>
                <c:pt idx="8">
                  <c:v>0</c:v>
                </c:pt>
                <c:pt idx="9">
                  <c:v>0</c:v>
                </c:pt>
                <c:pt idx="10">
                  <c:v>0</c:v>
                </c:pt>
                <c:pt idx="11">
                  <c:v>0</c:v>
                </c:pt>
                <c:pt idx="12">
                  <c:v>4.1035025186146594</c:v>
                </c:pt>
                <c:pt idx="13">
                  <c:v>0</c:v>
                </c:pt>
                <c:pt idx="14">
                  <c:v>0.69358239291451784</c:v>
                </c:pt>
              </c:numCache>
            </c:numRef>
          </c:xVal>
          <c:yVal>
            <c:numRef>
              <c:f>Porewater!$M$2:$M$16</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8076-46B2-AD27-F4BF1FEDECBB}"/>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
              <c:y val="0.38282329598506071"/>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SV</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Porewater!$L$43:$L$57</c:f>
              <c:numCache>
                <c:formatCode>0.00</c:formatCode>
                <c:ptCount val="15"/>
                <c:pt idx="0">
                  <c:v>7.3402245728735949</c:v>
                </c:pt>
                <c:pt idx="1">
                  <c:v>5.3668635918324989</c:v>
                </c:pt>
                <c:pt idx="2">
                  <c:v>6.2125897265643975</c:v>
                </c:pt>
                <c:pt idx="3">
                  <c:v>5.6932842052377923</c:v>
                </c:pt>
                <c:pt idx="4">
                  <c:v>8.6459070264947702</c:v>
                </c:pt>
                <c:pt idx="5">
                  <c:v>14.269243957431428</c:v>
                </c:pt>
                <c:pt idx="6">
                  <c:v>10.322521995349234</c:v>
                </c:pt>
                <c:pt idx="7">
                  <c:v>8.4678594191827923</c:v>
                </c:pt>
                <c:pt idx="8">
                  <c:v>6.9099428552029805</c:v>
                </c:pt>
                <c:pt idx="9">
                  <c:v>7.8892046954188606</c:v>
                </c:pt>
                <c:pt idx="10">
                  <c:v>11.50950604409576</c:v>
                </c:pt>
                <c:pt idx="11">
                  <c:v>10.485732302051883</c:v>
                </c:pt>
                <c:pt idx="12">
                  <c:v>10.367033897177231</c:v>
                </c:pt>
                <c:pt idx="13">
                  <c:v>15.248505797647312</c:v>
                </c:pt>
                <c:pt idx="14">
                  <c:v>16.361303343347178</c:v>
                </c:pt>
              </c:numCache>
            </c:numRef>
          </c:xVal>
          <c:yVal>
            <c:numRef>
              <c:f>Porewater!$M$43:$M$57</c:f>
              <c:numCache>
                <c:formatCode>General</c:formatCode>
                <c:ptCount val="15"/>
                <c:pt idx="0">
                  <c:v>5</c:v>
                </c:pt>
                <c:pt idx="1">
                  <c:v>4</c:v>
                </c:pt>
                <c:pt idx="2">
                  <c:v>3</c:v>
                </c:pt>
                <c:pt idx="3">
                  <c:v>2</c:v>
                </c:pt>
                <c:pt idx="4">
                  <c:v>1</c:v>
                </c:pt>
                <c:pt idx="5">
                  <c:v>0</c:v>
                </c:pt>
                <c:pt idx="6">
                  <c:v>-1</c:v>
                </c:pt>
                <c:pt idx="7">
                  <c:v>-2</c:v>
                </c:pt>
                <c:pt idx="8">
                  <c:v>-3</c:v>
                </c:pt>
                <c:pt idx="9">
                  <c:v>-4</c:v>
                </c:pt>
                <c:pt idx="10">
                  <c:v>-5</c:v>
                </c:pt>
                <c:pt idx="11">
                  <c:v>-6</c:v>
                </c:pt>
                <c:pt idx="12">
                  <c:v>-7</c:v>
                </c:pt>
                <c:pt idx="13">
                  <c:v>-8</c:v>
                </c:pt>
                <c:pt idx="14">
                  <c:v>-9</c:v>
                </c:pt>
              </c:numCache>
            </c:numRef>
          </c:yVal>
          <c:smooth val="1"/>
          <c:extLst>
            <c:ext xmlns:c16="http://schemas.microsoft.com/office/drawing/2014/chart" uri="{C3380CC4-5D6E-409C-BE32-E72D297353CC}">
              <c16:uniqueId val="{00000000-6207-43FA-BEAF-82AD0694871C}"/>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S15</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Porewater!$L$63:$L$77</c:f>
              <c:numCache>
                <c:formatCode>0.00</c:formatCode>
                <c:ptCount val="15"/>
                <c:pt idx="0">
                  <c:v>29.767944269374194</c:v>
                </c:pt>
                <c:pt idx="1">
                  <c:v>23.98825279002606</c:v>
                </c:pt>
                <c:pt idx="2">
                  <c:v>20.00093661190197</c:v>
                </c:pt>
                <c:pt idx="3">
                  <c:v>21.793311913126022</c:v>
                </c:pt>
                <c:pt idx="4">
                  <c:v>19.655880404179694</c:v>
                </c:pt>
                <c:pt idx="5">
                  <c:v>18.141467048065259</c:v>
                </c:pt>
                <c:pt idx="6">
                  <c:v>14.527961761640306</c:v>
                </c:pt>
                <c:pt idx="7">
                  <c:v>13.051887984161674</c:v>
                </c:pt>
                <c:pt idx="8">
                  <c:v>10.37770237431403</c:v>
                </c:pt>
                <c:pt idx="9">
                  <c:v>9.9751367986380401</c:v>
                </c:pt>
                <c:pt idx="10">
                  <c:v>12.179662570197031</c:v>
                </c:pt>
                <c:pt idx="11">
                  <c:v>11.719587626567327</c:v>
                </c:pt>
                <c:pt idx="12">
                  <c:v>11.499135049411429</c:v>
                </c:pt>
                <c:pt idx="13">
                  <c:v>8.9112134914943528</c:v>
                </c:pt>
                <c:pt idx="14">
                  <c:v>12.026304255653798</c:v>
                </c:pt>
              </c:numCache>
            </c:numRef>
          </c:xVal>
          <c:yVal>
            <c:numRef>
              <c:f>Porewater!$M$63:$M$77</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1329-4F90-9996-E327E3F2084E}"/>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ZB</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95F9-41C0-8891-E3F7C3DFC68C}"/>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SV</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Porewater!$I$43:$I$58</c:f>
              <c:numCache>
                <c:formatCode>0.00</c:formatCode>
                <c:ptCount val="16"/>
                <c:pt idx="0">
                  <c:v>0.64065903607368302</c:v>
                </c:pt>
                <c:pt idx="1">
                  <c:v>4.7234055787677276</c:v>
                </c:pt>
                <c:pt idx="2">
                  <c:v>29.894144665269891</c:v>
                </c:pt>
                <c:pt idx="3">
                  <c:v>26.908619420356551</c:v>
                </c:pt>
                <c:pt idx="4">
                  <c:v>42.642862324149569</c:v>
                </c:pt>
                <c:pt idx="5">
                  <c:v>25.234785375309251</c:v>
                </c:pt>
                <c:pt idx="6">
                  <c:v>31.705360272738702</c:v>
                </c:pt>
                <c:pt idx="7">
                  <c:v>37.313511407294506</c:v>
                </c:pt>
                <c:pt idx="8">
                  <c:v>35.946728689384436</c:v>
                </c:pt>
                <c:pt idx="9">
                  <c:v>38.77658182511248</c:v>
                </c:pt>
                <c:pt idx="10">
                  <c:v>48.379339088781578</c:v>
                </c:pt>
                <c:pt idx="11">
                  <c:v>36.953985073877448</c:v>
                </c:pt>
                <c:pt idx="12">
                  <c:v>20.96580471718314</c:v>
                </c:pt>
                <c:pt idx="13">
                  <c:v>61.691156220155591</c:v>
                </c:pt>
                <c:pt idx="14">
                  <c:v>16.617544229868408</c:v>
                </c:pt>
                <c:pt idx="15">
                  <c:v>55.224373334783401</c:v>
                </c:pt>
              </c:numCache>
            </c:numRef>
          </c:xVal>
          <c:yVal>
            <c:numRef>
              <c:f>Porewater!$K$43:$K$58</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yVal>
          <c:smooth val="1"/>
          <c:extLst>
            <c:ext xmlns:c16="http://schemas.microsoft.com/office/drawing/2014/chart" uri="{C3380CC4-5D6E-409C-BE32-E72D297353CC}">
              <c16:uniqueId val="{00000000-27C7-4028-9FC6-75D83902DE58}"/>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S15</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5102-4E0E-8737-C998C58FEED3}"/>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S01</a:t>
            </a:r>
            <a:endParaRPr lang="en-BE" sz="108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8627497337875179"/>
          <c:y val="0.16018285091814505"/>
          <c:w val="0.73136938187636769"/>
          <c:h val="0.73204870837223779"/>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Porewater!$I$28:$I$31</c:f>
              <c:numCache>
                <c:formatCode>0.00</c:formatCode>
                <c:ptCount val="4"/>
                <c:pt idx="0">
                  <c:v>20.955898506558462</c:v>
                </c:pt>
                <c:pt idx="1">
                  <c:v>18.03717430368814</c:v>
                </c:pt>
                <c:pt idx="2">
                  <c:v>23.389393473764123</c:v>
                </c:pt>
                <c:pt idx="3">
                  <c:v>23.868927079842436</c:v>
                </c:pt>
              </c:numCache>
            </c:numRef>
          </c:xVal>
          <c:yVal>
            <c:numRef>
              <c:f>Porewater!$K$28:$K$31</c:f>
              <c:numCache>
                <c:formatCode>General</c:formatCode>
                <c:ptCount val="4"/>
                <c:pt idx="0">
                  <c:v>0</c:v>
                </c:pt>
                <c:pt idx="1">
                  <c:v>-1</c:v>
                </c:pt>
                <c:pt idx="2">
                  <c:v>-2</c:v>
                </c:pt>
                <c:pt idx="3">
                  <c:v>-3</c:v>
                </c:pt>
              </c:numCache>
            </c:numRef>
          </c:yVal>
          <c:smooth val="1"/>
          <c:extLst>
            <c:ext xmlns:c16="http://schemas.microsoft.com/office/drawing/2014/chart" uri="{C3380CC4-5D6E-409C-BE32-E72D297353CC}">
              <c16:uniqueId val="{00000000-81F4-4666-8248-73A1E96326B4}"/>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a:t>
                </a:r>
                <a:r>
                  <a:rPr lang="en-GB" baseline="0" dirty="0"/>
                  <a:t> (cm)</a:t>
                </a:r>
                <a:endParaRPr lang="en-GB" dirty="0"/>
              </a:p>
            </c:rich>
          </c:tx>
          <c:layout>
            <c:manualLayout>
              <c:xMode val="edge"/>
              <c:yMode val="edge"/>
              <c:x val="1.8264419903328007E-2"/>
              <c:y val="0.3976458916900093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US" altLang="zh-CN" sz="1080" dirty="0"/>
              <a:t>Labile </a:t>
            </a:r>
            <a:r>
              <a:rPr lang="en-GB" sz="1080" b="1" i="0" baseline="0" dirty="0">
                <a:effectLst/>
              </a:rPr>
              <a:t>Hg </a:t>
            </a:r>
            <a:r>
              <a:rPr lang="en-US" sz="1080" b="1" i="0" baseline="0" dirty="0">
                <a:effectLst/>
              </a:rPr>
              <a:t>(ng L</a:t>
            </a:r>
            <a:r>
              <a:rPr lang="en-US" sz="1080" b="1" i="0" baseline="30000" dirty="0">
                <a:effectLst/>
              </a:rPr>
              <a:t>-1</a:t>
            </a:r>
            <a:r>
              <a:rPr lang="en-GB" sz="1080" b="1" i="0" baseline="0" dirty="0">
                <a:effectLst/>
              </a:rPr>
              <a:t>)</a:t>
            </a:r>
            <a:r>
              <a:rPr lang="en-GB" sz="1080" baseline="0" dirty="0"/>
              <a:t> </a:t>
            </a:r>
            <a:r>
              <a:rPr lang="en-GB" sz="1080" dirty="0"/>
              <a:t>ZB</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7486470627529324"/>
          <c:y val="0.16018285091814505"/>
          <c:w val="0.73053421137490915"/>
          <c:h val="0.73204870837223779"/>
        </c:manualLayout>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Porewater!$L$2:$L$16</c:f>
              <c:numCache>
                <c:formatCode>0.00</c:formatCode>
                <c:ptCount val="15"/>
                <c:pt idx="0">
                  <c:v>0.64486924826165903</c:v>
                </c:pt>
                <c:pt idx="1">
                  <c:v>0.2551640910387859</c:v>
                </c:pt>
                <c:pt idx="2">
                  <c:v>0</c:v>
                </c:pt>
                <c:pt idx="3">
                  <c:v>16.509116690209456</c:v>
                </c:pt>
                <c:pt idx="4">
                  <c:v>2.9181493320617529</c:v>
                </c:pt>
                <c:pt idx="5">
                  <c:v>0</c:v>
                </c:pt>
                <c:pt idx="6">
                  <c:v>31.139297800951486</c:v>
                </c:pt>
                <c:pt idx="7">
                  <c:v>0</c:v>
                </c:pt>
                <c:pt idx="8">
                  <c:v>0</c:v>
                </c:pt>
                <c:pt idx="9">
                  <c:v>0</c:v>
                </c:pt>
                <c:pt idx="10">
                  <c:v>0</c:v>
                </c:pt>
                <c:pt idx="11">
                  <c:v>0</c:v>
                </c:pt>
                <c:pt idx="12">
                  <c:v>4.1035025186146594</c:v>
                </c:pt>
                <c:pt idx="13">
                  <c:v>0</c:v>
                </c:pt>
                <c:pt idx="14">
                  <c:v>0.69358239291451784</c:v>
                </c:pt>
              </c:numCache>
            </c:numRef>
          </c:xVal>
          <c:yVal>
            <c:numRef>
              <c:f>Porewater!$M$2:$M$16</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4ACA-4A2C-80E2-7F26E57F54F4}"/>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 (cm)</a:t>
                </a:r>
              </a:p>
            </c:rich>
          </c:tx>
          <c:layout>
            <c:manualLayout>
              <c:xMode val="edge"/>
              <c:yMode val="edge"/>
              <c:x val="0"/>
              <c:y val="0.38282329598506071"/>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SV</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Porewater!$L$43:$L$57</c:f>
              <c:numCache>
                <c:formatCode>0.00</c:formatCode>
                <c:ptCount val="15"/>
                <c:pt idx="0">
                  <c:v>7.3402245728735949</c:v>
                </c:pt>
                <c:pt idx="1">
                  <c:v>5.3668635918324989</c:v>
                </c:pt>
                <c:pt idx="2">
                  <c:v>6.2125897265643975</c:v>
                </c:pt>
                <c:pt idx="3">
                  <c:v>5.6932842052377923</c:v>
                </c:pt>
                <c:pt idx="4">
                  <c:v>8.6459070264947702</c:v>
                </c:pt>
                <c:pt idx="5">
                  <c:v>14.269243957431428</c:v>
                </c:pt>
                <c:pt idx="6">
                  <c:v>10.322521995349234</c:v>
                </c:pt>
                <c:pt idx="7">
                  <c:v>8.4678594191827923</c:v>
                </c:pt>
                <c:pt idx="8">
                  <c:v>6.9099428552029805</c:v>
                </c:pt>
                <c:pt idx="9">
                  <c:v>7.8892046954188606</c:v>
                </c:pt>
                <c:pt idx="10">
                  <c:v>11.50950604409576</c:v>
                </c:pt>
                <c:pt idx="11">
                  <c:v>10.485732302051883</c:v>
                </c:pt>
                <c:pt idx="12">
                  <c:v>10.367033897177231</c:v>
                </c:pt>
                <c:pt idx="13">
                  <c:v>15.248505797647312</c:v>
                </c:pt>
                <c:pt idx="14">
                  <c:v>16.361303343347178</c:v>
                </c:pt>
              </c:numCache>
            </c:numRef>
          </c:xVal>
          <c:yVal>
            <c:numRef>
              <c:f>Porewater!$M$43:$M$57</c:f>
              <c:numCache>
                <c:formatCode>General</c:formatCode>
                <c:ptCount val="15"/>
                <c:pt idx="0">
                  <c:v>5</c:v>
                </c:pt>
                <c:pt idx="1">
                  <c:v>4</c:v>
                </c:pt>
                <c:pt idx="2">
                  <c:v>3</c:v>
                </c:pt>
                <c:pt idx="3">
                  <c:v>2</c:v>
                </c:pt>
                <c:pt idx="4">
                  <c:v>1</c:v>
                </c:pt>
                <c:pt idx="5">
                  <c:v>0</c:v>
                </c:pt>
                <c:pt idx="6">
                  <c:v>-1</c:v>
                </c:pt>
                <c:pt idx="7">
                  <c:v>-2</c:v>
                </c:pt>
                <c:pt idx="8">
                  <c:v>-3</c:v>
                </c:pt>
                <c:pt idx="9">
                  <c:v>-4</c:v>
                </c:pt>
                <c:pt idx="10">
                  <c:v>-5</c:v>
                </c:pt>
                <c:pt idx="11">
                  <c:v>-6</c:v>
                </c:pt>
                <c:pt idx="12">
                  <c:v>-7</c:v>
                </c:pt>
                <c:pt idx="13">
                  <c:v>-8</c:v>
                </c:pt>
                <c:pt idx="14">
                  <c:v>-9</c:v>
                </c:pt>
              </c:numCache>
            </c:numRef>
          </c:yVal>
          <c:smooth val="1"/>
          <c:extLst>
            <c:ext xmlns:c16="http://schemas.microsoft.com/office/drawing/2014/chart" uri="{C3380CC4-5D6E-409C-BE32-E72D297353CC}">
              <c16:uniqueId val="{00000000-8D40-40D3-9C3C-001F568F5340}"/>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At val="0"/>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Labile Hg </a:t>
            </a:r>
            <a:r>
              <a:rPr lang="en-US" sz="1080" b="1" i="0" baseline="0" dirty="0">
                <a:effectLst/>
              </a:rPr>
              <a:t>(ng L</a:t>
            </a:r>
            <a:r>
              <a:rPr lang="en-US" sz="1080" b="1" i="0" baseline="30000" dirty="0">
                <a:effectLst/>
              </a:rPr>
              <a:t>-1</a:t>
            </a:r>
            <a:r>
              <a:rPr lang="en-GB" sz="1080" b="1" i="0" baseline="0" dirty="0">
                <a:effectLst/>
              </a:rPr>
              <a:t>) S15</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19050" cap="rnd">
              <a:solidFill>
                <a:sysClr val="windowText" lastClr="000000"/>
              </a:solidFill>
              <a:prstDash val="sysDot"/>
              <a:round/>
            </a:ln>
            <a:effectLst/>
          </c:spPr>
          <c:marker>
            <c:symbol val="square"/>
            <c:size val="4"/>
            <c:spPr>
              <a:solidFill>
                <a:sysClr val="window" lastClr="FFFFFF"/>
              </a:solidFill>
              <a:ln w="19050">
                <a:solidFill>
                  <a:sysClr val="windowText" lastClr="000000"/>
                </a:solidFill>
                <a:prstDash val="solid"/>
              </a:ln>
              <a:effectLst/>
            </c:spPr>
          </c:marker>
          <c:xVal>
            <c:numRef>
              <c:f>Porewater!$L$63:$L$77</c:f>
              <c:numCache>
                <c:formatCode>0.00</c:formatCode>
                <c:ptCount val="15"/>
                <c:pt idx="0">
                  <c:v>29.767944269374194</c:v>
                </c:pt>
                <c:pt idx="1">
                  <c:v>23.98825279002606</c:v>
                </c:pt>
                <c:pt idx="2">
                  <c:v>20.00093661190197</c:v>
                </c:pt>
                <c:pt idx="3">
                  <c:v>21.793311913126022</c:v>
                </c:pt>
                <c:pt idx="4">
                  <c:v>19.655880404179694</c:v>
                </c:pt>
                <c:pt idx="5">
                  <c:v>18.141467048065259</c:v>
                </c:pt>
                <c:pt idx="6">
                  <c:v>14.527961761640306</c:v>
                </c:pt>
                <c:pt idx="7">
                  <c:v>13.051887984161674</c:v>
                </c:pt>
                <c:pt idx="8">
                  <c:v>10.37770237431403</c:v>
                </c:pt>
                <c:pt idx="9">
                  <c:v>9.9751367986380401</c:v>
                </c:pt>
                <c:pt idx="10">
                  <c:v>12.179662570197031</c:v>
                </c:pt>
                <c:pt idx="11">
                  <c:v>11.719587626567327</c:v>
                </c:pt>
                <c:pt idx="12">
                  <c:v>11.499135049411429</c:v>
                </c:pt>
                <c:pt idx="13">
                  <c:v>8.9112134914943528</c:v>
                </c:pt>
                <c:pt idx="14">
                  <c:v>12.026304255653798</c:v>
                </c:pt>
              </c:numCache>
            </c:numRef>
          </c:xVal>
          <c:yVal>
            <c:numRef>
              <c:f>Porewater!$M$63:$M$77</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yVal>
          <c:smooth val="1"/>
          <c:extLst>
            <c:ext xmlns:c16="http://schemas.microsoft.com/office/drawing/2014/chart" uri="{C3380CC4-5D6E-409C-BE32-E72D297353CC}">
              <c16:uniqueId val="{00000000-89D1-4548-9CE5-421EE185535F}"/>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ZB</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CE4F-40FF-AD92-CDF26547B174}"/>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SV</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Porewater!$I$43:$I$58</c:f>
              <c:numCache>
                <c:formatCode>0.00</c:formatCode>
                <c:ptCount val="16"/>
                <c:pt idx="0">
                  <c:v>0.64065903607368302</c:v>
                </c:pt>
                <c:pt idx="1">
                  <c:v>4.7234055787677276</c:v>
                </c:pt>
                <c:pt idx="2">
                  <c:v>29.894144665269891</c:v>
                </c:pt>
                <c:pt idx="3">
                  <c:v>26.908619420356551</c:v>
                </c:pt>
                <c:pt idx="4">
                  <c:v>42.642862324149569</c:v>
                </c:pt>
                <c:pt idx="5">
                  <c:v>25.234785375309251</c:v>
                </c:pt>
                <c:pt idx="6">
                  <c:v>31.705360272738702</c:v>
                </c:pt>
                <c:pt idx="7">
                  <c:v>37.313511407294506</c:v>
                </c:pt>
                <c:pt idx="8">
                  <c:v>35.946728689384436</c:v>
                </c:pt>
                <c:pt idx="9">
                  <c:v>38.77658182511248</c:v>
                </c:pt>
                <c:pt idx="10">
                  <c:v>48.379339088781578</c:v>
                </c:pt>
                <c:pt idx="11">
                  <c:v>36.953985073877448</c:v>
                </c:pt>
                <c:pt idx="12">
                  <c:v>20.96580471718314</c:v>
                </c:pt>
                <c:pt idx="13">
                  <c:v>61.691156220155591</c:v>
                </c:pt>
                <c:pt idx="14">
                  <c:v>16.617544229868408</c:v>
                </c:pt>
                <c:pt idx="15">
                  <c:v>55.224373334783401</c:v>
                </c:pt>
              </c:numCache>
            </c:numRef>
          </c:xVal>
          <c:yVal>
            <c:numRef>
              <c:f>Porewater!$K$43:$K$58</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yVal>
          <c:smooth val="1"/>
          <c:extLst>
            <c:ext xmlns:c16="http://schemas.microsoft.com/office/drawing/2014/chart" uri="{C3380CC4-5D6E-409C-BE32-E72D297353CC}">
              <c16:uniqueId val="{00000000-6746-482C-A832-5D1BBE48DA62}"/>
            </c:ext>
          </c:extLst>
        </c:ser>
        <c:dLbls>
          <c:showLegendKey val="0"/>
          <c:showVal val="0"/>
          <c:showCatName val="0"/>
          <c:showSerName val="0"/>
          <c:showPercent val="0"/>
          <c:showBubbleSize val="0"/>
        </c:dLbls>
        <c:axId val="599413504"/>
        <c:axId val="599405600"/>
      </c:scatterChart>
      <c:valAx>
        <c:axId val="599413504"/>
        <c:scaling>
          <c:orientation val="minMax"/>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S15</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227F-4237-8F8C-B50F1CD72958}"/>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r>
              <a:rPr lang="en-GB" sz="1080" b="1" i="0" baseline="0" dirty="0">
                <a:effectLst/>
              </a:rPr>
              <a:t>THg </a:t>
            </a:r>
            <a:r>
              <a:rPr lang="en-US" sz="1080" b="1" i="0" baseline="0" dirty="0">
                <a:effectLst/>
              </a:rPr>
              <a:t>(ng L</a:t>
            </a:r>
            <a:r>
              <a:rPr lang="en-US" sz="1080" b="1" i="0" baseline="30000" dirty="0">
                <a:effectLst/>
              </a:rPr>
              <a:t>-1</a:t>
            </a:r>
            <a:r>
              <a:rPr lang="en-GB" sz="1080" b="1" i="0" baseline="0" dirty="0">
                <a:effectLst/>
              </a:rPr>
              <a:t>) S01</a:t>
            </a:r>
            <a:endParaRPr lang="en-BE" sz="108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80" b="1" i="0" u="none" strike="noStrike" kern="1200" spc="0" baseline="0">
              <a:solidFill>
                <a:prstClr val="black"/>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manualLayout>
          <c:layoutTarget val="inner"/>
          <c:xMode val="edge"/>
          <c:yMode val="edge"/>
          <c:x val="0.18627497337875179"/>
          <c:y val="0.16018285091814505"/>
          <c:w val="0.73136938187636769"/>
          <c:h val="0.73204870837223779"/>
        </c:manualLayout>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Porewater!$I$28:$I$31</c:f>
              <c:numCache>
                <c:formatCode>0.00</c:formatCode>
                <c:ptCount val="4"/>
                <c:pt idx="0">
                  <c:v>20.955898506558462</c:v>
                </c:pt>
                <c:pt idx="1">
                  <c:v>18.03717430368814</c:v>
                </c:pt>
                <c:pt idx="2">
                  <c:v>23.389393473764123</c:v>
                </c:pt>
                <c:pt idx="3">
                  <c:v>23.868927079842436</c:v>
                </c:pt>
              </c:numCache>
            </c:numRef>
          </c:xVal>
          <c:yVal>
            <c:numRef>
              <c:f>Porewater!$K$28:$K$31</c:f>
              <c:numCache>
                <c:formatCode>General</c:formatCode>
                <c:ptCount val="4"/>
                <c:pt idx="0">
                  <c:v>0</c:v>
                </c:pt>
                <c:pt idx="1">
                  <c:v>-1</c:v>
                </c:pt>
                <c:pt idx="2">
                  <c:v>-2</c:v>
                </c:pt>
                <c:pt idx="3">
                  <c:v>-3</c:v>
                </c:pt>
              </c:numCache>
            </c:numRef>
          </c:yVal>
          <c:smooth val="1"/>
          <c:extLst>
            <c:ext xmlns:c16="http://schemas.microsoft.com/office/drawing/2014/chart" uri="{C3380CC4-5D6E-409C-BE32-E72D297353CC}">
              <c16:uniqueId val="{00000000-472E-44AF-9FD0-67E3ECF2279F}"/>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20"/>
      </c:valAx>
      <c:valAx>
        <c:axId val="599405600"/>
        <c:scaling>
          <c:orientation val="minMax"/>
          <c:max val="4"/>
          <c:min val="-16"/>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dirty="0"/>
                  <a:t>Depth</a:t>
                </a:r>
                <a:r>
                  <a:rPr lang="en-GB" baseline="0" dirty="0"/>
                  <a:t> (cm)</a:t>
                </a:r>
                <a:endParaRPr lang="en-GB" dirty="0"/>
              </a:p>
            </c:rich>
          </c:tx>
          <c:layout>
            <c:manualLayout>
              <c:xMode val="edge"/>
              <c:yMode val="edge"/>
              <c:x val="1.8264419903328007E-2"/>
              <c:y val="0.3976458916900093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title>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a:t>
            </a:r>
            <a:r>
              <a:rPr lang="en-GB" dirty="0"/>
              <a:t>ZB</a:t>
            </a:r>
          </a:p>
        </c:rich>
      </c:tx>
      <c:layout>
        <c:manualLayout>
          <c:xMode val="edge"/>
          <c:yMode val="edge"/>
          <c:x val="0.31246929182683086"/>
          <c:y val="2.3314062822404117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4"/>
            <c:spPr>
              <a:solidFill>
                <a:sysClr val="windowText" lastClr="000000"/>
              </a:solidFill>
              <a:ln w="9525">
                <a:solidFill>
                  <a:sysClr val="windowText" lastClr="000000"/>
                </a:solidFill>
                <a:prstDash val="solid"/>
              </a:ln>
              <a:effectLst/>
            </c:spPr>
          </c:marker>
          <c:xVal>
            <c:numRef>
              <c:f>Porewater!$I$2:$I$18</c:f>
              <c:numCache>
                <c:formatCode>0.00</c:formatCode>
                <c:ptCount val="17"/>
                <c:pt idx="0">
                  <c:v>5.9970784434396753</c:v>
                </c:pt>
                <c:pt idx="1">
                  <c:v>15.238043368500371</c:v>
                </c:pt>
                <c:pt idx="2">
                  <c:v>11.570595491082644</c:v>
                </c:pt>
                <c:pt idx="3">
                  <c:v>10.864507196684254</c:v>
                </c:pt>
                <c:pt idx="4">
                  <c:v>11.109672012894588</c:v>
                </c:pt>
                <c:pt idx="5">
                  <c:v>11.374709080633007</c:v>
                </c:pt>
                <c:pt idx="6">
                  <c:v>10.978800791258475</c:v>
                </c:pt>
                <c:pt idx="7">
                  <c:v>17.406312798291886</c:v>
                </c:pt>
                <c:pt idx="8">
                  <c:v>19.511391446872647</c:v>
                </c:pt>
                <c:pt idx="9">
                  <c:v>13.611023808925726</c:v>
                </c:pt>
                <c:pt idx="10">
                  <c:v>36.402283015155319</c:v>
                </c:pt>
                <c:pt idx="11">
                  <c:v>15.479820367579338</c:v>
                </c:pt>
                <c:pt idx="12">
                  <c:v>16.144053315749815</c:v>
                </c:pt>
                <c:pt idx="13">
                  <c:v>20.823834359038766</c:v>
                </c:pt>
                <c:pt idx="14">
                  <c:v>25.591622452482628</c:v>
                </c:pt>
                <c:pt idx="15">
                  <c:v>21.538626438080879</c:v>
                </c:pt>
                <c:pt idx="16">
                  <c:v>12.309198589131707</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6003-4C01-B1D4-020FEE013ADA}"/>
            </c:ext>
          </c:extLst>
        </c:ser>
        <c:ser>
          <c:idx val="1"/>
          <c:order val="1"/>
          <c:tx>
            <c:v>MMHg</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Porewater!$J$2:$J$18</c:f>
              <c:numCache>
                <c:formatCode>0.0</c:formatCode>
                <c:ptCount val="17"/>
                <c:pt idx="0">
                  <c:v>0.68420045247034877</c:v>
                </c:pt>
                <c:pt idx="1">
                  <c:v>0.22987811874562375</c:v>
                </c:pt>
                <c:pt idx="2">
                  <c:v>0</c:v>
                </c:pt>
                <c:pt idx="3">
                  <c:v>0</c:v>
                </c:pt>
                <c:pt idx="4">
                  <c:v>4.2022122353422162E-2</c:v>
                </c:pt>
                <c:pt idx="5">
                  <c:v>0</c:v>
                </c:pt>
                <c:pt idx="6">
                  <c:v>5.5623332343601825E-2</c:v>
                </c:pt>
                <c:pt idx="7">
                  <c:v>0</c:v>
                </c:pt>
                <c:pt idx="8">
                  <c:v>1.050278537035068</c:v>
                </c:pt>
                <c:pt idx="9">
                  <c:v>1.1150207128395064E-2</c:v>
                </c:pt>
                <c:pt idx="10">
                  <c:v>2.300963487613036</c:v>
                </c:pt>
                <c:pt idx="11">
                  <c:v>2.0222841349512639</c:v>
                </c:pt>
                <c:pt idx="12">
                  <c:v>2.3046180083938345E-2</c:v>
                </c:pt>
                <c:pt idx="13">
                  <c:v>0.982519667879304</c:v>
                </c:pt>
                <c:pt idx="14">
                  <c:v>0.48226346684250637</c:v>
                </c:pt>
                <c:pt idx="15">
                  <c:v>1.3092149165538856</c:v>
                </c:pt>
                <c:pt idx="16">
                  <c:v>0.37935429053064973</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1-6003-4C01-B1D4-020FEE013ADA}"/>
            </c:ext>
          </c:extLst>
        </c:ser>
        <c:dLbls>
          <c:showLegendKey val="0"/>
          <c:showVal val="0"/>
          <c:showCatName val="0"/>
          <c:showSerName val="0"/>
          <c:showPercent val="0"/>
          <c:showBubbleSize val="0"/>
        </c:dLbls>
        <c:axId val="599413504"/>
        <c:axId val="599405600"/>
      </c:scatterChart>
      <c:valAx>
        <c:axId val="599413504"/>
        <c:scaling>
          <c:orientation val="minMax"/>
          <c:max val="80"/>
          <c:min val="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SV</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Porewater!$I$43:$I$58</c:f>
              <c:numCache>
                <c:formatCode>0.00</c:formatCode>
                <c:ptCount val="16"/>
                <c:pt idx="0">
                  <c:v>0.64065903607368302</c:v>
                </c:pt>
                <c:pt idx="1">
                  <c:v>4.7234055787677276</c:v>
                </c:pt>
                <c:pt idx="2">
                  <c:v>29.894144665269891</c:v>
                </c:pt>
                <c:pt idx="3">
                  <c:v>26.908619420356551</c:v>
                </c:pt>
                <c:pt idx="4">
                  <c:v>42.642862324149569</c:v>
                </c:pt>
                <c:pt idx="5">
                  <c:v>25.234785375309251</c:v>
                </c:pt>
                <c:pt idx="6">
                  <c:v>31.705360272738702</c:v>
                </c:pt>
                <c:pt idx="7">
                  <c:v>37.313511407294506</c:v>
                </c:pt>
                <c:pt idx="8">
                  <c:v>35.946728689384436</c:v>
                </c:pt>
                <c:pt idx="9">
                  <c:v>38.77658182511248</c:v>
                </c:pt>
                <c:pt idx="10">
                  <c:v>48.379339088781578</c:v>
                </c:pt>
                <c:pt idx="11">
                  <c:v>36.953985073877448</c:v>
                </c:pt>
                <c:pt idx="12">
                  <c:v>20.96580471718314</c:v>
                </c:pt>
                <c:pt idx="13">
                  <c:v>61.691156220155591</c:v>
                </c:pt>
                <c:pt idx="14">
                  <c:v>16.617544229868408</c:v>
                </c:pt>
                <c:pt idx="15">
                  <c:v>55.224373334783401</c:v>
                </c:pt>
              </c:numCache>
            </c:numRef>
          </c:xVal>
          <c:yVal>
            <c:numRef>
              <c:f>(Porewater!$K$43:$K$48,Porewater!$K$50:$K$58)</c:f>
              <c:numCache>
                <c:formatCode>General</c:formatCode>
                <c:ptCount val="15"/>
                <c:pt idx="0">
                  <c:v>0</c:v>
                </c:pt>
                <c:pt idx="1">
                  <c:v>-1</c:v>
                </c:pt>
                <c:pt idx="2">
                  <c:v>-2</c:v>
                </c:pt>
                <c:pt idx="3">
                  <c:v>-3</c:v>
                </c:pt>
                <c:pt idx="4">
                  <c:v>-4</c:v>
                </c:pt>
                <c:pt idx="5">
                  <c:v>-5</c:v>
                </c:pt>
                <c:pt idx="6">
                  <c:v>-7</c:v>
                </c:pt>
                <c:pt idx="7">
                  <c:v>-8</c:v>
                </c:pt>
                <c:pt idx="8">
                  <c:v>-9</c:v>
                </c:pt>
                <c:pt idx="9">
                  <c:v>-10</c:v>
                </c:pt>
                <c:pt idx="10">
                  <c:v>-11</c:v>
                </c:pt>
                <c:pt idx="11">
                  <c:v>-12</c:v>
                </c:pt>
                <c:pt idx="12">
                  <c:v>-13</c:v>
                </c:pt>
                <c:pt idx="13">
                  <c:v>-14</c:v>
                </c:pt>
                <c:pt idx="14">
                  <c:v>-15</c:v>
                </c:pt>
              </c:numCache>
            </c:numRef>
          </c:yVal>
          <c:smooth val="1"/>
          <c:extLst>
            <c:ext xmlns:c16="http://schemas.microsoft.com/office/drawing/2014/chart" uri="{C3380CC4-5D6E-409C-BE32-E72D297353CC}">
              <c16:uniqueId val="{00000000-F7B6-481C-BC46-433979B04E70}"/>
            </c:ext>
          </c:extLst>
        </c:ser>
        <c:ser>
          <c:idx val="1"/>
          <c:order val="1"/>
          <c:tx>
            <c:v>MMHg</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Porewater!$J$43:$J$57</c:f>
              <c:numCache>
                <c:formatCode>0.00</c:formatCode>
                <c:ptCount val="15"/>
                <c:pt idx="0">
                  <c:v>0.8027987207300965</c:v>
                </c:pt>
                <c:pt idx="1">
                  <c:v>0.70453973521960711</c:v>
                </c:pt>
                <c:pt idx="2">
                  <c:v>7.5440806475094505E-3</c:v>
                </c:pt>
                <c:pt idx="3">
                  <c:v>0.81522044648175884</c:v>
                </c:pt>
                <c:pt idx="4">
                  <c:v>0.83682849789833691</c:v>
                </c:pt>
                <c:pt idx="5">
                  <c:v>0.63249967855664291</c:v>
                </c:pt>
                <c:pt idx="6">
                  <c:v>0.82707589216334454</c:v>
                </c:pt>
                <c:pt idx="7">
                  <c:v>0.75569472309234942</c:v>
                </c:pt>
                <c:pt idx="8">
                  <c:v>1.0440926989069226</c:v>
                </c:pt>
                <c:pt idx="9">
                  <c:v>0.35632098230205883</c:v>
                </c:pt>
                <c:pt idx="10">
                  <c:v>0.20211566178928353</c:v>
                </c:pt>
                <c:pt idx="11">
                  <c:v>0</c:v>
                </c:pt>
                <c:pt idx="12">
                  <c:v>0</c:v>
                </c:pt>
                <c:pt idx="13">
                  <c:v>0</c:v>
                </c:pt>
                <c:pt idx="14">
                  <c:v>0.69820173048954504</c:v>
                </c:pt>
              </c:numCache>
            </c:numRef>
          </c:xVal>
          <c:yVal>
            <c:numRef>
              <c:f>Porewater!$K$43:$K$58</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yVal>
          <c:smooth val="1"/>
          <c:extLst>
            <c:ext xmlns:c16="http://schemas.microsoft.com/office/drawing/2014/chart" uri="{C3380CC4-5D6E-409C-BE32-E72D297353CC}">
              <c16:uniqueId val="{00000001-F7B6-481C-BC46-433979B04E70}"/>
            </c:ext>
          </c:extLst>
        </c:ser>
        <c:dLbls>
          <c:showLegendKey val="0"/>
          <c:showVal val="0"/>
          <c:showCatName val="0"/>
          <c:showSerName val="0"/>
          <c:showPercent val="0"/>
          <c:showBubbleSize val="0"/>
        </c:dLbls>
        <c:axId val="599413504"/>
        <c:axId val="599405600"/>
      </c:scatterChart>
      <c:valAx>
        <c:axId val="599413504"/>
        <c:scaling>
          <c:orientation val="minMax"/>
          <c:min val="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dirty="0"/>
              <a:t>THg</a:t>
            </a:r>
            <a:r>
              <a:rPr lang="en-GB" baseline="0" dirty="0"/>
              <a:t> (P) S15</a:t>
            </a:r>
            <a:endParaRPr lang="en-GB"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0"/>
          <c:order val="0"/>
          <c:spPr>
            <a:ln w="22225" cap="rnd">
              <a:solidFill>
                <a:sysClr val="windowText" lastClr="000000"/>
              </a:solidFill>
              <a:prstDash val="sysDot"/>
              <a:round/>
            </a:ln>
            <a:effectLst/>
          </c:spPr>
          <c:marker>
            <c:symbol val="square"/>
            <c:size val="5"/>
            <c:spPr>
              <a:solidFill>
                <a:sysClr val="windowText" lastClr="000000"/>
              </a:solidFill>
              <a:ln w="9525">
                <a:solidFill>
                  <a:sysClr val="windowText" lastClr="000000"/>
                </a:solidFill>
              </a:ln>
              <a:effectLst/>
            </c:spPr>
          </c:marker>
          <c:xVal>
            <c:numRef>
              <c:f>Porewater!$I$63:$I$79</c:f>
              <c:numCache>
                <c:formatCode>0.00</c:formatCode>
                <c:ptCount val="17"/>
                <c:pt idx="0">
                  <c:v>24.883203071789971</c:v>
                </c:pt>
                <c:pt idx="1">
                  <c:v>29.974436398629368</c:v>
                </c:pt>
                <c:pt idx="2">
                  <c:v>24.697002019773603</c:v>
                </c:pt>
                <c:pt idx="3">
                  <c:v>34.731032671114598</c:v>
                </c:pt>
                <c:pt idx="4">
                  <c:v>29.639291973666712</c:v>
                </c:pt>
                <c:pt idx="5">
                  <c:v>38.154859607928678</c:v>
                </c:pt>
                <c:pt idx="6">
                  <c:v>36.196084765824658</c:v>
                </c:pt>
                <c:pt idx="7">
                  <c:v>75.107644526941613</c:v>
                </c:pt>
                <c:pt idx="8">
                  <c:v>57.371865493772361</c:v>
                </c:pt>
                <c:pt idx="9">
                  <c:v>47.390324536626039</c:v>
                </c:pt>
                <c:pt idx="10">
                  <c:v>49.193046189438562</c:v>
                </c:pt>
                <c:pt idx="11">
                  <c:v>66.312198235278302</c:v>
                </c:pt>
                <c:pt idx="12">
                  <c:v>65.243129879213413</c:v>
                </c:pt>
                <c:pt idx="13">
                  <c:v>75.6467301536061</c:v>
                </c:pt>
                <c:pt idx="14">
                  <c:v>75.653537513786887</c:v>
                </c:pt>
                <c:pt idx="15">
                  <c:v>75.690865009549938</c:v>
                </c:pt>
                <c:pt idx="16">
                  <c:v>70.988857584806183</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1964-4748-9E1D-9560FE62E283}"/>
            </c:ext>
          </c:extLst>
        </c:ser>
        <c:ser>
          <c:idx val="1"/>
          <c:order val="1"/>
          <c:tx>
            <c:v>MMHg</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Porewater!$J$63:$J$79</c:f>
              <c:numCache>
                <c:formatCode>0.00</c:formatCode>
                <c:ptCount val="17"/>
                <c:pt idx="0">
                  <c:v>3.581086869454591</c:v>
                </c:pt>
                <c:pt idx="1">
                  <c:v>1.7436354908660745</c:v>
                </c:pt>
                <c:pt idx="2">
                  <c:v>1.1081436926392012</c:v>
                </c:pt>
                <c:pt idx="3">
                  <c:v>1.326552556763523</c:v>
                </c:pt>
                <c:pt idx="4">
                  <c:v>1.4725446332158778</c:v>
                </c:pt>
                <c:pt idx="5">
                  <c:v>1.7205420035675485</c:v>
                </c:pt>
                <c:pt idx="6">
                  <c:v>2.6550542052700776</c:v>
                </c:pt>
                <c:pt idx="7">
                  <c:v>1.2769960445449464</c:v>
                </c:pt>
                <c:pt idx="8">
                  <c:v>1.1096789923965094</c:v>
                </c:pt>
                <c:pt idx="9">
                  <c:v>0.93333258468851399</c:v>
                </c:pt>
                <c:pt idx="10">
                  <c:v>1.6137759636060796</c:v>
                </c:pt>
                <c:pt idx="11">
                  <c:v>0.89715684046003097</c:v>
                </c:pt>
                <c:pt idx="12">
                  <c:v>2.6244719368381291</c:v>
                </c:pt>
                <c:pt idx="13">
                  <c:v>0.9388598885845334</c:v>
                </c:pt>
                <c:pt idx="14">
                  <c:v>0</c:v>
                </c:pt>
                <c:pt idx="15">
                  <c:v>1.6409005206473328</c:v>
                </c:pt>
                <c:pt idx="16">
                  <c:v>0.71666610993849578</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1-1964-4748-9E1D-9560FE62E283}"/>
            </c:ext>
          </c:extLst>
        </c:ser>
        <c:dLbls>
          <c:showLegendKey val="0"/>
          <c:showVal val="0"/>
          <c:showCatName val="0"/>
          <c:showSerName val="0"/>
          <c:showPercent val="0"/>
          <c:showBubbleSize val="0"/>
        </c:dLbls>
        <c:axId val="599413504"/>
        <c:axId val="599405600"/>
      </c:scatterChart>
      <c:valAx>
        <c:axId val="599413504"/>
        <c:scaling>
          <c:orientation val="minMax"/>
          <c:max val="80"/>
        </c:scaling>
        <c:delete val="0"/>
        <c:axPos val="b"/>
        <c:numFmt formatCode="General" sourceLinked="0"/>
        <c:majorTickMark val="in"/>
        <c:minorTickMark val="none"/>
        <c:tickLblPos val="high"/>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4"/>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err="1">
                <a:effectLst/>
              </a:rPr>
              <a:t>MMHg</a:t>
            </a:r>
            <a:r>
              <a:rPr lang="en-GB" sz="1080" b="1" i="0" baseline="0" dirty="0">
                <a:effectLst/>
              </a:rPr>
              <a:t> </a:t>
            </a:r>
            <a:r>
              <a:rPr lang="en-US" sz="1080" b="1" i="0" baseline="0" dirty="0">
                <a:effectLst/>
              </a:rPr>
              <a:t>(ng L</a:t>
            </a:r>
            <a:r>
              <a:rPr lang="en-US" sz="1080" b="1" i="0" baseline="30000" dirty="0">
                <a:effectLst/>
              </a:rPr>
              <a:t>-1</a:t>
            </a:r>
            <a:r>
              <a:rPr lang="en-GB" sz="1080" b="1" i="0" baseline="0" dirty="0">
                <a:effectLst/>
              </a:rPr>
              <a:t>) ZB</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MMHg</c:v>
          </c:tx>
          <c:spPr>
            <a:ln w="19050" cap="rnd">
              <a:solidFill>
                <a:srgbClr val="C00000"/>
              </a:solidFill>
              <a:prstDash val="solid"/>
              <a:round/>
            </a:ln>
            <a:effectLst/>
          </c:spPr>
          <c:marker>
            <c:symbol val="square"/>
            <c:size val="5"/>
            <c:spPr>
              <a:solidFill>
                <a:srgbClr val="C00000"/>
              </a:solidFill>
              <a:ln w="9525">
                <a:solidFill>
                  <a:srgbClr val="C00000"/>
                </a:solidFill>
                <a:prstDash val="solid"/>
              </a:ln>
              <a:effectLst/>
            </c:spPr>
          </c:marker>
          <c:xVal>
            <c:numRef>
              <c:f>Porewater!$J$2:$J$18</c:f>
              <c:numCache>
                <c:formatCode>0.0</c:formatCode>
                <c:ptCount val="17"/>
                <c:pt idx="0">
                  <c:v>0.68420045247034877</c:v>
                </c:pt>
                <c:pt idx="1">
                  <c:v>0.22987811874562375</c:v>
                </c:pt>
                <c:pt idx="2">
                  <c:v>0</c:v>
                </c:pt>
                <c:pt idx="3">
                  <c:v>0</c:v>
                </c:pt>
                <c:pt idx="4">
                  <c:v>4.2022122353422162E-2</c:v>
                </c:pt>
                <c:pt idx="5">
                  <c:v>0</c:v>
                </c:pt>
                <c:pt idx="6">
                  <c:v>5.5623332343601825E-2</c:v>
                </c:pt>
                <c:pt idx="7">
                  <c:v>0</c:v>
                </c:pt>
                <c:pt idx="8">
                  <c:v>1.050278537035068</c:v>
                </c:pt>
                <c:pt idx="9">
                  <c:v>1.1150207128395064E-2</c:v>
                </c:pt>
                <c:pt idx="10">
                  <c:v>2.300963487613036</c:v>
                </c:pt>
                <c:pt idx="11">
                  <c:v>2.0222841349512639</c:v>
                </c:pt>
                <c:pt idx="12">
                  <c:v>2.3046180083938345E-2</c:v>
                </c:pt>
                <c:pt idx="13">
                  <c:v>0.982519667879304</c:v>
                </c:pt>
                <c:pt idx="14">
                  <c:v>0.48226346684250637</c:v>
                </c:pt>
                <c:pt idx="15">
                  <c:v>1.3092149165538856</c:v>
                </c:pt>
                <c:pt idx="16">
                  <c:v>0.37935429053064973</c:v>
                </c:pt>
              </c:numCache>
            </c:numRef>
          </c:xVal>
          <c:yVal>
            <c:numRef>
              <c:f>Porewater!$K$2:$K$18</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B9CC-48B9-9AA7-4C0969C42B10}"/>
            </c:ext>
          </c:extLst>
        </c:ser>
        <c:dLbls>
          <c:showLegendKey val="0"/>
          <c:showVal val="0"/>
          <c:showCatName val="0"/>
          <c:showSerName val="0"/>
          <c:showPercent val="0"/>
          <c:showBubbleSize val="0"/>
        </c:dLbls>
        <c:axId val="599413504"/>
        <c:axId val="599405600"/>
      </c:scatterChart>
      <c:valAx>
        <c:axId val="599413504"/>
        <c:scaling>
          <c:orientation val="minMax"/>
          <c:max val="4"/>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hart1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GB" sz="1080" b="1" i="0" baseline="0" dirty="0" err="1">
                <a:effectLst/>
              </a:rPr>
              <a:t>MMHg</a:t>
            </a:r>
            <a:r>
              <a:rPr lang="en-GB" sz="1080" b="1" i="0" baseline="0" dirty="0">
                <a:effectLst/>
              </a:rPr>
              <a:t> </a:t>
            </a:r>
            <a:r>
              <a:rPr lang="en-US" sz="1080" b="1" i="0" baseline="0" dirty="0">
                <a:effectLst/>
              </a:rPr>
              <a:t>(ng L</a:t>
            </a:r>
            <a:r>
              <a:rPr lang="en-US" sz="1080" b="1" i="0" baseline="30000" dirty="0">
                <a:effectLst/>
              </a:rPr>
              <a:t>-1</a:t>
            </a:r>
            <a:r>
              <a:rPr lang="en-GB" sz="1080" b="1" i="0" baseline="0" dirty="0">
                <a:effectLst/>
              </a:rPr>
              <a:t>) S15</a:t>
            </a:r>
            <a:endParaRPr lang="en-BE" sz="1080" dirty="0">
              <a:effectLst/>
            </a:endParaRP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BE"/>
        </a:p>
      </c:txPr>
    </c:title>
    <c:autoTitleDeleted val="0"/>
    <c:plotArea>
      <c:layout/>
      <c:scatterChart>
        <c:scatterStyle val="smoothMarker"/>
        <c:varyColors val="0"/>
        <c:ser>
          <c:idx val="1"/>
          <c:order val="0"/>
          <c:tx>
            <c:v>MMHg</c:v>
          </c:tx>
          <c:spPr>
            <a:ln w="19050" cap="rnd">
              <a:solidFill>
                <a:srgbClr val="C00000"/>
              </a:solidFill>
              <a:prstDash val="solid"/>
              <a:round/>
            </a:ln>
            <a:effectLst/>
          </c:spPr>
          <c:marker>
            <c:symbol val="square"/>
            <c:size val="5"/>
            <c:spPr>
              <a:solidFill>
                <a:schemeClr val="accent2"/>
              </a:solidFill>
              <a:ln w="9525">
                <a:solidFill>
                  <a:schemeClr val="accent2"/>
                </a:solidFill>
              </a:ln>
              <a:effectLst/>
            </c:spPr>
          </c:marker>
          <c:xVal>
            <c:numRef>
              <c:f>Porewater!$J$63:$J$79</c:f>
              <c:numCache>
                <c:formatCode>0.00</c:formatCode>
                <c:ptCount val="17"/>
                <c:pt idx="0">
                  <c:v>3.581086869454591</c:v>
                </c:pt>
                <c:pt idx="1">
                  <c:v>1.7436354908660745</c:v>
                </c:pt>
                <c:pt idx="2">
                  <c:v>1.1081436926392012</c:v>
                </c:pt>
                <c:pt idx="3">
                  <c:v>1.326552556763523</c:v>
                </c:pt>
                <c:pt idx="4">
                  <c:v>1.4725446332158778</c:v>
                </c:pt>
                <c:pt idx="5">
                  <c:v>1.7205420035675485</c:v>
                </c:pt>
                <c:pt idx="6">
                  <c:v>2.6550542052700776</c:v>
                </c:pt>
                <c:pt idx="7">
                  <c:v>1.2769960445449464</c:v>
                </c:pt>
                <c:pt idx="8">
                  <c:v>1.1096789923965094</c:v>
                </c:pt>
                <c:pt idx="9">
                  <c:v>0.93333258468851399</c:v>
                </c:pt>
                <c:pt idx="10">
                  <c:v>1.6137759636060796</c:v>
                </c:pt>
                <c:pt idx="11">
                  <c:v>0.89715684046003097</c:v>
                </c:pt>
                <c:pt idx="12">
                  <c:v>2.6244719368381291</c:v>
                </c:pt>
                <c:pt idx="13">
                  <c:v>0.9388598885845334</c:v>
                </c:pt>
                <c:pt idx="14">
                  <c:v>0</c:v>
                </c:pt>
                <c:pt idx="15">
                  <c:v>1.6409005206473328</c:v>
                </c:pt>
                <c:pt idx="16">
                  <c:v>0.71666610993849578</c:v>
                </c:pt>
              </c:numCache>
            </c:numRef>
          </c:xVal>
          <c:yVal>
            <c:numRef>
              <c:f>Porewater!$K$63:$K$79</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yVal>
          <c:smooth val="1"/>
          <c:extLst>
            <c:ext xmlns:c16="http://schemas.microsoft.com/office/drawing/2014/chart" uri="{C3380CC4-5D6E-409C-BE32-E72D297353CC}">
              <c16:uniqueId val="{00000000-3618-4051-B3F2-9334AF859211}"/>
            </c:ext>
          </c:extLst>
        </c:ser>
        <c:dLbls>
          <c:showLegendKey val="0"/>
          <c:showVal val="0"/>
          <c:showCatName val="0"/>
          <c:showSerName val="0"/>
          <c:showPercent val="0"/>
          <c:showBubbleSize val="0"/>
        </c:dLbls>
        <c:axId val="599413504"/>
        <c:axId val="599405600"/>
      </c:scatterChart>
      <c:valAx>
        <c:axId val="599413504"/>
        <c:scaling>
          <c:orientation val="minMax"/>
          <c:max val="4"/>
          <c:min val="0"/>
        </c:scaling>
        <c:delete val="0"/>
        <c:axPos val="b"/>
        <c:numFmt formatCode="General" sourceLinked="0"/>
        <c:majorTickMark val="out"/>
        <c:minorTickMark val="none"/>
        <c:tickLblPos val="low"/>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05600"/>
        <c:crossesAt val="-16"/>
        <c:crossBetween val="midCat"/>
        <c:majorUnit val="1"/>
      </c:valAx>
      <c:valAx>
        <c:axId val="599405600"/>
        <c:scaling>
          <c:orientation val="minMax"/>
          <c:max val="4"/>
          <c:min val="-16"/>
        </c:scaling>
        <c:delete val="0"/>
        <c:axPos val="l"/>
        <c:numFmt formatCode="General" sourceLinked="0"/>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BE"/>
          </a:p>
        </c:txPr>
        <c:crossAx val="599413504"/>
        <c:crosses val="autoZero"/>
        <c:crossBetween val="midCat"/>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b="1">
          <a:solidFill>
            <a:schemeClr val="tx1"/>
          </a:solidFill>
          <a:latin typeface="Times New Roman" panose="02020603050405020304" pitchFamily="18" charset="0"/>
          <a:cs typeface="Times New Roman" panose="02020603050405020304" pitchFamily="18" charset="0"/>
        </a:defRPr>
      </a:pPr>
      <a:endParaRPr lang="en-B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D98609-341E-4CC6-BFB8-151A916F44B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A0C5F49-81E3-4435-9989-FB464598FFCE}">
      <dgm:prSet/>
      <dgm:spPr/>
      <dgm:t>
        <a:bodyPr/>
        <a:lstStyle/>
        <a:p>
          <a:pPr>
            <a:lnSpc>
              <a:spcPct val="100000"/>
            </a:lnSpc>
          </a:pPr>
          <a:r>
            <a:rPr lang="en-US" b="1" dirty="0">
              <a:latin typeface="Times New Roman" panose="02020603050405020304" pitchFamily="18" charset="0"/>
              <a:cs typeface="Times New Roman" panose="02020603050405020304" pitchFamily="18" charset="0"/>
            </a:rPr>
            <a:t>Principal forms: </a:t>
          </a:r>
          <a:r>
            <a:rPr lang="en-US" dirty="0">
              <a:latin typeface="Times New Roman" panose="02020603050405020304" pitchFamily="18" charset="0"/>
              <a:cs typeface="Times New Roman" panose="02020603050405020304" pitchFamily="18" charset="0"/>
            </a:rPr>
            <a:t>Hg°, </a:t>
          </a:r>
          <a:r>
            <a:rPr lang="en-BE" dirty="0">
              <a:latin typeface="Times New Roman" panose="02020603050405020304" pitchFamily="18" charset="0"/>
              <a:cs typeface="Times New Roman" panose="02020603050405020304" pitchFamily="18" charset="0"/>
            </a:rPr>
            <a:t>Hg</a:t>
          </a:r>
          <a:r>
            <a:rPr lang="en-BE"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Monomethylmercury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MMHg</a:t>
          </a:r>
          <a:r>
            <a:rPr lang="en-US" dirty="0">
              <a:latin typeface="Times New Roman" panose="02020603050405020304" pitchFamily="18" charset="0"/>
              <a:cs typeface="Times New Roman" panose="02020603050405020304" pitchFamily="18" charset="0"/>
            </a:rPr>
            <a:t>) and Dimethylmercury (</a:t>
          </a:r>
          <a:r>
            <a:rPr lang="en-US" dirty="0" err="1">
              <a:latin typeface="Times New Roman" panose="02020603050405020304" pitchFamily="18" charset="0"/>
              <a:cs typeface="Times New Roman" panose="02020603050405020304" pitchFamily="18" charset="0"/>
            </a:rPr>
            <a:t>DMHg</a:t>
          </a:r>
          <a:r>
            <a:rPr lang="en-US" dirty="0">
              <a:latin typeface="Times New Roman" panose="02020603050405020304" pitchFamily="18" charset="0"/>
              <a:cs typeface="Times New Roman" panose="02020603050405020304" pitchFamily="18" charset="0"/>
            </a:rPr>
            <a:t>)</a:t>
          </a:r>
        </a:p>
      </dgm:t>
    </dgm:pt>
    <dgm:pt modelId="{26A1460C-7CCE-4E61-A0EF-EC564C3470E5}" type="parTrans" cxnId="{52B576BB-4A67-4475-A52C-B95AE11464AE}">
      <dgm:prSet/>
      <dgm:spPr/>
      <dgm:t>
        <a:bodyPr/>
        <a:lstStyle/>
        <a:p>
          <a:endParaRPr lang="en-US"/>
        </a:p>
      </dgm:t>
    </dgm:pt>
    <dgm:pt modelId="{CF5B4063-3156-4FC8-AED2-E9DCBECAC5B6}" type="sibTrans" cxnId="{52B576BB-4A67-4475-A52C-B95AE11464AE}">
      <dgm:prSet/>
      <dgm:spPr/>
      <dgm:t>
        <a:bodyPr/>
        <a:lstStyle/>
        <a:p>
          <a:endParaRPr lang="en-US"/>
        </a:p>
      </dgm:t>
    </dgm:pt>
    <dgm:pt modelId="{68EC9771-3B92-4C7A-BB82-9D6343DA8919}">
      <dgm:prSet/>
      <dgm:spPr/>
      <dgm:t>
        <a:bodyPr/>
        <a:lstStyle/>
        <a:p>
          <a:pPr>
            <a:lnSpc>
              <a:spcPct val="100000"/>
            </a:lnSpc>
          </a:pPr>
          <a:r>
            <a:rPr lang="en-US" b="1" dirty="0">
              <a:latin typeface="Times New Roman" panose="02020603050405020304" pitchFamily="18" charset="0"/>
              <a:cs typeface="Times New Roman" panose="02020603050405020304" pitchFamily="18" charset="0"/>
            </a:rPr>
            <a:t>Natural sources: </a:t>
          </a:r>
          <a:r>
            <a:rPr lang="en-US" dirty="0">
              <a:latin typeface="Times New Roman" panose="02020603050405020304" pitchFamily="18" charset="0"/>
              <a:cs typeface="Times New Roman" panose="02020603050405020304" pitchFamily="18" charset="0"/>
            </a:rPr>
            <a:t>volcanoes, vegetation and water</a:t>
          </a:r>
        </a:p>
      </dgm:t>
    </dgm:pt>
    <dgm:pt modelId="{B1E70004-FE1D-4287-91A8-ADA97782FD10}" type="parTrans" cxnId="{93B57EB4-7696-427F-ADB2-D1F26FB6F215}">
      <dgm:prSet/>
      <dgm:spPr/>
      <dgm:t>
        <a:bodyPr/>
        <a:lstStyle/>
        <a:p>
          <a:endParaRPr lang="en-US"/>
        </a:p>
      </dgm:t>
    </dgm:pt>
    <dgm:pt modelId="{25ECFA5E-2197-4B57-A919-0D07730119DC}" type="sibTrans" cxnId="{93B57EB4-7696-427F-ADB2-D1F26FB6F215}">
      <dgm:prSet/>
      <dgm:spPr/>
      <dgm:t>
        <a:bodyPr/>
        <a:lstStyle/>
        <a:p>
          <a:endParaRPr lang="en-US"/>
        </a:p>
      </dgm:t>
    </dgm:pt>
    <dgm:pt modelId="{FC4C19F6-F750-42B2-8F20-F46B98ACF0ED}">
      <dgm:prSet/>
      <dgm:spPr/>
      <dgm:t>
        <a:bodyPr/>
        <a:lstStyle/>
        <a:p>
          <a:pPr>
            <a:lnSpc>
              <a:spcPct val="100000"/>
            </a:lnSpc>
          </a:pPr>
          <a:r>
            <a:rPr lang="en-US" b="1" dirty="0">
              <a:latin typeface="Times New Roman" panose="02020603050405020304" pitchFamily="18" charset="0"/>
              <a:cs typeface="Times New Roman" panose="02020603050405020304" pitchFamily="18" charset="0"/>
            </a:rPr>
            <a:t>Anthropogenic sources: </a:t>
          </a:r>
          <a:r>
            <a:rPr lang="en-US" dirty="0">
              <a:latin typeface="Times New Roman" panose="02020603050405020304" pitchFamily="18" charset="0"/>
              <a:cs typeface="Times New Roman" panose="02020603050405020304" pitchFamily="18" charset="0"/>
            </a:rPr>
            <a:t>Cinnabar, fossil fuels, industrial processes</a:t>
          </a:r>
        </a:p>
      </dgm:t>
    </dgm:pt>
    <dgm:pt modelId="{D4F29AC7-97C2-4FBE-B078-4C0002997611}" type="parTrans" cxnId="{EA2B79AF-CDE6-4C7B-AF05-B895645F6281}">
      <dgm:prSet/>
      <dgm:spPr/>
      <dgm:t>
        <a:bodyPr/>
        <a:lstStyle/>
        <a:p>
          <a:endParaRPr lang="en-US"/>
        </a:p>
      </dgm:t>
    </dgm:pt>
    <dgm:pt modelId="{AD1ADB3D-3F7B-460F-9AC7-71DFD1BF1FEB}" type="sibTrans" cxnId="{EA2B79AF-CDE6-4C7B-AF05-B895645F6281}">
      <dgm:prSet/>
      <dgm:spPr/>
      <dgm:t>
        <a:bodyPr/>
        <a:lstStyle/>
        <a:p>
          <a:endParaRPr lang="en-US"/>
        </a:p>
      </dgm:t>
    </dgm:pt>
    <dgm:pt modelId="{6D02F5DF-4776-4BD4-9A0F-7667B4EF10EF}">
      <dgm:prSet/>
      <dgm:spPr/>
      <dgm:t>
        <a:bodyPr/>
        <a:lstStyle/>
        <a:p>
          <a:pPr>
            <a:lnSpc>
              <a:spcPct val="100000"/>
            </a:lnSpc>
          </a:pPr>
          <a:r>
            <a:rPr lang="en-US" b="1" dirty="0">
              <a:latin typeface="Times New Roman" panose="02020603050405020304" pitchFamily="18" charset="0"/>
              <a:cs typeface="Times New Roman" panose="02020603050405020304" pitchFamily="18" charset="0"/>
            </a:rPr>
            <a:t>Hazardous environmental pollutant: </a:t>
          </a:r>
          <a:r>
            <a:rPr lang="en-US" dirty="0">
              <a:latin typeface="Times New Roman" panose="02020603050405020304" pitchFamily="18" charset="0"/>
              <a:cs typeface="Times New Roman" panose="02020603050405020304" pitchFamily="18" charset="0"/>
            </a:rPr>
            <a:t>Neurotoxic </a:t>
          </a:r>
        </a:p>
      </dgm:t>
    </dgm:pt>
    <dgm:pt modelId="{1330B651-0F1C-4453-AAF2-E4A460083A8F}" type="parTrans" cxnId="{DD87C494-777E-4E84-9D04-DEB752AB7047}">
      <dgm:prSet/>
      <dgm:spPr/>
      <dgm:t>
        <a:bodyPr/>
        <a:lstStyle/>
        <a:p>
          <a:endParaRPr lang="en-US"/>
        </a:p>
      </dgm:t>
    </dgm:pt>
    <dgm:pt modelId="{B88658EF-A381-4C3D-B794-A83230386418}" type="sibTrans" cxnId="{DD87C494-777E-4E84-9D04-DEB752AB7047}">
      <dgm:prSet/>
      <dgm:spPr/>
      <dgm:t>
        <a:bodyPr/>
        <a:lstStyle/>
        <a:p>
          <a:endParaRPr lang="en-US"/>
        </a:p>
      </dgm:t>
    </dgm:pt>
    <dgm:pt modelId="{8D4206D7-A5B6-4147-AEE6-8ACCC7BFEE74}">
      <dgm:prSet/>
      <dgm:spPr/>
      <dgm:t>
        <a:bodyPr/>
        <a:lstStyle/>
        <a:p>
          <a:pPr>
            <a:lnSpc>
              <a:spcPct val="100000"/>
            </a:lnSpc>
          </a:pPr>
          <a:r>
            <a:rPr lang="en-US" dirty="0"/>
            <a:t>Famous poison incident:</a:t>
          </a:r>
        </a:p>
        <a:p>
          <a:pPr>
            <a:lnSpc>
              <a:spcPct val="100000"/>
            </a:lnSpc>
          </a:pPr>
          <a:r>
            <a:rPr lang="en-US" dirty="0"/>
            <a:t>Minamata disease (1956)</a:t>
          </a:r>
        </a:p>
      </dgm:t>
    </dgm:pt>
    <dgm:pt modelId="{ECD865C7-0A36-4E18-881E-CD9B6495A156}" type="parTrans" cxnId="{190A3A5A-A580-4161-9C49-6F0E32BEE282}">
      <dgm:prSet/>
      <dgm:spPr/>
      <dgm:t>
        <a:bodyPr/>
        <a:lstStyle/>
        <a:p>
          <a:endParaRPr lang="en-US"/>
        </a:p>
      </dgm:t>
    </dgm:pt>
    <dgm:pt modelId="{3D5864E0-72CC-4BB8-89E4-289E13643A1A}" type="sibTrans" cxnId="{190A3A5A-A580-4161-9C49-6F0E32BEE282}">
      <dgm:prSet/>
      <dgm:spPr/>
      <dgm:t>
        <a:bodyPr/>
        <a:lstStyle/>
        <a:p>
          <a:endParaRPr lang="en-US"/>
        </a:p>
      </dgm:t>
    </dgm:pt>
    <dgm:pt modelId="{44469184-E72C-4748-A165-7C92D58C2B9B}">
      <dgm:prSet/>
      <dgm:spPr/>
      <dgm:t>
        <a:bodyPr/>
        <a:lstStyle/>
        <a:p>
          <a:pPr>
            <a:lnSpc>
              <a:spcPct val="100000"/>
            </a:lnSpc>
          </a:pPr>
          <a:r>
            <a:rPr lang="en-US" b="1" dirty="0">
              <a:latin typeface="Times New Roman" panose="02020603050405020304" pitchFamily="18" charset="0"/>
              <a:cs typeface="Times New Roman" panose="02020603050405020304" pitchFamily="18" charset="0"/>
            </a:rPr>
            <a:t>Human exposure: </a:t>
          </a:r>
          <a:r>
            <a:rPr lang="en-US" dirty="0">
              <a:latin typeface="Times New Roman" panose="02020603050405020304" pitchFamily="18" charset="0"/>
              <a:cs typeface="Times New Roman" panose="02020603050405020304" pitchFamily="18" charset="0"/>
            </a:rPr>
            <a:t>consumption of fish</a:t>
          </a:r>
        </a:p>
      </dgm:t>
    </dgm:pt>
    <dgm:pt modelId="{D7DD9EB4-F767-457B-B2F1-0678CF94AE97}" type="parTrans" cxnId="{99B6D93D-97B2-4483-A27F-08C35F82BAD5}">
      <dgm:prSet/>
      <dgm:spPr/>
      <dgm:t>
        <a:bodyPr/>
        <a:lstStyle/>
        <a:p>
          <a:endParaRPr lang="en-US"/>
        </a:p>
      </dgm:t>
    </dgm:pt>
    <dgm:pt modelId="{BDB88949-FD88-44B7-B7BA-4C25EDF3EEF0}" type="sibTrans" cxnId="{99B6D93D-97B2-4483-A27F-08C35F82BAD5}">
      <dgm:prSet/>
      <dgm:spPr/>
      <dgm:t>
        <a:bodyPr/>
        <a:lstStyle/>
        <a:p>
          <a:endParaRPr lang="en-US"/>
        </a:p>
      </dgm:t>
    </dgm:pt>
    <dgm:pt modelId="{CD459AB8-2CBE-4C4C-BDFF-E721CA4CC79E}" type="pres">
      <dgm:prSet presAssocID="{FFD98609-341E-4CC6-BFB8-151A916F44BF}" presName="root" presStyleCnt="0">
        <dgm:presLayoutVars>
          <dgm:dir/>
          <dgm:resizeHandles val="exact"/>
        </dgm:presLayoutVars>
      </dgm:prSet>
      <dgm:spPr/>
    </dgm:pt>
    <dgm:pt modelId="{B3FF9473-A7A0-42B9-A866-2F4A72FE1CEA}" type="pres">
      <dgm:prSet presAssocID="{1A0C5F49-81E3-4435-9989-FB464598FFCE}" presName="compNode" presStyleCnt="0"/>
      <dgm:spPr/>
    </dgm:pt>
    <dgm:pt modelId="{8803F7CF-6558-4446-B787-F4ED0E556656}" type="pres">
      <dgm:prSet presAssocID="{1A0C5F49-81E3-4435-9989-FB464598FFCE}" presName="bgRect" presStyleLbl="bgShp" presStyleIdx="0" presStyleCnt="5"/>
      <dgm:spPr/>
    </dgm:pt>
    <dgm:pt modelId="{BF4899D0-F817-4B0F-8F04-74E842D0F703}" type="pres">
      <dgm:prSet presAssocID="{1A0C5F49-81E3-4435-9989-FB464598FFC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rrow circle with solid fill"/>
        </a:ext>
      </dgm:extLst>
    </dgm:pt>
    <dgm:pt modelId="{B1C489C5-A07A-48FD-ABF3-6C9D5060B197}" type="pres">
      <dgm:prSet presAssocID="{1A0C5F49-81E3-4435-9989-FB464598FFCE}" presName="spaceRect" presStyleCnt="0"/>
      <dgm:spPr/>
    </dgm:pt>
    <dgm:pt modelId="{DAFC63C3-09BF-4452-907A-0E50C55CC719}" type="pres">
      <dgm:prSet presAssocID="{1A0C5F49-81E3-4435-9989-FB464598FFCE}" presName="parTx" presStyleLbl="revTx" presStyleIdx="0" presStyleCnt="6">
        <dgm:presLayoutVars>
          <dgm:chMax val="0"/>
          <dgm:chPref val="0"/>
        </dgm:presLayoutVars>
      </dgm:prSet>
      <dgm:spPr/>
    </dgm:pt>
    <dgm:pt modelId="{C289F50C-A013-45E3-8FB3-9FF9FC3953E4}" type="pres">
      <dgm:prSet presAssocID="{CF5B4063-3156-4FC8-AED2-E9DCBECAC5B6}" presName="sibTrans" presStyleCnt="0"/>
      <dgm:spPr/>
    </dgm:pt>
    <dgm:pt modelId="{99B44C4D-089B-4FA6-871E-F4613D7C45ED}" type="pres">
      <dgm:prSet presAssocID="{68EC9771-3B92-4C7A-BB82-9D6343DA8919}" presName="compNode" presStyleCnt="0"/>
      <dgm:spPr/>
    </dgm:pt>
    <dgm:pt modelId="{8AA22ECF-AF8C-466C-BB6A-F91DC1FF2AD6}" type="pres">
      <dgm:prSet presAssocID="{68EC9771-3B92-4C7A-BB82-9D6343DA8919}" presName="bgRect" presStyleLbl="bgShp" presStyleIdx="1" presStyleCnt="5"/>
      <dgm:spPr/>
    </dgm:pt>
    <dgm:pt modelId="{AB2B6D43-F763-4BA0-9931-814BDA83C886}" type="pres">
      <dgm:prSet presAssocID="{68EC9771-3B92-4C7A-BB82-9D6343DA891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untains"/>
        </a:ext>
      </dgm:extLst>
    </dgm:pt>
    <dgm:pt modelId="{5A0370A4-822F-4C99-BB6B-EDDF67D233E3}" type="pres">
      <dgm:prSet presAssocID="{68EC9771-3B92-4C7A-BB82-9D6343DA8919}" presName="spaceRect" presStyleCnt="0"/>
      <dgm:spPr/>
    </dgm:pt>
    <dgm:pt modelId="{F6DD61CF-925B-491A-AF3D-691B635F2228}" type="pres">
      <dgm:prSet presAssocID="{68EC9771-3B92-4C7A-BB82-9D6343DA8919}" presName="parTx" presStyleLbl="revTx" presStyleIdx="1" presStyleCnt="6">
        <dgm:presLayoutVars>
          <dgm:chMax val="0"/>
          <dgm:chPref val="0"/>
        </dgm:presLayoutVars>
      </dgm:prSet>
      <dgm:spPr/>
    </dgm:pt>
    <dgm:pt modelId="{A91E2510-EABE-431A-988E-311F58FDC6E3}" type="pres">
      <dgm:prSet presAssocID="{25ECFA5E-2197-4B57-A919-0D07730119DC}" presName="sibTrans" presStyleCnt="0"/>
      <dgm:spPr/>
    </dgm:pt>
    <dgm:pt modelId="{9EAF29D2-2C04-4101-B1EA-4C05B7A17D1D}" type="pres">
      <dgm:prSet presAssocID="{FC4C19F6-F750-42B2-8F20-F46B98ACF0ED}" presName="compNode" presStyleCnt="0"/>
      <dgm:spPr/>
    </dgm:pt>
    <dgm:pt modelId="{F2FE85C7-16F5-4931-932A-2A06BC1C89EF}" type="pres">
      <dgm:prSet presAssocID="{FC4C19F6-F750-42B2-8F20-F46B98ACF0ED}" presName="bgRect" presStyleLbl="bgShp" presStyleIdx="2" presStyleCnt="5"/>
      <dgm:spPr/>
    </dgm:pt>
    <dgm:pt modelId="{CBE08465-586A-4062-80BA-F468BAA38C42}" type="pres">
      <dgm:prSet presAssocID="{FC4C19F6-F750-42B2-8F20-F46B98ACF0E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ower Plant with solid fill"/>
        </a:ext>
      </dgm:extLst>
    </dgm:pt>
    <dgm:pt modelId="{FFEA6D36-87E9-477F-A2C2-A5B3B6CB8B4B}" type="pres">
      <dgm:prSet presAssocID="{FC4C19F6-F750-42B2-8F20-F46B98ACF0ED}" presName="spaceRect" presStyleCnt="0"/>
      <dgm:spPr/>
    </dgm:pt>
    <dgm:pt modelId="{98BE32A3-2EE6-49EB-8212-7DC037EDF964}" type="pres">
      <dgm:prSet presAssocID="{FC4C19F6-F750-42B2-8F20-F46B98ACF0ED}" presName="parTx" presStyleLbl="revTx" presStyleIdx="2" presStyleCnt="6">
        <dgm:presLayoutVars>
          <dgm:chMax val="0"/>
          <dgm:chPref val="0"/>
        </dgm:presLayoutVars>
      </dgm:prSet>
      <dgm:spPr/>
    </dgm:pt>
    <dgm:pt modelId="{27DCCB53-953D-43EE-B939-DA0984F9811A}" type="pres">
      <dgm:prSet presAssocID="{AD1ADB3D-3F7B-460F-9AC7-71DFD1BF1FEB}" presName="sibTrans" presStyleCnt="0"/>
      <dgm:spPr/>
    </dgm:pt>
    <dgm:pt modelId="{215023C5-13E6-43E1-A9CB-657A3608A8F1}" type="pres">
      <dgm:prSet presAssocID="{6D02F5DF-4776-4BD4-9A0F-7667B4EF10EF}" presName="compNode" presStyleCnt="0"/>
      <dgm:spPr/>
    </dgm:pt>
    <dgm:pt modelId="{D0B9B10F-6928-4521-B8E6-7771C23E486B}" type="pres">
      <dgm:prSet presAssocID="{6D02F5DF-4776-4BD4-9A0F-7667B4EF10EF}" presName="bgRect" presStyleLbl="bgShp" presStyleIdx="3" presStyleCnt="5"/>
      <dgm:spPr/>
    </dgm:pt>
    <dgm:pt modelId="{D9C45486-7438-4A82-B4A8-A41BEA0F4DA7}" type="pres">
      <dgm:prSet presAssocID="{6D02F5DF-4776-4BD4-9A0F-7667B4EF10EF}"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Radioactive with solid fill"/>
        </a:ext>
      </dgm:extLst>
    </dgm:pt>
    <dgm:pt modelId="{2BDE9DDC-E87D-4F24-8030-BC4D78F3EF80}" type="pres">
      <dgm:prSet presAssocID="{6D02F5DF-4776-4BD4-9A0F-7667B4EF10EF}" presName="spaceRect" presStyleCnt="0"/>
      <dgm:spPr/>
    </dgm:pt>
    <dgm:pt modelId="{2ECAD37B-2E63-4D43-AE43-08984E20F2B6}" type="pres">
      <dgm:prSet presAssocID="{6D02F5DF-4776-4BD4-9A0F-7667B4EF10EF}" presName="parTx" presStyleLbl="revTx" presStyleIdx="3" presStyleCnt="6">
        <dgm:presLayoutVars>
          <dgm:chMax val="0"/>
          <dgm:chPref val="0"/>
        </dgm:presLayoutVars>
      </dgm:prSet>
      <dgm:spPr/>
    </dgm:pt>
    <dgm:pt modelId="{2FD6285E-B88F-4D2B-BC7B-A40648D938BE}" type="pres">
      <dgm:prSet presAssocID="{6D02F5DF-4776-4BD4-9A0F-7667B4EF10EF}" presName="desTx" presStyleLbl="revTx" presStyleIdx="4" presStyleCnt="6">
        <dgm:presLayoutVars/>
      </dgm:prSet>
      <dgm:spPr/>
    </dgm:pt>
    <dgm:pt modelId="{CF4A9C7D-3294-4093-B5B7-26DC65305130}" type="pres">
      <dgm:prSet presAssocID="{B88658EF-A381-4C3D-B794-A83230386418}" presName="sibTrans" presStyleCnt="0"/>
      <dgm:spPr/>
    </dgm:pt>
    <dgm:pt modelId="{28519D65-2821-43EB-A9AF-18E10535DB65}" type="pres">
      <dgm:prSet presAssocID="{44469184-E72C-4748-A165-7C92D58C2B9B}" presName="compNode" presStyleCnt="0"/>
      <dgm:spPr/>
    </dgm:pt>
    <dgm:pt modelId="{DEF97387-8133-4EF5-AE2B-23F8E4EBB507}" type="pres">
      <dgm:prSet presAssocID="{44469184-E72C-4748-A165-7C92D58C2B9B}" presName="bgRect" presStyleLbl="bgShp" presStyleIdx="4" presStyleCnt="5"/>
      <dgm:spPr/>
    </dgm:pt>
    <dgm:pt modelId="{44ED6F13-C444-4696-BBE6-037D67B47375}" type="pres">
      <dgm:prSet presAssocID="{44469184-E72C-4748-A165-7C92D58C2B9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Fish"/>
        </a:ext>
      </dgm:extLst>
    </dgm:pt>
    <dgm:pt modelId="{255DCE62-CD67-4F1C-BD05-E97E8EEADB0D}" type="pres">
      <dgm:prSet presAssocID="{44469184-E72C-4748-A165-7C92D58C2B9B}" presName="spaceRect" presStyleCnt="0"/>
      <dgm:spPr/>
    </dgm:pt>
    <dgm:pt modelId="{3BD8ADDE-F273-48EB-B259-C6C889D713CE}" type="pres">
      <dgm:prSet presAssocID="{44469184-E72C-4748-A165-7C92D58C2B9B}" presName="parTx" presStyleLbl="revTx" presStyleIdx="5" presStyleCnt="6">
        <dgm:presLayoutVars>
          <dgm:chMax val="0"/>
          <dgm:chPref val="0"/>
        </dgm:presLayoutVars>
      </dgm:prSet>
      <dgm:spPr/>
    </dgm:pt>
  </dgm:ptLst>
  <dgm:cxnLst>
    <dgm:cxn modelId="{99B6D93D-97B2-4483-A27F-08C35F82BAD5}" srcId="{FFD98609-341E-4CC6-BFB8-151A916F44BF}" destId="{44469184-E72C-4748-A165-7C92D58C2B9B}" srcOrd="4" destOrd="0" parTransId="{D7DD9EB4-F767-457B-B2F1-0678CF94AE97}" sibTransId="{BDB88949-FD88-44B7-B7BA-4C25EDF3EEF0}"/>
    <dgm:cxn modelId="{72902575-C51D-4F91-BB44-592762DD5BCC}" type="presOf" srcId="{FFD98609-341E-4CC6-BFB8-151A916F44BF}" destId="{CD459AB8-2CBE-4C4C-BDFF-E721CA4CC79E}" srcOrd="0" destOrd="0" presId="urn:microsoft.com/office/officeart/2018/2/layout/IconVerticalSolidList"/>
    <dgm:cxn modelId="{190A3A5A-A580-4161-9C49-6F0E32BEE282}" srcId="{6D02F5DF-4776-4BD4-9A0F-7667B4EF10EF}" destId="{8D4206D7-A5B6-4147-AEE6-8ACCC7BFEE74}" srcOrd="0" destOrd="0" parTransId="{ECD865C7-0A36-4E18-881E-CD9B6495A156}" sibTransId="{3D5864E0-72CC-4BB8-89E4-289E13643A1A}"/>
    <dgm:cxn modelId="{3AE4825A-6F26-48A9-84F2-DECE11AEFFA1}" type="presOf" srcId="{8D4206D7-A5B6-4147-AEE6-8ACCC7BFEE74}" destId="{2FD6285E-B88F-4D2B-BC7B-A40648D938BE}" srcOrd="0" destOrd="0" presId="urn:microsoft.com/office/officeart/2018/2/layout/IconVerticalSolidList"/>
    <dgm:cxn modelId="{DD87C494-777E-4E84-9D04-DEB752AB7047}" srcId="{FFD98609-341E-4CC6-BFB8-151A916F44BF}" destId="{6D02F5DF-4776-4BD4-9A0F-7667B4EF10EF}" srcOrd="3" destOrd="0" parTransId="{1330B651-0F1C-4453-AAF2-E4A460083A8F}" sibTransId="{B88658EF-A381-4C3D-B794-A83230386418}"/>
    <dgm:cxn modelId="{531F1CAF-0CAB-4AE4-84A5-076570EDA35B}" type="presOf" srcId="{44469184-E72C-4748-A165-7C92D58C2B9B}" destId="{3BD8ADDE-F273-48EB-B259-C6C889D713CE}" srcOrd="0" destOrd="0" presId="urn:microsoft.com/office/officeart/2018/2/layout/IconVerticalSolidList"/>
    <dgm:cxn modelId="{EA2B79AF-CDE6-4C7B-AF05-B895645F6281}" srcId="{FFD98609-341E-4CC6-BFB8-151A916F44BF}" destId="{FC4C19F6-F750-42B2-8F20-F46B98ACF0ED}" srcOrd="2" destOrd="0" parTransId="{D4F29AC7-97C2-4FBE-B078-4C0002997611}" sibTransId="{AD1ADB3D-3F7B-460F-9AC7-71DFD1BF1FEB}"/>
    <dgm:cxn modelId="{93B57EB4-7696-427F-ADB2-D1F26FB6F215}" srcId="{FFD98609-341E-4CC6-BFB8-151A916F44BF}" destId="{68EC9771-3B92-4C7A-BB82-9D6343DA8919}" srcOrd="1" destOrd="0" parTransId="{B1E70004-FE1D-4287-91A8-ADA97782FD10}" sibTransId="{25ECFA5E-2197-4B57-A919-0D07730119DC}"/>
    <dgm:cxn modelId="{4DB13EB9-FB81-4FE4-AC5C-3D8D4AA7614D}" type="presOf" srcId="{6D02F5DF-4776-4BD4-9A0F-7667B4EF10EF}" destId="{2ECAD37B-2E63-4D43-AE43-08984E20F2B6}" srcOrd="0" destOrd="0" presId="urn:microsoft.com/office/officeart/2018/2/layout/IconVerticalSolidList"/>
    <dgm:cxn modelId="{52B576BB-4A67-4475-A52C-B95AE11464AE}" srcId="{FFD98609-341E-4CC6-BFB8-151A916F44BF}" destId="{1A0C5F49-81E3-4435-9989-FB464598FFCE}" srcOrd="0" destOrd="0" parTransId="{26A1460C-7CCE-4E61-A0EF-EC564C3470E5}" sibTransId="{CF5B4063-3156-4FC8-AED2-E9DCBECAC5B6}"/>
    <dgm:cxn modelId="{6F47C5C4-CDA4-4A08-A25B-411367702F75}" type="presOf" srcId="{1A0C5F49-81E3-4435-9989-FB464598FFCE}" destId="{DAFC63C3-09BF-4452-907A-0E50C55CC719}" srcOrd="0" destOrd="0" presId="urn:microsoft.com/office/officeart/2018/2/layout/IconVerticalSolidList"/>
    <dgm:cxn modelId="{F05095D9-2738-4175-AADF-493EAEFA2C6C}" type="presOf" srcId="{FC4C19F6-F750-42B2-8F20-F46B98ACF0ED}" destId="{98BE32A3-2EE6-49EB-8212-7DC037EDF964}" srcOrd="0" destOrd="0" presId="urn:microsoft.com/office/officeart/2018/2/layout/IconVerticalSolidList"/>
    <dgm:cxn modelId="{9D609BE7-9A04-4B25-93E3-DC2679AEB077}" type="presOf" srcId="{68EC9771-3B92-4C7A-BB82-9D6343DA8919}" destId="{F6DD61CF-925B-491A-AF3D-691B635F2228}" srcOrd="0" destOrd="0" presId="urn:microsoft.com/office/officeart/2018/2/layout/IconVerticalSolidList"/>
    <dgm:cxn modelId="{D743A0AE-5E86-46AD-B8A2-1462FF493148}" type="presParOf" srcId="{CD459AB8-2CBE-4C4C-BDFF-E721CA4CC79E}" destId="{B3FF9473-A7A0-42B9-A866-2F4A72FE1CEA}" srcOrd="0" destOrd="0" presId="urn:microsoft.com/office/officeart/2018/2/layout/IconVerticalSolidList"/>
    <dgm:cxn modelId="{7B14A576-254E-4106-8FA0-A576B10DE8FD}" type="presParOf" srcId="{B3FF9473-A7A0-42B9-A866-2F4A72FE1CEA}" destId="{8803F7CF-6558-4446-B787-F4ED0E556656}" srcOrd="0" destOrd="0" presId="urn:microsoft.com/office/officeart/2018/2/layout/IconVerticalSolidList"/>
    <dgm:cxn modelId="{6D80359C-ED5D-4797-AE67-59D829CFA360}" type="presParOf" srcId="{B3FF9473-A7A0-42B9-A866-2F4A72FE1CEA}" destId="{BF4899D0-F817-4B0F-8F04-74E842D0F703}" srcOrd="1" destOrd="0" presId="urn:microsoft.com/office/officeart/2018/2/layout/IconVerticalSolidList"/>
    <dgm:cxn modelId="{595EF4D6-9248-4E0C-9819-0E5935BB820D}" type="presParOf" srcId="{B3FF9473-A7A0-42B9-A866-2F4A72FE1CEA}" destId="{B1C489C5-A07A-48FD-ABF3-6C9D5060B197}" srcOrd="2" destOrd="0" presId="urn:microsoft.com/office/officeart/2018/2/layout/IconVerticalSolidList"/>
    <dgm:cxn modelId="{EAE5A1D7-A722-44B5-BB4E-2BDF8E3CFB42}" type="presParOf" srcId="{B3FF9473-A7A0-42B9-A866-2F4A72FE1CEA}" destId="{DAFC63C3-09BF-4452-907A-0E50C55CC719}" srcOrd="3" destOrd="0" presId="urn:microsoft.com/office/officeart/2018/2/layout/IconVerticalSolidList"/>
    <dgm:cxn modelId="{52E39BD3-6C4D-4DEE-A819-84E1C058520B}" type="presParOf" srcId="{CD459AB8-2CBE-4C4C-BDFF-E721CA4CC79E}" destId="{C289F50C-A013-45E3-8FB3-9FF9FC3953E4}" srcOrd="1" destOrd="0" presId="urn:microsoft.com/office/officeart/2018/2/layout/IconVerticalSolidList"/>
    <dgm:cxn modelId="{E94F702F-1D0D-42EC-ABC9-14C73EB7636B}" type="presParOf" srcId="{CD459AB8-2CBE-4C4C-BDFF-E721CA4CC79E}" destId="{99B44C4D-089B-4FA6-871E-F4613D7C45ED}" srcOrd="2" destOrd="0" presId="urn:microsoft.com/office/officeart/2018/2/layout/IconVerticalSolidList"/>
    <dgm:cxn modelId="{B8F473D7-E779-4F50-8DE9-89D697B0C12E}" type="presParOf" srcId="{99B44C4D-089B-4FA6-871E-F4613D7C45ED}" destId="{8AA22ECF-AF8C-466C-BB6A-F91DC1FF2AD6}" srcOrd="0" destOrd="0" presId="urn:microsoft.com/office/officeart/2018/2/layout/IconVerticalSolidList"/>
    <dgm:cxn modelId="{984DD69C-8CD7-497A-8012-50110441E327}" type="presParOf" srcId="{99B44C4D-089B-4FA6-871E-F4613D7C45ED}" destId="{AB2B6D43-F763-4BA0-9931-814BDA83C886}" srcOrd="1" destOrd="0" presId="urn:microsoft.com/office/officeart/2018/2/layout/IconVerticalSolidList"/>
    <dgm:cxn modelId="{EBDC7839-6466-42D0-AB74-CE7EEAFC9244}" type="presParOf" srcId="{99B44C4D-089B-4FA6-871E-F4613D7C45ED}" destId="{5A0370A4-822F-4C99-BB6B-EDDF67D233E3}" srcOrd="2" destOrd="0" presId="urn:microsoft.com/office/officeart/2018/2/layout/IconVerticalSolidList"/>
    <dgm:cxn modelId="{DC366976-DABB-42C9-B3C0-09D7F57C9601}" type="presParOf" srcId="{99B44C4D-089B-4FA6-871E-F4613D7C45ED}" destId="{F6DD61CF-925B-491A-AF3D-691B635F2228}" srcOrd="3" destOrd="0" presId="urn:microsoft.com/office/officeart/2018/2/layout/IconVerticalSolidList"/>
    <dgm:cxn modelId="{C14B99E3-51FD-4CD7-96F4-CD6B1EE82AC4}" type="presParOf" srcId="{CD459AB8-2CBE-4C4C-BDFF-E721CA4CC79E}" destId="{A91E2510-EABE-431A-988E-311F58FDC6E3}" srcOrd="3" destOrd="0" presId="urn:microsoft.com/office/officeart/2018/2/layout/IconVerticalSolidList"/>
    <dgm:cxn modelId="{183B210F-7DFD-49B8-B2D9-8AE9F190EA38}" type="presParOf" srcId="{CD459AB8-2CBE-4C4C-BDFF-E721CA4CC79E}" destId="{9EAF29D2-2C04-4101-B1EA-4C05B7A17D1D}" srcOrd="4" destOrd="0" presId="urn:microsoft.com/office/officeart/2018/2/layout/IconVerticalSolidList"/>
    <dgm:cxn modelId="{D61AA8F5-9666-4978-B75C-625DDBB04ED5}" type="presParOf" srcId="{9EAF29D2-2C04-4101-B1EA-4C05B7A17D1D}" destId="{F2FE85C7-16F5-4931-932A-2A06BC1C89EF}" srcOrd="0" destOrd="0" presId="urn:microsoft.com/office/officeart/2018/2/layout/IconVerticalSolidList"/>
    <dgm:cxn modelId="{861A6654-712D-493B-9A9B-171133625820}" type="presParOf" srcId="{9EAF29D2-2C04-4101-B1EA-4C05B7A17D1D}" destId="{CBE08465-586A-4062-80BA-F468BAA38C42}" srcOrd="1" destOrd="0" presId="urn:microsoft.com/office/officeart/2018/2/layout/IconVerticalSolidList"/>
    <dgm:cxn modelId="{37D91CB1-D729-4431-B5D8-36A1E3590EA8}" type="presParOf" srcId="{9EAF29D2-2C04-4101-B1EA-4C05B7A17D1D}" destId="{FFEA6D36-87E9-477F-A2C2-A5B3B6CB8B4B}" srcOrd="2" destOrd="0" presId="urn:microsoft.com/office/officeart/2018/2/layout/IconVerticalSolidList"/>
    <dgm:cxn modelId="{5D33436E-DB6C-4514-A89B-4D34A90D41B0}" type="presParOf" srcId="{9EAF29D2-2C04-4101-B1EA-4C05B7A17D1D}" destId="{98BE32A3-2EE6-49EB-8212-7DC037EDF964}" srcOrd="3" destOrd="0" presId="urn:microsoft.com/office/officeart/2018/2/layout/IconVerticalSolidList"/>
    <dgm:cxn modelId="{A21292CF-B276-45BB-95C5-6130866B95DC}" type="presParOf" srcId="{CD459AB8-2CBE-4C4C-BDFF-E721CA4CC79E}" destId="{27DCCB53-953D-43EE-B939-DA0984F9811A}" srcOrd="5" destOrd="0" presId="urn:microsoft.com/office/officeart/2018/2/layout/IconVerticalSolidList"/>
    <dgm:cxn modelId="{C8D67594-B565-4190-BE00-4870E0522319}" type="presParOf" srcId="{CD459AB8-2CBE-4C4C-BDFF-E721CA4CC79E}" destId="{215023C5-13E6-43E1-A9CB-657A3608A8F1}" srcOrd="6" destOrd="0" presId="urn:microsoft.com/office/officeart/2018/2/layout/IconVerticalSolidList"/>
    <dgm:cxn modelId="{C318BFC9-77F4-4113-8497-DFBA005D5E0B}" type="presParOf" srcId="{215023C5-13E6-43E1-A9CB-657A3608A8F1}" destId="{D0B9B10F-6928-4521-B8E6-7771C23E486B}" srcOrd="0" destOrd="0" presId="urn:microsoft.com/office/officeart/2018/2/layout/IconVerticalSolidList"/>
    <dgm:cxn modelId="{A6EED383-8FE5-4E3B-B68A-2F6B606C05E0}" type="presParOf" srcId="{215023C5-13E6-43E1-A9CB-657A3608A8F1}" destId="{D9C45486-7438-4A82-B4A8-A41BEA0F4DA7}" srcOrd="1" destOrd="0" presId="urn:microsoft.com/office/officeart/2018/2/layout/IconVerticalSolidList"/>
    <dgm:cxn modelId="{81D47E61-6BB7-4021-A949-195734242429}" type="presParOf" srcId="{215023C5-13E6-43E1-A9CB-657A3608A8F1}" destId="{2BDE9DDC-E87D-4F24-8030-BC4D78F3EF80}" srcOrd="2" destOrd="0" presId="urn:microsoft.com/office/officeart/2018/2/layout/IconVerticalSolidList"/>
    <dgm:cxn modelId="{40F126D8-1F53-4685-982A-53796B073CF2}" type="presParOf" srcId="{215023C5-13E6-43E1-A9CB-657A3608A8F1}" destId="{2ECAD37B-2E63-4D43-AE43-08984E20F2B6}" srcOrd="3" destOrd="0" presId="urn:microsoft.com/office/officeart/2018/2/layout/IconVerticalSolidList"/>
    <dgm:cxn modelId="{8BF4ADFE-3FE9-4E0A-AA4C-040E5FE93187}" type="presParOf" srcId="{215023C5-13E6-43E1-A9CB-657A3608A8F1}" destId="{2FD6285E-B88F-4D2B-BC7B-A40648D938BE}" srcOrd="4" destOrd="0" presId="urn:microsoft.com/office/officeart/2018/2/layout/IconVerticalSolidList"/>
    <dgm:cxn modelId="{834B6074-C99F-4C9F-8C3A-BEAF85B6B73F}" type="presParOf" srcId="{CD459AB8-2CBE-4C4C-BDFF-E721CA4CC79E}" destId="{CF4A9C7D-3294-4093-B5B7-26DC65305130}" srcOrd="7" destOrd="0" presId="urn:microsoft.com/office/officeart/2018/2/layout/IconVerticalSolidList"/>
    <dgm:cxn modelId="{D1252E36-704F-4097-A0B8-13E421EB71D1}" type="presParOf" srcId="{CD459AB8-2CBE-4C4C-BDFF-E721CA4CC79E}" destId="{28519D65-2821-43EB-A9AF-18E10535DB65}" srcOrd="8" destOrd="0" presId="urn:microsoft.com/office/officeart/2018/2/layout/IconVerticalSolidList"/>
    <dgm:cxn modelId="{1AB823D5-5C81-4F59-A300-8B7FC48AB31D}" type="presParOf" srcId="{28519D65-2821-43EB-A9AF-18E10535DB65}" destId="{DEF97387-8133-4EF5-AE2B-23F8E4EBB507}" srcOrd="0" destOrd="0" presId="urn:microsoft.com/office/officeart/2018/2/layout/IconVerticalSolidList"/>
    <dgm:cxn modelId="{5CDC79D6-0E55-4BAA-94F2-52C6EF23F296}" type="presParOf" srcId="{28519D65-2821-43EB-A9AF-18E10535DB65}" destId="{44ED6F13-C444-4696-BBE6-037D67B47375}" srcOrd="1" destOrd="0" presId="urn:microsoft.com/office/officeart/2018/2/layout/IconVerticalSolidList"/>
    <dgm:cxn modelId="{A88797C4-5D64-4B7F-93EF-DA2CA4D45A7A}" type="presParOf" srcId="{28519D65-2821-43EB-A9AF-18E10535DB65}" destId="{255DCE62-CD67-4F1C-BD05-E97E8EEADB0D}" srcOrd="2" destOrd="0" presId="urn:microsoft.com/office/officeart/2018/2/layout/IconVerticalSolidList"/>
    <dgm:cxn modelId="{0B9EA71B-595B-4C48-91DF-AEE53E7AA022}" type="presParOf" srcId="{28519D65-2821-43EB-A9AF-18E10535DB65}" destId="{3BD8ADDE-F273-48EB-B259-C6C889D713C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3F7CF-6558-4446-B787-F4ED0E556656}">
      <dsp:nvSpPr>
        <dsp:cNvPr id="0" name=""/>
        <dsp:cNvSpPr/>
      </dsp:nvSpPr>
      <dsp:spPr>
        <a:xfrm>
          <a:off x="0" y="3236"/>
          <a:ext cx="9509760" cy="6892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4899D0-F817-4B0F-8F04-74E842D0F703}">
      <dsp:nvSpPr>
        <dsp:cNvPr id="0" name=""/>
        <dsp:cNvSpPr/>
      </dsp:nvSpPr>
      <dsp:spPr>
        <a:xfrm>
          <a:off x="208511" y="158327"/>
          <a:ext cx="379111" cy="379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FC63C3-09BF-4452-907A-0E50C55CC719}">
      <dsp:nvSpPr>
        <dsp:cNvPr id="0" name=""/>
        <dsp:cNvSpPr/>
      </dsp:nvSpPr>
      <dsp:spPr>
        <a:xfrm>
          <a:off x="796133" y="3236"/>
          <a:ext cx="8713626" cy="689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950" tIns="72950" rIns="72950" bIns="7295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Principal forms: </a:t>
          </a:r>
          <a:r>
            <a:rPr lang="en-US" sz="1800" kern="1200" dirty="0">
              <a:latin typeface="Times New Roman" panose="02020603050405020304" pitchFamily="18" charset="0"/>
              <a:cs typeface="Times New Roman" panose="02020603050405020304" pitchFamily="18" charset="0"/>
            </a:rPr>
            <a:t>Hg°, </a:t>
          </a:r>
          <a:r>
            <a:rPr lang="en-BE" sz="1800" kern="1200" dirty="0">
              <a:latin typeface="Times New Roman" panose="02020603050405020304" pitchFamily="18" charset="0"/>
              <a:cs typeface="Times New Roman" panose="02020603050405020304" pitchFamily="18" charset="0"/>
            </a:rPr>
            <a:t>Hg</a:t>
          </a:r>
          <a:r>
            <a:rPr lang="en-BE" sz="1800" kern="1200" baseline="30000" dirty="0">
              <a:latin typeface="Times New Roman" panose="02020603050405020304" pitchFamily="18" charset="0"/>
              <a:cs typeface="Times New Roman" panose="02020603050405020304" pitchFamily="18" charset="0"/>
            </a:rPr>
            <a:t>2+</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Monomethylmercury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MMHg</a:t>
          </a:r>
          <a:r>
            <a:rPr lang="en-US" sz="1800" kern="1200" dirty="0">
              <a:latin typeface="Times New Roman" panose="02020603050405020304" pitchFamily="18" charset="0"/>
              <a:cs typeface="Times New Roman" panose="02020603050405020304" pitchFamily="18" charset="0"/>
            </a:rPr>
            <a:t>) and Dimethylmercury (</a:t>
          </a:r>
          <a:r>
            <a:rPr lang="en-US" sz="1800" kern="1200" dirty="0" err="1">
              <a:latin typeface="Times New Roman" panose="02020603050405020304" pitchFamily="18" charset="0"/>
              <a:cs typeface="Times New Roman" panose="02020603050405020304" pitchFamily="18" charset="0"/>
            </a:rPr>
            <a:t>DMHg</a:t>
          </a:r>
          <a:r>
            <a:rPr lang="en-US" sz="1800" kern="1200" dirty="0">
              <a:latin typeface="Times New Roman" panose="02020603050405020304" pitchFamily="18" charset="0"/>
              <a:cs typeface="Times New Roman" panose="02020603050405020304" pitchFamily="18" charset="0"/>
            </a:rPr>
            <a:t>)</a:t>
          </a:r>
        </a:p>
      </dsp:txBody>
      <dsp:txXfrm>
        <a:off x="796133" y="3236"/>
        <a:ext cx="8713626" cy="689293"/>
      </dsp:txXfrm>
    </dsp:sp>
    <dsp:sp modelId="{8AA22ECF-AF8C-466C-BB6A-F91DC1FF2AD6}">
      <dsp:nvSpPr>
        <dsp:cNvPr id="0" name=""/>
        <dsp:cNvSpPr/>
      </dsp:nvSpPr>
      <dsp:spPr>
        <a:xfrm>
          <a:off x="0" y="864852"/>
          <a:ext cx="9509760" cy="6892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2B6D43-F763-4BA0-9931-814BDA83C886}">
      <dsp:nvSpPr>
        <dsp:cNvPr id="0" name=""/>
        <dsp:cNvSpPr/>
      </dsp:nvSpPr>
      <dsp:spPr>
        <a:xfrm>
          <a:off x="208511" y="1019943"/>
          <a:ext cx="379111" cy="379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DD61CF-925B-491A-AF3D-691B635F2228}">
      <dsp:nvSpPr>
        <dsp:cNvPr id="0" name=""/>
        <dsp:cNvSpPr/>
      </dsp:nvSpPr>
      <dsp:spPr>
        <a:xfrm>
          <a:off x="796133" y="864852"/>
          <a:ext cx="8713626" cy="689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950" tIns="72950" rIns="72950" bIns="7295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Natural sources: </a:t>
          </a:r>
          <a:r>
            <a:rPr lang="en-US" sz="1800" kern="1200" dirty="0">
              <a:latin typeface="Times New Roman" panose="02020603050405020304" pitchFamily="18" charset="0"/>
              <a:cs typeface="Times New Roman" panose="02020603050405020304" pitchFamily="18" charset="0"/>
            </a:rPr>
            <a:t>volcanoes, vegetation and water</a:t>
          </a:r>
        </a:p>
      </dsp:txBody>
      <dsp:txXfrm>
        <a:off x="796133" y="864852"/>
        <a:ext cx="8713626" cy="689293"/>
      </dsp:txXfrm>
    </dsp:sp>
    <dsp:sp modelId="{F2FE85C7-16F5-4931-932A-2A06BC1C89EF}">
      <dsp:nvSpPr>
        <dsp:cNvPr id="0" name=""/>
        <dsp:cNvSpPr/>
      </dsp:nvSpPr>
      <dsp:spPr>
        <a:xfrm>
          <a:off x="0" y="1726469"/>
          <a:ext cx="9509760" cy="6892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E08465-586A-4062-80BA-F468BAA38C42}">
      <dsp:nvSpPr>
        <dsp:cNvPr id="0" name=""/>
        <dsp:cNvSpPr/>
      </dsp:nvSpPr>
      <dsp:spPr>
        <a:xfrm>
          <a:off x="208511" y="1881560"/>
          <a:ext cx="379111" cy="379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BE32A3-2EE6-49EB-8212-7DC037EDF964}">
      <dsp:nvSpPr>
        <dsp:cNvPr id="0" name=""/>
        <dsp:cNvSpPr/>
      </dsp:nvSpPr>
      <dsp:spPr>
        <a:xfrm>
          <a:off x="796133" y="1726469"/>
          <a:ext cx="8713626" cy="689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950" tIns="72950" rIns="72950" bIns="7295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Anthropogenic sources: </a:t>
          </a:r>
          <a:r>
            <a:rPr lang="en-US" sz="1800" kern="1200" dirty="0">
              <a:latin typeface="Times New Roman" panose="02020603050405020304" pitchFamily="18" charset="0"/>
              <a:cs typeface="Times New Roman" panose="02020603050405020304" pitchFamily="18" charset="0"/>
            </a:rPr>
            <a:t>Cinnabar, fossil fuels, industrial processes</a:t>
          </a:r>
        </a:p>
      </dsp:txBody>
      <dsp:txXfrm>
        <a:off x="796133" y="1726469"/>
        <a:ext cx="8713626" cy="689293"/>
      </dsp:txXfrm>
    </dsp:sp>
    <dsp:sp modelId="{D0B9B10F-6928-4521-B8E6-7771C23E486B}">
      <dsp:nvSpPr>
        <dsp:cNvPr id="0" name=""/>
        <dsp:cNvSpPr/>
      </dsp:nvSpPr>
      <dsp:spPr>
        <a:xfrm>
          <a:off x="0" y="2588085"/>
          <a:ext cx="9509760" cy="6892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45486-7438-4A82-B4A8-A41BEA0F4DA7}">
      <dsp:nvSpPr>
        <dsp:cNvPr id="0" name=""/>
        <dsp:cNvSpPr/>
      </dsp:nvSpPr>
      <dsp:spPr>
        <a:xfrm>
          <a:off x="208511" y="2743176"/>
          <a:ext cx="379111" cy="37911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CAD37B-2E63-4D43-AE43-08984E20F2B6}">
      <dsp:nvSpPr>
        <dsp:cNvPr id="0" name=""/>
        <dsp:cNvSpPr/>
      </dsp:nvSpPr>
      <dsp:spPr>
        <a:xfrm>
          <a:off x="796133" y="2588085"/>
          <a:ext cx="4279392" cy="689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950" tIns="72950" rIns="72950" bIns="7295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Hazardous environmental pollutant: </a:t>
          </a:r>
          <a:r>
            <a:rPr lang="en-US" sz="1800" kern="1200" dirty="0">
              <a:latin typeface="Times New Roman" panose="02020603050405020304" pitchFamily="18" charset="0"/>
              <a:cs typeface="Times New Roman" panose="02020603050405020304" pitchFamily="18" charset="0"/>
            </a:rPr>
            <a:t>Neurotoxic </a:t>
          </a:r>
        </a:p>
      </dsp:txBody>
      <dsp:txXfrm>
        <a:off x="796133" y="2588085"/>
        <a:ext cx="4279392" cy="689293"/>
      </dsp:txXfrm>
    </dsp:sp>
    <dsp:sp modelId="{2FD6285E-B88F-4D2B-BC7B-A40648D938BE}">
      <dsp:nvSpPr>
        <dsp:cNvPr id="0" name=""/>
        <dsp:cNvSpPr/>
      </dsp:nvSpPr>
      <dsp:spPr>
        <a:xfrm>
          <a:off x="5075525" y="2588085"/>
          <a:ext cx="4434234" cy="689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950" tIns="72950" rIns="72950" bIns="72950" numCol="1" spcCol="1270" anchor="ctr" anchorCtr="0">
          <a:noAutofit/>
        </a:bodyPr>
        <a:lstStyle/>
        <a:p>
          <a:pPr marL="0" lvl="0" indent="0" algn="l" defTabSz="622300">
            <a:lnSpc>
              <a:spcPct val="100000"/>
            </a:lnSpc>
            <a:spcBef>
              <a:spcPct val="0"/>
            </a:spcBef>
            <a:spcAft>
              <a:spcPct val="35000"/>
            </a:spcAft>
            <a:buNone/>
          </a:pPr>
          <a:r>
            <a:rPr lang="en-US" sz="1400" kern="1200" dirty="0"/>
            <a:t>Famous poison incident:</a:t>
          </a:r>
        </a:p>
        <a:p>
          <a:pPr marL="0" lvl="0" indent="0" algn="l" defTabSz="622300">
            <a:lnSpc>
              <a:spcPct val="100000"/>
            </a:lnSpc>
            <a:spcBef>
              <a:spcPct val="0"/>
            </a:spcBef>
            <a:spcAft>
              <a:spcPct val="35000"/>
            </a:spcAft>
            <a:buNone/>
          </a:pPr>
          <a:r>
            <a:rPr lang="en-US" sz="1400" kern="1200" dirty="0"/>
            <a:t>Minamata disease (1956)</a:t>
          </a:r>
        </a:p>
      </dsp:txBody>
      <dsp:txXfrm>
        <a:off x="5075525" y="2588085"/>
        <a:ext cx="4434234" cy="689293"/>
      </dsp:txXfrm>
    </dsp:sp>
    <dsp:sp modelId="{DEF97387-8133-4EF5-AE2B-23F8E4EBB507}">
      <dsp:nvSpPr>
        <dsp:cNvPr id="0" name=""/>
        <dsp:cNvSpPr/>
      </dsp:nvSpPr>
      <dsp:spPr>
        <a:xfrm>
          <a:off x="0" y="3449702"/>
          <a:ext cx="9509760" cy="6892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ED6F13-C444-4696-BBE6-037D67B47375}">
      <dsp:nvSpPr>
        <dsp:cNvPr id="0" name=""/>
        <dsp:cNvSpPr/>
      </dsp:nvSpPr>
      <dsp:spPr>
        <a:xfrm>
          <a:off x="208511" y="3604793"/>
          <a:ext cx="379111" cy="37911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D8ADDE-F273-48EB-B259-C6C889D713CE}">
      <dsp:nvSpPr>
        <dsp:cNvPr id="0" name=""/>
        <dsp:cNvSpPr/>
      </dsp:nvSpPr>
      <dsp:spPr>
        <a:xfrm>
          <a:off x="796133" y="3449702"/>
          <a:ext cx="8713626" cy="689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950" tIns="72950" rIns="72950" bIns="7295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Human exposure: </a:t>
          </a:r>
          <a:r>
            <a:rPr lang="en-US" sz="1800" kern="1200" dirty="0">
              <a:latin typeface="Times New Roman" panose="02020603050405020304" pitchFamily="18" charset="0"/>
              <a:cs typeface="Times New Roman" panose="02020603050405020304" pitchFamily="18" charset="0"/>
            </a:rPr>
            <a:t>consumption of fish</a:t>
          </a:r>
        </a:p>
      </dsp:txBody>
      <dsp:txXfrm>
        <a:off x="796133" y="3449702"/>
        <a:ext cx="8713626" cy="68929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0.02057</cdr:x>
      <cdr:y>0.0708</cdr:y>
    </cdr:from>
    <cdr:to>
      <cdr:x>0.37406</cdr:x>
      <cdr:y>0.17201</cdr:y>
    </cdr:to>
    <cdr:sp macro="" textlink="">
      <cdr:nvSpPr>
        <cdr:cNvPr id="2" name="TextBox 1">
          <a:extLst xmlns:a="http://schemas.openxmlformats.org/drawingml/2006/main">
            <a:ext uri="{FF2B5EF4-FFF2-40B4-BE49-F238E27FC236}">
              <a16:creationId xmlns:a16="http://schemas.microsoft.com/office/drawing/2014/main" id="{FF80C926-D86C-7046-EC14-EE38CCCC1D63}"/>
            </a:ext>
          </a:extLst>
        </cdr:cNvPr>
        <cdr:cNvSpPr txBox="1"/>
      </cdr:nvSpPr>
      <cdr:spPr>
        <a:xfrm xmlns:a="http://schemas.openxmlformats.org/drawingml/2006/main">
          <a:off x="54860" y="236833"/>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0.01863</cdr:x>
      <cdr:y>0</cdr:y>
    </cdr:from>
    <cdr:to>
      <cdr:x>0.37258</cdr:x>
      <cdr:y>0.10837</cdr:y>
    </cdr:to>
    <cdr:sp macro="" textlink="">
      <cdr:nvSpPr>
        <cdr:cNvPr id="2" name="TextBox 1">
          <a:extLst xmlns:a="http://schemas.openxmlformats.org/drawingml/2006/main">
            <a:ext uri="{FF2B5EF4-FFF2-40B4-BE49-F238E27FC236}">
              <a16:creationId xmlns:a16="http://schemas.microsoft.com/office/drawing/2014/main" id="{AA2474FF-CEAD-83C7-79FF-1B9B30FEF4F2}"/>
            </a:ext>
          </a:extLst>
        </cdr:cNvPr>
        <cdr:cNvSpPr txBox="1"/>
      </cdr:nvSpPr>
      <cdr:spPr>
        <a:xfrm xmlns:a="http://schemas.openxmlformats.org/drawingml/2006/main">
          <a:off x="49636" y="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0.02061</cdr:x>
      <cdr:y>0</cdr:y>
    </cdr:from>
    <cdr:to>
      <cdr:x>0.37456</cdr:x>
      <cdr:y>0.10837</cdr:y>
    </cdr:to>
    <cdr:sp macro="" textlink="">
      <cdr:nvSpPr>
        <cdr:cNvPr id="2" name="TextBox 1">
          <a:extLst xmlns:a="http://schemas.openxmlformats.org/drawingml/2006/main">
            <a:ext uri="{FF2B5EF4-FFF2-40B4-BE49-F238E27FC236}">
              <a16:creationId xmlns:a16="http://schemas.microsoft.com/office/drawing/2014/main" id="{7FB0A697-7348-4C19-A34F-956EA4EFEB2C}"/>
            </a:ext>
          </a:extLst>
        </cdr:cNvPr>
        <cdr:cNvSpPr txBox="1"/>
      </cdr:nvSpPr>
      <cdr:spPr>
        <a:xfrm xmlns:a="http://schemas.openxmlformats.org/drawingml/2006/main">
          <a:off x="54895" y="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sz="1600" b="1" dirty="0">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0.02949</cdr:x>
      <cdr:y>0.00326</cdr:y>
    </cdr:from>
    <cdr:to>
      <cdr:x>0.38344</cdr:x>
      <cdr:y>0.11163</cdr:y>
    </cdr:to>
    <cdr:sp macro="" textlink="">
      <cdr:nvSpPr>
        <cdr:cNvPr id="2" name="TextBox 1">
          <a:extLst xmlns:a="http://schemas.openxmlformats.org/drawingml/2006/main">
            <a:ext uri="{FF2B5EF4-FFF2-40B4-BE49-F238E27FC236}">
              <a16:creationId xmlns:a16="http://schemas.microsoft.com/office/drawing/2014/main" id="{8D6FCB55-2F35-5B53-29E3-E75FB4EE6A01}"/>
            </a:ext>
          </a:extLst>
        </cdr:cNvPr>
        <cdr:cNvSpPr txBox="1"/>
      </cdr:nvSpPr>
      <cdr:spPr>
        <a:xfrm xmlns:a="http://schemas.openxmlformats.org/drawingml/2006/main">
          <a:off x="78560" y="10178"/>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0.32206</cdr:x>
      <cdr:y>0.09858</cdr:y>
    </cdr:to>
    <cdr:sp macro="" textlink="">
      <cdr:nvSpPr>
        <cdr:cNvPr id="2" name="TextBox 1">
          <a:extLst xmlns:a="http://schemas.openxmlformats.org/drawingml/2006/main">
            <a:ext uri="{FF2B5EF4-FFF2-40B4-BE49-F238E27FC236}">
              <a16:creationId xmlns:a16="http://schemas.microsoft.com/office/drawing/2014/main" id="{9AC16634-F070-984B-AF16-A97D2CB22E72}"/>
            </a:ext>
          </a:extLst>
        </cdr:cNvPr>
        <cdr:cNvSpPr txBox="1"/>
      </cdr:nvSpPr>
      <cdr:spPr>
        <a:xfrm xmlns:a="http://schemas.openxmlformats.org/drawingml/2006/main">
          <a:off x="0" y="-9331"/>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0.32206</cdr:x>
      <cdr:y>0.09858</cdr:y>
    </cdr:to>
    <cdr:sp macro="" textlink="">
      <cdr:nvSpPr>
        <cdr:cNvPr id="2" name="TextBox 1">
          <a:extLst xmlns:a="http://schemas.openxmlformats.org/drawingml/2006/main">
            <a:ext uri="{FF2B5EF4-FFF2-40B4-BE49-F238E27FC236}">
              <a16:creationId xmlns:a16="http://schemas.microsoft.com/office/drawing/2014/main" id="{6C6E0431-A2E9-B3B7-26BE-88963467BBD7}"/>
            </a:ext>
          </a:extLst>
        </cdr:cNvPr>
        <cdr:cNvSpPr txBox="1"/>
      </cdr:nvSpPr>
      <cdr:spPr>
        <a:xfrm xmlns:a="http://schemas.openxmlformats.org/drawingml/2006/main">
          <a:off x="0" y="-3335692"/>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0.00266</cdr:x>
      <cdr:y>0.00543</cdr:y>
    </cdr:from>
    <cdr:to>
      <cdr:x>0.32485</cdr:x>
      <cdr:y>0.10401</cdr:y>
    </cdr:to>
    <cdr:sp macro="" textlink="">
      <cdr:nvSpPr>
        <cdr:cNvPr id="2" name="TextBox 1">
          <a:extLst xmlns:a="http://schemas.openxmlformats.org/drawingml/2006/main">
            <a:ext uri="{FF2B5EF4-FFF2-40B4-BE49-F238E27FC236}">
              <a16:creationId xmlns:a16="http://schemas.microsoft.com/office/drawing/2014/main" id="{7A032CB4-DEAE-8A79-48FD-4D7C8FFA067C}"/>
            </a:ext>
          </a:extLst>
        </cdr:cNvPr>
        <cdr:cNvSpPr txBox="1"/>
      </cdr:nvSpPr>
      <cdr:spPr>
        <a:xfrm xmlns:a="http://schemas.openxmlformats.org/drawingml/2006/main">
          <a:off x="7794" y="18662"/>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0.00376</cdr:y>
    </cdr:from>
    <cdr:to>
      <cdr:x>0.23173</cdr:x>
      <cdr:y>0.12139</cdr:y>
    </cdr:to>
    <cdr:sp macro="" textlink="">
      <cdr:nvSpPr>
        <cdr:cNvPr id="2" name="TextBox 1">
          <a:extLst xmlns:a="http://schemas.openxmlformats.org/drawingml/2006/main">
            <a:ext uri="{FF2B5EF4-FFF2-40B4-BE49-F238E27FC236}">
              <a16:creationId xmlns:a16="http://schemas.microsoft.com/office/drawing/2014/main" id="{501EF6D0-D991-E2C7-0DA4-1A5E8403E15E}"/>
            </a:ext>
          </a:extLst>
        </cdr:cNvPr>
        <cdr:cNvSpPr txBox="1"/>
      </cdr:nvSpPr>
      <cdr:spPr>
        <a:xfrm xmlns:a="http://schemas.openxmlformats.org/drawingml/2006/main">
          <a:off x="0" y="10811"/>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0.03666</cdr:y>
    </cdr:from>
    <cdr:to>
      <cdr:x>0.45027</cdr:x>
      <cdr:y>0.16836</cdr:y>
    </cdr:to>
    <cdr:sp macro="" textlink="">
      <cdr:nvSpPr>
        <cdr:cNvPr id="2" name="TextBox 1">
          <a:extLst xmlns:a="http://schemas.openxmlformats.org/drawingml/2006/main">
            <a:ext uri="{FF2B5EF4-FFF2-40B4-BE49-F238E27FC236}">
              <a16:creationId xmlns:a16="http://schemas.microsoft.com/office/drawing/2014/main" id="{E3B81E2D-BB43-DEEE-3F30-02D2401073B7}"/>
            </a:ext>
          </a:extLst>
        </cdr:cNvPr>
        <cdr:cNvSpPr txBox="1"/>
      </cdr:nvSpPr>
      <cdr:spPr>
        <a:xfrm xmlns:a="http://schemas.openxmlformats.org/drawingml/2006/main">
          <a:off x="0" y="94223"/>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0.00896</cdr:x>
      <cdr:y>0.01247</cdr:y>
    </cdr:from>
    <cdr:to>
      <cdr:x>0.46188</cdr:x>
      <cdr:y>0.14409</cdr:y>
    </cdr:to>
    <cdr:sp macro="" textlink="">
      <cdr:nvSpPr>
        <cdr:cNvPr id="2" name="TextBox 1">
          <a:extLst xmlns:a="http://schemas.openxmlformats.org/drawingml/2006/main">
            <a:ext uri="{FF2B5EF4-FFF2-40B4-BE49-F238E27FC236}">
              <a16:creationId xmlns:a16="http://schemas.microsoft.com/office/drawing/2014/main" id="{4835C3A8-FA35-3988-E208-0697D310D6EE}"/>
            </a:ext>
          </a:extLst>
        </cdr:cNvPr>
        <cdr:cNvSpPr txBox="1"/>
      </cdr:nvSpPr>
      <cdr:spPr>
        <a:xfrm xmlns:a="http://schemas.openxmlformats.org/drawingml/2006/main">
          <a:off x="18662" y="32078"/>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0.09088</cdr:x>
      <cdr:y>0</cdr:y>
    </cdr:from>
    <cdr:to>
      <cdr:x>0.50286</cdr:x>
      <cdr:y>0.13127</cdr:y>
    </cdr:to>
    <cdr:sp macro="" textlink="">
      <cdr:nvSpPr>
        <cdr:cNvPr id="2" name="TextBox 1">
          <a:extLst xmlns:a="http://schemas.openxmlformats.org/drawingml/2006/main">
            <a:ext uri="{FF2B5EF4-FFF2-40B4-BE49-F238E27FC236}">
              <a16:creationId xmlns:a16="http://schemas.microsoft.com/office/drawing/2014/main" id="{23D1D0E0-CB12-0FF2-A22B-C2ECE53608DC}"/>
            </a:ext>
          </a:extLst>
        </cdr:cNvPr>
        <cdr:cNvSpPr txBox="1"/>
      </cdr:nvSpPr>
      <cdr:spPr>
        <a:xfrm xmlns:a="http://schemas.openxmlformats.org/drawingml/2006/main">
          <a:off x="208006" y="-3187277"/>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0.0035</cdr:x>
      <cdr:y>0.00451</cdr:y>
    </cdr:from>
    <cdr:to>
      <cdr:x>0.45642</cdr:x>
      <cdr:y>0.13613</cdr:y>
    </cdr:to>
    <cdr:sp macro="" textlink="">
      <cdr:nvSpPr>
        <cdr:cNvPr id="2" name="TextBox 1">
          <a:extLst xmlns:a="http://schemas.openxmlformats.org/drawingml/2006/main">
            <a:ext uri="{FF2B5EF4-FFF2-40B4-BE49-F238E27FC236}">
              <a16:creationId xmlns:a16="http://schemas.microsoft.com/office/drawing/2014/main" id="{4835C3A8-FA35-3988-E208-0697D310D6EE}"/>
            </a:ext>
          </a:extLst>
        </cdr:cNvPr>
        <cdr:cNvSpPr txBox="1"/>
      </cdr:nvSpPr>
      <cdr:spPr>
        <a:xfrm xmlns:a="http://schemas.openxmlformats.org/drawingml/2006/main">
          <a:off x="7286" y="11604"/>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0.00834</cdr:x>
      <cdr:y>0.0031</cdr:y>
    </cdr:from>
    <cdr:to>
      <cdr:x>0.46151</cdr:x>
      <cdr:y>0.13481</cdr:y>
    </cdr:to>
    <cdr:sp macro="" textlink="">
      <cdr:nvSpPr>
        <cdr:cNvPr id="2" name="TextBox 1">
          <a:extLst xmlns:a="http://schemas.openxmlformats.org/drawingml/2006/main">
            <a:ext uri="{FF2B5EF4-FFF2-40B4-BE49-F238E27FC236}">
              <a16:creationId xmlns:a16="http://schemas.microsoft.com/office/drawing/2014/main" id="{62F203A2-9017-16F5-9527-75D6EB4D1E4B}"/>
            </a:ext>
          </a:extLst>
        </cdr:cNvPr>
        <cdr:cNvSpPr txBox="1"/>
      </cdr:nvSpPr>
      <cdr:spPr>
        <a:xfrm xmlns:a="http://schemas.openxmlformats.org/drawingml/2006/main">
          <a:off x="17353" y="7957"/>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cdr:y>
    </cdr:from>
    <cdr:to>
      <cdr:x>0.45674</cdr:x>
      <cdr:y>0.13171</cdr:y>
    </cdr:to>
    <cdr:sp macro="" textlink="">
      <cdr:nvSpPr>
        <cdr:cNvPr id="2" name="TextBox 1">
          <a:extLst xmlns:a="http://schemas.openxmlformats.org/drawingml/2006/main">
            <a:ext uri="{FF2B5EF4-FFF2-40B4-BE49-F238E27FC236}">
              <a16:creationId xmlns:a16="http://schemas.microsoft.com/office/drawing/2014/main" id="{F5ABAF83-8DD4-D356-B1F3-9E22AEB70CB7}"/>
            </a:ext>
          </a:extLst>
        </cdr:cNvPr>
        <cdr:cNvSpPr txBox="1"/>
      </cdr:nvSpPr>
      <cdr:spPr>
        <a:xfrm xmlns:a="http://schemas.openxmlformats.org/drawingml/2006/main">
          <a:off x="-9887113" y="-3185628"/>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0.00947</cdr:y>
    </cdr:from>
    <cdr:to>
      <cdr:x>0.45029</cdr:x>
      <cdr:y>0.14119</cdr:y>
    </cdr:to>
    <cdr:sp macro="" textlink="">
      <cdr:nvSpPr>
        <cdr:cNvPr id="2" name="TextBox 1">
          <a:extLst xmlns:a="http://schemas.openxmlformats.org/drawingml/2006/main">
            <a:ext uri="{FF2B5EF4-FFF2-40B4-BE49-F238E27FC236}">
              <a16:creationId xmlns:a16="http://schemas.microsoft.com/office/drawing/2014/main" id="{64B6D7A2-EF86-A4C6-7662-4F187EC702AC}"/>
            </a:ext>
          </a:extLst>
        </cdr:cNvPr>
        <cdr:cNvSpPr txBox="1"/>
      </cdr:nvSpPr>
      <cdr:spPr>
        <a:xfrm xmlns:a="http://schemas.openxmlformats.org/drawingml/2006/main">
          <a:off x="-9331" y="24353"/>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0.00734</cdr:y>
    </cdr:from>
    <cdr:to>
      <cdr:x>0.45204</cdr:x>
      <cdr:y>0.13905</cdr:y>
    </cdr:to>
    <cdr:sp macro="" textlink="">
      <cdr:nvSpPr>
        <cdr:cNvPr id="2" name="TextBox 1">
          <a:extLst xmlns:a="http://schemas.openxmlformats.org/drawingml/2006/main">
            <a:ext uri="{FF2B5EF4-FFF2-40B4-BE49-F238E27FC236}">
              <a16:creationId xmlns:a16="http://schemas.microsoft.com/office/drawing/2014/main" id="{D781F469-E0FE-4CCB-B1BF-22F5C11D4CDD}"/>
            </a:ext>
          </a:extLst>
        </cdr:cNvPr>
        <cdr:cNvSpPr txBox="1"/>
      </cdr:nvSpPr>
      <cdr:spPr>
        <a:xfrm xmlns:a="http://schemas.openxmlformats.org/drawingml/2006/main">
          <a:off x="-9870194" y="18872"/>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7.50856E-5</cdr:y>
    </cdr:from>
    <cdr:to>
      <cdr:x>0.45006</cdr:x>
      <cdr:y>0.13179</cdr:y>
    </cdr:to>
    <cdr:sp macro="" textlink="">
      <cdr:nvSpPr>
        <cdr:cNvPr id="2" name="TextBox 1">
          <a:extLst xmlns:a="http://schemas.openxmlformats.org/drawingml/2006/main">
            <a:ext uri="{FF2B5EF4-FFF2-40B4-BE49-F238E27FC236}">
              <a16:creationId xmlns:a16="http://schemas.microsoft.com/office/drawing/2014/main" id="{C05B440B-2A1C-E2A1-787E-548A6EEE74E1}"/>
            </a:ext>
          </a:extLst>
        </cdr:cNvPr>
        <cdr:cNvSpPr txBox="1"/>
      </cdr:nvSpPr>
      <cdr:spPr>
        <a:xfrm xmlns:a="http://schemas.openxmlformats.org/drawingml/2006/main">
          <a:off x="-347402" y="193"/>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cdr:y>
    </cdr:from>
    <cdr:to>
      <cdr:x>0.45006</cdr:x>
      <cdr:y>0.13171</cdr:y>
    </cdr:to>
    <cdr:sp macro="" textlink="">
      <cdr:nvSpPr>
        <cdr:cNvPr id="2" name="TextBox 1">
          <a:extLst xmlns:a="http://schemas.openxmlformats.org/drawingml/2006/main">
            <a:ext uri="{FF2B5EF4-FFF2-40B4-BE49-F238E27FC236}">
              <a16:creationId xmlns:a16="http://schemas.microsoft.com/office/drawing/2014/main" id="{C05B440B-2A1C-E2A1-787E-548A6EEE74E1}"/>
            </a:ext>
          </a:extLst>
        </cdr:cNvPr>
        <cdr:cNvSpPr txBox="1"/>
      </cdr:nvSpPr>
      <cdr:spPr>
        <a:xfrm xmlns:a="http://schemas.openxmlformats.org/drawingml/2006/main">
          <a:off x="-2501217" y="-221534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0.01651</cdr:y>
    </cdr:from>
    <cdr:to>
      <cdr:x>0.45027</cdr:x>
      <cdr:y>0.14822</cdr:y>
    </cdr:to>
    <cdr:sp macro="" textlink="">
      <cdr:nvSpPr>
        <cdr:cNvPr id="2" name="TextBox 1">
          <a:extLst xmlns:a="http://schemas.openxmlformats.org/drawingml/2006/main">
            <a:ext uri="{FF2B5EF4-FFF2-40B4-BE49-F238E27FC236}">
              <a16:creationId xmlns:a16="http://schemas.microsoft.com/office/drawing/2014/main" id="{E3B81E2D-BB43-DEEE-3F30-02D2401073B7}"/>
            </a:ext>
          </a:extLst>
        </cdr:cNvPr>
        <cdr:cNvSpPr txBox="1"/>
      </cdr:nvSpPr>
      <cdr:spPr>
        <a:xfrm xmlns:a="http://schemas.openxmlformats.org/drawingml/2006/main">
          <a:off x="0" y="4245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cdr:y>
    </cdr:from>
    <cdr:to>
      <cdr:x>0.45292</cdr:x>
      <cdr:y>0.13162</cdr:y>
    </cdr:to>
    <cdr:sp macro="" textlink="">
      <cdr:nvSpPr>
        <cdr:cNvPr id="2" name="TextBox 1">
          <a:extLst xmlns:a="http://schemas.openxmlformats.org/drawingml/2006/main">
            <a:ext uri="{FF2B5EF4-FFF2-40B4-BE49-F238E27FC236}">
              <a16:creationId xmlns:a16="http://schemas.microsoft.com/office/drawing/2014/main" id="{4835C3A8-FA35-3988-E208-0697D310D6EE}"/>
            </a:ext>
          </a:extLst>
        </cdr:cNvPr>
        <cdr:cNvSpPr txBox="1"/>
      </cdr:nvSpPr>
      <cdr:spPr>
        <a:xfrm xmlns:a="http://schemas.openxmlformats.org/drawingml/2006/main">
          <a:off x="0" y="-311767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0.09625</cdr:x>
      <cdr:y>0</cdr:y>
    </cdr:from>
    <cdr:to>
      <cdr:x>0.50824</cdr:x>
      <cdr:y>0.13127</cdr:y>
    </cdr:to>
    <cdr:sp macro="" textlink="">
      <cdr:nvSpPr>
        <cdr:cNvPr id="2" name="TextBox 1">
          <a:extLst xmlns:a="http://schemas.openxmlformats.org/drawingml/2006/main">
            <a:ext uri="{FF2B5EF4-FFF2-40B4-BE49-F238E27FC236}">
              <a16:creationId xmlns:a16="http://schemas.microsoft.com/office/drawing/2014/main" id="{23D1D0E0-CB12-0FF2-A22B-C2ECE53608DC}"/>
            </a:ext>
          </a:extLst>
        </cdr:cNvPr>
        <cdr:cNvSpPr txBox="1"/>
      </cdr:nvSpPr>
      <cdr:spPr>
        <a:xfrm xmlns:a="http://schemas.openxmlformats.org/drawingml/2006/main">
          <a:off x="220304" y="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0.0035</cdr:x>
      <cdr:y>0.00451</cdr:y>
    </cdr:from>
    <cdr:to>
      <cdr:x>0.45642</cdr:x>
      <cdr:y>0.13613</cdr:y>
    </cdr:to>
    <cdr:sp macro="" textlink="">
      <cdr:nvSpPr>
        <cdr:cNvPr id="2" name="TextBox 1">
          <a:extLst xmlns:a="http://schemas.openxmlformats.org/drawingml/2006/main">
            <a:ext uri="{FF2B5EF4-FFF2-40B4-BE49-F238E27FC236}">
              <a16:creationId xmlns:a16="http://schemas.microsoft.com/office/drawing/2014/main" id="{4835C3A8-FA35-3988-E208-0697D310D6EE}"/>
            </a:ext>
          </a:extLst>
        </cdr:cNvPr>
        <cdr:cNvSpPr txBox="1"/>
      </cdr:nvSpPr>
      <cdr:spPr>
        <a:xfrm xmlns:a="http://schemas.openxmlformats.org/drawingml/2006/main">
          <a:off x="7286" y="11604"/>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2020</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3.xml><?xml version="1.0" encoding="utf-8"?>
<c:userShapes xmlns:c="http://schemas.openxmlformats.org/drawingml/2006/chart">
  <cdr:relSizeAnchor xmlns:cdr="http://schemas.openxmlformats.org/drawingml/2006/chartDrawing">
    <cdr:from>
      <cdr:x>0.00834</cdr:x>
      <cdr:y>0.0031</cdr:y>
    </cdr:from>
    <cdr:to>
      <cdr:x>0.46151</cdr:x>
      <cdr:y>0.13481</cdr:y>
    </cdr:to>
    <cdr:sp macro="" textlink="">
      <cdr:nvSpPr>
        <cdr:cNvPr id="2" name="TextBox 1">
          <a:extLst xmlns:a="http://schemas.openxmlformats.org/drawingml/2006/main">
            <a:ext uri="{FF2B5EF4-FFF2-40B4-BE49-F238E27FC236}">
              <a16:creationId xmlns:a16="http://schemas.microsoft.com/office/drawing/2014/main" id="{62F203A2-9017-16F5-9527-75D6EB4D1E4B}"/>
            </a:ext>
          </a:extLst>
        </cdr:cNvPr>
        <cdr:cNvSpPr txBox="1"/>
      </cdr:nvSpPr>
      <cdr:spPr>
        <a:xfrm xmlns:a="http://schemas.openxmlformats.org/drawingml/2006/main">
          <a:off x="17353" y="7957"/>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4.xml><?xml version="1.0" encoding="utf-8"?>
<c:userShapes xmlns:c="http://schemas.openxmlformats.org/drawingml/2006/chart">
  <cdr:relSizeAnchor xmlns:cdr="http://schemas.openxmlformats.org/drawingml/2006/chartDrawing">
    <cdr:from>
      <cdr:x>0</cdr:x>
      <cdr:y>0</cdr:y>
    </cdr:from>
    <cdr:to>
      <cdr:x>0.45674</cdr:x>
      <cdr:y>0.13171</cdr:y>
    </cdr:to>
    <cdr:sp macro="" textlink="">
      <cdr:nvSpPr>
        <cdr:cNvPr id="2" name="TextBox 1">
          <a:extLst xmlns:a="http://schemas.openxmlformats.org/drawingml/2006/main">
            <a:ext uri="{FF2B5EF4-FFF2-40B4-BE49-F238E27FC236}">
              <a16:creationId xmlns:a16="http://schemas.microsoft.com/office/drawing/2014/main" id="{F5ABAF83-8DD4-D356-B1F3-9E22AEB70CB7}"/>
            </a:ext>
          </a:extLst>
        </cdr:cNvPr>
        <cdr:cNvSpPr txBox="1"/>
      </cdr:nvSpPr>
      <cdr:spPr>
        <a:xfrm xmlns:a="http://schemas.openxmlformats.org/drawingml/2006/main">
          <a:off x="-9887113" y="-3185628"/>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5.xml><?xml version="1.0" encoding="utf-8"?>
<c:userShapes xmlns:c="http://schemas.openxmlformats.org/drawingml/2006/chart">
  <cdr:relSizeAnchor xmlns:cdr="http://schemas.openxmlformats.org/drawingml/2006/chartDrawing">
    <cdr:from>
      <cdr:x>0</cdr:x>
      <cdr:y>0.00947</cdr:y>
    </cdr:from>
    <cdr:to>
      <cdr:x>0.45029</cdr:x>
      <cdr:y>0.14119</cdr:y>
    </cdr:to>
    <cdr:sp macro="" textlink="">
      <cdr:nvSpPr>
        <cdr:cNvPr id="2" name="TextBox 1">
          <a:extLst xmlns:a="http://schemas.openxmlformats.org/drawingml/2006/main">
            <a:ext uri="{FF2B5EF4-FFF2-40B4-BE49-F238E27FC236}">
              <a16:creationId xmlns:a16="http://schemas.microsoft.com/office/drawing/2014/main" id="{64B6D7A2-EF86-A4C6-7662-4F187EC702AC}"/>
            </a:ext>
          </a:extLst>
        </cdr:cNvPr>
        <cdr:cNvSpPr txBox="1"/>
      </cdr:nvSpPr>
      <cdr:spPr>
        <a:xfrm xmlns:a="http://schemas.openxmlformats.org/drawingml/2006/main">
          <a:off x="-9331" y="24353"/>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6.xml><?xml version="1.0" encoding="utf-8"?>
<c:userShapes xmlns:c="http://schemas.openxmlformats.org/drawingml/2006/chart">
  <cdr:relSizeAnchor xmlns:cdr="http://schemas.openxmlformats.org/drawingml/2006/chartDrawing">
    <cdr:from>
      <cdr:x>0</cdr:x>
      <cdr:y>0.00734</cdr:y>
    </cdr:from>
    <cdr:to>
      <cdr:x>0.45204</cdr:x>
      <cdr:y>0.13905</cdr:y>
    </cdr:to>
    <cdr:sp macro="" textlink="">
      <cdr:nvSpPr>
        <cdr:cNvPr id="2" name="TextBox 1">
          <a:extLst xmlns:a="http://schemas.openxmlformats.org/drawingml/2006/main">
            <a:ext uri="{FF2B5EF4-FFF2-40B4-BE49-F238E27FC236}">
              <a16:creationId xmlns:a16="http://schemas.microsoft.com/office/drawing/2014/main" id="{D781F469-E0FE-4CCB-B1BF-22F5C11D4CDD}"/>
            </a:ext>
          </a:extLst>
        </cdr:cNvPr>
        <cdr:cNvSpPr txBox="1"/>
      </cdr:nvSpPr>
      <cdr:spPr>
        <a:xfrm xmlns:a="http://schemas.openxmlformats.org/drawingml/2006/main">
          <a:off x="-9870194" y="18872"/>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7.xml><?xml version="1.0" encoding="utf-8"?>
<c:userShapes xmlns:c="http://schemas.openxmlformats.org/drawingml/2006/chart">
  <cdr:relSizeAnchor xmlns:cdr="http://schemas.openxmlformats.org/drawingml/2006/chartDrawing">
    <cdr:from>
      <cdr:x>0</cdr:x>
      <cdr:y>7.50856E-5</cdr:y>
    </cdr:from>
    <cdr:to>
      <cdr:x>0.45006</cdr:x>
      <cdr:y>0.13179</cdr:y>
    </cdr:to>
    <cdr:sp macro="" textlink="">
      <cdr:nvSpPr>
        <cdr:cNvPr id="2" name="TextBox 1">
          <a:extLst xmlns:a="http://schemas.openxmlformats.org/drawingml/2006/main">
            <a:ext uri="{FF2B5EF4-FFF2-40B4-BE49-F238E27FC236}">
              <a16:creationId xmlns:a16="http://schemas.microsoft.com/office/drawing/2014/main" id="{C05B440B-2A1C-E2A1-787E-548A6EEE74E1}"/>
            </a:ext>
          </a:extLst>
        </cdr:cNvPr>
        <cdr:cNvSpPr txBox="1"/>
      </cdr:nvSpPr>
      <cdr:spPr>
        <a:xfrm xmlns:a="http://schemas.openxmlformats.org/drawingml/2006/main">
          <a:off x="-347402" y="193"/>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drawings/drawing28.xml><?xml version="1.0" encoding="utf-8"?>
<c:userShapes xmlns:c="http://schemas.openxmlformats.org/drawingml/2006/chart">
  <cdr:relSizeAnchor xmlns:cdr="http://schemas.openxmlformats.org/drawingml/2006/chartDrawing">
    <cdr:from>
      <cdr:x>0</cdr:x>
      <cdr:y>0</cdr:y>
    </cdr:from>
    <cdr:to>
      <cdr:x>0.45006</cdr:x>
      <cdr:y>0.13171</cdr:y>
    </cdr:to>
    <cdr:sp macro="" textlink="">
      <cdr:nvSpPr>
        <cdr:cNvPr id="2" name="TextBox 1">
          <a:extLst xmlns:a="http://schemas.openxmlformats.org/drawingml/2006/main">
            <a:ext uri="{FF2B5EF4-FFF2-40B4-BE49-F238E27FC236}">
              <a16:creationId xmlns:a16="http://schemas.microsoft.com/office/drawing/2014/main" id="{C05B440B-2A1C-E2A1-787E-548A6EEE74E1}"/>
            </a:ext>
          </a:extLst>
        </cdr:cNvPr>
        <cdr:cNvSpPr txBox="1"/>
      </cdr:nvSpPr>
      <cdr:spPr>
        <a:xfrm xmlns:a="http://schemas.openxmlformats.org/drawingml/2006/main">
          <a:off x="-2501217" y="-2215340"/>
          <a:ext cx="9429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latin typeface="Times New Roman" panose="02020603050405020304" pitchFamily="18" charset="0"/>
              <a:cs typeface="Times New Roman" panose="02020603050405020304" pitchFamily="18" charset="0"/>
            </a:rPr>
            <a:t>2021</a:t>
          </a:r>
          <a:endParaRPr lang="en-BE" b="1" dirty="0">
            <a:latin typeface="Times New Roman" panose="02020603050405020304" pitchFamily="18" charset="0"/>
            <a:cs typeface="Times New Roman" panose="020206030504050203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17320B-E01F-004B-A7F4-76E803A5805B}"/>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BE" sz="1200" b="0" i="0" u="none" strike="noStrike" kern="1200" cap="none" spc="0" baseline="0" dirty="0">
              <a:solidFill>
                <a:srgbClr val="000000"/>
              </a:solidFill>
              <a:uFillTx/>
              <a:latin typeface="Georgia"/>
            </a:endParaRPr>
          </a:p>
        </p:txBody>
      </p:sp>
      <p:sp>
        <p:nvSpPr>
          <p:cNvPr id="3" name="Date Placeholder 2">
            <a:extLst>
              <a:ext uri="{FF2B5EF4-FFF2-40B4-BE49-F238E27FC236}">
                <a16:creationId xmlns:a16="http://schemas.microsoft.com/office/drawing/2014/main" id="{9A4E90E0-C212-3949-912B-0DC11BD5ADFC}"/>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3AEAABE-8851-6046-B414-09C98E40BE3F}" type="datetime1">
              <a:rPr lang="en-US" sz="1200" b="0" i="0" u="none" strike="noStrike" kern="1200" cap="none" spc="0" baseline="0">
                <a:solidFill>
                  <a:srgbClr val="000000"/>
                </a:solidFill>
                <a:uFillTx/>
                <a:latin typeface="Georgia"/>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10/10/2022</a:t>
            </a:fld>
            <a:endParaRPr lang="en-US" sz="1200" b="0" i="0" u="none" strike="noStrike" kern="1200" cap="none" spc="0" baseline="0" dirty="0">
              <a:solidFill>
                <a:srgbClr val="000000"/>
              </a:solidFill>
              <a:uFillTx/>
              <a:latin typeface="Georgia"/>
            </a:endParaRPr>
          </a:p>
        </p:txBody>
      </p:sp>
      <p:sp>
        <p:nvSpPr>
          <p:cNvPr id="4" name="Footer Placeholder 3">
            <a:extLst>
              <a:ext uri="{FF2B5EF4-FFF2-40B4-BE49-F238E27FC236}">
                <a16:creationId xmlns:a16="http://schemas.microsoft.com/office/drawing/2014/main" id="{156C75C5-2FE3-E843-BB93-5B34181CC0C4}"/>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BE" sz="1200" b="0" i="0" u="none" strike="noStrike" kern="1200" cap="none" spc="0" baseline="0" dirty="0">
              <a:solidFill>
                <a:srgbClr val="000000"/>
              </a:solidFill>
              <a:uFillTx/>
              <a:latin typeface="Georgia"/>
            </a:endParaRPr>
          </a:p>
        </p:txBody>
      </p:sp>
      <p:sp>
        <p:nvSpPr>
          <p:cNvPr id="5" name="Slide Number Placeholder 4">
            <a:extLst>
              <a:ext uri="{FF2B5EF4-FFF2-40B4-BE49-F238E27FC236}">
                <a16:creationId xmlns:a16="http://schemas.microsoft.com/office/drawing/2014/main" id="{2CC78EEE-8091-0242-93B1-CB26AFD89850}"/>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762AA08-79B8-DB47-8A7E-C1D87209C75D}" type="slidenum">
              <a:t>‹#›</a:t>
            </a:fld>
            <a:endParaRPr lang="en-BE" sz="1200" b="0" i="0" u="none" strike="noStrike" kern="1200" cap="none" spc="0" baseline="0" dirty="0">
              <a:solidFill>
                <a:srgbClr val="000000"/>
              </a:solidFill>
              <a:uFillTx/>
              <a:latin typeface="Georgia"/>
            </a:endParaRPr>
          </a:p>
        </p:txBody>
      </p:sp>
    </p:spTree>
    <p:extLst>
      <p:ext uri="{BB962C8B-B14F-4D97-AF65-F5344CB8AC3E}">
        <p14:creationId xmlns:p14="http://schemas.microsoft.com/office/powerpoint/2010/main" val="3016708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6A05CF-F4C9-484C-8DE5-6A5977E4409D}"/>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BE" sz="1200" b="0" i="0" u="none" strike="noStrike" kern="1200" cap="none" spc="0" baseline="0">
                <a:solidFill>
                  <a:srgbClr val="000000"/>
                </a:solidFill>
                <a:uFillTx/>
                <a:latin typeface="Georgia"/>
              </a:defRPr>
            </a:lvl1pPr>
          </a:lstStyle>
          <a:p>
            <a:pPr lvl="0"/>
            <a:endParaRPr lang="en-BE" dirty="0"/>
          </a:p>
        </p:txBody>
      </p:sp>
      <p:sp>
        <p:nvSpPr>
          <p:cNvPr id="3" name="Date Placeholder 2">
            <a:extLst>
              <a:ext uri="{FF2B5EF4-FFF2-40B4-BE49-F238E27FC236}">
                <a16:creationId xmlns:a16="http://schemas.microsoft.com/office/drawing/2014/main" id="{B21F7048-CCCD-7A4C-9BF8-BD235FF00184}"/>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Georgia"/>
              </a:defRPr>
            </a:lvl1pPr>
          </a:lstStyle>
          <a:p>
            <a:pPr lvl="0"/>
            <a:fld id="{2AF57B3C-517E-3444-9A47-7CD4B1EBCBAF}" type="datetime1">
              <a:rPr lang="en-US"/>
              <a:pPr lvl="0"/>
              <a:t>10/10/2022</a:t>
            </a:fld>
            <a:endParaRPr lang="en-US" dirty="0"/>
          </a:p>
        </p:txBody>
      </p:sp>
      <p:sp>
        <p:nvSpPr>
          <p:cNvPr id="4" name="Slide Image Placeholder 3">
            <a:extLst>
              <a:ext uri="{FF2B5EF4-FFF2-40B4-BE49-F238E27FC236}">
                <a16:creationId xmlns:a16="http://schemas.microsoft.com/office/drawing/2014/main" id="{0F88A32B-15DC-C745-872F-6EC3ABE2DAA0}"/>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5A5EECC9-0EA0-0843-B3AF-5D5AF997D445}"/>
              </a:ext>
            </a:extLst>
          </p:cNvPr>
          <p:cNvSpPr txBox="1">
            <a:spLocks noGrp="1"/>
          </p:cNvSpPr>
          <p:nvPr>
            <p:ph type="body" sz="quarter" idx="3"/>
          </p:nvPr>
        </p:nvSpPr>
        <p:spPr>
          <a:xfrm>
            <a:off x="685800" y="4400549"/>
            <a:ext cx="5486400" cy="3086099"/>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9BB5AEA9-A217-3049-91BB-3C8FC3992B6B}"/>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BE" sz="1200" b="0" i="0" u="none" strike="noStrike" kern="1200" cap="none" spc="0" baseline="0">
                <a:solidFill>
                  <a:srgbClr val="000000"/>
                </a:solidFill>
                <a:uFillTx/>
                <a:latin typeface="Georgia"/>
              </a:defRPr>
            </a:lvl1pPr>
          </a:lstStyle>
          <a:p>
            <a:pPr lvl="0"/>
            <a:endParaRPr lang="en-BE" dirty="0"/>
          </a:p>
        </p:txBody>
      </p:sp>
      <p:sp>
        <p:nvSpPr>
          <p:cNvPr id="7" name="Slide Number Placeholder 6">
            <a:extLst>
              <a:ext uri="{FF2B5EF4-FFF2-40B4-BE49-F238E27FC236}">
                <a16:creationId xmlns:a16="http://schemas.microsoft.com/office/drawing/2014/main" id="{D45AABC0-6F07-CD4C-9543-526E98157D9E}"/>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BE" sz="1200" b="0" i="0" u="none" strike="noStrike" kern="1200" cap="none" spc="0" baseline="0">
                <a:solidFill>
                  <a:srgbClr val="000000"/>
                </a:solidFill>
                <a:uFillTx/>
                <a:latin typeface="Georgia"/>
              </a:defRPr>
            </a:lvl1pPr>
          </a:lstStyle>
          <a:p>
            <a:pPr lvl="0"/>
            <a:fld id="{96F8E361-196B-724C-BF68-DB633906C4C9}" type="slidenum">
              <a:t>‹#›</a:t>
            </a:fld>
            <a:endParaRPr lang="en-BE" dirty="0"/>
          </a:p>
        </p:txBody>
      </p:sp>
    </p:spTree>
    <p:extLst>
      <p:ext uri="{BB962C8B-B14F-4D97-AF65-F5344CB8AC3E}">
        <p14:creationId xmlns:p14="http://schemas.microsoft.com/office/powerpoint/2010/main" val="222123330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Georgia"/>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Georgia"/>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Georgia"/>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Georgia"/>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Georgia"/>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Port_of_Rotterda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koptekst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white"/>
                </a:solidFill>
                <a:effectLst/>
                <a:uLnTx/>
                <a:uFillTx/>
                <a:latin typeface="Verdana" charset="0"/>
                <a:ea typeface="Verdana" charset="0"/>
              </a:rPr>
              <a:t>Kop</a:t>
            </a:r>
          </a:p>
        </p:txBody>
      </p:sp>
      <p:sp>
        <p:nvSpPr>
          <p:cNvPr id="5" name="Tijdelijke aanduiding voor datum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C1A21-712E-4041-B8F8-EBAA8AEA8BB9}" type="datetime1">
              <a:rPr kumimoji="0" lang="nl-BE" sz="900" b="0" i="0" u="none" strike="noStrike" kern="1200" cap="none" spc="0" normalizeH="0" baseline="0" noProof="0" smtClean="0">
                <a:ln>
                  <a:noFill/>
                </a:ln>
                <a:solidFill>
                  <a:srgbClr val="0033A0"/>
                </a:solidFill>
                <a:effectLst/>
                <a:uLnTx/>
                <a:uFillTx/>
                <a:latin typeface="Verdana" charset="0"/>
                <a:ea typeface="Verdana" charset="0"/>
              </a:rPr>
              <a:pPr marL="0" marR="0" lvl="0" indent="0" algn="r" defTabSz="914400" rtl="0" eaLnBrk="1" fontAlgn="auto" latinLnBrk="0" hangingPunct="1">
                <a:lnSpc>
                  <a:spcPct val="100000"/>
                </a:lnSpc>
                <a:spcBef>
                  <a:spcPts val="0"/>
                </a:spcBef>
                <a:spcAft>
                  <a:spcPts val="0"/>
                </a:spcAft>
                <a:buClrTx/>
                <a:buSzTx/>
                <a:buFontTx/>
                <a:buNone/>
                <a:tabLst/>
                <a:defRPr/>
              </a:pPr>
              <a:t>10/10/2022</a:t>
            </a:fld>
            <a:endParaRPr kumimoji="0" lang="nl-NL" sz="900" b="0" i="0" u="none" strike="noStrike" kern="1200" cap="none" spc="0" normalizeH="0" baseline="0" noProof="0" dirty="0">
              <a:ln>
                <a:noFill/>
              </a:ln>
              <a:solidFill>
                <a:srgbClr val="0033A0"/>
              </a:solidFill>
              <a:effectLst/>
              <a:uLnTx/>
              <a:uFillTx/>
              <a:latin typeface="Verdana" charset="0"/>
              <a:ea typeface="Verdana" charset="0"/>
            </a:endParaRPr>
          </a:p>
        </p:txBody>
      </p:sp>
      <p:sp>
        <p:nvSpPr>
          <p:cNvPr id="6" name="Tijdelijke aanduiding voor voettekst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FF5000"/>
                </a:solidFill>
                <a:effectLst/>
                <a:uLnTx/>
                <a:uFillTx/>
                <a:latin typeface="Verdana" charset="0"/>
                <a:ea typeface="Verdana" charset="0"/>
              </a:rPr>
              <a:t>Voet</a:t>
            </a:r>
            <a:endParaRPr kumimoji="0" lang="nl-NL" sz="1000" b="0" i="0" u="none" strike="noStrike" kern="1200" cap="none" spc="0" normalizeH="0" baseline="0" noProof="0" dirty="0">
              <a:ln>
                <a:noFill/>
              </a:ln>
              <a:solidFill>
                <a:srgbClr val="FF5000"/>
              </a:solidFill>
              <a:effectLst/>
              <a:uLnTx/>
              <a:uFillTx/>
              <a:latin typeface="Verdana" charset="0"/>
              <a:ea typeface="Verdana" charset="0"/>
            </a:endParaRPr>
          </a:p>
        </p:txBody>
      </p:sp>
      <p:sp>
        <p:nvSpPr>
          <p:cNvPr id="7" name="Tijdelijke aanduiding voor dianumm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DC29C-F309-0C44-B1DF-48E28FDE6E46}" type="slidenum">
              <a:rPr kumimoji="0" lang="nl-NL" sz="900" b="0" i="0" u="none" strike="noStrike" kern="1200" cap="none" spc="0" normalizeH="0" baseline="0" noProof="0" smtClean="0">
                <a:ln>
                  <a:noFill/>
                </a:ln>
                <a:solidFill>
                  <a:srgbClr val="FF5000"/>
                </a:solidFill>
                <a:effectLst/>
                <a:uLnTx/>
                <a:uFillTx/>
                <a:latin typeface="Verdana" charset="0"/>
                <a:ea typeface="Verdana"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900" b="0" i="0" u="none" strike="noStrike" kern="1200" cap="none" spc="0" normalizeH="0" baseline="0" noProof="0">
              <a:ln>
                <a:noFill/>
              </a:ln>
              <a:solidFill>
                <a:srgbClr val="FF5000"/>
              </a:solidFill>
              <a:effectLst/>
              <a:uLnTx/>
              <a:uFillTx/>
              <a:latin typeface="Verdana" charset="0"/>
              <a:ea typeface="Verdana" charset="0"/>
            </a:endParaRPr>
          </a:p>
        </p:txBody>
      </p:sp>
    </p:spTree>
    <p:extLst>
      <p:ext uri="{BB962C8B-B14F-4D97-AF65-F5344CB8AC3E}">
        <p14:creationId xmlns:p14="http://schemas.microsoft.com/office/powerpoint/2010/main" val="304827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98152-EC6D-F848-8526-386410E90F2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0EDC0D2-F743-A143-8696-321C2AEAD6A7}"/>
              </a:ext>
            </a:extLst>
          </p:cNvPr>
          <p:cNvSpPr txBox="1">
            <a:spLocks noGrp="1"/>
          </p:cNvSpPr>
          <p:nvPr>
            <p:ph type="body" sz="quarter" idx="1"/>
          </p:nvPr>
        </p:nvSpPr>
        <p:spPr/>
        <p:txBody>
          <a:bodyPr/>
          <a:lstStyle/>
          <a:p>
            <a:pPr>
              <a:lnSpc>
                <a:spcPct val="107000"/>
              </a:lnSpc>
              <a:spcAft>
                <a:spcPts val="800"/>
              </a:spcAft>
            </a:pPr>
            <a:r>
              <a:rPr lang="en-US" sz="800" dirty="0">
                <a:effectLst/>
                <a:latin typeface="Times New Roman" panose="02020603050405020304" pitchFamily="18" charset="0"/>
                <a:ea typeface="DengXian" panose="02010600030101010101" pitchFamily="2" charset="-122"/>
                <a:cs typeface="Times New Roman" panose="02020603050405020304" pitchFamily="18" charset="0"/>
              </a:rPr>
              <a:t>Hg exist in many physical and chemical </a:t>
            </a:r>
            <a:r>
              <a:rPr lang="en-US" sz="800" b="1" dirty="0">
                <a:effectLst/>
                <a:latin typeface="Times New Roman" panose="02020603050405020304" pitchFamily="18" charset="0"/>
                <a:ea typeface="DengXian" panose="02010600030101010101" pitchFamily="2" charset="-122"/>
                <a:cs typeface="Times New Roman" panose="02020603050405020304" pitchFamily="18" charset="0"/>
              </a:rPr>
              <a:t>forms</a:t>
            </a:r>
            <a:r>
              <a:rPr lang="en-US" sz="800" dirty="0">
                <a:effectLst/>
                <a:latin typeface="Times New Roman" panose="02020603050405020304" pitchFamily="18" charset="0"/>
                <a:ea typeface="DengXian" panose="02010600030101010101" pitchFamily="2" charset="-122"/>
                <a:cs typeface="Times New Roman" panose="02020603050405020304" pitchFamily="18" charset="0"/>
              </a:rPr>
              <a:t>. Like Hg0, Hg2+, </a:t>
            </a:r>
            <a:r>
              <a:rPr lang="en-US" sz="800" dirty="0" err="1">
                <a:effectLst/>
                <a:latin typeface="Times New Roman" panose="02020603050405020304" pitchFamily="18" charset="0"/>
                <a:ea typeface="DengXian" panose="02010600030101010101" pitchFamily="2" charset="-122"/>
                <a:cs typeface="Times New Roman" panose="02020603050405020304" pitchFamily="18" charset="0"/>
              </a:rPr>
              <a:t>MMHg</a:t>
            </a:r>
            <a:r>
              <a:rPr lang="en-US" sz="8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800" dirty="0" err="1">
                <a:effectLst/>
                <a:latin typeface="Times New Roman" panose="02020603050405020304" pitchFamily="18" charset="0"/>
                <a:ea typeface="DengXian" panose="02010600030101010101" pitchFamily="2" charset="-122"/>
                <a:cs typeface="Times New Roman" panose="02020603050405020304" pitchFamily="18" charset="0"/>
              </a:rPr>
              <a:t>DMHg</a:t>
            </a:r>
            <a:r>
              <a:rPr lang="en-US" sz="800" dirty="0">
                <a:effectLst/>
                <a:latin typeface="Times New Roman" panose="02020603050405020304" pitchFamily="18" charset="0"/>
                <a:ea typeface="DengXian" panose="02010600030101010101" pitchFamily="2" charset="-122"/>
                <a:cs typeface="Times New Roman" panose="02020603050405020304" pitchFamily="18" charset="0"/>
              </a:rPr>
              <a:t>. The organic form of Hg is more toxic.</a:t>
            </a:r>
            <a:r>
              <a:rPr lang="en-GB" sz="800" dirty="0">
                <a:effectLst/>
                <a:latin typeface="Times New Roman" panose="02020603050405020304" pitchFamily="18" charset="0"/>
                <a:ea typeface="DengXian" panose="02010600030101010101" pitchFamily="2" charset="-122"/>
                <a:cs typeface="Times New Roman" panose="02020603050405020304" pitchFamily="18" charset="0"/>
              </a:rPr>
              <a:t> More than half of the Hg in the environment today is from </a:t>
            </a:r>
            <a:r>
              <a:rPr lang="en-GB" sz="800" b="1" dirty="0">
                <a:effectLst/>
                <a:latin typeface="Times New Roman" panose="02020603050405020304" pitchFamily="18" charset="0"/>
                <a:ea typeface="DengXian" panose="02010600030101010101" pitchFamily="2" charset="-122"/>
                <a:cs typeface="Times New Roman" panose="02020603050405020304" pitchFamily="18" charset="0"/>
              </a:rPr>
              <a:t>anthropogenic sources</a:t>
            </a:r>
            <a:r>
              <a:rPr lang="en-GB" sz="800" dirty="0">
                <a:effectLst/>
                <a:latin typeface="Times New Roman" panose="02020603050405020304" pitchFamily="18" charset="0"/>
                <a:ea typeface="DengXian" panose="02010600030101010101" pitchFamily="2" charset="-122"/>
                <a:cs typeface="Times New Roman" panose="02020603050405020304" pitchFamily="18" charset="0"/>
              </a:rPr>
              <a:t>.</a:t>
            </a:r>
            <a:endParaRPr lang="en-BE" sz="8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en-GB" sz="800" b="1" dirty="0">
                <a:effectLst/>
                <a:latin typeface="Times New Roman" panose="02020603050405020304" pitchFamily="18" charset="0"/>
                <a:ea typeface="DengXian" panose="02010600030101010101" pitchFamily="2" charset="-122"/>
                <a:cs typeface="Times New Roman" panose="02020603050405020304" pitchFamily="18" charset="0"/>
              </a:rPr>
              <a:t>From the Minamata disease, scientists found the consumption of fish is the main human exposure to Hg, especially predatory fish. </a:t>
            </a:r>
            <a:endParaRPr lang="en-BE" sz="800" b="1"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1FF4982C-0C55-E441-A15D-77D38FC0644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4B3AFD4-68F3-A24B-8C82-08132DFAEDC5}" type="slidenum">
              <a:t>2</a:t>
            </a:fld>
            <a:endParaRPr lang="en-BE" sz="1200" b="0" i="0" u="none" strike="noStrike" kern="1200" cap="none" spc="0" baseline="0" dirty="0">
              <a:solidFill>
                <a:srgbClr val="000000"/>
              </a:solidFill>
              <a:uFillTx/>
              <a:latin typeface="Georgi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lnSpc>
                <a:spcPct val="107000"/>
              </a:lnSpc>
              <a:spcAft>
                <a:spcPts val="800"/>
              </a:spcAft>
              <a:buFont typeface="Courier New" panose="02070309020205020404" pitchFamily="49" charset="0"/>
              <a:buNone/>
            </a:pP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Total Hg and </a:t>
            </a:r>
            <a:r>
              <a:rPr lang="en-US" sz="1200" dirty="0" err="1">
                <a:effectLst/>
                <a:latin typeface="Times New Roman" panose="02020603050405020304" pitchFamily="18" charset="0"/>
                <a:ea typeface="DengXian" panose="02010600030101010101" pitchFamily="2" charset="-122"/>
                <a:cs typeface="Times New Roman" panose="02020603050405020304" pitchFamily="18" charset="0"/>
              </a:rPr>
              <a:t>MeHg</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 can be bioaccumulated </a:t>
            </a:r>
            <a:r>
              <a:rPr lang="en-US" sz="1200" b="1" dirty="0">
                <a:effectLst/>
                <a:latin typeface="Times New Roman" panose="02020603050405020304" pitchFamily="18" charset="0"/>
                <a:ea typeface="DengXian" panose="02010600030101010101" pitchFamily="2" charset="-122"/>
                <a:cs typeface="Times New Roman" panose="02020603050405020304" pitchFamily="18" charset="0"/>
              </a:rPr>
              <a:t>in function of the age of the fish</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Biomagnification) Along the food chain, total Hg and </a:t>
            </a:r>
            <a:r>
              <a:rPr lang="en-US" sz="1200" dirty="0" err="1">
                <a:effectLst/>
                <a:latin typeface="Times New Roman" panose="02020603050405020304" pitchFamily="18" charset="0"/>
                <a:ea typeface="DengXian" panose="02010600030101010101" pitchFamily="2" charset="-122"/>
                <a:cs typeface="Times New Roman" panose="02020603050405020304" pitchFamily="18" charset="0"/>
              </a:rPr>
              <a:t>MeHg</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 concentrations increase and the % </a:t>
            </a:r>
            <a:r>
              <a:rPr lang="en-US" sz="1200" dirty="0" err="1">
                <a:effectLst/>
                <a:latin typeface="Times New Roman" panose="02020603050405020304" pitchFamily="18" charset="0"/>
                <a:ea typeface="DengXian" panose="02010600030101010101" pitchFamily="2" charset="-122"/>
                <a:cs typeface="Times New Roman" panose="02020603050405020304" pitchFamily="18" charset="0"/>
              </a:rPr>
              <a:t>MeHg</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 increases. (Since </a:t>
            </a:r>
            <a:r>
              <a:rPr lang="en-US" sz="1200" dirty="0" err="1">
                <a:effectLst/>
                <a:latin typeface="Times New Roman" panose="02020603050405020304" pitchFamily="18" charset="0"/>
                <a:ea typeface="DengXian" panose="02010600030101010101" pitchFamily="2" charset="-122"/>
                <a:cs typeface="Times New Roman" panose="02020603050405020304" pitchFamily="18" charset="0"/>
              </a:rPr>
              <a:t>MeHg</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 can enter the cell plasma)</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2620977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Our sampling sites were located in this zone between Belgium and the Netherlands. Sampling sites are the Scheldt estuary and the BPNS. </a:t>
            </a:r>
            <a:r>
              <a:rPr lang="en-GB" sz="12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200" dirty="0">
                <a:solidFill>
                  <a:srgbClr val="C00000"/>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The Scheldt estuary is a well-mixed estuary that includes geophysical and biological processes. It receives freshwater from densely populated and industrialized areas such as Antwerp and Brussels. </a:t>
            </a:r>
            <a:r>
              <a:rPr lang="en-GB" b="0" i="0" dirty="0">
                <a:solidFill>
                  <a:srgbClr val="202122"/>
                </a:solidFill>
                <a:effectLst/>
                <a:latin typeface="Arial" panose="020B0604020202020204" pitchFamily="34" charset="0"/>
              </a:rPr>
              <a:t> The port of Antwerp is the second-largest seaport in Europe after </a:t>
            </a:r>
            <a:r>
              <a:rPr lang="en-GB" b="0" i="0" u="none" strike="noStrike" dirty="0">
                <a:solidFill>
                  <a:srgbClr val="0645AD"/>
                </a:solidFill>
                <a:effectLst/>
                <a:latin typeface="Arial" panose="020B0604020202020204" pitchFamily="34" charset="0"/>
                <a:hlinkClick r:id="rId3" tooltip="Port of Rotterdam"/>
              </a:rPr>
              <a:t>Rotterdam</a:t>
            </a:r>
            <a:r>
              <a:rPr lang="en-GB" b="0" i="0" dirty="0">
                <a:solidFill>
                  <a:srgbClr val="202122"/>
                </a:solidFill>
                <a:effectLst/>
                <a:latin typeface="Arial" panose="020B0604020202020204" pitchFamily="34" charset="0"/>
              </a:rPr>
              <a:t>.</a:t>
            </a:r>
            <a:endPar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endParaRP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Two campaigns on </a:t>
            </a:r>
            <a:r>
              <a:rPr lang="en-GB" sz="1200" b="1"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Belgica</a:t>
            </a:r>
            <a:r>
              <a:rPr lang="en-GB" sz="12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cruise</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were took place in March 2020, 2021. The </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sediment (4 stations: W01, SV, S15 and ZB) sampling stations are shown. S15 is located in the Scheldt estuary. S01 is… Other sediment sampling stations are located in the BPNS</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 </a:t>
            </a:r>
            <a:r>
              <a:rPr lang="en-GB" sz="1200" b="0"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W01 changed to S01 in the 2</a:t>
            </a:r>
            <a:r>
              <a:rPr lang="en-GB" sz="1200" b="0" baseline="30000"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nd</a:t>
            </a:r>
            <a:r>
              <a:rPr lang="en-GB" sz="1200" b="0"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 sampling year. </a:t>
            </a:r>
            <a:r>
              <a:rPr lang="en-US" sz="1200" b="0"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H</a:t>
            </a:r>
            <a:r>
              <a:rPr lang="en-US" dirty="0"/>
              <a:t>istorically contaminated estuary due to heavy industrial activities. But there was a gap of monitoring for this estuary, so we restarted from 2020 on for metal contamination, especially Hg too. </a:t>
            </a:r>
          </a:p>
        </p:txBody>
      </p:sp>
      <p:sp>
        <p:nvSpPr>
          <p:cNvPr id="4" name="Slide Number Placeholder 3"/>
          <p:cNvSpPr>
            <a:spLocks noGrp="1"/>
          </p:cNvSpPr>
          <p:nvPr>
            <p:ph type="sldNum" sz="quarter" idx="5"/>
          </p:nvPr>
        </p:nvSpPr>
        <p:spPr/>
        <p:txBody>
          <a:bodyPr/>
          <a:lstStyle/>
          <a:p>
            <a:pPr lvl="0"/>
            <a:fld id="{96F8E361-196B-724C-BF68-DB633906C4C9}" type="slidenum">
              <a:rPr lang="en-BE" smtClean="0"/>
              <a:t>4</a:t>
            </a:fld>
            <a:endParaRPr lang="en-BE" dirty="0"/>
          </a:p>
        </p:txBody>
      </p:sp>
    </p:spTree>
    <p:extLst>
      <p:ext uri="{BB962C8B-B14F-4D97-AF65-F5344CB8AC3E}">
        <p14:creationId xmlns:p14="http://schemas.microsoft.com/office/powerpoint/2010/main" val="932117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US" altLang="zh-CN" sz="1200" dirty="0">
                <a:effectLst/>
                <a:latin typeface="Times New Roman" panose="02020603050405020304" pitchFamily="18" charset="0"/>
                <a:ea typeface="DengXian" panose="02010600030101010101" pitchFamily="2" charset="-122"/>
                <a:cs typeface="Times New Roman" panose="02020603050405020304" pitchFamily="18" charset="0"/>
              </a:rPr>
              <a:t>In this study</a:t>
            </a:r>
            <a:r>
              <a:rPr lang="en-GB" altLang="zh-CN" sz="1200" dirty="0">
                <a:effectLst/>
                <a:latin typeface="Times New Roman" panose="02020603050405020304" pitchFamily="18" charset="0"/>
                <a:ea typeface="DengXian" panose="02010600030101010101" pitchFamily="2" charset="-122"/>
                <a:cs typeface="Times New Roman" panose="02020603050405020304" pitchFamily="18" charset="0"/>
              </a:rPr>
              <a:t>,  both…</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Normally, Hg concentration level is ng/L in porewater. </a:t>
            </a:r>
            <a:r>
              <a:rPr lang="en-GB" sz="1200" b="1" dirty="0">
                <a:effectLst/>
                <a:latin typeface="Times New Roman" panose="02020603050405020304" pitchFamily="18" charset="0"/>
                <a:ea typeface="DengXian" panose="02010600030101010101" pitchFamily="2" charset="-122"/>
                <a:cs typeface="Times New Roman" panose="02020603050405020304" pitchFamily="18" charset="0"/>
              </a:rPr>
              <a:t>Porewater in sediment </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include labile and non-labile Hg. bioavailable</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To determine the level of labile Hg, a passive sampler was used. </a:t>
            </a:r>
            <a:r>
              <a:rPr lang="en-GB" sz="12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 DGT technique can be used to sample labile Hg species using thiol-group based resin gels and agarose diffusive gel. In this study, 3-MFS is the resin to bind Hg. A DGT probe is shown in this figure which can be deployed in sediment for a certain time to accumulate Hg. </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2236087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solidFill>
                  <a:srgbClr val="000000"/>
                </a:solidFill>
                <a:effectLst/>
                <a:latin typeface="Times New Roman" panose="02020603050405020304" pitchFamily="18" charset="0"/>
                <a:ea typeface="DengXian" panose="02010600030101010101" pitchFamily="2" charset="-122"/>
              </a:rPr>
              <a:t>Sediment samples were collected by inserting sub-cores into the </a:t>
            </a:r>
            <a:r>
              <a:rPr lang="en-US" sz="1200" dirty="0" err="1">
                <a:solidFill>
                  <a:srgbClr val="000000"/>
                </a:solidFill>
                <a:effectLst/>
                <a:latin typeface="Times New Roman" panose="02020603050405020304" pitchFamily="18" charset="0"/>
                <a:ea typeface="DengXian" panose="02010600030101010101" pitchFamily="2" charset="-122"/>
              </a:rPr>
              <a:t>Reynek</a:t>
            </a:r>
            <a:r>
              <a:rPr lang="en-US" sz="1200" dirty="0">
                <a:solidFill>
                  <a:srgbClr val="000000"/>
                </a:solidFill>
                <a:effectLst/>
                <a:latin typeface="Times New Roman" panose="02020603050405020304" pitchFamily="18" charset="0"/>
                <a:ea typeface="DengXian" panose="02010600030101010101" pitchFamily="2" charset="-122"/>
              </a:rPr>
              <a:t> </a:t>
            </a:r>
            <a:r>
              <a:rPr lang="en-US" sz="1200" dirty="0" err="1">
                <a:solidFill>
                  <a:srgbClr val="000000"/>
                </a:solidFill>
                <a:effectLst/>
                <a:latin typeface="Times New Roman" panose="02020603050405020304" pitchFamily="18" charset="0"/>
                <a:ea typeface="DengXian" panose="02010600030101010101" pitchFamily="2" charset="-122"/>
              </a:rPr>
              <a:t>boxcore</a:t>
            </a:r>
            <a:r>
              <a:rPr lang="en-US" sz="1200" dirty="0">
                <a:solidFill>
                  <a:srgbClr val="000000"/>
                </a:solidFill>
                <a:effectLst/>
                <a:latin typeface="Times New Roman" panose="02020603050405020304" pitchFamily="18" charset="0"/>
                <a:ea typeface="DengXian" panose="02010600030101010101" pitchFamily="2" charset="-122"/>
              </a:rPr>
              <a:t>.</a:t>
            </a:r>
            <a:r>
              <a:rPr lang="en-GB" sz="1200" dirty="0">
                <a:effectLst/>
                <a:latin typeface="Times New Roman" panose="02020603050405020304" pitchFamily="18" charset="0"/>
                <a:ea typeface="DengXian" panose="02010600030101010101" pitchFamily="2" charset="-122"/>
              </a:rPr>
              <a:t> </a:t>
            </a:r>
            <a:r>
              <a:rPr lang="en-US" sz="1200" dirty="0">
                <a:effectLst/>
                <a:latin typeface="Times New Roman" panose="02020603050405020304" pitchFamily="18" charset="0"/>
                <a:ea typeface="DengXian" panose="02010600030101010101" pitchFamily="2" charset="-122"/>
              </a:rPr>
              <a:t>DGT probes were deployed for 24 hours and</a:t>
            </a:r>
            <a:r>
              <a:rPr lang="en-GB" sz="1200" dirty="0">
                <a:effectLst/>
                <a:latin typeface="Times New Roman" panose="02020603050405020304" pitchFamily="18" charset="0"/>
                <a:ea typeface="DengXian" panose="02010600030101010101" pitchFamily="2" charset="-122"/>
              </a:rPr>
              <a:t> </a:t>
            </a:r>
            <a:r>
              <a:rPr lang="en-US" sz="1200" dirty="0">
                <a:effectLst/>
                <a:latin typeface="Times New Roman" panose="02020603050405020304" pitchFamily="18" charset="0"/>
                <a:ea typeface="DengXian" panose="02010600030101010101" pitchFamily="2" charset="-122"/>
              </a:rPr>
              <a:t>sediment porewater was collected with the help of </a:t>
            </a:r>
            <a:r>
              <a:rPr lang="en-US" sz="1200" dirty="0" err="1">
                <a:effectLst/>
                <a:latin typeface="Times New Roman" panose="02020603050405020304" pitchFamily="18" charset="0"/>
                <a:ea typeface="DengXian" panose="02010600030101010101" pitchFamily="2" charset="-122"/>
              </a:rPr>
              <a:t>rhizons</a:t>
            </a:r>
            <a:r>
              <a:rPr lang="en-US" sz="1200" dirty="0">
                <a:effectLst/>
                <a:latin typeface="Times New Roman" panose="02020603050405020304" pitchFamily="18" charset="0"/>
                <a:ea typeface="DengXian" panose="02010600030101010101" pitchFamily="2" charset="-122"/>
              </a:rPr>
              <a:t> in a pre-drilled core filled with N</a:t>
            </a:r>
            <a:r>
              <a:rPr lang="en-US" sz="1200" baseline="-25000" dirty="0">
                <a:effectLst/>
                <a:latin typeface="Times New Roman" panose="02020603050405020304" pitchFamily="18" charset="0"/>
                <a:ea typeface="DengXian" panose="02010600030101010101" pitchFamily="2" charset="-122"/>
              </a:rPr>
              <a:t>2</a:t>
            </a:r>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735571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Times New Roman" panose="02020603050405020304" pitchFamily="18" charset="0"/>
                <a:cs typeface="Times New Roman" panose="02020603050405020304" pitchFamily="18" charset="0"/>
              </a:rPr>
              <a:t>Estimating the amount of OM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644830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2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en-GB" sz="1200" b="1" dirty="0">
                <a:effectLst/>
                <a:latin typeface="Times New Roman" panose="02020603050405020304" pitchFamily="18" charset="0"/>
                <a:ea typeface="DengXian" panose="02010600030101010101" pitchFamily="2" charset="-122"/>
                <a:cs typeface="Times New Roman" panose="02020603050405020304" pitchFamily="18" charset="0"/>
              </a:rPr>
              <a:t>AMA-254 </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can analyse the DGT resin gel and sediment solid phase. THg in porewater samples was analysed with CV-AFS PSA. </a:t>
            </a:r>
            <a:r>
              <a:rPr lang="en-US" sz="1200" dirty="0">
                <a:effectLst/>
                <a:latin typeface="Times New Roman" panose="02020603050405020304" pitchFamily="18" charset="0"/>
                <a:ea typeface="DengXian" panose="02010600030101010101" pitchFamily="2" charset="-122"/>
                <a:cs typeface="Times New Roman" panose="02020603050405020304" pitchFamily="18" charset="0"/>
              </a:rPr>
              <a:t>GC-AFS </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for </a:t>
            </a:r>
            <a:r>
              <a:rPr lang="en-GB" sz="1200" dirty="0" err="1">
                <a:effectLst/>
                <a:latin typeface="Times New Roman" panose="02020603050405020304" pitchFamily="18" charset="0"/>
                <a:ea typeface="DengXian" panose="02010600030101010101" pitchFamily="2" charset="-122"/>
                <a:cs typeface="Times New Roman" panose="02020603050405020304" pitchFamily="18" charset="0"/>
              </a:rPr>
              <a:t>MMHg</a:t>
            </a:r>
            <a:r>
              <a:rPr lang="en-GB" sz="1200" dirty="0">
                <a:effectLst/>
                <a:latin typeface="Times New Roman" panose="02020603050405020304" pitchFamily="18" charset="0"/>
                <a:ea typeface="DengXian" panose="02010600030101010101" pitchFamily="2" charset="-122"/>
                <a:cs typeface="Times New Roman" panose="02020603050405020304" pitchFamily="18" charset="0"/>
              </a:rPr>
              <a:t> analysis. </a:t>
            </a:r>
            <a:r>
              <a:rPr lang="en-US" dirty="0">
                <a:solidFill>
                  <a:schemeClr val="tx1"/>
                </a:solidFill>
                <a:latin typeface="Times New Roman" panose="02020603050405020304" pitchFamily="18" charset="0"/>
                <a:cs typeface="Times New Roman" panose="02020603050405020304" pitchFamily="18" charset="0"/>
              </a:rPr>
              <a:t>Sediment solid phase (freeze-drying): digest with 6 M nitric acid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15639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a:lnSpc>
                <a:spcPct val="107000"/>
              </a:lnSpc>
              <a:spcAft>
                <a:spcPts val="800"/>
              </a:spcAft>
            </a:pPr>
            <a:r>
              <a:rPr lang="en-GB" sz="18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Sediment samples were muddy at ZB, and mixed with and sand clay at all the other sampling stations. </a:t>
            </a:r>
            <a:r>
              <a:rPr lang="en-GB" sz="18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pH</a:t>
            </a:r>
            <a:r>
              <a:rPr lang="en-GB" sz="18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profiles show constant trend in all the stations, except SV and S01, a peak appeared at -3 cm and pH values increased at the bottom. </a:t>
            </a:r>
            <a:r>
              <a:rPr lang="en-GB" sz="1800"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Incresing</a:t>
            </a:r>
            <a:r>
              <a:rPr lang="en-GB" sz="18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trend was found in S01</a:t>
            </a:r>
          </a:p>
          <a:p>
            <a:pPr>
              <a:lnSpc>
                <a:spcPct val="107000"/>
              </a:lnSpc>
              <a:spcAft>
                <a:spcPts val="800"/>
              </a:spcAft>
            </a:pPr>
            <a:r>
              <a:rPr lang="en-GB" sz="1800" b="1" dirty="0">
                <a:effectLst/>
                <a:latin typeface="Times New Roman" panose="02020603050405020304" pitchFamily="18" charset="0"/>
                <a:ea typeface="DengXian" panose="02010600030101010101" pitchFamily="2" charset="-122"/>
                <a:cs typeface="Times New Roman" panose="02020603050405020304" pitchFamily="18" charset="0"/>
              </a:rPr>
              <a:t>Eh:</a:t>
            </a:r>
            <a:r>
              <a:rPr lang="en-GB" sz="1800" dirty="0">
                <a:effectLst/>
                <a:latin typeface="Times New Roman" panose="02020603050405020304" pitchFamily="18" charset="0"/>
                <a:ea typeface="DengXian" panose="02010600030101010101" pitchFamily="2" charset="-122"/>
                <a:cs typeface="Times New Roman" panose="02020603050405020304" pitchFamily="18" charset="0"/>
              </a:rPr>
              <a:t> From redox potential profiles, we may see clearly that sediments in all the stations become anoxic quickly below the SWI. But S01 has positive Eh values in the whole profile.</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6ABD060-2874-1049-8959-C8A387BD721E}" type="slidenum">
              <a:t>9</a:t>
            </a:fld>
            <a:endParaRPr lang="en-BE" sz="1200" b="0" i="0" u="none" strike="noStrike" kern="1200" cap="none" spc="0" baseline="0" dirty="0">
              <a:solidFill>
                <a:srgbClr val="000000"/>
              </a:solidFill>
              <a:uFillTx/>
              <a:latin typeface="Georgia"/>
            </a:endParaRPr>
          </a:p>
        </p:txBody>
      </p:sp>
    </p:spTree>
    <p:extLst>
      <p:ext uri="{BB962C8B-B14F-4D97-AF65-F5344CB8AC3E}">
        <p14:creationId xmlns:p14="http://schemas.microsoft.com/office/powerpoint/2010/main" val="1951044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a:lnSpc>
                <a:spcPct val="107000"/>
              </a:lnSpc>
              <a:spcAft>
                <a:spcPts val="800"/>
              </a:spcAft>
            </a:pPr>
            <a:r>
              <a:rPr lang="en-GB" sz="18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Sediment samples were muddy at ZB, and mixed with and sand clay at all the other sampling stations. </a:t>
            </a:r>
            <a:r>
              <a:rPr lang="en-GB" sz="18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pH</a:t>
            </a:r>
            <a:r>
              <a:rPr lang="en-GB" sz="18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profiles show constant trend in all the stations, except SV and S01, a peak appeared at -3 cm and pH values increased at the bottom. </a:t>
            </a:r>
            <a:r>
              <a:rPr lang="en-GB" sz="1800"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Incresing</a:t>
            </a:r>
            <a:r>
              <a:rPr lang="en-GB" sz="18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trend was found in S01</a:t>
            </a:r>
          </a:p>
          <a:p>
            <a:pPr>
              <a:lnSpc>
                <a:spcPct val="107000"/>
              </a:lnSpc>
              <a:spcAft>
                <a:spcPts val="800"/>
              </a:spcAft>
            </a:pPr>
            <a:r>
              <a:rPr lang="en-GB" sz="1800" b="1" dirty="0">
                <a:effectLst/>
                <a:latin typeface="Times New Roman" panose="02020603050405020304" pitchFamily="18" charset="0"/>
                <a:ea typeface="DengXian" panose="02010600030101010101" pitchFamily="2" charset="-122"/>
                <a:cs typeface="Times New Roman" panose="02020603050405020304" pitchFamily="18" charset="0"/>
              </a:rPr>
              <a:t>Eh:</a:t>
            </a:r>
            <a:r>
              <a:rPr lang="en-GB" sz="1800" dirty="0">
                <a:effectLst/>
                <a:latin typeface="Times New Roman" panose="02020603050405020304" pitchFamily="18" charset="0"/>
                <a:ea typeface="DengXian" panose="02010600030101010101" pitchFamily="2" charset="-122"/>
                <a:cs typeface="Times New Roman" panose="02020603050405020304" pitchFamily="18" charset="0"/>
              </a:rPr>
              <a:t> From redox potential profiles, we may see clearly that sediments in all the stations become anoxic quickly below the SWI. But S01 has positive Eh values in the whole profile.</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6ABD060-2874-1049-8959-C8A387BD721E}" type="slidenum">
              <a:t>10</a:t>
            </a:fld>
            <a:endParaRPr lang="en-BE" sz="1200" b="0" i="0" u="none" strike="noStrike" kern="1200" cap="none" spc="0" baseline="0" dirty="0">
              <a:solidFill>
                <a:srgbClr val="000000"/>
              </a:solidFill>
              <a:uFillTx/>
              <a:latin typeface="Georgia"/>
            </a:endParaRPr>
          </a:p>
        </p:txBody>
      </p:sp>
    </p:spTree>
    <p:extLst>
      <p:ext uri="{BB962C8B-B14F-4D97-AF65-F5344CB8AC3E}">
        <p14:creationId xmlns:p14="http://schemas.microsoft.com/office/powerpoint/2010/main" val="1639703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Beside the porewater analysis, sediment solid phase was analysed. ZB and SV show comparable results. </a:t>
            </a: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However, in W01, a sharp decrease was found from SWI to -4 cm. </a:t>
            </a: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In S15, highest Hg concentration, around 330 ng/g was observed in the solid phase (highest labile Hg </a:t>
            </a:r>
            <a:r>
              <a:rPr lang="en-GB" sz="1200"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conc</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in the same station) There might be a resupply from solid phase to porewater which can results in high labile Hg concentration. It needs further dynamic investigation, for example: sequential extraction may help to explain the resupply of Hg from solid phase to porewater. </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endPar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endParaRP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The results are compared with the sampling results in </a:t>
            </a:r>
            <a:r>
              <a:rPr lang="en-GB" sz="12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August, 1990</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This sampling station is located very close to S15. The concentration was at least twice higher than our results, it indicate, the Hg pollution in sediment was much better than the 90s in the upper Scheldt estuary.</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r>
              <a:rPr lang="en-GB" dirty="0"/>
              <a:t>Obviously, two peaks in 2021</a:t>
            </a:r>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4232533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Beside the porewater analysis, sediment solid phase was analysed. ZB and SV show comparable results. </a:t>
            </a: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However, in W01, a sharp decrease was found from SWI to -4 cm. </a:t>
            </a: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In S15, highest Hg concentration, around 330 ng/g was observed in the solid phase (highest labile Hg </a:t>
            </a:r>
            <a:r>
              <a:rPr lang="en-GB" sz="1200"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conc</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in the same station) There might be a resupply from solid phase to porewater which can results in high labile Hg concentration. It needs further dynamic investigation, for example: sequential extraction may help to explain the resupply of Hg from solid phase to porewater. </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endPar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endParaRP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The results are compared with the sampling results in </a:t>
            </a:r>
            <a:r>
              <a:rPr lang="en-GB" sz="12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August, 1990</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This sampling station is located very close to S15. The concentration was at least twice higher than our results, it indicate, the Hg pollution in sediment was much better than the 90s in the upper Scheldt estuary.</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r>
              <a:rPr lang="en-GB" dirty="0"/>
              <a:t>Obviously, two peaks in 2021</a:t>
            </a:r>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66854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Beside the porewater analysis, sediment solid phase was analysed. ZB and SV show comparable results. </a:t>
            </a: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However, in W01, a sharp decrease was found from SWI to -4 cm. </a:t>
            </a: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In S15, highest Hg concentration, around 330 ng/g was observed in the solid phase (highest labile Hg </a:t>
            </a:r>
            <a:r>
              <a:rPr lang="en-GB" sz="1200"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conc</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in the same station) There might be a resupply from solid phase to porewater which can results in high labile Hg concentration. It needs further dynamic investigation, for example: sequential extraction may help to explain the resupply of Hg from solid phase to porewater. </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endPar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endParaRPr>
          </a:p>
          <a:p>
            <a:pPr>
              <a:lnSpc>
                <a:spcPct val="107000"/>
              </a:lnSpc>
              <a:spcAft>
                <a:spcPts val="800"/>
              </a:spcAft>
            </a:pP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The results are compared with the sampling results in </a:t>
            </a:r>
            <a:r>
              <a:rPr lang="en-GB" sz="1200" b="1"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August, 1990</a:t>
            </a:r>
            <a:r>
              <a:rPr lang="en-GB" sz="12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This sampling station is located very close to S15. The concentration was at least twice higher than our results, it indicate, the Hg pollution in sediment was much better than the 90s in the upper Scheldt estuary.</a:t>
            </a:r>
            <a:endParaRPr lang="en-BE" sz="1200" dirty="0">
              <a:effectLst/>
              <a:latin typeface="Calibri" panose="020F0502020204030204" pitchFamily="34" charset="0"/>
              <a:ea typeface="DengXian" panose="02010600030101010101" pitchFamily="2" charset="-122"/>
              <a:cs typeface="Times New Roman" panose="02020603050405020304" pitchFamily="18" charset="0"/>
            </a:endParaRPr>
          </a:p>
          <a:p>
            <a:r>
              <a:rPr lang="en-GB" dirty="0"/>
              <a:t>Obviously, two peaks in 2021</a:t>
            </a:r>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560832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 S15 and ZB </a:t>
            </a:r>
            <a:r>
              <a:rPr lang="en-US" altLang="zh-CN" dirty="0"/>
              <a:t>selected</a:t>
            </a:r>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852661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 S15 and ZB </a:t>
            </a:r>
            <a:r>
              <a:rPr lang="en-US" altLang="zh-CN" dirty="0"/>
              <a:t>selected</a:t>
            </a:r>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2402515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In March, 2020.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Labile Hg conc in ZB were much higher than W01 and SV. In ZB, almost all Hg presented as labile Hg in porewater due to the concentrations were almost the same with the Hg in porewater.</a:t>
            </a: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In station W01, Hg concentrations in porewater were higher than labile Hg. In station SV, almost all the Hg present as labile Hg from SWI to -3 cm, then porewater higher than DGT as a general phenomenon. In station S15, labile Hg conc were much higher than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THg</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in porewater, there might be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sth</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wrong due to the technical problem, since we measured high porewater conc than DGT in March 2021.</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18</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073583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In March, 2020.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Labile Hg conc in ZB were much higher than W01 and SV. In ZB, almost all Hg presented as labile Hg in porewater due to the concentrations were almost the same with the Hg in porewater.</a:t>
            </a: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In station W01, Hg concentrations in porewater were higher than labile Hg. In station SV, almost all the Hg present as labile Hg from SWI to -3 cm, then porewater higher than DGT as a general phenomenon. In station S15, labile Hg conc were much higher than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THg</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in porewater, there might be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sth</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wrong due to the technical problem, since we measured high porewater conc than DGT in March 2021.</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19</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3192062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In March, 2020.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Labile Hg conc in ZB were much higher than W01 and SV. In ZB, almost all Hg presented as labile Hg in porewater due to the concentrations were almost the same with the Hg in porewater.</a:t>
            </a: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In station W01, Hg concentrations in porewater were higher than labile Hg. In station SV, almost all the Hg present as labile Hg from SWI to -3 cm, then porewater higher than DGT as a general phenomenon. In station S15, labile Hg conc were much higher than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THg</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in porewater, there might be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sth</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wrong due to the technical problem, since we measured high porewater conc than DGT in March 2021.</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20</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2941498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In March, 2020.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Labile Hg conc in ZB were much higher than W01 and SV. In ZB, almost all Hg presented as labile Hg in porewater due to the concentrations were almost the same with the Hg in porewater.</a:t>
            </a: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In station W01, Hg concentrations in porewater were higher than labile Hg. In station SV, almost all the Hg present as labile Hg from SWI to -3 cm, then porewater higher than DGT as a general phenomenon. In station S15, labile Hg conc were much higher than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THg</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in porewater, there might be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sth</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wrong due to the technical problem, since we measured high porewater conc than DGT in March 2021.</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21</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3159676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In March, 2020.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Labile Hg conc in ZB were much higher than W01 and SV. In ZB, almost all Hg presented as labile Hg in porewater due to the concentrations were almost the same with the Hg in porewater.</a:t>
            </a:r>
            <a:r>
              <a:rPr lang="en-US" sz="1800" b="1"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In station W01, Hg concentrations in porewater were higher than labile Hg. In station SV, almost all the Hg present as labile Hg from SWI to -3 cm, then porewater higher than DGT as a general phenomenon. In station S15, labile Hg conc were much higher than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THg</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in porewater, there might be </a:t>
            </a:r>
            <a:r>
              <a:rPr lang="en-US" sz="1800" dirty="0" err="1">
                <a:effectLst/>
                <a:latin typeface="Times New Roman" panose="02020603050405020304" pitchFamily="18" charset="0"/>
                <a:ea typeface="DengXian" panose="02010600030101010101" pitchFamily="2" charset="-122"/>
                <a:cs typeface="Times New Roman" panose="02020603050405020304" pitchFamily="18" charset="0"/>
              </a:rPr>
              <a:t>sth</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wrong due to the technical problem, since we measured high porewater conc than DGT in March 2021.</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22</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17268374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23</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2852471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24</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673565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r>
              <a:rPr lang="en-GB" sz="1800" dirty="0" err="1">
                <a:effectLst/>
                <a:latin typeface="Times New Roman" panose="02020603050405020304" pitchFamily="18" charset="0"/>
                <a:ea typeface="Times New Roman" panose="02020603050405020304" pitchFamily="18" charset="0"/>
              </a:rPr>
              <a:t>LoD</a:t>
            </a:r>
            <a:r>
              <a:rPr lang="en-GB" sz="1800" dirty="0">
                <a:effectLst/>
                <a:latin typeface="Times New Roman" panose="02020603050405020304" pitchFamily="18" charset="0"/>
                <a:ea typeface="Times New Roman" panose="02020603050405020304" pitchFamily="18" charset="0"/>
              </a:rPr>
              <a:t> 15 </a:t>
            </a:r>
            <a:r>
              <a:rPr lang="en-GB" sz="1800" dirty="0" err="1">
                <a:effectLst/>
                <a:latin typeface="Times New Roman" panose="02020603050405020304" pitchFamily="18" charset="0"/>
                <a:ea typeface="Times New Roman" panose="02020603050405020304" pitchFamily="18" charset="0"/>
              </a:rPr>
              <a:t>pg</a:t>
            </a:r>
            <a:r>
              <a:rPr lang="en-GB" sz="1800" dirty="0">
                <a:effectLst/>
                <a:latin typeface="Times New Roman" panose="02020603050405020304" pitchFamily="18" charset="0"/>
                <a:ea typeface="Times New Roman" panose="02020603050405020304" pitchFamily="18" charset="0"/>
              </a:rPr>
              <a:t>/L </a:t>
            </a:r>
            <a:endParaRPr lang="en-BE"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B6ABD060-2874-1049-8959-C8A387BD721E}"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25</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3278365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lvl="0"/>
            <a:fld id="{96F8E361-196B-724C-BF68-DB633906C4C9}" type="slidenum">
              <a:rPr lang="en-BE" smtClean="0"/>
              <a:t>26</a:t>
            </a:fld>
            <a:endParaRPr lang="en-BE" dirty="0"/>
          </a:p>
        </p:txBody>
      </p:sp>
    </p:spTree>
    <p:extLst>
      <p:ext uri="{BB962C8B-B14F-4D97-AF65-F5344CB8AC3E}">
        <p14:creationId xmlns:p14="http://schemas.microsoft.com/office/powerpoint/2010/main" val="13436097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lvl="0"/>
            <a:fld id="{96F8E361-196B-724C-BF68-DB633906C4C9}" type="slidenum">
              <a:rPr lang="en-BE" smtClean="0"/>
              <a:t>27</a:t>
            </a:fld>
            <a:endParaRPr lang="en-BE" dirty="0"/>
          </a:p>
        </p:txBody>
      </p:sp>
    </p:spTree>
    <p:extLst>
      <p:ext uri="{BB962C8B-B14F-4D97-AF65-F5344CB8AC3E}">
        <p14:creationId xmlns:p14="http://schemas.microsoft.com/office/powerpoint/2010/main" val="3539512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6E917-773C-3648-A6A0-9DD062B437B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528E00-EC4E-AB4A-AAA8-61ED5ECFD97F}"/>
              </a:ext>
            </a:extLst>
          </p:cNvPr>
          <p:cNvSpPr txBox="1">
            <a:spLocks noGrp="1"/>
          </p:cNvSpPr>
          <p:nvPr>
            <p:ph type="body" sz="quarter" idx="1"/>
          </p:nvPr>
        </p:nvSpPr>
        <p:spPr/>
        <p:txBody>
          <a:bodyPr/>
          <a:lstStyle/>
          <a:p>
            <a:pPr>
              <a:lnSpc>
                <a:spcPct val="107000"/>
              </a:lnSpc>
              <a:spcAft>
                <a:spcPts val="800"/>
              </a:spcAft>
            </a:pPr>
            <a:r>
              <a:rPr lang="en-GB" sz="1800" dirty="0">
                <a:effectLst/>
                <a:latin typeface="Times New Roman" panose="02020603050405020304" pitchFamily="18" charset="0"/>
                <a:ea typeface="DengXian" panose="02010600030101010101" pitchFamily="2" charset="-122"/>
                <a:cs typeface="Times New Roman" panose="02020603050405020304" pitchFamily="18" charset="0"/>
              </a:rPr>
              <a:t>Hg forms can interchange in atmospheric, aquatic and terrestrial environments. </a:t>
            </a:r>
            <a:r>
              <a:rPr lang="en-GB" sz="18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800" dirty="0">
                <a:effectLst/>
                <a:latin typeface="Times New Roman" panose="02020603050405020304" pitchFamily="18" charset="0"/>
                <a:ea typeface="DengXian" panose="02010600030101010101" pitchFamily="2" charset="-122"/>
                <a:cs typeface="Times New Roman" panose="02020603050405020304" pitchFamily="18" charset="0"/>
              </a:rPr>
              <a:t> The cycling pathways are complex. </a:t>
            </a:r>
            <a:r>
              <a:rPr lang="en-GB" sz="18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  </a:t>
            </a:r>
            <a:r>
              <a:rPr lang="en-GB" sz="1800" b="1" dirty="0" err="1">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BE" sz="1800" dirty="0">
                <a:effectLst/>
                <a:latin typeface="Times New Roman" panose="02020603050405020304" pitchFamily="18" charset="0"/>
                <a:ea typeface="DengXian" panose="02010600030101010101" pitchFamily="2" charset="-122"/>
                <a:cs typeface="Times New Roman" panose="02020603050405020304" pitchFamily="18" charset="0"/>
              </a:rPr>
              <a:t>The major sources of Hg in the atmosphere are human activities. Volcanic eruptions are a natural source of Hg in the atmosphere. Rainwater carries much of the atmospheric Hg to the land and oceans. </a:t>
            </a:r>
            <a:r>
              <a:rPr lang="en-GB" sz="18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  </a:t>
            </a:r>
            <a:r>
              <a:rPr lang="en-GB" sz="1800" b="1" dirty="0" err="1">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8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  </a:t>
            </a:r>
            <a:r>
              <a:rPr lang="en-GB" sz="1800" b="1" dirty="0" err="1">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BE" sz="1800" dirty="0">
                <a:solidFill>
                  <a:srgbClr val="808080"/>
                </a:solidFill>
                <a:effectLst/>
                <a:latin typeface="Times New Roman" panose="02020603050405020304" pitchFamily="18" charset="0"/>
                <a:ea typeface="DengXian" panose="02010600030101010101" pitchFamily="2" charset="-122"/>
                <a:cs typeface="Times New Roman" panose="02020603050405020304" pitchFamily="18" charset="0"/>
              </a:rPr>
              <a:t>I</a:t>
            </a:r>
            <a:r>
              <a:rPr lang="en-US" sz="1800" dirty="0">
                <a:solidFill>
                  <a:srgbClr val="808080"/>
                </a:solidFill>
                <a:effectLst/>
                <a:latin typeface="Times New Roman" panose="02020603050405020304" pitchFamily="18" charset="0"/>
                <a:ea typeface="DengXian" panose="02010600030101010101" pitchFamily="2" charset="-122"/>
                <a:cs typeface="Times New Roman" panose="02020603050405020304" pitchFamily="18" charset="0"/>
              </a:rPr>
              <a:t>n the atmosphere, sunlight converts elemental Hg to ionized Hg2+, which falls to earth by rain. About 80% of the Hg2+ enters the ocean is converted back to Hg0 and evaporates back to the atmosphere. </a:t>
            </a:r>
            <a:r>
              <a:rPr lang="en-GB" sz="18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800" dirty="0">
                <a:solidFill>
                  <a:srgbClr val="808080"/>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en-GB" sz="1800" b="1" dirty="0" err="1">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r>
              <a:rPr lang="en-GB" sz="1800" dirty="0">
                <a:solidFill>
                  <a:srgbClr val="808080"/>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solidFill>
                  <a:srgbClr val="808080"/>
                </a:solidFill>
                <a:effectLst/>
                <a:latin typeface="Times New Roman" panose="02020603050405020304" pitchFamily="18" charset="0"/>
                <a:ea typeface="DengXian" panose="02010600030101010101" pitchFamily="2" charset="-122"/>
                <a:cs typeface="Times New Roman" panose="02020603050405020304" pitchFamily="18" charset="0"/>
              </a:rPr>
              <a:t>Some of the Hg2+ hat remains in the ocean sticks to particles of organic matter and falls to the seafloor. Some enters the food chain. </a:t>
            </a:r>
            <a:r>
              <a:rPr lang="en-GB" sz="1800" b="1" dirty="0">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 </a:t>
            </a:r>
            <a:r>
              <a:rPr lang="en-GB" sz="1800" b="1" dirty="0" err="1">
                <a:solidFill>
                  <a:srgbClr val="000000"/>
                </a:solidFill>
                <a:effectLst/>
                <a:highlight>
                  <a:srgbClr val="FFFF00"/>
                </a:highlight>
                <a:latin typeface="Times New Roman" panose="02020603050405020304" pitchFamily="18" charset="0"/>
                <a:ea typeface="DengXian" panose="02010600030101010101" pitchFamily="2" charset="-122"/>
                <a:cs typeface="Times New Roman" panose="02020603050405020304" pitchFamily="18" charset="0"/>
              </a:rPr>
              <a:t>Click</a:t>
            </a:r>
            <a:endParaRPr lang="en-BE" sz="1800" dirty="0">
              <a:solidFill>
                <a:srgbClr val="808080"/>
              </a:solidFill>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BE" sz="1800" b="1" dirty="0">
                <a:effectLst/>
                <a:latin typeface="Times New Roman" panose="02020603050405020304" pitchFamily="18" charset="0"/>
                <a:ea typeface="DengXian" panose="02010600030101010101" pitchFamily="2" charset="-122"/>
                <a:cs typeface="Times New Roman" panose="02020603050405020304" pitchFamily="18" charset="0"/>
              </a:rPr>
              <a:t>Bacteria in oxygen-poor zones can convert Hg2+ to </a:t>
            </a:r>
            <a:r>
              <a:rPr lang="en-BE" sz="1800" b="1" dirty="0" err="1">
                <a:effectLst/>
                <a:latin typeface="Times New Roman" panose="02020603050405020304" pitchFamily="18" charset="0"/>
                <a:ea typeface="DengXian" panose="02010600030101010101" pitchFamily="2" charset="-122"/>
                <a:cs typeface="Times New Roman" panose="02020603050405020304" pitchFamily="18" charset="0"/>
              </a:rPr>
              <a:t>MMHg</a:t>
            </a:r>
            <a:r>
              <a:rPr lang="en-BE" sz="1800" b="1" dirty="0">
                <a:effectLst/>
                <a:latin typeface="Times New Roman" panose="02020603050405020304" pitchFamily="18" charset="0"/>
                <a:ea typeface="DengXian" panose="02010600030101010101" pitchFamily="2" charset="-122"/>
                <a:cs typeface="Times New Roman" panose="02020603050405020304" pitchFamily="18" charset="0"/>
              </a:rPr>
              <a:t>. </a:t>
            </a:r>
            <a:r>
              <a:rPr lang="en-BE" sz="1800" b="1" dirty="0" err="1">
                <a:effectLst/>
                <a:latin typeface="Times New Roman" panose="02020603050405020304" pitchFamily="18" charset="0"/>
                <a:ea typeface="DengXian" panose="02010600030101010101" pitchFamily="2" charset="-122"/>
                <a:cs typeface="Times New Roman" panose="02020603050405020304" pitchFamily="18" charset="0"/>
              </a:rPr>
              <a:t>DMeHg</a:t>
            </a:r>
            <a:r>
              <a:rPr lang="en-BE" sz="1800" dirty="0">
                <a:effectLst/>
                <a:latin typeface="Times New Roman" panose="02020603050405020304" pitchFamily="18" charset="0"/>
                <a:ea typeface="DengXian" panose="02010600030101010101" pitchFamily="2" charset="-122"/>
                <a:cs typeface="Times New Roman" panose="02020603050405020304" pitchFamily="18" charset="0"/>
              </a:rPr>
              <a:t> is the most toxic form of Hg and present in seawater at very low levels.</a:t>
            </a:r>
            <a:endParaRPr lang="en-BE" sz="1800" dirty="0">
              <a:effectLst/>
              <a:latin typeface="Calibri" panose="020F0502020204030204" pitchFamily="34" charset="0"/>
              <a:ea typeface="DengXian" panose="02010600030101010101" pitchFamily="2" charset="-122"/>
              <a:cs typeface="Times New Roman" panose="02020603050405020304" pitchFamily="18" charset="0"/>
            </a:endParaRPr>
          </a:p>
          <a:p>
            <a:pPr marL="228600" lvl="0" indent="-228600">
              <a:buAutoNum type="arabicPeriod"/>
            </a:pPr>
            <a:endParaRPr lang="en-BE" dirty="0"/>
          </a:p>
        </p:txBody>
      </p:sp>
      <p:sp>
        <p:nvSpPr>
          <p:cNvPr id="4" name="Slide Number Placeholder 3">
            <a:extLst>
              <a:ext uri="{FF2B5EF4-FFF2-40B4-BE49-F238E27FC236}">
                <a16:creationId xmlns:a16="http://schemas.microsoft.com/office/drawing/2014/main" id="{7BBB5D2F-2A0B-0342-926B-AB857683AB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6ABD060-2874-1049-8959-C8A387BD721E}" type="slidenum">
              <a:t>28</a:t>
            </a:fld>
            <a:endParaRPr lang="en-BE" sz="1200" b="0" i="0" u="none" strike="noStrike" kern="1200" cap="none" spc="0" baseline="0" dirty="0">
              <a:solidFill>
                <a:srgbClr val="000000"/>
              </a:solidFill>
              <a:uFillTx/>
              <a:latin typeface="Georgia"/>
            </a:endParaRPr>
          </a:p>
        </p:txBody>
      </p:sp>
    </p:spTree>
    <p:extLst>
      <p:ext uri="{BB962C8B-B14F-4D97-AF65-F5344CB8AC3E}">
        <p14:creationId xmlns:p14="http://schemas.microsoft.com/office/powerpoint/2010/main" val="112706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55707-676A-5341-A650-E0ECA597F02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F9A4E9C-C497-D642-84CF-EAC5B4998C25}"/>
              </a:ext>
            </a:extLst>
          </p:cNvPr>
          <p:cNvSpPr txBox="1">
            <a:spLocks noGrp="1"/>
          </p:cNvSpPr>
          <p:nvPr>
            <p:ph type="body" sz="quarter" idx="1"/>
          </p:nvPr>
        </p:nvSpPr>
        <p:spPr/>
        <p:txBody>
          <a:bodyPr/>
          <a:lstStyle/>
          <a:p>
            <a:pPr lvl="0"/>
            <a:endParaRPr lang="en-BE" dirty="0"/>
          </a:p>
        </p:txBody>
      </p:sp>
      <p:sp>
        <p:nvSpPr>
          <p:cNvPr id="4" name="Slide Number Placeholder 3">
            <a:extLst>
              <a:ext uri="{FF2B5EF4-FFF2-40B4-BE49-F238E27FC236}">
                <a16:creationId xmlns:a16="http://schemas.microsoft.com/office/drawing/2014/main" id="{C2E04C7F-C791-1D4E-A1EB-98DB79405AA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AA2219-58ED-5E4C-BC87-8CBD4FC09709}" type="slidenum">
              <a:t>29</a:t>
            </a:fld>
            <a:endParaRPr lang="en-BE" sz="1200" b="0" i="0" u="none" strike="noStrike" kern="1200" cap="none" spc="0" baseline="0" dirty="0">
              <a:solidFill>
                <a:srgbClr val="000000"/>
              </a:solidFill>
              <a:uFillTx/>
              <a:latin typeface="Georgi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F8E361-196B-724C-BF68-DB633906C4C9}" type="slidenum">
              <a:rPr kumimoji="0" lang="en-BE" sz="1200" b="0" i="0" u="none" strike="noStrike" kern="1200" cap="none" spc="0" normalizeH="0" baseline="0" noProof="0" smtClean="0">
                <a:ln>
                  <a:noFill/>
                </a:ln>
                <a:solidFill>
                  <a:srgbClr val="000000"/>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BE" sz="1200" b="0" i="0" u="none" strike="noStrike" kern="1200" cap="none" spc="0" normalizeH="0" baseline="0" noProof="0" dirty="0">
              <a:ln>
                <a:noFill/>
              </a:ln>
              <a:solidFill>
                <a:srgbClr val="000000"/>
              </a:solidFill>
              <a:effectLst/>
              <a:uLnTx/>
              <a:uFillTx/>
              <a:latin typeface="Georgia"/>
              <a:ea typeface="+mn-ea"/>
              <a:cs typeface="+mn-cs"/>
            </a:endParaRPr>
          </a:p>
        </p:txBody>
      </p:sp>
    </p:spTree>
    <p:extLst>
      <p:ext uri="{BB962C8B-B14F-4D97-AF65-F5344CB8AC3E}">
        <p14:creationId xmlns:p14="http://schemas.microsoft.com/office/powerpoint/2010/main" val="4010700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F225-E45C-485B-AFD8-E0072B5F78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24DFD18E-3EA4-4E95-B45A-C6E7B4DB13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25B58C67-4DFC-4A96-9D86-5A57E7A5EFA4}"/>
              </a:ext>
            </a:extLst>
          </p:cNvPr>
          <p:cNvSpPr>
            <a:spLocks noGrp="1"/>
          </p:cNvSpPr>
          <p:nvPr>
            <p:ph type="dt" sz="half" idx="10"/>
          </p:nvPr>
        </p:nvSpPr>
        <p:spPr/>
        <p:txBody>
          <a:bodyPr/>
          <a:lstStyle/>
          <a:p>
            <a:fld id="{F282CDD9-B72B-4650-8E43-CABB11BF7B65}" type="datetimeFigureOut">
              <a:rPr lang="en-BE" smtClean="0"/>
              <a:t>10/10/2022</a:t>
            </a:fld>
            <a:endParaRPr lang="en-BE"/>
          </a:p>
        </p:txBody>
      </p:sp>
      <p:sp>
        <p:nvSpPr>
          <p:cNvPr id="5" name="Footer Placeholder 4">
            <a:extLst>
              <a:ext uri="{FF2B5EF4-FFF2-40B4-BE49-F238E27FC236}">
                <a16:creationId xmlns:a16="http://schemas.microsoft.com/office/drawing/2014/main" id="{5855CECC-B7D1-43FE-BB64-3894E91E324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38BB42B4-BA27-4566-94E9-974CE115D521}"/>
              </a:ext>
            </a:extLst>
          </p:cNvPr>
          <p:cNvSpPr>
            <a:spLocks noGrp="1"/>
          </p:cNvSpPr>
          <p:nvPr>
            <p:ph type="sldNum" sz="quarter" idx="12"/>
          </p:nvPr>
        </p:nvSpPr>
        <p:spPr/>
        <p:txBody>
          <a:bodyPr/>
          <a:lstStyle/>
          <a:p>
            <a:fld id="{F75DCD92-B2D6-4451-9143-A8B09C7F9FDA}" type="slidenum">
              <a:rPr lang="en-BE" smtClean="0"/>
              <a:t>‹#›</a:t>
            </a:fld>
            <a:endParaRPr lang="en-BE"/>
          </a:p>
        </p:txBody>
      </p:sp>
    </p:spTree>
    <p:extLst>
      <p:ext uri="{BB962C8B-B14F-4D97-AF65-F5344CB8AC3E}">
        <p14:creationId xmlns:p14="http://schemas.microsoft.com/office/powerpoint/2010/main" val="116337518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92AD-C88F-4B38-AAB6-B4BEAAB4A17B}"/>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4E4490A3-059E-4DD0-A7A2-6CE0AD7CAA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F03A4640-C999-477C-ACCB-BA9D1D5344A5}"/>
              </a:ext>
            </a:extLst>
          </p:cNvPr>
          <p:cNvSpPr>
            <a:spLocks noGrp="1"/>
          </p:cNvSpPr>
          <p:nvPr>
            <p:ph type="dt" sz="half" idx="10"/>
          </p:nvPr>
        </p:nvSpPr>
        <p:spPr/>
        <p:txBody>
          <a:bodyPr/>
          <a:lstStyle/>
          <a:p>
            <a:pPr lvl="0"/>
            <a:fld id="{8258514B-CB39-49D5-8A1A-08B3CDE1E836}" type="datetime1">
              <a:rPr lang="en-US" smtClean="0"/>
              <a:t>10/10/2022</a:t>
            </a:fld>
            <a:endParaRPr lang="en-US" dirty="0"/>
          </a:p>
        </p:txBody>
      </p:sp>
      <p:sp>
        <p:nvSpPr>
          <p:cNvPr id="5" name="Footer Placeholder 4">
            <a:extLst>
              <a:ext uri="{FF2B5EF4-FFF2-40B4-BE49-F238E27FC236}">
                <a16:creationId xmlns:a16="http://schemas.microsoft.com/office/drawing/2014/main" id="{8DCAEBFA-A97A-4665-A316-B2A59CCA2DAC}"/>
              </a:ext>
            </a:extLst>
          </p:cNvPr>
          <p:cNvSpPr>
            <a:spLocks noGrp="1"/>
          </p:cNvSpPr>
          <p:nvPr>
            <p:ph type="ftr" sz="quarter" idx="11"/>
          </p:nvPr>
        </p:nvSpPr>
        <p:spPr/>
        <p:txBody>
          <a:bodyPr/>
          <a:lstStyle/>
          <a:p>
            <a:pPr lvl="0"/>
            <a:r>
              <a:rPr lang="en-US"/>
              <a:t>Add a footer</a:t>
            </a:r>
            <a:endParaRPr lang="en-US" dirty="0"/>
          </a:p>
        </p:txBody>
      </p:sp>
      <p:sp>
        <p:nvSpPr>
          <p:cNvPr id="6" name="Slide Number Placeholder 5">
            <a:extLst>
              <a:ext uri="{FF2B5EF4-FFF2-40B4-BE49-F238E27FC236}">
                <a16:creationId xmlns:a16="http://schemas.microsoft.com/office/drawing/2014/main" id="{BBCC2143-859D-422E-9496-71C1171C4ABC}"/>
              </a:ext>
            </a:extLst>
          </p:cNvPr>
          <p:cNvSpPr>
            <a:spLocks noGrp="1"/>
          </p:cNvSpPr>
          <p:nvPr>
            <p:ph type="sldNum" sz="quarter" idx="12"/>
          </p:nvPr>
        </p:nvSpPr>
        <p:spPr/>
        <p:txBody>
          <a:bodyPr/>
          <a:lstStyle/>
          <a:p>
            <a:pPr lvl="0"/>
            <a:fld id="{012A8E3F-DBF0-4A46-93F6-B55857E334AC}" type="slidenum">
              <a:rPr lang="en-BE" smtClean="0"/>
              <a:t>‹#›</a:t>
            </a:fld>
            <a:endParaRPr lang="en-BE" dirty="0"/>
          </a:p>
        </p:txBody>
      </p:sp>
    </p:spTree>
    <p:extLst>
      <p:ext uri="{BB962C8B-B14F-4D97-AF65-F5344CB8AC3E}">
        <p14:creationId xmlns:p14="http://schemas.microsoft.com/office/powerpoint/2010/main" val="2252638543"/>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FD3D4-91C1-4ECE-BF20-D42B66427A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F7A80165-52EC-4395-8A5F-0BB3E6C652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B18608-5336-4067-87C5-501253F85D21}"/>
              </a:ext>
            </a:extLst>
          </p:cNvPr>
          <p:cNvSpPr>
            <a:spLocks noGrp="1"/>
          </p:cNvSpPr>
          <p:nvPr>
            <p:ph type="dt" sz="half" idx="10"/>
          </p:nvPr>
        </p:nvSpPr>
        <p:spPr/>
        <p:txBody>
          <a:bodyPr/>
          <a:lstStyle/>
          <a:p>
            <a:pPr lvl="0"/>
            <a:fld id="{5F90A9E6-63EF-48E2-B0C2-A76ED95CB2BD}" type="datetime1">
              <a:rPr lang="en-US" smtClean="0"/>
              <a:t>10/10/2022</a:t>
            </a:fld>
            <a:endParaRPr lang="en-US" dirty="0"/>
          </a:p>
        </p:txBody>
      </p:sp>
      <p:sp>
        <p:nvSpPr>
          <p:cNvPr id="5" name="Footer Placeholder 4">
            <a:extLst>
              <a:ext uri="{FF2B5EF4-FFF2-40B4-BE49-F238E27FC236}">
                <a16:creationId xmlns:a16="http://schemas.microsoft.com/office/drawing/2014/main" id="{F52F3EF9-FAA4-4848-B278-5194884860B5}"/>
              </a:ext>
            </a:extLst>
          </p:cNvPr>
          <p:cNvSpPr>
            <a:spLocks noGrp="1"/>
          </p:cNvSpPr>
          <p:nvPr>
            <p:ph type="ftr" sz="quarter" idx="11"/>
          </p:nvPr>
        </p:nvSpPr>
        <p:spPr/>
        <p:txBody>
          <a:bodyPr/>
          <a:lstStyle/>
          <a:p>
            <a:pPr lvl="0"/>
            <a:r>
              <a:rPr lang="en-US"/>
              <a:t>Add a footer</a:t>
            </a:r>
            <a:endParaRPr lang="en-US" dirty="0"/>
          </a:p>
        </p:txBody>
      </p:sp>
      <p:sp>
        <p:nvSpPr>
          <p:cNvPr id="6" name="Slide Number Placeholder 5">
            <a:extLst>
              <a:ext uri="{FF2B5EF4-FFF2-40B4-BE49-F238E27FC236}">
                <a16:creationId xmlns:a16="http://schemas.microsoft.com/office/drawing/2014/main" id="{06B1ECB3-B915-403D-834C-BCE70EFE5DA2}"/>
              </a:ext>
            </a:extLst>
          </p:cNvPr>
          <p:cNvSpPr>
            <a:spLocks noGrp="1"/>
          </p:cNvSpPr>
          <p:nvPr>
            <p:ph type="sldNum" sz="quarter" idx="12"/>
          </p:nvPr>
        </p:nvSpPr>
        <p:spPr/>
        <p:txBody>
          <a:bodyPr/>
          <a:lstStyle/>
          <a:p>
            <a:pPr lvl="0"/>
            <a:fld id="{5CF39DE8-1FCA-5B41-B162-C31575692D26}" type="slidenum">
              <a:rPr lang="en-BE" smtClean="0"/>
              <a:t>‹#›</a:t>
            </a:fld>
            <a:endParaRPr lang="en-BE" dirty="0"/>
          </a:p>
        </p:txBody>
      </p:sp>
    </p:spTree>
    <p:extLst>
      <p:ext uri="{BB962C8B-B14F-4D97-AF65-F5344CB8AC3E}">
        <p14:creationId xmlns:p14="http://schemas.microsoft.com/office/powerpoint/2010/main" val="117228904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B8ED9-136A-46BA-B3F2-785520E7F5D7}"/>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FD883EFA-053A-4759-A735-48C2DEA8A6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5ED6FAE2-FC45-4704-B72C-008C127463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A058C5FD-AED6-499E-BB49-1904ECDB35BB}"/>
              </a:ext>
            </a:extLst>
          </p:cNvPr>
          <p:cNvSpPr>
            <a:spLocks noGrp="1"/>
          </p:cNvSpPr>
          <p:nvPr>
            <p:ph type="dt" sz="half" idx="10"/>
          </p:nvPr>
        </p:nvSpPr>
        <p:spPr/>
        <p:txBody>
          <a:bodyPr/>
          <a:lstStyle/>
          <a:p>
            <a:pPr lvl="0"/>
            <a:fld id="{F606F0F8-C330-4249-8FE1-8D99E0A6FA82}" type="datetime1">
              <a:rPr lang="en-US" smtClean="0"/>
              <a:t>10/10/2022</a:t>
            </a:fld>
            <a:endParaRPr lang="en-US" dirty="0"/>
          </a:p>
        </p:txBody>
      </p:sp>
      <p:sp>
        <p:nvSpPr>
          <p:cNvPr id="6" name="Footer Placeholder 5">
            <a:extLst>
              <a:ext uri="{FF2B5EF4-FFF2-40B4-BE49-F238E27FC236}">
                <a16:creationId xmlns:a16="http://schemas.microsoft.com/office/drawing/2014/main" id="{C3F94360-7488-41DE-98FC-79E4ABB7C2B7}"/>
              </a:ext>
            </a:extLst>
          </p:cNvPr>
          <p:cNvSpPr>
            <a:spLocks noGrp="1"/>
          </p:cNvSpPr>
          <p:nvPr>
            <p:ph type="ftr" sz="quarter" idx="11"/>
          </p:nvPr>
        </p:nvSpPr>
        <p:spPr/>
        <p:txBody>
          <a:bodyPr/>
          <a:lstStyle/>
          <a:p>
            <a:pPr lvl="0"/>
            <a:r>
              <a:rPr lang="en-US"/>
              <a:t>Add a footer</a:t>
            </a:r>
            <a:endParaRPr lang="en-US" dirty="0"/>
          </a:p>
        </p:txBody>
      </p:sp>
      <p:sp>
        <p:nvSpPr>
          <p:cNvPr id="7" name="Slide Number Placeholder 6">
            <a:extLst>
              <a:ext uri="{FF2B5EF4-FFF2-40B4-BE49-F238E27FC236}">
                <a16:creationId xmlns:a16="http://schemas.microsoft.com/office/drawing/2014/main" id="{833B455B-A640-47EF-8747-5D6AAAB65536}"/>
              </a:ext>
            </a:extLst>
          </p:cNvPr>
          <p:cNvSpPr>
            <a:spLocks noGrp="1"/>
          </p:cNvSpPr>
          <p:nvPr>
            <p:ph type="sldNum" sz="quarter" idx="12"/>
          </p:nvPr>
        </p:nvSpPr>
        <p:spPr/>
        <p:txBody>
          <a:bodyPr/>
          <a:lstStyle/>
          <a:p>
            <a:pPr lvl="0"/>
            <a:fld id="{A7B2C79F-5416-484B-811D-E08E629F85B9}" type="slidenum">
              <a:rPr lang="en-BE" smtClean="0"/>
              <a:t>‹#›</a:t>
            </a:fld>
            <a:endParaRPr lang="en-BE" dirty="0"/>
          </a:p>
        </p:txBody>
      </p:sp>
    </p:spTree>
    <p:extLst>
      <p:ext uri="{BB962C8B-B14F-4D97-AF65-F5344CB8AC3E}">
        <p14:creationId xmlns:p14="http://schemas.microsoft.com/office/powerpoint/2010/main" val="274647529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DBD2-7EBE-4441-947A-B808A0DE49E3}"/>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AB93DE02-59EF-4A93-930D-AB9412A060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B8D63A-8D8B-442F-92DC-0D9185F235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BD9EFC44-FECD-4D71-BD42-C4CFCCA62A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6C3809-2752-4BC2-9D37-976816CDBF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25435B91-D4C1-4E60-9146-F269391F8D5C}"/>
              </a:ext>
            </a:extLst>
          </p:cNvPr>
          <p:cNvSpPr>
            <a:spLocks noGrp="1"/>
          </p:cNvSpPr>
          <p:nvPr>
            <p:ph type="dt" sz="half" idx="10"/>
          </p:nvPr>
        </p:nvSpPr>
        <p:spPr/>
        <p:txBody>
          <a:bodyPr/>
          <a:lstStyle/>
          <a:p>
            <a:pPr lvl="0"/>
            <a:fld id="{3B28A5B5-3849-4353-9FAC-0B5BCED740DC}" type="datetime1">
              <a:rPr lang="en-US" smtClean="0"/>
              <a:t>10/10/2022</a:t>
            </a:fld>
            <a:endParaRPr lang="en-US" dirty="0"/>
          </a:p>
        </p:txBody>
      </p:sp>
      <p:sp>
        <p:nvSpPr>
          <p:cNvPr id="8" name="Footer Placeholder 7">
            <a:extLst>
              <a:ext uri="{FF2B5EF4-FFF2-40B4-BE49-F238E27FC236}">
                <a16:creationId xmlns:a16="http://schemas.microsoft.com/office/drawing/2014/main" id="{0421F00D-68FC-4267-9223-BFD3613D3C6A}"/>
              </a:ext>
            </a:extLst>
          </p:cNvPr>
          <p:cNvSpPr>
            <a:spLocks noGrp="1"/>
          </p:cNvSpPr>
          <p:nvPr>
            <p:ph type="ftr" sz="quarter" idx="11"/>
          </p:nvPr>
        </p:nvSpPr>
        <p:spPr/>
        <p:txBody>
          <a:bodyPr/>
          <a:lstStyle/>
          <a:p>
            <a:pPr lvl="0"/>
            <a:r>
              <a:rPr lang="en-US"/>
              <a:t>Add a footer</a:t>
            </a:r>
            <a:endParaRPr lang="en-US" dirty="0"/>
          </a:p>
        </p:txBody>
      </p:sp>
      <p:sp>
        <p:nvSpPr>
          <p:cNvPr id="9" name="Slide Number Placeholder 8">
            <a:extLst>
              <a:ext uri="{FF2B5EF4-FFF2-40B4-BE49-F238E27FC236}">
                <a16:creationId xmlns:a16="http://schemas.microsoft.com/office/drawing/2014/main" id="{19167D31-8246-4B9C-B935-78ED9F45E532}"/>
              </a:ext>
            </a:extLst>
          </p:cNvPr>
          <p:cNvSpPr>
            <a:spLocks noGrp="1"/>
          </p:cNvSpPr>
          <p:nvPr>
            <p:ph type="sldNum" sz="quarter" idx="12"/>
          </p:nvPr>
        </p:nvSpPr>
        <p:spPr/>
        <p:txBody>
          <a:bodyPr/>
          <a:lstStyle/>
          <a:p>
            <a:pPr lvl="0"/>
            <a:fld id="{8714DD32-66BD-E341-9B67-097980B12B02}" type="slidenum">
              <a:rPr lang="en-BE" smtClean="0"/>
              <a:t>‹#›</a:t>
            </a:fld>
            <a:endParaRPr lang="en-BE" dirty="0"/>
          </a:p>
        </p:txBody>
      </p:sp>
    </p:spTree>
    <p:extLst>
      <p:ext uri="{BB962C8B-B14F-4D97-AF65-F5344CB8AC3E}">
        <p14:creationId xmlns:p14="http://schemas.microsoft.com/office/powerpoint/2010/main" val="57345935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32659-ABC2-4DF3-ABA7-45E165394B3E}"/>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F96B19BD-0041-4543-8542-94C2C04094A4}"/>
              </a:ext>
            </a:extLst>
          </p:cNvPr>
          <p:cNvSpPr>
            <a:spLocks noGrp="1"/>
          </p:cNvSpPr>
          <p:nvPr>
            <p:ph type="dt" sz="half" idx="10"/>
          </p:nvPr>
        </p:nvSpPr>
        <p:spPr/>
        <p:txBody>
          <a:bodyPr/>
          <a:lstStyle/>
          <a:p>
            <a:pPr lvl="0"/>
            <a:fld id="{FE8BFBBC-774B-469F-B223-4BED01E19B21}" type="datetime1">
              <a:rPr lang="en-US" smtClean="0"/>
              <a:t>10/10/2022</a:t>
            </a:fld>
            <a:endParaRPr lang="en-US" dirty="0"/>
          </a:p>
        </p:txBody>
      </p:sp>
      <p:sp>
        <p:nvSpPr>
          <p:cNvPr id="4" name="Footer Placeholder 3">
            <a:extLst>
              <a:ext uri="{FF2B5EF4-FFF2-40B4-BE49-F238E27FC236}">
                <a16:creationId xmlns:a16="http://schemas.microsoft.com/office/drawing/2014/main" id="{F2C0D1EF-218D-4B89-9E13-57DC2D3118F5}"/>
              </a:ext>
            </a:extLst>
          </p:cNvPr>
          <p:cNvSpPr>
            <a:spLocks noGrp="1"/>
          </p:cNvSpPr>
          <p:nvPr>
            <p:ph type="ftr" sz="quarter" idx="11"/>
          </p:nvPr>
        </p:nvSpPr>
        <p:spPr/>
        <p:txBody>
          <a:bodyPr/>
          <a:lstStyle/>
          <a:p>
            <a:pPr lvl="0"/>
            <a:r>
              <a:rPr lang="en-US"/>
              <a:t>Add a footer</a:t>
            </a:r>
            <a:endParaRPr lang="en-US" dirty="0"/>
          </a:p>
        </p:txBody>
      </p:sp>
      <p:sp>
        <p:nvSpPr>
          <p:cNvPr id="5" name="Slide Number Placeholder 4">
            <a:extLst>
              <a:ext uri="{FF2B5EF4-FFF2-40B4-BE49-F238E27FC236}">
                <a16:creationId xmlns:a16="http://schemas.microsoft.com/office/drawing/2014/main" id="{E42D448F-237D-4B87-BD1C-A0F205B4B8EE}"/>
              </a:ext>
            </a:extLst>
          </p:cNvPr>
          <p:cNvSpPr>
            <a:spLocks noGrp="1"/>
          </p:cNvSpPr>
          <p:nvPr>
            <p:ph type="sldNum" sz="quarter" idx="12"/>
          </p:nvPr>
        </p:nvSpPr>
        <p:spPr/>
        <p:txBody>
          <a:bodyPr/>
          <a:lstStyle/>
          <a:p>
            <a:pPr lvl="0"/>
            <a:fld id="{925DADF7-3638-9A49-BE3C-44D5A247046C}" type="slidenum">
              <a:rPr lang="en-BE" smtClean="0"/>
              <a:t>‹#›</a:t>
            </a:fld>
            <a:endParaRPr lang="en-BE" dirty="0"/>
          </a:p>
        </p:txBody>
      </p:sp>
    </p:spTree>
    <p:extLst>
      <p:ext uri="{BB962C8B-B14F-4D97-AF65-F5344CB8AC3E}">
        <p14:creationId xmlns:p14="http://schemas.microsoft.com/office/powerpoint/2010/main" val="273397970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9B6426-D602-4079-83F7-A72F20B5498B}"/>
              </a:ext>
            </a:extLst>
          </p:cNvPr>
          <p:cNvSpPr>
            <a:spLocks noGrp="1"/>
          </p:cNvSpPr>
          <p:nvPr>
            <p:ph type="dt" sz="half" idx="10"/>
          </p:nvPr>
        </p:nvSpPr>
        <p:spPr/>
        <p:txBody>
          <a:bodyPr/>
          <a:lstStyle/>
          <a:p>
            <a:pPr lvl="0"/>
            <a:fld id="{881261AA-43A6-44E6-AEBD-192E6E550D75}" type="datetime1">
              <a:rPr lang="en-US" smtClean="0"/>
              <a:t>10/10/2022</a:t>
            </a:fld>
            <a:endParaRPr lang="en-US" dirty="0"/>
          </a:p>
        </p:txBody>
      </p:sp>
      <p:sp>
        <p:nvSpPr>
          <p:cNvPr id="3" name="Footer Placeholder 2">
            <a:extLst>
              <a:ext uri="{FF2B5EF4-FFF2-40B4-BE49-F238E27FC236}">
                <a16:creationId xmlns:a16="http://schemas.microsoft.com/office/drawing/2014/main" id="{7394FB5E-D374-4E59-8F4E-2307162A5C04}"/>
              </a:ext>
            </a:extLst>
          </p:cNvPr>
          <p:cNvSpPr>
            <a:spLocks noGrp="1"/>
          </p:cNvSpPr>
          <p:nvPr>
            <p:ph type="ftr" sz="quarter" idx="11"/>
          </p:nvPr>
        </p:nvSpPr>
        <p:spPr/>
        <p:txBody>
          <a:bodyPr/>
          <a:lstStyle/>
          <a:p>
            <a:pPr lvl="0"/>
            <a:r>
              <a:rPr lang="en-US"/>
              <a:t>Add a footer</a:t>
            </a:r>
            <a:endParaRPr lang="en-US" dirty="0"/>
          </a:p>
        </p:txBody>
      </p:sp>
      <p:sp>
        <p:nvSpPr>
          <p:cNvPr id="4" name="Slide Number Placeholder 3">
            <a:extLst>
              <a:ext uri="{FF2B5EF4-FFF2-40B4-BE49-F238E27FC236}">
                <a16:creationId xmlns:a16="http://schemas.microsoft.com/office/drawing/2014/main" id="{E35DDE47-5DC5-436B-B130-6DBFBEC1EDDA}"/>
              </a:ext>
            </a:extLst>
          </p:cNvPr>
          <p:cNvSpPr>
            <a:spLocks noGrp="1"/>
          </p:cNvSpPr>
          <p:nvPr>
            <p:ph type="sldNum" sz="quarter" idx="12"/>
          </p:nvPr>
        </p:nvSpPr>
        <p:spPr/>
        <p:txBody>
          <a:bodyPr/>
          <a:lstStyle/>
          <a:p>
            <a:pPr lvl="0"/>
            <a:fld id="{90AA3383-6F35-C74F-B316-16736266A037}" type="slidenum">
              <a:rPr lang="en-BE" smtClean="0"/>
              <a:t>‹#›</a:t>
            </a:fld>
            <a:endParaRPr lang="en-BE" dirty="0"/>
          </a:p>
        </p:txBody>
      </p:sp>
    </p:spTree>
    <p:extLst>
      <p:ext uri="{BB962C8B-B14F-4D97-AF65-F5344CB8AC3E}">
        <p14:creationId xmlns:p14="http://schemas.microsoft.com/office/powerpoint/2010/main" val="354667701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E547C-34AB-458E-A1D3-F5C5EF13DC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FB7690F7-39B8-49AC-9380-641E289CE2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9689096D-CD83-41A1-80CB-216048F56B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1F3206-5962-49C2-821B-9011DE271A91}"/>
              </a:ext>
            </a:extLst>
          </p:cNvPr>
          <p:cNvSpPr>
            <a:spLocks noGrp="1"/>
          </p:cNvSpPr>
          <p:nvPr>
            <p:ph type="dt" sz="half" idx="10"/>
          </p:nvPr>
        </p:nvSpPr>
        <p:spPr/>
        <p:txBody>
          <a:bodyPr/>
          <a:lstStyle/>
          <a:p>
            <a:pPr lvl="0"/>
            <a:fld id="{F12520AB-F9DD-44E3-B8CC-A4B37D345D04}" type="datetime1">
              <a:rPr lang="en-US" smtClean="0"/>
              <a:t>10/10/2022</a:t>
            </a:fld>
            <a:endParaRPr lang="en-US" dirty="0"/>
          </a:p>
        </p:txBody>
      </p:sp>
      <p:sp>
        <p:nvSpPr>
          <p:cNvPr id="6" name="Footer Placeholder 5">
            <a:extLst>
              <a:ext uri="{FF2B5EF4-FFF2-40B4-BE49-F238E27FC236}">
                <a16:creationId xmlns:a16="http://schemas.microsoft.com/office/drawing/2014/main" id="{076E2C30-0440-41EC-BDE5-560F98D0D1BE}"/>
              </a:ext>
            </a:extLst>
          </p:cNvPr>
          <p:cNvSpPr>
            <a:spLocks noGrp="1"/>
          </p:cNvSpPr>
          <p:nvPr>
            <p:ph type="ftr" sz="quarter" idx="11"/>
          </p:nvPr>
        </p:nvSpPr>
        <p:spPr/>
        <p:txBody>
          <a:bodyPr/>
          <a:lstStyle/>
          <a:p>
            <a:pPr lvl="0"/>
            <a:r>
              <a:rPr lang="en-US"/>
              <a:t>Add a footer</a:t>
            </a:r>
            <a:endParaRPr lang="en-US" dirty="0"/>
          </a:p>
        </p:txBody>
      </p:sp>
      <p:sp>
        <p:nvSpPr>
          <p:cNvPr id="7" name="Slide Number Placeholder 6">
            <a:extLst>
              <a:ext uri="{FF2B5EF4-FFF2-40B4-BE49-F238E27FC236}">
                <a16:creationId xmlns:a16="http://schemas.microsoft.com/office/drawing/2014/main" id="{BD7246EF-157B-4CFD-9C13-B3BE402850AE}"/>
              </a:ext>
            </a:extLst>
          </p:cNvPr>
          <p:cNvSpPr>
            <a:spLocks noGrp="1"/>
          </p:cNvSpPr>
          <p:nvPr>
            <p:ph type="sldNum" sz="quarter" idx="12"/>
          </p:nvPr>
        </p:nvSpPr>
        <p:spPr/>
        <p:txBody>
          <a:bodyPr/>
          <a:lstStyle/>
          <a:p>
            <a:pPr lvl="0"/>
            <a:fld id="{3050EEB0-D6C1-8542-AABB-39DB09E35504}" type="slidenum">
              <a:rPr lang="en-BE" smtClean="0"/>
              <a:t>‹#›</a:t>
            </a:fld>
            <a:endParaRPr lang="en-BE" dirty="0"/>
          </a:p>
        </p:txBody>
      </p:sp>
    </p:spTree>
    <p:extLst>
      <p:ext uri="{BB962C8B-B14F-4D97-AF65-F5344CB8AC3E}">
        <p14:creationId xmlns:p14="http://schemas.microsoft.com/office/powerpoint/2010/main" val="305045997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98561-362E-48CD-AC33-2D9A1A8430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62346311-D276-4A30-BB6F-D30ECA095C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665A4BC8-73A9-43F7-A3CF-7D8465098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4FA104-1B6E-410E-A6A8-448EA1A4A92B}"/>
              </a:ext>
            </a:extLst>
          </p:cNvPr>
          <p:cNvSpPr>
            <a:spLocks noGrp="1"/>
          </p:cNvSpPr>
          <p:nvPr>
            <p:ph type="dt" sz="half" idx="10"/>
          </p:nvPr>
        </p:nvSpPr>
        <p:spPr/>
        <p:txBody>
          <a:bodyPr/>
          <a:lstStyle/>
          <a:p>
            <a:pPr lvl="0"/>
            <a:fld id="{868171C3-A08A-4F22-A185-314F13755EA0}" type="datetime1">
              <a:rPr lang="en-US" smtClean="0"/>
              <a:t>10/10/2022</a:t>
            </a:fld>
            <a:endParaRPr lang="en-US" dirty="0"/>
          </a:p>
        </p:txBody>
      </p:sp>
      <p:sp>
        <p:nvSpPr>
          <p:cNvPr id="6" name="Footer Placeholder 5">
            <a:extLst>
              <a:ext uri="{FF2B5EF4-FFF2-40B4-BE49-F238E27FC236}">
                <a16:creationId xmlns:a16="http://schemas.microsoft.com/office/drawing/2014/main" id="{6B03B4E6-6481-4D89-9738-2662F52AF8D9}"/>
              </a:ext>
            </a:extLst>
          </p:cNvPr>
          <p:cNvSpPr>
            <a:spLocks noGrp="1"/>
          </p:cNvSpPr>
          <p:nvPr>
            <p:ph type="ftr" sz="quarter" idx="11"/>
          </p:nvPr>
        </p:nvSpPr>
        <p:spPr/>
        <p:txBody>
          <a:bodyPr/>
          <a:lstStyle/>
          <a:p>
            <a:pPr lvl="0"/>
            <a:r>
              <a:rPr lang="en-US"/>
              <a:t>Add a footer</a:t>
            </a:r>
            <a:endParaRPr lang="en-US" dirty="0"/>
          </a:p>
        </p:txBody>
      </p:sp>
      <p:sp>
        <p:nvSpPr>
          <p:cNvPr id="7" name="Slide Number Placeholder 6">
            <a:extLst>
              <a:ext uri="{FF2B5EF4-FFF2-40B4-BE49-F238E27FC236}">
                <a16:creationId xmlns:a16="http://schemas.microsoft.com/office/drawing/2014/main" id="{92F62070-4AF9-4ABA-B9F9-6024A7B39D6F}"/>
              </a:ext>
            </a:extLst>
          </p:cNvPr>
          <p:cNvSpPr>
            <a:spLocks noGrp="1"/>
          </p:cNvSpPr>
          <p:nvPr>
            <p:ph type="sldNum" sz="quarter" idx="12"/>
          </p:nvPr>
        </p:nvSpPr>
        <p:spPr/>
        <p:txBody>
          <a:bodyPr/>
          <a:lstStyle/>
          <a:p>
            <a:pPr lvl="0"/>
            <a:fld id="{7837CD3E-2B7A-D547-891C-A6D1FDF9DE9B}" type="slidenum">
              <a:rPr lang="en-BE" smtClean="0"/>
              <a:t>‹#›</a:t>
            </a:fld>
            <a:endParaRPr lang="en-BE" dirty="0"/>
          </a:p>
        </p:txBody>
      </p:sp>
    </p:spTree>
    <p:extLst>
      <p:ext uri="{BB962C8B-B14F-4D97-AF65-F5344CB8AC3E}">
        <p14:creationId xmlns:p14="http://schemas.microsoft.com/office/powerpoint/2010/main" val="143358216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64EB9-58D2-46ED-AC97-173D5C2AF404}"/>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98B4CCCE-684B-4514-A309-501E67A40B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4F0A0900-97C3-4407-8978-CBBE546602DC}"/>
              </a:ext>
            </a:extLst>
          </p:cNvPr>
          <p:cNvSpPr>
            <a:spLocks noGrp="1"/>
          </p:cNvSpPr>
          <p:nvPr>
            <p:ph type="dt" sz="half" idx="10"/>
          </p:nvPr>
        </p:nvSpPr>
        <p:spPr/>
        <p:txBody>
          <a:bodyPr/>
          <a:lstStyle/>
          <a:p>
            <a:pPr lvl="0"/>
            <a:fld id="{09443A4C-8AE4-418D-9708-6C675FC2808C}" type="datetime1">
              <a:rPr lang="en-US" smtClean="0"/>
              <a:t>10/10/2022</a:t>
            </a:fld>
            <a:endParaRPr lang="en-US" dirty="0"/>
          </a:p>
        </p:txBody>
      </p:sp>
      <p:sp>
        <p:nvSpPr>
          <p:cNvPr id="5" name="Footer Placeholder 4">
            <a:extLst>
              <a:ext uri="{FF2B5EF4-FFF2-40B4-BE49-F238E27FC236}">
                <a16:creationId xmlns:a16="http://schemas.microsoft.com/office/drawing/2014/main" id="{C8D20A73-AE8E-42D4-B778-9F1E38DAD6A3}"/>
              </a:ext>
            </a:extLst>
          </p:cNvPr>
          <p:cNvSpPr>
            <a:spLocks noGrp="1"/>
          </p:cNvSpPr>
          <p:nvPr>
            <p:ph type="ftr" sz="quarter" idx="11"/>
          </p:nvPr>
        </p:nvSpPr>
        <p:spPr/>
        <p:txBody>
          <a:bodyPr/>
          <a:lstStyle/>
          <a:p>
            <a:pPr lvl="0"/>
            <a:r>
              <a:rPr lang="en-US"/>
              <a:t>Add a footer</a:t>
            </a:r>
            <a:endParaRPr lang="en-US" dirty="0"/>
          </a:p>
        </p:txBody>
      </p:sp>
      <p:sp>
        <p:nvSpPr>
          <p:cNvPr id="6" name="Slide Number Placeholder 5">
            <a:extLst>
              <a:ext uri="{FF2B5EF4-FFF2-40B4-BE49-F238E27FC236}">
                <a16:creationId xmlns:a16="http://schemas.microsoft.com/office/drawing/2014/main" id="{9412E8DC-C443-4142-B406-8A4103630876}"/>
              </a:ext>
            </a:extLst>
          </p:cNvPr>
          <p:cNvSpPr>
            <a:spLocks noGrp="1"/>
          </p:cNvSpPr>
          <p:nvPr>
            <p:ph type="sldNum" sz="quarter" idx="12"/>
          </p:nvPr>
        </p:nvSpPr>
        <p:spPr/>
        <p:txBody>
          <a:bodyPr/>
          <a:lstStyle/>
          <a:p>
            <a:pPr lvl="0"/>
            <a:fld id="{95E1F45E-F362-004F-81FF-90DC86018BA3}" type="slidenum">
              <a:rPr lang="en-BE" smtClean="0"/>
              <a:t>‹#›</a:t>
            </a:fld>
            <a:endParaRPr lang="en-BE" dirty="0"/>
          </a:p>
        </p:txBody>
      </p:sp>
    </p:spTree>
    <p:extLst>
      <p:ext uri="{BB962C8B-B14F-4D97-AF65-F5344CB8AC3E}">
        <p14:creationId xmlns:p14="http://schemas.microsoft.com/office/powerpoint/2010/main" val="511557704"/>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68A8A0-4E1F-4EF8-89F3-B32DE2F53C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C056CC0F-E6C7-4C3E-B67E-F42A099D1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C71E66EA-D5DE-4886-92AD-366121FCC589}"/>
              </a:ext>
            </a:extLst>
          </p:cNvPr>
          <p:cNvSpPr>
            <a:spLocks noGrp="1"/>
          </p:cNvSpPr>
          <p:nvPr>
            <p:ph type="dt" sz="half" idx="10"/>
          </p:nvPr>
        </p:nvSpPr>
        <p:spPr/>
        <p:txBody>
          <a:bodyPr/>
          <a:lstStyle/>
          <a:p>
            <a:pPr lvl="0"/>
            <a:fld id="{365096DF-CF15-4F3F-9839-F24C8B6AC604}" type="datetime1">
              <a:rPr lang="en-US" smtClean="0"/>
              <a:t>10/10/2022</a:t>
            </a:fld>
            <a:endParaRPr lang="en-US" dirty="0"/>
          </a:p>
        </p:txBody>
      </p:sp>
      <p:sp>
        <p:nvSpPr>
          <p:cNvPr id="5" name="Footer Placeholder 4">
            <a:extLst>
              <a:ext uri="{FF2B5EF4-FFF2-40B4-BE49-F238E27FC236}">
                <a16:creationId xmlns:a16="http://schemas.microsoft.com/office/drawing/2014/main" id="{09DF3D30-1717-410C-B1C1-D783E9B2986D}"/>
              </a:ext>
            </a:extLst>
          </p:cNvPr>
          <p:cNvSpPr>
            <a:spLocks noGrp="1"/>
          </p:cNvSpPr>
          <p:nvPr>
            <p:ph type="ftr" sz="quarter" idx="11"/>
          </p:nvPr>
        </p:nvSpPr>
        <p:spPr/>
        <p:txBody>
          <a:bodyPr/>
          <a:lstStyle/>
          <a:p>
            <a:pPr lvl="0"/>
            <a:r>
              <a:rPr lang="en-US"/>
              <a:t>Add a footer</a:t>
            </a:r>
            <a:endParaRPr lang="en-US" dirty="0"/>
          </a:p>
        </p:txBody>
      </p:sp>
      <p:sp>
        <p:nvSpPr>
          <p:cNvPr id="6" name="Slide Number Placeholder 5">
            <a:extLst>
              <a:ext uri="{FF2B5EF4-FFF2-40B4-BE49-F238E27FC236}">
                <a16:creationId xmlns:a16="http://schemas.microsoft.com/office/drawing/2014/main" id="{F2001288-088E-4398-B7C4-6E4690C4DF19}"/>
              </a:ext>
            </a:extLst>
          </p:cNvPr>
          <p:cNvSpPr>
            <a:spLocks noGrp="1"/>
          </p:cNvSpPr>
          <p:nvPr>
            <p:ph type="sldNum" sz="quarter" idx="12"/>
          </p:nvPr>
        </p:nvSpPr>
        <p:spPr/>
        <p:txBody>
          <a:bodyPr/>
          <a:lstStyle/>
          <a:p>
            <a:pPr lvl="0"/>
            <a:fld id="{DC3AE1F1-67EB-4447-B345-13716D2D037C}" type="slidenum">
              <a:rPr lang="en-BE" smtClean="0"/>
              <a:t>‹#›</a:t>
            </a:fld>
            <a:endParaRPr lang="en-BE" dirty="0"/>
          </a:p>
        </p:txBody>
      </p:sp>
    </p:spTree>
    <p:extLst>
      <p:ext uri="{BB962C8B-B14F-4D97-AF65-F5344CB8AC3E}">
        <p14:creationId xmlns:p14="http://schemas.microsoft.com/office/powerpoint/2010/main" val="168106736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scherm met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1" y="0"/>
            <a:ext cx="12200916" cy="6858000"/>
          </a:xfrm>
        </p:spPr>
        <p:txBody>
          <a:bodyPr anchor="ctr" anchorCtr="0">
            <a:normAutofit/>
          </a:bodyPr>
          <a:lstStyle>
            <a:lvl1pPr marL="0" indent="0" algn="ctr">
              <a:buNone/>
              <a:defRPr sz="1400" baseline="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nl-NL" dirty="0"/>
          </a:p>
        </p:txBody>
      </p:sp>
      <p:sp>
        <p:nvSpPr>
          <p:cNvPr id="5" name="Text Placeholder 4"/>
          <p:cNvSpPr>
            <a:spLocks noGrp="1"/>
          </p:cNvSpPr>
          <p:nvPr>
            <p:ph type="body" sz="quarter" idx="15" hasCustomPrompt="1"/>
          </p:nvPr>
        </p:nvSpPr>
        <p:spPr>
          <a:xfrm rot="10800000">
            <a:off x="6771756" y="-46294"/>
            <a:ext cx="5456238" cy="6950587"/>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6238" h="6950587">
                <a:moveTo>
                  <a:pt x="0" y="6950587"/>
                </a:moveTo>
                <a:lnTo>
                  <a:pt x="34320" y="0"/>
                </a:lnTo>
                <a:lnTo>
                  <a:pt x="2835077" y="2874"/>
                </a:lnTo>
                <a:lnTo>
                  <a:pt x="5456238" y="6950587"/>
                </a:lnTo>
                <a:lnTo>
                  <a:pt x="0" y="6950587"/>
                </a:lnTo>
                <a:close/>
              </a:path>
            </a:pathLst>
          </a:custGeom>
          <a:solidFill>
            <a:schemeClr val="bg1">
              <a:alpha val="60000"/>
            </a:schemeClr>
          </a:solidFill>
        </p:spPr>
        <p:txBody>
          <a:bodyPr/>
          <a:lstStyle>
            <a:lvl1pPr>
              <a:defRPr baseline="0"/>
            </a:lvl1pPr>
          </a:lstStyle>
          <a:p>
            <a:pPr lvl="0"/>
            <a:r>
              <a:rPr lang="en-US" dirty="0"/>
              <a:t> </a:t>
            </a:r>
          </a:p>
        </p:txBody>
      </p:sp>
      <p:sp>
        <p:nvSpPr>
          <p:cNvPr id="3" name="Ondertitel 2"/>
          <p:cNvSpPr>
            <a:spLocks noGrp="1"/>
          </p:cNvSpPr>
          <p:nvPr>
            <p:ph type="subTitle" idx="1" hasCustomPrompt="1"/>
          </p:nvPr>
        </p:nvSpPr>
        <p:spPr>
          <a:xfrm>
            <a:off x="731838" y="2532948"/>
            <a:ext cx="4310091"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 van de presentatie</a:t>
            </a:r>
          </a:p>
        </p:txBody>
      </p:sp>
      <p:sp>
        <p:nvSpPr>
          <p:cNvPr id="4" name="Titel 3"/>
          <p:cNvSpPr>
            <a:spLocks noGrp="1"/>
          </p:cNvSpPr>
          <p:nvPr>
            <p:ph type="title" hasCustomPrompt="1"/>
          </p:nvPr>
        </p:nvSpPr>
        <p:spPr>
          <a:xfrm>
            <a:off x="731838" y="2057160"/>
            <a:ext cx="5341547" cy="424150"/>
          </a:xfrm>
        </p:spPr>
        <p:txBody>
          <a:bodyPr tIns="36000" rIns="90000" bIns="0"/>
          <a:lstStyle>
            <a:lvl1pPr>
              <a:defRPr sz="2800" strike="noStrike" baseline="0"/>
            </a:lvl1pPr>
          </a:lstStyle>
          <a:p>
            <a:r>
              <a:rPr lang="nl-NL" dirty="0"/>
              <a:t>titel van de presentatie</a:t>
            </a:r>
          </a:p>
        </p:txBody>
      </p:sp>
      <p:sp>
        <p:nvSpPr>
          <p:cNvPr id="6" name="Tijdelijke aanduiding voor tekst 5"/>
          <p:cNvSpPr>
            <a:spLocks noGrp="1"/>
          </p:cNvSpPr>
          <p:nvPr>
            <p:ph type="body" sz="quarter" idx="13" hasCustomPrompt="1"/>
          </p:nvPr>
        </p:nvSpPr>
        <p:spPr>
          <a:xfrm>
            <a:off x="731838" y="4123235"/>
            <a:ext cx="2397601" cy="294302"/>
          </a:xfrm>
          <a:solidFill>
            <a:schemeClr val="bg1">
              <a:lumMod val="85000"/>
              <a:alpha val="92000"/>
            </a:schemeClr>
          </a:solidFill>
        </p:spPr>
        <p:txBody>
          <a:bodyPr wrap="none" tIns="36000" bIns="36000">
            <a:spAutoFit/>
          </a:bodyPr>
          <a:lstStyle>
            <a:lvl1pPr>
              <a:defRPr>
                <a:solidFill>
                  <a:schemeClr val="tx1"/>
                </a:solidFill>
              </a:defRPr>
            </a:lvl1pPr>
          </a:lstStyle>
          <a:p>
            <a:pPr lvl="0"/>
            <a:r>
              <a:rPr lang="nl-NL" dirty="0"/>
              <a:t>Naam van </a:t>
            </a:r>
            <a:r>
              <a:rPr lang="nl-NL"/>
              <a:t>de spreker</a:t>
            </a:r>
            <a:endParaRPr lang="nl-NL" dirty="0"/>
          </a:p>
        </p:txBody>
      </p:sp>
      <p:sp>
        <p:nvSpPr>
          <p:cNvPr id="19" name="Text Placeholder 4"/>
          <p:cNvSpPr>
            <a:spLocks noGrp="1"/>
          </p:cNvSpPr>
          <p:nvPr>
            <p:ph type="body" sz="quarter" idx="16" hasCustomPrompt="1"/>
          </p:nvPr>
        </p:nvSpPr>
        <p:spPr>
          <a:xfrm rot="10800000">
            <a:off x="8830367" y="-88986"/>
            <a:ext cx="3406702" cy="6993230"/>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 name="connsiteX0" fmla="*/ 2048480 w 5421918"/>
              <a:gd name="connsiteY0" fmla="*/ 6975987 h 6975987"/>
              <a:gd name="connsiteX1" fmla="*/ 0 w 5421918"/>
              <a:gd name="connsiteY1" fmla="*/ 0 h 6975987"/>
              <a:gd name="connsiteX2" fmla="*/ 2800757 w 5421918"/>
              <a:gd name="connsiteY2" fmla="*/ 2874 h 6975987"/>
              <a:gd name="connsiteX3" fmla="*/ 5421918 w 5421918"/>
              <a:gd name="connsiteY3" fmla="*/ 6950587 h 6975987"/>
              <a:gd name="connsiteX4" fmla="*/ 2048480 w 5421918"/>
              <a:gd name="connsiteY4" fmla="*/ 6975987 h 6975987"/>
              <a:gd name="connsiteX0" fmla="*/ 92680 w 3466118"/>
              <a:gd name="connsiteY0" fmla="*/ 7026787 h 7026787"/>
              <a:gd name="connsiteX1" fmla="*/ 0 w 3466118"/>
              <a:gd name="connsiteY1" fmla="*/ 0 h 7026787"/>
              <a:gd name="connsiteX2" fmla="*/ 844957 w 3466118"/>
              <a:gd name="connsiteY2" fmla="*/ 53674 h 7026787"/>
              <a:gd name="connsiteX3" fmla="*/ 3466118 w 3466118"/>
              <a:gd name="connsiteY3" fmla="*/ 7001387 h 7026787"/>
              <a:gd name="connsiteX4" fmla="*/ 92680 w 3466118"/>
              <a:gd name="connsiteY4" fmla="*/ 7026787 h 7026787"/>
              <a:gd name="connsiteX0" fmla="*/ 67280 w 3440718"/>
              <a:gd name="connsiteY0" fmla="*/ 6973113 h 6973113"/>
              <a:gd name="connsiteX1" fmla="*/ 0 w 3440718"/>
              <a:gd name="connsiteY1" fmla="*/ 47926 h 6973113"/>
              <a:gd name="connsiteX2" fmla="*/ 819557 w 3440718"/>
              <a:gd name="connsiteY2" fmla="*/ 0 h 6973113"/>
              <a:gd name="connsiteX3" fmla="*/ 3440718 w 3440718"/>
              <a:gd name="connsiteY3" fmla="*/ 6947713 h 6973113"/>
              <a:gd name="connsiteX4" fmla="*/ 67280 w 3440718"/>
              <a:gd name="connsiteY4" fmla="*/ 6973113 h 6973113"/>
              <a:gd name="connsiteX0" fmla="*/ 759956 w 4133394"/>
              <a:gd name="connsiteY0" fmla="*/ 7146810 h 7146810"/>
              <a:gd name="connsiteX1" fmla="*/ 0 w 4133394"/>
              <a:gd name="connsiteY1" fmla="*/ 0 h 7146810"/>
              <a:gd name="connsiteX2" fmla="*/ 692676 w 4133394"/>
              <a:gd name="connsiteY2" fmla="*/ 221623 h 7146810"/>
              <a:gd name="connsiteX3" fmla="*/ 1512233 w 4133394"/>
              <a:gd name="connsiteY3" fmla="*/ 173697 h 7146810"/>
              <a:gd name="connsiteX4" fmla="*/ 4133394 w 4133394"/>
              <a:gd name="connsiteY4" fmla="*/ 7121410 h 7146810"/>
              <a:gd name="connsiteX5" fmla="*/ 759956 w 4133394"/>
              <a:gd name="connsiteY5" fmla="*/ 7146810 h 7146810"/>
              <a:gd name="connsiteX0" fmla="*/ 307545 w 3680983"/>
              <a:gd name="connsiteY0" fmla="*/ 6973113 h 6973113"/>
              <a:gd name="connsiteX1" fmla="*/ 240265 w 3680983"/>
              <a:gd name="connsiteY1" fmla="*/ 47926 h 6973113"/>
              <a:gd name="connsiteX2" fmla="*/ 1059822 w 3680983"/>
              <a:gd name="connsiteY2" fmla="*/ 0 h 6973113"/>
              <a:gd name="connsiteX3" fmla="*/ 3680983 w 3680983"/>
              <a:gd name="connsiteY3" fmla="*/ 6947713 h 6973113"/>
              <a:gd name="connsiteX4" fmla="*/ 307545 w 3680983"/>
              <a:gd name="connsiteY4" fmla="*/ 6973113 h 6973113"/>
              <a:gd name="connsiteX0" fmla="*/ 303537 w 3688314"/>
              <a:gd name="connsiteY0" fmla="*/ 6984454 h 6984454"/>
              <a:gd name="connsiteX1" fmla="*/ 247596 w 3688314"/>
              <a:gd name="connsiteY1" fmla="*/ 47926 h 6984454"/>
              <a:gd name="connsiteX2" fmla="*/ 1067153 w 3688314"/>
              <a:gd name="connsiteY2" fmla="*/ 0 h 6984454"/>
              <a:gd name="connsiteX3" fmla="*/ 3688314 w 3688314"/>
              <a:gd name="connsiteY3" fmla="*/ 6947713 h 6984454"/>
              <a:gd name="connsiteX4" fmla="*/ 303537 w 3688314"/>
              <a:gd name="connsiteY4" fmla="*/ 6984454 h 6984454"/>
              <a:gd name="connsiteX0" fmla="*/ 104578 w 3489355"/>
              <a:gd name="connsiteY0" fmla="*/ 6984454 h 6984454"/>
              <a:gd name="connsiteX1" fmla="*/ 48637 w 3489355"/>
              <a:gd name="connsiteY1" fmla="*/ 47926 h 6984454"/>
              <a:gd name="connsiteX2" fmla="*/ 868194 w 3489355"/>
              <a:gd name="connsiteY2" fmla="*/ 0 h 6984454"/>
              <a:gd name="connsiteX3" fmla="*/ 3489355 w 3489355"/>
              <a:gd name="connsiteY3" fmla="*/ 6947713 h 6984454"/>
              <a:gd name="connsiteX4" fmla="*/ 104578 w 3489355"/>
              <a:gd name="connsiteY4" fmla="*/ 6984454 h 6984454"/>
              <a:gd name="connsiteX0" fmla="*/ 55941 w 3440718"/>
              <a:gd name="connsiteY0" fmla="*/ 6984454 h 6984454"/>
              <a:gd name="connsiteX1" fmla="*/ 0 w 3440718"/>
              <a:gd name="connsiteY1" fmla="*/ 47926 h 6984454"/>
              <a:gd name="connsiteX2" fmla="*/ 819557 w 3440718"/>
              <a:gd name="connsiteY2" fmla="*/ 0 h 6984454"/>
              <a:gd name="connsiteX3" fmla="*/ 3440718 w 3440718"/>
              <a:gd name="connsiteY3" fmla="*/ 6947713 h 6984454"/>
              <a:gd name="connsiteX4" fmla="*/ 55941 w 3440718"/>
              <a:gd name="connsiteY4" fmla="*/ 6984454 h 6984454"/>
              <a:gd name="connsiteX0" fmla="*/ 55941 w 3440718"/>
              <a:gd name="connsiteY0" fmla="*/ 7004570 h 7004570"/>
              <a:gd name="connsiteX1" fmla="*/ 0 w 3440718"/>
              <a:gd name="connsiteY1" fmla="*/ 0 h 7004570"/>
              <a:gd name="connsiteX2" fmla="*/ 819557 w 3440718"/>
              <a:gd name="connsiteY2" fmla="*/ 20116 h 7004570"/>
              <a:gd name="connsiteX3" fmla="*/ 3440718 w 3440718"/>
              <a:gd name="connsiteY3" fmla="*/ 6967829 h 7004570"/>
              <a:gd name="connsiteX4" fmla="*/ 55941 w 3440718"/>
              <a:gd name="connsiteY4" fmla="*/ 7004570 h 7004570"/>
              <a:gd name="connsiteX0" fmla="*/ 21925 w 3406702"/>
              <a:gd name="connsiteY0" fmla="*/ 6984454 h 6984454"/>
              <a:gd name="connsiteX1" fmla="*/ 0 w 3406702"/>
              <a:gd name="connsiteY1" fmla="*/ 36585 h 6984454"/>
              <a:gd name="connsiteX2" fmla="*/ 785541 w 3406702"/>
              <a:gd name="connsiteY2" fmla="*/ 0 h 6984454"/>
              <a:gd name="connsiteX3" fmla="*/ 3406702 w 3406702"/>
              <a:gd name="connsiteY3" fmla="*/ 6947713 h 6984454"/>
              <a:gd name="connsiteX4" fmla="*/ 21925 w 3406702"/>
              <a:gd name="connsiteY4" fmla="*/ 6984454 h 6984454"/>
              <a:gd name="connsiteX0" fmla="*/ 21925 w 3406702"/>
              <a:gd name="connsiteY0" fmla="*/ 7004570 h 7004570"/>
              <a:gd name="connsiteX1" fmla="*/ 0 w 3406702"/>
              <a:gd name="connsiteY1" fmla="*/ 0 h 7004570"/>
              <a:gd name="connsiteX2" fmla="*/ 785541 w 3406702"/>
              <a:gd name="connsiteY2" fmla="*/ 20116 h 7004570"/>
              <a:gd name="connsiteX3" fmla="*/ 3406702 w 3406702"/>
              <a:gd name="connsiteY3" fmla="*/ 6967829 h 7004570"/>
              <a:gd name="connsiteX4" fmla="*/ 21925 w 3406702"/>
              <a:gd name="connsiteY4" fmla="*/ 7004570 h 7004570"/>
              <a:gd name="connsiteX0" fmla="*/ 21925 w 3406702"/>
              <a:gd name="connsiteY0" fmla="*/ 6993230 h 6993230"/>
              <a:gd name="connsiteX1" fmla="*/ 0 w 3406702"/>
              <a:gd name="connsiteY1" fmla="*/ 0 h 6993230"/>
              <a:gd name="connsiteX2" fmla="*/ 785541 w 3406702"/>
              <a:gd name="connsiteY2" fmla="*/ 8776 h 6993230"/>
              <a:gd name="connsiteX3" fmla="*/ 3406702 w 3406702"/>
              <a:gd name="connsiteY3" fmla="*/ 6956489 h 6993230"/>
              <a:gd name="connsiteX4" fmla="*/ 21925 w 3406702"/>
              <a:gd name="connsiteY4" fmla="*/ 6993230 h 6993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702" h="6993230">
                <a:moveTo>
                  <a:pt x="21925" y="6993230"/>
                </a:moveTo>
                <a:cubicBezTo>
                  <a:pt x="14617" y="4677274"/>
                  <a:pt x="7308" y="2315956"/>
                  <a:pt x="0" y="0"/>
                </a:cubicBezTo>
                <a:lnTo>
                  <a:pt x="785541" y="8776"/>
                </a:lnTo>
                <a:lnTo>
                  <a:pt x="3406702" y="6956489"/>
                </a:lnTo>
                <a:lnTo>
                  <a:pt x="21925" y="6993230"/>
                </a:lnTo>
                <a:close/>
              </a:path>
            </a:pathLst>
          </a:custGeom>
          <a:solidFill>
            <a:schemeClr val="bg1">
              <a:alpha val="60000"/>
            </a:schemeClr>
          </a:solidFill>
        </p:spPr>
        <p:txBody>
          <a:bodyPr/>
          <a:lstStyle>
            <a:lvl1pPr>
              <a:defRPr baseline="0"/>
            </a:lvl1pPr>
          </a:lstStyle>
          <a:p>
            <a:pPr lvl="0"/>
            <a:r>
              <a:rPr lang="en-US" dirty="0"/>
              <a:t> </a:t>
            </a:r>
          </a:p>
        </p:txBody>
      </p:sp>
      <p:sp>
        <p:nvSpPr>
          <p:cNvPr id="22" name="Text Placeholder 20"/>
          <p:cNvSpPr>
            <a:spLocks noGrp="1"/>
          </p:cNvSpPr>
          <p:nvPr>
            <p:ph type="body" sz="quarter" idx="17" hasCustomPrompt="1"/>
          </p:nvPr>
        </p:nvSpPr>
        <p:spPr>
          <a:xfrm rot="10800000">
            <a:off x="11009219" y="709339"/>
            <a:ext cx="1198801" cy="3112446"/>
          </a:xfrm>
          <a:prstGeom prst="rtTriangle">
            <a:avLst/>
          </a:prstGeom>
          <a:solidFill>
            <a:schemeClr val="accent2"/>
          </a:solidFill>
        </p:spPr>
        <p:txBody>
          <a:bodyPr/>
          <a:lstStyle>
            <a:lvl5pPr marL="1244600" indent="0">
              <a:buNone/>
              <a:defRPr baseline="0"/>
            </a:lvl5pPr>
          </a:lstStyle>
          <a:p>
            <a:pPr lvl="4"/>
            <a:r>
              <a:rPr lang="en-US" dirty="0"/>
              <a:t> </a:t>
            </a:r>
          </a:p>
        </p:txBody>
      </p:sp>
      <p:sp>
        <p:nvSpPr>
          <p:cNvPr id="17" name="Tijdelijke aanduiding voor tekst 16"/>
          <p:cNvSpPr>
            <a:spLocks noGrp="1"/>
          </p:cNvSpPr>
          <p:nvPr>
            <p:ph type="body" sz="quarter" idx="14" hasCustomPrompt="1"/>
          </p:nvPr>
        </p:nvSpPr>
        <p:spPr>
          <a:xfrm>
            <a:off x="595254" y="268585"/>
            <a:ext cx="3355200" cy="1184400"/>
          </a:xfrm>
          <a:blipFill>
            <a:blip r:embed="rId2"/>
            <a:stretch>
              <a:fillRect/>
            </a:stretch>
          </a:blipFill>
        </p:spPr>
        <p:txBody>
          <a:bodyPr/>
          <a:lstStyle/>
          <a:p>
            <a:pPr lvl="0"/>
            <a:r>
              <a:rPr lang="en-GB" dirty="0"/>
              <a:t> </a:t>
            </a:r>
          </a:p>
        </p:txBody>
      </p:sp>
    </p:spTree>
    <p:extLst>
      <p:ext uri="{BB962C8B-B14F-4D97-AF65-F5344CB8AC3E}">
        <p14:creationId xmlns:p14="http://schemas.microsoft.com/office/powerpoint/2010/main" val="2744167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scherm zonder foto - grijz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2532948"/>
            <a:ext cx="4310091" cy="335852"/>
          </a:xfrm>
          <a:solidFill>
            <a:schemeClr val="bg1">
              <a:lumMod val="85000"/>
            </a:schemeClr>
          </a:solidFill>
        </p:spPr>
        <p:txBody>
          <a:bodyPr wrap="none" lIns="0" tIns="36000" bIns="36000" anchor="t" anchorCtr="0">
            <a:spAutoFit/>
          </a:bodyPr>
          <a:lstStyle>
            <a:lvl1pPr marL="96838" indent="0" algn="l">
              <a:buNone/>
              <a:tabLst/>
              <a:defRPr lang="nl-NL" sz="1800" kern="1200" cap="all" baseline="0" dirty="0" smtClean="0">
                <a:solidFill>
                  <a:schemeClr val="tx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731838" y="3592297"/>
            <a:ext cx="4137025"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731838" y="2057160"/>
            <a:ext cx="5396074" cy="424150"/>
          </a:xfrm>
        </p:spPr>
        <p:txBody>
          <a:bodyPr tIns="36000" bIns="0"/>
          <a:lstStyle>
            <a:lvl1pPr>
              <a:defRPr sz="2800" strike="noStrike" baseline="0"/>
            </a:lvl1pPr>
          </a:lstStyle>
          <a:p>
            <a:r>
              <a:rPr lang="nl-NL" dirty="0"/>
              <a:t>titel van de presentatie</a:t>
            </a:r>
          </a:p>
        </p:txBody>
      </p:sp>
      <p:sp>
        <p:nvSpPr>
          <p:cNvPr id="13" name="Vrije vorm 12"/>
          <p:cNvSpPr/>
          <p:nvPr userDrawn="1"/>
        </p:nvSpPr>
        <p:spPr>
          <a:xfrm>
            <a:off x="11869296" y="698404"/>
            <a:ext cx="322704"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19857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scherm zonder foto - zwart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2532948"/>
            <a:ext cx="4310091" cy="335852"/>
          </a:xfrm>
          <a:solidFill>
            <a:schemeClr val="tx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 van de presentatie</a:t>
            </a:r>
          </a:p>
        </p:txBody>
      </p:sp>
      <p:sp>
        <p:nvSpPr>
          <p:cNvPr id="4" name="Titel 3"/>
          <p:cNvSpPr>
            <a:spLocks noGrp="1"/>
          </p:cNvSpPr>
          <p:nvPr>
            <p:ph type="title" hasCustomPrompt="1"/>
          </p:nvPr>
        </p:nvSpPr>
        <p:spPr>
          <a:xfrm>
            <a:off x="731838" y="2057160"/>
            <a:ext cx="5396074" cy="424150"/>
          </a:xfrm>
        </p:spPr>
        <p:txBody>
          <a:bodyPr tIns="36000" bIns="0"/>
          <a:lstStyle>
            <a:lvl1pPr>
              <a:defRPr sz="2800" strike="noStrike" baseline="0"/>
            </a:lvl1pPr>
          </a:lstStyle>
          <a:p>
            <a:r>
              <a:rPr lang="nl-NL" dirty="0"/>
              <a:t>titel van de presentatie</a:t>
            </a:r>
          </a:p>
        </p:txBody>
      </p:sp>
      <p:sp>
        <p:nvSpPr>
          <p:cNvPr id="6" name="Tijdelijke aanduiding voor tekst 5"/>
          <p:cNvSpPr>
            <a:spLocks noGrp="1"/>
          </p:cNvSpPr>
          <p:nvPr>
            <p:ph type="body" sz="quarter" idx="13" hasCustomPrompt="1"/>
          </p:nvPr>
        </p:nvSpPr>
        <p:spPr>
          <a:xfrm>
            <a:off x="731838" y="3592297"/>
            <a:ext cx="4137025" cy="374221"/>
          </a:xfrm>
        </p:spPr>
        <p:txBody>
          <a:bodyPr/>
          <a:lstStyle/>
          <a:p>
            <a:pPr lvl="0"/>
            <a:r>
              <a:rPr lang="nl-NL" dirty="0"/>
              <a:t>Naam van </a:t>
            </a:r>
            <a:r>
              <a:rPr lang="nl-NL"/>
              <a:t>de spreker</a:t>
            </a:r>
            <a:endParaRPr lang="nl-NL" dirty="0"/>
          </a:p>
        </p:txBody>
      </p:sp>
      <p:sp>
        <p:nvSpPr>
          <p:cNvPr id="10" name="Vrije vorm 9"/>
          <p:cNvSpPr/>
          <p:nvPr userDrawn="1"/>
        </p:nvSpPr>
        <p:spPr>
          <a:xfrm>
            <a:off x="11869296" y="698404"/>
            <a:ext cx="322704"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79572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grijz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3664307"/>
            <a:ext cx="4310091" cy="335852"/>
          </a:xfrm>
          <a:solidFill>
            <a:schemeClr val="bg1">
              <a:lumMod val="85000"/>
            </a:schemeClr>
          </a:solidFill>
        </p:spPr>
        <p:txBody>
          <a:bodyPr wrap="none" lIns="0" tIns="36000" bIns="36000" anchor="t" anchorCtr="0">
            <a:spAutoFit/>
          </a:bodyPr>
          <a:lstStyle>
            <a:lvl1pPr marL="96838" indent="0" algn="l">
              <a:buNone/>
              <a:tabLst/>
              <a:defRPr lang="nl-NL" sz="1800" kern="1200" cap="all" baseline="0" dirty="0" smtClean="0">
                <a:solidFill>
                  <a:schemeClr val="tx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731838" y="4723656"/>
            <a:ext cx="4137025"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731838" y="3188519"/>
            <a:ext cx="5396074" cy="424150"/>
          </a:xfrm>
        </p:spPr>
        <p:txBody>
          <a:bodyPr tIns="36000" bIns="0"/>
          <a:lstStyle>
            <a:lvl1pPr>
              <a:defRPr sz="2800" strike="noStrike" baseline="0"/>
            </a:lvl1pPr>
          </a:lstStyle>
          <a:p>
            <a:r>
              <a:rPr lang="nl-NL" dirty="0"/>
              <a:t>titel van de presentatie</a:t>
            </a:r>
          </a:p>
        </p:txBody>
      </p:sp>
      <p:sp>
        <p:nvSpPr>
          <p:cNvPr id="14" name="Vrije vorm 13"/>
          <p:cNvSpPr/>
          <p:nvPr userDrawn="1"/>
        </p:nvSpPr>
        <p:spPr>
          <a:xfrm>
            <a:off x="10992510" y="709339"/>
            <a:ext cx="1199456"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16"/>
          <p:cNvSpPr>
            <a:spLocks noGrp="1"/>
          </p:cNvSpPr>
          <p:nvPr>
            <p:ph type="body" sz="quarter" idx="14" hasCustomPrompt="1"/>
          </p:nvPr>
        </p:nvSpPr>
        <p:spPr>
          <a:xfrm>
            <a:off x="595254" y="268585"/>
            <a:ext cx="3355200" cy="1184400"/>
          </a:xfrm>
          <a:blipFill>
            <a:blip r:embed="rId2"/>
            <a:stretch>
              <a:fillRect/>
            </a:stretch>
          </a:blipFill>
        </p:spPr>
        <p:txBody>
          <a:bodyPr/>
          <a:lstStyle/>
          <a:p>
            <a:pPr lvl="0"/>
            <a:r>
              <a:rPr lang="en-GB" dirty="0"/>
              <a:t> </a:t>
            </a:r>
          </a:p>
        </p:txBody>
      </p:sp>
    </p:spTree>
    <p:extLst>
      <p:ext uri="{BB962C8B-B14F-4D97-AF65-F5344CB8AC3E}">
        <p14:creationId xmlns:p14="http://schemas.microsoft.com/office/powerpoint/2010/main" val="3226045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zwart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3664307"/>
            <a:ext cx="4310091" cy="335852"/>
          </a:xfrm>
          <a:solidFill>
            <a:schemeClr val="tx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731838" y="4723656"/>
            <a:ext cx="4137025"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731838" y="3188519"/>
            <a:ext cx="5396074" cy="424150"/>
          </a:xfrm>
        </p:spPr>
        <p:txBody>
          <a:bodyPr tIns="36000" bIns="0"/>
          <a:lstStyle>
            <a:lvl1pPr>
              <a:defRPr sz="2800" strike="noStrike" baseline="0"/>
            </a:lvl1pPr>
          </a:lstStyle>
          <a:p>
            <a:r>
              <a:rPr lang="nl-NL" dirty="0"/>
              <a:t>titel van de presentatie</a:t>
            </a:r>
          </a:p>
        </p:txBody>
      </p:sp>
      <p:sp>
        <p:nvSpPr>
          <p:cNvPr id="11" name="Vrije vorm 10"/>
          <p:cNvSpPr/>
          <p:nvPr userDrawn="1"/>
        </p:nvSpPr>
        <p:spPr>
          <a:xfrm>
            <a:off x="10992510" y="709339"/>
            <a:ext cx="1199456"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16"/>
          <p:cNvSpPr>
            <a:spLocks noGrp="1"/>
          </p:cNvSpPr>
          <p:nvPr>
            <p:ph type="body" sz="quarter" idx="14" hasCustomPrompt="1"/>
          </p:nvPr>
        </p:nvSpPr>
        <p:spPr>
          <a:xfrm>
            <a:off x="595254" y="268585"/>
            <a:ext cx="3355200" cy="1184400"/>
          </a:xfrm>
          <a:blipFill>
            <a:blip r:embed="rId2"/>
            <a:stretch>
              <a:fillRect/>
            </a:stretch>
          </a:blipFill>
        </p:spPr>
        <p:txBody>
          <a:bodyPr/>
          <a:lstStyle/>
          <a:p>
            <a:pPr lvl="0"/>
            <a:r>
              <a:rPr lang="en-GB" dirty="0"/>
              <a:t> </a:t>
            </a:r>
          </a:p>
        </p:txBody>
      </p:sp>
    </p:spTree>
    <p:extLst>
      <p:ext uri="{BB962C8B-B14F-4D97-AF65-F5344CB8AC3E}">
        <p14:creationId xmlns:p14="http://schemas.microsoft.com/office/powerpoint/2010/main" val="1496723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oofdstukscherm - grijz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4294" y="0"/>
            <a:ext cx="12196293" cy="5984875"/>
          </a:xfrm>
        </p:spPr>
        <p:txBody>
          <a:bodyPr lIns="2880000" tIns="756000" rIns="2880000" anchor="t" anchorCtr="0">
            <a:normAutofit/>
          </a:bodyPr>
          <a:lstStyle>
            <a:lvl1pPr marL="0" indent="0" algn="ctr">
              <a:buNone/>
              <a:defRPr sz="16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11" name="Ondertitel 2"/>
          <p:cNvSpPr>
            <a:spLocks noGrp="1"/>
          </p:cNvSpPr>
          <p:nvPr>
            <p:ph type="subTitle" idx="1" hasCustomPrompt="1"/>
          </p:nvPr>
        </p:nvSpPr>
        <p:spPr>
          <a:xfrm>
            <a:off x="731838" y="2951386"/>
            <a:ext cx="1679370" cy="335852"/>
          </a:xfrm>
          <a:solidFill>
            <a:schemeClr val="bg1">
              <a:lumMod val="85000"/>
            </a:schemeClr>
          </a:solidFill>
        </p:spPr>
        <p:txBody>
          <a:bodyPr wrap="none" lIns="0" tIns="36000" bIns="36000" anchor="t" anchorCtr="0">
            <a:spAutoFit/>
          </a:bodyPr>
          <a:lstStyle>
            <a:lvl1pPr marL="96838" indent="0" algn="l">
              <a:buNone/>
              <a:tabLst/>
              <a:defRPr lang="nl-NL" sz="1800" kern="1200" cap="all" baseline="0" dirty="0" smtClean="0">
                <a:solidFill>
                  <a:schemeClr val="tx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
        <p:nvSpPr>
          <p:cNvPr id="12" name="Titel 3"/>
          <p:cNvSpPr>
            <a:spLocks noGrp="1"/>
          </p:cNvSpPr>
          <p:nvPr>
            <p:ph type="title" hasCustomPrompt="1"/>
          </p:nvPr>
        </p:nvSpPr>
        <p:spPr>
          <a:xfrm>
            <a:off x="731838" y="2475598"/>
            <a:ext cx="3723309" cy="424150"/>
          </a:xfrm>
        </p:spPr>
        <p:txBody>
          <a:bodyPr tIns="36000" bIns="0"/>
          <a:lstStyle>
            <a:lvl1pPr>
              <a:defRPr sz="2800" strike="noStrike" baseline="0"/>
            </a:lvl1pPr>
          </a:lstStyle>
          <a:p>
            <a:r>
              <a:rPr lang="nl-NL" dirty="0" err="1"/>
              <a:t>HoofdStuk</a:t>
            </a:r>
            <a:r>
              <a:rPr lang="nl-NL" dirty="0"/>
              <a:t> Titel</a:t>
            </a:r>
          </a:p>
        </p:txBody>
      </p:sp>
    </p:spTree>
    <p:extLst>
      <p:ext uri="{BB962C8B-B14F-4D97-AF65-F5344CB8AC3E}">
        <p14:creationId xmlns:p14="http://schemas.microsoft.com/office/powerpoint/2010/main" val="1018891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ofdstukscherm - zwart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4293" y="0"/>
            <a:ext cx="12196294" cy="5984875"/>
          </a:xfrm>
        </p:spPr>
        <p:txBody>
          <a:bodyPr lIns="2880000" tIns="756000" rIns="2880000" anchor="t" anchorCtr="0">
            <a:normAutofit/>
          </a:bodyPr>
          <a:lstStyle>
            <a:lvl1pPr marL="0" indent="0" algn="ctr">
              <a:buNone/>
              <a:defRPr sz="16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11" name="Ondertitel 2"/>
          <p:cNvSpPr>
            <a:spLocks noGrp="1"/>
          </p:cNvSpPr>
          <p:nvPr>
            <p:ph type="subTitle" idx="1" hasCustomPrompt="1"/>
          </p:nvPr>
        </p:nvSpPr>
        <p:spPr>
          <a:xfrm>
            <a:off x="731838" y="2951386"/>
            <a:ext cx="1679370" cy="335852"/>
          </a:xfrm>
          <a:solidFill>
            <a:schemeClr val="tx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
        <p:nvSpPr>
          <p:cNvPr id="12" name="Titel 3"/>
          <p:cNvSpPr>
            <a:spLocks noGrp="1"/>
          </p:cNvSpPr>
          <p:nvPr>
            <p:ph type="title" hasCustomPrompt="1"/>
          </p:nvPr>
        </p:nvSpPr>
        <p:spPr>
          <a:xfrm>
            <a:off x="731838" y="2475598"/>
            <a:ext cx="3723309" cy="424150"/>
          </a:xfrm>
        </p:spPr>
        <p:txBody>
          <a:bodyPr tIns="36000" bIns="0"/>
          <a:lstStyle>
            <a:lvl1pPr>
              <a:defRPr sz="2800" strike="noStrike" baseline="0"/>
            </a:lvl1pPr>
          </a:lstStyle>
          <a:p>
            <a:r>
              <a:rPr lang="nl-NL" dirty="0" err="1"/>
              <a:t>HoofdStuk</a:t>
            </a:r>
            <a:r>
              <a:rPr lang="nl-NL" dirty="0"/>
              <a:t> Titel</a:t>
            </a:r>
          </a:p>
        </p:txBody>
      </p:sp>
    </p:spTree>
    <p:extLst>
      <p:ext uri="{BB962C8B-B14F-4D97-AF65-F5344CB8AC3E}">
        <p14:creationId xmlns:p14="http://schemas.microsoft.com/office/powerpoint/2010/main" val="3809516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ondertitel en 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11"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
        <p:nvSpPr>
          <p:cNvPr id="4" name="Tijdelijke aanduiding voor tekst 3"/>
          <p:cNvSpPr>
            <a:spLocks noGrp="1"/>
          </p:cNvSpPr>
          <p:nvPr>
            <p:ph type="body" sz="quarter" idx="13"/>
          </p:nvPr>
        </p:nvSpPr>
        <p:spPr>
          <a:xfrm>
            <a:off x="634795" y="1990140"/>
            <a:ext cx="9387746"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0" name="Titel 3"/>
          <p:cNvSpPr>
            <a:spLocks noGrp="1"/>
          </p:cNvSpPr>
          <p:nvPr>
            <p:ph type="title"/>
          </p:nvPr>
        </p:nvSpPr>
        <p:spPr>
          <a:xfrm>
            <a:off x="731837" y="711463"/>
            <a:ext cx="5340895" cy="341050"/>
          </a:xfrm>
        </p:spPr>
        <p:txBody>
          <a:bodyPr tIns="36000" bIns="0"/>
          <a:lstStyle>
            <a:lvl1pPr>
              <a:defRPr sz="2200" strike="noStrike" baseline="0"/>
            </a:lvl1pPr>
          </a:lstStyle>
          <a:p>
            <a:r>
              <a:rPr lang="nl-NL"/>
              <a:t>Titelstijl van model bewerken</a:t>
            </a:r>
            <a:endParaRPr lang="nl-NL" dirty="0"/>
          </a:p>
        </p:txBody>
      </p:sp>
    </p:spTree>
    <p:extLst>
      <p:ext uri="{BB962C8B-B14F-4D97-AF65-F5344CB8AC3E}">
        <p14:creationId xmlns:p14="http://schemas.microsoft.com/office/powerpoint/2010/main" val="3546895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ondertitel en tekst - 2 kolomme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34794" y="1990140"/>
            <a:ext cx="10719005" cy="3467100"/>
          </a:xfrm>
        </p:spPr>
        <p:txBody>
          <a:bodyPr numCol="2" spcCol="126000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0"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665649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ondertitel, tekst en één foto">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34795" y="1990140"/>
            <a:ext cx="6232170" cy="3364843"/>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3" name="Tijdelijke aanduiding voor afbeelding 2"/>
          <p:cNvSpPr>
            <a:spLocks noGrp="1"/>
          </p:cNvSpPr>
          <p:nvPr>
            <p:ph type="pic" sz="quarter" idx="14"/>
          </p:nvPr>
        </p:nvSpPr>
        <p:spPr>
          <a:xfrm>
            <a:off x="7404847" y="683763"/>
            <a:ext cx="4126753" cy="4671220"/>
          </a:xfrm>
        </p:spPr>
        <p:txBody>
          <a:bodyPr tIns="144000"/>
          <a:lstStyle>
            <a:lvl1pPr algn="ctr">
              <a:defRPr sz="1200"/>
            </a:lvl1pPr>
          </a:lstStyle>
          <a:p>
            <a:r>
              <a:rPr lang="nl-NL"/>
              <a:t>Sleep de afbeelding naar de tijdelijke aanduiding of klik op het pictogram als u een afbeelding wilt toevoegen</a:t>
            </a:r>
            <a:endParaRPr lang="en-GB"/>
          </a:p>
        </p:txBody>
      </p:sp>
      <p:sp>
        <p:nvSpPr>
          <p:cNvPr id="13"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4"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3416268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ondertitel, tekst en 2 foto's">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34795" y="1990140"/>
            <a:ext cx="6232170" cy="3364843"/>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3" name="Tijdelijke aanduiding voor afbeelding 2"/>
          <p:cNvSpPr>
            <a:spLocks noGrp="1"/>
          </p:cNvSpPr>
          <p:nvPr>
            <p:ph type="pic" sz="quarter" idx="14"/>
          </p:nvPr>
        </p:nvSpPr>
        <p:spPr>
          <a:xfrm>
            <a:off x="7404847" y="683763"/>
            <a:ext cx="4177553" cy="2241177"/>
          </a:xfrm>
        </p:spPr>
        <p:txBody>
          <a:bodyPr tIns="144000"/>
          <a:lstStyle>
            <a:lvl1pPr algn="ctr">
              <a:defRPr sz="1200"/>
            </a:lvl1pPr>
          </a:lstStyle>
          <a:p>
            <a:r>
              <a:rPr lang="nl-NL"/>
              <a:t>Sleep de afbeelding naar de tijdelijke aanduiding of klik op het pictogram als u een afbeelding wilt toevoegen</a:t>
            </a:r>
            <a:endParaRPr lang="en-GB"/>
          </a:p>
        </p:txBody>
      </p:sp>
      <p:sp>
        <p:nvSpPr>
          <p:cNvPr id="10" name="Tijdelijke aanduiding voor afbeelding 2"/>
          <p:cNvSpPr>
            <a:spLocks noGrp="1"/>
          </p:cNvSpPr>
          <p:nvPr>
            <p:ph type="pic" sz="quarter" idx="15"/>
          </p:nvPr>
        </p:nvSpPr>
        <p:spPr>
          <a:xfrm>
            <a:off x="7404846" y="3113806"/>
            <a:ext cx="4177553" cy="2241177"/>
          </a:xfrm>
        </p:spPr>
        <p:txBody>
          <a:bodyPr tIns="144000"/>
          <a:lstStyle>
            <a:lvl1pPr algn="ctr">
              <a:defRPr sz="1200"/>
            </a:lvl1pPr>
          </a:lstStyle>
          <a:p>
            <a:r>
              <a:rPr lang="nl-NL"/>
              <a:t>Sleep de afbeelding naar de tijdelijke aanduiding of klik op het pictogram als u een afbeelding wilt toevoegen</a:t>
            </a:r>
            <a:endParaRPr lang="en-GB"/>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407033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ondertitel en tekst - drieho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34795" y="1990140"/>
            <a:ext cx="7975805"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5" name="Text Placeholder 20"/>
          <p:cNvSpPr>
            <a:spLocks noGrp="1"/>
          </p:cNvSpPr>
          <p:nvPr>
            <p:ph type="body" sz="quarter" idx="17" hasCustomPrompt="1"/>
          </p:nvPr>
        </p:nvSpPr>
        <p:spPr>
          <a:xfrm rot="10800000">
            <a:off x="10634792" y="2198072"/>
            <a:ext cx="1560357" cy="4051154"/>
          </a:xfrm>
          <a:prstGeom prst="rtTriangle">
            <a:avLst/>
          </a:prstGeom>
          <a:solidFill>
            <a:schemeClr val="accent2"/>
          </a:solidFill>
        </p:spPr>
        <p:txBody>
          <a:bodyPr/>
          <a:lstStyle>
            <a:lvl5pPr marL="1244600" indent="0">
              <a:buNone/>
              <a:defRPr baseline="0"/>
            </a:lvl5pPr>
          </a:lstStyle>
          <a:p>
            <a:pPr lvl="4"/>
            <a:r>
              <a:rPr lang="en-US" dirty="0"/>
              <a:t> </a:t>
            </a:r>
          </a:p>
        </p:txBody>
      </p:sp>
      <p:sp>
        <p:nvSpPr>
          <p:cNvPr id="16" name="Titel 3"/>
          <p:cNvSpPr>
            <a:spLocks noGrp="1"/>
          </p:cNvSpPr>
          <p:nvPr>
            <p:ph type="title"/>
          </p:nvPr>
        </p:nvSpPr>
        <p:spPr>
          <a:xfrm>
            <a:off x="731838" y="711463"/>
            <a:ext cx="4614862" cy="341050"/>
          </a:xfrm>
        </p:spPr>
        <p:txBody>
          <a:bodyPr tIns="36000" bIns="0"/>
          <a:lstStyle>
            <a:lvl1pPr>
              <a:defRPr sz="2200" strike="noStrike" baseline="0"/>
            </a:lvl1pPr>
          </a:lstStyle>
          <a:p>
            <a:r>
              <a:rPr lang="nl-NL"/>
              <a:t>Titelstijl van model bewerken</a:t>
            </a:r>
            <a:endParaRPr lang="nl-NL" dirty="0"/>
          </a:p>
        </p:txBody>
      </p:sp>
      <p:sp>
        <p:nvSpPr>
          <p:cNvPr id="17"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9501532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ondertitel en achtergrond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4293" y="0"/>
            <a:ext cx="12196294" cy="5984875"/>
          </a:xfrm>
        </p:spPr>
        <p:txBody>
          <a:bodyPr lIns="2880000" tIns="1475999" rIns="2880000" anchor="t" anchorCtr="0">
            <a:normAutofit/>
          </a:bodyPr>
          <a:lstStyle>
            <a:lvl1pPr marL="0" indent="0" algn="ctr">
              <a:buNone/>
              <a:defRPr sz="16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34795" y="1990140"/>
            <a:ext cx="3552825" cy="3467100"/>
          </a:xfrm>
        </p:spPr>
        <p:txBody>
          <a:bodyPr/>
          <a:lstStyle>
            <a:lvl1pPr>
              <a:buClr>
                <a:schemeClr val="bg1"/>
              </a:buClr>
              <a:defRPr sz="14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4" name="Text Placeholder 20"/>
          <p:cNvSpPr>
            <a:spLocks noGrp="1"/>
          </p:cNvSpPr>
          <p:nvPr>
            <p:ph type="body" sz="quarter" idx="17" hasCustomPrompt="1"/>
          </p:nvPr>
        </p:nvSpPr>
        <p:spPr>
          <a:xfrm rot="10800000">
            <a:off x="10634792" y="2198072"/>
            <a:ext cx="1560357" cy="4051154"/>
          </a:xfrm>
          <a:prstGeom prst="rtTriangle">
            <a:avLst/>
          </a:prstGeom>
          <a:solidFill>
            <a:schemeClr val="accent2"/>
          </a:solidFill>
        </p:spPr>
        <p:txBody>
          <a:bodyPr/>
          <a:lstStyle>
            <a:lvl5pPr marL="1244600" indent="0">
              <a:buNone/>
              <a:defRPr baseline="0"/>
            </a:lvl5pPr>
          </a:lstStyle>
          <a:p>
            <a:pPr lvl="4"/>
            <a:r>
              <a:rPr lang="en-US" dirty="0"/>
              <a:t> </a:t>
            </a:r>
          </a:p>
        </p:txBody>
      </p:sp>
      <p:sp>
        <p:nvSpPr>
          <p:cNvPr id="16"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7"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23201280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ndertitel en grafi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34795" y="1990140"/>
            <a:ext cx="4371920" cy="3364843"/>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5" name="Tijdelijke aanduiding voor grafiek 4"/>
          <p:cNvSpPr>
            <a:spLocks noGrp="1"/>
          </p:cNvSpPr>
          <p:nvPr>
            <p:ph type="chart" sz="quarter" idx="14"/>
          </p:nvPr>
        </p:nvSpPr>
        <p:spPr>
          <a:xfrm>
            <a:off x="5636302" y="1990725"/>
            <a:ext cx="5717498" cy="3363913"/>
          </a:xfrm>
        </p:spPr>
        <p:txBody>
          <a:bodyPr/>
          <a:lstStyle>
            <a:lvl1pPr algn="ctr">
              <a:defRPr/>
            </a:lvl1pPr>
          </a:lstStyle>
          <a:p>
            <a:r>
              <a:rPr lang="nl-NL"/>
              <a:t>Klik op het pictogram als u een grafiek wilt toevoegen</a:t>
            </a:r>
            <a:endParaRPr lang="en-GB"/>
          </a:p>
        </p:txBody>
      </p:sp>
      <p:sp>
        <p:nvSpPr>
          <p:cNvPr id="13"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4"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14398517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ondertitel en tab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3" name="Tijdelijke aanduiding voor tabel 2"/>
          <p:cNvSpPr>
            <a:spLocks noGrp="1"/>
          </p:cNvSpPr>
          <p:nvPr>
            <p:ph type="tbl" sz="quarter" idx="15"/>
          </p:nvPr>
        </p:nvSpPr>
        <p:spPr>
          <a:xfrm>
            <a:off x="731839" y="1843089"/>
            <a:ext cx="8412161" cy="3688282"/>
          </a:xfrm>
        </p:spPr>
        <p:txBody>
          <a:bodyPr/>
          <a:lstStyle>
            <a:lvl1pPr algn="ctr">
              <a:defRPr/>
            </a:lvl1pPr>
          </a:lstStyle>
          <a:p>
            <a:r>
              <a:rPr lang="nl-NL"/>
              <a:t>Klik op het pictogram als u een tabel wilt toevoegen</a:t>
            </a:r>
            <a:endParaRPr lang="en-GB"/>
          </a:p>
        </p:txBody>
      </p:sp>
      <p:sp>
        <p:nvSpPr>
          <p:cNvPr id="10"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3"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2208946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ondertitel  - 3 topics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1357304" y="2169434"/>
            <a:ext cx="2933158" cy="2814942"/>
          </a:xfrm>
          <a:ln w="44450">
            <a:solidFill>
              <a:schemeClr val="accent1"/>
            </a:solidFill>
          </a:ln>
        </p:spPr>
        <p:txBody>
          <a:bodyPr lIns="180000" tIns="108000" rIns="180000" bIns="108000" anchor="ctr"/>
          <a:lstStyle>
            <a:lvl1pPr algn="ctr">
              <a:defRPr sz="1800">
                <a:solidFill>
                  <a:schemeClr val="accent1"/>
                </a:solidFill>
              </a:defRPr>
            </a:lvl1pPr>
            <a:lvl2pPr marL="17463" indent="0" algn="ctr">
              <a:buNone/>
              <a:tabLst/>
              <a:defRPr>
                <a:solidFill>
                  <a:schemeClr val="accent1"/>
                </a:solidFill>
              </a:defRPr>
            </a:lvl2pPr>
            <a:lvl3pPr marL="17463" indent="0" algn="ctr">
              <a:buNone/>
              <a:tabLst/>
              <a:defRPr>
                <a:solidFill>
                  <a:schemeClr val="accent1"/>
                </a:solidFill>
              </a:defRPr>
            </a:lvl3pPr>
            <a:lvl4pPr marL="17463" indent="0" algn="ctr">
              <a:buNone/>
              <a:tabLst/>
              <a:defRPr>
                <a:solidFill>
                  <a:schemeClr val="accent1"/>
                </a:solidFill>
              </a:defRPr>
            </a:lvl4pPr>
            <a:lvl5pPr marL="17463" indent="0" algn="ctr">
              <a:buNone/>
              <a:tabLst/>
              <a:defRPr>
                <a:solidFill>
                  <a:schemeClr val="accent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tekst 3"/>
          <p:cNvSpPr>
            <a:spLocks noGrp="1"/>
          </p:cNvSpPr>
          <p:nvPr>
            <p:ph type="body" sz="quarter" idx="14"/>
          </p:nvPr>
        </p:nvSpPr>
        <p:spPr>
          <a:xfrm>
            <a:off x="4647350" y="2169434"/>
            <a:ext cx="2933158" cy="2814942"/>
          </a:xfrm>
          <a:ln w="44450">
            <a:solidFill>
              <a:schemeClr val="accent1"/>
            </a:solidFill>
          </a:ln>
        </p:spPr>
        <p:txBody>
          <a:bodyPr lIns="180000" tIns="108000" rIns="180000" bIns="108000" anchor="ctr"/>
          <a:lstStyle>
            <a:lvl1pPr algn="ctr">
              <a:defRPr sz="1800">
                <a:solidFill>
                  <a:schemeClr val="accent1"/>
                </a:solidFill>
              </a:defRPr>
            </a:lvl1pPr>
            <a:lvl2pPr marL="17463" indent="0" algn="ctr">
              <a:buNone/>
              <a:tabLst/>
              <a:defRPr>
                <a:solidFill>
                  <a:schemeClr val="accent1"/>
                </a:solidFill>
              </a:defRPr>
            </a:lvl2pPr>
            <a:lvl3pPr marL="17463" indent="0" algn="ctr">
              <a:buNone/>
              <a:tabLst/>
              <a:defRPr>
                <a:solidFill>
                  <a:schemeClr val="accent1"/>
                </a:solidFill>
              </a:defRPr>
            </a:lvl3pPr>
            <a:lvl4pPr marL="17463" indent="0" algn="ctr">
              <a:buNone/>
              <a:tabLst/>
              <a:defRPr>
                <a:solidFill>
                  <a:schemeClr val="accent1"/>
                </a:solidFill>
              </a:defRPr>
            </a:lvl4pPr>
            <a:lvl5pPr marL="17463" indent="0" algn="ctr">
              <a:buNone/>
              <a:tabLst/>
              <a:defRPr>
                <a:solidFill>
                  <a:schemeClr val="accent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0" name="Tijdelijke aanduiding voor tekst 3"/>
          <p:cNvSpPr>
            <a:spLocks noGrp="1"/>
          </p:cNvSpPr>
          <p:nvPr>
            <p:ph type="body" sz="quarter" idx="15"/>
          </p:nvPr>
        </p:nvSpPr>
        <p:spPr>
          <a:xfrm>
            <a:off x="7937396" y="2169434"/>
            <a:ext cx="2933158" cy="2814942"/>
          </a:xfrm>
          <a:ln w="44450">
            <a:solidFill>
              <a:schemeClr val="accent1"/>
            </a:solidFill>
          </a:ln>
        </p:spPr>
        <p:txBody>
          <a:bodyPr lIns="180000" tIns="108000" rIns="180000" bIns="108000" anchor="ctr"/>
          <a:lstStyle>
            <a:lvl1pPr algn="ctr">
              <a:defRPr sz="1800">
                <a:solidFill>
                  <a:schemeClr val="accent1"/>
                </a:solidFill>
              </a:defRPr>
            </a:lvl1pPr>
            <a:lvl2pPr marL="17463" indent="0" algn="ctr">
              <a:buNone/>
              <a:tabLst/>
              <a:defRPr>
                <a:solidFill>
                  <a:schemeClr val="accent1"/>
                </a:solidFill>
              </a:defRPr>
            </a:lvl2pPr>
            <a:lvl3pPr marL="17463" indent="0" algn="ctr">
              <a:buNone/>
              <a:tabLst/>
              <a:defRPr>
                <a:solidFill>
                  <a:schemeClr val="accent1"/>
                </a:solidFill>
              </a:defRPr>
            </a:lvl3pPr>
            <a:lvl4pPr marL="17463" indent="0" algn="ctr">
              <a:buNone/>
              <a:tabLst/>
              <a:defRPr>
                <a:solidFill>
                  <a:schemeClr val="accent1"/>
                </a:solidFill>
              </a:defRPr>
            </a:lvl4pPr>
            <a:lvl5pPr marL="17463" indent="0" algn="ctr">
              <a:buNone/>
              <a:tabLst/>
              <a:defRPr>
                <a:solidFill>
                  <a:schemeClr val="accent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9494750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ondertitel  - 3 topics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1357304" y="2169434"/>
            <a:ext cx="2933158" cy="2814942"/>
          </a:xfrm>
          <a:ln w="4445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tekst 3"/>
          <p:cNvSpPr>
            <a:spLocks noGrp="1"/>
          </p:cNvSpPr>
          <p:nvPr>
            <p:ph type="body" sz="quarter" idx="14"/>
          </p:nvPr>
        </p:nvSpPr>
        <p:spPr>
          <a:xfrm>
            <a:off x="4647350" y="2169434"/>
            <a:ext cx="2933158" cy="2814942"/>
          </a:xfrm>
          <a:ln w="4445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0" name="Tijdelijke aanduiding voor tekst 3"/>
          <p:cNvSpPr>
            <a:spLocks noGrp="1"/>
          </p:cNvSpPr>
          <p:nvPr>
            <p:ph type="body" sz="quarter" idx="15"/>
          </p:nvPr>
        </p:nvSpPr>
        <p:spPr>
          <a:xfrm>
            <a:off x="7937396" y="2169434"/>
            <a:ext cx="2933158" cy="2814942"/>
          </a:xfrm>
          <a:ln w="4445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4" name="Titel 3"/>
          <p:cNvSpPr>
            <a:spLocks noGrp="1"/>
          </p:cNvSpPr>
          <p:nvPr>
            <p:ph type="title"/>
          </p:nvPr>
        </p:nvSpPr>
        <p:spPr>
          <a:xfrm>
            <a:off x="731838" y="709447"/>
            <a:ext cx="5338800" cy="338400"/>
          </a:xfrm>
        </p:spPr>
        <p:txBody>
          <a:bodyPr tIns="36000" bIns="0"/>
          <a:lstStyle>
            <a:lvl1pPr>
              <a:defRPr sz="2200" strike="noStrike" baseline="0"/>
            </a:lvl1pPr>
          </a:lstStyle>
          <a:p>
            <a:r>
              <a:rPr lang="nl-NL"/>
              <a:t>Titelstijl van model bewerken</a:t>
            </a:r>
            <a:endParaRPr lang="nl-NL" dirty="0"/>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3653895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1357304" y="2169434"/>
            <a:ext cx="2815200" cy="2814942"/>
          </a:xfrm>
          <a:prstGeom prst="ellipse">
            <a:avLst/>
          </a:prstGeom>
          <a:ln w="50800">
            <a:solidFill>
              <a:schemeClr val="accent1"/>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tekst 3"/>
          <p:cNvSpPr>
            <a:spLocks noGrp="1"/>
          </p:cNvSpPr>
          <p:nvPr>
            <p:ph type="body" sz="quarter" idx="14"/>
          </p:nvPr>
        </p:nvSpPr>
        <p:spPr>
          <a:xfrm>
            <a:off x="4647350" y="2169434"/>
            <a:ext cx="2815200" cy="2814942"/>
          </a:xfrm>
          <a:prstGeom prst="ellipse">
            <a:avLst/>
          </a:prstGeom>
          <a:ln w="50800">
            <a:solidFill>
              <a:schemeClr val="accent1"/>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0" name="Tijdelijke aanduiding voor tekst 3"/>
          <p:cNvSpPr>
            <a:spLocks noGrp="1"/>
          </p:cNvSpPr>
          <p:nvPr>
            <p:ph type="body" sz="quarter" idx="15"/>
          </p:nvPr>
        </p:nvSpPr>
        <p:spPr>
          <a:xfrm>
            <a:off x="7937396" y="2169434"/>
            <a:ext cx="2815200" cy="2814942"/>
          </a:xfrm>
          <a:prstGeom prst="ellipse">
            <a:avLst/>
          </a:prstGeom>
          <a:ln w="50800">
            <a:solidFill>
              <a:schemeClr val="accent1"/>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1664366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1357304" y="2169434"/>
            <a:ext cx="2815200" cy="2814942"/>
          </a:xfrm>
          <a:prstGeom prst="ellipse">
            <a:avLst/>
          </a:prstGeom>
          <a:ln w="5080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tekst 3"/>
          <p:cNvSpPr>
            <a:spLocks noGrp="1"/>
          </p:cNvSpPr>
          <p:nvPr>
            <p:ph type="body" sz="quarter" idx="14"/>
          </p:nvPr>
        </p:nvSpPr>
        <p:spPr>
          <a:xfrm>
            <a:off x="4647350" y="2169434"/>
            <a:ext cx="2815200" cy="2814942"/>
          </a:xfrm>
          <a:prstGeom prst="ellipse">
            <a:avLst/>
          </a:prstGeom>
          <a:ln w="5080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0" name="Tijdelijke aanduiding voor tekst 3"/>
          <p:cNvSpPr>
            <a:spLocks noGrp="1"/>
          </p:cNvSpPr>
          <p:nvPr>
            <p:ph type="body" sz="quarter" idx="15"/>
          </p:nvPr>
        </p:nvSpPr>
        <p:spPr>
          <a:xfrm>
            <a:off x="7937396" y="2169434"/>
            <a:ext cx="2815200" cy="2814942"/>
          </a:xfrm>
          <a:prstGeom prst="ellipse">
            <a:avLst/>
          </a:prstGeom>
          <a:ln w="5080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42441268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 blauw">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10-10-2022</a:t>
            </a:fld>
            <a:r>
              <a:rPr lang="nl-NL" dirty="0"/>
              <a:t> | </a:t>
            </a:r>
            <a:fld id="{2DAB09C5-3251-4B47-B002-D03712DC64C3}" type="slidenum">
              <a:rPr lang="nl-NL" smtClean="0"/>
              <a:pPr/>
              <a:t>‹#›</a:t>
            </a:fld>
            <a:endParaRPr lang="nl-NL" dirty="0"/>
          </a:p>
        </p:txBody>
      </p:sp>
      <p:sp>
        <p:nvSpPr>
          <p:cNvPr id="6" name="Text Placeholder 5"/>
          <p:cNvSpPr>
            <a:spLocks noGrp="1"/>
          </p:cNvSpPr>
          <p:nvPr>
            <p:ph type="body" sz="quarter" idx="13" hasCustomPrompt="1"/>
          </p:nvPr>
        </p:nvSpPr>
        <p:spPr>
          <a:xfrm>
            <a:off x="4019909" y="2549842"/>
            <a:ext cx="4152182" cy="1722688"/>
          </a:xfrm>
          <a:prstGeom prst="wedgeRectCallout">
            <a:avLst>
              <a:gd name="adj1" fmla="val -33309"/>
              <a:gd name="adj2" fmla="val 66900"/>
            </a:avLst>
          </a:prstGeom>
          <a:solidFill>
            <a:schemeClr val="accent1"/>
          </a:solidFill>
          <a:ln>
            <a:noFill/>
          </a:ln>
        </p:spPr>
        <p:txBody>
          <a:bodyPr wrap="square" lIns="360000" tIns="360000" rIns="324000" bIns="360000" anchor="ctr">
            <a:spAutoFit/>
          </a:bodyPr>
          <a:lstStyle>
            <a:lvl1pPr algn="l">
              <a:defRPr sz="2000">
                <a:solidFill>
                  <a:schemeClr val="bg1"/>
                </a:solidFill>
              </a:defRPr>
            </a:lvl1pPr>
            <a:lvl2pPr algn="l">
              <a:defRPr sz="1800">
                <a:solidFill>
                  <a:schemeClr val="bg1"/>
                </a:solidFill>
              </a:defRPr>
            </a:lvl2pPr>
            <a:lvl3pPr>
              <a:defRPr sz="1600"/>
            </a:lvl3pPr>
            <a:lvl4pPr>
              <a:defRPr sz="1600"/>
            </a:lvl4pPr>
            <a:lvl5pPr>
              <a:defRPr sz="1600"/>
            </a:lvl5pPr>
          </a:lstStyle>
          <a:p>
            <a:pPr lvl="0"/>
            <a:r>
              <a:rPr lang="nl-BE" dirty="0"/>
              <a:t>Click to edit Master text styles</a:t>
            </a:r>
          </a:p>
          <a:p>
            <a:pPr lvl="1"/>
            <a:r>
              <a:rPr lang="nl-BE" dirty="0"/>
              <a:t>Second level</a:t>
            </a:r>
          </a:p>
        </p:txBody>
      </p:sp>
    </p:spTree>
    <p:extLst>
      <p:ext uri="{BB962C8B-B14F-4D97-AF65-F5344CB8AC3E}">
        <p14:creationId xmlns:p14="http://schemas.microsoft.com/office/powerpoint/2010/main" val="600492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 oranje">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10-10-2022</a:t>
            </a:fld>
            <a:r>
              <a:rPr lang="nl-NL" dirty="0"/>
              <a:t> | </a:t>
            </a:r>
            <a:fld id="{2DAB09C5-3251-4B47-B002-D03712DC64C3}" type="slidenum">
              <a:rPr lang="nl-NL" smtClean="0"/>
              <a:pPr/>
              <a:t>‹#›</a:t>
            </a:fld>
            <a:endParaRPr lang="nl-NL" dirty="0"/>
          </a:p>
        </p:txBody>
      </p:sp>
      <p:sp>
        <p:nvSpPr>
          <p:cNvPr id="5" name="Text Placeholder 5"/>
          <p:cNvSpPr>
            <a:spLocks noGrp="1"/>
          </p:cNvSpPr>
          <p:nvPr>
            <p:ph type="body" sz="quarter" idx="13" hasCustomPrompt="1"/>
          </p:nvPr>
        </p:nvSpPr>
        <p:spPr>
          <a:xfrm>
            <a:off x="4019909" y="2549842"/>
            <a:ext cx="4152182" cy="1722688"/>
          </a:xfrm>
          <a:prstGeom prst="wedgeRectCallout">
            <a:avLst>
              <a:gd name="adj1" fmla="val -33309"/>
              <a:gd name="adj2" fmla="val 66900"/>
            </a:avLst>
          </a:prstGeom>
          <a:noFill/>
          <a:ln w="44450">
            <a:solidFill>
              <a:schemeClr val="accent2"/>
            </a:solidFill>
            <a:miter lim="800000"/>
          </a:ln>
        </p:spPr>
        <p:txBody>
          <a:bodyPr wrap="square" lIns="360000" tIns="360000" rIns="324000" bIns="360000" anchor="ctr">
            <a:spAutoFit/>
          </a:bodyPr>
          <a:lstStyle>
            <a:lvl1pPr algn="l">
              <a:defRPr sz="2000">
                <a:solidFill>
                  <a:srgbClr val="0033A0"/>
                </a:solidFill>
              </a:defRPr>
            </a:lvl1pPr>
            <a:lvl2pPr algn="l">
              <a:defRPr sz="1800">
                <a:solidFill>
                  <a:srgbClr val="0033A0"/>
                </a:solidFill>
              </a:defRPr>
            </a:lvl2pPr>
            <a:lvl3pPr>
              <a:defRPr sz="1600"/>
            </a:lvl3pPr>
            <a:lvl4pPr>
              <a:defRPr sz="1600"/>
            </a:lvl4pPr>
            <a:lvl5pPr>
              <a:defRPr sz="1600"/>
            </a:lvl5pPr>
          </a:lstStyle>
          <a:p>
            <a:pPr lvl="0"/>
            <a:r>
              <a:rPr lang="nl-BE" dirty="0"/>
              <a:t>Click to edit Master text styles</a:t>
            </a:r>
          </a:p>
          <a:p>
            <a:pPr lvl="1"/>
            <a:r>
              <a:rPr lang="nl-BE" dirty="0"/>
              <a:t>Second level</a:t>
            </a:r>
          </a:p>
        </p:txBody>
      </p:sp>
    </p:spTree>
    <p:extLst>
      <p:ext uri="{BB962C8B-B14F-4D97-AF65-F5344CB8AC3E}">
        <p14:creationId xmlns:p14="http://schemas.microsoft.com/office/powerpoint/2010/main" val="15051587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 met oranje lijn - links">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10-10-2022</a:t>
            </a:fld>
            <a:r>
              <a:rPr lang="nl-NL" dirty="0"/>
              <a:t> | </a:t>
            </a:r>
            <a:fld id="{2DAB09C5-3251-4B47-B002-D03712DC64C3}" type="slidenum">
              <a:rPr lang="nl-NL" smtClean="0"/>
              <a:pPr/>
              <a:t>‹#›</a:t>
            </a:fld>
            <a:endParaRPr lang="nl-NL" dirty="0"/>
          </a:p>
        </p:txBody>
      </p:sp>
      <p:sp>
        <p:nvSpPr>
          <p:cNvPr id="6" name="Vrije vorm 5"/>
          <p:cNvSpPr/>
          <p:nvPr userDrawn="1"/>
        </p:nvSpPr>
        <p:spPr>
          <a:xfrm>
            <a:off x="3647728" y="1798366"/>
            <a:ext cx="291903" cy="2808312"/>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771650">
                <a:moveTo>
                  <a:pt x="177800" y="0"/>
                </a:moveTo>
                <a:lnTo>
                  <a:pt x="177800" y="454025"/>
                </a:lnTo>
                <a:lnTo>
                  <a:pt x="0" y="454025"/>
                </a:lnTo>
                <a:lnTo>
                  <a:pt x="184150" y="804912"/>
                </a:lnTo>
                <a:lnTo>
                  <a:pt x="184150" y="1771650"/>
                </a:ln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  </a:t>
            </a:r>
          </a:p>
        </p:txBody>
      </p:sp>
      <p:sp>
        <p:nvSpPr>
          <p:cNvPr id="7" name="Tijdelijke aanduiding voor tekst 6"/>
          <p:cNvSpPr>
            <a:spLocks noGrp="1"/>
          </p:cNvSpPr>
          <p:nvPr>
            <p:ph type="body" sz="quarter" idx="13" hasCustomPrompt="1"/>
          </p:nvPr>
        </p:nvSpPr>
        <p:spPr>
          <a:xfrm>
            <a:off x="4375150" y="1865034"/>
            <a:ext cx="4446588" cy="2670175"/>
          </a:xfrm>
        </p:spPr>
        <p:txBody>
          <a:bodyPr anchor="ctr"/>
          <a:lstStyle>
            <a:lvl1pPr algn="just">
              <a:defRPr cap="all" baseline="0"/>
            </a:lvl1pPr>
          </a:lstStyle>
          <a:p>
            <a:pPr lvl="0"/>
            <a:r>
              <a:rPr lang="nl-NL" dirty="0"/>
              <a:t>“Klik om de tekststijl van het model te bewerken”</a:t>
            </a:r>
          </a:p>
        </p:txBody>
      </p:sp>
    </p:spTree>
    <p:extLst>
      <p:ext uri="{BB962C8B-B14F-4D97-AF65-F5344CB8AC3E}">
        <p14:creationId xmlns:p14="http://schemas.microsoft.com/office/powerpoint/2010/main" val="25565500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 met blauwe lijn - onder">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10-10-2022</a:t>
            </a:fld>
            <a:r>
              <a:rPr lang="nl-NL" dirty="0"/>
              <a:t> | </a:t>
            </a:r>
            <a:fld id="{2DAB09C5-3251-4B47-B002-D03712DC64C3}" type="slidenum">
              <a:rPr lang="nl-NL" smtClean="0"/>
              <a:pPr/>
              <a:t>‹#›</a:t>
            </a:fld>
            <a:endParaRPr lang="nl-NL" dirty="0"/>
          </a:p>
        </p:txBody>
      </p:sp>
      <p:sp>
        <p:nvSpPr>
          <p:cNvPr id="7" name="Tijdelijke aanduiding voor tekst 6"/>
          <p:cNvSpPr>
            <a:spLocks noGrp="1"/>
          </p:cNvSpPr>
          <p:nvPr>
            <p:ph type="body" sz="quarter" idx="13" hasCustomPrompt="1"/>
          </p:nvPr>
        </p:nvSpPr>
        <p:spPr>
          <a:xfrm>
            <a:off x="3631829" y="1460304"/>
            <a:ext cx="5657897" cy="2670175"/>
          </a:xfrm>
        </p:spPr>
        <p:txBody>
          <a:bodyPr anchor="b"/>
          <a:lstStyle>
            <a:lvl1pPr algn="just">
              <a:defRPr cap="all" baseline="0"/>
            </a:lvl1pPr>
          </a:lstStyle>
          <a:p>
            <a:pPr lvl="0"/>
            <a:r>
              <a:rPr lang="nl-NL"/>
              <a:t>“Klik </a:t>
            </a:r>
            <a:r>
              <a:rPr lang="nl-NL" dirty="0"/>
              <a:t>om de tekststijl van het model </a:t>
            </a:r>
            <a:r>
              <a:rPr lang="nl-NL"/>
              <a:t>te bewerken”</a:t>
            </a:r>
            <a:endParaRPr lang="nl-NL" dirty="0"/>
          </a:p>
        </p:txBody>
      </p:sp>
      <p:sp>
        <p:nvSpPr>
          <p:cNvPr id="10" name="Vrije vorm 9"/>
          <p:cNvSpPr/>
          <p:nvPr/>
        </p:nvSpPr>
        <p:spPr>
          <a:xfrm>
            <a:off x="3691789" y="4419180"/>
            <a:ext cx="5567957" cy="193637"/>
          </a:xfrm>
          <a:custGeom>
            <a:avLst/>
            <a:gdLst>
              <a:gd name="connsiteX0" fmla="*/ 0 w 4905487"/>
              <a:gd name="connsiteY0" fmla="*/ 0 h 193637"/>
              <a:gd name="connsiteX1" fmla="*/ 419548 w 4905487"/>
              <a:gd name="connsiteY1" fmla="*/ 0 h 193637"/>
              <a:gd name="connsiteX2" fmla="*/ 419548 w 4905487"/>
              <a:gd name="connsiteY2" fmla="*/ 193637 h 193637"/>
              <a:gd name="connsiteX3" fmla="*/ 910814 w 4905487"/>
              <a:gd name="connsiteY3" fmla="*/ 3585 h 193637"/>
              <a:gd name="connsiteX4" fmla="*/ 4905487 w 4905487"/>
              <a:gd name="connsiteY4" fmla="*/ 3585 h 193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5487" h="193637">
                <a:moveTo>
                  <a:pt x="0" y="0"/>
                </a:moveTo>
                <a:lnTo>
                  <a:pt x="419548" y="0"/>
                </a:lnTo>
                <a:lnTo>
                  <a:pt x="419548" y="193637"/>
                </a:lnTo>
                <a:lnTo>
                  <a:pt x="910814" y="3585"/>
                </a:lnTo>
                <a:lnTo>
                  <a:pt x="4905487" y="3585"/>
                </a:lnTo>
              </a:path>
            </a:pathLst>
          </a:cu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73214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ote tekst met patroon">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10-10-2022</a:t>
            </a:fld>
            <a:r>
              <a:rPr lang="nl-NL" dirty="0"/>
              <a:t> | </a:t>
            </a:r>
            <a:fld id="{2DAB09C5-3251-4B47-B002-D03712DC64C3}" type="slidenum">
              <a:rPr lang="nl-NL" smtClean="0"/>
              <a:pPr/>
              <a:t>‹#›</a:t>
            </a:fld>
            <a:endParaRPr lang="nl-NL" dirty="0"/>
          </a:p>
        </p:txBody>
      </p:sp>
      <p:sp>
        <p:nvSpPr>
          <p:cNvPr id="34" name="Tijdelijke aanduiding voor tekst 33"/>
          <p:cNvSpPr>
            <a:spLocks noGrp="1"/>
          </p:cNvSpPr>
          <p:nvPr>
            <p:ph type="body" sz="quarter" idx="13"/>
          </p:nvPr>
        </p:nvSpPr>
        <p:spPr>
          <a:xfrm>
            <a:off x="1184795" y="475669"/>
            <a:ext cx="4226654" cy="5070692"/>
          </a:xfrm>
        </p:spPr>
        <p:txBody>
          <a:bodyPr>
            <a:noAutofit/>
          </a:bodyPr>
          <a:lstStyle>
            <a:lvl1pPr>
              <a:lnSpc>
                <a:spcPct val="70000"/>
              </a:lnSpc>
              <a:defRPr sz="9000" b="1" i="0" cap="all" baseline="0">
                <a:solidFill>
                  <a:schemeClr val="accent2"/>
                </a:solidFill>
              </a:defRPr>
            </a:lvl1pPr>
          </a:lstStyle>
          <a:p>
            <a:pPr lvl="0"/>
            <a:r>
              <a:rPr lang="nl-NL"/>
              <a:t>Klik om de tekststijl van het model te bewerken</a:t>
            </a:r>
          </a:p>
        </p:txBody>
      </p:sp>
      <p:sp>
        <p:nvSpPr>
          <p:cNvPr id="91" name="Text Placeholder 4"/>
          <p:cNvSpPr>
            <a:spLocks noGrp="1"/>
          </p:cNvSpPr>
          <p:nvPr>
            <p:ph type="body" sz="quarter" idx="14" hasCustomPrompt="1"/>
          </p:nvPr>
        </p:nvSpPr>
        <p:spPr>
          <a:xfrm>
            <a:off x="870538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2" name="Text Placeholder 4"/>
          <p:cNvSpPr>
            <a:spLocks noGrp="1"/>
          </p:cNvSpPr>
          <p:nvPr>
            <p:ph type="body" sz="quarter" idx="15" hasCustomPrompt="1"/>
          </p:nvPr>
        </p:nvSpPr>
        <p:spPr>
          <a:xfrm>
            <a:off x="916417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3" name="Text Placeholder 4"/>
          <p:cNvSpPr>
            <a:spLocks noGrp="1"/>
          </p:cNvSpPr>
          <p:nvPr>
            <p:ph type="body" sz="quarter" idx="16" hasCustomPrompt="1"/>
          </p:nvPr>
        </p:nvSpPr>
        <p:spPr>
          <a:xfrm>
            <a:off x="9622958"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4" name="Text Placeholder 4"/>
          <p:cNvSpPr>
            <a:spLocks noGrp="1"/>
          </p:cNvSpPr>
          <p:nvPr>
            <p:ph type="body" sz="quarter" idx="17" hasCustomPrompt="1"/>
          </p:nvPr>
        </p:nvSpPr>
        <p:spPr>
          <a:xfrm>
            <a:off x="10081746"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5" name="Text Placeholder 4"/>
          <p:cNvSpPr>
            <a:spLocks noGrp="1"/>
          </p:cNvSpPr>
          <p:nvPr>
            <p:ph type="body" sz="quarter" idx="18" hasCustomPrompt="1"/>
          </p:nvPr>
        </p:nvSpPr>
        <p:spPr>
          <a:xfrm>
            <a:off x="10540534"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6" name="Text Placeholder 4"/>
          <p:cNvSpPr>
            <a:spLocks noGrp="1"/>
          </p:cNvSpPr>
          <p:nvPr>
            <p:ph type="body" sz="quarter" idx="19" hasCustomPrompt="1"/>
          </p:nvPr>
        </p:nvSpPr>
        <p:spPr>
          <a:xfrm>
            <a:off x="1099932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7" name="Text Placeholder 4"/>
          <p:cNvSpPr>
            <a:spLocks noGrp="1"/>
          </p:cNvSpPr>
          <p:nvPr>
            <p:ph type="body" sz="quarter" idx="20" hasCustomPrompt="1"/>
          </p:nvPr>
        </p:nvSpPr>
        <p:spPr>
          <a:xfrm>
            <a:off x="1145811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8" name="Text Placeholder 4"/>
          <p:cNvSpPr>
            <a:spLocks noGrp="1"/>
          </p:cNvSpPr>
          <p:nvPr>
            <p:ph type="body" sz="quarter" idx="21" hasCustomPrompt="1"/>
          </p:nvPr>
        </p:nvSpPr>
        <p:spPr>
          <a:xfrm>
            <a:off x="871426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9" name="Text Placeholder 4"/>
          <p:cNvSpPr>
            <a:spLocks noGrp="1"/>
          </p:cNvSpPr>
          <p:nvPr>
            <p:ph type="body" sz="quarter" idx="22" hasCustomPrompt="1"/>
          </p:nvPr>
        </p:nvSpPr>
        <p:spPr>
          <a:xfrm>
            <a:off x="917305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0" name="Text Placeholder 4"/>
          <p:cNvSpPr>
            <a:spLocks noGrp="1"/>
          </p:cNvSpPr>
          <p:nvPr>
            <p:ph type="body" sz="quarter" idx="23" hasCustomPrompt="1"/>
          </p:nvPr>
        </p:nvSpPr>
        <p:spPr>
          <a:xfrm>
            <a:off x="9631839"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1" name="Text Placeholder 4"/>
          <p:cNvSpPr>
            <a:spLocks noGrp="1"/>
          </p:cNvSpPr>
          <p:nvPr>
            <p:ph type="body" sz="quarter" idx="24" hasCustomPrompt="1"/>
          </p:nvPr>
        </p:nvSpPr>
        <p:spPr>
          <a:xfrm>
            <a:off x="10090627"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2" name="Text Placeholder 4"/>
          <p:cNvSpPr>
            <a:spLocks noGrp="1"/>
          </p:cNvSpPr>
          <p:nvPr>
            <p:ph type="body" sz="quarter" idx="25" hasCustomPrompt="1"/>
          </p:nvPr>
        </p:nvSpPr>
        <p:spPr>
          <a:xfrm>
            <a:off x="10549415"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3" name="Text Placeholder 4"/>
          <p:cNvSpPr>
            <a:spLocks noGrp="1"/>
          </p:cNvSpPr>
          <p:nvPr>
            <p:ph type="body" sz="quarter" idx="26" hasCustomPrompt="1"/>
          </p:nvPr>
        </p:nvSpPr>
        <p:spPr>
          <a:xfrm>
            <a:off x="1100820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4" name="Text Placeholder 4"/>
          <p:cNvSpPr>
            <a:spLocks noGrp="1"/>
          </p:cNvSpPr>
          <p:nvPr>
            <p:ph type="body" sz="quarter" idx="27" hasCustomPrompt="1"/>
          </p:nvPr>
        </p:nvSpPr>
        <p:spPr>
          <a:xfrm>
            <a:off x="1146699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dirty="0"/>
              <a:t> </a:t>
            </a:r>
          </a:p>
        </p:txBody>
      </p:sp>
      <p:sp>
        <p:nvSpPr>
          <p:cNvPr id="105" name="Text Placeholder 4"/>
          <p:cNvSpPr>
            <a:spLocks noGrp="1"/>
          </p:cNvSpPr>
          <p:nvPr>
            <p:ph type="body" sz="quarter" idx="28" hasCustomPrompt="1"/>
          </p:nvPr>
        </p:nvSpPr>
        <p:spPr>
          <a:xfrm>
            <a:off x="871426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6" name="Text Placeholder 4"/>
          <p:cNvSpPr>
            <a:spLocks noGrp="1"/>
          </p:cNvSpPr>
          <p:nvPr>
            <p:ph type="body" sz="quarter" idx="29" hasCustomPrompt="1"/>
          </p:nvPr>
        </p:nvSpPr>
        <p:spPr>
          <a:xfrm>
            <a:off x="917305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7" name="Text Placeholder 4"/>
          <p:cNvSpPr>
            <a:spLocks noGrp="1"/>
          </p:cNvSpPr>
          <p:nvPr>
            <p:ph type="body" sz="quarter" idx="30" hasCustomPrompt="1"/>
          </p:nvPr>
        </p:nvSpPr>
        <p:spPr>
          <a:xfrm>
            <a:off x="9631839"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8" name="Text Placeholder 4"/>
          <p:cNvSpPr>
            <a:spLocks noGrp="1"/>
          </p:cNvSpPr>
          <p:nvPr>
            <p:ph type="body" sz="quarter" idx="31" hasCustomPrompt="1"/>
          </p:nvPr>
        </p:nvSpPr>
        <p:spPr>
          <a:xfrm>
            <a:off x="10090627"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9" name="Text Placeholder 4"/>
          <p:cNvSpPr>
            <a:spLocks noGrp="1"/>
          </p:cNvSpPr>
          <p:nvPr>
            <p:ph type="body" sz="quarter" idx="32" hasCustomPrompt="1"/>
          </p:nvPr>
        </p:nvSpPr>
        <p:spPr>
          <a:xfrm>
            <a:off x="10549415"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0" name="Text Placeholder 4"/>
          <p:cNvSpPr>
            <a:spLocks noGrp="1"/>
          </p:cNvSpPr>
          <p:nvPr>
            <p:ph type="body" sz="quarter" idx="33" hasCustomPrompt="1"/>
          </p:nvPr>
        </p:nvSpPr>
        <p:spPr>
          <a:xfrm>
            <a:off x="1100820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1" name="Text Placeholder 4"/>
          <p:cNvSpPr>
            <a:spLocks noGrp="1"/>
          </p:cNvSpPr>
          <p:nvPr>
            <p:ph type="body" sz="quarter" idx="34" hasCustomPrompt="1"/>
          </p:nvPr>
        </p:nvSpPr>
        <p:spPr>
          <a:xfrm>
            <a:off x="1146699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2" name="Text Placeholder 4"/>
          <p:cNvSpPr>
            <a:spLocks noGrp="1"/>
          </p:cNvSpPr>
          <p:nvPr>
            <p:ph type="body" sz="quarter" idx="35" hasCustomPrompt="1"/>
          </p:nvPr>
        </p:nvSpPr>
        <p:spPr>
          <a:xfrm>
            <a:off x="871451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3" name="Text Placeholder 4"/>
          <p:cNvSpPr>
            <a:spLocks noGrp="1"/>
          </p:cNvSpPr>
          <p:nvPr>
            <p:ph type="body" sz="quarter" idx="36" hasCustomPrompt="1"/>
          </p:nvPr>
        </p:nvSpPr>
        <p:spPr>
          <a:xfrm>
            <a:off x="917330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4" name="Text Placeholder 4"/>
          <p:cNvSpPr>
            <a:spLocks noGrp="1"/>
          </p:cNvSpPr>
          <p:nvPr>
            <p:ph type="body" sz="quarter" idx="37" hasCustomPrompt="1"/>
          </p:nvPr>
        </p:nvSpPr>
        <p:spPr>
          <a:xfrm>
            <a:off x="9632094"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5" name="Text Placeholder 4"/>
          <p:cNvSpPr>
            <a:spLocks noGrp="1"/>
          </p:cNvSpPr>
          <p:nvPr>
            <p:ph type="body" sz="quarter" idx="38" hasCustomPrompt="1"/>
          </p:nvPr>
        </p:nvSpPr>
        <p:spPr>
          <a:xfrm>
            <a:off x="10090882"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6" name="Text Placeholder 4"/>
          <p:cNvSpPr>
            <a:spLocks noGrp="1"/>
          </p:cNvSpPr>
          <p:nvPr>
            <p:ph type="body" sz="quarter" idx="39" hasCustomPrompt="1"/>
          </p:nvPr>
        </p:nvSpPr>
        <p:spPr>
          <a:xfrm>
            <a:off x="10549670"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7" name="Text Placeholder 4"/>
          <p:cNvSpPr>
            <a:spLocks noGrp="1"/>
          </p:cNvSpPr>
          <p:nvPr>
            <p:ph type="body" sz="quarter" idx="40" hasCustomPrompt="1"/>
          </p:nvPr>
        </p:nvSpPr>
        <p:spPr>
          <a:xfrm>
            <a:off x="1100845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8" name="Text Placeholder 4"/>
          <p:cNvSpPr>
            <a:spLocks noGrp="1"/>
          </p:cNvSpPr>
          <p:nvPr>
            <p:ph type="body" sz="quarter" idx="41" hasCustomPrompt="1"/>
          </p:nvPr>
        </p:nvSpPr>
        <p:spPr>
          <a:xfrm>
            <a:off x="1146724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Tree>
    <p:extLst>
      <p:ext uri="{BB962C8B-B14F-4D97-AF65-F5344CB8AC3E}">
        <p14:creationId xmlns:p14="http://schemas.microsoft.com/office/powerpoint/2010/main" val="39617989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ondertitel en tekst met patroo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Tijdelijke aanduiding voor tekst 3"/>
          <p:cNvSpPr>
            <a:spLocks noGrp="1"/>
          </p:cNvSpPr>
          <p:nvPr>
            <p:ph type="body" sz="quarter" idx="13"/>
          </p:nvPr>
        </p:nvSpPr>
        <p:spPr>
          <a:xfrm>
            <a:off x="624434" y="2005130"/>
            <a:ext cx="6690766"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68"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69" name="Text Placeholder 4"/>
          <p:cNvSpPr>
            <a:spLocks noGrp="1"/>
          </p:cNvSpPr>
          <p:nvPr>
            <p:ph type="body" sz="quarter" idx="14" hasCustomPrompt="1"/>
          </p:nvPr>
        </p:nvSpPr>
        <p:spPr>
          <a:xfrm>
            <a:off x="870538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0" name="Text Placeholder 4"/>
          <p:cNvSpPr>
            <a:spLocks noGrp="1"/>
          </p:cNvSpPr>
          <p:nvPr>
            <p:ph type="body" sz="quarter" idx="15" hasCustomPrompt="1"/>
          </p:nvPr>
        </p:nvSpPr>
        <p:spPr>
          <a:xfrm>
            <a:off x="916417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1" name="Text Placeholder 4"/>
          <p:cNvSpPr>
            <a:spLocks noGrp="1"/>
          </p:cNvSpPr>
          <p:nvPr>
            <p:ph type="body" sz="quarter" idx="16" hasCustomPrompt="1"/>
          </p:nvPr>
        </p:nvSpPr>
        <p:spPr>
          <a:xfrm>
            <a:off x="9622958"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2" name="Text Placeholder 4"/>
          <p:cNvSpPr>
            <a:spLocks noGrp="1"/>
          </p:cNvSpPr>
          <p:nvPr>
            <p:ph type="body" sz="quarter" idx="17" hasCustomPrompt="1"/>
          </p:nvPr>
        </p:nvSpPr>
        <p:spPr>
          <a:xfrm>
            <a:off x="10081746"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3" name="Text Placeholder 4"/>
          <p:cNvSpPr>
            <a:spLocks noGrp="1"/>
          </p:cNvSpPr>
          <p:nvPr>
            <p:ph type="body" sz="quarter" idx="18" hasCustomPrompt="1"/>
          </p:nvPr>
        </p:nvSpPr>
        <p:spPr>
          <a:xfrm>
            <a:off x="10540534"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4" name="Text Placeholder 4"/>
          <p:cNvSpPr>
            <a:spLocks noGrp="1"/>
          </p:cNvSpPr>
          <p:nvPr>
            <p:ph type="body" sz="quarter" idx="19" hasCustomPrompt="1"/>
          </p:nvPr>
        </p:nvSpPr>
        <p:spPr>
          <a:xfrm>
            <a:off x="1099932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5" name="Text Placeholder 4"/>
          <p:cNvSpPr>
            <a:spLocks noGrp="1"/>
          </p:cNvSpPr>
          <p:nvPr>
            <p:ph type="body" sz="quarter" idx="20" hasCustomPrompt="1"/>
          </p:nvPr>
        </p:nvSpPr>
        <p:spPr>
          <a:xfrm>
            <a:off x="1145811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6" name="Text Placeholder 4"/>
          <p:cNvSpPr>
            <a:spLocks noGrp="1"/>
          </p:cNvSpPr>
          <p:nvPr>
            <p:ph type="body" sz="quarter" idx="21" hasCustomPrompt="1"/>
          </p:nvPr>
        </p:nvSpPr>
        <p:spPr>
          <a:xfrm>
            <a:off x="871426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7" name="Text Placeholder 4"/>
          <p:cNvSpPr>
            <a:spLocks noGrp="1"/>
          </p:cNvSpPr>
          <p:nvPr>
            <p:ph type="body" sz="quarter" idx="22" hasCustomPrompt="1"/>
          </p:nvPr>
        </p:nvSpPr>
        <p:spPr>
          <a:xfrm>
            <a:off x="917305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8" name="Text Placeholder 4"/>
          <p:cNvSpPr>
            <a:spLocks noGrp="1"/>
          </p:cNvSpPr>
          <p:nvPr>
            <p:ph type="body" sz="quarter" idx="23" hasCustomPrompt="1"/>
          </p:nvPr>
        </p:nvSpPr>
        <p:spPr>
          <a:xfrm>
            <a:off x="9631839"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79" name="Text Placeholder 4"/>
          <p:cNvSpPr>
            <a:spLocks noGrp="1"/>
          </p:cNvSpPr>
          <p:nvPr>
            <p:ph type="body" sz="quarter" idx="24" hasCustomPrompt="1"/>
          </p:nvPr>
        </p:nvSpPr>
        <p:spPr>
          <a:xfrm>
            <a:off x="10090627"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0" name="Text Placeholder 4"/>
          <p:cNvSpPr>
            <a:spLocks noGrp="1"/>
          </p:cNvSpPr>
          <p:nvPr>
            <p:ph type="body" sz="quarter" idx="25" hasCustomPrompt="1"/>
          </p:nvPr>
        </p:nvSpPr>
        <p:spPr>
          <a:xfrm>
            <a:off x="10549415"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1" name="Text Placeholder 4"/>
          <p:cNvSpPr>
            <a:spLocks noGrp="1"/>
          </p:cNvSpPr>
          <p:nvPr>
            <p:ph type="body" sz="quarter" idx="26" hasCustomPrompt="1"/>
          </p:nvPr>
        </p:nvSpPr>
        <p:spPr>
          <a:xfrm>
            <a:off x="1100820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2" name="Text Placeholder 4"/>
          <p:cNvSpPr>
            <a:spLocks noGrp="1"/>
          </p:cNvSpPr>
          <p:nvPr>
            <p:ph type="body" sz="quarter" idx="27" hasCustomPrompt="1"/>
          </p:nvPr>
        </p:nvSpPr>
        <p:spPr>
          <a:xfrm>
            <a:off x="1146699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dirty="0"/>
              <a:t> </a:t>
            </a:r>
          </a:p>
        </p:txBody>
      </p:sp>
      <p:sp>
        <p:nvSpPr>
          <p:cNvPr id="83" name="Text Placeholder 4"/>
          <p:cNvSpPr>
            <a:spLocks noGrp="1"/>
          </p:cNvSpPr>
          <p:nvPr>
            <p:ph type="body" sz="quarter" idx="28" hasCustomPrompt="1"/>
          </p:nvPr>
        </p:nvSpPr>
        <p:spPr>
          <a:xfrm>
            <a:off x="871426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4" name="Text Placeholder 4"/>
          <p:cNvSpPr>
            <a:spLocks noGrp="1"/>
          </p:cNvSpPr>
          <p:nvPr>
            <p:ph type="body" sz="quarter" idx="29" hasCustomPrompt="1"/>
          </p:nvPr>
        </p:nvSpPr>
        <p:spPr>
          <a:xfrm>
            <a:off x="917305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5" name="Text Placeholder 4"/>
          <p:cNvSpPr>
            <a:spLocks noGrp="1"/>
          </p:cNvSpPr>
          <p:nvPr>
            <p:ph type="body" sz="quarter" idx="30" hasCustomPrompt="1"/>
          </p:nvPr>
        </p:nvSpPr>
        <p:spPr>
          <a:xfrm>
            <a:off x="9631839"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6" name="Text Placeholder 4"/>
          <p:cNvSpPr>
            <a:spLocks noGrp="1"/>
          </p:cNvSpPr>
          <p:nvPr>
            <p:ph type="body" sz="quarter" idx="31" hasCustomPrompt="1"/>
          </p:nvPr>
        </p:nvSpPr>
        <p:spPr>
          <a:xfrm>
            <a:off x="10090627"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7" name="Text Placeholder 4"/>
          <p:cNvSpPr>
            <a:spLocks noGrp="1"/>
          </p:cNvSpPr>
          <p:nvPr>
            <p:ph type="body" sz="quarter" idx="32" hasCustomPrompt="1"/>
          </p:nvPr>
        </p:nvSpPr>
        <p:spPr>
          <a:xfrm>
            <a:off x="10549415"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8" name="Text Placeholder 4"/>
          <p:cNvSpPr>
            <a:spLocks noGrp="1"/>
          </p:cNvSpPr>
          <p:nvPr>
            <p:ph type="body" sz="quarter" idx="33" hasCustomPrompt="1"/>
          </p:nvPr>
        </p:nvSpPr>
        <p:spPr>
          <a:xfrm>
            <a:off x="1100820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89" name="Text Placeholder 4"/>
          <p:cNvSpPr>
            <a:spLocks noGrp="1"/>
          </p:cNvSpPr>
          <p:nvPr>
            <p:ph type="body" sz="quarter" idx="34" hasCustomPrompt="1"/>
          </p:nvPr>
        </p:nvSpPr>
        <p:spPr>
          <a:xfrm>
            <a:off x="1146699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0" name="Text Placeholder 4"/>
          <p:cNvSpPr>
            <a:spLocks noGrp="1"/>
          </p:cNvSpPr>
          <p:nvPr>
            <p:ph type="body" sz="quarter" idx="35" hasCustomPrompt="1"/>
          </p:nvPr>
        </p:nvSpPr>
        <p:spPr>
          <a:xfrm>
            <a:off x="871451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1" name="Text Placeholder 4"/>
          <p:cNvSpPr>
            <a:spLocks noGrp="1"/>
          </p:cNvSpPr>
          <p:nvPr>
            <p:ph type="body" sz="quarter" idx="36" hasCustomPrompt="1"/>
          </p:nvPr>
        </p:nvSpPr>
        <p:spPr>
          <a:xfrm>
            <a:off x="917330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2" name="Text Placeholder 4"/>
          <p:cNvSpPr>
            <a:spLocks noGrp="1"/>
          </p:cNvSpPr>
          <p:nvPr>
            <p:ph type="body" sz="quarter" idx="37" hasCustomPrompt="1"/>
          </p:nvPr>
        </p:nvSpPr>
        <p:spPr>
          <a:xfrm>
            <a:off x="9632094"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3" name="Text Placeholder 4"/>
          <p:cNvSpPr>
            <a:spLocks noGrp="1"/>
          </p:cNvSpPr>
          <p:nvPr>
            <p:ph type="body" sz="quarter" idx="38" hasCustomPrompt="1"/>
          </p:nvPr>
        </p:nvSpPr>
        <p:spPr>
          <a:xfrm>
            <a:off x="10090882"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4" name="Text Placeholder 4"/>
          <p:cNvSpPr>
            <a:spLocks noGrp="1"/>
          </p:cNvSpPr>
          <p:nvPr>
            <p:ph type="body" sz="quarter" idx="39" hasCustomPrompt="1"/>
          </p:nvPr>
        </p:nvSpPr>
        <p:spPr>
          <a:xfrm>
            <a:off x="10549670"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5" name="Text Placeholder 4"/>
          <p:cNvSpPr>
            <a:spLocks noGrp="1"/>
          </p:cNvSpPr>
          <p:nvPr>
            <p:ph type="body" sz="quarter" idx="40" hasCustomPrompt="1"/>
          </p:nvPr>
        </p:nvSpPr>
        <p:spPr>
          <a:xfrm>
            <a:off x="1100845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6" name="Text Placeholder 4"/>
          <p:cNvSpPr>
            <a:spLocks noGrp="1"/>
          </p:cNvSpPr>
          <p:nvPr>
            <p:ph type="body" sz="quarter" idx="41" hasCustomPrompt="1"/>
          </p:nvPr>
        </p:nvSpPr>
        <p:spPr>
          <a:xfrm>
            <a:off x="1146724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7"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41529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en ondertit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13"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endParaRPr lang="nl-NL" dirty="0"/>
          </a:p>
        </p:txBody>
      </p:sp>
      <p:sp>
        <p:nvSpPr>
          <p:cNvPr id="14"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Ondertitel</a:t>
            </a:r>
          </a:p>
        </p:txBody>
      </p:sp>
    </p:spTree>
    <p:extLst>
      <p:ext uri="{BB962C8B-B14F-4D97-AF65-F5344CB8AC3E}">
        <p14:creationId xmlns:p14="http://schemas.microsoft.com/office/powerpoint/2010/main" val="22504782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eeg scherm">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Tree>
    <p:extLst>
      <p:ext uri="{BB962C8B-B14F-4D97-AF65-F5344CB8AC3E}">
        <p14:creationId xmlns:p14="http://schemas.microsoft.com/office/powerpoint/2010/main" val="17268456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rood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sp>
        <p:nvSpPr>
          <p:cNvPr id="4" name="Vrije vorm 3"/>
          <p:cNvSpPr/>
          <p:nvPr userDrawn="1"/>
        </p:nvSpPr>
        <p:spPr>
          <a:xfrm>
            <a:off x="4978033" y="1362517"/>
            <a:ext cx="229923" cy="3777307"/>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 name="connsiteX0" fmla="*/ 205601 w 211951"/>
              <a:gd name="connsiteY0" fmla="*/ 0 h 1771650"/>
              <a:gd name="connsiteX1" fmla="*/ 205601 w 211951"/>
              <a:gd name="connsiteY1" fmla="*/ 45402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212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6025"/>
              <a:gd name="connsiteY0" fmla="*/ 0 h 1771650"/>
              <a:gd name="connsiteX1" fmla="*/ 216025 w 216025"/>
              <a:gd name="connsiteY1" fmla="*/ 113470 h 1771650"/>
              <a:gd name="connsiteX2" fmla="*/ 0 w 216025"/>
              <a:gd name="connsiteY2" fmla="*/ 106521 h 1771650"/>
              <a:gd name="connsiteX3" fmla="*/ 211951 w 216025"/>
              <a:gd name="connsiteY3" fmla="*/ 804912 h 1771650"/>
              <a:gd name="connsiteX4" fmla="*/ 211951 w 216025"/>
              <a:gd name="connsiteY4" fmla="*/ 1771650 h 1771650"/>
              <a:gd name="connsiteX0" fmla="*/ 205601 w 211951"/>
              <a:gd name="connsiteY0" fmla="*/ 0 h 1771650"/>
              <a:gd name="connsiteX1" fmla="*/ 202125 w 211951"/>
              <a:gd name="connsiteY1" fmla="*/ 11694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907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195176 w 201526"/>
              <a:gd name="connsiteY0" fmla="*/ 0 h 1771650"/>
              <a:gd name="connsiteX1" fmla="*/ 198650 w 201526"/>
              <a:gd name="connsiteY1" fmla="*/ 120420 h 1771650"/>
              <a:gd name="connsiteX2" fmla="*/ 0 w 201526"/>
              <a:gd name="connsiteY2" fmla="*/ 116947 h 1771650"/>
              <a:gd name="connsiteX3" fmla="*/ 201526 w 201526"/>
              <a:gd name="connsiteY3" fmla="*/ 804912 h 1771650"/>
              <a:gd name="connsiteX4" fmla="*/ 201526 w 201526"/>
              <a:gd name="connsiteY4" fmla="*/ 1771650 h 1771650"/>
              <a:gd name="connsiteX0" fmla="*/ 195176 w 201526"/>
              <a:gd name="connsiteY0" fmla="*/ 0 h 1771650"/>
              <a:gd name="connsiteX1" fmla="*/ 198650 w 201526"/>
              <a:gd name="connsiteY1" fmla="*/ 120420 h 1771650"/>
              <a:gd name="connsiteX2" fmla="*/ 0 w 201526"/>
              <a:gd name="connsiteY2" fmla="*/ 106521 h 1771650"/>
              <a:gd name="connsiteX3" fmla="*/ 201526 w 201526"/>
              <a:gd name="connsiteY3" fmla="*/ 804912 h 1771650"/>
              <a:gd name="connsiteX4" fmla="*/ 201526 w 201526"/>
              <a:gd name="connsiteY4" fmla="*/ 1771650 h 1771650"/>
              <a:gd name="connsiteX0" fmla="*/ 191701 w 198051"/>
              <a:gd name="connsiteY0" fmla="*/ 0 h 1771650"/>
              <a:gd name="connsiteX1" fmla="*/ 195175 w 198051"/>
              <a:gd name="connsiteY1" fmla="*/ 120420 h 1771650"/>
              <a:gd name="connsiteX2" fmla="*/ 0 w 198051"/>
              <a:gd name="connsiteY2" fmla="*/ 116947 h 1771650"/>
              <a:gd name="connsiteX3" fmla="*/ 198051 w 198051"/>
              <a:gd name="connsiteY3" fmla="*/ 804912 h 1771650"/>
              <a:gd name="connsiteX4" fmla="*/ 198051 w 198051"/>
              <a:gd name="connsiteY4" fmla="*/ 1771650 h 1771650"/>
              <a:gd name="connsiteX0" fmla="*/ 191701 w 198051"/>
              <a:gd name="connsiteY0" fmla="*/ 0 h 1771650"/>
              <a:gd name="connsiteX1" fmla="*/ 190902 w 198051"/>
              <a:gd name="connsiteY1" fmla="*/ 122556 h 1771650"/>
              <a:gd name="connsiteX2" fmla="*/ 0 w 198051"/>
              <a:gd name="connsiteY2" fmla="*/ 116947 h 1771650"/>
              <a:gd name="connsiteX3" fmla="*/ 198051 w 198051"/>
              <a:gd name="connsiteY3" fmla="*/ 804912 h 1771650"/>
              <a:gd name="connsiteX4" fmla="*/ 198051 w 198051"/>
              <a:gd name="connsiteY4" fmla="*/ 1771650 h 1771650"/>
              <a:gd name="connsiteX0" fmla="*/ 155380 w 161730"/>
              <a:gd name="connsiteY0" fmla="*/ 0 h 1771650"/>
              <a:gd name="connsiteX1" fmla="*/ 154581 w 161730"/>
              <a:gd name="connsiteY1" fmla="*/ 122556 h 1771650"/>
              <a:gd name="connsiteX2" fmla="*/ 0 w 161730"/>
              <a:gd name="connsiteY2" fmla="*/ 116947 h 1771650"/>
              <a:gd name="connsiteX3" fmla="*/ 161730 w 161730"/>
              <a:gd name="connsiteY3" fmla="*/ 804912 h 1771650"/>
              <a:gd name="connsiteX4" fmla="*/ 161730 w 161730"/>
              <a:gd name="connsiteY4" fmla="*/ 1771650 h 1771650"/>
              <a:gd name="connsiteX0" fmla="*/ 140425 w 146775"/>
              <a:gd name="connsiteY0" fmla="*/ 0 h 1771650"/>
              <a:gd name="connsiteX1" fmla="*/ 139626 w 146775"/>
              <a:gd name="connsiteY1" fmla="*/ 122556 h 1771650"/>
              <a:gd name="connsiteX2" fmla="*/ 0 w 146775"/>
              <a:gd name="connsiteY2" fmla="*/ 116947 h 1771650"/>
              <a:gd name="connsiteX3" fmla="*/ 146775 w 146775"/>
              <a:gd name="connsiteY3" fmla="*/ 804912 h 1771650"/>
              <a:gd name="connsiteX4" fmla="*/ 146775 w 146775"/>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4639 w 144639"/>
              <a:gd name="connsiteY3" fmla="*/ 804912 h 1771650"/>
              <a:gd name="connsiteX4" fmla="*/ 144639 w 144639"/>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39153 h 1771650"/>
              <a:gd name="connsiteX4" fmla="*/ 144639 w 144639"/>
              <a:gd name="connsiteY4" fmla="*/ 1771650 h 1771650"/>
              <a:gd name="connsiteX0" fmla="*/ 138289 w 147034"/>
              <a:gd name="connsiteY0" fmla="*/ 0 h 1771650"/>
              <a:gd name="connsiteX1" fmla="*/ 137490 w 147034"/>
              <a:gd name="connsiteY1" fmla="*/ 122556 h 1771650"/>
              <a:gd name="connsiteX2" fmla="*/ 0 w 147034"/>
              <a:gd name="connsiteY2" fmla="*/ 121220 h 1771650"/>
              <a:gd name="connsiteX3" fmla="*/ 146776 w 147034"/>
              <a:gd name="connsiteY3" fmla="*/ 364791 h 1771650"/>
              <a:gd name="connsiteX4" fmla="*/ 144639 w 147034"/>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62655 h 1771650"/>
              <a:gd name="connsiteX4" fmla="*/ 144639 w 144639"/>
              <a:gd name="connsiteY4" fmla="*/ 1771650 h 1771650"/>
              <a:gd name="connsiteX0" fmla="*/ 138289 w 145050"/>
              <a:gd name="connsiteY0" fmla="*/ 0 h 1771650"/>
              <a:gd name="connsiteX1" fmla="*/ 137490 w 145050"/>
              <a:gd name="connsiteY1" fmla="*/ 122556 h 1771650"/>
              <a:gd name="connsiteX2" fmla="*/ 0 w 145050"/>
              <a:gd name="connsiteY2" fmla="*/ 121220 h 1771650"/>
              <a:gd name="connsiteX3" fmla="*/ 144640 w 145050"/>
              <a:gd name="connsiteY3" fmla="*/ 360518 h 1771650"/>
              <a:gd name="connsiteX4" fmla="*/ 144639 w 1450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0" h="1771650">
                <a:moveTo>
                  <a:pt x="138289" y="0"/>
                </a:moveTo>
                <a:cubicBezTo>
                  <a:pt x="138023" y="40852"/>
                  <a:pt x="137756" y="81704"/>
                  <a:pt x="137490" y="122556"/>
                </a:cubicBezTo>
                <a:lnTo>
                  <a:pt x="0" y="121220"/>
                </a:lnTo>
                <a:lnTo>
                  <a:pt x="144640" y="360518"/>
                </a:lnTo>
                <a:cubicBezTo>
                  <a:pt x="146064" y="838017"/>
                  <a:pt x="143215" y="1294151"/>
                  <a:pt x="144639" y="1771650"/>
                </a:cubicBez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  </a:t>
            </a:r>
          </a:p>
        </p:txBody>
      </p:sp>
      <p:sp>
        <p:nvSpPr>
          <p:cNvPr id="5" name="Tijdelijke aanduiding voor tekst 33"/>
          <p:cNvSpPr>
            <a:spLocks noGrp="1"/>
          </p:cNvSpPr>
          <p:nvPr>
            <p:ph type="body" sz="quarter" idx="13"/>
          </p:nvPr>
        </p:nvSpPr>
        <p:spPr>
          <a:xfrm>
            <a:off x="1725108" y="1434321"/>
            <a:ext cx="3373365" cy="5070692"/>
          </a:xfrm>
        </p:spPr>
        <p:txBody>
          <a:bodyPr>
            <a:noAutofit/>
          </a:bodyPr>
          <a:lstStyle>
            <a:lvl1pPr>
              <a:lnSpc>
                <a:spcPct val="70000"/>
              </a:lnSpc>
              <a:defRPr sz="9000" b="1" i="0" cap="all" baseline="0">
                <a:solidFill>
                  <a:srgbClr val="0033A0"/>
                </a:solidFill>
              </a:defRPr>
            </a:lvl1pPr>
          </a:lstStyle>
          <a:p>
            <a:pPr lvl="0"/>
            <a:r>
              <a:rPr lang="nl-NL" dirty="0"/>
              <a:t>Klik om de tekststijl van het model te bewerken</a:t>
            </a:r>
          </a:p>
        </p:txBody>
      </p:sp>
      <p:sp>
        <p:nvSpPr>
          <p:cNvPr id="6" name="Tijdelijke aanduiding voor tekst 3"/>
          <p:cNvSpPr>
            <a:spLocks noGrp="1"/>
          </p:cNvSpPr>
          <p:nvPr>
            <p:ph type="body" sz="quarter" idx="14"/>
          </p:nvPr>
        </p:nvSpPr>
        <p:spPr>
          <a:xfrm>
            <a:off x="5709052" y="1672724"/>
            <a:ext cx="5644748"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dirty="0"/>
          </a:p>
        </p:txBody>
      </p:sp>
    </p:spTree>
    <p:extLst>
      <p:ext uri="{BB962C8B-B14F-4D97-AF65-F5344CB8AC3E}">
        <p14:creationId xmlns:p14="http://schemas.microsoft.com/office/powerpoint/2010/main" val="9105753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Titel, ondertitel en tekst met patroon">
    <p:bg>
      <p:bgPr>
        <a:solidFill>
          <a:schemeClr val="accent1"/>
        </a:solidFill>
        <a:effectLst/>
      </p:bgPr>
    </p:bg>
    <p:spTree>
      <p:nvGrpSpPr>
        <p:cNvPr id="1" name=""/>
        <p:cNvGrpSpPr/>
        <p:nvPr/>
      </p:nvGrpSpPr>
      <p:grpSpPr>
        <a:xfrm>
          <a:off x="0" y="0"/>
          <a:ext cx="0" cy="0"/>
          <a:chOff x="0" y="0"/>
          <a:chExt cx="0" cy="0"/>
        </a:xfrm>
      </p:grpSpPr>
      <p:sp>
        <p:nvSpPr>
          <p:cNvPr id="12" name="Titel 3"/>
          <p:cNvSpPr>
            <a:spLocks noGrp="1"/>
          </p:cNvSpPr>
          <p:nvPr>
            <p:ph type="title" hasCustomPrompt="1"/>
          </p:nvPr>
        </p:nvSpPr>
        <p:spPr>
          <a:xfrm>
            <a:off x="731838" y="1108512"/>
            <a:ext cx="3034018" cy="784249"/>
          </a:xfrm>
          <a:solidFill>
            <a:schemeClr val="accent2"/>
          </a:solidFill>
        </p:spPr>
        <p:txBody>
          <a:bodyPr tIns="36000" bIns="0"/>
          <a:lstStyle>
            <a:lvl1pPr>
              <a:defRPr sz="5400" strike="noStrike" baseline="0"/>
            </a:lvl1pPr>
          </a:lstStyle>
          <a:p>
            <a:r>
              <a:rPr lang="nl-NL" dirty="0"/>
              <a:t>DANK U</a:t>
            </a:r>
          </a:p>
        </p:txBody>
      </p:sp>
      <p:sp>
        <p:nvSpPr>
          <p:cNvPr id="2" name="Rechthoek 1"/>
          <p:cNvSpPr/>
          <p:nvPr userDrawn="1"/>
        </p:nvSpPr>
        <p:spPr>
          <a:xfrm>
            <a:off x="0" y="4893422"/>
            <a:ext cx="12192000" cy="197120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err="1">
              <a:solidFill>
                <a:srgbClr val="0033A0"/>
              </a:solidFill>
              <a:latin typeface="Verdana" charset="0"/>
              <a:ea typeface="Verdana" charset="0"/>
              <a:cs typeface="Verdana" charset="0"/>
            </a:endParaRPr>
          </a:p>
        </p:txBody>
      </p:sp>
      <p:sp>
        <p:nvSpPr>
          <p:cNvPr id="40" name="Vrije vorm 39"/>
          <p:cNvSpPr/>
          <p:nvPr userDrawn="1"/>
        </p:nvSpPr>
        <p:spPr>
          <a:xfrm>
            <a:off x="9546040" y="0"/>
            <a:ext cx="2645960" cy="6866513"/>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838" y="5370705"/>
            <a:ext cx="3189618" cy="1124340"/>
          </a:xfrm>
          <a:prstGeom prst="rect">
            <a:avLst/>
          </a:prstGeom>
        </p:spPr>
      </p:pic>
    </p:spTree>
    <p:extLst>
      <p:ext uri="{BB962C8B-B14F-4D97-AF65-F5344CB8AC3E}">
        <p14:creationId xmlns:p14="http://schemas.microsoft.com/office/powerpoint/2010/main" val="1620991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5ACDC-0F95-4C1B-A53C-45922DF15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C84BFA3C-27C7-4BC7-8283-C35A015AB9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B7A2AC6F-9F32-47AE-9258-D55EA80EB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lvl="0"/>
            <a:fld id="{E92E6ACE-60EB-495B-BB28-B1A11003CCBA}" type="datetime1">
              <a:rPr lang="en-US" smtClean="0"/>
              <a:t>10/10/2022</a:t>
            </a:fld>
            <a:endParaRPr lang="en-US" dirty="0"/>
          </a:p>
        </p:txBody>
      </p:sp>
      <p:sp>
        <p:nvSpPr>
          <p:cNvPr id="5" name="Footer Placeholder 4">
            <a:extLst>
              <a:ext uri="{FF2B5EF4-FFF2-40B4-BE49-F238E27FC236}">
                <a16:creationId xmlns:a16="http://schemas.microsoft.com/office/drawing/2014/main" id="{75C4B04C-267F-40A0-AE63-66F42B6325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lvl="0"/>
            <a:r>
              <a:rPr lang="en-US"/>
              <a:t>Add a footer</a:t>
            </a:r>
            <a:endParaRPr lang="en-US" dirty="0"/>
          </a:p>
        </p:txBody>
      </p:sp>
      <p:sp>
        <p:nvSpPr>
          <p:cNvPr id="6" name="Slide Number Placeholder 5">
            <a:extLst>
              <a:ext uri="{FF2B5EF4-FFF2-40B4-BE49-F238E27FC236}">
                <a16:creationId xmlns:a16="http://schemas.microsoft.com/office/drawing/2014/main" id="{6C8D5917-6BAB-45C3-8890-9DB1E45274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a:fld id="{74003C56-2CC7-2D4A-8EB1-FB21D0D4EC56}" type="slidenum">
              <a:rPr lang="en-BE" smtClean="0"/>
              <a:t>‹#›</a:t>
            </a:fld>
            <a:endParaRPr lang="en-BE" dirty="0"/>
          </a:p>
        </p:txBody>
      </p:sp>
    </p:spTree>
    <p:extLst>
      <p:ext uri="{BB962C8B-B14F-4D97-AF65-F5344CB8AC3E}">
        <p14:creationId xmlns:p14="http://schemas.microsoft.com/office/powerpoint/2010/main" val="1228694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tileRect/>
        </a:gradFill>
        <a:effectLst/>
      </p:bgPr>
    </p:bg>
    <p:spTree>
      <p:nvGrpSpPr>
        <p:cNvPr id="1" name=""/>
        <p:cNvGrpSpPr/>
        <p:nvPr/>
      </p:nvGrpSpPr>
      <p:grpSpPr>
        <a:xfrm>
          <a:off x="0" y="0"/>
          <a:ext cx="0" cy="0"/>
          <a:chOff x="0" y="0"/>
          <a:chExt cx="0" cy="0"/>
        </a:xfrm>
      </p:grpSpPr>
      <p:sp>
        <p:nvSpPr>
          <p:cNvPr id="12" name="Rechthoek 11"/>
          <p:cNvSpPr/>
          <p:nvPr userDrawn="1"/>
        </p:nvSpPr>
        <p:spPr>
          <a:xfrm>
            <a:off x="0" y="5976013"/>
            <a:ext cx="12192000" cy="867600"/>
          </a:xfrm>
          <a:prstGeom prst="rect">
            <a:avLst/>
          </a:prstGeom>
          <a:solidFill>
            <a:schemeClr val="bg1"/>
          </a:solidFill>
          <a:ln>
            <a:noFill/>
          </a:ln>
          <a:effectLst>
            <a:outerShdw blurRad="50800" dist="38100" dir="16200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jdelijke aanduiding voor titel 1"/>
          <p:cNvSpPr>
            <a:spLocks noGrp="1"/>
          </p:cNvSpPr>
          <p:nvPr>
            <p:ph type="title"/>
          </p:nvPr>
        </p:nvSpPr>
        <p:spPr>
          <a:xfrm>
            <a:off x="731838" y="645811"/>
            <a:ext cx="1079957" cy="377402"/>
          </a:xfrm>
          <a:prstGeom prst="rect">
            <a:avLst/>
          </a:prstGeom>
          <a:solidFill>
            <a:schemeClr val="accent2"/>
          </a:solidFill>
        </p:spPr>
        <p:txBody>
          <a:bodyPr vert="horz" wrap="none" lIns="0" tIns="36000" rIns="144000" bIns="36000" rtlCol="0" anchor="b">
            <a:spAutoFit/>
          </a:bodyPr>
          <a:lstStyle/>
          <a:p>
            <a:r>
              <a:rPr lang="nl-NL" dirty="0"/>
              <a:t>Titel</a:t>
            </a:r>
          </a:p>
        </p:txBody>
      </p:sp>
      <p:sp>
        <p:nvSpPr>
          <p:cNvPr id="3" name="Tijdelijke aanduiding voor tekst 2"/>
          <p:cNvSpPr>
            <a:spLocks noGrp="1"/>
          </p:cNvSpPr>
          <p:nvPr>
            <p:ph type="body" idx="1"/>
          </p:nvPr>
        </p:nvSpPr>
        <p:spPr>
          <a:xfrm>
            <a:off x="638245" y="2026507"/>
            <a:ext cx="10616699" cy="3422774"/>
          </a:xfrm>
          <a:prstGeom prst="rect">
            <a:avLst/>
          </a:prstGeom>
        </p:spPr>
        <p:txBody>
          <a:bodyPr vert="horz" lIns="90000" tIns="45720" rIns="91440" bIns="45720" rtlCol="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3"/>
          </p:nvPr>
        </p:nvSpPr>
        <p:spPr>
          <a:xfrm>
            <a:off x="8610600" y="6265518"/>
            <a:ext cx="2743200" cy="156560"/>
          </a:xfrm>
          <a:prstGeom prst="rect">
            <a:avLst/>
          </a:prstGeom>
        </p:spPr>
        <p:txBody>
          <a:bodyPr vert="horz" lIns="91440" tIns="45720" rIns="91440" bIns="45720" rtlCol="0" anchor="ctr"/>
          <a:lstStyle>
            <a:lvl1pPr algn="r">
              <a:defRPr sz="1000">
                <a:solidFill>
                  <a:schemeClr val="accent2"/>
                </a:solidFill>
                <a:latin typeface="Verdana" charset="0"/>
                <a:ea typeface="Verdana" charset="0"/>
                <a:cs typeface="Verdana" charset="0"/>
              </a:defRPr>
            </a:lvl1pPr>
          </a:lstStyle>
          <a:p>
            <a:r>
              <a:rPr lang="nl-NL"/>
              <a:t>Titel van de presentatie</a:t>
            </a:r>
            <a:endParaRPr lang="nl-NL" dirty="0"/>
          </a:p>
        </p:txBody>
      </p:sp>
      <p:sp>
        <p:nvSpPr>
          <p:cNvPr id="6" name="Tijdelijke aanduiding voor dianummer 5"/>
          <p:cNvSpPr>
            <a:spLocks noGrp="1"/>
          </p:cNvSpPr>
          <p:nvPr>
            <p:ph type="sldNum" sz="quarter" idx="4"/>
          </p:nvPr>
        </p:nvSpPr>
        <p:spPr>
          <a:xfrm>
            <a:off x="8610600" y="6418139"/>
            <a:ext cx="2743200" cy="173749"/>
          </a:xfrm>
          <a:prstGeom prst="rect">
            <a:avLst/>
          </a:prstGeom>
        </p:spPr>
        <p:txBody>
          <a:bodyPr vert="horz" lIns="91440" tIns="45720" rIns="91440" bIns="45720" rtlCol="0" anchor="ctr"/>
          <a:lstStyle>
            <a:lvl1pPr algn="r">
              <a:defRPr sz="1000">
                <a:solidFill>
                  <a:schemeClr val="accent1"/>
                </a:solidFill>
                <a:latin typeface="Verdana" charset="0"/>
                <a:ea typeface="Verdana" charset="0"/>
                <a:cs typeface="Verdana" charset="0"/>
              </a:defRPr>
            </a:lvl1pPr>
          </a:lstStyle>
          <a:p>
            <a:r>
              <a:rPr lang="nl-NL"/>
              <a:t> </a:t>
            </a:r>
            <a:fld id="{141DC315-004D-734B-91F7-61E542849DC9}" type="datetimeFigureOut">
              <a:rPr lang="nl-NL" smtClean="0"/>
              <a:pPr/>
              <a:t>10-10-2022</a:t>
            </a:fld>
            <a:r>
              <a:rPr lang="nl-NL"/>
              <a:t> | </a:t>
            </a:r>
            <a:fld id="{2DAB09C5-3251-4B47-B002-D03712DC64C3}" type="slidenum">
              <a:rPr lang="nl-NL" smtClean="0"/>
              <a:pPr/>
              <a:t>‹#›</a:t>
            </a:fld>
            <a:endParaRPr lang="nl-NL" dirty="0"/>
          </a:p>
        </p:txBody>
      </p:sp>
      <p:pic>
        <p:nvPicPr>
          <p:cNvPr id="8" name="Afbeelding 7"/>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670878" y="6098127"/>
            <a:ext cx="1500312" cy="668260"/>
          </a:xfrm>
          <a:prstGeom prst="rect">
            <a:avLst/>
          </a:prstGeom>
        </p:spPr>
      </p:pic>
    </p:spTree>
    <p:extLst>
      <p:ext uri="{BB962C8B-B14F-4D97-AF65-F5344CB8AC3E}">
        <p14:creationId xmlns:p14="http://schemas.microsoft.com/office/powerpoint/2010/main" val="1673483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Lst>
  <p:hf hdr="0"/>
  <p:txStyles>
    <p:titleStyle>
      <a:lvl1pPr marL="133350" indent="0" algn="l" defTabSz="914377" rtl="0" eaLnBrk="1" latinLnBrk="0" hangingPunct="1">
        <a:lnSpc>
          <a:spcPct val="90000"/>
        </a:lnSpc>
        <a:spcBef>
          <a:spcPct val="0"/>
        </a:spcBef>
        <a:buNone/>
        <a:tabLst/>
        <a:defRPr sz="2200" kern="1200" cap="all" baseline="0">
          <a:solidFill>
            <a:schemeClr val="bg1"/>
          </a:solidFill>
          <a:latin typeface="Verdana" charset="0"/>
          <a:ea typeface="Verdana" charset="0"/>
          <a:cs typeface="Verdana" charset="0"/>
        </a:defRPr>
      </a:lvl1pPr>
    </p:titleStyle>
    <p:bodyStyle>
      <a:lvl1pPr marL="0" indent="0" algn="l" defTabSz="914377" rtl="0" eaLnBrk="1" latinLnBrk="0" hangingPunct="1">
        <a:lnSpc>
          <a:spcPct val="95000"/>
        </a:lnSpc>
        <a:spcBef>
          <a:spcPts val="1000"/>
        </a:spcBef>
        <a:spcAft>
          <a:spcPts val="1000"/>
        </a:spcAft>
        <a:buFont typeface="Arial" charset="0"/>
        <a:buNone/>
        <a:defRPr sz="1600" kern="1200">
          <a:solidFill>
            <a:schemeClr val="accent1"/>
          </a:solidFill>
          <a:latin typeface="Verdana" charset="0"/>
          <a:ea typeface="Verdana" charset="0"/>
          <a:cs typeface="Verdana" charset="0"/>
        </a:defRPr>
      </a:lvl1pPr>
      <a:lvl2pPr marL="268288" indent="-257175" algn="l" defTabSz="914377" rtl="0" eaLnBrk="1" latinLnBrk="0" hangingPunct="1">
        <a:lnSpc>
          <a:spcPct val="95000"/>
        </a:lnSpc>
        <a:spcBef>
          <a:spcPts val="500"/>
        </a:spcBef>
        <a:buClr>
          <a:srgbClr val="FF5000"/>
        </a:buClr>
        <a:buSzPct val="90000"/>
        <a:buFont typeface="LucidaGrande" charset="0"/>
        <a:buChar char="▶︎"/>
        <a:tabLst/>
        <a:defRPr sz="1400" kern="1200">
          <a:solidFill>
            <a:schemeClr val="accent1"/>
          </a:solidFill>
          <a:latin typeface="Verdana" charset="0"/>
          <a:ea typeface="Verdana" charset="0"/>
          <a:cs typeface="Verdana" charset="0"/>
        </a:defRPr>
      </a:lvl2pPr>
      <a:lvl3pPr marL="671513" indent="-220663" algn="l" defTabSz="914377" rtl="0" eaLnBrk="1" latinLnBrk="0" hangingPunct="1">
        <a:lnSpc>
          <a:spcPct val="95000"/>
        </a:lnSpc>
        <a:spcBef>
          <a:spcPts val="500"/>
        </a:spcBef>
        <a:buClr>
          <a:schemeClr val="bg1">
            <a:lumMod val="50000"/>
          </a:schemeClr>
        </a:buClr>
        <a:buSzPct val="90000"/>
        <a:buFont typeface="LucidaGrande" charset="0"/>
        <a:buChar char="▶︎"/>
        <a:tabLst/>
        <a:defRPr sz="1400" kern="1200">
          <a:solidFill>
            <a:schemeClr val="accent1"/>
          </a:solidFill>
          <a:latin typeface="Verdana" charset="0"/>
          <a:ea typeface="Verdana" charset="0"/>
          <a:cs typeface="Verdana" charset="0"/>
        </a:defRPr>
      </a:lvl3pPr>
      <a:lvl4pPr marL="1073150" indent="-219075" algn="l" defTabSz="914377" rtl="0" eaLnBrk="1" latinLnBrk="0" hangingPunct="1">
        <a:lnSpc>
          <a:spcPct val="95000"/>
        </a:lnSpc>
        <a:spcBef>
          <a:spcPts val="500"/>
        </a:spcBef>
        <a:buClr>
          <a:srgbClr val="FF5000"/>
        </a:buClr>
        <a:buFont typeface="Arial"/>
        <a:buChar char="•"/>
        <a:tabLst/>
        <a:defRPr sz="1400" kern="1200">
          <a:solidFill>
            <a:schemeClr val="accent1"/>
          </a:solidFill>
          <a:latin typeface="Verdana" charset="0"/>
          <a:ea typeface="Verdana" charset="0"/>
          <a:cs typeface="Verdana" charset="0"/>
        </a:defRPr>
      </a:lvl4pPr>
      <a:lvl5pPr marL="1476375" indent="-231775" algn="l" defTabSz="914377" rtl="0" eaLnBrk="1" latinLnBrk="0" hangingPunct="1">
        <a:lnSpc>
          <a:spcPct val="95000"/>
        </a:lnSpc>
        <a:spcBef>
          <a:spcPts val="500"/>
        </a:spcBef>
        <a:buClr>
          <a:schemeClr val="bg1">
            <a:lumMod val="50000"/>
          </a:schemeClr>
        </a:buClr>
        <a:buFont typeface="Arial"/>
        <a:buChar char="•"/>
        <a:tabLst/>
        <a:defRPr sz="1400" kern="1200">
          <a:solidFill>
            <a:schemeClr val="accent1"/>
          </a:solidFill>
          <a:latin typeface="Verdana" charset="0"/>
          <a:ea typeface="Verdana" charset="0"/>
          <a:cs typeface="Verdana"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7.xml.rels><?xml version="1.0" encoding="UTF-8" standalone="yes"?>
<Relationships xmlns="http://schemas.openxmlformats.org/package/2006/relationships"><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35.jpg"/><Relationship Id="rId4" Type="http://schemas.openxmlformats.org/officeDocument/2006/relationships/image" Target="../media/image34.emf"/></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chart" Target="../charts/chart10.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chart" Target="../charts/chart11.xml"/><Relationship Id="rId1" Type="http://schemas.openxmlformats.org/officeDocument/2006/relationships/slideLayout" Target="../slideLayouts/slideLayout4.xml"/><Relationship Id="rId6" Type="http://schemas.openxmlformats.org/officeDocument/2006/relationships/chart" Target="../charts/chart15.xml"/><Relationship Id="rId5" Type="http://schemas.openxmlformats.org/officeDocument/2006/relationships/chart" Target="../charts/chart14.xml"/><Relationship Id="rId10" Type="http://schemas.openxmlformats.org/officeDocument/2006/relationships/chart" Target="../charts/chart19.xml"/><Relationship Id="rId4" Type="http://schemas.openxmlformats.org/officeDocument/2006/relationships/chart" Target="../charts/chart13.xml"/><Relationship Id="rId9" Type="http://schemas.openxmlformats.org/officeDocument/2006/relationships/chart" Target="../charts/chart18.xml"/></Relationships>
</file>

<file path=ppt/slides/_rels/slide15.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chart" Target="../charts/chart21.xml"/><Relationship Id="rId7" Type="http://schemas.openxmlformats.org/officeDocument/2006/relationships/chart" Target="../charts/chart25.xml"/><Relationship Id="rId12" Type="http://schemas.openxmlformats.org/officeDocument/2006/relationships/chart" Target="../charts/chart29.xml"/><Relationship Id="rId2" Type="http://schemas.openxmlformats.org/officeDocument/2006/relationships/chart" Target="../charts/chart20.xml"/><Relationship Id="rId1" Type="http://schemas.openxmlformats.org/officeDocument/2006/relationships/slideLayout" Target="../slideLayouts/slideLayout4.xml"/><Relationship Id="rId6" Type="http://schemas.openxmlformats.org/officeDocument/2006/relationships/chart" Target="../charts/chart24.xml"/><Relationship Id="rId11" Type="http://schemas.openxmlformats.org/officeDocument/2006/relationships/image" Target="../media/image36.png"/><Relationship Id="rId5" Type="http://schemas.openxmlformats.org/officeDocument/2006/relationships/chart" Target="../charts/chart23.xml"/><Relationship Id="rId10" Type="http://schemas.openxmlformats.org/officeDocument/2006/relationships/chart" Target="../charts/chart28.xml"/><Relationship Id="rId4" Type="http://schemas.openxmlformats.org/officeDocument/2006/relationships/chart" Target="../charts/chart22.xml"/><Relationship Id="rId9" Type="http://schemas.openxmlformats.org/officeDocument/2006/relationships/chart" Target="../charts/chart27.xml"/></Relationships>
</file>

<file path=ppt/slides/_rels/slide1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chart" Target="../charts/chart33.xml"/><Relationship Id="rId5" Type="http://schemas.openxmlformats.org/officeDocument/2006/relationships/chart" Target="../charts/chart32.xml"/><Relationship Id="rId4" Type="http://schemas.openxmlformats.org/officeDocument/2006/relationships/chart" Target="../charts/chart31.xml"/></Relationships>
</file>

<file path=ppt/slides/_rels/slide1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chart" Target="../charts/chart35.xml"/></Relationships>
</file>

<file path=ppt/slides/_rels/slide18.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chart" Target="../charts/chart36.xml"/><Relationship Id="rId7" Type="http://schemas.openxmlformats.org/officeDocument/2006/relationships/chart" Target="../charts/chart40.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chart" Target="../charts/chart39.xml"/><Relationship Id="rId5" Type="http://schemas.openxmlformats.org/officeDocument/2006/relationships/chart" Target="../charts/chart38.xml"/><Relationship Id="rId10" Type="http://schemas.openxmlformats.org/officeDocument/2006/relationships/chart" Target="../charts/chart43.xml"/><Relationship Id="rId4" Type="http://schemas.openxmlformats.org/officeDocument/2006/relationships/chart" Target="../charts/chart37.xml"/><Relationship Id="rId9" Type="http://schemas.openxmlformats.org/officeDocument/2006/relationships/chart" Target="../charts/chart42.xml"/></Relationships>
</file>

<file path=ppt/slides/_rels/slide19.xml.rels><?xml version="1.0" encoding="UTF-8" standalone="yes"?>
<Relationships xmlns="http://schemas.openxmlformats.org/package/2006/relationships"><Relationship Id="rId8" Type="http://schemas.openxmlformats.org/officeDocument/2006/relationships/chart" Target="../charts/chart49.xml"/><Relationship Id="rId3" Type="http://schemas.openxmlformats.org/officeDocument/2006/relationships/chart" Target="../charts/chart44.xml"/><Relationship Id="rId7" Type="http://schemas.openxmlformats.org/officeDocument/2006/relationships/chart" Target="../charts/chart48.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chart" Target="../charts/chart47.xml"/><Relationship Id="rId5" Type="http://schemas.openxmlformats.org/officeDocument/2006/relationships/chart" Target="../charts/chart46.xml"/><Relationship Id="rId10" Type="http://schemas.openxmlformats.org/officeDocument/2006/relationships/chart" Target="../charts/chart51.xml"/><Relationship Id="rId4" Type="http://schemas.openxmlformats.org/officeDocument/2006/relationships/chart" Target="../charts/chart45.xml"/><Relationship Id="rId9" Type="http://schemas.openxmlformats.org/officeDocument/2006/relationships/chart" Target="../charts/chart50.xml"/></Relationships>
</file>

<file path=ppt/slides/_rels/slide20.xml.rels><?xml version="1.0" encoding="UTF-8" standalone="yes"?>
<Relationships xmlns="http://schemas.openxmlformats.org/package/2006/relationships"><Relationship Id="rId8" Type="http://schemas.openxmlformats.org/officeDocument/2006/relationships/chart" Target="../charts/chart57.xml"/><Relationship Id="rId3" Type="http://schemas.openxmlformats.org/officeDocument/2006/relationships/chart" Target="../charts/chart52.xml"/><Relationship Id="rId7" Type="http://schemas.openxmlformats.org/officeDocument/2006/relationships/chart" Target="../charts/chart56.xml"/><Relationship Id="rId12" Type="http://schemas.openxmlformats.org/officeDocument/2006/relationships/chart" Target="../charts/chart6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chart" Target="../charts/chart55.xml"/><Relationship Id="rId11" Type="http://schemas.openxmlformats.org/officeDocument/2006/relationships/chart" Target="../charts/chart60.xml"/><Relationship Id="rId5" Type="http://schemas.openxmlformats.org/officeDocument/2006/relationships/chart" Target="../charts/chart54.xml"/><Relationship Id="rId10" Type="http://schemas.openxmlformats.org/officeDocument/2006/relationships/chart" Target="../charts/chart59.xml"/><Relationship Id="rId4" Type="http://schemas.openxmlformats.org/officeDocument/2006/relationships/chart" Target="../charts/chart53.xml"/><Relationship Id="rId9" Type="http://schemas.openxmlformats.org/officeDocument/2006/relationships/chart" Target="../charts/chart58.xml"/></Relationships>
</file>

<file path=ppt/slides/_rels/slide21.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chart" Target="../charts/chart62.xml"/><Relationship Id="rId7" Type="http://schemas.openxmlformats.org/officeDocument/2006/relationships/chart" Target="../charts/chart66.xml"/><Relationship Id="rId12" Type="http://schemas.openxmlformats.org/officeDocument/2006/relationships/chart" Target="../charts/chart71.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chart" Target="../charts/chart65.xml"/><Relationship Id="rId11" Type="http://schemas.openxmlformats.org/officeDocument/2006/relationships/chart" Target="../charts/chart70.xml"/><Relationship Id="rId5" Type="http://schemas.openxmlformats.org/officeDocument/2006/relationships/chart" Target="../charts/chart64.xml"/><Relationship Id="rId10" Type="http://schemas.openxmlformats.org/officeDocument/2006/relationships/chart" Target="../charts/chart69.xml"/><Relationship Id="rId4" Type="http://schemas.openxmlformats.org/officeDocument/2006/relationships/chart" Target="../charts/chart63.xml"/><Relationship Id="rId9" Type="http://schemas.openxmlformats.org/officeDocument/2006/relationships/chart" Target="../charts/chart68.xml"/></Relationships>
</file>

<file path=ppt/slides/_rels/slide22.xml.rels><?xml version="1.0" encoding="UTF-8" standalone="yes"?>
<Relationships xmlns="http://schemas.openxmlformats.org/package/2006/relationships"><Relationship Id="rId8" Type="http://schemas.openxmlformats.org/officeDocument/2006/relationships/chart" Target="../charts/chart77.xml"/><Relationship Id="rId13" Type="http://schemas.openxmlformats.org/officeDocument/2006/relationships/chart" Target="../charts/chart82.xml"/><Relationship Id="rId3" Type="http://schemas.openxmlformats.org/officeDocument/2006/relationships/chart" Target="../charts/chart72.xml"/><Relationship Id="rId7" Type="http://schemas.openxmlformats.org/officeDocument/2006/relationships/chart" Target="../charts/chart76.xml"/><Relationship Id="rId12" Type="http://schemas.openxmlformats.org/officeDocument/2006/relationships/chart" Target="../charts/chart81.xml"/><Relationship Id="rId17" Type="http://schemas.openxmlformats.org/officeDocument/2006/relationships/chart" Target="../charts/chart86.xml"/><Relationship Id="rId2" Type="http://schemas.openxmlformats.org/officeDocument/2006/relationships/notesSlide" Target="../notesSlides/notesSlide20.xml"/><Relationship Id="rId16" Type="http://schemas.openxmlformats.org/officeDocument/2006/relationships/chart" Target="../charts/chart85.xml"/><Relationship Id="rId1" Type="http://schemas.openxmlformats.org/officeDocument/2006/relationships/slideLayout" Target="../slideLayouts/slideLayout4.xml"/><Relationship Id="rId6" Type="http://schemas.openxmlformats.org/officeDocument/2006/relationships/chart" Target="../charts/chart75.xml"/><Relationship Id="rId11" Type="http://schemas.openxmlformats.org/officeDocument/2006/relationships/chart" Target="../charts/chart80.xml"/><Relationship Id="rId5" Type="http://schemas.openxmlformats.org/officeDocument/2006/relationships/chart" Target="../charts/chart74.xml"/><Relationship Id="rId15" Type="http://schemas.openxmlformats.org/officeDocument/2006/relationships/chart" Target="../charts/chart84.xml"/><Relationship Id="rId10" Type="http://schemas.openxmlformats.org/officeDocument/2006/relationships/chart" Target="../charts/chart79.xml"/><Relationship Id="rId4" Type="http://schemas.openxmlformats.org/officeDocument/2006/relationships/chart" Target="../charts/chart73.xml"/><Relationship Id="rId9" Type="http://schemas.openxmlformats.org/officeDocument/2006/relationships/chart" Target="../charts/chart78.xml"/><Relationship Id="rId14" Type="http://schemas.openxmlformats.org/officeDocument/2006/relationships/chart" Target="../charts/chart83.xml"/></Relationships>
</file>

<file path=ppt/slides/_rels/slide23.xml.rels><?xml version="1.0" encoding="UTF-8" standalone="yes"?>
<Relationships xmlns="http://schemas.openxmlformats.org/package/2006/relationships"><Relationship Id="rId8" Type="http://schemas.openxmlformats.org/officeDocument/2006/relationships/chart" Target="../charts/chart92.xml"/><Relationship Id="rId3" Type="http://schemas.openxmlformats.org/officeDocument/2006/relationships/chart" Target="../charts/chart87.xml"/><Relationship Id="rId7" Type="http://schemas.openxmlformats.org/officeDocument/2006/relationships/chart" Target="../charts/chart91.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chart" Target="../charts/chart90.xml"/><Relationship Id="rId5" Type="http://schemas.openxmlformats.org/officeDocument/2006/relationships/chart" Target="../charts/chart89.xml"/><Relationship Id="rId4" Type="http://schemas.openxmlformats.org/officeDocument/2006/relationships/chart" Target="../charts/chart88.xml"/><Relationship Id="rId9" Type="http://schemas.openxmlformats.org/officeDocument/2006/relationships/chart" Target="../charts/chart93.xml"/></Relationships>
</file>

<file path=ppt/slides/_rels/slide24.xml.rels><?xml version="1.0" encoding="UTF-8" standalone="yes"?>
<Relationships xmlns="http://schemas.openxmlformats.org/package/2006/relationships"><Relationship Id="rId8" Type="http://schemas.openxmlformats.org/officeDocument/2006/relationships/chart" Target="../charts/chart99.xml"/><Relationship Id="rId13" Type="http://schemas.openxmlformats.org/officeDocument/2006/relationships/chart" Target="../charts/chart104.xml"/><Relationship Id="rId3" Type="http://schemas.openxmlformats.org/officeDocument/2006/relationships/chart" Target="../charts/chart94.xml"/><Relationship Id="rId7" Type="http://schemas.openxmlformats.org/officeDocument/2006/relationships/chart" Target="../charts/chart98.xml"/><Relationship Id="rId12" Type="http://schemas.openxmlformats.org/officeDocument/2006/relationships/chart" Target="../charts/chart103.xml"/><Relationship Id="rId2" Type="http://schemas.openxmlformats.org/officeDocument/2006/relationships/notesSlide" Target="../notesSlides/notesSlide22.xml"/><Relationship Id="rId16" Type="http://schemas.openxmlformats.org/officeDocument/2006/relationships/chart" Target="../charts/chart107.xml"/><Relationship Id="rId1" Type="http://schemas.openxmlformats.org/officeDocument/2006/relationships/slideLayout" Target="../slideLayouts/slideLayout4.xml"/><Relationship Id="rId6" Type="http://schemas.openxmlformats.org/officeDocument/2006/relationships/chart" Target="../charts/chart97.xml"/><Relationship Id="rId11" Type="http://schemas.openxmlformats.org/officeDocument/2006/relationships/chart" Target="../charts/chart102.xml"/><Relationship Id="rId5" Type="http://schemas.openxmlformats.org/officeDocument/2006/relationships/chart" Target="../charts/chart96.xml"/><Relationship Id="rId15" Type="http://schemas.openxmlformats.org/officeDocument/2006/relationships/chart" Target="../charts/chart106.xml"/><Relationship Id="rId10" Type="http://schemas.openxmlformats.org/officeDocument/2006/relationships/chart" Target="../charts/chart101.xml"/><Relationship Id="rId4" Type="http://schemas.openxmlformats.org/officeDocument/2006/relationships/chart" Target="../charts/chart95.xml"/><Relationship Id="rId9" Type="http://schemas.openxmlformats.org/officeDocument/2006/relationships/chart" Target="../charts/chart100.xml"/><Relationship Id="rId14" Type="http://schemas.openxmlformats.org/officeDocument/2006/relationships/chart" Target="../charts/chart105.xml"/></Relationships>
</file>

<file path=ppt/slides/_rels/slide25.xml.rels><?xml version="1.0" encoding="UTF-8" standalone="yes"?>
<Relationships xmlns="http://schemas.openxmlformats.org/package/2006/relationships"><Relationship Id="rId3" Type="http://schemas.openxmlformats.org/officeDocument/2006/relationships/chart" Target="../charts/chart108.xml"/><Relationship Id="rId7" Type="http://schemas.openxmlformats.org/officeDocument/2006/relationships/chart" Target="../charts/chart112.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chart" Target="../charts/chart111.xml"/><Relationship Id="rId5" Type="http://schemas.openxmlformats.org/officeDocument/2006/relationships/chart" Target="../charts/chart110.xml"/><Relationship Id="rId4" Type="http://schemas.openxmlformats.org/officeDocument/2006/relationships/chart" Target="../charts/chart10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hyperlink" Target="mailto:Tianhui.Ma@vub.be" TargetMode="External"/><Relationship Id="rId3" Type="http://schemas.openxmlformats.org/officeDocument/2006/relationships/image" Target="../media/image38.jp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29" y="-188945"/>
            <a:ext cx="12130370" cy="4884070"/>
          </a:xfrm>
          <a:prstGeom prst="rect">
            <a:avLst/>
          </a:prstGeom>
        </p:spPr>
      </p:pic>
      <p:sp>
        <p:nvSpPr>
          <p:cNvPr id="12" name="Rechthoek 11"/>
          <p:cNvSpPr/>
          <p:nvPr/>
        </p:nvSpPr>
        <p:spPr>
          <a:xfrm>
            <a:off x="-25974" y="4878673"/>
            <a:ext cx="12192000" cy="197932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pic>
        <p:nvPicPr>
          <p:cNvPr id="13" name="Afbeelding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54" y="5064217"/>
            <a:ext cx="3189618" cy="1124340"/>
          </a:xfrm>
          <a:prstGeom prst="rect">
            <a:avLst/>
          </a:prstGeom>
        </p:spPr>
      </p:pic>
      <p:sp>
        <p:nvSpPr>
          <p:cNvPr id="11" name="Vrije vorm 10"/>
          <p:cNvSpPr/>
          <p:nvPr/>
        </p:nvSpPr>
        <p:spPr>
          <a:xfrm>
            <a:off x="9545441" y="-191975"/>
            <a:ext cx="2645960" cy="6866513"/>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4" name="Groeperen 13"/>
          <p:cNvGrpSpPr/>
          <p:nvPr/>
        </p:nvGrpSpPr>
        <p:grpSpPr>
          <a:xfrm>
            <a:off x="843280" y="594453"/>
            <a:ext cx="9123680" cy="3195227"/>
            <a:chOff x="7390039" y="2172107"/>
            <a:chExt cx="5647698" cy="1433613"/>
          </a:xfrm>
        </p:grpSpPr>
        <p:sp>
          <p:nvSpPr>
            <p:cNvPr id="24" name="Rechthoek 23"/>
            <p:cNvSpPr/>
            <p:nvPr/>
          </p:nvSpPr>
          <p:spPr>
            <a:xfrm>
              <a:off x="7390039" y="2172107"/>
              <a:ext cx="5647698" cy="1433612"/>
            </a:xfrm>
            <a:prstGeom prst="rect">
              <a:avLst/>
            </a:prstGeom>
            <a:solidFill>
              <a:srgbClr val="00329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23" name="Tijdelijke aanduiding voor tekst 17"/>
            <p:cNvSpPr txBox="1">
              <a:spLocks/>
            </p:cNvSpPr>
            <p:nvPr/>
          </p:nvSpPr>
          <p:spPr>
            <a:xfrm rot="10800000">
              <a:off x="12456024" y="2172108"/>
              <a:ext cx="581712" cy="1433612"/>
            </a:xfrm>
            <a:prstGeom prst="rtTriangle">
              <a:avLst/>
            </a:prstGeom>
            <a:solidFill>
              <a:schemeClr val="accent2"/>
            </a:solidFill>
          </p:spPr>
          <p:txBody>
            <a:bodyPr vert="horz" lIns="90000" tIns="45720" rIns="91440" bIns="45720" rtlCol="0">
              <a:noAutofit/>
            </a:bodyPr>
            <a:lstStyle>
              <a:lvl1pPr marL="0" indent="0" algn="l" defTabSz="914377" rtl="0" eaLnBrk="1" latinLnBrk="0" hangingPunct="1">
                <a:lnSpc>
                  <a:spcPct val="95000"/>
                </a:lnSpc>
                <a:spcBef>
                  <a:spcPts val="1000"/>
                </a:spcBef>
                <a:spcAft>
                  <a:spcPts val="1000"/>
                </a:spcAft>
                <a:buFont typeface="Arial" charset="0"/>
                <a:buNone/>
                <a:defRPr sz="1600" kern="1200">
                  <a:solidFill>
                    <a:schemeClr val="accent1"/>
                  </a:solidFill>
                  <a:latin typeface="Verdana" charset="0"/>
                  <a:ea typeface="Verdana" charset="0"/>
                  <a:cs typeface="Verdana" charset="0"/>
                </a:defRPr>
              </a:lvl1pPr>
              <a:lvl2pPr marL="268288" indent="-257175" algn="l" defTabSz="914377" rtl="0" eaLnBrk="1" latinLnBrk="0" hangingPunct="1">
                <a:lnSpc>
                  <a:spcPct val="95000"/>
                </a:lnSpc>
                <a:spcBef>
                  <a:spcPts val="500"/>
                </a:spcBef>
                <a:buClr>
                  <a:srgbClr val="FF5000"/>
                </a:buClr>
                <a:buSzPct val="90000"/>
                <a:buFont typeface="LucidaGrande" charset="0"/>
                <a:buChar char="▶︎"/>
                <a:tabLst/>
                <a:defRPr sz="1400" kern="1200">
                  <a:solidFill>
                    <a:schemeClr val="accent1"/>
                  </a:solidFill>
                  <a:latin typeface="Verdana" charset="0"/>
                  <a:ea typeface="Verdana" charset="0"/>
                  <a:cs typeface="Verdana" charset="0"/>
                </a:defRPr>
              </a:lvl2pPr>
              <a:lvl3pPr marL="671513" indent="-220663" algn="l" defTabSz="914377" rtl="0" eaLnBrk="1" latinLnBrk="0" hangingPunct="1">
                <a:lnSpc>
                  <a:spcPct val="95000"/>
                </a:lnSpc>
                <a:spcBef>
                  <a:spcPts val="500"/>
                </a:spcBef>
                <a:buClr>
                  <a:schemeClr val="bg1">
                    <a:lumMod val="50000"/>
                  </a:schemeClr>
                </a:buClr>
                <a:buSzPct val="90000"/>
                <a:buFont typeface="LucidaGrande" charset="0"/>
                <a:buChar char="▶︎"/>
                <a:tabLst/>
                <a:defRPr sz="1400" kern="1200">
                  <a:solidFill>
                    <a:schemeClr val="accent1"/>
                  </a:solidFill>
                  <a:latin typeface="Verdana" charset="0"/>
                  <a:ea typeface="Verdana" charset="0"/>
                  <a:cs typeface="Verdana" charset="0"/>
                </a:defRPr>
              </a:lvl3pPr>
              <a:lvl4pPr marL="1073150" indent="-219075" algn="l" defTabSz="914377" rtl="0" eaLnBrk="1" latinLnBrk="0" hangingPunct="1">
                <a:lnSpc>
                  <a:spcPct val="95000"/>
                </a:lnSpc>
                <a:spcBef>
                  <a:spcPts val="500"/>
                </a:spcBef>
                <a:buClr>
                  <a:srgbClr val="FF5000"/>
                </a:buClr>
                <a:buFont typeface="Arial"/>
                <a:buChar char="•"/>
                <a:tabLst/>
                <a:defRPr sz="1400" kern="1200">
                  <a:solidFill>
                    <a:schemeClr val="accent1"/>
                  </a:solidFill>
                  <a:latin typeface="Verdana" charset="0"/>
                  <a:ea typeface="Verdana" charset="0"/>
                  <a:cs typeface="Verdana" charset="0"/>
                </a:defRPr>
              </a:lvl4pPr>
              <a:lvl5pPr marL="1244600" indent="0" algn="l" defTabSz="914377" rtl="0" eaLnBrk="1" latinLnBrk="0" hangingPunct="1">
                <a:lnSpc>
                  <a:spcPct val="95000"/>
                </a:lnSpc>
                <a:spcBef>
                  <a:spcPts val="500"/>
                </a:spcBef>
                <a:buClr>
                  <a:schemeClr val="bg1">
                    <a:lumMod val="50000"/>
                  </a:schemeClr>
                </a:buClr>
                <a:buFont typeface="Arial"/>
                <a:buNone/>
                <a:tabLst/>
                <a:defRPr sz="1400" kern="1200" baseline="0">
                  <a:solidFill>
                    <a:schemeClr val="accent1"/>
                  </a:solidFill>
                  <a:latin typeface="Verdana" charset="0"/>
                  <a:ea typeface="Verdana" charset="0"/>
                  <a:cs typeface="Verdana"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5000"/>
                </a:lnSpc>
                <a:spcBef>
                  <a:spcPts val="1000"/>
                </a:spcBef>
                <a:spcAft>
                  <a:spcPts val="1000"/>
                </a:spcAft>
                <a:buClrTx/>
                <a:buSzTx/>
                <a:buFont typeface="Arial" charset="0"/>
                <a:buNone/>
                <a:tabLst/>
                <a:defRPr/>
              </a:pPr>
              <a:endParaRPr kumimoji="0" lang="en-GB" sz="1600" b="0" i="0" u="none" strike="noStrike" kern="1200" cap="none" spc="0" normalizeH="0" baseline="0" noProof="0" dirty="0">
                <a:ln>
                  <a:noFill/>
                </a:ln>
                <a:solidFill>
                  <a:srgbClr val="00339F"/>
                </a:solidFill>
                <a:effectLst/>
                <a:uLnTx/>
                <a:uFillTx/>
                <a:latin typeface="Verdana" charset="0"/>
                <a:ea typeface="Verdana" charset="0"/>
              </a:endParaRPr>
            </a:p>
          </p:txBody>
        </p:sp>
      </p:grpSp>
      <p:pic>
        <p:nvPicPr>
          <p:cNvPr id="9" name="Picture 8">
            <a:extLst>
              <a:ext uri="{FF2B5EF4-FFF2-40B4-BE49-F238E27FC236}">
                <a16:creationId xmlns:a16="http://schemas.microsoft.com/office/drawing/2014/main" id="{BFBEF016-50BB-645B-AA30-21D6E27C31E1}"/>
              </a:ext>
            </a:extLst>
          </p:cNvPr>
          <p:cNvPicPr>
            <a:picLocks noChangeAspect="1"/>
          </p:cNvPicPr>
          <p:nvPr/>
        </p:nvPicPr>
        <p:blipFill>
          <a:blip r:embed="rId5"/>
          <a:stretch>
            <a:fillRect/>
          </a:stretch>
        </p:blipFill>
        <p:spPr>
          <a:xfrm>
            <a:off x="4064772" y="5064217"/>
            <a:ext cx="1124340" cy="1124340"/>
          </a:xfrm>
          <a:prstGeom prst="rect">
            <a:avLst/>
          </a:prstGeom>
          <a:noFill/>
          <a:ln cap="flat">
            <a:noFill/>
          </a:ln>
        </p:spPr>
      </p:pic>
      <p:grpSp>
        <p:nvGrpSpPr>
          <p:cNvPr id="10" name="Group 9">
            <a:extLst>
              <a:ext uri="{FF2B5EF4-FFF2-40B4-BE49-F238E27FC236}">
                <a16:creationId xmlns:a16="http://schemas.microsoft.com/office/drawing/2014/main" id="{5826199D-2793-5BE8-5D4B-02E0355F0FB4}"/>
              </a:ext>
            </a:extLst>
          </p:cNvPr>
          <p:cNvGrpSpPr>
            <a:grpSpLocks noChangeAspect="1"/>
          </p:cNvGrpSpPr>
          <p:nvPr/>
        </p:nvGrpSpPr>
        <p:grpSpPr>
          <a:xfrm>
            <a:off x="5336981" y="5079609"/>
            <a:ext cx="2018771" cy="1124340"/>
            <a:chOff x="7122160" y="5958001"/>
            <a:chExt cx="1615961" cy="899998"/>
          </a:xfrm>
        </p:grpSpPr>
        <p:sp>
          <p:nvSpPr>
            <p:cNvPr id="15" name="Rectangle 14">
              <a:extLst>
                <a:ext uri="{FF2B5EF4-FFF2-40B4-BE49-F238E27FC236}">
                  <a16:creationId xmlns:a16="http://schemas.microsoft.com/office/drawing/2014/main" id="{28564F6A-F76B-9B2B-6E0A-A8DCF08C22D9}"/>
                </a:ext>
              </a:extLst>
            </p:cNvPr>
            <p:cNvSpPr/>
            <p:nvPr/>
          </p:nvSpPr>
          <p:spPr>
            <a:xfrm>
              <a:off x="7122160" y="5958001"/>
              <a:ext cx="1615961" cy="89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BE"/>
            </a:p>
          </p:txBody>
        </p:sp>
        <p:pic>
          <p:nvPicPr>
            <p:cNvPr id="16" name="Picture 15">
              <a:extLst>
                <a:ext uri="{FF2B5EF4-FFF2-40B4-BE49-F238E27FC236}">
                  <a16:creationId xmlns:a16="http://schemas.microsoft.com/office/drawing/2014/main" id="{0C066722-17FF-D704-2D4A-5C97903FCA75}"/>
                </a:ext>
              </a:extLst>
            </p:cNvPr>
            <p:cNvPicPr>
              <a:picLocks noChangeAspect="1"/>
            </p:cNvPicPr>
            <p:nvPr/>
          </p:nvPicPr>
          <p:blipFill>
            <a:blip r:embed="rId6"/>
            <a:stretch>
              <a:fillRect/>
            </a:stretch>
          </p:blipFill>
          <p:spPr>
            <a:xfrm>
              <a:off x="7283830" y="6171133"/>
              <a:ext cx="1380219" cy="520981"/>
            </a:xfrm>
            <a:prstGeom prst="rect">
              <a:avLst/>
            </a:prstGeom>
          </p:spPr>
        </p:pic>
      </p:grpSp>
      <p:sp>
        <p:nvSpPr>
          <p:cNvPr id="17" name="TextBox 16">
            <a:extLst>
              <a:ext uri="{FF2B5EF4-FFF2-40B4-BE49-F238E27FC236}">
                <a16:creationId xmlns:a16="http://schemas.microsoft.com/office/drawing/2014/main" id="{F4AB6BC9-79F2-A69F-2602-7D2F2D3AB24C}"/>
              </a:ext>
            </a:extLst>
          </p:cNvPr>
          <p:cNvSpPr txBox="1"/>
          <p:nvPr/>
        </p:nvSpPr>
        <p:spPr>
          <a:xfrm>
            <a:off x="929670" y="683430"/>
            <a:ext cx="9016970" cy="1307537"/>
          </a:xfrm>
          <a:prstGeom prst="rect">
            <a:avLst/>
          </a:prstGeom>
          <a:noFill/>
        </p:spPr>
        <p:txBody>
          <a:bodyPr wrap="square">
            <a:spAutoFit/>
          </a:bodyPr>
          <a:lstStyle/>
          <a:p>
            <a:pPr>
              <a:lnSpc>
                <a:spcPct val="150000"/>
              </a:lnSpc>
            </a:pPr>
            <a:r>
              <a:rPr lang="en-GB" sz="2800" b="1" dirty="0">
                <a:solidFill>
                  <a:schemeClr val="bg1"/>
                </a:solidFill>
                <a:latin typeface="Times New Roman" panose="02020603050405020304" pitchFamily="18" charset="0"/>
                <a:cs typeface="Times New Roman" panose="02020603050405020304" pitchFamily="18" charset="0"/>
              </a:rPr>
              <a:t>Hg and </a:t>
            </a:r>
            <a:r>
              <a:rPr lang="en-GB" sz="2800" b="1" dirty="0" err="1">
                <a:solidFill>
                  <a:schemeClr val="bg1"/>
                </a:solidFill>
                <a:latin typeface="Times New Roman" panose="02020603050405020304" pitchFamily="18" charset="0"/>
                <a:cs typeface="Times New Roman" panose="02020603050405020304" pitchFamily="18" charset="0"/>
              </a:rPr>
              <a:t>MMHg</a:t>
            </a:r>
            <a:r>
              <a:rPr lang="en-GB" sz="2800" b="1" dirty="0">
                <a:solidFill>
                  <a:schemeClr val="bg1"/>
                </a:solidFill>
                <a:latin typeface="Times New Roman" panose="02020603050405020304" pitchFamily="18" charset="0"/>
                <a:cs typeface="Times New Roman" panose="02020603050405020304" pitchFamily="18" charset="0"/>
              </a:rPr>
              <a:t> speciation in the Scheldt Estuary and Belgian Part of the North Sea (BPNS) sediments</a:t>
            </a:r>
            <a:endParaRPr lang="en-BE" sz="2800" b="1" dirty="0">
              <a:solidFill>
                <a:schemeClr val="bg1"/>
              </a:solidFill>
              <a:latin typeface="Times New Roman" panose="02020603050405020304" pitchFamily="18" charset="0"/>
              <a:cs typeface="Times New Roman" panose="02020603050405020304" pitchFamily="18" charset="0"/>
            </a:endParaRPr>
          </a:p>
        </p:txBody>
      </p:sp>
      <p:sp>
        <p:nvSpPr>
          <p:cNvPr id="18" name="Subtitle 2">
            <a:extLst>
              <a:ext uri="{FF2B5EF4-FFF2-40B4-BE49-F238E27FC236}">
                <a16:creationId xmlns:a16="http://schemas.microsoft.com/office/drawing/2014/main" id="{3414D928-EFCA-8679-DF6B-038818F79EB7}"/>
              </a:ext>
            </a:extLst>
          </p:cNvPr>
          <p:cNvSpPr txBox="1">
            <a:spLocks noGrp="1"/>
          </p:cNvSpPr>
          <p:nvPr>
            <p:ph type="subTitle" idx="1"/>
          </p:nvPr>
        </p:nvSpPr>
        <p:spPr>
          <a:xfrm>
            <a:off x="-16329" y="2055574"/>
            <a:ext cx="9601200" cy="1930748"/>
          </a:xfrm>
          <a:noFill/>
        </p:spPr>
        <p:txBody>
          <a:bodyPr>
            <a:normAutofit/>
          </a:bodyPr>
          <a:lstStyle/>
          <a:p>
            <a:pPr lvl="0">
              <a:lnSpc>
                <a:spcPct val="70000"/>
              </a:lnSpc>
            </a:pPr>
            <a:endParaRPr lang="en-US" sz="2900" dirty="0">
              <a:solidFill>
                <a:srgbClr val="F2F2F2"/>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F2F2F2"/>
                </a:solidFill>
                <a:effectLst/>
                <a:uLnTx/>
                <a:uFillTx/>
                <a:latin typeface="Times New Roman" panose="02020603050405020304" pitchFamily="18" charset="0"/>
                <a:ea typeface="+mn-ea"/>
                <a:cs typeface="Times New Roman" panose="02020603050405020304" pitchFamily="18" charset="0"/>
              </a:rPr>
              <a:t>Tianhui Ma</a:t>
            </a:r>
          </a:p>
          <a:p>
            <a:pPr marL="0" marR="0" lvl="0" indent="0" algn="ctr"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F2F2F2"/>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2F2F2"/>
                </a:solidFill>
                <a:effectLst/>
                <a:uLnTx/>
                <a:uFillTx/>
                <a:latin typeface="Times New Roman" panose="02020603050405020304" pitchFamily="18" charset="0"/>
                <a:ea typeface="+mn-ea"/>
                <a:cs typeface="Times New Roman" panose="02020603050405020304" pitchFamily="18" charset="0"/>
              </a:rPr>
              <a:t>Prof. dr. Yue Gao; Prof. dr. Martine </a:t>
            </a:r>
            <a:r>
              <a:rPr kumimoji="0" lang="en-US" sz="2000" b="0" i="0" u="none" strike="noStrike" kern="1200" cap="none" spc="0" normalizeH="0" baseline="0" noProof="0" dirty="0" err="1">
                <a:ln>
                  <a:noFill/>
                </a:ln>
                <a:solidFill>
                  <a:srgbClr val="F2F2F2"/>
                </a:solidFill>
                <a:effectLst/>
                <a:uLnTx/>
                <a:uFillTx/>
                <a:latin typeface="Times New Roman" panose="02020603050405020304" pitchFamily="18" charset="0"/>
                <a:ea typeface="+mn-ea"/>
                <a:cs typeface="Times New Roman" panose="02020603050405020304" pitchFamily="18" charset="0"/>
              </a:rPr>
              <a:t>Leermakers</a:t>
            </a:r>
            <a:r>
              <a:rPr kumimoji="0" lang="en-US" sz="2000" b="0" i="0" u="none" strike="noStrike" kern="1200" cap="none" spc="0" normalizeH="0" baseline="0" noProof="0" dirty="0">
                <a:ln>
                  <a:noFill/>
                </a:ln>
                <a:solidFill>
                  <a:srgbClr val="F2F2F2"/>
                </a:solidFill>
                <a:effectLst/>
                <a:uLnTx/>
                <a:uFillTx/>
                <a:latin typeface="Times New Roman" panose="02020603050405020304" pitchFamily="18" charset="0"/>
                <a:ea typeface="+mn-ea"/>
                <a:cs typeface="Times New Roman" panose="02020603050405020304" pitchFamily="18" charset="0"/>
              </a:rPr>
              <a:t>; Dr. Vincent Perrot</a:t>
            </a:r>
          </a:p>
          <a:p>
            <a:pPr lvl="0">
              <a:lnSpc>
                <a:spcPct val="70000"/>
              </a:lnSpc>
            </a:pPr>
            <a:endParaRPr lang="en-US" sz="17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0FC80475-595E-BC95-2504-795BA15C0300}"/>
              </a:ext>
            </a:extLst>
          </p:cNvPr>
          <p:cNvSpPr txBox="1"/>
          <p:nvPr/>
        </p:nvSpPr>
        <p:spPr>
          <a:xfrm>
            <a:off x="7720191" y="6229981"/>
            <a:ext cx="6111240" cy="313997"/>
          </a:xfrm>
          <a:prstGeom prst="rect">
            <a:avLst/>
          </a:prstGeom>
          <a:noFill/>
        </p:spPr>
        <p:txBody>
          <a:bodyPr wrap="square">
            <a:spAutoFit/>
          </a:bodyPr>
          <a:lstStyle/>
          <a:p>
            <a:pPr marL="0" marR="0" lvl="0" indent="0" algn="ctr"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329F"/>
                </a:solidFill>
                <a:effectLst/>
                <a:uLnTx/>
                <a:uFillTx/>
                <a:latin typeface="Times New Roman" panose="02020603050405020304" pitchFamily="18" charset="0"/>
                <a:cs typeface="Times New Roman" panose="02020603050405020304" pitchFamily="18" charset="0"/>
              </a:rPr>
              <a:t>Tianhui.ma@vub.be</a:t>
            </a:r>
          </a:p>
        </p:txBody>
      </p:sp>
      <p:sp>
        <p:nvSpPr>
          <p:cNvPr id="21" name="TextBox 20">
            <a:extLst>
              <a:ext uri="{FF2B5EF4-FFF2-40B4-BE49-F238E27FC236}">
                <a16:creationId xmlns:a16="http://schemas.microsoft.com/office/drawing/2014/main" id="{0320388C-C48F-9089-6E2F-E269318D3C60}"/>
              </a:ext>
            </a:extLst>
          </p:cNvPr>
          <p:cNvSpPr txBox="1"/>
          <p:nvPr/>
        </p:nvSpPr>
        <p:spPr>
          <a:xfrm>
            <a:off x="7173248" y="6546138"/>
            <a:ext cx="7178040" cy="298672"/>
          </a:xfrm>
          <a:prstGeom prst="rect">
            <a:avLst/>
          </a:prstGeom>
          <a:noFill/>
        </p:spPr>
        <p:txBody>
          <a:bodyPr wrap="square">
            <a:spAutoFit/>
          </a:bodyPr>
          <a:lstStyle/>
          <a:p>
            <a:pPr marL="0" marR="0" lvl="0" indent="0" algn="ctr"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FF6600"/>
                </a:solidFill>
                <a:effectLst/>
                <a:uLnTx/>
                <a:uFillTx/>
                <a:latin typeface="Times New Roman" panose="02020603050405020304" pitchFamily="18" charset="0"/>
                <a:cs typeface="Times New Roman" panose="02020603050405020304" pitchFamily="18" charset="0"/>
              </a:rPr>
              <a:t>15/06/2022</a:t>
            </a:r>
          </a:p>
        </p:txBody>
      </p:sp>
      <p:pic>
        <p:nvPicPr>
          <p:cNvPr id="20" name="Picture 19" descr="Text&#10;&#10;Description automatically generated">
            <a:extLst>
              <a:ext uri="{FF2B5EF4-FFF2-40B4-BE49-F238E27FC236}">
                <a16:creationId xmlns:a16="http://schemas.microsoft.com/office/drawing/2014/main" id="{2DB23410-976A-2FB5-A406-B330FEBE4F67}"/>
              </a:ext>
            </a:extLst>
          </p:cNvPr>
          <p:cNvPicPr>
            <a:picLocks noChangeAspect="1"/>
          </p:cNvPicPr>
          <p:nvPr/>
        </p:nvPicPr>
        <p:blipFill>
          <a:blip r:embed="rId7"/>
          <a:stretch>
            <a:fillRect/>
          </a:stretch>
        </p:blipFill>
        <p:spPr>
          <a:xfrm>
            <a:off x="7750073" y="5091582"/>
            <a:ext cx="3176819" cy="1162252"/>
          </a:xfrm>
          <a:prstGeom prst="rect">
            <a:avLst/>
          </a:prstGeom>
        </p:spPr>
      </p:pic>
    </p:spTree>
    <p:extLst>
      <p:ext uri="{BB962C8B-B14F-4D97-AF65-F5344CB8AC3E}">
        <p14:creationId xmlns:p14="http://schemas.microsoft.com/office/powerpoint/2010/main" val="1862823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54B3-3E3B-B147-940D-D920D905A0C6}"/>
              </a:ext>
            </a:extLst>
          </p:cNvPr>
          <p:cNvSpPr txBox="1">
            <a:spLocks noGrp="1"/>
          </p:cNvSpPr>
          <p:nvPr>
            <p:ph type="title"/>
          </p:nvPr>
        </p:nvSpPr>
        <p:spPr>
          <a:xfrm>
            <a:off x="357164" y="11192"/>
            <a:ext cx="9509760" cy="1088136"/>
          </a:xfrm>
        </p:spPr>
        <p:txBody>
          <a:bodyPr>
            <a:normAutofit/>
          </a:bodyPr>
          <a:lstStyle/>
          <a:p>
            <a:pPr lvl="0"/>
            <a:r>
              <a:rPr lang="en-US" sz="3800" dirty="0">
                <a:solidFill>
                  <a:srgbClr val="1B4855"/>
                </a:solidFill>
                <a:latin typeface="Georgia" panose="02040502050405020303" pitchFamily="18" charset="0"/>
              </a:rPr>
              <a:t>Introduction</a:t>
            </a:r>
          </a:p>
        </p:txBody>
      </p:sp>
      <p:graphicFrame>
        <p:nvGraphicFramePr>
          <p:cNvPr id="11" name="Content Placeholder 2">
            <a:extLst>
              <a:ext uri="{FF2B5EF4-FFF2-40B4-BE49-F238E27FC236}">
                <a16:creationId xmlns:a16="http://schemas.microsoft.com/office/drawing/2014/main" id="{C458D407-9672-4ADB-863A-56899034AADF}"/>
              </a:ext>
            </a:extLst>
          </p:cNvPr>
          <p:cNvGraphicFramePr>
            <a:graphicFrameLocks noGrp="1"/>
          </p:cNvGraphicFramePr>
          <p:nvPr>
            <p:ph idx="1"/>
            <p:extLst>
              <p:ext uri="{D42A27DB-BD31-4B8C-83A1-F6EECF244321}">
                <p14:modId xmlns:p14="http://schemas.microsoft.com/office/powerpoint/2010/main" val="2319885935"/>
              </p:ext>
            </p:extLst>
          </p:nvPr>
        </p:nvGraphicFramePr>
        <p:xfrm>
          <a:off x="104915" y="1475494"/>
          <a:ext cx="9509760" cy="4142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EC0B5289-7333-4E26-B18C-6362F8ED6264}"/>
              </a:ext>
            </a:extLst>
          </p:cNvPr>
          <p:cNvSpPr>
            <a:spLocks noGrp="1"/>
          </p:cNvSpPr>
          <p:nvPr>
            <p:ph type="sldNum" sz="quarter" idx="12"/>
          </p:nvPr>
        </p:nvSpPr>
        <p:spPr/>
        <p:txBody>
          <a:bodyPr/>
          <a:lstStyle/>
          <a:p>
            <a:pPr lvl="0"/>
            <a:fld id="{012A8E3F-DBF0-4A46-93F6-B55857E334AC}" type="slidenum">
              <a:rPr lang="en-BE" smtClean="0"/>
              <a:t>2</a:t>
            </a:fld>
            <a:endParaRPr lang="en-BE" dirty="0"/>
          </a:p>
        </p:txBody>
      </p:sp>
      <p:pic>
        <p:nvPicPr>
          <p:cNvPr id="6" name="Picture 5">
            <a:extLst>
              <a:ext uri="{FF2B5EF4-FFF2-40B4-BE49-F238E27FC236}">
                <a16:creationId xmlns:a16="http://schemas.microsoft.com/office/drawing/2014/main" id="{0F4A9DF9-F71C-A041-AF6E-51B59AC89FD7}"/>
              </a:ext>
            </a:extLst>
          </p:cNvPr>
          <p:cNvPicPr>
            <a:picLocks noChangeAspect="1"/>
          </p:cNvPicPr>
          <p:nvPr/>
        </p:nvPicPr>
        <p:blipFill>
          <a:blip r:embed="rId8"/>
          <a:stretch>
            <a:fillRect/>
          </a:stretch>
        </p:blipFill>
        <p:spPr>
          <a:xfrm>
            <a:off x="9493675" y="3053393"/>
            <a:ext cx="2631331" cy="2990149"/>
          </a:xfrm>
          <a:prstGeom prst="rect">
            <a:avLst/>
          </a:prstGeom>
        </p:spPr>
      </p:pic>
      <p:sp>
        <p:nvSpPr>
          <p:cNvPr id="5" name="TextBox 4">
            <a:extLst>
              <a:ext uri="{FF2B5EF4-FFF2-40B4-BE49-F238E27FC236}">
                <a16:creationId xmlns:a16="http://schemas.microsoft.com/office/drawing/2014/main" id="{138F058A-1D58-F348-9575-A339B0C70C02}"/>
              </a:ext>
            </a:extLst>
          </p:cNvPr>
          <p:cNvSpPr txBox="1"/>
          <p:nvPr/>
        </p:nvSpPr>
        <p:spPr>
          <a:xfrm>
            <a:off x="9443298" y="6008737"/>
            <a:ext cx="3521479" cy="584775"/>
          </a:xfrm>
          <a:prstGeom prst="rect">
            <a:avLst/>
          </a:prstGeom>
          <a:noFill/>
        </p:spPr>
        <p:txBody>
          <a:bodyPr wrap="square" rtlCol="0">
            <a:spAutoFit/>
          </a:bodyPr>
          <a:lstStyle/>
          <a:p>
            <a:r>
              <a:rPr lang="en-US" sz="1400" b="1" dirty="0"/>
              <a:t>Minamata disease: </a:t>
            </a:r>
            <a:r>
              <a:rPr lang="en-GB" sz="1400" b="1" dirty="0"/>
              <a:t>deformed limbs </a:t>
            </a:r>
          </a:p>
          <a:p>
            <a:r>
              <a:rPr lang="en-US" dirty="0">
                <a:highlight>
                  <a:srgbClr val="FFFF00"/>
                </a:highlight>
              </a:rPr>
              <a:t> </a:t>
            </a:r>
          </a:p>
        </p:txBody>
      </p:sp>
      <p:sp>
        <p:nvSpPr>
          <p:cNvPr id="8" name="Tijdelijke aanduiding voor tekst 17">
            <a:extLst>
              <a:ext uri="{FF2B5EF4-FFF2-40B4-BE49-F238E27FC236}">
                <a16:creationId xmlns:a16="http://schemas.microsoft.com/office/drawing/2014/main" id="{BF6D6D92-5C4D-CFC2-08D2-9BA414D99884}"/>
              </a:ext>
            </a:extLst>
          </p:cNvPr>
          <p:cNvSpPr txBox="1">
            <a:spLocks noChangeAspect="1"/>
          </p:cNvSpPr>
          <p:nvPr/>
        </p:nvSpPr>
        <p:spPr>
          <a:xfrm rot="10800000">
            <a:off x="11308120" y="0"/>
            <a:ext cx="883880" cy="2294816"/>
          </a:xfrm>
          <a:prstGeom prst="rtTriangle">
            <a:avLst/>
          </a:prstGeom>
          <a:solidFill>
            <a:schemeClr val="accent2"/>
          </a:solidFill>
        </p:spPr>
        <p:txBody>
          <a:bodyPr vert="horz" lIns="90000" tIns="45720" rIns="91440" bIns="45720" rtlCol="0">
            <a:noAutofit/>
          </a:bodyPr>
          <a:lstStyle>
            <a:lvl1pPr marL="0" indent="0" algn="l" defTabSz="914377" rtl="0" eaLnBrk="1" latinLnBrk="0" hangingPunct="1">
              <a:lnSpc>
                <a:spcPct val="95000"/>
              </a:lnSpc>
              <a:spcBef>
                <a:spcPts val="1000"/>
              </a:spcBef>
              <a:spcAft>
                <a:spcPts val="1000"/>
              </a:spcAft>
              <a:buFont typeface="Arial" charset="0"/>
              <a:buNone/>
              <a:defRPr sz="1600" kern="1200">
                <a:solidFill>
                  <a:schemeClr val="accent1"/>
                </a:solidFill>
                <a:latin typeface="Verdana" charset="0"/>
                <a:ea typeface="Verdana" charset="0"/>
                <a:cs typeface="Verdana" charset="0"/>
              </a:defRPr>
            </a:lvl1pPr>
            <a:lvl2pPr marL="268288" indent="-257175" algn="l" defTabSz="914377" rtl="0" eaLnBrk="1" latinLnBrk="0" hangingPunct="1">
              <a:lnSpc>
                <a:spcPct val="95000"/>
              </a:lnSpc>
              <a:spcBef>
                <a:spcPts val="500"/>
              </a:spcBef>
              <a:buClr>
                <a:srgbClr val="FF5000"/>
              </a:buClr>
              <a:buSzPct val="90000"/>
              <a:buFont typeface="LucidaGrande" charset="0"/>
              <a:buChar char="▶︎"/>
              <a:tabLst/>
              <a:defRPr sz="1400" kern="1200">
                <a:solidFill>
                  <a:schemeClr val="accent1"/>
                </a:solidFill>
                <a:latin typeface="Verdana" charset="0"/>
                <a:ea typeface="Verdana" charset="0"/>
                <a:cs typeface="Verdana" charset="0"/>
              </a:defRPr>
            </a:lvl2pPr>
            <a:lvl3pPr marL="671513" indent="-220663" algn="l" defTabSz="914377" rtl="0" eaLnBrk="1" latinLnBrk="0" hangingPunct="1">
              <a:lnSpc>
                <a:spcPct val="95000"/>
              </a:lnSpc>
              <a:spcBef>
                <a:spcPts val="500"/>
              </a:spcBef>
              <a:buClr>
                <a:schemeClr val="bg1">
                  <a:lumMod val="50000"/>
                </a:schemeClr>
              </a:buClr>
              <a:buSzPct val="90000"/>
              <a:buFont typeface="LucidaGrande" charset="0"/>
              <a:buChar char="▶︎"/>
              <a:tabLst/>
              <a:defRPr sz="1400" kern="1200">
                <a:solidFill>
                  <a:schemeClr val="accent1"/>
                </a:solidFill>
                <a:latin typeface="Verdana" charset="0"/>
                <a:ea typeface="Verdana" charset="0"/>
                <a:cs typeface="Verdana" charset="0"/>
              </a:defRPr>
            </a:lvl3pPr>
            <a:lvl4pPr marL="1073150" indent="-219075" algn="l" defTabSz="914377" rtl="0" eaLnBrk="1" latinLnBrk="0" hangingPunct="1">
              <a:lnSpc>
                <a:spcPct val="95000"/>
              </a:lnSpc>
              <a:spcBef>
                <a:spcPts val="500"/>
              </a:spcBef>
              <a:buClr>
                <a:srgbClr val="FF5000"/>
              </a:buClr>
              <a:buFont typeface="Arial"/>
              <a:buChar char="•"/>
              <a:tabLst/>
              <a:defRPr sz="1400" kern="1200">
                <a:solidFill>
                  <a:schemeClr val="accent1"/>
                </a:solidFill>
                <a:latin typeface="Verdana" charset="0"/>
                <a:ea typeface="Verdana" charset="0"/>
                <a:cs typeface="Verdana" charset="0"/>
              </a:defRPr>
            </a:lvl4pPr>
            <a:lvl5pPr marL="1244600" indent="0" algn="l" defTabSz="914377" rtl="0" eaLnBrk="1" latinLnBrk="0" hangingPunct="1">
              <a:lnSpc>
                <a:spcPct val="95000"/>
              </a:lnSpc>
              <a:spcBef>
                <a:spcPts val="500"/>
              </a:spcBef>
              <a:buClr>
                <a:schemeClr val="bg1">
                  <a:lumMod val="50000"/>
                </a:schemeClr>
              </a:buClr>
              <a:buFont typeface="Arial"/>
              <a:buNone/>
              <a:tabLst/>
              <a:defRPr sz="1400" kern="1200" baseline="0">
                <a:solidFill>
                  <a:schemeClr val="accent1"/>
                </a:solidFill>
                <a:latin typeface="Verdana" charset="0"/>
                <a:ea typeface="Verdana" charset="0"/>
                <a:cs typeface="Verdana"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itle 1">
            <a:extLst>
              <a:ext uri="{FF2B5EF4-FFF2-40B4-BE49-F238E27FC236}">
                <a16:creationId xmlns:a16="http://schemas.microsoft.com/office/drawing/2014/main" id="{FBDAC142-3736-43E3-08B4-C1B4DFD00D69}"/>
              </a:ext>
            </a:extLst>
          </p:cNvPr>
          <p:cNvSpPr txBox="1">
            <a:spLocks noGrp="1"/>
          </p:cNvSpPr>
          <p:nvPr>
            <p:ph type="title"/>
          </p:nvPr>
        </p:nvSpPr>
        <p:spPr>
          <a:xfrm>
            <a:off x="329787" y="374757"/>
            <a:ext cx="9364819" cy="719532"/>
          </a:xfrm>
        </p:spPr>
        <p:txBody>
          <a:bodyPr>
            <a:noAutofit/>
          </a:bodyPr>
          <a:lstStyle/>
          <a:p>
            <a:pPr lvl="0"/>
            <a:r>
              <a:rPr lang="en-US" sz="3800" dirty="0">
                <a:solidFill>
                  <a:srgbClr val="1B4855"/>
                </a:solidFill>
                <a:latin typeface="Georgia" panose="02040502050405020303" pitchFamily="18" charset="0"/>
              </a:rPr>
              <a:t>Hg: Bioaccumulation &amp; Biomagnification</a:t>
            </a:r>
          </a:p>
        </p:txBody>
      </p:sp>
      <p:pic>
        <p:nvPicPr>
          <p:cNvPr id="25" name="Picture 11" descr="Application&#10;&#10;Description automatically generated">
            <a:extLst>
              <a:ext uri="{FF2B5EF4-FFF2-40B4-BE49-F238E27FC236}">
                <a16:creationId xmlns:a16="http://schemas.microsoft.com/office/drawing/2014/main" id="{079A79B1-63AC-24A1-92CD-5081F60194CC}"/>
              </a:ext>
            </a:extLst>
          </p:cNvPr>
          <p:cNvPicPr>
            <a:picLocks noChangeAspect="1"/>
          </p:cNvPicPr>
          <p:nvPr/>
        </p:nvPicPr>
        <p:blipFill>
          <a:blip r:embed="rId3"/>
          <a:stretch>
            <a:fillRect/>
          </a:stretch>
        </p:blipFill>
        <p:spPr>
          <a:xfrm>
            <a:off x="329787" y="1852253"/>
            <a:ext cx="5640045" cy="3945973"/>
          </a:xfrm>
          <a:prstGeom prst="rect">
            <a:avLst/>
          </a:prstGeom>
          <a:noFill/>
          <a:ln cap="flat">
            <a:noFill/>
          </a:ln>
        </p:spPr>
      </p:pic>
      <p:pic>
        <p:nvPicPr>
          <p:cNvPr id="26" name="Picture 4" descr="Diagram&#10;&#10;Description automatically generated">
            <a:extLst>
              <a:ext uri="{FF2B5EF4-FFF2-40B4-BE49-F238E27FC236}">
                <a16:creationId xmlns:a16="http://schemas.microsoft.com/office/drawing/2014/main" id="{EF742560-73B5-EB1D-B0FE-966427B2E0C3}"/>
              </a:ext>
            </a:extLst>
          </p:cNvPr>
          <p:cNvPicPr>
            <a:picLocks noChangeAspect="1"/>
          </p:cNvPicPr>
          <p:nvPr/>
        </p:nvPicPr>
        <p:blipFill>
          <a:blip r:embed="rId4"/>
          <a:stretch>
            <a:fillRect/>
          </a:stretch>
        </p:blipFill>
        <p:spPr>
          <a:xfrm>
            <a:off x="6222170" y="1852253"/>
            <a:ext cx="5127568" cy="3979773"/>
          </a:xfrm>
          <a:prstGeom prst="rect">
            <a:avLst/>
          </a:prstGeom>
          <a:noFill/>
          <a:ln cap="flat">
            <a:noFill/>
          </a:ln>
        </p:spPr>
      </p:pic>
      <p:cxnSp>
        <p:nvCxnSpPr>
          <p:cNvPr id="27" name="Straight Arrow Connector 26">
            <a:extLst>
              <a:ext uri="{FF2B5EF4-FFF2-40B4-BE49-F238E27FC236}">
                <a16:creationId xmlns:a16="http://schemas.microsoft.com/office/drawing/2014/main" id="{0C2E6B9F-8083-1F53-47CD-557DB6231D79}"/>
              </a:ext>
            </a:extLst>
          </p:cNvPr>
          <p:cNvCxnSpPr/>
          <p:nvPr/>
        </p:nvCxnSpPr>
        <p:spPr>
          <a:xfrm>
            <a:off x="485775" y="3512504"/>
            <a:ext cx="5243513" cy="0"/>
          </a:xfrm>
          <a:prstGeom prst="straightConnector1">
            <a:avLst/>
          </a:prstGeom>
          <a:ln w="41275">
            <a:gradFill flip="none" rotWithShape="1">
              <a:gsLst>
                <a:gs pos="45640">
                  <a:srgbClr val="EF853C"/>
                </a:gs>
                <a:gs pos="45281">
                  <a:srgbClr val="EF863D"/>
                </a:gs>
                <a:gs pos="44562">
                  <a:srgbClr val="EF873F"/>
                </a:gs>
                <a:gs pos="43125">
                  <a:srgbClr val="EF8943"/>
                </a:gs>
                <a:gs pos="40250">
                  <a:srgbClr val="F08D4A"/>
                </a:gs>
                <a:gs pos="34500">
                  <a:srgbClr val="F19658"/>
                </a:gs>
                <a:gs pos="23000">
                  <a:srgbClr val="F3A874"/>
                </a:gs>
                <a:gs pos="0">
                  <a:schemeClr val="accent2">
                    <a:lumMod val="40000"/>
                    <a:lumOff val="60000"/>
                  </a:schemeClr>
                </a:gs>
                <a:gs pos="46000">
                  <a:schemeClr val="accent2">
                    <a:lumMod val="95000"/>
                    <a:lumOff val="5000"/>
                  </a:schemeClr>
                </a:gs>
                <a:gs pos="100000">
                  <a:schemeClr val="accent2">
                    <a:lumMod val="60000"/>
                  </a:schemeClr>
                </a:gs>
              </a:gsLst>
              <a:lin ang="2700000" scaled="1"/>
              <a:tileRect/>
            </a:gra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60493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dissolve">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lvl="0">
              <a:spcAft>
                <a:spcPts val="600"/>
              </a:spcAft>
            </a:pPr>
            <a:fld id="{A7B2C79F-5416-484B-811D-E08E629F85B9}" type="slidenum">
              <a:rPr lang="en-US" sz="1000"/>
              <a:pPr lvl="0">
                <a:spcAft>
                  <a:spcPts val="600"/>
                </a:spcAft>
              </a:pPr>
              <a:t>4</a:t>
            </a:fld>
            <a:endParaRPr lang="en-US" sz="1000"/>
          </a:p>
        </p:txBody>
      </p:sp>
      <p:sp>
        <p:nvSpPr>
          <p:cNvPr id="9" name="Title 1">
            <a:extLst>
              <a:ext uri="{FF2B5EF4-FFF2-40B4-BE49-F238E27FC236}">
                <a16:creationId xmlns:a16="http://schemas.microsoft.com/office/drawing/2014/main" id="{13DF92F3-39C3-411B-B331-111D91E4795B}"/>
              </a:ext>
            </a:extLst>
          </p:cNvPr>
          <p:cNvSpPr txBox="1">
            <a:spLocks/>
          </p:cNvSpPr>
          <p:nvPr/>
        </p:nvSpPr>
        <p:spPr>
          <a:xfrm>
            <a:off x="611404" y="65750"/>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r>
              <a:rPr lang="en-US" dirty="0"/>
              <a:t>Sampling sites</a:t>
            </a:r>
          </a:p>
        </p:txBody>
      </p:sp>
      <p:sp>
        <p:nvSpPr>
          <p:cNvPr id="11" name="Content Placeholder 2">
            <a:extLst>
              <a:ext uri="{FF2B5EF4-FFF2-40B4-BE49-F238E27FC236}">
                <a16:creationId xmlns:a16="http://schemas.microsoft.com/office/drawing/2014/main" id="{1D6F3BC9-D9A2-44D8-B87C-88CFB16C92EC}"/>
              </a:ext>
            </a:extLst>
          </p:cNvPr>
          <p:cNvSpPr txBox="1">
            <a:spLocks/>
          </p:cNvSpPr>
          <p:nvPr/>
        </p:nvSpPr>
        <p:spPr>
          <a:xfrm>
            <a:off x="6022515" y="2291637"/>
            <a:ext cx="5822244" cy="4142232"/>
          </a:xfrm>
          <a:prstGeom prst="rect">
            <a:avLst/>
          </a:prstGeom>
          <a:noFill/>
          <a:ln>
            <a:noFill/>
          </a:ln>
        </p:spPr>
        <p:txBody>
          <a:bodyPr vert="horz" wrap="square" lIns="91440" tIns="45720" rIns="91440" bIns="45720" anchor="t"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Belgica</a:t>
            </a:r>
            <a:r>
              <a:rPr lang="en-US" dirty="0">
                <a:latin typeface="Times New Roman" panose="02020603050405020304" pitchFamily="18" charset="0"/>
                <a:cs typeface="Times New Roman" panose="02020603050405020304" pitchFamily="18" charset="0"/>
              </a:rPr>
              <a:t> campaign in March 2020 &amp; 2021</a:t>
            </a:r>
          </a:p>
          <a:p>
            <a:r>
              <a:rPr lang="en-US" dirty="0">
                <a:latin typeface="Times New Roman" panose="02020603050405020304" pitchFamily="18" charset="0"/>
                <a:cs typeface="Times New Roman" panose="02020603050405020304" pitchFamily="18" charset="0"/>
              </a:rPr>
              <a:t>Scheldt estuary and Belgian Part of the </a:t>
            </a:r>
          </a:p>
          <a:p>
            <a:pPr marL="45720" indent="0">
              <a:buNone/>
            </a:pPr>
            <a:r>
              <a:rPr lang="en-US" dirty="0">
                <a:latin typeface="Times New Roman" panose="02020603050405020304" pitchFamily="18" charset="0"/>
                <a:cs typeface="Times New Roman" panose="02020603050405020304" pitchFamily="18" charset="0"/>
              </a:rPr>
              <a:t>    North Sea  (BPNS)</a:t>
            </a:r>
          </a:p>
          <a:p>
            <a:r>
              <a:rPr lang="en-US" b="1" dirty="0">
                <a:latin typeface="Times New Roman" panose="02020603050405020304" pitchFamily="18" charset="0"/>
                <a:ea typeface="SimSun" panose="02010600030101010101" pitchFamily="2" charset="-122"/>
                <a:cs typeface="Times New Roman" panose="02020603050405020304" pitchFamily="18" charset="0"/>
              </a:rPr>
              <a:t>Sediment sampling station</a:t>
            </a:r>
          </a:p>
          <a:p>
            <a:pPr marL="45720" indent="0">
              <a:buNone/>
            </a:pPr>
            <a:r>
              <a:rPr lang="en-US" sz="2000" b="1" dirty="0">
                <a:effectLst/>
                <a:latin typeface="Times New Roman" panose="02020603050405020304" pitchFamily="18" charset="0"/>
                <a:ea typeface="SimSun" panose="02010600030101010101" pitchFamily="2" charset="-122"/>
                <a:cs typeface="Times New Roman" panose="02020603050405020304" pitchFamily="18" charset="0"/>
              </a:rPr>
              <a:t>    2020: </a:t>
            </a:r>
            <a:r>
              <a:rPr lang="en-US" sz="2000" dirty="0">
                <a:effectLst/>
                <a:latin typeface="Times New Roman" panose="02020603050405020304" pitchFamily="18" charset="0"/>
                <a:ea typeface="SimSun" panose="02010600030101010101" pitchFamily="2" charset="-122"/>
                <a:cs typeface="Times New Roman" panose="02020603050405020304" pitchFamily="18" charset="0"/>
              </a:rPr>
              <a:t>SV, W01, ZB and S15</a:t>
            </a:r>
          </a:p>
          <a:p>
            <a:pPr marL="45720" indent="0">
              <a:buNone/>
            </a:pPr>
            <a:r>
              <a:rPr lang="en-US" b="1" dirty="0">
                <a:latin typeface="Times New Roman" panose="02020603050405020304" pitchFamily="18" charset="0"/>
                <a:ea typeface="SimSun" panose="02010600030101010101" pitchFamily="2" charset="-122"/>
                <a:cs typeface="Times New Roman" panose="02020603050405020304" pitchFamily="18" charset="0"/>
              </a:rPr>
              <a:t>    2021: </a:t>
            </a:r>
            <a:r>
              <a:rPr lang="en-US" dirty="0">
                <a:latin typeface="Times New Roman" panose="02020603050405020304" pitchFamily="18" charset="0"/>
                <a:ea typeface="SimSun" panose="02010600030101010101" pitchFamily="2" charset="-122"/>
                <a:cs typeface="Times New Roman" panose="02020603050405020304" pitchFamily="18" charset="0"/>
              </a:rPr>
              <a:t>SV, ZB, S01 and S15</a:t>
            </a:r>
          </a:p>
          <a:p>
            <a:pPr marL="45720" indent="0">
              <a:buNone/>
            </a:pPr>
            <a:endParaRPr lang="en-US" sz="20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17" name="TextBox 16">
            <a:extLst>
              <a:ext uri="{FF2B5EF4-FFF2-40B4-BE49-F238E27FC236}">
                <a16:creationId xmlns:a16="http://schemas.microsoft.com/office/drawing/2014/main" id="{63FD8DD9-2905-4424-B061-2F5457670401}"/>
              </a:ext>
            </a:extLst>
          </p:cNvPr>
          <p:cNvSpPr txBox="1"/>
          <p:nvPr/>
        </p:nvSpPr>
        <p:spPr>
          <a:xfrm>
            <a:off x="1829010" y="6056755"/>
            <a:ext cx="3318933"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Map of sampling sites</a:t>
            </a:r>
          </a:p>
        </p:txBody>
      </p:sp>
      <p:pic>
        <p:nvPicPr>
          <p:cNvPr id="18" name="Picture 17">
            <a:extLst>
              <a:ext uri="{FF2B5EF4-FFF2-40B4-BE49-F238E27FC236}">
                <a16:creationId xmlns:a16="http://schemas.microsoft.com/office/drawing/2014/main" id="{188C7DC2-3AA6-4397-A418-6AAA1C637131}"/>
              </a:ext>
            </a:extLst>
          </p:cNvPr>
          <p:cNvPicPr>
            <a:picLocks noChangeAspect="1"/>
          </p:cNvPicPr>
          <p:nvPr/>
        </p:nvPicPr>
        <p:blipFill>
          <a:blip r:embed="rId3"/>
          <a:stretch>
            <a:fillRect/>
          </a:stretch>
        </p:blipFill>
        <p:spPr>
          <a:xfrm>
            <a:off x="343983" y="1789472"/>
            <a:ext cx="5676675" cy="4228932"/>
          </a:xfrm>
          <a:prstGeom prst="rect">
            <a:avLst/>
          </a:prstGeom>
        </p:spPr>
      </p:pic>
      <p:sp>
        <p:nvSpPr>
          <p:cNvPr id="19" name="Rectangle 18">
            <a:extLst>
              <a:ext uri="{FF2B5EF4-FFF2-40B4-BE49-F238E27FC236}">
                <a16:creationId xmlns:a16="http://schemas.microsoft.com/office/drawing/2014/main" id="{381B28D0-AB7B-4FB6-A8A6-55597950E7F0}"/>
              </a:ext>
            </a:extLst>
          </p:cNvPr>
          <p:cNvSpPr/>
          <p:nvPr/>
        </p:nvSpPr>
        <p:spPr>
          <a:xfrm>
            <a:off x="611404" y="3718805"/>
            <a:ext cx="1613182" cy="815164"/>
          </a:xfrm>
          <a:prstGeom prst="rect">
            <a:avLst/>
          </a:prstGeom>
          <a:noFill/>
          <a:ln w="28575">
            <a:solidFill>
              <a:srgbClr val="ABC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0" name="Rectangle 19">
            <a:extLst>
              <a:ext uri="{FF2B5EF4-FFF2-40B4-BE49-F238E27FC236}">
                <a16:creationId xmlns:a16="http://schemas.microsoft.com/office/drawing/2014/main" id="{AF8A880F-7183-4D50-A3EA-D5DDA7AFB6E0}"/>
              </a:ext>
            </a:extLst>
          </p:cNvPr>
          <p:cNvSpPr/>
          <p:nvPr/>
        </p:nvSpPr>
        <p:spPr>
          <a:xfrm>
            <a:off x="4492973" y="4350291"/>
            <a:ext cx="691342" cy="409956"/>
          </a:xfrm>
          <a:prstGeom prst="rect">
            <a:avLst/>
          </a:prstGeom>
          <a:noFill/>
          <a:ln w="28575">
            <a:solidFill>
              <a:srgbClr val="ABC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7" name="Group 6">
            <a:extLst>
              <a:ext uri="{FF2B5EF4-FFF2-40B4-BE49-F238E27FC236}">
                <a16:creationId xmlns:a16="http://schemas.microsoft.com/office/drawing/2014/main" id="{17C3D60B-03B8-9409-0986-BF8FA369B7AB}"/>
              </a:ext>
            </a:extLst>
          </p:cNvPr>
          <p:cNvGrpSpPr/>
          <p:nvPr/>
        </p:nvGrpSpPr>
        <p:grpSpPr>
          <a:xfrm>
            <a:off x="6171343" y="1789472"/>
            <a:ext cx="5182457" cy="3787644"/>
            <a:chOff x="6171343" y="1789472"/>
            <a:chExt cx="5182457" cy="3787644"/>
          </a:xfrm>
        </p:grpSpPr>
        <p:pic>
          <p:nvPicPr>
            <p:cNvPr id="3" name="Picture 2" descr="Map&#10;&#10;Description automatically generated">
              <a:extLst>
                <a:ext uri="{FF2B5EF4-FFF2-40B4-BE49-F238E27FC236}">
                  <a16:creationId xmlns:a16="http://schemas.microsoft.com/office/drawing/2014/main" id="{BDBAC617-FC8A-0ACE-8424-1BB2EE7231C9}"/>
                </a:ext>
              </a:extLst>
            </p:cNvPr>
            <p:cNvPicPr>
              <a:picLocks noChangeAspect="1"/>
            </p:cNvPicPr>
            <p:nvPr/>
          </p:nvPicPr>
          <p:blipFill rotWithShape="1">
            <a:blip r:embed="rId4"/>
            <a:srcRect l="2768" t="1654" r="-2768" b="1623"/>
            <a:stretch/>
          </p:blipFill>
          <p:spPr>
            <a:xfrm>
              <a:off x="6171343" y="1789472"/>
              <a:ext cx="5182457" cy="3787644"/>
            </a:xfrm>
            <a:prstGeom prst="rect">
              <a:avLst/>
            </a:prstGeom>
          </p:spPr>
        </p:pic>
        <p:pic>
          <p:nvPicPr>
            <p:cNvPr id="16" name="Graphic 15" descr="Marker with solid fill">
              <a:extLst>
                <a:ext uri="{FF2B5EF4-FFF2-40B4-BE49-F238E27FC236}">
                  <a16:creationId xmlns:a16="http://schemas.microsoft.com/office/drawing/2014/main" id="{ADF0E817-BF54-A9A3-1FDB-66F09A5E78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30070" y="5009484"/>
              <a:ext cx="195970" cy="195970"/>
            </a:xfrm>
            <a:prstGeom prst="rect">
              <a:avLst/>
            </a:prstGeom>
          </p:spPr>
        </p:pic>
        <p:pic>
          <p:nvPicPr>
            <p:cNvPr id="21" name="Graphic 20" descr="Marker with solid fill">
              <a:extLst>
                <a:ext uri="{FF2B5EF4-FFF2-40B4-BE49-F238E27FC236}">
                  <a16:creationId xmlns:a16="http://schemas.microsoft.com/office/drawing/2014/main" id="{50BE6CE4-EF45-B878-C7B4-D8850775E0D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80823" y="2630789"/>
              <a:ext cx="195970" cy="195970"/>
            </a:xfrm>
            <a:prstGeom prst="rect">
              <a:avLst/>
            </a:prstGeom>
          </p:spPr>
        </p:pic>
        <p:sp>
          <p:nvSpPr>
            <p:cNvPr id="6" name="TextBox 5">
              <a:extLst>
                <a:ext uri="{FF2B5EF4-FFF2-40B4-BE49-F238E27FC236}">
                  <a16:creationId xmlns:a16="http://schemas.microsoft.com/office/drawing/2014/main" id="{34192E77-9DD3-25BE-40A1-07AC14884DD2}"/>
                </a:ext>
              </a:extLst>
            </p:cNvPr>
            <p:cNvSpPr txBox="1"/>
            <p:nvPr/>
          </p:nvSpPr>
          <p:spPr>
            <a:xfrm>
              <a:off x="9841737" y="5081054"/>
              <a:ext cx="1003742" cy="338554"/>
            </a:xfrm>
            <a:prstGeom prst="rect">
              <a:avLst/>
            </a:prstGeom>
            <a:noFill/>
          </p:spPr>
          <p:txBody>
            <a:bodyPr wrap="square" rtlCol="0">
              <a:spAutoFit/>
            </a:bodyPr>
            <a:lstStyle/>
            <a:p>
              <a:r>
                <a:rPr lang="en-GB" sz="1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Piran</a:t>
              </a:r>
              <a:endParaRPr lang="en-BE" sz="1600" b="1" dirty="0">
                <a:solidFill>
                  <a:srgbClr val="FFC000"/>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79FE8940-B114-B20F-A36A-527507930319}"/>
                </a:ext>
              </a:extLst>
            </p:cNvPr>
            <p:cNvSpPr txBox="1"/>
            <p:nvPr/>
          </p:nvSpPr>
          <p:spPr>
            <a:xfrm>
              <a:off x="7146965" y="2702191"/>
              <a:ext cx="1003742" cy="338554"/>
            </a:xfrm>
            <a:prstGeom prst="rect">
              <a:avLst/>
            </a:prstGeom>
            <a:noFill/>
          </p:spPr>
          <p:txBody>
            <a:bodyPr wrap="square" rtlCol="0">
              <a:spAutoFit/>
            </a:bodyPr>
            <a:lstStyle/>
            <a:p>
              <a:r>
                <a:rPr lang="en-GB" sz="1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Antwerp</a:t>
              </a:r>
              <a:endParaRPr lang="en-BE" sz="1600" b="1" dirty="0">
                <a:solidFill>
                  <a:srgbClr val="FFC000"/>
                </a:solidFill>
                <a:latin typeface="Times New Roman" panose="02020603050405020304" pitchFamily="18" charset="0"/>
                <a:cs typeface="Times New Roman" panose="02020603050405020304" pitchFamily="18" charset="0"/>
              </a:endParaRPr>
            </a:p>
          </p:txBody>
        </p:sp>
      </p:gr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Box 7">
            <a:extLst>
              <a:ext uri="{FF2B5EF4-FFF2-40B4-BE49-F238E27FC236}">
                <a16:creationId xmlns:a16="http://schemas.microsoft.com/office/drawing/2014/main" id="{7D7C9719-1D07-8B0D-5096-96CBBECC6B05}"/>
              </a:ext>
            </a:extLst>
          </p:cNvPr>
          <p:cNvSpPr txBox="1"/>
          <p:nvPr/>
        </p:nvSpPr>
        <p:spPr>
          <a:xfrm>
            <a:off x="2988519" y="3961784"/>
            <a:ext cx="2686755" cy="369332"/>
          </a:xfrm>
          <a:prstGeom prst="rect">
            <a:avLst/>
          </a:prstGeom>
          <a:noFill/>
        </p:spPr>
        <p:txBody>
          <a:bodyPr wrap="square" rtlCol="0">
            <a:spAutoFit/>
          </a:bodyPr>
          <a:lstStyle/>
          <a:p>
            <a:r>
              <a:rPr lang="en-GB" b="1" dirty="0">
                <a:solidFill>
                  <a:schemeClr val="bg1"/>
                </a:solidFill>
                <a:latin typeface="Times New Roman" panose="02020603050405020304" pitchFamily="18" charset="0"/>
                <a:cs typeface="Times New Roman" panose="02020603050405020304" pitchFamily="18" charset="0"/>
              </a:rPr>
              <a:t>Scheldt estuary</a:t>
            </a:r>
            <a:endParaRPr lang="en-BE"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36579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7"/>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22"/>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20"/>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animBg="1"/>
      <p:bldP spid="19" grpId="1" animBg="1"/>
      <p:bldP spid="20" grpId="0" animBg="1"/>
      <p:bldP spid="20" grpId="1" animBg="1"/>
      <p:bldP spid="22" grpId="0" animBg="1"/>
      <p:bldP spid="2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
            <a:extLst>
              <a:ext uri="{FF2B5EF4-FFF2-40B4-BE49-F238E27FC236}">
                <a16:creationId xmlns:a16="http://schemas.microsoft.com/office/drawing/2014/main" id="{669D5516-58AB-C50B-A264-96385F159DAD}"/>
              </a:ext>
            </a:extLst>
          </p:cNvPr>
          <p:cNvSpPr txBox="1">
            <a:spLocks/>
          </p:cNvSpPr>
          <p:nvPr/>
        </p:nvSpPr>
        <p:spPr>
          <a:xfrm>
            <a:off x="262069" y="-106252"/>
            <a:ext cx="7525063" cy="1303508"/>
          </a:xfrm>
          <a:prstGeom prst="rect">
            <a:avLst/>
          </a:prstGeom>
          <a:noFill/>
          <a:ln>
            <a:noFill/>
          </a:ln>
        </p:spPr>
        <p:txBody>
          <a:bodyPr vert="horz" wrap="square" lIns="91440" tIns="45720" rIns="91440" bIns="45720" anchor="b" anchorCtr="0" compatLnSpc="1">
            <a:normAutofit fontScale="92500" lnSpcReduction="10000"/>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a:lnSpc>
                <a:spcPct val="170000"/>
              </a:lnSpc>
            </a:pPr>
            <a:r>
              <a:rPr lang="en-US" sz="2800" dirty="0"/>
              <a:t>Porewater sampling </a:t>
            </a:r>
          </a:p>
          <a:p>
            <a:pPr>
              <a:lnSpc>
                <a:spcPct val="170000"/>
              </a:lnSpc>
            </a:pPr>
            <a:r>
              <a:rPr lang="en-US" sz="2800" dirty="0"/>
              <a:t>Diffusive Gradients in Thin-films (DGT)</a:t>
            </a:r>
          </a:p>
        </p:txBody>
      </p:sp>
      <mc:AlternateContent xmlns:mc="http://schemas.openxmlformats.org/markup-compatibility/2006" xmlns:a14="http://schemas.microsoft.com/office/drawing/2010/main">
        <mc:Choice Requires="a14">
          <p:sp>
            <p:nvSpPr>
              <p:cNvPr id="15" name="Content Placeholder 2">
                <a:extLst>
                  <a:ext uri="{FF2B5EF4-FFF2-40B4-BE49-F238E27FC236}">
                    <a16:creationId xmlns:a16="http://schemas.microsoft.com/office/drawing/2014/main" id="{3EDDCA6C-2179-9EE0-1219-D7249EB3D618}"/>
                  </a:ext>
                </a:extLst>
              </p:cNvPr>
              <p:cNvSpPr txBox="1">
                <a:spLocks/>
              </p:cNvSpPr>
              <p:nvPr/>
            </p:nvSpPr>
            <p:spPr>
              <a:xfrm>
                <a:off x="93866" y="1284492"/>
                <a:ext cx="7615061" cy="4466955"/>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Concentration level: </a:t>
                </a:r>
                <a:r>
                  <a:rPr lang="en-US" sz="1800" dirty="0">
                    <a:solidFill>
                      <a:schemeClr val="tx1"/>
                    </a:solidFill>
                    <a:latin typeface="Times New Roman" panose="02020603050405020304" pitchFamily="18" charset="0"/>
                    <a:cs typeface="Times New Roman" panose="02020603050405020304" pitchFamily="18" charset="0"/>
                  </a:rPr>
                  <a:t>ng/L</a:t>
                </a:r>
              </a:p>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Classic sampling: porewater conc. of Hg and </a:t>
                </a:r>
                <a:r>
                  <a:rPr lang="en-US" sz="1800" b="1" dirty="0" err="1">
                    <a:solidFill>
                      <a:schemeClr val="tx1"/>
                    </a:solidFill>
                    <a:latin typeface="Times New Roman" panose="02020603050405020304" pitchFamily="18" charset="0"/>
                    <a:cs typeface="Times New Roman" panose="02020603050405020304" pitchFamily="18" charset="0"/>
                  </a:rPr>
                  <a:t>MMHg</a:t>
                </a:r>
                <a:endParaRPr lang="en-US" sz="1800" b="1"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Labile Hg (</a:t>
                </a:r>
                <a:r>
                  <a:rPr lang="en-US" sz="1800" b="1" dirty="0">
                    <a:solidFill>
                      <a:srgbClr val="FF6600"/>
                    </a:solidFill>
                    <a:latin typeface="Times New Roman" panose="02020603050405020304" pitchFamily="18" charset="0"/>
                    <a:cs typeface="Times New Roman" panose="02020603050405020304" pitchFamily="18" charset="0"/>
                  </a:rPr>
                  <a:t>passive sampler: </a:t>
                </a:r>
                <a:r>
                  <a:rPr lang="en-US" sz="1800" dirty="0">
                    <a:solidFill>
                      <a:srgbClr val="00329F"/>
                    </a:solidFill>
                    <a:latin typeface="Times New Roman" panose="02020603050405020304" pitchFamily="18" charset="0"/>
                    <a:cs typeface="Times New Roman" panose="02020603050405020304" pitchFamily="18" charset="0"/>
                  </a:rPr>
                  <a:t>Diffusive Gradients in Thin-films (DGT)</a:t>
                </a:r>
                <a:r>
                  <a:rPr lang="en-US" sz="1800" dirty="0">
                    <a:solidFill>
                      <a:schemeClr val="tx1"/>
                    </a:solidFill>
                    <a:latin typeface="Times New Roman" panose="02020603050405020304" pitchFamily="18" charset="0"/>
                    <a:cs typeface="Times New Roman" panose="02020603050405020304" pitchFamily="18" charset="0"/>
                  </a:rPr>
                  <a:t>)</a:t>
                </a:r>
              </a:p>
              <a:p>
                <a:pPr marL="320040" lvl="1" indent="0">
                  <a:buNone/>
                </a:pPr>
                <a:r>
                  <a:rPr lang="en-US" sz="1600" dirty="0">
                    <a:solidFill>
                      <a:schemeClr val="tx1"/>
                    </a:solidFill>
                    <a:latin typeface="Times New Roman" panose="02020603050405020304" pitchFamily="18" charset="0"/>
                    <a:cs typeface="Times New Roman" panose="02020603050405020304" pitchFamily="18" charset="0"/>
                  </a:rPr>
                  <a:t>Thiol-group based binding resin: 3-Mercaptopropyl Functionalized Silica (3-MFS)</a:t>
                </a:r>
              </a:p>
              <a:p>
                <a:r>
                  <a:rPr lang="en-US" sz="1800" b="1" dirty="0">
                    <a:solidFill>
                      <a:schemeClr val="tx1"/>
                    </a:solidFill>
                    <a:latin typeface="Times New Roman" panose="02020603050405020304" pitchFamily="18" charset="0"/>
                    <a:cs typeface="Times New Roman" panose="02020603050405020304" pitchFamily="18" charset="0"/>
                  </a:rPr>
                  <a:t>Binding gel elution: </a:t>
                </a:r>
                <a:r>
                  <a:rPr lang="en-US" sz="1800" dirty="0">
                    <a:solidFill>
                      <a:schemeClr val="tx1"/>
                    </a:solidFill>
                    <a:latin typeface="Times New Roman" panose="02020603050405020304" pitchFamily="18" charset="0"/>
                    <a:cs typeface="Times New Roman" panose="02020603050405020304" pitchFamily="18" charset="0"/>
                  </a:rPr>
                  <a:t>No elution for </a:t>
                </a:r>
                <a:r>
                  <a:rPr lang="en-US" sz="1800" dirty="0" err="1">
                    <a:solidFill>
                      <a:schemeClr val="tx1"/>
                    </a:solidFill>
                    <a:latin typeface="Times New Roman" panose="02020603050405020304" pitchFamily="18" charset="0"/>
                    <a:cs typeface="Times New Roman" panose="02020603050405020304" pitchFamily="18" charset="0"/>
                  </a:rPr>
                  <a:t>THg</a:t>
                </a:r>
                <a:r>
                  <a:rPr lang="en-US" sz="1800" dirty="0">
                    <a:solidFill>
                      <a:schemeClr val="tx1"/>
                    </a:solidFill>
                    <a:latin typeface="Times New Roman" panose="02020603050405020304" pitchFamily="18" charset="0"/>
                    <a:cs typeface="Times New Roman" panose="02020603050405020304" pitchFamily="18" charset="0"/>
                  </a:rPr>
                  <a:t> (AMA-254)</a:t>
                </a:r>
              </a:p>
              <a:p>
                <a:r>
                  <a:rPr lang="en-US" sz="1800" b="1"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C</a:t>
                </a:r>
                <a14:m>
                  <m:oMath xmlns:m="http://schemas.openxmlformats.org/officeDocument/2006/math">
                    <m:r>
                      <a:rPr lang="en-US" sz="1800" b="1" i="0" smtClean="0">
                        <a:solidFill>
                          <a:schemeClr val="tx1"/>
                        </a:solidFill>
                        <a:latin typeface="Cambria Math"/>
                        <a:ea typeface="Verdana" charset="0"/>
                        <a:cs typeface="Verdana" charset="0"/>
                      </a:rPr>
                      <m:t> </m:t>
                    </m:r>
                    <m:r>
                      <a:rPr lang="en-US" sz="1800" b="1" i="1" smtClean="0">
                        <a:solidFill>
                          <a:schemeClr val="tx1"/>
                        </a:solidFill>
                        <a:latin typeface="Cambria Math" panose="02040503050406030204" pitchFamily="18" charset="0"/>
                        <a:ea typeface="Cambria Math" panose="02040503050406030204" pitchFamily="18" charset="0"/>
                        <a:cs typeface="Verdana" charset="0"/>
                      </a:rPr>
                      <m:t>=</m:t>
                    </m:r>
                    <m:r>
                      <a:rPr lang="en-US" sz="1800" b="1" i="0" smtClean="0">
                        <a:solidFill>
                          <a:schemeClr val="tx1"/>
                        </a:solidFill>
                        <a:latin typeface="Cambria Math"/>
                        <a:ea typeface="Verdana" charset="0"/>
                        <a:cs typeface="Verdana" charset="0"/>
                      </a:rPr>
                      <m:t> </m:t>
                    </m:r>
                    <m:f>
                      <m:fPr>
                        <m:ctrlPr>
                          <a:rPr lang="en-US" sz="1800" b="1" i="1" smtClean="0">
                            <a:solidFill>
                              <a:schemeClr val="tx1"/>
                            </a:solidFill>
                            <a:latin typeface="Cambria Math" panose="02040503050406030204" pitchFamily="18" charset="0"/>
                            <a:ea typeface="Verdana" charset="0"/>
                            <a:cs typeface="Verdana" charset="0"/>
                          </a:rPr>
                        </m:ctrlPr>
                      </m:fPr>
                      <m:num>
                        <m:r>
                          <a:rPr lang="en-US" sz="1800" b="1" i="0" smtClean="0">
                            <a:solidFill>
                              <a:schemeClr val="tx1"/>
                            </a:solidFill>
                            <a:latin typeface="Cambria Math"/>
                            <a:ea typeface="Verdana" charset="0"/>
                            <a:cs typeface="Verdana" charset="0"/>
                          </a:rPr>
                          <m:t>𝐌</m:t>
                        </m:r>
                        <m:r>
                          <a:rPr lang="en-US" sz="1800" b="1" i="0" smtClean="0">
                            <a:solidFill>
                              <a:schemeClr val="tx1"/>
                            </a:solidFill>
                            <a:latin typeface="Cambria Math"/>
                            <a:ea typeface="Verdana" charset="0"/>
                            <a:cs typeface="Verdana" charset="0"/>
                          </a:rPr>
                          <m:t> × ∆</m:t>
                        </m:r>
                        <m:r>
                          <a:rPr lang="en-US" sz="1800" b="1" i="0" smtClean="0">
                            <a:solidFill>
                              <a:schemeClr val="tx1"/>
                            </a:solidFill>
                            <a:latin typeface="Cambria Math"/>
                            <a:ea typeface="Cambria Math"/>
                            <a:cs typeface="Verdana" charset="0"/>
                          </a:rPr>
                          <m:t>𝐠</m:t>
                        </m:r>
                      </m:num>
                      <m:den>
                        <m:r>
                          <a:rPr lang="en-US" sz="1800" b="1" i="0" smtClean="0">
                            <a:solidFill>
                              <a:schemeClr val="tx1"/>
                            </a:solidFill>
                            <a:latin typeface="Cambria Math"/>
                            <a:ea typeface="Verdana" charset="0"/>
                            <a:cs typeface="Verdana" charset="0"/>
                          </a:rPr>
                          <m:t>𝐃</m:t>
                        </m:r>
                        <m:r>
                          <a:rPr lang="en-US" sz="1800" b="1" i="0" smtClean="0">
                            <a:solidFill>
                              <a:schemeClr val="tx1"/>
                            </a:solidFill>
                            <a:latin typeface="Cambria Math"/>
                            <a:ea typeface="Verdana" charset="0"/>
                            <a:cs typeface="Verdana" charset="0"/>
                          </a:rPr>
                          <m:t> ×</m:t>
                        </m:r>
                        <m:r>
                          <a:rPr lang="en-US" sz="1800" b="1" i="0" smtClean="0">
                            <a:solidFill>
                              <a:schemeClr val="tx1"/>
                            </a:solidFill>
                            <a:latin typeface="Cambria Math"/>
                            <a:ea typeface="Cambria Math"/>
                            <a:cs typeface="Verdana" charset="0"/>
                          </a:rPr>
                          <m:t>𝐀</m:t>
                        </m:r>
                        <m:r>
                          <a:rPr lang="en-US" sz="1800" b="1" i="0" smtClean="0">
                            <a:solidFill>
                              <a:schemeClr val="tx1"/>
                            </a:solidFill>
                            <a:latin typeface="Cambria Math"/>
                            <a:ea typeface="Cambria Math"/>
                            <a:cs typeface="Verdana" charset="0"/>
                          </a:rPr>
                          <m:t> ×</m:t>
                        </m:r>
                        <m:r>
                          <a:rPr lang="en-US" sz="1800" b="1" i="0" smtClean="0">
                            <a:solidFill>
                              <a:schemeClr val="tx1"/>
                            </a:solidFill>
                            <a:latin typeface="Cambria Math"/>
                            <a:ea typeface="Cambria Math"/>
                            <a:cs typeface="Verdana" charset="0"/>
                          </a:rPr>
                          <m:t>𝐭</m:t>
                        </m:r>
                      </m:den>
                    </m:f>
                  </m:oMath>
                </a14:m>
                <a:r>
                  <a:rPr lang="en-US" sz="1800" b="1"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 </a:t>
                </a:r>
              </a:p>
              <a:p>
                <a:endParaRPr lang="en-US" sz="1800" dirty="0">
                  <a:solidFill>
                    <a:schemeClr val="tx1"/>
                  </a:solidFill>
                  <a:latin typeface="Times New Roman" panose="02020603050405020304" pitchFamily="18" charset="0"/>
                  <a:cs typeface="Times New Roman" panose="02020603050405020304" pitchFamily="18" charset="0"/>
                </a:endParaRPr>
              </a:p>
              <a:p>
                <a:pPr marL="45720" indent="0">
                  <a:buNone/>
                </a:pPr>
                <a:endParaRPr lang="en-US"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5" name="Content Placeholder 2">
                <a:extLst>
                  <a:ext uri="{FF2B5EF4-FFF2-40B4-BE49-F238E27FC236}">
                    <a16:creationId xmlns:a16="http://schemas.microsoft.com/office/drawing/2014/main" id="{3EDDCA6C-2179-9EE0-1219-D7249EB3D618}"/>
                  </a:ext>
                </a:extLst>
              </p:cNvPr>
              <p:cNvSpPr txBox="1">
                <a:spLocks noRot="1" noChangeAspect="1" noMove="1" noResize="1" noEditPoints="1" noAdjustHandles="1" noChangeArrowheads="1" noChangeShapeType="1" noTextEdit="1"/>
              </p:cNvSpPr>
              <p:nvPr/>
            </p:nvSpPr>
            <p:spPr>
              <a:xfrm>
                <a:off x="93866" y="1284492"/>
                <a:ext cx="7615061" cy="4466955"/>
              </a:xfrm>
              <a:prstGeom prst="rect">
                <a:avLst/>
              </a:prstGeom>
              <a:blipFill>
                <a:blip r:embed="rId3"/>
                <a:stretch>
                  <a:fillRect t="-1366"/>
                </a:stretch>
              </a:blipFill>
            </p:spPr>
            <p:txBody>
              <a:bodyPr/>
              <a:lstStyle/>
              <a:p>
                <a:r>
                  <a:rPr lang="en-BE">
                    <a:noFill/>
                  </a:rPr>
                  <a:t> </a:t>
                </a:r>
              </a:p>
            </p:txBody>
          </p:sp>
        </mc:Fallback>
      </mc:AlternateContent>
      <p:grpSp>
        <p:nvGrpSpPr>
          <p:cNvPr id="16" name="Group 15">
            <a:extLst>
              <a:ext uri="{FF2B5EF4-FFF2-40B4-BE49-F238E27FC236}">
                <a16:creationId xmlns:a16="http://schemas.microsoft.com/office/drawing/2014/main" id="{BCA43145-08B5-EE03-3450-66CDEACBB256}"/>
              </a:ext>
            </a:extLst>
          </p:cNvPr>
          <p:cNvGrpSpPr/>
          <p:nvPr/>
        </p:nvGrpSpPr>
        <p:grpSpPr>
          <a:xfrm>
            <a:off x="8382705" y="1314016"/>
            <a:ext cx="2971095" cy="3469273"/>
            <a:chOff x="8382705" y="454852"/>
            <a:chExt cx="2971095" cy="3469273"/>
          </a:xfrm>
        </p:grpSpPr>
        <p:pic>
          <p:nvPicPr>
            <p:cNvPr id="17" name="Picture 16">
              <a:extLst>
                <a:ext uri="{FF2B5EF4-FFF2-40B4-BE49-F238E27FC236}">
                  <a16:creationId xmlns:a16="http://schemas.microsoft.com/office/drawing/2014/main" id="{0355F6EE-4C10-B2A4-9D2E-D36D21CD3FF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972"/>
            <a:stretch/>
          </p:blipFill>
          <p:spPr bwMode="auto">
            <a:xfrm>
              <a:off x="8382705" y="505165"/>
              <a:ext cx="2971095" cy="3418960"/>
            </a:xfrm>
            <a:prstGeom prst="rect">
              <a:avLst/>
            </a:prstGeom>
            <a:noFill/>
          </p:spPr>
        </p:pic>
        <p:sp>
          <p:nvSpPr>
            <p:cNvPr id="18" name="Rectangle 17">
              <a:extLst>
                <a:ext uri="{FF2B5EF4-FFF2-40B4-BE49-F238E27FC236}">
                  <a16:creationId xmlns:a16="http://schemas.microsoft.com/office/drawing/2014/main" id="{9BD70341-B2A0-6892-E7EB-346D5C0FE55C}"/>
                </a:ext>
              </a:extLst>
            </p:cNvPr>
            <p:cNvSpPr/>
            <p:nvPr/>
          </p:nvSpPr>
          <p:spPr>
            <a:xfrm>
              <a:off x="8382705" y="454852"/>
              <a:ext cx="353961" cy="307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9" name="TextBox 18">
            <a:extLst>
              <a:ext uri="{FF2B5EF4-FFF2-40B4-BE49-F238E27FC236}">
                <a16:creationId xmlns:a16="http://schemas.microsoft.com/office/drawing/2014/main" id="{3CB5A727-230A-E493-31E2-53543D11B76F}"/>
              </a:ext>
            </a:extLst>
          </p:cNvPr>
          <p:cNvSpPr txBox="1"/>
          <p:nvPr/>
        </p:nvSpPr>
        <p:spPr>
          <a:xfrm>
            <a:off x="351979" y="4046014"/>
            <a:ext cx="6346722" cy="2462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C</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Concentration of </a:t>
            </a:r>
            <a:r>
              <a:rPr lang="en-US" sz="14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Hg</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in the solution (ng mL</a:t>
            </a:r>
            <a:r>
              <a:rPr kumimoji="0" lang="en-US" sz="1400" b="0" i="0" u="none" strike="noStrike" kern="1200" cap="none" spc="0" normalizeH="0" baseline="3000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-1</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M</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Accumulated Mass on the binding gel (ng)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Δg</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The total thickness of the diffusive gel and filter (cm)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D</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The diffusion coefficient of </a:t>
            </a:r>
            <a:r>
              <a:rPr lang="en-US" sz="14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Hg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in the diffusive gel (cm</a:t>
            </a:r>
            <a:r>
              <a:rPr kumimoji="0" lang="en-US" sz="1400" b="0" i="0" u="none" strike="noStrike" kern="1200" cap="none" spc="0" normalizeH="0" baseline="3000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2</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s</a:t>
            </a:r>
            <a:r>
              <a:rPr kumimoji="0" lang="en-US" sz="1400" b="0" i="0" u="none" strike="noStrike" kern="1200" cap="none" spc="0" normalizeH="0" baseline="3000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-1</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Exposed area (cm</a:t>
            </a:r>
            <a:r>
              <a:rPr kumimoji="0" lang="en-US" sz="1400" b="0" i="0" u="none" strike="noStrike" kern="1200" cap="none" spc="0" normalizeH="0" baseline="3000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2</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Deployed time (s)</a:t>
            </a:r>
          </a:p>
        </p:txBody>
      </p:sp>
      <p:sp>
        <p:nvSpPr>
          <p:cNvPr id="20" name="TextBox 19">
            <a:extLst>
              <a:ext uri="{FF2B5EF4-FFF2-40B4-BE49-F238E27FC236}">
                <a16:creationId xmlns:a16="http://schemas.microsoft.com/office/drawing/2014/main" id="{62F3FFDA-CAE6-96F4-F7B0-5C8E955FD27F}"/>
              </a:ext>
            </a:extLst>
          </p:cNvPr>
          <p:cNvSpPr txBox="1"/>
          <p:nvPr/>
        </p:nvSpPr>
        <p:spPr>
          <a:xfrm>
            <a:off x="5456661" y="5071349"/>
            <a:ext cx="7066935" cy="1477328"/>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Advantage of this technique:</a:t>
            </a:r>
          </a:p>
          <a:p>
            <a:pPr marL="342900" indent="-342900">
              <a:buAutoNum type="arabicPeriod"/>
            </a:pPr>
            <a:r>
              <a:rPr lang="en-US" b="1" dirty="0">
                <a:latin typeface="Times New Roman" panose="02020603050405020304" pitchFamily="18" charset="0"/>
                <a:cs typeface="Times New Roman" panose="02020603050405020304" pitchFamily="18" charset="0"/>
              </a:rPr>
              <a:t>High resolution profiles of solutes in sediment porewater (1 cm)</a:t>
            </a:r>
          </a:p>
          <a:p>
            <a:pPr marL="342900" indent="-342900">
              <a:buAutoNum type="arabicPeriod"/>
            </a:pPr>
            <a:r>
              <a:rPr lang="en-US" b="1" dirty="0">
                <a:latin typeface="Times New Roman" panose="02020603050405020304" pitchFamily="18" charset="0"/>
                <a:cs typeface="Times New Roman" panose="02020603050405020304" pitchFamily="18" charset="0"/>
              </a:rPr>
              <a:t>Labile fraction measurement</a:t>
            </a:r>
          </a:p>
          <a:p>
            <a:pPr marL="342900" indent="-342900">
              <a:buAutoNum type="arabicPeriod"/>
            </a:pPr>
            <a:r>
              <a:rPr lang="en-US" b="1" dirty="0">
                <a:latin typeface="Times New Roman" panose="02020603050405020304" pitchFamily="18" charset="0"/>
                <a:cs typeface="Times New Roman" panose="02020603050405020304" pitchFamily="18" charset="0"/>
              </a:rPr>
              <a:t>Dynamic process of porewater and solid phase</a:t>
            </a:r>
          </a:p>
          <a:p>
            <a:pPr marL="342900" indent="-342900">
              <a:buAutoNum type="arabicPeriod"/>
            </a:pPr>
            <a:r>
              <a:rPr lang="en-US" b="1" dirty="0">
                <a:latin typeface="Times New Roman" panose="02020603050405020304" pitchFamily="18" charset="0"/>
                <a:cs typeface="Times New Roman" panose="02020603050405020304" pitchFamily="18" charset="0"/>
              </a:rPr>
              <a:t>In situ deployment if possible</a:t>
            </a:r>
          </a:p>
        </p:txBody>
      </p:sp>
      <p:sp>
        <p:nvSpPr>
          <p:cNvPr id="21" name="TextBox 20">
            <a:extLst>
              <a:ext uri="{FF2B5EF4-FFF2-40B4-BE49-F238E27FC236}">
                <a16:creationId xmlns:a16="http://schemas.microsoft.com/office/drawing/2014/main" id="{CE10B375-EFB7-1478-0114-FF44333825F0}"/>
              </a:ext>
            </a:extLst>
          </p:cNvPr>
          <p:cNvSpPr txBox="1"/>
          <p:nvPr/>
        </p:nvSpPr>
        <p:spPr>
          <a:xfrm>
            <a:off x="7923752" y="4652714"/>
            <a:ext cx="4032054" cy="338554"/>
          </a:xfrm>
          <a:prstGeom prst="rect">
            <a:avLst/>
          </a:prstGeom>
          <a:noFill/>
        </p:spPr>
        <p:txBody>
          <a:bodyPr wrap="square" rtlCol="0">
            <a:spAutoFit/>
          </a:bodyPr>
          <a:lstStyle/>
          <a:p>
            <a:r>
              <a:rPr lang="en-GB" sz="1600" b="1" dirty="0">
                <a:latin typeface="Times New Roman" panose="02020603050405020304" pitchFamily="18" charset="0"/>
                <a:cs typeface="Times New Roman" panose="02020603050405020304" pitchFamily="18" charset="0"/>
              </a:rPr>
              <a:t>DGT probe (for sediment deployment)</a:t>
            </a:r>
            <a:endParaRPr lang="en-BE"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87694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Picture 22" descr="A picture containing person, outdoor, swimming&#10;&#10;Description automatically generated">
            <a:extLst>
              <a:ext uri="{FF2B5EF4-FFF2-40B4-BE49-F238E27FC236}">
                <a16:creationId xmlns:a16="http://schemas.microsoft.com/office/drawing/2014/main" id="{1DDAE285-18A8-59A9-F15D-2A6D82E46EF4}"/>
              </a:ext>
            </a:extLst>
          </p:cNvPr>
          <p:cNvPicPr>
            <a:picLocks noChangeAspect="1"/>
          </p:cNvPicPr>
          <p:nvPr/>
        </p:nvPicPr>
        <p:blipFill rotWithShape="1">
          <a:blip r:embed="rId3"/>
          <a:srcRect l="21876" t="43353" r="32771" b="11601"/>
          <a:stretch/>
        </p:blipFill>
        <p:spPr>
          <a:xfrm>
            <a:off x="3789011" y="2242532"/>
            <a:ext cx="2447648" cy="3258025"/>
          </a:xfrm>
          <a:prstGeom prst="rect">
            <a:avLst/>
          </a:prstGeom>
        </p:spPr>
      </p:pic>
      <p:pic>
        <p:nvPicPr>
          <p:cNvPr id="24" name="Picture 23" descr="A picture containing text, indoor&#10;&#10;Description automatically generated">
            <a:extLst>
              <a:ext uri="{FF2B5EF4-FFF2-40B4-BE49-F238E27FC236}">
                <a16:creationId xmlns:a16="http://schemas.microsoft.com/office/drawing/2014/main" id="{25408431-45C5-B27F-C895-DE0A5A3D6625}"/>
              </a:ext>
            </a:extLst>
          </p:cNvPr>
          <p:cNvPicPr>
            <a:picLocks noChangeAspect="1"/>
          </p:cNvPicPr>
          <p:nvPr/>
        </p:nvPicPr>
        <p:blipFill rotWithShape="1">
          <a:blip r:embed="rId4"/>
          <a:srcRect l="15374" r="6254"/>
          <a:stretch/>
        </p:blipFill>
        <p:spPr>
          <a:xfrm>
            <a:off x="8819455" y="2251588"/>
            <a:ext cx="3395241" cy="3249145"/>
          </a:xfrm>
          <a:prstGeom prst="rect">
            <a:avLst/>
          </a:prstGeom>
        </p:spPr>
      </p:pic>
      <p:sp>
        <p:nvSpPr>
          <p:cNvPr id="25" name="TextBox 24">
            <a:extLst>
              <a:ext uri="{FF2B5EF4-FFF2-40B4-BE49-F238E27FC236}">
                <a16:creationId xmlns:a16="http://schemas.microsoft.com/office/drawing/2014/main" id="{1284FC2E-5C24-0BAD-D902-A7B8DC93E2CC}"/>
              </a:ext>
            </a:extLst>
          </p:cNvPr>
          <p:cNvSpPr txBox="1"/>
          <p:nvPr/>
        </p:nvSpPr>
        <p:spPr>
          <a:xfrm>
            <a:off x="990752" y="5544016"/>
            <a:ext cx="2279317" cy="369332"/>
          </a:xfrm>
          <a:prstGeom prst="rect">
            <a:avLst/>
          </a:prstGeom>
          <a:noFill/>
        </p:spPr>
        <p:txBody>
          <a:bodyPr wrap="square" rtlCol="0">
            <a:spAutoFit/>
          </a:bodyPr>
          <a:lstStyle/>
          <a:p>
            <a:r>
              <a:rPr lang="en-US" b="1" dirty="0" err="1">
                <a:latin typeface="Times New Roman" panose="02020603050405020304" pitchFamily="18" charset="0"/>
                <a:cs typeface="Times New Roman" panose="02020603050405020304" pitchFamily="18" charset="0"/>
              </a:rPr>
              <a:t>Boxcorer</a:t>
            </a:r>
            <a:endParaRPr lang="en-US" b="1"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E0EA2115-ACC6-140B-26C6-69CF0923CE20}"/>
              </a:ext>
            </a:extLst>
          </p:cNvPr>
          <p:cNvSpPr txBox="1"/>
          <p:nvPr/>
        </p:nvSpPr>
        <p:spPr>
          <a:xfrm>
            <a:off x="3864295" y="5544016"/>
            <a:ext cx="2885586"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Sediment sub-sampling</a:t>
            </a:r>
          </a:p>
        </p:txBody>
      </p:sp>
      <p:sp>
        <p:nvSpPr>
          <p:cNvPr id="27" name="TextBox 26">
            <a:extLst>
              <a:ext uri="{FF2B5EF4-FFF2-40B4-BE49-F238E27FC236}">
                <a16:creationId xmlns:a16="http://schemas.microsoft.com/office/drawing/2014/main" id="{7531328B-11E4-8A8F-FD8B-D77768204F4C}"/>
              </a:ext>
            </a:extLst>
          </p:cNvPr>
          <p:cNvSpPr txBox="1"/>
          <p:nvPr/>
        </p:nvSpPr>
        <p:spPr>
          <a:xfrm>
            <a:off x="8819454" y="5575497"/>
            <a:ext cx="3395241" cy="670994"/>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Pre-drilled sediment core with </a:t>
            </a:r>
            <a:r>
              <a:rPr lang="en-US" b="1" dirty="0" err="1">
                <a:latin typeface="Times New Roman" panose="02020603050405020304" pitchFamily="18" charset="0"/>
                <a:cs typeface="Times New Roman" panose="02020603050405020304" pitchFamily="18" charset="0"/>
              </a:rPr>
              <a:t>Rhizons</a:t>
            </a:r>
            <a:endParaRPr lang="en-US" b="1"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50824A2C-F080-8978-209A-FA3CC4EDC371}"/>
              </a:ext>
            </a:extLst>
          </p:cNvPr>
          <p:cNvSpPr txBox="1"/>
          <p:nvPr/>
        </p:nvSpPr>
        <p:spPr>
          <a:xfrm>
            <a:off x="6607871" y="5541662"/>
            <a:ext cx="2885586" cy="646331"/>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Sediment sub-core </a:t>
            </a:r>
          </a:p>
          <a:p>
            <a:r>
              <a:rPr lang="en-US" b="1" dirty="0">
                <a:latin typeface="Times New Roman" panose="02020603050405020304" pitchFamily="18" charset="0"/>
                <a:cs typeface="Times New Roman" panose="02020603050405020304" pitchFamily="18" charset="0"/>
              </a:rPr>
              <a:t>with DGT probes</a:t>
            </a:r>
          </a:p>
        </p:txBody>
      </p:sp>
      <p:pic>
        <p:nvPicPr>
          <p:cNvPr id="29" name="Picture 28" descr="A close-up of some pipes&#10;&#10;Description automatically generated with low confidence">
            <a:extLst>
              <a:ext uri="{FF2B5EF4-FFF2-40B4-BE49-F238E27FC236}">
                <a16:creationId xmlns:a16="http://schemas.microsoft.com/office/drawing/2014/main" id="{F0D7FBB2-1CD4-4F46-5429-DE5888D77CD2}"/>
              </a:ext>
            </a:extLst>
          </p:cNvPr>
          <p:cNvPicPr>
            <a:picLocks noChangeAspect="1"/>
          </p:cNvPicPr>
          <p:nvPr/>
        </p:nvPicPr>
        <p:blipFill>
          <a:blip r:embed="rId5"/>
          <a:stretch>
            <a:fillRect/>
          </a:stretch>
        </p:blipFill>
        <p:spPr>
          <a:xfrm rot="5400000">
            <a:off x="5870473" y="2657709"/>
            <a:ext cx="3248969" cy="2436727"/>
          </a:xfrm>
          <a:prstGeom prst="rect">
            <a:avLst/>
          </a:prstGeom>
        </p:spPr>
      </p:pic>
      <p:sp>
        <p:nvSpPr>
          <p:cNvPr id="30" name="Title 1">
            <a:extLst>
              <a:ext uri="{FF2B5EF4-FFF2-40B4-BE49-F238E27FC236}">
                <a16:creationId xmlns:a16="http://schemas.microsoft.com/office/drawing/2014/main" id="{40F5515A-3FC6-9A02-3EC0-4DDAA847D692}"/>
              </a:ext>
            </a:extLst>
          </p:cNvPr>
          <p:cNvSpPr txBox="1">
            <a:spLocks/>
          </p:cNvSpPr>
          <p:nvPr/>
        </p:nvSpPr>
        <p:spPr>
          <a:xfrm>
            <a:off x="137875" y="-132363"/>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dirty="0"/>
              <a:t>Sediment</a:t>
            </a:r>
            <a:r>
              <a:rPr kumimoji="0" lang="en-US" sz="3800" b="0" i="0" u="none" strike="noStrike" kern="1200" cap="none" spc="0" normalizeH="0" baseline="0" noProof="0" dirty="0">
                <a:ln>
                  <a:noFill/>
                </a:ln>
                <a:effectLst/>
                <a:uLnTx/>
                <a:uFillTx/>
                <a:latin typeface="Georgia"/>
                <a:ea typeface="+mn-ea"/>
                <a:cs typeface="+mn-cs"/>
              </a:rPr>
              <a:t> sampling and DGT deployment</a:t>
            </a:r>
          </a:p>
        </p:txBody>
      </p:sp>
      <p:pic>
        <p:nvPicPr>
          <p:cNvPr id="31" name="Picture 30" descr="A picture containing sky&#10;&#10;Description automatically generated">
            <a:extLst>
              <a:ext uri="{FF2B5EF4-FFF2-40B4-BE49-F238E27FC236}">
                <a16:creationId xmlns:a16="http://schemas.microsoft.com/office/drawing/2014/main" id="{1F9D381E-EDAF-FF13-4895-A3F8F659C8C7}"/>
              </a:ext>
            </a:extLst>
          </p:cNvPr>
          <p:cNvPicPr>
            <a:picLocks noChangeAspect="1"/>
          </p:cNvPicPr>
          <p:nvPr/>
        </p:nvPicPr>
        <p:blipFill rotWithShape="1">
          <a:blip r:embed="rId6"/>
          <a:srcRect l="34226" t="-64" r="-1"/>
          <a:stretch/>
        </p:blipFill>
        <p:spPr>
          <a:xfrm rot="5400000">
            <a:off x="229027" y="2022561"/>
            <a:ext cx="3248969" cy="3707024"/>
          </a:xfrm>
          <a:prstGeom prst="rect">
            <a:avLst/>
          </a:prstGeom>
        </p:spPr>
      </p:pic>
    </p:spTree>
    <p:extLst>
      <p:ext uri="{BB962C8B-B14F-4D97-AF65-F5344CB8AC3E}">
        <p14:creationId xmlns:p14="http://schemas.microsoft.com/office/powerpoint/2010/main" val="401732474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34">
            <a:extLst>
              <a:ext uri="{FF2B5EF4-FFF2-40B4-BE49-F238E27FC236}">
                <a16:creationId xmlns:a16="http://schemas.microsoft.com/office/drawing/2014/main" id="{E4956DF2-2281-1782-B5CB-C611307C94DC}"/>
              </a:ext>
            </a:extLst>
          </p:cNvPr>
          <p:cNvSpPr txBox="1"/>
          <p:nvPr/>
        </p:nvSpPr>
        <p:spPr>
          <a:xfrm>
            <a:off x="8888102" y="1265018"/>
            <a:ext cx="288412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ea typeface="Verdana" charset="0"/>
                <a:cs typeface="Times New Roman" panose="02020603050405020304" pitchFamily="18" charset="0"/>
              </a:rPr>
              <a:t>pH, Eh measurements (2 cm)</a:t>
            </a:r>
            <a:endParaRPr lang="en-GB" dirty="0">
              <a:latin typeface="Times New Roman" panose="02020603050405020304" pitchFamily="18" charset="0"/>
              <a:ea typeface="Verdana" charset="0"/>
              <a:cs typeface="Times New Roman" panose="02020603050405020304" pitchFamily="18" charset="0"/>
            </a:endParaRPr>
          </a:p>
        </p:txBody>
      </p:sp>
      <p:sp>
        <p:nvSpPr>
          <p:cNvPr id="9" name="TextBox 52">
            <a:extLst>
              <a:ext uri="{FF2B5EF4-FFF2-40B4-BE49-F238E27FC236}">
                <a16:creationId xmlns:a16="http://schemas.microsoft.com/office/drawing/2014/main" id="{98FE93D0-9488-1E9C-E1FB-7BA1FEFBC8D8}"/>
              </a:ext>
            </a:extLst>
          </p:cNvPr>
          <p:cNvSpPr txBox="1"/>
          <p:nvPr/>
        </p:nvSpPr>
        <p:spPr>
          <a:xfrm>
            <a:off x="8875236" y="3696664"/>
            <a:ext cx="2478564"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ea typeface="Verdana" charset="0"/>
                <a:cs typeface="Times New Roman" panose="02020603050405020304" pitchFamily="18" charset="0"/>
              </a:rPr>
              <a:t>Sediment core slicing, porewater and solid phase collection (2 cm)</a:t>
            </a:r>
            <a:endParaRPr lang="en-GB" dirty="0">
              <a:latin typeface="Times New Roman" panose="02020603050405020304" pitchFamily="18" charset="0"/>
              <a:ea typeface="Verdana" charset="0"/>
              <a:cs typeface="Times New Roman" panose="02020603050405020304" pitchFamily="18" charset="0"/>
            </a:endParaRPr>
          </a:p>
        </p:txBody>
      </p:sp>
      <p:sp>
        <p:nvSpPr>
          <p:cNvPr id="11" name="TextBox 53">
            <a:extLst>
              <a:ext uri="{FF2B5EF4-FFF2-40B4-BE49-F238E27FC236}">
                <a16:creationId xmlns:a16="http://schemas.microsoft.com/office/drawing/2014/main" id="{ED542729-4C89-5C4F-A26A-348FA502A06D}"/>
              </a:ext>
            </a:extLst>
          </p:cNvPr>
          <p:cNvSpPr txBox="1"/>
          <p:nvPr/>
        </p:nvSpPr>
        <p:spPr>
          <a:xfrm>
            <a:off x="8888102" y="5699545"/>
            <a:ext cx="281969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ea typeface="Verdana" charset="0"/>
                <a:cs typeface="Times New Roman" panose="02020603050405020304" pitchFamily="18" charset="0"/>
              </a:rPr>
              <a:t>DGT deployment in sediments (1 cm)</a:t>
            </a:r>
            <a:endParaRPr lang="en-GB" dirty="0">
              <a:latin typeface="Times New Roman" panose="02020603050405020304" pitchFamily="18" charset="0"/>
              <a:ea typeface="Verdana"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3" name="Content Placeholder 2">
                <a:extLst>
                  <a:ext uri="{FF2B5EF4-FFF2-40B4-BE49-F238E27FC236}">
                    <a16:creationId xmlns:a16="http://schemas.microsoft.com/office/drawing/2014/main" id="{05C15630-39B6-B810-B3ED-E90576644193}"/>
                  </a:ext>
                </a:extLst>
              </p:cNvPr>
              <p:cNvSpPr txBox="1">
                <a:spLocks/>
              </p:cNvSpPr>
              <p:nvPr/>
            </p:nvSpPr>
            <p:spPr>
              <a:xfrm>
                <a:off x="79107" y="1608952"/>
                <a:ext cx="7615061" cy="4585661"/>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pH and redox potential (Eh) measurements (2 cm)</a:t>
                </a:r>
              </a:p>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Sediment slicing (2 cm)</a:t>
                </a:r>
              </a:p>
              <a:p>
                <a:pPr lvl="1">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Porewater extracted with </a:t>
                </a:r>
                <a:r>
                  <a:rPr lang="en-US" dirty="0" err="1">
                    <a:solidFill>
                      <a:schemeClr val="tx1"/>
                    </a:solidFill>
                    <a:latin typeface="Times New Roman" panose="02020603050405020304" pitchFamily="18" charset="0"/>
                    <a:cs typeface="Times New Roman" panose="02020603050405020304" pitchFamily="18" charset="0"/>
                  </a:rPr>
                  <a:t>Rhizon</a:t>
                </a:r>
                <a:endParaRPr lang="en-US" dirty="0">
                  <a:solidFill>
                    <a:schemeClr val="tx1"/>
                  </a:solidFill>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Sediment solid phase (freeze-drying)</a:t>
                </a:r>
              </a:p>
              <a:p>
                <a:pPr marL="285750" indent="-285750">
                  <a:buFont typeface="Arial" panose="020B0604020202020204" pitchFamily="34" charset="0"/>
                  <a:buChar char="•"/>
                </a:pPr>
                <a:r>
                  <a:rPr lang="en-GB" sz="1800" b="1" dirty="0">
                    <a:solidFill>
                      <a:schemeClr val="tx1"/>
                    </a:solidFill>
                    <a:latin typeface="Times New Roman" panose="02020603050405020304" pitchFamily="18" charset="0"/>
                    <a:cs typeface="Times New Roman" panose="02020603050405020304" pitchFamily="18" charset="0"/>
                  </a:rPr>
                  <a:t>Loss on ignition (LOI)</a:t>
                </a:r>
              </a:p>
              <a:p>
                <a:pPr marL="554038" lvl="1" indent="-28575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0.5 – 2 g of sample placed in oven at 530 °C for 5 hours (m1)</a:t>
                </a:r>
              </a:p>
              <a:p>
                <a:pPr marL="554038" lvl="1" indent="-28575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Cool down and weigh the sample again (m2)</a:t>
                </a:r>
              </a:p>
              <a:p>
                <a:pPr marL="554038" lvl="1" indent="-285750">
                  <a:buFont typeface="Arial" panose="020B0604020202020204" pitchFamily="34" charset="0"/>
                  <a:buChar char="•"/>
                </a:pPr>
                <a:r>
                  <a:rPr lang="en-US" b="1" dirty="0">
                    <a:solidFill>
                      <a:schemeClr val="tx1"/>
                    </a:solidFill>
                    <a:latin typeface="Times New Roman" panose="02020603050405020304" pitchFamily="18" charset="0"/>
                    <a:cs typeface="Times New Roman" panose="02020603050405020304" pitchFamily="18" charset="0"/>
                  </a:rPr>
                  <a:t>OM (g) = m1 – m2</a:t>
                </a:r>
              </a:p>
              <a:p>
                <a:pPr marL="554038" lvl="1" indent="-285750">
                  <a:buFont typeface="Arial" panose="020B0604020202020204" pitchFamily="34" charset="0"/>
                  <a:buChar char="•"/>
                </a:pPr>
                <a:r>
                  <a:rPr lang="en-US" b="1" dirty="0">
                    <a:solidFill>
                      <a:schemeClr val="tx1"/>
                    </a:solidFill>
                    <a:latin typeface="Times New Roman" panose="02020603050405020304" pitchFamily="18" charset="0"/>
                    <a:cs typeface="Times New Roman" panose="02020603050405020304" pitchFamily="18" charset="0"/>
                  </a:rPr>
                  <a:t>OM (%) = </a:t>
                </a:r>
                <a14:m>
                  <m:oMath xmlns:m="http://schemas.openxmlformats.org/officeDocument/2006/math">
                    <m:f>
                      <m:fPr>
                        <m:ctrlPr>
                          <a:rPr lang="en-US" b="1" i="1" smtClean="0">
                            <a:solidFill>
                              <a:schemeClr val="tx1"/>
                            </a:solidFill>
                            <a:latin typeface="Cambria Math" panose="02040503050406030204" pitchFamily="18" charset="0"/>
                          </a:rPr>
                        </m:ctrlPr>
                      </m:fPr>
                      <m:num>
                        <m:r>
                          <a:rPr lang="en-US" b="1" i="1" smtClean="0">
                            <a:solidFill>
                              <a:schemeClr val="tx1"/>
                            </a:solidFill>
                            <a:latin typeface="Cambria Math" panose="02040503050406030204" pitchFamily="18" charset="0"/>
                          </a:rPr>
                          <m:t>𝒎</m:t>
                        </m:r>
                        <m:r>
                          <a:rPr lang="en-US" b="1" i="1" smtClean="0">
                            <a:solidFill>
                              <a:schemeClr val="tx1"/>
                            </a:solidFill>
                            <a:latin typeface="Cambria Math" panose="02040503050406030204" pitchFamily="18" charset="0"/>
                          </a:rPr>
                          <m:t>𝟏</m:t>
                        </m:r>
                        <m:r>
                          <a:rPr lang="en-US" b="1" i="1" smtClean="0">
                            <a:solidFill>
                              <a:schemeClr val="tx1"/>
                            </a:solidFill>
                            <a:latin typeface="Cambria Math" panose="02040503050406030204" pitchFamily="18" charset="0"/>
                          </a:rPr>
                          <m:t> −</m:t>
                        </m:r>
                        <m:r>
                          <a:rPr lang="en-US" b="1" i="1" smtClean="0">
                            <a:solidFill>
                              <a:schemeClr val="tx1"/>
                            </a:solidFill>
                            <a:latin typeface="Cambria Math" panose="02040503050406030204" pitchFamily="18" charset="0"/>
                          </a:rPr>
                          <m:t>𝒎</m:t>
                        </m:r>
                        <m:r>
                          <a:rPr lang="en-US" b="1" i="1" smtClean="0">
                            <a:solidFill>
                              <a:schemeClr val="tx1"/>
                            </a:solidFill>
                            <a:latin typeface="Cambria Math" panose="02040503050406030204" pitchFamily="18" charset="0"/>
                          </a:rPr>
                          <m:t>𝟐</m:t>
                        </m:r>
                        <m:r>
                          <a:rPr lang="en-US" b="1" i="1" smtClean="0">
                            <a:solidFill>
                              <a:schemeClr val="tx1"/>
                            </a:solidFill>
                            <a:latin typeface="Cambria Math" panose="02040503050406030204" pitchFamily="18" charset="0"/>
                          </a:rPr>
                          <m:t> </m:t>
                        </m:r>
                      </m:num>
                      <m:den>
                        <m:r>
                          <a:rPr lang="en-US" b="1" i="1" smtClean="0">
                            <a:solidFill>
                              <a:schemeClr val="tx1"/>
                            </a:solidFill>
                            <a:latin typeface="Cambria Math" panose="02040503050406030204" pitchFamily="18" charset="0"/>
                          </a:rPr>
                          <m:t>𝑻𝑯𝒈</m:t>
                        </m:r>
                      </m:den>
                    </m:f>
                  </m:oMath>
                </a14:m>
                <a:r>
                  <a:rPr lang="en-US" b="1" dirty="0">
                    <a:solidFill>
                      <a:schemeClr val="tx1"/>
                    </a:solidFill>
                    <a:latin typeface="Times New Roman" panose="02020603050405020304" pitchFamily="18" charset="0"/>
                    <a:cs typeface="Times New Roman" panose="02020603050405020304" pitchFamily="18" charset="0"/>
                  </a:rPr>
                  <a:t> x 100</a:t>
                </a:r>
              </a:p>
              <a:p>
                <a:pPr>
                  <a:buFont typeface="Arial" panose="020B0604020202020204" pitchFamily="34" charset="0"/>
                  <a:buChar char="•"/>
                </a:pPr>
                <a:endParaRPr lang="en-US"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3" name="Content Placeholder 2">
                <a:extLst>
                  <a:ext uri="{FF2B5EF4-FFF2-40B4-BE49-F238E27FC236}">
                    <a16:creationId xmlns:a16="http://schemas.microsoft.com/office/drawing/2014/main" id="{05C15630-39B6-B810-B3ED-E90576644193}"/>
                  </a:ext>
                </a:extLst>
              </p:cNvPr>
              <p:cNvSpPr txBox="1">
                <a:spLocks noRot="1" noChangeAspect="1" noMove="1" noResize="1" noEditPoints="1" noAdjustHandles="1" noChangeArrowheads="1" noChangeShapeType="1" noTextEdit="1"/>
              </p:cNvSpPr>
              <p:nvPr/>
            </p:nvSpPr>
            <p:spPr>
              <a:xfrm>
                <a:off x="79107" y="1608952"/>
                <a:ext cx="7615061" cy="4585661"/>
              </a:xfrm>
              <a:prstGeom prst="rect">
                <a:avLst/>
              </a:prstGeom>
              <a:blipFill>
                <a:blip r:embed="rId4"/>
                <a:stretch>
                  <a:fillRect l="-560" t="-1330"/>
                </a:stretch>
              </a:blipFill>
            </p:spPr>
            <p:txBody>
              <a:bodyPr/>
              <a:lstStyle/>
              <a:p>
                <a:r>
                  <a:rPr lang="en-BE">
                    <a:noFill/>
                  </a:rPr>
                  <a:t> </a:t>
                </a:r>
              </a:p>
            </p:txBody>
          </p:sp>
        </mc:Fallback>
      </mc:AlternateContent>
      <p:sp>
        <p:nvSpPr>
          <p:cNvPr id="34" name="Title 1">
            <a:extLst>
              <a:ext uri="{FF2B5EF4-FFF2-40B4-BE49-F238E27FC236}">
                <a16:creationId xmlns:a16="http://schemas.microsoft.com/office/drawing/2014/main" id="{82C0D9BB-FA45-8E0A-4C5F-47724DB15019}"/>
              </a:ext>
            </a:extLst>
          </p:cNvPr>
          <p:cNvSpPr txBox="1">
            <a:spLocks/>
          </p:cNvSpPr>
          <p:nvPr/>
        </p:nvSpPr>
        <p:spPr>
          <a:xfrm>
            <a:off x="172071" y="265843"/>
            <a:ext cx="7525063" cy="719532"/>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r>
              <a:rPr lang="en-US" dirty="0"/>
              <a:t>Sediment sampling and treatment</a:t>
            </a:r>
          </a:p>
        </p:txBody>
      </p:sp>
      <p:grpSp>
        <p:nvGrpSpPr>
          <p:cNvPr id="3" name="Group 2">
            <a:extLst>
              <a:ext uri="{FF2B5EF4-FFF2-40B4-BE49-F238E27FC236}">
                <a16:creationId xmlns:a16="http://schemas.microsoft.com/office/drawing/2014/main" id="{16E0248A-0CB9-23CA-4DE9-0CD0BDBCA811}"/>
              </a:ext>
            </a:extLst>
          </p:cNvPr>
          <p:cNvGrpSpPr/>
          <p:nvPr/>
        </p:nvGrpSpPr>
        <p:grpSpPr>
          <a:xfrm>
            <a:off x="6565267" y="1082318"/>
            <a:ext cx="3186835" cy="5756236"/>
            <a:chOff x="6565267" y="1082318"/>
            <a:chExt cx="3186835" cy="5756236"/>
          </a:xfrm>
        </p:grpSpPr>
        <p:pic>
          <p:nvPicPr>
            <p:cNvPr id="7" name="Picture 6" descr="A picture containing text&#10;&#10;Description automatically generated">
              <a:extLst>
                <a:ext uri="{FF2B5EF4-FFF2-40B4-BE49-F238E27FC236}">
                  <a16:creationId xmlns:a16="http://schemas.microsoft.com/office/drawing/2014/main" id="{CF644E73-5A11-F98B-D91B-2783FE7382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5267" y="2870577"/>
              <a:ext cx="2477857" cy="2477857"/>
            </a:xfrm>
            <a:prstGeom prst="rect">
              <a:avLst/>
            </a:prstGeom>
          </p:spPr>
        </p:pic>
        <p:grpSp>
          <p:nvGrpSpPr>
            <p:cNvPr id="25" name="Group 24">
              <a:extLst>
                <a:ext uri="{FF2B5EF4-FFF2-40B4-BE49-F238E27FC236}">
                  <a16:creationId xmlns:a16="http://schemas.microsoft.com/office/drawing/2014/main" id="{16832849-BFEC-3997-FD5C-01CA3881BF39}"/>
                </a:ext>
              </a:extLst>
            </p:cNvPr>
            <p:cNvGrpSpPr/>
            <p:nvPr/>
          </p:nvGrpSpPr>
          <p:grpSpPr>
            <a:xfrm>
              <a:off x="7716728" y="5124769"/>
              <a:ext cx="545209" cy="1713785"/>
              <a:chOff x="9049822" y="4847173"/>
              <a:chExt cx="545209" cy="1713785"/>
            </a:xfrm>
          </p:grpSpPr>
          <p:grpSp>
            <p:nvGrpSpPr>
              <p:cNvPr id="26" name="Group 25">
                <a:extLst>
                  <a:ext uri="{FF2B5EF4-FFF2-40B4-BE49-F238E27FC236}">
                    <a16:creationId xmlns:a16="http://schemas.microsoft.com/office/drawing/2014/main" id="{685F35DC-F4F0-BCE6-F5D3-91E8D4A55AE4}"/>
                  </a:ext>
                </a:extLst>
              </p:cNvPr>
              <p:cNvGrpSpPr/>
              <p:nvPr/>
            </p:nvGrpSpPr>
            <p:grpSpPr>
              <a:xfrm>
                <a:off x="9049822" y="4847173"/>
                <a:ext cx="545209" cy="1713785"/>
                <a:chOff x="5143670" y="171624"/>
                <a:chExt cx="653776" cy="2002741"/>
              </a:xfrm>
            </p:grpSpPr>
            <p:sp>
              <p:nvSpPr>
                <p:cNvPr id="30" name="Cylinder 29">
                  <a:extLst>
                    <a:ext uri="{FF2B5EF4-FFF2-40B4-BE49-F238E27FC236}">
                      <a16:creationId xmlns:a16="http://schemas.microsoft.com/office/drawing/2014/main" id="{7C446437-3F5A-4CD3-D568-49FA3AB08CEB}"/>
                    </a:ext>
                  </a:extLst>
                </p:cNvPr>
                <p:cNvSpPr/>
                <p:nvPr/>
              </p:nvSpPr>
              <p:spPr>
                <a:xfrm>
                  <a:off x="5143670" y="699251"/>
                  <a:ext cx="653776" cy="1475113"/>
                </a:xfrm>
                <a:prstGeom prst="can">
                  <a:avLst>
                    <a:gd name="adj" fmla="val 64738"/>
                  </a:avLst>
                </a:prstGeom>
                <a:solidFill>
                  <a:srgbClr val="FF6600">
                    <a:lumMod val="50000"/>
                  </a:srgbClr>
                </a:solidFill>
                <a:ln w="285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31" name="Cylinder 30">
                  <a:extLst>
                    <a:ext uri="{FF2B5EF4-FFF2-40B4-BE49-F238E27FC236}">
                      <a16:creationId xmlns:a16="http://schemas.microsoft.com/office/drawing/2014/main" id="{580B9697-18D1-61CD-9F13-ECEAAB181616}"/>
                    </a:ext>
                  </a:extLst>
                </p:cNvPr>
                <p:cNvSpPr/>
                <p:nvPr/>
              </p:nvSpPr>
              <p:spPr>
                <a:xfrm>
                  <a:off x="5143670" y="542478"/>
                  <a:ext cx="641284" cy="618879"/>
                </a:xfrm>
                <a:prstGeom prst="can">
                  <a:avLst>
                    <a:gd name="adj" fmla="val 47578"/>
                  </a:avLst>
                </a:prstGeom>
                <a:solidFill>
                  <a:srgbClr val="00339F">
                    <a:lumMod val="60000"/>
                    <a:lumOff val="40000"/>
                  </a:srgbClr>
                </a:solidFill>
                <a:ln w="285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32" name="Cylinder 31">
                  <a:extLst>
                    <a:ext uri="{FF2B5EF4-FFF2-40B4-BE49-F238E27FC236}">
                      <a16:creationId xmlns:a16="http://schemas.microsoft.com/office/drawing/2014/main" id="{33F423EB-58E4-E99A-C7A0-1FC89A149F2B}"/>
                    </a:ext>
                  </a:extLst>
                </p:cNvPr>
                <p:cNvSpPr/>
                <p:nvPr/>
              </p:nvSpPr>
              <p:spPr>
                <a:xfrm>
                  <a:off x="5149916" y="171624"/>
                  <a:ext cx="641284" cy="2002741"/>
                </a:xfrm>
                <a:prstGeom prst="can">
                  <a:avLst>
                    <a:gd name="adj" fmla="val 43700"/>
                  </a:avLst>
                </a:prstGeom>
                <a:noFill/>
                <a:ln w="28575" cap="flat" cmpd="sng" algn="ctr">
                  <a:solidFill>
                    <a:srgbClr val="000000"/>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grpSp>
          <p:grpSp>
            <p:nvGrpSpPr>
              <p:cNvPr id="27" name="Group 26">
                <a:extLst>
                  <a:ext uri="{FF2B5EF4-FFF2-40B4-BE49-F238E27FC236}">
                    <a16:creationId xmlns:a16="http://schemas.microsoft.com/office/drawing/2014/main" id="{82EC1500-10B6-5F77-8BB1-BB5275745E59}"/>
                  </a:ext>
                </a:extLst>
              </p:cNvPr>
              <p:cNvGrpSpPr/>
              <p:nvPr/>
            </p:nvGrpSpPr>
            <p:grpSpPr>
              <a:xfrm>
                <a:off x="9227217" y="5311390"/>
                <a:ext cx="180000" cy="936001"/>
                <a:chOff x="4907468" y="4785439"/>
                <a:chExt cx="396000" cy="1656000"/>
              </a:xfrm>
            </p:grpSpPr>
            <p:sp>
              <p:nvSpPr>
                <p:cNvPr id="28" name="Rectangle 27">
                  <a:extLst>
                    <a:ext uri="{FF2B5EF4-FFF2-40B4-BE49-F238E27FC236}">
                      <a16:creationId xmlns:a16="http://schemas.microsoft.com/office/drawing/2014/main" id="{A87AE863-55D4-6BCB-AA78-3ABD97A4DB43}"/>
                    </a:ext>
                  </a:extLst>
                </p:cNvPr>
                <p:cNvSpPr/>
                <p:nvPr/>
              </p:nvSpPr>
              <p:spPr>
                <a:xfrm>
                  <a:off x="4907468" y="5140696"/>
                  <a:ext cx="396000" cy="1300743"/>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9" name="Rectangle 28">
                  <a:extLst>
                    <a:ext uri="{FF2B5EF4-FFF2-40B4-BE49-F238E27FC236}">
                      <a16:creationId xmlns:a16="http://schemas.microsoft.com/office/drawing/2014/main" id="{B26257E3-0DCE-EFD3-9830-2119DE407798}"/>
                    </a:ext>
                  </a:extLst>
                </p:cNvPr>
                <p:cNvSpPr/>
                <p:nvPr/>
              </p:nvSpPr>
              <p:spPr>
                <a:xfrm>
                  <a:off x="5013068" y="4785439"/>
                  <a:ext cx="184800" cy="35525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grpSp>
          <p:nvGrpSpPr>
            <p:cNvPr id="13" name="Group 12">
              <a:extLst>
                <a:ext uri="{FF2B5EF4-FFF2-40B4-BE49-F238E27FC236}">
                  <a16:creationId xmlns:a16="http://schemas.microsoft.com/office/drawing/2014/main" id="{51590DEB-67F8-7072-730A-F04B21A2D7BE}"/>
                </a:ext>
              </a:extLst>
            </p:cNvPr>
            <p:cNvGrpSpPr/>
            <p:nvPr/>
          </p:nvGrpSpPr>
          <p:grpSpPr>
            <a:xfrm>
              <a:off x="7670600" y="1082318"/>
              <a:ext cx="540000" cy="1725980"/>
              <a:chOff x="5143670" y="171624"/>
              <a:chExt cx="647530" cy="2016992"/>
            </a:xfrm>
          </p:grpSpPr>
          <p:sp>
            <p:nvSpPr>
              <p:cNvPr id="15" name="Cylinder 14">
                <a:extLst>
                  <a:ext uri="{FF2B5EF4-FFF2-40B4-BE49-F238E27FC236}">
                    <a16:creationId xmlns:a16="http://schemas.microsoft.com/office/drawing/2014/main" id="{F0ADB85E-61B2-790C-0BC7-A44364EC72CD}"/>
                  </a:ext>
                </a:extLst>
              </p:cNvPr>
              <p:cNvSpPr/>
              <p:nvPr/>
            </p:nvSpPr>
            <p:spPr>
              <a:xfrm>
                <a:off x="5143670" y="699252"/>
                <a:ext cx="641284" cy="1489364"/>
              </a:xfrm>
              <a:prstGeom prst="can">
                <a:avLst>
                  <a:gd name="adj" fmla="val 64738"/>
                </a:avLst>
              </a:prstGeom>
              <a:solidFill>
                <a:srgbClr val="FF6600">
                  <a:lumMod val="50000"/>
                </a:srgbClr>
              </a:solidFill>
              <a:ln w="285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16" name="Cylinder 15">
                <a:extLst>
                  <a:ext uri="{FF2B5EF4-FFF2-40B4-BE49-F238E27FC236}">
                    <a16:creationId xmlns:a16="http://schemas.microsoft.com/office/drawing/2014/main" id="{E128E23C-FCDC-1139-8795-FF4E95DF16A9}"/>
                  </a:ext>
                </a:extLst>
              </p:cNvPr>
              <p:cNvSpPr/>
              <p:nvPr/>
            </p:nvSpPr>
            <p:spPr>
              <a:xfrm>
                <a:off x="5143670" y="542478"/>
                <a:ext cx="641284" cy="618879"/>
              </a:xfrm>
              <a:prstGeom prst="can">
                <a:avLst>
                  <a:gd name="adj" fmla="val 47578"/>
                </a:avLst>
              </a:prstGeom>
              <a:solidFill>
                <a:srgbClr val="00339F">
                  <a:lumMod val="40000"/>
                  <a:lumOff val="60000"/>
                </a:srgbClr>
              </a:solidFill>
              <a:ln w="285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17" name="Cylinder 16">
                <a:extLst>
                  <a:ext uri="{FF2B5EF4-FFF2-40B4-BE49-F238E27FC236}">
                    <a16:creationId xmlns:a16="http://schemas.microsoft.com/office/drawing/2014/main" id="{A7DF5735-F8B3-61B9-4E3E-F79A0D24CCE4}"/>
                  </a:ext>
                </a:extLst>
              </p:cNvPr>
              <p:cNvSpPr/>
              <p:nvPr/>
            </p:nvSpPr>
            <p:spPr>
              <a:xfrm>
                <a:off x="5149916" y="171624"/>
                <a:ext cx="641284" cy="2002741"/>
              </a:xfrm>
              <a:prstGeom prst="can">
                <a:avLst>
                  <a:gd name="adj" fmla="val 43700"/>
                </a:avLst>
              </a:prstGeom>
              <a:noFill/>
              <a:ln w="28575" cap="flat" cmpd="sng" algn="ctr">
                <a:solidFill>
                  <a:srgbClr val="000000"/>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18" name="Oval 17">
                <a:extLst>
                  <a:ext uri="{FF2B5EF4-FFF2-40B4-BE49-F238E27FC236}">
                    <a16:creationId xmlns:a16="http://schemas.microsoft.com/office/drawing/2014/main" id="{9C1C26D1-EB74-E939-D692-20350B9EBCF4}"/>
                  </a:ext>
                </a:extLst>
              </p:cNvPr>
              <p:cNvSpPr/>
              <p:nvPr/>
            </p:nvSpPr>
            <p:spPr>
              <a:xfrm>
                <a:off x="5390551" y="905926"/>
                <a:ext cx="108000" cy="108000"/>
              </a:xfrm>
              <a:prstGeom prst="ellipse">
                <a:avLst/>
              </a:prstGeom>
              <a:solidFill>
                <a:srgbClr val="FFFFFF"/>
              </a:solidFill>
              <a:ln w="444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19" name="Oval 18">
                <a:extLst>
                  <a:ext uri="{FF2B5EF4-FFF2-40B4-BE49-F238E27FC236}">
                    <a16:creationId xmlns:a16="http://schemas.microsoft.com/office/drawing/2014/main" id="{E47C771B-F30A-ADB5-8F8C-042C1E00248C}"/>
                  </a:ext>
                </a:extLst>
              </p:cNvPr>
              <p:cNvSpPr/>
              <p:nvPr/>
            </p:nvSpPr>
            <p:spPr>
              <a:xfrm>
                <a:off x="5390551" y="1073072"/>
                <a:ext cx="108000" cy="108000"/>
              </a:xfrm>
              <a:prstGeom prst="ellipse">
                <a:avLst/>
              </a:prstGeom>
              <a:solidFill>
                <a:srgbClr val="FFFFFF"/>
              </a:solidFill>
              <a:ln w="444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20" name="Oval 19">
                <a:extLst>
                  <a:ext uri="{FF2B5EF4-FFF2-40B4-BE49-F238E27FC236}">
                    <a16:creationId xmlns:a16="http://schemas.microsoft.com/office/drawing/2014/main" id="{36171E07-5709-7CE4-D1CB-C64968B98304}"/>
                  </a:ext>
                </a:extLst>
              </p:cNvPr>
              <p:cNvSpPr/>
              <p:nvPr/>
            </p:nvSpPr>
            <p:spPr>
              <a:xfrm>
                <a:off x="5390551" y="1255301"/>
                <a:ext cx="108000" cy="108000"/>
              </a:xfrm>
              <a:prstGeom prst="ellipse">
                <a:avLst/>
              </a:prstGeom>
              <a:solidFill>
                <a:srgbClr val="FFFFFF"/>
              </a:solidFill>
              <a:ln w="444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21" name="Oval 20">
                <a:extLst>
                  <a:ext uri="{FF2B5EF4-FFF2-40B4-BE49-F238E27FC236}">
                    <a16:creationId xmlns:a16="http://schemas.microsoft.com/office/drawing/2014/main" id="{0F200D57-4AD8-DF3C-094A-FD598804AC64}"/>
                  </a:ext>
                </a:extLst>
              </p:cNvPr>
              <p:cNvSpPr/>
              <p:nvPr/>
            </p:nvSpPr>
            <p:spPr>
              <a:xfrm>
                <a:off x="5390551" y="1453868"/>
                <a:ext cx="108000" cy="108000"/>
              </a:xfrm>
              <a:prstGeom prst="ellipse">
                <a:avLst/>
              </a:prstGeom>
              <a:solidFill>
                <a:srgbClr val="FFFFFF"/>
              </a:solidFill>
              <a:ln w="444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23" name="Oval 22">
                <a:extLst>
                  <a:ext uri="{FF2B5EF4-FFF2-40B4-BE49-F238E27FC236}">
                    <a16:creationId xmlns:a16="http://schemas.microsoft.com/office/drawing/2014/main" id="{48ED4D08-FF9A-22F3-97E2-17ED01285C8B}"/>
                  </a:ext>
                </a:extLst>
              </p:cNvPr>
              <p:cNvSpPr/>
              <p:nvPr/>
            </p:nvSpPr>
            <p:spPr>
              <a:xfrm>
                <a:off x="5390551" y="1669574"/>
                <a:ext cx="108000" cy="108000"/>
              </a:xfrm>
              <a:prstGeom prst="ellipse">
                <a:avLst/>
              </a:prstGeom>
              <a:solidFill>
                <a:srgbClr val="FFFFFF"/>
              </a:solidFill>
              <a:ln w="444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sp>
            <p:nvSpPr>
              <p:cNvPr id="24" name="Oval 23">
                <a:extLst>
                  <a:ext uri="{FF2B5EF4-FFF2-40B4-BE49-F238E27FC236}">
                    <a16:creationId xmlns:a16="http://schemas.microsoft.com/office/drawing/2014/main" id="{E495EE2A-78B1-3DC2-4842-66168EC93D34}"/>
                  </a:ext>
                </a:extLst>
              </p:cNvPr>
              <p:cNvSpPr/>
              <p:nvPr/>
            </p:nvSpPr>
            <p:spPr>
              <a:xfrm>
                <a:off x="5390551" y="1880349"/>
                <a:ext cx="108000" cy="108000"/>
              </a:xfrm>
              <a:prstGeom prst="ellipse">
                <a:avLst/>
              </a:prstGeom>
              <a:solidFill>
                <a:srgbClr val="FFFFFF"/>
              </a:solidFill>
              <a:ln w="444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srgbClr val="0033A0"/>
                  </a:solidFill>
                  <a:effectLst/>
                  <a:uLnTx/>
                  <a:uFillTx/>
                  <a:latin typeface="Verdana" charset="0"/>
                  <a:ea typeface="Verdana" charset="0"/>
                  <a:cs typeface="Verdana" charset="0"/>
                </a:endParaRPr>
              </a:p>
            </p:txBody>
          </p:sp>
        </p:grpSp>
        <p:pic>
          <p:nvPicPr>
            <p:cNvPr id="35" name="Picture 34">
              <a:extLst>
                <a:ext uri="{FF2B5EF4-FFF2-40B4-BE49-F238E27FC236}">
                  <a16:creationId xmlns:a16="http://schemas.microsoft.com/office/drawing/2014/main" id="{B649030B-B55C-7598-22E1-DF33860C7C2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3648658">
              <a:off x="7948972" y="1191852"/>
              <a:ext cx="1878260" cy="1728000"/>
            </a:xfrm>
            <a:prstGeom prst="rect">
              <a:avLst/>
            </a:prstGeom>
          </p:spPr>
        </p:pic>
      </p:grpSp>
    </p:spTree>
    <p:extLst>
      <p:ext uri="{BB962C8B-B14F-4D97-AF65-F5344CB8AC3E}">
        <p14:creationId xmlns:p14="http://schemas.microsoft.com/office/powerpoint/2010/main" val="405751776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0FAABDE9-6F51-5BF7-07B1-76F1CB8CC328}"/>
              </a:ext>
            </a:extLst>
          </p:cNvPr>
          <p:cNvSpPr txBox="1">
            <a:spLocks/>
          </p:cNvSpPr>
          <p:nvPr/>
        </p:nvSpPr>
        <p:spPr>
          <a:xfrm>
            <a:off x="172071" y="1654289"/>
            <a:ext cx="7615061" cy="4466955"/>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Sample analysis</a:t>
            </a:r>
            <a:r>
              <a:rPr lang="en-US" sz="1800" dirty="0">
                <a:solidFill>
                  <a:schemeClr val="tx1"/>
                </a:solidFill>
                <a:latin typeface="Times New Roman" panose="02020603050405020304" pitchFamily="18" charset="0"/>
                <a:cs typeface="Times New Roman" panose="02020603050405020304" pitchFamily="18" charset="0"/>
              </a:rPr>
              <a:t> </a:t>
            </a:r>
          </a:p>
          <a:p>
            <a:pPr marL="320040" lvl="1" indent="0">
              <a:lnSpc>
                <a:spcPct val="150000"/>
              </a:lnSpc>
              <a:buNone/>
            </a:pPr>
            <a:r>
              <a:rPr lang="en-US" dirty="0">
                <a:solidFill>
                  <a:schemeClr val="tx1"/>
                </a:solidFill>
                <a:latin typeface="Times New Roman" panose="02020603050405020304" pitchFamily="18" charset="0"/>
                <a:cs typeface="Times New Roman" panose="02020603050405020304" pitchFamily="18" charset="0"/>
              </a:rPr>
              <a:t>     Advanced Mercury </a:t>
            </a:r>
            <a:r>
              <a:rPr lang="en-US" dirty="0" err="1">
                <a:solidFill>
                  <a:schemeClr val="tx1"/>
                </a:solidFill>
                <a:latin typeface="Times New Roman" panose="02020603050405020304" pitchFamily="18" charset="0"/>
                <a:cs typeface="Times New Roman" panose="02020603050405020304" pitchFamily="18" charset="0"/>
              </a:rPr>
              <a:t>Analyser</a:t>
            </a:r>
            <a:r>
              <a:rPr lang="en-US" dirty="0">
                <a:solidFill>
                  <a:schemeClr val="tx1"/>
                </a:solidFill>
                <a:latin typeface="Times New Roman" panose="02020603050405020304" pitchFamily="18" charset="0"/>
                <a:cs typeface="Times New Roman" panose="02020603050405020304" pitchFamily="18" charset="0"/>
              </a:rPr>
              <a:t> (AAS AMA-254)  </a:t>
            </a:r>
          </a:p>
          <a:p>
            <a:pPr marL="594360" lvl="2" indent="0">
              <a:lnSpc>
                <a:spcPct val="150000"/>
              </a:lnSpc>
              <a:buNone/>
            </a:pPr>
            <a:r>
              <a:rPr lang="en-US" sz="1800" dirty="0">
                <a:solidFill>
                  <a:schemeClr val="tx1"/>
                </a:solidFill>
                <a:latin typeface="Times New Roman" panose="02020603050405020304" pitchFamily="18" charset="0"/>
                <a:cs typeface="Times New Roman" panose="02020603050405020304" pitchFamily="18" charset="0"/>
              </a:rPr>
              <a:t>Cold Vapor-Atomic Fluorescence Spectrometer (CV-AFS PSA)</a:t>
            </a:r>
          </a:p>
          <a:p>
            <a:pPr marL="594360" lvl="2" indent="0">
              <a:lnSpc>
                <a:spcPct val="150000"/>
              </a:lnSpc>
              <a:buNone/>
            </a:pPr>
            <a:r>
              <a:rPr lang="en-US" sz="1800" dirty="0">
                <a:solidFill>
                  <a:schemeClr val="tx1"/>
                </a:solidFill>
                <a:latin typeface="Times New Roman" panose="02020603050405020304" pitchFamily="18" charset="0"/>
                <a:cs typeface="Times New Roman" panose="02020603050405020304" pitchFamily="18" charset="0"/>
              </a:rPr>
              <a:t>Gas Chromatography-Atomic Fluorescence Spectrometer (GC-AFS)</a:t>
            </a:r>
          </a:p>
        </p:txBody>
      </p:sp>
      <p:pic>
        <p:nvPicPr>
          <p:cNvPr id="8" name="Picture 7" descr="A picture containing text, electronics, computer&#10;&#10;Description automatically generated">
            <a:extLst>
              <a:ext uri="{FF2B5EF4-FFF2-40B4-BE49-F238E27FC236}">
                <a16:creationId xmlns:a16="http://schemas.microsoft.com/office/drawing/2014/main" id="{7FA6E2FC-427D-FFCF-8A84-B4DD0D5086A1}"/>
              </a:ext>
            </a:extLst>
          </p:cNvPr>
          <p:cNvPicPr>
            <a:picLocks noChangeAspect="1"/>
          </p:cNvPicPr>
          <p:nvPr/>
        </p:nvPicPr>
        <p:blipFill>
          <a:blip r:embed="rId3"/>
          <a:stretch>
            <a:fillRect/>
          </a:stretch>
        </p:blipFill>
        <p:spPr>
          <a:xfrm>
            <a:off x="344244" y="4331154"/>
            <a:ext cx="3961056" cy="1683449"/>
          </a:xfrm>
          <a:prstGeom prst="rect">
            <a:avLst/>
          </a:prstGeom>
        </p:spPr>
      </p:pic>
      <p:pic>
        <p:nvPicPr>
          <p:cNvPr id="9" name="Picture 4">
            <a:extLst>
              <a:ext uri="{FF2B5EF4-FFF2-40B4-BE49-F238E27FC236}">
                <a16:creationId xmlns:a16="http://schemas.microsoft.com/office/drawing/2014/main" id="{D44969DD-A2FB-A677-DD03-2DCB50D1E4B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81742" y="3761303"/>
            <a:ext cx="2811053" cy="226445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descr="Graphical user interface&#10;&#10;Description automatically generated with medium confidence">
            <a:extLst>
              <a:ext uri="{FF2B5EF4-FFF2-40B4-BE49-F238E27FC236}">
                <a16:creationId xmlns:a16="http://schemas.microsoft.com/office/drawing/2014/main" id="{D3ED0402-A629-432F-4FC0-554088A1F3C8}"/>
              </a:ext>
            </a:extLst>
          </p:cNvPr>
          <p:cNvPicPr>
            <a:picLocks noChangeAspect="1"/>
          </p:cNvPicPr>
          <p:nvPr/>
        </p:nvPicPr>
        <p:blipFill>
          <a:blip r:embed="rId5"/>
          <a:stretch>
            <a:fillRect/>
          </a:stretch>
        </p:blipFill>
        <p:spPr>
          <a:xfrm>
            <a:off x="4687464" y="3972651"/>
            <a:ext cx="3438301" cy="2200512"/>
          </a:xfrm>
          <a:prstGeom prst="rect">
            <a:avLst/>
          </a:prstGeom>
        </p:spPr>
      </p:pic>
      <p:sp>
        <p:nvSpPr>
          <p:cNvPr id="13" name="Title 1">
            <a:extLst>
              <a:ext uri="{FF2B5EF4-FFF2-40B4-BE49-F238E27FC236}">
                <a16:creationId xmlns:a16="http://schemas.microsoft.com/office/drawing/2014/main" id="{1EEFF8DA-6B43-11FD-B458-A4E8C49D6B7C}"/>
              </a:ext>
            </a:extLst>
          </p:cNvPr>
          <p:cNvSpPr txBox="1">
            <a:spLocks/>
          </p:cNvSpPr>
          <p:nvPr/>
        </p:nvSpPr>
        <p:spPr>
          <a:xfrm>
            <a:off x="172071" y="265842"/>
            <a:ext cx="7525063" cy="719532"/>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r>
              <a:rPr lang="en-US" dirty="0"/>
              <a:t>Hg speciation and analysis</a:t>
            </a:r>
          </a:p>
        </p:txBody>
      </p:sp>
      <p:sp>
        <p:nvSpPr>
          <p:cNvPr id="15" name="TextBox 14">
            <a:extLst>
              <a:ext uri="{FF2B5EF4-FFF2-40B4-BE49-F238E27FC236}">
                <a16:creationId xmlns:a16="http://schemas.microsoft.com/office/drawing/2014/main" id="{D254B836-518F-8088-A7E9-D06A9A959AF2}"/>
              </a:ext>
            </a:extLst>
          </p:cNvPr>
          <p:cNvSpPr txBox="1"/>
          <p:nvPr/>
        </p:nvSpPr>
        <p:spPr>
          <a:xfrm>
            <a:off x="1646936" y="6039948"/>
            <a:ext cx="2164080" cy="338554"/>
          </a:xfrm>
          <a:prstGeom prst="rect">
            <a:avLst/>
          </a:prstGeom>
          <a:noFill/>
        </p:spPr>
        <p:txBody>
          <a:bodyPr wrap="square" rtlCol="0">
            <a:spAutoFit/>
          </a:bodyPr>
          <a:lstStyle/>
          <a:p>
            <a:r>
              <a:rPr lang="en-GB" sz="1600" b="1" dirty="0">
                <a:latin typeface="Times New Roman" panose="02020603050405020304" pitchFamily="18" charset="0"/>
                <a:cs typeface="Times New Roman" panose="02020603050405020304" pitchFamily="18" charset="0"/>
              </a:rPr>
              <a:t>AAS (AMA-254)</a:t>
            </a:r>
            <a:endParaRPr lang="en-BE" sz="1600"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3335B8B9-DF74-CD2C-E66D-1F8BE67E733F}"/>
              </a:ext>
            </a:extLst>
          </p:cNvPr>
          <p:cNvSpPr txBox="1"/>
          <p:nvPr/>
        </p:nvSpPr>
        <p:spPr>
          <a:xfrm>
            <a:off x="5623052" y="6064655"/>
            <a:ext cx="2164080" cy="338554"/>
          </a:xfrm>
          <a:prstGeom prst="rect">
            <a:avLst/>
          </a:prstGeom>
          <a:noFill/>
        </p:spPr>
        <p:txBody>
          <a:bodyPr wrap="square" rtlCol="0">
            <a:spAutoFit/>
          </a:bodyPr>
          <a:lstStyle/>
          <a:p>
            <a:r>
              <a:rPr lang="en-GB" sz="1600" b="1" dirty="0">
                <a:latin typeface="Times New Roman" panose="02020603050405020304" pitchFamily="18" charset="0"/>
                <a:cs typeface="Times New Roman" panose="02020603050405020304" pitchFamily="18" charset="0"/>
              </a:rPr>
              <a:t>CV-AFS (PSA)</a:t>
            </a:r>
            <a:endParaRPr lang="en-BE" sz="1600" b="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FFC4BA55-4C96-970D-F910-62D9E64DC79D}"/>
              </a:ext>
            </a:extLst>
          </p:cNvPr>
          <p:cNvSpPr txBox="1"/>
          <p:nvPr/>
        </p:nvSpPr>
        <p:spPr>
          <a:xfrm>
            <a:off x="8175804" y="6095583"/>
            <a:ext cx="2949732" cy="338554"/>
          </a:xfrm>
          <a:prstGeom prst="rect">
            <a:avLst/>
          </a:prstGeom>
          <a:noFill/>
        </p:spPr>
        <p:txBody>
          <a:bodyPr wrap="square" rtlCol="0">
            <a:spAutoFit/>
          </a:bodyPr>
          <a:lstStyle/>
          <a:p>
            <a:r>
              <a:rPr lang="en-GB" sz="1600" b="1" dirty="0">
                <a:latin typeface="Times New Roman" panose="02020603050405020304" pitchFamily="18" charset="0"/>
                <a:cs typeface="Times New Roman" panose="02020603050405020304" pitchFamily="18" charset="0"/>
              </a:rPr>
              <a:t>GC-AFS (</a:t>
            </a:r>
            <a:r>
              <a:rPr lang="en-GB" sz="1600" b="1" dirty="0" err="1">
                <a:latin typeface="Times New Roman" panose="02020603050405020304" pitchFamily="18" charset="0"/>
                <a:cs typeface="Times New Roman" panose="02020603050405020304" pitchFamily="18" charset="0"/>
              </a:rPr>
              <a:t>Tekran</a:t>
            </a:r>
            <a:r>
              <a:rPr lang="en-US" sz="1600" b="1" i="1" dirty="0"/>
              <a:t>®</a:t>
            </a:r>
            <a:r>
              <a:rPr lang="en-GB" sz="1600" b="1" dirty="0">
                <a:latin typeface="Times New Roman" panose="02020603050405020304" pitchFamily="18" charset="0"/>
                <a:cs typeface="Times New Roman" panose="02020603050405020304" pitchFamily="18" charset="0"/>
              </a:rPr>
              <a:t> Model 2700)</a:t>
            </a:r>
            <a:endParaRPr lang="en-BE"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29495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Content Placeholder 2">
            <a:extLst>
              <a:ext uri="{FF2B5EF4-FFF2-40B4-BE49-F238E27FC236}">
                <a16:creationId xmlns:a16="http://schemas.microsoft.com/office/drawing/2014/main" id="{7654FC67-597C-44B0-B48B-FDFB70B269D0}"/>
              </a:ext>
            </a:extLst>
          </p:cNvPr>
          <p:cNvSpPr txBox="1">
            <a:spLocks/>
          </p:cNvSpPr>
          <p:nvPr/>
        </p:nvSpPr>
        <p:spPr>
          <a:xfrm>
            <a:off x="0" y="1088135"/>
            <a:ext cx="4837436" cy="5503584"/>
          </a:xfrm>
          <a:prstGeom prst="rect">
            <a:avLst/>
          </a:prstGeom>
        </p:spPr>
        <p:txBody>
          <a:bodyPr vert="horz" lIns="91440" tIns="45720" rIns="91440" bIns="45720" rtlCol="0" anchorCtr="0" compatLnSpc="1">
            <a:no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Sediment features</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ZB: mud</a:t>
            </a:r>
            <a:endParaRPr lang="en-US" sz="1800" dirty="0">
              <a:solidFill>
                <a:schemeClr val="tx1"/>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solidFill>
                  <a:schemeClr val="tx1"/>
                </a:solidFill>
                <a:effectLst/>
                <a:latin typeface="Times New Roman" panose="02020603050405020304" pitchFamily="18" charset="0"/>
                <a:cs typeface="Times New Roman" panose="02020603050405020304" pitchFamily="18" charset="0"/>
              </a:rPr>
              <a:t>S15: mixture of sand and clay</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W01: fine mixture of sand and clay</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SV: mixture of sand and clay</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S01: sand</a:t>
            </a:r>
          </a:p>
          <a:p>
            <a:pPr>
              <a:buFont typeface="Arial" panose="020B0604020202020204" pitchFamily="34" charset="0"/>
              <a:buChar char="•"/>
            </a:pPr>
            <a:endParaRPr lang="en-US" sz="18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pH and Eh</a:t>
            </a:r>
          </a:p>
          <a:p>
            <a:pPr>
              <a:lnSpc>
                <a:spcPct val="100000"/>
              </a:lnSpc>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pH: small variations, except SV (2020) &amp; S01 (2021)</a:t>
            </a:r>
          </a:p>
          <a:p>
            <a:pPr>
              <a:lnSpc>
                <a:spcPct val="100000"/>
              </a:lnSpc>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Anoxic conditions under Sediment Water Interface (SWI), except S01 (2021)</a:t>
            </a:r>
          </a:p>
          <a:p>
            <a:pPr marL="45720" indent="0">
              <a:buNone/>
            </a:pPr>
            <a:endParaRPr lang="en-US" sz="18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1800" dirty="0">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lvl="0">
              <a:spcAft>
                <a:spcPts val="600"/>
              </a:spcAft>
            </a:pPr>
            <a:fld id="{A7B2C79F-5416-484B-811D-E08E629F85B9}" type="slidenum">
              <a:rPr lang="en-US" sz="1000"/>
              <a:pPr lvl="0">
                <a:spcAft>
                  <a:spcPts val="600"/>
                </a:spcAft>
              </a:pPr>
              <a:t>9</a:t>
            </a:fld>
            <a:endParaRPr lang="en-US" sz="1000"/>
          </a:p>
        </p:txBody>
      </p:sp>
      <p:sp>
        <p:nvSpPr>
          <p:cNvPr id="26" name="Title 1">
            <a:extLst>
              <a:ext uri="{FF2B5EF4-FFF2-40B4-BE49-F238E27FC236}">
                <a16:creationId xmlns:a16="http://schemas.microsoft.com/office/drawing/2014/main" id="{59BF62B2-CCDE-4A9D-A5F4-76626E4B32DE}"/>
              </a:ext>
            </a:extLst>
          </p:cNvPr>
          <p:cNvSpPr txBox="1">
            <a:spLocks/>
          </p:cNvSpPr>
          <p:nvPr/>
        </p:nvSpPr>
        <p:spPr>
          <a:xfrm>
            <a:off x="0" y="-383726"/>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dirty="0"/>
              <a:t>S</a:t>
            </a:r>
            <a:r>
              <a:rPr kumimoji="0" lang="en-US" b="0" i="0" u="none" strike="noStrike" kern="1200" cap="none" spc="0" normalizeH="0" baseline="0" noProof="0" dirty="0" err="1">
                <a:ln>
                  <a:noFill/>
                </a:ln>
                <a:solidFill>
                  <a:srgbClr val="1B4855"/>
                </a:solidFill>
                <a:effectLst/>
                <a:uLnTx/>
                <a:uFillTx/>
                <a:latin typeface="Georgia"/>
                <a:ea typeface="+mn-ea"/>
                <a:cs typeface="+mn-cs"/>
              </a:rPr>
              <a:t>edime</a:t>
            </a:r>
            <a:r>
              <a:rPr kumimoji="0" lang="en-GB" b="0" i="0" u="none" strike="noStrike" kern="1200" cap="none" spc="0" normalizeH="0" baseline="0" noProof="0" dirty="0" err="1">
                <a:ln>
                  <a:noFill/>
                </a:ln>
                <a:solidFill>
                  <a:srgbClr val="1B4855"/>
                </a:solidFill>
                <a:effectLst/>
                <a:uLnTx/>
                <a:uFillTx/>
                <a:latin typeface="Georgia"/>
                <a:ea typeface="+mn-ea"/>
                <a:cs typeface="+mn-cs"/>
              </a:rPr>
              <a:t>nt</a:t>
            </a:r>
            <a:r>
              <a:rPr kumimoji="0" lang="en-GB" b="0" i="0" u="none" strike="noStrike" kern="1200" cap="none" spc="0" normalizeH="0" baseline="0" noProof="0" dirty="0">
                <a:ln>
                  <a:noFill/>
                </a:ln>
                <a:solidFill>
                  <a:srgbClr val="1B4855"/>
                </a:solidFill>
                <a:effectLst/>
                <a:uLnTx/>
                <a:uFillTx/>
                <a:latin typeface="Georgia"/>
                <a:ea typeface="+mn-ea"/>
                <a:cs typeface="+mn-cs"/>
              </a:rPr>
              <a:t>: pH and Eh</a:t>
            </a:r>
            <a:endParaRPr kumimoji="0" lang="en-US" b="0" i="0" u="none" strike="noStrike" kern="1200" cap="none" spc="0" normalizeH="0" baseline="0" noProof="0" dirty="0">
              <a:ln>
                <a:noFill/>
              </a:ln>
              <a:solidFill>
                <a:srgbClr val="1B4855"/>
              </a:solidFill>
              <a:effectLst/>
              <a:uLnTx/>
              <a:uFillTx/>
              <a:latin typeface="Georgia"/>
              <a:ea typeface="+mn-ea"/>
              <a:cs typeface="+mn-cs"/>
            </a:endParaRPr>
          </a:p>
        </p:txBody>
      </p:sp>
      <p:graphicFrame>
        <p:nvGraphicFramePr>
          <p:cNvPr id="11" name="Chart 10">
            <a:extLst>
              <a:ext uri="{FF2B5EF4-FFF2-40B4-BE49-F238E27FC236}">
                <a16:creationId xmlns:a16="http://schemas.microsoft.com/office/drawing/2014/main" id="{D0931E59-42B0-8496-EA9F-E65F2456BF96}"/>
              </a:ext>
            </a:extLst>
          </p:cNvPr>
          <p:cNvGraphicFramePr>
            <a:graphicFrameLocks noChangeAspect="1"/>
          </p:cNvGraphicFramePr>
          <p:nvPr>
            <p:extLst>
              <p:ext uri="{D42A27DB-BD31-4B8C-83A1-F6EECF244321}">
                <p14:modId xmlns:p14="http://schemas.microsoft.com/office/powerpoint/2010/main" val="1999778357"/>
              </p:ext>
            </p:extLst>
          </p:nvPr>
        </p:nvGraphicFramePr>
        <p:xfrm>
          <a:off x="7821560" y="3227774"/>
          <a:ext cx="2665844" cy="31240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E3AD6B7B-F898-7403-4D0F-FA6A3BC716AD}"/>
              </a:ext>
            </a:extLst>
          </p:cNvPr>
          <p:cNvGraphicFramePr>
            <a:graphicFrameLocks noChangeAspect="1"/>
          </p:cNvGraphicFramePr>
          <p:nvPr>
            <p:extLst>
              <p:ext uri="{D42A27DB-BD31-4B8C-83A1-F6EECF244321}">
                <p14:modId xmlns:p14="http://schemas.microsoft.com/office/powerpoint/2010/main" val="3308832952"/>
              </p:ext>
            </p:extLst>
          </p:nvPr>
        </p:nvGraphicFramePr>
        <p:xfrm>
          <a:off x="5279998" y="3227775"/>
          <a:ext cx="2664120" cy="31240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556C07BA-97F9-C0AF-05F9-CFB0BF7D5170}"/>
              </a:ext>
            </a:extLst>
          </p:cNvPr>
          <p:cNvGraphicFramePr>
            <a:graphicFrameLocks noChangeAspect="1"/>
          </p:cNvGraphicFramePr>
          <p:nvPr>
            <p:extLst>
              <p:ext uri="{D42A27DB-BD31-4B8C-83A1-F6EECF244321}">
                <p14:modId xmlns:p14="http://schemas.microsoft.com/office/powerpoint/2010/main" val="3803061866"/>
              </p:ext>
            </p:extLst>
          </p:nvPr>
        </p:nvGraphicFramePr>
        <p:xfrm>
          <a:off x="5230362" y="169793"/>
          <a:ext cx="2664120" cy="31240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a:extLst>
              <a:ext uri="{FF2B5EF4-FFF2-40B4-BE49-F238E27FC236}">
                <a16:creationId xmlns:a16="http://schemas.microsoft.com/office/drawing/2014/main" id="{54C45A7B-F216-0BF4-BAFA-4E3F304A7D41}"/>
              </a:ext>
            </a:extLst>
          </p:cNvPr>
          <p:cNvGraphicFramePr>
            <a:graphicFrameLocks noChangeAspect="1"/>
          </p:cNvGraphicFramePr>
          <p:nvPr>
            <p:extLst>
              <p:ext uri="{D42A27DB-BD31-4B8C-83A1-F6EECF244321}">
                <p14:modId xmlns:p14="http://schemas.microsoft.com/office/powerpoint/2010/main" val="846870376"/>
              </p:ext>
            </p:extLst>
          </p:nvPr>
        </p:nvGraphicFramePr>
        <p:xfrm>
          <a:off x="7793102" y="169793"/>
          <a:ext cx="2664120" cy="3124050"/>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a:extLst>
              <a:ext uri="{FF2B5EF4-FFF2-40B4-BE49-F238E27FC236}">
                <a16:creationId xmlns:a16="http://schemas.microsoft.com/office/drawing/2014/main" id="{7FB0A697-7348-4C19-A34F-956EA4EFEB2C}"/>
              </a:ext>
            </a:extLst>
          </p:cNvPr>
          <p:cNvSpPr txBox="1"/>
          <p:nvPr/>
        </p:nvSpPr>
        <p:spPr>
          <a:xfrm>
            <a:off x="5141308" y="-9052"/>
            <a:ext cx="942972" cy="369332"/>
          </a:xfrm>
          <a:prstGeom prst="rect">
            <a:avLst/>
          </a:prstGeom>
          <a:noFill/>
        </p:spPr>
        <p:txBody>
          <a:bodyPr wrap="square" rtlCol="0">
            <a:spAutoFit/>
          </a:bodyPr>
          <a:lstStyle/>
          <a:p>
            <a:r>
              <a:rPr lang="en-GB" b="1" dirty="0"/>
              <a:t>2020</a:t>
            </a:r>
            <a:endParaRPr lang="en-BE" b="1" dirty="0"/>
          </a:p>
        </p:txBody>
      </p:sp>
      <p:sp>
        <p:nvSpPr>
          <p:cNvPr id="10" name="TextBox 9">
            <a:extLst>
              <a:ext uri="{FF2B5EF4-FFF2-40B4-BE49-F238E27FC236}">
                <a16:creationId xmlns:a16="http://schemas.microsoft.com/office/drawing/2014/main" id="{EF3BF4BD-8A9F-4B99-8FF3-089B3B54778E}"/>
              </a:ext>
            </a:extLst>
          </p:cNvPr>
          <p:cNvSpPr txBox="1"/>
          <p:nvPr/>
        </p:nvSpPr>
        <p:spPr>
          <a:xfrm>
            <a:off x="5153028" y="3430368"/>
            <a:ext cx="942972" cy="369332"/>
          </a:xfrm>
          <a:prstGeom prst="rect">
            <a:avLst/>
          </a:prstGeom>
          <a:noFill/>
        </p:spPr>
        <p:txBody>
          <a:bodyPr wrap="square" rtlCol="0">
            <a:spAutoFit/>
          </a:bodyPr>
          <a:lstStyle/>
          <a:p>
            <a:r>
              <a:rPr lang="en-GB" b="1" dirty="0"/>
              <a:t>2021</a:t>
            </a:r>
            <a:endParaRPr lang="en-BE" b="1" dirty="0"/>
          </a:p>
        </p:txBody>
      </p:sp>
    </p:spTree>
    <p:extLst>
      <p:ext uri="{BB962C8B-B14F-4D97-AF65-F5344CB8AC3E}">
        <p14:creationId xmlns:p14="http://schemas.microsoft.com/office/powerpoint/2010/main" val="71017827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D44DCF9-B7B6-3B60-B00B-EBCDDA7C771C}"/>
              </a:ext>
            </a:extLst>
          </p:cNvPr>
          <p:cNvGraphicFramePr>
            <a:graphicFrameLocks noChangeAspect="1"/>
          </p:cNvGraphicFramePr>
          <p:nvPr>
            <p:extLst>
              <p:ext uri="{D42A27DB-BD31-4B8C-83A1-F6EECF244321}">
                <p14:modId xmlns:p14="http://schemas.microsoft.com/office/powerpoint/2010/main" val="4066749067"/>
              </p:ext>
            </p:extLst>
          </p:nvPr>
        </p:nvGraphicFramePr>
        <p:xfrm>
          <a:off x="7858262" y="2985868"/>
          <a:ext cx="2667600" cy="3345082"/>
        </p:xfrm>
        <a:graphic>
          <a:graphicData uri="http://schemas.openxmlformats.org/drawingml/2006/chart">
            <c:chart xmlns:c="http://schemas.openxmlformats.org/drawingml/2006/chart" xmlns:r="http://schemas.openxmlformats.org/officeDocument/2006/relationships" r:id="rId3"/>
          </a:graphicData>
        </a:graphic>
      </p:graphicFrame>
      <p:sp>
        <p:nvSpPr>
          <p:cNvPr id="20" name="Content Placeholder 2">
            <a:extLst>
              <a:ext uri="{FF2B5EF4-FFF2-40B4-BE49-F238E27FC236}">
                <a16:creationId xmlns:a16="http://schemas.microsoft.com/office/drawing/2014/main" id="{7654FC67-597C-44B0-B48B-FDFB70B269D0}"/>
              </a:ext>
            </a:extLst>
          </p:cNvPr>
          <p:cNvSpPr txBox="1">
            <a:spLocks/>
          </p:cNvSpPr>
          <p:nvPr/>
        </p:nvSpPr>
        <p:spPr>
          <a:xfrm>
            <a:off x="0" y="1088135"/>
            <a:ext cx="4837436" cy="5503584"/>
          </a:xfrm>
          <a:prstGeom prst="rect">
            <a:avLst/>
          </a:prstGeom>
        </p:spPr>
        <p:txBody>
          <a:bodyPr vert="horz" lIns="91440" tIns="45720" rIns="91440" bIns="45720" rtlCol="0" anchorCtr="0" compatLnSpc="1">
            <a:no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Sediment features</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ZB: mud</a:t>
            </a:r>
            <a:endParaRPr lang="en-US" sz="1800" dirty="0">
              <a:solidFill>
                <a:schemeClr val="tx1"/>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solidFill>
                  <a:schemeClr val="tx1"/>
                </a:solidFill>
                <a:effectLst/>
                <a:latin typeface="Times New Roman" panose="02020603050405020304" pitchFamily="18" charset="0"/>
                <a:cs typeface="Times New Roman" panose="02020603050405020304" pitchFamily="18" charset="0"/>
              </a:rPr>
              <a:t>S15: mixture of sand and clay</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W01: fine mixture of sand and clay</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SV: mixture of sand and clay</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S01: sand</a:t>
            </a:r>
          </a:p>
          <a:p>
            <a:pPr>
              <a:buFont typeface="Arial" panose="020B0604020202020204" pitchFamily="34" charset="0"/>
              <a:buChar char="•"/>
            </a:pPr>
            <a:endParaRPr lang="en-US" sz="18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pH and Eh</a:t>
            </a:r>
          </a:p>
          <a:p>
            <a:pPr>
              <a:lnSpc>
                <a:spcPct val="100000"/>
              </a:lnSpc>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pH: small variations, except SV (2020) &amp; S01 (2021)</a:t>
            </a:r>
          </a:p>
          <a:p>
            <a:pPr>
              <a:lnSpc>
                <a:spcPct val="100000"/>
              </a:lnSpc>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Anoxic conditions under Sediment Water Interface (SWI), except S01 (2021)</a:t>
            </a:r>
          </a:p>
          <a:p>
            <a:pPr marL="45720" indent="0">
              <a:buNone/>
            </a:pPr>
            <a:endParaRPr lang="en-US" sz="18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1800" dirty="0">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lvl="0">
              <a:spcAft>
                <a:spcPts val="600"/>
              </a:spcAft>
            </a:pPr>
            <a:fld id="{A7B2C79F-5416-484B-811D-E08E629F85B9}" type="slidenum">
              <a:rPr lang="en-US" sz="1000"/>
              <a:pPr lvl="0">
                <a:spcAft>
                  <a:spcPts val="600"/>
                </a:spcAft>
              </a:pPr>
              <a:t>10</a:t>
            </a:fld>
            <a:endParaRPr lang="en-US" sz="1000"/>
          </a:p>
        </p:txBody>
      </p:sp>
      <p:sp>
        <p:nvSpPr>
          <p:cNvPr id="26" name="Title 1">
            <a:extLst>
              <a:ext uri="{FF2B5EF4-FFF2-40B4-BE49-F238E27FC236}">
                <a16:creationId xmlns:a16="http://schemas.microsoft.com/office/drawing/2014/main" id="{59BF62B2-CCDE-4A9D-A5F4-76626E4B32DE}"/>
              </a:ext>
            </a:extLst>
          </p:cNvPr>
          <p:cNvSpPr txBox="1">
            <a:spLocks/>
          </p:cNvSpPr>
          <p:nvPr/>
        </p:nvSpPr>
        <p:spPr>
          <a:xfrm>
            <a:off x="0" y="-383726"/>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dirty="0"/>
              <a:t>S</a:t>
            </a:r>
            <a:r>
              <a:rPr kumimoji="0" lang="en-US" b="0" i="0" u="none" strike="noStrike" kern="1200" cap="none" spc="0" normalizeH="0" baseline="0" noProof="0" dirty="0" err="1">
                <a:ln>
                  <a:noFill/>
                </a:ln>
                <a:solidFill>
                  <a:srgbClr val="1B4855"/>
                </a:solidFill>
                <a:effectLst/>
                <a:uLnTx/>
                <a:uFillTx/>
                <a:latin typeface="Georgia"/>
                <a:ea typeface="+mn-ea"/>
                <a:cs typeface="+mn-cs"/>
              </a:rPr>
              <a:t>edime</a:t>
            </a:r>
            <a:r>
              <a:rPr kumimoji="0" lang="en-GB" b="0" i="0" u="none" strike="noStrike" kern="1200" cap="none" spc="0" normalizeH="0" baseline="0" noProof="0" dirty="0" err="1">
                <a:ln>
                  <a:noFill/>
                </a:ln>
                <a:solidFill>
                  <a:srgbClr val="1B4855"/>
                </a:solidFill>
                <a:effectLst/>
                <a:uLnTx/>
                <a:uFillTx/>
                <a:latin typeface="Georgia"/>
                <a:ea typeface="+mn-ea"/>
                <a:cs typeface="+mn-cs"/>
              </a:rPr>
              <a:t>nt</a:t>
            </a:r>
            <a:r>
              <a:rPr kumimoji="0" lang="en-GB" b="0" i="0" u="none" strike="noStrike" kern="1200" cap="none" spc="0" normalizeH="0" baseline="0" noProof="0" dirty="0">
                <a:ln>
                  <a:noFill/>
                </a:ln>
                <a:solidFill>
                  <a:srgbClr val="1B4855"/>
                </a:solidFill>
                <a:effectLst/>
                <a:uLnTx/>
                <a:uFillTx/>
                <a:latin typeface="Georgia"/>
                <a:ea typeface="+mn-ea"/>
                <a:cs typeface="+mn-cs"/>
              </a:rPr>
              <a:t>: pH and Eh</a:t>
            </a:r>
            <a:endParaRPr kumimoji="0" lang="en-US" b="0" i="0" u="none" strike="noStrike" kern="1200" cap="none" spc="0" normalizeH="0" baseline="0" noProof="0" dirty="0">
              <a:ln>
                <a:noFill/>
              </a:ln>
              <a:solidFill>
                <a:srgbClr val="1B4855"/>
              </a:solidFill>
              <a:effectLst/>
              <a:uLnTx/>
              <a:uFillTx/>
              <a:latin typeface="Georgia"/>
              <a:ea typeface="+mn-ea"/>
              <a:cs typeface="+mn-cs"/>
            </a:endParaRPr>
          </a:p>
        </p:txBody>
      </p:sp>
      <p:graphicFrame>
        <p:nvGraphicFramePr>
          <p:cNvPr id="13" name="Chart 12">
            <a:extLst>
              <a:ext uri="{FF2B5EF4-FFF2-40B4-BE49-F238E27FC236}">
                <a16:creationId xmlns:a16="http://schemas.microsoft.com/office/drawing/2014/main" id="{556C07BA-97F9-C0AF-05F9-CFB0BF7D5170}"/>
              </a:ext>
            </a:extLst>
          </p:cNvPr>
          <p:cNvGraphicFramePr>
            <a:graphicFrameLocks noChangeAspect="1"/>
          </p:cNvGraphicFramePr>
          <p:nvPr>
            <p:extLst>
              <p:ext uri="{D42A27DB-BD31-4B8C-83A1-F6EECF244321}">
                <p14:modId xmlns:p14="http://schemas.microsoft.com/office/powerpoint/2010/main" val="2650100274"/>
              </p:ext>
            </p:extLst>
          </p:nvPr>
        </p:nvGraphicFramePr>
        <p:xfrm>
          <a:off x="5230362" y="169793"/>
          <a:ext cx="2664120" cy="31240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54C45A7B-F216-0BF4-BAFA-4E3F304A7D41}"/>
              </a:ext>
            </a:extLst>
          </p:cNvPr>
          <p:cNvGraphicFramePr>
            <a:graphicFrameLocks noChangeAspect="1"/>
          </p:cNvGraphicFramePr>
          <p:nvPr>
            <p:extLst>
              <p:ext uri="{D42A27DB-BD31-4B8C-83A1-F6EECF244321}">
                <p14:modId xmlns:p14="http://schemas.microsoft.com/office/powerpoint/2010/main" val="3547451170"/>
              </p:ext>
            </p:extLst>
          </p:nvPr>
        </p:nvGraphicFramePr>
        <p:xfrm>
          <a:off x="7793102" y="169793"/>
          <a:ext cx="2664120" cy="3124050"/>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EF3BF4BD-8A9F-4B99-8FF3-089B3B54778E}"/>
              </a:ext>
            </a:extLst>
          </p:cNvPr>
          <p:cNvSpPr txBox="1"/>
          <p:nvPr/>
        </p:nvSpPr>
        <p:spPr>
          <a:xfrm>
            <a:off x="4415586" y="3596815"/>
            <a:ext cx="942972" cy="369332"/>
          </a:xfrm>
          <a:prstGeom prst="rect">
            <a:avLst/>
          </a:prstGeom>
          <a:noFill/>
        </p:spPr>
        <p:txBody>
          <a:bodyPr wrap="square" rtlCol="0">
            <a:spAutoFit/>
          </a:bodyPr>
          <a:lstStyle/>
          <a:p>
            <a:r>
              <a:rPr lang="en-GB" b="1" dirty="0"/>
              <a:t>2021</a:t>
            </a:r>
            <a:endParaRPr lang="en-BE" b="1" dirty="0"/>
          </a:p>
        </p:txBody>
      </p:sp>
      <p:graphicFrame>
        <p:nvGraphicFramePr>
          <p:cNvPr id="5" name="Chart 4">
            <a:extLst>
              <a:ext uri="{FF2B5EF4-FFF2-40B4-BE49-F238E27FC236}">
                <a16:creationId xmlns:a16="http://schemas.microsoft.com/office/drawing/2014/main" id="{E3AD6B7B-F898-7403-4D0F-FA6A3BC716AD}"/>
              </a:ext>
            </a:extLst>
          </p:cNvPr>
          <p:cNvGraphicFramePr>
            <a:graphicFrameLocks noChangeAspect="1"/>
          </p:cNvGraphicFramePr>
          <p:nvPr>
            <p:extLst>
              <p:ext uri="{D42A27DB-BD31-4B8C-83A1-F6EECF244321}">
                <p14:modId xmlns:p14="http://schemas.microsoft.com/office/powerpoint/2010/main" val="3850880"/>
              </p:ext>
            </p:extLst>
          </p:nvPr>
        </p:nvGraphicFramePr>
        <p:xfrm>
          <a:off x="5251195" y="3207535"/>
          <a:ext cx="2660310" cy="312595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3252608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ontent Placeholder 2">
            <a:extLst>
              <a:ext uri="{FF2B5EF4-FFF2-40B4-BE49-F238E27FC236}">
                <a16:creationId xmlns:a16="http://schemas.microsoft.com/office/drawing/2014/main" id="{46EA7223-1D0D-AD58-4C01-A0F29D3036E0}"/>
              </a:ext>
            </a:extLst>
          </p:cNvPr>
          <p:cNvSpPr txBox="1">
            <a:spLocks/>
          </p:cNvSpPr>
          <p:nvPr/>
        </p:nvSpPr>
        <p:spPr>
          <a:xfrm>
            <a:off x="7660049" y="1548496"/>
            <a:ext cx="4623046" cy="3917773"/>
          </a:xfrm>
          <a:prstGeom prst="rect">
            <a:avLst/>
          </a:prstGeom>
        </p:spPr>
        <p:txBody>
          <a:bodyPr vert="horz" lIns="91440" tIns="45720" rIns="91440" bIns="45720" rtlCol="0" anchorCtr="0" compatLnSpc="1">
            <a:normAutofit lnSpcReduction="10000"/>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lang="en-US" b="1" dirty="0">
                <a:solidFill>
                  <a:prstClr val="black"/>
                </a:solidFill>
                <a:latin typeface="Times New Roman" panose="02020603050405020304" pitchFamily="18" charset="0"/>
                <a:cs typeface="Times New Roman" panose="02020603050405020304" pitchFamily="18" charset="0"/>
              </a:rPr>
              <a:t>[Hg]:  </a:t>
            </a:r>
            <a:r>
              <a:rPr lang="en-US" dirty="0">
                <a:solidFill>
                  <a:prstClr val="black"/>
                </a:solidFill>
                <a:latin typeface="Times New Roman" panose="02020603050405020304" pitchFamily="18" charset="0"/>
                <a:cs typeface="Times New Roman" panose="02020603050405020304" pitchFamily="18" charset="0"/>
              </a:rPr>
              <a:t>S15&gt;ZB&gt;SV&gt;W01 (/S01)</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W01:</a:t>
            </a:r>
            <a:r>
              <a:rPr kumimoji="0" lang="en-US" sz="20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sharp decrease from SWI to -4 cm</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SV: </a:t>
            </a:r>
            <a:r>
              <a:rPr kumimoji="0" lang="en-US"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inverse</a:t>
            </a:r>
            <a:r>
              <a:rPr kumimoji="0" lang="en-US" sz="200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trend in 2020 and 2021</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ZB: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peak</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-8 cm in 2021</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a:t>
            </a:r>
            <a:r>
              <a:rPr kumimoji="0" lang="en-GB"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15: </a:t>
            </a:r>
            <a:endParaRPr kumimoji="0" lang="en-GB"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Ø"/>
              <a:tabLst/>
              <a:defRPr/>
            </a:pPr>
            <a:r>
              <a:rPr lang="en-GB" dirty="0">
                <a:solidFill>
                  <a:prstClr val="black"/>
                </a:solidFill>
                <a:latin typeface="Times New Roman" panose="02020603050405020304" pitchFamily="18" charset="0"/>
                <a:cs typeface="Times New Roman" panose="02020603050405020304" pitchFamily="18" charset="0"/>
              </a:rPr>
              <a:t>Hg (AUG, 1990) [1] &gt;&gt; Hg (MAR, 2021) &gt; Hg (MAR, 2020)</a:t>
            </a: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Ø"/>
              <a:tabLst/>
              <a:defRPr/>
            </a:pPr>
            <a:r>
              <a:rPr lang="en-GB" dirty="0">
                <a:solidFill>
                  <a:prstClr val="black"/>
                </a:solidFill>
                <a:latin typeface="Times New Roman" panose="02020603050405020304" pitchFamily="18" charset="0"/>
                <a:cs typeface="Times New Roman" panose="02020603050405020304" pitchFamily="18" charset="0"/>
              </a:rPr>
              <a:t>Peak at -4 cm</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GB" sz="2000" b="1" i="0" u="none" strike="noStrike" kern="1200" cap="none" spc="0" normalizeH="0" baseline="0" noProof="0" dirty="0" err="1">
                <a:ln>
                  <a:noFill/>
                </a:ln>
                <a:solidFill>
                  <a:srgbClr val="00329F"/>
                </a:solidFill>
                <a:effectLst/>
                <a:uLnTx/>
                <a:uFillTx/>
                <a:latin typeface="Times New Roman" panose="02020603050405020304" pitchFamily="18" charset="0"/>
                <a:ea typeface="+mn-ea"/>
                <a:cs typeface="Times New Roman" panose="02020603050405020304" pitchFamily="18" charset="0"/>
              </a:rPr>
              <a:t>MMHg</a:t>
            </a:r>
            <a:r>
              <a:rPr kumimoji="0" lang="en-GB" sz="2000" b="1" i="0" u="none" strike="noStrike" kern="1200" cap="none" spc="0" normalizeH="0" baseline="0" noProof="0" dirty="0">
                <a:ln>
                  <a:noFill/>
                </a:ln>
                <a:solidFill>
                  <a:srgbClr val="00329F"/>
                </a:solidFill>
                <a:effectLst/>
                <a:uLnTx/>
                <a:uFillTx/>
                <a:latin typeface="Times New Roman" panose="02020603050405020304" pitchFamily="18" charset="0"/>
                <a:ea typeface="+mn-ea"/>
                <a:cs typeface="Times New Roman" panose="02020603050405020304" pitchFamily="18" charset="0"/>
              </a:rPr>
              <a:t>? </a:t>
            </a:r>
            <a:r>
              <a:rPr lang="en-GB" b="1" dirty="0">
                <a:solidFill>
                  <a:srgbClr val="FF6600"/>
                </a:solidFill>
                <a:latin typeface="Times New Roman" panose="02020603050405020304" pitchFamily="18" charset="0"/>
                <a:cs typeface="Times New Roman" panose="02020603050405020304" pitchFamily="18" charset="0"/>
              </a:rPr>
              <a:t>S15 and ZB</a:t>
            </a:r>
            <a:endParaRPr kumimoji="0" lang="en-US" sz="2000" b="1" i="0" u="none" strike="noStrike" kern="1200" cap="none" spc="0" normalizeH="0" baseline="0" noProof="0" dirty="0">
              <a:ln>
                <a:noFill/>
              </a:ln>
              <a:solidFill>
                <a:srgbClr val="FF6600"/>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09AEC8DA-0CA1-9025-EFDE-B681243FA2EA}"/>
              </a:ext>
            </a:extLst>
          </p:cNvPr>
          <p:cNvSpPr txBox="1">
            <a:spLocks/>
          </p:cNvSpPr>
          <p:nvPr/>
        </p:nvSpPr>
        <p:spPr>
          <a:xfrm>
            <a:off x="258610" y="-146144"/>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B4855"/>
                </a:solidFill>
                <a:effectLst/>
                <a:uLnTx/>
                <a:uFillTx/>
                <a:latin typeface="Georgia"/>
                <a:ea typeface="+mn-ea"/>
                <a:cs typeface="+mn-cs"/>
              </a:rPr>
              <a:t>Hg in sediment solid phase</a:t>
            </a:r>
          </a:p>
        </p:txBody>
      </p:sp>
      <p:sp>
        <p:nvSpPr>
          <p:cNvPr id="20" name="TextBox 19">
            <a:extLst>
              <a:ext uri="{FF2B5EF4-FFF2-40B4-BE49-F238E27FC236}">
                <a16:creationId xmlns:a16="http://schemas.microsoft.com/office/drawing/2014/main" id="{6A1FC7B6-CDB4-E118-9034-6427524D2875}"/>
              </a:ext>
            </a:extLst>
          </p:cNvPr>
          <p:cNvSpPr txBox="1"/>
          <p:nvPr/>
        </p:nvSpPr>
        <p:spPr>
          <a:xfrm>
            <a:off x="2861869" y="5712230"/>
            <a:ext cx="2069159" cy="369332"/>
          </a:xfrm>
          <a:prstGeom prst="rect">
            <a:avLst/>
          </a:prstGeom>
          <a:noFill/>
        </p:spPr>
        <p:txBody>
          <a:bodyPr wrap="square" rtlCol="0">
            <a:spAutoFit/>
          </a:bodyPr>
          <a:lstStyle/>
          <a:p>
            <a:r>
              <a:rPr lang="en-GB" b="1" dirty="0">
                <a:solidFill>
                  <a:srgbClr val="27515D"/>
                </a:solidFill>
              </a:rPr>
              <a:t>March, 2020</a:t>
            </a:r>
            <a:endParaRPr lang="en-BE" b="1" dirty="0">
              <a:solidFill>
                <a:srgbClr val="27515D"/>
              </a:solidFill>
            </a:endParaRPr>
          </a:p>
        </p:txBody>
      </p:sp>
      <p:sp>
        <p:nvSpPr>
          <p:cNvPr id="21" name="TextBox 20">
            <a:extLst>
              <a:ext uri="{FF2B5EF4-FFF2-40B4-BE49-F238E27FC236}">
                <a16:creationId xmlns:a16="http://schemas.microsoft.com/office/drawing/2014/main" id="{52579FDF-0320-BEDE-B1E5-7428E1EAD11E}"/>
              </a:ext>
            </a:extLst>
          </p:cNvPr>
          <p:cNvSpPr txBox="1"/>
          <p:nvPr/>
        </p:nvSpPr>
        <p:spPr>
          <a:xfrm>
            <a:off x="473157" y="5712230"/>
            <a:ext cx="2069159" cy="369332"/>
          </a:xfrm>
          <a:prstGeom prst="rect">
            <a:avLst/>
          </a:prstGeom>
          <a:noFill/>
        </p:spPr>
        <p:txBody>
          <a:bodyPr wrap="square" rtlCol="0">
            <a:spAutoFit/>
          </a:bodyPr>
          <a:lstStyle/>
          <a:p>
            <a:r>
              <a:rPr lang="en-GB" b="1" dirty="0">
                <a:solidFill>
                  <a:srgbClr val="27515D"/>
                </a:solidFill>
              </a:rPr>
              <a:t>August, 1990</a:t>
            </a:r>
            <a:endParaRPr lang="en-BE" b="1" dirty="0">
              <a:solidFill>
                <a:srgbClr val="27515D"/>
              </a:solidFill>
            </a:endParaRPr>
          </a:p>
        </p:txBody>
      </p:sp>
      <p:pic>
        <p:nvPicPr>
          <p:cNvPr id="23" name="Picture 22">
            <a:extLst>
              <a:ext uri="{FF2B5EF4-FFF2-40B4-BE49-F238E27FC236}">
                <a16:creationId xmlns:a16="http://schemas.microsoft.com/office/drawing/2014/main" id="{BDB3FE78-D9D7-B0D7-7B1C-4AA99D8E8380}"/>
              </a:ext>
            </a:extLst>
          </p:cNvPr>
          <p:cNvPicPr>
            <a:picLocks noChangeAspect="1"/>
          </p:cNvPicPr>
          <p:nvPr/>
        </p:nvPicPr>
        <p:blipFill>
          <a:blip r:embed="rId3"/>
          <a:stretch>
            <a:fillRect/>
          </a:stretch>
        </p:blipFill>
        <p:spPr>
          <a:xfrm>
            <a:off x="-50010" y="2079406"/>
            <a:ext cx="2252018" cy="3307444"/>
          </a:xfrm>
          <a:prstGeom prst="rect">
            <a:avLst/>
          </a:prstGeom>
        </p:spPr>
      </p:pic>
      <p:sp>
        <p:nvSpPr>
          <p:cNvPr id="24" name="TextBox 23">
            <a:extLst>
              <a:ext uri="{FF2B5EF4-FFF2-40B4-BE49-F238E27FC236}">
                <a16:creationId xmlns:a16="http://schemas.microsoft.com/office/drawing/2014/main" id="{7F317805-268D-E1DB-1277-28A5014B0C39}"/>
              </a:ext>
            </a:extLst>
          </p:cNvPr>
          <p:cNvSpPr txBox="1"/>
          <p:nvPr/>
        </p:nvSpPr>
        <p:spPr>
          <a:xfrm>
            <a:off x="5590888" y="5695364"/>
            <a:ext cx="2069159" cy="369332"/>
          </a:xfrm>
          <a:prstGeom prst="rect">
            <a:avLst/>
          </a:prstGeom>
          <a:noFill/>
        </p:spPr>
        <p:txBody>
          <a:bodyPr wrap="square" rtlCol="0">
            <a:spAutoFit/>
          </a:bodyPr>
          <a:lstStyle/>
          <a:p>
            <a:r>
              <a:rPr lang="en-GB" b="1" dirty="0">
                <a:solidFill>
                  <a:srgbClr val="27515D"/>
                </a:solidFill>
              </a:rPr>
              <a:t>March, 2021</a:t>
            </a:r>
            <a:endParaRPr lang="en-BE" b="1" dirty="0">
              <a:solidFill>
                <a:srgbClr val="27515D"/>
              </a:solidFill>
            </a:endParaRPr>
          </a:p>
        </p:txBody>
      </p:sp>
      <p:pic>
        <p:nvPicPr>
          <p:cNvPr id="25" name="Picture 24">
            <a:extLst>
              <a:ext uri="{FF2B5EF4-FFF2-40B4-BE49-F238E27FC236}">
                <a16:creationId xmlns:a16="http://schemas.microsoft.com/office/drawing/2014/main" id="{B7FE3AB1-DF70-1190-6F54-6F4E94C397C6}"/>
              </a:ext>
            </a:extLst>
          </p:cNvPr>
          <p:cNvPicPr>
            <a:picLocks noChangeAspect="1"/>
          </p:cNvPicPr>
          <p:nvPr/>
        </p:nvPicPr>
        <p:blipFill>
          <a:blip r:embed="rId4"/>
          <a:stretch>
            <a:fillRect/>
          </a:stretch>
        </p:blipFill>
        <p:spPr>
          <a:xfrm>
            <a:off x="1969580" y="2235612"/>
            <a:ext cx="5776363" cy="3376111"/>
          </a:xfrm>
          <a:prstGeom prst="rect">
            <a:avLst/>
          </a:prstGeom>
        </p:spPr>
      </p:pic>
      <p:cxnSp>
        <p:nvCxnSpPr>
          <p:cNvPr id="26" name="Straight Connector 25">
            <a:extLst>
              <a:ext uri="{FF2B5EF4-FFF2-40B4-BE49-F238E27FC236}">
                <a16:creationId xmlns:a16="http://schemas.microsoft.com/office/drawing/2014/main" id="{4AC373CD-F0CF-AB43-3F1D-677BCB4F3BDD}"/>
              </a:ext>
            </a:extLst>
          </p:cNvPr>
          <p:cNvCxnSpPr>
            <a:cxnSpLocks/>
          </p:cNvCxnSpPr>
          <p:nvPr/>
        </p:nvCxnSpPr>
        <p:spPr>
          <a:xfrm>
            <a:off x="0" y="6413313"/>
            <a:ext cx="4599432" cy="0"/>
          </a:xfrm>
          <a:prstGeom prst="line">
            <a:avLst/>
          </a:prstGeom>
          <a:ln w="19050"/>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08746F87-52BB-51DA-4E26-ECC9058E4F77}"/>
              </a:ext>
            </a:extLst>
          </p:cNvPr>
          <p:cNvSpPr txBox="1"/>
          <p:nvPr/>
        </p:nvSpPr>
        <p:spPr>
          <a:xfrm>
            <a:off x="64770" y="6413313"/>
            <a:ext cx="3821430" cy="369332"/>
          </a:xfrm>
          <a:prstGeom prst="rect">
            <a:avLst/>
          </a:prstGeom>
          <a:noFill/>
        </p:spPr>
        <p:txBody>
          <a:bodyPr wrap="square" rtlCol="0">
            <a:spAutoFit/>
          </a:bodyPr>
          <a:lstStyle/>
          <a:p>
            <a:r>
              <a:rPr lang="en-GB" dirty="0"/>
              <a:t>[1] </a:t>
            </a:r>
            <a:r>
              <a:rPr lang="en-GB" dirty="0" err="1"/>
              <a:t>Baeyens</a:t>
            </a:r>
            <a:r>
              <a:rPr lang="en-GB" dirty="0"/>
              <a:t> et al., 1998</a:t>
            </a:r>
            <a:endParaRPr lang="en-BE" dirty="0"/>
          </a:p>
        </p:txBody>
      </p:sp>
    </p:spTree>
    <p:extLst>
      <p:ext uri="{BB962C8B-B14F-4D97-AF65-F5344CB8AC3E}">
        <p14:creationId xmlns:p14="http://schemas.microsoft.com/office/powerpoint/2010/main" val="360429007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12</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ontent Placeholder 2">
            <a:extLst>
              <a:ext uri="{FF2B5EF4-FFF2-40B4-BE49-F238E27FC236}">
                <a16:creationId xmlns:a16="http://schemas.microsoft.com/office/drawing/2014/main" id="{46EA7223-1D0D-AD58-4C01-A0F29D3036E0}"/>
              </a:ext>
            </a:extLst>
          </p:cNvPr>
          <p:cNvSpPr txBox="1">
            <a:spLocks/>
          </p:cNvSpPr>
          <p:nvPr/>
        </p:nvSpPr>
        <p:spPr>
          <a:xfrm>
            <a:off x="7660049" y="1548496"/>
            <a:ext cx="4623046" cy="3917773"/>
          </a:xfrm>
          <a:prstGeom prst="rect">
            <a:avLst/>
          </a:prstGeom>
        </p:spPr>
        <p:txBody>
          <a:bodyPr vert="horz" lIns="91440" tIns="45720" rIns="91440" bIns="45720" rtlCol="0" anchorCtr="0" compatLnSpc="1">
            <a:normAutofit lnSpcReduction="10000"/>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lang="en-US" b="1" dirty="0">
                <a:solidFill>
                  <a:prstClr val="black"/>
                </a:solidFill>
                <a:latin typeface="Times New Roman" panose="02020603050405020304" pitchFamily="18" charset="0"/>
                <a:cs typeface="Times New Roman" panose="02020603050405020304" pitchFamily="18" charset="0"/>
              </a:rPr>
              <a:t>[Hg]:  </a:t>
            </a:r>
            <a:r>
              <a:rPr lang="en-US" dirty="0">
                <a:solidFill>
                  <a:prstClr val="black"/>
                </a:solidFill>
                <a:latin typeface="Times New Roman" panose="02020603050405020304" pitchFamily="18" charset="0"/>
                <a:cs typeface="Times New Roman" panose="02020603050405020304" pitchFamily="18" charset="0"/>
              </a:rPr>
              <a:t>S15&gt;ZB&gt;SV&gt;W01 (/S01)</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W01:</a:t>
            </a:r>
            <a:r>
              <a:rPr kumimoji="0" lang="en-US" sz="20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sharp decrease from SWI to -4 cm</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SV: </a:t>
            </a:r>
            <a:r>
              <a:rPr kumimoji="0" lang="en-US"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inverse</a:t>
            </a:r>
            <a:r>
              <a:rPr kumimoji="0" lang="en-US" sz="200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trend in 2020 and 2021</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ZB: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peak</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-8 cm in 2021</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a:t>
            </a:r>
            <a:r>
              <a:rPr kumimoji="0" lang="en-GB"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15: </a:t>
            </a:r>
            <a:endParaRPr kumimoji="0" lang="en-GB"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Ø"/>
              <a:tabLst/>
              <a:defRPr/>
            </a:pPr>
            <a:r>
              <a:rPr lang="en-GB" dirty="0">
                <a:solidFill>
                  <a:prstClr val="black"/>
                </a:solidFill>
                <a:latin typeface="Times New Roman" panose="02020603050405020304" pitchFamily="18" charset="0"/>
                <a:cs typeface="Times New Roman" panose="02020603050405020304" pitchFamily="18" charset="0"/>
              </a:rPr>
              <a:t>Hg (AUG, 1990) [1] &gt;&gt; Hg (MAR, 2021) &gt; Hg (MAR, 2020)</a:t>
            </a: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Ø"/>
              <a:tabLst/>
              <a:defRPr/>
            </a:pPr>
            <a:r>
              <a:rPr lang="en-GB" dirty="0">
                <a:solidFill>
                  <a:prstClr val="black"/>
                </a:solidFill>
                <a:latin typeface="Times New Roman" panose="02020603050405020304" pitchFamily="18" charset="0"/>
                <a:cs typeface="Times New Roman" panose="02020603050405020304" pitchFamily="18" charset="0"/>
              </a:rPr>
              <a:t>Peak at -4 cm</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GB" sz="2000" b="1" i="0" u="none" strike="noStrike" kern="1200" cap="none" spc="0" normalizeH="0" baseline="0" noProof="0" dirty="0" err="1">
                <a:ln>
                  <a:noFill/>
                </a:ln>
                <a:solidFill>
                  <a:srgbClr val="00329F"/>
                </a:solidFill>
                <a:effectLst/>
                <a:uLnTx/>
                <a:uFillTx/>
                <a:latin typeface="Times New Roman" panose="02020603050405020304" pitchFamily="18" charset="0"/>
                <a:ea typeface="+mn-ea"/>
                <a:cs typeface="Times New Roman" panose="02020603050405020304" pitchFamily="18" charset="0"/>
              </a:rPr>
              <a:t>MMHg</a:t>
            </a:r>
            <a:r>
              <a:rPr kumimoji="0" lang="en-GB" sz="2000" b="1" i="0" u="none" strike="noStrike" kern="1200" cap="none" spc="0" normalizeH="0" baseline="0" noProof="0" dirty="0">
                <a:ln>
                  <a:noFill/>
                </a:ln>
                <a:solidFill>
                  <a:srgbClr val="00329F"/>
                </a:solidFill>
                <a:effectLst/>
                <a:uLnTx/>
                <a:uFillTx/>
                <a:latin typeface="Times New Roman" panose="02020603050405020304" pitchFamily="18" charset="0"/>
                <a:ea typeface="+mn-ea"/>
                <a:cs typeface="Times New Roman" panose="02020603050405020304" pitchFamily="18" charset="0"/>
              </a:rPr>
              <a:t>? </a:t>
            </a:r>
            <a:r>
              <a:rPr lang="en-GB" b="1" dirty="0">
                <a:solidFill>
                  <a:srgbClr val="FF6600"/>
                </a:solidFill>
                <a:latin typeface="Times New Roman" panose="02020603050405020304" pitchFamily="18" charset="0"/>
                <a:cs typeface="Times New Roman" panose="02020603050405020304" pitchFamily="18" charset="0"/>
              </a:rPr>
              <a:t>S15 and ZB</a:t>
            </a:r>
            <a:endParaRPr kumimoji="0" lang="en-US" sz="2000" b="1" i="0" u="none" strike="noStrike" kern="1200" cap="none" spc="0" normalizeH="0" baseline="0" noProof="0" dirty="0">
              <a:ln>
                <a:noFill/>
              </a:ln>
              <a:solidFill>
                <a:srgbClr val="FF6600"/>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09AEC8DA-0CA1-9025-EFDE-B681243FA2EA}"/>
              </a:ext>
            </a:extLst>
          </p:cNvPr>
          <p:cNvSpPr txBox="1">
            <a:spLocks/>
          </p:cNvSpPr>
          <p:nvPr/>
        </p:nvSpPr>
        <p:spPr>
          <a:xfrm>
            <a:off x="258610" y="-146144"/>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B4855"/>
                </a:solidFill>
                <a:effectLst/>
                <a:uLnTx/>
                <a:uFillTx/>
                <a:latin typeface="Georgia"/>
                <a:ea typeface="+mn-ea"/>
                <a:cs typeface="+mn-cs"/>
              </a:rPr>
              <a:t>Hg in sediment solid phase</a:t>
            </a:r>
          </a:p>
        </p:txBody>
      </p:sp>
      <p:sp>
        <p:nvSpPr>
          <p:cNvPr id="20" name="TextBox 19">
            <a:extLst>
              <a:ext uri="{FF2B5EF4-FFF2-40B4-BE49-F238E27FC236}">
                <a16:creationId xmlns:a16="http://schemas.microsoft.com/office/drawing/2014/main" id="{6A1FC7B6-CDB4-E118-9034-6427524D2875}"/>
              </a:ext>
            </a:extLst>
          </p:cNvPr>
          <p:cNvSpPr txBox="1"/>
          <p:nvPr/>
        </p:nvSpPr>
        <p:spPr>
          <a:xfrm>
            <a:off x="2861869" y="5712230"/>
            <a:ext cx="2069159" cy="369332"/>
          </a:xfrm>
          <a:prstGeom prst="rect">
            <a:avLst/>
          </a:prstGeom>
          <a:noFill/>
        </p:spPr>
        <p:txBody>
          <a:bodyPr wrap="square" rtlCol="0">
            <a:spAutoFit/>
          </a:bodyPr>
          <a:lstStyle/>
          <a:p>
            <a:r>
              <a:rPr lang="en-GB" b="1" dirty="0">
                <a:solidFill>
                  <a:srgbClr val="27515D"/>
                </a:solidFill>
              </a:rPr>
              <a:t>March, 2020</a:t>
            </a:r>
            <a:endParaRPr lang="en-BE" b="1" dirty="0">
              <a:solidFill>
                <a:srgbClr val="27515D"/>
              </a:solidFill>
            </a:endParaRPr>
          </a:p>
        </p:txBody>
      </p:sp>
      <p:sp>
        <p:nvSpPr>
          <p:cNvPr id="21" name="TextBox 20">
            <a:extLst>
              <a:ext uri="{FF2B5EF4-FFF2-40B4-BE49-F238E27FC236}">
                <a16:creationId xmlns:a16="http://schemas.microsoft.com/office/drawing/2014/main" id="{52579FDF-0320-BEDE-B1E5-7428E1EAD11E}"/>
              </a:ext>
            </a:extLst>
          </p:cNvPr>
          <p:cNvSpPr txBox="1"/>
          <p:nvPr/>
        </p:nvSpPr>
        <p:spPr>
          <a:xfrm>
            <a:off x="473157" y="5712230"/>
            <a:ext cx="2069159" cy="369332"/>
          </a:xfrm>
          <a:prstGeom prst="rect">
            <a:avLst/>
          </a:prstGeom>
          <a:noFill/>
        </p:spPr>
        <p:txBody>
          <a:bodyPr wrap="square" rtlCol="0">
            <a:spAutoFit/>
          </a:bodyPr>
          <a:lstStyle/>
          <a:p>
            <a:r>
              <a:rPr lang="en-GB" b="1" dirty="0">
                <a:solidFill>
                  <a:srgbClr val="27515D"/>
                </a:solidFill>
              </a:rPr>
              <a:t>August, 1990</a:t>
            </a:r>
            <a:endParaRPr lang="en-BE" b="1" dirty="0">
              <a:solidFill>
                <a:srgbClr val="27515D"/>
              </a:solidFill>
            </a:endParaRPr>
          </a:p>
        </p:txBody>
      </p:sp>
      <p:pic>
        <p:nvPicPr>
          <p:cNvPr id="23" name="Picture 22">
            <a:extLst>
              <a:ext uri="{FF2B5EF4-FFF2-40B4-BE49-F238E27FC236}">
                <a16:creationId xmlns:a16="http://schemas.microsoft.com/office/drawing/2014/main" id="{BDB3FE78-D9D7-B0D7-7B1C-4AA99D8E8380}"/>
              </a:ext>
            </a:extLst>
          </p:cNvPr>
          <p:cNvPicPr>
            <a:picLocks noChangeAspect="1"/>
          </p:cNvPicPr>
          <p:nvPr/>
        </p:nvPicPr>
        <p:blipFill>
          <a:blip r:embed="rId3"/>
          <a:stretch>
            <a:fillRect/>
          </a:stretch>
        </p:blipFill>
        <p:spPr>
          <a:xfrm>
            <a:off x="-50010" y="2079406"/>
            <a:ext cx="2252018" cy="3307444"/>
          </a:xfrm>
          <a:prstGeom prst="rect">
            <a:avLst/>
          </a:prstGeom>
        </p:spPr>
      </p:pic>
      <p:sp>
        <p:nvSpPr>
          <p:cNvPr id="24" name="TextBox 23">
            <a:extLst>
              <a:ext uri="{FF2B5EF4-FFF2-40B4-BE49-F238E27FC236}">
                <a16:creationId xmlns:a16="http://schemas.microsoft.com/office/drawing/2014/main" id="{7F317805-268D-E1DB-1277-28A5014B0C39}"/>
              </a:ext>
            </a:extLst>
          </p:cNvPr>
          <p:cNvSpPr txBox="1"/>
          <p:nvPr/>
        </p:nvSpPr>
        <p:spPr>
          <a:xfrm>
            <a:off x="5590888" y="5695364"/>
            <a:ext cx="2069159" cy="369332"/>
          </a:xfrm>
          <a:prstGeom prst="rect">
            <a:avLst/>
          </a:prstGeom>
          <a:noFill/>
        </p:spPr>
        <p:txBody>
          <a:bodyPr wrap="square" rtlCol="0">
            <a:spAutoFit/>
          </a:bodyPr>
          <a:lstStyle/>
          <a:p>
            <a:r>
              <a:rPr lang="en-GB" b="1" dirty="0">
                <a:solidFill>
                  <a:srgbClr val="27515D"/>
                </a:solidFill>
              </a:rPr>
              <a:t>March, 2021</a:t>
            </a:r>
            <a:endParaRPr lang="en-BE" b="1" dirty="0">
              <a:solidFill>
                <a:srgbClr val="27515D"/>
              </a:solidFill>
            </a:endParaRPr>
          </a:p>
        </p:txBody>
      </p:sp>
      <p:pic>
        <p:nvPicPr>
          <p:cNvPr id="25" name="Picture 24">
            <a:extLst>
              <a:ext uri="{FF2B5EF4-FFF2-40B4-BE49-F238E27FC236}">
                <a16:creationId xmlns:a16="http://schemas.microsoft.com/office/drawing/2014/main" id="{B7FE3AB1-DF70-1190-6F54-6F4E94C397C6}"/>
              </a:ext>
            </a:extLst>
          </p:cNvPr>
          <p:cNvPicPr>
            <a:picLocks noChangeAspect="1"/>
          </p:cNvPicPr>
          <p:nvPr/>
        </p:nvPicPr>
        <p:blipFill>
          <a:blip r:embed="rId4"/>
          <a:stretch>
            <a:fillRect/>
          </a:stretch>
        </p:blipFill>
        <p:spPr>
          <a:xfrm>
            <a:off x="1969580" y="2235612"/>
            <a:ext cx="5776363" cy="3376111"/>
          </a:xfrm>
          <a:prstGeom prst="rect">
            <a:avLst/>
          </a:prstGeom>
        </p:spPr>
      </p:pic>
      <p:cxnSp>
        <p:nvCxnSpPr>
          <p:cNvPr id="26" name="Straight Connector 25">
            <a:extLst>
              <a:ext uri="{FF2B5EF4-FFF2-40B4-BE49-F238E27FC236}">
                <a16:creationId xmlns:a16="http://schemas.microsoft.com/office/drawing/2014/main" id="{4AC373CD-F0CF-AB43-3F1D-677BCB4F3BDD}"/>
              </a:ext>
            </a:extLst>
          </p:cNvPr>
          <p:cNvCxnSpPr>
            <a:cxnSpLocks/>
          </p:cNvCxnSpPr>
          <p:nvPr/>
        </p:nvCxnSpPr>
        <p:spPr>
          <a:xfrm>
            <a:off x="0" y="6413313"/>
            <a:ext cx="4599432" cy="0"/>
          </a:xfrm>
          <a:prstGeom prst="line">
            <a:avLst/>
          </a:prstGeom>
          <a:ln w="19050"/>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08746F87-52BB-51DA-4E26-ECC9058E4F77}"/>
              </a:ext>
            </a:extLst>
          </p:cNvPr>
          <p:cNvSpPr txBox="1"/>
          <p:nvPr/>
        </p:nvSpPr>
        <p:spPr>
          <a:xfrm>
            <a:off x="64770" y="6413313"/>
            <a:ext cx="3821430" cy="369332"/>
          </a:xfrm>
          <a:prstGeom prst="rect">
            <a:avLst/>
          </a:prstGeom>
          <a:noFill/>
        </p:spPr>
        <p:txBody>
          <a:bodyPr wrap="square" rtlCol="0">
            <a:spAutoFit/>
          </a:bodyPr>
          <a:lstStyle/>
          <a:p>
            <a:r>
              <a:rPr lang="en-GB" dirty="0"/>
              <a:t>[1] </a:t>
            </a:r>
            <a:r>
              <a:rPr lang="en-GB" dirty="0" err="1"/>
              <a:t>Baeyens</a:t>
            </a:r>
            <a:r>
              <a:rPr lang="en-GB" dirty="0"/>
              <a:t> et al., 1998</a:t>
            </a:r>
            <a:endParaRPr lang="en-BE" dirty="0"/>
          </a:p>
        </p:txBody>
      </p:sp>
    </p:spTree>
    <p:extLst>
      <p:ext uri="{BB962C8B-B14F-4D97-AF65-F5344CB8AC3E}">
        <p14:creationId xmlns:p14="http://schemas.microsoft.com/office/powerpoint/2010/main" val="323658255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ontent Placeholder 2">
            <a:extLst>
              <a:ext uri="{FF2B5EF4-FFF2-40B4-BE49-F238E27FC236}">
                <a16:creationId xmlns:a16="http://schemas.microsoft.com/office/drawing/2014/main" id="{46EA7223-1D0D-AD58-4C01-A0F29D3036E0}"/>
              </a:ext>
            </a:extLst>
          </p:cNvPr>
          <p:cNvSpPr txBox="1">
            <a:spLocks/>
          </p:cNvSpPr>
          <p:nvPr/>
        </p:nvSpPr>
        <p:spPr>
          <a:xfrm>
            <a:off x="7660049" y="1548496"/>
            <a:ext cx="4623046" cy="3917773"/>
          </a:xfrm>
          <a:prstGeom prst="rect">
            <a:avLst/>
          </a:prstGeom>
        </p:spPr>
        <p:txBody>
          <a:bodyPr vert="horz" lIns="91440" tIns="45720" rIns="91440" bIns="45720" rtlCol="0" anchorCtr="0" compatLnSpc="1">
            <a:normAutofit lnSpcReduction="10000"/>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lang="en-US" b="1" dirty="0">
                <a:solidFill>
                  <a:prstClr val="black"/>
                </a:solidFill>
                <a:latin typeface="Times New Roman" panose="02020603050405020304" pitchFamily="18" charset="0"/>
                <a:cs typeface="Times New Roman" panose="02020603050405020304" pitchFamily="18" charset="0"/>
              </a:rPr>
              <a:t>[Hg]:  </a:t>
            </a:r>
            <a:r>
              <a:rPr lang="en-US" dirty="0">
                <a:solidFill>
                  <a:prstClr val="black"/>
                </a:solidFill>
                <a:latin typeface="Times New Roman" panose="02020603050405020304" pitchFamily="18" charset="0"/>
                <a:cs typeface="Times New Roman" panose="02020603050405020304" pitchFamily="18" charset="0"/>
              </a:rPr>
              <a:t>S15&gt;ZB&gt;SV&gt;W01 (/S01)</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W01:</a:t>
            </a:r>
            <a:r>
              <a:rPr kumimoji="0" lang="en-US" sz="20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sharp decrease from SWI to -4 cm</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SV: </a:t>
            </a:r>
            <a:r>
              <a:rPr kumimoji="0" lang="en-US"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inverse</a:t>
            </a:r>
            <a:r>
              <a:rPr kumimoji="0" lang="en-US" sz="200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trend in 2020 and 2021</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ZB: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peak</a:t>
            </a:r>
            <a:r>
              <a:rPr kumimoji="0" lang="en-US" sz="20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-8 cm in 2021</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a:t>
            </a:r>
            <a:r>
              <a:rPr kumimoji="0" lang="en-GB"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15: </a:t>
            </a:r>
            <a:endParaRPr kumimoji="0" lang="en-GB"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Ø"/>
              <a:tabLst/>
              <a:defRPr/>
            </a:pPr>
            <a:r>
              <a:rPr lang="en-GB" dirty="0">
                <a:solidFill>
                  <a:prstClr val="black"/>
                </a:solidFill>
                <a:latin typeface="Times New Roman" panose="02020603050405020304" pitchFamily="18" charset="0"/>
                <a:cs typeface="Times New Roman" panose="02020603050405020304" pitchFamily="18" charset="0"/>
              </a:rPr>
              <a:t>Hg (AUG, 1990) [1] &gt;&gt; Hg (MAR, 2021) &gt; Hg (MAR, 2020)</a:t>
            </a: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Ø"/>
              <a:tabLst/>
              <a:defRPr/>
            </a:pPr>
            <a:r>
              <a:rPr lang="en-GB" dirty="0">
                <a:solidFill>
                  <a:prstClr val="black"/>
                </a:solidFill>
                <a:latin typeface="Times New Roman" panose="02020603050405020304" pitchFamily="18" charset="0"/>
                <a:cs typeface="Times New Roman" panose="02020603050405020304" pitchFamily="18" charset="0"/>
              </a:rPr>
              <a:t>Peak at -4 cm</a:t>
            </a: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r>
              <a:rPr kumimoji="0" lang="en-GB" sz="2000" b="1" i="0" u="none" strike="noStrike" kern="1200" cap="none" spc="0" normalizeH="0" baseline="0" noProof="0" dirty="0" err="1">
                <a:ln>
                  <a:noFill/>
                </a:ln>
                <a:solidFill>
                  <a:srgbClr val="00329F"/>
                </a:solidFill>
                <a:effectLst/>
                <a:uLnTx/>
                <a:uFillTx/>
                <a:latin typeface="Times New Roman" panose="02020603050405020304" pitchFamily="18" charset="0"/>
                <a:ea typeface="+mn-ea"/>
                <a:cs typeface="Times New Roman" panose="02020603050405020304" pitchFamily="18" charset="0"/>
              </a:rPr>
              <a:t>MMHg</a:t>
            </a:r>
            <a:r>
              <a:rPr kumimoji="0" lang="en-GB" sz="2000" b="1" i="0" u="none" strike="noStrike" kern="1200" cap="none" spc="0" normalizeH="0" baseline="0" noProof="0" dirty="0">
                <a:ln>
                  <a:noFill/>
                </a:ln>
                <a:solidFill>
                  <a:srgbClr val="00329F"/>
                </a:solidFill>
                <a:effectLst/>
                <a:uLnTx/>
                <a:uFillTx/>
                <a:latin typeface="Times New Roman" panose="02020603050405020304" pitchFamily="18" charset="0"/>
                <a:ea typeface="+mn-ea"/>
                <a:cs typeface="Times New Roman" panose="02020603050405020304" pitchFamily="18" charset="0"/>
              </a:rPr>
              <a:t>? </a:t>
            </a:r>
            <a:r>
              <a:rPr lang="en-GB" b="1" dirty="0">
                <a:solidFill>
                  <a:srgbClr val="FF6600"/>
                </a:solidFill>
                <a:latin typeface="Times New Roman" panose="02020603050405020304" pitchFamily="18" charset="0"/>
                <a:cs typeface="Times New Roman" panose="02020603050405020304" pitchFamily="18" charset="0"/>
              </a:rPr>
              <a:t>S15 and ZB</a:t>
            </a:r>
            <a:endParaRPr kumimoji="0" lang="en-US" sz="2000" b="1" i="0" u="none" strike="noStrike" kern="1200" cap="none" spc="0" normalizeH="0" baseline="0" noProof="0" dirty="0">
              <a:ln>
                <a:noFill/>
              </a:ln>
              <a:solidFill>
                <a:srgbClr val="FF6600"/>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09AEC8DA-0CA1-9025-EFDE-B681243FA2EA}"/>
              </a:ext>
            </a:extLst>
          </p:cNvPr>
          <p:cNvSpPr txBox="1">
            <a:spLocks/>
          </p:cNvSpPr>
          <p:nvPr/>
        </p:nvSpPr>
        <p:spPr>
          <a:xfrm>
            <a:off x="258610" y="-146144"/>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B4855"/>
                </a:solidFill>
                <a:effectLst/>
                <a:uLnTx/>
                <a:uFillTx/>
                <a:latin typeface="Georgia"/>
                <a:ea typeface="+mn-ea"/>
                <a:cs typeface="+mn-cs"/>
              </a:rPr>
              <a:t>Hg in sediment solid phase</a:t>
            </a:r>
          </a:p>
        </p:txBody>
      </p:sp>
      <p:sp>
        <p:nvSpPr>
          <p:cNvPr id="20" name="TextBox 19">
            <a:extLst>
              <a:ext uri="{FF2B5EF4-FFF2-40B4-BE49-F238E27FC236}">
                <a16:creationId xmlns:a16="http://schemas.microsoft.com/office/drawing/2014/main" id="{6A1FC7B6-CDB4-E118-9034-6427524D2875}"/>
              </a:ext>
            </a:extLst>
          </p:cNvPr>
          <p:cNvSpPr txBox="1"/>
          <p:nvPr/>
        </p:nvSpPr>
        <p:spPr>
          <a:xfrm>
            <a:off x="2861869" y="5712230"/>
            <a:ext cx="2069159" cy="369332"/>
          </a:xfrm>
          <a:prstGeom prst="rect">
            <a:avLst/>
          </a:prstGeom>
          <a:noFill/>
        </p:spPr>
        <p:txBody>
          <a:bodyPr wrap="square" rtlCol="0">
            <a:spAutoFit/>
          </a:bodyPr>
          <a:lstStyle/>
          <a:p>
            <a:r>
              <a:rPr lang="en-GB" b="1" dirty="0">
                <a:solidFill>
                  <a:srgbClr val="27515D"/>
                </a:solidFill>
              </a:rPr>
              <a:t>March, 2020</a:t>
            </a:r>
            <a:endParaRPr lang="en-BE" b="1" dirty="0">
              <a:solidFill>
                <a:srgbClr val="27515D"/>
              </a:solidFill>
            </a:endParaRPr>
          </a:p>
        </p:txBody>
      </p:sp>
      <p:sp>
        <p:nvSpPr>
          <p:cNvPr id="21" name="TextBox 20">
            <a:extLst>
              <a:ext uri="{FF2B5EF4-FFF2-40B4-BE49-F238E27FC236}">
                <a16:creationId xmlns:a16="http://schemas.microsoft.com/office/drawing/2014/main" id="{52579FDF-0320-BEDE-B1E5-7428E1EAD11E}"/>
              </a:ext>
            </a:extLst>
          </p:cNvPr>
          <p:cNvSpPr txBox="1"/>
          <p:nvPr/>
        </p:nvSpPr>
        <p:spPr>
          <a:xfrm>
            <a:off x="473157" y="5712230"/>
            <a:ext cx="2069159" cy="369332"/>
          </a:xfrm>
          <a:prstGeom prst="rect">
            <a:avLst/>
          </a:prstGeom>
          <a:noFill/>
        </p:spPr>
        <p:txBody>
          <a:bodyPr wrap="square" rtlCol="0">
            <a:spAutoFit/>
          </a:bodyPr>
          <a:lstStyle/>
          <a:p>
            <a:r>
              <a:rPr lang="en-GB" b="1" dirty="0">
                <a:solidFill>
                  <a:srgbClr val="27515D"/>
                </a:solidFill>
              </a:rPr>
              <a:t>August, 1990</a:t>
            </a:r>
            <a:endParaRPr lang="en-BE" b="1" dirty="0">
              <a:solidFill>
                <a:srgbClr val="27515D"/>
              </a:solidFill>
            </a:endParaRPr>
          </a:p>
        </p:txBody>
      </p:sp>
      <p:pic>
        <p:nvPicPr>
          <p:cNvPr id="23" name="Picture 22">
            <a:extLst>
              <a:ext uri="{FF2B5EF4-FFF2-40B4-BE49-F238E27FC236}">
                <a16:creationId xmlns:a16="http://schemas.microsoft.com/office/drawing/2014/main" id="{BDB3FE78-D9D7-B0D7-7B1C-4AA99D8E8380}"/>
              </a:ext>
            </a:extLst>
          </p:cNvPr>
          <p:cNvPicPr>
            <a:picLocks noChangeAspect="1"/>
          </p:cNvPicPr>
          <p:nvPr/>
        </p:nvPicPr>
        <p:blipFill>
          <a:blip r:embed="rId3"/>
          <a:stretch>
            <a:fillRect/>
          </a:stretch>
        </p:blipFill>
        <p:spPr>
          <a:xfrm>
            <a:off x="-50010" y="2079406"/>
            <a:ext cx="2252018" cy="3307444"/>
          </a:xfrm>
          <a:prstGeom prst="rect">
            <a:avLst/>
          </a:prstGeom>
        </p:spPr>
      </p:pic>
      <p:sp>
        <p:nvSpPr>
          <p:cNvPr id="24" name="TextBox 23">
            <a:extLst>
              <a:ext uri="{FF2B5EF4-FFF2-40B4-BE49-F238E27FC236}">
                <a16:creationId xmlns:a16="http://schemas.microsoft.com/office/drawing/2014/main" id="{7F317805-268D-E1DB-1277-28A5014B0C39}"/>
              </a:ext>
            </a:extLst>
          </p:cNvPr>
          <p:cNvSpPr txBox="1"/>
          <p:nvPr/>
        </p:nvSpPr>
        <p:spPr>
          <a:xfrm>
            <a:off x="5590888" y="5695364"/>
            <a:ext cx="2069159" cy="369332"/>
          </a:xfrm>
          <a:prstGeom prst="rect">
            <a:avLst/>
          </a:prstGeom>
          <a:noFill/>
        </p:spPr>
        <p:txBody>
          <a:bodyPr wrap="square" rtlCol="0">
            <a:spAutoFit/>
          </a:bodyPr>
          <a:lstStyle/>
          <a:p>
            <a:r>
              <a:rPr lang="en-GB" b="1" dirty="0">
                <a:solidFill>
                  <a:srgbClr val="27515D"/>
                </a:solidFill>
              </a:rPr>
              <a:t>March, 2021</a:t>
            </a:r>
            <a:endParaRPr lang="en-BE" b="1" dirty="0">
              <a:solidFill>
                <a:srgbClr val="27515D"/>
              </a:solidFill>
            </a:endParaRPr>
          </a:p>
        </p:txBody>
      </p:sp>
      <p:cxnSp>
        <p:nvCxnSpPr>
          <p:cNvPr id="26" name="Straight Connector 25">
            <a:extLst>
              <a:ext uri="{FF2B5EF4-FFF2-40B4-BE49-F238E27FC236}">
                <a16:creationId xmlns:a16="http://schemas.microsoft.com/office/drawing/2014/main" id="{4AC373CD-F0CF-AB43-3F1D-677BCB4F3BDD}"/>
              </a:ext>
            </a:extLst>
          </p:cNvPr>
          <p:cNvCxnSpPr>
            <a:cxnSpLocks/>
          </p:cNvCxnSpPr>
          <p:nvPr/>
        </p:nvCxnSpPr>
        <p:spPr>
          <a:xfrm>
            <a:off x="0" y="6413313"/>
            <a:ext cx="4599432" cy="0"/>
          </a:xfrm>
          <a:prstGeom prst="line">
            <a:avLst/>
          </a:prstGeom>
          <a:ln w="19050"/>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08746F87-52BB-51DA-4E26-ECC9058E4F77}"/>
              </a:ext>
            </a:extLst>
          </p:cNvPr>
          <p:cNvSpPr txBox="1"/>
          <p:nvPr/>
        </p:nvSpPr>
        <p:spPr>
          <a:xfrm>
            <a:off x="64770" y="6413313"/>
            <a:ext cx="3821430" cy="369332"/>
          </a:xfrm>
          <a:prstGeom prst="rect">
            <a:avLst/>
          </a:prstGeom>
          <a:noFill/>
        </p:spPr>
        <p:txBody>
          <a:bodyPr wrap="square" rtlCol="0">
            <a:spAutoFit/>
          </a:bodyPr>
          <a:lstStyle/>
          <a:p>
            <a:r>
              <a:rPr lang="en-GB" dirty="0"/>
              <a:t>[1] </a:t>
            </a:r>
            <a:r>
              <a:rPr lang="en-GB" dirty="0" err="1"/>
              <a:t>Baeyens</a:t>
            </a:r>
            <a:r>
              <a:rPr lang="en-GB" dirty="0"/>
              <a:t> et al., 1998</a:t>
            </a:r>
            <a:endParaRPr lang="en-BE" dirty="0"/>
          </a:p>
        </p:txBody>
      </p:sp>
      <p:graphicFrame>
        <p:nvGraphicFramePr>
          <p:cNvPr id="2" name="Chart 1">
            <a:extLst>
              <a:ext uri="{FF2B5EF4-FFF2-40B4-BE49-F238E27FC236}">
                <a16:creationId xmlns:a16="http://schemas.microsoft.com/office/drawing/2014/main" id="{5C3BA9BA-3D3B-4A4D-B2BD-250556E4994E}"/>
              </a:ext>
            </a:extLst>
          </p:cNvPr>
          <p:cNvGraphicFramePr>
            <a:graphicFrameLocks noChangeAspect="1"/>
          </p:cNvGraphicFramePr>
          <p:nvPr>
            <p:extLst>
              <p:ext uri="{D42A27DB-BD31-4B8C-83A1-F6EECF244321}">
                <p14:modId xmlns:p14="http://schemas.microsoft.com/office/powerpoint/2010/main" val="1763194851"/>
              </p:ext>
            </p:extLst>
          </p:nvPr>
        </p:nvGraphicFramePr>
        <p:xfrm>
          <a:off x="2202008" y="1789008"/>
          <a:ext cx="3134992" cy="36772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A40C4A0C-6BE3-4C02-9977-5BB9399AB281}"/>
              </a:ext>
            </a:extLst>
          </p:cNvPr>
          <p:cNvGraphicFramePr>
            <a:graphicFrameLocks noChangeAspect="1"/>
          </p:cNvGraphicFramePr>
          <p:nvPr>
            <p:extLst>
              <p:ext uri="{D42A27DB-BD31-4B8C-83A1-F6EECF244321}">
                <p14:modId xmlns:p14="http://schemas.microsoft.com/office/powerpoint/2010/main" val="1921176447"/>
              </p:ext>
            </p:extLst>
          </p:nvPr>
        </p:nvGraphicFramePr>
        <p:xfrm>
          <a:off x="5321760" y="1789008"/>
          <a:ext cx="3134992" cy="367726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718052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7F5094-AA87-3A61-3267-801C8BEEE83A}"/>
              </a:ext>
            </a:extLst>
          </p:cNvPr>
          <p:cNvSpPr>
            <a:spLocks noGrp="1"/>
          </p:cNvSpPr>
          <p:nvPr>
            <p:ph type="sldNum" sz="quarter" idx="12"/>
          </p:nvPr>
        </p:nvSpPr>
        <p:spPr/>
        <p:txBody>
          <a:bodyPr/>
          <a:lstStyle/>
          <a:p>
            <a:pPr lvl="0"/>
            <a:fld id="{A7B2C79F-5416-484B-811D-E08E629F85B9}" type="slidenum">
              <a:rPr lang="en-BE" smtClean="0"/>
              <a:t>14</a:t>
            </a:fld>
            <a:endParaRPr lang="en-BE" dirty="0"/>
          </a:p>
        </p:txBody>
      </p:sp>
      <p:graphicFrame>
        <p:nvGraphicFramePr>
          <p:cNvPr id="6" name="Chart 5">
            <a:extLst>
              <a:ext uri="{FF2B5EF4-FFF2-40B4-BE49-F238E27FC236}">
                <a16:creationId xmlns:a16="http://schemas.microsoft.com/office/drawing/2014/main" id="{DD70A47F-3E21-FA08-2B1A-5F965E162354}"/>
              </a:ext>
            </a:extLst>
          </p:cNvPr>
          <p:cNvGraphicFramePr>
            <a:graphicFrameLocks noChangeAspect="1"/>
          </p:cNvGraphicFramePr>
          <p:nvPr>
            <p:extLst>
              <p:ext uri="{D42A27DB-BD31-4B8C-83A1-F6EECF244321}">
                <p14:modId xmlns:p14="http://schemas.microsoft.com/office/powerpoint/2010/main" val="172756915"/>
              </p:ext>
            </p:extLst>
          </p:nvPr>
        </p:nvGraphicFramePr>
        <p:xfrm>
          <a:off x="7793108" y="87908"/>
          <a:ext cx="2721781" cy="3189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AE1C6F9A-D4FF-93FF-447E-5AD57A59E208}"/>
              </a:ext>
            </a:extLst>
          </p:cNvPr>
          <p:cNvGraphicFramePr>
            <a:graphicFrameLocks noChangeAspect="1"/>
          </p:cNvGraphicFramePr>
          <p:nvPr>
            <p:extLst>
              <p:ext uri="{D42A27DB-BD31-4B8C-83A1-F6EECF244321}">
                <p14:modId xmlns:p14="http://schemas.microsoft.com/office/powerpoint/2010/main" val="3657652749"/>
              </p:ext>
            </p:extLst>
          </p:nvPr>
        </p:nvGraphicFramePr>
        <p:xfrm>
          <a:off x="5205682" y="104243"/>
          <a:ext cx="2720020" cy="3189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C58C25ED-8271-8FBA-28ED-3266C5A07264}"/>
              </a:ext>
            </a:extLst>
          </p:cNvPr>
          <p:cNvGraphicFramePr>
            <a:graphicFrameLocks noChangeAspect="1"/>
          </p:cNvGraphicFramePr>
          <p:nvPr>
            <p:extLst>
              <p:ext uri="{D42A27DB-BD31-4B8C-83A1-F6EECF244321}">
                <p14:modId xmlns:p14="http://schemas.microsoft.com/office/powerpoint/2010/main" val="270396051"/>
              </p:ext>
            </p:extLst>
          </p:nvPr>
        </p:nvGraphicFramePr>
        <p:xfrm>
          <a:off x="-56195" y="103897"/>
          <a:ext cx="2720315" cy="31899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6944D8EF-0080-FED9-96B4-49E015555AE8}"/>
              </a:ext>
            </a:extLst>
          </p:cNvPr>
          <p:cNvGraphicFramePr>
            <a:graphicFrameLocks noChangeAspect="1"/>
          </p:cNvGraphicFramePr>
          <p:nvPr>
            <p:extLst>
              <p:ext uri="{D42A27DB-BD31-4B8C-83A1-F6EECF244321}">
                <p14:modId xmlns:p14="http://schemas.microsoft.com/office/powerpoint/2010/main" val="717071629"/>
              </p:ext>
            </p:extLst>
          </p:nvPr>
        </p:nvGraphicFramePr>
        <p:xfrm>
          <a:off x="2532037" y="99660"/>
          <a:ext cx="2720020" cy="3189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6BBDED61-27D4-A981-A25D-277C307E720F}"/>
              </a:ext>
            </a:extLst>
          </p:cNvPr>
          <p:cNvGraphicFramePr>
            <a:graphicFrameLocks noChangeAspect="1"/>
          </p:cNvGraphicFramePr>
          <p:nvPr>
            <p:extLst>
              <p:ext uri="{D42A27DB-BD31-4B8C-83A1-F6EECF244321}">
                <p14:modId xmlns:p14="http://schemas.microsoft.com/office/powerpoint/2010/main" val="230383085"/>
              </p:ext>
            </p:extLst>
          </p:nvPr>
        </p:nvGraphicFramePr>
        <p:xfrm>
          <a:off x="2642208" y="3319703"/>
          <a:ext cx="2927944" cy="3434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a:extLst>
              <a:ext uri="{FF2B5EF4-FFF2-40B4-BE49-F238E27FC236}">
                <a16:creationId xmlns:a16="http://schemas.microsoft.com/office/drawing/2014/main" id="{745003DB-44E5-4EAA-A266-0B2141DD7E80}"/>
              </a:ext>
            </a:extLst>
          </p:cNvPr>
          <p:cNvGraphicFramePr>
            <a:graphicFrameLocks noChangeAspect="1"/>
          </p:cNvGraphicFramePr>
          <p:nvPr>
            <p:extLst>
              <p:ext uri="{D42A27DB-BD31-4B8C-83A1-F6EECF244321}">
                <p14:modId xmlns:p14="http://schemas.microsoft.com/office/powerpoint/2010/main" val="4158645484"/>
              </p:ext>
            </p:extLst>
          </p:nvPr>
        </p:nvGraphicFramePr>
        <p:xfrm>
          <a:off x="5661952" y="3383279"/>
          <a:ext cx="2927944" cy="3434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Chart 12">
            <a:extLst>
              <a:ext uri="{FF2B5EF4-FFF2-40B4-BE49-F238E27FC236}">
                <a16:creationId xmlns:a16="http://schemas.microsoft.com/office/drawing/2014/main" id="{54F4C5BD-08D6-45C5-AE13-2B907E99F222}"/>
              </a:ext>
            </a:extLst>
          </p:cNvPr>
          <p:cNvGraphicFramePr>
            <a:graphicFrameLocks noChangeAspect="1"/>
          </p:cNvGraphicFramePr>
          <p:nvPr>
            <p:extLst>
              <p:ext uri="{D42A27DB-BD31-4B8C-83A1-F6EECF244321}">
                <p14:modId xmlns:p14="http://schemas.microsoft.com/office/powerpoint/2010/main" val="4228874733"/>
              </p:ext>
            </p:extLst>
          </p:nvPr>
        </p:nvGraphicFramePr>
        <p:xfrm>
          <a:off x="8518800" y="3383279"/>
          <a:ext cx="2926800" cy="3434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Chart 13">
            <a:extLst>
              <a:ext uri="{FF2B5EF4-FFF2-40B4-BE49-F238E27FC236}">
                <a16:creationId xmlns:a16="http://schemas.microsoft.com/office/drawing/2014/main" id="{DC759C52-892F-CD24-BFB7-AA866A277AFB}"/>
              </a:ext>
            </a:extLst>
          </p:cNvPr>
          <p:cNvGraphicFramePr>
            <a:graphicFrameLocks noChangeAspect="1"/>
          </p:cNvGraphicFramePr>
          <p:nvPr>
            <p:extLst>
              <p:ext uri="{D42A27DB-BD31-4B8C-83A1-F6EECF244321}">
                <p14:modId xmlns:p14="http://schemas.microsoft.com/office/powerpoint/2010/main" val="907683723"/>
              </p:ext>
            </p:extLst>
          </p:nvPr>
        </p:nvGraphicFramePr>
        <p:xfrm>
          <a:off x="5498636" y="2681439"/>
          <a:ext cx="3451902" cy="244141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Chart 14">
            <a:extLst>
              <a:ext uri="{FF2B5EF4-FFF2-40B4-BE49-F238E27FC236}">
                <a16:creationId xmlns:a16="http://schemas.microsoft.com/office/drawing/2014/main" id="{174DF8EA-C0FB-10C1-282B-C44386F1538D}"/>
              </a:ext>
            </a:extLst>
          </p:cNvPr>
          <p:cNvGraphicFramePr>
            <a:graphicFrameLocks noChangeAspect="1"/>
          </p:cNvGraphicFramePr>
          <p:nvPr>
            <p:extLst>
              <p:ext uri="{D42A27DB-BD31-4B8C-83A1-F6EECF244321}">
                <p14:modId xmlns:p14="http://schemas.microsoft.com/office/powerpoint/2010/main" val="700957081"/>
              </p:ext>
            </p:extLst>
          </p:nvPr>
        </p:nvGraphicFramePr>
        <p:xfrm>
          <a:off x="5392468" y="4891884"/>
          <a:ext cx="3708901" cy="2444906"/>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205006586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7F5094-AA87-3A61-3267-801C8BEEE83A}"/>
              </a:ext>
            </a:extLst>
          </p:cNvPr>
          <p:cNvSpPr>
            <a:spLocks noGrp="1"/>
          </p:cNvSpPr>
          <p:nvPr>
            <p:ph type="sldNum" sz="quarter" idx="12"/>
          </p:nvPr>
        </p:nvSpPr>
        <p:spPr/>
        <p:txBody>
          <a:bodyPr/>
          <a:lstStyle/>
          <a:p>
            <a:pPr lvl="0"/>
            <a:fld id="{A7B2C79F-5416-484B-811D-E08E629F85B9}" type="slidenum">
              <a:rPr lang="en-BE" smtClean="0"/>
              <a:t>15</a:t>
            </a:fld>
            <a:endParaRPr lang="en-BE" dirty="0"/>
          </a:p>
        </p:txBody>
      </p:sp>
      <p:graphicFrame>
        <p:nvGraphicFramePr>
          <p:cNvPr id="6" name="Chart 5">
            <a:extLst>
              <a:ext uri="{FF2B5EF4-FFF2-40B4-BE49-F238E27FC236}">
                <a16:creationId xmlns:a16="http://schemas.microsoft.com/office/drawing/2014/main" id="{DD70A47F-3E21-FA08-2B1A-5F965E162354}"/>
              </a:ext>
            </a:extLst>
          </p:cNvPr>
          <p:cNvGraphicFramePr>
            <a:graphicFrameLocks noChangeAspect="1"/>
          </p:cNvGraphicFramePr>
          <p:nvPr/>
        </p:nvGraphicFramePr>
        <p:xfrm>
          <a:off x="7793108" y="87908"/>
          <a:ext cx="2721781" cy="3189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AE1C6F9A-D4FF-93FF-447E-5AD57A59E208}"/>
              </a:ext>
            </a:extLst>
          </p:cNvPr>
          <p:cNvGraphicFramePr>
            <a:graphicFrameLocks noChangeAspect="1"/>
          </p:cNvGraphicFramePr>
          <p:nvPr/>
        </p:nvGraphicFramePr>
        <p:xfrm>
          <a:off x="5205682" y="104243"/>
          <a:ext cx="2720020" cy="3189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C58C25ED-8271-8FBA-28ED-3266C5A07264}"/>
              </a:ext>
            </a:extLst>
          </p:cNvPr>
          <p:cNvGraphicFramePr>
            <a:graphicFrameLocks noChangeAspect="1"/>
          </p:cNvGraphicFramePr>
          <p:nvPr>
            <p:extLst>
              <p:ext uri="{D42A27DB-BD31-4B8C-83A1-F6EECF244321}">
                <p14:modId xmlns:p14="http://schemas.microsoft.com/office/powerpoint/2010/main" val="850477424"/>
              </p:ext>
            </p:extLst>
          </p:nvPr>
        </p:nvGraphicFramePr>
        <p:xfrm>
          <a:off x="-56195" y="103897"/>
          <a:ext cx="2720315" cy="31899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6944D8EF-0080-FED9-96B4-49E015555AE8}"/>
              </a:ext>
            </a:extLst>
          </p:cNvPr>
          <p:cNvGraphicFramePr>
            <a:graphicFrameLocks noChangeAspect="1"/>
          </p:cNvGraphicFramePr>
          <p:nvPr/>
        </p:nvGraphicFramePr>
        <p:xfrm>
          <a:off x="2532037" y="99660"/>
          <a:ext cx="2720020" cy="3189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6BBDED61-27D4-A981-A25D-277C307E720F}"/>
              </a:ext>
            </a:extLst>
          </p:cNvPr>
          <p:cNvGraphicFramePr>
            <a:graphicFrameLocks noChangeAspect="1"/>
          </p:cNvGraphicFramePr>
          <p:nvPr>
            <p:extLst>
              <p:ext uri="{D42A27DB-BD31-4B8C-83A1-F6EECF244321}">
                <p14:modId xmlns:p14="http://schemas.microsoft.com/office/powerpoint/2010/main" val="2803178388"/>
              </p:ext>
            </p:extLst>
          </p:nvPr>
        </p:nvGraphicFramePr>
        <p:xfrm>
          <a:off x="2642208" y="3319703"/>
          <a:ext cx="2927944" cy="3434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a:extLst>
              <a:ext uri="{FF2B5EF4-FFF2-40B4-BE49-F238E27FC236}">
                <a16:creationId xmlns:a16="http://schemas.microsoft.com/office/drawing/2014/main" id="{745003DB-44E5-4EAA-A266-0B2141DD7E80}"/>
              </a:ext>
            </a:extLst>
          </p:cNvPr>
          <p:cNvGraphicFramePr>
            <a:graphicFrameLocks noChangeAspect="1"/>
          </p:cNvGraphicFramePr>
          <p:nvPr>
            <p:extLst>
              <p:ext uri="{D42A27DB-BD31-4B8C-83A1-F6EECF244321}">
                <p14:modId xmlns:p14="http://schemas.microsoft.com/office/powerpoint/2010/main" val="1481178732"/>
              </p:ext>
            </p:extLst>
          </p:nvPr>
        </p:nvGraphicFramePr>
        <p:xfrm>
          <a:off x="5570152" y="3335692"/>
          <a:ext cx="2927944" cy="3434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Chart 12">
            <a:extLst>
              <a:ext uri="{FF2B5EF4-FFF2-40B4-BE49-F238E27FC236}">
                <a16:creationId xmlns:a16="http://schemas.microsoft.com/office/drawing/2014/main" id="{54F4C5BD-08D6-45C5-AE13-2B907E99F222}"/>
              </a:ext>
            </a:extLst>
          </p:cNvPr>
          <p:cNvGraphicFramePr>
            <a:graphicFrameLocks noChangeAspect="1"/>
          </p:cNvGraphicFramePr>
          <p:nvPr>
            <p:extLst>
              <p:ext uri="{D42A27DB-BD31-4B8C-83A1-F6EECF244321}">
                <p14:modId xmlns:p14="http://schemas.microsoft.com/office/powerpoint/2010/main" val="3021870583"/>
              </p:ext>
            </p:extLst>
          </p:nvPr>
        </p:nvGraphicFramePr>
        <p:xfrm>
          <a:off x="8427000" y="3293843"/>
          <a:ext cx="2926800" cy="3434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Chart 13">
            <a:extLst>
              <a:ext uri="{FF2B5EF4-FFF2-40B4-BE49-F238E27FC236}">
                <a16:creationId xmlns:a16="http://schemas.microsoft.com/office/drawing/2014/main" id="{DC759C52-892F-CD24-BFB7-AA866A277AFB}"/>
              </a:ext>
            </a:extLst>
          </p:cNvPr>
          <p:cNvGraphicFramePr>
            <a:graphicFrameLocks noChangeAspect="1"/>
          </p:cNvGraphicFramePr>
          <p:nvPr>
            <p:extLst>
              <p:ext uri="{D42A27DB-BD31-4B8C-83A1-F6EECF244321}">
                <p14:modId xmlns:p14="http://schemas.microsoft.com/office/powerpoint/2010/main" val="557470988"/>
              </p:ext>
            </p:extLst>
          </p:nvPr>
        </p:nvGraphicFramePr>
        <p:xfrm>
          <a:off x="5252057" y="3564158"/>
          <a:ext cx="3451902" cy="244141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Chart 14">
            <a:extLst>
              <a:ext uri="{FF2B5EF4-FFF2-40B4-BE49-F238E27FC236}">
                <a16:creationId xmlns:a16="http://schemas.microsoft.com/office/drawing/2014/main" id="{174DF8EA-C0FB-10C1-282B-C44386F1538D}"/>
              </a:ext>
            </a:extLst>
          </p:cNvPr>
          <p:cNvGraphicFramePr>
            <a:graphicFrameLocks noChangeAspect="1"/>
          </p:cNvGraphicFramePr>
          <p:nvPr>
            <p:extLst>
              <p:ext uri="{D42A27DB-BD31-4B8C-83A1-F6EECF244321}">
                <p14:modId xmlns:p14="http://schemas.microsoft.com/office/powerpoint/2010/main" val="3305324792"/>
              </p:ext>
            </p:extLst>
          </p:nvPr>
        </p:nvGraphicFramePr>
        <p:xfrm>
          <a:off x="7299547" y="3293843"/>
          <a:ext cx="3708901" cy="2444906"/>
        </p:xfrm>
        <a:graphic>
          <a:graphicData uri="http://schemas.openxmlformats.org/drawingml/2006/chart">
            <c:chart xmlns:c="http://schemas.openxmlformats.org/drawingml/2006/chart" xmlns:r="http://schemas.openxmlformats.org/officeDocument/2006/relationships" r:id="rId10"/>
          </a:graphicData>
        </a:graphic>
      </p:graphicFrame>
      <p:grpSp>
        <p:nvGrpSpPr>
          <p:cNvPr id="12" name="Group 11">
            <a:extLst>
              <a:ext uri="{FF2B5EF4-FFF2-40B4-BE49-F238E27FC236}">
                <a16:creationId xmlns:a16="http://schemas.microsoft.com/office/drawing/2014/main" id="{39CD5220-8131-10A3-FDD7-938CA76A529B}"/>
              </a:ext>
            </a:extLst>
          </p:cNvPr>
          <p:cNvGrpSpPr/>
          <p:nvPr/>
        </p:nvGrpSpPr>
        <p:grpSpPr>
          <a:xfrm>
            <a:off x="95071" y="3044240"/>
            <a:ext cx="2402365" cy="3312110"/>
            <a:chOff x="95071" y="3044240"/>
            <a:chExt cx="2402365" cy="3312110"/>
          </a:xfrm>
        </p:grpSpPr>
        <p:pic>
          <p:nvPicPr>
            <p:cNvPr id="2" name="Picture 1">
              <a:extLst>
                <a:ext uri="{FF2B5EF4-FFF2-40B4-BE49-F238E27FC236}">
                  <a16:creationId xmlns:a16="http://schemas.microsoft.com/office/drawing/2014/main" id="{FEB0F291-6F72-6589-489D-3041DC4257E9}"/>
                </a:ext>
              </a:extLst>
            </p:cNvPr>
            <p:cNvPicPr>
              <a:picLocks noChangeAspect="1"/>
            </p:cNvPicPr>
            <p:nvPr/>
          </p:nvPicPr>
          <p:blipFill>
            <a:blip r:embed="rId11"/>
            <a:stretch>
              <a:fillRect/>
            </a:stretch>
          </p:blipFill>
          <p:spPr>
            <a:xfrm>
              <a:off x="245418" y="3048906"/>
              <a:ext cx="2252018" cy="3307444"/>
            </a:xfrm>
            <a:prstGeom prst="rect">
              <a:avLst/>
            </a:prstGeom>
          </p:spPr>
        </p:pic>
        <p:sp>
          <p:nvSpPr>
            <p:cNvPr id="3" name="TextBox 1">
              <a:extLst>
                <a:ext uri="{FF2B5EF4-FFF2-40B4-BE49-F238E27FC236}">
                  <a16:creationId xmlns:a16="http://schemas.microsoft.com/office/drawing/2014/main" id="{26E118EC-56FA-4C53-F8D0-6FD41830E95B}"/>
                </a:ext>
              </a:extLst>
            </p:cNvPr>
            <p:cNvSpPr txBox="1"/>
            <p:nvPr/>
          </p:nvSpPr>
          <p:spPr>
            <a:xfrm>
              <a:off x="95071" y="3044240"/>
              <a:ext cx="1208891"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600" b="1" dirty="0">
                  <a:latin typeface="Times New Roman" panose="02020603050405020304" pitchFamily="18" charset="0"/>
                  <a:cs typeface="Times New Roman" panose="02020603050405020304" pitchFamily="18" charset="0"/>
                </a:rPr>
                <a:t>1990-S15</a:t>
              </a:r>
              <a:endParaRPr lang="en-BE" b="1" dirty="0">
                <a:latin typeface="Times New Roman" panose="02020603050405020304" pitchFamily="18" charset="0"/>
                <a:cs typeface="Times New Roman" panose="02020603050405020304" pitchFamily="18" charset="0"/>
              </a:endParaRPr>
            </a:p>
          </p:txBody>
        </p:sp>
      </p:grpSp>
      <p:graphicFrame>
        <p:nvGraphicFramePr>
          <p:cNvPr id="16" name="Chart 15">
            <a:extLst>
              <a:ext uri="{FF2B5EF4-FFF2-40B4-BE49-F238E27FC236}">
                <a16:creationId xmlns:a16="http://schemas.microsoft.com/office/drawing/2014/main" id="{23C39514-168A-4115-AD83-D2F1444D41A4}"/>
              </a:ext>
            </a:extLst>
          </p:cNvPr>
          <p:cNvGraphicFramePr>
            <a:graphicFrameLocks/>
          </p:cNvGraphicFramePr>
          <p:nvPr>
            <p:extLst>
              <p:ext uri="{D42A27DB-BD31-4B8C-83A1-F6EECF244321}">
                <p14:modId xmlns:p14="http://schemas.microsoft.com/office/powerpoint/2010/main" val="2775047616"/>
              </p:ext>
            </p:extLst>
          </p:nvPr>
        </p:nvGraphicFramePr>
        <p:xfrm>
          <a:off x="8615680" y="358223"/>
          <a:ext cx="2543608" cy="31896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7864346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16</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B4C7C5C1-2B6F-B6B7-0EB4-7C045C3877DD}"/>
              </a:ext>
            </a:extLst>
          </p:cNvPr>
          <p:cNvSpPr txBox="1">
            <a:spLocks/>
          </p:cNvSpPr>
          <p:nvPr/>
        </p:nvSpPr>
        <p:spPr>
          <a:xfrm>
            <a:off x="258610" y="-218336"/>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B4855"/>
                </a:solidFill>
                <a:effectLst/>
                <a:uLnTx/>
                <a:uFillTx/>
                <a:latin typeface="Georgia"/>
                <a:ea typeface="+mn-ea"/>
                <a:cs typeface="+mn-cs"/>
              </a:rPr>
              <a:t>Hg in sediment solid phase</a:t>
            </a:r>
          </a:p>
        </p:txBody>
      </p:sp>
      <p:sp>
        <p:nvSpPr>
          <p:cNvPr id="8" name="TextBox 7">
            <a:extLst>
              <a:ext uri="{FF2B5EF4-FFF2-40B4-BE49-F238E27FC236}">
                <a16:creationId xmlns:a16="http://schemas.microsoft.com/office/drawing/2014/main" id="{D43A5569-0FD8-EDCC-D3A4-3546EA9DE752}"/>
              </a:ext>
            </a:extLst>
          </p:cNvPr>
          <p:cNvSpPr txBox="1"/>
          <p:nvPr/>
        </p:nvSpPr>
        <p:spPr>
          <a:xfrm>
            <a:off x="259393" y="916856"/>
            <a:ext cx="3752168" cy="646331"/>
          </a:xfrm>
          <a:prstGeom prst="rect">
            <a:avLst/>
          </a:prstGeom>
          <a:noFill/>
        </p:spPr>
        <p:txBody>
          <a:bodyPr wrap="square" rtlCol="0">
            <a:spAutoFit/>
          </a:bodyPr>
          <a:lstStyle/>
          <a:p>
            <a:r>
              <a:rPr kumimoji="0" lang="en-US" b="1" i="0" u="none" strike="noStrike" cap="none" spc="0" normalizeH="0" baseline="0" noProof="0" dirty="0" err="1">
                <a:ln>
                  <a:noFill/>
                </a:ln>
                <a:solidFill>
                  <a:srgbClr val="1B4855"/>
                </a:solidFill>
                <a:effectLst/>
                <a:uLnTx/>
                <a:uFillTx/>
                <a:latin typeface="Times New Roman" panose="02020603050405020304" pitchFamily="18" charset="0"/>
                <a:cs typeface="Times New Roman" panose="02020603050405020304" pitchFamily="18" charset="0"/>
              </a:rPr>
              <a:t>MMHg</a:t>
            </a:r>
            <a:r>
              <a:rPr kumimoji="0" lang="en-US" b="1" i="0" u="none" strike="noStrike" cap="none" spc="0" normalizeH="0" baseline="0" noProof="0" dirty="0">
                <a:ln>
                  <a:noFill/>
                </a:ln>
                <a:solidFill>
                  <a:srgbClr val="1B4855"/>
                </a:solidFill>
                <a:effectLst/>
                <a:uLnTx/>
                <a:uFillTx/>
                <a:latin typeface="Times New Roman" panose="02020603050405020304" pitchFamily="18" charset="0"/>
                <a:cs typeface="Times New Roman" panose="02020603050405020304" pitchFamily="18" charset="0"/>
              </a:rPr>
              <a:t> (ng/g) - 2021</a:t>
            </a:r>
          </a:p>
          <a:p>
            <a:endParaRPr lang="en-BE" b="1" dirty="0">
              <a:solidFill>
                <a:srgbClr val="27515D"/>
              </a:solidFill>
            </a:endParaRPr>
          </a:p>
        </p:txBody>
      </p:sp>
      <p:sp>
        <p:nvSpPr>
          <p:cNvPr id="9" name="TextBox 8">
            <a:extLst>
              <a:ext uri="{FF2B5EF4-FFF2-40B4-BE49-F238E27FC236}">
                <a16:creationId xmlns:a16="http://schemas.microsoft.com/office/drawing/2014/main" id="{268F6767-3C77-9AA6-338F-DB81963BB10D}"/>
              </a:ext>
            </a:extLst>
          </p:cNvPr>
          <p:cNvSpPr txBox="1"/>
          <p:nvPr/>
        </p:nvSpPr>
        <p:spPr>
          <a:xfrm>
            <a:off x="0" y="4302991"/>
            <a:ext cx="11897028" cy="25817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dirty="0" err="1">
                <a:latin typeface="Times New Roman" panose="02020603050405020304" pitchFamily="18" charset="0"/>
                <a:cs typeface="Times New Roman" panose="02020603050405020304" pitchFamily="18" charset="0"/>
              </a:rPr>
              <a:t>MMHg</a:t>
            </a:r>
            <a:r>
              <a:rPr lang="en-GB" dirty="0">
                <a:latin typeface="Times New Roman" panose="02020603050405020304" pitchFamily="18" charset="0"/>
                <a:cs typeface="Times New Roman" panose="02020603050405020304" pitchFamily="18" charset="0"/>
              </a:rPr>
              <a:t> peaks </a:t>
            </a:r>
            <a:r>
              <a:rPr lang="en-GB" dirty="0" err="1">
                <a:latin typeface="Times New Roman" panose="02020603050405020304" pitchFamily="18" charset="0"/>
                <a:cs typeface="Times New Roman" panose="02020603050405020304" pitchFamily="18" charset="0"/>
              </a:rPr>
              <a:t>correspondance</a:t>
            </a:r>
            <a:r>
              <a:rPr lang="en-GB" dirty="0">
                <a:latin typeface="Times New Roman" panose="02020603050405020304" pitchFamily="18" charset="0"/>
                <a:cs typeface="Times New Roman" panose="02020603050405020304" pitchFamily="18" charset="0"/>
              </a:rPr>
              <a:t> to THg peaks</a:t>
            </a:r>
          </a:p>
          <a:p>
            <a:pPr marL="285750" indent="-285750">
              <a:lnSpc>
                <a:spcPct val="150000"/>
              </a:lnSpc>
              <a:buFont typeface="Arial" panose="020B0604020202020204" pitchFamily="34" charset="0"/>
              <a:buChar char="•"/>
            </a:pPr>
            <a:r>
              <a:rPr lang="en-US" dirty="0">
                <a:latin typeface="Times New Roman" panose="02020603050405020304" pitchFamily="18" charset="0"/>
                <a:ea typeface="Verdana" panose="020B0604030504040204" pitchFamily="34" charset="0"/>
                <a:cs typeface="Times New Roman" panose="02020603050405020304" pitchFamily="18" charset="0"/>
              </a:rPr>
              <a:t>Small ratio of </a:t>
            </a:r>
            <a:r>
              <a:rPr lang="en-US" dirty="0" err="1">
                <a:latin typeface="Times New Roman" panose="02020603050405020304" pitchFamily="18" charset="0"/>
                <a:ea typeface="Verdana" panose="020B0604030504040204" pitchFamily="34" charset="0"/>
                <a:cs typeface="Times New Roman" panose="02020603050405020304" pitchFamily="18" charset="0"/>
              </a:rPr>
              <a:t>MMHg</a:t>
            </a:r>
            <a:r>
              <a:rPr lang="en-US" dirty="0">
                <a:latin typeface="Times New Roman" panose="02020603050405020304" pitchFamily="18" charset="0"/>
                <a:ea typeface="Verdana" panose="020B0604030504040204" pitchFamily="34" charset="0"/>
                <a:cs typeface="Times New Roman" panose="02020603050405020304" pitchFamily="18" charset="0"/>
              </a:rPr>
              <a:t> to </a:t>
            </a:r>
            <a:r>
              <a:rPr lang="en-US" dirty="0" err="1">
                <a:latin typeface="Times New Roman" panose="02020603050405020304" pitchFamily="18" charset="0"/>
                <a:ea typeface="Verdana" panose="020B0604030504040204" pitchFamily="34" charset="0"/>
                <a:cs typeface="Times New Roman" panose="02020603050405020304" pitchFamily="18" charset="0"/>
              </a:rPr>
              <a:t>THg</a:t>
            </a:r>
            <a:r>
              <a:rPr lang="en-US" dirty="0">
                <a:latin typeface="Times New Roman" panose="02020603050405020304" pitchFamily="18" charset="0"/>
                <a:ea typeface="Verdana" panose="020B0604030504040204" pitchFamily="34" charset="0"/>
                <a:cs typeface="Times New Roman" panose="02020603050405020304" pitchFamily="18" charset="0"/>
              </a:rPr>
              <a:t> for both stations (below 1.5%)</a:t>
            </a:r>
            <a:endParaRPr lang="en-US"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endParaRPr>
          </a:p>
          <a:p>
            <a:pPr marL="285750" indent="-285750" algn="just">
              <a:spcBef>
                <a:spcPts val="600"/>
              </a:spcBef>
              <a:spcAft>
                <a:spcPts val="600"/>
              </a:spcAft>
              <a:buFont typeface="Arial" panose="020B0604020202020204" pitchFamily="34" charset="0"/>
              <a:buChar char="•"/>
            </a:pPr>
            <a:r>
              <a:rPr lang="en-US" sz="1800"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MMHg</a:t>
            </a:r>
            <a:r>
              <a:rPr lang="en-US" sz="1800"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 concentration is not always influenced by </a:t>
            </a:r>
            <a:r>
              <a:rPr lang="en-US" sz="1800"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THg</a:t>
            </a:r>
            <a:r>
              <a:rPr lang="en-US" sz="1800"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 variations</a:t>
            </a:r>
          </a:p>
          <a:p>
            <a:pPr marL="742950" lvl="1" indent="-285750" algn="just">
              <a:spcBef>
                <a:spcPts val="600"/>
              </a:spcBef>
              <a:spcAft>
                <a:spcPts val="600"/>
              </a:spcAft>
              <a:buFont typeface="Courier New" panose="02070309020205020404" pitchFamily="49" charset="0"/>
              <a:buChar char="o"/>
            </a:pPr>
            <a:r>
              <a:rPr lang="en-US" b="1" dirty="0">
                <a:latin typeface="Times New Roman" panose="02020603050405020304" pitchFamily="18" charset="0"/>
                <a:ea typeface="Verdana" panose="020B0604030504040204" pitchFamily="34" charset="0"/>
                <a:cs typeface="Times New Roman" panose="02020603050405020304" pitchFamily="18" charset="0"/>
              </a:rPr>
              <a:t>For S15</a:t>
            </a:r>
            <a:r>
              <a:rPr lang="en-US" dirty="0">
                <a:latin typeface="Times New Roman" panose="02020603050405020304" pitchFamily="18" charset="0"/>
                <a:ea typeface="Verdana" panose="020B0604030504040204" pitchFamily="34" charset="0"/>
                <a:cs typeface="Times New Roman" panose="02020603050405020304" pitchFamily="18" charset="0"/>
              </a:rPr>
              <a:t>: S</a:t>
            </a:r>
            <a:r>
              <a:rPr lang="en-US" dirty="0">
                <a:effectLst/>
                <a:latin typeface="Times New Roman" panose="02020603050405020304" pitchFamily="18" charset="0"/>
                <a:ea typeface="Verdana" panose="020B0604030504040204" pitchFamily="34" charset="0"/>
                <a:cs typeface="Times New Roman" panose="02020603050405020304" pitchFamily="18" charset="0"/>
              </a:rPr>
              <a:t>ignificantly positive correlation (R</a:t>
            </a:r>
            <a:r>
              <a:rPr lang="en-US" baseline="30000" dirty="0">
                <a:effectLst/>
                <a:latin typeface="Times New Roman" panose="02020603050405020304" pitchFamily="18" charset="0"/>
                <a:ea typeface="Verdana" panose="020B0604030504040204" pitchFamily="34" charset="0"/>
                <a:cs typeface="Times New Roman" panose="02020603050405020304" pitchFamily="18" charset="0"/>
              </a:rPr>
              <a:t>2</a:t>
            </a:r>
            <a:r>
              <a:rPr lang="en-US" dirty="0">
                <a:effectLst/>
                <a:latin typeface="Times New Roman" panose="02020603050405020304" pitchFamily="18" charset="0"/>
                <a:ea typeface="Verdana" panose="020B0604030504040204" pitchFamily="34" charset="0"/>
                <a:cs typeface="Times New Roman" panose="02020603050405020304" pitchFamily="18" charset="0"/>
              </a:rPr>
              <a:t> = 0.6839, p = 0.004&lt;0.05) </a:t>
            </a:r>
            <a:r>
              <a:rPr lang="en-US"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MMHg</a:t>
            </a:r>
            <a:r>
              <a:rPr lang="en-US"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 level increases with increasing </a:t>
            </a:r>
            <a:r>
              <a:rPr lang="en-US"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THg</a:t>
            </a:r>
            <a:endParaRPr lang="en-US" dirty="0">
              <a:effectLst/>
              <a:latin typeface="Times New Roman" panose="02020603050405020304" pitchFamily="18" charset="0"/>
              <a:ea typeface="Verdana" panose="020B0604030504040204" pitchFamily="34" charset="0"/>
              <a:cs typeface="Times New Roman" panose="02020603050405020304" pitchFamily="18" charset="0"/>
            </a:endParaRPr>
          </a:p>
          <a:p>
            <a:pPr marL="742950" lvl="1" indent="-285750" algn="just">
              <a:spcBef>
                <a:spcPts val="600"/>
              </a:spcBef>
              <a:spcAft>
                <a:spcPts val="600"/>
              </a:spcAft>
              <a:buFont typeface="Courier New" panose="02070309020205020404" pitchFamily="49" charset="0"/>
              <a:buChar char="o"/>
            </a:pPr>
            <a:r>
              <a:rPr lang="en-US" b="1" dirty="0">
                <a:latin typeface="Times New Roman" panose="02020603050405020304" pitchFamily="18" charset="0"/>
                <a:ea typeface="Verdana" panose="020B0604030504040204" pitchFamily="34" charset="0"/>
                <a:cs typeface="Times New Roman" panose="02020603050405020304" pitchFamily="18" charset="0"/>
              </a:rPr>
              <a:t>For ZB</a:t>
            </a:r>
            <a:r>
              <a:rPr lang="en-US" dirty="0">
                <a:latin typeface="Times New Roman" panose="02020603050405020304" pitchFamily="18" charset="0"/>
                <a:ea typeface="Verdana" panose="020B0604030504040204" pitchFamily="34" charset="0"/>
                <a:cs typeface="Times New Roman" panose="02020603050405020304" pitchFamily="18" charset="0"/>
              </a:rPr>
              <a:t>: No correlation </a:t>
            </a:r>
            <a:r>
              <a:rPr lang="en-US" dirty="0">
                <a:effectLst/>
                <a:latin typeface="Times New Roman" panose="02020603050405020304" pitchFamily="18" charset="0"/>
                <a:ea typeface="Verdana" panose="020B0604030504040204" pitchFamily="34" charset="0"/>
                <a:cs typeface="Times New Roman" panose="02020603050405020304" pitchFamily="18" charset="0"/>
              </a:rPr>
              <a:t>(R</a:t>
            </a:r>
            <a:r>
              <a:rPr lang="en-US" baseline="30000" dirty="0">
                <a:effectLst/>
                <a:latin typeface="Times New Roman" panose="02020603050405020304" pitchFamily="18" charset="0"/>
                <a:ea typeface="Verdana" panose="020B0604030504040204" pitchFamily="34" charset="0"/>
                <a:cs typeface="Times New Roman" panose="02020603050405020304" pitchFamily="18" charset="0"/>
              </a:rPr>
              <a:t>2</a:t>
            </a:r>
            <a:r>
              <a:rPr lang="en-US" dirty="0">
                <a:effectLst/>
                <a:latin typeface="Times New Roman" panose="02020603050405020304" pitchFamily="18" charset="0"/>
                <a:ea typeface="Verdana" panose="020B0604030504040204" pitchFamily="34" charset="0"/>
                <a:cs typeface="Times New Roman" panose="02020603050405020304" pitchFamily="18" charset="0"/>
              </a:rPr>
              <a:t> = 0.023, p&gt;0.05)</a:t>
            </a:r>
            <a:endParaRPr lang="en-GB"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Positive correlation between [</a:t>
            </a:r>
            <a:r>
              <a:rPr lang="en-US" dirty="0" err="1">
                <a:latin typeface="Times New Roman" panose="02020603050405020304" pitchFamily="18" charset="0"/>
                <a:cs typeface="Times New Roman" panose="02020603050405020304" pitchFamily="18" charset="0"/>
              </a:rPr>
              <a:t>MMHg</a:t>
            </a:r>
            <a:r>
              <a:rPr lang="en-US" dirty="0">
                <a:latin typeface="Times New Roman" panose="02020603050405020304" pitchFamily="18" charset="0"/>
                <a:cs typeface="Times New Roman" panose="02020603050405020304" pitchFamily="18" charset="0"/>
              </a:rPr>
              <a:t>] and % OM (S15), no correlation between </a:t>
            </a:r>
            <a:r>
              <a:rPr lang="en-US" dirty="0" err="1">
                <a:latin typeface="Times New Roman" panose="02020603050405020304" pitchFamily="18" charset="0"/>
                <a:cs typeface="Times New Roman" panose="02020603050405020304" pitchFamily="18" charset="0"/>
              </a:rPr>
              <a:t>MMHg</a:t>
            </a:r>
            <a:r>
              <a:rPr lang="en-US" dirty="0">
                <a:latin typeface="Times New Roman" panose="02020603050405020304" pitchFamily="18" charset="0"/>
                <a:cs typeface="Times New Roman" panose="02020603050405020304" pitchFamily="18" charset="0"/>
              </a:rPr>
              <a:t> and OM in ZB</a:t>
            </a:r>
          </a:p>
        </p:txBody>
      </p:sp>
      <p:graphicFrame>
        <p:nvGraphicFramePr>
          <p:cNvPr id="11" name="Chart 10">
            <a:extLst>
              <a:ext uri="{FF2B5EF4-FFF2-40B4-BE49-F238E27FC236}">
                <a16:creationId xmlns:a16="http://schemas.microsoft.com/office/drawing/2014/main" id="{59437FE6-42D5-774F-5A15-9216B2B95035}"/>
              </a:ext>
            </a:extLst>
          </p:cNvPr>
          <p:cNvGraphicFramePr/>
          <p:nvPr>
            <p:extLst>
              <p:ext uri="{D42A27DB-BD31-4B8C-83A1-F6EECF244321}">
                <p14:modId xmlns:p14="http://schemas.microsoft.com/office/powerpoint/2010/main" val="785692702"/>
              </p:ext>
            </p:extLst>
          </p:nvPr>
        </p:nvGraphicFramePr>
        <p:xfrm>
          <a:off x="5812294" y="1323852"/>
          <a:ext cx="4519327" cy="29791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6E4ABAFB-1803-A719-CACD-65642A54367A}"/>
              </a:ext>
            </a:extLst>
          </p:cNvPr>
          <p:cNvGraphicFramePr>
            <a:graphicFrameLocks/>
          </p:cNvGraphicFramePr>
          <p:nvPr>
            <p:extLst>
              <p:ext uri="{D42A27DB-BD31-4B8C-83A1-F6EECF244321}">
                <p14:modId xmlns:p14="http://schemas.microsoft.com/office/powerpoint/2010/main" val="2199669565"/>
              </p:ext>
            </p:extLst>
          </p:nvPr>
        </p:nvGraphicFramePr>
        <p:xfrm>
          <a:off x="1648178" y="1328108"/>
          <a:ext cx="4206171" cy="29748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197723DB-8B35-E278-2DE3-6A017D933DE0}"/>
              </a:ext>
            </a:extLst>
          </p:cNvPr>
          <p:cNvGraphicFramePr>
            <a:graphicFrameLocks noChangeAspect="1"/>
          </p:cNvGraphicFramePr>
          <p:nvPr>
            <p:extLst>
              <p:ext uri="{D42A27DB-BD31-4B8C-83A1-F6EECF244321}">
                <p14:modId xmlns:p14="http://schemas.microsoft.com/office/powerpoint/2010/main" val="2984289416"/>
              </p:ext>
            </p:extLst>
          </p:nvPr>
        </p:nvGraphicFramePr>
        <p:xfrm>
          <a:off x="5852394" y="1330362"/>
          <a:ext cx="2624329" cy="29791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62311055-2AE8-131E-2EF5-4668E983807E}"/>
              </a:ext>
            </a:extLst>
          </p:cNvPr>
          <p:cNvGraphicFramePr>
            <a:graphicFrameLocks noChangeAspect="1"/>
          </p:cNvGraphicFramePr>
          <p:nvPr>
            <p:extLst>
              <p:ext uri="{D42A27DB-BD31-4B8C-83A1-F6EECF244321}">
                <p14:modId xmlns:p14="http://schemas.microsoft.com/office/powerpoint/2010/main" val="1263528801"/>
              </p:ext>
            </p:extLst>
          </p:nvPr>
        </p:nvGraphicFramePr>
        <p:xfrm>
          <a:off x="3139706" y="1323851"/>
          <a:ext cx="2624329" cy="297913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1442211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3" grpId="0">
        <p:bldAsOne/>
      </p:bldGraphic>
      <p:bldGraphic spid="15" grpId="0">
        <p:bldAsOne/>
      </p:bldGraphic>
      <p:bldGraphic spid="1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B4C7C5C1-2B6F-B6B7-0EB4-7C045C3877DD}"/>
              </a:ext>
            </a:extLst>
          </p:cNvPr>
          <p:cNvSpPr txBox="1">
            <a:spLocks/>
          </p:cNvSpPr>
          <p:nvPr/>
        </p:nvSpPr>
        <p:spPr>
          <a:xfrm>
            <a:off x="258610" y="-218336"/>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B4855"/>
                </a:solidFill>
                <a:effectLst/>
                <a:uLnTx/>
                <a:uFillTx/>
                <a:latin typeface="Georgia"/>
                <a:ea typeface="+mn-ea"/>
                <a:cs typeface="+mn-cs"/>
              </a:rPr>
              <a:t>Hg in sediment solid phase</a:t>
            </a:r>
          </a:p>
        </p:txBody>
      </p:sp>
      <p:sp>
        <p:nvSpPr>
          <p:cNvPr id="8" name="TextBox 7">
            <a:extLst>
              <a:ext uri="{FF2B5EF4-FFF2-40B4-BE49-F238E27FC236}">
                <a16:creationId xmlns:a16="http://schemas.microsoft.com/office/drawing/2014/main" id="{D43A5569-0FD8-EDCC-D3A4-3546EA9DE752}"/>
              </a:ext>
            </a:extLst>
          </p:cNvPr>
          <p:cNvSpPr txBox="1"/>
          <p:nvPr/>
        </p:nvSpPr>
        <p:spPr>
          <a:xfrm>
            <a:off x="259393" y="916856"/>
            <a:ext cx="3752168" cy="646331"/>
          </a:xfrm>
          <a:prstGeom prst="rect">
            <a:avLst/>
          </a:prstGeom>
          <a:noFill/>
        </p:spPr>
        <p:txBody>
          <a:bodyPr wrap="square" rtlCol="0">
            <a:spAutoFit/>
          </a:bodyPr>
          <a:lstStyle/>
          <a:p>
            <a:r>
              <a:rPr kumimoji="0" lang="en-US" b="1" i="0" u="none" strike="noStrike" cap="none" spc="0" normalizeH="0" baseline="0" noProof="0" dirty="0" err="1">
                <a:ln>
                  <a:noFill/>
                </a:ln>
                <a:solidFill>
                  <a:srgbClr val="1B4855"/>
                </a:solidFill>
                <a:effectLst/>
                <a:uLnTx/>
                <a:uFillTx/>
                <a:latin typeface="Times New Roman" panose="02020603050405020304" pitchFamily="18" charset="0"/>
                <a:cs typeface="Times New Roman" panose="02020603050405020304" pitchFamily="18" charset="0"/>
              </a:rPr>
              <a:t>MMHg</a:t>
            </a:r>
            <a:r>
              <a:rPr kumimoji="0" lang="en-US" b="1" i="0" u="none" strike="noStrike" cap="none" spc="0" normalizeH="0" baseline="0" noProof="0" dirty="0">
                <a:ln>
                  <a:noFill/>
                </a:ln>
                <a:solidFill>
                  <a:srgbClr val="1B4855"/>
                </a:solidFill>
                <a:effectLst/>
                <a:uLnTx/>
                <a:uFillTx/>
                <a:latin typeface="Times New Roman" panose="02020603050405020304" pitchFamily="18" charset="0"/>
                <a:cs typeface="Times New Roman" panose="02020603050405020304" pitchFamily="18" charset="0"/>
              </a:rPr>
              <a:t> (ng/g) - 2021</a:t>
            </a:r>
          </a:p>
          <a:p>
            <a:endParaRPr lang="en-BE" b="1" dirty="0">
              <a:solidFill>
                <a:srgbClr val="27515D"/>
              </a:solidFill>
            </a:endParaRPr>
          </a:p>
        </p:txBody>
      </p:sp>
      <p:sp>
        <p:nvSpPr>
          <p:cNvPr id="9" name="TextBox 8">
            <a:extLst>
              <a:ext uri="{FF2B5EF4-FFF2-40B4-BE49-F238E27FC236}">
                <a16:creationId xmlns:a16="http://schemas.microsoft.com/office/drawing/2014/main" id="{268F6767-3C77-9AA6-338F-DB81963BB10D}"/>
              </a:ext>
            </a:extLst>
          </p:cNvPr>
          <p:cNvSpPr txBox="1"/>
          <p:nvPr/>
        </p:nvSpPr>
        <p:spPr>
          <a:xfrm>
            <a:off x="0" y="4302991"/>
            <a:ext cx="11897028" cy="25817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dirty="0" err="1">
                <a:latin typeface="Times New Roman" panose="02020603050405020304" pitchFamily="18" charset="0"/>
                <a:cs typeface="Times New Roman" panose="02020603050405020304" pitchFamily="18" charset="0"/>
              </a:rPr>
              <a:t>MMHg</a:t>
            </a:r>
            <a:r>
              <a:rPr lang="en-GB" dirty="0">
                <a:latin typeface="Times New Roman" panose="02020603050405020304" pitchFamily="18" charset="0"/>
                <a:cs typeface="Times New Roman" panose="02020603050405020304" pitchFamily="18" charset="0"/>
              </a:rPr>
              <a:t> peaks </a:t>
            </a:r>
            <a:r>
              <a:rPr lang="en-GB" dirty="0" err="1">
                <a:latin typeface="Times New Roman" panose="02020603050405020304" pitchFamily="18" charset="0"/>
                <a:cs typeface="Times New Roman" panose="02020603050405020304" pitchFamily="18" charset="0"/>
              </a:rPr>
              <a:t>correspondance</a:t>
            </a:r>
            <a:r>
              <a:rPr lang="en-GB" dirty="0">
                <a:latin typeface="Times New Roman" panose="02020603050405020304" pitchFamily="18" charset="0"/>
                <a:cs typeface="Times New Roman" panose="02020603050405020304" pitchFamily="18" charset="0"/>
              </a:rPr>
              <a:t> to THg peaks</a:t>
            </a:r>
          </a:p>
          <a:p>
            <a:pPr marL="285750" indent="-285750">
              <a:lnSpc>
                <a:spcPct val="150000"/>
              </a:lnSpc>
              <a:buFont typeface="Arial" panose="020B0604020202020204" pitchFamily="34" charset="0"/>
              <a:buChar char="•"/>
            </a:pPr>
            <a:r>
              <a:rPr lang="en-US" dirty="0">
                <a:latin typeface="Times New Roman" panose="02020603050405020304" pitchFamily="18" charset="0"/>
                <a:ea typeface="Verdana" panose="020B0604030504040204" pitchFamily="34" charset="0"/>
                <a:cs typeface="Times New Roman" panose="02020603050405020304" pitchFamily="18" charset="0"/>
              </a:rPr>
              <a:t>Small ratio of </a:t>
            </a:r>
            <a:r>
              <a:rPr lang="en-US" dirty="0" err="1">
                <a:latin typeface="Times New Roman" panose="02020603050405020304" pitchFamily="18" charset="0"/>
                <a:ea typeface="Verdana" panose="020B0604030504040204" pitchFamily="34" charset="0"/>
                <a:cs typeface="Times New Roman" panose="02020603050405020304" pitchFamily="18" charset="0"/>
              </a:rPr>
              <a:t>MMHg</a:t>
            </a:r>
            <a:r>
              <a:rPr lang="en-US" dirty="0">
                <a:latin typeface="Times New Roman" panose="02020603050405020304" pitchFamily="18" charset="0"/>
                <a:ea typeface="Verdana" panose="020B0604030504040204" pitchFamily="34" charset="0"/>
                <a:cs typeface="Times New Roman" panose="02020603050405020304" pitchFamily="18" charset="0"/>
              </a:rPr>
              <a:t> to </a:t>
            </a:r>
            <a:r>
              <a:rPr lang="en-US" dirty="0" err="1">
                <a:latin typeface="Times New Roman" panose="02020603050405020304" pitchFamily="18" charset="0"/>
                <a:ea typeface="Verdana" panose="020B0604030504040204" pitchFamily="34" charset="0"/>
                <a:cs typeface="Times New Roman" panose="02020603050405020304" pitchFamily="18" charset="0"/>
              </a:rPr>
              <a:t>THg</a:t>
            </a:r>
            <a:r>
              <a:rPr lang="en-US" dirty="0">
                <a:latin typeface="Times New Roman" panose="02020603050405020304" pitchFamily="18" charset="0"/>
                <a:ea typeface="Verdana" panose="020B0604030504040204" pitchFamily="34" charset="0"/>
                <a:cs typeface="Times New Roman" panose="02020603050405020304" pitchFamily="18" charset="0"/>
              </a:rPr>
              <a:t> for both stations (below 1.5%)</a:t>
            </a:r>
            <a:endParaRPr lang="en-US"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endParaRPr>
          </a:p>
          <a:p>
            <a:pPr marL="285750" indent="-285750" algn="just">
              <a:spcBef>
                <a:spcPts val="600"/>
              </a:spcBef>
              <a:spcAft>
                <a:spcPts val="600"/>
              </a:spcAft>
              <a:buFont typeface="Arial" panose="020B0604020202020204" pitchFamily="34" charset="0"/>
              <a:buChar char="•"/>
            </a:pPr>
            <a:r>
              <a:rPr lang="en-US" sz="1800"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MMHg</a:t>
            </a:r>
            <a:r>
              <a:rPr lang="en-US" sz="1800"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 concentration is not always influenced by </a:t>
            </a:r>
            <a:r>
              <a:rPr lang="en-US" sz="1800"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THg</a:t>
            </a:r>
            <a:r>
              <a:rPr lang="en-US" sz="1800"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 variations</a:t>
            </a:r>
          </a:p>
          <a:p>
            <a:pPr marL="742950" lvl="1" indent="-285750" algn="just">
              <a:spcBef>
                <a:spcPts val="600"/>
              </a:spcBef>
              <a:spcAft>
                <a:spcPts val="600"/>
              </a:spcAft>
              <a:buFont typeface="Courier New" panose="02070309020205020404" pitchFamily="49" charset="0"/>
              <a:buChar char="o"/>
            </a:pPr>
            <a:r>
              <a:rPr lang="en-US" b="1" dirty="0">
                <a:latin typeface="Times New Roman" panose="02020603050405020304" pitchFamily="18" charset="0"/>
                <a:ea typeface="Verdana" panose="020B0604030504040204" pitchFamily="34" charset="0"/>
                <a:cs typeface="Times New Roman" panose="02020603050405020304" pitchFamily="18" charset="0"/>
              </a:rPr>
              <a:t>For S15</a:t>
            </a:r>
            <a:r>
              <a:rPr lang="en-US" dirty="0">
                <a:latin typeface="Times New Roman" panose="02020603050405020304" pitchFamily="18" charset="0"/>
                <a:ea typeface="Verdana" panose="020B0604030504040204" pitchFamily="34" charset="0"/>
                <a:cs typeface="Times New Roman" panose="02020603050405020304" pitchFamily="18" charset="0"/>
              </a:rPr>
              <a:t>: S</a:t>
            </a:r>
            <a:r>
              <a:rPr lang="en-US" dirty="0">
                <a:effectLst/>
                <a:latin typeface="Times New Roman" panose="02020603050405020304" pitchFamily="18" charset="0"/>
                <a:ea typeface="Verdana" panose="020B0604030504040204" pitchFamily="34" charset="0"/>
                <a:cs typeface="Times New Roman" panose="02020603050405020304" pitchFamily="18" charset="0"/>
              </a:rPr>
              <a:t>ignificantly positive correlation (R</a:t>
            </a:r>
            <a:r>
              <a:rPr lang="en-US" baseline="30000" dirty="0">
                <a:effectLst/>
                <a:latin typeface="Times New Roman" panose="02020603050405020304" pitchFamily="18" charset="0"/>
                <a:ea typeface="Verdana" panose="020B0604030504040204" pitchFamily="34" charset="0"/>
                <a:cs typeface="Times New Roman" panose="02020603050405020304" pitchFamily="18" charset="0"/>
              </a:rPr>
              <a:t>2</a:t>
            </a:r>
            <a:r>
              <a:rPr lang="en-US" dirty="0">
                <a:effectLst/>
                <a:latin typeface="Times New Roman" panose="02020603050405020304" pitchFamily="18" charset="0"/>
                <a:ea typeface="Verdana" panose="020B0604030504040204" pitchFamily="34" charset="0"/>
                <a:cs typeface="Times New Roman" panose="02020603050405020304" pitchFamily="18" charset="0"/>
              </a:rPr>
              <a:t> = 0.6839, p = 0.004&lt;0.05) </a:t>
            </a:r>
            <a:r>
              <a:rPr lang="en-US"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MMHg</a:t>
            </a:r>
            <a:r>
              <a:rPr lang="en-US"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 level increases with increasing </a:t>
            </a:r>
            <a:r>
              <a:rPr lang="en-US" dirty="0" err="1">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THg</a:t>
            </a:r>
            <a:endParaRPr lang="en-US" dirty="0">
              <a:effectLst/>
              <a:latin typeface="Times New Roman" panose="02020603050405020304" pitchFamily="18" charset="0"/>
              <a:ea typeface="Verdana" panose="020B0604030504040204" pitchFamily="34" charset="0"/>
              <a:cs typeface="Times New Roman" panose="02020603050405020304" pitchFamily="18" charset="0"/>
            </a:endParaRPr>
          </a:p>
          <a:p>
            <a:pPr marL="742950" lvl="1" indent="-285750" algn="just">
              <a:spcBef>
                <a:spcPts val="600"/>
              </a:spcBef>
              <a:spcAft>
                <a:spcPts val="600"/>
              </a:spcAft>
              <a:buFont typeface="Courier New" panose="02070309020205020404" pitchFamily="49" charset="0"/>
              <a:buChar char="o"/>
            </a:pPr>
            <a:r>
              <a:rPr lang="en-US" b="1" dirty="0">
                <a:latin typeface="Times New Roman" panose="02020603050405020304" pitchFamily="18" charset="0"/>
                <a:ea typeface="Verdana" panose="020B0604030504040204" pitchFamily="34" charset="0"/>
                <a:cs typeface="Times New Roman" panose="02020603050405020304" pitchFamily="18" charset="0"/>
              </a:rPr>
              <a:t>For ZB</a:t>
            </a:r>
            <a:r>
              <a:rPr lang="en-US" dirty="0">
                <a:latin typeface="Times New Roman" panose="02020603050405020304" pitchFamily="18" charset="0"/>
                <a:ea typeface="Verdana" panose="020B0604030504040204" pitchFamily="34" charset="0"/>
                <a:cs typeface="Times New Roman" panose="02020603050405020304" pitchFamily="18" charset="0"/>
              </a:rPr>
              <a:t>: No correlation </a:t>
            </a:r>
            <a:r>
              <a:rPr lang="en-US" dirty="0">
                <a:effectLst/>
                <a:latin typeface="Times New Roman" panose="02020603050405020304" pitchFamily="18" charset="0"/>
                <a:ea typeface="Verdana" panose="020B0604030504040204" pitchFamily="34" charset="0"/>
                <a:cs typeface="Times New Roman" panose="02020603050405020304" pitchFamily="18" charset="0"/>
              </a:rPr>
              <a:t>(R</a:t>
            </a:r>
            <a:r>
              <a:rPr lang="en-US" baseline="30000" dirty="0">
                <a:effectLst/>
                <a:latin typeface="Times New Roman" panose="02020603050405020304" pitchFamily="18" charset="0"/>
                <a:ea typeface="Verdana" panose="020B0604030504040204" pitchFamily="34" charset="0"/>
                <a:cs typeface="Times New Roman" panose="02020603050405020304" pitchFamily="18" charset="0"/>
              </a:rPr>
              <a:t>2</a:t>
            </a:r>
            <a:r>
              <a:rPr lang="en-US" dirty="0">
                <a:effectLst/>
                <a:latin typeface="Times New Roman" panose="02020603050405020304" pitchFamily="18" charset="0"/>
                <a:ea typeface="Verdana" panose="020B0604030504040204" pitchFamily="34" charset="0"/>
                <a:cs typeface="Times New Roman" panose="02020603050405020304" pitchFamily="18" charset="0"/>
              </a:rPr>
              <a:t> = 0.023, p&gt;0.05)</a:t>
            </a:r>
            <a:endParaRPr lang="en-GB"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Positive correlation between [</a:t>
            </a:r>
            <a:r>
              <a:rPr lang="en-US" dirty="0" err="1">
                <a:latin typeface="Times New Roman" panose="02020603050405020304" pitchFamily="18" charset="0"/>
                <a:cs typeface="Times New Roman" panose="02020603050405020304" pitchFamily="18" charset="0"/>
              </a:rPr>
              <a:t>MMHg</a:t>
            </a:r>
            <a:r>
              <a:rPr lang="en-US" dirty="0">
                <a:latin typeface="Times New Roman" panose="02020603050405020304" pitchFamily="18" charset="0"/>
                <a:cs typeface="Times New Roman" panose="02020603050405020304" pitchFamily="18" charset="0"/>
              </a:rPr>
              <a:t>] and % OM (S15), no correlation between </a:t>
            </a:r>
            <a:r>
              <a:rPr lang="en-US" dirty="0" err="1">
                <a:latin typeface="Times New Roman" panose="02020603050405020304" pitchFamily="18" charset="0"/>
                <a:cs typeface="Times New Roman" panose="02020603050405020304" pitchFamily="18" charset="0"/>
              </a:rPr>
              <a:t>MMHg</a:t>
            </a:r>
            <a:r>
              <a:rPr lang="en-US" dirty="0">
                <a:latin typeface="Times New Roman" panose="02020603050405020304" pitchFamily="18" charset="0"/>
                <a:cs typeface="Times New Roman" panose="02020603050405020304" pitchFamily="18" charset="0"/>
              </a:rPr>
              <a:t> and OM in ZB</a:t>
            </a:r>
          </a:p>
        </p:txBody>
      </p:sp>
      <p:graphicFrame>
        <p:nvGraphicFramePr>
          <p:cNvPr id="13" name="Chart 12">
            <a:extLst>
              <a:ext uri="{FF2B5EF4-FFF2-40B4-BE49-F238E27FC236}">
                <a16:creationId xmlns:a16="http://schemas.microsoft.com/office/drawing/2014/main" id="{6E4ABAFB-1803-A719-CACD-65642A54367A}"/>
              </a:ext>
            </a:extLst>
          </p:cNvPr>
          <p:cNvGraphicFramePr>
            <a:graphicFrameLocks noChangeAspect="1"/>
          </p:cNvGraphicFramePr>
          <p:nvPr>
            <p:extLst>
              <p:ext uri="{D42A27DB-BD31-4B8C-83A1-F6EECF244321}">
                <p14:modId xmlns:p14="http://schemas.microsoft.com/office/powerpoint/2010/main" val="2661511064"/>
              </p:ext>
            </p:extLst>
          </p:nvPr>
        </p:nvGraphicFramePr>
        <p:xfrm>
          <a:off x="3854953" y="858989"/>
          <a:ext cx="4069309" cy="2878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59437FE6-42D5-774F-5A15-9216B2B95035}"/>
              </a:ext>
            </a:extLst>
          </p:cNvPr>
          <p:cNvGraphicFramePr>
            <a:graphicFrameLocks noChangeAspect="1"/>
          </p:cNvGraphicFramePr>
          <p:nvPr>
            <p:extLst>
              <p:ext uri="{D42A27DB-BD31-4B8C-83A1-F6EECF244321}">
                <p14:modId xmlns:p14="http://schemas.microsoft.com/office/powerpoint/2010/main" val="1758000563"/>
              </p:ext>
            </p:extLst>
          </p:nvPr>
        </p:nvGraphicFramePr>
        <p:xfrm>
          <a:off x="3688849" y="3583784"/>
          <a:ext cx="4372275" cy="28822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710132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1"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endParaRPr>
          </a:p>
        </p:txBody>
      </p:sp>
      <p:sp>
        <p:nvSpPr>
          <p:cNvPr id="24" name="Title 1">
            <a:extLst>
              <a:ext uri="{FF2B5EF4-FFF2-40B4-BE49-F238E27FC236}">
                <a16:creationId xmlns:a16="http://schemas.microsoft.com/office/drawing/2014/main" id="{F26B1E95-FE9A-4D3E-8E5D-7F9B9542A0A1}"/>
              </a:ext>
            </a:extLst>
          </p:cNvPr>
          <p:cNvSpPr txBox="1">
            <a:spLocks/>
          </p:cNvSpPr>
          <p:nvPr/>
        </p:nvSpPr>
        <p:spPr>
          <a:xfrm>
            <a:off x="73152" y="-435099"/>
            <a:ext cx="1135380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1B4855"/>
                </a:solidFill>
                <a:effectLst/>
                <a:uLnTx/>
                <a:uFillTx/>
                <a:latin typeface="Georgia"/>
                <a:ea typeface="+mn-ea"/>
                <a:cs typeface="+mn-cs"/>
              </a:rPr>
              <a:t>Hg in sediment porewater</a:t>
            </a:r>
          </a:p>
        </p:txBody>
      </p:sp>
      <p:sp>
        <p:nvSpPr>
          <p:cNvPr id="9" name="Title 1">
            <a:extLst>
              <a:ext uri="{FF2B5EF4-FFF2-40B4-BE49-F238E27FC236}">
                <a16:creationId xmlns:a16="http://schemas.microsoft.com/office/drawing/2014/main" id="{5C834D8E-A965-44DA-9D14-A2BF05F46B31}"/>
              </a:ext>
            </a:extLst>
          </p:cNvPr>
          <p:cNvSpPr txBox="1">
            <a:spLocks/>
          </p:cNvSpPr>
          <p:nvPr/>
        </p:nvSpPr>
        <p:spPr>
          <a:xfrm>
            <a:off x="85693" y="23014"/>
            <a:ext cx="6150515"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B4855"/>
                </a:solidFill>
                <a:effectLst/>
                <a:uLnTx/>
                <a:uFillTx/>
                <a:latin typeface="Georgia"/>
                <a:ea typeface="+mn-ea"/>
                <a:cs typeface="+mn-cs"/>
              </a:rPr>
              <a:t>Total and labile Hg (ng/L)</a:t>
            </a:r>
          </a:p>
        </p:txBody>
      </p:sp>
      <p:sp>
        <p:nvSpPr>
          <p:cNvPr id="22" name="Content Placeholder 2">
            <a:extLst>
              <a:ext uri="{FF2B5EF4-FFF2-40B4-BE49-F238E27FC236}">
                <a16:creationId xmlns:a16="http://schemas.microsoft.com/office/drawing/2014/main" id="{66F61424-E7C0-FD0E-323D-6C8D6C7F9320}"/>
              </a:ext>
            </a:extLst>
          </p:cNvPr>
          <p:cNvSpPr txBox="1">
            <a:spLocks/>
          </p:cNvSpPr>
          <p:nvPr/>
        </p:nvSpPr>
        <p:spPr>
          <a:xfrm>
            <a:off x="-33867" y="1253856"/>
            <a:ext cx="5001208" cy="5102494"/>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fontAlgn="auto">
              <a:spcBef>
                <a:spcPts val="1800"/>
              </a:spcBef>
              <a:spcAft>
                <a:spcPts val="0"/>
              </a:spcAft>
              <a:buClrTx/>
              <a:buSzPct val="100000"/>
              <a:buFont typeface="Arial" panose="020B0604020202020204" pitchFamily="34" charset="0"/>
              <a:buChar char="•"/>
              <a:tabLst/>
              <a:defRPr/>
            </a:pPr>
            <a:r>
              <a:rPr lang="en-US" b="1" dirty="0">
                <a:latin typeface="Times New Roman" panose="02020603050405020304" pitchFamily="18" charset="0"/>
                <a:cs typeface="Times New Roman" panose="02020603050405020304" pitchFamily="18" charset="0"/>
              </a:rPr>
              <a:t>2020</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increased towards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the bottom, except S15</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ZB: labile Hg fluctuated under </a:t>
            </a:r>
          </a:p>
          <a:p>
            <a:pPr marL="320040" lvl="1" indent="0">
              <a:buNone/>
              <a:defRPr/>
            </a:pPr>
            <a:r>
              <a:rPr lang="en-US" sz="2000" b="1" dirty="0">
                <a:solidFill>
                  <a:schemeClr val="tx1"/>
                </a:solidFill>
                <a:latin typeface="Times New Roman" panose="02020603050405020304" pitchFamily="18" charset="0"/>
                <a:cs typeface="Times New Roman" panose="02020603050405020304" pitchFamily="18" charset="0"/>
              </a:rPr>
              <a:t>SWI</a:t>
            </a: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W01 and SV: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&gt;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SV: inverse trend between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and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S15: Labile Hg &gt;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under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SWI (technical problem)</a:t>
            </a:r>
          </a:p>
          <a:p>
            <a:pPr marL="45720" lvl="0" indent="0">
              <a:buNone/>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1" i="0" u="none" strike="noStrike" cap="none" spc="0" normalizeH="0" baseline="0" noProof="0" dirty="0">
              <a:ln>
                <a:noFill/>
              </a:ln>
              <a:solidFill>
                <a:schemeClr val="tx1"/>
              </a:solidFill>
              <a:effectLst/>
              <a:uLnTx/>
              <a:uFillTx/>
              <a:latin typeface="+mn-lt"/>
            </a:endParaRPr>
          </a:p>
          <a:p>
            <a:pPr marL="45720" marR="0" lvl="0" indent="0" fontAlgn="auto">
              <a:spcBef>
                <a:spcPts val="1800"/>
              </a:spcBef>
              <a:spcAft>
                <a:spcPts val="0"/>
              </a:spcAft>
              <a:buClrTx/>
              <a:buSzPct val="100000"/>
              <a:buNone/>
              <a:tabLst/>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p:txBody>
      </p:sp>
      <p:graphicFrame>
        <p:nvGraphicFramePr>
          <p:cNvPr id="31" name="Chart 30">
            <a:extLst>
              <a:ext uri="{FF2B5EF4-FFF2-40B4-BE49-F238E27FC236}">
                <a16:creationId xmlns:a16="http://schemas.microsoft.com/office/drawing/2014/main" id="{C658A29F-4812-F4C4-8A71-605EFE94C066}"/>
              </a:ext>
            </a:extLst>
          </p:cNvPr>
          <p:cNvGraphicFramePr>
            <a:graphicFrameLocks noChangeAspect="1"/>
          </p:cNvGraphicFramePr>
          <p:nvPr>
            <p:extLst>
              <p:ext uri="{D42A27DB-BD31-4B8C-83A1-F6EECF244321}">
                <p14:modId xmlns:p14="http://schemas.microsoft.com/office/powerpoint/2010/main" val="2554726320"/>
              </p:ext>
            </p:extLst>
          </p:nvPr>
        </p:nvGraphicFramePr>
        <p:xfrm>
          <a:off x="3844578" y="1016445"/>
          <a:ext cx="2094252" cy="25705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Chart 31">
            <a:extLst>
              <a:ext uri="{FF2B5EF4-FFF2-40B4-BE49-F238E27FC236}">
                <a16:creationId xmlns:a16="http://schemas.microsoft.com/office/drawing/2014/main" id="{16602813-E360-D6FA-FBF5-8EE1157D8253}"/>
              </a:ext>
            </a:extLst>
          </p:cNvPr>
          <p:cNvGraphicFramePr>
            <a:graphicFrameLocks noChangeAspect="1"/>
          </p:cNvGraphicFramePr>
          <p:nvPr>
            <p:extLst>
              <p:ext uri="{D42A27DB-BD31-4B8C-83A1-F6EECF244321}">
                <p14:modId xmlns:p14="http://schemas.microsoft.com/office/powerpoint/2010/main" val="3967467882"/>
              </p:ext>
            </p:extLst>
          </p:nvPr>
        </p:nvGraphicFramePr>
        <p:xfrm>
          <a:off x="5940312" y="1014373"/>
          <a:ext cx="2081983" cy="2572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a:extLst>
              <a:ext uri="{FF2B5EF4-FFF2-40B4-BE49-F238E27FC236}">
                <a16:creationId xmlns:a16="http://schemas.microsoft.com/office/drawing/2014/main" id="{DCA87204-304F-ADA4-0C7D-606C086C4A15}"/>
              </a:ext>
            </a:extLst>
          </p:cNvPr>
          <p:cNvGraphicFramePr>
            <a:graphicFrameLocks noChangeAspect="1"/>
          </p:cNvGraphicFramePr>
          <p:nvPr>
            <p:extLst>
              <p:ext uri="{D42A27DB-BD31-4B8C-83A1-F6EECF244321}">
                <p14:modId xmlns:p14="http://schemas.microsoft.com/office/powerpoint/2010/main" val="3246759320"/>
              </p:ext>
            </p:extLst>
          </p:nvPr>
        </p:nvGraphicFramePr>
        <p:xfrm>
          <a:off x="8021050" y="1006613"/>
          <a:ext cx="2081983" cy="257220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4" name="Chart 33">
            <a:extLst>
              <a:ext uri="{FF2B5EF4-FFF2-40B4-BE49-F238E27FC236}">
                <a16:creationId xmlns:a16="http://schemas.microsoft.com/office/drawing/2014/main" id="{DA10F799-0D00-3135-3B26-266FC55B8F69}"/>
              </a:ext>
            </a:extLst>
          </p:cNvPr>
          <p:cNvGraphicFramePr>
            <a:graphicFrameLocks noChangeAspect="1"/>
          </p:cNvGraphicFramePr>
          <p:nvPr>
            <p:extLst>
              <p:ext uri="{D42A27DB-BD31-4B8C-83A1-F6EECF244321}">
                <p14:modId xmlns:p14="http://schemas.microsoft.com/office/powerpoint/2010/main" val="2137342160"/>
              </p:ext>
            </p:extLst>
          </p:nvPr>
        </p:nvGraphicFramePr>
        <p:xfrm>
          <a:off x="10104514" y="1012507"/>
          <a:ext cx="2081983" cy="257220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5" name="Chart 34">
            <a:extLst>
              <a:ext uri="{FF2B5EF4-FFF2-40B4-BE49-F238E27FC236}">
                <a16:creationId xmlns:a16="http://schemas.microsoft.com/office/drawing/2014/main" id="{5637D432-15FB-D5C4-AE69-96F6835EA203}"/>
              </a:ext>
            </a:extLst>
          </p:cNvPr>
          <p:cNvGraphicFramePr>
            <a:graphicFrameLocks noChangeAspect="1"/>
          </p:cNvGraphicFramePr>
          <p:nvPr>
            <p:extLst>
              <p:ext uri="{D42A27DB-BD31-4B8C-83A1-F6EECF244321}">
                <p14:modId xmlns:p14="http://schemas.microsoft.com/office/powerpoint/2010/main" val="2590730069"/>
              </p:ext>
            </p:extLst>
          </p:nvPr>
        </p:nvGraphicFramePr>
        <p:xfrm>
          <a:off x="3844578" y="3562465"/>
          <a:ext cx="2094251" cy="257898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6" name="Chart 35">
            <a:extLst>
              <a:ext uri="{FF2B5EF4-FFF2-40B4-BE49-F238E27FC236}">
                <a16:creationId xmlns:a16="http://schemas.microsoft.com/office/drawing/2014/main" id="{CCEBF961-D7C4-03AA-C19C-A940B39F6D5C}"/>
              </a:ext>
            </a:extLst>
          </p:cNvPr>
          <p:cNvGraphicFramePr>
            <a:graphicFrameLocks noChangeAspect="1"/>
          </p:cNvGraphicFramePr>
          <p:nvPr>
            <p:extLst>
              <p:ext uri="{D42A27DB-BD31-4B8C-83A1-F6EECF244321}">
                <p14:modId xmlns:p14="http://schemas.microsoft.com/office/powerpoint/2010/main" val="1305582372"/>
              </p:ext>
            </p:extLst>
          </p:nvPr>
        </p:nvGraphicFramePr>
        <p:xfrm>
          <a:off x="5866422" y="3555095"/>
          <a:ext cx="2081983" cy="257220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Chart 36">
            <a:extLst>
              <a:ext uri="{FF2B5EF4-FFF2-40B4-BE49-F238E27FC236}">
                <a16:creationId xmlns:a16="http://schemas.microsoft.com/office/drawing/2014/main" id="{BFB6F18B-7313-2C11-ECB1-DF83FD3132CB}"/>
              </a:ext>
            </a:extLst>
          </p:cNvPr>
          <p:cNvGraphicFramePr>
            <a:graphicFrameLocks noChangeAspect="1"/>
          </p:cNvGraphicFramePr>
          <p:nvPr>
            <p:extLst>
              <p:ext uri="{D42A27DB-BD31-4B8C-83A1-F6EECF244321}">
                <p14:modId xmlns:p14="http://schemas.microsoft.com/office/powerpoint/2010/main" val="3926971895"/>
              </p:ext>
            </p:extLst>
          </p:nvPr>
        </p:nvGraphicFramePr>
        <p:xfrm>
          <a:off x="8002345" y="3553225"/>
          <a:ext cx="2081983" cy="257220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8" name="Chart 37">
            <a:extLst>
              <a:ext uri="{FF2B5EF4-FFF2-40B4-BE49-F238E27FC236}">
                <a16:creationId xmlns:a16="http://schemas.microsoft.com/office/drawing/2014/main" id="{9A67CBF2-2D69-97AA-0EBB-C384A6060199}"/>
              </a:ext>
            </a:extLst>
          </p:cNvPr>
          <p:cNvGraphicFramePr>
            <a:graphicFrameLocks noChangeAspect="1"/>
          </p:cNvGraphicFramePr>
          <p:nvPr>
            <p:extLst>
              <p:ext uri="{D42A27DB-BD31-4B8C-83A1-F6EECF244321}">
                <p14:modId xmlns:p14="http://schemas.microsoft.com/office/powerpoint/2010/main" val="2483094104"/>
              </p:ext>
            </p:extLst>
          </p:nvPr>
        </p:nvGraphicFramePr>
        <p:xfrm>
          <a:off x="10104514" y="3565855"/>
          <a:ext cx="2081983" cy="2572203"/>
        </p:xfrm>
        <a:graphic>
          <a:graphicData uri="http://schemas.openxmlformats.org/drawingml/2006/chart">
            <c:chart xmlns:c="http://schemas.openxmlformats.org/drawingml/2006/chart" xmlns:r="http://schemas.openxmlformats.org/officeDocument/2006/relationships" r:id="rId10"/>
          </a:graphicData>
        </a:graphic>
      </p:graphicFrame>
      <p:sp>
        <p:nvSpPr>
          <p:cNvPr id="39" name="TextBox 38">
            <a:extLst>
              <a:ext uri="{FF2B5EF4-FFF2-40B4-BE49-F238E27FC236}">
                <a16:creationId xmlns:a16="http://schemas.microsoft.com/office/drawing/2014/main" id="{2AF61D46-71D8-DD2E-DC0F-68D498B3645B}"/>
              </a:ext>
            </a:extLst>
          </p:cNvPr>
          <p:cNvSpPr txBox="1"/>
          <p:nvPr/>
        </p:nvSpPr>
        <p:spPr>
          <a:xfrm>
            <a:off x="-88489" y="6465654"/>
            <a:ext cx="6140244" cy="369332"/>
          </a:xfrm>
          <a:prstGeom prst="rect">
            <a:avLst/>
          </a:prstGeom>
          <a:noFill/>
        </p:spPr>
        <p:txBody>
          <a:bodyPr wrap="square">
            <a:spAutoFit/>
          </a:bodyPr>
          <a:lstStyle/>
          <a:p>
            <a:pPr marL="274320" marR="0" lvl="0" fontAlgn="auto">
              <a:spcBef>
                <a:spcPts val="1800"/>
              </a:spcBef>
              <a:spcAft>
                <a:spcPts val="0"/>
              </a:spcAft>
              <a:buClrTx/>
              <a:buSzPct val="100000"/>
              <a:buFont typeface="Arial" panose="020B0604020202020204" pitchFamily="34" charset="0"/>
              <a:buChar char="•"/>
              <a:tabLst/>
              <a:defRPr/>
            </a:pPr>
            <a:r>
              <a:rPr kumimoji="0" lang="en-US" b="0" i="0" u="none" strike="noStrike" cap="none" spc="0" normalizeH="0" baseline="0" noProof="0" dirty="0">
                <a:ln>
                  <a:noFill/>
                </a:ln>
                <a:solidFill>
                  <a:schemeClr val="tx1"/>
                </a:solidFill>
                <a:effectLst/>
                <a:uLnTx/>
                <a:uFillTx/>
                <a:latin typeface="+mn-lt"/>
              </a:rPr>
              <a:t>(P): Porewater</a:t>
            </a:r>
          </a:p>
        </p:txBody>
      </p:sp>
      <p:cxnSp>
        <p:nvCxnSpPr>
          <p:cNvPr id="3" name="Straight Arrow Connector 2">
            <a:extLst>
              <a:ext uri="{FF2B5EF4-FFF2-40B4-BE49-F238E27FC236}">
                <a16:creationId xmlns:a16="http://schemas.microsoft.com/office/drawing/2014/main" id="{27BD20FE-1746-0B83-D15F-E9BCBE0CAE8B}"/>
              </a:ext>
            </a:extLst>
          </p:cNvPr>
          <p:cNvCxnSpPr/>
          <p:nvPr/>
        </p:nvCxnSpPr>
        <p:spPr>
          <a:xfrm>
            <a:off x="8995410" y="1725930"/>
            <a:ext cx="491490" cy="800100"/>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C036418-D972-1A61-F52C-A3AD8D94640E}"/>
              </a:ext>
            </a:extLst>
          </p:cNvPr>
          <p:cNvCxnSpPr>
            <a:cxnSpLocks/>
          </p:cNvCxnSpPr>
          <p:nvPr/>
        </p:nvCxnSpPr>
        <p:spPr>
          <a:xfrm flipH="1">
            <a:off x="8995410" y="4606011"/>
            <a:ext cx="388620" cy="834669"/>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2667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endParaRPr>
          </a:p>
        </p:txBody>
      </p:sp>
      <p:sp>
        <p:nvSpPr>
          <p:cNvPr id="24" name="Title 1">
            <a:extLst>
              <a:ext uri="{FF2B5EF4-FFF2-40B4-BE49-F238E27FC236}">
                <a16:creationId xmlns:a16="http://schemas.microsoft.com/office/drawing/2014/main" id="{F26B1E95-FE9A-4D3E-8E5D-7F9B9542A0A1}"/>
              </a:ext>
            </a:extLst>
          </p:cNvPr>
          <p:cNvSpPr txBox="1">
            <a:spLocks/>
          </p:cNvSpPr>
          <p:nvPr/>
        </p:nvSpPr>
        <p:spPr>
          <a:xfrm>
            <a:off x="73152" y="-435099"/>
            <a:ext cx="1135380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1B4855"/>
                </a:solidFill>
                <a:effectLst/>
                <a:uLnTx/>
                <a:uFillTx/>
                <a:latin typeface="Georgia"/>
                <a:ea typeface="+mn-ea"/>
                <a:cs typeface="+mn-cs"/>
              </a:rPr>
              <a:t>Hg in sediment porewater</a:t>
            </a:r>
          </a:p>
        </p:txBody>
      </p:sp>
      <p:sp>
        <p:nvSpPr>
          <p:cNvPr id="9" name="Title 1">
            <a:extLst>
              <a:ext uri="{FF2B5EF4-FFF2-40B4-BE49-F238E27FC236}">
                <a16:creationId xmlns:a16="http://schemas.microsoft.com/office/drawing/2014/main" id="{5C834D8E-A965-44DA-9D14-A2BF05F46B31}"/>
              </a:ext>
            </a:extLst>
          </p:cNvPr>
          <p:cNvSpPr txBox="1">
            <a:spLocks/>
          </p:cNvSpPr>
          <p:nvPr/>
        </p:nvSpPr>
        <p:spPr>
          <a:xfrm>
            <a:off x="85693" y="23014"/>
            <a:ext cx="6150515"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B4855"/>
                </a:solidFill>
                <a:effectLst/>
                <a:uLnTx/>
                <a:uFillTx/>
                <a:latin typeface="Georgia"/>
                <a:ea typeface="+mn-ea"/>
                <a:cs typeface="+mn-cs"/>
              </a:rPr>
              <a:t>Total and labile Hg (ng/L)</a:t>
            </a:r>
          </a:p>
        </p:txBody>
      </p:sp>
      <p:sp>
        <p:nvSpPr>
          <p:cNvPr id="22" name="Content Placeholder 2">
            <a:extLst>
              <a:ext uri="{FF2B5EF4-FFF2-40B4-BE49-F238E27FC236}">
                <a16:creationId xmlns:a16="http://schemas.microsoft.com/office/drawing/2014/main" id="{66F61424-E7C0-FD0E-323D-6C8D6C7F9320}"/>
              </a:ext>
            </a:extLst>
          </p:cNvPr>
          <p:cNvSpPr txBox="1">
            <a:spLocks/>
          </p:cNvSpPr>
          <p:nvPr/>
        </p:nvSpPr>
        <p:spPr>
          <a:xfrm>
            <a:off x="-33867" y="1253856"/>
            <a:ext cx="5001208" cy="5102494"/>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fontAlgn="auto">
              <a:spcBef>
                <a:spcPts val="1800"/>
              </a:spcBef>
              <a:spcAft>
                <a:spcPts val="0"/>
              </a:spcAft>
              <a:buClrTx/>
              <a:buSzPct val="100000"/>
              <a:buFont typeface="Arial" panose="020B0604020202020204" pitchFamily="34" charset="0"/>
              <a:buChar char="•"/>
              <a:tabLst/>
              <a:defRPr/>
            </a:pPr>
            <a:r>
              <a:rPr lang="en-US" b="1" dirty="0">
                <a:latin typeface="Times New Roman" panose="02020603050405020304" pitchFamily="18" charset="0"/>
                <a:cs typeface="Times New Roman" panose="02020603050405020304" pitchFamily="18" charset="0"/>
              </a:rPr>
              <a:t>2020</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increased towards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the bottom, except S15</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ZB: labile Hg fluctuated under </a:t>
            </a:r>
          </a:p>
          <a:p>
            <a:pPr marL="320040" lvl="1" indent="0">
              <a:buNone/>
              <a:defRPr/>
            </a:pPr>
            <a:r>
              <a:rPr lang="en-US" sz="2000" b="1" dirty="0">
                <a:solidFill>
                  <a:schemeClr val="tx1"/>
                </a:solidFill>
                <a:latin typeface="Times New Roman" panose="02020603050405020304" pitchFamily="18" charset="0"/>
                <a:cs typeface="Times New Roman" panose="02020603050405020304" pitchFamily="18" charset="0"/>
              </a:rPr>
              <a:t>SWI</a:t>
            </a: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W01 and SV: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&gt;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SV: inverse trend between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and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S15: Labile Hg &gt;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under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SWI (technical problem)</a:t>
            </a:r>
          </a:p>
          <a:p>
            <a:pPr marL="45720" lvl="0" indent="0">
              <a:buNone/>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1" i="0" u="none" strike="noStrike" cap="none" spc="0" normalizeH="0" baseline="0" noProof="0" dirty="0">
              <a:ln>
                <a:noFill/>
              </a:ln>
              <a:solidFill>
                <a:schemeClr val="tx1"/>
              </a:solidFill>
              <a:effectLst/>
              <a:uLnTx/>
              <a:uFillTx/>
              <a:latin typeface="+mn-lt"/>
            </a:endParaRPr>
          </a:p>
          <a:p>
            <a:pPr marL="45720" marR="0" lvl="0" indent="0" fontAlgn="auto">
              <a:spcBef>
                <a:spcPts val="1800"/>
              </a:spcBef>
              <a:spcAft>
                <a:spcPts val="0"/>
              </a:spcAft>
              <a:buClrTx/>
              <a:buSzPct val="100000"/>
              <a:buNone/>
              <a:tabLst/>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p:txBody>
      </p:sp>
      <p:graphicFrame>
        <p:nvGraphicFramePr>
          <p:cNvPr id="31" name="Chart 30">
            <a:extLst>
              <a:ext uri="{FF2B5EF4-FFF2-40B4-BE49-F238E27FC236}">
                <a16:creationId xmlns:a16="http://schemas.microsoft.com/office/drawing/2014/main" id="{C658A29F-4812-F4C4-8A71-605EFE94C066}"/>
              </a:ext>
            </a:extLst>
          </p:cNvPr>
          <p:cNvGraphicFramePr>
            <a:graphicFrameLocks noChangeAspect="1"/>
          </p:cNvGraphicFramePr>
          <p:nvPr/>
        </p:nvGraphicFramePr>
        <p:xfrm>
          <a:off x="3844578" y="1016445"/>
          <a:ext cx="2094252" cy="25705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Chart 31">
            <a:extLst>
              <a:ext uri="{FF2B5EF4-FFF2-40B4-BE49-F238E27FC236}">
                <a16:creationId xmlns:a16="http://schemas.microsoft.com/office/drawing/2014/main" id="{16602813-E360-D6FA-FBF5-8EE1157D8253}"/>
              </a:ext>
            </a:extLst>
          </p:cNvPr>
          <p:cNvGraphicFramePr>
            <a:graphicFrameLocks noChangeAspect="1"/>
          </p:cNvGraphicFramePr>
          <p:nvPr/>
        </p:nvGraphicFramePr>
        <p:xfrm>
          <a:off x="5940312" y="1014373"/>
          <a:ext cx="2081983" cy="2572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a:extLst>
              <a:ext uri="{FF2B5EF4-FFF2-40B4-BE49-F238E27FC236}">
                <a16:creationId xmlns:a16="http://schemas.microsoft.com/office/drawing/2014/main" id="{DCA87204-304F-ADA4-0C7D-606C086C4A15}"/>
              </a:ext>
            </a:extLst>
          </p:cNvPr>
          <p:cNvGraphicFramePr>
            <a:graphicFrameLocks noChangeAspect="1"/>
          </p:cNvGraphicFramePr>
          <p:nvPr/>
        </p:nvGraphicFramePr>
        <p:xfrm>
          <a:off x="8021050" y="1006613"/>
          <a:ext cx="2081983" cy="257220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4" name="Chart 33">
            <a:extLst>
              <a:ext uri="{FF2B5EF4-FFF2-40B4-BE49-F238E27FC236}">
                <a16:creationId xmlns:a16="http://schemas.microsoft.com/office/drawing/2014/main" id="{DA10F799-0D00-3135-3B26-266FC55B8F69}"/>
              </a:ext>
            </a:extLst>
          </p:cNvPr>
          <p:cNvGraphicFramePr>
            <a:graphicFrameLocks noChangeAspect="1"/>
          </p:cNvGraphicFramePr>
          <p:nvPr/>
        </p:nvGraphicFramePr>
        <p:xfrm>
          <a:off x="10104514" y="1012507"/>
          <a:ext cx="2081983" cy="257220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5" name="Chart 34">
            <a:extLst>
              <a:ext uri="{FF2B5EF4-FFF2-40B4-BE49-F238E27FC236}">
                <a16:creationId xmlns:a16="http://schemas.microsoft.com/office/drawing/2014/main" id="{5637D432-15FB-D5C4-AE69-96F6835EA203}"/>
              </a:ext>
            </a:extLst>
          </p:cNvPr>
          <p:cNvGraphicFramePr>
            <a:graphicFrameLocks noChangeAspect="1"/>
          </p:cNvGraphicFramePr>
          <p:nvPr/>
        </p:nvGraphicFramePr>
        <p:xfrm>
          <a:off x="3844578" y="3562465"/>
          <a:ext cx="2094251" cy="257898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6" name="Chart 35">
            <a:extLst>
              <a:ext uri="{FF2B5EF4-FFF2-40B4-BE49-F238E27FC236}">
                <a16:creationId xmlns:a16="http://schemas.microsoft.com/office/drawing/2014/main" id="{CCEBF961-D7C4-03AA-C19C-A940B39F6D5C}"/>
              </a:ext>
            </a:extLst>
          </p:cNvPr>
          <p:cNvGraphicFramePr>
            <a:graphicFrameLocks noChangeAspect="1"/>
          </p:cNvGraphicFramePr>
          <p:nvPr/>
        </p:nvGraphicFramePr>
        <p:xfrm>
          <a:off x="5866422" y="3555095"/>
          <a:ext cx="2081983" cy="257220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Chart 36">
            <a:extLst>
              <a:ext uri="{FF2B5EF4-FFF2-40B4-BE49-F238E27FC236}">
                <a16:creationId xmlns:a16="http://schemas.microsoft.com/office/drawing/2014/main" id="{BFB6F18B-7313-2C11-ECB1-DF83FD3132CB}"/>
              </a:ext>
            </a:extLst>
          </p:cNvPr>
          <p:cNvGraphicFramePr>
            <a:graphicFrameLocks noChangeAspect="1"/>
          </p:cNvGraphicFramePr>
          <p:nvPr/>
        </p:nvGraphicFramePr>
        <p:xfrm>
          <a:off x="8002345" y="3553225"/>
          <a:ext cx="2081983" cy="257220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8" name="Chart 37">
            <a:extLst>
              <a:ext uri="{FF2B5EF4-FFF2-40B4-BE49-F238E27FC236}">
                <a16:creationId xmlns:a16="http://schemas.microsoft.com/office/drawing/2014/main" id="{9A67CBF2-2D69-97AA-0EBB-C384A6060199}"/>
              </a:ext>
            </a:extLst>
          </p:cNvPr>
          <p:cNvGraphicFramePr>
            <a:graphicFrameLocks noChangeAspect="1"/>
          </p:cNvGraphicFramePr>
          <p:nvPr/>
        </p:nvGraphicFramePr>
        <p:xfrm>
          <a:off x="10104514" y="3565855"/>
          <a:ext cx="2081983" cy="2572203"/>
        </p:xfrm>
        <a:graphic>
          <a:graphicData uri="http://schemas.openxmlformats.org/drawingml/2006/chart">
            <c:chart xmlns:c="http://schemas.openxmlformats.org/drawingml/2006/chart" xmlns:r="http://schemas.openxmlformats.org/officeDocument/2006/relationships" r:id="rId10"/>
          </a:graphicData>
        </a:graphic>
      </p:graphicFrame>
      <p:sp>
        <p:nvSpPr>
          <p:cNvPr id="39" name="TextBox 38">
            <a:extLst>
              <a:ext uri="{FF2B5EF4-FFF2-40B4-BE49-F238E27FC236}">
                <a16:creationId xmlns:a16="http://schemas.microsoft.com/office/drawing/2014/main" id="{2AF61D46-71D8-DD2E-DC0F-68D498B3645B}"/>
              </a:ext>
            </a:extLst>
          </p:cNvPr>
          <p:cNvSpPr txBox="1"/>
          <p:nvPr/>
        </p:nvSpPr>
        <p:spPr>
          <a:xfrm>
            <a:off x="-88489" y="6465654"/>
            <a:ext cx="6140244" cy="369332"/>
          </a:xfrm>
          <a:prstGeom prst="rect">
            <a:avLst/>
          </a:prstGeom>
          <a:noFill/>
        </p:spPr>
        <p:txBody>
          <a:bodyPr wrap="square">
            <a:spAutoFit/>
          </a:bodyPr>
          <a:lstStyle/>
          <a:p>
            <a:pPr marL="274320" marR="0" lvl="0" fontAlgn="auto">
              <a:spcBef>
                <a:spcPts val="1800"/>
              </a:spcBef>
              <a:spcAft>
                <a:spcPts val="0"/>
              </a:spcAft>
              <a:buClrTx/>
              <a:buSzPct val="100000"/>
              <a:buFont typeface="Arial" panose="020B0604020202020204" pitchFamily="34" charset="0"/>
              <a:buChar char="•"/>
              <a:tabLst/>
              <a:defRPr/>
            </a:pPr>
            <a:r>
              <a:rPr kumimoji="0" lang="en-US" b="0" i="0" u="none" strike="noStrike" cap="none" spc="0" normalizeH="0" baseline="0" noProof="0" dirty="0">
                <a:ln>
                  <a:noFill/>
                </a:ln>
                <a:solidFill>
                  <a:schemeClr val="tx1"/>
                </a:solidFill>
                <a:effectLst/>
                <a:uLnTx/>
                <a:uFillTx/>
                <a:latin typeface="+mn-lt"/>
              </a:rPr>
              <a:t>(P): Porewater</a:t>
            </a:r>
          </a:p>
        </p:txBody>
      </p:sp>
      <p:cxnSp>
        <p:nvCxnSpPr>
          <p:cNvPr id="3" name="Straight Arrow Connector 2">
            <a:extLst>
              <a:ext uri="{FF2B5EF4-FFF2-40B4-BE49-F238E27FC236}">
                <a16:creationId xmlns:a16="http://schemas.microsoft.com/office/drawing/2014/main" id="{27BD20FE-1746-0B83-D15F-E9BCBE0CAE8B}"/>
              </a:ext>
            </a:extLst>
          </p:cNvPr>
          <p:cNvCxnSpPr/>
          <p:nvPr/>
        </p:nvCxnSpPr>
        <p:spPr>
          <a:xfrm>
            <a:off x="8995410" y="1725930"/>
            <a:ext cx="491490" cy="800100"/>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C036418-D972-1A61-F52C-A3AD8D94640E}"/>
              </a:ext>
            </a:extLst>
          </p:cNvPr>
          <p:cNvCxnSpPr>
            <a:cxnSpLocks/>
          </p:cNvCxnSpPr>
          <p:nvPr/>
        </p:nvCxnSpPr>
        <p:spPr>
          <a:xfrm flipH="1">
            <a:off x="8995410" y="4606011"/>
            <a:ext cx="388620" cy="834669"/>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036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endParaRPr>
          </a:p>
        </p:txBody>
      </p:sp>
      <p:sp>
        <p:nvSpPr>
          <p:cNvPr id="24" name="Title 1">
            <a:extLst>
              <a:ext uri="{FF2B5EF4-FFF2-40B4-BE49-F238E27FC236}">
                <a16:creationId xmlns:a16="http://schemas.microsoft.com/office/drawing/2014/main" id="{F26B1E95-FE9A-4D3E-8E5D-7F9B9542A0A1}"/>
              </a:ext>
            </a:extLst>
          </p:cNvPr>
          <p:cNvSpPr txBox="1">
            <a:spLocks/>
          </p:cNvSpPr>
          <p:nvPr/>
        </p:nvSpPr>
        <p:spPr>
          <a:xfrm>
            <a:off x="73152" y="-435099"/>
            <a:ext cx="1135380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1B4855"/>
                </a:solidFill>
                <a:effectLst/>
                <a:uLnTx/>
                <a:uFillTx/>
                <a:latin typeface="Georgia"/>
                <a:ea typeface="+mn-ea"/>
                <a:cs typeface="+mn-cs"/>
              </a:rPr>
              <a:t>Hg in sediment porewater</a:t>
            </a:r>
          </a:p>
        </p:txBody>
      </p:sp>
      <p:sp>
        <p:nvSpPr>
          <p:cNvPr id="9" name="Title 1">
            <a:extLst>
              <a:ext uri="{FF2B5EF4-FFF2-40B4-BE49-F238E27FC236}">
                <a16:creationId xmlns:a16="http://schemas.microsoft.com/office/drawing/2014/main" id="{5C834D8E-A965-44DA-9D14-A2BF05F46B31}"/>
              </a:ext>
            </a:extLst>
          </p:cNvPr>
          <p:cNvSpPr txBox="1">
            <a:spLocks/>
          </p:cNvSpPr>
          <p:nvPr/>
        </p:nvSpPr>
        <p:spPr>
          <a:xfrm>
            <a:off x="85693" y="23014"/>
            <a:ext cx="6150515"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B4855"/>
                </a:solidFill>
                <a:effectLst/>
                <a:uLnTx/>
                <a:uFillTx/>
                <a:latin typeface="Georgia"/>
                <a:ea typeface="+mn-ea"/>
                <a:cs typeface="+mn-cs"/>
              </a:rPr>
              <a:t>Total and labile Hg (ng/L)</a:t>
            </a:r>
          </a:p>
        </p:txBody>
      </p:sp>
      <p:sp>
        <p:nvSpPr>
          <p:cNvPr id="22" name="Content Placeholder 2">
            <a:extLst>
              <a:ext uri="{FF2B5EF4-FFF2-40B4-BE49-F238E27FC236}">
                <a16:creationId xmlns:a16="http://schemas.microsoft.com/office/drawing/2014/main" id="{66F61424-E7C0-FD0E-323D-6C8D6C7F9320}"/>
              </a:ext>
            </a:extLst>
          </p:cNvPr>
          <p:cNvSpPr txBox="1">
            <a:spLocks/>
          </p:cNvSpPr>
          <p:nvPr/>
        </p:nvSpPr>
        <p:spPr>
          <a:xfrm>
            <a:off x="-33867" y="1253856"/>
            <a:ext cx="5001208" cy="5102494"/>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fontAlgn="auto">
              <a:spcBef>
                <a:spcPts val="1800"/>
              </a:spcBef>
              <a:spcAft>
                <a:spcPts val="0"/>
              </a:spcAft>
              <a:buClrTx/>
              <a:buSzPct val="100000"/>
              <a:buFont typeface="Arial" panose="020B0604020202020204" pitchFamily="34" charset="0"/>
              <a:buChar char="•"/>
              <a:tabLst/>
              <a:defRPr/>
            </a:pPr>
            <a:r>
              <a:rPr lang="en-US" b="1" dirty="0">
                <a:latin typeface="Times New Roman" panose="02020603050405020304" pitchFamily="18" charset="0"/>
                <a:cs typeface="Times New Roman" panose="02020603050405020304" pitchFamily="18" charset="0"/>
              </a:rPr>
              <a:t>2020</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increased towards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the bottom, except S15</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ZB: labile Hg fluctuated under </a:t>
            </a:r>
          </a:p>
          <a:p>
            <a:pPr marL="320040" lvl="1" indent="0">
              <a:buNone/>
              <a:defRPr/>
            </a:pPr>
            <a:r>
              <a:rPr lang="en-US" sz="2000" b="1" dirty="0">
                <a:solidFill>
                  <a:schemeClr val="tx1"/>
                </a:solidFill>
                <a:latin typeface="Times New Roman" panose="02020603050405020304" pitchFamily="18" charset="0"/>
                <a:cs typeface="Times New Roman" panose="02020603050405020304" pitchFamily="18" charset="0"/>
              </a:rPr>
              <a:t>SWI</a:t>
            </a: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W01 and SV: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&gt;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SV: inverse trend between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and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S15: Labile Hg &gt;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under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SWI (technical problem)</a:t>
            </a:r>
          </a:p>
          <a:p>
            <a:pPr marL="45720" lvl="0" indent="0">
              <a:buNone/>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1" i="0" u="none" strike="noStrike" cap="none" spc="0" normalizeH="0" baseline="0" noProof="0" dirty="0">
              <a:ln>
                <a:noFill/>
              </a:ln>
              <a:solidFill>
                <a:schemeClr val="tx1"/>
              </a:solidFill>
              <a:effectLst/>
              <a:uLnTx/>
              <a:uFillTx/>
              <a:latin typeface="+mn-lt"/>
            </a:endParaRPr>
          </a:p>
          <a:p>
            <a:pPr marL="45720" marR="0" lvl="0" indent="0" fontAlgn="auto">
              <a:spcBef>
                <a:spcPts val="1800"/>
              </a:spcBef>
              <a:spcAft>
                <a:spcPts val="0"/>
              </a:spcAft>
              <a:buClrTx/>
              <a:buSzPct val="100000"/>
              <a:buNone/>
              <a:tabLst/>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p:txBody>
      </p:sp>
      <p:graphicFrame>
        <p:nvGraphicFramePr>
          <p:cNvPr id="31" name="Chart 30">
            <a:extLst>
              <a:ext uri="{FF2B5EF4-FFF2-40B4-BE49-F238E27FC236}">
                <a16:creationId xmlns:a16="http://schemas.microsoft.com/office/drawing/2014/main" id="{C658A29F-4812-F4C4-8A71-605EFE94C066}"/>
              </a:ext>
            </a:extLst>
          </p:cNvPr>
          <p:cNvGraphicFramePr>
            <a:graphicFrameLocks noChangeAspect="1"/>
          </p:cNvGraphicFramePr>
          <p:nvPr>
            <p:extLst>
              <p:ext uri="{D42A27DB-BD31-4B8C-83A1-F6EECF244321}">
                <p14:modId xmlns:p14="http://schemas.microsoft.com/office/powerpoint/2010/main" val="4024562861"/>
              </p:ext>
            </p:extLst>
          </p:nvPr>
        </p:nvGraphicFramePr>
        <p:xfrm>
          <a:off x="3927655" y="634891"/>
          <a:ext cx="2094252" cy="25705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Chart 33">
            <a:extLst>
              <a:ext uri="{FF2B5EF4-FFF2-40B4-BE49-F238E27FC236}">
                <a16:creationId xmlns:a16="http://schemas.microsoft.com/office/drawing/2014/main" id="{DA10F799-0D00-3135-3B26-266FC55B8F69}"/>
              </a:ext>
            </a:extLst>
          </p:cNvPr>
          <p:cNvGraphicFramePr>
            <a:graphicFrameLocks noChangeAspect="1"/>
          </p:cNvGraphicFramePr>
          <p:nvPr>
            <p:extLst>
              <p:ext uri="{D42A27DB-BD31-4B8C-83A1-F6EECF244321}">
                <p14:modId xmlns:p14="http://schemas.microsoft.com/office/powerpoint/2010/main" val="932229437"/>
              </p:ext>
            </p:extLst>
          </p:nvPr>
        </p:nvGraphicFramePr>
        <p:xfrm>
          <a:off x="7919241" y="687915"/>
          <a:ext cx="2081983" cy="2572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5" name="Chart 34">
            <a:extLst>
              <a:ext uri="{FF2B5EF4-FFF2-40B4-BE49-F238E27FC236}">
                <a16:creationId xmlns:a16="http://schemas.microsoft.com/office/drawing/2014/main" id="{5637D432-15FB-D5C4-AE69-96F6835EA203}"/>
              </a:ext>
            </a:extLst>
          </p:cNvPr>
          <p:cNvGraphicFramePr>
            <a:graphicFrameLocks noChangeAspect="1"/>
          </p:cNvGraphicFramePr>
          <p:nvPr>
            <p:extLst>
              <p:ext uri="{D42A27DB-BD31-4B8C-83A1-F6EECF244321}">
                <p14:modId xmlns:p14="http://schemas.microsoft.com/office/powerpoint/2010/main" val="2768900048"/>
              </p:ext>
            </p:extLst>
          </p:nvPr>
        </p:nvGraphicFramePr>
        <p:xfrm>
          <a:off x="3692728" y="3187277"/>
          <a:ext cx="2288849" cy="257898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8" name="Chart 37">
            <a:extLst>
              <a:ext uri="{FF2B5EF4-FFF2-40B4-BE49-F238E27FC236}">
                <a16:creationId xmlns:a16="http://schemas.microsoft.com/office/drawing/2014/main" id="{9A67CBF2-2D69-97AA-0EBB-C384A6060199}"/>
              </a:ext>
            </a:extLst>
          </p:cNvPr>
          <p:cNvGraphicFramePr>
            <a:graphicFrameLocks noChangeAspect="1"/>
          </p:cNvGraphicFramePr>
          <p:nvPr>
            <p:extLst>
              <p:ext uri="{D42A27DB-BD31-4B8C-83A1-F6EECF244321}">
                <p14:modId xmlns:p14="http://schemas.microsoft.com/office/powerpoint/2010/main" val="2550000703"/>
              </p:ext>
            </p:extLst>
          </p:nvPr>
        </p:nvGraphicFramePr>
        <p:xfrm>
          <a:off x="7909910" y="3185838"/>
          <a:ext cx="2081983" cy="2572203"/>
        </p:xfrm>
        <a:graphic>
          <a:graphicData uri="http://schemas.openxmlformats.org/drawingml/2006/chart">
            <c:chart xmlns:c="http://schemas.openxmlformats.org/drawingml/2006/chart" xmlns:r="http://schemas.openxmlformats.org/officeDocument/2006/relationships" r:id="rId6"/>
          </a:graphicData>
        </a:graphic>
      </p:graphicFrame>
      <p:sp>
        <p:nvSpPr>
          <p:cNvPr id="39" name="TextBox 38">
            <a:extLst>
              <a:ext uri="{FF2B5EF4-FFF2-40B4-BE49-F238E27FC236}">
                <a16:creationId xmlns:a16="http://schemas.microsoft.com/office/drawing/2014/main" id="{2AF61D46-71D8-DD2E-DC0F-68D498B3645B}"/>
              </a:ext>
            </a:extLst>
          </p:cNvPr>
          <p:cNvSpPr txBox="1"/>
          <p:nvPr/>
        </p:nvSpPr>
        <p:spPr>
          <a:xfrm>
            <a:off x="-88489" y="6465654"/>
            <a:ext cx="6140244" cy="369332"/>
          </a:xfrm>
          <a:prstGeom prst="rect">
            <a:avLst/>
          </a:prstGeom>
          <a:noFill/>
        </p:spPr>
        <p:txBody>
          <a:bodyPr wrap="square">
            <a:spAutoFit/>
          </a:bodyPr>
          <a:lstStyle/>
          <a:p>
            <a:pPr marL="274320" marR="0" lvl="0" fontAlgn="auto">
              <a:spcBef>
                <a:spcPts val="1800"/>
              </a:spcBef>
              <a:spcAft>
                <a:spcPts val="0"/>
              </a:spcAft>
              <a:buClrTx/>
              <a:buSzPct val="100000"/>
              <a:buFont typeface="Arial" panose="020B0604020202020204" pitchFamily="34" charset="0"/>
              <a:buChar char="•"/>
              <a:tabLst/>
              <a:defRPr/>
            </a:pPr>
            <a:r>
              <a:rPr kumimoji="0" lang="en-US" b="0" i="0" u="none" strike="noStrike" cap="none" spc="0" normalizeH="0" baseline="0" noProof="0" dirty="0">
                <a:ln>
                  <a:noFill/>
                </a:ln>
                <a:solidFill>
                  <a:schemeClr val="tx1"/>
                </a:solidFill>
                <a:effectLst/>
                <a:uLnTx/>
                <a:uFillTx/>
                <a:latin typeface="+mn-lt"/>
              </a:rPr>
              <a:t>(P): Porewater</a:t>
            </a:r>
          </a:p>
        </p:txBody>
      </p:sp>
      <p:graphicFrame>
        <p:nvGraphicFramePr>
          <p:cNvPr id="2" name="Chart 1">
            <a:extLst>
              <a:ext uri="{FF2B5EF4-FFF2-40B4-BE49-F238E27FC236}">
                <a16:creationId xmlns:a16="http://schemas.microsoft.com/office/drawing/2014/main" id="{52A429C5-5744-5BDC-25CC-ADBB47FD98B1}"/>
              </a:ext>
            </a:extLst>
          </p:cNvPr>
          <p:cNvGraphicFramePr>
            <a:graphicFrameLocks noChangeAspect="1"/>
          </p:cNvGraphicFramePr>
          <p:nvPr>
            <p:extLst>
              <p:ext uri="{D42A27DB-BD31-4B8C-83A1-F6EECF244321}">
                <p14:modId xmlns:p14="http://schemas.microsoft.com/office/powerpoint/2010/main" val="1008700470"/>
              </p:ext>
            </p:extLst>
          </p:nvPr>
        </p:nvGraphicFramePr>
        <p:xfrm>
          <a:off x="5910981" y="3197442"/>
          <a:ext cx="2080843" cy="2570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Chart 5">
            <a:extLst>
              <a:ext uri="{FF2B5EF4-FFF2-40B4-BE49-F238E27FC236}">
                <a16:creationId xmlns:a16="http://schemas.microsoft.com/office/drawing/2014/main" id="{1AB021CC-3592-CA88-D9D9-D62CAD3E2BEF}"/>
              </a:ext>
            </a:extLst>
          </p:cNvPr>
          <p:cNvGraphicFramePr>
            <a:graphicFrameLocks noChangeAspect="1"/>
          </p:cNvGraphicFramePr>
          <p:nvPr>
            <p:extLst>
              <p:ext uri="{D42A27DB-BD31-4B8C-83A1-F6EECF244321}">
                <p14:modId xmlns:p14="http://schemas.microsoft.com/office/powerpoint/2010/main" val="2146494911"/>
              </p:ext>
            </p:extLst>
          </p:nvPr>
        </p:nvGraphicFramePr>
        <p:xfrm>
          <a:off x="9887113" y="3185628"/>
          <a:ext cx="2064566" cy="2570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 name="Chart 6">
            <a:extLst>
              <a:ext uri="{FF2B5EF4-FFF2-40B4-BE49-F238E27FC236}">
                <a16:creationId xmlns:a16="http://schemas.microsoft.com/office/drawing/2014/main" id="{9D41FFC5-3B7D-16B9-6024-216EA5923FFB}"/>
              </a:ext>
            </a:extLst>
          </p:cNvPr>
          <p:cNvGraphicFramePr>
            <a:graphicFrameLocks noChangeAspect="1"/>
          </p:cNvGraphicFramePr>
          <p:nvPr>
            <p:extLst>
              <p:ext uri="{D42A27DB-BD31-4B8C-83A1-F6EECF244321}">
                <p14:modId xmlns:p14="http://schemas.microsoft.com/office/powerpoint/2010/main" val="2865376322"/>
              </p:ext>
            </p:extLst>
          </p:nvPr>
        </p:nvGraphicFramePr>
        <p:xfrm>
          <a:off x="5932872" y="700526"/>
          <a:ext cx="2094164" cy="25704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0" name="Chart 9">
            <a:extLst>
              <a:ext uri="{FF2B5EF4-FFF2-40B4-BE49-F238E27FC236}">
                <a16:creationId xmlns:a16="http://schemas.microsoft.com/office/drawing/2014/main" id="{55484DAC-8D6C-1D88-EE1C-B5608FAB769C}"/>
              </a:ext>
            </a:extLst>
          </p:cNvPr>
          <p:cNvGraphicFramePr>
            <a:graphicFrameLocks noChangeAspect="1"/>
          </p:cNvGraphicFramePr>
          <p:nvPr>
            <p:extLst>
              <p:ext uri="{D42A27DB-BD31-4B8C-83A1-F6EECF244321}">
                <p14:modId xmlns:p14="http://schemas.microsoft.com/office/powerpoint/2010/main" val="3130294359"/>
              </p:ext>
            </p:extLst>
          </p:nvPr>
        </p:nvGraphicFramePr>
        <p:xfrm>
          <a:off x="9870194" y="681654"/>
          <a:ext cx="2086023" cy="25704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1" name="Chart 20">
            <a:extLst>
              <a:ext uri="{FF2B5EF4-FFF2-40B4-BE49-F238E27FC236}">
                <a16:creationId xmlns:a16="http://schemas.microsoft.com/office/drawing/2014/main" id="{A46DE01C-CC21-A719-CF54-4B56F7908689}"/>
              </a:ext>
            </a:extLst>
          </p:cNvPr>
          <p:cNvGraphicFramePr>
            <a:graphicFrameLocks noChangeAspect="1"/>
          </p:cNvGraphicFramePr>
          <p:nvPr>
            <p:extLst>
              <p:ext uri="{D42A27DB-BD31-4B8C-83A1-F6EECF244321}">
                <p14:modId xmlns:p14="http://schemas.microsoft.com/office/powerpoint/2010/main" val="1091621165"/>
              </p:ext>
            </p:extLst>
          </p:nvPr>
        </p:nvGraphicFramePr>
        <p:xfrm>
          <a:off x="594920" y="700526"/>
          <a:ext cx="2095200" cy="25704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3" name="Chart 22">
            <a:extLst>
              <a:ext uri="{FF2B5EF4-FFF2-40B4-BE49-F238E27FC236}">
                <a16:creationId xmlns:a16="http://schemas.microsoft.com/office/drawing/2014/main" id="{49EC26C5-FDA6-1B15-647A-E7C8A0783FA6}"/>
              </a:ext>
            </a:extLst>
          </p:cNvPr>
          <p:cNvGraphicFramePr>
            <a:graphicFrameLocks noChangeAspect="1"/>
          </p:cNvGraphicFramePr>
          <p:nvPr>
            <p:extLst>
              <p:ext uri="{D42A27DB-BD31-4B8C-83A1-F6EECF244321}">
                <p14:modId xmlns:p14="http://schemas.microsoft.com/office/powerpoint/2010/main" val="3835352106"/>
              </p:ext>
            </p:extLst>
          </p:nvPr>
        </p:nvGraphicFramePr>
        <p:xfrm>
          <a:off x="2501217" y="2215340"/>
          <a:ext cx="2095200" cy="25704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13312005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endParaRPr>
          </a:p>
        </p:txBody>
      </p:sp>
      <p:graphicFrame>
        <p:nvGraphicFramePr>
          <p:cNvPr id="31" name="Chart 30">
            <a:extLst>
              <a:ext uri="{FF2B5EF4-FFF2-40B4-BE49-F238E27FC236}">
                <a16:creationId xmlns:a16="http://schemas.microsoft.com/office/drawing/2014/main" id="{C658A29F-4812-F4C4-8A71-605EFE94C066}"/>
              </a:ext>
            </a:extLst>
          </p:cNvPr>
          <p:cNvGraphicFramePr>
            <a:graphicFrameLocks noChangeAspect="1"/>
          </p:cNvGraphicFramePr>
          <p:nvPr>
            <p:extLst>
              <p:ext uri="{D42A27DB-BD31-4B8C-83A1-F6EECF244321}">
                <p14:modId xmlns:p14="http://schemas.microsoft.com/office/powerpoint/2010/main" val="3586277106"/>
              </p:ext>
            </p:extLst>
          </p:nvPr>
        </p:nvGraphicFramePr>
        <p:xfrm>
          <a:off x="1549017" y="354972"/>
          <a:ext cx="2094252" cy="25705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Chart 33">
            <a:extLst>
              <a:ext uri="{FF2B5EF4-FFF2-40B4-BE49-F238E27FC236}">
                <a16:creationId xmlns:a16="http://schemas.microsoft.com/office/drawing/2014/main" id="{DA10F799-0D00-3135-3B26-266FC55B8F69}"/>
              </a:ext>
            </a:extLst>
          </p:cNvPr>
          <p:cNvGraphicFramePr>
            <a:graphicFrameLocks noChangeAspect="1"/>
          </p:cNvGraphicFramePr>
          <p:nvPr>
            <p:extLst>
              <p:ext uri="{D42A27DB-BD31-4B8C-83A1-F6EECF244321}">
                <p14:modId xmlns:p14="http://schemas.microsoft.com/office/powerpoint/2010/main" val="3911188248"/>
              </p:ext>
            </p:extLst>
          </p:nvPr>
        </p:nvGraphicFramePr>
        <p:xfrm>
          <a:off x="1561286" y="3117670"/>
          <a:ext cx="2081983" cy="2572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5" name="Chart 34">
            <a:extLst>
              <a:ext uri="{FF2B5EF4-FFF2-40B4-BE49-F238E27FC236}">
                <a16:creationId xmlns:a16="http://schemas.microsoft.com/office/drawing/2014/main" id="{5637D432-15FB-D5C4-AE69-96F6835EA203}"/>
              </a:ext>
            </a:extLst>
          </p:cNvPr>
          <p:cNvGraphicFramePr>
            <a:graphicFrameLocks noChangeAspect="1"/>
          </p:cNvGraphicFramePr>
          <p:nvPr>
            <p:extLst>
              <p:ext uri="{D42A27DB-BD31-4B8C-83A1-F6EECF244321}">
                <p14:modId xmlns:p14="http://schemas.microsoft.com/office/powerpoint/2010/main" val="958572217"/>
              </p:ext>
            </p:extLst>
          </p:nvPr>
        </p:nvGraphicFramePr>
        <p:xfrm>
          <a:off x="3573155" y="397422"/>
          <a:ext cx="2288849" cy="257898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8" name="Chart 37">
            <a:extLst>
              <a:ext uri="{FF2B5EF4-FFF2-40B4-BE49-F238E27FC236}">
                <a16:creationId xmlns:a16="http://schemas.microsoft.com/office/drawing/2014/main" id="{9A67CBF2-2D69-97AA-0EBB-C384A6060199}"/>
              </a:ext>
            </a:extLst>
          </p:cNvPr>
          <p:cNvGraphicFramePr>
            <a:graphicFrameLocks noChangeAspect="1"/>
          </p:cNvGraphicFramePr>
          <p:nvPr>
            <p:extLst>
              <p:ext uri="{D42A27DB-BD31-4B8C-83A1-F6EECF244321}">
                <p14:modId xmlns:p14="http://schemas.microsoft.com/office/powerpoint/2010/main" val="1066506341"/>
              </p:ext>
            </p:extLst>
          </p:nvPr>
        </p:nvGraphicFramePr>
        <p:xfrm>
          <a:off x="3829948" y="3117669"/>
          <a:ext cx="2081983" cy="2572203"/>
        </p:xfrm>
        <a:graphic>
          <a:graphicData uri="http://schemas.openxmlformats.org/drawingml/2006/chart">
            <c:chart xmlns:c="http://schemas.openxmlformats.org/drawingml/2006/chart" xmlns:r="http://schemas.openxmlformats.org/officeDocument/2006/relationships" r:id="rId6"/>
          </a:graphicData>
        </a:graphic>
      </p:graphicFrame>
      <p:sp>
        <p:nvSpPr>
          <p:cNvPr id="39" name="TextBox 38">
            <a:extLst>
              <a:ext uri="{FF2B5EF4-FFF2-40B4-BE49-F238E27FC236}">
                <a16:creationId xmlns:a16="http://schemas.microsoft.com/office/drawing/2014/main" id="{2AF61D46-71D8-DD2E-DC0F-68D498B3645B}"/>
              </a:ext>
            </a:extLst>
          </p:cNvPr>
          <p:cNvSpPr txBox="1"/>
          <p:nvPr/>
        </p:nvSpPr>
        <p:spPr>
          <a:xfrm>
            <a:off x="-88489" y="6465654"/>
            <a:ext cx="6140244" cy="369332"/>
          </a:xfrm>
          <a:prstGeom prst="rect">
            <a:avLst/>
          </a:prstGeom>
          <a:noFill/>
        </p:spPr>
        <p:txBody>
          <a:bodyPr wrap="square">
            <a:spAutoFit/>
          </a:bodyPr>
          <a:lstStyle/>
          <a:p>
            <a:pPr marL="274320" marR="0" lvl="0" fontAlgn="auto">
              <a:spcBef>
                <a:spcPts val="1800"/>
              </a:spcBef>
              <a:spcAft>
                <a:spcPts val="0"/>
              </a:spcAft>
              <a:buClrTx/>
              <a:buSzPct val="100000"/>
              <a:buFont typeface="Arial" panose="020B0604020202020204" pitchFamily="34" charset="0"/>
              <a:buChar char="•"/>
              <a:tabLst/>
              <a:defRPr/>
            </a:pPr>
            <a:r>
              <a:rPr kumimoji="0" lang="en-US" b="0" i="0" u="none" strike="noStrike" cap="none" spc="0" normalizeH="0" baseline="0" noProof="0" dirty="0">
                <a:ln>
                  <a:noFill/>
                </a:ln>
                <a:solidFill>
                  <a:schemeClr val="tx1"/>
                </a:solidFill>
                <a:effectLst/>
                <a:uLnTx/>
                <a:uFillTx/>
                <a:latin typeface="+mn-lt"/>
              </a:rPr>
              <a:t>(P): Porewater</a:t>
            </a:r>
          </a:p>
        </p:txBody>
      </p:sp>
      <p:graphicFrame>
        <p:nvGraphicFramePr>
          <p:cNvPr id="2" name="Chart 1">
            <a:extLst>
              <a:ext uri="{FF2B5EF4-FFF2-40B4-BE49-F238E27FC236}">
                <a16:creationId xmlns:a16="http://schemas.microsoft.com/office/drawing/2014/main" id="{52A429C5-5744-5BDC-25CC-ADBB47FD98B1}"/>
              </a:ext>
            </a:extLst>
          </p:cNvPr>
          <p:cNvGraphicFramePr>
            <a:graphicFrameLocks noChangeAspect="1"/>
          </p:cNvGraphicFramePr>
          <p:nvPr>
            <p:extLst>
              <p:ext uri="{D42A27DB-BD31-4B8C-83A1-F6EECF244321}">
                <p14:modId xmlns:p14="http://schemas.microsoft.com/office/powerpoint/2010/main" val="2383396943"/>
              </p:ext>
            </p:extLst>
          </p:nvPr>
        </p:nvGraphicFramePr>
        <p:xfrm>
          <a:off x="7856555" y="358969"/>
          <a:ext cx="2080843" cy="2570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Chart 5">
            <a:extLst>
              <a:ext uri="{FF2B5EF4-FFF2-40B4-BE49-F238E27FC236}">
                <a16:creationId xmlns:a16="http://schemas.microsoft.com/office/drawing/2014/main" id="{1AB021CC-3592-CA88-D9D9-D62CAD3E2BEF}"/>
              </a:ext>
            </a:extLst>
          </p:cNvPr>
          <p:cNvGraphicFramePr>
            <a:graphicFrameLocks noChangeAspect="1"/>
          </p:cNvGraphicFramePr>
          <p:nvPr>
            <p:extLst>
              <p:ext uri="{D42A27DB-BD31-4B8C-83A1-F6EECF244321}">
                <p14:modId xmlns:p14="http://schemas.microsoft.com/office/powerpoint/2010/main" val="3093182950"/>
              </p:ext>
            </p:extLst>
          </p:nvPr>
        </p:nvGraphicFramePr>
        <p:xfrm>
          <a:off x="7915517" y="3102897"/>
          <a:ext cx="2064566" cy="2570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 name="Chart 6">
            <a:extLst>
              <a:ext uri="{FF2B5EF4-FFF2-40B4-BE49-F238E27FC236}">
                <a16:creationId xmlns:a16="http://schemas.microsoft.com/office/drawing/2014/main" id="{9D41FFC5-3B7D-16B9-6024-216EA5923FFB}"/>
              </a:ext>
            </a:extLst>
          </p:cNvPr>
          <p:cNvGraphicFramePr>
            <a:graphicFrameLocks noChangeAspect="1"/>
          </p:cNvGraphicFramePr>
          <p:nvPr>
            <p:extLst>
              <p:ext uri="{D42A27DB-BD31-4B8C-83A1-F6EECF244321}">
                <p14:modId xmlns:p14="http://schemas.microsoft.com/office/powerpoint/2010/main" val="1746207787"/>
              </p:ext>
            </p:extLst>
          </p:nvPr>
        </p:nvGraphicFramePr>
        <p:xfrm>
          <a:off x="5829594" y="354972"/>
          <a:ext cx="2094164" cy="25704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0" name="Chart 9">
            <a:extLst>
              <a:ext uri="{FF2B5EF4-FFF2-40B4-BE49-F238E27FC236}">
                <a16:creationId xmlns:a16="http://schemas.microsoft.com/office/drawing/2014/main" id="{55484DAC-8D6C-1D88-EE1C-B5608FAB769C}"/>
              </a:ext>
            </a:extLst>
          </p:cNvPr>
          <p:cNvGraphicFramePr>
            <a:graphicFrameLocks noChangeAspect="1"/>
          </p:cNvGraphicFramePr>
          <p:nvPr>
            <p:extLst>
              <p:ext uri="{D42A27DB-BD31-4B8C-83A1-F6EECF244321}">
                <p14:modId xmlns:p14="http://schemas.microsoft.com/office/powerpoint/2010/main" val="3783154646"/>
              </p:ext>
            </p:extLst>
          </p:nvPr>
        </p:nvGraphicFramePr>
        <p:xfrm>
          <a:off x="5862004" y="3117669"/>
          <a:ext cx="2086023" cy="25704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1" name="Chart 20">
            <a:extLst>
              <a:ext uri="{FF2B5EF4-FFF2-40B4-BE49-F238E27FC236}">
                <a16:creationId xmlns:a16="http://schemas.microsoft.com/office/drawing/2014/main" id="{A46DE01C-CC21-A719-CF54-4B56F7908689}"/>
              </a:ext>
            </a:extLst>
          </p:cNvPr>
          <p:cNvGraphicFramePr>
            <a:graphicFrameLocks noChangeAspect="1"/>
          </p:cNvGraphicFramePr>
          <p:nvPr>
            <p:extLst>
              <p:ext uri="{D42A27DB-BD31-4B8C-83A1-F6EECF244321}">
                <p14:modId xmlns:p14="http://schemas.microsoft.com/office/powerpoint/2010/main" val="1300839503"/>
              </p:ext>
            </p:extLst>
          </p:nvPr>
        </p:nvGraphicFramePr>
        <p:xfrm>
          <a:off x="9918309" y="358969"/>
          <a:ext cx="2095200" cy="25704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3" name="Chart 22">
            <a:extLst>
              <a:ext uri="{FF2B5EF4-FFF2-40B4-BE49-F238E27FC236}">
                <a16:creationId xmlns:a16="http://schemas.microsoft.com/office/drawing/2014/main" id="{49EC26C5-FDA6-1B15-647A-E7C8A0783FA6}"/>
              </a:ext>
            </a:extLst>
          </p:cNvPr>
          <p:cNvGraphicFramePr>
            <a:graphicFrameLocks noChangeAspect="1"/>
          </p:cNvGraphicFramePr>
          <p:nvPr>
            <p:extLst>
              <p:ext uri="{D42A27DB-BD31-4B8C-83A1-F6EECF244321}">
                <p14:modId xmlns:p14="http://schemas.microsoft.com/office/powerpoint/2010/main" val="597539880"/>
              </p:ext>
            </p:extLst>
          </p:nvPr>
        </p:nvGraphicFramePr>
        <p:xfrm>
          <a:off x="9918309" y="3088125"/>
          <a:ext cx="2095200" cy="25704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5211263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1000" b="0" i="0" u="none" strike="noStrike" kern="1200" cap="all" spc="0" normalizeH="0" baseline="0" noProof="0">
              <a:ln>
                <a:noFill/>
              </a:ln>
              <a:solidFill>
                <a:prstClr val="black">
                  <a:lumMod val="50000"/>
                  <a:lumOff val="50000"/>
                </a:prstClr>
              </a:solidFill>
              <a:effectLst/>
              <a:uLnTx/>
              <a:uFillTx/>
              <a:latin typeface="Calibri" panose="020F0502020204030204"/>
              <a:ea typeface="+mn-ea"/>
              <a:cs typeface="+mn-cs"/>
            </a:endParaRPr>
          </a:p>
        </p:txBody>
      </p:sp>
      <p:sp>
        <p:nvSpPr>
          <p:cNvPr id="24" name="Title 1">
            <a:extLst>
              <a:ext uri="{FF2B5EF4-FFF2-40B4-BE49-F238E27FC236}">
                <a16:creationId xmlns:a16="http://schemas.microsoft.com/office/drawing/2014/main" id="{F26B1E95-FE9A-4D3E-8E5D-7F9B9542A0A1}"/>
              </a:ext>
            </a:extLst>
          </p:cNvPr>
          <p:cNvSpPr txBox="1">
            <a:spLocks/>
          </p:cNvSpPr>
          <p:nvPr/>
        </p:nvSpPr>
        <p:spPr>
          <a:xfrm>
            <a:off x="73152" y="-435099"/>
            <a:ext cx="1135380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1B4855"/>
                </a:solidFill>
                <a:effectLst/>
                <a:uLnTx/>
                <a:uFillTx/>
                <a:latin typeface="Georgia"/>
                <a:ea typeface="+mn-ea"/>
                <a:cs typeface="+mn-cs"/>
              </a:rPr>
              <a:t>Hg in sediment porewater</a:t>
            </a:r>
          </a:p>
        </p:txBody>
      </p:sp>
      <p:sp>
        <p:nvSpPr>
          <p:cNvPr id="9" name="Title 1">
            <a:extLst>
              <a:ext uri="{FF2B5EF4-FFF2-40B4-BE49-F238E27FC236}">
                <a16:creationId xmlns:a16="http://schemas.microsoft.com/office/drawing/2014/main" id="{5C834D8E-A965-44DA-9D14-A2BF05F46B31}"/>
              </a:ext>
            </a:extLst>
          </p:cNvPr>
          <p:cNvSpPr txBox="1">
            <a:spLocks/>
          </p:cNvSpPr>
          <p:nvPr/>
        </p:nvSpPr>
        <p:spPr>
          <a:xfrm>
            <a:off x="85693" y="23014"/>
            <a:ext cx="6150515"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B4855"/>
                </a:solidFill>
                <a:effectLst/>
                <a:uLnTx/>
                <a:uFillTx/>
                <a:latin typeface="Georgia"/>
                <a:ea typeface="+mn-ea"/>
                <a:cs typeface="+mn-cs"/>
              </a:rPr>
              <a:t>Total and labile Hg (ng/L)</a:t>
            </a:r>
          </a:p>
        </p:txBody>
      </p:sp>
      <p:sp>
        <p:nvSpPr>
          <p:cNvPr id="22" name="Content Placeholder 2">
            <a:extLst>
              <a:ext uri="{FF2B5EF4-FFF2-40B4-BE49-F238E27FC236}">
                <a16:creationId xmlns:a16="http://schemas.microsoft.com/office/drawing/2014/main" id="{66F61424-E7C0-FD0E-323D-6C8D6C7F9320}"/>
              </a:ext>
            </a:extLst>
          </p:cNvPr>
          <p:cNvSpPr txBox="1">
            <a:spLocks/>
          </p:cNvSpPr>
          <p:nvPr/>
        </p:nvSpPr>
        <p:spPr>
          <a:xfrm>
            <a:off x="-33867" y="1253856"/>
            <a:ext cx="5001208" cy="5102494"/>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fontAlgn="auto">
              <a:spcBef>
                <a:spcPts val="1800"/>
              </a:spcBef>
              <a:spcAft>
                <a:spcPts val="0"/>
              </a:spcAft>
              <a:buClrTx/>
              <a:buSzPct val="100000"/>
              <a:buFont typeface="Arial" panose="020B0604020202020204" pitchFamily="34" charset="0"/>
              <a:buChar char="•"/>
              <a:tabLst/>
              <a:defRPr/>
            </a:pPr>
            <a:r>
              <a:rPr lang="en-US" b="1" dirty="0">
                <a:latin typeface="Times New Roman" panose="02020603050405020304" pitchFamily="18" charset="0"/>
                <a:cs typeface="Times New Roman" panose="02020603050405020304" pitchFamily="18" charset="0"/>
              </a:rPr>
              <a:t>2020</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increased towards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the bottom, except S15</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ZB: labile Hg fluctuated under </a:t>
            </a:r>
          </a:p>
          <a:p>
            <a:pPr marL="320040" lvl="1" indent="0">
              <a:buNone/>
              <a:defRPr/>
            </a:pPr>
            <a:r>
              <a:rPr lang="en-US" sz="2000" b="1" dirty="0">
                <a:solidFill>
                  <a:schemeClr val="tx1"/>
                </a:solidFill>
                <a:latin typeface="Times New Roman" panose="02020603050405020304" pitchFamily="18" charset="0"/>
                <a:cs typeface="Times New Roman" panose="02020603050405020304" pitchFamily="18" charset="0"/>
              </a:rPr>
              <a:t>SWI</a:t>
            </a: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W01 and SV: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&gt;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SV: inverse trend between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and Labile Hg</a:t>
            </a:r>
          </a:p>
          <a:p>
            <a:pPr lvl="0">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S15: Labile Hg &gt;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under </a:t>
            </a:r>
          </a:p>
          <a:p>
            <a:pPr marL="45720" lvl="0" indent="0">
              <a:buNone/>
              <a:defRPr/>
            </a:pPr>
            <a:r>
              <a:rPr lang="en-US" b="1" dirty="0">
                <a:solidFill>
                  <a:schemeClr val="tx1"/>
                </a:solidFill>
                <a:latin typeface="Times New Roman" panose="02020603050405020304" pitchFamily="18" charset="0"/>
                <a:cs typeface="Times New Roman" panose="02020603050405020304" pitchFamily="18" charset="0"/>
              </a:rPr>
              <a:t>    SWI (technical problem)</a:t>
            </a:r>
          </a:p>
          <a:p>
            <a:pPr marL="45720" lvl="0" indent="0">
              <a:buNone/>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1" i="0" u="none" strike="noStrike" cap="none" spc="0" normalizeH="0" baseline="0" noProof="0" dirty="0">
              <a:ln>
                <a:noFill/>
              </a:ln>
              <a:solidFill>
                <a:schemeClr val="tx1"/>
              </a:solidFill>
              <a:effectLst/>
              <a:uLnTx/>
              <a:uFillTx/>
              <a:latin typeface="+mn-lt"/>
            </a:endParaRPr>
          </a:p>
          <a:p>
            <a:pPr marL="45720" marR="0" lvl="0" indent="0" fontAlgn="auto">
              <a:spcBef>
                <a:spcPts val="1800"/>
              </a:spcBef>
              <a:spcAft>
                <a:spcPts val="0"/>
              </a:spcAft>
              <a:buClrTx/>
              <a:buSzPct val="100000"/>
              <a:buNone/>
              <a:tabLst/>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p:txBody>
      </p:sp>
      <p:graphicFrame>
        <p:nvGraphicFramePr>
          <p:cNvPr id="31" name="Chart 30">
            <a:extLst>
              <a:ext uri="{FF2B5EF4-FFF2-40B4-BE49-F238E27FC236}">
                <a16:creationId xmlns:a16="http://schemas.microsoft.com/office/drawing/2014/main" id="{C658A29F-4812-F4C4-8A71-605EFE94C066}"/>
              </a:ext>
            </a:extLst>
          </p:cNvPr>
          <p:cNvGraphicFramePr>
            <a:graphicFrameLocks noChangeAspect="1"/>
          </p:cNvGraphicFramePr>
          <p:nvPr/>
        </p:nvGraphicFramePr>
        <p:xfrm>
          <a:off x="3844578" y="970725"/>
          <a:ext cx="2094252" cy="25705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Chart 31">
            <a:extLst>
              <a:ext uri="{FF2B5EF4-FFF2-40B4-BE49-F238E27FC236}">
                <a16:creationId xmlns:a16="http://schemas.microsoft.com/office/drawing/2014/main" id="{16602813-E360-D6FA-FBF5-8EE1157D8253}"/>
              </a:ext>
            </a:extLst>
          </p:cNvPr>
          <p:cNvGraphicFramePr>
            <a:graphicFrameLocks noChangeAspect="1"/>
          </p:cNvGraphicFramePr>
          <p:nvPr/>
        </p:nvGraphicFramePr>
        <p:xfrm>
          <a:off x="5940312" y="1014373"/>
          <a:ext cx="2081983" cy="2572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a:extLst>
              <a:ext uri="{FF2B5EF4-FFF2-40B4-BE49-F238E27FC236}">
                <a16:creationId xmlns:a16="http://schemas.microsoft.com/office/drawing/2014/main" id="{DCA87204-304F-ADA4-0C7D-606C086C4A15}"/>
              </a:ext>
            </a:extLst>
          </p:cNvPr>
          <p:cNvGraphicFramePr>
            <a:graphicFrameLocks noChangeAspect="1"/>
          </p:cNvGraphicFramePr>
          <p:nvPr/>
        </p:nvGraphicFramePr>
        <p:xfrm>
          <a:off x="8021050" y="1006613"/>
          <a:ext cx="2081983" cy="257220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4" name="Chart 33">
            <a:extLst>
              <a:ext uri="{FF2B5EF4-FFF2-40B4-BE49-F238E27FC236}">
                <a16:creationId xmlns:a16="http://schemas.microsoft.com/office/drawing/2014/main" id="{DA10F799-0D00-3135-3B26-266FC55B8F69}"/>
              </a:ext>
            </a:extLst>
          </p:cNvPr>
          <p:cNvGraphicFramePr>
            <a:graphicFrameLocks noChangeAspect="1"/>
          </p:cNvGraphicFramePr>
          <p:nvPr/>
        </p:nvGraphicFramePr>
        <p:xfrm>
          <a:off x="10104514" y="1012507"/>
          <a:ext cx="2081983" cy="257220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5" name="Chart 34">
            <a:extLst>
              <a:ext uri="{FF2B5EF4-FFF2-40B4-BE49-F238E27FC236}">
                <a16:creationId xmlns:a16="http://schemas.microsoft.com/office/drawing/2014/main" id="{5637D432-15FB-D5C4-AE69-96F6835EA203}"/>
              </a:ext>
            </a:extLst>
          </p:cNvPr>
          <p:cNvGraphicFramePr>
            <a:graphicFrameLocks noChangeAspect="1"/>
          </p:cNvGraphicFramePr>
          <p:nvPr/>
        </p:nvGraphicFramePr>
        <p:xfrm>
          <a:off x="3655404" y="3187277"/>
          <a:ext cx="2288849" cy="257898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6" name="Chart 35">
            <a:extLst>
              <a:ext uri="{FF2B5EF4-FFF2-40B4-BE49-F238E27FC236}">
                <a16:creationId xmlns:a16="http://schemas.microsoft.com/office/drawing/2014/main" id="{CCEBF961-D7C4-03AA-C19C-A940B39F6D5C}"/>
              </a:ext>
            </a:extLst>
          </p:cNvPr>
          <p:cNvGraphicFramePr>
            <a:graphicFrameLocks noChangeAspect="1"/>
          </p:cNvGraphicFramePr>
          <p:nvPr/>
        </p:nvGraphicFramePr>
        <p:xfrm>
          <a:off x="5866422" y="3555095"/>
          <a:ext cx="2081983" cy="257220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Chart 36">
            <a:extLst>
              <a:ext uri="{FF2B5EF4-FFF2-40B4-BE49-F238E27FC236}">
                <a16:creationId xmlns:a16="http://schemas.microsoft.com/office/drawing/2014/main" id="{BFB6F18B-7313-2C11-ECB1-DF83FD3132CB}"/>
              </a:ext>
            </a:extLst>
          </p:cNvPr>
          <p:cNvGraphicFramePr>
            <a:graphicFrameLocks noChangeAspect="1"/>
          </p:cNvGraphicFramePr>
          <p:nvPr/>
        </p:nvGraphicFramePr>
        <p:xfrm>
          <a:off x="8002345" y="3553225"/>
          <a:ext cx="2081983" cy="257220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8" name="Chart 37">
            <a:extLst>
              <a:ext uri="{FF2B5EF4-FFF2-40B4-BE49-F238E27FC236}">
                <a16:creationId xmlns:a16="http://schemas.microsoft.com/office/drawing/2014/main" id="{9A67CBF2-2D69-97AA-0EBB-C384A6060199}"/>
              </a:ext>
            </a:extLst>
          </p:cNvPr>
          <p:cNvGraphicFramePr>
            <a:graphicFrameLocks noChangeAspect="1"/>
          </p:cNvGraphicFramePr>
          <p:nvPr/>
        </p:nvGraphicFramePr>
        <p:xfrm>
          <a:off x="10104514" y="3565855"/>
          <a:ext cx="2081983" cy="2572203"/>
        </p:xfrm>
        <a:graphic>
          <a:graphicData uri="http://schemas.openxmlformats.org/drawingml/2006/chart">
            <c:chart xmlns:c="http://schemas.openxmlformats.org/drawingml/2006/chart" xmlns:r="http://schemas.openxmlformats.org/officeDocument/2006/relationships" r:id="rId10"/>
          </a:graphicData>
        </a:graphic>
      </p:graphicFrame>
      <p:sp>
        <p:nvSpPr>
          <p:cNvPr id="39" name="TextBox 38">
            <a:extLst>
              <a:ext uri="{FF2B5EF4-FFF2-40B4-BE49-F238E27FC236}">
                <a16:creationId xmlns:a16="http://schemas.microsoft.com/office/drawing/2014/main" id="{2AF61D46-71D8-DD2E-DC0F-68D498B3645B}"/>
              </a:ext>
            </a:extLst>
          </p:cNvPr>
          <p:cNvSpPr txBox="1"/>
          <p:nvPr/>
        </p:nvSpPr>
        <p:spPr>
          <a:xfrm>
            <a:off x="-88489" y="6465654"/>
            <a:ext cx="6140244" cy="369332"/>
          </a:xfrm>
          <a:prstGeom prst="rect">
            <a:avLst/>
          </a:prstGeom>
          <a:noFill/>
        </p:spPr>
        <p:txBody>
          <a:bodyPr wrap="square">
            <a:spAutoFit/>
          </a:bodyPr>
          <a:lstStyle/>
          <a:p>
            <a:pPr marL="274320" marR="0" lvl="0" fontAlgn="auto">
              <a:spcBef>
                <a:spcPts val="1800"/>
              </a:spcBef>
              <a:spcAft>
                <a:spcPts val="0"/>
              </a:spcAft>
              <a:buClrTx/>
              <a:buSzPct val="100000"/>
              <a:buFont typeface="Arial" panose="020B0604020202020204" pitchFamily="34" charset="0"/>
              <a:buChar char="•"/>
              <a:tabLst/>
              <a:defRPr/>
            </a:pPr>
            <a:r>
              <a:rPr kumimoji="0" lang="en-US" b="0" i="0" u="none" strike="noStrike" cap="none" spc="0" normalizeH="0" baseline="0" noProof="0" dirty="0">
                <a:ln>
                  <a:noFill/>
                </a:ln>
                <a:solidFill>
                  <a:schemeClr val="tx1"/>
                </a:solidFill>
                <a:effectLst/>
                <a:uLnTx/>
                <a:uFillTx/>
                <a:latin typeface="+mn-lt"/>
              </a:rPr>
              <a:t>(P): Porewater</a:t>
            </a:r>
          </a:p>
        </p:txBody>
      </p:sp>
      <p:cxnSp>
        <p:nvCxnSpPr>
          <p:cNvPr id="3" name="Straight Arrow Connector 2">
            <a:extLst>
              <a:ext uri="{FF2B5EF4-FFF2-40B4-BE49-F238E27FC236}">
                <a16:creationId xmlns:a16="http://schemas.microsoft.com/office/drawing/2014/main" id="{27BD20FE-1746-0B83-D15F-E9BCBE0CAE8B}"/>
              </a:ext>
            </a:extLst>
          </p:cNvPr>
          <p:cNvCxnSpPr/>
          <p:nvPr/>
        </p:nvCxnSpPr>
        <p:spPr>
          <a:xfrm>
            <a:off x="9062041" y="1526293"/>
            <a:ext cx="491490" cy="800100"/>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C036418-D972-1A61-F52C-A3AD8D94640E}"/>
              </a:ext>
            </a:extLst>
          </p:cNvPr>
          <p:cNvCxnSpPr>
            <a:cxnSpLocks/>
          </p:cNvCxnSpPr>
          <p:nvPr/>
        </p:nvCxnSpPr>
        <p:spPr>
          <a:xfrm flipH="1">
            <a:off x="9062041" y="4497038"/>
            <a:ext cx="388620" cy="834669"/>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Chart 1">
            <a:extLst>
              <a:ext uri="{FF2B5EF4-FFF2-40B4-BE49-F238E27FC236}">
                <a16:creationId xmlns:a16="http://schemas.microsoft.com/office/drawing/2014/main" id="{52A429C5-5744-5BDC-25CC-ADBB47FD98B1}"/>
              </a:ext>
            </a:extLst>
          </p:cNvPr>
          <p:cNvGraphicFramePr>
            <a:graphicFrameLocks noChangeAspect="1"/>
          </p:cNvGraphicFramePr>
          <p:nvPr/>
        </p:nvGraphicFramePr>
        <p:xfrm>
          <a:off x="5920312" y="3197442"/>
          <a:ext cx="2080843" cy="25704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70CD4373-C66B-C7F9-7798-59BA084ACC61}"/>
              </a:ext>
            </a:extLst>
          </p:cNvPr>
          <p:cNvGraphicFramePr>
            <a:graphicFrameLocks noChangeAspect="1"/>
          </p:cNvGraphicFramePr>
          <p:nvPr/>
        </p:nvGraphicFramePr>
        <p:xfrm>
          <a:off x="8007018" y="3184614"/>
          <a:ext cx="2064566" cy="25704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6" name="Chart 5">
            <a:extLst>
              <a:ext uri="{FF2B5EF4-FFF2-40B4-BE49-F238E27FC236}">
                <a16:creationId xmlns:a16="http://schemas.microsoft.com/office/drawing/2014/main" id="{1AB021CC-3592-CA88-D9D9-D62CAD3E2BEF}"/>
              </a:ext>
            </a:extLst>
          </p:cNvPr>
          <p:cNvGraphicFramePr>
            <a:graphicFrameLocks noChangeAspect="1"/>
          </p:cNvGraphicFramePr>
          <p:nvPr/>
        </p:nvGraphicFramePr>
        <p:xfrm>
          <a:off x="10083150" y="3194139"/>
          <a:ext cx="2064566" cy="257040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7" name="Chart 6">
            <a:extLst>
              <a:ext uri="{FF2B5EF4-FFF2-40B4-BE49-F238E27FC236}">
                <a16:creationId xmlns:a16="http://schemas.microsoft.com/office/drawing/2014/main" id="{9D41FFC5-3B7D-16B9-6024-216EA5923FFB}"/>
              </a:ext>
            </a:extLst>
          </p:cNvPr>
          <p:cNvGraphicFramePr>
            <a:graphicFrameLocks noChangeAspect="1"/>
          </p:cNvGraphicFramePr>
          <p:nvPr/>
        </p:nvGraphicFramePr>
        <p:xfrm>
          <a:off x="5932872" y="658120"/>
          <a:ext cx="2094164" cy="257040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8" name="Chart 7">
            <a:extLst>
              <a:ext uri="{FF2B5EF4-FFF2-40B4-BE49-F238E27FC236}">
                <a16:creationId xmlns:a16="http://schemas.microsoft.com/office/drawing/2014/main" id="{9A574E0A-5FAD-97BE-CD5C-E0393AF17011}"/>
              </a:ext>
            </a:extLst>
          </p:cNvPr>
          <p:cNvGraphicFramePr>
            <a:graphicFrameLocks noChangeAspect="1"/>
          </p:cNvGraphicFramePr>
          <p:nvPr/>
        </p:nvGraphicFramePr>
        <p:xfrm>
          <a:off x="8007986" y="658120"/>
          <a:ext cx="2086023" cy="2570400"/>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0" name="Chart 9">
            <a:extLst>
              <a:ext uri="{FF2B5EF4-FFF2-40B4-BE49-F238E27FC236}">
                <a16:creationId xmlns:a16="http://schemas.microsoft.com/office/drawing/2014/main" id="{55484DAC-8D6C-1D88-EE1C-B5608FAB769C}"/>
              </a:ext>
            </a:extLst>
          </p:cNvPr>
          <p:cNvGraphicFramePr>
            <a:graphicFrameLocks noChangeAspect="1"/>
          </p:cNvGraphicFramePr>
          <p:nvPr/>
        </p:nvGraphicFramePr>
        <p:xfrm>
          <a:off x="10080743" y="640398"/>
          <a:ext cx="2086023" cy="2570400"/>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11" name="Chart 10">
            <a:extLst>
              <a:ext uri="{FF2B5EF4-FFF2-40B4-BE49-F238E27FC236}">
                <a16:creationId xmlns:a16="http://schemas.microsoft.com/office/drawing/2014/main" id="{EED161C4-ABF5-FC88-0911-44FBC2FBC204}"/>
              </a:ext>
            </a:extLst>
          </p:cNvPr>
          <p:cNvGraphicFramePr>
            <a:graphicFrameLocks noChangeAspect="1"/>
          </p:cNvGraphicFramePr>
          <p:nvPr/>
        </p:nvGraphicFramePr>
        <p:xfrm>
          <a:off x="3823977" y="650051"/>
          <a:ext cx="2114852" cy="2570400"/>
        </p:xfrm>
        <a:graphic>
          <a:graphicData uri="http://schemas.openxmlformats.org/drawingml/2006/chart">
            <c:chart xmlns:c="http://schemas.openxmlformats.org/drawingml/2006/chart" xmlns:r="http://schemas.openxmlformats.org/officeDocument/2006/relationships" r:id="rId17"/>
          </a:graphicData>
        </a:graphic>
      </p:graphicFrame>
    </p:spTree>
    <p:extLst>
      <p:ext uri="{BB962C8B-B14F-4D97-AF65-F5344CB8AC3E}">
        <p14:creationId xmlns:p14="http://schemas.microsoft.com/office/powerpoint/2010/main" val="37498027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Content Placeholder 2">
            <a:extLst>
              <a:ext uri="{FF2B5EF4-FFF2-40B4-BE49-F238E27FC236}">
                <a16:creationId xmlns:a16="http://schemas.microsoft.com/office/drawing/2014/main" id="{7654FC67-597C-44B0-B48B-FDFB70B269D0}"/>
              </a:ext>
            </a:extLst>
          </p:cNvPr>
          <p:cNvSpPr txBox="1">
            <a:spLocks/>
          </p:cNvSpPr>
          <p:nvPr/>
        </p:nvSpPr>
        <p:spPr>
          <a:xfrm>
            <a:off x="-61765" y="1336520"/>
            <a:ext cx="5001208" cy="4779545"/>
          </a:xfrm>
          <a:prstGeom prst="rect">
            <a:avLst/>
          </a:prstGeom>
        </p:spPr>
        <p:txBody>
          <a:bodyPr vert="horz" lIns="91440" tIns="45720" rIns="91440" bIns="45720" rtlCol="0" anchorCtr="0" compatLnSpc="1">
            <a:normAutofit lnSpcReduction="10000"/>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b="1"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2021</a:t>
            </a:r>
          </a:p>
          <a:p>
            <a:pPr marR="0" lvl="0" fontAlgn="auto">
              <a:spcBef>
                <a:spcPts val="1800"/>
              </a:spcBef>
              <a:spcAft>
                <a:spcPts val="0"/>
              </a:spcAft>
              <a:buClrTx/>
              <a:buSzPct val="100000"/>
              <a:buFont typeface="Wingdings" panose="05000000000000000000" pitchFamily="2" charset="2"/>
              <a:buChar char="Ø"/>
              <a:tabLst/>
              <a:defRPr/>
            </a:pP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Higher [Hg] in porewater in </a:t>
            </a:r>
          </a:p>
          <a:p>
            <a:pPr marL="45720" marR="0" lvl="0" indent="0" fontAlgn="auto">
              <a:spcBef>
                <a:spcPts val="1800"/>
              </a:spcBef>
              <a:spcAft>
                <a:spcPts val="0"/>
              </a:spcAft>
              <a:buClrTx/>
              <a:buSzPct val="100000"/>
              <a:buNone/>
              <a:tabLst/>
              <a:defRPr/>
            </a:pP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SV and S15</a:t>
            </a:r>
          </a:p>
          <a:p>
            <a:pPr marR="0" lvl="0" fontAlgn="auto">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No labile Hg data from S01 </a:t>
            </a:r>
          </a:p>
          <a:p>
            <a:pPr marL="45720" marR="0" lvl="0" indent="0" fontAlgn="auto">
              <a:spcBef>
                <a:spcPts val="1800"/>
              </a:spcBef>
              <a:spcAft>
                <a:spcPts val="0"/>
              </a:spcAft>
              <a:buClrTx/>
              <a:buSzPct val="100000"/>
              <a:buNone/>
              <a:tabLst/>
              <a:defRPr/>
            </a:pPr>
            <a:r>
              <a:rPr lang="en-US" b="1" dirty="0">
                <a:solidFill>
                  <a:schemeClr val="tx1"/>
                </a:solidFill>
                <a:latin typeface="Times New Roman" panose="02020603050405020304" pitchFamily="18" charset="0"/>
                <a:cs typeface="Times New Roman" panose="02020603050405020304" pitchFamily="18" charset="0"/>
              </a:rPr>
              <a:t>   (sandy sediment)</a:t>
            </a:r>
            <a:endPar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a:p>
            <a:pPr marR="0" lvl="0" fontAlgn="auto">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Compare to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inverse trend of labile Hg in S15 was found</a:t>
            </a:r>
          </a:p>
          <a:p>
            <a:pPr marL="45720" indent="0">
              <a:buNone/>
              <a:defRPr/>
            </a:pPr>
            <a:r>
              <a:rPr lang="en-US" sz="2000" dirty="0">
                <a:latin typeface="Verdana" panose="020B0604030504040204" pitchFamily="34" charset="0"/>
                <a:ea typeface="Verdana" panose="020B0604030504040204" pitchFamily="34" charset="0"/>
                <a:sym typeface="Wingdings" panose="05000000000000000000" pitchFamily="2" charset="2"/>
              </a:rPr>
              <a:t> </a:t>
            </a:r>
            <a:r>
              <a:rPr lang="en-US" sz="2000"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D</a:t>
            </a:r>
            <a:r>
              <a:rPr lang="en-US" sz="2000" dirty="0">
                <a:effectLst/>
                <a:latin typeface="Times New Roman" panose="02020603050405020304" pitchFamily="18" charset="0"/>
                <a:ea typeface="Verdana" panose="020B0604030504040204" pitchFamily="34" charset="0"/>
                <a:cs typeface="Times New Roman" panose="02020603050405020304" pitchFamily="18" charset="0"/>
              </a:rPr>
              <a:t>redging/dumping operation(s) between the two sampling campaigns in 2020 and 2021</a:t>
            </a:r>
            <a:endParaRPr lang="en-US" dirty="0">
              <a:latin typeface="Times New Roman" panose="02020603050405020304" pitchFamily="18" charset="0"/>
              <a:ea typeface="Verdana" panose="020B0604030504040204" pitchFamily="34" charset="0"/>
              <a:cs typeface="Times New Roman" panose="02020603050405020304" pitchFamily="18" charset="0"/>
            </a:endParaRP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Low [labile Hg] in ZB</a:t>
            </a: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Sharp peaks in ZB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rgbClr val="00329F"/>
                </a:solidFill>
                <a:latin typeface="Times New Roman" panose="02020603050405020304" pitchFamily="18" charset="0"/>
                <a:cs typeface="Times New Roman" panose="02020603050405020304" pitchFamily="18" charset="0"/>
              </a:rPr>
              <a:t>MMHg</a:t>
            </a:r>
            <a:r>
              <a:rPr lang="en-US" b="1" dirty="0">
                <a:solidFill>
                  <a:srgbClr val="00329F"/>
                </a:solidFill>
                <a:latin typeface="Times New Roman" panose="02020603050405020304" pitchFamily="18" charset="0"/>
                <a:cs typeface="Times New Roman" panose="02020603050405020304" pitchFamily="18" charset="0"/>
              </a:rPr>
              <a:t>?</a:t>
            </a:r>
          </a:p>
          <a:p>
            <a:pPr marL="45720" marR="0" lvl="0" indent="0" fontAlgn="auto">
              <a:spcBef>
                <a:spcPts val="1800"/>
              </a:spcBef>
              <a:spcAft>
                <a:spcPts val="0"/>
              </a:spcAft>
              <a:buClrTx/>
              <a:buSzPct val="100000"/>
              <a:buNone/>
              <a:tabLst/>
              <a:defRPr/>
            </a:pPr>
            <a:endPar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a:p>
            <a:pPr>
              <a:buFont typeface="Arial" panose="020B0604020202020204" pitchFamily="34" charset="0"/>
              <a:buChar char="•"/>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p:txBody>
      </p:sp>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A7B2C79F-5416-484B-811D-E08E629F85B9}" type="slidenum">
              <a:rPr kumimoji="0" lang="en-US" sz="1000" b="0" i="0" u="none" strike="noStrike" cap="all" spc="0" normalizeH="0" baseline="0" noProof="0">
                <a:ln>
                  <a:noFill/>
                </a:ln>
                <a:solidFill>
                  <a:schemeClr val="tx1">
                    <a:lumMod val="50000"/>
                    <a:lumOff val="50000"/>
                  </a:schemeClr>
                </a:solidFill>
                <a:effectLst/>
                <a:uLnTx/>
                <a:uFillTx/>
              </a:rPr>
              <a:pPr marR="0" lvl="0" indent="0" fontAlgn="auto">
                <a:spcBef>
                  <a:spcPts val="0"/>
                </a:spcBef>
                <a:spcAft>
                  <a:spcPts val="600"/>
                </a:spcAft>
                <a:buClrTx/>
                <a:buSzTx/>
                <a:buFontTx/>
                <a:buNone/>
                <a:tabLst/>
                <a:defRPr/>
              </a:pPr>
              <a:t>23</a:t>
            </a:fld>
            <a:endParaRPr kumimoji="0" lang="en-US" sz="1000" b="0" i="0" u="none" strike="noStrike" cap="all" spc="0" normalizeH="0" baseline="0" noProof="0">
              <a:ln>
                <a:noFill/>
              </a:ln>
              <a:solidFill>
                <a:schemeClr val="tx1">
                  <a:lumMod val="50000"/>
                  <a:lumOff val="50000"/>
                </a:schemeClr>
              </a:solidFill>
              <a:effectLst/>
              <a:uLnTx/>
              <a:uFillTx/>
            </a:endParaRPr>
          </a:p>
        </p:txBody>
      </p:sp>
      <p:sp>
        <p:nvSpPr>
          <p:cNvPr id="24" name="Title 1">
            <a:extLst>
              <a:ext uri="{FF2B5EF4-FFF2-40B4-BE49-F238E27FC236}">
                <a16:creationId xmlns:a16="http://schemas.microsoft.com/office/drawing/2014/main" id="{F26B1E95-FE9A-4D3E-8E5D-7F9B9542A0A1}"/>
              </a:ext>
            </a:extLst>
          </p:cNvPr>
          <p:cNvSpPr txBox="1">
            <a:spLocks/>
          </p:cNvSpPr>
          <p:nvPr/>
        </p:nvSpPr>
        <p:spPr>
          <a:xfrm>
            <a:off x="73152" y="-435099"/>
            <a:ext cx="1135380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1B4855"/>
                </a:solidFill>
                <a:effectLst/>
                <a:uLnTx/>
                <a:uFillTx/>
                <a:latin typeface="Georgia"/>
                <a:ea typeface="+mn-ea"/>
                <a:cs typeface="+mn-cs"/>
              </a:rPr>
              <a:t>Hg in sediment porewater</a:t>
            </a:r>
          </a:p>
        </p:txBody>
      </p:sp>
      <p:sp>
        <p:nvSpPr>
          <p:cNvPr id="9" name="Title 1">
            <a:extLst>
              <a:ext uri="{FF2B5EF4-FFF2-40B4-BE49-F238E27FC236}">
                <a16:creationId xmlns:a16="http://schemas.microsoft.com/office/drawing/2014/main" id="{5C834D8E-A965-44DA-9D14-A2BF05F46B31}"/>
              </a:ext>
            </a:extLst>
          </p:cNvPr>
          <p:cNvSpPr txBox="1">
            <a:spLocks/>
          </p:cNvSpPr>
          <p:nvPr/>
        </p:nvSpPr>
        <p:spPr>
          <a:xfrm>
            <a:off x="85693" y="23014"/>
            <a:ext cx="6150515"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B4855"/>
                </a:solidFill>
                <a:effectLst/>
                <a:uLnTx/>
                <a:uFillTx/>
                <a:latin typeface="Georgia"/>
                <a:ea typeface="+mn-ea"/>
                <a:cs typeface="+mn-cs"/>
              </a:rPr>
              <a:t>Total and labile Hg (ng/L)</a:t>
            </a:r>
          </a:p>
        </p:txBody>
      </p:sp>
      <p:graphicFrame>
        <p:nvGraphicFramePr>
          <p:cNvPr id="14" name="Chart 13">
            <a:extLst>
              <a:ext uri="{FF2B5EF4-FFF2-40B4-BE49-F238E27FC236}">
                <a16:creationId xmlns:a16="http://schemas.microsoft.com/office/drawing/2014/main" id="{326E8C26-16BA-4CD3-B07C-7E2534F7DFC3}"/>
              </a:ext>
            </a:extLst>
          </p:cNvPr>
          <p:cNvGraphicFramePr>
            <a:graphicFrameLocks noChangeAspect="1"/>
          </p:cNvGraphicFramePr>
          <p:nvPr>
            <p:extLst>
              <p:ext uri="{D42A27DB-BD31-4B8C-83A1-F6EECF244321}">
                <p14:modId xmlns:p14="http://schemas.microsoft.com/office/powerpoint/2010/main" val="1103575"/>
              </p:ext>
            </p:extLst>
          </p:nvPr>
        </p:nvGraphicFramePr>
        <p:xfrm>
          <a:off x="6158086" y="3697053"/>
          <a:ext cx="2080843" cy="257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FB5B65AA-16BF-406B-B830-7CEA276A5807}"/>
              </a:ext>
            </a:extLst>
          </p:cNvPr>
          <p:cNvGraphicFramePr>
            <a:graphicFrameLocks noChangeAspect="1"/>
          </p:cNvGraphicFramePr>
          <p:nvPr>
            <p:extLst>
              <p:ext uri="{D42A27DB-BD31-4B8C-83A1-F6EECF244321}">
                <p14:modId xmlns:p14="http://schemas.microsoft.com/office/powerpoint/2010/main" val="3550135490"/>
              </p:ext>
            </p:extLst>
          </p:nvPr>
        </p:nvGraphicFramePr>
        <p:xfrm>
          <a:off x="8163709" y="3697053"/>
          <a:ext cx="2064566" cy="2570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892FAC47-DB87-4EDE-8BD4-3FC7FD21790E}"/>
              </a:ext>
            </a:extLst>
          </p:cNvPr>
          <p:cNvGraphicFramePr>
            <a:graphicFrameLocks noChangeAspect="1"/>
          </p:cNvGraphicFramePr>
          <p:nvPr>
            <p:extLst>
              <p:ext uri="{D42A27DB-BD31-4B8C-83A1-F6EECF244321}">
                <p14:modId xmlns:p14="http://schemas.microsoft.com/office/powerpoint/2010/main" val="2706966499"/>
              </p:ext>
            </p:extLst>
          </p:nvPr>
        </p:nvGraphicFramePr>
        <p:xfrm>
          <a:off x="10135066" y="3697053"/>
          <a:ext cx="2064566" cy="2570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a:extLst>
              <a:ext uri="{FF2B5EF4-FFF2-40B4-BE49-F238E27FC236}">
                <a16:creationId xmlns:a16="http://schemas.microsoft.com/office/drawing/2014/main" id="{1C295625-BD68-684E-667C-7FDC0E29FE32}"/>
              </a:ext>
            </a:extLst>
          </p:cNvPr>
          <p:cNvGraphicFramePr>
            <a:graphicFrameLocks noChangeAspect="1"/>
          </p:cNvGraphicFramePr>
          <p:nvPr>
            <p:extLst>
              <p:ext uri="{D42A27DB-BD31-4B8C-83A1-F6EECF244321}">
                <p14:modId xmlns:p14="http://schemas.microsoft.com/office/powerpoint/2010/main" val="2879346927"/>
              </p:ext>
            </p:extLst>
          </p:nvPr>
        </p:nvGraphicFramePr>
        <p:xfrm>
          <a:off x="4072063" y="741934"/>
          <a:ext cx="2086023" cy="2570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Chart 16">
            <a:extLst>
              <a:ext uri="{FF2B5EF4-FFF2-40B4-BE49-F238E27FC236}">
                <a16:creationId xmlns:a16="http://schemas.microsoft.com/office/drawing/2014/main" id="{E72D0557-F446-1772-4BBC-FFE00A476BA3}"/>
              </a:ext>
            </a:extLst>
          </p:cNvPr>
          <p:cNvGraphicFramePr>
            <a:graphicFrameLocks noChangeAspect="1"/>
          </p:cNvGraphicFramePr>
          <p:nvPr>
            <p:extLst>
              <p:ext uri="{D42A27DB-BD31-4B8C-83A1-F6EECF244321}">
                <p14:modId xmlns:p14="http://schemas.microsoft.com/office/powerpoint/2010/main" val="3672826111"/>
              </p:ext>
            </p:extLst>
          </p:nvPr>
        </p:nvGraphicFramePr>
        <p:xfrm>
          <a:off x="6041938" y="741934"/>
          <a:ext cx="2094164" cy="2570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a:extLst>
              <a:ext uri="{FF2B5EF4-FFF2-40B4-BE49-F238E27FC236}">
                <a16:creationId xmlns:a16="http://schemas.microsoft.com/office/drawing/2014/main" id="{50E2BEC0-76A1-C9E3-30B4-9D3752423F5B}"/>
              </a:ext>
            </a:extLst>
          </p:cNvPr>
          <p:cNvGraphicFramePr>
            <a:graphicFrameLocks noChangeAspect="1"/>
          </p:cNvGraphicFramePr>
          <p:nvPr>
            <p:extLst>
              <p:ext uri="{D42A27DB-BD31-4B8C-83A1-F6EECF244321}">
                <p14:modId xmlns:p14="http://schemas.microsoft.com/office/powerpoint/2010/main" val="4131778221"/>
              </p:ext>
            </p:extLst>
          </p:nvPr>
        </p:nvGraphicFramePr>
        <p:xfrm>
          <a:off x="8136102" y="741934"/>
          <a:ext cx="2086023" cy="2570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1" name="Chart 20">
            <a:extLst>
              <a:ext uri="{FF2B5EF4-FFF2-40B4-BE49-F238E27FC236}">
                <a16:creationId xmlns:a16="http://schemas.microsoft.com/office/drawing/2014/main" id="{69DFC037-AB72-6A45-47CA-354E2C22C474}"/>
              </a:ext>
            </a:extLst>
          </p:cNvPr>
          <p:cNvGraphicFramePr>
            <a:graphicFrameLocks noChangeAspect="1"/>
          </p:cNvGraphicFramePr>
          <p:nvPr>
            <p:extLst>
              <p:ext uri="{D42A27DB-BD31-4B8C-83A1-F6EECF244321}">
                <p14:modId xmlns:p14="http://schemas.microsoft.com/office/powerpoint/2010/main" val="2002693748"/>
              </p:ext>
            </p:extLst>
          </p:nvPr>
        </p:nvGraphicFramePr>
        <p:xfrm>
          <a:off x="10113609" y="724212"/>
          <a:ext cx="2086023" cy="2570400"/>
        </p:xfrm>
        <a:graphic>
          <a:graphicData uri="http://schemas.openxmlformats.org/drawingml/2006/chart">
            <c:chart xmlns:c="http://schemas.openxmlformats.org/drawingml/2006/chart" xmlns:r="http://schemas.openxmlformats.org/officeDocument/2006/relationships" r:id="rId9"/>
          </a:graphicData>
        </a:graphic>
      </p:graphicFrame>
      <p:cxnSp>
        <p:nvCxnSpPr>
          <p:cNvPr id="22" name="Straight Arrow Connector 21">
            <a:extLst>
              <a:ext uri="{FF2B5EF4-FFF2-40B4-BE49-F238E27FC236}">
                <a16:creationId xmlns:a16="http://schemas.microsoft.com/office/drawing/2014/main" id="{611ECDD2-1B87-654E-5128-9D7195851D12}"/>
              </a:ext>
            </a:extLst>
          </p:cNvPr>
          <p:cNvCxnSpPr/>
          <p:nvPr/>
        </p:nvCxnSpPr>
        <p:spPr>
          <a:xfrm>
            <a:off x="10664190" y="1725930"/>
            <a:ext cx="491490" cy="800100"/>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C78DBBB-040D-E97E-5DAC-F48F9D721045}"/>
              </a:ext>
            </a:extLst>
          </p:cNvPr>
          <p:cNvCxnSpPr>
            <a:cxnSpLocks/>
          </p:cNvCxnSpPr>
          <p:nvPr/>
        </p:nvCxnSpPr>
        <p:spPr>
          <a:xfrm flipH="1">
            <a:off x="10915650" y="4606011"/>
            <a:ext cx="388620" cy="834669"/>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05699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7654FC67-597C-44B0-B48B-FDFB70B269D0}"/>
              </a:ext>
            </a:extLst>
          </p:cNvPr>
          <p:cNvSpPr txBox="1">
            <a:spLocks/>
          </p:cNvSpPr>
          <p:nvPr/>
        </p:nvSpPr>
        <p:spPr>
          <a:xfrm>
            <a:off x="-61765" y="1336520"/>
            <a:ext cx="5001208" cy="4779545"/>
          </a:xfrm>
          <a:prstGeom prst="rect">
            <a:avLst/>
          </a:prstGeom>
        </p:spPr>
        <p:txBody>
          <a:bodyPr vert="horz" lIns="91440" tIns="45720" rIns="91440" bIns="45720" rtlCol="0" anchorCtr="0" compatLnSpc="1">
            <a:normAutofit lnSpcReduction="10000"/>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b="1"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2021</a:t>
            </a:r>
          </a:p>
          <a:p>
            <a:pPr marR="0" lvl="0" fontAlgn="auto">
              <a:spcBef>
                <a:spcPts val="1800"/>
              </a:spcBef>
              <a:spcAft>
                <a:spcPts val="0"/>
              </a:spcAft>
              <a:buClrTx/>
              <a:buSzPct val="100000"/>
              <a:buFont typeface="Wingdings" panose="05000000000000000000" pitchFamily="2" charset="2"/>
              <a:buChar char="Ø"/>
              <a:tabLst/>
              <a:defRPr/>
            </a:pP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Higher [Hg] in porewater in </a:t>
            </a:r>
          </a:p>
          <a:p>
            <a:pPr marL="45720" marR="0" lvl="0" indent="0" fontAlgn="auto">
              <a:spcBef>
                <a:spcPts val="1800"/>
              </a:spcBef>
              <a:spcAft>
                <a:spcPts val="0"/>
              </a:spcAft>
              <a:buClrTx/>
              <a:buSzPct val="100000"/>
              <a:buNone/>
              <a:tabLst/>
              <a:defRPr/>
            </a:pP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SV and S15</a:t>
            </a:r>
          </a:p>
          <a:p>
            <a:pPr marR="0" lvl="0" fontAlgn="auto">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No labile Hg data from S01 </a:t>
            </a:r>
          </a:p>
          <a:p>
            <a:pPr marL="45720" marR="0" lvl="0" indent="0" fontAlgn="auto">
              <a:spcBef>
                <a:spcPts val="1800"/>
              </a:spcBef>
              <a:spcAft>
                <a:spcPts val="0"/>
              </a:spcAft>
              <a:buClrTx/>
              <a:buSzPct val="100000"/>
              <a:buNone/>
              <a:tabLst/>
              <a:defRPr/>
            </a:pPr>
            <a:r>
              <a:rPr lang="en-US" b="1" dirty="0">
                <a:solidFill>
                  <a:schemeClr val="tx1"/>
                </a:solidFill>
                <a:latin typeface="Times New Roman" panose="02020603050405020304" pitchFamily="18" charset="0"/>
                <a:cs typeface="Times New Roman" panose="02020603050405020304" pitchFamily="18" charset="0"/>
              </a:rPr>
              <a:t>   (sandy sediment)</a:t>
            </a:r>
            <a:endPar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a:p>
            <a:pPr marR="0" lvl="0" fontAlgn="auto">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Compare to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inverse trend of labile Hg in S15 was found</a:t>
            </a:r>
          </a:p>
          <a:p>
            <a:pPr marL="45720" indent="0">
              <a:buNone/>
              <a:defRPr/>
            </a:pPr>
            <a:r>
              <a:rPr lang="en-US" sz="2000" dirty="0">
                <a:latin typeface="Verdana" panose="020B0604030504040204" pitchFamily="34" charset="0"/>
                <a:ea typeface="Verdana" panose="020B0604030504040204" pitchFamily="34" charset="0"/>
                <a:sym typeface="Wingdings" panose="05000000000000000000" pitchFamily="2" charset="2"/>
              </a:rPr>
              <a:t> </a:t>
            </a:r>
            <a:r>
              <a:rPr lang="en-US" sz="2000" dirty="0">
                <a:latin typeface="Times New Roman" panose="02020603050405020304" pitchFamily="18" charset="0"/>
                <a:ea typeface="Verdana" panose="020B0604030504040204" pitchFamily="34" charset="0"/>
                <a:cs typeface="Times New Roman" panose="02020603050405020304" pitchFamily="18" charset="0"/>
                <a:sym typeface="Wingdings" panose="05000000000000000000" pitchFamily="2" charset="2"/>
              </a:rPr>
              <a:t>D</a:t>
            </a:r>
            <a:r>
              <a:rPr lang="en-US" sz="2000" dirty="0">
                <a:effectLst/>
                <a:latin typeface="Times New Roman" panose="02020603050405020304" pitchFamily="18" charset="0"/>
                <a:ea typeface="Verdana" panose="020B0604030504040204" pitchFamily="34" charset="0"/>
                <a:cs typeface="Times New Roman" panose="02020603050405020304" pitchFamily="18" charset="0"/>
              </a:rPr>
              <a:t>redging/dumping operation(s) between the two sampling campaigns in 2020 and 2021</a:t>
            </a:r>
            <a:endParaRPr lang="en-US" dirty="0">
              <a:latin typeface="Times New Roman" panose="02020603050405020304" pitchFamily="18" charset="0"/>
              <a:ea typeface="Verdana" panose="020B0604030504040204" pitchFamily="34" charset="0"/>
              <a:cs typeface="Times New Roman" panose="02020603050405020304" pitchFamily="18" charset="0"/>
            </a:endParaRP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Low [labile Hg] in ZB</a:t>
            </a:r>
          </a:p>
          <a:p>
            <a:pPr>
              <a:buFont typeface="Wingdings" panose="05000000000000000000" pitchFamily="2" charset="2"/>
              <a:buChar char="Ø"/>
              <a:defRPr/>
            </a:pPr>
            <a:r>
              <a:rPr lang="en-US" b="1" dirty="0">
                <a:solidFill>
                  <a:schemeClr val="tx1"/>
                </a:solidFill>
                <a:latin typeface="Times New Roman" panose="02020603050405020304" pitchFamily="18" charset="0"/>
                <a:cs typeface="Times New Roman" panose="02020603050405020304" pitchFamily="18" charset="0"/>
              </a:rPr>
              <a:t>Sharp peaks in ZB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rgbClr val="00329F"/>
                </a:solidFill>
                <a:latin typeface="Times New Roman" panose="02020603050405020304" pitchFamily="18" charset="0"/>
                <a:cs typeface="Times New Roman" panose="02020603050405020304" pitchFamily="18" charset="0"/>
              </a:rPr>
              <a:t>MMHg</a:t>
            </a:r>
            <a:r>
              <a:rPr lang="en-US" b="1" dirty="0">
                <a:solidFill>
                  <a:srgbClr val="00329F"/>
                </a:solidFill>
                <a:latin typeface="Times New Roman" panose="02020603050405020304" pitchFamily="18" charset="0"/>
                <a:cs typeface="Times New Roman" panose="02020603050405020304" pitchFamily="18" charset="0"/>
              </a:rPr>
              <a:t>?</a:t>
            </a:r>
          </a:p>
          <a:p>
            <a:pPr marL="45720" marR="0" lvl="0" indent="0" fontAlgn="auto">
              <a:spcBef>
                <a:spcPts val="1800"/>
              </a:spcBef>
              <a:spcAft>
                <a:spcPts val="0"/>
              </a:spcAft>
              <a:buClrTx/>
              <a:buSzPct val="100000"/>
              <a:buNone/>
              <a:tabLst/>
              <a:defRPr/>
            </a:pPr>
            <a:endPar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a:p>
            <a:pPr>
              <a:buFont typeface="Arial" panose="020B0604020202020204" pitchFamily="34" charset="0"/>
              <a:buChar char="•"/>
              <a:defRPr/>
            </a:pPr>
            <a:endParaRPr kumimoji="0" lang="en-US" b="1"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a:p>
            <a:pPr marL="274320" marR="0" lvl="0" fontAlgn="auto">
              <a:spcBef>
                <a:spcPts val="1800"/>
              </a:spcBef>
              <a:spcAft>
                <a:spcPts val="0"/>
              </a:spcAft>
              <a:buClrTx/>
              <a:buSzPct val="100000"/>
              <a:buFont typeface="Arial" panose="020B0604020202020204" pitchFamily="34" charset="0"/>
              <a:buChar char="•"/>
              <a:tabLst/>
              <a:defRPr/>
            </a:pPr>
            <a:endParaRPr kumimoji="0" lang="en-US" b="0" i="0" u="none" strike="noStrike" cap="none" spc="0" normalizeH="0" baseline="0" noProof="0" dirty="0">
              <a:ln>
                <a:noFill/>
              </a:ln>
              <a:solidFill>
                <a:schemeClr val="tx1"/>
              </a:solidFill>
              <a:effectLst/>
              <a:uLnTx/>
              <a:uFillTx/>
              <a:latin typeface="+mn-lt"/>
            </a:endParaRPr>
          </a:p>
        </p:txBody>
      </p:sp>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A7B2C79F-5416-484B-811D-E08E629F85B9}" type="slidenum">
              <a:rPr kumimoji="0" lang="en-US" sz="1000" b="0" i="0" u="none" strike="noStrike" cap="all" spc="0" normalizeH="0" baseline="0" noProof="0">
                <a:ln>
                  <a:noFill/>
                </a:ln>
                <a:solidFill>
                  <a:schemeClr val="tx1">
                    <a:lumMod val="50000"/>
                    <a:lumOff val="50000"/>
                  </a:schemeClr>
                </a:solidFill>
                <a:effectLst/>
                <a:uLnTx/>
                <a:uFillTx/>
              </a:rPr>
              <a:pPr marR="0" lvl="0" indent="0" fontAlgn="auto">
                <a:spcBef>
                  <a:spcPts val="0"/>
                </a:spcBef>
                <a:spcAft>
                  <a:spcPts val="600"/>
                </a:spcAft>
                <a:buClrTx/>
                <a:buSzTx/>
                <a:buFontTx/>
                <a:buNone/>
                <a:tabLst/>
                <a:defRPr/>
              </a:pPr>
              <a:t>24</a:t>
            </a:fld>
            <a:endParaRPr kumimoji="0" lang="en-US" sz="1000" b="0" i="0" u="none" strike="noStrike" cap="all" spc="0" normalizeH="0" baseline="0" noProof="0">
              <a:ln>
                <a:noFill/>
              </a:ln>
              <a:solidFill>
                <a:schemeClr val="tx1">
                  <a:lumMod val="50000"/>
                  <a:lumOff val="50000"/>
                </a:schemeClr>
              </a:solidFill>
              <a:effectLst/>
              <a:uLnTx/>
              <a:uFillTx/>
            </a:endParaRPr>
          </a:p>
        </p:txBody>
      </p:sp>
      <p:sp>
        <p:nvSpPr>
          <p:cNvPr id="24" name="Title 1">
            <a:extLst>
              <a:ext uri="{FF2B5EF4-FFF2-40B4-BE49-F238E27FC236}">
                <a16:creationId xmlns:a16="http://schemas.microsoft.com/office/drawing/2014/main" id="{F26B1E95-FE9A-4D3E-8E5D-7F9B9542A0A1}"/>
              </a:ext>
            </a:extLst>
          </p:cNvPr>
          <p:cNvSpPr txBox="1">
            <a:spLocks/>
          </p:cNvSpPr>
          <p:nvPr/>
        </p:nvSpPr>
        <p:spPr>
          <a:xfrm>
            <a:off x="73152" y="-435099"/>
            <a:ext cx="1135380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1B4855"/>
                </a:solidFill>
                <a:effectLst/>
                <a:uLnTx/>
                <a:uFillTx/>
                <a:latin typeface="Georgia"/>
                <a:ea typeface="+mn-ea"/>
                <a:cs typeface="+mn-cs"/>
              </a:rPr>
              <a:t>Hg in sediment porewater</a:t>
            </a:r>
          </a:p>
        </p:txBody>
      </p:sp>
      <p:sp>
        <p:nvSpPr>
          <p:cNvPr id="9" name="Title 1">
            <a:extLst>
              <a:ext uri="{FF2B5EF4-FFF2-40B4-BE49-F238E27FC236}">
                <a16:creationId xmlns:a16="http://schemas.microsoft.com/office/drawing/2014/main" id="{5C834D8E-A965-44DA-9D14-A2BF05F46B31}"/>
              </a:ext>
            </a:extLst>
          </p:cNvPr>
          <p:cNvSpPr txBox="1">
            <a:spLocks/>
          </p:cNvSpPr>
          <p:nvPr/>
        </p:nvSpPr>
        <p:spPr>
          <a:xfrm>
            <a:off x="85693" y="23014"/>
            <a:ext cx="6150515"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B4855"/>
                </a:solidFill>
                <a:effectLst/>
                <a:uLnTx/>
                <a:uFillTx/>
                <a:latin typeface="Georgia"/>
                <a:ea typeface="+mn-ea"/>
                <a:cs typeface="+mn-cs"/>
              </a:rPr>
              <a:t>Total and labile Hg (ng/L)</a:t>
            </a:r>
          </a:p>
        </p:txBody>
      </p:sp>
      <p:graphicFrame>
        <p:nvGraphicFramePr>
          <p:cNvPr id="14" name="Chart 13">
            <a:extLst>
              <a:ext uri="{FF2B5EF4-FFF2-40B4-BE49-F238E27FC236}">
                <a16:creationId xmlns:a16="http://schemas.microsoft.com/office/drawing/2014/main" id="{326E8C26-16BA-4CD3-B07C-7E2534F7DFC3}"/>
              </a:ext>
            </a:extLst>
          </p:cNvPr>
          <p:cNvGraphicFramePr>
            <a:graphicFrameLocks noChangeAspect="1"/>
          </p:cNvGraphicFramePr>
          <p:nvPr>
            <p:extLst>
              <p:ext uri="{D42A27DB-BD31-4B8C-83A1-F6EECF244321}">
                <p14:modId xmlns:p14="http://schemas.microsoft.com/office/powerpoint/2010/main" val="3105410238"/>
              </p:ext>
            </p:extLst>
          </p:nvPr>
        </p:nvGraphicFramePr>
        <p:xfrm>
          <a:off x="6192352" y="3707797"/>
          <a:ext cx="2080843" cy="257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FB5B65AA-16BF-406B-B830-7CEA276A5807}"/>
              </a:ext>
            </a:extLst>
          </p:cNvPr>
          <p:cNvGraphicFramePr>
            <a:graphicFrameLocks noChangeAspect="1"/>
          </p:cNvGraphicFramePr>
          <p:nvPr>
            <p:extLst>
              <p:ext uri="{D42A27DB-BD31-4B8C-83A1-F6EECF244321}">
                <p14:modId xmlns:p14="http://schemas.microsoft.com/office/powerpoint/2010/main" val="4200186112"/>
              </p:ext>
            </p:extLst>
          </p:nvPr>
        </p:nvGraphicFramePr>
        <p:xfrm>
          <a:off x="8163709" y="3697053"/>
          <a:ext cx="2064566" cy="2570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892FAC47-DB87-4EDE-8BD4-3FC7FD21790E}"/>
              </a:ext>
            </a:extLst>
          </p:cNvPr>
          <p:cNvGraphicFramePr>
            <a:graphicFrameLocks noChangeAspect="1"/>
          </p:cNvGraphicFramePr>
          <p:nvPr>
            <p:extLst>
              <p:ext uri="{D42A27DB-BD31-4B8C-83A1-F6EECF244321}">
                <p14:modId xmlns:p14="http://schemas.microsoft.com/office/powerpoint/2010/main" val="201098251"/>
              </p:ext>
            </p:extLst>
          </p:nvPr>
        </p:nvGraphicFramePr>
        <p:xfrm>
          <a:off x="10135066" y="3697053"/>
          <a:ext cx="2064566" cy="2570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E72D0557-F446-1772-4BBC-FFE00A476BA3}"/>
              </a:ext>
            </a:extLst>
          </p:cNvPr>
          <p:cNvGraphicFramePr>
            <a:graphicFrameLocks noChangeAspect="1"/>
          </p:cNvGraphicFramePr>
          <p:nvPr>
            <p:extLst>
              <p:ext uri="{D42A27DB-BD31-4B8C-83A1-F6EECF244321}">
                <p14:modId xmlns:p14="http://schemas.microsoft.com/office/powerpoint/2010/main" val="718690611"/>
              </p:ext>
            </p:extLst>
          </p:nvPr>
        </p:nvGraphicFramePr>
        <p:xfrm>
          <a:off x="6041938" y="741934"/>
          <a:ext cx="2094164" cy="2570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a:extLst>
              <a:ext uri="{FF2B5EF4-FFF2-40B4-BE49-F238E27FC236}">
                <a16:creationId xmlns:a16="http://schemas.microsoft.com/office/drawing/2014/main" id="{50E2BEC0-76A1-C9E3-30B4-9D3752423F5B}"/>
              </a:ext>
            </a:extLst>
          </p:cNvPr>
          <p:cNvGraphicFramePr>
            <a:graphicFrameLocks noChangeAspect="1"/>
          </p:cNvGraphicFramePr>
          <p:nvPr>
            <p:extLst>
              <p:ext uri="{D42A27DB-BD31-4B8C-83A1-F6EECF244321}">
                <p14:modId xmlns:p14="http://schemas.microsoft.com/office/powerpoint/2010/main" val="1065371063"/>
              </p:ext>
            </p:extLst>
          </p:nvPr>
        </p:nvGraphicFramePr>
        <p:xfrm>
          <a:off x="8136102" y="741934"/>
          <a:ext cx="2086023" cy="2570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Chart 20">
            <a:extLst>
              <a:ext uri="{FF2B5EF4-FFF2-40B4-BE49-F238E27FC236}">
                <a16:creationId xmlns:a16="http://schemas.microsoft.com/office/drawing/2014/main" id="{69DFC037-AB72-6A45-47CA-354E2C22C474}"/>
              </a:ext>
            </a:extLst>
          </p:cNvPr>
          <p:cNvGraphicFramePr>
            <a:graphicFrameLocks noChangeAspect="1"/>
          </p:cNvGraphicFramePr>
          <p:nvPr>
            <p:extLst>
              <p:ext uri="{D42A27DB-BD31-4B8C-83A1-F6EECF244321}">
                <p14:modId xmlns:p14="http://schemas.microsoft.com/office/powerpoint/2010/main" val="1417767208"/>
              </p:ext>
            </p:extLst>
          </p:nvPr>
        </p:nvGraphicFramePr>
        <p:xfrm>
          <a:off x="10113609" y="724212"/>
          <a:ext cx="2086023" cy="2570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 name="Chart 2">
            <a:extLst>
              <a:ext uri="{FF2B5EF4-FFF2-40B4-BE49-F238E27FC236}">
                <a16:creationId xmlns:a16="http://schemas.microsoft.com/office/drawing/2014/main" id="{8F51B5E4-BA39-EA79-4F57-022E52224B3B}"/>
              </a:ext>
            </a:extLst>
          </p:cNvPr>
          <p:cNvGraphicFramePr>
            <a:graphicFrameLocks noChangeAspect="1"/>
          </p:cNvGraphicFramePr>
          <p:nvPr>
            <p:extLst>
              <p:ext uri="{D42A27DB-BD31-4B8C-83A1-F6EECF244321}">
                <p14:modId xmlns:p14="http://schemas.microsoft.com/office/powerpoint/2010/main" val="3987906795"/>
              </p:ext>
            </p:extLst>
          </p:nvPr>
        </p:nvGraphicFramePr>
        <p:xfrm>
          <a:off x="3999718" y="733865"/>
          <a:ext cx="2114852" cy="25704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6" name="Chart 5">
            <a:extLst>
              <a:ext uri="{FF2B5EF4-FFF2-40B4-BE49-F238E27FC236}">
                <a16:creationId xmlns:a16="http://schemas.microsoft.com/office/drawing/2014/main" id="{9C87B6A1-93B7-3C83-3E4D-1821E546983C}"/>
              </a:ext>
            </a:extLst>
          </p:cNvPr>
          <p:cNvGraphicFramePr>
            <a:graphicFrameLocks noChangeAspect="1"/>
          </p:cNvGraphicFramePr>
          <p:nvPr>
            <p:extLst>
              <p:ext uri="{D42A27DB-BD31-4B8C-83A1-F6EECF244321}">
                <p14:modId xmlns:p14="http://schemas.microsoft.com/office/powerpoint/2010/main" val="2917874732"/>
              </p:ext>
            </p:extLst>
          </p:nvPr>
        </p:nvGraphicFramePr>
        <p:xfrm>
          <a:off x="3312065" y="3479502"/>
          <a:ext cx="2080843" cy="25704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7" name="Chart 6">
            <a:extLst>
              <a:ext uri="{FF2B5EF4-FFF2-40B4-BE49-F238E27FC236}">
                <a16:creationId xmlns:a16="http://schemas.microsoft.com/office/drawing/2014/main" id="{953EB3DA-2D47-30DC-8B6D-BB6C42A5FE0A}"/>
              </a:ext>
            </a:extLst>
          </p:cNvPr>
          <p:cNvGraphicFramePr>
            <a:graphicFrameLocks noChangeAspect="1"/>
          </p:cNvGraphicFramePr>
          <p:nvPr>
            <p:extLst>
              <p:ext uri="{D42A27DB-BD31-4B8C-83A1-F6EECF244321}">
                <p14:modId xmlns:p14="http://schemas.microsoft.com/office/powerpoint/2010/main" val="3631957337"/>
              </p:ext>
            </p:extLst>
          </p:nvPr>
        </p:nvGraphicFramePr>
        <p:xfrm>
          <a:off x="5398771" y="3466674"/>
          <a:ext cx="2064566" cy="25704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8" name="Chart 7">
            <a:extLst>
              <a:ext uri="{FF2B5EF4-FFF2-40B4-BE49-F238E27FC236}">
                <a16:creationId xmlns:a16="http://schemas.microsoft.com/office/drawing/2014/main" id="{D6615A4E-C780-6A1E-A722-C8C9DAD9E15F}"/>
              </a:ext>
            </a:extLst>
          </p:cNvPr>
          <p:cNvGraphicFramePr>
            <a:graphicFrameLocks noChangeAspect="1"/>
          </p:cNvGraphicFramePr>
          <p:nvPr>
            <p:extLst>
              <p:ext uri="{D42A27DB-BD31-4B8C-83A1-F6EECF244321}">
                <p14:modId xmlns:p14="http://schemas.microsoft.com/office/powerpoint/2010/main" val="4096040968"/>
              </p:ext>
            </p:extLst>
          </p:nvPr>
        </p:nvGraphicFramePr>
        <p:xfrm>
          <a:off x="7474903" y="3476199"/>
          <a:ext cx="2064566" cy="25704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0" name="Chart 9">
            <a:extLst>
              <a:ext uri="{FF2B5EF4-FFF2-40B4-BE49-F238E27FC236}">
                <a16:creationId xmlns:a16="http://schemas.microsoft.com/office/drawing/2014/main" id="{F73A13B8-8AF1-10E4-FDF8-53BB73705374}"/>
              </a:ext>
            </a:extLst>
          </p:cNvPr>
          <p:cNvGraphicFramePr>
            <a:graphicFrameLocks noChangeAspect="1"/>
          </p:cNvGraphicFramePr>
          <p:nvPr>
            <p:extLst>
              <p:ext uri="{D42A27DB-BD31-4B8C-83A1-F6EECF244321}">
                <p14:modId xmlns:p14="http://schemas.microsoft.com/office/powerpoint/2010/main" val="973362110"/>
              </p:ext>
            </p:extLst>
          </p:nvPr>
        </p:nvGraphicFramePr>
        <p:xfrm>
          <a:off x="3324625" y="940180"/>
          <a:ext cx="2094164" cy="257040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1" name="Chart 10">
            <a:extLst>
              <a:ext uri="{FF2B5EF4-FFF2-40B4-BE49-F238E27FC236}">
                <a16:creationId xmlns:a16="http://schemas.microsoft.com/office/drawing/2014/main" id="{016AAB32-CE6A-3FF9-81C6-BC985458F7FA}"/>
              </a:ext>
            </a:extLst>
          </p:cNvPr>
          <p:cNvGraphicFramePr>
            <a:graphicFrameLocks noChangeAspect="1"/>
          </p:cNvGraphicFramePr>
          <p:nvPr>
            <p:extLst>
              <p:ext uri="{D42A27DB-BD31-4B8C-83A1-F6EECF244321}">
                <p14:modId xmlns:p14="http://schemas.microsoft.com/office/powerpoint/2010/main" val="1752861958"/>
              </p:ext>
            </p:extLst>
          </p:nvPr>
        </p:nvGraphicFramePr>
        <p:xfrm>
          <a:off x="5399739" y="940180"/>
          <a:ext cx="2086023" cy="257040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2" name="Chart 11">
            <a:extLst>
              <a:ext uri="{FF2B5EF4-FFF2-40B4-BE49-F238E27FC236}">
                <a16:creationId xmlns:a16="http://schemas.microsoft.com/office/drawing/2014/main" id="{4D2C17DD-C8A5-ECFA-30C1-581BAF7D0AEA}"/>
              </a:ext>
            </a:extLst>
          </p:cNvPr>
          <p:cNvGraphicFramePr>
            <a:graphicFrameLocks noChangeAspect="1"/>
          </p:cNvGraphicFramePr>
          <p:nvPr>
            <p:extLst>
              <p:ext uri="{D42A27DB-BD31-4B8C-83A1-F6EECF244321}">
                <p14:modId xmlns:p14="http://schemas.microsoft.com/office/powerpoint/2010/main" val="3715508844"/>
              </p:ext>
            </p:extLst>
          </p:nvPr>
        </p:nvGraphicFramePr>
        <p:xfrm>
          <a:off x="7472496" y="922458"/>
          <a:ext cx="2086023" cy="2570400"/>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3" name="Chart 12">
            <a:extLst>
              <a:ext uri="{FF2B5EF4-FFF2-40B4-BE49-F238E27FC236}">
                <a16:creationId xmlns:a16="http://schemas.microsoft.com/office/drawing/2014/main" id="{3B5F4138-7CAF-53D3-D472-4A53647E34A2}"/>
              </a:ext>
            </a:extLst>
          </p:cNvPr>
          <p:cNvGraphicFramePr>
            <a:graphicFrameLocks noChangeAspect="1"/>
          </p:cNvGraphicFramePr>
          <p:nvPr>
            <p:extLst>
              <p:ext uri="{D42A27DB-BD31-4B8C-83A1-F6EECF244321}">
                <p14:modId xmlns:p14="http://schemas.microsoft.com/office/powerpoint/2010/main" val="2906229441"/>
              </p:ext>
            </p:extLst>
          </p:nvPr>
        </p:nvGraphicFramePr>
        <p:xfrm>
          <a:off x="9451148" y="915324"/>
          <a:ext cx="2114852" cy="2570400"/>
        </p:xfrm>
        <a:graphic>
          <a:graphicData uri="http://schemas.openxmlformats.org/drawingml/2006/chart">
            <c:chart xmlns:c="http://schemas.openxmlformats.org/drawingml/2006/chart" xmlns:r="http://schemas.openxmlformats.org/officeDocument/2006/relationships" r:id="rId16"/>
          </a:graphicData>
        </a:graphic>
      </p:graphicFrame>
      <p:cxnSp>
        <p:nvCxnSpPr>
          <p:cNvPr id="22" name="Straight Arrow Connector 21">
            <a:extLst>
              <a:ext uri="{FF2B5EF4-FFF2-40B4-BE49-F238E27FC236}">
                <a16:creationId xmlns:a16="http://schemas.microsoft.com/office/drawing/2014/main" id="{611ECDD2-1B87-654E-5128-9D7195851D12}"/>
              </a:ext>
            </a:extLst>
          </p:cNvPr>
          <p:cNvCxnSpPr/>
          <p:nvPr/>
        </p:nvCxnSpPr>
        <p:spPr>
          <a:xfrm>
            <a:off x="8127961" y="1970049"/>
            <a:ext cx="491490" cy="800100"/>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C78DBBB-040D-E97E-5DAC-F48F9D721045}"/>
              </a:ext>
            </a:extLst>
          </p:cNvPr>
          <p:cNvCxnSpPr>
            <a:cxnSpLocks/>
          </p:cNvCxnSpPr>
          <p:nvPr/>
        </p:nvCxnSpPr>
        <p:spPr>
          <a:xfrm flipH="1">
            <a:off x="8163709" y="4505880"/>
            <a:ext cx="388620" cy="834669"/>
          </a:xfrm>
          <a:prstGeom prst="straightConnector1">
            <a:avLst/>
          </a:prstGeom>
          <a:ln w="190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2649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5">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7">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Content Placeholder 2">
            <a:extLst>
              <a:ext uri="{FF2B5EF4-FFF2-40B4-BE49-F238E27FC236}">
                <a16:creationId xmlns:a16="http://schemas.microsoft.com/office/drawing/2014/main" id="{7654FC67-597C-44B0-B48B-FDFB70B269D0}"/>
              </a:ext>
            </a:extLst>
          </p:cNvPr>
          <p:cNvSpPr txBox="1">
            <a:spLocks/>
          </p:cNvSpPr>
          <p:nvPr/>
        </p:nvSpPr>
        <p:spPr>
          <a:xfrm>
            <a:off x="0" y="1088135"/>
            <a:ext cx="4727448" cy="5098175"/>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fontAlgn="auto">
              <a:lnSpc>
                <a:spcPct val="110000"/>
              </a:lnSpc>
              <a:spcBef>
                <a:spcPts val="1800"/>
              </a:spcBef>
              <a:spcAft>
                <a:spcPts val="0"/>
              </a:spcAft>
              <a:buClrTx/>
              <a:buSzPct val="100000"/>
              <a:buFont typeface="Arial" panose="020B0604020202020204" pitchFamily="34" charset="0"/>
              <a:buChar char="•"/>
              <a:tabLst/>
              <a:defRPr/>
            </a:pPr>
            <a:r>
              <a:rPr kumimoji="0" lang="en-US" b="1" i="0" u="none" strike="noStrike" cap="none" spc="0" normalizeH="0" baseline="0" noProof="0" dirty="0" err="1">
                <a:ln>
                  <a:noFill/>
                </a:ln>
                <a:effectLst/>
                <a:uLnTx/>
                <a:uFillTx/>
                <a:latin typeface="Times New Roman" panose="02020603050405020304" pitchFamily="18" charset="0"/>
                <a:cs typeface="Times New Roman" panose="02020603050405020304" pitchFamily="18" charset="0"/>
              </a:rPr>
              <a:t>MMHg</a:t>
            </a:r>
            <a:r>
              <a:rPr kumimoji="0" lang="en-US" b="1"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 (ng/L) - 2021</a:t>
            </a:r>
          </a:p>
          <a:p>
            <a:pPr marR="0" lvl="0" fontAlgn="auto">
              <a:lnSpc>
                <a:spcPct val="110000"/>
              </a:lnSpc>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Classic sampling</a:t>
            </a:r>
          </a:p>
          <a:p>
            <a:pPr marR="0" lvl="0" fontAlgn="auto">
              <a:lnSpc>
                <a:spcPct val="110000"/>
              </a:lnSpc>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S01: &lt; </a:t>
            </a:r>
            <a:r>
              <a:rPr lang="en-US" b="1" dirty="0" err="1">
                <a:solidFill>
                  <a:schemeClr val="tx1"/>
                </a:solidFill>
                <a:latin typeface="Times New Roman" panose="02020603050405020304" pitchFamily="18" charset="0"/>
                <a:cs typeface="Times New Roman" panose="02020603050405020304" pitchFamily="18" charset="0"/>
              </a:rPr>
              <a:t>LoD</a:t>
            </a:r>
            <a:endParaRPr lang="en-US" b="1" dirty="0">
              <a:solidFill>
                <a:schemeClr val="tx1"/>
              </a:solidFill>
              <a:latin typeface="Times New Roman" panose="02020603050405020304" pitchFamily="18" charset="0"/>
              <a:cs typeface="Times New Roman" panose="02020603050405020304" pitchFamily="18" charset="0"/>
            </a:endParaRPr>
          </a:p>
          <a:p>
            <a:pPr marR="0" lvl="0" fontAlgn="auto">
              <a:lnSpc>
                <a:spcPct val="110000"/>
              </a:lnSpc>
              <a:spcBef>
                <a:spcPts val="1800"/>
              </a:spcBef>
              <a:spcAft>
                <a:spcPts val="0"/>
              </a:spcAft>
              <a:buClrTx/>
              <a:buSzPct val="100000"/>
              <a:buFont typeface="Wingdings" panose="05000000000000000000" pitchFamily="2" charset="2"/>
              <a:buChar char="Ø"/>
              <a:tabLst/>
              <a:defRPr/>
            </a:pPr>
            <a:r>
              <a:rPr lang="en-US" b="1" dirty="0">
                <a:solidFill>
                  <a:schemeClr val="tx1"/>
                </a:solidFill>
                <a:latin typeface="Times New Roman" panose="02020603050405020304" pitchFamily="18" charset="0"/>
                <a:cs typeface="Times New Roman" panose="02020603050405020304" pitchFamily="18" charset="0"/>
              </a:rPr>
              <a:t>ZB: sharp peaks at -10 cm, correspond to </a:t>
            </a:r>
            <a:r>
              <a:rPr lang="en-US" b="1" dirty="0" err="1">
                <a:solidFill>
                  <a:schemeClr val="tx1"/>
                </a:solidFill>
                <a:latin typeface="Times New Roman" panose="02020603050405020304" pitchFamily="18" charset="0"/>
                <a:cs typeface="Times New Roman" panose="02020603050405020304" pitchFamily="18" charset="0"/>
              </a:rPr>
              <a:t>THg</a:t>
            </a:r>
            <a:r>
              <a:rPr lang="en-US" b="1" dirty="0">
                <a:solidFill>
                  <a:schemeClr val="tx1"/>
                </a:solidFill>
                <a:latin typeface="Times New Roman" panose="02020603050405020304" pitchFamily="18" charset="0"/>
                <a:cs typeface="Times New Roman" panose="02020603050405020304" pitchFamily="18" charset="0"/>
              </a:rPr>
              <a:t> in porewater</a:t>
            </a:r>
          </a:p>
          <a:p>
            <a:pPr marR="0" lvl="0" fontAlgn="auto">
              <a:lnSpc>
                <a:spcPct val="110000"/>
              </a:lnSpc>
              <a:spcBef>
                <a:spcPts val="1800"/>
              </a:spcBef>
              <a:spcAft>
                <a:spcPts val="0"/>
              </a:spcAft>
              <a:buClrTx/>
              <a:buSzPct val="100000"/>
              <a:buFont typeface="Wingdings" panose="05000000000000000000" pitchFamily="2" charset="2"/>
              <a:buChar char="Ø"/>
              <a:tabLst/>
              <a:defRPr/>
            </a:pP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S</a:t>
            </a:r>
            <a:r>
              <a:rPr lang="en-US" b="1" dirty="0">
                <a:solidFill>
                  <a:schemeClr val="tx1"/>
                </a:solidFill>
                <a:latin typeface="Times New Roman" panose="02020603050405020304" pitchFamily="18" charset="0"/>
                <a:cs typeface="Times New Roman" panose="02020603050405020304" pitchFamily="18" charset="0"/>
              </a:rPr>
              <a:t>V: [</a:t>
            </a:r>
            <a:r>
              <a:rPr lang="en-US" b="1" dirty="0" err="1">
                <a:solidFill>
                  <a:schemeClr val="tx1"/>
                </a:solidFill>
                <a:latin typeface="Times New Roman" panose="02020603050405020304" pitchFamily="18" charset="0"/>
                <a:cs typeface="Times New Roman" panose="02020603050405020304" pitchFamily="18" charset="0"/>
              </a:rPr>
              <a:t>MMHg</a:t>
            </a:r>
            <a:r>
              <a:rPr lang="en-US" b="1" dirty="0">
                <a:solidFill>
                  <a:schemeClr val="tx1"/>
                </a:solidFill>
                <a:latin typeface="Times New Roman" panose="02020603050405020304" pitchFamily="18" charset="0"/>
                <a:cs typeface="Times New Roman" panose="02020603050405020304" pitchFamily="18" charset="0"/>
              </a:rPr>
              <a:t>] decreased from -9 cm </a:t>
            </a:r>
          </a:p>
          <a:p>
            <a:pPr marR="0" lvl="0" fontAlgn="auto">
              <a:lnSpc>
                <a:spcPct val="110000"/>
              </a:lnSpc>
              <a:spcBef>
                <a:spcPts val="1800"/>
              </a:spcBef>
              <a:spcAft>
                <a:spcPts val="0"/>
              </a:spcAft>
              <a:buClrTx/>
              <a:buSzPct val="100000"/>
              <a:buFont typeface="Wingdings" panose="05000000000000000000" pitchFamily="2" charset="2"/>
              <a:buChar char="Ø"/>
              <a:tabLst/>
              <a:defRPr/>
            </a:pP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S15: </a:t>
            </a:r>
            <a:r>
              <a:rPr lang="en-US" b="1" dirty="0">
                <a:solidFill>
                  <a:schemeClr val="tx1"/>
                </a:solidFill>
                <a:latin typeface="Times New Roman" panose="02020603050405020304" pitchFamily="18" charset="0"/>
                <a:cs typeface="Times New Roman" panose="02020603050405020304" pitchFamily="18" charset="0"/>
              </a:rPr>
              <a:t>high [</a:t>
            </a:r>
            <a:r>
              <a:rPr lang="en-US" b="1" dirty="0" err="1">
                <a:solidFill>
                  <a:schemeClr val="tx1"/>
                </a:solidFill>
                <a:latin typeface="Times New Roman" panose="02020603050405020304" pitchFamily="18" charset="0"/>
                <a:cs typeface="Times New Roman" panose="02020603050405020304" pitchFamily="18" charset="0"/>
              </a:rPr>
              <a:t>MMHg</a:t>
            </a:r>
            <a:r>
              <a:rPr lang="en-US" b="1" dirty="0">
                <a:solidFill>
                  <a:schemeClr val="tx1"/>
                </a:solidFill>
                <a:latin typeface="Times New Roman" panose="02020603050405020304" pitchFamily="18" charset="0"/>
                <a:cs typeface="Times New Roman" panose="02020603050405020304" pitchFamily="18" charset="0"/>
              </a:rPr>
              <a:t>] at the SWI and </a:t>
            </a:r>
            <a:r>
              <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decreasing trend</a:t>
            </a:r>
          </a:p>
          <a:p>
            <a:pPr lvl="1">
              <a:lnSpc>
                <a:spcPct val="110000"/>
              </a:lnSpc>
              <a:buFont typeface="Arial" panose="020B0604020202020204" pitchFamily="34" charset="0"/>
              <a:buChar char="•"/>
              <a:defRPr/>
            </a:pPr>
            <a:r>
              <a:rPr lang="en-US" b="1" dirty="0">
                <a:solidFill>
                  <a:schemeClr val="tx1"/>
                </a:solidFill>
                <a:latin typeface="Times New Roman" panose="02020603050405020304" pitchFamily="18" charset="0"/>
                <a:cs typeface="Times New Roman" panose="02020603050405020304" pitchFamily="18" charset="0"/>
              </a:rPr>
              <a:t>similar to labile Hg profile</a:t>
            </a:r>
            <a:endParaRPr kumimoji="0" lang="en-US" b="1" i="0" u="none" strike="noStrike"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102831-41B0-4529-97B8-FE084F5465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A7B2C79F-5416-484B-811D-E08E629F85B9}" type="slidenum">
              <a:rPr kumimoji="0" lang="en-US" sz="1000" b="0" i="0" u="none" strike="noStrike" cap="all" spc="0" normalizeH="0" baseline="0" noProof="0">
                <a:ln>
                  <a:noFill/>
                </a:ln>
                <a:solidFill>
                  <a:schemeClr val="tx1">
                    <a:lumMod val="50000"/>
                    <a:lumOff val="50000"/>
                  </a:schemeClr>
                </a:solidFill>
                <a:effectLst/>
                <a:uLnTx/>
                <a:uFillTx/>
              </a:rPr>
              <a:pPr marR="0" lvl="0" indent="0" fontAlgn="auto">
                <a:spcBef>
                  <a:spcPts val="0"/>
                </a:spcBef>
                <a:spcAft>
                  <a:spcPts val="600"/>
                </a:spcAft>
                <a:buClrTx/>
                <a:buSzTx/>
                <a:buFontTx/>
                <a:buNone/>
                <a:tabLst/>
                <a:defRPr/>
              </a:pPr>
              <a:t>25</a:t>
            </a:fld>
            <a:endParaRPr kumimoji="0" lang="en-US" sz="1000" b="0" i="0" u="none" strike="noStrike" cap="all" spc="0" normalizeH="0" baseline="0" noProof="0" dirty="0">
              <a:ln>
                <a:noFill/>
              </a:ln>
              <a:solidFill>
                <a:schemeClr val="tx1">
                  <a:lumMod val="50000"/>
                  <a:lumOff val="50000"/>
                </a:schemeClr>
              </a:solidFill>
              <a:effectLst/>
              <a:uLnTx/>
              <a:uFillTx/>
            </a:endParaRPr>
          </a:p>
        </p:txBody>
      </p:sp>
      <p:sp>
        <p:nvSpPr>
          <p:cNvPr id="13" name="Title 1">
            <a:extLst>
              <a:ext uri="{FF2B5EF4-FFF2-40B4-BE49-F238E27FC236}">
                <a16:creationId xmlns:a16="http://schemas.microsoft.com/office/drawing/2014/main" id="{E0907A37-DC0D-46E9-B5C7-3A9AFD993081}"/>
              </a:ext>
            </a:extLst>
          </p:cNvPr>
          <p:cNvSpPr txBox="1">
            <a:spLocks/>
          </p:cNvSpPr>
          <p:nvPr/>
        </p:nvSpPr>
        <p:spPr>
          <a:xfrm>
            <a:off x="0" y="-191960"/>
            <a:ext cx="9509760"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B4855"/>
                </a:solidFill>
                <a:effectLst/>
                <a:uLnTx/>
                <a:uFillTx/>
                <a:latin typeface="Georgia"/>
                <a:ea typeface="+mn-ea"/>
                <a:cs typeface="+mn-cs"/>
              </a:rPr>
              <a:t>Hg in sediment </a:t>
            </a:r>
            <a:r>
              <a:rPr lang="en-US" altLang="zh-CN" sz="3200" dirty="0"/>
              <a:t>porewater</a:t>
            </a:r>
            <a:endParaRPr kumimoji="0" lang="en-US" sz="3200" b="0" i="0" u="none" strike="noStrike" kern="1200" cap="none" spc="0" normalizeH="0" baseline="0" noProof="0" dirty="0">
              <a:ln>
                <a:noFill/>
              </a:ln>
              <a:solidFill>
                <a:srgbClr val="1B4855"/>
              </a:solidFill>
              <a:effectLst/>
              <a:uLnTx/>
              <a:uFillTx/>
              <a:latin typeface="Georgia"/>
              <a:ea typeface="+mn-ea"/>
              <a:cs typeface="+mn-cs"/>
            </a:endParaRPr>
          </a:p>
        </p:txBody>
      </p:sp>
      <p:graphicFrame>
        <p:nvGraphicFramePr>
          <p:cNvPr id="25" name="Chart 24">
            <a:extLst>
              <a:ext uri="{FF2B5EF4-FFF2-40B4-BE49-F238E27FC236}">
                <a16:creationId xmlns:a16="http://schemas.microsoft.com/office/drawing/2014/main" id="{664AF9C4-BCF1-4B97-9F7C-9D423702DE0D}"/>
              </a:ext>
            </a:extLst>
          </p:cNvPr>
          <p:cNvGraphicFramePr>
            <a:graphicFrameLocks noChangeAspect="1"/>
          </p:cNvGraphicFramePr>
          <p:nvPr>
            <p:extLst>
              <p:ext uri="{D42A27DB-BD31-4B8C-83A1-F6EECF244321}">
                <p14:modId xmlns:p14="http://schemas.microsoft.com/office/powerpoint/2010/main" val="280238734"/>
              </p:ext>
            </p:extLst>
          </p:nvPr>
        </p:nvGraphicFramePr>
        <p:xfrm>
          <a:off x="5116315" y="791559"/>
          <a:ext cx="2283594" cy="27236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a:extLst>
              <a:ext uri="{FF2B5EF4-FFF2-40B4-BE49-F238E27FC236}">
                <a16:creationId xmlns:a16="http://schemas.microsoft.com/office/drawing/2014/main" id="{28E71837-B1D0-48D3-9B20-4C4CEA3D2EB8}"/>
              </a:ext>
            </a:extLst>
          </p:cNvPr>
          <p:cNvGraphicFramePr>
            <a:graphicFrameLocks noChangeAspect="1"/>
          </p:cNvGraphicFramePr>
          <p:nvPr>
            <p:extLst>
              <p:ext uri="{D42A27DB-BD31-4B8C-83A1-F6EECF244321}">
                <p14:modId xmlns:p14="http://schemas.microsoft.com/office/powerpoint/2010/main" val="3963988100"/>
              </p:ext>
            </p:extLst>
          </p:nvPr>
        </p:nvGraphicFramePr>
        <p:xfrm>
          <a:off x="7434971" y="803190"/>
          <a:ext cx="2270216" cy="27181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7" name="Chart 26">
            <a:extLst>
              <a:ext uri="{FF2B5EF4-FFF2-40B4-BE49-F238E27FC236}">
                <a16:creationId xmlns:a16="http://schemas.microsoft.com/office/drawing/2014/main" id="{2E1658D0-F33C-44FE-8B6B-CD0AEE6649FF}"/>
              </a:ext>
            </a:extLst>
          </p:cNvPr>
          <p:cNvGraphicFramePr>
            <a:graphicFrameLocks noChangeAspect="1"/>
          </p:cNvGraphicFramePr>
          <p:nvPr>
            <p:extLst>
              <p:ext uri="{D42A27DB-BD31-4B8C-83A1-F6EECF244321}">
                <p14:modId xmlns:p14="http://schemas.microsoft.com/office/powerpoint/2010/main" val="205023677"/>
              </p:ext>
            </p:extLst>
          </p:nvPr>
        </p:nvGraphicFramePr>
        <p:xfrm>
          <a:off x="9742743" y="801083"/>
          <a:ext cx="2270216" cy="271813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Chart 27">
            <a:extLst>
              <a:ext uri="{FF2B5EF4-FFF2-40B4-BE49-F238E27FC236}">
                <a16:creationId xmlns:a16="http://schemas.microsoft.com/office/drawing/2014/main" id="{D0CA2CFB-BB8C-4E96-B503-21D78A9896CA}"/>
              </a:ext>
            </a:extLst>
          </p:cNvPr>
          <p:cNvGraphicFramePr>
            <a:graphicFrameLocks noChangeAspect="1"/>
          </p:cNvGraphicFramePr>
          <p:nvPr>
            <p:extLst>
              <p:ext uri="{D42A27DB-BD31-4B8C-83A1-F6EECF244321}">
                <p14:modId xmlns:p14="http://schemas.microsoft.com/office/powerpoint/2010/main" val="1585719604"/>
              </p:ext>
            </p:extLst>
          </p:nvPr>
        </p:nvGraphicFramePr>
        <p:xfrm>
          <a:off x="5116315" y="3741587"/>
          <a:ext cx="2155082" cy="2570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0" name="Chart 29">
            <a:extLst>
              <a:ext uri="{FF2B5EF4-FFF2-40B4-BE49-F238E27FC236}">
                <a16:creationId xmlns:a16="http://schemas.microsoft.com/office/drawing/2014/main" id="{1641BD6B-1207-4004-9BB6-E2B0CF0FDF5D}"/>
              </a:ext>
            </a:extLst>
          </p:cNvPr>
          <p:cNvGraphicFramePr>
            <a:graphicFrameLocks noChangeAspect="1"/>
          </p:cNvGraphicFramePr>
          <p:nvPr>
            <p:extLst>
              <p:ext uri="{D42A27DB-BD31-4B8C-83A1-F6EECF244321}">
                <p14:modId xmlns:p14="http://schemas.microsoft.com/office/powerpoint/2010/main" val="2576795418"/>
              </p:ext>
            </p:extLst>
          </p:nvPr>
        </p:nvGraphicFramePr>
        <p:xfrm>
          <a:off x="7270130" y="3741780"/>
          <a:ext cx="2146828" cy="25704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887419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1">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DB4381-9FCC-5362-92A2-719345C4C589}"/>
              </a:ext>
            </a:extLst>
          </p:cNvPr>
          <p:cNvSpPr>
            <a:spLocks noGrp="1"/>
          </p:cNvSpPr>
          <p:nvPr>
            <p:ph type="title"/>
          </p:nvPr>
        </p:nvSpPr>
        <p:spPr>
          <a:xfrm>
            <a:off x="152411" y="1019199"/>
            <a:ext cx="2871095" cy="4319717"/>
          </a:xfrm>
        </p:spPr>
        <p:txBody>
          <a:bodyPr anchor="t">
            <a:normAutofit fontScale="90000"/>
          </a:bodyPr>
          <a:lstStyle/>
          <a:p>
            <a:pPr algn="ctr"/>
            <a:r>
              <a:rPr lang="en-GB" sz="3600" dirty="0">
                <a:solidFill>
                  <a:srgbClr val="FFFFFF"/>
                </a:solidFill>
              </a:rPr>
              <a:t>Conclusions </a:t>
            </a:r>
            <a:br>
              <a:rPr lang="en-GB" sz="3600" dirty="0">
                <a:solidFill>
                  <a:srgbClr val="FFFFFF"/>
                </a:solidFill>
              </a:rPr>
            </a:br>
            <a:br>
              <a:rPr lang="en-GB" sz="3600" dirty="0">
                <a:solidFill>
                  <a:srgbClr val="FFFFFF"/>
                </a:solidFill>
              </a:rPr>
            </a:br>
            <a:br>
              <a:rPr lang="en-GB" sz="3600" dirty="0">
                <a:solidFill>
                  <a:srgbClr val="FFFFFF"/>
                </a:solidFill>
              </a:rPr>
            </a:br>
            <a:br>
              <a:rPr lang="en-GB" sz="3600" dirty="0">
                <a:solidFill>
                  <a:srgbClr val="FFFFFF"/>
                </a:solidFill>
              </a:rPr>
            </a:br>
            <a:r>
              <a:rPr lang="en-GB" sz="3600" dirty="0">
                <a:solidFill>
                  <a:srgbClr val="FFFFFF"/>
                </a:solidFill>
              </a:rPr>
              <a:t>&amp; </a:t>
            </a:r>
            <a:br>
              <a:rPr lang="en-GB" sz="3600" dirty="0">
                <a:solidFill>
                  <a:srgbClr val="FFFFFF"/>
                </a:solidFill>
              </a:rPr>
            </a:br>
            <a:br>
              <a:rPr lang="en-GB" sz="3600" dirty="0">
                <a:solidFill>
                  <a:srgbClr val="FFFFFF"/>
                </a:solidFill>
              </a:rPr>
            </a:br>
            <a:br>
              <a:rPr lang="en-GB" sz="3600" dirty="0">
                <a:solidFill>
                  <a:srgbClr val="FFFFFF"/>
                </a:solidFill>
              </a:rPr>
            </a:br>
            <a:br>
              <a:rPr lang="en-GB" sz="3600" dirty="0">
                <a:solidFill>
                  <a:srgbClr val="FFFFFF"/>
                </a:solidFill>
              </a:rPr>
            </a:br>
            <a:r>
              <a:rPr lang="en-GB" sz="3600" dirty="0">
                <a:solidFill>
                  <a:srgbClr val="FFFFFF"/>
                </a:solidFill>
              </a:rPr>
              <a:t>Perspectives</a:t>
            </a:r>
            <a:endParaRPr lang="en-BE" sz="3600" dirty="0">
              <a:solidFill>
                <a:srgbClr val="FFFFFF"/>
              </a:solidFill>
            </a:endParaRPr>
          </a:p>
        </p:txBody>
      </p:sp>
      <p:sp>
        <p:nvSpPr>
          <p:cNvPr id="5" name="Slide Number Placeholder 4">
            <a:extLst>
              <a:ext uri="{FF2B5EF4-FFF2-40B4-BE49-F238E27FC236}">
                <a16:creationId xmlns:a16="http://schemas.microsoft.com/office/drawing/2014/main" id="{B323CEF4-0502-F09B-2987-07F360297FD5}"/>
              </a:ext>
            </a:extLst>
          </p:cNvPr>
          <p:cNvSpPr>
            <a:spLocks noGrp="1"/>
          </p:cNvSpPr>
          <p:nvPr>
            <p:ph type="sldNum" sz="quarter" idx="12"/>
          </p:nvPr>
        </p:nvSpPr>
        <p:spPr>
          <a:xfrm>
            <a:off x="10969461" y="6080241"/>
            <a:ext cx="548640" cy="548640"/>
          </a:xfrm>
          <a:prstGeom prst="ellipse">
            <a:avLst/>
          </a:prstGeom>
          <a:noFill/>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BE"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26</a:t>
            </a:fld>
            <a:endParaRPr kumimoji="0" lang="en-BE"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225CE198-0B69-8ECE-7574-E25B1DD4A5D3}"/>
              </a:ext>
            </a:extLst>
          </p:cNvPr>
          <p:cNvSpPr txBox="1">
            <a:spLocks/>
          </p:cNvSpPr>
          <p:nvPr/>
        </p:nvSpPr>
        <p:spPr>
          <a:xfrm>
            <a:off x="4515884" y="436096"/>
            <a:ext cx="7770667" cy="3845677"/>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defRPr/>
            </a:pPr>
            <a:r>
              <a:rPr lang="en-US" dirty="0">
                <a:solidFill>
                  <a:prstClr val="black"/>
                </a:solidFill>
                <a:latin typeface="Times New Roman" panose="02020603050405020304" pitchFamily="18" charset="0"/>
                <a:cs typeface="Times New Roman" panose="02020603050405020304" pitchFamily="18" charset="0"/>
              </a:rPr>
              <a:t>Labile Hg conc. can be assessed by DGT in sediment</a:t>
            </a:r>
            <a:endParaRPr kumimoji="0" lang="en-US" altLang="zh-CN" sz="20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
              <a:tabLst/>
              <a:defRPr/>
            </a:pPr>
            <a:r>
              <a:rPr kumimoji="0" lang="en-US" altLang="zh-CN" sz="20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2020 &amp; 2021: </a:t>
            </a:r>
            <a:r>
              <a:rPr kumimoji="0" lang="en-US" altLang="zh-CN" sz="2000" b="0" i="0" u="none" strike="noStrike" kern="1200" cap="none" spc="0" normalizeH="0" baseline="0" noProof="0" dirty="0" err="1">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differen</a:t>
            </a:r>
            <a:r>
              <a:rPr kumimoji="0" lang="en-GB" altLang="zh-CN" sz="20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t </a:t>
            </a:r>
            <a:r>
              <a:rPr lang="en-GB"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profile</a:t>
            </a:r>
            <a:r>
              <a:rPr kumimoji="0" lang="en-GB" altLang="zh-CN" sz="20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s of Hg species in sediment</a:t>
            </a:r>
          </a:p>
          <a:p>
            <a:pPr marL="274320" marR="0" lvl="0" indent="-22860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Higher Hg concentration in SV and S15 porewater in 2021</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S15: Highest Hg concentration in sediment porewater and solid phase</a:t>
            </a:r>
          </a:p>
          <a:p>
            <a:pPr marL="274320" marR="0" lvl="0" indent="-22860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Dynamic supply of Hg from solid phase to porewater is important</a:t>
            </a:r>
          </a:p>
          <a:p>
            <a:pPr marL="274320" marR="0" lvl="0" indent="-22860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
              <a:tabLst/>
              <a:defRPr/>
            </a:pPr>
            <a:r>
              <a:rPr lang="en-US" dirty="0">
                <a:solidFill>
                  <a:prstClr val="black"/>
                </a:solidFill>
                <a:latin typeface="Times New Roman" panose="02020603050405020304" pitchFamily="18" charset="0"/>
                <a:ea typeface="Verdana" panose="020B0604030504040204" pitchFamily="34" charset="0"/>
                <a:cs typeface="Times New Roman" panose="02020603050405020304" pitchFamily="18" charset="0"/>
              </a:rPr>
              <a:t>S</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mall percentage of </a:t>
            </a:r>
            <a:r>
              <a:rPr kumimoji="0" lang="en-US" sz="2000" b="0" i="0" u="none" strike="noStrike" kern="1200" cap="none" spc="0" normalizeH="0" baseline="0" noProof="0" dirty="0" err="1">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MMHg</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 to </a:t>
            </a:r>
            <a:r>
              <a:rPr kumimoji="0" lang="en-US" sz="2000" b="0" i="0" u="none" strike="noStrike" kern="1200" cap="none" spc="0" normalizeH="0" baseline="0" noProof="0" dirty="0" err="1">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THg</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 in sediment porewater and solid phase.</a:t>
            </a: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Content Placeholder 2">
            <a:extLst>
              <a:ext uri="{FF2B5EF4-FFF2-40B4-BE49-F238E27FC236}">
                <a16:creationId xmlns:a16="http://schemas.microsoft.com/office/drawing/2014/main" id="{03FE6820-30D1-3E3F-35E9-5091A6F255EE}"/>
              </a:ext>
            </a:extLst>
          </p:cNvPr>
          <p:cNvSpPr txBox="1">
            <a:spLocks/>
          </p:cNvSpPr>
          <p:nvPr/>
        </p:nvSpPr>
        <p:spPr>
          <a:xfrm>
            <a:off x="4506329" y="3596935"/>
            <a:ext cx="6906890" cy="4780242"/>
          </a:xfrm>
          <a:prstGeom prst="rect">
            <a:avLst/>
          </a:prstGeom>
        </p:spPr>
        <p:txBody>
          <a:bodyPr vert="horz" lIns="91440" tIns="45720" rIns="91440" bIns="45720" rtlCol="0" anchorCtr="0" compatLnSpc="1">
            <a:normAutofit/>
          </a:bodyPr>
          <a:lstStyle>
            <a:lvl1pPr marL="274320" marR="0" lvl="0" indent="-228600" algn="l" defTabSz="914400" rtl="0" fontAlgn="auto" hangingPunct="1">
              <a:lnSpc>
                <a:spcPct val="90000"/>
              </a:lnSpc>
              <a:spcBef>
                <a:spcPts val="1800"/>
              </a:spcBef>
              <a:spcAft>
                <a:spcPts val="0"/>
              </a:spcAft>
              <a:buSzPct val="100000"/>
              <a:buFont typeface="Arial" pitchFamily="34"/>
              <a:buChar char="•"/>
              <a:tabLst/>
              <a:defRPr lang="en-GB" sz="2000" b="0" i="0" u="none" strike="noStrike" kern="1200" cap="none" spc="0" baseline="0">
                <a:solidFill>
                  <a:srgbClr val="1B4855"/>
                </a:solidFill>
                <a:uFillTx/>
                <a:latin typeface="Georgia"/>
              </a:defRPr>
            </a:lvl1pPr>
            <a:lvl2pPr marL="548640" marR="0" lvl="1" indent="-228600" algn="l" defTabSz="914400" rtl="0" fontAlgn="auto" hangingPunct="1">
              <a:lnSpc>
                <a:spcPct val="90000"/>
              </a:lnSpc>
              <a:spcBef>
                <a:spcPts val="1000"/>
              </a:spcBef>
              <a:spcAft>
                <a:spcPts val="0"/>
              </a:spcAft>
              <a:buSzPct val="100000"/>
              <a:buFont typeface="Arial" pitchFamily="34"/>
              <a:buChar char="•"/>
              <a:tabLst/>
              <a:defRPr lang="en-GB" sz="1800" b="0" i="0" u="none" strike="noStrike" kern="1200" cap="none" spc="0" baseline="0">
                <a:solidFill>
                  <a:srgbClr val="1B4855"/>
                </a:solidFill>
                <a:uFillTx/>
                <a:latin typeface="Georgia"/>
              </a:defRPr>
            </a:lvl2pPr>
            <a:lvl3pPr marL="822960" marR="0" lvl="2" indent="-228600" algn="l" defTabSz="914400" rtl="0" fontAlgn="auto" hangingPunct="1">
              <a:lnSpc>
                <a:spcPct val="90000"/>
              </a:lnSpc>
              <a:spcBef>
                <a:spcPts val="800"/>
              </a:spcBef>
              <a:spcAft>
                <a:spcPts val="0"/>
              </a:spcAft>
              <a:buSzPct val="100000"/>
              <a:buFont typeface="Arial" pitchFamily="34"/>
              <a:buChar char="•"/>
              <a:tabLst/>
              <a:defRPr lang="en-GB" sz="1600" b="0" i="0" u="none" strike="noStrike" kern="1200" cap="none" spc="0" baseline="0">
                <a:solidFill>
                  <a:srgbClr val="1B4855"/>
                </a:solidFill>
                <a:uFillTx/>
                <a:latin typeface="Georgia"/>
              </a:defRPr>
            </a:lvl3pPr>
            <a:lvl4pPr marL="1097280" marR="0" lvl="3"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4pPr>
            <a:lvl5pPr marL="1371600" marR="0" lvl="4" indent="-228600" algn="l" defTabSz="914400" rtl="0" fontAlgn="auto" hangingPunct="1">
              <a:lnSpc>
                <a:spcPct val="90000"/>
              </a:lnSpc>
              <a:spcBef>
                <a:spcPts val="800"/>
              </a:spcBef>
              <a:spcAft>
                <a:spcPts val="0"/>
              </a:spcAft>
              <a:buSzPct val="100000"/>
              <a:buFont typeface="Arial" pitchFamily="34"/>
              <a:buChar char="•"/>
              <a:tabLst/>
              <a:defRPr lang="en-GB" sz="1400" b="0" i="0" u="none" strike="noStrike" kern="1200" cap="none" spc="0" baseline="0">
                <a:solidFill>
                  <a:srgbClr val="1B4855"/>
                </a:solidFill>
                <a:uFillTx/>
                <a:latin typeface="Georg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28600" algn="l" defTabSz="914400" rtl="0" eaLnBrk="1" fontAlgn="auto" latinLnBrk="0" hangingPunct="1">
              <a:lnSpc>
                <a:spcPct val="90000"/>
              </a:lnSpc>
              <a:spcBef>
                <a:spcPts val="1800"/>
              </a:spcBef>
              <a:spcAft>
                <a:spcPts val="0"/>
              </a:spcAft>
              <a:buClrTx/>
              <a:buSzPct val="100000"/>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74320" marR="0" lvl="0" indent="-22860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q"/>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 </a:t>
            </a:r>
            <a:r>
              <a:rPr lang="en-US" b="1" dirty="0">
                <a:solidFill>
                  <a:prstClr val="black"/>
                </a:solidFill>
                <a:latin typeface="Times New Roman" panose="02020603050405020304" pitchFamily="18" charset="0"/>
                <a:cs typeface="Times New Roman" panose="02020603050405020304" pitchFamily="18" charset="0"/>
              </a:rPr>
              <a:t>improve the study of</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MMHg</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 sediment</a:t>
            </a:r>
          </a:p>
          <a:p>
            <a:pPr marL="274320" marR="0" lvl="0" indent="-228600" algn="l" defTabSz="914400" rtl="0" eaLnBrk="1" fontAlgn="auto" latinLnBrk="0" hangingPunct="1">
              <a:lnSpc>
                <a:spcPct val="90000"/>
              </a:lnSpc>
              <a:spcBef>
                <a:spcPts val="1800"/>
              </a:spcBef>
              <a:spcAft>
                <a:spcPts val="0"/>
              </a:spcAft>
              <a:buClrTx/>
              <a:buSzPct val="100000"/>
              <a:buFont typeface="Courier New" panose="02070309020205020404" pitchFamily="49" charset="0"/>
              <a:buChar char="o"/>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Optimization of porewater analysis</a:t>
            </a:r>
          </a:p>
          <a:p>
            <a:pPr marL="274320" marR="0" lvl="0" indent="-228600" algn="l" defTabSz="914400" rtl="0" eaLnBrk="1" fontAlgn="auto" latinLnBrk="0" hangingPunct="1">
              <a:lnSpc>
                <a:spcPct val="90000"/>
              </a:lnSpc>
              <a:spcBef>
                <a:spcPts val="1800"/>
              </a:spcBef>
              <a:spcAft>
                <a:spcPts val="0"/>
              </a:spcAft>
              <a:buClrTx/>
              <a:buSzPct val="100000"/>
              <a:buFont typeface="Courier New" panose="02070309020205020404" pitchFamily="49" charset="0"/>
              <a:buChar char="o"/>
              <a:tabLst/>
              <a:defRPr/>
            </a:pPr>
            <a:r>
              <a:rPr lang="en-US" dirty="0">
                <a:solidFill>
                  <a:prstClr val="black"/>
                </a:solidFill>
                <a:latin typeface="Times New Roman" panose="02020603050405020304" pitchFamily="18" charset="0"/>
                <a:cs typeface="Times New Roman" panose="02020603050405020304" pitchFamily="18" charset="0"/>
              </a:rPr>
              <a:t>Assess labile </a:t>
            </a:r>
            <a:r>
              <a:rPr lang="en-US" dirty="0" err="1">
                <a:solidFill>
                  <a:prstClr val="black"/>
                </a:solidFill>
                <a:latin typeface="Times New Roman" panose="02020603050405020304" pitchFamily="18" charset="0"/>
                <a:cs typeface="Times New Roman" panose="02020603050405020304" pitchFamily="18" charset="0"/>
              </a:rPr>
              <a:t>MMHg</a:t>
            </a:r>
            <a:r>
              <a:rPr lang="en-US" dirty="0">
                <a:solidFill>
                  <a:prstClr val="black"/>
                </a:solidFill>
                <a:latin typeface="Times New Roman" panose="02020603050405020304" pitchFamily="18" charset="0"/>
                <a:cs typeface="Times New Roman" panose="02020603050405020304" pitchFamily="18" charset="0"/>
              </a:rPr>
              <a:t> with DGT</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auto" latinLnBrk="0" hangingPunct="1">
              <a:lnSpc>
                <a:spcPct val="90000"/>
              </a:lnSpc>
              <a:spcBef>
                <a:spcPts val="1800"/>
              </a:spcBef>
              <a:spcAft>
                <a:spcPts val="0"/>
              </a:spcAft>
              <a:buClrTx/>
              <a:buSzPct val="100000"/>
              <a:buFont typeface="Wingdings" panose="05000000000000000000" pitchFamily="2" charset="2"/>
              <a:buChar char="q"/>
              <a:tabLst/>
              <a:defRPr/>
            </a:pPr>
            <a:r>
              <a:rPr lang="en-US" b="1" dirty="0">
                <a:solidFill>
                  <a:prstClr val="black"/>
                </a:solidFill>
                <a:latin typeface="Times New Roman" panose="02020603050405020304" pitchFamily="18" charset="0"/>
                <a:cs typeface="Times New Roman" panose="02020603050405020304" pitchFamily="18" charset="0"/>
              </a:rPr>
              <a:t>Sequential extractions to identify the Hg binding phases in sediment </a:t>
            </a: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8923392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name="Slide10">
    <p:bg>
      <p:bgPr>
        <a:blipFill>
          <a:blip r:embed="rId3"/>
          <a:stretch>
            <a:fillRect/>
          </a:stretch>
        </a:blipFill>
        <a:effectLst/>
      </p:bgPr>
    </p:bg>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3075821E-37E2-1E41-B7ED-15CB76483206}"/>
              </a:ext>
            </a:extLst>
          </p:cNvPr>
          <p:cNvSpPr txBox="1">
            <a:spLocks noGrp="1"/>
          </p:cNvSpPr>
          <p:nvPr>
            <p:ph type="body" sz="half" idx="2"/>
          </p:nvPr>
        </p:nvSpPr>
        <p:spPr>
          <a:xfrm>
            <a:off x="2154593" y="506186"/>
            <a:ext cx="11838214" cy="4572000"/>
          </a:xfrm>
        </p:spPr>
        <p:txBody>
          <a:bodyPr>
            <a:normAutofit/>
          </a:bodyPr>
          <a:lstStyle/>
          <a:p>
            <a:r>
              <a:rPr lang="en-US" sz="4800" b="1" dirty="0">
                <a:latin typeface="Times New Roman" panose="02020603050405020304" pitchFamily="18" charset="0"/>
                <a:cs typeface="Times New Roman" panose="02020603050405020304" pitchFamily="18" charset="0"/>
              </a:rPr>
              <a:t>Thank you for your attention!</a:t>
            </a:r>
          </a:p>
        </p:txBody>
      </p:sp>
      <p:sp>
        <p:nvSpPr>
          <p:cNvPr id="4" name="Slide Number Placeholder 3">
            <a:extLst>
              <a:ext uri="{FF2B5EF4-FFF2-40B4-BE49-F238E27FC236}">
                <a16:creationId xmlns:a16="http://schemas.microsoft.com/office/drawing/2014/main" id="{77576001-46F6-41E3-BA85-0145745CE99C}"/>
              </a:ext>
            </a:extLst>
          </p:cNvPr>
          <p:cNvSpPr>
            <a:spLocks noGrp="1"/>
          </p:cNvSpPr>
          <p:nvPr>
            <p:ph type="sldNum" sz="quarter" idx="12"/>
          </p:nvPr>
        </p:nvSpPr>
        <p:spPr/>
        <p:txBody>
          <a:bodyPr/>
          <a:lstStyle/>
          <a:p>
            <a:pPr lvl="0"/>
            <a:fld id="{3050EEB0-D6C1-8542-AABB-39DB09E35504}" type="slidenum">
              <a:rPr lang="en-BE" smtClean="0"/>
              <a:t>27</a:t>
            </a:fld>
            <a:endParaRPr lang="en-BE" dirty="0"/>
          </a:p>
        </p:txBody>
      </p:sp>
      <p:sp>
        <p:nvSpPr>
          <p:cNvPr id="23" name="TextBox 22">
            <a:extLst>
              <a:ext uri="{FF2B5EF4-FFF2-40B4-BE49-F238E27FC236}">
                <a16:creationId xmlns:a16="http://schemas.microsoft.com/office/drawing/2014/main" id="{376E82CA-ABA3-1DD5-3D7C-517F5010F7FE}"/>
              </a:ext>
            </a:extLst>
          </p:cNvPr>
          <p:cNvSpPr txBox="1"/>
          <p:nvPr/>
        </p:nvSpPr>
        <p:spPr>
          <a:xfrm>
            <a:off x="0" y="5947361"/>
            <a:ext cx="12192000" cy="900000"/>
          </a:xfrm>
          <a:prstGeom prst="rect">
            <a:avLst/>
          </a:prstGeom>
          <a:solidFill>
            <a:schemeClr val="bg1"/>
          </a:solidFill>
        </p:spPr>
        <p:txBody>
          <a:bodyPr wrap="square" rtlCol="0">
            <a:spAutoFit/>
          </a:bodyPr>
          <a:lstStyle/>
          <a:p>
            <a:endParaRPr lang="en-BE"/>
          </a:p>
        </p:txBody>
      </p:sp>
      <p:pic>
        <p:nvPicPr>
          <p:cNvPr id="10" name="Picture 9">
            <a:extLst>
              <a:ext uri="{FF2B5EF4-FFF2-40B4-BE49-F238E27FC236}">
                <a16:creationId xmlns:a16="http://schemas.microsoft.com/office/drawing/2014/main" id="{01E291B2-CA6C-232D-84FA-559D25E99BE2}"/>
              </a:ext>
            </a:extLst>
          </p:cNvPr>
          <p:cNvPicPr>
            <a:picLocks noChangeAspect="1"/>
          </p:cNvPicPr>
          <p:nvPr/>
        </p:nvPicPr>
        <p:blipFill>
          <a:blip r:embed="rId4"/>
          <a:stretch>
            <a:fillRect/>
          </a:stretch>
        </p:blipFill>
        <p:spPr>
          <a:xfrm>
            <a:off x="2569711" y="5951651"/>
            <a:ext cx="2500134" cy="891000"/>
          </a:xfrm>
          <a:prstGeom prst="rect">
            <a:avLst/>
          </a:prstGeom>
          <a:noFill/>
          <a:ln cap="flat">
            <a:noFill/>
          </a:ln>
        </p:spPr>
      </p:pic>
      <p:pic>
        <p:nvPicPr>
          <p:cNvPr id="11" name="Picture 10">
            <a:extLst>
              <a:ext uri="{FF2B5EF4-FFF2-40B4-BE49-F238E27FC236}">
                <a16:creationId xmlns:a16="http://schemas.microsoft.com/office/drawing/2014/main" id="{43E552D7-334B-90E4-83D6-1096FCB7DB71}"/>
              </a:ext>
            </a:extLst>
          </p:cNvPr>
          <p:cNvPicPr>
            <a:picLocks noChangeAspect="1"/>
          </p:cNvPicPr>
          <p:nvPr/>
        </p:nvPicPr>
        <p:blipFill>
          <a:blip r:embed="rId5"/>
          <a:stretch>
            <a:fillRect/>
          </a:stretch>
        </p:blipFill>
        <p:spPr>
          <a:xfrm>
            <a:off x="1646441" y="5945598"/>
            <a:ext cx="899998" cy="899998"/>
          </a:xfrm>
          <a:prstGeom prst="rect">
            <a:avLst/>
          </a:prstGeom>
          <a:noFill/>
          <a:ln cap="flat">
            <a:noFill/>
          </a:ln>
        </p:spPr>
      </p:pic>
      <p:grpSp>
        <p:nvGrpSpPr>
          <p:cNvPr id="13" name="Group 12">
            <a:extLst>
              <a:ext uri="{FF2B5EF4-FFF2-40B4-BE49-F238E27FC236}">
                <a16:creationId xmlns:a16="http://schemas.microsoft.com/office/drawing/2014/main" id="{6E2F3213-8B28-33EA-B0AE-B06F89885A49}"/>
              </a:ext>
            </a:extLst>
          </p:cNvPr>
          <p:cNvGrpSpPr/>
          <p:nvPr/>
        </p:nvGrpSpPr>
        <p:grpSpPr>
          <a:xfrm>
            <a:off x="0" y="5942653"/>
            <a:ext cx="1615961" cy="899998"/>
            <a:chOff x="7122160" y="5958001"/>
            <a:chExt cx="1615961" cy="899998"/>
          </a:xfrm>
        </p:grpSpPr>
        <p:sp>
          <p:nvSpPr>
            <p:cNvPr id="14" name="Rectangle 13">
              <a:extLst>
                <a:ext uri="{FF2B5EF4-FFF2-40B4-BE49-F238E27FC236}">
                  <a16:creationId xmlns:a16="http://schemas.microsoft.com/office/drawing/2014/main" id="{68A8D733-5AA1-535E-242E-7D62809A6732}"/>
                </a:ext>
              </a:extLst>
            </p:cNvPr>
            <p:cNvSpPr/>
            <p:nvPr/>
          </p:nvSpPr>
          <p:spPr>
            <a:xfrm>
              <a:off x="7122160" y="5958001"/>
              <a:ext cx="1615961" cy="89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5" name="Picture 14">
              <a:extLst>
                <a:ext uri="{FF2B5EF4-FFF2-40B4-BE49-F238E27FC236}">
                  <a16:creationId xmlns:a16="http://schemas.microsoft.com/office/drawing/2014/main" id="{8EE084B9-2755-F566-FDE1-6A4ABB5DBFB6}"/>
                </a:ext>
              </a:extLst>
            </p:cNvPr>
            <p:cNvPicPr>
              <a:picLocks noChangeAspect="1"/>
            </p:cNvPicPr>
            <p:nvPr/>
          </p:nvPicPr>
          <p:blipFill>
            <a:blip r:embed="rId6"/>
            <a:stretch>
              <a:fillRect/>
            </a:stretch>
          </p:blipFill>
          <p:spPr>
            <a:xfrm>
              <a:off x="7283830" y="6171133"/>
              <a:ext cx="1380219" cy="520981"/>
            </a:xfrm>
            <a:prstGeom prst="rect">
              <a:avLst/>
            </a:prstGeom>
          </p:spPr>
        </p:pic>
      </p:grpSp>
      <p:grpSp>
        <p:nvGrpSpPr>
          <p:cNvPr id="22" name="Group 21">
            <a:extLst>
              <a:ext uri="{FF2B5EF4-FFF2-40B4-BE49-F238E27FC236}">
                <a16:creationId xmlns:a16="http://schemas.microsoft.com/office/drawing/2014/main" id="{D6DD5DF1-2365-E21A-2696-D7C685DDB9DD}"/>
              </a:ext>
            </a:extLst>
          </p:cNvPr>
          <p:cNvGrpSpPr/>
          <p:nvPr/>
        </p:nvGrpSpPr>
        <p:grpSpPr>
          <a:xfrm>
            <a:off x="5089890" y="5942127"/>
            <a:ext cx="3101610" cy="933212"/>
            <a:chOff x="6553509" y="5933128"/>
            <a:chExt cx="3346385" cy="1107352"/>
          </a:xfrm>
        </p:grpSpPr>
        <p:sp>
          <p:nvSpPr>
            <p:cNvPr id="21" name="TextBox 20">
              <a:extLst>
                <a:ext uri="{FF2B5EF4-FFF2-40B4-BE49-F238E27FC236}">
                  <a16:creationId xmlns:a16="http://schemas.microsoft.com/office/drawing/2014/main" id="{9A2ED547-06F8-9D34-E1CC-52980A5F0EA9}"/>
                </a:ext>
              </a:extLst>
            </p:cNvPr>
            <p:cNvSpPr txBox="1"/>
            <p:nvPr/>
          </p:nvSpPr>
          <p:spPr>
            <a:xfrm>
              <a:off x="6553509" y="5933128"/>
              <a:ext cx="3346385" cy="1057264"/>
            </a:xfrm>
            <a:prstGeom prst="rect">
              <a:avLst/>
            </a:prstGeom>
            <a:solidFill>
              <a:schemeClr val="bg1"/>
            </a:solidFill>
          </p:spPr>
          <p:txBody>
            <a:bodyPr wrap="square" rtlCol="0">
              <a:spAutoFit/>
            </a:bodyPr>
            <a:lstStyle/>
            <a:p>
              <a:endParaRPr lang="en-BE" dirty="0"/>
            </a:p>
          </p:txBody>
        </p:sp>
        <p:pic>
          <p:nvPicPr>
            <p:cNvPr id="20" name="Picture 19" descr="Text&#10;&#10;Description automatically generated">
              <a:extLst>
                <a:ext uri="{FF2B5EF4-FFF2-40B4-BE49-F238E27FC236}">
                  <a16:creationId xmlns:a16="http://schemas.microsoft.com/office/drawing/2014/main" id="{B5CA902B-95EB-8BE6-F056-DEAC0DFAB93C}"/>
                </a:ext>
              </a:extLst>
            </p:cNvPr>
            <p:cNvPicPr>
              <a:picLocks noChangeAspect="1"/>
            </p:cNvPicPr>
            <p:nvPr/>
          </p:nvPicPr>
          <p:blipFill>
            <a:blip r:embed="rId7"/>
            <a:stretch>
              <a:fillRect/>
            </a:stretch>
          </p:blipFill>
          <p:spPr>
            <a:xfrm>
              <a:off x="6591101" y="5946497"/>
              <a:ext cx="2990217" cy="1093983"/>
            </a:xfrm>
            <a:prstGeom prst="rect">
              <a:avLst/>
            </a:prstGeom>
          </p:spPr>
        </p:pic>
      </p:grpSp>
      <p:sp>
        <p:nvSpPr>
          <p:cNvPr id="24" name="TextBox 23">
            <a:extLst>
              <a:ext uri="{FF2B5EF4-FFF2-40B4-BE49-F238E27FC236}">
                <a16:creationId xmlns:a16="http://schemas.microsoft.com/office/drawing/2014/main" id="{C5161C59-9162-7947-AEFB-98BE35A539CE}"/>
              </a:ext>
            </a:extLst>
          </p:cNvPr>
          <p:cNvSpPr txBox="1"/>
          <p:nvPr/>
        </p:nvSpPr>
        <p:spPr>
          <a:xfrm>
            <a:off x="9381068" y="5876683"/>
            <a:ext cx="3342922" cy="1292662"/>
          </a:xfrm>
          <a:prstGeom prst="rect">
            <a:avLst/>
          </a:prstGeom>
          <a:noFill/>
        </p:spPr>
        <p:txBody>
          <a:bodyPr wrap="square" rtlCol="0">
            <a:spAutoFit/>
          </a:bodyPr>
          <a:lstStyle/>
          <a:p>
            <a:r>
              <a:rPr lang="en-GB" sz="2000" dirty="0">
                <a:solidFill>
                  <a:srgbClr val="00329F"/>
                </a:solidFill>
                <a:latin typeface="Times New Roman" panose="02020603050405020304" pitchFamily="18" charset="0"/>
                <a:cs typeface="Times New Roman" panose="02020603050405020304" pitchFamily="18" charset="0"/>
              </a:rPr>
              <a:t>Contact</a:t>
            </a:r>
            <a:r>
              <a:rPr lang="en-GB" sz="2000" dirty="0">
                <a:latin typeface="Times New Roman" panose="02020603050405020304" pitchFamily="18" charset="0"/>
                <a:cs typeface="Times New Roman" panose="02020603050405020304" pitchFamily="18" charset="0"/>
              </a:rPr>
              <a:t>:  </a:t>
            </a:r>
          </a:p>
          <a:p>
            <a:r>
              <a:rPr lang="en-GB" sz="2000" dirty="0">
                <a:solidFill>
                  <a:srgbClr val="FF6600"/>
                </a:solidFill>
                <a:latin typeface="Times New Roman" panose="02020603050405020304" pitchFamily="18" charset="0"/>
                <a:cs typeface="Times New Roman" panose="02020603050405020304" pitchFamily="18" charset="0"/>
              </a:rPr>
              <a:t>Tianhui Ma</a:t>
            </a:r>
          </a:p>
          <a:p>
            <a:r>
              <a:rPr lang="en-GB" sz="2000" dirty="0">
                <a:latin typeface="Times New Roman" panose="02020603050405020304" pitchFamily="18" charset="0"/>
                <a:cs typeface="Times New Roman" panose="02020603050405020304" pitchFamily="18" charset="0"/>
                <a:hlinkClick r:id="rId8"/>
              </a:rPr>
              <a:t>Tianhui.Ma@vub.be</a:t>
            </a:r>
            <a:endParaRPr lang="en-GB" sz="2000" dirty="0">
              <a:latin typeface="Times New Roman" panose="02020603050405020304" pitchFamily="18" charset="0"/>
              <a:cs typeface="Times New Roman" panose="02020603050405020304" pitchFamily="18" charset="0"/>
            </a:endParaRPr>
          </a:p>
          <a:p>
            <a:endParaRPr lang="en-GB" dirty="0"/>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E5EF4D00-9B68-054A-A92C-47B60A382842}"/>
              </a:ext>
            </a:extLst>
          </p:cNvPr>
          <p:cNvPicPr>
            <a:picLocks noChangeAspect="1"/>
          </p:cNvPicPr>
          <p:nvPr/>
        </p:nvPicPr>
        <p:blipFill>
          <a:blip r:embed="rId3"/>
          <a:stretch>
            <a:fillRect/>
          </a:stretch>
        </p:blipFill>
        <p:spPr>
          <a:xfrm>
            <a:off x="5228595" y="1807364"/>
            <a:ext cx="6963404" cy="3597117"/>
          </a:xfrm>
          <a:prstGeom prst="rect">
            <a:avLst/>
          </a:prstGeom>
        </p:spPr>
      </p:pic>
      <p:sp>
        <p:nvSpPr>
          <p:cNvPr id="5" name="Rounded Rectangle 4">
            <a:extLst>
              <a:ext uri="{FF2B5EF4-FFF2-40B4-BE49-F238E27FC236}">
                <a16:creationId xmlns:a16="http://schemas.microsoft.com/office/drawing/2014/main" id="{2F3F1FBF-9B1A-F94B-BB6F-70603974C5AD}"/>
              </a:ext>
            </a:extLst>
          </p:cNvPr>
          <p:cNvSpPr/>
          <p:nvPr/>
        </p:nvSpPr>
        <p:spPr>
          <a:xfrm>
            <a:off x="5244059" y="1832477"/>
            <a:ext cx="2314981" cy="1199467"/>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smoke&#10;&#10;Description automatically generated">
            <a:extLst>
              <a:ext uri="{FF2B5EF4-FFF2-40B4-BE49-F238E27FC236}">
                <a16:creationId xmlns:a16="http://schemas.microsoft.com/office/drawing/2014/main" id="{C043B4BF-DDB3-F54D-A850-FB198E3B810E}"/>
              </a:ext>
            </a:extLst>
          </p:cNvPr>
          <p:cNvPicPr>
            <a:picLocks noChangeAspect="1"/>
          </p:cNvPicPr>
          <p:nvPr/>
        </p:nvPicPr>
        <p:blipFill>
          <a:blip r:embed="rId4"/>
          <a:stretch>
            <a:fillRect/>
          </a:stretch>
        </p:blipFill>
        <p:spPr>
          <a:xfrm>
            <a:off x="4980200" y="1807364"/>
            <a:ext cx="7211799" cy="3636544"/>
          </a:xfrm>
          <a:prstGeom prst="rect">
            <a:avLst/>
          </a:prstGeom>
        </p:spPr>
      </p:pic>
      <p:sp>
        <p:nvSpPr>
          <p:cNvPr id="10" name="Oval 9">
            <a:extLst>
              <a:ext uri="{FF2B5EF4-FFF2-40B4-BE49-F238E27FC236}">
                <a16:creationId xmlns:a16="http://schemas.microsoft.com/office/drawing/2014/main" id="{808D1734-5DE3-6E47-8542-B5214E42D678}"/>
              </a:ext>
            </a:extLst>
          </p:cNvPr>
          <p:cNvSpPr/>
          <p:nvPr/>
        </p:nvSpPr>
        <p:spPr>
          <a:xfrm>
            <a:off x="59011" y="1768601"/>
            <a:ext cx="2246175" cy="1061070"/>
          </a:xfrm>
          <a:prstGeom prst="ellipse">
            <a:avLst/>
          </a:prstGeom>
          <a:solidFill>
            <a:srgbClr val="ABCFDA"/>
          </a:solidFill>
          <a:ln>
            <a:solidFill>
              <a:srgbClr val="ABC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Atmosphere</a:t>
            </a:r>
          </a:p>
        </p:txBody>
      </p:sp>
      <p:sp>
        <p:nvSpPr>
          <p:cNvPr id="19" name="Oval 18">
            <a:extLst>
              <a:ext uri="{FF2B5EF4-FFF2-40B4-BE49-F238E27FC236}">
                <a16:creationId xmlns:a16="http://schemas.microsoft.com/office/drawing/2014/main" id="{754CDB0C-569A-094E-9A5C-905930B5D849}"/>
              </a:ext>
            </a:extLst>
          </p:cNvPr>
          <p:cNvSpPr/>
          <p:nvPr/>
        </p:nvSpPr>
        <p:spPr>
          <a:xfrm>
            <a:off x="2320650" y="1772869"/>
            <a:ext cx="2246175" cy="1061070"/>
          </a:xfrm>
          <a:prstGeom prst="ellipse">
            <a:avLst/>
          </a:prstGeom>
          <a:solidFill>
            <a:srgbClr val="ABCFDA"/>
          </a:solidFill>
          <a:ln>
            <a:solidFill>
              <a:srgbClr val="ABC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Terrestrial</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6" name="Rounded Rectangle 25">
            <a:extLst>
              <a:ext uri="{FF2B5EF4-FFF2-40B4-BE49-F238E27FC236}">
                <a16:creationId xmlns:a16="http://schemas.microsoft.com/office/drawing/2014/main" id="{43FFF926-2BCC-054A-AE9D-D198F15B487D}"/>
              </a:ext>
            </a:extLst>
          </p:cNvPr>
          <p:cNvSpPr/>
          <p:nvPr/>
        </p:nvSpPr>
        <p:spPr>
          <a:xfrm>
            <a:off x="10888021" y="1968079"/>
            <a:ext cx="1244968" cy="146092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A289EDAB-5B06-8D42-9568-558615EC7F11}"/>
              </a:ext>
            </a:extLst>
          </p:cNvPr>
          <p:cNvSpPr/>
          <p:nvPr/>
        </p:nvSpPr>
        <p:spPr>
          <a:xfrm>
            <a:off x="1182322" y="2700038"/>
            <a:ext cx="2246175" cy="1061070"/>
          </a:xfrm>
          <a:prstGeom prst="ellipse">
            <a:avLst/>
          </a:prstGeom>
          <a:solidFill>
            <a:srgbClr val="ABCFDA"/>
          </a:solidFill>
          <a:ln>
            <a:solidFill>
              <a:srgbClr val="ABC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Aquatic</a:t>
            </a:r>
          </a:p>
        </p:txBody>
      </p:sp>
      <p:pic>
        <p:nvPicPr>
          <p:cNvPr id="17" name="Picture 16" descr="A screenshot of a computer&#10;&#10;Description automatically generated with medium confidence">
            <a:extLst>
              <a:ext uri="{FF2B5EF4-FFF2-40B4-BE49-F238E27FC236}">
                <a16:creationId xmlns:a16="http://schemas.microsoft.com/office/drawing/2014/main" id="{76489DD5-FB9F-1342-A245-75C2F235DE2F}"/>
              </a:ext>
            </a:extLst>
          </p:cNvPr>
          <p:cNvPicPr>
            <a:picLocks noChangeAspect="1"/>
          </p:cNvPicPr>
          <p:nvPr/>
        </p:nvPicPr>
        <p:blipFill>
          <a:blip r:embed="rId5"/>
          <a:stretch>
            <a:fillRect/>
          </a:stretch>
        </p:blipFill>
        <p:spPr>
          <a:xfrm>
            <a:off x="5282302" y="1789497"/>
            <a:ext cx="6712857" cy="4023670"/>
          </a:xfrm>
          <a:prstGeom prst="rect">
            <a:avLst/>
          </a:prstGeom>
        </p:spPr>
      </p:pic>
      <p:sp>
        <p:nvSpPr>
          <p:cNvPr id="27" name="Rounded Rectangle 26">
            <a:extLst>
              <a:ext uri="{FF2B5EF4-FFF2-40B4-BE49-F238E27FC236}">
                <a16:creationId xmlns:a16="http://schemas.microsoft.com/office/drawing/2014/main" id="{5E82D022-BF26-3D45-8BD6-1C4AFC70A335}"/>
              </a:ext>
            </a:extLst>
          </p:cNvPr>
          <p:cNvSpPr/>
          <p:nvPr/>
        </p:nvSpPr>
        <p:spPr>
          <a:xfrm>
            <a:off x="10700662" y="3291404"/>
            <a:ext cx="1468666" cy="2013627"/>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Diagram&#10;&#10;Description automatically generated">
            <a:extLst>
              <a:ext uri="{FF2B5EF4-FFF2-40B4-BE49-F238E27FC236}">
                <a16:creationId xmlns:a16="http://schemas.microsoft.com/office/drawing/2014/main" id="{EBB7E5E3-BD3F-2242-A55F-CAE82CE80CBD}"/>
              </a:ext>
            </a:extLst>
          </p:cNvPr>
          <p:cNvPicPr>
            <a:picLocks noChangeAspect="1"/>
          </p:cNvPicPr>
          <p:nvPr/>
        </p:nvPicPr>
        <p:blipFill>
          <a:blip r:embed="rId6"/>
          <a:stretch>
            <a:fillRect/>
          </a:stretch>
        </p:blipFill>
        <p:spPr>
          <a:xfrm>
            <a:off x="4995666" y="1793223"/>
            <a:ext cx="7211798" cy="4262464"/>
          </a:xfrm>
          <a:prstGeom prst="rect">
            <a:avLst/>
          </a:prstGeom>
        </p:spPr>
      </p:pic>
      <p:sp>
        <p:nvSpPr>
          <p:cNvPr id="18" name="Title 1">
            <a:extLst>
              <a:ext uri="{FF2B5EF4-FFF2-40B4-BE49-F238E27FC236}">
                <a16:creationId xmlns:a16="http://schemas.microsoft.com/office/drawing/2014/main" id="{FFBA22D5-811D-43DE-A1FC-066EA4643753}"/>
              </a:ext>
            </a:extLst>
          </p:cNvPr>
          <p:cNvSpPr txBox="1">
            <a:spLocks/>
          </p:cNvSpPr>
          <p:nvPr/>
        </p:nvSpPr>
        <p:spPr>
          <a:xfrm>
            <a:off x="7320694" y="-100952"/>
            <a:ext cx="2968646" cy="1088136"/>
          </a:xfrm>
          <a:prstGeom prst="rect">
            <a:avLst/>
          </a:prstGeom>
          <a:noFill/>
          <a:ln>
            <a:noFill/>
          </a:ln>
        </p:spPr>
        <p:txBody>
          <a:bodyPr vert="horz" wrap="square" lIns="91440" tIns="45720" rIns="91440" bIns="45720" anchor="b" anchorCtr="0" compatLnSpc="1">
            <a:normAutofit/>
          </a:bodyPr>
          <a:lstStyle>
            <a:lvl1pPr marL="0" marR="0" lvl="0" indent="0" algn="l" defTabSz="914400" rtl="0" fontAlgn="auto" hangingPunct="1">
              <a:lnSpc>
                <a:spcPct val="90000"/>
              </a:lnSpc>
              <a:spcBef>
                <a:spcPts val="0"/>
              </a:spcBef>
              <a:spcAft>
                <a:spcPts val="0"/>
              </a:spcAft>
              <a:buNone/>
              <a:tabLst/>
              <a:defRPr lang="en-GB" sz="3800" b="0" i="0" u="none" strike="noStrike" kern="1200" cap="none" spc="0" baseline="0">
                <a:solidFill>
                  <a:srgbClr val="1B4855"/>
                </a:solidFill>
                <a:uFillTx/>
                <a:latin typeface="Georgia"/>
              </a:defRPr>
            </a:lvl1pPr>
          </a:lstStyle>
          <a:p>
            <a:r>
              <a:rPr lang="en-US" dirty="0"/>
              <a:t>The Hg cycle</a:t>
            </a:r>
          </a:p>
        </p:txBody>
      </p:sp>
      <p:sp>
        <p:nvSpPr>
          <p:cNvPr id="6" name="Slide Number Placeholder 5">
            <a:extLst>
              <a:ext uri="{FF2B5EF4-FFF2-40B4-BE49-F238E27FC236}">
                <a16:creationId xmlns:a16="http://schemas.microsoft.com/office/drawing/2014/main" id="{9F6691B1-2E1F-4741-8B3F-854762FDB28D}"/>
              </a:ext>
            </a:extLst>
          </p:cNvPr>
          <p:cNvSpPr>
            <a:spLocks noGrp="1"/>
          </p:cNvSpPr>
          <p:nvPr>
            <p:ph type="sldNum" sz="quarter" idx="12"/>
          </p:nvPr>
        </p:nvSpPr>
        <p:spPr/>
        <p:txBody>
          <a:bodyPr/>
          <a:lstStyle/>
          <a:p>
            <a:pPr lvl="0"/>
            <a:fld id="{A7B2C79F-5416-484B-811D-E08E629F85B9}" type="slidenum">
              <a:rPr lang="en-BE" smtClean="0"/>
              <a:t>28</a:t>
            </a:fld>
            <a:endParaRPr lang="en-BE" dirty="0"/>
          </a:p>
        </p:txBody>
      </p:sp>
    </p:spTree>
    <p:extLst>
      <p:ext uri="{BB962C8B-B14F-4D97-AF65-F5344CB8AC3E}">
        <p14:creationId xmlns:p14="http://schemas.microsoft.com/office/powerpoint/2010/main" val="46720494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4"/>
                                        </p:tgtEl>
                                        <p:attrNameLst>
                                          <p:attrName>style.visibility</p:attrName>
                                        </p:attrNameLst>
                                      </p:cBhvr>
                                      <p:to>
                                        <p:strVal val="hidden"/>
                                      </p:to>
                                    </p:set>
                                  </p:childTnLst>
                                </p:cTn>
                              </p:par>
                            </p:childTnLst>
                          </p:cTn>
                        </p:par>
                        <p:par>
                          <p:cTn id="33" fill="hold">
                            <p:stCondLst>
                              <p:cond delay="0"/>
                            </p:stCondLst>
                            <p:childTnLst>
                              <p:par>
                                <p:cTn id="34" presetID="1" presetClass="exit" presetSubtype="0" fill="hold" grpId="1" nodeType="afterEffect">
                                  <p:stCondLst>
                                    <p:cond delay="0"/>
                                  </p:stCondLst>
                                  <p:childTnLst>
                                    <p:set>
                                      <p:cBhvr>
                                        <p:cTn id="35" dur="1" fill="hold">
                                          <p:stCondLst>
                                            <p:cond delay="0"/>
                                          </p:stCondLst>
                                        </p:cTn>
                                        <p:tgtEl>
                                          <p:spTgt spid="26"/>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7"/>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2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8"/>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6" grpId="0" animBg="1"/>
      <p:bldP spid="26" grpId="1" animBg="1"/>
      <p:bldP spid="27" grpId="0" animBg="1"/>
      <p:bldP spid="27"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name="Slide1">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CDA7-B14C-DF4A-AFAC-AC0EECA784A4}"/>
              </a:ext>
            </a:extLst>
          </p:cNvPr>
          <p:cNvSpPr txBox="1">
            <a:spLocks noGrp="1"/>
          </p:cNvSpPr>
          <p:nvPr>
            <p:ph type="ctrTitle"/>
          </p:nvPr>
        </p:nvSpPr>
        <p:spPr>
          <a:xfrm>
            <a:off x="559016" y="0"/>
            <a:ext cx="10704141" cy="2829234"/>
          </a:xfrm>
        </p:spPr>
        <p:txBody>
          <a:bodyPr>
            <a:normAutofit fontScale="90000"/>
          </a:bodyPr>
          <a:lstStyle/>
          <a:p>
            <a:pPr lvl="0"/>
            <a:r>
              <a:rPr lang="en-GB" sz="4400" dirty="0">
                <a:solidFill>
                  <a:srgbClr val="000000"/>
                </a:solidFill>
              </a:rPr>
              <a:t>Hg and </a:t>
            </a:r>
            <a:r>
              <a:rPr lang="en-GB" sz="4400" dirty="0" err="1">
                <a:solidFill>
                  <a:srgbClr val="000000"/>
                </a:solidFill>
              </a:rPr>
              <a:t>MMHg</a:t>
            </a:r>
            <a:r>
              <a:rPr lang="en-GB" sz="4400" dirty="0">
                <a:solidFill>
                  <a:srgbClr val="000000"/>
                </a:solidFill>
              </a:rPr>
              <a:t> speciation in the Scheldt Estuary and Belgian Part of the North Sea (BPNS) sediments</a:t>
            </a:r>
            <a:br>
              <a:rPr lang="en-GB" sz="4000" dirty="0">
                <a:solidFill>
                  <a:srgbClr val="000000"/>
                </a:solidFill>
              </a:rPr>
            </a:br>
            <a:br>
              <a:rPr lang="en-GB" sz="4000" dirty="0">
                <a:solidFill>
                  <a:srgbClr val="000000"/>
                </a:solidFill>
              </a:rPr>
            </a:br>
            <a:endParaRPr lang="en-US" sz="4000" dirty="0">
              <a:solidFill>
                <a:srgbClr val="000000"/>
              </a:solidFill>
            </a:endParaRPr>
          </a:p>
        </p:txBody>
      </p:sp>
      <p:sp>
        <p:nvSpPr>
          <p:cNvPr id="3" name="Subtitle 2">
            <a:extLst>
              <a:ext uri="{FF2B5EF4-FFF2-40B4-BE49-F238E27FC236}">
                <a16:creationId xmlns:a16="http://schemas.microsoft.com/office/drawing/2014/main" id="{79E0A2D9-D176-8E4C-B8B7-19830BD240BD}"/>
              </a:ext>
            </a:extLst>
          </p:cNvPr>
          <p:cNvSpPr txBox="1">
            <a:spLocks noGrp="1"/>
          </p:cNvSpPr>
          <p:nvPr>
            <p:ph type="subTitle" idx="1"/>
          </p:nvPr>
        </p:nvSpPr>
        <p:spPr>
          <a:xfrm>
            <a:off x="1295400" y="2857976"/>
            <a:ext cx="9601200" cy="3805397"/>
          </a:xfrm>
        </p:spPr>
        <p:txBody>
          <a:bodyPr>
            <a:normAutofit fontScale="92500" lnSpcReduction="20000"/>
          </a:bodyPr>
          <a:lstStyle/>
          <a:p>
            <a:pPr lvl="0">
              <a:lnSpc>
                <a:spcPct val="70000"/>
              </a:lnSpc>
            </a:pPr>
            <a:endParaRPr lang="en-US" sz="1700" dirty="0">
              <a:solidFill>
                <a:srgbClr val="F2F2F2"/>
              </a:solidFill>
            </a:endParaRPr>
          </a:p>
          <a:p>
            <a:pPr lvl="0">
              <a:lnSpc>
                <a:spcPct val="70000"/>
              </a:lnSpc>
            </a:pPr>
            <a:endParaRPr lang="en-US" sz="1700" dirty="0">
              <a:solidFill>
                <a:srgbClr val="F2F2F2"/>
              </a:solidFill>
            </a:endParaRPr>
          </a:p>
          <a:p>
            <a:pPr lvl="0">
              <a:lnSpc>
                <a:spcPct val="70000"/>
              </a:lnSpc>
            </a:pPr>
            <a:endParaRPr lang="en-US" sz="1700" dirty="0">
              <a:solidFill>
                <a:srgbClr val="F2F2F2"/>
              </a:solidFill>
            </a:endParaRPr>
          </a:p>
          <a:p>
            <a:pPr lvl="0">
              <a:lnSpc>
                <a:spcPct val="70000"/>
              </a:lnSpc>
            </a:pPr>
            <a:endParaRPr lang="en-US" sz="2900" dirty="0">
              <a:solidFill>
                <a:srgbClr val="F2F2F2"/>
              </a:solidFill>
            </a:endParaRPr>
          </a:p>
          <a:p>
            <a:pPr lvl="0">
              <a:lnSpc>
                <a:spcPct val="70000"/>
              </a:lnSpc>
            </a:pPr>
            <a:endParaRPr lang="en-US" sz="2900" dirty="0">
              <a:solidFill>
                <a:srgbClr val="F2F2F2"/>
              </a:solidFill>
            </a:endParaRPr>
          </a:p>
          <a:p>
            <a:pPr lvl="0">
              <a:lnSpc>
                <a:spcPct val="70000"/>
              </a:lnSpc>
            </a:pPr>
            <a:endParaRPr lang="en-US" sz="2900" dirty="0">
              <a:solidFill>
                <a:srgbClr val="F2F2F2"/>
              </a:solidFill>
            </a:endParaRPr>
          </a:p>
          <a:p>
            <a:pPr>
              <a:lnSpc>
                <a:spcPct val="70000"/>
              </a:lnSpc>
            </a:pPr>
            <a:r>
              <a:rPr lang="en-US" sz="3500" dirty="0">
                <a:solidFill>
                  <a:srgbClr val="F2F2F2"/>
                </a:solidFill>
              </a:rPr>
              <a:t>Tianhui Ma</a:t>
            </a:r>
          </a:p>
          <a:p>
            <a:pPr>
              <a:lnSpc>
                <a:spcPct val="70000"/>
              </a:lnSpc>
            </a:pPr>
            <a:r>
              <a:rPr lang="en-US" sz="3500" dirty="0">
                <a:solidFill>
                  <a:srgbClr val="F2F2F2"/>
                </a:solidFill>
              </a:rPr>
              <a:t>Tianhui.ma@vub.be</a:t>
            </a:r>
          </a:p>
          <a:p>
            <a:pPr>
              <a:lnSpc>
                <a:spcPct val="70000"/>
              </a:lnSpc>
            </a:pPr>
            <a:endParaRPr lang="en-US" sz="2900" dirty="0">
              <a:solidFill>
                <a:srgbClr val="F2F2F2"/>
              </a:solidFill>
            </a:endParaRPr>
          </a:p>
          <a:p>
            <a:pPr lvl="0">
              <a:lnSpc>
                <a:spcPct val="70000"/>
              </a:lnSpc>
            </a:pPr>
            <a:r>
              <a:rPr lang="en-US" sz="2900" dirty="0">
                <a:solidFill>
                  <a:srgbClr val="F2F2F2"/>
                </a:solidFill>
              </a:rPr>
              <a:t>Promotors: Prof. dr. Yue Gao; Prof. dr. Martine Leermakers</a:t>
            </a:r>
          </a:p>
          <a:p>
            <a:pPr lvl="0">
              <a:lnSpc>
                <a:spcPct val="70000"/>
              </a:lnSpc>
            </a:pPr>
            <a:r>
              <a:rPr lang="en-US" sz="2900" dirty="0">
                <a:solidFill>
                  <a:srgbClr val="F2F2F2"/>
                </a:solidFill>
              </a:rPr>
              <a:t>15/06/2022</a:t>
            </a:r>
          </a:p>
          <a:p>
            <a:pPr lvl="0">
              <a:lnSpc>
                <a:spcPct val="70000"/>
              </a:lnSpc>
            </a:pPr>
            <a:endParaRPr lang="en-US" sz="1700" dirty="0"/>
          </a:p>
        </p:txBody>
      </p:sp>
      <p:pic>
        <p:nvPicPr>
          <p:cNvPr id="5" name="Picture 4">
            <a:extLst>
              <a:ext uri="{FF2B5EF4-FFF2-40B4-BE49-F238E27FC236}">
                <a16:creationId xmlns:a16="http://schemas.microsoft.com/office/drawing/2014/main" id="{0026C97C-C4A4-0941-9E70-4CEC601FE54C}"/>
              </a:ext>
            </a:extLst>
          </p:cNvPr>
          <p:cNvPicPr>
            <a:picLocks noChangeAspect="1"/>
          </p:cNvPicPr>
          <p:nvPr/>
        </p:nvPicPr>
        <p:blipFill>
          <a:blip r:embed="rId4"/>
          <a:stretch>
            <a:fillRect/>
          </a:stretch>
        </p:blipFill>
        <p:spPr>
          <a:xfrm>
            <a:off x="9691871" y="5966999"/>
            <a:ext cx="2500134" cy="891000"/>
          </a:xfrm>
          <a:prstGeom prst="rect">
            <a:avLst/>
          </a:prstGeom>
          <a:noFill/>
          <a:ln cap="flat">
            <a:noFill/>
          </a:ln>
        </p:spPr>
      </p:pic>
      <p:pic>
        <p:nvPicPr>
          <p:cNvPr id="6" name="Picture 5">
            <a:extLst>
              <a:ext uri="{FF2B5EF4-FFF2-40B4-BE49-F238E27FC236}">
                <a16:creationId xmlns:a16="http://schemas.microsoft.com/office/drawing/2014/main" id="{786DD4C6-9DD6-9F3A-AEF0-99CB38E7E6DA}"/>
              </a:ext>
            </a:extLst>
          </p:cNvPr>
          <p:cNvPicPr>
            <a:picLocks noChangeAspect="1"/>
          </p:cNvPicPr>
          <p:nvPr/>
        </p:nvPicPr>
        <p:blipFill>
          <a:blip r:embed="rId5"/>
          <a:stretch>
            <a:fillRect/>
          </a:stretch>
        </p:blipFill>
        <p:spPr>
          <a:xfrm>
            <a:off x="8768601" y="5960946"/>
            <a:ext cx="899998" cy="899998"/>
          </a:xfrm>
          <a:prstGeom prst="rect">
            <a:avLst/>
          </a:prstGeom>
          <a:noFill/>
          <a:ln cap="flat">
            <a:noFill/>
          </a:ln>
        </p:spPr>
      </p:pic>
      <p:sp>
        <p:nvSpPr>
          <p:cNvPr id="7" name="TextBox 6">
            <a:extLst>
              <a:ext uri="{FF2B5EF4-FFF2-40B4-BE49-F238E27FC236}">
                <a16:creationId xmlns:a16="http://schemas.microsoft.com/office/drawing/2014/main" id="{10224E8D-111A-A2C9-F945-5CFFB146DCD1}"/>
              </a:ext>
            </a:extLst>
          </p:cNvPr>
          <p:cNvSpPr txBox="1"/>
          <p:nvPr/>
        </p:nvSpPr>
        <p:spPr>
          <a:xfrm>
            <a:off x="180155" y="6222424"/>
            <a:ext cx="2851745" cy="626005"/>
          </a:xfrm>
          <a:prstGeom prst="rect">
            <a:avLst/>
          </a:prstGeom>
          <a:noFill/>
        </p:spPr>
        <p:txBody>
          <a:bodyPr wrap="square">
            <a:spAutoFit/>
          </a:bodyPr>
          <a:lstStyle/>
          <a:p>
            <a:pPr lvl="0">
              <a:lnSpc>
                <a:spcPct val="70000"/>
              </a:lnSpc>
            </a:pPr>
            <a:r>
              <a:rPr lang="en-US" sz="2400" b="1" dirty="0"/>
              <a:t>FWO LEAD project</a:t>
            </a:r>
          </a:p>
          <a:p>
            <a:pPr>
              <a:lnSpc>
                <a:spcPct val="70000"/>
              </a:lnSpc>
            </a:pPr>
            <a:endParaRPr lang="en-US" sz="2400" b="1" dirty="0"/>
          </a:p>
        </p:txBody>
      </p:sp>
      <p:sp>
        <p:nvSpPr>
          <p:cNvPr id="9" name="TextBox 8">
            <a:extLst>
              <a:ext uri="{FF2B5EF4-FFF2-40B4-BE49-F238E27FC236}">
                <a16:creationId xmlns:a16="http://schemas.microsoft.com/office/drawing/2014/main" id="{53771740-09DF-70E3-37C5-EE3E7426857C}"/>
              </a:ext>
            </a:extLst>
          </p:cNvPr>
          <p:cNvSpPr txBox="1"/>
          <p:nvPr/>
        </p:nvSpPr>
        <p:spPr>
          <a:xfrm>
            <a:off x="180155" y="154213"/>
            <a:ext cx="6094990" cy="367473"/>
          </a:xfrm>
          <a:prstGeom prst="rect">
            <a:avLst/>
          </a:prstGeom>
          <a:noFill/>
        </p:spPr>
        <p:txBody>
          <a:bodyPr wrap="square">
            <a:spAutoFit/>
          </a:bodyPr>
          <a:lstStyle/>
          <a:p>
            <a:pPr>
              <a:lnSpc>
                <a:spcPct val="70000"/>
              </a:lnSpc>
            </a:pPr>
            <a:r>
              <a:rPr lang="en-US" sz="2400" b="1" dirty="0"/>
              <a:t>IASWS 2022</a:t>
            </a:r>
            <a:endParaRPr lang="en-US" sz="2400" dirty="0"/>
          </a:p>
        </p:txBody>
      </p:sp>
      <p:grpSp>
        <p:nvGrpSpPr>
          <p:cNvPr id="11" name="Group 10">
            <a:extLst>
              <a:ext uri="{FF2B5EF4-FFF2-40B4-BE49-F238E27FC236}">
                <a16:creationId xmlns:a16="http://schemas.microsoft.com/office/drawing/2014/main" id="{3AC93C70-9DC8-AFE3-0890-7158AA71348D}"/>
              </a:ext>
            </a:extLst>
          </p:cNvPr>
          <p:cNvGrpSpPr/>
          <p:nvPr/>
        </p:nvGrpSpPr>
        <p:grpSpPr>
          <a:xfrm>
            <a:off x="7122160" y="5958001"/>
            <a:ext cx="1615961" cy="899998"/>
            <a:chOff x="7122160" y="5958001"/>
            <a:chExt cx="1615961" cy="899998"/>
          </a:xfrm>
        </p:grpSpPr>
        <p:sp>
          <p:nvSpPr>
            <p:cNvPr id="10" name="Rectangle 9">
              <a:extLst>
                <a:ext uri="{FF2B5EF4-FFF2-40B4-BE49-F238E27FC236}">
                  <a16:creationId xmlns:a16="http://schemas.microsoft.com/office/drawing/2014/main" id="{FC1DDB1F-0CC3-5CFF-8710-F7927C44C711}"/>
                </a:ext>
              </a:extLst>
            </p:cNvPr>
            <p:cNvSpPr/>
            <p:nvPr/>
          </p:nvSpPr>
          <p:spPr>
            <a:xfrm>
              <a:off x="7122160" y="5958001"/>
              <a:ext cx="1615961" cy="89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8" name="Picture 7">
              <a:extLst>
                <a:ext uri="{FF2B5EF4-FFF2-40B4-BE49-F238E27FC236}">
                  <a16:creationId xmlns:a16="http://schemas.microsoft.com/office/drawing/2014/main" id="{F26CC7B4-767F-B7BF-1223-DEB18994A052}"/>
                </a:ext>
              </a:extLst>
            </p:cNvPr>
            <p:cNvPicPr>
              <a:picLocks noChangeAspect="1"/>
            </p:cNvPicPr>
            <p:nvPr/>
          </p:nvPicPr>
          <p:blipFill>
            <a:blip r:embed="rId6"/>
            <a:stretch>
              <a:fillRect/>
            </a:stretch>
          </p:blipFill>
          <p:spPr>
            <a:xfrm>
              <a:off x="7283830" y="6171133"/>
              <a:ext cx="1380219" cy="520981"/>
            </a:xfrm>
            <a:prstGeom prst="rect">
              <a:avLst/>
            </a:prstGeom>
          </p:spPr>
        </p:pic>
      </p:grpSp>
      <p:pic>
        <p:nvPicPr>
          <p:cNvPr id="12" name="Picture 11">
            <a:extLst>
              <a:ext uri="{FF2B5EF4-FFF2-40B4-BE49-F238E27FC236}">
                <a16:creationId xmlns:a16="http://schemas.microsoft.com/office/drawing/2014/main" id="{F121AAC5-2371-A09D-1BAA-037421C76130}"/>
              </a:ext>
            </a:extLst>
          </p:cNvPr>
          <p:cNvPicPr>
            <a:picLocks noChangeAspect="1"/>
          </p:cNvPicPr>
          <p:nvPr/>
        </p:nvPicPr>
        <p:blipFill>
          <a:blip r:embed="rId4"/>
          <a:stretch>
            <a:fillRect/>
          </a:stretch>
        </p:blipFill>
        <p:spPr>
          <a:xfrm>
            <a:off x="9691871" y="5956839"/>
            <a:ext cx="2500134" cy="891000"/>
          </a:xfrm>
          <a:prstGeom prst="rect">
            <a:avLst/>
          </a:prstGeom>
          <a:noFill/>
          <a:ln cap="flat">
            <a:noFill/>
          </a:ln>
        </p:spPr>
      </p:pic>
      <p:pic>
        <p:nvPicPr>
          <p:cNvPr id="13" name="Picture 12">
            <a:extLst>
              <a:ext uri="{FF2B5EF4-FFF2-40B4-BE49-F238E27FC236}">
                <a16:creationId xmlns:a16="http://schemas.microsoft.com/office/drawing/2014/main" id="{A13FD457-625A-95E3-323C-AFE82C234D26}"/>
              </a:ext>
            </a:extLst>
          </p:cNvPr>
          <p:cNvPicPr>
            <a:picLocks noChangeAspect="1"/>
          </p:cNvPicPr>
          <p:nvPr/>
        </p:nvPicPr>
        <p:blipFill>
          <a:blip r:embed="rId5"/>
          <a:stretch>
            <a:fillRect/>
          </a:stretch>
        </p:blipFill>
        <p:spPr>
          <a:xfrm>
            <a:off x="8768601" y="5950786"/>
            <a:ext cx="899998" cy="899998"/>
          </a:xfrm>
          <a:prstGeom prst="rect">
            <a:avLst/>
          </a:prstGeom>
          <a:noFill/>
          <a:ln cap="flat">
            <a:noFill/>
          </a:ln>
        </p:spPr>
      </p:pic>
      <p:sp>
        <p:nvSpPr>
          <p:cNvPr id="14" name="TextBox 13">
            <a:extLst>
              <a:ext uri="{FF2B5EF4-FFF2-40B4-BE49-F238E27FC236}">
                <a16:creationId xmlns:a16="http://schemas.microsoft.com/office/drawing/2014/main" id="{16C763DA-2210-51D4-5194-46DEB24CF2B0}"/>
              </a:ext>
            </a:extLst>
          </p:cNvPr>
          <p:cNvSpPr txBox="1"/>
          <p:nvPr/>
        </p:nvSpPr>
        <p:spPr>
          <a:xfrm>
            <a:off x="180155" y="144053"/>
            <a:ext cx="6094990" cy="367473"/>
          </a:xfrm>
          <a:prstGeom prst="rect">
            <a:avLst/>
          </a:prstGeom>
          <a:noFill/>
        </p:spPr>
        <p:txBody>
          <a:bodyPr wrap="square">
            <a:spAutoFit/>
          </a:bodyPr>
          <a:lstStyle/>
          <a:p>
            <a:pPr>
              <a:lnSpc>
                <a:spcPct val="70000"/>
              </a:lnSpc>
            </a:pPr>
            <a:r>
              <a:rPr lang="en-US" sz="2400" b="1" dirty="0"/>
              <a:t>IASWS 2022</a:t>
            </a:r>
            <a:endParaRPr lang="en-US" sz="2400" dirty="0"/>
          </a:p>
        </p:txBody>
      </p:sp>
      <p:grpSp>
        <p:nvGrpSpPr>
          <p:cNvPr id="15" name="Group 14">
            <a:extLst>
              <a:ext uri="{FF2B5EF4-FFF2-40B4-BE49-F238E27FC236}">
                <a16:creationId xmlns:a16="http://schemas.microsoft.com/office/drawing/2014/main" id="{320C58B4-7C50-D673-A82D-5D22A6355D6B}"/>
              </a:ext>
            </a:extLst>
          </p:cNvPr>
          <p:cNvGrpSpPr/>
          <p:nvPr/>
        </p:nvGrpSpPr>
        <p:grpSpPr>
          <a:xfrm>
            <a:off x="7122160" y="5947841"/>
            <a:ext cx="1615961" cy="899998"/>
            <a:chOff x="7122160" y="5958001"/>
            <a:chExt cx="1615961" cy="899998"/>
          </a:xfrm>
        </p:grpSpPr>
        <p:sp>
          <p:nvSpPr>
            <p:cNvPr id="16" name="Rectangle 15">
              <a:extLst>
                <a:ext uri="{FF2B5EF4-FFF2-40B4-BE49-F238E27FC236}">
                  <a16:creationId xmlns:a16="http://schemas.microsoft.com/office/drawing/2014/main" id="{463BD44F-3CC4-8BE1-8A95-245E7E8E2C26}"/>
                </a:ext>
              </a:extLst>
            </p:cNvPr>
            <p:cNvSpPr/>
            <p:nvPr/>
          </p:nvSpPr>
          <p:spPr>
            <a:xfrm>
              <a:off x="7122160" y="5958001"/>
              <a:ext cx="1615961" cy="89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7" name="Picture 16">
              <a:extLst>
                <a:ext uri="{FF2B5EF4-FFF2-40B4-BE49-F238E27FC236}">
                  <a16:creationId xmlns:a16="http://schemas.microsoft.com/office/drawing/2014/main" id="{554ACFBE-CBFB-1A99-3679-9DDA8C947BE6}"/>
                </a:ext>
              </a:extLst>
            </p:cNvPr>
            <p:cNvPicPr>
              <a:picLocks noChangeAspect="1"/>
            </p:cNvPicPr>
            <p:nvPr/>
          </p:nvPicPr>
          <p:blipFill>
            <a:blip r:embed="rId6"/>
            <a:stretch>
              <a:fillRect/>
            </a:stretch>
          </p:blipFill>
          <p:spPr>
            <a:xfrm>
              <a:off x="7283830" y="6171133"/>
              <a:ext cx="1380219" cy="520981"/>
            </a:xfrm>
            <a:prstGeom prst="rect">
              <a:avLst/>
            </a:prstGeom>
          </p:spPr>
        </p:pic>
      </p:gr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3BE47D6-F287-4D28-ACA5-7239A7D1B01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7B2C79F-5416-484B-811D-E08E629F85B9}" type="slidenum">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59691FA-EB51-F033-76C0-0B40E2206D47}"/>
              </a:ext>
            </a:extLst>
          </p:cNvPr>
          <p:cNvSpPr/>
          <p:nvPr/>
        </p:nvSpPr>
        <p:spPr>
          <a:xfrm>
            <a:off x="6985450" y="2503708"/>
            <a:ext cx="691342" cy="48333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912150"/>
      </p:ext>
    </p:extLst>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 VUB THEME">
  <a:themeElements>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44450">
          <a:solidFill>
            <a:srgbClr val="0033A0"/>
          </a:solidFill>
        </a:ln>
      </a:spPr>
      <a:bodyPr rtlCol="0" anchor="ctr"/>
      <a:lstStyle>
        <a:defPPr algn="ctr">
          <a:defRPr sz="1600" dirty="0" err="1" smtClean="0">
            <a:solidFill>
              <a:srgbClr val="0033A0"/>
            </a:solidFill>
            <a:latin typeface="Verdana" charset="0"/>
            <a:ea typeface="Verdana" charset="0"/>
            <a:cs typeface="Verdana"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mtClean="0">
            <a:solidFill>
              <a:srgbClr val="0033A0"/>
            </a:solidFill>
            <a:latin typeface="Verdana" charset="0"/>
            <a:ea typeface="Verdana" charset="0"/>
            <a:cs typeface="Verdana" charset="0"/>
          </a:defRPr>
        </a:defPPr>
      </a:lstStyle>
    </a:txDef>
  </a:objectDefaults>
  <a:extraClrSchemeLst/>
  <a:extLst>
    <a:ext uri="{05A4C25C-085E-4340-85A3-A5531E510DB2}">
      <thm15:themeFamily xmlns:thm15="http://schemas.microsoft.com/office/thememl/2012/main" name="VUB-tmp2017" id="{10DC50E6-1B59-A244-B26B-E5A459B5CBCA}" vid="{6CBD3AA6-F9C4-3943-A482-D8B422AB87A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4749</Words>
  <Application>Microsoft Office PowerPoint</Application>
  <PresentationFormat>Widescreen</PresentationFormat>
  <Paragraphs>599</Paragraphs>
  <Slides>30</Slides>
  <Notes>28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30</vt:i4>
      </vt:variant>
    </vt:vector>
  </HeadingPairs>
  <TitlesOfParts>
    <vt:vector size="42" baseType="lpstr">
      <vt:lpstr>LucidaGrande</vt:lpstr>
      <vt:lpstr>Arial</vt:lpstr>
      <vt:lpstr>Calibri</vt:lpstr>
      <vt:lpstr>Calibri Light</vt:lpstr>
      <vt:lpstr>Cambria Math</vt:lpstr>
      <vt:lpstr>Courier New</vt:lpstr>
      <vt:lpstr>Georgia</vt:lpstr>
      <vt:lpstr>Times New Roman</vt:lpstr>
      <vt:lpstr>Verdana</vt:lpstr>
      <vt:lpstr>Wingdings</vt:lpstr>
      <vt:lpstr>Office Theme</vt:lpstr>
      <vt:lpstr>1 VUB THEME</vt:lpstr>
      <vt:lpstr>PowerPoint Presentation</vt:lpstr>
      <vt:lpstr>Introduction</vt:lpstr>
      <vt:lpstr>Hg: Bioaccumulation &amp; Biomagnification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     &amp;     Perspectives</vt:lpstr>
      <vt:lpstr>PowerPoint Presentation</vt:lpstr>
      <vt:lpstr>PowerPoint Presentation</vt:lpstr>
      <vt:lpstr>Hg and MMHg speciation in the Scheldt Estuary and Belgian Part of the North Sea (BPNS) sediments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Tianhui Ma</dc:creator>
  <cp:lastModifiedBy>MA Tianhui</cp:lastModifiedBy>
  <cp:revision>601</cp:revision>
  <cp:lastPrinted>2022-10-07T09:48:11Z</cp:lastPrinted>
  <dcterms:created xsi:type="dcterms:W3CDTF">2021-04-27T15:35:43Z</dcterms:created>
  <dcterms:modified xsi:type="dcterms:W3CDTF">2022-10-11T15:04:37Z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