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891" r:id="rId2"/>
    <p:sldId id="2520" r:id="rId3"/>
    <p:sldId id="2578" r:id="rId4"/>
    <p:sldId id="2641" r:id="rId5"/>
    <p:sldId id="326" r:id="rId6"/>
    <p:sldId id="2608" r:id="rId7"/>
    <p:sldId id="2642" r:id="rId8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143"/>
  </p:normalViewPr>
  <p:slideViewPr>
    <p:cSldViewPr snapToGrid="0">
      <p:cViewPr varScale="1">
        <p:scale>
          <a:sx n="118" d="100"/>
          <a:sy n="118" d="100"/>
        </p:scale>
        <p:origin x="22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200FC-1247-F14E-8F85-B6B85538BF3E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EAD47-56DB-624D-9C97-DF10A1331CD0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415804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FE54FE-7AEC-7042-A6F8-3F5DB3504F3E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2308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B8403-07D8-7A4F-8A5D-07A77FD37A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04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B8403-07D8-7A4F-8A5D-07A77FD37A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60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6A62A-7184-C4BE-30EE-3B44EA0330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4A7D6F-584F-F79B-38FC-F38678B6A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E52A9-2182-7D66-6FA9-79EFB5A6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281DE-75EA-1215-8FC5-289ED1CB3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A1467-C490-F855-6686-E667D3F24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8325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9C8C3-5142-2861-46C6-A1D114018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CB4D2-8635-4F33-4256-468C41FAB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32033-4169-48BB-762B-D346C37A9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8B41E-E998-237E-C9F8-D6601753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3D6E2-AC37-0F32-11D4-D4A90EF4F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835554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ABF39-CF2E-C774-48BA-DA4D5BD84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F3BB3-77D0-19AA-0F4E-F95581D68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1796D-E633-57E0-84C9-A88EBB9C6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3CC2E-4AF0-3DDF-791E-09205720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B8C69-881F-2549-4640-08E04E769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05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42FD2-9E51-DCF9-099D-7847679AB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A284B-EFC5-3B2F-F1F4-0A5E69323E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BC3865-F205-3CF6-25CC-6713EBE3F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59C30-330E-BC13-C3F1-F6E89720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E6847-E830-E9ED-F8B4-1BFACDED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AD7A9-4FC4-6E4C-B202-C26BF6425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816162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0615E-A4CA-3BB7-F610-C10947867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A331D-2A40-8500-B9AC-594B8E562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61B4C-C7AD-8660-EE66-33055A4DA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B88D2C-EB15-5D74-2F8E-7F55D6E57B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341554-5BD0-7CFC-8F75-0E0D29D32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34ADB2-50C1-E738-A87B-0380F66D2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9DED48-45EE-2EAC-BA6A-A157486FB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63FF1F-BBB6-DCD5-8E59-C55878F83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16726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DDA31-3260-412B-E059-F4E76F9B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44B0A-4501-7F62-6BE7-EAF40CEED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EAB7B9-32B3-53CC-A384-60932CAD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0CF04-5600-9BD5-26DB-49367666E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052706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9FF571-10A3-3547-9A95-E5E5BC12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46F657-F74C-564E-443C-7921F4716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18326-2414-76B7-7D5E-7E18C3C2B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05415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7A2C3-2704-7A5D-7520-3BF78B63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C43F6-2469-CE78-5D46-C8D198B31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9A5D1-3E18-BA12-C1C0-44FD9A480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71C7A-FCBF-2D38-C9DF-727454AD5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846C2E-D031-0D8F-BE14-3C17C5ECF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A35FE-A4BF-8DC2-162A-A90C1572A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66432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62C88-3373-CA56-043C-F023FF109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F4AB5-272C-6073-93E4-BDE8FFE714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FD473-6F7A-1184-3892-D30FA2BCE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0E0FB-D7A3-B458-2B3D-143FB4F7A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08E04-0E3C-33FB-8AFE-B0A837619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629DE-C957-6871-CFC7-70A321FDC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24570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71917-0C63-ABE0-1CA2-39E444B09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89EFFC-83F0-44D9-7646-125598AE7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55095-23AB-B52A-C651-734D546C2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6AD79-20EB-097B-2296-F29E7A3BE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362C2-FC39-5F07-3EDD-E71E059B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02434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577B11-F6B7-344F-8B58-BD91724E9B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3DBE9E-99C5-DAA4-2929-BF0B0E634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A5EED-EE95-7A99-FB53-91015C52A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84ED3-A366-E5CE-14AE-97AA02C7C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71625-7B64-F9B0-8C40-459339AE4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675916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EB814D-C1DA-3470-13EB-61E6944BD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5F2B4-BCC4-D38A-9BDB-79F1A76B6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9B3CC-39CB-CD12-6FA0-E763066FAC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488C2-A353-A34A-8D45-22C3F6BD0EC3}" type="datetimeFigureOut">
              <a:rPr lang="en-DK" smtClean="0"/>
              <a:t>25/01/2023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1F0A6-391C-845C-2C29-EF7A37F4E2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9614C-AC13-2480-A5B8-F99614252A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BC314-EF96-6947-993E-939623CAE891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9500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emf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em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emf"/><Relationship Id="rId4" Type="http://schemas.openxmlformats.org/officeDocument/2006/relationships/image" Target="../media/image31.emf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072" y="67202"/>
            <a:ext cx="1210785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Aptamers at work – effective neutralization of SARS-CoV-2 and identifying protein biomarkers in biofluids using highly parallelized RNA aptamer screens.</a:t>
            </a:r>
            <a:endParaRPr lang="en-DK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n-GB" b="1" dirty="0"/>
              <a:t>GRC – RNA Nanotechnology 12 January 2023</a:t>
            </a:r>
          </a:p>
        </p:txBody>
      </p:sp>
      <p:sp>
        <p:nvSpPr>
          <p:cNvPr id="3" name="Rectangle 2"/>
          <p:cNvSpPr/>
          <p:nvPr/>
        </p:nvSpPr>
        <p:spPr>
          <a:xfrm>
            <a:off x="2573045" y="5373347"/>
            <a:ext cx="7272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Jørgen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Kjems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Interdisciplinary Nanoscience Center (</a:t>
            </a:r>
            <a:r>
              <a:rPr lang="en-US" dirty="0" err="1">
                <a:solidFill>
                  <a:srgbClr val="0070C0"/>
                </a:solidFill>
              </a:rPr>
              <a:t>iNANO</a:t>
            </a:r>
            <a:r>
              <a:rPr lang="en-US" dirty="0">
                <a:solidFill>
                  <a:srgbClr val="0070C0"/>
                </a:solidFill>
              </a:rPr>
              <a:t>) 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Department for Molecular Biology and Genetics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Aarhus University</a:t>
            </a: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96645" y="1626023"/>
            <a:ext cx="5119516" cy="3448564"/>
            <a:chOff x="179388" y="188913"/>
            <a:chExt cx="8236908" cy="5976937"/>
          </a:xfrm>
        </p:grpSpPr>
        <p:pic>
          <p:nvPicPr>
            <p:cNvPr id="6" name="Picture 4" descr="iNANO_LB_3280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3800" y="260350"/>
              <a:ext cx="2736850" cy="182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NANO_LB_3178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4075" y="3938588"/>
              <a:ext cx="3338513" cy="2227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 descr="iNANO_LB_3278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388" y="3429000"/>
              <a:ext cx="1806575" cy="270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7" descr="3Mi0sp6p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6738" y="2808288"/>
              <a:ext cx="2238375" cy="335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8" descr="iNANO_LB_3193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9596" y="1412875"/>
              <a:ext cx="1536700" cy="230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 descr="Screen shot 2012-09-02 at 11.11.06 A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388" y="188913"/>
              <a:ext cx="4664075" cy="3095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Picture 11" descr="Screen Shot 2014-10-01 at 01.03.2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472" y="1669115"/>
            <a:ext cx="3399555" cy="3390860"/>
          </a:xfrm>
          <a:prstGeom prst="rect">
            <a:avLst/>
          </a:prstGeom>
        </p:spPr>
      </p:pic>
      <p:pic>
        <p:nvPicPr>
          <p:cNvPr id="15" name="Picture 127" descr="CELLPAT-logo_100-0-0-0_CYAN-rød-prik.pdf">
            <a:extLst>
              <a:ext uri="{FF2B5EF4-FFF2-40B4-BE49-F238E27FC236}">
                <a16:creationId xmlns:a16="http://schemas.microsoft.com/office/drawing/2014/main" id="{112C3240-FE30-7F4A-8AA3-BE879C8874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828" y="6040859"/>
            <a:ext cx="3489172" cy="701627"/>
          </a:xfrm>
          <a:prstGeom prst="rect">
            <a:avLst/>
          </a:prstGeom>
        </p:spPr>
      </p:pic>
      <p:pic>
        <p:nvPicPr>
          <p:cNvPr id="13" name="inano_logo.pdf">
            <a:extLst>
              <a:ext uri="{FF2B5EF4-FFF2-40B4-BE49-F238E27FC236}">
                <a16:creationId xmlns:a16="http://schemas.microsoft.com/office/drawing/2014/main" id="{A7826B63-4F85-9F41-8470-6EFCAF7281E6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333383" y="6171709"/>
            <a:ext cx="1068217" cy="525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13" descr="http://cmsenhed.au.dk/5016/png/da">
            <a:extLst>
              <a:ext uri="{FF2B5EF4-FFF2-40B4-BE49-F238E27FC236}">
                <a16:creationId xmlns:a16="http://schemas.microsoft.com/office/drawing/2014/main" id="{7F95549E-0129-AD4E-89DD-810A29A830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14"/>
          <a:stretch/>
        </p:blipFill>
        <p:spPr bwMode="auto">
          <a:xfrm>
            <a:off x="2094599" y="5977758"/>
            <a:ext cx="1621470" cy="780437"/>
          </a:xfrm>
          <a:prstGeom prst="rect">
            <a:avLst/>
          </a:prstGeom>
          <a:solidFill>
            <a:schemeClr val="bg1"/>
          </a:solidFill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905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3FBAF-E664-0849-A1C0-DA7A409B2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43" y="-108074"/>
            <a:ext cx="11034713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Creating aptamers by SELEX </a:t>
            </a:r>
            <a:br>
              <a:rPr lang="en-GB" sz="3200" dirty="0"/>
            </a:br>
            <a:r>
              <a:rPr lang="en-GB" sz="3200" dirty="0"/>
              <a:t>(Systematic Evolution of Ligands by </a:t>
            </a:r>
            <a:r>
              <a:rPr lang="en-GB" sz="3200" dirty="0" err="1"/>
              <a:t>EXponential</a:t>
            </a:r>
            <a:r>
              <a:rPr lang="en-GB" sz="3200" dirty="0"/>
              <a:t> Enrichment)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55817C-0B13-3B4B-A3AF-CAFCDC707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292" y="1350441"/>
            <a:ext cx="6983413" cy="54138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53770D8-82E0-CD47-BCA9-C279D1907AE3}"/>
              </a:ext>
            </a:extLst>
          </p:cNvPr>
          <p:cNvSpPr/>
          <p:nvPr/>
        </p:nvSpPr>
        <p:spPr>
          <a:xfrm>
            <a:off x="350838" y="1600201"/>
            <a:ext cx="320675" cy="257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33048F-B2F9-AD4D-B84D-5938DBC29E46}"/>
              </a:ext>
            </a:extLst>
          </p:cNvPr>
          <p:cNvGrpSpPr/>
          <p:nvPr/>
        </p:nvGrpSpPr>
        <p:grpSpPr>
          <a:xfrm>
            <a:off x="7746473" y="4586125"/>
            <a:ext cx="4438876" cy="2172771"/>
            <a:chOff x="-532573" y="3317853"/>
            <a:chExt cx="4438876" cy="21727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DE04DB7-8FBC-8F48-A5BE-4E4FA2290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964" y="3317853"/>
              <a:ext cx="1934477" cy="119379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Up Arrow 9">
              <a:extLst>
                <a:ext uri="{FF2B5EF4-FFF2-40B4-BE49-F238E27FC236}">
                  <a16:creationId xmlns:a16="http://schemas.microsoft.com/office/drawing/2014/main" id="{140CD744-8A0D-7848-A0C3-7310FF6D4322}"/>
                </a:ext>
              </a:extLst>
            </p:cNvPr>
            <p:cNvSpPr/>
            <p:nvPr/>
          </p:nvSpPr>
          <p:spPr>
            <a:xfrm>
              <a:off x="1418958" y="4545532"/>
              <a:ext cx="224847" cy="5080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931467-967C-8D4C-9017-D42D1F8366C8}"/>
                </a:ext>
              </a:extLst>
            </p:cNvPr>
            <p:cNvSpPr txBox="1"/>
            <p:nvPr/>
          </p:nvSpPr>
          <p:spPr>
            <a:xfrm>
              <a:off x="-532573" y="5121292"/>
              <a:ext cx="4438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2’-F makes aptamers stable in biofluids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CFC315C-FAD6-F94D-982F-1B3561A41ABE}"/>
              </a:ext>
            </a:extLst>
          </p:cNvPr>
          <p:cNvSpPr txBox="1"/>
          <p:nvPr/>
        </p:nvSpPr>
        <p:spPr>
          <a:xfrm>
            <a:off x="5898155" y="2376315"/>
            <a:ext cx="139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RNAs 10</a:t>
            </a:r>
            <a:r>
              <a:rPr lang="en-GB" baseline="30000" dirty="0"/>
              <a:t>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777A56-0437-989A-1929-D03968E62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6" y="1675383"/>
            <a:ext cx="2885059" cy="214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25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73065">
            <a:off x="2722179" y="2303750"/>
            <a:ext cx="264542" cy="35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ight Arrow 17"/>
          <p:cNvSpPr/>
          <p:nvPr/>
        </p:nvSpPr>
        <p:spPr>
          <a:xfrm>
            <a:off x="2569090" y="2656497"/>
            <a:ext cx="594066" cy="2160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9" name="TextBox 18"/>
          <p:cNvSpPr txBox="1"/>
          <p:nvPr/>
        </p:nvSpPr>
        <p:spPr>
          <a:xfrm>
            <a:off x="2455958" y="230440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+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91906" y="2971813"/>
            <a:ext cx="13315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Aptamer </a:t>
            </a:r>
          </a:p>
          <a:p>
            <a:pPr algn="ctr"/>
            <a:r>
              <a:rPr lang="en-GB" sz="1400"/>
              <a:t>Library of</a:t>
            </a:r>
          </a:p>
          <a:p>
            <a:pPr algn="ctr"/>
            <a:r>
              <a:rPr lang="en-GB" sz="1400"/>
              <a:t> 10</a:t>
            </a:r>
            <a:r>
              <a:rPr lang="en-GB" sz="1400" baseline="30000"/>
              <a:t>15 </a:t>
            </a:r>
            <a:r>
              <a:rPr lang="en-GB" sz="1400"/>
              <a:t>random RNAs </a:t>
            </a:r>
          </a:p>
        </p:txBody>
      </p:sp>
      <p:sp>
        <p:nvSpPr>
          <p:cNvPr id="40" name="Right Arrow 39"/>
          <p:cNvSpPr/>
          <p:nvPr/>
        </p:nvSpPr>
        <p:spPr>
          <a:xfrm>
            <a:off x="4427157" y="2678301"/>
            <a:ext cx="594066" cy="2160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241" y="2643739"/>
            <a:ext cx="503209" cy="257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9915" y="3039443"/>
            <a:ext cx="14014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Plasma specific sequences</a:t>
            </a:r>
          </a:p>
          <a:p>
            <a:pPr algn="ctr"/>
            <a:r>
              <a:rPr lang="en-GB" sz="1400" dirty="0"/>
              <a:t>10</a:t>
            </a:r>
            <a:r>
              <a:rPr lang="en-GB" sz="1400" baseline="30000" dirty="0"/>
              <a:t>10 </a:t>
            </a:r>
            <a:r>
              <a:rPr lang="en-GB" sz="1400" dirty="0"/>
              <a:t>RNAs</a:t>
            </a: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46" name="Right Arrow 45"/>
          <p:cNvSpPr/>
          <p:nvPr/>
        </p:nvSpPr>
        <p:spPr>
          <a:xfrm rot="20148047">
            <a:off x="5679622" y="2390231"/>
            <a:ext cx="594066" cy="2160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7" name="Right Arrow 46"/>
          <p:cNvSpPr/>
          <p:nvPr/>
        </p:nvSpPr>
        <p:spPr>
          <a:xfrm>
            <a:off x="7288198" y="2650018"/>
            <a:ext cx="594066" cy="2160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74"/>
          <a:stretch/>
        </p:blipFill>
        <p:spPr bwMode="auto">
          <a:xfrm>
            <a:off x="7956141" y="2280893"/>
            <a:ext cx="881880" cy="82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017013" y="2207827"/>
            <a:ext cx="772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Illumina</a:t>
            </a:r>
          </a:p>
        </p:txBody>
      </p:sp>
      <p:sp>
        <p:nvSpPr>
          <p:cNvPr id="2048" name="TextBox 2047"/>
          <p:cNvSpPr txBox="1"/>
          <p:nvPr/>
        </p:nvSpPr>
        <p:spPr>
          <a:xfrm>
            <a:off x="7887212" y="1531834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/>
              <a:t>NGS</a:t>
            </a:r>
          </a:p>
          <a:p>
            <a:pPr algn="ctr"/>
            <a:r>
              <a:rPr lang="en-GB" sz="1400"/>
              <a:t>10</a:t>
            </a:r>
            <a:r>
              <a:rPr lang="en-GB" sz="1400" baseline="30000"/>
              <a:t>8 </a:t>
            </a:r>
            <a:r>
              <a:rPr lang="en-GB" sz="1400"/>
              <a:t>RNAs</a:t>
            </a:r>
          </a:p>
        </p:txBody>
      </p:sp>
      <p:sp>
        <p:nvSpPr>
          <p:cNvPr id="2049" name="Rectangle 2048"/>
          <p:cNvSpPr/>
          <p:nvPr/>
        </p:nvSpPr>
        <p:spPr>
          <a:xfrm>
            <a:off x="8540556" y="2734538"/>
            <a:ext cx="222117" cy="174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234" y="2329961"/>
            <a:ext cx="1022324" cy="726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94117" y="2275559"/>
            <a:ext cx="623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Robot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4410" y="2506430"/>
            <a:ext cx="898079" cy="785819"/>
          </a:xfrm>
          <a:prstGeom prst="rect">
            <a:avLst/>
          </a:prstGeom>
        </p:spPr>
      </p:pic>
      <p:sp>
        <p:nvSpPr>
          <p:cNvPr id="23" name="Curved Right Arrow 22">
            <a:extLst>
              <a:ext uri="{FF2B5EF4-FFF2-40B4-BE49-F238E27FC236}">
                <a16:creationId xmlns:a16="http://schemas.microsoft.com/office/drawing/2014/main" id="{DD3089C6-E361-2B41-A47B-3F7EA81953CC}"/>
              </a:ext>
            </a:extLst>
          </p:cNvPr>
          <p:cNvSpPr/>
          <p:nvPr/>
        </p:nvSpPr>
        <p:spPr>
          <a:xfrm rot="5400000">
            <a:off x="3690197" y="1827683"/>
            <a:ext cx="351130" cy="60609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71" name="Right Arrow 70">
            <a:extLst>
              <a:ext uri="{FF2B5EF4-FFF2-40B4-BE49-F238E27FC236}">
                <a16:creationId xmlns:a16="http://schemas.microsoft.com/office/drawing/2014/main" id="{F348E796-104F-194F-BD23-854E5E7F8722}"/>
              </a:ext>
            </a:extLst>
          </p:cNvPr>
          <p:cNvSpPr/>
          <p:nvPr/>
        </p:nvSpPr>
        <p:spPr>
          <a:xfrm rot="1547060">
            <a:off x="5676436" y="2975045"/>
            <a:ext cx="594066" cy="2160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2" name="Right Arrow 71">
            <a:extLst>
              <a:ext uri="{FF2B5EF4-FFF2-40B4-BE49-F238E27FC236}">
                <a16:creationId xmlns:a16="http://schemas.microsoft.com/office/drawing/2014/main" id="{6BCA43D7-F196-1640-82DE-459FD4C5B3A7}"/>
              </a:ext>
            </a:extLst>
          </p:cNvPr>
          <p:cNvSpPr/>
          <p:nvPr/>
        </p:nvSpPr>
        <p:spPr>
          <a:xfrm>
            <a:off x="5743628" y="2673039"/>
            <a:ext cx="455167" cy="231866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3" name="Right Arrow 72">
            <a:extLst>
              <a:ext uri="{FF2B5EF4-FFF2-40B4-BE49-F238E27FC236}">
                <a16:creationId xmlns:a16="http://schemas.microsoft.com/office/drawing/2014/main" id="{6DEC464C-A992-3542-9D29-04474442DBC7}"/>
              </a:ext>
            </a:extLst>
          </p:cNvPr>
          <p:cNvSpPr/>
          <p:nvPr/>
        </p:nvSpPr>
        <p:spPr>
          <a:xfrm>
            <a:off x="7304897" y="2236037"/>
            <a:ext cx="594066" cy="2160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E71F2F86-901A-DF4F-AF9E-16173A7F32B6}"/>
              </a:ext>
            </a:extLst>
          </p:cNvPr>
          <p:cNvSpPr/>
          <p:nvPr/>
        </p:nvSpPr>
        <p:spPr>
          <a:xfrm>
            <a:off x="7318845" y="3075377"/>
            <a:ext cx="594066" cy="2160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15A9B3C-7770-C143-B080-516217D803E4}"/>
              </a:ext>
            </a:extLst>
          </p:cNvPr>
          <p:cNvSpPr txBox="1"/>
          <p:nvPr/>
        </p:nvSpPr>
        <p:spPr>
          <a:xfrm>
            <a:off x="8798755" y="1348214"/>
            <a:ext cx="2009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Neuronal network</a:t>
            </a:r>
          </a:p>
          <a:p>
            <a:pPr algn="ctr"/>
            <a:r>
              <a:rPr lang="en-GB" sz="1400"/>
              <a:t>Machin learning</a:t>
            </a:r>
          </a:p>
          <a:p>
            <a:pPr algn="ctr"/>
            <a:r>
              <a:rPr lang="en-GB" sz="1400"/>
              <a:t>Select infection-sensitive aptamers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EEA4FD-1908-F84A-87D1-9DDB4201350A}"/>
              </a:ext>
            </a:extLst>
          </p:cNvPr>
          <p:cNvSpPr txBox="1"/>
          <p:nvPr/>
        </p:nvSpPr>
        <p:spPr>
          <a:xfrm>
            <a:off x="3109058" y="1256522"/>
            <a:ext cx="1640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/>
              <a:t>3-4 </a:t>
            </a:r>
            <a:r>
              <a:rPr lang="da-DK" sz="1400" err="1"/>
              <a:t>rounds</a:t>
            </a:r>
            <a:r>
              <a:rPr lang="da-DK" sz="1400"/>
              <a:t> SELEX</a:t>
            </a:r>
          </a:p>
          <a:p>
            <a:pPr algn="ctr"/>
            <a:r>
              <a:rPr lang="da-DK" sz="1400"/>
              <a:t>(Training </a:t>
            </a:r>
            <a:r>
              <a:rPr lang="da-DK" sz="1400" err="1"/>
              <a:t>selection</a:t>
            </a:r>
            <a:r>
              <a:rPr lang="da-DK" sz="1400"/>
              <a:t>)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7BBF887-4379-C349-8C2C-826303445AD8}"/>
              </a:ext>
            </a:extLst>
          </p:cNvPr>
          <p:cNvSpPr txBox="1"/>
          <p:nvPr/>
        </p:nvSpPr>
        <p:spPr>
          <a:xfrm>
            <a:off x="5744525" y="1355991"/>
            <a:ext cx="1836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/>
              <a:t>1 </a:t>
            </a:r>
            <a:r>
              <a:rPr lang="da-DK" sz="1400" err="1"/>
              <a:t>round</a:t>
            </a:r>
            <a:r>
              <a:rPr lang="da-DK" sz="1400"/>
              <a:t> SELEX</a:t>
            </a:r>
          </a:p>
          <a:p>
            <a:pPr algn="ctr"/>
            <a:r>
              <a:rPr lang="da-DK" sz="1400"/>
              <a:t>(</a:t>
            </a:r>
            <a:r>
              <a:rPr lang="da-DK" sz="1400" err="1"/>
              <a:t>Branched</a:t>
            </a:r>
            <a:r>
              <a:rPr lang="da-DK" sz="1400"/>
              <a:t> </a:t>
            </a:r>
            <a:r>
              <a:rPr lang="da-DK" sz="1400" err="1"/>
              <a:t>selection</a:t>
            </a:r>
            <a:r>
              <a:rPr lang="da-DK" sz="1400"/>
              <a:t>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DEA5032-BB05-4C48-9B4C-0FFAABE7311F}"/>
              </a:ext>
            </a:extLst>
          </p:cNvPr>
          <p:cNvSpPr txBox="1"/>
          <p:nvPr/>
        </p:nvSpPr>
        <p:spPr>
          <a:xfrm>
            <a:off x="6302974" y="2226463"/>
            <a:ext cx="748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Healthy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1FF89BC-5931-1146-9B46-6DB2FA1CBBA6}"/>
              </a:ext>
            </a:extLst>
          </p:cNvPr>
          <p:cNvSpPr txBox="1"/>
          <p:nvPr/>
        </p:nvSpPr>
        <p:spPr>
          <a:xfrm>
            <a:off x="6307699" y="2647760"/>
            <a:ext cx="8627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diseased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565ADDB-2728-164C-A47C-0EFE20CE0644}"/>
              </a:ext>
            </a:extLst>
          </p:cNvPr>
          <p:cNvSpPr txBox="1"/>
          <p:nvPr/>
        </p:nvSpPr>
        <p:spPr>
          <a:xfrm>
            <a:off x="6304513" y="3068680"/>
            <a:ext cx="739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Treated</a:t>
            </a:r>
          </a:p>
        </p:txBody>
      </p:sp>
      <p:sp>
        <p:nvSpPr>
          <p:cNvPr id="58" name="Right Arrow 57"/>
          <p:cNvSpPr/>
          <p:nvPr/>
        </p:nvSpPr>
        <p:spPr>
          <a:xfrm>
            <a:off x="8619501" y="2611308"/>
            <a:ext cx="594066" cy="2160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FDD945B-E48C-3746-94ED-B09887EAF1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686" y="3552611"/>
            <a:ext cx="1102042" cy="102210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B7FA257-0A38-9649-9BC2-916FC75A55FC}"/>
              </a:ext>
            </a:extLst>
          </p:cNvPr>
          <p:cNvSpPr txBox="1"/>
          <p:nvPr/>
        </p:nvSpPr>
        <p:spPr>
          <a:xfrm>
            <a:off x="602876" y="4574712"/>
            <a:ext cx="1315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/>
              <a:t>1 </a:t>
            </a:r>
            <a:r>
              <a:rPr lang="da-DK" sz="1400" dirty="0" err="1"/>
              <a:t>ul</a:t>
            </a:r>
            <a:r>
              <a:rPr lang="da-DK" sz="1400" dirty="0"/>
              <a:t> plasma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2FCF597-5E5A-754B-9F6B-4AA37FB7CE2D}"/>
              </a:ext>
            </a:extLst>
          </p:cNvPr>
          <p:cNvSpPr txBox="1"/>
          <p:nvPr/>
        </p:nvSpPr>
        <p:spPr>
          <a:xfrm>
            <a:off x="6417620" y="3413037"/>
            <a:ext cx="623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Robot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D3C2CE1-52DA-5C48-B9D6-AD40E1C8F0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913" y="3643908"/>
            <a:ext cx="898079" cy="7858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2DB635-405D-AB4F-AAAF-145894EA9068}"/>
              </a:ext>
            </a:extLst>
          </p:cNvPr>
          <p:cNvSpPr txBox="1"/>
          <p:nvPr/>
        </p:nvSpPr>
        <p:spPr>
          <a:xfrm>
            <a:off x="1332501" y="264541"/>
            <a:ext cx="94752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APTASHAPE workflow</a:t>
            </a:r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364ED27D-585F-F04F-AB30-813ABC149A76}"/>
              </a:ext>
            </a:extLst>
          </p:cNvPr>
          <p:cNvSpPr/>
          <p:nvPr/>
        </p:nvSpPr>
        <p:spPr>
          <a:xfrm rot="5400000">
            <a:off x="3651377" y="3542852"/>
            <a:ext cx="594066" cy="2160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CB53CC-2E77-E840-809C-C51A5A101A62}"/>
              </a:ext>
            </a:extLst>
          </p:cNvPr>
          <p:cNvSpPr txBox="1"/>
          <p:nvPr/>
        </p:nvSpPr>
        <p:spPr>
          <a:xfrm>
            <a:off x="3371163" y="3987502"/>
            <a:ext cx="1069347" cy="543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Discard non-binders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A42053B-2E74-AC8A-AF95-8319813955EA}"/>
              </a:ext>
            </a:extLst>
          </p:cNvPr>
          <p:cNvGrpSpPr/>
          <p:nvPr/>
        </p:nvGrpSpPr>
        <p:grpSpPr>
          <a:xfrm>
            <a:off x="4449255" y="3133935"/>
            <a:ext cx="7188388" cy="3719898"/>
            <a:chOff x="4449255" y="3133935"/>
            <a:chExt cx="7188388" cy="3719898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3126203-A7C0-1D4E-85D4-CCE16E3A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0349" y="5069176"/>
              <a:ext cx="1372000" cy="1534958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A533B9-E569-6646-8A88-4CD757608013}"/>
                </a:ext>
              </a:extLst>
            </p:cNvPr>
            <p:cNvSpPr txBox="1"/>
            <p:nvPr/>
          </p:nvSpPr>
          <p:spPr>
            <a:xfrm>
              <a:off x="4449255" y="5493987"/>
              <a:ext cx="2634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400" dirty="0" err="1"/>
                <a:t>Identification</a:t>
              </a:r>
              <a:r>
                <a:rPr lang="da-DK" sz="1400" dirty="0"/>
                <a:t> of biomarker by </a:t>
              </a:r>
            </a:p>
            <a:p>
              <a:pPr algn="ctr"/>
              <a:r>
                <a:rPr lang="da-DK" sz="1400" dirty="0"/>
                <a:t>Mass </a:t>
              </a:r>
              <a:r>
                <a:rPr lang="da-DK" sz="1400" dirty="0" err="1"/>
                <a:t>Spectroscopy</a:t>
              </a:r>
              <a:endParaRPr lang="da-DK" sz="140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D8FE9D-AA34-4646-AD0A-ECAC0708D6F6}"/>
                </a:ext>
              </a:extLst>
            </p:cNvPr>
            <p:cNvSpPr txBox="1"/>
            <p:nvPr/>
          </p:nvSpPr>
          <p:spPr>
            <a:xfrm>
              <a:off x="7731687" y="3513598"/>
              <a:ext cx="39059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Synthesis discriminative aptamers and affinity pull-down of biomarker </a:t>
              </a:r>
            </a:p>
          </p:txBody>
        </p:sp>
        <p:sp>
          <p:nvSpPr>
            <p:cNvPr id="38" name="Right Arrow 37">
              <a:extLst>
                <a:ext uri="{FF2B5EF4-FFF2-40B4-BE49-F238E27FC236}">
                  <a16:creationId xmlns:a16="http://schemas.microsoft.com/office/drawing/2014/main" id="{9CA22C33-B003-C341-B87F-699358C80F52}"/>
                </a:ext>
              </a:extLst>
            </p:cNvPr>
            <p:cNvSpPr/>
            <p:nvPr/>
          </p:nvSpPr>
          <p:spPr>
            <a:xfrm rot="5400000">
              <a:off x="9597089" y="3181919"/>
              <a:ext cx="314932" cy="218964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41" name="Right Arrow 40">
              <a:extLst>
                <a:ext uri="{FF2B5EF4-FFF2-40B4-BE49-F238E27FC236}">
                  <a16:creationId xmlns:a16="http://schemas.microsoft.com/office/drawing/2014/main" id="{0E7B7CFC-B925-3142-87E3-95A03BC89280}"/>
                </a:ext>
              </a:extLst>
            </p:cNvPr>
            <p:cNvSpPr/>
            <p:nvPr/>
          </p:nvSpPr>
          <p:spPr>
            <a:xfrm rot="5400000">
              <a:off x="9597089" y="4228078"/>
              <a:ext cx="314932" cy="218964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5AE3E0C-A266-0C05-EA5E-74A1A1C81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8290875" flipH="1">
              <a:off x="10004112" y="5461040"/>
              <a:ext cx="1111064" cy="1236311"/>
            </a:xfrm>
            <a:prstGeom prst="rect">
              <a:avLst/>
            </a:prstGeom>
          </p:spPr>
        </p:pic>
        <p:pic>
          <p:nvPicPr>
            <p:cNvPr id="8" name="Picture 2" descr="curved arrow by f_featherbrain">
              <a:extLst>
                <a:ext uri="{FF2B5EF4-FFF2-40B4-BE49-F238E27FC236}">
                  <a16:creationId xmlns:a16="http://schemas.microsoft.com/office/drawing/2014/main" id="{08335EBD-C252-CCD5-91B9-C39F13DF0A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954965">
              <a:off x="8448268" y="6000019"/>
              <a:ext cx="707309" cy="1000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9C1670B-9E9F-1FA5-5775-E4370A98F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326253" y="5347838"/>
              <a:ext cx="244584" cy="27237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DDED8A8-2803-B7F2-F42D-FB3804D41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244266" y="4542184"/>
              <a:ext cx="1301188" cy="844224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C8C7828-4D35-B2C1-1CAB-16F86B8EFA34}"/>
                </a:ext>
              </a:extLst>
            </p:cNvPr>
            <p:cNvSpPr/>
            <p:nvPr/>
          </p:nvSpPr>
          <p:spPr>
            <a:xfrm>
              <a:off x="9244266" y="5620216"/>
              <a:ext cx="593506" cy="5637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/>
                <a:t>Fe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C4EF174-B9DA-4419-E957-2728F7E22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035158" y="5483219"/>
              <a:ext cx="244584" cy="27237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9E3F80F-35D4-6F3C-B825-AF23A254F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991345" y="5820114"/>
              <a:ext cx="244584" cy="27237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65B113A-EAE1-1AE6-570D-AB368B0CB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57450" y="6127606"/>
              <a:ext cx="244584" cy="27237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30FEEF4-408B-F8D8-2646-51611C3F7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772733" y="6031516"/>
              <a:ext cx="244584" cy="27237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1CB1476-3DC9-DA4F-37CD-3EA1F3848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685482" y="5394097"/>
              <a:ext cx="244584" cy="27237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FE1E6E1-25F9-8A8B-FDC9-ACC155803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843744" y="5700466"/>
              <a:ext cx="244584" cy="27237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A7E638D-6BAD-6161-0368-F4DC1481C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451439" y="6227801"/>
              <a:ext cx="244584" cy="272378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860E85CE-849B-58A8-684B-E3BB3C77551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9593" y="179499"/>
            <a:ext cx="1040213" cy="152564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66E2A54-D407-5CD1-1600-141579C3DDC2}"/>
              </a:ext>
            </a:extLst>
          </p:cNvPr>
          <p:cNvSpPr txBox="1"/>
          <p:nvPr/>
        </p:nvSpPr>
        <p:spPr>
          <a:xfrm>
            <a:off x="618973" y="1453372"/>
            <a:ext cx="1315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/>
              <a:t>100 </a:t>
            </a:r>
            <a:r>
              <a:rPr lang="da-DK" sz="1400" dirty="0" err="1"/>
              <a:t>ul</a:t>
            </a:r>
            <a:r>
              <a:rPr lang="da-DK" sz="1400" dirty="0"/>
              <a:t> </a:t>
            </a:r>
            <a:r>
              <a:rPr lang="da-DK" sz="1400" dirty="0" err="1"/>
              <a:t>beer</a:t>
            </a:r>
            <a:endParaRPr lang="da-DK" sz="1400" dirty="0"/>
          </a:p>
        </p:txBody>
      </p:sp>
      <p:pic>
        <p:nvPicPr>
          <p:cNvPr id="31" name="Picture 30" descr="Diagram&#10;&#10;Description automatically generated">
            <a:extLst>
              <a:ext uri="{FF2B5EF4-FFF2-40B4-BE49-F238E27FC236}">
                <a16:creationId xmlns:a16="http://schemas.microsoft.com/office/drawing/2014/main" id="{B84860DF-28DA-AC70-0304-036FEBE84A8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9399" y="4880242"/>
            <a:ext cx="1509723" cy="157210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BF84484-EE70-C0C7-8EFE-59C020EA1CE5}"/>
              </a:ext>
            </a:extLst>
          </p:cNvPr>
          <p:cNvSpPr txBox="1"/>
          <p:nvPr/>
        </p:nvSpPr>
        <p:spPr>
          <a:xfrm>
            <a:off x="886192" y="6467625"/>
            <a:ext cx="1158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K" sz="1400" dirty="0"/>
              <a:t>20 ul CSF</a:t>
            </a:r>
          </a:p>
        </p:txBody>
      </p:sp>
      <p:pic>
        <p:nvPicPr>
          <p:cNvPr id="45" name="Picture 44" descr="A glass of beer&#10;&#10;Description automatically generated with medium confidence">
            <a:extLst>
              <a:ext uri="{FF2B5EF4-FFF2-40B4-BE49-F238E27FC236}">
                <a16:creationId xmlns:a16="http://schemas.microsoft.com/office/drawing/2014/main" id="{4F8A3D96-8851-2AAF-18FF-D5E3070BA31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084" y="1897338"/>
            <a:ext cx="1100164" cy="113316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3E06C2F-BD6F-334A-6538-738AF1BB524D}"/>
              </a:ext>
            </a:extLst>
          </p:cNvPr>
          <p:cNvSpPr txBox="1"/>
          <p:nvPr/>
        </p:nvSpPr>
        <p:spPr>
          <a:xfrm>
            <a:off x="526141" y="2997577"/>
            <a:ext cx="1315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/>
              <a:t>100 </a:t>
            </a:r>
            <a:r>
              <a:rPr lang="da-DK" sz="1400" dirty="0" err="1"/>
              <a:t>ul</a:t>
            </a:r>
            <a:r>
              <a:rPr lang="da-DK" sz="1400" dirty="0"/>
              <a:t> </a:t>
            </a:r>
            <a:r>
              <a:rPr lang="da-DK" sz="1400" dirty="0" err="1"/>
              <a:t>beer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67188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14" y="435827"/>
            <a:ext cx="10824972" cy="706964"/>
          </a:xfrm>
        </p:spPr>
        <p:txBody>
          <a:bodyPr>
            <a:normAutofit fontScale="90000"/>
          </a:bodyPr>
          <a:lstStyle/>
          <a:p>
            <a:r>
              <a:rPr lang="da-DK" dirty="0"/>
              <a:t>APTASHAPE – human </a:t>
            </a:r>
            <a:r>
              <a:rPr lang="da-DK" dirty="0" err="1"/>
              <a:t>fatty</a:t>
            </a:r>
            <a:r>
              <a:rPr lang="da-DK" dirty="0"/>
              <a:t> liver </a:t>
            </a:r>
            <a:r>
              <a:rPr lang="da-DK" dirty="0" err="1"/>
              <a:t>disease</a:t>
            </a:r>
            <a:r>
              <a:rPr lang="da-DK" dirty="0"/>
              <a:t> </a:t>
            </a:r>
            <a:r>
              <a:rPr lang="da-DK" dirty="0" err="1"/>
              <a:t>diagnostics</a:t>
            </a:r>
            <a:endParaRPr lang="da-DK" dirty="0"/>
          </a:p>
        </p:txBody>
      </p:sp>
      <p:sp>
        <p:nvSpPr>
          <p:cNvPr id="7" name="TextBox 6"/>
          <p:cNvSpPr txBox="1"/>
          <p:nvPr/>
        </p:nvSpPr>
        <p:spPr>
          <a:xfrm>
            <a:off x="880839" y="1597236"/>
            <a:ext cx="9964918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Cohort: 174 liver FLD patients (Clinical samples from Henning </a:t>
            </a:r>
            <a:r>
              <a:rPr lang="en-US" dirty="0" err="1"/>
              <a:t>Grønbæk</a:t>
            </a:r>
            <a:r>
              <a:rPr lang="en-US" dirty="0"/>
              <a:t>, </a:t>
            </a:r>
            <a:r>
              <a:rPr lang="en-US" dirty="0" err="1"/>
              <a:t>Skejby</a:t>
            </a:r>
            <a:r>
              <a:rPr lang="en-US" dirty="0"/>
              <a:t> Hospital)</a:t>
            </a:r>
            <a:endParaRPr lang="da-DK" dirty="0"/>
          </a:p>
          <a:p>
            <a:endParaRPr lang="en-US" dirty="0"/>
          </a:p>
          <a:p>
            <a:r>
              <a:rPr lang="en-US" dirty="0"/>
              <a:t>Clinically identification of NASH status 1-6</a:t>
            </a:r>
          </a:p>
        </p:txBody>
      </p:sp>
      <p:pic>
        <p:nvPicPr>
          <p:cNvPr id="8" name="Billede 3">
            <a:extLst>
              <a:ext uri="{FF2B5EF4-FFF2-40B4-BE49-F238E27FC236}">
                <a16:creationId xmlns:a16="http://schemas.microsoft.com/office/drawing/2014/main" id="{CB721FA3-145A-C8D0-CCC5-C31ACE036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4287" y="2650229"/>
            <a:ext cx="5891470" cy="363599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0627148" y="6526378"/>
            <a:ext cx="156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Unpublished</a:t>
            </a:r>
            <a:endParaRPr lang="da-DK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14" y="2854413"/>
            <a:ext cx="3098098" cy="33359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6920B8-EDDE-A014-5B01-366CE17D0403}"/>
              </a:ext>
            </a:extLst>
          </p:cNvPr>
          <p:cNvSpPr txBox="1"/>
          <p:nvPr/>
        </p:nvSpPr>
        <p:spPr>
          <a:xfrm>
            <a:off x="7252129" y="6021113"/>
            <a:ext cx="25831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/>
              <a:t>NASH severity score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F19E7E-52A0-29B8-26B4-79BBC8D01AAA}"/>
              </a:ext>
            </a:extLst>
          </p:cNvPr>
          <p:cNvSpPr txBox="1"/>
          <p:nvPr/>
        </p:nvSpPr>
        <p:spPr>
          <a:xfrm rot="16200000">
            <a:off x="4810762" y="4391596"/>
            <a:ext cx="5486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100" dirty="0"/>
              <a:t>PC1</a:t>
            </a:r>
          </a:p>
        </p:txBody>
      </p:sp>
    </p:spTree>
    <p:extLst>
      <p:ext uri="{BB962C8B-B14F-4D97-AF65-F5344CB8AC3E}">
        <p14:creationId xmlns:p14="http://schemas.microsoft.com/office/powerpoint/2010/main" val="1156993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44515" y="475226"/>
            <a:ext cx="8223008" cy="8100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 err="1"/>
              <a:t>Aptashape</a:t>
            </a:r>
            <a:r>
              <a:rPr lang="en-GB" sz="4000" dirty="0"/>
              <a:t> - Bladder cancer</a:t>
            </a:r>
            <a:br>
              <a:rPr lang="en-GB" sz="3000" dirty="0"/>
            </a:br>
            <a:endParaRPr lang="en-GB" sz="30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681E9D-072A-304E-A71D-6AD87A604B54}"/>
              </a:ext>
            </a:extLst>
          </p:cNvPr>
          <p:cNvSpPr/>
          <p:nvPr/>
        </p:nvSpPr>
        <p:spPr bwMode="auto">
          <a:xfrm>
            <a:off x="9802616" y="6069495"/>
            <a:ext cx="1152128" cy="144016"/>
          </a:xfrm>
          <a:prstGeom prst="rect">
            <a:avLst/>
          </a:prstGeom>
          <a:solidFill>
            <a:schemeClr val="bg1"/>
          </a:solidFill>
          <a:ln w="1778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endParaRPr lang="da-DK" sz="1600" err="1">
              <a:solidFill>
                <a:schemeClr val="bg1"/>
              </a:solidFill>
              <a:latin typeface="AU Passata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A13D8FF-2194-914F-BF9D-C03D09F8C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843" y="1585558"/>
            <a:ext cx="3639888" cy="223220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FDF7AEA-DE73-6942-A1D8-812952A56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9853" y="1702064"/>
            <a:ext cx="3906957" cy="239598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0556644-A14D-9E41-87A8-A7CA27C0E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5" y="4320843"/>
            <a:ext cx="3945124" cy="241939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57B3E45-563D-C948-B1DD-11E6EAE26E0C}"/>
              </a:ext>
            </a:extLst>
          </p:cNvPr>
          <p:cNvSpPr txBox="1"/>
          <p:nvPr/>
        </p:nvSpPr>
        <p:spPr>
          <a:xfrm>
            <a:off x="8179401" y="1316394"/>
            <a:ext cx="3662782" cy="2631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dirty="0" err="1"/>
              <a:t>Identification</a:t>
            </a:r>
            <a:r>
              <a:rPr lang="da-DK" dirty="0"/>
              <a:t> of </a:t>
            </a:r>
            <a:r>
              <a:rPr lang="da-DK" dirty="0" err="1"/>
              <a:t>descriptive</a:t>
            </a:r>
            <a:r>
              <a:rPr lang="da-DK" dirty="0"/>
              <a:t> </a:t>
            </a:r>
            <a:r>
              <a:rPr lang="da-DK" dirty="0" err="1"/>
              <a:t>aptamers</a:t>
            </a:r>
            <a:endParaRPr lang="da-DK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68FAF23-BF66-B042-BB69-56BFF99C7C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8949" y="4269913"/>
            <a:ext cx="3662782" cy="227642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C26613F-3D27-8740-8CF2-E600DCC745F1}"/>
              </a:ext>
            </a:extLst>
          </p:cNvPr>
          <p:cNvSpPr txBox="1"/>
          <p:nvPr/>
        </p:nvSpPr>
        <p:spPr>
          <a:xfrm>
            <a:off x="4550881" y="1303368"/>
            <a:ext cx="2212529" cy="2631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dirty="0"/>
              <a:t>Sick-</a:t>
            </a:r>
            <a:r>
              <a:rPr lang="da-DK" dirty="0" err="1"/>
              <a:t>Healthy</a:t>
            </a:r>
            <a:r>
              <a:rPr lang="da-DK" dirty="0"/>
              <a:t> </a:t>
            </a:r>
            <a:r>
              <a:rPr lang="da-DK" dirty="0" err="1"/>
              <a:t>supervised</a:t>
            </a:r>
            <a:endParaRPr lang="da-DK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15193E-9C3D-294E-AC7E-8C544736E058}"/>
              </a:ext>
            </a:extLst>
          </p:cNvPr>
          <p:cNvSpPr txBox="1"/>
          <p:nvPr/>
        </p:nvSpPr>
        <p:spPr>
          <a:xfrm>
            <a:off x="4660907" y="3948889"/>
            <a:ext cx="1917320" cy="2631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dirty="0"/>
              <a:t>T</a:t>
            </a:r>
            <a:r>
              <a:rPr lang="da-DK" baseline="-25000" dirty="0"/>
              <a:t>a</a:t>
            </a:r>
            <a:r>
              <a:rPr lang="da-DK" dirty="0"/>
              <a:t>- (T2-4) </a:t>
            </a:r>
            <a:r>
              <a:rPr lang="da-DK" dirty="0" err="1"/>
              <a:t>supervised</a:t>
            </a:r>
            <a:endParaRPr lang="da-DK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08ED44-5499-57D8-8071-A4F7D3A99045}"/>
              </a:ext>
            </a:extLst>
          </p:cNvPr>
          <p:cNvSpPr txBox="1"/>
          <p:nvPr/>
        </p:nvSpPr>
        <p:spPr>
          <a:xfrm>
            <a:off x="8956935" y="6342527"/>
            <a:ext cx="4912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/>
              <a:t>Fjelstrup</a:t>
            </a:r>
            <a:r>
              <a:rPr lang="en-GB" sz="1400" dirty="0"/>
              <a:t> et al. NAR Cancer, 4:3 (2022)</a:t>
            </a:r>
          </a:p>
        </p:txBody>
      </p:sp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06B32D11-C225-C278-9806-2BD6CF63FE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3444" y="3295855"/>
            <a:ext cx="1601327" cy="615456"/>
          </a:xfrm>
          <a:prstGeom prst="rect">
            <a:avLst/>
          </a:prstGeom>
        </p:spPr>
      </p:pic>
      <p:pic>
        <p:nvPicPr>
          <p:cNvPr id="20" name="Picture 19" descr="Text&#10;&#10;Description automatically generated with medium confidence">
            <a:extLst>
              <a:ext uri="{FF2B5EF4-FFF2-40B4-BE49-F238E27FC236}">
                <a16:creationId xmlns:a16="http://schemas.microsoft.com/office/drawing/2014/main" id="{E7C2FAD8-7790-D663-1C23-A141585649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6885" y="6054572"/>
            <a:ext cx="1034846" cy="44184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10E3624-F148-7DF7-3EDF-548B04CA0D48}"/>
              </a:ext>
            </a:extLst>
          </p:cNvPr>
          <p:cNvSpPr/>
          <p:nvPr/>
        </p:nvSpPr>
        <p:spPr>
          <a:xfrm>
            <a:off x="7044107" y="2219692"/>
            <a:ext cx="486188" cy="775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347BC7-546C-802E-2109-77D81A52C31A}"/>
              </a:ext>
            </a:extLst>
          </p:cNvPr>
          <p:cNvSpPr/>
          <p:nvPr/>
        </p:nvSpPr>
        <p:spPr>
          <a:xfrm>
            <a:off x="7055543" y="4857368"/>
            <a:ext cx="486188" cy="775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pic>
        <p:nvPicPr>
          <p:cNvPr id="34" name="Picture 33" descr="Diagram&#10;&#10;Description automatically generated">
            <a:extLst>
              <a:ext uri="{FF2B5EF4-FFF2-40B4-BE49-F238E27FC236}">
                <a16:creationId xmlns:a16="http://schemas.microsoft.com/office/drawing/2014/main" id="{864B520F-4B00-14E8-04E6-BE1BC65831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100" y="806627"/>
            <a:ext cx="3519917" cy="3527586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BB74BE95-BFAE-5205-8A25-8610EDED6760}"/>
              </a:ext>
            </a:extLst>
          </p:cNvPr>
          <p:cNvSpPr/>
          <p:nvPr/>
        </p:nvSpPr>
        <p:spPr>
          <a:xfrm rot="20703982">
            <a:off x="1553152" y="940519"/>
            <a:ext cx="1302707" cy="201109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E40B748-6F90-8EFB-3F22-281C8779FED9}"/>
              </a:ext>
            </a:extLst>
          </p:cNvPr>
          <p:cNvSpPr/>
          <p:nvPr/>
        </p:nvSpPr>
        <p:spPr>
          <a:xfrm rot="20703982">
            <a:off x="995069" y="1754507"/>
            <a:ext cx="453076" cy="35152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4BC3826-A1DD-36DF-2C69-7F46FCACF46C}"/>
              </a:ext>
            </a:extLst>
          </p:cNvPr>
          <p:cNvSpPr txBox="1"/>
          <p:nvPr/>
        </p:nvSpPr>
        <p:spPr>
          <a:xfrm>
            <a:off x="289757" y="4212038"/>
            <a:ext cx="3506226" cy="26314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dirty="0"/>
              <a:t>       </a:t>
            </a:r>
            <a:r>
              <a:rPr lang="da-DK" dirty="0" err="1"/>
              <a:t>Healthy</a:t>
            </a:r>
            <a:r>
              <a:rPr lang="da-DK" dirty="0"/>
              <a:t>       T2-4         Ta</a:t>
            </a:r>
          </a:p>
        </p:txBody>
      </p:sp>
    </p:spTree>
    <p:extLst>
      <p:ext uri="{BB962C8B-B14F-4D97-AF65-F5344CB8AC3E}">
        <p14:creationId xmlns:p14="http://schemas.microsoft.com/office/powerpoint/2010/main" val="805663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C2C50F-0D00-6B43-A2A2-9F6CADCF0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009" y="1308673"/>
            <a:ext cx="6099517" cy="5549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A0887C-EA0E-9441-ACAB-08AD86328ADA}"/>
              </a:ext>
            </a:extLst>
          </p:cNvPr>
          <p:cNvSpPr txBox="1"/>
          <p:nvPr/>
        </p:nvSpPr>
        <p:spPr>
          <a:xfrm>
            <a:off x="816317" y="0"/>
            <a:ext cx="105593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Characterization of protein biomarkers in bladder cancer by affinity precipitation and MS</a:t>
            </a:r>
          </a:p>
        </p:txBody>
      </p:sp>
    </p:spTree>
    <p:extLst>
      <p:ext uri="{BB962C8B-B14F-4D97-AF65-F5344CB8AC3E}">
        <p14:creationId xmlns:p14="http://schemas.microsoft.com/office/powerpoint/2010/main" val="407067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41979EC1-2A29-E48B-D01E-8D4E6F2CA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53261" y="330656"/>
            <a:ext cx="4705314" cy="6669824"/>
          </a:xfrm>
          <a:prstGeom prst="rect">
            <a:avLst/>
          </a:prstGeom>
        </p:spPr>
      </p:pic>
      <p:pic>
        <p:nvPicPr>
          <p:cNvPr id="30" name="Billede 22">
            <a:extLst>
              <a:ext uri="{FF2B5EF4-FFF2-40B4-BE49-F238E27FC236}">
                <a16:creationId xmlns:a16="http://schemas.microsoft.com/office/drawing/2014/main" id="{EDB7D39F-EAE0-5A2B-B62E-E2E0D12CA3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641" b="-31419"/>
          <a:stretch/>
        </p:blipFill>
        <p:spPr>
          <a:xfrm>
            <a:off x="499191" y="1437083"/>
            <a:ext cx="2633779" cy="19145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49898" y="2817859"/>
            <a:ext cx="527633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CD540B1C-ACBD-D7FD-2C2B-E712548D47CB}"/>
              </a:ext>
            </a:extLst>
          </p:cNvPr>
          <p:cNvSpPr txBox="1"/>
          <p:nvPr/>
        </p:nvSpPr>
        <p:spPr>
          <a:xfrm>
            <a:off x="3436428" y="524850"/>
            <a:ext cx="525452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400" dirty="0"/>
          </a:p>
          <a:p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7AD08AF-3C05-40B3-0A87-9ABA2C9E9FF9}"/>
              </a:ext>
            </a:extLst>
          </p:cNvPr>
          <p:cNvSpPr txBox="1"/>
          <p:nvPr/>
        </p:nvSpPr>
        <p:spPr>
          <a:xfrm>
            <a:off x="9170048" y="3229285"/>
            <a:ext cx="155785" cy="9035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da-DK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7DF2EB9D-0A9E-FA42-B9DA-8691CFB1649C}"/>
              </a:ext>
            </a:extLst>
          </p:cNvPr>
          <p:cNvSpPr txBox="1"/>
          <p:nvPr/>
        </p:nvSpPr>
        <p:spPr>
          <a:xfrm>
            <a:off x="8821690" y="2801115"/>
            <a:ext cx="1388198" cy="12674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da-DK"/>
          </a:p>
        </p:txBody>
      </p:sp>
      <p:pic>
        <p:nvPicPr>
          <p:cNvPr id="12" name="Billede 12" descr="Et billede, der indeholder træ, udendørs, mand, person&#10;&#10;Beskrivelsen er genereret automatisk">
            <a:extLst>
              <a:ext uri="{FF2B5EF4-FFF2-40B4-BE49-F238E27FC236}">
                <a16:creationId xmlns:a16="http://schemas.microsoft.com/office/drawing/2014/main" id="{6F8E1E41-0BB3-6DE4-53D7-705F4C14B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0604" y="4198877"/>
            <a:ext cx="1357750" cy="1424068"/>
          </a:xfrm>
          <a:prstGeom prst="rect">
            <a:avLst/>
          </a:prstGeom>
        </p:spPr>
      </p:pic>
      <p:pic>
        <p:nvPicPr>
          <p:cNvPr id="14" name="Billede 14" descr="Et billede, der indeholder væg, person, mand&#10;&#10;Beskrivelsen er genereret automatisk">
            <a:extLst>
              <a:ext uri="{FF2B5EF4-FFF2-40B4-BE49-F238E27FC236}">
                <a16:creationId xmlns:a16="http://schemas.microsoft.com/office/drawing/2014/main" id="{B5DE6A51-4D56-0A17-C9FD-086459178E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7061" y="2014999"/>
            <a:ext cx="1201736" cy="1521256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B7095B6E-D684-15F6-7536-7BCDC7A7D406}"/>
              </a:ext>
            </a:extLst>
          </p:cNvPr>
          <p:cNvSpPr txBox="1"/>
          <p:nvPr/>
        </p:nvSpPr>
        <p:spPr>
          <a:xfrm>
            <a:off x="6070183" y="4022451"/>
            <a:ext cx="1191945" cy="12144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da-DK"/>
          </a:p>
        </p:txBody>
      </p:sp>
      <p:pic>
        <p:nvPicPr>
          <p:cNvPr id="16" name="Billede 16" descr="Et billede, der indeholder bygning, mand, mursten&#10;&#10;Beskrivelsen er genereret automatisk">
            <a:extLst>
              <a:ext uri="{FF2B5EF4-FFF2-40B4-BE49-F238E27FC236}">
                <a16:creationId xmlns:a16="http://schemas.microsoft.com/office/drawing/2014/main" id="{A6AA7454-4965-25E7-1D44-6183927DA8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8988" y="1994394"/>
            <a:ext cx="1347827" cy="1485000"/>
          </a:xfrm>
          <a:prstGeom prst="rect">
            <a:avLst/>
          </a:prstGeom>
        </p:spPr>
      </p:pic>
      <p:sp>
        <p:nvSpPr>
          <p:cNvPr id="17" name="Tekstfelt 16">
            <a:extLst>
              <a:ext uri="{FF2B5EF4-FFF2-40B4-BE49-F238E27FC236}">
                <a16:creationId xmlns:a16="http://schemas.microsoft.com/office/drawing/2014/main" id="{F92346D6-DBC0-BA10-8BBF-56D32B3B9CAA}"/>
              </a:ext>
            </a:extLst>
          </p:cNvPr>
          <p:cNvSpPr txBox="1"/>
          <p:nvPr/>
        </p:nvSpPr>
        <p:spPr>
          <a:xfrm>
            <a:off x="7156038" y="3625584"/>
            <a:ext cx="1116499" cy="10560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da-DK"/>
          </a:p>
        </p:txBody>
      </p:sp>
      <p:pic>
        <p:nvPicPr>
          <p:cNvPr id="18" name="Billede 18" descr="Et billede, der indeholder person, poserer&#10;&#10;Beskrivelsen er genereret automatisk">
            <a:extLst>
              <a:ext uri="{FF2B5EF4-FFF2-40B4-BE49-F238E27FC236}">
                <a16:creationId xmlns:a16="http://schemas.microsoft.com/office/drawing/2014/main" id="{E3C34775-79BA-F8B8-4031-0BF9D28241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9888" y="4299996"/>
            <a:ext cx="1187450" cy="1470937"/>
          </a:xfrm>
          <a:prstGeom prst="rect">
            <a:avLst/>
          </a:prstGeom>
        </p:spPr>
      </p:pic>
      <p:sp>
        <p:nvSpPr>
          <p:cNvPr id="21" name="Tekstfelt 20">
            <a:extLst>
              <a:ext uri="{FF2B5EF4-FFF2-40B4-BE49-F238E27FC236}">
                <a16:creationId xmlns:a16="http://schemas.microsoft.com/office/drawing/2014/main" id="{07AD1F9E-AFC8-4933-03D4-DBA4CFF2BC55}"/>
              </a:ext>
            </a:extLst>
          </p:cNvPr>
          <p:cNvSpPr txBox="1"/>
          <p:nvPr/>
        </p:nvSpPr>
        <p:spPr>
          <a:xfrm>
            <a:off x="8315477" y="5861203"/>
            <a:ext cx="182168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sz="1400" dirty="0"/>
              <a:t>Daniel M. Dupont</a:t>
            </a:r>
          </a:p>
          <a:p>
            <a:pPr algn="ctr"/>
            <a:r>
              <a:rPr lang="da-DK" sz="1400" dirty="0" err="1">
                <a:ea typeface="+mn-lt"/>
                <a:cs typeface="+mn-lt"/>
              </a:rPr>
              <a:t>Assist.Professor</a:t>
            </a:r>
            <a:endParaRPr lang="da-DK" sz="1400" dirty="0">
              <a:ea typeface="+mn-lt"/>
              <a:cs typeface="+mn-lt"/>
            </a:endParaRP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8BCC6C56-3E51-DBA5-E1B8-6B35EFC05A82}"/>
              </a:ext>
            </a:extLst>
          </p:cNvPr>
          <p:cNvSpPr txBox="1"/>
          <p:nvPr/>
        </p:nvSpPr>
        <p:spPr>
          <a:xfrm>
            <a:off x="8195168" y="3510332"/>
            <a:ext cx="2014608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sz="1400"/>
              <a:t>Asger Jørgensen</a:t>
            </a:r>
            <a:endParaRPr lang="da-DK" sz="1400" dirty="0"/>
          </a:p>
          <a:p>
            <a:pPr algn="ctr"/>
            <a:r>
              <a:rPr lang="da-DK" sz="1400" dirty="0"/>
              <a:t>Postdoc</a:t>
            </a:r>
          </a:p>
          <a:p>
            <a:pPr algn="ctr"/>
            <a:endParaRPr lang="da-DK" sz="1400" dirty="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E850B3C3-F1F6-0182-C16B-D88708A47D02}"/>
              </a:ext>
            </a:extLst>
          </p:cNvPr>
          <p:cNvSpPr txBox="1"/>
          <p:nvPr/>
        </p:nvSpPr>
        <p:spPr>
          <a:xfrm>
            <a:off x="10014353" y="3473672"/>
            <a:ext cx="151548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sz="1400" dirty="0"/>
              <a:t>Søren Fjelstrup</a:t>
            </a:r>
          </a:p>
          <a:p>
            <a:pPr algn="ctr"/>
            <a:r>
              <a:rPr lang="da-DK" sz="1400" dirty="0"/>
              <a:t>Data </a:t>
            </a:r>
            <a:r>
              <a:rPr lang="da-DK" sz="1400" dirty="0" err="1"/>
              <a:t>Scientist</a:t>
            </a:r>
            <a:endParaRPr lang="da-DK" sz="1400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0741CC3-F372-1AF8-16C5-135E94324FAB}"/>
              </a:ext>
            </a:extLst>
          </p:cNvPr>
          <p:cNvSpPr txBox="1"/>
          <p:nvPr/>
        </p:nvSpPr>
        <p:spPr>
          <a:xfrm>
            <a:off x="9990884" y="5870279"/>
            <a:ext cx="179108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sz="1400" dirty="0"/>
              <a:t>Claus Bus</a:t>
            </a:r>
          </a:p>
          <a:p>
            <a:pPr algn="ctr"/>
            <a:r>
              <a:rPr lang="da-DK" sz="1400" dirty="0"/>
              <a:t>Lab Manager</a:t>
            </a:r>
          </a:p>
        </p:txBody>
      </p:sp>
      <p:pic>
        <p:nvPicPr>
          <p:cNvPr id="13" name="Picture 12" descr="Screen Shot 2016-01-20 at 08.57.23.png">
            <a:extLst>
              <a:ext uri="{FF2B5EF4-FFF2-40B4-BE49-F238E27FC236}">
                <a16:creationId xmlns:a16="http://schemas.microsoft.com/office/drawing/2014/main" id="{3EF12E0A-33A3-1A67-58CD-DC10F03BC0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22" y="2059620"/>
            <a:ext cx="2628270" cy="108457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2" name="inano_logo.pdf">
            <a:extLst>
              <a:ext uri="{FF2B5EF4-FFF2-40B4-BE49-F238E27FC236}">
                <a16:creationId xmlns:a16="http://schemas.microsoft.com/office/drawing/2014/main" id="{225E9635-02B6-1E98-E0D2-CC414896B6E2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5151091" y="6148555"/>
            <a:ext cx="1378935" cy="670011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71CB7F8-6740-78FB-91AB-5F49B71F7A1F}"/>
              </a:ext>
            </a:extLst>
          </p:cNvPr>
          <p:cNvSpPr txBox="1"/>
          <p:nvPr/>
        </p:nvSpPr>
        <p:spPr>
          <a:xfrm>
            <a:off x="8690955" y="1427166"/>
            <a:ext cx="2683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K" sz="2400" b="1" dirty="0"/>
              <a:t>The aptamist team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0B0A4F-DAAC-A194-F419-5262C7A2175A}"/>
              </a:ext>
            </a:extLst>
          </p:cNvPr>
          <p:cNvSpPr txBox="1"/>
          <p:nvPr/>
        </p:nvSpPr>
        <p:spPr>
          <a:xfrm>
            <a:off x="2077699" y="377967"/>
            <a:ext cx="7248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K" sz="3600" dirty="0"/>
              <a:t>Acknowledgements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19FA07-197F-1EEF-306C-56B219C93BF9}"/>
              </a:ext>
            </a:extLst>
          </p:cNvPr>
          <p:cNvSpPr txBox="1"/>
          <p:nvPr/>
        </p:nvSpPr>
        <p:spPr>
          <a:xfrm>
            <a:off x="668481" y="3327304"/>
            <a:ext cx="28174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b="1" u="sng" dirty="0" err="1"/>
              <a:t>Collaborators</a:t>
            </a:r>
            <a:r>
              <a:rPr lang="da-DK" sz="1800" b="1" u="sng" dirty="0"/>
              <a:t>:</a:t>
            </a:r>
          </a:p>
          <a:p>
            <a:r>
              <a:rPr lang="da-DK" sz="1800" b="1" dirty="0"/>
              <a:t>Lars </a:t>
            </a:r>
            <a:r>
              <a:rPr lang="da-DK" sz="1800" b="1" dirty="0" err="1"/>
              <a:t>Dyrskjøt</a:t>
            </a:r>
            <a:endParaRPr lang="da-DK" sz="1800" b="1" dirty="0"/>
          </a:p>
          <a:p>
            <a:r>
              <a:rPr lang="da-DK" sz="1800" b="1" dirty="0"/>
              <a:t>Karin </a:t>
            </a:r>
            <a:r>
              <a:rPr lang="da-DK" sz="1800" b="1" dirty="0" err="1"/>
              <a:t>Birkenkamp-Demtröder</a:t>
            </a:r>
            <a:endParaRPr lang="da-DK" sz="1800" b="1" dirty="0"/>
          </a:p>
          <a:p>
            <a:r>
              <a:rPr lang="da-DK" sz="1800" b="1" dirty="0"/>
              <a:t>Peter </a:t>
            </a:r>
            <a:r>
              <a:rPr lang="da-DK" sz="1800" b="1" dirty="0" err="1"/>
              <a:t>Garred</a:t>
            </a:r>
            <a:r>
              <a:rPr lang="da-DK" sz="1800" b="1" dirty="0"/>
              <a:t> (KU)</a:t>
            </a:r>
          </a:p>
          <a:p>
            <a:r>
              <a:rPr lang="da-DK" sz="1800" b="1" dirty="0"/>
              <a:t>Peter Heegaard (DTU)</a:t>
            </a:r>
          </a:p>
          <a:p>
            <a:r>
              <a:rPr lang="da-DK" sz="1800" b="1" dirty="0"/>
              <a:t>Thomas </a:t>
            </a:r>
            <a:r>
              <a:rPr lang="da-DK" sz="1800" b="1" dirty="0" err="1"/>
              <a:t>Benfield</a:t>
            </a:r>
            <a:r>
              <a:rPr lang="da-DK" sz="1800" b="1" dirty="0"/>
              <a:t> (HH) Natasha B. Michaelsen </a:t>
            </a:r>
          </a:p>
          <a:p>
            <a:r>
              <a:rPr lang="da-DK" sz="1800" b="1" dirty="0"/>
              <a:t>Line Reinert</a:t>
            </a:r>
          </a:p>
          <a:p>
            <a:r>
              <a:rPr lang="da-DK" sz="1800" b="1" dirty="0"/>
              <a:t>Søren Paludan</a:t>
            </a:r>
          </a:p>
          <a:p>
            <a:r>
              <a:rPr lang="da-DK" sz="1800" b="1" dirty="0"/>
              <a:t>Ralf Wagner</a:t>
            </a:r>
          </a:p>
          <a:p>
            <a:endParaRPr lang="en-DK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A465C12-6F78-BF5E-966C-10E9B89C06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95" y="1013793"/>
            <a:ext cx="2796878" cy="49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60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3543</TotalTime>
  <Words>275</Words>
  <Application>Microsoft Macintosh PowerPoint</Application>
  <PresentationFormat>Widescreen</PresentationFormat>
  <Paragraphs>76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AU Passata</vt:lpstr>
      <vt:lpstr>Calibri</vt:lpstr>
      <vt:lpstr>Calibri Light</vt:lpstr>
      <vt:lpstr>Office Theme 2013 - 2022</vt:lpstr>
      <vt:lpstr>PowerPoint Presentation</vt:lpstr>
      <vt:lpstr>Creating aptamers by SELEX  (Systematic Evolution of Ligands by EXponential Enrichment)</vt:lpstr>
      <vt:lpstr>PowerPoint Presentation</vt:lpstr>
      <vt:lpstr>APTASHAPE – human fatty liver disease diagnostics</vt:lpstr>
      <vt:lpstr>Aptashape - Bladder cancer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Aptamers at work</dc:title>
  <dc:creator>Jørgen Kjems</dc:creator>
  <cp:lastModifiedBy>Jørgen Kjems</cp:lastModifiedBy>
  <cp:revision>6</cp:revision>
  <dcterms:created xsi:type="dcterms:W3CDTF">2023-01-09T01:59:03Z</dcterms:created>
  <dcterms:modified xsi:type="dcterms:W3CDTF">2023-01-25T10:42:20Z</dcterms:modified>
</cp:coreProperties>
</file>