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66" userDrawn="1">
          <p15:clr>
            <a:srgbClr val="A4A3A4"/>
          </p15:clr>
        </p15:guide>
        <p15:guide id="2" orient="horz" pos="6159">
          <p15:clr>
            <a:srgbClr val="A4A3A4"/>
          </p15:clr>
        </p15:guide>
        <p15:guide id="3" pos="2160">
          <p15:clr>
            <a:srgbClr val="A4A3A4"/>
          </p15:clr>
        </p15:guide>
        <p15:guide id="4" pos="3203">
          <p15:clr>
            <a:srgbClr val="A4A3A4"/>
          </p15:clr>
        </p15:guide>
        <p15:guide id="5" pos="11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7BF"/>
    <a:srgbClr val="00C6A3"/>
    <a:srgbClr val="00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01" autoAdjust="0"/>
    <p:restoredTop sz="97735"/>
  </p:normalViewPr>
  <p:slideViewPr>
    <p:cSldViewPr>
      <p:cViewPr>
        <p:scale>
          <a:sx n="130" d="100"/>
          <a:sy n="130" d="100"/>
        </p:scale>
        <p:origin x="-864" y="42"/>
      </p:cViewPr>
      <p:guideLst>
        <p:guide orient="horz" pos="1842"/>
        <p:guide orient="horz" pos="4264"/>
        <p:guide pos="3120"/>
        <p:guide pos="4627"/>
        <p:guide pos="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A577-8356-41AA-A8FA-72D3C51F6D3C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D8D96-410C-4C07-868E-4E55B7FBD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51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84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3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8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52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6582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48307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66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50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4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87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2" y="273056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96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4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80337" y="274644"/>
            <a:ext cx="2414588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6582" y="274644"/>
            <a:ext cx="7078663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77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F92-7CB3-4635-8715-687E6C4F8A1A}" type="datetimeFigureOut">
              <a:rPr lang="de-DE" smtClean="0"/>
              <a:t>30.04.2021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93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clc.org/en/oaister.html" TargetMode="External"/><Relationship Id="rId13" Type="http://schemas.openxmlformats.org/officeDocument/2006/relationships/hyperlink" Target="https://share.osf.io/sources" TargetMode="External"/><Relationship Id="rId18" Type="http://schemas.openxmlformats.org/officeDocument/2006/relationships/image" Target="../media/image5.jpg"/><Relationship Id="rId3" Type="http://schemas.openxmlformats.org/officeDocument/2006/relationships/hyperlink" Target="https://www.base-search.net/" TargetMode="External"/><Relationship Id="rId21" Type="http://schemas.openxmlformats.org/officeDocument/2006/relationships/image" Target="../media/image7.gif"/><Relationship Id="rId7" Type="http://schemas.openxmlformats.org/officeDocument/2006/relationships/hyperlink" Target="https://europepmc.org/" TargetMode="External"/><Relationship Id="rId12" Type="http://schemas.openxmlformats.org/officeDocument/2006/relationships/hyperlink" Target="https://osf.io/" TargetMode="External"/><Relationship Id="rId17" Type="http://schemas.openxmlformats.org/officeDocument/2006/relationships/image" Target="../media/image4.png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sem.in/advanced-search/" TargetMode="External"/><Relationship Id="rId11" Type="http://schemas.openxmlformats.org/officeDocument/2006/relationships/hyperlink" Target="https://openaccessbutton.org/" TargetMode="External"/><Relationship Id="rId24" Type="http://schemas.openxmlformats.org/officeDocument/2006/relationships/image" Target="../media/image10.png"/><Relationship Id="rId5" Type="http://schemas.openxmlformats.org/officeDocument/2006/relationships/hyperlink" Target="https://core.ac.uk/" TargetMode="External"/><Relationship Id="rId15" Type="http://schemas.openxmlformats.org/officeDocument/2006/relationships/image" Target="../media/image2.png"/><Relationship Id="rId23" Type="http://schemas.openxmlformats.org/officeDocument/2006/relationships/image" Target="../media/image9.png"/><Relationship Id="rId10" Type="http://schemas.openxmlformats.org/officeDocument/2006/relationships/hyperlink" Target="https://explore.openaire.eu/" TargetMode="External"/><Relationship Id="rId19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www.base-search.net/about/de/about_sources_date.php?&amp;sort=num&amp;order=desc&amp;show=all&amp;search_source=&amp;search_country=&amp;search_date=&amp;search_system=&amp;search_type=" TargetMode="External"/><Relationship Id="rId9" Type="http://schemas.openxmlformats.org/officeDocument/2006/relationships/hyperlink" Target="http://worldcat.org/" TargetMode="External"/><Relationship Id="rId14" Type="http://schemas.openxmlformats.org/officeDocument/2006/relationships/hyperlink" Target="https://open-access.network/startseite" TargetMode="External"/><Relationship Id="rId22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ahelper.org/" TargetMode="External"/><Relationship Id="rId13" Type="http://schemas.openxmlformats.org/officeDocument/2006/relationships/hyperlink" Target="https://doaj.org/" TargetMode="External"/><Relationship Id="rId18" Type="http://schemas.openxmlformats.org/officeDocument/2006/relationships/image" Target="../media/image15.jpeg"/><Relationship Id="rId3" Type="http://schemas.openxmlformats.org/officeDocument/2006/relationships/image" Target="../media/image3.png"/><Relationship Id="rId21" Type="http://schemas.openxmlformats.org/officeDocument/2006/relationships/hyperlink" Target="https://creativecommons.org/licenses/by/4.0/" TargetMode="External"/><Relationship Id="rId7" Type="http://schemas.openxmlformats.org/officeDocument/2006/relationships/hyperlink" Target="https://oa.works/" TargetMode="External"/><Relationship Id="rId12" Type="http://schemas.openxmlformats.org/officeDocument/2006/relationships/hyperlink" Target="https://directory.doabooks.org/" TargetMode="External"/><Relationship Id="rId17" Type="http://schemas.openxmlformats.org/officeDocument/2006/relationships/image" Target="../media/image14.png"/><Relationship Id="rId2" Type="http://schemas.openxmlformats.org/officeDocument/2006/relationships/image" Target="../media/image2.png"/><Relationship Id="rId16" Type="http://schemas.openxmlformats.org/officeDocument/2006/relationships/image" Target="../media/image13.png"/><Relationship Id="rId20" Type="http://schemas.openxmlformats.org/officeDocument/2006/relationships/hyperlink" Target="https://open-access.network/startsei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accessbutton.org/" TargetMode="External"/><Relationship Id="rId11" Type="http://schemas.openxmlformats.org/officeDocument/2006/relationships/hyperlink" Target="https://www.oapen.org/home" TargetMode="External"/><Relationship Id="rId5" Type="http://schemas.openxmlformats.org/officeDocument/2006/relationships/image" Target="../media/image5.jpg"/><Relationship Id="rId15" Type="http://schemas.openxmlformats.org/officeDocument/2006/relationships/image" Target="../media/image12.png"/><Relationship Id="rId10" Type="http://schemas.openxmlformats.org/officeDocument/2006/relationships/image" Target="../media/image11.png"/><Relationship Id="rId19" Type="http://schemas.openxmlformats.org/officeDocument/2006/relationships/image" Target="../media/image16.jpeg"/><Relationship Id="rId4" Type="http://schemas.openxmlformats.org/officeDocument/2006/relationships/image" Target="../media/image4.png"/><Relationship Id="rId9" Type="http://schemas.openxmlformats.org/officeDocument/2006/relationships/hyperlink" Target="https://www.unpaywall.org/" TargetMode="External"/><Relationship Id="rId14" Type="http://schemas.openxmlformats.org/officeDocument/2006/relationships/hyperlink" Target="https://www.qoam.eu/" TargetMode="External"/><Relationship Id="rId2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oclc.org/content/dam/oclc/common/images/logos/new/WorldCat/WorldCat_Logo_H_Col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71" y="3542062"/>
            <a:ext cx="1029629" cy="40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160712"/>
              </p:ext>
            </p:extLst>
          </p:nvPr>
        </p:nvGraphicFramePr>
        <p:xfrm>
          <a:off x="200472" y="935772"/>
          <a:ext cx="9505056" cy="539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60"/>
                <a:gridCol w="8064896"/>
              </a:tblGrid>
              <a:tr h="216024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Beschreibung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7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base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-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search.net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Bielefeld Academic Search Engine ist eine der weltweit größten Suchmaschinen für wissenschaftliche Web-Dokumente. Der Index umfasst über 240 Mio. Dokumente von mehr als 8.000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Datenlieferanten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Ca. 60% der Einträge sind Open Access.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core.ac.uk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 hat es sich zur Aufgabe gemacht, die gesamte Open-Access-Forschung weltweit zu aggregieren. Mit über 200 Mio. Einträgen ist es die weltweit größte Sammlung an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frei verfügbaren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Volltexten.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dissem.in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Dissemin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bietet eine Suche nach Volltexten, erkennt Publikationen hinter Bezahlschranken ("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Paywall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") und lädt ihre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Verfasser*innen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dazu ein, sie mit einem Klick in ein offenes Repositorium hochzuladen.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europe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7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pmc.org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Plattform ermöglicht den Zugang zu einer weltweiten Sammlung von lebenswissenschaftlichen Publikationen und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Preprints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Darunter sind 38,3 Mio. Abstracts, 6,7 Mio. Volltextartikel, 27.430 Bücher und Dokumente, sowie 246.543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Preprints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oclc.org/en/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oaister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OAIster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ist ein Verbundkatalog mit mehr als 50 Mio. Open-Access-Datensätzen. Diese sind über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WorldCat.org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vollständig zugänglich und erscheinen als Suchergebnisse zusammen mit den Datensätzen von Tausenden von Bibliotheken weltweit.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explore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.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openaire.eu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OpenAIRE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Research Graph ist eine der größten offenen Datensammlungen. Rund 450 Mio. Metadatensätze werden aggregiert. Nach Bereinigung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 Klassifizierungsprozessen umfasst sie ca.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Mio. Publikationen, ca.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Mio. Datensätze, ca.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200.000 Software-Forschungsprodukte und 8 Mio. andere Produkte, die mit semantischen Beziehungen miteinander verknüpft sind.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openaccess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button.org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der Suchmaschine können Titel,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Identifikatoren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URL oder Zitate eingegeben werden. Wenn die Ausgabe der Open-Access-Version der Fachpublikation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möglich ist, kann die Version automatisch von den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Autor*innen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 Artikels anfordert werden.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9784">
                <a:tc>
                  <a:txBody>
                    <a:bodyPr/>
                    <a:lstStyle/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osf.io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 Framework ist eine fächerübergreifende Plattform für die Suche von Artikeln, Daten und Materialien, sowie für das Management der eigenen Forschung und Kollaborationen.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share.osf.io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offenen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Tools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Dienste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von SHARE helfen dabei, über verschiedene Forschungsökosysteme verteilte wissenschaftliche Arbeiten zusammenzuführen, um sie besser auffindbar zu machen.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F6A8A4E8-6E74-9246-960E-C9F9E98B3700}"/>
              </a:ext>
            </a:extLst>
          </p:cNvPr>
          <p:cNvSpPr txBox="1"/>
          <p:nvPr/>
        </p:nvSpPr>
        <p:spPr>
          <a:xfrm>
            <a:off x="200474" y="116632"/>
            <a:ext cx="7090530" cy="67710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Open-Access-Literatur finden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FE2507E8-8012-D544-9D76-F1B8576F0240}"/>
              </a:ext>
            </a:extLst>
          </p:cNvPr>
          <p:cNvSpPr txBox="1"/>
          <p:nvPr/>
        </p:nvSpPr>
        <p:spPr>
          <a:xfrm>
            <a:off x="200473" y="498158"/>
            <a:ext cx="5472608" cy="33855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Zahlreiche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Suchmaschinen sind auf Open-Access-Fachpublikationen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spezialisiert und ermöglichen den weltweiten, kostenfreien Zugang auf Volltexte.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xmlns="" id="{37CC4C3D-6E29-1344-B2EA-C0343D5C1E68}"/>
              </a:ext>
            </a:extLst>
          </p:cNvPr>
          <p:cNvSpPr txBox="1"/>
          <p:nvPr/>
        </p:nvSpPr>
        <p:spPr>
          <a:xfrm>
            <a:off x="200472" y="6525344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Mehr Informationen auf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Creative Commons Namensnennung 4.0 International Lizenz">
            <a:extLst>
              <a:ext uri="{FF2B5EF4-FFF2-40B4-BE49-F238E27FC236}">
                <a16:creationId xmlns:a16="http://schemas.microsoft.com/office/drawing/2014/main" xmlns="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08" y="6590389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uppieren 36"/>
          <p:cNvGrpSpPr/>
          <p:nvPr/>
        </p:nvGrpSpPr>
        <p:grpSpPr>
          <a:xfrm>
            <a:off x="6969224" y="160034"/>
            <a:ext cx="2632583" cy="629372"/>
            <a:chOff x="4072210" y="272480"/>
            <a:chExt cx="2632583" cy="629372"/>
          </a:xfrm>
        </p:grpSpPr>
        <p:pic>
          <p:nvPicPr>
            <p:cNvPr id="38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 descr="\\tib.tibub.de\DFS0\Home\BrinkenH\Documents\open-access.network\Logos\TIB_Logo_45_RGB_Grey.png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29"/>
            <a:stretch/>
          </p:blipFill>
          <p:spPr bwMode="auto">
            <a:xfrm>
              <a:off x="4197791" y="478170"/>
              <a:ext cx="480878" cy="304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31983" y="273479"/>
              <a:ext cx="1062164" cy="610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31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3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>
                  <a:latin typeface="Arial Narrow" panose="020B0606020202030204" pitchFamily="34" charset="0"/>
                  <a:cs typeface="Arial" panose="020B0604020202020204" pitchFamily="34" charset="0"/>
                </a:rPr>
                <a:t>GESTALTET </a:t>
              </a:r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feld 3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feld 47">
            <a:extLst>
              <a:ext uri="{FF2B5EF4-FFF2-40B4-BE49-F238E27FC236}">
                <a16:creationId xmlns=""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4138708" y="6525344"/>
            <a:ext cx="5137438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Dieses Werk ist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einer </a:t>
            </a:r>
            <a:r>
              <a:rPr lang="de-DE" sz="9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Creative </a:t>
            </a:r>
            <a:r>
              <a:rPr lang="de-DE" sz="9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lang="de-DE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Namensnennung 4.0 International 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Lizenz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lizenziert. </a:t>
            </a:r>
          </a:p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Von dieser Lizenz ausgenommen sind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verwendete Logos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BrinkenH\AppData\Local\Temp\core-logo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53" y="1859454"/>
            <a:ext cx="694600" cy="2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base-search.net/about/download/logo_149x50_transp.gif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211382"/>
            <a:ext cx="905015" cy="30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ssociation.dissem.in/files/grue_blue_hres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414995"/>
            <a:ext cx="383601" cy="38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uropepmc.org/img/Europe%20PMC%20Basic%20Logo%20RGB.71c1dbf7.png?t=1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975485"/>
            <a:ext cx="455709" cy="50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Open Science News | FOSTER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80" y="4174991"/>
            <a:ext cx="881504" cy="31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openaccessbutton.org/static/icon_OAB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6" y="4840825"/>
            <a:ext cx="308096" cy="53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/>
          <p:cNvSpPr txBox="1"/>
          <p:nvPr/>
        </p:nvSpPr>
        <p:spPr>
          <a:xfrm>
            <a:off x="85716" y="5507940"/>
            <a:ext cx="842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OSF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233334" y="5877272"/>
            <a:ext cx="83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SHARE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04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F6A8A4E8-6E74-9246-960E-C9F9E98B3700}"/>
              </a:ext>
            </a:extLst>
          </p:cNvPr>
          <p:cNvSpPr txBox="1"/>
          <p:nvPr/>
        </p:nvSpPr>
        <p:spPr>
          <a:xfrm>
            <a:off x="200474" y="116632"/>
            <a:ext cx="7090530" cy="67710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Open-Access-Literatur finden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FE2507E8-8012-D544-9D76-F1B8576F0240}"/>
              </a:ext>
            </a:extLst>
          </p:cNvPr>
          <p:cNvSpPr txBox="1"/>
          <p:nvPr/>
        </p:nvSpPr>
        <p:spPr>
          <a:xfrm>
            <a:off x="200472" y="548680"/>
            <a:ext cx="5904655" cy="33855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Einige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Browser-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Plugins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oder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Extensions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unterstützen die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Recherche nach Open-Access-Versionen von wissenschaftlichen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Artikeln.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Creative Commons Namensnennung 4.0 International Lizenz">
            <a:extLst>
              <a:ext uri="{FF2B5EF4-FFF2-40B4-BE49-F238E27FC236}">
                <a16:creationId xmlns:a16="http://schemas.microsoft.com/office/drawing/2014/main" xmlns="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08" y="6590389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uppieren 36"/>
          <p:cNvGrpSpPr/>
          <p:nvPr/>
        </p:nvGrpSpPr>
        <p:grpSpPr>
          <a:xfrm>
            <a:off x="6969224" y="160034"/>
            <a:ext cx="2632583" cy="629372"/>
            <a:chOff x="4072210" y="272480"/>
            <a:chExt cx="2632583" cy="629372"/>
          </a:xfrm>
        </p:grpSpPr>
        <p:pic>
          <p:nvPicPr>
            <p:cNvPr id="38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 descr="\\tib.tibub.de\DFS0\Home\BrinkenH\Documents\open-access.network\Logos\TIB_Logo_45_RGB_Grey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29"/>
            <a:stretch/>
          </p:blipFill>
          <p:spPr bwMode="auto">
            <a:xfrm>
              <a:off x="4197791" y="478170"/>
              <a:ext cx="480878" cy="304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31983" y="273479"/>
              <a:ext cx="1062164" cy="610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31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3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>
                  <a:latin typeface="Arial Narrow" panose="020B0606020202030204" pitchFamily="34" charset="0"/>
                  <a:cs typeface="Arial" panose="020B0604020202020204" pitchFamily="34" charset="0"/>
                </a:rPr>
                <a:t>GESTALTET </a:t>
              </a:r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feld 3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044707"/>
              </p:ext>
            </p:extLst>
          </p:nvPr>
        </p:nvGraphicFramePr>
        <p:xfrm>
          <a:off x="200472" y="1030992"/>
          <a:ext cx="9505056" cy="1965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176"/>
                <a:gridCol w="7920880"/>
              </a:tblGrid>
              <a:tr h="216024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Beschreibung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openaccess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6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button.org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OA.Works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bietet unter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anderen Tools auch die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Browser-Extension Open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Access 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Button an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kostenlos und legal Zugriff auf Fachpublikationen liefert oder diese automatisch von Autor*innen anfordert.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oahelper.org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OAHelper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unterstützt die Recherche nach Open-Access-Versionen von Artikeln. Es gibt ihn als App für iOS oder als Browser-Extension für MacOS, Chrome oder Firefox.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unpay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9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wall.org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Unpaywall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bietet eine Browser-Extension für Chrome und Firefox. Sie unterstützt die Recherche,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indem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automatisch nach Open-Access-Versionen von Fachpublikationen gesucht wird.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Unpaywall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liefert Zugang zu mehr als 28 Mio. frei zugänglichen Volltexten.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1042" name="Picture 18" descr="https://openaccessbutton.org/static/icon_OAB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29" y="1363980"/>
            <a:ext cx="308895" cy="53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Tabel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84945"/>
              </p:ext>
            </p:extLst>
          </p:nvPr>
        </p:nvGraphicFramePr>
        <p:xfrm>
          <a:off x="200472" y="3627844"/>
          <a:ext cx="9505056" cy="2537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176"/>
                <a:gridCol w="7920880"/>
              </a:tblGrid>
              <a:tr h="216024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Beschreibung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oapen.org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Über die OAPEN-Library-Plattform werden Open-Access-E-Books als Volltexte zur Verfügung gestellt. Es handelt sich um E-Books speziell für die Geistes- und Sozialwissenschaften.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directory.doabooks.org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Directory of Open Access Books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ist ein Verzeichnis für begutachtete Open-Access-Monografien und Buchverlage. Es verzeichnet mehr als 30.000 Open-Access-Bücher von über 400 Verlagen.</a:t>
                      </a:r>
                    </a:p>
                    <a:p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doaj.org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Directory of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Access Journals indexiert qualitativ hochwertige, frei zugängliche und von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Experten*innen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begutachtete Zeitschriften. Es verzeichnet über 15.000 Journals, mehr als 10.000 Journals ohne APCs und über 15 Mio. Fachpublikationen.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qoam.eu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Marktplatz für wissenschaftliche Fachzeitschriften, die Artikel im Open Access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veröffentlichen, 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verzeichnet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ü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 40.000 Open-Access-Zeitschriften.</a:t>
                      </a:r>
                      <a:r>
                        <a:rPr lang="de-DE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 Qualitätsbewertung der Zeitschriften in QOAM basiert auf akademischem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Crowd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-Sourcing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FE2507E8-8012-D544-9D76-F1B8576F0240}"/>
              </a:ext>
            </a:extLst>
          </p:cNvPr>
          <p:cNvSpPr txBox="1"/>
          <p:nvPr/>
        </p:nvSpPr>
        <p:spPr>
          <a:xfrm>
            <a:off x="200472" y="3259723"/>
            <a:ext cx="9075674" cy="16927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Daneben gibt es dezidierte Sucheinstiege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für das Finden von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Open-Access-Büchern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und Open-Access-Zeitschriften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ile:Unpaywall logo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2050"/>
            <a:ext cx="648072" cy="41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covery Tools: Open Access Helper For macOS and iOS | LJ INFOdocket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7202" r="4547" b="5467"/>
          <a:stretch/>
        </p:blipFill>
        <p:spPr bwMode="auto">
          <a:xfrm>
            <a:off x="345472" y="1962314"/>
            <a:ext cx="429830" cy="43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oabooks.org/static-assets/images/layout/doablogo-banner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8" y="4274248"/>
            <a:ext cx="1368636" cy="71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ww.qoam.eu/Content/images/banner3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74" y="5644068"/>
            <a:ext cx="1368865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ogo Oapen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956416"/>
            <a:ext cx="523587" cy="33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37CC4C3D-6E29-1344-B2EA-C0343D5C1E68}"/>
              </a:ext>
            </a:extLst>
          </p:cNvPr>
          <p:cNvSpPr txBox="1"/>
          <p:nvPr/>
        </p:nvSpPr>
        <p:spPr>
          <a:xfrm>
            <a:off x="200472" y="6525344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Mehr Informationen auf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=""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4138708" y="6525344"/>
            <a:ext cx="5137438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Dieses Werk ist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einer </a:t>
            </a:r>
            <a:r>
              <a:rPr lang="de-DE" sz="9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Creative </a:t>
            </a:r>
            <a:r>
              <a:rPr lang="de-DE" sz="9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lang="de-DE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Namensnennung 4.0 International 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Lizenz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lizenziert. </a:t>
            </a:r>
          </a:p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Von dieser Lizenz ausgenommen sind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verwendete Logos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tib.tibub.de\DFS0\Home\BrinkenH\Documents\open-access.network\Logos\logotype_doaj\PNG-20210428T074825Z-001\PNG\black-on-transparent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48" y="5068004"/>
            <a:ext cx="941091" cy="4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00AA8B"/>
      </a:dk2>
      <a:lt2>
        <a:srgbClr val="EEECE1"/>
      </a:lt2>
      <a:accent1>
        <a:srgbClr val="00AA8B"/>
      </a:accent1>
      <a:accent2>
        <a:srgbClr val="F2DC00"/>
      </a:accent2>
      <a:accent3>
        <a:srgbClr val="717E86"/>
      </a:accent3>
      <a:accent4>
        <a:srgbClr val="D58A3A"/>
      </a:accent4>
      <a:accent5>
        <a:srgbClr val="34548B"/>
      </a:accent5>
      <a:accent6>
        <a:srgbClr val="D8D8D8"/>
      </a:accent6>
      <a:hlink>
        <a:srgbClr val="4F81BD"/>
      </a:hlink>
      <a:folHlink>
        <a:srgbClr val="4F81BD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A4-Papier (210x297 mm)</PresentationFormat>
  <Paragraphs>65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Company>TIB/UB Hannover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Team TIB</dc:creator>
  <cp:lastModifiedBy>Team TIB</cp:lastModifiedBy>
  <cp:revision>130</cp:revision>
  <dcterms:created xsi:type="dcterms:W3CDTF">2020-11-19T06:29:20Z</dcterms:created>
  <dcterms:modified xsi:type="dcterms:W3CDTF">2021-04-30T13:33:30Z</dcterms:modified>
</cp:coreProperties>
</file>