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4"/>
  </p:notesMasterIdLst>
  <p:sldIdLst>
    <p:sldId id="261" r:id="rId2"/>
    <p:sldId id="262" r:id="rId3"/>
  </p:sldIdLst>
  <p:sldSz cx="9906000" cy="6858000" type="A4"/>
  <p:notesSz cx="6858000" cy="9144000"/>
  <p:defaultTextStyle>
    <a:defPPr>
      <a:defRPr lang="de-D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666" userDrawn="1">
          <p15:clr>
            <a:srgbClr val="A4A3A4"/>
          </p15:clr>
        </p15:guide>
        <p15:guide id="2" orient="horz" pos="6159">
          <p15:clr>
            <a:srgbClr val="A4A3A4"/>
          </p15:clr>
        </p15:guide>
        <p15:guide id="3" pos="2160">
          <p15:clr>
            <a:srgbClr val="A4A3A4"/>
          </p15:clr>
        </p15:guide>
        <p15:guide id="4" pos="3203">
          <p15:clr>
            <a:srgbClr val="A4A3A4"/>
          </p15:clr>
        </p15:guide>
        <p15:guide id="5" pos="1117">
          <p15:clr>
            <a:srgbClr val="A4A3A4"/>
          </p15:clr>
        </p15:guide>
        <p15:guide id="6" orient="horz" pos="1842">
          <p15:clr>
            <a:srgbClr val="A4A3A4"/>
          </p15:clr>
        </p15:guide>
        <p15:guide id="7" orient="horz" pos="4264">
          <p15:clr>
            <a:srgbClr val="A4A3A4"/>
          </p15:clr>
        </p15:guide>
        <p15:guide id="8" pos="3120">
          <p15:clr>
            <a:srgbClr val="A4A3A4"/>
          </p15:clr>
        </p15:guide>
        <p15:guide id="9" pos="4627">
          <p15:clr>
            <a:srgbClr val="A4A3A4"/>
          </p15:clr>
        </p15:guide>
        <p15:guide id="10" pos="217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E7BF"/>
    <a:srgbClr val="00C6A3"/>
    <a:srgbClr val="00CE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ittlere Formatvorlage 2 - Akz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3296810-A885-4BE3-A3E7-6D5BEEA58F35}" styleName="Mittlere Formatvorlage 2 - Akz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912C8C85-51F0-491E-9774-3900AFEF0FD7}" styleName="Helle Formatvorlage 2 - Akzent 6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</a:tcBdr>
      </a:tcStyle>
    </a:band1H>
    <a:band1V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</a:tcBdr>
      </a:tcStyle>
    </a:band1V>
    <a:band2V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6"/>
        </a:fillRef>
      </a:tcStyle>
    </a:firstRow>
  </a:tblStyle>
  <a:tblStyle styleId="{E8B1032C-EA38-4F05-BA0D-38AFFFC7BED3}" styleName="Helle Formatvorlage 3 - Akzent 6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 w="12700" cmpd="sng">
              <a:solidFill>
                <a:schemeClr val="accent6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  <a:tblStyle styleId="{2D5ABB26-0587-4C30-8999-92F81FD0307C}" styleName="Keine Formatvorlage, kein Raster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940675A-B579-460E-94D1-54222C63F5DA}" styleName="Keine Formatvorlage, Tabellenraster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9D7B26C5-4107-4FEC-AEDC-1716B250A1EF}" styleName="Helle Formatvorlage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68D230F3-CF80-4859-8CE7-A43EE81993B5}" styleName="Helle Formatvorlage 1 - Akzent 6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  <a:tblStyle styleId="{2A488322-F2BA-4B5B-9748-0D474271808F}" styleName="Mittlere Formatvorlage 3 - Akzent 6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16D9F66E-5EB9-4882-86FB-DCBF35E3C3E4}" styleName="Mittlere Formatvorlage 4 - Akzent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 w="12700" cmpd="sng">
              <a:solidFill>
                <a:schemeClr val="accent6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6"/>
              </a:solidFill>
            </a:ln>
          </a:top>
        </a:tcBdr>
        <a:fill>
          <a:solidFill>
            <a:schemeClr val="accent6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6">
              <a:tint val="20000"/>
            </a:schemeClr>
          </a:solidFill>
        </a:fill>
      </a:tcStyle>
    </a:firstRow>
  </a:tblStyle>
  <a:tblStyle styleId="{46F890A9-2807-4EBB-B81D-B2AA78EC7F39}" styleName="Dunkle Formatvorlage 2 - Akzent 5/Akzent 6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5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1301" autoAdjust="0"/>
    <p:restoredTop sz="97735"/>
  </p:normalViewPr>
  <p:slideViewPr>
    <p:cSldViewPr>
      <p:cViewPr>
        <p:scale>
          <a:sx n="100" d="100"/>
          <a:sy n="100" d="100"/>
        </p:scale>
        <p:origin x="1928" y="448"/>
      </p:cViewPr>
      <p:guideLst>
        <p:guide orient="horz" pos="2666"/>
        <p:guide orient="horz" pos="6159"/>
        <p:guide pos="2160"/>
        <p:guide pos="3203"/>
        <p:guide pos="1117"/>
        <p:guide orient="horz" pos="1842"/>
        <p:guide orient="horz" pos="4264"/>
        <p:guide pos="3120"/>
        <p:guide pos="4627"/>
        <p:guide pos="217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opfzeilenplatzhalt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B6FA577-8356-41AA-A8FA-72D3C51F6D3C}" type="datetimeFigureOut">
              <a:rPr lang="de-DE" smtClean="0"/>
              <a:t>26.01.2023</a:t>
            </a:fld>
            <a:endParaRPr lang="de-DE"/>
          </a:p>
        </p:txBody>
      </p:sp>
      <p:sp>
        <p:nvSpPr>
          <p:cNvPr id="4" name="Folienbildplatzhalter 3"/>
          <p:cNvSpPr>
            <a:spLocks noGrp="1" noRot="1" noChangeAspect="1"/>
          </p:cNvSpPr>
          <p:nvPr>
            <p:ph type="sldImg" idx="2"/>
          </p:nvPr>
        </p:nvSpPr>
        <p:spPr>
          <a:xfrm>
            <a:off x="952500" y="685800"/>
            <a:ext cx="4953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de-DE"/>
          </a:p>
        </p:txBody>
      </p:sp>
      <p:sp>
        <p:nvSpPr>
          <p:cNvPr id="5" name="Notizenplatzhalt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63D8D96-410C-4C07-868E-4E55B7FBDD4A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533510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742950" y="2130431"/>
            <a:ext cx="8420100" cy="1470025"/>
          </a:xfrm>
        </p:spPr>
        <p:txBody>
          <a:bodyPr/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1485900" y="3886200"/>
            <a:ext cx="69342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/>
              <a:t>Formatvorlage des Untertitelmasters durch Klicken bearbeiten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B2EF92-7CB3-4635-8715-687E6C4F8A1A}" type="datetimeFigureOut">
              <a:rPr lang="de-DE" smtClean="0"/>
              <a:t>26.01.2023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479B17-B74F-4D1A-9517-F80AE0B3BEFF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65884453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B2EF92-7CB3-4635-8715-687E6C4F8A1A}" type="datetimeFigureOut">
              <a:rPr lang="de-DE" smtClean="0"/>
              <a:t>26.01.2023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479B17-B74F-4D1A-9517-F80AE0B3BEFF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8603088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82506" y="4406901"/>
            <a:ext cx="84201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de-DE"/>
              <a:t>Titelmasterformat durch Klicken bearbeiten</a:t>
            </a:r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82506" y="2906718"/>
            <a:ext cx="84201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/>
              <a:t>Textmasterformat bearbeiten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B2EF92-7CB3-4635-8715-687E6C4F8A1A}" type="datetimeFigureOut">
              <a:rPr lang="de-DE" smtClean="0"/>
              <a:t>26.01.2023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479B17-B74F-4D1A-9517-F80AE0B3BEFF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17052654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536582" y="1600201"/>
            <a:ext cx="4746625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5448307" y="1600201"/>
            <a:ext cx="4746625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B2EF92-7CB3-4635-8715-687E6C4F8A1A}" type="datetimeFigureOut">
              <a:rPr lang="de-DE" smtClean="0"/>
              <a:t>26.01.2023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479B17-B74F-4D1A-9517-F80AE0B3BEFF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57966123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de-DE"/>
              <a:t>Titelmasterformat durch Klicken bearbeiten</a:t>
            </a:r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95302" y="1535113"/>
            <a:ext cx="437687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Textmasterformat bearbeiten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95302" y="2174875"/>
            <a:ext cx="437687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5032112" y="1535113"/>
            <a:ext cx="4378591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Textmasterformat bearbeiten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5032112" y="2174875"/>
            <a:ext cx="4378591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B2EF92-7CB3-4635-8715-687E6C4F8A1A}" type="datetimeFigureOut">
              <a:rPr lang="de-DE" smtClean="0"/>
              <a:t>26.01.2023</a:t>
            </a:fld>
            <a:endParaRPr lang="de-DE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479B17-B74F-4D1A-9517-F80AE0B3BEFF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24950582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B2EF92-7CB3-4635-8715-687E6C4F8A1A}" type="datetimeFigureOut">
              <a:rPr lang="de-DE" smtClean="0"/>
              <a:t>26.01.2023</a:t>
            </a:fld>
            <a:endParaRPr lang="de-DE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479B17-B74F-4D1A-9517-F80AE0B3BEFF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70764481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B2EF92-7CB3-4635-8715-687E6C4F8A1A}" type="datetimeFigureOut">
              <a:rPr lang="de-DE" smtClean="0"/>
              <a:t>26.01.2023</a:t>
            </a:fld>
            <a:endParaRPr lang="de-DE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479B17-B74F-4D1A-9517-F80AE0B3BEFF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15387535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95302" y="273050"/>
            <a:ext cx="3259006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/>
              <a:t>Titelmasterformat durch Klicken bearbeiten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872972" y="273056"/>
            <a:ext cx="5537728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95302" y="1435101"/>
            <a:ext cx="3259006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/>
              <a:t>Textmasterformat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B2EF92-7CB3-4635-8715-687E6C4F8A1A}" type="datetimeFigureOut">
              <a:rPr lang="de-DE" smtClean="0"/>
              <a:t>26.01.2023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479B17-B74F-4D1A-9517-F80AE0B3BEFF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9096435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941645" y="4800600"/>
            <a:ext cx="59436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/>
              <a:t>Titelmasterformat durch Klicken bearbeiten</a:t>
            </a:r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941645" y="612775"/>
            <a:ext cx="59436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941645" y="5367338"/>
            <a:ext cx="59436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/>
              <a:t>Textmasterformat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B2EF92-7CB3-4635-8715-687E6C4F8A1A}" type="datetimeFigureOut">
              <a:rPr lang="de-DE" smtClean="0"/>
              <a:t>26.01.2023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479B17-B74F-4D1A-9517-F80AE0B3BEFF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72448356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B2EF92-7CB3-4635-8715-687E6C4F8A1A}" type="datetimeFigureOut">
              <a:rPr lang="de-DE" smtClean="0"/>
              <a:t>26.01.2023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479B17-B74F-4D1A-9517-F80AE0B3BEFF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2744719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7780337" y="274644"/>
            <a:ext cx="2414588" cy="5851525"/>
          </a:xfrm>
        </p:spPr>
        <p:txBody>
          <a:bodyPr vert="eaVert"/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536582" y="274644"/>
            <a:ext cx="7078663" cy="5851525"/>
          </a:xfrm>
        </p:spPr>
        <p:txBody>
          <a:bodyPr vert="eaVert"/>
          <a:lstStyle/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B2EF92-7CB3-4635-8715-687E6C4F8A1A}" type="datetimeFigureOut">
              <a:rPr lang="de-DE" smtClean="0"/>
              <a:t>26.01.2023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479B17-B74F-4D1A-9517-F80AE0B3BEFF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97577725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95300" y="1600201"/>
            <a:ext cx="89154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2"/>
          </p:nvPr>
        </p:nvSpPr>
        <p:spPr>
          <a:xfrm>
            <a:off x="495300" y="6356356"/>
            <a:ext cx="2311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6B2EF92-7CB3-4635-8715-687E6C4F8A1A}" type="datetimeFigureOut">
              <a:rPr lang="de-DE" smtClean="0"/>
              <a:t>26.01.2023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3384550" y="6356356"/>
            <a:ext cx="31369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4"/>
          </p:nvPr>
        </p:nvSpPr>
        <p:spPr>
          <a:xfrm>
            <a:off x="7099300" y="6356356"/>
            <a:ext cx="2311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9479B17-B74F-4D1A-9517-F80AE0B3BEFF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7299375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hyperlink" Target="https://www.oclc.org/en/oaister.html" TargetMode="External"/><Relationship Id="rId13" Type="http://schemas.openxmlformats.org/officeDocument/2006/relationships/hyperlink" Target="https://share.osf.io/sources" TargetMode="External"/><Relationship Id="rId18" Type="http://schemas.openxmlformats.org/officeDocument/2006/relationships/image" Target="../media/image4.png"/><Relationship Id="rId3" Type="http://schemas.openxmlformats.org/officeDocument/2006/relationships/hyperlink" Target="https://www.base-search.net/" TargetMode="External"/><Relationship Id="rId21" Type="http://schemas.openxmlformats.org/officeDocument/2006/relationships/image" Target="../media/image7.png"/><Relationship Id="rId7" Type="http://schemas.openxmlformats.org/officeDocument/2006/relationships/hyperlink" Target="https://europepmc.org/" TargetMode="External"/><Relationship Id="rId12" Type="http://schemas.openxmlformats.org/officeDocument/2006/relationships/hyperlink" Target="https://osf.io/" TargetMode="External"/><Relationship Id="rId17" Type="http://schemas.openxmlformats.org/officeDocument/2006/relationships/hyperlink" Target="https://creativecommons.org/licenses/by/4.0/" TargetMode="External"/><Relationship Id="rId25" Type="http://schemas.openxmlformats.org/officeDocument/2006/relationships/image" Target="../media/image11.png"/><Relationship Id="rId2" Type="http://schemas.openxmlformats.org/officeDocument/2006/relationships/image" Target="../media/image1.png"/><Relationship Id="rId16" Type="http://schemas.openxmlformats.org/officeDocument/2006/relationships/image" Target="../media/image3.png"/><Relationship Id="rId20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dissem.in/advanced-search/" TargetMode="External"/><Relationship Id="rId11" Type="http://schemas.openxmlformats.org/officeDocument/2006/relationships/hyperlink" Target="https://openaccessbutton.org/" TargetMode="External"/><Relationship Id="rId24" Type="http://schemas.openxmlformats.org/officeDocument/2006/relationships/image" Target="../media/image10.png"/><Relationship Id="rId5" Type="http://schemas.openxmlformats.org/officeDocument/2006/relationships/hyperlink" Target="https://core.ac.uk/" TargetMode="External"/><Relationship Id="rId15" Type="http://schemas.openxmlformats.org/officeDocument/2006/relationships/image" Target="../media/image2.png"/><Relationship Id="rId23" Type="http://schemas.openxmlformats.org/officeDocument/2006/relationships/image" Target="../media/image9.png"/><Relationship Id="rId10" Type="http://schemas.openxmlformats.org/officeDocument/2006/relationships/hyperlink" Target="https://explore.openaire.eu/" TargetMode="External"/><Relationship Id="rId19" Type="http://schemas.openxmlformats.org/officeDocument/2006/relationships/image" Target="../media/image5.gif"/><Relationship Id="rId4" Type="http://schemas.openxmlformats.org/officeDocument/2006/relationships/hyperlink" Target="https://www.base-search.net/about/en/about_sources_date.php?" TargetMode="External"/><Relationship Id="rId9" Type="http://schemas.openxmlformats.org/officeDocument/2006/relationships/hyperlink" Target="http://worldcat.org/" TargetMode="External"/><Relationship Id="rId14" Type="http://schemas.openxmlformats.org/officeDocument/2006/relationships/hyperlink" Target="https://open-access.network/startseite" TargetMode="External"/><Relationship Id="rId22" Type="http://schemas.openxmlformats.org/officeDocument/2006/relationships/image" Target="../media/image8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13" Type="http://schemas.openxmlformats.org/officeDocument/2006/relationships/hyperlink" Target="https://www.qoam.eu/" TargetMode="External"/><Relationship Id="rId18" Type="http://schemas.openxmlformats.org/officeDocument/2006/relationships/image" Target="../media/image16.jpeg"/><Relationship Id="rId3" Type="http://schemas.openxmlformats.org/officeDocument/2006/relationships/image" Target="../media/image3.png"/><Relationship Id="rId21" Type="http://schemas.openxmlformats.org/officeDocument/2006/relationships/image" Target="../media/image17.png"/><Relationship Id="rId7" Type="http://schemas.openxmlformats.org/officeDocument/2006/relationships/hyperlink" Target="https://www.unpaywall.org/" TargetMode="External"/><Relationship Id="rId12" Type="http://schemas.openxmlformats.org/officeDocument/2006/relationships/hyperlink" Target="https://doaj.org/" TargetMode="External"/><Relationship Id="rId17" Type="http://schemas.openxmlformats.org/officeDocument/2006/relationships/image" Target="../media/image15.jpeg"/><Relationship Id="rId2" Type="http://schemas.openxmlformats.org/officeDocument/2006/relationships/image" Target="../media/image2.png"/><Relationship Id="rId16" Type="http://schemas.openxmlformats.org/officeDocument/2006/relationships/image" Target="../media/image14.png"/><Relationship Id="rId20" Type="http://schemas.openxmlformats.org/officeDocument/2006/relationships/hyperlink" Target="https://creativecommons.org/licenses/by/4.0/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www.oahelper.org/" TargetMode="External"/><Relationship Id="rId11" Type="http://schemas.openxmlformats.org/officeDocument/2006/relationships/hyperlink" Target="https://oabooks-toolkit.org/" TargetMode="External"/><Relationship Id="rId5" Type="http://schemas.openxmlformats.org/officeDocument/2006/relationships/hyperlink" Target="https://oa.works/" TargetMode="External"/><Relationship Id="rId15" Type="http://schemas.openxmlformats.org/officeDocument/2006/relationships/image" Target="../media/image13.png"/><Relationship Id="rId23" Type="http://schemas.openxmlformats.org/officeDocument/2006/relationships/image" Target="../media/image11.png"/><Relationship Id="rId10" Type="http://schemas.openxmlformats.org/officeDocument/2006/relationships/hyperlink" Target="https://directory.doabooks.org/" TargetMode="External"/><Relationship Id="rId19" Type="http://schemas.openxmlformats.org/officeDocument/2006/relationships/hyperlink" Target="https://open-access.network/startseite" TargetMode="External"/><Relationship Id="rId4" Type="http://schemas.openxmlformats.org/officeDocument/2006/relationships/hyperlink" Target="https://openaccessbutton.org/" TargetMode="External"/><Relationship Id="rId9" Type="http://schemas.openxmlformats.org/officeDocument/2006/relationships/hyperlink" Target="https://www.oapen.org/home" TargetMode="External"/><Relationship Id="rId14" Type="http://schemas.openxmlformats.org/officeDocument/2006/relationships/image" Target="../media/image12.png"/><Relationship Id="rId22" Type="http://schemas.openxmlformats.org/officeDocument/2006/relationships/image" Target="../media/image10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https://www.oclc.org/content/dam/oclc/common/images/logos/new/WorldCat/WorldCat_Logo_H_Color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2971" y="3542062"/>
            <a:ext cx="1029629" cy="40109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5" name="Tabel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51014162"/>
              </p:ext>
            </p:extLst>
          </p:nvPr>
        </p:nvGraphicFramePr>
        <p:xfrm>
          <a:off x="200472" y="935771"/>
          <a:ext cx="9505056" cy="5373549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44016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806489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74462">
                <a:tc>
                  <a:txBody>
                    <a:bodyPr/>
                    <a:lstStyle/>
                    <a:p>
                      <a:r>
                        <a:rPr lang="de-DE" sz="1050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Name</a:t>
                      </a:r>
                      <a:endParaRPr lang="de-DE" sz="105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de-DE" sz="1050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Description</a:t>
                      </a:r>
                      <a:endParaRPr lang="de-DE" sz="105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23777">
                <a:tc>
                  <a:txBody>
                    <a:bodyPr/>
                    <a:lstStyle/>
                    <a:p>
                      <a:pPr marL="0" marR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DE" sz="1050" dirty="0" err="1" smtClean="0">
                          <a:latin typeface="Arial" panose="020B0604020202020204" pitchFamily="34" charset="0"/>
                          <a:cs typeface="Arial" panose="020B0604020202020204" pitchFamily="34" charset="0"/>
                          <a:hlinkClick r:id="rId3"/>
                        </a:rPr>
                        <a:t>base</a:t>
                      </a:r>
                      <a:r>
                        <a:rPr lang="de-DE" sz="1050" dirty="0" smtClean="0">
                          <a:latin typeface="Arial" panose="020B0604020202020204" pitchFamily="34" charset="0"/>
                          <a:cs typeface="Arial" panose="020B0604020202020204" pitchFamily="34" charset="0"/>
                          <a:hlinkClick r:id="rId3"/>
                        </a:rPr>
                        <a:t>-</a:t>
                      </a:r>
                    </a:p>
                    <a:p>
                      <a:pPr marL="0" marR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DE" sz="1050" dirty="0" smtClean="0">
                          <a:latin typeface="Arial" panose="020B0604020202020204" pitchFamily="34" charset="0"/>
                          <a:cs typeface="Arial" panose="020B0604020202020204" pitchFamily="34" charset="0"/>
                          <a:hlinkClick r:id="rId3"/>
                        </a:rPr>
                        <a:t>search.net</a:t>
                      </a:r>
                      <a:endParaRPr lang="de-DE" sz="1050" dirty="0" smtClean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b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5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The Bielefeld Academic Search Engine is one of the world's largest search engines for academic web documents. The index includes a huge number of documents from more than 10,000 </a:t>
                      </a:r>
                      <a:r>
                        <a:rPr lang="en-US" sz="1050" dirty="0" smtClean="0">
                          <a:latin typeface="Arial" panose="020B0604020202020204" pitchFamily="34" charset="0"/>
                          <a:cs typeface="Arial" panose="020B0604020202020204" pitchFamily="34" charset="0"/>
                          <a:hlinkClick r:id="rId4"/>
                        </a:rPr>
                        <a:t>data providers</a:t>
                      </a:r>
                      <a:r>
                        <a:rPr lang="en-US" sz="105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and growing. The majority of the academic content included is open access.</a:t>
                      </a:r>
                      <a:r>
                        <a:rPr lang="de-DE" sz="105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endParaRPr lang="de-DE" sz="105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23777">
                <a:tc>
                  <a:txBody>
                    <a:bodyPr/>
                    <a:lstStyle/>
                    <a:p>
                      <a:pPr algn="r"/>
                      <a:endParaRPr lang="de-DE" sz="1050" dirty="0" smtClean="0">
                        <a:latin typeface="Arial" panose="020B0604020202020204" pitchFamily="34" charset="0"/>
                        <a:cs typeface="Arial" panose="020B0604020202020204" pitchFamily="34" charset="0"/>
                        <a:hlinkClick r:id="rId5"/>
                      </a:endParaRPr>
                    </a:p>
                    <a:p>
                      <a:pPr algn="r"/>
                      <a:endParaRPr lang="de-DE" sz="1050" dirty="0" smtClean="0">
                        <a:latin typeface="Arial" panose="020B0604020202020204" pitchFamily="34" charset="0"/>
                        <a:cs typeface="Arial" panose="020B0604020202020204" pitchFamily="34" charset="0"/>
                        <a:hlinkClick r:id="rId5"/>
                      </a:endParaRPr>
                    </a:p>
                    <a:p>
                      <a:pPr algn="r"/>
                      <a:r>
                        <a:rPr lang="de-DE" sz="1050" dirty="0" smtClean="0">
                          <a:latin typeface="Arial" panose="020B0604020202020204" pitchFamily="34" charset="0"/>
                          <a:cs typeface="Arial" panose="020B0604020202020204" pitchFamily="34" charset="0"/>
                          <a:hlinkClick r:id="rId5"/>
                        </a:rPr>
                        <a:t>core.ac.uk</a:t>
                      </a:r>
                      <a:endParaRPr lang="de-DE" sz="105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b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5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CORE is</a:t>
                      </a:r>
                      <a:r>
                        <a:rPr lang="en-US" sz="1050" baseline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105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dedicated to aggregate all open access research worldwide. It is the world's largest collection of freely available full texts and improves the findability</a:t>
                      </a:r>
                      <a:r>
                        <a:rPr lang="en-US" sz="1050" baseline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of open access content provided by repositories and journals</a:t>
                      </a:r>
                      <a:r>
                        <a:rPr lang="en-US" sz="105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.</a:t>
                      </a:r>
                      <a:endParaRPr lang="de-DE" sz="105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49120">
                <a:tc>
                  <a:txBody>
                    <a:bodyPr/>
                    <a:lstStyle/>
                    <a:p>
                      <a:pPr algn="r"/>
                      <a:r>
                        <a:rPr lang="de-DE" sz="1050" dirty="0" smtClean="0">
                          <a:latin typeface="Arial" panose="020B0604020202020204" pitchFamily="34" charset="0"/>
                          <a:cs typeface="Arial" panose="020B0604020202020204" pitchFamily="34" charset="0"/>
                          <a:hlinkClick r:id="rId6"/>
                        </a:rPr>
                        <a:t>dissem.in</a:t>
                      </a:r>
                      <a:endParaRPr lang="de-DE" sz="1050" dirty="0" smtClean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b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r>
                        <a:rPr lang="en-GB" sz="1050" noProof="0" dirty="0" err="1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Dissemin</a:t>
                      </a:r>
                      <a:r>
                        <a:rPr lang="en-GB" sz="1050" noProof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supports authors to make a </a:t>
                      </a:r>
                      <a:r>
                        <a:rPr lang="en-GB" sz="1050" noProof="0" dirty="0" err="1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paywalled</a:t>
                      </a:r>
                      <a:r>
                        <a:rPr lang="en-GB" sz="1050" noProof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version of their paper freely available to the public. By analysing the publication, </a:t>
                      </a:r>
                      <a:r>
                        <a:rPr lang="en-GB" sz="1050" noProof="0" dirty="0" err="1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Dissemin</a:t>
                      </a:r>
                      <a:r>
                        <a:rPr lang="en-GB" sz="1050" noProof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evaluates whether publications are openly accessible or not and invites authors to upload them to a repository.</a:t>
                      </a:r>
                      <a:endParaRPr lang="en-GB" sz="1050" noProof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798435">
                <a:tc>
                  <a:txBody>
                    <a:bodyPr/>
                    <a:lstStyle/>
                    <a:p>
                      <a:pPr marL="0" marR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DE" sz="1050" dirty="0" err="1" smtClean="0">
                          <a:latin typeface="Arial" panose="020B0604020202020204" pitchFamily="34" charset="0"/>
                          <a:cs typeface="Arial" panose="020B0604020202020204" pitchFamily="34" charset="0"/>
                          <a:hlinkClick r:id="rId7"/>
                        </a:rPr>
                        <a:t>europe</a:t>
                      </a:r>
                      <a:endParaRPr lang="de-DE" sz="1050" dirty="0" smtClean="0">
                        <a:latin typeface="Arial" panose="020B0604020202020204" pitchFamily="34" charset="0"/>
                        <a:cs typeface="Arial" panose="020B0604020202020204" pitchFamily="34" charset="0"/>
                        <a:hlinkClick r:id="rId7"/>
                      </a:endParaRPr>
                    </a:p>
                    <a:p>
                      <a:pPr marL="0" marR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DE" sz="1050" dirty="0" smtClean="0">
                          <a:latin typeface="Arial" panose="020B0604020202020204" pitchFamily="34" charset="0"/>
                          <a:cs typeface="Arial" panose="020B0604020202020204" pitchFamily="34" charset="0"/>
                          <a:hlinkClick r:id="rId7"/>
                        </a:rPr>
                        <a:t>pmc.org</a:t>
                      </a:r>
                      <a:endParaRPr lang="de-DE" sz="1050" dirty="0" smtClean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b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endParaRPr lang="en-US" sz="1050" dirty="0" smtClean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r>
                        <a:rPr lang="en-US" sz="105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The platform provides access to a worldwide collection of life science publications and preprints, containing millions of full texts</a:t>
                      </a:r>
                      <a:r>
                        <a:rPr lang="en-US" sz="1050" baseline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from trusted sources. Further, it connects research articles to related resources thus promoting reproducibility.</a:t>
                      </a:r>
                      <a:r>
                        <a:rPr lang="de-DE" sz="105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</a:p>
                    <a:p>
                      <a:endParaRPr lang="de-DE" sz="105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623777">
                <a:tc>
                  <a:txBody>
                    <a:bodyPr/>
                    <a:lstStyle/>
                    <a:p>
                      <a:pPr algn="r"/>
                      <a:endParaRPr lang="de-DE" sz="1050" dirty="0" smtClean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marL="0" marR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DE" sz="1050" dirty="0" smtClean="0">
                          <a:latin typeface="Arial" panose="020B0604020202020204" pitchFamily="34" charset="0"/>
                          <a:cs typeface="Arial" panose="020B0604020202020204" pitchFamily="34" charset="0"/>
                          <a:hlinkClick r:id="rId8"/>
                        </a:rPr>
                        <a:t>oclc.org/en/</a:t>
                      </a:r>
                      <a:r>
                        <a:rPr lang="de-DE" sz="1050" dirty="0" err="1" smtClean="0">
                          <a:latin typeface="Arial" panose="020B0604020202020204" pitchFamily="34" charset="0"/>
                          <a:cs typeface="Arial" panose="020B0604020202020204" pitchFamily="34" charset="0"/>
                          <a:hlinkClick r:id="rId8"/>
                        </a:rPr>
                        <a:t>oaister</a:t>
                      </a:r>
                      <a:endParaRPr lang="de-DE" sz="1050" dirty="0" smtClean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b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r>
                        <a:rPr lang="en-GB" sz="1050" noProof="0" dirty="0" err="1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OAIster</a:t>
                      </a:r>
                      <a:r>
                        <a:rPr lang="en-GB" sz="1050" noProof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is a union catalogue containing more than 50 millions open</a:t>
                      </a:r>
                      <a:r>
                        <a:rPr lang="en-GB" sz="1050" baseline="0" noProof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a</a:t>
                      </a:r>
                      <a:r>
                        <a:rPr lang="en-GB" sz="1050" noProof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ccess</a:t>
                      </a:r>
                      <a:r>
                        <a:rPr lang="en-GB" sz="1050" baseline="0" noProof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records</a:t>
                      </a:r>
                      <a:r>
                        <a:rPr lang="en-GB" sz="1050" noProof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. These are searchable via </a:t>
                      </a:r>
                      <a:r>
                        <a:rPr lang="en-GB" sz="1050" noProof="0" dirty="0" smtClean="0">
                          <a:latin typeface="Arial" panose="020B0604020202020204" pitchFamily="34" charset="0"/>
                          <a:cs typeface="Arial" panose="020B0604020202020204" pitchFamily="34" charset="0"/>
                          <a:hlinkClick r:id="rId9"/>
                        </a:rPr>
                        <a:t>WorldCat.org</a:t>
                      </a:r>
                      <a:r>
                        <a:rPr lang="en-GB" sz="1050" baseline="0" noProof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and aggregated from over 2,000 data providers</a:t>
                      </a:r>
                      <a:r>
                        <a:rPr lang="en-GB" sz="1050" noProof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.</a:t>
                      </a:r>
                    </a:p>
                    <a:p>
                      <a:endParaRPr lang="de-DE" sz="105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623777">
                <a:tc>
                  <a:txBody>
                    <a:bodyPr/>
                    <a:lstStyle/>
                    <a:p>
                      <a:pPr marL="0" marR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DE" sz="1050" dirty="0" err="1" smtClean="0">
                          <a:latin typeface="Arial" panose="020B0604020202020204" pitchFamily="34" charset="0"/>
                          <a:cs typeface="Arial" panose="020B0604020202020204" pitchFamily="34" charset="0"/>
                          <a:hlinkClick r:id="rId10"/>
                        </a:rPr>
                        <a:t>explore</a:t>
                      </a:r>
                      <a:r>
                        <a:rPr lang="de-DE" sz="1050" dirty="0" smtClean="0">
                          <a:latin typeface="Arial" panose="020B0604020202020204" pitchFamily="34" charset="0"/>
                          <a:cs typeface="Arial" panose="020B0604020202020204" pitchFamily="34" charset="0"/>
                          <a:hlinkClick r:id="rId10"/>
                        </a:rPr>
                        <a:t>.</a:t>
                      </a:r>
                    </a:p>
                    <a:p>
                      <a:pPr marL="0" marR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DE" sz="1050" dirty="0" smtClean="0">
                          <a:latin typeface="Arial" panose="020B0604020202020204" pitchFamily="34" charset="0"/>
                          <a:cs typeface="Arial" panose="020B0604020202020204" pitchFamily="34" charset="0"/>
                          <a:hlinkClick r:id="rId10"/>
                        </a:rPr>
                        <a:t>openaire.eu</a:t>
                      </a:r>
                      <a:endParaRPr lang="de-DE" sz="105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b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r>
                        <a:rPr lang="de-DE" sz="105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The </a:t>
                      </a:r>
                      <a:r>
                        <a:rPr lang="en-US" sz="105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The </a:t>
                      </a:r>
                      <a:r>
                        <a:rPr lang="en-US" sz="1050" dirty="0" err="1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OpenAIRE</a:t>
                      </a:r>
                      <a:r>
                        <a:rPr lang="en-US" sz="105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Research Graph is one of the largest open data collections. Around 450 million metadata records are aggregated, cleaned, classified and linked with semantic relationships.</a:t>
                      </a:r>
                      <a:endParaRPr lang="de-DE" sz="1050" dirty="0" smtClean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endParaRPr lang="de-DE" sz="105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449120">
                <a:tc>
                  <a:txBody>
                    <a:bodyPr/>
                    <a:lstStyle/>
                    <a:p>
                      <a:pPr marL="0" marR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DE" sz="1050" dirty="0" err="1" smtClean="0">
                          <a:latin typeface="Arial" panose="020B0604020202020204" pitchFamily="34" charset="0"/>
                          <a:cs typeface="Arial" panose="020B0604020202020204" pitchFamily="34" charset="0"/>
                          <a:hlinkClick r:id="rId11"/>
                        </a:rPr>
                        <a:t>openaccess</a:t>
                      </a:r>
                      <a:r>
                        <a:rPr lang="de-DE" sz="1050" dirty="0" smtClean="0">
                          <a:latin typeface="Arial" panose="020B0604020202020204" pitchFamily="34" charset="0"/>
                          <a:cs typeface="Arial" panose="020B0604020202020204" pitchFamily="34" charset="0"/>
                          <a:hlinkClick r:id="rId11"/>
                        </a:rPr>
                        <a:t> </a:t>
                      </a:r>
                    </a:p>
                    <a:p>
                      <a:pPr marL="0" marR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DE" sz="1050" dirty="0" smtClean="0">
                          <a:latin typeface="Arial" panose="020B0604020202020204" pitchFamily="34" charset="0"/>
                          <a:cs typeface="Arial" panose="020B0604020202020204" pitchFamily="34" charset="0"/>
                          <a:hlinkClick r:id="rId11"/>
                        </a:rPr>
                        <a:t>button.org</a:t>
                      </a:r>
                      <a:endParaRPr lang="de-DE" sz="105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b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r>
                        <a:rPr lang="en-US" sz="105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In addition to the search function via title, identifiers, URL or citations, the search engine includes the option of requesting a scholarly publication from the authors, provided it is not open access. </a:t>
                      </a:r>
                      <a:endParaRPr lang="de-DE" sz="105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458184">
                <a:tc>
                  <a:txBody>
                    <a:bodyPr/>
                    <a:lstStyle/>
                    <a:p>
                      <a:pPr algn="r"/>
                      <a:r>
                        <a:rPr lang="de-DE" sz="1050" dirty="0" smtClean="0">
                          <a:latin typeface="Arial" panose="020B0604020202020204" pitchFamily="34" charset="0"/>
                          <a:cs typeface="Arial" panose="020B0604020202020204" pitchFamily="34" charset="0"/>
                          <a:hlinkClick r:id="rId12"/>
                        </a:rPr>
                        <a:t>osf.io</a:t>
                      </a:r>
                      <a:endParaRPr lang="de-DE" sz="105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b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r>
                        <a:rPr lang="en-US" sz="105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Open Science Framework is a cross-disciplinary platform for searching articles, data and materials, as well as for managing your own research and collaborations.</a:t>
                      </a:r>
                      <a:endParaRPr lang="de-DE" sz="105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449120">
                <a:tc>
                  <a:txBody>
                    <a:bodyPr/>
                    <a:lstStyle/>
                    <a:p>
                      <a:pPr marL="0" marR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DE" sz="1050" dirty="0" smtClean="0">
                          <a:latin typeface="Arial" panose="020B0604020202020204" pitchFamily="34" charset="0"/>
                          <a:cs typeface="Arial" panose="020B0604020202020204" pitchFamily="34" charset="0"/>
                          <a:hlinkClick r:id="rId13"/>
                        </a:rPr>
                        <a:t>share.osf.io</a:t>
                      </a:r>
                      <a:endParaRPr lang="de-DE" sz="105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b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r>
                        <a:rPr lang="en-US" sz="105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SHARE's open tools and services help to bring together scholarly work distributed across different research ecosystems to make it more discoverable.</a:t>
                      </a:r>
                      <a:endParaRPr lang="de-DE" sz="105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</a:tbl>
          </a:graphicData>
        </a:graphic>
      </p:graphicFrame>
      <p:sp>
        <p:nvSpPr>
          <p:cNvPr id="9" name="Textfeld 8">
            <a:extLst>
              <a:ext uri="{FF2B5EF4-FFF2-40B4-BE49-F238E27FC236}">
                <a16:creationId xmlns:a16="http://schemas.microsoft.com/office/drawing/2014/main" id="{F6A8A4E8-6E74-9246-960E-C9F9E98B3700}"/>
              </a:ext>
            </a:extLst>
          </p:cNvPr>
          <p:cNvSpPr txBox="1"/>
          <p:nvPr/>
        </p:nvSpPr>
        <p:spPr>
          <a:xfrm>
            <a:off x="200474" y="116632"/>
            <a:ext cx="7090530" cy="677108"/>
          </a:xfrm>
          <a:prstGeom prst="rect">
            <a:avLst/>
          </a:prstGeom>
          <a:noFill/>
        </p:spPr>
        <p:txBody>
          <a:bodyPr wrap="square" lIns="0" rtlCol="0">
            <a:spAutoFit/>
          </a:bodyPr>
          <a:lstStyle/>
          <a:p>
            <a:r>
              <a:rPr lang="en-GB" b="1" dirty="0" smtClean="0">
                <a:latin typeface="Arial" panose="020B0604020202020204" pitchFamily="34" charset="0"/>
                <a:cs typeface="Arial" panose="020B0604020202020204" pitchFamily="34" charset="0"/>
              </a:rPr>
              <a:t>Finding Open Access Literature </a:t>
            </a:r>
          </a:p>
          <a:p>
            <a:endParaRPr lang="de-DE" sz="20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0" name="Textfeld 39">
            <a:extLst>
              <a:ext uri="{FF2B5EF4-FFF2-40B4-BE49-F238E27FC236}">
                <a16:creationId xmlns:a16="http://schemas.microsoft.com/office/drawing/2014/main" id="{FE2507E8-8012-D544-9D76-F1B8576F0240}"/>
              </a:ext>
            </a:extLst>
          </p:cNvPr>
          <p:cNvSpPr txBox="1"/>
          <p:nvPr/>
        </p:nvSpPr>
        <p:spPr>
          <a:xfrm>
            <a:off x="200473" y="498158"/>
            <a:ext cx="5472608" cy="338554"/>
          </a:xfrm>
          <a:prstGeom prst="rect">
            <a:avLst/>
          </a:prstGeom>
          <a:noFill/>
        </p:spPr>
        <p:txBody>
          <a:bodyPr wrap="square" lIns="0" tIns="0" rIns="0" bIns="0" numCol="1" rtlCol="0">
            <a:spAutoFit/>
          </a:bodyPr>
          <a:lstStyle/>
          <a:p>
            <a:r>
              <a:rPr lang="en-GB" sz="1100" dirty="0" smtClean="0">
                <a:latin typeface="Arial" panose="020B0604020202020204" pitchFamily="34" charset="0"/>
                <a:cs typeface="Arial" panose="020B0604020202020204" pitchFamily="34" charset="0"/>
              </a:rPr>
              <a:t>Numerous search engines specialise in finding open access publications and provide worldwide, free access to full texts.</a:t>
            </a:r>
            <a:endParaRPr lang="en-GB" sz="11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2" name="Textfeld 31">
            <a:extLst>
              <a:ext uri="{FF2B5EF4-FFF2-40B4-BE49-F238E27FC236}">
                <a16:creationId xmlns:a16="http://schemas.microsoft.com/office/drawing/2014/main" id="{37CC4C3D-6E29-1344-B2EA-C0343D5C1E68}"/>
              </a:ext>
            </a:extLst>
          </p:cNvPr>
          <p:cNvSpPr txBox="1"/>
          <p:nvPr/>
        </p:nvSpPr>
        <p:spPr>
          <a:xfrm>
            <a:off x="200472" y="6525344"/>
            <a:ext cx="4151431" cy="230832"/>
          </a:xfrm>
          <a:prstGeom prst="rect">
            <a:avLst/>
          </a:prstGeom>
          <a:noFill/>
        </p:spPr>
        <p:txBody>
          <a:bodyPr wrap="square" lIns="0" rIns="0" rtlCol="0">
            <a:spAutoFit/>
          </a:bodyPr>
          <a:lstStyle/>
          <a:p>
            <a:r>
              <a:rPr lang="de-DE" sz="9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For</a:t>
            </a:r>
            <a:r>
              <a:rPr lang="de-DE" sz="9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9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more</a:t>
            </a:r>
            <a:r>
              <a:rPr lang="de-DE" sz="9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900" dirty="0" err="1">
                <a:latin typeface="Arial" panose="020B0604020202020204" pitchFamily="34" charset="0"/>
                <a:cs typeface="Arial" panose="020B0604020202020204" pitchFamily="34" charset="0"/>
              </a:rPr>
              <a:t>information</a:t>
            </a:r>
            <a:r>
              <a:rPr lang="de-DE" sz="9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9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visit</a:t>
            </a:r>
            <a:r>
              <a:rPr lang="de-DE" sz="9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900" dirty="0" smtClean="0">
                <a:latin typeface="Arial" panose="020B0604020202020204" pitchFamily="34" charset="0"/>
                <a:cs typeface="Arial" panose="020B0604020202020204" pitchFamily="34" charset="0"/>
                <a:hlinkClick r:id="rId14"/>
              </a:rPr>
              <a:t>open-</a:t>
            </a:r>
            <a:r>
              <a:rPr lang="de-DE" sz="900" dirty="0" err="1" smtClean="0">
                <a:latin typeface="Arial" panose="020B0604020202020204" pitchFamily="34" charset="0"/>
                <a:cs typeface="Arial" panose="020B0604020202020204" pitchFamily="34" charset="0"/>
                <a:hlinkClick r:id="rId14"/>
              </a:rPr>
              <a:t>access.network</a:t>
            </a:r>
            <a:r>
              <a:rPr lang="de-DE" sz="900" dirty="0" smtClean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lang="de-DE" sz="9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33" name="Picture 2" descr="Creative Commons Namensnennung 4.0 International Lizenz">
            <a:extLst>
              <a:ext uri="{FF2B5EF4-FFF2-40B4-BE49-F238E27FC236}">
                <a16:creationId xmlns:a16="http://schemas.microsoft.com/office/drawing/2014/main" id="{124C532F-13B2-6144-BF0F-96DB3235A6F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321008" y="6590389"/>
            <a:ext cx="483704" cy="1703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37" name="Gruppieren 36"/>
          <p:cNvGrpSpPr/>
          <p:nvPr/>
        </p:nvGrpSpPr>
        <p:grpSpPr>
          <a:xfrm>
            <a:off x="6969224" y="160034"/>
            <a:ext cx="2632583" cy="629372"/>
            <a:chOff x="4072210" y="272480"/>
            <a:chExt cx="2632583" cy="629372"/>
          </a:xfrm>
        </p:grpSpPr>
        <p:pic>
          <p:nvPicPr>
            <p:cNvPr id="38" name="Picture 5" descr="https://upload.wikimedia.org/wikipedia/commons/thumb/5/5c/BMBF_Logo.svg/640px-BMBF_Logo.svg.png"/>
            <p:cNvPicPr>
              <a:picLocks noChangeAspect="1" noChangeArrowheads="1"/>
            </p:cNvPicPr>
            <p:nvPr/>
          </p:nvPicPr>
          <p:blipFill>
            <a:blip r:embed="rId1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832066" y="361852"/>
              <a:ext cx="872727" cy="5400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45" name="Textfeld 31">
              <a:extLst>
                <a:ext uri="{FF2B5EF4-FFF2-40B4-BE49-F238E27FC236}">
                  <a16:creationId xmlns:a16="http://schemas.microsoft.com/office/drawing/2014/main" id="{BC2164EF-1871-394B-B7A2-70F37D31FD9D}"/>
                </a:ext>
              </a:extLst>
            </p:cNvPr>
            <p:cNvSpPr txBox="1"/>
            <p:nvPr/>
          </p:nvSpPr>
          <p:spPr>
            <a:xfrm>
              <a:off x="4999178" y="272480"/>
              <a:ext cx="719572" cy="1692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de-DE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de-DE" sz="500" dirty="0" smtClean="0">
                  <a:latin typeface="Arial Narrow" panose="020B0606020202030204" pitchFamily="34" charset="0"/>
                  <a:cs typeface="Arial" panose="020B0604020202020204" pitchFamily="34" charset="0"/>
                </a:rPr>
                <a:t>AS PART OF</a:t>
              </a:r>
              <a:endParaRPr lang="de-DE" sz="500" dirty="0">
                <a:latin typeface="Arial Narrow" panose="020B060602020203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46" name="Textfeld 33">
              <a:extLst>
                <a:ext uri="{FF2B5EF4-FFF2-40B4-BE49-F238E27FC236}">
                  <a16:creationId xmlns:a16="http://schemas.microsoft.com/office/drawing/2014/main" id="{BC2164EF-1871-394B-B7A2-70F37D31FD9D}"/>
                </a:ext>
              </a:extLst>
            </p:cNvPr>
            <p:cNvSpPr txBox="1"/>
            <p:nvPr/>
          </p:nvSpPr>
          <p:spPr>
            <a:xfrm>
              <a:off x="4072210" y="272480"/>
              <a:ext cx="720000" cy="1692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de-DE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de-DE" sz="500" dirty="0" smtClean="0">
                  <a:latin typeface="Arial Narrow" panose="020B0606020202030204" pitchFamily="34" charset="0"/>
                  <a:cs typeface="Arial" panose="020B0604020202020204" pitchFamily="34" charset="0"/>
                </a:rPr>
                <a:t>CREATED BY</a:t>
              </a:r>
              <a:endParaRPr lang="de-DE" sz="500" dirty="0">
                <a:latin typeface="Arial Narrow" panose="020B060602020203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47" name="Textfeld 35">
              <a:extLst>
                <a:ext uri="{FF2B5EF4-FFF2-40B4-BE49-F238E27FC236}">
                  <a16:creationId xmlns:a16="http://schemas.microsoft.com/office/drawing/2014/main" id="{BC2164EF-1871-394B-B7A2-70F37D31FD9D}"/>
                </a:ext>
              </a:extLst>
            </p:cNvPr>
            <p:cNvSpPr txBox="1"/>
            <p:nvPr/>
          </p:nvSpPr>
          <p:spPr>
            <a:xfrm>
              <a:off x="5925717" y="272480"/>
              <a:ext cx="720000" cy="1692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de-DE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de-DE" sz="500" dirty="0" smtClean="0">
                  <a:latin typeface="Arial Narrow" panose="020B0606020202030204" pitchFamily="34" charset="0"/>
                  <a:cs typeface="Arial" panose="020B0604020202020204" pitchFamily="34" charset="0"/>
                </a:rPr>
                <a:t>FUNDED BY</a:t>
              </a:r>
              <a:endParaRPr lang="de-DE" sz="500" dirty="0">
                <a:latin typeface="Arial Narrow" panose="020B0606020202030204" pitchFamily="34" charset="0"/>
                <a:cs typeface="Arial" panose="020B0604020202020204" pitchFamily="34" charset="0"/>
              </a:endParaRPr>
            </a:p>
          </p:txBody>
        </p:sp>
      </p:grpSp>
      <p:sp>
        <p:nvSpPr>
          <p:cNvPr id="48" name="Textfeld 47">
            <a:extLst>
              <a:ext uri="{FF2B5EF4-FFF2-40B4-BE49-F238E27FC236}">
                <a16:creationId xmlns:a16="http://schemas.microsoft.com/office/drawing/2014/main" id="{9F2F1C8E-D8D7-CB46-9E7A-57270DB555AC}"/>
              </a:ext>
            </a:extLst>
          </p:cNvPr>
          <p:cNvSpPr txBox="1"/>
          <p:nvPr/>
        </p:nvSpPr>
        <p:spPr>
          <a:xfrm>
            <a:off x="4138708" y="6525344"/>
            <a:ext cx="5137438" cy="507831"/>
          </a:xfrm>
          <a:prstGeom prst="rect">
            <a:avLst/>
          </a:prstGeom>
          <a:noFill/>
        </p:spPr>
        <p:txBody>
          <a:bodyPr wrap="square" lIns="0" rIns="0" rtlCol="0">
            <a:spAutoFit/>
          </a:bodyPr>
          <a:lstStyle/>
          <a:p>
            <a:pPr algn="r"/>
            <a:r>
              <a:rPr lang="en-US" sz="900" dirty="0">
                <a:latin typeface="Arial" panose="020B0604020202020204" pitchFamily="34" charset="0"/>
                <a:cs typeface="Arial" panose="020B0604020202020204" pitchFamily="34" charset="0"/>
              </a:rPr>
              <a:t>This work is available under a </a:t>
            </a:r>
            <a:r>
              <a:rPr lang="en-US" sz="9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900" dirty="0" smtClean="0">
                <a:solidFill>
                  <a:srgbClr val="4F81BD"/>
                </a:solidFill>
                <a:latin typeface="Arial" panose="020B0604020202020204" pitchFamily="34" charset="0"/>
                <a:cs typeface="Arial" panose="020B0604020202020204" pitchFamily="34" charset="0"/>
                <a:hlinkClick r:id="rId17">
                  <a:extLst>
                    <a:ext uri="{A12FA001-AC4F-418D-AE19-62706E023703}">
                      <ahyp:hlinkClr xmlns:ahyp="http://schemas.microsoft.com/office/drawing/2018/hyperlinkcolor" xmlns="" val="tx"/>
                    </a:ext>
                  </a:extLst>
                </a:hlinkClick>
              </a:rPr>
              <a:t>Creative </a:t>
            </a:r>
            <a:r>
              <a:rPr lang="de-DE" sz="900" dirty="0" err="1" smtClean="0">
                <a:solidFill>
                  <a:srgbClr val="4F81BD"/>
                </a:solidFill>
                <a:latin typeface="Arial" panose="020B0604020202020204" pitchFamily="34" charset="0"/>
                <a:cs typeface="Arial" panose="020B0604020202020204" pitchFamily="34" charset="0"/>
                <a:hlinkClick r:id="rId17">
                  <a:extLst>
                    <a:ext uri="{A12FA001-AC4F-418D-AE19-62706E023703}">
                      <ahyp:hlinkClr xmlns:ahyp="http://schemas.microsoft.com/office/drawing/2018/hyperlinkcolor" xmlns="" val="tx"/>
                    </a:ext>
                  </a:extLst>
                </a:hlinkClick>
              </a:rPr>
              <a:t>Commons</a:t>
            </a:r>
            <a:r>
              <a:rPr lang="de-DE" sz="900" dirty="0" smtClean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  <a:hlinkClick r:id="rId17"/>
              </a:rPr>
              <a:t> Attribution 4.0 International </a:t>
            </a:r>
            <a:r>
              <a:rPr lang="de-DE" sz="900" dirty="0" err="1" smtClean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  <a:hlinkClick r:id="rId17"/>
              </a:rPr>
              <a:t>License</a:t>
            </a:r>
            <a:r>
              <a:rPr lang="de-DE" sz="900" dirty="0" smtClean="0"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endParaRPr lang="de-DE" sz="9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r"/>
            <a:r>
              <a:rPr lang="en-US" sz="900" dirty="0">
                <a:latin typeface="Arial" panose="020B0604020202020204" pitchFamily="34" charset="0"/>
                <a:cs typeface="Arial" panose="020B0604020202020204" pitchFamily="34" charset="0"/>
              </a:rPr>
              <a:t>Logos used are excluded from this </a:t>
            </a:r>
            <a:r>
              <a:rPr lang="en-US" sz="900" dirty="0" smtClean="0">
                <a:latin typeface="Arial" panose="020B0604020202020204" pitchFamily="34" charset="0"/>
                <a:cs typeface="Arial" panose="020B0604020202020204" pitchFamily="34" charset="0"/>
              </a:rPr>
              <a:t>license</a:t>
            </a:r>
            <a:r>
              <a:rPr lang="de-DE" sz="900" dirty="0" smtClean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lang="de-DE" sz="900" dirty="0">
              <a:solidFill>
                <a:srgbClr val="0070C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r"/>
            <a:endParaRPr lang="de-DE" sz="900" dirty="0">
              <a:solidFill>
                <a:srgbClr val="0070C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026" name="Picture 2" descr="C:\Users\BrinkenH\AppData\Local\Temp\core-logo.png"/>
          <p:cNvPicPr>
            <a:picLocks noChangeAspect="1" noChangeArrowheads="1"/>
          </p:cNvPicPr>
          <p:nvPr/>
        </p:nvPicPr>
        <p:blipFill>
          <a:blip r:embed="rId1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2653" y="1859454"/>
            <a:ext cx="694600" cy="2939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https://www.base-search.net/about/download/logo_149x50_transp.gif"/>
          <p:cNvPicPr>
            <a:picLocks noChangeAspect="1" noChangeArrowheads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4488" y="1211382"/>
            <a:ext cx="905015" cy="3036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2" name="Picture 8" descr="https://association.dissem.in/files/grue_blue_hres.png"/>
          <p:cNvPicPr>
            <a:picLocks noChangeAspect="1" noChangeArrowheads="1"/>
          </p:cNvPicPr>
          <p:nvPr/>
        </p:nvPicPr>
        <p:blipFill>
          <a:blip r:embed="rId2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4488" y="2414995"/>
            <a:ext cx="383601" cy="3836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4" name="Picture 10" descr="http://europepmc.org/img/Europe%20PMC%20Basic%20Logo%20RGB.71c1dbf7.png?t=1"/>
          <p:cNvPicPr>
            <a:picLocks noChangeAspect="1" noChangeArrowheads="1"/>
          </p:cNvPicPr>
          <p:nvPr/>
        </p:nvPicPr>
        <p:blipFill>
          <a:blip r:embed="rId2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4488" y="2975485"/>
            <a:ext cx="455709" cy="5080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40" name="Picture 16" descr="Open Science News | FOSTER"/>
          <p:cNvPicPr>
            <a:picLocks noChangeAspect="1" noChangeArrowheads="1"/>
          </p:cNvPicPr>
          <p:nvPr/>
        </p:nvPicPr>
        <p:blipFill>
          <a:blip r:embed="rId2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7080" y="4174991"/>
            <a:ext cx="881504" cy="3146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42" name="Picture 18" descr="https://openaccessbutton.org/static/icon_OAB.png"/>
          <p:cNvPicPr>
            <a:picLocks noChangeAspect="1" noChangeArrowheads="1"/>
          </p:cNvPicPr>
          <p:nvPr/>
        </p:nvPicPr>
        <p:blipFill>
          <a:blip r:embed="rId2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3556" y="4840825"/>
            <a:ext cx="308096" cy="53239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6" name="Textfeld 25"/>
          <p:cNvSpPr txBox="1"/>
          <p:nvPr/>
        </p:nvSpPr>
        <p:spPr>
          <a:xfrm>
            <a:off x="85716" y="5507940"/>
            <a:ext cx="84298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DE" dirty="0" smtClean="0"/>
              <a:t>OSF</a:t>
            </a:r>
            <a:endParaRPr lang="de-DE" dirty="0"/>
          </a:p>
        </p:txBody>
      </p:sp>
      <p:sp>
        <p:nvSpPr>
          <p:cNvPr id="27" name="Textfeld 26"/>
          <p:cNvSpPr txBox="1"/>
          <p:nvPr/>
        </p:nvSpPr>
        <p:spPr>
          <a:xfrm>
            <a:off x="233334" y="5877272"/>
            <a:ext cx="83123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DE" dirty="0" smtClean="0"/>
              <a:t>SHARE</a:t>
            </a:r>
            <a:endParaRPr lang="de-DE" dirty="0"/>
          </a:p>
        </p:txBody>
      </p:sp>
      <p:pic>
        <p:nvPicPr>
          <p:cNvPr id="24" name="Grafik 23"/>
          <p:cNvPicPr>
            <a:picLocks noChangeAspect="1"/>
          </p:cNvPicPr>
          <p:nvPr/>
        </p:nvPicPr>
        <p:blipFill>
          <a:blip r:embed="rId2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82845" y="338272"/>
            <a:ext cx="534451" cy="354424"/>
          </a:xfrm>
          <a:prstGeom prst="rect">
            <a:avLst/>
          </a:prstGeom>
        </p:spPr>
      </p:pic>
      <p:pic>
        <p:nvPicPr>
          <p:cNvPr id="25" name="Picture 2"/>
          <p:cNvPicPr>
            <a:picLocks noChangeAspect="1" noChangeArrowheads="1"/>
          </p:cNvPicPr>
          <p:nvPr/>
        </p:nvPicPr>
        <p:blipFill>
          <a:blip r:embed="rId2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8049344" y="336207"/>
            <a:ext cx="465690" cy="3339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704570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feld 8">
            <a:extLst>
              <a:ext uri="{FF2B5EF4-FFF2-40B4-BE49-F238E27FC236}">
                <a16:creationId xmlns:a16="http://schemas.microsoft.com/office/drawing/2014/main" id="{F6A8A4E8-6E74-9246-960E-C9F9E98B3700}"/>
              </a:ext>
            </a:extLst>
          </p:cNvPr>
          <p:cNvSpPr txBox="1"/>
          <p:nvPr/>
        </p:nvSpPr>
        <p:spPr>
          <a:xfrm>
            <a:off x="200474" y="116632"/>
            <a:ext cx="7090530" cy="677108"/>
          </a:xfrm>
          <a:prstGeom prst="rect">
            <a:avLst/>
          </a:prstGeom>
          <a:noFill/>
        </p:spPr>
        <p:txBody>
          <a:bodyPr wrap="square" lIns="0" rtlCol="0">
            <a:spAutoFit/>
          </a:bodyPr>
          <a:lstStyle/>
          <a:p>
            <a:r>
              <a:rPr lang="de-DE" b="1" dirty="0" err="1">
                <a:latin typeface="Arial" panose="020B0604020202020204" pitchFamily="34" charset="0"/>
                <a:cs typeface="Arial" panose="020B0604020202020204" pitchFamily="34" charset="0"/>
              </a:rPr>
              <a:t>Finding</a:t>
            </a:r>
            <a:r>
              <a:rPr lang="de-DE" b="1" dirty="0">
                <a:latin typeface="Arial" panose="020B0604020202020204" pitchFamily="34" charset="0"/>
                <a:cs typeface="Arial" panose="020B0604020202020204" pitchFamily="34" charset="0"/>
              </a:rPr>
              <a:t> Open Access </a:t>
            </a:r>
            <a:r>
              <a:rPr lang="de-DE" b="1" dirty="0" err="1">
                <a:latin typeface="Arial" panose="020B0604020202020204" pitchFamily="34" charset="0"/>
                <a:cs typeface="Arial" panose="020B0604020202020204" pitchFamily="34" charset="0"/>
              </a:rPr>
              <a:t>Literature</a:t>
            </a:r>
            <a:r>
              <a:rPr lang="de-DE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  <a:p>
            <a:endParaRPr lang="de-DE" sz="20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0" name="Textfeld 39">
            <a:extLst>
              <a:ext uri="{FF2B5EF4-FFF2-40B4-BE49-F238E27FC236}">
                <a16:creationId xmlns:a16="http://schemas.microsoft.com/office/drawing/2014/main" id="{FE2507E8-8012-D544-9D76-F1B8576F0240}"/>
              </a:ext>
            </a:extLst>
          </p:cNvPr>
          <p:cNvSpPr txBox="1"/>
          <p:nvPr/>
        </p:nvSpPr>
        <p:spPr>
          <a:xfrm>
            <a:off x="200472" y="548680"/>
            <a:ext cx="5904655" cy="338554"/>
          </a:xfrm>
          <a:prstGeom prst="rect">
            <a:avLst/>
          </a:prstGeom>
          <a:noFill/>
        </p:spPr>
        <p:txBody>
          <a:bodyPr wrap="square" lIns="0" tIns="0" rIns="0" bIns="0" numCol="1" rtlCol="0">
            <a:spAutoFit/>
          </a:bodyPr>
          <a:lstStyle/>
          <a:p>
            <a:r>
              <a:rPr lang="en-US" sz="1100" dirty="0">
                <a:latin typeface="Arial" panose="020B0604020202020204" pitchFamily="34" charset="0"/>
                <a:cs typeface="Arial" panose="020B0604020202020204" pitchFamily="34" charset="0"/>
              </a:rPr>
              <a:t>Some browser plug-ins or extensions support searching for open access versions of scholarly articles.</a:t>
            </a:r>
            <a:endParaRPr lang="de-DE" sz="11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33" name="Picture 2" descr="Creative Commons Namensnennung 4.0 International Lizenz">
            <a:extLst>
              <a:ext uri="{FF2B5EF4-FFF2-40B4-BE49-F238E27FC236}">
                <a16:creationId xmlns:a16="http://schemas.microsoft.com/office/drawing/2014/main" id="{124C532F-13B2-6144-BF0F-96DB3235A6F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321008" y="6590389"/>
            <a:ext cx="483704" cy="1703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37" name="Gruppieren 36"/>
          <p:cNvGrpSpPr/>
          <p:nvPr/>
        </p:nvGrpSpPr>
        <p:grpSpPr>
          <a:xfrm>
            <a:off x="6969224" y="164368"/>
            <a:ext cx="2632583" cy="629372"/>
            <a:chOff x="4072210" y="272480"/>
            <a:chExt cx="2632583" cy="629372"/>
          </a:xfrm>
        </p:grpSpPr>
        <p:pic>
          <p:nvPicPr>
            <p:cNvPr id="38" name="Picture 5" descr="https://upload.wikimedia.org/wikipedia/commons/thumb/5/5c/BMBF_Logo.svg/640px-BMBF_Logo.svg.png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832066" y="361852"/>
              <a:ext cx="872727" cy="5400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45" name="Textfeld 31">
              <a:extLst>
                <a:ext uri="{FF2B5EF4-FFF2-40B4-BE49-F238E27FC236}">
                  <a16:creationId xmlns:a16="http://schemas.microsoft.com/office/drawing/2014/main" id="{BC2164EF-1871-394B-B7A2-70F37D31FD9D}"/>
                </a:ext>
              </a:extLst>
            </p:cNvPr>
            <p:cNvSpPr txBox="1"/>
            <p:nvPr/>
          </p:nvSpPr>
          <p:spPr>
            <a:xfrm>
              <a:off x="4999178" y="272480"/>
              <a:ext cx="719572" cy="1692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de-DE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de-DE" sz="500" dirty="0" smtClean="0">
                  <a:latin typeface="Arial Narrow" panose="020B0606020202030204" pitchFamily="34" charset="0"/>
                  <a:cs typeface="Arial" panose="020B0604020202020204" pitchFamily="34" charset="0"/>
                </a:rPr>
                <a:t>AS PART OF</a:t>
              </a:r>
              <a:endParaRPr lang="de-DE" sz="500" dirty="0">
                <a:latin typeface="Arial Narrow" panose="020B060602020203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46" name="Textfeld 33">
              <a:extLst>
                <a:ext uri="{FF2B5EF4-FFF2-40B4-BE49-F238E27FC236}">
                  <a16:creationId xmlns:a16="http://schemas.microsoft.com/office/drawing/2014/main" id="{BC2164EF-1871-394B-B7A2-70F37D31FD9D}"/>
                </a:ext>
              </a:extLst>
            </p:cNvPr>
            <p:cNvSpPr txBox="1"/>
            <p:nvPr/>
          </p:nvSpPr>
          <p:spPr>
            <a:xfrm>
              <a:off x="4072210" y="272480"/>
              <a:ext cx="720000" cy="1692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de-DE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de-DE" sz="500" dirty="0" smtClean="0">
                  <a:latin typeface="Arial Narrow" panose="020B0606020202030204" pitchFamily="34" charset="0"/>
                  <a:cs typeface="Arial" panose="020B0604020202020204" pitchFamily="34" charset="0"/>
                </a:rPr>
                <a:t>CREATED BY</a:t>
              </a:r>
              <a:endParaRPr lang="de-DE" sz="500" dirty="0">
                <a:latin typeface="Arial Narrow" panose="020B060602020203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47" name="Textfeld 35">
              <a:extLst>
                <a:ext uri="{FF2B5EF4-FFF2-40B4-BE49-F238E27FC236}">
                  <a16:creationId xmlns:a16="http://schemas.microsoft.com/office/drawing/2014/main" id="{BC2164EF-1871-394B-B7A2-70F37D31FD9D}"/>
                </a:ext>
              </a:extLst>
            </p:cNvPr>
            <p:cNvSpPr txBox="1"/>
            <p:nvPr/>
          </p:nvSpPr>
          <p:spPr>
            <a:xfrm>
              <a:off x="5925717" y="272480"/>
              <a:ext cx="720000" cy="1692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de-DE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de-DE" sz="500" dirty="0" smtClean="0">
                  <a:latin typeface="Arial Narrow" panose="020B0606020202030204" pitchFamily="34" charset="0"/>
                  <a:cs typeface="Arial" panose="020B0604020202020204" pitchFamily="34" charset="0"/>
                </a:rPr>
                <a:t>FUNDED BY</a:t>
              </a:r>
              <a:endParaRPr lang="de-DE" sz="500" dirty="0">
                <a:latin typeface="Arial Narrow" panose="020B0606020202030204" pitchFamily="34" charset="0"/>
                <a:cs typeface="Arial" panose="020B0604020202020204" pitchFamily="34" charset="0"/>
              </a:endParaRPr>
            </a:p>
          </p:txBody>
        </p:sp>
      </p:grpSp>
      <p:graphicFrame>
        <p:nvGraphicFramePr>
          <p:cNvPr id="5" name="Tabel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06539992"/>
              </p:ext>
            </p:extLst>
          </p:nvPr>
        </p:nvGraphicFramePr>
        <p:xfrm>
          <a:off x="200472" y="1030992"/>
          <a:ext cx="9505056" cy="2011604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58417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92088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23264">
                <a:tc>
                  <a:txBody>
                    <a:bodyPr/>
                    <a:lstStyle/>
                    <a:p>
                      <a:r>
                        <a:rPr lang="de-DE" sz="1050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Name</a:t>
                      </a:r>
                      <a:endParaRPr lang="de-DE" sz="105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de-DE" sz="1050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Description</a:t>
                      </a:r>
                      <a:endParaRPr lang="de-DE" sz="105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30386">
                <a:tc>
                  <a:txBody>
                    <a:bodyPr/>
                    <a:lstStyle/>
                    <a:p>
                      <a:pPr marL="0" marR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DE" sz="1050" dirty="0" err="1" smtClean="0">
                          <a:latin typeface="Arial" panose="020B0604020202020204" pitchFamily="34" charset="0"/>
                          <a:cs typeface="Arial" panose="020B0604020202020204" pitchFamily="34" charset="0"/>
                          <a:hlinkClick r:id="rId4"/>
                        </a:rPr>
                        <a:t>openaccess</a:t>
                      </a:r>
                      <a:endParaRPr lang="de-DE" sz="1050" dirty="0" smtClean="0">
                        <a:latin typeface="Arial" panose="020B0604020202020204" pitchFamily="34" charset="0"/>
                        <a:cs typeface="Arial" panose="020B0604020202020204" pitchFamily="34" charset="0"/>
                        <a:hlinkClick r:id="rId4"/>
                      </a:endParaRPr>
                    </a:p>
                    <a:p>
                      <a:pPr marL="0" marR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DE" sz="1050" dirty="0" smtClean="0">
                          <a:latin typeface="Arial" panose="020B0604020202020204" pitchFamily="34" charset="0"/>
                          <a:cs typeface="Arial" panose="020B0604020202020204" pitchFamily="34" charset="0"/>
                          <a:hlinkClick r:id="rId4"/>
                        </a:rPr>
                        <a:t>button.org</a:t>
                      </a:r>
                      <a:endParaRPr lang="de-DE" sz="105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r>
                        <a:rPr lang="en-US" sz="105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Among other tools </a:t>
                      </a:r>
                      <a:r>
                        <a:rPr lang="de-DE" sz="1050" dirty="0" err="1" smtClean="0">
                          <a:latin typeface="Arial" panose="020B0604020202020204" pitchFamily="34" charset="0"/>
                          <a:cs typeface="Arial" panose="020B0604020202020204" pitchFamily="34" charset="0"/>
                          <a:hlinkClick r:id="rId5"/>
                        </a:rPr>
                        <a:t>OA.Works</a:t>
                      </a:r>
                      <a:r>
                        <a:rPr lang="en-US" sz="105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also offers the browser extension Open Access Button, which provides free and legal access to specialist publications or automatically requests them from authors.</a:t>
                      </a:r>
                      <a:endParaRPr lang="de-DE" sz="105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28977">
                <a:tc>
                  <a:txBody>
                    <a:bodyPr/>
                    <a:lstStyle/>
                    <a:p>
                      <a:pPr marL="0" marR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DE" sz="1050" dirty="0" smtClean="0">
                          <a:latin typeface="Arial" panose="020B0604020202020204" pitchFamily="34" charset="0"/>
                          <a:cs typeface="Arial" panose="020B0604020202020204" pitchFamily="34" charset="0"/>
                          <a:hlinkClick r:id="rId6"/>
                        </a:rPr>
                        <a:t>oahelper.org</a:t>
                      </a:r>
                      <a:r>
                        <a:rPr lang="de-DE" sz="105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endParaRPr lang="de-DE" sz="105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r>
                        <a:rPr lang="en-US" sz="105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The </a:t>
                      </a:r>
                      <a:r>
                        <a:rPr lang="en-US" sz="1050" dirty="0" err="1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OAHelper</a:t>
                      </a:r>
                      <a:r>
                        <a:rPr lang="en-US" sz="105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supports searches for open</a:t>
                      </a:r>
                      <a:r>
                        <a:rPr lang="en-US" sz="1050" baseline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access</a:t>
                      </a:r>
                      <a:r>
                        <a:rPr lang="en-US" sz="105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versions of articles. It is available as an app for iOS or as a browser extension for </a:t>
                      </a:r>
                      <a:r>
                        <a:rPr lang="en-US" sz="1050" dirty="0" err="1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MacOS</a:t>
                      </a:r>
                      <a:r>
                        <a:rPr lang="en-US" sz="105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, Chrome or Firefox.</a:t>
                      </a:r>
                      <a:endParaRPr lang="de-DE" sz="105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28977">
                <a:tc>
                  <a:txBody>
                    <a:bodyPr/>
                    <a:lstStyle/>
                    <a:p>
                      <a:pPr marL="0" marR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DE" sz="1050" dirty="0" err="1" smtClean="0">
                          <a:latin typeface="Arial" panose="020B0604020202020204" pitchFamily="34" charset="0"/>
                          <a:cs typeface="Arial" panose="020B0604020202020204" pitchFamily="34" charset="0"/>
                          <a:hlinkClick r:id="rId7"/>
                        </a:rPr>
                        <a:t>unpay</a:t>
                      </a:r>
                      <a:endParaRPr lang="de-DE" sz="1050" dirty="0" smtClean="0">
                        <a:latin typeface="Arial" panose="020B0604020202020204" pitchFamily="34" charset="0"/>
                        <a:cs typeface="Arial" panose="020B0604020202020204" pitchFamily="34" charset="0"/>
                        <a:hlinkClick r:id="rId7"/>
                      </a:endParaRPr>
                    </a:p>
                    <a:p>
                      <a:pPr marL="0" marR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DE" sz="1050" dirty="0" smtClean="0">
                          <a:latin typeface="Arial" panose="020B0604020202020204" pitchFamily="34" charset="0"/>
                          <a:cs typeface="Arial" panose="020B0604020202020204" pitchFamily="34" charset="0"/>
                          <a:hlinkClick r:id="rId7"/>
                        </a:rPr>
                        <a:t>wall.org</a:t>
                      </a:r>
                      <a:r>
                        <a:rPr lang="de-DE" sz="105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endParaRPr lang="de-DE" sz="105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r>
                        <a:rPr lang="en-US" sz="1050" dirty="0" err="1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Unpaywall</a:t>
                      </a:r>
                      <a:r>
                        <a:rPr lang="en-US" sz="105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offers a browser extension for Chrome and Firefox. It is automatically searching for open access versions of scholarly publications which are originally published behind a paywall. </a:t>
                      </a:r>
                      <a:endParaRPr lang="de-DE" sz="1050" dirty="0" smtClean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pic>
        <p:nvPicPr>
          <p:cNvPr id="1042" name="Picture 18" descr="https://openaccessbutton.org/static/icon_OAB.png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9629" y="1363980"/>
            <a:ext cx="308895" cy="5337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24" name="Tabelle 2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07993340"/>
              </p:ext>
            </p:extLst>
          </p:nvPr>
        </p:nvGraphicFramePr>
        <p:xfrm>
          <a:off x="200472" y="3627845"/>
          <a:ext cx="9505056" cy="2537462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58417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92088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36290">
                <a:tc>
                  <a:txBody>
                    <a:bodyPr/>
                    <a:lstStyle/>
                    <a:p>
                      <a:r>
                        <a:rPr lang="de-DE" sz="1050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Name</a:t>
                      </a:r>
                      <a:endParaRPr lang="de-DE" sz="105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de-DE" sz="1050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Description</a:t>
                      </a:r>
                      <a:endParaRPr lang="de-DE" sz="105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50293">
                <a:tc>
                  <a:txBody>
                    <a:bodyPr/>
                    <a:lstStyle/>
                    <a:p>
                      <a:pPr marL="0" marR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DE" sz="105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	</a:t>
                      </a:r>
                    </a:p>
                    <a:p>
                      <a:pPr marL="0" marR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DE" sz="1050" dirty="0" smtClean="0">
                          <a:latin typeface="Arial" panose="020B0604020202020204" pitchFamily="34" charset="0"/>
                          <a:cs typeface="Arial" panose="020B0604020202020204" pitchFamily="34" charset="0"/>
                          <a:hlinkClick r:id="rId9"/>
                        </a:rPr>
                        <a:t>oapen.org</a:t>
                      </a:r>
                      <a:endParaRPr lang="de-DE" sz="105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b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r>
                        <a:rPr lang="en-US" sz="105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Open </a:t>
                      </a:r>
                      <a:r>
                        <a:rPr lang="en-US" sz="105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access </a:t>
                      </a:r>
                      <a:r>
                        <a:rPr lang="en-US" sz="105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e-books are made available as full texts via the OAPEN library platform. These are e-books specifically for the humanities and social sciences.</a:t>
                      </a:r>
                      <a:endParaRPr lang="de-DE" sz="105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50293">
                <a:tc>
                  <a:txBody>
                    <a:bodyPr/>
                    <a:lstStyle/>
                    <a:p>
                      <a:pPr marL="0" marR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DE" sz="1050" dirty="0" smtClean="0">
                          <a:latin typeface="Arial" panose="020B0604020202020204" pitchFamily="34" charset="0"/>
                          <a:cs typeface="Arial" panose="020B0604020202020204" pitchFamily="34" charset="0"/>
                          <a:hlinkClick r:id="rId10"/>
                        </a:rPr>
                        <a:t>directory.doabooks.org</a:t>
                      </a:r>
                      <a:r>
                        <a:rPr lang="de-DE" sz="105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endParaRPr lang="de-DE" sz="105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b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r>
                        <a:rPr lang="en-US" sz="105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The Directory of Open Access Books is a directory for peer-reviewed open access monographs and book publishers. It is community-driven and provides access to the </a:t>
                      </a:r>
                      <a:r>
                        <a:rPr lang="en-US" sz="1050" dirty="0" smtClean="0">
                          <a:latin typeface="Arial" panose="020B0604020202020204" pitchFamily="34" charset="0"/>
                          <a:cs typeface="Arial" panose="020B0604020202020204" pitchFamily="34" charset="0"/>
                          <a:hlinkClick r:id="rId11"/>
                        </a:rPr>
                        <a:t>Open</a:t>
                      </a:r>
                      <a:r>
                        <a:rPr lang="en-US" sz="1050" baseline="0" dirty="0" smtClean="0">
                          <a:latin typeface="Arial" panose="020B0604020202020204" pitchFamily="34" charset="0"/>
                          <a:cs typeface="Arial" panose="020B0604020202020204" pitchFamily="34" charset="0"/>
                          <a:hlinkClick r:id="rId11"/>
                        </a:rPr>
                        <a:t> Access Toolkit </a:t>
                      </a:r>
                      <a:r>
                        <a:rPr lang="en-US" sz="1050" baseline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which gives practical tips for publishing open access books. </a:t>
                      </a:r>
                      <a:endParaRPr lang="de-DE" sz="1050" dirty="0" smtClean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50293">
                <a:tc>
                  <a:txBody>
                    <a:bodyPr/>
                    <a:lstStyle/>
                    <a:p>
                      <a:pPr marL="0" marR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DE" sz="1050" dirty="0" smtClean="0">
                          <a:latin typeface="Arial" panose="020B0604020202020204" pitchFamily="34" charset="0"/>
                          <a:cs typeface="Arial" panose="020B0604020202020204" pitchFamily="34" charset="0"/>
                          <a:hlinkClick r:id="rId12"/>
                        </a:rPr>
                        <a:t>doaj.org</a:t>
                      </a:r>
                      <a:r>
                        <a:rPr lang="de-DE" sz="105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endParaRPr lang="de-DE" sz="105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b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r>
                        <a:rPr lang="en-US" sz="105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The Directory of Open Access Journals indexes high-quality, </a:t>
                      </a:r>
                      <a:r>
                        <a:rPr lang="en-US" sz="105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open</a:t>
                      </a:r>
                      <a:r>
                        <a:rPr lang="en-US" sz="1050" baseline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105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access </a:t>
                      </a:r>
                      <a:r>
                        <a:rPr lang="en-US" sz="105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and peer-reviewed journals. It is non-profit and aims to increase the visibility and reputation of </a:t>
                      </a:r>
                      <a:r>
                        <a:rPr lang="en-US" sz="105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open access </a:t>
                      </a:r>
                      <a:r>
                        <a:rPr lang="en-US" sz="105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journals.</a:t>
                      </a:r>
                      <a:endParaRPr lang="de-DE" sz="105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50293">
                <a:tc>
                  <a:txBody>
                    <a:bodyPr/>
                    <a:lstStyle/>
                    <a:p>
                      <a:pPr marL="0" marR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DE" sz="1050" dirty="0" smtClean="0">
                          <a:latin typeface="Arial" panose="020B0604020202020204" pitchFamily="34" charset="0"/>
                          <a:cs typeface="Arial" panose="020B0604020202020204" pitchFamily="34" charset="0"/>
                          <a:hlinkClick r:id="rId13"/>
                        </a:rPr>
                        <a:t>qoam.eu</a:t>
                      </a:r>
                      <a:r>
                        <a:rPr lang="de-DE" sz="105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endParaRPr lang="de-DE" sz="105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b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r>
                        <a:rPr lang="en-US" sz="105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The marketplace for scientific journals that publish articles in open access offers authors the opportunity to qualitatively evaluate their publication output in a journal. </a:t>
                      </a:r>
                      <a:endParaRPr lang="de-DE" sz="105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25" name="Textfeld 24">
            <a:extLst>
              <a:ext uri="{FF2B5EF4-FFF2-40B4-BE49-F238E27FC236}">
                <a16:creationId xmlns:a16="http://schemas.microsoft.com/office/drawing/2014/main" id="{FE2507E8-8012-D544-9D76-F1B8576F0240}"/>
              </a:ext>
            </a:extLst>
          </p:cNvPr>
          <p:cNvSpPr txBox="1"/>
          <p:nvPr/>
        </p:nvSpPr>
        <p:spPr>
          <a:xfrm>
            <a:off x="200472" y="3259723"/>
            <a:ext cx="9075674" cy="169277"/>
          </a:xfrm>
          <a:prstGeom prst="rect">
            <a:avLst/>
          </a:prstGeom>
          <a:noFill/>
        </p:spPr>
        <p:txBody>
          <a:bodyPr wrap="square" lIns="0" tIns="0" rIns="0" bIns="0" numCol="1" rtlCol="0">
            <a:spAutoFit/>
          </a:bodyPr>
          <a:lstStyle/>
          <a:p>
            <a:r>
              <a:rPr lang="en-GB" sz="1100" dirty="0" smtClean="0">
                <a:latin typeface="Arial" panose="020B0604020202020204" pitchFamily="34" charset="0"/>
                <a:cs typeface="Arial" panose="020B0604020202020204" pitchFamily="34" charset="0"/>
              </a:rPr>
              <a:t>In addition, there are specialised services for finding open access books and open access journals.</a:t>
            </a:r>
            <a:endParaRPr lang="en-GB" sz="11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050" name="Picture 2" descr="File:Unpaywall logo.png"/>
          <p:cNvPicPr>
            <a:picLocks noChangeAspect="1" noChangeArrowheads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4488" y="2552050"/>
            <a:ext cx="648072" cy="4122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Discovery Tools: Open Access Helper For macOS and iOS | LJ INFOdocket"/>
          <p:cNvPicPr>
            <a:picLocks noChangeAspect="1" noChangeArrowheads="1"/>
          </p:cNvPicPr>
          <p:nvPr/>
        </p:nvPicPr>
        <p:blipFill rotWithShape="1"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841" t="7202" r="4547" b="5467"/>
          <a:stretch/>
        </p:blipFill>
        <p:spPr bwMode="auto">
          <a:xfrm>
            <a:off x="345472" y="1962314"/>
            <a:ext cx="429830" cy="4317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6" name="Picture 8" descr="https://doabooks.org/static-assets/images/layout/doablogo-banner.png"/>
          <p:cNvPicPr>
            <a:picLocks noChangeAspect="1" noChangeArrowheads="1"/>
          </p:cNvPicPr>
          <p:nvPr/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5358" y="4274248"/>
            <a:ext cx="1368636" cy="7185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60" name="Picture 12" descr="https://www.qoam.eu/Content/images/banner3.jpg"/>
          <p:cNvPicPr>
            <a:picLocks noChangeAspect="1" noChangeArrowheads="1"/>
          </p:cNvPicPr>
          <p:nvPr/>
        </p:nvPicPr>
        <p:blipFill>
          <a:blip r:embed="rId1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3774" y="5644068"/>
            <a:ext cx="1368865" cy="3600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62" name="Picture 14" descr="Logo Oapen"/>
          <p:cNvPicPr>
            <a:picLocks noChangeAspect="1" noChangeArrowheads="1"/>
          </p:cNvPicPr>
          <p:nvPr/>
        </p:nvPicPr>
        <p:blipFill>
          <a:blip r:embed="rId1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4488" y="4026518"/>
            <a:ext cx="523587" cy="3385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6" name="Textfeld 25">
            <a:extLst>
              <a:ext uri="{FF2B5EF4-FFF2-40B4-BE49-F238E27FC236}">
                <a16:creationId xmlns:a16="http://schemas.microsoft.com/office/drawing/2014/main" id="{37CC4C3D-6E29-1344-B2EA-C0343D5C1E68}"/>
              </a:ext>
            </a:extLst>
          </p:cNvPr>
          <p:cNvSpPr txBox="1"/>
          <p:nvPr/>
        </p:nvSpPr>
        <p:spPr>
          <a:xfrm>
            <a:off x="200472" y="6525344"/>
            <a:ext cx="4151431" cy="230832"/>
          </a:xfrm>
          <a:prstGeom prst="rect">
            <a:avLst/>
          </a:prstGeom>
          <a:noFill/>
        </p:spPr>
        <p:txBody>
          <a:bodyPr wrap="square" lIns="0" rIns="0" rtlCol="0">
            <a:spAutoFit/>
          </a:bodyPr>
          <a:lstStyle/>
          <a:p>
            <a:r>
              <a:rPr lang="de-DE" sz="9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For</a:t>
            </a:r>
            <a:r>
              <a:rPr lang="de-DE" sz="9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9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more</a:t>
            </a:r>
            <a:r>
              <a:rPr lang="de-DE" sz="9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900" dirty="0" err="1">
                <a:latin typeface="Arial" panose="020B0604020202020204" pitchFamily="34" charset="0"/>
                <a:cs typeface="Arial" panose="020B0604020202020204" pitchFamily="34" charset="0"/>
              </a:rPr>
              <a:t>information</a:t>
            </a:r>
            <a:r>
              <a:rPr lang="de-DE" sz="9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9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visit</a:t>
            </a:r>
            <a:r>
              <a:rPr lang="de-DE" sz="9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900" dirty="0" smtClean="0">
                <a:latin typeface="Arial" panose="020B0604020202020204" pitchFamily="34" charset="0"/>
                <a:cs typeface="Arial" panose="020B0604020202020204" pitchFamily="34" charset="0"/>
                <a:hlinkClick r:id="rId19"/>
              </a:rPr>
              <a:t>open-</a:t>
            </a:r>
            <a:r>
              <a:rPr lang="de-DE" sz="900" dirty="0" err="1" smtClean="0">
                <a:latin typeface="Arial" panose="020B0604020202020204" pitchFamily="34" charset="0"/>
                <a:cs typeface="Arial" panose="020B0604020202020204" pitchFamily="34" charset="0"/>
                <a:hlinkClick r:id="rId19"/>
              </a:rPr>
              <a:t>access.network</a:t>
            </a:r>
            <a:r>
              <a:rPr lang="de-DE" sz="900" dirty="0" smtClean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lang="de-DE" sz="9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7" name="Textfeld 26">
            <a:extLst>
              <a:ext uri="{FF2B5EF4-FFF2-40B4-BE49-F238E27FC236}">
                <a16:creationId xmlns:a16="http://schemas.microsoft.com/office/drawing/2014/main" id="{9F2F1C8E-D8D7-CB46-9E7A-57270DB555AC}"/>
              </a:ext>
            </a:extLst>
          </p:cNvPr>
          <p:cNvSpPr txBox="1"/>
          <p:nvPr/>
        </p:nvSpPr>
        <p:spPr>
          <a:xfrm>
            <a:off x="4138708" y="6525344"/>
            <a:ext cx="5137438" cy="369332"/>
          </a:xfrm>
          <a:prstGeom prst="rect">
            <a:avLst/>
          </a:prstGeom>
          <a:noFill/>
        </p:spPr>
        <p:txBody>
          <a:bodyPr wrap="square" lIns="0" rIns="0" rtlCol="0">
            <a:spAutoFit/>
          </a:bodyPr>
          <a:lstStyle/>
          <a:p>
            <a:pPr algn="r"/>
            <a:r>
              <a:rPr lang="en-US" sz="900" dirty="0">
                <a:latin typeface="Arial" panose="020B0604020202020204" pitchFamily="34" charset="0"/>
                <a:cs typeface="Arial" panose="020B0604020202020204" pitchFamily="34" charset="0"/>
              </a:rPr>
              <a:t>This work is available under a</a:t>
            </a:r>
            <a:r>
              <a:rPr lang="de-DE" sz="9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900" dirty="0">
                <a:solidFill>
                  <a:srgbClr val="4F81BD"/>
                </a:solidFill>
                <a:latin typeface="Arial" panose="020B0604020202020204" pitchFamily="34" charset="0"/>
                <a:cs typeface="Arial" panose="020B0604020202020204" pitchFamily="34" charset="0"/>
                <a:hlinkClick r:id="rId20">
                  <a:extLst>
                    <a:ext uri="{A12FA001-AC4F-418D-AE19-62706E023703}">
                      <ahyp:hlinkClr xmlns:ahyp="http://schemas.microsoft.com/office/drawing/2018/hyperlinkcolor" xmlns="" val="tx"/>
                    </a:ext>
                  </a:extLst>
                </a:hlinkClick>
              </a:rPr>
              <a:t>Creative </a:t>
            </a:r>
            <a:r>
              <a:rPr lang="de-DE" sz="900" dirty="0" err="1" smtClean="0">
                <a:solidFill>
                  <a:srgbClr val="4F81BD"/>
                </a:solidFill>
                <a:latin typeface="Arial" panose="020B0604020202020204" pitchFamily="34" charset="0"/>
                <a:cs typeface="Arial" panose="020B0604020202020204" pitchFamily="34" charset="0"/>
                <a:hlinkClick r:id="rId20">
                  <a:extLst>
                    <a:ext uri="{A12FA001-AC4F-418D-AE19-62706E023703}">
                      <ahyp:hlinkClr xmlns:ahyp="http://schemas.microsoft.com/office/drawing/2018/hyperlinkcolor" xmlns="" val="tx"/>
                    </a:ext>
                  </a:extLst>
                </a:hlinkClick>
              </a:rPr>
              <a:t>Commons</a:t>
            </a:r>
            <a:r>
              <a:rPr lang="de-DE" sz="900" dirty="0" smtClean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  <a:hlinkClick r:id="rId20"/>
              </a:rPr>
              <a:t> Attribution 4.0 International </a:t>
            </a:r>
            <a:r>
              <a:rPr lang="de-DE" sz="900" dirty="0" err="1" smtClean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  <a:hlinkClick r:id="rId20"/>
              </a:rPr>
              <a:t>License</a:t>
            </a:r>
            <a:r>
              <a:rPr lang="de-DE" sz="900" dirty="0" smtClean="0"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endParaRPr lang="de-DE" sz="9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r"/>
            <a:r>
              <a:rPr lang="en-US" sz="900" dirty="0">
                <a:latin typeface="Arial" panose="020B0604020202020204" pitchFamily="34" charset="0"/>
                <a:cs typeface="Arial" panose="020B0604020202020204" pitchFamily="34" charset="0"/>
              </a:rPr>
              <a:t>Logos used are excluded from this </a:t>
            </a:r>
            <a:r>
              <a:rPr lang="en-US" sz="900" dirty="0" smtClean="0">
                <a:latin typeface="Arial" panose="020B0604020202020204" pitchFamily="34" charset="0"/>
                <a:cs typeface="Arial" panose="020B0604020202020204" pitchFamily="34" charset="0"/>
              </a:rPr>
              <a:t>license.</a:t>
            </a:r>
            <a:endParaRPr lang="de-DE" sz="900" dirty="0">
              <a:solidFill>
                <a:srgbClr val="0070C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026" name="Picture 2" descr="\\tib.tibub.de\DFS0\Home\BrinkenH\Documents\open-access.network\Logos\logotype_doaj\PNG-20210428T074825Z-001\PNG\black-on-transparent.png"/>
          <p:cNvPicPr>
            <a:picLocks noChangeAspect="1" noChangeArrowheads="1"/>
          </p:cNvPicPr>
          <p:nvPr/>
        </p:nvPicPr>
        <p:blipFill>
          <a:blip r:embed="rId2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5548" y="5068004"/>
            <a:ext cx="941091" cy="4845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8" name="Grafik 27"/>
          <p:cNvPicPr>
            <a:picLocks noChangeAspect="1"/>
          </p:cNvPicPr>
          <p:nvPr/>
        </p:nvPicPr>
        <p:blipFill>
          <a:blip r:embed="rId2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82845" y="338272"/>
            <a:ext cx="534451" cy="354424"/>
          </a:xfrm>
          <a:prstGeom prst="rect">
            <a:avLst/>
          </a:prstGeom>
        </p:spPr>
      </p:pic>
      <p:pic>
        <p:nvPicPr>
          <p:cNvPr id="29" name="Picture 2"/>
          <p:cNvPicPr>
            <a:picLocks noChangeAspect="1" noChangeArrowheads="1"/>
          </p:cNvPicPr>
          <p:nvPr/>
        </p:nvPicPr>
        <p:blipFill>
          <a:blip r:embed="rId2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8049344" y="336207"/>
            <a:ext cx="465690" cy="3339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233828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Larissa">
  <a:themeElements>
    <a:clrScheme name="Benutzerdefiniert 1">
      <a:dk1>
        <a:sysClr val="windowText" lastClr="000000"/>
      </a:dk1>
      <a:lt1>
        <a:sysClr val="window" lastClr="FFFFFF"/>
      </a:lt1>
      <a:dk2>
        <a:srgbClr val="00AA8B"/>
      </a:dk2>
      <a:lt2>
        <a:srgbClr val="EEECE1"/>
      </a:lt2>
      <a:accent1>
        <a:srgbClr val="00AA8B"/>
      </a:accent1>
      <a:accent2>
        <a:srgbClr val="F2DC00"/>
      </a:accent2>
      <a:accent3>
        <a:srgbClr val="717E86"/>
      </a:accent3>
      <a:accent4>
        <a:srgbClr val="D58A3A"/>
      </a:accent4>
      <a:accent5>
        <a:srgbClr val="34548B"/>
      </a:accent5>
      <a:accent6>
        <a:srgbClr val="D8D8D8"/>
      </a:accent6>
      <a:hlink>
        <a:srgbClr val="4F81BD"/>
      </a:hlink>
      <a:folHlink>
        <a:srgbClr val="4F81BD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Larissa">
  <a:themeElements>
    <a:clrScheme name="Larissa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672</Words>
  <Application>Microsoft Office PowerPoint</Application>
  <PresentationFormat>A4-Papier (210 x 297 mm)</PresentationFormat>
  <Paragraphs>68</Paragraphs>
  <Slides>2</Slides>
  <Notes>0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3</vt:i4>
      </vt:variant>
      <vt:variant>
        <vt:lpstr>Design</vt:lpstr>
      </vt:variant>
      <vt:variant>
        <vt:i4>1</vt:i4>
      </vt:variant>
      <vt:variant>
        <vt:lpstr>Folientitel</vt:lpstr>
      </vt:variant>
      <vt:variant>
        <vt:i4>2</vt:i4>
      </vt:variant>
    </vt:vector>
  </HeadingPairs>
  <TitlesOfParts>
    <vt:vector size="6" baseType="lpstr">
      <vt:lpstr>Arial</vt:lpstr>
      <vt:lpstr>Arial Narrow</vt:lpstr>
      <vt:lpstr>Calibri</vt:lpstr>
      <vt:lpstr>Larissa</vt:lpstr>
      <vt:lpstr>PowerPoint-Präsentation</vt:lpstr>
      <vt:lpstr>PowerPoint-Präsentation</vt:lpstr>
    </vt:vector>
  </TitlesOfParts>
  <Company>TIB/UB Hannover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PowerPoint-Präsentation</dc:title>
  <dc:creator>Team TIB</dc:creator>
  <cp:lastModifiedBy>Strauß, Helene</cp:lastModifiedBy>
  <cp:revision>158</cp:revision>
  <dcterms:created xsi:type="dcterms:W3CDTF">2020-11-19T06:29:20Z</dcterms:created>
  <dcterms:modified xsi:type="dcterms:W3CDTF">2023-01-26T08:09:40Z</dcterms:modified>
</cp:coreProperties>
</file>