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7" r:id="rId2"/>
  </p:sldIdLst>
  <p:sldSz cx="30275213" cy="428037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34"/>
    <p:restoredTop sz="94687"/>
  </p:normalViewPr>
  <p:slideViewPr>
    <p:cSldViewPr snapToGrid="0" snapToObjects="1">
      <p:cViewPr>
        <p:scale>
          <a:sx n="56" d="100"/>
          <a:sy n="56" d="100"/>
        </p:scale>
        <p:origin x="-1016" y="-3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19F6BE33-1F6D-B743-BEA7-ECE14748E5FA}" type="datetimeFigureOut">
              <a:rPr lang="en-US" smtClean="0"/>
              <a:t>12/3/22</a:t>
            </a:fld>
            <a:endParaRPr lang="en-US"/>
          </a:p>
        </p:txBody>
      </p:sp>
      <p:sp>
        <p:nvSpPr>
          <p:cNvPr id="4" name="Slide Image Placeholder 3"/>
          <p:cNvSpPr>
            <a:spLocks noGrp="1" noRot="1" noChangeAspect="1"/>
          </p:cNvSpPr>
          <p:nvPr>
            <p:ph type="sldImg" idx="2"/>
          </p:nvPr>
        </p:nvSpPr>
        <p:spPr>
          <a:xfrm>
            <a:off x="3752850" y="857250"/>
            <a:ext cx="16383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91E4ACFF-7EE9-344E-841A-9DFD8602F366}" type="slidenum">
              <a:rPr lang="en-US" smtClean="0"/>
              <a:t>‹#›</a:t>
            </a:fld>
            <a:endParaRPr lang="en-US"/>
          </a:p>
        </p:txBody>
      </p:sp>
    </p:spTree>
    <p:extLst>
      <p:ext uri="{BB962C8B-B14F-4D97-AF65-F5344CB8AC3E}">
        <p14:creationId xmlns:p14="http://schemas.microsoft.com/office/powerpoint/2010/main" val="379455308"/>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U" dirty="0"/>
          </a:p>
        </p:txBody>
      </p:sp>
      <p:sp>
        <p:nvSpPr>
          <p:cNvPr id="4" name="Slide Number Placeholder 3"/>
          <p:cNvSpPr>
            <a:spLocks noGrp="1"/>
          </p:cNvSpPr>
          <p:nvPr>
            <p:ph type="sldNum" sz="quarter" idx="5"/>
          </p:nvPr>
        </p:nvSpPr>
        <p:spPr/>
        <p:txBody>
          <a:bodyPr/>
          <a:lstStyle/>
          <a:p>
            <a:fld id="{91E4ACFF-7EE9-344E-841A-9DFD8602F366}" type="slidenum">
              <a:rPr lang="en-US" smtClean="0"/>
              <a:t>1</a:t>
            </a:fld>
            <a:endParaRPr lang="en-US"/>
          </a:p>
        </p:txBody>
      </p:sp>
    </p:spTree>
    <p:extLst>
      <p:ext uri="{BB962C8B-B14F-4D97-AF65-F5344CB8AC3E}">
        <p14:creationId xmlns:p14="http://schemas.microsoft.com/office/powerpoint/2010/main" val="420642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GB"/>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8F07F04-A3AE-3145-B127-778AE209110A}" type="datetimeFigureOut">
              <a:rPr lang="en-US" smtClean="0"/>
              <a:t>12/3/22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84103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8F07F04-A3AE-3145-B127-778AE209110A}" type="datetimeFigureOut">
              <a:rPr lang="en-US" smtClean="0"/>
              <a:t>12/3/22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334288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GB"/>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8F07F04-A3AE-3145-B127-778AE209110A}" type="datetimeFigureOut">
              <a:rPr lang="en-US" smtClean="0"/>
              <a:t>12/3/22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84833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8F07F04-A3AE-3145-B127-778AE209110A}" type="datetimeFigureOut">
              <a:rPr lang="en-US" smtClean="0"/>
              <a:t>12/3/22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2842261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GB"/>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GB"/>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GB"/>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8F07F04-A3AE-3145-B127-778AE209110A}" type="datetimeFigureOut">
              <a:rPr lang="en-US" smtClean="0"/>
              <a:t>12/3/22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601879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8F07F04-A3AE-3145-B127-778AE209110A}" type="datetimeFigureOut">
              <a:rPr lang="en-US" smtClean="0"/>
              <a:t>12/3/22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487511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F07F04-A3AE-3145-B127-778AE209110A}" type="datetimeFigureOut">
              <a:rPr lang="en-US" smtClean="0"/>
              <a:t>12/3/22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095735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GB"/>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GB"/>
              <a:t>Click to edit Master text styles</a:t>
            </a:r>
          </a:p>
        </p:txBody>
      </p:sp>
      <p:sp>
        <p:nvSpPr>
          <p:cNvPr id="5" name="Date Placeholder 4"/>
          <p:cNvSpPr>
            <a:spLocks noGrp="1"/>
          </p:cNvSpPr>
          <p:nvPr>
            <p:ph type="dt" sz="half" idx="10"/>
          </p:nvPr>
        </p:nvSpPr>
        <p:spPr/>
        <p:txBody>
          <a:bodyPr/>
          <a:lstStyle/>
          <a:p>
            <a:fld id="{A8F07F04-A3AE-3145-B127-778AE209110A}" type="datetimeFigureOut">
              <a:rPr lang="en-US" smtClean="0"/>
              <a:t>12/3/22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956979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GB"/>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GB"/>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GB"/>
              <a:t>Click to edit Master text styles</a:t>
            </a:r>
          </a:p>
        </p:txBody>
      </p:sp>
      <p:sp>
        <p:nvSpPr>
          <p:cNvPr id="5" name="Date Placeholder 4"/>
          <p:cNvSpPr>
            <a:spLocks noGrp="1"/>
          </p:cNvSpPr>
          <p:nvPr>
            <p:ph type="dt" sz="half" idx="10"/>
          </p:nvPr>
        </p:nvSpPr>
        <p:spPr/>
        <p:txBody>
          <a:bodyPr/>
          <a:lstStyle/>
          <a:p>
            <a:fld id="{A8F07F04-A3AE-3145-B127-778AE209110A}" type="datetimeFigureOut">
              <a:rPr lang="en-US" smtClean="0"/>
              <a:t>12/3/22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261218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8F07F04-A3AE-3145-B127-778AE209110A}" type="datetimeFigureOut">
              <a:rPr lang="en-US" smtClean="0"/>
              <a:t>12/3/22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120976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8F07F04-A3AE-3145-B127-778AE209110A}" type="datetimeFigureOut">
              <a:rPr lang="en-US" smtClean="0"/>
              <a:t>12/3/22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518B1-5464-C343-8C44-1FA9D22C99BB}" type="slidenum">
              <a:rPr lang="en-US" smtClean="0"/>
              <a:t>‹#›</a:t>
            </a:fld>
            <a:endParaRPr lang="en-US"/>
          </a:p>
        </p:txBody>
      </p:sp>
    </p:spTree>
    <p:extLst>
      <p:ext uri="{BB962C8B-B14F-4D97-AF65-F5344CB8AC3E}">
        <p14:creationId xmlns:p14="http://schemas.microsoft.com/office/powerpoint/2010/main" val="3555760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search Poster Template">
    <p:spTree>
      <p:nvGrpSpPr>
        <p:cNvPr id="1" name=""/>
        <p:cNvGrpSpPr/>
        <p:nvPr/>
      </p:nvGrpSpPr>
      <p:grpSpPr>
        <a:xfrm>
          <a:off x="0" y="0"/>
          <a:ext cx="0" cy="0"/>
          <a:chOff x="0" y="0"/>
          <a:chExt cx="0" cy="0"/>
        </a:xfrm>
      </p:grpSpPr>
      <p:cxnSp>
        <p:nvCxnSpPr>
          <p:cNvPr id="16" name="Straight Connector 15"/>
          <p:cNvCxnSpPr/>
          <p:nvPr userDrawn="1"/>
        </p:nvCxnSpPr>
        <p:spPr bwMode="auto">
          <a:xfrm>
            <a:off x="10225305" y="6230203"/>
            <a:ext cx="0" cy="33402911"/>
          </a:xfrm>
          <a:prstGeom prst="line">
            <a:avLst/>
          </a:prstGeom>
          <a:noFill/>
          <a:ln w="25400" cap="flat" cmpd="sng" algn="ctr">
            <a:solidFill>
              <a:schemeClr val="tx1"/>
            </a:solidFill>
            <a:prstDash val="dash"/>
            <a:round/>
            <a:headEnd type="oval" w="med" len="med"/>
            <a:tailEnd type="oval" w="med" len="med"/>
          </a:ln>
          <a:effectLst/>
        </p:spPr>
      </p:cxnSp>
      <p:cxnSp>
        <p:nvCxnSpPr>
          <p:cNvPr id="18" name="Straight Connector 17"/>
          <p:cNvCxnSpPr/>
          <p:nvPr userDrawn="1"/>
        </p:nvCxnSpPr>
        <p:spPr bwMode="auto">
          <a:xfrm>
            <a:off x="20046669" y="6235512"/>
            <a:ext cx="0" cy="33404770"/>
          </a:xfrm>
          <a:prstGeom prst="line">
            <a:avLst/>
          </a:prstGeom>
          <a:noFill/>
          <a:ln w="25400" cap="flat" cmpd="sng" algn="ctr">
            <a:solidFill>
              <a:schemeClr val="tx1"/>
            </a:solidFill>
            <a:prstDash val="dash"/>
            <a:round/>
            <a:headEnd type="oval" w="med" len="med"/>
            <a:tailEnd type="oval" w="med" len="med"/>
          </a:ln>
          <a:effectLst/>
        </p:spPr>
      </p:cxnSp>
      <p:sp>
        <p:nvSpPr>
          <p:cNvPr id="7" name="Picture Placeholder 2"/>
          <p:cNvSpPr>
            <a:spLocks noGrp="1"/>
          </p:cNvSpPr>
          <p:nvPr>
            <p:ph type="pic" sz="quarter" idx="16"/>
          </p:nvPr>
        </p:nvSpPr>
        <p:spPr>
          <a:xfrm>
            <a:off x="840978" y="23550562"/>
            <a:ext cx="8935393" cy="7267722"/>
          </a:xfrm>
          <a:prstGeom prst="rect">
            <a:avLst/>
          </a:prstGeom>
          <a:solidFill>
            <a:schemeClr val="bg2">
              <a:lumMod val="85000"/>
            </a:schemeClr>
          </a:solidFill>
        </p:spPr>
        <p:txBody>
          <a:bodyPr/>
          <a:lstStyle>
            <a:lvl1pPr marL="0" indent="0" algn="ctr">
              <a:buNone/>
              <a:defRPr sz="2575"/>
            </a:lvl1pPr>
          </a:lstStyle>
          <a:p>
            <a:pPr marL="0" indent="0" algn="ctr">
              <a:buNone/>
            </a:pPr>
            <a:endParaRPr lang="en-US" dirty="0"/>
          </a:p>
        </p:txBody>
      </p:sp>
      <p:sp>
        <p:nvSpPr>
          <p:cNvPr id="8" name="Picture Placeholder 2"/>
          <p:cNvSpPr>
            <a:spLocks noGrp="1"/>
          </p:cNvSpPr>
          <p:nvPr>
            <p:ph type="pic" sz="quarter" idx="17"/>
          </p:nvPr>
        </p:nvSpPr>
        <p:spPr>
          <a:xfrm>
            <a:off x="840978" y="32340621"/>
            <a:ext cx="8935393" cy="7267722"/>
          </a:xfrm>
          <a:prstGeom prst="rect">
            <a:avLst/>
          </a:prstGeom>
          <a:solidFill>
            <a:schemeClr val="bg2">
              <a:lumMod val="85000"/>
            </a:schemeClr>
          </a:solidFill>
        </p:spPr>
        <p:txBody>
          <a:bodyPr/>
          <a:lstStyle>
            <a:lvl1pPr marL="0" indent="0" algn="ctr">
              <a:buNone/>
              <a:defRPr sz="2575"/>
            </a:lvl1pPr>
          </a:lstStyle>
          <a:p>
            <a:pPr marL="0" indent="0" algn="ctr">
              <a:buNone/>
            </a:pPr>
            <a:endParaRPr lang="en-US" dirty="0"/>
          </a:p>
        </p:txBody>
      </p:sp>
      <p:sp>
        <p:nvSpPr>
          <p:cNvPr id="11" name="Content Placeholder 9"/>
          <p:cNvSpPr>
            <a:spLocks noGrp="1"/>
          </p:cNvSpPr>
          <p:nvPr>
            <p:ph sz="quarter" idx="10"/>
          </p:nvPr>
        </p:nvSpPr>
        <p:spPr>
          <a:xfrm>
            <a:off x="840978" y="6353684"/>
            <a:ext cx="8935393" cy="15993023"/>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9"/>
          <p:cNvSpPr>
            <a:spLocks noGrp="1"/>
          </p:cNvSpPr>
          <p:nvPr>
            <p:ph sz="quarter" idx="18"/>
          </p:nvPr>
        </p:nvSpPr>
        <p:spPr>
          <a:xfrm>
            <a:off x="10685370" y="6353684"/>
            <a:ext cx="8961834" cy="19687395"/>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9"/>
          <p:cNvSpPr>
            <a:spLocks noGrp="1"/>
          </p:cNvSpPr>
          <p:nvPr>
            <p:ph sz="quarter" idx="23"/>
          </p:nvPr>
        </p:nvSpPr>
        <p:spPr>
          <a:xfrm>
            <a:off x="10617349" y="33500647"/>
            <a:ext cx="8986934" cy="6107697"/>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p:cNvSpPr>
            <a:spLocks noGrp="1"/>
          </p:cNvSpPr>
          <p:nvPr>
            <p:ph sz="quarter" idx="24"/>
          </p:nvPr>
        </p:nvSpPr>
        <p:spPr>
          <a:xfrm>
            <a:off x="10617349" y="26628522"/>
            <a:ext cx="8986934" cy="6249270"/>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Picture Placeholder 2"/>
          <p:cNvSpPr>
            <a:spLocks noGrp="1"/>
          </p:cNvSpPr>
          <p:nvPr>
            <p:ph type="pic" sz="quarter" idx="25"/>
          </p:nvPr>
        </p:nvSpPr>
        <p:spPr>
          <a:xfrm>
            <a:off x="20489057" y="18187884"/>
            <a:ext cx="9011314" cy="7267722"/>
          </a:xfrm>
          <a:prstGeom prst="rect">
            <a:avLst/>
          </a:prstGeom>
          <a:solidFill>
            <a:schemeClr val="bg2">
              <a:lumMod val="85000"/>
            </a:schemeClr>
          </a:solidFill>
        </p:spPr>
        <p:txBody>
          <a:bodyPr/>
          <a:lstStyle>
            <a:lvl1pPr marL="0" indent="0" algn="ctr">
              <a:buNone/>
              <a:defRPr sz="2575"/>
            </a:lvl1pPr>
          </a:lstStyle>
          <a:p>
            <a:pPr marL="0" indent="0" algn="ctr">
              <a:buNone/>
            </a:pPr>
            <a:endParaRPr lang="en-US" dirty="0"/>
          </a:p>
        </p:txBody>
      </p:sp>
      <p:sp>
        <p:nvSpPr>
          <p:cNvPr id="20" name="Content Placeholder 9"/>
          <p:cNvSpPr>
            <a:spLocks noGrp="1"/>
          </p:cNvSpPr>
          <p:nvPr>
            <p:ph sz="quarter" idx="20"/>
          </p:nvPr>
        </p:nvSpPr>
        <p:spPr>
          <a:xfrm>
            <a:off x="20489057" y="6353684"/>
            <a:ext cx="9011314" cy="11021833"/>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9"/>
          <p:cNvSpPr>
            <a:spLocks noGrp="1"/>
          </p:cNvSpPr>
          <p:nvPr>
            <p:ph sz="quarter" idx="21"/>
          </p:nvPr>
        </p:nvSpPr>
        <p:spPr>
          <a:xfrm>
            <a:off x="20489057" y="26267973"/>
            <a:ext cx="8980219" cy="13340371"/>
          </a:xfrm>
          <a:prstGeom prst="rect">
            <a:avLst/>
          </a:prstGeom>
        </p:spPr>
        <p:txBody>
          <a:bodyPr/>
          <a:lstStyle>
            <a:lvl1pPr>
              <a:lnSpc>
                <a:spcPts val="4231"/>
              </a:lnSpc>
              <a:spcBef>
                <a:spcPts val="0"/>
              </a:spcBef>
              <a:defRPr sz="2575" baseline="0">
                <a:solidFill>
                  <a:schemeClr val="bg1">
                    <a:lumMod val="50000"/>
                  </a:schemeClr>
                </a:solidFill>
                <a:latin typeface="Arial" charset="0"/>
              </a:defRPr>
            </a:lvl1pPr>
            <a:lvl2pPr>
              <a:lnSpc>
                <a:spcPts val="4231"/>
              </a:lnSpc>
              <a:spcBef>
                <a:spcPts val="0"/>
              </a:spcBef>
              <a:defRPr sz="2575" baseline="0">
                <a:solidFill>
                  <a:schemeClr val="bg1">
                    <a:lumMod val="50000"/>
                  </a:schemeClr>
                </a:solidFill>
                <a:latin typeface="Arial" charset="0"/>
              </a:defRPr>
            </a:lvl2pPr>
            <a:lvl3pPr>
              <a:lnSpc>
                <a:spcPts val="4231"/>
              </a:lnSpc>
              <a:spcBef>
                <a:spcPts val="0"/>
              </a:spcBef>
              <a:defRPr sz="2575" baseline="0">
                <a:solidFill>
                  <a:schemeClr val="bg1">
                    <a:lumMod val="50000"/>
                  </a:schemeClr>
                </a:solidFill>
                <a:latin typeface="Arial" charset="0"/>
              </a:defRPr>
            </a:lvl3pPr>
            <a:lvl4pPr>
              <a:lnSpc>
                <a:spcPts val="4231"/>
              </a:lnSpc>
              <a:spcBef>
                <a:spcPts val="0"/>
              </a:spcBef>
              <a:defRPr sz="2575" baseline="0">
                <a:solidFill>
                  <a:schemeClr val="bg1">
                    <a:lumMod val="50000"/>
                  </a:schemeClr>
                </a:solidFill>
                <a:latin typeface="Arial" charset="0"/>
              </a:defRPr>
            </a:lvl4pPr>
            <a:lvl5pPr marL="2102434" indent="-420487">
              <a:lnSpc>
                <a:spcPts val="4231"/>
              </a:lnSpc>
              <a:spcBef>
                <a:spcPts val="0"/>
              </a:spcBef>
              <a:buClr>
                <a:srgbClr val="245EAC"/>
              </a:buClr>
              <a:buFont typeface="Arial" charset="0"/>
              <a:buChar char="•"/>
              <a:defRPr sz="2575"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7047114"/>
      </p:ext>
    </p:extLst>
  </p:cSld>
  <p:clrMapOvr>
    <a:masterClrMapping/>
  </p:clrMapOvr>
  <p:extLst>
    <p:ext uri="{DCECCB84-F9BA-43D5-87BE-67443E8EF086}">
      <p15:sldGuideLst xmlns:p15="http://schemas.microsoft.com/office/powerpoint/2012/main">
        <p15:guide id="1" orient="horz" pos="26496">
          <p15:clr>
            <a:srgbClr val="FBAE40"/>
          </p15:clr>
        </p15:guide>
        <p15:guide id="2" pos="576">
          <p15:clr>
            <a:srgbClr val="FBAE40"/>
          </p15:clr>
        </p15:guide>
        <p15:guide id="3" pos="20184">
          <p15:clr>
            <a:srgbClr val="FBAE40"/>
          </p15:clr>
        </p15:guide>
        <p15:guide id="4" orient="horz" pos="5016">
          <p15:clr>
            <a:srgbClr val="FBAE40"/>
          </p15:clr>
        </p15:guide>
        <p15:guide id="5" pos="13440">
          <p15:clr>
            <a:srgbClr val="FBAE40"/>
          </p15:clr>
        </p15:guide>
        <p15:guide id="6" pos="6696">
          <p15:clr>
            <a:srgbClr val="FBAE40"/>
          </p15:clr>
        </p15:guide>
        <p15:guide id="7" pos="7272">
          <p15:clr>
            <a:srgbClr val="FBAE40"/>
          </p15:clr>
        </p15:guide>
        <p15:guide id="8" pos="140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A8F07F04-A3AE-3145-B127-778AE209110A}" type="datetimeFigureOut">
              <a:rPr lang="en-US" smtClean="0"/>
              <a:t>12/3/22</a:t>
            </a:fld>
            <a:endParaRPr 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0EB518B1-5464-C343-8C44-1FA9D22C99BB}" type="slidenum">
              <a:rPr lang="en-US" smtClean="0"/>
              <a:t>‹#›</a:t>
            </a:fld>
            <a:endParaRPr lang="en-US"/>
          </a:p>
        </p:txBody>
      </p:sp>
    </p:spTree>
    <p:extLst>
      <p:ext uri="{BB962C8B-B14F-4D97-AF65-F5344CB8AC3E}">
        <p14:creationId xmlns:p14="http://schemas.microsoft.com/office/powerpoint/2010/main" val="27768787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66C6F563-4BAF-FB7F-3BF1-A692C4477F10}"/>
              </a:ext>
            </a:extLst>
          </p:cNvPr>
          <p:cNvSpPr/>
          <p:nvPr/>
        </p:nvSpPr>
        <p:spPr>
          <a:xfrm>
            <a:off x="-27593" y="40000671"/>
            <a:ext cx="30330398" cy="284864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a:p>
        </p:txBody>
      </p:sp>
      <p:sp>
        <p:nvSpPr>
          <p:cNvPr id="4" name="Rectangle 3">
            <a:extLst>
              <a:ext uri="{FF2B5EF4-FFF2-40B4-BE49-F238E27FC236}">
                <a16:creationId xmlns:a16="http://schemas.microsoft.com/office/drawing/2014/main" id="{72A4E8F3-E6C0-94DE-0EFB-3890816BA246}"/>
              </a:ext>
            </a:extLst>
          </p:cNvPr>
          <p:cNvSpPr/>
          <p:nvPr/>
        </p:nvSpPr>
        <p:spPr>
          <a:xfrm>
            <a:off x="-27593" y="-179088"/>
            <a:ext cx="30357989" cy="618317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dirty="0"/>
          </a:p>
        </p:txBody>
      </p:sp>
      <p:sp>
        <p:nvSpPr>
          <p:cNvPr id="162" name="Poster Title">
            <a:extLst>
              <a:ext uri="{FF2B5EF4-FFF2-40B4-BE49-F238E27FC236}">
                <a16:creationId xmlns:a16="http://schemas.microsoft.com/office/drawing/2014/main" id="{122F9996-072B-864B-B6D4-4A5589C42C97}"/>
              </a:ext>
            </a:extLst>
          </p:cNvPr>
          <p:cNvSpPr>
            <a:spLocks noChangeArrowheads="1"/>
          </p:cNvSpPr>
          <p:nvPr/>
        </p:nvSpPr>
        <p:spPr bwMode="auto">
          <a:xfrm>
            <a:off x="1198257" y="753661"/>
            <a:ext cx="23114229" cy="482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17" tIns="41951" rIns="83917" bIns="41951">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defRPr/>
            </a:pPr>
            <a:r>
              <a:rPr lang="en-US" altLang="en-US" sz="8500" dirty="0">
                <a:solidFill>
                  <a:srgbClr val="FFFFFF"/>
                </a:solidFill>
                <a:latin typeface="+mn-lt"/>
                <a:ea typeface="Arial" charset="0"/>
              </a:rPr>
              <a:t>DTC Genetic Testing Consent Policies from a Contextual Integrity, Legal, and Actionability Lens</a:t>
            </a:r>
          </a:p>
          <a:p>
            <a:pPr>
              <a:defRPr/>
            </a:pPr>
            <a:r>
              <a:rPr lang="en-US" altLang="en-US" sz="4400" dirty="0" err="1">
                <a:solidFill>
                  <a:srgbClr val="FFFFFF"/>
                </a:solidFill>
                <a:latin typeface="+mn-lt"/>
                <a:ea typeface="Arial" charset="0"/>
              </a:rPr>
              <a:t>Xengie</a:t>
            </a:r>
            <a:r>
              <a:rPr lang="en-US" altLang="en-US" sz="4400" dirty="0">
                <a:solidFill>
                  <a:srgbClr val="FFFFFF"/>
                </a:solidFill>
                <a:latin typeface="+mn-lt"/>
                <a:ea typeface="Arial" charset="0"/>
              </a:rPr>
              <a:t> Doan</a:t>
            </a:r>
            <a:r>
              <a:rPr lang="en-US" altLang="en-US" sz="4400" baseline="30000" dirty="0">
                <a:solidFill>
                  <a:srgbClr val="FFFFFF"/>
                </a:solidFill>
                <a:latin typeface="+mn-lt"/>
                <a:ea typeface="Arial" charset="0"/>
              </a:rPr>
              <a:t>1</a:t>
            </a:r>
            <a:r>
              <a:rPr lang="en-US" altLang="en-US" sz="4400" dirty="0">
                <a:solidFill>
                  <a:srgbClr val="FFFFFF"/>
                </a:solidFill>
                <a:latin typeface="+mn-lt"/>
                <a:ea typeface="Arial" charset="0"/>
              </a:rPr>
              <a:t>, Fatma </a:t>
            </a:r>
            <a:r>
              <a:rPr lang="en-US" altLang="en-US" sz="4400" dirty="0" err="1">
                <a:solidFill>
                  <a:srgbClr val="FFFFFF"/>
                </a:solidFill>
                <a:latin typeface="+mn-lt"/>
                <a:ea typeface="Arial" charset="0"/>
              </a:rPr>
              <a:t>Sumeyra</a:t>
            </a:r>
            <a:r>
              <a:rPr lang="en-US" altLang="en-US" sz="4400" dirty="0">
                <a:solidFill>
                  <a:srgbClr val="FFFFFF"/>
                </a:solidFill>
                <a:latin typeface="+mn-lt"/>
                <a:ea typeface="Arial" charset="0"/>
              </a:rPr>
              <a:t> Dogan</a:t>
            </a:r>
            <a:r>
              <a:rPr lang="en-US" altLang="en-US" sz="4400" baseline="30000" dirty="0">
                <a:solidFill>
                  <a:srgbClr val="FFFFFF"/>
                </a:solidFill>
                <a:latin typeface="+mn-lt"/>
                <a:ea typeface="Arial" charset="0"/>
              </a:rPr>
              <a:t>2</a:t>
            </a:r>
            <a:r>
              <a:rPr lang="en-US" altLang="en-US" sz="4400" dirty="0">
                <a:solidFill>
                  <a:srgbClr val="FFFFFF"/>
                </a:solidFill>
                <a:latin typeface="+mn-lt"/>
                <a:ea typeface="Arial" charset="0"/>
              </a:rPr>
              <a:t>, Arianna Rossi</a:t>
            </a:r>
            <a:r>
              <a:rPr lang="en-US" altLang="en-US" sz="4400" baseline="30000" dirty="0">
                <a:solidFill>
                  <a:srgbClr val="FFFFFF"/>
                </a:solidFill>
                <a:latin typeface="+mn-lt"/>
                <a:ea typeface="Arial" charset="0"/>
              </a:rPr>
              <a:t>1</a:t>
            </a:r>
            <a:r>
              <a:rPr lang="en-US" altLang="en-US" sz="4400" dirty="0">
                <a:solidFill>
                  <a:srgbClr val="FFFFFF"/>
                </a:solidFill>
                <a:latin typeface="+mn-lt"/>
                <a:ea typeface="Arial" charset="0"/>
              </a:rPr>
              <a:t>, </a:t>
            </a:r>
            <a:r>
              <a:rPr lang="en-US" altLang="en-US" sz="4400" dirty="0" err="1">
                <a:solidFill>
                  <a:srgbClr val="FFFFFF"/>
                </a:solidFill>
                <a:latin typeface="+mn-lt"/>
                <a:ea typeface="Arial" charset="0"/>
              </a:rPr>
              <a:t>Wilhemenia</a:t>
            </a:r>
            <a:r>
              <a:rPr lang="en-US" altLang="en-US" sz="4400" dirty="0">
                <a:solidFill>
                  <a:srgbClr val="FFFFFF"/>
                </a:solidFill>
                <a:latin typeface="+mn-lt"/>
                <a:ea typeface="Arial" charset="0"/>
              </a:rPr>
              <a:t> Maria Botes</a:t>
            </a:r>
            <a:r>
              <a:rPr lang="en-US" altLang="en-US" sz="4400" baseline="30000" dirty="0">
                <a:solidFill>
                  <a:srgbClr val="FFFFFF"/>
                </a:solidFill>
                <a:latin typeface="+mn-lt"/>
                <a:ea typeface="Arial" charset="0"/>
              </a:rPr>
              <a:t>1</a:t>
            </a:r>
            <a:r>
              <a:rPr lang="en-US" altLang="en-US" sz="4400" dirty="0">
                <a:solidFill>
                  <a:srgbClr val="FFFFFF"/>
                </a:solidFill>
                <a:latin typeface="+mn-lt"/>
                <a:ea typeface="Arial" charset="0"/>
              </a:rPr>
              <a:t>, Gabriele Lenzini</a:t>
            </a:r>
            <a:r>
              <a:rPr lang="en-US" altLang="en-US" sz="4400" baseline="30000" dirty="0">
                <a:solidFill>
                  <a:srgbClr val="FFFFFF"/>
                </a:solidFill>
                <a:latin typeface="+mn-lt"/>
                <a:ea typeface="Arial" charset="0"/>
              </a:rPr>
              <a:t>1</a:t>
            </a:r>
            <a:r>
              <a:rPr lang="en-US" altLang="en-US" sz="4400">
                <a:solidFill>
                  <a:srgbClr val="FFFFFF"/>
                </a:solidFill>
                <a:latin typeface="+mn-lt"/>
                <a:ea typeface="Arial" charset="0"/>
              </a:rPr>
              <a:t>, Fryderyk</a:t>
            </a:r>
            <a:r>
              <a:rPr lang="en-US" altLang="en-US" sz="4400" baseline="30000">
                <a:solidFill>
                  <a:srgbClr val="FFFFFF"/>
                </a:solidFill>
                <a:latin typeface="+mn-lt"/>
                <a:ea typeface="Arial" charset="0"/>
              </a:rPr>
              <a:t> </a:t>
            </a:r>
            <a:r>
              <a:rPr lang="en-US" altLang="en-US" sz="4400" dirty="0">
                <a:solidFill>
                  <a:srgbClr val="FFFFFF"/>
                </a:solidFill>
                <a:latin typeface="+mn-lt"/>
                <a:ea typeface="Arial" charset="0"/>
              </a:rPr>
              <a:t>Zoll</a:t>
            </a:r>
            <a:r>
              <a:rPr lang="en-US" altLang="en-US" sz="4400" baseline="30000" dirty="0">
                <a:solidFill>
                  <a:srgbClr val="FFFFFF"/>
                </a:solidFill>
                <a:latin typeface="+mn-lt"/>
                <a:ea typeface="Arial" charset="0"/>
              </a:rPr>
              <a:t>2</a:t>
            </a:r>
            <a:endParaRPr lang="en-US" altLang="en-US" sz="4400" dirty="0">
              <a:solidFill>
                <a:srgbClr val="FFFFFF"/>
              </a:solidFill>
              <a:latin typeface="+mn-lt"/>
              <a:ea typeface="Arial" charset="0"/>
            </a:endParaRPr>
          </a:p>
          <a:p>
            <a:pPr>
              <a:spcBef>
                <a:spcPts val="1655"/>
              </a:spcBef>
              <a:defRPr/>
            </a:pPr>
            <a:r>
              <a:rPr lang="en-US" altLang="en-US" sz="3600" baseline="30000" dirty="0">
                <a:solidFill>
                  <a:srgbClr val="FFFFFF"/>
                </a:solidFill>
                <a:latin typeface="+mn-lt"/>
                <a:ea typeface="Arial" charset="0"/>
              </a:rPr>
              <a:t>1</a:t>
            </a:r>
            <a:r>
              <a:rPr lang="en-US" altLang="en-US" sz="3600" dirty="0">
                <a:solidFill>
                  <a:srgbClr val="FFFFFF"/>
                </a:solidFill>
                <a:latin typeface="+mn-lt"/>
                <a:ea typeface="Arial" charset="0"/>
              </a:rPr>
              <a:t>SnT, University of Luxembourg, </a:t>
            </a:r>
            <a:r>
              <a:rPr lang="en-US" altLang="en-US" sz="3600" baseline="30000" dirty="0">
                <a:solidFill>
                  <a:srgbClr val="FFFFFF"/>
                </a:solidFill>
                <a:latin typeface="+mn-lt"/>
                <a:ea typeface="Arial" charset="0"/>
              </a:rPr>
              <a:t>2 </a:t>
            </a:r>
            <a:r>
              <a:rPr lang="en-US" altLang="en-US" sz="3600" dirty="0">
                <a:solidFill>
                  <a:srgbClr val="FFFFFF"/>
                </a:solidFill>
                <a:latin typeface="+mn-lt"/>
                <a:ea typeface="Arial" charset="0"/>
              </a:rPr>
              <a:t>Jagiellonian University</a:t>
            </a:r>
          </a:p>
        </p:txBody>
      </p:sp>
      <p:cxnSp>
        <p:nvCxnSpPr>
          <p:cNvPr id="12" name="Horizontal Section Divider" descr="Horizontal Divider">
            <a:extLst>
              <a:ext uri="{FF2B5EF4-FFF2-40B4-BE49-F238E27FC236}">
                <a16:creationId xmlns:a16="http://schemas.microsoft.com/office/drawing/2014/main" id="{FA9CD980-CAA8-B247-B623-40A39BE5BEF8}"/>
              </a:ext>
            </a:extLst>
          </p:cNvPr>
          <p:cNvCxnSpPr>
            <a:cxnSpLocks/>
          </p:cNvCxnSpPr>
          <p:nvPr/>
        </p:nvCxnSpPr>
        <p:spPr bwMode="auto">
          <a:xfrm>
            <a:off x="1198257" y="22729855"/>
            <a:ext cx="8409781" cy="0"/>
          </a:xfrm>
          <a:prstGeom prst="line">
            <a:avLst/>
          </a:prstGeom>
          <a:noFill/>
          <a:ln w="25400" cap="flat" cmpd="sng" algn="ctr">
            <a:solidFill>
              <a:schemeClr val="tx1"/>
            </a:solidFill>
            <a:prstDash val="dash"/>
            <a:round/>
            <a:headEnd type="none" w="med" len="med"/>
            <a:tailEnd type="none" w="med" len="med"/>
          </a:ln>
          <a:effectLst/>
        </p:spPr>
      </p:cxnSp>
      <p:sp>
        <p:nvSpPr>
          <p:cNvPr id="13" name="Methods Textbox">
            <a:extLst>
              <a:ext uri="{FF2B5EF4-FFF2-40B4-BE49-F238E27FC236}">
                <a16:creationId xmlns:a16="http://schemas.microsoft.com/office/drawing/2014/main" id="{5FBBC0B6-D787-D945-A995-B5D5A9D0A98B}"/>
              </a:ext>
            </a:extLst>
          </p:cNvPr>
          <p:cNvSpPr txBox="1"/>
          <p:nvPr/>
        </p:nvSpPr>
        <p:spPr>
          <a:xfrm>
            <a:off x="1101713" y="23687192"/>
            <a:ext cx="8568517" cy="13991459"/>
          </a:xfrm>
          <a:prstGeom prst="rect">
            <a:avLst/>
          </a:prstGeom>
          <a:noFill/>
          <a:effectLst/>
        </p:spPr>
        <p:txBody>
          <a:bodyPr wrap="square" lIns="91440" tIns="45720" rIns="91440" bIns="45720" anchor="t">
            <a:spAutoFit/>
          </a:bodyPr>
          <a:lstStyle/>
          <a:p>
            <a:pPr algn="just">
              <a:lnSpc>
                <a:spcPts val="3715"/>
              </a:lnSpc>
              <a:spcAft>
                <a:spcPts val="969"/>
              </a:spcAft>
              <a:defRPr/>
            </a:pPr>
            <a:r>
              <a:rPr lang="en-US" sz="4400" b="1" dirty="0">
                <a:solidFill>
                  <a:srgbClr val="005BBB"/>
                </a:solidFill>
              </a:rPr>
              <a:t>Methods</a:t>
            </a:r>
            <a:endParaRPr lang="pl-PL" sz="3600" dirty="0"/>
          </a:p>
          <a:p>
            <a:pPr algn="just">
              <a:lnSpc>
                <a:spcPts val="4231"/>
              </a:lnSpc>
              <a:spcAft>
                <a:spcPts val="920"/>
              </a:spcAft>
              <a:defRPr/>
            </a:pPr>
            <a:r>
              <a:rPr lang="en-US" sz="3600" dirty="0">
                <a:ea typeface="Arial" charset="0"/>
                <a:cs typeface="Arial"/>
              </a:rPr>
              <a:t>We accessed the privacy policy of the UK version of </a:t>
            </a:r>
            <a:r>
              <a:rPr lang="en-US" sz="3600" dirty="0" err="1">
                <a:ea typeface="Arial" charset="0"/>
                <a:cs typeface="Arial"/>
              </a:rPr>
              <a:t>AncestryDNA.com</a:t>
            </a:r>
            <a:r>
              <a:rPr lang="en-US" sz="3600" dirty="0">
                <a:ea typeface="Arial" charset="0"/>
                <a:cs typeface="Arial"/>
              </a:rPr>
              <a:t> in Dec 2022 to collect and analyze publicly available information to determine the CI flow. </a:t>
            </a:r>
          </a:p>
          <a:p>
            <a:pPr algn="just">
              <a:lnSpc>
                <a:spcPts val="4231"/>
              </a:lnSpc>
              <a:spcAft>
                <a:spcPts val="920"/>
              </a:spcAft>
              <a:defRPr/>
            </a:pPr>
            <a:endParaRPr lang="en-US" sz="3600" dirty="0">
              <a:ea typeface="Arial" charset="0"/>
              <a:cs typeface="Arial"/>
            </a:endParaRPr>
          </a:p>
          <a:p>
            <a:pPr algn="just">
              <a:lnSpc>
                <a:spcPts val="4231"/>
              </a:lnSpc>
              <a:spcAft>
                <a:spcPts val="920"/>
              </a:spcAft>
              <a:defRPr/>
            </a:pPr>
            <a:r>
              <a:rPr lang="en-US" sz="3600" dirty="0">
                <a:ea typeface="Arial" charset="0"/>
                <a:cs typeface="Arial"/>
              </a:rPr>
              <a:t>An information flow contains a sender, recipient, transmission principle, attribute, and subject. We identified any information flows relating to a customer’s genetic information and once these are identified we can carry out the following analyses:</a:t>
            </a:r>
          </a:p>
          <a:p>
            <a:pPr marL="742950" indent="-742950" algn="just">
              <a:lnSpc>
                <a:spcPts val="4231"/>
              </a:lnSpc>
              <a:spcAft>
                <a:spcPts val="920"/>
              </a:spcAft>
              <a:buAutoNum type="arabicParenR"/>
              <a:defRPr/>
            </a:pPr>
            <a:r>
              <a:rPr lang="en-US" sz="3600" dirty="0">
                <a:ea typeface="Arial" charset="0"/>
                <a:cs typeface="Arial"/>
              </a:rPr>
              <a:t>Identifying Incomplete Flows</a:t>
            </a:r>
          </a:p>
          <a:p>
            <a:pPr marL="742950" indent="-742950" algn="just">
              <a:lnSpc>
                <a:spcPts val="4231"/>
              </a:lnSpc>
              <a:spcAft>
                <a:spcPts val="920"/>
              </a:spcAft>
              <a:buAutoNum type="arabicParenR"/>
              <a:defRPr/>
            </a:pPr>
            <a:r>
              <a:rPr lang="en-US" sz="3600" dirty="0">
                <a:ea typeface="Arial" charset="0"/>
                <a:cs typeface="Arial"/>
              </a:rPr>
              <a:t>CI Parameter Bloating</a:t>
            </a:r>
          </a:p>
          <a:p>
            <a:pPr marL="742950" indent="-742950" algn="just">
              <a:lnSpc>
                <a:spcPts val="4231"/>
              </a:lnSpc>
              <a:spcAft>
                <a:spcPts val="920"/>
              </a:spcAft>
              <a:buAutoNum type="arabicParenR"/>
              <a:defRPr/>
            </a:pPr>
            <a:r>
              <a:rPr lang="en-US" sz="3600" dirty="0">
                <a:ea typeface="Arial" charset="0"/>
                <a:cs typeface="Arial"/>
              </a:rPr>
              <a:t>Legal Analysis</a:t>
            </a:r>
          </a:p>
          <a:p>
            <a:pPr marL="742950" indent="-742950" algn="just">
              <a:lnSpc>
                <a:spcPts val="4231"/>
              </a:lnSpc>
              <a:spcAft>
                <a:spcPts val="920"/>
              </a:spcAft>
              <a:buAutoNum type="arabicParenR"/>
              <a:defRPr/>
            </a:pPr>
            <a:r>
              <a:rPr lang="en-US" sz="3600" dirty="0">
                <a:ea typeface="Arial" charset="0"/>
                <a:cs typeface="Arial"/>
              </a:rPr>
              <a:t>Vague Statement Analysis (In Progress)</a:t>
            </a:r>
          </a:p>
          <a:p>
            <a:pPr algn="just">
              <a:lnSpc>
                <a:spcPts val="4231"/>
              </a:lnSpc>
              <a:spcAft>
                <a:spcPts val="920"/>
              </a:spcAft>
              <a:defRPr/>
            </a:pPr>
            <a:endParaRPr lang="en-US" sz="3600" dirty="0">
              <a:ea typeface="+mn-lt"/>
              <a:cs typeface="Arial" panose="020B0604020202020204" pitchFamily="34" charset="0"/>
            </a:endParaRPr>
          </a:p>
          <a:p>
            <a:pPr algn="just">
              <a:lnSpc>
                <a:spcPts val="4231"/>
              </a:lnSpc>
              <a:spcAft>
                <a:spcPts val="920"/>
              </a:spcAft>
              <a:defRPr/>
            </a:pPr>
            <a:endParaRPr lang="en-US" sz="3600" dirty="0">
              <a:ea typeface="+mn-lt"/>
              <a:cs typeface="Arial" panose="020B0604020202020204" pitchFamily="34" charset="0"/>
            </a:endParaRPr>
          </a:p>
          <a:p>
            <a:pPr algn="just">
              <a:lnSpc>
                <a:spcPts val="4231"/>
              </a:lnSpc>
              <a:spcAft>
                <a:spcPts val="920"/>
              </a:spcAft>
              <a:defRPr/>
            </a:pPr>
            <a:endParaRPr lang="en-US" sz="3600" dirty="0">
              <a:ea typeface="Arial" charset="0"/>
              <a:cs typeface="Arial"/>
            </a:endParaRPr>
          </a:p>
          <a:p>
            <a:pPr algn="just">
              <a:lnSpc>
                <a:spcPts val="4231"/>
              </a:lnSpc>
              <a:spcAft>
                <a:spcPts val="920"/>
              </a:spcAft>
              <a:defRPr/>
            </a:pPr>
            <a:endParaRPr lang="en-US" sz="3600" dirty="0">
              <a:ea typeface="Arial" charset="0"/>
              <a:cs typeface="Arial"/>
            </a:endParaRPr>
          </a:p>
          <a:p>
            <a:pPr algn="just">
              <a:lnSpc>
                <a:spcPts val="4231"/>
              </a:lnSpc>
              <a:spcAft>
                <a:spcPts val="920"/>
              </a:spcAft>
              <a:defRPr/>
            </a:pPr>
            <a:endParaRPr lang="en-US" sz="2400" b="1" dirty="0">
              <a:solidFill>
                <a:schemeClr val="tx2"/>
              </a:solidFill>
              <a:ea typeface="Arial" charset="0"/>
              <a:cs typeface="Arial" charset="0"/>
            </a:endParaRPr>
          </a:p>
          <a:p>
            <a:pPr marL="368935" lvl="1" algn="just">
              <a:lnSpc>
                <a:spcPts val="4231"/>
              </a:lnSpc>
              <a:spcAft>
                <a:spcPts val="920"/>
              </a:spcAft>
              <a:buClr>
                <a:schemeClr val="tx2"/>
              </a:buClr>
              <a:buSzPct val="125000"/>
              <a:defRPr/>
            </a:pPr>
            <a:endParaRPr lang="en-US" sz="2400" dirty="0">
              <a:ea typeface="Arial" charset="0"/>
              <a:cs typeface="Arial" charset="0"/>
            </a:endParaRPr>
          </a:p>
          <a:p>
            <a:pPr marL="368935" lvl="1" algn="just">
              <a:lnSpc>
                <a:spcPts val="4231"/>
              </a:lnSpc>
              <a:spcAft>
                <a:spcPts val="920"/>
              </a:spcAft>
              <a:buClr>
                <a:schemeClr val="tx2"/>
              </a:buClr>
              <a:buSzPct val="125000"/>
              <a:defRPr/>
            </a:pPr>
            <a:endParaRPr lang="en-US" sz="2400" dirty="0">
              <a:ea typeface="Arial" charset="0"/>
              <a:cs typeface="Arial" charset="0"/>
            </a:endParaRPr>
          </a:p>
        </p:txBody>
      </p:sp>
      <p:sp>
        <p:nvSpPr>
          <p:cNvPr id="15" name="Data Analysis Textbox">
            <a:extLst>
              <a:ext uri="{FF2B5EF4-FFF2-40B4-BE49-F238E27FC236}">
                <a16:creationId xmlns:a16="http://schemas.microsoft.com/office/drawing/2014/main" id="{D2D38290-E5F3-D246-A2F5-6C432990F86D}"/>
              </a:ext>
            </a:extLst>
          </p:cNvPr>
          <p:cNvSpPr txBox="1"/>
          <p:nvPr/>
        </p:nvSpPr>
        <p:spPr>
          <a:xfrm>
            <a:off x="10675827" y="7143168"/>
            <a:ext cx="9009596" cy="17391941"/>
          </a:xfrm>
          <a:prstGeom prst="rect">
            <a:avLst/>
          </a:prstGeom>
          <a:noFill/>
          <a:effectLst/>
        </p:spPr>
        <p:txBody>
          <a:bodyPr wrap="square" lIns="91440" tIns="45720" rIns="91440" bIns="45720" anchor="t">
            <a:spAutoFit/>
          </a:bodyPr>
          <a:lstStyle/>
          <a:p>
            <a:pPr algn="just">
              <a:lnSpc>
                <a:spcPts val="3715"/>
              </a:lnSpc>
              <a:spcAft>
                <a:spcPts val="969"/>
              </a:spcAft>
              <a:defRPr/>
            </a:pPr>
            <a:r>
              <a:rPr lang="en-US" sz="4400" b="1" dirty="0">
                <a:solidFill>
                  <a:srgbClr val="005BBB"/>
                </a:solidFill>
              </a:rPr>
              <a:t>Results</a:t>
            </a:r>
            <a:endParaRPr lang="pl-PL" sz="3600" dirty="0">
              <a:ea typeface="Calibri" panose="020F0502020204030204"/>
              <a:cs typeface="Calibri" panose="020F0502020204030204"/>
            </a:endParaRPr>
          </a:p>
          <a:p>
            <a:pPr algn="just">
              <a:lnSpc>
                <a:spcPts val="4231"/>
              </a:lnSpc>
              <a:spcAft>
                <a:spcPts val="920"/>
              </a:spcAft>
              <a:defRPr/>
            </a:pPr>
            <a:r>
              <a:rPr lang="en-US" sz="3600" dirty="0">
                <a:ea typeface="Arial" charset="0"/>
                <a:cs typeface="Arial"/>
              </a:rPr>
              <a:t>We identified a total of 7 information flows that relate to a customer’s genetic data in terms of storage, usage by the company, or sharing with third parties from the privacy policy of AncestryDNA. </a:t>
            </a:r>
          </a:p>
          <a:p>
            <a:pPr algn="just">
              <a:lnSpc>
                <a:spcPts val="4231"/>
              </a:lnSpc>
              <a:spcAft>
                <a:spcPts val="920"/>
              </a:spcAft>
              <a:defRPr/>
            </a:pPr>
            <a:endParaRPr lang="en-US" sz="3600" dirty="0">
              <a:solidFill>
                <a:schemeClr val="accent1"/>
              </a:solidFill>
              <a:ea typeface="Arial" charset="0"/>
              <a:cs typeface="Arial" charset="0"/>
            </a:endParaRPr>
          </a:p>
          <a:p>
            <a:pPr algn="just">
              <a:lnSpc>
                <a:spcPts val="4231"/>
              </a:lnSpc>
              <a:spcAft>
                <a:spcPts val="920"/>
              </a:spcAft>
              <a:defRPr/>
            </a:pPr>
            <a:r>
              <a:rPr lang="en-US" sz="3600" dirty="0">
                <a:solidFill>
                  <a:schemeClr val="accent1"/>
                </a:solidFill>
                <a:ea typeface="Arial" charset="0"/>
                <a:cs typeface="Arial" charset="0"/>
              </a:rPr>
              <a:t>Information Flow</a:t>
            </a:r>
          </a:p>
          <a:p>
            <a:pPr algn="just">
              <a:lnSpc>
                <a:spcPts val="4231"/>
              </a:lnSpc>
              <a:spcAft>
                <a:spcPts val="920"/>
              </a:spcAft>
              <a:defRPr/>
            </a:pPr>
            <a:r>
              <a:rPr lang="en-US" sz="3200" dirty="0">
                <a:ea typeface="Arial" charset="0"/>
                <a:cs typeface="Arial"/>
              </a:rPr>
              <a:t>One example of identifying a CI information flow from the text is as follows. </a:t>
            </a:r>
          </a:p>
          <a:p>
            <a:pPr algn="just">
              <a:lnSpc>
                <a:spcPts val="4231"/>
              </a:lnSpc>
              <a:spcAft>
                <a:spcPts val="920"/>
              </a:spcAft>
              <a:defRPr/>
            </a:pPr>
            <a:r>
              <a:rPr lang="en-US" sz="3200" dirty="0">
                <a:ea typeface="Arial" charset="0"/>
                <a:cs typeface="Arial"/>
              </a:rPr>
              <a:t>“</a:t>
            </a:r>
            <a:r>
              <a:rPr lang="en-GB" sz="2800" i="1" dirty="0"/>
              <a:t>At our partner laboratories, we extract your DNA from your saliva and convert it into machine-readable biometric data (“DNA Data”) that we process to provide you with an ethnicity estimate and communities suggestions. We also process your DNA Data to provide you information about your degree of relatedness to other users in our DNA database and any genetic  associated with certain biological, physiological, or </a:t>
            </a:r>
            <a:r>
              <a:rPr lang="en-GB" sz="2800" i="1" dirty="0" err="1"/>
              <a:t>behavioral</a:t>
            </a:r>
            <a:r>
              <a:rPr lang="en-GB" sz="2800" i="1" dirty="0"/>
              <a:t> traits, such as hair thickness and eye </a:t>
            </a:r>
            <a:r>
              <a:rPr lang="en-GB" sz="2800" i="1" dirty="0" err="1"/>
              <a:t>color</a:t>
            </a:r>
            <a:r>
              <a:rPr lang="en-GB" sz="2800" i="1" dirty="0"/>
              <a:t> or traits associated with wellness</a:t>
            </a:r>
            <a:r>
              <a:rPr lang="en-GB" sz="2800" i="1" dirty="0">
                <a:solidFill>
                  <a:schemeClr val="accent1"/>
                </a:solidFill>
              </a:rPr>
              <a:t>.”</a:t>
            </a:r>
            <a:endParaRPr lang="en-US" sz="3200" i="1" dirty="0">
              <a:ea typeface="Arial" charset="0"/>
              <a:cs typeface="Arial"/>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p:txBody>
      </p:sp>
      <p:sp>
        <p:nvSpPr>
          <p:cNvPr id="37" name="TextBox for Chart E">
            <a:extLst>
              <a:ext uri="{FF2B5EF4-FFF2-40B4-BE49-F238E27FC236}">
                <a16:creationId xmlns:a16="http://schemas.microsoft.com/office/drawing/2014/main" id="{AF9374DC-25C8-134E-85CD-BEF34ADB045D}"/>
              </a:ext>
            </a:extLst>
          </p:cNvPr>
          <p:cNvSpPr txBox="1"/>
          <p:nvPr/>
        </p:nvSpPr>
        <p:spPr>
          <a:xfrm>
            <a:off x="20695117" y="11907908"/>
            <a:ext cx="8439469" cy="12095619"/>
          </a:xfrm>
          <a:prstGeom prst="rect">
            <a:avLst/>
          </a:prstGeom>
          <a:noFill/>
        </p:spPr>
        <p:txBody>
          <a:bodyPr wrap="square" lIns="91440" tIns="45720" rIns="91440" bIns="45720" anchor="t">
            <a:spAutoFit/>
          </a:bodyPr>
          <a:lstStyle/>
          <a:p>
            <a:pPr marL="368935" lvl="1" algn="just">
              <a:lnSpc>
                <a:spcPts val="4231"/>
              </a:lnSpc>
              <a:spcAft>
                <a:spcPts val="920"/>
              </a:spcAft>
              <a:buClr>
                <a:schemeClr val="tx2"/>
              </a:buClr>
              <a:buSzPct val="125000"/>
              <a:defRPr/>
            </a:pPr>
            <a:r>
              <a:rPr lang="en-US" sz="4000" b="1" dirty="0">
                <a:solidFill>
                  <a:srgbClr val="005BBB"/>
                </a:solidFill>
              </a:rPr>
              <a:t>Conclusion and Discussion</a:t>
            </a:r>
          </a:p>
          <a:p>
            <a:pPr marL="368935" lvl="1" algn="just">
              <a:lnSpc>
                <a:spcPts val="4231"/>
              </a:lnSpc>
              <a:spcAft>
                <a:spcPts val="920"/>
              </a:spcAft>
              <a:buClr>
                <a:schemeClr val="tx2"/>
              </a:buClr>
              <a:buSzPct val="125000"/>
              <a:defRPr/>
            </a:pPr>
            <a:r>
              <a:rPr lang="en-US" sz="3600" dirty="0">
                <a:ea typeface="Arial" charset="0"/>
                <a:cs typeface="Arial"/>
              </a:rPr>
              <a:t>Though the AncestryDNA privacy policy is actually one of the more organized documents compared to other websites, the information flow is missing important elements to properly make a risk and benefit analysis as a customer. To summarize areas of concern:</a:t>
            </a:r>
          </a:p>
          <a:p>
            <a:pPr marL="940435" lvl="1" indent="-571500" algn="just">
              <a:lnSpc>
                <a:spcPts val="4231"/>
              </a:lnSpc>
              <a:spcAft>
                <a:spcPts val="920"/>
              </a:spcAft>
              <a:buClr>
                <a:schemeClr val="tx2"/>
              </a:buClr>
              <a:buSzPct val="125000"/>
              <a:buFont typeface="Arial" panose="020B0604020202020204" pitchFamily="34" charset="0"/>
              <a:buChar char="•"/>
              <a:defRPr/>
            </a:pPr>
            <a:r>
              <a:rPr lang="en-US" sz="3600" dirty="0">
                <a:ea typeface="Arial" charset="0"/>
                <a:cs typeface="Arial"/>
              </a:rPr>
              <a:t>Not having a definite period of data retention</a:t>
            </a:r>
          </a:p>
          <a:p>
            <a:pPr marL="826135" lvl="1" indent="-457200" algn="just">
              <a:lnSpc>
                <a:spcPts val="4231"/>
              </a:lnSpc>
              <a:spcAft>
                <a:spcPts val="920"/>
              </a:spcAft>
              <a:buClr>
                <a:schemeClr val="tx2"/>
              </a:buClr>
              <a:buSzPct val="125000"/>
              <a:buFont typeface="Arial" panose="020B0604020202020204" pitchFamily="34" charset="0"/>
              <a:buChar char="•"/>
              <a:defRPr/>
            </a:pPr>
            <a:r>
              <a:rPr lang="en-US" sz="3600" dirty="0">
                <a:ea typeface="Arial" charset="0"/>
                <a:cs typeface="Arial"/>
              </a:rPr>
              <a:t>Parameter bloating of 2-14 parameters</a:t>
            </a:r>
          </a:p>
          <a:p>
            <a:pPr marL="826135" lvl="1" indent="-457200" algn="just">
              <a:lnSpc>
                <a:spcPts val="4231"/>
              </a:lnSpc>
              <a:spcAft>
                <a:spcPts val="920"/>
              </a:spcAft>
              <a:buClr>
                <a:schemeClr val="tx2"/>
              </a:buClr>
              <a:buSzPct val="125000"/>
              <a:buFont typeface="Arial" panose="020B0604020202020204" pitchFamily="34" charset="0"/>
              <a:buChar char="•"/>
              <a:defRPr/>
            </a:pPr>
            <a:r>
              <a:rPr lang="en-US" sz="3600" dirty="0">
                <a:ea typeface="Arial" charset="0"/>
                <a:cs typeface="Arial"/>
              </a:rPr>
              <a:t>Missing recipient and sender</a:t>
            </a:r>
          </a:p>
          <a:p>
            <a:pPr marL="826135" lvl="1" indent="-457200" algn="just">
              <a:lnSpc>
                <a:spcPts val="4231"/>
              </a:lnSpc>
              <a:spcAft>
                <a:spcPts val="920"/>
              </a:spcAft>
              <a:buClr>
                <a:schemeClr val="tx2"/>
              </a:buClr>
              <a:buSzPct val="125000"/>
              <a:buFont typeface="Arial" panose="020B0604020202020204" pitchFamily="34" charset="0"/>
              <a:buChar char="•"/>
              <a:defRPr/>
            </a:pPr>
            <a:endParaRPr lang="en-US" sz="3600" dirty="0">
              <a:ea typeface="Arial" charset="0"/>
              <a:cs typeface="Arial"/>
            </a:endParaRPr>
          </a:p>
          <a:p>
            <a:pPr marL="368935" lvl="1" algn="just">
              <a:lnSpc>
                <a:spcPts val="4231"/>
              </a:lnSpc>
              <a:spcAft>
                <a:spcPts val="920"/>
              </a:spcAft>
              <a:buClr>
                <a:schemeClr val="tx2"/>
              </a:buClr>
              <a:buSzPct val="125000"/>
              <a:defRPr/>
            </a:pPr>
            <a:r>
              <a:rPr lang="en-US" sz="3600" dirty="0">
                <a:ea typeface="Arial" charset="0"/>
                <a:cs typeface="Arial"/>
              </a:rPr>
              <a:t>The GDPR went into </a:t>
            </a:r>
            <a:r>
              <a:rPr lang="en-US" sz="3600">
                <a:ea typeface="Arial" charset="0"/>
                <a:cs typeface="Arial"/>
              </a:rPr>
              <a:t>effect in 2018</a:t>
            </a:r>
            <a:r>
              <a:rPr lang="en-US" sz="3600" dirty="0">
                <a:ea typeface="Arial" charset="0"/>
                <a:cs typeface="Arial"/>
              </a:rPr>
              <a:t>, and though there has been a positive outcome for consent and related privacy policies, companies may not fully comply. The DGA is also coming into effect next year and we would be interested in how prepared these companies would be and how would they comply.</a:t>
            </a:r>
          </a:p>
        </p:txBody>
      </p:sp>
      <p:cxnSp>
        <p:nvCxnSpPr>
          <p:cNvPr id="31" name="Horizontal Section Divider" descr="Horizontal Divider">
            <a:extLst>
              <a:ext uri="{FF2B5EF4-FFF2-40B4-BE49-F238E27FC236}">
                <a16:creationId xmlns:a16="http://schemas.microsoft.com/office/drawing/2014/main" id="{1C281BA3-3FCE-C942-8997-82FE52D1E5B3}"/>
              </a:ext>
            </a:extLst>
          </p:cNvPr>
          <p:cNvCxnSpPr>
            <a:cxnSpLocks/>
          </p:cNvCxnSpPr>
          <p:nvPr/>
        </p:nvCxnSpPr>
        <p:spPr bwMode="auto">
          <a:xfrm>
            <a:off x="20724805" y="23954624"/>
            <a:ext cx="8409781" cy="0"/>
          </a:xfrm>
          <a:prstGeom prst="line">
            <a:avLst/>
          </a:prstGeom>
          <a:noFill/>
          <a:ln w="25400" cap="flat" cmpd="sng" algn="ctr">
            <a:solidFill>
              <a:schemeClr val="tx1"/>
            </a:solidFill>
            <a:prstDash val="dash"/>
            <a:round/>
            <a:headEnd type="none" w="med" len="med"/>
            <a:tailEnd type="none" w="med" len="med"/>
          </a:ln>
          <a:effectLst/>
        </p:spPr>
      </p:cxnSp>
      <p:sp>
        <p:nvSpPr>
          <p:cNvPr id="38" name="Conclusion Analysis Textbox">
            <a:extLst>
              <a:ext uri="{FF2B5EF4-FFF2-40B4-BE49-F238E27FC236}">
                <a16:creationId xmlns:a16="http://schemas.microsoft.com/office/drawing/2014/main" id="{14CB0EA0-C5A2-F042-A35B-A8E785B470A6}"/>
              </a:ext>
            </a:extLst>
          </p:cNvPr>
          <p:cNvSpPr txBox="1"/>
          <p:nvPr/>
        </p:nvSpPr>
        <p:spPr>
          <a:xfrm>
            <a:off x="20759894" y="24717081"/>
            <a:ext cx="8129455" cy="12343123"/>
          </a:xfrm>
          <a:prstGeom prst="rect">
            <a:avLst/>
          </a:prstGeom>
          <a:noFill/>
          <a:effectLst/>
        </p:spPr>
        <p:txBody>
          <a:bodyPr wrap="square" lIns="91440" tIns="45720" rIns="91440" bIns="45720" anchor="t">
            <a:spAutoFit/>
          </a:bodyPr>
          <a:lstStyle/>
          <a:p>
            <a:pPr algn="just">
              <a:lnSpc>
                <a:spcPts val="3715"/>
              </a:lnSpc>
              <a:spcAft>
                <a:spcPts val="969"/>
              </a:spcAft>
              <a:defRPr/>
            </a:pPr>
            <a:r>
              <a:rPr lang="en-US" sz="4000" b="1" dirty="0">
                <a:solidFill>
                  <a:srgbClr val="005BBB"/>
                </a:solidFill>
              </a:rPr>
              <a:t>Future Work</a:t>
            </a:r>
            <a:endParaRPr lang="pl-PL" sz="4000" dirty="0"/>
          </a:p>
          <a:p>
            <a:pPr algn="just">
              <a:lnSpc>
                <a:spcPts val="4231"/>
              </a:lnSpc>
              <a:spcAft>
                <a:spcPts val="920"/>
              </a:spcAft>
              <a:defRPr/>
            </a:pPr>
            <a:r>
              <a:rPr lang="en-US" sz="3600" dirty="0">
                <a:ea typeface="Arial" charset="0"/>
                <a:cs typeface="Arial" charset="0"/>
              </a:rPr>
              <a:t>We are working to complete the analysis, adding the vague statement analysis and repeating the methods on other websites for a future publication. We hope to contribute further legal analyses and guidelines for privacy policies. </a:t>
            </a:r>
          </a:p>
          <a:p>
            <a:pPr algn="just">
              <a:lnSpc>
                <a:spcPts val="4231"/>
              </a:lnSpc>
              <a:spcAft>
                <a:spcPts val="920"/>
              </a:spcAft>
              <a:defRPr/>
            </a:pPr>
            <a:endParaRPr lang="en-US" sz="3600" dirty="0">
              <a:ea typeface="Arial" charset="0"/>
              <a:cs typeface="Arial" charset="0"/>
            </a:endParaRPr>
          </a:p>
          <a:p>
            <a:pPr algn="just">
              <a:lnSpc>
                <a:spcPts val="4231"/>
              </a:lnSpc>
              <a:spcAft>
                <a:spcPts val="920"/>
              </a:spcAft>
              <a:defRPr/>
            </a:pPr>
            <a:r>
              <a:rPr lang="en-US" sz="3600" dirty="0">
                <a:ea typeface="Arial" charset="0"/>
                <a:cs typeface="Arial" charset="0"/>
              </a:rPr>
              <a:t>Individually, we are also pursuing our Ph.D. research.</a:t>
            </a:r>
          </a:p>
          <a:p>
            <a:pPr marL="737870" lvl="1" indent="-368935" algn="just">
              <a:lnSpc>
                <a:spcPts val="4231"/>
              </a:lnSpc>
              <a:spcBef>
                <a:spcPts val="919"/>
              </a:spcBef>
              <a:spcAft>
                <a:spcPts val="919"/>
              </a:spcAft>
              <a:buClr>
                <a:schemeClr val="tx2"/>
              </a:buClr>
              <a:buSzPct val="125000"/>
              <a:buFont typeface="Arial" charset="0"/>
              <a:buChar char="•"/>
              <a:defRPr/>
            </a:pPr>
            <a:r>
              <a:rPr lang="en-US" sz="3600" b="1" dirty="0">
                <a:ea typeface="+mn-lt"/>
                <a:cs typeface="Arial" panose="020B0604020202020204" pitchFamily="34" charset="0"/>
              </a:rPr>
              <a:t>Fatma </a:t>
            </a:r>
            <a:r>
              <a:rPr lang="en-US" sz="3600" dirty="0">
                <a:ea typeface="+mn-lt"/>
                <a:cs typeface="Arial" panose="020B0604020202020204" pitchFamily="34" charset="0"/>
              </a:rPr>
              <a:t>is planning to examine several privacy policies from DTCs on the base of Contextual Integrity flow analysis and evaluate the results under the light of EU legislation namely; GDPR, EHDS, and DGA. </a:t>
            </a:r>
          </a:p>
          <a:p>
            <a:pPr marL="737870" lvl="1" indent="-368935" algn="just">
              <a:lnSpc>
                <a:spcPts val="4231"/>
              </a:lnSpc>
              <a:spcBef>
                <a:spcPts val="919"/>
              </a:spcBef>
              <a:spcAft>
                <a:spcPts val="919"/>
              </a:spcAft>
              <a:buClr>
                <a:schemeClr val="tx2"/>
              </a:buClr>
              <a:buSzPct val="125000"/>
              <a:buFont typeface="Arial" charset="0"/>
              <a:buChar char="•"/>
              <a:defRPr/>
            </a:pPr>
            <a:r>
              <a:rPr lang="en-US" sz="3600" b="1" dirty="0" err="1">
                <a:ea typeface="+mn-lt"/>
                <a:cs typeface="Arial"/>
              </a:rPr>
              <a:t>Xengie</a:t>
            </a:r>
            <a:r>
              <a:rPr lang="en-US" sz="3600" b="1" dirty="0">
                <a:ea typeface="+mn-lt"/>
                <a:cs typeface="Arial"/>
              </a:rPr>
              <a:t> </a:t>
            </a:r>
            <a:r>
              <a:rPr lang="en-US" sz="3600" dirty="0">
                <a:ea typeface="+mn-lt"/>
                <a:cs typeface="Arial"/>
              </a:rPr>
              <a:t>is planning to</a:t>
            </a:r>
            <a:r>
              <a:rPr lang="en-US" sz="3600" dirty="0">
                <a:ea typeface="Arial" charset="0"/>
                <a:cs typeface="Arial"/>
              </a:rPr>
              <a:t> propose technical and user-friendly models of collective consent.</a:t>
            </a:r>
          </a:p>
          <a:p>
            <a:pPr marL="737870" lvl="1" indent="-368935" algn="just">
              <a:lnSpc>
                <a:spcPts val="4231"/>
              </a:lnSpc>
              <a:spcAft>
                <a:spcPts val="920"/>
              </a:spcAft>
              <a:buClr>
                <a:schemeClr val="tx2"/>
              </a:buClr>
              <a:buSzPct val="125000"/>
              <a:buFont typeface="Arial" charset="0"/>
              <a:buChar char="•"/>
              <a:defRPr/>
            </a:pPr>
            <a:endParaRPr lang="en-US" sz="2575" dirty="0">
              <a:ea typeface="Arial" charset="0"/>
              <a:cs typeface="Arial" charset="0"/>
            </a:endParaRPr>
          </a:p>
          <a:p>
            <a:pPr marL="737870" lvl="1" indent="-368935" algn="just">
              <a:lnSpc>
                <a:spcPts val="4231"/>
              </a:lnSpc>
              <a:spcAft>
                <a:spcPts val="920"/>
              </a:spcAft>
              <a:buClr>
                <a:schemeClr val="tx2"/>
              </a:buClr>
              <a:buSzPct val="125000"/>
              <a:buFont typeface="Arial" charset="0"/>
              <a:buChar char="•"/>
              <a:defRPr/>
            </a:pPr>
            <a:endParaRPr lang="en-US" sz="2575" dirty="0">
              <a:ea typeface="Arial" charset="0"/>
              <a:cs typeface="Arial" charset="0"/>
            </a:endParaRPr>
          </a:p>
        </p:txBody>
      </p:sp>
      <p:cxnSp>
        <p:nvCxnSpPr>
          <p:cNvPr id="78" name="Horizontal Section Divider" descr="Horizontal Divider">
            <a:extLst>
              <a:ext uri="{FF2B5EF4-FFF2-40B4-BE49-F238E27FC236}">
                <a16:creationId xmlns:a16="http://schemas.microsoft.com/office/drawing/2014/main" id="{38D91B9C-21D9-FE49-A0AE-4490F716906C}"/>
              </a:ext>
            </a:extLst>
          </p:cNvPr>
          <p:cNvCxnSpPr>
            <a:cxnSpLocks/>
          </p:cNvCxnSpPr>
          <p:nvPr/>
        </p:nvCxnSpPr>
        <p:spPr bwMode="auto">
          <a:xfrm>
            <a:off x="20695117" y="36083220"/>
            <a:ext cx="8409781" cy="0"/>
          </a:xfrm>
          <a:prstGeom prst="line">
            <a:avLst/>
          </a:prstGeom>
          <a:noFill/>
          <a:ln w="25400" cap="flat" cmpd="sng" algn="ctr">
            <a:solidFill>
              <a:schemeClr val="tx1"/>
            </a:solidFill>
            <a:prstDash val="dash"/>
            <a:round/>
            <a:headEnd type="none" w="med" len="med"/>
            <a:tailEnd type="none" w="med" len="med"/>
          </a:ln>
          <a:effectLst/>
        </p:spPr>
      </p:cxnSp>
      <p:sp>
        <p:nvSpPr>
          <p:cNvPr id="79" name="References Textbox">
            <a:extLst>
              <a:ext uri="{FF2B5EF4-FFF2-40B4-BE49-F238E27FC236}">
                <a16:creationId xmlns:a16="http://schemas.microsoft.com/office/drawing/2014/main" id="{27A69946-CEA4-AE4D-A818-BC08D3CC14B2}"/>
              </a:ext>
            </a:extLst>
          </p:cNvPr>
          <p:cNvSpPr txBox="1"/>
          <p:nvPr/>
        </p:nvSpPr>
        <p:spPr>
          <a:xfrm>
            <a:off x="20375284" y="36515857"/>
            <a:ext cx="9232057" cy="3198311"/>
          </a:xfrm>
          <a:prstGeom prst="rect">
            <a:avLst/>
          </a:prstGeom>
          <a:noFill/>
          <a:effectLst/>
        </p:spPr>
        <p:txBody>
          <a:bodyPr wrap="square">
            <a:spAutoFit/>
          </a:bodyPr>
          <a:lstStyle/>
          <a:p>
            <a:pPr algn="just">
              <a:lnSpc>
                <a:spcPts val="3068"/>
              </a:lnSpc>
              <a:buClr>
                <a:schemeClr val="tx2"/>
              </a:buClr>
              <a:defRPr/>
            </a:pPr>
            <a:r>
              <a:rPr lang="en-US" sz="4047" b="1" dirty="0">
                <a:solidFill>
                  <a:srgbClr val="005BBB"/>
                </a:solidFill>
              </a:rPr>
              <a:t>References</a:t>
            </a:r>
            <a:endParaRPr lang="en-US" sz="4047" dirty="0">
              <a:ea typeface="Arial" charset="0"/>
              <a:cs typeface="Arial" charset="0"/>
            </a:endParaRPr>
          </a:p>
          <a:p>
            <a:pPr algn="just">
              <a:buClr>
                <a:schemeClr val="tx2"/>
              </a:buClr>
              <a:buFont typeface="+mj-lt"/>
              <a:buAutoNum type="arabicPeriod"/>
              <a:defRPr/>
            </a:pPr>
            <a:r>
              <a:rPr lang="en-US" sz="1600" dirty="0">
                <a:ea typeface="Arial" charset="0"/>
                <a:cs typeface="Arial" charset="0"/>
              </a:rPr>
              <a:t>Direct-to-Consumer (DTC) Genetic Testing - Market Study by Global Industry Analysts, Inc. https://</a:t>
            </a:r>
            <a:r>
              <a:rPr lang="en-US" sz="1600" dirty="0" err="1">
                <a:ea typeface="Arial" charset="0"/>
                <a:cs typeface="Arial" charset="0"/>
              </a:rPr>
              <a:t>www.strategyr.com</a:t>
            </a:r>
            <a:r>
              <a:rPr lang="en-US" sz="1600" dirty="0">
                <a:ea typeface="Arial" charset="0"/>
                <a:cs typeface="Arial" charset="0"/>
              </a:rPr>
              <a:t>/market-report-direct-to-consumer-dtc-genetic-testing-forecasts-global-industry-analysts-inc.asp.</a:t>
            </a:r>
          </a:p>
          <a:p>
            <a:pPr algn="just">
              <a:buClr>
                <a:schemeClr val="tx2"/>
              </a:buClr>
              <a:buFont typeface="+mj-lt"/>
              <a:buAutoNum type="arabicPeriod"/>
              <a:defRPr/>
            </a:pPr>
            <a:r>
              <a:rPr lang="en-US" sz="1600" dirty="0">
                <a:ea typeface="Arial" charset="0"/>
                <a:cs typeface="Arial" charset="0"/>
              </a:rPr>
              <a:t> </a:t>
            </a:r>
            <a:r>
              <a:rPr lang="tr-TR" sz="1600" b="0" i="0" dirty="0" err="1">
                <a:solidFill>
                  <a:srgbClr val="222222"/>
                </a:solidFill>
                <a:effectLst/>
                <a:latin typeface="Arial" panose="020B0604020202020204" pitchFamily="34" charset="0"/>
              </a:rPr>
              <a:t>Shvartzshnaider</a:t>
            </a:r>
            <a:r>
              <a:rPr lang="tr-TR" sz="1600" b="0" i="0" dirty="0">
                <a:solidFill>
                  <a:srgbClr val="222222"/>
                </a:solidFill>
                <a:effectLst/>
                <a:latin typeface="Arial" panose="020B0604020202020204" pitchFamily="34" charset="0"/>
              </a:rPr>
              <a:t>, Yan, </a:t>
            </a:r>
            <a:r>
              <a:rPr lang="tr-TR" sz="1600" b="0" i="0" dirty="0" err="1">
                <a:solidFill>
                  <a:srgbClr val="222222"/>
                </a:solidFill>
                <a:effectLst/>
                <a:latin typeface="Arial" panose="020B0604020202020204" pitchFamily="34" charset="0"/>
              </a:rPr>
              <a:t>Noah</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Apthorpe</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Nick</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Feamster</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and</a:t>
            </a:r>
            <a:r>
              <a:rPr lang="tr-TR" sz="1600" b="0" i="0" dirty="0">
                <a:solidFill>
                  <a:srgbClr val="222222"/>
                </a:solidFill>
                <a:effectLst/>
                <a:latin typeface="Arial" panose="020B0604020202020204" pitchFamily="34" charset="0"/>
              </a:rPr>
              <a:t> Helen </a:t>
            </a:r>
            <a:r>
              <a:rPr lang="tr-TR" sz="1600" b="0" i="0" dirty="0" err="1">
                <a:solidFill>
                  <a:srgbClr val="222222"/>
                </a:solidFill>
                <a:effectLst/>
                <a:latin typeface="Arial" panose="020B0604020202020204" pitchFamily="34" charset="0"/>
              </a:rPr>
              <a:t>Nissenbaum</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Going</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against</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the</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appropriate</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flow</a:t>
            </a:r>
            <a:r>
              <a:rPr lang="tr-TR" sz="1600" b="0" i="0" dirty="0">
                <a:solidFill>
                  <a:srgbClr val="222222"/>
                </a:solidFill>
                <a:effectLst/>
                <a:latin typeface="Arial" panose="020B0604020202020204" pitchFamily="34" charset="0"/>
              </a:rPr>
              <a:t>: A </a:t>
            </a:r>
            <a:r>
              <a:rPr lang="tr-TR" sz="1600" b="0" i="0" dirty="0" err="1">
                <a:solidFill>
                  <a:srgbClr val="222222"/>
                </a:solidFill>
                <a:effectLst/>
                <a:latin typeface="Arial" panose="020B0604020202020204" pitchFamily="34" charset="0"/>
              </a:rPr>
              <a:t>contextual</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integrity</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approach</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to</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privacy</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policy</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analysis</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In</a:t>
            </a:r>
            <a:r>
              <a:rPr lang="tr-TR" sz="1600" b="0" i="0" dirty="0">
                <a:solidFill>
                  <a:srgbClr val="222222"/>
                </a:solidFill>
                <a:effectLst/>
                <a:latin typeface="Arial" panose="020B0604020202020204" pitchFamily="34" charset="0"/>
              </a:rPr>
              <a:t> </a:t>
            </a:r>
            <a:r>
              <a:rPr lang="tr-TR" sz="1600" b="0" i="1" dirty="0" err="1">
                <a:solidFill>
                  <a:srgbClr val="222222"/>
                </a:solidFill>
                <a:effectLst/>
                <a:latin typeface="Arial" panose="020B0604020202020204" pitchFamily="34" charset="0"/>
              </a:rPr>
              <a:t>Proceedings</a:t>
            </a:r>
            <a:r>
              <a:rPr lang="tr-TR" sz="1600" b="0" i="1" dirty="0">
                <a:solidFill>
                  <a:srgbClr val="222222"/>
                </a:solidFill>
                <a:effectLst/>
                <a:latin typeface="Arial" panose="020B0604020202020204" pitchFamily="34" charset="0"/>
              </a:rPr>
              <a:t> of </a:t>
            </a:r>
            <a:r>
              <a:rPr lang="tr-TR" sz="1600" b="0" i="1" dirty="0" err="1">
                <a:solidFill>
                  <a:srgbClr val="222222"/>
                </a:solidFill>
                <a:effectLst/>
                <a:latin typeface="Arial" panose="020B0604020202020204" pitchFamily="34" charset="0"/>
              </a:rPr>
              <a:t>the</a:t>
            </a:r>
            <a:r>
              <a:rPr lang="tr-TR" sz="1600" b="0" i="1" dirty="0">
                <a:solidFill>
                  <a:srgbClr val="222222"/>
                </a:solidFill>
                <a:effectLst/>
                <a:latin typeface="Arial" panose="020B0604020202020204" pitchFamily="34" charset="0"/>
              </a:rPr>
              <a:t> AAAI Conference on Human </a:t>
            </a:r>
            <a:r>
              <a:rPr lang="tr-TR" sz="1600" b="0" i="1" dirty="0" err="1">
                <a:solidFill>
                  <a:srgbClr val="222222"/>
                </a:solidFill>
                <a:effectLst/>
                <a:latin typeface="Arial" panose="020B0604020202020204" pitchFamily="34" charset="0"/>
              </a:rPr>
              <a:t>Computation</a:t>
            </a:r>
            <a:r>
              <a:rPr lang="tr-TR" sz="1600" b="0" i="1" dirty="0">
                <a:solidFill>
                  <a:srgbClr val="222222"/>
                </a:solidFill>
                <a:effectLst/>
                <a:latin typeface="Arial" panose="020B0604020202020204" pitchFamily="34" charset="0"/>
              </a:rPr>
              <a:t> </a:t>
            </a:r>
            <a:r>
              <a:rPr lang="tr-TR" sz="1600" b="0" i="1" dirty="0" err="1">
                <a:solidFill>
                  <a:srgbClr val="222222"/>
                </a:solidFill>
                <a:effectLst/>
                <a:latin typeface="Arial" panose="020B0604020202020204" pitchFamily="34" charset="0"/>
              </a:rPr>
              <a:t>and</a:t>
            </a:r>
            <a:r>
              <a:rPr lang="tr-TR" sz="1600" b="0" i="1" dirty="0">
                <a:solidFill>
                  <a:srgbClr val="222222"/>
                </a:solidFill>
                <a:effectLst/>
                <a:latin typeface="Arial" panose="020B0604020202020204" pitchFamily="34" charset="0"/>
              </a:rPr>
              <a:t> </a:t>
            </a:r>
            <a:r>
              <a:rPr lang="tr-TR" sz="1600" b="0" i="1" dirty="0" err="1">
                <a:solidFill>
                  <a:srgbClr val="222222"/>
                </a:solidFill>
                <a:effectLst/>
                <a:latin typeface="Arial" panose="020B0604020202020204" pitchFamily="34" charset="0"/>
              </a:rPr>
              <a:t>Crowdsourcing</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vol</a:t>
            </a:r>
            <a:r>
              <a:rPr lang="tr-TR" sz="1600" b="0" i="0" dirty="0">
                <a:solidFill>
                  <a:srgbClr val="222222"/>
                </a:solidFill>
                <a:effectLst/>
                <a:latin typeface="Arial" panose="020B0604020202020204" pitchFamily="34" charset="0"/>
              </a:rPr>
              <a:t>. 7, </a:t>
            </a:r>
            <a:r>
              <a:rPr lang="tr-TR" sz="1600" b="0" i="0" dirty="0" err="1">
                <a:solidFill>
                  <a:srgbClr val="222222"/>
                </a:solidFill>
                <a:effectLst/>
                <a:latin typeface="Arial" panose="020B0604020202020204" pitchFamily="34" charset="0"/>
              </a:rPr>
              <a:t>pp</a:t>
            </a:r>
            <a:r>
              <a:rPr lang="tr-TR" sz="1600" b="0" i="0" dirty="0">
                <a:solidFill>
                  <a:srgbClr val="222222"/>
                </a:solidFill>
                <a:effectLst/>
                <a:latin typeface="Arial" panose="020B0604020202020204" pitchFamily="34" charset="0"/>
              </a:rPr>
              <a:t>. 162-170. 2019.</a:t>
            </a:r>
          </a:p>
          <a:p>
            <a:pPr algn="just">
              <a:buClr>
                <a:schemeClr val="tx2"/>
              </a:buClr>
              <a:buFont typeface="+mj-lt"/>
              <a:buAutoNum type="arabicPeriod"/>
              <a:defRPr/>
            </a:pPr>
            <a:r>
              <a:rPr lang="tr-TR" sz="1600" b="0" i="0" dirty="0" err="1">
                <a:solidFill>
                  <a:srgbClr val="222222"/>
                </a:solidFill>
                <a:effectLst/>
                <a:latin typeface="Arial" panose="020B0604020202020204" pitchFamily="34" charset="0"/>
              </a:rPr>
              <a:t>Nissenbaum</a:t>
            </a:r>
            <a:r>
              <a:rPr lang="tr-TR" sz="1600" b="0" i="0" dirty="0">
                <a:solidFill>
                  <a:srgbClr val="222222"/>
                </a:solidFill>
                <a:effectLst/>
                <a:latin typeface="Arial" panose="020B0604020202020204" pitchFamily="34" charset="0"/>
              </a:rPr>
              <a:t>, Helen. "</a:t>
            </a:r>
            <a:r>
              <a:rPr lang="tr-TR" sz="1600" b="0" i="0" dirty="0" err="1">
                <a:solidFill>
                  <a:srgbClr val="222222"/>
                </a:solidFill>
                <a:effectLst/>
                <a:latin typeface="Arial" panose="020B0604020202020204" pitchFamily="34" charset="0"/>
              </a:rPr>
              <a:t>Privacy</a:t>
            </a:r>
            <a:r>
              <a:rPr lang="tr-TR" sz="1600" b="0" i="0" dirty="0">
                <a:solidFill>
                  <a:srgbClr val="222222"/>
                </a:solidFill>
                <a:effectLst/>
                <a:latin typeface="Arial" panose="020B0604020202020204" pitchFamily="34" charset="0"/>
              </a:rPr>
              <a:t> as </a:t>
            </a:r>
            <a:r>
              <a:rPr lang="tr-TR" sz="1600" b="0" i="0" dirty="0" err="1">
                <a:solidFill>
                  <a:srgbClr val="222222"/>
                </a:solidFill>
                <a:effectLst/>
                <a:latin typeface="Arial" panose="020B0604020202020204" pitchFamily="34" charset="0"/>
              </a:rPr>
              <a:t>contextual</a:t>
            </a:r>
            <a:r>
              <a:rPr lang="tr-TR" sz="1600" b="0" i="0" dirty="0">
                <a:solidFill>
                  <a:srgbClr val="222222"/>
                </a:solidFill>
                <a:effectLst/>
                <a:latin typeface="Arial" panose="020B0604020202020204" pitchFamily="34" charset="0"/>
              </a:rPr>
              <a:t> </a:t>
            </a:r>
            <a:r>
              <a:rPr lang="tr-TR" sz="1600" b="0" i="0" dirty="0" err="1">
                <a:solidFill>
                  <a:srgbClr val="222222"/>
                </a:solidFill>
                <a:effectLst/>
                <a:latin typeface="Arial" panose="020B0604020202020204" pitchFamily="34" charset="0"/>
              </a:rPr>
              <a:t>integrity</a:t>
            </a:r>
            <a:r>
              <a:rPr lang="tr-TR" sz="1600" b="0" i="0" dirty="0">
                <a:solidFill>
                  <a:srgbClr val="222222"/>
                </a:solidFill>
                <a:effectLst/>
                <a:latin typeface="Arial" panose="020B0604020202020204" pitchFamily="34" charset="0"/>
              </a:rPr>
              <a:t>." </a:t>
            </a:r>
            <a:r>
              <a:rPr lang="tr-TR" sz="1600" b="0" i="1" dirty="0" err="1">
                <a:solidFill>
                  <a:srgbClr val="222222"/>
                </a:solidFill>
                <a:effectLst/>
                <a:latin typeface="Arial" panose="020B0604020202020204" pitchFamily="34" charset="0"/>
              </a:rPr>
              <a:t>Wash</a:t>
            </a:r>
            <a:r>
              <a:rPr lang="tr-TR" sz="1600" b="0" i="1" dirty="0">
                <a:solidFill>
                  <a:srgbClr val="222222"/>
                </a:solidFill>
                <a:effectLst/>
                <a:latin typeface="Arial" panose="020B0604020202020204" pitchFamily="34" charset="0"/>
              </a:rPr>
              <a:t>. L. </a:t>
            </a:r>
            <a:r>
              <a:rPr lang="tr-TR" sz="1600" b="0" i="1" dirty="0" err="1">
                <a:solidFill>
                  <a:srgbClr val="222222"/>
                </a:solidFill>
                <a:effectLst/>
                <a:latin typeface="Arial" panose="020B0604020202020204" pitchFamily="34" charset="0"/>
              </a:rPr>
              <a:t>Rev</a:t>
            </a:r>
            <a:r>
              <a:rPr lang="tr-TR" sz="1600" b="0" i="1" dirty="0">
                <a:solidFill>
                  <a:srgbClr val="222222"/>
                </a:solidFill>
                <a:effectLst/>
                <a:latin typeface="Arial" panose="020B0604020202020204" pitchFamily="34" charset="0"/>
              </a:rPr>
              <a:t>.</a:t>
            </a:r>
            <a:r>
              <a:rPr lang="tr-TR" sz="1600" b="0" i="0" dirty="0">
                <a:solidFill>
                  <a:srgbClr val="222222"/>
                </a:solidFill>
                <a:effectLst/>
                <a:latin typeface="Arial" panose="020B0604020202020204" pitchFamily="34" charset="0"/>
              </a:rPr>
              <a:t> 79 (2004): 119.</a:t>
            </a:r>
          </a:p>
          <a:p>
            <a:pPr algn="just">
              <a:buClr>
                <a:schemeClr val="tx2"/>
              </a:buClr>
              <a:buFont typeface="+mj-lt"/>
              <a:buAutoNum type="arabicPeriod"/>
              <a:defRPr/>
            </a:pPr>
            <a:r>
              <a:rPr lang="en-US" sz="1600" dirty="0">
                <a:ea typeface="Arial" charset="0"/>
                <a:cs typeface="Arial" charset="0"/>
              </a:rPr>
              <a:t>  </a:t>
            </a:r>
            <a:r>
              <a:rPr lang="tr-TR" sz="1600" dirty="0" err="1"/>
              <a:t>Guinchard</a:t>
            </a:r>
            <a:r>
              <a:rPr lang="tr-TR" sz="1600" dirty="0"/>
              <a:t> A. </a:t>
            </a:r>
            <a:r>
              <a:rPr lang="tr-TR" sz="1600" dirty="0" err="1"/>
              <a:t>Taking</a:t>
            </a:r>
            <a:r>
              <a:rPr lang="tr-TR" sz="1600" dirty="0"/>
              <a:t> </a:t>
            </a:r>
            <a:r>
              <a:rPr lang="tr-TR" sz="1600" dirty="0" err="1"/>
              <a:t>proportionality</a:t>
            </a:r>
            <a:r>
              <a:rPr lang="tr-TR" sz="1600" dirty="0"/>
              <a:t> </a:t>
            </a:r>
            <a:r>
              <a:rPr lang="tr-TR" sz="1600" dirty="0" err="1"/>
              <a:t>seriously</a:t>
            </a:r>
            <a:r>
              <a:rPr lang="tr-TR" sz="1600" dirty="0"/>
              <a:t>: </a:t>
            </a:r>
            <a:r>
              <a:rPr lang="tr-TR" sz="1600" dirty="0" err="1"/>
              <a:t>The</a:t>
            </a:r>
            <a:r>
              <a:rPr lang="tr-TR" sz="1600" dirty="0"/>
              <a:t> </a:t>
            </a:r>
            <a:r>
              <a:rPr lang="tr-TR" sz="1600" dirty="0" err="1"/>
              <a:t>use</a:t>
            </a:r>
            <a:r>
              <a:rPr lang="tr-TR" sz="1600" dirty="0"/>
              <a:t> of </a:t>
            </a:r>
            <a:r>
              <a:rPr lang="tr-TR" sz="1600" dirty="0" err="1"/>
              <a:t>contextual</a:t>
            </a:r>
            <a:r>
              <a:rPr lang="tr-TR" sz="1600" dirty="0"/>
              <a:t> </a:t>
            </a:r>
            <a:r>
              <a:rPr lang="tr-TR" sz="1600" dirty="0" err="1"/>
              <a:t>integrity</a:t>
            </a:r>
            <a:r>
              <a:rPr lang="tr-TR" sz="1600" dirty="0"/>
              <a:t> </a:t>
            </a:r>
            <a:r>
              <a:rPr lang="tr-TR" sz="1600" dirty="0" err="1"/>
              <a:t>for</a:t>
            </a:r>
            <a:r>
              <a:rPr lang="tr-TR" sz="1600" dirty="0"/>
              <a:t> a </a:t>
            </a:r>
            <a:r>
              <a:rPr lang="tr-TR" sz="1600" dirty="0" err="1"/>
              <a:t>more</a:t>
            </a:r>
            <a:r>
              <a:rPr lang="tr-TR" sz="1600" dirty="0"/>
              <a:t> </a:t>
            </a:r>
            <a:r>
              <a:rPr lang="tr-TR" sz="1600" dirty="0" err="1"/>
              <a:t>informed</a:t>
            </a:r>
            <a:r>
              <a:rPr lang="tr-TR" sz="1600" dirty="0"/>
              <a:t> </a:t>
            </a:r>
            <a:r>
              <a:rPr lang="tr-TR" sz="1600" dirty="0" err="1"/>
              <a:t>and</a:t>
            </a:r>
            <a:r>
              <a:rPr lang="tr-TR" sz="1600" dirty="0"/>
              <a:t> </a:t>
            </a:r>
            <a:r>
              <a:rPr lang="tr-TR" sz="1600" dirty="0" err="1"/>
              <a:t>transparent</a:t>
            </a:r>
            <a:r>
              <a:rPr lang="tr-TR" sz="1600" dirty="0"/>
              <a:t> </a:t>
            </a:r>
            <a:r>
              <a:rPr lang="tr-TR" sz="1600" dirty="0" err="1"/>
              <a:t>analysis</a:t>
            </a:r>
            <a:r>
              <a:rPr lang="tr-TR" sz="1600" dirty="0"/>
              <a:t> in EU data </a:t>
            </a:r>
            <a:r>
              <a:rPr lang="tr-TR" sz="1600" dirty="0" err="1"/>
              <a:t>protection</a:t>
            </a:r>
            <a:r>
              <a:rPr lang="tr-TR" sz="1600" dirty="0"/>
              <a:t> </a:t>
            </a:r>
            <a:r>
              <a:rPr lang="tr-TR" sz="1600" dirty="0" err="1"/>
              <a:t>law</a:t>
            </a:r>
            <a:r>
              <a:rPr lang="tr-TR" sz="1600" dirty="0"/>
              <a:t>. </a:t>
            </a:r>
            <a:r>
              <a:rPr lang="tr-TR" sz="1600" dirty="0" err="1"/>
              <a:t>Eur</a:t>
            </a:r>
            <a:r>
              <a:rPr lang="tr-TR" sz="1600" dirty="0"/>
              <a:t> </a:t>
            </a:r>
            <a:r>
              <a:rPr lang="tr-TR" sz="1600" dirty="0" err="1"/>
              <a:t>Law</a:t>
            </a:r>
            <a:r>
              <a:rPr lang="tr-TR" sz="1600" dirty="0"/>
              <a:t> J. 2018;24:434–457. </a:t>
            </a:r>
            <a:r>
              <a:rPr lang="tr-TR" sz="1600" dirty="0" err="1"/>
              <a:t>https</a:t>
            </a:r>
            <a:r>
              <a:rPr lang="tr-TR" sz="1600" dirty="0"/>
              <a:t>:// </a:t>
            </a:r>
            <a:r>
              <a:rPr lang="tr-TR" sz="1600" dirty="0" err="1"/>
              <a:t>doi.org</a:t>
            </a:r>
            <a:r>
              <a:rPr lang="tr-TR" sz="1600" dirty="0"/>
              <a:t>/10.1111/eulj.12273</a:t>
            </a:r>
          </a:p>
          <a:p>
            <a:pPr algn="just">
              <a:buClr>
                <a:schemeClr val="tx2"/>
              </a:buClr>
              <a:buFont typeface="+mj-lt"/>
              <a:buAutoNum type="arabicPeriod"/>
              <a:defRPr/>
            </a:pPr>
            <a:endParaRPr lang="en-GB" sz="1600" dirty="0"/>
          </a:p>
        </p:txBody>
      </p:sp>
      <p:sp>
        <p:nvSpPr>
          <p:cNvPr id="161" name="Contact information">
            <a:extLst>
              <a:ext uri="{FF2B5EF4-FFF2-40B4-BE49-F238E27FC236}">
                <a16:creationId xmlns:a16="http://schemas.microsoft.com/office/drawing/2014/main" id="{46B75218-4A30-B649-8AF6-1D57473CD05A}"/>
              </a:ext>
            </a:extLst>
          </p:cNvPr>
          <p:cNvSpPr/>
          <p:nvPr/>
        </p:nvSpPr>
        <p:spPr>
          <a:xfrm>
            <a:off x="18988426" y="40586583"/>
            <a:ext cx="11286787" cy="2287509"/>
          </a:xfrm>
          <a:prstGeom prst="rect">
            <a:avLst/>
          </a:prstGeom>
        </p:spPr>
        <p:txBody>
          <a:bodyPr wrap="square">
            <a:noAutofit/>
          </a:bodyPr>
          <a:lstStyle/>
          <a:p>
            <a:pPr>
              <a:spcAft>
                <a:spcPts val="368"/>
              </a:spcAft>
              <a:defRPr/>
            </a:pPr>
            <a:r>
              <a:rPr lang="en-US" altLang="en-US" sz="2575" dirty="0">
                <a:solidFill>
                  <a:schemeClr val="bg1"/>
                </a:solidFill>
                <a:ea typeface="Arial" charset="0"/>
              </a:rPr>
              <a:t>Contact: </a:t>
            </a:r>
            <a:r>
              <a:rPr lang="en-US" altLang="en-US" sz="2575" dirty="0" err="1">
                <a:solidFill>
                  <a:schemeClr val="bg1"/>
                </a:solidFill>
                <a:ea typeface="Arial" charset="0"/>
              </a:rPr>
              <a:t>xengie.doan@uni.lu</a:t>
            </a:r>
            <a:r>
              <a:rPr lang="en-US" altLang="en-US" sz="2575" dirty="0">
                <a:solidFill>
                  <a:schemeClr val="bg1"/>
                </a:solidFill>
                <a:ea typeface="Arial" charset="0"/>
              </a:rPr>
              <a:t>				 			</a:t>
            </a:r>
            <a:r>
              <a:rPr lang="en-US" altLang="en-US" sz="2575" dirty="0" err="1">
                <a:solidFill>
                  <a:schemeClr val="bg1"/>
                </a:solidFill>
                <a:ea typeface="Arial" charset="0"/>
              </a:rPr>
              <a:t>linkedin</a:t>
            </a:r>
            <a:r>
              <a:rPr lang="en-US" altLang="en-US" sz="2575" dirty="0">
                <a:solidFill>
                  <a:schemeClr val="bg1"/>
                </a:solidFill>
                <a:ea typeface="Arial" charset="0"/>
              </a:rPr>
              <a:t>/in/</a:t>
            </a:r>
            <a:r>
              <a:rPr lang="en-US" altLang="en-US" sz="2575" dirty="0" err="1">
                <a:solidFill>
                  <a:schemeClr val="bg1"/>
                </a:solidFill>
                <a:ea typeface="Arial" charset="0"/>
              </a:rPr>
              <a:t>xdoan</a:t>
            </a:r>
            <a:endParaRPr lang="en-US" altLang="en-US" sz="2575" dirty="0">
              <a:solidFill>
                <a:schemeClr val="bg1"/>
              </a:solidFill>
              <a:ea typeface="Arial" charset="0"/>
            </a:endParaRPr>
          </a:p>
          <a:p>
            <a:pPr>
              <a:spcAft>
                <a:spcPts val="368"/>
              </a:spcAft>
              <a:defRPr/>
            </a:pPr>
            <a:r>
              <a:rPr lang="en-US" altLang="en-US" sz="2575" dirty="0">
                <a:solidFill>
                  <a:schemeClr val="bg1"/>
                </a:solidFill>
                <a:ea typeface="Arial" charset="0"/>
              </a:rPr>
              <a:t>Contact: </a:t>
            </a:r>
            <a:r>
              <a:rPr lang="en-US" altLang="en-US" sz="2575" dirty="0" err="1">
                <a:solidFill>
                  <a:schemeClr val="bg1"/>
                </a:solidFill>
                <a:ea typeface="Arial" charset="0"/>
              </a:rPr>
              <a:t>fatma.sumeyra.dogan@uj.edu.pl</a:t>
            </a:r>
            <a:r>
              <a:rPr lang="en-US" altLang="en-US" sz="2575" dirty="0">
                <a:solidFill>
                  <a:schemeClr val="bg1"/>
                </a:solidFill>
                <a:ea typeface="Arial" charset="0"/>
              </a:rPr>
              <a:t>		 	</a:t>
            </a:r>
            <a:r>
              <a:rPr lang="en-US" altLang="en-US" sz="2575" dirty="0" err="1">
                <a:solidFill>
                  <a:schemeClr val="bg1"/>
                </a:solidFill>
                <a:ea typeface="Arial" charset="0"/>
              </a:rPr>
              <a:t>www.linkedin.com</a:t>
            </a:r>
            <a:r>
              <a:rPr lang="en-US" altLang="en-US" sz="2575" dirty="0">
                <a:solidFill>
                  <a:schemeClr val="bg1"/>
                </a:solidFill>
                <a:ea typeface="Arial" charset="0"/>
              </a:rPr>
              <a:t>/in/</a:t>
            </a:r>
            <a:r>
              <a:rPr lang="en-US" altLang="en-US" sz="2575" dirty="0" err="1">
                <a:solidFill>
                  <a:schemeClr val="bg1"/>
                </a:solidFill>
                <a:ea typeface="Arial" charset="0"/>
              </a:rPr>
              <a:t>fatmasd</a:t>
            </a:r>
            <a:endParaRPr lang="en-US" altLang="en-US" sz="2800" dirty="0">
              <a:solidFill>
                <a:schemeClr val="bg1"/>
              </a:solidFill>
              <a:ea typeface="Arial" charset="0"/>
            </a:endParaRPr>
          </a:p>
          <a:p>
            <a:endParaRPr lang="en-GB" sz="2400" dirty="0">
              <a:solidFill>
                <a:schemeClr val="bg1"/>
              </a:solidFill>
            </a:endParaRPr>
          </a:p>
          <a:p>
            <a:r>
              <a:rPr lang="en-GB" sz="2400" dirty="0">
                <a:solidFill>
                  <a:schemeClr val="bg1"/>
                </a:solidFill>
              </a:rPr>
              <a:t>This work has been funded by the European Union’s Horizon 2020 Innovative Training Networks, Legality Attentive Data Scientists (LEADS) under Grant Agreement ID 956562</a:t>
            </a:r>
          </a:p>
          <a:p>
            <a:pPr>
              <a:spcAft>
                <a:spcPts val="368"/>
              </a:spcAft>
              <a:defRPr/>
            </a:pPr>
            <a:endParaRPr lang="en-US" altLang="en-US" sz="2575" dirty="0">
              <a:solidFill>
                <a:schemeClr val="bg1"/>
              </a:solidFill>
              <a:ea typeface="Arial" charset="0"/>
            </a:endParaRPr>
          </a:p>
          <a:p>
            <a:pPr>
              <a:spcAft>
                <a:spcPts val="368"/>
              </a:spcAft>
              <a:defRPr/>
            </a:pPr>
            <a:endParaRPr lang="en-US" altLang="en-US" sz="2575" dirty="0">
              <a:solidFill>
                <a:schemeClr val="bg1"/>
              </a:solidFill>
              <a:ea typeface="Arial" charset="0"/>
            </a:endParaRPr>
          </a:p>
        </p:txBody>
      </p:sp>
      <p:pic>
        <p:nvPicPr>
          <p:cNvPr id="87" name="Graphic 6">
            <a:extLst>
              <a:ext uri="{FF2B5EF4-FFF2-40B4-BE49-F238E27FC236}">
                <a16:creationId xmlns:a16="http://schemas.microsoft.com/office/drawing/2014/main" id="{3146B21C-33AE-5D86-D5E6-CC0D6E7AD13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248064" y="40209620"/>
            <a:ext cx="7040588" cy="2268104"/>
          </a:xfrm>
          <a:prstGeom prst="rect">
            <a:avLst/>
          </a:prstGeom>
        </p:spPr>
      </p:pic>
      <p:sp>
        <p:nvSpPr>
          <p:cNvPr id="6" name="AutoShape 4">
            <a:extLst>
              <a:ext uri="{FF2B5EF4-FFF2-40B4-BE49-F238E27FC236}">
                <a16:creationId xmlns:a16="http://schemas.microsoft.com/office/drawing/2014/main" id="{0EE31394-BC73-A8E4-E980-5A7506FD4B71}"/>
              </a:ext>
            </a:extLst>
          </p:cNvPr>
          <p:cNvSpPr>
            <a:spLocks noChangeAspect="1" noChangeArrowheads="1"/>
          </p:cNvSpPr>
          <p:nvPr/>
        </p:nvSpPr>
        <p:spPr bwMode="auto">
          <a:xfrm flipV="1">
            <a:off x="-8725966" y="18708566"/>
            <a:ext cx="19353210" cy="193532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LU"/>
          </a:p>
        </p:txBody>
      </p:sp>
      <p:sp>
        <p:nvSpPr>
          <p:cNvPr id="9" name="Rectangle 8">
            <a:extLst>
              <a:ext uri="{FF2B5EF4-FFF2-40B4-BE49-F238E27FC236}">
                <a16:creationId xmlns:a16="http://schemas.microsoft.com/office/drawing/2014/main" id="{98AD9202-85C9-B69B-FE75-A2883A2B71FF}"/>
              </a:ext>
            </a:extLst>
          </p:cNvPr>
          <p:cNvSpPr/>
          <p:nvPr/>
        </p:nvSpPr>
        <p:spPr>
          <a:xfrm>
            <a:off x="25095708" y="2517168"/>
            <a:ext cx="4832912" cy="335757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LU"/>
          </a:p>
        </p:txBody>
      </p:sp>
      <p:pic>
        <p:nvPicPr>
          <p:cNvPr id="41" name="Picture 40" descr="Text, logo&#10;&#10;Description automatically generated">
            <a:extLst>
              <a:ext uri="{FF2B5EF4-FFF2-40B4-BE49-F238E27FC236}">
                <a16:creationId xmlns:a16="http://schemas.microsoft.com/office/drawing/2014/main" id="{E02C826D-CEA7-CB3E-2B3E-DDE02BE58EBA}"/>
              </a:ext>
            </a:extLst>
          </p:cNvPr>
          <p:cNvPicPr>
            <a:picLocks noChangeAspect="1"/>
          </p:cNvPicPr>
          <p:nvPr/>
        </p:nvPicPr>
        <p:blipFill>
          <a:blip r:embed="rId4"/>
          <a:stretch>
            <a:fillRect/>
          </a:stretch>
        </p:blipFill>
        <p:spPr>
          <a:xfrm>
            <a:off x="24983027" y="2404765"/>
            <a:ext cx="5054153" cy="3532697"/>
          </a:xfrm>
          <a:prstGeom prst="rect">
            <a:avLst/>
          </a:prstGeom>
        </p:spPr>
      </p:pic>
      <p:pic>
        <p:nvPicPr>
          <p:cNvPr id="3" name="Picture 2" descr="Logo, company name&#10;&#10;Description automatically generated">
            <a:extLst>
              <a:ext uri="{FF2B5EF4-FFF2-40B4-BE49-F238E27FC236}">
                <a16:creationId xmlns:a16="http://schemas.microsoft.com/office/drawing/2014/main" id="{A4CFD74F-18EE-C279-AD8F-A5D5BBB5385A}"/>
              </a:ext>
            </a:extLst>
          </p:cNvPr>
          <p:cNvPicPr>
            <a:picLocks noChangeAspect="1"/>
          </p:cNvPicPr>
          <p:nvPr/>
        </p:nvPicPr>
        <p:blipFill>
          <a:blip r:embed="rId5"/>
          <a:stretch>
            <a:fillRect/>
          </a:stretch>
        </p:blipFill>
        <p:spPr>
          <a:xfrm>
            <a:off x="79279" y="40104253"/>
            <a:ext cx="5418418" cy="2641478"/>
          </a:xfrm>
          <a:prstGeom prst="rect">
            <a:avLst/>
          </a:prstGeom>
        </p:spPr>
      </p:pic>
      <p:pic>
        <p:nvPicPr>
          <p:cNvPr id="5" name="Picture 4" descr="A blue flag with yellow stars&#10;&#10;Description automatically generated with medium confidence">
            <a:extLst>
              <a:ext uri="{FF2B5EF4-FFF2-40B4-BE49-F238E27FC236}">
                <a16:creationId xmlns:a16="http://schemas.microsoft.com/office/drawing/2014/main" id="{386809A9-4BC2-3822-5202-E5C18FE914BA}"/>
              </a:ext>
            </a:extLst>
          </p:cNvPr>
          <p:cNvPicPr>
            <a:picLocks noChangeAspect="1"/>
          </p:cNvPicPr>
          <p:nvPr/>
        </p:nvPicPr>
        <p:blipFill>
          <a:blip r:embed="rId6"/>
          <a:stretch>
            <a:fillRect/>
          </a:stretch>
        </p:blipFill>
        <p:spPr>
          <a:xfrm>
            <a:off x="17210824" y="41837345"/>
            <a:ext cx="1551475" cy="1002195"/>
          </a:xfrm>
          <a:prstGeom prst="rect">
            <a:avLst/>
          </a:prstGeom>
        </p:spPr>
      </p:pic>
      <p:sp>
        <p:nvSpPr>
          <p:cNvPr id="45" name="Metin kutusu 44">
            <a:extLst>
              <a:ext uri="{FF2B5EF4-FFF2-40B4-BE49-F238E27FC236}">
                <a16:creationId xmlns:a16="http://schemas.microsoft.com/office/drawing/2014/main" id="{8B3164C3-38F9-5047-9002-7C3BD7D46F92}"/>
              </a:ext>
            </a:extLst>
          </p:cNvPr>
          <p:cNvSpPr txBox="1"/>
          <p:nvPr/>
        </p:nvSpPr>
        <p:spPr>
          <a:xfrm>
            <a:off x="1198257" y="7257632"/>
            <a:ext cx="8409781" cy="14545007"/>
          </a:xfrm>
          <a:prstGeom prst="rect">
            <a:avLst/>
          </a:prstGeom>
          <a:noFill/>
        </p:spPr>
        <p:txBody>
          <a:bodyPr wrap="square" rtlCol="0">
            <a:spAutoFit/>
          </a:bodyPr>
          <a:lstStyle/>
          <a:p>
            <a:pPr marL="0" marR="0" lvl="0" indent="0" algn="just" defTabSz="457200" rtl="0" eaLnBrk="1" fontAlgn="auto" latinLnBrk="0" hangingPunct="1">
              <a:lnSpc>
                <a:spcPts val="3715"/>
              </a:lnSpc>
              <a:spcBef>
                <a:spcPts val="0"/>
              </a:spcBef>
              <a:spcAft>
                <a:spcPts val="969"/>
              </a:spcAft>
              <a:buClrTx/>
              <a:buSzTx/>
              <a:buFontTx/>
              <a:buNone/>
              <a:tabLst/>
              <a:defRPr/>
            </a:pPr>
            <a:r>
              <a:rPr lang="en-US" sz="4400" b="1" dirty="0">
                <a:solidFill>
                  <a:srgbClr val="005BBB"/>
                </a:solidFill>
                <a:latin typeface="Calibri" panose="020F0502020204030204"/>
              </a:rPr>
              <a:t>Introduction</a:t>
            </a:r>
            <a:endParaRPr lang="en-US" sz="3600" b="0" i="0" dirty="0">
              <a:solidFill>
                <a:srgbClr val="000000"/>
              </a:solidFill>
              <a:effectLst/>
            </a:endParaRPr>
          </a:p>
          <a:p>
            <a:pPr algn="just"/>
            <a:r>
              <a:rPr lang="en-US" sz="3600" dirty="0">
                <a:solidFill>
                  <a:srgbClr val="000000"/>
                </a:solidFill>
              </a:rPr>
              <a:t>D</a:t>
            </a:r>
            <a:r>
              <a:rPr lang="en-US" sz="3600" b="0" i="0" dirty="0">
                <a:solidFill>
                  <a:srgbClr val="000000"/>
                </a:solidFill>
                <a:effectLst/>
              </a:rPr>
              <a:t>irect-to-consumer (DTC) genetic testing companies have a market value of 1.29 USD in 2021, with Europe taking the third largest revenue share. </a:t>
            </a:r>
          </a:p>
          <a:p>
            <a:pPr algn="just"/>
            <a:endParaRPr lang="en-US" sz="3600" dirty="0">
              <a:solidFill>
                <a:srgbClr val="000000"/>
              </a:solidFill>
            </a:endParaRPr>
          </a:p>
          <a:p>
            <a:pPr algn="just"/>
            <a:r>
              <a:rPr lang="en-US" sz="3600" b="0" i="0" dirty="0">
                <a:solidFill>
                  <a:srgbClr val="000000"/>
                </a:solidFill>
                <a:effectLst/>
              </a:rPr>
              <a:t>Though this may seem like a convenient service, what are the risks to an individuals’ privacy with unclear secondary data usage, data used for unstated research purposes, or lack of withdrawal and deletion of samples and data that users may not be fully informed of when they give consent?</a:t>
            </a:r>
          </a:p>
          <a:p>
            <a:pPr algn="just"/>
            <a:endParaRPr lang="en-US" sz="3600" dirty="0">
              <a:solidFill>
                <a:srgbClr val="000000"/>
              </a:solidFill>
            </a:endParaRPr>
          </a:p>
          <a:p>
            <a:pPr algn="just"/>
            <a:r>
              <a:rPr lang="en-US" sz="3600" b="0" i="0" dirty="0">
                <a:solidFill>
                  <a:srgbClr val="000000"/>
                </a:solidFill>
                <a:effectLst/>
              </a:rPr>
              <a:t>Genetic data is sensitive and bound by stricter rules in the EU. However, the level of compliance in terms of legality and informational transparency with these rules in DTC companies is not known. </a:t>
            </a:r>
          </a:p>
          <a:p>
            <a:pPr algn="just"/>
            <a:endParaRPr lang="en-US" sz="3600" b="0" i="0" dirty="0">
              <a:solidFill>
                <a:srgbClr val="000000"/>
              </a:solidFill>
              <a:effectLst/>
            </a:endParaRPr>
          </a:p>
          <a:p>
            <a:pPr algn="just"/>
            <a:r>
              <a:rPr lang="en-US" sz="3600" b="0" i="0" dirty="0">
                <a:solidFill>
                  <a:srgbClr val="000000"/>
                </a:solidFill>
                <a:effectLst/>
              </a:rPr>
              <a:t>To answer this question, we will examine top DTC companies' consent policies based on </a:t>
            </a:r>
            <a:r>
              <a:rPr lang="en-US" sz="3600" b="0" i="0" dirty="0" err="1">
                <a:solidFill>
                  <a:srgbClr val="000000"/>
                </a:solidFill>
                <a:effectLst/>
              </a:rPr>
              <a:t>Nissenbaum’s</a:t>
            </a:r>
            <a:r>
              <a:rPr lang="en-US" sz="3600" b="0" i="0" dirty="0">
                <a:solidFill>
                  <a:srgbClr val="000000"/>
                </a:solidFill>
                <a:effectLst/>
              </a:rPr>
              <a:t> Contextual Integrity (CI) framework and analyze the results using a legal and information flow and parameter analysis. </a:t>
            </a:r>
            <a:endParaRPr lang="en-US" sz="2000" dirty="0"/>
          </a:p>
        </p:txBody>
      </p:sp>
      <p:pic>
        <p:nvPicPr>
          <p:cNvPr id="18" name="Content Placeholder 17" descr="Diagram&#10;&#10;Description automatically generated">
            <a:extLst>
              <a:ext uri="{FF2B5EF4-FFF2-40B4-BE49-F238E27FC236}">
                <a16:creationId xmlns:a16="http://schemas.microsoft.com/office/drawing/2014/main" id="{6F272FD6-3FFA-0AB5-798C-130964AD5786}"/>
              </a:ext>
            </a:extLst>
          </p:cNvPr>
          <p:cNvPicPr>
            <a:picLocks noGrp="1" noChangeAspect="1"/>
          </p:cNvPicPr>
          <p:nvPr>
            <p:ph sz="quarter" idx="10"/>
          </p:nvPr>
        </p:nvPicPr>
        <p:blipFill rotWithShape="1">
          <a:blip r:embed="rId7"/>
          <a:srcRect l="4084" t="5724" r="4570" b="6366"/>
          <a:stretch/>
        </p:blipFill>
        <p:spPr>
          <a:xfrm>
            <a:off x="10291128" y="17829770"/>
            <a:ext cx="9692955" cy="7381601"/>
          </a:xfrm>
        </p:spPr>
      </p:pic>
      <p:sp>
        <p:nvSpPr>
          <p:cNvPr id="19" name="Data Analysis Textbox">
            <a:extLst>
              <a:ext uri="{FF2B5EF4-FFF2-40B4-BE49-F238E27FC236}">
                <a16:creationId xmlns:a16="http://schemas.microsoft.com/office/drawing/2014/main" id="{6F02C205-81D6-7065-3E8D-957102BF9CF4}"/>
              </a:ext>
            </a:extLst>
          </p:cNvPr>
          <p:cNvSpPr txBox="1"/>
          <p:nvPr/>
        </p:nvSpPr>
        <p:spPr>
          <a:xfrm>
            <a:off x="10677461" y="26183363"/>
            <a:ext cx="9009596" cy="21021139"/>
          </a:xfrm>
          <a:prstGeom prst="rect">
            <a:avLst/>
          </a:prstGeom>
          <a:noFill/>
          <a:effectLst/>
        </p:spPr>
        <p:txBody>
          <a:bodyPr wrap="square" lIns="91440" tIns="45720" rIns="91440" bIns="45720" anchor="t">
            <a:spAutoFit/>
          </a:bodyPr>
          <a:lstStyle/>
          <a:p>
            <a:pPr algn="just">
              <a:lnSpc>
                <a:spcPts val="4231"/>
              </a:lnSpc>
              <a:spcAft>
                <a:spcPts val="920"/>
              </a:spcAft>
              <a:defRPr/>
            </a:pPr>
            <a:r>
              <a:rPr lang="en-US" sz="3600" dirty="0">
                <a:solidFill>
                  <a:schemeClr val="accent1"/>
                </a:solidFill>
                <a:ea typeface="Arial" charset="0"/>
                <a:cs typeface="Arial" charset="0"/>
              </a:rPr>
              <a:t>Incomplete Flows</a:t>
            </a:r>
          </a:p>
          <a:p>
            <a:pPr algn="just">
              <a:lnSpc>
                <a:spcPts val="4231"/>
              </a:lnSpc>
              <a:spcAft>
                <a:spcPts val="920"/>
              </a:spcAft>
              <a:defRPr/>
            </a:pPr>
            <a:r>
              <a:rPr lang="en-US" sz="3200" dirty="0">
                <a:ea typeface="Arial" charset="0"/>
                <a:cs typeface="Arial"/>
              </a:rPr>
              <a:t>We found </a:t>
            </a:r>
            <a:r>
              <a:rPr lang="en-US" sz="3200" b="1" dirty="0">
                <a:ea typeface="Arial" charset="0"/>
                <a:cs typeface="Arial"/>
              </a:rPr>
              <a:t>one missing sender, recipient, and subject </a:t>
            </a:r>
            <a:r>
              <a:rPr lang="en-US" sz="3200" dirty="0">
                <a:ea typeface="Arial" charset="0"/>
                <a:cs typeface="Arial"/>
              </a:rPr>
              <a:t>in this preliminary analysis. While the subject can often be assumed to be the customer’s DNA data, the missing sender and recipient is more concerning as it means the data controller and/or recipient/processor are unclear. </a:t>
            </a:r>
          </a:p>
          <a:p>
            <a:pPr algn="just">
              <a:lnSpc>
                <a:spcPts val="4231"/>
              </a:lnSpc>
              <a:spcAft>
                <a:spcPts val="920"/>
              </a:spcAft>
              <a:defRPr/>
            </a:pPr>
            <a:endParaRPr lang="en-US" sz="3200" dirty="0">
              <a:ea typeface="Arial" charset="0"/>
              <a:cs typeface="Arial"/>
            </a:endParaRPr>
          </a:p>
          <a:p>
            <a:pPr algn="just">
              <a:lnSpc>
                <a:spcPts val="4231"/>
              </a:lnSpc>
              <a:spcAft>
                <a:spcPts val="920"/>
              </a:spcAft>
              <a:defRPr/>
            </a:pPr>
            <a:r>
              <a:rPr lang="en-US" sz="3600" dirty="0">
                <a:solidFill>
                  <a:schemeClr val="accent1"/>
                </a:solidFill>
                <a:ea typeface="Arial" charset="0"/>
                <a:cs typeface="Arial" charset="0"/>
              </a:rPr>
              <a:t>CI Parameter Bloating</a:t>
            </a:r>
          </a:p>
          <a:p>
            <a:pPr algn="just">
              <a:lnSpc>
                <a:spcPts val="4231"/>
              </a:lnSpc>
              <a:spcAft>
                <a:spcPts val="920"/>
              </a:spcAft>
              <a:defRPr/>
            </a:pPr>
            <a:r>
              <a:rPr lang="en-US" sz="3200" b="1" dirty="0">
                <a:ea typeface="Arial" charset="0"/>
                <a:cs typeface="Arial"/>
              </a:rPr>
              <a:t>6 out of 7 information flows introduced parameter bloating</a:t>
            </a:r>
            <a:r>
              <a:rPr lang="en-US" sz="3200" dirty="0">
                <a:ea typeface="Arial" charset="0"/>
                <a:cs typeface="Arial"/>
              </a:rPr>
              <a:t>, where there were more than two parameters in a flow. The example shown above contains 4 parameters for the transmission principle. We identified a large range of bloat from 2 to 14.  </a:t>
            </a:r>
          </a:p>
          <a:p>
            <a:pPr algn="just">
              <a:lnSpc>
                <a:spcPts val="4231"/>
              </a:lnSpc>
              <a:spcAft>
                <a:spcPts val="920"/>
              </a:spcAft>
              <a:defRPr/>
            </a:pPr>
            <a:endParaRPr lang="en-US" sz="3200" dirty="0">
              <a:ea typeface="Arial" charset="0"/>
              <a:cs typeface="Arial"/>
            </a:endParaRPr>
          </a:p>
          <a:p>
            <a:pPr algn="just">
              <a:lnSpc>
                <a:spcPts val="4231"/>
              </a:lnSpc>
              <a:spcAft>
                <a:spcPts val="920"/>
              </a:spcAft>
              <a:defRPr/>
            </a:pPr>
            <a:r>
              <a:rPr lang="en-US" sz="3600" dirty="0">
                <a:solidFill>
                  <a:schemeClr val="accent1"/>
                </a:solidFill>
                <a:ea typeface="Arial" charset="0"/>
                <a:cs typeface="Arial" charset="0"/>
              </a:rPr>
              <a:t>Legal Analysis</a:t>
            </a:r>
          </a:p>
          <a:p>
            <a:pPr algn="just">
              <a:lnSpc>
                <a:spcPts val="4231"/>
              </a:lnSpc>
              <a:spcAft>
                <a:spcPts val="920"/>
              </a:spcAft>
              <a:defRPr/>
            </a:pPr>
            <a:r>
              <a:rPr lang="en-US" sz="3200" dirty="0">
                <a:ea typeface="Arial" charset="0"/>
                <a:cs typeface="Arial"/>
              </a:rPr>
              <a:t>The sensitive nature of genetic data requires stricter regulation however when during our study we witnessed that the reflection and implementation of legislation are far from perfect. Incomplete flows cause more influential outcomes in this data processing framework when it is compared with other data types.</a:t>
            </a:r>
          </a:p>
          <a:p>
            <a:pPr algn="just">
              <a:lnSpc>
                <a:spcPts val="4231"/>
              </a:lnSpc>
              <a:spcAft>
                <a:spcPts val="920"/>
              </a:spcAft>
              <a:defRPr/>
            </a:pPr>
            <a:endParaRPr lang="en-US" sz="3200" dirty="0">
              <a:ea typeface="Arial" charset="0"/>
              <a:cs typeface="Arial"/>
            </a:endParaRPr>
          </a:p>
          <a:p>
            <a:pPr algn="just">
              <a:lnSpc>
                <a:spcPts val="4231"/>
              </a:lnSpc>
              <a:spcAft>
                <a:spcPts val="920"/>
              </a:spcAft>
              <a:defRPr/>
            </a:pPr>
            <a:endParaRPr lang="en-US" sz="3200" dirty="0">
              <a:ea typeface="Arial" charset="0"/>
              <a:cs typeface="Arial"/>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a:p>
            <a:pPr marL="784225" lvl="1" indent="-415290">
              <a:lnSpc>
                <a:spcPts val="4231"/>
              </a:lnSpc>
              <a:spcAft>
                <a:spcPts val="920"/>
              </a:spcAft>
              <a:buClr>
                <a:schemeClr val="tx2"/>
              </a:buClr>
              <a:buSzPct val="100000"/>
              <a:buFont typeface="+mj-lt"/>
              <a:buAutoNum type="alphaUcPeriod"/>
              <a:defRPr/>
            </a:pPr>
            <a:endParaRPr lang="en-US" sz="3600" dirty="0">
              <a:ea typeface="Arial" charset="0"/>
              <a:cs typeface="Arial" charset="0"/>
            </a:endParaRPr>
          </a:p>
        </p:txBody>
      </p:sp>
      <p:sp>
        <p:nvSpPr>
          <p:cNvPr id="20" name="TextBox 19">
            <a:extLst>
              <a:ext uri="{FF2B5EF4-FFF2-40B4-BE49-F238E27FC236}">
                <a16:creationId xmlns:a16="http://schemas.microsoft.com/office/drawing/2014/main" id="{120822DA-8D26-77C9-52BE-D3B0D5407C78}"/>
              </a:ext>
            </a:extLst>
          </p:cNvPr>
          <p:cNvSpPr txBox="1"/>
          <p:nvPr/>
        </p:nvSpPr>
        <p:spPr>
          <a:xfrm>
            <a:off x="10664980" y="25266356"/>
            <a:ext cx="8972841" cy="369332"/>
          </a:xfrm>
          <a:prstGeom prst="rect">
            <a:avLst/>
          </a:prstGeom>
          <a:noFill/>
        </p:spPr>
        <p:txBody>
          <a:bodyPr wrap="none" rtlCol="0">
            <a:spAutoFit/>
          </a:bodyPr>
          <a:lstStyle/>
          <a:p>
            <a:r>
              <a:rPr lang="en-LU" dirty="0"/>
              <a:t>Fig. 1 depicts an information flow describing how AncestryDNA uses the customer’s DNA Data</a:t>
            </a:r>
          </a:p>
        </p:txBody>
      </p:sp>
      <p:pic>
        <p:nvPicPr>
          <p:cNvPr id="22" name="Picture 21" descr="Icon&#10;&#10;Description automatically generated">
            <a:extLst>
              <a:ext uri="{FF2B5EF4-FFF2-40B4-BE49-F238E27FC236}">
                <a16:creationId xmlns:a16="http://schemas.microsoft.com/office/drawing/2014/main" id="{3761D2A6-5FDB-E10C-F854-6B066247AD45}"/>
              </a:ext>
            </a:extLst>
          </p:cNvPr>
          <p:cNvPicPr>
            <a:picLocks noChangeAspect="1"/>
          </p:cNvPicPr>
          <p:nvPr/>
        </p:nvPicPr>
        <p:blipFill>
          <a:blip r:embed="rId8"/>
          <a:stretch>
            <a:fillRect/>
          </a:stretch>
        </p:blipFill>
        <p:spPr>
          <a:xfrm>
            <a:off x="2708093" y="33453068"/>
            <a:ext cx="5486400" cy="6261100"/>
          </a:xfrm>
          <a:prstGeom prst="rect">
            <a:avLst/>
          </a:prstGeom>
        </p:spPr>
      </p:pic>
      <p:pic>
        <p:nvPicPr>
          <p:cNvPr id="1028" name="Picture 4">
            <a:extLst>
              <a:ext uri="{FF2B5EF4-FFF2-40B4-BE49-F238E27FC236}">
                <a16:creationId xmlns:a16="http://schemas.microsoft.com/office/drawing/2014/main" id="{BFC044AC-8D05-8AAF-E503-10FAF0B244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95119" y="6723889"/>
            <a:ext cx="8221588" cy="439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1892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4137</TotalTime>
  <Words>1039</Words>
  <Application>Microsoft Macintosh PowerPoint</Application>
  <PresentationFormat>Özel</PresentationFormat>
  <Paragraphs>78</Paragraphs>
  <Slides>1</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vt:i4>
      </vt:variant>
    </vt:vector>
  </HeadingPairs>
  <TitlesOfParts>
    <vt:vector size="5" baseType="lpstr">
      <vt:lpstr>Arial</vt:lpstr>
      <vt:lpstr>Calibri</vt:lpstr>
      <vt:lpstr>Calibri Light</vt:lpstr>
      <vt:lpstr>Office Theme</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Mitisha Gaur</dc:creator>
  <cp:lastModifiedBy>Fatma Doğan</cp:lastModifiedBy>
  <cp:revision>134</cp:revision>
  <dcterms:created xsi:type="dcterms:W3CDTF">2022-05-25T15:46:41Z</dcterms:created>
  <dcterms:modified xsi:type="dcterms:W3CDTF">2022-12-03T09:43:38Z</dcterms:modified>
</cp:coreProperties>
</file>