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3">
          <p15:clr>
            <a:srgbClr val="A4A3A4"/>
          </p15:clr>
        </p15:guide>
        <p15:guide id="2" pos="325">
          <p15:clr>
            <a:srgbClr val="A4A3A4"/>
          </p15:clr>
        </p15:guide>
        <p15:guide id="3" orient="horz" pos="3997">
          <p15:clr>
            <a:srgbClr val="A4A3A4"/>
          </p15:clr>
        </p15:guide>
        <p15:guide id="4" pos="7355">
          <p15:clr>
            <a:srgbClr val="A4A3A4"/>
          </p15:clr>
        </p15:guide>
        <p15:guide id="5" pos="3840">
          <p15:clr>
            <a:srgbClr val="A4A3A4"/>
          </p15:clr>
        </p15:guide>
        <p15:guide id="6" orient="horz" pos="935">
          <p15:clr>
            <a:srgbClr val="A4A3A4"/>
          </p15:clr>
        </p15:guide>
        <p15:guide id="7" orient="horz" pos="3770">
          <p15:clr>
            <a:srgbClr val="A4A3A4"/>
          </p15:clr>
        </p15:guide>
        <p15:guide id="8" pos="9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3" orient="horz"/>
        <p:guide pos="325"/>
        <p:guide pos="3997" orient="horz"/>
        <p:guide pos="7355"/>
        <p:guide pos="3840"/>
        <p:guide pos="935" orient="horz"/>
        <p:guide pos="3770" orient="horz"/>
        <p:guide pos="93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The abstract pattern can be removed or repositioned if required. Be careful to ‘Send to Back’ so that it does not obscure any important information.</a:t>
            </a:r>
            <a:endParaRPr/>
          </a:p>
        </p:txBody>
      </p:sp>
      <p:sp>
        <p:nvSpPr>
          <p:cNvPr id="93" name="Google Shape;9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To replace with a photo of your own: </a:t>
            </a:r>
            <a:r>
              <a:rPr b="1" lang="en-GB"/>
              <a:t>1)</a:t>
            </a:r>
            <a:r>
              <a:rPr lang="en-GB"/>
              <a:t> Send the geometric shape overlay to the back – </a:t>
            </a:r>
            <a:r>
              <a:rPr i="1" lang="en-GB"/>
              <a:t>Right-Click &gt; Send to Back &gt; Send to Back</a:t>
            </a:r>
            <a:r>
              <a:rPr lang="en-GB"/>
              <a:t>. </a:t>
            </a:r>
            <a:r>
              <a:rPr b="1" lang="en-GB"/>
              <a:t>2) </a:t>
            </a:r>
            <a:r>
              <a:rPr lang="en-GB"/>
              <a:t>Replace image – use the guides provided to correctly position it. </a:t>
            </a:r>
            <a:r>
              <a:rPr b="1" lang="en-GB"/>
              <a:t>3) </a:t>
            </a:r>
            <a:r>
              <a:rPr lang="en-GB"/>
              <a:t>Send your image to the back so that the geometric overlay re-appears over the image.</a:t>
            </a:r>
            <a:endParaRPr/>
          </a:p>
        </p:txBody>
      </p:sp>
      <p:sp>
        <p:nvSpPr>
          <p:cNvPr id="108" name="Google Shape;10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106f0ce8ad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1106f0ce8ad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106f0ce8ad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1106f0ce8ad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6f0ce8ad_0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1106f0ce8ad_0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106f0ce8ad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1106f0ce8ad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61616dda98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161616dda98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61616dda98_0_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161616dda98_0_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61616dda98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161616dda98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7b6d353a7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17b6d353a7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61616dda98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161616dda98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7b6d353a77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17b6d353a77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106f0ce8ad_0_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1106f0ce8ad_0_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61616dda98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161616dda98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106f0ce8ad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1106f0ce8ad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Please replace photo of presenter with a portrait of your own. </a:t>
            </a:r>
            <a:r>
              <a:rPr b="1" lang="en-GB"/>
              <a:t>1)</a:t>
            </a:r>
            <a:r>
              <a:rPr lang="en-GB"/>
              <a:t> Send the geometric shape overlay to the back – </a:t>
            </a:r>
            <a:r>
              <a:rPr i="1" lang="en-GB"/>
              <a:t>Right-Click &gt; Send to Back &gt; Send to Back</a:t>
            </a:r>
            <a:r>
              <a:rPr lang="en-GB"/>
              <a:t>. </a:t>
            </a:r>
            <a:r>
              <a:rPr b="1" lang="en-GB"/>
              <a:t>2) </a:t>
            </a:r>
            <a:r>
              <a:rPr lang="en-GB"/>
              <a:t>Replace image – use the guides provided to correctly position it. </a:t>
            </a:r>
            <a:r>
              <a:rPr b="1" lang="en-GB"/>
              <a:t>3) </a:t>
            </a:r>
            <a:r>
              <a:rPr lang="en-GB"/>
              <a:t>Send your portrait to the back so that the geometric overlay re-appears over the portrait.</a:t>
            </a:r>
            <a:endParaRPr/>
          </a:p>
        </p:txBody>
      </p:sp>
      <p:sp>
        <p:nvSpPr>
          <p:cNvPr id="204" name="Google Shape;204;g1106f0ce8ad_0_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329c5df44_0_5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g5329c5df44_0_5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The abstract pattern can be removed or repositioned if required. Be careful to ‘Send to Back’ so that it does not obscure any important information.</a:t>
            </a:r>
            <a:endParaRPr/>
          </a:p>
        </p:txBody>
      </p:sp>
      <p:sp>
        <p:nvSpPr>
          <p:cNvPr id="213" name="Google Shape;213;g5329c5df44_0_5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solidFill>
          <a:srgbClr val="FFFFFF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10515600" cy="3796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831850" y="4589463"/>
            <a:ext cx="10515600" cy="1049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" type="body"/>
          </p:nvPr>
        </p:nvSpPr>
        <p:spPr>
          <a:xfrm>
            <a:off x="838200" y="1825625"/>
            <a:ext cx="5181600" cy="3779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2" type="body"/>
          </p:nvPr>
        </p:nvSpPr>
        <p:spPr>
          <a:xfrm>
            <a:off x="6172200" y="1825625"/>
            <a:ext cx="5181600" cy="3779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839788" y="2505075"/>
            <a:ext cx="5157787" cy="32014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9"/>
          <p:cNvSpPr txBox="1"/>
          <p:nvPr>
            <p:ph idx="4" type="body"/>
          </p:nvPr>
        </p:nvSpPr>
        <p:spPr>
          <a:xfrm>
            <a:off x="6172200" y="2505075"/>
            <a:ext cx="5183188" cy="32014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▪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▪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Noto Sans Symbols"/>
              <a:buNone/>
              <a:defRPr b="0" i="0" sz="3200" u="none" cap="none" strike="noStrike">
                <a:solidFill>
                  <a:srgbClr val="67676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rgbClr val="676767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rgbClr val="676767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676767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676767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4197879" y="-1534054"/>
            <a:ext cx="3796242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ertical Title and Text">
  <p:cSld name="1_Vertical Title and 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Arial"/>
              <a:buNone/>
              <a:defRPr b="1" i="0" sz="44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3796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Noto Sans Symbols"/>
              <a:buChar char="▪"/>
              <a:defRPr b="0" i="0" sz="2800" u="none" cap="none" strike="noStrike">
                <a:solidFill>
                  <a:srgbClr val="67676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rgbClr val="67676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rgbClr val="67676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rgbClr val="67676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rgbClr val="67676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1">
            <a:alphaModFix/>
          </a:blip>
          <a:srcRect b="7252" l="0" r="0" t="0"/>
          <a:stretch/>
        </p:blipFill>
        <p:spPr>
          <a:xfrm>
            <a:off x="352850" y="5756800"/>
            <a:ext cx="1622625" cy="82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75475" y="5930837"/>
            <a:ext cx="2011302" cy="4764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jp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jpg"/><Relationship Id="rId4" Type="http://schemas.openxmlformats.org/officeDocument/2006/relationships/image" Target="../media/image13.png"/><Relationship Id="rId9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22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7"/>
          <p:cNvPicPr preferRelativeResize="0"/>
          <p:nvPr/>
        </p:nvPicPr>
        <p:blipFill rotWithShape="1">
          <a:blip r:embed="rId3">
            <a:alphaModFix/>
          </a:blip>
          <a:srcRect b="5180" l="0" r="0" t="-5180"/>
          <a:stretch/>
        </p:blipFill>
        <p:spPr>
          <a:xfrm>
            <a:off x="515950" y="0"/>
            <a:ext cx="2570148" cy="14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1366025" y="2160725"/>
            <a:ext cx="881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02060"/>
                </a:solidFill>
              </a:rPr>
              <a:t>Update on the Near-line Data Store - Milestone 3</a:t>
            </a:r>
            <a:endParaRPr/>
          </a:p>
        </p:txBody>
      </p:sp>
      <p:sp>
        <p:nvSpPr>
          <p:cNvPr id="97" name="Google Shape;97;p17"/>
          <p:cNvSpPr/>
          <p:nvPr/>
        </p:nvSpPr>
        <p:spPr>
          <a:xfrm>
            <a:off x="1399486" y="3829655"/>
            <a:ext cx="5745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626262"/>
                </a:solidFill>
              </a:rPr>
              <a:t>Jack Leland &amp; Neil Massey</a:t>
            </a: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3124" y="6231796"/>
            <a:ext cx="1809975" cy="483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57651" y="6302928"/>
            <a:ext cx="1809975" cy="429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2100" y="6313202"/>
            <a:ext cx="1809978" cy="40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05650" y="6248534"/>
            <a:ext cx="2016148" cy="449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 rotWithShape="1">
          <a:blip r:embed="rId8">
            <a:alphaModFix/>
          </a:blip>
          <a:srcRect b="35042" l="0" r="0" t="25534"/>
          <a:stretch/>
        </p:blipFill>
        <p:spPr>
          <a:xfrm>
            <a:off x="10618475" y="6313206"/>
            <a:ext cx="1383375" cy="409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262102" y="6268941"/>
            <a:ext cx="2045318" cy="40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28400" y="245313"/>
            <a:ext cx="3873450" cy="91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b="0" l="46136" r="0" t="0"/>
          <a:stretch/>
        </p:blipFill>
        <p:spPr>
          <a:xfrm>
            <a:off x="5624944" y="0"/>
            <a:ext cx="656705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8"/>
          <p:cNvPicPr preferRelativeResize="0"/>
          <p:nvPr/>
        </p:nvPicPr>
        <p:blipFill rotWithShape="1">
          <a:blip r:embed="rId4">
            <a:alphaModFix/>
          </a:blip>
          <a:srcRect b="0" l="20333" r="20333" t="0"/>
          <a:stretch/>
        </p:blipFill>
        <p:spPr>
          <a:xfrm>
            <a:off x="6095999" y="0"/>
            <a:ext cx="6096000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8"/>
          <p:cNvSpPr txBox="1"/>
          <p:nvPr/>
        </p:nvSpPr>
        <p:spPr>
          <a:xfrm>
            <a:off x="403341" y="345182"/>
            <a:ext cx="63564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Overview</a:t>
            </a:r>
            <a:endParaRPr/>
          </a:p>
        </p:txBody>
      </p:sp>
      <p:sp>
        <p:nvSpPr>
          <p:cNvPr id="113" name="Google Shape;113;p18"/>
          <p:cNvSpPr txBox="1"/>
          <p:nvPr/>
        </p:nvSpPr>
        <p:spPr>
          <a:xfrm>
            <a:off x="423748" y="1380700"/>
            <a:ext cx="5101814" cy="9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2E2D62"/>
                </a:solidFill>
                <a:latin typeface="Arial"/>
                <a:ea typeface="Arial"/>
                <a:cs typeface="Arial"/>
                <a:sym typeface="Arial"/>
              </a:rPr>
              <a:t>1 (</a:t>
            </a:r>
            <a:r>
              <a:rPr b="1" lang="en-GB" sz="2400">
                <a:solidFill>
                  <a:srgbClr val="2E2D62"/>
                </a:solidFill>
              </a:rPr>
              <a:t>re)Introduction to the NLDS 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6262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423748" y="2408947"/>
            <a:ext cx="5101814" cy="9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2E2D62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b="1" lang="en-GB" sz="2400">
                <a:solidFill>
                  <a:srgbClr val="2E2D62"/>
                </a:solidFill>
              </a:rPr>
              <a:t>A (brief) rundown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6262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423748" y="3437194"/>
            <a:ext cx="5101814" cy="9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2E2D62"/>
                </a:solidFill>
                <a:latin typeface="Arial"/>
                <a:ea typeface="Arial"/>
                <a:cs typeface="Arial"/>
                <a:sym typeface="Arial"/>
              </a:rPr>
              <a:t>3 N</a:t>
            </a:r>
            <a:r>
              <a:rPr b="1" lang="en-GB" sz="2400">
                <a:solidFill>
                  <a:srgbClr val="2E2D62"/>
                </a:solidFill>
              </a:rPr>
              <a:t>ext milestones 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6262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8"/>
          <p:cNvSpPr txBox="1"/>
          <p:nvPr/>
        </p:nvSpPr>
        <p:spPr>
          <a:xfrm>
            <a:off x="423748" y="4465442"/>
            <a:ext cx="5101814" cy="9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6262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423748" y="4431594"/>
            <a:ext cx="5101800" cy="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62626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The Near-line Data Store</a:t>
            </a:r>
            <a:endParaRPr/>
          </a:p>
        </p:txBody>
      </p:sp>
      <p:sp>
        <p:nvSpPr>
          <p:cNvPr id="123" name="Google Shape;123;p19"/>
          <p:cNvSpPr/>
          <p:nvPr/>
        </p:nvSpPr>
        <p:spPr>
          <a:xfrm>
            <a:off x="427475" y="1401200"/>
            <a:ext cx="10719600" cy="42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2E2D62"/>
                </a:solidFill>
              </a:rPr>
              <a:t>A successor to Joint Data Migration App (JDMA)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rgbClr val="626262"/>
                </a:solidFill>
              </a:rPr>
              <a:t>Multi-tiered storage solution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“Hot” storage : disk 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“Warm” storage : object storage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“Cold” storage : tape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Unified storage interface - connect to this, rather than each storage type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RESTful API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Client library connects to API, client program uses client library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API is published in OpenAPI via FastAPI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b="1" lang="en-GB" sz="2400">
                <a:solidFill>
                  <a:srgbClr val="626262"/>
                </a:solidFill>
              </a:rPr>
              <a:t>Portable</a:t>
            </a:r>
            <a:r>
              <a:rPr lang="en-GB" sz="2400">
                <a:solidFill>
                  <a:srgbClr val="626262"/>
                </a:solidFill>
              </a:rPr>
              <a:t>!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Implements CRUD (create, read, update, destroy)</a:t>
            </a:r>
            <a:endParaRPr sz="2400">
              <a:solidFill>
                <a:srgbClr val="62626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/>
        </p:nvSpPr>
        <p:spPr>
          <a:xfrm>
            <a:off x="403340" y="1165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The key elements</a:t>
            </a:r>
            <a:endParaRPr b="1" sz="4400">
              <a:solidFill>
                <a:srgbClr val="2E2D62"/>
              </a:solidFill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427475" y="867800"/>
            <a:ext cx="5363100" cy="20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2E2D62"/>
                </a:solidFill>
              </a:rPr>
              <a:t>Client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•"/>
            </a:pPr>
            <a:r>
              <a:rPr lang="en-GB" sz="2000">
                <a:solidFill>
                  <a:srgbClr val="626262"/>
                </a:solidFill>
              </a:rPr>
              <a:t>Handles user authentication (OAuth2 password flow)</a:t>
            </a:r>
            <a:endParaRPr sz="2400">
              <a:solidFill>
                <a:srgbClr val="62626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200">
                <a:solidFill>
                  <a:srgbClr val="2E2D62"/>
                </a:solidFill>
              </a:rPr>
              <a:t>Server</a:t>
            </a:r>
            <a:endParaRPr sz="2000">
              <a:solidFill>
                <a:srgbClr val="62626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•"/>
            </a:pPr>
            <a:r>
              <a:rPr lang="en-GB" sz="2000">
                <a:solidFill>
                  <a:srgbClr val="626262"/>
                </a:solidFill>
              </a:rPr>
              <a:t>Verifies user authentication</a:t>
            </a:r>
            <a:endParaRPr sz="2000">
              <a:solidFill>
                <a:srgbClr val="62626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•"/>
            </a:pPr>
            <a:r>
              <a:rPr lang="en-GB" sz="2000">
                <a:solidFill>
                  <a:srgbClr val="626262"/>
                </a:solidFill>
              </a:rPr>
              <a:t>Relays client requests to message broker </a:t>
            </a:r>
            <a:endParaRPr sz="2000">
              <a:solidFill>
                <a:srgbClr val="62626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2E2D62"/>
                </a:solidFill>
              </a:rPr>
              <a:t>Microservice layer</a:t>
            </a:r>
            <a:endParaRPr sz="2400">
              <a:solidFill>
                <a:srgbClr val="62626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•"/>
            </a:pPr>
            <a:r>
              <a:rPr lang="en-GB" sz="2000">
                <a:solidFill>
                  <a:srgbClr val="626262"/>
                </a:solidFill>
              </a:rPr>
              <a:t>Worker - process requests</a:t>
            </a:r>
            <a:endParaRPr sz="2000">
              <a:solidFill>
                <a:srgbClr val="62626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•"/>
            </a:pPr>
            <a:r>
              <a:rPr lang="en-GB" sz="2000">
                <a:solidFill>
                  <a:srgbClr val="626262"/>
                </a:solidFill>
              </a:rPr>
              <a:t>Indexer - build a list of files</a:t>
            </a:r>
            <a:endParaRPr sz="2000">
              <a:solidFill>
                <a:srgbClr val="62626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•"/>
            </a:pPr>
            <a:r>
              <a:rPr lang="en-GB" sz="2000">
                <a:solidFill>
                  <a:srgbClr val="626262"/>
                </a:solidFill>
              </a:rPr>
              <a:t>Transfer - make the file transfer</a:t>
            </a:r>
            <a:endParaRPr sz="2000">
              <a:solidFill>
                <a:srgbClr val="62626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•"/>
            </a:pPr>
            <a:r>
              <a:rPr lang="en-GB" sz="2000">
                <a:solidFill>
                  <a:srgbClr val="626262"/>
                </a:solidFill>
              </a:rPr>
              <a:t>Catalog - store the file details</a:t>
            </a:r>
            <a:endParaRPr sz="2000">
              <a:solidFill>
                <a:srgbClr val="62626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•"/>
            </a:pPr>
            <a:r>
              <a:rPr lang="en-GB" sz="2000">
                <a:solidFill>
                  <a:srgbClr val="626262"/>
                </a:solidFill>
              </a:rPr>
              <a:t>Monitor - user monitoring</a:t>
            </a:r>
            <a:endParaRPr sz="2000">
              <a:solidFill>
                <a:srgbClr val="62626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•"/>
            </a:pPr>
            <a:r>
              <a:rPr lang="en-GB" sz="2000">
                <a:solidFill>
                  <a:srgbClr val="626262"/>
                </a:solidFill>
              </a:rPr>
              <a:t>Logging - system monitoring</a:t>
            </a:r>
            <a:endParaRPr sz="2000">
              <a:solidFill>
                <a:srgbClr val="62626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26262"/>
              </a:solidFill>
            </a:endParaRPr>
          </a:p>
        </p:txBody>
      </p:sp>
      <p:pic>
        <p:nvPicPr>
          <p:cNvPr id="130" name="Google Shape;1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2395" y="709745"/>
            <a:ext cx="4647034" cy="54385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Google Shape;131;p20"/>
          <p:cNvCxnSpPr/>
          <p:nvPr/>
        </p:nvCxnSpPr>
        <p:spPr>
          <a:xfrm>
            <a:off x="3858225" y="1749075"/>
            <a:ext cx="3831300" cy="300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" name="Google Shape;132;p20"/>
          <p:cNvCxnSpPr/>
          <p:nvPr/>
        </p:nvCxnSpPr>
        <p:spPr>
          <a:xfrm>
            <a:off x="3935400" y="2452125"/>
            <a:ext cx="3961500" cy="3627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" name="Google Shape;133;p20"/>
          <p:cNvCxnSpPr/>
          <p:nvPr/>
        </p:nvCxnSpPr>
        <p:spPr>
          <a:xfrm flipH="1" rot="10800000">
            <a:off x="4415525" y="4209950"/>
            <a:ext cx="2083500" cy="68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1"/>
          <p:cNvPicPr preferRelativeResize="0"/>
          <p:nvPr/>
        </p:nvPicPr>
        <p:blipFill rotWithShape="1">
          <a:blip r:embed="rId3">
            <a:alphaModFix/>
          </a:blip>
          <a:srcRect b="1205" l="0" r="0" t="0"/>
          <a:stretch/>
        </p:blipFill>
        <p:spPr>
          <a:xfrm>
            <a:off x="1544500" y="1493400"/>
            <a:ext cx="8924275" cy="491597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1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My preferred overview diagram</a:t>
            </a:r>
            <a:endParaRPr b="1" sz="4400">
              <a:solidFill>
                <a:srgbClr val="2E2D6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The current state</a:t>
            </a:r>
            <a:endParaRPr/>
          </a:p>
        </p:txBody>
      </p:sp>
      <p:sp>
        <p:nvSpPr>
          <p:cNvPr id="145" name="Google Shape;145;p22"/>
          <p:cNvSpPr/>
          <p:nvPr/>
        </p:nvSpPr>
        <p:spPr>
          <a:xfrm>
            <a:off x="427475" y="1401204"/>
            <a:ext cx="10719600" cy="44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626262"/>
                </a:solidFill>
              </a:rPr>
              <a:t>In short…</a:t>
            </a:r>
            <a:endParaRPr sz="3200">
              <a:solidFill>
                <a:srgbClr val="62626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2E2D6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2E2D62"/>
                </a:solidFill>
              </a:rPr>
              <a:t>Achieved milestone 3!</a:t>
            </a:r>
            <a:endParaRPr b="1" sz="3200">
              <a:solidFill>
                <a:srgbClr val="2E2D62"/>
              </a:solidFill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Now able to PUT </a:t>
            </a:r>
            <a:r>
              <a:rPr i="1" lang="en-GB" sz="2400">
                <a:solidFill>
                  <a:srgbClr val="626262"/>
                </a:solidFill>
              </a:rPr>
              <a:t>and</a:t>
            </a:r>
            <a:r>
              <a:rPr lang="en-GB" sz="2400">
                <a:solidFill>
                  <a:srgbClr val="626262"/>
                </a:solidFill>
              </a:rPr>
              <a:t> GET from the object store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Catalog implemented</a:t>
            </a:r>
            <a:endParaRPr sz="2400">
              <a:solidFill>
                <a:srgbClr val="62626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2626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The Client &amp; Server</a:t>
            </a:r>
            <a:endParaRPr b="1" sz="4400">
              <a:solidFill>
                <a:srgbClr val="2E2D62"/>
              </a:solidFill>
            </a:endParaRPr>
          </a:p>
        </p:txBody>
      </p:sp>
      <p:pic>
        <p:nvPicPr>
          <p:cNvPr id="151" name="Google Shape;15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6077" y="253924"/>
            <a:ext cx="3951800" cy="64217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/>
          <p:nvPr/>
        </p:nvSpPr>
        <p:spPr>
          <a:xfrm>
            <a:off x="427475" y="1401200"/>
            <a:ext cx="5992500" cy="42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Uses requests, click, uvicorn, fastapi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Now handles PUT, PUTLIST, GET, GETLIST requests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No update or delete yet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Unsure how cancel could work…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Generates UUID for transaction_id</a:t>
            </a:r>
            <a:endParaRPr sz="2400">
              <a:solidFill>
                <a:srgbClr val="62626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The Indexer</a:t>
            </a:r>
            <a:endParaRPr b="1" sz="4400">
              <a:solidFill>
                <a:srgbClr val="2E2D62"/>
              </a:solidFill>
            </a:endParaRPr>
          </a:p>
        </p:txBody>
      </p:sp>
      <p:sp>
        <p:nvSpPr>
          <p:cNvPr id="158" name="Google Shape;158;p24"/>
          <p:cNvSpPr/>
          <p:nvPr/>
        </p:nvSpPr>
        <p:spPr>
          <a:xfrm>
            <a:off x="447725" y="1114675"/>
            <a:ext cx="3410400" cy="42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Initially splits up lists into chunks of 1000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Walks any directories and stats files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Can then further separate lists by maximum message size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Retries any failed items with a delay</a:t>
            </a:r>
            <a:endParaRPr sz="2400">
              <a:solidFill>
                <a:srgbClr val="626262"/>
              </a:solidFill>
            </a:endParaRPr>
          </a:p>
        </p:txBody>
      </p:sp>
      <p:pic>
        <p:nvPicPr>
          <p:cNvPr id="159" name="Google Shape;15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325" y="345175"/>
            <a:ext cx="8115276" cy="616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The Put Transfer</a:t>
            </a:r>
            <a:endParaRPr b="1" sz="4400">
              <a:solidFill>
                <a:srgbClr val="2E2D62"/>
              </a:solidFill>
            </a:endParaRPr>
          </a:p>
        </p:txBody>
      </p:sp>
      <p:sp>
        <p:nvSpPr>
          <p:cNvPr id="165" name="Google Shape;165;p25"/>
          <p:cNvSpPr/>
          <p:nvPr/>
        </p:nvSpPr>
        <p:spPr>
          <a:xfrm>
            <a:off x="447725" y="1114675"/>
            <a:ext cx="4341900" cy="42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Checks privileges on files (optionally)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Creates bucket with transaction_id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Uploads files using minio client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Possibility to use an alternate asyncio client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Again, retries failed attempts with delay and retry count cap </a:t>
            </a:r>
            <a:endParaRPr sz="2400">
              <a:solidFill>
                <a:srgbClr val="626262"/>
              </a:solidFill>
            </a:endParaRPr>
          </a:p>
        </p:txBody>
      </p:sp>
      <p:pic>
        <p:nvPicPr>
          <p:cNvPr id="166" name="Google Shape;16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7375" y="1265775"/>
            <a:ext cx="7634626" cy="353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The Catalog </a:t>
            </a:r>
            <a:endParaRPr b="1" sz="4400">
              <a:solidFill>
                <a:srgbClr val="2E2D62"/>
              </a:solidFill>
            </a:endParaRPr>
          </a:p>
        </p:txBody>
      </p:sp>
      <p:sp>
        <p:nvSpPr>
          <p:cNvPr id="172" name="Google Shape;172;p26"/>
          <p:cNvSpPr/>
          <p:nvPr/>
        </p:nvSpPr>
        <p:spPr>
          <a:xfrm>
            <a:off x="447725" y="1114675"/>
            <a:ext cx="4242300" cy="42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Handles the database of NLDS holdings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Puts a holding after successful transfer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Gets a holding as first step of get transfer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SQLAlchemy so implementation agnostic 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Currently SQLite</a:t>
            </a:r>
            <a:endParaRPr sz="2400">
              <a:solidFill>
                <a:srgbClr val="626262"/>
              </a:solidFill>
            </a:endParaRPr>
          </a:p>
        </p:txBody>
      </p:sp>
      <p:pic>
        <p:nvPicPr>
          <p:cNvPr id="173" name="Google Shape;1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6750" y="428325"/>
            <a:ext cx="6026274" cy="607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The Get Transfer</a:t>
            </a:r>
            <a:endParaRPr b="1" sz="4400">
              <a:solidFill>
                <a:srgbClr val="2E2D62"/>
              </a:solidFill>
            </a:endParaRPr>
          </a:p>
        </p:txBody>
      </p:sp>
      <p:sp>
        <p:nvSpPr>
          <p:cNvPr id="179" name="Google Shape;179;p27"/>
          <p:cNvSpPr/>
          <p:nvPr/>
        </p:nvSpPr>
        <p:spPr>
          <a:xfrm>
            <a:off x="447725" y="1114675"/>
            <a:ext cx="4533600" cy="42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Checks write privileges on target / original location (optionally)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Downloads files using minio client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Again implements delayed retry mechanism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When getting: 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Can get to a new target location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Can restore to original location </a:t>
            </a:r>
            <a:endParaRPr sz="2400">
              <a:solidFill>
                <a:srgbClr val="626262"/>
              </a:solidFill>
            </a:endParaRPr>
          </a:p>
        </p:txBody>
      </p:sp>
      <p:pic>
        <p:nvPicPr>
          <p:cNvPr id="180" name="Google Shape;18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7850" y="3684907"/>
            <a:ext cx="6905876" cy="2836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2175" y="1"/>
            <a:ext cx="6905876" cy="3620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The Monitor	</a:t>
            </a:r>
            <a:endParaRPr b="1" sz="4400">
              <a:solidFill>
                <a:srgbClr val="2E2D62"/>
              </a:solidFill>
            </a:endParaRPr>
          </a:p>
        </p:txBody>
      </p:sp>
      <p:sp>
        <p:nvSpPr>
          <p:cNvPr id="187" name="Google Shape;187;p28"/>
          <p:cNvSpPr/>
          <p:nvPr/>
        </p:nvSpPr>
        <p:spPr>
          <a:xfrm>
            <a:off x="447725" y="1114675"/>
            <a:ext cx="4533600" cy="42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Stores the ‘state’ of each job 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Keeps track of: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spawned subjobs 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how many subjobs have got to each point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Uses SQLAlchemy </a:t>
            </a:r>
            <a:endParaRPr sz="2400">
              <a:solidFill>
                <a:srgbClr val="626262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Still under development!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May store separate state for each subjob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May have a separate table of failed files</a:t>
            </a:r>
            <a:endParaRPr sz="2400">
              <a:solidFill>
                <a:srgbClr val="626262"/>
              </a:solidFill>
            </a:endParaRPr>
          </a:p>
        </p:txBody>
      </p:sp>
      <p:pic>
        <p:nvPicPr>
          <p:cNvPr id="188" name="Google Shape;1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2600" y="1484320"/>
            <a:ext cx="6381750" cy="24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Next steps</a:t>
            </a:r>
            <a:endParaRPr/>
          </a:p>
        </p:txBody>
      </p:sp>
      <p:sp>
        <p:nvSpPr>
          <p:cNvPr id="194" name="Google Shape;194;p29"/>
          <p:cNvSpPr/>
          <p:nvPr/>
        </p:nvSpPr>
        <p:spPr>
          <a:xfrm>
            <a:off x="427475" y="1401204"/>
            <a:ext cx="10719600" cy="42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200">
                <a:solidFill>
                  <a:srgbClr val="2E2D62"/>
                </a:solidFill>
              </a:rPr>
              <a:t>Milestone 4: User Interactivity      	</a:t>
            </a:r>
            <a:r>
              <a:rPr lang="en-GB" sz="3200">
                <a:solidFill>
                  <a:schemeClr val="accent1"/>
                </a:solidFill>
              </a:rPr>
              <a:t>22 November 2022</a:t>
            </a:r>
            <a:endParaRPr>
              <a:solidFill>
                <a:schemeClr val="accent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Add tags to holdings</a:t>
            </a:r>
            <a:endParaRPr sz="2400">
              <a:solidFill>
                <a:srgbClr val="62626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Query holdings / files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get lists of files by file name, holding id, tags</a:t>
            </a:r>
            <a:endParaRPr sz="2400">
              <a:solidFill>
                <a:srgbClr val="62626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Query progress of transfers</a:t>
            </a:r>
            <a:endParaRPr sz="2400">
              <a:solidFill>
                <a:srgbClr val="62626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2626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200">
                <a:solidFill>
                  <a:srgbClr val="2E2D62"/>
                </a:solidFill>
              </a:rPr>
              <a:t>Milestone 5: Tape Interoperability       	</a:t>
            </a:r>
            <a:r>
              <a:rPr lang="en-GB" sz="3200">
                <a:solidFill>
                  <a:schemeClr val="accent1"/>
                </a:solidFill>
              </a:rPr>
              <a:t>31 January 2023</a:t>
            </a:r>
            <a:endParaRPr>
              <a:solidFill>
                <a:schemeClr val="accent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Write files / backup to tape</a:t>
            </a:r>
            <a:endParaRPr sz="2400">
              <a:solidFill>
                <a:srgbClr val="62626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Read and restore files from tape</a:t>
            </a:r>
            <a:endParaRPr sz="2400">
              <a:solidFill>
                <a:srgbClr val="626262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○"/>
            </a:pPr>
            <a:r>
              <a:rPr lang="en-GB" sz="2400">
                <a:solidFill>
                  <a:srgbClr val="626262"/>
                </a:solidFill>
              </a:rPr>
              <a:t>Will need ‘artificial deletion’ - i.e. we delete from the object store and the tape restores it on access</a:t>
            </a:r>
            <a:endParaRPr sz="2400">
              <a:solidFill>
                <a:srgbClr val="62626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2626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/>
        </p:nvSpPr>
        <p:spPr>
          <a:xfrm>
            <a:off x="403340" y="345182"/>
            <a:ext cx="1168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Next next steps</a:t>
            </a:r>
            <a:endParaRPr/>
          </a:p>
        </p:txBody>
      </p:sp>
      <p:sp>
        <p:nvSpPr>
          <p:cNvPr id="200" name="Google Shape;200;p30"/>
          <p:cNvSpPr/>
          <p:nvPr/>
        </p:nvSpPr>
        <p:spPr>
          <a:xfrm>
            <a:off x="427475" y="1325004"/>
            <a:ext cx="10719600" cy="42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200">
                <a:solidFill>
                  <a:srgbClr val="2E2D62"/>
                </a:solidFill>
              </a:rPr>
              <a:t>Milestone 6: Tape Policy 						</a:t>
            </a:r>
            <a:r>
              <a:rPr lang="en-GB" sz="3200">
                <a:solidFill>
                  <a:schemeClr val="accent1"/>
                </a:solidFill>
              </a:rPr>
              <a:t>28 February 2023</a:t>
            </a:r>
            <a:endParaRPr>
              <a:solidFill>
                <a:schemeClr val="accent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Decide what to delete from object store and when</a:t>
            </a:r>
            <a:endParaRPr sz="2400">
              <a:solidFill>
                <a:srgbClr val="62626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2626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200">
                <a:solidFill>
                  <a:srgbClr val="2E2D62"/>
                </a:solidFill>
              </a:rPr>
              <a:t>Other things on the to-do list</a:t>
            </a:r>
            <a:endParaRPr sz="2400">
              <a:solidFill>
                <a:srgbClr val="62626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Stress testing of whole system</a:t>
            </a:r>
            <a:endParaRPr sz="2400">
              <a:solidFill>
                <a:srgbClr val="62626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Assess against NLA / archive test case</a:t>
            </a:r>
            <a:endParaRPr sz="2400">
              <a:solidFill>
                <a:srgbClr val="62626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Move RabbitMQ server to Kubernetes</a:t>
            </a:r>
            <a:endParaRPr sz="2400">
              <a:solidFill>
                <a:srgbClr val="62626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Deploy completely independently from CEDA architecture</a:t>
            </a:r>
            <a:endParaRPr sz="2400">
              <a:solidFill>
                <a:srgbClr val="62626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One-click docker desktop deployment </a:t>
            </a:r>
            <a:endParaRPr sz="2400">
              <a:solidFill>
                <a:srgbClr val="62626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400"/>
              <a:buChar char="•"/>
            </a:pPr>
            <a:r>
              <a:rPr lang="en-GB" sz="2400">
                <a:solidFill>
                  <a:srgbClr val="626262"/>
                </a:solidFill>
              </a:rPr>
              <a:t>Handling of empty directories, sym-links, finding of common path</a:t>
            </a:r>
            <a:endParaRPr sz="2400">
              <a:solidFill>
                <a:srgbClr val="62626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26262"/>
              </a:solidFill>
            </a:endParaRPr>
          </a:p>
          <a:p>
            <a:pPr indent="457200" lvl="0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626262"/>
                </a:solidFill>
              </a:rPr>
              <a:t>Longer list on github issues/project board</a:t>
            </a:r>
            <a:endParaRPr b="1" sz="2400">
              <a:solidFill>
                <a:srgbClr val="62626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2626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1"/>
          <p:cNvPicPr preferRelativeResize="0"/>
          <p:nvPr/>
        </p:nvPicPr>
        <p:blipFill rotWithShape="1">
          <a:blip r:embed="rId3">
            <a:alphaModFix/>
          </a:blip>
          <a:srcRect b="0" l="19303" r="19297" t="0"/>
          <a:stretch/>
        </p:blipFill>
        <p:spPr>
          <a:xfrm>
            <a:off x="5883965" y="0"/>
            <a:ext cx="6308035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1"/>
          <p:cNvPicPr preferRelativeResize="0"/>
          <p:nvPr/>
        </p:nvPicPr>
        <p:blipFill rotWithShape="1">
          <a:blip r:embed="rId4">
            <a:alphaModFix/>
          </a:blip>
          <a:srcRect b="0" l="41217" r="0" t="0"/>
          <a:stretch/>
        </p:blipFill>
        <p:spPr>
          <a:xfrm>
            <a:off x="5025206" y="0"/>
            <a:ext cx="716679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1"/>
          <p:cNvSpPr txBox="1"/>
          <p:nvPr/>
        </p:nvSpPr>
        <p:spPr>
          <a:xfrm>
            <a:off x="403351" y="345175"/>
            <a:ext cx="7390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Current open questions</a:t>
            </a:r>
            <a:endParaRPr/>
          </a:p>
        </p:txBody>
      </p:sp>
      <p:sp>
        <p:nvSpPr>
          <p:cNvPr id="209" name="Google Shape;209;p31"/>
          <p:cNvSpPr/>
          <p:nvPr/>
        </p:nvSpPr>
        <p:spPr>
          <a:xfrm>
            <a:off x="420800" y="1393950"/>
            <a:ext cx="5789400" cy="3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●"/>
            </a:pPr>
            <a:r>
              <a:rPr lang="en-GB" sz="2000">
                <a:solidFill>
                  <a:srgbClr val="626262"/>
                </a:solidFill>
              </a:rPr>
              <a:t>What </a:t>
            </a:r>
            <a:r>
              <a:rPr lang="en-GB" sz="2000">
                <a:solidFill>
                  <a:srgbClr val="626262"/>
                </a:solidFill>
              </a:rPr>
              <a:t>should</a:t>
            </a:r>
            <a:r>
              <a:rPr lang="en-GB" sz="2000">
                <a:solidFill>
                  <a:srgbClr val="626262"/>
                </a:solidFill>
              </a:rPr>
              <a:t> the monitoring (user interface) look like?</a:t>
            </a:r>
            <a:endParaRPr sz="2000">
              <a:solidFill>
                <a:srgbClr val="626262"/>
              </a:solidFill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●"/>
            </a:pPr>
            <a:r>
              <a:rPr lang="en-GB" sz="2000">
                <a:solidFill>
                  <a:srgbClr val="626262"/>
                </a:solidFill>
              </a:rPr>
              <a:t>How would a cancel command work </a:t>
            </a:r>
            <a:endParaRPr sz="2000">
              <a:solidFill>
                <a:srgbClr val="626262"/>
              </a:solidFill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○"/>
            </a:pPr>
            <a:r>
              <a:rPr lang="en-GB" sz="2000">
                <a:solidFill>
                  <a:srgbClr val="626262"/>
                </a:solidFill>
              </a:rPr>
              <a:t>Another database?</a:t>
            </a:r>
            <a:endParaRPr sz="2000">
              <a:solidFill>
                <a:srgbClr val="626262"/>
              </a:solidFill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Char char="●"/>
            </a:pPr>
            <a:r>
              <a:rPr lang="en-GB" sz="2000">
                <a:solidFill>
                  <a:srgbClr val="626262"/>
                </a:solidFill>
              </a:rPr>
              <a:t>How should checksumming work?</a:t>
            </a:r>
            <a:endParaRPr sz="2000">
              <a:solidFill>
                <a:srgbClr val="62626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2"/>
          <p:cNvPicPr preferRelativeResize="0"/>
          <p:nvPr/>
        </p:nvPicPr>
        <p:blipFill rotWithShape="1">
          <a:blip r:embed="rId3">
            <a:alphaModFix/>
          </a:blip>
          <a:srcRect b="0" l="20333" r="20333" t="0"/>
          <a:stretch/>
        </p:blipFill>
        <p:spPr>
          <a:xfrm>
            <a:off x="6908076" y="576600"/>
            <a:ext cx="4768000" cy="53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2"/>
          <p:cNvPicPr preferRelativeResize="0"/>
          <p:nvPr/>
        </p:nvPicPr>
        <p:blipFill rotWithShape="1">
          <a:blip r:embed="rId4">
            <a:alphaModFix/>
          </a:blip>
          <a:srcRect b="5180" l="0" r="0" t="-5180"/>
          <a:stretch/>
        </p:blipFill>
        <p:spPr>
          <a:xfrm>
            <a:off x="363550" y="0"/>
            <a:ext cx="2570148" cy="14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2"/>
          <p:cNvSpPr txBox="1"/>
          <p:nvPr/>
        </p:nvSpPr>
        <p:spPr>
          <a:xfrm>
            <a:off x="1067025" y="1541750"/>
            <a:ext cx="5951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2E2D62"/>
                </a:solidFill>
              </a:rPr>
              <a:t>Thank you!</a:t>
            </a:r>
            <a:endParaRPr b="1" sz="4400">
              <a:solidFill>
                <a:srgbClr val="2E2D62"/>
              </a:solidFill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1067025" y="2438750"/>
            <a:ext cx="5556900" cy="15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2E2D62"/>
                </a:solidFill>
              </a:rPr>
              <a:t>Any Questions?</a:t>
            </a:r>
            <a:endParaRPr b="1" sz="2400">
              <a:solidFill>
                <a:srgbClr val="2E2D62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2E2D62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E2D62"/>
                </a:solidFill>
                <a:latin typeface="Courier New"/>
                <a:ea typeface="Courier New"/>
                <a:cs typeface="Courier New"/>
                <a:sym typeface="Courier New"/>
              </a:rPr>
              <a:t>jack.leland@stfc.ac.uk</a:t>
            </a:r>
            <a:endParaRPr sz="1800">
              <a:solidFill>
                <a:srgbClr val="2E2D6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E2D62"/>
                </a:solidFill>
                <a:latin typeface="Courier New"/>
                <a:ea typeface="Courier New"/>
                <a:cs typeface="Courier New"/>
                <a:sym typeface="Courier New"/>
              </a:rPr>
              <a:t>neil.massey@stfc.ac.uk</a:t>
            </a:r>
            <a:endParaRPr sz="1800">
              <a:solidFill>
                <a:srgbClr val="2E2D6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6262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3124" y="6231796"/>
            <a:ext cx="1809975" cy="483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57651" y="6302928"/>
            <a:ext cx="1809975" cy="429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22100" y="6313202"/>
            <a:ext cx="1809978" cy="40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405650" y="6248534"/>
            <a:ext cx="2016148" cy="449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2"/>
          <p:cNvPicPr preferRelativeResize="0"/>
          <p:nvPr/>
        </p:nvPicPr>
        <p:blipFill rotWithShape="1">
          <a:blip r:embed="rId9">
            <a:alphaModFix/>
          </a:blip>
          <a:srcRect b="35042" l="0" r="0" t="25534"/>
          <a:stretch/>
        </p:blipFill>
        <p:spPr>
          <a:xfrm>
            <a:off x="10618475" y="6313206"/>
            <a:ext cx="1383375" cy="409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262102" y="6268941"/>
            <a:ext cx="2045318" cy="409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2"/>
          <p:cNvSpPr txBox="1"/>
          <p:nvPr/>
        </p:nvSpPr>
        <p:spPr>
          <a:xfrm>
            <a:off x="3583350" y="4101575"/>
            <a:ext cx="30405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>
                <a:solidFill>
                  <a:schemeClr val="dk2"/>
                </a:solidFill>
              </a:rPr>
              <a:t>NLDS was supported through the ESiWACE2 project. The project ESiWACE2 has received funding from the European Union's Horizon 2020 research and innovation programme under grant agreement No 823988.</a:t>
            </a:r>
            <a:endParaRPr i="1">
              <a:solidFill>
                <a:schemeClr val="dk2"/>
              </a:solidFill>
            </a:endParaRPr>
          </a:p>
        </p:txBody>
      </p:sp>
      <p:pic>
        <p:nvPicPr>
          <p:cNvPr id="226" name="Google Shape;226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57850" y="245313"/>
            <a:ext cx="3873450" cy="91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81950" y="4132250"/>
            <a:ext cx="2501391" cy="166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nt and logo master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