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7" r:id="rId3"/>
    <p:sldId id="257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4" r:id="rId12"/>
    <p:sldId id="273" r:id="rId13"/>
    <p:sldId id="275" r:id="rId14"/>
    <p:sldId id="265" r:id="rId15"/>
    <p:sldId id="262" r:id="rId16"/>
    <p:sldId id="263" r:id="rId17"/>
    <p:sldId id="264" r:id="rId18"/>
    <p:sldId id="261" r:id="rId19"/>
    <p:sldId id="258" r:id="rId20"/>
    <p:sldId id="259" r:id="rId21"/>
    <p:sldId id="260" r:id="rId22"/>
    <p:sldId id="276" r:id="rId23"/>
    <p:sldId id="279" r:id="rId24"/>
    <p:sldId id="280" r:id="rId25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49651" autoAdjust="0"/>
  </p:normalViewPr>
  <p:slideViewPr>
    <p:cSldViewPr snapToGrid="0">
      <p:cViewPr varScale="1">
        <p:scale>
          <a:sx n="57" d="100"/>
          <a:sy n="57" d="100"/>
        </p:scale>
        <p:origin x="267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0C2F03-E517-42E9-BFEA-255EC3C00AE4}" type="datetimeFigureOut">
              <a:rPr lang="sk-SK" smtClean="0"/>
              <a:t>26. 11. 2021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44D3B-527E-4CA4-8239-90C30C2B9A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2738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k-SK" i="1" dirty="0" smtClean="0"/>
              <a:t>Inštitucionálne</a:t>
            </a:r>
          </a:p>
          <a:p>
            <a:pPr algn="ctr"/>
            <a:r>
              <a:rPr lang="sk-SK" i="1" dirty="0" smtClean="0"/>
              <a:t>predmetové/odborové</a:t>
            </a:r>
          </a:p>
          <a:p>
            <a:pPr algn="ctr"/>
            <a:r>
              <a:rPr lang="sk-SK" i="1" dirty="0" smtClean="0"/>
              <a:t>dátové repozitáre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44D3B-527E-4CA4-8239-90C30C2B9A94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0957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k-SK" i="1" dirty="0" smtClean="0"/>
              <a:t> </a:t>
            </a:r>
            <a:r>
              <a:rPr lang="sk-SK" i="1" dirty="0" err="1" smtClean="0"/>
              <a:t>OpenDOAR</a:t>
            </a:r>
            <a:endParaRPr lang="sk-SK" i="1" dirty="0" smtClean="0"/>
          </a:p>
          <a:p>
            <a:pPr algn="ctr"/>
            <a:r>
              <a:rPr lang="sk-SK" i="1" dirty="0" smtClean="0"/>
              <a:t>ROAR</a:t>
            </a:r>
          </a:p>
          <a:p>
            <a:pPr algn="ctr"/>
            <a:r>
              <a:rPr lang="sk-SK" i="1" dirty="0" smtClean="0"/>
              <a:t>ROARMAP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44D3B-527E-4CA4-8239-90C30C2B9A94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60575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k-SK" i="1" dirty="0" err="1" smtClean="0"/>
              <a:t>Dspace</a:t>
            </a:r>
            <a:endParaRPr lang="sk-SK" i="1" dirty="0" smtClean="0"/>
          </a:p>
          <a:p>
            <a:pPr algn="ctr"/>
            <a:r>
              <a:rPr lang="sk-SK" i="1" dirty="0" smtClean="0"/>
              <a:t>Fedora</a:t>
            </a:r>
          </a:p>
          <a:p>
            <a:pPr algn="ctr"/>
            <a:r>
              <a:rPr lang="sk-SK" i="1" dirty="0" err="1" smtClean="0"/>
              <a:t>EPrints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44D3B-527E-4CA4-8239-90C30C2B9A94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43360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i="1" dirty="0" smtClean="0"/>
              <a:t>CERN a </a:t>
            </a:r>
            <a:r>
              <a:rPr lang="sk-SK" i="1" dirty="0" err="1" smtClean="0"/>
              <a:t>OpenAIRE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44D3B-527E-4CA4-8239-90C30C2B9A94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51388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i="1" dirty="0" err="1" smtClean="0"/>
              <a:t>Copyleft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44D3B-527E-4CA4-8239-90C30C2B9A94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97853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k-SK" i="1" dirty="0" smtClean="0"/>
              <a:t>technické špecifikácie</a:t>
            </a:r>
          </a:p>
          <a:p>
            <a:pPr algn="ctr"/>
            <a:r>
              <a:rPr lang="sk-SK" i="1" dirty="0" smtClean="0"/>
              <a:t>administrácia repozitára a systému</a:t>
            </a:r>
          </a:p>
          <a:p>
            <a:pPr algn="ctr"/>
            <a:r>
              <a:rPr lang="sk-SK" i="1" dirty="0" smtClean="0"/>
              <a:t>správa obsahu</a:t>
            </a:r>
          </a:p>
          <a:p>
            <a:pPr algn="ctr"/>
            <a:r>
              <a:rPr lang="sk-SK" i="1" dirty="0" smtClean="0"/>
              <a:t>archivácia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44D3B-527E-4CA4-8239-90C30C2B9A94}" type="slidenum">
              <a:rPr lang="sk-SK" smtClean="0"/>
              <a:t>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1657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k-SK" i="1" dirty="0" smtClean="0"/>
              <a:t>Čitatelia majú právo čítať, sťahovať, kopírovať, distribuovať, tlačiť, vyhľadávať a linkovať plné texty článkov.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44D3B-527E-4CA4-8239-90C30C2B9A94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248463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44D3B-527E-4CA4-8239-90C30C2B9A94}" type="slidenum">
              <a:rPr lang="sk-SK" smtClean="0"/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041595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k-SK" dirty="0" smtClean="0"/>
              <a:t>otvorený prístup k vedeckým publikáciám</a:t>
            </a:r>
          </a:p>
          <a:p>
            <a:pPr algn="ctr"/>
            <a:r>
              <a:rPr lang="sk-SK" dirty="0" smtClean="0"/>
              <a:t>otvorené vzdelávacie zdroje</a:t>
            </a:r>
          </a:p>
          <a:p>
            <a:pPr algn="ctr"/>
            <a:r>
              <a:rPr lang="sk-SK" dirty="0" smtClean="0"/>
              <a:t>otvorené dáta</a:t>
            </a:r>
          </a:p>
          <a:p>
            <a:pPr algn="ctr"/>
            <a:r>
              <a:rPr lang="sk-SK" dirty="0" smtClean="0"/>
              <a:t>otvorené recenzné konanie</a:t>
            </a:r>
          </a:p>
          <a:p>
            <a:pPr algn="ctr"/>
            <a:r>
              <a:rPr lang="sk-SK" dirty="0" smtClean="0"/>
              <a:t>občianska veda</a:t>
            </a:r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44D3B-527E-4CA4-8239-90C30C2B9A94}" type="slidenum">
              <a:rPr lang="sk-SK" smtClean="0"/>
              <a:t>14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03312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k-SK" dirty="0" smtClean="0"/>
              <a:t>skriptá a učebné texty, sylaby, prípravy na prednášky</a:t>
            </a:r>
          </a:p>
          <a:p>
            <a:pPr algn="ctr"/>
            <a:r>
              <a:rPr lang="sk-SK" dirty="0" smtClean="0"/>
              <a:t>návody na vzdelávacie aktivity alebo experimenty</a:t>
            </a:r>
          </a:p>
          <a:p>
            <a:pPr algn="ctr"/>
            <a:r>
              <a:rPr lang="sk-SK" dirty="0" err="1" smtClean="0"/>
              <a:t>audionahrávky</a:t>
            </a:r>
            <a:r>
              <a:rPr lang="sk-SK" dirty="0" smtClean="0"/>
              <a:t> </a:t>
            </a:r>
          </a:p>
          <a:p>
            <a:pPr algn="ctr"/>
            <a:r>
              <a:rPr lang="sk-SK" dirty="0" smtClean="0"/>
              <a:t>edukačné počítačové hry</a:t>
            </a:r>
          </a:p>
          <a:p>
            <a:pPr algn="ctr"/>
            <a:r>
              <a:rPr lang="sk-SK" dirty="0" smtClean="0"/>
              <a:t>kurzy vrátane MOOC</a:t>
            </a:r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44D3B-527E-4CA4-8239-90C30C2B9A94}" type="slidenum">
              <a:rPr lang="sk-SK" smtClean="0"/>
              <a:t>15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21704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k-SK" dirty="0" smtClean="0"/>
              <a:t>materiál musí mať vzdelávaciu funkciu/pedagogický rozmer</a:t>
            </a:r>
          </a:p>
          <a:p>
            <a:pPr algn="ctr"/>
            <a:r>
              <a:rPr lang="sk-SK" dirty="0" smtClean="0"/>
              <a:t>musí byť prístupný online a bezplatne pre čitateľa</a:t>
            </a:r>
          </a:p>
          <a:p>
            <a:pPr algn="ctr"/>
            <a:r>
              <a:rPr lang="sk-SK" dirty="0" smtClean="0"/>
              <a:t>mal by byť licencovaný verejnou licenciou</a:t>
            </a:r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44D3B-527E-4CA4-8239-90C30C2B9A94}" type="slidenum">
              <a:rPr lang="sk-SK" smtClean="0"/>
              <a:t>16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815342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dirty="0" smtClean="0"/>
              <a:t>Niektoré druhy OVZ (napr. učebnice, skriptá) prechádzajú recenzným konaním, iné nemusia.</a:t>
            </a:r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44D3B-527E-4CA4-8239-90C30C2B9A94}" type="slidenum">
              <a:rPr lang="sk-SK" smtClean="0"/>
              <a:t>17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583436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k-SK" dirty="0" err="1" smtClean="0"/>
              <a:t>Findable</a:t>
            </a:r>
            <a:r>
              <a:rPr lang="sk-SK" dirty="0" smtClean="0"/>
              <a:t> - </a:t>
            </a:r>
            <a:r>
              <a:rPr lang="sk-SK" dirty="0" err="1" smtClean="0"/>
              <a:t>nájditeľné</a:t>
            </a:r>
            <a:endParaRPr lang="sk-SK" dirty="0" smtClean="0"/>
          </a:p>
          <a:p>
            <a:pPr algn="ctr"/>
            <a:r>
              <a:rPr lang="sk-SK" dirty="0" err="1" smtClean="0"/>
              <a:t>Accessible</a:t>
            </a:r>
            <a:r>
              <a:rPr lang="sk-SK" dirty="0" smtClean="0"/>
              <a:t> - prístupné</a:t>
            </a:r>
          </a:p>
          <a:p>
            <a:pPr algn="ctr"/>
            <a:r>
              <a:rPr lang="sk-SK" dirty="0" err="1" smtClean="0"/>
              <a:t>Interoperable</a:t>
            </a:r>
            <a:r>
              <a:rPr lang="sk-SK" dirty="0" smtClean="0"/>
              <a:t> – </a:t>
            </a:r>
            <a:r>
              <a:rPr lang="sk-SK" dirty="0" err="1" smtClean="0"/>
              <a:t>interoperabilné</a:t>
            </a:r>
            <a:r>
              <a:rPr lang="sk-SK" dirty="0" smtClean="0"/>
              <a:t> (schopné navzájom spolupracovať)</a:t>
            </a:r>
          </a:p>
          <a:p>
            <a:pPr algn="ctr"/>
            <a:r>
              <a:rPr lang="sk-SK" dirty="0" err="1" smtClean="0"/>
              <a:t>Reusable</a:t>
            </a:r>
            <a:r>
              <a:rPr lang="sk-SK" dirty="0" smtClean="0"/>
              <a:t> - </a:t>
            </a:r>
            <a:r>
              <a:rPr lang="sk-SK" dirty="0" err="1" smtClean="0"/>
              <a:t>znovuvyužiteľné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44D3B-527E-4CA4-8239-90C30C2B9A94}" type="slidenum">
              <a:rPr lang="sk-SK" smtClean="0"/>
              <a:t>18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875497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k-SK" dirty="0" smtClean="0"/>
              <a:t>Argos</a:t>
            </a:r>
          </a:p>
          <a:p>
            <a:pPr algn="ctr"/>
            <a:r>
              <a:rPr lang="sk-SK" dirty="0" smtClean="0"/>
              <a:t>DMP online</a:t>
            </a:r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44D3B-527E-4CA4-8239-90C30C2B9A94}" type="slidenum">
              <a:rPr lang="sk-SK" smtClean="0"/>
              <a:t>19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765859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dirty="0" err="1" smtClean="0"/>
              <a:t>Creative</a:t>
            </a:r>
            <a:r>
              <a:rPr lang="sk-SK" dirty="0" smtClean="0"/>
              <a:t> </a:t>
            </a:r>
            <a:r>
              <a:rPr lang="sk-SK" dirty="0" err="1" smtClean="0"/>
              <a:t>Commons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44D3B-527E-4CA4-8239-90C30C2B9A94}" type="slidenum">
              <a:rPr lang="sk-SK" smtClean="0"/>
              <a:t>20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54721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k-SK" dirty="0" smtClean="0"/>
              <a:t>Zneužitie otvorených dát</a:t>
            </a:r>
          </a:p>
          <a:p>
            <a:pPr algn="ctr"/>
            <a:r>
              <a:rPr lang="sk-SK" dirty="0" smtClean="0"/>
              <a:t>Ochrana dát</a:t>
            </a:r>
          </a:p>
          <a:p>
            <a:pPr algn="ctr"/>
            <a:r>
              <a:rPr lang="sk-SK" dirty="0" smtClean="0"/>
              <a:t>Dezinformácie</a:t>
            </a:r>
          </a:p>
          <a:p>
            <a:pPr algn="ctr"/>
            <a:r>
              <a:rPr lang="sk-SK" dirty="0" smtClean="0"/>
              <a:t>Chyby</a:t>
            </a:r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44D3B-527E-4CA4-8239-90C30C2B9A94}" type="slidenum">
              <a:rPr lang="sk-SK" smtClean="0"/>
              <a:t>21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73412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dirty="0" err="1" smtClean="0"/>
              <a:t>European</a:t>
            </a:r>
            <a:r>
              <a:rPr lang="sk-SK" dirty="0" smtClean="0"/>
              <a:t> </a:t>
            </a:r>
            <a:r>
              <a:rPr lang="sk-SK" dirty="0" err="1" smtClean="0"/>
              <a:t>Open</a:t>
            </a:r>
            <a:r>
              <a:rPr lang="sk-SK" dirty="0" smtClean="0"/>
              <a:t> </a:t>
            </a:r>
            <a:r>
              <a:rPr lang="sk-SK" dirty="0" err="1" smtClean="0"/>
              <a:t>Science</a:t>
            </a:r>
            <a:r>
              <a:rPr lang="sk-SK" dirty="0" smtClean="0"/>
              <a:t> </a:t>
            </a:r>
            <a:r>
              <a:rPr lang="sk-SK" dirty="0" err="1" smtClean="0"/>
              <a:t>Cloud</a:t>
            </a:r>
            <a:r>
              <a:rPr lang="sk-SK" dirty="0" smtClean="0"/>
              <a:t> (EOSC)</a:t>
            </a:r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44D3B-527E-4CA4-8239-90C30C2B9A94}" type="slidenum">
              <a:rPr lang="sk-SK" smtClean="0"/>
              <a:t>22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177459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dirty="0" smtClean="0"/>
              <a:t>Zdieľanie otvorených dát a vytváranie dôveryhodného, otvoreného prostredia pre spoločenstvo na ukladanie, výmenu a opakované využívanie dát a vedeckých výsledkov.</a:t>
            </a:r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44D3B-527E-4CA4-8239-90C30C2B9A94}" type="slidenum">
              <a:rPr lang="sk-SK" smtClean="0"/>
              <a:t>23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74652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2A912-864D-4A17-8389-90F130B8030B}" type="datetimeFigureOut">
              <a:rPr lang="sk-SK" smtClean="0"/>
              <a:t>26. 11. 2021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F4CB-99B7-4775-8FEA-A5F292A6097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66965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2A912-864D-4A17-8389-90F130B8030B}" type="datetimeFigureOut">
              <a:rPr lang="sk-SK" smtClean="0"/>
              <a:t>26. 11. 2021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F4CB-99B7-4775-8FEA-A5F292A6097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8268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2A912-864D-4A17-8389-90F130B8030B}" type="datetimeFigureOut">
              <a:rPr lang="sk-SK" smtClean="0"/>
              <a:t>26. 11. 2021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F4CB-99B7-4775-8FEA-A5F292A6097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44256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2A912-864D-4A17-8389-90F130B8030B}" type="datetimeFigureOut">
              <a:rPr lang="sk-SK" smtClean="0"/>
              <a:t>26. 11. 2021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F4CB-99B7-4775-8FEA-A5F292A6097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54368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2A912-864D-4A17-8389-90F130B8030B}" type="datetimeFigureOut">
              <a:rPr lang="sk-SK" smtClean="0"/>
              <a:t>26. 11. 2021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F4CB-99B7-4775-8FEA-A5F292A6097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76380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2A912-864D-4A17-8389-90F130B8030B}" type="datetimeFigureOut">
              <a:rPr lang="sk-SK" smtClean="0"/>
              <a:t>26. 11. 2021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F4CB-99B7-4775-8FEA-A5F292A6097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40355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2A912-864D-4A17-8389-90F130B8030B}" type="datetimeFigureOut">
              <a:rPr lang="sk-SK" smtClean="0"/>
              <a:t>26. 11. 2021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F4CB-99B7-4775-8FEA-A5F292A6097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56168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2A912-864D-4A17-8389-90F130B8030B}" type="datetimeFigureOut">
              <a:rPr lang="sk-SK" smtClean="0"/>
              <a:t>26. 11. 2021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F4CB-99B7-4775-8FEA-A5F292A6097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68351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2A912-864D-4A17-8389-90F130B8030B}" type="datetimeFigureOut">
              <a:rPr lang="sk-SK" smtClean="0"/>
              <a:t>26. 11. 2021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F4CB-99B7-4775-8FEA-A5F292A6097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48433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2A912-864D-4A17-8389-90F130B8030B}" type="datetimeFigureOut">
              <a:rPr lang="sk-SK" smtClean="0"/>
              <a:t>26. 11. 2021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F4CB-99B7-4775-8FEA-A5F292A6097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699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2A912-864D-4A17-8389-90F130B8030B}" type="datetimeFigureOut">
              <a:rPr lang="sk-SK" smtClean="0"/>
              <a:t>26. 11. 2021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F4CB-99B7-4775-8FEA-A5F292A6097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50938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2A912-864D-4A17-8389-90F130B8030B}" type="datetimeFigureOut">
              <a:rPr lang="sk-SK" smtClean="0"/>
              <a:t>26. 11. 2021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3F4CB-99B7-4775-8FEA-A5F292A6097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078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b="1" dirty="0" smtClean="0"/>
              <a:t>Opakovanie</a:t>
            </a:r>
            <a:endParaRPr lang="sk-SK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21 otázok (a odpovedí), ktoré sa môžu a nemusia vyskytnúť na záverečnej písomnej skúške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2362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45" y="3357707"/>
            <a:ext cx="10515600" cy="1325563"/>
          </a:xfrm>
        </p:spPr>
        <p:txBody>
          <a:bodyPr/>
          <a:lstStyle/>
          <a:p>
            <a:pPr algn="ctr"/>
            <a:r>
              <a:rPr lang="sk-SK" dirty="0" smtClean="0"/>
              <a:t>Termín písomnej skúšky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0974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952356"/>
            <a:ext cx="10515600" cy="2852737"/>
          </a:xfrm>
        </p:spPr>
        <p:txBody>
          <a:bodyPr>
            <a:normAutofit/>
          </a:bodyPr>
          <a:lstStyle/>
          <a:p>
            <a:pPr lvl="0" algn="ctr"/>
            <a:r>
              <a:rPr lang="sk-SK" dirty="0"/>
              <a:t>Vymenujte základné skupiny </a:t>
            </a:r>
            <a:r>
              <a:rPr lang="sk-SK" dirty="0" smtClean="0"/>
              <a:t>repozitárov</a:t>
            </a:r>
            <a:r>
              <a:rPr lang="sk-SK" dirty="0"/>
              <a:t>.</a:t>
            </a:r>
            <a:br>
              <a:rPr lang="sk-SK" dirty="0"/>
            </a:br>
            <a:endParaRPr lang="sk-SK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31850" y="4128366"/>
            <a:ext cx="10515600" cy="2284557"/>
          </a:xfrm>
        </p:spPr>
        <p:txBody>
          <a:bodyPr>
            <a:normAutofit/>
          </a:bodyPr>
          <a:lstStyle/>
          <a:p>
            <a:pPr algn="ctr"/>
            <a:r>
              <a:rPr lang="sk-SK" i="1" dirty="0" smtClean="0"/>
              <a:t>Inštitucionálne</a:t>
            </a:r>
          </a:p>
          <a:p>
            <a:pPr algn="ctr"/>
            <a:r>
              <a:rPr lang="sk-SK" i="1" dirty="0" smtClean="0"/>
              <a:t>predmetové/odborové</a:t>
            </a:r>
          </a:p>
          <a:p>
            <a:pPr algn="ctr"/>
            <a:r>
              <a:rPr lang="sk-SK" i="1" dirty="0" smtClean="0"/>
              <a:t>dátové repozitáre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419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2290618"/>
            <a:ext cx="10515600" cy="3140364"/>
          </a:xfrm>
        </p:spPr>
        <p:txBody>
          <a:bodyPr>
            <a:normAutofit fontScale="90000"/>
          </a:bodyPr>
          <a:lstStyle/>
          <a:p>
            <a:pPr lvl="0" algn="ctr"/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Uveďte </a:t>
            </a:r>
            <a:r>
              <a:rPr lang="sk-SK" dirty="0"/>
              <a:t>aspoň </a:t>
            </a:r>
            <a:r>
              <a:rPr lang="sk-SK" dirty="0" smtClean="0"/>
              <a:t>jeden register </a:t>
            </a:r>
            <a:r>
              <a:rPr lang="sk-SK" dirty="0"/>
              <a:t>otvorených </a:t>
            </a:r>
            <a:r>
              <a:rPr lang="sk-SK" dirty="0" smtClean="0"/>
              <a:t>repozitárov</a:t>
            </a:r>
            <a:r>
              <a:rPr lang="sk-SK" dirty="0"/>
              <a:t>.</a:t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31850" y="4128366"/>
            <a:ext cx="10515600" cy="2284557"/>
          </a:xfrm>
        </p:spPr>
        <p:txBody>
          <a:bodyPr>
            <a:normAutofit/>
          </a:bodyPr>
          <a:lstStyle/>
          <a:p>
            <a:pPr algn="ctr"/>
            <a:r>
              <a:rPr lang="sk-SK" i="1" dirty="0"/>
              <a:t> </a:t>
            </a:r>
            <a:r>
              <a:rPr lang="sk-SK" i="1" dirty="0" smtClean="0"/>
              <a:t>OpenDOAR</a:t>
            </a:r>
          </a:p>
          <a:p>
            <a:pPr algn="ctr"/>
            <a:r>
              <a:rPr lang="sk-SK" i="1" dirty="0" smtClean="0"/>
              <a:t>ROAR</a:t>
            </a:r>
          </a:p>
          <a:p>
            <a:pPr algn="ctr"/>
            <a:r>
              <a:rPr lang="sk-SK" i="1" dirty="0" smtClean="0"/>
              <a:t>ROARMAP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5979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1043708"/>
            <a:ext cx="10515600" cy="4396509"/>
          </a:xfrm>
        </p:spPr>
        <p:txBody>
          <a:bodyPr>
            <a:normAutofit fontScale="90000"/>
          </a:bodyPr>
          <a:lstStyle/>
          <a:p>
            <a:pPr lvl="0" algn="ctr"/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Uveďte </a:t>
            </a:r>
            <a:r>
              <a:rPr lang="sk-SK" dirty="0"/>
              <a:t>aspoň </a:t>
            </a:r>
            <a:r>
              <a:rPr lang="sk-SK" dirty="0" smtClean="0"/>
              <a:t>jednu  platformu </a:t>
            </a:r>
            <a:r>
              <a:rPr lang="sk-SK" dirty="0"/>
              <a:t>pre budovanie repozitárov </a:t>
            </a:r>
            <a:r>
              <a:rPr lang="sk-SK" dirty="0" smtClean="0"/>
              <a:t>využívajúcu </a:t>
            </a:r>
            <a:r>
              <a:rPr lang="sk-SK" dirty="0"/>
              <a:t>softvér s otvoreným </a:t>
            </a:r>
            <a:r>
              <a:rPr lang="sk-SK" dirty="0" smtClean="0"/>
              <a:t>kódom.</a:t>
            </a: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31850" y="4128366"/>
            <a:ext cx="10515600" cy="2284557"/>
          </a:xfrm>
        </p:spPr>
        <p:txBody>
          <a:bodyPr>
            <a:normAutofit/>
          </a:bodyPr>
          <a:lstStyle/>
          <a:p>
            <a:pPr algn="ctr"/>
            <a:r>
              <a:rPr lang="sk-SK" i="1" dirty="0" smtClean="0"/>
              <a:t>Dspace</a:t>
            </a:r>
          </a:p>
          <a:p>
            <a:pPr algn="ctr"/>
            <a:r>
              <a:rPr lang="sk-SK" i="1" dirty="0" smtClean="0"/>
              <a:t>Fedora</a:t>
            </a:r>
          </a:p>
          <a:p>
            <a:pPr algn="ctr"/>
            <a:r>
              <a:rPr lang="sk-SK" i="1" dirty="0" smtClean="0"/>
              <a:t>EPrints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5627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1043708"/>
            <a:ext cx="10515600" cy="4396509"/>
          </a:xfrm>
        </p:spPr>
        <p:txBody>
          <a:bodyPr>
            <a:normAutofit fontScale="90000"/>
          </a:bodyPr>
          <a:lstStyle/>
          <a:p>
            <a:pPr lvl="0" algn="ctr"/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Otvorený repozitár Zenodo bol vyvinutý na pôde</a:t>
            </a:r>
            <a:r>
              <a:rPr lang="sk-SK" dirty="0" smtClean="0"/>
              <a:t>:</a:t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sz="2700" i="1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sk-SK" sz="2700" i="1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</a:br>
            <a:endParaRPr lang="sk-SK" sz="2700" i="1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ext Placeholder 4"/>
          <p:cNvSpPr>
            <a:spLocks noGrp="1"/>
          </p:cNvSpPr>
          <p:nvPr>
            <p:ph type="body" idx="1"/>
          </p:nvPr>
        </p:nvSpPr>
        <p:spPr>
          <a:xfrm>
            <a:off x="831850" y="4128366"/>
            <a:ext cx="10515600" cy="2284557"/>
          </a:xfrm>
        </p:spPr>
        <p:txBody>
          <a:bodyPr>
            <a:normAutofit/>
          </a:bodyPr>
          <a:lstStyle/>
          <a:p>
            <a:pPr algn="ctr"/>
            <a:endParaRPr lang="sk-SK" i="1" dirty="0" smtClean="0"/>
          </a:p>
          <a:p>
            <a:pPr algn="ctr"/>
            <a:r>
              <a:rPr lang="sk-SK" i="1" dirty="0" smtClean="0"/>
              <a:t>CERN </a:t>
            </a:r>
            <a:r>
              <a:rPr lang="sk-SK" i="1" dirty="0"/>
              <a:t>a OpenAIRE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2313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1043709"/>
            <a:ext cx="10515600" cy="3740728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>Ako sa volá licencia, ktorú </a:t>
            </a:r>
            <a:r>
              <a:rPr lang="sk-SK" dirty="0"/>
              <a:t>používa softvér s otvoreným </a:t>
            </a:r>
            <a:r>
              <a:rPr lang="sk-SK" dirty="0" smtClean="0"/>
              <a:t>kódom?</a:t>
            </a:r>
            <a:br>
              <a:rPr lang="sk-SK" dirty="0" smtClean="0"/>
            </a:br>
            <a:r>
              <a:rPr lang="sk-SK" sz="2700" i="1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sk-SK" sz="2700" i="1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</a:br>
            <a:endParaRPr lang="sk-SK" sz="2700" i="1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4"/>
          <p:cNvSpPr>
            <a:spLocks noGrp="1"/>
          </p:cNvSpPr>
          <p:nvPr>
            <p:ph type="body" idx="1"/>
          </p:nvPr>
        </p:nvSpPr>
        <p:spPr>
          <a:xfrm>
            <a:off x="831850" y="4128366"/>
            <a:ext cx="10515600" cy="2284557"/>
          </a:xfrm>
        </p:spPr>
        <p:txBody>
          <a:bodyPr>
            <a:normAutofit/>
          </a:bodyPr>
          <a:lstStyle/>
          <a:p>
            <a:pPr algn="ctr"/>
            <a:endParaRPr lang="sk-SK" i="1" dirty="0" smtClean="0"/>
          </a:p>
          <a:p>
            <a:pPr algn="ctr"/>
            <a:r>
              <a:rPr lang="sk-SK" i="1" dirty="0" smtClean="0"/>
              <a:t>Copyleft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3382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1043709"/>
            <a:ext cx="10515600" cy="3740728"/>
          </a:xfrm>
        </p:spPr>
        <p:txBody>
          <a:bodyPr>
            <a:normAutofit fontScale="90000"/>
          </a:bodyPr>
          <a:lstStyle/>
          <a:p>
            <a:pPr lvl="0" algn="ctr"/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>Uveďte </a:t>
            </a:r>
            <a:r>
              <a:rPr lang="sk-SK" dirty="0"/>
              <a:t>aspoň </a:t>
            </a:r>
            <a:r>
              <a:rPr lang="sk-SK" dirty="0" smtClean="0"/>
              <a:t>jedno kritérium, </a:t>
            </a:r>
            <a:r>
              <a:rPr lang="sk-SK" dirty="0"/>
              <a:t>ktoré by </a:t>
            </a:r>
            <a:r>
              <a:rPr lang="sk-SK" dirty="0" smtClean="0"/>
              <a:t>malo </a:t>
            </a:r>
            <a:r>
              <a:rPr lang="sk-SK" dirty="0"/>
              <a:t>byť zohľadnené pri výbere softvéru pre budovanie (implementáciu) </a:t>
            </a:r>
            <a:r>
              <a:rPr lang="sk-SK" dirty="0" smtClean="0"/>
              <a:t>repozitára</a:t>
            </a:r>
            <a:r>
              <a:rPr lang="sk-SK" dirty="0"/>
              <a:t>.</a:t>
            </a:r>
            <a:br>
              <a:rPr lang="sk-SK" dirty="0"/>
            </a:br>
            <a:r>
              <a:rPr lang="sk-SK" sz="2700" i="1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sk-SK" sz="2700" i="1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</a:br>
            <a:endParaRPr lang="sk-SK" sz="2700" i="1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4"/>
          <p:cNvSpPr>
            <a:spLocks noGrp="1"/>
          </p:cNvSpPr>
          <p:nvPr>
            <p:ph type="body" idx="1"/>
          </p:nvPr>
        </p:nvSpPr>
        <p:spPr>
          <a:xfrm>
            <a:off x="831850" y="4128366"/>
            <a:ext cx="10515600" cy="2284557"/>
          </a:xfrm>
        </p:spPr>
        <p:txBody>
          <a:bodyPr>
            <a:normAutofit/>
          </a:bodyPr>
          <a:lstStyle/>
          <a:p>
            <a:pPr algn="ctr"/>
            <a:endParaRPr lang="sk-SK" i="1" dirty="0" smtClean="0"/>
          </a:p>
          <a:p>
            <a:pPr algn="ctr"/>
            <a:r>
              <a:rPr lang="sk-SK" i="1" dirty="0" smtClean="0"/>
              <a:t>technické špecifikácie</a:t>
            </a:r>
          </a:p>
          <a:p>
            <a:pPr algn="ctr"/>
            <a:r>
              <a:rPr lang="sk-SK" i="1" dirty="0" smtClean="0"/>
              <a:t>administrácia </a:t>
            </a:r>
            <a:r>
              <a:rPr lang="sk-SK" i="1" dirty="0"/>
              <a:t>repozitára a </a:t>
            </a:r>
            <a:r>
              <a:rPr lang="sk-SK" i="1" dirty="0" smtClean="0"/>
              <a:t>systému</a:t>
            </a:r>
          </a:p>
          <a:p>
            <a:pPr algn="ctr"/>
            <a:r>
              <a:rPr lang="sk-SK" i="1" dirty="0" smtClean="0"/>
              <a:t>správa obsahu</a:t>
            </a:r>
          </a:p>
          <a:p>
            <a:pPr algn="ctr"/>
            <a:r>
              <a:rPr lang="sk-SK" i="1" dirty="0" smtClean="0"/>
              <a:t>archivácia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44656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1043709"/>
            <a:ext cx="10515600" cy="3740728"/>
          </a:xfrm>
        </p:spPr>
        <p:txBody>
          <a:bodyPr>
            <a:normAutofit fontScale="90000"/>
          </a:bodyPr>
          <a:lstStyle/>
          <a:p>
            <a:pPr lvl="0" algn="ctr"/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Vymenujte aspoň 4 hlavné zásady časopisu s otvoreným prístupom podľa </a:t>
            </a:r>
            <a:r>
              <a:rPr lang="sk-SK" dirty="0" smtClean="0"/>
              <a:t>BOAI.</a:t>
            </a:r>
            <a:r>
              <a:rPr lang="sk-SK" dirty="0"/>
              <a:t/>
            </a:r>
            <a:br>
              <a:rPr lang="sk-SK" dirty="0"/>
            </a:br>
            <a:r>
              <a:rPr lang="sk-SK" sz="2700" i="1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sk-SK" sz="2700" i="1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</a:br>
            <a:endParaRPr lang="sk-SK" sz="2700" i="1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4"/>
          <p:cNvSpPr>
            <a:spLocks noGrp="1"/>
          </p:cNvSpPr>
          <p:nvPr>
            <p:ph type="body" idx="1"/>
          </p:nvPr>
        </p:nvSpPr>
        <p:spPr>
          <a:xfrm>
            <a:off x="831850" y="4128366"/>
            <a:ext cx="10515600" cy="2284557"/>
          </a:xfrm>
        </p:spPr>
        <p:txBody>
          <a:bodyPr>
            <a:normAutofit/>
          </a:bodyPr>
          <a:lstStyle/>
          <a:p>
            <a:pPr algn="ctr"/>
            <a:endParaRPr lang="sk-SK" i="1" dirty="0" smtClean="0"/>
          </a:p>
          <a:p>
            <a:pPr algn="ctr"/>
            <a:r>
              <a:rPr lang="sk-SK" i="1" dirty="0" smtClean="0"/>
              <a:t>Čitatelia majú právo čítať</a:t>
            </a:r>
            <a:r>
              <a:rPr lang="sk-SK" i="1" dirty="0"/>
              <a:t>, sťahovať, kopírovať, distribuovať, tlačiť, vyhľadávať </a:t>
            </a:r>
            <a:r>
              <a:rPr lang="sk-SK" i="1" dirty="0" smtClean="0"/>
              <a:t>a linkovať </a:t>
            </a:r>
            <a:r>
              <a:rPr lang="sk-SK" i="1" dirty="0"/>
              <a:t>plné texty </a:t>
            </a:r>
            <a:r>
              <a:rPr lang="sk-SK" i="1" dirty="0" smtClean="0"/>
              <a:t>článkov.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3099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1043708"/>
            <a:ext cx="10515600" cy="5403273"/>
          </a:xfrm>
        </p:spPr>
        <p:txBody>
          <a:bodyPr>
            <a:normAutofit fontScale="90000"/>
          </a:bodyPr>
          <a:lstStyle/>
          <a:p>
            <a:pPr lvl="1" algn="ctr"/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sz="6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Ktoré </a:t>
            </a:r>
            <a:r>
              <a:rPr lang="sk-SK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z nástrojov </a:t>
            </a:r>
            <a:r>
              <a:rPr lang="sk-SK" sz="600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ne</a:t>
            </a:r>
            <a:r>
              <a:rPr lang="sk-SK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boli vyvinuté ako otvorená platforma na vydávanie časopisov: </a:t>
            </a:r>
            <a:r>
              <a:rPr lang="sk-SK" sz="6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sk-SK" sz="6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sk-SK" sz="6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sk-SK" sz="6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sk-SK" sz="4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a) OJS</a:t>
            </a:r>
            <a:br>
              <a:rPr lang="sk-SK" sz="4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sk-SK" sz="4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b) WordPress</a:t>
            </a:r>
            <a:br>
              <a:rPr lang="sk-SK" sz="4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sk-SK" sz="4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c) E-Journal</a:t>
            </a:r>
            <a:br>
              <a:rPr lang="sk-SK" sz="4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sk-SK" sz="4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d) Microsoft Publisher</a:t>
            </a:r>
            <a:endParaRPr lang="sk-SK" sz="4000" i="1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312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1043708"/>
            <a:ext cx="10515600" cy="5403273"/>
          </a:xfrm>
        </p:spPr>
        <p:txBody>
          <a:bodyPr>
            <a:normAutofit fontScale="90000"/>
          </a:bodyPr>
          <a:lstStyle/>
          <a:p>
            <a:pPr lvl="1" algn="ctr"/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sz="6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Ktoré </a:t>
            </a:r>
            <a:r>
              <a:rPr lang="sk-SK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z nástrojov </a:t>
            </a:r>
            <a:r>
              <a:rPr lang="sk-SK" sz="600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ne</a:t>
            </a:r>
            <a:r>
              <a:rPr lang="sk-SK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boli vyvinuté ako otvorená platforma na vydávanie časopisov: </a:t>
            </a:r>
            <a:r>
              <a:rPr lang="sk-SK" sz="6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sk-SK" sz="6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sk-SK" sz="6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sk-SK" sz="6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sk-SK" sz="4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a) OJS</a:t>
            </a:r>
            <a:br>
              <a:rPr lang="sk-SK" sz="4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sk-SK" sz="4000" kern="12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b) WordPress</a:t>
            </a:r>
            <a:r>
              <a:rPr lang="sk-SK" sz="4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sk-SK" sz="4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sk-SK" sz="4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c) E-Journal</a:t>
            </a:r>
            <a:br>
              <a:rPr lang="sk-SK" sz="4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sk-SK" sz="4000" kern="12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d) Microsoft Publisher</a:t>
            </a:r>
            <a:endParaRPr lang="sk-SK" sz="4000" i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633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1043708"/>
            <a:ext cx="10515600" cy="5403273"/>
          </a:xfrm>
        </p:spPr>
        <p:txBody>
          <a:bodyPr>
            <a:normAutofit/>
          </a:bodyPr>
          <a:lstStyle/>
          <a:p>
            <a:pPr lvl="0" algn="ctr"/>
            <a:r>
              <a:rPr lang="sk-SK" dirty="0" smtClean="0"/>
              <a:t>Ktoré </a:t>
            </a:r>
            <a:r>
              <a:rPr lang="sk-SK" dirty="0"/>
              <a:t>tvrdenie </a:t>
            </a:r>
            <a:r>
              <a:rPr lang="sk-SK" dirty="0">
                <a:solidFill>
                  <a:srgbClr val="FF0000"/>
                </a:solidFill>
              </a:rPr>
              <a:t>ne</a:t>
            </a:r>
            <a:r>
              <a:rPr lang="sk-SK" dirty="0"/>
              <a:t>platí </a:t>
            </a:r>
            <a:r>
              <a:rPr lang="sk-SK" dirty="0" smtClean="0"/>
              <a:t>pre časopisy </a:t>
            </a:r>
            <a:r>
              <a:rPr lang="sk-SK" dirty="0"/>
              <a:t>s otvoreným prístupom</a:t>
            </a:r>
            <a:r>
              <a:rPr lang="sk-SK" dirty="0" smtClean="0"/>
              <a:t>:</a:t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sz="4000" dirty="0" smtClean="0"/>
              <a:t>a) Články </a:t>
            </a:r>
            <a:r>
              <a:rPr lang="sk-SK" sz="4000" dirty="0"/>
              <a:t>sa </a:t>
            </a:r>
            <a:r>
              <a:rPr lang="sk-SK" sz="4000" dirty="0" smtClean="0"/>
              <a:t>zvyčajne zadávajú online</a:t>
            </a:r>
            <a:r>
              <a:rPr lang="sk-SK" sz="4000" dirty="0"/>
              <a:t/>
            </a:r>
            <a:br>
              <a:rPr lang="sk-SK" sz="4000" dirty="0"/>
            </a:br>
            <a:r>
              <a:rPr lang="sk-SK" sz="4000" dirty="0" smtClean="0"/>
              <a:t>b) Recenzné </a:t>
            </a:r>
            <a:r>
              <a:rPr lang="sk-SK" sz="4000" dirty="0"/>
              <a:t>konanie </a:t>
            </a:r>
            <a:r>
              <a:rPr lang="sk-SK" sz="4000" dirty="0" smtClean="0"/>
              <a:t>zvyčajne prebieha online</a:t>
            </a:r>
            <a:r>
              <a:rPr lang="sk-SK" sz="4000" dirty="0"/>
              <a:t/>
            </a:r>
            <a:br>
              <a:rPr lang="sk-SK" sz="4000" dirty="0"/>
            </a:br>
            <a:r>
              <a:rPr lang="sk-SK" sz="4000" dirty="0" smtClean="0"/>
              <a:t>c) Publikovanie </a:t>
            </a:r>
            <a:r>
              <a:rPr lang="sk-SK" sz="4000" dirty="0"/>
              <a:t>je pre autora vždy bezplatné</a:t>
            </a:r>
            <a:br>
              <a:rPr lang="sk-SK" sz="4000" dirty="0"/>
            </a:br>
            <a:r>
              <a:rPr lang="sk-SK" sz="4000" dirty="0" smtClean="0"/>
              <a:t>d) Prístup </a:t>
            </a:r>
            <a:r>
              <a:rPr lang="sk-SK" sz="4000" dirty="0"/>
              <a:t>je vždy bezplatný</a:t>
            </a:r>
          </a:p>
        </p:txBody>
      </p:sp>
    </p:spTree>
    <p:extLst>
      <p:ext uri="{BB962C8B-B14F-4D97-AF65-F5344CB8AC3E}">
        <p14:creationId xmlns:p14="http://schemas.microsoft.com/office/powerpoint/2010/main" val="211799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1043708"/>
            <a:ext cx="10515600" cy="5403273"/>
          </a:xfrm>
        </p:spPr>
        <p:txBody>
          <a:bodyPr>
            <a:normAutofit/>
          </a:bodyPr>
          <a:lstStyle/>
          <a:p>
            <a:pPr lvl="0" algn="ctr"/>
            <a:r>
              <a:rPr lang="sk-SK" dirty="0" smtClean="0"/>
              <a:t>Ktoré </a:t>
            </a:r>
            <a:r>
              <a:rPr lang="sk-SK" dirty="0"/>
              <a:t>tvrdenie </a:t>
            </a:r>
            <a:r>
              <a:rPr lang="sk-SK" dirty="0">
                <a:solidFill>
                  <a:srgbClr val="FF0000"/>
                </a:solidFill>
              </a:rPr>
              <a:t>ne</a:t>
            </a:r>
            <a:r>
              <a:rPr lang="sk-SK" dirty="0"/>
              <a:t>platí pre </a:t>
            </a:r>
            <a:r>
              <a:rPr lang="sk-SK" dirty="0" smtClean="0"/>
              <a:t>časopisy </a:t>
            </a:r>
            <a:r>
              <a:rPr lang="sk-SK" dirty="0"/>
              <a:t>s otvoreným prístupom</a:t>
            </a:r>
            <a:r>
              <a:rPr lang="sk-SK" dirty="0" smtClean="0"/>
              <a:t>:</a:t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sz="4000" dirty="0" smtClean="0"/>
              <a:t>a) Články </a:t>
            </a:r>
            <a:r>
              <a:rPr lang="sk-SK" sz="4000" dirty="0"/>
              <a:t>sa </a:t>
            </a:r>
            <a:r>
              <a:rPr lang="sk-SK" sz="4000" dirty="0" smtClean="0"/>
              <a:t>zvyčajne zadávajú online</a:t>
            </a:r>
            <a:r>
              <a:rPr lang="sk-SK" sz="4000" dirty="0"/>
              <a:t/>
            </a:r>
            <a:br>
              <a:rPr lang="sk-SK" sz="4000" dirty="0"/>
            </a:br>
            <a:r>
              <a:rPr lang="sk-SK" sz="4000" dirty="0" smtClean="0"/>
              <a:t>b) Recenzné </a:t>
            </a:r>
            <a:r>
              <a:rPr lang="sk-SK" sz="4000" dirty="0"/>
              <a:t>konanie </a:t>
            </a:r>
            <a:r>
              <a:rPr lang="sk-SK" sz="4000" dirty="0" smtClean="0"/>
              <a:t>zvyčajne prebieha </a:t>
            </a:r>
            <a:r>
              <a:rPr lang="sk-SK" sz="4000" dirty="0"/>
              <a:t>online</a:t>
            </a:r>
            <a:br>
              <a:rPr lang="sk-SK" sz="4000" dirty="0"/>
            </a:br>
            <a:r>
              <a:rPr lang="sk-SK" sz="4000" dirty="0" smtClean="0">
                <a:solidFill>
                  <a:srgbClr val="FF0000"/>
                </a:solidFill>
              </a:rPr>
              <a:t>c) Publikovanie </a:t>
            </a:r>
            <a:r>
              <a:rPr lang="sk-SK" sz="4000" dirty="0">
                <a:solidFill>
                  <a:srgbClr val="FF0000"/>
                </a:solidFill>
              </a:rPr>
              <a:t>je pre autora vždy bezplatné</a:t>
            </a:r>
            <a:r>
              <a:rPr lang="sk-SK" sz="4000" dirty="0"/>
              <a:t/>
            </a:r>
            <a:br>
              <a:rPr lang="sk-SK" sz="4000" dirty="0"/>
            </a:br>
            <a:r>
              <a:rPr lang="sk-SK" sz="4000" dirty="0" smtClean="0"/>
              <a:t>d) Prístup </a:t>
            </a:r>
            <a:r>
              <a:rPr lang="sk-SK" sz="4000" dirty="0"/>
              <a:t>je vždy bezplatný</a:t>
            </a:r>
          </a:p>
        </p:txBody>
      </p:sp>
    </p:spTree>
    <p:extLst>
      <p:ext uri="{BB962C8B-B14F-4D97-AF65-F5344CB8AC3E}">
        <p14:creationId xmlns:p14="http://schemas.microsoft.com/office/powerpoint/2010/main" val="188514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952356"/>
            <a:ext cx="10515600" cy="2852737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Vymenujte aspoň päť tematických oblastí, ktoré tvoria dôležitú súčasť kultúry otvorenej vedy.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31850" y="4128366"/>
            <a:ext cx="10515600" cy="2284557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otvorený </a:t>
            </a:r>
            <a:r>
              <a:rPr lang="sk-SK" dirty="0"/>
              <a:t>prístup k vedeckým </a:t>
            </a:r>
            <a:r>
              <a:rPr lang="sk-SK" dirty="0" smtClean="0"/>
              <a:t>publikáciám</a:t>
            </a:r>
          </a:p>
          <a:p>
            <a:pPr algn="ctr"/>
            <a:r>
              <a:rPr lang="sk-SK" dirty="0" smtClean="0"/>
              <a:t>otvorené </a:t>
            </a:r>
            <a:r>
              <a:rPr lang="sk-SK" dirty="0"/>
              <a:t>vzdelávacie </a:t>
            </a:r>
            <a:r>
              <a:rPr lang="sk-SK" dirty="0" smtClean="0"/>
              <a:t>zdroje</a:t>
            </a:r>
          </a:p>
          <a:p>
            <a:pPr algn="ctr"/>
            <a:r>
              <a:rPr lang="sk-SK" dirty="0" smtClean="0"/>
              <a:t>otvorené dáta</a:t>
            </a:r>
          </a:p>
          <a:p>
            <a:pPr algn="ctr"/>
            <a:r>
              <a:rPr lang="sk-SK" dirty="0" smtClean="0"/>
              <a:t>otvorené </a:t>
            </a:r>
            <a:r>
              <a:rPr lang="sk-SK" dirty="0"/>
              <a:t>recenzné </a:t>
            </a:r>
            <a:r>
              <a:rPr lang="sk-SK" dirty="0" smtClean="0"/>
              <a:t>konanie</a:t>
            </a:r>
          </a:p>
          <a:p>
            <a:pPr algn="ctr"/>
            <a:r>
              <a:rPr lang="sk-SK" dirty="0" smtClean="0"/>
              <a:t>občianska </a:t>
            </a:r>
            <a:r>
              <a:rPr lang="sk-SK" dirty="0"/>
              <a:t>veda</a:t>
            </a:r>
          </a:p>
        </p:txBody>
      </p:sp>
    </p:spTree>
    <p:extLst>
      <p:ext uri="{BB962C8B-B14F-4D97-AF65-F5344CB8AC3E}">
        <p14:creationId xmlns:p14="http://schemas.microsoft.com/office/powerpoint/2010/main" val="271223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952356"/>
            <a:ext cx="10515600" cy="2852737"/>
          </a:xfrm>
        </p:spPr>
        <p:txBody>
          <a:bodyPr>
            <a:normAutofit/>
          </a:bodyPr>
          <a:lstStyle/>
          <a:p>
            <a:pPr algn="ctr"/>
            <a:r>
              <a:rPr lang="sk-SK" dirty="0"/>
              <a:t>Vymenujte aspoň päť druhov materiálov, ktoré môžu byť otvorenými vzdelávacími zdrojmi.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31850" y="4128366"/>
            <a:ext cx="10515600" cy="2284557"/>
          </a:xfrm>
        </p:spPr>
        <p:txBody>
          <a:bodyPr>
            <a:normAutofit/>
          </a:bodyPr>
          <a:lstStyle/>
          <a:p>
            <a:pPr algn="ctr"/>
            <a:r>
              <a:rPr lang="sk-SK" dirty="0"/>
              <a:t>s</a:t>
            </a:r>
            <a:r>
              <a:rPr lang="sk-SK" dirty="0" smtClean="0"/>
              <a:t>kriptá a učebné </a:t>
            </a:r>
            <a:r>
              <a:rPr lang="sk-SK" dirty="0"/>
              <a:t>texty, sylaby, prípravy na </a:t>
            </a:r>
            <a:r>
              <a:rPr lang="sk-SK" dirty="0" smtClean="0"/>
              <a:t>prednášky</a:t>
            </a:r>
          </a:p>
          <a:p>
            <a:pPr algn="ctr"/>
            <a:r>
              <a:rPr lang="sk-SK" dirty="0" smtClean="0"/>
              <a:t>návody </a:t>
            </a:r>
            <a:r>
              <a:rPr lang="sk-SK" dirty="0"/>
              <a:t>na vzdelávacie aktivity alebo </a:t>
            </a:r>
            <a:r>
              <a:rPr lang="sk-SK" dirty="0" smtClean="0"/>
              <a:t>experimenty</a:t>
            </a:r>
          </a:p>
          <a:p>
            <a:pPr algn="ctr"/>
            <a:r>
              <a:rPr lang="sk-SK" dirty="0"/>
              <a:t>a</a:t>
            </a:r>
            <a:r>
              <a:rPr lang="sk-SK" dirty="0" smtClean="0"/>
              <a:t>udionahrávky </a:t>
            </a:r>
          </a:p>
          <a:p>
            <a:pPr algn="ctr"/>
            <a:r>
              <a:rPr lang="sk-SK" dirty="0" smtClean="0"/>
              <a:t>edukačné </a:t>
            </a:r>
            <a:r>
              <a:rPr lang="sk-SK" dirty="0"/>
              <a:t>počítačové </a:t>
            </a:r>
            <a:r>
              <a:rPr lang="sk-SK" dirty="0" smtClean="0"/>
              <a:t>hry</a:t>
            </a:r>
          </a:p>
          <a:p>
            <a:pPr algn="ctr"/>
            <a:r>
              <a:rPr lang="sk-SK" dirty="0" smtClean="0"/>
              <a:t>kurzy </a:t>
            </a:r>
            <a:r>
              <a:rPr lang="sk-SK" dirty="0"/>
              <a:t>vrátane MOOC</a:t>
            </a:r>
          </a:p>
        </p:txBody>
      </p:sp>
    </p:spTree>
    <p:extLst>
      <p:ext uri="{BB962C8B-B14F-4D97-AF65-F5344CB8AC3E}">
        <p14:creationId xmlns:p14="http://schemas.microsoft.com/office/powerpoint/2010/main" val="92050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952356"/>
            <a:ext cx="10515600" cy="2852737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Aké podmienky musí spĺňať materiál, aby sme ho mohli označiť za otvorený vzdelávací zdroj?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31850" y="4128366"/>
            <a:ext cx="10515600" cy="2284557"/>
          </a:xfrm>
        </p:spPr>
        <p:txBody>
          <a:bodyPr>
            <a:normAutofit/>
          </a:bodyPr>
          <a:lstStyle/>
          <a:p>
            <a:pPr algn="ctr"/>
            <a:r>
              <a:rPr lang="sk-SK" dirty="0"/>
              <a:t>materiál musí mať vzdelávaciu funkciu/pedagogický </a:t>
            </a:r>
            <a:r>
              <a:rPr lang="sk-SK" dirty="0" smtClean="0"/>
              <a:t>rozmer</a:t>
            </a:r>
          </a:p>
          <a:p>
            <a:pPr algn="ctr"/>
            <a:r>
              <a:rPr lang="sk-SK" dirty="0" smtClean="0"/>
              <a:t>musí </a:t>
            </a:r>
            <a:r>
              <a:rPr lang="sk-SK" dirty="0"/>
              <a:t>byť prístupný </a:t>
            </a:r>
            <a:r>
              <a:rPr lang="sk-SK" dirty="0" smtClean="0"/>
              <a:t>online a bezplatne </a:t>
            </a:r>
            <a:r>
              <a:rPr lang="sk-SK" dirty="0"/>
              <a:t>pre </a:t>
            </a:r>
            <a:r>
              <a:rPr lang="sk-SK" dirty="0" smtClean="0"/>
              <a:t>čitateľa</a:t>
            </a:r>
          </a:p>
          <a:p>
            <a:pPr algn="ctr"/>
            <a:r>
              <a:rPr lang="sk-SK" dirty="0" smtClean="0"/>
              <a:t>mal </a:t>
            </a:r>
            <a:r>
              <a:rPr lang="sk-SK" dirty="0"/>
              <a:t>by byť licencovaný verejnou licenciou</a:t>
            </a:r>
          </a:p>
        </p:txBody>
      </p:sp>
    </p:spTree>
    <p:extLst>
      <p:ext uri="{BB962C8B-B14F-4D97-AF65-F5344CB8AC3E}">
        <p14:creationId xmlns:p14="http://schemas.microsoft.com/office/powerpoint/2010/main" val="3894633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952356"/>
            <a:ext cx="10515600" cy="2852737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Seriózne vedecké publikácie prechádzajú recenzným konaním. Musia týmto procesom prejsť aj všetky otvorené vzdelávacie </a:t>
            </a:r>
            <a:r>
              <a:rPr lang="sk-SK" dirty="0" smtClean="0"/>
              <a:t>zdroje?</a:t>
            </a:r>
            <a:endParaRPr lang="sk-SK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31850" y="4128366"/>
            <a:ext cx="10515600" cy="2284557"/>
          </a:xfrm>
        </p:spPr>
        <p:txBody>
          <a:bodyPr>
            <a:normAutofit/>
          </a:bodyPr>
          <a:lstStyle/>
          <a:p>
            <a:pPr algn="ctr"/>
            <a:r>
              <a:rPr lang="sk-SK" dirty="0"/>
              <a:t>Niektoré druhy OVZ (napr. učebnice, skriptá) prechádzajú recenzným konaním, iné nemusia.</a:t>
            </a:r>
          </a:p>
        </p:txBody>
      </p:sp>
    </p:spTree>
    <p:extLst>
      <p:ext uri="{BB962C8B-B14F-4D97-AF65-F5344CB8AC3E}">
        <p14:creationId xmlns:p14="http://schemas.microsoft.com/office/powerpoint/2010/main" val="17082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952356"/>
            <a:ext cx="10515600" cy="2852737"/>
          </a:xfrm>
        </p:spPr>
        <p:txBody>
          <a:bodyPr/>
          <a:lstStyle/>
          <a:p>
            <a:pPr algn="ctr"/>
            <a:r>
              <a:rPr lang="sk-SK" dirty="0" smtClean="0"/>
              <a:t>Čo znamená skratka FAIR?</a:t>
            </a:r>
            <a:endParaRPr lang="sk-SK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sk-SK" dirty="0" smtClean="0"/>
              <a:t>Findable - nájditeľné</a:t>
            </a:r>
          </a:p>
          <a:p>
            <a:pPr algn="ctr"/>
            <a:r>
              <a:rPr lang="sk-SK" dirty="0" smtClean="0"/>
              <a:t>Accessible - prístupné</a:t>
            </a:r>
          </a:p>
          <a:p>
            <a:pPr algn="ctr"/>
            <a:r>
              <a:rPr lang="sk-SK" dirty="0" smtClean="0"/>
              <a:t>Interoperable – interoperabilné (schopné navzájom spolupracovať)</a:t>
            </a:r>
          </a:p>
          <a:p>
            <a:pPr algn="ctr"/>
            <a:r>
              <a:rPr lang="sk-SK" dirty="0" smtClean="0"/>
              <a:t>Reusable - znovuvyužiteľné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3335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952356"/>
            <a:ext cx="10515600" cy="2852737"/>
          </a:xfrm>
        </p:spPr>
        <p:txBody>
          <a:bodyPr/>
          <a:lstStyle/>
          <a:p>
            <a:pPr algn="ctr"/>
            <a:r>
              <a:rPr lang="sk-SK" dirty="0" smtClean="0"/>
              <a:t>Vymenujte aspoň jeden nástroj na manažment plánu dát.</a:t>
            </a:r>
            <a:endParaRPr lang="sk-SK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sk-SK" dirty="0" smtClean="0"/>
              <a:t>Argos</a:t>
            </a:r>
          </a:p>
          <a:p>
            <a:pPr algn="ctr"/>
            <a:r>
              <a:rPr lang="sk-SK" dirty="0" smtClean="0"/>
              <a:t>DMP online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2667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952356"/>
            <a:ext cx="10515600" cy="2852737"/>
          </a:xfrm>
        </p:spPr>
        <p:txBody>
          <a:bodyPr/>
          <a:lstStyle/>
          <a:p>
            <a:pPr algn="ctr"/>
            <a:r>
              <a:rPr lang="sk-SK" smtClean="0"/>
              <a:t>Uveďte príklad licencie, ktorá je vhodná </a:t>
            </a:r>
            <a:r>
              <a:rPr lang="sk-SK" dirty="0" smtClean="0"/>
              <a:t>pre </a:t>
            </a:r>
            <a:r>
              <a:rPr lang="sk-SK" smtClean="0"/>
              <a:t>otvorené dáta.</a:t>
            </a:r>
            <a:endParaRPr lang="sk-SK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sk-SK" dirty="0" smtClean="0"/>
              <a:t>Creative Commons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7630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952356"/>
            <a:ext cx="10515600" cy="2852737"/>
          </a:xfrm>
        </p:spPr>
        <p:txBody>
          <a:bodyPr/>
          <a:lstStyle/>
          <a:p>
            <a:pPr algn="ctr"/>
            <a:r>
              <a:rPr lang="sk-SK" dirty="0" smtClean="0"/>
              <a:t>Aké obavy bránia zdieľaniu otvorených dát?</a:t>
            </a:r>
            <a:endParaRPr lang="sk-SK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sk-SK" dirty="0" smtClean="0"/>
              <a:t>Zneužitie otvorených dát</a:t>
            </a:r>
          </a:p>
          <a:p>
            <a:pPr algn="ctr"/>
            <a:r>
              <a:rPr lang="sk-SK" dirty="0" smtClean="0"/>
              <a:t>Ochrana dát</a:t>
            </a:r>
          </a:p>
          <a:p>
            <a:pPr algn="ctr"/>
            <a:r>
              <a:rPr lang="sk-SK" dirty="0" smtClean="0"/>
              <a:t>Dezinformácie</a:t>
            </a:r>
          </a:p>
          <a:p>
            <a:pPr algn="ctr"/>
            <a:r>
              <a:rPr lang="sk-SK" dirty="0" smtClean="0"/>
              <a:t>Chyby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4195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1340283"/>
            <a:ext cx="10515600" cy="2852737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Ako sa volá </a:t>
            </a:r>
            <a:r>
              <a:rPr lang="sk-SK" dirty="0" smtClean="0"/>
              <a:t>iniciatíva Európskej komisie na rozvoj </a:t>
            </a:r>
            <a:r>
              <a:rPr lang="sk-SK" smtClean="0"/>
              <a:t>technickej infraštruktúry?</a:t>
            </a:r>
            <a:endParaRPr lang="sk-SK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sk-SK" dirty="0" smtClean="0"/>
              <a:t>European Open Science Cloud (EOSC)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74054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1340283"/>
            <a:ext cx="10515600" cy="2852737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Čo je prínosom EOSC?</a:t>
            </a:r>
            <a:endParaRPr lang="sk-SK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sk-SK" dirty="0"/>
              <a:t>Z</a:t>
            </a:r>
            <a:r>
              <a:rPr lang="sk-SK" dirty="0" smtClean="0"/>
              <a:t>dieľanie </a:t>
            </a:r>
            <a:r>
              <a:rPr lang="sk-SK" dirty="0"/>
              <a:t>otvorených </a:t>
            </a:r>
            <a:r>
              <a:rPr lang="sk-SK" dirty="0" smtClean="0"/>
              <a:t>dát a vytváranie </a:t>
            </a:r>
            <a:r>
              <a:rPr lang="sk-SK" dirty="0"/>
              <a:t>dôveryhodného, otvoreného prostredia pre spoločenstvo na ukladanie, výmenu a opakované využívanie </a:t>
            </a:r>
            <a:r>
              <a:rPr lang="sk-SK" dirty="0" smtClean="0"/>
              <a:t>dát </a:t>
            </a:r>
            <a:r>
              <a:rPr lang="sk-SK" dirty="0"/>
              <a:t>a vedeckých </a:t>
            </a:r>
            <a:r>
              <a:rPr lang="sk-SK" dirty="0" smtClean="0"/>
              <a:t>výsledkov.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8617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45" y="3357707"/>
            <a:ext cx="10515600" cy="1325563"/>
          </a:xfrm>
        </p:spPr>
        <p:txBody>
          <a:bodyPr/>
          <a:lstStyle/>
          <a:p>
            <a:pPr algn="ctr"/>
            <a:r>
              <a:rPr lang="sk-SK" b="1" dirty="0" smtClean="0"/>
              <a:t>Ďakujem za pozornosť!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137274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799</Words>
  <Application>Microsoft Office PowerPoint</Application>
  <PresentationFormat>Širokouhlá</PresentationFormat>
  <Paragraphs>133</Paragraphs>
  <Slides>24</Slides>
  <Notes>18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Opakovanie</vt:lpstr>
      <vt:lpstr>Termín písomnej skúšky</vt:lpstr>
      <vt:lpstr>Vymenujte základné skupiny repozitárov. </vt:lpstr>
      <vt:lpstr>     Uveďte aspoň jeden register otvorených repozitárov.   </vt:lpstr>
      <vt:lpstr>     Uveďte aspoň jednu  platformu pre budovanie repozitárov využívajúcu softvér s otvoreným kódom.  </vt:lpstr>
      <vt:lpstr>     Otvorený repozitár Zenodo bol vyvinutý na pôde:   </vt:lpstr>
      <vt:lpstr>       Ako sa volá licencia, ktorú používa softvér s otvoreným kódom?  </vt:lpstr>
      <vt:lpstr>       Uveďte aspoň jedno kritérium, ktoré by malo byť zohľadnené pri výbere softvéru pre budovanie (implementáciu) repozitára.  </vt:lpstr>
      <vt:lpstr>      Vymenujte aspoň 4 hlavné zásady časopisu s otvoreným prístupom podľa BOAI.  </vt:lpstr>
      <vt:lpstr>      Ktoré z nástrojov neboli vyvinuté ako otvorená platforma na vydávanie časopisov:   a) OJS b) WordPress c) E-Journal d) Microsoft Publisher</vt:lpstr>
      <vt:lpstr>      Ktoré z nástrojov neboli vyvinuté ako otvorená platforma na vydávanie časopisov:   a) OJS b) WordPress c) E-Journal d) Microsoft Publisher</vt:lpstr>
      <vt:lpstr>Ktoré tvrdenie neplatí pre časopisy s otvoreným prístupom:  a) Články sa zvyčajne zadávajú online b) Recenzné konanie zvyčajne prebieha online c) Publikovanie je pre autora vždy bezplatné d) Prístup je vždy bezplatný</vt:lpstr>
      <vt:lpstr>Ktoré tvrdenie neplatí pre časopisy s otvoreným prístupom:  a) Články sa zvyčajne zadávajú online b) Recenzné konanie zvyčajne prebieha online c) Publikovanie je pre autora vždy bezplatné d) Prístup je vždy bezplatný</vt:lpstr>
      <vt:lpstr>Vymenujte aspoň päť tematických oblastí, ktoré tvoria dôležitú súčasť kultúry otvorenej vedy.</vt:lpstr>
      <vt:lpstr>Vymenujte aspoň päť druhov materiálov, ktoré môžu byť otvorenými vzdelávacími zdrojmi.</vt:lpstr>
      <vt:lpstr>Aké podmienky musí spĺňať materiál, aby sme ho mohli označiť za otvorený vzdelávací zdroj?</vt:lpstr>
      <vt:lpstr>Seriózne vedecké publikácie prechádzajú recenzným konaním. Musia týmto procesom prejsť aj všetky otvorené vzdelávacie zdroje?</vt:lpstr>
      <vt:lpstr>Čo znamená skratka FAIR?</vt:lpstr>
      <vt:lpstr>Vymenujte aspoň jeden nástroj na manažment plánu dát.</vt:lpstr>
      <vt:lpstr>Uveďte príklad licencie, ktorá je vhodná pre otvorené dáta.</vt:lpstr>
      <vt:lpstr>Aké obavy bránia zdieľaniu otvorených dát?</vt:lpstr>
      <vt:lpstr> Ako sa volá iniciatíva Európskej komisie na rozvoj technickej infraštruktúry?</vt:lpstr>
      <vt:lpstr> Čo je prínosom EOSC?</vt:lpstr>
      <vt:lpstr>Ďakujem za pozornosť!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Opakovanie</dc:title>
  <dc:creator>Silvia Sofianos</dc:creator>
  <cp:lastModifiedBy>Horakova Silvia</cp:lastModifiedBy>
  <cp:revision>33</cp:revision>
  <dcterms:created xsi:type="dcterms:W3CDTF">2021-11-09T08:47:56Z</dcterms:created>
  <dcterms:modified xsi:type="dcterms:W3CDTF">2021-11-26T12:31:12Z</dcterms:modified>
</cp:coreProperties>
</file>