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2A5A3BD-D3A7-4CBC-B63A-AA787A218757}">
  <a:tblStyle styleId="{92A5A3BD-D3A7-4CBC-B63A-AA787A21875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84D421D-0885-4B08-89D5-3101B799EFD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6E6"/>
          </a:solidFill>
        </a:fill>
      </a:tcStyle>
    </a:wholeTbl>
    <a:band1H>
      <a:tcTxStyle/>
      <a:tcStyle>
        <a:tcBdr/>
        <a:fill>
          <a:solidFill>
            <a:srgbClr val="CAC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ACA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6E6E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6E6E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41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9611c55e2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9611c55e2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6d48502e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6d48502e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8a8951b7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8a8951b7d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8a8951b7d8_1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8a8951b7d8_1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8a8951b7d8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8a8951b7d8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8a8951b7d8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8a8951b7d8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8c1e1775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8c1e1775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8a8951b7d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8a8951b7d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6d48502ee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16d48502ee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8a8951b7d8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18a8951b7d8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8a8951b7d8_1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8a8951b7d8_1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524000" y="54281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Bridging the Gap between Process and Procedural Provenance for Statistical Data</a:t>
            </a:r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524000" y="302248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/>
              <a:t>Timothy McPhillips, University of Illinois at Champaign-Urbana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/>
              <a:t>Thomas Thelen, University of California at Santa Barbara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/>
              <a:t>Jack Gager, Metadata Technology North America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/>
              <a:t>George Alter, University of Michigan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/>
              <a:t>Bertram Ludäscher, University of Illinois at Champaign-Urbana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/>
              <a:t>Jeremy Iverson, Colectica</a:t>
            </a:r>
            <a:endParaRPr sz="160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/>
              <a:t>Dan Smith, Colectica</a:t>
            </a:r>
            <a:endParaRPr sz="160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/>
          </a:p>
        </p:txBody>
      </p:sp>
      <p:sp>
        <p:nvSpPr>
          <p:cNvPr id="86" name="Google Shape;86;p13"/>
          <p:cNvSpPr txBox="1"/>
          <p:nvPr/>
        </p:nvSpPr>
        <p:spPr>
          <a:xfrm>
            <a:off x="2067050" y="5988675"/>
            <a:ext cx="8770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Creative Commons Attribution 4.0 International (CC BY 4.0)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Origins of the Project</a:t>
            </a:r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Collaboration of </a:t>
            </a:r>
            <a:endParaRPr dirty="0"/>
          </a:p>
          <a:p>
            <a:pPr marL="914400" lvl="1" indent="-342900" algn="l" rtl="0"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en-US" dirty="0" err="1"/>
              <a:t>DataONE</a:t>
            </a:r>
            <a:r>
              <a:rPr lang="en-US" dirty="0"/>
              <a:t> is a network of data repositories for ecological research</a:t>
            </a:r>
            <a:endParaRPr dirty="0"/>
          </a:p>
          <a:p>
            <a:pPr marL="914400" lvl="1" indent="-342900" algn="l" rtl="0"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Whole Tale is a platform for reproducible research</a:t>
            </a:r>
            <a:endParaRPr dirty="0"/>
          </a:p>
          <a:p>
            <a:pPr marL="914400" lvl="1" indent="-342900" algn="l" rtl="0"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C</a:t>
            </a:r>
            <a:r>
              <a:rPr lang="en-US" baseline="30000" dirty="0"/>
              <a:t>2</a:t>
            </a:r>
            <a:r>
              <a:rPr lang="en-US" dirty="0"/>
              <a:t>Metadata Project developed SDTL</a:t>
            </a:r>
            <a:endParaRPr dirty="0"/>
          </a:p>
          <a:p>
            <a:pPr marL="9144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Goal: Incorporate fine-grained provenance (SDTL) into the PROV model </a:t>
            </a:r>
          </a:p>
          <a:p>
            <a:pPr lvl="1">
              <a:spcBef>
                <a:spcPts val="1000"/>
              </a:spcBef>
            </a:pPr>
            <a:r>
              <a:rPr lang="en-US" dirty="0" err="1"/>
              <a:t>DataONE</a:t>
            </a:r>
            <a:r>
              <a:rPr lang="en-US" dirty="0"/>
              <a:t> and Whole Tale use </a:t>
            </a:r>
            <a:r>
              <a:rPr lang="en-US" dirty="0" err="1"/>
              <a:t>ProvONE</a:t>
            </a:r>
            <a:r>
              <a:rPr lang="en-US" dirty="0"/>
              <a:t> for provenance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Provenance Comes in Many Forms</a:t>
            </a:r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 dirty="0"/>
              <a:t>Provenance has many forms</a:t>
            </a:r>
            <a:endParaRPr b="1" dirty="0"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Provenance describes the origin and history of an object</a:t>
            </a:r>
            <a:endParaRPr dirty="0"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All forms of history reflect a perspective</a:t>
            </a:r>
            <a:endParaRPr dirty="0"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The history that you get depends upon the questions that you ask</a:t>
            </a:r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endParaRPr dirty="0"/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We bridge the gap between two models of provenance</a:t>
            </a:r>
            <a:endParaRPr dirty="0"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 dirty="0"/>
              <a:t>W3C PROV </a:t>
            </a:r>
            <a:r>
              <a:rPr lang="en-US" dirty="0"/>
              <a:t>is a widely used model, but it lacks detail</a:t>
            </a:r>
            <a:endParaRPr dirty="0"/>
          </a:p>
          <a:p>
            <a:pPr marL="1143000" lvl="2" indent="-20288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90000"/>
              <a:buChar char="•"/>
            </a:pPr>
            <a:r>
              <a:rPr lang="en-US" dirty="0"/>
              <a:t>Aims to be universal </a:t>
            </a:r>
            <a:endParaRPr dirty="0"/>
          </a:p>
          <a:p>
            <a:pPr marL="1143000" lvl="2" indent="-20288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90000"/>
              <a:buChar char="•"/>
            </a:pPr>
            <a:r>
              <a:rPr lang="en-US" dirty="0"/>
              <a:t>Abstract and general</a:t>
            </a:r>
            <a:endParaRPr dirty="0"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 dirty="0"/>
              <a:t>SDTL</a:t>
            </a:r>
            <a:r>
              <a:rPr lang="en-US" dirty="0"/>
              <a:t> describes how data change, but it is too detailed</a:t>
            </a:r>
            <a:endParaRPr dirty="0"/>
          </a:p>
          <a:p>
            <a:pPr marL="1143000" lvl="2" indent="-20288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90000"/>
              <a:buChar char="•"/>
            </a:pPr>
            <a:r>
              <a:rPr lang="en-US" dirty="0"/>
              <a:t>Designed for completeness and reproducibility</a:t>
            </a:r>
            <a:endParaRPr dirty="0"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Thus, we need a bridge between PROV and SDTL</a:t>
            </a:r>
            <a:endParaRPr dirty="0"/>
          </a:p>
          <a:p>
            <a:pPr marL="228600" lvl="0" indent="-7747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Retrospective and Prospective Provenance</a:t>
            </a:r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PROV is Retrospective provenance</a:t>
            </a:r>
            <a:endParaRPr/>
          </a:p>
          <a:p>
            <a:pPr marL="457200" lvl="0" indent="-334327" algn="l" rtl="0">
              <a:spcBef>
                <a:spcPts val="100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Log of a computation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Tasks that were executed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Objects used and created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Environment in which execution took place</a:t>
            </a:r>
            <a:endParaRPr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SDTL is Prospective provenance</a:t>
            </a:r>
            <a:endParaRPr/>
          </a:p>
          <a:p>
            <a:pPr marL="457200" lvl="0" indent="-334327" algn="l" rtl="0">
              <a:spcBef>
                <a:spcPts val="100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Recipe for performing the computation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Specific steps to be followed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Queries about Retrospective provenance often require answers from Prospective provenance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Provenance Questions About Statistical Data</a:t>
            </a:r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"/>
          </p:nvPr>
        </p:nvSpPr>
        <p:spPr>
          <a:xfrm>
            <a:off x="937400" y="11880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Suppose that a script has modified a data file</a:t>
            </a:r>
            <a:endParaRPr dirty="0"/>
          </a:p>
          <a:p>
            <a:pPr marL="685800" lvl="1" indent="-2190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The script was executed in a statistical analysis language (SPSS, SAS, Stata, R, Python)</a:t>
            </a:r>
            <a:endParaRPr dirty="0"/>
          </a:p>
          <a:p>
            <a:pPr marL="685800" lvl="1" indent="-2190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Data may be read from more than one file </a:t>
            </a:r>
            <a:endParaRPr dirty="0"/>
          </a:p>
          <a:p>
            <a:pPr marL="685800" lvl="1" indent="-2190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The data are in a rectangular matrix of rows (observations) and columns (variables), aka “</a:t>
            </a:r>
            <a:r>
              <a:rPr lang="en-US" sz="2000" dirty="0" err="1"/>
              <a:t>dataframe</a:t>
            </a:r>
            <a:r>
              <a:rPr lang="en-US" sz="2000" dirty="0"/>
              <a:t>”</a:t>
            </a:r>
            <a:endParaRPr dirty="0"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000" dirty="0"/>
              <a:t> </a:t>
            </a:r>
            <a:endParaRPr dirty="0"/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Four basic provenance questions:</a:t>
            </a:r>
            <a:endParaRPr dirty="0"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155CC"/>
              </a:buClr>
              <a:buSzPct val="100000"/>
              <a:buChar char="•"/>
            </a:pPr>
            <a:r>
              <a:rPr lang="en-US" b="1" i="0" u="none" strike="noStrike" dirty="0">
                <a:solidFill>
                  <a:srgbClr val="1155CC"/>
                </a:solidFill>
              </a:rPr>
              <a:t>What </a:t>
            </a:r>
            <a:r>
              <a:rPr lang="en-US" b="1" dirty="0" err="1">
                <a:solidFill>
                  <a:srgbClr val="1155CC"/>
                </a:solidFill>
              </a:rPr>
              <a:t>dataframes</a:t>
            </a:r>
            <a:r>
              <a:rPr lang="en-US" b="1" i="0" u="none" strike="noStrike" dirty="0">
                <a:solidFill>
                  <a:srgbClr val="1155CC"/>
                </a:solidFill>
              </a:rPr>
              <a:t>/variables affected the values of variable X or </a:t>
            </a:r>
            <a:r>
              <a:rPr lang="en-US" b="1" dirty="0" err="1">
                <a:solidFill>
                  <a:srgbClr val="1155CC"/>
                </a:solidFill>
              </a:rPr>
              <a:t>dataframe</a:t>
            </a:r>
            <a:r>
              <a:rPr lang="en-US" b="1" dirty="0">
                <a:solidFill>
                  <a:srgbClr val="1155CC"/>
                </a:solidFill>
              </a:rPr>
              <a:t> </a:t>
            </a:r>
            <a:r>
              <a:rPr lang="en-US" b="1" i="0" u="none" strike="noStrike" dirty="0">
                <a:solidFill>
                  <a:srgbClr val="1155CC"/>
                </a:solidFill>
              </a:rPr>
              <a:t>Y?</a:t>
            </a:r>
            <a:endParaRPr b="1" dirty="0">
              <a:solidFill>
                <a:srgbClr val="1155CC"/>
              </a:solidFill>
            </a:endParaRPr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155CC"/>
              </a:buClr>
              <a:buSzPct val="100000"/>
              <a:buChar char="•"/>
            </a:pPr>
            <a:r>
              <a:rPr lang="en-US" b="1" i="0" u="none" strike="noStrike" dirty="0">
                <a:solidFill>
                  <a:srgbClr val="1155CC"/>
                </a:solidFill>
              </a:rPr>
              <a:t>What </a:t>
            </a:r>
            <a:r>
              <a:rPr lang="en-US" b="1" dirty="0" err="1">
                <a:solidFill>
                  <a:srgbClr val="1155CC"/>
                </a:solidFill>
              </a:rPr>
              <a:t>dataframes</a:t>
            </a:r>
            <a:r>
              <a:rPr lang="en-US" b="1" i="0" u="none" strike="noStrike" dirty="0">
                <a:solidFill>
                  <a:srgbClr val="1155CC"/>
                </a:solidFill>
              </a:rPr>
              <a:t>/variables were affected by variable X or </a:t>
            </a:r>
            <a:r>
              <a:rPr lang="en-US" b="1" dirty="0" err="1">
                <a:solidFill>
                  <a:srgbClr val="1155CC"/>
                </a:solidFill>
              </a:rPr>
              <a:t>dataframe</a:t>
            </a:r>
            <a:r>
              <a:rPr lang="en-US" b="1" dirty="0">
                <a:solidFill>
                  <a:srgbClr val="1155CC"/>
                </a:solidFill>
              </a:rPr>
              <a:t> </a:t>
            </a:r>
            <a:r>
              <a:rPr lang="en-US" b="1" i="0" u="none" strike="noStrike" dirty="0">
                <a:solidFill>
                  <a:srgbClr val="1155CC"/>
                </a:solidFill>
              </a:rPr>
              <a:t>Y?</a:t>
            </a:r>
            <a:endParaRPr b="1" dirty="0">
              <a:solidFill>
                <a:srgbClr val="1155CC"/>
              </a:solidFill>
            </a:endParaRPr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155CC"/>
              </a:buClr>
              <a:buSzPct val="100000"/>
              <a:buChar char="•"/>
            </a:pPr>
            <a:r>
              <a:rPr lang="en-US" b="1" dirty="0">
                <a:solidFill>
                  <a:srgbClr val="1155CC"/>
                </a:solidFill>
              </a:rPr>
              <a:t>What commands </a:t>
            </a:r>
            <a:r>
              <a:rPr lang="en-US" b="1" i="0" u="none" strike="noStrike" dirty="0">
                <a:solidFill>
                  <a:srgbClr val="1155CC"/>
                </a:solidFill>
              </a:rPr>
              <a:t>affected the values of variable X or </a:t>
            </a:r>
            <a:r>
              <a:rPr lang="en-US" b="1" dirty="0" err="1">
                <a:solidFill>
                  <a:srgbClr val="1155CC"/>
                </a:solidFill>
              </a:rPr>
              <a:t>dataframe</a:t>
            </a:r>
            <a:r>
              <a:rPr lang="en-US" b="1" dirty="0">
                <a:solidFill>
                  <a:srgbClr val="1155CC"/>
                </a:solidFill>
              </a:rPr>
              <a:t> </a:t>
            </a:r>
            <a:r>
              <a:rPr lang="en-US" b="1" i="0" u="none" strike="noStrike" dirty="0">
                <a:solidFill>
                  <a:srgbClr val="1155CC"/>
                </a:solidFill>
              </a:rPr>
              <a:t>Y?</a:t>
            </a:r>
            <a:endParaRPr b="1" dirty="0">
              <a:solidFill>
                <a:srgbClr val="1155CC"/>
              </a:solidFill>
            </a:endParaRPr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155CC"/>
              </a:buClr>
              <a:buSzPct val="100000"/>
              <a:buChar char="•"/>
            </a:pPr>
            <a:r>
              <a:rPr lang="en-US" b="1" i="0" u="none" strike="noStrike" dirty="0">
                <a:solidFill>
                  <a:srgbClr val="1155CC"/>
                </a:solidFill>
              </a:rPr>
              <a:t>What commands were affected by variable X or </a:t>
            </a:r>
            <a:r>
              <a:rPr lang="en-US" b="1" dirty="0" err="1">
                <a:solidFill>
                  <a:srgbClr val="1155CC"/>
                </a:solidFill>
              </a:rPr>
              <a:t>dataframe</a:t>
            </a:r>
            <a:r>
              <a:rPr lang="en-US" b="1" dirty="0">
                <a:solidFill>
                  <a:srgbClr val="1155CC"/>
                </a:solidFill>
              </a:rPr>
              <a:t> </a:t>
            </a:r>
            <a:r>
              <a:rPr lang="en-US" b="1" i="0" u="none" strike="noStrike" dirty="0">
                <a:solidFill>
                  <a:srgbClr val="1155CC"/>
                </a:solidFill>
              </a:rPr>
              <a:t>Y?</a:t>
            </a:r>
            <a:endParaRPr b="1" i="0" u="none" strike="noStrike" dirty="0">
              <a:solidFill>
                <a:srgbClr val="1155CC"/>
              </a:solidFill>
            </a:endParaRPr>
          </a:p>
          <a:p>
            <a:pPr marL="68580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</a:endParaRPr>
          </a:p>
          <a:p>
            <a:pPr marL="228600" lvl="0" indent="-22002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64285"/>
              <a:buChar char="•"/>
            </a:pPr>
            <a:r>
              <a:rPr lang="en-US" dirty="0">
                <a:solidFill>
                  <a:srgbClr val="000000"/>
                </a:solidFill>
              </a:rPr>
              <a:t>These queries are Retrospective, but they cannot be answered easily without Prospective provenance</a:t>
            </a:r>
          </a:p>
          <a:p>
            <a:pPr marL="685800" lvl="1" indent="-220027">
              <a:buClr>
                <a:srgbClr val="000000"/>
              </a:buClr>
              <a:buSzPct val="64285"/>
            </a:pPr>
            <a:r>
              <a:rPr lang="en-US" dirty="0">
                <a:solidFill>
                  <a:srgbClr val="000000"/>
                </a:solidFill>
              </a:rPr>
              <a:t>Prospective provenance gives a clearer picture of which commands in a script change variables and </a:t>
            </a:r>
            <a:r>
              <a:rPr lang="en-US" dirty="0" err="1">
                <a:solidFill>
                  <a:srgbClr val="000000"/>
                </a:solidFill>
              </a:rPr>
              <a:t>dataframes</a:t>
            </a:r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4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W3C PROV</a:t>
            </a:r>
            <a:endParaRPr dirty="0"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1"/>
          </p:nvPr>
        </p:nvSpPr>
        <p:spPr>
          <a:xfrm>
            <a:off x="838200" y="1135781"/>
            <a:ext cx="10515600" cy="5428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19075">
              <a:spcBef>
                <a:spcPts val="500"/>
              </a:spcBef>
              <a:buClr>
                <a:srgbClr val="000000"/>
              </a:buClr>
              <a:buSzPct val="100000"/>
            </a:pPr>
            <a:r>
              <a:rPr lang="en-US" sz="2400" b="0" i="0" u="none" strike="noStrike" dirty="0">
                <a:solidFill>
                  <a:srgbClr val="000000"/>
                </a:solidFill>
              </a:rPr>
              <a:t>PROV enables interoperability across provenance gathered by different systems in diverse domains.</a:t>
            </a:r>
            <a:endParaRPr dirty="0"/>
          </a:p>
          <a:p>
            <a:pPr marL="228600" indent="-219075">
              <a:spcBef>
                <a:spcPts val="500"/>
              </a:spcBef>
              <a:buSzPct val="100000"/>
            </a:pPr>
            <a:r>
              <a:rPr lang="en-US" sz="2400" dirty="0"/>
              <a:t>Expressed in RDF, which can be queried with SPARQL</a:t>
            </a:r>
            <a:endParaRPr dirty="0"/>
          </a:p>
          <a:p>
            <a:pPr marL="228600" indent="-219075">
              <a:spcBef>
                <a:spcPts val="500"/>
              </a:spcBef>
              <a:buSzPct val="100000"/>
            </a:pPr>
            <a:r>
              <a:rPr lang="en-US" sz="2400" dirty="0"/>
              <a:t>Focuses on origin, ownership, and </a:t>
            </a:r>
            <a:r>
              <a:rPr lang="en-US" sz="2400" u="sng" dirty="0"/>
              <a:t>process</a:t>
            </a:r>
            <a:endParaRPr dirty="0"/>
          </a:p>
          <a:p>
            <a:pPr marL="685800" lvl="1" indent="-219075">
              <a:buSzPct val="100000"/>
            </a:pPr>
            <a:r>
              <a:rPr lang="en-US" dirty="0"/>
              <a:t>A process has inputs and outputs</a:t>
            </a:r>
            <a:endParaRPr dirty="0"/>
          </a:p>
          <a:p>
            <a:pPr marL="685800" lvl="1" indent="-219075">
              <a:buSzPct val="100000"/>
            </a:pPr>
            <a:r>
              <a:rPr lang="en-US" dirty="0"/>
              <a:t>Operations within a process are not described </a:t>
            </a:r>
            <a:endParaRPr dirty="0"/>
          </a:p>
          <a:p>
            <a:pPr marL="228600" indent="-220027">
              <a:spcBef>
                <a:spcPts val="500"/>
              </a:spcBef>
              <a:buSzPct val="75000"/>
            </a:pPr>
            <a:r>
              <a:rPr lang="en-US" dirty="0"/>
              <a:t>Key concepts in PROV are very abstract</a:t>
            </a:r>
            <a:endParaRPr dirty="0"/>
          </a:p>
          <a:p>
            <a:pPr marL="685800" lvl="1" indent="-220027">
              <a:buSzPct val="90000"/>
            </a:pPr>
            <a:r>
              <a:rPr lang="en-US" dirty="0"/>
              <a:t>Activity</a:t>
            </a:r>
            <a:endParaRPr dirty="0"/>
          </a:p>
          <a:p>
            <a:pPr marL="685800" lvl="1" indent="-220027">
              <a:buSzPct val="90000"/>
            </a:pPr>
            <a:r>
              <a:rPr lang="en-US" dirty="0"/>
              <a:t>Entity</a:t>
            </a:r>
            <a:endParaRPr dirty="0"/>
          </a:p>
          <a:p>
            <a:pPr marL="685800" lvl="1" indent="-220027">
              <a:buSzPct val="90000"/>
            </a:pPr>
            <a:r>
              <a:rPr lang="en-US" dirty="0"/>
              <a:t>Activities can use an Entity and can generate an Entity</a:t>
            </a:r>
            <a:endParaRPr dirty="0"/>
          </a:p>
          <a:p>
            <a:pPr marL="228600" indent="-220027">
              <a:spcBef>
                <a:spcPts val="500"/>
              </a:spcBef>
              <a:buSzPct val="75000"/>
            </a:pPr>
            <a:r>
              <a:rPr lang="en-US" dirty="0"/>
              <a:t>PROV is a simple way of asking questions about networks of Activities working on Entities</a:t>
            </a:r>
            <a:endParaRPr dirty="0"/>
          </a:p>
          <a:p>
            <a:pPr marL="685800" lvl="1" indent="-220027">
              <a:buSzPct val="90000"/>
            </a:pPr>
            <a:r>
              <a:rPr lang="en-US" dirty="0"/>
              <a:t>Answers in PROV are very general and lacking detail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838200" y="-12658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W3C PROV: Limitations</a:t>
            </a:r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1"/>
          </p:nvPr>
        </p:nvSpPr>
        <p:spPr>
          <a:xfrm>
            <a:off x="838200" y="90259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PROV focuses on Retrospective provenance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PROV is a history of data flowing through processes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b="0" i="0" u="none" strike="noStrike">
                <a:solidFill>
                  <a:srgbClr val="000000"/>
                </a:solidFill>
              </a:rPr>
              <a:t>PROV describes how data was generated via </a:t>
            </a:r>
            <a:r>
              <a:rPr lang="en-US" b="0" i="1" u="none" strike="noStrike">
                <a:solidFill>
                  <a:srgbClr val="000000"/>
                </a:solidFill>
              </a:rPr>
              <a:t>executions</a:t>
            </a:r>
            <a:r>
              <a:rPr lang="en-US" b="0" i="0" u="none" strike="noStrike">
                <a:solidFill>
                  <a:srgbClr val="000000"/>
                </a:solidFill>
              </a:rPr>
              <a:t> </a:t>
            </a:r>
            <a:r>
              <a:rPr lang="en-US" b="0" i="1" u="none" strike="noStrike">
                <a:solidFill>
                  <a:srgbClr val="000000"/>
                </a:solidFill>
              </a:rPr>
              <a:t>of process networks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A PROV process is a black box 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PROV cannot model programs using procedural, objected oriented, or other models of computation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PROV does not meaningfully describe data sets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200"/>
              <a:buChar char="•"/>
            </a:pPr>
            <a:r>
              <a:rPr lang="en-US" sz="2200" b="0" i="0" u="none" strike="noStrike">
                <a:solidFill>
                  <a:srgbClr val="000000"/>
                </a:solidFill>
              </a:rPr>
              <a:t>Concepts, data structures and operations central to data preparation and statistical analysis are absent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No way to represent a simple record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No concept corresponding to a data matrix (dataframe)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lang="en-US">
                <a:solidFill>
                  <a:srgbClr val="000000"/>
                </a:solidFill>
              </a:rPr>
              <a:t>Prov has no way to describe mathematical expressions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200"/>
              <a:buChar char="•"/>
            </a:pPr>
            <a:r>
              <a:rPr lang="en-US" sz="2200" b="0" i="0" u="none" strike="noStrike">
                <a:solidFill>
                  <a:srgbClr val="000000"/>
                </a:solidFill>
              </a:rPr>
              <a:t>Mathematical expressions with several variables are too difficult to represent as a dataflow</a:t>
            </a:r>
            <a:endParaRPr sz="2200"/>
          </a:p>
          <a:p>
            <a:pPr marL="91440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/>
          </a:p>
          <a:p>
            <a:pPr marL="1143000" lvl="2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91440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838200" y="13411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SDTL: Structured Data Transformation Language</a:t>
            </a:r>
            <a:endParaRPr dirty="0"/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838200" y="1459682"/>
            <a:ext cx="10515600" cy="526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220980">
              <a:lnSpc>
                <a:spcPct val="70000"/>
              </a:lnSpc>
              <a:spcBef>
                <a:spcPts val="500"/>
              </a:spcBef>
              <a:buSzPts val="2100"/>
            </a:pPr>
            <a:r>
              <a:rPr lang="en-US" sz="2500" dirty="0"/>
              <a:t>SDTL describes the actual programs used to perform data preparation</a:t>
            </a:r>
            <a:endParaRPr sz="2500" dirty="0"/>
          </a:p>
          <a:p>
            <a:pPr marL="685800" lvl="1" indent="-232410">
              <a:lnSpc>
                <a:spcPct val="70000"/>
              </a:lnSpc>
              <a:buClr>
                <a:srgbClr val="000000"/>
              </a:buClr>
              <a:buSzPts val="1725"/>
            </a:pPr>
            <a:r>
              <a:rPr lang="en-US" sz="2125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are </a:t>
            </a:r>
            <a:r>
              <a:rPr lang="en-US" sz="2125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</a:t>
            </a:r>
            <a:r>
              <a:rPr lang="en-US" sz="2125" b="0" i="0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dataframes</a:t>
            </a:r>
            <a:endParaRPr sz="2125" b="0" i="0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1" indent="-232410">
              <a:lnSpc>
                <a:spcPct val="70000"/>
              </a:lnSpc>
              <a:buClr>
                <a:srgbClr val="000000"/>
              </a:buClr>
              <a:buSzPts val="1725"/>
            </a:pPr>
            <a:r>
              <a:rPr lang="en-US" sz="2125" b="0" i="0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Dataframes</a:t>
            </a:r>
            <a:r>
              <a:rPr lang="en-US" sz="2125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are collections of variables</a:t>
            </a:r>
            <a:endParaRPr sz="2250" dirty="0"/>
          </a:p>
          <a:p>
            <a:pPr marL="685800" lvl="1" indent="-232410">
              <a:lnSpc>
                <a:spcPct val="70000"/>
              </a:lnSpc>
              <a:buClr>
                <a:srgbClr val="000000"/>
              </a:buClr>
              <a:buSzPts val="1725"/>
            </a:pPr>
            <a:r>
              <a:rPr lang="en-US" sz="2125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en-US" sz="2125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ata processing steps are executed on </a:t>
            </a:r>
            <a:r>
              <a:rPr lang="en-US" sz="2125" b="0" i="0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dataframes</a:t>
            </a:r>
            <a:endParaRPr sz="2125" b="0" i="0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1" indent="-232410">
              <a:lnSpc>
                <a:spcPct val="70000"/>
              </a:lnSpc>
              <a:buClr>
                <a:srgbClr val="000000"/>
              </a:buClr>
              <a:buSzPts val="1725"/>
            </a:pPr>
            <a:r>
              <a:rPr lang="en-US" sz="2125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Mathematical expressions are defined in terms of variables</a:t>
            </a:r>
            <a:endParaRPr sz="2250" dirty="0"/>
          </a:p>
          <a:p>
            <a:pPr marL="228600" indent="-220980">
              <a:lnSpc>
                <a:spcPct val="70000"/>
              </a:lnSpc>
              <a:spcBef>
                <a:spcPts val="500"/>
              </a:spcBef>
              <a:buSzPts val="2100"/>
            </a:pPr>
            <a:r>
              <a:rPr lang="en-US" sz="2500" dirty="0"/>
              <a:t>SDTL is </a:t>
            </a:r>
            <a:r>
              <a:rPr lang="en-US" sz="2500" u="sng" dirty="0"/>
              <a:t>procedural</a:t>
            </a:r>
            <a:endParaRPr sz="2500" dirty="0"/>
          </a:p>
          <a:p>
            <a:pPr marL="685800" lvl="1" indent="-228600">
              <a:lnSpc>
                <a:spcPct val="70000"/>
              </a:lnSpc>
              <a:buSzPts val="1850"/>
            </a:pPr>
            <a:r>
              <a:rPr lang="en-US" sz="2250" dirty="0"/>
              <a:t>Operations are executed in steps</a:t>
            </a:r>
            <a:endParaRPr sz="2250" dirty="0"/>
          </a:p>
          <a:p>
            <a:pPr marL="685800" lvl="1" indent="-228600">
              <a:lnSpc>
                <a:spcPct val="70000"/>
              </a:lnSpc>
              <a:buSzPts val="1850"/>
            </a:pPr>
            <a:r>
              <a:rPr lang="en-US" sz="2250" dirty="0"/>
              <a:t>Steps are ordered and sequential</a:t>
            </a:r>
            <a:endParaRPr sz="2250" dirty="0"/>
          </a:p>
          <a:p>
            <a:pPr marL="228600" indent="-220980">
              <a:lnSpc>
                <a:spcPct val="70000"/>
              </a:lnSpc>
              <a:spcBef>
                <a:spcPts val="500"/>
              </a:spcBef>
              <a:buSzPts val="2100"/>
            </a:pPr>
            <a:r>
              <a:rPr lang="en-US" sz="2500" dirty="0"/>
              <a:t>SDTL is structured</a:t>
            </a:r>
            <a:endParaRPr sz="2500" dirty="0"/>
          </a:p>
          <a:p>
            <a:pPr marL="685800" lvl="1" indent="-228600">
              <a:lnSpc>
                <a:spcPct val="70000"/>
              </a:lnSpc>
              <a:buSzPts val="1850"/>
            </a:pPr>
            <a:r>
              <a:rPr lang="en-US" sz="2250" dirty="0"/>
              <a:t>SDTL scripts are machine-actionable without a language-specific parser</a:t>
            </a:r>
            <a:endParaRPr sz="2250" dirty="0"/>
          </a:p>
          <a:p>
            <a:pPr marL="685800" lvl="1" indent="-228600">
              <a:lnSpc>
                <a:spcPct val="70000"/>
              </a:lnSpc>
              <a:buSzPts val="1850"/>
            </a:pPr>
            <a:r>
              <a:rPr lang="en-US" sz="2250" dirty="0"/>
              <a:t>SDTL can be expressed in JSON, XML, RDF, and other formats</a:t>
            </a:r>
            <a:endParaRPr sz="2250" dirty="0"/>
          </a:p>
          <a:p>
            <a:pPr marL="228600" indent="-220980">
              <a:lnSpc>
                <a:spcPct val="70000"/>
              </a:lnSpc>
              <a:spcBef>
                <a:spcPts val="500"/>
              </a:spcBef>
              <a:buSzPts val="2100"/>
            </a:pPr>
            <a:r>
              <a:rPr lang="en-US" sz="2500" dirty="0"/>
              <a:t>Tools from the C</a:t>
            </a:r>
            <a:r>
              <a:rPr lang="en-US" sz="2500" baseline="30000" dirty="0"/>
              <a:t>2</a:t>
            </a:r>
            <a:r>
              <a:rPr lang="en-US" sz="2500" dirty="0"/>
              <a:t>Metadata Project </a:t>
            </a:r>
            <a:endParaRPr sz="2700" dirty="0"/>
          </a:p>
          <a:p>
            <a:pPr marL="685800" lvl="1" indent="-247650">
              <a:lnSpc>
                <a:spcPct val="70000"/>
              </a:lnSpc>
              <a:buSzPts val="2100"/>
            </a:pPr>
            <a:r>
              <a:rPr lang="en-US" sz="2250" dirty="0"/>
              <a:t>Translate scripts from SPSS, SAS, Stata, R, and Python into SDTL</a:t>
            </a:r>
            <a:endParaRPr sz="2250" dirty="0"/>
          </a:p>
          <a:p>
            <a:pPr marL="685800" lvl="1" indent="-223837">
              <a:lnSpc>
                <a:spcPct val="70000"/>
              </a:lnSpc>
              <a:buSzPts val="1725"/>
            </a:pPr>
            <a:r>
              <a:rPr lang="en-US" sz="2250" dirty="0"/>
              <a:t>Interactive codebook with variable lineages</a:t>
            </a:r>
            <a:endParaRPr sz="2250" dirty="0"/>
          </a:p>
          <a:p>
            <a:pPr marL="1143000" lvl="2" indent="-223837">
              <a:lnSpc>
                <a:spcPct val="70000"/>
              </a:lnSpc>
              <a:buSzPts val="1725"/>
            </a:pPr>
            <a:r>
              <a:rPr lang="en-US" sz="1925" dirty="0"/>
              <a:t>Hyperlink a variable to preceding steps, files, </a:t>
            </a:r>
            <a:r>
              <a:rPr lang="en-US" sz="1925" dirty="0" err="1"/>
              <a:t>dataframes</a:t>
            </a:r>
            <a:r>
              <a:rPr lang="en-US" sz="1925" dirty="0"/>
              <a:t>, and variables</a:t>
            </a:r>
            <a:endParaRPr sz="1925" dirty="0"/>
          </a:p>
          <a:p>
            <a:pPr marL="1143000" lvl="2" indent="-223837">
              <a:lnSpc>
                <a:spcPct val="70000"/>
              </a:lnSpc>
              <a:buSzPts val="1725"/>
            </a:pPr>
            <a:r>
              <a:rPr lang="en-US" sz="1925" dirty="0"/>
              <a:t>Interactive codebook moves backward or forward linking program steps to variables</a:t>
            </a:r>
            <a:endParaRPr sz="2100" dirty="0"/>
          </a:p>
          <a:p>
            <a:pPr marL="685800" lvl="1" indent="-8763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endParaRPr sz="2100" dirty="0"/>
          </a:p>
          <a:p>
            <a:pPr marL="914400" lvl="2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</a:pPr>
            <a:endParaRPr sz="1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SDTL: Limitations</a:t>
            </a:r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838200" y="1258625"/>
            <a:ext cx="10515600" cy="47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</a:pPr>
            <a:r>
              <a:rPr lang="en-US" sz="2150" b="1" dirty="0"/>
              <a:t>All of our target queries can be executed on SDTL in RDF format, </a:t>
            </a:r>
            <a:endParaRPr sz="2150" b="1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</a:pPr>
            <a:r>
              <a:rPr lang="en-US" sz="2150" b="1" dirty="0"/>
              <a:t>BUT</a:t>
            </a:r>
            <a:endParaRPr sz="2150" dirty="0"/>
          </a:p>
          <a:p>
            <a:pPr marL="514350" lvl="0" indent="-48641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alibri"/>
              <a:buAutoNum type="arabicPeriod"/>
            </a:pPr>
            <a:r>
              <a:rPr lang="en-US" sz="2150" dirty="0"/>
              <a:t>SDTL is verbose</a:t>
            </a:r>
            <a:endParaRPr sz="2150" dirty="0"/>
          </a:p>
          <a:p>
            <a:pPr marL="685800" lvl="1" indent="-20828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sz="1900" dirty="0"/>
              <a:t>SDTL describes everything</a:t>
            </a:r>
            <a:endParaRPr sz="1900" dirty="0"/>
          </a:p>
          <a:p>
            <a:pPr marL="685800" lvl="1" indent="-20828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sz="1900" dirty="0"/>
              <a:t>Elements in SDTL may have multiple properties</a:t>
            </a:r>
            <a:endParaRPr sz="1900" dirty="0"/>
          </a:p>
          <a:p>
            <a:pPr marL="514350" lvl="0" indent="-48641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alibri"/>
              <a:buAutoNum type="arabicPeriod"/>
            </a:pPr>
            <a:r>
              <a:rPr lang="en-US" sz="2150" dirty="0"/>
              <a:t>Operations in SDTL (including arithmetic) are nested</a:t>
            </a:r>
            <a:endParaRPr sz="2150" dirty="0"/>
          </a:p>
          <a:p>
            <a:pPr marL="685800" lvl="1" indent="-20828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sz="1900" dirty="0"/>
              <a:t>Input and output variables may be several levels deep</a:t>
            </a:r>
            <a:endParaRPr sz="1900" dirty="0"/>
          </a:p>
          <a:p>
            <a:pPr marL="457200" lvl="0" indent="-4064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1900"/>
              <a:buAutoNum type="arabicPeriod"/>
            </a:pPr>
            <a:r>
              <a:rPr lang="en-US" sz="2150" dirty="0"/>
              <a:t>SDTL does not track identities of </a:t>
            </a:r>
            <a:r>
              <a:rPr lang="en-US" sz="2150" dirty="0" err="1"/>
              <a:t>dataframes</a:t>
            </a:r>
            <a:r>
              <a:rPr lang="en-US" sz="2150" dirty="0"/>
              <a:t> and variables as they change</a:t>
            </a:r>
            <a:endParaRPr sz="2150" dirty="0"/>
          </a:p>
          <a:p>
            <a:pPr marL="685800" lvl="1" indent="-211137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1525"/>
              <a:buChar char="•"/>
            </a:pPr>
            <a:r>
              <a:rPr lang="en-US" sz="1900" dirty="0"/>
              <a:t>A variable is a container with a variable name</a:t>
            </a:r>
            <a:endParaRPr sz="1900" dirty="0"/>
          </a:p>
          <a:p>
            <a:pPr marL="685800" lvl="1" indent="-211137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1525"/>
              <a:buChar char="•"/>
            </a:pPr>
            <a:r>
              <a:rPr lang="en-US" sz="1900" dirty="0"/>
              <a:t>Contents of a variable may change, but the variable name remains the same</a:t>
            </a:r>
            <a:endParaRPr sz="1900" dirty="0"/>
          </a:p>
          <a:p>
            <a:pPr marL="685800" lvl="1" indent="-211137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1525"/>
              <a:buChar char="•"/>
            </a:pPr>
            <a:r>
              <a:rPr lang="en-US" sz="1900" dirty="0"/>
              <a:t>Changes in a variable are only clear in the context of the order of steps in the script</a:t>
            </a:r>
            <a:endParaRPr sz="190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</a:pPr>
            <a:endParaRPr sz="215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</a:pPr>
            <a:r>
              <a:rPr lang="en-US" sz="2150" dirty="0"/>
              <a:t>Queries on SDTL RDF can be very complex and inflexible</a:t>
            </a:r>
            <a:endParaRPr sz="2150" dirty="0"/>
          </a:p>
          <a:p>
            <a:pPr marL="685800" lvl="1" indent="-20828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sz="1900" dirty="0"/>
              <a:t>Each of our target queries requires dozens of lines of SPARQL code</a:t>
            </a:r>
            <a:endParaRPr sz="1900" dirty="0"/>
          </a:p>
          <a:p>
            <a:pPr marL="685800" lvl="1" indent="-20828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sz="1900" dirty="0"/>
              <a:t>SDTL does not directly support queries phrased in terms of dataflow and data dependencies</a:t>
            </a:r>
            <a:endParaRPr sz="1900" dirty="0"/>
          </a:p>
          <a:p>
            <a:pPr marL="971550" lvl="1" indent="-37338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 Bridge Between PROV and SDTL</a:t>
            </a:r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body" idx="1"/>
          </p:nvPr>
        </p:nvSpPr>
        <p:spPr>
          <a:xfrm>
            <a:off x="838200" y="13252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Bridging these vocabularies...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provides a much more comprehensive description of data processing workflows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allows queries natural to each vocabulary to be expressed using that vocabulary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supports provenance queries difficult to express in any one of the vocabularies alone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Our bridge is built on two intermediate languages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 err="1"/>
              <a:t>ProvONE</a:t>
            </a:r>
            <a:r>
              <a:rPr lang="en-US" dirty="0"/>
              <a:t> is an extension of PROV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SDTH is a simplification of SDTL</a:t>
            </a:r>
            <a:endParaRPr dirty="0"/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685800" lvl="1" indent="-8763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685800" lvl="1" indent="-8763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685800" lvl="1" indent="-8763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grpSp>
        <p:nvGrpSpPr>
          <p:cNvPr id="141" name="Google Shape;141;p22"/>
          <p:cNvGrpSpPr/>
          <p:nvPr/>
        </p:nvGrpSpPr>
        <p:grpSpPr>
          <a:xfrm>
            <a:off x="5084195" y="5024259"/>
            <a:ext cx="6518173" cy="1304631"/>
            <a:chOff x="1719894" y="2245020"/>
            <a:chExt cx="6518173" cy="1304631"/>
          </a:xfrm>
        </p:grpSpPr>
        <p:sp>
          <p:nvSpPr>
            <p:cNvPr id="142" name="Google Shape;142;p22"/>
            <p:cNvSpPr/>
            <p:nvPr/>
          </p:nvSpPr>
          <p:spPr>
            <a:xfrm>
              <a:off x="7314967" y="2788825"/>
              <a:ext cx="923100" cy="6900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PROV</a:t>
              </a:r>
              <a:endParaRPr/>
            </a:p>
          </p:txBody>
        </p:sp>
        <p:sp>
          <p:nvSpPr>
            <p:cNvPr id="143" name="Google Shape;143;p22"/>
            <p:cNvSpPr/>
            <p:nvPr/>
          </p:nvSpPr>
          <p:spPr>
            <a:xfrm>
              <a:off x="5226890" y="2245020"/>
              <a:ext cx="1245000" cy="6900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ProvONE</a:t>
              </a:r>
              <a:endParaRPr sz="1800" b="0" i="0" u="none" strike="noStrike" cap="none" dirty="0">
                <a:solidFill>
                  <a:schemeClr val="lt1"/>
                </a:solidFill>
                <a:highlight>
                  <a:srgbClr val="38761D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22"/>
            <p:cNvSpPr/>
            <p:nvPr/>
          </p:nvSpPr>
          <p:spPr>
            <a:xfrm>
              <a:off x="3492621" y="2245020"/>
              <a:ext cx="923100" cy="690000"/>
            </a:xfrm>
            <a:prstGeom prst="roundRect">
              <a:avLst>
                <a:gd name="adj" fmla="val 16667"/>
              </a:avLst>
            </a:prstGeom>
            <a:solidFill>
              <a:srgbClr val="00B050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SDTH</a:t>
              </a:r>
              <a:endParaRPr dirty="0"/>
            </a:p>
          </p:txBody>
        </p:sp>
        <p:sp>
          <p:nvSpPr>
            <p:cNvPr id="145" name="Google Shape;145;p22"/>
            <p:cNvSpPr/>
            <p:nvPr/>
          </p:nvSpPr>
          <p:spPr>
            <a:xfrm>
              <a:off x="1719894" y="2859651"/>
              <a:ext cx="923100" cy="6900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SDTL</a:t>
              </a:r>
              <a:endParaRPr/>
            </a:p>
          </p:txBody>
        </p:sp>
        <p:cxnSp>
          <p:nvCxnSpPr>
            <p:cNvPr id="146" name="Google Shape;146;p22"/>
            <p:cNvCxnSpPr>
              <a:stCxn id="145" idx="3"/>
              <a:endCxn id="144" idx="1"/>
            </p:cNvCxnSpPr>
            <p:nvPr/>
          </p:nvCxnSpPr>
          <p:spPr>
            <a:xfrm rot="10800000" flipH="1">
              <a:off x="2642994" y="2589951"/>
              <a:ext cx="849600" cy="614700"/>
            </a:xfrm>
            <a:prstGeom prst="straightConnector1">
              <a:avLst/>
            </a:prstGeom>
            <a:noFill/>
            <a:ln w="571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47" name="Google Shape;147;p22"/>
            <p:cNvCxnSpPr>
              <a:stCxn id="144" idx="3"/>
              <a:endCxn id="143" idx="1"/>
            </p:cNvCxnSpPr>
            <p:nvPr/>
          </p:nvCxnSpPr>
          <p:spPr>
            <a:xfrm>
              <a:off x="4415721" y="2590020"/>
              <a:ext cx="811200" cy="0"/>
            </a:xfrm>
            <a:prstGeom prst="straightConnector1">
              <a:avLst/>
            </a:prstGeom>
            <a:noFill/>
            <a:ln w="571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48" name="Google Shape;148;p22"/>
            <p:cNvCxnSpPr>
              <a:stCxn id="142" idx="1"/>
              <a:endCxn id="143" idx="3"/>
            </p:cNvCxnSpPr>
            <p:nvPr/>
          </p:nvCxnSpPr>
          <p:spPr>
            <a:xfrm rot="10800000">
              <a:off x="6471967" y="2589925"/>
              <a:ext cx="843000" cy="543900"/>
            </a:xfrm>
            <a:prstGeom prst="straightConnector1">
              <a:avLst/>
            </a:prstGeom>
            <a:noFill/>
            <a:ln w="571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ProvONE</a:t>
            </a:r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ProvONE</a:t>
            </a:r>
            <a:r>
              <a:rPr lang="en-US" dirty="0"/>
              <a:t> </a:t>
            </a:r>
            <a:r>
              <a:rPr lang="en-US" sz="2400" dirty="0"/>
              <a:t>adds Prospective provenance to PROV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 err="1"/>
              <a:t>provone:Program</a:t>
            </a:r>
            <a:r>
              <a:rPr lang="en-US" dirty="0"/>
              <a:t> </a:t>
            </a:r>
            <a:endParaRPr dirty="0"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Describes data analysis</a:t>
            </a:r>
            <a:endParaRPr dirty="0"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Programs can include </a:t>
            </a:r>
            <a:r>
              <a:rPr lang="en-US" dirty="0" err="1"/>
              <a:t>SubPrograms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Prospective provenance</a:t>
            </a:r>
            <a:endParaRPr dirty="0"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 err="1"/>
              <a:t>provone:Program</a:t>
            </a:r>
            <a:r>
              <a:rPr lang="en-US" dirty="0"/>
              <a:t> instances are connected by </a:t>
            </a:r>
            <a:r>
              <a:rPr lang="en-US" dirty="0" err="1"/>
              <a:t>provone:Port</a:t>
            </a:r>
            <a:r>
              <a:rPr lang="en-US" dirty="0"/>
              <a:t> and </a:t>
            </a:r>
            <a:r>
              <a:rPr lang="en-US" dirty="0" err="1"/>
              <a:t>provone:Channel</a:t>
            </a:r>
            <a:endParaRPr lang="en-US" dirty="0"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ProvONE</a:t>
            </a:r>
            <a:r>
              <a:rPr lang="en-US" dirty="0"/>
              <a:t> shares some of the limitations of PROV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Programs can only be described as dataflows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No way to describe </a:t>
            </a:r>
            <a:r>
              <a:rPr lang="en-US" dirty="0" err="1"/>
              <a:t>dataframes</a:t>
            </a:r>
            <a:r>
              <a:rPr lang="en-US" dirty="0"/>
              <a:t> or operations on </a:t>
            </a:r>
            <a:r>
              <a:rPr lang="en-US" dirty="0" err="1"/>
              <a:t>dataframes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Mathematical expressions are difficult to express as flows of information</a:t>
            </a:r>
            <a:endParaRPr dirty="0"/>
          </a:p>
          <a:p>
            <a:pPr marL="114300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21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SDTH: Structured Data Transformation History</a:t>
            </a:r>
            <a:endParaRPr/>
          </a:p>
        </p:txBody>
      </p:sp>
      <p:sp>
        <p:nvSpPr>
          <p:cNvPr id="160" name="Google Shape;160;p24"/>
          <p:cNvSpPr txBox="1">
            <a:spLocks noGrp="1"/>
          </p:cNvSpPr>
          <p:nvPr>
            <p:ph type="body" idx="1"/>
          </p:nvPr>
        </p:nvSpPr>
        <p:spPr>
          <a:xfrm>
            <a:off x="838200" y="1362009"/>
            <a:ext cx="10515600" cy="5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819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SDTH extracts information from SDTL</a:t>
            </a:r>
            <a:endParaRPr/>
          </a:p>
          <a:p>
            <a:pPr marL="685800" lvl="1" indent="-27431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Focused on answering our target queries</a:t>
            </a:r>
            <a:endParaRPr/>
          </a:p>
          <a:p>
            <a:pPr marL="228600" lvl="0" indent="-28194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Expressed as triples (subject, predicate, object)</a:t>
            </a:r>
            <a:endParaRPr/>
          </a:p>
          <a:p>
            <a:pPr marL="685800" lvl="1" indent="-27431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Entities are both programs and data</a:t>
            </a:r>
            <a:endParaRPr/>
          </a:p>
          <a:p>
            <a:pPr marL="1143000" lvl="2" indent="-266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Program, ProgramStep, File, Dataframe, Variable</a:t>
            </a:r>
            <a:endParaRPr/>
          </a:p>
          <a:p>
            <a:pPr marL="685800" lvl="1" indent="-27431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ProgramSteps perform actions</a:t>
            </a:r>
            <a:endParaRPr/>
          </a:p>
          <a:p>
            <a:pPr marL="1143000" lvl="2" indent="-266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loadsFile, savesFile, consumesDataframe, producesDataframe, assignsVariable, usesVariable</a:t>
            </a:r>
            <a:endParaRPr/>
          </a:p>
          <a:p>
            <a:pPr marL="685800" lvl="1" indent="-27431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Entities can have descriptive text</a:t>
            </a:r>
            <a:endParaRPr/>
          </a:p>
          <a:p>
            <a:pPr marL="1143000" lvl="2" indent="-266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hasName, hasSourceCode, hasSDTL, hasDescription</a:t>
            </a:r>
            <a:endParaRPr/>
          </a:p>
          <a:p>
            <a:pPr marL="228600" lvl="0" indent="-28194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Details are available in the descriptive text</a:t>
            </a:r>
            <a:endParaRPr/>
          </a:p>
          <a:p>
            <a:pPr marL="685800" lvl="1" indent="-292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SDTH treats source code as text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6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Extracting SDTH from SDTL</a:t>
            </a:r>
            <a:endParaRPr/>
          </a:p>
        </p:txBody>
      </p:sp>
      <p:sp>
        <p:nvSpPr>
          <p:cNvPr id="166" name="Google Shape;166;p25"/>
          <p:cNvSpPr txBox="1">
            <a:spLocks noGrp="1"/>
          </p:cNvSpPr>
          <p:nvPr>
            <p:ph type="body" idx="1"/>
          </p:nvPr>
        </p:nvSpPr>
        <p:spPr>
          <a:xfrm>
            <a:off x="838200" y="1386050"/>
            <a:ext cx="10515600" cy="54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28600" lvl="0" indent="-2019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SDTH Extractor</a:t>
            </a:r>
            <a:r>
              <a:rPr lang="en-US"/>
              <a:t> based on an existing C</a:t>
            </a:r>
            <a:r>
              <a:rPr lang="en-US" baseline="30000"/>
              <a:t>2</a:t>
            </a:r>
            <a:r>
              <a:rPr lang="en-US"/>
              <a:t>Metadata application</a:t>
            </a:r>
            <a:endParaRPr/>
          </a:p>
          <a:p>
            <a:pPr marL="685800" lvl="1" indent="-20574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</a:t>
            </a:r>
            <a:r>
              <a:rPr lang="en-US" baseline="30000"/>
              <a:t>2</a:t>
            </a:r>
            <a:r>
              <a:rPr lang="en-US"/>
              <a:t>Metadata XML Updater revises XML metadata after a data are performed</a:t>
            </a:r>
            <a:endParaRPr/>
          </a:p>
          <a:p>
            <a:pPr marL="685800" lvl="1" indent="-20574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The Updater reads an SDTL script into a data model</a:t>
            </a:r>
            <a:endParaRPr/>
          </a:p>
          <a:p>
            <a:pPr marL="1143000" lvl="2" indent="-21145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90000"/>
              <a:buChar char="•"/>
            </a:pPr>
            <a:r>
              <a:rPr lang="en-US"/>
              <a:t>Separates SDTL commands into functional groups (e.g., dataframe input/output, variable content changes, metadata changes)</a:t>
            </a:r>
            <a:endParaRPr/>
          </a:p>
          <a:p>
            <a:pPr marL="685800" lvl="1" indent="-17335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Updater produces new DDI XML that includes the original DDI and SDTL</a:t>
            </a:r>
            <a:endParaRPr/>
          </a:p>
          <a:p>
            <a:pPr marL="6858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/>
          </a:p>
          <a:p>
            <a:pPr marL="228600" lvl="0" indent="-21145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SDTH Extractor</a:t>
            </a:r>
            <a:endParaRPr/>
          </a:p>
          <a:p>
            <a:pPr marL="685800" lvl="1" indent="-21145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Follows the procedural steps</a:t>
            </a:r>
            <a:endParaRPr/>
          </a:p>
          <a:p>
            <a:pPr marL="685800" lvl="1" indent="-21145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Records dataframes and variables produced and consumed</a:t>
            </a:r>
            <a:endParaRPr/>
          </a:p>
          <a:p>
            <a:pPr marL="685800" lvl="1" indent="-241141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•"/>
            </a:pPr>
            <a:r>
              <a:rPr lang="en-US" sz="2350"/>
              <a:t>Solves the problem of container (variable name) versus content (state)</a:t>
            </a:r>
            <a:endParaRPr sz="2350"/>
          </a:p>
          <a:p>
            <a:pPr marL="685800" lvl="1" indent="-21145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75000"/>
              <a:buChar char="•"/>
            </a:pPr>
            <a:r>
              <a:rPr lang="en-US" b="1"/>
              <a:t>Identifiers </a:t>
            </a:r>
            <a:r>
              <a:rPr lang="en-US"/>
              <a:t>are attached to </a:t>
            </a:r>
            <a:r>
              <a:rPr lang="en-US" b="1"/>
              <a:t>states </a:t>
            </a:r>
            <a:r>
              <a:rPr lang="en-US"/>
              <a:t>of dataframes and variables</a:t>
            </a:r>
            <a:endParaRPr/>
          </a:p>
          <a:p>
            <a:pPr marL="1143000" lvl="2" indent="-21145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90000"/>
              <a:buChar char="•"/>
            </a:pPr>
            <a:r>
              <a:rPr lang="en-US"/>
              <a:t>When the content of a dataframe or variable changes, it is in a new state  </a:t>
            </a:r>
            <a:endParaRPr/>
          </a:p>
          <a:p>
            <a:pPr marL="1143000" lvl="2" indent="-21145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90000"/>
              <a:buChar char="•"/>
            </a:pPr>
            <a:r>
              <a:rPr lang="en-US"/>
              <a:t>A variable name may have many IDs</a:t>
            </a:r>
            <a:endParaRPr/>
          </a:p>
          <a:p>
            <a:pPr marL="228600" lvl="0" indent="-21145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SDTH focuses on the parts of SDTL that ProvONE cares about</a:t>
            </a:r>
            <a:endParaRPr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Simple Python Program</a:t>
            </a:r>
            <a:endParaRPr/>
          </a:p>
        </p:txBody>
      </p:sp>
      <p:sp>
        <p:nvSpPr>
          <p:cNvPr id="172" name="Google Shape;172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import pandas as pd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df = pd.read_csv("df.csv")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df["A"] = 3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df["B"] = df["B"] + 6.5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df["C"] = df["A"] - df["B"]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6"/>
          <p:cNvSpPr txBox="1"/>
          <p:nvPr/>
        </p:nvSpPr>
        <p:spPr>
          <a:xfrm>
            <a:off x="6290100" y="2752500"/>
            <a:ext cx="506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Value of Variable A replaced here</a:t>
            </a:r>
            <a:endParaRPr sz="1800" i="1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6"/>
          <p:cNvSpPr txBox="1"/>
          <p:nvPr/>
        </p:nvSpPr>
        <p:spPr>
          <a:xfrm>
            <a:off x="6671600" y="3261400"/>
            <a:ext cx="4865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Variable B read from input file used here</a:t>
            </a:r>
            <a:endParaRPr sz="1800" i="1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5" name="Google Shape;175;p26"/>
          <p:cNvCxnSpPr>
            <a:stCxn id="173" idx="1"/>
          </p:cNvCxnSpPr>
          <p:nvPr/>
        </p:nvCxnSpPr>
        <p:spPr>
          <a:xfrm flipH="1">
            <a:off x="3236400" y="2983350"/>
            <a:ext cx="3053700" cy="105900"/>
          </a:xfrm>
          <a:prstGeom prst="straightConnector1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6" name="Google Shape;176;p26"/>
          <p:cNvCxnSpPr/>
          <p:nvPr/>
        </p:nvCxnSpPr>
        <p:spPr>
          <a:xfrm flipH="1">
            <a:off x="4387400" y="3492250"/>
            <a:ext cx="2284200" cy="175500"/>
          </a:xfrm>
          <a:prstGeom prst="straightConnector1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7" name="Google Shape;177;p26"/>
          <p:cNvSpPr txBox="1"/>
          <p:nvPr/>
        </p:nvSpPr>
        <p:spPr>
          <a:xfrm>
            <a:off x="6671600" y="3764225"/>
            <a:ext cx="4865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Variable C derived from A and B here</a:t>
            </a:r>
            <a:endParaRPr sz="1800" i="1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8" name="Google Shape;178;p26"/>
          <p:cNvCxnSpPr>
            <a:stCxn id="177" idx="1"/>
          </p:cNvCxnSpPr>
          <p:nvPr/>
        </p:nvCxnSpPr>
        <p:spPr>
          <a:xfrm flipH="1">
            <a:off x="4664900" y="3995075"/>
            <a:ext cx="2006700" cy="180600"/>
          </a:xfrm>
          <a:prstGeom prst="straightConnector1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9" name="Google Shape;179;p26"/>
          <p:cNvSpPr txBox="1"/>
          <p:nvPr/>
        </p:nvSpPr>
        <p:spPr>
          <a:xfrm>
            <a:off x="6797000" y="1690825"/>
            <a:ext cx="506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Load the PANDAS library</a:t>
            </a:r>
            <a:endParaRPr sz="1800" i="1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0" name="Google Shape;180;p26"/>
          <p:cNvCxnSpPr/>
          <p:nvPr/>
        </p:nvCxnSpPr>
        <p:spPr>
          <a:xfrm flipH="1">
            <a:off x="4049900" y="1921675"/>
            <a:ext cx="2747100" cy="130200"/>
          </a:xfrm>
          <a:prstGeom prst="straightConnector1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1" name="Google Shape;181;p26"/>
          <p:cNvSpPr txBox="1"/>
          <p:nvPr/>
        </p:nvSpPr>
        <p:spPr>
          <a:xfrm>
            <a:off x="7030400" y="2243600"/>
            <a:ext cx="506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Variables A and B read from input file </a:t>
            </a:r>
            <a:endParaRPr sz="1800" i="1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2" name="Google Shape;182;p26"/>
          <p:cNvCxnSpPr/>
          <p:nvPr/>
        </p:nvCxnSpPr>
        <p:spPr>
          <a:xfrm flipH="1">
            <a:off x="4738400" y="2474450"/>
            <a:ext cx="2292000" cy="104100"/>
          </a:xfrm>
          <a:prstGeom prst="straightConnector1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/>
          <p:nvPr/>
        </p:nvSpPr>
        <p:spPr>
          <a:xfrm>
            <a:off x="549175" y="1191825"/>
            <a:ext cx="6065400" cy="3187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7"/>
          <p:cNvSpPr/>
          <p:nvPr/>
        </p:nvSpPr>
        <p:spPr>
          <a:xfrm>
            <a:off x="3391875" y="4814788"/>
            <a:ext cx="8415000" cy="1596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7"/>
          <p:cNvSpPr txBox="1">
            <a:spLocks noGrp="1"/>
          </p:cNvSpPr>
          <p:nvPr>
            <p:ph type="title"/>
          </p:nvPr>
        </p:nvSpPr>
        <p:spPr>
          <a:xfrm>
            <a:off x="549175" y="-18625"/>
            <a:ext cx="112074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SPARQL query on SDTL RDF of example program</a:t>
            </a:r>
            <a:endParaRPr/>
          </a:p>
        </p:txBody>
      </p:sp>
      <p:sp>
        <p:nvSpPr>
          <p:cNvPr id="190" name="Google Shape;190;p27"/>
          <p:cNvSpPr txBox="1">
            <a:spLocks noGrp="1"/>
          </p:cNvSpPr>
          <p:nvPr>
            <p:ph type="body" idx="1"/>
          </p:nvPr>
        </p:nvSpPr>
        <p:spPr>
          <a:xfrm>
            <a:off x="549175" y="1289650"/>
            <a:ext cx="7449000" cy="309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   SELECT DISTINCT </a:t>
            </a:r>
            <a:r>
              <a:rPr lang="en-US" sz="1400" b="1">
                <a:solidFill>
                  <a:srgbClr val="A61C00"/>
                </a:solidFill>
                <a:latin typeface="Consolas"/>
                <a:ea typeface="Consolas"/>
                <a:cs typeface="Consolas"/>
                <a:sym typeface="Consolas"/>
              </a:rPr>
              <a:t>?updated_variable</a:t>
            </a: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1">
                <a:solidFill>
                  <a:srgbClr val="0000FF"/>
                </a:solidFill>
                <a:latin typeface="Consolas"/>
                <a:ea typeface="Consolas"/>
                <a:cs typeface="Consolas"/>
                <a:sym typeface="Consolas"/>
              </a:rPr>
              <a:t>?source_text</a:t>
            </a:r>
            <a:endParaRPr sz="1400" b="1">
              <a:solidFill>
                <a:srgbClr val="0000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   WHERE {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        ?program rdf:type sdtl:Program .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        ?program sdtl:Commands ?commandinventory .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        ?commandinventory (&lt;&gt;|!&lt;&gt;) ?command .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        ?command sdtl:Variable ?variable .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        ?variable sdtl:VariableName </a:t>
            </a:r>
            <a:r>
              <a:rPr lang="en-US" sz="1400" b="1">
                <a:solidFill>
                  <a:srgbClr val="A61C00"/>
                </a:solidFill>
                <a:latin typeface="Consolas"/>
                <a:ea typeface="Consolas"/>
                <a:cs typeface="Consolas"/>
                <a:sym typeface="Consolas"/>
              </a:rPr>
              <a:t>?updated_variable </a:t>
            </a: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.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        ?command sdtl:SourceInformation ?source_info .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        ?source_info sdtl:LineNumberStart ?source_line .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        ?source_info sdtl:OriginalSourceText </a:t>
            </a:r>
            <a:r>
              <a:rPr lang="en-US" sz="1400" b="1">
                <a:solidFill>
                  <a:srgbClr val="0000FF"/>
                </a:solidFill>
                <a:latin typeface="Consolas"/>
                <a:ea typeface="Consolas"/>
                <a:cs typeface="Consolas"/>
                <a:sym typeface="Consolas"/>
              </a:rPr>
              <a:t>?source_text</a:t>
            </a: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 .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217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1" name="Google Shape;191;p27"/>
          <p:cNvSpPr txBox="1">
            <a:spLocks noGrp="1"/>
          </p:cNvSpPr>
          <p:nvPr>
            <p:ph type="body" idx="1"/>
          </p:nvPr>
        </p:nvSpPr>
        <p:spPr>
          <a:xfrm>
            <a:off x="3509100" y="4939113"/>
            <a:ext cx="8372400" cy="1596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>
                <a:solidFill>
                  <a:srgbClr val="A61C00"/>
                </a:solidFill>
                <a:latin typeface="Consolas"/>
                <a:ea typeface="Consolas"/>
                <a:cs typeface="Consolas"/>
                <a:sym typeface="Consolas"/>
              </a:rPr>
              <a:t>updated_variable</a:t>
            </a: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 | </a:t>
            </a:r>
            <a:r>
              <a:rPr lang="en-US" sz="1400" b="1">
                <a:solidFill>
                  <a:srgbClr val="38761D"/>
                </a:solidFill>
                <a:latin typeface="Consolas"/>
                <a:ea typeface="Consolas"/>
                <a:cs typeface="Consolas"/>
                <a:sym typeface="Consolas"/>
              </a:rPr>
              <a:t>source_text</a:t>
            </a:r>
            <a:endParaRPr sz="1400">
              <a:solidFill>
                <a:srgbClr val="38761D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==================================================================================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A                | df['A'] = 3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B                | df['B'] = df.B + 6.5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latin typeface="Consolas"/>
                <a:ea typeface="Consolas"/>
                <a:cs typeface="Consolas"/>
                <a:sym typeface="Consolas"/>
              </a:rPr>
              <a:t>C                | df['C'] = df.A - df.B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endParaRPr sz="217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2" name="Google Shape;192;p27"/>
          <p:cNvSpPr txBox="1"/>
          <p:nvPr/>
        </p:nvSpPr>
        <p:spPr>
          <a:xfrm>
            <a:off x="7075196" y="1081362"/>
            <a:ext cx="4434300" cy="2622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SDTL's focus on variables and commands makes it relatively easy to ask: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commands update each variable?</a:t>
            </a:r>
            <a:endParaRPr sz="3200" b="1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3" name="Google Shape;193;p27"/>
          <p:cNvCxnSpPr/>
          <p:nvPr/>
        </p:nvCxnSpPr>
        <p:spPr>
          <a:xfrm flipH="1">
            <a:off x="1861800" y="4502500"/>
            <a:ext cx="13500" cy="1177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4" name="Google Shape;194;p27"/>
          <p:cNvCxnSpPr/>
          <p:nvPr/>
        </p:nvCxnSpPr>
        <p:spPr>
          <a:xfrm rot="10800000" flipH="1">
            <a:off x="1850100" y="5666700"/>
            <a:ext cx="1325100" cy="17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D5F1839-9833-49C5-A4C2-B79F2A0BA333}"/>
              </a:ext>
            </a:extLst>
          </p:cNvPr>
          <p:cNvSpPr txBox="1"/>
          <p:nvPr/>
        </p:nvSpPr>
        <p:spPr>
          <a:xfrm>
            <a:off x="7328700" y="3691087"/>
            <a:ext cx="4314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Other queries are much more complicated.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" name="Google Shape;199;p28"/>
          <p:cNvGraphicFramePr/>
          <p:nvPr/>
        </p:nvGraphicFramePr>
        <p:xfrm>
          <a:off x="162813" y="3389400"/>
          <a:ext cx="11866375" cy="3468606"/>
        </p:xfrm>
        <a:graphic>
          <a:graphicData uri="http://schemas.openxmlformats.org/drawingml/2006/table">
            <a:tbl>
              <a:tblPr>
                <a:noFill/>
                <a:tableStyleId>{92A5A3BD-D3A7-4CBC-B63A-AA787A218757}</a:tableStyleId>
              </a:tblPr>
              <a:tblGrid>
                <a:gridCol w="348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8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8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8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5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5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5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33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Commands</a:t>
                      </a:r>
                      <a:endParaRPr sz="22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solidFill>
                      <a:srgbClr val="CACACA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/>
                        <a:t>Content</a:t>
                      </a:r>
                      <a:endParaRPr sz="2200" b="1"/>
                    </a:p>
                  </a:txBody>
                  <a:tcPr marL="91425" marR="91425" marT="91425" marB="91425">
                    <a:solidFill>
                      <a:srgbClr val="CACA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/>
                        <a:t>SDTH IDs</a:t>
                      </a:r>
                      <a:endParaRPr sz="22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CA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endParaRPr sz="15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/>
                        <a:t>Variable A</a:t>
                      </a:r>
                      <a:endParaRPr sz="1500" b="1"/>
                    </a:p>
                  </a:txBody>
                  <a:tcPr marL="91425" marR="91425" marT="91425" marB="91425"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500" b="1">
                          <a:solidFill>
                            <a:schemeClr val="dk1"/>
                          </a:solidFill>
                        </a:rPr>
                        <a:t>Variable B</a:t>
                      </a:r>
                      <a:endParaRPr sz="1500" b="1"/>
                    </a:p>
                  </a:txBody>
                  <a:tcPr marL="91425" marR="91425" marT="91425" marB="91425"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500" b="1">
                          <a:solidFill>
                            <a:schemeClr val="dk1"/>
                          </a:solidFill>
                        </a:rPr>
                        <a:t>Variable C</a:t>
                      </a:r>
                      <a:endParaRPr sz="1500" b="1"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/>
                        <a:t>Variable A</a:t>
                      </a:r>
                      <a:endParaRPr sz="15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>
                          <a:solidFill>
                            <a:schemeClr val="dk1"/>
                          </a:solidFill>
                        </a:rPr>
                        <a:t>Variable B</a:t>
                      </a:r>
                      <a:endParaRPr sz="15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>
                          <a:solidFill>
                            <a:schemeClr val="dk1"/>
                          </a:solidFill>
                        </a:rPr>
                        <a:t>Variable C</a:t>
                      </a:r>
                      <a:endParaRPr sz="15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2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df = pd.read_csv("df.csv")</a:t>
                      </a:r>
                      <a:endParaRPr sz="9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chemeClr val="accent1"/>
                          </a:solidFill>
                        </a:rPr>
                        <a:t>1</a:t>
                      </a:r>
                      <a:endParaRPr b="1">
                        <a:solidFill>
                          <a:schemeClr val="accen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chemeClr val="accent2"/>
                          </a:solidFill>
                        </a:rPr>
                        <a:t>4.0</a:t>
                      </a:r>
                      <a:endParaRPr b="1">
                        <a:solidFill>
                          <a:schemeClr val="accent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chemeClr val="accent1"/>
                          </a:solidFill>
                        </a:rPr>
                        <a:t>#Variable0100</a:t>
                      </a:r>
                      <a:endParaRPr b="1">
                        <a:solidFill>
                          <a:schemeClr val="accent1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b="1">
                          <a:solidFill>
                            <a:schemeClr val="accent2"/>
                          </a:solidFill>
                        </a:rPr>
                        <a:t>#Variable0200</a:t>
                      </a:r>
                      <a:endParaRPr b="1">
                        <a:solidFill>
                          <a:schemeClr val="accent2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5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df["A"] = 3</a:t>
                      </a:r>
                      <a:endParaRPr sz="9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980000"/>
                          </a:solidFill>
                        </a:rPr>
                        <a:t>3</a:t>
                      </a:r>
                      <a:endParaRPr b="1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b="1">
                          <a:solidFill>
                            <a:schemeClr val="accent2"/>
                          </a:solidFill>
                        </a:rPr>
                        <a:t>4.0</a:t>
                      </a:r>
                      <a:endParaRPr b="1">
                        <a:solidFill>
                          <a:schemeClr val="accent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b="1">
                          <a:solidFill>
                            <a:srgbClr val="980000"/>
                          </a:solidFill>
                        </a:rPr>
                        <a:t>#Variable0101</a:t>
                      </a:r>
                      <a:endParaRPr b="1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b="1">
                          <a:solidFill>
                            <a:schemeClr val="accent2"/>
                          </a:solidFill>
                        </a:rPr>
                        <a:t>#Variable0200</a:t>
                      </a:r>
                      <a:endParaRPr b="1">
                        <a:solidFill>
                          <a:schemeClr val="accent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df["B"] = df["B"] + 6.5</a:t>
                      </a:r>
                      <a:endParaRPr sz="23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980000"/>
                          </a:solidFill>
                        </a:rPr>
                        <a:t>3</a:t>
                      </a:r>
                      <a:endParaRPr b="1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chemeClr val="accent6"/>
                          </a:solidFill>
                        </a:rPr>
                        <a:t>10.5</a:t>
                      </a:r>
                      <a:endParaRPr b="1">
                        <a:solidFill>
                          <a:schemeClr val="accent6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b="1">
                          <a:solidFill>
                            <a:srgbClr val="980000"/>
                          </a:solidFill>
                        </a:rPr>
                        <a:t>#Variable0101</a:t>
                      </a:r>
                      <a:endParaRPr b="1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b="1">
                          <a:solidFill>
                            <a:schemeClr val="accent6"/>
                          </a:solidFill>
                        </a:rPr>
                        <a:t>#Variable0201</a:t>
                      </a:r>
                      <a:endParaRPr b="1">
                        <a:solidFill>
                          <a:schemeClr val="accent6"/>
                        </a:solidFill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0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df["C"] = df["A"] - df["B"]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980000"/>
                          </a:solidFill>
                        </a:rPr>
                        <a:t>3</a:t>
                      </a:r>
                      <a:endParaRPr b="1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chemeClr val="accent6"/>
                          </a:solidFill>
                        </a:rPr>
                        <a:t>10.5</a:t>
                      </a:r>
                      <a:endParaRPr b="1">
                        <a:solidFill>
                          <a:schemeClr val="accent6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13.5</a:t>
                      </a:r>
                      <a:endParaRPr b="1"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980000"/>
                          </a:solidFill>
                        </a:rPr>
                        <a:t>#Variable0101</a:t>
                      </a:r>
                      <a:endParaRPr b="1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chemeClr val="accent6"/>
                          </a:solidFill>
                        </a:rPr>
                        <a:t>#Variable0201</a:t>
                      </a:r>
                      <a:endParaRPr b="1">
                        <a:solidFill>
                          <a:schemeClr val="accent6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#Variable0300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00" name="Google Shape;200;p28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7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Variables (SDTL) versus States (SDTH)</a:t>
            </a:r>
            <a:endParaRPr/>
          </a:p>
        </p:txBody>
      </p:sp>
      <p:sp>
        <p:nvSpPr>
          <p:cNvPr id="201" name="Google Shape;201;p28"/>
          <p:cNvSpPr txBox="1">
            <a:spLocks noGrp="1"/>
          </p:cNvSpPr>
          <p:nvPr>
            <p:ph type="body" idx="1"/>
          </p:nvPr>
        </p:nvSpPr>
        <p:spPr>
          <a:xfrm>
            <a:off x="838200" y="889949"/>
            <a:ext cx="10515600" cy="23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228600" lvl="0" indent="-18859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SDTL describes operations on </a:t>
            </a:r>
            <a:r>
              <a:rPr lang="en-US" b="1"/>
              <a:t>variables </a:t>
            </a:r>
            <a:r>
              <a:rPr lang="en-US"/>
              <a:t>and </a:t>
            </a:r>
            <a:r>
              <a:rPr lang="en-US" b="1"/>
              <a:t>dataframes</a:t>
            </a:r>
            <a:endParaRPr b="1"/>
          </a:p>
          <a:p>
            <a:pPr marL="685800" lvl="1" indent="-19430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Variables and dataframes are containers</a:t>
            </a:r>
            <a:endParaRPr/>
          </a:p>
          <a:p>
            <a:pPr marL="685800" lvl="1" indent="-19430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The content of a variable/dataframe changes, but the variable/dataframe name does not</a:t>
            </a:r>
            <a:endParaRPr/>
          </a:p>
          <a:p>
            <a:pPr marL="685800" lvl="1" indent="-9905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228600" lvl="0" indent="-18859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ProvONE describes </a:t>
            </a:r>
            <a:r>
              <a:rPr lang="en-US" b="1"/>
              <a:t>data flowing through a network</a:t>
            </a:r>
            <a:endParaRPr/>
          </a:p>
          <a:p>
            <a:pPr marL="685800" lvl="1" indent="-19430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Data can only be in </a:t>
            </a:r>
            <a:r>
              <a:rPr lang="en-US" b="1"/>
              <a:t>one</a:t>
            </a:r>
            <a:r>
              <a:rPr lang="en-US"/>
              <a:t> </a:t>
            </a:r>
            <a:r>
              <a:rPr lang="en-US" b="1"/>
              <a:t>state</a:t>
            </a:r>
            <a:r>
              <a:rPr lang="en-US"/>
              <a:t> at a time</a:t>
            </a:r>
            <a:endParaRPr/>
          </a:p>
          <a:p>
            <a:pPr marL="685800" lvl="1" indent="-19430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When the data content changes, a new identifier is required</a:t>
            </a:r>
            <a:endParaRPr/>
          </a:p>
          <a:p>
            <a:pPr marL="685800" lvl="1" indent="-9905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228600" lvl="0" indent="-18859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SDTH assigns IDs to states of variables and dataframes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9"/>
          <p:cNvSpPr txBox="1"/>
          <p:nvPr/>
        </p:nvSpPr>
        <p:spPr>
          <a:xfrm>
            <a:off x="0" y="391500"/>
            <a:ext cx="7055318" cy="6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{"commands": [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{	"$type": "Load",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"command": "Load",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sourceInformation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[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{"$type": 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SourceInformation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			 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originalSourceText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df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pd.read_csv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(\"df.csv\")" }  ],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producesDataframe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[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{ 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dataframeName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df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 } 	],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fileName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"df.csv",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fileFormat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"csv" },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{	"$type": "Compute",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"command": "Compute",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sourceInformation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[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{	"$type": 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SourceInformation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	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originalSourceText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df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[\"A\"] = 3" }  ],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consumesDataframe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[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{	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dataframeName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df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	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variableInventory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[ "A" ] }  ],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producesDataframe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[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{	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dataframeName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df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	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variableInventory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[ "A" ] } ],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"variable": {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"$type": 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VariableSymbolExpression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variableName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"A" },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"expression": {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"$type": 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NumericConstantExpression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"value": "3",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defTabSz="46196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			"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numericType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": "Integer" }  },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7" name="Google Shape;207;p29"/>
          <p:cNvGraphicFramePr/>
          <p:nvPr/>
        </p:nvGraphicFramePr>
        <p:xfrm>
          <a:off x="5718750" y="687000"/>
          <a:ext cx="6473250" cy="5547050"/>
        </p:xfrm>
        <a:graphic>
          <a:graphicData uri="http://schemas.openxmlformats.org/drawingml/2006/table">
            <a:tbl>
              <a:tblPr>
                <a:noFill/>
                <a:tableStyleId>{92A5A3BD-D3A7-4CBC-B63A-AA787A218757}</a:tableStyleId>
              </a:tblPr>
              <a:tblGrid>
                <a:gridCol w="129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7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ProgramStep1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a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sdth:ProgramStep.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ProgramStep1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sdth:hasSDTL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{\$type\":\"Load\",…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ProgramStep1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sdth:hasSourceCode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df = pd.read_csv(\df.csv\")".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File3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a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sdth:File.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File3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sdth:hasName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df.csv.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ProgramStep1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sdth:loadsFile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#File03.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ProgramStep1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sdth:producesDataframe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#Dataframe03.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ProgramStep3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a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sdth:ProgramStep.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0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ProgramStep3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sdth:hasSDTL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{\$type\":\"Compute\",…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0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ProgramStep3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sdth:hasSourceCode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df[\A\"] = 3".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9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ProgramStep3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sdth:consumesDataframe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</a:rPr>
                        <a:t>#Dataframe03.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79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ProgramStep3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sdth:producesDataframe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</a:rPr>
                        <a:t>#Dataframe0</a:t>
                      </a:r>
                      <a:r>
                        <a:rPr lang="en-US" sz="1300"/>
                        <a:t>4.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0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ProgramStep3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sdth:assignsVariable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#Variable101.</a:t>
                      </a:r>
                      <a:endParaRPr sz="13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08" name="Google Shape;208;p29"/>
          <p:cNvSpPr txBox="1"/>
          <p:nvPr/>
        </p:nvSpPr>
        <p:spPr>
          <a:xfrm>
            <a:off x="108000" y="0"/>
            <a:ext cx="4225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latin typeface="Calibri"/>
                <a:ea typeface="Calibri"/>
                <a:cs typeface="Calibri"/>
                <a:sym typeface="Calibri"/>
              </a:rPr>
              <a:t>SDTL JSON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9"/>
          <p:cNvSpPr txBox="1"/>
          <p:nvPr/>
        </p:nvSpPr>
        <p:spPr>
          <a:xfrm>
            <a:off x="6618900" y="71400"/>
            <a:ext cx="4225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latin typeface="Calibri"/>
                <a:ea typeface="Calibri"/>
                <a:cs typeface="Calibri"/>
                <a:sym typeface="Calibri"/>
              </a:rPr>
              <a:t>SDTH Triples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9"/>
          <p:cNvSpPr/>
          <p:nvPr/>
        </p:nvSpPr>
        <p:spPr>
          <a:xfrm>
            <a:off x="513000" y="702000"/>
            <a:ext cx="4968000" cy="19575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9"/>
          <p:cNvSpPr/>
          <p:nvPr/>
        </p:nvSpPr>
        <p:spPr>
          <a:xfrm>
            <a:off x="5718750" y="702000"/>
            <a:ext cx="6388200" cy="26754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9"/>
          <p:cNvSpPr/>
          <p:nvPr/>
        </p:nvSpPr>
        <p:spPr>
          <a:xfrm>
            <a:off x="435900" y="2629800"/>
            <a:ext cx="4968000" cy="4079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9"/>
          <p:cNvSpPr/>
          <p:nvPr/>
        </p:nvSpPr>
        <p:spPr>
          <a:xfrm>
            <a:off x="5626275" y="3453900"/>
            <a:ext cx="6388200" cy="2945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9"/>
          <p:cNvSpPr txBox="1"/>
          <p:nvPr/>
        </p:nvSpPr>
        <p:spPr>
          <a:xfrm>
            <a:off x="3666675" y="710050"/>
            <a:ext cx="1635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Load a </a:t>
            </a:r>
            <a:r>
              <a:rPr lang="en-US" sz="1800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dataframe</a:t>
            </a:r>
            <a:endParaRPr sz="18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9"/>
          <p:cNvSpPr txBox="1"/>
          <p:nvPr/>
        </p:nvSpPr>
        <p:spPr>
          <a:xfrm>
            <a:off x="3666675" y="2659500"/>
            <a:ext cx="1635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3C78D8"/>
                </a:solidFill>
                <a:latin typeface="Calibri"/>
                <a:ea typeface="Calibri"/>
                <a:cs typeface="Calibri"/>
                <a:sym typeface="Calibri"/>
              </a:rPr>
              <a:t>Assign a value to a variable</a:t>
            </a:r>
            <a:endParaRPr sz="1800" b="1" dirty="0">
              <a:solidFill>
                <a:srgbClr val="3C7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 animBg="1"/>
      <p:bldP spid="211" grpId="0" animBg="1"/>
      <p:bldP spid="212" grpId="0" animBg="1"/>
      <p:bldP spid="213" grpId="0" animBg="1"/>
      <p:bldP spid="214" grpId="0"/>
      <p:bldP spid="2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0"/>
          <p:cNvSpPr txBox="1">
            <a:spLocks noGrp="1"/>
          </p:cNvSpPr>
          <p:nvPr>
            <p:ph type="title"/>
          </p:nvPr>
        </p:nvSpPr>
        <p:spPr>
          <a:xfrm>
            <a:off x="838200" y="114868"/>
            <a:ext cx="10515600" cy="573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ProvONE</a:t>
            </a:r>
            <a:r>
              <a:rPr lang="en-US" dirty="0"/>
              <a:t> from SDTH</a:t>
            </a:r>
            <a:endParaRPr dirty="0"/>
          </a:p>
        </p:txBody>
      </p:sp>
      <p:sp>
        <p:nvSpPr>
          <p:cNvPr id="221" name="Google Shape;221;p30"/>
          <p:cNvSpPr txBox="1">
            <a:spLocks noGrp="1"/>
          </p:cNvSpPr>
          <p:nvPr>
            <p:ph type="body" idx="1"/>
          </p:nvPr>
        </p:nvSpPr>
        <p:spPr>
          <a:xfrm>
            <a:off x="838200" y="766841"/>
            <a:ext cx="10515600" cy="562433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 err="1"/>
              <a:t>ProvONE</a:t>
            </a:r>
            <a:r>
              <a:rPr lang="en-US" dirty="0"/>
              <a:t> describes workflows as networks of Programs</a:t>
            </a:r>
            <a:endParaRPr dirty="0"/>
          </a:p>
          <a:p>
            <a:pPr marL="457200" lvl="0" indent="-334327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Char char="•"/>
            </a:pPr>
            <a:r>
              <a:rPr lang="en-US" dirty="0"/>
              <a:t>Programs receive data through </a:t>
            </a:r>
            <a:r>
              <a:rPr lang="en-US" dirty="0" err="1"/>
              <a:t>InPorts</a:t>
            </a:r>
            <a:endParaRPr dirty="0"/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 dirty="0"/>
              <a:t>Programs send data through </a:t>
            </a:r>
            <a:r>
              <a:rPr lang="en-US" dirty="0" err="1"/>
              <a:t>OutPorts</a:t>
            </a:r>
            <a:endParaRPr dirty="0"/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 dirty="0" err="1"/>
              <a:t>InPorts</a:t>
            </a:r>
            <a:r>
              <a:rPr lang="en-US" dirty="0"/>
              <a:t> are connected to </a:t>
            </a:r>
            <a:r>
              <a:rPr lang="en-US" dirty="0" err="1"/>
              <a:t>OutPorts</a:t>
            </a:r>
            <a:r>
              <a:rPr lang="en-US" dirty="0"/>
              <a:t> by Channels</a:t>
            </a:r>
            <a:endParaRPr dirty="0"/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 dirty="0"/>
              <a:t>Programs, Ports, and Channels are entities with identifiers</a:t>
            </a:r>
            <a:endParaRPr dirty="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 err="1"/>
              <a:t>ProvONE</a:t>
            </a:r>
            <a:r>
              <a:rPr lang="en-US" dirty="0"/>
              <a:t> does not distinguish between </a:t>
            </a:r>
            <a:r>
              <a:rPr lang="en-US" dirty="0" err="1"/>
              <a:t>dataframes</a:t>
            </a:r>
            <a:r>
              <a:rPr lang="en-US" dirty="0"/>
              <a:t> and variables.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So, we define specializations of the types Ports and Channels</a:t>
            </a:r>
            <a:endParaRPr dirty="0"/>
          </a:p>
          <a:p>
            <a:pPr marL="457200" lvl="0" indent="-334327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Char char="•"/>
            </a:pPr>
            <a:r>
              <a:rPr lang="en-US" dirty="0" err="1"/>
              <a:t>sdth:DataframeChannel</a:t>
            </a:r>
            <a:r>
              <a:rPr lang="en-US" dirty="0"/>
              <a:t> and </a:t>
            </a:r>
            <a:r>
              <a:rPr lang="en-US" dirty="0" err="1"/>
              <a:t>sdth:VariableChannel</a:t>
            </a:r>
            <a:r>
              <a:rPr lang="en-US" dirty="0"/>
              <a:t> are subtypes of </a:t>
            </a:r>
            <a:r>
              <a:rPr lang="en-US" dirty="0" err="1"/>
              <a:t>provone:Channel</a:t>
            </a:r>
            <a:endParaRPr dirty="0"/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 dirty="0" err="1"/>
              <a:t>sdth:DataframePort</a:t>
            </a:r>
            <a:r>
              <a:rPr lang="en-US" dirty="0"/>
              <a:t> and </a:t>
            </a:r>
            <a:r>
              <a:rPr lang="en-US" dirty="0" err="1"/>
              <a:t>sdth:VariablePort</a:t>
            </a:r>
            <a:r>
              <a:rPr lang="en-US" dirty="0"/>
              <a:t> are subtypes of </a:t>
            </a:r>
            <a:r>
              <a:rPr lang="en-US" dirty="0" err="1"/>
              <a:t>provone:Port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 effect, 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have separate workflows (dataflow graphs) for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dataframes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and variables over the same set of Programs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1"/>
          <p:cNvSpPr txBox="1">
            <a:spLocks noGrp="1"/>
          </p:cNvSpPr>
          <p:nvPr>
            <p:ph type="title"/>
          </p:nvPr>
        </p:nvSpPr>
        <p:spPr>
          <a:xfrm>
            <a:off x="838200" y="138000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ProvONE</a:t>
            </a:r>
            <a:r>
              <a:rPr lang="en-US" dirty="0"/>
              <a:t> Variable flow </a:t>
            </a:r>
            <a:endParaRPr dirty="0"/>
          </a:p>
        </p:txBody>
      </p:sp>
      <p:sp>
        <p:nvSpPr>
          <p:cNvPr id="227" name="Google Shape;227;p31"/>
          <p:cNvSpPr/>
          <p:nvPr/>
        </p:nvSpPr>
        <p:spPr>
          <a:xfrm>
            <a:off x="3996750" y="1890000"/>
            <a:ext cx="4198500" cy="486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df = pd.read_csv("df.csv")</a:t>
            </a:r>
            <a:endParaRPr/>
          </a:p>
        </p:txBody>
      </p:sp>
      <p:sp>
        <p:nvSpPr>
          <p:cNvPr id="228" name="Google Shape;228;p31"/>
          <p:cNvSpPr/>
          <p:nvPr/>
        </p:nvSpPr>
        <p:spPr>
          <a:xfrm>
            <a:off x="567750" y="4001838"/>
            <a:ext cx="4198500" cy="486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df["A"] = 3</a:t>
            </a:r>
            <a:endParaRPr/>
          </a:p>
        </p:txBody>
      </p:sp>
      <p:sp>
        <p:nvSpPr>
          <p:cNvPr id="229" name="Google Shape;229;p31"/>
          <p:cNvSpPr/>
          <p:nvPr/>
        </p:nvSpPr>
        <p:spPr>
          <a:xfrm>
            <a:off x="7236300" y="4001850"/>
            <a:ext cx="4198500" cy="486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df["B"] = df["B"] + 6.5</a:t>
            </a:r>
            <a:endParaRPr/>
          </a:p>
        </p:txBody>
      </p:sp>
      <p:sp>
        <p:nvSpPr>
          <p:cNvPr id="230" name="Google Shape;230;p31"/>
          <p:cNvSpPr/>
          <p:nvPr/>
        </p:nvSpPr>
        <p:spPr>
          <a:xfrm>
            <a:off x="3996750" y="6113700"/>
            <a:ext cx="4198500" cy="486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df["C"] = df["A"] - df["B"]</a:t>
            </a:r>
            <a:endParaRPr/>
          </a:p>
        </p:txBody>
      </p:sp>
      <p:cxnSp>
        <p:nvCxnSpPr>
          <p:cNvPr id="231" name="Google Shape;231;p31"/>
          <p:cNvCxnSpPr>
            <a:endCxn id="228" idx="0"/>
          </p:cNvCxnSpPr>
          <p:nvPr/>
        </p:nvCxnSpPr>
        <p:spPr>
          <a:xfrm flipH="1">
            <a:off x="2667000" y="2389638"/>
            <a:ext cx="2206500" cy="1612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oval" w="med" len="med"/>
            <a:tailEnd type="triangle" w="med" len="med"/>
          </a:ln>
        </p:spPr>
      </p:cxnSp>
      <p:cxnSp>
        <p:nvCxnSpPr>
          <p:cNvPr id="232" name="Google Shape;232;p31"/>
          <p:cNvCxnSpPr>
            <a:endCxn id="229" idx="0"/>
          </p:cNvCxnSpPr>
          <p:nvPr/>
        </p:nvCxnSpPr>
        <p:spPr>
          <a:xfrm>
            <a:off x="6439350" y="2389350"/>
            <a:ext cx="2896200" cy="16125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oval" w="med" len="med"/>
            <a:tailEnd type="triangle" w="med" len="med"/>
          </a:ln>
        </p:spPr>
      </p:cxnSp>
      <p:cxnSp>
        <p:nvCxnSpPr>
          <p:cNvPr id="233" name="Google Shape;233;p31"/>
          <p:cNvCxnSpPr/>
          <p:nvPr/>
        </p:nvCxnSpPr>
        <p:spPr>
          <a:xfrm flipH="1">
            <a:off x="6990900" y="4488000"/>
            <a:ext cx="2152500" cy="1625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oval" w="med" len="med"/>
            <a:tailEnd type="triangle" w="med" len="med"/>
          </a:ln>
        </p:spPr>
      </p:cxnSp>
      <p:cxnSp>
        <p:nvCxnSpPr>
          <p:cNvPr id="234" name="Google Shape;234;p31"/>
          <p:cNvCxnSpPr/>
          <p:nvPr/>
        </p:nvCxnSpPr>
        <p:spPr>
          <a:xfrm>
            <a:off x="2933250" y="4487850"/>
            <a:ext cx="2905800" cy="162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oval" w="med" len="med"/>
            <a:tailEnd type="triangle" w="med" len="med"/>
          </a:ln>
        </p:spPr>
      </p:cxnSp>
      <p:sp>
        <p:nvSpPr>
          <p:cNvPr id="235" name="Google Shape;235;p31"/>
          <p:cNvSpPr txBox="1"/>
          <p:nvPr/>
        </p:nvSpPr>
        <p:spPr>
          <a:xfrm>
            <a:off x="3682596" y="2945644"/>
            <a:ext cx="1947752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0000FF"/>
                </a:solidFill>
              </a:rPr>
              <a:t>#Variable0100</a:t>
            </a:r>
            <a:endParaRPr sz="1600" b="1" dirty="0">
              <a:solidFill>
                <a:srgbClr val="0000FF"/>
              </a:solidFill>
            </a:endParaRPr>
          </a:p>
        </p:txBody>
      </p:sp>
      <p:sp>
        <p:nvSpPr>
          <p:cNvPr id="236" name="Google Shape;236;p31"/>
          <p:cNvSpPr txBox="1"/>
          <p:nvPr/>
        </p:nvSpPr>
        <p:spPr>
          <a:xfrm>
            <a:off x="2281950" y="5199600"/>
            <a:ext cx="2015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0000"/>
                </a:solidFill>
              </a:rPr>
              <a:t>#Variable0101</a:t>
            </a:r>
            <a:endParaRPr sz="1600" b="1">
              <a:solidFill>
                <a:srgbClr val="FF0000"/>
              </a:solidFill>
            </a:endParaRPr>
          </a:p>
        </p:txBody>
      </p:sp>
      <p:sp>
        <p:nvSpPr>
          <p:cNvPr id="237" name="Google Shape;237;p31"/>
          <p:cNvSpPr txBox="1"/>
          <p:nvPr/>
        </p:nvSpPr>
        <p:spPr>
          <a:xfrm>
            <a:off x="8100750" y="5085225"/>
            <a:ext cx="2015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38761D"/>
                </a:solidFill>
              </a:rPr>
              <a:t>#Variable0201</a:t>
            </a:r>
            <a:endParaRPr sz="1600" b="1">
              <a:solidFill>
                <a:srgbClr val="38761D"/>
              </a:solidFill>
            </a:endParaRPr>
          </a:p>
        </p:txBody>
      </p:sp>
      <p:sp>
        <p:nvSpPr>
          <p:cNvPr id="238" name="Google Shape;238;p31"/>
          <p:cNvSpPr txBox="1"/>
          <p:nvPr/>
        </p:nvSpPr>
        <p:spPr>
          <a:xfrm>
            <a:off x="7986750" y="2802300"/>
            <a:ext cx="2015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B45F06"/>
                </a:solidFill>
              </a:rPr>
              <a:t>#Variable0200</a:t>
            </a:r>
            <a:endParaRPr sz="1600" b="1" dirty="0">
              <a:solidFill>
                <a:srgbClr val="B45F06"/>
              </a:solidFill>
            </a:endParaRPr>
          </a:p>
        </p:txBody>
      </p:sp>
      <p:sp>
        <p:nvSpPr>
          <p:cNvPr id="239" name="Google Shape;239;p31"/>
          <p:cNvSpPr txBox="1"/>
          <p:nvPr/>
        </p:nvSpPr>
        <p:spPr>
          <a:xfrm>
            <a:off x="-11" y="1191325"/>
            <a:ext cx="337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provone: ProgramStep</a:t>
            </a:r>
            <a:endParaRPr sz="1800" i="1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0" name="Google Shape;240;p31"/>
          <p:cNvCxnSpPr>
            <a:endCxn id="227" idx="1"/>
          </p:cNvCxnSpPr>
          <p:nvPr/>
        </p:nvCxnSpPr>
        <p:spPr>
          <a:xfrm>
            <a:off x="2308350" y="1471500"/>
            <a:ext cx="1688400" cy="661500"/>
          </a:xfrm>
          <a:prstGeom prst="straightConnector1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1" name="Google Shape;241;p31"/>
          <p:cNvSpPr txBox="1"/>
          <p:nvPr/>
        </p:nvSpPr>
        <p:spPr>
          <a:xfrm>
            <a:off x="-11" y="2236800"/>
            <a:ext cx="337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provone: OutPort</a:t>
            </a:r>
            <a:endParaRPr sz="1800" i="1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2" name="Google Shape;242;p31"/>
          <p:cNvCxnSpPr/>
          <p:nvPr/>
        </p:nvCxnSpPr>
        <p:spPr>
          <a:xfrm rot="10800000" flipH="1">
            <a:off x="2052000" y="2443800"/>
            <a:ext cx="2686500" cy="40200"/>
          </a:xfrm>
          <a:prstGeom prst="straightConnector1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3" name="Google Shape;243;p31"/>
          <p:cNvSpPr txBox="1"/>
          <p:nvPr/>
        </p:nvSpPr>
        <p:spPr>
          <a:xfrm>
            <a:off x="77850" y="2579097"/>
            <a:ext cx="3222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provone: Channel</a:t>
            </a:r>
            <a:endParaRPr sz="1800" i="1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4" name="Google Shape;244;p31"/>
          <p:cNvCxnSpPr>
            <a:cxnSpLocks/>
          </p:cNvCxnSpPr>
          <p:nvPr/>
        </p:nvCxnSpPr>
        <p:spPr>
          <a:xfrm>
            <a:off x="1850474" y="2868662"/>
            <a:ext cx="2011952" cy="182878"/>
          </a:xfrm>
          <a:prstGeom prst="straightConnector1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5" name="Google Shape;245;p31"/>
          <p:cNvSpPr txBox="1"/>
          <p:nvPr/>
        </p:nvSpPr>
        <p:spPr>
          <a:xfrm>
            <a:off x="77847" y="3290475"/>
            <a:ext cx="238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provone: InPort</a:t>
            </a:r>
            <a:endParaRPr sz="1800" i="1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6" name="Google Shape;246;p31"/>
          <p:cNvCxnSpPr>
            <a:cxnSpLocks/>
          </p:cNvCxnSpPr>
          <p:nvPr/>
        </p:nvCxnSpPr>
        <p:spPr>
          <a:xfrm>
            <a:off x="1755000" y="3564000"/>
            <a:ext cx="912000" cy="341013"/>
          </a:xfrm>
          <a:prstGeom prst="straightConnector1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79C2192-F046-46BD-876D-032BD30C94B5}"/>
              </a:ext>
            </a:extLst>
          </p:cNvPr>
          <p:cNvSpPr txBox="1"/>
          <p:nvPr/>
        </p:nvSpPr>
        <p:spPr>
          <a:xfrm>
            <a:off x="9335550" y="809297"/>
            <a:ext cx="2341443" cy="83099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Order of these  steps is lost.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C1BD4B6-1618-4A60-8150-59CF5E346A41}"/>
              </a:ext>
            </a:extLst>
          </p:cNvPr>
          <p:cNvCxnSpPr>
            <a:stCxn id="2" idx="2"/>
          </p:cNvCxnSpPr>
          <p:nvPr/>
        </p:nvCxnSpPr>
        <p:spPr>
          <a:xfrm flipH="1">
            <a:off x="4519448" y="1640294"/>
            <a:ext cx="5986824" cy="2264719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751BB90-8643-456B-A57D-B865CBBB64EE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9554602" y="1640294"/>
            <a:ext cx="951670" cy="2304203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2"/>
          <p:cNvSpPr txBox="1">
            <a:spLocks noGrp="1"/>
          </p:cNvSpPr>
          <p:nvPr>
            <p:ph type="title"/>
          </p:nvPr>
        </p:nvSpPr>
        <p:spPr>
          <a:xfrm>
            <a:off x="838200" y="182245"/>
            <a:ext cx="10515600" cy="626277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Conclusion 1: Building a Bridge</a:t>
            </a:r>
            <a:endParaRPr dirty="0"/>
          </a:p>
        </p:txBody>
      </p:sp>
      <p:sp>
        <p:nvSpPr>
          <p:cNvPr id="252" name="Google Shape;252;p32"/>
          <p:cNvSpPr txBox="1">
            <a:spLocks noGrp="1"/>
          </p:cNvSpPr>
          <p:nvPr>
            <p:ph type="body" idx="1"/>
          </p:nvPr>
        </p:nvSpPr>
        <p:spPr>
          <a:xfrm>
            <a:off x="838200" y="988227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dirty="0"/>
              <a:t>PROV and SDTL are very different kinds of provenance</a:t>
            </a:r>
            <a:endParaRPr sz="2400" dirty="0"/>
          </a:p>
          <a:p>
            <a:pPr marL="685800" lvl="1" indent="-212725" algn="l" rtl="0">
              <a:spcBef>
                <a:spcPts val="500"/>
              </a:spcBef>
              <a:spcAft>
                <a:spcPts val="0"/>
              </a:spcAft>
              <a:buSzPct val="83333"/>
              <a:buChar char="•"/>
            </a:pPr>
            <a:r>
              <a:rPr lang="en-US" dirty="0"/>
              <a:t>PROV is Retrospective and very sparse</a:t>
            </a:r>
            <a:endParaRPr dirty="0"/>
          </a:p>
          <a:p>
            <a:pPr marL="685800" lvl="1" indent="-212725" algn="l" rtl="0">
              <a:spcBef>
                <a:spcPts val="500"/>
              </a:spcBef>
              <a:spcAft>
                <a:spcPts val="0"/>
              </a:spcAft>
              <a:buSzPct val="83333"/>
              <a:buChar char="•"/>
            </a:pPr>
            <a:r>
              <a:rPr lang="en-US" dirty="0"/>
              <a:t>SDTL is Prospective and very detailed</a:t>
            </a:r>
            <a:endParaRPr dirty="0"/>
          </a:p>
          <a:p>
            <a:pPr marL="685800" lvl="1" indent="-202882" algn="l" rtl="0">
              <a:spcBef>
                <a:spcPts val="500"/>
              </a:spcBef>
              <a:spcAft>
                <a:spcPts val="0"/>
              </a:spcAft>
              <a:buSzPct val="75000"/>
              <a:buChar char="•"/>
            </a:pPr>
            <a:r>
              <a:rPr lang="en-US" dirty="0"/>
              <a:t>How can we add the detail of SDTL to the simplicity of PROV?</a:t>
            </a:r>
            <a:endParaRPr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dirty="0"/>
              <a:t>Our bridge is built on two intermediate languages</a:t>
            </a:r>
            <a:endParaRPr sz="2400" dirty="0"/>
          </a:p>
          <a:p>
            <a:pPr marL="457200" lvl="0" indent="-317182" algn="l" rtl="0">
              <a:spcBef>
                <a:spcPts val="1000"/>
              </a:spcBef>
              <a:spcAft>
                <a:spcPts val="0"/>
              </a:spcAft>
              <a:buSzPct val="64285"/>
              <a:buChar char="•"/>
            </a:pPr>
            <a:r>
              <a:rPr lang="en-US" sz="2400" b="1" dirty="0" err="1"/>
              <a:t>ProvONE</a:t>
            </a:r>
            <a:r>
              <a:rPr lang="en-US" sz="2400" dirty="0"/>
              <a:t> adds Prospective provenance to PROV</a:t>
            </a:r>
            <a:endParaRPr sz="2400" dirty="0"/>
          </a:p>
          <a:p>
            <a:pPr marL="914400" lvl="1" indent="-317182" algn="l" rtl="0"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 dirty="0"/>
              <a:t>Extended to describe </a:t>
            </a:r>
            <a:r>
              <a:rPr lang="en-US" dirty="0" err="1"/>
              <a:t>sdth:dataframe</a:t>
            </a:r>
            <a:r>
              <a:rPr lang="en-US" dirty="0"/>
              <a:t> and </a:t>
            </a:r>
            <a:r>
              <a:rPr lang="en-US" dirty="0" err="1"/>
              <a:t>sdth:variable</a:t>
            </a:r>
            <a:r>
              <a:rPr lang="en-US" dirty="0"/>
              <a:t> as types</a:t>
            </a:r>
            <a:endParaRPr dirty="0"/>
          </a:p>
          <a:p>
            <a:pPr marL="9144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dirty="0"/>
              <a:t> </a:t>
            </a:r>
            <a:endParaRPr sz="2400" dirty="0"/>
          </a:p>
          <a:p>
            <a:pPr marL="457200" lvl="0" indent="-317182" algn="l" rtl="0">
              <a:spcBef>
                <a:spcPts val="1000"/>
              </a:spcBef>
              <a:spcAft>
                <a:spcPts val="0"/>
              </a:spcAft>
              <a:buSzPct val="64285"/>
              <a:buChar char="•"/>
            </a:pPr>
            <a:r>
              <a:rPr lang="en-US" sz="2400" b="1" dirty="0"/>
              <a:t>SDTH</a:t>
            </a:r>
            <a:endParaRPr sz="2400" b="1" dirty="0"/>
          </a:p>
          <a:p>
            <a:pPr marL="914400" lvl="1" indent="-317182" algn="l" rtl="0"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 dirty="0"/>
              <a:t>Extracts entities and actions from SDTL</a:t>
            </a:r>
            <a:endParaRPr dirty="0"/>
          </a:p>
          <a:p>
            <a:pPr marL="914400" lvl="1" indent="-317182" algn="l" rtl="0"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 b="1" dirty="0"/>
              <a:t>Assigns IDs to states rather than variables/</a:t>
            </a:r>
            <a:r>
              <a:rPr lang="en-US" b="1" dirty="0" err="1"/>
              <a:t>dataframes</a:t>
            </a:r>
            <a:endParaRPr dirty="0"/>
          </a:p>
          <a:p>
            <a:pPr marL="9144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dirty="0"/>
              <a:t>Result:  </a:t>
            </a:r>
            <a:r>
              <a:rPr lang="en-US" sz="2400" dirty="0" err="1"/>
              <a:t>ProvONE</a:t>
            </a:r>
            <a:r>
              <a:rPr lang="en-US" sz="2400" dirty="0"/>
              <a:t> queries with SDTL-level detail </a:t>
            </a:r>
            <a:endParaRPr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38033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Conclusion 2: Lessons for SDTL</a:t>
            </a:r>
            <a:endParaRPr dirty="0"/>
          </a:p>
        </p:txBody>
      </p:sp>
      <p:sp>
        <p:nvSpPr>
          <p:cNvPr id="258" name="Google Shape;258;p33"/>
          <p:cNvSpPr txBox="1">
            <a:spLocks noGrp="1"/>
          </p:cNvSpPr>
          <p:nvPr>
            <p:ph type="body" idx="1"/>
          </p:nvPr>
        </p:nvSpPr>
        <p:spPr>
          <a:xfrm>
            <a:off x="838200" y="1203158"/>
            <a:ext cx="10515600" cy="497366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Process models like PROV rest on </a:t>
            </a:r>
            <a:r>
              <a:rPr lang="en-US" b="1" dirty="0"/>
              <a:t>data states</a:t>
            </a:r>
            <a:r>
              <a:rPr lang="en-US" dirty="0"/>
              <a:t> not </a:t>
            </a:r>
            <a:r>
              <a:rPr lang="en-US" b="1" dirty="0"/>
              <a:t>data containers</a:t>
            </a:r>
            <a:endParaRPr b="1" dirty="0"/>
          </a:p>
          <a:p>
            <a:pPr marL="457200" lvl="0" indent="-317182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Char char="•"/>
            </a:pPr>
            <a:r>
              <a:rPr lang="en-US" dirty="0"/>
              <a:t>In procedural languages, like SDTL (ver. 1.0), </a:t>
            </a:r>
            <a:endParaRPr dirty="0"/>
          </a:p>
          <a:p>
            <a:pPr marL="914400" lvl="1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 dirty="0"/>
              <a:t>Variables (containers) persist while their content changes</a:t>
            </a:r>
            <a:endParaRPr dirty="0"/>
          </a:p>
          <a:p>
            <a:pPr marL="914400" lvl="1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 dirty="0"/>
              <a:t>The content of a variable is the cumulative outcome of all previous program steps in sequence</a:t>
            </a:r>
          </a:p>
          <a:p>
            <a:pPr marL="914400" lvl="1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endParaRPr dirty="0"/>
          </a:p>
          <a:p>
            <a:pPr marL="457200" lvl="0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 dirty="0"/>
              <a:t>In a process model, like </a:t>
            </a:r>
            <a:r>
              <a:rPr lang="en-US" dirty="0" err="1"/>
              <a:t>ProvONE</a:t>
            </a:r>
            <a:r>
              <a:rPr lang="en-US" dirty="0"/>
              <a:t>, </a:t>
            </a:r>
            <a:endParaRPr dirty="0"/>
          </a:p>
          <a:p>
            <a:pPr marL="914400" lvl="1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 dirty="0"/>
              <a:t>When the state of a variable changes a new entity is created</a:t>
            </a:r>
            <a:endParaRPr dirty="0"/>
          </a:p>
          <a:p>
            <a:pPr marL="914400" lvl="1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 dirty="0"/>
              <a:t>Each state is output from one program step </a:t>
            </a:r>
            <a:endParaRPr dirty="0"/>
          </a:p>
          <a:p>
            <a:pPr marL="9144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SDTL (Version 1.0) relies on sequence </a:t>
            </a:r>
            <a:endParaRPr dirty="0"/>
          </a:p>
          <a:p>
            <a:pPr marL="457200" lvl="0" indent="-317182" algn="l" rtl="0">
              <a:spcBef>
                <a:spcPts val="1000"/>
              </a:spcBef>
              <a:spcAft>
                <a:spcPts val="0"/>
              </a:spcAft>
              <a:buSzPct val="64285"/>
              <a:buChar char="•"/>
            </a:pPr>
            <a:r>
              <a:rPr lang="en-US" dirty="0"/>
              <a:t>SDTH adds variable/</a:t>
            </a:r>
            <a:r>
              <a:rPr lang="en-US" dirty="0" err="1"/>
              <a:t>dataframe</a:t>
            </a:r>
            <a:r>
              <a:rPr lang="en-US" dirty="0"/>
              <a:t> states to SDTL to simplify SPARQL queries</a:t>
            </a:r>
            <a:endParaRPr dirty="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Next question:  </a:t>
            </a:r>
            <a:endParaRPr dirty="0"/>
          </a:p>
          <a:p>
            <a:pPr marL="0" lvl="0" indent="45720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Can we add SDTH identifiers to SDTL to make it easier to query SDTL RDF?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Thank you</a:t>
            </a:r>
            <a:endParaRPr/>
          </a:p>
        </p:txBody>
      </p:sp>
      <p:sp>
        <p:nvSpPr>
          <p:cNvPr id="264" name="Google Shape;264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George Alter</a:t>
            </a: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altergc@umich.edu</a:t>
            </a:r>
            <a:endParaRPr dirty="0"/>
          </a:p>
        </p:txBody>
      </p:sp>
      <p:sp>
        <p:nvSpPr>
          <p:cNvPr id="4" name="Google Shape;85;p13">
            <a:extLst>
              <a:ext uri="{FF2B5EF4-FFF2-40B4-BE49-F238E27FC236}">
                <a16:creationId xmlns:a16="http://schemas.microsoft.com/office/drawing/2014/main" id="{EB42BF23-D572-4867-8AC0-C1BDBB13BB52}"/>
              </a:ext>
            </a:extLst>
          </p:cNvPr>
          <p:cNvSpPr txBox="1">
            <a:spLocks/>
          </p:cNvSpPr>
          <p:nvPr/>
        </p:nvSpPr>
        <p:spPr>
          <a:xfrm>
            <a:off x="1524000" y="3429000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1600"/>
              <a:buFont typeface="Arial"/>
              <a:buNone/>
            </a:pPr>
            <a:r>
              <a:rPr lang="en-US" sz="2400" dirty="0"/>
              <a:t>Co-authors:</a:t>
            </a:r>
          </a:p>
          <a:p>
            <a:pPr marL="0" indent="0" algn="ctr">
              <a:spcBef>
                <a:spcPts val="0"/>
              </a:spcBef>
              <a:buSzPts val="1600"/>
              <a:buFont typeface="Arial"/>
              <a:buNone/>
            </a:pPr>
            <a:r>
              <a:rPr lang="en-US" sz="2400" dirty="0"/>
              <a:t>Timothy McPhillips, University of Illinois at Champaign-Urbana</a:t>
            </a:r>
          </a:p>
          <a:p>
            <a:pPr marL="0" indent="0" algn="ctr">
              <a:buSzPts val="1600"/>
              <a:buFont typeface="Arial"/>
              <a:buNone/>
            </a:pPr>
            <a:r>
              <a:rPr lang="en-US" sz="2400" dirty="0"/>
              <a:t>Thomas </a:t>
            </a:r>
            <a:r>
              <a:rPr lang="en-US" sz="2400" dirty="0" err="1"/>
              <a:t>Thelen</a:t>
            </a:r>
            <a:r>
              <a:rPr lang="en-US" sz="2400" dirty="0"/>
              <a:t>, University of California at Santa Barbara</a:t>
            </a:r>
          </a:p>
          <a:p>
            <a:pPr marL="0" indent="0" algn="ctr">
              <a:buSzPts val="1600"/>
              <a:buFont typeface="Arial"/>
              <a:buNone/>
            </a:pPr>
            <a:r>
              <a:rPr lang="en-US" sz="2400" dirty="0"/>
              <a:t>Jack </a:t>
            </a:r>
            <a:r>
              <a:rPr lang="en-US" sz="2400" dirty="0" err="1"/>
              <a:t>Gager</a:t>
            </a:r>
            <a:r>
              <a:rPr lang="en-US" sz="2400" dirty="0"/>
              <a:t>, Metadata Technology North America</a:t>
            </a:r>
          </a:p>
          <a:p>
            <a:pPr marL="0" indent="0" algn="ctr">
              <a:buSzPts val="1600"/>
              <a:buFont typeface="Arial"/>
              <a:buNone/>
            </a:pPr>
            <a:r>
              <a:rPr lang="en-US" sz="2400" dirty="0"/>
              <a:t>Bertram </a:t>
            </a:r>
            <a:r>
              <a:rPr lang="en-US" sz="2400" dirty="0" err="1"/>
              <a:t>Ludäscher</a:t>
            </a:r>
            <a:r>
              <a:rPr lang="en-US" sz="2400" dirty="0"/>
              <a:t>, University of Illinois at Champaign-Urbana</a:t>
            </a:r>
          </a:p>
          <a:p>
            <a:pPr marL="0" indent="0" algn="ctr">
              <a:buSzPts val="1600"/>
              <a:buFont typeface="Arial"/>
              <a:buNone/>
            </a:pPr>
            <a:r>
              <a:rPr lang="en-US" sz="2400" dirty="0"/>
              <a:t>Jeremy Iverson, </a:t>
            </a:r>
            <a:r>
              <a:rPr lang="en-US" sz="2400" dirty="0" err="1"/>
              <a:t>Colectica</a:t>
            </a:r>
            <a:endParaRPr lang="en-US" sz="2400" dirty="0"/>
          </a:p>
          <a:p>
            <a:pPr marL="0" indent="0" algn="ctr">
              <a:buSzPts val="1600"/>
              <a:buFont typeface="Arial"/>
              <a:buNone/>
            </a:pPr>
            <a:r>
              <a:rPr lang="en-US" sz="2400" dirty="0"/>
              <a:t>Dan Smith, </a:t>
            </a:r>
            <a:r>
              <a:rPr lang="en-US" sz="2400" dirty="0" err="1"/>
              <a:t>Colectica</a:t>
            </a:r>
            <a:endParaRPr lang="en-US" sz="2400" dirty="0"/>
          </a:p>
          <a:p>
            <a:pPr marL="0" indent="0" algn="ctr">
              <a:buSzPts val="1600"/>
              <a:buFont typeface="Arial"/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2478</Words>
  <Application>Microsoft Office PowerPoint</Application>
  <PresentationFormat>Widescreen</PresentationFormat>
  <Paragraphs>380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Consolas</vt:lpstr>
      <vt:lpstr>Office Theme</vt:lpstr>
      <vt:lpstr>Bridging the Gap between Process and Procedural Provenance for Statistical Data</vt:lpstr>
      <vt:lpstr>Origins of the Project</vt:lpstr>
      <vt:lpstr>Provenance Comes in Many Forms</vt:lpstr>
      <vt:lpstr>Retrospective and Prospective Provenance</vt:lpstr>
      <vt:lpstr>Provenance Questions About Statistical Data</vt:lpstr>
      <vt:lpstr>W3C PROV</vt:lpstr>
      <vt:lpstr>W3C PROV: Limitations</vt:lpstr>
      <vt:lpstr>SDTL: Structured Data Transformation Language</vt:lpstr>
      <vt:lpstr>SDTL: Limitations</vt:lpstr>
      <vt:lpstr>A Bridge Between PROV and SDTL</vt:lpstr>
      <vt:lpstr>ProvONE</vt:lpstr>
      <vt:lpstr>SDTH: Structured Data Transformation History</vt:lpstr>
      <vt:lpstr>Extracting SDTH from SDTL</vt:lpstr>
      <vt:lpstr>A Simple Python Program</vt:lpstr>
      <vt:lpstr>SPARQL query on SDTL RDF of example program</vt:lpstr>
      <vt:lpstr>Variables (SDTL) versus States (SDTH)</vt:lpstr>
      <vt:lpstr>PowerPoint Presentation</vt:lpstr>
      <vt:lpstr>ProvONE from SDTH</vt:lpstr>
      <vt:lpstr>ProvONE Variable flow </vt:lpstr>
      <vt:lpstr>Conclusion 1: Building a Bridge</vt:lpstr>
      <vt:lpstr>Conclusion 2: Lessons for SDTL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Bridging the Gap between Process and Procedural Provenance for Statistical Data</dc:title>
  <dc:creator>Alter, George</dc:creator>
  <cp:lastModifiedBy>Alter, George</cp:lastModifiedBy>
  <cp:revision>6</cp:revision>
  <dcterms:modified xsi:type="dcterms:W3CDTF">2022-11-29T17:33:34Z</dcterms:modified>
</cp:coreProperties>
</file>