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65" r:id="rId3"/>
    <p:sldId id="257" r:id="rId4"/>
    <p:sldId id="258" r:id="rId5"/>
    <p:sldId id="266" r:id="rId6"/>
    <p:sldId id="260" r:id="rId7"/>
    <p:sldId id="261" r:id="rId8"/>
    <p:sldId id="267" r:id="rId9"/>
    <p:sldId id="269" r:id="rId10"/>
    <p:sldId id="271" r:id="rId11"/>
    <p:sldId id="272" r:id="rId12"/>
    <p:sldId id="262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0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6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8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7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75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5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4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2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9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8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2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7203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27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84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4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78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7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B2051E3-D480-3B4D-AD28-F3EFC2EF5A55}" type="datetimeFigureOut">
              <a:rPr lang="en-US" smtClean="0"/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248E6-9A5B-3A44-AB8C-522D2FE0F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66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03A16-4C63-1820-4E6E-0DC064E087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A Balanced Assessment of Open Science in MENA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ED3BD-7FCA-4A84-809B-F0FF321DC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Mootaz</a:t>
            </a:r>
            <a:r>
              <a:rPr lang="en-US" dirty="0"/>
              <a:t> </a:t>
            </a:r>
            <a:r>
              <a:rPr lang="en-US" dirty="0" err="1"/>
              <a:t>Elnozahy</a:t>
            </a:r>
            <a:endParaRPr lang="en-US" dirty="0"/>
          </a:p>
          <a:p>
            <a:r>
              <a:rPr lang="en-US" dirty="0"/>
              <a:t>KAUST</a:t>
            </a:r>
          </a:p>
        </p:txBody>
      </p:sp>
    </p:spTree>
    <p:extLst>
      <p:ext uri="{BB962C8B-B14F-4D97-AF65-F5344CB8AC3E}">
        <p14:creationId xmlns:p14="http://schemas.microsoft.com/office/powerpoint/2010/main" val="418301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03A16-4C63-1820-4E6E-0DC064E08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1981200"/>
          </a:xfrm>
        </p:spPr>
        <p:txBody>
          <a:bodyPr/>
          <a:lstStyle/>
          <a:p>
            <a:pPr algn="ctr"/>
            <a:r>
              <a:rPr lang="en-US" sz="3200" dirty="0"/>
              <a:t>Why… Open Science is Great</a:t>
            </a:r>
          </a:p>
        </p:txBody>
      </p:sp>
    </p:spTree>
    <p:extLst>
      <p:ext uri="{BB962C8B-B14F-4D97-AF65-F5344CB8AC3E}">
        <p14:creationId xmlns:p14="http://schemas.microsoft.com/office/powerpoint/2010/main" val="2941808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CD44D-4877-6AC6-59A9-F3457773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 Historical Perspective: 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DED51-A77D-A5F4-3ECD-47E37BBC0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1844"/>
            <a:ext cx="8946541" cy="49165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desire for reproducible research is as old as the scientific method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science about reproducible science</a:t>
            </a:r>
          </a:p>
          <a:p>
            <a:pPr marL="0" indent="0">
              <a:buNone/>
            </a:pPr>
            <a:r>
              <a:rPr lang="en-US" dirty="0"/>
              <a:t>“Consistent Inference of Probabilities for Reproducible Experiments”, Y. </a:t>
            </a:r>
            <a:r>
              <a:rPr lang="en-US" dirty="0" err="1"/>
              <a:t>Tikochinsky</a:t>
            </a:r>
            <a:r>
              <a:rPr lang="en-US" dirty="0"/>
              <a:t>, N. Z. </a:t>
            </a:r>
            <a:r>
              <a:rPr lang="en-US" dirty="0" err="1"/>
              <a:t>Tishby</a:t>
            </a:r>
            <a:r>
              <a:rPr lang="en-US" dirty="0"/>
              <a:t>, and R. D. Levine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0B56F0-3D5D-2F17-F9A8-42687A097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891" y="2373394"/>
            <a:ext cx="2573834" cy="167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72B5F1-F118-CBD2-4E6A-5F35807B369A}"/>
              </a:ext>
            </a:extLst>
          </p:cNvPr>
          <p:cNvSpPr txBox="1"/>
          <p:nvPr/>
        </p:nvSpPr>
        <p:spPr>
          <a:xfrm>
            <a:off x="7183999" y="4005616"/>
            <a:ext cx="2050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Cold Fusion 1989</a:t>
            </a:r>
          </a:p>
        </p:txBody>
      </p:sp>
      <p:pic>
        <p:nvPicPr>
          <p:cNvPr id="1028" name="Picture 4" descr="cos_logo">
            <a:extLst>
              <a:ext uri="{FF2B5EF4-FFF2-40B4-BE49-F238E27FC236}">
                <a16:creationId xmlns:a16="http://schemas.microsoft.com/office/drawing/2014/main" id="{2C9A5852-78DD-DA03-2B6E-34EFF2257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321" y="1152983"/>
            <a:ext cx="1505465" cy="903279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B463AB-B658-29E4-97EC-E780D6773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44452">
            <a:off x="278313" y="3320222"/>
            <a:ext cx="571500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67DD3D-25EC-10D4-8B45-A47C6ADDE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1105" y="1907266"/>
            <a:ext cx="2662343" cy="16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0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7F6A4-3BF9-0C76-9A06-8799D6D1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Computer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3767C-D2D9-D860-FB00-443C790D5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1988: Open Software Foundation </a:t>
            </a:r>
          </a:p>
          <a:p>
            <a:pPr marL="0" indent="0">
              <a:buNone/>
            </a:pPr>
            <a:r>
              <a:rPr lang="en-US" dirty="0"/>
              <a:t>1991: Linux starts as an open source OS</a:t>
            </a:r>
          </a:p>
          <a:p>
            <a:pPr marL="0" indent="0">
              <a:buNone/>
            </a:pPr>
            <a:r>
              <a:rPr lang="en-US" dirty="0"/>
              <a:t>1993: FreeBSD</a:t>
            </a:r>
          </a:p>
          <a:p>
            <a:pPr marL="0" indent="0">
              <a:buNone/>
            </a:pPr>
            <a:r>
              <a:rPr lang="en-US" dirty="0"/>
              <a:t>1993: First open source Web browser (Mozilla)</a:t>
            </a:r>
          </a:p>
          <a:p>
            <a:pPr marL="0" indent="0">
              <a:buNone/>
            </a:pPr>
            <a:r>
              <a:rPr lang="en-US" dirty="0"/>
              <a:t>The Internet explodes!</a:t>
            </a:r>
          </a:p>
          <a:p>
            <a:pPr marL="0" indent="0">
              <a:buNone/>
            </a:pP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en-US" dirty="0"/>
              <a:t>Early on, researchers started volunteering their codes via “Self-archiving”</a:t>
            </a:r>
          </a:p>
          <a:p>
            <a:pPr marL="0" indent="0">
              <a:buNone/>
            </a:pPr>
            <a:r>
              <a:rPr lang="en-US" dirty="0"/>
              <a:t>The importance of openness cannot be overemphasized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710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7F6A4-3BF9-0C76-9A06-8799D6D1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Forward to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3767C-D2D9-D860-FB00-443C790D5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Conferences are in three categories:</a:t>
            </a:r>
          </a:p>
          <a:p>
            <a:r>
              <a:rPr lang="en-US" dirty="0"/>
              <a:t>“Encourage” submission of data after paper acceptance</a:t>
            </a:r>
          </a:p>
          <a:p>
            <a:r>
              <a:rPr lang="en-US" dirty="0"/>
              <a:t>“Encourage” submission of data during paper review</a:t>
            </a:r>
          </a:p>
          <a:p>
            <a:r>
              <a:rPr lang="en-US" dirty="0"/>
              <a:t>”Mandate” submission of data as part of paper review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Governments, funding agencies, philanthropy are all behind open science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Issues:</a:t>
            </a:r>
          </a:p>
          <a:p>
            <a:r>
              <a:rPr lang="en-US" dirty="0"/>
              <a:t>Expense and overhead</a:t>
            </a:r>
          </a:p>
          <a:p>
            <a:r>
              <a:rPr lang="en-US" dirty="0"/>
              <a:t>Industrial research</a:t>
            </a:r>
          </a:p>
          <a:p>
            <a:r>
              <a:rPr lang="en-US" dirty="0"/>
              <a:t>Might stifle work on radically new platforms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09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5508B-4231-14C7-0714-B95602EF0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then… Open Access got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7F60C-195F-97C7-B8A9-2E9C29ED5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3038" y="1223320"/>
            <a:ext cx="3612851" cy="3002691"/>
          </a:xfrm>
        </p:spPr>
        <p:txBody>
          <a:bodyPr/>
          <a:lstStyle/>
          <a:p>
            <a:r>
              <a:rPr lang="en-US" dirty="0"/>
              <a:t>Started in late 80’s, researchers sharing their publications on ftp servers</a:t>
            </a:r>
          </a:p>
          <a:p>
            <a:r>
              <a:rPr lang="en-US" dirty="0" err="1"/>
              <a:t>arXive</a:t>
            </a:r>
            <a:r>
              <a:rPr lang="en-US" dirty="0"/>
              <a:t> is born</a:t>
            </a:r>
          </a:p>
          <a:p>
            <a:r>
              <a:rPr lang="en-US" dirty="0"/>
              <a:t>Trend took an altruistic turn of making research widely available</a:t>
            </a:r>
          </a:p>
        </p:txBody>
      </p:sp>
      <p:pic>
        <p:nvPicPr>
          <p:cNvPr id="2050" name="Picture 2" descr="Open Access | University of Oklahoma Libraries">
            <a:extLst>
              <a:ext uri="{FF2B5EF4-FFF2-40B4-BE49-F238E27FC236}">
                <a16:creationId xmlns:a16="http://schemas.microsoft.com/office/drawing/2014/main" id="{0B0A0E29-FC03-C6E7-8115-FB4EBF7FA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51" y="1311532"/>
            <a:ext cx="4102100" cy="270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981321-F90D-4464-94AE-E3B117B10D34}"/>
              </a:ext>
            </a:extLst>
          </p:cNvPr>
          <p:cNvSpPr txBox="1"/>
          <p:nvPr/>
        </p:nvSpPr>
        <p:spPr>
          <a:xfrm>
            <a:off x="2200622" y="4942703"/>
            <a:ext cx="87142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Open access’s origin had little to do with reproducible research, yet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Open Access and Open Science are almost synonymous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4EDABB-4621-7D9E-57AD-3683BFAD60CA}"/>
              </a:ext>
            </a:extLst>
          </p:cNvPr>
          <p:cNvSpPr txBox="1">
            <a:spLocks/>
          </p:cNvSpPr>
          <p:nvPr/>
        </p:nvSpPr>
        <p:spPr>
          <a:xfrm>
            <a:off x="214184" y="1340366"/>
            <a:ext cx="3612851" cy="3002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/>
              <a:t>Most publishers switched</a:t>
            </a:r>
          </a:p>
          <a:p>
            <a:r>
              <a:rPr lang="en-US" dirty="0"/>
              <a:t>Governments mandate</a:t>
            </a:r>
          </a:p>
        </p:txBody>
      </p:sp>
    </p:spTree>
    <p:extLst>
      <p:ext uri="{BB962C8B-B14F-4D97-AF65-F5344CB8AC3E}">
        <p14:creationId xmlns:p14="http://schemas.microsoft.com/office/powerpoint/2010/main" val="23126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A3EAC-659D-48F3-924E-5E312EA4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Dark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B108-547D-004D-9682-DA93112A7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Open access is a new business model: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	shift the cost from research consumers to research producers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	shift the advertising from libraries to authors</a:t>
            </a:r>
          </a:p>
          <a:p>
            <a:pPr marL="0" indent="0">
              <a:buNone/>
            </a:pPr>
            <a:endParaRPr lang="en-US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FF00"/>
                </a:solidFill>
              </a:rPr>
              <a:t>A Publisher Savior</a:t>
            </a: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A point to ponder: Wall Street private equity firms invest heavily in open access journals &amp; research infrastructure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But it is good for research consumers, isn’t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1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AA006-FD16-FC1B-4985-943583AD3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for Researchers?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68384-0483-4EF7-1BFE-AF61B88D6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1" i="0" u="none" strike="noStrike" dirty="0">
                <a:effectLst/>
                <a:latin typeface="Verdana" panose="020B0604030504040204" pitchFamily="34" charset="0"/>
              </a:rPr>
              <a:t>Dear Dr. </a:t>
            </a:r>
            <a:r>
              <a:rPr lang="en-US" b="1" i="0" u="none" strike="noStrike" dirty="0" err="1">
                <a:effectLst/>
                <a:latin typeface="Verdana" panose="020B0604030504040204" pitchFamily="34" charset="0"/>
              </a:rPr>
              <a:t>Mootaz</a:t>
            </a:r>
            <a:r>
              <a:rPr lang="en-US" b="1" i="0" u="none" strike="noStrike" dirty="0">
                <a:effectLst/>
                <a:latin typeface="Verdana" panose="020B0604030504040204" pitchFamily="34" charset="0"/>
              </a:rPr>
              <a:t> </a:t>
            </a:r>
            <a:r>
              <a:rPr lang="en-US" b="1" i="0" u="none" strike="noStrike" dirty="0" err="1">
                <a:effectLst/>
                <a:latin typeface="Verdana" panose="020B0604030504040204" pitchFamily="34" charset="0"/>
              </a:rPr>
              <a:t>Elnozahy</a:t>
            </a:r>
            <a:r>
              <a:rPr lang="en-US" b="1" i="0" u="none" strike="noStrike" dirty="0">
                <a:effectLst/>
                <a:latin typeface="Verdana" panose="020B0604030504040204" pitchFamily="34" charset="0"/>
              </a:rPr>
              <a:t>,</a:t>
            </a:r>
            <a:br>
              <a:rPr lang="en-US" dirty="0"/>
            </a:br>
            <a:r>
              <a:rPr lang="en-US" b="0" i="0" u="none" strike="noStrike" dirty="0">
                <a:effectLst/>
                <a:latin typeface="verdana" panose="020B0604030504040204" pitchFamily="34" charset="0"/>
              </a:rPr>
              <a:t>Greeting from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XXXXX</a:t>
            </a:r>
            <a:r>
              <a:rPr lang="en-US" b="0" i="0" u="none" strike="noStrike" dirty="0">
                <a:effectLst/>
                <a:latin typeface="verdana" panose="020B0604030504040204" pitchFamily="34" charset="0"/>
              </a:rPr>
              <a:t>!!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en-US" b="0" i="0" u="none" strike="noStrike" dirty="0">
                <a:effectLst/>
                <a:latin typeface="verdana" panose="020B0604030504040204" pitchFamily="34" charset="0"/>
              </a:rPr>
              <a:t>Hope this email finds you in good health.</a:t>
            </a:r>
            <a:endParaRPr lang="en-US" b="0" i="0" u="none" strike="noStrike" dirty="0">
              <a:effectLst/>
              <a:latin typeface="Helvetica" pitchFamily="2" charset="0"/>
            </a:endParaRPr>
          </a:p>
          <a:p>
            <a:pPr marL="0" indent="0" algn="l">
              <a:buNone/>
            </a:pPr>
            <a:r>
              <a:rPr lang="en-US" b="0" i="0" u="none" strike="noStrike" dirty="0">
                <a:effectLst/>
                <a:latin typeface="verdana" panose="020B0604030504040204" pitchFamily="34" charset="0"/>
              </a:rPr>
              <a:t>As we are celebrating </a:t>
            </a:r>
            <a:r>
              <a:rPr lang="en-US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open access week </a:t>
            </a:r>
            <a:r>
              <a:rPr lang="en-US" b="0" i="0" u="none" strike="noStrike" dirty="0">
                <a:effectLst/>
                <a:latin typeface="verdana" panose="020B0604030504040204" pitchFamily="34" charset="0"/>
              </a:rPr>
              <a:t>on this occasion, we are providing </a:t>
            </a:r>
            <a:r>
              <a:rPr lang="en-US" b="0" i="0" u="none" strike="noStrike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verdana" panose="020B0604030504040204" pitchFamily="34" charset="0"/>
              </a:rPr>
              <a:t>special waiver of 20%-30% </a:t>
            </a:r>
            <a:r>
              <a:rPr lang="en-US" b="0" i="0" u="none" strike="noStrike" dirty="0">
                <a:effectLst/>
                <a:latin typeface="verdana" panose="020B0604030504040204" pitchFamily="34" charset="0"/>
              </a:rPr>
              <a:t>for submission of your eminence work on or before </a:t>
            </a:r>
            <a:r>
              <a:rPr lang="en-US" b="1" i="0" u="none" strike="noStrike" dirty="0">
                <a:effectLst/>
                <a:latin typeface="verdana" panose="020B0604030504040204" pitchFamily="34" charset="0"/>
              </a:rPr>
              <a:t>30th of this month</a:t>
            </a:r>
            <a:r>
              <a:rPr lang="en-US" b="0" i="0" u="none" strike="noStrike" dirty="0">
                <a:effectLst/>
                <a:latin typeface="verdana" panose="020B0604030504040204" pitchFamily="34" charset="0"/>
              </a:rPr>
              <a:t> towards publication in our journal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XXXXX</a:t>
            </a:r>
            <a:endParaRPr lang="en-US" b="0" i="0" u="none" strike="noStrike" dirty="0">
              <a:effectLst/>
              <a:latin typeface="Helvetica" pitchFamily="2" charset="0"/>
            </a:endParaRPr>
          </a:p>
          <a:p>
            <a:pPr marL="0" indent="0">
              <a:buNone/>
            </a:pPr>
            <a:r>
              <a:rPr lang="en-US" dirty="0"/>
              <a:t>Journal Impact Factor: 2.1</a:t>
            </a:r>
          </a:p>
          <a:p>
            <a:pPr marL="0" indent="0">
              <a:buNone/>
            </a:pPr>
            <a:r>
              <a:rPr lang="en-US" dirty="0"/>
              <a:t>Publication date: November 1</a:t>
            </a:r>
            <a:r>
              <a:rPr lang="en-US" baseline="30000" dirty="0"/>
              <a:t>st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761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1B32-6BAC-0C32-0346-BE6C80E0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5CFB-5B2A-9A22-79D1-17465F53E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Prior to Open Access:</a:t>
            </a:r>
          </a:p>
          <a:p>
            <a:pPr lvl="1"/>
            <a:r>
              <a:rPr lang="en-US" dirty="0"/>
              <a:t>publishers had to survive on </a:t>
            </a:r>
            <a:r>
              <a:rPr lang="en-US" b="1" i="1" dirty="0"/>
              <a:t>QUALITY</a:t>
            </a:r>
          </a:p>
          <a:p>
            <a:pPr lvl="1"/>
            <a:r>
              <a:rPr lang="en-US" dirty="0"/>
              <a:t>the community resisted the introduction of new journals</a:t>
            </a:r>
          </a:p>
          <a:p>
            <a:pPr lvl="1"/>
            <a:r>
              <a:rPr lang="en-US" dirty="0"/>
              <a:t>a researcher had a reasonable number of periodicals to know what is happening</a:t>
            </a:r>
          </a:p>
          <a:p>
            <a:r>
              <a:rPr lang="en-US" dirty="0"/>
              <a:t>Today</a:t>
            </a:r>
          </a:p>
          <a:p>
            <a:pPr lvl="1"/>
            <a:r>
              <a:rPr lang="en-US" dirty="0"/>
              <a:t>pay to publish model prevails</a:t>
            </a:r>
          </a:p>
          <a:p>
            <a:pPr lvl="1"/>
            <a:r>
              <a:rPr lang="en-US" dirty="0"/>
              <a:t>new journals introduced all the time</a:t>
            </a:r>
          </a:p>
          <a:p>
            <a:pPr lvl="1"/>
            <a:r>
              <a:rPr lang="en-US" dirty="0"/>
              <a:t>Impossible to keep up, most research is write-only, seldom read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06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EEF4-C68C-20A3-1209-7DCD3457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Middle East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0B6A4-40D6-345B-F51E-819817726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30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601D9-5588-579F-9884-82812C913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the Access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1AA9A-F362-22A9-9818-78B96030E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YES, WE BENEFIT BECAUSE LIBRARIES WEREN’T PROPERLY RESOURCED</a:t>
            </a:r>
          </a:p>
        </p:txBody>
      </p:sp>
    </p:spTree>
    <p:extLst>
      <p:ext uri="{BB962C8B-B14F-4D97-AF65-F5344CB8AC3E}">
        <p14:creationId xmlns:p14="http://schemas.microsoft.com/office/powerpoint/2010/main" val="2926179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E045-71CC-FC16-A3ED-4D9BBD916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in the Middle East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08012-C0AE-0EDE-EFAE-182B242F9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Pay-to-publish model increases the barrier for researchers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$2000/paper is very expensive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Standard practice: Waivers of 50% for tier 3 which encompasses most of the middle east… still too steep</a:t>
            </a:r>
          </a:p>
          <a:p>
            <a:r>
              <a:rPr lang="en-US" dirty="0"/>
              <a:t>Lure to publish in “cheap” journals ($50 to $90) is too strong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Condemns researchers in the region to low-quality publications</a:t>
            </a:r>
          </a:p>
          <a:p>
            <a:r>
              <a:rPr lang="en-US" dirty="0"/>
              <a:t>Evaluation systems copied from the developed world without regard to local conditions or </a:t>
            </a:r>
            <a:r>
              <a:rPr lang="en-US" i="1" dirty="0"/>
              <a:t>needs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Pressure to publish not commensurate with resources, needs, or reality</a:t>
            </a:r>
          </a:p>
          <a:p>
            <a:r>
              <a:rPr lang="en-US" dirty="0"/>
              <a:t>Open science requires heavy infrastructure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May drive researchers to avoid forums that stress reproducibility</a:t>
            </a:r>
          </a:p>
        </p:txBody>
      </p:sp>
    </p:spTree>
    <p:extLst>
      <p:ext uri="{BB962C8B-B14F-4D97-AF65-F5344CB8AC3E}">
        <p14:creationId xmlns:p14="http://schemas.microsoft.com/office/powerpoint/2010/main" val="414899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E0AC2-9717-06BF-9ABB-A788D4778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Danger: A Research Caste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94E96-9BE2-2E8F-6CB0-0F2CA2095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Unwittingly</a:t>
            </a:r>
          </a:p>
          <a:p>
            <a:pPr marL="0" indent="0">
              <a:buNone/>
            </a:pPr>
            <a:r>
              <a:rPr lang="en-US" dirty="0"/>
              <a:t>Open science requires infrastructure and expenses that raise the barrier to entry</a:t>
            </a:r>
          </a:p>
          <a:p>
            <a:pPr marL="0" indent="0">
              <a:buNone/>
            </a:pPr>
            <a:r>
              <a:rPr lang="en-US" dirty="0"/>
              <a:t>Open access’s business model may create perverse incentives for researchers in tier 3 countries toward ”cheaper” journals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00"/>
                </a:solidFill>
              </a:rPr>
              <a:t>This will engender a system where researchers in most of the region will be condemned to a lower caste. This MUST be avoided</a:t>
            </a:r>
          </a:p>
        </p:txBody>
      </p:sp>
    </p:spTree>
    <p:extLst>
      <p:ext uri="{BB962C8B-B14F-4D97-AF65-F5344CB8AC3E}">
        <p14:creationId xmlns:p14="http://schemas.microsoft.com/office/powerpoint/2010/main" val="79320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CD940-903E-2380-B586-441361A9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2495B-BA70-44EE-3D73-7B7B4A839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community-run publishing systems that eschew profit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Set evaluation criteria that serve the region and its intrinsic needs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Further collaborations and pooling resources,</a:t>
            </a:r>
          </a:p>
          <a:p>
            <a:pPr lvl="1"/>
            <a:r>
              <a:rPr lang="en-US" dirty="0"/>
              <a:t>perhaps the Arab League can be useful after all?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509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{4EBF3BA6-1ED9-1A4A-8489-25D284A59037}tf10001062</Template>
  <TotalTime>2107</TotalTime>
  <Words>658</Words>
  <Application>Microsoft Macintosh PowerPoint</Application>
  <PresentationFormat>Widescreen</PresentationFormat>
  <Paragraphs>96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Century Gothic</vt:lpstr>
      <vt:lpstr>Helvetica</vt:lpstr>
      <vt:lpstr>verdana</vt:lpstr>
      <vt:lpstr>verdana</vt:lpstr>
      <vt:lpstr>Wingdings 3</vt:lpstr>
      <vt:lpstr>Ion</vt:lpstr>
      <vt:lpstr>A Balanced Assessment of Open Science in MENA</vt:lpstr>
      <vt:lpstr>Why… Open Science is Great</vt:lpstr>
      <vt:lpstr>A Historical Perspective: Reproducibility</vt:lpstr>
      <vt:lpstr>Example: Computer Science</vt:lpstr>
      <vt:lpstr>Fast Forward to 2022</vt:lpstr>
      <vt:lpstr>But then… Open Access got in</vt:lpstr>
      <vt:lpstr>The Dark Side</vt:lpstr>
      <vt:lpstr>Good for Researchers? </vt:lpstr>
      <vt:lpstr>The Flood</vt:lpstr>
      <vt:lpstr>In the Middle East</vt:lpstr>
      <vt:lpstr>On the Access Side</vt:lpstr>
      <vt:lpstr>Research in the Middle East</vt:lpstr>
      <vt:lpstr>Danger: A Research Caste System</vt:lpstr>
      <vt:lpstr>Suggestions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Balanced Assessment of Open Science in MENA</dc:title>
  <dc:creator>Mootaz N. Elnozahy</dc:creator>
  <cp:lastModifiedBy>Mootaz N. Elnozahy</cp:lastModifiedBy>
  <cp:revision>5</cp:revision>
  <dcterms:created xsi:type="dcterms:W3CDTF">2022-10-15T19:33:12Z</dcterms:created>
  <dcterms:modified xsi:type="dcterms:W3CDTF">2022-10-21T20:58:23Z</dcterms:modified>
</cp:coreProperties>
</file>