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2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2" autoAdjust="0"/>
    <p:restoredTop sz="94660"/>
  </p:normalViewPr>
  <p:slideViewPr>
    <p:cSldViewPr snapToGrid="0">
      <p:cViewPr varScale="1">
        <p:scale>
          <a:sx n="90" d="100"/>
          <a:sy n="90" d="100"/>
        </p:scale>
        <p:origin x="84" y="1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68D2A2-2931-4DC8-95F2-1361D065B2FF}" type="datetimeFigureOut">
              <a:rPr lang="en-US" smtClean="0"/>
              <a:t>10/31/2022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ED921F-4EF4-426B-9A96-E6E4F393EA2B}" type="slidenum">
              <a:rPr lang="en-US" smtClean="0"/>
              <a:t>‹#›</a:t>
            </a:fld>
            <a:endParaRPr lang="en-US"/>
          </a:p>
        </p:txBody>
      </p:sp>
    </p:spTree>
    <p:extLst>
      <p:ext uri="{BB962C8B-B14F-4D97-AF65-F5344CB8AC3E}">
        <p14:creationId xmlns:p14="http://schemas.microsoft.com/office/powerpoint/2010/main" val="3185899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1: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lvl="0" indent="-228600" algn="just" rtl="0">
              <a:lnSpc>
                <a:spcPct val="100000"/>
              </a:lnSpc>
              <a:spcBef>
                <a:spcPts val="0"/>
              </a:spcBef>
              <a:spcAft>
                <a:spcPts val="0"/>
              </a:spcAft>
              <a:buSzPts val="1400"/>
              <a:buNone/>
            </a:pPr>
            <a:r>
              <a:rPr lang="en-GB" b="0" i="0">
                <a:solidFill>
                  <a:srgbClr val="000000"/>
                </a:solidFill>
                <a:latin typeface="Calibri"/>
                <a:ea typeface="Calibri"/>
                <a:cs typeface="Calibri"/>
                <a:sym typeface="Calibri"/>
              </a:rPr>
              <a:t>Thank you for the opportunity to share our learning from a major IAP study with you, as a challenge for open science.</a:t>
            </a:r>
            <a:endParaRPr dirty="0"/>
          </a:p>
          <a:p>
            <a:pPr marL="457200" lvl="0" indent="-228600" algn="just" rtl="0">
              <a:lnSpc>
                <a:spcPct val="100000"/>
              </a:lnSpc>
              <a:spcBef>
                <a:spcPts val="0"/>
              </a:spcBef>
              <a:spcAft>
                <a:spcPts val="0"/>
              </a:spcAft>
              <a:buSzPts val="1400"/>
              <a:buNone/>
            </a:pPr>
            <a:endParaRPr b="0" i="0" dirty="0">
              <a:solidFill>
                <a:srgbClr val="000000"/>
              </a:solidFill>
              <a:latin typeface="Calibri"/>
              <a:ea typeface="Calibri"/>
              <a:cs typeface="Calibri"/>
              <a:sym typeface="Calibri"/>
            </a:endParaRPr>
          </a:p>
          <a:p>
            <a:pPr marL="457200" lvl="0" indent="-228600" algn="just" rtl="0">
              <a:lnSpc>
                <a:spcPct val="100000"/>
              </a:lnSpc>
              <a:spcBef>
                <a:spcPts val="0"/>
              </a:spcBef>
              <a:spcAft>
                <a:spcPts val="0"/>
              </a:spcAft>
              <a:buSzPts val="1400"/>
              <a:buNone/>
            </a:pPr>
            <a:r>
              <a:rPr lang="en-GB" b="0" i="0" dirty="0">
                <a:solidFill>
                  <a:srgbClr val="000000"/>
                </a:solidFill>
                <a:latin typeface="Calibri"/>
                <a:ea typeface="Calibri"/>
                <a:cs typeface="Calibri"/>
                <a:sym typeface="Calibri"/>
              </a:rPr>
              <a:t>[Introduce yourself]</a:t>
            </a:r>
            <a:endParaRPr dirty="0"/>
          </a:p>
          <a:p>
            <a:pPr marL="457200" lvl="0" indent="-228600" algn="just" rtl="0">
              <a:lnSpc>
                <a:spcPct val="100000"/>
              </a:lnSpc>
              <a:spcBef>
                <a:spcPts val="0"/>
              </a:spcBef>
              <a:spcAft>
                <a:spcPts val="0"/>
              </a:spcAft>
              <a:buSzPts val="1400"/>
              <a:buNone/>
            </a:pPr>
            <a:endParaRPr b="0" i="0" dirty="0">
              <a:solidFill>
                <a:srgbClr val="000000"/>
              </a:solidFill>
              <a:latin typeface="Calibri"/>
              <a:ea typeface="Calibri"/>
              <a:cs typeface="Calibri"/>
              <a:sym typeface="Calibri"/>
            </a:endParaRPr>
          </a:p>
          <a:p>
            <a:pPr marL="457200" lvl="0" indent="-228600" algn="just" rtl="0">
              <a:lnSpc>
                <a:spcPct val="100000"/>
              </a:lnSpc>
              <a:spcBef>
                <a:spcPts val="0"/>
              </a:spcBef>
              <a:spcAft>
                <a:spcPts val="0"/>
              </a:spcAft>
              <a:buSzPts val="1400"/>
              <a:buNone/>
            </a:pPr>
            <a:r>
              <a:rPr lang="en-GB" b="0" i="0" dirty="0">
                <a:solidFill>
                  <a:srgbClr val="000000"/>
                </a:solidFill>
                <a:latin typeface="Calibri"/>
                <a:ea typeface="Calibri"/>
                <a:cs typeface="Calibri"/>
                <a:sym typeface="Calibri"/>
              </a:rPr>
              <a:t>The multidisciplinary and multicentric study was led by…….  </a:t>
            </a:r>
            <a:endParaRPr dirty="0"/>
          </a:p>
        </p:txBody>
      </p:sp>
      <p:sp>
        <p:nvSpPr>
          <p:cNvPr id="81" name="Google Shape;81;p1: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1</a:t>
            </a:fld>
            <a:endParaRPr kumimoji="0" sz="13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GB"/>
              <a:t>……an international working group of experts from different geographies, sectors and disciplines.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GB"/>
              <a:t>You may recognise Professor Shaher Momani from the University of Jordan and Ajman University in the UAE, and Rabab Rashwan at the Egyptian Academy of Scientific Research and Technology.  </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91" name="Google Shape;91;p2: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0" u="none">
                <a:latin typeface="Arial"/>
                <a:ea typeface="Arial"/>
                <a:cs typeface="Arial"/>
                <a:sym typeface="Arial"/>
              </a:rPr>
              <a:t>The study was conducted under the aegis of t</a:t>
            </a:r>
            <a:r>
              <a:rPr lang="en-GB" b="0">
                <a:latin typeface="Arial"/>
                <a:ea typeface="Arial"/>
                <a:cs typeface="Arial"/>
                <a:sym typeface="Arial"/>
              </a:rPr>
              <a:t>he InterAcademy Partnership (IAP) – the global network of over 140 national and regional merit-based academies of science, engineering and medicine, together with its four regional networks in Africa, the Americas, Asia and Europe. </a:t>
            </a:r>
            <a:endParaRPr/>
          </a:p>
          <a:p>
            <a:pPr marL="0" marR="0" lvl="0" indent="0" algn="l" rtl="0">
              <a:lnSpc>
                <a:spcPct val="100000"/>
              </a:lnSpc>
              <a:spcBef>
                <a:spcPts val="0"/>
              </a:spcBef>
              <a:spcAft>
                <a:spcPts val="0"/>
              </a:spcAft>
              <a:buClr>
                <a:schemeClr val="dk1"/>
              </a:buClr>
              <a:buSzPts val="1200"/>
              <a:buFont typeface="Arial"/>
              <a:buNone/>
            </a:pPr>
            <a:endParaRPr b="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b="0">
                <a:latin typeface="Arial"/>
                <a:ea typeface="Arial"/>
                <a:cs typeface="Arial"/>
                <a:sym typeface="Arial"/>
              </a:rPr>
              <a:t>Members include the Royal Scientific Society of Jordan and the Islamic World Academy of Sciences.     </a:t>
            </a:r>
            <a:endParaRPr/>
          </a:p>
          <a:p>
            <a:pPr marL="0" marR="0" lvl="0" indent="0" algn="l" rtl="0">
              <a:lnSpc>
                <a:spcPct val="100000"/>
              </a:lnSpc>
              <a:spcBef>
                <a:spcPts val="0"/>
              </a:spcBef>
              <a:spcAft>
                <a:spcPts val="0"/>
              </a:spcAft>
              <a:buClr>
                <a:schemeClr val="dk1"/>
              </a:buClr>
              <a:buSzPts val="1200"/>
              <a:buFont typeface="Calibri"/>
              <a:buNone/>
            </a:pPr>
            <a:endParaRPr b="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114" name="Google Shape;114;p3: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4:notes"/>
          <p:cNvSpPr txBox="1">
            <a:spLocks noGrp="1"/>
          </p:cNvSpPr>
          <p:nvPr>
            <p:ph type="body" idx="1"/>
          </p:nvPr>
        </p:nvSpPr>
        <p:spPr>
          <a:xfrm>
            <a:off x="688817" y="4822269"/>
            <a:ext cx="5510400" cy="3945600"/>
          </a:xfrm>
          <a:prstGeom prst="rect">
            <a:avLst/>
          </a:prstGeom>
          <a:noFill/>
          <a:ln>
            <a:noFill/>
          </a:ln>
        </p:spPr>
        <p:txBody>
          <a:bodyPr spcFirstLastPara="1" wrap="square" lIns="96600" tIns="48300" rIns="96600" bIns="483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a:latin typeface="Calibri"/>
                <a:ea typeface="Calibri"/>
                <a:cs typeface="Calibri"/>
                <a:sym typeface="Calibri"/>
              </a:rPr>
              <a:t>So what are predatory journals and conferences?</a:t>
            </a:r>
            <a:endParaRPr/>
          </a:p>
          <a:p>
            <a:pPr marL="0" marR="0" lvl="0" indent="0" algn="l" rtl="0">
              <a:lnSpc>
                <a:spcPct val="100000"/>
              </a:lnSpc>
              <a:spcBef>
                <a:spcPts val="0"/>
              </a:spcBef>
              <a:spcAft>
                <a:spcPts val="0"/>
              </a:spcAft>
              <a:buClr>
                <a:schemeClr val="dk1"/>
              </a:buClr>
              <a:buSzPts val="1200"/>
              <a:buFont typeface="Calibri"/>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GB" sz="1200">
                <a:latin typeface="Calibri"/>
                <a:ea typeface="Calibri"/>
                <a:cs typeface="Calibri"/>
                <a:sym typeface="Calibri"/>
              </a:rPr>
              <a:t>[read slide]</a:t>
            </a:r>
            <a:endParaRPr/>
          </a:p>
          <a:p>
            <a:pPr marL="0" marR="0" lvl="0" indent="0" algn="l" rtl="0">
              <a:lnSpc>
                <a:spcPct val="100000"/>
              </a:lnSpc>
              <a:spcBef>
                <a:spcPts val="0"/>
              </a:spcBef>
              <a:spcAft>
                <a:spcPts val="0"/>
              </a:spcAft>
              <a:buClr>
                <a:schemeClr val="dk1"/>
              </a:buClr>
              <a:buSzPts val="1200"/>
              <a:buFont typeface="Calibri"/>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GB" sz="1200">
                <a:latin typeface="Calibri"/>
                <a:ea typeface="Calibri"/>
                <a:cs typeface="Calibri"/>
                <a:sym typeface="Calibri"/>
              </a:rPr>
              <a:t>And why does this matter?</a:t>
            </a:r>
            <a:endParaRPr/>
          </a:p>
          <a:p>
            <a:pPr marL="0" marR="0" lvl="0" indent="0" algn="l" rtl="0">
              <a:lnSpc>
                <a:spcPct val="100000"/>
              </a:lnSpc>
              <a:spcBef>
                <a:spcPts val="0"/>
              </a:spcBef>
              <a:spcAft>
                <a:spcPts val="0"/>
              </a:spcAft>
              <a:buClr>
                <a:schemeClr val="dk1"/>
              </a:buClr>
              <a:buSzPts val="1200"/>
              <a:buFont typeface="Calibri"/>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133" name="Google Shape;133;p4:notes"/>
          <p:cNvSpPr txBox="1">
            <a:spLocks noGrp="1"/>
          </p:cNvSpPr>
          <p:nvPr>
            <p:ph type="sldNum" idx="12"/>
          </p:nvPr>
        </p:nvSpPr>
        <p:spPr>
          <a:xfrm>
            <a:off x="3901698" y="9517547"/>
            <a:ext cx="2985000" cy="502800"/>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Clr>
                <a:schemeClr val="dk1"/>
              </a:buClr>
              <a:buSzPts val="1300"/>
              <a:buFont typeface="Calibri"/>
              <a:buNone/>
            </a:pPr>
            <a:r>
              <a:rPr lang="en-GB">
                <a:solidFill>
                  <a:srgbClr val="000000"/>
                </a:solidFill>
              </a:rPr>
              <a:t>Over 80% of the </a:t>
            </a:r>
            <a:r>
              <a:rPr lang="en-GB" b="0"/>
              <a:t>1,800 researchers from 112 countries who</a:t>
            </a:r>
            <a:r>
              <a:rPr lang="en-GB" b="1"/>
              <a:t> </a:t>
            </a:r>
            <a:r>
              <a:rPr lang="en-GB"/>
              <a:t>chose to respond to our survey told us that predatory journals and conferences are already a serious problem or on the rise in their country of work.  They are already a problem.</a:t>
            </a:r>
            <a:endParaRPr/>
          </a:p>
          <a:p>
            <a:pPr marL="0" lvl="0" indent="0" algn="l" rtl="0">
              <a:lnSpc>
                <a:spcPct val="100000"/>
              </a:lnSpc>
              <a:spcBef>
                <a:spcPts val="0"/>
              </a:spcBef>
              <a:spcAft>
                <a:spcPts val="0"/>
              </a:spcAft>
              <a:buClr>
                <a:schemeClr val="dk1"/>
              </a:buClr>
              <a:buSzPts val="1300"/>
              <a:buFont typeface="Calibri"/>
              <a:buNone/>
            </a:pPr>
            <a:endParaRPr sz="1200" b="0">
              <a:solidFill>
                <a:srgbClr val="59595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300"/>
              <a:buFont typeface="Calibri"/>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300"/>
              <a:buFont typeface="Calibri"/>
              <a:buNone/>
            </a:pPr>
            <a:endParaRPr sz="180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46" name="Google Shape;146;p5: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a:t>Nearly a quarter of respondents globally, told us they had used a predatory journal or conference (14%), or didn’t know if they had (10%), largely but not exclusively those working in low and middle income countries. If we use this as a proxy for the global research community as a whole, t</a:t>
            </a:r>
            <a:r>
              <a:rPr lang="en-GB">
                <a:solidFill>
                  <a:srgbClr val="595959"/>
                </a:solidFill>
                <a:latin typeface="Calibri"/>
                <a:ea typeface="Calibri"/>
                <a:cs typeface="Calibri"/>
                <a:sym typeface="Calibri"/>
              </a:rPr>
              <a:t>his equates to </a:t>
            </a:r>
            <a:r>
              <a:rPr lang="en-GB" b="1">
                <a:solidFill>
                  <a:srgbClr val="595959"/>
                </a:solidFill>
                <a:latin typeface="Calibri"/>
                <a:ea typeface="Calibri"/>
                <a:cs typeface="Calibri"/>
                <a:sym typeface="Calibri"/>
              </a:rPr>
              <a:t>over a million researchers</a:t>
            </a:r>
            <a:r>
              <a:rPr lang="en-GB">
                <a:solidFill>
                  <a:srgbClr val="595959"/>
                </a:solidFill>
                <a:latin typeface="Calibri"/>
                <a:ea typeface="Calibri"/>
                <a:cs typeface="Calibri"/>
                <a:sym typeface="Calibri"/>
              </a:rPr>
              <a:t> and </a:t>
            </a:r>
            <a:r>
              <a:rPr lang="en-GB" b="1">
                <a:solidFill>
                  <a:srgbClr val="595959"/>
                </a:solidFill>
                <a:latin typeface="Calibri"/>
                <a:ea typeface="Calibri"/>
                <a:cs typeface="Calibri"/>
                <a:sym typeface="Calibri"/>
              </a:rPr>
              <a:t>billions of dollars of wasted or compromised research costs.</a:t>
            </a:r>
            <a:endParaRPr/>
          </a:p>
          <a:p>
            <a:pPr marL="0" marR="0" lvl="0" indent="0" algn="l" rtl="0">
              <a:lnSpc>
                <a:spcPct val="100000"/>
              </a:lnSpc>
              <a:spcBef>
                <a:spcPts val="0"/>
              </a:spcBef>
              <a:spcAft>
                <a:spcPts val="0"/>
              </a:spcAft>
              <a:buClr>
                <a:srgbClr val="000000"/>
              </a:buClr>
              <a:buSzPts val="1400"/>
              <a:buFont typeface="Arial"/>
              <a:buNone/>
            </a:pPr>
            <a:endParaRPr b="1">
              <a:solidFill>
                <a:srgbClr val="595959"/>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160" name="Google Shape;160;p6: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7: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7: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GB"/>
              <a:t>The personal repercussions can be significant. Here are some anecdotes of the personal and professional impact of predatory practices. [give a little time to read]</a:t>
            </a:r>
            <a:endParaRPr/>
          </a:p>
        </p:txBody>
      </p:sp>
      <p:sp>
        <p:nvSpPr>
          <p:cNvPr id="170" name="Google Shape;170;p7: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7</a:t>
            </a:fld>
            <a:endParaRPr kumimoji="0" sz="13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8: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8: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en-GB"/>
              <a:t>If left unchallenged, the majority of researchers in our survey were concerned about poor or inaccurate research fuelling misinformation in public policy. The next highest concerns are undermining the research enterprise as a whole, not least public trust in it, and widening the gap still further between high and low income countries.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81" name="Google Shape;181;p8: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9: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SzPts val="1400"/>
              <a:buNone/>
            </a:pPr>
            <a:r>
              <a:rPr lang="en-GB"/>
              <a:t>So what can we do about it?  </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GB"/>
              <a:t>Firstly, we can raise awareness by using tools and guides in the public domain. Some of these are free – like AuthorAid and Latindex, while others- like Cabells - are </a:t>
            </a:r>
            <a:r>
              <a:rPr lang="en-GB" i="1"/>
              <a:t>pay for </a:t>
            </a:r>
            <a:r>
              <a:rPr lang="en-GB"/>
              <a:t>subscription services.  An increasing number of universities are also developing their own guides and checklists.  </a:t>
            </a:r>
            <a:endParaRPr/>
          </a:p>
          <a:p>
            <a:pPr marL="457200" marR="0" lvl="0" indent="-228600" algn="l" rtl="0">
              <a:lnSpc>
                <a:spcPct val="100000"/>
              </a:lnSpc>
              <a:spcBef>
                <a:spcPts val="0"/>
              </a:spcBef>
              <a:spcAft>
                <a:spcPts val="0"/>
              </a:spcAft>
              <a:buSzPts val="1400"/>
              <a:buNone/>
            </a:pPr>
            <a:r>
              <a:rPr lang="en-GB"/>
              <a:t>They all serve to help researchers in particular make informed choices about where they publish and present their work.</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192" name="Google Shape;192;p9: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0: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0: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Clr>
                <a:schemeClr val="dk1"/>
              </a:buClr>
              <a:buSzPts val="1200"/>
              <a:buFont typeface="Calibri"/>
              <a:buNone/>
            </a:pPr>
            <a:r>
              <a:rPr lang="en-GB" b="0">
                <a:latin typeface="Calibri"/>
                <a:ea typeface="Calibri"/>
                <a:cs typeface="Calibri"/>
                <a:sym typeface="Calibri"/>
              </a:rPr>
              <a:t>We have developed a spectrum tool of predatory practices – a </a:t>
            </a:r>
            <a:r>
              <a:rPr lang="en-GB" sz="1200" b="0" i="0" u="none" strike="noStrike">
                <a:solidFill>
                  <a:srgbClr val="000000"/>
                </a:solidFill>
                <a:latin typeface="Calibri"/>
                <a:ea typeface="Calibri"/>
                <a:cs typeface="Calibri"/>
                <a:sym typeface="Calibri"/>
              </a:rPr>
              <a:t>broad set of dynamic </a:t>
            </a:r>
            <a:r>
              <a:rPr lang="en-GB" sz="1200" b="0" i="1" u="none" strike="noStrike">
                <a:solidFill>
                  <a:srgbClr val="000000"/>
                </a:solidFill>
                <a:latin typeface="Calibri"/>
                <a:ea typeface="Calibri"/>
                <a:cs typeface="Calibri"/>
                <a:sym typeface="Calibri"/>
              </a:rPr>
              <a:t>behaviours</a:t>
            </a:r>
            <a:r>
              <a:rPr lang="en-GB" sz="1200" b="0" i="0" u="none" strike="noStrike">
                <a:solidFill>
                  <a:srgbClr val="000000"/>
                </a:solidFill>
                <a:latin typeface="Calibri"/>
                <a:ea typeface="Calibri"/>
                <a:cs typeface="Calibri"/>
                <a:sym typeface="Calibri"/>
              </a:rPr>
              <a:t> that range from genuinely fraudulent and deceitful practices on the left - as most often recognised in the literature - to low-quality, questionable, unethical and quality ones, moving to the right. These practices can be committed by new and established, fraudulent and reputable, traditional and Open Access publishers, anywhere in the world. Typical markers are provided for each part of the spectrum to help users navigate their way around this complexity.</a:t>
            </a:r>
            <a:endParaRPr/>
          </a:p>
          <a:p>
            <a:pPr marL="0" lvl="0" indent="0" algn="l" rtl="0">
              <a:lnSpc>
                <a:spcPct val="100000"/>
              </a:lnSpc>
              <a:spcBef>
                <a:spcPts val="0"/>
              </a:spcBef>
              <a:spcAft>
                <a:spcPts val="0"/>
              </a:spcAft>
              <a:buClr>
                <a:schemeClr val="dk1"/>
              </a:buClr>
              <a:buSzPts val="1200"/>
              <a:buFont typeface="Calibri"/>
              <a:buNone/>
            </a:pPr>
            <a:endParaRPr sz="1200"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Calibri"/>
              <a:buNone/>
            </a:pPr>
            <a:r>
              <a:rPr lang="en-GB" sz="1200" b="0" i="0" u="none" strike="noStrike">
                <a:solidFill>
                  <a:srgbClr val="000000"/>
                </a:solidFill>
                <a:latin typeface="Calibri"/>
                <a:ea typeface="Calibri"/>
                <a:cs typeface="Calibri"/>
                <a:sym typeface="Calibri"/>
              </a:rPr>
              <a:t>We anticipate this tool will help researchers practice due diligence – more so than published lists (which can be misleading, outdated and even libellous).</a:t>
            </a:r>
            <a:endParaRPr/>
          </a:p>
          <a:p>
            <a:pPr marL="0" marR="0" lvl="0" indent="0" algn="l" rtl="0">
              <a:lnSpc>
                <a:spcPct val="100000"/>
              </a:lnSpc>
              <a:spcBef>
                <a:spcPts val="0"/>
              </a:spcBef>
              <a:spcAft>
                <a:spcPts val="0"/>
              </a:spcAft>
              <a:buClr>
                <a:schemeClr val="dk1"/>
              </a:buClr>
              <a:buSzPts val="1200"/>
              <a:buFont typeface="Calibri"/>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26" name="Google Shape;226;p10: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10</a:t>
            </a:fld>
            <a:endParaRPr kumimoji="0" sz="13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1: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11: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GB" dirty="0"/>
              <a:t>Secondly, we can address the three drivers or root causes of predatory practices [read slide].  </a:t>
            </a:r>
            <a:endParaRPr dirty="0"/>
          </a:p>
          <a:p>
            <a:pPr marL="457200" marR="0" lvl="0" indent="-228600" algn="l" rtl="0">
              <a:lnSpc>
                <a:spcPct val="100000"/>
              </a:lnSpc>
              <a:spcBef>
                <a:spcPts val="0"/>
              </a:spcBef>
              <a:spcAft>
                <a:spcPts val="0"/>
              </a:spcAft>
              <a:buClr>
                <a:srgbClr val="000000"/>
              </a:buClr>
              <a:buSzPts val="1400"/>
              <a:buFont typeface="Arial"/>
              <a:buNone/>
            </a:pPr>
            <a:r>
              <a:rPr lang="en-GB" dirty="0"/>
              <a:t>Predatory practices undermine the integrity of open science.  As science opens up, these drivers are accentuated.</a:t>
            </a:r>
            <a:endParaRPr dirty="0"/>
          </a:p>
        </p:txBody>
      </p:sp>
      <p:sp>
        <p:nvSpPr>
          <p:cNvPr id="232" name="Google Shape;232;p11: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2: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2: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lvl="0" indent="-228600" algn="l" rtl="0">
              <a:lnSpc>
                <a:spcPct val="107000"/>
              </a:lnSpc>
              <a:spcBef>
                <a:spcPts val="0"/>
              </a:spcBef>
              <a:spcAft>
                <a:spcPts val="0"/>
              </a:spcAft>
              <a:buSzPts val="1400"/>
              <a:buNone/>
            </a:pPr>
            <a:r>
              <a:rPr lang="en-GB"/>
              <a:t>We all have a role to play…..</a:t>
            </a:r>
            <a:endParaRPr/>
          </a:p>
          <a:p>
            <a:pPr marL="457200" marR="0" lvl="0" indent="-228600" algn="l" rtl="0">
              <a:lnSpc>
                <a:spcPct val="100000"/>
              </a:lnSpc>
              <a:spcBef>
                <a:spcPts val="800"/>
              </a:spcBef>
              <a:spcAft>
                <a:spcPts val="0"/>
              </a:spcAft>
              <a:buClr>
                <a:srgbClr val="000000"/>
              </a:buClr>
              <a:buSzPts val="1400"/>
              <a:buFont typeface="Arial"/>
              <a:buNone/>
            </a:pPr>
            <a:endParaRPr/>
          </a:p>
        </p:txBody>
      </p:sp>
      <p:sp>
        <p:nvSpPr>
          <p:cNvPr id="245" name="Google Shape;245;p12: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3: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3: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b="0"/>
          </a:p>
          <a:p>
            <a:pPr marL="457200" marR="0" lvl="0" indent="-228600" algn="l" rtl="0">
              <a:lnSpc>
                <a:spcPct val="100000"/>
              </a:lnSpc>
              <a:spcBef>
                <a:spcPts val="0"/>
              </a:spcBef>
              <a:spcAft>
                <a:spcPts val="0"/>
              </a:spcAft>
              <a:buClr>
                <a:srgbClr val="000000"/>
              </a:buClr>
              <a:buSzPts val="1400"/>
              <a:buFont typeface="Arial"/>
              <a:buNone/>
            </a:pPr>
            <a:r>
              <a:rPr lang="en-GB" b="0"/>
              <a:t>You can find out more in our report, published in March this year and </a:t>
            </a:r>
            <a:r>
              <a:rPr lang="en-GB"/>
              <a:t>the </a:t>
            </a:r>
            <a:r>
              <a:rPr lang="en-GB" b="1"/>
              <a:t>most comprehensive and inclusive</a:t>
            </a:r>
            <a:r>
              <a:rPr lang="en-GB"/>
              <a:t> study on this issue to-date.</a:t>
            </a:r>
            <a:endParaRPr/>
          </a:p>
          <a:p>
            <a:pPr marL="457200" marR="0" lvl="0" indent="-228600" algn="l" rtl="0">
              <a:lnSpc>
                <a:spcPct val="100000"/>
              </a:lnSpc>
              <a:spcBef>
                <a:spcPts val="0"/>
              </a:spcBef>
              <a:spcAft>
                <a:spcPts val="0"/>
              </a:spcAft>
              <a:buClr>
                <a:srgbClr val="000000"/>
              </a:buClr>
              <a:buSzPts val="1400"/>
              <a:buFont typeface="Arial"/>
              <a:buNone/>
            </a:pPr>
            <a:endParaRPr b="0"/>
          </a:p>
          <a:p>
            <a:pPr marL="457200" marR="0" lvl="0" indent="-228600" algn="l" rtl="0">
              <a:lnSpc>
                <a:spcPct val="100000"/>
              </a:lnSpc>
              <a:spcBef>
                <a:spcPts val="0"/>
              </a:spcBef>
              <a:spcAft>
                <a:spcPts val="0"/>
              </a:spcAft>
              <a:buClr>
                <a:srgbClr val="000000"/>
              </a:buClr>
              <a:buSzPts val="1400"/>
              <a:buFont typeface="Arial"/>
              <a:buNone/>
            </a:pPr>
            <a:r>
              <a:rPr lang="en-GB" b="0"/>
              <a:t>The full report is accompanied by a summary available in seven different languages, including Arabic and French. </a:t>
            </a:r>
            <a:endParaRPr>
              <a:highlight>
                <a:srgbClr val="FFFF00"/>
              </a:highlight>
            </a:endParaRPr>
          </a:p>
          <a:p>
            <a:pPr marL="457200" marR="0" lvl="0" indent="-228600" algn="l" rtl="0">
              <a:lnSpc>
                <a:spcPct val="100000"/>
              </a:lnSpc>
              <a:spcBef>
                <a:spcPts val="0"/>
              </a:spcBef>
              <a:spcAft>
                <a:spcPts val="0"/>
              </a:spcAft>
              <a:buClr>
                <a:srgbClr val="000000"/>
              </a:buClr>
              <a:buSzPts val="1400"/>
              <a:buFont typeface="Arial"/>
              <a:buNone/>
            </a:pPr>
            <a:r>
              <a:rPr lang="en-GB">
                <a:highlight>
                  <a:srgbClr val="FFFF00"/>
                </a:highlight>
              </a:rPr>
              <a:t>You can download these for free from the IAP website</a:t>
            </a:r>
            <a:endParaRPr/>
          </a:p>
        </p:txBody>
      </p:sp>
      <p:sp>
        <p:nvSpPr>
          <p:cNvPr id="257" name="Google Shape;257;p13: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4: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14:notes"/>
          <p:cNvSpPr txBox="1">
            <a:spLocks noGrp="1"/>
          </p:cNvSpPr>
          <p:nvPr>
            <p:ph type="body" idx="1"/>
          </p:nvPr>
        </p:nvSpPr>
        <p:spPr>
          <a:xfrm>
            <a:off x="688817" y="4822269"/>
            <a:ext cx="5510400" cy="3945600"/>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GB"/>
              <a:t>In partnership with UNESCO, we have developed a fact sheet for UNESCO’s Open Science Toolkit which is being shared with all member governments. </a:t>
            </a:r>
            <a:endParaRPr/>
          </a:p>
        </p:txBody>
      </p:sp>
      <p:sp>
        <p:nvSpPr>
          <p:cNvPr id="275" name="Google Shape;275;p14:notes"/>
          <p:cNvSpPr txBox="1">
            <a:spLocks noGrp="1"/>
          </p:cNvSpPr>
          <p:nvPr>
            <p:ph type="sldNum" idx="12"/>
          </p:nvPr>
        </p:nvSpPr>
        <p:spPr>
          <a:xfrm>
            <a:off x="3901698" y="9517547"/>
            <a:ext cx="2985000" cy="502800"/>
          </a:xfrm>
          <a:prstGeom prst="rect">
            <a:avLst/>
          </a:prstGeom>
          <a:noFill/>
          <a:ln>
            <a:noFill/>
          </a:ln>
        </p:spPr>
        <p:txBody>
          <a:bodyPr spcFirstLastPara="1" wrap="square" lIns="96600" tIns="48300" rIns="96600"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5: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15: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GB"/>
              <a:t>In summary, our report defines what predatory journals and conferences are, establishes why they are a problem, and gives examples of how we can work together to combat them.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87" name="Google Shape;287;p15: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15</a:t>
            </a:fld>
            <a:endParaRPr kumimoji="0" sz="13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6: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Many thanks for your attention.</a:t>
            </a:r>
            <a:endParaRPr/>
          </a:p>
        </p:txBody>
      </p:sp>
      <p:sp>
        <p:nvSpPr>
          <p:cNvPr id="294" name="Google Shape;294;p16: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4CCA5-CAF4-3BE9-F8D7-4AC10FA5C4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57F052-CA52-6BA6-8A24-7105A880E5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3AF8E8-89FB-ECCB-542B-6DE35DFE13DC}"/>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5" name="Footer Placeholder 4">
            <a:extLst>
              <a:ext uri="{FF2B5EF4-FFF2-40B4-BE49-F238E27FC236}">
                <a16:creationId xmlns:a16="http://schemas.microsoft.com/office/drawing/2014/main" id="{F2F67FEC-2106-CD24-6E69-1CA1F34FE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FA179E-EA60-CD1F-F624-330545E3D87E}"/>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653562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9FFA-6B53-C83A-DE60-D42D43A660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A4FC4E-2756-5419-D24B-30C44B737F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74FCA-3A05-53D8-1073-897F8E14DB1C}"/>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5" name="Footer Placeholder 4">
            <a:extLst>
              <a:ext uri="{FF2B5EF4-FFF2-40B4-BE49-F238E27FC236}">
                <a16:creationId xmlns:a16="http://schemas.microsoft.com/office/drawing/2014/main" id="{68EA9D7D-92F5-1DCD-F0FD-604910C40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C8325-983C-6933-C853-05566750A6FE}"/>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34675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7A408-5006-4046-D309-B341D5FA57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AD2858-CE72-245A-6E28-EDF4DA9BF2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49CF74-90BC-B3B5-03BC-AB0D219E866F}"/>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5" name="Footer Placeholder 4">
            <a:extLst>
              <a:ext uri="{FF2B5EF4-FFF2-40B4-BE49-F238E27FC236}">
                <a16:creationId xmlns:a16="http://schemas.microsoft.com/office/drawing/2014/main" id="{A64E8558-9A1A-C687-7769-21BD3A09E4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B19267-736D-B786-A34E-F41E9CFD4E86}"/>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411929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BF84-7F8D-A616-A806-BA13BABA8B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07F7AF-3B34-EF85-B623-7F0B89CF14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9E82FB-9559-8D17-6BF1-13F54D8856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3B3F87-FBCA-9129-06A4-00F2E29797F6}"/>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6" name="Footer Placeholder 5">
            <a:extLst>
              <a:ext uri="{FF2B5EF4-FFF2-40B4-BE49-F238E27FC236}">
                <a16:creationId xmlns:a16="http://schemas.microsoft.com/office/drawing/2014/main" id="{79429D0C-58A5-D20F-B6F2-C40FE2825A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9B5F3E-1781-1F10-38AE-410882EABECB}"/>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547853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D3B9F-8425-70ED-B71D-5300D93D23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A388DC-E415-095C-4BB1-19A18B6CCC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ED5B8D-F34F-C6AD-D42A-CA466BB5D5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24EDDB-FC24-018B-65F1-0C63F3A1B6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D53F7A-4380-EAF4-244A-0122657AE1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CC3718-F12A-B444-AEC1-03EFC730410F}"/>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8" name="Footer Placeholder 7">
            <a:extLst>
              <a:ext uri="{FF2B5EF4-FFF2-40B4-BE49-F238E27FC236}">
                <a16:creationId xmlns:a16="http://schemas.microsoft.com/office/drawing/2014/main" id="{A2CD65B8-118F-0EC8-5230-90C8F4B0B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435307-CFCD-430A-3DCD-A1C65A986410}"/>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819530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AE222-38A7-28F9-F066-2944B7995C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4A3D9F-B6C3-4B57-0DBD-F7AE0D178E07}"/>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4" name="Footer Placeholder 3">
            <a:extLst>
              <a:ext uri="{FF2B5EF4-FFF2-40B4-BE49-F238E27FC236}">
                <a16:creationId xmlns:a16="http://schemas.microsoft.com/office/drawing/2014/main" id="{E686A8AE-B6A5-0E32-3662-0D872E602C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BA85EE-CB0B-2D36-C667-D0ED0D391E95}"/>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632786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E2B812-35D4-4676-C792-7D065601F0C2}"/>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3" name="Footer Placeholder 2">
            <a:extLst>
              <a:ext uri="{FF2B5EF4-FFF2-40B4-BE49-F238E27FC236}">
                <a16:creationId xmlns:a16="http://schemas.microsoft.com/office/drawing/2014/main" id="{971EA3F8-8AD4-77F0-3F0C-2779668D1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F01232-154D-6324-E11D-FD836DB69992}"/>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256145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E9D6F-2A7D-44B6-8822-CF7A03FD8C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772134-B7A3-B4A7-CA84-FEB4ACA839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7D2D7E-64FD-F5AF-499F-A6252D4360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A0F8CE-B25C-CED9-E879-EF53DF2ADE21}"/>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6" name="Footer Placeholder 5">
            <a:extLst>
              <a:ext uri="{FF2B5EF4-FFF2-40B4-BE49-F238E27FC236}">
                <a16:creationId xmlns:a16="http://schemas.microsoft.com/office/drawing/2014/main" id="{FAF5AFC5-E24E-1F59-279D-50F99F7632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3AB318-FBE1-F234-4F6F-4B6CD388D212}"/>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4262799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42BE3-58F6-882A-8887-1CF57E3917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24772D-535D-8BB3-2756-47D2836C5A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3B1F0E-69D4-11A2-705C-E65565AD7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270783-08F8-50C3-6DD2-C60EEE9B5E66}"/>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6" name="Footer Placeholder 5">
            <a:extLst>
              <a:ext uri="{FF2B5EF4-FFF2-40B4-BE49-F238E27FC236}">
                <a16:creationId xmlns:a16="http://schemas.microsoft.com/office/drawing/2014/main" id="{B23D4FF4-A3CB-85CA-E2DE-D41023BF1F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E27CF1-1F0C-0857-2646-15226BA6C1F6}"/>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28393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096EB-1B19-9673-1109-887DB4DD1F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F97891-3507-B77C-8148-93DE45C0CE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AA5ADB-0090-94A3-7CEF-4BBDF8A6B2FA}"/>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5" name="Footer Placeholder 4">
            <a:extLst>
              <a:ext uri="{FF2B5EF4-FFF2-40B4-BE49-F238E27FC236}">
                <a16:creationId xmlns:a16="http://schemas.microsoft.com/office/drawing/2014/main" id="{C36E6E52-BD7A-553B-286C-14F9C9654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60616E-7C7F-49DC-B59B-6DD67C07E697}"/>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281108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857695-8E98-873A-F5DE-0DB5C2E64D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711532-1D39-38C6-614B-D0A22DB9A1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3BAE12-0CD6-D21A-FEC4-5680653B29D8}"/>
              </a:ext>
            </a:extLst>
          </p:cNvPr>
          <p:cNvSpPr>
            <a:spLocks noGrp="1"/>
          </p:cNvSpPr>
          <p:nvPr>
            <p:ph type="dt" sz="half" idx="10"/>
          </p:nvPr>
        </p:nvSpPr>
        <p:spPr/>
        <p:txBody>
          <a:bodyPr/>
          <a:lstStyle/>
          <a:p>
            <a:fld id="{B07B84E4-A413-4655-A2E4-416F639E25F8}" type="datetimeFigureOut">
              <a:rPr lang="en-US" smtClean="0"/>
              <a:t>10/31/2022</a:t>
            </a:fld>
            <a:endParaRPr lang="en-US"/>
          </a:p>
        </p:txBody>
      </p:sp>
      <p:sp>
        <p:nvSpPr>
          <p:cNvPr id="5" name="Footer Placeholder 4">
            <a:extLst>
              <a:ext uri="{FF2B5EF4-FFF2-40B4-BE49-F238E27FC236}">
                <a16:creationId xmlns:a16="http://schemas.microsoft.com/office/drawing/2014/main" id="{1BD41306-7FD9-FF1C-6A3E-15C555B18B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48E498-E03C-B643-44BB-507A56D44376}"/>
              </a:ext>
            </a:extLst>
          </p:cNvPr>
          <p:cNvSpPr>
            <a:spLocks noGrp="1"/>
          </p:cNvSpPr>
          <p:nvPr>
            <p:ph type="sldNum" sz="quarter" idx="12"/>
          </p:nvPr>
        </p:nvSpPr>
        <p:spPr/>
        <p:txBody>
          <a:bodyPr/>
          <a:lstStyle/>
          <a:p>
            <a:fld id="{7A21FA9A-7F0A-4378-95D9-B597D17409DA}" type="slidenum">
              <a:rPr lang="en-US" smtClean="0"/>
              <a:t>‹#›</a:t>
            </a:fld>
            <a:endParaRPr lang="en-US"/>
          </a:p>
        </p:txBody>
      </p:sp>
    </p:spTree>
    <p:extLst>
      <p:ext uri="{BB962C8B-B14F-4D97-AF65-F5344CB8AC3E}">
        <p14:creationId xmlns:p14="http://schemas.microsoft.com/office/powerpoint/2010/main" val="2081911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6BB3B1-6EDE-3D43-C9CD-2276841DF2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7976C0-A112-1899-E3CE-2DCCDA48A2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C473CB-EB43-260F-DC61-B32E9A0649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7B84E4-A413-4655-A2E4-416F639E25F8}" type="datetimeFigureOut">
              <a:rPr lang="en-US" smtClean="0"/>
              <a:t>10/31/2022</a:t>
            </a:fld>
            <a:endParaRPr lang="en-US"/>
          </a:p>
        </p:txBody>
      </p:sp>
      <p:sp>
        <p:nvSpPr>
          <p:cNvPr id="5" name="Footer Placeholder 4">
            <a:extLst>
              <a:ext uri="{FF2B5EF4-FFF2-40B4-BE49-F238E27FC236}">
                <a16:creationId xmlns:a16="http://schemas.microsoft.com/office/drawing/2014/main" id="{EC8E7037-A565-41EF-3047-8487F80F70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13DED4-D73A-2102-AAC0-DA15A6C725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21FA9A-7F0A-4378-95D9-B597D17409DA}" type="slidenum">
              <a:rPr lang="en-US" smtClean="0"/>
              <a:t>‹#›</a:t>
            </a:fld>
            <a:endParaRPr lang="en-US"/>
          </a:p>
        </p:txBody>
      </p:sp>
    </p:spTree>
    <p:extLst>
      <p:ext uri="{BB962C8B-B14F-4D97-AF65-F5344CB8AC3E}">
        <p14:creationId xmlns:p14="http://schemas.microsoft.com/office/powerpoint/2010/main" val="664737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13" Type="http://schemas.openxmlformats.org/officeDocument/2006/relationships/image" Target="../media/image14.jpg"/><Relationship Id="rId3" Type="http://schemas.openxmlformats.org/officeDocument/2006/relationships/image" Target="../media/image4.jpg"/><Relationship Id="rId7" Type="http://schemas.openxmlformats.org/officeDocument/2006/relationships/image" Target="../media/image8.png"/><Relationship Id="rId12"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png"/><Relationship Id="rId15" Type="http://schemas.openxmlformats.org/officeDocument/2006/relationships/hyperlink" Target="https://www.interacademies.org/organization/academy-scientific-research-and-technology-asrt" TargetMode="External"/><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jpg"/><Relationship Id="rId14" Type="http://schemas.openxmlformats.org/officeDocument/2006/relationships/image" Target="../media/image15.jpg"/></Relationships>
</file>

<file path=ppt/slides/_rels/slide3.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4.jpg"/><Relationship Id="rId7"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1.jp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jp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1.png"/><Relationship Id="rId7" Type="http://schemas.openxmlformats.org/officeDocument/2006/relationships/image" Target="../media/image52.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mailto:iap@twas.org" TargetMode="External"/><Relationship Id="rId5" Type="http://schemas.openxmlformats.org/officeDocument/2006/relationships/hyperlink" Target="http://www.interacademies.org/project/predatorypublishing" TargetMode="External"/><Relationship Id="rId10" Type="http://schemas.openxmlformats.org/officeDocument/2006/relationships/hyperlink" Target="mailto:secretariat@iapartnership.org" TargetMode="External"/><Relationship Id="rId4" Type="http://schemas.openxmlformats.org/officeDocument/2006/relationships/hyperlink" Target="http://www.interacademies.org/" TargetMode="External"/><Relationship Id="rId9"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2"/>
          <p:cNvPicPr preferRelativeResize="0"/>
          <p:nvPr/>
        </p:nvPicPr>
        <p:blipFill rotWithShape="1">
          <a:blip r:embed="rId3">
            <a:alphaModFix/>
          </a:blip>
          <a:srcRect r="39515" b="40760"/>
          <a:stretch/>
        </p:blipFill>
        <p:spPr>
          <a:xfrm>
            <a:off x="0" y="1"/>
            <a:ext cx="6727371" cy="3490686"/>
          </a:xfrm>
          <a:prstGeom prst="rect">
            <a:avLst/>
          </a:prstGeom>
          <a:noFill/>
          <a:ln>
            <a:noFill/>
          </a:ln>
        </p:spPr>
      </p:pic>
      <p:pic>
        <p:nvPicPr>
          <p:cNvPr id="84" name="Google Shape;84;p12"/>
          <p:cNvPicPr preferRelativeResize="0"/>
          <p:nvPr/>
        </p:nvPicPr>
        <p:blipFill rotWithShape="1">
          <a:blip r:embed="rId3">
            <a:alphaModFix/>
          </a:blip>
          <a:srcRect l="59758" t="59568"/>
          <a:stretch/>
        </p:blipFill>
        <p:spPr>
          <a:xfrm>
            <a:off x="7663477" y="575731"/>
            <a:ext cx="3570581" cy="2094898"/>
          </a:xfrm>
          <a:prstGeom prst="rect">
            <a:avLst/>
          </a:prstGeom>
          <a:noFill/>
          <a:ln>
            <a:noFill/>
          </a:ln>
        </p:spPr>
      </p:pic>
      <p:sp>
        <p:nvSpPr>
          <p:cNvPr id="85" name="Google Shape;85;p12"/>
          <p:cNvSpPr txBox="1"/>
          <p:nvPr/>
        </p:nvSpPr>
        <p:spPr>
          <a:xfrm>
            <a:off x="847358" y="3118687"/>
            <a:ext cx="10888927" cy="384716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GB" sz="2800" b="1" i="0" u="none" strike="noStrike" kern="0" cap="none" spc="0" normalizeH="0" baseline="0" noProof="0" dirty="0">
                <a:ln>
                  <a:noFill/>
                </a:ln>
                <a:solidFill>
                  <a:srgbClr val="000000"/>
                </a:solidFill>
                <a:effectLst/>
                <a:uLnTx/>
                <a:uFillTx/>
                <a:latin typeface="Arial"/>
                <a:ea typeface="Arial"/>
                <a:cs typeface="Arial"/>
                <a:sym typeface="Arial"/>
              </a:rPr>
              <a:t>Challenges of Predatory Academic Journals and Conferences for Open Science: Lessons learned from a multidisciplinary and a multicentric study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1" i="0" u="none" strike="noStrike" kern="0" cap="none" spc="0" normalizeH="0" baseline="0" noProof="0" dirty="0">
              <a:ln>
                <a:noFill/>
              </a:ln>
              <a:solidFill>
                <a:srgbClr val="1EAAC6"/>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dirty="0">
                <a:ln>
                  <a:noFill/>
                </a:ln>
                <a:solidFill>
                  <a:srgbClr val="1EAAC6"/>
                </a:solidFill>
                <a:effectLst/>
                <a:uLnTx/>
                <a:uFillTx/>
                <a:latin typeface="Arial"/>
                <a:ea typeface="Arial"/>
                <a:cs typeface="Arial"/>
                <a:sym typeface="Arial"/>
              </a:rPr>
              <a:t>Dr Victorien </a:t>
            </a:r>
            <a:r>
              <a:rPr kumimoji="0" lang="en-GB" sz="2400" b="1" i="0" u="none" strike="noStrike" kern="0" cap="none" spc="0" normalizeH="0" baseline="0" noProof="0" dirty="0" err="1">
                <a:ln>
                  <a:noFill/>
                </a:ln>
                <a:solidFill>
                  <a:srgbClr val="1EAAC6"/>
                </a:solidFill>
                <a:effectLst/>
                <a:uLnTx/>
                <a:uFillTx/>
                <a:latin typeface="Arial"/>
                <a:ea typeface="Arial"/>
                <a:cs typeface="Arial"/>
                <a:sym typeface="Arial"/>
              </a:rPr>
              <a:t>Dougnon</a:t>
            </a:r>
            <a:r>
              <a:rPr kumimoji="0" lang="en-GB" sz="2400" b="1" i="0" u="none" strike="noStrike" kern="0" cap="none" spc="0" normalizeH="0" baseline="0" noProof="0" dirty="0">
                <a:ln>
                  <a:noFill/>
                </a:ln>
                <a:solidFill>
                  <a:srgbClr val="1EAAC6"/>
                </a:solidFill>
                <a:effectLst/>
                <a:uLnTx/>
                <a:uFillTx/>
                <a:latin typeface="Arial"/>
                <a:ea typeface="Arial"/>
                <a:cs typeface="Arial"/>
                <a:sym typeface="Arial"/>
              </a:rPr>
              <a:t> (IAP Working Group member)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dirty="0">
                <a:ln>
                  <a:noFill/>
                </a:ln>
                <a:solidFill>
                  <a:srgbClr val="1EAAC6"/>
                </a:solidFill>
                <a:effectLst/>
                <a:uLnTx/>
                <a:uFillTx/>
                <a:latin typeface="Arial"/>
                <a:ea typeface="Arial"/>
                <a:cs typeface="Arial"/>
                <a:sym typeface="Arial"/>
              </a:rPr>
              <a:t>President of Benin Young Academy</a:t>
            </a:r>
            <a:endParaRPr kumimoji="0" sz="2400" b="1" i="0" u="none" strike="noStrike" kern="0" cap="none" spc="0" normalizeH="0" baseline="0" noProof="0" dirty="0">
              <a:ln>
                <a:noFill/>
              </a:ln>
              <a:solidFill>
                <a:srgbClr val="1EAAC6"/>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1" i="0" u="none" strike="noStrike" kern="0" cap="none" spc="0" normalizeH="0" baseline="0" noProof="0" dirty="0">
              <a:ln>
                <a:noFill/>
              </a:ln>
              <a:solidFill>
                <a:srgbClr val="1EAAC6"/>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000" b="1" i="1" u="none" strike="noStrike" kern="0" cap="none" spc="0" normalizeH="0" baseline="0" noProof="0" dirty="0">
                <a:ln>
                  <a:noFill/>
                </a:ln>
                <a:solidFill>
                  <a:srgbClr val="1EAAC6"/>
                </a:solidFill>
                <a:effectLst/>
                <a:uLnTx/>
                <a:uFillTx/>
                <a:latin typeface="Arial"/>
                <a:ea typeface="Arial"/>
                <a:cs typeface="Arial"/>
                <a:sym typeface="Arial"/>
              </a:rPr>
              <a:t>Forum for Open Research in MENA, 27 October 2022</a:t>
            </a:r>
            <a:endParaRPr kumimoji="0" sz="2000" b="1" i="1" u="none" strike="noStrike" kern="0" cap="none" spc="0" normalizeH="0" baseline="0" noProof="0" dirty="0">
              <a:ln>
                <a:noFill/>
              </a:ln>
              <a:solidFill>
                <a:srgbClr val="1EAAC6"/>
              </a:solidFill>
              <a:effectLst/>
              <a:uLnTx/>
              <a:uFillTx/>
              <a:latin typeface="Arial"/>
              <a:ea typeface="Arial"/>
              <a:cs typeface="Arial"/>
              <a:sym typeface="Arial"/>
            </a:endParaRPr>
          </a:p>
        </p:txBody>
      </p:sp>
      <p:pic>
        <p:nvPicPr>
          <p:cNvPr id="86" name="Google Shape;86;p12"/>
          <p:cNvPicPr preferRelativeResize="0"/>
          <p:nvPr/>
        </p:nvPicPr>
        <p:blipFill rotWithShape="1">
          <a:blip r:embed="rId4">
            <a:alphaModFix/>
          </a:blip>
          <a:srcRect/>
          <a:stretch/>
        </p:blipFill>
        <p:spPr>
          <a:xfrm>
            <a:off x="10291473" y="4832425"/>
            <a:ext cx="1515897" cy="1505592"/>
          </a:xfrm>
          <a:prstGeom prst="rect">
            <a:avLst/>
          </a:prstGeom>
          <a:noFill/>
          <a:ln>
            <a:noFill/>
          </a:ln>
        </p:spPr>
      </p:pic>
      <p:pic>
        <p:nvPicPr>
          <p:cNvPr id="87" name="Google Shape;87;p12"/>
          <p:cNvPicPr preferRelativeResize="0"/>
          <p:nvPr/>
        </p:nvPicPr>
        <p:blipFill rotWithShape="1">
          <a:blip r:embed="rId5">
            <a:alphaModFix/>
          </a:blip>
          <a:srcRect l="16872" t="38519" r="63693" b="30688"/>
          <a:stretch/>
        </p:blipFill>
        <p:spPr>
          <a:xfrm>
            <a:off x="384630" y="4738914"/>
            <a:ext cx="1770741" cy="187045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3"/>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t>2</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94" name="Google Shape;94;p13"/>
          <p:cNvSpPr/>
          <p:nvPr/>
        </p:nvSpPr>
        <p:spPr>
          <a:xfrm rot="-5400000">
            <a:off x="5861848" y="527845"/>
            <a:ext cx="468312" cy="12191999"/>
          </a:xfrm>
          <a:prstGeom prst="rect">
            <a:avLst/>
          </a:prstGeom>
          <a:solidFill>
            <a:srgbClr val="1EAAC6"/>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B0F0"/>
              </a:solidFill>
              <a:effectLst/>
              <a:uLnTx/>
              <a:uFillTx/>
              <a:latin typeface="Arial"/>
              <a:ea typeface="Arial"/>
              <a:cs typeface="Arial"/>
              <a:sym typeface="Arial"/>
            </a:endParaRPr>
          </a:p>
        </p:txBody>
      </p:sp>
      <p:sp>
        <p:nvSpPr>
          <p:cNvPr id="95" name="Google Shape;95;p13"/>
          <p:cNvSpPr txBox="1"/>
          <p:nvPr/>
        </p:nvSpPr>
        <p:spPr>
          <a:xfrm>
            <a:off x="1771361" y="6379422"/>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Arial"/>
                <a:ea typeface="Arial"/>
                <a:cs typeface="Arial"/>
                <a:sym typeface="Arial"/>
              </a:rPr>
              <a:t>“Combatting predatory academic journals and conferences"</a:t>
            </a:r>
            <a:br>
              <a:rPr kumimoji="0" lang="en-GB" sz="1600" b="0" i="0" u="none" strike="noStrike" kern="0" cap="none" spc="0" normalizeH="0" baseline="0" noProof="0">
                <a:ln>
                  <a:noFill/>
                </a:ln>
                <a:solidFill>
                  <a:srgbClr val="FFFFFF"/>
                </a:solidFill>
                <a:effectLst/>
                <a:uLnTx/>
                <a:uFillTx/>
                <a:latin typeface="Arial"/>
                <a:ea typeface="Arial"/>
                <a:cs typeface="Arial"/>
                <a:sym typeface="Arial"/>
              </a:rPr>
            </a:br>
            <a:endParaRPr kumimoji="0" sz="16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96" name="Google Shape;96;p13" descr="Logo IAP 2018.jpg"/>
          <p:cNvPicPr preferRelativeResize="0"/>
          <p:nvPr/>
        </p:nvPicPr>
        <p:blipFill rotWithShape="1">
          <a:blip r:embed="rId3">
            <a:alphaModFix/>
          </a:blip>
          <a:srcRect/>
          <a:stretch/>
        </p:blipFill>
        <p:spPr>
          <a:xfrm>
            <a:off x="646780" y="286804"/>
            <a:ext cx="1332849" cy="666424"/>
          </a:xfrm>
          <a:prstGeom prst="rect">
            <a:avLst/>
          </a:prstGeom>
          <a:noFill/>
          <a:ln>
            <a:noFill/>
          </a:ln>
        </p:spPr>
      </p:pic>
      <p:sp>
        <p:nvSpPr>
          <p:cNvPr id="97" name="Google Shape;97;p13"/>
          <p:cNvSpPr txBox="1"/>
          <p:nvPr/>
        </p:nvSpPr>
        <p:spPr>
          <a:xfrm>
            <a:off x="2255363" y="439044"/>
            <a:ext cx="8238873"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GB" sz="3600" b="1" i="0" u="none" strike="noStrike" kern="0" cap="none" spc="0" normalizeH="0" baseline="0" noProof="0">
                <a:ln>
                  <a:noFill/>
                </a:ln>
                <a:solidFill>
                  <a:srgbClr val="1EAAC6"/>
                </a:solidFill>
                <a:effectLst/>
                <a:uLnTx/>
                <a:uFillTx/>
                <a:latin typeface="Calibri"/>
                <a:ea typeface="Calibri"/>
                <a:cs typeface="Calibri"/>
                <a:sym typeface="Calibri"/>
              </a:rPr>
              <a:t>Report authors</a:t>
            </a:r>
            <a:endParaRPr kumimoji="0" sz="3600" b="0" i="0" u="none" strike="noStrike" kern="0" cap="none" spc="0" normalizeH="0" baseline="0" noProof="0">
              <a:ln>
                <a:noFill/>
              </a:ln>
              <a:solidFill>
                <a:srgbClr val="1EAAC6"/>
              </a:solidFill>
              <a:effectLst/>
              <a:uLnTx/>
              <a:uFillTx/>
              <a:latin typeface="Arial"/>
              <a:ea typeface="Arial"/>
              <a:cs typeface="Arial"/>
              <a:sym typeface="Arial"/>
            </a:endParaRPr>
          </a:p>
        </p:txBody>
      </p:sp>
      <p:pic>
        <p:nvPicPr>
          <p:cNvPr id="98" name="Google Shape;98;p13" descr="Kassaye"/>
          <p:cNvPicPr preferRelativeResize="0">
            <a:picLocks noGrp="1"/>
          </p:cNvPicPr>
          <p:nvPr>
            <p:ph type="body" idx="1"/>
          </p:nvPr>
        </p:nvPicPr>
        <p:blipFill rotWithShape="1">
          <a:blip r:embed="rId4">
            <a:alphaModFix/>
          </a:blip>
          <a:srcRect r="6348" b="15702"/>
          <a:stretch/>
        </p:blipFill>
        <p:spPr>
          <a:xfrm>
            <a:off x="99953" y="1590864"/>
            <a:ext cx="1923261" cy="1803251"/>
          </a:xfrm>
          <a:prstGeom prst="rect">
            <a:avLst/>
          </a:prstGeom>
          <a:noFill/>
          <a:ln>
            <a:noFill/>
          </a:ln>
        </p:spPr>
      </p:pic>
      <p:pic>
        <p:nvPicPr>
          <p:cNvPr id="99" name="Google Shape;99;p13" descr="Cetto"/>
          <p:cNvPicPr preferRelativeResize="0"/>
          <p:nvPr/>
        </p:nvPicPr>
        <p:blipFill rotWithShape="1">
          <a:blip r:embed="rId5">
            <a:alphaModFix/>
          </a:blip>
          <a:srcRect l="6731" r="11229" b="23235"/>
          <a:stretch/>
        </p:blipFill>
        <p:spPr>
          <a:xfrm>
            <a:off x="4007345" y="1548277"/>
            <a:ext cx="1983704" cy="1871160"/>
          </a:xfrm>
          <a:prstGeom prst="rect">
            <a:avLst/>
          </a:prstGeom>
          <a:noFill/>
          <a:ln>
            <a:noFill/>
          </a:ln>
        </p:spPr>
      </p:pic>
      <p:pic>
        <p:nvPicPr>
          <p:cNvPr id="100" name="Google Shape;100;p13" descr="Dougnan"/>
          <p:cNvPicPr preferRelativeResize="0"/>
          <p:nvPr/>
        </p:nvPicPr>
        <p:blipFill rotWithShape="1">
          <a:blip r:embed="rId6">
            <a:alphaModFix/>
          </a:blip>
          <a:srcRect b="27926"/>
          <a:stretch/>
        </p:blipFill>
        <p:spPr>
          <a:xfrm>
            <a:off x="6092114" y="1547972"/>
            <a:ext cx="1970969" cy="1889036"/>
          </a:xfrm>
          <a:prstGeom prst="rect">
            <a:avLst/>
          </a:prstGeom>
          <a:noFill/>
          <a:ln>
            <a:noFill/>
          </a:ln>
        </p:spPr>
      </p:pic>
      <p:pic>
        <p:nvPicPr>
          <p:cNvPr id="101" name="Google Shape;101;p13" descr="Eriksson"/>
          <p:cNvPicPr preferRelativeResize="0"/>
          <p:nvPr/>
        </p:nvPicPr>
        <p:blipFill rotWithShape="1">
          <a:blip r:embed="rId7">
            <a:alphaModFix/>
          </a:blip>
          <a:srcRect b="15688"/>
          <a:stretch/>
        </p:blipFill>
        <p:spPr>
          <a:xfrm>
            <a:off x="8196732" y="1538714"/>
            <a:ext cx="1685993" cy="1890286"/>
          </a:xfrm>
          <a:prstGeom prst="rect">
            <a:avLst/>
          </a:prstGeom>
          <a:noFill/>
          <a:ln>
            <a:noFill/>
          </a:ln>
        </p:spPr>
      </p:pic>
      <p:pic>
        <p:nvPicPr>
          <p:cNvPr id="102" name="Google Shape;102;p13" descr="Looi"/>
          <p:cNvPicPr preferRelativeResize="0"/>
          <p:nvPr/>
        </p:nvPicPr>
        <p:blipFill rotWithShape="1">
          <a:blip r:embed="rId8">
            <a:alphaModFix/>
          </a:blip>
          <a:srcRect b="17845"/>
          <a:stretch/>
        </p:blipFill>
        <p:spPr>
          <a:xfrm>
            <a:off x="9983790" y="1538715"/>
            <a:ext cx="1913055" cy="1890285"/>
          </a:xfrm>
          <a:prstGeom prst="rect">
            <a:avLst/>
          </a:prstGeom>
          <a:noFill/>
          <a:ln>
            <a:noFill/>
          </a:ln>
        </p:spPr>
      </p:pic>
      <p:pic>
        <p:nvPicPr>
          <p:cNvPr id="103" name="Google Shape;103;p13" descr="Momani"/>
          <p:cNvPicPr preferRelativeResize="0"/>
          <p:nvPr/>
        </p:nvPicPr>
        <p:blipFill rotWithShape="1">
          <a:blip r:embed="rId9">
            <a:alphaModFix/>
          </a:blip>
          <a:srcRect t="6623" b="20941"/>
          <a:stretch/>
        </p:blipFill>
        <p:spPr>
          <a:xfrm>
            <a:off x="1129394" y="3892974"/>
            <a:ext cx="1782483" cy="1803251"/>
          </a:xfrm>
          <a:prstGeom prst="rect">
            <a:avLst/>
          </a:prstGeom>
          <a:noFill/>
          <a:ln>
            <a:noFill/>
          </a:ln>
        </p:spPr>
      </p:pic>
      <p:pic>
        <p:nvPicPr>
          <p:cNvPr id="104" name="Google Shape;104;p13" descr="Negra"/>
          <p:cNvPicPr preferRelativeResize="0"/>
          <p:nvPr/>
        </p:nvPicPr>
        <p:blipFill rotWithShape="1">
          <a:blip r:embed="rId10">
            <a:alphaModFix/>
          </a:blip>
          <a:srcRect l="4837" r="4598"/>
          <a:stretch/>
        </p:blipFill>
        <p:spPr>
          <a:xfrm>
            <a:off x="2184885" y="1530158"/>
            <a:ext cx="1697170" cy="1873959"/>
          </a:xfrm>
          <a:prstGeom prst="rect">
            <a:avLst/>
          </a:prstGeom>
          <a:noFill/>
          <a:ln>
            <a:noFill/>
          </a:ln>
        </p:spPr>
      </p:pic>
      <p:pic>
        <p:nvPicPr>
          <p:cNvPr id="105" name="Google Shape;105;p13" descr="Rashwan"/>
          <p:cNvPicPr preferRelativeResize="0"/>
          <p:nvPr/>
        </p:nvPicPr>
        <p:blipFill rotWithShape="1">
          <a:blip r:embed="rId11">
            <a:alphaModFix/>
          </a:blip>
          <a:srcRect b="26881"/>
          <a:stretch/>
        </p:blipFill>
        <p:spPr>
          <a:xfrm>
            <a:off x="3130799" y="3904534"/>
            <a:ext cx="1815601" cy="1803726"/>
          </a:xfrm>
          <a:prstGeom prst="rect">
            <a:avLst/>
          </a:prstGeom>
          <a:noFill/>
          <a:ln>
            <a:noFill/>
          </a:ln>
        </p:spPr>
      </p:pic>
      <p:pic>
        <p:nvPicPr>
          <p:cNvPr id="106" name="Google Shape;106;p13" descr="Regis da Silva"/>
          <p:cNvPicPr preferRelativeResize="0"/>
          <p:nvPr/>
        </p:nvPicPr>
        <p:blipFill rotWithShape="1">
          <a:blip r:embed="rId12">
            <a:alphaModFix/>
          </a:blip>
          <a:srcRect l="7768" t="-290" r="11891" b="16645"/>
          <a:stretch/>
        </p:blipFill>
        <p:spPr>
          <a:xfrm>
            <a:off x="5220550" y="3913739"/>
            <a:ext cx="1743127" cy="1814831"/>
          </a:xfrm>
          <a:prstGeom prst="rect">
            <a:avLst/>
          </a:prstGeom>
          <a:noFill/>
          <a:ln>
            <a:noFill/>
          </a:ln>
        </p:spPr>
      </p:pic>
      <p:pic>
        <p:nvPicPr>
          <p:cNvPr id="107" name="Google Shape;107;p13" descr="Tariq"/>
          <p:cNvPicPr preferRelativeResize="0"/>
          <p:nvPr/>
        </p:nvPicPr>
        <p:blipFill rotWithShape="1">
          <a:blip r:embed="rId13">
            <a:alphaModFix/>
          </a:blip>
          <a:srcRect l="10844" t="11187" r="11705" b="11185"/>
          <a:stretch/>
        </p:blipFill>
        <p:spPr>
          <a:xfrm>
            <a:off x="7234530" y="3899605"/>
            <a:ext cx="1805198" cy="1816551"/>
          </a:xfrm>
          <a:prstGeom prst="rect">
            <a:avLst/>
          </a:prstGeom>
          <a:noFill/>
          <a:ln>
            <a:noFill/>
          </a:ln>
        </p:spPr>
      </p:pic>
      <p:pic>
        <p:nvPicPr>
          <p:cNvPr id="108" name="Google Shape;108;p13" descr="Veldsman"/>
          <p:cNvPicPr preferRelativeResize="0"/>
          <p:nvPr/>
        </p:nvPicPr>
        <p:blipFill rotWithShape="1">
          <a:blip r:embed="rId14">
            <a:alphaModFix/>
          </a:blip>
          <a:srcRect l="18321" t="10142" r="18335" b="47278"/>
          <a:stretch/>
        </p:blipFill>
        <p:spPr>
          <a:xfrm>
            <a:off x="9275743" y="3877549"/>
            <a:ext cx="1919294" cy="1931365"/>
          </a:xfrm>
          <a:prstGeom prst="rect">
            <a:avLst/>
          </a:prstGeom>
          <a:noFill/>
          <a:ln>
            <a:noFill/>
          </a:ln>
        </p:spPr>
      </p:pic>
      <p:sp>
        <p:nvSpPr>
          <p:cNvPr id="109" name="Google Shape;109;p13"/>
          <p:cNvSpPr txBox="1"/>
          <p:nvPr/>
        </p:nvSpPr>
        <p:spPr>
          <a:xfrm>
            <a:off x="3026229" y="3398483"/>
            <a:ext cx="6139542"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sng" strike="noStrike" kern="0" cap="none" spc="0" normalizeH="0" baseline="0" noProof="0">
                <a:ln>
                  <a:noFill/>
                </a:ln>
                <a:solidFill>
                  <a:srgbClr val="0563C1"/>
                </a:solidFill>
                <a:effectLst/>
                <a:uLnTx/>
                <a:uFillTx/>
                <a:latin typeface="Ubuntu"/>
                <a:ea typeface="Ubuntu"/>
                <a:cs typeface="Ubuntu"/>
                <a:sym typeface="Ubuntu"/>
                <a:hlinkClick r:id="rId15"/>
              </a:rPr>
              <a:t>Egyptian Academy of Scientific Research and Technology (ASRT)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0" name="Google Shape;110;p13"/>
          <p:cNvSpPr txBox="1"/>
          <p:nvPr/>
        </p:nvSpPr>
        <p:spPr>
          <a:xfrm>
            <a:off x="3026229" y="3398483"/>
            <a:ext cx="6139542"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sng" strike="noStrike" kern="0" cap="none" spc="0" normalizeH="0" baseline="0" noProof="0">
                <a:ln>
                  <a:noFill/>
                </a:ln>
                <a:solidFill>
                  <a:srgbClr val="0563C1"/>
                </a:solidFill>
                <a:effectLst/>
                <a:uLnTx/>
                <a:uFillTx/>
                <a:latin typeface="Ubuntu"/>
                <a:ea typeface="Ubuntu"/>
                <a:cs typeface="Ubuntu"/>
                <a:sym typeface="Ubuntu"/>
                <a:hlinkClick r:id="rId15"/>
              </a:rPr>
              <a:t>Egyptian Academy of Scientific Research and Technology (ASRT)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4"/>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t>3</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117" name="Google Shape;117;p14"/>
          <p:cNvSpPr/>
          <p:nvPr/>
        </p:nvSpPr>
        <p:spPr>
          <a:xfrm rot="-5400000">
            <a:off x="5861848" y="527845"/>
            <a:ext cx="468312" cy="12191999"/>
          </a:xfrm>
          <a:prstGeom prst="rect">
            <a:avLst/>
          </a:prstGeom>
          <a:solidFill>
            <a:srgbClr val="1EAAC6"/>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1EAAC6"/>
              </a:solidFill>
              <a:effectLst/>
              <a:uLnTx/>
              <a:uFillTx/>
              <a:latin typeface="Arial"/>
              <a:ea typeface="Arial"/>
              <a:cs typeface="Arial"/>
              <a:sym typeface="Arial"/>
            </a:endParaRPr>
          </a:p>
        </p:txBody>
      </p:sp>
      <p:grpSp>
        <p:nvGrpSpPr>
          <p:cNvPr id="118" name="Google Shape;118;p14"/>
          <p:cNvGrpSpPr/>
          <p:nvPr/>
        </p:nvGrpSpPr>
        <p:grpSpPr>
          <a:xfrm>
            <a:off x="646780" y="286804"/>
            <a:ext cx="10081040" cy="6815227"/>
            <a:chOff x="407498" y="303895"/>
            <a:chExt cx="10081040" cy="6815227"/>
          </a:xfrm>
        </p:grpSpPr>
        <p:pic>
          <p:nvPicPr>
            <p:cNvPr id="119" name="Google Shape;119;p14" descr="Logo IAP 2018.jpg"/>
            <p:cNvPicPr preferRelativeResize="0"/>
            <p:nvPr/>
          </p:nvPicPr>
          <p:blipFill rotWithShape="1">
            <a:blip r:embed="rId3">
              <a:alphaModFix/>
            </a:blip>
            <a:srcRect/>
            <a:stretch/>
          </p:blipFill>
          <p:spPr>
            <a:xfrm>
              <a:off x="407498" y="303895"/>
              <a:ext cx="1332849" cy="666424"/>
            </a:xfrm>
            <a:prstGeom prst="rect">
              <a:avLst/>
            </a:prstGeom>
            <a:noFill/>
            <a:ln>
              <a:noFill/>
            </a:ln>
          </p:spPr>
        </p:pic>
        <p:sp>
          <p:nvSpPr>
            <p:cNvPr id="120" name="Google Shape;120;p14"/>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Arial"/>
                  <a:ea typeface="Arial"/>
                  <a:cs typeface="Arial"/>
                  <a:sym typeface="Arial"/>
                </a:rPr>
                <a:t>“Combatting predatory academic journals and conferences"</a:t>
              </a:r>
              <a:br>
                <a:rPr kumimoji="0" lang="en-GB" sz="1600" b="0" i="0" u="none" strike="noStrike" kern="0" cap="none" spc="0" normalizeH="0" baseline="0" noProof="0">
                  <a:ln>
                    <a:noFill/>
                  </a:ln>
                  <a:solidFill>
                    <a:srgbClr val="FFFFFF"/>
                  </a:solidFill>
                  <a:effectLst/>
                  <a:uLnTx/>
                  <a:uFillTx/>
                  <a:latin typeface="Arial"/>
                  <a:ea typeface="Arial"/>
                  <a:cs typeface="Arial"/>
                  <a:sym typeface="Arial"/>
                </a:rPr>
              </a:br>
              <a:endParaRPr kumimoji="0" sz="16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121" name="Google Shape;121;p14"/>
          <p:cNvSpPr txBox="1"/>
          <p:nvPr/>
        </p:nvSpPr>
        <p:spPr>
          <a:xfrm>
            <a:off x="319764" y="1255132"/>
            <a:ext cx="5242049" cy="4347736"/>
          </a:xfrm>
          <a:prstGeom prst="rect">
            <a:avLst/>
          </a:prstGeom>
          <a:noFill/>
          <a:ln>
            <a:noFill/>
          </a:ln>
        </p:spPr>
        <p:txBody>
          <a:bodyPr spcFirstLastPara="1" wrap="square" lIns="91425" tIns="45700" rIns="91425" bIns="45700" anchor="t" anchorCtr="0">
            <a:normAutofit/>
          </a:bodyPr>
          <a:lstStyle/>
          <a:p>
            <a:pPr marL="11113" marR="0" lvl="0" indent="0" algn="l"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0" i="1" u="none" strike="noStrike" kern="0" cap="none" spc="0" normalizeH="0" baseline="0" noProof="0">
                <a:ln>
                  <a:noFill/>
                </a:ln>
                <a:solidFill>
                  <a:srgbClr val="1EAAC6"/>
                </a:solidFill>
                <a:effectLst/>
                <a:uLnTx/>
                <a:uFillTx/>
                <a:latin typeface="Arial"/>
                <a:ea typeface="Arial"/>
                <a:cs typeface="Arial"/>
                <a:sym typeface="Arial"/>
              </a:rPr>
              <a:t>A global partnership of over 140 national and regional merit-based academies of science, engineering and medicine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 name="Google Shape;122;p14"/>
          <p:cNvSpPr/>
          <p:nvPr/>
        </p:nvSpPr>
        <p:spPr>
          <a:xfrm>
            <a:off x="319142" y="2440179"/>
            <a:ext cx="5491628" cy="3539430"/>
          </a:xfrm>
          <a:prstGeom prst="rect">
            <a:avLst/>
          </a:prstGeom>
          <a:noFill/>
          <a:ln>
            <a:noFill/>
          </a:ln>
        </p:spPr>
        <p:txBody>
          <a:bodyPr spcFirstLastPara="1" wrap="square" lIns="91425" tIns="45700" rIns="91425" bIns="45700" anchor="t" anchorCtr="0">
            <a:noAutofit/>
          </a:bodyPr>
          <a:lstStyle/>
          <a:p>
            <a:pPr marL="11113"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a:ln>
                  <a:noFill/>
                </a:ln>
                <a:solidFill>
                  <a:srgbClr val="1EAAC6"/>
                </a:solidFill>
                <a:effectLst/>
                <a:uLnTx/>
                <a:uFillTx/>
                <a:latin typeface="Arial"/>
                <a:ea typeface="Arial"/>
                <a:cs typeface="Arial"/>
                <a:sym typeface="Arial"/>
              </a:rPr>
              <a:t>Strategic Priorities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54013" marR="0" lvl="0" indent="-342900" algn="l" defTabSz="914400" rtl="0" eaLnBrk="1" fontAlgn="auto" latinLnBrk="0" hangingPunct="1">
              <a:lnSpc>
                <a:spcPct val="100000"/>
              </a:lnSpc>
              <a:spcBef>
                <a:spcPts val="788"/>
              </a:spcBef>
              <a:spcAft>
                <a:spcPts val="0"/>
              </a:spcAft>
              <a:buClr>
                <a:srgbClr val="1EAAC6"/>
              </a:buClr>
              <a:buSzPts val="2000"/>
              <a:buFont typeface="Noto Sans"/>
              <a:buChar char="❑"/>
              <a:tabLst/>
              <a:defRPr/>
            </a:pPr>
            <a:r>
              <a:rPr kumimoji="0" lang="en-GB" sz="2000" b="1" i="0" u="none" strike="noStrike" kern="0" cap="none" spc="0" normalizeH="0" baseline="0" noProof="0">
                <a:ln>
                  <a:noFill/>
                </a:ln>
                <a:solidFill>
                  <a:srgbClr val="6E6F71"/>
                </a:solidFill>
                <a:effectLst/>
                <a:uLnTx/>
                <a:uFillTx/>
                <a:latin typeface="Arial"/>
                <a:ea typeface="Arial"/>
                <a:cs typeface="Arial"/>
                <a:sym typeface="Arial"/>
              </a:rPr>
              <a:t>Build the capacity of, and empower, </a:t>
            </a:r>
            <a:r>
              <a:rPr kumimoji="0" lang="en-GB" sz="2000" b="0" i="0" u="none" strike="noStrike" kern="0" cap="none" spc="0" normalizeH="0" baseline="0" noProof="0">
                <a:ln>
                  <a:noFill/>
                </a:ln>
                <a:solidFill>
                  <a:srgbClr val="6E6F71"/>
                </a:solidFill>
                <a:effectLst/>
                <a:uLnTx/>
                <a:uFillTx/>
                <a:latin typeface="Arial"/>
                <a:ea typeface="Arial"/>
                <a:cs typeface="Arial"/>
                <a:sym typeface="Arial"/>
              </a:rPr>
              <a:t>regional networks of academies and their national members;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54013" marR="0" lvl="0" indent="-342900" algn="l" defTabSz="914400" rtl="0" eaLnBrk="1" fontAlgn="auto" latinLnBrk="0" hangingPunct="1">
              <a:lnSpc>
                <a:spcPct val="100000"/>
              </a:lnSpc>
              <a:spcBef>
                <a:spcPts val="788"/>
              </a:spcBef>
              <a:spcAft>
                <a:spcPts val="0"/>
              </a:spcAft>
              <a:buClr>
                <a:srgbClr val="1EAAC6"/>
              </a:buClr>
              <a:buSzPts val="2000"/>
              <a:buFont typeface="Noto Sans"/>
              <a:buChar char="❑"/>
              <a:tabLst/>
              <a:defRPr/>
            </a:pPr>
            <a:r>
              <a:rPr kumimoji="0" lang="en-GB" sz="2000" b="1" i="0" u="none" strike="noStrike" kern="0" cap="none" spc="0" normalizeH="0" baseline="0" noProof="0">
                <a:ln>
                  <a:noFill/>
                </a:ln>
                <a:solidFill>
                  <a:srgbClr val="6E6F71"/>
                </a:solidFill>
                <a:effectLst/>
                <a:uLnTx/>
                <a:uFillTx/>
                <a:latin typeface="Arial"/>
                <a:ea typeface="Arial"/>
                <a:cs typeface="Arial"/>
                <a:sym typeface="Arial"/>
              </a:rPr>
              <a:t>Provide independent, authoritative advice </a:t>
            </a:r>
            <a:r>
              <a:rPr kumimoji="0" lang="en-GB" sz="2000" b="0" i="0" u="none" strike="noStrike" kern="0" cap="none" spc="0" normalizeH="0" baseline="0" noProof="0">
                <a:ln>
                  <a:noFill/>
                </a:ln>
                <a:solidFill>
                  <a:srgbClr val="6E6F71"/>
                </a:solidFill>
                <a:effectLst/>
                <a:uLnTx/>
                <a:uFillTx/>
                <a:latin typeface="Arial"/>
                <a:ea typeface="Arial"/>
                <a:cs typeface="Arial"/>
                <a:sym typeface="Arial"/>
              </a:rPr>
              <a:t>on global, regional and national issues;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54013" marR="0" lvl="0" indent="-342900" algn="l" defTabSz="914400" rtl="0" eaLnBrk="1" fontAlgn="auto" latinLnBrk="0" hangingPunct="1">
              <a:lnSpc>
                <a:spcPct val="100000"/>
              </a:lnSpc>
              <a:spcBef>
                <a:spcPts val="788"/>
              </a:spcBef>
              <a:spcAft>
                <a:spcPts val="0"/>
              </a:spcAft>
              <a:buClr>
                <a:srgbClr val="1EAAC6"/>
              </a:buClr>
              <a:buSzPts val="2000"/>
              <a:buFont typeface="Noto Sans"/>
              <a:buChar char="❑"/>
              <a:tabLst/>
              <a:defRPr/>
            </a:pPr>
            <a:r>
              <a:rPr kumimoji="0" lang="en-GB" sz="2000" b="1" i="0" u="none" strike="noStrike" kern="0" cap="none" spc="0" normalizeH="0" baseline="0" noProof="0">
                <a:ln>
                  <a:noFill/>
                </a:ln>
                <a:solidFill>
                  <a:srgbClr val="6E6F71"/>
                </a:solidFill>
                <a:effectLst/>
                <a:uLnTx/>
                <a:uFillTx/>
                <a:latin typeface="Arial"/>
                <a:ea typeface="Arial"/>
                <a:cs typeface="Arial"/>
                <a:sym typeface="Arial"/>
              </a:rPr>
              <a:t>Communicate</a:t>
            </a:r>
            <a:r>
              <a:rPr kumimoji="0" lang="en-GB" sz="2000" b="0" i="0" u="none" strike="noStrike" kern="0" cap="none" spc="0" normalizeH="0" baseline="0" noProof="0">
                <a:ln>
                  <a:noFill/>
                </a:ln>
                <a:solidFill>
                  <a:srgbClr val="6E6F71"/>
                </a:solidFill>
                <a:effectLst/>
                <a:uLnTx/>
                <a:uFillTx/>
                <a:latin typeface="Arial"/>
                <a:ea typeface="Arial"/>
                <a:cs typeface="Arial"/>
                <a:sym typeface="Arial"/>
              </a:rPr>
              <a:t> the importance of science, engineering and medicine in terms of research, education, literacy, public discourse, and outreach</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123;p14"/>
          <p:cNvSpPr txBox="1"/>
          <p:nvPr/>
        </p:nvSpPr>
        <p:spPr>
          <a:xfrm>
            <a:off x="2245937" y="409668"/>
            <a:ext cx="8396924"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GB" sz="3600" b="1" i="0" u="none" strike="noStrike" kern="0" cap="none" spc="0" normalizeH="0" baseline="0" noProof="0">
                <a:ln>
                  <a:noFill/>
                </a:ln>
                <a:solidFill>
                  <a:srgbClr val="1EAAC6"/>
                </a:solidFill>
                <a:effectLst/>
                <a:uLnTx/>
                <a:uFillTx/>
                <a:latin typeface="Arial"/>
                <a:ea typeface="Arial"/>
                <a:cs typeface="Arial"/>
                <a:sym typeface="Arial"/>
              </a:rPr>
              <a:t>The InterAcademy Partnership (IAP)</a:t>
            </a:r>
            <a:endParaRPr kumimoji="0" sz="3600" b="0" i="0" u="none" strike="noStrike" kern="0" cap="none" spc="0" normalizeH="0" baseline="0" noProof="0">
              <a:ln>
                <a:noFill/>
              </a:ln>
              <a:solidFill>
                <a:srgbClr val="1EAAC6"/>
              </a:solidFill>
              <a:effectLst/>
              <a:uLnTx/>
              <a:uFillTx/>
              <a:latin typeface="Arial"/>
              <a:ea typeface="Arial"/>
              <a:cs typeface="Arial"/>
              <a:sym typeface="Arial"/>
            </a:endParaRPr>
          </a:p>
        </p:txBody>
      </p:sp>
      <p:grpSp>
        <p:nvGrpSpPr>
          <p:cNvPr id="124" name="Google Shape;124;p14"/>
          <p:cNvGrpSpPr/>
          <p:nvPr/>
        </p:nvGrpSpPr>
        <p:grpSpPr>
          <a:xfrm>
            <a:off x="5810770" y="1772574"/>
            <a:ext cx="6139245" cy="4357165"/>
            <a:chOff x="5797485" y="1449777"/>
            <a:chExt cx="6139245" cy="4357165"/>
          </a:xfrm>
        </p:grpSpPr>
        <p:pic>
          <p:nvPicPr>
            <p:cNvPr id="125" name="Google Shape;125;p14"/>
            <p:cNvPicPr preferRelativeResize="0"/>
            <p:nvPr/>
          </p:nvPicPr>
          <p:blipFill rotWithShape="1">
            <a:blip r:embed="rId4">
              <a:alphaModFix/>
            </a:blip>
            <a:srcRect l="40654" t="23884" b="13015"/>
            <a:stretch/>
          </p:blipFill>
          <p:spPr>
            <a:xfrm>
              <a:off x="5797485" y="1449777"/>
              <a:ext cx="6139245" cy="4357165"/>
            </a:xfrm>
            <a:prstGeom prst="rect">
              <a:avLst/>
            </a:prstGeom>
            <a:noFill/>
            <a:ln>
              <a:noFill/>
            </a:ln>
          </p:spPr>
        </p:pic>
        <p:sp>
          <p:nvSpPr>
            <p:cNvPr id="126" name="Google Shape;126;p14"/>
            <p:cNvSpPr/>
            <p:nvPr/>
          </p:nvSpPr>
          <p:spPr>
            <a:xfrm>
              <a:off x="7986338" y="2016803"/>
              <a:ext cx="980894" cy="511175"/>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 typeface="Arial"/>
                <a:buNone/>
                <a:tabLst/>
                <a:defRPr/>
              </a:pPr>
              <a:endParaRPr kumimoji="0" sz="15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127;p14"/>
            <p:cNvSpPr/>
            <p:nvPr/>
          </p:nvSpPr>
          <p:spPr>
            <a:xfrm>
              <a:off x="10422255" y="2083325"/>
              <a:ext cx="1380104" cy="616226"/>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 typeface="Arial"/>
                <a:buNone/>
                <a:tabLst/>
                <a:defRPr/>
              </a:pPr>
              <a:endParaRPr kumimoji="0" sz="15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8" name="Google Shape;128;p14"/>
            <p:cNvSpPr/>
            <p:nvPr/>
          </p:nvSpPr>
          <p:spPr>
            <a:xfrm>
              <a:off x="5948412" y="4287661"/>
              <a:ext cx="1098150" cy="454025"/>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 typeface="Arial"/>
                <a:buNone/>
                <a:tabLst/>
                <a:defRPr/>
              </a:pPr>
              <a:endParaRPr kumimoji="0" sz="15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129;p14"/>
            <p:cNvSpPr/>
            <p:nvPr/>
          </p:nvSpPr>
          <p:spPr>
            <a:xfrm>
              <a:off x="8153400" y="4557197"/>
              <a:ext cx="813832" cy="851025"/>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 typeface="Arial"/>
                <a:buNone/>
                <a:tabLst/>
                <a:defRPr/>
              </a:pPr>
              <a:endParaRPr kumimoji="0" sz="1500"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5"/>
          <p:cNvSpPr txBox="1">
            <a:spLocks noGrp="1"/>
          </p:cNvSpPr>
          <p:nvPr>
            <p:ph type="sldNum" idx="12"/>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4</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136" name="Google Shape;136;p15"/>
          <p:cNvSpPr/>
          <p:nvPr/>
        </p:nvSpPr>
        <p:spPr>
          <a:xfrm rot="-5400000">
            <a:off x="5861855" y="527851"/>
            <a:ext cx="468300" cy="12192000"/>
          </a:xfrm>
          <a:prstGeom prst="rect">
            <a:avLst/>
          </a:prstGeom>
          <a:solidFill>
            <a:srgbClr val="1EAAC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B0F0"/>
              </a:solidFill>
              <a:effectLst/>
              <a:uLnTx/>
              <a:uFillTx/>
              <a:latin typeface="Calibri"/>
              <a:ea typeface="Calibri"/>
              <a:cs typeface="Calibri"/>
              <a:sym typeface="Calibri"/>
            </a:endParaRPr>
          </a:p>
        </p:txBody>
      </p:sp>
      <p:grpSp>
        <p:nvGrpSpPr>
          <p:cNvPr id="137" name="Google Shape;137;p15"/>
          <p:cNvGrpSpPr/>
          <p:nvPr/>
        </p:nvGrpSpPr>
        <p:grpSpPr>
          <a:xfrm>
            <a:off x="646780" y="286804"/>
            <a:ext cx="10081081" cy="6815318"/>
            <a:chOff x="407498" y="303895"/>
            <a:chExt cx="10081081" cy="6815318"/>
          </a:xfrm>
        </p:grpSpPr>
        <p:pic>
          <p:nvPicPr>
            <p:cNvPr id="138" name="Google Shape;138;p15" descr="Logo IAP 2018.jpg"/>
            <p:cNvPicPr preferRelativeResize="0"/>
            <p:nvPr/>
          </p:nvPicPr>
          <p:blipFill rotWithShape="1">
            <a:blip r:embed="rId3">
              <a:alphaModFix/>
            </a:blip>
            <a:srcRect/>
            <a:stretch/>
          </p:blipFill>
          <p:spPr>
            <a:xfrm>
              <a:off x="407498" y="303895"/>
              <a:ext cx="1332849" cy="666424"/>
            </a:xfrm>
            <a:prstGeom prst="rect">
              <a:avLst/>
            </a:prstGeom>
            <a:noFill/>
            <a:ln>
              <a:noFill/>
            </a:ln>
          </p:spPr>
        </p:pic>
        <p:sp>
          <p:nvSpPr>
            <p:cNvPr id="139" name="Google Shape;139;p15"/>
            <p:cNvSpPr txBox="1"/>
            <p:nvPr/>
          </p:nvSpPr>
          <p:spPr>
            <a:xfrm>
              <a:off x="1532079" y="6396513"/>
              <a:ext cx="8956500" cy="7227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t>“Combatting predatory academic journals and conferences"</a:t>
              </a:r>
              <a:b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br>
              <a:endParaRPr kumimoji="0" sz="1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140" name="Google Shape;140;p15"/>
          <p:cNvSpPr txBox="1"/>
          <p:nvPr/>
        </p:nvSpPr>
        <p:spPr>
          <a:xfrm>
            <a:off x="2255363" y="439044"/>
            <a:ext cx="8397000" cy="12006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GB" sz="3600" b="1" i="0" u="none" strike="noStrike" kern="0" cap="none" spc="0" normalizeH="0" baseline="0" noProof="0">
                <a:ln>
                  <a:noFill/>
                </a:ln>
                <a:solidFill>
                  <a:srgbClr val="1EAAC6"/>
                </a:solidFill>
                <a:effectLst/>
                <a:uLnTx/>
                <a:uFillTx/>
                <a:latin typeface="Calibri"/>
                <a:ea typeface="Calibri"/>
                <a:cs typeface="Calibri"/>
                <a:sym typeface="Calibri"/>
              </a:rPr>
              <a:t>Common features of “predatory” journals and conferences</a:t>
            </a:r>
            <a:endParaRPr kumimoji="0" sz="3600" b="0" i="0" u="none" strike="noStrike" kern="0" cap="none" spc="0" normalizeH="0" baseline="0" noProof="0">
              <a:ln>
                <a:noFill/>
              </a:ln>
              <a:solidFill>
                <a:srgbClr val="1EAAC6"/>
              </a:solidFill>
              <a:effectLst/>
              <a:uLnTx/>
              <a:uFillTx/>
              <a:latin typeface="Calibri"/>
              <a:ea typeface="Calibri"/>
              <a:cs typeface="Calibri"/>
              <a:sym typeface="Calibri"/>
            </a:endParaRPr>
          </a:p>
        </p:txBody>
      </p:sp>
      <p:sp>
        <p:nvSpPr>
          <p:cNvPr id="141" name="Google Shape;141;p15"/>
          <p:cNvSpPr/>
          <p:nvPr/>
        </p:nvSpPr>
        <p:spPr>
          <a:xfrm>
            <a:off x="738175" y="1769825"/>
            <a:ext cx="11043300" cy="3549600"/>
          </a:xfrm>
          <a:prstGeom prst="rect">
            <a:avLst/>
          </a:prstGeom>
          <a:noFill/>
          <a:ln>
            <a:noFill/>
          </a:ln>
        </p:spPr>
        <p:txBody>
          <a:bodyPr spcFirstLastPara="1" wrap="square" lIns="91425" tIns="45700" rIns="91425" bIns="45700" anchor="t" anchorCtr="0">
            <a:noAutofit/>
          </a:bodyPr>
          <a:lstStyle/>
          <a:p>
            <a:pPr marL="354012" marR="0" lvl="0" indent="-342900" algn="l" defTabSz="914400" rtl="0" eaLnBrk="1" fontAlgn="auto" latinLnBrk="0" hangingPunct="1">
              <a:lnSpc>
                <a:spcPct val="100000"/>
              </a:lnSpc>
              <a:spcBef>
                <a:spcPts val="0"/>
              </a:spcBef>
              <a:spcAft>
                <a:spcPts val="0"/>
              </a:spcAft>
              <a:buClr>
                <a:srgbClr val="1EAAC6"/>
              </a:buClr>
              <a:buSzPts val="2200"/>
              <a:buFont typeface="Noto Sans"/>
              <a:buChar char="❑"/>
              <a:tabLst/>
              <a:defRPr/>
            </a:pPr>
            <a:r>
              <a:rPr kumimoji="0" lang="en-GB" sz="2400" b="0" i="0" u="none" strike="noStrike" kern="0" cap="none" spc="0" normalizeH="0" baseline="0" noProof="0">
                <a:ln>
                  <a:noFill/>
                </a:ln>
                <a:solidFill>
                  <a:srgbClr val="595959"/>
                </a:solidFill>
                <a:effectLst/>
                <a:uLnTx/>
                <a:uFillTx/>
                <a:latin typeface="Calibri"/>
                <a:ea typeface="Calibri"/>
                <a:cs typeface="Calibri"/>
                <a:sym typeface="Calibri"/>
              </a:rPr>
              <a:t>They solicit articles from researchers through practices that exploit the pressure on researchers to publish and present their work. </a:t>
            </a:r>
            <a:endParaRPr kumimoji="0" sz="1400" b="0" i="0" u="none" strike="noStrike" kern="0" cap="none" spc="0" normalizeH="0" baseline="0" noProof="0">
              <a:ln>
                <a:noFill/>
              </a:ln>
              <a:solidFill>
                <a:srgbClr val="595959"/>
              </a:solidFill>
              <a:effectLst/>
              <a:uLnTx/>
              <a:uFillTx/>
              <a:latin typeface="Arial"/>
              <a:ea typeface="Arial"/>
              <a:cs typeface="Arial"/>
              <a:sym typeface="Arial"/>
            </a:endParaRPr>
          </a:p>
          <a:p>
            <a:pPr marL="354012" marR="0" lvl="2" indent="-342900" algn="l" defTabSz="914400" rtl="0" eaLnBrk="1" fontAlgn="auto" latinLnBrk="0" hangingPunct="1">
              <a:lnSpc>
                <a:spcPct val="100000"/>
              </a:lnSpc>
              <a:spcBef>
                <a:spcPts val="0"/>
              </a:spcBef>
              <a:spcAft>
                <a:spcPts val="0"/>
              </a:spcAft>
              <a:buClr>
                <a:srgbClr val="1EAAC6"/>
              </a:buClr>
              <a:buSzPts val="2200"/>
              <a:buFont typeface="Noto Sans"/>
              <a:buChar char="❑"/>
              <a:tabLst/>
              <a:defRPr/>
            </a:pPr>
            <a:r>
              <a:rPr kumimoji="0" lang="en-GB" sz="2400" b="0" i="0" u="none" strike="noStrike" kern="0" cap="none" spc="0" normalizeH="0" baseline="0" noProof="0">
                <a:ln>
                  <a:noFill/>
                </a:ln>
                <a:solidFill>
                  <a:srgbClr val="595959"/>
                </a:solidFill>
                <a:effectLst/>
                <a:uLnTx/>
                <a:uFillTx/>
                <a:latin typeface="Calibri"/>
                <a:ea typeface="Calibri"/>
                <a:cs typeface="Calibri"/>
                <a:sym typeface="Calibri"/>
              </a:rPr>
              <a:t>Features include, but are not limited to:</a:t>
            </a:r>
            <a:endParaRPr kumimoji="0" sz="1400" b="0" i="0" u="none" strike="noStrike" kern="0" cap="none" spc="0" normalizeH="0" baseline="0" noProof="0">
              <a:ln>
                <a:noFill/>
              </a:ln>
              <a:solidFill>
                <a:srgbClr val="595959"/>
              </a:solidFill>
              <a:effectLst/>
              <a:uLnTx/>
              <a:uFillTx/>
              <a:latin typeface="Arial"/>
              <a:ea typeface="Arial"/>
              <a:cs typeface="Arial"/>
              <a:sym typeface="Arial"/>
            </a:endParaRPr>
          </a:p>
          <a:p>
            <a:pPr marL="11112"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595959"/>
                </a:solidFill>
                <a:effectLst/>
                <a:uLnTx/>
                <a:uFillTx/>
                <a:latin typeface="Calibri"/>
                <a:ea typeface="Calibri"/>
                <a:cs typeface="Calibri"/>
                <a:sym typeface="Calibri"/>
              </a:rPr>
              <a:t>	- </a:t>
            </a:r>
            <a:r>
              <a:rPr kumimoji="0" lang="en-GB" sz="2000" b="0" i="0" u="none" strike="noStrike" kern="0" cap="none" spc="0" normalizeH="0" baseline="0" noProof="0">
                <a:ln>
                  <a:noFill/>
                </a:ln>
                <a:solidFill>
                  <a:srgbClr val="595959"/>
                </a:solidFill>
                <a:effectLst/>
                <a:uLnTx/>
                <a:uFillTx/>
                <a:latin typeface="Calibri"/>
                <a:ea typeface="Calibri"/>
                <a:cs typeface="Calibri"/>
                <a:sym typeface="Calibri"/>
              </a:rPr>
              <a:t>rapid pay-to-publish/present models without rigorous (or indeed any) peer review</a:t>
            </a:r>
            <a:endParaRPr kumimoji="0" sz="1400" b="0" i="0" u="none" strike="noStrike" kern="0" cap="none" spc="0" normalizeH="0" baseline="0" noProof="0">
              <a:ln>
                <a:noFill/>
              </a:ln>
              <a:solidFill>
                <a:srgbClr val="595959"/>
              </a:solidFill>
              <a:effectLst/>
              <a:uLnTx/>
              <a:uFillTx/>
              <a:latin typeface="Arial"/>
              <a:ea typeface="Arial"/>
              <a:cs typeface="Arial"/>
              <a:sym typeface="Arial"/>
            </a:endParaRPr>
          </a:p>
          <a:p>
            <a:pPr marL="11112"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595959"/>
                </a:solidFill>
                <a:effectLst/>
                <a:uLnTx/>
                <a:uFillTx/>
                <a:latin typeface="Calibri"/>
                <a:ea typeface="Calibri"/>
                <a:cs typeface="Calibri"/>
                <a:sym typeface="Calibri"/>
              </a:rPr>
              <a:t>	- fake editorial or conference boards falsely listing respected scientists</a:t>
            </a:r>
            <a:endParaRPr kumimoji="0" sz="1400" b="0" i="0" u="none" strike="noStrike" kern="0" cap="none" spc="0" normalizeH="0" baseline="0" noProof="0">
              <a:ln>
                <a:noFill/>
              </a:ln>
              <a:solidFill>
                <a:srgbClr val="595959"/>
              </a:solidFill>
              <a:effectLst/>
              <a:uLnTx/>
              <a:uFillTx/>
              <a:latin typeface="Arial"/>
              <a:ea typeface="Arial"/>
              <a:cs typeface="Arial"/>
              <a:sym typeface="Arial"/>
            </a:endParaRPr>
          </a:p>
          <a:p>
            <a:pPr marL="11112"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595959"/>
                </a:solidFill>
                <a:effectLst/>
                <a:uLnTx/>
                <a:uFillTx/>
                <a:latin typeface="Calibri"/>
                <a:ea typeface="Calibri"/>
                <a:cs typeface="Calibri"/>
                <a:sym typeface="Calibri"/>
              </a:rPr>
              <a:t>	- fraudulent impact factors or metrics</a:t>
            </a:r>
            <a:endParaRPr kumimoji="0" sz="1400" b="0" i="0" u="none" strike="noStrike" kern="0" cap="none" spc="0" normalizeH="0" baseline="0" noProof="0">
              <a:ln>
                <a:noFill/>
              </a:ln>
              <a:solidFill>
                <a:srgbClr val="595959"/>
              </a:solidFill>
              <a:effectLst/>
              <a:uLnTx/>
              <a:uFillTx/>
              <a:latin typeface="Arial"/>
              <a:ea typeface="Arial"/>
              <a:cs typeface="Arial"/>
              <a:sym typeface="Arial"/>
            </a:endParaRPr>
          </a:p>
          <a:p>
            <a:pPr marL="11112"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595959"/>
                </a:solidFill>
                <a:effectLst/>
                <a:uLnTx/>
                <a:uFillTx/>
                <a:latin typeface="Calibri"/>
                <a:ea typeface="Calibri"/>
                <a:cs typeface="Calibri"/>
                <a:sym typeface="Calibri"/>
              </a:rPr>
              <a:t>	- journal and conference titles that are deceptively similar to legitimate ones</a:t>
            </a:r>
            <a:endParaRPr kumimoji="0" sz="1400" b="0" i="0" u="none" strike="noStrike" kern="0" cap="none" spc="0" normalizeH="0" baseline="0" noProof="0">
              <a:ln>
                <a:noFill/>
              </a:ln>
              <a:solidFill>
                <a:srgbClr val="595959"/>
              </a:solidFill>
              <a:effectLst/>
              <a:uLnTx/>
              <a:uFillTx/>
              <a:latin typeface="Arial"/>
              <a:ea typeface="Arial"/>
              <a:cs typeface="Arial"/>
              <a:sym typeface="Arial"/>
            </a:endParaRPr>
          </a:p>
          <a:p>
            <a:pPr marL="11112"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595959"/>
                </a:solidFill>
                <a:effectLst/>
                <a:uLnTx/>
                <a:uFillTx/>
                <a:latin typeface="Calibri"/>
                <a:ea typeface="Calibri"/>
                <a:cs typeface="Calibri"/>
                <a:sym typeface="Calibri"/>
              </a:rPr>
              <a:t>	- aggressive spam invitations to solicit articles and abstracts, including outside of a researcher’s 	  own expertise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112"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595959"/>
              </a:solidFill>
              <a:effectLst/>
              <a:uLnTx/>
              <a:uFillTx/>
              <a:latin typeface="Arial"/>
              <a:ea typeface="Arial"/>
              <a:cs typeface="Arial"/>
              <a:sym typeface="Arial"/>
            </a:endParaRPr>
          </a:p>
          <a:p>
            <a:pPr marL="354012" marR="0" lvl="5" indent="-342900" algn="l" defTabSz="914400" rtl="0" eaLnBrk="1" fontAlgn="auto" latinLnBrk="0" hangingPunct="1">
              <a:lnSpc>
                <a:spcPct val="100000"/>
              </a:lnSpc>
              <a:spcBef>
                <a:spcPts val="0"/>
              </a:spcBef>
              <a:spcAft>
                <a:spcPts val="0"/>
              </a:spcAft>
              <a:buClr>
                <a:srgbClr val="1EAAC6"/>
              </a:buClr>
              <a:buSzPts val="2200"/>
              <a:buFont typeface="Noto Sans"/>
              <a:buChar char="❑"/>
              <a:tabLst/>
              <a:defRPr/>
            </a:pPr>
            <a:r>
              <a:rPr kumimoji="0" lang="en-GB" sz="2400" b="0" i="0" u="none" strike="noStrike" kern="0" cap="none" spc="0" normalizeH="0" baseline="0" noProof="0">
                <a:ln>
                  <a:noFill/>
                </a:ln>
                <a:solidFill>
                  <a:srgbClr val="595959"/>
                </a:solidFill>
                <a:effectLst/>
                <a:uLnTx/>
                <a:uFillTx/>
                <a:latin typeface="Calibri"/>
                <a:ea typeface="Calibri"/>
                <a:cs typeface="Calibri"/>
                <a:sym typeface="Calibri"/>
              </a:rPr>
              <a:t>These genuinely fraudulent practices continue to evolve and are becoming more difficult to distinguish from low quality, unethical and questionable publishing and conferencing practices. </a:t>
            </a:r>
            <a:endParaRPr kumimoji="0" sz="2200" b="0" i="0" u="none" strike="noStrike" kern="0" cap="none" spc="0" normalizeH="0" baseline="0" noProof="0">
              <a:ln>
                <a:noFill/>
              </a:ln>
              <a:solidFill>
                <a:srgbClr val="595959"/>
              </a:solidFill>
              <a:effectLst/>
              <a:uLnTx/>
              <a:uFillTx/>
              <a:latin typeface="Calibri"/>
              <a:ea typeface="Calibri"/>
              <a:cs typeface="Calibri"/>
              <a:sym typeface="Calibri"/>
            </a:endParaRPr>
          </a:p>
        </p:txBody>
      </p:sp>
      <p:sp>
        <p:nvSpPr>
          <p:cNvPr id="142" name="Google Shape;142;p15"/>
          <p:cNvSpPr txBox="1"/>
          <p:nvPr/>
        </p:nvSpPr>
        <p:spPr>
          <a:xfrm>
            <a:off x="3048000" y="3398483"/>
            <a:ext cx="6096000"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6"/>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5</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149" name="Google Shape;149;p16"/>
          <p:cNvSpPr/>
          <p:nvPr/>
        </p:nvSpPr>
        <p:spPr>
          <a:xfrm rot="-5400000">
            <a:off x="5861848" y="527845"/>
            <a:ext cx="468312" cy="12191999"/>
          </a:xfrm>
          <a:prstGeom prst="rect">
            <a:avLst/>
          </a:prstGeom>
          <a:solidFill>
            <a:srgbClr val="1EAAC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B0F0"/>
              </a:solidFill>
              <a:effectLst/>
              <a:uLnTx/>
              <a:uFillTx/>
              <a:latin typeface="Calibri"/>
              <a:ea typeface="Calibri"/>
              <a:cs typeface="Calibri"/>
              <a:sym typeface="Calibri"/>
            </a:endParaRPr>
          </a:p>
        </p:txBody>
      </p:sp>
      <p:grpSp>
        <p:nvGrpSpPr>
          <p:cNvPr id="150" name="Google Shape;150;p16"/>
          <p:cNvGrpSpPr/>
          <p:nvPr/>
        </p:nvGrpSpPr>
        <p:grpSpPr>
          <a:xfrm>
            <a:off x="646780" y="286804"/>
            <a:ext cx="10081040" cy="6815227"/>
            <a:chOff x="407498" y="303895"/>
            <a:chExt cx="10081040" cy="6815227"/>
          </a:xfrm>
        </p:grpSpPr>
        <p:pic>
          <p:nvPicPr>
            <p:cNvPr id="151" name="Google Shape;151;p16" descr="Logo IAP 2018.jpg"/>
            <p:cNvPicPr preferRelativeResize="0"/>
            <p:nvPr/>
          </p:nvPicPr>
          <p:blipFill rotWithShape="1">
            <a:blip r:embed="rId3">
              <a:alphaModFix/>
            </a:blip>
            <a:srcRect/>
            <a:stretch/>
          </p:blipFill>
          <p:spPr>
            <a:xfrm>
              <a:off x="407498" y="303895"/>
              <a:ext cx="1579933" cy="789966"/>
            </a:xfrm>
            <a:prstGeom prst="rect">
              <a:avLst/>
            </a:prstGeom>
            <a:noFill/>
            <a:ln>
              <a:noFill/>
            </a:ln>
          </p:spPr>
        </p:pic>
        <p:sp>
          <p:nvSpPr>
            <p:cNvPr id="152" name="Google Shape;152;p16"/>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t>“Combatting predatory academic journals and conferences"</a:t>
              </a:r>
              <a:b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br>
              <a:endParaRPr kumimoji="0" sz="1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pic>
        <p:nvPicPr>
          <p:cNvPr id="153" name="Google Shape;153;p16"/>
          <p:cNvPicPr preferRelativeResize="0"/>
          <p:nvPr/>
        </p:nvPicPr>
        <p:blipFill rotWithShape="1">
          <a:blip r:embed="rId4">
            <a:alphaModFix/>
          </a:blip>
          <a:srcRect l="13060" t="29345" r="23337" b="20993"/>
          <a:stretch/>
        </p:blipFill>
        <p:spPr>
          <a:xfrm>
            <a:off x="2403981" y="525711"/>
            <a:ext cx="9788015" cy="5863977"/>
          </a:xfrm>
          <a:prstGeom prst="rect">
            <a:avLst/>
          </a:prstGeom>
          <a:noFill/>
          <a:ln>
            <a:noFill/>
          </a:ln>
        </p:spPr>
      </p:pic>
      <p:sp>
        <p:nvSpPr>
          <p:cNvPr id="154" name="Google Shape;154;p16"/>
          <p:cNvSpPr txBox="1">
            <a:spLocks noGrp="1"/>
          </p:cNvSpPr>
          <p:nvPr>
            <p:ph type="title"/>
          </p:nvPr>
        </p:nvSpPr>
        <p:spPr>
          <a:xfrm>
            <a:off x="3790615" y="-62456"/>
            <a:ext cx="6937205" cy="106153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EAAC6"/>
              </a:buClr>
              <a:buSzPts val="3600"/>
              <a:buFont typeface="Calibri"/>
              <a:buNone/>
            </a:pPr>
            <a:r>
              <a:rPr lang="en-GB" sz="3600" b="1">
                <a:solidFill>
                  <a:srgbClr val="1EAAC6"/>
                </a:solidFill>
              </a:rPr>
              <a:t>Landmark survey of researchers</a:t>
            </a:r>
            <a:endParaRPr sz="3600"/>
          </a:p>
        </p:txBody>
      </p:sp>
      <p:pic>
        <p:nvPicPr>
          <p:cNvPr id="155" name="Google Shape;155;p16"/>
          <p:cNvPicPr preferRelativeResize="0"/>
          <p:nvPr/>
        </p:nvPicPr>
        <p:blipFill rotWithShape="1">
          <a:blip r:embed="rId4">
            <a:alphaModFix/>
          </a:blip>
          <a:srcRect l="58662" t="80727" r="21367" b="8267"/>
          <a:stretch/>
        </p:blipFill>
        <p:spPr>
          <a:xfrm>
            <a:off x="267960" y="4600699"/>
            <a:ext cx="3917505" cy="1482706"/>
          </a:xfrm>
          <a:prstGeom prst="rect">
            <a:avLst/>
          </a:prstGeom>
          <a:noFill/>
          <a:ln>
            <a:noFill/>
          </a:ln>
        </p:spPr>
      </p:pic>
      <p:pic>
        <p:nvPicPr>
          <p:cNvPr id="156" name="Google Shape;156;p16"/>
          <p:cNvPicPr preferRelativeResize="0"/>
          <p:nvPr/>
        </p:nvPicPr>
        <p:blipFill rotWithShape="1">
          <a:blip r:embed="rId5">
            <a:alphaModFix/>
          </a:blip>
          <a:srcRect l="15358" t="18333" r="23183" b="41593"/>
          <a:stretch/>
        </p:blipFill>
        <p:spPr>
          <a:xfrm>
            <a:off x="311604" y="2983145"/>
            <a:ext cx="3830215" cy="16175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7"/>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6</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163" name="Google Shape;163;p17"/>
          <p:cNvSpPr/>
          <p:nvPr/>
        </p:nvSpPr>
        <p:spPr>
          <a:xfrm rot="-5400000">
            <a:off x="5861848" y="527845"/>
            <a:ext cx="468312" cy="12191999"/>
          </a:xfrm>
          <a:prstGeom prst="rect">
            <a:avLst/>
          </a:prstGeom>
          <a:solidFill>
            <a:srgbClr val="1EAAC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B0F0"/>
              </a:solidFill>
              <a:effectLst/>
              <a:uLnTx/>
              <a:uFillTx/>
              <a:latin typeface="Calibri"/>
              <a:ea typeface="Calibri"/>
              <a:cs typeface="Calibri"/>
              <a:sym typeface="Calibri"/>
            </a:endParaRPr>
          </a:p>
        </p:txBody>
      </p:sp>
      <p:sp>
        <p:nvSpPr>
          <p:cNvPr id="164" name="Google Shape;164;p17"/>
          <p:cNvSpPr txBox="1"/>
          <p:nvPr/>
        </p:nvSpPr>
        <p:spPr>
          <a:xfrm>
            <a:off x="1771361" y="6379422"/>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t>“Combatting predatory academic journals and conferences"</a:t>
            </a:r>
            <a:b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br>
            <a:endParaRPr kumimoji="0" sz="16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65" name="Google Shape;165;p17" descr="Timeline&#10;&#10;Description automatically generated"/>
          <p:cNvPicPr preferRelativeResize="0"/>
          <p:nvPr/>
        </p:nvPicPr>
        <p:blipFill rotWithShape="1">
          <a:blip r:embed="rId3">
            <a:alphaModFix/>
          </a:blip>
          <a:srcRect/>
          <a:stretch/>
        </p:blipFill>
        <p:spPr>
          <a:xfrm>
            <a:off x="0" y="1063068"/>
            <a:ext cx="12192000" cy="4947016"/>
          </a:xfrm>
          <a:prstGeom prst="rect">
            <a:avLst/>
          </a:prstGeom>
          <a:noFill/>
          <a:ln>
            <a:noFill/>
          </a:ln>
        </p:spPr>
      </p:pic>
      <p:pic>
        <p:nvPicPr>
          <p:cNvPr id="166" name="Google Shape;166;p17" descr="Logo IAP 2018.jpg"/>
          <p:cNvPicPr preferRelativeResize="0"/>
          <p:nvPr/>
        </p:nvPicPr>
        <p:blipFill rotWithShape="1">
          <a:blip r:embed="rId4">
            <a:alphaModFix/>
          </a:blip>
          <a:srcRect/>
          <a:stretch/>
        </p:blipFill>
        <p:spPr>
          <a:xfrm>
            <a:off x="646780" y="286805"/>
            <a:ext cx="1258220" cy="57217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8"/>
          <p:cNvSpPr/>
          <p:nvPr/>
        </p:nvSpPr>
        <p:spPr>
          <a:xfrm rot="-5400000">
            <a:off x="5861855" y="527851"/>
            <a:ext cx="468300" cy="12192000"/>
          </a:xfrm>
          <a:prstGeom prst="rect">
            <a:avLst/>
          </a:prstGeom>
          <a:solidFill>
            <a:srgbClr val="1EAAC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B0F0"/>
              </a:solidFill>
              <a:effectLst/>
              <a:uLnTx/>
              <a:uFillTx/>
              <a:latin typeface="Calibri"/>
              <a:ea typeface="Calibri"/>
              <a:cs typeface="Calibri"/>
              <a:sym typeface="Calibri"/>
            </a:endParaRPr>
          </a:p>
        </p:txBody>
      </p:sp>
      <p:grpSp>
        <p:nvGrpSpPr>
          <p:cNvPr id="173" name="Google Shape;173;p18"/>
          <p:cNvGrpSpPr/>
          <p:nvPr/>
        </p:nvGrpSpPr>
        <p:grpSpPr>
          <a:xfrm>
            <a:off x="646780" y="286804"/>
            <a:ext cx="10081081" cy="6815318"/>
            <a:chOff x="407498" y="303895"/>
            <a:chExt cx="10081081" cy="6815318"/>
          </a:xfrm>
        </p:grpSpPr>
        <p:pic>
          <p:nvPicPr>
            <p:cNvPr id="174" name="Google Shape;174;p18" descr="Logo IAP 2018.jpg"/>
            <p:cNvPicPr preferRelativeResize="0"/>
            <p:nvPr/>
          </p:nvPicPr>
          <p:blipFill rotWithShape="1">
            <a:blip r:embed="rId3">
              <a:alphaModFix/>
            </a:blip>
            <a:srcRect/>
            <a:stretch/>
          </p:blipFill>
          <p:spPr>
            <a:xfrm>
              <a:off x="407498" y="303895"/>
              <a:ext cx="1332849" cy="666424"/>
            </a:xfrm>
            <a:prstGeom prst="rect">
              <a:avLst/>
            </a:prstGeom>
            <a:noFill/>
            <a:ln>
              <a:noFill/>
            </a:ln>
          </p:spPr>
        </p:pic>
        <p:sp>
          <p:nvSpPr>
            <p:cNvPr id="175" name="Google Shape;175;p18"/>
            <p:cNvSpPr txBox="1"/>
            <p:nvPr/>
          </p:nvSpPr>
          <p:spPr>
            <a:xfrm>
              <a:off x="1532079" y="6396513"/>
              <a:ext cx="8956500" cy="7227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t>“Combatting predatory academic journals and conferences"</a:t>
              </a:r>
              <a:b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br>
              <a:endParaRPr kumimoji="0" sz="1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176" name="Google Shape;176;p18"/>
          <p:cNvSpPr txBox="1"/>
          <p:nvPr/>
        </p:nvSpPr>
        <p:spPr>
          <a:xfrm>
            <a:off x="2289867" y="264563"/>
            <a:ext cx="9775200" cy="6465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GB" sz="3600" b="1" i="0" u="none" strike="noStrike" kern="0" cap="none" spc="0" normalizeH="0" baseline="0" noProof="0">
                <a:ln>
                  <a:noFill/>
                </a:ln>
                <a:solidFill>
                  <a:srgbClr val="1EAAC6"/>
                </a:solidFill>
                <a:effectLst/>
                <a:uLnTx/>
                <a:uFillTx/>
                <a:latin typeface="Calibri"/>
                <a:ea typeface="Calibri"/>
                <a:cs typeface="Calibri"/>
                <a:sym typeface="Calibri"/>
              </a:rPr>
              <a:t>Some personal accounts</a:t>
            </a:r>
            <a:endParaRPr kumimoji="0" sz="3600" b="0" i="0" u="none" strike="noStrike" kern="0" cap="none" spc="0" normalizeH="0" baseline="0" noProof="0">
              <a:ln>
                <a:noFill/>
              </a:ln>
              <a:solidFill>
                <a:srgbClr val="1EAAC6"/>
              </a:solidFill>
              <a:effectLst/>
              <a:uLnTx/>
              <a:uFillTx/>
              <a:latin typeface="Calibri"/>
              <a:ea typeface="Calibri"/>
              <a:cs typeface="Calibri"/>
              <a:sym typeface="Calibri"/>
            </a:endParaRPr>
          </a:p>
        </p:txBody>
      </p:sp>
      <p:pic>
        <p:nvPicPr>
          <p:cNvPr id="177" name="Google Shape;177;p18"/>
          <p:cNvPicPr preferRelativeResize="0"/>
          <p:nvPr/>
        </p:nvPicPr>
        <p:blipFill rotWithShape="1">
          <a:blip r:embed="rId4">
            <a:alphaModFix/>
          </a:blip>
          <a:srcRect/>
          <a:stretch/>
        </p:blipFill>
        <p:spPr>
          <a:xfrm>
            <a:off x="571500" y="1092200"/>
            <a:ext cx="11049000" cy="5486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8</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184" name="Google Shape;184;p19"/>
          <p:cNvSpPr/>
          <p:nvPr/>
        </p:nvSpPr>
        <p:spPr>
          <a:xfrm rot="-5400000">
            <a:off x="5861848" y="527845"/>
            <a:ext cx="468312" cy="12191999"/>
          </a:xfrm>
          <a:prstGeom prst="rect">
            <a:avLst/>
          </a:prstGeom>
          <a:solidFill>
            <a:srgbClr val="1EAAC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B0F0"/>
              </a:solidFill>
              <a:effectLst/>
              <a:uLnTx/>
              <a:uFillTx/>
              <a:latin typeface="Calibri"/>
              <a:ea typeface="Calibri"/>
              <a:cs typeface="Calibri"/>
              <a:sym typeface="Calibri"/>
            </a:endParaRPr>
          </a:p>
        </p:txBody>
      </p:sp>
      <p:grpSp>
        <p:nvGrpSpPr>
          <p:cNvPr id="185" name="Google Shape;185;p19"/>
          <p:cNvGrpSpPr/>
          <p:nvPr/>
        </p:nvGrpSpPr>
        <p:grpSpPr>
          <a:xfrm>
            <a:off x="646780" y="286804"/>
            <a:ext cx="10081040" cy="6815227"/>
            <a:chOff x="407498" y="303895"/>
            <a:chExt cx="10081040" cy="6815227"/>
          </a:xfrm>
        </p:grpSpPr>
        <p:pic>
          <p:nvPicPr>
            <p:cNvPr id="186" name="Google Shape;186;p19" descr="Logo IAP 2018.jpg"/>
            <p:cNvPicPr preferRelativeResize="0"/>
            <p:nvPr/>
          </p:nvPicPr>
          <p:blipFill rotWithShape="1">
            <a:blip r:embed="rId3">
              <a:alphaModFix/>
            </a:blip>
            <a:srcRect/>
            <a:stretch/>
          </p:blipFill>
          <p:spPr>
            <a:xfrm>
              <a:off x="407498" y="303895"/>
              <a:ext cx="1579933" cy="789966"/>
            </a:xfrm>
            <a:prstGeom prst="rect">
              <a:avLst/>
            </a:prstGeom>
            <a:noFill/>
            <a:ln>
              <a:noFill/>
            </a:ln>
          </p:spPr>
        </p:pic>
        <p:sp>
          <p:nvSpPr>
            <p:cNvPr id="187" name="Google Shape;187;p19"/>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t>“Combatting predatory academic journals and conferences"</a:t>
              </a:r>
              <a:b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br>
              <a:endParaRPr kumimoji="0" sz="1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pic>
        <p:nvPicPr>
          <p:cNvPr id="188" name="Google Shape;188;p19"/>
          <p:cNvPicPr preferRelativeResize="0"/>
          <p:nvPr/>
        </p:nvPicPr>
        <p:blipFill rotWithShape="1">
          <a:blip r:embed="rId4">
            <a:alphaModFix/>
          </a:blip>
          <a:srcRect l="12386" t="20833" r="13494" b="39062"/>
          <a:stretch/>
        </p:blipFill>
        <p:spPr>
          <a:xfrm>
            <a:off x="75559" y="1257284"/>
            <a:ext cx="12040882" cy="43434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0"/>
          <p:cNvSpPr txBox="1"/>
          <p:nvPr/>
        </p:nvSpPr>
        <p:spPr>
          <a:xfrm>
            <a:off x="3553499" y="2729033"/>
            <a:ext cx="5110737" cy="1487734"/>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5" name="Google Shape;195;p20"/>
          <p:cNvSpPr txBox="1"/>
          <p:nvPr/>
        </p:nvSpPr>
        <p:spPr>
          <a:xfrm>
            <a:off x="489379" y="2730947"/>
            <a:ext cx="2907581" cy="1479510"/>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196;p20"/>
          <p:cNvSpPr txBox="1"/>
          <p:nvPr/>
        </p:nvSpPr>
        <p:spPr>
          <a:xfrm>
            <a:off x="4106766" y="1280602"/>
            <a:ext cx="1628692" cy="1169511"/>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p:txBody>
      </p:sp>
      <p:sp>
        <p:nvSpPr>
          <p:cNvPr id="197" name="Google Shape;197;p20"/>
          <p:cNvSpPr txBox="1"/>
          <p:nvPr/>
        </p:nvSpPr>
        <p:spPr>
          <a:xfrm>
            <a:off x="5989277" y="4439964"/>
            <a:ext cx="5801798" cy="1551328"/>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8" name="Google Shape;198;p20"/>
          <p:cNvSpPr txBox="1"/>
          <p:nvPr/>
        </p:nvSpPr>
        <p:spPr>
          <a:xfrm>
            <a:off x="7680068" y="1267608"/>
            <a:ext cx="2291494" cy="1227050"/>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9" name="Google Shape;199;p20"/>
          <p:cNvSpPr txBox="1"/>
          <p:nvPr/>
        </p:nvSpPr>
        <p:spPr>
          <a:xfrm>
            <a:off x="489379" y="1263134"/>
            <a:ext cx="3510887" cy="1235561"/>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0" name="Google Shape;200;p20"/>
          <p:cNvSpPr txBox="1"/>
          <p:nvPr/>
        </p:nvSpPr>
        <p:spPr>
          <a:xfrm>
            <a:off x="468979" y="4430205"/>
            <a:ext cx="5334921" cy="1575295"/>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1" name="Google Shape;201;p20"/>
          <p:cNvSpPr txBox="1"/>
          <p:nvPr/>
        </p:nvSpPr>
        <p:spPr>
          <a:xfrm>
            <a:off x="8834219" y="2727419"/>
            <a:ext cx="2956856" cy="1476648"/>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2" name="Google Shape;202;p20"/>
          <p:cNvSpPr txBox="1"/>
          <p:nvPr/>
        </p:nvSpPr>
        <p:spPr>
          <a:xfrm>
            <a:off x="10114455" y="1272765"/>
            <a:ext cx="1676620" cy="1221894"/>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3" name="Google Shape;203;p20"/>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t>9</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204" name="Google Shape;204;p20"/>
          <p:cNvSpPr/>
          <p:nvPr/>
        </p:nvSpPr>
        <p:spPr>
          <a:xfrm rot="-5400000">
            <a:off x="5861848" y="527845"/>
            <a:ext cx="468312" cy="12191999"/>
          </a:xfrm>
          <a:prstGeom prst="rect">
            <a:avLst/>
          </a:prstGeom>
          <a:solidFill>
            <a:srgbClr val="1EAAC6"/>
          </a:solidFill>
          <a:ln>
            <a:noFill/>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B0F0"/>
              </a:solidFill>
              <a:effectLst/>
              <a:uLnTx/>
              <a:uFillTx/>
              <a:latin typeface="Arial"/>
              <a:ea typeface="Arial"/>
              <a:cs typeface="Arial"/>
              <a:sym typeface="Arial"/>
            </a:endParaRPr>
          </a:p>
        </p:txBody>
      </p:sp>
      <p:grpSp>
        <p:nvGrpSpPr>
          <p:cNvPr id="205" name="Google Shape;205;p20"/>
          <p:cNvGrpSpPr/>
          <p:nvPr/>
        </p:nvGrpSpPr>
        <p:grpSpPr>
          <a:xfrm>
            <a:off x="646780" y="286804"/>
            <a:ext cx="10081040" cy="6815227"/>
            <a:chOff x="407498" y="303895"/>
            <a:chExt cx="10081040" cy="6815227"/>
          </a:xfrm>
        </p:grpSpPr>
        <p:pic>
          <p:nvPicPr>
            <p:cNvPr id="206" name="Google Shape;206;p20" descr="Logo IAP 2018.jpg"/>
            <p:cNvPicPr preferRelativeResize="0"/>
            <p:nvPr/>
          </p:nvPicPr>
          <p:blipFill rotWithShape="1">
            <a:blip r:embed="rId3">
              <a:alphaModFix/>
            </a:blip>
            <a:srcRect/>
            <a:stretch/>
          </p:blipFill>
          <p:spPr>
            <a:xfrm>
              <a:off x="407498" y="303895"/>
              <a:ext cx="1310357" cy="655178"/>
            </a:xfrm>
            <a:prstGeom prst="rect">
              <a:avLst/>
            </a:prstGeom>
            <a:noFill/>
            <a:ln>
              <a:noFill/>
            </a:ln>
          </p:spPr>
        </p:pic>
        <p:sp>
          <p:nvSpPr>
            <p:cNvPr id="207" name="Google Shape;207;p20"/>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Arial"/>
                  <a:ea typeface="Arial"/>
                  <a:cs typeface="Arial"/>
                  <a:sym typeface="Arial"/>
                </a:rPr>
                <a:t>“Combatting predatory academic journals and conferences"</a:t>
              </a:r>
              <a:br>
                <a:rPr kumimoji="0" lang="en-GB" sz="1600" b="0" i="0" u="none" strike="noStrike" kern="0" cap="none" spc="0" normalizeH="0" baseline="0" noProof="0">
                  <a:ln>
                    <a:noFill/>
                  </a:ln>
                  <a:solidFill>
                    <a:srgbClr val="FFFFFF"/>
                  </a:solidFill>
                  <a:effectLst/>
                  <a:uLnTx/>
                  <a:uFillTx/>
                  <a:latin typeface="Arial"/>
                  <a:ea typeface="Arial"/>
                  <a:cs typeface="Arial"/>
                  <a:sym typeface="Arial"/>
                </a:rPr>
              </a:br>
              <a:endParaRPr kumimoji="0" sz="16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208" name="Google Shape;208;p20"/>
          <p:cNvSpPr txBox="1">
            <a:spLocks noGrp="1"/>
          </p:cNvSpPr>
          <p:nvPr>
            <p:ph type="title"/>
          </p:nvPr>
        </p:nvSpPr>
        <p:spPr>
          <a:xfrm>
            <a:off x="2244821" y="49611"/>
            <a:ext cx="9161863" cy="108403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GB" sz="3600" b="1">
                <a:solidFill>
                  <a:srgbClr val="1EAAC6"/>
                </a:solidFill>
                <a:latin typeface="Arial"/>
                <a:ea typeface="Arial"/>
                <a:cs typeface="Arial"/>
                <a:sym typeface="Arial"/>
              </a:rPr>
              <a:t>Examples of helpful tools and guides</a:t>
            </a:r>
            <a:endParaRPr/>
          </a:p>
        </p:txBody>
      </p:sp>
      <p:pic>
        <p:nvPicPr>
          <p:cNvPr id="209" name="Google Shape;209;p20"/>
          <p:cNvPicPr preferRelativeResize="0"/>
          <p:nvPr/>
        </p:nvPicPr>
        <p:blipFill rotWithShape="1">
          <a:blip r:embed="rId4">
            <a:alphaModFix/>
          </a:blip>
          <a:srcRect l="21518" t="9000" r="44548" b="81788"/>
          <a:stretch/>
        </p:blipFill>
        <p:spPr>
          <a:xfrm>
            <a:off x="603555" y="4738258"/>
            <a:ext cx="5010090" cy="906865"/>
          </a:xfrm>
          <a:prstGeom prst="rect">
            <a:avLst/>
          </a:prstGeom>
          <a:noFill/>
          <a:ln>
            <a:noFill/>
          </a:ln>
        </p:spPr>
      </p:pic>
      <p:pic>
        <p:nvPicPr>
          <p:cNvPr id="210" name="Google Shape;210;p20" descr="Think Check Attend"/>
          <p:cNvPicPr preferRelativeResize="0"/>
          <p:nvPr/>
        </p:nvPicPr>
        <p:blipFill rotWithShape="1">
          <a:blip r:embed="rId5">
            <a:alphaModFix/>
          </a:blip>
          <a:srcRect/>
          <a:stretch/>
        </p:blipFill>
        <p:spPr>
          <a:xfrm>
            <a:off x="6905841" y="4602463"/>
            <a:ext cx="4074643" cy="1226292"/>
          </a:xfrm>
          <a:prstGeom prst="rect">
            <a:avLst/>
          </a:prstGeom>
          <a:noFill/>
          <a:ln>
            <a:noFill/>
          </a:ln>
        </p:spPr>
      </p:pic>
      <p:pic>
        <p:nvPicPr>
          <p:cNvPr id="211" name="Google Shape;211;p20"/>
          <p:cNvPicPr preferRelativeResize="0"/>
          <p:nvPr/>
        </p:nvPicPr>
        <p:blipFill rotWithShape="1">
          <a:blip r:embed="rId6">
            <a:alphaModFix/>
          </a:blip>
          <a:srcRect l="61232" t="66279" r="5215" b="25128"/>
          <a:stretch/>
        </p:blipFill>
        <p:spPr>
          <a:xfrm>
            <a:off x="3683245" y="3404340"/>
            <a:ext cx="4732286" cy="687719"/>
          </a:xfrm>
          <a:prstGeom prst="rect">
            <a:avLst/>
          </a:prstGeom>
          <a:noFill/>
          <a:ln>
            <a:noFill/>
          </a:ln>
        </p:spPr>
      </p:pic>
      <p:pic>
        <p:nvPicPr>
          <p:cNvPr id="212" name="Google Shape;212;p20"/>
          <p:cNvPicPr preferRelativeResize="0"/>
          <p:nvPr/>
        </p:nvPicPr>
        <p:blipFill rotWithShape="1">
          <a:blip r:embed="rId7">
            <a:alphaModFix/>
          </a:blip>
          <a:srcRect t="23226" r="71174" b="73102"/>
          <a:stretch/>
        </p:blipFill>
        <p:spPr>
          <a:xfrm>
            <a:off x="549824" y="1324474"/>
            <a:ext cx="3389996" cy="287932"/>
          </a:xfrm>
          <a:prstGeom prst="rect">
            <a:avLst/>
          </a:prstGeom>
          <a:noFill/>
          <a:ln>
            <a:noFill/>
          </a:ln>
        </p:spPr>
      </p:pic>
      <p:pic>
        <p:nvPicPr>
          <p:cNvPr id="213" name="Google Shape;213;p20"/>
          <p:cNvPicPr preferRelativeResize="0"/>
          <p:nvPr/>
        </p:nvPicPr>
        <p:blipFill rotWithShape="1">
          <a:blip r:embed="rId7">
            <a:alphaModFix/>
          </a:blip>
          <a:srcRect t="8290" r="82439" b="84764"/>
          <a:stretch/>
        </p:blipFill>
        <p:spPr>
          <a:xfrm>
            <a:off x="806398" y="1657625"/>
            <a:ext cx="2876847" cy="758513"/>
          </a:xfrm>
          <a:prstGeom prst="rect">
            <a:avLst/>
          </a:prstGeom>
          <a:noFill/>
          <a:ln>
            <a:noFill/>
          </a:ln>
        </p:spPr>
      </p:pic>
      <p:pic>
        <p:nvPicPr>
          <p:cNvPr id="214" name="Google Shape;214;p20"/>
          <p:cNvPicPr preferRelativeResize="0"/>
          <p:nvPr/>
        </p:nvPicPr>
        <p:blipFill rotWithShape="1">
          <a:blip r:embed="rId8">
            <a:alphaModFix/>
          </a:blip>
          <a:srcRect/>
          <a:stretch/>
        </p:blipFill>
        <p:spPr>
          <a:xfrm>
            <a:off x="3726908" y="2799764"/>
            <a:ext cx="4338097" cy="604576"/>
          </a:xfrm>
          <a:prstGeom prst="rect">
            <a:avLst/>
          </a:prstGeom>
          <a:noFill/>
          <a:ln>
            <a:noFill/>
          </a:ln>
        </p:spPr>
      </p:pic>
      <p:pic>
        <p:nvPicPr>
          <p:cNvPr id="215" name="Google Shape;215;p20"/>
          <p:cNvPicPr preferRelativeResize="0"/>
          <p:nvPr/>
        </p:nvPicPr>
        <p:blipFill rotWithShape="1">
          <a:blip r:embed="rId9">
            <a:alphaModFix/>
          </a:blip>
          <a:srcRect l="10382" t="7743" r="80370" b="86041"/>
          <a:stretch/>
        </p:blipFill>
        <p:spPr>
          <a:xfrm>
            <a:off x="10186516" y="1559012"/>
            <a:ext cx="1550560" cy="694859"/>
          </a:xfrm>
          <a:prstGeom prst="rect">
            <a:avLst/>
          </a:prstGeom>
          <a:noFill/>
          <a:ln>
            <a:noFill/>
          </a:ln>
        </p:spPr>
      </p:pic>
      <p:pic>
        <p:nvPicPr>
          <p:cNvPr id="216" name="Google Shape;216;p20"/>
          <p:cNvPicPr preferRelativeResize="0"/>
          <p:nvPr/>
        </p:nvPicPr>
        <p:blipFill rotWithShape="1">
          <a:blip r:embed="rId10">
            <a:alphaModFix/>
          </a:blip>
          <a:srcRect l="3541" t="8705" r="84233" b="82308"/>
          <a:stretch/>
        </p:blipFill>
        <p:spPr>
          <a:xfrm>
            <a:off x="7807147" y="1385828"/>
            <a:ext cx="2028853" cy="994278"/>
          </a:xfrm>
          <a:prstGeom prst="rect">
            <a:avLst/>
          </a:prstGeom>
          <a:noFill/>
          <a:ln>
            <a:noFill/>
          </a:ln>
        </p:spPr>
      </p:pic>
      <p:pic>
        <p:nvPicPr>
          <p:cNvPr id="217" name="Google Shape;217;p20"/>
          <p:cNvPicPr preferRelativeResize="0"/>
          <p:nvPr/>
        </p:nvPicPr>
        <p:blipFill rotWithShape="1">
          <a:blip r:embed="rId11">
            <a:alphaModFix/>
          </a:blip>
          <a:srcRect l="21989" t="22955" r="50026" b="51610"/>
          <a:stretch/>
        </p:blipFill>
        <p:spPr>
          <a:xfrm>
            <a:off x="549824" y="2754644"/>
            <a:ext cx="2304339" cy="1406715"/>
          </a:xfrm>
          <a:prstGeom prst="rect">
            <a:avLst/>
          </a:prstGeom>
          <a:noFill/>
          <a:ln>
            <a:noFill/>
          </a:ln>
        </p:spPr>
      </p:pic>
      <p:pic>
        <p:nvPicPr>
          <p:cNvPr id="218" name="Google Shape;218;p20"/>
          <p:cNvPicPr preferRelativeResize="0"/>
          <p:nvPr/>
        </p:nvPicPr>
        <p:blipFill rotWithShape="1">
          <a:blip r:embed="rId12">
            <a:alphaModFix/>
          </a:blip>
          <a:srcRect t="11683" r="89383" b="83482"/>
          <a:stretch/>
        </p:blipFill>
        <p:spPr>
          <a:xfrm>
            <a:off x="1477073" y="3592589"/>
            <a:ext cx="1886843" cy="541951"/>
          </a:xfrm>
          <a:prstGeom prst="rect">
            <a:avLst/>
          </a:prstGeom>
          <a:noFill/>
          <a:ln>
            <a:noFill/>
          </a:ln>
        </p:spPr>
      </p:pic>
      <p:pic>
        <p:nvPicPr>
          <p:cNvPr id="219" name="Google Shape;219;p20"/>
          <p:cNvPicPr preferRelativeResize="0"/>
          <p:nvPr/>
        </p:nvPicPr>
        <p:blipFill rotWithShape="1">
          <a:blip r:embed="rId13">
            <a:alphaModFix/>
          </a:blip>
          <a:srcRect l="24463" t="9063" r="59357" b="80945"/>
          <a:stretch/>
        </p:blipFill>
        <p:spPr>
          <a:xfrm>
            <a:off x="8892241" y="2990110"/>
            <a:ext cx="2844835" cy="1171249"/>
          </a:xfrm>
          <a:prstGeom prst="rect">
            <a:avLst/>
          </a:prstGeom>
          <a:noFill/>
          <a:ln>
            <a:noFill/>
          </a:ln>
        </p:spPr>
      </p:pic>
      <p:pic>
        <p:nvPicPr>
          <p:cNvPr id="220" name="Google Shape;220;p20"/>
          <p:cNvPicPr preferRelativeResize="0"/>
          <p:nvPr/>
        </p:nvPicPr>
        <p:blipFill rotWithShape="1">
          <a:blip r:embed="rId14">
            <a:alphaModFix/>
          </a:blip>
          <a:srcRect l="40373" t="9570" r="45057" b="80549"/>
          <a:stretch/>
        </p:blipFill>
        <p:spPr>
          <a:xfrm>
            <a:off x="4123953" y="1420408"/>
            <a:ext cx="1529941" cy="691637"/>
          </a:xfrm>
          <a:prstGeom prst="rect">
            <a:avLst/>
          </a:prstGeom>
          <a:noFill/>
          <a:ln>
            <a:noFill/>
          </a:ln>
        </p:spPr>
      </p:pic>
      <p:pic>
        <p:nvPicPr>
          <p:cNvPr id="221" name="Google Shape;221;p20"/>
          <p:cNvPicPr preferRelativeResize="0"/>
          <p:nvPr/>
        </p:nvPicPr>
        <p:blipFill rotWithShape="1">
          <a:blip r:embed="rId15">
            <a:alphaModFix/>
          </a:blip>
          <a:srcRect l="23247" t="9033" r="63122" b="82499"/>
          <a:stretch/>
        </p:blipFill>
        <p:spPr>
          <a:xfrm>
            <a:off x="5789456" y="1517838"/>
            <a:ext cx="1776958" cy="736033"/>
          </a:xfrm>
          <a:prstGeom prst="rect">
            <a:avLst/>
          </a:prstGeom>
          <a:noFill/>
          <a:ln>
            <a:noFill/>
          </a:ln>
        </p:spPr>
      </p:pic>
      <p:sp>
        <p:nvSpPr>
          <p:cNvPr id="222" name="Google Shape;222;p20"/>
          <p:cNvSpPr txBox="1"/>
          <p:nvPr/>
        </p:nvSpPr>
        <p:spPr>
          <a:xfrm>
            <a:off x="5878351" y="1280601"/>
            <a:ext cx="1697009" cy="1169511"/>
          </a:xfrm>
          <a:prstGeom prst="rect">
            <a:avLst/>
          </a:prstGeom>
          <a:noFill/>
          <a:ln w="38100" cap="flat" cmpd="sng">
            <a:solidFill>
              <a:srgbClr val="1DAAC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sng" strike="noStrike" kern="0" cap="none" spc="0" normalizeH="0" baseline="0" noProof="0">
              <a:ln>
                <a:noFill/>
              </a:ln>
              <a:solidFill>
                <a:srgbClr val="0563C1"/>
              </a:solidFill>
              <a:effectLst/>
              <a:uLnTx/>
              <a:uFillTx/>
              <a:latin typeface="Arial"/>
              <a:ea typeface="Arial"/>
              <a:cs typeface="Arial"/>
              <a:sym typeface="Arial"/>
              <a:hlinkClick r:id="" action="ppaction://noactio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1"/>
          <p:cNvPicPr preferRelativeResize="0"/>
          <p:nvPr/>
        </p:nvPicPr>
        <p:blipFill rotWithShape="1">
          <a:blip r:embed="rId3">
            <a:alphaModFix/>
          </a:blip>
          <a:srcRect l="18668" t="29751" r="19839" b="5373"/>
          <a:stretch/>
        </p:blipFill>
        <p:spPr>
          <a:xfrm>
            <a:off x="0" y="-1"/>
            <a:ext cx="12192000" cy="691259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2"/>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t>11</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235" name="Google Shape;235;p22"/>
          <p:cNvSpPr/>
          <p:nvPr/>
        </p:nvSpPr>
        <p:spPr>
          <a:xfrm rot="-5400000">
            <a:off x="5861848" y="527845"/>
            <a:ext cx="468312" cy="12191999"/>
          </a:xfrm>
          <a:prstGeom prst="rect">
            <a:avLst/>
          </a:prstGeom>
          <a:solidFill>
            <a:srgbClr val="1EAAC6"/>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B0F0"/>
              </a:solidFill>
              <a:effectLst/>
              <a:uLnTx/>
              <a:uFillTx/>
              <a:latin typeface="Arial"/>
              <a:ea typeface="Arial"/>
              <a:cs typeface="Arial"/>
              <a:sym typeface="Arial"/>
            </a:endParaRPr>
          </a:p>
        </p:txBody>
      </p:sp>
      <p:grpSp>
        <p:nvGrpSpPr>
          <p:cNvPr id="236" name="Google Shape;236;p22"/>
          <p:cNvGrpSpPr/>
          <p:nvPr/>
        </p:nvGrpSpPr>
        <p:grpSpPr>
          <a:xfrm>
            <a:off x="646780" y="286804"/>
            <a:ext cx="10081040" cy="6815227"/>
            <a:chOff x="407498" y="303895"/>
            <a:chExt cx="10081040" cy="6815227"/>
          </a:xfrm>
        </p:grpSpPr>
        <p:pic>
          <p:nvPicPr>
            <p:cNvPr id="237" name="Google Shape;237;p22" descr="Logo IAP 2018.jpg"/>
            <p:cNvPicPr preferRelativeResize="0"/>
            <p:nvPr/>
          </p:nvPicPr>
          <p:blipFill rotWithShape="1">
            <a:blip r:embed="rId3">
              <a:alphaModFix/>
            </a:blip>
            <a:srcRect/>
            <a:stretch/>
          </p:blipFill>
          <p:spPr>
            <a:xfrm>
              <a:off x="407498" y="303895"/>
              <a:ext cx="1332849" cy="666424"/>
            </a:xfrm>
            <a:prstGeom prst="rect">
              <a:avLst/>
            </a:prstGeom>
            <a:noFill/>
            <a:ln>
              <a:noFill/>
            </a:ln>
          </p:spPr>
        </p:pic>
        <p:sp>
          <p:nvSpPr>
            <p:cNvPr id="238" name="Google Shape;238;p22"/>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Arial"/>
                  <a:ea typeface="Arial"/>
                  <a:cs typeface="Arial"/>
                  <a:sym typeface="Arial"/>
                </a:rPr>
                <a:t>“Combatting predatory academic journals and conferences"</a:t>
              </a:r>
              <a:br>
                <a:rPr kumimoji="0" lang="en-GB" sz="1600" b="0" i="0" u="none" strike="noStrike" kern="0" cap="none" spc="0" normalizeH="0" baseline="0" noProof="0">
                  <a:ln>
                    <a:noFill/>
                  </a:ln>
                  <a:solidFill>
                    <a:srgbClr val="FFFFFF"/>
                  </a:solidFill>
                  <a:effectLst/>
                  <a:uLnTx/>
                  <a:uFillTx/>
                  <a:latin typeface="Arial"/>
                  <a:ea typeface="Arial"/>
                  <a:cs typeface="Arial"/>
                  <a:sym typeface="Arial"/>
                </a:rPr>
              </a:br>
              <a:endParaRPr kumimoji="0" sz="16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239" name="Google Shape;239;p22"/>
          <p:cNvSpPr txBox="1"/>
          <p:nvPr/>
        </p:nvSpPr>
        <p:spPr>
          <a:xfrm>
            <a:off x="2608829" y="306897"/>
            <a:ext cx="8396924"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GB" sz="3600" b="1" i="0" u="none" strike="noStrike" kern="0" cap="none" spc="0" normalizeH="0" baseline="0" noProof="0">
                <a:ln>
                  <a:noFill/>
                </a:ln>
                <a:solidFill>
                  <a:srgbClr val="1EAAC6"/>
                </a:solidFill>
                <a:effectLst/>
                <a:uLnTx/>
                <a:uFillTx/>
                <a:latin typeface="Arial"/>
                <a:ea typeface="Arial"/>
                <a:cs typeface="Arial"/>
                <a:sym typeface="Arial"/>
              </a:rPr>
              <a:t>Drivers or root causes</a:t>
            </a:r>
            <a:endParaRPr kumimoji="0" sz="3600" b="0" i="0" u="none" strike="noStrike" kern="0" cap="none" spc="0" normalizeH="0" baseline="0" noProof="0">
              <a:ln>
                <a:noFill/>
              </a:ln>
              <a:solidFill>
                <a:srgbClr val="1EAAC6"/>
              </a:solidFill>
              <a:effectLst/>
              <a:uLnTx/>
              <a:uFillTx/>
              <a:latin typeface="Arial"/>
              <a:ea typeface="Arial"/>
              <a:cs typeface="Arial"/>
              <a:sym typeface="Arial"/>
            </a:endParaRPr>
          </a:p>
        </p:txBody>
      </p:sp>
      <p:sp>
        <p:nvSpPr>
          <p:cNvPr id="240" name="Google Shape;240;p22"/>
          <p:cNvSpPr/>
          <p:nvPr/>
        </p:nvSpPr>
        <p:spPr>
          <a:xfrm>
            <a:off x="490430" y="1406149"/>
            <a:ext cx="6984161" cy="4366965"/>
          </a:xfrm>
          <a:prstGeom prst="rect">
            <a:avLst/>
          </a:prstGeom>
          <a:noFill/>
          <a:ln>
            <a:noFill/>
          </a:ln>
        </p:spPr>
        <p:txBody>
          <a:bodyPr spcFirstLastPara="1" wrap="square" lIns="91425" tIns="45700" rIns="91425" bIns="45700" anchor="t" anchorCtr="0">
            <a:noAutofit/>
          </a:bodyPr>
          <a:lstStyle/>
          <a:p>
            <a:pPr marL="285750" marR="0" lvl="0" indent="-285750" algn="l" defTabSz="914400" rtl="0" eaLnBrk="1" fontAlgn="auto" latinLnBrk="0" hangingPunct="1">
              <a:lnSpc>
                <a:spcPct val="107000"/>
              </a:lnSpc>
              <a:spcBef>
                <a:spcPts val="0"/>
              </a:spcBef>
              <a:spcAft>
                <a:spcPts val="0"/>
              </a:spcAft>
              <a:buClr>
                <a:srgbClr val="000000"/>
              </a:buClr>
              <a:buSzPts val="2200"/>
              <a:buFont typeface="Arial"/>
              <a:buChar char="•"/>
              <a:tabLst/>
              <a:defRPr/>
            </a:pPr>
            <a:r>
              <a:rPr kumimoji="0" lang="en-GB" sz="2200" b="1" i="0" u="none" strike="noStrike" kern="0" cap="none" spc="0" normalizeH="0" baseline="0" noProof="0" dirty="0">
                <a:ln>
                  <a:noFill/>
                </a:ln>
                <a:solidFill>
                  <a:srgbClr val="000000"/>
                </a:solidFill>
                <a:effectLst/>
                <a:highlight>
                  <a:srgbClr val="FFFFFF"/>
                </a:highlight>
                <a:uLnTx/>
                <a:uFillTx/>
                <a:latin typeface="Calibri"/>
                <a:ea typeface="Calibri"/>
                <a:cs typeface="Calibri"/>
                <a:sym typeface="Calibri"/>
              </a:rPr>
              <a:t>The monetisation and commercialisation of research output</a:t>
            </a:r>
            <a:r>
              <a:rPr kumimoji="0" lang="en-GB" sz="2200" b="0" i="0" u="none" strike="noStrike" kern="0" cap="none" spc="0" normalizeH="0" baseline="0" noProof="0" dirty="0">
                <a:ln>
                  <a:noFill/>
                </a:ln>
                <a:solidFill>
                  <a:srgbClr val="000000"/>
                </a:solidFill>
                <a:effectLst/>
                <a:uLnTx/>
                <a:uFillTx/>
                <a:latin typeface="Calibri"/>
                <a:ea typeface="Calibri"/>
                <a:cs typeface="Calibri"/>
                <a:sym typeface="Calibri"/>
              </a:rPr>
              <a:t>, with the </a:t>
            </a:r>
            <a:r>
              <a:rPr kumimoji="0" lang="en-GB" sz="2200" b="1" i="0" u="none" strike="noStrike" kern="0" cap="none" spc="0" normalizeH="0" baseline="0" noProof="0" dirty="0">
                <a:ln>
                  <a:noFill/>
                </a:ln>
                <a:solidFill>
                  <a:srgbClr val="000000"/>
                </a:solidFill>
                <a:effectLst/>
                <a:uLnTx/>
                <a:uFillTx/>
                <a:latin typeface="Calibri"/>
                <a:ea typeface="Calibri"/>
                <a:cs typeface="Calibri"/>
                <a:sym typeface="Calibri"/>
              </a:rPr>
              <a:t>author-pays model </a:t>
            </a:r>
            <a:r>
              <a:rPr kumimoji="0" lang="en-GB" sz="2200" b="0" i="0" u="none" strike="noStrike" kern="0" cap="none" spc="0" normalizeH="0" baseline="0" noProof="0" dirty="0">
                <a:ln>
                  <a:noFill/>
                </a:ln>
                <a:solidFill>
                  <a:srgbClr val="000000"/>
                </a:solidFill>
                <a:effectLst/>
                <a:uLnTx/>
                <a:uFillTx/>
                <a:latin typeface="Calibri"/>
                <a:ea typeface="Calibri"/>
                <a:cs typeface="Calibri"/>
                <a:sym typeface="Calibri"/>
              </a:rPr>
              <a:t>being especially prone to abuse.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285750" marR="0" lvl="0" indent="-285750" algn="l" defTabSz="914400" rtl="0" eaLnBrk="1" fontAlgn="auto" latinLnBrk="0" hangingPunct="1">
              <a:lnSpc>
                <a:spcPct val="107000"/>
              </a:lnSpc>
              <a:spcBef>
                <a:spcPts val="1200"/>
              </a:spcBef>
              <a:spcAft>
                <a:spcPts val="0"/>
              </a:spcAft>
              <a:buClr>
                <a:srgbClr val="000000"/>
              </a:buClr>
              <a:buSzPts val="2200"/>
              <a:buFont typeface="Arial"/>
              <a:buChar char="•"/>
              <a:tabLst/>
              <a:defRPr/>
            </a:pPr>
            <a:r>
              <a:rPr kumimoji="0" lang="en-GB" sz="2200" b="1" i="0" u="none" strike="noStrike" kern="0" cap="none" spc="0" normalizeH="0" baseline="0" noProof="0" dirty="0">
                <a:ln>
                  <a:noFill/>
                </a:ln>
                <a:solidFill>
                  <a:srgbClr val="000000"/>
                </a:solidFill>
                <a:effectLst/>
                <a:uLnTx/>
                <a:uFillTx/>
                <a:latin typeface="Calibri"/>
                <a:ea typeface="Calibri"/>
                <a:cs typeface="Calibri"/>
                <a:sym typeface="Calibri"/>
              </a:rPr>
              <a:t>Research evaluation systems where quantity appears to be more important than quality</a:t>
            </a:r>
            <a:r>
              <a:rPr kumimoji="0" lang="en-GB" sz="2200" b="0" i="0" u="none" strike="noStrike" kern="0" cap="none" spc="0" normalizeH="0" baseline="0" noProof="0" dirty="0">
                <a:ln>
                  <a:noFill/>
                </a:ln>
                <a:solidFill>
                  <a:srgbClr val="000000"/>
                </a:solidFill>
                <a:effectLst/>
                <a:uLnTx/>
                <a:uFillTx/>
                <a:latin typeface="Calibri"/>
                <a:ea typeface="Calibri"/>
                <a:cs typeface="Calibri"/>
                <a:sym typeface="Calibri"/>
              </a:rPr>
              <a:t>, together with the </a:t>
            </a:r>
            <a:r>
              <a:rPr kumimoji="0" lang="en-GB" sz="2200" b="0" i="0" u="none" strike="noStrike" kern="0" cap="none" spc="0" normalizeH="0" baseline="0" noProof="0" dirty="0">
                <a:ln>
                  <a:noFill/>
                </a:ln>
                <a:solidFill>
                  <a:srgbClr val="1C1D1E"/>
                </a:solidFill>
                <a:effectLst/>
                <a:uLnTx/>
                <a:uFillTx/>
                <a:latin typeface="Calibri"/>
                <a:ea typeface="Calibri"/>
                <a:cs typeface="Calibri"/>
                <a:sym typeface="Calibri"/>
              </a:rPr>
              <a:t>institutional drivers and incentives that shape the behaviour of individual academics. </a:t>
            </a:r>
            <a:endParaRPr kumimoji="0" sz="2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85750" marR="0" lvl="0" indent="-285750" algn="l" defTabSz="914400" rtl="0" eaLnBrk="1" fontAlgn="auto" latinLnBrk="0" hangingPunct="1">
              <a:lnSpc>
                <a:spcPct val="107000"/>
              </a:lnSpc>
              <a:spcBef>
                <a:spcPts val="1200"/>
              </a:spcBef>
              <a:spcAft>
                <a:spcPts val="0"/>
              </a:spcAft>
              <a:buClr>
                <a:srgbClr val="000000"/>
              </a:buClr>
              <a:buSzPts val="2200"/>
              <a:buFont typeface="Arial"/>
              <a:buChar char="•"/>
              <a:tabLst/>
              <a:defRPr/>
            </a:pPr>
            <a:r>
              <a:rPr kumimoji="0" lang="en-GB" sz="2200" b="1" i="0" u="none" strike="noStrike" kern="0" cap="none" spc="0" normalizeH="0" baseline="0" noProof="0" dirty="0">
                <a:ln>
                  <a:noFill/>
                </a:ln>
                <a:solidFill>
                  <a:srgbClr val="1C1D1E"/>
                </a:solidFill>
                <a:effectLst/>
                <a:uLnTx/>
                <a:uFillTx/>
                <a:latin typeface="Calibri"/>
                <a:ea typeface="Calibri"/>
                <a:cs typeface="Calibri"/>
                <a:sym typeface="Calibri"/>
              </a:rPr>
              <a:t>The lack of transparency (whether fully open, anonymised or hybrid) in the peer-review process</a:t>
            </a:r>
            <a:r>
              <a:rPr kumimoji="0" lang="en-GB" sz="2200" b="0" i="0" u="none" strike="noStrike" kern="0" cap="none" spc="0" normalizeH="0" baseline="0" noProof="0" dirty="0">
                <a:ln>
                  <a:noFill/>
                </a:ln>
                <a:solidFill>
                  <a:srgbClr val="1C1D1E"/>
                </a:solidFill>
                <a:effectLst/>
                <a:uLnTx/>
                <a:uFillTx/>
                <a:latin typeface="Calibri"/>
                <a:ea typeface="Calibri"/>
                <a:cs typeface="Calibri"/>
                <a:sym typeface="Calibri"/>
              </a:rPr>
              <a:t>, exacerbated by poor training, capacity and recognition of peer reviewers.</a:t>
            </a:r>
            <a:endParaRPr kumimoji="0" sz="2200" b="0" i="0" u="none" strike="noStrike" kern="0" cap="none" spc="0" normalizeH="0" baseline="0" noProof="0" dirty="0">
              <a:ln>
                <a:noFill/>
              </a:ln>
              <a:solidFill>
                <a:srgbClr val="222A35"/>
              </a:solidFill>
              <a:effectLst/>
              <a:uLnTx/>
              <a:uFillTx/>
              <a:latin typeface="Arial"/>
              <a:ea typeface="Arial"/>
              <a:cs typeface="Arial"/>
              <a:sym typeface="Arial"/>
            </a:endParaRPr>
          </a:p>
        </p:txBody>
      </p:sp>
      <p:pic>
        <p:nvPicPr>
          <p:cNvPr id="241" name="Google Shape;241;p22" descr="3,398 Oak Tree Roots Stock Photos, Pictures &amp;amp; Royalty-Free Images - iStock"/>
          <p:cNvPicPr preferRelativeResize="0"/>
          <p:nvPr/>
        </p:nvPicPr>
        <p:blipFill rotWithShape="1">
          <a:blip r:embed="rId4">
            <a:alphaModFix/>
          </a:blip>
          <a:srcRect l="9113" t="954" r="9961" b="965"/>
          <a:stretch/>
        </p:blipFill>
        <p:spPr>
          <a:xfrm>
            <a:off x="7474591" y="928301"/>
            <a:ext cx="4717409" cy="3428556"/>
          </a:xfrm>
          <a:prstGeom prst="rect">
            <a:avLst/>
          </a:prstGeom>
          <a:noFill/>
          <a:ln>
            <a:noFill/>
          </a:ln>
        </p:spPr>
      </p:pic>
      <p:sp>
        <p:nvSpPr>
          <p:cNvPr id="2" name="Google Shape;240;p22">
            <a:extLst>
              <a:ext uri="{FF2B5EF4-FFF2-40B4-BE49-F238E27FC236}">
                <a16:creationId xmlns:a16="http://schemas.microsoft.com/office/drawing/2014/main" id="{E613B8A5-121D-3BB8-B423-903C8326E28F}"/>
              </a:ext>
            </a:extLst>
          </p:cNvPr>
          <p:cNvSpPr/>
          <p:nvPr/>
        </p:nvSpPr>
        <p:spPr>
          <a:xfrm>
            <a:off x="7566547" y="2030364"/>
            <a:ext cx="6984161" cy="4366965"/>
          </a:xfrm>
          <a:prstGeom prst="rect">
            <a:avLst/>
          </a:prstGeom>
          <a:noFill/>
          <a:ln>
            <a:noFill/>
          </a:ln>
        </p:spPr>
        <p:txBody>
          <a:bodyPr spcFirstLastPara="1" wrap="square" lIns="91425" tIns="45700" rIns="91425" bIns="45700" anchor="t" anchorCtr="0">
            <a:noAutofit/>
          </a:bodyPr>
          <a:lstStyle/>
          <a:p>
            <a:pPr marL="285750" marR="0" lvl="0" indent="-285750" algn="l" defTabSz="914400" rtl="0" eaLnBrk="1" fontAlgn="auto" latinLnBrk="0" hangingPunct="1">
              <a:lnSpc>
                <a:spcPct val="107000"/>
              </a:lnSpc>
              <a:spcBef>
                <a:spcPts val="0"/>
              </a:spcBef>
              <a:spcAft>
                <a:spcPts val="0"/>
              </a:spcAft>
              <a:buClr>
                <a:srgbClr val="000000"/>
              </a:buClr>
              <a:buSzPts val="2200"/>
              <a:buFont typeface="Arial"/>
              <a:buChar char="•"/>
              <a:tabLst/>
              <a:defRPr/>
            </a:pPr>
            <a:endParaRPr kumimoji="0" sz="2200" b="0" i="0" u="none" strike="noStrike" kern="0" cap="none" spc="0" normalizeH="0" baseline="0" noProof="0" dirty="0">
              <a:ln>
                <a:noFill/>
              </a:ln>
              <a:solidFill>
                <a:srgbClr val="222A35"/>
              </a:solidFill>
              <a:effectLst/>
              <a:uLnTx/>
              <a:uFillTx/>
              <a:latin typeface="Arial"/>
              <a:ea typeface="Arial"/>
              <a:cs typeface="Arial"/>
              <a:sym typeface="Arial"/>
            </a:endParaRPr>
          </a:p>
        </p:txBody>
      </p:sp>
      <p:sp>
        <p:nvSpPr>
          <p:cNvPr id="3" name="ZoneTexte 2">
            <a:extLst>
              <a:ext uri="{FF2B5EF4-FFF2-40B4-BE49-F238E27FC236}">
                <a16:creationId xmlns:a16="http://schemas.microsoft.com/office/drawing/2014/main" id="{31565628-1DE3-1774-5AE7-F778B23A2F60}"/>
              </a:ext>
            </a:extLst>
          </p:cNvPr>
          <p:cNvSpPr txBox="1"/>
          <p:nvPr/>
        </p:nvSpPr>
        <p:spPr>
          <a:xfrm rot="10800000" flipV="1">
            <a:off x="7586767" y="5030145"/>
            <a:ext cx="4114801" cy="738664"/>
          </a:xfrm>
          <a:prstGeom prst="rect">
            <a:avLst/>
          </a:prstGeom>
          <a:noFill/>
        </p:spPr>
        <p:txBody>
          <a:bodyPr wrap="square" rtlCol="0">
            <a:spAutoFit/>
          </a:bodyPr>
          <a:lstStyle/>
          <a:p>
            <a:pPr marL="457200" marR="0" lvl="0" indent="-22860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400" b="1" i="1" u="none" strike="noStrike" kern="0" cap="none" spc="0" normalizeH="0" baseline="0" noProof="0" dirty="0">
                <a:ln>
                  <a:noFill/>
                </a:ln>
                <a:solidFill>
                  <a:srgbClr val="FF0000"/>
                </a:solidFill>
                <a:effectLst/>
                <a:uLnTx/>
                <a:uFillTx/>
                <a:latin typeface="Arial"/>
                <a:cs typeface="Arial"/>
                <a:sym typeface="Arial"/>
              </a:rPr>
              <a:t>Predatory practices undermine the integrity of open science.  As science opens up, these drivers are accentuated.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3"/>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t>12</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248" name="Google Shape;248;p23"/>
          <p:cNvSpPr/>
          <p:nvPr/>
        </p:nvSpPr>
        <p:spPr>
          <a:xfrm rot="-5400000">
            <a:off x="5861848" y="527845"/>
            <a:ext cx="468312" cy="12191999"/>
          </a:xfrm>
          <a:prstGeom prst="rect">
            <a:avLst/>
          </a:prstGeom>
          <a:solidFill>
            <a:srgbClr val="1EAAC6"/>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B0F0"/>
              </a:solidFill>
              <a:effectLst/>
              <a:uLnTx/>
              <a:uFillTx/>
              <a:latin typeface="Arial"/>
              <a:ea typeface="Arial"/>
              <a:cs typeface="Arial"/>
              <a:sym typeface="Arial"/>
            </a:endParaRPr>
          </a:p>
        </p:txBody>
      </p:sp>
      <p:grpSp>
        <p:nvGrpSpPr>
          <p:cNvPr id="249" name="Google Shape;249;p23"/>
          <p:cNvGrpSpPr/>
          <p:nvPr/>
        </p:nvGrpSpPr>
        <p:grpSpPr>
          <a:xfrm>
            <a:off x="646780" y="286804"/>
            <a:ext cx="10081040" cy="6815227"/>
            <a:chOff x="407498" y="303895"/>
            <a:chExt cx="10081040" cy="6815227"/>
          </a:xfrm>
        </p:grpSpPr>
        <p:pic>
          <p:nvPicPr>
            <p:cNvPr id="250" name="Google Shape;250;p23" descr="Logo IAP 2018.jpg"/>
            <p:cNvPicPr preferRelativeResize="0"/>
            <p:nvPr/>
          </p:nvPicPr>
          <p:blipFill rotWithShape="1">
            <a:blip r:embed="rId3">
              <a:alphaModFix/>
            </a:blip>
            <a:srcRect/>
            <a:stretch/>
          </p:blipFill>
          <p:spPr>
            <a:xfrm>
              <a:off x="407498" y="303895"/>
              <a:ext cx="1332849" cy="666424"/>
            </a:xfrm>
            <a:prstGeom prst="rect">
              <a:avLst/>
            </a:prstGeom>
            <a:noFill/>
            <a:ln>
              <a:noFill/>
            </a:ln>
          </p:spPr>
        </p:pic>
        <p:sp>
          <p:nvSpPr>
            <p:cNvPr id="251" name="Google Shape;251;p23"/>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Arial"/>
                  <a:ea typeface="Arial"/>
                  <a:cs typeface="Arial"/>
                  <a:sym typeface="Arial"/>
                </a:rPr>
                <a:t>“Combatting predatory academic journals and conferences"</a:t>
              </a:r>
              <a:br>
                <a:rPr kumimoji="0" lang="en-GB" sz="1600" b="0" i="0" u="none" strike="noStrike" kern="0" cap="none" spc="0" normalizeH="0" baseline="0" noProof="0">
                  <a:ln>
                    <a:noFill/>
                  </a:ln>
                  <a:solidFill>
                    <a:srgbClr val="FFFFFF"/>
                  </a:solidFill>
                  <a:effectLst/>
                  <a:uLnTx/>
                  <a:uFillTx/>
                  <a:latin typeface="Arial"/>
                  <a:ea typeface="Arial"/>
                  <a:cs typeface="Arial"/>
                  <a:sym typeface="Arial"/>
                </a:rPr>
              </a:br>
              <a:endParaRPr kumimoji="0" sz="16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252" name="Google Shape;252;p23"/>
          <p:cNvSpPr txBox="1"/>
          <p:nvPr/>
        </p:nvSpPr>
        <p:spPr>
          <a:xfrm>
            <a:off x="2608829" y="306897"/>
            <a:ext cx="9226114"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GB" sz="3600" b="1" i="0" u="none" strike="noStrike" kern="0" cap="none" spc="0" normalizeH="0" baseline="0" noProof="0" dirty="0">
                <a:ln>
                  <a:noFill/>
                </a:ln>
                <a:solidFill>
                  <a:srgbClr val="1EAAC6"/>
                </a:solidFill>
                <a:effectLst/>
                <a:uLnTx/>
                <a:uFillTx/>
                <a:latin typeface="Arial"/>
                <a:ea typeface="Arial"/>
                <a:cs typeface="Arial"/>
                <a:sym typeface="Arial"/>
              </a:rPr>
              <a:t>We all have a role to play :</a:t>
            </a:r>
            <a:endParaRPr kumimoji="0" sz="3600" b="0" i="0" u="none" strike="noStrike" kern="0" cap="none" spc="0" normalizeH="0" baseline="0" noProof="0" dirty="0">
              <a:ln>
                <a:noFill/>
              </a:ln>
              <a:solidFill>
                <a:srgbClr val="1EAAC6"/>
              </a:solidFill>
              <a:effectLst/>
              <a:uLnTx/>
              <a:uFillTx/>
              <a:latin typeface="Arial"/>
              <a:ea typeface="Arial"/>
              <a:cs typeface="Arial"/>
              <a:sym typeface="Arial"/>
            </a:endParaRPr>
          </a:p>
        </p:txBody>
      </p:sp>
      <p:sp>
        <p:nvSpPr>
          <p:cNvPr id="253" name="Google Shape;253;p23"/>
          <p:cNvSpPr/>
          <p:nvPr/>
        </p:nvSpPr>
        <p:spPr>
          <a:xfrm>
            <a:off x="357057" y="1111783"/>
            <a:ext cx="11477886" cy="511935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Working collaboratively to:</a:t>
            </a: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just" defTabSz="914400" rtl="0" eaLnBrk="1" fontAlgn="auto" latinLnBrk="0" hangingPunct="1">
              <a:lnSpc>
                <a:spcPct val="100000"/>
              </a:lnSpc>
              <a:spcBef>
                <a:spcPts val="800"/>
              </a:spcBef>
              <a:spcAft>
                <a:spcPts val="0"/>
              </a:spcAft>
              <a:buClr>
                <a:srgbClr val="000000"/>
              </a:buClr>
              <a:buSzPts val="2000"/>
              <a:buFont typeface="Arial"/>
              <a:buChar char="•"/>
              <a:tabLst/>
              <a:defRPr/>
            </a:pP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raise awareness </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of predatory practices, the repercussions of not addressing them, and their threat to both science and society;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285750" algn="just" defTabSz="914400" rtl="0" eaLnBrk="1" fontAlgn="auto" latinLnBrk="0" hangingPunct="1">
              <a:lnSpc>
                <a:spcPct val="100000"/>
              </a:lnSpc>
              <a:spcBef>
                <a:spcPts val="0"/>
              </a:spcBef>
              <a:spcAft>
                <a:spcPts val="0"/>
              </a:spcAft>
              <a:buClr>
                <a:srgbClr val="000000"/>
              </a:buClr>
              <a:buSzPts val="2000"/>
              <a:buFont typeface="Arial"/>
              <a:buChar char="•"/>
              <a:tabLst/>
              <a:defRPr/>
            </a:pP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avoid engaging with, and legitimising</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 predatory journals and conferences; </a:t>
            </a: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spread good practice </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in publishing and conferencing choices; and create disincentives for researchers who use them, whether knowingly or unknowingly;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58750" algn="just"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285750" algn="just" defTabSz="914400" rtl="0" eaLnBrk="1" fontAlgn="auto" latinLnBrk="0" hangingPunct="1">
              <a:lnSpc>
                <a:spcPct val="100000"/>
              </a:lnSpc>
              <a:spcBef>
                <a:spcPts val="0"/>
              </a:spcBef>
              <a:spcAft>
                <a:spcPts val="0"/>
              </a:spcAft>
              <a:buClr>
                <a:srgbClr val="000000"/>
              </a:buClr>
              <a:buSzPts val="2000"/>
              <a:buFont typeface="Arial"/>
              <a:buChar char="•"/>
              <a:tabLst/>
              <a:defRPr/>
            </a:pP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promote open science </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and </a:t>
            </a: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reduce the commercialisation and monetisation of academia</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 including a move towards </a:t>
            </a: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alternatives to the author-pays model</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58750" algn="just"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285750" algn="just" defTabSz="914400" rtl="0" eaLnBrk="1" fontAlgn="auto" latinLnBrk="0" hangingPunct="1">
              <a:lnSpc>
                <a:spcPct val="100000"/>
              </a:lnSpc>
              <a:spcBef>
                <a:spcPts val="0"/>
              </a:spcBef>
              <a:spcAft>
                <a:spcPts val="0"/>
              </a:spcAft>
              <a:buClr>
                <a:srgbClr val="000000"/>
              </a:buClr>
              <a:buSzPts val="2000"/>
              <a:buFont typeface="Arial"/>
              <a:buChar char="•"/>
              <a:tabLst/>
              <a:defRPr/>
            </a:pP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reject the overuse and reliance on quantitative metrics </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in research evaluation (instead, using them more rationally and intelligently), and promote ways of </a:t>
            </a: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recognising research quality</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285750" algn="just" defTabSz="914400" rtl="0" eaLnBrk="1" fontAlgn="auto" latinLnBrk="0" hangingPunct="1">
              <a:lnSpc>
                <a:spcPct val="100000"/>
              </a:lnSpc>
              <a:spcBef>
                <a:spcPts val="0"/>
              </a:spcBef>
              <a:spcAft>
                <a:spcPts val="0"/>
              </a:spcAft>
              <a:buClr>
                <a:srgbClr val="000000"/>
              </a:buClr>
              <a:buSzPts val="2000"/>
              <a:buFont typeface="Arial"/>
              <a:buChar char="•"/>
              <a:tabLst/>
              <a:defRPr/>
            </a:pPr>
            <a:r>
              <a:rPr kumimoji="0" lang="en-GB" sz="2000" b="1" i="0" u="none" strike="noStrike" kern="0" cap="none" spc="0" normalizeH="0" baseline="0" noProof="0">
                <a:ln>
                  <a:noFill/>
                </a:ln>
                <a:solidFill>
                  <a:srgbClr val="000000"/>
                </a:solidFill>
                <a:effectLst/>
                <a:uLnTx/>
                <a:uFillTx/>
                <a:latin typeface="Calibri"/>
                <a:ea typeface="Calibri"/>
                <a:cs typeface="Calibri"/>
                <a:sym typeface="Calibri"/>
              </a:rPr>
              <a:t>strengthen the institution of transparent peer review </a:t>
            </a: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in academia, through merit systems, policies and support structures at all levels.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24"/>
          <p:cNvPicPr preferRelativeResize="0"/>
          <p:nvPr/>
        </p:nvPicPr>
        <p:blipFill rotWithShape="1">
          <a:blip r:embed="rId3">
            <a:alphaModFix/>
          </a:blip>
          <a:srcRect l="44809" t="22263" r="29999" b="29297"/>
          <a:stretch/>
        </p:blipFill>
        <p:spPr>
          <a:xfrm>
            <a:off x="4780329" y="1141106"/>
            <a:ext cx="1989275" cy="2550050"/>
          </a:xfrm>
          <a:prstGeom prst="rect">
            <a:avLst/>
          </a:prstGeom>
          <a:noFill/>
          <a:ln w="9525" cap="flat" cmpd="sng">
            <a:solidFill>
              <a:schemeClr val="accent1"/>
            </a:solidFill>
            <a:prstDash val="solid"/>
            <a:round/>
            <a:headEnd type="none" w="sm" len="sm"/>
            <a:tailEnd type="none" w="sm" len="sm"/>
          </a:ln>
        </p:spPr>
      </p:pic>
      <p:sp>
        <p:nvSpPr>
          <p:cNvPr id="260" name="Google Shape;260;p24"/>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t>13</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261" name="Google Shape;261;p24"/>
          <p:cNvSpPr/>
          <p:nvPr/>
        </p:nvSpPr>
        <p:spPr>
          <a:xfrm rot="-5400000">
            <a:off x="5861848" y="527845"/>
            <a:ext cx="468312" cy="12191999"/>
          </a:xfrm>
          <a:prstGeom prst="rect">
            <a:avLst/>
          </a:prstGeom>
          <a:solidFill>
            <a:srgbClr val="1EAAC6"/>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1EAAC6"/>
              </a:solidFill>
              <a:effectLst/>
              <a:uLnTx/>
              <a:uFillTx/>
              <a:latin typeface="Arial"/>
              <a:ea typeface="Arial"/>
              <a:cs typeface="Arial"/>
              <a:sym typeface="Arial"/>
            </a:endParaRPr>
          </a:p>
        </p:txBody>
      </p:sp>
      <p:grpSp>
        <p:nvGrpSpPr>
          <p:cNvPr id="262" name="Google Shape;262;p24"/>
          <p:cNvGrpSpPr/>
          <p:nvPr/>
        </p:nvGrpSpPr>
        <p:grpSpPr>
          <a:xfrm>
            <a:off x="646780" y="286804"/>
            <a:ext cx="10081040" cy="6815227"/>
            <a:chOff x="407498" y="303895"/>
            <a:chExt cx="10081040" cy="6815227"/>
          </a:xfrm>
        </p:grpSpPr>
        <p:pic>
          <p:nvPicPr>
            <p:cNvPr id="263" name="Google Shape;263;p24" descr="Logo IAP 2018.jpg"/>
            <p:cNvPicPr preferRelativeResize="0"/>
            <p:nvPr/>
          </p:nvPicPr>
          <p:blipFill rotWithShape="1">
            <a:blip r:embed="rId4">
              <a:alphaModFix/>
            </a:blip>
            <a:srcRect/>
            <a:stretch/>
          </p:blipFill>
          <p:spPr>
            <a:xfrm>
              <a:off x="407498" y="303895"/>
              <a:ext cx="1332849" cy="666424"/>
            </a:xfrm>
            <a:prstGeom prst="rect">
              <a:avLst/>
            </a:prstGeom>
            <a:noFill/>
            <a:ln>
              <a:noFill/>
            </a:ln>
          </p:spPr>
        </p:pic>
        <p:sp>
          <p:nvSpPr>
            <p:cNvPr id="264" name="Google Shape;264;p24"/>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FFFFFF"/>
                  </a:solidFill>
                  <a:effectLst/>
                  <a:uLnTx/>
                  <a:uFillTx/>
                  <a:latin typeface="Arial"/>
                  <a:ea typeface="Arial"/>
                  <a:cs typeface="Arial"/>
                  <a:sym typeface="Arial"/>
                </a:rPr>
                <a:t>“Combatting predatory academic journals and conferences"</a:t>
              </a:r>
              <a:br>
                <a:rPr kumimoji="0" lang="en-GB" sz="1600" b="0" i="0" u="none" strike="noStrike" kern="0" cap="none" spc="0" normalizeH="0" baseline="0" noProof="0">
                  <a:ln>
                    <a:noFill/>
                  </a:ln>
                  <a:solidFill>
                    <a:srgbClr val="FFFFFF"/>
                  </a:solidFill>
                  <a:effectLst/>
                  <a:uLnTx/>
                  <a:uFillTx/>
                  <a:latin typeface="Arial"/>
                  <a:ea typeface="Arial"/>
                  <a:cs typeface="Arial"/>
                  <a:sym typeface="Arial"/>
                </a:rPr>
              </a:br>
              <a:endParaRPr kumimoji="0" sz="16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265" name="Google Shape;265;p24"/>
          <p:cNvSpPr txBox="1"/>
          <p:nvPr/>
        </p:nvSpPr>
        <p:spPr>
          <a:xfrm>
            <a:off x="2224708" y="241193"/>
            <a:ext cx="9452318"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a:ln>
                  <a:noFill/>
                </a:ln>
                <a:solidFill>
                  <a:srgbClr val="1EAAC6"/>
                </a:solidFill>
                <a:effectLst/>
                <a:uLnTx/>
                <a:uFillTx/>
                <a:latin typeface="Arial"/>
                <a:ea typeface="Arial"/>
                <a:cs typeface="Arial"/>
                <a:sym typeface="Arial"/>
              </a:rPr>
              <a:t>https://www.interacademies.org/project/predatorypublishing </a:t>
            </a:r>
            <a:endParaRPr kumimoji="0" sz="2400" b="0" i="0" u="none" strike="noStrike" kern="0" cap="none" spc="0" normalizeH="0" baseline="0" noProof="0">
              <a:ln>
                <a:noFill/>
              </a:ln>
              <a:solidFill>
                <a:srgbClr val="1EAAC6"/>
              </a:solidFill>
              <a:effectLst/>
              <a:uLnTx/>
              <a:uFillTx/>
              <a:latin typeface="Arial"/>
              <a:ea typeface="Arial"/>
              <a:cs typeface="Arial"/>
              <a:sym typeface="Arial"/>
            </a:endParaRPr>
          </a:p>
        </p:txBody>
      </p:sp>
      <p:pic>
        <p:nvPicPr>
          <p:cNvPr id="266" name="Google Shape;266;p24"/>
          <p:cNvPicPr preferRelativeResize="0"/>
          <p:nvPr/>
        </p:nvPicPr>
        <p:blipFill rotWithShape="1">
          <a:blip r:embed="rId5">
            <a:alphaModFix/>
          </a:blip>
          <a:srcRect l="36164" t="12941" r="37576" b="36566"/>
          <a:stretch/>
        </p:blipFill>
        <p:spPr>
          <a:xfrm>
            <a:off x="7158762" y="1141107"/>
            <a:ext cx="1989275" cy="2550050"/>
          </a:xfrm>
          <a:prstGeom prst="rect">
            <a:avLst/>
          </a:prstGeom>
          <a:noFill/>
          <a:ln w="9525" cap="flat" cmpd="sng">
            <a:solidFill>
              <a:schemeClr val="accent1"/>
            </a:solidFill>
            <a:prstDash val="solid"/>
            <a:round/>
            <a:headEnd type="none" w="sm" len="sm"/>
            <a:tailEnd type="none" w="sm" len="sm"/>
          </a:ln>
        </p:spPr>
      </p:pic>
      <p:pic>
        <p:nvPicPr>
          <p:cNvPr id="267" name="Google Shape;267;p24"/>
          <p:cNvPicPr preferRelativeResize="0"/>
          <p:nvPr/>
        </p:nvPicPr>
        <p:blipFill rotWithShape="1">
          <a:blip r:embed="rId6">
            <a:alphaModFix/>
          </a:blip>
          <a:srcRect l="37210" t="12941" r="38230" b="38838"/>
          <a:stretch/>
        </p:blipFill>
        <p:spPr>
          <a:xfrm>
            <a:off x="9511746" y="1141106"/>
            <a:ext cx="1942581" cy="2542689"/>
          </a:xfrm>
          <a:prstGeom prst="rect">
            <a:avLst/>
          </a:prstGeom>
          <a:noFill/>
          <a:ln w="9525" cap="flat" cmpd="sng">
            <a:solidFill>
              <a:schemeClr val="accent1"/>
            </a:solidFill>
            <a:prstDash val="solid"/>
            <a:round/>
            <a:headEnd type="none" w="sm" len="sm"/>
            <a:tailEnd type="none" w="sm" len="sm"/>
          </a:ln>
        </p:spPr>
      </p:pic>
      <p:pic>
        <p:nvPicPr>
          <p:cNvPr id="268" name="Google Shape;268;p24"/>
          <p:cNvPicPr preferRelativeResize="0"/>
          <p:nvPr/>
        </p:nvPicPr>
        <p:blipFill rotWithShape="1">
          <a:blip r:embed="rId7">
            <a:alphaModFix/>
          </a:blip>
          <a:srcRect l="37209" t="12941" r="38638" b="40672"/>
          <a:stretch/>
        </p:blipFill>
        <p:spPr>
          <a:xfrm>
            <a:off x="9511746" y="3781295"/>
            <a:ext cx="1942580" cy="2487229"/>
          </a:xfrm>
          <a:prstGeom prst="rect">
            <a:avLst/>
          </a:prstGeom>
          <a:noFill/>
          <a:ln w="9525" cap="flat" cmpd="sng">
            <a:solidFill>
              <a:schemeClr val="accent1"/>
            </a:solidFill>
            <a:prstDash val="solid"/>
            <a:round/>
            <a:headEnd type="none" w="sm" len="sm"/>
            <a:tailEnd type="none" w="sm" len="sm"/>
          </a:ln>
        </p:spPr>
      </p:pic>
      <p:pic>
        <p:nvPicPr>
          <p:cNvPr id="269" name="Google Shape;269;p24"/>
          <p:cNvPicPr preferRelativeResize="0"/>
          <p:nvPr/>
        </p:nvPicPr>
        <p:blipFill rotWithShape="1">
          <a:blip r:embed="rId8">
            <a:alphaModFix/>
          </a:blip>
          <a:srcRect l="33146" t="12941" r="34478" b="24525"/>
          <a:stretch/>
        </p:blipFill>
        <p:spPr>
          <a:xfrm>
            <a:off x="7158762" y="3781295"/>
            <a:ext cx="1989275" cy="2561522"/>
          </a:xfrm>
          <a:prstGeom prst="rect">
            <a:avLst/>
          </a:prstGeom>
          <a:noFill/>
          <a:ln w="9525" cap="flat" cmpd="sng">
            <a:solidFill>
              <a:schemeClr val="accent1"/>
            </a:solidFill>
            <a:prstDash val="solid"/>
            <a:round/>
            <a:headEnd type="none" w="sm" len="sm"/>
            <a:tailEnd type="none" w="sm" len="sm"/>
          </a:ln>
        </p:spPr>
      </p:pic>
      <p:pic>
        <p:nvPicPr>
          <p:cNvPr id="270" name="Google Shape;270;p24"/>
          <p:cNvPicPr preferRelativeResize="0"/>
          <p:nvPr/>
        </p:nvPicPr>
        <p:blipFill rotWithShape="1">
          <a:blip r:embed="rId9">
            <a:alphaModFix/>
          </a:blip>
          <a:srcRect l="33799" t="12941" r="35131" b="27094"/>
          <a:stretch/>
        </p:blipFill>
        <p:spPr>
          <a:xfrm>
            <a:off x="4780329" y="3781295"/>
            <a:ext cx="2014724" cy="2592193"/>
          </a:xfrm>
          <a:prstGeom prst="rect">
            <a:avLst/>
          </a:prstGeom>
          <a:noFill/>
          <a:ln w="9525" cap="flat" cmpd="sng">
            <a:solidFill>
              <a:schemeClr val="accent1"/>
            </a:solidFill>
            <a:prstDash val="solid"/>
            <a:round/>
            <a:headEnd type="none" w="sm" len="sm"/>
            <a:tailEnd type="none" w="sm" len="sm"/>
          </a:ln>
        </p:spPr>
      </p:pic>
      <p:pic>
        <p:nvPicPr>
          <p:cNvPr id="271" name="Google Shape;271;p24"/>
          <p:cNvPicPr preferRelativeResize="0"/>
          <p:nvPr/>
        </p:nvPicPr>
        <p:blipFill rotWithShape="1">
          <a:blip r:embed="rId10">
            <a:alphaModFix/>
          </a:blip>
          <a:srcRect l="32658" t="12941" r="33674" b="21224"/>
          <a:stretch/>
        </p:blipFill>
        <p:spPr>
          <a:xfrm>
            <a:off x="514974" y="1133430"/>
            <a:ext cx="3859160" cy="5030850"/>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sldNum" idx="12"/>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t>14</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sp>
        <p:nvSpPr>
          <p:cNvPr id="278" name="Google Shape;278;p25"/>
          <p:cNvSpPr/>
          <p:nvPr/>
        </p:nvSpPr>
        <p:spPr>
          <a:xfrm rot="-5400000">
            <a:off x="5861855" y="527851"/>
            <a:ext cx="468300" cy="12192000"/>
          </a:xfrm>
          <a:prstGeom prst="rect">
            <a:avLst/>
          </a:prstGeom>
          <a:solidFill>
            <a:srgbClr val="1EAAC6"/>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1EAAC6"/>
              </a:solidFill>
              <a:effectLst/>
              <a:uLnTx/>
              <a:uFillTx/>
              <a:latin typeface="Arial"/>
              <a:ea typeface="Arial"/>
              <a:cs typeface="Arial"/>
              <a:sym typeface="Arial"/>
            </a:endParaRPr>
          </a:p>
        </p:txBody>
      </p:sp>
      <p:grpSp>
        <p:nvGrpSpPr>
          <p:cNvPr id="279" name="Google Shape;279;p25"/>
          <p:cNvGrpSpPr/>
          <p:nvPr/>
        </p:nvGrpSpPr>
        <p:grpSpPr>
          <a:xfrm>
            <a:off x="646780" y="286804"/>
            <a:ext cx="10081081" cy="6815318"/>
            <a:chOff x="407498" y="303895"/>
            <a:chExt cx="10081081" cy="6815318"/>
          </a:xfrm>
        </p:grpSpPr>
        <p:pic>
          <p:nvPicPr>
            <p:cNvPr id="280" name="Google Shape;280;p25" descr="Logo IAP 2018.jpg"/>
            <p:cNvPicPr preferRelativeResize="0"/>
            <p:nvPr/>
          </p:nvPicPr>
          <p:blipFill rotWithShape="1">
            <a:blip r:embed="rId3">
              <a:alphaModFix/>
            </a:blip>
            <a:srcRect/>
            <a:stretch/>
          </p:blipFill>
          <p:spPr>
            <a:xfrm>
              <a:off x="407498" y="303895"/>
              <a:ext cx="1332849" cy="666424"/>
            </a:xfrm>
            <a:prstGeom prst="rect">
              <a:avLst/>
            </a:prstGeom>
            <a:noFill/>
            <a:ln>
              <a:noFill/>
            </a:ln>
          </p:spPr>
        </p:pic>
        <p:sp>
          <p:nvSpPr>
            <p:cNvPr id="281" name="Google Shape;281;p25"/>
            <p:cNvSpPr txBox="1"/>
            <p:nvPr/>
          </p:nvSpPr>
          <p:spPr>
            <a:xfrm>
              <a:off x="1532079" y="6396513"/>
              <a:ext cx="8956500" cy="7227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Arial"/>
                  <a:ea typeface="Arial"/>
                  <a:cs typeface="Arial"/>
                  <a:sym typeface="Arial"/>
                </a:rPr>
                <a:t>“Combatting predatory academic journals and conferences"</a:t>
              </a:r>
              <a:br>
                <a:rPr kumimoji="0" lang="en-GB" sz="1600" b="0" i="0" u="none" strike="noStrike" kern="0" cap="none" spc="0" normalizeH="0" baseline="0" noProof="0">
                  <a:ln>
                    <a:noFill/>
                  </a:ln>
                  <a:solidFill>
                    <a:srgbClr val="FFFFFF"/>
                  </a:solidFill>
                  <a:effectLst/>
                  <a:uLnTx/>
                  <a:uFillTx/>
                  <a:latin typeface="Arial"/>
                  <a:ea typeface="Arial"/>
                  <a:cs typeface="Arial"/>
                  <a:sym typeface="Arial"/>
                </a:rPr>
              </a:br>
              <a:endParaRPr kumimoji="0" sz="16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282" name="Google Shape;282;p25"/>
          <p:cNvSpPr txBox="1"/>
          <p:nvPr/>
        </p:nvSpPr>
        <p:spPr>
          <a:xfrm>
            <a:off x="2118877" y="145075"/>
            <a:ext cx="9874800" cy="11541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GB" sz="3600" b="1" i="0" u="none" strike="noStrike" kern="0" cap="none" spc="0" normalizeH="0" baseline="0" noProof="0" dirty="0">
                <a:ln>
                  <a:noFill/>
                </a:ln>
                <a:solidFill>
                  <a:srgbClr val="1EAAC6"/>
                </a:solidFill>
                <a:effectLst/>
                <a:uLnTx/>
                <a:uFillTx/>
                <a:latin typeface="Arial"/>
                <a:ea typeface="Arial"/>
                <a:cs typeface="Arial"/>
                <a:sym typeface="Arial"/>
              </a:rPr>
              <a:t> </a:t>
            </a:r>
            <a:r>
              <a:rPr kumimoji="0" lang="en-GB" sz="3300" b="1" i="0" u="none" strike="noStrike" kern="0" cap="none" spc="0" normalizeH="0" baseline="0" noProof="0" dirty="0">
                <a:ln>
                  <a:noFill/>
                </a:ln>
                <a:solidFill>
                  <a:srgbClr val="1EAAC6"/>
                </a:solidFill>
                <a:effectLst/>
                <a:uLnTx/>
                <a:uFillTx/>
                <a:latin typeface="Arial"/>
                <a:ea typeface="Arial"/>
                <a:cs typeface="Arial"/>
                <a:sym typeface="Arial"/>
              </a:rPr>
              <a:t>Fact sheet for UNESCO Open Science Toolkit developed by us</a:t>
            </a:r>
            <a:endParaRPr kumimoji="0" sz="3300" b="0" i="0" u="none" strike="noStrike" kern="0" cap="none" spc="0" normalizeH="0" baseline="0" noProof="0" dirty="0">
              <a:ln>
                <a:noFill/>
              </a:ln>
              <a:solidFill>
                <a:srgbClr val="1EAAC6"/>
              </a:solidFill>
              <a:effectLst/>
              <a:uLnTx/>
              <a:uFillTx/>
              <a:latin typeface="Arial"/>
              <a:ea typeface="Arial"/>
              <a:cs typeface="Arial"/>
              <a:sym typeface="Arial"/>
            </a:endParaRPr>
          </a:p>
        </p:txBody>
      </p:sp>
      <p:pic>
        <p:nvPicPr>
          <p:cNvPr id="283" name="Google Shape;283;p25"/>
          <p:cNvPicPr preferRelativeResize="0"/>
          <p:nvPr/>
        </p:nvPicPr>
        <p:blipFill rotWithShape="1">
          <a:blip r:embed="rId4">
            <a:alphaModFix/>
          </a:blip>
          <a:srcRect/>
          <a:stretch/>
        </p:blipFill>
        <p:spPr>
          <a:xfrm>
            <a:off x="471488" y="1376363"/>
            <a:ext cx="11553825" cy="4410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26"/>
          <p:cNvPicPr preferRelativeResize="0"/>
          <p:nvPr/>
        </p:nvPicPr>
        <p:blipFill rotWithShape="1">
          <a:blip r:embed="rId3">
            <a:alphaModFix/>
          </a:blip>
          <a:srcRect l="18668" t="13034" r="20037" b="21890"/>
          <a:stretch/>
        </p:blipFill>
        <p:spPr>
          <a:xfrm>
            <a:off x="0" y="0"/>
            <a:ext cx="12192000" cy="6814753"/>
          </a:xfrm>
          <a:prstGeom prst="rect">
            <a:avLst/>
          </a:prstGeom>
          <a:noFill/>
          <a:ln>
            <a:noFill/>
          </a:ln>
        </p:spPr>
      </p:pic>
      <p:sp>
        <p:nvSpPr>
          <p:cNvPr id="290" name="Google Shape;290;p26"/>
          <p:cNvSpPr txBox="1"/>
          <p:nvPr/>
        </p:nvSpPr>
        <p:spPr>
          <a:xfrm>
            <a:off x="3048000" y="3275112"/>
            <a:ext cx="6096000"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91" name="Google Shape;291;p26"/>
          <p:cNvSpPr txBox="1"/>
          <p:nvPr/>
        </p:nvSpPr>
        <p:spPr>
          <a:xfrm>
            <a:off x="3048000" y="3275112"/>
            <a:ext cx="6096000"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7"/>
          <p:cNvSpPr txBox="1">
            <a:spLocks noGrp="1"/>
          </p:cNvSpPr>
          <p:nvPr>
            <p:ph type="sldNum" idx="12"/>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n-GB" sz="1000" b="0" i="0" u="none" strike="noStrike" kern="0" cap="none" spc="0" normalizeH="0" baseline="0" noProof="0">
                <a:ln>
                  <a:noFill/>
                </a:ln>
                <a:solidFill>
                  <a:srgbClr val="FFFFFF"/>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16</a:t>
            </a:fld>
            <a:endParaRPr kumimoji="0" sz="1000" b="0" i="0" u="none" strike="noStrike" kern="0" cap="none" spc="0" normalizeH="0" baseline="0" noProof="0">
              <a:ln>
                <a:noFill/>
              </a:ln>
              <a:solidFill>
                <a:srgbClr val="FFFFFF"/>
              </a:solidFill>
              <a:effectLst/>
              <a:uLnTx/>
              <a:uFillTx/>
              <a:latin typeface="Georgia"/>
              <a:ea typeface="Georgia"/>
              <a:cs typeface="Georgia"/>
              <a:sym typeface="Georgia"/>
            </a:endParaRPr>
          </a:p>
        </p:txBody>
      </p:sp>
      <p:pic>
        <p:nvPicPr>
          <p:cNvPr id="297" name="Google Shape;297;p27" descr="https://pbs.twimg.com/profile_images/666407537084796928/YBGgi9BO.png"/>
          <p:cNvPicPr preferRelativeResize="0"/>
          <p:nvPr/>
        </p:nvPicPr>
        <p:blipFill rotWithShape="1">
          <a:blip r:embed="rId3">
            <a:alphaModFix/>
          </a:blip>
          <a:srcRect l="15254" t="19333" r="13867" b="20126"/>
          <a:stretch/>
        </p:blipFill>
        <p:spPr>
          <a:xfrm>
            <a:off x="7656286" y="4680550"/>
            <a:ext cx="815975" cy="695325"/>
          </a:xfrm>
          <a:prstGeom prst="rect">
            <a:avLst/>
          </a:prstGeom>
          <a:noFill/>
          <a:ln>
            <a:noFill/>
          </a:ln>
        </p:spPr>
      </p:pic>
      <p:sp>
        <p:nvSpPr>
          <p:cNvPr id="298" name="Google Shape;298;p27"/>
          <p:cNvSpPr txBox="1"/>
          <p:nvPr/>
        </p:nvSpPr>
        <p:spPr>
          <a:xfrm>
            <a:off x="6518850" y="5542206"/>
            <a:ext cx="32691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EAAC6"/>
              </a:buClr>
              <a:buSzPts val="1800"/>
              <a:buFont typeface="Arial"/>
              <a:buNone/>
              <a:tabLst/>
              <a:defRPr/>
            </a:pPr>
            <a:r>
              <a:rPr kumimoji="0" lang="en-GB" sz="1800" b="1" i="0" u="sng" strike="noStrike" kern="0" cap="none" spc="0" normalizeH="0" baseline="0" noProof="0">
                <a:ln>
                  <a:noFill/>
                </a:ln>
                <a:solidFill>
                  <a:srgbClr val="0563C1"/>
                </a:solidFill>
                <a:effectLst/>
                <a:uLnTx/>
                <a:uFillTx/>
                <a:latin typeface="Arial"/>
                <a:ea typeface="Arial"/>
                <a:cs typeface="Arial"/>
                <a:sym typeface="Arial"/>
                <a:hlinkClick r:id="rId4"/>
              </a:rPr>
              <a:t>www.interacademies.org</a:t>
            </a:r>
            <a:endParaRPr kumimoji="0" sz="1800" b="1" i="0" u="none" strike="noStrike" kern="0" cap="none" spc="0" normalizeH="0" baseline="0" noProof="0">
              <a:ln>
                <a:noFill/>
              </a:ln>
              <a:solidFill>
                <a:srgbClr val="1EAAC6"/>
              </a:solidFill>
              <a:effectLst/>
              <a:uLnTx/>
              <a:uFillTx/>
              <a:latin typeface="Arial"/>
              <a:ea typeface="Arial"/>
              <a:cs typeface="Arial"/>
              <a:sym typeface="Arial"/>
            </a:endParaRPr>
          </a:p>
        </p:txBody>
      </p:sp>
      <p:sp>
        <p:nvSpPr>
          <p:cNvPr id="299" name="Google Shape;299;p27"/>
          <p:cNvSpPr/>
          <p:nvPr/>
        </p:nvSpPr>
        <p:spPr>
          <a:xfrm rot="-5400000">
            <a:off x="5861848" y="527845"/>
            <a:ext cx="468312" cy="12191999"/>
          </a:xfrm>
          <a:prstGeom prst="rect">
            <a:avLst/>
          </a:prstGeom>
          <a:solidFill>
            <a:srgbClr val="1EAAC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1EAAC6"/>
              </a:solidFill>
              <a:effectLst/>
              <a:uLnTx/>
              <a:uFillTx/>
              <a:latin typeface="Calibri"/>
              <a:ea typeface="Calibri"/>
              <a:cs typeface="Calibri"/>
              <a:sym typeface="Calibri"/>
            </a:endParaRPr>
          </a:p>
        </p:txBody>
      </p:sp>
      <p:sp>
        <p:nvSpPr>
          <p:cNvPr id="300" name="Google Shape;300;p27"/>
          <p:cNvSpPr txBox="1"/>
          <p:nvPr/>
        </p:nvSpPr>
        <p:spPr>
          <a:xfrm>
            <a:off x="2164934" y="1656570"/>
            <a:ext cx="8323604" cy="15542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Calibri"/>
              <a:buNone/>
              <a:tabLst/>
              <a:defRPr/>
            </a:pPr>
            <a:r>
              <a:rPr kumimoji="0" lang="en-GB" sz="2800" b="1" i="1" u="none" strike="noStrike" kern="0" cap="none" spc="0" normalizeH="0" baseline="0" noProof="0">
                <a:ln>
                  <a:noFill/>
                </a:ln>
                <a:solidFill>
                  <a:srgbClr val="000000"/>
                </a:solidFill>
                <a:effectLst/>
                <a:uLnTx/>
                <a:uFillTx/>
                <a:latin typeface="Calibri"/>
                <a:ea typeface="Calibri"/>
                <a:cs typeface="Calibri"/>
                <a:sym typeface="Calibri"/>
              </a:rPr>
              <a:t>You can find out more and download resources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1EAAC6"/>
              </a:buClr>
              <a:buSzPts val="2800"/>
              <a:buFont typeface="Calibri"/>
              <a:buNone/>
              <a:tabLst/>
              <a:defRPr/>
            </a:pPr>
            <a:r>
              <a:rPr kumimoji="0" lang="en-GB" sz="2800" b="1" i="1" u="sng" strike="noStrike" kern="0" cap="none" spc="0" normalizeH="0" baseline="0" noProof="0">
                <a:ln>
                  <a:noFill/>
                </a:ln>
                <a:solidFill>
                  <a:srgbClr val="0563C1"/>
                </a:solidFill>
                <a:effectLst/>
                <a:uLnTx/>
                <a:uFillTx/>
                <a:latin typeface="Calibri"/>
                <a:ea typeface="Calibri"/>
                <a:cs typeface="Calibri"/>
                <a:sym typeface="Calibri"/>
                <a:hlinkClick r:id="rId5"/>
              </a:rPr>
              <a:t>www.interacademies.org/project/predatorypublishing</a:t>
            </a:r>
            <a:endParaRPr kumimoji="0" sz="2800" b="1" i="1" u="none" strike="noStrike" kern="0" cap="none" spc="0" normalizeH="0" baseline="0" noProof="0">
              <a:ln>
                <a:noFill/>
              </a:ln>
              <a:solidFill>
                <a:srgbClr val="1EAAC6"/>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Calibri"/>
              <a:buNone/>
              <a:tabLst/>
              <a:defRPr/>
            </a:pPr>
            <a:endParaRPr kumimoji="0" sz="2800" b="1" i="1"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Calibri"/>
              <a:buNone/>
              <a:tabLst/>
              <a:defRPr/>
            </a:pPr>
            <a:endParaRPr kumimoji="0" sz="1100" b="1" i="1"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1" name="Google Shape;301;p27"/>
          <p:cNvSpPr txBox="1"/>
          <p:nvPr/>
        </p:nvSpPr>
        <p:spPr>
          <a:xfrm>
            <a:off x="4731657" y="4048225"/>
            <a:ext cx="6097500" cy="10158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EAAC6"/>
              </a:buClr>
              <a:buSzPts val="2000"/>
              <a:buFont typeface="Calibri"/>
              <a:buNone/>
              <a:tabLst/>
              <a:defRPr/>
            </a:pPr>
            <a:r>
              <a:rPr kumimoji="0" lang="en-GB" sz="2000" b="0" i="0" u="sng" strike="noStrike" kern="0" cap="none" spc="0" normalizeH="0" baseline="0" noProof="0">
                <a:ln>
                  <a:noFill/>
                </a:ln>
                <a:solidFill>
                  <a:srgbClr val="0563C1"/>
                </a:solidFill>
                <a:effectLst/>
                <a:uLnTx/>
                <a:uFillTx/>
                <a:latin typeface="Calibri"/>
                <a:ea typeface="Calibri"/>
                <a:cs typeface="Calibri"/>
                <a:sym typeface="Calibri"/>
                <a:hlinkClick r:id="rId6"/>
              </a:rPr>
              <a:t>iap@twas.org</a:t>
            </a:r>
            <a:endParaRPr kumimoji="0" sz="2000" b="0" i="0" u="none" strike="noStrike" kern="0" cap="none" spc="0" normalizeH="0" baseline="0" noProof="0">
              <a:ln>
                <a:noFill/>
              </a:ln>
              <a:solidFill>
                <a:srgbClr val="1EAAC6"/>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r>
              <a:rPr kumimoji="0" lang="en-GB" sz="2000" b="0" i="0" u="none" strike="noStrike" kern="0" cap="none" spc="0" normalizeH="0" baseline="0" noProof="0">
                <a:ln>
                  <a:noFill/>
                </a:ln>
                <a:solidFill>
                  <a:srgbClr val="000000"/>
                </a:solidFill>
                <a:effectLst/>
                <a:uLnTx/>
                <a:uFillTx/>
                <a:latin typeface="Calibri"/>
                <a:ea typeface="Calibri"/>
                <a:cs typeface="Calibri"/>
                <a:sym typeface="Calibri"/>
              </a:rPr>
              <a:t>Follow IAP on Twitter                 @iapartnership</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302" name="Google Shape;302;p27"/>
          <p:cNvGrpSpPr/>
          <p:nvPr/>
        </p:nvGrpSpPr>
        <p:grpSpPr>
          <a:xfrm>
            <a:off x="578414" y="346625"/>
            <a:ext cx="9910124" cy="6772497"/>
            <a:chOff x="578414" y="346625"/>
            <a:chExt cx="9910124" cy="6772497"/>
          </a:xfrm>
        </p:grpSpPr>
        <p:pic>
          <p:nvPicPr>
            <p:cNvPr id="303" name="Google Shape;303;p27" descr="Logo IAP 2018.jpg"/>
            <p:cNvPicPr preferRelativeResize="0"/>
            <p:nvPr/>
          </p:nvPicPr>
          <p:blipFill rotWithShape="1">
            <a:blip r:embed="rId7">
              <a:alphaModFix/>
            </a:blip>
            <a:srcRect/>
            <a:stretch/>
          </p:blipFill>
          <p:spPr>
            <a:xfrm>
              <a:off x="578414" y="346625"/>
              <a:ext cx="1298575" cy="649287"/>
            </a:xfrm>
            <a:prstGeom prst="rect">
              <a:avLst/>
            </a:prstGeom>
            <a:noFill/>
            <a:ln>
              <a:noFill/>
            </a:ln>
          </p:spPr>
        </p:pic>
        <p:sp>
          <p:nvSpPr>
            <p:cNvPr id="304" name="Google Shape;304;p27"/>
            <p:cNvSpPr txBox="1"/>
            <p:nvPr/>
          </p:nvSpPr>
          <p:spPr>
            <a:xfrm>
              <a:off x="1532079" y="6396513"/>
              <a:ext cx="8956459" cy="72260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t>“Combatting predatory academic journals and conferences"</a:t>
              </a:r>
              <a:br>
                <a:rPr kumimoji="0" lang="en-GB" sz="1600" b="0" i="0" u="none" strike="noStrike" kern="0" cap="none" spc="0" normalizeH="0" baseline="0" noProof="0">
                  <a:ln>
                    <a:noFill/>
                  </a:ln>
                  <a:solidFill>
                    <a:srgbClr val="FFFFFF"/>
                  </a:solidFill>
                  <a:effectLst/>
                  <a:uLnTx/>
                  <a:uFillTx/>
                  <a:latin typeface="Calibri"/>
                  <a:ea typeface="Calibri"/>
                  <a:cs typeface="Calibri"/>
                  <a:sym typeface="Calibri"/>
                </a:rPr>
              </a:br>
              <a:endParaRPr kumimoji="0" sz="1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pic>
        <p:nvPicPr>
          <p:cNvPr id="305" name="Google Shape;305;p27"/>
          <p:cNvPicPr preferRelativeResize="0"/>
          <p:nvPr/>
        </p:nvPicPr>
        <p:blipFill rotWithShape="1">
          <a:blip r:embed="rId8">
            <a:alphaModFix/>
          </a:blip>
          <a:srcRect l="15336" t="7934" r="73157" b="84049"/>
          <a:stretch/>
        </p:blipFill>
        <p:spPr>
          <a:xfrm>
            <a:off x="9337266" y="194596"/>
            <a:ext cx="2581370" cy="1198930"/>
          </a:xfrm>
          <a:prstGeom prst="rect">
            <a:avLst/>
          </a:prstGeom>
          <a:noFill/>
          <a:ln>
            <a:noFill/>
          </a:ln>
        </p:spPr>
      </p:pic>
      <p:pic>
        <p:nvPicPr>
          <p:cNvPr id="306" name="Google Shape;306;p27"/>
          <p:cNvPicPr preferRelativeResize="0"/>
          <p:nvPr/>
        </p:nvPicPr>
        <p:blipFill rotWithShape="1">
          <a:blip r:embed="rId9">
            <a:alphaModFix/>
          </a:blip>
          <a:srcRect l="64250" t="32381" r="6331" b="34573"/>
          <a:stretch/>
        </p:blipFill>
        <p:spPr>
          <a:xfrm>
            <a:off x="899886" y="3003731"/>
            <a:ext cx="3990411" cy="2988343"/>
          </a:xfrm>
          <a:prstGeom prst="rect">
            <a:avLst/>
          </a:prstGeom>
          <a:noFill/>
          <a:ln>
            <a:noFill/>
          </a:ln>
        </p:spPr>
      </p:pic>
      <p:sp>
        <p:nvSpPr>
          <p:cNvPr id="307" name="Google Shape;307;p27"/>
          <p:cNvSpPr txBox="1"/>
          <p:nvPr/>
        </p:nvSpPr>
        <p:spPr>
          <a:xfrm>
            <a:off x="4731657" y="3034430"/>
            <a:ext cx="6560457"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Calibri"/>
              <a:buNone/>
              <a:tabLst/>
              <a:defRPr/>
            </a:pPr>
            <a:r>
              <a:rPr kumimoji="0" lang="en-GB" sz="2400" b="1" i="1" u="none" strike="noStrike" kern="0" cap="none" spc="0" normalizeH="0" baseline="0" noProof="0">
                <a:ln>
                  <a:noFill/>
                </a:ln>
                <a:solidFill>
                  <a:srgbClr val="000000"/>
                </a:solidFill>
                <a:effectLst/>
                <a:uLnTx/>
                <a:uFillTx/>
                <a:latin typeface="Calibri"/>
                <a:ea typeface="Calibri"/>
                <a:cs typeface="Calibri"/>
                <a:sym typeface="Calibri"/>
              </a:rPr>
              <a:t>For enquiries, please contact </a:t>
            </a:r>
            <a:r>
              <a:rPr kumimoji="0" lang="en-GB" sz="2400" b="1" i="1" u="sng" strike="noStrike" kern="0" cap="none" spc="0" normalizeH="0" baseline="0" noProof="0">
                <a:ln>
                  <a:noFill/>
                </a:ln>
                <a:solidFill>
                  <a:srgbClr val="0563C1"/>
                </a:solidFill>
                <a:effectLst/>
                <a:uLnTx/>
                <a:uFillTx/>
                <a:latin typeface="Calibri"/>
                <a:ea typeface="Calibri"/>
                <a:cs typeface="Calibri"/>
                <a:sym typeface="Calibri"/>
                <a:hlinkClick r:id="rId10"/>
              </a:rPr>
              <a:t>secretariat@iapartnership.org</a:t>
            </a:r>
            <a:endParaRPr kumimoji="0" sz="2400" b="1" i="1" u="none" strike="noStrike" kern="0" cap="none" spc="0" normalizeH="0" baseline="0" noProof="0">
              <a:ln>
                <a:noFill/>
              </a:ln>
              <a:solidFill>
                <a:srgbClr val="1EAAC6"/>
              </a:solidFill>
              <a:effectLst/>
              <a:uLnTx/>
              <a:uFillTx/>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1482</Words>
  <Application>Microsoft Office PowerPoint</Application>
  <PresentationFormat>Widescreen</PresentationFormat>
  <Paragraphs>149</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Calibri Light</vt:lpstr>
      <vt:lpstr>Georgia</vt:lpstr>
      <vt:lpstr>Noto Sans</vt:lpstr>
      <vt:lpstr>Times New Roman</vt:lpstr>
      <vt:lpstr>Ubuntu</vt:lpstr>
      <vt:lpstr>Office Theme</vt:lpstr>
      <vt:lpstr>PowerPoint Presentation</vt:lpstr>
      <vt:lpstr>PowerPoint Presentation</vt:lpstr>
      <vt:lpstr>PowerPoint Presentation</vt:lpstr>
      <vt:lpstr>PowerPoint Presentation</vt:lpstr>
      <vt:lpstr>Landmark survey of researchers</vt:lpstr>
      <vt:lpstr>PowerPoint Presentation</vt:lpstr>
      <vt:lpstr>PowerPoint Presentation</vt:lpstr>
      <vt:lpstr>PowerPoint Presentation</vt:lpstr>
      <vt:lpstr>Examples of helpful tools and guides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Zahra Warorawala</dc:creator>
  <cp:lastModifiedBy>Zahra Warorawala</cp:lastModifiedBy>
  <cp:revision>1</cp:revision>
  <dcterms:created xsi:type="dcterms:W3CDTF">2022-10-31T12:13:35Z</dcterms:created>
  <dcterms:modified xsi:type="dcterms:W3CDTF">2022-10-31T12:14:41Z</dcterms:modified>
</cp:coreProperties>
</file>