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6"/>
  </p:notesMasterIdLst>
  <p:sldIdLst>
    <p:sldId id="260" r:id="rId5"/>
  </p:sldIdLst>
  <p:sldSz cx="30275213" cy="42803763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72"/>
  </p:normalViewPr>
  <p:slideViewPr>
    <p:cSldViewPr snapToGrid="0" snapToObjects="1" showGuides="1">
      <p:cViewPr varScale="1">
        <p:scale>
          <a:sx n="17" d="100"/>
          <a:sy n="17" d="100"/>
        </p:scale>
        <p:origin x="-1656" y="-198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9/14/2017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PT"/>
              <a:t>Edit Master text styles</a:t>
            </a:r>
          </a:p>
          <a:p>
            <a:pPr lvl="1" rtl="0"/>
            <a:r>
              <a:rPr lang="pt-PT"/>
              <a:t>Second level</a:t>
            </a:r>
          </a:p>
          <a:p>
            <a:pPr lvl="2" rtl="0"/>
            <a:r>
              <a:rPr lang="pt-PT"/>
              <a:t>Third level</a:t>
            </a:r>
          </a:p>
          <a:p>
            <a:pPr lvl="3" rtl="0"/>
            <a:r>
              <a:rPr lang="pt-PT"/>
              <a:t>Fourth level</a:t>
            </a:r>
          </a:p>
          <a:p>
            <a:pPr lvl="4" rtl="0"/>
            <a:r>
              <a:rPr lang="pt-PT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6B23D1D-0A13-406B-992F-1339523DA8CA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8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92347" rtl="0" eaLnBrk="1" latinLnBrk="0" hangingPunct="1">
      <a:defRPr sz="4846" kern="1200">
        <a:solidFill>
          <a:schemeClr val="tx1"/>
        </a:solidFill>
        <a:latin typeface="+mn-lt"/>
        <a:ea typeface="+mn-ea"/>
        <a:cs typeface="+mn-cs"/>
      </a:defRPr>
    </a:lvl1pPr>
    <a:lvl2pPr marL="1846174" algn="l" defTabSz="3692347" rtl="0" eaLnBrk="1" latinLnBrk="0" hangingPunct="1">
      <a:defRPr sz="4846" kern="1200">
        <a:solidFill>
          <a:schemeClr val="tx1"/>
        </a:solidFill>
        <a:latin typeface="+mn-lt"/>
        <a:ea typeface="+mn-ea"/>
        <a:cs typeface="+mn-cs"/>
      </a:defRPr>
    </a:lvl2pPr>
    <a:lvl3pPr marL="3692347" algn="l" defTabSz="3692347" rtl="0" eaLnBrk="1" latinLnBrk="0" hangingPunct="1">
      <a:defRPr sz="4846" kern="1200">
        <a:solidFill>
          <a:schemeClr val="tx1"/>
        </a:solidFill>
        <a:latin typeface="+mn-lt"/>
        <a:ea typeface="+mn-ea"/>
        <a:cs typeface="+mn-cs"/>
      </a:defRPr>
    </a:lvl3pPr>
    <a:lvl4pPr marL="5538521" algn="l" defTabSz="3692347" rtl="0" eaLnBrk="1" latinLnBrk="0" hangingPunct="1">
      <a:defRPr sz="4846" kern="1200">
        <a:solidFill>
          <a:schemeClr val="tx1"/>
        </a:solidFill>
        <a:latin typeface="+mn-lt"/>
        <a:ea typeface="+mn-ea"/>
        <a:cs typeface="+mn-cs"/>
      </a:defRPr>
    </a:lvl4pPr>
    <a:lvl5pPr marL="7384694" algn="l" defTabSz="3692347" rtl="0" eaLnBrk="1" latinLnBrk="0" hangingPunct="1">
      <a:defRPr sz="4846" kern="1200">
        <a:solidFill>
          <a:schemeClr val="tx1"/>
        </a:solidFill>
        <a:latin typeface="+mn-lt"/>
        <a:ea typeface="+mn-ea"/>
        <a:cs typeface="+mn-cs"/>
      </a:defRPr>
    </a:lvl5pPr>
    <a:lvl6pPr marL="9230868" algn="l" defTabSz="3692347" rtl="0" eaLnBrk="1" latinLnBrk="0" hangingPunct="1">
      <a:defRPr sz="4846" kern="1200">
        <a:solidFill>
          <a:schemeClr val="tx1"/>
        </a:solidFill>
        <a:latin typeface="+mn-lt"/>
        <a:ea typeface="+mn-ea"/>
        <a:cs typeface="+mn-cs"/>
      </a:defRPr>
    </a:lvl6pPr>
    <a:lvl7pPr marL="11077042" algn="l" defTabSz="3692347" rtl="0" eaLnBrk="1" latinLnBrk="0" hangingPunct="1">
      <a:defRPr sz="4846" kern="1200">
        <a:solidFill>
          <a:schemeClr val="tx1"/>
        </a:solidFill>
        <a:latin typeface="+mn-lt"/>
        <a:ea typeface="+mn-ea"/>
        <a:cs typeface="+mn-cs"/>
      </a:defRPr>
    </a:lvl7pPr>
    <a:lvl8pPr marL="12923215" algn="l" defTabSz="3692347" rtl="0" eaLnBrk="1" latinLnBrk="0" hangingPunct="1">
      <a:defRPr sz="4846" kern="1200">
        <a:solidFill>
          <a:schemeClr val="tx1"/>
        </a:solidFill>
        <a:latin typeface="+mn-lt"/>
        <a:ea typeface="+mn-ea"/>
        <a:cs typeface="+mn-cs"/>
      </a:defRPr>
    </a:lvl8pPr>
    <a:lvl9pPr marL="14769389" algn="l" defTabSz="3692347" rtl="0" eaLnBrk="1" latinLnBrk="0" hangingPunct="1">
      <a:defRPr sz="484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6B23D1D-0A13-406B-992F-1339523DA8CA}" type="slidenum">
              <a:rPr lang="en-US" smtClean="0"/>
              <a:pPr rtl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2691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pt-PT" smtClean="0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4756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5794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20767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01643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66499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8579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4679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77764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3695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2395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92974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it-IT" smtClean="0"/>
              <a:t>14/09/2017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4922F1D-9942-8544-9D81-248B85401DC4}" type="slidenum">
              <a:rPr lang="it-IT" smtClean="0"/>
              <a:pPr rtl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33924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corina.carranca@iniav.pt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01649" y="-363021"/>
            <a:ext cx="29937274" cy="44254220"/>
            <a:chOff x="101649" y="-363021"/>
            <a:chExt cx="29937274" cy="44254220"/>
          </a:xfrm>
        </p:grpSpPr>
        <p:grpSp>
          <p:nvGrpSpPr>
            <p:cNvPr id="29" name="Grupo 28"/>
            <p:cNvGrpSpPr/>
            <p:nvPr/>
          </p:nvGrpSpPr>
          <p:grpSpPr>
            <a:xfrm>
              <a:off x="101649" y="-363021"/>
              <a:ext cx="29937274" cy="44254220"/>
              <a:chOff x="-119153" y="-144463"/>
              <a:chExt cx="7974840" cy="10459884"/>
            </a:xfrm>
          </p:grpSpPr>
          <p:grpSp>
            <p:nvGrpSpPr>
              <p:cNvPr id="4" name="Grupo 3"/>
              <p:cNvGrpSpPr/>
              <p:nvPr/>
            </p:nvGrpSpPr>
            <p:grpSpPr>
              <a:xfrm>
                <a:off x="10333" y="54155"/>
                <a:ext cx="7845354" cy="1781432"/>
                <a:chOff x="-110812" y="-150500"/>
                <a:chExt cx="7134683" cy="1041455"/>
              </a:xfrm>
            </p:grpSpPr>
            <p:sp>
              <p:nvSpPr>
                <p:cNvPr id="5" name="Rectangle 1"/>
                <p:cNvSpPr>
                  <a:spLocks noChangeArrowheads="1"/>
                </p:cNvSpPr>
                <p:nvPr/>
              </p:nvSpPr>
              <p:spPr bwMode="auto">
                <a:xfrm>
                  <a:off x="-110812" y="18020"/>
                  <a:ext cx="6949993" cy="6853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square" lIns="343263" tIns="171631" rIns="343263" bIns="171631" numCol="1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343265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t-PT" sz="5197" dirty="0" err="1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Underestimated</a:t>
                  </a:r>
                  <a:r>
                    <a:rPr lang="pt-PT" sz="5197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 role </a:t>
                  </a:r>
                  <a:r>
                    <a:rPr lang="pt-PT" sz="5197" dirty="0" err="1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of</a:t>
                  </a:r>
                  <a:r>
                    <a:rPr lang="pt-PT" sz="5197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  <a:r>
                    <a:rPr lang="pt-PT" sz="5197" dirty="0" err="1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nodulated</a:t>
                  </a:r>
                  <a:r>
                    <a:rPr lang="pt-PT" sz="5197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  <a:r>
                    <a:rPr lang="pt-PT" sz="5197" dirty="0" err="1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roots</a:t>
                  </a:r>
                  <a:r>
                    <a:rPr lang="pt-PT" sz="5197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 for </a:t>
                  </a:r>
                  <a:r>
                    <a:rPr lang="pt-PT" sz="5197" dirty="0" err="1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soil</a:t>
                  </a:r>
                  <a:r>
                    <a:rPr lang="pt-PT" sz="5197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  <a:r>
                    <a:rPr lang="pt-PT" sz="5197" dirty="0" err="1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fertility</a:t>
                  </a:r>
                  <a:r>
                    <a:rPr lang="pt-PT" sz="5197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  <a:r>
                    <a:rPr lang="pt-PT" sz="5197" dirty="0" err="1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and</a:t>
                  </a:r>
                  <a:r>
                    <a:rPr lang="pt-PT" sz="5197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  <a:r>
                    <a:rPr lang="pt-PT" sz="5197" dirty="0" err="1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quality</a:t>
                  </a:r>
                  <a:endParaRPr lang="pt-PT" sz="5197" dirty="0">
                    <a:latin typeface="Arial Rounded MT Bold" pitchFamily="34" charset="0"/>
                    <a:ea typeface="Calibri" pitchFamily="34" charset="0"/>
                    <a:cs typeface="Times New Roman" pitchFamily="18" charset="0"/>
                  </a:endParaRPr>
                </a:p>
                <a:p>
                  <a:pPr algn="ctr" defTabSz="343265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sz="2253" dirty="0">
                    <a:latin typeface="Arial" pitchFamily="34" charset="0"/>
                    <a:cs typeface="Arial" pitchFamily="34" charset="0"/>
                  </a:endParaRPr>
                </a:p>
                <a:p>
                  <a:pPr algn="ctr" defTabSz="3432652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t-PT" sz="4252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Corina Carranca</a:t>
                  </a:r>
                  <a:r>
                    <a:rPr lang="pt-PT" sz="4252" baseline="30000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1</a:t>
                  </a:r>
                  <a:r>
                    <a:rPr lang="pt-PT" sz="4252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  <a:r>
                    <a:rPr lang="pt-PT" sz="4252" dirty="0" err="1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and</a:t>
                  </a:r>
                  <a:r>
                    <a:rPr lang="pt-PT" sz="4252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 Manuel Madeira</a:t>
                  </a:r>
                  <a:r>
                    <a:rPr lang="pt-PT" sz="4252" baseline="30000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2</a:t>
                  </a:r>
                </a:p>
                <a:p>
                  <a:pPr algn="ctr" defTabSz="3432652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sz="2253" dirty="0">
                    <a:latin typeface="Arial" pitchFamily="34" charset="0"/>
                    <a:cs typeface="Arial" pitchFamily="34" charset="0"/>
                  </a:endParaRPr>
                </a:p>
                <a:p>
                  <a:pPr algn="ctr" defTabSz="3432652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t-PT" sz="3379" baseline="30000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1</a:t>
                  </a:r>
                  <a:r>
                    <a:rPr lang="pt-PT" sz="3379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Instituto Nacional de Investiga</a:t>
                  </a:r>
                  <a:r>
                    <a:rPr lang="pt-PT" sz="3379" dirty="0">
                      <a:latin typeface="Calibri"/>
                      <a:ea typeface="Calibri" pitchFamily="34" charset="0"/>
                      <a:cs typeface="Times New Roman" pitchFamily="18" charset="0"/>
                    </a:rPr>
                    <a:t>ç</a:t>
                  </a:r>
                  <a:r>
                    <a:rPr lang="pt-PT" sz="3379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ão Agr</a:t>
                  </a:r>
                  <a:r>
                    <a:rPr lang="pt-PT" sz="3379" dirty="0">
                      <a:latin typeface="Calibri"/>
                      <a:ea typeface="Calibri" pitchFamily="34" charset="0"/>
                      <a:cs typeface="Times New Roman" pitchFamily="18" charset="0"/>
                    </a:rPr>
                    <a:t>á</a:t>
                  </a:r>
                  <a:r>
                    <a:rPr lang="pt-PT" sz="3379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ria, UEISAFSV, Oeiras</a:t>
                  </a:r>
                  <a:endParaRPr lang="pt-PT" sz="2253" dirty="0">
                    <a:latin typeface="Arial" pitchFamily="34" charset="0"/>
                    <a:cs typeface="Arial" pitchFamily="34" charset="0"/>
                  </a:endParaRPr>
                </a:p>
                <a:p>
                  <a:pPr algn="ctr" defTabSz="3432652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t-PT" sz="3379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email: </a:t>
                  </a:r>
                  <a:r>
                    <a:rPr lang="pt-PT" sz="3379" dirty="0" err="1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  <a:hlinkClick r:id="rId3"/>
                    </a:rPr>
                    <a:t>corina.carranca@iniav.pt</a:t>
                  </a:r>
                  <a:endParaRPr lang="pt-PT" sz="3379" dirty="0">
                    <a:latin typeface="Arial Rounded MT Bold" pitchFamily="34" charset="0"/>
                    <a:ea typeface="Calibri" pitchFamily="34" charset="0"/>
                    <a:cs typeface="Times New Roman" pitchFamily="18" charset="0"/>
                  </a:endParaRPr>
                </a:p>
                <a:p>
                  <a:pPr algn="ctr" defTabSz="3432652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sz="2253" dirty="0">
                    <a:latin typeface="Arial" pitchFamily="34" charset="0"/>
                    <a:cs typeface="Arial" pitchFamily="34" charset="0"/>
                  </a:endParaRPr>
                </a:p>
                <a:p>
                  <a:pPr algn="ctr" defTabSz="3432652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t-PT" sz="3379" baseline="30000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2</a:t>
                  </a:r>
                  <a:r>
                    <a:rPr lang="pt-PT" sz="3379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Instituto Superior de Agronomia, Universidade T</a:t>
                  </a:r>
                  <a:r>
                    <a:rPr lang="pt-PT" sz="3379" dirty="0">
                      <a:latin typeface="Calibri"/>
                      <a:ea typeface="Calibri" pitchFamily="34" charset="0"/>
                      <a:cs typeface="Times New Roman" pitchFamily="18" charset="0"/>
                    </a:rPr>
                    <a:t>é</a:t>
                  </a:r>
                  <a:r>
                    <a:rPr lang="pt-PT" sz="3379" dirty="0">
                      <a:latin typeface="Arial Rounded MT Bold" pitchFamily="34" charset="0"/>
                      <a:ea typeface="Calibri" pitchFamily="34" charset="0"/>
                      <a:cs typeface="Times New Roman" pitchFamily="18" charset="0"/>
                    </a:rPr>
                    <a:t>cnica de Lisboa</a:t>
                  </a:r>
                  <a:endParaRPr lang="pt-PT" sz="6757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6" name="Imagem 5"/>
                <p:cNvPicPr/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-99037" y="-60054"/>
                  <a:ext cx="1082476" cy="827220"/>
                </a:xfrm>
                <a:prstGeom prst="rect">
                  <a:avLst/>
                </a:prstGeom>
                <a:noFill/>
              </p:spPr>
            </p:pic>
            <p:pic>
              <p:nvPicPr>
                <p:cNvPr id="7" name="Imagem 6"/>
                <p:cNvPicPr/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931115" y="-150500"/>
                  <a:ext cx="1055815" cy="514481"/>
                </a:xfrm>
                <a:prstGeom prst="rect">
                  <a:avLst/>
                </a:prstGeom>
                <a:noFill/>
              </p:spPr>
            </p:pic>
            <p:pic>
              <p:nvPicPr>
                <p:cNvPr id="8" name="Imagem 7"/>
                <p:cNvPicPr/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5968056" y="427164"/>
                  <a:ext cx="1055815" cy="4637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9" name="Título 1"/>
              <p:cNvSpPr txBox="1">
                <a:spLocks/>
              </p:cNvSpPr>
              <p:nvPr/>
            </p:nvSpPr>
            <p:spPr>
              <a:xfrm>
                <a:off x="-119153" y="7521520"/>
                <a:ext cx="3839793" cy="2793901"/>
              </a:xfrm>
              <a:prstGeom prst="rect">
                <a:avLst/>
              </a:prstGeom>
            </p:spPr>
            <p:txBody>
              <a:bodyPr vert="horz" lIns="343263" tIns="171631" rIns="343263" bIns="171631" rtlCol="0" anchor="ctr">
                <a:normAutofit fontScale="52500" lnSpcReduction="20000"/>
              </a:bodyPr>
              <a:lstStyle>
                <a:lvl1pPr algn="l" defTabSz="77724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740" b="0" i="0" u="none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just">
                  <a:lnSpc>
                    <a:spcPct val="120000"/>
                  </a:lnSpc>
                  <a:spcAft>
                    <a:spcPts val="600"/>
                  </a:spcAft>
                </a:pPr>
                <a:r>
                  <a:rPr lang="pt-PT" sz="12600" b="1" dirty="0" err="1">
                    <a:latin typeface="Arial Rounded MT Bold" pitchFamily="34" charset="0"/>
                  </a:rPr>
                  <a:t>Results</a:t>
                </a:r>
                <a:r>
                  <a:rPr lang="pt-PT" sz="12600" b="1" dirty="0">
                    <a:latin typeface="Arial Rounded MT Bold" pitchFamily="34" charset="0"/>
                  </a:rPr>
                  <a:t> </a:t>
                </a:r>
                <a:r>
                  <a:rPr lang="pt-PT" sz="12600" b="1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Rounded MT Bold" pitchFamily="34" charset="0"/>
                  </a:rPr>
                  <a:t>and</a:t>
                </a:r>
                <a:r>
                  <a:rPr lang="pt-PT" sz="12600" b="1" dirty="0">
                    <a:latin typeface="Arial Rounded MT Bold" pitchFamily="34" charset="0"/>
                  </a:rPr>
                  <a:t> </a:t>
                </a:r>
                <a:r>
                  <a:rPr lang="pt-PT" sz="12600" b="1" dirty="0" err="1">
                    <a:latin typeface="Arial Rounded MT Bold" pitchFamily="34" charset="0"/>
                  </a:rPr>
                  <a:t>discussion</a:t>
                </a:r>
                <a:r>
                  <a:rPr lang="pt-PT" sz="12600" b="1" dirty="0">
                    <a:latin typeface="Arial Rounded MT Bold" pitchFamily="34" charset="0"/>
                  </a:rPr>
                  <a:t>: </a:t>
                </a:r>
              </a:p>
              <a:p>
                <a:pPr algn="just">
                  <a:lnSpc>
                    <a:spcPct val="120000"/>
                  </a:lnSpc>
                  <a:spcAft>
                    <a:spcPts val="2200"/>
                  </a:spcAft>
                </a:pPr>
                <a:r>
                  <a:rPr lang="pt-PT" sz="8400" dirty="0" smtClean="0">
                    <a:latin typeface="Arial" pitchFamily="34" charset="0"/>
                    <a:cs typeface="Arial" pitchFamily="34" charset="0"/>
                  </a:rPr>
                  <a:t>In  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A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B,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roots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nodules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represented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15-16%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of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aerial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dry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weight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(DW) (Fig. 2),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21% in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pastures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(C). Total N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concentration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in top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plants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was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quite similar in A, B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C (24 g N kg</a:t>
                </a:r>
                <a:r>
                  <a:rPr lang="pt-PT" sz="8400" baseline="30000" dirty="0">
                    <a:latin typeface="Arial" pitchFamily="34" charset="0"/>
                    <a:cs typeface="Arial" pitchFamily="34" charset="0"/>
                  </a:rPr>
                  <a:t>-1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DW),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but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it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varied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significantly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in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recovered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roots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nodules:12.2, 25.8, 19.5 g N kg</a:t>
                </a:r>
                <a:r>
                  <a:rPr lang="pt-PT" sz="8400" baseline="30000" dirty="0">
                    <a:latin typeface="Arial" pitchFamily="34" charset="0"/>
                    <a:cs typeface="Arial" pitchFamily="34" charset="0"/>
                  </a:rPr>
                  <a:t>-1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DW,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respectively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in A, B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C. 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This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belowground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material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contributed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to 7-9% 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of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total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fixed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N in A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B,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11% in case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of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pasture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legumes, in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agreement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with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literature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(Pinto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et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al.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Plant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Soil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, 2021</a:t>
                </a:r>
                <a:r>
                  <a:rPr lang="pt-PT" sz="8400" dirty="0" smtClean="0">
                    <a:latin typeface="Arial" pitchFamily="34" charset="0"/>
                    <a:cs typeface="Arial" pitchFamily="34" charset="0"/>
                  </a:rPr>
                  <a:t>).</a:t>
                </a:r>
                <a:endParaRPr lang="pt-PT" sz="8400" dirty="0">
                  <a:latin typeface="Arial" pitchFamily="34" charset="0"/>
                  <a:cs typeface="Arial" pitchFamily="34" charset="0"/>
                </a:endParaRPr>
              </a:p>
              <a:p>
                <a:pPr algn="just">
                  <a:spcAft>
                    <a:spcPts val="2200"/>
                  </a:spcAft>
                </a:pP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Further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long-term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studies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on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the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contribution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of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belowground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tissues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to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the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soil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N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fertility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soil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structure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are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fully</a:t>
                </a:r>
                <a:r>
                  <a:rPr lang="pt-PT" sz="8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8400" dirty="0" err="1">
                    <a:latin typeface="Arial" pitchFamily="34" charset="0"/>
                    <a:cs typeface="Arial" pitchFamily="34" charset="0"/>
                  </a:rPr>
                  <a:t>encouraged</a:t>
                </a:r>
                <a:r>
                  <a:rPr lang="pt-PT" sz="8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Rhizodeposits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also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contribute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strongly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for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stable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organic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matter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in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soils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improving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the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soil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PT" sz="8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structure</a:t>
                </a:r>
                <a:r>
                  <a:rPr lang="pt-PT" sz="8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GB" sz="8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1134"/>
                  </a:spcAft>
                </a:pPr>
                <a:endParaRPr lang="pt-PT" sz="8400" dirty="0">
                  <a:latin typeface="Arial Rounded MT Bold" panose="020F0704030504030204" pitchFamily="34" charset="0"/>
                  <a:cs typeface="Arial" pitchFamily="34" charset="0"/>
                </a:endParaRPr>
              </a:p>
            </p:txBody>
          </p:sp>
          <p:grpSp>
            <p:nvGrpSpPr>
              <p:cNvPr id="10" name="Grupo 9"/>
              <p:cNvGrpSpPr/>
              <p:nvPr/>
            </p:nvGrpSpPr>
            <p:grpSpPr>
              <a:xfrm>
                <a:off x="51669" y="3975597"/>
                <a:ext cx="7366935" cy="3660366"/>
                <a:chOff x="65117" y="3564442"/>
                <a:chExt cx="6321443" cy="2840354"/>
              </a:xfrm>
            </p:grpSpPr>
            <p:pic>
              <p:nvPicPr>
                <p:cNvPr id="11" name="Imagem 10" descr="D:\Fotos\Lupinus\img050.jpg"/>
                <p:cNvPicPr/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76735" y="3580529"/>
                  <a:ext cx="2743120" cy="13534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" name="Imagem 11" descr="lupin Breeding"/>
                <p:cNvPicPr/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65117" y="4993924"/>
                  <a:ext cx="2754737" cy="14108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" name="Imagem 12"/>
                <p:cNvPicPr/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3308832" y="3884874"/>
                  <a:ext cx="3077728" cy="14843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4" name="CaixaDeTexto 13"/>
                <p:cNvSpPr txBox="1"/>
                <p:nvPr/>
              </p:nvSpPr>
              <p:spPr>
                <a:xfrm>
                  <a:off x="200303" y="3564442"/>
                  <a:ext cx="362465" cy="319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sz="9449" dirty="0"/>
                    <a:t>A</a:t>
                  </a:r>
                </a:p>
              </p:txBody>
            </p:sp>
            <p:sp>
              <p:nvSpPr>
                <p:cNvPr id="15" name="CaixaDeTexto 14"/>
                <p:cNvSpPr txBox="1"/>
                <p:nvPr/>
              </p:nvSpPr>
              <p:spPr>
                <a:xfrm>
                  <a:off x="182348" y="5008251"/>
                  <a:ext cx="474263" cy="319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sz="9449" dirty="0"/>
                    <a:t>B</a:t>
                  </a:r>
                </a:p>
              </p:txBody>
            </p:sp>
            <p:sp>
              <p:nvSpPr>
                <p:cNvPr id="16" name="CaixaDeTexto 15"/>
                <p:cNvSpPr txBox="1"/>
                <p:nvPr/>
              </p:nvSpPr>
              <p:spPr>
                <a:xfrm>
                  <a:off x="3475615" y="5111430"/>
                  <a:ext cx="321500" cy="319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sz="9449" dirty="0"/>
                    <a:t>C</a:t>
                  </a:r>
                </a:p>
              </p:txBody>
            </p:sp>
          </p:grpSp>
          <p:sp>
            <p:nvSpPr>
              <p:cNvPr id="17" name="CaixaDeTexto 16"/>
              <p:cNvSpPr txBox="1"/>
              <p:nvPr/>
            </p:nvSpPr>
            <p:spPr>
              <a:xfrm>
                <a:off x="23281" y="3041139"/>
                <a:ext cx="3333499" cy="895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6614" b="1" dirty="0" err="1">
                    <a:latin typeface="Arial Rounded MT Bold" pitchFamily="34" charset="0"/>
                  </a:rPr>
                  <a:t>Objectives</a:t>
                </a:r>
                <a:r>
                  <a:rPr lang="pt-PT" sz="6614" b="1" dirty="0">
                    <a:latin typeface="Arial Rounded MT Bold" pitchFamily="34" charset="0"/>
                  </a:rPr>
                  <a:t>:</a:t>
                </a:r>
              </a:p>
              <a:p>
                <a:pPr algn="just"/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A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field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study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was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run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in Portugal to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evaluate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the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contribution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of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nodulated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roots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of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grain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pasture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legumes in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soil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fertility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. </a:t>
                </a:r>
              </a:p>
            </p:txBody>
          </p:sp>
          <p:sp>
            <p:nvSpPr>
              <p:cNvPr id="18" name="CaixaDeTexto 17"/>
              <p:cNvSpPr txBox="1"/>
              <p:nvPr/>
            </p:nvSpPr>
            <p:spPr>
              <a:xfrm>
                <a:off x="23767" y="1739314"/>
                <a:ext cx="3333013" cy="1295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6614" b="1" dirty="0" err="1">
                    <a:latin typeface="Arial Rounded MT Bold" pitchFamily="34" charset="0"/>
                  </a:rPr>
                  <a:t>Introduction</a:t>
                </a:r>
                <a:r>
                  <a:rPr lang="pt-PT" sz="6614" dirty="0">
                    <a:latin typeface="Arial Rounded MT Bold" pitchFamily="34" charset="0"/>
                  </a:rPr>
                  <a:t>: </a:t>
                </a:r>
              </a:p>
              <a:p>
                <a:pPr algn="just"/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Most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estimates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of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symbiotic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N</a:t>
                </a:r>
                <a:r>
                  <a:rPr lang="pt-PT" sz="4880" baseline="-25000" dirty="0"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fixation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rely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shoot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N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only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;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limited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knowledge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the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contribution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of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belowground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tissues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to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soil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N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partly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due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to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difficulties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in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undertaking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quantitative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studies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belowground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inputs.</a:t>
                </a:r>
              </a:p>
            </p:txBody>
          </p:sp>
          <p:sp>
            <p:nvSpPr>
              <p:cNvPr id="19" name="CaixaDeTexto 18"/>
              <p:cNvSpPr txBox="1"/>
              <p:nvPr/>
            </p:nvSpPr>
            <p:spPr>
              <a:xfrm>
                <a:off x="3543970" y="1822748"/>
                <a:ext cx="2646024" cy="295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6614" b="1" dirty="0">
                    <a:latin typeface="Arial Rounded MT Bold" pitchFamily="34" charset="0"/>
                  </a:rPr>
                  <a:t>Material </a:t>
                </a:r>
                <a:r>
                  <a:rPr lang="pt-PT" sz="6614" b="1" dirty="0" err="1">
                    <a:latin typeface="Arial Rounded MT Bold" pitchFamily="34" charset="0"/>
                  </a:rPr>
                  <a:t>and</a:t>
                </a:r>
                <a:r>
                  <a:rPr lang="pt-PT" sz="6614" b="1" dirty="0">
                    <a:latin typeface="Arial Rounded MT Bold" pitchFamily="34" charset="0"/>
                  </a:rPr>
                  <a:t> </a:t>
                </a:r>
                <a:r>
                  <a:rPr lang="pt-PT" sz="6614" b="1" dirty="0" err="1">
                    <a:latin typeface="Arial Rounded MT Bold" pitchFamily="34" charset="0"/>
                  </a:rPr>
                  <a:t>methods</a:t>
                </a:r>
                <a:r>
                  <a:rPr lang="pt-PT" sz="6614" b="1" dirty="0">
                    <a:latin typeface="Arial Rounded MT Bold" pitchFamily="34" charset="0"/>
                  </a:rPr>
                  <a:t>:</a:t>
                </a:r>
              </a:p>
            </p:txBody>
          </p:sp>
          <p:sp>
            <p:nvSpPr>
              <p:cNvPr id="20" name="CaixaDeTexto 19"/>
              <p:cNvSpPr txBox="1"/>
              <p:nvPr/>
            </p:nvSpPr>
            <p:spPr>
              <a:xfrm>
                <a:off x="3494603" y="6349675"/>
                <a:ext cx="4193620" cy="554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4880" b="1" dirty="0">
                    <a:latin typeface="Arial" pitchFamily="34" charset="0"/>
                    <a:cs typeface="Arial" pitchFamily="34" charset="0"/>
                  </a:rPr>
                  <a:t>Fig. 1.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View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of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Portuguese experimental sites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with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sweet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lupine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Pegões (A),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yellow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lupine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Óbidos (B),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improved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pastures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with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subclover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Vaiamonte  (C).</a:t>
                </a:r>
              </a:p>
            </p:txBody>
          </p:sp>
          <p:sp>
            <p:nvSpPr>
              <p:cNvPr id="21" name="CaixaDeTexto 20"/>
              <p:cNvSpPr txBox="1"/>
              <p:nvPr/>
            </p:nvSpPr>
            <p:spPr>
              <a:xfrm>
                <a:off x="3479379" y="2076872"/>
                <a:ext cx="4295074" cy="2503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spcAft>
                    <a:spcPts val="2253"/>
                  </a:spcAft>
                </a:pP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Experiments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, A, B, C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were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run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in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three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Portuguese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regions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with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Mediterranean-type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climate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: A: Pegões,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south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west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; B: Óbidos,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central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west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; C: Estremoz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Vaiamonte,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south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inland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algn="just">
                  <a:spcAft>
                    <a:spcPts val="2253"/>
                  </a:spcAft>
                </a:pP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Inoculated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sweet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lupine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pt-PT" sz="4880" i="1" dirty="0" err="1">
                    <a:latin typeface="Arial" pitchFamily="34" charset="0"/>
                    <a:cs typeface="Arial" pitchFamily="34" charset="0"/>
                  </a:rPr>
                  <a:t>Lupinus</a:t>
                </a:r>
                <a:r>
                  <a:rPr lang="pt-PT" sz="4880" i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i="1" dirty="0" err="1">
                    <a:latin typeface="Arial" pitchFamily="34" charset="0"/>
                    <a:cs typeface="Arial" pitchFamily="34" charset="0"/>
                  </a:rPr>
                  <a:t>albus</a:t>
                </a:r>
                <a:r>
                  <a:rPr lang="pt-PT" sz="4880" i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L.)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was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sown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in 2001/2002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2003/3004 (A);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yellow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lupine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pt-PT" sz="4880" i="1" dirty="0">
                    <a:latin typeface="Arial" pitchFamily="34" charset="0"/>
                    <a:cs typeface="Arial" pitchFamily="34" charset="0"/>
                  </a:rPr>
                  <a:t>L. </a:t>
                </a:r>
                <a:r>
                  <a:rPr lang="pt-PT" sz="4880" i="1" dirty="0" err="1">
                    <a:latin typeface="Arial" pitchFamily="34" charset="0"/>
                    <a:cs typeface="Arial" pitchFamily="34" charset="0"/>
                  </a:rPr>
                  <a:t>luteus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L.)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was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sown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in 2004/2005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2005/2006 (B);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two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improved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pastures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older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&gt;5-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12-yr-old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Estremoz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one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&gt;30-yr-old in 2010/2011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2012/2013 (C)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with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subclover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pt-PT" sz="4880" i="1" dirty="0" err="1">
                    <a:latin typeface="Arial" pitchFamily="34" charset="0"/>
                    <a:cs typeface="Arial" pitchFamily="34" charset="0"/>
                  </a:rPr>
                  <a:t>Trifolium</a:t>
                </a:r>
                <a:r>
                  <a:rPr lang="pt-PT" sz="4880" i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i="1" dirty="0" err="1">
                    <a:latin typeface="Arial" pitchFamily="34" charset="0"/>
                    <a:cs typeface="Arial" pitchFamily="34" charset="0"/>
                  </a:rPr>
                  <a:t>subterranean</a:t>
                </a:r>
                <a:r>
                  <a:rPr lang="pt-PT" sz="4880" i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L.).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Oat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pt-PT" sz="4880" i="1" dirty="0">
                    <a:latin typeface="Arial" pitchFamily="34" charset="0"/>
                    <a:cs typeface="Arial" pitchFamily="34" charset="0"/>
                  </a:rPr>
                  <a:t>Avena sativa 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L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.)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and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 non-legumes in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pastures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were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used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 as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reference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crops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for </a:t>
                </a:r>
                <a:r>
                  <a:rPr lang="pt-PT" sz="4880" baseline="30000" dirty="0">
                    <a:latin typeface="Arial" pitchFamily="34" charset="0"/>
                    <a:cs typeface="Arial" pitchFamily="34" charset="0"/>
                  </a:rPr>
                  <a:t>15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N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technique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to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estimate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N</a:t>
                </a:r>
                <a:r>
                  <a:rPr lang="pt-PT" sz="4880" baseline="-25000" dirty="0"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fixed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PT" sz="4880" dirty="0" err="1">
                    <a:latin typeface="Arial" pitchFamily="34" charset="0"/>
                    <a:cs typeface="Arial" pitchFamily="34" charset="0"/>
                  </a:rPr>
                  <a:t>by</a:t>
                </a:r>
                <a:r>
                  <a:rPr lang="pt-PT" sz="4880" dirty="0">
                    <a:latin typeface="Arial" pitchFamily="34" charset="0"/>
                    <a:cs typeface="Arial" pitchFamily="34" charset="0"/>
                  </a:rPr>
                  <a:t> legumes.</a:t>
                </a:r>
              </a:p>
            </p:txBody>
          </p:sp>
          <p:sp>
            <p:nvSpPr>
              <p:cNvPr id="24" name="AutoShape 4" descr="image.png"/>
              <p:cNvSpPr>
                <a:spLocks noChangeAspect="1" noChangeArrowheads="1"/>
              </p:cNvSpPr>
              <p:nvPr/>
            </p:nvSpPr>
            <p:spPr bwMode="auto">
              <a:xfrm>
                <a:off x="155574" y="-144463"/>
                <a:ext cx="2020659" cy="20206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343263" tIns="171631" rIns="343263" bIns="171631" numCol="1" anchor="t" anchorCtr="0" compatLnSpc="1">
                <a:prstTxWarp prst="textNoShape">
                  <a:avLst/>
                </a:prstTxWarp>
              </a:bodyPr>
              <a:lstStyle/>
              <a:p>
                <a:endParaRPr lang="pt-PT" sz="27284"/>
              </a:p>
            </p:txBody>
          </p:sp>
          <p:pic>
            <p:nvPicPr>
              <p:cNvPr id="28" name="Imagem 2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52198" y="7067945"/>
                <a:ext cx="3743103" cy="2520011"/>
              </a:xfrm>
              <a:prstGeom prst="rect">
                <a:avLst/>
              </a:prstGeom>
            </p:spPr>
          </p:pic>
        </p:grpSp>
        <p:sp>
          <p:nvSpPr>
            <p:cNvPr id="2" name="CaixaDeTexto 1"/>
            <p:cNvSpPr txBox="1"/>
            <p:nvPr/>
          </p:nvSpPr>
          <p:spPr>
            <a:xfrm>
              <a:off x="14516100" y="40935538"/>
              <a:ext cx="1493212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4600" b="1" dirty="0" smtClean="0">
                  <a:latin typeface="Arial" panose="020B0604020202020204" pitchFamily="34" charset="0"/>
                </a:rPr>
                <a:t>Acknowledgment: </a:t>
              </a:r>
              <a:r>
                <a:rPr lang="en-GB" sz="4400" dirty="0" smtClean="0">
                  <a:latin typeface="Arial" panose="020B0604020202020204" pitchFamily="34" charset="0"/>
                </a:rPr>
                <a:t>Authors acknowledge the </a:t>
              </a:r>
              <a:r>
                <a:rPr lang="en-GB" sz="4400" dirty="0" smtClean="0">
                  <a:latin typeface="Arial" panose="020B0604020202020204" pitchFamily="34" charset="0"/>
                </a:rPr>
                <a:t>Pest-GREEN-IT project, </a:t>
              </a:r>
              <a:r>
                <a:rPr lang="en-GB" sz="4400" dirty="0" smtClean="0">
                  <a:latin typeface="Arial" panose="020B0604020202020204" pitchFamily="34" charset="0"/>
                </a:rPr>
                <a:t>held by ITQB NOVA, </a:t>
              </a:r>
              <a:r>
                <a:rPr lang="en-GB" sz="4400" dirty="0" err="1" smtClean="0">
                  <a:latin typeface="Arial" panose="020B0604020202020204" pitchFamily="34" charset="0"/>
                </a:rPr>
                <a:t>Oeiras</a:t>
              </a:r>
              <a:r>
                <a:rPr lang="en-GB" sz="4400" dirty="0" smtClean="0">
                  <a:latin typeface="Arial" panose="020B0604020202020204" pitchFamily="34" charset="0"/>
                </a:rPr>
                <a:t>, Portugal.</a:t>
              </a:r>
            </a:p>
            <a:p>
              <a:endParaRPr lang="en-GB" sz="4800" b="1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4220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4&quot;&gt;&lt;property id=&quot;20148&quot; value=&quot;5&quot;/&gt;&lt;property id=&quot;20300&quot; value=&quot;Slide 2&quot;/&gt;&lt;property id=&quot;20307&quot; value=&quot;257&quot;/&gt;&lt;/object&gt;&lt;object type=&quot;3&quot; unique_id=&quot;10005&quot;&gt;&lt;property id=&quot;20148&quot; value=&quot;5&quot;/&gt;&lt;property id=&quot;20300&quot; value=&quot;Slide 3&quot;/&gt;&lt;property id=&quot;20307&quot; value=&quot;258&quot;/&gt;&lt;/object&gt;&lt;object type=&quot;3&quot; unique_id=&quot;10006&quot;&gt;&lt;property id=&quot;20148&quot; value=&quot;5&quot;/&gt;&lt;property id=&quot;20300&quot; value=&quot;Slide 4&quot;/&gt;&lt;property id=&quot;20307&quot; value=&quot;259&quot;/&gt;&lt;/object&gt;&lt;object type=&quot;3&quot; unique_id=&quot;10007&quot;&gt;&lt;property id=&quot;20148&quot; value=&quot;5&quot;/&gt;&lt;property id=&quot;20300&quot; value=&quot;Slide 5&quot;/&gt;&lt;property id=&quot;20307&quot; value=&quot;260&quot;/&gt;&lt;/object&gt;&lt;/object&gt;&lt;object type=&quot;8&quot; unique_id=&quot;10014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Tema di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F46917140D694AAEAF39165F579555" ma:contentTypeVersion="10" ma:contentTypeDescription="Create a new document." ma:contentTypeScope="" ma:versionID="6f1e7b6f0b0d35ced780d0a55ee4053f">
  <xsd:schema xmlns:xsd="http://www.w3.org/2001/XMLSchema" xmlns:xs="http://www.w3.org/2001/XMLSchema" xmlns:p="http://schemas.microsoft.com/office/2006/metadata/properties" xmlns:ns1="http://schemas.microsoft.com/sharepoint/v3" xmlns:ns2="876de33e-aaa5-4507-9b92-b84e676ded0d" xmlns:ns3="9a0666c7-4cba-45e4-bb78-1ed48d50e5d1" xmlns:ns4="10dd7f8a-f247-48ee-8534-441ce336aea6" targetNamespace="http://schemas.microsoft.com/office/2006/metadata/properties" ma:root="true" ma:fieldsID="896d2b523964b19186340351f2b60ad5" ns1:_="" ns2:_="" ns3:_="" ns4:_="">
    <xsd:import namespace="http://schemas.microsoft.com/sharepoint/v3"/>
    <xsd:import namespace="876de33e-aaa5-4507-9b92-b84e676ded0d"/>
    <xsd:import namespace="9a0666c7-4cba-45e4-bb78-1ed48d50e5d1"/>
    <xsd:import namespace="10dd7f8a-f247-48ee-8534-441ce336aea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de33e-aaa5-4507-9b92-b84e676ded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0666c7-4cba-45e4-bb78-1ed48d50e5d1" elementFormDefault="qualified">
    <xsd:import namespace="http://schemas.microsoft.com/office/2006/documentManagement/types"/>
    <xsd:import namespace="http://schemas.microsoft.com/office/infopath/2007/PartnerControls"/>
    <xsd:element name="LastSharedByUser" ma:index="10" nillable="true" ma:displayName="Last Shared By User" ma:description="" ma:hidden="true" ma:internalName="LastSharedByUser" ma:readOnly="true">
      <xsd:simpleType>
        <xsd:restriction base="dms:Note"/>
      </xsd:simpleType>
    </xsd:element>
    <xsd:element name="LastSharedByTime" ma:index="11" nillable="true" ma:displayName="Last Shared By Time" ma:description="" ma:hidden="true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dd7f8a-f247-48ee-8534-441ce336ae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21AA4B-EC41-4FB4-B03A-FB1D6E73E8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76de33e-aaa5-4507-9b92-b84e676ded0d"/>
    <ds:schemaRef ds:uri="9a0666c7-4cba-45e4-bb78-1ed48d50e5d1"/>
    <ds:schemaRef ds:uri="10dd7f8a-f247-48ee-8534-441ce336ae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EFE3FC-FA51-4BFD-8881-385B7FC66852}">
  <ds:schemaRefs>
    <ds:schemaRef ds:uri="http://purl.org/dc/dcmitype/"/>
    <ds:schemaRef ds:uri="http://schemas.microsoft.com/sharepoint/v3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876de33e-aaa5-4507-9b92-b84e676ded0d"/>
    <ds:schemaRef ds:uri="10dd7f8a-f247-48ee-8534-441ce336aea6"/>
    <ds:schemaRef ds:uri="9a0666c7-4cba-45e4-bb78-1ed48d50e5d1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3FA9B8D-5FC1-4BE0-97A0-C558307AFE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447</Words>
  <Application>Microsoft Office PowerPoint</Application>
  <PresentationFormat>Personalizados</PresentationFormat>
  <Paragraphs>24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Tema di Office</vt:lpstr>
      <vt:lpstr>Diapositivo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.</dc:creator>
  <cp:lastModifiedBy>Corina.Carranca</cp:lastModifiedBy>
  <cp:revision>44</cp:revision>
  <dcterms:created xsi:type="dcterms:W3CDTF">2022-07-13T02:42:19Z</dcterms:created>
  <dcterms:modified xsi:type="dcterms:W3CDTF">2022-07-15T12:32:16Z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0x010100D9F46917140D694AAEAF39165F579555</vt:lpwstr>
  </property>
</Properties>
</file>