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3"/>
  </p:sldMasterIdLst>
  <p:notesMasterIdLst>
    <p:notesMasterId r:id="rId36"/>
  </p:notesMasterIdLst>
  <p:sldIdLst>
    <p:sldId id="256" r:id="rId4"/>
    <p:sldId id="266" r:id="rId5"/>
    <p:sldId id="257" r:id="rId6"/>
    <p:sldId id="300" r:id="rId7"/>
    <p:sldId id="267" r:id="rId8"/>
    <p:sldId id="258" r:id="rId9"/>
    <p:sldId id="269" r:id="rId10"/>
    <p:sldId id="289" r:id="rId11"/>
    <p:sldId id="270" r:id="rId12"/>
    <p:sldId id="290" r:id="rId13"/>
    <p:sldId id="287" r:id="rId14"/>
    <p:sldId id="288" r:id="rId15"/>
    <p:sldId id="273" r:id="rId16"/>
    <p:sldId id="274" r:id="rId17"/>
    <p:sldId id="275" r:id="rId18"/>
    <p:sldId id="302" r:id="rId19"/>
    <p:sldId id="285" r:id="rId20"/>
    <p:sldId id="298" r:id="rId21"/>
    <p:sldId id="282" r:id="rId22"/>
    <p:sldId id="283" r:id="rId23"/>
    <p:sldId id="284" r:id="rId24"/>
    <p:sldId id="303" r:id="rId25"/>
    <p:sldId id="279" r:id="rId26"/>
    <p:sldId id="276" r:id="rId27"/>
    <p:sldId id="291" r:id="rId28"/>
    <p:sldId id="286" r:id="rId29"/>
    <p:sldId id="280" r:id="rId30"/>
    <p:sldId id="293" r:id="rId31"/>
    <p:sldId id="299" r:id="rId32"/>
    <p:sldId id="305" r:id="rId33"/>
    <p:sldId id="304" r:id="rId34"/>
    <p:sldId id="306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5B4539-8141-40A4-8D5C-33985DFDE18D}" v="5" dt="2022-10-26T17:45:04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05" autoAdjust="0"/>
    <p:restoredTop sz="71680" autoAdjust="0"/>
  </p:normalViewPr>
  <p:slideViewPr>
    <p:cSldViewPr snapToGrid="0">
      <p:cViewPr varScale="1">
        <p:scale>
          <a:sx n="61" d="100"/>
          <a:sy n="61" d="100"/>
        </p:scale>
        <p:origin x="128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B4909-9961-4EC0-9C6A-DB136076136D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EB752-B559-4DE5-8492-3E86BBFDB20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531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8831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0920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256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650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892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7080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2037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500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864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623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8275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2759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4143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56013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4846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923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57241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771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86896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76202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56152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46712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70216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93590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20923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07856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4634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38493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https://www.youtube.com/watch?v=fOMsT68Th1E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EB752-B559-4DE5-8492-3E86BBFDB20F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959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317906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600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34715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16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0542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430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49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7793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4379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11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072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65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9C23AF7E-1C58-4276-9F99-360BB800C307}" type="datetimeFigureOut">
              <a:rPr lang="pt-BR" smtClean="0"/>
              <a:t>27/10/2022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65DC1D9-440F-48DE-BBC9-9F0EF5191D34}" type="slidenum">
              <a:rPr lang="pt-BR" smtClean="0"/>
              <a:t>‹#›</a:t>
            </a:fld>
            <a:endParaRPr lang="pt-B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3552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40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7.png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fOMsT68Th1E?feature=oembed" TargetMode="External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WAI/" TargetMode="External"/><Relationship Id="rId2" Type="http://schemas.openxmlformats.org/officeDocument/2006/relationships/hyperlink" Target="https://www.w3.org/WAI/policie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bireme/accessibility-wp-plugin" TargetMode="External"/><Relationship Id="rId5" Type="http://schemas.openxmlformats.org/officeDocument/2006/relationships/hyperlink" Target="https://cta.ifrs.edu.br/avaliacao-de-acessibilidade-em-sites/" TargetMode="External"/><Relationship Id="rId4" Type="http://schemas.openxmlformats.org/officeDocument/2006/relationships/hyperlink" Target="https://www.w3c.br/traducoes/wcag/wcag21-pt-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3FFF54-5A19-757F-26E9-EB941DCC8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8521" y="1480930"/>
            <a:ext cx="5751537" cy="3848521"/>
          </a:xfrm>
        </p:spPr>
        <p:txBody>
          <a:bodyPr anchor="ctr">
            <a:normAutofit/>
          </a:bodyPr>
          <a:lstStyle/>
          <a:p>
            <a:pPr algn="r"/>
            <a:r>
              <a:rPr lang="pt-BR" sz="4800" b="1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AcCesibilidad</a:t>
            </a:r>
            <a:r>
              <a:rPr lang="pt-BR" sz="48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BR" sz="4800" b="1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Responsividad</a:t>
            </a:r>
            <a:endParaRPr lang="pt-BR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34961F-DF49-D20D-E37A-9037FC124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9870" y="1480929"/>
            <a:ext cx="2593610" cy="3848522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s-ES" b="1" dirty="0">
                <a:latin typeface="Calibri" panose="020F0502020204030204" pitchFamily="34" charset="0"/>
                <a:cs typeface="Calibri" panose="020F0502020204030204" pitchFamily="34" charset="0"/>
              </a:rPr>
              <a:t>Eliminación de barreras en la web</a:t>
            </a:r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600"/>
              </a:spcAft>
            </a:pPr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D8F7C7-51C1-B42B-BC92-C1264403B57B}"/>
              </a:ext>
            </a:extLst>
          </p:cNvPr>
          <p:cNvSpPr txBox="1"/>
          <p:nvPr/>
        </p:nvSpPr>
        <p:spPr>
          <a:xfrm>
            <a:off x="2724733" y="4460137"/>
            <a:ext cx="4505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Márcio Alves – Desenvolvedor Front-</a:t>
            </a:r>
            <a:r>
              <a:rPr lang="pt-BR" dirty="0" err="1">
                <a:latin typeface="Calibri" panose="020F0502020204030204" pitchFamily="34" charset="0"/>
                <a:cs typeface="Calibri" panose="020F0502020204030204" pitchFamily="34" charset="0"/>
              </a:rPr>
              <a:t>End</a:t>
            </a:r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BIREME / OPAS / OMS</a:t>
            </a:r>
          </a:p>
        </p:txBody>
      </p:sp>
    </p:spTree>
    <p:extLst>
      <p:ext uri="{BB962C8B-B14F-4D97-AF65-F5344CB8AC3E}">
        <p14:creationId xmlns:p14="http://schemas.microsoft.com/office/powerpoint/2010/main" val="312447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05D07C1-F558-5CC0-9273-85C487C5D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Accesibilidad de la web</a:t>
            </a:r>
            <a:b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83F65B7E-55B3-8A10-9077-F3AD282DA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1423" y="2286000"/>
            <a:ext cx="3053039" cy="3931920"/>
          </a:xfrm>
        </p:spPr>
        <p:txBody>
          <a:bodyPr vert="horz" lIns="91440" tIns="45720" rIns="91440" bIns="45720" rtlCol="0">
            <a:normAutofit/>
          </a:bodyPr>
          <a:lstStyle/>
          <a:p>
            <a:pPr indent="-384048"/>
            <a:r>
              <a:rPr lang="es-E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concepto supone que los sitios web y los portales se diseñan de forma que </a:t>
            </a:r>
            <a:r>
              <a:rPr lang="es-E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todas las personas puedan </a:t>
            </a:r>
            <a:r>
              <a:rPr lang="es-ES" sz="2400" b="1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percibir, comprender, navegar e interactuar con las páginas efectivamente.</a:t>
            </a:r>
            <a:endParaRPr lang="en-US" sz="2400" b="1" i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Estudo] Acessibilidade na Web Brasileira | 2a edição | BigDataCorp.">
            <a:extLst>
              <a:ext uri="{FF2B5EF4-FFF2-40B4-BE49-F238E27FC236}">
                <a16:creationId xmlns:a16="http://schemas.microsoft.com/office/drawing/2014/main" id="{F4E5F847-9F72-B2E2-6345-5097DD7C1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550" y="1591774"/>
            <a:ext cx="6900380" cy="367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22D3C53-BA1C-86E3-B8AF-5E333BAFCF36}"/>
              </a:ext>
            </a:extLst>
          </p:cNvPr>
          <p:cNvSpPr txBox="1"/>
          <p:nvPr/>
        </p:nvSpPr>
        <p:spPr>
          <a:xfrm>
            <a:off x="1021550" y="5418853"/>
            <a:ext cx="4214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https://</a:t>
            </a:r>
            <a:r>
              <a:rPr lang="pt-BR" sz="1200" b="1" dirty="0"/>
              <a:t>www.gov.br</a:t>
            </a:r>
            <a:r>
              <a:rPr lang="pt-BR" sz="1200" dirty="0"/>
              <a:t>/governodigital/pt-br/acessibilidade-digital</a:t>
            </a:r>
          </a:p>
        </p:txBody>
      </p:sp>
    </p:spTree>
    <p:extLst>
      <p:ext uri="{BB962C8B-B14F-4D97-AF65-F5344CB8AC3E}">
        <p14:creationId xmlns:p14="http://schemas.microsoft.com/office/powerpoint/2010/main" val="335753318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05D07C1-F558-5CC0-9273-85C487C5D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3" y="1110882"/>
            <a:ext cx="3053039" cy="10608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Responsividad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Web 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83F65B7E-55B3-8A10-9077-F3AD282DA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1423" y="2286000"/>
            <a:ext cx="3482452" cy="3931920"/>
          </a:xfrm>
        </p:spPr>
        <p:txBody>
          <a:bodyPr vert="horz" lIns="91440" tIns="45720" rIns="91440" bIns="45720" rtlCol="0">
            <a:normAutofit/>
          </a:bodyPr>
          <a:lstStyle/>
          <a:p>
            <a:pPr indent="-384048"/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s-E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un enfoque de diseño web que hace que las páginas web se reproduzcan bien en una variedad de dispositivos y tamaños de ventana o pantalla desde el mínimo hasta el máximo.</a:t>
            </a:r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AB8A19D-956C-8227-9955-A469E254B7D6}"/>
              </a:ext>
            </a:extLst>
          </p:cNvPr>
          <p:cNvSpPr txBox="1"/>
          <p:nvPr/>
        </p:nvSpPr>
        <p:spPr>
          <a:xfrm>
            <a:off x="978520" y="5541261"/>
            <a:ext cx="3686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https://</a:t>
            </a:r>
            <a:r>
              <a:rPr lang="pt-BR" sz="1200" b="1" dirty="0"/>
              <a:t>pt.wikipedia.org</a:t>
            </a:r>
            <a:r>
              <a:rPr lang="pt-BR" sz="1200" dirty="0"/>
              <a:t>/wiki/Web_design_responsivo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B592922-EB9D-8C3F-0B6C-A8F44FDC1D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2537081"/>
              </p:ext>
            </p:extLst>
          </p:nvPr>
        </p:nvGraphicFramePr>
        <p:xfrm>
          <a:off x="978520" y="1527051"/>
          <a:ext cx="7063189" cy="397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5238080" imgH="8571240" progId="Photoshop.Image.11">
                  <p:embed/>
                </p:oleObj>
              </mc:Choice>
              <mc:Fallback>
                <p:oleObj name="Image" r:id="rId3" imgW="15238080" imgH="8571240" progId="Photoshop.Image.11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1B592922-EB9D-8C3F-0B6C-A8F44FDC1D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8520" y="1527051"/>
                        <a:ext cx="7063189" cy="3979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830770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05D07C1-F558-5CC0-9273-85C487C5D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3" y="1110882"/>
            <a:ext cx="3053039" cy="10608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USABILIDAD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83F65B7E-55B3-8A10-9077-F3AD282DA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1423" y="2286000"/>
            <a:ext cx="3482452" cy="3931920"/>
          </a:xfrm>
        </p:spPr>
        <p:txBody>
          <a:bodyPr vert="horz" lIns="91440" tIns="45720" rIns="91440" bIns="45720" rtlCol="0">
            <a:normAutofit/>
          </a:bodyPr>
          <a:lstStyle/>
          <a:p>
            <a:pPr indent="-384048"/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s-E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refiere a la facilidad con que las personas pueden utilizar una herramienta particular u objeto para realizar una tarea específica e importante.</a:t>
            </a:r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AB8A19D-956C-8227-9955-A469E254B7D6}"/>
              </a:ext>
            </a:extLst>
          </p:cNvPr>
          <p:cNvSpPr txBox="1"/>
          <p:nvPr/>
        </p:nvSpPr>
        <p:spPr>
          <a:xfrm>
            <a:off x="978520" y="5668263"/>
            <a:ext cx="28793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https://pt.</a:t>
            </a:r>
            <a:r>
              <a:rPr lang="pt-BR" sz="1200" b="1" dirty="0"/>
              <a:t>wikipedia</a:t>
            </a:r>
            <a:r>
              <a:rPr lang="pt-BR" sz="1200" dirty="0"/>
              <a:t>.org/wiki/Usabilidade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B592922-EB9D-8C3F-0B6C-A8F44FDC1D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8520" y="1527051"/>
          <a:ext cx="7063189" cy="397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5238080" imgH="8571240" progId="Photoshop.Image.11">
                  <p:embed/>
                </p:oleObj>
              </mc:Choice>
              <mc:Fallback>
                <p:oleObj name="Image" r:id="rId3" imgW="15238080" imgH="8571240" progId="Photoshop.Image.11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1B592922-EB9D-8C3F-0B6C-A8F44FDC1D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8520" y="1527051"/>
                        <a:ext cx="7063189" cy="3979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magem 4" descr="Quadro de comunicações&#10;&#10;Descrição gerada automaticamente">
            <a:extLst>
              <a:ext uri="{FF2B5EF4-FFF2-40B4-BE49-F238E27FC236}">
                <a16:creationId xmlns:a16="http://schemas.microsoft.com/office/drawing/2014/main" id="{91CC0B2D-9E7B-DCA8-1C81-CEAE67361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20" y="1527050"/>
            <a:ext cx="7063189" cy="413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5246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A97F59D-628C-4053-B41F-489D0045F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3362DFFC-4DCC-48EE-B781-94D04B95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B05D07C1-F558-5CC0-9273-85C487C5D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791570"/>
            <a:ext cx="4018839" cy="52623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384048"/>
            <a:r>
              <a:rPr lang="pt-BR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Hay 1 billón de personas en el mundo con algún tipo de discapacidad física o intelectual</a:t>
            </a: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b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200" b="1" cap="all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ONU</a:t>
            </a:r>
            <a:r>
              <a:rPr lang="pt-BR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200" b="1" cap="all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News</a:t>
            </a:r>
            <a:endParaRPr lang="en-US" sz="2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18B8B265-E68C-4B64-9238-781F0102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C578AAC-BFCC-E0D1-A0A0-E27C7E644F61}"/>
              </a:ext>
            </a:extLst>
          </p:cNvPr>
          <p:cNvSpPr txBox="1"/>
          <p:nvPr/>
        </p:nvSpPr>
        <p:spPr>
          <a:xfrm>
            <a:off x="478095" y="5859681"/>
            <a:ext cx="4635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pt-B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news.un.org</a:t>
            </a:r>
            <a:r>
              <a:rPr lang="pt-B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pt-BR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</a:t>
            </a:r>
            <a:r>
              <a:rPr lang="pt-B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pt-BR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story</a:t>
            </a:r>
            <a:r>
              <a:rPr lang="pt-B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/2021/12/1772482#:~:</a:t>
            </a:r>
            <a:r>
              <a:rPr lang="pt-BR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pt-B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=03%20de%20dezembro%20%C3%A9%20o,vivem%20em%20pa%C3%ADses%20em%20desenvolvimento.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FFC94A0E-5585-AAD8-6F05-D234E7BB19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925607"/>
              </p:ext>
            </p:extLst>
          </p:nvPr>
        </p:nvGraphicFramePr>
        <p:xfrm>
          <a:off x="6752647" y="332426"/>
          <a:ext cx="4233405" cy="6193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0158480" imgH="14819040" progId="Photoshop.Image.11">
                  <p:embed/>
                </p:oleObj>
              </mc:Choice>
              <mc:Fallback>
                <p:oleObj name="Image" r:id="rId3" imgW="10158480" imgH="14819040" progId="Photoshop.Image.11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FFC94A0E-5585-AAD8-6F05-D234E7BB19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52647" y="332426"/>
                        <a:ext cx="4233405" cy="6193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4495238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3">
            <a:extLst>
              <a:ext uri="{FF2B5EF4-FFF2-40B4-BE49-F238E27FC236}">
                <a16:creationId xmlns:a16="http://schemas.microsoft.com/office/drawing/2014/main" id="{2A97F59D-628C-4053-B41F-489D0045F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3362DFFC-4DCC-48EE-B781-94D04B95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18B8B265-E68C-4B64-9238-781F0102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83F65B7E-55B3-8A10-9077-F3AD282DA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61" y="797805"/>
            <a:ext cx="4238111" cy="52623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384048"/>
            <a:r>
              <a:rPr lang="pt-BR" sz="3200" cap="all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“</a:t>
            </a:r>
            <a:r>
              <a:rPr lang="es-ES" sz="3200" cap="all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El uso de Internet sigue creciendo en todo el mundo. Actualmente, hay 4.1 billón de personas que utilizan la red mundial</a:t>
            </a:r>
            <a:r>
              <a:rPr lang="pt-BR" sz="3200" cap="all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”.</a:t>
            </a:r>
          </a:p>
          <a:p>
            <a:pPr indent="-384048"/>
            <a:r>
              <a:rPr lang="pt-BR" b="1" cap="all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ONU</a:t>
            </a:r>
            <a:r>
              <a: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b="1" cap="all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News</a:t>
            </a:r>
            <a:endParaRPr lang="en-US" b="1" cap="all" dirty="0">
              <a:solidFill>
                <a:schemeClr val="bg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C578AAC-BFCC-E0D1-A0A0-E27C7E644F61}"/>
              </a:ext>
            </a:extLst>
          </p:cNvPr>
          <p:cNvSpPr txBox="1"/>
          <p:nvPr/>
        </p:nvSpPr>
        <p:spPr>
          <a:xfrm>
            <a:off x="478095" y="6165691"/>
            <a:ext cx="4635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pt-B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news.un.org</a:t>
            </a:r>
            <a:r>
              <a:rPr lang="pt-B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/pt/story/2019/11/1693711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5B067F8-327F-7857-61CB-E81C5237E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615" y="1580566"/>
            <a:ext cx="5906324" cy="3934374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B504B4-AABE-7D0D-3097-1CFDE58946F2}"/>
              </a:ext>
            </a:extLst>
          </p:cNvPr>
          <p:cNvSpPr txBox="1"/>
          <p:nvPr/>
        </p:nvSpPr>
        <p:spPr>
          <a:xfrm>
            <a:off x="5781616" y="5598530"/>
            <a:ext cx="5906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w3cschool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B4D348B-86C2-0A00-2523-DCB5E6A1A8F6}"/>
              </a:ext>
            </a:extLst>
          </p:cNvPr>
          <p:cNvSpPr txBox="1"/>
          <p:nvPr/>
        </p:nvSpPr>
        <p:spPr>
          <a:xfrm>
            <a:off x="5807581" y="1147640"/>
            <a:ext cx="5906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0000"/>
                </a:solidFill>
                <a:latin typeface="Segoe UI" panose="020B0502040204020203" pitchFamily="34" charset="0"/>
              </a:rPr>
              <a:t>Estadísticas de resolución de pantalla</a:t>
            </a:r>
            <a:endParaRPr lang="pt-BR" sz="2000" b="1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algn="ctr"/>
            <a:endParaRPr lang="pt-BR" sz="20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547707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7" name="Rectangle 3173">
            <a:extLst>
              <a:ext uri="{FF2B5EF4-FFF2-40B4-BE49-F238E27FC236}">
                <a16:creationId xmlns:a16="http://schemas.microsoft.com/office/drawing/2014/main" id="{C5F79084-E805-48DA-8EAC-CD5FD493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6" name="Rectangle 3175">
            <a:extLst>
              <a:ext uri="{FF2B5EF4-FFF2-40B4-BE49-F238E27FC236}">
                <a16:creationId xmlns:a16="http://schemas.microsoft.com/office/drawing/2014/main" id="{E0FDBC02-48C1-48B7-BF61-2D10CC72F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8" name="Rectangle 3177">
            <a:extLst>
              <a:ext uri="{FF2B5EF4-FFF2-40B4-BE49-F238E27FC236}">
                <a16:creationId xmlns:a16="http://schemas.microsoft.com/office/drawing/2014/main" id="{4462AAD0-42E1-4737-9C88-868AC0C1D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0" name="Rectangle 3179">
            <a:extLst>
              <a:ext uri="{FF2B5EF4-FFF2-40B4-BE49-F238E27FC236}">
                <a16:creationId xmlns:a16="http://schemas.microsoft.com/office/drawing/2014/main" id="{B8A582B3-A3B3-49D5-BBF0-98FEA4C2F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2" name="Rectangle 3181">
            <a:extLst>
              <a:ext uri="{FF2B5EF4-FFF2-40B4-BE49-F238E27FC236}">
                <a16:creationId xmlns:a16="http://schemas.microsoft.com/office/drawing/2014/main" id="{EE143F64-D44C-4123-A2E1-FEC1C3F30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4" name="Rectangle 3183">
            <a:extLst>
              <a:ext uri="{FF2B5EF4-FFF2-40B4-BE49-F238E27FC236}">
                <a16:creationId xmlns:a16="http://schemas.microsoft.com/office/drawing/2014/main" id="{17DB13B9-D0D4-4393-AFAB-2B39448B2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3BCFFC02-35E6-9F05-9858-13FFE9278B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7508"/>
          <a:stretch/>
        </p:blipFill>
        <p:spPr>
          <a:xfrm>
            <a:off x="160867" y="160867"/>
            <a:ext cx="11870265" cy="653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32540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8F72765-0397-23F2-D418-3AB51A839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Wireframe, Mockup e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Prototipo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32A613-5EE3-5902-C359-D4101B55D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793475" cy="3581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b="1" dirty="0" err="1"/>
              <a:t>Wireframe</a:t>
            </a:r>
            <a:r>
              <a:rPr lang="es-ES" b="1" dirty="0"/>
              <a:t>: </a:t>
            </a:r>
            <a:r>
              <a:rPr lang="es-ES" dirty="0"/>
              <a:t>Dibujo sencillo para definir la estructura del proyecto.</a:t>
            </a:r>
            <a:endParaRPr lang="pt-BR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b="1" dirty="0"/>
              <a:t>Mockup: </a:t>
            </a:r>
            <a:r>
              <a:rPr lang="es-ES" dirty="0"/>
              <a:t>Maqueta que define el diseño del proyecto</a:t>
            </a:r>
            <a:endParaRPr lang="pt-BR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b="1" dirty="0"/>
              <a:t>Prototipo: </a:t>
            </a:r>
            <a:r>
              <a:rPr lang="es-ES" dirty="0"/>
              <a:t>Simula el producto final, normalmente sin el back-</a:t>
            </a:r>
            <a:r>
              <a:rPr lang="es-ES" dirty="0" err="1"/>
              <a:t>end</a:t>
            </a:r>
            <a:endParaRPr lang="pt-BR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900" b="1" dirty="0">
                <a:highlight>
                  <a:srgbClr val="FFFF00"/>
                </a:highlight>
              </a:rPr>
              <a:t>Pensar en la accesibilidad al principio del proyecto reduce los costes y la complejidad</a:t>
            </a:r>
            <a:endParaRPr lang="pt-BR" sz="2900" b="1" dirty="0">
              <a:highlight>
                <a:srgbClr val="FFFF00"/>
              </a:highlight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Wireframes: O Que São e Como Criar O Seu (+ 10 Exemplos)">
            <a:extLst>
              <a:ext uri="{FF2B5EF4-FFF2-40B4-BE49-F238E27FC236}">
                <a16:creationId xmlns:a16="http://schemas.microsoft.com/office/drawing/2014/main" id="{C3FA2747-E860-3A69-3CC0-2929452A67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0" t="1" r="42052" b="1"/>
          <a:stretch/>
        </p:blipFill>
        <p:spPr bwMode="auto">
          <a:xfrm>
            <a:off x="7612260" y="10"/>
            <a:ext cx="457973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99165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97" name="Rectangle 7196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es-ES" b="1" dirty="0">
                <a:latin typeface="Calibri" panose="020F0502020204030204" pitchFamily="34" charset="0"/>
                <a:cs typeface="Calibri" panose="020F0502020204030204" pitchFamily="34" charset="0"/>
              </a:rPr>
              <a:t>Diseño web responsivo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85" name="Espaço Reservado para Conteúdo 2">
            <a:extLst>
              <a:ext uri="{FF2B5EF4-FFF2-40B4-BE49-F238E27FC236}">
                <a16:creationId xmlns:a16="http://schemas.microsoft.com/office/drawing/2014/main" id="{417D2A73-F270-57AA-65D6-66FB24B18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2" y="2001077"/>
            <a:ext cx="6252161" cy="459850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Mejor visualización en todos los dispositivos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Calidad de las imágenes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Tamaño de los elementos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Selecciona el contenido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Resultado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Mejora de la posición en Google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Ahorro en el paquete de datos del usuario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99" name="Rectangle 7198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Imagem 5" descr="Interface gráfica do usuário&#10;&#10;Descrição gerada automaticamente">
            <a:extLst>
              <a:ext uri="{FF2B5EF4-FFF2-40B4-BE49-F238E27FC236}">
                <a16:creationId xmlns:a16="http://schemas.microsoft.com/office/drawing/2014/main" id="{E59C2586-3251-FFC6-C3BD-9D78F415D6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92" t="-10669" r="20819" b="-10669"/>
          <a:stretch/>
        </p:blipFill>
        <p:spPr>
          <a:xfrm>
            <a:off x="7612261" y="0"/>
            <a:ext cx="4579739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342490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99A3C390-0C83-BB26-8440-C39CCB6FF0B4}"/>
              </a:ext>
            </a:extLst>
          </p:cNvPr>
          <p:cNvSpPr txBox="1"/>
          <p:nvPr/>
        </p:nvSpPr>
        <p:spPr>
          <a:xfrm>
            <a:off x="4869574" y="414497"/>
            <a:ext cx="12264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Tablet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D4CCF7F-8BF7-AE1C-ACAE-CC2251BBA19A}"/>
              </a:ext>
            </a:extLst>
          </p:cNvPr>
          <p:cNvSpPr txBox="1"/>
          <p:nvPr/>
        </p:nvSpPr>
        <p:spPr>
          <a:xfrm>
            <a:off x="8860166" y="414497"/>
            <a:ext cx="1613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Desktop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7E83DA6-6491-063D-1896-BE95A2B6B31A}"/>
              </a:ext>
            </a:extLst>
          </p:cNvPr>
          <p:cNvSpPr txBox="1"/>
          <p:nvPr/>
        </p:nvSpPr>
        <p:spPr>
          <a:xfrm>
            <a:off x="1412380" y="414497"/>
            <a:ext cx="2289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Smartphone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869BC15-01E1-AB6F-3D35-36DE49A80B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601363"/>
              </p:ext>
            </p:extLst>
          </p:nvPr>
        </p:nvGraphicFramePr>
        <p:xfrm>
          <a:off x="7683152" y="1106717"/>
          <a:ext cx="396716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7193600" imgH="23415840" progId="Photoshop.Image.11">
                  <p:embed/>
                </p:oleObj>
              </mc:Choice>
              <mc:Fallback>
                <p:oleObj name="Image" r:id="rId2" imgW="17193600" imgH="23415840" progId="Photoshop.Image.11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9869BC15-01E1-AB6F-3D35-36DE49A80B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83152" y="1106717"/>
                        <a:ext cx="3967163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0025ACAC-A275-C812-E622-7C639D8E5A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696434"/>
              </p:ext>
            </p:extLst>
          </p:nvPr>
        </p:nvGraphicFramePr>
        <p:xfrm>
          <a:off x="4331056" y="1106717"/>
          <a:ext cx="230346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10476000" imgH="24584040" progId="Photoshop.Image.11">
                  <p:embed/>
                </p:oleObj>
              </mc:Choice>
              <mc:Fallback>
                <p:oleObj name="Image" r:id="rId4" imgW="10476000" imgH="24584040" progId="Photoshop.Image.11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0025ACAC-A275-C812-E622-7C639D8E5A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31056" y="1106717"/>
                        <a:ext cx="2303463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370212D2-457C-7114-2164-ABC5409A2E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017557"/>
              </p:ext>
            </p:extLst>
          </p:nvPr>
        </p:nvGraphicFramePr>
        <p:xfrm>
          <a:off x="1926700" y="1106717"/>
          <a:ext cx="123031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6" imgW="5599800" imgH="24584040" progId="Photoshop.Image.11">
                  <p:embed/>
                </p:oleObj>
              </mc:Choice>
              <mc:Fallback>
                <p:oleObj name="Image" r:id="rId6" imgW="5599800" imgH="24584040" progId="Photoshop.Image.11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370212D2-457C-7114-2164-ABC5409A2E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26700" y="1106717"/>
                        <a:ext cx="1230313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5339583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4A8423A1-853E-7608-F9F3-5ACF9A0CA2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968681"/>
              </p:ext>
            </p:extLst>
          </p:nvPr>
        </p:nvGraphicFramePr>
        <p:xfrm>
          <a:off x="976243" y="1106719"/>
          <a:ext cx="467201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24380640" imgH="28190160" progId="Photoshop.Image.11">
                  <p:embed/>
                </p:oleObj>
              </mc:Choice>
              <mc:Fallback>
                <p:oleObj name="Image" r:id="rId3" imgW="24380640" imgH="28190160" progId="Photoshop.Image.11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4A8423A1-853E-7608-F9F3-5ACF9A0CA2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6243" y="1106719"/>
                        <a:ext cx="4672013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BDE81B37-004D-F2DB-B40A-0D59080037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7058033"/>
              </p:ext>
            </p:extLst>
          </p:nvPr>
        </p:nvGraphicFramePr>
        <p:xfrm>
          <a:off x="5909849" y="1106718"/>
          <a:ext cx="29416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15339600" imgH="28190160" progId="Photoshop.Image.11">
                  <p:embed/>
                </p:oleObj>
              </mc:Choice>
              <mc:Fallback>
                <p:oleObj name="Image" r:id="rId5" imgW="15339600" imgH="28190160" progId="Photoshop.Image.11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BDE81B37-004D-F2DB-B40A-0D59080037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09849" y="1106718"/>
                        <a:ext cx="29416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3CA882D8-98EC-44D8-4626-981919FA8B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454995"/>
              </p:ext>
            </p:extLst>
          </p:nvPr>
        </p:nvGraphicFramePr>
        <p:xfrm>
          <a:off x="9361488" y="1106718"/>
          <a:ext cx="20018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10450440" imgH="28190160" progId="Photoshop.Image.11">
                  <p:embed/>
                </p:oleObj>
              </mc:Choice>
              <mc:Fallback>
                <p:oleObj name="Image" r:id="rId7" imgW="10450440" imgH="28190160" progId="Photoshop.Image.11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3CA882D8-98EC-44D8-4626-981919FA8B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361488" y="1106718"/>
                        <a:ext cx="20018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99A3C390-0C83-BB26-8440-C39CCB6FF0B4}"/>
              </a:ext>
            </a:extLst>
          </p:cNvPr>
          <p:cNvSpPr txBox="1"/>
          <p:nvPr/>
        </p:nvSpPr>
        <p:spPr>
          <a:xfrm>
            <a:off x="6767454" y="333144"/>
            <a:ext cx="12264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Tablet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D4CCF7F-8BF7-AE1C-ACAE-CC2251BBA19A}"/>
              </a:ext>
            </a:extLst>
          </p:cNvPr>
          <p:cNvSpPr txBox="1"/>
          <p:nvPr/>
        </p:nvSpPr>
        <p:spPr>
          <a:xfrm>
            <a:off x="2816087" y="333144"/>
            <a:ext cx="1613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Desktop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7E83DA6-6491-063D-1896-BE95A2B6B31A}"/>
              </a:ext>
            </a:extLst>
          </p:cNvPr>
          <p:cNvSpPr txBox="1"/>
          <p:nvPr/>
        </p:nvSpPr>
        <p:spPr>
          <a:xfrm>
            <a:off x="9187408" y="333144"/>
            <a:ext cx="2289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Smartphone</a:t>
            </a:r>
          </a:p>
        </p:txBody>
      </p:sp>
    </p:spTree>
    <p:extLst>
      <p:ext uri="{BB962C8B-B14F-4D97-AF65-F5344CB8AC3E}">
        <p14:creationId xmlns:p14="http://schemas.microsoft.com/office/powerpoint/2010/main" val="1983455568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0D4CCF7F-8BF7-AE1C-ACAE-CC2251BBA19A}"/>
              </a:ext>
            </a:extLst>
          </p:cNvPr>
          <p:cNvSpPr txBox="1"/>
          <p:nvPr/>
        </p:nvSpPr>
        <p:spPr>
          <a:xfrm>
            <a:off x="1647200" y="452597"/>
            <a:ext cx="1238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Desktop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7FF7044-D94C-12E2-9BB8-D7DC56F2DA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418816"/>
              </p:ext>
            </p:extLst>
          </p:nvPr>
        </p:nvGraphicFramePr>
        <p:xfrm>
          <a:off x="758730" y="1106717"/>
          <a:ext cx="356076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6202880" imgH="24584040" progId="Photoshop.Image.11">
                  <p:embed/>
                </p:oleObj>
              </mc:Choice>
              <mc:Fallback>
                <p:oleObj name="Image" r:id="rId3" imgW="16202880" imgH="24584040" progId="Photoshop.Image.11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57FF7044-D94C-12E2-9BB8-D7DC56F2DA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8730" y="1106717"/>
                        <a:ext cx="3560763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B135355-F230-5032-FA34-590B9922F4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376358"/>
              </p:ext>
            </p:extLst>
          </p:nvPr>
        </p:nvGraphicFramePr>
        <p:xfrm>
          <a:off x="4540007" y="1106717"/>
          <a:ext cx="148748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6768000" imgH="24584040" progId="Photoshop.Image.11">
                  <p:embed/>
                </p:oleObj>
              </mc:Choice>
              <mc:Fallback>
                <p:oleObj name="Image" r:id="rId5" imgW="6768000" imgH="24584040" progId="Photoshop.Image.11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2B135355-F230-5032-FA34-590B9922F4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40007" y="1106717"/>
                        <a:ext cx="148748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8FAE246E-1E18-7DB4-9AC6-7EF0721E737E}"/>
              </a:ext>
            </a:extLst>
          </p:cNvPr>
          <p:cNvSpPr/>
          <p:nvPr/>
        </p:nvSpPr>
        <p:spPr>
          <a:xfrm>
            <a:off x="6436440" y="573024"/>
            <a:ext cx="5519340" cy="2674366"/>
          </a:xfrm>
          <a:prstGeom prst="roundRect">
            <a:avLst>
              <a:gd name="adj" fmla="val 5981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84830E51-6B3E-CD5C-49EE-D3A7BD817F8B}"/>
              </a:ext>
            </a:extLst>
          </p:cNvPr>
          <p:cNvSpPr/>
          <p:nvPr/>
        </p:nvSpPr>
        <p:spPr>
          <a:xfrm>
            <a:off x="6436440" y="3282238"/>
            <a:ext cx="5519340" cy="3356068"/>
          </a:xfrm>
          <a:prstGeom prst="roundRect">
            <a:avLst>
              <a:gd name="adj" fmla="val 5981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B70EB14-4E1E-67DA-E214-4944F0CA21AC}"/>
              </a:ext>
            </a:extLst>
          </p:cNvPr>
          <p:cNvSpPr txBox="1"/>
          <p:nvPr/>
        </p:nvSpPr>
        <p:spPr>
          <a:xfrm>
            <a:off x="4450698" y="452597"/>
            <a:ext cx="1765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Smartphone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771CE805-01BE-04BB-EFE7-7DDD1AC401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1996021"/>
              </p:ext>
            </p:extLst>
          </p:nvPr>
        </p:nvGraphicFramePr>
        <p:xfrm>
          <a:off x="7003279" y="826066"/>
          <a:ext cx="4716666" cy="1339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14095080" imgH="3987000" progId="Photoshop.Image.11">
                  <p:embed/>
                </p:oleObj>
              </mc:Choice>
              <mc:Fallback>
                <p:oleObj name="Image" r:id="rId7" imgW="14095080" imgH="3987000" progId="Photoshop.Image.11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771CE805-01BE-04BB-EFE7-7DDD1AC401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03279" y="826066"/>
                        <a:ext cx="4716666" cy="1339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E74918CE-C5CD-A36D-7477-6B27EE5645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306064"/>
              </p:ext>
            </p:extLst>
          </p:nvPr>
        </p:nvGraphicFramePr>
        <p:xfrm>
          <a:off x="8475292" y="3419769"/>
          <a:ext cx="1772639" cy="1745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9" imgW="6552360" imgH="6450480" progId="Photoshop.Image.11">
                  <p:embed/>
                </p:oleObj>
              </mc:Choice>
              <mc:Fallback>
                <p:oleObj name="Image" r:id="rId9" imgW="6552360" imgH="6450480" progId="Photoshop.Image.11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E74918CE-C5CD-A36D-7477-6B27EE5645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475292" y="3419769"/>
                        <a:ext cx="1772639" cy="17451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622EB5FD-5884-7702-48D2-77D6D5093F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5497714"/>
              </p:ext>
            </p:extLst>
          </p:nvPr>
        </p:nvGraphicFramePr>
        <p:xfrm>
          <a:off x="8516654" y="2423902"/>
          <a:ext cx="2183312" cy="589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14095080" imgH="3987000" progId="Photoshop.Image.11">
                  <p:embed/>
                </p:oleObj>
              </mc:Choice>
              <mc:Fallback>
                <p:oleObj name="Image" r:id="rId7" imgW="14095080" imgH="3987000" progId="Photoshop.Image.11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622EB5FD-5884-7702-48D2-77D6D5093F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516654" y="2423902"/>
                        <a:ext cx="2183312" cy="589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Sinal de Multiplicação 16">
            <a:extLst>
              <a:ext uri="{FF2B5EF4-FFF2-40B4-BE49-F238E27FC236}">
                <a16:creationId xmlns:a16="http://schemas.microsoft.com/office/drawing/2014/main" id="{AFB35491-D89E-10BF-E6A8-F8B4ECF7523A}"/>
              </a:ext>
            </a:extLst>
          </p:cNvPr>
          <p:cNvSpPr/>
          <p:nvPr/>
        </p:nvSpPr>
        <p:spPr>
          <a:xfrm>
            <a:off x="7666307" y="2151650"/>
            <a:ext cx="1133856" cy="1133856"/>
          </a:xfrm>
          <a:prstGeom prst="mathMultiply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AAB1CF3D-4E77-76DA-A825-4F66C1DE6B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0163252"/>
              </p:ext>
            </p:extLst>
          </p:nvPr>
        </p:nvGraphicFramePr>
        <p:xfrm>
          <a:off x="7003279" y="5302449"/>
          <a:ext cx="4716666" cy="1133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9" imgW="6552360" imgH="6450480" progId="Photoshop.Image.11">
                  <p:embed/>
                </p:oleObj>
              </mc:Choice>
              <mc:Fallback>
                <p:oleObj name="Image" r:id="rId9" imgW="6552360" imgH="6450480" progId="Photoshop.Image.11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AAB1CF3D-4E77-76DA-A825-4F66C1DE6B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003279" y="5302449"/>
                        <a:ext cx="4716666" cy="1133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Sinal de Multiplicação 15">
            <a:extLst>
              <a:ext uri="{FF2B5EF4-FFF2-40B4-BE49-F238E27FC236}">
                <a16:creationId xmlns:a16="http://schemas.microsoft.com/office/drawing/2014/main" id="{38276169-AAA5-30DD-412F-F76EA196D5FD}"/>
              </a:ext>
            </a:extLst>
          </p:cNvPr>
          <p:cNvSpPr/>
          <p:nvPr/>
        </p:nvSpPr>
        <p:spPr>
          <a:xfrm>
            <a:off x="6413348" y="5245581"/>
            <a:ext cx="1133856" cy="1133856"/>
          </a:xfrm>
          <a:prstGeom prst="mathMultiply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283657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1" name="Rectangle 4105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Punto de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parada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(Breakpoint)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7D2A73-F270-57AA-65D6-66FB24B18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793475" cy="3581400"/>
          </a:xfrm>
        </p:spPr>
        <p:txBody>
          <a:bodyPr>
            <a:normAutofit/>
          </a:bodyPr>
          <a:lstStyle/>
          <a:p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1440px - </a:t>
            </a: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Desktop/Notebook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1200px - </a:t>
            </a: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Desktop/Notebook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992px - </a:t>
            </a: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Tablet</a:t>
            </a:r>
          </a:p>
          <a:p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768px - </a:t>
            </a: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Tablet</a:t>
            </a:r>
          </a:p>
          <a:p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560px - </a:t>
            </a: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Smartphone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13" name="Rectangle 4107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74" name="Picture 2" descr="Many different smart phones displayed on dark background, busy office scene.">
            <a:extLst>
              <a:ext uri="{FF2B5EF4-FFF2-40B4-BE49-F238E27FC236}">
                <a16:creationId xmlns:a16="http://schemas.microsoft.com/office/drawing/2014/main" id="{BDCC942B-183E-B450-F336-C2764EE12A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2" r="27762" b="-1"/>
          <a:stretch/>
        </p:blipFill>
        <p:spPr bwMode="auto">
          <a:xfrm>
            <a:off x="7612260" y="10"/>
            <a:ext cx="457973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10731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Autofit/>
          </a:bodyPr>
          <a:lstStyle/>
          <a:p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Mostrar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Ocultar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7D2A73-F270-57AA-65D6-66FB24B18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1424" y="2286000"/>
            <a:ext cx="2418250" cy="2029061"/>
          </a:xfrm>
        </p:spPr>
        <p:txBody>
          <a:bodyPr>
            <a:normAutofit/>
          </a:bodyPr>
          <a:lstStyle/>
          <a:p>
            <a:r>
              <a:rPr lang="pt-B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Menús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Pestañas</a:t>
            </a:r>
            <a:endParaRPr lang="pt-B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Recursos</a:t>
            </a:r>
          </a:p>
          <a:p>
            <a:pPr marL="0" indent="0">
              <a:buNone/>
            </a:pP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5BB3E62-6C67-C668-69D9-30F2B827E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20" y="614680"/>
            <a:ext cx="3051658" cy="487859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6F1AEEE-E07D-BF9C-C562-154F6F320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4070" y="614680"/>
            <a:ext cx="3110102" cy="487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65469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567772"/>
          </a:xfrm>
        </p:spPr>
        <p:txBody>
          <a:bodyPr anchor="b">
            <a:noAutofit/>
          </a:bodyPr>
          <a:lstStyle/>
          <a:p>
            <a:r>
              <a:rPr lang="en-U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Paquete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datos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AE7D009-C877-9EA7-87F5-8A7CB5B03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275" y="1125998"/>
            <a:ext cx="6900380" cy="460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7D2A73-F270-57AA-65D6-66FB24B18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1423" y="2786230"/>
            <a:ext cx="3053039" cy="3431689"/>
          </a:xfrm>
        </p:spPr>
        <p:txBody>
          <a:bodyPr>
            <a:normAutofit/>
          </a:bodyPr>
          <a:lstStyle/>
          <a:p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Wi-Fi</a:t>
            </a:r>
          </a:p>
          <a:p>
            <a:r>
              <a:rPr lang="pt-B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Datos</a:t>
            </a:r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Móviles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01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57710668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9" name="Rectangle 3188">
            <a:extLst>
              <a:ext uri="{FF2B5EF4-FFF2-40B4-BE49-F238E27FC236}">
                <a16:creationId xmlns:a16="http://schemas.microsoft.com/office/drawing/2014/main" id="{C5F79084-E805-48DA-8EAC-CD5FD493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91" name="Rectangle 3190">
            <a:extLst>
              <a:ext uri="{FF2B5EF4-FFF2-40B4-BE49-F238E27FC236}">
                <a16:creationId xmlns:a16="http://schemas.microsoft.com/office/drawing/2014/main" id="{E0FDBC02-48C1-48B7-BF61-2D10CC72F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3" name="Rectangle 3192">
            <a:extLst>
              <a:ext uri="{FF2B5EF4-FFF2-40B4-BE49-F238E27FC236}">
                <a16:creationId xmlns:a16="http://schemas.microsoft.com/office/drawing/2014/main" id="{4462AAD0-42E1-4737-9C88-868AC0C1D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5" name="Rectangle 3194">
            <a:extLst>
              <a:ext uri="{FF2B5EF4-FFF2-40B4-BE49-F238E27FC236}">
                <a16:creationId xmlns:a16="http://schemas.microsoft.com/office/drawing/2014/main" id="{B8A582B3-A3B3-49D5-BBF0-98FEA4C2F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7" name="Rectangle 3196">
            <a:extLst>
              <a:ext uri="{FF2B5EF4-FFF2-40B4-BE49-F238E27FC236}">
                <a16:creationId xmlns:a16="http://schemas.microsoft.com/office/drawing/2014/main" id="{EE143F64-D44C-4123-A2E1-FEC1C3F30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9" name="Rectangle 3198">
            <a:extLst>
              <a:ext uri="{FF2B5EF4-FFF2-40B4-BE49-F238E27FC236}">
                <a16:creationId xmlns:a16="http://schemas.microsoft.com/office/drawing/2014/main" id="{17DB13B9-D0D4-4393-AFAB-2B39448B2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2A0D49B-44AA-A134-3507-CD30C83C51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8" r="1" b="1"/>
          <a:stretch/>
        </p:blipFill>
        <p:spPr>
          <a:xfrm>
            <a:off x="160867" y="160867"/>
            <a:ext cx="11870265" cy="653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76943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Acessibilidade na web: conceito, dicas e muito mais! - Blog Soluções  Industriais">
            <a:extLst>
              <a:ext uri="{FF2B5EF4-FFF2-40B4-BE49-F238E27FC236}">
                <a16:creationId xmlns:a16="http://schemas.microsoft.com/office/drawing/2014/main" id="{8603F27B-1976-9652-4963-A70D9B4941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0" t="-1980" r="10616" b="1980"/>
          <a:stretch/>
        </p:blipFill>
        <p:spPr bwMode="auto">
          <a:xfrm>
            <a:off x="1266701" y="1220705"/>
            <a:ext cx="5716321" cy="393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0AE963D-C9FC-47AF-DBEA-B93A18D05377}"/>
              </a:ext>
            </a:extLst>
          </p:cNvPr>
          <p:cNvSpPr txBox="1"/>
          <p:nvPr/>
        </p:nvSpPr>
        <p:spPr>
          <a:xfrm>
            <a:off x="7220197" y="1220705"/>
            <a:ext cx="370510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0238"/>
                </a:solidFill>
                <a:latin typeface="Droid Sans"/>
              </a:rPr>
              <a:t>La accesibilidad es un derecho y un deber</a:t>
            </a:r>
            <a:endParaRPr lang="pt-BR" sz="2000" b="1" dirty="0">
              <a:solidFill>
                <a:srgbClr val="000238"/>
              </a:solidFill>
              <a:latin typeface="Droid Sans"/>
            </a:endParaRPr>
          </a:p>
          <a:p>
            <a:r>
              <a:rPr lang="es-ES" sz="2000" dirty="0"/>
              <a:t>El 06 de julio de 2015 se sancionó la Ley brasileña de Inclusión de Personas con Discapacidad (Ley 13.146), que hace obligatoria la accesibilidad en los sitios web mantenidos por empresas con sede o representación comercial en el país o por organismos gubernamentales.</a:t>
            </a:r>
            <a:endParaRPr lang="pt-BR" sz="2000" dirty="0"/>
          </a:p>
          <a:p>
            <a:endParaRPr lang="pt-BR" sz="2000" dirty="0"/>
          </a:p>
          <a:p>
            <a:r>
              <a:rPr lang="pt-BR" dirty="0"/>
              <a:t>https://www.w3.org/WAI/policies/</a:t>
            </a:r>
          </a:p>
        </p:txBody>
      </p:sp>
    </p:spTree>
    <p:extLst>
      <p:ext uri="{BB962C8B-B14F-4D97-AF65-F5344CB8AC3E}">
        <p14:creationId xmlns:p14="http://schemas.microsoft.com/office/powerpoint/2010/main" val="354194966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D170B9C-85A5-4673-981C-DDDBAC51F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ço Reservado para Conteúdo 4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62636C62-4595-33CD-7C49-5694AB8665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73" r="-1" b="29199"/>
          <a:stretch/>
        </p:blipFill>
        <p:spPr>
          <a:xfrm>
            <a:off x="20" y="10"/>
            <a:ext cx="4966232" cy="6857990"/>
          </a:xfrm>
          <a:prstGeom prst="rect">
            <a:avLst/>
          </a:prstGeom>
        </p:spPr>
      </p:pic>
      <p:sp>
        <p:nvSpPr>
          <p:cNvPr id="16" name="Freeform 6">
            <a:extLst>
              <a:ext uri="{FF2B5EF4-FFF2-40B4-BE49-F238E27FC236}">
                <a16:creationId xmlns:a16="http://schemas.microsoft.com/office/drawing/2014/main" id="{1C82216A-4221-434A-B11C-7E13B4A1F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412340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732AD1-4DBA-1E86-9E5A-DC781BE43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1"/>
            <a:ext cx="5607908" cy="41836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s-ES" sz="6700" b="1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Estándares</a:t>
            </a:r>
            <a:br>
              <a:rPr lang="pt-BR" sz="3600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600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Iniciativa de Accesibilidad a la Web (WAI) del W3C desarrolla estándares y materiales de apoyo para ayudarle a comprender y a implementar la accesibilidad.</a:t>
            </a:r>
            <a:br>
              <a:rPr lang="pt-BR" sz="3600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000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https://www.w3.org/WAI/</a:t>
            </a:r>
            <a:br>
              <a:rPr lang="pt-BR" sz="2000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000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https://www.w3c.br/traducoes/wcag/wcag21-pt-BR/</a:t>
            </a:r>
            <a:endParaRPr lang="en-US" sz="3600" dirty="0">
              <a:solidFill>
                <a:srgbClr val="1D1D1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674936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8" name="Group 2060">
            <a:extLst>
              <a:ext uri="{FF2B5EF4-FFF2-40B4-BE49-F238E27FC236}">
                <a16:creationId xmlns:a16="http://schemas.microsoft.com/office/drawing/2014/main" id="{624E16E8-84BF-4D4C-A746-2537B1C15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059" name="Freeform 6">
              <a:extLst>
                <a:ext uri="{FF2B5EF4-FFF2-40B4-BE49-F238E27FC236}">
                  <a16:creationId xmlns:a16="http://schemas.microsoft.com/office/drawing/2014/main" id="{F890A3A2-97E0-41D2-BD93-30D3DFA73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060" name="Freeform 6">
              <a:extLst>
                <a:ext uri="{FF2B5EF4-FFF2-40B4-BE49-F238E27FC236}">
                  <a16:creationId xmlns:a16="http://schemas.microsoft.com/office/drawing/2014/main" id="{718CB90A-6005-4951-84F5-70B5863EF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2064" name="Rectangle 2064">
            <a:extLst>
              <a:ext uri="{FF2B5EF4-FFF2-40B4-BE49-F238E27FC236}">
                <a16:creationId xmlns:a16="http://schemas.microsoft.com/office/drawing/2014/main" id="{D9D9D0AB-1E2F-44A8-B9C6-FA4098301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5286" y="4332575"/>
            <a:ext cx="6667283" cy="128445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s-ES" sz="4800" b="1" cap="all" dirty="0"/>
              <a:t>Limitaciones de movimiento</a:t>
            </a:r>
            <a:endParaRPr lang="en-US" sz="4800" b="1" cap="all" dirty="0"/>
          </a:p>
        </p:txBody>
      </p:sp>
      <p:sp>
        <p:nvSpPr>
          <p:cNvPr id="2067" name="Freeform: Shape 2066">
            <a:extLst>
              <a:ext uri="{FF2B5EF4-FFF2-40B4-BE49-F238E27FC236}">
                <a16:creationId xmlns:a16="http://schemas.microsoft.com/office/drawing/2014/main" id="{246C5244-D093-4A7D-A584-16112DCD8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272533" y="3928371"/>
            <a:ext cx="1717050" cy="1372910"/>
          </a:xfrm>
          <a:custGeom>
            <a:avLst/>
            <a:gdLst>
              <a:gd name="connsiteX0" fmla="*/ 2022607 w 2308583"/>
              <a:gd name="connsiteY0" fmla="*/ 0 h 1845884"/>
              <a:gd name="connsiteX1" fmla="*/ 2308583 w 2308583"/>
              <a:gd name="connsiteY1" fmla="*/ 0 h 1845884"/>
              <a:gd name="connsiteX2" fmla="*/ 2308583 w 2308583"/>
              <a:gd name="connsiteY2" fmla="*/ 1845884 h 1845884"/>
              <a:gd name="connsiteX3" fmla="*/ 462 w 2308583"/>
              <a:gd name="connsiteY3" fmla="*/ 1845884 h 1845884"/>
              <a:gd name="connsiteX4" fmla="*/ 0 w 2308583"/>
              <a:gd name="connsiteY4" fmla="*/ 1574025 h 1845884"/>
              <a:gd name="connsiteX5" fmla="*/ 2022607 w 2308583"/>
              <a:gd name="connsiteY5" fmla="*/ 1574957 h 184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845884">
                <a:moveTo>
                  <a:pt x="2022607" y="0"/>
                </a:moveTo>
                <a:lnTo>
                  <a:pt x="2308583" y="0"/>
                </a:lnTo>
                <a:lnTo>
                  <a:pt x="2308583" y="1845884"/>
                </a:lnTo>
                <a:lnTo>
                  <a:pt x="462" y="1845884"/>
                </a:lnTo>
                <a:cubicBezTo>
                  <a:pt x="-462" y="1752054"/>
                  <a:pt x="923" y="1667855"/>
                  <a:pt x="0" y="1574025"/>
                </a:cubicBezTo>
                <a:lnTo>
                  <a:pt x="2022607" y="1574957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69" name="Freeform: Shape 2068">
            <a:extLst>
              <a:ext uri="{FF2B5EF4-FFF2-40B4-BE49-F238E27FC236}">
                <a16:creationId xmlns:a16="http://schemas.microsoft.com/office/drawing/2014/main" id="{E143443B-89B2-40A6-9815-5707140DC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80235" y="5080476"/>
            <a:ext cx="1717050" cy="1372910"/>
          </a:xfrm>
          <a:custGeom>
            <a:avLst/>
            <a:gdLst>
              <a:gd name="connsiteX0" fmla="*/ 2022607 w 2308583"/>
              <a:gd name="connsiteY0" fmla="*/ 0 h 1845884"/>
              <a:gd name="connsiteX1" fmla="*/ 2308583 w 2308583"/>
              <a:gd name="connsiteY1" fmla="*/ 0 h 1845884"/>
              <a:gd name="connsiteX2" fmla="*/ 2308583 w 2308583"/>
              <a:gd name="connsiteY2" fmla="*/ 1845884 h 1845884"/>
              <a:gd name="connsiteX3" fmla="*/ 462 w 2308583"/>
              <a:gd name="connsiteY3" fmla="*/ 1845884 h 1845884"/>
              <a:gd name="connsiteX4" fmla="*/ 0 w 2308583"/>
              <a:gd name="connsiteY4" fmla="*/ 1574025 h 1845884"/>
              <a:gd name="connsiteX5" fmla="*/ 2022607 w 2308583"/>
              <a:gd name="connsiteY5" fmla="*/ 1574957 h 184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845884">
                <a:moveTo>
                  <a:pt x="2022607" y="0"/>
                </a:moveTo>
                <a:lnTo>
                  <a:pt x="2308583" y="0"/>
                </a:lnTo>
                <a:lnTo>
                  <a:pt x="2308583" y="1845884"/>
                </a:lnTo>
                <a:lnTo>
                  <a:pt x="462" y="1845884"/>
                </a:lnTo>
                <a:cubicBezTo>
                  <a:pt x="-462" y="1752054"/>
                  <a:pt x="923" y="1667855"/>
                  <a:pt x="0" y="1574025"/>
                </a:cubicBezTo>
                <a:lnTo>
                  <a:pt x="2022607" y="1574957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6" descr="Businessman with broken arm working in office">
            <a:extLst>
              <a:ext uri="{FF2B5EF4-FFF2-40B4-BE49-F238E27FC236}">
                <a16:creationId xmlns:a16="http://schemas.microsoft.com/office/drawing/2014/main" id="{D3F370A1-DD24-28B1-F205-7105745A05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" r="24926"/>
          <a:stretch/>
        </p:blipFill>
        <p:spPr bwMode="auto">
          <a:xfrm>
            <a:off x="4183442" y="-20414"/>
            <a:ext cx="3917705" cy="363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other with baby daughter working on computer from home">
            <a:extLst>
              <a:ext uri="{FF2B5EF4-FFF2-40B4-BE49-F238E27FC236}">
                <a16:creationId xmlns:a16="http://schemas.microsoft.com/office/drawing/2014/main" id="{159A9825-F3BB-15CC-2A77-7865080EC7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2"/>
          <a:stretch/>
        </p:blipFill>
        <p:spPr bwMode="auto">
          <a:xfrm>
            <a:off x="8237478" y="0"/>
            <a:ext cx="3952298" cy="360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Mulher em sofá&#10;&#10;Descrição gerada automaticamente">
            <a:extLst>
              <a:ext uri="{FF2B5EF4-FFF2-40B4-BE49-F238E27FC236}">
                <a16:creationId xmlns:a16="http://schemas.microsoft.com/office/drawing/2014/main" id="{06493F18-6CBF-3084-EF8C-35BD14A150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1" r="37078"/>
          <a:stretch/>
        </p:blipFill>
        <p:spPr>
          <a:xfrm>
            <a:off x="0" y="-20414"/>
            <a:ext cx="40285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50893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8" name="Group 2060">
            <a:extLst>
              <a:ext uri="{FF2B5EF4-FFF2-40B4-BE49-F238E27FC236}">
                <a16:creationId xmlns:a16="http://schemas.microsoft.com/office/drawing/2014/main" id="{624E16E8-84BF-4D4C-A746-2537B1C15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059" name="Freeform 6">
              <a:extLst>
                <a:ext uri="{FF2B5EF4-FFF2-40B4-BE49-F238E27FC236}">
                  <a16:creationId xmlns:a16="http://schemas.microsoft.com/office/drawing/2014/main" id="{F890A3A2-97E0-41D2-BD93-30D3DFA73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060" name="Freeform 6">
              <a:extLst>
                <a:ext uri="{FF2B5EF4-FFF2-40B4-BE49-F238E27FC236}">
                  <a16:creationId xmlns:a16="http://schemas.microsoft.com/office/drawing/2014/main" id="{718CB90A-6005-4951-84F5-70B5863EF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2064" name="Rectangle 2064">
            <a:extLst>
              <a:ext uri="{FF2B5EF4-FFF2-40B4-BE49-F238E27FC236}">
                <a16:creationId xmlns:a16="http://schemas.microsoft.com/office/drawing/2014/main" id="{D9D9D0AB-1E2F-44A8-B9C6-FA4098301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5286" y="4332575"/>
            <a:ext cx="6667283" cy="128445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s-ES" sz="4800" b="1" cap="all" dirty="0"/>
              <a:t>Limitaciones visuales y sensibilidad</a:t>
            </a:r>
            <a:endParaRPr lang="en-US" sz="4800" b="1" cap="all" dirty="0"/>
          </a:p>
        </p:txBody>
      </p:sp>
      <p:pic>
        <p:nvPicPr>
          <p:cNvPr id="2054" name="Picture 6" descr="Close up blind man holding smartphone">
            <a:extLst>
              <a:ext uri="{FF2B5EF4-FFF2-40B4-BE49-F238E27FC236}">
                <a16:creationId xmlns:a16="http://schemas.microsoft.com/office/drawing/2014/main" id="{0A00E242-9B98-FE4F-AE05-368B5F1AF8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56" r="16967" b="-1"/>
          <a:stretch/>
        </p:blipFill>
        <p:spPr bwMode="auto">
          <a:xfrm>
            <a:off x="5" y="10"/>
            <a:ext cx="3953173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op view girl laying in bed with smartphone">
            <a:extLst>
              <a:ext uri="{FF2B5EF4-FFF2-40B4-BE49-F238E27FC236}">
                <a16:creationId xmlns:a16="http://schemas.microsoft.com/office/drawing/2014/main" id="{9FBCF601-B2DE-F5F6-6FA5-A2941B2421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43" b="2"/>
          <a:stretch/>
        </p:blipFill>
        <p:spPr bwMode="auto">
          <a:xfrm>
            <a:off x="8228073" y="10"/>
            <a:ext cx="3963922" cy="3603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Freeform: Shape 2066">
            <a:extLst>
              <a:ext uri="{FF2B5EF4-FFF2-40B4-BE49-F238E27FC236}">
                <a16:creationId xmlns:a16="http://schemas.microsoft.com/office/drawing/2014/main" id="{246C5244-D093-4A7D-A584-16112DCD8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272533" y="3928371"/>
            <a:ext cx="1717050" cy="1372910"/>
          </a:xfrm>
          <a:custGeom>
            <a:avLst/>
            <a:gdLst>
              <a:gd name="connsiteX0" fmla="*/ 2022607 w 2308583"/>
              <a:gd name="connsiteY0" fmla="*/ 0 h 1845884"/>
              <a:gd name="connsiteX1" fmla="*/ 2308583 w 2308583"/>
              <a:gd name="connsiteY1" fmla="*/ 0 h 1845884"/>
              <a:gd name="connsiteX2" fmla="*/ 2308583 w 2308583"/>
              <a:gd name="connsiteY2" fmla="*/ 1845884 h 1845884"/>
              <a:gd name="connsiteX3" fmla="*/ 462 w 2308583"/>
              <a:gd name="connsiteY3" fmla="*/ 1845884 h 1845884"/>
              <a:gd name="connsiteX4" fmla="*/ 0 w 2308583"/>
              <a:gd name="connsiteY4" fmla="*/ 1574025 h 1845884"/>
              <a:gd name="connsiteX5" fmla="*/ 2022607 w 2308583"/>
              <a:gd name="connsiteY5" fmla="*/ 1574957 h 184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845884">
                <a:moveTo>
                  <a:pt x="2022607" y="0"/>
                </a:moveTo>
                <a:lnTo>
                  <a:pt x="2308583" y="0"/>
                </a:lnTo>
                <a:lnTo>
                  <a:pt x="2308583" y="1845884"/>
                </a:lnTo>
                <a:lnTo>
                  <a:pt x="462" y="1845884"/>
                </a:lnTo>
                <a:cubicBezTo>
                  <a:pt x="-462" y="1752054"/>
                  <a:pt x="923" y="1667855"/>
                  <a:pt x="0" y="1574025"/>
                </a:cubicBezTo>
                <a:lnTo>
                  <a:pt x="2022607" y="1574957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69" name="Freeform: Shape 2068">
            <a:extLst>
              <a:ext uri="{FF2B5EF4-FFF2-40B4-BE49-F238E27FC236}">
                <a16:creationId xmlns:a16="http://schemas.microsoft.com/office/drawing/2014/main" id="{E143443B-89B2-40A6-9815-5707140DC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80235" y="5080476"/>
            <a:ext cx="1717050" cy="1372910"/>
          </a:xfrm>
          <a:custGeom>
            <a:avLst/>
            <a:gdLst>
              <a:gd name="connsiteX0" fmla="*/ 2022607 w 2308583"/>
              <a:gd name="connsiteY0" fmla="*/ 0 h 1845884"/>
              <a:gd name="connsiteX1" fmla="*/ 2308583 w 2308583"/>
              <a:gd name="connsiteY1" fmla="*/ 0 h 1845884"/>
              <a:gd name="connsiteX2" fmla="*/ 2308583 w 2308583"/>
              <a:gd name="connsiteY2" fmla="*/ 1845884 h 1845884"/>
              <a:gd name="connsiteX3" fmla="*/ 462 w 2308583"/>
              <a:gd name="connsiteY3" fmla="*/ 1845884 h 1845884"/>
              <a:gd name="connsiteX4" fmla="*/ 0 w 2308583"/>
              <a:gd name="connsiteY4" fmla="*/ 1574025 h 1845884"/>
              <a:gd name="connsiteX5" fmla="*/ 2022607 w 2308583"/>
              <a:gd name="connsiteY5" fmla="*/ 1574957 h 184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845884">
                <a:moveTo>
                  <a:pt x="2022607" y="0"/>
                </a:moveTo>
                <a:lnTo>
                  <a:pt x="2308583" y="0"/>
                </a:lnTo>
                <a:lnTo>
                  <a:pt x="2308583" y="1845884"/>
                </a:lnTo>
                <a:lnTo>
                  <a:pt x="462" y="1845884"/>
                </a:lnTo>
                <a:cubicBezTo>
                  <a:pt x="-462" y="1752054"/>
                  <a:pt x="923" y="1667855"/>
                  <a:pt x="0" y="1574025"/>
                </a:cubicBezTo>
                <a:lnTo>
                  <a:pt x="2022607" y="1574957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3" name="Picture 2" descr="Menina deficiente visual computador">
            <a:extLst>
              <a:ext uri="{FF2B5EF4-FFF2-40B4-BE49-F238E27FC236}">
                <a16:creationId xmlns:a16="http://schemas.microsoft.com/office/drawing/2014/main" id="{E19963EB-D69A-7D09-4095-99AA5E5A97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1" t="3883" r="11589"/>
          <a:stretch/>
        </p:blipFill>
        <p:spPr bwMode="auto">
          <a:xfrm>
            <a:off x="4114041" y="-17145"/>
            <a:ext cx="3953173" cy="362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303477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8" name="Group 2060">
            <a:extLst>
              <a:ext uri="{FF2B5EF4-FFF2-40B4-BE49-F238E27FC236}">
                <a16:creationId xmlns:a16="http://schemas.microsoft.com/office/drawing/2014/main" id="{624E16E8-84BF-4D4C-A746-2537B1C15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059" name="Freeform 6">
              <a:extLst>
                <a:ext uri="{FF2B5EF4-FFF2-40B4-BE49-F238E27FC236}">
                  <a16:creationId xmlns:a16="http://schemas.microsoft.com/office/drawing/2014/main" id="{F890A3A2-97E0-41D2-BD93-30D3DFA73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060" name="Freeform 6">
              <a:extLst>
                <a:ext uri="{FF2B5EF4-FFF2-40B4-BE49-F238E27FC236}">
                  <a16:creationId xmlns:a16="http://schemas.microsoft.com/office/drawing/2014/main" id="{718CB90A-6005-4951-84F5-70B5863EF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2064" name="Rectangle 2064">
            <a:extLst>
              <a:ext uri="{FF2B5EF4-FFF2-40B4-BE49-F238E27FC236}">
                <a16:creationId xmlns:a16="http://schemas.microsoft.com/office/drawing/2014/main" id="{D9D9D0AB-1E2F-44A8-B9C6-FA4098301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8947" y="4473434"/>
            <a:ext cx="6667283" cy="128445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s-ES" sz="4800" b="1" cap="all" dirty="0"/>
              <a:t>Limitaciones auditivas y del habla</a:t>
            </a:r>
            <a:r>
              <a:rPr lang="en-US" sz="4800" b="1" cap="all" dirty="0"/>
              <a:t>        </a:t>
            </a:r>
          </a:p>
        </p:txBody>
      </p:sp>
      <p:sp>
        <p:nvSpPr>
          <p:cNvPr id="2067" name="Freeform: Shape 2066">
            <a:extLst>
              <a:ext uri="{FF2B5EF4-FFF2-40B4-BE49-F238E27FC236}">
                <a16:creationId xmlns:a16="http://schemas.microsoft.com/office/drawing/2014/main" id="{246C5244-D093-4A7D-A584-16112DCD8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272533" y="3928371"/>
            <a:ext cx="1717050" cy="1372910"/>
          </a:xfrm>
          <a:custGeom>
            <a:avLst/>
            <a:gdLst>
              <a:gd name="connsiteX0" fmla="*/ 2022607 w 2308583"/>
              <a:gd name="connsiteY0" fmla="*/ 0 h 1845884"/>
              <a:gd name="connsiteX1" fmla="*/ 2308583 w 2308583"/>
              <a:gd name="connsiteY1" fmla="*/ 0 h 1845884"/>
              <a:gd name="connsiteX2" fmla="*/ 2308583 w 2308583"/>
              <a:gd name="connsiteY2" fmla="*/ 1845884 h 1845884"/>
              <a:gd name="connsiteX3" fmla="*/ 462 w 2308583"/>
              <a:gd name="connsiteY3" fmla="*/ 1845884 h 1845884"/>
              <a:gd name="connsiteX4" fmla="*/ 0 w 2308583"/>
              <a:gd name="connsiteY4" fmla="*/ 1574025 h 1845884"/>
              <a:gd name="connsiteX5" fmla="*/ 2022607 w 2308583"/>
              <a:gd name="connsiteY5" fmla="*/ 1574957 h 184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845884">
                <a:moveTo>
                  <a:pt x="2022607" y="0"/>
                </a:moveTo>
                <a:lnTo>
                  <a:pt x="2308583" y="0"/>
                </a:lnTo>
                <a:lnTo>
                  <a:pt x="2308583" y="1845884"/>
                </a:lnTo>
                <a:lnTo>
                  <a:pt x="462" y="1845884"/>
                </a:lnTo>
                <a:cubicBezTo>
                  <a:pt x="-462" y="1752054"/>
                  <a:pt x="923" y="1667855"/>
                  <a:pt x="0" y="1574025"/>
                </a:cubicBezTo>
                <a:lnTo>
                  <a:pt x="2022607" y="1574957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69" name="Freeform: Shape 2068">
            <a:extLst>
              <a:ext uri="{FF2B5EF4-FFF2-40B4-BE49-F238E27FC236}">
                <a16:creationId xmlns:a16="http://schemas.microsoft.com/office/drawing/2014/main" id="{E143443B-89B2-40A6-9815-5707140DC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80235" y="5080476"/>
            <a:ext cx="1717050" cy="1372910"/>
          </a:xfrm>
          <a:custGeom>
            <a:avLst/>
            <a:gdLst>
              <a:gd name="connsiteX0" fmla="*/ 2022607 w 2308583"/>
              <a:gd name="connsiteY0" fmla="*/ 0 h 1845884"/>
              <a:gd name="connsiteX1" fmla="*/ 2308583 w 2308583"/>
              <a:gd name="connsiteY1" fmla="*/ 0 h 1845884"/>
              <a:gd name="connsiteX2" fmla="*/ 2308583 w 2308583"/>
              <a:gd name="connsiteY2" fmla="*/ 1845884 h 1845884"/>
              <a:gd name="connsiteX3" fmla="*/ 462 w 2308583"/>
              <a:gd name="connsiteY3" fmla="*/ 1845884 h 1845884"/>
              <a:gd name="connsiteX4" fmla="*/ 0 w 2308583"/>
              <a:gd name="connsiteY4" fmla="*/ 1574025 h 1845884"/>
              <a:gd name="connsiteX5" fmla="*/ 2022607 w 2308583"/>
              <a:gd name="connsiteY5" fmla="*/ 1574957 h 184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845884">
                <a:moveTo>
                  <a:pt x="2022607" y="0"/>
                </a:moveTo>
                <a:lnTo>
                  <a:pt x="2308583" y="0"/>
                </a:lnTo>
                <a:lnTo>
                  <a:pt x="2308583" y="1845884"/>
                </a:lnTo>
                <a:lnTo>
                  <a:pt x="462" y="1845884"/>
                </a:lnTo>
                <a:cubicBezTo>
                  <a:pt x="-462" y="1752054"/>
                  <a:pt x="923" y="1667855"/>
                  <a:pt x="0" y="1574025"/>
                </a:cubicBezTo>
                <a:lnTo>
                  <a:pt x="2022607" y="1574957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E886CBC-A432-C648-EB44-11B5DF8B0D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42" r="32876"/>
          <a:stretch/>
        </p:blipFill>
        <p:spPr>
          <a:xfrm>
            <a:off x="-65876" y="-10"/>
            <a:ext cx="4087291" cy="6858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BA8749A-6AF8-D7B6-8F1C-7601D114F9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71" t="14398" r="102" b="3198"/>
          <a:stretch/>
        </p:blipFill>
        <p:spPr>
          <a:xfrm>
            <a:off x="4114036" y="0"/>
            <a:ext cx="3958552" cy="360316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5269E2A-3B9B-4832-673D-E7484721C9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373" t="7923" r="373" b="28858"/>
          <a:stretch/>
        </p:blipFill>
        <p:spPr>
          <a:xfrm>
            <a:off x="8602531" y="0"/>
            <a:ext cx="3598682" cy="37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59654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8" name="Group 2060">
            <a:extLst>
              <a:ext uri="{FF2B5EF4-FFF2-40B4-BE49-F238E27FC236}">
                <a16:creationId xmlns:a16="http://schemas.microsoft.com/office/drawing/2014/main" id="{624E16E8-84BF-4D4C-A746-2537B1C15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059" name="Freeform 6">
              <a:extLst>
                <a:ext uri="{FF2B5EF4-FFF2-40B4-BE49-F238E27FC236}">
                  <a16:creationId xmlns:a16="http://schemas.microsoft.com/office/drawing/2014/main" id="{F890A3A2-97E0-41D2-BD93-30D3DFA73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060" name="Freeform 6">
              <a:extLst>
                <a:ext uri="{FF2B5EF4-FFF2-40B4-BE49-F238E27FC236}">
                  <a16:creationId xmlns:a16="http://schemas.microsoft.com/office/drawing/2014/main" id="{718CB90A-6005-4951-84F5-70B5863EF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2064" name="Rectangle 2064">
            <a:extLst>
              <a:ext uri="{FF2B5EF4-FFF2-40B4-BE49-F238E27FC236}">
                <a16:creationId xmlns:a16="http://schemas.microsoft.com/office/drawing/2014/main" id="{D9D9D0AB-1E2F-44A8-B9C6-FA4098301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8947" y="4473434"/>
            <a:ext cx="6667283" cy="128445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s-ES" sz="4800" b="1" cap="all" dirty="0"/>
              <a:t>Daltonismo</a:t>
            </a:r>
            <a:endParaRPr lang="en-US" sz="4800" b="1" cap="all" dirty="0"/>
          </a:p>
        </p:txBody>
      </p:sp>
      <p:sp>
        <p:nvSpPr>
          <p:cNvPr id="2067" name="Freeform: Shape 2066">
            <a:extLst>
              <a:ext uri="{FF2B5EF4-FFF2-40B4-BE49-F238E27FC236}">
                <a16:creationId xmlns:a16="http://schemas.microsoft.com/office/drawing/2014/main" id="{246C5244-D093-4A7D-A584-16112DCD8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272533" y="3928371"/>
            <a:ext cx="1717050" cy="1372910"/>
          </a:xfrm>
          <a:custGeom>
            <a:avLst/>
            <a:gdLst>
              <a:gd name="connsiteX0" fmla="*/ 2022607 w 2308583"/>
              <a:gd name="connsiteY0" fmla="*/ 0 h 1845884"/>
              <a:gd name="connsiteX1" fmla="*/ 2308583 w 2308583"/>
              <a:gd name="connsiteY1" fmla="*/ 0 h 1845884"/>
              <a:gd name="connsiteX2" fmla="*/ 2308583 w 2308583"/>
              <a:gd name="connsiteY2" fmla="*/ 1845884 h 1845884"/>
              <a:gd name="connsiteX3" fmla="*/ 462 w 2308583"/>
              <a:gd name="connsiteY3" fmla="*/ 1845884 h 1845884"/>
              <a:gd name="connsiteX4" fmla="*/ 0 w 2308583"/>
              <a:gd name="connsiteY4" fmla="*/ 1574025 h 1845884"/>
              <a:gd name="connsiteX5" fmla="*/ 2022607 w 2308583"/>
              <a:gd name="connsiteY5" fmla="*/ 1574957 h 184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845884">
                <a:moveTo>
                  <a:pt x="2022607" y="0"/>
                </a:moveTo>
                <a:lnTo>
                  <a:pt x="2308583" y="0"/>
                </a:lnTo>
                <a:lnTo>
                  <a:pt x="2308583" y="1845884"/>
                </a:lnTo>
                <a:lnTo>
                  <a:pt x="462" y="1845884"/>
                </a:lnTo>
                <a:cubicBezTo>
                  <a:pt x="-462" y="1752054"/>
                  <a:pt x="923" y="1667855"/>
                  <a:pt x="0" y="1574025"/>
                </a:cubicBezTo>
                <a:lnTo>
                  <a:pt x="2022607" y="1574957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69" name="Freeform: Shape 2068">
            <a:extLst>
              <a:ext uri="{FF2B5EF4-FFF2-40B4-BE49-F238E27FC236}">
                <a16:creationId xmlns:a16="http://schemas.microsoft.com/office/drawing/2014/main" id="{E143443B-89B2-40A6-9815-5707140DC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80235" y="5080476"/>
            <a:ext cx="1717050" cy="1372910"/>
          </a:xfrm>
          <a:custGeom>
            <a:avLst/>
            <a:gdLst>
              <a:gd name="connsiteX0" fmla="*/ 2022607 w 2308583"/>
              <a:gd name="connsiteY0" fmla="*/ 0 h 1845884"/>
              <a:gd name="connsiteX1" fmla="*/ 2308583 w 2308583"/>
              <a:gd name="connsiteY1" fmla="*/ 0 h 1845884"/>
              <a:gd name="connsiteX2" fmla="*/ 2308583 w 2308583"/>
              <a:gd name="connsiteY2" fmla="*/ 1845884 h 1845884"/>
              <a:gd name="connsiteX3" fmla="*/ 462 w 2308583"/>
              <a:gd name="connsiteY3" fmla="*/ 1845884 h 1845884"/>
              <a:gd name="connsiteX4" fmla="*/ 0 w 2308583"/>
              <a:gd name="connsiteY4" fmla="*/ 1574025 h 1845884"/>
              <a:gd name="connsiteX5" fmla="*/ 2022607 w 2308583"/>
              <a:gd name="connsiteY5" fmla="*/ 1574957 h 184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845884">
                <a:moveTo>
                  <a:pt x="2022607" y="0"/>
                </a:moveTo>
                <a:lnTo>
                  <a:pt x="2308583" y="0"/>
                </a:lnTo>
                <a:lnTo>
                  <a:pt x="2308583" y="1845884"/>
                </a:lnTo>
                <a:lnTo>
                  <a:pt x="462" y="1845884"/>
                </a:lnTo>
                <a:cubicBezTo>
                  <a:pt x="-462" y="1752054"/>
                  <a:pt x="923" y="1667855"/>
                  <a:pt x="0" y="1574025"/>
                </a:cubicBezTo>
                <a:lnTo>
                  <a:pt x="2022607" y="1574957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3" name="Picture 2" descr="daltonismo 1024x562 - Os diferentes graus do Daltonismo - Teste">
            <a:extLst>
              <a:ext uri="{FF2B5EF4-FFF2-40B4-BE49-F238E27FC236}">
                <a16:creationId xmlns:a16="http://schemas.microsoft.com/office/drawing/2014/main" id="{6CFB1F09-B47C-3D89-98B6-CD7D7E8029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r="809" b="6887"/>
          <a:stretch/>
        </p:blipFill>
        <p:spPr bwMode="auto">
          <a:xfrm>
            <a:off x="4880759" y="53637"/>
            <a:ext cx="7144982" cy="388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cessibilidade para Daltônicos na Web - Início">
            <a:extLst>
              <a:ext uri="{FF2B5EF4-FFF2-40B4-BE49-F238E27FC236}">
                <a16:creationId xmlns:a16="http://schemas.microsoft.com/office/drawing/2014/main" id="{6A10A42D-8F00-3B12-E1BC-61B136D79A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0" t="-43" r="14322" b="43"/>
          <a:stretch/>
        </p:blipFill>
        <p:spPr bwMode="auto">
          <a:xfrm>
            <a:off x="-110363" y="0"/>
            <a:ext cx="408729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69008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42127"/>
            <a:ext cx="9601200" cy="845318"/>
          </a:xfrm>
        </p:spPr>
        <p:txBody>
          <a:bodyPr anchor="b">
            <a:noAutofit/>
          </a:bodyPr>
          <a:lstStyle/>
          <a:p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Funciones de atajo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253DD81E-3045-A43D-1D3E-44696C0063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0163349"/>
              </p:ext>
            </p:extLst>
          </p:nvPr>
        </p:nvGraphicFramePr>
        <p:xfrm>
          <a:off x="1371600" y="1287445"/>
          <a:ext cx="35258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6038000" imgH="24584040" progId="Photoshop.Image.11">
                  <p:embed/>
                </p:oleObj>
              </mc:Choice>
              <mc:Fallback>
                <p:oleObj name="Image" r:id="rId3" imgW="16038000" imgH="24584040" progId="Photoshop.Image.11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253DD81E-3045-A43D-1D3E-44696C0063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1600" y="1287445"/>
                        <a:ext cx="35258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Imagem 7">
            <a:extLst>
              <a:ext uri="{FF2B5EF4-FFF2-40B4-BE49-F238E27FC236}">
                <a16:creationId xmlns:a16="http://schemas.microsoft.com/office/drawing/2014/main" id="{479E75E3-6269-550E-E0CD-29774555C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3902" y="3224184"/>
            <a:ext cx="3629532" cy="409632"/>
          </a:xfrm>
          <a:prstGeom prst="rect">
            <a:avLst/>
          </a:prstGeom>
        </p:spPr>
      </p:pic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B6FDD2A0-5AB9-9EF1-49AC-DFCA36DB779B}"/>
              </a:ext>
            </a:extLst>
          </p:cNvPr>
          <p:cNvCxnSpPr>
            <a:cxnSpLocks/>
          </p:cNvCxnSpPr>
          <p:nvPr/>
        </p:nvCxnSpPr>
        <p:spPr>
          <a:xfrm rot="10800000" flipV="1">
            <a:off x="4481566" y="3679988"/>
            <a:ext cx="3557117" cy="53256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E49DCF67-035B-09F3-8534-CD3D0BB845B7}"/>
              </a:ext>
            </a:extLst>
          </p:cNvPr>
          <p:cNvCxnSpPr>
            <a:stCxn id="8" idx="0"/>
          </p:cNvCxnSpPr>
          <p:nvPr/>
        </p:nvCxnSpPr>
        <p:spPr>
          <a:xfrm rot="16200000" flipV="1">
            <a:off x="6090240" y="585755"/>
            <a:ext cx="1445626" cy="383123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64B36E92-35F1-078F-546F-0D07E26E3AB5}"/>
              </a:ext>
            </a:extLst>
          </p:cNvPr>
          <p:cNvCxnSpPr>
            <a:cxnSpLocks/>
          </p:cNvCxnSpPr>
          <p:nvPr/>
        </p:nvCxnSpPr>
        <p:spPr>
          <a:xfrm rot="10800000">
            <a:off x="5044275" y="2180492"/>
            <a:ext cx="4401176" cy="97020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Conector: Angulado 17">
            <a:extLst>
              <a:ext uri="{FF2B5EF4-FFF2-40B4-BE49-F238E27FC236}">
                <a16:creationId xmlns:a16="http://schemas.microsoft.com/office/drawing/2014/main" id="{B6919F98-B48B-AFE4-75ED-2E4EB5645F3B}"/>
              </a:ext>
            </a:extLst>
          </p:cNvPr>
          <p:cNvCxnSpPr/>
          <p:nvPr/>
        </p:nvCxnSpPr>
        <p:spPr>
          <a:xfrm rot="10800000" flipV="1">
            <a:off x="5044274" y="3633815"/>
            <a:ext cx="4843305" cy="2782057"/>
          </a:xfrm>
          <a:prstGeom prst="bentConnector3">
            <a:avLst>
              <a:gd name="adj1" fmla="val 415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75CA37B-79BA-0723-C95A-6CE3152D3FF7}"/>
              </a:ext>
            </a:extLst>
          </p:cNvPr>
          <p:cNvSpPr txBox="1"/>
          <p:nvPr/>
        </p:nvSpPr>
        <p:spPr>
          <a:xfrm>
            <a:off x="8728669" y="703162"/>
            <a:ext cx="23449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/>
              <a:t>Atajos del teclado</a:t>
            </a:r>
            <a:endParaRPr lang="pt-BR" b="1" dirty="0"/>
          </a:p>
          <a:p>
            <a:pPr algn="r"/>
            <a:r>
              <a:rPr lang="pt-BR" b="1" dirty="0"/>
              <a:t>Alt+1</a:t>
            </a:r>
          </a:p>
          <a:p>
            <a:pPr algn="r"/>
            <a:r>
              <a:rPr lang="pt-BR" b="1" dirty="0"/>
              <a:t>Alt+2</a:t>
            </a:r>
          </a:p>
          <a:p>
            <a:pPr algn="r"/>
            <a:r>
              <a:rPr lang="pt-BR" b="1" dirty="0"/>
              <a:t>Alt+3</a:t>
            </a:r>
          </a:p>
          <a:p>
            <a:pPr algn="r"/>
            <a:r>
              <a:rPr lang="pt-BR" b="1" dirty="0"/>
              <a:t>Alt+4</a:t>
            </a:r>
          </a:p>
        </p:txBody>
      </p:sp>
    </p:spTree>
    <p:extLst>
      <p:ext uri="{BB962C8B-B14F-4D97-AF65-F5344CB8AC3E}">
        <p14:creationId xmlns:p14="http://schemas.microsoft.com/office/powerpoint/2010/main" val="930212986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42127"/>
            <a:ext cx="9601200" cy="845318"/>
          </a:xfrm>
        </p:spPr>
        <p:txBody>
          <a:bodyPr anchor="b">
            <a:no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Alto </a:t>
            </a:r>
            <a:r>
              <a:rPr lang="en-U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contraste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573C8BCE-6521-296C-99DC-23DE0450F7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810497"/>
              </p:ext>
            </p:extLst>
          </p:nvPr>
        </p:nvGraphicFramePr>
        <p:xfrm>
          <a:off x="1371600" y="1747997"/>
          <a:ext cx="4470931" cy="46678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6038000" imgH="16698240" progId="Photoshop.Image.11">
                  <p:embed/>
                </p:oleObj>
              </mc:Choice>
              <mc:Fallback>
                <p:oleObj name="Image" r:id="rId3" imgW="16038000" imgH="16698240" progId="Photoshop.Image.11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573C8BCE-6521-296C-99DC-23DE0450F7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1600" y="1747997"/>
                        <a:ext cx="4470931" cy="46678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67C30707-E3F4-2698-6DC5-55CC5DCB75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3076092"/>
              </p:ext>
            </p:extLst>
          </p:nvPr>
        </p:nvGraphicFramePr>
        <p:xfrm>
          <a:off x="6349471" y="1726016"/>
          <a:ext cx="4470931" cy="46678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16038000" imgH="16698240" progId="Photoshop.Image.11">
                  <p:embed/>
                </p:oleObj>
              </mc:Choice>
              <mc:Fallback>
                <p:oleObj name="Image" r:id="rId5" imgW="16038000" imgH="16698240" progId="Photoshop.Image.11">
                  <p:embed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67C30707-E3F4-2698-6DC5-55CC5DCB75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49471" y="1726016"/>
                        <a:ext cx="4470931" cy="46678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A49068D4-54FB-63EE-E649-40215D9F7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8487" y="662776"/>
            <a:ext cx="3511913" cy="531620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5B2B0D41-C9D5-EB3A-BEF7-E48167A5977E}"/>
              </a:ext>
            </a:extLst>
          </p:cNvPr>
          <p:cNvCxnSpPr/>
          <p:nvPr/>
        </p:nvCxnSpPr>
        <p:spPr>
          <a:xfrm>
            <a:off x="9741408" y="1194396"/>
            <a:ext cx="0" cy="4515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636230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42127"/>
            <a:ext cx="9601200" cy="845318"/>
          </a:xfrm>
        </p:spPr>
        <p:txBody>
          <a:bodyPr anchor="b">
            <a:noAutofit/>
          </a:bodyPr>
          <a:lstStyle/>
          <a:p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Aumentar o reducir el tamaño de las letras</a:t>
            </a:r>
            <a:br>
              <a:rPr lang="pt-BR" sz="1800" dirty="0">
                <a:effectLst/>
                <a:latin typeface="Sabon Next LT" panose="02000500000000000000" pitchFamily="2" charset="0"/>
                <a:ea typeface="Calibri" panose="020F0502020204030204" pitchFamily="34" charset="0"/>
              </a:rPr>
            </a:b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69D35CD-4823-C4FA-B6CA-4C6D19718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707" y="2351402"/>
            <a:ext cx="5306293" cy="348856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04DA876-A18F-F519-DC56-300F90D1A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2351402"/>
            <a:ext cx="5659719" cy="385221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50784C28-E092-4E77-6B33-F9A92E824E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154" t="1238"/>
          <a:stretch/>
        </p:blipFill>
        <p:spPr>
          <a:xfrm>
            <a:off x="5482619" y="1467829"/>
            <a:ext cx="3519440" cy="483936"/>
          </a:xfrm>
          <a:prstGeom prst="rect">
            <a:avLst/>
          </a:prstGeom>
        </p:spPr>
      </p:pic>
      <p:cxnSp>
        <p:nvCxnSpPr>
          <p:cNvPr id="21" name="Conector: Angulado 20">
            <a:extLst>
              <a:ext uri="{FF2B5EF4-FFF2-40B4-BE49-F238E27FC236}">
                <a16:creationId xmlns:a16="http://schemas.microsoft.com/office/drawing/2014/main" id="{5B688FBE-A102-7F1C-4EC4-54A0F6199EF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08316" y="2939448"/>
            <a:ext cx="3438409" cy="1463040"/>
          </a:xfrm>
          <a:prstGeom prst="bentConnector3">
            <a:avLst>
              <a:gd name="adj1" fmla="val 99996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922896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42127"/>
            <a:ext cx="9601200" cy="845318"/>
          </a:xfrm>
        </p:spPr>
        <p:txBody>
          <a:bodyPr anchor="b">
            <a:noAutofit/>
          </a:bodyPr>
          <a:lstStyle/>
          <a:p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Texto alternativo y código con semántica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A3E4D30-79B0-D585-283D-75FF83EF66D6}"/>
              </a:ext>
            </a:extLst>
          </p:cNvPr>
          <p:cNvSpPr txBox="1"/>
          <p:nvPr/>
        </p:nvSpPr>
        <p:spPr>
          <a:xfrm>
            <a:off x="8110846" y="2470397"/>
            <a:ext cx="37882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&lt;h1&gt;...&lt;h6&gt;</a:t>
            </a: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r>
              <a:rPr lang="pt-B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img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t-B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src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=“imagem/logo-</a:t>
            </a:r>
            <a:r>
              <a:rPr lang="pt-B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pt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”  	</a:t>
            </a:r>
            <a:r>
              <a:rPr lang="pt-B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alt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=“Logomarca BVS”</a:t>
            </a: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&lt;p</a:t>
            </a:r>
          </a:p>
          <a:p>
            <a:r>
              <a:rPr lang="pt-B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tabindex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=“1”</a:t>
            </a:r>
          </a:p>
          <a:p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aria-</a:t>
            </a:r>
            <a:r>
              <a:rPr lang="pt-B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hidden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="</a:t>
            </a:r>
            <a:r>
              <a:rPr lang="pt-B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true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&gt;&lt;/p&gt;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D52E24A-E875-C6E3-6769-772A5A6092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076869"/>
              </p:ext>
            </p:extLst>
          </p:nvPr>
        </p:nvGraphicFramePr>
        <p:xfrm>
          <a:off x="765309" y="2090820"/>
          <a:ext cx="7134091" cy="3359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21320280" imgH="10018800" progId="Photoshop.Image.11">
                  <p:embed/>
                </p:oleObj>
              </mc:Choice>
              <mc:Fallback>
                <p:oleObj name="Image" r:id="rId3" imgW="21320280" imgH="10018800" progId="Photoshop.Image.11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AD52E24A-E875-C6E3-6769-772A5A6092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5309" y="2090820"/>
                        <a:ext cx="7134091" cy="33599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9472083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638C05-63F7-0E7D-B21C-EABD01C0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42127"/>
            <a:ext cx="9601200" cy="845318"/>
          </a:xfrm>
        </p:spPr>
        <p:txBody>
          <a:bodyPr anchor="b">
            <a:no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Control </a:t>
            </a:r>
            <a:r>
              <a:rPr lang="en-U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voz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573C8BCE-6521-296C-99DC-23DE0450F7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1600" y="1527349"/>
          <a:ext cx="4470931" cy="46678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16038000" imgH="16698240" progId="Photoshop.Image.11">
                  <p:embed/>
                </p:oleObj>
              </mc:Choice>
              <mc:Fallback>
                <p:oleObj name="Image" r:id="rId4" imgW="16038000" imgH="16698240" progId="Photoshop.Image.11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573C8BCE-6521-296C-99DC-23DE0450F7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71600" y="1527349"/>
                        <a:ext cx="4470931" cy="46678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2DF3A1A8-B0A9-D7CC-40DA-839EF9AFB1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527349"/>
            <a:ext cx="5760194" cy="464420"/>
          </a:xfrm>
          <a:prstGeom prst="rect">
            <a:avLst/>
          </a:prstGeom>
        </p:spPr>
      </p:pic>
      <p:cxnSp>
        <p:nvCxnSpPr>
          <p:cNvPr id="7" name="Conector: Angulado 6">
            <a:extLst>
              <a:ext uri="{FF2B5EF4-FFF2-40B4-BE49-F238E27FC236}">
                <a16:creationId xmlns:a16="http://schemas.microsoft.com/office/drawing/2014/main" id="{D57E15DC-1DE3-0BB2-B617-5C1CFB1FED99}"/>
              </a:ext>
            </a:extLst>
          </p:cNvPr>
          <p:cNvCxnSpPr/>
          <p:nvPr/>
        </p:nvCxnSpPr>
        <p:spPr>
          <a:xfrm rot="10800000" flipV="1">
            <a:off x="5958674" y="2049864"/>
            <a:ext cx="2090057" cy="231112"/>
          </a:xfrm>
          <a:prstGeom prst="bentConnector3">
            <a:avLst>
              <a:gd name="adj1" fmla="val 481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360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44B551-B30E-2B3A-0773-4DFEDBBC4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Informaciones por texto</a:t>
            </a:r>
            <a:br>
              <a:rPr lang="pt-BR" sz="1800" dirty="0">
                <a:effectLst/>
                <a:latin typeface="Sabon Next LT" panose="02000500000000000000" pitchFamily="2" charset="0"/>
                <a:ea typeface="Calibri" panose="020F0502020204030204" pitchFamily="34" charset="0"/>
              </a:rPr>
            </a:br>
            <a:endParaRPr lang="pt-BR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E30A499-BAEB-59A0-4B37-5C893728E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765" y="4205269"/>
            <a:ext cx="7106642" cy="209579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9BBEC77-EEA1-7FB1-91A6-A175EF490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765" y="2171700"/>
            <a:ext cx="7106642" cy="1819529"/>
          </a:xfrm>
          <a:prstGeom prst="rect">
            <a:avLst/>
          </a:prstGeom>
        </p:spPr>
      </p:pic>
      <p:sp>
        <p:nvSpPr>
          <p:cNvPr id="7" name="Sinal de Multiplicação 6">
            <a:extLst>
              <a:ext uri="{FF2B5EF4-FFF2-40B4-BE49-F238E27FC236}">
                <a16:creationId xmlns:a16="http://schemas.microsoft.com/office/drawing/2014/main" id="{6346FF6D-6848-AF78-67B3-91159329FDDB}"/>
              </a:ext>
            </a:extLst>
          </p:cNvPr>
          <p:cNvSpPr/>
          <p:nvPr/>
        </p:nvSpPr>
        <p:spPr>
          <a:xfrm>
            <a:off x="1911926" y="2476438"/>
            <a:ext cx="1133856" cy="1133856"/>
          </a:xfrm>
          <a:prstGeom prst="mathMultiply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2042FA3C-DA11-60A0-72DF-4864CCA26EE6}"/>
              </a:ext>
            </a:extLst>
          </p:cNvPr>
          <p:cNvCxnSpPr/>
          <p:nvPr/>
        </p:nvCxnSpPr>
        <p:spPr>
          <a:xfrm>
            <a:off x="2785765" y="4134019"/>
            <a:ext cx="7201383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587919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0">
            <a:extLst>
              <a:ext uri="{FF2B5EF4-FFF2-40B4-BE49-F238E27FC236}">
                <a16:creationId xmlns:a16="http://schemas.microsoft.com/office/drawing/2014/main" id="{A93D97C6-63EF-4CA6-B01D-25E2772DC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0A6446-4BA4-92DF-019E-F40A893D5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6000" b="1" dirty="0">
                <a:latin typeface="Calibri" panose="020F0502020204030204" pitchFamily="34" charset="0"/>
                <a:cs typeface="Calibri" panose="020F0502020204030204" pitchFamily="34" charset="0"/>
              </a:rPr>
              <a:t>Herramientas</a:t>
            </a:r>
            <a:endParaRPr lang="en-US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5DA4A40B-EDCE-42FC-B189-AEFB4F82E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id="{51DF4A23-B6DE-A8B5-0126-04825628D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200" dirty="0"/>
              <a:t>Diseño responsivo</a:t>
            </a:r>
            <a:endParaRPr lang="pt-BR" sz="2200" dirty="0"/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s-ES" sz="2200" dirty="0" err="1"/>
              <a:t>Plugins</a:t>
            </a:r>
            <a:r>
              <a:rPr lang="es-ES" sz="2200" dirty="0"/>
              <a:t> de </a:t>
            </a:r>
            <a:r>
              <a:rPr lang="es-ES" sz="2200" dirty="0" err="1"/>
              <a:t>Wordpress</a:t>
            </a:r>
            <a:endParaRPr lang="pt-BR" sz="2200" dirty="0"/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s-ES" sz="2200" dirty="0"/>
              <a:t>Funciones en los navegadores</a:t>
            </a:r>
            <a:endParaRPr lang="pt-BR" sz="22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200" dirty="0"/>
              <a:t>Accesibilidad</a:t>
            </a:r>
            <a:endParaRPr lang="pt-BR" sz="2200" dirty="0"/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s-ES" sz="2200" dirty="0" err="1"/>
              <a:t>Plugins</a:t>
            </a:r>
            <a:r>
              <a:rPr lang="es-ES" sz="2200" dirty="0"/>
              <a:t> de </a:t>
            </a:r>
            <a:r>
              <a:rPr lang="es-ES" sz="2200" dirty="0" err="1"/>
              <a:t>Wordpress</a:t>
            </a:r>
            <a:endParaRPr lang="pt-BR" sz="2200" dirty="0"/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s-ES" sz="2200" dirty="0"/>
              <a:t>Sitio para indicar y clasificar el nivel de accesibilidad </a:t>
            </a:r>
            <a:r>
              <a:rPr lang="pt-BR" sz="2200" dirty="0"/>
              <a:t>(A, AA, AAA)</a:t>
            </a:r>
          </a:p>
          <a:p>
            <a:pPr lvl="1"/>
            <a:endParaRPr lang="pt-BR" sz="2200" dirty="0"/>
          </a:p>
          <a:p>
            <a:endParaRPr lang="pt-BR" dirty="0"/>
          </a:p>
        </p:txBody>
      </p:sp>
      <p:pic>
        <p:nvPicPr>
          <p:cNvPr id="8" name="Imagem 7" descr="Forma, Seta&#10;&#10;Descrição gerada automaticamente">
            <a:extLst>
              <a:ext uri="{FF2B5EF4-FFF2-40B4-BE49-F238E27FC236}">
                <a16:creationId xmlns:a16="http://schemas.microsoft.com/office/drawing/2014/main" id="{8653FA0E-4F1E-5AE0-5396-DB05A08F3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74" y="0"/>
            <a:ext cx="43976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94228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5F79084-E805-48DA-8EAC-CD5FD493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0FDBC02-48C1-48B7-BF61-2D10CC72F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462AAD0-42E1-4737-9C88-868AC0C1D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8A582B3-A3B3-49D5-BBF0-98FEA4C2F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E143F64-D44C-4123-A2E1-FEC1C3F30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7DB13B9-D0D4-4393-AFAB-2B39448B2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ço Reservado para Conteúdo 4" descr="Foto editada de grupo de pessoas posando para foto&#10;&#10;Descrição gerada automaticamente">
            <a:extLst>
              <a:ext uri="{FF2B5EF4-FFF2-40B4-BE49-F238E27FC236}">
                <a16:creationId xmlns:a16="http://schemas.microsoft.com/office/drawing/2014/main" id="{C7B5341D-E363-1C8F-4C95-486BFA0159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2" r="1" b="1037"/>
          <a:stretch/>
        </p:blipFill>
        <p:spPr>
          <a:xfrm>
            <a:off x="160867" y="160867"/>
            <a:ext cx="11870265" cy="653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4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03FFF54-5A19-757F-26E9-EB941DCC8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4186" y="634028"/>
            <a:ext cx="3355942" cy="3732835"/>
          </a:xfrm>
        </p:spPr>
        <p:txBody>
          <a:bodyPr>
            <a:normAutofit/>
          </a:bodyPr>
          <a:lstStyle/>
          <a:p>
            <a:r>
              <a:rPr lang="pt-BR" sz="4700" b="1">
                <a:latin typeface="Calibri" panose="020F0502020204030204" pitchFamily="34" charset="0"/>
                <a:cs typeface="Calibri" panose="020F0502020204030204" pitchFamily="34" charset="0"/>
              </a:rPr>
              <a:t>Obrigado!</a:t>
            </a:r>
            <a:br>
              <a:rPr lang="pt-BR" sz="4700" b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700" b="1">
                <a:latin typeface="Calibri" panose="020F0502020204030204" pitchFamily="34" charset="0"/>
                <a:cs typeface="Calibri" panose="020F0502020204030204" pitchFamily="34" charset="0"/>
              </a:rPr>
              <a:t>Gracias!</a:t>
            </a:r>
            <a:br>
              <a:rPr lang="pt-BR" sz="4700">
                <a:effectLst/>
                <a:latin typeface="Sabon Next LT" panose="02000500000000000000" pitchFamily="2" charset="0"/>
                <a:ea typeface="Calibri" panose="020F0502020204030204" pitchFamily="34" charset="0"/>
              </a:rPr>
            </a:br>
            <a:endParaRPr lang="pt-BR" sz="4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Mídia Online 3" title="Super Mario Bros - Acessibilidade">
            <a:hlinkClick r:id="" action="ppaction://media"/>
            <a:extLst>
              <a:ext uri="{FF2B5EF4-FFF2-40B4-BE49-F238E27FC236}">
                <a16:creationId xmlns:a16="http://schemas.microsoft.com/office/drawing/2014/main" id="{AC7196A0-938B-29B6-9064-9778CF3AF08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79023" y="1406388"/>
            <a:ext cx="5659222" cy="42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2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D7662-5F9F-A5EA-A44A-7AAF5D120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URLs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EB36B8-AD29-9F87-4F33-147523703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Politicas</a:t>
            </a:r>
          </a:p>
          <a:p>
            <a:pPr lvl="1"/>
            <a:r>
              <a:rPr lang="pt-BR" dirty="0">
                <a:hlinkClick r:id="rId2"/>
              </a:rPr>
              <a:t>https://www.w3.org/WAI/policies/</a:t>
            </a:r>
            <a:endParaRPr lang="pt-BR" dirty="0"/>
          </a:p>
          <a:p>
            <a:r>
              <a:rPr lang="pt-BR" dirty="0"/>
              <a:t>Padrões</a:t>
            </a:r>
          </a:p>
          <a:p>
            <a:pPr lvl="1"/>
            <a:r>
              <a:rPr lang="pt-BR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https://www.w3.org/WAI/</a:t>
            </a:r>
            <a:endParaRPr lang="pt-BR" dirty="0">
              <a:solidFill>
                <a:srgbClr val="1D1D1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pt-BR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https://www.w3c.br/traducoes/wcag/wcag21-pt-BR/</a:t>
            </a:r>
            <a:endParaRPr lang="pt-BR" dirty="0">
              <a:solidFill>
                <a:srgbClr val="1D1D1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Ferramentas</a:t>
            </a:r>
          </a:p>
          <a:p>
            <a:pPr lvl="1"/>
            <a:r>
              <a:rPr lang="pt-BR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Validação - </a:t>
            </a:r>
            <a:r>
              <a:rPr lang="pt-BR" dirty="0">
                <a:hlinkClick r:id="rId5"/>
              </a:rPr>
              <a:t>https://cta.ifrs.edu.br/avaliacao-de-acessibilidade-em-sites/</a:t>
            </a:r>
            <a:endParaRPr lang="pt-BR" dirty="0"/>
          </a:p>
          <a:p>
            <a:pPr lvl="1"/>
            <a:r>
              <a:rPr lang="pt-BR"/>
              <a:t>Plugin BIREME - </a:t>
            </a:r>
            <a:r>
              <a:rPr lang="pt-BR">
                <a:hlinkClick r:id="rId6"/>
              </a:rPr>
              <a:t>https</a:t>
            </a:r>
            <a:r>
              <a:rPr lang="pt-BR" dirty="0">
                <a:hlinkClick r:id="rId6"/>
              </a:rPr>
              <a:t>://github.com/bireme/accessibility-wp-plugin</a:t>
            </a:r>
            <a:endParaRPr lang="pt-BR" dirty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7258616"/>
      </p:ext>
    </p:extLst>
  </p:cSld>
  <p:clrMapOvr>
    <a:masterClrMapping/>
  </p:clrMapOvr>
</p:sld>
</file>

<file path=ppt/theme/theme1.xml><?xml version="1.0" encoding="utf-8"?>
<a:theme xmlns:a="http://schemas.openxmlformats.org/drawingml/2006/main" name="Cortar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ortar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rtar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ala de Cinza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 OPAS" ma:contentTypeID="0x010100D9D66CEC5F2C404782F911C86DB1F77300943D3F739B659647BD5CFC479406D26F" ma:contentTypeVersion="32" ma:contentTypeDescription="Tipo de conteúdo para documento OPAS" ma:contentTypeScope="" ma:versionID="60d8623862cd0b106c685c7c0f62e0c4">
  <xsd:schema xmlns:xsd="http://www.w3.org/2001/XMLSchema" xmlns:xs="http://www.w3.org/2001/XMLSchema" xmlns:p="http://schemas.microsoft.com/office/2006/metadata/properties" xmlns:ns2="82b74cde-721b-4900-965b-f4b64e850898" xmlns:ns3="d0b062d6-04b0-42b2-8da4-328e5eddc887" xmlns:ns4="ce88b3b2-2283-476c-a42e-f70cbf0d0ea2" xmlns:ns5="5e13aadc-de86-43ee-b386-40c01ba74c80" targetNamespace="http://schemas.microsoft.com/office/2006/metadata/properties" ma:root="true" ma:fieldsID="1938b88b9ce1f0ee7eeba2b6a4fb1799" ns2:_="" ns3:_="" ns4:_="" ns5:_="">
    <xsd:import namespace="82b74cde-721b-4900-965b-f4b64e850898"/>
    <xsd:import namespace="d0b062d6-04b0-42b2-8da4-328e5eddc887"/>
    <xsd:import namespace="ce88b3b2-2283-476c-a42e-f70cbf0d0ea2"/>
    <xsd:import namespace="5e13aadc-de86-43ee-b386-40c01ba74c80"/>
    <xsd:element name="properties">
      <xsd:complexType>
        <xsd:sequence>
          <xsd:element name="documentManagement">
            <xsd:complexType>
              <xsd:all>
                <xsd:element ref="ns2:DocumentID" minOccurs="0"/>
                <xsd:element ref="ns3:SecurityClearanc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3:MediaServiceAutoKeyPoints" minOccurs="0"/>
                <xsd:element ref="ns3:MediaServiceKeyPoints" minOccurs="0"/>
                <xsd:element ref="ns3:Lilian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b74cde-721b-4900-965b-f4b64e850898" elementFormDefault="qualified">
    <xsd:import namespace="http://schemas.microsoft.com/office/2006/documentManagement/types"/>
    <xsd:import namespace="http://schemas.microsoft.com/office/infopath/2007/PartnerControls"/>
    <xsd:element name="DocumentID" ma:index="8" nillable="true" ma:displayName="Número de documento" ma:internalName="DocumentID" ma:readOnly="false">
      <xsd:simpleType>
        <xsd:restriction base="dms:Text">
          <xsd:maxLength value="16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b062d6-04b0-42b2-8da4-328e5eddc887" elementFormDefault="qualified">
    <xsd:import namespace="http://schemas.microsoft.com/office/2006/documentManagement/types"/>
    <xsd:import namespace="http://schemas.microsoft.com/office/infopath/2007/PartnerControls"/>
    <xsd:element name="SecurityClearance" ma:index="9" nillable="true" ma:displayName="Classificação de segurança" ma:list="{49e70423-32a3-45ac-85d6-aaeec80bf6dc}" ma:internalName="SecurityClearance" ma:readOnly="false" ma:showField="PT_x002d_BR" ma:web="82b74cde-721b-4900-965b-f4b64e850898">
      <xsd:simpleType>
        <xsd:restriction base="dms:Lookup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ilian" ma:index="22" nillable="true" ma:displayName="Lilian" ma:description="Date of creation&#10;" ma:format="DateOnly" ma:internalName="Lilian">
      <xsd:simpleType>
        <xsd:restriction base="dms:DateTime"/>
      </xsd:simpleType>
    </xsd:element>
    <xsd:element name="_Flow_SignoffStatus" ma:index="23" nillable="true" ma:displayName="Sign-off status" ma:internalName="Sign_x002d_off_x0020_status">
      <xsd:simpleType>
        <xsd:restriction base="dms:Text"/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c0f44cca-6aff-4d49-827c-e4b3bc2e3f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88b3b2-2283-476c-a42e-f70cbf0d0ea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13aadc-de86-43ee-b386-40c01ba74c80" elementFormDefault="qualified">
    <xsd:import namespace="http://schemas.microsoft.com/office/2006/documentManagement/types"/>
    <xsd:import namespace="http://schemas.microsoft.com/office/infopath/2007/PartnerControls"/>
    <xsd:element name="TaxCatchAll" ma:index="27" nillable="true" ma:displayName="Taxonomy Catch All Column" ma:hidden="true" ma:list="{38120fef-ded7-4458-906f-dad16e4e57b9}" ma:internalName="TaxCatchAll" ma:showField="CatchAllData" ma:web="82b74cde-721b-4900-965b-f4b64e8508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AFEC30-F2D5-4080-8055-9865C67C14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EFC96C-4FD8-42E7-9760-0851D969D2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b74cde-721b-4900-965b-f4b64e850898"/>
    <ds:schemaRef ds:uri="d0b062d6-04b0-42b2-8da4-328e5eddc887"/>
    <ds:schemaRef ds:uri="ce88b3b2-2283-476c-a42e-f70cbf0d0ea2"/>
    <ds:schemaRef ds:uri="5e13aadc-de86-43ee-b386-40c01ba74c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2513</TotalTime>
  <Words>751</Words>
  <Application>Microsoft Office PowerPoint</Application>
  <PresentationFormat>Widescreen</PresentationFormat>
  <Paragraphs>129</Paragraphs>
  <Slides>32</Slides>
  <Notes>29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Cortar</vt:lpstr>
      <vt:lpstr>AcCesibilidad, Responsividad</vt:lpstr>
      <vt:lpstr>Accesibilidad de la web </vt:lpstr>
      <vt:lpstr>Responsividad Web </vt:lpstr>
      <vt:lpstr>USABILIDAD</vt:lpstr>
      <vt:lpstr>“Hay 1 billón de personas en el mundo con algún tipo de discapacidad física o intelectual”  ONU News</vt:lpstr>
      <vt:lpstr>PowerPoint Presentation</vt:lpstr>
      <vt:lpstr>PowerPoint Presentation</vt:lpstr>
      <vt:lpstr>Wireframe, Mockup e Prototipo</vt:lpstr>
      <vt:lpstr>Diseño web responsivo</vt:lpstr>
      <vt:lpstr>PowerPoint Presentation</vt:lpstr>
      <vt:lpstr>PowerPoint Presentation</vt:lpstr>
      <vt:lpstr>PowerPoint Presentation</vt:lpstr>
      <vt:lpstr>Punto de parada (Breakpoint)</vt:lpstr>
      <vt:lpstr>Mostrar y Ocultar</vt:lpstr>
      <vt:lpstr>Paquete de datos</vt:lpstr>
      <vt:lpstr>PowerPoint Presentation</vt:lpstr>
      <vt:lpstr>PowerPoint Presentation</vt:lpstr>
      <vt:lpstr>Estándares La Iniciativa de Accesibilidad a la Web (WAI) del W3C desarrolla estándares y materiales de apoyo para ayudarle a comprender y a implementar la accesibilidad. https://www.w3.org/WAI/ https://www.w3c.br/traducoes/wcag/wcag21-pt-BR/</vt:lpstr>
      <vt:lpstr>Limitaciones de movimiento</vt:lpstr>
      <vt:lpstr>Limitaciones visuales y sensibilidad</vt:lpstr>
      <vt:lpstr>Limitaciones auditivas y del habla        </vt:lpstr>
      <vt:lpstr>Daltonismo</vt:lpstr>
      <vt:lpstr>Funciones de atajo</vt:lpstr>
      <vt:lpstr>Alto contraste</vt:lpstr>
      <vt:lpstr>Aumentar o reducir el tamaño de las letras </vt:lpstr>
      <vt:lpstr>Texto alternativo y código con semántica</vt:lpstr>
      <vt:lpstr>Control por voz</vt:lpstr>
      <vt:lpstr>Informaciones por texto </vt:lpstr>
      <vt:lpstr>Herramientas</vt:lpstr>
      <vt:lpstr>PowerPoint Presentation</vt:lpstr>
      <vt:lpstr>Obrigado! Gracias! </vt:lpstr>
      <vt:lpstr>URLs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Acessibilidade e Responsividade</dc:title>
  <dc:creator>da Silva, Marcio (BIR)</dc:creator>
  <cp:lastModifiedBy>da Silva, Marcio (BIR)</cp:lastModifiedBy>
  <cp:revision>8</cp:revision>
  <dcterms:created xsi:type="dcterms:W3CDTF">2022-08-23T18:52:31Z</dcterms:created>
  <dcterms:modified xsi:type="dcterms:W3CDTF">2022-10-27T16:24:29Z</dcterms:modified>
</cp:coreProperties>
</file>