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56" r:id="rId21"/>
  </p:sldIdLst>
  <p:sldSz cx="12192000" cy="6858000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864" y="3514"/>
            <a:ext cx="12184518" cy="685448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1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322212" y="961208"/>
            <a:ext cx="9144000" cy="2387600"/>
          </a:xfrm>
        </p:spPr>
        <p:txBody>
          <a:bodyPr anchor="b"/>
          <a:lstStyle>
            <a:lvl1pPr algn="l">
              <a:defRPr sz="6000" cap="all"/>
            </a:lvl1pPr>
          </a:lstStyle>
          <a:p>
            <a:pPr>
              <a:defRPr/>
            </a:pPr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322212" y="3442298"/>
            <a:ext cx="9144000" cy="90351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DE" smtClean="0"/>
              <a:t>Formatvorlage des Untertitelmasters durch Klicken bearbeiten</a:t>
            </a:r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20646" y="4501555"/>
            <a:ext cx="3278279" cy="327827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462324" y="5584402"/>
            <a:ext cx="2692269" cy="129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039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ransition_Whi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322211" y="849787"/>
            <a:ext cx="11461801" cy="2387600"/>
          </a:xfrm>
        </p:spPr>
        <p:txBody>
          <a:bodyPr anchor="b"/>
          <a:lstStyle>
            <a:lvl1pPr algn="l">
              <a:defRPr sz="6000"/>
            </a:lvl1pPr>
          </a:lstStyle>
          <a:p>
            <a:pPr>
              <a:defRPr/>
            </a:pPr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322211" y="3429000"/>
            <a:ext cx="11461801" cy="90351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DE" smtClean="0"/>
              <a:t>Formatvorlage des Untertitelmasters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26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>
  <p:cSld name="Contents_Whi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07987" y="404814"/>
            <a:ext cx="11376025" cy="12655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pPr>
              <a:defRPr/>
            </a:pPr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1131824" y="6364696"/>
            <a:ext cx="745172" cy="198755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2">
                    <a:lumMod val="90000"/>
                  </a:schemeClr>
                </a:solidFill>
                <a:latin typeface="Manrope Medium"/>
              </a:defRPr>
            </a:lvl1pPr>
          </a:lstStyle>
          <a:p>
            <a:pPr>
              <a:defRPr/>
            </a:pPr>
            <a:r>
              <a:rPr lang="en-US"/>
              <a:t>erua-eui.eu</a:t>
            </a:r>
          </a:p>
        </p:txBody>
      </p:sp>
      <p:sp>
        <p:nvSpPr>
          <p:cNvPr id="4" name="Slide Number Placeholder 5"/>
          <p:cNvSpPr txBox="1"/>
          <p:nvPr/>
        </p:nvSpPr>
        <p:spPr bwMode="auto">
          <a:xfrm>
            <a:off x="11277600" y="333043"/>
            <a:ext cx="599396" cy="2049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000">
                <a:solidFill>
                  <a:schemeClr val="accent1"/>
                </a:solidFill>
                <a:latin typeface="Manrope ExtraBold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823F6187-EC7D-4F99-BDEF-D98BE2D22ADF}" type="slidenum">
              <a:rPr lang="en-US"/>
              <a:t>‹Nr.›</a:t>
            </a:fld>
            <a:endParaRPr lang="en-US"/>
          </a:p>
        </p:txBody>
      </p:sp>
      <p:sp>
        <p:nvSpPr>
          <p:cNvPr id="6" name="Content Placeholder 10"/>
          <p:cNvSpPr>
            <a:spLocks noGrp="1"/>
          </p:cNvSpPr>
          <p:nvPr>
            <p:ph sz="quarter" idx="12"/>
          </p:nvPr>
        </p:nvSpPr>
        <p:spPr bwMode="auto">
          <a:xfrm>
            <a:off x="407988" y="1905000"/>
            <a:ext cx="11376025" cy="3767138"/>
          </a:xfrm>
        </p:spPr>
        <p:txBody>
          <a:bodyPr/>
          <a:lstStyle>
            <a:lvl1pPr>
              <a:defRPr sz="2000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 sz="1800"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 sz="1600"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 sz="1400"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 sz="1200"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de-DE" smtClean="0"/>
              <a:t>Formatvorlagen des Textmasters bearbeiten</a:t>
            </a:r>
          </a:p>
          <a:p>
            <a:pPr lvl="1">
              <a:defRPr/>
            </a:pPr>
            <a:r>
              <a:rPr lang="de-DE" smtClean="0"/>
              <a:t>Zweite Ebene</a:t>
            </a:r>
          </a:p>
          <a:p>
            <a:pPr lvl="2">
              <a:defRPr/>
            </a:pPr>
            <a:r>
              <a:rPr lang="de-DE" smtClean="0"/>
              <a:t>Dritte Ebene</a:t>
            </a:r>
          </a:p>
          <a:p>
            <a:pPr lvl="3">
              <a:defRPr/>
            </a:pPr>
            <a:r>
              <a:rPr lang="de-DE" smtClean="0"/>
              <a:t>Vierte Ebene</a:t>
            </a:r>
          </a:p>
          <a:p>
            <a:pPr lvl="4">
              <a:defRPr/>
            </a:pPr>
            <a:r>
              <a:rPr lang="de-DE" smtClean="0"/>
              <a:t>Fünfte Ebene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7847" y="5641422"/>
            <a:ext cx="3844904" cy="147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947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>
  <p:cSld name="Transition_Logo_Cutou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864" y="3515"/>
            <a:ext cx="12184518" cy="6854486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 bwMode="auto">
          <a:xfrm>
            <a:off x="322211" y="849787"/>
            <a:ext cx="11461801" cy="2387600"/>
          </a:xfrm>
        </p:spPr>
        <p:txBody>
          <a:bodyPr anchor="b"/>
          <a:lstStyle>
            <a:lvl1pPr algn="l">
              <a:defRPr sz="6000"/>
            </a:lvl1pPr>
          </a:lstStyle>
          <a:p>
            <a:pPr>
              <a:defRPr/>
            </a:pPr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 bwMode="auto">
          <a:xfrm>
            <a:off x="322211" y="3429000"/>
            <a:ext cx="11461801" cy="90351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DE" smtClean="0"/>
              <a:t>Formatvorlage des Untertitelmasters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933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>
  <p:cSld name="Contents_Logo_Cutou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864" y="3515"/>
            <a:ext cx="12184518" cy="6854486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1131824" y="6364696"/>
            <a:ext cx="745172" cy="198755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2">
                    <a:lumMod val="90000"/>
                  </a:schemeClr>
                </a:solidFill>
                <a:latin typeface="Manrope Medium"/>
              </a:defRPr>
            </a:lvl1pPr>
          </a:lstStyle>
          <a:p>
            <a:pPr>
              <a:defRPr/>
            </a:pPr>
            <a:r>
              <a:rPr lang="en-US"/>
              <a:t>erua-eui.eu</a:t>
            </a:r>
          </a:p>
        </p:txBody>
      </p:sp>
      <p:sp>
        <p:nvSpPr>
          <p:cNvPr id="9" name="Slide Number Placeholder 5"/>
          <p:cNvSpPr txBox="1"/>
          <p:nvPr/>
        </p:nvSpPr>
        <p:spPr bwMode="auto">
          <a:xfrm>
            <a:off x="11277600" y="333043"/>
            <a:ext cx="599396" cy="2049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000">
                <a:solidFill>
                  <a:schemeClr val="accent1"/>
                </a:solidFill>
                <a:latin typeface="Manrope ExtraBold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823F6187-EC7D-4F99-BDEF-D98BE2D22ADF}" type="slidenum">
              <a:rPr lang="en-US"/>
              <a:t>‹Nr.›</a:t>
            </a:fld>
            <a:endParaRPr lang="en-US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 bwMode="auto">
          <a:xfrm>
            <a:off x="407987" y="404814"/>
            <a:ext cx="11376025" cy="12655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pPr>
              <a:defRPr/>
            </a:pPr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18" name="Content Placeholder 10"/>
          <p:cNvSpPr>
            <a:spLocks noGrp="1"/>
          </p:cNvSpPr>
          <p:nvPr>
            <p:ph sz="quarter" idx="12"/>
          </p:nvPr>
        </p:nvSpPr>
        <p:spPr bwMode="auto">
          <a:xfrm>
            <a:off x="407988" y="1905000"/>
            <a:ext cx="11376025" cy="3767138"/>
          </a:xfrm>
        </p:spPr>
        <p:txBody>
          <a:bodyPr/>
          <a:lstStyle>
            <a:lvl1pPr>
              <a:defRPr sz="2000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 sz="1800"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 sz="1600"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 sz="1400"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 sz="1200"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de-DE" smtClean="0"/>
              <a:t>Formatvorlagen des Textmasters bearbeiten</a:t>
            </a:r>
          </a:p>
          <a:p>
            <a:pPr lvl="1">
              <a:defRPr/>
            </a:pPr>
            <a:r>
              <a:rPr lang="de-DE" smtClean="0"/>
              <a:t>Zweite Ebene</a:t>
            </a:r>
          </a:p>
          <a:p>
            <a:pPr lvl="2">
              <a:defRPr/>
            </a:pPr>
            <a:r>
              <a:rPr lang="de-DE" smtClean="0"/>
              <a:t>Dritte Ebene</a:t>
            </a:r>
          </a:p>
          <a:p>
            <a:pPr lvl="3">
              <a:defRPr/>
            </a:pPr>
            <a:r>
              <a:rPr lang="de-DE" smtClean="0"/>
              <a:t>Vierte Ebene</a:t>
            </a:r>
          </a:p>
          <a:p>
            <a:pPr lvl="4">
              <a:defRPr/>
            </a:pPr>
            <a:r>
              <a:rPr lang="de-DE" smtClean="0"/>
              <a:t>Fünfte Ebene</a:t>
            </a:r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7847" y="5641422"/>
            <a:ext cx="3844904" cy="147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838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>
  <p:cSld name="Transition_Blu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 bwMode="auto">
          <a:xfrm>
            <a:off x="322211" y="849787"/>
            <a:ext cx="11461801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 bwMode="auto">
          <a:xfrm>
            <a:off x="322211" y="3429000"/>
            <a:ext cx="11461801" cy="90351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9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DE" smtClean="0"/>
              <a:t>Formatvorlage des Untertitelmasters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52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>
  <p:cSld name="Contents_Blu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Slide Number Placeholder 5"/>
          <p:cNvSpPr txBox="1"/>
          <p:nvPr/>
        </p:nvSpPr>
        <p:spPr bwMode="auto">
          <a:xfrm>
            <a:off x="11277600" y="333043"/>
            <a:ext cx="599396" cy="2049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000">
                <a:solidFill>
                  <a:schemeClr val="accent1"/>
                </a:solidFill>
                <a:latin typeface="Manrope ExtraBold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823F6187-EC7D-4F99-BDEF-D98BE2D22ADF}" type="slidenum">
              <a:rPr lang="en-US"/>
              <a:t>‹Nr.›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1131824" y="6364696"/>
            <a:ext cx="745172" cy="198755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2">
                    <a:lumMod val="90000"/>
                  </a:schemeClr>
                </a:solidFill>
                <a:latin typeface="Manrope Medium"/>
              </a:defRPr>
            </a:lvl1pPr>
          </a:lstStyle>
          <a:p>
            <a:pPr>
              <a:defRPr/>
            </a:pPr>
            <a:r>
              <a:rPr lang="en-US"/>
              <a:t>erua-eui.eu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 bwMode="auto">
          <a:xfrm>
            <a:off x="407987" y="404814"/>
            <a:ext cx="11376025" cy="12655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13" name="Content Placeholder 10"/>
          <p:cNvSpPr>
            <a:spLocks noGrp="1"/>
          </p:cNvSpPr>
          <p:nvPr>
            <p:ph sz="quarter" idx="12"/>
          </p:nvPr>
        </p:nvSpPr>
        <p:spPr bwMode="auto">
          <a:xfrm>
            <a:off x="407988" y="1905000"/>
            <a:ext cx="11376025" cy="3767138"/>
          </a:xfrm>
        </p:spPr>
        <p:txBody>
          <a:bodyPr/>
          <a:lstStyle>
            <a:lvl1pPr>
              <a:defRPr sz="2000">
                <a:solidFill>
                  <a:schemeClr val="bg2">
                    <a:lumMod val="90000"/>
                  </a:schemeClr>
                </a:solidFill>
              </a:defRPr>
            </a:lvl1pPr>
            <a:lvl2pPr>
              <a:defRPr sz="1800">
                <a:solidFill>
                  <a:schemeClr val="bg2">
                    <a:lumMod val="90000"/>
                  </a:schemeClr>
                </a:solidFill>
              </a:defRPr>
            </a:lvl2pPr>
            <a:lvl3pPr>
              <a:defRPr sz="1600">
                <a:solidFill>
                  <a:schemeClr val="bg2">
                    <a:lumMod val="90000"/>
                  </a:schemeClr>
                </a:solidFill>
              </a:defRPr>
            </a:lvl3pPr>
            <a:lvl4pPr>
              <a:defRPr sz="1400">
                <a:solidFill>
                  <a:schemeClr val="bg2">
                    <a:lumMod val="90000"/>
                  </a:schemeClr>
                </a:solidFill>
              </a:defRPr>
            </a:lvl4pPr>
            <a:lvl5pPr>
              <a:defRPr sz="1200">
                <a:solidFill>
                  <a:schemeClr val="bg2">
                    <a:lumMod val="90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de-DE" smtClean="0"/>
              <a:t>Formatvorlagen des Textmasters bearbeiten</a:t>
            </a:r>
          </a:p>
          <a:p>
            <a:pPr lvl="1">
              <a:defRPr/>
            </a:pPr>
            <a:r>
              <a:rPr lang="de-DE" smtClean="0"/>
              <a:t>Zweite Ebene</a:t>
            </a:r>
          </a:p>
          <a:p>
            <a:pPr lvl="2">
              <a:defRPr/>
            </a:pPr>
            <a:r>
              <a:rPr lang="de-DE" smtClean="0"/>
              <a:t>Dritte Ebene</a:t>
            </a:r>
          </a:p>
          <a:p>
            <a:pPr lvl="3">
              <a:defRPr/>
            </a:pPr>
            <a:r>
              <a:rPr lang="de-DE" smtClean="0"/>
              <a:t>Vierte Ebene</a:t>
            </a:r>
          </a:p>
          <a:p>
            <a:pPr lvl="4">
              <a:defRPr/>
            </a:pPr>
            <a:r>
              <a:rPr lang="de-DE" smtClean="0"/>
              <a:t>Fünfte Ebene</a:t>
            </a:r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5860" y="5628459"/>
            <a:ext cx="3844904" cy="147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633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>
  <p:cSld name="Contents_Patter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06942" y="6398758"/>
            <a:ext cx="745172" cy="198755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2">
                    <a:lumMod val="90000"/>
                  </a:schemeClr>
                </a:solidFill>
                <a:latin typeface="Manrope Medium"/>
              </a:defRPr>
            </a:lvl1pPr>
          </a:lstStyle>
          <a:p>
            <a:pPr>
              <a:defRPr/>
            </a:pPr>
            <a:r>
              <a:rPr lang="en-US"/>
              <a:t>erua-eui.eu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5400000">
            <a:off x="-1966309" y="1500189"/>
            <a:ext cx="6858001" cy="3857626"/>
          </a:xfrm>
          <a:prstGeom prst="rect">
            <a:avLst/>
          </a:prstGeom>
        </p:spPr>
      </p:pic>
      <p:sp>
        <p:nvSpPr>
          <p:cNvPr id="6" name="Slide Number Placeholder 5"/>
          <p:cNvSpPr txBox="1"/>
          <p:nvPr/>
        </p:nvSpPr>
        <p:spPr bwMode="auto">
          <a:xfrm>
            <a:off x="11277600" y="333043"/>
            <a:ext cx="599396" cy="2049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000">
                <a:solidFill>
                  <a:schemeClr val="accent1"/>
                </a:solidFill>
                <a:latin typeface="Manrope ExtraBold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823F6187-EC7D-4F99-BDEF-D98BE2D22ADF}" type="slidenum">
              <a:rPr lang="en-US"/>
              <a:t>‹Nr.›</a:t>
            </a:fld>
            <a:endParaRPr lang="en-US"/>
          </a:p>
        </p:txBody>
      </p:sp>
      <p:sp>
        <p:nvSpPr>
          <p:cNvPr id="9" name="Footer Placeholder 4"/>
          <p:cNvSpPr txBox="1"/>
          <p:nvPr/>
        </p:nvSpPr>
        <p:spPr bwMode="auto">
          <a:xfrm>
            <a:off x="306942" y="6398758"/>
            <a:ext cx="745172" cy="19875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>
              <a:defRPr sz="800">
                <a:solidFill>
                  <a:schemeClr val="bg2">
                    <a:lumMod val="90000"/>
                  </a:schemeClr>
                </a:solidFill>
                <a:latin typeface="Manrope Medium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erua-eui.eu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 bwMode="auto">
          <a:xfrm>
            <a:off x="3727047" y="404814"/>
            <a:ext cx="8056965" cy="12655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pPr>
              <a:defRPr/>
            </a:pPr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14" name="Content Placeholder 10"/>
          <p:cNvSpPr>
            <a:spLocks noGrp="1"/>
          </p:cNvSpPr>
          <p:nvPr>
            <p:ph sz="quarter" idx="12"/>
          </p:nvPr>
        </p:nvSpPr>
        <p:spPr bwMode="auto">
          <a:xfrm>
            <a:off x="3727048" y="1905000"/>
            <a:ext cx="8056965" cy="3767138"/>
          </a:xfrm>
        </p:spPr>
        <p:txBody>
          <a:bodyPr/>
          <a:lstStyle>
            <a:lvl1pPr>
              <a:defRPr sz="2000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 sz="1800"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 sz="1600"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 sz="1400"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 sz="1200"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de-DE" smtClean="0"/>
              <a:t>Formatvorlagen des Textmasters bearbeiten</a:t>
            </a:r>
          </a:p>
          <a:p>
            <a:pPr lvl="1">
              <a:defRPr/>
            </a:pPr>
            <a:r>
              <a:rPr lang="de-DE" smtClean="0"/>
              <a:t>Zweite Ebene</a:t>
            </a:r>
          </a:p>
          <a:p>
            <a:pPr lvl="2">
              <a:defRPr/>
            </a:pPr>
            <a:r>
              <a:rPr lang="de-DE" smtClean="0"/>
              <a:t>Dritte Ebene</a:t>
            </a:r>
          </a:p>
          <a:p>
            <a:pPr lvl="3">
              <a:defRPr/>
            </a:pPr>
            <a:r>
              <a:rPr lang="de-DE" smtClean="0"/>
              <a:t>Vierte Ebene</a:t>
            </a:r>
          </a:p>
          <a:p>
            <a:pPr lvl="4">
              <a:defRPr/>
            </a:pPr>
            <a:r>
              <a:rPr lang="de-DE" smtClean="0"/>
              <a:t>Fünfte Ebene</a:t>
            </a:r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347096" y="5641422"/>
            <a:ext cx="3844904" cy="147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226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>
  <p:cSld name="Contents_With_Image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 bwMode="auto">
          <a:xfrm>
            <a:off x="0" y="0"/>
            <a:ext cx="4615543" cy="68580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Slide Number Placeholder 5"/>
          <p:cNvSpPr txBox="1"/>
          <p:nvPr/>
        </p:nvSpPr>
        <p:spPr bwMode="auto">
          <a:xfrm>
            <a:off x="11277600" y="339355"/>
            <a:ext cx="599396" cy="2049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000">
                <a:solidFill>
                  <a:schemeClr val="accent1"/>
                </a:solidFill>
                <a:latin typeface="Manrope ExtraBold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823F6187-EC7D-4F99-BDEF-D98BE2D22ADF}" type="slidenum">
              <a:rPr lang="en-US"/>
              <a:t>‹Nr.›</a:t>
            </a:fld>
            <a:endParaRPr lang="en-US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06942" y="6398758"/>
            <a:ext cx="745172" cy="198755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2">
                    <a:lumMod val="90000"/>
                  </a:schemeClr>
                </a:solidFill>
                <a:latin typeface="Manrope Medium"/>
              </a:defRPr>
            </a:lvl1pPr>
          </a:lstStyle>
          <a:p>
            <a:pPr>
              <a:defRPr/>
            </a:pPr>
            <a:r>
              <a:rPr lang="en-US"/>
              <a:t>erua-eui.eu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idx="1"/>
          </p:nvPr>
        </p:nvSpPr>
        <p:spPr bwMode="auto">
          <a:xfrm>
            <a:off x="241626" y="804374"/>
            <a:ext cx="6027065" cy="4790884"/>
          </a:xfrm>
          <a:custGeom>
            <a:avLst/>
            <a:gdLst>
              <a:gd name="connsiteX0" fmla="*/ 3271100 w 6131155"/>
              <a:gd name="connsiteY0" fmla="*/ 869095 h 4873625"/>
              <a:gd name="connsiteX1" fmla="*/ 3307821 w 6131155"/>
              <a:gd name="connsiteY1" fmla="*/ 969421 h 4873625"/>
              <a:gd name="connsiteX2" fmla="*/ 3369849 w 6131155"/>
              <a:gd name="connsiteY2" fmla="*/ 1379703 h 4873625"/>
              <a:gd name="connsiteX3" fmla="*/ 2131213 w 6131155"/>
              <a:gd name="connsiteY3" fmla="*/ 2752282 h 4873625"/>
              <a:gd name="connsiteX4" fmla="*/ 2125675 w 6131155"/>
              <a:gd name="connsiteY4" fmla="*/ 2752561 h 4873625"/>
              <a:gd name="connsiteX5" fmla="*/ 2860055 w 6131155"/>
              <a:gd name="connsiteY5" fmla="*/ 4004530 h 4873625"/>
              <a:gd name="connsiteX6" fmla="*/ 2823334 w 6131155"/>
              <a:gd name="connsiteY6" fmla="*/ 3904203 h 4873625"/>
              <a:gd name="connsiteX7" fmla="*/ 2761307 w 6131155"/>
              <a:gd name="connsiteY7" fmla="*/ 3493923 h 4873625"/>
              <a:gd name="connsiteX8" fmla="*/ 3999942 w 6131155"/>
              <a:gd name="connsiteY8" fmla="*/ 2121343 h 4873625"/>
              <a:gd name="connsiteX9" fmla="*/ 4005480 w 6131155"/>
              <a:gd name="connsiteY9" fmla="*/ 2121064 h 4873625"/>
              <a:gd name="connsiteX10" fmla="*/ 173703 w 6131155"/>
              <a:gd name="connsiteY10" fmla="*/ 0 h 4873625"/>
              <a:gd name="connsiteX11" fmla="*/ 1960369 w 6131155"/>
              <a:gd name="connsiteY11" fmla="*/ 0 h 4873625"/>
              <a:gd name="connsiteX12" fmla="*/ 1960369 w 6131155"/>
              <a:gd name="connsiteY12" fmla="*/ 1503 h 4873625"/>
              <a:gd name="connsiteX13" fmla="*/ 1990146 w 6131155"/>
              <a:gd name="connsiteY13" fmla="*/ 0 h 4873625"/>
              <a:gd name="connsiteX14" fmla="*/ 2965744 w 6131155"/>
              <a:gd name="connsiteY14" fmla="*/ 404106 h 4873625"/>
              <a:gd name="connsiteX15" fmla="*/ 3078536 w 6131155"/>
              <a:gd name="connsiteY15" fmla="*/ 540810 h 4873625"/>
              <a:gd name="connsiteX16" fmla="*/ 2761307 w 6131155"/>
              <a:gd name="connsiteY16" fmla="*/ 0 h 4873625"/>
              <a:gd name="connsiteX17" fmla="*/ 6131155 w 6131155"/>
              <a:gd name="connsiteY17" fmla="*/ 0 h 4873625"/>
              <a:gd name="connsiteX18" fmla="*/ 6131155 w 6131155"/>
              <a:gd name="connsiteY18" fmla="*/ 1230814 h 4873625"/>
              <a:gd name="connsiteX19" fmla="*/ 4446903 w 6131155"/>
              <a:gd name="connsiteY19" fmla="*/ 2114220 h 4873625"/>
              <a:gd name="connsiteX20" fmla="*/ 5957451 w 6131155"/>
              <a:gd name="connsiteY20" fmla="*/ 2114220 h 4873625"/>
              <a:gd name="connsiteX21" fmla="*/ 5957451 w 6131155"/>
              <a:gd name="connsiteY21" fmla="*/ 4873625 h 4873625"/>
              <a:gd name="connsiteX22" fmla="*/ 4170787 w 6131155"/>
              <a:gd name="connsiteY22" fmla="*/ 4873625 h 4873625"/>
              <a:gd name="connsiteX23" fmla="*/ 4170787 w 6131155"/>
              <a:gd name="connsiteY23" fmla="*/ 4872122 h 4873625"/>
              <a:gd name="connsiteX24" fmla="*/ 4141009 w 6131155"/>
              <a:gd name="connsiteY24" fmla="*/ 4873625 h 4873625"/>
              <a:gd name="connsiteX25" fmla="*/ 3165411 w 6131155"/>
              <a:gd name="connsiteY25" fmla="*/ 4469519 h 4873625"/>
              <a:gd name="connsiteX26" fmla="*/ 3052621 w 6131155"/>
              <a:gd name="connsiteY26" fmla="*/ 4332814 h 4873625"/>
              <a:gd name="connsiteX27" fmla="*/ 3369849 w 6131155"/>
              <a:gd name="connsiteY27" fmla="*/ 4873625 h 4873625"/>
              <a:gd name="connsiteX28" fmla="*/ 0 w 6131155"/>
              <a:gd name="connsiteY28" fmla="*/ 4873625 h 4873625"/>
              <a:gd name="connsiteX29" fmla="*/ 0 w 6131155"/>
              <a:gd name="connsiteY29" fmla="*/ 3642812 h 4873625"/>
              <a:gd name="connsiteX30" fmla="*/ 1684252 w 6131155"/>
              <a:gd name="connsiteY30" fmla="*/ 2759405 h 4873625"/>
              <a:gd name="connsiteX31" fmla="*/ 173703 w 6131155"/>
              <a:gd name="connsiteY31" fmla="*/ 2759405 h 487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131155" h="4873625" extrusionOk="0">
                <a:moveTo>
                  <a:pt x="3271100" y="869095"/>
                </a:moveTo>
                <a:lnTo>
                  <a:pt x="3307821" y="969421"/>
                </a:lnTo>
                <a:cubicBezTo>
                  <a:pt x="3348133" y="1099028"/>
                  <a:pt x="3369849" y="1236829"/>
                  <a:pt x="3369849" y="1379703"/>
                </a:cubicBezTo>
                <a:cubicBezTo>
                  <a:pt x="3369849" y="2094068"/>
                  <a:pt x="2826936" y="2681627"/>
                  <a:pt x="2131213" y="2752282"/>
                </a:cubicBezTo>
                <a:lnTo>
                  <a:pt x="2125675" y="2752561"/>
                </a:lnTo>
                <a:lnTo>
                  <a:pt x="2860055" y="4004530"/>
                </a:lnTo>
                <a:lnTo>
                  <a:pt x="2823334" y="3904203"/>
                </a:lnTo>
                <a:cubicBezTo>
                  <a:pt x="2783022" y="3774596"/>
                  <a:pt x="2761307" y="3636795"/>
                  <a:pt x="2761307" y="3493923"/>
                </a:cubicBezTo>
                <a:cubicBezTo>
                  <a:pt x="2761307" y="2779558"/>
                  <a:pt x="3304219" y="2191998"/>
                  <a:pt x="3999942" y="2121343"/>
                </a:cubicBezTo>
                <a:lnTo>
                  <a:pt x="4005480" y="2121064"/>
                </a:lnTo>
                <a:close/>
                <a:moveTo>
                  <a:pt x="173703" y="0"/>
                </a:moveTo>
                <a:lnTo>
                  <a:pt x="1960369" y="0"/>
                </a:lnTo>
                <a:lnTo>
                  <a:pt x="1960369" y="1503"/>
                </a:lnTo>
                <a:lnTo>
                  <a:pt x="1990146" y="0"/>
                </a:lnTo>
                <a:cubicBezTo>
                  <a:pt x="2371141" y="0"/>
                  <a:pt x="2716067" y="154429"/>
                  <a:pt x="2965744" y="404106"/>
                </a:cubicBezTo>
                <a:lnTo>
                  <a:pt x="3078536" y="540810"/>
                </a:lnTo>
                <a:lnTo>
                  <a:pt x="2761307" y="0"/>
                </a:lnTo>
                <a:lnTo>
                  <a:pt x="6131155" y="0"/>
                </a:lnTo>
                <a:lnTo>
                  <a:pt x="6131155" y="1230814"/>
                </a:lnTo>
                <a:lnTo>
                  <a:pt x="4446903" y="2114220"/>
                </a:lnTo>
                <a:lnTo>
                  <a:pt x="5957451" y="2114220"/>
                </a:lnTo>
                <a:lnTo>
                  <a:pt x="5957451" y="4873625"/>
                </a:lnTo>
                <a:lnTo>
                  <a:pt x="4170787" y="4873625"/>
                </a:lnTo>
                <a:lnTo>
                  <a:pt x="4170787" y="4872122"/>
                </a:lnTo>
                <a:lnTo>
                  <a:pt x="4141009" y="4873625"/>
                </a:lnTo>
                <a:cubicBezTo>
                  <a:pt x="3760014" y="4873625"/>
                  <a:pt x="3415088" y="4719196"/>
                  <a:pt x="3165411" y="4469519"/>
                </a:cubicBezTo>
                <a:lnTo>
                  <a:pt x="3052621" y="4332814"/>
                </a:lnTo>
                <a:lnTo>
                  <a:pt x="3369849" y="4873625"/>
                </a:lnTo>
                <a:lnTo>
                  <a:pt x="0" y="4873625"/>
                </a:lnTo>
                <a:lnTo>
                  <a:pt x="0" y="3642812"/>
                </a:lnTo>
                <a:lnTo>
                  <a:pt x="1684252" y="2759405"/>
                </a:lnTo>
                <a:lnTo>
                  <a:pt x="173703" y="275940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lang="en-US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de-DE" smtClean="0"/>
              <a:t>Bild durch Klicken auf Symbol hinzufügen</a:t>
            </a:r>
            <a:endParaRPr lang="en-US"/>
          </a:p>
        </p:txBody>
      </p:sp>
      <p:sp>
        <p:nvSpPr>
          <p:cNvPr id="28" name="Title 1"/>
          <p:cNvSpPr txBox="1"/>
          <p:nvPr/>
        </p:nvSpPr>
        <p:spPr bwMode="auto">
          <a:xfrm>
            <a:off x="7436531" y="404812"/>
            <a:ext cx="4347482" cy="13854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Atyp Display Semibold"/>
                <a:ea typeface="Atyp Display Semibold"/>
                <a:cs typeface="+mj-cs"/>
              </a:defRPr>
            </a:lvl1pPr>
          </a:lstStyle>
          <a:p>
            <a:pPr>
              <a:defRPr/>
            </a:pPr>
            <a:r>
              <a:rPr lang="en-US" b="1">
                <a:latin typeface="Arial"/>
                <a:cs typeface="Arial"/>
              </a:rPr>
              <a:t>Click to edit Master title style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half" idx="13"/>
          </p:nvPr>
        </p:nvSpPr>
        <p:spPr bwMode="auto">
          <a:xfrm>
            <a:off x="7436531" y="2049314"/>
            <a:ext cx="4347482" cy="355250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 smtClean="0"/>
              <a:t>Formatvorlagen des Textmasters bearbeiten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347096" y="5641422"/>
            <a:ext cx="3844904" cy="147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>
  <p:cSld name="Contents_With_Image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Slide Number Placeholder 5"/>
          <p:cNvSpPr txBox="1"/>
          <p:nvPr/>
        </p:nvSpPr>
        <p:spPr bwMode="auto">
          <a:xfrm>
            <a:off x="11277600" y="339355"/>
            <a:ext cx="599396" cy="2049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000">
                <a:solidFill>
                  <a:schemeClr val="accent1"/>
                </a:solidFill>
                <a:latin typeface="Manrope ExtraBold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823F6187-EC7D-4F99-BDEF-D98BE2D22ADF}" type="slidenum">
              <a:rPr lang="en-US"/>
              <a:t>‹Nr.›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06942" y="6398758"/>
            <a:ext cx="745172" cy="198755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2">
                    <a:lumMod val="90000"/>
                  </a:schemeClr>
                </a:solidFill>
                <a:latin typeface="Manrope Medium"/>
              </a:defRPr>
            </a:lvl1pPr>
          </a:lstStyle>
          <a:p>
            <a:pPr>
              <a:defRPr/>
            </a:pPr>
            <a:r>
              <a:rPr lang="en-US"/>
              <a:t>erua-eui.eu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idx="1"/>
          </p:nvPr>
        </p:nvSpPr>
        <p:spPr bwMode="auto">
          <a:xfrm>
            <a:off x="241626" y="804374"/>
            <a:ext cx="6027065" cy="4790884"/>
          </a:xfrm>
          <a:custGeom>
            <a:avLst/>
            <a:gdLst>
              <a:gd name="connsiteX0" fmla="*/ 3271100 w 6131155"/>
              <a:gd name="connsiteY0" fmla="*/ 869095 h 4873625"/>
              <a:gd name="connsiteX1" fmla="*/ 3307821 w 6131155"/>
              <a:gd name="connsiteY1" fmla="*/ 969421 h 4873625"/>
              <a:gd name="connsiteX2" fmla="*/ 3369849 w 6131155"/>
              <a:gd name="connsiteY2" fmla="*/ 1379703 h 4873625"/>
              <a:gd name="connsiteX3" fmla="*/ 2131213 w 6131155"/>
              <a:gd name="connsiteY3" fmla="*/ 2752282 h 4873625"/>
              <a:gd name="connsiteX4" fmla="*/ 2125675 w 6131155"/>
              <a:gd name="connsiteY4" fmla="*/ 2752561 h 4873625"/>
              <a:gd name="connsiteX5" fmla="*/ 2860055 w 6131155"/>
              <a:gd name="connsiteY5" fmla="*/ 4004530 h 4873625"/>
              <a:gd name="connsiteX6" fmla="*/ 2823334 w 6131155"/>
              <a:gd name="connsiteY6" fmla="*/ 3904203 h 4873625"/>
              <a:gd name="connsiteX7" fmla="*/ 2761307 w 6131155"/>
              <a:gd name="connsiteY7" fmla="*/ 3493923 h 4873625"/>
              <a:gd name="connsiteX8" fmla="*/ 3999942 w 6131155"/>
              <a:gd name="connsiteY8" fmla="*/ 2121343 h 4873625"/>
              <a:gd name="connsiteX9" fmla="*/ 4005480 w 6131155"/>
              <a:gd name="connsiteY9" fmla="*/ 2121064 h 4873625"/>
              <a:gd name="connsiteX10" fmla="*/ 173703 w 6131155"/>
              <a:gd name="connsiteY10" fmla="*/ 0 h 4873625"/>
              <a:gd name="connsiteX11" fmla="*/ 1960369 w 6131155"/>
              <a:gd name="connsiteY11" fmla="*/ 0 h 4873625"/>
              <a:gd name="connsiteX12" fmla="*/ 1960369 w 6131155"/>
              <a:gd name="connsiteY12" fmla="*/ 1503 h 4873625"/>
              <a:gd name="connsiteX13" fmla="*/ 1990146 w 6131155"/>
              <a:gd name="connsiteY13" fmla="*/ 0 h 4873625"/>
              <a:gd name="connsiteX14" fmla="*/ 2965744 w 6131155"/>
              <a:gd name="connsiteY14" fmla="*/ 404106 h 4873625"/>
              <a:gd name="connsiteX15" fmla="*/ 3078536 w 6131155"/>
              <a:gd name="connsiteY15" fmla="*/ 540810 h 4873625"/>
              <a:gd name="connsiteX16" fmla="*/ 2761307 w 6131155"/>
              <a:gd name="connsiteY16" fmla="*/ 0 h 4873625"/>
              <a:gd name="connsiteX17" fmla="*/ 6131155 w 6131155"/>
              <a:gd name="connsiteY17" fmla="*/ 0 h 4873625"/>
              <a:gd name="connsiteX18" fmla="*/ 6131155 w 6131155"/>
              <a:gd name="connsiteY18" fmla="*/ 1230814 h 4873625"/>
              <a:gd name="connsiteX19" fmla="*/ 4446903 w 6131155"/>
              <a:gd name="connsiteY19" fmla="*/ 2114220 h 4873625"/>
              <a:gd name="connsiteX20" fmla="*/ 5957451 w 6131155"/>
              <a:gd name="connsiteY20" fmla="*/ 2114220 h 4873625"/>
              <a:gd name="connsiteX21" fmla="*/ 5957451 w 6131155"/>
              <a:gd name="connsiteY21" fmla="*/ 4873625 h 4873625"/>
              <a:gd name="connsiteX22" fmla="*/ 4170787 w 6131155"/>
              <a:gd name="connsiteY22" fmla="*/ 4873625 h 4873625"/>
              <a:gd name="connsiteX23" fmla="*/ 4170787 w 6131155"/>
              <a:gd name="connsiteY23" fmla="*/ 4872122 h 4873625"/>
              <a:gd name="connsiteX24" fmla="*/ 4141009 w 6131155"/>
              <a:gd name="connsiteY24" fmla="*/ 4873625 h 4873625"/>
              <a:gd name="connsiteX25" fmla="*/ 3165411 w 6131155"/>
              <a:gd name="connsiteY25" fmla="*/ 4469519 h 4873625"/>
              <a:gd name="connsiteX26" fmla="*/ 3052621 w 6131155"/>
              <a:gd name="connsiteY26" fmla="*/ 4332814 h 4873625"/>
              <a:gd name="connsiteX27" fmla="*/ 3369849 w 6131155"/>
              <a:gd name="connsiteY27" fmla="*/ 4873625 h 4873625"/>
              <a:gd name="connsiteX28" fmla="*/ 0 w 6131155"/>
              <a:gd name="connsiteY28" fmla="*/ 4873625 h 4873625"/>
              <a:gd name="connsiteX29" fmla="*/ 0 w 6131155"/>
              <a:gd name="connsiteY29" fmla="*/ 3642812 h 4873625"/>
              <a:gd name="connsiteX30" fmla="*/ 1684252 w 6131155"/>
              <a:gd name="connsiteY30" fmla="*/ 2759405 h 4873625"/>
              <a:gd name="connsiteX31" fmla="*/ 173703 w 6131155"/>
              <a:gd name="connsiteY31" fmla="*/ 2759405 h 487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131155" h="4873625" extrusionOk="0">
                <a:moveTo>
                  <a:pt x="3271100" y="869095"/>
                </a:moveTo>
                <a:lnTo>
                  <a:pt x="3307821" y="969421"/>
                </a:lnTo>
                <a:cubicBezTo>
                  <a:pt x="3348133" y="1099028"/>
                  <a:pt x="3369849" y="1236829"/>
                  <a:pt x="3369849" y="1379703"/>
                </a:cubicBezTo>
                <a:cubicBezTo>
                  <a:pt x="3369849" y="2094068"/>
                  <a:pt x="2826936" y="2681627"/>
                  <a:pt x="2131213" y="2752282"/>
                </a:cubicBezTo>
                <a:lnTo>
                  <a:pt x="2125675" y="2752561"/>
                </a:lnTo>
                <a:lnTo>
                  <a:pt x="2860055" y="4004530"/>
                </a:lnTo>
                <a:lnTo>
                  <a:pt x="2823334" y="3904203"/>
                </a:lnTo>
                <a:cubicBezTo>
                  <a:pt x="2783022" y="3774596"/>
                  <a:pt x="2761307" y="3636795"/>
                  <a:pt x="2761307" y="3493923"/>
                </a:cubicBezTo>
                <a:cubicBezTo>
                  <a:pt x="2761307" y="2779558"/>
                  <a:pt x="3304219" y="2191998"/>
                  <a:pt x="3999942" y="2121343"/>
                </a:cubicBezTo>
                <a:lnTo>
                  <a:pt x="4005480" y="2121064"/>
                </a:lnTo>
                <a:close/>
                <a:moveTo>
                  <a:pt x="173703" y="0"/>
                </a:moveTo>
                <a:lnTo>
                  <a:pt x="1960369" y="0"/>
                </a:lnTo>
                <a:lnTo>
                  <a:pt x="1960369" y="1503"/>
                </a:lnTo>
                <a:lnTo>
                  <a:pt x="1990146" y="0"/>
                </a:lnTo>
                <a:cubicBezTo>
                  <a:pt x="2371141" y="0"/>
                  <a:pt x="2716067" y="154429"/>
                  <a:pt x="2965744" y="404106"/>
                </a:cubicBezTo>
                <a:lnTo>
                  <a:pt x="3078536" y="540810"/>
                </a:lnTo>
                <a:lnTo>
                  <a:pt x="2761307" y="0"/>
                </a:lnTo>
                <a:lnTo>
                  <a:pt x="6131155" y="0"/>
                </a:lnTo>
                <a:lnTo>
                  <a:pt x="6131155" y="1230814"/>
                </a:lnTo>
                <a:lnTo>
                  <a:pt x="4446903" y="2114220"/>
                </a:lnTo>
                <a:lnTo>
                  <a:pt x="5957451" y="2114220"/>
                </a:lnTo>
                <a:lnTo>
                  <a:pt x="5957451" y="4873625"/>
                </a:lnTo>
                <a:lnTo>
                  <a:pt x="4170787" y="4873625"/>
                </a:lnTo>
                <a:lnTo>
                  <a:pt x="4170787" y="4872122"/>
                </a:lnTo>
                <a:lnTo>
                  <a:pt x="4141009" y="4873625"/>
                </a:lnTo>
                <a:cubicBezTo>
                  <a:pt x="3760014" y="4873625"/>
                  <a:pt x="3415088" y="4719196"/>
                  <a:pt x="3165411" y="4469519"/>
                </a:cubicBezTo>
                <a:lnTo>
                  <a:pt x="3052621" y="4332814"/>
                </a:lnTo>
                <a:lnTo>
                  <a:pt x="3369849" y="4873625"/>
                </a:lnTo>
                <a:lnTo>
                  <a:pt x="0" y="4873625"/>
                </a:lnTo>
                <a:lnTo>
                  <a:pt x="0" y="3642812"/>
                </a:lnTo>
                <a:lnTo>
                  <a:pt x="1684252" y="2759405"/>
                </a:lnTo>
                <a:lnTo>
                  <a:pt x="173703" y="275940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lang="en-US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de-DE" smtClean="0"/>
              <a:t>Bild durch Klicken auf Symbol hinzufügen</a:t>
            </a:r>
            <a:endParaRPr lang="en-US"/>
          </a:p>
        </p:txBody>
      </p:sp>
      <p:sp>
        <p:nvSpPr>
          <p:cNvPr id="22" name="Title 1"/>
          <p:cNvSpPr txBox="1"/>
          <p:nvPr/>
        </p:nvSpPr>
        <p:spPr bwMode="auto">
          <a:xfrm>
            <a:off x="7436531" y="404812"/>
            <a:ext cx="4347482" cy="13854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Atyp Display Semibold"/>
                <a:ea typeface="Atyp Display Semibold"/>
                <a:cs typeface="+mj-cs"/>
              </a:defRPr>
            </a:lvl1pPr>
          </a:lstStyle>
          <a:p>
            <a:pPr>
              <a:defRPr/>
            </a:pPr>
            <a:r>
              <a:rPr lang="en-US" b="1">
                <a:solidFill>
                  <a:schemeClr val="bg1"/>
                </a:solidFill>
                <a:latin typeface="Arial"/>
                <a:cs typeface="Arial"/>
              </a:rPr>
              <a:t>Click to edit Master title style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3"/>
          </p:nvPr>
        </p:nvSpPr>
        <p:spPr bwMode="auto">
          <a:xfrm>
            <a:off x="7436531" y="2049314"/>
            <a:ext cx="4347482" cy="355250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9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 smtClean="0"/>
              <a:t>Formatvorlagen des Textmasters bearbeiten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347096" y="5641816"/>
            <a:ext cx="3844904" cy="147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263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>
  <p:cSld name="Contents_With_Image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0" y="404813"/>
            <a:ext cx="5712528" cy="433228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defRPr/>
            </a:pPr>
            <a:r>
              <a:rPr lang="de-DE" smtClean="0"/>
              <a:t>Bild durch Klicken auf Symbol hinzufügen</a:t>
            </a: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5268685" y="2668299"/>
            <a:ext cx="6515327" cy="3054014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 bwMode="auto">
          <a:xfrm>
            <a:off x="6096001" y="435509"/>
            <a:ext cx="5688012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  <a:latin typeface="Arial"/>
                <a:ea typeface="Atyp Display Semibold"/>
                <a:cs typeface="Arial"/>
              </a:defRPr>
            </a:lvl1pPr>
          </a:lstStyle>
          <a:p>
            <a:pPr>
              <a:defRPr/>
            </a:pPr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096001" y="3003319"/>
            <a:ext cx="5290456" cy="2318657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9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1131824" y="6354950"/>
            <a:ext cx="745172" cy="198755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2">
                    <a:lumMod val="90000"/>
                  </a:schemeClr>
                </a:solidFill>
                <a:latin typeface="Manrope Medium"/>
              </a:defRPr>
            </a:lvl1pPr>
          </a:lstStyle>
          <a:p>
            <a:pPr>
              <a:defRPr/>
            </a:pPr>
            <a:r>
              <a:rPr lang="en-US"/>
              <a:t>erua-eui.eu</a:t>
            </a:r>
          </a:p>
        </p:txBody>
      </p:sp>
      <p:sp>
        <p:nvSpPr>
          <p:cNvPr id="17" name="Slide Number Placeholder 5"/>
          <p:cNvSpPr txBox="1"/>
          <p:nvPr/>
        </p:nvSpPr>
        <p:spPr bwMode="auto">
          <a:xfrm>
            <a:off x="11277600" y="333043"/>
            <a:ext cx="599396" cy="2049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000">
                <a:solidFill>
                  <a:schemeClr val="accent1"/>
                </a:solidFill>
                <a:latin typeface="Manrope ExtraBold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823F6187-EC7D-4F99-BDEF-D98BE2D22ADF}" type="slidenum">
              <a:rPr lang="en-US"/>
              <a:t>‹Nr.›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7847" y="5641422"/>
            <a:ext cx="3844904" cy="147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139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>
  <p:cSld name="Contents_With_Image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 bwMode="auto">
          <a:xfrm>
            <a:off x="7641770" y="0"/>
            <a:ext cx="4550229" cy="68580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" name="Picture Placeholder 41"/>
          <p:cNvSpPr>
            <a:spLocks noGrp="1"/>
          </p:cNvSpPr>
          <p:nvPr>
            <p:ph type="pic" idx="1"/>
          </p:nvPr>
        </p:nvSpPr>
        <p:spPr bwMode="auto">
          <a:xfrm>
            <a:off x="5921829" y="804373"/>
            <a:ext cx="6035322" cy="4797449"/>
          </a:xfrm>
          <a:custGeom>
            <a:avLst/>
            <a:gdLst>
              <a:gd name="connsiteX0" fmla="*/ 3271100 w 6131155"/>
              <a:gd name="connsiteY0" fmla="*/ 869095 h 4873625"/>
              <a:gd name="connsiteX1" fmla="*/ 3307821 w 6131155"/>
              <a:gd name="connsiteY1" fmla="*/ 969421 h 4873625"/>
              <a:gd name="connsiteX2" fmla="*/ 3369849 w 6131155"/>
              <a:gd name="connsiteY2" fmla="*/ 1379703 h 4873625"/>
              <a:gd name="connsiteX3" fmla="*/ 2131213 w 6131155"/>
              <a:gd name="connsiteY3" fmla="*/ 2752282 h 4873625"/>
              <a:gd name="connsiteX4" fmla="*/ 2125675 w 6131155"/>
              <a:gd name="connsiteY4" fmla="*/ 2752561 h 4873625"/>
              <a:gd name="connsiteX5" fmla="*/ 2860055 w 6131155"/>
              <a:gd name="connsiteY5" fmla="*/ 4004530 h 4873625"/>
              <a:gd name="connsiteX6" fmla="*/ 2823334 w 6131155"/>
              <a:gd name="connsiteY6" fmla="*/ 3904203 h 4873625"/>
              <a:gd name="connsiteX7" fmla="*/ 2761307 w 6131155"/>
              <a:gd name="connsiteY7" fmla="*/ 3493923 h 4873625"/>
              <a:gd name="connsiteX8" fmla="*/ 3999942 w 6131155"/>
              <a:gd name="connsiteY8" fmla="*/ 2121343 h 4873625"/>
              <a:gd name="connsiteX9" fmla="*/ 4005480 w 6131155"/>
              <a:gd name="connsiteY9" fmla="*/ 2121064 h 4873625"/>
              <a:gd name="connsiteX10" fmla="*/ 173703 w 6131155"/>
              <a:gd name="connsiteY10" fmla="*/ 0 h 4873625"/>
              <a:gd name="connsiteX11" fmla="*/ 1960369 w 6131155"/>
              <a:gd name="connsiteY11" fmla="*/ 0 h 4873625"/>
              <a:gd name="connsiteX12" fmla="*/ 1960369 w 6131155"/>
              <a:gd name="connsiteY12" fmla="*/ 1503 h 4873625"/>
              <a:gd name="connsiteX13" fmla="*/ 1990146 w 6131155"/>
              <a:gd name="connsiteY13" fmla="*/ 0 h 4873625"/>
              <a:gd name="connsiteX14" fmla="*/ 2965744 w 6131155"/>
              <a:gd name="connsiteY14" fmla="*/ 404106 h 4873625"/>
              <a:gd name="connsiteX15" fmla="*/ 3078536 w 6131155"/>
              <a:gd name="connsiteY15" fmla="*/ 540810 h 4873625"/>
              <a:gd name="connsiteX16" fmla="*/ 2761307 w 6131155"/>
              <a:gd name="connsiteY16" fmla="*/ 0 h 4873625"/>
              <a:gd name="connsiteX17" fmla="*/ 6131155 w 6131155"/>
              <a:gd name="connsiteY17" fmla="*/ 0 h 4873625"/>
              <a:gd name="connsiteX18" fmla="*/ 6131155 w 6131155"/>
              <a:gd name="connsiteY18" fmla="*/ 1230814 h 4873625"/>
              <a:gd name="connsiteX19" fmla="*/ 4446903 w 6131155"/>
              <a:gd name="connsiteY19" fmla="*/ 2114220 h 4873625"/>
              <a:gd name="connsiteX20" fmla="*/ 5957451 w 6131155"/>
              <a:gd name="connsiteY20" fmla="*/ 2114220 h 4873625"/>
              <a:gd name="connsiteX21" fmla="*/ 5957451 w 6131155"/>
              <a:gd name="connsiteY21" fmla="*/ 4873625 h 4873625"/>
              <a:gd name="connsiteX22" fmla="*/ 4170787 w 6131155"/>
              <a:gd name="connsiteY22" fmla="*/ 4873625 h 4873625"/>
              <a:gd name="connsiteX23" fmla="*/ 4170787 w 6131155"/>
              <a:gd name="connsiteY23" fmla="*/ 4872122 h 4873625"/>
              <a:gd name="connsiteX24" fmla="*/ 4141009 w 6131155"/>
              <a:gd name="connsiteY24" fmla="*/ 4873625 h 4873625"/>
              <a:gd name="connsiteX25" fmla="*/ 3165411 w 6131155"/>
              <a:gd name="connsiteY25" fmla="*/ 4469519 h 4873625"/>
              <a:gd name="connsiteX26" fmla="*/ 3052621 w 6131155"/>
              <a:gd name="connsiteY26" fmla="*/ 4332814 h 4873625"/>
              <a:gd name="connsiteX27" fmla="*/ 3369849 w 6131155"/>
              <a:gd name="connsiteY27" fmla="*/ 4873625 h 4873625"/>
              <a:gd name="connsiteX28" fmla="*/ 0 w 6131155"/>
              <a:gd name="connsiteY28" fmla="*/ 4873625 h 4873625"/>
              <a:gd name="connsiteX29" fmla="*/ 0 w 6131155"/>
              <a:gd name="connsiteY29" fmla="*/ 3642812 h 4873625"/>
              <a:gd name="connsiteX30" fmla="*/ 1684252 w 6131155"/>
              <a:gd name="connsiteY30" fmla="*/ 2759405 h 4873625"/>
              <a:gd name="connsiteX31" fmla="*/ 173703 w 6131155"/>
              <a:gd name="connsiteY31" fmla="*/ 2759405 h 487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131155" h="4873625" extrusionOk="0">
                <a:moveTo>
                  <a:pt x="3271100" y="869095"/>
                </a:moveTo>
                <a:lnTo>
                  <a:pt x="3307821" y="969421"/>
                </a:lnTo>
                <a:cubicBezTo>
                  <a:pt x="3348133" y="1099028"/>
                  <a:pt x="3369849" y="1236829"/>
                  <a:pt x="3369849" y="1379703"/>
                </a:cubicBezTo>
                <a:cubicBezTo>
                  <a:pt x="3369849" y="2094068"/>
                  <a:pt x="2826936" y="2681627"/>
                  <a:pt x="2131213" y="2752282"/>
                </a:cubicBezTo>
                <a:lnTo>
                  <a:pt x="2125675" y="2752561"/>
                </a:lnTo>
                <a:lnTo>
                  <a:pt x="2860055" y="4004530"/>
                </a:lnTo>
                <a:lnTo>
                  <a:pt x="2823334" y="3904203"/>
                </a:lnTo>
                <a:cubicBezTo>
                  <a:pt x="2783022" y="3774596"/>
                  <a:pt x="2761307" y="3636795"/>
                  <a:pt x="2761307" y="3493923"/>
                </a:cubicBezTo>
                <a:cubicBezTo>
                  <a:pt x="2761307" y="2779558"/>
                  <a:pt x="3304219" y="2191998"/>
                  <a:pt x="3999942" y="2121343"/>
                </a:cubicBezTo>
                <a:lnTo>
                  <a:pt x="4005480" y="2121064"/>
                </a:lnTo>
                <a:close/>
                <a:moveTo>
                  <a:pt x="173703" y="0"/>
                </a:moveTo>
                <a:lnTo>
                  <a:pt x="1960369" y="0"/>
                </a:lnTo>
                <a:lnTo>
                  <a:pt x="1960369" y="1503"/>
                </a:lnTo>
                <a:lnTo>
                  <a:pt x="1990146" y="0"/>
                </a:lnTo>
                <a:cubicBezTo>
                  <a:pt x="2371141" y="0"/>
                  <a:pt x="2716067" y="154429"/>
                  <a:pt x="2965744" y="404106"/>
                </a:cubicBezTo>
                <a:lnTo>
                  <a:pt x="3078536" y="540810"/>
                </a:lnTo>
                <a:lnTo>
                  <a:pt x="2761307" y="0"/>
                </a:lnTo>
                <a:lnTo>
                  <a:pt x="6131155" y="0"/>
                </a:lnTo>
                <a:lnTo>
                  <a:pt x="6131155" y="1230814"/>
                </a:lnTo>
                <a:lnTo>
                  <a:pt x="4446903" y="2114220"/>
                </a:lnTo>
                <a:lnTo>
                  <a:pt x="5957451" y="2114220"/>
                </a:lnTo>
                <a:lnTo>
                  <a:pt x="5957451" y="4873625"/>
                </a:lnTo>
                <a:lnTo>
                  <a:pt x="4170787" y="4873625"/>
                </a:lnTo>
                <a:lnTo>
                  <a:pt x="4170787" y="4872122"/>
                </a:lnTo>
                <a:lnTo>
                  <a:pt x="4141009" y="4873625"/>
                </a:lnTo>
                <a:cubicBezTo>
                  <a:pt x="3760014" y="4873625"/>
                  <a:pt x="3415088" y="4719196"/>
                  <a:pt x="3165411" y="4469519"/>
                </a:cubicBezTo>
                <a:lnTo>
                  <a:pt x="3052621" y="4332814"/>
                </a:lnTo>
                <a:lnTo>
                  <a:pt x="3369849" y="4873625"/>
                </a:lnTo>
                <a:lnTo>
                  <a:pt x="0" y="4873625"/>
                </a:lnTo>
                <a:lnTo>
                  <a:pt x="0" y="3642812"/>
                </a:lnTo>
                <a:lnTo>
                  <a:pt x="1684252" y="2759405"/>
                </a:lnTo>
                <a:lnTo>
                  <a:pt x="173703" y="275940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lang="en-US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de-DE" smtClean="0"/>
              <a:t>Bild durch Klicken auf Symbol hinzufügen</a:t>
            </a:r>
            <a:endParaRPr lang="en-US"/>
          </a:p>
        </p:txBody>
      </p:sp>
      <p:sp>
        <p:nvSpPr>
          <p:cNvPr id="44" name="Title 1"/>
          <p:cNvSpPr>
            <a:spLocks noGrp="1"/>
          </p:cNvSpPr>
          <p:nvPr>
            <p:ph type="title"/>
          </p:nvPr>
        </p:nvSpPr>
        <p:spPr bwMode="auto">
          <a:xfrm>
            <a:off x="310017" y="404812"/>
            <a:ext cx="4347482" cy="1385421"/>
          </a:xfrm>
        </p:spPr>
        <p:txBody>
          <a:bodyPr anchor="b"/>
          <a:lstStyle>
            <a:lvl1pPr>
              <a:defRPr sz="3200">
                <a:latin typeface="Arial"/>
                <a:ea typeface="Atyp Display Semibold"/>
                <a:cs typeface="Arial"/>
              </a:defRPr>
            </a:lvl1pPr>
          </a:lstStyle>
          <a:p>
            <a:pPr>
              <a:defRPr/>
            </a:pPr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45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310017" y="2049314"/>
            <a:ext cx="4347482" cy="355250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46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1055544" y="6373770"/>
            <a:ext cx="745172" cy="198755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2">
                    <a:lumMod val="90000"/>
                  </a:schemeClr>
                </a:solidFill>
                <a:latin typeface="Manrope Medium"/>
              </a:defRPr>
            </a:lvl1pPr>
          </a:lstStyle>
          <a:p>
            <a:pPr>
              <a:defRPr/>
            </a:pPr>
            <a:r>
              <a:rPr lang="en-US"/>
              <a:t>erua-eui.eu</a:t>
            </a:r>
          </a:p>
        </p:txBody>
      </p:sp>
      <p:sp>
        <p:nvSpPr>
          <p:cNvPr id="47" name="Slide Number Placeholder 5"/>
          <p:cNvSpPr txBox="1"/>
          <p:nvPr/>
        </p:nvSpPr>
        <p:spPr bwMode="auto">
          <a:xfrm>
            <a:off x="11277600" y="339355"/>
            <a:ext cx="599396" cy="2049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000">
                <a:solidFill>
                  <a:schemeClr val="accent1"/>
                </a:solidFill>
                <a:latin typeface="Manrope ExtraBold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823F6187-EC7D-4F99-BDEF-D98BE2D22ADF}" type="slidenum">
              <a:rPr lang="en-US"/>
              <a:t>‹Nr.›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7847" y="5641422"/>
            <a:ext cx="3844904" cy="147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066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>
  <p:cSld name="Contents_With_Image_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idx="1"/>
          </p:nvPr>
        </p:nvSpPr>
        <p:spPr bwMode="auto">
          <a:xfrm>
            <a:off x="5921829" y="804373"/>
            <a:ext cx="6035322" cy="4797449"/>
          </a:xfrm>
          <a:custGeom>
            <a:avLst/>
            <a:gdLst>
              <a:gd name="connsiteX0" fmla="*/ 3271100 w 6131155"/>
              <a:gd name="connsiteY0" fmla="*/ 869095 h 4873625"/>
              <a:gd name="connsiteX1" fmla="*/ 3307821 w 6131155"/>
              <a:gd name="connsiteY1" fmla="*/ 969421 h 4873625"/>
              <a:gd name="connsiteX2" fmla="*/ 3369849 w 6131155"/>
              <a:gd name="connsiteY2" fmla="*/ 1379703 h 4873625"/>
              <a:gd name="connsiteX3" fmla="*/ 2131213 w 6131155"/>
              <a:gd name="connsiteY3" fmla="*/ 2752282 h 4873625"/>
              <a:gd name="connsiteX4" fmla="*/ 2125675 w 6131155"/>
              <a:gd name="connsiteY4" fmla="*/ 2752561 h 4873625"/>
              <a:gd name="connsiteX5" fmla="*/ 2860055 w 6131155"/>
              <a:gd name="connsiteY5" fmla="*/ 4004530 h 4873625"/>
              <a:gd name="connsiteX6" fmla="*/ 2823334 w 6131155"/>
              <a:gd name="connsiteY6" fmla="*/ 3904203 h 4873625"/>
              <a:gd name="connsiteX7" fmla="*/ 2761307 w 6131155"/>
              <a:gd name="connsiteY7" fmla="*/ 3493923 h 4873625"/>
              <a:gd name="connsiteX8" fmla="*/ 3999942 w 6131155"/>
              <a:gd name="connsiteY8" fmla="*/ 2121343 h 4873625"/>
              <a:gd name="connsiteX9" fmla="*/ 4005480 w 6131155"/>
              <a:gd name="connsiteY9" fmla="*/ 2121064 h 4873625"/>
              <a:gd name="connsiteX10" fmla="*/ 173703 w 6131155"/>
              <a:gd name="connsiteY10" fmla="*/ 0 h 4873625"/>
              <a:gd name="connsiteX11" fmla="*/ 1960369 w 6131155"/>
              <a:gd name="connsiteY11" fmla="*/ 0 h 4873625"/>
              <a:gd name="connsiteX12" fmla="*/ 1960369 w 6131155"/>
              <a:gd name="connsiteY12" fmla="*/ 1503 h 4873625"/>
              <a:gd name="connsiteX13" fmla="*/ 1990146 w 6131155"/>
              <a:gd name="connsiteY13" fmla="*/ 0 h 4873625"/>
              <a:gd name="connsiteX14" fmla="*/ 2965744 w 6131155"/>
              <a:gd name="connsiteY14" fmla="*/ 404106 h 4873625"/>
              <a:gd name="connsiteX15" fmla="*/ 3078536 w 6131155"/>
              <a:gd name="connsiteY15" fmla="*/ 540810 h 4873625"/>
              <a:gd name="connsiteX16" fmla="*/ 2761307 w 6131155"/>
              <a:gd name="connsiteY16" fmla="*/ 0 h 4873625"/>
              <a:gd name="connsiteX17" fmla="*/ 6131155 w 6131155"/>
              <a:gd name="connsiteY17" fmla="*/ 0 h 4873625"/>
              <a:gd name="connsiteX18" fmla="*/ 6131155 w 6131155"/>
              <a:gd name="connsiteY18" fmla="*/ 1230814 h 4873625"/>
              <a:gd name="connsiteX19" fmla="*/ 4446903 w 6131155"/>
              <a:gd name="connsiteY19" fmla="*/ 2114220 h 4873625"/>
              <a:gd name="connsiteX20" fmla="*/ 5957451 w 6131155"/>
              <a:gd name="connsiteY20" fmla="*/ 2114220 h 4873625"/>
              <a:gd name="connsiteX21" fmla="*/ 5957451 w 6131155"/>
              <a:gd name="connsiteY21" fmla="*/ 4873625 h 4873625"/>
              <a:gd name="connsiteX22" fmla="*/ 4170787 w 6131155"/>
              <a:gd name="connsiteY22" fmla="*/ 4873625 h 4873625"/>
              <a:gd name="connsiteX23" fmla="*/ 4170787 w 6131155"/>
              <a:gd name="connsiteY23" fmla="*/ 4872122 h 4873625"/>
              <a:gd name="connsiteX24" fmla="*/ 4141009 w 6131155"/>
              <a:gd name="connsiteY24" fmla="*/ 4873625 h 4873625"/>
              <a:gd name="connsiteX25" fmla="*/ 3165411 w 6131155"/>
              <a:gd name="connsiteY25" fmla="*/ 4469519 h 4873625"/>
              <a:gd name="connsiteX26" fmla="*/ 3052621 w 6131155"/>
              <a:gd name="connsiteY26" fmla="*/ 4332814 h 4873625"/>
              <a:gd name="connsiteX27" fmla="*/ 3369849 w 6131155"/>
              <a:gd name="connsiteY27" fmla="*/ 4873625 h 4873625"/>
              <a:gd name="connsiteX28" fmla="*/ 0 w 6131155"/>
              <a:gd name="connsiteY28" fmla="*/ 4873625 h 4873625"/>
              <a:gd name="connsiteX29" fmla="*/ 0 w 6131155"/>
              <a:gd name="connsiteY29" fmla="*/ 3642812 h 4873625"/>
              <a:gd name="connsiteX30" fmla="*/ 1684252 w 6131155"/>
              <a:gd name="connsiteY30" fmla="*/ 2759405 h 4873625"/>
              <a:gd name="connsiteX31" fmla="*/ 173703 w 6131155"/>
              <a:gd name="connsiteY31" fmla="*/ 2759405 h 487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131155" h="4873625" extrusionOk="0">
                <a:moveTo>
                  <a:pt x="3271100" y="869095"/>
                </a:moveTo>
                <a:lnTo>
                  <a:pt x="3307821" y="969421"/>
                </a:lnTo>
                <a:cubicBezTo>
                  <a:pt x="3348133" y="1099028"/>
                  <a:pt x="3369849" y="1236829"/>
                  <a:pt x="3369849" y="1379703"/>
                </a:cubicBezTo>
                <a:cubicBezTo>
                  <a:pt x="3369849" y="2094068"/>
                  <a:pt x="2826936" y="2681627"/>
                  <a:pt x="2131213" y="2752282"/>
                </a:cubicBezTo>
                <a:lnTo>
                  <a:pt x="2125675" y="2752561"/>
                </a:lnTo>
                <a:lnTo>
                  <a:pt x="2860055" y="4004530"/>
                </a:lnTo>
                <a:lnTo>
                  <a:pt x="2823334" y="3904203"/>
                </a:lnTo>
                <a:cubicBezTo>
                  <a:pt x="2783022" y="3774596"/>
                  <a:pt x="2761307" y="3636795"/>
                  <a:pt x="2761307" y="3493923"/>
                </a:cubicBezTo>
                <a:cubicBezTo>
                  <a:pt x="2761307" y="2779558"/>
                  <a:pt x="3304219" y="2191998"/>
                  <a:pt x="3999942" y="2121343"/>
                </a:cubicBezTo>
                <a:lnTo>
                  <a:pt x="4005480" y="2121064"/>
                </a:lnTo>
                <a:close/>
                <a:moveTo>
                  <a:pt x="173703" y="0"/>
                </a:moveTo>
                <a:lnTo>
                  <a:pt x="1960369" y="0"/>
                </a:lnTo>
                <a:lnTo>
                  <a:pt x="1960369" y="1503"/>
                </a:lnTo>
                <a:lnTo>
                  <a:pt x="1990146" y="0"/>
                </a:lnTo>
                <a:cubicBezTo>
                  <a:pt x="2371141" y="0"/>
                  <a:pt x="2716067" y="154429"/>
                  <a:pt x="2965744" y="404106"/>
                </a:cubicBezTo>
                <a:lnTo>
                  <a:pt x="3078536" y="540810"/>
                </a:lnTo>
                <a:lnTo>
                  <a:pt x="2761307" y="0"/>
                </a:lnTo>
                <a:lnTo>
                  <a:pt x="6131155" y="0"/>
                </a:lnTo>
                <a:lnTo>
                  <a:pt x="6131155" y="1230814"/>
                </a:lnTo>
                <a:lnTo>
                  <a:pt x="4446903" y="2114220"/>
                </a:lnTo>
                <a:lnTo>
                  <a:pt x="5957451" y="2114220"/>
                </a:lnTo>
                <a:lnTo>
                  <a:pt x="5957451" y="4873625"/>
                </a:lnTo>
                <a:lnTo>
                  <a:pt x="4170787" y="4873625"/>
                </a:lnTo>
                <a:lnTo>
                  <a:pt x="4170787" y="4872122"/>
                </a:lnTo>
                <a:lnTo>
                  <a:pt x="4141009" y="4873625"/>
                </a:lnTo>
                <a:cubicBezTo>
                  <a:pt x="3760014" y="4873625"/>
                  <a:pt x="3415088" y="4719196"/>
                  <a:pt x="3165411" y="4469519"/>
                </a:cubicBezTo>
                <a:lnTo>
                  <a:pt x="3052621" y="4332814"/>
                </a:lnTo>
                <a:lnTo>
                  <a:pt x="3369849" y="4873625"/>
                </a:lnTo>
                <a:lnTo>
                  <a:pt x="0" y="4873625"/>
                </a:lnTo>
                <a:lnTo>
                  <a:pt x="0" y="3642812"/>
                </a:lnTo>
                <a:lnTo>
                  <a:pt x="1684252" y="2759405"/>
                </a:lnTo>
                <a:lnTo>
                  <a:pt x="173703" y="275940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lang="en-US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de-DE" smtClean="0"/>
              <a:t>Bild durch Klicken auf Symbol hinzufügen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 bwMode="auto">
          <a:xfrm>
            <a:off x="310017" y="404812"/>
            <a:ext cx="4347482" cy="1385421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Arial"/>
                <a:ea typeface="Atyp Display Semibold"/>
                <a:cs typeface="Arial"/>
              </a:defRPr>
            </a:lvl1pPr>
          </a:lstStyle>
          <a:p>
            <a:pPr>
              <a:defRPr/>
            </a:pPr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310017" y="2049314"/>
            <a:ext cx="4347482" cy="355250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9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1055544" y="6373770"/>
            <a:ext cx="745172" cy="198755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2">
                    <a:lumMod val="90000"/>
                  </a:schemeClr>
                </a:solidFill>
                <a:latin typeface="Manrope Medium"/>
              </a:defRPr>
            </a:lvl1pPr>
          </a:lstStyle>
          <a:p>
            <a:pPr>
              <a:defRPr/>
            </a:pPr>
            <a:r>
              <a:rPr lang="en-US"/>
              <a:t>erua-eui.eu</a:t>
            </a:r>
          </a:p>
        </p:txBody>
      </p:sp>
      <p:sp>
        <p:nvSpPr>
          <p:cNvPr id="13" name="Slide Number Placeholder 5"/>
          <p:cNvSpPr txBox="1"/>
          <p:nvPr/>
        </p:nvSpPr>
        <p:spPr bwMode="auto">
          <a:xfrm>
            <a:off x="11277600" y="339355"/>
            <a:ext cx="599396" cy="2049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000">
                <a:solidFill>
                  <a:schemeClr val="accent1"/>
                </a:solidFill>
                <a:latin typeface="Manrope ExtraBold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823F6187-EC7D-4F99-BDEF-D98BE2D22ADF}" type="slidenum">
              <a:rPr lang="en-US"/>
              <a:t>‹Nr.›</a:t>
            </a:fld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5860" y="5628459"/>
            <a:ext cx="3844904" cy="147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335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>
  <p:cSld name="Contents_With_Image_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6085114" y="1"/>
            <a:ext cx="6106886" cy="433228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defRPr/>
            </a:pPr>
            <a:r>
              <a:rPr lang="de-DE" smtClean="0"/>
              <a:t>Bild durch Klicken auf Symbol hinzufügen</a:t>
            </a:r>
            <a:endParaRPr lang="en-US"/>
          </a:p>
        </p:txBody>
      </p:sp>
      <p:sp>
        <p:nvSpPr>
          <p:cNvPr id="44" name="Title 1"/>
          <p:cNvSpPr>
            <a:spLocks noGrp="1"/>
          </p:cNvSpPr>
          <p:nvPr>
            <p:ph type="title"/>
          </p:nvPr>
        </p:nvSpPr>
        <p:spPr bwMode="auto">
          <a:xfrm>
            <a:off x="307182" y="453361"/>
            <a:ext cx="4347482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  <a:latin typeface="Arial"/>
                <a:ea typeface="Atyp Display Semibold"/>
                <a:cs typeface="Arial"/>
              </a:defRPr>
            </a:lvl1pPr>
          </a:lstStyle>
          <a:p>
            <a:pPr>
              <a:defRPr/>
            </a:pPr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46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07182" y="6383440"/>
            <a:ext cx="745172" cy="198755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2">
                    <a:lumMod val="90000"/>
                  </a:schemeClr>
                </a:solidFill>
                <a:latin typeface="Manrope Medium"/>
              </a:defRPr>
            </a:lvl1pPr>
          </a:lstStyle>
          <a:p>
            <a:pPr>
              <a:defRPr/>
            </a:pPr>
            <a:r>
              <a:rPr lang="en-US"/>
              <a:t>erua-eui.eu</a:t>
            </a:r>
          </a:p>
        </p:txBody>
      </p:sp>
      <p:sp>
        <p:nvSpPr>
          <p:cNvPr id="47" name="Slide Number Placeholder 5"/>
          <p:cNvSpPr txBox="1"/>
          <p:nvPr/>
        </p:nvSpPr>
        <p:spPr bwMode="auto">
          <a:xfrm>
            <a:off x="11277600" y="339355"/>
            <a:ext cx="599396" cy="2049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000">
                <a:solidFill>
                  <a:schemeClr val="accent1"/>
                </a:solidFill>
                <a:latin typeface="Manrope ExtraBold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823F6187-EC7D-4F99-BDEF-D98BE2D22ADF}" type="slidenum">
              <a:rPr lang="en-US"/>
              <a:t>‹Nr.›</a:t>
            </a:fld>
            <a:endParaRPr lang="en-US"/>
          </a:p>
        </p:txBody>
      </p:sp>
      <p:sp>
        <p:nvSpPr>
          <p:cNvPr id="41" name="Rectangle 40"/>
          <p:cNvSpPr/>
          <p:nvPr/>
        </p:nvSpPr>
        <p:spPr bwMode="auto">
          <a:xfrm>
            <a:off x="903515" y="2500813"/>
            <a:ext cx="5638800" cy="3054014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219200" y="2835833"/>
            <a:ext cx="4493328" cy="2318657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9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 smtClean="0"/>
              <a:t>Formatvorlagen des Textmasters bearbeiten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347096" y="5641422"/>
            <a:ext cx="3844904" cy="147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60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>
  <p:cSld name="Le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3372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>
  <p:cSld name="End_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 bwMode="auto">
          <a:xfrm>
            <a:off x="322211" y="660424"/>
            <a:ext cx="11547060" cy="2387600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algn="l">
              <a:defRPr sz="6000" cap="none"/>
            </a:lvl1pPr>
          </a:lstStyle>
          <a:p>
            <a:pPr>
              <a:defRPr/>
            </a:pPr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 bwMode="auto">
          <a:xfrm>
            <a:off x="322211" y="3141514"/>
            <a:ext cx="11547058" cy="90351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DE" smtClean="0"/>
              <a:t>Formatvorlage des Untertitelmasters durch Klicken bearbeiten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362450" y="5963154"/>
            <a:ext cx="7506820" cy="7014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20646" y="4501555"/>
            <a:ext cx="3278279" cy="327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241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8698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</p:sldLayoutIdLst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 b="1">
          <a:solidFill>
            <a:schemeClr val="tx1"/>
          </a:solidFill>
          <a:latin typeface="Arial"/>
          <a:ea typeface="Atyp Display Semibold"/>
          <a:cs typeface="Arial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bg2">
              <a:lumMod val="25000"/>
            </a:schemeClr>
          </a:solidFill>
          <a:latin typeface="Arial"/>
          <a:ea typeface="+mn-ea"/>
          <a:cs typeface="Arial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bg2">
              <a:lumMod val="25000"/>
            </a:schemeClr>
          </a:solidFill>
          <a:latin typeface="Arial"/>
          <a:ea typeface="+mn-ea"/>
          <a:cs typeface="Arial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bg2">
              <a:lumMod val="25000"/>
            </a:schemeClr>
          </a:solidFill>
          <a:latin typeface="Arial"/>
          <a:ea typeface="+mn-ea"/>
          <a:cs typeface="Arial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bg2">
              <a:lumMod val="25000"/>
            </a:schemeClr>
          </a:solidFill>
          <a:latin typeface="Arial"/>
          <a:ea typeface="+mn-ea"/>
          <a:cs typeface="Arial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600">
          <a:solidFill>
            <a:schemeClr val="bg2">
              <a:lumMod val="25000"/>
            </a:schemeClr>
          </a:solidFill>
          <a:latin typeface="Arial"/>
          <a:ea typeface="+mn-ea"/>
          <a:cs typeface="Arial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creativecommons.org/licenses/by/4.0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im.uni-konstanz.de/openscience/onlinekurs-open-science-von-daten-zu-publikationen/" TargetMode="Externa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creativecommons.org/licenses/by/4.0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/>
          <p:nvPr/>
        </p:nvSpPr>
        <p:spPr>
          <a:xfrm>
            <a:off x="375120" y="4185000"/>
            <a:ext cx="9141480" cy="238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4000" b="1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Open Science!</a:t>
            </a:r>
            <a:endParaRPr lang="de-DE" sz="4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</a:pPr>
            <a:r>
              <a:rPr lang="de-DE" sz="4000" b="1" strike="noStrike" spc="-1" dirty="0" err="1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What</a:t>
            </a:r>
            <a:r>
              <a:rPr lang="de-DE" sz="4000" b="1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</a:t>
            </a:r>
            <a:r>
              <a:rPr lang="de-DE" sz="4000" b="1" strike="noStrike" spc="-1" dirty="0" err="1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and</a:t>
            </a:r>
            <a:r>
              <a:rPr lang="de-DE" sz="4000" b="1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</a:t>
            </a:r>
            <a:r>
              <a:rPr lang="de-DE" sz="4000" b="1" strike="noStrike" spc="-1" dirty="0" err="1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why</a:t>
            </a:r>
            <a:r>
              <a:rPr lang="de-DE" sz="4000" b="1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?</a:t>
            </a:r>
            <a:endParaRPr lang="de-DE" sz="4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endParaRPr lang="de-DE" sz="1800" b="0" strike="noStrike" spc="-1" dirty="0">
              <a:latin typeface="Calibri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r>
              <a:rPr lang="de-DE" sz="1800" b="1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Matthias Landwehr, Head </a:t>
            </a:r>
            <a:r>
              <a:rPr lang="de-DE" sz="1800" b="1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of</a:t>
            </a:r>
            <a:r>
              <a:rPr lang="de-DE" sz="1800" b="1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Open Science</a:t>
            </a:r>
            <a:endParaRPr lang="de-DE" sz="18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r>
              <a:rPr lang="de-DE" sz="1800" b="1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University </a:t>
            </a:r>
            <a:r>
              <a:rPr lang="de-DE" sz="1800" b="1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of</a:t>
            </a:r>
            <a:r>
              <a:rPr lang="de-DE" sz="1800" b="1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Konstanz, September 2022</a:t>
            </a:r>
            <a:endParaRPr lang="de-DE" sz="18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 dirty="0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 dirty="0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 dirty="0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 dirty="0">
              <a:latin typeface="Calibri"/>
            </a:endParaRPr>
          </a:p>
        </p:txBody>
      </p:sp>
      <p:sp>
        <p:nvSpPr>
          <p:cNvPr id="91" name="Rechteck 3"/>
          <p:cNvSpPr/>
          <p:nvPr/>
        </p:nvSpPr>
        <p:spPr>
          <a:xfrm>
            <a:off x="5721840" y="6066720"/>
            <a:ext cx="2962440" cy="45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de-DE" sz="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800" b="0" strike="noStrike" spc="-1">
                <a:solidFill>
                  <a:srgbClr val="000000"/>
                </a:solidFill>
                <a:latin typeface="Arial"/>
                <a:ea typeface="DejaVu Sans"/>
              </a:rPr>
              <a:t>All contents of this presentation are, unless otherwise stated, </a:t>
            </a:r>
            <a:endParaRPr lang="de-DE" sz="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800" b="0" strike="noStrike" spc="-1">
                <a:solidFill>
                  <a:srgbClr val="000000"/>
                </a:solidFill>
                <a:latin typeface="Arial"/>
                <a:ea typeface="DejaVu Sans"/>
              </a:rPr>
              <a:t>licensed under the </a:t>
            </a:r>
            <a:r>
              <a:rPr lang="de-DE" sz="800" b="0" u="sng" strike="noStrike" spc="-1">
                <a:solidFill>
                  <a:srgbClr val="0C00FF"/>
                </a:solidFill>
                <a:uFillTx/>
                <a:latin typeface="Arial"/>
                <a:ea typeface="DejaVu Sans"/>
                <a:hlinkClick r:id="rId2"/>
              </a:rPr>
              <a:t>Creative Commons BY 4.0 International</a:t>
            </a:r>
            <a:endParaRPr lang="de-DE" sz="800" b="0" strike="noStrike" spc="-1">
              <a:latin typeface="Calibri"/>
            </a:endParaRPr>
          </a:p>
        </p:txBody>
      </p:sp>
      <p:pic>
        <p:nvPicPr>
          <p:cNvPr id="92" name="Grafik 5"/>
          <p:cNvPicPr/>
          <p:nvPr/>
        </p:nvPicPr>
        <p:blipFill>
          <a:blip r:embed="rId3"/>
          <a:stretch/>
        </p:blipFill>
        <p:spPr>
          <a:xfrm>
            <a:off x="4825080" y="6180840"/>
            <a:ext cx="884520" cy="307080"/>
          </a:xfrm>
          <a:prstGeom prst="rect">
            <a:avLst/>
          </a:prstGeom>
          <a:ln w="0">
            <a:noFill/>
          </a:ln>
        </p:spPr>
      </p:pic>
      <p:sp>
        <p:nvSpPr>
          <p:cNvPr id="93" name="Rechteck 1"/>
          <p:cNvSpPr/>
          <p:nvPr/>
        </p:nvSpPr>
        <p:spPr>
          <a:xfrm>
            <a:off x="4728600" y="5536080"/>
            <a:ext cx="6093720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This course is part of the </a:t>
            </a:r>
            <a:r>
              <a:rPr lang="en-US" sz="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Re:ERUA</a:t>
            </a:r>
            <a:r>
              <a:rPr lang="en-US" sz="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work package Open Science for Transparent Research and Public Engagement and co-funded by the </a:t>
            </a:r>
            <a:r>
              <a:rPr lang="en-US" sz="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Horizon 2020 </a:t>
            </a:r>
            <a:r>
              <a:rPr lang="en-US" sz="800" spc="-1" dirty="0" err="1">
                <a:solidFill>
                  <a:srgbClr val="000000"/>
                </a:solidFill>
                <a:latin typeface="Arial"/>
                <a:ea typeface="DejaVu Sans"/>
              </a:rPr>
              <a:t>p</a:t>
            </a:r>
            <a:r>
              <a:rPr lang="en-US" sz="800" b="0" strike="noStrike" spc="-1" dirty="0" err="1" smtClean="0">
                <a:solidFill>
                  <a:srgbClr val="000000"/>
                </a:solidFill>
                <a:latin typeface="Arial"/>
                <a:ea typeface="DejaVu Sans"/>
              </a:rPr>
              <a:t>rogramme</a:t>
            </a:r>
            <a:r>
              <a:rPr lang="en-US" sz="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de-DE" sz="800" b="0" strike="noStrike" spc="-1" dirty="0">
              <a:latin typeface="Calibri"/>
            </a:endParaRPr>
          </a:p>
        </p:txBody>
      </p:sp>
      <p:sp>
        <p:nvSpPr>
          <p:cNvPr id="95" name="Rechteck 3"/>
          <p:cNvSpPr/>
          <p:nvPr/>
        </p:nvSpPr>
        <p:spPr>
          <a:xfrm>
            <a:off x="6917040" y="4474854"/>
            <a:ext cx="216828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900" b="0" strike="noStrike" spc="-1">
                <a:solidFill>
                  <a:srgbClr val="A6A6A6"/>
                </a:solidFill>
                <a:latin typeface="Arial"/>
                <a:ea typeface="DejaVu Sans"/>
              </a:rPr>
              <a:t>Image: Gerd Altmann, Pixabay License</a:t>
            </a:r>
            <a:endParaRPr lang="de-DE" sz="900" b="0" strike="noStrike" spc="-1">
              <a:latin typeface="Calibri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915" y="1286395"/>
            <a:ext cx="4457770" cy="31459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000"/>
    </mc:Choice>
    <mc:Fallback xmlns:p15="http://schemas.microsoft.com/office/powerpoint/2012/main" xmlns="">
      <p:transition spd="slow" advTm="49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/>
          <p:nvPr/>
        </p:nvSpPr>
        <p:spPr>
          <a:xfrm>
            <a:off x="887040" y="791280"/>
            <a:ext cx="11544480" cy="238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342900" indent="-342900">
              <a:lnSpc>
                <a:spcPct val="100000"/>
              </a:lnSpc>
              <a:buClr>
                <a:srgbClr val="0C00FF"/>
              </a:buClr>
              <a:buFont typeface="Arial" panose="020B0604020202020204" pitchFamily="34" charset="0"/>
              <a:buChar char="•"/>
            </a:pPr>
            <a:endParaRPr lang="de-DE" sz="2400" b="0" strike="noStrike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Shape 2"/>
          <p:cNvSpPr/>
          <p:nvPr/>
        </p:nvSpPr>
        <p:spPr>
          <a:xfrm>
            <a:off x="-3901320" y="95112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de-DE" sz="4000" b="0" strike="noStrike" spc="-1" dirty="0" smtClean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Contents:</a:t>
            </a:r>
            <a:endParaRPr lang="de-DE" sz="4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 dirty="0">
              <a:latin typeface="Calibri"/>
            </a:endParaRPr>
          </a:p>
        </p:txBody>
      </p:sp>
      <p:sp>
        <p:nvSpPr>
          <p:cNvPr id="100" name="Rechteck 6"/>
          <p:cNvSpPr/>
          <p:nvPr/>
        </p:nvSpPr>
        <p:spPr>
          <a:xfrm>
            <a:off x="8639640" y="5192640"/>
            <a:ext cx="186840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6A6A6"/>
                </a:solidFill>
                <a:latin typeface="Arial"/>
                <a:ea typeface="DejaVu Sans"/>
              </a:rPr>
              <a:t>Manfred Steger, Pixabay License</a:t>
            </a:r>
            <a:endParaRPr lang="de-DE" sz="900" b="0" strike="noStrike" spc="-1">
              <a:latin typeface="Calibri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41754" y="1787602"/>
            <a:ext cx="3913971" cy="3097036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816397" y="1945286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00000"/>
              </a:lnSpc>
              <a:buClr>
                <a:srgbClr val="0C00FF"/>
              </a:buClr>
              <a:buFont typeface="Arial" panose="020B0604020202020204" pitchFamily="34" charset="0"/>
              <a:buChar char="•"/>
            </a:pPr>
            <a:r>
              <a:rPr lang="en-US" sz="2000" b="1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Definition</a:t>
            </a:r>
            <a:r>
              <a:rPr lang="en-US" sz="2000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and </a:t>
            </a:r>
            <a:r>
              <a:rPr lang="en-US" sz="2000" b="1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history</a:t>
            </a:r>
            <a:r>
              <a:rPr lang="en-US" sz="2000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of Open Science</a:t>
            </a:r>
            <a:endParaRPr lang="de-DE" sz="2000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0000"/>
              </a:lnSpc>
              <a:buClr>
                <a:srgbClr val="0C00FF"/>
              </a:buClr>
              <a:buFont typeface="Arial" panose="020B0604020202020204" pitchFamily="34" charset="0"/>
              <a:buChar char="•"/>
            </a:pPr>
            <a:r>
              <a:rPr lang="en-US" sz="2000" b="1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Benefits</a:t>
            </a:r>
            <a:r>
              <a:rPr lang="en-US" sz="2000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for research and teaching</a:t>
            </a:r>
            <a:endParaRPr lang="de-DE" sz="2000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0000"/>
              </a:lnSpc>
              <a:buClr>
                <a:srgbClr val="0C00FF"/>
              </a:buClr>
              <a:buFont typeface="Arial" panose="020B0604020202020204" pitchFamily="34" charset="0"/>
              <a:buChar char="•"/>
            </a:pPr>
            <a:r>
              <a:rPr lang="en-US" sz="2000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Further </a:t>
            </a:r>
            <a:r>
              <a:rPr lang="en-US" sz="2000" b="1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information</a:t>
            </a:r>
            <a:endParaRPr lang="de-DE" sz="2000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00"/>
    </mc:Choice>
    <mc:Fallback xmlns:p15="http://schemas.microsoft.com/office/powerpoint/2012/main" xmlns="">
      <p:transition spd="slow" advTm="25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/>
          <p:nvPr/>
        </p:nvSpPr>
        <p:spPr>
          <a:xfrm>
            <a:off x="1998720" y="1468080"/>
            <a:ext cx="7860240" cy="238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1" strike="noStrike" spc="-1" dirty="0">
                <a:solidFill>
                  <a:srgbClr val="0C00FF"/>
                </a:solidFill>
                <a:latin typeface="Calibri"/>
                <a:ea typeface="DejaVu Sans"/>
              </a:rPr>
              <a:t>”Open science is the idea that scientific knowledge of all kinds should be openly shared as early as is practical in the discovery process.“</a:t>
            </a:r>
            <a:endParaRPr lang="de-DE" sz="2400" b="0" strike="noStrike" spc="-1" dirty="0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chemeClr val="accent3"/>
                </a:solidFill>
                <a:latin typeface="Calibri"/>
                <a:ea typeface="DejaVu Sans"/>
              </a:rPr>
              <a:t>Michael Nielsen,</a:t>
            </a:r>
            <a:r>
              <a:rPr sz="1600" dirty="0">
                <a:solidFill>
                  <a:schemeClr val="accent3"/>
                </a:solidFill>
              </a:rPr>
              <a:t/>
            </a:r>
            <a:br>
              <a:rPr sz="1600" dirty="0">
                <a:solidFill>
                  <a:schemeClr val="accent3"/>
                </a:solidFill>
              </a:rPr>
            </a:br>
            <a:r>
              <a:rPr lang="en-US" sz="1600" b="0" strike="noStrike" spc="-1" dirty="0">
                <a:solidFill>
                  <a:schemeClr val="accent3"/>
                </a:solidFill>
                <a:latin typeface="Calibri"/>
                <a:ea typeface="DejaVu Sans"/>
              </a:rPr>
              <a:t>Quantum physicist</a:t>
            </a:r>
            <a:endParaRPr lang="de-DE" sz="1600" b="0" strike="noStrike" spc="-1" dirty="0">
              <a:solidFill>
                <a:schemeClr val="accent3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2400" b="0" strike="noStrike" spc="-1" dirty="0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2400" b="0" strike="noStrike" spc="-1" dirty="0">
              <a:latin typeface="Calibri"/>
            </a:endParaRPr>
          </a:p>
        </p:txBody>
      </p:sp>
      <p:sp>
        <p:nvSpPr>
          <p:cNvPr id="103" name="TextShape 2"/>
          <p:cNvSpPr/>
          <p:nvPr/>
        </p:nvSpPr>
        <p:spPr>
          <a:xfrm>
            <a:off x="-2959920" y="88524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de-DE" sz="4000" b="0" strike="noStrike" spc="-1"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>
              <a:latin typeface="Calibri"/>
            </a:endParaRPr>
          </a:p>
        </p:txBody>
      </p:sp>
      <p:sp>
        <p:nvSpPr>
          <p:cNvPr id="105" name="Rechteck 5"/>
          <p:cNvSpPr/>
          <p:nvPr/>
        </p:nvSpPr>
        <p:spPr>
          <a:xfrm>
            <a:off x="9358200" y="5517000"/>
            <a:ext cx="218844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900" b="0" strike="noStrike" spc="-1">
                <a:solidFill>
                  <a:srgbClr val="A6A6A6"/>
                </a:solidFill>
                <a:latin typeface="Arial"/>
                <a:ea typeface="DejaVu Sans"/>
              </a:rPr>
              <a:t>Image: Colin Behrens, Pixabay License</a:t>
            </a:r>
            <a:endParaRPr lang="de-DE" sz="900" b="0" strike="noStrike" spc="-1">
              <a:latin typeface="Calibri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0706" y="2456975"/>
            <a:ext cx="4962574" cy="27922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000"/>
    </mc:Choice>
    <mc:Fallback xmlns:p15="http://schemas.microsoft.com/office/powerpoint/2012/main" xmlns="">
      <p:transition spd="slow" advTm="52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/>
          <p:nvPr/>
        </p:nvSpPr>
        <p:spPr>
          <a:xfrm>
            <a:off x="833480" y="1468080"/>
            <a:ext cx="9025480" cy="238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1" strike="noStrike" spc="-1" dirty="0">
                <a:solidFill>
                  <a:srgbClr val="0C00FF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”An approach to the scientific process that focuses on spreading knowledge as soon as it is available using digital and collaborative technology. Expert groups, publications, news and events.“</a:t>
            </a:r>
            <a:endParaRPr lang="de-DE" sz="24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European Commission</a:t>
            </a:r>
            <a:endParaRPr lang="de-DE" sz="1600" b="0" strike="noStrike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</a:pPr>
            <a:endParaRPr lang="de-DE" sz="2400" b="0" strike="noStrike" spc="-1" dirty="0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2400" b="0" strike="noStrike" spc="-1" dirty="0">
              <a:latin typeface="Calibri"/>
            </a:endParaRPr>
          </a:p>
        </p:txBody>
      </p:sp>
      <p:sp>
        <p:nvSpPr>
          <p:cNvPr id="108" name="TextShape 2"/>
          <p:cNvSpPr/>
          <p:nvPr/>
        </p:nvSpPr>
        <p:spPr>
          <a:xfrm>
            <a:off x="-2959920" y="88524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de-DE" sz="4000" b="0" strike="noStrike" spc="-1"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>
              <a:latin typeface="Calibri"/>
            </a:endParaRPr>
          </a:p>
        </p:txBody>
      </p:sp>
      <p:sp>
        <p:nvSpPr>
          <p:cNvPr id="110" name="Rechteck 5"/>
          <p:cNvSpPr/>
          <p:nvPr/>
        </p:nvSpPr>
        <p:spPr>
          <a:xfrm>
            <a:off x="8764740" y="5347318"/>
            <a:ext cx="218844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900" b="0" strike="noStrike" spc="-1" dirty="0">
                <a:solidFill>
                  <a:srgbClr val="A6A6A6"/>
                </a:solidFill>
                <a:latin typeface="Arial"/>
                <a:ea typeface="DejaVu Sans"/>
              </a:rPr>
              <a:t>Image: Colin Behrens, </a:t>
            </a:r>
            <a:r>
              <a:rPr lang="en-US" sz="900" b="0" strike="noStrike" spc="-1" dirty="0" err="1">
                <a:solidFill>
                  <a:srgbClr val="A6A6A6"/>
                </a:solidFill>
                <a:latin typeface="Arial"/>
                <a:ea typeface="DejaVu Sans"/>
              </a:rPr>
              <a:t>Pixabay</a:t>
            </a:r>
            <a:r>
              <a:rPr lang="en-US" sz="900" b="0" strike="noStrike" spc="-1" dirty="0">
                <a:solidFill>
                  <a:srgbClr val="A6A6A6"/>
                </a:solidFill>
                <a:latin typeface="Arial"/>
                <a:ea typeface="DejaVu Sans"/>
              </a:rPr>
              <a:t> License</a:t>
            </a:r>
            <a:endParaRPr lang="de-DE" sz="900" b="0" strike="noStrike" spc="-1" dirty="0">
              <a:latin typeface="Calibri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352" y="2557083"/>
            <a:ext cx="4960418" cy="27902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000"/>
    </mc:Choice>
    <mc:Fallback xmlns:p15="http://schemas.microsoft.com/office/powerpoint/2012/main" xmlns="">
      <p:transition spd="slow" advTm="28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/>
          <p:nvPr/>
        </p:nvSpPr>
        <p:spPr>
          <a:xfrm>
            <a:off x="942480" y="1516680"/>
            <a:ext cx="6435360" cy="238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1" strike="noStrike" spc="-1" dirty="0">
                <a:solidFill>
                  <a:srgbClr val="0C00FF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...bundles [...] strategies and procedures, all of which aim to [...] to make all components of the scientific process [...] openly accessible and reusable.</a:t>
            </a:r>
            <a:endParaRPr lang="de-DE" sz="24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Mission Statement of the German-speaking Open Science AG (own translation)</a:t>
            </a:r>
            <a:endParaRPr lang="de-DE" sz="1600" b="0" strike="noStrike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Shape 2"/>
          <p:cNvSpPr/>
          <p:nvPr/>
        </p:nvSpPr>
        <p:spPr>
          <a:xfrm>
            <a:off x="-3188883" y="106614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de-DE" sz="40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Open Science</a:t>
            </a:r>
            <a:endParaRPr lang="de-DE" sz="4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Rechteck 6"/>
          <p:cNvSpPr/>
          <p:nvPr/>
        </p:nvSpPr>
        <p:spPr>
          <a:xfrm>
            <a:off x="8802000" y="4721760"/>
            <a:ext cx="186840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6A6A6"/>
                </a:solidFill>
                <a:latin typeface="Arial"/>
                <a:ea typeface="DejaVu Sans"/>
              </a:rPr>
              <a:t>Manfred Steger, Pixabay License</a:t>
            </a:r>
            <a:endParaRPr lang="de-DE" sz="900" b="0" strike="noStrike" spc="-1">
              <a:latin typeface="Calibri"/>
            </a:endParaRPr>
          </a:p>
        </p:txBody>
      </p:sp>
      <p:pic>
        <p:nvPicPr>
          <p:cNvPr id="115" name="Grafik 2"/>
          <p:cNvPicPr/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/>
        </p:blipFill>
        <p:spPr>
          <a:xfrm>
            <a:off x="7596720" y="1734480"/>
            <a:ext cx="3078360" cy="28854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00"/>
    </mc:Choice>
    <mc:Fallback xmlns:p15="http://schemas.microsoft.com/office/powerpoint/2012/main" xmlns="">
      <p:transition spd="slow" advTm="19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/>
          <p:nvPr/>
        </p:nvSpPr>
        <p:spPr>
          <a:xfrm>
            <a:off x="914760" y="1984680"/>
            <a:ext cx="9067680" cy="289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1" strike="noStrike" spc="-1" dirty="0">
                <a:solidFill>
                  <a:srgbClr val="0C00FF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Open Science is a collective term for the adaptation of digital technologies in the science system and the associated (intended) changes in research cultures and processes.</a:t>
            </a:r>
            <a:endParaRPr lang="de-DE" sz="24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 dirty="0">
                <a:solidFill>
                  <a:srgbClr val="0C00FF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One of the basic assumptions of Open Science is that </a:t>
            </a:r>
            <a:r>
              <a:rPr lang="en-US" sz="2400" b="1" strike="noStrike" spc="-1" dirty="0" err="1">
                <a:solidFill>
                  <a:srgbClr val="0C00FF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digitalisation</a:t>
            </a:r>
            <a:r>
              <a:rPr lang="en-US" sz="2400" b="1" strike="noStrike" spc="-1" dirty="0">
                <a:solidFill>
                  <a:srgbClr val="0C00FF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facilitates access to scientific methods, data and publications and promotes exchange within the science system and with other subsystems (economy and society).</a:t>
            </a:r>
            <a:endParaRPr lang="de-DE" sz="24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KOWI – European Liaison Office of the German Research </a:t>
            </a:r>
            <a:r>
              <a:rPr lang="en-US" sz="1600" b="0" strike="noStrike" spc="-1" dirty="0" err="1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Organisations</a:t>
            </a:r>
            <a:endParaRPr lang="de-DE" sz="1600" b="0" strike="noStrike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Shape 2"/>
          <p:cNvSpPr/>
          <p:nvPr/>
        </p:nvSpPr>
        <p:spPr>
          <a:xfrm>
            <a:off x="-3375000" y="108144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de-DE" sz="4000" b="0" strike="noStrike" spc="-1">
                <a:solidFill>
                  <a:srgbClr val="000000"/>
                </a:solidFill>
                <a:latin typeface="Calibri"/>
                <a:ea typeface="DejaVu Sans"/>
              </a:rPr>
              <a:t>Open Science</a:t>
            </a:r>
            <a:endParaRPr lang="de-DE" sz="4000" b="0" strike="noStrike" spc="-1"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000"/>
    </mc:Choice>
    <mc:Fallback xmlns:p15="http://schemas.microsoft.com/office/powerpoint/2012/main" xmlns="">
      <p:transition spd="slow" advTm="43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/>
          <p:nvPr/>
        </p:nvSpPr>
        <p:spPr>
          <a:xfrm>
            <a:off x="3380760" y="-278280"/>
            <a:ext cx="9067680" cy="289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1" strike="noStrike" spc="-1" dirty="0">
                <a:solidFill>
                  <a:srgbClr val="0C00FF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The European Union as a driver</a:t>
            </a:r>
            <a:endParaRPr lang="de-DE" sz="24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Shape 2"/>
          <p:cNvSpPr/>
          <p:nvPr/>
        </p:nvSpPr>
        <p:spPr>
          <a:xfrm>
            <a:off x="-3375000" y="108144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de-DE" sz="40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Open Science</a:t>
            </a:r>
            <a:endParaRPr lang="de-DE" sz="4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" name="Grafik 1"/>
          <p:cNvPicPr/>
          <p:nvPr/>
        </p:nvPicPr>
        <p:blipFill>
          <a:blip r:embed="rId2"/>
          <a:stretch/>
        </p:blipFill>
        <p:spPr>
          <a:xfrm>
            <a:off x="4382280" y="3032640"/>
            <a:ext cx="2040120" cy="1363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000"/>
    </mc:Choice>
    <mc:Fallback xmlns:p15="http://schemas.microsoft.com/office/powerpoint/2012/main" xmlns="">
      <p:transition spd="slow" advTm="37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Shape 1"/>
          <p:cNvSpPr/>
          <p:nvPr/>
        </p:nvSpPr>
        <p:spPr>
          <a:xfrm>
            <a:off x="744840" y="885240"/>
            <a:ext cx="11544480" cy="238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743040" lvl="1" indent="-285840">
              <a:lnSpc>
                <a:spcPct val="100000"/>
              </a:lnSpc>
              <a:buFont typeface="Arial"/>
              <a:buChar char="•"/>
            </a:pP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Transparency</a:t>
            </a: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3040" lvl="1" indent="-285840">
              <a:lnSpc>
                <a:spcPct val="100000"/>
              </a:lnSpc>
              <a:buFont typeface="Arial"/>
              <a:buChar char="•"/>
            </a:pP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Reproducibility</a:t>
            </a: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3040" lvl="1" indent="-285840">
              <a:lnSpc>
                <a:spcPct val="100000"/>
              </a:lnSpc>
              <a:buFont typeface="Arial"/>
              <a:buChar char="•"/>
            </a:pP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Reusability</a:t>
            </a: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3040" lvl="1" indent="-285840">
              <a:lnSpc>
                <a:spcPct val="100000"/>
              </a:lnSpc>
              <a:buFont typeface="Arial"/>
              <a:buChar char="•"/>
            </a:pP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Open communication</a:t>
            </a: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Shape 2"/>
          <p:cNvSpPr/>
          <p:nvPr/>
        </p:nvSpPr>
        <p:spPr>
          <a:xfrm>
            <a:off x="-2959920" y="88524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de-DE" sz="40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Basic </a:t>
            </a:r>
            <a:r>
              <a:rPr lang="de-DE" sz="4000" b="0" strike="noStrike" spc="-1" dirty="0" err="1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Principles</a:t>
            </a:r>
            <a:endParaRPr lang="de-DE" sz="4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 dirty="0"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 dirty="0">
              <a:latin typeface="Calibri"/>
            </a:endParaRPr>
          </a:p>
        </p:txBody>
      </p:sp>
      <p:sp>
        <p:nvSpPr>
          <p:cNvPr id="127" name="Rechteck 4"/>
          <p:cNvSpPr/>
          <p:nvPr/>
        </p:nvSpPr>
        <p:spPr>
          <a:xfrm>
            <a:off x="7241135" y="4057920"/>
            <a:ext cx="186840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 dirty="0">
                <a:solidFill>
                  <a:srgbClr val="A6A6A6"/>
                </a:solidFill>
                <a:latin typeface="Arial"/>
                <a:ea typeface="DejaVu Sans"/>
              </a:rPr>
              <a:t>Manfred Steger, </a:t>
            </a:r>
            <a:r>
              <a:rPr lang="en-US" sz="900" b="0" strike="noStrike" spc="-1" dirty="0" err="1">
                <a:solidFill>
                  <a:srgbClr val="A6A6A6"/>
                </a:solidFill>
                <a:latin typeface="Arial"/>
                <a:ea typeface="DejaVu Sans"/>
              </a:rPr>
              <a:t>Pixabay</a:t>
            </a:r>
            <a:r>
              <a:rPr lang="en-US" sz="900" b="0" strike="noStrike" spc="-1" dirty="0">
                <a:solidFill>
                  <a:srgbClr val="A6A6A6"/>
                </a:solidFill>
                <a:latin typeface="Arial"/>
                <a:ea typeface="DejaVu Sans"/>
              </a:rPr>
              <a:t> License</a:t>
            </a:r>
            <a:endParaRPr lang="de-DE" sz="900" b="0" strike="noStrike" spc="-1" dirty="0">
              <a:latin typeface="Calibri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517080" y="1786320"/>
            <a:ext cx="3316511" cy="25422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000"/>
    </mc:Choice>
    <mc:Fallback xmlns:p15="http://schemas.microsoft.com/office/powerpoint/2012/main" xmlns="">
      <p:transition spd="slow" advTm="52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/>
          <p:nvPr/>
        </p:nvSpPr>
        <p:spPr>
          <a:xfrm>
            <a:off x="543600" y="1440720"/>
            <a:ext cx="11544480" cy="361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743040" lvl="1" indent="-285840">
              <a:lnSpc>
                <a:spcPct val="100000"/>
              </a:lnSpc>
              <a:buFont typeface="Arial"/>
              <a:buChar char="•"/>
            </a:pPr>
            <a:r>
              <a:rPr lang="en-US" sz="2400" b="1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Open Access</a:t>
            </a:r>
            <a:r>
              <a:rPr sz="2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sz="2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Unrestricted and free access to scientific information</a:t>
            </a: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3040" lvl="1" indent="-285840">
              <a:lnSpc>
                <a:spcPct val="100000"/>
              </a:lnSpc>
              <a:buFont typeface="Arial"/>
              <a:buChar char="•"/>
            </a:pPr>
            <a:r>
              <a:rPr lang="en-US" sz="2400" b="1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Open Data and Research Data Management</a:t>
            </a:r>
            <a:r>
              <a:rPr sz="2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sz="2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Systematic collection, management, processing, analysis, annotation, storage, archiving and reusable publication of all data from the research process. Commitment to the FAIR principles.</a:t>
            </a: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3040" lvl="1" indent="-285840">
              <a:lnSpc>
                <a:spcPct val="100000"/>
              </a:lnSpc>
              <a:buFont typeface="Arial"/>
              <a:buChar char="•"/>
            </a:pPr>
            <a:r>
              <a:rPr lang="en-US" sz="2400" b="1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Open Educational Resources</a:t>
            </a:r>
            <a:r>
              <a:rPr sz="2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sz="2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Create, find and use free and open materials for education and teaching in universities, colleges and schools.</a:t>
            </a: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Shape 2"/>
          <p:cNvSpPr/>
          <p:nvPr/>
        </p:nvSpPr>
        <p:spPr>
          <a:xfrm>
            <a:off x="-2822355" y="88524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de-DE" sz="40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Elements (1/2)</a:t>
            </a:r>
            <a:endParaRPr lang="de-DE" sz="4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 dirty="0"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 dirty="0">
              <a:latin typeface="Calibri"/>
            </a:endParaRPr>
          </a:p>
        </p:txBody>
      </p:sp>
      <p:sp>
        <p:nvSpPr>
          <p:cNvPr id="132" name="Rechteck 4"/>
          <p:cNvSpPr/>
          <p:nvPr/>
        </p:nvSpPr>
        <p:spPr>
          <a:xfrm>
            <a:off x="9587903" y="2302051"/>
            <a:ext cx="186840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 dirty="0">
                <a:solidFill>
                  <a:srgbClr val="A6A6A6"/>
                </a:solidFill>
                <a:latin typeface="Arial"/>
                <a:ea typeface="DejaVu Sans"/>
              </a:rPr>
              <a:t>Manfred Steger, </a:t>
            </a:r>
            <a:r>
              <a:rPr lang="en-US" sz="900" b="0" strike="noStrike" spc="-1" dirty="0" err="1">
                <a:solidFill>
                  <a:srgbClr val="A6A6A6"/>
                </a:solidFill>
                <a:latin typeface="Arial"/>
                <a:ea typeface="DejaVu Sans"/>
              </a:rPr>
              <a:t>Pixabay</a:t>
            </a:r>
            <a:r>
              <a:rPr lang="en-US" sz="900" b="0" strike="noStrike" spc="-1" dirty="0">
                <a:solidFill>
                  <a:srgbClr val="A6A6A6"/>
                </a:solidFill>
                <a:latin typeface="Arial"/>
                <a:ea typeface="DejaVu Sans"/>
              </a:rPr>
              <a:t> License</a:t>
            </a:r>
            <a:endParaRPr lang="de-DE" sz="900" b="0" strike="noStrike" spc="-1" dirty="0">
              <a:latin typeface="Calibri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34210" y="509672"/>
            <a:ext cx="2932430" cy="17923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000"/>
    </mc:Choice>
    <mc:Fallback xmlns:p15="http://schemas.microsoft.com/office/powerpoint/2012/main" xmlns="">
      <p:transition spd="slow" advTm="81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Shape 1"/>
          <p:cNvSpPr/>
          <p:nvPr/>
        </p:nvSpPr>
        <p:spPr>
          <a:xfrm>
            <a:off x="608336" y="1586734"/>
            <a:ext cx="8551800" cy="361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743040" lvl="1" indent="-285840">
              <a:lnSpc>
                <a:spcPct val="100000"/>
              </a:lnSpc>
              <a:buFont typeface="Arial"/>
              <a:buChar char="•"/>
            </a:pPr>
            <a:r>
              <a:rPr lang="en-US" sz="2400" b="1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Open Source</a:t>
            </a:r>
            <a:r>
              <a:rPr sz="2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sz="2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Use open source technology (software and hardware) and open and provide own technologies</a:t>
            </a: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3040" lvl="1" indent="-285840">
              <a:lnSpc>
                <a:spcPct val="100000"/>
              </a:lnSpc>
              <a:buFont typeface="Arial"/>
              <a:buChar char="•"/>
            </a:pPr>
            <a:r>
              <a:rPr lang="en-US" sz="2400" b="1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Open Peer Review</a:t>
            </a:r>
            <a:r>
              <a:rPr sz="2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sz="2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Transparent and traceable quality assurance in scientific processes through open peer review procedures</a:t>
            </a: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3040" lvl="1" indent="-285840">
              <a:lnSpc>
                <a:spcPct val="100000"/>
              </a:lnSpc>
              <a:buFont typeface="Arial"/>
              <a:buChar char="•"/>
            </a:pPr>
            <a:r>
              <a:rPr lang="en-US" sz="2400" b="1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Citizen Science and Science Communication</a:t>
            </a:r>
            <a:r>
              <a:rPr sz="2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sz="2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Presenting the results of science and research to the public, actively involving the public in science and research.</a:t>
            </a: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TextShape 2"/>
          <p:cNvSpPr/>
          <p:nvPr/>
        </p:nvSpPr>
        <p:spPr>
          <a:xfrm>
            <a:off x="-2782504" y="763859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de-DE" sz="40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Elements (2/2)</a:t>
            </a:r>
            <a:endParaRPr lang="de-DE" sz="4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Rechteck 4"/>
          <p:cNvSpPr/>
          <p:nvPr/>
        </p:nvSpPr>
        <p:spPr>
          <a:xfrm>
            <a:off x="9699120" y="2415183"/>
            <a:ext cx="186840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6A6A6"/>
                </a:solidFill>
                <a:latin typeface="Arial"/>
                <a:ea typeface="DejaVu Sans"/>
              </a:rPr>
              <a:t>Manfred Steger, Pixabay License</a:t>
            </a:r>
            <a:endParaRPr lang="de-DE" sz="900" b="0" strike="noStrike" spc="-1">
              <a:latin typeface="Calibri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788918" y="518863"/>
            <a:ext cx="2778602" cy="16983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00"/>
    </mc:Choice>
    <mc:Fallback xmlns:p15="http://schemas.microsoft.com/office/powerpoint/2012/main" xmlns="">
      <p:transition spd="slow" advTm="57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Shape 1"/>
          <p:cNvSpPr/>
          <p:nvPr/>
        </p:nvSpPr>
        <p:spPr>
          <a:xfrm>
            <a:off x="543600" y="545040"/>
            <a:ext cx="8551800" cy="361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743040" lvl="1" indent="-285840">
              <a:lnSpc>
                <a:spcPct val="100000"/>
              </a:lnSpc>
              <a:buFont typeface="Arial"/>
              <a:buChar char="•"/>
            </a:pPr>
            <a:r>
              <a:rPr lang="en-US" sz="2400" b="1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Open Science changes the science system</a:t>
            </a: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3040" lvl="1" indent="-285840">
              <a:lnSpc>
                <a:spcPct val="100000"/>
              </a:lnSpc>
              <a:buFont typeface="Arial"/>
              <a:buChar char="•"/>
            </a:pP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New metrics: Establishing new indicators to measure research quality and impact</a:t>
            </a: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3040" lvl="1" indent="-285840">
              <a:lnSpc>
                <a:spcPct val="100000"/>
              </a:lnSpc>
              <a:buFont typeface="Arial"/>
              <a:buChar char="•"/>
            </a:pP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Competencies and incentive systems: Consideration of Open Science aspects in the training of researchers and the evaluation of research careers</a:t>
            </a: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Shape 2"/>
          <p:cNvSpPr/>
          <p:nvPr/>
        </p:nvSpPr>
        <p:spPr>
          <a:xfrm>
            <a:off x="-2448720" y="88524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de-DE" sz="40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Change </a:t>
            </a:r>
            <a:r>
              <a:rPr lang="de-DE" sz="4000" b="0" strike="noStrike" spc="-1" dirty="0" err="1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of</a:t>
            </a:r>
            <a:r>
              <a:rPr lang="de-DE" sz="40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</a:t>
            </a:r>
            <a:r>
              <a:rPr lang="de-DE" sz="4000" b="0" strike="noStrike" spc="-1" dirty="0" err="1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Mentality</a:t>
            </a:r>
            <a:endParaRPr lang="de-DE" sz="4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Rechteck 4"/>
          <p:cNvSpPr/>
          <p:nvPr/>
        </p:nvSpPr>
        <p:spPr>
          <a:xfrm>
            <a:off x="9575640" y="3350160"/>
            <a:ext cx="186840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6A6A6"/>
                </a:solidFill>
                <a:latin typeface="Arial"/>
                <a:ea typeface="DejaVu Sans"/>
              </a:rPr>
              <a:t>Manfred Steger, Pixabay License</a:t>
            </a:r>
            <a:endParaRPr lang="de-DE" sz="900" b="0" strike="noStrike" spc="-1">
              <a:latin typeface="Calibri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522202" y="1335780"/>
            <a:ext cx="1975275" cy="18350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000"/>
    </mc:Choice>
    <mc:Fallback xmlns:p15="http://schemas.microsoft.com/office/powerpoint/2012/main" xmlns="">
      <p:transition spd="slow" advTm="49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/>
          <p:nvPr/>
        </p:nvSpPr>
        <p:spPr>
          <a:xfrm>
            <a:off x="543600" y="545040"/>
            <a:ext cx="8551800" cy="361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457200">
              <a:lnSpc>
                <a:spcPct val="100000"/>
              </a:lnSpc>
              <a:buNone/>
            </a:pP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It is more work for me!</a:t>
            </a: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0000"/>
              </a:lnSpc>
              <a:buNone/>
            </a:pP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Why should others benefit from my work?</a:t>
            </a: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0000"/>
              </a:lnSpc>
              <a:buNone/>
            </a:pP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I want to publish and get cited!</a:t>
            </a: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TextShape 2"/>
          <p:cNvSpPr/>
          <p:nvPr/>
        </p:nvSpPr>
        <p:spPr>
          <a:xfrm>
            <a:off x="-2448720" y="88524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0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Why Should I do that?</a:t>
            </a:r>
            <a:endParaRPr lang="de-DE" sz="4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Rechteck 4"/>
          <p:cNvSpPr/>
          <p:nvPr/>
        </p:nvSpPr>
        <p:spPr>
          <a:xfrm>
            <a:off x="8613720" y="5474880"/>
            <a:ext cx="186840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6A6A6"/>
                </a:solidFill>
                <a:latin typeface="Arial"/>
                <a:ea typeface="DejaVu Sans"/>
              </a:rPr>
              <a:t>Manfred Steger, Pixabay License</a:t>
            </a:r>
            <a:endParaRPr lang="de-DE" sz="900" b="0" strike="noStrike" spc="-1">
              <a:latin typeface="Calibri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434379" y="2618287"/>
            <a:ext cx="3932261" cy="24629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00"/>
    </mc:Choice>
    <mc:Fallback xmlns:p15="http://schemas.microsoft.com/office/powerpoint/2012/main" xmlns="">
      <p:transition spd="slow" advTm="27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Shape 1"/>
          <p:cNvSpPr/>
          <p:nvPr/>
        </p:nvSpPr>
        <p:spPr>
          <a:xfrm>
            <a:off x="488520" y="1556100"/>
            <a:ext cx="9050760" cy="361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457200">
              <a:lnSpc>
                <a:spcPct val="100000"/>
              </a:lnSpc>
              <a:buNone/>
            </a:pPr>
            <a:endParaRPr lang="de-DE" sz="2400" b="0" strike="noStrike" spc="-1" dirty="0">
              <a:latin typeface="Calibri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400" b="1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Visibility: Impact factor is not everything</a:t>
            </a:r>
            <a:r>
              <a:rPr sz="24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sz="24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0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Data sets can also be cited, visibility is generally increased, more hits through freely available </a:t>
            </a:r>
            <a:r>
              <a:rPr lang="en-US" sz="2400" b="0" strike="noStrike" spc="-1" dirty="0" smtClean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publication</a:t>
            </a:r>
            <a:endParaRPr lang="de-DE" sz="2400" b="0" strike="noStrike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400" b="1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Reusability: New insights through give and take</a:t>
            </a:r>
            <a:r>
              <a:rPr sz="24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sz="24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0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Reused scientific data and results lead to new insights, reuse and profit is always possible </a:t>
            </a:r>
            <a:r>
              <a:rPr lang="en-US" sz="2400" b="0" strike="noStrike" spc="-1" dirty="0" smtClean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itself</a:t>
            </a:r>
            <a:endParaRPr lang="de-DE" sz="2400" b="0" strike="noStrike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400" b="1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Increased efficiency</a:t>
            </a:r>
            <a:r>
              <a:rPr sz="24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sz="24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0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Management of data and open and transparent workflows facilitate one's own research and strengthen one's own work</a:t>
            </a:r>
            <a:endParaRPr lang="de-DE" sz="2400" b="0" strike="noStrike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TextShape 2"/>
          <p:cNvSpPr/>
          <p:nvPr/>
        </p:nvSpPr>
        <p:spPr>
          <a:xfrm>
            <a:off x="-758340" y="96354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0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Benefits for Research and Teaching</a:t>
            </a:r>
            <a:endParaRPr lang="de-DE" sz="4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Rechteck 4"/>
          <p:cNvSpPr/>
          <p:nvPr/>
        </p:nvSpPr>
        <p:spPr>
          <a:xfrm>
            <a:off x="9895319" y="3289500"/>
            <a:ext cx="186840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 dirty="0">
                <a:solidFill>
                  <a:srgbClr val="A6A6A6"/>
                </a:solidFill>
                <a:latin typeface="Arial"/>
                <a:ea typeface="DejaVu Sans"/>
              </a:rPr>
              <a:t>Manfred Steger, </a:t>
            </a:r>
            <a:r>
              <a:rPr lang="en-US" sz="900" b="0" strike="noStrike" spc="-1" dirty="0" err="1">
                <a:solidFill>
                  <a:srgbClr val="A6A6A6"/>
                </a:solidFill>
                <a:latin typeface="Arial"/>
                <a:ea typeface="DejaVu Sans"/>
              </a:rPr>
              <a:t>Pixabay</a:t>
            </a:r>
            <a:r>
              <a:rPr lang="en-US" sz="900" b="0" strike="noStrike" spc="-1" dirty="0">
                <a:solidFill>
                  <a:srgbClr val="A6A6A6"/>
                </a:solidFill>
                <a:latin typeface="Arial"/>
                <a:ea typeface="DejaVu Sans"/>
              </a:rPr>
              <a:t> License</a:t>
            </a:r>
            <a:endParaRPr lang="de-DE" sz="900" b="0" strike="noStrike" spc="-1" dirty="0">
              <a:latin typeface="Calibri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431372" y="1374572"/>
            <a:ext cx="2332347" cy="17975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000"/>
    </mc:Choice>
    <mc:Fallback xmlns:p15="http://schemas.microsoft.com/office/powerpoint/2012/main" xmlns="">
      <p:transition spd="slow" advTm="51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/>
          <p:nvPr/>
        </p:nvSpPr>
        <p:spPr>
          <a:xfrm>
            <a:off x="951480" y="1081440"/>
            <a:ext cx="9067680" cy="289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1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Change of mentality and culture</a:t>
            </a:r>
            <a:endParaRPr lang="de-DE" sz="2400" b="0" strike="noStrike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</a:pPr>
            <a:endParaRPr lang="de-DE" sz="2400" b="0" strike="noStrike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Anchoring in society</a:t>
            </a:r>
            <a:endParaRPr lang="de-DE" sz="2400" b="0" strike="noStrike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</a:pPr>
            <a:endParaRPr lang="de-DE" sz="2400" b="0" strike="noStrike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Data is an integral part of society</a:t>
            </a:r>
            <a:endParaRPr lang="de-DE" sz="2400" b="0" strike="noStrike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TextShape 2"/>
          <p:cNvSpPr/>
          <p:nvPr/>
        </p:nvSpPr>
        <p:spPr>
          <a:xfrm>
            <a:off x="-3180791" y="1138084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de-DE" sz="40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Open Science</a:t>
            </a:r>
            <a:endParaRPr lang="de-DE" sz="4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Rechteck 4"/>
          <p:cNvSpPr/>
          <p:nvPr/>
        </p:nvSpPr>
        <p:spPr>
          <a:xfrm>
            <a:off x="6980400" y="4410360"/>
            <a:ext cx="186840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6A6A6"/>
                </a:solidFill>
                <a:latin typeface="Arial"/>
                <a:ea typeface="DejaVu Sans"/>
              </a:rPr>
              <a:t>Manfred Steger, Pixabay License</a:t>
            </a:r>
            <a:endParaRPr lang="de-DE" sz="900" b="0" strike="noStrike" spc="-1">
              <a:latin typeface="Calibri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915763" y="2523551"/>
            <a:ext cx="2895851" cy="16704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00"/>
    </mc:Choice>
    <mc:Fallback xmlns:p15="http://schemas.microsoft.com/office/powerpoint/2012/main" xmlns="">
      <p:transition spd="slow" advTm="29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Shape 2"/>
          <p:cNvSpPr/>
          <p:nvPr/>
        </p:nvSpPr>
        <p:spPr>
          <a:xfrm>
            <a:off x="-691560" y="77472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40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KIM </a:t>
            </a:r>
            <a:r>
              <a:rPr lang="de-DE" sz="4000" b="0" strike="noStrike" spc="-1" dirty="0" err="1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Offer</a:t>
            </a:r>
            <a:r>
              <a:rPr lang="de-DE" sz="40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</a:t>
            </a:r>
            <a:r>
              <a:rPr lang="de-DE" sz="4000" b="0" strike="noStrike" spc="-1" dirty="0" err="1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and</a:t>
            </a:r>
            <a:r>
              <a:rPr lang="de-DE" sz="40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</a:t>
            </a:r>
            <a:r>
              <a:rPr lang="de-DE" sz="4000" b="0" strike="noStrike" spc="-1" dirty="0" err="1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Related</a:t>
            </a:r>
            <a:r>
              <a:rPr lang="de-DE" sz="40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Links</a:t>
            </a:r>
            <a:endParaRPr lang="de-DE" sz="4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Rechteck 5"/>
          <p:cNvSpPr/>
          <p:nvPr/>
        </p:nvSpPr>
        <p:spPr>
          <a:xfrm>
            <a:off x="447840" y="1878120"/>
            <a:ext cx="609372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0" strike="noStrike" spc="-1">
                <a:solidFill>
                  <a:srgbClr val="0C00FF"/>
                </a:solidFill>
                <a:latin typeface="Calibri"/>
                <a:ea typeface="DejaVu Sans"/>
              </a:rPr>
              <a:t> </a:t>
            </a:r>
            <a:endParaRPr lang="de-DE" sz="2400" b="0" strike="noStrike" spc="-1">
              <a:latin typeface="Calibri"/>
            </a:endParaRPr>
          </a:p>
        </p:txBody>
      </p:sp>
      <p:pic>
        <p:nvPicPr>
          <p:cNvPr id="161" name="Grafik 1"/>
          <p:cNvPicPr/>
          <p:nvPr/>
        </p:nvPicPr>
        <p:blipFill>
          <a:blip r:embed="rId2"/>
          <a:stretch/>
        </p:blipFill>
        <p:spPr>
          <a:xfrm>
            <a:off x="881640" y="1763280"/>
            <a:ext cx="2716920" cy="1387800"/>
          </a:xfrm>
          <a:prstGeom prst="rect">
            <a:avLst/>
          </a:prstGeom>
          <a:ln w="0">
            <a:noFill/>
          </a:ln>
        </p:spPr>
      </p:pic>
      <p:pic>
        <p:nvPicPr>
          <p:cNvPr id="162" name="Grafik 4"/>
          <p:cNvPicPr/>
          <p:nvPr/>
        </p:nvPicPr>
        <p:blipFill>
          <a:blip r:embed="rId3"/>
          <a:stretch/>
        </p:blipFill>
        <p:spPr>
          <a:xfrm>
            <a:off x="1052640" y="4926600"/>
            <a:ext cx="2546280" cy="699120"/>
          </a:xfrm>
          <a:prstGeom prst="rect">
            <a:avLst/>
          </a:prstGeom>
          <a:ln w="0">
            <a:noFill/>
          </a:ln>
        </p:spPr>
      </p:pic>
      <p:grpSp>
        <p:nvGrpSpPr>
          <p:cNvPr id="163" name="Gruppieren 13"/>
          <p:cNvGrpSpPr/>
          <p:nvPr/>
        </p:nvGrpSpPr>
        <p:grpSpPr>
          <a:xfrm>
            <a:off x="5419800" y="1677960"/>
            <a:ext cx="4965840" cy="4042800"/>
            <a:chOff x="5419800" y="1677960"/>
            <a:chExt cx="4965840" cy="4042800"/>
          </a:xfrm>
        </p:grpSpPr>
        <p:sp>
          <p:nvSpPr>
            <p:cNvPr id="164" name="CustomShape 3"/>
            <p:cNvSpPr/>
            <p:nvPr/>
          </p:nvSpPr>
          <p:spPr>
            <a:xfrm>
              <a:off x="5432400" y="1677960"/>
              <a:ext cx="4953240" cy="155880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50000"/>
                </a:lnSpc>
                <a:buNone/>
                <a:tabLst>
                  <a:tab pos="0" algn="l"/>
                </a:tabLst>
              </a:pPr>
              <a:endParaRPr lang="de-DE" sz="2400" b="0" strike="noStrike" spc="-1" dirty="0">
                <a:latin typeface="Calibri"/>
              </a:endParaRPr>
            </a:p>
            <a:p>
              <a:pPr algn="ctr">
                <a:lnSpc>
                  <a:spcPct val="100000"/>
                </a:lnSpc>
                <a:buNone/>
                <a:tabLst>
                  <a:tab pos="0" algn="l"/>
                </a:tabLst>
              </a:pPr>
              <a:r>
                <a:rPr lang="de-DE" sz="2400" b="1" strike="noStrike" spc="-1" dirty="0">
                  <a:solidFill>
                    <a:srgbClr val="0C00FF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Individual </a:t>
              </a:r>
              <a:r>
                <a:rPr lang="de-DE" sz="2400" b="1" strike="noStrike" spc="-1" dirty="0" err="1">
                  <a:solidFill>
                    <a:srgbClr val="0C00FF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advice</a:t>
              </a:r>
              <a:r>
                <a:rPr lang="de-DE" sz="2400" b="1" strike="noStrike" spc="-1" dirty="0">
                  <a:solidFill>
                    <a:srgbClr val="0C00FF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 upon </a:t>
              </a:r>
              <a:r>
                <a:rPr lang="de-DE" sz="2400" b="1" strike="noStrike" spc="-1" dirty="0" err="1">
                  <a:solidFill>
                    <a:srgbClr val="0C00FF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request</a:t>
              </a:r>
              <a:endParaRPr lang="de-DE" sz="2400" b="0" strike="noStrike" spc="-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  <a:buNone/>
                <a:tabLst>
                  <a:tab pos="0" algn="l"/>
                </a:tabLst>
              </a:pPr>
              <a:r>
                <a:rPr lang="de-DE" sz="2400" b="0" strike="noStrike" spc="-1" dirty="0" err="1">
                  <a:solidFill>
                    <a:srgbClr val="0C00FF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Your</a:t>
              </a:r>
              <a:r>
                <a:rPr lang="de-DE" sz="2400" b="0" strike="noStrike" spc="-1" dirty="0">
                  <a:solidFill>
                    <a:srgbClr val="0C00FF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 </a:t>
              </a:r>
              <a:r>
                <a:rPr lang="de-DE" sz="2400" b="0" strike="noStrike" spc="-1" dirty="0" err="1">
                  <a:solidFill>
                    <a:srgbClr val="0C00FF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local</a:t>
              </a:r>
              <a:r>
                <a:rPr lang="de-DE" sz="2400" b="0" strike="noStrike" spc="-1" dirty="0">
                  <a:solidFill>
                    <a:srgbClr val="0C00FF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 </a:t>
              </a:r>
              <a:r>
                <a:rPr lang="de-DE" sz="2400" b="0" strike="noStrike" spc="-1" dirty="0" err="1">
                  <a:solidFill>
                    <a:srgbClr val="0C00FF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contact</a:t>
              </a:r>
              <a:r>
                <a:rPr lang="de-DE" sz="2400" b="0" strike="noStrike" spc="-1" dirty="0">
                  <a:solidFill>
                    <a:srgbClr val="0C00FF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 </a:t>
              </a:r>
              <a:r>
                <a:rPr lang="de-DE" sz="2400" b="0" strike="noStrike" spc="-1" dirty="0" err="1">
                  <a:solidFill>
                    <a:srgbClr val="0C00FF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point</a:t>
              </a:r>
              <a:endParaRPr lang="de-DE" sz="2400" b="0" strike="noStrike" spc="-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  <a:buNone/>
                <a:tabLst>
                  <a:tab pos="0" algn="l"/>
                </a:tabLst>
              </a:pPr>
              <a:endParaRPr lang="de-DE" sz="1600" b="0" strike="noStrike" spc="-1" dirty="0">
                <a:latin typeface="Calibri"/>
              </a:endParaRPr>
            </a:p>
          </p:txBody>
        </p:sp>
        <p:sp>
          <p:nvSpPr>
            <p:cNvPr id="165" name="CustomShape 4"/>
            <p:cNvSpPr/>
            <p:nvPr/>
          </p:nvSpPr>
          <p:spPr>
            <a:xfrm>
              <a:off x="5419800" y="4926600"/>
              <a:ext cx="4953240" cy="79416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  <a:buNone/>
                <a:tabLst>
                  <a:tab pos="0" algn="l"/>
                </a:tabLst>
              </a:pPr>
              <a:r>
                <a:rPr lang="de-DE" sz="2400" b="1" strike="noStrike" spc="-1" dirty="0">
                  <a:solidFill>
                    <a:srgbClr val="0C00FF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More </a:t>
              </a:r>
              <a:r>
                <a:rPr lang="de-DE" sz="2400" b="1" strike="noStrike" spc="-1" dirty="0" err="1">
                  <a:solidFill>
                    <a:srgbClr val="0C00FF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information</a:t>
              </a:r>
              <a:endParaRPr lang="de-DE" sz="2400" b="0" strike="noStrike" spc="-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  <a:buNone/>
                <a:tabLst>
                  <a:tab pos="0" algn="l"/>
                </a:tabLst>
              </a:pPr>
              <a:r>
                <a:rPr lang="de-DE" sz="2400" b="0" strike="noStrike" spc="-1" dirty="0">
                  <a:solidFill>
                    <a:srgbClr val="0C00FF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forschungsdaten.info</a:t>
              </a:r>
              <a:endParaRPr lang="de-DE" sz="2400" b="0" strike="noStrike" spc="-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CustomShape 5"/>
            <p:cNvSpPr/>
            <p:nvPr/>
          </p:nvSpPr>
          <p:spPr>
            <a:xfrm>
              <a:off x="5419800" y="3494520"/>
              <a:ext cx="4953240" cy="107568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de-DE" sz="2400" b="1" strike="noStrike" spc="-1" dirty="0">
                  <a:solidFill>
                    <a:srgbClr val="0C00FF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Information </a:t>
              </a:r>
              <a:r>
                <a:rPr lang="de-DE" sz="2400" b="1" strike="noStrike" spc="-1" dirty="0" err="1">
                  <a:solidFill>
                    <a:srgbClr val="0C00FF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platform</a:t>
              </a:r>
              <a:endParaRPr lang="de-DE" sz="2400" b="0" strike="noStrike" spc="-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lang="de-DE" sz="2400" b="1" strike="noStrike" spc="-1" dirty="0">
                  <a:solidFill>
                    <a:srgbClr val="0C00FF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open-</a:t>
              </a:r>
              <a:r>
                <a:rPr lang="de-DE" sz="2400" b="1" strike="noStrike" spc="-1" dirty="0" err="1">
                  <a:solidFill>
                    <a:srgbClr val="0C00FF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access.network</a:t>
              </a:r>
              <a:endParaRPr lang="de-DE" sz="2400" b="0" strike="noStrike" spc="-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67" name="Grafik 2"/>
          <p:cNvPicPr/>
          <p:nvPr/>
        </p:nvPicPr>
        <p:blipFill>
          <a:blip r:embed="rId4"/>
          <a:stretch/>
        </p:blipFill>
        <p:spPr>
          <a:xfrm>
            <a:off x="1564560" y="3332160"/>
            <a:ext cx="2034000" cy="127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00"/>
    </mc:Choice>
    <mc:Fallback xmlns:p15="http://schemas.microsoft.com/office/powerpoint/2012/main" xmlns="">
      <p:transition spd="slow" advTm="24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/>
          <p:nvPr/>
        </p:nvSpPr>
        <p:spPr>
          <a:xfrm>
            <a:off x="811080" y="2616120"/>
            <a:ext cx="11850120" cy="289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343080" indent="-343080">
              <a:lnSpc>
                <a:spcPct val="100000"/>
              </a:lnSpc>
              <a:buFont typeface="Arial"/>
              <a:buChar char="•"/>
            </a:pPr>
            <a:r>
              <a:rPr lang="en-US" sz="2400" b="1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Team Open Science</a:t>
            </a:r>
            <a:r>
              <a:rPr sz="24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sz="24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0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Contact point and responsible office at KIM for all questions on this topic</a:t>
            </a:r>
            <a:endParaRPr lang="de-DE" sz="2400" b="0" strike="noStrike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280" lvl="1" indent="-343080">
              <a:lnSpc>
                <a:spcPct val="100000"/>
              </a:lnSpc>
              <a:buFont typeface="Arial"/>
              <a:buChar char="•"/>
            </a:pPr>
            <a:r>
              <a:rPr lang="en-US" sz="2400" b="1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Open Access</a:t>
            </a:r>
            <a:r>
              <a:rPr sz="24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sz="24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0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Advice, financial support and help with the journal search</a:t>
            </a:r>
            <a:endParaRPr lang="de-DE" sz="2400" b="0" strike="noStrike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280" lvl="1" indent="-343080">
              <a:lnSpc>
                <a:spcPct val="100000"/>
              </a:lnSpc>
              <a:buFont typeface="Arial"/>
              <a:buChar char="•"/>
            </a:pPr>
            <a:r>
              <a:rPr lang="en-US" sz="2400" b="1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Research Data Management</a:t>
            </a:r>
            <a:r>
              <a:rPr sz="24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sz="24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0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Advice, storage services and repositories</a:t>
            </a:r>
            <a:endParaRPr lang="de-DE" sz="2400" b="0" strike="noStrike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080" indent="-343080">
              <a:lnSpc>
                <a:spcPct val="100000"/>
              </a:lnSpc>
              <a:buFont typeface="Arial"/>
              <a:buChar char="•"/>
            </a:pPr>
            <a:r>
              <a:rPr lang="en-US" sz="2400" b="1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Advanced Data and Information Literacy Track (ADILT)</a:t>
            </a:r>
            <a:r>
              <a:rPr sz="24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sz="24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0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Interdisciplinary Data and Information Literacy </a:t>
            </a:r>
            <a:r>
              <a:rPr lang="en-US" sz="2400" b="0" strike="noStrike" spc="-1" dirty="0" err="1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Programme</a:t>
            </a:r>
            <a:endParaRPr lang="de-DE" sz="2400" b="0" strike="noStrike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</a:pPr>
            <a:endParaRPr lang="de-DE" sz="2400" b="0" strike="noStrike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 dirty="0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kim.uni.kn/</a:t>
            </a:r>
            <a:r>
              <a:rPr lang="en-US" sz="2400" b="1" strike="noStrike" spc="-1" dirty="0" err="1">
                <a:solidFill>
                  <a:schemeClr val="accent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openscience</a:t>
            </a:r>
            <a:endParaRPr lang="de-DE" sz="2400" b="0" strike="noStrike" spc="-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TextShape 2"/>
          <p:cNvSpPr/>
          <p:nvPr/>
        </p:nvSpPr>
        <p:spPr>
          <a:xfrm>
            <a:off x="-520920" y="108144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de-DE" sz="40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Open Science </a:t>
            </a:r>
            <a:r>
              <a:rPr lang="en-US" sz="40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at the University of Konstanz</a:t>
            </a:r>
            <a:endParaRPr lang="de-DE" sz="4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Rechteck 4"/>
          <p:cNvSpPr/>
          <p:nvPr/>
        </p:nvSpPr>
        <p:spPr>
          <a:xfrm>
            <a:off x="9353880" y="4740840"/>
            <a:ext cx="186840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6A6A6"/>
                </a:solidFill>
                <a:latin typeface="Arial"/>
                <a:ea typeface="DejaVu Sans"/>
              </a:rPr>
              <a:t>Manfred Steger, Pixabay License</a:t>
            </a:r>
            <a:endParaRPr lang="de-DE" sz="900" b="0" strike="noStrike" spc="-1">
              <a:latin typeface="Calibri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353880" y="2676324"/>
            <a:ext cx="1950889" cy="17984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000"/>
    </mc:Choice>
    <mc:Fallback xmlns:p15="http://schemas.microsoft.com/office/powerpoint/2012/main" xmlns="">
      <p:transition spd="slow" advTm="83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Shape 1"/>
          <p:cNvSpPr/>
          <p:nvPr/>
        </p:nvSpPr>
        <p:spPr>
          <a:xfrm>
            <a:off x="-1713240" y="2966400"/>
            <a:ext cx="11544480" cy="238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  <a:buNone/>
            </a:pPr>
            <a:endParaRPr lang="de-DE" sz="24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24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2400" b="0" strike="noStrike" spc="-1">
              <a:latin typeface="Calibri"/>
            </a:endParaRPr>
          </a:p>
        </p:txBody>
      </p:sp>
      <p:sp>
        <p:nvSpPr>
          <p:cNvPr id="175" name="TextShape 2"/>
          <p:cNvSpPr/>
          <p:nvPr/>
        </p:nvSpPr>
        <p:spPr>
          <a:xfrm>
            <a:off x="-402480" y="807877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0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Overview of all Course Modules</a:t>
            </a:r>
            <a:endParaRPr lang="de-DE" sz="4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 dirty="0"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 dirty="0">
              <a:latin typeface="Calibri"/>
            </a:endParaRPr>
          </a:p>
        </p:txBody>
      </p:sp>
      <p:sp>
        <p:nvSpPr>
          <p:cNvPr id="176" name="CustomShape 3"/>
          <p:cNvSpPr/>
          <p:nvPr/>
        </p:nvSpPr>
        <p:spPr>
          <a:xfrm>
            <a:off x="2647800" y="1689120"/>
            <a:ext cx="5443920" cy="325440"/>
          </a:xfrm>
          <a:prstGeom prst="rect">
            <a:avLst/>
          </a:prstGeom>
          <a:solidFill>
            <a:schemeClr val="accent1"/>
          </a:solidFill>
          <a:ln w="254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de-DE" sz="1800" b="1" strike="noStrike" spc="-1">
                <a:solidFill>
                  <a:srgbClr val="FFFFFF"/>
                </a:solidFill>
                <a:latin typeface="Calibri"/>
                <a:ea typeface="DejaVu Sans"/>
              </a:rPr>
              <a:t>1. Open Science </a:t>
            </a:r>
            <a:endParaRPr lang="de-DE" sz="1800" b="0" strike="noStrike" spc="-1">
              <a:latin typeface="Calibri"/>
            </a:endParaRPr>
          </a:p>
        </p:txBody>
      </p:sp>
      <p:sp>
        <p:nvSpPr>
          <p:cNvPr id="177" name="CustomShape 3"/>
          <p:cNvSpPr/>
          <p:nvPr/>
        </p:nvSpPr>
        <p:spPr>
          <a:xfrm>
            <a:off x="2647800" y="2638800"/>
            <a:ext cx="5443920" cy="325440"/>
          </a:xfrm>
          <a:prstGeom prst="rect">
            <a:avLst/>
          </a:prstGeom>
          <a:solidFill>
            <a:schemeClr val="accent1"/>
          </a:solidFill>
          <a:ln w="254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de-DE" sz="1800" b="1" strike="noStrike" spc="-1">
                <a:solidFill>
                  <a:srgbClr val="FFFFFF"/>
                </a:solidFill>
                <a:latin typeface="Calibri"/>
                <a:ea typeface="DejaVu Sans"/>
              </a:rPr>
              <a:t>3. Research Data Management</a:t>
            </a:r>
            <a:endParaRPr lang="de-DE" sz="1800" b="0" strike="noStrike" spc="-1">
              <a:latin typeface="Calibri"/>
            </a:endParaRPr>
          </a:p>
        </p:txBody>
      </p:sp>
      <p:sp>
        <p:nvSpPr>
          <p:cNvPr id="178" name="CustomShape 3"/>
          <p:cNvSpPr/>
          <p:nvPr/>
        </p:nvSpPr>
        <p:spPr>
          <a:xfrm>
            <a:off x="2647800" y="3134520"/>
            <a:ext cx="5443920" cy="325440"/>
          </a:xfrm>
          <a:prstGeom prst="rect">
            <a:avLst/>
          </a:prstGeom>
          <a:solidFill>
            <a:schemeClr val="accent1"/>
          </a:solidFill>
          <a:ln w="254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50000"/>
              </a:lnSpc>
              <a:buNone/>
              <a:tabLst>
                <a:tab pos="0" algn="l"/>
              </a:tabLst>
            </a:pPr>
            <a:r>
              <a:rPr lang="de-DE" sz="1800" b="1" strike="noStrike" spc="-1">
                <a:solidFill>
                  <a:srgbClr val="FFFFFF"/>
                </a:solidFill>
                <a:latin typeface="Calibri"/>
                <a:ea typeface="DejaVu Sans"/>
              </a:rPr>
              <a:t>4. FAIR Data</a:t>
            </a:r>
            <a:endParaRPr lang="de-DE" sz="1800" b="0" strike="noStrike" spc="-1">
              <a:latin typeface="Calibri"/>
            </a:endParaRPr>
          </a:p>
        </p:txBody>
      </p:sp>
      <p:sp>
        <p:nvSpPr>
          <p:cNvPr id="179" name="CustomShape 3"/>
          <p:cNvSpPr/>
          <p:nvPr/>
        </p:nvSpPr>
        <p:spPr>
          <a:xfrm>
            <a:off x="2647800" y="3642840"/>
            <a:ext cx="5443920" cy="325440"/>
          </a:xfrm>
          <a:prstGeom prst="rect">
            <a:avLst/>
          </a:prstGeom>
          <a:solidFill>
            <a:schemeClr val="accent1"/>
          </a:solidFill>
          <a:ln w="254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50000"/>
              </a:lnSpc>
              <a:buNone/>
              <a:tabLst>
                <a:tab pos="0" algn="l"/>
              </a:tabLst>
            </a:pPr>
            <a:r>
              <a:rPr lang="de-DE" sz="1800" b="1" strike="noStrike" spc="-1">
                <a:solidFill>
                  <a:srgbClr val="FFFFFF"/>
                </a:solidFill>
                <a:latin typeface="Calibri"/>
                <a:ea typeface="DejaVu Sans"/>
              </a:rPr>
              <a:t>5. Repositories</a:t>
            </a:r>
            <a:endParaRPr lang="de-DE" sz="1800" b="0" strike="noStrike" spc="-1">
              <a:latin typeface="Calibri"/>
            </a:endParaRPr>
          </a:p>
        </p:txBody>
      </p:sp>
      <p:sp>
        <p:nvSpPr>
          <p:cNvPr id="180" name="CustomShape 3"/>
          <p:cNvSpPr/>
          <p:nvPr/>
        </p:nvSpPr>
        <p:spPr>
          <a:xfrm>
            <a:off x="2647800" y="4137480"/>
            <a:ext cx="5443920" cy="325440"/>
          </a:xfrm>
          <a:prstGeom prst="rect">
            <a:avLst/>
          </a:prstGeom>
          <a:solidFill>
            <a:schemeClr val="accent1"/>
          </a:solidFill>
          <a:ln w="254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de-DE" sz="1800" b="1" strike="noStrike" spc="-1">
                <a:solidFill>
                  <a:srgbClr val="FFFFFF"/>
                </a:solidFill>
                <a:latin typeface="Calibri"/>
                <a:ea typeface="DejaVu Sans"/>
              </a:rPr>
              <a:t>6. Persistent Identifiers (PIDs)</a:t>
            </a:r>
            <a:endParaRPr lang="de-DE" sz="1800" b="0" strike="noStrike" spc="-1">
              <a:latin typeface="Calibri"/>
            </a:endParaRPr>
          </a:p>
        </p:txBody>
      </p:sp>
      <p:sp>
        <p:nvSpPr>
          <p:cNvPr id="181" name="CustomShape 3"/>
          <p:cNvSpPr/>
          <p:nvPr/>
        </p:nvSpPr>
        <p:spPr>
          <a:xfrm>
            <a:off x="2647800" y="4632120"/>
            <a:ext cx="5443920" cy="325440"/>
          </a:xfrm>
          <a:prstGeom prst="rect">
            <a:avLst/>
          </a:prstGeom>
          <a:solidFill>
            <a:schemeClr val="accent1"/>
          </a:solidFill>
          <a:ln w="254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50000"/>
              </a:lnSpc>
              <a:buNone/>
              <a:tabLst>
                <a:tab pos="0" algn="l"/>
              </a:tabLst>
            </a:pPr>
            <a:r>
              <a:rPr lang="de-DE" sz="1800" b="1" strike="noStrike" spc="-1">
                <a:solidFill>
                  <a:srgbClr val="FFFFFF"/>
                </a:solidFill>
                <a:latin typeface="Calibri"/>
                <a:ea typeface="DejaVu Sans"/>
              </a:rPr>
              <a:t>7. </a:t>
            </a:r>
            <a:r>
              <a:rPr lang="en-US" sz="1800" b="1" strike="noStrike" spc="-1">
                <a:solidFill>
                  <a:srgbClr val="FFFFFF"/>
                </a:solidFill>
                <a:latin typeface="Calibri"/>
                <a:ea typeface="DejaVu Sans"/>
              </a:rPr>
              <a:t>Legal Questions in Open Science</a:t>
            </a:r>
            <a:endParaRPr lang="de-DE" sz="1800" b="0" strike="noStrike" spc="-1">
              <a:latin typeface="Calibri"/>
            </a:endParaRPr>
          </a:p>
        </p:txBody>
      </p:sp>
      <p:sp>
        <p:nvSpPr>
          <p:cNvPr id="182" name="CustomShape 3"/>
          <p:cNvSpPr/>
          <p:nvPr/>
        </p:nvSpPr>
        <p:spPr>
          <a:xfrm>
            <a:off x="2647800" y="2154600"/>
            <a:ext cx="5443920" cy="325440"/>
          </a:xfrm>
          <a:prstGeom prst="rect">
            <a:avLst/>
          </a:prstGeom>
          <a:solidFill>
            <a:schemeClr val="accent1"/>
          </a:solidFill>
          <a:ln w="254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de-DE" sz="1800" b="1" strike="noStrike" spc="-1">
                <a:solidFill>
                  <a:srgbClr val="FFFFFF"/>
                </a:solidFill>
                <a:latin typeface="Calibri"/>
                <a:ea typeface="DejaVu Sans"/>
              </a:rPr>
              <a:t>2. Open Access</a:t>
            </a:r>
            <a:endParaRPr lang="de-DE" sz="1800" b="0" strike="noStrike" spc="-1">
              <a:latin typeface="Calibri"/>
            </a:endParaRPr>
          </a:p>
        </p:txBody>
      </p:sp>
      <p:sp>
        <p:nvSpPr>
          <p:cNvPr id="183" name="CustomShape 3"/>
          <p:cNvSpPr/>
          <p:nvPr/>
        </p:nvSpPr>
        <p:spPr>
          <a:xfrm>
            <a:off x="2647800" y="5127120"/>
            <a:ext cx="5443920" cy="325440"/>
          </a:xfrm>
          <a:prstGeom prst="rect">
            <a:avLst/>
          </a:prstGeom>
          <a:solidFill>
            <a:schemeClr val="accent1"/>
          </a:solidFill>
          <a:ln w="254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de-DE" sz="1800" b="1" strike="noStrike" spc="-1">
                <a:solidFill>
                  <a:srgbClr val="FFFFFF"/>
                </a:solidFill>
                <a:latin typeface="Calibri"/>
                <a:ea typeface="DejaVu Sans"/>
              </a:rPr>
              <a:t>8. Open Educational Resources </a:t>
            </a:r>
            <a:endParaRPr lang="de-DE" sz="1800" b="0" strike="noStrike" spc="-1"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/>
    </mc:Choice>
    <mc:Fallback xmlns:p15="http://schemas.microsoft.com/office/powerpoint/2012/main" xmlns="">
      <p:transition spd="slow" advTm="11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Shape 1"/>
          <p:cNvSpPr/>
          <p:nvPr/>
        </p:nvSpPr>
        <p:spPr>
          <a:xfrm>
            <a:off x="-219954" y="2623504"/>
            <a:ext cx="10850400" cy="22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1257480" lvl="2" indent="-343080">
              <a:lnSpc>
                <a:spcPct val="100000"/>
              </a:lnSpc>
              <a:buFont typeface="Arial"/>
              <a:buChar char="•"/>
            </a:pPr>
            <a:r>
              <a:rPr lang="en-US" sz="16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European Commission</a:t>
            </a:r>
            <a:r>
              <a:rPr sz="16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sz="16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https://ec.europa.eu/info/research-and-innovation/strategy/strategy-2020-2024/our-digital-future/open-science_en [25.07.2022]</a:t>
            </a:r>
            <a:r>
              <a:rPr sz="16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sz="16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https://ec.europa.eu/info/sites/default/files/research_and_innovation/knowledge_publications_tools_and_data/documents/ec_rtd_factsheet-open-science_2019.pdf [25.07.2022]</a:t>
            </a:r>
            <a:endParaRPr lang="de-DE" sz="16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480" lvl="2" indent="-343080">
              <a:lnSpc>
                <a:spcPct val="100000"/>
              </a:lnSpc>
              <a:buFont typeface="Arial"/>
              <a:buChar char="•"/>
            </a:pPr>
            <a:r>
              <a:rPr lang="en-US" sz="16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Mission Statement – AG Open Science (in Germany only)</a:t>
            </a:r>
            <a:r>
              <a:rPr sz="16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sz="16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https://ag-openscience.de/mission-statement/ [25.07.2022</a:t>
            </a:r>
            <a:r>
              <a:rPr lang="en-US" sz="1600" b="0" strike="noStrike" spc="-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]</a:t>
            </a:r>
            <a:endParaRPr lang="de-DE" sz="16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480" lvl="2" indent="-343080">
              <a:lnSpc>
                <a:spcPct val="100000"/>
              </a:lnSpc>
              <a:buFont typeface="Arial"/>
              <a:buChar char="•"/>
            </a:pPr>
            <a:r>
              <a:rPr lang="en-US" sz="16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KOWI European Liaison Office of the German Research </a:t>
            </a:r>
            <a:r>
              <a:rPr lang="en-US" sz="1600" b="0" strike="noStrike" spc="-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Organisations</a:t>
            </a:r>
            <a:r>
              <a:rPr sz="16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sz="16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https://www.kowi.de/en/kowi/Horizon-Europe/horizon-europe/tabid-746/open-science.aspx [25.07.2022]</a:t>
            </a:r>
            <a:endParaRPr lang="de-DE" sz="16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480" lvl="2" indent="-343080">
              <a:lnSpc>
                <a:spcPct val="100000"/>
              </a:lnSpc>
              <a:buFont typeface="Arial"/>
              <a:buChar char="•"/>
            </a:pPr>
            <a:r>
              <a:rPr lang="en-US" sz="16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The University of Konstanz’ Open Science Course </a:t>
            </a:r>
            <a:r>
              <a:rPr lang="en-US" sz="1600" b="0" u="sng" strike="noStrike" spc="-1" dirty="0">
                <a:solidFill>
                  <a:schemeClr val="bg2">
                    <a:lumMod val="10000"/>
                  </a:schemeClr>
                </a:solidFill>
                <a:uFillTx/>
                <a:latin typeface="Arial" panose="020B0604020202020204" pitchFamily="34" charset="0"/>
                <a:ea typeface="DejaVu Sans"/>
                <a:cs typeface="Arial" panose="020B0604020202020204" pitchFamily="34" charset="0"/>
                <a:hlinkClick r:id="rId2"/>
              </a:rPr>
              <a:t>https://www.kim.uni-konstanz.de/openscience/onlinekurs-open-science-von-daten-zu-publikationen/</a:t>
            </a:r>
            <a:r>
              <a:rPr lang="en-US" sz="16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[29.08.2022</a:t>
            </a:r>
            <a:r>
              <a:rPr lang="en-US" sz="1600" b="0" strike="noStrike" spc="-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]</a:t>
            </a:r>
            <a:endParaRPr lang="de-DE" sz="16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</a:pPr>
            <a:endParaRPr lang="de-DE" sz="1600" b="0" strike="noStrike" spc="-1" dirty="0">
              <a:latin typeface="Calibri"/>
            </a:endParaRPr>
          </a:p>
        </p:txBody>
      </p:sp>
      <p:sp>
        <p:nvSpPr>
          <p:cNvPr id="186" name="TextShape 2"/>
          <p:cNvSpPr/>
          <p:nvPr/>
        </p:nvSpPr>
        <p:spPr>
          <a:xfrm>
            <a:off x="-4086360" y="99792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0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Sources</a:t>
            </a:r>
            <a:endParaRPr lang="de-DE" sz="4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:p15="http://schemas.microsoft.com/office/powerpoint/2012/main" xmlns="">
      <p:transition spd="slow" advTm="6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Shape 1"/>
          <p:cNvSpPr/>
          <p:nvPr/>
        </p:nvSpPr>
        <p:spPr>
          <a:xfrm>
            <a:off x="-211237" y="1745319"/>
            <a:ext cx="12134160" cy="22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1257480" lvl="2" indent="-343080">
              <a:lnSpc>
                <a:spcPct val="100000"/>
              </a:lnSpc>
              <a:buFont typeface="Arial"/>
              <a:buChar char="•"/>
            </a:pP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Slide 1, 20: </a:t>
            </a:r>
            <a:r>
              <a:rPr lang="en-US" sz="2400" b="0" strike="noStrike" spc="-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Gerd</a:t>
            </a: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</a:t>
            </a:r>
            <a:r>
              <a:rPr lang="en-US" sz="2400" b="0" strike="noStrike" spc="-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Altmann</a:t>
            </a: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, </a:t>
            </a:r>
            <a:r>
              <a:rPr lang="en-US" sz="2400" b="0" strike="noStrike" spc="-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Pixabay</a:t>
            </a: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License, edited by P. Helmecke</a:t>
            </a: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480" lvl="2" indent="-343080">
              <a:lnSpc>
                <a:spcPct val="100000"/>
              </a:lnSpc>
              <a:buFont typeface="Arial"/>
              <a:buChar char="•"/>
            </a:pP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Slide 3,4: Colin Behrens, </a:t>
            </a:r>
            <a:r>
              <a:rPr lang="en-US" sz="2400" b="0" strike="noStrike" spc="-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Pixabay</a:t>
            </a: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License, edited by P. Helmecke</a:t>
            </a: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480" lvl="2" indent="-343080">
              <a:lnSpc>
                <a:spcPct val="100000"/>
              </a:lnSpc>
              <a:buFont typeface="Arial"/>
              <a:buChar char="•"/>
            </a:pP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Any other images from Manfred Steger, </a:t>
            </a:r>
            <a:r>
              <a:rPr lang="en-US" sz="2400" b="0" strike="noStrike" spc="-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Pixabay</a:t>
            </a:r>
            <a:r>
              <a:rPr lang="en-US" sz="2400" b="0" strike="noStrike" spc="-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License, edited by P. Helmecke</a:t>
            </a:r>
            <a:endParaRPr lang="de-DE" sz="2400" b="0" strike="noStrike" spc="-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</a:pPr>
            <a:endParaRPr lang="de-DE" sz="2400" b="0" strike="noStrike" spc="-1" dirty="0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2400" b="0" strike="noStrike" spc="-1" dirty="0">
              <a:latin typeface="Calibri"/>
            </a:endParaRPr>
          </a:p>
        </p:txBody>
      </p:sp>
      <p:sp>
        <p:nvSpPr>
          <p:cNvPr id="189" name="TextShape 2"/>
          <p:cNvSpPr/>
          <p:nvPr/>
        </p:nvSpPr>
        <p:spPr>
          <a:xfrm>
            <a:off x="-3396240" y="94428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0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List of Figures</a:t>
            </a:r>
            <a:endParaRPr lang="de-DE" sz="4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:p15="http://schemas.microsoft.com/office/powerpoint/2012/main" xmlns="">
      <p:transition spd="slow" advTm="2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3"/>
          <p:cNvSpPr/>
          <p:nvPr/>
        </p:nvSpPr>
        <p:spPr>
          <a:xfrm>
            <a:off x="253440" y="4141080"/>
            <a:ext cx="9141480" cy="238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endParaRPr lang="de-DE" sz="1800" b="0" strike="noStrike" spc="-1" dirty="0">
              <a:latin typeface="Calibri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r>
              <a:rPr lang="de-DE" sz="1800" b="1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Matthias Landwehr</a:t>
            </a:r>
            <a:endParaRPr lang="de-DE" sz="18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r>
              <a:rPr lang="de-DE" sz="1800" b="1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University </a:t>
            </a:r>
            <a:r>
              <a:rPr lang="de-DE" sz="1800" b="1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of</a:t>
            </a:r>
            <a:r>
              <a:rPr lang="de-DE" sz="1800" b="1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Konstanz, September 2022</a:t>
            </a:r>
            <a:endParaRPr lang="de-DE" sz="18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800" b="1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Email: openscience@uni-konstanz.de</a:t>
            </a:r>
            <a:endParaRPr lang="de-DE" sz="18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800" b="1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Web Page: kim.uni.kn/</a:t>
            </a:r>
            <a:r>
              <a:rPr lang="fr-FR" sz="1800" b="1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openscience</a:t>
            </a:r>
            <a:endParaRPr lang="de-DE" sz="18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 dirty="0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 dirty="0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 dirty="0">
              <a:latin typeface="Calibri"/>
            </a:endParaRPr>
          </a:p>
        </p:txBody>
      </p:sp>
      <p:sp>
        <p:nvSpPr>
          <p:cNvPr id="84" name="Rechteck 2"/>
          <p:cNvSpPr/>
          <p:nvPr/>
        </p:nvSpPr>
        <p:spPr>
          <a:xfrm>
            <a:off x="5721840" y="6066720"/>
            <a:ext cx="2962440" cy="45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de-DE" sz="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800" b="0" strike="noStrike" spc="-1">
                <a:solidFill>
                  <a:srgbClr val="000000"/>
                </a:solidFill>
                <a:latin typeface="Arial"/>
                <a:ea typeface="DejaVu Sans"/>
              </a:rPr>
              <a:t>All contents of this presentation are, unless otherwise stated, </a:t>
            </a:r>
            <a:endParaRPr lang="de-DE" sz="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800" b="0" strike="noStrike" spc="-1">
                <a:solidFill>
                  <a:srgbClr val="000000"/>
                </a:solidFill>
                <a:latin typeface="Arial"/>
                <a:ea typeface="DejaVu Sans"/>
              </a:rPr>
              <a:t>licensed under the </a:t>
            </a:r>
            <a:r>
              <a:rPr lang="de-DE" sz="800" b="0" u="sng" strike="noStrike" spc="-1">
                <a:solidFill>
                  <a:srgbClr val="0C00FF"/>
                </a:solidFill>
                <a:uFillTx/>
                <a:latin typeface="Arial"/>
                <a:ea typeface="DejaVu Sans"/>
                <a:hlinkClick r:id="rId2"/>
              </a:rPr>
              <a:t>Creative Commons BY 4.0 International</a:t>
            </a:r>
            <a:endParaRPr lang="de-DE" sz="800" b="0" strike="noStrike" spc="-1">
              <a:latin typeface="Calibri"/>
            </a:endParaRPr>
          </a:p>
        </p:txBody>
      </p:sp>
      <p:pic>
        <p:nvPicPr>
          <p:cNvPr id="85" name="Grafik 3"/>
          <p:cNvPicPr/>
          <p:nvPr/>
        </p:nvPicPr>
        <p:blipFill>
          <a:blip r:embed="rId3"/>
          <a:stretch/>
        </p:blipFill>
        <p:spPr>
          <a:xfrm>
            <a:off x="4825080" y="6180840"/>
            <a:ext cx="884520" cy="307080"/>
          </a:xfrm>
          <a:prstGeom prst="rect">
            <a:avLst/>
          </a:prstGeom>
          <a:ln w="0">
            <a:noFill/>
          </a:ln>
        </p:spPr>
      </p:pic>
      <p:pic>
        <p:nvPicPr>
          <p:cNvPr id="86" name="Grafik 7"/>
          <p:cNvPicPr/>
          <p:nvPr/>
        </p:nvPicPr>
        <p:blipFill>
          <a:blip r:embed="rId4"/>
          <a:stretch/>
        </p:blipFill>
        <p:spPr>
          <a:xfrm>
            <a:off x="4599443" y="4008464"/>
            <a:ext cx="1668240" cy="1662120"/>
          </a:xfrm>
          <a:prstGeom prst="rect">
            <a:avLst/>
          </a:prstGeom>
          <a:ln w="0">
            <a:noFill/>
          </a:ln>
        </p:spPr>
      </p:pic>
      <p:sp>
        <p:nvSpPr>
          <p:cNvPr id="88" name="Rechteck 7"/>
          <p:cNvSpPr/>
          <p:nvPr/>
        </p:nvSpPr>
        <p:spPr>
          <a:xfrm>
            <a:off x="6499080" y="4557960"/>
            <a:ext cx="216828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900" b="0" strike="noStrike" spc="-1">
                <a:solidFill>
                  <a:srgbClr val="A6A6A6"/>
                </a:solidFill>
                <a:latin typeface="Arial"/>
                <a:ea typeface="DejaVu Sans"/>
              </a:rPr>
              <a:t>Image: Gerd Altmann, Pixabay License</a:t>
            </a:r>
            <a:endParaRPr lang="de-DE" sz="900" b="0" strike="noStrike" spc="-1">
              <a:latin typeface="Calibri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1163" y="1407471"/>
            <a:ext cx="4456562" cy="3145809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188916" y="2272489"/>
            <a:ext cx="48965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4000" b="1" spc="-1" dirty="0" err="1">
                <a:solidFill>
                  <a:srgbClr val="0C00FF"/>
                </a:solidFill>
                <a:ea typeface="DejaVu Sans"/>
              </a:rPr>
              <a:t>Thank</a:t>
            </a:r>
            <a:r>
              <a:rPr lang="de-DE" sz="4000" b="1" spc="-1" dirty="0">
                <a:solidFill>
                  <a:srgbClr val="0C00FF"/>
                </a:solidFill>
                <a:ea typeface="DejaVu Sans"/>
              </a:rPr>
              <a:t> </a:t>
            </a:r>
            <a:r>
              <a:rPr lang="de-DE" sz="4000" b="1" spc="-1" dirty="0" err="1">
                <a:solidFill>
                  <a:srgbClr val="0C00FF"/>
                </a:solidFill>
                <a:ea typeface="DejaVu Sans"/>
              </a:rPr>
              <a:t>you</a:t>
            </a:r>
            <a:r>
              <a:rPr lang="de-DE" sz="4000" b="1" spc="-1" dirty="0">
                <a:solidFill>
                  <a:srgbClr val="0C00FF"/>
                </a:solidFill>
                <a:ea typeface="DejaVu Sans"/>
              </a:rPr>
              <a:t> </a:t>
            </a:r>
            <a:r>
              <a:rPr lang="de-DE" sz="4000" b="1" spc="-1" dirty="0" err="1">
                <a:solidFill>
                  <a:srgbClr val="0C00FF"/>
                </a:solidFill>
                <a:ea typeface="DejaVu Sans"/>
              </a:rPr>
              <a:t>very</a:t>
            </a:r>
            <a:r>
              <a:rPr lang="de-DE" sz="4000" b="1" spc="-1" dirty="0">
                <a:solidFill>
                  <a:srgbClr val="0C00FF"/>
                </a:solidFill>
                <a:ea typeface="DejaVu Sans"/>
              </a:rPr>
              <a:t> </a:t>
            </a:r>
            <a:r>
              <a:rPr lang="de-DE" sz="4000" b="1" spc="-1" dirty="0" err="1">
                <a:solidFill>
                  <a:srgbClr val="0C00FF"/>
                </a:solidFill>
                <a:ea typeface="DejaVu Sans"/>
              </a:rPr>
              <a:t>much</a:t>
            </a:r>
            <a:r>
              <a:rPr lang="de-DE" sz="4000" b="1" spc="-1" dirty="0">
                <a:solidFill>
                  <a:srgbClr val="0C00FF"/>
                </a:solidFill>
                <a:ea typeface="DejaVu Sans"/>
              </a:rPr>
              <a:t>!</a:t>
            </a:r>
            <a:endParaRPr lang="de-DE" sz="4000" spc="-1" dirty="0">
              <a:solidFill>
                <a:srgbClr val="0C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/>
    </mc:Choice>
    <mc:Fallback xmlns:p15="http://schemas.microsoft.com/office/powerpoint/2012/main" xmlns="">
      <p:transition spd="slow" advTm="11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-ERUA_PowerPoint_Template">
  <a:themeElements>
    <a:clrScheme name="Benutzerdefiniert 6">
      <a:dk1>
        <a:srgbClr val="0C00FF"/>
      </a:dk1>
      <a:lt1>
        <a:sysClr val="window" lastClr="FFFFFF"/>
      </a:lt1>
      <a:dk2>
        <a:srgbClr val="44546A"/>
      </a:dk2>
      <a:lt2>
        <a:srgbClr val="E7E6E6"/>
      </a:lt2>
      <a:accent1>
        <a:srgbClr val="0C00FF"/>
      </a:accent1>
      <a:accent2>
        <a:srgbClr val="A5A5A5"/>
      </a:accent2>
      <a:accent3>
        <a:srgbClr val="222A35"/>
      </a:accent3>
      <a:accent4>
        <a:srgbClr val="FFC000"/>
      </a:accent4>
      <a:accent5>
        <a:srgbClr val="4472C4"/>
      </a:accent5>
      <a:accent6>
        <a:srgbClr val="70AD47"/>
      </a:accent6>
      <a:hlink>
        <a:srgbClr val="222A35"/>
      </a:hlink>
      <a:folHlink>
        <a:srgbClr val="7F7F7F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945</Words>
  <Application>Microsoft Office PowerPoint</Application>
  <PresentationFormat>Breitbild</PresentationFormat>
  <Paragraphs>122</Paragraphs>
  <Slides>20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7" baseType="lpstr">
      <vt:lpstr>Arial</vt:lpstr>
      <vt:lpstr>Atyp Display Semibold</vt:lpstr>
      <vt:lpstr>Calibri</vt:lpstr>
      <vt:lpstr>DejaVu Sans</vt:lpstr>
      <vt:lpstr>Manrope ExtraBold</vt:lpstr>
      <vt:lpstr>Manrope Medium</vt:lpstr>
      <vt:lpstr>Re-ERUA_PowerPoint_Template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Kristo</dc:creator>
  <dc:description/>
  <cp:lastModifiedBy>Maximilian Heber</cp:lastModifiedBy>
  <cp:revision>92</cp:revision>
  <dcterms:created xsi:type="dcterms:W3CDTF">2021-06-10T11:52:16Z</dcterms:created>
  <dcterms:modified xsi:type="dcterms:W3CDTF">2022-10-27T07:49:23Z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0</vt:i4>
  </property>
  <property fmtid="{D5CDD505-2E9C-101B-9397-08002B2CF9AE}" pid="3" name="HyperlinksChanged">
    <vt:bool>false</vt:bool>
  </property>
  <property fmtid="{D5CDD505-2E9C-101B-9397-08002B2CF9AE}" pid="4" name="LinksUpToDate">
    <vt:bool>false</vt:bool>
  </property>
  <property fmtid="{D5CDD505-2E9C-101B-9397-08002B2CF9AE}" pid="5" name="MMClips">
    <vt:i4>20</vt:i4>
  </property>
  <property fmtid="{D5CDD505-2E9C-101B-9397-08002B2CF9AE}" pid="6" name="Notes">
    <vt:i4>0</vt:i4>
  </property>
  <property fmtid="{D5CDD505-2E9C-101B-9397-08002B2CF9AE}" pid="7" name="PresentationFormat">
    <vt:lpwstr>Breitbild</vt:lpwstr>
  </property>
  <property fmtid="{D5CDD505-2E9C-101B-9397-08002B2CF9AE}" pid="8" name="ScaleCrop">
    <vt:bool>false</vt:bool>
  </property>
  <property fmtid="{D5CDD505-2E9C-101B-9397-08002B2CF9AE}" pid="9" name="ShareDoc">
    <vt:bool>false</vt:bool>
  </property>
  <property fmtid="{D5CDD505-2E9C-101B-9397-08002B2CF9AE}" pid="10" name="Slides">
    <vt:i4>20</vt:i4>
  </property>
</Properties>
</file>