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7"/>
  </p:notesMasterIdLst>
  <p:sldIdLst>
    <p:sldId id="344" r:id="rId2"/>
    <p:sldId id="313" r:id="rId3"/>
    <p:sldId id="273" r:id="rId4"/>
    <p:sldId id="315" r:id="rId5"/>
    <p:sldId id="266" r:id="rId6"/>
    <p:sldId id="274" r:id="rId7"/>
    <p:sldId id="316" r:id="rId8"/>
    <p:sldId id="287" r:id="rId9"/>
    <p:sldId id="317" r:id="rId10"/>
    <p:sldId id="288" r:id="rId11"/>
    <p:sldId id="289" r:id="rId12"/>
    <p:sldId id="291" r:id="rId13"/>
    <p:sldId id="297" r:id="rId14"/>
    <p:sldId id="292" r:id="rId15"/>
    <p:sldId id="293" r:id="rId16"/>
    <p:sldId id="318" r:id="rId17"/>
    <p:sldId id="294" r:id="rId18"/>
    <p:sldId id="319" r:id="rId19"/>
    <p:sldId id="290" r:id="rId20"/>
    <p:sldId id="295" r:id="rId21"/>
    <p:sldId id="296" r:id="rId22"/>
    <p:sldId id="298" r:id="rId23"/>
    <p:sldId id="299" r:id="rId24"/>
    <p:sldId id="300" r:id="rId25"/>
    <p:sldId id="301" r:id="rId26"/>
    <p:sldId id="305" r:id="rId27"/>
    <p:sldId id="306" r:id="rId28"/>
    <p:sldId id="307" r:id="rId29"/>
    <p:sldId id="321" r:id="rId30"/>
    <p:sldId id="322" r:id="rId31"/>
    <p:sldId id="323" r:id="rId32"/>
    <p:sldId id="324" r:id="rId33"/>
    <p:sldId id="326" r:id="rId34"/>
    <p:sldId id="327" r:id="rId35"/>
    <p:sldId id="328" r:id="rId36"/>
    <p:sldId id="329" r:id="rId37"/>
    <p:sldId id="345" r:id="rId38"/>
    <p:sldId id="330" r:id="rId39"/>
    <p:sldId id="331" r:id="rId40"/>
    <p:sldId id="346" r:id="rId41"/>
    <p:sldId id="347" r:id="rId42"/>
    <p:sldId id="348" r:id="rId43"/>
    <p:sldId id="349" r:id="rId44"/>
    <p:sldId id="350" r:id="rId45"/>
    <p:sldId id="351" r:id="rId46"/>
    <p:sldId id="352" r:id="rId47"/>
    <p:sldId id="353" r:id="rId48"/>
    <p:sldId id="354" r:id="rId49"/>
    <p:sldId id="355" r:id="rId50"/>
    <p:sldId id="356" r:id="rId51"/>
    <p:sldId id="357" r:id="rId52"/>
    <p:sldId id="358" r:id="rId53"/>
    <p:sldId id="359" r:id="rId54"/>
    <p:sldId id="360" r:id="rId55"/>
    <p:sldId id="361" r:id="rId56"/>
    <p:sldId id="362" r:id="rId57"/>
    <p:sldId id="363" r:id="rId58"/>
    <p:sldId id="364" r:id="rId59"/>
    <p:sldId id="365" r:id="rId60"/>
    <p:sldId id="366" r:id="rId61"/>
    <p:sldId id="367" r:id="rId62"/>
    <p:sldId id="368" r:id="rId63"/>
    <p:sldId id="369" r:id="rId64"/>
    <p:sldId id="370" r:id="rId65"/>
    <p:sldId id="371" r:id="rId66"/>
    <p:sldId id="372" r:id="rId67"/>
    <p:sldId id="373" r:id="rId68"/>
    <p:sldId id="374" r:id="rId69"/>
    <p:sldId id="375" r:id="rId70"/>
    <p:sldId id="376" r:id="rId71"/>
    <p:sldId id="377" r:id="rId72"/>
    <p:sldId id="378" r:id="rId73"/>
    <p:sldId id="379" r:id="rId74"/>
    <p:sldId id="380" r:id="rId75"/>
    <p:sldId id="381" r:id="rId76"/>
    <p:sldId id="382" r:id="rId77"/>
    <p:sldId id="383" r:id="rId78"/>
    <p:sldId id="384" r:id="rId79"/>
    <p:sldId id="385" r:id="rId80"/>
    <p:sldId id="386" r:id="rId81"/>
    <p:sldId id="387" r:id="rId82"/>
    <p:sldId id="388" r:id="rId83"/>
    <p:sldId id="389" r:id="rId84"/>
    <p:sldId id="390" r:id="rId85"/>
    <p:sldId id="391" r:id="rId86"/>
    <p:sldId id="392" r:id="rId87"/>
    <p:sldId id="393" r:id="rId88"/>
    <p:sldId id="394" r:id="rId89"/>
    <p:sldId id="395" r:id="rId90"/>
    <p:sldId id="396" r:id="rId91"/>
    <p:sldId id="397" r:id="rId92"/>
    <p:sldId id="398" r:id="rId93"/>
    <p:sldId id="399" r:id="rId94"/>
    <p:sldId id="400" r:id="rId95"/>
    <p:sldId id="401" r:id="rId96"/>
    <p:sldId id="402" r:id="rId97"/>
    <p:sldId id="403" r:id="rId98"/>
    <p:sldId id="404" r:id="rId99"/>
    <p:sldId id="405" r:id="rId100"/>
    <p:sldId id="406" r:id="rId101"/>
    <p:sldId id="407" r:id="rId102"/>
    <p:sldId id="408" r:id="rId103"/>
    <p:sldId id="409" r:id="rId104"/>
    <p:sldId id="410" r:id="rId105"/>
    <p:sldId id="411" r:id="rId106"/>
    <p:sldId id="412" r:id="rId107"/>
    <p:sldId id="413" r:id="rId108"/>
    <p:sldId id="414" r:id="rId109"/>
    <p:sldId id="415" r:id="rId110"/>
    <p:sldId id="416" r:id="rId111"/>
    <p:sldId id="417" r:id="rId112"/>
    <p:sldId id="418" r:id="rId113"/>
    <p:sldId id="419" r:id="rId114"/>
    <p:sldId id="420" r:id="rId115"/>
    <p:sldId id="421" r:id="rId116"/>
    <p:sldId id="422" r:id="rId117"/>
    <p:sldId id="423" r:id="rId118"/>
    <p:sldId id="424" r:id="rId119"/>
    <p:sldId id="425" r:id="rId120"/>
    <p:sldId id="426" r:id="rId121"/>
    <p:sldId id="427" r:id="rId122"/>
    <p:sldId id="428" r:id="rId123"/>
    <p:sldId id="429" r:id="rId124"/>
    <p:sldId id="430" r:id="rId125"/>
    <p:sldId id="431" r:id="rId126"/>
    <p:sldId id="432" r:id="rId127"/>
    <p:sldId id="433" r:id="rId128"/>
    <p:sldId id="434" r:id="rId129"/>
    <p:sldId id="435" r:id="rId130"/>
    <p:sldId id="436" r:id="rId131"/>
    <p:sldId id="437" r:id="rId132"/>
    <p:sldId id="438" r:id="rId133"/>
    <p:sldId id="439" r:id="rId134"/>
    <p:sldId id="440" r:id="rId135"/>
    <p:sldId id="441" r:id="rId136"/>
    <p:sldId id="442" r:id="rId137"/>
    <p:sldId id="443" r:id="rId138"/>
    <p:sldId id="444" r:id="rId139"/>
    <p:sldId id="445" r:id="rId140"/>
    <p:sldId id="446" r:id="rId141"/>
    <p:sldId id="447" r:id="rId142"/>
    <p:sldId id="448" r:id="rId143"/>
    <p:sldId id="449" r:id="rId144"/>
    <p:sldId id="450" r:id="rId145"/>
    <p:sldId id="451" r:id="rId146"/>
  </p:sldIdLst>
  <p:sldSz cx="17340263"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15:guide id="1" orient="horz" pos="3072">
          <p15:clr>
            <a:srgbClr val="A4A3A4"/>
          </p15:clr>
        </p15:guide>
        <p15:guide id="2" pos="546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593"/>
    <a:srgbClr val="FFFFCC"/>
    <a:srgbClr val="E35803"/>
    <a:srgbClr val="491C01"/>
    <a:srgbClr val="75B7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
          <a:latin typeface="Helvetica Neue Medium"/>
          <a:ea typeface="Helvetica Neue Medium"/>
          <a:cs typeface="Helvetica Neue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
          <a:latin typeface="Helvetica Neue Medium"/>
          <a:ea typeface="Helvetica Neue Medium"/>
          <a:cs typeface="Helvetica Neue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77" autoAdjust="0"/>
    <p:restoredTop sz="84764" autoAdjust="0"/>
  </p:normalViewPr>
  <p:slideViewPr>
    <p:cSldViewPr snapToGrid="0" snapToObjects="1">
      <p:cViewPr varScale="1">
        <p:scale>
          <a:sx n="70" d="100"/>
          <a:sy n="70" d="100"/>
        </p:scale>
        <p:origin x="840" y="66"/>
      </p:cViewPr>
      <p:guideLst>
        <p:guide orient="horz" pos="3072"/>
        <p:guide pos="546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184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viewProps" Target="viewProp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diagrams/_rels/data1.xml.rels><?xml version="1.0" encoding="UTF-8" standalone="yes"?>
<Relationships xmlns="http://schemas.openxmlformats.org/package/2006/relationships"><Relationship Id="rId1"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ADC8BA-1FE7-4CDA-AB3A-2B16B89349BB}" type="doc">
      <dgm:prSet loTypeId="urn:microsoft.com/office/officeart/2005/8/layout/cycle5" loCatId="cycle" qsTypeId="urn:microsoft.com/office/officeart/2005/8/quickstyle/simple1" qsCatId="simple" csTypeId="urn:microsoft.com/office/officeart/2005/8/colors/colorful1" csCatId="colorful" phldr="1"/>
      <dgm:spPr/>
      <dgm:t>
        <a:bodyPr/>
        <a:lstStyle/>
        <a:p>
          <a:endParaRPr lang="en-US"/>
        </a:p>
      </dgm:t>
    </dgm:pt>
    <dgm:pt modelId="{35EBFF15-A2B7-4E6D-BC4D-DFD67ECC6DBB}">
      <dgm:prSet phldrT="[Text]" custT="1"/>
      <dgm:spPr/>
      <dgm:t>
        <a:bodyPr/>
        <a:lstStyle/>
        <a:p>
          <a:pPr algn="ctr"/>
          <a:r>
            <a:rPr lang="mk-MK" sz="1100" dirty="0"/>
            <a:t>1. </a:t>
          </a:r>
          <a:r>
            <a:rPr lang="mk-MK" sz="2400" dirty="0">
              <a:latin typeface="Cambria" panose="02040503050406030204" pitchFamily="18" charset="0"/>
              <a:ea typeface="Cambria" panose="02040503050406030204" pitchFamily="18" charset="0"/>
            </a:rPr>
            <a:t>Планирање</a:t>
          </a:r>
          <a:endParaRPr lang="en-US" sz="2400" dirty="0">
            <a:latin typeface="Cambria" panose="02040503050406030204" pitchFamily="18" charset="0"/>
            <a:ea typeface="Cambria" panose="02040503050406030204" pitchFamily="18" charset="0"/>
          </a:endParaRPr>
        </a:p>
      </dgm:t>
    </dgm:pt>
    <dgm:pt modelId="{98D56300-FE79-4AB9-89FC-FDE05D185784}" type="parTrans" cxnId="{C956D216-AD08-432C-826B-F8FD3BECE2C9}">
      <dgm:prSet/>
      <dgm:spPr/>
      <dgm:t>
        <a:bodyPr/>
        <a:lstStyle/>
        <a:p>
          <a:pPr algn="ctr"/>
          <a:endParaRPr lang="en-US" sz="1100"/>
        </a:p>
      </dgm:t>
    </dgm:pt>
    <dgm:pt modelId="{AA348332-3A23-43CF-A5A0-72ADED227EB5}" type="sibTrans" cxnId="{C956D216-AD08-432C-826B-F8FD3BECE2C9}">
      <dgm:prSet/>
      <dgm:spPr/>
      <dgm:t>
        <a:bodyPr/>
        <a:lstStyle/>
        <a:p>
          <a:pPr algn="ctr"/>
          <a:endParaRPr lang="en-US" sz="1100"/>
        </a:p>
      </dgm:t>
    </dgm:pt>
    <dgm:pt modelId="{048AA060-14DF-43FD-B780-25A4E637C3E2}">
      <dgm:prSet phldrT="[Text]" custT="1"/>
      <dgm:spPr>
        <a:solidFill>
          <a:schemeClr val="accent2"/>
        </a:solidFill>
      </dgm:spPr>
      <dgm:t>
        <a:bodyPr/>
        <a:lstStyle/>
        <a:p>
          <a:pPr algn="ctr"/>
          <a:r>
            <a:rPr lang="mk-MK" sz="1800">
              <a:latin typeface="Cambria" panose="02040503050406030204" pitchFamily="18" charset="0"/>
              <a:ea typeface="Cambria" panose="02040503050406030204" pitchFamily="18" charset="0"/>
            </a:rPr>
            <a:t>2. Организирање и  документирање</a:t>
          </a:r>
          <a:endParaRPr lang="en-US" sz="1800">
            <a:latin typeface="Cambria" panose="02040503050406030204" pitchFamily="18" charset="0"/>
            <a:ea typeface="Cambria" panose="02040503050406030204" pitchFamily="18" charset="0"/>
          </a:endParaRPr>
        </a:p>
      </dgm:t>
    </dgm:pt>
    <dgm:pt modelId="{03792779-49C8-405C-B1C4-E7A3B41916B5}" type="parTrans" cxnId="{55C77BE5-AA30-4A1E-A2BA-163EDA770DFF}">
      <dgm:prSet/>
      <dgm:spPr/>
      <dgm:t>
        <a:bodyPr/>
        <a:lstStyle/>
        <a:p>
          <a:pPr algn="ctr"/>
          <a:endParaRPr lang="en-US" sz="1100"/>
        </a:p>
      </dgm:t>
    </dgm:pt>
    <dgm:pt modelId="{A80C3A4D-9068-4B7B-9C58-18383BBCA7A0}" type="sibTrans" cxnId="{55C77BE5-AA30-4A1E-A2BA-163EDA770DFF}">
      <dgm:prSet/>
      <dgm:spPr/>
      <dgm:t>
        <a:bodyPr/>
        <a:lstStyle/>
        <a:p>
          <a:pPr algn="ctr"/>
          <a:endParaRPr lang="en-US" sz="1100"/>
        </a:p>
      </dgm:t>
    </dgm:pt>
    <dgm:pt modelId="{94F58B00-1CC6-42A6-B8C1-5092A8B8E2CE}">
      <dgm:prSet phldrT="[Text]" custT="1"/>
      <dgm:spPr/>
      <dgm:t>
        <a:bodyPr/>
        <a:lstStyle/>
        <a:p>
          <a:pPr algn="ctr"/>
          <a:r>
            <a:rPr lang="mk-MK" sz="2400" dirty="0">
              <a:latin typeface="Cambria" panose="02040503050406030204" pitchFamily="18" charset="0"/>
              <a:ea typeface="Cambria" panose="02040503050406030204" pitchFamily="18" charset="0"/>
            </a:rPr>
            <a:t>3. Процесирање</a:t>
          </a:r>
          <a:endParaRPr lang="en-US" sz="2400" dirty="0">
            <a:latin typeface="Cambria" panose="02040503050406030204" pitchFamily="18" charset="0"/>
            <a:ea typeface="Cambria" panose="02040503050406030204" pitchFamily="18" charset="0"/>
          </a:endParaRPr>
        </a:p>
      </dgm:t>
    </dgm:pt>
    <dgm:pt modelId="{CF3B5695-98F5-46E7-A3E5-DF13F3D33211}" type="parTrans" cxnId="{C4C84E76-AE8D-412E-83C2-A3957F1E0C46}">
      <dgm:prSet/>
      <dgm:spPr/>
      <dgm:t>
        <a:bodyPr/>
        <a:lstStyle/>
        <a:p>
          <a:pPr algn="ctr"/>
          <a:endParaRPr lang="en-US" sz="1100"/>
        </a:p>
      </dgm:t>
    </dgm:pt>
    <dgm:pt modelId="{377EBC77-F349-4D9C-996E-2FCA6408A758}" type="sibTrans" cxnId="{C4C84E76-AE8D-412E-83C2-A3957F1E0C46}">
      <dgm:prSet/>
      <dgm:spPr>
        <a:blipFill rotWithShape="0">
          <a:blip xmlns:r="http://schemas.openxmlformats.org/officeDocument/2006/relationships" r:embed="rId1"/>
          <a:stretch>
            <a:fillRect/>
          </a:stretch>
        </a:blipFill>
      </dgm:spPr>
      <dgm:t>
        <a:bodyPr/>
        <a:lstStyle/>
        <a:p>
          <a:pPr algn="ctr"/>
          <a:endParaRPr lang="en-US" sz="1100"/>
        </a:p>
      </dgm:t>
    </dgm:pt>
    <dgm:pt modelId="{A985F861-DE03-4111-800B-6E21A1CBB5FA}">
      <dgm:prSet phldrT="[Text]" custT="1"/>
      <dgm:spPr/>
      <dgm:t>
        <a:bodyPr/>
        <a:lstStyle/>
        <a:p>
          <a:pPr algn="ctr"/>
          <a:r>
            <a:rPr lang="mk-MK" sz="2400">
              <a:latin typeface="Cambria" panose="02040503050406030204" pitchFamily="18" charset="0"/>
              <a:ea typeface="Cambria" panose="02040503050406030204" pitchFamily="18" charset="0"/>
            </a:rPr>
            <a:t>4. Складирање</a:t>
          </a:r>
          <a:endParaRPr lang="en-US" sz="2400">
            <a:latin typeface="Cambria" panose="02040503050406030204" pitchFamily="18" charset="0"/>
            <a:ea typeface="Cambria" panose="02040503050406030204" pitchFamily="18" charset="0"/>
          </a:endParaRPr>
        </a:p>
      </dgm:t>
    </dgm:pt>
    <dgm:pt modelId="{7046BAE0-3823-4CBF-B59F-9BECA3EB4B3B}" type="parTrans" cxnId="{CB540667-E1D9-4318-BA13-A5A3D3ADCEB8}">
      <dgm:prSet/>
      <dgm:spPr/>
      <dgm:t>
        <a:bodyPr/>
        <a:lstStyle/>
        <a:p>
          <a:pPr algn="ctr"/>
          <a:endParaRPr lang="en-US" sz="1100"/>
        </a:p>
      </dgm:t>
    </dgm:pt>
    <dgm:pt modelId="{66093C33-F77C-4FAB-85C9-E1BC89924EA9}" type="sibTrans" cxnId="{CB540667-E1D9-4318-BA13-A5A3D3ADCEB8}">
      <dgm:prSet/>
      <dgm:spPr/>
      <dgm:t>
        <a:bodyPr/>
        <a:lstStyle/>
        <a:p>
          <a:pPr algn="ctr"/>
          <a:endParaRPr lang="en-US" sz="1100"/>
        </a:p>
      </dgm:t>
    </dgm:pt>
    <dgm:pt modelId="{1F4A7041-61C9-4F08-8B5E-E1CC1F3863FF}">
      <dgm:prSet phldrT="[Text]" custT="1"/>
      <dgm:spPr/>
      <dgm:t>
        <a:bodyPr/>
        <a:lstStyle/>
        <a:p>
          <a:pPr algn="ctr"/>
          <a:r>
            <a:rPr lang="mk-MK" sz="1100" dirty="0"/>
            <a:t>5. </a:t>
          </a:r>
          <a:r>
            <a:rPr lang="mk-MK" sz="2400" dirty="0">
              <a:latin typeface="Cambria" panose="02040503050406030204" pitchFamily="18" charset="0"/>
              <a:ea typeface="Cambria" panose="02040503050406030204" pitchFamily="18" charset="0"/>
            </a:rPr>
            <a:t>Заштита</a:t>
          </a:r>
          <a:endParaRPr lang="en-US" sz="2400" dirty="0">
            <a:latin typeface="Cambria" panose="02040503050406030204" pitchFamily="18" charset="0"/>
            <a:ea typeface="Cambria" panose="02040503050406030204" pitchFamily="18" charset="0"/>
          </a:endParaRPr>
        </a:p>
      </dgm:t>
    </dgm:pt>
    <dgm:pt modelId="{88D19BC0-0EE4-43E7-BEFF-9C27D1849841}" type="parTrans" cxnId="{F92C45B4-E940-4F8F-9A1D-276C887FB295}">
      <dgm:prSet/>
      <dgm:spPr/>
      <dgm:t>
        <a:bodyPr/>
        <a:lstStyle/>
        <a:p>
          <a:pPr algn="ctr"/>
          <a:endParaRPr lang="en-US" sz="1100"/>
        </a:p>
      </dgm:t>
    </dgm:pt>
    <dgm:pt modelId="{7C05D4AC-2800-42FB-921A-6EB69128239A}" type="sibTrans" cxnId="{F92C45B4-E940-4F8F-9A1D-276C887FB295}">
      <dgm:prSet/>
      <dgm:spPr/>
      <dgm:t>
        <a:bodyPr/>
        <a:lstStyle/>
        <a:p>
          <a:pPr algn="ctr"/>
          <a:endParaRPr lang="en-US" sz="1100"/>
        </a:p>
      </dgm:t>
    </dgm:pt>
    <dgm:pt modelId="{A193AFAE-D50C-4296-80EB-4EAE7896BF3D}">
      <dgm:prSet phldrT="[Text]" custT="1"/>
      <dgm:spPr/>
      <dgm:t>
        <a:bodyPr/>
        <a:lstStyle/>
        <a:p>
          <a:pPr algn="ctr"/>
          <a:r>
            <a:rPr lang="mk-MK" sz="1100" dirty="0"/>
            <a:t>6. </a:t>
          </a:r>
          <a:r>
            <a:rPr lang="mk-MK" sz="2400" dirty="0">
              <a:latin typeface="Cambria" panose="02040503050406030204" pitchFamily="18" charset="0"/>
              <a:ea typeface="Cambria" panose="02040503050406030204" pitchFamily="18" charset="0"/>
            </a:rPr>
            <a:t>Објавување</a:t>
          </a:r>
          <a:endParaRPr lang="en-US" sz="2400" dirty="0">
            <a:latin typeface="Cambria" panose="02040503050406030204" pitchFamily="18" charset="0"/>
            <a:ea typeface="Cambria" panose="02040503050406030204" pitchFamily="18" charset="0"/>
          </a:endParaRPr>
        </a:p>
      </dgm:t>
    </dgm:pt>
    <dgm:pt modelId="{F65EB346-6363-46CF-A76A-40AA6142B3BD}" type="parTrans" cxnId="{EEA0BB50-B69D-4F64-9648-CA85EF279097}">
      <dgm:prSet/>
      <dgm:spPr/>
      <dgm:t>
        <a:bodyPr/>
        <a:lstStyle/>
        <a:p>
          <a:pPr algn="ctr"/>
          <a:endParaRPr lang="en-US" sz="1100"/>
        </a:p>
      </dgm:t>
    </dgm:pt>
    <dgm:pt modelId="{9E70D3C9-EE21-4B75-A071-81B6CE68D676}" type="sibTrans" cxnId="{EEA0BB50-B69D-4F64-9648-CA85EF279097}">
      <dgm:prSet/>
      <dgm:spPr/>
      <dgm:t>
        <a:bodyPr/>
        <a:lstStyle/>
        <a:p>
          <a:pPr algn="ctr"/>
          <a:endParaRPr lang="en-US" sz="1100"/>
        </a:p>
      </dgm:t>
    </dgm:pt>
    <dgm:pt modelId="{61E6E708-0510-4020-A88A-E4CAA83AFBAE}">
      <dgm:prSet phldrT="[Text]" custT="1"/>
      <dgm:spPr/>
      <dgm:t>
        <a:bodyPr/>
        <a:lstStyle/>
        <a:p>
          <a:pPr algn="ctr"/>
          <a:r>
            <a:rPr lang="mk-MK" sz="1100" dirty="0"/>
            <a:t>7. </a:t>
          </a:r>
          <a:r>
            <a:rPr lang="mk-MK" sz="2400" dirty="0">
              <a:latin typeface="Cambria" panose="02040503050406030204" pitchFamily="18" charset="0"/>
              <a:ea typeface="Cambria" panose="02040503050406030204" pitchFamily="18" charset="0"/>
            </a:rPr>
            <a:t>Пронаоѓање</a:t>
          </a:r>
          <a:endParaRPr lang="en-US" sz="2400" dirty="0">
            <a:latin typeface="Cambria" panose="02040503050406030204" pitchFamily="18" charset="0"/>
            <a:ea typeface="Cambria" panose="02040503050406030204" pitchFamily="18" charset="0"/>
          </a:endParaRPr>
        </a:p>
      </dgm:t>
    </dgm:pt>
    <dgm:pt modelId="{88CDE51A-07F5-4786-B2EC-92DC244ADA61}" type="parTrans" cxnId="{FA41983E-D768-49B2-98AA-5EEA366FEDE8}">
      <dgm:prSet/>
      <dgm:spPr/>
      <dgm:t>
        <a:bodyPr/>
        <a:lstStyle/>
        <a:p>
          <a:pPr algn="ctr"/>
          <a:endParaRPr lang="en-US" sz="1100"/>
        </a:p>
      </dgm:t>
    </dgm:pt>
    <dgm:pt modelId="{E2AD88B6-643A-4376-9A05-E423684047EA}" type="sibTrans" cxnId="{FA41983E-D768-49B2-98AA-5EEA366FEDE8}">
      <dgm:prSet/>
      <dgm:spPr/>
      <dgm:t>
        <a:bodyPr/>
        <a:lstStyle/>
        <a:p>
          <a:pPr algn="ctr"/>
          <a:endParaRPr lang="en-US" sz="1100"/>
        </a:p>
      </dgm:t>
    </dgm:pt>
    <dgm:pt modelId="{47AF5B12-8E88-4687-98F7-D39A86316998}" type="pres">
      <dgm:prSet presAssocID="{72ADC8BA-1FE7-4CDA-AB3A-2B16B89349BB}" presName="cycle" presStyleCnt="0">
        <dgm:presLayoutVars>
          <dgm:dir/>
          <dgm:resizeHandles val="exact"/>
        </dgm:presLayoutVars>
      </dgm:prSet>
      <dgm:spPr/>
      <dgm:t>
        <a:bodyPr/>
        <a:lstStyle/>
        <a:p>
          <a:endParaRPr lang="mk-MK"/>
        </a:p>
      </dgm:t>
    </dgm:pt>
    <dgm:pt modelId="{8F9A6756-A25D-461E-BF6B-3696767C835B}" type="pres">
      <dgm:prSet presAssocID="{35EBFF15-A2B7-4E6D-BC4D-DFD67ECC6DBB}" presName="node" presStyleLbl="node1" presStyleIdx="0" presStyleCnt="7" custScaleX="148832">
        <dgm:presLayoutVars>
          <dgm:bulletEnabled val="1"/>
        </dgm:presLayoutVars>
      </dgm:prSet>
      <dgm:spPr/>
      <dgm:t>
        <a:bodyPr/>
        <a:lstStyle/>
        <a:p>
          <a:endParaRPr lang="en-US"/>
        </a:p>
      </dgm:t>
    </dgm:pt>
    <dgm:pt modelId="{0ABE9EEB-40EF-4CEE-8527-E062710826B8}" type="pres">
      <dgm:prSet presAssocID="{35EBFF15-A2B7-4E6D-BC4D-DFD67ECC6DBB}" presName="spNode" presStyleCnt="0"/>
      <dgm:spPr/>
    </dgm:pt>
    <dgm:pt modelId="{6E7C8C5D-9184-4702-9944-AF8A28CA93E8}" type="pres">
      <dgm:prSet presAssocID="{AA348332-3A23-43CF-A5A0-72ADED227EB5}" presName="sibTrans" presStyleLbl="sibTrans1D1" presStyleIdx="0" presStyleCnt="7"/>
      <dgm:spPr/>
      <dgm:t>
        <a:bodyPr/>
        <a:lstStyle/>
        <a:p>
          <a:endParaRPr lang="mk-MK"/>
        </a:p>
      </dgm:t>
    </dgm:pt>
    <dgm:pt modelId="{C5821BAA-3537-48F5-A184-075252A15007}" type="pres">
      <dgm:prSet presAssocID="{048AA060-14DF-43FD-B780-25A4E637C3E2}" presName="node" presStyleLbl="node1" presStyleIdx="1" presStyleCnt="7" custScaleX="156572" custRadScaleRad="99645" custRadScaleInc="24406">
        <dgm:presLayoutVars>
          <dgm:bulletEnabled val="1"/>
        </dgm:presLayoutVars>
      </dgm:prSet>
      <dgm:spPr/>
      <dgm:t>
        <a:bodyPr/>
        <a:lstStyle/>
        <a:p>
          <a:endParaRPr lang="en-US"/>
        </a:p>
      </dgm:t>
    </dgm:pt>
    <dgm:pt modelId="{A0FAF8CC-7BBA-428A-9F3E-E09E64A32416}" type="pres">
      <dgm:prSet presAssocID="{048AA060-14DF-43FD-B780-25A4E637C3E2}" presName="spNode" presStyleCnt="0"/>
      <dgm:spPr/>
    </dgm:pt>
    <dgm:pt modelId="{7E88B1C8-83E9-4D0C-BFA6-36E347C28955}" type="pres">
      <dgm:prSet presAssocID="{A80C3A4D-9068-4B7B-9C58-18383BBCA7A0}" presName="sibTrans" presStyleLbl="sibTrans1D1" presStyleIdx="1" presStyleCnt="7"/>
      <dgm:spPr/>
      <dgm:t>
        <a:bodyPr/>
        <a:lstStyle/>
        <a:p>
          <a:endParaRPr lang="mk-MK"/>
        </a:p>
      </dgm:t>
    </dgm:pt>
    <dgm:pt modelId="{0291086E-0788-4069-9339-6F34777428CF}" type="pres">
      <dgm:prSet presAssocID="{94F58B00-1CC6-42A6-B8C1-5092A8B8E2CE}" presName="node" presStyleLbl="node1" presStyleIdx="2" presStyleCnt="7" custScaleX="157506" custRadScaleRad="101751" custRadScaleInc="-33896">
        <dgm:presLayoutVars>
          <dgm:bulletEnabled val="1"/>
        </dgm:presLayoutVars>
      </dgm:prSet>
      <dgm:spPr/>
      <dgm:t>
        <a:bodyPr/>
        <a:lstStyle/>
        <a:p>
          <a:endParaRPr lang="en-US"/>
        </a:p>
      </dgm:t>
    </dgm:pt>
    <dgm:pt modelId="{BD48B6F9-8C10-4135-B17C-249477C5FFDE}" type="pres">
      <dgm:prSet presAssocID="{94F58B00-1CC6-42A6-B8C1-5092A8B8E2CE}" presName="spNode" presStyleCnt="0"/>
      <dgm:spPr/>
    </dgm:pt>
    <dgm:pt modelId="{A489F4E2-E12F-4976-9780-D06169156087}" type="pres">
      <dgm:prSet presAssocID="{377EBC77-F349-4D9C-996E-2FCA6408A758}" presName="sibTrans" presStyleLbl="sibTrans1D1" presStyleIdx="2" presStyleCnt="7"/>
      <dgm:spPr/>
      <dgm:t>
        <a:bodyPr/>
        <a:lstStyle/>
        <a:p>
          <a:endParaRPr lang="mk-MK"/>
        </a:p>
      </dgm:t>
    </dgm:pt>
    <dgm:pt modelId="{93C6EAA0-677D-4798-98AF-680311A3E60D}" type="pres">
      <dgm:prSet presAssocID="{A985F861-DE03-4111-800B-6E21A1CBB5FA}" presName="node" presStyleLbl="node1" presStyleIdx="3" presStyleCnt="7" custScaleX="152786" custRadScaleRad="109374" custRadScaleInc="-79533">
        <dgm:presLayoutVars>
          <dgm:bulletEnabled val="1"/>
        </dgm:presLayoutVars>
      </dgm:prSet>
      <dgm:spPr/>
      <dgm:t>
        <a:bodyPr/>
        <a:lstStyle/>
        <a:p>
          <a:endParaRPr lang="en-US"/>
        </a:p>
      </dgm:t>
    </dgm:pt>
    <dgm:pt modelId="{2B7B4CEA-1520-4895-ADE6-D8C744E2D65E}" type="pres">
      <dgm:prSet presAssocID="{A985F861-DE03-4111-800B-6E21A1CBB5FA}" presName="spNode" presStyleCnt="0"/>
      <dgm:spPr/>
    </dgm:pt>
    <dgm:pt modelId="{4D4DCBDD-8C6B-47AA-91DC-36FF7FB61119}" type="pres">
      <dgm:prSet presAssocID="{66093C33-F77C-4FAB-85C9-E1BC89924EA9}" presName="sibTrans" presStyleLbl="sibTrans1D1" presStyleIdx="3" presStyleCnt="7"/>
      <dgm:spPr/>
      <dgm:t>
        <a:bodyPr/>
        <a:lstStyle/>
        <a:p>
          <a:endParaRPr lang="mk-MK"/>
        </a:p>
      </dgm:t>
    </dgm:pt>
    <dgm:pt modelId="{635585F9-0E29-4C21-9996-B3AF7CB6A997}" type="pres">
      <dgm:prSet presAssocID="{1F4A7041-61C9-4F08-8B5E-E1CC1F3863FF}" presName="node" presStyleLbl="node1" presStyleIdx="4" presStyleCnt="7" custScaleX="160656" custRadScaleRad="105381" custRadScaleInc="59996">
        <dgm:presLayoutVars>
          <dgm:bulletEnabled val="1"/>
        </dgm:presLayoutVars>
      </dgm:prSet>
      <dgm:spPr/>
      <dgm:t>
        <a:bodyPr/>
        <a:lstStyle/>
        <a:p>
          <a:endParaRPr lang="en-US"/>
        </a:p>
      </dgm:t>
    </dgm:pt>
    <dgm:pt modelId="{C41F4CEA-3522-49F2-AD91-93143298378D}" type="pres">
      <dgm:prSet presAssocID="{1F4A7041-61C9-4F08-8B5E-E1CC1F3863FF}" presName="spNode" presStyleCnt="0"/>
      <dgm:spPr/>
    </dgm:pt>
    <dgm:pt modelId="{BC4B1C11-1EDE-4684-AFEF-78A8F6E6FB59}" type="pres">
      <dgm:prSet presAssocID="{7C05D4AC-2800-42FB-921A-6EB69128239A}" presName="sibTrans" presStyleLbl="sibTrans1D1" presStyleIdx="4" presStyleCnt="7"/>
      <dgm:spPr/>
      <dgm:t>
        <a:bodyPr/>
        <a:lstStyle/>
        <a:p>
          <a:endParaRPr lang="mk-MK"/>
        </a:p>
      </dgm:t>
    </dgm:pt>
    <dgm:pt modelId="{35DA4150-9278-48EF-85A1-BD8CB6DEC442}" type="pres">
      <dgm:prSet presAssocID="{A193AFAE-D50C-4296-80EB-4EAE7896BF3D}" presName="node" presStyleLbl="node1" presStyleIdx="5" presStyleCnt="7" custScaleX="155061" custRadScaleRad="101606" custRadScaleInc="8247">
        <dgm:presLayoutVars>
          <dgm:bulletEnabled val="1"/>
        </dgm:presLayoutVars>
      </dgm:prSet>
      <dgm:spPr/>
      <dgm:t>
        <a:bodyPr/>
        <a:lstStyle/>
        <a:p>
          <a:endParaRPr lang="en-US"/>
        </a:p>
      </dgm:t>
    </dgm:pt>
    <dgm:pt modelId="{F68B337F-2306-41F4-88AC-CAF095E2C374}" type="pres">
      <dgm:prSet presAssocID="{A193AFAE-D50C-4296-80EB-4EAE7896BF3D}" presName="spNode" presStyleCnt="0"/>
      <dgm:spPr/>
    </dgm:pt>
    <dgm:pt modelId="{898436F1-CC52-4E36-910A-7DA79A073A88}" type="pres">
      <dgm:prSet presAssocID="{9E70D3C9-EE21-4B75-A071-81B6CE68D676}" presName="sibTrans" presStyleLbl="sibTrans1D1" presStyleIdx="5" presStyleCnt="7"/>
      <dgm:spPr/>
      <dgm:t>
        <a:bodyPr/>
        <a:lstStyle/>
        <a:p>
          <a:endParaRPr lang="mk-MK"/>
        </a:p>
      </dgm:t>
    </dgm:pt>
    <dgm:pt modelId="{10CDDA79-F282-456B-8A6A-D5E3D2806241}" type="pres">
      <dgm:prSet presAssocID="{61E6E708-0510-4020-A88A-E4CAA83AFBAE}" presName="node" presStyleLbl="node1" presStyleIdx="6" presStyleCnt="7" custScaleX="161976" custRadScaleRad="102158" custRadScaleInc="-25331">
        <dgm:presLayoutVars>
          <dgm:bulletEnabled val="1"/>
        </dgm:presLayoutVars>
      </dgm:prSet>
      <dgm:spPr/>
      <dgm:t>
        <a:bodyPr/>
        <a:lstStyle/>
        <a:p>
          <a:endParaRPr lang="en-US"/>
        </a:p>
      </dgm:t>
    </dgm:pt>
    <dgm:pt modelId="{93E577F8-7284-4592-9850-21AC6379B3D4}" type="pres">
      <dgm:prSet presAssocID="{61E6E708-0510-4020-A88A-E4CAA83AFBAE}" presName="spNode" presStyleCnt="0"/>
      <dgm:spPr/>
    </dgm:pt>
    <dgm:pt modelId="{83F4D191-8D52-417D-815B-55663FDD9DB3}" type="pres">
      <dgm:prSet presAssocID="{E2AD88B6-643A-4376-9A05-E423684047EA}" presName="sibTrans" presStyleLbl="sibTrans1D1" presStyleIdx="6" presStyleCnt="7"/>
      <dgm:spPr/>
      <dgm:t>
        <a:bodyPr/>
        <a:lstStyle/>
        <a:p>
          <a:endParaRPr lang="mk-MK"/>
        </a:p>
      </dgm:t>
    </dgm:pt>
  </dgm:ptLst>
  <dgm:cxnLst>
    <dgm:cxn modelId="{95DD4A53-5D63-405D-B651-0832A8CBD649}" type="presOf" srcId="{66093C33-F77C-4FAB-85C9-E1BC89924EA9}" destId="{4D4DCBDD-8C6B-47AA-91DC-36FF7FB61119}" srcOrd="0" destOrd="0" presId="urn:microsoft.com/office/officeart/2005/8/layout/cycle5"/>
    <dgm:cxn modelId="{C701A75E-2BB8-4A1F-93AE-14931371519E}" type="presOf" srcId="{AA348332-3A23-43CF-A5A0-72ADED227EB5}" destId="{6E7C8C5D-9184-4702-9944-AF8A28CA93E8}" srcOrd="0" destOrd="0" presId="urn:microsoft.com/office/officeart/2005/8/layout/cycle5"/>
    <dgm:cxn modelId="{4B2AFB03-CA1B-4418-9D2F-C0B3B67D570D}" type="presOf" srcId="{1F4A7041-61C9-4F08-8B5E-E1CC1F3863FF}" destId="{635585F9-0E29-4C21-9996-B3AF7CB6A997}" srcOrd="0" destOrd="0" presId="urn:microsoft.com/office/officeart/2005/8/layout/cycle5"/>
    <dgm:cxn modelId="{C7138C48-518F-4123-8C39-51F77DDF0B80}" type="presOf" srcId="{94F58B00-1CC6-42A6-B8C1-5092A8B8E2CE}" destId="{0291086E-0788-4069-9339-6F34777428CF}" srcOrd="0" destOrd="0" presId="urn:microsoft.com/office/officeart/2005/8/layout/cycle5"/>
    <dgm:cxn modelId="{D363B23B-748E-4BF3-ADB6-0091833706AF}" type="presOf" srcId="{A985F861-DE03-4111-800B-6E21A1CBB5FA}" destId="{93C6EAA0-677D-4798-98AF-680311A3E60D}" srcOrd="0" destOrd="0" presId="urn:microsoft.com/office/officeart/2005/8/layout/cycle5"/>
    <dgm:cxn modelId="{7CF5BBA4-1B2A-4149-A9C7-13E0C91EEBD3}" type="presOf" srcId="{E2AD88B6-643A-4376-9A05-E423684047EA}" destId="{83F4D191-8D52-417D-815B-55663FDD9DB3}" srcOrd="0" destOrd="0" presId="urn:microsoft.com/office/officeart/2005/8/layout/cycle5"/>
    <dgm:cxn modelId="{03176C1C-B169-4ABD-8C8D-631B7B64212D}" type="presOf" srcId="{7C05D4AC-2800-42FB-921A-6EB69128239A}" destId="{BC4B1C11-1EDE-4684-AFEF-78A8F6E6FB59}" srcOrd="0" destOrd="0" presId="urn:microsoft.com/office/officeart/2005/8/layout/cycle5"/>
    <dgm:cxn modelId="{C956D216-AD08-432C-826B-F8FD3BECE2C9}" srcId="{72ADC8BA-1FE7-4CDA-AB3A-2B16B89349BB}" destId="{35EBFF15-A2B7-4E6D-BC4D-DFD67ECC6DBB}" srcOrd="0" destOrd="0" parTransId="{98D56300-FE79-4AB9-89FC-FDE05D185784}" sibTransId="{AA348332-3A23-43CF-A5A0-72ADED227EB5}"/>
    <dgm:cxn modelId="{AF3C626B-9FDE-4E4D-B3DC-D968CB1FCA08}" type="presOf" srcId="{A193AFAE-D50C-4296-80EB-4EAE7896BF3D}" destId="{35DA4150-9278-48EF-85A1-BD8CB6DEC442}" srcOrd="0" destOrd="0" presId="urn:microsoft.com/office/officeart/2005/8/layout/cycle5"/>
    <dgm:cxn modelId="{59076A9A-8971-43A6-8B96-491F8E4DB8FF}" type="presOf" srcId="{35EBFF15-A2B7-4E6D-BC4D-DFD67ECC6DBB}" destId="{8F9A6756-A25D-461E-BF6B-3696767C835B}" srcOrd="0" destOrd="0" presId="urn:microsoft.com/office/officeart/2005/8/layout/cycle5"/>
    <dgm:cxn modelId="{7012ABBB-745A-47CF-B0E4-89DBCAC6CF92}" type="presOf" srcId="{A80C3A4D-9068-4B7B-9C58-18383BBCA7A0}" destId="{7E88B1C8-83E9-4D0C-BFA6-36E347C28955}" srcOrd="0" destOrd="0" presId="urn:microsoft.com/office/officeart/2005/8/layout/cycle5"/>
    <dgm:cxn modelId="{CB540667-E1D9-4318-BA13-A5A3D3ADCEB8}" srcId="{72ADC8BA-1FE7-4CDA-AB3A-2B16B89349BB}" destId="{A985F861-DE03-4111-800B-6E21A1CBB5FA}" srcOrd="3" destOrd="0" parTransId="{7046BAE0-3823-4CBF-B59F-9BECA3EB4B3B}" sibTransId="{66093C33-F77C-4FAB-85C9-E1BC89924EA9}"/>
    <dgm:cxn modelId="{C4C84E76-AE8D-412E-83C2-A3957F1E0C46}" srcId="{72ADC8BA-1FE7-4CDA-AB3A-2B16B89349BB}" destId="{94F58B00-1CC6-42A6-B8C1-5092A8B8E2CE}" srcOrd="2" destOrd="0" parTransId="{CF3B5695-98F5-46E7-A3E5-DF13F3D33211}" sibTransId="{377EBC77-F349-4D9C-996E-2FCA6408A758}"/>
    <dgm:cxn modelId="{6AA49DCD-A2D7-4EF7-BF8D-0A3C28C03546}" type="presOf" srcId="{048AA060-14DF-43FD-B780-25A4E637C3E2}" destId="{C5821BAA-3537-48F5-A184-075252A15007}" srcOrd="0" destOrd="0" presId="urn:microsoft.com/office/officeart/2005/8/layout/cycle5"/>
    <dgm:cxn modelId="{FAC616B9-E79A-441E-BF03-0D246398DD67}" type="presOf" srcId="{377EBC77-F349-4D9C-996E-2FCA6408A758}" destId="{A489F4E2-E12F-4976-9780-D06169156087}" srcOrd="0" destOrd="0" presId="urn:microsoft.com/office/officeart/2005/8/layout/cycle5"/>
    <dgm:cxn modelId="{55C77BE5-AA30-4A1E-A2BA-163EDA770DFF}" srcId="{72ADC8BA-1FE7-4CDA-AB3A-2B16B89349BB}" destId="{048AA060-14DF-43FD-B780-25A4E637C3E2}" srcOrd="1" destOrd="0" parTransId="{03792779-49C8-405C-B1C4-E7A3B41916B5}" sibTransId="{A80C3A4D-9068-4B7B-9C58-18383BBCA7A0}"/>
    <dgm:cxn modelId="{EEA0BB50-B69D-4F64-9648-CA85EF279097}" srcId="{72ADC8BA-1FE7-4CDA-AB3A-2B16B89349BB}" destId="{A193AFAE-D50C-4296-80EB-4EAE7896BF3D}" srcOrd="5" destOrd="0" parTransId="{F65EB346-6363-46CF-A76A-40AA6142B3BD}" sibTransId="{9E70D3C9-EE21-4B75-A071-81B6CE68D676}"/>
    <dgm:cxn modelId="{F92C45B4-E940-4F8F-9A1D-276C887FB295}" srcId="{72ADC8BA-1FE7-4CDA-AB3A-2B16B89349BB}" destId="{1F4A7041-61C9-4F08-8B5E-E1CC1F3863FF}" srcOrd="4" destOrd="0" parTransId="{88D19BC0-0EE4-43E7-BEFF-9C27D1849841}" sibTransId="{7C05D4AC-2800-42FB-921A-6EB69128239A}"/>
    <dgm:cxn modelId="{1B637911-74A4-40EF-B5EB-EAC5286E8571}" type="presOf" srcId="{61E6E708-0510-4020-A88A-E4CAA83AFBAE}" destId="{10CDDA79-F282-456B-8A6A-D5E3D2806241}" srcOrd="0" destOrd="0" presId="urn:microsoft.com/office/officeart/2005/8/layout/cycle5"/>
    <dgm:cxn modelId="{DB049524-F758-40AE-86DF-417DB2226CD7}" type="presOf" srcId="{72ADC8BA-1FE7-4CDA-AB3A-2B16B89349BB}" destId="{47AF5B12-8E88-4687-98F7-D39A86316998}" srcOrd="0" destOrd="0" presId="urn:microsoft.com/office/officeart/2005/8/layout/cycle5"/>
    <dgm:cxn modelId="{FA41983E-D768-49B2-98AA-5EEA366FEDE8}" srcId="{72ADC8BA-1FE7-4CDA-AB3A-2B16B89349BB}" destId="{61E6E708-0510-4020-A88A-E4CAA83AFBAE}" srcOrd="6" destOrd="0" parTransId="{88CDE51A-07F5-4786-B2EC-92DC244ADA61}" sibTransId="{E2AD88B6-643A-4376-9A05-E423684047EA}"/>
    <dgm:cxn modelId="{0C683FB6-A0CE-4B55-BB84-7191B30C43DB}" type="presOf" srcId="{9E70D3C9-EE21-4B75-A071-81B6CE68D676}" destId="{898436F1-CC52-4E36-910A-7DA79A073A88}" srcOrd="0" destOrd="0" presId="urn:microsoft.com/office/officeart/2005/8/layout/cycle5"/>
    <dgm:cxn modelId="{96CC5663-67A9-40E7-9AB9-369FBB7054F7}" type="presParOf" srcId="{47AF5B12-8E88-4687-98F7-D39A86316998}" destId="{8F9A6756-A25D-461E-BF6B-3696767C835B}" srcOrd="0" destOrd="0" presId="urn:microsoft.com/office/officeart/2005/8/layout/cycle5"/>
    <dgm:cxn modelId="{10ACEAAD-3C0F-40C1-8BD9-BADC4653AB09}" type="presParOf" srcId="{47AF5B12-8E88-4687-98F7-D39A86316998}" destId="{0ABE9EEB-40EF-4CEE-8527-E062710826B8}" srcOrd="1" destOrd="0" presId="urn:microsoft.com/office/officeart/2005/8/layout/cycle5"/>
    <dgm:cxn modelId="{4DC7158F-D613-45A5-A40B-DF94AB74DB9E}" type="presParOf" srcId="{47AF5B12-8E88-4687-98F7-D39A86316998}" destId="{6E7C8C5D-9184-4702-9944-AF8A28CA93E8}" srcOrd="2" destOrd="0" presId="urn:microsoft.com/office/officeart/2005/8/layout/cycle5"/>
    <dgm:cxn modelId="{C84DE1FE-3AC8-44C9-B965-8A63F3447822}" type="presParOf" srcId="{47AF5B12-8E88-4687-98F7-D39A86316998}" destId="{C5821BAA-3537-48F5-A184-075252A15007}" srcOrd="3" destOrd="0" presId="urn:microsoft.com/office/officeart/2005/8/layout/cycle5"/>
    <dgm:cxn modelId="{E69723A3-1DF3-43E1-B880-24578F59A905}" type="presParOf" srcId="{47AF5B12-8E88-4687-98F7-D39A86316998}" destId="{A0FAF8CC-7BBA-428A-9F3E-E09E64A32416}" srcOrd="4" destOrd="0" presId="urn:microsoft.com/office/officeart/2005/8/layout/cycle5"/>
    <dgm:cxn modelId="{758B6401-D2FE-4CFD-8C34-1AD580050F73}" type="presParOf" srcId="{47AF5B12-8E88-4687-98F7-D39A86316998}" destId="{7E88B1C8-83E9-4D0C-BFA6-36E347C28955}" srcOrd="5" destOrd="0" presId="urn:microsoft.com/office/officeart/2005/8/layout/cycle5"/>
    <dgm:cxn modelId="{64EFC1DD-C939-4BED-93EF-1B749A850B0A}" type="presParOf" srcId="{47AF5B12-8E88-4687-98F7-D39A86316998}" destId="{0291086E-0788-4069-9339-6F34777428CF}" srcOrd="6" destOrd="0" presId="urn:microsoft.com/office/officeart/2005/8/layout/cycle5"/>
    <dgm:cxn modelId="{60E6F3E7-E889-4ACA-83E7-7B285D1FFEF9}" type="presParOf" srcId="{47AF5B12-8E88-4687-98F7-D39A86316998}" destId="{BD48B6F9-8C10-4135-B17C-249477C5FFDE}" srcOrd="7" destOrd="0" presId="urn:microsoft.com/office/officeart/2005/8/layout/cycle5"/>
    <dgm:cxn modelId="{B6C4E6AD-7DB4-4590-9846-24A277681C89}" type="presParOf" srcId="{47AF5B12-8E88-4687-98F7-D39A86316998}" destId="{A489F4E2-E12F-4976-9780-D06169156087}" srcOrd="8" destOrd="0" presId="urn:microsoft.com/office/officeart/2005/8/layout/cycle5"/>
    <dgm:cxn modelId="{46F7EC5A-2088-4FB0-9CF8-2D033A426413}" type="presParOf" srcId="{47AF5B12-8E88-4687-98F7-D39A86316998}" destId="{93C6EAA0-677D-4798-98AF-680311A3E60D}" srcOrd="9" destOrd="0" presId="urn:microsoft.com/office/officeart/2005/8/layout/cycle5"/>
    <dgm:cxn modelId="{F761CF3D-BE0D-4EAA-804B-B8E86348067D}" type="presParOf" srcId="{47AF5B12-8E88-4687-98F7-D39A86316998}" destId="{2B7B4CEA-1520-4895-ADE6-D8C744E2D65E}" srcOrd="10" destOrd="0" presId="urn:microsoft.com/office/officeart/2005/8/layout/cycle5"/>
    <dgm:cxn modelId="{5FA58562-7710-4636-85F1-9B5A7AF90B93}" type="presParOf" srcId="{47AF5B12-8E88-4687-98F7-D39A86316998}" destId="{4D4DCBDD-8C6B-47AA-91DC-36FF7FB61119}" srcOrd="11" destOrd="0" presId="urn:microsoft.com/office/officeart/2005/8/layout/cycle5"/>
    <dgm:cxn modelId="{4C80A34A-916D-483F-9C9D-B97DCF6BCE12}" type="presParOf" srcId="{47AF5B12-8E88-4687-98F7-D39A86316998}" destId="{635585F9-0E29-4C21-9996-B3AF7CB6A997}" srcOrd="12" destOrd="0" presId="urn:microsoft.com/office/officeart/2005/8/layout/cycle5"/>
    <dgm:cxn modelId="{75C3C165-6CFB-4594-91C7-532ED00CBB01}" type="presParOf" srcId="{47AF5B12-8E88-4687-98F7-D39A86316998}" destId="{C41F4CEA-3522-49F2-AD91-93143298378D}" srcOrd="13" destOrd="0" presId="urn:microsoft.com/office/officeart/2005/8/layout/cycle5"/>
    <dgm:cxn modelId="{5A41466C-CDEE-46EE-A345-1DF56C900F5E}" type="presParOf" srcId="{47AF5B12-8E88-4687-98F7-D39A86316998}" destId="{BC4B1C11-1EDE-4684-AFEF-78A8F6E6FB59}" srcOrd="14" destOrd="0" presId="urn:microsoft.com/office/officeart/2005/8/layout/cycle5"/>
    <dgm:cxn modelId="{35FCF9E6-1A5A-445A-BA32-4BD8F362D3E3}" type="presParOf" srcId="{47AF5B12-8E88-4687-98F7-D39A86316998}" destId="{35DA4150-9278-48EF-85A1-BD8CB6DEC442}" srcOrd="15" destOrd="0" presId="urn:microsoft.com/office/officeart/2005/8/layout/cycle5"/>
    <dgm:cxn modelId="{7D2FA2CE-4E72-48EB-98E5-3CABDF52B75F}" type="presParOf" srcId="{47AF5B12-8E88-4687-98F7-D39A86316998}" destId="{F68B337F-2306-41F4-88AC-CAF095E2C374}" srcOrd="16" destOrd="0" presId="urn:microsoft.com/office/officeart/2005/8/layout/cycle5"/>
    <dgm:cxn modelId="{086E5BD3-71EC-44B9-9019-DD0899D11748}" type="presParOf" srcId="{47AF5B12-8E88-4687-98F7-D39A86316998}" destId="{898436F1-CC52-4E36-910A-7DA79A073A88}" srcOrd="17" destOrd="0" presId="urn:microsoft.com/office/officeart/2005/8/layout/cycle5"/>
    <dgm:cxn modelId="{078B5E0A-5BF8-4C65-AAD6-EB0444459FE2}" type="presParOf" srcId="{47AF5B12-8E88-4687-98F7-D39A86316998}" destId="{10CDDA79-F282-456B-8A6A-D5E3D2806241}" srcOrd="18" destOrd="0" presId="urn:microsoft.com/office/officeart/2005/8/layout/cycle5"/>
    <dgm:cxn modelId="{70EDD7CA-09F4-4158-B415-D74B33A68E5D}" type="presParOf" srcId="{47AF5B12-8E88-4687-98F7-D39A86316998}" destId="{93E577F8-7284-4592-9850-21AC6379B3D4}" srcOrd="19" destOrd="0" presId="urn:microsoft.com/office/officeart/2005/8/layout/cycle5"/>
    <dgm:cxn modelId="{DA1EEA74-82EE-433B-B01F-C7B8F3D5F1A3}" type="presParOf" srcId="{47AF5B12-8E88-4687-98F7-D39A86316998}" destId="{83F4D191-8D52-417D-815B-55663FDD9DB3}" srcOrd="20" destOrd="0" presId="urn:microsoft.com/office/officeart/2005/8/layout/cycle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2ADC8BA-1FE7-4CDA-AB3A-2B16B89349BB}" type="doc">
      <dgm:prSet loTypeId="urn:microsoft.com/office/officeart/2005/8/layout/cycle5" loCatId="cycle" qsTypeId="urn:microsoft.com/office/officeart/2005/8/quickstyle/simple1" qsCatId="simple" csTypeId="urn:microsoft.com/office/officeart/2005/8/colors/colorful1" csCatId="colorful" phldr="1"/>
      <dgm:spPr/>
      <dgm:t>
        <a:bodyPr/>
        <a:lstStyle/>
        <a:p>
          <a:endParaRPr lang="en-US"/>
        </a:p>
      </dgm:t>
    </dgm:pt>
    <dgm:pt modelId="{35EBFF15-A2B7-4E6D-BC4D-DFD67ECC6DBB}">
      <dgm:prSet phldrT="[Text]" custT="1"/>
      <dgm:spPr/>
      <dgm:t>
        <a:bodyPr/>
        <a:lstStyle/>
        <a:p>
          <a:pPr algn="ctr"/>
          <a:r>
            <a:rPr lang="mk-MK" sz="1100" dirty="0"/>
            <a:t>1. </a:t>
          </a:r>
          <a:r>
            <a:rPr lang="mk-MK" sz="1200" dirty="0">
              <a:latin typeface="Cambria" panose="02040503050406030204" pitchFamily="18" charset="0"/>
              <a:ea typeface="Cambria" panose="02040503050406030204" pitchFamily="18" charset="0"/>
            </a:rPr>
            <a:t>Планирање</a:t>
          </a:r>
          <a:endParaRPr lang="en-US" sz="1200" dirty="0">
            <a:latin typeface="Cambria" panose="02040503050406030204" pitchFamily="18" charset="0"/>
            <a:ea typeface="Cambria" panose="02040503050406030204" pitchFamily="18" charset="0"/>
          </a:endParaRPr>
        </a:p>
      </dgm:t>
    </dgm:pt>
    <dgm:pt modelId="{98D56300-FE79-4AB9-89FC-FDE05D185784}" type="parTrans" cxnId="{C956D216-AD08-432C-826B-F8FD3BECE2C9}">
      <dgm:prSet/>
      <dgm:spPr/>
      <dgm:t>
        <a:bodyPr/>
        <a:lstStyle/>
        <a:p>
          <a:pPr algn="ctr"/>
          <a:endParaRPr lang="en-US" sz="1100"/>
        </a:p>
      </dgm:t>
    </dgm:pt>
    <dgm:pt modelId="{AA348332-3A23-43CF-A5A0-72ADED227EB5}" type="sibTrans" cxnId="{C956D216-AD08-432C-826B-F8FD3BECE2C9}">
      <dgm:prSet/>
      <dgm:spPr/>
      <dgm:t>
        <a:bodyPr/>
        <a:lstStyle/>
        <a:p>
          <a:pPr algn="ctr"/>
          <a:endParaRPr lang="en-US" sz="1100"/>
        </a:p>
      </dgm:t>
    </dgm:pt>
    <dgm:pt modelId="{048AA060-14DF-43FD-B780-25A4E637C3E2}">
      <dgm:prSet phldrT="[Text]" custT="1"/>
      <dgm:spPr>
        <a:solidFill>
          <a:schemeClr val="accent2"/>
        </a:solidFill>
      </dgm:spPr>
      <dgm:t>
        <a:bodyPr/>
        <a:lstStyle/>
        <a:p>
          <a:pPr algn="ctr"/>
          <a:r>
            <a:rPr lang="mk-MK" sz="1200" dirty="0">
              <a:latin typeface="Cambria" panose="02040503050406030204" pitchFamily="18" charset="0"/>
              <a:ea typeface="Cambria" panose="02040503050406030204" pitchFamily="18" charset="0"/>
            </a:rPr>
            <a:t>2. Организирање и  </a:t>
          </a:r>
          <a:r>
            <a:rPr lang="mk-MK" sz="1100" dirty="0">
              <a:latin typeface="Cambria" panose="02040503050406030204" pitchFamily="18" charset="0"/>
              <a:ea typeface="Cambria" panose="02040503050406030204" pitchFamily="18" charset="0"/>
            </a:rPr>
            <a:t>документирање</a:t>
          </a:r>
          <a:endParaRPr lang="en-US" sz="1100" dirty="0">
            <a:latin typeface="Cambria" panose="02040503050406030204" pitchFamily="18" charset="0"/>
            <a:ea typeface="Cambria" panose="02040503050406030204" pitchFamily="18" charset="0"/>
          </a:endParaRPr>
        </a:p>
      </dgm:t>
    </dgm:pt>
    <dgm:pt modelId="{03792779-49C8-405C-B1C4-E7A3B41916B5}" type="parTrans" cxnId="{55C77BE5-AA30-4A1E-A2BA-163EDA770DFF}">
      <dgm:prSet/>
      <dgm:spPr/>
      <dgm:t>
        <a:bodyPr/>
        <a:lstStyle/>
        <a:p>
          <a:pPr algn="ctr"/>
          <a:endParaRPr lang="en-US" sz="1100"/>
        </a:p>
      </dgm:t>
    </dgm:pt>
    <dgm:pt modelId="{A80C3A4D-9068-4B7B-9C58-18383BBCA7A0}" type="sibTrans" cxnId="{55C77BE5-AA30-4A1E-A2BA-163EDA770DFF}">
      <dgm:prSet/>
      <dgm:spPr/>
      <dgm:t>
        <a:bodyPr/>
        <a:lstStyle/>
        <a:p>
          <a:pPr algn="ctr"/>
          <a:endParaRPr lang="en-US" sz="1100"/>
        </a:p>
      </dgm:t>
    </dgm:pt>
    <dgm:pt modelId="{94F58B00-1CC6-42A6-B8C1-5092A8B8E2CE}">
      <dgm:prSet phldrT="[Text]" custT="1"/>
      <dgm:spPr/>
      <dgm:t>
        <a:bodyPr/>
        <a:lstStyle/>
        <a:p>
          <a:pPr algn="ctr"/>
          <a:r>
            <a:rPr lang="mk-MK" sz="1100" dirty="0"/>
            <a:t>3. </a:t>
          </a:r>
          <a:r>
            <a:rPr lang="mk-MK" sz="1100" dirty="0">
              <a:latin typeface="Cambria" panose="02040503050406030204" pitchFamily="18" charset="0"/>
              <a:ea typeface="Cambria" panose="02040503050406030204" pitchFamily="18" charset="0"/>
            </a:rPr>
            <a:t>Процесирање</a:t>
          </a:r>
          <a:endParaRPr lang="en-US" sz="1100" dirty="0">
            <a:latin typeface="Cambria" panose="02040503050406030204" pitchFamily="18" charset="0"/>
            <a:ea typeface="Cambria" panose="02040503050406030204" pitchFamily="18" charset="0"/>
          </a:endParaRPr>
        </a:p>
      </dgm:t>
    </dgm:pt>
    <dgm:pt modelId="{CF3B5695-98F5-46E7-A3E5-DF13F3D33211}" type="parTrans" cxnId="{C4C84E76-AE8D-412E-83C2-A3957F1E0C46}">
      <dgm:prSet/>
      <dgm:spPr/>
      <dgm:t>
        <a:bodyPr/>
        <a:lstStyle/>
        <a:p>
          <a:pPr algn="ctr"/>
          <a:endParaRPr lang="en-US" sz="1100"/>
        </a:p>
      </dgm:t>
    </dgm:pt>
    <dgm:pt modelId="{377EBC77-F349-4D9C-996E-2FCA6408A758}" type="sibTrans" cxnId="{C4C84E76-AE8D-412E-83C2-A3957F1E0C46}">
      <dgm:prSet/>
      <dgm:spPr/>
      <dgm:t>
        <a:bodyPr/>
        <a:lstStyle/>
        <a:p>
          <a:pPr algn="ctr"/>
          <a:endParaRPr lang="en-US" sz="1100"/>
        </a:p>
      </dgm:t>
    </dgm:pt>
    <dgm:pt modelId="{A985F861-DE03-4111-800B-6E21A1CBB5FA}">
      <dgm:prSet phldrT="[Text]" custT="1"/>
      <dgm:spPr/>
      <dgm:t>
        <a:bodyPr/>
        <a:lstStyle/>
        <a:p>
          <a:pPr algn="ctr"/>
          <a:r>
            <a:rPr lang="mk-MK" sz="1100"/>
            <a:t>4. Складирање</a:t>
          </a:r>
          <a:endParaRPr lang="en-US" sz="1100"/>
        </a:p>
      </dgm:t>
    </dgm:pt>
    <dgm:pt modelId="{7046BAE0-3823-4CBF-B59F-9BECA3EB4B3B}" type="parTrans" cxnId="{CB540667-E1D9-4318-BA13-A5A3D3ADCEB8}">
      <dgm:prSet/>
      <dgm:spPr/>
      <dgm:t>
        <a:bodyPr/>
        <a:lstStyle/>
        <a:p>
          <a:pPr algn="ctr"/>
          <a:endParaRPr lang="en-US" sz="1100"/>
        </a:p>
      </dgm:t>
    </dgm:pt>
    <dgm:pt modelId="{66093C33-F77C-4FAB-85C9-E1BC89924EA9}" type="sibTrans" cxnId="{CB540667-E1D9-4318-BA13-A5A3D3ADCEB8}">
      <dgm:prSet/>
      <dgm:spPr/>
      <dgm:t>
        <a:bodyPr/>
        <a:lstStyle/>
        <a:p>
          <a:pPr algn="ctr"/>
          <a:endParaRPr lang="en-US" sz="1100"/>
        </a:p>
      </dgm:t>
    </dgm:pt>
    <dgm:pt modelId="{1F4A7041-61C9-4F08-8B5E-E1CC1F3863FF}">
      <dgm:prSet phldrT="[Text]" custT="1"/>
      <dgm:spPr/>
      <dgm:t>
        <a:bodyPr/>
        <a:lstStyle/>
        <a:p>
          <a:pPr algn="ctr"/>
          <a:r>
            <a:rPr lang="mk-MK" sz="1100"/>
            <a:t>5. Заштита</a:t>
          </a:r>
          <a:endParaRPr lang="en-US" sz="1100"/>
        </a:p>
      </dgm:t>
    </dgm:pt>
    <dgm:pt modelId="{88D19BC0-0EE4-43E7-BEFF-9C27D1849841}" type="parTrans" cxnId="{F92C45B4-E940-4F8F-9A1D-276C887FB295}">
      <dgm:prSet/>
      <dgm:spPr/>
      <dgm:t>
        <a:bodyPr/>
        <a:lstStyle/>
        <a:p>
          <a:pPr algn="ctr"/>
          <a:endParaRPr lang="en-US" sz="1100"/>
        </a:p>
      </dgm:t>
    </dgm:pt>
    <dgm:pt modelId="{7C05D4AC-2800-42FB-921A-6EB69128239A}" type="sibTrans" cxnId="{F92C45B4-E940-4F8F-9A1D-276C887FB295}">
      <dgm:prSet/>
      <dgm:spPr/>
      <dgm:t>
        <a:bodyPr/>
        <a:lstStyle/>
        <a:p>
          <a:pPr algn="ctr"/>
          <a:endParaRPr lang="en-US" sz="1100"/>
        </a:p>
      </dgm:t>
    </dgm:pt>
    <dgm:pt modelId="{A193AFAE-D50C-4296-80EB-4EAE7896BF3D}">
      <dgm:prSet phldrT="[Text]" custT="1"/>
      <dgm:spPr/>
      <dgm:t>
        <a:bodyPr/>
        <a:lstStyle/>
        <a:p>
          <a:pPr algn="ctr"/>
          <a:r>
            <a:rPr lang="mk-MK" sz="1100"/>
            <a:t>6. Објавување</a:t>
          </a:r>
          <a:endParaRPr lang="en-US" sz="1100"/>
        </a:p>
      </dgm:t>
    </dgm:pt>
    <dgm:pt modelId="{F65EB346-6363-46CF-A76A-40AA6142B3BD}" type="parTrans" cxnId="{EEA0BB50-B69D-4F64-9648-CA85EF279097}">
      <dgm:prSet/>
      <dgm:spPr/>
      <dgm:t>
        <a:bodyPr/>
        <a:lstStyle/>
        <a:p>
          <a:pPr algn="ctr"/>
          <a:endParaRPr lang="en-US" sz="1100"/>
        </a:p>
      </dgm:t>
    </dgm:pt>
    <dgm:pt modelId="{9E70D3C9-EE21-4B75-A071-81B6CE68D676}" type="sibTrans" cxnId="{EEA0BB50-B69D-4F64-9648-CA85EF279097}">
      <dgm:prSet/>
      <dgm:spPr/>
      <dgm:t>
        <a:bodyPr/>
        <a:lstStyle/>
        <a:p>
          <a:pPr algn="ctr"/>
          <a:endParaRPr lang="en-US" sz="1100"/>
        </a:p>
      </dgm:t>
    </dgm:pt>
    <dgm:pt modelId="{61E6E708-0510-4020-A88A-E4CAA83AFBAE}">
      <dgm:prSet phldrT="[Text]" custT="1"/>
      <dgm:spPr/>
      <dgm:t>
        <a:bodyPr/>
        <a:lstStyle/>
        <a:p>
          <a:pPr algn="ctr"/>
          <a:r>
            <a:rPr lang="mk-MK" sz="1100"/>
            <a:t>7. Пронаоѓање</a:t>
          </a:r>
          <a:endParaRPr lang="en-US" sz="1100"/>
        </a:p>
      </dgm:t>
    </dgm:pt>
    <dgm:pt modelId="{88CDE51A-07F5-4786-B2EC-92DC244ADA61}" type="parTrans" cxnId="{FA41983E-D768-49B2-98AA-5EEA366FEDE8}">
      <dgm:prSet/>
      <dgm:spPr/>
      <dgm:t>
        <a:bodyPr/>
        <a:lstStyle/>
        <a:p>
          <a:pPr algn="ctr"/>
          <a:endParaRPr lang="en-US" sz="1100"/>
        </a:p>
      </dgm:t>
    </dgm:pt>
    <dgm:pt modelId="{E2AD88B6-643A-4376-9A05-E423684047EA}" type="sibTrans" cxnId="{FA41983E-D768-49B2-98AA-5EEA366FEDE8}">
      <dgm:prSet/>
      <dgm:spPr/>
      <dgm:t>
        <a:bodyPr/>
        <a:lstStyle/>
        <a:p>
          <a:pPr algn="ctr"/>
          <a:endParaRPr lang="en-US" sz="1100"/>
        </a:p>
      </dgm:t>
    </dgm:pt>
    <dgm:pt modelId="{47AF5B12-8E88-4687-98F7-D39A86316998}" type="pres">
      <dgm:prSet presAssocID="{72ADC8BA-1FE7-4CDA-AB3A-2B16B89349BB}" presName="cycle" presStyleCnt="0">
        <dgm:presLayoutVars>
          <dgm:dir/>
          <dgm:resizeHandles val="exact"/>
        </dgm:presLayoutVars>
      </dgm:prSet>
      <dgm:spPr/>
      <dgm:t>
        <a:bodyPr/>
        <a:lstStyle/>
        <a:p>
          <a:endParaRPr lang="mk-MK"/>
        </a:p>
      </dgm:t>
    </dgm:pt>
    <dgm:pt modelId="{8F9A6756-A25D-461E-BF6B-3696767C835B}" type="pres">
      <dgm:prSet presAssocID="{35EBFF15-A2B7-4E6D-BC4D-DFD67ECC6DBB}" presName="node" presStyleLbl="node1" presStyleIdx="0" presStyleCnt="7" custScaleX="148832">
        <dgm:presLayoutVars>
          <dgm:bulletEnabled val="1"/>
        </dgm:presLayoutVars>
      </dgm:prSet>
      <dgm:spPr/>
      <dgm:t>
        <a:bodyPr/>
        <a:lstStyle/>
        <a:p>
          <a:endParaRPr lang="en-US"/>
        </a:p>
      </dgm:t>
    </dgm:pt>
    <dgm:pt modelId="{0ABE9EEB-40EF-4CEE-8527-E062710826B8}" type="pres">
      <dgm:prSet presAssocID="{35EBFF15-A2B7-4E6D-BC4D-DFD67ECC6DBB}" presName="spNode" presStyleCnt="0"/>
      <dgm:spPr/>
    </dgm:pt>
    <dgm:pt modelId="{6E7C8C5D-9184-4702-9944-AF8A28CA93E8}" type="pres">
      <dgm:prSet presAssocID="{AA348332-3A23-43CF-A5A0-72ADED227EB5}" presName="sibTrans" presStyleLbl="sibTrans1D1" presStyleIdx="0" presStyleCnt="7"/>
      <dgm:spPr/>
      <dgm:t>
        <a:bodyPr/>
        <a:lstStyle/>
        <a:p>
          <a:endParaRPr lang="mk-MK"/>
        </a:p>
      </dgm:t>
    </dgm:pt>
    <dgm:pt modelId="{C5821BAA-3537-48F5-A184-075252A15007}" type="pres">
      <dgm:prSet presAssocID="{048AA060-14DF-43FD-B780-25A4E637C3E2}" presName="node" presStyleLbl="node1" presStyleIdx="1" presStyleCnt="7" custScaleX="156572" custRadScaleRad="99645" custRadScaleInc="24406">
        <dgm:presLayoutVars>
          <dgm:bulletEnabled val="1"/>
        </dgm:presLayoutVars>
      </dgm:prSet>
      <dgm:spPr/>
      <dgm:t>
        <a:bodyPr/>
        <a:lstStyle/>
        <a:p>
          <a:endParaRPr lang="en-US"/>
        </a:p>
      </dgm:t>
    </dgm:pt>
    <dgm:pt modelId="{A0FAF8CC-7BBA-428A-9F3E-E09E64A32416}" type="pres">
      <dgm:prSet presAssocID="{048AA060-14DF-43FD-B780-25A4E637C3E2}" presName="spNode" presStyleCnt="0"/>
      <dgm:spPr/>
    </dgm:pt>
    <dgm:pt modelId="{7E88B1C8-83E9-4D0C-BFA6-36E347C28955}" type="pres">
      <dgm:prSet presAssocID="{A80C3A4D-9068-4B7B-9C58-18383BBCA7A0}" presName="sibTrans" presStyleLbl="sibTrans1D1" presStyleIdx="1" presStyleCnt="7"/>
      <dgm:spPr/>
      <dgm:t>
        <a:bodyPr/>
        <a:lstStyle/>
        <a:p>
          <a:endParaRPr lang="mk-MK"/>
        </a:p>
      </dgm:t>
    </dgm:pt>
    <dgm:pt modelId="{0291086E-0788-4069-9339-6F34777428CF}" type="pres">
      <dgm:prSet presAssocID="{94F58B00-1CC6-42A6-B8C1-5092A8B8E2CE}" presName="node" presStyleLbl="node1" presStyleIdx="2" presStyleCnt="7" custScaleX="157506" custRadScaleRad="101751" custRadScaleInc="-33896">
        <dgm:presLayoutVars>
          <dgm:bulletEnabled val="1"/>
        </dgm:presLayoutVars>
      </dgm:prSet>
      <dgm:spPr/>
      <dgm:t>
        <a:bodyPr/>
        <a:lstStyle/>
        <a:p>
          <a:endParaRPr lang="en-US"/>
        </a:p>
      </dgm:t>
    </dgm:pt>
    <dgm:pt modelId="{BD48B6F9-8C10-4135-B17C-249477C5FFDE}" type="pres">
      <dgm:prSet presAssocID="{94F58B00-1CC6-42A6-B8C1-5092A8B8E2CE}" presName="spNode" presStyleCnt="0"/>
      <dgm:spPr/>
    </dgm:pt>
    <dgm:pt modelId="{A489F4E2-E12F-4976-9780-D06169156087}" type="pres">
      <dgm:prSet presAssocID="{377EBC77-F349-4D9C-996E-2FCA6408A758}" presName="sibTrans" presStyleLbl="sibTrans1D1" presStyleIdx="2" presStyleCnt="7"/>
      <dgm:spPr/>
      <dgm:t>
        <a:bodyPr/>
        <a:lstStyle/>
        <a:p>
          <a:endParaRPr lang="mk-MK"/>
        </a:p>
      </dgm:t>
    </dgm:pt>
    <dgm:pt modelId="{93C6EAA0-677D-4798-98AF-680311A3E60D}" type="pres">
      <dgm:prSet presAssocID="{A985F861-DE03-4111-800B-6E21A1CBB5FA}" presName="node" presStyleLbl="node1" presStyleIdx="3" presStyleCnt="7" custScaleX="152786" custRadScaleRad="109374" custRadScaleInc="-79533">
        <dgm:presLayoutVars>
          <dgm:bulletEnabled val="1"/>
        </dgm:presLayoutVars>
      </dgm:prSet>
      <dgm:spPr/>
      <dgm:t>
        <a:bodyPr/>
        <a:lstStyle/>
        <a:p>
          <a:endParaRPr lang="en-US"/>
        </a:p>
      </dgm:t>
    </dgm:pt>
    <dgm:pt modelId="{2B7B4CEA-1520-4895-ADE6-D8C744E2D65E}" type="pres">
      <dgm:prSet presAssocID="{A985F861-DE03-4111-800B-6E21A1CBB5FA}" presName="spNode" presStyleCnt="0"/>
      <dgm:spPr/>
    </dgm:pt>
    <dgm:pt modelId="{4D4DCBDD-8C6B-47AA-91DC-36FF7FB61119}" type="pres">
      <dgm:prSet presAssocID="{66093C33-F77C-4FAB-85C9-E1BC89924EA9}" presName="sibTrans" presStyleLbl="sibTrans1D1" presStyleIdx="3" presStyleCnt="7"/>
      <dgm:spPr/>
      <dgm:t>
        <a:bodyPr/>
        <a:lstStyle/>
        <a:p>
          <a:endParaRPr lang="mk-MK"/>
        </a:p>
      </dgm:t>
    </dgm:pt>
    <dgm:pt modelId="{635585F9-0E29-4C21-9996-B3AF7CB6A997}" type="pres">
      <dgm:prSet presAssocID="{1F4A7041-61C9-4F08-8B5E-E1CC1F3863FF}" presName="node" presStyleLbl="node1" presStyleIdx="4" presStyleCnt="7" custScaleX="160656" custRadScaleRad="105381" custRadScaleInc="59996">
        <dgm:presLayoutVars>
          <dgm:bulletEnabled val="1"/>
        </dgm:presLayoutVars>
      </dgm:prSet>
      <dgm:spPr/>
      <dgm:t>
        <a:bodyPr/>
        <a:lstStyle/>
        <a:p>
          <a:endParaRPr lang="en-US"/>
        </a:p>
      </dgm:t>
    </dgm:pt>
    <dgm:pt modelId="{C41F4CEA-3522-49F2-AD91-93143298378D}" type="pres">
      <dgm:prSet presAssocID="{1F4A7041-61C9-4F08-8B5E-E1CC1F3863FF}" presName="spNode" presStyleCnt="0"/>
      <dgm:spPr/>
    </dgm:pt>
    <dgm:pt modelId="{BC4B1C11-1EDE-4684-AFEF-78A8F6E6FB59}" type="pres">
      <dgm:prSet presAssocID="{7C05D4AC-2800-42FB-921A-6EB69128239A}" presName="sibTrans" presStyleLbl="sibTrans1D1" presStyleIdx="4" presStyleCnt="7"/>
      <dgm:spPr/>
      <dgm:t>
        <a:bodyPr/>
        <a:lstStyle/>
        <a:p>
          <a:endParaRPr lang="mk-MK"/>
        </a:p>
      </dgm:t>
    </dgm:pt>
    <dgm:pt modelId="{35DA4150-9278-48EF-85A1-BD8CB6DEC442}" type="pres">
      <dgm:prSet presAssocID="{A193AFAE-D50C-4296-80EB-4EAE7896BF3D}" presName="node" presStyleLbl="node1" presStyleIdx="5" presStyleCnt="7" custScaleX="155061" custRadScaleRad="101606" custRadScaleInc="8247">
        <dgm:presLayoutVars>
          <dgm:bulletEnabled val="1"/>
        </dgm:presLayoutVars>
      </dgm:prSet>
      <dgm:spPr/>
      <dgm:t>
        <a:bodyPr/>
        <a:lstStyle/>
        <a:p>
          <a:endParaRPr lang="en-US"/>
        </a:p>
      </dgm:t>
    </dgm:pt>
    <dgm:pt modelId="{F68B337F-2306-41F4-88AC-CAF095E2C374}" type="pres">
      <dgm:prSet presAssocID="{A193AFAE-D50C-4296-80EB-4EAE7896BF3D}" presName="spNode" presStyleCnt="0"/>
      <dgm:spPr/>
    </dgm:pt>
    <dgm:pt modelId="{898436F1-CC52-4E36-910A-7DA79A073A88}" type="pres">
      <dgm:prSet presAssocID="{9E70D3C9-EE21-4B75-A071-81B6CE68D676}" presName="sibTrans" presStyleLbl="sibTrans1D1" presStyleIdx="5" presStyleCnt="7"/>
      <dgm:spPr/>
      <dgm:t>
        <a:bodyPr/>
        <a:lstStyle/>
        <a:p>
          <a:endParaRPr lang="mk-MK"/>
        </a:p>
      </dgm:t>
    </dgm:pt>
    <dgm:pt modelId="{10CDDA79-F282-456B-8A6A-D5E3D2806241}" type="pres">
      <dgm:prSet presAssocID="{61E6E708-0510-4020-A88A-E4CAA83AFBAE}" presName="node" presStyleLbl="node1" presStyleIdx="6" presStyleCnt="7" custScaleX="161976" custRadScaleRad="102158" custRadScaleInc="-25331">
        <dgm:presLayoutVars>
          <dgm:bulletEnabled val="1"/>
        </dgm:presLayoutVars>
      </dgm:prSet>
      <dgm:spPr/>
      <dgm:t>
        <a:bodyPr/>
        <a:lstStyle/>
        <a:p>
          <a:endParaRPr lang="en-US"/>
        </a:p>
      </dgm:t>
    </dgm:pt>
    <dgm:pt modelId="{93E577F8-7284-4592-9850-21AC6379B3D4}" type="pres">
      <dgm:prSet presAssocID="{61E6E708-0510-4020-A88A-E4CAA83AFBAE}" presName="spNode" presStyleCnt="0"/>
      <dgm:spPr/>
    </dgm:pt>
    <dgm:pt modelId="{83F4D191-8D52-417D-815B-55663FDD9DB3}" type="pres">
      <dgm:prSet presAssocID="{E2AD88B6-643A-4376-9A05-E423684047EA}" presName="sibTrans" presStyleLbl="sibTrans1D1" presStyleIdx="6" presStyleCnt="7"/>
      <dgm:spPr/>
      <dgm:t>
        <a:bodyPr/>
        <a:lstStyle/>
        <a:p>
          <a:endParaRPr lang="mk-MK"/>
        </a:p>
      </dgm:t>
    </dgm:pt>
  </dgm:ptLst>
  <dgm:cxnLst>
    <dgm:cxn modelId="{002550E8-2CBC-4B75-A720-92FE6C9F9E49}" type="presOf" srcId="{7C05D4AC-2800-42FB-921A-6EB69128239A}" destId="{BC4B1C11-1EDE-4684-AFEF-78A8F6E6FB59}" srcOrd="0" destOrd="0" presId="urn:microsoft.com/office/officeart/2005/8/layout/cycle5"/>
    <dgm:cxn modelId="{FFB4F432-831E-4367-A86D-3627762CEA7E}" type="presOf" srcId="{66093C33-F77C-4FAB-85C9-E1BC89924EA9}" destId="{4D4DCBDD-8C6B-47AA-91DC-36FF7FB61119}" srcOrd="0" destOrd="0" presId="urn:microsoft.com/office/officeart/2005/8/layout/cycle5"/>
    <dgm:cxn modelId="{11E1F8FF-04D8-4095-9BB0-13C033CF6FCF}" type="presOf" srcId="{AA348332-3A23-43CF-A5A0-72ADED227EB5}" destId="{6E7C8C5D-9184-4702-9944-AF8A28CA93E8}" srcOrd="0" destOrd="0" presId="urn:microsoft.com/office/officeart/2005/8/layout/cycle5"/>
    <dgm:cxn modelId="{CB540667-E1D9-4318-BA13-A5A3D3ADCEB8}" srcId="{72ADC8BA-1FE7-4CDA-AB3A-2B16B89349BB}" destId="{A985F861-DE03-4111-800B-6E21A1CBB5FA}" srcOrd="3" destOrd="0" parTransId="{7046BAE0-3823-4CBF-B59F-9BECA3EB4B3B}" sibTransId="{66093C33-F77C-4FAB-85C9-E1BC89924EA9}"/>
    <dgm:cxn modelId="{92DC95FB-C13D-46F0-823E-564F59AE9439}" type="presOf" srcId="{A193AFAE-D50C-4296-80EB-4EAE7896BF3D}" destId="{35DA4150-9278-48EF-85A1-BD8CB6DEC442}" srcOrd="0" destOrd="0" presId="urn:microsoft.com/office/officeart/2005/8/layout/cycle5"/>
    <dgm:cxn modelId="{C4C84E76-AE8D-412E-83C2-A3957F1E0C46}" srcId="{72ADC8BA-1FE7-4CDA-AB3A-2B16B89349BB}" destId="{94F58B00-1CC6-42A6-B8C1-5092A8B8E2CE}" srcOrd="2" destOrd="0" parTransId="{CF3B5695-98F5-46E7-A3E5-DF13F3D33211}" sibTransId="{377EBC77-F349-4D9C-996E-2FCA6408A758}"/>
    <dgm:cxn modelId="{916E450B-ED7B-4BC5-8589-15997B1FEF20}" type="presOf" srcId="{72ADC8BA-1FE7-4CDA-AB3A-2B16B89349BB}" destId="{47AF5B12-8E88-4687-98F7-D39A86316998}" srcOrd="0" destOrd="0" presId="urn:microsoft.com/office/officeart/2005/8/layout/cycle5"/>
    <dgm:cxn modelId="{55C77BE5-AA30-4A1E-A2BA-163EDA770DFF}" srcId="{72ADC8BA-1FE7-4CDA-AB3A-2B16B89349BB}" destId="{048AA060-14DF-43FD-B780-25A4E637C3E2}" srcOrd="1" destOrd="0" parTransId="{03792779-49C8-405C-B1C4-E7A3B41916B5}" sibTransId="{A80C3A4D-9068-4B7B-9C58-18383BBCA7A0}"/>
    <dgm:cxn modelId="{CA1F058D-5F80-48E9-B929-E78784E5545C}" type="presOf" srcId="{94F58B00-1CC6-42A6-B8C1-5092A8B8E2CE}" destId="{0291086E-0788-4069-9339-6F34777428CF}" srcOrd="0" destOrd="0" presId="urn:microsoft.com/office/officeart/2005/8/layout/cycle5"/>
    <dgm:cxn modelId="{C956D216-AD08-432C-826B-F8FD3BECE2C9}" srcId="{72ADC8BA-1FE7-4CDA-AB3A-2B16B89349BB}" destId="{35EBFF15-A2B7-4E6D-BC4D-DFD67ECC6DBB}" srcOrd="0" destOrd="0" parTransId="{98D56300-FE79-4AB9-89FC-FDE05D185784}" sibTransId="{AA348332-3A23-43CF-A5A0-72ADED227EB5}"/>
    <dgm:cxn modelId="{38230DDD-AF1D-4C47-B5F1-43712F764F92}" type="presOf" srcId="{A80C3A4D-9068-4B7B-9C58-18383BBCA7A0}" destId="{7E88B1C8-83E9-4D0C-BFA6-36E347C28955}" srcOrd="0" destOrd="0" presId="urn:microsoft.com/office/officeart/2005/8/layout/cycle5"/>
    <dgm:cxn modelId="{D17A20C0-6EED-4DD5-9B22-C799A9D894FE}" type="presOf" srcId="{9E70D3C9-EE21-4B75-A071-81B6CE68D676}" destId="{898436F1-CC52-4E36-910A-7DA79A073A88}" srcOrd="0" destOrd="0" presId="urn:microsoft.com/office/officeart/2005/8/layout/cycle5"/>
    <dgm:cxn modelId="{921F0580-D61B-48F2-953A-5FFC78C84016}" type="presOf" srcId="{1F4A7041-61C9-4F08-8B5E-E1CC1F3863FF}" destId="{635585F9-0E29-4C21-9996-B3AF7CB6A997}" srcOrd="0" destOrd="0" presId="urn:microsoft.com/office/officeart/2005/8/layout/cycle5"/>
    <dgm:cxn modelId="{0C7D769D-11EE-4EAA-BBD6-147F20D2DB5C}" type="presOf" srcId="{A985F861-DE03-4111-800B-6E21A1CBB5FA}" destId="{93C6EAA0-677D-4798-98AF-680311A3E60D}" srcOrd="0" destOrd="0" presId="urn:microsoft.com/office/officeart/2005/8/layout/cycle5"/>
    <dgm:cxn modelId="{922B0A34-2053-45DE-959A-D8E1C5991259}" type="presOf" srcId="{E2AD88B6-643A-4376-9A05-E423684047EA}" destId="{83F4D191-8D52-417D-815B-55663FDD9DB3}" srcOrd="0" destOrd="0" presId="urn:microsoft.com/office/officeart/2005/8/layout/cycle5"/>
    <dgm:cxn modelId="{D6695EB1-28C1-4CE8-840A-C2247F253CCC}" type="presOf" srcId="{377EBC77-F349-4D9C-996E-2FCA6408A758}" destId="{A489F4E2-E12F-4976-9780-D06169156087}" srcOrd="0" destOrd="0" presId="urn:microsoft.com/office/officeart/2005/8/layout/cycle5"/>
    <dgm:cxn modelId="{F92C45B4-E940-4F8F-9A1D-276C887FB295}" srcId="{72ADC8BA-1FE7-4CDA-AB3A-2B16B89349BB}" destId="{1F4A7041-61C9-4F08-8B5E-E1CC1F3863FF}" srcOrd="4" destOrd="0" parTransId="{88D19BC0-0EE4-43E7-BEFF-9C27D1849841}" sibTransId="{7C05D4AC-2800-42FB-921A-6EB69128239A}"/>
    <dgm:cxn modelId="{EEA0BB50-B69D-4F64-9648-CA85EF279097}" srcId="{72ADC8BA-1FE7-4CDA-AB3A-2B16B89349BB}" destId="{A193AFAE-D50C-4296-80EB-4EAE7896BF3D}" srcOrd="5" destOrd="0" parTransId="{F65EB346-6363-46CF-A76A-40AA6142B3BD}" sibTransId="{9E70D3C9-EE21-4B75-A071-81B6CE68D676}"/>
    <dgm:cxn modelId="{BA9C3611-E5A3-4989-8E56-88322FA80286}" type="presOf" srcId="{61E6E708-0510-4020-A88A-E4CAA83AFBAE}" destId="{10CDDA79-F282-456B-8A6A-D5E3D2806241}" srcOrd="0" destOrd="0" presId="urn:microsoft.com/office/officeart/2005/8/layout/cycle5"/>
    <dgm:cxn modelId="{152EEAE5-A5D0-4F26-A244-BBA639C02637}" type="presOf" srcId="{048AA060-14DF-43FD-B780-25A4E637C3E2}" destId="{C5821BAA-3537-48F5-A184-075252A15007}" srcOrd="0" destOrd="0" presId="urn:microsoft.com/office/officeart/2005/8/layout/cycle5"/>
    <dgm:cxn modelId="{816A5351-31ED-462E-B0DA-C7FA051D60FC}" type="presOf" srcId="{35EBFF15-A2B7-4E6D-BC4D-DFD67ECC6DBB}" destId="{8F9A6756-A25D-461E-BF6B-3696767C835B}" srcOrd="0" destOrd="0" presId="urn:microsoft.com/office/officeart/2005/8/layout/cycle5"/>
    <dgm:cxn modelId="{FA41983E-D768-49B2-98AA-5EEA366FEDE8}" srcId="{72ADC8BA-1FE7-4CDA-AB3A-2B16B89349BB}" destId="{61E6E708-0510-4020-A88A-E4CAA83AFBAE}" srcOrd="6" destOrd="0" parTransId="{88CDE51A-07F5-4786-B2EC-92DC244ADA61}" sibTransId="{E2AD88B6-643A-4376-9A05-E423684047EA}"/>
    <dgm:cxn modelId="{05E6898A-7995-4742-9C8B-28338DD87D58}" type="presParOf" srcId="{47AF5B12-8E88-4687-98F7-D39A86316998}" destId="{8F9A6756-A25D-461E-BF6B-3696767C835B}" srcOrd="0" destOrd="0" presId="urn:microsoft.com/office/officeart/2005/8/layout/cycle5"/>
    <dgm:cxn modelId="{CC0FF4E5-F74A-4822-8A7E-60773D2B5950}" type="presParOf" srcId="{47AF5B12-8E88-4687-98F7-D39A86316998}" destId="{0ABE9EEB-40EF-4CEE-8527-E062710826B8}" srcOrd="1" destOrd="0" presId="urn:microsoft.com/office/officeart/2005/8/layout/cycle5"/>
    <dgm:cxn modelId="{592654FF-E9E5-4CA1-8D11-87B154367601}" type="presParOf" srcId="{47AF5B12-8E88-4687-98F7-D39A86316998}" destId="{6E7C8C5D-9184-4702-9944-AF8A28CA93E8}" srcOrd="2" destOrd="0" presId="urn:microsoft.com/office/officeart/2005/8/layout/cycle5"/>
    <dgm:cxn modelId="{FDF0A88D-D09F-42F0-A22F-15D3868514E8}" type="presParOf" srcId="{47AF5B12-8E88-4687-98F7-D39A86316998}" destId="{C5821BAA-3537-48F5-A184-075252A15007}" srcOrd="3" destOrd="0" presId="urn:microsoft.com/office/officeart/2005/8/layout/cycle5"/>
    <dgm:cxn modelId="{D535A14C-49FA-4FEF-BA88-E76F90409B77}" type="presParOf" srcId="{47AF5B12-8E88-4687-98F7-D39A86316998}" destId="{A0FAF8CC-7BBA-428A-9F3E-E09E64A32416}" srcOrd="4" destOrd="0" presId="urn:microsoft.com/office/officeart/2005/8/layout/cycle5"/>
    <dgm:cxn modelId="{2E95316B-A4E6-4149-A5C3-3ADA3BB802AD}" type="presParOf" srcId="{47AF5B12-8E88-4687-98F7-D39A86316998}" destId="{7E88B1C8-83E9-4D0C-BFA6-36E347C28955}" srcOrd="5" destOrd="0" presId="urn:microsoft.com/office/officeart/2005/8/layout/cycle5"/>
    <dgm:cxn modelId="{E9FABAE8-2DB8-4DA4-AE9D-370297067DDF}" type="presParOf" srcId="{47AF5B12-8E88-4687-98F7-D39A86316998}" destId="{0291086E-0788-4069-9339-6F34777428CF}" srcOrd="6" destOrd="0" presId="urn:microsoft.com/office/officeart/2005/8/layout/cycle5"/>
    <dgm:cxn modelId="{F0FB4CF5-F3B2-40A1-BDC3-6ACE594EFC61}" type="presParOf" srcId="{47AF5B12-8E88-4687-98F7-D39A86316998}" destId="{BD48B6F9-8C10-4135-B17C-249477C5FFDE}" srcOrd="7" destOrd="0" presId="urn:microsoft.com/office/officeart/2005/8/layout/cycle5"/>
    <dgm:cxn modelId="{C7EF0408-EA7E-48EE-8951-BE69A8FBF2CD}" type="presParOf" srcId="{47AF5B12-8E88-4687-98F7-D39A86316998}" destId="{A489F4E2-E12F-4976-9780-D06169156087}" srcOrd="8" destOrd="0" presId="urn:microsoft.com/office/officeart/2005/8/layout/cycle5"/>
    <dgm:cxn modelId="{049883BE-B3D4-4983-963B-B35931647320}" type="presParOf" srcId="{47AF5B12-8E88-4687-98F7-D39A86316998}" destId="{93C6EAA0-677D-4798-98AF-680311A3E60D}" srcOrd="9" destOrd="0" presId="urn:microsoft.com/office/officeart/2005/8/layout/cycle5"/>
    <dgm:cxn modelId="{AABE4012-AE5D-4447-8D44-E2CB5DEDF3DB}" type="presParOf" srcId="{47AF5B12-8E88-4687-98F7-D39A86316998}" destId="{2B7B4CEA-1520-4895-ADE6-D8C744E2D65E}" srcOrd="10" destOrd="0" presId="urn:microsoft.com/office/officeart/2005/8/layout/cycle5"/>
    <dgm:cxn modelId="{C76BFDFC-A74C-422E-A0B0-90CA36C2E15E}" type="presParOf" srcId="{47AF5B12-8E88-4687-98F7-D39A86316998}" destId="{4D4DCBDD-8C6B-47AA-91DC-36FF7FB61119}" srcOrd="11" destOrd="0" presId="urn:microsoft.com/office/officeart/2005/8/layout/cycle5"/>
    <dgm:cxn modelId="{7688445E-D3A8-4DAC-8354-150C35EA84D8}" type="presParOf" srcId="{47AF5B12-8E88-4687-98F7-D39A86316998}" destId="{635585F9-0E29-4C21-9996-B3AF7CB6A997}" srcOrd="12" destOrd="0" presId="urn:microsoft.com/office/officeart/2005/8/layout/cycle5"/>
    <dgm:cxn modelId="{414E7620-DA51-42A4-A4B8-622B29862F38}" type="presParOf" srcId="{47AF5B12-8E88-4687-98F7-D39A86316998}" destId="{C41F4CEA-3522-49F2-AD91-93143298378D}" srcOrd="13" destOrd="0" presId="urn:microsoft.com/office/officeart/2005/8/layout/cycle5"/>
    <dgm:cxn modelId="{C618909C-D456-4314-BCDD-AB9A6785B0DD}" type="presParOf" srcId="{47AF5B12-8E88-4687-98F7-D39A86316998}" destId="{BC4B1C11-1EDE-4684-AFEF-78A8F6E6FB59}" srcOrd="14" destOrd="0" presId="urn:microsoft.com/office/officeart/2005/8/layout/cycle5"/>
    <dgm:cxn modelId="{9CD4D270-B4D3-435F-9D9D-14ACC0C5D64D}" type="presParOf" srcId="{47AF5B12-8E88-4687-98F7-D39A86316998}" destId="{35DA4150-9278-48EF-85A1-BD8CB6DEC442}" srcOrd="15" destOrd="0" presId="urn:microsoft.com/office/officeart/2005/8/layout/cycle5"/>
    <dgm:cxn modelId="{6297B067-20A8-4D16-8782-99ECAD6A6C8C}" type="presParOf" srcId="{47AF5B12-8E88-4687-98F7-D39A86316998}" destId="{F68B337F-2306-41F4-88AC-CAF095E2C374}" srcOrd="16" destOrd="0" presId="urn:microsoft.com/office/officeart/2005/8/layout/cycle5"/>
    <dgm:cxn modelId="{B47D5665-FBF1-4820-8F69-0E2716900A88}" type="presParOf" srcId="{47AF5B12-8E88-4687-98F7-D39A86316998}" destId="{898436F1-CC52-4E36-910A-7DA79A073A88}" srcOrd="17" destOrd="0" presId="urn:microsoft.com/office/officeart/2005/8/layout/cycle5"/>
    <dgm:cxn modelId="{AAB45B00-2A62-4B6C-9904-84A86492AF4F}" type="presParOf" srcId="{47AF5B12-8E88-4687-98F7-D39A86316998}" destId="{10CDDA79-F282-456B-8A6A-D5E3D2806241}" srcOrd="18" destOrd="0" presId="urn:microsoft.com/office/officeart/2005/8/layout/cycle5"/>
    <dgm:cxn modelId="{1F12E4A1-C7C9-4E07-8F84-58143FC912D1}" type="presParOf" srcId="{47AF5B12-8E88-4687-98F7-D39A86316998}" destId="{93E577F8-7284-4592-9850-21AC6379B3D4}" srcOrd="19" destOrd="0" presId="urn:microsoft.com/office/officeart/2005/8/layout/cycle5"/>
    <dgm:cxn modelId="{BF6A33E2-9CD4-4822-B236-09E1DE37F78A}" type="presParOf" srcId="{47AF5B12-8E88-4687-98F7-D39A86316998}" destId="{83F4D191-8D52-417D-815B-55663FDD9DB3}" srcOrd="20"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9A6756-A25D-461E-BF6B-3696767C835B}">
      <dsp:nvSpPr>
        <dsp:cNvPr id="0" name=""/>
        <dsp:cNvSpPr/>
      </dsp:nvSpPr>
      <dsp:spPr>
        <a:xfrm>
          <a:off x="2522160" y="439886"/>
          <a:ext cx="2404359" cy="105006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mk-MK" sz="1100" kern="1200" dirty="0"/>
            <a:t>1. </a:t>
          </a:r>
          <a:r>
            <a:rPr lang="mk-MK" sz="2400" kern="1200" dirty="0">
              <a:latin typeface="Cambria" panose="02040503050406030204" pitchFamily="18" charset="0"/>
              <a:ea typeface="Cambria" panose="02040503050406030204" pitchFamily="18" charset="0"/>
            </a:rPr>
            <a:t>Планирање</a:t>
          </a:r>
          <a:endParaRPr lang="en-US" sz="2400" kern="1200" dirty="0">
            <a:latin typeface="Cambria" panose="02040503050406030204" pitchFamily="18" charset="0"/>
            <a:ea typeface="Cambria" panose="02040503050406030204" pitchFamily="18" charset="0"/>
          </a:endParaRPr>
        </a:p>
      </dsp:txBody>
      <dsp:txXfrm>
        <a:off x="2573420" y="491146"/>
        <a:ext cx="2301839" cy="947545"/>
      </dsp:txXfrm>
    </dsp:sp>
    <dsp:sp modelId="{6E7C8C5D-9184-4702-9944-AF8A28CA93E8}">
      <dsp:nvSpPr>
        <dsp:cNvPr id="0" name=""/>
        <dsp:cNvSpPr/>
      </dsp:nvSpPr>
      <dsp:spPr>
        <a:xfrm>
          <a:off x="695713" y="951346"/>
          <a:ext cx="5996162" cy="5996162"/>
        </a:xfrm>
        <a:custGeom>
          <a:avLst/>
          <a:gdLst/>
          <a:ahLst/>
          <a:cxnLst/>
          <a:rect l="0" t="0" r="0" b="0"/>
          <a:pathLst>
            <a:path>
              <a:moveTo>
                <a:pt x="4404323" y="350256"/>
              </a:moveTo>
              <a:arcTo wR="2998081" hR="2998081" stAng="17878349" swAng="669786"/>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C5821BAA-3537-48F5-A184-075252A15007}">
      <dsp:nvSpPr>
        <dsp:cNvPr id="0" name=""/>
        <dsp:cNvSpPr/>
      </dsp:nvSpPr>
      <dsp:spPr>
        <a:xfrm>
          <a:off x="4924983" y="1750699"/>
          <a:ext cx="2529397" cy="1050065"/>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mk-MK" sz="1800" kern="1200">
              <a:latin typeface="Cambria" panose="02040503050406030204" pitchFamily="18" charset="0"/>
              <a:ea typeface="Cambria" panose="02040503050406030204" pitchFamily="18" charset="0"/>
            </a:rPr>
            <a:t>2. Организирање и  документирање</a:t>
          </a:r>
          <a:endParaRPr lang="en-US" sz="1800" kern="1200">
            <a:latin typeface="Cambria" panose="02040503050406030204" pitchFamily="18" charset="0"/>
            <a:ea typeface="Cambria" panose="02040503050406030204" pitchFamily="18" charset="0"/>
          </a:endParaRPr>
        </a:p>
      </dsp:txBody>
      <dsp:txXfrm>
        <a:off x="4976243" y="1801959"/>
        <a:ext cx="2426877" cy="947545"/>
      </dsp:txXfrm>
    </dsp:sp>
    <dsp:sp modelId="{7E88B1C8-83E9-4D0C-BFA6-36E347C28955}">
      <dsp:nvSpPr>
        <dsp:cNvPr id="0" name=""/>
        <dsp:cNvSpPr/>
      </dsp:nvSpPr>
      <dsp:spPr>
        <a:xfrm>
          <a:off x="671379" y="855975"/>
          <a:ext cx="5996162" cy="5996162"/>
        </a:xfrm>
        <a:custGeom>
          <a:avLst/>
          <a:gdLst/>
          <a:ahLst/>
          <a:cxnLst/>
          <a:rect l="0" t="0" r="0" b="0"/>
          <a:pathLst>
            <a:path>
              <a:moveTo>
                <a:pt x="5870699" y="2139852"/>
              </a:moveTo>
              <a:arcTo wR="2998081" hR="2998081" stAng="20601951" swAng="714001"/>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0291086E-0788-4069-9339-6F34777428CF}">
      <dsp:nvSpPr>
        <dsp:cNvPr id="0" name=""/>
        <dsp:cNvSpPr/>
      </dsp:nvSpPr>
      <dsp:spPr>
        <a:xfrm>
          <a:off x="5375009" y="3812191"/>
          <a:ext cx="2544486" cy="1050065"/>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mk-MK" sz="2400" kern="1200" dirty="0">
              <a:latin typeface="Cambria" panose="02040503050406030204" pitchFamily="18" charset="0"/>
              <a:ea typeface="Cambria" panose="02040503050406030204" pitchFamily="18" charset="0"/>
            </a:rPr>
            <a:t>3. Процесирање</a:t>
          </a:r>
          <a:endParaRPr lang="en-US" sz="2400" kern="1200" dirty="0">
            <a:latin typeface="Cambria" panose="02040503050406030204" pitchFamily="18" charset="0"/>
            <a:ea typeface="Cambria" panose="02040503050406030204" pitchFamily="18" charset="0"/>
          </a:endParaRPr>
        </a:p>
      </dsp:txBody>
      <dsp:txXfrm>
        <a:off x="5426269" y="3863451"/>
        <a:ext cx="2441966" cy="947545"/>
      </dsp:txXfrm>
    </dsp:sp>
    <dsp:sp modelId="{A489F4E2-E12F-4976-9780-D06169156087}">
      <dsp:nvSpPr>
        <dsp:cNvPr id="0" name=""/>
        <dsp:cNvSpPr/>
      </dsp:nvSpPr>
      <dsp:spPr>
        <a:xfrm>
          <a:off x="534390" y="1858476"/>
          <a:ext cx="5996162" cy="5996162"/>
        </a:xfrm>
        <a:custGeom>
          <a:avLst/>
          <a:gdLst/>
          <a:ahLst/>
          <a:cxnLst/>
          <a:rect l="0" t="0" r="0" b="0"/>
          <a:pathLst>
            <a:path>
              <a:moveTo>
                <a:pt x="5987179" y="3229997"/>
              </a:moveTo>
              <a:arcTo wR="2998081" hR="2998081" stAng="266193" swAng="786814"/>
            </a:path>
          </a:pathLst>
        </a:custGeom>
        <a:noFill/>
        <a:ln w="9525" cap="flat"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93C6EAA0-677D-4798-98AF-680311A3E60D}">
      <dsp:nvSpPr>
        <dsp:cNvPr id="0" name=""/>
        <dsp:cNvSpPr/>
      </dsp:nvSpPr>
      <dsp:spPr>
        <a:xfrm>
          <a:off x="4569302" y="5973724"/>
          <a:ext cx="2468235" cy="1050065"/>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mk-MK" sz="2400" kern="1200">
              <a:latin typeface="Cambria" panose="02040503050406030204" pitchFamily="18" charset="0"/>
              <a:ea typeface="Cambria" panose="02040503050406030204" pitchFamily="18" charset="0"/>
            </a:rPr>
            <a:t>4. Складирање</a:t>
          </a:r>
          <a:endParaRPr lang="en-US" sz="2400" kern="1200">
            <a:latin typeface="Cambria" panose="02040503050406030204" pitchFamily="18" charset="0"/>
            <a:ea typeface="Cambria" panose="02040503050406030204" pitchFamily="18" charset="0"/>
          </a:endParaRPr>
        </a:p>
      </dsp:txBody>
      <dsp:txXfrm>
        <a:off x="4620562" y="6024984"/>
        <a:ext cx="2365715" cy="947545"/>
      </dsp:txXfrm>
    </dsp:sp>
    <dsp:sp modelId="{4D4DCBDD-8C6B-47AA-91DC-36FF7FB61119}">
      <dsp:nvSpPr>
        <dsp:cNvPr id="0" name=""/>
        <dsp:cNvSpPr/>
      </dsp:nvSpPr>
      <dsp:spPr>
        <a:xfrm>
          <a:off x="934137" y="1188417"/>
          <a:ext cx="5996162" cy="5996162"/>
        </a:xfrm>
        <a:custGeom>
          <a:avLst/>
          <a:gdLst/>
          <a:ahLst/>
          <a:cxnLst/>
          <a:rect l="0" t="0" r="0" b="0"/>
          <a:pathLst>
            <a:path>
              <a:moveTo>
                <a:pt x="3605032" y="5934082"/>
              </a:moveTo>
              <a:arcTo wR="2998081" hR="2998081" stAng="4699196" swAng="1327272"/>
            </a:path>
          </a:pathLst>
        </a:custGeom>
        <a:noFill/>
        <a:ln w="9525" cap="flat"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635585F9-0E29-4C21-9996-B3AF7CB6A997}">
      <dsp:nvSpPr>
        <dsp:cNvPr id="0" name=""/>
        <dsp:cNvSpPr/>
      </dsp:nvSpPr>
      <dsp:spPr>
        <a:xfrm>
          <a:off x="569629" y="5994005"/>
          <a:ext cx="2595374" cy="1050065"/>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mk-MK" sz="1100" kern="1200" dirty="0"/>
            <a:t>5. </a:t>
          </a:r>
          <a:r>
            <a:rPr lang="mk-MK" sz="2400" kern="1200" dirty="0">
              <a:latin typeface="Cambria" panose="02040503050406030204" pitchFamily="18" charset="0"/>
              <a:ea typeface="Cambria" panose="02040503050406030204" pitchFamily="18" charset="0"/>
            </a:rPr>
            <a:t>Заштита</a:t>
          </a:r>
          <a:endParaRPr lang="en-US" sz="2400" kern="1200" dirty="0">
            <a:latin typeface="Cambria" panose="02040503050406030204" pitchFamily="18" charset="0"/>
            <a:ea typeface="Cambria" panose="02040503050406030204" pitchFamily="18" charset="0"/>
          </a:endParaRPr>
        </a:p>
      </dsp:txBody>
      <dsp:txXfrm>
        <a:off x="620889" y="6045265"/>
        <a:ext cx="2492854" cy="947545"/>
      </dsp:txXfrm>
    </dsp:sp>
    <dsp:sp modelId="{BC4B1C11-1EDE-4684-AFEF-78A8F6E6FB59}">
      <dsp:nvSpPr>
        <dsp:cNvPr id="0" name=""/>
        <dsp:cNvSpPr/>
      </dsp:nvSpPr>
      <dsp:spPr>
        <a:xfrm>
          <a:off x="900756" y="1493739"/>
          <a:ext cx="5996162" cy="5996162"/>
        </a:xfrm>
        <a:custGeom>
          <a:avLst/>
          <a:gdLst/>
          <a:ahLst/>
          <a:cxnLst/>
          <a:rect l="0" t="0" r="0" b="0"/>
          <a:pathLst>
            <a:path>
              <a:moveTo>
                <a:pt x="312263" y="4330326"/>
              </a:moveTo>
              <a:arcTo wR="2998081" hR="2998081" stAng="9217034" swAng="668419"/>
            </a:path>
          </a:pathLst>
        </a:custGeom>
        <a:noFill/>
        <a:ln w="9525" cap="flat" cmpd="sng" algn="ctr">
          <a:solidFill>
            <a:schemeClr val="accent6">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5DA4150-9278-48EF-85A1-BD8CB6DEC442}">
      <dsp:nvSpPr>
        <dsp:cNvPr id="0" name=""/>
        <dsp:cNvSpPr/>
      </dsp:nvSpPr>
      <dsp:spPr>
        <a:xfrm>
          <a:off x="-451067" y="4042338"/>
          <a:ext cx="2504987" cy="105006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mk-MK" sz="1100" kern="1200" dirty="0"/>
            <a:t>6. </a:t>
          </a:r>
          <a:r>
            <a:rPr lang="mk-MK" sz="2400" kern="1200" dirty="0">
              <a:latin typeface="Cambria" panose="02040503050406030204" pitchFamily="18" charset="0"/>
              <a:ea typeface="Cambria" panose="02040503050406030204" pitchFamily="18" charset="0"/>
            </a:rPr>
            <a:t>Објавување</a:t>
          </a:r>
          <a:endParaRPr lang="en-US" sz="2400" kern="1200" dirty="0">
            <a:latin typeface="Cambria" panose="02040503050406030204" pitchFamily="18" charset="0"/>
            <a:ea typeface="Cambria" panose="02040503050406030204" pitchFamily="18" charset="0"/>
          </a:endParaRPr>
        </a:p>
      </dsp:txBody>
      <dsp:txXfrm>
        <a:off x="-399807" y="4093598"/>
        <a:ext cx="2402467" cy="947545"/>
      </dsp:txXfrm>
    </dsp:sp>
    <dsp:sp modelId="{898436F1-CC52-4E36-910A-7DA79A073A88}">
      <dsp:nvSpPr>
        <dsp:cNvPr id="0" name=""/>
        <dsp:cNvSpPr/>
      </dsp:nvSpPr>
      <dsp:spPr>
        <a:xfrm>
          <a:off x="740438" y="1008452"/>
          <a:ext cx="5996162" cy="5996162"/>
        </a:xfrm>
        <a:custGeom>
          <a:avLst/>
          <a:gdLst/>
          <a:ahLst/>
          <a:cxnLst/>
          <a:rect l="0" t="0" r="0" b="0"/>
          <a:pathLst>
            <a:path>
              <a:moveTo>
                <a:pt x="8455" y="2773075"/>
              </a:moveTo>
              <a:arcTo wR="2998081" hR="2998081" stAng="11058246" swAng="909978"/>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10CDDA79-F282-456B-8A6A-D5E3D2806241}">
      <dsp:nvSpPr>
        <dsp:cNvPr id="0" name=""/>
        <dsp:cNvSpPr/>
      </dsp:nvSpPr>
      <dsp:spPr>
        <a:xfrm>
          <a:off x="0" y="1715149"/>
          <a:ext cx="2616698" cy="105006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mk-MK" sz="1100" kern="1200" dirty="0"/>
            <a:t>7. </a:t>
          </a:r>
          <a:r>
            <a:rPr lang="mk-MK" sz="2400" kern="1200" dirty="0">
              <a:latin typeface="Cambria" panose="02040503050406030204" pitchFamily="18" charset="0"/>
              <a:ea typeface="Cambria" panose="02040503050406030204" pitchFamily="18" charset="0"/>
            </a:rPr>
            <a:t>Пронаоѓање</a:t>
          </a:r>
          <a:endParaRPr lang="en-US" sz="2400" kern="1200" dirty="0">
            <a:latin typeface="Cambria" panose="02040503050406030204" pitchFamily="18" charset="0"/>
            <a:ea typeface="Cambria" panose="02040503050406030204" pitchFamily="18" charset="0"/>
          </a:endParaRPr>
        </a:p>
      </dsp:txBody>
      <dsp:txXfrm>
        <a:off x="51260" y="1766409"/>
        <a:ext cx="2514178" cy="947545"/>
      </dsp:txXfrm>
    </dsp:sp>
    <dsp:sp modelId="{83F4D191-8D52-417D-815B-55663FDD9DB3}">
      <dsp:nvSpPr>
        <dsp:cNvPr id="0" name=""/>
        <dsp:cNvSpPr/>
      </dsp:nvSpPr>
      <dsp:spPr>
        <a:xfrm>
          <a:off x="821409" y="921275"/>
          <a:ext cx="5996162" cy="5996162"/>
        </a:xfrm>
        <a:custGeom>
          <a:avLst/>
          <a:gdLst/>
          <a:ahLst/>
          <a:cxnLst/>
          <a:rect l="0" t="0" r="0" b="0"/>
          <a:pathLst>
            <a:path>
              <a:moveTo>
                <a:pt x="1099927" y="677412"/>
              </a:moveTo>
              <a:arcTo wR="2998081" hR="2998081" stAng="13843146" swAng="614766"/>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9A6756-A25D-461E-BF6B-3696767C835B}">
      <dsp:nvSpPr>
        <dsp:cNvPr id="0" name=""/>
        <dsp:cNvSpPr/>
      </dsp:nvSpPr>
      <dsp:spPr>
        <a:xfrm>
          <a:off x="1154083" y="1498689"/>
          <a:ext cx="1100180" cy="480486"/>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mk-MK" sz="1100" kern="1200" dirty="0"/>
            <a:t>1. </a:t>
          </a:r>
          <a:r>
            <a:rPr lang="mk-MK" sz="1200" kern="1200" dirty="0">
              <a:latin typeface="Cambria" panose="02040503050406030204" pitchFamily="18" charset="0"/>
              <a:ea typeface="Cambria" panose="02040503050406030204" pitchFamily="18" charset="0"/>
            </a:rPr>
            <a:t>Планирање</a:t>
          </a:r>
          <a:endParaRPr lang="en-US" sz="1200" kern="1200" dirty="0">
            <a:latin typeface="Cambria" panose="02040503050406030204" pitchFamily="18" charset="0"/>
            <a:ea typeface="Cambria" panose="02040503050406030204" pitchFamily="18" charset="0"/>
          </a:endParaRPr>
        </a:p>
      </dsp:txBody>
      <dsp:txXfrm>
        <a:off x="1177538" y="1522144"/>
        <a:ext cx="1053270" cy="433576"/>
      </dsp:txXfrm>
    </dsp:sp>
    <dsp:sp modelId="{6E7C8C5D-9184-4702-9944-AF8A28CA93E8}">
      <dsp:nvSpPr>
        <dsp:cNvPr id="0" name=""/>
        <dsp:cNvSpPr/>
      </dsp:nvSpPr>
      <dsp:spPr>
        <a:xfrm>
          <a:off x="318342" y="1732722"/>
          <a:ext cx="2743707" cy="2743707"/>
        </a:xfrm>
        <a:custGeom>
          <a:avLst/>
          <a:gdLst/>
          <a:ahLst/>
          <a:cxnLst/>
          <a:rect l="0" t="0" r="0" b="0"/>
          <a:pathLst>
            <a:path>
              <a:moveTo>
                <a:pt x="2015318" y="160269"/>
              </a:moveTo>
              <a:arcTo wR="1371853" hR="1371853" stAng="17878349" swAng="669786"/>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C5821BAA-3537-48F5-A184-075252A15007}">
      <dsp:nvSpPr>
        <dsp:cNvPr id="0" name=""/>
        <dsp:cNvSpPr/>
      </dsp:nvSpPr>
      <dsp:spPr>
        <a:xfrm>
          <a:off x="2253560" y="2098488"/>
          <a:ext cx="1157394" cy="480486"/>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mk-MK" sz="1200" kern="1200" dirty="0">
              <a:latin typeface="Cambria" panose="02040503050406030204" pitchFamily="18" charset="0"/>
              <a:ea typeface="Cambria" panose="02040503050406030204" pitchFamily="18" charset="0"/>
            </a:rPr>
            <a:t>2. Организирање и  </a:t>
          </a:r>
          <a:r>
            <a:rPr lang="mk-MK" sz="1100" kern="1200" dirty="0">
              <a:latin typeface="Cambria" panose="02040503050406030204" pitchFamily="18" charset="0"/>
              <a:ea typeface="Cambria" panose="02040503050406030204" pitchFamily="18" charset="0"/>
            </a:rPr>
            <a:t>документирање</a:t>
          </a:r>
          <a:endParaRPr lang="en-US" sz="1100" kern="1200" dirty="0">
            <a:latin typeface="Cambria" panose="02040503050406030204" pitchFamily="18" charset="0"/>
            <a:ea typeface="Cambria" panose="02040503050406030204" pitchFamily="18" charset="0"/>
          </a:endParaRPr>
        </a:p>
      </dsp:txBody>
      <dsp:txXfrm>
        <a:off x="2277015" y="2121943"/>
        <a:ext cx="1110484" cy="433576"/>
      </dsp:txXfrm>
    </dsp:sp>
    <dsp:sp modelId="{7E88B1C8-83E9-4D0C-BFA6-36E347C28955}">
      <dsp:nvSpPr>
        <dsp:cNvPr id="0" name=""/>
        <dsp:cNvSpPr/>
      </dsp:nvSpPr>
      <dsp:spPr>
        <a:xfrm>
          <a:off x="307208" y="1689082"/>
          <a:ext cx="2743707" cy="2743707"/>
        </a:xfrm>
        <a:custGeom>
          <a:avLst/>
          <a:gdLst/>
          <a:ahLst/>
          <a:cxnLst/>
          <a:rect l="0" t="0" r="0" b="0"/>
          <a:pathLst>
            <a:path>
              <a:moveTo>
                <a:pt x="2686298" y="979147"/>
              </a:moveTo>
              <a:arcTo wR="1371853" hR="1371853" stAng="20601951" swAng="714001"/>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0291086E-0788-4069-9339-6F34777428CF}">
      <dsp:nvSpPr>
        <dsp:cNvPr id="0" name=""/>
        <dsp:cNvSpPr/>
      </dsp:nvSpPr>
      <dsp:spPr>
        <a:xfrm>
          <a:off x="2459482" y="3041779"/>
          <a:ext cx="1164299" cy="480486"/>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mk-MK" sz="1100" kern="1200" dirty="0"/>
            <a:t>3. </a:t>
          </a:r>
          <a:r>
            <a:rPr lang="mk-MK" sz="1100" kern="1200" dirty="0">
              <a:latin typeface="Cambria" panose="02040503050406030204" pitchFamily="18" charset="0"/>
              <a:ea typeface="Cambria" panose="02040503050406030204" pitchFamily="18" charset="0"/>
            </a:rPr>
            <a:t>Процесирање</a:t>
          </a:r>
          <a:endParaRPr lang="en-US" sz="1100" kern="1200" dirty="0">
            <a:latin typeface="Cambria" panose="02040503050406030204" pitchFamily="18" charset="0"/>
            <a:ea typeface="Cambria" panose="02040503050406030204" pitchFamily="18" charset="0"/>
          </a:endParaRPr>
        </a:p>
      </dsp:txBody>
      <dsp:txXfrm>
        <a:off x="2482937" y="3065234"/>
        <a:ext cx="1117389" cy="433576"/>
      </dsp:txXfrm>
    </dsp:sp>
    <dsp:sp modelId="{A489F4E2-E12F-4976-9780-D06169156087}">
      <dsp:nvSpPr>
        <dsp:cNvPr id="0" name=""/>
        <dsp:cNvSpPr/>
      </dsp:nvSpPr>
      <dsp:spPr>
        <a:xfrm>
          <a:off x="244524" y="2147804"/>
          <a:ext cx="2743707" cy="2743707"/>
        </a:xfrm>
        <a:custGeom>
          <a:avLst/>
          <a:gdLst/>
          <a:ahLst/>
          <a:cxnLst/>
          <a:rect l="0" t="0" r="0" b="0"/>
          <a:pathLst>
            <a:path>
              <a:moveTo>
                <a:pt x="2739596" y="1477973"/>
              </a:moveTo>
              <a:arcTo wR="1371853" hR="1371853" stAng="266193" swAng="786814"/>
            </a:path>
          </a:pathLst>
        </a:custGeom>
        <a:noFill/>
        <a:ln w="9525" cap="flat"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93C6EAA0-677D-4798-98AF-680311A3E60D}">
      <dsp:nvSpPr>
        <dsp:cNvPr id="0" name=""/>
        <dsp:cNvSpPr/>
      </dsp:nvSpPr>
      <dsp:spPr>
        <a:xfrm>
          <a:off x="2090808" y="4030848"/>
          <a:ext cx="1129408" cy="480486"/>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mk-MK" sz="1100" kern="1200"/>
            <a:t>4. Складирање</a:t>
          </a:r>
          <a:endParaRPr lang="en-US" sz="1100" kern="1200"/>
        </a:p>
      </dsp:txBody>
      <dsp:txXfrm>
        <a:off x="2114263" y="4054303"/>
        <a:ext cx="1082498" cy="433576"/>
      </dsp:txXfrm>
    </dsp:sp>
    <dsp:sp modelId="{4D4DCBDD-8C6B-47AA-91DC-36FF7FB61119}">
      <dsp:nvSpPr>
        <dsp:cNvPr id="0" name=""/>
        <dsp:cNvSpPr/>
      </dsp:nvSpPr>
      <dsp:spPr>
        <a:xfrm>
          <a:off x="427440" y="1841200"/>
          <a:ext cx="2743707" cy="2743707"/>
        </a:xfrm>
        <a:custGeom>
          <a:avLst/>
          <a:gdLst/>
          <a:ahLst/>
          <a:cxnLst/>
          <a:rect l="0" t="0" r="0" b="0"/>
          <a:pathLst>
            <a:path>
              <a:moveTo>
                <a:pt x="1649580" y="2715300"/>
              </a:moveTo>
              <a:arcTo wR="1371853" hR="1371853" stAng="4699196" swAng="1327272"/>
            </a:path>
          </a:pathLst>
        </a:custGeom>
        <a:noFill/>
        <a:ln w="9525" cap="flat"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635585F9-0E29-4C21-9996-B3AF7CB6A997}">
      <dsp:nvSpPr>
        <dsp:cNvPr id="0" name=""/>
        <dsp:cNvSpPr/>
      </dsp:nvSpPr>
      <dsp:spPr>
        <a:xfrm>
          <a:off x="260649" y="4040127"/>
          <a:ext cx="1187584" cy="480486"/>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mk-MK" sz="1100" kern="1200"/>
            <a:t>5. Заштита</a:t>
          </a:r>
          <a:endParaRPr lang="en-US" sz="1100" kern="1200"/>
        </a:p>
      </dsp:txBody>
      <dsp:txXfrm>
        <a:off x="284104" y="4063582"/>
        <a:ext cx="1140674" cy="433576"/>
      </dsp:txXfrm>
    </dsp:sp>
    <dsp:sp modelId="{BC4B1C11-1EDE-4684-AFEF-78A8F6E6FB59}">
      <dsp:nvSpPr>
        <dsp:cNvPr id="0" name=""/>
        <dsp:cNvSpPr/>
      </dsp:nvSpPr>
      <dsp:spPr>
        <a:xfrm>
          <a:off x="412165" y="1980908"/>
          <a:ext cx="2743707" cy="2743707"/>
        </a:xfrm>
        <a:custGeom>
          <a:avLst/>
          <a:gdLst/>
          <a:ahLst/>
          <a:cxnLst/>
          <a:rect l="0" t="0" r="0" b="0"/>
          <a:pathLst>
            <a:path>
              <a:moveTo>
                <a:pt x="142884" y="1981458"/>
              </a:moveTo>
              <a:arcTo wR="1371853" hR="1371853" stAng="9217034" swAng="668419"/>
            </a:path>
          </a:pathLst>
        </a:custGeom>
        <a:noFill/>
        <a:ln w="9525" cap="flat" cmpd="sng" algn="ctr">
          <a:solidFill>
            <a:schemeClr val="accent6">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5DA4150-9278-48EF-85A1-BD8CB6DEC442}">
      <dsp:nvSpPr>
        <dsp:cNvPr id="0" name=""/>
        <dsp:cNvSpPr/>
      </dsp:nvSpPr>
      <dsp:spPr>
        <a:xfrm>
          <a:off x="-206398" y="3147089"/>
          <a:ext cx="1146225" cy="480486"/>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mk-MK" sz="1100" kern="1200"/>
            <a:t>6. Објавување</a:t>
          </a:r>
          <a:endParaRPr lang="en-US" sz="1100" kern="1200"/>
        </a:p>
      </dsp:txBody>
      <dsp:txXfrm>
        <a:off x="-182943" y="3170544"/>
        <a:ext cx="1099315" cy="433576"/>
      </dsp:txXfrm>
    </dsp:sp>
    <dsp:sp modelId="{898436F1-CC52-4E36-910A-7DA79A073A88}">
      <dsp:nvSpPr>
        <dsp:cNvPr id="0" name=""/>
        <dsp:cNvSpPr/>
      </dsp:nvSpPr>
      <dsp:spPr>
        <a:xfrm>
          <a:off x="338807" y="1758852"/>
          <a:ext cx="2743707" cy="2743707"/>
        </a:xfrm>
        <a:custGeom>
          <a:avLst/>
          <a:gdLst/>
          <a:ahLst/>
          <a:cxnLst/>
          <a:rect l="0" t="0" r="0" b="0"/>
          <a:pathLst>
            <a:path>
              <a:moveTo>
                <a:pt x="3868" y="1268896"/>
              </a:moveTo>
              <a:arcTo wR="1371853" hR="1371853" stAng="11058246" swAng="909978"/>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10CDDA79-F282-456B-8A6A-D5E3D2806241}">
      <dsp:nvSpPr>
        <dsp:cNvPr id="0" name=""/>
        <dsp:cNvSpPr/>
      </dsp:nvSpPr>
      <dsp:spPr>
        <a:xfrm>
          <a:off x="0" y="2082221"/>
          <a:ext cx="1197341" cy="480486"/>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mk-MK" sz="1100" kern="1200"/>
            <a:t>7. Пронаоѓање</a:t>
          </a:r>
          <a:endParaRPr lang="en-US" sz="1100" kern="1200"/>
        </a:p>
      </dsp:txBody>
      <dsp:txXfrm>
        <a:off x="23455" y="2105676"/>
        <a:ext cx="1150431" cy="433576"/>
      </dsp:txXfrm>
    </dsp:sp>
    <dsp:sp modelId="{83F4D191-8D52-417D-815B-55663FDD9DB3}">
      <dsp:nvSpPr>
        <dsp:cNvPr id="0" name=""/>
        <dsp:cNvSpPr/>
      </dsp:nvSpPr>
      <dsp:spPr>
        <a:xfrm>
          <a:off x="375858" y="1718962"/>
          <a:ext cx="2743707" cy="2743707"/>
        </a:xfrm>
        <a:custGeom>
          <a:avLst/>
          <a:gdLst/>
          <a:ahLst/>
          <a:cxnLst/>
          <a:rect l="0" t="0" r="0" b="0"/>
          <a:pathLst>
            <a:path>
              <a:moveTo>
                <a:pt x="503301" y="309968"/>
              </a:moveTo>
              <a:arcTo wR="1371853" hR="1371853" stAng="13843146" swAng="614766"/>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0" name="Shape 200"/>
          <p:cNvSpPr>
            <a:spLocks noGrp="1" noRot="1" noChangeAspect="1"/>
          </p:cNvSpPr>
          <p:nvPr>
            <p:ph type="sldImg"/>
          </p:nvPr>
        </p:nvSpPr>
        <p:spPr>
          <a:xfrm>
            <a:off x="381000" y="685800"/>
            <a:ext cx="6096000" cy="3429000"/>
          </a:xfrm>
          <a:prstGeom prst="rect">
            <a:avLst/>
          </a:prstGeom>
        </p:spPr>
        <p:txBody>
          <a:bodyPr/>
          <a:lstStyle/>
          <a:p>
            <a:endParaRPr/>
          </a:p>
        </p:txBody>
      </p:sp>
      <p:sp>
        <p:nvSpPr>
          <p:cNvPr id="201" name="Shape 201"/>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124236403"/>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56070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Tree>
    <p:extLst>
      <p:ext uri="{BB962C8B-B14F-4D97-AF65-F5344CB8AC3E}">
        <p14:creationId xmlns:p14="http://schemas.microsoft.com/office/powerpoint/2010/main" val="1887751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98367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8" name="Title Text"/>
          <p:cNvSpPr txBox="1">
            <a:spLocks noGrp="1"/>
          </p:cNvSpPr>
          <p:nvPr>
            <p:ph type="body" sz="quarter" idx="13" hasCustomPrompt="1"/>
          </p:nvPr>
        </p:nvSpPr>
        <p:spPr>
          <a:xfrm>
            <a:off x="2461053" y="3232680"/>
            <a:ext cx="13953494" cy="1402821"/>
          </a:xfrm>
          <a:prstGeom prst="rect">
            <a:avLst/>
          </a:prstGeom>
        </p:spPr>
        <p:txBody>
          <a:bodyPr anchor="b"/>
          <a:lstStyle>
            <a:lvl1pPr marL="0" indent="0">
              <a:spcBef>
                <a:spcPts val="0"/>
              </a:spcBef>
              <a:buSzTx/>
              <a:buNone/>
              <a:defRPr sz="8000">
                <a:solidFill>
                  <a:srgbClr val="FFFFFF"/>
                </a:solidFill>
                <a:latin typeface="Tahoma" panose="020B0604030504040204" pitchFamily="34" charset="0"/>
                <a:ea typeface="Tahoma" panose="020B0604030504040204" pitchFamily="34" charset="0"/>
                <a:cs typeface="Tahoma" panose="020B0604030504040204" pitchFamily="34" charset="0"/>
              </a:defRPr>
            </a:lvl1pPr>
          </a:lstStyle>
          <a:p>
            <a:r>
              <a:rPr lang="en-GB" noProof="0"/>
              <a:t>Title Text</a:t>
            </a:r>
          </a:p>
        </p:txBody>
      </p:sp>
      <p:sp>
        <p:nvSpPr>
          <p:cNvPr id="59" name="Body Level One"/>
          <p:cNvSpPr txBox="1">
            <a:spLocks noGrp="1"/>
          </p:cNvSpPr>
          <p:nvPr>
            <p:ph type="body" sz="quarter" idx="14" hasCustomPrompt="1"/>
          </p:nvPr>
        </p:nvSpPr>
        <p:spPr>
          <a:xfrm>
            <a:off x="2394860" y="5016501"/>
            <a:ext cx="6517946" cy="810155"/>
          </a:xfrm>
          <a:prstGeom prst="rect">
            <a:avLst/>
          </a:prstGeom>
        </p:spPr>
        <p:txBody>
          <a:bodyPr anchor="t"/>
          <a:lstStyle>
            <a:lvl1pPr marL="0" indent="0" defTabSz="403097">
              <a:spcBef>
                <a:spcPts val="0"/>
              </a:spcBef>
              <a:buSzTx/>
              <a:buNone/>
              <a:defRPr sz="4140">
                <a:solidFill>
                  <a:srgbClr val="94C2E9"/>
                </a:solidFill>
                <a:latin typeface="Tahoma" panose="020B0604030504040204" pitchFamily="34" charset="0"/>
                <a:ea typeface="Tahoma" panose="020B0604030504040204" pitchFamily="34" charset="0"/>
                <a:cs typeface="Tahoma" panose="020B0604030504040204" pitchFamily="34" charset="0"/>
                <a:sym typeface="Open Sans Light"/>
              </a:defRPr>
            </a:lvl1pPr>
          </a:lstStyle>
          <a:p>
            <a:r>
              <a:rPr lang="en-GB" noProof="0"/>
              <a:t>Subtitle Text</a:t>
            </a:r>
          </a:p>
        </p:txBody>
      </p:sp>
      <p:sp>
        <p:nvSpPr>
          <p:cNvPr id="60" name="Line"/>
          <p:cNvSpPr/>
          <p:nvPr/>
        </p:nvSpPr>
        <p:spPr>
          <a:xfrm>
            <a:off x="2546956" y="4682067"/>
            <a:ext cx="12699160" cy="1"/>
          </a:xfrm>
          <a:prstGeom prst="line">
            <a:avLst/>
          </a:prstGeom>
          <a:ln w="25400">
            <a:solidFill>
              <a:srgbClr val="FFFFFF"/>
            </a:solidFill>
            <a:miter lim="400000"/>
          </a:ln>
        </p:spPr>
        <p:txBody>
          <a:bodyPr lIns="50800" tIns="50800" rIns="50800" bIns="50800" anchor="ctr"/>
          <a:lstStyle/>
          <a:p>
            <a:pPr>
              <a:defRPr sz="2200" b="0">
                <a:solidFill>
                  <a:srgbClr val="FFFFFF"/>
                </a:solidFill>
                <a:latin typeface="Helvetica Neue Medium"/>
                <a:ea typeface="Helvetica Neue Medium"/>
                <a:cs typeface="Helvetica Neue Medium"/>
                <a:sym typeface="Helvetica Neue Medium"/>
              </a:defRPr>
            </a:pPr>
            <a:endParaRPr lang="en-GB" sz="2200" noProof="0"/>
          </a:p>
        </p:txBody>
      </p:sp>
      <p:sp>
        <p:nvSpPr>
          <p:cNvPr id="61" name="Line"/>
          <p:cNvSpPr/>
          <p:nvPr/>
        </p:nvSpPr>
        <p:spPr>
          <a:xfrm>
            <a:off x="2546956" y="4682067"/>
            <a:ext cx="2068305" cy="1"/>
          </a:xfrm>
          <a:prstGeom prst="line">
            <a:avLst/>
          </a:prstGeom>
          <a:ln w="88900">
            <a:solidFill>
              <a:srgbClr val="94C2E9"/>
            </a:solidFill>
            <a:miter lim="400000"/>
          </a:ln>
        </p:spPr>
        <p:txBody>
          <a:bodyPr lIns="50800" tIns="50800" rIns="50800" bIns="50800" anchor="ctr"/>
          <a:lstStyle/>
          <a:p>
            <a:pPr>
              <a:defRPr sz="2200" b="0">
                <a:solidFill>
                  <a:srgbClr val="FFFFFF"/>
                </a:solidFill>
                <a:latin typeface="Helvetica Neue Medium"/>
                <a:ea typeface="Helvetica Neue Medium"/>
                <a:cs typeface="Helvetica Neue Medium"/>
                <a:sym typeface="Helvetica Neue Medium"/>
              </a:defRPr>
            </a:pPr>
            <a:endParaRPr lang="en-GB" sz="2200" noProof="0"/>
          </a:p>
        </p:txBody>
      </p:sp>
      <p:sp>
        <p:nvSpPr>
          <p:cNvPr id="62" name="cessda.eu"/>
          <p:cNvSpPr txBox="1"/>
          <p:nvPr/>
        </p:nvSpPr>
        <p:spPr>
          <a:xfrm>
            <a:off x="2946216" y="8189517"/>
            <a:ext cx="1213473" cy="4103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2000" b="0">
                <a:solidFill>
                  <a:srgbClr val="FFFFFF"/>
                </a:solidFill>
                <a:latin typeface="+mj-lt"/>
                <a:ea typeface="+mj-ea"/>
                <a:cs typeface="+mj-cs"/>
                <a:sym typeface="Helvetica"/>
              </a:defRPr>
            </a:lvl1pPr>
          </a:lstStyle>
          <a:p>
            <a:r>
              <a:rPr lang="en-GB" sz="2000" noProof="0"/>
              <a:t>cessda.eu</a:t>
            </a:r>
          </a:p>
        </p:txBody>
      </p:sp>
      <p:sp>
        <p:nvSpPr>
          <p:cNvPr id="63" name="@CESSDA_Data"/>
          <p:cNvSpPr txBox="1"/>
          <p:nvPr/>
        </p:nvSpPr>
        <p:spPr>
          <a:xfrm>
            <a:off x="5845801" y="8175179"/>
            <a:ext cx="1917192" cy="4103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2000" b="0">
                <a:solidFill>
                  <a:srgbClr val="FFFFFF"/>
                </a:solidFill>
                <a:latin typeface="+mj-lt"/>
                <a:ea typeface="+mj-ea"/>
                <a:cs typeface="+mj-cs"/>
                <a:sym typeface="Helvetica"/>
              </a:defRPr>
            </a:lvl1pPr>
          </a:lstStyle>
          <a:p>
            <a:r>
              <a:rPr lang="en-GB" sz="2000" noProof="0"/>
              <a:t>@CESSDA_Data</a:t>
            </a:r>
          </a:p>
        </p:txBody>
      </p:sp>
      <p:sp>
        <p:nvSpPr>
          <p:cNvPr id="3" name="Text Placeholder 2">
            <a:extLst>
              <a:ext uri="{FF2B5EF4-FFF2-40B4-BE49-F238E27FC236}">
                <a16:creationId xmlns:a16="http://schemas.microsoft.com/office/drawing/2014/main" xmlns="" id="{51CE480C-C9C6-5D45-AB33-5D4BDDA8EA63}"/>
              </a:ext>
            </a:extLst>
          </p:cNvPr>
          <p:cNvSpPr>
            <a:spLocks noGrp="1"/>
          </p:cNvSpPr>
          <p:nvPr>
            <p:ph type="body" sz="quarter" idx="15" hasCustomPrompt="1"/>
          </p:nvPr>
        </p:nvSpPr>
        <p:spPr>
          <a:xfrm>
            <a:off x="2394025" y="5981700"/>
            <a:ext cx="5429415" cy="520700"/>
          </a:xfrm>
          <a:prstGeom prst="rect">
            <a:avLst/>
          </a:prstGeom>
        </p:spPr>
        <p:txBody>
          <a:bodyPr>
            <a:normAutofit/>
          </a:bodyPr>
          <a:lstStyle>
            <a:lvl1pPr marL="0" indent="0">
              <a:buNone/>
              <a:defRPr sz="2000" i="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lvl="0"/>
            <a:r>
              <a:rPr lang="en-GB" noProof="0"/>
              <a:t>Name |  Affiliation </a:t>
            </a:r>
          </a:p>
        </p:txBody>
      </p:sp>
      <p:sp>
        <p:nvSpPr>
          <p:cNvPr id="16" name="Text Placeholder 2">
            <a:extLst>
              <a:ext uri="{FF2B5EF4-FFF2-40B4-BE49-F238E27FC236}">
                <a16:creationId xmlns:a16="http://schemas.microsoft.com/office/drawing/2014/main" xmlns="" id="{AD23994B-5EA0-654E-B1FA-84C322F813AE}"/>
              </a:ext>
            </a:extLst>
          </p:cNvPr>
          <p:cNvSpPr>
            <a:spLocks noGrp="1"/>
          </p:cNvSpPr>
          <p:nvPr>
            <p:ph type="body" sz="quarter" idx="16" hasCustomPrompt="1"/>
          </p:nvPr>
        </p:nvSpPr>
        <p:spPr>
          <a:xfrm>
            <a:off x="2410958" y="6908800"/>
            <a:ext cx="5429415" cy="520700"/>
          </a:xfrm>
          <a:prstGeom prst="rect">
            <a:avLst/>
          </a:prstGeom>
        </p:spPr>
        <p:txBody>
          <a:bodyPr>
            <a:normAutofit/>
          </a:bodyPr>
          <a:lstStyle>
            <a:lvl1pPr marL="0" indent="0">
              <a:buNone/>
              <a:defRPr sz="2000" i="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lvl="0"/>
            <a:r>
              <a:rPr lang="en-GB" noProof="0"/>
              <a:t>Date |  Event</a:t>
            </a:r>
          </a:p>
        </p:txBody>
      </p:sp>
      <p:pic>
        <p:nvPicPr>
          <p:cNvPr id="4" name="Picture 3">
            <a:extLst>
              <a:ext uri="{FF2B5EF4-FFF2-40B4-BE49-F238E27FC236}">
                <a16:creationId xmlns:a16="http://schemas.microsoft.com/office/drawing/2014/main" xmlns="" id="{C5E36834-6554-4864-818F-941E3569BC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499897" y="626969"/>
            <a:ext cx="2914650" cy="781050"/>
          </a:xfrm>
          <a:prstGeom prst="rect">
            <a:avLst/>
          </a:prstGeom>
        </p:spPr>
      </p:pic>
      <p:pic>
        <p:nvPicPr>
          <p:cNvPr id="6" name="Picture 5">
            <a:extLst>
              <a:ext uri="{FF2B5EF4-FFF2-40B4-BE49-F238E27FC236}">
                <a16:creationId xmlns:a16="http://schemas.microsoft.com/office/drawing/2014/main" xmlns="" id="{93BF697F-DB48-41D1-AB67-04B85B6DA10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271980" y="8212130"/>
            <a:ext cx="417023" cy="336466"/>
          </a:xfrm>
          <a:prstGeom prst="rect">
            <a:avLst/>
          </a:prstGeom>
        </p:spPr>
      </p:pic>
      <p:pic>
        <p:nvPicPr>
          <p:cNvPr id="8" name="Picture 7">
            <a:extLst>
              <a:ext uri="{FF2B5EF4-FFF2-40B4-BE49-F238E27FC236}">
                <a16:creationId xmlns:a16="http://schemas.microsoft.com/office/drawing/2014/main" xmlns="" id="{287DEC08-1F81-4339-876C-3F1230F99AC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1053" y="8261351"/>
            <a:ext cx="247650" cy="266700"/>
          </a:xfrm>
          <a:prstGeom prst="rect">
            <a:avLst/>
          </a:prstGeom>
        </p:spPr>
      </p:pic>
      <p:grpSp>
        <p:nvGrpSpPr>
          <p:cNvPr id="10" name="Group 9">
            <a:extLst>
              <a:ext uri="{FF2B5EF4-FFF2-40B4-BE49-F238E27FC236}">
                <a16:creationId xmlns:a16="http://schemas.microsoft.com/office/drawing/2014/main" xmlns="" id="{358E1AC9-7319-49EB-9836-98317985DF35}"/>
              </a:ext>
            </a:extLst>
          </p:cNvPr>
          <p:cNvGrpSpPr/>
          <p:nvPr userDrawn="1"/>
        </p:nvGrpSpPr>
        <p:grpSpPr>
          <a:xfrm>
            <a:off x="1241530" y="8869744"/>
            <a:ext cx="1068804" cy="490158"/>
            <a:chOff x="1241530" y="8869744"/>
            <a:chExt cx="1068804" cy="490158"/>
          </a:xfrm>
        </p:grpSpPr>
        <p:pic>
          <p:nvPicPr>
            <p:cNvPr id="5" name="Picture 4">
              <a:extLst>
                <a:ext uri="{FF2B5EF4-FFF2-40B4-BE49-F238E27FC236}">
                  <a16:creationId xmlns:a16="http://schemas.microsoft.com/office/drawing/2014/main" xmlns="" id="{5584DCEE-F19B-4C5A-87C4-1DBE96E6458F}"/>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820176" y="8869744"/>
              <a:ext cx="490158" cy="490158"/>
            </a:xfrm>
            <a:prstGeom prst="rect">
              <a:avLst/>
            </a:prstGeom>
          </p:spPr>
        </p:pic>
        <p:pic>
          <p:nvPicPr>
            <p:cNvPr id="9" name="Picture 8">
              <a:extLst>
                <a:ext uri="{FF2B5EF4-FFF2-40B4-BE49-F238E27FC236}">
                  <a16:creationId xmlns:a16="http://schemas.microsoft.com/office/drawing/2014/main" xmlns="" id="{5912B13F-E928-4545-8DD0-BC5A11428AB8}"/>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241530" y="8869744"/>
              <a:ext cx="490158" cy="490158"/>
            </a:xfrm>
            <a:prstGeom prst="rect">
              <a:avLst/>
            </a:prstGeom>
          </p:spPr>
        </p:pic>
      </p:gr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lterna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8" name="Title Text"/>
          <p:cNvSpPr txBox="1">
            <a:spLocks noGrp="1"/>
          </p:cNvSpPr>
          <p:nvPr>
            <p:ph type="body" sz="quarter" idx="13" hasCustomPrompt="1"/>
          </p:nvPr>
        </p:nvSpPr>
        <p:spPr>
          <a:xfrm>
            <a:off x="2461053" y="3232680"/>
            <a:ext cx="13953494" cy="1402821"/>
          </a:xfrm>
          <a:prstGeom prst="rect">
            <a:avLst/>
          </a:prstGeom>
        </p:spPr>
        <p:txBody>
          <a:bodyPr anchor="b"/>
          <a:lstStyle>
            <a:lvl1pPr marL="0" indent="0">
              <a:spcBef>
                <a:spcPts val="0"/>
              </a:spcBef>
              <a:buSzTx/>
              <a:buNone/>
              <a:defRPr sz="800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GB" noProof="0"/>
              <a:t>Title Text</a:t>
            </a:r>
          </a:p>
        </p:txBody>
      </p:sp>
      <p:sp>
        <p:nvSpPr>
          <p:cNvPr id="59" name="Body Level One"/>
          <p:cNvSpPr txBox="1">
            <a:spLocks noGrp="1"/>
          </p:cNvSpPr>
          <p:nvPr>
            <p:ph type="body" sz="quarter" idx="14" hasCustomPrompt="1"/>
          </p:nvPr>
        </p:nvSpPr>
        <p:spPr>
          <a:xfrm>
            <a:off x="2394860" y="5016501"/>
            <a:ext cx="6517946" cy="810155"/>
          </a:xfrm>
          <a:prstGeom prst="rect">
            <a:avLst/>
          </a:prstGeom>
        </p:spPr>
        <p:txBody>
          <a:bodyPr anchor="t"/>
          <a:lstStyle>
            <a:lvl1pPr marL="0" indent="0" defTabSz="403097">
              <a:spcBef>
                <a:spcPts val="0"/>
              </a:spcBef>
              <a:buSzTx/>
              <a:buNone/>
              <a:defRPr sz="414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sym typeface="Open Sans Light"/>
              </a:defRPr>
            </a:lvl1pPr>
          </a:lstStyle>
          <a:p>
            <a:r>
              <a:rPr lang="en-GB" noProof="0"/>
              <a:t>Subtitle Text</a:t>
            </a:r>
          </a:p>
        </p:txBody>
      </p:sp>
      <p:sp>
        <p:nvSpPr>
          <p:cNvPr id="60" name="Line"/>
          <p:cNvSpPr/>
          <p:nvPr/>
        </p:nvSpPr>
        <p:spPr>
          <a:xfrm>
            <a:off x="2546956" y="4682067"/>
            <a:ext cx="12699160" cy="1"/>
          </a:xfrm>
          <a:prstGeom prst="line">
            <a:avLst/>
          </a:prstGeom>
          <a:ln w="25400">
            <a:solidFill>
              <a:srgbClr val="FFFFFF"/>
            </a:solidFill>
            <a:miter lim="400000"/>
          </a:ln>
        </p:spPr>
        <p:txBody>
          <a:bodyPr lIns="50800" tIns="50800" rIns="50800" bIns="50800" anchor="ctr"/>
          <a:lstStyle/>
          <a:p>
            <a:pPr>
              <a:defRPr sz="2200" b="0">
                <a:solidFill>
                  <a:srgbClr val="FFFFFF"/>
                </a:solidFill>
                <a:latin typeface="Helvetica Neue Medium"/>
                <a:ea typeface="Helvetica Neue Medium"/>
                <a:cs typeface="Helvetica Neue Medium"/>
                <a:sym typeface="Helvetica Neue Medium"/>
              </a:defRPr>
            </a:pPr>
            <a:endParaRPr lang="en-GB" sz="2200" noProof="0"/>
          </a:p>
        </p:txBody>
      </p:sp>
      <p:sp>
        <p:nvSpPr>
          <p:cNvPr id="61" name="Line"/>
          <p:cNvSpPr/>
          <p:nvPr/>
        </p:nvSpPr>
        <p:spPr>
          <a:xfrm>
            <a:off x="2546956" y="4682067"/>
            <a:ext cx="2068305" cy="1"/>
          </a:xfrm>
          <a:prstGeom prst="line">
            <a:avLst/>
          </a:prstGeom>
          <a:ln w="88900">
            <a:solidFill>
              <a:srgbClr val="94C2E9"/>
            </a:solidFill>
            <a:miter lim="400000"/>
          </a:ln>
        </p:spPr>
        <p:txBody>
          <a:bodyPr lIns="50800" tIns="50800" rIns="50800" bIns="50800" anchor="ctr"/>
          <a:lstStyle/>
          <a:p>
            <a:pPr>
              <a:defRPr sz="2200" b="0">
                <a:solidFill>
                  <a:srgbClr val="FFFFFF"/>
                </a:solidFill>
                <a:latin typeface="Helvetica Neue Medium"/>
                <a:ea typeface="Helvetica Neue Medium"/>
                <a:cs typeface="Helvetica Neue Medium"/>
                <a:sym typeface="Helvetica Neue Medium"/>
              </a:defRPr>
            </a:pPr>
            <a:endParaRPr lang="en-GB" sz="2200" noProof="0"/>
          </a:p>
        </p:txBody>
      </p:sp>
      <p:sp>
        <p:nvSpPr>
          <p:cNvPr id="62" name="cessda.eu"/>
          <p:cNvSpPr txBox="1"/>
          <p:nvPr/>
        </p:nvSpPr>
        <p:spPr>
          <a:xfrm>
            <a:off x="2946216" y="8189517"/>
            <a:ext cx="1213473" cy="4103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2000" b="0">
                <a:solidFill>
                  <a:srgbClr val="FFFFFF"/>
                </a:solidFill>
                <a:latin typeface="+mj-lt"/>
                <a:ea typeface="+mj-ea"/>
                <a:cs typeface="+mj-cs"/>
                <a:sym typeface="Helvetica"/>
              </a:defRPr>
            </a:lvl1pPr>
          </a:lstStyle>
          <a:p>
            <a:r>
              <a:rPr lang="en-GB" sz="2000" noProof="0">
                <a:solidFill>
                  <a:schemeClr val="tx1">
                    <a:lumMod val="65000"/>
                    <a:lumOff val="35000"/>
                  </a:schemeClr>
                </a:solidFill>
              </a:rPr>
              <a:t>cessda.eu</a:t>
            </a:r>
          </a:p>
        </p:txBody>
      </p:sp>
      <p:sp>
        <p:nvSpPr>
          <p:cNvPr id="63" name="@CESSDA_Data"/>
          <p:cNvSpPr txBox="1"/>
          <p:nvPr/>
        </p:nvSpPr>
        <p:spPr>
          <a:xfrm>
            <a:off x="5845801" y="8175179"/>
            <a:ext cx="1917192" cy="4103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2000" b="0">
                <a:solidFill>
                  <a:srgbClr val="FFFFFF"/>
                </a:solidFill>
                <a:latin typeface="+mj-lt"/>
                <a:ea typeface="+mj-ea"/>
                <a:cs typeface="+mj-cs"/>
                <a:sym typeface="Helvetica"/>
              </a:defRPr>
            </a:lvl1pPr>
          </a:lstStyle>
          <a:p>
            <a:r>
              <a:rPr lang="en-GB" sz="2000" noProof="0">
                <a:solidFill>
                  <a:schemeClr val="tx1">
                    <a:lumMod val="65000"/>
                    <a:lumOff val="35000"/>
                  </a:schemeClr>
                </a:solidFill>
              </a:rPr>
              <a:t>@CESSDA_Data</a:t>
            </a:r>
          </a:p>
        </p:txBody>
      </p:sp>
      <p:sp>
        <p:nvSpPr>
          <p:cNvPr id="3" name="Text Placeholder 2">
            <a:extLst>
              <a:ext uri="{FF2B5EF4-FFF2-40B4-BE49-F238E27FC236}">
                <a16:creationId xmlns:a16="http://schemas.microsoft.com/office/drawing/2014/main" xmlns="" id="{51CE480C-C9C6-5D45-AB33-5D4BDDA8EA63}"/>
              </a:ext>
            </a:extLst>
          </p:cNvPr>
          <p:cNvSpPr>
            <a:spLocks noGrp="1"/>
          </p:cNvSpPr>
          <p:nvPr>
            <p:ph type="body" sz="quarter" idx="15" hasCustomPrompt="1"/>
          </p:nvPr>
        </p:nvSpPr>
        <p:spPr>
          <a:xfrm>
            <a:off x="2394025" y="5981700"/>
            <a:ext cx="5429415" cy="520700"/>
          </a:xfrm>
          <a:prstGeom prst="rect">
            <a:avLst/>
          </a:prstGeom>
        </p:spPr>
        <p:txBody>
          <a:bodyPr>
            <a:normAutofit/>
          </a:bodyPr>
          <a:lstStyle>
            <a:lvl1pPr marL="0" indent="0">
              <a:buNone/>
              <a:defRPr sz="2000" i="1">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a:lstStyle>
          <a:p>
            <a:pPr lvl="0"/>
            <a:r>
              <a:rPr lang="en-GB" noProof="0"/>
              <a:t>Name |  Affiliation </a:t>
            </a:r>
          </a:p>
        </p:txBody>
      </p:sp>
      <p:sp>
        <p:nvSpPr>
          <p:cNvPr id="16" name="Text Placeholder 2">
            <a:extLst>
              <a:ext uri="{FF2B5EF4-FFF2-40B4-BE49-F238E27FC236}">
                <a16:creationId xmlns:a16="http://schemas.microsoft.com/office/drawing/2014/main" xmlns="" id="{AD23994B-5EA0-654E-B1FA-84C322F813AE}"/>
              </a:ext>
            </a:extLst>
          </p:cNvPr>
          <p:cNvSpPr>
            <a:spLocks noGrp="1"/>
          </p:cNvSpPr>
          <p:nvPr>
            <p:ph type="body" sz="quarter" idx="16" hasCustomPrompt="1"/>
          </p:nvPr>
        </p:nvSpPr>
        <p:spPr>
          <a:xfrm>
            <a:off x="2410958" y="6908800"/>
            <a:ext cx="5429415" cy="520700"/>
          </a:xfrm>
          <a:prstGeom prst="rect">
            <a:avLst/>
          </a:prstGeom>
        </p:spPr>
        <p:txBody>
          <a:bodyPr>
            <a:normAutofit/>
          </a:bodyPr>
          <a:lstStyle>
            <a:lvl1pPr marL="0" indent="0">
              <a:buNone/>
              <a:defRPr sz="2000" i="1">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a:lstStyle>
          <a:p>
            <a:pPr lvl="0"/>
            <a:r>
              <a:rPr lang="en-GB" noProof="0"/>
              <a:t>Date |  Event</a:t>
            </a:r>
          </a:p>
        </p:txBody>
      </p:sp>
      <p:pic>
        <p:nvPicPr>
          <p:cNvPr id="8" name="Picture 7">
            <a:extLst>
              <a:ext uri="{FF2B5EF4-FFF2-40B4-BE49-F238E27FC236}">
                <a16:creationId xmlns:a16="http://schemas.microsoft.com/office/drawing/2014/main" xmlns="" id="{287DEC08-1F81-4339-876C-3F1230F99AC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61053" y="8261351"/>
            <a:ext cx="247650" cy="266700"/>
          </a:xfrm>
          <a:prstGeom prst="rect">
            <a:avLst/>
          </a:prstGeom>
        </p:spPr>
      </p:pic>
      <p:pic>
        <p:nvPicPr>
          <p:cNvPr id="15" name="Picture 14">
            <a:extLst>
              <a:ext uri="{FF2B5EF4-FFF2-40B4-BE49-F238E27FC236}">
                <a16:creationId xmlns:a16="http://schemas.microsoft.com/office/drawing/2014/main" xmlns="" id="{403D95B7-25C2-4857-AD65-2ECBA44D5B3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25665" y="8058696"/>
            <a:ext cx="757121" cy="757121"/>
          </a:xfrm>
          <a:prstGeom prst="rect">
            <a:avLst/>
          </a:prstGeom>
        </p:spPr>
      </p:pic>
      <p:pic>
        <p:nvPicPr>
          <p:cNvPr id="5" name="Picture 4">
            <a:extLst>
              <a:ext uri="{FF2B5EF4-FFF2-40B4-BE49-F238E27FC236}">
                <a16:creationId xmlns:a16="http://schemas.microsoft.com/office/drawing/2014/main" xmlns="" id="{AB29422E-78C7-4D95-B2B0-ED09A1BEB83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3570437" y="647225"/>
            <a:ext cx="2844110" cy="779276"/>
          </a:xfrm>
          <a:prstGeom prst="rect">
            <a:avLst/>
          </a:prstGeom>
        </p:spPr>
      </p:pic>
      <p:grpSp>
        <p:nvGrpSpPr>
          <p:cNvPr id="17" name="Group 16">
            <a:extLst>
              <a:ext uri="{FF2B5EF4-FFF2-40B4-BE49-F238E27FC236}">
                <a16:creationId xmlns:a16="http://schemas.microsoft.com/office/drawing/2014/main" xmlns="" id="{599E0CF2-C829-48CF-BC41-79A6C1B8E508}"/>
              </a:ext>
            </a:extLst>
          </p:cNvPr>
          <p:cNvGrpSpPr/>
          <p:nvPr userDrawn="1"/>
        </p:nvGrpSpPr>
        <p:grpSpPr>
          <a:xfrm>
            <a:off x="1241530" y="8869744"/>
            <a:ext cx="1068804" cy="490158"/>
            <a:chOff x="1241530" y="8869744"/>
            <a:chExt cx="1068804" cy="490158"/>
          </a:xfrm>
        </p:grpSpPr>
        <p:pic>
          <p:nvPicPr>
            <p:cNvPr id="18" name="Picture 17">
              <a:extLst>
                <a:ext uri="{FF2B5EF4-FFF2-40B4-BE49-F238E27FC236}">
                  <a16:creationId xmlns:a16="http://schemas.microsoft.com/office/drawing/2014/main" xmlns="" id="{0AB00F47-CE91-4CBC-9BCC-716C4A1BC895}"/>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820176" y="8869744"/>
              <a:ext cx="490158" cy="490158"/>
            </a:xfrm>
            <a:prstGeom prst="rect">
              <a:avLst/>
            </a:prstGeom>
          </p:spPr>
        </p:pic>
        <p:pic>
          <p:nvPicPr>
            <p:cNvPr id="19" name="Picture 18">
              <a:extLst>
                <a:ext uri="{FF2B5EF4-FFF2-40B4-BE49-F238E27FC236}">
                  <a16:creationId xmlns:a16="http://schemas.microsoft.com/office/drawing/2014/main" xmlns="" id="{265F21F2-1AE0-4DE3-A564-69DA87DBC31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241530" y="8869744"/>
              <a:ext cx="490158" cy="490158"/>
            </a:xfrm>
            <a:prstGeom prst="rect">
              <a:avLst/>
            </a:prstGeom>
          </p:spPr>
        </p:pic>
      </p:grpSp>
    </p:spTree>
    <p:extLst>
      <p:ext uri="{BB962C8B-B14F-4D97-AF65-F5344CB8AC3E}">
        <p14:creationId xmlns:p14="http://schemas.microsoft.com/office/powerpoint/2010/main" val="15520683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ontent (stand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5" name="Body Level One…"/>
          <p:cNvSpPr txBox="1">
            <a:spLocks noGrp="1"/>
          </p:cNvSpPr>
          <p:nvPr>
            <p:ph type="body" idx="1"/>
          </p:nvPr>
        </p:nvSpPr>
        <p:spPr>
          <a:xfrm>
            <a:off x="908781" y="2496211"/>
            <a:ext cx="14716508" cy="4998906"/>
          </a:xfrm>
          <a:prstGeom prst="rect">
            <a:avLst/>
          </a:prstGeom>
        </p:spPr>
        <p:txBody>
          <a:bodyPr/>
          <a:lstStyle>
            <a:lvl1pPr marL="584200" indent="-584200">
              <a:buSzPct val="73000"/>
              <a:buBlip>
                <a:blip r:embed="rId3"/>
              </a:buBlip>
              <a:defRPr>
                <a:latin typeface="Tahoma" panose="020B0604030504040204" pitchFamily="34" charset="0"/>
                <a:ea typeface="Tahoma" panose="020B0604030504040204" pitchFamily="34" charset="0"/>
                <a:cs typeface="Tahoma" panose="020B0604030504040204" pitchFamily="34" charset="0"/>
              </a:defRPr>
            </a:lvl1pPr>
            <a:lvl2pPr>
              <a:buSzPct val="50000"/>
              <a:buBlip>
                <a:blip r:embed="rId3"/>
              </a:buBlip>
              <a:defRPr>
                <a:latin typeface="Tahoma" panose="020B0604030504040204" pitchFamily="34" charset="0"/>
                <a:ea typeface="Tahoma" panose="020B0604030504040204" pitchFamily="34" charset="0"/>
                <a:cs typeface="Tahoma" panose="020B0604030504040204" pitchFamily="34" charset="0"/>
              </a:defRPr>
            </a:lvl2pPr>
            <a:lvl3pPr>
              <a:buSzPct val="50000"/>
              <a:buBlip>
                <a:blip r:embed="rId3"/>
              </a:buBlip>
              <a:defRPr>
                <a:latin typeface="Tahoma" panose="020B0604030504040204" pitchFamily="34" charset="0"/>
                <a:ea typeface="Tahoma" panose="020B0604030504040204" pitchFamily="34" charset="0"/>
                <a:cs typeface="Tahoma" panose="020B0604030504040204" pitchFamily="34" charset="0"/>
              </a:defRPr>
            </a:lvl3pPr>
            <a:lvl4pPr>
              <a:buSzPct val="50000"/>
              <a:buBlip>
                <a:blip r:embed="rId3"/>
              </a:buBlip>
              <a:defRPr>
                <a:latin typeface="Tahoma" panose="020B0604030504040204" pitchFamily="34" charset="0"/>
                <a:ea typeface="Tahoma" panose="020B0604030504040204" pitchFamily="34" charset="0"/>
                <a:cs typeface="Tahoma" panose="020B0604030504040204" pitchFamily="34" charset="0"/>
              </a:defRPr>
            </a:lvl4pPr>
            <a:lvl5pPr>
              <a:buSzPct val="50000"/>
              <a:buBlip>
                <a:blip r:embed="rId3"/>
              </a:buBlip>
              <a:defRPr>
                <a:latin typeface="Tahoma" panose="020B0604030504040204" pitchFamily="34" charset="0"/>
                <a:ea typeface="Tahoma" panose="020B0604030504040204" pitchFamily="34" charset="0"/>
                <a:cs typeface="Tahom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16" name="Rectangle"/>
          <p:cNvSpPr/>
          <p:nvPr/>
        </p:nvSpPr>
        <p:spPr>
          <a:xfrm>
            <a:off x="-1" y="885495"/>
            <a:ext cx="595950" cy="997079"/>
          </a:xfrm>
          <a:prstGeom prst="rect">
            <a:avLst/>
          </a:prstGeom>
          <a:solidFill>
            <a:srgbClr val="6A6C77"/>
          </a:solidFill>
          <a:ln w="12700">
            <a:miter lim="400000"/>
          </a:ln>
        </p:spPr>
        <p:txBody>
          <a:bodyPr lIns="50800" tIns="50800" rIns="50800" bIns="50800" anchor="ctr"/>
          <a:lstStyle/>
          <a:p>
            <a:pPr>
              <a:defRPr sz="2200" b="0">
                <a:solidFill>
                  <a:srgbClr val="FFFFFF"/>
                </a:solidFill>
                <a:latin typeface="Helvetica Neue Medium"/>
                <a:ea typeface="Helvetica Neue Medium"/>
                <a:cs typeface="Helvetica Neue Medium"/>
                <a:sym typeface="Helvetica Neue Medium"/>
              </a:defRPr>
            </a:pPr>
            <a:endParaRPr sz="2200"/>
          </a:p>
        </p:txBody>
      </p:sp>
      <p:sp>
        <p:nvSpPr>
          <p:cNvPr id="117" name="Line"/>
          <p:cNvSpPr/>
          <p:nvPr/>
        </p:nvSpPr>
        <p:spPr>
          <a:xfrm>
            <a:off x="1714974" y="9119886"/>
            <a:ext cx="13910316" cy="1"/>
          </a:xfrm>
          <a:prstGeom prst="line">
            <a:avLst/>
          </a:prstGeom>
          <a:ln w="25400">
            <a:solidFill>
              <a:srgbClr val="98C5E8"/>
            </a:solidFill>
            <a:miter lim="400000"/>
          </a:ln>
        </p:spPr>
        <p:txBody>
          <a:bodyPr lIns="50800" tIns="50800" rIns="50800" bIns="50800" anchor="ctr"/>
          <a:lstStyle/>
          <a:p>
            <a:pPr>
              <a:defRPr sz="2200" b="0">
                <a:solidFill>
                  <a:srgbClr val="FFFFFF"/>
                </a:solidFill>
                <a:latin typeface="Helvetica Neue Medium"/>
                <a:ea typeface="Helvetica Neue Medium"/>
                <a:cs typeface="Helvetica Neue Medium"/>
                <a:sym typeface="Helvetica Neue Medium"/>
              </a:defRPr>
            </a:pPr>
            <a:endParaRPr sz="2200"/>
          </a:p>
        </p:txBody>
      </p:sp>
      <p:sp>
        <p:nvSpPr>
          <p:cNvPr id="8" name="Slide Number">
            <a:extLst>
              <a:ext uri="{FF2B5EF4-FFF2-40B4-BE49-F238E27FC236}">
                <a16:creationId xmlns:a16="http://schemas.microsoft.com/office/drawing/2014/main" xmlns="" id="{5C7323E1-68AA-F44D-A64A-BA4B606E8F80}"/>
              </a:ext>
            </a:extLst>
          </p:cNvPr>
          <p:cNvSpPr txBox="1">
            <a:spLocks noGrp="1"/>
          </p:cNvSpPr>
          <p:nvPr>
            <p:ph type="sldNum" sz="quarter" idx="2"/>
          </p:nvPr>
        </p:nvSpPr>
        <p:spPr>
          <a:xfrm>
            <a:off x="15979978" y="8957733"/>
            <a:ext cx="606477" cy="324306"/>
          </a:xfrm>
          <a:prstGeom prst="rect">
            <a:avLst/>
          </a:prstGeom>
        </p:spPr>
        <p:txBody>
          <a:bodyPr/>
          <a:lstStyle>
            <a:lvl1pPr>
              <a:defRPr sz="1200">
                <a:solidFill>
                  <a:srgbClr val="98C5E8"/>
                </a:solidFill>
              </a:defRPr>
            </a:lvl1pPr>
          </a:lstStyle>
          <a:p>
            <a:fld id="{86CB4B4D-7CA3-9044-876B-883B54F8677D}" type="slidenum">
              <a:rPr lang="it-IT" smtClean="0"/>
              <a:pPr/>
              <a:t>‹#›</a:t>
            </a:fld>
            <a:endParaRPr lang="it-IT" dirty="0"/>
          </a:p>
        </p:txBody>
      </p:sp>
      <p:sp>
        <p:nvSpPr>
          <p:cNvPr id="9" name="Title Text">
            <a:extLst>
              <a:ext uri="{FF2B5EF4-FFF2-40B4-BE49-F238E27FC236}">
                <a16:creationId xmlns:a16="http://schemas.microsoft.com/office/drawing/2014/main" xmlns="" id="{94E0C260-697D-8741-AF6F-EFA2BE5C49FF}"/>
              </a:ext>
            </a:extLst>
          </p:cNvPr>
          <p:cNvSpPr txBox="1">
            <a:spLocks noGrp="1"/>
          </p:cNvSpPr>
          <p:nvPr>
            <p:ph type="title"/>
          </p:nvPr>
        </p:nvSpPr>
        <p:spPr>
          <a:xfrm>
            <a:off x="908781" y="885495"/>
            <a:ext cx="14716508" cy="997079"/>
          </a:xfrm>
          <a:prstGeom prst="rect">
            <a:avLst/>
          </a:prstGeom>
        </p:spPr>
        <p:txBody>
          <a:bodyPr>
            <a:normAutofit/>
          </a:bodyPr>
          <a:lstStyle>
            <a:lvl1pPr>
              <a:defRPr sz="5800">
                <a:latin typeface="Tahoma" panose="020B0604030504040204" pitchFamily="34" charset="0"/>
                <a:ea typeface="Tahoma" panose="020B0604030504040204" pitchFamily="34" charset="0"/>
                <a:cs typeface="Tahoma" panose="020B0604030504040204" pitchFamily="34" charset="0"/>
              </a:defRPr>
            </a:lvl1pPr>
          </a:lstStyle>
          <a:p>
            <a:r>
              <a:rPr lang="en-GB"/>
              <a:t>Click to edit Master title style</a:t>
            </a:r>
            <a:endParaRPr dirty="0"/>
          </a:p>
        </p:txBody>
      </p:sp>
      <p:pic>
        <p:nvPicPr>
          <p:cNvPr id="3" name="Picture 2">
            <a:extLst>
              <a:ext uri="{FF2B5EF4-FFF2-40B4-BE49-F238E27FC236}">
                <a16:creationId xmlns:a16="http://schemas.microsoft.com/office/drawing/2014/main" xmlns="" id="{A79EB277-9E0A-4830-B351-30766B553B6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52980" y="9191482"/>
            <a:ext cx="1511602" cy="414174"/>
          </a:xfrm>
          <a:prstGeom prst="rect">
            <a:avLst/>
          </a:prstGeom>
        </p:spPr>
      </p:pic>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ank You (Alterna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7" name="cessda.eu"/>
          <p:cNvSpPr txBox="1"/>
          <p:nvPr/>
        </p:nvSpPr>
        <p:spPr>
          <a:xfrm>
            <a:off x="2899879" y="8143856"/>
            <a:ext cx="1213473" cy="4103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2000" b="0">
                <a:solidFill>
                  <a:srgbClr val="6A6C77"/>
                </a:solidFill>
                <a:latin typeface="+mj-lt"/>
                <a:ea typeface="+mj-ea"/>
                <a:cs typeface="+mj-cs"/>
                <a:sym typeface="Helvetica"/>
              </a:defRPr>
            </a:lvl1pPr>
          </a:lstStyle>
          <a:p>
            <a:r>
              <a:rPr sz="2000" dirty="0">
                <a:latin typeface="Tahoma" panose="020B0604030504040204" pitchFamily="34" charset="0"/>
                <a:ea typeface="Tahoma" panose="020B0604030504040204" pitchFamily="34" charset="0"/>
                <a:cs typeface="Tahoma" panose="020B0604030504040204" pitchFamily="34" charset="0"/>
              </a:rPr>
              <a:t>cessda.eu</a:t>
            </a:r>
          </a:p>
        </p:txBody>
      </p:sp>
      <p:sp>
        <p:nvSpPr>
          <p:cNvPr id="48" name="@CESSDA_Data"/>
          <p:cNvSpPr txBox="1"/>
          <p:nvPr/>
        </p:nvSpPr>
        <p:spPr>
          <a:xfrm>
            <a:off x="5798202" y="8129518"/>
            <a:ext cx="1917192" cy="4103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2000" b="0">
                <a:solidFill>
                  <a:srgbClr val="6A6C77"/>
                </a:solidFill>
                <a:latin typeface="+mj-lt"/>
                <a:ea typeface="+mj-ea"/>
                <a:cs typeface="+mj-cs"/>
                <a:sym typeface="Helvetica"/>
              </a:defRPr>
            </a:lvl1pPr>
          </a:lstStyle>
          <a:p>
            <a:r>
              <a:rPr sz="2000" dirty="0">
                <a:latin typeface="Tahoma" panose="020B0604030504040204" pitchFamily="34" charset="0"/>
                <a:ea typeface="Tahoma" panose="020B0604030504040204" pitchFamily="34" charset="0"/>
                <a:cs typeface="Tahoma" panose="020B0604030504040204" pitchFamily="34" charset="0"/>
              </a:rPr>
              <a:t>@</a:t>
            </a:r>
            <a:r>
              <a:rPr sz="2000" dirty="0" err="1">
                <a:latin typeface="Tahoma" panose="020B0604030504040204" pitchFamily="34" charset="0"/>
                <a:ea typeface="Tahoma" panose="020B0604030504040204" pitchFamily="34" charset="0"/>
                <a:cs typeface="Tahoma" panose="020B0604030504040204" pitchFamily="34" charset="0"/>
              </a:rPr>
              <a:t>CESSDA_Data</a:t>
            </a:r>
            <a:endParaRPr sz="2000" dirty="0">
              <a:latin typeface="Tahoma" panose="020B0604030504040204" pitchFamily="34" charset="0"/>
              <a:ea typeface="Tahoma" panose="020B0604030504040204" pitchFamily="34" charset="0"/>
              <a:cs typeface="Tahoma" panose="020B0604030504040204" pitchFamily="34" charset="0"/>
            </a:endParaRPr>
          </a:p>
        </p:txBody>
      </p:sp>
      <p:pic>
        <p:nvPicPr>
          <p:cNvPr id="50" name="Image" descr="Image"/>
          <p:cNvPicPr>
            <a:picLocks noChangeAspect="1"/>
          </p:cNvPicPr>
          <p:nvPr/>
        </p:nvPicPr>
        <p:blipFill>
          <a:blip r:embed="rId3"/>
          <a:stretch>
            <a:fillRect/>
          </a:stretch>
        </p:blipFill>
        <p:spPr>
          <a:xfrm>
            <a:off x="2441446" y="8222847"/>
            <a:ext cx="312486" cy="252384"/>
          </a:xfrm>
          <a:prstGeom prst="rect">
            <a:avLst/>
          </a:prstGeom>
          <a:ln w="12700">
            <a:miter lim="400000"/>
          </a:ln>
        </p:spPr>
      </p:pic>
      <p:sp>
        <p:nvSpPr>
          <p:cNvPr id="13" name="Line">
            <a:extLst>
              <a:ext uri="{FF2B5EF4-FFF2-40B4-BE49-F238E27FC236}">
                <a16:creationId xmlns:a16="http://schemas.microsoft.com/office/drawing/2014/main" xmlns="" id="{F36FD28B-4732-9D43-AF88-09E0C40A2E2B}"/>
              </a:ext>
            </a:extLst>
          </p:cNvPr>
          <p:cNvSpPr/>
          <p:nvPr userDrawn="1"/>
        </p:nvSpPr>
        <p:spPr>
          <a:xfrm>
            <a:off x="2546956" y="4682067"/>
            <a:ext cx="12699160" cy="1"/>
          </a:xfrm>
          <a:prstGeom prst="line">
            <a:avLst/>
          </a:prstGeom>
          <a:ln w="25400">
            <a:solidFill>
              <a:srgbClr val="6A6C77"/>
            </a:solidFill>
            <a:miter lim="400000"/>
          </a:ln>
        </p:spPr>
        <p:txBody>
          <a:bodyPr lIns="50800" tIns="50800" rIns="50800" bIns="50800" anchor="ctr"/>
          <a:lstStyle/>
          <a:p>
            <a:pPr>
              <a:defRPr sz="2200" b="0">
                <a:solidFill>
                  <a:srgbClr val="FFFFFF"/>
                </a:solidFill>
                <a:latin typeface="Helvetica Neue Medium"/>
                <a:ea typeface="Helvetica Neue Medium"/>
                <a:cs typeface="Helvetica Neue Medium"/>
                <a:sym typeface="Helvetica Neue Medium"/>
              </a:defRPr>
            </a:pPr>
            <a:endParaRPr sz="2200"/>
          </a:p>
        </p:txBody>
      </p:sp>
      <p:sp>
        <p:nvSpPr>
          <p:cNvPr id="14" name="Line">
            <a:extLst>
              <a:ext uri="{FF2B5EF4-FFF2-40B4-BE49-F238E27FC236}">
                <a16:creationId xmlns:a16="http://schemas.microsoft.com/office/drawing/2014/main" xmlns="" id="{00692688-3221-6B44-AA39-6ED724A6C7FF}"/>
              </a:ext>
            </a:extLst>
          </p:cNvPr>
          <p:cNvSpPr/>
          <p:nvPr userDrawn="1"/>
        </p:nvSpPr>
        <p:spPr>
          <a:xfrm>
            <a:off x="2546956" y="4682067"/>
            <a:ext cx="2068305" cy="1"/>
          </a:xfrm>
          <a:prstGeom prst="line">
            <a:avLst/>
          </a:prstGeom>
          <a:ln w="88900">
            <a:solidFill>
              <a:srgbClr val="B7D2EB"/>
            </a:solidFill>
            <a:miter lim="400000"/>
          </a:ln>
        </p:spPr>
        <p:txBody>
          <a:bodyPr lIns="50800" tIns="50800" rIns="50800" bIns="50800" anchor="ctr"/>
          <a:lstStyle/>
          <a:p>
            <a:pPr>
              <a:defRPr sz="2200" b="0">
                <a:solidFill>
                  <a:srgbClr val="FFFFFF"/>
                </a:solidFill>
                <a:latin typeface="Helvetica Neue Medium"/>
                <a:ea typeface="Helvetica Neue Medium"/>
                <a:cs typeface="Helvetica Neue Medium"/>
                <a:sym typeface="Helvetica Neue Medium"/>
              </a:defRPr>
            </a:pPr>
            <a:endParaRPr sz="2200"/>
          </a:p>
        </p:txBody>
      </p:sp>
      <p:sp>
        <p:nvSpPr>
          <p:cNvPr id="8" name="Text Placeholder 7">
            <a:extLst>
              <a:ext uri="{FF2B5EF4-FFF2-40B4-BE49-F238E27FC236}">
                <a16:creationId xmlns:a16="http://schemas.microsoft.com/office/drawing/2014/main" xmlns="" id="{5A8F8198-6A16-854C-8206-0BC7D2F0CC2C}"/>
              </a:ext>
            </a:extLst>
          </p:cNvPr>
          <p:cNvSpPr>
            <a:spLocks noGrp="1"/>
          </p:cNvSpPr>
          <p:nvPr>
            <p:ph type="body" sz="quarter" idx="10" hasCustomPrompt="1"/>
          </p:nvPr>
        </p:nvSpPr>
        <p:spPr>
          <a:xfrm>
            <a:off x="2546428" y="3467100"/>
            <a:ext cx="12700388" cy="1214438"/>
          </a:xfrm>
          <a:prstGeom prst="rect">
            <a:avLst/>
          </a:prstGeom>
        </p:spPr>
        <p:txBody>
          <a:bodyPr>
            <a:noAutofit/>
          </a:bodyPr>
          <a:lstStyle>
            <a:lvl1pPr marL="0" indent="0">
              <a:buNone/>
              <a:defRPr sz="8000">
                <a:latin typeface="Tahoma" panose="020B0604030504040204" pitchFamily="34" charset="0"/>
                <a:ea typeface="Tahoma" panose="020B0604030504040204" pitchFamily="34" charset="0"/>
                <a:cs typeface="Tahoma" panose="020B0604030504040204" pitchFamily="34" charset="0"/>
              </a:defRPr>
            </a:lvl1pPr>
            <a:lvl2pPr marL="444500" indent="0">
              <a:buNone/>
              <a:defRPr/>
            </a:lvl2pPr>
          </a:lstStyle>
          <a:p>
            <a:pPr lvl="0"/>
            <a:r>
              <a:rPr lang="en-US" dirty="0"/>
              <a:t>Add thank you</a:t>
            </a:r>
          </a:p>
        </p:txBody>
      </p:sp>
      <p:sp>
        <p:nvSpPr>
          <p:cNvPr id="15" name="Text Placeholder 14">
            <a:extLst>
              <a:ext uri="{FF2B5EF4-FFF2-40B4-BE49-F238E27FC236}">
                <a16:creationId xmlns:a16="http://schemas.microsoft.com/office/drawing/2014/main" xmlns="" id="{5F47BF14-C4B7-DE4F-9844-F4446785C952}"/>
              </a:ext>
            </a:extLst>
          </p:cNvPr>
          <p:cNvSpPr>
            <a:spLocks noGrp="1"/>
          </p:cNvSpPr>
          <p:nvPr>
            <p:ph type="body" sz="quarter" idx="11" hasCustomPrompt="1"/>
          </p:nvPr>
        </p:nvSpPr>
        <p:spPr>
          <a:xfrm>
            <a:off x="6705804" y="5346700"/>
            <a:ext cx="8540310" cy="800100"/>
          </a:xfrm>
          <a:prstGeom prst="rect">
            <a:avLst/>
          </a:prstGeom>
        </p:spPr>
        <p:txBody>
          <a:bodyPr>
            <a:normAutofit/>
          </a:bodyPr>
          <a:lstStyle>
            <a:lvl1pPr marL="0" indent="0">
              <a:buNone/>
              <a:defRPr sz="2000" i="1">
                <a:latin typeface="Tahoma" panose="020B0604030504040204" pitchFamily="34" charset="0"/>
                <a:ea typeface="Tahoma" panose="020B0604030504040204" pitchFamily="34" charset="0"/>
                <a:cs typeface="Tahoma" panose="020B0604030504040204" pitchFamily="34" charset="0"/>
              </a:defRPr>
            </a:lvl1pPr>
          </a:lstStyle>
          <a:p>
            <a:r>
              <a:rPr lang="nb-NO" dirty="0" err="1"/>
              <a:t>firstname.surname@cessda.eu</a:t>
            </a:r>
            <a:endParaRPr lang="nb-NO" dirty="0"/>
          </a:p>
        </p:txBody>
      </p:sp>
      <p:pic>
        <p:nvPicPr>
          <p:cNvPr id="3" name="Picture 2">
            <a:extLst>
              <a:ext uri="{FF2B5EF4-FFF2-40B4-BE49-F238E27FC236}">
                <a16:creationId xmlns:a16="http://schemas.microsoft.com/office/drawing/2014/main" xmlns="" id="{6E33ABF9-F7F0-4192-BBFD-62935B4A2C2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60245" y="7986661"/>
            <a:ext cx="757121" cy="757121"/>
          </a:xfrm>
          <a:prstGeom prst="rect">
            <a:avLst/>
          </a:prstGeom>
        </p:spPr>
      </p:pic>
      <p:grpSp>
        <p:nvGrpSpPr>
          <p:cNvPr id="11" name="Group 10">
            <a:extLst>
              <a:ext uri="{FF2B5EF4-FFF2-40B4-BE49-F238E27FC236}">
                <a16:creationId xmlns:a16="http://schemas.microsoft.com/office/drawing/2014/main" xmlns="" id="{43F0297B-E1DD-4E89-85B8-43348A4B0790}"/>
              </a:ext>
            </a:extLst>
          </p:cNvPr>
          <p:cNvGrpSpPr/>
          <p:nvPr userDrawn="1"/>
        </p:nvGrpSpPr>
        <p:grpSpPr>
          <a:xfrm>
            <a:off x="1241530" y="8869744"/>
            <a:ext cx="1068804" cy="490158"/>
            <a:chOff x="1241530" y="8869744"/>
            <a:chExt cx="1068804" cy="490158"/>
          </a:xfrm>
        </p:grpSpPr>
        <p:pic>
          <p:nvPicPr>
            <p:cNvPr id="12" name="Picture 11">
              <a:extLst>
                <a:ext uri="{FF2B5EF4-FFF2-40B4-BE49-F238E27FC236}">
                  <a16:creationId xmlns:a16="http://schemas.microsoft.com/office/drawing/2014/main" xmlns="" id="{036CD7F6-661F-41BF-BC67-51E83F5DA3F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820176" y="8869744"/>
              <a:ext cx="490158" cy="490158"/>
            </a:xfrm>
            <a:prstGeom prst="rect">
              <a:avLst/>
            </a:prstGeom>
          </p:spPr>
        </p:pic>
        <p:pic>
          <p:nvPicPr>
            <p:cNvPr id="16" name="Picture 15">
              <a:extLst>
                <a:ext uri="{FF2B5EF4-FFF2-40B4-BE49-F238E27FC236}">
                  <a16:creationId xmlns:a16="http://schemas.microsoft.com/office/drawing/2014/main" xmlns="" id="{62124E88-12A1-47AB-B3FB-AF07AAEFF9FC}"/>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241530" y="8869744"/>
              <a:ext cx="490158" cy="490158"/>
            </a:xfrm>
            <a:prstGeom prst="rect">
              <a:avLst/>
            </a:prstGeom>
          </p:spPr>
        </p:pic>
      </p:grpSp>
      <p:pic>
        <p:nvPicPr>
          <p:cNvPr id="17" name="Picture 16">
            <a:extLst>
              <a:ext uri="{FF2B5EF4-FFF2-40B4-BE49-F238E27FC236}">
                <a16:creationId xmlns:a16="http://schemas.microsoft.com/office/drawing/2014/main" xmlns="" id="{57222258-67CA-4881-8FCA-A98CF65EBBE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3570437" y="647225"/>
            <a:ext cx="2844110" cy="779276"/>
          </a:xfrm>
          <a:prstGeom prst="rect">
            <a:avLst/>
          </a:prstGeom>
        </p:spPr>
      </p:pic>
    </p:spTree>
    <p:extLst>
      <p:ext uri="{BB962C8B-B14F-4D97-AF65-F5344CB8AC3E}">
        <p14:creationId xmlns:p14="http://schemas.microsoft.com/office/powerpoint/2010/main" val="3246104702"/>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8" name="Line"/>
          <p:cNvSpPr/>
          <p:nvPr/>
        </p:nvSpPr>
        <p:spPr>
          <a:xfrm>
            <a:off x="2546956" y="4682067"/>
            <a:ext cx="12699160" cy="1"/>
          </a:xfrm>
          <a:prstGeom prst="line">
            <a:avLst/>
          </a:prstGeom>
          <a:ln w="25400">
            <a:solidFill>
              <a:srgbClr val="FFFFFF"/>
            </a:solidFill>
            <a:miter lim="400000"/>
          </a:ln>
        </p:spPr>
        <p:txBody>
          <a:bodyPr lIns="50800" tIns="50800" rIns="50800" bIns="50800" anchor="ctr"/>
          <a:lstStyle/>
          <a:p>
            <a:pPr>
              <a:defRPr sz="2200" b="0">
                <a:solidFill>
                  <a:srgbClr val="FFFFFF"/>
                </a:solidFill>
                <a:latin typeface="Helvetica Neue Medium"/>
                <a:ea typeface="Helvetica Neue Medium"/>
                <a:cs typeface="Helvetica Neue Medium"/>
                <a:sym typeface="Helvetica Neue Medium"/>
              </a:defRPr>
            </a:pPr>
            <a:endParaRPr sz="2200"/>
          </a:p>
        </p:txBody>
      </p:sp>
      <p:sp>
        <p:nvSpPr>
          <p:cNvPr id="189" name="Line"/>
          <p:cNvSpPr/>
          <p:nvPr/>
        </p:nvSpPr>
        <p:spPr>
          <a:xfrm>
            <a:off x="2546956" y="4682067"/>
            <a:ext cx="2068305" cy="1"/>
          </a:xfrm>
          <a:prstGeom prst="line">
            <a:avLst/>
          </a:prstGeom>
          <a:ln w="88900">
            <a:solidFill>
              <a:srgbClr val="94C2E9"/>
            </a:solidFill>
            <a:miter lim="400000"/>
          </a:ln>
        </p:spPr>
        <p:txBody>
          <a:bodyPr lIns="50800" tIns="50800" rIns="50800" bIns="50800" anchor="ctr"/>
          <a:lstStyle/>
          <a:p>
            <a:pPr>
              <a:defRPr sz="2200" b="0">
                <a:solidFill>
                  <a:srgbClr val="FFFFFF"/>
                </a:solidFill>
                <a:latin typeface="Helvetica Neue Medium"/>
                <a:ea typeface="Helvetica Neue Medium"/>
                <a:cs typeface="Helvetica Neue Medium"/>
                <a:sym typeface="Helvetica Neue Medium"/>
              </a:defRPr>
            </a:pPr>
            <a:endParaRPr sz="2200"/>
          </a:p>
        </p:txBody>
      </p:sp>
      <p:sp>
        <p:nvSpPr>
          <p:cNvPr id="190" name="cessda.eu"/>
          <p:cNvSpPr txBox="1"/>
          <p:nvPr/>
        </p:nvSpPr>
        <p:spPr>
          <a:xfrm>
            <a:off x="2946216" y="8189517"/>
            <a:ext cx="1213473" cy="4103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2000" b="0">
                <a:solidFill>
                  <a:srgbClr val="FFFFFF"/>
                </a:solidFill>
                <a:latin typeface="+mj-lt"/>
                <a:ea typeface="+mj-ea"/>
                <a:cs typeface="+mj-cs"/>
                <a:sym typeface="Helvetica"/>
              </a:defRPr>
            </a:lvl1pPr>
          </a:lstStyle>
          <a:p>
            <a:r>
              <a:rPr sz="2000" dirty="0">
                <a:latin typeface="Tahoma" panose="020B0604030504040204" pitchFamily="34" charset="0"/>
                <a:ea typeface="Tahoma" panose="020B0604030504040204" pitchFamily="34" charset="0"/>
                <a:cs typeface="Tahoma" panose="020B0604030504040204" pitchFamily="34" charset="0"/>
              </a:rPr>
              <a:t>cessda.eu</a:t>
            </a:r>
          </a:p>
        </p:txBody>
      </p:sp>
      <p:sp>
        <p:nvSpPr>
          <p:cNvPr id="191" name="@CESSDA_Data"/>
          <p:cNvSpPr txBox="1"/>
          <p:nvPr/>
        </p:nvSpPr>
        <p:spPr>
          <a:xfrm>
            <a:off x="5845801" y="8175179"/>
            <a:ext cx="1917192" cy="4103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2000" b="0">
                <a:solidFill>
                  <a:srgbClr val="FFFFFF"/>
                </a:solidFill>
                <a:latin typeface="+mj-lt"/>
                <a:ea typeface="+mj-ea"/>
                <a:cs typeface="+mj-cs"/>
                <a:sym typeface="Helvetica"/>
              </a:defRPr>
            </a:lvl1pPr>
          </a:lstStyle>
          <a:p>
            <a:r>
              <a:rPr sz="2000" dirty="0">
                <a:latin typeface="Tahoma" panose="020B0604030504040204" pitchFamily="34" charset="0"/>
                <a:ea typeface="Tahoma" panose="020B0604030504040204" pitchFamily="34" charset="0"/>
                <a:cs typeface="Tahoma" panose="020B0604030504040204" pitchFamily="34" charset="0"/>
              </a:rPr>
              <a:t>@</a:t>
            </a:r>
            <a:r>
              <a:rPr sz="2000" dirty="0" err="1">
                <a:latin typeface="Tahoma" panose="020B0604030504040204" pitchFamily="34" charset="0"/>
                <a:ea typeface="Tahoma" panose="020B0604030504040204" pitchFamily="34" charset="0"/>
                <a:cs typeface="Tahoma" panose="020B0604030504040204" pitchFamily="34" charset="0"/>
              </a:rPr>
              <a:t>CESSDA_Data</a:t>
            </a:r>
            <a:endParaRPr sz="2000" dirty="0">
              <a:latin typeface="Tahoma" panose="020B0604030504040204" pitchFamily="34" charset="0"/>
              <a:ea typeface="Tahoma" panose="020B0604030504040204" pitchFamily="34" charset="0"/>
              <a:cs typeface="Tahoma" panose="020B0604030504040204" pitchFamily="34" charset="0"/>
            </a:endParaRPr>
          </a:p>
        </p:txBody>
      </p:sp>
      <p:sp>
        <p:nvSpPr>
          <p:cNvPr id="14" name="Text Placeholder 7">
            <a:extLst>
              <a:ext uri="{FF2B5EF4-FFF2-40B4-BE49-F238E27FC236}">
                <a16:creationId xmlns="" xmlns:a16="http://schemas.microsoft.com/office/drawing/2014/main" id="{F7E152CF-5FF8-4248-B3B2-42C4D1E52F99}"/>
              </a:ext>
            </a:extLst>
          </p:cNvPr>
          <p:cNvSpPr>
            <a:spLocks noGrp="1"/>
          </p:cNvSpPr>
          <p:nvPr>
            <p:ph type="body" sz="quarter" idx="10" hasCustomPrompt="1"/>
          </p:nvPr>
        </p:nvSpPr>
        <p:spPr>
          <a:xfrm>
            <a:off x="2546428" y="3467100"/>
            <a:ext cx="12700388" cy="1214438"/>
          </a:xfrm>
          <a:prstGeom prst="rect">
            <a:avLst/>
          </a:prstGeom>
        </p:spPr>
        <p:txBody>
          <a:bodyPr>
            <a:noAutofit/>
          </a:bodyPr>
          <a:lstStyle>
            <a:lvl1pPr marL="0" indent="0">
              <a:buNone/>
              <a:defRPr sz="80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44500" indent="0">
              <a:buNone/>
              <a:defRPr/>
            </a:lvl2pPr>
          </a:lstStyle>
          <a:p>
            <a:pPr lvl="0"/>
            <a:r>
              <a:rPr lang="en-US" dirty="0"/>
              <a:t>Add thank you</a:t>
            </a:r>
          </a:p>
        </p:txBody>
      </p:sp>
      <p:sp>
        <p:nvSpPr>
          <p:cNvPr id="15" name="Text Placeholder 14">
            <a:extLst>
              <a:ext uri="{FF2B5EF4-FFF2-40B4-BE49-F238E27FC236}">
                <a16:creationId xmlns="" xmlns:a16="http://schemas.microsoft.com/office/drawing/2014/main" id="{FCBDB81D-5888-BC44-A1E5-EA81643BA7D0}"/>
              </a:ext>
            </a:extLst>
          </p:cNvPr>
          <p:cNvSpPr>
            <a:spLocks noGrp="1"/>
          </p:cNvSpPr>
          <p:nvPr>
            <p:ph type="body" sz="quarter" idx="11" hasCustomPrompt="1"/>
          </p:nvPr>
        </p:nvSpPr>
        <p:spPr>
          <a:xfrm>
            <a:off x="6705804" y="5346700"/>
            <a:ext cx="8540310" cy="800100"/>
          </a:xfrm>
          <a:prstGeom prst="rect">
            <a:avLst/>
          </a:prstGeom>
        </p:spPr>
        <p:txBody>
          <a:bodyPr>
            <a:normAutofit/>
          </a:bodyPr>
          <a:lstStyle>
            <a:lvl1pPr marL="0" indent="0">
              <a:buNone/>
              <a:defRPr sz="2000" i="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nb-NO" dirty="0" err="1"/>
              <a:t>firstname.surname@cessda.eu</a:t>
            </a:r>
            <a:endParaRPr lang="nb-NO" dirty="0"/>
          </a:p>
        </p:txBody>
      </p:sp>
      <p:pic>
        <p:nvPicPr>
          <p:cNvPr id="10" name="Picture 9">
            <a:extLst>
              <a:ext uri="{FF2B5EF4-FFF2-40B4-BE49-F238E27FC236}">
                <a16:creationId xmlns="" xmlns:a16="http://schemas.microsoft.com/office/drawing/2014/main" id="{3351905E-337F-4E8A-9A19-69C2F1463E1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79217" y="8212130"/>
            <a:ext cx="417023" cy="336466"/>
          </a:xfrm>
          <a:prstGeom prst="rect">
            <a:avLst/>
          </a:prstGeom>
        </p:spPr>
      </p:pic>
      <p:pic>
        <p:nvPicPr>
          <p:cNvPr id="11" name="Picture 10">
            <a:extLst>
              <a:ext uri="{FF2B5EF4-FFF2-40B4-BE49-F238E27FC236}">
                <a16:creationId xmlns="" xmlns:a16="http://schemas.microsoft.com/office/drawing/2014/main" id="{D95DEC69-678A-4653-99D9-27D0DEFD44A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76566" y="8261351"/>
            <a:ext cx="247650" cy="266700"/>
          </a:xfrm>
          <a:prstGeom prst="rect">
            <a:avLst/>
          </a:prstGeom>
        </p:spPr>
      </p:pic>
      <p:grpSp>
        <p:nvGrpSpPr>
          <p:cNvPr id="13" name="Group 12">
            <a:extLst>
              <a:ext uri="{FF2B5EF4-FFF2-40B4-BE49-F238E27FC236}">
                <a16:creationId xmlns="" xmlns:a16="http://schemas.microsoft.com/office/drawing/2014/main" id="{BCCBE96B-A9EB-4AAF-8281-F2160B089A48}"/>
              </a:ext>
            </a:extLst>
          </p:cNvPr>
          <p:cNvGrpSpPr/>
          <p:nvPr userDrawn="1"/>
        </p:nvGrpSpPr>
        <p:grpSpPr>
          <a:xfrm>
            <a:off x="1241530" y="8869744"/>
            <a:ext cx="1068804" cy="490158"/>
            <a:chOff x="1241530" y="8869744"/>
            <a:chExt cx="1068804" cy="490158"/>
          </a:xfrm>
        </p:grpSpPr>
        <p:pic>
          <p:nvPicPr>
            <p:cNvPr id="16" name="Picture 15">
              <a:extLst>
                <a:ext uri="{FF2B5EF4-FFF2-40B4-BE49-F238E27FC236}">
                  <a16:creationId xmlns="" xmlns:a16="http://schemas.microsoft.com/office/drawing/2014/main" id="{7AF2610D-9B04-403D-9019-D4802412D94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820176" y="8869744"/>
              <a:ext cx="490158" cy="490158"/>
            </a:xfrm>
            <a:prstGeom prst="rect">
              <a:avLst/>
            </a:prstGeom>
          </p:spPr>
        </p:pic>
        <p:pic>
          <p:nvPicPr>
            <p:cNvPr id="17" name="Picture 16">
              <a:extLst>
                <a:ext uri="{FF2B5EF4-FFF2-40B4-BE49-F238E27FC236}">
                  <a16:creationId xmlns="" xmlns:a16="http://schemas.microsoft.com/office/drawing/2014/main" id="{EC3BB46F-61BE-48A3-8908-E77B543633ED}"/>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241530" y="8869744"/>
              <a:ext cx="490158" cy="490158"/>
            </a:xfrm>
            <a:prstGeom prst="rect">
              <a:avLst/>
            </a:prstGeom>
          </p:spPr>
        </p:pic>
      </p:grpSp>
      <p:pic>
        <p:nvPicPr>
          <p:cNvPr id="18" name="Picture 17">
            <a:extLst>
              <a:ext uri="{FF2B5EF4-FFF2-40B4-BE49-F238E27FC236}">
                <a16:creationId xmlns="" xmlns:a16="http://schemas.microsoft.com/office/drawing/2014/main" id="{05130745-5E73-451D-863F-1504AB9019A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3499897" y="626969"/>
            <a:ext cx="2914650" cy="781050"/>
          </a:xfrm>
          <a:prstGeom prst="rect">
            <a:avLst/>
          </a:prstGeom>
        </p:spPr>
      </p:pic>
    </p:spTree>
    <p:extLst>
      <p:ext uri="{BB962C8B-B14F-4D97-AF65-F5344CB8AC3E}">
        <p14:creationId xmlns:p14="http://schemas.microsoft.com/office/powerpoint/2010/main" val="1970578489"/>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270039" y="254000"/>
            <a:ext cx="14800185" cy="2159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rPr lang="en-GB" noProof="0"/>
              <a:t>Title Text</a:t>
            </a:r>
          </a:p>
        </p:txBody>
      </p:sp>
      <p:sp>
        <p:nvSpPr>
          <p:cNvPr id="3" name="Text Placeholder 2">
            <a:extLst>
              <a:ext uri="{FF2B5EF4-FFF2-40B4-BE49-F238E27FC236}">
                <a16:creationId xmlns:a16="http://schemas.microsoft.com/office/drawing/2014/main" xmlns="" id="{A48F344C-268C-4A0A-BDA3-2228A9F77DF0}"/>
              </a:ext>
            </a:extLst>
          </p:cNvPr>
          <p:cNvSpPr>
            <a:spLocks noGrp="1"/>
          </p:cNvSpPr>
          <p:nvPr>
            <p:ph type="body" idx="1"/>
          </p:nvPr>
        </p:nvSpPr>
        <p:spPr>
          <a:xfrm>
            <a:off x="1192213" y="2597150"/>
            <a:ext cx="14955837" cy="6188075"/>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cSld>
  <p:clrMap bg1="lt1" tx1="dk1" bg2="lt2" tx2="dk2" accent1="accent1" accent2="accent2" accent3="accent3" accent4="accent4" accent5="accent5" accent6="accent6" hlink="hlink" folHlink="folHlink"/>
  <p:sldLayoutIdLst>
    <p:sldLayoutId id="2147483653" r:id="rId1"/>
    <p:sldLayoutId id="2147483666" r:id="rId2"/>
    <p:sldLayoutId id="2147483658" r:id="rId3"/>
    <p:sldLayoutId id="2147483665" r:id="rId4"/>
    <p:sldLayoutId id="2147483667" r:id="rId5"/>
  </p:sldLayoutIdLst>
  <p:transition spd="med"/>
  <p:hf sldNum="0" hdr="0" dt="0"/>
  <p:txStyles>
    <p:titleStyle>
      <a:lvl1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2pPr>
      <a:lvl3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3pPr>
      <a:lvl4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4pPr>
      <a:lvl5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5pPr>
      <a:lvl6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6pPr>
      <a:lvl7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7pPr>
      <a:lvl8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8pPr>
      <a:lvl9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9pPr>
    </p:titleStyle>
    <p:bodyStyle>
      <a:lvl1pPr marL="444500" marR="0" indent="-288000" algn="l" defTabSz="584200" rtl="0" eaLnBrk="1" latinLnBrk="0" hangingPunct="1">
        <a:lnSpc>
          <a:spcPct val="100000"/>
        </a:lnSpc>
        <a:spcBef>
          <a:spcPts val="600"/>
        </a:spcBef>
        <a:spcAft>
          <a:spcPts val="0"/>
        </a:spcAft>
        <a:buClrTx/>
        <a:buSzPct val="145000"/>
        <a:buFontTx/>
        <a:buChar char="•"/>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145000"/>
        <a:buFontTx/>
        <a:buChar char="•"/>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145000"/>
        <a:buFontTx/>
        <a:buChar char="•"/>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145000"/>
        <a:buFontTx/>
        <a:buChar char="•"/>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145000"/>
        <a:buFontTx/>
        <a:buChar char="•"/>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p:bodyStyle>
    <p:otherStyle>
      <a:lvl1pPr marL="0" marR="0" indent="0" algn="ctr" defTabSz="58420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1pPr>
      <a:lvl2pPr marL="0" marR="0" indent="228600" algn="ctr" defTabSz="58420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2pPr>
      <a:lvl3pPr marL="0" marR="0" indent="457200" algn="ctr" defTabSz="58420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3pPr>
      <a:lvl4pPr marL="0" marR="0" indent="685800" algn="ctr" defTabSz="58420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4pPr>
      <a:lvl5pPr marL="0" marR="0" indent="914400" algn="ctr" defTabSz="58420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5pPr>
      <a:lvl6pPr marL="0" marR="0" indent="1143000" algn="ctr" defTabSz="58420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6pPr>
      <a:lvl7pPr marL="0" marR="0" indent="1371600" algn="ctr" defTabSz="58420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7pPr>
      <a:lvl8pPr marL="0" marR="0" indent="1600200" algn="ctr" defTabSz="58420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8pPr>
      <a:lvl9pPr marL="0" marR="0" indent="1828800" algn="ctr" defTabSz="58420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1.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1.png"/><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doi.org/10.17026/dans-x8h-fwjg" TargetMode="External"/><Relationship Id="rId2" Type="http://schemas.openxmlformats.org/officeDocument/2006/relationships/hyperlink" Target="https://doi.org/10.17026/dans-2xf-pyqp"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1.png"/><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6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3.xml"/><Relationship Id="rId1" Type="http://schemas.openxmlformats.org/officeDocument/2006/relationships/video" Target="https://www.youtube.com/embed/Ylkg7-JOYX8?feature=oembed" TargetMode="External"/></Relationships>
</file>

<file path=ppt/slides/_rels/slide8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3" Type="http://schemas.openxmlformats.org/officeDocument/2006/relationships/hyperlink" Target="https://figshare.com/" TargetMode="External"/><Relationship Id="rId2" Type="http://schemas.openxmlformats.org/officeDocument/2006/relationships/hyperlink" Target="https://zenodo.org/" TargetMode="External"/><Relationship Id="rId1" Type="http://schemas.openxmlformats.org/officeDocument/2006/relationships/slideLayout" Target="../slideLayouts/slideLayout3.xml"/><Relationship Id="rId5" Type="http://schemas.openxmlformats.org/officeDocument/2006/relationships/image" Target="../media/image50.png"/><Relationship Id="rId4" Type="http://schemas.openxmlformats.org/officeDocument/2006/relationships/hyperlink" Target="https://dataverse.harvard.edu/" TargetMode="External"/></Relationships>
</file>

<file path=ppt/slides/_rels/slide12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3" Type="http://schemas.openxmlformats.org/officeDocument/2006/relationships/hyperlink" Target="http://doi.org/10.5255/UKDA-SN-8265-1" TargetMode="External"/><Relationship Id="rId2" Type="http://schemas.openxmlformats.org/officeDocument/2006/relationships/image" Target="../media/image11.png"/><Relationship Id="rId1" Type="http://schemas.openxmlformats.org/officeDocument/2006/relationships/slideLayout" Target="../slideLayouts/slideLayout3.xml"/><Relationship Id="rId4" Type="http://schemas.openxmlformats.org/officeDocument/2006/relationships/hyperlink" Target="http://doi.org/10.5255/UKDA-SN-8098-4" TargetMode="External"/></Relationships>
</file>

<file path=ppt/slides/_rels/slide1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 xmlns:a16="http://schemas.microsoft.com/office/drawing/2014/main" id="{E0EE8CF5-9502-4E76-9976-9A6525C3B387}"/>
              </a:ext>
            </a:extLst>
          </p:cNvPr>
          <p:cNvSpPr>
            <a:spLocks noGrp="1"/>
          </p:cNvSpPr>
          <p:nvPr>
            <p:ph type="body" sz="quarter" idx="13"/>
          </p:nvPr>
        </p:nvSpPr>
        <p:spPr>
          <a:xfrm>
            <a:off x="2461053" y="2771776"/>
            <a:ext cx="13953494" cy="1863726"/>
          </a:xfrm>
        </p:spPr>
        <p:txBody>
          <a:bodyPr>
            <a:normAutofit/>
          </a:bodyPr>
          <a:lstStyle/>
          <a:p>
            <a:r>
              <a:rPr lang="en-GB" sz="6000" b="1" i="1" dirty="0">
                <a:latin typeface="Cambria" panose="02040503050406030204" pitchFamily="18" charset="0"/>
                <a:ea typeface="Cambria" panose="02040503050406030204" pitchFamily="18" charset="0"/>
              </a:rPr>
              <a:t>Data management in the social sciences </a:t>
            </a:r>
            <a:endParaRPr lang="en-GB" sz="6000" dirty="0">
              <a:latin typeface="Cambria" panose="02040503050406030204" pitchFamily="18" charset="0"/>
              <a:ea typeface="Cambria" panose="02040503050406030204" pitchFamily="18" charset="0"/>
            </a:endParaRPr>
          </a:p>
        </p:txBody>
      </p:sp>
      <p:sp>
        <p:nvSpPr>
          <p:cNvPr id="14" name="Text Placeholder 13">
            <a:extLst>
              <a:ext uri="{FF2B5EF4-FFF2-40B4-BE49-F238E27FC236}">
                <a16:creationId xmlns="" xmlns:a16="http://schemas.microsoft.com/office/drawing/2014/main" id="{F44B310E-6454-4954-B153-A8DC14C0B57D}"/>
              </a:ext>
            </a:extLst>
          </p:cNvPr>
          <p:cNvSpPr>
            <a:spLocks noGrp="1"/>
          </p:cNvSpPr>
          <p:nvPr>
            <p:ph type="body" sz="quarter" idx="15"/>
          </p:nvPr>
        </p:nvSpPr>
        <p:spPr>
          <a:xfrm>
            <a:off x="2394025" y="5692245"/>
            <a:ext cx="8346763" cy="810155"/>
          </a:xfrm>
        </p:spPr>
        <p:txBody>
          <a:bodyPr>
            <a:normAutofit/>
          </a:bodyPr>
          <a:lstStyle/>
          <a:p>
            <a:r>
              <a:rPr lang="en-US" sz="1800" dirty="0" err="1" smtClean="0">
                <a:latin typeface="Cambria" panose="02040503050406030204" pitchFamily="18" charset="0"/>
                <a:ea typeface="Cambria" panose="02040503050406030204" pitchFamily="18" charset="0"/>
              </a:rPr>
              <a:t>Eleonora</a:t>
            </a:r>
            <a:r>
              <a:rPr lang="en-US" sz="1800" dirty="0" smtClean="0">
                <a:latin typeface="Cambria" panose="02040503050406030204" pitchFamily="18" charset="0"/>
                <a:ea typeface="Cambria" panose="02040503050406030204" pitchFamily="18" charset="0"/>
              </a:rPr>
              <a:t> </a:t>
            </a:r>
            <a:r>
              <a:rPr lang="en-US" sz="1800" dirty="0" err="1" smtClean="0">
                <a:latin typeface="Cambria" panose="02040503050406030204" pitchFamily="18" charset="0"/>
                <a:ea typeface="Cambria" panose="02040503050406030204" pitchFamily="18" charset="0"/>
              </a:rPr>
              <a:t>Serafimovska</a:t>
            </a:r>
            <a:r>
              <a:rPr lang="en-US" sz="1800" dirty="0" smtClean="0">
                <a:latin typeface="Cambria" panose="02040503050406030204" pitchFamily="18" charset="0"/>
                <a:ea typeface="Cambria" panose="02040503050406030204" pitchFamily="18" charset="0"/>
              </a:rPr>
              <a:t>, Aneta Cekikj,</a:t>
            </a:r>
          </a:p>
          <a:p>
            <a:r>
              <a:rPr lang="en-US" sz="1800" dirty="0" smtClean="0">
                <a:latin typeface="Cambria" panose="02040503050406030204" pitchFamily="18" charset="0"/>
                <a:ea typeface="Cambria" panose="02040503050406030204" pitchFamily="18" charset="0"/>
              </a:rPr>
              <a:t>Jovan </a:t>
            </a:r>
            <a:r>
              <a:rPr lang="en-US" sz="1800" dirty="0" err="1" smtClean="0">
                <a:latin typeface="Cambria" panose="02040503050406030204" pitchFamily="18" charset="0"/>
                <a:ea typeface="Cambria" panose="02040503050406030204" pitchFamily="18" charset="0"/>
              </a:rPr>
              <a:t>Bli</a:t>
            </a:r>
            <a:r>
              <a:rPr lang="en-GB" sz="1800" dirty="0" err="1" smtClean="0">
                <a:latin typeface="Cambria" panose="02040503050406030204" pitchFamily="18" charset="0"/>
                <a:ea typeface="Cambria" panose="02040503050406030204" pitchFamily="18" charset="0"/>
              </a:rPr>
              <a:t>znakovski</a:t>
            </a:r>
            <a:r>
              <a:rPr lang="en-GB" sz="1800" dirty="0" smtClean="0">
                <a:latin typeface="Cambria" panose="02040503050406030204" pitchFamily="18" charset="0"/>
                <a:ea typeface="Cambria" panose="02040503050406030204" pitchFamily="18" charset="0"/>
              </a:rPr>
              <a:t> </a:t>
            </a:r>
            <a:r>
              <a:rPr lang="en-US" sz="1800" dirty="0" smtClean="0">
                <a:latin typeface="Cambria" panose="02040503050406030204" pitchFamily="18" charset="0"/>
                <a:ea typeface="Cambria" panose="02040503050406030204" pitchFamily="18" charset="0"/>
              </a:rPr>
              <a:t>MK DASS</a:t>
            </a:r>
            <a:r>
              <a:rPr lang="mk-MK" sz="1800" dirty="0" smtClean="0">
                <a:latin typeface="Cambria" panose="02040503050406030204" pitchFamily="18" charset="0"/>
                <a:ea typeface="Cambria" panose="02040503050406030204" pitchFamily="18" charset="0"/>
              </a:rPr>
              <a:t>, </a:t>
            </a:r>
            <a:r>
              <a:rPr lang="en-US" sz="1800" dirty="0" err="1" smtClean="0">
                <a:latin typeface="Cambria" panose="02040503050406030204" pitchFamily="18" charset="0"/>
                <a:ea typeface="Cambria" panose="02040503050406030204" pitchFamily="18" charset="0"/>
              </a:rPr>
              <a:t>UCiM</a:t>
            </a:r>
            <a:r>
              <a:rPr lang="en-US" sz="1800" dirty="0" smtClean="0">
                <a:latin typeface="Cambria" panose="02040503050406030204" pitchFamily="18" charset="0"/>
                <a:ea typeface="Cambria" panose="02040503050406030204" pitchFamily="18" charset="0"/>
              </a:rPr>
              <a:t>-ISPJR, Skopje</a:t>
            </a:r>
            <a:endParaRPr lang="en-GB" sz="1800" dirty="0">
              <a:latin typeface="Cambria" panose="02040503050406030204" pitchFamily="18" charset="0"/>
              <a:ea typeface="Cambria" panose="02040503050406030204" pitchFamily="18" charset="0"/>
            </a:endParaRPr>
          </a:p>
        </p:txBody>
      </p:sp>
      <p:sp>
        <p:nvSpPr>
          <p:cNvPr id="15" name="Text Placeholder 14">
            <a:extLst>
              <a:ext uri="{FF2B5EF4-FFF2-40B4-BE49-F238E27FC236}">
                <a16:creationId xmlns="" xmlns:a16="http://schemas.microsoft.com/office/drawing/2014/main" id="{8C3D2373-9B72-4A86-A44A-5459BF81F23D}"/>
              </a:ext>
            </a:extLst>
          </p:cNvPr>
          <p:cNvSpPr>
            <a:spLocks noGrp="1"/>
          </p:cNvSpPr>
          <p:nvPr>
            <p:ph type="body" sz="quarter" idx="16"/>
          </p:nvPr>
        </p:nvSpPr>
        <p:spPr>
          <a:xfrm>
            <a:off x="2410958" y="6619345"/>
            <a:ext cx="10062030" cy="810155"/>
          </a:xfrm>
        </p:spPr>
        <p:txBody>
          <a:bodyPr>
            <a:normAutofit/>
          </a:bodyPr>
          <a:lstStyle/>
          <a:p>
            <a:r>
              <a:rPr lang="en-GB" dirty="0" smtClean="0">
                <a:latin typeface="Cambria" panose="02040503050406030204" pitchFamily="18" charset="0"/>
                <a:ea typeface="Cambria" panose="02040503050406030204" pitchFamily="18" charset="0"/>
              </a:rPr>
              <a:t>Webinar </a:t>
            </a:r>
            <a:r>
              <a:rPr lang="en-GB" dirty="0">
                <a:latin typeface="Cambria" panose="02040503050406030204" pitchFamily="18" charset="0"/>
                <a:ea typeface="Cambria" panose="02040503050406030204" pitchFamily="18" charset="0"/>
              </a:rPr>
              <a:t>for social science researchers: </a:t>
            </a:r>
            <a:r>
              <a:rPr lang="en-GB" b="1" dirty="0">
                <a:latin typeface="Cambria" panose="02040503050406030204" pitchFamily="18" charset="0"/>
                <a:ea typeface="Cambria" panose="02040503050406030204" pitchFamily="18" charset="0"/>
              </a:rPr>
              <a:t>Data management in the social sciences </a:t>
            </a:r>
            <a:endParaRPr lang="en-US" dirty="0">
              <a:latin typeface="Cambria" panose="02040503050406030204" pitchFamily="18" charset="0"/>
              <a:ea typeface="Cambria" panose="02040503050406030204" pitchFamily="18" charset="0"/>
            </a:endParaRPr>
          </a:p>
          <a:p>
            <a:r>
              <a:rPr lang="en-US" dirty="0" smtClean="0">
                <a:latin typeface="Cambria" panose="02040503050406030204" pitchFamily="18" charset="0"/>
                <a:ea typeface="Cambria" panose="02040503050406030204" pitchFamily="18" charset="0"/>
              </a:rPr>
              <a:t>October, 26</a:t>
            </a:r>
            <a:r>
              <a:rPr lang="mk-MK" dirty="0" smtClean="0">
                <a:latin typeface="Cambria" panose="02040503050406030204" pitchFamily="18" charset="0"/>
                <a:ea typeface="Cambria" panose="02040503050406030204" pitchFamily="18" charset="0"/>
              </a:rPr>
              <a:t>, </a:t>
            </a:r>
            <a:r>
              <a:rPr lang="mk-MK" dirty="0">
                <a:latin typeface="Cambria" panose="02040503050406030204" pitchFamily="18" charset="0"/>
                <a:ea typeface="Cambria" panose="02040503050406030204" pitchFamily="18" charset="0"/>
              </a:rPr>
              <a:t>2022</a:t>
            </a:r>
            <a:r>
              <a:rPr lang="en-GB" dirty="0">
                <a:latin typeface="Cambria" panose="02040503050406030204" pitchFamily="18" charset="0"/>
                <a:ea typeface="Cambria" panose="02040503050406030204" pitchFamily="18" charset="0"/>
              </a:rPr>
              <a:t> </a:t>
            </a:r>
          </a:p>
        </p:txBody>
      </p:sp>
      <p:pic>
        <p:nvPicPr>
          <p:cNvPr id="7" name="Google Shape;93;p10" descr="MK-DASS logo"/>
          <p:cNvPicPr preferRelativeResize="0"/>
          <p:nvPr/>
        </p:nvPicPr>
        <p:blipFill>
          <a:blip r:embed="rId3">
            <a:alphaModFix/>
          </a:blip>
          <a:stretch>
            <a:fillRect/>
          </a:stretch>
        </p:blipFill>
        <p:spPr>
          <a:xfrm>
            <a:off x="10971608" y="301977"/>
            <a:ext cx="1501380" cy="1699975"/>
          </a:xfrm>
          <a:prstGeom prst="rect">
            <a:avLst/>
          </a:prstGeom>
          <a:noFill/>
          <a:ln>
            <a:noFill/>
          </a:ln>
        </p:spPr>
      </p:pic>
      <p:sp>
        <p:nvSpPr>
          <p:cNvPr id="6" name="Google Shape;88;p10"/>
          <p:cNvSpPr txBox="1"/>
          <p:nvPr/>
        </p:nvSpPr>
        <p:spPr>
          <a:xfrm>
            <a:off x="2632156" y="8933161"/>
            <a:ext cx="5842688" cy="370703"/>
          </a:xfrm>
          <a:prstGeom prst="rect">
            <a:avLst/>
          </a:prstGeom>
          <a:noFill/>
          <a:ln>
            <a:noFill/>
          </a:ln>
        </p:spPr>
        <p:txBody>
          <a:bodyPr spcFirstLastPara="1" wrap="square" lIns="50800" tIns="50800" rIns="50800" bIns="50800" anchor="t" anchorCtr="0">
            <a:normAutofit fontScale="92500" lnSpcReduction="20000"/>
          </a:bodyPr>
          <a:lstStyle/>
          <a:p>
            <a:pPr marL="0" marR="0" lvl="0" indent="0" algn="l" rtl="0">
              <a:lnSpc>
                <a:spcPct val="100000"/>
              </a:lnSpc>
              <a:spcBef>
                <a:spcPts val="0"/>
              </a:spcBef>
              <a:spcAft>
                <a:spcPts val="0"/>
              </a:spcAft>
              <a:buClr>
                <a:schemeClr val="lt1"/>
              </a:buClr>
              <a:buSzPct val="100000"/>
              <a:buFont typeface="Tahoma"/>
              <a:buNone/>
            </a:pPr>
            <a:r>
              <a:rPr lang="x-none" sz="2400" b="0" i="0" u="none" strike="noStrike" cap="none" dirty="0">
                <a:solidFill>
                  <a:schemeClr val="lt1"/>
                </a:solidFill>
                <a:latin typeface="Tahoma"/>
                <a:ea typeface="Tahoma"/>
                <a:cs typeface="Tahoma"/>
                <a:sym typeface="Tahoma"/>
              </a:rPr>
              <a:t>Licence: </a:t>
            </a:r>
            <a:r>
              <a:rPr lang="x-none" sz="2400" b="0" i="0" u="none" strike="noStrike" cap="none">
                <a:solidFill>
                  <a:schemeClr val="lt1"/>
                </a:solidFill>
                <a:latin typeface="Tahoma"/>
                <a:ea typeface="Tahoma"/>
                <a:cs typeface="Tahoma"/>
                <a:sym typeface="Tahoma"/>
              </a:rPr>
              <a:t>CC-BY </a:t>
            </a:r>
            <a:r>
              <a:rPr lang="x-none" sz="2400" b="0" i="0" u="none" strike="noStrike" cap="none" smtClean="0">
                <a:solidFill>
                  <a:schemeClr val="lt1"/>
                </a:solidFill>
                <a:latin typeface="Tahoma"/>
                <a:ea typeface="Tahoma"/>
                <a:cs typeface="Tahoma"/>
                <a:sym typeface="Tahoma"/>
              </a:rPr>
              <a:t>4.0</a:t>
            </a:r>
            <a:endParaRPr dirty="0"/>
          </a:p>
        </p:txBody>
      </p:sp>
      <p:sp>
        <p:nvSpPr>
          <p:cNvPr id="8" name="Rectangle 7"/>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
        <p:nvSpPr>
          <p:cNvPr id="2" name="TextBox 1"/>
          <p:cNvSpPr txBox="1"/>
          <p:nvPr/>
        </p:nvSpPr>
        <p:spPr>
          <a:xfrm>
            <a:off x="2461053" y="7494814"/>
            <a:ext cx="4841074" cy="310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rtlCol="0">
            <a:noAutofit/>
          </a:bodyPr>
          <a:lstStyle/>
          <a:p>
            <a:pPr algn="l"/>
            <a:r>
              <a:rPr lang="en-US" b="0" dirty="0" smtClean="0">
                <a:solidFill>
                  <a:srgbClr val="FF0000"/>
                </a:solidFill>
                <a:latin typeface="Cambria" panose="02040503050406030204" pitchFamily="18" charset="0"/>
                <a:ea typeface="Cambria" panose="02040503050406030204" pitchFamily="18" charset="0"/>
                <a:cs typeface="Tahoma" panose="020B0604030504040204" pitchFamily="34" charset="0"/>
              </a:rPr>
              <a:t>DOI: </a:t>
            </a:r>
            <a:r>
              <a:rPr lang="en-US" b="0" dirty="0">
                <a:solidFill>
                  <a:srgbClr val="FF0000"/>
                </a:solidFill>
                <a:latin typeface="Cambria" panose="02040503050406030204" pitchFamily="18" charset="0"/>
                <a:ea typeface="Cambria" panose="02040503050406030204" pitchFamily="18" charset="0"/>
              </a:rPr>
              <a:t>10.5281/zenodo.7250138</a:t>
            </a:r>
            <a:endParaRPr lang="en-US" b="0" dirty="0" smtClean="0">
              <a:solidFill>
                <a:srgbClr val="FF0000"/>
              </a:solidFill>
              <a:latin typeface="Cambria" panose="02040503050406030204" pitchFamily="18" charset="0"/>
              <a:ea typeface="Cambria" panose="02040503050406030204" pitchFamily="18" charset="0"/>
              <a:cs typeface="Tahoma" panose="020B0604030504040204" pitchFamily="34" charset="0"/>
            </a:endParaRPr>
          </a:p>
        </p:txBody>
      </p:sp>
    </p:spTree>
    <p:extLst>
      <p:ext uri="{BB962C8B-B14F-4D97-AF65-F5344CB8AC3E}">
        <p14:creationId xmlns:p14="http://schemas.microsoft.com/office/powerpoint/2010/main" val="2144694092"/>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normAutofit fontScale="55000" lnSpcReduction="20000"/>
          </a:bodyPr>
          <a:lstStyle/>
          <a:p>
            <a:r>
              <a:rPr lang="mk-MK" b="1" dirty="0" smtClean="0">
                <a:latin typeface="Cambria" panose="02040503050406030204" pitchFamily="18" charset="0"/>
                <a:ea typeface="Cambria" panose="02040503050406030204" pitchFamily="18" charset="0"/>
              </a:rPr>
              <a:t>УПРАВУВАЊЕ СО ИСТРАЖУВАЧКИ ПОДАТОЦИ </a:t>
            </a:r>
            <a:endParaRPr lang="en-US" dirty="0" smtClean="0">
              <a:latin typeface="Cambria" panose="02040503050406030204" pitchFamily="18" charset="0"/>
              <a:ea typeface="Cambria" panose="02040503050406030204" pitchFamily="18" charset="0"/>
            </a:endParaRPr>
          </a:p>
          <a:p>
            <a:r>
              <a:rPr lang="mk-MK" b="1" dirty="0" smtClean="0">
                <a:latin typeface="Cambria" panose="02040503050406030204" pitchFamily="18" charset="0"/>
                <a:ea typeface="Cambria" panose="02040503050406030204" pitchFamily="18" charset="0"/>
              </a:rPr>
              <a:t>ВО ОПШТЕСТВЕНИТЕ НАУКИ</a:t>
            </a:r>
            <a:endParaRPr lang="en-US" dirty="0" smtClean="0">
              <a:latin typeface="Cambria" panose="02040503050406030204" pitchFamily="18" charset="0"/>
              <a:ea typeface="Cambria" panose="02040503050406030204" pitchFamily="18" charset="0"/>
            </a:endParaRPr>
          </a:p>
          <a:p>
            <a:endParaRPr lang="en-US" dirty="0"/>
          </a:p>
        </p:txBody>
      </p:sp>
      <p:sp>
        <p:nvSpPr>
          <p:cNvPr id="3" name="Text Placeholder 2"/>
          <p:cNvSpPr>
            <a:spLocks noGrp="1"/>
          </p:cNvSpPr>
          <p:nvPr>
            <p:ph type="body" sz="quarter" idx="14"/>
          </p:nvPr>
        </p:nvSpPr>
        <p:spPr>
          <a:xfrm>
            <a:off x="2394860" y="5016501"/>
            <a:ext cx="9126580" cy="810155"/>
          </a:xfrm>
        </p:spPr>
        <p:txBody>
          <a:bodyPr>
            <a:normAutofit fontScale="77500" lnSpcReduction="20000"/>
          </a:bodyPr>
          <a:lstStyle/>
          <a:p>
            <a:r>
              <a:rPr lang="mk-MK" dirty="0">
                <a:latin typeface="Cambria" panose="02040503050406030204" pitchFamily="18" charset="0"/>
                <a:ea typeface="Cambria" panose="02040503050406030204" pitchFamily="18" charset="0"/>
              </a:rPr>
              <a:t>„</a:t>
            </a:r>
            <a:r>
              <a:rPr lang="mk-MK" dirty="0" smtClean="0">
                <a:latin typeface="Cambria" panose="02040503050406030204" pitchFamily="18" charset="0"/>
                <a:ea typeface="Cambria" panose="02040503050406030204" pitchFamily="18" charset="0"/>
              </a:rPr>
              <a:t>животен“ </a:t>
            </a:r>
            <a:r>
              <a:rPr lang="mk-MK" dirty="0">
                <a:latin typeface="Cambria" panose="02040503050406030204" pitchFamily="18" charset="0"/>
                <a:ea typeface="Cambria" panose="02040503050406030204" pitchFamily="18" charset="0"/>
              </a:rPr>
              <a:t>цилкус на истражувачките податоци</a:t>
            </a:r>
            <a:endParaRPr lang="en-US" dirty="0">
              <a:latin typeface="Cambria" panose="02040503050406030204" pitchFamily="18" charset="0"/>
              <a:ea typeface="Cambria" panose="02040503050406030204" pitchFamily="18" charset="0"/>
            </a:endParaRPr>
          </a:p>
        </p:txBody>
      </p:sp>
      <p:sp>
        <p:nvSpPr>
          <p:cNvPr id="4" name="Text Placeholder 3"/>
          <p:cNvSpPr>
            <a:spLocks noGrp="1"/>
          </p:cNvSpPr>
          <p:nvPr>
            <p:ph type="body" sz="quarter" idx="15"/>
          </p:nvPr>
        </p:nvSpPr>
        <p:spPr/>
        <p:txBody>
          <a:bodyPr/>
          <a:lstStyle/>
          <a:p>
            <a:r>
              <a:rPr lang="mk-MK" dirty="0" smtClean="0">
                <a:latin typeface="Cambria" panose="02040503050406030204" pitchFamily="18" charset="0"/>
                <a:ea typeface="Cambria" panose="02040503050406030204" pitchFamily="18" charset="0"/>
              </a:rPr>
              <a:t>Елеонора Серафимовска (УКИМ-ИСППИ)</a:t>
            </a:r>
            <a:endParaRPr lang="en-US" dirty="0">
              <a:latin typeface="Cambria" panose="02040503050406030204" pitchFamily="18" charset="0"/>
              <a:ea typeface="Cambria" panose="02040503050406030204" pitchFamily="18" charset="0"/>
            </a:endParaRPr>
          </a:p>
        </p:txBody>
      </p:sp>
      <p:sp>
        <p:nvSpPr>
          <p:cNvPr id="5" name="Text Placeholder 4"/>
          <p:cNvSpPr>
            <a:spLocks noGrp="1"/>
          </p:cNvSpPr>
          <p:nvPr>
            <p:ph type="body" sz="quarter" idx="16"/>
          </p:nvPr>
        </p:nvSpPr>
        <p:spPr/>
        <p:txBody>
          <a:bodyPr/>
          <a:lstStyle/>
          <a:p>
            <a:r>
              <a:rPr lang="mk-MK" dirty="0" smtClean="0">
                <a:latin typeface="Cambria" panose="02040503050406030204" pitchFamily="18" charset="0"/>
                <a:ea typeface="Cambria" panose="02040503050406030204" pitchFamily="18" charset="0"/>
              </a:rPr>
              <a:t>26 октомври 2022 година</a:t>
            </a:r>
            <a:endParaRPr lang="en-US" dirty="0">
              <a:latin typeface="Cambria" panose="02040503050406030204" pitchFamily="18" charset="0"/>
              <a:ea typeface="Cambria" panose="02040503050406030204" pitchFamily="18" charset="0"/>
            </a:endParaRPr>
          </a:p>
        </p:txBody>
      </p:sp>
      <p:sp>
        <p:nvSpPr>
          <p:cNvPr id="9" name="Rectangle 8"/>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98886738"/>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0EF4A075-41F4-AD44-AF37-03A9A8646F17}"/>
              </a:ext>
            </a:extLst>
          </p:cNvPr>
          <p:cNvSpPr>
            <a:spLocks noGrp="1"/>
          </p:cNvSpPr>
          <p:nvPr>
            <p:ph type="title"/>
          </p:nvPr>
        </p:nvSpPr>
        <p:spPr>
          <a:xfrm>
            <a:off x="838276" y="386955"/>
            <a:ext cx="14716508" cy="997079"/>
          </a:xfrm>
        </p:spPr>
        <p:txBody>
          <a:bodyPr>
            <a:normAutofit/>
          </a:bodyPr>
          <a:lstStyle/>
          <a:p>
            <a:r>
              <a:rPr lang="mk-MK" sz="3600" b="1" dirty="0" smtClean="0">
                <a:solidFill>
                  <a:schemeClr val="accent1"/>
                </a:solidFill>
                <a:latin typeface="Cambria" panose="02040503050406030204" pitchFamily="18" charset="0"/>
                <a:ea typeface="Cambria" panose="02040503050406030204" pitchFamily="18" charset="0"/>
              </a:rPr>
              <a:t>Кој е животниот циклус на истражувачките податоци</a:t>
            </a:r>
            <a:endParaRPr lang="en-GB" sz="3600" b="1" dirty="0">
              <a:solidFill>
                <a:schemeClr val="accent1"/>
              </a:solidFill>
              <a:latin typeface="Cambria" panose="02040503050406030204" pitchFamily="18" charset="0"/>
              <a:ea typeface="Cambria" panose="02040503050406030204" pitchFamily="18" charset="0"/>
            </a:endParaRPr>
          </a:p>
        </p:txBody>
      </p:sp>
      <p:sp>
        <p:nvSpPr>
          <p:cNvPr id="10" name="Text Placeholder 1">
            <a:extLst>
              <a:ext uri="{FF2B5EF4-FFF2-40B4-BE49-F238E27FC236}">
                <a16:creationId xmlns:a16="http://schemas.microsoft.com/office/drawing/2014/main" xmlns="" id="{EA25A505-CF10-05A9-49C1-B1F8D74E4EED}"/>
              </a:ext>
            </a:extLst>
          </p:cNvPr>
          <p:cNvSpPr txBox="1">
            <a:spLocks/>
          </p:cNvSpPr>
          <p:nvPr/>
        </p:nvSpPr>
        <p:spPr>
          <a:xfrm>
            <a:off x="951999" y="4933380"/>
            <a:ext cx="14489062" cy="715165"/>
          </a:xfrm>
          <a:prstGeom prst="rect">
            <a:avLst/>
          </a:prstGeom>
        </p:spPr>
        <p:txBody>
          <a:bodyPr vert="horz" lIns="91440" tIns="45720" rIns="91440" bIns="45720" rtlCol="0">
            <a:normAutofit lnSpcReduction="10000"/>
          </a:bodyPr>
          <a:lstStyle>
            <a:lvl1pPr marL="584200" marR="0" indent="-584200" algn="l" defTabSz="584200" rtl="0" eaLnBrk="1" latinLnBrk="0" hangingPunct="1">
              <a:lnSpc>
                <a:spcPct val="100000"/>
              </a:lnSpc>
              <a:spcBef>
                <a:spcPts val="600"/>
              </a:spcBef>
              <a:spcAft>
                <a:spcPts val="0"/>
              </a:spcAft>
              <a:buClrTx/>
              <a:buSzPct val="73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endParaRPr lang="en-GB" dirty="0">
              <a:latin typeface="Cambria" panose="02040503050406030204" pitchFamily="18" charset="0"/>
              <a:ea typeface="Cambria" panose="02040503050406030204" pitchFamily="18" charset="0"/>
            </a:endParaRPr>
          </a:p>
          <a:p>
            <a:pPr>
              <a:lnSpc>
                <a:spcPct val="150000"/>
              </a:lnSpc>
            </a:pPr>
            <a:endParaRPr lang="en-GB" dirty="0">
              <a:latin typeface="Cambria" panose="02040503050406030204" pitchFamily="18" charset="0"/>
              <a:ea typeface="Cambria" panose="02040503050406030204" pitchFamily="18" charset="0"/>
            </a:endParaRPr>
          </a:p>
        </p:txBody>
      </p:sp>
      <p:sp>
        <p:nvSpPr>
          <p:cNvPr id="11" name="Rectangle 10"/>
          <p:cNvSpPr/>
          <p:nvPr/>
        </p:nvSpPr>
        <p:spPr>
          <a:xfrm>
            <a:off x="309373" y="2983974"/>
            <a:ext cx="6896645" cy="5262979"/>
          </a:xfrm>
          <a:prstGeom prst="rect">
            <a:avLst/>
          </a:prstGeom>
        </p:spPr>
        <p:txBody>
          <a:bodyPr wrap="square">
            <a:spAutoFit/>
          </a:bodyPr>
          <a:lstStyle/>
          <a:p>
            <a:r>
              <a:rPr lang="mk-MK" dirty="0">
                <a:latin typeface="Cambria" panose="02040503050406030204" pitchFamily="18" charset="0"/>
                <a:ea typeface="Cambria" panose="02040503050406030204" pitchFamily="18" charset="0"/>
              </a:rPr>
              <a:t>„животниот“ циклус на податоците </a:t>
            </a:r>
            <a:r>
              <a:rPr lang="mk-MK" dirty="0" smtClean="0">
                <a:latin typeface="Cambria" panose="02040503050406030204" pitchFamily="18" charset="0"/>
                <a:ea typeface="Cambria" panose="02040503050406030204" pitchFamily="18" charset="0"/>
              </a:rPr>
              <a:t>се </a:t>
            </a:r>
            <a:r>
              <a:rPr lang="mk-MK" dirty="0">
                <a:latin typeface="Cambria" panose="02040503050406030204" pitchFamily="18" charset="0"/>
                <a:ea typeface="Cambria" panose="02040503050406030204" pitchFamily="18" charset="0"/>
              </a:rPr>
              <a:t>однесува на целиот процес на управување, од започнувањето на планирањето на одреден проект и проектни активности, па сè до завршните етапи на архивирање и публикување на податоците и наодите од истражувачкиот проект. </a:t>
            </a:r>
            <a:endParaRPr lang="mk-MK" dirty="0" smtClean="0">
              <a:latin typeface="Cambria" panose="02040503050406030204" pitchFamily="18" charset="0"/>
              <a:ea typeface="Cambria" panose="02040503050406030204" pitchFamily="18" charset="0"/>
            </a:endParaRPr>
          </a:p>
          <a:p>
            <a:endParaRPr lang="mk-MK" dirty="0">
              <a:latin typeface="Cambria" panose="02040503050406030204" pitchFamily="18" charset="0"/>
              <a:ea typeface="Cambria" panose="02040503050406030204" pitchFamily="18" charset="0"/>
            </a:endParaRPr>
          </a:p>
          <a:p>
            <a:r>
              <a:rPr lang="mk-MK" dirty="0" smtClean="0">
                <a:latin typeface="Cambria" panose="02040503050406030204" pitchFamily="18" charset="0"/>
                <a:ea typeface="Cambria" panose="02040503050406030204" pitchFamily="18" charset="0"/>
              </a:rPr>
              <a:t>Животниот </a:t>
            </a:r>
            <a:r>
              <a:rPr lang="mk-MK" dirty="0">
                <a:latin typeface="Cambria" panose="02040503050406030204" pitchFamily="18" charset="0"/>
                <a:ea typeface="Cambria" panose="02040503050406030204" pitchFamily="18" charset="0"/>
              </a:rPr>
              <a:t>циклус на истражувачките податоци се состои од седум последователни фази: планирање; организирање и документирање; процесирање; складирање; заштита; објавување и пронаоѓање на податоците</a:t>
            </a:r>
            <a:endParaRPr lang="en-US" dirty="0">
              <a:latin typeface="Cambria" panose="02040503050406030204" pitchFamily="18" charset="0"/>
              <a:ea typeface="Cambria" panose="02040503050406030204" pitchFamily="18" charset="0"/>
            </a:endParaRPr>
          </a:p>
        </p:txBody>
      </p:sp>
      <p:graphicFrame>
        <p:nvGraphicFramePr>
          <p:cNvPr id="12" name="Diagram 11"/>
          <p:cNvGraphicFramePr/>
          <p:nvPr>
            <p:extLst>
              <p:ext uri="{D42A27DB-BD31-4B8C-83A1-F6EECF244321}">
                <p14:modId xmlns:p14="http://schemas.microsoft.com/office/powerpoint/2010/main" val="3564098931"/>
              </p:ext>
            </p:extLst>
          </p:nvPr>
        </p:nvGraphicFramePr>
        <p:xfrm>
          <a:off x="8799702" y="1476413"/>
          <a:ext cx="7468429" cy="762909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Rectangle 7"/>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cxnSp>
        <p:nvCxnSpPr>
          <p:cNvPr id="5" name="Straight Arrow Connector 4"/>
          <p:cNvCxnSpPr/>
          <p:nvPr/>
        </p:nvCxnSpPr>
        <p:spPr>
          <a:xfrm>
            <a:off x="15441061" y="4490357"/>
            <a:ext cx="430310" cy="636814"/>
          </a:xfrm>
          <a:prstGeom prst="straightConnector1">
            <a:avLst/>
          </a:prstGeom>
          <a:noFill/>
          <a:ln w="25400" cap="flat">
            <a:solidFill>
              <a:srgbClr val="000000"/>
            </a:solidFill>
            <a:prstDash val="solid"/>
            <a:miter lim="400000"/>
            <a:tailEnd type="arrow"/>
          </a:ln>
          <a:effectLst/>
          <a:sp3d/>
        </p:spPr>
        <p:style>
          <a:lnRef idx="0">
            <a:scrgbClr r="0" g="0" b="0"/>
          </a:lnRef>
          <a:fillRef idx="0">
            <a:scrgbClr r="0" g="0" b="0"/>
          </a:fillRef>
          <a:effectRef idx="0">
            <a:scrgbClr r="0" g="0" b="0"/>
          </a:effectRef>
          <a:fontRef idx="none"/>
        </p:style>
      </p:cxnSp>
      <p:cxnSp>
        <p:nvCxnSpPr>
          <p:cNvPr id="9" name="Straight Arrow Connector 8"/>
          <p:cNvCxnSpPr/>
          <p:nvPr/>
        </p:nvCxnSpPr>
        <p:spPr>
          <a:xfrm flipH="1">
            <a:off x="15071271" y="6727371"/>
            <a:ext cx="483513" cy="620486"/>
          </a:xfrm>
          <a:prstGeom prst="straightConnector1">
            <a:avLst/>
          </a:prstGeom>
          <a:noFill/>
          <a:ln w="25400" cap="flat">
            <a:solidFill>
              <a:srgbClr val="000000"/>
            </a:solidFill>
            <a:prstDash val="solid"/>
            <a:miter lim="400000"/>
            <a:tailEnd type="arrow"/>
          </a:ln>
          <a:effectLst/>
          <a:sp3d/>
        </p:spPr>
        <p:style>
          <a:lnRef idx="0">
            <a:scrgbClr r="0" g="0" b="0"/>
          </a:lnRef>
          <a:fillRef idx="0">
            <a:scrgbClr r="0" g="0" b="0"/>
          </a:fillRef>
          <a:effectRef idx="0">
            <a:scrgbClr r="0" g="0" b="0"/>
          </a:effectRef>
          <a:fontRef idx="none"/>
        </p:style>
      </p:cxnSp>
      <p:cxnSp>
        <p:nvCxnSpPr>
          <p:cNvPr id="14" name="Straight Arrow Connector 13"/>
          <p:cNvCxnSpPr/>
          <p:nvPr/>
        </p:nvCxnSpPr>
        <p:spPr>
          <a:xfrm flipH="1">
            <a:off x="12050486" y="8246953"/>
            <a:ext cx="1077685" cy="0"/>
          </a:xfrm>
          <a:prstGeom prst="straightConnector1">
            <a:avLst/>
          </a:prstGeom>
          <a:noFill/>
          <a:ln w="25400" cap="flat">
            <a:solidFill>
              <a:srgbClr val="000000"/>
            </a:solidFill>
            <a:prstDash val="solid"/>
            <a:miter lim="400000"/>
            <a:tailEnd type="arrow"/>
          </a:ln>
          <a:effectLst/>
          <a:sp3d/>
        </p:spPr>
        <p:style>
          <a:lnRef idx="0">
            <a:scrgbClr r="0" g="0" b="0"/>
          </a:lnRef>
          <a:fillRef idx="0">
            <a:scrgbClr r="0" g="0" b="0"/>
          </a:fillRef>
          <a:effectRef idx="0">
            <a:scrgbClr r="0" g="0" b="0"/>
          </a:effectRef>
          <a:fontRef idx="none"/>
        </p:style>
      </p:cxnSp>
      <p:cxnSp>
        <p:nvCxnSpPr>
          <p:cNvPr id="16" name="Straight Arrow Connector 15"/>
          <p:cNvCxnSpPr/>
          <p:nvPr/>
        </p:nvCxnSpPr>
        <p:spPr>
          <a:xfrm flipH="1" flipV="1">
            <a:off x="9715500" y="6727371"/>
            <a:ext cx="653143" cy="620486"/>
          </a:xfrm>
          <a:prstGeom prst="straightConnector1">
            <a:avLst/>
          </a:prstGeom>
          <a:noFill/>
          <a:ln w="25400" cap="flat">
            <a:solidFill>
              <a:srgbClr val="000000"/>
            </a:solidFill>
            <a:prstDash val="solid"/>
            <a:miter lim="400000"/>
            <a:tailEnd type="arrow"/>
          </a:ln>
          <a:effectLst/>
          <a:sp3d/>
        </p:spPr>
        <p:style>
          <a:lnRef idx="0">
            <a:scrgbClr r="0" g="0" b="0"/>
          </a:lnRef>
          <a:fillRef idx="0">
            <a:scrgbClr r="0" g="0" b="0"/>
          </a:fillRef>
          <a:effectRef idx="0">
            <a:scrgbClr r="0" g="0" b="0"/>
          </a:effectRef>
          <a:fontRef idx="none"/>
        </p:style>
      </p:cxnSp>
      <p:cxnSp>
        <p:nvCxnSpPr>
          <p:cNvPr id="20" name="Straight Arrow Connector 19"/>
          <p:cNvCxnSpPr/>
          <p:nvPr/>
        </p:nvCxnSpPr>
        <p:spPr>
          <a:xfrm flipV="1">
            <a:off x="10042071" y="2432957"/>
            <a:ext cx="881743" cy="551017"/>
          </a:xfrm>
          <a:prstGeom prst="straightConnector1">
            <a:avLst/>
          </a:prstGeom>
          <a:noFill/>
          <a:ln w="25400" cap="flat">
            <a:solidFill>
              <a:srgbClr val="000000"/>
            </a:solidFill>
            <a:prstDash val="solid"/>
            <a:miter lim="400000"/>
            <a:tailEnd type="arrow"/>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440974541"/>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xmlns="" id="{EA25A505-CF10-05A9-49C1-B1F8D74E4EED}"/>
              </a:ext>
            </a:extLst>
          </p:cNvPr>
          <p:cNvSpPr txBox="1">
            <a:spLocks/>
          </p:cNvSpPr>
          <p:nvPr/>
        </p:nvSpPr>
        <p:spPr>
          <a:xfrm>
            <a:off x="951999" y="4933380"/>
            <a:ext cx="14489062" cy="715165"/>
          </a:xfrm>
          <a:prstGeom prst="rect">
            <a:avLst/>
          </a:prstGeom>
        </p:spPr>
        <p:txBody>
          <a:bodyPr vert="horz" lIns="91440" tIns="45720" rIns="91440" bIns="45720" rtlCol="0">
            <a:normAutofit lnSpcReduction="10000"/>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endParaRPr lang="en-GB" dirty="0">
              <a:latin typeface="Cambria" panose="02040503050406030204" pitchFamily="18" charset="0"/>
              <a:ea typeface="Cambria" panose="02040503050406030204" pitchFamily="18" charset="0"/>
            </a:endParaRPr>
          </a:p>
          <a:p>
            <a:pPr>
              <a:lnSpc>
                <a:spcPct val="150000"/>
              </a:lnSpc>
            </a:pPr>
            <a:endParaRPr lang="en-GB" dirty="0">
              <a:latin typeface="Cambria" panose="02040503050406030204" pitchFamily="18" charset="0"/>
              <a:ea typeface="Cambria" panose="02040503050406030204" pitchFamily="18" charset="0"/>
            </a:endParaRPr>
          </a:p>
        </p:txBody>
      </p:sp>
      <p:sp>
        <p:nvSpPr>
          <p:cNvPr id="11" name="Rectangle 10"/>
          <p:cNvSpPr/>
          <p:nvPr/>
        </p:nvSpPr>
        <p:spPr>
          <a:xfrm>
            <a:off x="293914" y="310244"/>
            <a:ext cx="13030199" cy="8710077"/>
          </a:xfrm>
          <a:prstGeom prst="rect">
            <a:avLst/>
          </a:prstGeom>
          <a:solidFill>
            <a:schemeClr val="accent6">
              <a:lumMod val="95000"/>
            </a:schemeClr>
          </a:solidFill>
        </p:spPr>
        <p:txBody>
          <a:bodyPr wrap="square">
            <a:spAutoFit/>
          </a:bodyPr>
          <a:lstStyle/>
          <a:p>
            <a:pPr lvl="0"/>
            <a:r>
              <a:rPr lang="mk-MK" sz="2000" dirty="0" smtClean="0">
                <a:solidFill>
                  <a:srgbClr val="00B050"/>
                </a:solidFill>
                <a:latin typeface="Cambria" panose="02040503050406030204" pitchFamily="18" charset="0"/>
                <a:ea typeface="Cambria" panose="02040503050406030204" pitchFamily="18" charset="0"/>
              </a:rPr>
              <a:t>Планирање</a:t>
            </a:r>
            <a:endParaRPr lang="mk-MK" sz="2000" b="0" dirty="0">
              <a:solidFill>
                <a:srgbClr val="00B050"/>
              </a:solidFill>
              <a:latin typeface="Cambria" panose="02040503050406030204" pitchFamily="18" charset="0"/>
              <a:ea typeface="Cambria" panose="02040503050406030204" pitchFamily="18" charset="0"/>
            </a:endParaRPr>
          </a:p>
          <a:p>
            <a:pPr lvl="0"/>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Се објаснува што се подразбира под поимот „управувањето со податоци“</a:t>
            </a:r>
            <a:r>
              <a:rPr lang="en-US" sz="2000" b="0" dirty="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се дефинира „планот за </a:t>
            </a:r>
            <a:r>
              <a:rPr lang="mk-MK" sz="2000" b="0" dirty="0" smtClean="0">
                <a:latin typeface="Cambria" panose="02040503050406030204" pitchFamily="18" charset="0"/>
                <a:ea typeface="Cambria" panose="02040503050406030204" pitchFamily="18" charset="0"/>
              </a:rPr>
              <a:t>управување/менаџирање </a:t>
            </a:r>
            <a:r>
              <a:rPr lang="mk-MK" sz="2000" b="0" dirty="0">
                <a:latin typeface="Cambria" panose="02040503050406030204" pitchFamily="18" charset="0"/>
                <a:ea typeface="Cambria" panose="02040503050406030204" pitchFamily="18" charset="0"/>
              </a:rPr>
              <a:t>на податоците“ (</a:t>
            </a:r>
            <a:r>
              <a:rPr lang="mk-MK" sz="2000" b="0" dirty="0" smtClean="0">
                <a:latin typeface="Cambria" panose="02040503050406030204" pitchFamily="18" charset="0"/>
                <a:ea typeface="Cambria" panose="02040503050406030204" pitchFamily="18" charset="0"/>
              </a:rPr>
              <a:t>ПУП</a:t>
            </a:r>
            <a:r>
              <a:rPr lang="mk-MK" sz="2000" b="0" dirty="0">
                <a:latin typeface="Cambria" panose="02040503050406030204" pitchFamily="18" charset="0"/>
                <a:ea typeface="Cambria" panose="02040503050406030204" pitchFamily="18" charset="0"/>
              </a:rPr>
              <a:t>) и се нагласува во што се состои нивната важност. </a:t>
            </a:r>
            <a:r>
              <a:rPr lang="mk-MK" sz="2000" b="0" dirty="0" smtClean="0">
                <a:latin typeface="Cambria" panose="02040503050406030204" pitchFamily="18" charset="0"/>
                <a:ea typeface="Cambria" panose="02040503050406030204" pitchFamily="18" charset="0"/>
              </a:rPr>
              <a:t>Во </a:t>
            </a:r>
            <a:r>
              <a:rPr lang="mk-MK" sz="2000" b="0" dirty="0">
                <a:latin typeface="Cambria" panose="02040503050406030204" pitchFamily="18" charset="0"/>
                <a:ea typeface="Cambria" panose="02040503050406030204" pitchFamily="18" charset="0"/>
              </a:rPr>
              <a:t>овој дел се дефинира основниот поим за „податоци од општествени науки“ и  се објаснуваат принципите на „</a:t>
            </a:r>
            <a:r>
              <a:rPr lang="en-US" sz="2000" b="0" dirty="0">
                <a:latin typeface="Cambria" panose="02040503050406030204" pitchFamily="18" charset="0"/>
                <a:ea typeface="Cambria" panose="02040503050406030204" pitchFamily="18" charset="0"/>
              </a:rPr>
              <a:t>FAIR</a:t>
            </a:r>
            <a:r>
              <a:rPr lang="mk-MK" sz="2000" b="0" dirty="0">
                <a:latin typeface="Cambria" panose="02040503050406030204" pitchFamily="18" charset="0"/>
                <a:ea typeface="Cambria" panose="02040503050406030204" pitchFamily="18" charset="0"/>
              </a:rPr>
              <a:t>“ податоци</a:t>
            </a:r>
            <a:r>
              <a:rPr lang="en-US" sz="2000" b="0" dirty="0">
                <a:latin typeface="Cambria" panose="02040503050406030204" pitchFamily="18" charset="0"/>
                <a:ea typeface="Cambria" panose="02040503050406030204" pitchFamily="18" charset="0"/>
              </a:rPr>
              <a:t>.</a:t>
            </a:r>
          </a:p>
          <a:p>
            <a:pPr lvl="0"/>
            <a:r>
              <a:rPr lang="mk-MK" sz="2000" dirty="0">
                <a:solidFill>
                  <a:srgbClr val="7030A0"/>
                </a:solidFill>
                <a:latin typeface="Cambria" panose="02040503050406030204" pitchFamily="18" charset="0"/>
                <a:ea typeface="Cambria" panose="02040503050406030204" pitchFamily="18" charset="0"/>
              </a:rPr>
              <a:t>Организирање и документирање </a:t>
            </a:r>
            <a:r>
              <a:rPr lang="mk-MK" sz="2000" b="0" dirty="0" smtClean="0">
                <a:solidFill>
                  <a:srgbClr val="7030A0"/>
                </a:solidFill>
                <a:latin typeface="Cambria" panose="02040503050406030204" pitchFamily="18" charset="0"/>
                <a:ea typeface="Cambria" panose="02040503050406030204" pitchFamily="18" charset="0"/>
              </a:rPr>
              <a:t> </a:t>
            </a:r>
          </a:p>
          <a:p>
            <a:pPr lvl="0"/>
            <a:r>
              <a:rPr lang="mk-MK" sz="2000" b="0" dirty="0" smtClean="0">
                <a:latin typeface="Cambria" panose="02040503050406030204" pitchFamily="18" charset="0"/>
                <a:ea typeface="Cambria" panose="02040503050406030204" pitchFamily="18" charset="0"/>
              </a:rPr>
              <a:t>Приказ </a:t>
            </a:r>
            <a:r>
              <a:rPr lang="mk-MK" sz="2000" b="0" dirty="0">
                <a:latin typeface="Cambria" panose="02040503050406030204" pitchFamily="18" charset="0"/>
                <a:ea typeface="Cambria" panose="02040503050406030204" pitchFamily="18" charset="0"/>
              </a:rPr>
              <a:t>на најдобрите практики на креирање на соодветна структура на </a:t>
            </a:r>
            <a:r>
              <a:rPr lang="mk-MK" sz="2000" b="0" dirty="0" smtClean="0">
                <a:latin typeface="Cambria" panose="02040503050406030204" pitchFamily="18" charset="0"/>
                <a:ea typeface="Cambria" panose="02040503050406030204" pitchFamily="18" charset="0"/>
              </a:rPr>
              <a:t>папки </a:t>
            </a:r>
            <a:r>
              <a:rPr lang="mk-MK" sz="2000" b="0" dirty="0">
                <a:latin typeface="Cambria" panose="02040503050406030204" pitchFamily="18" charset="0"/>
                <a:ea typeface="Cambria" panose="02040503050406030204" pitchFamily="18" charset="0"/>
              </a:rPr>
              <a:t>и датотеки на податоци, како и начините на правилно именување, документирање и организирање на </a:t>
            </a:r>
            <a:r>
              <a:rPr lang="mk-MK" sz="2000" b="0" dirty="0" smtClean="0">
                <a:latin typeface="Cambria" panose="02040503050406030204" pitchFamily="18" charset="0"/>
                <a:ea typeface="Cambria" panose="02040503050406030204" pitchFamily="18" charset="0"/>
              </a:rPr>
              <a:t>датотетките со </a:t>
            </a:r>
            <a:r>
              <a:rPr lang="mk-MK" sz="2000" b="0" dirty="0">
                <a:latin typeface="Cambria" panose="02040503050406030204" pitchFamily="18" charset="0"/>
                <a:ea typeface="Cambria" panose="02040503050406030204" pitchFamily="18" charset="0"/>
              </a:rPr>
              <a:t>податоци. </a:t>
            </a:r>
            <a:endParaRPr lang="en-US" sz="2000" b="0" dirty="0">
              <a:latin typeface="Cambria" panose="02040503050406030204" pitchFamily="18" charset="0"/>
              <a:ea typeface="Cambria" panose="02040503050406030204" pitchFamily="18" charset="0"/>
            </a:endParaRPr>
          </a:p>
          <a:p>
            <a:pPr lvl="0"/>
            <a:r>
              <a:rPr lang="mk-MK" sz="2000" dirty="0">
                <a:solidFill>
                  <a:srgbClr val="C00000"/>
                </a:solidFill>
                <a:latin typeface="Cambria" panose="02040503050406030204" pitchFamily="18" charset="0"/>
                <a:ea typeface="Cambria" panose="02040503050406030204" pitchFamily="18" charset="0"/>
              </a:rPr>
              <a:t>Процесирање</a:t>
            </a:r>
            <a:r>
              <a:rPr lang="mk-MK" sz="2000" b="0" dirty="0">
                <a:solidFill>
                  <a:srgbClr val="C00000"/>
                </a:solidFill>
                <a:latin typeface="Cambria" panose="02040503050406030204" pitchFamily="18" charset="0"/>
                <a:ea typeface="Cambria" panose="02040503050406030204" pitchFamily="18" charset="0"/>
              </a:rPr>
              <a:t> </a:t>
            </a:r>
            <a:r>
              <a:rPr lang="mk-MK" sz="2000" b="0" dirty="0" smtClean="0">
                <a:solidFill>
                  <a:srgbClr val="C00000"/>
                </a:solidFill>
                <a:latin typeface="Cambria" panose="02040503050406030204" pitchFamily="18" charset="0"/>
                <a:ea typeface="Cambria" panose="02040503050406030204" pitchFamily="18" charset="0"/>
              </a:rPr>
              <a:t> </a:t>
            </a:r>
          </a:p>
          <a:p>
            <a:pPr lvl="0"/>
            <a:r>
              <a:rPr lang="mk-MK" sz="2000" b="0" dirty="0">
                <a:latin typeface="Cambria" panose="02040503050406030204" pitchFamily="18" charset="0"/>
                <a:ea typeface="Cambria" panose="02040503050406030204" pitchFamily="18" charset="0"/>
              </a:rPr>
              <a:t>С</a:t>
            </a:r>
            <a:r>
              <a:rPr lang="mk-MK" sz="2000" b="0" dirty="0" smtClean="0">
                <a:latin typeface="Cambria" panose="02040503050406030204" pitchFamily="18" charset="0"/>
                <a:ea typeface="Cambria" panose="02040503050406030204" pitchFamily="18" charset="0"/>
              </a:rPr>
              <a:t>е </a:t>
            </a:r>
            <a:r>
              <a:rPr lang="mk-MK" sz="2000" b="0" dirty="0">
                <a:latin typeface="Cambria" panose="02040503050406030204" pitchFamily="18" charset="0"/>
                <a:ea typeface="Cambria" panose="02040503050406030204" pitchFamily="18" charset="0"/>
              </a:rPr>
              <a:t>посочуваат стандардните практики на  внес и кодирање на </a:t>
            </a:r>
            <a:r>
              <a:rPr lang="mk-MK" sz="2000" b="0" dirty="0" smtClean="0">
                <a:latin typeface="Cambria" panose="02040503050406030204" pitchFamily="18" charset="0"/>
                <a:ea typeface="Cambria" panose="02040503050406030204" pitchFamily="18" charset="0"/>
              </a:rPr>
              <a:t>податоците. </a:t>
            </a:r>
            <a:r>
              <a:rPr lang="mk-MK" sz="2000" b="0" dirty="0">
                <a:latin typeface="Cambria" panose="02040503050406030204" pitchFamily="18" charset="0"/>
                <a:ea typeface="Cambria" panose="02040503050406030204" pitchFamily="18" charset="0"/>
              </a:rPr>
              <a:t>Се даваат и основни насоки за форматирање на </a:t>
            </a:r>
            <a:r>
              <a:rPr lang="mk-MK" sz="2000" b="0" dirty="0" smtClean="0">
                <a:latin typeface="Cambria" panose="02040503050406030204" pitchFamily="18" charset="0"/>
                <a:ea typeface="Cambria" panose="02040503050406030204" pitchFamily="18" charset="0"/>
              </a:rPr>
              <a:t>датотеката </a:t>
            </a:r>
            <a:r>
              <a:rPr lang="mk-MK" sz="2000" b="0" dirty="0">
                <a:latin typeface="Cambria" panose="02040503050406030204" pitchFamily="18" charset="0"/>
                <a:ea typeface="Cambria" panose="02040503050406030204" pitchFamily="18" charset="0"/>
              </a:rPr>
              <a:t>со податоци што треба да го осигура интегритетот на прибавените податоци</a:t>
            </a:r>
            <a:r>
              <a:rPr lang="mk-MK" sz="2000" b="0" dirty="0" smtClean="0">
                <a:latin typeface="Cambria" panose="02040503050406030204" pitchFamily="18" charset="0"/>
                <a:ea typeface="Cambria" panose="02040503050406030204" pitchFamily="18" charset="0"/>
              </a:rPr>
              <a:t>.</a:t>
            </a:r>
          </a:p>
          <a:p>
            <a:pPr lvl="0"/>
            <a:r>
              <a:rPr lang="mk-MK" sz="2000" dirty="0" smtClean="0">
                <a:latin typeface="Cambria" panose="02040503050406030204" pitchFamily="18" charset="0"/>
                <a:ea typeface="Cambria" panose="02040503050406030204" pitchFamily="18" charset="0"/>
              </a:rPr>
              <a:t>Складирање</a:t>
            </a:r>
          </a:p>
          <a:p>
            <a:pPr lvl="0"/>
            <a:r>
              <a:rPr lang="mk-MK" sz="2000" b="0" dirty="0">
                <a:latin typeface="Cambria" panose="02040503050406030204" pitchFamily="18" charset="0"/>
                <a:ea typeface="Cambria" panose="02040503050406030204" pitchFamily="18" charset="0"/>
              </a:rPr>
              <a:t>З</a:t>
            </a:r>
            <a:r>
              <a:rPr lang="mk-MK" sz="2000" b="0" dirty="0" smtClean="0">
                <a:latin typeface="Cambria" panose="02040503050406030204" pitchFamily="18" charset="0"/>
                <a:ea typeface="Cambria" panose="02040503050406030204" pitchFamily="18" charset="0"/>
              </a:rPr>
              <a:t>апознавање </a:t>
            </a:r>
            <a:r>
              <a:rPr lang="mk-MK" sz="2000" b="0" dirty="0">
                <a:latin typeface="Cambria" panose="02040503050406030204" pitchFamily="18" charset="0"/>
                <a:ea typeface="Cambria" panose="02040503050406030204" pitchFamily="18" charset="0"/>
              </a:rPr>
              <a:t>со различни решенија за складирање и креирање на резервна копија, како и нивните предности и недостатоци. Во овој дел се посочува кои се начините на заштита од неовластено пристапување до податоците, како на пр. </a:t>
            </a:r>
            <a:r>
              <a:rPr lang="mk-MK" sz="2000" b="0" dirty="0" smtClean="0">
                <a:latin typeface="Cambria" panose="02040503050406030204" pitchFamily="18" charset="0"/>
                <a:ea typeface="Cambria" panose="02040503050406030204" pitchFamily="18" charset="0"/>
              </a:rPr>
              <a:t>преку </a:t>
            </a:r>
            <a:r>
              <a:rPr lang="mk-MK" sz="2000" b="0" dirty="0">
                <a:latin typeface="Cambria" panose="02040503050406030204" pitchFamily="18" charset="0"/>
                <a:ea typeface="Cambria" panose="02040503050406030204" pitchFamily="18" charset="0"/>
              </a:rPr>
              <a:t>силен клучен збор или преку криптирање (шифрирање).</a:t>
            </a:r>
            <a:endParaRPr lang="en-US" sz="2000" b="0" dirty="0">
              <a:latin typeface="Cambria" panose="02040503050406030204" pitchFamily="18" charset="0"/>
              <a:ea typeface="Cambria" panose="02040503050406030204" pitchFamily="18" charset="0"/>
            </a:endParaRPr>
          </a:p>
          <a:p>
            <a:pPr lvl="0"/>
            <a:r>
              <a:rPr lang="mk-MK" sz="2000" dirty="0">
                <a:solidFill>
                  <a:srgbClr val="FFC000"/>
                </a:solidFill>
                <a:latin typeface="Cambria" panose="02040503050406030204" pitchFamily="18" charset="0"/>
                <a:ea typeface="Cambria" panose="02040503050406030204" pitchFamily="18" charset="0"/>
              </a:rPr>
              <a:t>Заштита</a:t>
            </a:r>
            <a:r>
              <a:rPr lang="mk-MK" sz="2000" b="0" dirty="0">
                <a:solidFill>
                  <a:srgbClr val="FFC000"/>
                </a:solidFill>
                <a:latin typeface="Cambria" panose="02040503050406030204" pitchFamily="18" charset="0"/>
                <a:ea typeface="Cambria" panose="02040503050406030204" pitchFamily="18" charset="0"/>
              </a:rPr>
              <a:t> </a:t>
            </a:r>
            <a:endParaRPr lang="mk-MK" sz="2000" b="0" dirty="0" smtClean="0">
              <a:solidFill>
                <a:srgbClr val="FFC000"/>
              </a:solidFill>
              <a:latin typeface="Cambria" panose="02040503050406030204" pitchFamily="18" charset="0"/>
              <a:ea typeface="Cambria" panose="02040503050406030204" pitchFamily="18" charset="0"/>
            </a:endParaRPr>
          </a:p>
          <a:p>
            <a:pPr lvl="0"/>
            <a:r>
              <a:rPr lang="mk-MK" sz="2000" b="0" dirty="0" smtClean="0">
                <a:latin typeface="Cambria" panose="02040503050406030204" pitchFamily="18" charset="0"/>
                <a:ea typeface="Cambria" panose="02040503050406030204" pitchFamily="18" charset="0"/>
              </a:rPr>
              <a:t>Во </a:t>
            </a:r>
            <a:r>
              <a:rPr lang="mk-MK" sz="2000" b="0" dirty="0">
                <a:latin typeface="Cambria" panose="02040503050406030204" pitchFamily="18" charset="0"/>
                <a:ea typeface="Cambria" panose="02040503050406030204" pitchFamily="18" charset="0"/>
              </a:rPr>
              <a:t>овој дел се обработуваат правните и етичките прашања поврзани со истражувачките податоци. Се претставуваат практики на заштита како што се прибавување согласност од испитаниците или др. правни субјекти; највисоко можно ниво на анонимизирање на податоците; утврдување на носителот на авторски права на податоците; дефинирање на степените на пристап до податоците. </a:t>
            </a:r>
            <a:endParaRPr lang="mk-MK" sz="2000" b="0" dirty="0" smtClean="0">
              <a:latin typeface="Cambria" panose="02040503050406030204" pitchFamily="18" charset="0"/>
              <a:ea typeface="Cambria" panose="02040503050406030204" pitchFamily="18" charset="0"/>
            </a:endParaRPr>
          </a:p>
          <a:p>
            <a:pPr lvl="0"/>
            <a:r>
              <a:rPr lang="mk-MK" sz="2000" dirty="0" smtClean="0">
                <a:solidFill>
                  <a:srgbClr val="00B0F0"/>
                </a:solidFill>
                <a:latin typeface="Cambria" panose="02040503050406030204" pitchFamily="18" charset="0"/>
                <a:ea typeface="Cambria" panose="02040503050406030204" pitchFamily="18" charset="0"/>
              </a:rPr>
              <a:t>Објавување</a:t>
            </a:r>
          </a:p>
          <a:p>
            <a:pPr lvl="0"/>
            <a:r>
              <a:rPr lang="mk-MK" sz="2000" b="0" dirty="0" smtClean="0">
                <a:latin typeface="Cambria" panose="02040503050406030204" pitchFamily="18" charset="0"/>
                <a:ea typeface="Cambria" panose="02040503050406030204" pitchFamily="18" charset="0"/>
              </a:rPr>
              <a:t>Запознавање </a:t>
            </a:r>
            <a:r>
              <a:rPr lang="mk-MK" sz="2000" b="0" dirty="0">
                <a:latin typeface="Cambria" panose="02040503050406030204" pitchFamily="18" charset="0"/>
                <a:ea typeface="Cambria" panose="02040503050406030204" pitchFamily="18" charset="0"/>
              </a:rPr>
              <a:t>со можностите за архивирање и објавување на истражувачките податоци и наоди. Се претставуваат можните начини на промовирање на податоците </a:t>
            </a:r>
            <a:r>
              <a:rPr lang="mk-MK" sz="2000" b="0" dirty="0" smtClean="0">
                <a:latin typeface="Cambria" panose="02040503050406030204" pitchFamily="18" charset="0"/>
                <a:ea typeface="Cambria" panose="02040503050406030204" pitchFamily="18" charset="0"/>
              </a:rPr>
              <a:t>во постоечките </a:t>
            </a:r>
            <a:r>
              <a:rPr lang="mk-MK" sz="2000" b="0" dirty="0">
                <a:latin typeface="Cambria" panose="02040503050406030204" pitchFamily="18" charset="0"/>
                <a:ea typeface="Cambria" panose="02040503050406030204" pitchFamily="18" charset="0"/>
              </a:rPr>
              <a:t>сервиси за архивирање и публикување.</a:t>
            </a:r>
            <a:endParaRPr lang="en-US" sz="2000" b="0" dirty="0">
              <a:latin typeface="Cambria" panose="02040503050406030204" pitchFamily="18" charset="0"/>
              <a:ea typeface="Cambria" panose="02040503050406030204" pitchFamily="18" charset="0"/>
            </a:endParaRPr>
          </a:p>
          <a:p>
            <a:r>
              <a:rPr lang="mk-MK" sz="2000" dirty="0">
                <a:solidFill>
                  <a:srgbClr val="002060"/>
                </a:solidFill>
                <a:latin typeface="Cambria" panose="02040503050406030204" pitchFamily="18" charset="0"/>
                <a:ea typeface="Cambria" panose="02040503050406030204" pitchFamily="18" charset="0"/>
              </a:rPr>
              <a:t>Пронаоѓање </a:t>
            </a:r>
            <a:endParaRPr lang="mk-MK" sz="2000" dirty="0" smtClean="0">
              <a:solidFill>
                <a:srgbClr val="002060"/>
              </a:solidFill>
              <a:latin typeface="Cambria" panose="02040503050406030204" pitchFamily="18" charset="0"/>
              <a:ea typeface="Cambria" panose="02040503050406030204" pitchFamily="18" charset="0"/>
            </a:endParaRPr>
          </a:p>
          <a:p>
            <a:r>
              <a:rPr lang="mk-MK" sz="2000" b="0" dirty="0" smtClean="0">
                <a:latin typeface="Cambria" panose="02040503050406030204" pitchFamily="18" charset="0"/>
                <a:ea typeface="Cambria" panose="02040503050406030204" pitchFamily="18" charset="0"/>
              </a:rPr>
              <a:t>Се </a:t>
            </a:r>
            <a:r>
              <a:rPr lang="mk-MK" sz="2000" b="0" dirty="0">
                <a:latin typeface="Cambria" panose="02040503050406030204" pitchFamily="18" charset="0"/>
                <a:ea typeface="Cambria" panose="02040503050406030204" pitchFamily="18" charset="0"/>
              </a:rPr>
              <a:t>дискутираат начините на пронаоѓање и повторна, секундарна употреба (анализа) на веќе постоечки податоци или сетови на податоци кои се претходно прибавени и генерирани од други истражувачи или институции</a:t>
            </a:r>
            <a:r>
              <a:rPr lang="mk-MK" sz="1600" b="0" dirty="0">
                <a:latin typeface="Cambria" panose="02040503050406030204" pitchFamily="18" charset="0"/>
                <a:ea typeface="Cambria" panose="02040503050406030204" pitchFamily="18" charset="0"/>
              </a:rPr>
              <a:t>.</a:t>
            </a:r>
            <a:endParaRPr lang="en-US" sz="1600" b="0" dirty="0">
              <a:latin typeface="Cambria" panose="02040503050406030204" pitchFamily="18" charset="0"/>
              <a:ea typeface="Cambria" panose="02040503050406030204" pitchFamily="18" charset="0"/>
            </a:endParaRPr>
          </a:p>
        </p:txBody>
      </p:sp>
      <p:graphicFrame>
        <p:nvGraphicFramePr>
          <p:cNvPr id="12" name="Diagram 11"/>
          <p:cNvGraphicFramePr/>
          <p:nvPr>
            <p:extLst>
              <p:ext uri="{D42A27DB-BD31-4B8C-83A1-F6EECF244321}">
                <p14:modId xmlns:p14="http://schemas.microsoft.com/office/powerpoint/2010/main" val="1127656738"/>
              </p:ext>
            </p:extLst>
          </p:nvPr>
        </p:nvGraphicFramePr>
        <p:xfrm>
          <a:off x="13487440" y="310243"/>
          <a:ext cx="3417383" cy="60857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586688804"/>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xmlns="" id="{E0EE8CF5-9502-4E76-9976-9A6525C3B387}"/>
              </a:ext>
            </a:extLst>
          </p:cNvPr>
          <p:cNvSpPr>
            <a:spLocks noGrp="1"/>
          </p:cNvSpPr>
          <p:nvPr>
            <p:ph type="body" sz="quarter" idx="13"/>
          </p:nvPr>
        </p:nvSpPr>
        <p:spPr>
          <a:xfrm>
            <a:off x="3259706" y="1496477"/>
            <a:ext cx="13953494" cy="1402821"/>
          </a:xfrm>
        </p:spPr>
        <p:txBody>
          <a:bodyPr>
            <a:normAutofit/>
          </a:bodyPr>
          <a:lstStyle/>
          <a:p>
            <a:r>
              <a:rPr lang="en-US" dirty="0" smtClean="0">
                <a:solidFill>
                  <a:srgbClr val="00B0F0"/>
                </a:solidFill>
              </a:rPr>
              <a:t>I</a:t>
            </a:r>
            <a:r>
              <a:rPr lang="mk-MK" dirty="0">
                <a:solidFill>
                  <a:srgbClr val="00B0F0"/>
                </a:solidFill>
              </a:rPr>
              <a:t> </a:t>
            </a:r>
            <a:r>
              <a:rPr lang="mk-MK" sz="3600" dirty="0" smtClean="0">
                <a:solidFill>
                  <a:srgbClr val="00B0F0"/>
                </a:solidFill>
              </a:rPr>
              <a:t>фаза:</a:t>
            </a:r>
            <a:r>
              <a:rPr lang="mk-MK" dirty="0" smtClean="0">
                <a:solidFill>
                  <a:srgbClr val="00B0F0"/>
                </a:solidFill>
              </a:rPr>
              <a:t> ПЛАНИРАЊЕ</a:t>
            </a:r>
            <a:endParaRPr lang="en-GB" dirty="0">
              <a:solidFill>
                <a:srgbClr val="00B0F0"/>
              </a:solidFill>
            </a:endParaRPr>
          </a:p>
        </p:txBody>
      </p:sp>
      <p:sp>
        <p:nvSpPr>
          <p:cNvPr id="14" name="Text Placeholder 13">
            <a:extLst>
              <a:ext uri="{FF2B5EF4-FFF2-40B4-BE49-F238E27FC236}">
                <a16:creationId xmlns:a16="http://schemas.microsoft.com/office/drawing/2014/main" xmlns="" id="{F44B310E-6454-4954-B153-A8DC14C0B57D}"/>
              </a:ext>
            </a:extLst>
          </p:cNvPr>
          <p:cNvSpPr>
            <a:spLocks noGrp="1"/>
          </p:cNvSpPr>
          <p:nvPr>
            <p:ph type="body" sz="quarter" idx="15"/>
          </p:nvPr>
        </p:nvSpPr>
        <p:spPr>
          <a:xfrm>
            <a:off x="11686328" y="4876035"/>
            <a:ext cx="5429415" cy="520700"/>
          </a:xfrm>
        </p:spPr>
        <p:txBody>
          <a:bodyPr>
            <a:normAutofit fontScale="77500" lnSpcReduction="20000"/>
          </a:bodyPr>
          <a:lstStyle/>
          <a:p>
            <a:r>
              <a:rPr lang="mk-MK" sz="2800" dirty="0" smtClean="0"/>
              <a:t>Елеонора </a:t>
            </a:r>
            <a:r>
              <a:rPr lang="mk-MK" sz="2800" dirty="0"/>
              <a:t>Серафимовска (УКИМ-ИСППИ)</a:t>
            </a:r>
            <a:endParaRPr lang="en-GB" sz="2800" dirty="0"/>
          </a:p>
        </p:txBody>
      </p:sp>
      <p:sp>
        <p:nvSpPr>
          <p:cNvPr id="15" name="Text Placeholder 14">
            <a:extLst>
              <a:ext uri="{FF2B5EF4-FFF2-40B4-BE49-F238E27FC236}">
                <a16:creationId xmlns:a16="http://schemas.microsoft.com/office/drawing/2014/main" xmlns="" id="{8C3D2373-9B72-4A86-A44A-5459BF81F23D}"/>
              </a:ext>
            </a:extLst>
          </p:cNvPr>
          <p:cNvSpPr>
            <a:spLocks noGrp="1"/>
          </p:cNvSpPr>
          <p:nvPr>
            <p:ph type="body" sz="quarter" idx="16"/>
          </p:nvPr>
        </p:nvSpPr>
        <p:spPr>
          <a:xfrm>
            <a:off x="7662441" y="3938857"/>
            <a:ext cx="9144000" cy="600692"/>
          </a:xfrm>
        </p:spPr>
        <p:txBody>
          <a:bodyPr>
            <a:normAutofit fontScale="85000" lnSpcReduction="20000"/>
          </a:bodyPr>
          <a:lstStyle/>
          <a:p>
            <a:r>
              <a:rPr lang="mk-MK" sz="2400" dirty="0"/>
              <a:t>Вебинар: </a:t>
            </a:r>
            <a:r>
              <a:rPr lang="ru-RU" sz="2400" dirty="0"/>
              <a:t>Управување со истражувачки податоци од општествените науки </a:t>
            </a:r>
            <a:br>
              <a:rPr lang="ru-RU" sz="2400" dirty="0"/>
            </a:br>
            <a:r>
              <a:rPr lang="ru-RU" sz="2400" dirty="0"/>
              <a:t>26 октомври 2022</a:t>
            </a:r>
            <a:endParaRPr lang="en-GB" sz="2400" dirty="0"/>
          </a:p>
        </p:txBody>
      </p:sp>
      <p:sp>
        <p:nvSpPr>
          <p:cNvPr id="5" name="Rectangle 4"/>
          <p:cNvSpPr/>
          <p:nvPr/>
        </p:nvSpPr>
        <p:spPr>
          <a:xfrm>
            <a:off x="1763486" y="9241340"/>
            <a:ext cx="14875327" cy="338554"/>
          </a:xfrm>
          <a:prstGeom prst="rect">
            <a:avLst/>
          </a:prstGeom>
        </p:spPr>
        <p:txBody>
          <a:bodyPr wrap="square">
            <a:spAutoFit/>
          </a:bodyPr>
          <a:lstStyle/>
          <a:p>
            <a:pPr algn="l"/>
            <a:r>
              <a:rPr lang="en-GB" sz="1600" b="0" dirty="0">
                <a:solidFill>
                  <a:schemeClr val="accent1"/>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accent1"/>
                </a:solidFill>
                <a:latin typeface="Cambria" panose="02040503050406030204" pitchFamily="18" charset="0"/>
                <a:ea typeface="Cambria" panose="02040503050406030204" pitchFamily="18" charset="0"/>
              </a:rPr>
              <a:t>Retrieved </a:t>
            </a:r>
            <a:r>
              <a:rPr lang="en-GB" sz="1600" b="0" dirty="0">
                <a:solidFill>
                  <a:schemeClr val="accent1"/>
                </a:solidFill>
                <a:latin typeface="Cambria" panose="02040503050406030204" pitchFamily="18" charset="0"/>
                <a:ea typeface="Cambria" panose="02040503050406030204" pitchFamily="18" charset="0"/>
              </a:rPr>
              <a:t>from https://dmeg.cessda.eu/</a:t>
            </a:r>
            <a:r>
              <a:rPr lang="mk-MK" sz="1600" b="0" dirty="0">
                <a:solidFill>
                  <a:schemeClr val="accent1"/>
                </a:solidFill>
                <a:latin typeface="Cambria" panose="02040503050406030204" pitchFamily="18" charset="0"/>
                <a:ea typeface="Cambria" panose="02040503050406030204" pitchFamily="18" charset="0"/>
              </a:rPr>
              <a:t> </a:t>
            </a:r>
            <a:endParaRPr lang="en-GB" sz="1600" b="0" dirty="0">
              <a:solidFill>
                <a:schemeClr val="accent1"/>
              </a:solidFill>
              <a:latin typeface="Cambria" panose="02040503050406030204" pitchFamily="18" charset="0"/>
              <a:ea typeface="Cambria" panose="02040503050406030204" pitchFamily="18" charset="0"/>
            </a:endParaRPr>
          </a:p>
        </p:txBody>
      </p:sp>
      <p:sp>
        <p:nvSpPr>
          <p:cNvPr id="2" name="TextBox 1"/>
          <p:cNvSpPr txBox="1"/>
          <p:nvPr/>
        </p:nvSpPr>
        <p:spPr>
          <a:xfrm>
            <a:off x="2665400" y="4044349"/>
            <a:ext cx="3483980" cy="4977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rtlCol="0">
            <a:normAutofit/>
          </a:bodyPr>
          <a:lstStyle/>
          <a:p>
            <a:pPr algn="l"/>
            <a:r>
              <a:rPr lang="mk-MK" b="0" dirty="0" smtClean="0">
                <a:solidFill>
                  <a:srgbClr val="C00000"/>
                </a:solidFill>
                <a:latin typeface="Tahoma" panose="020B0604030504040204" pitchFamily="34" charset="0"/>
                <a:ea typeface="Tahoma" panose="020B0604030504040204" pitchFamily="34" charset="0"/>
                <a:cs typeface="Tahoma" panose="020B0604030504040204" pitchFamily="34" charset="0"/>
              </a:rPr>
              <a:t>Содржина</a:t>
            </a:r>
            <a:endParaRPr lang="en-US" b="0" dirty="0" smtClean="0">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sp>
        <p:nvSpPr>
          <p:cNvPr id="3" name="Rectangle 2"/>
          <p:cNvSpPr/>
          <p:nvPr/>
        </p:nvSpPr>
        <p:spPr>
          <a:xfrm>
            <a:off x="2576126" y="4750404"/>
            <a:ext cx="7146508" cy="646331"/>
          </a:xfrm>
          <a:prstGeom prst="rect">
            <a:avLst/>
          </a:prstGeom>
        </p:spPr>
        <p:txBody>
          <a:bodyPr wrap="none">
            <a:spAutoFit/>
          </a:bodyPr>
          <a:lstStyle/>
          <a:p>
            <a:pPr>
              <a:lnSpc>
                <a:spcPct val="150000"/>
              </a:lnSpc>
            </a:pPr>
            <a:r>
              <a:rPr lang="mk-MK" dirty="0">
                <a:latin typeface="Cambria" panose="02040503050406030204" pitchFamily="18" charset="0"/>
                <a:ea typeface="Cambria" panose="02040503050406030204" pitchFamily="18" charset="0"/>
              </a:rPr>
              <a:t>1.1 Придобивки од управувањето со податоци</a:t>
            </a:r>
            <a:r>
              <a:rPr lang="mk-MK" dirty="0"/>
              <a:t> </a:t>
            </a:r>
            <a:endParaRPr lang="en-GB" dirty="0"/>
          </a:p>
        </p:txBody>
      </p:sp>
      <p:sp>
        <p:nvSpPr>
          <p:cNvPr id="4" name="Rectangle 3"/>
          <p:cNvSpPr/>
          <p:nvPr/>
        </p:nvSpPr>
        <p:spPr>
          <a:xfrm>
            <a:off x="2614073" y="5172958"/>
            <a:ext cx="4365298" cy="646331"/>
          </a:xfrm>
          <a:prstGeom prst="rect">
            <a:avLst/>
          </a:prstGeom>
        </p:spPr>
        <p:txBody>
          <a:bodyPr wrap="none">
            <a:spAutoFit/>
          </a:bodyPr>
          <a:lstStyle/>
          <a:p>
            <a:pPr>
              <a:lnSpc>
                <a:spcPct val="150000"/>
              </a:lnSpc>
            </a:pPr>
            <a:r>
              <a:rPr lang="mk-MK" dirty="0">
                <a:latin typeface="Cambria" panose="02040503050406030204" pitchFamily="18" charset="0"/>
                <a:ea typeface="Cambria" panose="02040503050406030204" pitchFamily="18" charset="0"/>
              </a:rPr>
              <a:t>1.2 Истражувачки податоци</a:t>
            </a:r>
            <a:endParaRPr lang="en-GB" dirty="0">
              <a:latin typeface="Cambria" panose="02040503050406030204" pitchFamily="18" charset="0"/>
              <a:ea typeface="Cambria" panose="02040503050406030204" pitchFamily="18" charset="0"/>
            </a:endParaRPr>
          </a:p>
        </p:txBody>
      </p:sp>
      <p:sp>
        <p:nvSpPr>
          <p:cNvPr id="6" name="Rectangle 5"/>
          <p:cNvSpPr/>
          <p:nvPr/>
        </p:nvSpPr>
        <p:spPr>
          <a:xfrm>
            <a:off x="2576126" y="5653384"/>
            <a:ext cx="5961888" cy="646331"/>
          </a:xfrm>
          <a:prstGeom prst="rect">
            <a:avLst/>
          </a:prstGeom>
        </p:spPr>
        <p:txBody>
          <a:bodyPr wrap="none">
            <a:spAutoFit/>
          </a:bodyPr>
          <a:lstStyle/>
          <a:p>
            <a:pPr>
              <a:lnSpc>
                <a:spcPct val="150000"/>
              </a:lnSpc>
            </a:pPr>
            <a:r>
              <a:rPr lang="mk-MK" dirty="0">
                <a:latin typeface="Cambria" panose="02040503050406030204" pitchFamily="18" charset="0"/>
                <a:ea typeface="Cambria" panose="02040503050406030204" pitchFamily="18" charset="0"/>
              </a:rPr>
              <a:t>1.3 Податоци во општествените науки </a:t>
            </a:r>
            <a:endParaRPr lang="en-GB" dirty="0">
              <a:latin typeface="Cambria" panose="02040503050406030204" pitchFamily="18" charset="0"/>
              <a:ea typeface="Cambria" panose="02040503050406030204" pitchFamily="18" charset="0"/>
            </a:endParaRPr>
          </a:p>
        </p:txBody>
      </p:sp>
      <p:sp>
        <p:nvSpPr>
          <p:cNvPr id="7" name="Rectangle 6"/>
          <p:cNvSpPr/>
          <p:nvPr/>
        </p:nvSpPr>
        <p:spPr>
          <a:xfrm>
            <a:off x="2614073" y="6142454"/>
            <a:ext cx="2864887" cy="646331"/>
          </a:xfrm>
          <a:prstGeom prst="rect">
            <a:avLst/>
          </a:prstGeom>
        </p:spPr>
        <p:txBody>
          <a:bodyPr wrap="none">
            <a:spAutoFit/>
          </a:bodyPr>
          <a:lstStyle/>
          <a:p>
            <a:pPr>
              <a:lnSpc>
                <a:spcPct val="150000"/>
              </a:lnSpc>
            </a:pPr>
            <a:r>
              <a:rPr lang="mk-MK" dirty="0">
                <a:latin typeface="Cambria" panose="02040503050406030204" pitchFamily="18" charset="0"/>
                <a:ea typeface="Cambria" panose="02040503050406030204" pitchFamily="18" charset="0"/>
              </a:rPr>
              <a:t>1.4 </a:t>
            </a:r>
            <a:r>
              <a:rPr lang="en-US" dirty="0">
                <a:latin typeface="Cambria" panose="02040503050406030204" pitchFamily="18" charset="0"/>
                <a:ea typeface="Cambria" panose="02040503050406030204" pitchFamily="18" charset="0"/>
              </a:rPr>
              <a:t>FAIR </a:t>
            </a:r>
            <a:r>
              <a:rPr lang="mk-MK" dirty="0">
                <a:latin typeface="Cambria" panose="02040503050406030204" pitchFamily="18" charset="0"/>
                <a:ea typeface="Cambria" panose="02040503050406030204" pitchFamily="18" charset="0"/>
              </a:rPr>
              <a:t>податоци</a:t>
            </a:r>
            <a:endParaRPr lang="en-GB" dirty="0">
              <a:latin typeface="Cambria" panose="02040503050406030204" pitchFamily="18" charset="0"/>
              <a:ea typeface="Cambria" panose="02040503050406030204" pitchFamily="18" charset="0"/>
            </a:endParaRPr>
          </a:p>
        </p:txBody>
      </p:sp>
      <p:sp>
        <p:nvSpPr>
          <p:cNvPr id="8" name="Rectangle 7"/>
          <p:cNvSpPr/>
          <p:nvPr/>
        </p:nvSpPr>
        <p:spPr>
          <a:xfrm>
            <a:off x="2637222" y="6713314"/>
            <a:ext cx="3961341" cy="646331"/>
          </a:xfrm>
          <a:prstGeom prst="rect">
            <a:avLst/>
          </a:prstGeom>
        </p:spPr>
        <p:txBody>
          <a:bodyPr wrap="none">
            <a:spAutoFit/>
          </a:bodyPr>
          <a:lstStyle/>
          <a:p>
            <a:pPr>
              <a:lnSpc>
                <a:spcPct val="150000"/>
              </a:lnSpc>
            </a:pPr>
            <a:r>
              <a:rPr lang="en-US" dirty="0">
                <a:latin typeface="Cambria" panose="02040503050406030204" pitchFamily="18" charset="0"/>
                <a:ea typeface="Cambria" panose="02040503050406030204" pitchFamily="18" charset="0"/>
              </a:rPr>
              <a:t>1.5 </a:t>
            </a:r>
            <a:r>
              <a:rPr lang="mk-MK" dirty="0">
                <a:latin typeface="Cambria" panose="02040503050406030204" pitchFamily="18" charset="0"/>
                <a:ea typeface="Cambria" panose="02040503050406030204" pitchFamily="18" charset="0"/>
              </a:rPr>
              <a:t>Европски диверзитет </a:t>
            </a:r>
            <a:endParaRPr lang="en-GB"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67460886"/>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00382" y="1921809"/>
            <a:ext cx="10859022" cy="6370975"/>
          </a:xfrm>
          <a:prstGeom prst="rect">
            <a:avLst/>
          </a:prstGeom>
        </p:spPr>
        <p:txBody>
          <a:bodyPr wrap="square">
            <a:spAutoFit/>
          </a:bodyPr>
          <a:lstStyle/>
          <a:p>
            <a:r>
              <a:rPr lang="mk-MK" b="0" dirty="0">
                <a:latin typeface="Cambria" panose="02040503050406030204" pitchFamily="18" charset="0"/>
                <a:ea typeface="Cambria" panose="02040503050406030204" pitchFamily="18" charset="0"/>
              </a:rPr>
              <a:t>Со цел да се поедностави управувањето со податоците, Планот за управување/менаџирање со податоци (</a:t>
            </a:r>
            <a:r>
              <a:rPr lang="mk-MK" b="0" dirty="0" smtClean="0">
                <a:latin typeface="Cambria" panose="02040503050406030204" pitchFamily="18" charset="0"/>
                <a:ea typeface="Cambria" panose="02040503050406030204" pitchFamily="18" charset="0"/>
              </a:rPr>
              <a:t>П</a:t>
            </a:r>
            <a:r>
              <a:rPr lang="mk-MK" b="0" dirty="0">
                <a:latin typeface="Cambria" panose="02040503050406030204" pitchFamily="18" charset="0"/>
                <a:ea typeface="Cambria" panose="02040503050406030204" pitchFamily="18" charset="0"/>
              </a:rPr>
              <a:t>У</a:t>
            </a:r>
            <a:r>
              <a:rPr lang="mk-MK" b="0" dirty="0" smtClean="0">
                <a:latin typeface="Cambria" panose="02040503050406030204" pitchFamily="18" charset="0"/>
                <a:ea typeface="Cambria" panose="02040503050406030204" pitchFamily="18" charset="0"/>
              </a:rPr>
              <a:t>П </a:t>
            </a:r>
            <a:r>
              <a:rPr lang="mk-MK" b="0" dirty="0">
                <a:latin typeface="Cambria" panose="02040503050406030204" pitchFamily="18" charset="0"/>
                <a:ea typeface="Cambria" panose="02040503050406030204" pitchFamily="18" charset="0"/>
              </a:rPr>
              <a:t>а оригинално препознатлив како </a:t>
            </a:r>
            <a:r>
              <a:rPr lang="en-US" b="0" dirty="0">
                <a:latin typeface="Cambria" panose="02040503050406030204" pitchFamily="18" charset="0"/>
                <a:ea typeface="Cambria" panose="02040503050406030204" pitchFamily="18" charset="0"/>
              </a:rPr>
              <a:t>DMP-Data Management Plan</a:t>
            </a:r>
            <a:r>
              <a:rPr lang="mk-MK" b="0" dirty="0">
                <a:latin typeface="Cambria" panose="02040503050406030204" pitchFamily="18" charset="0"/>
                <a:ea typeface="Cambria" panose="02040503050406030204" pitchFamily="18" charset="0"/>
              </a:rPr>
              <a:t>) </a:t>
            </a:r>
            <a:r>
              <a:rPr lang="mk-MK" b="0" dirty="0" smtClean="0">
                <a:latin typeface="Cambria" panose="02040503050406030204" pitchFamily="18" charset="0"/>
                <a:ea typeface="Cambria" panose="02040503050406030204" pitchFamily="18" charset="0"/>
              </a:rPr>
              <a:t>треба </a:t>
            </a:r>
            <a:r>
              <a:rPr lang="mk-MK" dirty="0">
                <a:latin typeface="Cambria" panose="02040503050406030204" pitchFamily="18" charset="0"/>
                <a:ea typeface="Cambria" panose="02040503050406030204" pitchFamily="18" charset="0"/>
              </a:rPr>
              <a:t>да се создаде рано </a:t>
            </a:r>
            <a:r>
              <a:rPr lang="mk-MK" b="0" dirty="0">
                <a:latin typeface="Cambria" panose="02040503050406030204" pitchFamily="18" charset="0"/>
                <a:ea typeface="Cambria" panose="02040503050406030204" pitchFamily="18" charset="0"/>
              </a:rPr>
              <a:t>во процесот на истражување. </a:t>
            </a:r>
            <a:endParaRPr lang="mk-MK" b="0" dirty="0" smtClean="0">
              <a:latin typeface="Cambria" panose="02040503050406030204" pitchFamily="18" charset="0"/>
              <a:ea typeface="Cambria" panose="02040503050406030204" pitchFamily="18" charset="0"/>
            </a:endParaRPr>
          </a:p>
          <a:p>
            <a:r>
              <a:rPr lang="mk-MK" b="0" dirty="0" smtClean="0">
                <a:latin typeface="Cambria" panose="02040503050406030204" pitchFamily="18" charset="0"/>
                <a:ea typeface="Cambria" panose="02040503050406030204" pitchFamily="18" charset="0"/>
              </a:rPr>
              <a:t>***</a:t>
            </a:r>
          </a:p>
          <a:p>
            <a:r>
              <a:rPr lang="mk-MK" b="0" dirty="0" smtClean="0">
                <a:latin typeface="Cambria" panose="02040503050406030204" pitchFamily="18" charset="0"/>
                <a:ea typeface="Cambria" panose="02040503050406030204" pitchFamily="18" charset="0"/>
              </a:rPr>
              <a:t>ПУП </a:t>
            </a:r>
            <a:r>
              <a:rPr lang="mk-MK" b="0" dirty="0">
                <a:latin typeface="Cambria" panose="02040503050406030204" pitchFamily="18" charset="0"/>
                <a:ea typeface="Cambria" panose="02040503050406030204" pitchFamily="18" charset="0"/>
              </a:rPr>
              <a:t>е </a:t>
            </a:r>
            <a:r>
              <a:rPr lang="mk-MK" dirty="0">
                <a:latin typeface="Cambria" panose="02040503050406030204" pitchFamily="18" charset="0"/>
                <a:ea typeface="Cambria" panose="02040503050406030204" pitchFamily="18" charset="0"/>
              </a:rPr>
              <a:t>формален документ </a:t>
            </a:r>
            <a:r>
              <a:rPr lang="mk-MK" b="0" dirty="0">
                <a:latin typeface="Cambria" panose="02040503050406030204" pitchFamily="18" charset="0"/>
                <a:ea typeface="Cambria" panose="02040503050406030204" pitchFamily="18" charset="0"/>
              </a:rPr>
              <a:t>кој обезбедува рамка за управување со податоците за време </a:t>
            </a:r>
            <a:r>
              <a:rPr lang="mk-MK" b="0" dirty="0" smtClean="0">
                <a:latin typeface="Cambria" panose="02040503050406030204" pitchFamily="18" charset="0"/>
                <a:ea typeface="Cambria" panose="02040503050406030204" pitchFamily="18" charset="0"/>
              </a:rPr>
              <a:t>на истражувањето, </a:t>
            </a:r>
            <a:r>
              <a:rPr lang="mk-MK" b="0" dirty="0">
                <a:latin typeface="Cambria" panose="02040503050406030204" pitchFamily="18" charset="0"/>
                <a:ea typeface="Cambria" panose="02040503050406030204" pitchFamily="18" charset="0"/>
              </a:rPr>
              <a:t>но и </a:t>
            </a:r>
            <a:r>
              <a:rPr lang="mk-MK" b="0" dirty="0" smtClean="0">
                <a:latin typeface="Cambria" panose="02040503050406030204" pitchFamily="18" charset="0"/>
                <a:ea typeface="Cambria" panose="02040503050406030204" pitchFamily="18" charset="0"/>
              </a:rPr>
              <a:t>после тоа. </a:t>
            </a:r>
          </a:p>
          <a:p>
            <a:r>
              <a:rPr lang="mk-MK" b="0" dirty="0" smtClean="0">
                <a:latin typeface="Cambria" panose="02040503050406030204" pitchFamily="18" charset="0"/>
                <a:ea typeface="Cambria" panose="02040503050406030204" pitchFamily="18" charset="0"/>
              </a:rPr>
              <a:t>Нема </a:t>
            </a:r>
            <a:r>
              <a:rPr lang="mk-MK" b="0" dirty="0">
                <a:latin typeface="Cambria" panose="02040503050406030204" pitchFamily="18" charset="0"/>
                <a:ea typeface="Cambria" panose="02040503050406030204" pitchFamily="18" charset="0"/>
              </a:rPr>
              <a:t>универзален изглед како </a:t>
            </a:r>
            <a:r>
              <a:rPr lang="mk-MK" b="0" dirty="0" smtClean="0">
                <a:latin typeface="Cambria" panose="02040503050406030204" pitchFamily="18" charset="0"/>
                <a:ea typeface="Cambria" panose="02040503050406030204" pitchFamily="18" charset="0"/>
              </a:rPr>
              <a:t>ПУП </a:t>
            </a:r>
            <a:r>
              <a:rPr lang="mk-MK" b="0" dirty="0">
                <a:latin typeface="Cambria" panose="02040503050406030204" pitchFamily="18" charset="0"/>
                <a:ea typeface="Cambria" panose="02040503050406030204" pitchFamily="18" charset="0"/>
              </a:rPr>
              <a:t>ќе изгледа откако истиот ќе биде завршен. </a:t>
            </a:r>
            <a:endParaRPr lang="mk-MK" b="0" dirty="0" smtClean="0">
              <a:latin typeface="Cambria" panose="02040503050406030204" pitchFamily="18" charset="0"/>
              <a:ea typeface="Cambria" panose="02040503050406030204" pitchFamily="18" charset="0"/>
            </a:endParaRPr>
          </a:p>
          <a:p>
            <a:r>
              <a:rPr lang="mk-MK" b="0" dirty="0" smtClean="0">
                <a:latin typeface="Cambria" panose="02040503050406030204" pitchFamily="18" charset="0"/>
                <a:ea typeface="Cambria" panose="02040503050406030204" pitchFamily="18" charset="0"/>
              </a:rPr>
              <a:t>***</a:t>
            </a:r>
          </a:p>
          <a:p>
            <a:r>
              <a:rPr lang="mk-MK" b="0" dirty="0" smtClean="0">
                <a:latin typeface="Cambria" panose="02040503050406030204" pitchFamily="18" charset="0"/>
                <a:ea typeface="Cambria" panose="02040503050406030204" pitchFamily="18" charset="0"/>
              </a:rPr>
              <a:t>Тој </a:t>
            </a:r>
            <a:r>
              <a:rPr lang="mk-MK" b="0" dirty="0">
                <a:latin typeface="Cambria" panose="02040503050406030204" pitchFamily="18" charset="0"/>
                <a:ea typeface="Cambria" panose="02040503050406030204" pitchFamily="18" charset="0"/>
              </a:rPr>
              <a:t>е еден вид на </a:t>
            </a:r>
            <a:r>
              <a:rPr lang="mk-MK" dirty="0">
                <a:latin typeface="Cambria" panose="02040503050406030204" pitchFamily="18" charset="0"/>
                <a:ea typeface="Cambria" panose="02040503050406030204" pitchFamily="18" charset="0"/>
              </a:rPr>
              <a:t>„жив“ документ </a:t>
            </a:r>
            <a:r>
              <a:rPr lang="mk-MK" b="0" dirty="0">
                <a:latin typeface="Cambria" panose="02040503050406030204" pitchFamily="18" charset="0"/>
                <a:ea typeface="Cambria" panose="02040503050406030204" pitchFamily="18" charset="0"/>
              </a:rPr>
              <a:t>кој се менува заедно со потребите на проектот и на неговите учесници. </a:t>
            </a:r>
            <a:r>
              <a:rPr lang="mk-MK" b="0" dirty="0" smtClean="0">
                <a:latin typeface="Cambria" panose="02040503050406030204" pitchFamily="18" charset="0"/>
                <a:ea typeface="Cambria" panose="02040503050406030204" pitchFamily="18" charset="0"/>
              </a:rPr>
              <a:t>Се </a:t>
            </a:r>
            <a:r>
              <a:rPr lang="mk-MK" b="0" dirty="0">
                <a:latin typeface="Cambria" panose="02040503050406030204" pitchFamily="18" charset="0"/>
                <a:ea typeface="Cambria" panose="02040503050406030204" pitchFamily="18" charset="0"/>
              </a:rPr>
              <a:t>ажурира во текот на целиот проект за да се обезбеди сигурност дека ги следи промените со текот на времето и дека ја рефлектира моменталната состојба на истражувачкиот проект. </a:t>
            </a:r>
            <a:endParaRPr lang="mk-MK" b="0" dirty="0" smtClean="0">
              <a:latin typeface="Cambria" panose="02040503050406030204" pitchFamily="18" charset="0"/>
              <a:ea typeface="Cambria" panose="02040503050406030204" pitchFamily="18" charset="0"/>
            </a:endParaRPr>
          </a:p>
          <a:p>
            <a:r>
              <a:rPr lang="mk-MK" b="0" dirty="0" smtClean="0">
                <a:latin typeface="Cambria" panose="02040503050406030204" pitchFamily="18" charset="0"/>
                <a:ea typeface="Cambria" panose="02040503050406030204" pitchFamily="18" charset="0"/>
              </a:rPr>
              <a:t>***</a:t>
            </a:r>
          </a:p>
          <a:p>
            <a:r>
              <a:rPr lang="mk-MK" b="0" dirty="0" smtClean="0">
                <a:latin typeface="Cambria" panose="02040503050406030204" pitchFamily="18" charset="0"/>
                <a:ea typeface="Cambria" panose="02040503050406030204" pitchFamily="18" charset="0"/>
              </a:rPr>
              <a:t>Понекогаш </a:t>
            </a:r>
            <a:r>
              <a:rPr lang="mk-MK" b="0" dirty="0">
                <a:latin typeface="Cambria" panose="02040503050406030204" pitchFamily="18" charset="0"/>
                <a:ea typeface="Cambria" panose="02040503050406030204" pitchFamily="18" charset="0"/>
              </a:rPr>
              <a:t>има посебни барања од </a:t>
            </a:r>
            <a:r>
              <a:rPr lang="mk-MK" dirty="0">
                <a:latin typeface="Cambria" panose="02040503050406030204" pitchFamily="18" charset="0"/>
                <a:ea typeface="Cambria" panose="02040503050406030204" pitchFamily="18" charset="0"/>
              </a:rPr>
              <a:t>засегнатите страни </a:t>
            </a:r>
            <a:r>
              <a:rPr lang="mk-MK" b="0" dirty="0">
                <a:latin typeface="Cambria" panose="02040503050406030204" pitchFamily="18" charset="0"/>
                <a:ea typeface="Cambria" panose="02040503050406030204" pitchFamily="18" charset="0"/>
              </a:rPr>
              <a:t>на кои треба да се одговори во </a:t>
            </a:r>
            <a:r>
              <a:rPr lang="mk-MK" b="0" dirty="0" smtClean="0">
                <a:latin typeface="Cambria" panose="02040503050406030204" pitchFamily="18" charset="0"/>
                <a:ea typeface="Cambria" panose="02040503050406030204" pitchFamily="18" charset="0"/>
              </a:rPr>
              <a:t>ПУП</a:t>
            </a:r>
            <a:r>
              <a:rPr lang="mk-MK" b="0" dirty="0">
                <a:latin typeface="Cambria" panose="02040503050406030204" pitchFamily="18" charset="0"/>
                <a:ea typeface="Cambria" panose="02040503050406030204" pitchFamily="18" charset="0"/>
              </a:rPr>
              <a:t>.</a:t>
            </a:r>
            <a:endParaRPr lang="en-US" b="0" dirty="0">
              <a:latin typeface="Cambria" panose="02040503050406030204" pitchFamily="18" charset="0"/>
              <a:ea typeface="Cambria" panose="02040503050406030204" pitchFamily="18" charset="0"/>
            </a:endParaRPr>
          </a:p>
        </p:txBody>
      </p:sp>
      <p:sp>
        <p:nvSpPr>
          <p:cNvPr id="11" name="Title 10"/>
          <p:cNvSpPr>
            <a:spLocks noGrp="1"/>
          </p:cNvSpPr>
          <p:nvPr>
            <p:ph type="title"/>
          </p:nvPr>
        </p:nvSpPr>
        <p:spPr/>
        <p:txBody>
          <a:bodyPr>
            <a:normAutofit fontScale="90000"/>
          </a:bodyPr>
          <a:lstStyle/>
          <a:p>
            <a:pPr>
              <a:lnSpc>
                <a:spcPct val="150000"/>
              </a:lnSpc>
            </a:pPr>
            <a:r>
              <a:rPr lang="mk-MK" b="1" dirty="0">
                <a:latin typeface="Cambria" panose="02040503050406030204" pitchFamily="18" charset="0"/>
                <a:ea typeface="Cambria" panose="02040503050406030204" pitchFamily="18" charset="0"/>
              </a:rPr>
              <a:t>План за управување со податоци</a:t>
            </a:r>
            <a:endParaRPr lang="en-GB" dirty="0">
              <a:latin typeface="Cambria" panose="02040503050406030204" pitchFamily="18" charset="0"/>
              <a:ea typeface="Cambria" panose="02040503050406030204" pitchFamily="18" charset="0"/>
            </a:endParaRPr>
          </a:p>
        </p:txBody>
      </p:sp>
      <p:sp>
        <p:nvSpPr>
          <p:cNvPr id="13" name="Rectangle 12"/>
          <p:cNvSpPr/>
          <p:nvPr/>
        </p:nvSpPr>
        <p:spPr>
          <a:xfrm>
            <a:off x="13393311" y="4191099"/>
            <a:ext cx="2089033" cy="461665"/>
          </a:xfrm>
          <a:prstGeom prst="rect">
            <a:avLst/>
          </a:prstGeom>
        </p:spPr>
        <p:txBody>
          <a:bodyPr wrap="none">
            <a:spAutoFit/>
          </a:bodyPr>
          <a:lstStyle/>
          <a:p>
            <a:pPr fontAlgn="t"/>
            <a:r>
              <a:rPr lang="mk-MK" dirty="0" smtClean="0">
                <a:latin typeface="Cambria" panose="02040503050406030204" pitchFamily="18" charset="0"/>
                <a:ea typeface="Cambria" panose="02040503050406030204" pitchFamily="18" charset="0"/>
              </a:rPr>
              <a:t>Финансиери</a:t>
            </a:r>
            <a:endParaRPr lang="en-US" dirty="0">
              <a:latin typeface="Cambria" panose="02040503050406030204" pitchFamily="18" charset="0"/>
              <a:ea typeface="Cambria" panose="02040503050406030204" pitchFamily="18" charset="0"/>
            </a:endParaRPr>
          </a:p>
        </p:txBody>
      </p:sp>
      <p:sp>
        <p:nvSpPr>
          <p:cNvPr id="14" name="Rectangle 13"/>
          <p:cNvSpPr/>
          <p:nvPr/>
        </p:nvSpPr>
        <p:spPr>
          <a:xfrm>
            <a:off x="11532358" y="7460436"/>
            <a:ext cx="5182842" cy="830997"/>
          </a:xfrm>
          <a:prstGeom prst="rect">
            <a:avLst/>
          </a:prstGeom>
        </p:spPr>
        <p:txBody>
          <a:bodyPr wrap="square">
            <a:spAutoFit/>
          </a:bodyPr>
          <a:lstStyle/>
          <a:p>
            <a:pPr fontAlgn="t"/>
            <a:r>
              <a:rPr lang="mk-MK" dirty="0">
                <a:latin typeface="Cambria" panose="02040503050406030204" pitchFamily="18" charset="0"/>
                <a:ea typeface="Cambria" panose="02040503050406030204" pitchFamily="18" charset="0"/>
              </a:rPr>
              <a:t>Институцијата што го спроведува истражувањето</a:t>
            </a:r>
            <a:endParaRPr lang="en-US" dirty="0">
              <a:latin typeface="Cambria" panose="02040503050406030204" pitchFamily="18" charset="0"/>
              <a:ea typeface="Cambria" panose="02040503050406030204" pitchFamily="18" charset="0"/>
            </a:endParaRPr>
          </a:p>
        </p:txBody>
      </p:sp>
      <p:sp>
        <p:nvSpPr>
          <p:cNvPr id="15" name="Rectangle 14"/>
          <p:cNvSpPr/>
          <p:nvPr/>
        </p:nvSpPr>
        <p:spPr>
          <a:xfrm>
            <a:off x="11379295" y="4748241"/>
            <a:ext cx="5960968" cy="2308324"/>
          </a:xfrm>
          <a:prstGeom prst="rect">
            <a:avLst/>
          </a:prstGeom>
        </p:spPr>
        <p:txBody>
          <a:bodyPr wrap="square">
            <a:spAutoFit/>
          </a:bodyPr>
          <a:lstStyle/>
          <a:p>
            <a:pPr fontAlgn="t"/>
            <a:r>
              <a:rPr lang="mk-MK" sz="1800" b="0" dirty="0">
                <a:latin typeface="Cambria" panose="02040503050406030204" pitchFamily="18" charset="0"/>
                <a:ea typeface="Cambria" panose="02040503050406030204" pitchFamily="18" charset="0"/>
              </a:rPr>
              <a:t>Финансиерите може да бараат од истражувачите План за управување </a:t>
            </a:r>
            <a:r>
              <a:rPr lang="mk-MK" sz="1800" b="0" dirty="0" smtClean="0">
                <a:latin typeface="Cambria" panose="02040503050406030204" pitchFamily="18" charset="0"/>
                <a:ea typeface="Cambria" panose="02040503050406030204" pitchFamily="18" charset="0"/>
              </a:rPr>
              <a:t>со податоци за </a:t>
            </a:r>
            <a:r>
              <a:rPr lang="mk-MK" sz="1800" b="0" dirty="0">
                <a:latin typeface="Cambria" panose="02040503050406030204" pitchFamily="18" charset="0"/>
                <a:ea typeface="Cambria" panose="02040503050406030204" pitchFamily="18" charset="0"/>
              </a:rPr>
              <a:t>да добијат информации какви податоци тие имаат намера да соберат и дали (и како) ќе ги направат истите податоци достапни за другите. </a:t>
            </a:r>
            <a:endParaRPr lang="mk-MK" sz="1800" b="0" dirty="0" smtClean="0">
              <a:latin typeface="Cambria" panose="02040503050406030204" pitchFamily="18" charset="0"/>
              <a:ea typeface="Cambria" panose="02040503050406030204" pitchFamily="18" charset="0"/>
            </a:endParaRPr>
          </a:p>
          <a:p>
            <a:pPr fontAlgn="t"/>
            <a:r>
              <a:rPr lang="mk-MK" sz="1800" b="0" dirty="0" smtClean="0">
                <a:latin typeface="Cambria" panose="02040503050406030204" pitchFamily="18" charset="0"/>
                <a:ea typeface="Cambria" panose="02040503050406030204" pitchFamily="18" charset="0"/>
              </a:rPr>
              <a:t>Во </a:t>
            </a:r>
            <a:r>
              <a:rPr lang="mk-MK" sz="1800" b="0" dirty="0">
                <a:latin typeface="Cambria" panose="02040503050406030204" pitchFamily="18" charset="0"/>
                <a:ea typeface="Cambria" panose="02040503050406030204" pitchFamily="18" charset="0"/>
              </a:rPr>
              <a:t>овој случај, всушност агенцијата која финансира се обезбедува со секакви информации што им се потребни, до степенот што тие го определуваат. </a:t>
            </a:r>
            <a:endParaRPr lang="mk-MK" sz="1800" b="0" dirty="0" smtClean="0">
              <a:latin typeface="Cambria" panose="02040503050406030204" pitchFamily="18" charset="0"/>
              <a:ea typeface="Cambria" panose="02040503050406030204" pitchFamily="18" charset="0"/>
            </a:endParaRPr>
          </a:p>
        </p:txBody>
      </p:sp>
      <p:sp>
        <p:nvSpPr>
          <p:cNvPr id="8" name="Rectangle 7"/>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pic>
        <p:nvPicPr>
          <p:cNvPr id="1026" name="Picture 2"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18779" y="610986"/>
            <a:ext cx="3810000"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017776"/>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0EF4A075-41F4-AD44-AF37-03A9A8646F17}"/>
              </a:ext>
            </a:extLst>
          </p:cNvPr>
          <p:cNvSpPr>
            <a:spLocks noGrp="1"/>
          </p:cNvSpPr>
          <p:nvPr>
            <p:ph type="title"/>
          </p:nvPr>
        </p:nvSpPr>
        <p:spPr>
          <a:xfrm>
            <a:off x="681335" y="636814"/>
            <a:ext cx="14716508" cy="559960"/>
          </a:xfrm>
        </p:spPr>
        <p:txBody>
          <a:bodyPr>
            <a:normAutofit fontScale="90000"/>
          </a:bodyPr>
          <a:lstStyle/>
          <a:p>
            <a:r>
              <a:rPr lang="mk-MK" sz="4000" b="1" dirty="0">
                <a:solidFill>
                  <a:srgbClr val="0070C0"/>
                </a:solidFill>
                <a:latin typeface="Cambria" panose="02040503050406030204" pitchFamily="18" charset="0"/>
                <a:ea typeface="Cambria" panose="02040503050406030204" pitchFamily="18" charset="0"/>
              </a:rPr>
              <a:t>1.1 Придобивки од </a:t>
            </a:r>
            <a:r>
              <a:rPr lang="mk-MK" sz="4000" b="1" dirty="0" smtClean="0">
                <a:solidFill>
                  <a:srgbClr val="0070C0"/>
                </a:solidFill>
                <a:latin typeface="Cambria" panose="02040503050406030204" pitchFamily="18" charset="0"/>
                <a:ea typeface="Cambria" panose="02040503050406030204" pitchFamily="18" charset="0"/>
              </a:rPr>
              <a:t/>
            </a:r>
            <a:br>
              <a:rPr lang="mk-MK" sz="4000" b="1" dirty="0" smtClean="0">
                <a:solidFill>
                  <a:srgbClr val="0070C0"/>
                </a:solidFill>
                <a:latin typeface="Cambria" panose="02040503050406030204" pitchFamily="18" charset="0"/>
                <a:ea typeface="Cambria" panose="02040503050406030204" pitchFamily="18" charset="0"/>
              </a:rPr>
            </a:br>
            <a:r>
              <a:rPr lang="mk-MK" sz="4000" b="1" dirty="0" smtClean="0">
                <a:solidFill>
                  <a:srgbClr val="0070C0"/>
                </a:solidFill>
                <a:latin typeface="Cambria" panose="02040503050406030204" pitchFamily="18" charset="0"/>
                <a:ea typeface="Cambria" panose="02040503050406030204" pitchFamily="18" charset="0"/>
              </a:rPr>
              <a:t>управувањето </a:t>
            </a:r>
            <a:r>
              <a:rPr lang="mk-MK" sz="4000" b="1" dirty="0">
                <a:solidFill>
                  <a:srgbClr val="0070C0"/>
                </a:solidFill>
                <a:latin typeface="Cambria" panose="02040503050406030204" pitchFamily="18" charset="0"/>
                <a:ea typeface="Cambria" panose="02040503050406030204" pitchFamily="18" charset="0"/>
              </a:rPr>
              <a:t>со </a:t>
            </a:r>
            <a:r>
              <a:rPr lang="mk-MK" sz="4000" b="1" dirty="0" smtClean="0">
                <a:solidFill>
                  <a:srgbClr val="0070C0"/>
                </a:solidFill>
                <a:latin typeface="Cambria" panose="02040503050406030204" pitchFamily="18" charset="0"/>
                <a:ea typeface="Cambria" panose="02040503050406030204" pitchFamily="18" charset="0"/>
              </a:rPr>
              <a:t>податоци</a:t>
            </a:r>
            <a:r>
              <a:rPr lang="mk-MK" dirty="0" smtClean="0"/>
              <a:t> </a:t>
            </a:r>
            <a:endParaRPr lang="en-GB" b="1" dirty="0"/>
          </a:p>
        </p:txBody>
      </p:sp>
      <p:pic>
        <p:nvPicPr>
          <p:cNvPr id="9" name="Picture 8" descr="20171119_BenefitsDMP_Tekengebied 1"/>
          <p:cNvPicPr/>
          <p:nvPr/>
        </p:nvPicPr>
        <p:blipFill>
          <a:blip r:embed="rId2">
            <a:extLst>
              <a:ext uri="{28A0092B-C50C-407E-A947-70E740481C1C}">
                <a14:useLocalDpi xmlns:a14="http://schemas.microsoft.com/office/drawing/2010/main" val="0"/>
              </a:ext>
            </a:extLst>
          </a:blip>
          <a:srcRect/>
          <a:stretch>
            <a:fillRect/>
          </a:stretch>
        </p:blipFill>
        <p:spPr bwMode="auto">
          <a:xfrm>
            <a:off x="146957" y="2115402"/>
            <a:ext cx="5736428" cy="6018663"/>
          </a:xfrm>
          <a:prstGeom prst="rect">
            <a:avLst/>
          </a:prstGeom>
          <a:noFill/>
          <a:ln>
            <a:noFill/>
          </a:ln>
        </p:spPr>
      </p:pic>
      <p:sp>
        <p:nvSpPr>
          <p:cNvPr id="4" name="TextBox 3"/>
          <p:cNvSpPr txBox="1"/>
          <p:nvPr/>
        </p:nvSpPr>
        <p:spPr>
          <a:xfrm>
            <a:off x="6961862" y="548097"/>
            <a:ext cx="9724813" cy="12973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rtlCol="0">
            <a:normAutofit fontScale="77500" lnSpcReduction="20000"/>
          </a:bodyPr>
          <a:lstStyle/>
          <a:p>
            <a:pPr algn="l" fontAlgn="t"/>
            <a:r>
              <a:rPr lang="mk-MK" sz="2900" dirty="0">
                <a:latin typeface="Cambria" panose="02040503050406030204" pitchFamily="18" charset="0"/>
                <a:ea typeface="Cambria" panose="02040503050406030204" pitchFamily="18" charset="0"/>
              </a:rPr>
              <a:t>Придобивка 1. </a:t>
            </a:r>
            <a:r>
              <a:rPr lang="mk-MK" sz="2900" dirty="0" smtClean="0">
                <a:latin typeface="Cambria" panose="02040503050406030204" pitchFamily="18" charset="0"/>
                <a:ea typeface="Cambria" panose="02040503050406030204" pitchFamily="18" charset="0"/>
              </a:rPr>
              <a:t>Корисна </a:t>
            </a:r>
            <a:r>
              <a:rPr lang="mk-MK" sz="2900" dirty="0">
                <a:latin typeface="Cambria" panose="02040503050406030204" pitchFamily="18" charset="0"/>
                <a:ea typeface="Cambria" panose="02040503050406030204" pitchFamily="18" charset="0"/>
              </a:rPr>
              <a:t>алатка за </a:t>
            </a:r>
            <a:r>
              <a:rPr lang="mk-MK" sz="2900" dirty="0" smtClean="0">
                <a:latin typeface="Cambria" panose="02040503050406030204" pitchFamily="18" charset="0"/>
                <a:ea typeface="Cambria" panose="02040503050406030204" pitchFamily="18" charset="0"/>
              </a:rPr>
              <a:t>размислување </a:t>
            </a:r>
            <a:r>
              <a:rPr lang="mk-MK" sz="2900" dirty="0">
                <a:latin typeface="Cambria" panose="02040503050406030204" pitchFamily="18" charset="0"/>
                <a:ea typeface="Cambria" panose="02040503050406030204" pitchFamily="18" charset="0"/>
              </a:rPr>
              <a:t>однапред</a:t>
            </a:r>
            <a:endParaRPr lang="en-US" sz="2900" dirty="0">
              <a:latin typeface="Cambria" panose="02040503050406030204" pitchFamily="18" charset="0"/>
              <a:ea typeface="Cambria" panose="02040503050406030204" pitchFamily="18" charset="0"/>
            </a:endParaRPr>
          </a:p>
          <a:p>
            <a:pPr algn="l" fontAlgn="t"/>
            <a:r>
              <a:rPr lang="mk-MK" sz="2900" b="0" dirty="0" smtClean="0">
                <a:latin typeface="Cambria" panose="02040503050406030204" pitchFamily="18" charset="0"/>
                <a:ea typeface="Cambria" panose="02040503050406030204" pitchFamily="18" charset="0"/>
              </a:rPr>
              <a:t>Со инвестирање </a:t>
            </a:r>
            <a:r>
              <a:rPr lang="mk-MK" sz="2900" b="0" dirty="0">
                <a:latin typeface="Cambria" panose="02040503050406030204" pitchFamily="18" charset="0"/>
                <a:ea typeface="Cambria" panose="02040503050406030204" pitchFamily="18" charset="0"/>
              </a:rPr>
              <a:t>време во планирање на проектот </a:t>
            </a:r>
            <a:r>
              <a:rPr lang="mk-MK" sz="2900" b="0" dirty="0" smtClean="0">
                <a:latin typeface="Cambria" panose="02040503050406030204" pitchFamily="18" charset="0"/>
                <a:ea typeface="Cambria" panose="02040503050406030204" pitchFamily="18" charset="0"/>
              </a:rPr>
              <a:t>однапред </a:t>
            </a:r>
            <a:r>
              <a:rPr lang="mk-MK" sz="2900" b="0" dirty="0">
                <a:latin typeface="Cambria" panose="02040503050406030204" pitchFamily="18" charset="0"/>
                <a:ea typeface="Cambria" panose="02040503050406030204" pitchFamily="18" charset="0"/>
              </a:rPr>
              <a:t>може да </a:t>
            </a:r>
            <a:r>
              <a:rPr lang="mk-MK" sz="2900" b="0" dirty="0" smtClean="0">
                <a:latin typeface="Cambria" panose="02040503050406030204" pitchFamily="18" charset="0"/>
                <a:ea typeface="Cambria" panose="02040503050406030204" pitchFamily="18" charset="0"/>
              </a:rPr>
              <a:t>превенираат </a:t>
            </a:r>
            <a:r>
              <a:rPr lang="mk-MK" sz="2900" b="0" dirty="0">
                <a:latin typeface="Cambria" panose="02040503050406030204" pitchFamily="18" charset="0"/>
                <a:ea typeface="Cambria" panose="02040503050406030204" pitchFamily="18" charset="0"/>
              </a:rPr>
              <a:t>низа проблеми откако проектот веќе ќе биде во тек и ќе се работи на истиот.</a:t>
            </a:r>
            <a:endParaRPr lang="en-US" sz="2900" b="0" dirty="0">
              <a:latin typeface="Cambria" panose="02040503050406030204" pitchFamily="18" charset="0"/>
              <a:ea typeface="Cambria" panose="02040503050406030204" pitchFamily="18" charset="0"/>
            </a:endParaRPr>
          </a:p>
          <a:p>
            <a:pPr algn="l"/>
            <a:endParaRPr lang="en-US" b="0" dirty="0" smtClean="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5" name="TextBox 4"/>
          <p:cNvSpPr txBox="1"/>
          <p:nvPr/>
        </p:nvSpPr>
        <p:spPr>
          <a:xfrm>
            <a:off x="5672646" y="1880137"/>
            <a:ext cx="11385888" cy="19990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rtlCol="0">
            <a:noAutofit/>
          </a:bodyPr>
          <a:lstStyle/>
          <a:p>
            <a:pPr algn="l" fontAlgn="t"/>
            <a:r>
              <a:rPr lang="mk-MK" sz="2000" dirty="0" smtClean="0">
                <a:latin typeface="Cambria" panose="02040503050406030204" pitchFamily="18" charset="0"/>
                <a:ea typeface="Cambria" panose="02040503050406030204" pitchFamily="18" charset="0"/>
              </a:rPr>
              <a:t>Придобивка </a:t>
            </a:r>
            <a:r>
              <a:rPr lang="mk-MK" sz="2000" dirty="0">
                <a:latin typeface="Cambria" panose="02040503050406030204" pitchFamily="18" charset="0"/>
                <a:ea typeface="Cambria" panose="02040503050406030204" pitchFamily="18" charset="0"/>
              </a:rPr>
              <a:t>2.  </a:t>
            </a:r>
            <a:r>
              <a:rPr lang="mk-MK" sz="2000" dirty="0" smtClean="0">
                <a:latin typeface="Cambria" panose="02040503050406030204" pitchFamily="18" charset="0"/>
                <a:ea typeface="Cambria" panose="02040503050406030204" pitchFamily="18" charset="0"/>
              </a:rPr>
              <a:t>Овозможува </a:t>
            </a:r>
            <a:r>
              <a:rPr lang="mk-MK" sz="2000" dirty="0">
                <a:latin typeface="Cambria" panose="02040503050406030204" pitchFamily="18" charset="0"/>
                <a:ea typeface="Cambria" panose="02040503050406030204" pitchFamily="18" charset="0"/>
              </a:rPr>
              <a:t>лесно управување со проекти</a:t>
            </a:r>
            <a:endParaRPr lang="en-US" sz="2000" dirty="0">
              <a:latin typeface="Cambria" panose="02040503050406030204" pitchFamily="18" charset="0"/>
              <a:ea typeface="Cambria" panose="02040503050406030204" pitchFamily="18" charset="0"/>
            </a:endParaRPr>
          </a:p>
          <a:p>
            <a:pPr algn="l" fontAlgn="t"/>
            <a:r>
              <a:rPr lang="mk-MK" sz="2000" b="0" dirty="0">
                <a:latin typeface="Cambria" panose="02040503050406030204" pitchFamily="18" charset="0"/>
                <a:ea typeface="Cambria" panose="02040503050406030204" pitchFamily="18" charset="0"/>
              </a:rPr>
              <a:t>Важна функција на </a:t>
            </a:r>
            <a:r>
              <a:rPr lang="mk-MK" sz="2000" b="0" dirty="0" smtClean="0">
                <a:latin typeface="Cambria" panose="02040503050406030204" pitchFamily="18" charset="0"/>
                <a:ea typeface="Cambria" panose="02040503050406030204" pitchFamily="18" charset="0"/>
              </a:rPr>
              <a:t>ПУП </a:t>
            </a:r>
            <a:r>
              <a:rPr lang="mk-MK" sz="2000" b="0" dirty="0">
                <a:latin typeface="Cambria" panose="02040503050406030204" pitchFamily="18" charset="0"/>
                <a:ea typeface="Cambria" panose="02040503050406030204" pitchFamily="18" charset="0"/>
              </a:rPr>
              <a:t>е да работи како едношалтерски систем за да се пронајдат сите информации поврзани со проектот. Истражувањето станува многу полесно ако сите прашања во врска со управувањето со податоците се собираат на едно место и деталите поврзани со проектот се лесно достапни, отколку само нејасно запомнети или едноставно заборавени.</a:t>
            </a:r>
            <a:endParaRPr lang="en-US" sz="2000" b="0" dirty="0">
              <a:latin typeface="Cambria" panose="02040503050406030204" pitchFamily="18" charset="0"/>
              <a:ea typeface="Cambria" panose="02040503050406030204" pitchFamily="18" charset="0"/>
            </a:endParaRPr>
          </a:p>
        </p:txBody>
      </p:sp>
      <p:sp>
        <p:nvSpPr>
          <p:cNvPr id="6" name="TextBox 5"/>
          <p:cNvSpPr txBox="1"/>
          <p:nvPr/>
        </p:nvSpPr>
        <p:spPr>
          <a:xfrm>
            <a:off x="6250673" y="3872222"/>
            <a:ext cx="10886039" cy="19827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rtlCol="0">
            <a:noAutofit/>
          </a:bodyPr>
          <a:lstStyle/>
          <a:p>
            <a:pPr algn="l"/>
            <a:r>
              <a:rPr lang="mk-MK" sz="2000" dirty="0">
                <a:latin typeface="Cambria" panose="02040503050406030204" pitchFamily="18" charset="0"/>
                <a:ea typeface="Cambria" panose="02040503050406030204" pitchFamily="18" charset="0"/>
              </a:rPr>
              <a:t>Придобивка 3. Одредување и појаснување на потребниот </a:t>
            </a:r>
            <a:r>
              <a:rPr lang="mk-MK" sz="2000" dirty="0" smtClean="0">
                <a:latin typeface="Cambria" panose="02040503050406030204" pitchFamily="18" charset="0"/>
                <a:ea typeface="Cambria" panose="02040503050406030204" pitchFamily="18" charset="0"/>
              </a:rPr>
              <a:t>буџет</a:t>
            </a:r>
            <a:r>
              <a:rPr lang="en-US" sz="2000" dirty="0" smtClean="0">
                <a:latin typeface="Cambria" panose="02040503050406030204" pitchFamily="18" charset="0"/>
                <a:ea typeface="Cambria" panose="02040503050406030204" pitchFamily="18" charset="0"/>
              </a:rPr>
              <a:t> </a:t>
            </a:r>
            <a:r>
              <a:rPr lang="mk-MK" sz="2000" dirty="0" smtClean="0">
                <a:latin typeface="Cambria" panose="02040503050406030204" pitchFamily="18" charset="0"/>
                <a:ea typeface="Cambria" panose="02040503050406030204" pitchFamily="18" charset="0"/>
              </a:rPr>
              <a:t>за управување</a:t>
            </a:r>
            <a:endParaRPr lang="en-US" sz="2000" dirty="0">
              <a:latin typeface="Cambria" panose="02040503050406030204" pitchFamily="18" charset="0"/>
              <a:ea typeface="Cambria" panose="02040503050406030204" pitchFamily="18" charset="0"/>
            </a:endParaRPr>
          </a:p>
          <a:p>
            <a:pPr algn="l"/>
            <a:r>
              <a:rPr lang="mk-MK" sz="2000" b="0" dirty="0">
                <a:latin typeface="Cambria" panose="02040503050406030204" pitchFamily="18" charset="0"/>
                <a:ea typeface="Cambria" panose="02040503050406030204" pitchFamily="18" charset="0"/>
              </a:rPr>
              <a:t>Управувањето со податоци не е бесплатно. Сигурно не би сакале да наидете на финансии кои недостасуваат пред крајот на проектот, затоа што сте </a:t>
            </a:r>
            <a:r>
              <a:rPr lang="mk-MK" sz="2000" b="0" dirty="0" smtClean="0">
                <a:latin typeface="Cambria" panose="02040503050406030204" pitchFamily="18" charset="0"/>
                <a:ea typeface="Cambria" panose="02040503050406030204" pitchFamily="18" charset="0"/>
              </a:rPr>
              <a:t>ги </a:t>
            </a:r>
            <a:r>
              <a:rPr lang="mk-MK" sz="2000" b="0" dirty="0">
                <a:latin typeface="Cambria" panose="02040503050406030204" pitchFamily="18" charset="0"/>
                <a:ea typeface="Cambria" panose="02040503050406030204" pitchFamily="18" charset="0"/>
              </a:rPr>
              <a:t>игнорирале или потцениле трошоците за структурно, детално и безбедно управување со </a:t>
            </a:r>
            <a:r>
              <a:rPr lang="mk-MK" sz="2000" b="0" dirty="0" smtClean="0">
                <a:latin typeface="Cambria" panose="02040503050406030204" pitchFamily="18" charset="0"/>
                <a:ea typeface="Cambria" panose="02040503050406030204" pitchFamily="18" charset="0"/>
              </a:rPr>
              <a:t>податоци. </a:t>
            </a:r>
            <a:r>
              <a:rPr lang="mk-MK" sz="2000" b="0" dirty="0">
                <a:latin typeface="Cambria" panose="02040503050406030204" pitchFamily="18" charset="0"/>
                <a:ea typeface="Cambria" panose="02040503050406030204" pitchFamily="18" charset="0"/>
              </a:rPr>
              <a:t>Затоа, важен аспект на </a:t>
            </a:r>
            <a:r>
              <a:rPr lang="mk-MK" sz="2000" b="0" dirty="0" smtClean="0">
                <a:latin typeface="Cambria" panose="02040503050406030204" pitchFamily="18" charset="0"/>
                <a:ea typeface="Cambria" panose="02040503050406030204" pitchFamily="18" charset="0"/>
              </a:rPr>
              <a:t>ПУП </a:t>
            </a:r>
            <a:r>
              <a:rPr lang="mk-MK" sz="2000" b="0" dirty="0">
                <a:latin typeface="Cambria" panose="02040503050406030204" pitchFamily="18" charset="0"/>
                <a:ea typeface="Cambria" panose="02040503050406030204" pitchFamily="18" charset="0"/>
              </a:rPr>
              <a:t>е негово внесување во пресметката, односно, колку пари ќе бидат потребни за управување со истражувачките податоци за време на истражувачкиот проект. </a:t>
            </a:r>
            <a:endParaRPr lang="en-US" sz="2000" b="0" dirty="0" smtClean="0">
              <a:solidFill>
                <a:schemeClr val="bg2">
                  <a:lumMod val="25000"/>
                </a:schemeClr>
              </a:solidFill>
              <a:latin typeface="Cambria" panose="02040503050406030204" pitchFamily="18" charset="0"/>
              <a:ea typeface="Cambria" panose="02040503050406030204" pitchFamily="18" charset="0"/>
              <a:cs typeface="Tahoma" panose="020B0604030504040204" pitchFamily="34" charset="0"/>
            </a:endParaRPr>
          </a:p>
        </p:txBody>
      </p:sp>
      <p:sp>
        <p:nvSpPr>
          <p:cNvPr id="7" name="TextBox 6"/>
          <p:cNvSpPr txBox="1"/>
          <p:nvPr/>
        </p:nvSpPr>
        <p:spPr>
          <a:xfrm>
            <a:off x="6935987" y="6012568"/>
            <a:ext cx="10044752" cy="12487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rtlCol="0">
            <a:noAutofit/>
          </a:bodyPr>
          <a:lstStyle/>
          <a:p>
            <a:pPr algn="l"/>
            <a:r>
              <a:rPr lang="mk-MK" sz="2000" dirty="0">
                <a:latin typeface="Cambria" panose="02040503050406030204" pitchFamily="18" charset="0"/>
                <a:ea typeface="Cambria" panose="02040503050406030204" pitchFamily="18" charset="0"/>
              </a:rPr>
              <a:t>Придобивка 4. </a:t>
            </a:r>
            <a:r>
              <a:rPr lang="mk-MK" sz="2000" dirty="0" smtClean="0">
                <a:latin typeface="Cambria" panose="02040503050406030204" pitchFamily="18" charset="0"/>
                <a:ea typeface="Cambria" panose="02040503050406030204" pitchFamily="18" charset="0"/>
              </a:rPr>
              <a:t>Правење </a:t>
            </a:r>
            <a:r>
              <a:rPr lang="mk-MK" sz="2000" dirty="0">
                <a:latin typeface="Cambria" panose="02040503050406030204" pitchFamily="18" charset="0"/>
                <a:ea typeface="Cambria" panose="02040503050406030204" pitchFamily="18" charset="0"/>
              </a:rPr>
              <a:t>на податоците повеќекратно употребливи</a:t>
            </a:r>
            <a:endParaRPr lang="en-US" sz="2000" dirty="0">
              <a:latin typeface="Cambria" panose="02040503050406030204" pitchFamily="18" charset="0"/>
              <a:ea typeface="Cambria" panose="02040503050406030204" pitchFamily="18" charset="0"/>
            </a:endParaRPr>
          </a:p>
          <a:p>
            <a:pPr algn="l"/>
            <a:r>
              <a:rPr lang="mk-MK" sz="2000" b="0" dirty="0" smtClean="0">
                <a:latin typeface="Cambria" panose="02040503050406030204" pitchFamily="18" charset="0"/>
                <a:ea typeface="Cambria" panose="02040503050406030204" pitchFamily="18" charset="0"/>
              </a:rPr>
              <a:t>ПУП </a:t>
            </a:r>
            <a:r>
              <a:rPr lang="mk-MK" sz="2000" b="0" dirty="0">
                <a:latin typeface="Cambria" panose="02040503050406030204" pitchFamily="18" charset="0"/>
                <a:ea typeface="Cambria" panose="02040503050406030204" pitchFamily="18" charset="0"/>
              </a:rPr>
              <a:t>дозволува претходно да се размисли како да се обезбеди база на податоци до/за репозиториум на податоци што е можно по ФАИР</a:t>
            </a:r>
            <a:r>
              <a:rPr lang="mk-MK" sz="2000" b="0" dirty="0" smtClean="0">
                <a:latin typeface="Cambria" panose="02040503050406030204" pitchFamily="18" charset="0"/>
                <a:ea typeface="Cambria" panose="02040503050406030204" pitchFamily="18" charset="0"/>
              </a:rPr>
              <a:t>.</a:t>
            </a:r>
            <a:endParaRPr lang="en-US" sz="2000" b="0" dirty="0">
              <a:latin typeface="Cambria" panose="02040503050406030204" pitchFamily="18" charset="0"/>
              <a:ea typeface="Cambria" panose="02040503050406030204" pitchFamily="18" charset="0"/>
            </a:endParaRPr>
          </a:p>
          <a:p>
            <a:pPr algn="l"/>
            <a:endParaRPr lang="en-US" sz="2000" b="0" dirty="0" smtClean="0">
              <a:solidFill>
                <a:schemeClr val="bg2">
                  <a:lumMod val="25000"/>
                </a:schemeClr>
              </a:solidFill>
              <a:latin typeface="Cambria" panose="02040503050406030204" pitchFamily="18" charset="0"/>
              <a:ea typeface="Cambria" panose="02040503050406030204" pitchFamily="18" charset="0"/>
              <a:cs typeface="Tahoma" panose="020B0604030504040204" pitchFamily="34" charset="0"/>
            </a:endParaRPr>
          </a:p>
        </p:txBody>
      </p:sp>
      <p:sp>
        <p:nvSpPr>
          <p:cNvPr id="8" name="TextBox 7"/>
          <p:cNvSpPr txBox="1"/>
          <p:nvPr/>
        </p:nvSpPr>
        <p:spPr>
          <a:xfrm>
            <a:off x="5679833" y="7349075"/>
            <a:ext cx="11456879" cy="15699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rtlCol="0">
            <a:normAutofit fontScale="85000" lnSpcReduction="20000"/>
          </a:bodyPr>
          <a:lstStyle/>
          <a:p>
            <a:pPr algn="l"/>
            <a:r>
              <a:rPr lang="mk-MK" dirty="0">
                <a:latin typeface="Cambria" panose="02040503050406030204" pitchFamily="18" charset="0"/>
                <a:ea typeface="Cambria" panose="02040503050406030204" pitchFamily="18" charset="0"/>
              </a:rPr>
              <a:t>Придобивка 5. Покажување одговорност</a:t>
            </a:r>
            <a:endParaRPr lang="en-US" dirty="0">
              <a:latin typeface="Cambria" panose="02040503050406030204" pitchFamily="18" charset="0"/>
              <a:ea typeface="Cambria" panose="02040503050406030204" pitchFamily="18" charset="0"/>
            </a:endParaRPr>
          </a:p>
          <a:p>
            <a:pPr algn="l">
              <a:lnSpc>
                <a:spcPct val="120000"/>
              </a:lnSpc>
            </a:pPr>
            <a:r>
              <a:rPr lang="mk-MK" b="0" dirty="0">
                <a:latin typeface="Cambria" panose="02040503050406030204" pitchFamily="18" charset="0"/>
                <a:ea typeface="Cambria" panose="02040503050406030204" pitchFamily="18" charset="0"/>
              </a:rPr>
              <a:t>Со подготвувањето на </a:t>
            </a:r>
            <a:r>
              <a:rPr lang="mk-MK" b="0" dirty="0" smtClean="0">
                <a:latin typeface="Cambria" panose="02040503050406030204" pitchFamily="18" charset="0"/>
                <a:ea typeface="Cambria" panose="02040503050406030204" pitchFamily="18" charset="0"/>
              </a:rPr>
              <a:t>ПУП</a:t>
            </a:r>
            <a:r>
              <a:rPr lang="mk-MK" b="0" dirty="0">
                <a:latin typeface="Cambria" panose="02040503050406030204" pitchFamily="18" charset="0"/>
                <a:ea typeface="Cambria" panose="02040503050406030204" pitchFamily="18" charset="0"/>
              </a:rPr>
              <a:t>, на институцијата која го спроведува истражувањето, финансиерите и </a:t>
            </a:r>
            <a:r>
              <a:rPr lang="mk-MK" sz="2200" b="0" dirty="0">
                <a:latin typeface="Cambria" panose="02040503050406030204" pitchFamily="18" charset="0"/>
                <a:ea typeface="Cambria" panose="02040503050406030204" pitchFamily="18" charset="0"/>
              </a:rPr>
              <a:t>партнерите</a:t>
            </a:r>
            <a:r>
              <a:rPr lang="mk-MK" b="0" dirty="0">
                <a:latin typeface="Cambria" panose="02040503050406030204" pitchFamily="18" charset="0"/>
                <a:ea typeface="Cambria" panose="02040503050406030204" pitchFamily="18" charset="0"/>
              </a:rPr>
              <a:t> на проектот, се покажува сериозен пристап во врска со управувањето со </a:t>
            </a:r>
            <a:r>
              <a:rPr lang="mk-MK" b="0" dirty="0" smtClean="0">
                <a:latin typeface="Cambria" panose="02040503050406030204" pitchFamily="18" charset="0"/>
                <a:ea typeface="Cambria" panose="02040503050406030204" pitchFamily="18" charset="0"/>
              </a:rPr>
              <a:t>податоцит </a:t>
            </a:r>
            <a:r>
              <a:rPr lang="mk-MK" b="0" dirty="0">
                <a:latin typeface="Cambria" panose="02040503050406030204" pitchFamily="18" charset="0"/>
                <a:ea typeface="Cambria" panose="02040503050406030204" pitchFamily="18" charset="0"/>
              </a:rPr>
              <a:t>од истражувањето, што вклучува и одговорен пристап кон фондовите за истражување и учесниците во истражувањето.</a:t>
            </a:r>
            <a:endParaRPr lang="en-US" b="0" dirty="0">
              <a:latin typeface="Cambria" panose="02040503050406030204" pitchFamily="18" charset="0"/>
              <a:ea typeface="Cambria" panose="02040503050406030204" pitchFamily="18" charset="0"/>
            </a:endParaRPr>
          </a:p>
          <a:p>
            <a:pPr algn="l"/>
            <a:endParaRPr lang="en-US" b="0" dirty="0" smtClean="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11" name="Rectangle 10"/>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184409746"/>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0EF4A075-41F4-AD44-AF37-03A9A8646F17}"/>
              </a:ext>
            </a:extLst>
          </p:cNvPr>
          <p:cNvSpPr>
            <a:spLocks noGrp="1"/>
          </p:cNvSpPr>
          <p:nvPr>
            <p:ph type="title"/>
          </p:nvPr>
        </p:nvSpPr>
        <p:spPr/>
        <p:txBody>
          <a:bodyPr>
            <a:normAutofit/>
          </a:bodyPr>
          <a:lstStyle/>
          <a:p>
            <a:r>
              <a:rPr lang="mk-MK" sz="3600" b="1" dirty="0">
                <a:solidFill>
                  <a:srgbClr val="0070C0"/>
                </a:solidFill>
                <a:latin typeface="Cambria" panose="02040503050406030204" pitchFamily="18" charset="0"/>
                <a:ea typeface="Cambria" panose="02040503050406030204" pitchFamily="18" charset="0"/>
              </a:rPr>
              <a:t>1.2 Истражувачки податоци</a:t>
            </a:r>
            <a:endParaRPr lang="en-US" sz="3600" dirty="0">
              <a:solidFill>
                <a:srgbClr val="0070C0"/>
              </a:solidFill>
              <a:latin typeface="Cambria" panose="02040503050406030204" pitchFamily="18" charset="0"/>
              <a:ea typeface="Cambria" panose="02040503050406030204" pitchFamily="18" charset="0"/>
            </a:endParaRPr>
          </a:p>
        </p:txBody>
      </p:sp>
      <p:sp>
        <p:nvSpPr>
          <p:cNvPr id="12" name="Text Placeholder 1">
            <a:extLst>
              <a:ext uri="{FF2B5EF4-FFF2-40B4-BE49-F238E27FC236}">
                <a16:creationId xmlns:a16="http://schemas.microsoft.com/office/drawing/2014/main" xmlns="" id="{EC31B0F9-D6CB-8C48-98A5-FB7F973C725A}"/>
              </a:ext>
            </a:extLst>
          </p:cNvPr>
          <p:cNvSpPr txBox="1">
            <a:spLocks/>
          </p:cNvSpPr>
          <p:nvPr/>
        </p:nvSpPr>
        <p:spPr>
          <a:xfrm>
            <a:off x="259307" y="4211815"/>
            <a:ext cx="16827689" cy="4767595"/>
          </a:xfrm>
          <a:prstGeom prst="rect">
            <a:avLst/>
          </a:prstGeom>
        </p:spPr>
        <p:txBody>
          <a:bodyPr vert="horz" lIns="91440" tIns="45720" rIns="91440" bIns="45720" rtlCol="0">
            <a:normAutofit fontScale="92500" lnSpcReduction="20000"/>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sz="3200" b="1" dirty="0">
                <a:latin typeface="Cambria" panose="02040503050406030204" pitchFamily="18" charset="0"/>
                <a:ea typeface="Cambria" panose="02040503050406030204" pitchFamily="18" charset="0"/>
              </a:rPr>
              <a:t>Типови на </a:t>
            </a:r>
            <a:r>
              <a:rPr lang="mk-MK" sz="3200" b="1" dirty="0" smtClean="0">
                <a:latin typeface="Cambria" panose="02040503050406030204" pitchFamily="18" charset="0"/>
                <a:ea typeface="Cambria" panose="02040503050406030204" pitchFamily="18" charset="0"/>
              </a:rPr>
              <a:t>податоци</a:t>
            </a:r>
          </a:p>
          <a:p>
            <a:pPr marL="0" indent="0">
              <a:buNone/>
            </a:pPr>
            <a:r>
              <a:rPr lang="mk-MK" sz="3000" b="1" i="1" dirty="0" smtClean="0">
                <a:latin typeface="Cambria" panose="02040503050406030204" pitchFamily="18" charset="0"/>
                <a:ea typeface="Cambria" panose="02040503050406030204" pitchFamily="18" charset="0"/>
              </a:rPr>
              <a:t>Според изворот</a:t>
            </a:r>
          </a:p>
          <a:p>
            <a:pPr marL="0" indent="0">
              <a:buNone/>
            </a:pPr>
            <a:r>
              <a:rPr lang="mk-MK" dirty="0">
                <a:latin typeface="Cambria" panose="02040503050406030204" pitchFamily="18" charset="0"/>
                <a:ea typeface="Cambria" panose="02040503050406030204" pitchFamily="18" charset="0"/>
              </a:rPr>
              <a:t>регистри (административни, историски регистри, резултати од гласање, медицински, итн</a:t>
            </a:r>
            <a:r>
              <a:rPr lang="mk-MK" dirty="0" smtClean="0">
                <a:latin typeface="Cambria" panose="02040503050406030204" pitchFamily="18" charset="0"/>
                <a:ea typeface="Cambria" panose="02040503050406030204" pitchFamily="18" charset="0"/>
              </a:rPr>
              <a:t>.)</a:t>
            </a:r>
          </a:p>
          <a:p>
            <a:pPr marL="0" indent="0">
              <a:buNone/>
            </a:pPr>
            <a:r>
              <a:rPr lang="mk-MK" sz="3000" b="1" i="1" dirty="0" smtClean="0">
                <a:latin typeface="Cambria" panose="02040503050406030204" pitchFamily="18" charset="0"/>
                <a:ea typeface="Cambria" panose="02040503050406030204" pitchFamily="18" charset="0"/>
              </a:rPr>
              <a:t>Според </a:t>
            </a:r>
            <a:r>
              <a:rPr lang="mk-MK" sz="3000" b="1" i="1" dirty="0">
                <a:latin typeface="Cambria" panose="02040503050406030204" pitchFamily="18" charset="0"/>
                <a:ea typeface="Cambria" panose="02040503050406030204" pitchFamily="18" charset="0"/>
              </a:rPr>
              <a:t>физичкиот </a:t>
            </a:r>
            <a:r>
              <a:rPr lang="mk-MK" sz="3000" b="1" i="1" dirty="0" smtClean="0">
                <a:latin typeface="Cambria" panose="02040503050406030204" pitchFamily="18" charset="0"/>
                <a:ea typeface="Cambria" panose="02040503050406030204" pitchFamily="18" charset="0"/>
              </a:rPr>
              <a:t>формат</a:t>
            </a:r>
          </a:p>
          <a:p>
            <a:pPr marL="0" indent="0">
              <a:buNone/>
            </a:pPr>
            <a:r>
              <a:rPr lang="mk-MK" dirty="0">
                <a:latin typeface="Cambria" panose="02040503050406030204" pitchFamily="18" charset="0"/>
                <a:ea typeface="Cambria" panose="02040503050406030204" pitchFamily="18" charset="0"/>
              </a:rPr>
              <a:t>нумерички, текстуални формати, слики, геопросторни, аудио, видео формати и </a:t>
            </a:r>
            <a:r>
              <a:rPr lang="mk-MK" dirty="0" smtClean="0">
                <a:latin typeface="Cambria" panose="02040503050406030204" pitchFamily="18" charset="0"/>
                <a:ea typeface="Cambria" panose="02040503050406030204" pitchFamily="18" charset="0"/>
              </a:rPr>
              <a:t>софтвери</a:t>
            </a:r>
          </a:p>
          <a:p>
            <a:pPr marL="0" indent="0">
              <a:buNone/>
            </a:pPr>
            <a:r>
              <a:rPr lang="mk-MK" sz="3000" b="1" i="1" dirty="0" smtClean="0">
                <a:latin typeface="Cambria" panose="02040503050406030204" pitchFamily="18" charset="0"/>
                <a:ea typeface="Cambria" panose="02040503050406030204" pitchFamily="18" charset="0"/>
              </a:rPr>
              <a:t>Според тоа </a:t>
            </a:r>
            <a:r>
              <a:rPr lang="mk-MK" sz="3000" b="1" i="1" dirty="0">
                <a:latin typeface="Cambria" panose="02040503050406030204" pitchFamily="18" charset="0"/>
                <a:ea typeface="Cambria" panose="02040503050406030204" pitchFamily="18" charset="0"/>
              </a:rPr>
              <a:t>како тие се создадени/ </a:t>
            </a:r>
            <a:r>
              <a:rPr lang="mk-MK" sz="3000" b="1" i="1" dirty="0" smtClean="0">
                <a:latin typeface="Cambria" panose="02040503050406030204" pitchFamily="18" charset="0"/>
                <a:ea typeface="Cambria" panose="02040503050406030204" pitchFamily="18" charset="0"/>
              </a:rPr>
              <a:t>забележани</a:t>
            </a:r>
          </a:p>
          <a:p>
            <a:pPr marL="0" indent="0">
              <a:buNone/>
            </a:pPr>
            <a:r>
              <a:rPr lang="mk-MK" dirty="0">
                <a:latin typeface="Cambria" panose="02040503050406030204" pitchFamily="18" charset="0"/>
                <a:ea typeface="Cambria" panose="02040503050406030204" pitchFamily="18" charset="0"/>
              </a:rPr>
              <a:t>електронски текстуални документи, табеларни пресметки, лабораториски тетратки, раковници и дневници, прашалници, записници и шифри, аудио-ленти и видео-снимки, фотографии и филмови, резултати од испити</a:t>
            </a:r>
            <a:r>
              <a:rPr lang="mk-MK" dirty="0" smtClean="0">
                <a:latin typeface="Cambria" panose="02040503050406030204" pitchFamily="18" charset="0"/>
                <a:ea typeface="Cambria" panose="02040503050406030204" pitchFamily="18" charset="0"/>
              </a:rPr>
              <a:t>, </a:t>
            </a:r>
            <a:r>
              <a:rPr lang="mk-MK" dirty="0">
                <a:latin typeface="Cambria" panose="02040503050406030204" pitchFamily="18" charset="0"/>
                <a:ea typeface="Cambria" panose="02040503050406030204" pitchFamily="18" charset="0"/>
              </a:rPr>
              <a:t>артефакти, слајдови, шеми за бази на податоци, содржина на база на податоци, модели, алгоритми и скрипти, работни текови </a:t>
            </a:r>
            <a:r>
              <a:rPr lang="en-US" dirty="0">
                <a:latin typeface="Cambria" panose="02040503050406030204" pitchFamily="18" charset="0"/>
                <a:ea typeface="Cambria" panose="02040503050406030204" pitchFamily="18" charset="0"/>
              </a:rPr>
              <a:t>(workflows)</a:t>
            </a:r>
            <a:r>
              <a:rPr lang="mk-MK" dirty="0">
                <a:latin typeface="Cambria" panose="02040503050406030204" pitchFamily="18" charset="0"/>
                <a:ea typeface="Cambria" panose="02040503050406030204" pitchFamily="18" charset="0"/>
              </a:rPr>
              <a:t>, стандардни оперативни процедури и протоколи, експериментални резултати, метаподатоци и други датотеки со податоци како на пр. евиденција за преглед на литература и архиви на е-пошта</a:t>
            </a:r>
            <a:endParaRPr lang="mk-MK" dirty="0" smtClean="0">
              <a:latin typeface="Cambria" panose="02040503050406030204" pitchFamily="18" charset="0"/>
              <a:ea typeface="Cambria" panose="02040503050406030204" pitchFamily="18" charset="0"/>
            </a:endParaRPr>
          </a:p>
          <a:p>
            <a:endParaRPr lang="en-US" dirty="0">
              <a:latin typeface="Cambria" panose="02040503050406030204" pitchFamily="18" charset="0"/>
              <a:ea typeface="Cambria" panose="02040503050406030204" pitchFamily="18" charset="0"/>
            </a:endParaRPr>
          </a:p>
          <a:p>
            <a:pPr marL="0" indent="0">
              <a:lnSpc>
                <a:spcPct val="150000"/>
              </a:lnSpc>
              <a:buNone/>
            </a:pPr>
            <a:endParaRPr lang="en-GB" dirty="0">
              <a:latin typeface="Cambria" panose="02040503050406030204" pitchFamily="18" charset="0"/>
              <a:ea typeface="Cambria" panose="02040503050406030204" pitchFamily="18" charset="0"/>
            </a:endParaRPr>
          </a:p>
        </p:txBody>
      </p:sp>
      <p:sp>
        <p:nvSpPr>
          <p:cNvPr id="13" name="Text Placeholder 1">
            <a:extLst>
              <a:ext uri="{FF2B5EF4-FFF2-40B4-BE49-F238E27FC236}">
                <a16:creationId xmlns:a16="http://schemas.microsoft.com/office/drawing/2014/main" xmlns="" id="{B81CDCFF-5DFF-B399-82F5-CB19CB999CB7}"/>
              </a:ext>
            </a:extLst>
          </p:cNvPr>
          <p:cNvSpPr txBox="1">
            <a:spLocks/>
          </p:cNvSpPr>
          <p:nvPr/>
        </p:nvSpPr>
        <p:spPr>
          <a:xfrm>
            <a:off x="908781" y="5270815"/>
            <a:ext cx="14489062" cy="715165"/>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endParaRPr lang="en-US" dirty="0"/>
          </a:p>
        </p:txBody>
      </p:sp>
      <p:sp>
        <p:nvSpPr>
          <p:cNvPr id="2" name="Text Placeholder 1"/>
          <p:cNvSpPr>
            <a:spLocks noGrp="1"/>
          </p:cNvSpPr>
          <p:nvPr>
            <p:ph type="body" idx="1"/>
          </p:nvPr>
        </p:nvSpPr>
        <p:spPr>
          <a:xfrm>
            <a:off x="795058" y="1935836"/>
            <a:ext cx="14716508" cy="2294153"/>
          </a:xfrm>
        </p:spPr>
        <p:txBody>
          <a:bodyPr>
            <a:normAutofit lnSpcReduction="10000"/>
          </a:bodyPr>
          <a:lstStyle/>
          <a:p>
            <a:pPr marL="0" indent="0">
              <a:buNone/>
            </a:pPr>
            <a:r>
              <a:rPr lang="mk-MK" dirty="0" smtClean="0">
                <a:latin typeface="Cambria" panose="02040503050406030204" pitchFamily="18" charset="0"/>
                <a:ea typeface="Cambria" panose="02040503050406030204" pitchFamily="18" charset="0"/>
              </a:rPr>
              <a:t>„Материјал </a:t>
            </a:r>
            <a:r>
              <a:rPr lang="mk-MK" dirty="0">
                <a:latin typeface="Cambria" panose="02040503050406030204" pitchFamily="18" charset="0"/>
                <a:ea typeface="Cambria" panose="02040503050406030204" pitchFamily="18" charset="0"/>
              </a:rPr>
              <a:t>што е поткрепа на истражувачките тврдења“ (Универзитет во Шефилд, 2013). </a:t>
            </a:r>
            <a:endParaRPr lang="mk-MK" dirty="0" smtClean="0">
              <a:latin typeface="Cambria" panose="02040503050406030204" pitchFamily="18" charset="0"/>
              <a:ea typeface="Cambria" panose="02040503050406030204" pitchFamily="18" charset="0"/>
            </a:endParaRPr>
          </a:p>
          <a:p>
            <a:pPr marL="0" indent="0">
              <a:buNone/>
            </a:pPr>
            <a:r>
              <a:rPr lang="mk-MK" dirty="0" smtClean="0">
                <a:latin typeface="Cambria" panose="02040503050406030204" pitchFamily="18" charset="0"/>
                <a:ea typeface="Cambria" panose="02040503050406030204" pitchFamily="18" charset="0"/>
              </a:rPr>
              <a:t>Опипливите </a:t>
            </a:r>
            <a:r>
              <a:rPr lang="mk-MK" dirty="0">
                <a:latin typeface="Cambria" panose="02040503050406030204" pitchFamily="18" charset="0"/>
                <a:ea typeface="Cambria" panose="02040503050406030204" pitchFamily="18" charset="0"/>
              </a:rPr>
              <a:t>форми што може да ги има овој „материјал“ се на пр. „факти, набљудувања, интервјуа, снимки, мерења, експерименти, симулации и софтвер; нумерички, описни и визуелни; сирови </a:t>
            </a:r>
            <a:r>
              <a:rPr lang="en-US" dirty="0">
                <a:latin typeface="Cambria" panose="02040503050406030204" pitchFamily="18" charset="0"/>
                <a:ea typeface="Cambria" panose="02040503050406030204" pitchFamily="18" charset="0"/>
              </a:rPr>
              <a:t>(row)</a:t>
            </a:r>
            <a:r>
              <a:rPr lang="mk-MK" dirty="0">
                <a:latin typeface="Cambria" panose="02040503050406030204" pitchFamily="18" charset="0"/>
                <a:ea typeface="Cambria" panose="02040503050406030204" pitchFamily="18" charset="0"/>
              </a:rPr>
              <a:t>, исчистени и обработени“ </a:t>
            </a:r>
            <a:r>
              <a:rPr lang="en-US" dirty="0">
                <a:latin typeface="Cambria" panose="02040503050406030204" pitchFamily="18" charset="0"/>
                <a:ea typeface="Cambria" panose="02040503050406030204" pitchFamily="18" charset="0"/>
              </a:rPr>
              <a:t>(Van </a:t>
            </a:r>
            <a:r>
              <a:rPr lang="en-US" dirty="0" err="1">
                <a:latin typeface="Cambria" panose="02040503050406030204" pitchFamily="18" charset="0"/>
                <a:ea typeface="Cambria" panose="02040503050406030204" pitchFamily="18" charset="0"/>
              </a:rPr>
              <a:t>Berchum</a:t>
            </a:r>
            <a:r>
              <a:rPr lang="en-US" dirty="0">
                <a:latin typeface="Cambria" panose="02040503050406030204" pitchFamily="18" charset="0"/>
                <a:ea typeface="Cambria" panose="02040503050406030204" pitchFamily="18" charset="0"/>
              </a:rPr>
              <a:t> &amp; </a:t>
            </a:r>
            <a:r>
              <a:rPr lang="en-US" dirty="0" err="1">
                <a:latin typeface="Cambria" panose="02040503050406030204" pitchFamily="18" charset="0"/>
                <a:ea typeface="Cambria" panose="02040503050406030204" pitchFamily="18" charset="0"/>
              </a:rPr>
              <a:t>Grootveld</a:t>
            </a:r>
            <a:r>
              <a:rPr lang="en-US" dirty="0">
                <a:latin typeface="Cambria" panose="02040503050406030204" pitchFamily="18" charset="0"/>
                <a:ea typeface="Cambria" panose="02040503050406030204" pitchFamily="18" charset="0"/>
              </a:rPr>
              <a:t>, 2017). </a:t>
            </a:r>
          </a:p>
        </p:txBody>
      </p:sp>
      <p:sp>
        <p:nvSpPr>
          <p:cNvPr id="7" name="Rectangle 6"/>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1266102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nodePh="1">
                                  <p:stCondLst>
                                    <p:cond delay="0"/>
                                  </p:stCondLst>
                                  <p:endCondLst>
                                    <p:cond evt="begin" delay="0">
                                      <p:tn val="33"/>
                                    </p:cond>
                                  </p:endCondLst>
                                  <p:childTnLst>
                                    <p:set>
                                      <p:cBhvr>
                                        <p:cTn id="34"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0EF4A075-41F4-AD44-AF37-03A9A8646F17}"/>
              </a:ext>
            </a:extLst>
          </p:cNvPr>
          <p:cNvSpPr>
            <a:spLocks noGrp="1"/>
          </p:cNvSpPr>
          <p:nvPr>
            <p:ph type="title"/>
          </p:nvPr>
        </p:nvSpPr>
        <p:spPr>
          <a:xfrm>
            <a:off x="842952" y="386955"/>
            <a:ext cx="14716508" cy="997079"/>
          </a:xfrm>
        </p:spPr>
        <p:txBody>
          <a:bodyPr>
            <a:normAutofit/>
          </a:bodyPr>
          <a:lstStyle/>
          <a:p>
            <a:r>
              <a:rPr lang="mk-MK" sz="3200" dirty="0">
                <a:latin typeface="Cambria" panose="02040503050406030204" pitchFamily="18" charset="0"/>
                <a:ea typeface="Cambria" panose="02040503050406030204" pitchFamily="18" charset="0"/>
              </a:rPr>
              <a:t>„Големи податоци“ ( </a:t>
            </a:r>
            <a:r>
              <a:rPr lang="en-US" sz="3200" dirty="0">
                <a:latin typeface="Cambria" panose="02040503050406030204" pitchFamily="18" charset="0"/>
                <a:ea typeface="Cambria" panose="02040503050406030204" pitchFamily="18" charset="0"/>
              </a:rPr>
              <a:t>Big Data)</a:t>
            </a:r>
            <a:endParaRPr lang="en-GB" sz="3000" dirty="0">
              <a:latin typeface="Cambria" panose="02040503050406030204" pitchFamily="18" charset="0"/>
              <a:ea typeface="Cambria" panose="02040503050406030204" pitchFamily="18" charset="0"/>
            </a:endParaRPr>
          </a:p>
        </p:txBody>
      </p:sp>
      <p:sp>
        <p:nvSpPr>
          <p:cNvPr id="10" name="Text Placeholder 1">
            <a:extLst>
              <a:ext uri="{FF2B5EF4-FFF2-40B4-BE49-F238E27FC236}">
                <a16:creationId xmlns:a16="http://schemas.microsoft.com/office/drawing/2014/main" xmlns="" id="{2963DD9D-42BA-0CF7-9DF5-7E8FDB130C16}"/>
              </a:ext>
            </a:extLst>
          </p:cNvPr>
          <p:cNvSpPr>
            <a:spLocks noGrp="1"/>
          </p:cNvSpPr>
          <p:nvPr>
            <p:ph type="body" idx="1"/>
          </p:nvPr>
        </p:nvSpPr>
        <p:spPr>
          <a:xfrm>
            <a:off x="2702257" y="1160060"/>
            <a:ext cx="10153934" cy="1654304"/>
          </a:xfrm>
        </p:spPr>
        <p:txBody>
          <a:bodyPr>
            <a:noAutofit/>
          </a:bodyPr>
          <a:lstStyle/>
          <a:p>
            <a:pPr marL="0" indent="0">
              <a:buNone/>
            </a:pPr>
            <a:r>
              <a:rPr lang="mk-MK" sz="2400" dirty="0">
                <a:latin typeface="Cambria" panose="02040503050406030204" pitchFamily="18" charset="0"/>
                <a:ea typeface="Cambria" panose="02040503050406030204" pitchFamily="18" charset="0"/>
              </a:rPr>
              <a:t>Научната литература обично ги опишува Големите податоци според нивните атрибути. Сите овие атрибути на англиски јазик започнуваат со буквата „V“ и тие се волумен (</a:t>
            </a:r>
            <a:r>
              <a:rPr lang="en-US" sz="2400" dirty="0">
                <a:latin typeface="Cambria" panose="02040503050406030204" pitchFamily="18" charset="0"/>
                <a:ea typeface="Cambria" panose="02040503050406030204" pitchFamily="18" charset="0"/>
              </a:rPr>
              <a:t>Volume)</a:t>
            </a:r>
            <a:r>
              <a:rPr lang="mk-MK" sz="2400" dirty="0">
                <a:latin typeface="Cambria" panose="02040503050406030204" pitchFamily="18" charset="0"/>
                <a:ea typeface="Cambria" panose="02040503050406030204" pitchFamily="18" charset="0"/>
              </a:rPr>
              <a:t>, брзина</a:t>
            </a:r>
            <a:r>
              <a:rPr lang="en-US" sz="2400" dirty="0">
                <a:latin typeface="Cambria" panose="02040503050406030204" pitchFamily="18" charset="0"/>
                <a:ea typeface="Cambria" panose="02040503050406030204" pitchFamily="18" charset="0"/>
              </a:rPr>
              <a:t> (Velocity)</a:t>
            </a:r>
            <a:r>
              <a:rPr lang="mk-MK" sz="2400" dirty="0">
                <a:latin typeface="Cambria" panose="02040503050406030204" pitchFamily="18" charset="0"/>
                <a:ea typeface="Cambria" panose="02040503050406030204" pitchFamily="18" charset="0"/>
              </a:rPr>
              <a:t> и разновидност</a:t>
            </a:r>
            <a:r>
              <a:rPr lang="en-US" sz="2400" dirty="0">
                <a:latin typeface="Cambria" panose="02040503050406030204" pitchFamily="18" charset="0"/>
                <a:ea typeface="Cambria" panose="02040503050406030204" pitchFamily="18" charset="0"/>
              </a:rPr>
              <a:t> (Variety)</a:t>
            </a:r>
            <a:r>
              <a:rPr lang="mk-MK" sz="2400" dirty="0">
                <a:latin typeface="Cambria" panose="02040503050406030204" pitchFamily="18" charset="0"/>
                <a:ea typeface="Cambria" panose="02040503050406030204" pitchFamily="18" charset="0"/>
              </a:rPr>
              <a:t> (Купер, 2013)</a:t>
            </a:r>
            <a:endParaRPr lang="en-GB" sz="2400" dirty="0">
              <a:latin typeface="Cambria" panose="02040503050406030204" pitchFamily="18" charset="0"/>
              <a:ea typeface="Cambria" panose="02040503050406030204" pitchFamily="18" charset="0"/>
            </a:endParaRPr>
          </a:p>
        </p:txBody>
      </p:sp>
      <p:sp>
        <p:nvSpPr>
          <p:cNvPr id="11" name="Text Placeholder 1">
            <a:extLst>
              <a:ext uri="{FF2B5EF4-FFF2-40B4-BE49-F238E27FC236}">
                <a16:creationId xmlns:a16="http://schemas.microsoft.com/office/drawing/2014/main" xmlns="" id="{38D523EE-9E0B-113F-58F7-3BC503601185}"/>
              </a:ext>
            </a:extLst>
          </p:cNvPr>
          <p:cNvSpPr txBox="1">
            <a:spLocks/>
          </p:cNvSpPr>
          <p:nvPr/>
        </p:nvSpPr>
        <p:spPr>
          <a:xfrm>
            <a:off x="908781" y="3088467"/>
            <a:ext cx="14489062" cy="143032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endParaRPr lang="en-GB" dirty="0"/>
          </a:p>
        </p:txBody>
      </p:sp>
      <p:sp>
        <p:nvSpPr>
          <p:cNvPr id="2" name="Rectangle 1"/>
          <p:cNvSpPr/>
          <p:nvPr/>
        </p:nvSpPr>
        <p:spPr>
          <a:xfrm>
            <a:off x="327545" y="2933692"/>
            <a:ext cx="16281779" cy="3277820"/>
          </a:xfrm>
          <a:prstGeom prst="rect">
            <a:avLst/>
          </a:prstGeom>
          <a:solidFill>
            <a:schemeClr val="accent1"/>
          </a:solidFill>
        </p:spPr>
        <p:txBody>
          <a:bodyPr wrap="square">
            <a:spAutoFit/>
          </a:bodyPr>
          <a:lstStyle/>
          <a:p>
            <a:r>
              <a:rPr lang="mk-MK" sz="2300" b="0" dirty="0">
                <a:latin typeface="Cambria" panose="02040503050406030204" pitchFamily="18" charset="0"/>
                <a:ea typeface="Cambria" panose="02040503050406030204" pitchFamily="18" charset="0"/>
              </a:rPr>
              <a:t>» Волуменот значи дека Големите податоци се многу големи и дека нивната обработка бара голема пресметковна моќ</a:t>
            </a:r>
            <a:r>
              <a:rPr lang="mk-MK" sz="2300" b="0" dirty="0" smtClean="0">
                <a:latin typeface="Cambria" panose="02040503050406030204" pitchFamily="18" charset="0"/>
                <a:ea typeface="Cambria" panose="02040503050406030204" pitchFamily="18" charset="0"/>
              </a:rPr>
              <a:t>.</a:t>
            </a:r>
          </a:p>
          <a:p>
            <a:r>
              <a:rPr lang="mk-MK" sz="2300" b="0" dirty="0" smtClean="0">
                <a:latin typeface="Cambria" panose="02040503050406030204" pitchFamily="18" charset="0"/>
                <a:ea typeface="Cambria" panose="02040503050406030204" pitchFamily="18" charset="0"/>
              </a:rPr>
              <a:t>» </a:t>
            </a:r>
            <a:r>
              <a:rPr lang="mk-MK" sz="2300" b="0" dirty="0">
                <a:latin typeface="Cambria" panose="02040503050406030204" pitchFamily="18" charset="0"/>
                <a:ea typeface="Cambria" panose="02040503050406030204" pitchFamily="18" charset="0"/>
              </a:rPr>
              <a:t>Брзината се залага за фактот дека големите податоци се произведуваат последователно и секој момент се појавуваат нови податоци</a:t>
            </a:r>
            <a:r>
              <a:rPr lang="mk-MK" sz="2300" b="0" dirty="0" smtClean="0">
                <a:latin typeface="Cambria" panose="02040503050406030204" pitchFamily="18" charset="0"/>
                <a:ea typeface="Cambria" panose="02040503050406030204" pitchFamily="18" charset="0"/>
              </a:rPr>
              <a:t>.</a:t>
            </a:r>
          </a:p>
          <a:p>
            <a:r>
              <a:rPr lang="mk-MK" sz="2300" b="0" dirty="0" smtClean="0">
                <a:latin typeface="Cambria" panose="02040503050406030204" pitchFamily="18" charset="0"/>
                <a:ea typeface="Cambria" panose="02040503050406030204" pitchFamily="18" charset="0"/>
              </a:rPr>
              <a:t>» </a:t>
            </a:r>
            <a:r>
              <a:rPr lang="mk-MK" sz="2300" b="0" dirty="0">
                <a:latin typeface="Cambria" panose="02040503050406030204" pitchFamily="18" charset="0"/>
                <a:ea typeface="Cambria" panose="02040503050406030204" pitchFamily="18" charset="0"/>
              </a:rPr>
              <a:t>Разновисноста нè потсетува дека Big Data се неструктурирани и неуредни и затоа не се подготвени за итна </a:t>
            </a:r>
            <a:r>
              <a:rPr lang="mk-MK" sz="2300" b="0" dirty="0" smtClean="0">
                <a:latin typeface="Cambria" panose="02040503050406030204" pitchFamily="18" charset="0"/>
                <a:ea typeface="Cambria" panose="02040503050406030204" pitchFamily="18" charset="0"/>
              </a:rPr>
              <a:t>анализа</a:t>
            </a:r>
          </a:p>
          <a:p>
            <a:r>
              <a:rPr lang="mk-MK" sz="2300" b="0" dirty="0" smtClean="0">
                <a:latin typeface="Cambria" panose="02040503050406030204" pitchFamily="18" charset="0"/>
                <a:ea typeface="Cambria" panose="02040503050406030204" pitchFamily="18" charset="0"/>
              </a:rPr>
              <a:t>Некои </a:t>
            </a:r>
            <a:r>
              <a:rPr lang="mk-MK" sz="2300" b="0" dirty="0">
                <a:latin typeface="Cambria" panose="02040503050406030204" pitchFamily="18" charset="0"/>
                <a:ea typeface="Cambria" panose="02040503050406030204" pitchFamily="18" charset="0"/>
              </a:rPr>
              <a:t>автори додаваат уште две V, Вистинитост (Veracity) и Вредност (Value) (Wamba et al, 2015</a:t>
            </a:r>
            <a:r>
              <a:rPr lang="mk-MK" sz="2300" b="0" dirty="0" smtClean="0">
                <a:latin typeface="Cambria" panose="02040503050406030204" pitchFamily="18" charset="0"/>
                <a:ea typeface="Cambria" panose="02040503050406030204" pitchFamily="18" charset="0"/>
              </a:rPr>
              <a:t>):</a:t>
            </a:r>
          </a:p>
          <a:p>
            <a:r>
              <a:rPr lang="mk-MK" sz="2300" b="0" dirty="0" smtClean="0">
                <a:latin typeface="Cambria" panose="02040503050406030204" pitchFamily="18" charset="0"/>
                <a:ea typeface="Cambria" panose="02040503050406030204" pitchFamily="18" charset="0"/>
              </a:rPr>
              <a:t>» </a:t>
            </a:r>
            <a:r>
              <a:rPr lang="mk-MK" sz="2300" b="0" dirty="0">
                <a:latin typeface="Cambria" panose="02040503050406030204" pitchFamily="18" charset="0"/>
                <a:ea typeface="Cambria" panose="02040503050406030204" pitchFamily="18" charset="0"/>
              </a:rPr>
              <a:t>Вистинитоста ни кажува дека Големите податоци мора внимателно да се испитаат од перспектива на нивната доверливост. Со други зборови, истражувачите треба да внимаваат на квалитетот на големите податоци</a:t>
            </a:r>
            <a:r>
              <a:rPr lang="mk-MK" sz="2300" b="0" dirty="0" smtClean="0">
                <a:latin typeface="Cambria" panose="02040503050406030204" pitchFamily="18" charset="0"/>
                <a:ea typeface="Cambria" panose="02040503050406030204" pitchFamily="18" charset="0"/>
              </a:rPr>
              <a:t>.</a:t>
            </a:r>
          </a:p>
          <a:p>
            <a:r>
              <a:rPr lang="mk-MK" sz="2300" b="0" dirty="0" smtClean="0">
                <a:latin typeface="Cambria" panose="02040503050406030204" pitchFamily="18" charset="0"/>
                <a:ea typeface="Cambria" panose="02040503050406030204" pitchFamily="18" charset="0"/>
              </a:rPr>
              <a:t>»</a:t>
            </a:r>
            <a:r>
              <a:rPr lang="mk-MK" sz="2300" b="0" dirty="0">
                <a:latin typeface="Cambria" panose="02040503050406030204" pitchFamily="18" charset="0"/>
                <a:ea typeface="Cambria" panose="02040503050406030204" pitchFamily="18" charset="0"/>
              </a:rPr>
              <a:t>Вредноста значи дека Големите податоци потенцијално генерираат вредни сознанија кои се важни за носителите на одлуки, креаторите на политики, истражувачите и различните организации</a:t>
            </a:r>
            <a:r>
              <a:rPr lang="mk-MK" sz="2300" dirty="0"/>
              <a:t>.</a:t>
            </a:r>
            <a:endParaRPr lang="en-US" sz="2300" dirty="0"/>
          </a:p>
        </p:txBody>
      </p:sp>
      <p:sp>
        <p:nvSpPr>
          <p:cNvPr id="4" name="Rectangle 3"/>
          <p:cNvSpPr/>
          <p:nvPr/>
        </p:nvSpPr>
        <p:spPr>
          <a:xfrm>
            <a:off x="438845" y="6714289"/>
            <a:ext cx="15599390" cy="2308324"/>
          </a:xfrm>
          <a:prstGeom prst="rect">
            <a:avLst/>
          </a:prstGeom>
        </p:spPr>
        <p:txBody>
          <a:bodyPr wrap="square">
            <a:spAutoFit/>
          </a:bodyPr>
          <a:lstStyle/>
          <a:p>
            <a:r>
              <a:rPr lang="mk-MK" sz="1800" b="0" dirty="0" smtClean="0">
                <a:latin typeface="Cambria" panose="02040503050406030204" pitchFamily="18" charset="0"/>
                <a:ea typeface="Cambria" panose="02040503050406030204" pitchFamily="18" charset="0"/>
              </a:rPr>
              <a:t>Во зависност од нивниот извор, </a:t>
            </a:r>
            <a:r>
              <a:rPr lang="en-US" sz="1800" b="0" dirty="0" smtClean="0">
                <a:latin typeface="Cambria" panose="02040503050406030204" pitchFamily="18" charset="0"/>
                <a:ea typeface="Cambria" panose="02040503050406030204" pitchFamily="18" charset="0"/>
              </a:rPr>
              <a:t>OECD (Organization </a:t>
            </a:r>
            <a:r>
              <a:rPr lang="en-US" sz="1800" b="0" dirty="0">
                <a:latin typeface="Cambria" panose="02040503050406030204" pitchFamily="18" charset="0"/>
                <a:ea typeface="Cambria" panose="02040503050406030204" pitchFamily="18" charset="0"/>
              </a:rPr>
              <a:t>for Economic Cooperation and Development</a:t>
            </a:r>
            <a:r>
              <a:rPr lang="en-US" sz="1800" b="0" dirty="0" smtClean="0">
                <a:latin typeface="Cambria" panose="02040503050406030204" pitchFamily="18" charset="0"/>
                <a:ea typeface="Cambria" panose="02040503050406030204" pitchFamily="18" charset="0"/>
              </a:rPr>
              <a:t>.</a:t>
            </a:r>
            <a:r>
              <a:rPr lang="mk-MK" sz="1800" b="0" dirty="0" smtClean="0">
                <a:latin typeface="Cambria" panose="02040503050406030204" pitchFamily="18" charset="0"/>
                <a:ea typeface="Cambria" panose="02040503050406030204" pitchFamily="18" charset="0"/>
              </a:rPr>
              <a:t> дефинира шест категории на Големи податоци:</a:t>
            </a:r>
            <a:endParaRPr lang="en-US" sz="1800" b="0" dirty="0">
              <a:latin typeface="Cambria" panose="02040503050406030204" pitchFamily="18" charset="0"/>
              <a:ea typeface="Cambria" panose="02040503050406030204" pitchFamily="18" charset="0"/>
            </a:endParaRPr>
          </a:p>
          <a:p>
            <a:r>
              <a:rPr lang="en-US" sz="1800" dirty="0">
                <a:latin typeface="Cambria" panose="02040503050406030204" pitchFamily="18" charset="0"/>
                <a:ea typeface="Cambria" panose="02040503050406030204" pitchFamily="18" charset="0"/>
              </a:rPr>
              <a:t>A</a:t>
            </a:r>
            <a:r>
              <a:rPr lang="mk-MK" sz="1800" dirty="0">
                <a:latin typeface="Cambria" panose="02040503050406030204" pitchFamily="18" charset="0"/>
                <a:ea typeface="Cambria" panose="02040503050406030204" pitchFamily="18" charset="0"/>
              </a:rPr>
              <a:t>: Податоци кои произлегуваат од трансакциите на владата, на пример, даночните и социјалното осигурување.</a:t>
            </a:r>
            <a:endParaRPr lang="en-US" sz="1800" dirty="0">
              <a:latin typeface="Cambria" panose="02040503050406030204" pitchFamily="18" charset="0"/>
              <a:ea typeface="Cambria" panose="02040503050406030204" pitchFamily="18" charset="0"/>
            </a:endParaRPr>
          </a:p>
          <a:p>
            <a:r>
              <a:rPr lang="en-US" sz="1800" dirty="0">
                <a:latin typeface="Cambria" panose="02040503050406030204" pitchFamily="18" charset="0"/>
                <a:ea typeface="Cambria" panose="02040503050406030204" pitchFamily="18" charset="0"/>
              </a:rPr>
              <a:t>B</a:t>
            </a:r>
            <a:r>
              <a:rPr lang="mk-MK" sz="1800" dirty="0">
                <a:latin typeface="Cambria" panose="02040503050406030204" pitchFamily="18" charset="0"/>
                <a:ea typeface="Cambria" panose="02040503050406030204" pitchFamily="18" charset="0"/>
              </a:rPr>
              <a:t>: Податоци кои ги опишуваат барањата за официјална регистрација или лиценцирање.</a:t>
            </a:r>
            <a:endParaRPr lang="en-US" sz="1800" dirty="0">
              <a:latin typeface="Cambria" panose="02040503050406030204" pitchFamily="18" charset="0"/>
              <a:ea typeface="Cambria" panose="02040503050406030204" pitchFamily="18" charset="0"/>
            </a:endParaRPr>
          </a:p>
          <a:p>
            <a:r>
              <a:rPr lang="en-US" sz="1800" dirty="0">
                <a:latin typeface="Cambria" panose="02040503050406030204" pitchFamily="18" charset="0"/>
                <a:ea typeface="Cambria" panose="02040503050406030204" pitchFamily="18" charset="0"/>
              </a:rPr>
              <a:t>C</a:t>
            </a:r>
            <a:r>
              <a:rPr lang="mk-MK" sz="1800" dirty="0">
                <a:latin typeface="Cambria" panose="02040503050406030204" pitchFamily="18" charset="0"/>
                <a:ea typeface="Cambria" panose="02040503050406030204" pitchFamily="18" charset="0"/>
              </a:rPr>
              <a:t>: Комерцијални трансакции направени од поединци и организации. </a:t>
            </a:r>
            <a:endParaRPr lang="en-US" sz="1800" dirty="0">
              <a:latin typeface="Cambria" panose="02040503050406030204" pitchFamily="18" charset="0"/>
              <a:ea typeface="Cambria" panose="02040503050406030204" pitchFamily="18" charset="0"/>
            </a:endParaRPr>
          </a:p>
          <a:p>
            <a:r>
              <a:rPr lang="en-US" sz="1800" dirty="0">
                <a:latin typeface="Cambria" panose="02040503050406030204" pitchFamily="18" charset="0"/>
                <a:ea typeface="Cambria" panose="02040503050406030204" pitchFamily="18" charset="0"/>
              </a:rPr>
              <a:t>D</a:t>
            </a:r>
            <a:r>
              <a:rPr lang="mk-MK" sz="1800" dirty="0">
                <a:latin typeface="Cambria" panose="02040503050406030204" pitchFamily="18" charset="0"/>
                <a:ea typeface="Cambria" panose="02040503050406030204" pitchFamily="18" charset="0"/>
              </a:rPr>
              <a:t>: Интернет податоци, кои произлегуваат од активностите за пребарување и социјално вмрежување.</a:t>
            </a:r>
            <a:endParaRPr lang="en-US" sz="1800" dirty="0">
              <a:latin typeface="Cambria" panose="02040503050406030204" pitchFamily="18" charset="0"/>
              <a:ea typeface="Cambria" panose="02040503050406030204" pitchFamily="18" charset="0"/>
            </a:endParaRPr>
          </a:p>
          <a:p>
            <a:r>
              <a:rPr lang="en-US" sz="1800" dirty="0">
                <a:latin typeface="Cambria" panose="02040503050406030204" pitchFamily="18" charset="0"/>
                <a:ea typeface="Cambria" panose="02040503050406030204" pitchFamily="18" charset="0"/>
              </a:rPr>
              <a:t>E</a:t>
            </a:r>
            <a:r>
              <a:rPr lang="mk-MK" sz="1800" dirty="0">
                <a:latin typeface="Cambria" panose="02040503050406030204" pitchFamily="18" charset="0"/>
                <a:ea typeface="Cambria" panose="02040503050406030204" pitchFamily="18" charset="0"/>
              </a:rPr>
              <a:t>: Следење на податоци, следење на движењето на поединци или физички предмети кои се предмет на движење од луѓе.</a:t>
            </a:r>
            <a:endParaRPr lang="en-US" sz="1800" dirty="0">
              <a:latin typeface="Cambria" panose="02040503050406030204" pitchFamily="18" charset="0"/>
              <a:ea typeface="Cambria" panose="02040503050406030204" pitchFamily="18" charset="0"/>
            </a:endParaRPr>
          </a:p>
          <a:p>
            <a:r>
              <a:rPr lang="mk-MK" sz="1800" dirty="0">
                <a:latin typeface="Cambria" panose="02040503050406030204" pitchFamily="18" charset="0"/>
                <a:ea typeface="Cambria" panose="02040503050406030204" pitchFamily="18" charset="0"/>
              </a:rPr>
              <a:t>F: Податоци за слики, особено воздушни и сателитски снимки, но вклучувајќи копнени видео слики.</a:t>
            </a:r>
            <a:endParaRPr lang="en-US" sz="1800" dirty="0">
              <a:latin typeface="Cambria" panose="02040503050406030204" pitchFamily="18" charset="0"/>
              <a:ea typeface="Cambria" panose="02040503050406030204" pitchFamily="18" charset="0"/>
            </a:endParaRPr>
          </a:p>
          <a:p>
            <a:r>
              <a:rPr lang="mk-MK" sz="1800" dirty="0">
                <a:latin typeface="Cambria" panose="02040503050406030204" pitchFamily="18" charset="0"/>
                <a:ea typeface="Cambria" panose="02040503050406030204" pitchFamily="18" charset="0"/>
              </a:rPr>
              <a:t>Податоците за социјалните медиуми (категорија Д) се податоци од платформи како Facebook, Twitter, Instagram или YouTube.</a:t>
            </a:r>
            <a:endParaRPr lang="en-US" sz="1800" dirty="0">
              <a:latin typeface="Cambria" panose="02040503050406030204" pitchFamily="18" charset="0"/>
              <a:ea typeface="Cambria" panose="02040503050406030204" pitchFamily="18" charset="0"/>
            </a:endParaRPr>
          </a:p>
        </p:txBody>
      </p:sp>
      <p:sp>
        <p:nvSpPr>
          <p:cNvPr id="8" name="Rectangle 7"/>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22218805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0EF4A075-41F4-AD44-AF37-03A9A8646F17}"/>
              </a:ext>
            </a:extLst>
          </p:cNvPr>
          <p:cNvSpPr>
            <a:spLocks noGrp="1"/>
          </p:cNvSpPr>
          <p:nvPr>
            <p:ph type="title"/>
          </p:nvPr>
        </p:nvSpPr>
        <p:spPr/>
        <p:txBody>
          <a:bodyPr>
            <a:normAutofit/>
          </a:bodyPr>
          <a:lstStyle/>
          <a:p>
            <a:r>
              <a:rPr lang="mk-MK" sz="3000" b="1" dirty="0">
                <a:latin typeface="Cambria" panose="02040503050406030204" pitchFamily="18" charset="0"/>
                <a:ea typeface="Cambria" panose="02040503050406030204" pitchFamily="18" charset="0"/>
              </a:rPr>
              <a:t>Формат</a:t>
            </a:r>
            <a:endParaRPr lang="en-GB" sz="3000" dirty="0">
              <a:latin typeface="Cambria" panose="02040503050406030204" pitchFamily="18" charset="0"/>
              <a:ea typeface="Cambria" panose="02040503050406030204" pitchFamily="18" charset="0"/>
            </a:endParaRPr>
          </a:p>
        </p:txBody>
      </p:sp>
      <p:sp>
        <p:nvSpPr>
          <p:cNvPr id="10" name="Text Placeholder 1">
            <a:extLst>
              <a:ext uri="{FF2B5EF4-FFF2-40B4-BE49-F238E27FC236}">
                <a16:creationId xmlns:a16="http://schemas.microsoft.com/office/drawing/2014/main" xmlns="" id="{2963DD9D-42BA-0CF7-9DF5-7E8FDB130C16}"/>
              </a:ext>
            </a:extLst>
          </p:cNvPr>
          <p:cNvSpPr>
            <a:spLocks noGrp="1"/>
          </p:cNvSpPr>
          <p:nvPr>
            <p:ph type="body" idx="1"/>
          </p:nvPr>
        </p:nvSpPr>
        <p:spPr>
          <a:xfrm>
            <a:off x="842952" y="1882574"/>
            <a:ext cx="14489062" cy="1430330"/>
          </a:xfrm>
        </p:spPr>
        <p:txBody>
          <a:bodyPr>
            <a:noAutofit/>
          </a:bodyPr>
          <a:lstStyle/>
          <a:p>
            <a:r>
              <a:rPr lang="mk-MK" dirty="0">
                <a:latin typeface="Cambria" panose="02040503050406030204" pitchFamily="18" charset="0"/>
                <a:ea typeface="Cambria" panose="02040503050406030204" pitchFamily="18" charset="0"/>
              </a:rPr>
              <a:t>Друг начин за кој треба да се размислува во врска со истражувачките податоци е </a:t>
            </a:r>
            <a:r>
              <a:rPr lang="mk-MK" b="1" dirty="0">
                <a:latin typeface="Cambria" panose="02040503050406030204" pitchFamily="18" charset="0"/>
                <a:ea typeface="Cambria" panose="02040503050406030204" pitchFamily="18" charset="0"/>
              </a:rPr>
              <a:t>форматот</a:t>
            </a:r>
            <a:r>
              <a:rPr lang="mk-MK" dirty="0">
                <a:latin typeface="Cambria" panose="02040503050406030204" pitchFamily="18" charset="0"/>
                <a:ea typeface="Cambria" panose="02040503050406030204" pitchFamily="18" charset="0"/>
              </a:rPr>
              <a:t> во кој се чуваат типовите на податоци (текстуален, нумерички, мултимедија, структуриран, софтверски код и сл.). На пример, статистичките податоци може да се чуваат во </a:t>
            </a:r>
            <a:r>
              <a:rPr lang="en-US" dirty="0">
                <a:latin typeface="Cambria" panose="02040503050406030204" pitchFamily="18" charset="0"/>
                <a:ea typeface="Cambria" panose="02040503050406030204" pitchFamily="18" charset="0"/>
              </a:rPr>
              <a:t>SPSS (*.</a:t>
            </a:r>
            <a:r>
              <a:rPr lang="en-US" dirty="0" err="1">
                <a:latin typeface="Cambria" panose="02040503050406030204" pitchFamily="18" charset="0"/>
                <a:ea typeface="Cambria" panose="02040503050406030204" pitchFamily="18" charset="0"/>
              </a:rPr>
              <a:t>sav</a:t>
            </a:r>
            <a:r>
              <a:rPr lang="en-US" dirty="0">
                <a:latin typeface="Cambria" panose="02040503050406030204" pitchFamily="18" charset="0"/>
                <a:ea typeface="Cambria" panose="02040503050406030204" pitchFamily="18" charset="0"/>
              </a:rPr>
              <a:t>) </a:t>
            </a:r>
            <a:r>
              <a:rPr lang="mk-MK" dirty="0">
                <a:latin typeface="Cambria" panose="02040503050406030204" pitchFamily="18" charset="0"/>
                <a:ea typeface="Cambria" panose="02040503050406030204" pitchFamily="18" charset="0"/>
              </a:rPr>
              <a:t>или </a:t>
            </a:r>
            <a:r>
              <a:rPr lang="en-US" dirty="0">
                <a:latin typeface="Cambria" panose="02040503050406030204" pitchFamily="18" charset="0"/>
                <a:ea typeface="Cambria" panose="02040503050406030204" pitchFamily="18" charset="0"/>
              </a:rPr>
              <a:t>STATA </a:t>
            </a:r>
            <a:r>
              <a:rPr lang="mk-MK" dirty="0">
                <a:latin typeface="Cambria" panose="02040503050406030204" pitchFamily="18" charset="0"/>
                <a:ea typeface="Cambria" panose="02040503050406030204" pitchFamily="18" charset="0"/>
              </a:rPr>
              <a:t>формат на датотеки</a:t>
            </a:r>
            <a:r>
              <a:rPr lang="en-US" dirty="0">
                <a:latin typeface="Cambria" panose="02040503050406030204" pitchFamily="18" charset="0"/>
                <a:ea typeface="Cambria" panose="02040503050406030204" pitchFamily="18" charset="0"/>
              </a:rPr>
              <a:t>;</a:t>
            </a:r>
            <a:r>
              <a:rPr lang="mk-MK" dirty="0">
                <a:latin typeface="Cambria" panose="02040503050406030204" pitchFamily="18" charset="0"/>
                <a:ea typeface="Cambria" panose="02040503050406030204" pitchFamily="18" charset="0"/>
              </a:rPr>
              <a:t> филмовите како </a:t>
            </a:r>
            <a:r>
              <a:rPr lang="en-US" dirty="0">
                <a:latin typeface="Cambria" panose="02040503050406030204" pitchFamily="18" charset="0"/>
                <a:ea typeface="Cambria" panose="02040503050406030204" pitchFamily="18" charset="0"/>
              </a:rPr>
              <a:t>*</a:t>
            </a:r>
            <a:r>
              <a:rPr lang="mk-MK"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mpg </a:t>
            </a:r>
            <a:r>
              <a:rPr lang="mk-MK" dirty="0">
                <a:latin typeface="Cambria" panose="02040503050406030204" pitchFamily="18" charset="0"/>
                <a:ea typeface="Cambria" panose="02040503050406030204" pitchFamily="18" charset="0"/>
              </a:rPr>
              <a:t>или </a:t>
            </a:r>
            <a:r>
              <a:rPr lang="en-US" dirty="0">
                <a:latin typeface="Cambria" panose="02040503050406030204" pitchFamily="18" charset="0"/>
                <a:ea typeface="Cambria" panose="02040503050406030204" pitchFamily="18" charset="0"/>
              </a:rPr>
              <a:t>*</a:t>
            </a:r>
            <a:r>
              <a:rPr lang="mk-MK" dirty="0">
                <a:latin typeface="Cambria" panose="02040503050406030204" pitchFamily="18" charset="0"/>
                <a:ea typeface="Cambria" panose="02040503050406030204" pitchFamily="18" charset="0"/>
              </a:rPr>
              <a:t>.</a:t>
            </a:r>
            <a:r>
              <a:rPr lang="en-US" dirty="0" err="1">
                <a:latin typeface="Cambria" panose="02040503050406030204" pitchFamily="18" charset="0"/>
                <a:ea typeface="Cambria" panose="02040503050406030204" pitchFamily="18" charset="0"/>
              </a:rPr>
              <a:t>avi</a:t>
            </a:r>
            <a:r>
              <a:rPr lang="en-US" dirty="0">
                <a:latin typeface="Cambria" panose="02040503050406030204" pitchFamily="18" charset="0"/>
                <a:ea typeface="Cambria" panose="02040503050406030204" pitchFamily="18" charset="0"/>
              </a:rPr>
              <a:t>; </a:t>
            </a:r>
            <a:r>
              <a:rPr lang="mk-MK" dirty="0">
                <a:latin typeface="Cambria" panose="02040503050406030204" pitchFamily="18" charset="0"/>
                <a:ea typeface="Cambria" panose="02040503050406030204" pitchFamily="18" charset="0"/>
              </a:rPr>
              <a:t>структурираните </a:t>
            </a:r>
            <a:r>
              <a:rPr lang="mk-MK" dirty="0" smtClean="0">
                <a:latin typeface="Cambria" panose="02040503050406030204" pitchFamily="18" charset="0"/>
                <a:ea typeface="Cambria" panose="02040503050406030204" pitchFamily="18" charset="0"/>
              </a:rPr>
              <a:t>датотеки </a:t>
            </a:r>
            <a:r>
              <a:rPr lang="mk-MK" dirty="0">
                <a:latin typeface="Cambria" panose="02040503050406030204" pitchFamily="18" charset="0"/>
                <a:ea typeface="Cambria" panose="02040503050406030204" pitchFamily="18" charset="0"/>
              </a:rPr>
              <a:t>како </a:t>
            </a:r>
            <a:r>
              <a:rPr lang="en-US" dirty="0">
                <a:latin typeface="Cambria" panose="02040503050406030204" pitchFamily="18" charset="0"/>
                <a:ea typeface="Cambria" panose="02040503050406030204" pitchFamily="18" charset="0"/>
              </a:rPr>
              <a:t>*</a:t>
            </a:r>
            <a:r>
              <a:rPr lang="mk-MK"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xml </a:t>
            </a:r>
            <a:r>
              <a:rPr lang="en-US" dirty="0" err="1">
                <a:latin typeface="Cambria" panose="02040503050406030204" pitchFamily="18" charset="0"/>
                <a:ea typeface="Cambria" panose="02040503050406030204" pitchFamily="18" charset="0"/>
              </a:rPr>
              <a:t>или</a:t>
            </a:r>
            <a:r>
              <a:rPr lang="en-US" dirty="0">
                <a:latin typeface="Cambria" panose="02040503050406030204" pitchFamily="18" charset="0"/>
                <a:ea typeface="Cambria" panose="02040503050406030204" pitchFamily="18" charset="0"/>
              </a:rPr>
              <a:t> во </a:t>
            </a:r>
            <a:r>
              <a:rPr lang="en-US" dirty="0" err="1" smtClean="0">
                <a:latin typeface="Cambria" panose="02040503050406030204" pitchFamily="18" charset="0"/>
                <a:ea typeface="Cambria" panose="02040503050406030204" pitchFamily="18" charset="0"/>
              </a:rPr>
              <a:t>релаци</a:t>
            </a:r>
            <a:r>
              <a:rPr lang="mk-MK" dirty="0" smtClean="0">
                <a:latin typeface="Cambria" panose="02040503050406030204" pitchFamily="18" charset="0"/>
                <a:ea typeface="Cambria" panose="02040503050406030204" pitchFamily="18" charset="0"/>
              </a:rPr>
              <a:t>ска</a:t>
            </a:r>
            <a:r>
              <a:rPr lang="en-US" dirty="0" smtClean="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база</a:t>
            </a:r>
            <a:r>
              <a:rPr lang="en-US" dirty="0">
                <a:latin typeface="Cambria" panose="02040503050406030204" pitchFamily="18" charset="0"/>
                <a:ea typeface="Cambria" panose="02040503050406030204" pitchFamily="18" charset="0"/>
              </a:rPr>
              <a:t> на </a:t>
            </a:r>
            <a:r>
              <a:rPr lang="en-US" dirty="0" err="1">
                <a:latin typeface="Cambria" panose="02040503050406030204" pitchFamily="18" charset="0"/>
                <a:ea typeface="Cambria" panose="02040503050406030204" pitchFamily="18" charset="0"/>
              </a:rPr>
              <a:t>податоци</a:t>
            </a:r>
            <a:r>
              <a:rPr lang="en-US" dirty="0">
                <a:latin typeface="Cambria" panose="02040503050406030204" pitchFamily="18" charset="0"/>
                <a:ea typeface="Cambria" panose="02040503050406030204" pitchFamily="18" charset="0"/>
              </a:rPr>
              <a:t> MySQL и </a:t>
            </a:r>
            <a:r>
              <a:rPr lang="en-US" dirty="0" err="1">
                <a:latin typeface="Cambria" panose="02040503050406030204" pitchFamily="18" charset="0"/>
                <a:ea typeface="Cambria" panose="02040503050406030204" pitchFamily="18" charset="0"/>
              </a:rPr>
              <a:t>текстуални</a:t>
            </a:r>
            <a:r>
              <a:rPr lang="mk-MK" dirty="0">
                <a:latin typeface="Cambria" panose="02040503050406030204" pitchFamily="18" charset="0"/>
                <a:ea typeface="Cambria" panose="02040503050406030204" pitchFamily="18" charset="0"/>
              </a:rPr>
              <a:t>те</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датотеки</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како</a:t>
            </a:r>
            <a:r>
              <a:rPr lang="en-US" dirty="0">
                <a:latin typeface="Cambria" panose="02040503050406030204" pitchFamily="18" charset="0"/>
                <a:ea typeface="Cambria" panose="02040503050406030204" pitchFamily="18" charset="0"/>
              </a:rPr>
              <a:t> * .</a:t>
            </a:r>
            <a:r>
              <a:rPr lang="en-US" dirty="0" err="1">
                <a:latin typeface="Cambria" panose="02040503050406030204" pitchFamily="18" charset="0"/>
                <a:ea typeface="Cambria" panose="02040503050406030204" pitchFamily="18" charset="0"/>
              </a:rPr>
              <a:t>docx</a:t>
            </a:r>
            <a:r>
              <a:rPr lang="en-US" dirty="0">
                <a:latin typeface="Cambria" panose="02040503050406030204" pitchFamily="18" charset="0"/>
                <a:ea typeface="Cambria" panose="02040503050406030204" pitchFamily="18" charset="0"/>
              </a:rPr>
              <a:t>, * .pdf </a:t>
            </a:r>
            <a:r>
              <a:rPr lang="en-US" dirty="0" err="1">
                <a:latin typeface="Cambria" panose="02040503050406030204" pitchFamily="18" charset="0"/>
                <a:ea typeface="Cambria" panose="02040503050406030204" pitchFamily="18" charset="0"/>
              </a:rPr>
              <a:t>или</a:t>
            </a:r>
            <a:r>
              <a:rPr lang="en-US" dirty="0">
                <a:latin typeface="Cambria" panose="02040503050406030204" pitchFamily="18" charset="0"/>
                <a:ea typeface="Cambria" panose="02040503050406030204" pitchFamily="18" charset="0"/>
              </a:rPr>
              <a:t> *.rtf.</a:t>
            </a:r>
          </a:p>
          <a:p>
            <a:pPr>
              <a:lnSpc>
                <a:spcPct val="150000"/>
              </a:lnSpc>
            </a:pPr>
            <a:endParaRPr lang="en-GB" dirty="0"/>
          </a:p>
        </p:txBody>
      </p:sp>
      <p:sp>
        <p:nvSpPr>
          <p:cNvPr id="11" name="Text Placeholder 1">
            <a:extLst>
              <a:ext uri="{FF2B5EF4-FFF2-40B4-BE49-F238E27FC236}">
                <a16:creationId xmlns:a16="http://schemas.microsoft.com/office/drawing/2014/main" xmlns="" id="{38D523EE-9E0B-113F-58F7-3BC503601185}"/>
              </a:ext>
            </a:extLst>
          </p:cNvPr>
          <p:cNvSpPr txBox="1">
            <a:spLocks/>
          </p:cNvSpPr>
          <p:nvPr/>
        </p:nvSpPr>
        <p:spPr>
          <a:xfrm>
            <a:off x="908781" y="3088467"/>
            <a:ext cx="14489062" cy="143032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endParaRPr lang="en-GB" dirty="0"/>
          </a:p>
        </p:txBody>
      </p:sp>
      <p:sp>
        <p:nvSpPr>
          <p:cNvPr id="12" name="Text Placeholder 1">
            <a:extLst>
              <a:ext uri="{FF2B5EF4-FFF2-40B4-BE49-F238E27FC236}">
                <a16:creationId xmlns:a16="http://schemas.microsoft.com/office/drawing/2014/main" xmlns="" id="{EC31B0F9-D6CB-8C48-98A5-FB7F973C725A}"/>
              </a:ext>
            </a:extLst>
          </p:cNvPr>
          <p:cNvSpPr txBox="1">
            <a:spLocks/>
          </p:cNvSpPr>
          <p:nvPr/>
        </p:nvSpPr>
        <p:spPr>
          <a:xfrm>
            <a:off x="908781" y="5186151"/>
            <a:ext cx="14489062" cy="1540410"/>
          </a:xfrm>
          <a:prstGeom prst="rect">
            <a:avLst/>
          </a:prstGeom>
        </p:spPr>
        <p:txBody>
          <a:bodyPr vert="horz" lIns="91440" tIns="45720" rIns="91440" bIns="45720" rtlCol="0">
            <a:normAutofit fontScale="92500" lnSpcReduction="20000"/>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b="1" dirty="0">
                <a:latin typeface="Cambria" panose="02040503050406030204" pitchFamily="18" charset="0"/>
                <a:ea typeface="Cambria" panose="02040503050406030204" pitchFamily="18" charset="0"/>
              </a:rPr>
              <a:t>Големина и сложеност</a:t>
            </a:r>
            <a:endParaRPr lang="en-US" dirty="0">
              <a:latin typeface="Cambria" panose="02040503050406030204" pitchFamily="18" charset="0"/>
              <a:ea typeface="Cambria" panose="02040503050406030204" pitchFamily="18" charset="0"/>
            </a:endParaRPr>
          </a:p>
          <a:p>
            <a:pPr marL="0" indent="0">
              <a:buNone/>
            </a:pPr>
            <a:r>
              <a:rPr lang="mk-MK" dirty="0">
                <a:latin typeface="Cambria" panose="02040503050406030204" pitchFamily="18" charset="0"/>
                <a:ea typeface="Cambria" panose="02040503050406030204" pitchFamily="18" charset="0"/>
              </a:rPr>
              <a:t>Големината на датотеките, како и нивната комплексност се секако важни. Управувањето со релативно мала и едноставна база на податоци, претставува различен предизвик од управувањето со големи, сложени датотеки со податоци.</a:t>
            </a:r>
            <a:endParaRPr lang="en-US" dirty="0">
              <a:latin typeface="Cambria" panose="02040503050406030204" pitchFamily="18" charset="0"/>
              <a:ea typeface="Cambria" panose="02040503050406030204" pitchFamily="18" charset="0"/>
            </a:endParaRPr>
          </a:p>
          <a:p>
            <a:pPr marL="0" indent="0">
              <a:lnSpc>
                <a:spcPct val="150000"/>
              </a:lnSpc>
              <a:buNone/>
            </a:pPr>
            <a:endParaRPr lang="en-GB" dirty="0"/>
          </a:p>
        </p:txBody>
      </p:sp>
      <p:sp>
        <p:nvSpPr>
          <p:cNvPr id="15" name="Text Placeholder 1">
            <a:extLst>
              <a:ext uri="{FF2B5EF4-FFF2-40B4-BE49-F238E27FC236}">
                <a16:creationId xmlns:a16="http://schemas.microsoft.com/office/drawing/2014/main" xmlns="" id="{C6D160BE-6F4F-D857-C362-FE2A527DDEC7}"/>
              </a:ext>
            </a:extLst>
          </p:cNvPr>
          <p:cNvSpPr txBox="1">
            <a:spLocks/>
          </p:cNvSpPr>
          <p:nvPr/>
        </p:nvSpPr>
        <p:spPr>
          <a:xfrm>
            <a:off x="881295" y="7116698"/>
            <a:ext cx="14489062" cy="1863529"/>
          </a:xfrm>
          <a:prstGeom prst="rect">
            <a:avLst/>
          </a:prstGeom>
        </p:spPr>
        <p:txBody>
          <a:bodyPr vert="horz" lIns="91440" tIns="45720" rIns="91440" bIns="45720" rtlCol="0">
            <a:normAutofit lnSpcReduction="10000"/>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b="1" dirty="0" smtClean="0">
                <a:latin typeface="Cambria" panose="02040503050406030204" pitchFamily="18" charset="0"/>
                <a:ea typeface="Cambria" panose="02040503050406030204" pitchFamily="18" charset="0"/>
              </a:rPr>
              <a:t>Фаза на истражување</a:t>
            </a:r>
            <a:endParaRPr lang="en-US" dirty="0" smtClean="0">
              <a:latin typeface="Cambria" panose="02040503050406030204" pitchFamily="18" charset="0"/>
              <a:ea typeface="Cambria" panose="02040503050406030204" pitchFamily="18" charset="0"/>
            </a:endParaRPr>
          </a:p>
          <a:p>
            <a:pPr marL="0" indent="0">
              <a:buNone/>
            </a:pPr>
            <a:r>
              <a:rPr lang="mk-MK" dirty="0" smtClean="0">
                <a:latin typeface="Cambria" panose="02040503050406030204" pitchFamily="18" charset="0"/>
                <a:ea typeface="Cambria" panose="02040503050406030204" pitchFamily="18" charset="0"/>
              </a:rPr>
              <a:t>Различните </a:t>
            </a:r>
            <a:r>
              <a:rPr lang="mk-MK" dirty="0">
                <a:latin typeface="Cambria" panose="02040503050406030204" pitchFamily="18" charset="0"/>
                <a:ea typeface="Cambria" panose="02040503050406030204" pitchFamily="18" charset="0"/>
              </a:rPr>
              <a:t>фази низ кои поминуваат истражувачките податоци (сирови, исчистени, обработени, анализирани податоци) вклучуваат свои предизвици за управување со истите.</a:t>
            </a:r>
          </a:p>
        </p:txBody>
      </p:sp>
      <p:sp>
        <p:nvSpPr>
          <p:cNvPr id="8" name="Rectangle 7"/>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9329767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build="p"/>
      <p:bldP spid="12" grpId="0" build="p"/>
      <p:bldP spid="1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0EF4A075-41F4-AD44-AF37-03A9A8646F17}"/>
              </a:ext>
            </a:extLst>
          </p:cNvPr>
          <p:cNvSpPr>
            <a:spLocks noGrp="1"/>
          </p:cNvSpPr>
          <p:nvPr>
            <p:ph type="title"/>
          </p:nvPr>
        </p:nvSpPr>
        <p:spPr>
          <a:xfrm>
            <a:off x="681335" y="386955"/>
            <a:ext cx="14716508" cy="997079"/>
          </a:xfrm>
        </p:spPr>
        <p:txBody>
          <a:bodyPr>
            <a:normAutofit/>
          </a:bodyPr>
          <a:lstStyle/>
          <a:p>
            <a:r>
              <a:rPr lang="mk-MK" sz="3000" b="1" dirty="0">
                <a:latin typeface="Cambria" panose="02040503050406030204" pitchFamily="18" charset="0"/>
                <a:ea typeface="Cambria" panose="02040503050406030204" pitchFamily="18" charset="0"/>
              </a:rPr>
              <a:t>1.3 Податоци во општествените науки</a:t>
            </a:r>
            <a:endParaRPr lang="en-GB" sz="3000" dirty="0">
              <a:latin typeface="Cambria" panose="02040503050406030204" pitchFamily="18" charset="0"/>
              <a:ea typeface="Cambria" panose="02040503050406030204" pitchFamily="18" charset="0"/>
            </a:endParaRPr>
          </a:p>
        </p:txBody>
      </p:sp>
      <p:sp>
        <p:nvSpPr>
          <p:cNvPr id="10" name="Text Placeholder 1">
            <a:extLst>
              <a:ext uri="{FF2B5EF4-FFF2-40B4-BE49-F238E27FC236}">
                <a16:creationId xmlns:a16="http://schemas.microsoft.com/office/drawing/2014/main" xmlns="" id="{2963DD9D-42BA-0CF7-9DF5-7E8FDB130C16}"/>
              </a:ext>
            </a:extLst>
          </p:cNvPr>
          <p:cNvSpPr>
            <a:spLocks noGrp="1"/>
          </p:cNvSpPr>
          <p:nvPr>
            <p:ph type="body" idx="1"/>
          </p:nvPr>
        </p:nvSpPr>
        <p:spPr>
          <a:xfrm>
            <a:off x="745341" y="1214651"/>
            <a:ext cx="14489062" cy="1507647"/>
          </a:xfrm>
        </p:spPr>
        <p:txBody>
          <a:bodyPr>
            <a:normAutofit/>
          </a:bodyPr>
          <a:lstStyle/>
          <a:p>
            <a:pPr marL="0" indent="0">
              <a:buNone/>
            </a:pPr>
            <a:r>
              <a:rPr lang="mk-MK" dirty="0">
                <a:latin typeface="Cambria" panose="02040503050406030204" pitchFamily="18" charset="0"/>
                <a:ea typeface="Cambria" panose="02040503050406030204" pitchFamily="18" charset="0"/>
              </a:rPr>
              <a:t>В</a:t>
            </a:r>
            <a:r>
              <a:rPr lang="mk-MK" dirty="0" smtClean="0">
                <a:latin typeface="Cambria" panose="02040503050406030204" pitchFamily="18" charset="0"/>
                <a:ea typeface="Cambria" panose="02040503050406030204" pitchFamily="18" charset="0"/>
              </a:rPr>
              <a:t>о </a:t>
            </a:r>
            <a:r>
              <a:rPr lang="mk-MK" dirty="0">
                <a:latin typeface="Cambria" panose="02040503050406030204" pitchFamily="18" charset="0"/>
                <a:ea typeface="Cambria" panose="02040503050406030204" pitchFamily="18" charset="0"/>
              </a:rPr>
              <a:t>областа на општествените науки, честопати се </a:t>
            </a:r>
            <a:r>
              <a:rPr lang="mk-MK" dirty="0" smtClean="0">
                <a:latin typeface="Cambria" panose="02040503050406030204" pitchFamily="18" charset="0"/>
                <a:ea typeface="Cambria" panose="02040503050406030204" pitchFamily="18" charset="0"/>
              </a:rPr>
              <a:t>работи </a:t>
            </a:r>
            <a:r>
              <a:rPr lang="mk-MK" dirty="0">
                <a:latin typeface="Cambria" panose="02040503050406030204" pitchFamily="18" charset="0"/>
                <a:ea typeface="Cambria" panose="02040503050406030204" pitchFamily="18" charset="0"/>
              </a:rPr>
              <a:t>со податоци кои потекнуваат од човечки </a:t>
            </a:r>
            <a:r>
              <a:rPr lang="mk-MK" dirty="0" smtClean="0">
                <a:latin typeface="Cambria" panose="02040503050406030204" pitchFamily="18" charset="0"/>
                <a:ea typeface="Cambria" panose="02040503050406030204" pitchFamily="18" charset="0"/>
              </a:rPr>
              <a:t>учесници, </a:t>
            </a:r>
            <a:r>
              <a:rPr lang="mk-MK" dirty="0">
                <a:latin typeface="Cambria" panose="02040503050406030204" pitchFamily="18" charset="0"/>
                <a:ea typeface="Cambria" panose="02040503050406030204" pitchFamily="18" charset="0"/>
              </a:rPr>
              <a:t>ш</a:t>
            </a:r>
            <a:r>
              <a:rPr lang="mk-MK" dirty="0" smtClean="0">
                <a:latin typeface="Cambria" panose="02040503050406030204" pitchFamily="18" charset="0"/>
                <a:ea typeface="Cambria" panose="02040503050406030204" pitchFamily="18" charset="0"/>
              </a:rPr>
              <a:t>то </a:t>
            </a:r>
            <a:r>
              <a:rPr lang="mk-MK" dirty="0">
                <a:latin typeface="Cambria" panose="02040503050406030204" pitchFamily="18" charset="0"/>
                <a:ea typeface="Cambria" panose="02040503050406030204" pitchFamily="18" charset="0"/>
              </a:rPr>
              <a:t>значи дека се работи за сензитивни, лични податоци кои заслужуваат посебно внимание. </a:t>
            </a:r>
            <a:endParaRPr lang="en-US" dirty="0">
              <a:latin typeface="Cambria" panose="02040503050406030204" pitchFamily="18" charset="0"/>
              <a:ea typeface="Cambria" panose="02040503050406030204" pitchFamily="18" charset="0"/>
            </a:endParaRPr>
          </a:p>
          <a:p>
            <a:pPr>
              <a:lnSpc>
                <a:spcPct val="150000"/>
              </a:lnSpc>
            </a:pPr>
            <a:endParaRPr lang="en-GB" dirty="0"/>
          </a:p>
        </p:txBody>
      </p:sp>
      <p:sp>
        <p:nvSpPr>
          <p:cNvPr id="4" name="Text Placeholder 1">
            <a:extLst>
              <a:ext uri="{FF2B5EF4-FFF2-40B4-BE49-F238E27FC236}">
                <a16:creationId xmlns:a16="http://schemas.microsoft.com/office/drawing/2014/main" xmlns="" id="{4A5D80F0-A5BF-0E33-AAE7-26152305A9AC}"/>
              </a:ext>
            </a:extLst>
          </p:cNvPr>
          <p:cNvSpPr txBox="1">
            <a:spLocks/>
          </p:cNvSpPr>
          <p:nvPr/>
        </p:nvSpPr>
        <p:spPr>
          <a:xfrm>
            <a:off x="778256" y="2722298"/>
            <a:ext cx="14497091" cy="2528018"/>
          </a:xfrm>
          <a:prstGeom prst="rect">
            <a:avLst/>
          </a:prstGeom>
        </p:spPr>
        <p:txBody>
          <a:bodyPr vert="horz" lIns="91440" tIns="45720" rIns="91440" bIns="45720" rtlCol="0">
            <a:normAutofit lnSpcReduction="10000"/>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latin typeface="Cambria" panose="02040503050406030204" pitchFamily="18" charset="0"/>
                <a:ea typeface="Cambria" panose="02040503050406030204" pitchFamily="18" charset="0"/>
              </a:rPr>
              <a:t>Доколку истражувачките податоците овозможуваат идентификација на одредена личност, тогаш истите се класифицираат како лични податоци. Во рамките на Општата европска регулатива за заштита на податоците (GDPR, Европската унија, 2016 година) личните податоци се дефинираат како сите информации во врска со идентификувано или препознатливо физичко лице познато како „субјект на податоци“.</a:t>
            </a:r>
            <a:endParaRPr lang="en-US" dirty="0">
              <a:latin typeface="Cambria" panose="02040503050406030204" pitchFamily="18" charset="0"/>
              <a:ea typeface="Cambria" panose="02040503050406030204" pitchFamily="18" charset="0"/>
            </a:endParaRPr>
          </a:p>
        </p:txBody>
      </p:sp>
      <p:pic>
        <p:nvPicPr>
          <p:cNvPr id="9" name="Picture 8" descr="Personaldata1500px"/>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256" y="5159829"/>
            <a:ext cx="6830858" cy="3679644"/>
          </a:xfrm>
          <a:prstGeom prst="rect">
            <a:avLst/>
          </a:prstGeom>
          <a:noFill/>
          <a:ln>
            <a:noFill/>
          </a:ln>
        </p:spPr>
      </p:pic>
      <p:sp>
        <p:nvSpPr>
          <p:cNvPr id="2" name="TextBox 1"/>
          <p:cNvSpPr txBox="1"/>
          <p:nvPr/>
        </p:nvSpPr>
        <p:spPr>
          <a:xfrm>
            <a:off x="8422861" y="5250316"/>
            <a:ext cx="8215952" cy="35564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rtlCol="0">
            <a:noAutofit/>
          </a:bodyPr>
          <a:lstStyle/>
          <a:p>
            <a:r>
              <a:rPr lang="mk-MK" b="0" dirty="0" smtClean="0">
                <a:latin typeface="Cambria" panose="02040503050406030204" pitchFamily="18" charset="0"/>
                <a:ea typeface="Cambria" panose="02040503050406030204" pitchFamily="18" charset="0"/>
              </a:rPr>
              <a:t>-</a:t>
            </a:r>
            <a:r>
              <a:rPr lang="mk-MK" b="0" dirty="0">
                <a:latin typeface="Cambria" panose="02040503050406030204" pitchFamily="18" charset="0"/>
                <a:ea typeface="Cambria" panose="02040503050406030204" pitchFamily="18" charset="0"/>
              </a:rPr>
              <a:t>Расно и етничко потекло</a:t>
            </a:r>
            <a:endParaRPr lang="en-US" b="0" dirty="0">
              <a:latin typeface="Cambria" panose="02040503050406030204" pitchFamily="18" charset="0"/>
              <a:ea typeface="Cambria" panose="02040503050406030204" pitchFamily="18" charset="0"/>
            </a:endParaRPr>
          </a:p>
          <a:p>
            <a:r>
              <a:rPr lang="mk-MK" b="0" dirty="0">
                <a:latin typeface="Cambria" panose="02040503050406030204" pitchFamily="18" charset="0"/>
                <a:ea typeface="Cambria" panose="02040503050406030204" pitchFamily="18" charset="0"/>
              </a:rPr>
              <a:t>-Политички убедувања</a:t>
            </a:r>
            <a:endParaRPr lang="en-US" b="0" dirty="0">
              <a:latin typeface="Cambria" panose="02040503050406030204" pitchFamily="18" charset="0"/>
              <a:ea typeface="Cambria" panose="02040503050406030204" pitchFamily="18" charset="0"/>
            </a:endParaRPr>
          </a:p>
          <a:p>
            <a:r>
              <a:rPr lang="mk-MK" b="0" dirty="0">
                <a:latin typeface="Cambria" panose="02040503050406030204" pitchFamily="18" charset="0"/>
                <a:ea typeface="Cambria" panose="02040503050406030204" pitchFamily="18" charset="0"/>
              </a:rPr>
              <a:t>-Религиски или филозофски верувања</a:t>
            </a:r>
            <a:endParaRPr lang="en-US" b="0" dirty="0">
              <a:latin typeface="Cambria" panose="02040503050406030204" pitchFamily="18" charset="0"/>
              <a:ea typeface="Cambria" panose="02040503050406030204" pitchFamily="18" charset="0"/>
            </a:endParaRPr>
          </a:p>
          <a:p>
            <a:r>
              <a:rPr lang="mk-MK" b="0" dirty="0">
                <a:latin typeface="Cambria" panose="02040503050406030204" pitchFamily="18" charset="0"/>
                <a:ea typeface="Cambria" panose="02040503050406030204" pitchFamily="18" charset="0"/>
              </a:rPr>
              <a:t>- Членство во синдикат</a:t>
            </a:r>
            <a:endParaRPr lang="en-US" b="0" dirty="0">
              <a:latin typeface="Cambria" panose="02040503050406030204" pitchFamily="18" charset="0"/>
              <a:ea typeface="Cambria" panose="02040503050406030204" pitchFamily="18" charset="0"/>
            </a:endParaRPr>
          </a:p>
          <a:p>
            <a:r>
              <a:rPr lang="mk-MK" b="0" dirty="0">
                <a:latin typeface="Cambria" panose="02040503050406030204" pitchFamily="18" charset="0"/>
                <a:ea typeface="Cambria" panose="02040503050406030204" pitchFamily="18" charset="0"/>
              </a:rPr>
              <a:t>- Генетски податоци</a:t>
            </a:r>
            <a:endParaRPr lang="en-US" b="0" dirty="0">
              <a:latin typeface="Cambria" panose="02040503050406030204" pitchFamily="18" charset="0"/>
              <a:ea typeface="Cambria" panose="02040503050406030204" pitchFamily="18" charset="0"/>
            </a:endParaRPr>
          </a:p>
          <a:p>
            <a:r>
              <a:rPr lang="mk-MK" b="0" dirty="0">
                <a:latin typeface="Cambria" panose="02040503050406030204" pitchFamily="18" charset="0"/>
                <a:ea typeface="Cambria" panose="02040503050406030204" pitchFamily="18" charset="0"/>
              </a:rPr>
              <a:t>- Биометриски податоци</a:t>
            </a:r>
            <a:endParaRPr lang="en-US" b="0" dirty="0">
              <a:latin typeface="Cambria" panose="02040503050406030204" pitchFamily="18" charset="0"/>
              <a:ea typeface="Cambria" panose="02040503050406030204" pitchFamily="18" charset="0"/>
            </a:endParaRPr>
          </a:p>
          <a:p>
            <a:r>
              <a:rPr lang="mk-MK" b="0" dirty="0">
                <a:latin typeface="Cambria" panose="02040503050406030204" pitchFamily="18" charset="0"/>
                <a:ea typeface="Cambria" panose="02040503050406030204" pitchFamily="18" charset="0"/>
              </a:rPr>
              <a:t>- Податоци во врска со здравјето</a:t>
            </a:r>
            <a:endParaRPr lang="en-US" b="0" dirty="0">
              <a:latin typeface="Cambria" panose="02040503050406030204" pitchFamily="18" charset="0"/>
              <a:ea typeface="Cambria" panose="02040503050406030204" pitchFamily="18" charset="0"/>
            </a:endParaRPr>
          </a:p>
          <a:p>
            <a:r>
              <a:rPr lang="mk-MK" b="0" dirty="0">
                <a:latin typeface="Cambria" panose="02040503050406030204" pitchFamily="18" charset="0"/>
                <a:ea typeface="Cambria" panose="02040503050406030204" pitchFamily="18" charset="0"/>
              </a:rPr>
              <a:t>- Податоци во врска со личниот сексуален живот или сексуалната ориентација на </a:t>
            </a:r>
            <a:r>
              <a:rPr lang="mk-MK" b="0" dirty="0" smtClean="0">
                <a:latin typeface="Cambria" panose="02040503050406030204" pitchFamily="18" charset="0"/>
                <a:ea typeface="Cambria" panose="02040503050406030204" pitchFamily="18" charset="0"/>
              </a:rPr>
              <a:t>лицето</a:t>
            </a:r>
            <a:endParaRPr lang="en-US" b="0" dirty="0" smtClean="0">
              <a:solidFill>
                <a:schemeClr val="bg2">
                  <a:lumMod val="25000"/>
                </a:schemeClr>
              </a:solidFill>
              <a:latin typeface="Cambria" panose="02040503050406030204" pitchFamily="18" charset="0"/>
              <a:ea typeface="Cambria" panose="02040503050406030204" pitchFamily="18" charset="0"/>
              <a:cs typeface="Tahoma" panose="020B0604030504040204" pitchFamily="34" charset="0"/>
            </a:endParaRPr>
          </a:p>
        </p:txBody>
      </p:sp>
      <p:sp>
        <p:nvSpPr>
          <p:cNvPr id="8" name="Rectangle 7"/>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9518543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136976655"/>
              </p:ext>
            </p:extLst>
          </p:nvPr>
        </p:nvGraphicFramePr>
        <p:xfrm>
          <a:off x="696036" y="805218"/>
          <a:ext cx="15872346" cy="8413777"/>
        </p:xfrm>
        <a:graphic>
          <a:graphicData uri="http://schemas.openxmlformats.org/drawingml/2006/table">
            <a:tbl>
              <a:tblPr firstRow="1" firstCol="1" bandRow="1">
                <a:tableStyleId>{5940675A-B579-460E-94D1-54222C63F5DA}</a:tableStyleId>
              </a:tblPr>
              <a:tblGrid>
                <a:gridCol w="2267475"/>
                <a:gridCol w="6689724"/>
                <a:gridCol w="6915147"/>
              </a:tblGrid>
              <a:tr h="354666">
                <a:tc>
                  <a:txBody>
                    <a:bodyPr/>
                    <a:lstStyle/>
                    <a:p>
                      <a:pPr marL="0" marR="0">
                        <a:lnSpc>
                          <a:spcPct val="107000"/>
                        </a:lnSpc>
                        <a:spcBef>
                          <a:spcPts val="0"/>
                        </a:spcBef>
                        <a:spcAft>
                          <a:spcPts val="0"/>
                        </a:spcAft>
                      </a:pPr>
                      <a:r>
                        <a:rPr lang="mk-MK" sz="1800" dirty="0">
                          <a:effectLst/>
                          <a:latin typeface="Cambria" panose="02040503050406030204" pitchFamily="18" charset="0"/>
                          <a:ea typeface="Cambria" panose="02040503050406030204" pitchFamily="18" charset="0"/>
                        </a:rPr>
                        <a:t>Тип на податоци</a:t>
                      </a:r>
                      <a:endParaRPr lang="en-US" sz="1800" dirty="0">
                        <a:effectLst/>
                        <a:latin typeface="Cambria" panose="02040503050406030204" pitchFamily="18" charset="0"/>
                        <a:ea typeface="Cambria" panose="02040503050406030204" pitchFamily="18" charset="0"/>
                        <a:cs typeface="Times New Roman"/>
                      </a:endParaRPr>
                    </a:p>
                  </a:txBody>
                  <a:tcPr marL="52571" marR="52571" marT="0" marB="0"/>
                </a:tc>
                <a:tc>
                  <a:txBody>
                    <a:bodyPr/>
                    <a:lstStyle/>
                    <a:p>
                      <a:pPr marL="0" marR="0">
                        <a:lnSpc>
                          <a:spcPct val="107000"/>
                        </a:lnSpc>
                        <a:spcBef>
                          <a:spcPts val="0"/>
                        </a:spcBef>
                        <a:spcAft>
                          <a:spcPts val="0"/>
                        </a:spcAft>
                      </a:pPr>
                      <a:r>
                        <a:rPr lang="mk-MK" sz="1800">
                          <a:effectLst/>
                          <a:latin typeface="Cambria" panose="02040503050406030204" pitchFamily="18" charset="0"/>
                          <a:ea typeface="Cambria" panose="02040503050406030204" pitchFamily="18" charset="0"/>
                        </a:rPr>
                        <a:t>Квантитативни податоци</a:t>
                      </a:r>
                      <a:endParaRPr lang="en-US" sz="1800">
                        <a:effectLst/>
                        <a:latin typeface="Cambria" panose="02040503050406030204" pitchFamily="18" charset="0"/>
                        <a:ea typeface="Cambria" panose="02040503050406030204" pitchFamily="18" charset="0"/>
                        <a:cs typeface="Times New Roman"/>
                      </a:endParaRPr>
                    </a:p>
                  </a:txBody>
                  <a:tcPr marL="52571" marR="52571" marT="0" marB="0"/>
                </a:tc>
                <a:tc>
                  <a:txBody>
                    <a:bodyPr/>
                    <a:lstStyle/>
                    <a:p>
                      <a:pPr marL="0" marR="0">
                        <a:lnSpc>
                          <a:spcPct val="107000"/>
                        </a:lnSpc>
                        <a:spcBef>
                          <a:spcPts val="0"/>
                        </a:spcBef>
                        <a:spcAft>
                          <a:spcPts val="0"/>
                        </a:spcAft>
                      </a:pPr>
                      <a:r>
                        <a:rPr lang="mk-MK" sz="1800">
                          <a:effectLst/>
                          <a:latin typeface="Cambria" panose="02040503050406030204" pitchFamily="18" charset="0"/>
                          <a:ea typeface="Cambria" panose="02040503050406030204" pitchFamily="18" charset="0"/>
                        </a:rPr>
                        <a:t>Квалитативни податоци</a:t>
                      </a:r>
                      <a:endParaRPr lang="en-US" sz="1800">
                        <a:effectLst/>
                        <a:latin typeface="Cambria" panose="02040503050406030204" pitchFamily="18" charset="0"/>
                        <a:ea typeface="Cambria" panose="02040503050406030204" pitchFamily="18" charset="0"/>
                        <a:cs typeface="Times New Roman"/>
                      </a:endParaRPr>
                    </a:p>
                  </a:txBody>
                  <a:tcPr marL="52571" marR="52571" marT="0" marB="0"/>
                </a:tc>
              </a:tr>
              <a:tr h="1950669">
                <a:tc>
                  <a:txBody>
                    <a:bodyPr/>
                    <a:lstStyle/>
                    <a:p>
                      <a:pPr marL="0" marR="0">
                        <a:lnSpc>
                          <a:spcPct val="107000"/>
                        </a:lnSpc>
                        <a:spcBef>
                          <a:spcPts val="0"/>
                        </a:spcBef>
                        <a:spcAft>
                          <a:spcPts val="0"/>
                        </a:spcAft>
                      </a:pPr>
                      <a:r>
                        <a:rPr lang="mk-MK" sz="1800">
                          <a:effectLst/>
                          <a:latin typeface="Cambria" panose="02040503050406030204" pitchFamily="18" charset="0"/>
                          <a:ea typeface="Cambria" panose="02040503050406030204" pitchFamily="18" charset="0"/>
                        </a:rPr>
                        <a:t> </a:t>
                      </a:r>
                      <a:endParaRPr lang="en-US" sz="1800">
                        <a:effectLst/>
                        <a:latin typeface="Cambria" panose="02040503050406030204" pitchFamily="18" charset="0"/>
                        <a:ea typeface="Cambria" panose="02040503050406030204" pitchFamily="18" charset="0"/>
                      </a:endParaRPr>
                    </a:p>
                    <a:p>
                      <a:pPr marL="0" marR="0">
                        <a:lnSpc>
                          <a:spcPct val="107000"/>
                        </a:lnSpc>
                        <a:spcBef>
                          <a:spcPts val="0"/>
                        </a:spcBef>
                        <a:spcAft>
                          <a:spcPts val="0"/>
                        </a:spcAft>
                      </a:pPr>
                      <a:r>
                        <a:rPr lang="mk-MK" sz="1800">
                          <a:effectLst/>
                          <a:latin typeface="Cambria" panose="02040503050406030204" pitchFamily="18" charset="0"/>
                          <a:ea typeface="Cambria" panose="02040503050406030204" pitchFamily="18" charset="0"/>
                        </a:rPr>
                        <a:t> </a:t>
                      </a:r>
                      <a:endParaRPr lang="en-US" sz="1800">
                        <a:effectLst/>
                        <a:latin typeface="Cambria" panose="02040503050406030204" pitchFamily="18" charset="0"/>
                        <a:ea typeface="Cambria" panose="02040503050406030204" pitchFamily="18" charset="0"/>
                      </a:endParaRPr>
                    </a:p>
                    <a:p>
                      <a:pPr marL="0" marR="0">
                        <a:lnSpc>
                          <a:spcPct val="107000"/>
                        </a:lnSpc>
                        <a:spcBef>
                          <a:spcPts val="0"/>
                        </a:spcBef>
                        <a:spcAft>
                          <a:spcPts val="0"/>
                        </a:spcAft>
                      </a:pPr>
                      <a:r>
                        <a:rPr lang="mk-MK" sz="1800">
                          <a:effectLst/>
                          <a:latin typeface="Cambria" panose="02040503050406030204" pitchFamily="18" charset="0"/>
                          <a:ea typeface="Cambria" panose="02040503050406030204" pitchFamily="18" charset="0"/>
                        </a:rPr>
                        <a:t> </a:t>
                      </a:r>
                      <a:endParaRPr lang="en-US" sz="1800">
                        <a:effectLst/>
                        <a:latin typeface="Cambria" panose="02040503050406030204" pitchFamily="18" charset="0"/>
                        <a:ea typeface="Cambria" panose="02040503050406030204" pitchFamily="18" charset="0"/>
                      </a:endParaRPr>
                    </a:p>
                    <a:p>
                      <a:pPr marL="0" marR="0">
                        <a:lnSpc>
                          <a:spcPct val="107000"/>
                        </a:lnSpc>
                        <a:spcBef>
                          <a:spcPts val="0"/>
                        </a:spcBef>
                        <a:spcAft>
                          <a:spcPts val="0"/>
                        </a:spcAft>
                      </a:pPr>
                      <a:r>
                        <a:rPr lang="mk-MK" sz="1800">
                          <a:effectLst/>
                          <a:latin typeface="Cambria" panose="02040503050406030204" pitchFamily="18" charset="0"/>
                          <a:ea typeface="Cambria" panose="02040503050406030204" pitchFamily="18" charset="0"/>
                        </a:rPr>
                        <a:t>Општа дефиниција</a:t>
                      </a:r>
                      <a:endParaRPr lang="en-US" sz="1800">
                        <a:effectLst/>
                        <a:latin typeface="Cambria" panose="02040503050406030204" pitchFamily="18" charset="0"/>
                        <a:ea typeface="Cambria" panose="02040503050406030204" pitchFamily="18" charset="0"/>
                        <a:cs typeface="Times New Roman"/>
                      </a:endParaRPr>
                    </a:p>
                  </a:txBody>
                  <a:tcPr marL="52571" marR="52571" marT="0" marB="0"/>
                </a:tc>
                <a:tc>
                  <a:txBody>
                    <a:bodyPr/>
                    <a:lstStyle/>
                    <a:p>
                      <a:pPr marL="0" marR="0">
                        <a:lnSpc>
                          <a:spcPct val="107000"/>
                        </a:lnSpc>
                        <a:spcBef>
                          <a:spcPts val="0"/>
                        </a:spcBef>
                        <a:spcAft>
                          <a:spcPts val="0"/>
                        </a:spcAft>
                      </a:pPr>
                      <a:r>
                        <a:rPr lang="mk-MK" sz="1800" dirty="0">
                          <a:effectLst/>
                          <a:latin typeface="Cambria" panose="02040503050406030204" pitchFamily="18" charset="0"/>
                          <a:ea typeface="Cambria" panose="02040503050406030204" pitchFamily="18" charset="0"/>
                        </a:rPr>
                        <a:t>Во квантитативно истражување, собраните информации се прикажани во нумеричка форма. Квантитативно истражување се користи за да се измерат однесувањето, ставовите или мислењата. Целта на квантитативните истражувања е често да се тестираат </a:t>
                      </a:r>
                      <a:r>
                        <a:rPr lang="mk-MK" sz="1800" dirty="0" smtClean="0">
                          <a:effectLst/>
                          <a:latin typeface="Cambria" panose="02040503050406030204" pitchFamily="18" charset="0"/>
                          <a:ea typeface="Cambria" panose="02040503050406030204" pitchFamily="18" charset="0"/>
                        </a:rPr>
                        <a:t>хипотези </a:t>
                      </a:r>
                      <a:r>
                        <a:rPr lang="mk-MK" sz="1800" dirty="0">
                          <a:effectLst/>
                          <a:latin typeface="Cambria" panose="02040503050406030204" pitchFamily="18" charset="0"/>
                          <a:ea typeface="Cambria" panose="02040503050406030204" pitchFamily="18" charset="0"/>
                        </a:rPr>
                        <a:t>наведени на почетокот на истражувањето, да се формулираат факти и да се откријат обрасци.</a:t>
                      </a:r>
                      <a:endParaRPr lang="en-US" sz="1800" dirty="0">
                        <a:effectLst/>
                        <a:latin typeface="Cambria" panose="02040503050406030204" pitchFamily="18" charset="0"/>
                        <a:ea typeface="Cambria" panose="02040503050406030204" pitchFamily="18" charset="0"/>
                        <a:cs typeface="Times New Roman"/>
                      </a:endParaRPr>
                    </a:p>
                  </a:txBody>
                  <a:tcPr marL="52571" marR="52571" marT="0" marB="0"/>
                </a:tc>
                <a:tc>
                  <a:txBody>
                    <a:bodyPr/>
                    <a:lstStyle/>
                    <a:p>
                      <a:pPr marL="0" marR="0">
                        <a:lnSpc>
                          <a:spcPct val="107000"/>
                        </a:lnSpc>
                        <a:spcBef>
                          <a:spcPts val="0"/>
                        </a:spcBef>
                        <a:spcAft>
                          <a:spcPts val="0"/>
                        </a:spcAft>
                      </a:pPr>
                      <a:r>
                        <a:rPr lang="mk-MK" sz="1800">
                          <a:effectLst/>
                          <a:latin typeface="Cambria" panose="02040503050406030204" pitchFamily="18" charset="0"/>
                          <a:ea typeface="Cambria" panose="02040503050406030204" pitchFamily="18" charset="0"/>
                        </a:rPr>
                        <a:t>Квалитативното истражување е првенствено експлоративно. Информациите кои ги собира не се во нумеричка форма. Целта на квалитативно истражување често е развивање (нови) идеи и подлабоко разбирање што не може да се постигне со нумерички оценки.</a:t>
                      </a:r>
                      <a:endParaRPr lang="en-US" sz="1800">
                        <a:effectLst/>
                        <a:latin typeface="Cambria" panose="02040503050406030204" pitchFamily="18" charset="0"/>
                        <a:ea typeface="Cambria" panose="02040503050406030204" pitchFamily="18" charset="0"/>
                        <a:cs typeface="Times New Roman"/>
                      </a:endParaRPr>
                    </a:p>
                  </a:txBody>
                  <a:tcPr marL="52571" marR="52571" marT="0" marB="0"/>
                </a:tc>
              </a:tr>
              <a:tr h="532001">
                <a:tc>
                  <a:txBody>
                    <a:bodyPr/>
                    <a:lstStyle/>
                    <a:p>
                      <a:pPr marL="0" marR="0">
                        <a:lnSpc>
                          <a:spcPct val="107000"/>
                        </a:lnSpc>
                        <a:spcBef>
                          <a:spcPts val="0"/>
                        </a:spcBef>
                        <a:spcAft>
                          <a:spcPts val="0"/>
                        </a:spcAft>
                      </a:pPr>
                      <a:r>
                        <a:rPr lang="mk-MK" sz="1800">
                          <a:effectLst/>
                          <a:latin typeface="Cambria" panose="02040503050406030204" pitchFamily="18" charset="0"/>
                          <a:ea typeface="Cambria" panose="02040503050406030204" pitchFamily="18" charset="0"/>
                        </a:rPr>
                        <a:t>Предности на податоците</a:t>
                      </a:r>
                      <a:endParaRPr lang="en-US" sz="1800">
                        <a:effectLst/>
                        <a:latin typeface="Cambria" panose="02040503050406030204" pitchFamily="18" charset="0"/>
                        <a:ea typeface="Cambria" panose="02040503050406030204" pitchFamily="18" charset="0"/>
                        <a:cs typeface="Times New Roman"/>
                      </a:endParaRPr>
                    </a:p>
                  </a:txBody>
                  <a:tcPr marL="52571" marR="52571" marT="0" marB="0"/>
                </a:tc>
                <a:tc>
                  <a:txBody>
                    <a:bodyPr/>
                    <a:lstStyle/>
                    <a:p>
                      <a:pPr marL="0" marR="0">
                        <a:lnSpc>
                          <a:spcPct val="107000"/>
                        </a:lnSpc>
                        <a:spcBef>
                          <a:spcPts val="0"/>
                        </a:spcBef>
                        <a:spcAft>
                          <a:spcPts val="0"/>
                        </a:spcAft>
                      </a:pPr>
                      <a:r>
                        <a:rPr lang="mk-MK" sz="1800" dirty="0">
                          <a:effectLst/>
                          <a:latin typeface="Cambria" panose="02040503050406030204" pitchFamily="18" charset="0"/>
                          <a:ea typeface="Cambria" panose="02040503050406030204" pitchFamily="18" charset="0"/>
                        </a:rPr>
                        <a:t>Податоците се изразени во броеви така што можат да се проценат со помош на статистички анализи.</a:t>
                      </a:r>
                      <a:endParaRPr lang="en-US" sz="1800" dirty="0">
                        <a:effectLst/>
                        <a:latin typeface="Cambria" panose="02040503050406030204" pitchFamily="18" charset="0"/>
                        <a:ea typeface="Cambria" panose="02040503050406030204" pitchFamily="18" charset="0"/>
                        <a:cs typeface="Times New Roman"/>
                      </a:endParaRPr>
                    </a:p>
                  </a:txBody>
                  <a:tcPr marL="52571" marR="52571" marT="0" marB="0"/>
                </a:tc>
                <a:tc>
                  <a:txBody>
                    <a:bodyPr/>
                    <a:lstStyle/>
                    <a:p>
                      <a:pPr marL="0" marR="0">
                        <a:lnSpc>
                          <a:spcPct val="107000"/>
                        </a:lnSpc>
                        <a:spcBef>
                          <a:spcPts val="0"/>
                        </a:spcBef>
                        <a:spcAft>
                          <a:spcPts val="0"/>
                        </a:spcAft>
                      </a:pPr>
                      <a:r>
                        <a:rPr lang="mk-MK" sz="1800" dirty="0">
                          <a:effectLst/>
                          <a:latin typeface="Cambria" panose="02040503050406030204" pitchFamily="18" charset="0"/>
                          <a:ea typeface="Cambria" panose="02040503050406030204" pitchFamily="18" charset="0"/>
                        </a:rPr>
                        <a:t>Податоците се изразуваат на природен јазик, честопати во текстуален или визуелен приказ.</a:t>
                      </a:r>
                      <a:endParaRPr lang="en-US" sz="1800" dirty="0">
                        <a:effectLst/>
                        <a:latin typeface="Cambria" panose="02040503050406030204" pitchFamily="18" charset="0"/>
                        <a:ea typeface="Cambria" panose="02040503050406030204" pitchFamily="18" charset="0"/>
                        <a:cs typeface="Times New Roman"/>
                      </a:endParaRPr>
                    </a:p>
                  </a:txBody>
                  <a:tcPr marL="52571" marR="52571" marT="0" marB="0"/>
                </a:tc>
              </a:tr>
              <a:tr h="2482668">
                <a:tc>
                  <a:txBody>
                    <a:bodyPr/>
                    <a:lstStyle/>
                    <a:p>
                      <a:pPr marL="0" marR="0">
                        <a:lnSpc>
                          <a:spcPct val="107000"/>
                        </a:lnSpc>
                        <a:spcBef>
                          <a:spcPts val="0"/>
                        </a:spcBef>
                        <a:spcAft>
                          <a:spcPts val="0"/>
                        </a:spcAft>
                      </a:pPr>
                      <a:r>
                        <a:rPr lang="mk-MK" sz="1800">
                          <a:effectLst/>
                          <a:latin typeface="Cambria" panose="02040503050406030204" pitchFamily="18" charset="0"/>
                          <a:ea typeface="Cambria" panose="02040503050406030204" pitchFamily="18" charset="0"/>
                        </a:rPr>
                        <a:t>Методи за собирање на податоци</a:t>
                      </a:r>
                      <a:endParaRPr lang="en-US" sz="1800">
                        <a:effectLst/>
                        <a:latin typeface="Cambria" panose="02040503050406030204" pitchFamily="18" charset="0"/>
                        <a:ea typeface="Cambria" panose="02040503050406030204" pitchFamily="18" charset="0"/>
                        <a:cs typeface="Times New Roman"/>
                      </a:endParaRPr>
                    </a:p>
                  </a:txBody>
                  <a:tcPr marL="52571" marR="52571" marT="0" marB="0"/>
                </a:tc>
                <a:tc>
                  <a:txBody>
                    <a:bodyPr/>
                    <a:lstStyle/>
                    <a:p>
                      <a:pPr marL="0" marR="0">
                        <a:lnSpc>
                          <a:spcPct val="107000"/>
                        </a:lnSpc>
                        <a:spcBef>
                          <a:spcPts val="0"/>
                        </a:spcBef>
                        <a:spcAft>
                          <a:spcPts val="0"/>
                        </a:spcAft>
                      </a:pPr>
                      <a:r>
                        <a:rPr lang="mk-MK" sz="1800" dirty="0">
                          <a:effectLst/>
                          <a:latin typeface="Cambria" panose="02040503050406030204" pitchFamily="18" charset="0"/>
                          <a:ea typeface="Cambria" panose="02040503050406030204" pitchFamily="18" charset="0"/>
                        </a:rPr>
                        <a:t>Квантитативни методи за прибирање податоци вклучуваат различни форми на истражувања - анкети преку Интернет, истражувања на хартија, мобилни истражувања и </a:t>
                      </a:r>
                      <a:r>
                        <a:rPr lang="mk-MK" sz="1800" dirty="0" smtClean="0">
                          <a:effectLst/>
                          <a:latin typeface="Cambria" panose="02040503050406030204" pitchFamily="18" charset="0"/>
                          <a:ea typeface="Cambria" panose="02040503050406030204" pitchFamily="18" charset="0"/>
                        </a:rPr>
                        <a:t>интервјуа </a:t>
                      </a:r>
                      <a:r>
                        <a:rPr lang="mk-MK" sz="1800" dirty="0">
                          <a:effectLst/>
                          <a:latin typeface="Cambria" panose="02040503050406030204" pitchFamily="18" charset="0"/>
                          <a:ea typeface="Cambria" panose="02040503050406030204" pitchFamily="18" charset="0"/>
                        </a:rPr>
                        <a:t>лице в лице, телефонски интервјуа, пресретнувачи на веб-страници</a:t>
                      </a:r>
                      <a:r>
                        <a:rPr lang="mk-MK" sz="1800" dirty="0" smtClean="0">
                          <a:effectLst/>
                          <a:latin typeface="Cambria" panose="02040503050406030204" pitchFamily="18" charset="0"/>
                          <a:ea typeface="Cambria" panose="02040503050406030204" pitchFamily="18" charset="0"/>
                        </a:rPr>
                        <a:t>, </a:t>
                      </a:r>
                      <a:r>
                        <a:rPr lang="mk-MK" sz="1800" dirty="0">
                          <a:effectLst/>
                          <a:latin typeface="Cambria" panose="02040503050406030204" pitchFamily="18" charset="0"/>
                          <a:ea typeface="Cambria" panose="02040503050406030204" pitchFamily="18" charset="0"/>
                        </a:rPr>
                        <a:t>експерименти и систематски набудувања. Во повеќето случаи, резултатите се генерализирани од поголема популација на примероци.</a:t>
                      </a:r>
                      <a:endParaRPr lang="en-US" sz="1800" dirty="0">
                        <a:effectLst/>
                        <a:latin typeface="Cambria" panose="02040503050406030204" pitchFamily="18" charset="0"/>
                        <a:ea typeface="Cambria" panose="02040503050406030204" pitchFamily="18" charset="0"/>
                      </a:endParaRPr>
                    </a:p>
                    <a:p>
                      <a:pPr marL="0" marR="0">
                        <a:lnSpc>
                          <a:spcPct val="107000"/>
                        </a:lnSpc>
                        <a:spcBef>
                          <a:spcPts val="0"/>
                        </a:spcBef>
                        <a:spcAft>
                          <a:spcPts val="0"/>
                        </a:spcAft>
                      </a:pPr>
                      <a:r>
                        <a:rPr lang="mk-MK" sz="1800" dirty="0">
                          <a:effectLst/>
                          <a:latin typeface="Cambria" panose="02040503050406030204" pitchFamily="18" charset="0"/>
                          <a:ea typeface="Cambria" panose="02040503050406030204" pitchFamily="18" charset="0"/>
                        </a:rPr>
                        <a:t> </a:t>
                      </a:r>
                      <a:endParaRPr lang="en-US" sz="1800" dirty="0">
                        <a:effectLst/>
                        <a:latin typeface="Cambria" panose="02040503050406030204" pitchFamily="18" charset="0"/>
                        <a:ea typeface="Cambria" panose="02040503050406030204" pitchFamily="18" charset="0"/>
                        <a:cs typeface="Times New Roman"/>
                      </a:endParaRPr>
                    </a:p>
                  </a:txBody>
                  <a:tcPr marL="52571" marR="52571" marT="0" marB="0"/>
                </a:tc>
                <a:tc>
                  <a:txBody>
                    <a:bodyPr/>
                    <a:lstStyle/>
                    <a:p>
                      <a:pPr marL="0" marR="0">
                        <a:lnSpc>
                          <a:spcPct val="107000"/>
                        </a:lnSpc>
                        <a:spcBef>
                          <a:spcPts val="0"/>
                        </a:spcBef>
                        <a:spcAft>
                          <a:spcPts val="0"/>
                        </a:spcAft>
                      </a:pPr>
                      <a:r>
                        <a:rPr lang="mk-MK" sz="1800" dirty="0">
                          <a:effectLst/>
                          <a:latin typeface="Cambria" panose="02040503050406030204" pitchFamily="18" charset="0"/>
                          <a:ea typeface="Cambria" panose="02040503050406030204" pitchFamily="18" charset="0"/>
                        </a:rPr>
                        <a:t>Квалитативните методи за собирање податоци вклучуваат фотографија, аудио записи, видео, неструктурирани интервјуа, полуструктурирани интервјуа, отворени прашалници, дневници, фокус групи (групни дискусии), индивидуални интервјуа и неструктурирани набљудувања. Големината на примерокот е обично помала од квантитативните примероци.</a:t>
                      </a:r>
                      <a:endParaRPr lang="en-US" sz="1800" dirty="0">
                        <a:effectLst/>
                        <a:latin typeface="Cambria" panose="02040503050406030204" pitchFamily="18" charset="0"/>
                        <a:ea typeface="Cambria" panose="02040503050406030204" pitchFamily="18" charset="0"/>
                        <a:cs typeface="Times New Roman"/>
                      </a:endParaRPr>
                    </a:p>
                  </a:txBody>
                  <a:tcPr marL="52571" marR="52571" marT="0" marB="0"/>
                </a:tc>
              </a:tr>
              <a:tr h="2660003">
                <a:tc>
                  <a:txBody>
                    <a:bodyPr/>
                    <a:lstStyle/>
                    <a:p>
                      <a:pPr marL="0" marR="0">
                        <a:lnSpc>
                          <a:spcPct val="107000"/>
                        </a:lnSpc>
                        <a:spcBef>
                          <a:spcPts val="0"/>
                        </a:spcBef>
                        <a:spcAft>
                          <a:spcPts val="0"/>
                        </a:spcAft>
                      </a:pPr>
                      <a:r>
                        <a:rPr lang="mk-MK" sz="1800">
                          <a:effectLst/>
                          <a:latin typeface="Cambria" panose="02040503050406030204" pitchFamily="18" charset="0"/>
                          <a:ea typeface="Cambria" panose="02040503050406030204" pitchFamily="18" charset="0"/>
                        </a:rPr>
                        <a:t>Пример за база на податоци</a:t>
                      </a:r>
                      <a:endParaRPr lang="en-US" sz="1800">
                        <a:effectLst/>
                        <a:latin typeface="Cambria" panose="02040503050406030204" pitchFamily="18" charset="0"/>
                        <a:ea typeface="Cambria" panose="02040503050406030204" pitchFamily="18" charset="0"/>
                        <a:cs typeface="Times New Roman"/>
                      </a:endParaRPr>
                    </a:p>
                  </a:txBody>
                  <a:tcPr marL="52571" marR="52571" marT="0" marB="0"/>
                </a:tc>
                <a:tc>
                  <a:txBody>
                    <a:bodyPr/>
                    <a:lstStyle/>
                    <a:p>
                      <a:pPr marL="0" marR="0">
                        <a:lnSpc>
                          <a:spcPct val="107000"/>
                        </a:lnSpc>
                        <a:spcBef>
                          <a:spcPts val="0"/>
                        </a:spcBef>
                        <a:spcAft>
                          <a:spcPts val="0"/>
                        </a:spcAft>
                      </a:pPr>
                      <a:r>
                        <a:rPr lang="mk-MK" sz="1800">
                          <a:effectLst/>
                          <a:latin typeface="Cambria" panose="02040503050406030204" pitchFamily="18" charset="0"/>
                          <a:ea typeface="Cambria" panose="02040503050406030204" pitchFamily="18" charset="0"/>
                        </a:rPr>
                        <a:t>Опис: Студија за начините на миграција на Летните олимписки игри меѓу 1948 и 2012 година. Во базата на податоци се опфатени приближно 40,000 спортисти и содржи информации за земјата што ја претставувале, како и за нивната земја на раѓање (отворен пристап, на англиски јазик).</a:t>
                      </a:r>
                      <a:br>
                        <a:rPr lang="mk-MK" sz="1800">
                          <a:effectLst/>
                          <a:latin typeface="Cambria" panose="02040503050406030204" pitchFamily="18" charset="0"/>
                          <a:ea typeface="Cambria" panose="02040503050406030204" pitchFamily="18" charset="0"/>
                        </a:rPr>
                      </a:br>
                      <a:r>
                        <a:rPr lang="mk-MK" sz="1800">
                          <a:effectLst/>
                          <a:latin typeface="Cambria" panose="02040503050406030204" pitchFamily="18" charset="0"/>
                          <a:ea typeface="Cambria" panose="02040503050406030204" pitchFamily="18" charset="0"/>
                        </a:rPr>
                        <a:t/>
                      </a:r>
                      <a:br>
                        <a:rPr lang="mk-MK" sz="1800">
                          <a:effectLst/>
                          <a:latin typeface="Cambria" panose="02040503050406030204" pitchFamily="18" charset="0"/>
                          <a:ea typeface="Cambria" panose="02040503050406030204" pitchFamily="18" charset="0"/>
                        </a:rPr>
                      </a:br>
                      <a:r>
                        <a:rPr lang="en-US" sz="1800">
                          <a:effectLst/>
                          <a:latin typeface="Cambria" panose="02040503050406030204" pitchFamily="18" charset="0"/>
                          <a:ea typeface="Cambria" panose="02040503050406030204" pitchFamily="18" charset="0"/>
                        </a:rPr>
                        <a:t>Reference: Jansen, J. (Erasmus University Rotterdam) (2017): Foreign-born Olympic athletes 1948 - 2012. DANS. </a:t>
                      </a:r>
                      <a:r>
                        <a:rPr lang="en-US" sz="1800" u="sng">
                          <a:effectLst/>
                          <a:latin typeface="Cambria" panose="02040503050406030204" pitchFamily="18" charset="0"/>
                          <a:ea typeface="Cambria" panose="02040503050406030204" pitchFamily="18" charset="0"/>
                          <a:hlinkClick r:id="rId2"/>
                        </a:rPr>
                        <a:t>https://doi.org/10.17026/dans-2xf-pyqp</a:t>
                      </a:r>
                      <a:endParaRPr lang="en-US" sz="1800">
                        <a:effectLst/>
                        <a:latin typeface="Cambria" panose="02040503050406030204" pitchFamily="18" charset="0"/>
                        <a:ea typeface="Cambria" panose="02040503050406030204" pitchFamily="18" charset="0"/>
                        <a:cs typeface="Times New Roman"/>
                      </a:endParaRPr>
                    </a:p>
                  </a:txBody>
                  <a:tcPr marL="52571" marR="52571" marT="0" marB="0"/>
                </a:tc>
                <a:tc>
                  <a:txBody>
                    <a:bodyPr/>
                    <a:lstStyle/>
                    <a:p>
                      <a:pPr marL="0" marR="0">
                        <a:lnSpc>
                          <a:spcPct val="107000"/>
                        </a:lnSpc>
                        <a:spcBef>
                          <a:spcPts val="0"/>
                        </a:spcBef>
                        <a:spcAft>
                          <a:spcPts val="0"/>
                        </a:spcAft>
                      </a:pPr>
                      <a:r>
                        <a:rPr lang="mk-MK" sz="1800" dirty="0">
                          <a:effectLst/>
                          <a:latin typeface="Cambria" panose="02040503050406030204" pitchFamily="18" charset="0"/>
                          <a:ea typeface="Cambria" panose="02040503050406030204" pitchFamily="18" charset="0"/>
                        </a:rPr>
                        <a:t>Опис: Интервју со преживеан од логорот за истребување во втората светска војна Собибор (отворен пристап, на англиски јазик).</a:t>
                      </a:r>
                      <a:br>
                        <a:rPr lang="mk-MK" sz="1800" dirty="0">
                          <a:effectLst/>
                          <a:latin typeface="Cambria" panose="02040503050406030204" pitchFamily="18" charset="0"/>
                          <a:ea typeface="Cambria" panose="02040503050406030204" pitchFamily="18" charset="0"/>
                        </a:rPr>
                      </a:br>
                      <a:r>
                        <a:rPr lang="mk-MK" sz="1800" dirty="0">
                          <a:effectLst/>
                          <a:latin typeface="Cambria" panose="02040503050406030204" pitchFamily="18" charset="0"/>
                          <a:ea typeface="Cambria" panose="02040503050406030204" pitchFamily="18" charset="0"/>
                        </a:rPr>
                        <a:t/>
                      </a:r>
                      <a:br>
                        <a:rPr lang="mk-MK" sz="1800" dirty="0">
                          <a:effectLst/>
                          <a:latin typeface="Cambria" panose="02040503050406030204" pitchFamily="18" charset="0"/>
                          <a:ea typeface="Cambria" panose="02040503050406030204" pitchFamily="18" charset="0"/>
                        </a:rPr>
                      </a:br>
                      <a:r>
                        <a:rPr lang="en-US" sz="1800" dirty="0">
                          <a:effectLst/>
                          <a:latin typeface="Cambria" panose="02040503050406030204" pitchFamily="18" charset="0"/>
                          <a:ea typeface="Cambria" panose="02040503050406030204" pitchFamily="18" charset="0"/>
                        </a:rPr>
                        <a:t>Reference: </a:t>
                      </a:r>
                      <a:r>
                        <a:rPr lang="en-US" sz="1800" dirty="0" err="1">
                          <a:effectLst/>
                          <a:latin typeface="Cambria" panose="02040503050406030204" pitchFamily="18" charset="0"/>
                          <a:ea typeface="Cambria" panose="02040503050406030204" pitchFamily="18" charset="0"/>
                        </a:rPr>
                        <a:t>Leydesdorff</a:t>
                      </a:r>
                      <a:r>
                        <a:rPr lang="en-US" sz="1800" dirty="0">
                          <a:effectLst/>
                          <a:latin typeface="Cambria" panose="02040503050406030204" pitchFamily="18" charset="0"/>
                          <a:ea typeface="Cambria" panose="02040503050406030204" pitchFamily="18" charset="0"/>
                        </a:rPr>
                        <a:t> (copyright on the interview), prof. dr. S. (</a:t>
                      </a:r>
                      <a:r>
                        <a:rPr lang="en-US" sz="1800" dirty="0" err="1">
                          <a:effectLst/>
                          <a:latin typeface="Cambria" panose="02040503050406030204" pitchFamily="18" charset="0"/>
                          <a:ea typeface="Cambria" panose="02040503050406030204" pitchFamily="18" charset="0"/>
                        </a:rPr>
                        <a:t>Universiteit</a:t>
                      </a:r>
                      <a:r>
                        <a:rPr lang="en-US" sz="1800" dirty="0">
                          <a:effectLst/>
                          <a:latin typeface="Cambria" panose="02040503050406030204" pitchFamily="18" charset="0"/>
                          <a:ea typeface="Cambria" panose="02040503050406030204" pitchFamily="18" charset="0"/>
                        </a:rPr>
                        <a:t> van Amsterdam - dep. of Arts, Religion and Culture); </a:t>
                      </a:r>
                      <a:r>
                        <a:rPr lang="en-US" sz="1800" dirty="0" err="1">
                          <a:effectLst/>
                          <a:latin typeface="Cambria" panose="02040503050406030204" pitchFamily="18" charset="0"/>
                          <a:ea typeface="Cambria" panose="02040503050406030204" pitchFamily="18" charset="0"/>
                        </a:rPr>
                        <a:t>Huffener</a:t>
                      </a:r>
                      <a:r>
                        <a:rPr lang="en-US" sz="1800" dirty="0">
                          <a:effectLst/>
                          <a:latin typeface="Cambria" panose="02040503050406030204" pitchFamily="18" charset="0"/>
                          <a:ea typeface="Cambria" panose="02040503050406030204" pitchFamily="18" charset="0"/>
                        </a:rPr>
                        <a:t> (project manager), M. (</a:t>
                      </a:r>
                      <a:r>
                        <a:rPr lang="en-US" sz="1800" dirty="0" err="1">
                          <a:effectLst/>
                          <a:latin typeface="Cambria" panose="02040503050406030204" pitchFamily="18" charset="0"/>
                          <a:ea typeface="Cambria" panose="02040503050406030204" pitchFamily="18" charset="0"/>
                        </a:rPr>
                        <a:t>Stichting</a:t>
                      </a:r>
                      <a:r>
                        <a:rPr lang="en-US" sz="1800" dirty="0">
                          <a:effectLst/>
                          <a:latin typeface="Cambria" panose="02040503050406030204" pitchFamily="18" charset="0"/>
                          <a:ea typeface="Cambria" panose="02040503050406030204" pitchFamily="18" charset="0"/>
                        </a:rPr>
                        <a:t> </a:t>
                      </a:r>
                      <a:r>
                        <a:rPr lang="en-US" sz="1800" dirty="0" err="1">
                          <a:effectLst/>
                          <a:latin typeface="Cambria" panose="02040503050406030204" pitchFamily="18" charset="0"/>
                          <a:ea typeface="Cambria" panose="02040503050406030204" pitchFamily="18" charset="0"/>
                        </a:rPr>
                        <a:t>Sobibor</a:t>
                      </a:r>
                      <a:r>
                        <a:rPr lang="en-US" sz="1800" dirty="0">
                          <a:effectLst/>
                          <a:latin typeface="Cambria" panose="02040503050406030204" pitchFamily="18" charset="0"/>
                          <a:ea typeface="Cambria" panose="02040503050406030204" pitchFamily="18" charset="0"/>
                        </a:rPr>
                        <a:t>) (2012): Project 'Long shadow of </a:t>
                      </a:r>
                      <a:r>
                        <a:rPr lang="en-US" sz="1800" dirty="0" err="1">
                          <a:effectLst/>
                          <a:latin typeface="Cambria" panose="02040503050406030204" pitchFamily="18" charset="0"/>
                          <a:ea typeface="Cambria" panose="02040503050406030204" pitchFamily="18" charset="0"/>
                        </a:rPr>
                        <a:t>Sobibor</a:t>
                      </a:r>
                      <a:r>
                        <a:rPr lang="en-US" sz="1800" dirty="0">
                          <a:effectLst/>
                          <a:latin typeface="Cambria" panose="02040503050406030204" pitchFamily="18" charset="0"/>
                          <a:ea typeface="Cambria" panose="02040503050406030204" pitchFamily="18" charset="0"/>
                        </a:rPr>
                        <a:t>' Survivors: Interview 01 Thomas Blatt. DANS. </a:t>
                      </a:r>
                      <a:r>
                        <a:rPr lang="en-US" sz="1800" u="sng" dirty="0">
                          <a:effectLst/>
                          <a:latin typeface="Cambria" panose="02040503050406030204" pitchFamily="18" charset="0"/>
                          <a:ea typeface="Cambria" panose="02040503050406030204" pitchFamily="18" charset="0"/>
                          <a:hlinkClick r:id="rId3"/>
                        </a:rPr>
                        <a:t>https://doi.org/10.17026/dans-x8h-fwjg</a:t>
                      </a:r>
                      <a:r>
                        <a:rPr lang="mk-MK" sz="1800" dirty="0">
                          <a:effectLst/>
                          <a:latin typeface="Cambria" panose="02040503050406030204" pitchFamily="18" charset="0"/>
                          <a:ea typeface="Cambria" panose="02040503050406030204" pitchFamily="18" charset="0"/>
                        </a:rPr>
                        <a:t/>
                      </a:r>
                      <a:br>
                        <a:rPr lang="mk-MK" sz="1800" dirty="0">
                          <a:effectLst/>
                          <a:latin typeface="Cambria" panose="02040503050406030204" pitchFamily="18" charset="0"/>
                          <a:ea typeface="Cambria" panose="02040503050406030204" pitchFamily="18" charset="0"/>
                        </a:rPr>
                      </a:br>
                      <a:endParaRPr lang="en-US" sz="1800" dirty="0">
                        <a:effectLst/>
                        <a:latin typeface="Cambria" panose="02040503050406030204" pitchFamily="18" charset="0"/>
                        <a:ea typeface="Cambria" panose="02040503050406030204" pitchFamily="18" charset="0"/>
                        <a:cs typeface="Times New Roman"/>
                      </a:endParaRPr>
                    </a:p>
                  </a:txBody>
                  <a:tcPr marL="52571" marR="52571" marT="0" marB="0"/>
                </a:tc>
              </a:tr>
            </a:tbl>
          </a:graphicData>
        </a:graphic>
      </p:graphicFrame>
      <p:sp>
        <p:nvSpPr>
          <p:cNvPr id="4" name="Rectangle 3"/>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52174562"/>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07972" y="483401"/>
            <a:ext cx="11452434" cy="1384995"/>
          </a:xfrm>
          <a:prstGeom prst="rect">
            <a:avLst/>
          </a:prstGeom>
        </p:spPr>
        <p:txBody>
          <a:bodyPr wrap="square">
            <a:spAutoFit/>
          </a:bodyPr>
          <a:lstStyle/>
          <a:p>
            <a:pPr algn="l"/>
            <a:r>
              <a:rPr lang="mk-MK" sz="2800" dirty="0">
                <a:latin typeface="Cambria" panose="02040503050406030204" pitchFamily="18" charset="0"/>
                <a:ea typeface="Cambria" panose="02040503050406030204" pitchFamily="18" charset="0"/>
              </a:rPr>
              <a:t>1.4 </a:t>
            </a:r>
            <a:r>
              <a:rPr lang="en-US" sz="2800" dirty="0">
                <a:latin typeface="Cambria" panose="02040503050406030204" pitchFamily="18" charset="0"/>
                <a:ea typeface="Cambria" panose="02040503050406030204" pitchFamily="18" charset="0"/>
              </a:rPr>
              <a:t>FAIR </a:t>
            </a:r>
            <a:r>
              <a:rPr lang="mk-MK" sz="2800" dirty="0" smtClean="0">
                <a:latin typeface="Cambria" panose="02040503050406030204" pitchFamily="18" charset="0"/>
                <a:ea typeface="Cambria" panose="02040503050406030204" pitchFamily="18" charset="0"/>
              </a:rPr>
              <a:t>податоци</a:t>
            </a:r>
            <a:endParaRPr lang="en-US" sz="2800" dirty="0" smtClean="0">
              <a:latin typeface="Cambria" panose="02040503050406030204" pitchFamily="18" charset="0"/>
              <a:ea typeface="Cambria" panose="02040503050406030204" pitchFamily="18" charset="0"/>
            </a:endParaRPr>
          </a:p>
          <a:p>
            <a:pPr algn="l"/>
            <a:r>
              <a:rPr lang="mk-MK" sz="2800" b="0" dirty="0">
                <a:latin typeface="Cambria" panose="02040503050406030204" pitchFamily="18" charset="0"/>
                <a:ea typeface="Cambria" panose="02040503050406030204" pitchFamily="18" charset="0"/>
              </a:rPr>
              <a:t>Еден од согледаните начини за постигнување на оптимална повторна употреба е податоците да се направат </a:t>
            </a:r>
            <a:r>
              <a:rPr lang="en-US" sz="2800" b="0" dirty="0">
                <a:latin typeface="Cambria" panose="02040503050406030204" pitchFamily="18" charset="0"/>
                <a:ea typeface="Cambria" panose="02040503050406030204" pitchFamily="18" charset="0"/>
              </a:rPr>
              <a:t>FAIR </a:t>
            </a:r>
          </a:p>
        </p:txBody>
      </p:sp>
      <p:pic>
        <p:nvPicPr>
          <p:cNvPr id="5" name="Picture 4" descr="20171118_FAIRdata_V2_Tekengebied 1"/>
          <p:cNvPicPr/>
          <p:nvPr/>
        </p:nvPicPr>
        <p:blipFill>
          <a:blip r:embed="rId2">
            <a:extLst>
              <a:ext uri="{28A0092B-C50C-407E-A947-70E740481C1C}">
                <a14:useLocalDpi xmlns:a14="http://schemas.microsoft.com/office/drawing/2010/main" val="0"/>
              </a:ext>
            </a:extLst>
          </a:blip>
          <a:srcRect/>
          <a:stretch>
            <a:fillRect/>
          </a:stretch>
        </p:blipFill>
        <p:spPr bwMode="auto">
          <a:xfrm>
            <a:off x="1241946" y="2033515"/>
            <a:ext cx="10399985" cy="6578221"/>
          </a:xfrm>
          <a:prstGeom prst="rect">
            <a:avLst/>
          </a:prstGeom>
          <a:noFill/>
          <a:ln>
            <a:noFill/>
          </a:ln>
        </p:spPr>
      </p:pic>
    </p:spTree>
    <p:extLst>
      <p:ext uri="{BB962C8B-B14F-4D97-AF65-F5344CB8AC3E}">
        <p14:creationId xmlns:p14="http://schemas.microsoft.com/office/powerpoint/2010/main" val="3899338186"/>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7776" y="204885"/>
            <a:ext cx="6184706" cy="461665"/>
          </a:xfrm>
          <a:prstGeom prst="rect">
            <a:avLst/>
          </a:prstGeom>
        </p:spPr>
        <p:txBody>
          <a:bodyPr wrap="none">
            <a:spAutoFit/>
          </a:bodyPr>
          <a:lstStyle/>
          <a:p>
            <a:r>
              <a:rPr lang="en-US" dirty="0" smtClean="0">
                <a:latin typeface="Cambria" panose="02040503050406030204" pitchFamily="18" charset="0"/>
                <a:ea typeface="Cambria" panose="02040503050406030204" pitchFamily="18" charset="0"/>
              </a:rPr>
              <a:t>15</a:t>
            </a:r>
            <a:r>
              <a:rPr lang="mk-MK" dirty="0" smtClean="0">
                <a:latin typeface="Cambria" panose="02040503050406030204" pitchFamily="18" charset="0"/>
                <a:ea typeface="Cambria" panose="02040503050406030204" pitchFamily="18" charset="0"/>
              </a:rPr>
              <a:t>те принципи за 100% </a:t>
            </a:r>
            <a:r>
              <a:rPr lang="en-US" dirty="0">
                <a:latin typeface="Cambria" panose="02040503050406030204" pitchFamily="18" charset="0"/>
                <a:ea typeface="Cambria" panose="02040503050406030204" pitchFamily="18" charset="0"/>
              </a:rPr>
              <a:t>FAIR </a:t>
            </a:r>
            <a:r>
              <a:rPr lang="mk-MK" dirty="0">
                <a:latin typeface="Cambria" panose="02040503050406030204" pitchFamily="18" charset="0"/>
                <a:ea typeface="Cambria" panose="02040503050406030204" pitchFamily="18" charset="0"/>
              </a:rPr>
              <a:t>податоци</a:t>
            </a:r>
            <a:endParaRPr lang="en-US" dirty="0">
              <a:latin typeface="Cambria" panose="02040503050406030204" pitchFamily="18" charset="0"/>
              <a:ea typeface="Cambria" panose="02040503050406030204" pitchFamily="18" charset="0"/>
            </a:endParaRPr>
          </a:p>
        </p:txBody>
      </p:sp>
      <p:sp>
        <p:nvSpPr>
          <p:cNvPr id="3" name="TextBox 2"/>
          <p:cNvSpPr txBox="1"/>
          <p:nvPr/>
        </p:nvSpPr>
        <p:spPr>
          <a:xfrm>
            <a:off x="791570" y="928049"/>
            <a:ext cx="16049767" cy="8038530"/>
          </a:xfrm>
          <a:prstGeom prst="rect">
            <a:avLst/>
          </a:prstGeom>
          <a:solidFill>
            <a:schemeClr val="accent1"/>
          </a:solidFill>
          <a:ln w="12700">
            <a:solidFill>
              <a:schemeClr val="accent1">
                <a:lumMod val="7500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rtlCol="0">
            <a:normAutofit lnSpcReduction="10000"/>
          </a:bodyPr>
          <a:lstStyle/>
          <a:p>
            <a:r>
              <a:rPr lang="mk-MK" sz="2800" dirty="0">
                <a:latin typeface="Cambria" panose="02040503050406030204" pitchFamily="18" charset="0"/>
                <a:ea typeface="Cambria" panose="02040503050406030204" pitchFamily="18" charset="0"/>
              </a:rPr>
              <a:t>Чекори кон </a:t>
            </a:r>
            <a:r>
              <a:rPr lang="en-US" sz="2800" dirty="0">
                <a:latin typeface="Cambria" panose="02040503050406030204" pitchFamily="18" charset="0"/>
                <a:ea typeface="Cambria" panose="02040503050406030204" pitchFamily="18" charset="0"/>
              </a:rPr>
              <a:t>FAIR </a:t>
            </a:r>
            <a:r>
              <a:rPr lang="mk-MK" sz="2800" dirty="0">
                <a:latin typeface="Cambria" panose="02040503050406030204" pitchFamily="18" charset="0"/>
                <a:ea typeface="Cambria" panose="02040503050406030204" pitchFamily="18" charset="0"/>
              </a:rPr>
              <a:t>податоци</a:t>
            </a:r>
            <a:endParaRPr lang="en-US" sz="2800" dirty="0">
              <a:latin typeface="Cambria" panose="02040503050406030204" pitchFamily="18" charset="0"/>
              <a:ea typeface="Cambria" panose="02040503050406030204" pitchFamily="18" charset="0"/>
            </a:endParaRPr>
          </a:p>
          <a:p>
            <a:endParaRPr lang="en-US" sz="2800" i="1" dirty="0" smtClean="0">
              <a:latin typeface="Cambria" panose="02040503050406030204" pitchFamily="18" charset="0"/>
              <a:ea typeface="Cambria" panose="02040503050406030204" pitchFamily="18" charset="0"/>
            </a:endParaRPr>
          </a:p>
          <a:p>
            <a:pPr marL="457200" indent="-457200">
              <a:buFontTx/>
              <a:buChar char="-"/>
            </a:pPr>
            <a:r>
              <a:rPr lang="mk-MK" sz="2800" i="1" dirty="0" smtClean="0">
                <a:latin typeface="Cambria" panose="02040503050406030204" pitchFamily="18" charset="0"/>
                <a:ea typeface="Cambria" panose="02040503050406030204" pitchFamily="18" charset="0"/>
              </a:rPr>
              <a:t>Перзистентен </a:t>
            </a:r>
            <a:r>
              <a:rPr lang="mk-MK" sz="2800" i="1" dirty="0">
                <a:latin typeface="Cambria" panose="02040503050406030204" pitchFamily="18" charset="0"/>
                <a:ea typeface="Cambria" panose="02040503050406030204" pitchFamily="18" charset="0"/>
              </a:rPr>
              <a:t>идентификатор </a:t>
            </a:r>
            <a:r>
              <a:rPr lang="en-US" sz="2800" i="1" dirty="0" smtClean="0">
                <a:latin typeface="Cambria" panose="02040503050406030204" pitchFamily="18" charset="0"/>
                <a:ea typeface="Cambria" panose="02040503050406030204" pitchFamily="18" charset="0"/>
              </a:rPr>
              <a:t>(</a:t>
            </a:r>
            <a:r>
              <a:rPr lang="mk-MK" sz="2800" i="1" dirty="0" smtClean="0">
                <a:latin typeface="Cambria" panose="02040503050406030204" pitchFamily="18" charset="0"/>
                <a:ea typeface="Cambria" panose="02040503050406030204" pitchFamily="18" charset="0"/>
              </a:rPr>
              <a:t>ПИД од </a:t>
            </a:r>
            <a:r>
              <a:rPr lang="en-US" sz="2800" i="1" dirty="0" smtClean="0">
                <a:latin typeface="Cambria" panose="02040503050406030204" pitchFamily="18" charset="0"/>
                <a:ea typeface="Cambria" panose="02040503050406030204" pitchFamily="18" charset="0"/>
              </a:rPr>
              <a:t>PID persistent identifier) </a:t>
            </a:r>
            <a:r>
              <a:rPr lang="mk-MK" sz="2800" i="1" dirty="0">
                <a:latin typeface="Cambria" panose="02040503050406030204" pitchFamily="18" charset="0"/>
                <a:ea typeface="Cambria" panose="02040503050406030204" pitchFamily="18" charset="0"/>
              </a:rPr>
              <a:t>за предметот на податоците како целина </a:t>
            </a:r>
            <a:r>
              <a:rPr lang="en-US" sz="2800" i="1" dirty="0" smtClean="0">
                <a:latin typeface="Cambria" panose="02040503050406030204" pitchFamily="18" charset="0"/>
                <a:ea typeface="Cambria" panose="02040503050406030204" pitchFamily="18" charset="0"/>
              </a:rPr>
              <a:t>–</a:t>
            </a:r>
          </a:p>
          <a:p>
            <a:r>
              <a:rPr lang="en-US" b="0" dirty="0" err="1">
                <a:latin typeface="Cambria" panose="02040503050406030204" pitchFamily="18" charset="0"/>
                <a:ea typeface="Cambria" panose="02040503050406030204" pitchFamily="18" charset="0"/>
              </a:rPr>
              <a:t>Постојаните</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идентификатори</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како</a:t>
            </a:r>
            <a:r>
              <a:rPr lang="en-US" b="0" dirty="0">
                <a:latin typeface="Cambria" panose="02040503050406030204" pitchFamily="18" charset="0"/>
                <a:ea typeface="Cambria" panose="02040503050406030204" pitchFamily="18" charset="0"/>
              </a:rPr>
              <a:t> DOI) </a:t>
            </a:r>
            <a:r>
              <a:rPr lang="en-US" b="0" dirty="0" err="1">
                <a:latin typeface="Cambria" panose="02040503050406030204" pitchFamily="18" charset="0"/>
                <a:ea typeface="Cambria" panose="02040503050406030204" pitchFamily="18" charset="0"/>
              </a:rPr>
              <a:t>спречуваат</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губење</a:t>
            </a:r>
            <a:r>
              <a:rPr lang="en-US" b="0" dirty="0">
                <a:latin typeface="Cambria" panose="02040503050406030204" pitchFamily="18" charset="0"/>
                <a:ea typeface="Cambria" panose="02040503050406030204" pitchFamily="18" charset="0"/>
              </a:rPr>
              <a:t> на </a:t>
            </a:r>
            <a:r>
              <a:rPr lang="en-US" b="0" dirty="0" err="1">
                <a:latin typeface="Cambria" panose="02040503050406030204" pitchFamily="18" charset="0"/>
                <a:ea typeface="Cambria" panose="02040503050406030204" pitchFamily="18" charset="0"/>
              </a:rPr>
              <a:t>врската</a:t>
            </a:r>
            <a:r>
              <a:rPr lang="en-US" b="0" dirty="0">
                <a:latin typeface="Cambria" panose="02040503050406030204" pitchFamily="18" charset="0"/>
                <a:ea typeface="Cambria" panose="02040503050406030204" pitchFamily="18" charset="0"/>
              </a:rPr>
              <a:t>/</a:t>
            </a:r>
            <a:r>
              <a:rPr lang="mk-MK" b="0" dirty="0">
                <a:latin typeface="Cambria" panose="02040503050406030204" pitchFamily="18" charset="0"/>
                <a:ea typeface="Cambria" panose="02040503050406030204" pitchFamily="18" charset="0"/>
              </a:rPr>
              <a:t>линкот</a:t>
            </a:r>
            <a:r>
              <a:rPr lang="en-US" b="0" dirty="0">
                <a:latin typeface="Cambria" panose="02040503050406030204" pitchFamily="18" charset="0"/>
                <a:ea typeface="Cambria" panose="02040503050406030204" pitchFamily="18" charset="0"/>
              </a:rPr>
              <a:t>.</a:t>
            </a:r>
            <a:r>
              <a:rPr lang="mk-MK" b="0" dirty="0">
                <a:latin typeface="Cambria" panose="02040503050406030204" pitchFamily="18" charset="0"/>
                <a:ea typeface="Cambria" panose="02040503050406030204" pitchFamily="18" charset="0"/>
              </a:rPr>
              <a:t> </a:t>
            </a:r>
            <a:br>
              <a:rPr lang="mk-MK" b="0" dirty="0">
                <a:latin typeface="Cambria" panose="02040503050406030204" pitchFamily="18" charset="0"/>
                <a:ea typeface="Cambria" panose="02040503050406030204" pitchFamily="18" charset="0"/>
              </a:rPr>
            </a:br>
            <a:r>
              <a:rPr lang="mk-MK" b="0" dirty="0">
                <a:latin typeface="Cambria" panose="02040503050406030204" pitchFamily="18" charset="0"/>
                <a:ea typeface="Cambria" panose="02040503050406030204" pitchFamily="18" charset="0"/>
              </a:rPr>
              <a:t>Губењето на линкот е процес со кој хиперврските прекинуваат да се реферираат на оригиналниот извор низ времето, бидејќи тие се преместени или избришани. Без PID, предметот на податоци едноставно нема да може да се најде, а камоли да може повторно да се употреби на долг </a:t>
            </a:r>
            <a:r>
              <a:rPr lang="mk-MK" b="0" dirty="0" smtClean="0">
                <a:latin typeface="Cambria" panose="02040503050406030204" pitchFamily="18" charset="0"/>
                <a:ea typeface="Cambria" panose="02040503050406030204" pitchFamily="18" charset="0"/>
              </a:rPr>
              <a:t>рок</a:t>
            </a:r>
            <a:endParaRPr lang="en-US" b="0" dirty="0" smtClean="0">
              <a:latin typeface="Cambria" panose="02040503050406030204" pitchFamily="18" charset="0"/>
              <a:ea typeface="Cambria" panose="02040503050406030204" pitchFamily="18" charset="0"/>
            </a:endParaRPr>
          </a:p>
          <a:p>
            <a:r>
              <a:rPr lang="mk-MK" i="1" dirty="0">
                <a:latin typeface="Cambria" panose="02040503050406030204" pitchFamily="18" charset="0"/>
                <a:ea typeface="Cambria" panose="02040503050406030204" pitchFamily="18" charset="0"/>
              </a:rPr>
              <a:t>- Доволен сет од метаподатоци </a:t>
            </a:r>
            <a:endParaRPr lang="en-US" dirty="0">
              <a:latin typeface="Cambria" panose="02040503050406030204" pitchFamily="18" charset="0"/>
              <a:ea typeface="Cambria" panose="02040503050406030204" pitchFamily="18" charset="0"/>
            </a:endParaRPr>
          </a:p>
          <a:p>
            <a:r>
              <a:rPr lang="mk-MK" b="0" dirty="0" smtClean="0">
                <a:latin typeface="Cambria" panose="02040503050406030204" pitchFamily="18" charset="0"/>
                <a:ea typeface="Cambria" panose="02040503050406030204" pitchFamily="18" charset="0"/>
              </a:rPr>
              <a:t>Доволен </a:t>
            </a:r>
            <a:r>
              <a:rPr lang="mk-MK" b="0" dirty="0">
                <a:latin typeface="Cambria" panose="02040503050406030204" pitchFamily="18" charset="0"/>
                <a:ea typeface="Cambria" panose="02040503050406030204" pitchFamily="18" charset="0"/>
              </a:rPr>
              <a:t>и стандардизиран </a:t>
            </a:r>
            <a:r>
              <a:rPr lang="mk-MK" b="0" dirty="0" smtClean="0">
                <a:latin typeface="Cambria" panose="02040503050406030204" pitchFamily="18" charset="0"/>
                <a:ea typeface="Cambria" panose="02040503050406030204" pitchFamily="18" charset="0"/>
              </a:rPr>
              <a:t>збир/комплет </a:t>
            </a:r>
            <a:r>
              <a:rPr lang="mk-MK" b="0" dirty="0">
                <a:latin typeface="Cambria" panose="02040503050406030204" pitchFamily="18" charset="0"/>
                <a:ea typeface="Cambria" panose="02040503050406030204" pitchFamily="18" charset="0"/>
              </a:rPr>
              <a:t>на метаподатоци </a:t>
            </a:r>
            <a:r>
              <a:rPr lang="mk-MK" b="0" dirty="0" smtClean="0">
                <a:latin typeface="Cambria" panose="02040503050406030204" pitchFamily="18" charset="0"/>
                <a:ea typeface="Cambria" panose="02040503050406030204" pitchFamily="18" charset="0"/>
              </a:rPr>
              <a:t> </a:t>
            </a:r>
            <a:r>
              <a:rPr lang="en-US" b="0" dirty="0" smtClean="0">
                <a:latin typeface="Cambria" panose="02040503050406030204" pitchFamily="18" charset="0"/>
                <a:ea typeface="Cambria" panose="02040503050406030204" pitchFamily="18" charset="0"/>
              </a:rPr>
              <a:t>(</a:t>
            </a:r>
            <a:r>
              <a:rPr lang="mk-MK" b="0" dirty="0" smtClean="0">
                <a:latin typeface="Cambria" panose="02040503050406030204" pitchFamily="18" charset="0"/>
                <a:ea typeface="Cambria" panose="02040503050406030204" pitchFamily="18" charset="0"/>
              </a:rPr>
              <a:t>што </a:t>
            </a:r>
            <a:r>
              <a:rPr lang="mk-MK" b="0" dirty="0">
                <a:latin typeface="Cambria" panose="02040503050406030204" pitchFamily="18" charset="0"/>
                <a:ea typeface="Cambria" panose="02040503050406030204" pitchFamily="18" charset="0"/>
              </a:rPr>
              <a:t>ги опишуваат податоците) ќе го зголемат пронаоѓањето, интероперабилноста и повторната употреба на истражувачките податоци. Квалитетот на описни информации во врска со податоците има големо влијание врз нивната повторна употреба</a:t>
            </a:r>
            <a:r>
              <a:rPr lang="mk-MK" dirty="0">
                <a:latin typeface="Cambria" panose="02040503050406030204" pitchFamily="18" charset="0"/>
                <a:ea typeface="Cambria" panose="02040503050406030204" pitchFamily="18" charset="0"/>
              </a:rPr>
              <a:t>. </a:t>
            </a:r>
            <a:endParaRPr lang="en-US" dirty="0" smtClean="0">
              <a:latin typeface="Cambria" panose="02040503050406030204" pitchFamily="18" charset="0"/>
              <a:ea typeface="Cambria" panose="02040503050406030204" pitchFamily="18" charset="0"/>
            </a:endParaRPr>
          </a:p>
          <a:p>
            <a:r>
              <a:rPr lang="mk-MK" i="1" dirty="0">
                <a:latin typeface="Cambria" panose="02040503050406030204" pitchFamily="18" charset="0"/>
                <a:ea typeface="Cambria" panose="02040503050406030204" pitchFamily="18" charset="0"/>
              </a:rPr>
              <a:t>Јасна лиценца</a:t>
            </a:r>
            <a:endParaRPr lang="en-US" dirty="0">
              <a:latin typeface="Cambria" panose="02040503050406030204" pitchFamily="18" charset="0"/>
              <a:ea typeface="Cambria" panose="02040503050406030204" pitchFamily="18" charset="0"/>
            </a:endParaRPr>
          </a:p>
          <a:p>
            <a:r>
              <a:rPr lang="mk-MK" i="1" dirty="0">
                <a:latin typeface="Cambria" panose="02040503050406030204" pitchFamily="18" charset="0"/>
                <a:ea typeface="Cambria" panose="02040503050406030204" pitchFamily="18" charset="0"/>
              </a:rPr>
              <a:t> </a:t>
            </a:r>
            <a:r>
              <a:rPr lang="mk-MK" b="0" dirty="0">
                <a:latin typeface="Cambria" panose="02040503050406030204" pitchFamily="18" charset="0"/>
                <a:ea typeface="Cambria" panose="02040503050406030204" pitchFamily="18" charset="0"/>
              </a:rPr>
              <a:t>Истражувачите (и компјутерите) кои наоѓаат бази на податоци веднаш треба да знаат што им е дозволено да прават со нив. Да се наведат јасни права за повторна употреба е како да се има топло „Добредојдовте“ пред вратата на базата на податоци. Мотото е „отвореност доколку е можно, рестрикции ако е потребно</a:t>
            </a:r>
            <a:r>
              <a:rPr lang="mk-MK" b="0" dirty="0" smtClean="0">
                <a:latin typeface="Cambria" panose="02040503050406030204" pitchFamily="18" charset="0"/>
                <a:ea typeface="Cambria" panose="02040503050406030204" pitchFamily="18" charset="0"/>
              </a:rPr>
              <a:t>“.</a:t>
            </a:r>
            <a:endParaRPr lang="en-US" b="0" dirty="0" smtClean="0">
              <a:latin typeface="Cambria" panose="02040503050406030204" pitchFamily="18" charset="0"/>
              <a:ea typeface="Cambria" panose="02040503050406030204" pitchFamily="18" charset="0"/>
            </a:endParaRPr>
          </a:p>
          <a:p>
            <a:r>
              <a:rPr lang="mk-MK" dirty="0">
                <a:latin typeface="Cambria" panose="02040503050406030204" pitchFamily="18" charset="0"/>
                <a:ea typeface="Cambria" panose="02040503050406030204" pitchFamily="18" charset="0"/>
              </a:rPr>
              <a:t>Д</a:t>
            </a:r>
            <a:r>
              <a:rPr lang="mk-MK" dirty="0" smtClean="0">
                <a:latin typeface="Cambria" panose="02040503050406030204" pitchFamily="18" charset="0"/>
                <a:ea typeface="Cambria" panose="02040503050406030204" pitchFamily="18" charset="0"/>
              </a:rPr>
              <a:t>оверлив репозиториум за податоци </a:t>
            </a:r>
          </a:p>
          <a:p>
            <a:r>
              <a:rPr lang="mk-MK" dirty="0" smtClean="0">
                <a:latin typeface="Cambria" panose="02040503050406030204" pitchFamily="18" charset="0"/>
                <a:ea typeface="Cambria" panose="02040503050406030204" pitchFamily="18" charset="0"/>
              </a:rPr>
              <a:t>кое </a:t>
            </a:r>
            <a:r>
              <a:rPr lang="mk-MK" dirty="0">
                <a:latin typeface="Cambria" panose="02040503050406030204" pitchFamily="18" charset="0"/>
                <a:ea typeface="Cambria" panose="02040503050406030204" pitchFamily="18" charset="0"/>
              </a:rPr>
              <a:t>ги има овие </a:t>
            </a:r>
            <a:r>
              <a:rPr lang="en-US" dirty="0">
                <a:latin typeface="Cambria" panose="02040503050406030204" pitchFamily="18" charset="0"/>
                <a:ea typeface="Cambria" panose="02040503050406030204" pitchFamily="18" charset="0"/>
              </a:rPr>
              <a:t>FAIR </a:t>
            </a:r>
            <a:r>
              <a:rPr lang="mk-MK" dirty="0">
                <a:latin typeface="Cambria" panose="02040503050406030204" pitchFamily="18" charset="0"/>
                <a:ea typeface="Cambria" panose="02040503050406030204" pitchFamily="18" charset="0"/>
              </a:rPr>
              <a:t>атрибути вградени во инфраструктурата за поднесување на податоци. </a:t>
            </a:r>
            <a:endParaRPr lang="mk-MK" dirty="0" smtClean="0">
              <a:latin typeface="Cambria" panose="02040503050406030204" pitchFamily="18" charset="0"/>
              <a:ea typeface="Cambria" panose="02040503050406030204" pitchFamily="18" charset="0"/>
            </a:endParaRPr>
          </a:p>
          <a:p>
            <a:r>
              <a:rPr lang="mk-MK" b="0" dirty="0" smtClean="0">
                <a:latin typeface="Cambria" panose="02040503050406030204" pitchFamily="18" charset="0"/>
                <a:ea typeface="Cambria" panose="02040503050406030204" pitchFamily="18" charset="0"/>
              </a:rPr>
              <a:t>Интерес </a:t>
            </a:r>
            <a:r>
              <a:rPr lang="mk-MK" b="0" dirty="0">
                <a:latin typeface="Cambria" panose="02040503050406030204" pitchFamily="18" charset="0"/>
                <a:ea typeface="Cambria" panose="02040503050406030204" pitchFamily="18" charset="0"/>
              </a:rPr>
              <a:t>з</a:t>
            </a:r>
            <a:r>
              <a:rPr lang="mk-MK" b="0" dirty="0" smtClean="0">
                <a:latin typeface="Cambria" panose="02040503050406030204" pitchFamily="18" charset="0"/>
                <a:ea typeface="Cambria" panose="02040503050406030204" pitchFamily="18" charset="0"/>
              </a:rPr>
              <a:t>а  </a:t>
            </a:r>
            <a:r>
              <a:rPr lang="mk-MK" b="0" dirty="0">
                <a:latin typeface="Cambria" panose="02040503050406030204" pitchFamily="18" charset="0"/>
                <a:ea typeface="Cambria" panose="02040503050406030204" pitchFamily="18" charset="0"/>
              </a:rPr>
              <a:t>FAIR е </a:t>
            </a:r>
            <a:r>
              <a:rPr lang="mk-MK" b="0" dirty="0" smtClean="0">
                <a:latin typeface="Cambria" panose="02040503050406030204" pitchFamily="18" charset="0"/>
                <a:ea typeface="Cambria" panose="02040503050406030204" pitchFamily="18" charset="0"/>
              </a:rPr>
              <a:t>истражувачите </a:t>
            </a:r>
            <a:r>
              <a:rPr lang="mk-MK" b="0" dirty="0">
                <a:latin typeface="Cambria" panose="02040503050406030204" pitchFamily="18" charset="0"/>
                <a:ea typeface="Cambria" panose="02040503050406030204" pitchFamily="18" charset="0"/>
              </a:rPr>
              <a:t>да ги депонираат своите </a:t>
            </a:r>
            <a:r>
              <a:rPr lang="mk-MK" b="0" dirty="0" smtClean="0">
                <a:latin typeface="Cambria" panose="02040503050406030204" pitchFamily="18" charset="0"/>
                <a:ea typeface="Cambria" panose="02040503050406030204" pitchFamily="18" charset="0"/>
              </a:rPr>
              <a:t>податоци </a:t>
            </a:r>
            <a:r>
              <a:rPr lang="mk-MK" b="0" dirty="0">
                <a:latin typeface="Cambria" panose="02040503050406030204" pitchFamily="18" charset="0"/>
                <a:ea typeface="Cambria" panose="02040503050406030204" pitchFamily="18" charset="0"/>
              </a:rPr>
              <a:t>заедно со целата документација потребна за нивно разбирање и повторна </a:t>
            </a:r>
            <a:r>
              <a:rPr lang="mk-MK" b="0" dirty="0" smtClean="0">
                <a:latin typeface="Cambria" panose="02040503050406030204" pitchFamily="18" charset="0"/>
                <a:ea typeface="Cambria" panose="02040503050406030204" pitchFamily="18" charset="0"/>
              </a:rPr>
              <a:t>употреба </a:t>
            </a:r>
            <a:r>
              <a:rPr lang="mk-MK" b="0" dirty="0">
                <a:latin typeface="Cambria" panose="02040503050406030204" pitchFamily="18" charset="0"/>
                <a:ea typeface="Cambria" panose="02040503050406030204" pitchFamily="18" charset="0"/>
              </a:rPr>
              <a:t>во доверлива архива за податоци за истражување, што има експлицитна цел за зачувување на податоците и потребна експертиза за одржливо чување на податоците и задржување на нивната употребливост.</a:t>
            </a:r>
            <a:endParaRPr lang="en-US" b="0" dirty="0">
              <a:solidFill>
                <a:schemeClr val="bg2">
                  <a:lumMod val="10000"/>
                </a:schemeClr>
              </a:solidFill>
              <a:latin typeface="Cambria" panose="02040503050406030204" pitchFamily="18" charset="0"/>
              <a:ea typeface="Cambria" panose="02040503050406030204" pitchFamily="18" charset="0"/>
            </a:endParaRPr>
          </a:p>
        </p:txBody>
      </p:sp>
      <p:sp>
        <p:nvSpPr>
          <p:cNvPr id="5" name="Rectangle 4"/>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450299143"/>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5926" y="155854"/>
            <a:ext cx="3999813" cy="461665"/>
          </a:xfrm>
          <a:prstGeom prst="rect">
            <a:avLst/>
          </a:prstGeom>
        </p:spPr>
        <p:txBody>
          <a:bodyPr wrap="none">
            <a:spAutoFit/>
          </a:bodyPr>
          <a:lstStyle/>
          <a:p>
            <a:r>
              <a:rPr lang="en-US" dirty="0">
                <a:latin typeface="Cambria" panose="02040503050406030204" pitchFamily="18" charset="0"/>
                <a:ea typeface="Cambria" panose="02040503050406030204" pitchFamily="18" charset="0"/>
              </a:rPr>
              <a:t>1.5 </a:t>
            </a:r>
            <a:r>
              <a:rPr lang="mk-MK" dirty="0">
                <a:latin typeface="Cambria" panose="02040503050406030204" pitchFamily="18" charset="0"/>
                <a:ea typeface="Cambria" panose="02040503050406030204" pitchFamily="18" charset="0"/>
              </a:rPr>
              <a:t>Европски диверзитет</a:t>
            </a:r>
            <a:endParaRPr lang="en-US" dirty="0">
              <a:latin typeface="Cambria" panose="02040503050406030204" pitchFamily="18" charset="0"/>
              <a:ea typeface="Cambria" panose="02040503050406030204" pitchFamily="18" charset="0"/>
            </a:endParaRPr>
          </a:p>
        </p:txBody>
      </p:sp>
      <p:sp>
        <p:nvSpPr>
          <p:cNvPr id="3" name="TextBox 2"/>
          <p:cNvSpPr txBox="1"/>
          <p:nvPr/>
        </p:nvSpPr>
        <p:spPr>
          <a:xfrm>
            <a:off x="859810" y="1400781"/>
            <a:ext cx="5964072" cy="78114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rtlCol="0">
            <a:normAutofit/>
          </a:bodyPr>
          <a:lstStyle/>
          <a:p>
            <a:r>
              <a:rPr lang="mk-MK" dirty="0">
                <a:latin typeface="Cambria" panose="02040503050406030204" pitchFamily="18" charset="0"/>
                <a:ea typeface="Cambria" panose="02040503050406030204" pitchFamily="18" charset="0"/>
              </a:rPr>
              <a:t>Барања за управување со податоци во Европа</a:t>
            </a:r>
            <a:endParaRPr lang="en-US" dirty="0">
              <a:latin typeface="Cambria" panose="02040503050406030204" pitchFamily="18" charset="0"/>
              <a:ea typeface="Cambria" panose="02040503050406030204" pitchFamily="18" charset="0"/>
            </a:endParaRPr>
          </a:p>
          <a:p>
            <a:r>
              <a:rPr lang="mk-MK" dirty="0"/>
              <a:t/>
            </a:r>
            <a:br>
              <a:rPr lang="mk-MK" dirty="0"/>
            </a:br>
            <a:r>
              <a:rPr lang="mk-MK" b="0" dirty="0">
                <a:latin typeface="Cambria" panose="02040503050406030204" pitchFamily="18" charset="0"/>
                <a:ea typeface="Cambria" panose="02040503050406030204" pitchFamily="18" charset="0"/>
              </a:rPr>
              <a:t>Постојат многу различни локални, национални и меѓународни шаблони/обрасци за ПУП и алатки што можат да се искористат за да се создаде </a:t>
            </a:r>
            <a:r>
              <a:rPr lang="mk-MK" b="0" dirty="0" smtClean="0">
                <a:latin typeface="Cambria" panose="02040503050406030204" pitchFamily="18" charset="0"/>
                <a:ea typeface="Cambria" panose="02040503050406030204" pitchFamily="18" charset="0"/>
              </a:rPr>
              <a:t>ПУП </a:t>
            </a:r>
            <a:r>
              <a:rPr lang="mk-MK" b="0" dirty="0">
                <a:latin typeface="Cambria" panose="02040503050406030204" pitchFamily="18" charset="0"/>
                <a:ea typeface="Cambria" panose="02040503050406030204" pitchFamily="18" charset="0"/>
              </a:rPr>
              <a:t>за одреден истражувачки проект. Во оваа фаза најдобро е да се проверат обрасците или алатките кои што најдобро одговараат на одредената специфична ситуација. </a:t>
            </a:r>
            <a:endParaRPr lang="mk-MK" b="0" dirty="0" smtClean="0">
              <a:latin typeface="Cambria" panose="02040503050406030204" pitchFamily="18" charset="0"/>
              <a:ea typeface="Cambria" panose="02040503050406030204" pitchFamily="18" charset="0"/>
            </a:endParaRPr>
          </a:p>
          <a:p>
            <a:endParaRPr lang="mk-MK" b="0" dirty="0">
              <a:latin typeface="Cambria" panose="02040503050406030204" pitchFamily="18" charset="0"/>
              <a:ea typeface="Cambria" panose="02040503050406030204" pitchFamily="18" charset="0"/>
            </a:endParaRPr>
          </a:p>
          <a:p>
            <a:r>
              <a:rPr lang="mk-MK" b="0" dirty="0" smtClean="0">
                <a:latin typeface="Cambria" panose="02040503050406030204" pitchFamily="18" charset="0"/>
                <a:ea typeface="Cambria" panose="02040503050406030204" pitchFamily="18" charset="0"/>
              </a:rPr>
              <a:t>Истражувачите </a:t>
            </a:r>
            <a:r>
              <a:rPr lang="mk-MK" b="0" dirty="0">
                <a:latin typeface="Cambria" panose="02040503050406030204" pitchFamily="18" charset="0"/>
                <a:ea typeface="Cambria" panose="02040503050406030204" pitchFamily="18" charset="0"/>
              </a:rPr>
              <a:t>можат да ги консултираат своите универзитети или оддели/институции дали имаат одреден префериран образец за изработка на </a:t>
            </a:r>
            <a:r>
              <a:rPr lang="mk-MK" b="0" dirty="0" smtClean="0">
                <a:latin typeface="Cambria" panose="02040503050406030204" pitchFamily="18" charset="0"/>
                <a:ea typeface="Cambria" panose="02040503050406030204" pitchFamily="18" charset="0"/>
              </a:rPr>
              <a:t>ПУП</a:t>
            </a:r>
            <a:r>
              <a:rPr lang="mk-MK" b="0" dirty="0">
                <a:latin typeface="Cambria" panose="02040503050406030204" pitchFamily="18" charset="0"/>
                <a:ea typeface="Cambria" panose="02040503050406030204" pitchFamily="18" charset="0"/>
              </a:rPr>
              <a:t>. Или можеби финансиерот на истражувањето има специфични барања во врска со форматот на </a:t>
            </a:r>
            <a:r>
              <a:rPr lang="mk-MK" b="0" dirty="0" smtClean="0">
                <a:latin typeface="Cambria" panose="02040503050406030204" pitchFamily="18" charset="0"/>
                <a:ea typeface="Cambria" panose="02040503050406030204" pitchFamily="18" charset="0"/>
              </a:rPr>
              <a:t>ПУП</a:t>
            </a:r>
            <a:r>
              <a:rPr lang="mk-MK" b="0" dirty="0">
                <a:latin typeface="Cambria" panose="02040503050406030204" pitchFamily="18" charset="0"/>
                <a:ea typeface="Cambria" panose="02040503050406030204" pitchFamily="18" charset="0"/>
              </a:rPr>
              <a:t>.</a:t>
            </a:r>
            <a:endParaRPr lang="en-US" b="0" dirty="0">
              <a:latin typeface="Cambria" panose="02040503050406030204" pitchFamily="18" charset="0"/>
              <a:ea typeface="Cambria" panose="02040503050406030204" pitchFamily="18" charset="0"/>
            </a:endParaRPr>
          </a:p>
          <a:p>
            <a:pPr algn="l"/>
            <a:endParaRPr lang="en-US" b="0" dirty="0" smtClean="0">
              <a:solidFill>
                <a:schemeClr val="bg2">
                  <a:lumMod val="25000"/>
                </a:schemeClr>
              </a:solidFill>
              <a:latin typeface="Cambria" panose="02040503050406030204" pitchFamily="18" charset="0"/>
              <a:ea typeface="Cambria" panose="02040503050406030204" pitchFamily="18" charset="0"/>
              <a:cs typeface="Tahoma" panose="020B0604030504040204" pitchFamily="34" charset="0"/>
            </a:endParaRPr>
          </a:p>
        </p:txBody>
      </p:sp>
      <p:pic>
        <p:nvPicPr>
          <p:cNvPr id="3076" name="Picture 4"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9667" y="2156346"/>
            <a:ext cx="9649440" cy="594668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95383216"/>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5926" y="155854"/>
            <a:ext cx="3999813" cy="461665"/>
          </a:xfrm>
          <a:prstGeom prst="rect">
            <a:avLst/>
          </a:prstGeom>
        </p:spPr>
        <p:txBody>
          <a:bodyPr wrap="none">
            <a:spAutoFit/>
          </a:bodyPr>
          <a:lstStyle/>
          <a:p>
            <a:r>
              <a:rPr lang="en-US" dirty="0">
                <a:latin typeface="Cambria" panose="02040503050406030204" pitchFamily="18" charset="0"/>
                <a:ea typeface="Cambria" panose="02040503050406030204" pitchFamily="18" charset="0"/>
              </a:rPr>
              <a:t>1.5 </a:t>
            </a:r>
            <a:r>
              <a:rPr lang="mk-MK" dirty="0">
                <a:latin typeface="Cambria" panose="02040503050406030204" pitchFamily="18" charset="0"/>
                <a:ea typeface="Cambria" panose="02040503050406030204" pitchFamily="18" charset="0"/>
              </a:rPr>
              <a:t>Европски диверзитет</a:t>
            </a:r>
            <a:endParaRPr lang="en-US" dirty="0">
              <a:latin typeface="Cambria" panose="02040503050406030204" pitchFamily="18" charset="0"/>
              <a:ea typeface="Cambria" panose="02040503050406030204"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7195" y="617519"/>
            <a:ext cx="8440704" cy="4609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713" y="4879181"/>
            <a:ext cx="8588375" cy="4786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4215" y="268311"/>
            <a:ext cx="8291513" cy="359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00415" y="3630305"/>
            <a:ext cx="8215313" cy="5581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839623295"/>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45910" y="218364"/>
            <a:ext cx="17237123" cy="86936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rtlCol="0">
            <a:noAutofit/>
          </a:bodyPr>
          <a:lstStyle/>
          <a:p>
            <a:pPr algn="l"/>
            <a:r>
              <a:rPr lang="en-US" sz="1200" b="0" dirty="0" smtClean="0">
                <a:latin typeface="Cambria" panose="02040503050406030204" pitchFamily="18" charset="0"/>
                <a:ea typeface="Cambria" panose="02040503050406030204" pitchFamily="18" charset="0"/>
              </a:rPr>
              <a:t>E</a:t>
            </a:r>
            <a:r>
              <a:rPr lang="mk-MK" sz="1500" b="0" dirty="0" smtClean="0">
                <a:latin typeface="Cambria" panose="02040503050406030204" pitchFamily="18" charset="0"/>
                <a:ea typeface="Cambria" panose="02040503050406030204" pitchFamily="18" charset="0"/>
              </a:rPr>
              <a:t>лементи </a:t>
            </a:r>
            <a:r>
              <a:rPr lang="mk-MK" sz="1500" b="0" dirty="0">
                <a:latin typeface="Cambria" panose="02040503050406030204" pitchFamily="18" charset="0"/>
                <a:ea typeface="Cambria" panose="02040503050406030204" pitchFamily="18" charset="0"/>
              </a:rPr>
              <a:t>и соодветните прашања обично се вклучени во оваа првична фаза во конструирањето на ПМО. </a:t>
            </a:r>
            <a:endParaRPr lang="en-US" sz="1500" b="0" dirty="0">
              <a:latin typeface="Cambria" panose="02040503050406030204" pitchFamily="18" charset="0"/>
              <a:ea typeface="Cambria" panose="02040503050406030204" pitchFamily="18" charset="0"/>
            </a:endParaRPr>
          </a:p>
          <a:p>
            <a:pPr algn="l"/>
            <a:r>
              <a:rPr lang="mk-MK" sz="1500" b="0" dirty="0">
                <a:latin typeface="Cambria" panose="02040503050406030204" pitchFamily="18" charset="0"/>
                <a:ea typeface="Cambria" panose="02040503050406030204" pitchFamily="18" charset="0"/>
              </a:rPr>
              <a:t> </a:t>
            </a:r>
            <a:endParaRPr lang="en-US" sz="1500" b="0" dirty="0">
              <a:latin typeface="Cambria" panose="02040503050406030204" pitchFamily="18" charset="0"/>
              <a:ea typeface="Cambria" panose="02040503050406030204" pitchFamily="18" charset="0"/>
            </a:endParaRPr>
          </a:p>
          <a:p>
            <a:pPr lvl="0" algn="l"/>
            <a:r>
              <a:rPr lang="en-US" sz="1500" b="0" u="sng" dirty="0" smtClean="0">
                <a:latin typeface="Cambria" panose="02040503050406030204" pitchFamily="18" charset="0"/>
                <a:ea typeface="Cambria" panose="02040503050406030204" pitchFamily="18" charset="0"/>
              </a:rPr>
              <a:t>	</a:t>
            </a:r>
            <a:r>
              <a:rPr lang="mk-MK" sz="1500" u="sng" dirty="0" smtClean="0">
                <a:latin typeface="Cambria" panose="02040503050406030204" pitchFamily="18" charset="0"/>
                <a:ea typeface="Cambria" panose="02040503050406030204" pitchFamily="18" charset="0"/>
              </a:rPr>
              <a:t>Наслов </a:t>
            </a:r>
            <a:r>
              <a:rPr lang="mk-MK" sz="1500" u="sng" dirty="0">
                <a:latin typeface="Cambria" panose="02040503050406030204" pitchFamily="18" charset="0"/>
                <a:ea typeface="Cambria" panose="02040503050406030204" pitchFamily="18" charset="0"/>
              </a:rPr>
              <a:t>на проектот:</a:t>
            </a:r>
            <a:r>
              <a:rPr lang="mk-MK" sz="1500" dirty="0">
                <a:latin typeface="Cambria" panose="02040503050406030204" pitchFamily="18" charset="0"/>
                <a:ea typeface="Cambria" panose="02040503050406030204" pitchFamily="18" charset="0"/>
              </a:rPr>
              <a:t> </a:t>
            </a:r>
            <a:endParaRPr lang="en-US" sz="1500" dirty="0">
              <a:latin typeface="Cambria" panose="02040503050406030204" pitchFamily="18" charset="0"/>
              <a:ea typeface="Cambria" panose="02040503050406030204" pitchFamily="18" charset="0"/>
            </a:endParaRPr>
          </a:p>
          <a:p>
            <a:pPr algn="l"/>
            <a:r>
              <a:rPr lang="mk-MK" sz="1500" b="0" dirty="0">
                <a:latin typeface="Cambria" panose="02040503050406030204" pitchFamily="18" charset="0"/>
                <a:ea typeface="Cambria" panose="02040503050406030204" pitchFamily="18" charset="0"/>
              </a:rPr>
              <a:t>Кој е насловот на проектот? Понудете краток </a:t>
            </a:r>
            <a:r>
              <a:rPr lang="mk-MK" sz="1500" b="0" dirty="0" smtClean="0">
                <a:latin typeface="Cambria" panose="02040503050406030204" pitchFamily="18" charset="0"/>
                <a:ea typeface="Cambria" panose="02040503050406030204" pitchFamily="18" charset="0"/>
              </a:rPr>
              <a:t>опис</a:t>
            </a:r>
            <a:endParaRPr lang="en-US" sz="1500" b="0" dirty="0" smtClean="0">
              <a:latin typeface="Cambria" panose="02040503050406030204" pitchFamily="18" charset="0"/>
              <a:ea typeface="Cambria" panose="02040503050406030204" pitchFamily="18" charset="0"/>
            </a:endParaRPr>
          </a:p>
          <a:p>
            <a:pPr lvl="0" algn="l"/>
            <a:r>
              <a:rPr lang="en-US" sz="1500" b="0" u="sng" dirty="0" smtClean="0">
                <a:latin typeface="Cambria" panose="02040503050406030204" pitchFamily="18" charset="0"/>
                <a:ea typeface="Cambria" panose="02040503050406030204" pitchFamily="18" charset="0"/>
              </a:rPr>
              <a:t>	</a:t>
            </a:r>
            <a:r>
              <a:rPr lang="mk-MK" sz="1500" u="sng" dirty="0" smtClean="0">
                <a:latin typeface="Cambria" panose="02040503050406030204" pitchFamily="18" charset="0"/>
                <a:ea typeface="Cambria" panose="02040503050406030204" pitchFamily="18" charset="0"/>
              </a:rPr>
              <a:t>Датум </a:t>
            </a:r>
            <a:r>
              <a:rPr lang="mk-MK" sz="1500" u="sng" dirty="0">
                <a:latin typeface="Cambria" panose="02040503050406030204" pitchFamily="18" charset="0"/>
                <a:ea typeface="Cambria" panose="02040503050406030204" pitchFamily="18" charset="0"/>
              </a:rPr>
              <a:t>и верзија на планот</a:t>
            </a:r>
            <a:r>
              <a:rPr lang="mk-MK" sz="1500" b="0" dirty="0">
                <a:latin typeface="Cambria" panose="02040503050406030204" pitchFamily="18" charset="0"/>
                <a:ea typeface="Cambria" panose="02040503050406030204" pitchFamily="18" charset="0"/>
              </a:rPr>
              <a:t/>
            </a:r>
            <a:br>
              <a:rPr lang="mk-MK" sz="1500" b="0" dirty="0">
                <a:latin typeface="Cambria" panose="02040503050406030204" pitchFamily="18" charset="0"/>
                <a:ea typeface="Cambria" panose="02040503050406030204" pitchFamily="18" charset="0"/>
              </a:rPr>
            </a:br>
            <a:r>
              <a:rPr lang="mk-MK" sz="1500" b="0" dirty="0">
                <a:latin typeface="Cambria" panose="02040503050406030204" pitchFamily="18" charset="0"/>
                <a:ea typeface="Cambria" panose="02040503050406030204" pitchFamily="18" charset="0"/>
              </a:rPr>
              <a:t>- Кога е направена оваа верзија од </a:t>
            </a:r>
            <a:r>
              <a:rPr lang="mk-MK" sz="1500" b="0" dirty="0" smtClean="0">
                <a:latin typeface="Cambria" panose="02040503050406030204" pitchFamily="18" charset="0"/>
                <a:ea typeface="Cambria" panose="02040503050406030204" pitchFamily="18" charset="0"/>
              </a:rPr>
              <a:t>ПУП</a:t>
            </a:r>
            <a:r>
              <a:rPr lang="mk-MK" sz="1500" b="0" dirty="0">
                <a:latin typeface="Cambria" panose="02040503050406030204" pitchFamily="18" charset="0"/>
                <a:ea typeface="Cambria" panose="02040503050406030204" pitchFamily="18" charset="0"/>
              </a:rPr>
              <a:t>?</a:t>
            </a:r>
            <a:br>
              <a:rPr lang="mk-MK" sz="1500" b="0" dirty="0">
                <a:latin typeface="Cambria" panose="02040503050406030204" pitchFamily="18" charset="0"/>
                <a:ea typeface="Cambria" panose="02040503050406030204" pitchFamily="18" charset="0"/>
              </a:rPr>
            </a:br>
            <a:r>
              <a:rPr lang="mk-MK" sz="1500" b="0" dirty="0">
                <a:latin typeface="Cambria" panose="02040503050406030204" pitchFamily="18" charset="0"/>
                <a:ea typeface="Cambria" panose="02040503050406030204" pitchFamily="18" charset="0"/>
              </a:rPr>
              <a:t>- Како ги разликувате верзиите на </a:t>
            </a:r>
            <a:r>
              <a:rPr lang="mk-MK" sz="1500" b="0" dirty="0" smtClean="0">
                <a:latin typeface="Cambria" panose="02040503050406030204" pitchFamily="18" charset="0"/>
                <a:ea typeface="Cambria" panose="02040503050406030204" pitchFamily="18" charset="0"/>
              </a:rPr>
              <a:t>ПУП?</a:t>
            </a:r>
            <a:endParaRPr lang="en-US" sz="1500" b="0" dirty="0" smtClean="0">
              <a:latin typeface="Cambria" panose="02040503050406030204" pitchFamily="18" charset="0"/>
              <a:ea typeface="Cambria" panose="02040503050406030204" pitchFamily="18" charset="0"/>
            </a:endParaRPr>
          </a:p>
          <a:p>
            <a:pPr lvl="0" algn="l"/>
            <a:r>
              <a:rPr lang="en-US" sz="1500" b="0" u="sng" dirty="0" smtClean="0">
                <a:latin typeface="Cambria" panose="02040503050406030204" pitchFamily="18" charset="0"/>
                <a:ea typeface="Cambria" panose="02040503050406030204" pitchFamily="18" charset="0"/>
              </a:rPr>
              <a:t>	</a:t>
            </a:r>
            <a:r>
              <a:rPr lang="mk-MK" sz="1500" u="sng" dirty="0" smtClean="0">
                <a:latin typeface="Cambria" panose="02040503050406030204" pitchFamily="18" charset="0"/>
                <a:ea typeface="Cambria" panose="02040503050406030204" pitchFamily="18" charset="0"/>
              </a:rPr>
              <a:t>Опис </a:t>
            </a:r>
            <a:r>
              <a:rPr lang="mk-MK" sz="1500" u="sng" dirty="0">
                <a:latin typeface="Cambria" panose="02040503050406030204" pitchFamily="18" charset="0"/>
                <a:ea typeface="Cambria" panose="02040503050406030204" pitchFamily="18" charset="0"/>
              </a:rPr>
              <a:t>на проектот:</a:t>
            </a:r>
            <a:r>
              <a:rPr lang="mk-MK" sz="1500" b="0" dirty="0">
                <a:latin typeface="Cambria" panose="02040503050406030204" pitchFamily="18" charset="0"/>
                <a:ea typeface="Cambria" panose="02040503050406030204" pitchFamily="18" charset="0"/>
              </a:rPr>
              <a:t/>
            </a:r>
            <a:br>
              <a:rPr lang="mk-MK" sz="1500" b="0" dirty="0">
                <a:latin typeface="Cambria" panose="02040503050406030204" pitchFamily="18" charset="0"/>
                <a:ea typeface="Cambria" panose="02040503050406030204" pitchFamily="18" charset="0"/>
              </a:rPr>
            </a:br>
            <a:r>
              <a:rPr lang="mk-MK" sz="1500" b="0" dirty="0">
                <a:latin typeface="Cambria" panose="02040503050406030204" pitchFamily="18" charset="0"/>
                <a:ea typeface="Cambria" panose="02040503050406030204" pitchFamily="18" charset="0"/>
              </a:rPr>
              <a:t>- Која е природата на проектот? </a:t>
            </a:r>
            <a:br>
              <a:rPr lang="mk-MK" sz="1500" b="0" dirty="0">
                <a:latin typeface="Cambria" panose="02040503050406030204" pitchFamily="18" charset="0"/>
                <a:ea typeface="Cambria" panose="02040503050406030204" pitchFamily="18" charset="0"/>
              </a:rPr>
            </a:br>
            <a:r>
              <a:rPr lang="mk-MK" sz="1500" b="0" dirty="0">
                <a:latin typeface="Cambria" panose="02040503050406030204" pitchFamily="18" charset="0"/>
                <a:ea typeface="Cambria" panose="02040503050406030204" pitchFamily="18" charset="0"/>
              </a:rPr>
              <a:t>- Кое е истражувачкото прашање?</a:t>
            </a:r>
            <a:br>
              <a:rPr lang="mk-MK" sz="1500" b="0" dirty="0">
                <a:latin typeface="Cambria" panose="02040503050406030204" pitchFamily="18" charset="0"/>
                <a:ea typeface="Cambria" panose="02040503050406030204" pitchFamily="18" charset="0"/>
              </a:rPr>
            </a:br>
            <a:r>
              <a:rPr lang="mk-MK" sz="1500" b="0" dirty="0">
                <a:latin typeface="Cambria" panose="02040503050406030204" pitchFamily="18" charset="0"/>
                <a:ea typeface="Cambria" panose="02040503050406030204" pitchFamily="18" charset="0"/>
              </a:rPr>
              <a:t>- Која е временската рамка на проектот</a:t>
            </a:r>
            <a:r>
              <a:rPr lang="mk-MK" sz="1500" b="0" dirty="0" smtClean="0">
                <a:latin typeface="Cambria" panose="02040503050406030204" pitchFamily="18" charset="0"/>
                <a:ea typeface="Cambria" panose="02040503050406030204" pitchFamily="18" charset="0"/>
              </a:rPr>
              <a:t>?</a:t>
            </a:r>
            <a:endParaRPr lang="en-US" sz="1500" b="0" dirty="0">
              <a:latin typeface="Cambria" panose="02040503050406030204" pitchFamily="18" charset="0"/>
              <a:ea typeface="Cambria" panose="02040503050406030204" pitchFamily="18" charset="0"/>
            </a:endParaRPr>
          </a:p>
          <a:p>
            <a:pPr lvl="0" algn="l"/>
            <a:r>
              <a:rPr lang="en-US" sz="1500" b="0" u="sng" dirty="0" smtClean="0">
                <a:latin typeface="Cambria" panose="02040503050406030204" pitchFamily="18" charset="0"/>
                <a:ea typeface="Cambria" panose="02040503050406030204" pitchFamily="18" charset="0"/>
              </a:rPr>
              <a:t>	</a:t>
            </a:r>
            <a:r>
              <a:rPr lang="mk-MK" sz="1500" u="sng" dirty="0" smtClean="0">
                <a:latin typeface="Cambria" panose="02040503050406030204" pitchFamily="18" charset="0"/>
                <a:ea typeface="Cambria" panose="02040503050406030204" pitchFamily="18" charset="0"/>
              </a:rPr>
              <a:t>Потекло </a:t>
            </a:r>
            <a:r>
              <a:rPr lang="mk-MK" sz="1500" u="sng" dirty="0">
                <a:latin typeface="Cambria" panose="02040503050406030204" pitchFamily="18" charset="0"/>
                <a:ea typeface="Cambria" panose="02040503050406030204" pitchFamily="18" charset="0"/>
              </a:rPr>
              <a:t>на податоците:</a:t>
            </a:r>
            <a:r>
              <a:rPr lang="mk-MK" sz="1500" b="0" dirty="0">
                <a:latin typeface="Cambria" panose="02040503050406030204" pitchFamily="18" charset="0"/>
                <a:ea typeface="Cambria" panose="02040503050406030204" pitchFamily="18" charset="0"/>
              </a:rPr>
              <a:t/>
            </a:r>
            <a:br>
              <a:rPr lang="mk-MK" sz="1500" b="0" dirty="0">
                <a:latin typeface="Cambria" panose="02040503050406030204" pitchFamily="18" charset="0"/>
                <a:ea typeface="Cambria" panose="02040503050406030204" pitchFamily="18" charset="0"/>
              </a:rPr>
            </a:br>
            <a:r>
              <a:rPr lang="mk-MK" sz="1500" b="0" dirty="0">
                <a:latin typeface="Cambria" panose="02040503050406030204" pitchFamily="18" charset="0"/>
                <a:ea typeface="Cambria" panose="02040503050406030204" pitchFamily="18" charset="0"/>
              </a:rPr>
              <a:t>- Каков вид на податоци ќе се користат за време на проектот?</a:t>
            </a:r>
            <a:br>
              <a:rPr lang="mk-MK" sz="1500" b="0" dirty="0">
                <a:latin typeface="Cambria" panose="02040503050406030204" pitchFamily="18" charset="0"/>
                <a:ea typeface="Cambria" panose="02040503050406030204" pitchFamily="18" charset="0"/>
              </a:rPr>
            </a:br>
            <a:r>
              <a:rPr lang="mk-MK" sz="1500" b="0" dirty="0">
                <a:latin typeface="Cambria" panose="02040503050406030204" pitchFamily="18" charset="0"/>
                <a:ea typeface="Cambria" panose="02040503050406030204" pitchFamily="18" charset="0"/>
              </a:rPr>
              <a:t>- Доколку се користат веќе постоечки податоци: Кој е опсегот, обемот и форматот? Како се интегрирани различните извори на податоци?</a:t>
            </a:r>
            <a:br>
              <a:rPr lang="mk-MK" sz="1500" b="0" dirty="0">
                <a:latin typeface="Cambria" panose="02040503050406030204" pitchFamily="18" charset="0"/>
                <a:ea typeface="Cambria" panose="02040503050406030204" pitchFamily="18" charset="0"/>
              </a:rPr>
            </a:br>
            <a:r>
              <a:rPr lang="mk-MK" sz="1500" b="0" dirty="0">
                <a:latin typeface="Cambria" panose="02040503050406030204" pitchFamily="18" charset="0"/>
                <a:ea typeface="Cambria" panose="02040503050406030204" pitchFamily="18" charset="0"/>
              </a:rPr>
              <a:t>- Ако собирате нови податоци, дели може да се појасни зошто тоа е потребно</a:t>
            </a:r>
            <a:r>
              <a:rPr lang="mk-MK" sz="1500" b="0" dirty="0" smtClean="0">
                <a:latin typeface="Cambria" panose="02040503050406030204" pitchFamily="18" charset="0"/>
                <a:ea typeface="Cambria" panose="02040503050406030204" pitchFamily="18" charset="0"/>
              </a:rPr>
              <a:t>?</a:t>
            </a:r>
            <a:endParaRPr lang="en-US" sz="1500" b="0" dirty="0">
              <a:latin typeface="Cambria" panose="02040503050406030204" pitchFamily="18" charset="0"/>
              <a:ea typeface="Cambria" panose="02040503050406030204" pitchFamily="18" charset="0"/>
            </a:endParaRPr>
          </a:p>
          <a:p>
            <a:pPr lvl="0" algn="l"/>
            <a:r>
              <a:rPr lang="en-US" sz="1500" u="sng" dirty="0" smtClean="0">
                <a:latin typeface="Cambria" panose="02040503050406030204" pitchFamily="18" charset="0"/>
                <a:ea typeface="Cambria" panose="02040503050406030204" pitchFamily="18" charset="0"/>
              </a:rPr>
              <a:t>	</a:t>
            </a:r>
            <a:r>
              <a:rPr lang="mk-MK" sz="1500" u="sng" dirty="0" smtClean="0">
                <a:latin typeface="Cambria" panose="02040503050406030204" pitchFamily="18" charset="0"/>
                <a:ea typeface="Cambria" panose="02040503050406030204" pitchFamily="18" charset="0"/>
              </a:rPr>
              <a:t>Главни </a:t>
            </a:r>
            <a:r>
              <a:rPr lang="mk-MK" sz="1500" u="sng" dirty="0">
                <a:latin typeface="Cambria" panose="02040503050406030204" pitchFamily="18" charset="0"/>
                <a:ea typeface="Cambria" panose="02040503050406030204" pitchFamily="18" charset="0"/>
              </a:rPr>
              <a:t>истражувачи и соработници</a:t>
            </a:r>
            <a:r>
              <a:rPr lang="mk-MK" sz="1500" b="0" dirty="0">
                <a:latin typeface="Cambria" panose="02040503050406030204" pitchFamily="18" charset="0"/>
                <a:ea typeface="Cambria" panose="02040503050406030204" pitchFamily="18" charset="0"/>
              </a:rPr>
              <a:t/>
            </a:r>
            <a:br>
              <a:rPr lang="mk-MK" sz="1500" b="0" dirty="0">
                <a:latin typeface="Cambria" panose="02040503050406030204" pitchFamily="18" charset="0"/>
                <a:ea typeface="Cambria" panose="02040503050406030204" pitchFamily="18" charset="0"/>
              </a:rPr>
            </a:br>
            <a:r>
              <a:rPr lang="mk-MK" sz="1500" b="0" i="1" dirty="0" smtClean="0">
                <a:latin typeface="Cambria" panose="02040503050406030204" pitchFamily="18" charset="0"/>
                <a:ea typeface="Cambria" panose="02040503050406030204" pitchFamily="18" charset="0"/>
              </a:rPr>
              <a:t>Главни </a:t>
            </a:r>
            <a:r>
              <a:rPr lang="mk-MK" sz="1500" b="0" i="1" dirty="0">
                <a:latin typeface="Cambria" panose="02040503050406030204" pitchFamily="18" charset="0"/>
                <a:ea typeface="Cambria" panose="02040503050406030204" pitchFamily="18" charset="0"/>
              </a:rPr>
              <a:t>истражувачи</a:t>
            </a:r>
            <a:br>
              <a:rPr lang="mk-MK" sz="1500" b="0" i="1" dirty="0">
                <a:latin typeface="Cambria" panose="02040503050406030204" pitchFamily="18" charset="0"/>
                <a:ea typeface="Cambria" panose="02040503050406030204" pitchFamily="18" charset="0"/>
              </a:rPr>
            </a:br>
            <a:r>
              <a:rPr lang="mk-MK" sz="1500" b="0" dirty="0">
                <a:latin typeface="Cambria" panose="02040503050406030204" pitchFamily="18" charset="0"/>
                <a:ea typeface="Cambria" panose="02040503050406030204" pitchFamily="18" charset="0"/>
              </a:rPr>
              <a:t>- Кои главни истражувачи се вклучени?</a:t>
            </a:r>
            <a:br>
              <a:rPr lang="mk-MK" sz="1500" b="0" dirty="0">
                <a:latin typeface="Cambria" panose="02040503050406030204" pitchFamily="18" charset="0"/>
                <a:ea typeface="Cambria" panose="02040503050406030204" pitchFamily="18" charset="0"/>
              </a:rPr>
            </a:br>
            <a:r>
              <a:rPr lang="mk-MK" sz="1500" b="0" dirty="0">
                <a:latin typeface="Cambria" panose="02040503050406030204" pitchFamily="18" charset="0"/>
                <a:ea typeface="Cambria" panose="02040503050406030204" pitchFamily="18" charset="0"/>
              </a:rPr>
              <a:t>- Кои се нивните детали за контакт?</a:t>
            </a:r>
            <a:br>
              <a:rPr lang="mk-MK" sz="1500" b="0" dirty="0">
                <a:latin typeface="Cambria" panose="02040503050406030204" pitchFamily="18" charset="0"/>
                <a:ea typeface="Cambria" panose="02040503050406030204" pitchFamily="18" charset="0"/>
              </a:rPr>
            </a:br>
            <a:r>
              <a:rPr lang="mk-MK" sz="1500" b="0" i="1" dirty="0" smtClean="0">
                <a:latin typeface="Cambria" panose="02040503050406030204" pitchFamily="18" charset="0"/>
                <a:ea typeface="Cambria" panose="02040503050406030204" pitchFamily="18" charset="0"/>
              </a:rPr>
              <a:t>Истражувачи </a:t>
            </a:r>
            <a:r>
              <a:rPr lang="mk-MK" sz="1500" b="0" i="1" dirty="0">
                <a:latin typeface="Cambria" panose="02040503050406030204" pitchFamily="18" charset="0"/>
                <a:ea typeface="Cambria" panose="02040503050406030204" pitchFamily="18" charset="0"/>
              </a:rPr>
              <a:t>соработници (доколку се применети)</a:t>
            </a:r>
            <a:r>
              <a:rPr lang="mk-MK" sz="1500" b="0" dirty="0">
                <a:latin typeface="Cambria" panose="02040503050406030204" pitchFamily="18" charset="0"/>
                <a:ea typeface="Cambria" panose="02040503050406030204" pitchFamily="18" charset="0"/>
              </a:rPr>
              <a:t/>
            </a:r>
            <a:br>
              <a:rPr lang="mk-MK" sz="1500" b="0" dirty="0">
                <a:latin typeface="Cambria" panose="02040503050406030204" pitchFamily="18" charset="0"/>
                <a:ea typeface="Cambria" panose="02040503050406030204" pitchFamily="18" charset="0"/>
              </a:rPr>
            </a:br>
            <a:r>
              <a:rPr lang="mk-MK" sz="1500" b="0" dirty="0">
                <a:latin typeface="Cambria" panose="02040503050406030204" pitchFamily="18" charset="0"/>
                <a:ea typeface="Cambria" panose="02040503050406030204" pitchFamily="18" charset="0"/>
              </a:rPr>
              <a:t>- Кои се нивните детали за контакт и нивните улоги во проектот</a:t>
            </a:r>
            <a:r>
              <a:rPr lang="mk-MK" sz="1500" b="0" dirty="0" smtClean="0">
                <a:latin typeface="Cambria" panose="02040503050406030204" pitchFamily="18" charset="0"/>
                <a:ea typeface="Cambria" panose="02040503050406030204" pitchFamily="18" charset="0"/>
              </a:rPr>
              <a:t>?</a:t>
            </a:r>
            <a:endParaRPr lang="en-US" sz="1500" b="0" dirty="0">
              <a:latin typeface="Cambria" panose="02040503050406030204" pitchFamily="18" charset="0"/>
              <a:ea typeface="Cambria" panose="02040503050406030204" pitchFamily="18" charset="0"/>
            </a:endParaRPr>
          </a:p>
          <a:p>
            <a:pPr lvl="0" algn="l"/>
            <a:r>
              <a:rPr lang="en-US" sz="1500" b="0" u="sng" dirty="0" smtClean="0">
                <a:latin typeface="Cambria" panose="02040503050406030204" pitchFamily="18" charset="0"/>
                <a:ea typeface="Cambria" panose="02040503050406030204" pitchFamily="18" charset="0"/>
              </a:rPr>
              <a:t>	</a:t>
            </a:r>
            <a:r>
              <a:rPr lang="mk-MK" sz="1500" u="sng" dirty="0" smtClean="0">
                <a:latin typeface="Cambria" panose="02040503050406030204" pitchFamily="18" charset="0"/>
                <a:ea typeface="Cambria" panose="02040503050406030204" pitchFamily="18" charset="0"/>
              </a:rPr>
              <a:t>Финансирање </a:t>
            </a:r>
            <a:r>
              <a:rPr lang="mk-MK" sz="1500" u="sng" dirty="0">
                <a:latin typeface="Cambria" panose="02040503050406030204" pitchFamily="18" charset="0"/>
                <a:ea typeface="Cambria" panose="02040503050406030204" pitchFamily="18" charset="0"/>
              </a:rPr>
              <a:t>(ако е применето)</a:t>
            </a:r>
            <a:r>
              <a:rPr lang="mk-MK" sz="1500" dirty="0">
                <a:latin typeface="Cambria" panose="02040503050406030204" pitchFamily="18" charset="0"/>
                <a:ea typeface="Cambria" panose="02040503050406030204" pitchFamily="18" charset="0"/>
              </a:rPr>
              <a:t>:  </a:t>
            </a:r>
            <a:endParaRPr lang="en-US" sz="1500" dirty="0">
              <a:latin typeface="Cambria" panose="02040503050406030204" pitchFamily="18" charset="0"/>
              <a:ea typeface="Cambria" panose="02040503050406030204" pitchFamily="18" charset="0"/>
            </a:endParaRPr>
          </a:p>
          <a:p>
            <a:pPr algn="l"/>
            <a:r>
              <a:rPr lang="mk-MK" sz="1500" b="0" dirty="0">
                <a:latin typeface="Cambria" panose="02040503050406030204" pitchFamily="18" charset="0"/>
                <a:ea typeface="Cambria" panose="02040503050406030204" pitchFamily="18" charset="0"/>
              </a:rPr>
              <a:t>Доколку се додели финансирање, кој е референтниот број на доделеното финансирање</a:t>
            </a:r>
            <a:r>
              <a:rPr lang="mk-MK" sz="1500" b="0" dirty="0" smtClean="0">
                <a:latin typeface="Cambria" panose="02040503050406030204" pitchFamily="18" charset="0"/>
                <a:ea typeface="Cambria" panose="02040503050406030204" pitchFamily="18" charset="0"/>
              </a:rPr>
              <a:t>?</a:t>
            </a:r>
            <a:endParaRPr lang="en-US" sz="1500" b="0" dirty="0">
              <a:latin typeface="Cambria" panose="02040503050406030204" pitchFamily="18" charset="0"/>
              <a:ea typeface="Cambria" panose="02040503050406030204" pitchFamily="18" charset="0"/>
            </a:endParaRPr>
          </a:p>
          <a:p>
            <a:pPr lvl="0" algn="l"/>
            <a:r>
              <a:rPr lang="en-US" sz="1500" b="0" u="sng" dirty="0" smtClean="0">
                <a:latin typeface="Cambria" panose="02040503050406030204" pitchFamily="18" charset="0"/>
                <a:ea typeface="Cambria" panose="02040503050406030204" pitchFamily="18" charset="0"/>
              </a:rPr>
              <a:t>	</a:t>
            </a:r>
            <a:r>
              <a:rPr lang="mk-MK" sz="1500" u="sng" dirty="0" smtClean="0">
                <a:latin typeface="Cambria" panose="02040503050406030204" pitchFamily="18" charset="0"/>
                <a:ea typeface="Cambria" panose="02040503050406030204" pitchFamily="18" charset="0"/>
              </a:rPr>
              <a:t>Производител </a:t>
            </a:r>
            <a:r>
              <a:rPr lang="mk-MK" sz="1500" u="sng" dirty="0">
                <a:latin typeface="Cambria" panose="02040503050406030204" pitchFamily="18" charset="0"/>
                <a:ea typeface="Cambria" panose="02040503050406030204" pitchFamily="18" charset="0"/>
              </a:rPr>
              <a:t>на податоци</a:t>
            </a:r>
            <a:r>
              <a:rPr lang="mk-MK" sz="1500" dirty="0">
                <a:latin typeface="Cambria" panose="02040503050406030204" pitchFamily="18" charset="0"/>
                <a:ea typeface="Cambria" panose="02040503050406030204" pitchFamily="18" charset="0"/>
              </a:rPr>
              <a:t>: </a:t>
            </a:r>
            <a:endParaRPr lang="en-US" sz="1500" dirty="0">
              <a:latin typeface="Cambria" panose="02040503050406030204" pitchFamily="18" charset="0"/>
              <a:ea typeface="Cambria" panose="02040503050406030204" pitchFamily="18" charset="0"/>
            </a:endParaRPr>
          </a:p>
          <a:p>
            <a:pPr algn="l"/>
            <a:r>
              <a:rPr lang="mk-MK" sz="1500" b="0" dirty="0">
                <a:latin typeface="Cambria" panose="02040503050406030204" pitchFamily="18" charset="0"/>
                <a:ea typeface="Cambria" panose="02040503050406030204" pitchFamily="18" charset="0"/>
              </a:rPr>
              <a:t>Која организација има административна одговорност за податоците</a:t>
            </a:r>
            <a:r>
              <a:rPr lang="mk-MK" sz="1500" b="0" dirty="0" smtClean="0">
                <a:latin typeface="Cambria" panose="02040503050406030204" pitchFamily="18" charset="0"/>
                <a:ea typeface="Cambria" panose="02040503050406030204" pitchFamily="18" charset="0"/>
              </a:rPr>
              <a:t>?</a:t>
            </a:r>
            <a:endParaRPr lang="en-US" sz="1500" b="0" dirty="0">
              <a:latin typeface="Cambria" panose="02040503050406030204" pitchFamily="18" charset="0"/>
              <a:ea typeface="Cambria" panose="02040503050406030204" pitchFamily="18" charset="0"/>
            </a:endParaRPr>
          </a:p>
          <a:p>
            <a:pPr lvl="0" algn="l"/>
            <a:r>
              <a:rPr lang="en-US" sz="1500" b="0" u="sng" dirty="0" smtClean="0">
                <a:latin typeface="Cambria" panose="02040503050406030204" pitchFamily="18" charset="0"/>
                <a:ea typeface="Cambria" panose="02040503050406030204" pitchFamily="18" charset="0"/>
              </a:rPr>
              <a:t>	</a:t>
            </a:r>
            <a:r>
              <a:rPr lang="mk-MK" sz="1500" u="sng" dirty="0" smtClean="0">
                <a:latin typeface="Cambria" panose="02040503050406030204" pitchFamily="18" charset="0"/>
                <a:ea typeface="Cambria" panose="02040503050406030204" pitchFamily="18" charset="0"/>
              </a:rPr>
              <a:t>Контакт </a:t>
            </a:r>
            <a:r>
              <a:rPr lang="mk-MK" sz="1500" u="sng" dirty="0">
                <a:latin typeface="Cambria" panose="02040503050406030204" pitchFamily="18" charset="0"/>
                <a:ea typeface="Cambria" panose="02040503050406030204" pitchFamily="18" charset="0"/>
              </a:rPr>
              <a:t>со податоци за проектот:</a:t>
            </a:r>
            <a:r>
              <a:rPr lang="mk-MK" sz="1500" dirty="0">
                <a:latin typeface="Cambria" panose="02040503050406030204" pitchFamily="18" charset="0"/>
                <a:ea typeface="Cambria" panose="02040503050406030204" pitchFamily="18" charset="0"/>
              </a:rPr>
              <a:t> </a:t>
            </a:r>
            <a:endParaRPr lang="en-US" sz="1500" dirty="0">
              <a:latin typeface="Cambria" panose="02040503050406030204" pitchFamily="18" charset="0"/>
              <a:ea typeface="Cambria" panose="02040503050406030204" pitchFamily="18" charset="0"/>
            </a:endParaRPr>
          </a:p>
          <a:p>
            <a:pPr algn="l"/>
            <a:r>
              <a:rPr lang="mk-MK" sz="1500" b="0" dirty="0">
                <a:latin typeface="Cambria" panose="02040503050406030204" pitchFamily="18" charset="0"/>
                <a:ea typeface="Cambria" panose="02040503050406030204" pitchFamily="18" charset="0"/>
              </a:rPr>
              <a:t>Со кого може да се контактира во врска со проектот откако ќе заврши?</a:t>
            </a:r>
            <a:endParaRPr lang="en-US" sz="1500" b="0" dirty="0">
              <a:latin typeface="Cambria" panose="02040503050406030204" pitchFamily="18" charset="0"/>
              <a:ea typeface="Cambria" panose="02040503050406030204" pitchFamily="18" charset="0"/>
            </a:endParaRPr>
          </a:p>
          <a:p>
            <a:pPr lvl="0" algn="l"/>
            <a:r>
              <a:rPr lang="en-US" sz="1500" b="0" dirty="0">
                <a:latin typeface="Cambria" panose="02040503050406030204" pitchFamily="18" charset="0"/>
                <a:ea typeface="Cambria" panose="02040503050406030204" pitchFamily="18" charset="0"/>
              </a:rPr>
              <a:t>	</a:t>
            </a:r>
            <a:r>
              <a:rPr lang="mk-MK" sz="1500" u="sng" dirty="0" smtClean="0">
                <a:latin typeface="Cambria" panose="02040503050406030204" pitchFamily="18" charset="0"/>
                <a:ea typeface="Cambria" panose="02040503050406030204" pitchFamily="18" charset="0"/>
              </a:rPr>
              <a:t>Сопственост </a:t>
            </a:r>
            <a:r>
              <a:rPr lang="mk-MK" sz="1500" u="sng" dirty="0">
                <a:latin typeface="Cambria" panose="02040503050406030204" pitchFamily="18" charset="0"/>
                <a:ea typeface="Cambria" panose="02040503050406030204" pitchFamily="18" charset="0"/>
              </a:rPr>
              <a:t>на податоци:</a:t>
            </a:r>
            <a:r>
              <a:rPr lang="mk-MK" sz="1500" dirty="0">
                <a:latin typeface="Cambria" panose="02040503050406030204" pitchFamily="18" charset="0"/>
                <a:ea typeface="Cambria" panose="02040503050406030204" pitchFamily="18" charset="0"/>
              </a:rPr>
              <a:t/>
            </a:r>
            <a:br>
              <a:rPr lang="mk-MK" sz="1500" dirty="0">
                <a:latin typeface="Cambria" panose="02040503050406030204" pitchFamily="18" charset="0"/>
                <a:ea typeface="Cambria" panose="02040503050406030204" pitchFamily="18" charset="0"/>
              </a:rPr>
            </a:br>
            <a:r>
              <a:rPr lang="mk-MK" sz="1500" b="0" dirty="0">
                <a:latin typeface="Cambria" panose="02040503050406030204" pitchFamily="18" charset="0"/>
                <a:ea typeface="Cambria" panose="02040503050406030204" pitchFamily="18" charset="0"/>
              </a:rPr>
              <a:t>-  Која организација(и) ги поседува податоците?</a:t>
            </a:r>
            <a:br>
              <a:rPr lang="mk-MK" sz="1500" b="0" dirty="0">
                <a:latin typeface="Cambria" panose="02040503050406030204" pitchFamily="18" charset="0"/>
                <a:ea typeface="Cambria" panose="02040503050406030204" pitchFamily="18" charset="0"/>
              </a:rPr>
            </a:br>
            <a:r>
              <a:rPr lang="mk-MK" sz="1500" b="0" dirty="0">
                <a:latin typeface="Cambria" panose="02040503050406030204" pitchFamily="18" charset="0"/>
                <a:ea typeface="Cambria" panose="02040503050406030204" pitchFamily="18" charset="0"/>
              </a:rPr>
              <a:t>- Ако се вклучени повеќе организации, која организација, со кои податоци располага</a:t>
            </a:r>
            <a:r>
              <a:rPr lang="mk-MK" sz="1500" b="0" dirty="0" smtClean="0">
                <a:latin typeface="Cambria" panose="02040503050406030204" pitchFamily="18" charset="0"/>
                <a:ea typeface="Cambria" panose="02040503050406030204" pitchFamily="18" charset="0"/>
              </a:rPr>
              <a:t>?</a:t>
            </a:r>
            <a:endParaRPr lang="en-US" sz="1500" b="0" dirty="0">
              <a:latin typeface="Cambria" panose="02040503050406030204" pitchFamily="18" charset="0"/>
              <a:ea typeface="Cambria" panose="02040503050406030204" pitchFamily="18" charset="0"/>
            </a:endParaRPr>
          </a:p>
          <a:p>
            <a:pPr lvl="0" algn="l"/>
            <a:r>
              <a:rPr lang="en-US" sz="1500" b="0" u="sng" dirty="0" smtClean="0">
                <a:latin typeface="Cambria" panose="02040503050406030204" pitchFamily="18" charset="0"/>
                <a:ea typeface="Cambria" panose="02040503050406030204" pitchFamily="18" charset="0"/>
              </a:rPr>
              <a:t>	</a:t>
            </a:r>
            <a:r>
              <a:rPr lang="mk-MK" sz="1500" u="sng" dirty="0" smtClean="0">
                <a:latin typeface="Cambria" panose="02040503050406030204" pitchFamily="18" charset="0"/>
                <a:ea typeface="Cambria" panose="02040503050406030204" pitchFamily="18" charset="0"/>
              </a:rPr>
              <a:t>Улоги</a:t>
            </a:r>
            <a:r>
              <a:rPr lang="mk-MK" sz="1500" b="0" dirty="0">
                <a:latin typeface="Cambria" panose="02040503050406030204" pitchFamily="18" charset="0"/>
                <a:ea typeface="Cambria" panose="02040503050406030204" pitchFamily="18" charset="0"/>
              </a:rPr>
              <a:t/>
            </a:r>
            <a:br>
              <a:rPr lang="mk-MK" sz="1500" b="0" dirty="0">
                <a:latin typeface="Cambria" panose="02040503050406030204" pitchFamily="18" charset="0"/>
                <a:ea typeface="Cambria" panose="02040503050406030204" pitchFamily="18" charset="0"/>
              </a:rPr>
            </a:br>
            <a:r>
              <a:rPr lang="mk-MK" sz="1500" b="0" dirty="0">
                <a:latin typeface="Cambria" panose="02040503050406030204" pitchFamily="18" charset="0"/>
                <a:ea typeface="Cambria" panose="02040503050406030204" pitchFamily="18" charset="0"/>
              </a:rPr>
              <a:t>- Кој е одговорен за ажурирање на </a:t>
            </a:r>
            <a:r>
              <a:rPr lang="mk-MK" sz="1500" b="0" dirty="0" smtClean="0">
                <a:latin typeface="Cambria" panose="02040503050406030204" pitchFamily="18" charset="0"/>
                <a:ea typeface="Cambria" panose="02040503050406030204" pitchFamily="18" charset="0"/>
              </a:rPr>
              <a:t>ПУП, </a:t>
            </a:r>
            <a:r>
              <a:rPr lang="mk-MK" sz="1500" b="0" dirty="0">
                <a:latin typeface="Cambria" panose="02040503050406030204" pitchFamily="18" charset="0"/>
                <a:ea typeface="Cambria" panose="02040503050406030204" pitchFamily="18" charset="0"/>
              </a:rPr>
              <a:t>и дали истиот се следи во извршувањето на должностите?</a:t>
            </a:r>
            <a:br>
              <a:rPr lang="mk-MK" sz="1500" b="0" dirty="0">
                <a:latin typeface="Cambria" panose="02040503050406030204" pitchFamily="18" charset="0"/>
                <a:ea typeface="Cambria" panose="02040503050406030204" pitchFamily="18" charset="0"/>
              </a:rPr>
            </a:br>
            <a:r>
              <a:rPr lang="mk-MK" sz="1500" b="0" dirty="0">
                <a:latin typeface="Cambria" panose="02040503050406030204" pitchFamily="18" charset="0"/>
                <a:ea typeface="Cambria" panose="02040503050406030204" pitchFamily="18" charset="0"/>
              </a:rPr>
              <a:t>- Дали учесниците во проектот имаат специфични улоги?</a:t>
            </a:r>
            <a:br>
              <a:rPr lang="mk-MK" sz="1500" b="0" dirty="0">
                <a:latin typeface="Cambria" panose="02040503050406030204" pitchFamily="18" charset="0"/>
                <a:ea typeface="Cambria" panose="02040503050406030204" pitchFamily="18" charset="0"/>
              </a:rPr>
            </a:br>
            <a:r>
              <a:rPr lang="mk-MK" sz="1500" b="0" dirty="0">
                <a:latin typeface="Cambria" panose="02040503050406030204" pitchFamily="18" charset="0"/>
                <a:ea typeface="Cambria" panose="02040503050406030204" pitchFamily="18" charset="0"/>
              </a:rPr>
              <a:t>- Која е временската рамка на проектот</a:t>
            </a:r>
            <a:r>
              <a:rPr lang="mk-MK" sz="1500" b="0" dirty="0" smtClean="0">
                <a:latin typeface="Cambria" panose="02040503050406030204" pitchFamily="18" charset="0"/>
                <a:ea typeface="Cambria" panose="02040503050406030204" pitchFamily="18" charset="0"/>
              </a:rPr>
              <a:t>?</a:t>
            </a:r>
            <a:endParaRPr lang="en-US" sz="1500" b="0" dirty="0">
              <a:latin typeface="Cambria" panose="02040503050406030204" pitchFamily="18" charset="0"/>
              <a:ea typeface="Cambria" panose="02040503050406030204" pitchFamily="18" charset="0"/>
            </a:endParaRPr>
          </a:p>
          <a:p>
            <a:pPr lvl="0" algn="l"/>
            <a:r>
              <a:rPr lang="en-US" sz="1500" b="0" u="sng" dirty="0" smtClean="0">
                <a:latin typeface="Cambria" panose="02040503050406030204" pitchFamily="18" charset="0"/>
                <a:ea typeface="Cambria" panose="02040503050406030204" pitchFamily="18" charset="0"/>
              </a:rPr>
              <a:t>	</a:t>
            </a:r>
            <a:r>
              <a:rPr lang="mk-MK" sz="1500" u="sng" dirty="0" smtClean="0">
                <a:latin typeface="Cambria" panose="02040503050406030204" pitchFamily="18" charset="0"/>
                <a:ea typeface="Cambria" panose="02040503050406030204" pitchFamily="18" charset="0"/>
              </a:rPr>
              <a:t>Трошоци</a:t>
            </a:r>
            <a:r>
              <a:rPr lang="mk-MK" sz="1500" b="0" dirty="0">
                <a:latin typeface="Cambria" panose="02040503050406030204" pitchFamily="18" charset="0"/>
                <a:ea typeface="Cambria" panose="02040503050406030204" pitchFamily="18" charset="0"/>
              </a:rPr>
              <a:t/>
            </a:r>
            <a:br>
              <a:rPr lang="mk-MK" sz="1500" b="0" dirty="0">
                <a:latin typeface="Cambria" panose="02040503050406030204" pitchFamily="18" charset="0"/>
                <a:ea typeface="Cambria" panose="02040503050406030204" pitchFamily="18" charset="0"/>
              </a:rPr>
            </a:br>
            <a:r>
              <a:rPr lang="mk-MK" sz="1500" b="0" dirty="0">
                <a:latin typeface="Cambria" panose="02040503050406030204" pitchFamily="18" charset="0"/>
                <a:ea typeface="Cambria" panose="02040503050406030204" pitchFamily="18" charset="0"/>
              </a:rPr>
              <a:t>- Дали има трошоци што треба да се земат </a:t>
            </a:r>
            <a:r>
              <a:rPr lang="mk-MK" sz="1500" b="0" dirty="0" smtClean="0">
                <a:latin typeface="Cambria" panose="02040503050406030204" pitchFamily="18" charset="0"/>
                <a:ea typeface="Cambria" panose="02040503050406030204" pitchFamily="18" charset="0"/>
              </a:rPr>
              <a:t>предвид</a:t>
            </a:r>
            <a:r>
              <a:rPr lang="mk-MK" sz="1500" b="0" dirty="0">
                <a:latin typeface="Cambria" panose="02040503050406030204" pitchFamily="18" charset="0"/>
                <a:ea typeface="Cambria" panose="02040503050406030204" pitchFamily="18" charset="0"/>
              </a:rPr>
              <a:t>, за купување на специфичен софтвер или хардвер?</a:t>
            </a:r>
            <a:br>
              <a:rPr lang="mk-MK" sz="1500" b="0" dirty="0">
                <a:latin typeface="Cambria" panose="02040503050406030204" pitchFamily="18" charset="0"/>
                <a:ea typeface="Cambria" panose="02040503050406030204" pitchFamily="18" charset="0"/>
              </a:rPr>
            </a:br>
            <a:r>
              <a:rPr lang="mk-MK" sz="1500" b="0" dirty="0">
                <a:latin typeface="Cambria" panose="02040503050406030204" pitchFamily="18" charset="0"/>
                <a:ea typeface="Cambria" panose="02040503050406030204" pitchFamily="18" charset="0"/>
              </a:rPr>
              <a:t>- Дали има трошоци што треба да се земат </a:t>
            </a:r>
            <a:r>
              <a:rPr lang="mk-MK" sz="1500" b="0" dirty="0" smtClean="0">
                <a:latin typeface="Cambria" panose="02040503050406030204" pitchFamily="18" charset="0"/>
                <a:ea typeface="Cambria" panose="02040503050406030204" pitchFamily="18" charset="0"/>
              </a:rPr>
              <a:t>предвид </a:t>
            </a:r>
            <a:r>
              <a:rPr lang="mk-MK" sz="1500" b="0" dirty="0">
                <a:latin typeface="Cambria" panose="02040503050406030204" pitchFamily="18" charset="0"/>
                <a:ea typeface="Cambria" panose="02040503050406030204" pitchFamily="18" charset="0"/>
              </a:rPr>
              <a:t>за чување и зачувување на базата?</a:t>
            </a:r>
            <a:br>
              <a:rPr lang="mk-MK" sz="1500" b="0" dirty="0">
                <a:latin typeface="Cambria" panose="02040503050406030204" pitchFamily="18" charset="0"/>
                <a:ea typeface="Cambria" panose="02040503050406030204" pitchFamily="18" charset="0"/>
              </a:rPr>
            </a:br>
            <a:r>
              <a:rPr lang="mk-MK" sz="1500" b="0" dirty="0">
                <a:latin typeface="Cambria" panose="02040503050406030204" pitchFamily="18" charset="0"/>
                <a:ea typeface="Cambria" panose="02040503050406030204" pitchFamily="18" charset="0"/>
              </a:rPr>
              <a:t>- Дали се опфатени потенцијалните трошоци за (спремање на податоците за) архивирање</a:t>
            </a:r>
            <a:r>
              <a:rPr lang="mk-MK" sz="1500" b="0" dirty="0" smtClean="0">
                <a:latin typeface="Cambria" panose="02040503050406030204" pitchFamily="18" charset="0"/>
                <a:ea typeface="Cambria" panose="02040503050406030204" pitchFamily="18" charset="0"/>
              </a:rPr>
              <a:t>?</a:t>
            </a:r>
            <a:endParaRPr lang="en-US" sz="1500" b="0" dirty="0">
              <a:latin typeface="Cambria" panose="02040503050406030204" pitchFamily="18" charset="0"/>
              <a:ea typeface="Cambria" panose="02040503050406030204" pitchFamily="18" charset="0"/>
            </a:endParaRPr>
          </a:p>
        </p:txBody>
      </p:sp>
      <p:sp>
        <p:nvSpPr>
          <p:cNvPr id="5" name="TextBox 4"/>
          <p:cNvSpPr txBox="1"/>
          <p:nvPr/>
        </p:nvSpPr>
        <p:spPr>
          <a:xfrm>
            <a:off x="10331354" y="1528550"/>
            <a:ext cx="2961565" cy="3138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rtlCol="0">
            <a:normAutofit fontScale="70000" lnSpcReduction="20000"/>
          </a:bodyPr>
          <a:lstStyle/>
          <a:p>
            <a:pPr algn="l"/>
            <a:r>
              <a:rPr lang="mk-MK" dirty="0">
                <a:latin typeface="Cambria" panose="02040503050406030204" pitchFamily="18" charset="0"/>
                <a:ea typeface="Cambria" panose="02040503050406030204" pitchFamily="18" charset="0"/>
              </a:rPr>
              <a:t>1.6 </a:t>
            </a:r>
            <a:r>
              <a:rPr lang="mk-MK" dirty="0" smtClean="0">
                <a:latin typeface="Cambria" panose="02040503050406030204" pitchFamily="18" charset="0"/>
                <a:ea typeface="Cambria" panose="02040503050406030204" pitchFamily="18" charset="0"/>
              </a:rPr>
              <a:t>Адаптирање </a:t>
            </a:r>
            <a:r>
              <a:rPr lang="mk-MK" dirty="0">
                <a:latin typeface="Cambria" panose="02040503050406030204" pitchFamily="18" charset="0"/>
                <a:ea typeface="Cambria" panose="02040503050406030204" pitchFamily="18" charset="0"/>
              </a:rPr>
              <a:t>на </a:t>
            </a:r>
            <a:r>
              <a:rPr lang="mk-MK" dirty="0" smtClean="0">
                <a:latin typeface="Cambria" panose="02040503050406030204" pitchFamily="18" charset="0"/>
                <a:ea typeface="Cambria" panose="02040503050406030204" pitchFamily="18" charset="0"/>
              </a:rPr>
              <a:t>ПУП</a:t>
            </a:r>
            <a:endParaRPr lang="en-US" b="0" dirty="0" smtClean="0">
              <a:solidFill>
                <a:schemeClr val="bg2">
                  <a:lumMod val="25000"/>
                </a:schemeClr>
              </a:solidFill>
              <a:latin typeface="Cambria" panose="02040503050406030204" pitchFamily="18" charset="0"/>
              <a:ea typeface="Cambria" panose="02040503050406030204" pitchFamily="18" charset="0"/>
              <a:cs typeface="Tahoma" panose="020B0604030504040204" pitchFamily="34" charset="0"/>
            </a:endParaRPr>
          </a:p>
        </p:txBody>
      </p:sp>
      <p:sp>
        <p:nvSpPr>
          <p:cNvPr id="6" name="Rectangle 5"/>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29234254"/>
      </p:ext>
    </p:extLst>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xmlns="" id="{E0EE8CF5-9502-4E76-9976-9A6525C3B387}"/>
              </a:ext>
            </a:extLst>
          </p:cNvPr>
          <p:cNvSpPr>
            <a:spLocks noGrp="1"/>
          </p:cNvSpPr>
          <p:nvPr>
            <p:ph type="body" sz="quarter" idx="13"/>
          </p:nvPr>
        </p:nvSpPr>
        <p:spPr/>
        <p:txBody>
          <a:bodyPr>
            <a:normAutofit fontScale="70000" lnSpcReduction="20000"/>
          </a:bodyPr>
          <a:lstStyle/>
          <a:p>
            <a:r>
              <a:rPr lang="en-US" dirty="0" smtClean="0">
                <a:solidFill>
                  <a:srgbClr val="00B0F0"/>
                </a:solidFill>
              </a:rPr>
              <a:t>II</a:t>
            </a:r>
            <a:r>
              <a:rPr lang="mk-MK" dirty="0" smtClean="0">
                <a:solidFill>
                  <a:srgbClr val="00B0F0"/>
                </a:solidFill>
              </a:rPr>
              <a:t> </a:t>
            </a:r>
            <a:r>
              <a:rPr lang="mk-MK" sz="3600" dirty="0" smtClean="0">
                <a:solidFill>
                  <a:srgbClr val="00B0F0"/>
                </a:solidFill>
              </a:rPr>
              <a:t>фаза:</a:t>
            </a:r>
            <a:r>
              <a:rPr lang="mk-MK" dirty="0" smtClean="0">
                <a:solidFill>
                  <a:srgbClr val="00B0F0"/>
                </a:solidFill>
              </a:rPr>
              <a:t> организирање и документирање</a:t>
            </a:r>
            <a:endParaRPr lang="en-GB" dirty="0">
              <a:solidFill>
                <a:srgbClr val="00B0F0"/>
              </a:solidFill>
            </a:endParaRPr>
          </a:p>
        </p:txBody>
      </p:sp>
      <p:sp>
        <p:nvSpPr>
          <p:cNvPr id="14" name="Text Placeholder 13">
            <a:extLst>
              <a:ext uri="{FF2B5EF4-FFF2-40B4-BE49-F238E27FC236}">
                <a16:creationId xmlns:a16="http://schemas.microsoft.com/office/drawing/2014/main" xmlns="" id="{F44B310E-6454-4954-B153-A8DC14C0B57D}"/>
              </a:ext>
            </a:extLst>
          </p:cNvPr>
          <p:cNvSpPr>
            <a:spLocks noGrp="1"/>
          </p:cNvSpPr>
          <p:nvPr>
            <p:ph type="body" sz="quarter" idx="15"/>
          </p:nvPr>
        </p:nvSpPr>
        <p:spPr/>
        <p:txBody>
          <a:bodyPr>
            <a:normAutofit fontScale="77500" lnSpcReduction="20000"/>
          </a:bodyPr>
          <a:lstStyle/>
          <a:p>
            <a:r>
              <a:rPr lang="mk-MK" sz="2800" dirty="0" smtClean="0"/>
              <a:t>Елеонора </a:t>
            </a:r>
            <a:r>
              <a:rPr lang="mk-MK" sz="2800" dirty="0"/>
              <a:t>Серафимовска (УКИМ-ИСППИ)</a:t>
            </a:r>
            <a:endParaRPr lang="en-GB" sz="2800" dirty="0"/>
          </a:p>
        </p:txBody>
      </p:sp>
      <p:sp>
        <p:nvSpPr>
          <p:cNvPr id="15" name="Text Placeholder 14">
            <a:extLst>
              <a:ext uri="{FF2B5EF4-FFF2-40B4-BE49-F238E27FC236}">
                <a16:creationId xmlns:a16="http://schemas.microsoft.com/office/drawing/2014/main" xmlns="" id="{8C3D2373-9B72-4A86-A44A-5459BF81F23D}"/>
              </a:ext>
            </a:extLst>
          </p:cNvPr>
          <p:cNvSpPr>
            <a:spLocks noGrp="1"/>
          </p:cNvSpPr>
          <p:nvPr>
            <p:ph type="body" sz="quarter" idx="16"/>
          </p:nvPr>
        </p:nvSpPr>
        <p:spPr>
          <a:xfrm>
            <a:off x="2410958" y="6908800"/>
            <a:ext cx="11493301" cy="1145988"/>
          </a:xfrm>
        </p:spPr>
        <p:txBody>
          <a:bodyPr>
            <a:normAutofit/>
          </a:bodyPr>
          <a:lstStyle/>
          <a:p>
            <a:r>
              <a:rPr lang="mk-MK" sz="2400" dirty="0"/>
              <a:t>Вебинар: </a:t>
            </a:r>
            <a:r>
              <a:rPr lang="ru-RU" sz="2400" dirty="0"/>
              <a:t>Управување со истражувачки податоци од општествените науки </a:t>
            </a:r>
            <a:br>
              <a:rPr lang="ru-RU" sz="2400" dirty="0"/>
            </a:br>
            <a:r>
              <a:rPr lang="ru-RU" sz="2400" dirty="0"/>
              <a:t>26 октомври 2022</a:t>
            </a:r>
            <a:endParaRPr lang="en-GB" sz="2400" dirty="0"/>
          </a:p>
        </p:txBody>
      </p:sp>
      <p:sp>
        <p:nvSpPr>
          <p:cNvPr id="5" name="Rectangle 4"/>
          <p:cNvSpPr/>
          <p:nvPr/>
        </p:nvSpPr>
        <p:spPr>
          <a:xfrm>
            <a:off x="1763486" y="9241340"/>
            <a:ext cx="14875327" cy="338554"/>
          </a:xfrm>
          <a:prstGeom prst="rect">
            <a:avLst/>
          </a:prstGeom>
        </p:spPr>
        <p:txBody>
          <a:bodyPr wrap="square">
            <a:spAutoFit/>
          </a:bodyPr>
          <a:lstStyle/>
          <a:p>
            <a:pPr algn="l"/>
            <a:r>
              <a:rPr lang="en-GB" sz="1600" b="0" dirty="0">
                <a:solidFill>
                  <a:schemeClr val="accent1"/>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accent1"/>
                </a:solidFill>
                <a:latin typeface="Cambria" panose="02040503050406030204" pitchFamily="18" charset="0"/>
                <a:ea typeface="Cambria" panose="02040503050406030204" pitchFamily="18" charset="0"/>
              </a:rPr>
              <a:t>Retrieved </a:t>
            </a:r>
            <a:r>
              <a:rPr lang="en-GB" sz="1600" b="0" dirty="0">
                <a:solidFill>
                  <a:schemeClr val="accent1"/>
                </a:solidFill>
                <a:latin typeface="Cambria" panose="02040503050406030204" pitchFamily="18" charset="0"/>
                <a:ea typeface="Cambria" panose="02040503050406030204" pitchFamily="18" charset="0"/>
              </a:rPr>
              <a:t>from https://dmeg.cessda.eu/</a:t>
            </a:r>
            <a:r>
              <a:rPr lang="mk-MK" sz="1600" b="0" dirty="0">
                <a:solidFill>
                  <a:schemeClr val="accent1"/>
                </a:solidFill>
                <a:latin typeface="Cambria" panose="02040503050406030204" pitchFamily="18" charset="0"/>
                <a:ea typeface="Cambria" panose="02040503050406030204" pitchFamily="18" charset="0"/>
              </a:rPr>
              <a:t> </a:t>
            </a:r>
            <a:endParaRPr lang="en-GB" sz="1600" b="0" dirty="0">
              <a:solidFill>
                <a:schemeClr val="accent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285633065"/>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0EF4A075-41F4-AD44-AF37-03A9A8646F17}"/>
              </a:ext>
            </a:extLst>
          </p:cNvPr>
          <p:cNvSpPr>
            <a:spLocks noGrp="1"/>
          </p:cNvSpPr>
          <p:nvPr>
            <p:ph type="title"/>
          </p:nvPr>
        </p:nvSpPr>
        <p:spPr>
          <a:xfrm>
            <a:off x="935819" y="386955"/>
            <a:ext cx="14716508" cy="997079"/>
          </a:xfrm>
        </p:spPr>
        <p:txBody>
          <a:bodyPr>
            <a:normAutofit/>
          </a:bodyPr>
          <a:lstStyle/>
          <a:p>
            <a:r>
              <a:rPr lang="mk-MK" b="1" dirty="0" smtClean="0">
                <a:latin typeface="Cambria" panose="02040503050406030204" pitchFamily="18" charset="0"/>
                <a:ea typeface="Cambria" panose="02040503050406030204" pitchFamily="18" charset="0"/>
              </a:rPr>
              <a:t>Организирање </a:t>
            </a:r>
            <a:r>
              <a:rPr lang="mk-MK" b="1" dirty="0">
                <a:latin typeface="Cambria" panose="02040503050406030204" pitchFamily="18" charset="0"/>
                <a:ea typeface="Cambria" panose="02040503050406030204" pitchFamily="18" charset="0"/>
              </a:rPr>
              <a:t>и </a:t>
            </a:r>
            <a:r>
              <a:rPr lang="mk-MK" b="1" dirty="0" smtClean="0">
                <a:latin typeface="Cambria" panose="02040503050406030204" pitchFamily="18" charset="0"/>
                <a:ea typeface="Cambria" panose="02040503050406030204" pitchFamily="18" charset="0"/>
              </a:rPr>
              <a:t>документирање</a:t>
            </a:r>
            <a:endParaRPr lang="en-GB" dirty="0">
              <a:latin typeface="Cambria" panose="02040503050406030204" pitchFamily="18" charset="0"/>
              <a:ea typeface="Cambria" panose="02040503050406030204" pitchFamily="18" charset="0"/>
            </a:endParaRPr>
          </a:p>
        </p:txBody>
      </p:sp>
      <p:sp>
        <p:nvSpPr>
          <p:cNvPr id="13" name="Text Placeholder 1">
            <a:extLst>
              <a:ext uri="{FF2B5EF4-FFF2-40B4-BE49-F238E27FC236}">
                <a16:creationId xmlns:a16="http://schemas.microsoft.com/office/drawing/2014/main" xmlns="" id="{B81CDCFF-5DFF-B399-82F5-CB19CB999CB7}"/>
              </a:ext>
            </a:extLst>
          </p:cNvPr>
          <p:cNvSpPr txBox="1">
            <a:spLocks/>
          </p:cNvSpPr>
          <p:nvPr/>
        </p:nvSpPr>
        <p:spPr>
          <a:xfrm>
            <a:off x="9201149" y="1502229"/>
            <a:ext cx="7437663" cy="7070271"/>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marL="0" indent="0" algn="ctr">
              <a:buNone/>
            </a:pPr>
            <a:endParaRPr lang="mk-MK" i="1" dirty="0" smtClean="0">
              <a:latin typeface="Cambria" panose="02040503050406030204" pitchFamily="18" charset="0"/>
              <a:ea typeface="Cambria" panose="02040503050406030204" pitchFamily="18" charset="0"/>
            </a:endParaRPr>
          </a:p>
          <a:p>
            <a:pPr marL="0" indent="0" algn="ctr">
              <a:buNone/>
            </a:pPr>
            <a:endParaRPr lang="mk-MK" i="1" dirty="0">
              <a:latin typeface="Cambria" panose="02040503050406030204" pitchFamily="18" charset="0"/>
              <a:ea typeface="Cambria" panose="02040503050406030204" pitchFamily="18" charset="0"/>
            </a:endParaRPr>
          </a:p>
          <a:p>
            <a:pPr marL="0" indent="0" algn="ctr">
              <a:buNone/>
            </a:pPr>
            <a:endParaRPr lang="mk-MK" i="1" dirty="0" smtClean="0">
              <a:latin typeface="Cambria" panose="02040503050406030204" pitchFamily="18" charset="0"/>
              <a:ea typeface="Cambria" panose="02040503050406030204" pitchFamily="18" charset="0"/>
            </a:endParaRPr>
          </a:p>
          <a:p>
            <a:pPr marL="0" indent="0" algn="ctr">
              <a:buNone/>
            </a:pPr>
            <a:endParaRPr lang="mk-MK" i="1" dirty="0">
              <a:latin typeface="Cambria" panose="02040503050406030204" pitchFamily="18" charset="0"/>
              <a:ea typeface="Cambria" panose="02040503050406030204" pitchFamily="18" charset="0"/>
            </a:endParaRPr>
          </a:p>
          <a:p>
            <a:pPr marL="0" indent="0" algn="ctr">
              <a:buNone/>
            </a:pPr>
            <a:r>
              <a:rPr lang="mk-MK" i="1" dirty="0" smtClean="0">
                <a:latin typeface="Cambria" panose="02040503050406030204" pitchFamily="18" charset="0"/>
                <a:ea typeface="Cambria" panose="02040503050406030204" pitchFamily="18" charset="0"/>
              </a:rPr>
              <a:t>Организирањето </a:t>
            </a:r>
            <a:r>
              <a:rPr lang="mk-MK" i="1" dirty="0">
                <a:latin typeface="Cambria" panose="02040503050406030204" pitchFamily="18" charset="0"/>
                <a:ea typeface="Cambria" panose="02040503050406030204" pitchFamily="18" charset="0"/>
              </a:rPr>
              <a:t>и документирањето на податоците е важен процес бидејќи начинот на кој се структурираат податоците </a:t>
            </a:r>
            <a:r>
              <a:rPr lang="mk-MK" i="1" dirty="0" smtClean="0">
                <a:latin typeface="Cambria" panose="02040503050406030204" pitchFamily="18" charset="0"/>
                <a:ea typeface="Cambria" panose="02040503050406030204" pitchFamily="18" charset="0"/>
              </a:rPr>
              <a:t>овозможува</a:t>
            </a:r>
          </a:p>
          <a:p>
            <a:pPr marL="0" indent="0" algn="ctr">
              <a:buNone/>
            </a:pPr>
            <a:r>
              <a:rPr lang="mk-MK" i="1" dirty="0" smtClean="0">
                <a:latin typeface="Cambria" panose="02040503050406030204" pitchFamily="18" charset="0"/>
                <a:ea typeface="Cambria" panose="02040503050406030204" pitchFamily="18" charset="0"/>
              </a:rPr>
              <a:t>едноставно </a:t>
            </a:r>
            <a:r>
              <a:rPr lang="mk-MK" i="1" dirty="0">
                <a:latin typeface="Cambria" panose="02040503050406030204" pitchFamily="18" charset="0"/>
                <a:ea typeface="Cambria" panose="02040503050406030204" pitchFamily="18" charset="0"/>
              </a:rPr>
              <a:t>и брзо пристапување до нив, </a:t>
            </a:r>
            <a:endParaRPr lang="mk-MK" i="1" dirty="0" smtClean="0">
              <a:latin typeface="Cambria" panose="02040503050406030204" pitchFamily="18" charset="0"/>
              <a:ea typeface="Cambria" panose="02040503050406030204" pitchFamily="18" charset="0"/>
            </a:endParaRPr>
          </a:p>
          <a:p>
            <a:pPr marL="0" indent="0" algn="ctr">
              <a:buNone/>
            </a:pPr>
            <a:r>
              <a:rPr lang="mk-MK" i="1" dirty="0" smtClean="0">
                <a:latin typeface="Cambria" panose="02040503050406030204" pitchFamily="18" charset="0"/>
                <a:ea typeface="Cambria" panose="02040503050406030204" pitchFamily="18" charset="0"/>
              </a:rPr>
              <a:t>овозможува </a:t>
            </a:r>
            <a:r>
              <a:rPr lang="mk-MK" i="1" dirty="0">
                <a:latin typeface="Cambria" panose="02040503050406030204" pitchFamily="18" charset="0"/>
                <a:ea typeface="Cambria" panose="02040503050406030204" pitchFamily="18" charset="0"/>
              </a:rPr>
              <a:t>полесно да се идентификуваат информациите кои ги содржат и </a:t>
            </a:r>
            <a:endParaRPr lang="mk-MK" i="1" dirty="0" smtClean="0">
              <a:latin typeface="Cambria" panose="02040503050406030204" pitchFamily="18" charset="0"/>
              <a:ea typeface="Cambria" panose="02040503050406030204" pitchFamily="18" charset="0"/>
            </a:endParaRPr>
          </a:p>
          <a:p>
            <a:pPr marL="0" indent="0" algn="ctr">
              <a:buNone/>
            </a:pPr>
            <a:r>
              <a:rPr lang="mk-MK" i="1" dirty="0" smtClean="0">
                <a:latin typeface="Cambria" panose="02040503050406030204" pitchFamily="18" charset="0"/>
                <a:ea typeface="Cambria" panose="02040503050406030204" pitchFamily="18" charset="0"/>
              </a:rPr>
              <a:t>спречува </a:t>
            </a:r>
            <a:r>
              <a:rPr lang="mk-MK" i="1" dirty="0">
                <a:latin typeface="Cambria" panose="02040503050406030204" pitchFamily="18" charset="0"/>
                <a:ea typeface="Cambria" panose="02040503050406030204" pitchFamily="18" charset="0"/>
              </a:rPr>
              <a:t>да дојде до забуна или погрешно интерпретирање</a:t>
            </a:r>
            <a:r>
              <a:rPr lang="mk-MK" i="1" dirty="0" smtClean="0">
                <a:latin typeface="Cambria" panose="02040503050406030204" pitchFamily="18" charset="0"/>
                <a:ea typeface="Cambria" panose="02040503050406030204" pitchFamily="18" charset="0"/>
              </a:rPr>
              <a:t>.</a:t>
            </a:r>
            <a:endParaRPr lang="en-US" i="1" dirty="0">
              <a:latin typeface="Cambria" panose="02040503050406030204" pitchFamily="18" charset="0"/>
              <a:ea typeface="Cambria" panose="02040503050406030204" pitchFamily="18" charset="0"/>
            </a:endParaRPr>
          </a:p>
        </p:txBody>
      </p:sp>
      <p:sp>
        <p:nvSpPr>
          <p:cNvPr id="15" name="Text Placeholder 1">
            <a:extLst>
              <a:ext uri="{FF2B5EF4-FFF2-40B4-BE49-F238E27FC236}">
                <a16:creationId xmlns:a16="http://schemas.microsoft.com/office/drawing/2014/main" xmlns="" id="{C6D160BE-6F4F-D857-C362-FE2A527DDEC7}"/>
              </a:ext>
            </a:extLst>
          </p:cNvPr>
          <p:cNvSpPr txBox="1">
            <a:spLocks/>
          </p:cNvSpPr>
          <p:nvPr/>
        </p:nvSpPr>
        <p:spPr>
          <a:xfrm>
            <a:off x="908781" y="3154872"/>
            <a:ext cx="14489062" cy="1017913"/>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endParaRPr lang="en-US" dirty="0"/>
          </a:p>
        </p:txBody>
      </p:sp>
      <p:sp>
        <p:nvSpPr>
          <p:cNvPr id="6" name="Text Placeholder 1">
            <a:extLst>
              <a:ext uri="{FF2B5EF4-FFF2-40B4-BE49-F238E27FC236}">
                <a16:creationId xmlns:a16="http://schemas.microsoft.com/office/drawing/2014/main" xmlns="" id="{BF00FE28-9056-C739-AB2F-E6274572566F}"/>
              </a:ext>
            </a:extLst>
          </p:cNvPr>
          <p:cNvSpPr txBox="1">
            <a:spLocks/>
          </p:cNvSpPr>
          <p:nvPr/>
        </p:nvSpPr>
        <p:spPr>
          <a:xfrm>
            <a:off x="908781" y="4229273"/>
            <a:ext cx="14489062" cy="1017913"/>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endParaRPr lang="en-US" dirty="0"/>
          </a:p>
        </p:txBody>
      </p:sp>
      <p:sp>
        <p:nvSpPr>
          <p:cNvPr id="7" name="Rectangle 6"/>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
        <p:nvSpPr>
          <p:cNvPr id="2" name="TextBox 1"/>
          <p:cNvSpPr txBox="1"/>
          <p:nvPr/>
        </p:nvSpPr>
        <p:spPr>
          <a:xfrm>
            <a:off x="433835" y="1876663"/>
            <a:ext cx="8922435" cy="25483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rtlCol="0">
            <a:normAutofit/>
          </a:bodyPr>
          <a:lstStyle/>
          <a:p>
            <a:pPr algn="l"/>
            <a:r>
              <a:rPr lang="mk-MK" i="1" dirty="0">
                <a:latin typeface="Cambria" panose="02040503050406030204" pitchFamily="18" charset="0"/>
                <a:ea typeface="Cambria" panose="02040503050406030204" pitchFamily="18" charset="0"/>
              </a:rPr>
              <a:t>Начините на организација и документација на податоците и метаподатоците преку правилно креирање на </a:t>
            </a:r>
            <a:r>
              <a:rPr lang="mk-MK" i="1" dirty="0" smtClean="0">
                <a:latin typeface="Cambria" panose="02040503050406030204" pitchFamily="18" charset="0"/>
                <a:ea typeface="Cambria" panose="02040503050406030204" pitchFamily="18" charset="0"/>
              </a:rPr>
              <a:t>датотеки </a:t>
            </a:r>
            <a:r>
              <a:rPr lang="mk-MK" i="1" dirty="0">
                <a:latin typeface="Cambria" panose="02040503050406030204" pitchFamily="18" charset="0"/>
                <a:ea typeface="Cambria" panose="02040503050406030204" pitchFamily="18" charset="0"/>
              </a:rPr>
              <a:t>со </a:t>
            </a:r>
            <a:r>
              <a:rPr lang="mk-MK" i="1" dirty="0" smtClean="0">
                <a:latin typeface="Cambria" panose="02040503050406030204" pitchFamily="18" charset="0"/>
                <a:ea typeface="Cambria" panose="02040503050406030204" pitchFamily="18" charset="0"/>
              </a:rPr>
              <a:t>податоци</a:t>
            </a:r>
            <a:r>
              <a:rPr lang="en-US" i="1" dirty="0" smtClean="0">
                <a:latin typeface="Cambria" panose="02040503050406030204" pitchFamily="18" charset="0"/>
                <a:ea typeface="Cambria" panose="02040503050406030204" pitchFamily="18" charset="0"/>
              </a:rPr>
              <a:t> (files)</a:t>
            </a:r>
            <a:r>
              <a:rPr lang="mk-MK" i="1" dirty="0" smtClean="0">
                <a:latin typeface="Cambria" panose="02040503050406030204" pitchFamily="18" charset="0"/>
                <a:ea typeface="Cambria" panose="02040503050406030204" pitchFamily="18" charset="0"/>
              </a:rPr>
              <a:t>, </a:t>
            </a:r>
            <a:endParaRPr lang="mk-MK" i="1" dirty="0">
              <a:latin typeface="Cambria" panose="02040503050406030204" pitchFamily="18" charset="0"/>
              <a:ea typeface="Cambria" panose="02040503050406030204" pitchFamily="18" charset="0"/>
            </a:endParaRPr>
          </a:p>
          <a:p>
            <a:pPr algn="l"/>
            <a:r>
              <a:rPr lang="mk-MK" i="1" dirty="0">
                <a:latin typeface="Cambria" panose="02040503050406030204" pitchFamily="18" charset="0"/>
                <a:ea typeface="Cambria" panose="02040503050406030204" pitchFamily="18" charset="0"/>
              </a:rPr>
              <a:t>именување на </a:t>
            </a:r>
            <a:r>
              <a:rPr lang="mk-MK" i="1" dirty="0" smtClean="0">
                <a:latin typeface="Cambria" panose="02040503050406030204" pitchFamily="18" charset="0"/>
                <a:ea typeface="Cambria" panose="02040503050406030204" pitchFamily="18" charset="0"/>
              </a:rPr>
              <a:t>датотеките и </a:t>
            </a:r>
            <a:endParaRPr lang="mk-MK" i="1" dirty="0">
              <a:latin typeface="Cambria" panose="02040503050406030204" pitchFamily="18" charset="0"/>
              <a:ea typeface="Cambria" panose="02040503050406030204" pitchFamily="18" charset="0"/>
            </a:endParaRPr>
          </a:p>
          <a:p>
            <a:pPr algn="l"/>
            <a:r>
              <a:rPr lang="mk-MK" i="1" dirty="0">
                <a:latin typeface="Cambria" panose="02040503050406030204" pitchFamily="18" charset="0"/>
                <a:ea typeface="Cambria" panose="02040503050406030204" pitchFamily="18" charset="0"/>
              </a:rPr>
              <a:t>организирање и групирање на податоците во соодветни структури на папки </a:t>
            </a:r>
            <a:r>
              <a:rPr lang="mk-MK" i="1" dirty="0" smtClean="0">
                <a:latin typeface="Cambria" panose="02040503050406030204" pitchFamily="18" charset="0"/>
                <a:ea typeface="Cambria" panose="02040503050406030204" pitchFamily="18" charset="0"/>
              </a:rPr>
              <a:t>(</a:t>
            </a:r>
            <a:r>
              <a:rPr lang="en-US" i="1" dirty="0" smtClean="0">
                <a:latin typeface="Cambria" panose="02040503050406030204" pitchFamily="18" charset="0"/>
                <a:ea typeface="Cambria" panose="02040503050406030204" pitchFamily="18" charset="0"/>
              </a:rPr>
              <a:t>folders</a:t>
            </a:r>
            <a:r>
              <a:rPr lang="mk-MK" i="1" dirty="0" smtClean="0">
                <a:latin typeface="Cambria" panose="02040503050406030204" pitchFamily="18" charset="0"/>
                <a:ea typeface="Cambria" panose="02040503050406030204" pitchFamily="18" charset="0"/>
              </a:rPr>
              <a:t>). </a:t>
            </a:r>
            <a:endParaRPr lang="mk-MK" i="1" dirty="0">
              <a:latin typeface="Cambria" panose="02040503050406030204" pitchFamily="18" charset="0"/>
              <a:ea typeface="Cambria" panose="02040503050406030204" pitchFamily="18" charset="0"/>
            </a:endParaRPr>
          </a:p>
          <a:p>
            <a:pPr algn="l"/>
            <a:endParaRPr lang="en-US" b="0" dirty="0" smtClean="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2" descr="2. Organise &amp; Docu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4260" y="4229273"/>
            <a:ext cx="5715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286783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nodePh="1">
                                  <p:stCondLst>
                                    <p:cond delay="0"/>
                                  </p:stCondLst>
                                  <p:endCondLst>
                                    <p:cond evt="begin" delay="0">
                                      <p:tn val="21"/>
                                    </p:cond>
                                  </p:endCondLst>
                                  <p:childTnLst>
                                    <p:set>
                                      <p:cBhvr>
                                        <p:cTn id="2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nodePh="1">
                                  <p:stCondLst>
                                    <p:cond delay="0"/>
                                  </p:stCondLst>
                                  <p:endCondLst>
                                    <p:cond evt="begin" delay="0">
                                      <p:tn val="25"/>
                                    </p:cond>
                                  </p:end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5" grpId="0" build="p"/>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0818" y="940179"/>
            <a:ext cx="12410340" cy="461665"/>
          </a:xfrm>
          <a:prstGeom prst="rect">
            <a:avLst/>
          </a:prstGeom>
        </p:spPr>
        <p:txBody>
          <a:bodyPr wrap="square">
            <a:spAutoFit/>
          </a:bodyPr>
          <a:lstStyle/>
          <a:p>
            <a:r>
              <a:rPr lang="en-US" dirty="0">
                <a:latin typeface="Cambria" panose="02040503050406030204" pitchFamily="18" charset="0"/>
                <a:ea typeface="Cambria" panose="02040503050406030204" pitchFamily="18" charset="0"/>
              </a:rPr>
              <a:t>2.1 </a:t>
            </a:r>
            <a:r>
              <a:rPr lang="mk-MK" dirty="0">
                <a:latin typeface="Cambria" panose="02040503050406030204" pitchFamily="18" charset="0"/>
                <a:ea typeface="Cambria" panose="02040503050406030204" pitchFamily="18" charset="0"/>
              </a:rPr>
              <a:t>Дизајнирање на структурата на датотека со податоци (</a:t>
            </a:r>
            <a:r>
              <a:rPr lang="en-US" dirty="0">
                <a:latin typeface="Cambria" panose="02040503050406030204" pitchFamily="18" charset="0"/>
                <a:ea typeface="Cambria" panose="02040503050406030204" pitchFamily="18" charset="0"/>
              </a:rPr>
              <a:t>data file structure) </a:t>
            </a:r>
          </a:p>
        </p:txBody>
      </p:sp>
      <p:sp>
        <p:nvSpPr>
          <p:cNvPr id="3" name="TextBox 2"/>
          <p:cNvSpPr txBox="1"/>
          <p:nvPr/>
        </p:nvSpPr>
        <p:spPr>
          <a:xfrm>
            <a:off x="791570" y="1951630"/>
            <a:ext cx="11879401" cy="70881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rtlCol="0">
            <a:normAutofit fontScale="92500" lnSpcReduction="10000"/>
          </a:bodyPr>
          <a:lstStyle/>
          <a:p>
            <a:pPr algn="l"/>
            <a:r>
              <a:rPr lang="mk-MK" dirty="0">
                <a:latin typeface="Cambria" panose="02040503050406030204" pitchFamily="18" charset="0"/>
                <a:ea typeface="Cambria" panose="02040503050406030204" pitchFamily="18" charset="0"/>
              </a:rPr>
              <a:t>Избор на структура на датотека</a:t>
            </a:r>
            <a:endParaRPr lang="en-US" dirty="0">
              <a:latin typeface="Cambria" panose="02040503050406030204" pitchFamily="18" charset="0"/>
              <a:ea typeface="Cambria" panose="02040503050406030204" pitchFamily="18" charset="0"/>
            </a:endParaRPr>
          </a:p>
          <a:p>
            <a:pPr algn="l"/>
            <a:r>
              <a:rPr lang="mk-MK" b="0" dirty="0">
                <a:latin typeface="Cambria" panose="02040503050406030204" pitchFamily="18" charset="0"/>
                <a:ea typeface="Cambria" panose="02040503050406030204" pitchFamily="18" charset="0"/>
              </a:rPr>
              <a:t>При изборот на структурата на датотеката три елементи се важни и треба да бидат разгледани.</a:t>
            </a:r>
            <a:r>
              <a:rPr lang="mk-MK" dirty="0">
                <a:latin typeface="Cambria" panose="02040503050406030204" pitchFamily="18" charset="0"/>
                <a:ea typeface="Cambria" panose="02040503050406030204" pitchFamily="18" charset="0"/>
              </a:rPr>
              <a:t> </a:t>
            </a:r>
            <a:endParaRPr lang="mk-MK" dirty="0" smtClean="0">
              <a:latin typeface="Cambria" panose="02040503050406030204" pitchFamily="18" charset="0"/>
              <a:ea typeface="Cambria" panose="02040503050406030204" pitchFamily="18" charset="0"/>
            </a:endParaRPr>
          </a:p>
          <a:p>
            <a:pPr algn="l"/>
            <a:endParaRPr lang="mk-MK" dirty="0" smtClean="0">
              <a:latin typeface="Cambria" panose="02040503050406030204" pitchFamily="18" charset="0"/>
              <a:ea typeface="Cambria" panose="02040503050406030204" pitchFamily="18" charset="0"/>
            </a:endParaRPr>
          </a:p>
          <a:p>
            <a:pPr algn="l"/>
            <a:r>
              <a:rPr lang="mk-MK" dirty="0" smtClean="0">
                <a:latin typeface="Cambria" panose="02040503050406030204" pitchFamily="18" charset="0"/>
                <a:ea typeface="Cambria" panose="02040503050406030204" pitchFamily="18" charset="0"/>
              </a:rPr>
              <a:t>          каков </a:t>
            </a:r>
            <a:r>
              <a:rPr lang="mk-MK" dirty="0">
                <a:latin typeface="Cambria" panose="02040503050406030204" pitchFamily="18" charset="0"/>
                <a:ea typeface="Cambria" panose="02040503050406030204" pitchFamily="18" charset="0"/>
              </a:rPr>
              <a:t>опфат има дадената истражувачката студија </a:t>
            </a:r>
            <a:r>
              <a:rPr lang="mk-MK" b="0" dirty="0">
                <a:latin typeface="Cambria" panose="02040503050406030204" pitchFamily="18" charset="0"/>
                <a:ea typeface="Cambria" panose="02040503050406030204" pitchFamily="18" charset="0"/>
              </a:rPr>
              <a:t>во однос на потребните податоци што треба да се прибават, бидејќи одредена </a:t>
            </a:r>
            <a:r>
              <a:rPr lang="mk-MK" b="0" dirty="0" smtClean="0">
                <a:latin typeface="Cambria" panose="02040503050406030204" pitchFamily="18" charset="0"/>
                <a:ea typeface="Cambria" panose="02040503050406030204" pitchFamily="18" charset="0"/>
              </a:rPr>
              <a:t>истражувачка </a:t>
            </a:r>
            <a:r>
              <a:rPr lang="mk-MK" b="0" dirty="0">
                <a:latin typeface="Cambria" panose="02040503050406030204" pitchFamily="18" charset="0"/>
                <a:ea typeface="Cambria" panose="02040503050406030204" pitchFamily="18" charset="0"/>
              </a:rPr>
              <a:t>студија може да се состои од повеќе различни датотеки кои </a:t>
            </a:r>
            <a:r>
              <a:rPr lang="mk-MK" b="0" dirty="0" smtClean="0">
                <a:latin typeface="Cambria" panose="02040503050406030204" pitchFamily="18" charset="0"/>
                <a:ea typeface="Cambria" panose="02040503050406030204" pitchFamily="18" charset="0"/>
              </a:rPr>
              <a:t>вообичаено се различно </a:t>
            </a:r>
            <a:r>
              <a:rPr lang="mk-MK" b="0" dirty="0">
                <a:latin typeface="Cambria" panose="02040503050406030204" pitchFamily="18" charset="0"/>
                <a:ea typeface="Cambria" panose="02040503050406030204" pitchFamily="18" charset="0"/>
              </a:rPr>
              <a:t>поврзани меѓу себе, а тоа ќе влијае на изборот на форматот на секоја датотека. </a:t>
            </a:r>
            <a:endParaRPr lang="mk-MK" b="0" dirty="0" smtClean="0">
              <a:latin typeface="Cambria" panose="02040503050406030204" pitchFamily="18" charset="0"/>
              <a:ea typeface="Cambria" panose="02040503050406030204" pitchFamily="18" charset="0"/>
            </a:endParaRPr>
          </a:p>
          <a:p>
            <a:pPr algn="l"/>
            <a:endParaRPr lang="mk-MK" dirty="0" smtClean="0">
              <a:latin typeface="Cambria" panose="02040503050406030204" pitchFamily="18" charset="0"/>
              <a:ea typeface="Cambria" panose="02040503050406030204" pitchFamily="18" charset="0"/>
            </a:endParaRPr>
          </a:p>
          <a:p>
            <a:pPr algn="l"/>
            <a:r>
              <a:rPr lang="mk-MK" dirty="0">
                <a:latin typeface="Cambria" panose="02040503050406030204" pitchFamily="18" charset="0"/>
                <a:ea typeface="Cambria" panose="02040503050406030204" pitchFamily="18" charset="0"/>
              </a:rPr>
              <a:t> </a:t>
            </a:r>
            <a:r>
              <a:rPr lang="mk-MK" dirty="0" smtClean="0">
                <a:latin typeface="Cambria" panose="02040503050406030204" pitchFamily="18" charset="0"/>
                <a:ea typeface="Cambria" panose="02040503050406030204" pitchFamily="18" charset="0"/>
              </a:rPr>
              <a:t>        </a:t>
            </a:r>
            <a:r>
              <a:rPr lang="mk-MK" dirty="0">
                <a:latin typeface="Cambria" panose="02040503050406030204" pitchFamily="18" charset="0"/>
                <a:ea typeface="Cambria" panose="02040503050406030204" pitchFamily="18" charset="0"/>
              </a:rPr>
              <a:t>внатрешната структура на датотеката може да биде различна и е определена од начинот на форматирање на содржината на датотеката (на пр. видови на </a:t>
            </a:r>
            <a:r>
              <a:rPr lang="mk-MK" dirty="0" smtClean="0">
                <a:latin typeface="Cambria" panose="02040503050406030204" pitchFamily="18" charset="0"/>
                <a:ea typeface="Cambria" panose="02040503050406030204" pitchFamily="18" charset="0"/>
              </a:rPr>
              <a:t>променливи </a:t>
            </a:r>
            <a:r>
              <a:rPr lang="en-US" dirty="0" smtClean="0">
                <a:latin typeface="Cambria" panose="02040503050406030204" pitchFamily="18" charset="0"/>
                <a:ea typeface="Cambria" panose="02040503050406030204" pitchFamily="18" charset="0"/>
              </a:rPr>
              <a:t>/</a:t>
            </a:r>
            <a:r>
              <a:rPr lang="mk-MK" dirty="0" smtClean="0">
                <a:latin typeface="Cambria" panose="02040503050406030204" pitchFamily="18" charset="0"/>
                <a:ea typeface="Cambria" panose="02040503050406030204" pitchFamily="18" charset="0"/>
              </a:rPr>
              <a:t>варијабли</a:t>
            </a:r>
            <a:r>
              <a:rPr lang="en-US" dirty="0" smtClean="0">
                <a:latin typeface="Cambria" panose="02040503050406030204" pitchFamily="18" charset="0"/>
                <a:ea typeface="Cambria" panose="02040503050406030204" pitchFamily="18" charset="0"/>
              </a:rPr>
              <a:t>,</a:t>
            </a:r>
            <a:r>
              <a:rPr lang="mk-MK" dirty="0" smtClean="0">
                <a:latin typeface="Cambria" panose="02040503050406030204" pitchFamily="18" charset="0"/>
                <a:ea typeface="Cambria" panose="02040503050406030204" pitchFamily="18" charset="0"/>
              </a:rPr>
              <a:t> оригинално на англиски- </a:t>
            </a:r>
            <a:r>
              <a:rPr lang="en-US" dirty="0" smtClean="0">
                <a:latin typeface="Cambria" panose="02040503050406030204" pitchFamily="18" charset="0"/>
                <a:ea typeface="Cambria" panose="02040503050406030204" pitchFamily="18" charset="0"/>
              </a:rPr>
              <a:t>variables/ </a:t>
            </a:r>
            <a:r>
              <a:rPr lang="mk-MK" dirty="0" smtClean="0">
                <a:latin typeface="Cambria" panose="02040503050406030204" pitchFamily="18" charset="0"/>
                <a:ea typeface="Cambria" panose="02040503050406030204" pitchFamily="18" charset="0"/>
              </a:rPr>
              <a:t> </a:t>
            </a:r>
            <a:r>
              <a:rPr lang="mk-MK" dirty="0">
                <a:latin typeface="Cambria" panose="02040503050406030204" pitchFamily="18" charset="0"/>
                <a:ea typeface="Cambria" panose="02040503050406030204" pitchFamily="18" charset="0"/>
              </a:rPr>
              <a:t>и нивно организирање во датотеката). </a:t>
            </a:r>
            <a:r>
              <a:rPr lang="mk-MK" b="0" dirty="0">
                <a:latin typeface="Cambria" panose="02040503050406030204" pitchFamily="18" charset="0"/>
                <a:ea typeface="Cambria" panose="02040503050406030204" pitchFamily="18" charset="0"/>
              </a:rPr>
              <a:t>Структурата на датотеката често дава информации и за односите меѓу различните елементи и делови од содржината на податоците. </a:t>
            </a:r>
            <a:endParaRPr lang="mk-MK" b="0" dirty="0" smtClean="0">
              <a:latin typeface="Cambria" panose="02040503050406030204" pitchFamily="18" charset="0"/>
              <a:ea typeface="Cambria" panose="02040503050406030204" pitchFamily="18" charset="0"/>
            </a:endParaRPr>
          </a:p>
          <a:p>
            <a:pPr algn="l"/>
            <a:endParaRPr lang="mk-MK" dirty="0" smtClean="0">
              <a:latin typeface="Cambria" panose="02040503050406030204" pitchFamily="18" charset="0"/>
              <a:ea typeface="Cambria" panose="02040503050406030204" pitchFamily="18" charset="0"/>
            </a:endParaRPr>
          </a:p>
          <a:p>
            <a:pPr algn="l"/>
            <a:r>
              <a:rPr lang="mk-MK" dirty="0">
                <a:latin typeface="Cambria" panose="02040503050406030204" pitchFamily="18" charset="0"/>
                <a:ea typeface="Cambria" panose="02040503050406030204" pitchFamily="18" charset="0"/>
              </a:rPr>
              <a:t> </a:t>
            </a:r>
            <a:r>
              <a:rPr lang="mk-MK" dirty="0" smtClean="0">
                <a:latin typeface="Cambria" panose="02040503050406030204" pitchFamily="18" charset="0"/>
                <a:ea typeface="Cambria" panose="02040503050406030204" pitchFamily="18" charset="0"/>
              </a:rPr>
              <a:t>        </a:t>
            </a:r>
            <a:r>
              <a:rPr lang="mk-MK" dirty="0">
                <a:latin typeface="Cambria" panose="02040503050406030204" pitchFamily="18" charset="0"/>
                <a:ea typeface="Cambria" panose="02040503050406030204" pitchFamily="18" charset="0"/>
              </a:rPr>
              <a:t>во датотеката се содржани важни информации </a:t>
            </a:r>
            <a:r>
              <a:rPr lang="mk-MK" b="0" dirty="0">
                <a:latin typeface="Cambria" panose="02040503050406030204" pitchFamily="18" charset="0"/>
                <a:ea typeface="Cambria" panose="02040503050406030204" pitchFamily="18" charset="0"/>
              </a:rPr>
              <a:t>кои потоа се користат во креирањето на документот за метаподатоци на истражувачката студија (на пр. форматирањето на: имињата на </a:t>
            </a:r>
            <a:r>
              <a:rPr lang="mk-MK" b="0" dirty="0" smtClean="0">
                <a:latin typeface="Cambria" panose="02040503050406030204" pitchFamily="18" charset="0"/>
                <a:ea typeface="Cambria" panose="02040503050406030204" pitchFamily="18" charset="0"/>
              </a:rPr>
              <a:t>променливите (</a:t>
            </a:r>
            <a:r>
              <a:rPr lang="en-US" b="0" dirty="0" smtClean="0">
                <a:latin typeface="Cambria" panose="02040503050406030204" pitchFamily="18" charset="0"/>
                <a:ea typeface="Cambria" panose="02040503050406030204" pitchFamily="18" charset="0"/>
              </a:rPr>
              <a:t>variable name)</a:t>
            </a:r>
            <a:r>
              <a:rPr lang="mk-MK" b="0" dirty="0" smtClean="0">
                <a:latin typeface="Cambria" panose="02040503050406030204" pitchFamily="18" charset="0"/>
                <a:ea typeface="Cambria" panose="02040503050406030204" pitchFamily="18" charset="0"/>
              </a:rPr>
              <a:t>, ознаките (од англиски </a:t>
            </a:r>
            <a:r>
              <a:rPr lang="en-US" b="0" dirty="0" smtClean="0">
                <a:latin typeface="Cambria" panose="02040503050406030204" pitchFamily="18" charset="0"/>
                <a:ea typeface="Cambria" panose="02040503050406030204" pitchFamily="18" charset="0"/>
              </a:rPr>
              <a:t>variable label)</a:t>
            </a:r>
            <a:r>
              <a:rPr lang="mk-MK" b="0" dirty="0" smtClean="0">
                <a:latin typeface="Cambria" panose="02040503050406030204" pitchFamily="18" charset="0"/>
                <a:ea typeface="Cambria" panose="02040503050406030204" pitchFamily="18" charset="0"/>
              </a:rPr>
              <a:t> </a:t>
            </a:r>
            <a:r>
              <a:rPr lang="mk-MK" b="0" dirty="0">
                <a:latin typeface="Cambria" panose="02040503050406030204" pitchFamily="18" charset="0"/>
                <a:ea typeface="Cambria" panose="02040503050406030204" pitchFamily="18" charset="0"/>
              </a:rPr>
              <a:t>за </a:t>
            </a:r>
            <a:r>
              <a:rPr lang="mk-MK" b="0" dirty="0" smtClean="0">
                <a:latin typeface="Cambria" panose="02040503050406030204" pitchFamily="18" charset="0"/>
                <a:ea typeface="Cambria" panose="02040503050406030204" pitchFamily="18" charset="0"/>
              </a:rPr>
              <a:t>променливите </a:t>
            </a:r>
            <a:r>
              <a:rPr lang="mk-MK" b="0" dirty="0">
                <a:latin typeface="Cambria" panose="02040503050406030204" pitchFamily="18" charset="0"/>
                <a:ea typeface="Cambria" panose="02040503050406030204" pitchFamily="18" charset="0"/>
              </a:rPr>
              <a:t>и ознаките за </a:t>
            </a:r>
            <a:r>
              <a:rPr lang="mk-MK" b="0" dirty="0" smtClean="0">
                <a:latin typeface="Cambria" panose="02040503050406030204" pitchFamily="18" charset="0"/>
                <a:ea typeface="Cambria" panose="02040503050406030204" pitchFamily="18" charset="0"/>
              </a:rPr>
              <a:t>вредностите на променливата, </a:t>
            </a:r>
            <a:r>
              <a:rPr lang="mk-MK" b="0" dirty="0">
                <a:latin typeface="Cambria" panose="02040503050406030204" pitchFamily="18" charset="0"/>
                <a:ea typeface="Cambria" panose="02040503050406030204" pitchFamily="18" charset="0"/>
              </a:rPr>
              <a:t>разновидните забелешки или содржината на одредени пропратни, дополнителни </a:t>
            </a:r>
            <a:r>
              <a:rPr lang="mk-MK" b="0" dirty="0" smtClean="0">
                <a:latin typeface="Cambria" panose="02040503050406030204" pitchFamily="18" charset="0"/>
                <a:ea typeface="Cambria" panose="02040503050406030204" pitchFamily="18" charset="0"/>
              </a:rPr>
              <a:t>променливи/варијабли</a:t>
            </a:r>
            <a:r>
              <a:rPr lang="mk-MK" b="0" dirty="0">
                <a:latin typeface="Cambria" panose="02040503050406030204" pitchFamily="18" charset="0"/>
                <a:ea typeface="Cambria" panose="02040503050406030204" pitchFamily="18" charset="0"/>
              </a:rPr>
              <a:t>). Конечно, за да се креира јасна, прецизна и точна документација на податоците, големо влијание има </a:t>
            </a:r>
            <a:r>
              <a:rPr lang="mk-MK" b="0" dirty="0" smtClean="0">
                <a:latin typeface="Cambria" panose="02040503050406030204" pitchFamily="18" charset="0"/>
                <a:ea typeface="Cambria" panose="02040503050406030204" pitchFamily="18" charset="0"/>
              </a:rPr>
              <a:t>правилното </a:t>
            </a:r>
            <a:r>
              <a:rPr lang="mk-MK" b="0" dirty="0">
                <a:latin typeface="Cambria" panose="02040503050406030204" pitchFamily="18" charset="0"/>
                <a:ea typeface="Cambria" panose="02040503050406030204" pitchFamily="18" charset="0"/>
              </a:rPr>
              <a:t>структурирање на истражувачките податоци.</a:t>
            </a:r>
            <a:endParaRPr lang="en-US" b="0" dirty="0">
              <a:latin typeface="Cambria" panose="02040503050406030204" pitchFamily="18" charset="0"/>
              <a:ea typeface="Cambria" panose="02040503050406030204" pitchFamily="18" charset="0"/>
            </a:endParaRPr>
          </a:p>
          <a:p>
            <a:pPr algn="l"/>
            <a:endParaRPr lang="en-US" b="0" dirty="0" smtClean="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5" name="Rectangle 4"/>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
        <p:nvSpPr>
          <p:cNvPr id="4" name="AutoShape 2" descr="See the source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Right Arrow 6"/>
          <p:cNvSpPr/>
          <p:nvPr/>
        </p:nvSpPr>
        <p:spPr>
          <a:xfrm>
            <a:off x="950818" y="3287210"/>
            <a:ext cx="368696" cy="162046"/>
          </a:xfrm>
          <a:prstGeom prst="rightArrow">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8" name="Right Arrow 7"/>
          <p:cNvSpPr/>
          <p:nvPr/>
        </p:nvSpPr>
        <p:spPr>
          <a:xfrm>
            <a:off x="950818" y="4828573"/>
            <a:ext cx="368696" cy="162046"/>
          </a:xfrm>
          <a:prstGeom prst="rightArrow">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9" name="Right Arrow 8"/>
          <p:cNvSpPr/>
          <p:nvPr/>
        </p:nvSpPr>
        <p:spPr>
          <a:xfrm>
            <a:off x="918870" y="6645797"/>
            <a:ext cx="368696" cy="162046"/>
          </a:xfrm>
          <a:prstGeom prst="rightArrow">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2050" name="Picture 2" descr="DataFilestructure1000p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63634" y="4990619"/>
            <a:ext cx="4265955" cy="2725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218585"/>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7169" y="380622"/>
            <a:ext cx="15701644" cy="646331"/>
          </a:xfrm>
          <a:prstGeom prst="rect">
            <a:avLst/>
          </a:prstGeom>
        </p:spPr>
        <p:txBody>
          <a:bodyPr wrap="square">
            <a:spAutoFit/>
          </a:bodyPr>
          <a:lstStyle/>
          <a:p>
            <a:r>
              <a:rPr lang="mk-MK" sz="3600" dirty="0">
                <a:latin typeface="Cambria" panose="02040503050406030204" pitchFamily="18" charset="0"/>
                <a:ea typeface="Cambria" panose="02040503050406030204" pitchFamily="18" charset="0"/>
              </a:rPr>
              <a:t>Дизајнирање на структурата на датотеки со квалитативни податоци </a:t>
            </a:r>
            <a:endParaRPr lang="en-US" sz="3600" dirty="0">
              <a:latin typeface="Cambria" panose="02040503050406030204" pitchFamily="18" charset="0"/>
              <a:ea typeface="Cambria" panose="02040503050406030204" pitchFamily="18" charset="0"/>
            </a:endParaRPr>
          </a:p>
        </p:txBody>
      </p:sp>
      <p:sp>
        <p:nvSpPr>
          <p:cNvPr id="3" name="TextBox 2"/>
          <p:cNvSpPr txBox="1"/>
          <p:nvPr/>
        </p:nvSpPr>
        <p:spPr>
          <a:xfrm>
            <a:off x="937170" y="1583139"/>
            <a:ext cx="13461218" cy="30051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rtlCol="0">
            <a:noAutofit/>
          </a:bodyPr>
          <a:lstStyle/>
          <a:p>
            <a:r>
              <a:rPr lang="mk-MK" b="0" dirty="0">
                <a:latin typeface="Cambria" panose="02040503050406030204" pitchFamily="18" charset="0"/>
                <a:ea typeface="Cambria" panose="02040503050406030204" pitchFamily="18" charset="0"/>
              </a:rPr>
              <a:t>Квалитативните датотеки можат да содржат различни истражувачки </a:t>
            </a:r>
            <a:r>
              <a:rPr lang="mk-MK" b="0" dirty="0" smtClean="0">
                <a:latin typeface="Cambria" panose="02040503050406030204" pitchFamily="18" charset="0"/>
                <a:ea typeface="Cambria" panose="02040503050406030204" pitchFamily="18" charset="0"/>
              </a:rPr>
              <a:t>материјали</a:t>
            </a:r>
            <a:endParaRPr lang="en-US" b="0" dirty="0" smtClean="0">
              <a:latin typeface="Cambria" panose="02040503050406030204" pitchFamily="18" charset="0"/>
              <a:ea typeface="Cambria" panose="02040503050406030204" pitchFamily="18" charset="0"/>
            </a:endParaRPr>
          </a:p>
          <a:p>
            <a:r>
              <a:rPr lang="mk-MK" dirty="0" smtClean="0">
                <a:latin typeface="Cambria" panose="02040503050406030204" pitchFamily="18" charset="0"/>
                <a:ea typeface="Cambria" panose="02040503050406030204" pitchFamily="18" charset="0"/>
              </a:rPr>
              <a:t>: </a:t>
            </a:r>
            <a:endParaRPr lang="en-US" dirty="0">
              <a:latin typeface="Cambria" panose="02040503050406030204" pitchFamily="18" charset="0"/>
              <a:ea typeface="Cambria" panose="02040503050406030204" pitchFamily="18" charset="0"/>
            </a:endParaRPr>
          </a:p>
          <a:p>
            <a:pPr lvl="0"/>
            <a:r>
              <a:rPr lang="mk-MK" dirty="0">
                <a:latin typeface="Cambria" panose="02040503050406030204" pitchFamily="18" charset="0"/>
                <a:ea typeface="Cambria" panose="02040503050406030204" pitchFamily="18" charset="0"/>
              </a:rPr>
              <a:t>Текстови - транскрипции од интервјуа или сесии на фокус групи; </a:t>
            </a:r>
            <a:endParaRPr lang="en-US" dirty="0">
              <a:latin typeface="Cambria" panose="02040503050406030204" pitchFamily="18" charset="0"/>
              <a:ea typeface="Cambria" panose="02040503050406030204" pitchFamily="18" charset="0"/>
            </a:endParaRPr>
          </a:p>
          <a:p>
            <a:pPr lvl="0"/>
            <a:r>
              <a:rPr lang="mk-MK" dirty="0">
                <a:latin typeface="Cambria" panose="02040503050406030204" pitchFamily="18" charset="0"/>
                <a:ea typeface="Cambria" panose="02040503050406030204" pitchFamily="18" charset="0"/>
              </a:rPr>
              <a:t>различни форми на пишани текстови како што се весници, списанија, дневници и сл.; </a:t>
            </a:r>
            <a:endParaRPr lang="en-US" dirty="0">
              <a:latin typeface="Cambria" panose="02040503050406030204" pitchFamily="18" charset="0"/>
              <a:ea typeface="Cambria" panose="02040503050406030204" pitchFamily="18" charset="0"/>
            </a:endParaRPr>
          </a:p>
          <a:p>
            <a:pPr lvl="0"/>
            <a:r>
              <a:rPr lang="mk-MK" dirty="0">
                <a:latin typeface="Cambria" panose="02040503050406030204" pitchFamily="18" charset="0"/>
                <a:ea typeface="Cambria" panose="02040503050406030204" pitchFamily="18" charset="0"/>
              </a:rPr>
              <a:t>фотографии; </a:t>
            </a:r>
            <a:endParaRPr lang="en-US" dirty="0">
              <a:latin typeface="Cambria" panose="02040503050406030204" pitchFamily="18" charset="0"/>
              <a:ea typeface="Cambria" panose="02040503050406030204" pitchFamily="18" charset="0"/>
            </a:endParaRPr>
          </a:p>
          <a:p>
            <a:pPr lvl="0"/>
            <a:r>
              <a:rPr lang="mk-MK" dirty="0">
                <a:latin typeface="Cambria" panose="02040503050406030204" pitchFamily="18" charset="0"/>
                <a:ea typeface="Cambria" panose="02040503050406030204" pitchFamily="18" charset="0"/>
              </a:rPr>
              <a:t>аудио фајлови (снимени говори); </a:t>
            </a:r>
            <a:endParaRPr lang="en-US" dirty="0">
              <a:latin typeface="Cambria" panose="02040503050406030204" pitchFamily="18" charset="0"/>
              <a:ea typeface="Cambria" panose="02040503050406030204" pitchFamily="18" charset="0"/>
            </a:endParaRPr>
          </a:p>
          <a:p>
            <a:pPr lvl="0"/>
            <a:r>
              <a:rPr lang="mk-MK" dirty="0">
                <a:latin typeface="Cambria" panose="02040503050406030204" pitchFamily="18" charset="0"/>
                <a:ea typeface="Cambria" panose="02040503050406030204" pitchFamily="18" charset="0"/>
              </a:rPr>
              <a:t>видео фајлови.</a:t>
            </a:r>
            <a:endParaRPr lang="en-US" dirty="0">
              <a:latin typeface="Cambria" panose="02040503050406030204" pitchFamily="18" charset="0"/>
              <a:ea typeface="Cambria" panose="02040503050406030204" pitchFamily="18" charset="0"/>
            </a:endParaRPr>
          </a:p>
          <a:p>
            <a:pPr algn="l"/>
            <a:endParaRPr lang="en-US" b="0" dirty="0" smtClean="0">
              <a:solidFill>
                <a:schemeClr val="bg2">
                  <a:lumMod val="25000"/>
                </a:schemeClr>
              </a:solidFill>
              <a:latin typeface="Cambria" panose="02040503050406030204" pitchFamily="18" charset="0"/>
              <a:ea typeface="Cambria" panose="02040503050406030204" pitchFamily="18" charset="0"/>
              <a:cs typeface="Tahoma" panose="020B0604030504040204" pitchFamily="34" charset="0"/>
            </a:endParaRPr>
          </a:p>
        </p:txBody>
      </p:sp>
      <p:sp>
        <p:nvSpPr>
          <p:cNvPr id="4" name="TextBox 3"/>
          <p:cNvSpPr txBox="1"/>
          <p:nvPr/>
        </p:nvSpPr>
        <p:spPr>
          <a:xfrm>
            <a:off x="465366" y="5094597"/>
            <a:ext cx="16136578" cy="38208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rtlCol="0">
            <a:normAutofit/>
          </a:bodyPr>
          <a:lstStyle/>
          <a:p>
            <a:pPr algn="l"/>
            <a:r>
              <a:rPr lang="mk-MK" sz="3200" b="0" dirty="0">
                <a:latin typeface="Cambria" panose="02040503050406030204" pitchFamily="18" charset="0"/>
                <a:ea typeface="Cambria" panose="02040503050406030204" pitchFamily="18" charset="0"/>
              </a:rPr>
              <a:t>Карактеристично за квалитативните податоци е тоа што тие </a:t>
            </a:r>
            <a:r>
              <a:rPr lang="mk-MK" sz="3200" dirty="0">
                <a:latin typeface="Cambria" panose="02040503050406030204" pitchFamily="18" charset="0"/>
                <a:ea typeface="Cambria" panose="02040503050406030204" pitchFamily="18" charset="0"/>
              </a:rPr>
              <a:t>не се прикажуваат во форма на </a:t>
            </a:r>
            <a:r>
              <a:rPr lang="mk-MK" sz="3200" dirty="0" smtClean="0">
                <a:latin typeface="Cambria" panose="02040503050406030204" pitchFamily="18" charset="0"/>
                <a:ea typeface="Cambria" panose="02040503050406030204" pitchFamily="18" charset="0"/>
              </a:rPr>
              <a:t>променливи, </a:t>
            </a:r>
            <a:r>
              <a:rPr lang="mk-MK" sz="3200" dirty="0">
                <a:latin typeface="Cambria" panose="02040503050406030204" pitchFamily="18" charset="0"/>
                <a:ea typeface="Cambria" panose="02040503050406030204" pitchFamily="18" charset="0"/>
              </a:rPr>
              <a:t>бројки, матрици на податоци и др. форми на квантификација</a:t>
            </a:r>
            <a:r>
              <a:rPr lang="mk-MK" sz="3200" b="0" dirty="0">
                <a:latin typeface="Cambria" panose="02040503050406030204" pitchFamily="18" charset="0"/>
                <a:ea typeface="Cambria" panose="02040503050406030204" pitchFamily="18" charset="0"/>
              </a:rPr>
              <a:t>. </a:t>
            </a:r>
            <a:endParaRPr lang="en-US" sz="3200" b="0" dirty="0" smtClean="0">
              <a:latin typeface="Cambria" panose="02040503050406030204" pitchFamily="18" charset="0"/>
              <a:ea typeface="Cambria" panose="02040503050406030204" pitchFamily="18" charset="0"/>
            </a:endParaRPr>
          </a:p>
          <a:p>
            <a:pPr algn="l"/>
            <a:r>
              <a:rPr lang="mk-MK" sz="3200" b="0" dirty="0" smtClean="0">
                <a:latin typeface="Cambria" panose="02040503050406030204" pitchFamily="18" charset="0"/>
                <a:ea typeface="Cambria" panose="02040503050406030204" pitchFamily="18" charset="0"/>
              </a:rPr>
              <a:t>Најсоодветно </a:t>
            </a:r>
            <a:r>
              <a:rPr lang="mk-MK" sz="3200" b="0" dirty="0">
                <a:latin typeface="Cambria" panose="02040503050406030204" pitchFamily="18" charset="0"/>
                <a:ea typeface="Cambria" panose="02040503050406030204" pitchFamily="18" charset="0"/>
              </a:rPr>
              <a:t>е </a:t>
            </a:r>
            <a:r>
              <a:rPr lang="mk-MK" sz="3200" dirty="0">
                <a:latin typeface="Cambria" panose="02040503050406030204" pitchFamily="18" charset="0"/>
                <a:ea typeface="Cambria" panose="02040503050406030204" pitchFamily="18" charset="0"/>
              </a:rPr>
              <a:t>секоја индивидуална колекција на податоци да биде структурирана во одделен </a:t>
            </a:r>
            <a:r>
              <a:rPr lang="mk-MK" sz="3200" dirty="0" smtClean="0">
                <a:latin typeface="Cambria" panose="02040503050406030204" pitchFamily="18" charset="0"/>
                <a:ea typeface="Cambria" panose="02040503050406030204" pitchFamily="18" charset="0"/>
              </a:rPr>
              <a:t>индивидуална датотетка</a:t>
            </a:r>
            <a:r>
              <a:rPr lang="mk-MK" sz="3200" b="0" dirty="0" smtClean="0">
                <a:latin typeface="Cambria" panose="02040503050406030204" pitchFamily="18" charset="0"/>
                <a:ea typeface="Cambria" panose="02040503050406030204" pitchFamily="18" charset="0"/>
              </a:rPr>
              <a:t> </a:t>
            </a:r>
            <a:r>
              <a:rPr lang="mk-MK" sz="3200" b="0" dirty="0">
                <a:latin typeface="Cambria" panose="02040503050406030204" pitchFamily="18" charset="0"/>
                <a:ea typeface="Cambria" panose="02040503050406030204" pitchFamily="18" charset="0"/>
              </a:rPr>
              <a:t>на пр. за секое поединечно интервју, или една фотографија или еден аудио запис да се креира </a:t>
            </a:r>
            <a:r>
              <a:rPr lang="mk-MK" sz="3200" b="0" dirty="0" smtClean="0">
                <a:latin typeface="Cambria" panose="02040503050406030204" pitchFamily="18" charset="0"/>
                <a:ea typeface="Cambria" panose="02040503050406030204" pitchFamily="18" charset="0"/>
              </a:rPr>
              <a:t>посебна датотетка. </a:t>
            </a:r>
            <a:endParaRPr lang="en-US" sz="3200" b="0" dirty="0" smtClean="0">
              <a:latin typeface="Cambria" panose="02040503050406030204" pitchFamily="18" charset="0"/>
              <a:ea typeface="Cambria" panose="02040503050406030204" pitchFamily="18" charset="0"/>
            </a:endParaRPr>
          </a:p>
          <a:p>
            <a:pPr algn="l"/>
            <a:r>
              <a:rPr lang="mk-MK" sz="3200" b="0" dirty="0">
                <a:latin typeface="Cambria" panose="02040503050406030204" pitchFamily="18" charset="0"/>
                <a:ea typeface="Cambria" panose="02040503050406030204" pitchFamily="18" charset="0"/>
              </a:rPr>
              <a:t>П</a:t>
            </a:r>
            <a:r>
              <a:rPr lang="mk-MK" sz="3200" b="0" dirty="0" smtClean="0">
                <a:latin typeface="Cambria" panose="02040503050406030204" pitchFamily="18" charset="0"/>
                <a:ea typeface="Cambria" panose="02040503050406030204" pitchFamily="18" charset="0"/>
              </a:rPr>
              <a:t>оединечните датотеки </a:t>
            </a:r>
            <a:r>
              <a:rPr lang="mk-MK" sz="3200" b="0" dirty="0">
                <a:latin typeface="Cambria" panose="02040503050406030204" pitchFamily="18" charset="0"/>
                <a:ea typeface="Cambria" panose="02040503050406030204" pitchFamily="18" charset="0"/>
              </a:rPr>
              <a:t>можат да се групираат во </a:t>
            </a:r>
            <a:r>
              <a:rPr lang="mk-MK" sz="3200" b="0" dirty="0" smtClean="0">
                <a:latin typeface="Cambria" panose="02040503050406030204" pitchFamily="18" charset="0"/>
                <a:ea typeface="Cambria" panose="02040503050406030204" pitchFamily="18" charset="0"/>
              </a:rPr>
              <a:t>папки </a:t>
            </a:r>
            <a:r>
              <a:rPr lang="mk-MK" sz="3200" b="0" dirty="0">
                <a:latin typeface="Cambria" panose="02040503050406030204" pitchFamily="18" charset="0"/>
                <a:ea typeface="Cambria" panose="02040503050406030204" pitchFamily="18" charset="0"/>
              </a:rPr>
              <a:t>со слични </a:t>
            </a:r>
            <a:r>
              <a:rPr lang="mk-MK" sz="3200" b="0" dirty="0" smtClean="0">
                <a:latin typeface="Cambria" panose="02040503050406030204" pitchFamily="18" charset="0"/>
                <a:ea typeface="Cambria" panose="02040503050406030204" pitchFamily="18" charset="0"/>
              </a:rPr>
              <a:t>датотеки. </a:t>
            </a:r>
            <a:endParaRPr lang="en-US" sz="3200" b="0" dirty="0" smtClean="0">
              <a:latin typeface="Cambria" panose="02040503050406030204" pitchFamily="18" charset="0"/>
              <a:ea typeface="Cambria" panose="02040503050406030204" pitchFamily="18" charset="0"/>
            </a:endParaRPr>
          </a:p>
          <a:p>
            <a:pPr algn="l"/>
            <a:endParaRPr lang="en-US" b="0" dirty="0" smtClean="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6" name="Rectangle 5"/>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pic>
        <p:nvPicPr>
          <p:cNvPr id="6146" name="Picture 2" descr="QualGuideTranspara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5875" y="3189597"/>
            <a:ext cx="3486150" cy="2039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135860"/>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D04E979A-2124-47F3-D78E-C7973BCF739C}"/>
              </a:ext>
            </a:extLst>
          </p:cNvPr>
          <p:cNvSpPr txBox="1"/>
          <p:nvPr/>
        </p:nvSpPr>
        <p:spPr>
          <a:xfrm>
            <a:off x="259080" y="8138160"/>
            <a:ext cx="3154680" cy="20726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rtlCol="0">
            <a:normAutofit/>
          </a:bodyPr>
          <a:lstStyle/>
          <a:p>
            <a:pPr algn="l"/>
            <a:endParaRPr lang="en-US" b="0"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2" name="Rectangle 1"/>
          <p:cNvSpPr/>
          <p:nvPr/>
        </p:nvSpPr>
        <p:spPr>
          <a:xfrm>
            <a:off x="2169713" y="1787313"/>
            <a:ext cx="12849993" cy="646331"/>
          </a:xfrm>
          <a:prstGeom prst="rect">
            <a:avLst/>
          </a:prstGeom>
        </p:spPr>
        <p:txBody>
          <a:bodyPr wrap="none">
            <a:spAutoFit/>
          </a:bodyPr>
          <a:lstStyle/>
          <a:p>
            <a:r>
              <a:rPr lang="mk-MK" sz="3600" dirty="0">
                <a:latin typeface="Cambria" panose="02040503050406030204" pitchFamily="18" charset="0"/>
                <a:ea typeface="Cambria" panose="02040503050406030204" pitchFamily="18" charset="0"/>
              </a:rPr>
              <a:t>Дизајнирање на квантитативните датотеки на податоци</a:t>
            </a:r>
            <a:endParaRPr lang="en-US" sz="3600" dirty="0">
              <a:latin typeface="Cambria" panose="02040503050406030204" pitchFamily="18" charset="0"/>
              <a:ea typeface="Cambria" panose="02040503050406030204" pitchFamily="18" charset="0"/>
            </a:endParaRPr>
          </a:p>
        </p:txBody>
      </p:sp>
      <p:sp>
        <p:nvSpPr>
          <p:cNvPr id="3" name="Rectangle 2"/>
          <p:cNvSpPr/>
          <p:nvPr/>
        </p:nvSpPr>
        <p:spPr>
          <a:xfrm>
            <a:off x="1763486" y="3017235"/>
            <a:ext cx="13795603" cy="3416320"/>
          </a:xfrm>
          <a:prstGeom prst="rect">
            <a:avLst/>
          </a:prstGeom>
          <a:solidFill>
            <a:srgbClr val="FFE593"/>
          </a:solidFill>
          <a:ln w="6350">
            <a:solidFill>
              <a:schemeClr val="tx1"/>
            </a:solidFill>
          </a:ln>
        </p:spPr>
        <p:txBody>
          <a:bodyPr wrap="square">
            <a:spAutoFit/>
          </a:bodyPr>
          <a:lstStyle/>
          <a:p>
            <a:r>
              <a:rPr lang="mk-MK" sz="3600" dirty="0" smtClean="0">
                <a:solidFill>
                  <a:schemeClr val="bg2">
                    <a:lumMod val="50000"/>
                  </a:schemeClr>
                </a:solidFill>
                <a:latin typeface="Cambria" panose="02040503050406030204" pitchFamily="18" charset="0"/>
                <a:ea typeface="Cambria" panose="02040503050406030204" pitchFamily="18" charset="0"/>
              </a:rPr>
              <a:t>Квантитативни податоци  =  податоците </a:t>
            </a:r>
            <a:r>
              <a:rPr lang="mk-MK" sz="3600" dirty="0">
                <a:solidFill>
                  <a:schemeClr val="bg2">
                    <a:lumMod val="50000"/>
                  </a:schemeClr>
                </a:solidFill>
                <a:latin typeface="Cambria" panose="02040503050406030204" pitchFamily="18" charset="0"/>
                <a:ea typeface="Cambria" panose="02040503050406030204" pitchFamily="18" charset="0"/>
              </a:rPr>
              <a:t>добиени од </a:t>
            </a:r>
            <a:r>
              <a:rPr lang="mk-MK" sz="3600" dirty="0" smtClean="0">
                <a:solidFill>
                  <a:schemeClr val="bg2">
                    <a:lumMod val="50000"/>
                  </a:schemeClr>
                </a:solidFill>
                <a:latin typeface="Cambria" panose="02040503050406030204" pitchFamily="18" charset="0"/>
                <a:ea typeface="Cambria" panose="02040503050406030204" pitchFamily="18" charset="0"/>
              </a:rPr>
              <a:t>анкети </a:t>
            </a:r>
            <a:r>
              <a:rPr lang="mk-MK" sz="3600" dirty="0">
                <a:solidFill>
                  <a:schemeClr val="bg2">
                    <a:lumMod val="50000"/>
                  </a:schemeClr>
                </a:solidFill>
                <a:latin typeface="Cambria" panose="02040503050406030204" pitchFamily="18" charset="0"/>
                <a:ea typeface="Cambria" panose="02040503050406030204" pitchFamily="18" charset="0"/>
              </a:rPr>
              <a:t/>
            </a:r>
            <a:br>
              <a:rPr lang="mk-MK" sz="3600" dirty="0">
                <a:solidFill>
                  <a:schemeClr val="bg2">
                    <a:lumMod val="50000"/>
                  </a:schemeClr>
                </a:solidFill>
                <a:latin typeface="Cambria" panose="02040503050406030204" pitchFamily="18" charset="0"/>
                <a:ea typeface="Cambria" panose="02040503050406030204" pitchFamily="18" charset="0"/>
              </a:rPr>
            </a:br>
            <a:r>
              <a:rPr lang="mk-MK" sz="3600" b="0" dirty="0" smtClean="0">
                <a:solidFill>
                  <a:schemeClr val="bg2">
                    <a:lumMod val="50000"/>
                  </a:schemeClr>
                </a:solidFill>
                <a:latin typeface="Cambria" panose="02040503050406030204" pitchFamily="18" charset="0"/>
                <a:ea typeface="Cambria" panose="02040503050406030204" pitchFamily="18" charset="0"/>
              </a:rPr>
              <a:t>Три </a:t>
            </a:r>
            <a:r>
              <a:rPr lang="mk-MK" sz="3600" b="0" dirty="0">
                <a:solidFill>
                  <a:schemeClr val="bg2">
                    <a:lumMod val="50000"/>
                  </a:schemeClr>
                </a:solidFill>
                <a:latin typeface="Cambria" panose="02040503050406030204" pitchFamily="18" charset="0"/>
                <a:ea typeface="Cambria" panose="02040503050406030204" pitchFamily="18" charset="0"/>
              </a:rPr>
              <a:t>видови на вообичаени </a:t>
            </a:r>
            <a:r>
              <a:rPr lang="mk-MK" sz="3600" b="0" dirty="0" smtClean="0">
                <a:solidFill>
                  <a:schemeClr val="bg2">
                    <a:lumMod val="50000"/>
                  </a:schemeClr>
                </a:solidFill>
                <a:latin typeface="Cambria" panose="02040503050406030204" pitchFamily="18" charset="0"/>
                <a:ea typeface="Cambria" panose="02040503050406030204" pitchFamily="18" charset="0"/>
              </a:rPr>
              <a:t>структури </a:t>
            </a:r>
            <a:r>
              <a:rPr lang="mk-MK" sz="3600" b="0" dirty="0">
                <a:solidFill>
                  <a:schemeClr val="bg2">
                    <a:lumMod val="50000"/>
                  </a:schemeClr>
                </a:solidFill>
                <a:latin typeface="Cambria" panose="02040503050406030204" pitchFamily="18" charset="0"/>
                <a:ea typeface="Cambria" panose="02040503050406030204" pitchFamily="18" charset="0"/>
              </a:rPr>
              <a:t> на </a:t>
            </a:r>
            <a:r>
              <a:rPr lang="mk-MK" sz="3600" b="0" dirty="0" smtClean="0">
                <a:solidFill>
                  <a:schemeClr val="bg2">
                    <a:lumMod val="50000"/>
                  </a:schemeClr>
                </a:solidFill>
                <a:latin typeface="Cambria" panose="02040503050406030204" pitchFamily="18" charset="0"/>
                <a:ea typeface="Cambria" panose="02040503050406030204" pitchFamily="18" charset="0"/>
              </a:rPr>
              <a:t>датотеки во квантитативните општествени исражувања: </a:t>
            </a:r>
          </a:p>
          <a:p>
            <a:r>
              <a:rPr lang="mk-MK" sz="3600" dirty="0" smtClean="0">
                <a:solidFill>
                  <a:schemeClr val="bg2">
                    <a:lumMod val="50000"/>
                  </a:schemeClr>
                </a:solidFill>
                <a:latin typeface="Cambria" panose="02040503050406030204" pitchFamily="18" charset="0"/>
                <a:ea typeface="Cambria" panose="02040503050406030204" pitchFamily="18" charset="0"/>
              </a:rPr>
              <a:t>рамна </a:t>
            </a:r>
            <a:r>
              <a:rPr lang="en-US" sz="3600" dirty="0">
                <a:solidFill>
                  <a:schemeClr val="bg2">
                    <a:lumMod val="50000"/>
                  </a:schemeClr>
                </a:solidFill>
                <a:latin typeface="Cambria" panose="02040503050406030204" pitchFamily="18" charset="0"/>
                <a:ea typeface="Cambria" panose="02040503050406030204" pitchFamily="18" charset="0"/>
              </a:rPr>
              <a:t>(flat) </a:t>
            </a:r>
            <a:r>
              <a:rPr lang="mk-MK" sz="3600" dirty="0">
                <a:solidFill>
                  <a:schemeClr val="bg2">
                    <a:lumMod val="50000"/>
                  </a:schemeClr>
                </a:solidFill>
                <a:latin typeface="Cambria" panose="02040503050406030204" pitchFamily="18" charset="0"/>
                <a:ea typeface="Cambria" panose="02040503050406030204" pitchFamily="18" charset="0"/>
              </a:rPr>
              <a:t>или правоаголна, </a:t>
            </a:r>
            <a:endParaRPr lang="mk-MK" sz="3600" dirty="0" smtClean="0">
              <a:solidFill>
                <a:schemeClr val="bg2">
                  <a:lumMod val="50000"/>
                </a:schemeClr>
              </a:solidFill>
              <a:latin typeface="Cambria" panose="02040503050406030204" pitchFamily="18" charset="0"/>
              <a:ea typeface="Cambria" panose="02040503050406030204" pitchFamily="18" charset="0"/>
            </a:endParaRPr>
          </a:p>
          <a:p>
            <a:r>
              <a:rPr lang="mk-MK" sz="3600" dirty="0" smtClean="0">
                <a:solidFill>
                  <a:schemeClr val="bg2">
                    <a:lumMod val="50000"/>
                  </a:schemeClr>
                </a:solidFill>
                <a:latin typeface="Cambria" panose="02040503050406030204" pitchFamily="18" charset="0"/>
                <a:ea typeface="Cambria" panose="02040503050406030204" pitchFamily="18" charset="0"/>
              </a:rPr>
              <a:t>хиерархиска </a:t>
            </a:r>
            <a:r>
              <a:rPr lang="mk-MK" sz="3600" dirty="0">
                <a:solidFill>
                  <a:schemeClr val="bg2">
                    <a:lumMod val="50000"/>
                  </a:schemeClr>
                </a:solidFill>
                <a:latin typeface="Cambria" panose="02040503050406030204" pitchFamily="18" charset="0"/>
                <a:ea typeface="Cambria" panose="02040503050406030204" pitchFamily="18" charset="0"/>
              </a:rPr>
              <a:t>и </a:t>
            </a:r>
            <a:endParaRPr lang="mk-MK" sz="3600" dirty="0" smtClean="0">
              <a:solidFill>
                <a:schemeClr val="bg2">
                  <a:lumMod val="50000"/>
                </a:schemeClr>
              </a:solidFill>
              <a:latin typeface="Cambria" panose="02040503050406030204" pitchFamily="18" charset="0"/>
              <a:ea typeface="Cambria" panose="02040503050406030204" pitchFamily="18" charset="0"/>
            </a:endParaRPr>
          </a:p>
          <a:p>
            <a:r>
              <a:rPr lang="mk-MK" sz="3600" dirty="0" smtClean="0">
                <a:solidFill>
                  <a:schemeClr val="bg2">
                    <a:lumMod val="50000"/>
                  </a:schemeClr>
                </a:solidFill>
                <a:latin typeface="Cambria" panose="02040503050406030204" pitchFamily="18" charset="0"/>
                <a:ea typeface="Cambria" panose="02040503050406030204" pitchFamily="18" charset="0"/>
              </a:rPr>
              <a:t>релациска </a:t>
            </a:r>
          </a:p>
        </p:txBody>
      </p:sp>
      <p:sp>
        <p:nvSpPr>
          <p:cNvPr id="7" name="Rectangle 6"/>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
        <p:nvSpPr>
          <p:cNvPr id="4" name="AutoShape 2" descr="Image result for flat file databas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Image result for flat file databas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170" name="Picture 2" descr="QauntGuideTranspar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40293" y="528644"/>
            <a:ext cx="2009775"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434604"/>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128213956"/>
              </p:ext>
            </p:extLst>
          </p:nvPr>
        </p:nvGraphicFramePr>
        <p:xfrm>
          <a:off x="747369" y="2369683"/>
          <a:ext cx="6306574" cy="4874079"/>
        </p:xfrm>
        <a:graphic>
          <a:graphicData uri="http://schemas.openxmlformats.org/drawingml/2006/table">
            <a:tbl>
              <a:tblPr firstRow="1" firstCol="1" bandRow="1">
                <a:tableStyleId>{5940675A-B579-460E-94D1-54222C63F5DA}</a:tableStyleId>
              </a:tblPr>
              <a:tblGrid>
                <a:gridCol w="3153287"/>
                <a:gridCol w="3153287"/>
              </a:tblGrid>
              <a:tr h="286711">
                <a:tc gridSpan="2">
                  <a:txBody>
                    <a:bodyPr/>
                    <a:lstStyle/>
                    <a:p>
                      <a:pPr marL="0" marR="0">
                        <a:lnSpc>
                          <a:spcPct val="107000"/>
                        </a:lnSpc>
                        <a:spcBef>
                          <a:spcPts val="0"/>
                        </a:spcBef>
                        <a:spcAft>
                          <a:spcPts val="0"/>
                        </a:spcAft>
                      </a:pPr>
                      <a:r>
                        <a:rPr lang="mk-MK" sz="1200" dirty="0">
                          <a:effectLst/>
                          <a:latin typeface="Cambria" panose="02040503050406030204" pitchFamily="18" charset="0"/>
                          <a:ea typeface="Cambria" panose="02040503050406030204" pitchFamily="18" charset="0"/>
                        </a:rPr>
                        <a:t>Правоаголна датотека (</a:t>
                      </a:r>
                      <a:r>
                        <a:rPr lang="en-US" sz="1200" dirty="0">
                          <a:effectLst/>
                          <a:latin typeface="Cambria" panose="02040503050406030204" pitchFamily="18" charset="0"/>
                          <a:ea typeface="Cambria" panose="02040503050406030204" pitchFamily="18" charset="0"/>
                        </a:rPr>
                        <a:t>flat file)</a:t>
                      </a:r>
                      <a:endParaRPr lang="en-US" sz="1200" dirty="0">
                        <a:effectLst/>
                        <a:latin typeface="Cambria" panose="02040503050406030204" pitchFamily="18" charset="0"/>
                        <a:ea typeface="Cambria" panose="02040503050406030204" pitchFamily="18" charset="0"/>
                        <a:cs typeface="Times New Roman"/>
                      </a:endParaRPr>
                    </a:p>
                  </a:txBody>
                  <a:tcPr marL="68580" marR="68580" marT="0" marB="0"/>
                </a:tc>
                <a:tc hMerge="1">
                  <a:txBody>
                    <a:bodyPr/>
                    <a:lstStyle/>
                    <a:p>
                      <a:endParaRPr lang="en-US"/>
                    </a:p>
                  </a:txBody>
                  <a:tcPr/>
                </a:tc>
              </a:tr>
              <a:tr h="286711">
                <a:tc>
                  <a:txBody>
                    <a:bodyPr/>
                    <a:lstStyle/>
                    <a:p>
                      <a:pPr marL="0" marR="0">
                        <a:lnSpc>
                          <a:spcPct val="107000"/>
                        </a:lnSpc>
                        <a:spcBef>
                          <a:spcPts val="0"/>
                        </a:spcBef>
                        <a:spcAft>
                          <a:spcPts val="0"/>
                        </a:spcAft>
                      </a:pPr>
                      <a:r>
                        <a:rPr lang="mk-MK" sz="1200">
                          <a:effectLst/>
                          <a:latin typeface="Cambria" panose="02040503050406030204" pitchFamily="18" charset="0"/>
                          <a:ea typeface="Cambria" panose="02040503050406030204" pitchFamily="18" charset="0"/>
                        </a:rPr>
                        <a:t>Опис</a:t>
                      </a:r>
                      <a:endParaRPr lang="en-US" sz="1200">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mk-MK" sz="1200">
                          <a:effectLst/>
                          <a:latin typeface="Cambria" panose="02040503050406030204" pitchFamily="18" charset="0"/>
                          <a:ea typeface="Cambria" panose="02040503050406030204" pitchFamily="18" charset="0"/>
                        </a:rPr>
                        <a:t>Типови дадотеки</a:t>
                      </a:r>
                      <a:endParaRPr lang="en-US" sz="1200">
                        <a:effectLst/>
                        <a:latin typeface="Cambria" panose="02040503050406030204" pitchFamily="18" charset="0"/>
                        <a:ea typeface="Cambria" panose="02040503050406030204" pitchFamily="18" charset="0"/>
                        <a:cs typeface="Times New Roman"/>
                      </a:endParaRPr>
                    </a:p>
                  </a:txBody>
                  <a:tcPr marL="68580" marR="68580" marT="0" marB="0"/>
                </a:tc>
              </a:tr>
              <a:tr h="4300657">
                <a:tc>
                  <a:txBody>
                    <a:bodyPr/>
                    <a:lstStyle/>
                    <a:p>
                      <a:pPr marL="0" marR="0">
                        <a:lnSpc>
                          <a:spcPct val="107000"/>
                        </a:lnSpc>
                        <a:spcBef>
                          <a:spcPts val="0"/>
                        </a:spcBef>
                        <a:spcAft>
                          <a:spcPts val="0"/>
                        </a:spcAft>
                      </a:pPr>
                      <a:r>
                        <a:rPr lang="mk-MK" sz="1200" dirty="0">
                          <a:effectLst/>
                          <a:latin typeface="Cambria" panose="02040503050406030204" pitchFamily="18" charset="0"/>
                          <a:ea typeface="Cambria" panose="02040503050406030204" pitchFamily="18" charset="0"/>
                        </a:rPr>
                        <a:t>Рамните (правоаголни) датотеки со податоци се организираат во долги редови, </a:t>
                      </a:r>
                      <a:r>
                        <a:rPr lang="mk-MK" sz="1200" dirty="0" smtClean="0">
                          <a:effectLst/>
                          <a:latin typeface="Cambria" panose="02040503050406030204" pitchFamily="18" charset="0"/>
                          <a:ea typeface="Cambria" panose="02040503050406030204" pitchFamily="18" charset="0"/>
                        </a:rPr>
                        <a:t>променлива </a:t>
                      </a:r>
                      <a:r>
                        <a:rPr lang="mk-MK" sz="1200" dirty="0">
                          <a:effectLst/>
                          <a:latin typeface="Cambria" panose="02040503050406030204" pitchFamily="18" charset="0"/>
                          <a:ea typeface="Cambria" panose="02040503050406030204" pitchFamily="18" charset="0"/>
                        </a:rPr>
                        <a:t>по </a:t>
                      </a:r>
                      <a:r>
                        <a:rPr lang="mk-MK" sz="1200" dirty="0" smtClean="0">
                          <a:effectLst/>
                          <a:latin typeface="Cambria" panose="02040503050406030204" pitchFamily="18" charset="0"/>
                          <a:ea typeface="Cambria" panose="02040503050406030204" pitchFamily="18" charset="0"/>
                        </a:rPr>
                        <a:t>променлива. </a:t>
                      </a:r>
                      <a:r>
                        <a:rPr lang="mk-MK" sz="1200" dirty="0">
                          <a:effectLst/>
                          <a:latin typeface="Cambria" panose="02040503050406030204" pitchFamily="18" charset="0"/>
                          <a:ea typeface="Cambria" panose="02040503050406030204" pitchFamily="18" charset="0"/>
                        </a:rPr>
                        <a:t>Еден ред е посветен на еден испитаник/ субјект на набљудување и/или анализа. Идентификацискиот број </a:t>
                      </a:r>
                      <a:r>
                        <a:rPr lang="en-US" sz="1200" dirty="0">
                          <a:effectLst/>
                          <a:latin typeface="Cambria" panose="02040503050406030204" pitchFamily="18" charset="0"/>
                          <a:ea typeface="Cambria" panose="02040503050406030204" pitchFamily="18" charset="0"/>
                        </a:rPr>
                        <a:t>(ID)</a:t>
                      </a:r>
                      <a:r>
                        <a:rPr lang="mk-MK" sz="1200" dirty="0">
                          <a:effectLst/>
                          <a:latin typeface="Cambria" panose="02040503050406030204" pitchFamily="18" charset="0"/>
                          <a:ea typeface="Cambria" panose="02040503050406030204" pitchFamily="18" charset="0"/>
                        </a:rPr>
                        <a:t> обично доаѓа на прво место. Ако </a:t>
                      </a:r>
                      <a:r>
                        <a:rPr lang="mk-MK" sz="1200" dirty="0" smtClean="0">
                          <a:effectLst/>
                          <a:latin typeface="Cambria" panose="02040503050406030204" pitchFamily="18" charset="0"/>
                          <a:ea typeface="Cambria" panose="02040503050406030204" pitchFamily="18" charset="0"/>
                        </a:rPr>
                        <a:t>променливите </a:t>
                      </a:r>
                      <a:r>
                        <a:rPr lang="mk-MK" sz="1200" dirty="0">
                          <a:effectLst/>
                          <a:latin typeface="Cambria" panose="02040503050406030204" pitchFamily="18" charset="0"/>
                          <a:ea typeface="Cambria" panose="02040503050406030204" pitchFamily="18" charset="0"/>
                        </a:rPr>
                        <a:t>се организираат колона по колона, тогаш се добива правоаголна матрица.</a:t>
                      </a:r>
                      <a:endParaRPr lang="en-US" sz="1200" dirty="0">
                        <a:effectLst/>
                        <a:latin typeface="Cambria" panose="02040503050406030204" pitchFamily="18" charset="0"/>
                        <a:ea typeface="Cambria" panose="02040503050406030204" pitchFamily="18" charset="0"/>
                      </a:endParaRPr>
                    </a:p>
                    <a:p>
                      <a:pPr marL="0" marR="0">
                        <a:lnSpc>
                          <a:spcPct val="107000"/>
                        </a:lnSpc>
                        <a:spcBef>
                          <a:spcPts val="0"/>
                        </a:spcBef>
                        <a:spcAft>
                          <a:spcPts val="0"/>
                        </a:spcAft>
                      </a:pPr>
                      <a:r>
                        <a:rPr lang="mk-MK" sz="1200" dirty="0">
                          <a:effectLst/>
                          <a:latin typeface="Cambria" panose="02040503050406030204" pitchFamily="18" charset="0"/>
                          <a:ea typeface="Cambria" panose="02040503050406030204" pitchFamily="18" charset="0"/>
                        </a:rPr>
                        <a:t> </a:t>
                      </a:r>
                      <a:endParaRPr lang="en-US" sz="1200" dirty="0">
                        <a:effectLst/>
                        <a:latin typeface="Cambria" panose="02040503050406030204" pitchFamily="18" charset="0"/>
                        <a:ea typeface="Cambria" panose="02040503050406030204" pitchFamily="18" charset="0"/>
                      </a:endParaRPr>
                    </a:p>
                    <a:p>
                      <a:pPr marL="0" marR="0">
                        <a:lnSpc>
                          <a:spcPct val="107000"/>
                        </a:lnSpc>
                        <a:spcBef>
                          <a:spcPts val="0"/>
                        </a:spcBef>
                        <a:spcAft>
                          <a:spcPts val="0"/>
                        </a:spcAft>
                      </a:pPr>
                      <a:r>
                        <a:rPr lang="mk-MK" sz="1200" dirty="0">
                          <a:effectLst/>
                          <a:latin typeface="Cambria" panose="02040503050406030204" pitchFamily="18" charset="0"/>
                          <a:ea typeface="Cambria" panose="02040503050406030204" pitchFamily="18" charset="0"/>
                        </a:rPr>
                        <a:t> </a:t>
                      </a:r>
                      <a:endParaRPr lang="en-US" sz="1200" dirty="0">
                        <a:effectLst/>
                        <a:latin typeface="Cambria" panose="02040503050406030204" pitchFamily="18" charset="0"/>
                        <a:ea typeface="Cambria" panose="02040503050406030204" pitchFamily="18" charset="0"/>
                      </a:endParaRPr>
                    </a:p>
                    <a:p>
                      <a:pPr marL="0" marR="0">
                        <a:lnSpc>
                          <a:spcPct val="107000"/>
                        </a:lnSpc>
                        <a:spcBef>
                          <a:spcPts val="0"/>
                        </a:spcBef>
                        <a:spcAft>
                          <a:spcPts val="0"/>
                        </a:spcAft>
                      </a:pPr>
                      <a:r>
                        <a:rPr lang="mk-MK" sz="1200" dirty="0">
                          <a:effectLst/>
                          <a:latin typeface="Cambria" panose="02040503050406030204" pitchFamily="18" charset="0"/>
                          <a:ea typeface="Cambria" panose="02040503050406030204" pitchFamily="18" charset="0"/>
                        </a:rPr>
                        <a:t> </a:t>
                      </a:r>
                      <a:endParaRPr lang="en-US" sz="1200" dirty="0">
                        <a:effectLst/>
                        <a:latin typeface="Cambria" panose="02040503050406030204" pitchFamily="18" charset="0"/>
                        <a:ea typeface="Cambria" panose="02040503050406030204" pitchFamily="18" charset="0"/>
                      </a:endParaRPr>
                    </a:p>
                    <a:p>
                      <a:pPr marL="0" marR="0">
                        <a:lnSpc>
                          <a:spcPct val="107000"/>
                        </a:lnSpc>
                        <a:spcBef>
                          <a:spcPts val="0"/>
                        </a:spcBef>
                        <a:spcAft>
                          <a:spcPts val="0"/>
                        </a:spcAft>
                      </a:pPr>
                      <a:r>
                        <a:rPr lang="mk-MK" sz="1200" dirty="0">
                          <a:effectLst/>
                          <a:latin typeface="Cambria" panose="02040503050406030204" pitchFamily="18" charset="0"/>
                          <a:ea typeface="Cambria" panose="02040503050406030204" pitchFamily="18" charset="0"/>
                        </a:rPr>
                        <a:t> </a:t>
                      </a:r>
                      <a:endParaRPr lang="en-US" sz="1200" dirty="0">
                        <a:effectLst/>
                        <a:latin typeface="Cambria" panose="02040503050406030204" pitchFamily="18" charset="0"/>
                        <a:ea typeface="Cambria" panose="02040503050406030204" pitchFamily="18" charset="0"/>
                      </a:endParaRPr>
                    </a:p>
                    <a:p>
                      <a:pPr marL="0" marR="0">
                        <a:lnSpc>
                          <a:spcPct val="107000"/>
                        </a:lnSpc>
                        <a:spcBef>
                          <a:spcPts val="0"/>
                        </a:spcBef>
                        <a:spcAft>
                          <a:spcPts val="0"/>
                        </a:spcAft>
                      </a:pPr>
                      <a:r>
                        <a:rPr lang="mk-MK" sz="1200" dirty="0">
                          <a:effectLst/>
                          <a:latin typeface="Cambria" panose="02040503050406030204" pitchFamily="18" charset="0"/>
                          <a:ea typeface="Cambria" panose="02040503050406030204" pitchFamily="18" charset="0"/>
                        </a:rPr>
                        <a:t> </a:t>
                      </a:r>
                      <a:endParaRPr lang="en-US" sz="1200" dirty="0">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mk-MK" sz="1200" dirty="0">
                          <a:effectLst/>
                          <a:latin typeface="Cambria" panose="02040503050406030204" pitchFamily="18" charset="0"/>
                          <a:ea typeface="Cambria" panose="02040503050406030204" pitchFamily="18" charset="0"/>
                        </a:rPr>
                        <a:t>SPSS и STATA и слични софтвери и често се користат за анализа на правоаголните датотеки. Тука структурата се состои од една правоаголна матрица со податоци, придружени со варијабли (</a:t>
                      </a:r>
                      <a:r>
                        <a:rPr lang="en-US" sz="1200" dirty="0">
                          <a:effectLst/>
                          <a:latin typeface="Cambria" panose="02040503050406030204" pitchFamily="18" charset="0"/>
                          <a:ea typeface="Cambria" panose="02040503050406030204" pitchFamily="18" charset="0"/>
                        </a:rPr>
                        <a:t>variable) </a:t>
                      </a:r>
                      <a:r>
                        <a:rPr lang="mk-MK" sz="1200" dirty="0">
                          <a:effectLst/>
                          <a:latin typeface="Cambria" panose="02040503050406030204" pitchFamily="18" charset="0"/>
                          <a:ea typeface="Cambria" panose="02040503050406030204" pitchFamily="18" charset="0"/>
                        </a:rPr>
                        <a:t>и нивните називи</a:t>
                      </a:r>
                      <a:r>
                        <a:rPr lang="en-US" sz="1200" dirty="0">
                          <a:effectLst/>
                          <a:latin typeface="Cambria" panose="02040503050406030204" pitchFamily="18" charset="0"/>
                          <a:ea typeface="Cambria" panose="02040503050406030204" pitchFamily="18" charset="0"/>
                        </a:rPr>
                        <a:t>(variable label)</a:t>
                      </a:r>
                      <a:r>
                        <a:rPr lang="mk-MK" sz="1200" dirty="0">
                          <a:effectLst/>
                          <a:latin typeface="Cambria" panose="02040503050406030204" pitchFamily="18" charset="0"/>
                          <a:ea typeface="Cambria" panose="02040503050406030204" pitchFamily="18" charset="0"/>
                        </a:rPr>
                        <a:t>. Во овој случај, секој запис (испитаник/субјект на анализа) вклучува иста количина на информации и има иста должина како и сите други записи во датотеката со податоци. Ако варијаблата не е применлива за одредено набљудување, таа е исполнета со празни места или вредности што недостасуваат (</a:t>
                      </a:r>
                      <a:r>
                        <a:rPr lang="en-US" sz="1200" dirty="0">
                          <a:effectLst/>
                          <a:latin typeface="Cambria" panose="02040503050406030204" pitchFamily="18" charset="0"/>
                          <a:ea typeface="Cambria" panose="02040503050406030204" pitchFamily="18" charset="0"/>
                        </a:rPr>
                        <a:t>missing values)</a:t>
                      </a:r>
                      <a:r>
                        <a:rPr lang="mk-MK" sz="1200" dirty="0">
                          <a:effectLst/>
                          <a:latin typeface="Cambria" panose="02040503050406030204" pitchFamily="18" charset="0"/>
                          <a:ea typeface="Cambria" panose="02040503050406030204" pitchFamily="18" charset="0"/>
                        </a:rPr>
                        <a:t>.</a:t>
                      </a:r>
                      <a:endParaRPr lang="en-US" sz="1200" dirty="0">
                        <a:effectLst/>
                        <a:latin typeface="Cambria" panose="02040503050406030204" pitchFamily="18" charset="0"/>
                        <a:ea typeface="Cambria" panose="02040503050406030204" pitchFamily="18" charset="0"/>
                        <a:cs typeface="Times New Roman"/>
                      </a:endParaRPr>
                    </a:p>
                  </a:txBody>
                  <a:tcPr marL="68580" marR="68580" marT="0" marB="0"/>
                </a:tc>
              </a:tr>
            </a:tbl>
          </a:graphicData>
        </a:graphic>
      </p:graphicFrame>
      <p:pic>
        <p:nvPicPr>
          <p:cNvPr id="8" name="Picture 7" descr="image_SOCO_individual"/>
          <p:cNvPicPr/>
          <p:nvPr/>
        </p:nvPicPr>
        <p:blipFill>
          <a:blip r:embed="rId2">
            <a:extLst>
              <a:ext uri="{28A0092B-C50C-407E-A947-70E740481C1C}">
                <a14:useLocalDpi xmlns:a14="http://schemas.microsoft.com/office/drawing/2010/main" val="0"/>
              </a:ext>
            </a:extLst>
          </a:blip>
          <a:srcRect/>
          <a:stretch>
            <a:fillRect/>
          </a:stretch>
        </p:blipFill>
        <p:spPr bwMode="auto">
          <a:xfrm>
            <a:off x="7287904" y="1873795"/>
            <a:ext cx="9021171" cy="6370094"/>
          </a:xfrm>
          <a:prstGeom prst="rect">
            <a:avLst/>
          </a:prstGeom>
          <a:noFill/>
          <a:ln>
            <a:noFill/>
          </a:ln>
        </p:spPr>
      </p:pic>
      <p:sp>
        <p:nvSpPr>
          <p:cNvPr id="6" name="Rectangle 5"/>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040426261"/>
      </p:ext>
    </p:extLst>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71423857"/>
              </p:ext>
            </p:extLst>
          </p:nvPr>
        </p:nvGraphicFramePr>
        <p:xfrm>
          <a:off x="1088136" y="358619"/>
          <a:ext cx="5937250" cy="3899055"/>
        </p:xfrm>
        <a:graphic>
          <a:graphicData uri="http://schemas.openxmlformats.org/drawingml/2006/table">
            <a:tbl>
              <a:tblPr firstRow="1" firstCol="1" bandRow="1">
                <a:tableStyleId>{5940675A-B579-460E-94D1-54222C63F5DA}</a:tableStyleId>
              </a:tblPr>
              <a:tblGrid>
                <a:gridCol w="2968625"/>
                <a:gridCol w="2968625"/>
              </a:tblGrid>
              <a:tr h="215450">
                <a:tc gridSpan="2">
                  <a:txBody>
                    <a:bodyPr/>
                    <a:lstStyle/>
                    <a:p>
                      <a:pPr marL="0" marR="0">
                        <a:lnSpc>
                          <a:spcPct val="107000"/>
                        </a:lnSpc>
                        <a:spcBef>
                          <a:spcPts val="0"/>
                        </a:spcBef>
                        <a:spcAft>
                          <a:spcPts val="0"/>
                        </a:spcAft>
                      </a:pPr>
                      <a:r>
                        <a:rPr lang="mk-MK" sz="1200" dirty="0">
                          <a:effectLst/>
                          <a:latin typeface="Cambria" panose="02040503050406030204" pitchFamily="18" charset="0"/>
                          <a:ea typeface="Cambria" panose="02040503050406030204" pitchFamily="18" charset="0"/>
                        </a:rPr>
                        <a:t>Хиерархиска датотека</a:t>
                      </a:r>
                      <a:endParaRPr lang="en-US" sz="1200" dirty="0">
                        <a:effectLst/>
                        <a:latin typeface="Cambria" panose="02040503050406030204" pitchFamily="18" charset="0"/>
                        <a:ea typeface="Cambria" panose="02040503050406030204" pitchFamily="18" charset="0"/>
                        <a:cs typeface="Times New Roman"/>
                      </a:endParaRPr>
                    </a:p>
                  </a:txBody>
                  <a:tcPr marL="68580" marR="68580" marT="0" marB="0"/>
                </a:tc>
                <a:tc hMerge="1">
                  <a:txBody>
                    <a:bodyPr/>
                    <a:lstStyle/>
                    <a:p>
                      <a:endParaRPr lang="en-US"/>
                    </a:p>
                  </a:txBody>
                  <a:tcPr/>
                </a:tc>
              </a:tr>
              <a:tr h="215450">
                <a:tc>
                  <a:txBody>
                    <a:bodyPr/>
                    <a:lstStyle/>
                    <a:p>
                      <a:pPr marL="0" marR="0">
                        <a:lnSpc>
                          <a:spcPct val="107000"/>
                        </a:lnSpc>
                        <a:spcBef>
                          <a:spcPts val="0"/>
                        </a:spcBef>
                        <a:spcAft>
                          <a:spcPts val="0"/>
                        </a:spcAft>
                      </a:pPr>
                      <a:r>
                        <a:rPr lang="mk-MK" sz="1200">
                          <a:effectLst/>
                          <a:latin typeface="Cambria" panose="02040503050406030204" pitchFamily="18" charset="0"/>
                          <a:ea typeface="Cambria" panose="02040503050406030204" pitchFamily="18" charset="0"/>
                        </a:rPr>
                        <a:t>Опис</a:t>
                      </a:r>
                      <a:endParaRPr lang="en-US" sz="1200">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mk-MK" sz="1200">
                          <a:effectLst/>
                          <a:latin typeface="Cambria" panose="02040503050406030204" pitchFamily="18" charset="0"/>
                          <a:ea typeface="Cambria" panose="02040503050406030204" pitchFamily="18" charset="0"/>
                        </a:rPr>
                        <a:t>Типови датотеки</a:t>
                      </a:r>
                      <a:endParaRPr lang="en-US" sz="1200">
                        <a:effectLst/>
                        <a:latin typeface="Cambria" panose="02040503050406030204" pitchFamily="18" charset="0"/>
                        <a:ea typeface="Cambria" panose="02040503050406030204" pitchFamily="18" charset="0"/>
                        <a:cs typeface="Times New Roman"/>
                      </a:endParaRPr>
                    </a:p>
                  </a:txBody>
                  <a:tcPr marL="68580" marR="68580" marT="0" marB="0"/>
                </a:tc>
              </a:tr>
              <a:tr h="3468155">
                <a:tc>
                  <a:txBody>
                    <a:bodyPr/>
                    <a:lstStyle/>
                    <a:p>
                      <a:pPr marL="0" marR="0">
                        <a:lnSpc>
                          <a:spcPct val="107000"/>
                        </a:lnSpc>
                        <a:spcBef>
                          <a:spcPts val="0"/>
                        </a:spcBef>
                        <a:spcAft>
                          <a:spcPts val="0"/>
                        </a:spcAft>
                      </a:pPr>
                      <a:r>
                        <a:rPr lang="mk-MK" sz="1200" dirty="0">
                          <a:effectLst/>
                          <a:latin typeface="Cambria" panose="02040503050406030204" pitchFamily="18" charset="0"/>
                          <a:ea typeface="Cambria" panose="02040503050406030204" pitchFamily="18" charset="0"/>
                        </a:rPr>
                        <a:t>Хиерархиските датотеки се состојат од записи со повисок ред и понизок ред, кои се распоредени во хиерархиска структура, т.е. неколку единици со понизок ред може да бидат поврзани со една единица со повисок ред и се содржани во истата датотека со податоци.</a:t>
                      </a:r>
                      <a:endParaRPr lang="en-US" sz="1200" dirty="0">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mk-MK" sz="1200" dirty="0">
                          <a:effectLst/>
                          <a:latin typeface="Cambria" panose="02040503050406030204" pitchFamily="18" charset="0"/>
                          <a:ea typeface="Cambria" panose="02040503050406030204" pitchFamily="18" charset="0"/>
                        </a:rPr>
                        <a:t>Ако во одредена база на податоци има различни нивоа на единици, датотеката со рамни податоци може да биде непрактична затоа што може да вклучува голем број празни места и да постави големи побарувања во однос на големината на датотеката. Покрај тоа, може да ја намали оперативноста и јасноста во однос на диференцијацијата на видовите единици на анализа. Апликации за бази на податоци како на пр. датабазата, MS Access или SQL, овозможуваат структурирање на истражувачките податоци по хиерархиски редослед.</a:t>
                      </a:r>
                      <a:endParaRPr lang="en-US" sz="1200" dirty="0">
                        <a:effectLst/>
                        <a:latin typeface="Cambria" panose="02040503050406030204" pitchFamily="18" charset="0"/>
                        <a:ea typeface="Cambria" panose="02040503050406030204" pitchFamily="18" charset="0"/>
                        <a:cs typeface="Times New Roman"/>
                      </a:endParaRPr>
                    </a:p>
                  </a:txBody>
                  <a:tcPr marL="68580" marR="68580" marT="0" marB="0"/>
                </a:tc>
              </a:tr>
            </a:tbl>
          </a:graphicData>
        </a:graphic>
      </p:graphicFrame>
      <p:pic>
        <p:nvPicPr>
          <p:cNvPr id="6" name="Picture 5" descr="image_SOCO_household"/>
          <p:cNvPicPr/>
          <p:nvPr/>
        </p:nvPicPr>
        <p:blipFill>
          <a:blip r:embed="rId2">
            <a:extLst>
              <a:ext uri="{28A0092B-C50C-407E-A947-70E740481C1C}">
                <a14:useLocalDpi xmlns:a14="http://schemas.microsoft.com/office/drawing/2010/main" val="0"/>
              </a:ext>
            </a:extLst>
          </a:blip>
          <a:srcRect/>
          <a:stretch>
            <a:fillRect/>
          </a:stretch>
        </p:blipFill>
        <p:spPr bwMode="auto">
          <a:xfrm>
            <a:off x="1081786" y="4542484"/>
            <a:ext cx="5943600" cy="4150995"/>
          </a:xfrm>
          <a:prstGeom prst="rect">
            <a:avLst/>
          </a:prstGeom>
          <a:noFill/>
          <a:ln>
            <a:noFill/>
          </a:ln>
        </p:spPr>
      </p:pic>
      <p:sp>
        <p:nvSpPr>
          <p:cNvPr id="5" name="Rectangle 4"/>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pic>
        <p:nvPicPr>
          <p:cNvPr id="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7643" y="5065887"/>
            <a:ext cx="9021170" cy="3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8" name="Table 7"/>
          <p:cNvGraphicFramePr>
            <a:graphicFrameLocks noGrp="1"/>
          </p:cNvGraphicFramePr>
          <p:nvPr>
            <p:extLst>
              <p:ext uri="{D42A27DB-BD31-4B8C-83A1-F6EECF244321}">
                <p14:modId xmlns:p14="http://schemas.microsoft.com/office/powerpoint/2010/main" val="875010206"/>
              </p:ext>
            </p:extLst>
          </p:nvPr>
        </p:nvGraphicFramePr>
        <p:xfrm>
          <a:off x="8011491" y="477883"/>
          <a:ext cx="6849550" cy="4051223"/>
        </p:xfrm>
        <a:graphic>
          <a:graphicData uri="http://schemas.openxmlformats.org/drawingml/2006/table">
            <a:tbl>
              <a:tblPr firstRow="1" firstCol="1" bandRow="1">
                <a:tableStyleId>{5940675A-B579-460E-94D1-54222C63F5DA}</a:tableStyleId>
              </a:tblPr>
              <a:tblGrid>
                <a:gridCol w="3424775"/>
                <a:gridCol w="3424775"/>
              </a:tblGrid>
              <a:tr h="0">
                <a:tc gridSpan="2">
                  <a:txBody>
                    <a:bodyPr/>
                    <a:lstStyle/>
                    <a:p>
                      <a:pPr marL="0" marR="0">
                        <a:lnSpc>
                          <a:spcPct val="107000"/>
                        </a:lnSpc>
                        <a:spcBef>
                          <a:spcPts val="0"/>
                        </a:spcBef>
                        <a:spcAft>
                          <a:spcPts val="0"/>
                        </a:spcAft>
                      </a:pPr>
                      <a:r>
                        <a:rPr lang="mk-MK" sz="1200" dirty="0" smtClean="0">
                          <a:effectLst/>
                          <a:latin typeface="Cambria" panose="02040503050406030204" pitchFamily="18" charset="0"/>
                          <a:ea typeface="Cambria" panose="02040503050406030204" pitchFamily="18" charset="0"/>
                        </a:rPr>
                        <a:t>Релациска </a:t>
                      </a:r>
                      <a:r>
                        <a:rPr lang="mk-MK" sz="1200" dirty="0">
                          <a:effectLst/>
                          <a:latin typeface="Cambria" panose="02040503050406030204" pitchFamily="18" charset="0"/>
                          <a:ea typeface="Cambria" panose="02040503050406030204" pitchFamily="18" charset="0"/>
                        </a:rPr>
                        <a:t>база на податоци</a:t>
                      </a:r>
                      <a:endParaRPr lang="en-US" sz="1200" dirty="0">
                        <a:effectLst/>
                        <a:latin typeface="Cambria" panose="02040503050406030204" pitchFamily="18" charset="0"/>
                        <a:ea typeface="Cambria" panose="02040503050406030204" pitchFamily="18" charset="0"/>
                        <a:cs typeface="Times New Roman"/>
                      </a:endParaRPr>
                    </a:p>
                  </a:txBody>
                  <a:tcPr marL="68580" marR="68580" marT="0" marB="0"/>
                </a:tc>
                <a:tc hMerge="1">
                  <a:txBody>
                    <a:bodyPr/>
                    <a:lstStyle/>
                    <a:p>
                      <a:endParaRPr lang="en-US"/>
                    </a:p>
                  </a:txBody>
                  <a:tcPr/>
                </a:tc>
              </a:tr>
              <a:tr h="296579">
                <a:tc>
                  <a:txBody>
                    <a:bodyPr/>
                    <a:lstStyle/>
                    <a:p>
                      <a:pPr marL="0" marR="0">
                        <a:lnSpc>
                          <a:spcPct val="107000"/>
                        </a:lnSpc>
                        <a:spcBef>
                          <a:spcPts val="0"/>
                        </a:spcBef>
                        <a:spcAft>
                          <a:spcPts val="0"/>
                        </a:spcAft>
                      </a:pPr>
                      <a:r>
                        <a:rPr lang="mk-MK" sz="1200">
                          <a:effectLst/>
                          <a:latin typeface="Cambria" panose="02040503050406030204" pitchFamily="18" charset="0"/>
                          <a:ea typeface="Cambria" panose="02040503050406030204" pitchFamily="18" charset="0"/>
                        </a:rPr>
                        <a:t>Опис</a:t>
                      </a:r>
                      <a:endParaRPr lang="en-US" sz="1200">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mk-MK" sz="1200">
                          <a:effectLst/>
                          <a:latin typeface="Cambria" panose="02040503050406030204" pitchFamily="18" charset="0"/>
                          <a:ea typeface="Cambria" panose="02040503050406030204" pitchFamily="18" charset="0"/>
                        </a:rPr>
                        <a:t>Типови датотеки</a:t>
                      </a:r>
                      <a:endParaRPr lang="en-US" sz="1200">
                        <a:effectLst/>
                        <a:latin typeface="Cambria" panose="02040503050406030204" pitchFamily="18" charset="0"/>
                        <a:ea typeface="Cambria" panose="02040503050406030204" pitchFamily="18" charset="0"/>
                        <a:cs typeface="Times New Roman"/>
                      </a:endParaRPr>
                    </a:p>
                  </a:txBody>
                  <a:tcPr marL="68580" marR="68580" marT="0" marB="0"/>
                </a:tc>
              </a:tr>
              <a:tr h="3558937">
                <a:tc>
                  <a:txBody>
                    <a:bodyPr/>
                    <a:lstStyle/>
                    <a:p>
                      <a:pPr marL="0" marR="0">
                        <a:lnSpc>
                          <a:spcPct val="107000"/>
                        </a:lnSpc>
                        <a:spcBef>
                          <a:spcPts val="0"/>
                        </a:spcBef>
                        <a:spcAft>
                          <a:spcPts val="0"/>
                        </a:spcAft>
                      </a:pPr>
                      <a:r>
                        <a:rPr lang="mk-MK" sz="1200" dirty="0" smtClean="0">
                          <a:effectLst/>
                          <a:latin typeface="Cambria" panose="02040503050406030204" pitchFamily="18" charset="0"/>
                          <a:ea typeface="Cambria" panose="02040503050406030204" pitchFamily="18" charset="0"/>
                        </a:rPr>
                        <a:t>Релациската </a:t>
                      </a:r>
                      <a:r>
                        <a:rPr lang="mk-MK" sz="1200" dirty="0">
                          <a:effectLst/>
                          <a:latin typeface="Cambria" panose="02040503050406030204" pitchFamily="18" charset="0"/>
                          <a:ea typeface="Cambria" panose="02040503050406030204" pitchFamily="18" charset="0"/>
                        </a:rPr>
                        <a:t>база на податоци е систем на неколку матрици на податоци и дефинирани асоцијации помеѓу нив.</a:t>
                      </a:r>
                      <a:endParaRPr lang="en-US" sz="1200" dirty="0">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mk-MK" sz="1200" dirty="0">
                          <a:effectLst/>
                          <a:latin typeface="Cambria" panose="02040503050406030204" pitchFamily="18" charset="0"/>
                          <a:ea typeface="Cambria" panose="02040503050406030204" pitchFamily="18" charset="0"/>
                        </a:rPr>
                        <a:t>Различни други апликации за бази на податоци, на пример, бази на податоци Д-база, MS Access или SQL, овозможуваат структуирање на истражувачките податоци по хиерархиски редослед. Истражувачите можат да ги поделат истражувачките податоци во неколку меѓусебно поврзани рамни датотеки, т.е. да ги структурираат податоците во релациска база на податоци и да ја задржат можноста за користење статистички софтвер споменат погоре.</a:t>
                      </a:r>
                      <a:endParaRPr lang="en-US" sz="1200" dirty="0">
                        <a:effectLst/>
                        <a:latin typeface="Cambria" panose="02040503050406030204" pitchFamily="18" charset="0"/>
                        <a:ea typeface="Cambria" panose="02040503050406030204" pitchFamily="18" charset="0"/>
                        <a:cs typeface="Times New Roman"/>
                      </a:endParaRPr>
                    </a:p>
                  </a:txBody>
                  <a:tcPr marL="68580" marR="68580" marT="0" marB="0"/>
                </a:tc>
              </a:tr>
            </a:tbl>
          </a:graphicData>
        </a:graphic>
      </p:graphicFrame>
    </p:spTree>
    <p:extLst>
      <p:ext uri="{BB962C8B-B14F-4D97-AF65-F5344CB8AC3E}">
        <p14:creationId xmlns:p14="http://schemas.microsoft.com/office/powerpoint/2010/main" val="1749669445"/>
      </p:ext>
    </p:extLst>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6794" y="93732"/>
            <a:ext cx="8899071" cy="646331"/>
          </a:xfrm>
          <a:prstGeom prst="rect">
            <a:avLst/>
          </a:prstGeom>
        </p:spPr>
        <p:txBody>
          <a:bodyPr wrap="square">
            <a:spAutoFit/>
          </a:bodyPr>
          <a:lstStyle/>
          <a:p>
            <a:r>
              <a:rPr lang="mk-MK" sz="3600" dirty="0">
                <a:latin typeface="Cambria" panose="02040503050406030204" pitchFamily="18" charset="0"/>
                <a:ea typeface="Cambria" panose="02040503050406030204" pitchFamily="18" charset="0"/>
              </a:rPr>
              <a:t>2.1.1 Организација на </a:t>
            </a:r>
            <a:r>
              <a:rPr lang="mk-MK" sz="3600" dirty="0" smtClean="0">
                <a:latin typeface="Cambria" panose="02040503050406030204" pitchFamily="18" charset="0"/>
                <a:ea typeface="Cambria" panose="02040503050406030204" pitchFamily="18" charset="0"/>
              </a:rPr>
              <a:t>променливите</a:t>
            </a:r>
            <a:endParaRPr lang="en-US" sz="3600" dirty="0">
              <a:latin typeface="Cambria" panose="02040503050406030204" pitchFamily="18" charset="0"/>
              <a:ea typeface="Cambria" panose="02040503050406030204" pitchFamily="18" charset="0"/>
            </a:endParaRPr>
          </a:p>
        </p:txBody>
      </p:sp>
      <p:sp>
        <p:nvSpPr>
          <p:cNvPr id="3" name="Rectangle 2"/>
          <p:cNvSpPr/>
          <p:nvPr/>
        </p:nvSpPr>
        <p:spPr>
          <a:xfrm>
            <a:off x="486794" y="2048681"/>
            <a:ext cx="6420192" cy="5262979"/>
          </a:xfrm>
          <a:prstGeom prst="rect">
            <a:avLst/>
          </a:prstGeom>
        </p:spPr>
        <p:txBody>
          <a:bodyPr wrap="square">
            <a:spAutoFit/>
          </a:bodyPr>
          <a:lstStyle/>
          <a:p>
            <a:r>
              <a:rPr lang="mk-MK" dirty="0" smtClean="0"/>
              <a:t> </a:t>
            </a:r>
            <a:r>
              <a:rPr lang="mk-MK" dirty="0">
                <a:latin typeface="Cambria" panose="02040503050406030204" pitchFamily="18" charset="0"/>
                <a:ea typeface="Cambria" panose="02040503050406030204" pitchFamily="18" charset="0"/>
              </a:rPr>
              <a:t>Имињата и ознаките на </a:t>
            </a:r>
            <a:r>
              <a:rPr lang="mk-MK" dirty="0" smtClean="0">
                <a:latin typeface="Cambria" panose="02040503050406030204" pitchFamily="18" charset="0"/>
                <a:ea typeface="Cambria" panose="02040503050406030204" pitchFamily="18" charset="0"/>
              </a:rPr>
              <a:t>променливите </a:t>
            </a:r>
            <a:r>
              <a:rPr lang="mk-MK" b="0" dirty="0">
                <a:latin typeface="Cambria" panose="02040503050406030204" pitchFamily="18" charset="0"/>
                <a:ea typeface="Cambria" panose="02040503050406030204" pitchFamily="18" charset="0"/>
              </a:rPr>
              <a:t>придонесуваат за структурирање на датотеката со податоци, овозможувајќи интегрирање на дел од документацијата во датотеката со податоци и помагајќи им на истражувачите да се ориентираат во структурата на збирките на податоци. </a:t>
            </a:r>
            <a:endParaRPr lang="mk-MK" b="0" dirty="0" smtClean="0">
              <a:latin typeface="Cambria" panose="02040503050406030204" pitchFamily="18" charset="0"/>
              <a:ea typeface="Cambria" panose="02040503050406030204" pitchFamily="18" charset="0"/>
            </a:endParaRPr>
          </a:p>
          <a:p>
            <a:endParaRPr lang="mk-MK" b="0" dirty="0">
              <a:latin typeface="Cambria" panose="02040503050406030204" pitchFamily="18" charset="0"/>
              <a:ea typeface="Cambria" panose="02040503050406030204" pitchFamily="18" charset="0"/>
            </a:endParaRPr>
          </a:p>
          <a:p>
            <a:r>
              <a:rPr lang="mk-MK" dirty="0" smtClean="0">
                <a:latin typeface="Cambria" panose="02040503050406030204" pitchFamily="18" charset="0"/>
                <a:ea typeface="Cambria" panose="02040503050406030204" pitchFamily="18" charset="0"/>
              </a:rPr>
              <a:t>Имињата </a:t>
            </a:r>
            <a:r>
              <a:rPr lang="mk-MK" dirty="0">
                <a:latin typeface="Cambria" panose="02040503050406030204" pitchFamily="18" charset="0"/>
                <a:ea typeface="Cambria" panose="02040503050406030204" pitchFamily="18" charset="0"/>
              </a:rPr>
              <a:t>на променливите </a:t>
            </a:r>
            <a:r>
              <a:rPr lang="mk-MK" b="0" dirty="0">
                <a:latin typeface="Cambria" panose="02040503050406030204" pitchFamily="18" charset="0"/>
                <a:ea typeface="Cambria" panose="02040503050406030204" pitchFamily="18" charset="0"/>
              </a:rPr>
              <a:t>треба да бидат кратки и треба да ги почитуваат вообичаените барања на стандарден софтвер, затоа што тие се користат како повикувачки кодови во работењето со </a:t>
            </a:r>
            <a:r>
              <a:rPr lang="mk-MK" b="0" dirty="0" smtClean="0">
                <a:latin typeface="Cambria" panose="02040503050406030204" pitchFamily="18" charset="0"/>
                <a:ea typeface="Cambria" panose="02040503050406030204" pitchFamily="18" charset="0"/>
              </a:rPr>
              <a:t>одреден софтвер</a:t>
            </a:r>
            <a:r>
              <a:rPr lang="mk-MK" b="0" dirty="0">
                <a:latin typeface="Cambria" panose="02040503050406030204" pitchFamily="18" charset="0"/>
                <a:ea typeface="Cambria" panose="02040503050406030204" pitchFamily="18" charset="0"/>
              </a:rPr>
              <a:t>.</a:t>
            </a:r>
            <a:endParaRPr lang="en-US" b="0" dirty="0">
              <a:latin typeface="Cambria" panose="02040503050406030204" pitchFamily="18" charset="0"/>
              <a:ea typeface="Cambria" panose="02040503050406030204" pitchFamily="18" charset="0"/>
            </a:endParaRPr>
          </a:p>
        </p:txBody>
      </p:sp>
      <p:sp>
        <p:nvSpPr>
          <p:cNvPr id="4" name="Rectangle 3"/>
          <p:cNvSpPr/>
          <p:nvPr/>
        </p:nvSpPr>
        <p:spPr>
          <a:xfrm>
            <a:off x="6958165" y="895950"/>
            <a:ext cx="10041649" cy="8217634"/>
          </a:xfrm>
          <a:prstGeom prst="rect">
            <a:avLst/>
          </a:prstGeom>
        </p:spPr>
        <p:txBody>
          <a:bodyPr wrap="square">
            <a:spAutoFit/>
          </a:bodyPr>
          <a:lstStyle/>
          <a:p>
            <a:r>
              <a:rPr lang="mk-MK" dirty="0">
                <a:latin typeface="Cambria" panose="02040503050406030204" pitchFamily="18" charset="0"/>
                <a:ea typeface="Cambria" panose="02040503050406030204" pitchFamily="18" charset="0"/>
              </a:rPr>
              <a:t>Позицијата на променливите </a:t>
            </a:r>
            <a:r>
              <a:rPr lang="mk-MK" b="0" dirty="0" smtClean="0">
                <a:latin typeface="Cambria" panose="02040503050406030204" pitchFamily="18" charset="0"/>
                <a:ea typeface="Cambria" panose="02040503050406030204" pitchFamily="18" charset="0"/>
              </a:rPr>
              <a:t>во </a:t>
            </a:r>
            <a:r>
              <a:rPr lang="mk-MK" b="0" dirty="0">
                <a:latin typeface="Cambria" panose="02040503050406030204" pitchFamily="18" charset="0"/>
                <a:ea typeface="Cambria" panose="02040503050406030204" pitchFamily="18" charset="0"/>
              </a:rPr>
              <a:t>датотеката со податоци</a:t>
            </a:r>
            <a:r>
              <a:rPr lang="mk-MK" dirty="0" smtClean="0">
                <a:latin typeface="Cambria" panose="02040503050406030204" pitchFamily="18" charset="0"/>
                <a:ea typeface="Cambria" panose="02040503050406030204" pitchFamily="18" charset="0"/>
              </a:rPr>
              <a:t>,</a:t>
            </a:r>
          </a:p>
          <a:p>
            <a:r>
              <a:rPr lang="mk-MK" dirty="0" smtClean="0">
                <a:latin typeface="Cambria" panose="02040503050406030204" pitchFamily="18" charset="0"/>
                <a:ea typeface="Cambria" panose="02040503050406030204" pitchFamily="18" charset="0"/>
              </a:rPr>
              <a:t> </a:t>
            </a:r>
            <a:r>
              <a:rPr lang="mk-MK" dirty="0">
                <a:latin typeface="Cambria" panose="02040503050406030204" pitchFamily="18" charset="0"/>
                <a:ea typeface="Cambria" panose="02040503050406030204" pitchFamily="18" charset="0"/>
              </a:rPr>
              <a:t>нивните имиња и ознаки (</a:t>
            </a:r>
            <a:r>
              <a:rPr lang="en-US" dirty="0">
                <a:latin typeface="Cambria" panose="02040503050406030204" pitchFamily="18" charset="0"/>
                <a:ea typeface="Cambria" panose="02040503050406030204" pitchFamily="18" charset="0"/>
              </a:rPr>
              <a:t>label) </a:t>
            </a:r>
            <a:r>
              <a:rPr lang="mk-MK" b="0" dirty="0">
                <a:latin typeface="Cambria" panose="02040503050406030204" pitchFamily="18" charset="0"/>
                <a:ea typeface="Cambria" panose="02040503050406030204" pitchFamily="18" charset="0"/>
              </a:rPr>
              <a:t>треба да го одразуваат следново:</a:t>
            </a:r>
            <a:endParaRPr lang="en-US" b="0" dirty="0">
              <a:latin typeface="Cambria" panose="02040503050406030204" pitchFamily="18" charset="0"/>
              <a:ea typeface="Cambria" panose="02040503050406030204" pitchFamily="18" charset="0"/>
            </a:endParaRPr>
          </a:p>
          <a:p>
            <a:endParaRPr lang="mk-MK" dirty="0" smtClean="0">
              <a:latin typeface="Cambria" panose="02040503050406030204" pitchFamily="18" charset="0"/>
              <a:ea typeface="Cambria" panose="02040503050406030204" pitchFamily="18" charset="0"/>
            </a:endParaRPr>
          </a:p>
          <a:p>
            <a:r>
              <a:rPr lang="mk-MK" dirty="0" smtClean="0">
                <a:latin typeface="Cambria" panose="02040503050406030204" pitchFamily="18" charset="0"/>
                <a:ea typeface="Cambria" panose="02040503050406030204" pitchFamily="18" charset="0"/>
              </a:rPr>
              <a:t>- </a:t>
            </a:r>
            <a:r>
              <a:rPr lang="mk-MK" dirty="0">
                <a:latin typeface="Cambria" panose="02040503050406030204" pitchFamily="18" charset="0"/>
                <a:ea typeface="Cambria" panose="02040503050406030204" pitchFamily="18" charset="0"/>
              </a:rPr>
              <a:t>Поврзаност помеѓу варијаблите</a:t>
            </a:r>
            <a:endParaRPr lang="en-US" dirty="0">
              <a:latin typeface="Cambria" panose="02040503050406030204" pitchFamily="18" charset="0"/>
              <a:ea typeface="Cambria" panose="02040503050406030204" pitchFamily="18" charset="0"/>
            </a:endParaRPr>
          </a:p>
          <a:p>
            <a:r>
              <a:rPr lang="mk-MK" b="0" i="1" dirty="0">
                <a:latin typeface="Cambria" panose="02040503050406030204" pitchFamily="18" charset="0"/>
                <a:ea typeface="Cambria" panose="02040503050406030204" pitchFamily="18" charset="0"/>
              </a:rPr>
              <a:t>На </a:t>
            </a:r>
            <a:r>
              <a:rPr lang="mk-MK" b="0" i="1" dirty="0" smtClean="0">
                <a:latin typeface="Cambria" panose="02040503050406030204" pitchFamily="18" charset="0"/>
                <a:ea typeface="Cambria" panose="02040503050406030204" pitchFamily="18" charset="0"/>
              </a:rPr>
              <a:t>пример:</a:t>
            </a:r>
          </a:p>
          <a:p>
            <a:r>
              <a:rPr lang="mk-MK" dirty="0" smtClean="0">
                <a:latin typeface="Cambria" panose="02040503050406030204" pitchFamily="18" charset="0"/>
                <a:ea typeface="Cambria" panose="02040503050406030204" pitchFamily="18" charset="0"/>
              </a:rPr>
              <a:t> </a:t>
            </a:r>
            <a:r>
              <a:rPr lang="mk-MK" dirty="0">
                <a:latin typeface="Cambria" panose="02040503050406030204" pitchFamily="18" charset="0"/>
                <a:ea typeface="Cambria" panose="02040503050406030204" pitchFamily="18" charset="0"/>
              </a:rPr>
              <a:t>сет на варијабли поврзани со истиот феномен </a:t>
            </a:r>
            <a:r>
              <a:rPr lang="mk-MK" b="0" dirty="0">
                <a:latin typeface="Cambria" panose="02040503050406030204" pitchFamily="18" charset="0"/>
                <a:ea typeface="Cambria" panose="02040503050406030204" pitchFamily="18" charset="0"/>
              </a:rPr>
              <a:t>(тие треба да бидат поставени заедно во базата на податоци, на пр. </a:t>
            </a:r>
            <a:r>
              <a:rPr lang="mk-MK" b="0" dirty="0" smtClean="0">
                <a:latin typeface="Cambria" panose="02040503050406030204" pitchFamily="18" charset="0"/>
                <a:ea typeface="Cambria" panose="02040503050406030204" pitchFamily="18" charset="0"/>
              </a:rPr>
              <a:t>возраста </a:t>
            </a:r>
            <a:r>
              <a:rPr lang="mk-MK" b="0" dirty="0">
                <a:latin typeface="Cambria" panose="02040503050406030204" pitchFamily="18" charset="0"/>
                <a:ea typeface="Cambria" panose="02040503050406030204" pitchFamily="18" charset="0"/>
              </a:rPr>
              <a:t>на сите деца во едно домаќинство</a:t>
            </a:r>
            <a:r>
              <a:rPr lang="mk-MK" b="0" dirty="0" smtClean="0">
                <a:latin typeface="Cambria" panose="02040503050406030204" pitchFamily="18" charset="0"/>
                <a:ea typeface="Cambria" panose="02040503050406030204" pitchFamily="18" charset="0"/>
              </a:rPr>
              <a:t>)</a:t>
            </a:r>
            <a:r>
              <a:rPr lang="en-US" b="0" dirty="0" smtClean="0">
                <a:latin typeface="Cambria" panose="02040503050406030204" pitchFamily="18" charset="0"/>
                <a:ea typeface="Cambria" panose="02040503050406030204" pitchFamily="18" charset="0"/>
              </a:rPr>
              <a:t>;</a:t>
            </a:r>
            <a:endParaRPr lang="mk-MK" b="0" dirty="0" smtClean="0">
              <a:latin typeface="Cambria" panose="02040503050406030204" pitchFamily="18" charset="0"/>
              <a:ea typeface="Cambria" panose="02040503050406030204" pitchFamily="18" charset="0"/>
            </a:endParaRPr>
          </a:p>
          <a:p>
            <a:r>
              <a:rPr lang="mk-MK" dirty="0" smtClean="0">
                <a:latin typeface="Cambria" panose="02040503050406030204" pitchFamily="18" charset="0"/>
                <a:ea typeface="Cambria" panose="02040503050406030204" pitchFamily="18" charset="0"/>
              </a:rPr>
              <a:t> </a:t>
            </a:r>
            <a:r>
              <a:rPr lang="mk-MK" dirty="0">
                <a:latin typeface="Cambria" panose="02040503050406030204" pitchFamily="18" charset="0"/>
                <a:ea typeface="Cambria" panose="02040503050406030204" pitchFamily="18" charset="0"/>
              </a:rPr>
              <a:t>оригинални или изведени варијабли </a:t>
            </a:r>
            <a:r>
              <a:rPr lang="mk-MK" b="0" dirty="0">
                <a:latin typeface="Cambria" panose="02040503050406030204" pitchFamily="18" charset="0"/>
                <a:ea typeface="Cambria" panose="02040503050406030204" pitchFamily="18" charset="0"/>
              </a:rPr>
              <a:t>(изведените варијабли се создаваат од други варијабли, на пр. Возраста по години е повторно кодирани во пошироки категории)</a:t>
            </a:r>
            <a:endParaRPr lang="en-US" b="0" dirty="0">
              <a:latin typeface="Cambria" panose="02040503050406030204" pitchFamily="18" charset="0"/>
              <a:ea typeface="Cambria" panose="02040503050406030204" pitchFamily="18" charset="0"/>
            </a:endParaRPr>
          </a:p>
          <a:p>
            <a:r>
              <a:rPr lang="mk-MK" dirty="0">
                <a:latin typeface="Cambria" panose="02040503050406030204" pitchFamily="18" charset="0"/>
                <a:ea typeface="Cambria" panose="02040503050406030204" pitchFamily="18" charset="0"/>
              </a:rPr>
              <a:t/>
            </a:r>
            <a:br>
              <a:rPr lang="mk-MK" dirty="0">
                <a:latin typeface="Cambria" panose="02040503050406030204" pitchFamily="18" charset="0"/>
                <a:ea typeface="Cambria" panose="02040503050406030204" pitchFamily="18" charset="0"/>
              </a:rPr>
            </a:br>
            <a:r>
              <a:rPr lang="mk-MK" dirty="0">
                <a:latin typeface="Cambria" panose="02040503050406030204" pitchFamily="18" charset="0"/>
                <a:ea typeface="Cambria" panose="02040503050406030204" pitchFamily="18" charset="0"/>
              </a:rPr>
              <a:t>- Врски до елементи на студијата и изворите на податоците</a:t>
            </a:r>
            <a:endParaRPr lang="en-US" dirty="0">
              <a:latin typeface="Cambria" panose="02040503050406030204" pitchFamily="18" charset="0"/>
              <a:ea typeface="Cambria" panose="02040503050406030204" pitchFamily="18" charset="0"/>
            </a:endParaRPr>
          </a:p>
          <a:p>
            <a:r>
              <a:rPr lang="mk-MK" b="0" dirty="0">
                <a:latin typeface="Cambria" panose="02040503050406030204" pitchFamily="18" charset="0"/>
                <a:ea typeface="Cambria" panose="02040503050406030204" pitchFamily="18" charset="0"/>
              </a:rPr>
              <a:t>На пример, различни инструменти за мерење, различни делови на прашалникот, различни бази на податоци за извори, различни методи на набљудување итн.</a:t>
            </a:r>
            <a:br>
              <a:rPr lang="mk-MK" b="0" dirty="0">
                <a:latin typeface="Cambria" panose="02040503050406030204" pitchFamily="18" charset="0"/>
                <a:ea typeface="Cambria" panose="02040503050406030204" pitchFamily="18" charset="0"/>
              </a:rPr>
            </a:br>
            <a:endParaRPr lang="en-US" b="0" dirty="0">
              <a:latin typeface="Cambria" panose="02040503050406030204" pitchFamily="18" charset="0"/>
              <a:ea typeface="Cambria" panose="02040503050406030204" pitchFamily="18" charset="0"/>
            </a:endParaRPr>
          </a:p>
          <a:p>
            <a:pPr marL="342900" indent="-342900">
              <a:buFontTx/>
              <a:buChar char="-"/>
            </a:pPr>
            <a:r>
              <a:rPr lang="mk-MK" dirty="0" smtClean="0">
                <a:latin typeface="Cambria" panose="02040503050406030204" pitchFamily="18" charset="0"/>
                <a:ea typeface="Cambria" panose="02040503050406030204" pitchFamily="18" charset="0"/>
              </a:rPr>
              <a:t>Типови променливи </a:t>
            </a:r>
          </a:p>
          <a:p>
            <a:pPr marL="342900" indent="-342900">
              <a:buFontTx/>
              <a:buChar char="-"/>
            </a:pPr>
            <a:r>
              <a:rPr lang="mk-MK" b="0" dirty="0" smtClean="0">
                <a:latin typeface="Cambria" panose="02040503050406030204" pitchFamily="18" charset="0"/>
                <a:ea typeface="Cambria" panose="02040503050406030204" pitchFamily="18" charset="0"/>
              </a:rPr>
              <a:t>На </a:t>
            </a:r>
            <a:r>
              <a:rPr lang="mk-MK" b="0" dirty="0">
                <a:latin typeface="Cambria" panose="02040503050406030204" pitchFamily="18" charset="0"/>
                <a:ea typeface="Cambria" panose="02040503050406030204" pitchFamily="18" charset="0"/>
              </a:rPr>
              <a:t>пример, </a:t>
            </a:r>
            <a:r>
              <a:rPr lang="mk-MK" b="0" dirty="0" smtClean="0">
                <a:latin typeface="Cambria" panose="02040503050406030204" pitchFamily="18" charset="0"/>
                <a:ea typeface="Cambria" panose="02040503050406030204" pitchFamily="18" charset="0"/>
              </a:rPr>
              <a:t>променливи </a:t>
            </a:r>
            <a:r>
              <a:rPr lang="mk-MK" b="0" dirty="0">
                <a:latin typeface="Cambria" panose="02040503050406030204" pitchFamily="18" charset="0"/>
                <a:ea typeface="Cambria" panose="02040503050406030204" pitchFamily="18" charset="0"/>
              </a:rPr>
              <a:t>за идентификација и други дополнителни </a:t>
            </a:r>
            <a:r>
              <a:rPr lang="mk-MK" b="0" dirty="0" smtClean="0">
                <a:latin typeface="Cambria" panose="02040503050406030204" pitchFamily="18" charset="0"/>
                <a:ea typeface="Cambria" panose="02040503050406030204" pitchFamily="18" charset="0"/>
              </a:rPr>
              <a:t>променливи </a:t>
            </a:r>
            <a:r>
              <a:rPr lang="mk-MK" b="0" dirty="0">
                <a:latin typeface="Cambria" panose="02040503050406030204" pitchFamily="18" charset="0"/>
                <a:ea typeface="Cambria" panose="02040503050406030204" pitchFamily="18" charset="0"/>
              </a:rPr>
              <a:t>со различни специфични улоги, социо-демографски индикатори, генерирани </a:t>
            </a:r>
            <a:r>
              <a:rPr lang="mk-MK" b="0" dirty="0" smtClean="0">
                <a:latin typeface="Cambria" panose="02040503050406030204" pitchFamily="18" charset="0"/>
                <a:ea typeface="Cambria" panose="02040503050406030204" pitchFamily="18" charset="0"/>
              </a:rPr>
              <a:t>променливи </a:t>
            </a:r>
            <a:r>
              <a:rPr lang="mk-MK" b="0" dirty="0">
                <a:latin typeface="Cambria" panose="02040503050406030204" pitchFamily="18" charset="0"/>
                <a:ea typeface="Cambria" panose="02040503050406030204" pitchFamily="18" charset="0"/>
              </a:rPr>
              <a:t>добиени со трансформација на оригинални информации, итн.</a:t>
            </a:r>
            <a:endParaRPr lang="en-US" b="0" dirty="0">
              <a:latin typeface="Cambria" panose="02040503050406030204" pitchFamily="18" charset="0"/>
              <a:ea typeface="Cambria" panose="02040503050406030204" pitchFamily="18" charset="0"/>
            </a:endParaRPr>
          </a:p>
        </p:txBody>
      </p:sp>
      <p:sp>
        <p:nvSpPr>
          <p:cNvPr id="6" name="Rectangle 5"/>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pic>
        <p:nvPicPr>
          <p:cNvPr id="8194" name="Picture 2" descr="Variables5c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390" y="6960934"/>
            <a:ext cx="5715000" cy="215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6025110"/>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23330" y="195283"/>
            <a:ext cx="15831404" cy="8217634"/>
          </a:xfrm>
          <a:prstGeom prst="rect">
            <a:avLst/>
          </a:prstGeom>
        </p:spPr>
        <p:txBody>
          <a:bodyPr wrap="square">
            <a:spAutoFit/>
          </a:bodyPr>
          <a:lstStyle/>
          <a:p>
            <a:r>
              <a:rPr lang="mk-MK" dirty="0">
                <a:latin typeface="Cambria" panose="02040503050406030204" pitchFamily="18" charset="0"/>
                <a:ea typeface="Cambria" panose="02040503050406030204" pitchFamily="18" charset="0"/>
              </a:rPr>
              <a:t>Именување на </a:t>
            </a:r>
            <a:r>
              <a:rPr lang="mk-MK" dirty="0" smtClean="0">
                <a:latin typeface="Cambria" panose="02040503050406030204" pitchFamily="18" charset="0"/>
                <a:ea typeface="Cambria" panose="02040503050406030204" pitchFamily="18" charset="0"/>
              </a:rPr>
              <a:t>променливите</a:t>
            </a:r>
          </a:p>
          <a:p>
            <a:endParaRPr lang="mk-MK" dirty="0" smtClean="0">
              <a:latin typeface="Cambria" panose="02040503050406030204" pitchFamily="18" charset="0"/>
              <a:ea typeface="Cambria" panose="02040503050406030204" pitchFamily="18" charset="0"/>
            </a:endParaRPr>
          </a:p>
          <a:p>
            <a:pPr algn="l"/>
            <a:r>
              <a:rPr lang="mk-MK" b="0" i="1" dirty="0" smtClean="0">
                <a:latin typeface="Cambria" panose="02040503050406030204" pitchFamily="18" charset="0"/>
                <a:ea typeface="Cambria" panose="02040503050406030204" pitchFamily="18" charset="0"/>
              </a:rPr>
              <a:t>Базични </a:t>
            </a:r>
            <a:r>
              <a:rPr lang="mk-MK" b="0" i="1" dirty="0">
                <a:latin typeface="Cambria" panose="02040503050406030204" pitchFamily="18" charset="0"/>
                <a:ea typeface="Cambria" panose="02040503050406030204" pitchFamily="18" charset="0"/>
              </a:rPr>
              <a:t>правила за именување на променливите</a:t>
            </a:r>
          </a:p>
          <a:p>
            <a:pPr algn="l"/>
            <a:r>
              <a:rPr lang="mk-MK" dirty="0" smtClean="0">
                <a:solidFill>
                  <a:schemeClr val="bg2">
                    <a:lumMod val="50000"/>
                  </a:schemeClr>
                </a:solidFill>
                <a:latin typeface="Cambria" panose="02040503050406030204" pitchFamily="18" charset="0"/>
                <a:ea typeface="Cambria" panose="02040503050406030204" pitchFamily="18" charset="0"/>
              </a:rPr>
              <a:t>⁞ </a:t>
            </a:r>
            <a:r>
              <a:rPr lang="mk-MK" dirty="0">
                <a:solidFill>
                  <a:schemeClr val="bg2">
                    <a:lumMod val="50000"/>
                  </a:schemeClr>
                </a:solidFill>
                <a:latin typeface="Cambria" panose="02040503050406030204" pitchFamily="18" charset="0"/>
                <a:ea typeface="Cambria" panose="02040503050406030204" pitchFamily="18" charset="0"/>
              </a:rPr>
              <a:t>Започнување со </a:t>
            </a:r>
            <a:r>
              <a:rPr lang="mk-MK" dirty="0" smtClean="0">
                <a:solidFill>
                  <a:schemeClr val="bg2">
                    <a:lumMod val="50000"/>
                  </a:schemeClr>
                </a:solidFill>
                <a:latin typeface="Cambria" panose="02040503050406030204" pitchFamily="18" charset="0"/>
                <a:ea typeface="Cambria" panose="02040503050406030204" pitchFamily="18" charset="0"/>
              </a:rPr>
              <a:t>буква</a:t>
            </a:r>
          </a:p>
          <a:p>
            <a:pPr algn="l"/>
            <a:r>
              <a:rPr lang="mk-MK" dirty="0" smtClean="0">
                <a:latin typeface="Cambria" panose="02040503050406030204" pitchFamily="18" charset="0"/>
                <a:ea typeface="Cambria" panose="02040503050406030204" pitchFamily="18" charset="0"/>
              </a:rPr>
              <a:t> </a:t>
            </a:r>
            <a:r>
              <a:rPr lang="mk-MK" dirty="0">
                <a:solidFill>
                  <a:srgbClr val="C00000"/>
                </a:solidFill>
                <a:latin typeface="Cambria" panose="02040503050406030204" pitchFamily="18" charset="0"/>
                <a:ea typeface="Cambria" panose="02040503050406030204" pitchFamily="18" charset="0"/>
              </a:rPr>
              <a:t>Не треба да се започнува со број, прашалници или извичник или </a:t>
            </a:r>
            <a:r>
              <a:rPr lang="mk-MK" dirty="0" smtClean="0">
                <a:solidFill>
                  <a:srgbClr val="C00000"/>
                </a:solidFill>
                <a:latin typeface="Cambria" panose="02040503050406030204" pitchFamily="18" charset="0"/>
                <a:ea typeface="Cambria" panose="02040503050406030204" pitchFamily="18" charset="0"/>
              </a:rPr>
              <a:t>посебни карактери </a:t>
            </a:r>
            <a:r>
              <a:rPr lang="mk-MK" dirty="0">
                <a:solidFill>
                  <a:srgbClr val="C00000"/>
                </a:solidFill>
                <a:latin typeface="Cambria" panose="02040503050406030204" pitchFamily="18" charset="0"/>
                <a:ea typeface="Cambria" panose="02040503050406030204" pitchFamily="18" charset="0"/>
              </a:rPr>
              <a:t>како што се #, &amp;, $, @ (тие често се резервирани за специфични цели во софтверските апликации);</a:t>
            </a:r>
            <a:endParaRPr lang="en-US" dirty="0">
              <a:solidFill>
                <a:srgbClr val="C00000"/>
              </a:solidFill>
              <a:latin typeface="Cambria" panose="02040503050406030204" pitchFamily="18" charset="0"/>
              <a:ea typeface="Cambria" panose="02040503050406030204" pitchFamily="18" charset="0"/>
            </a:endParaRPr>
          </a:p>
          <a:p>
            <a:pPr algn="l"/>
            <a:r>
              <a:rPr lang="mk-MK" dirty="0" smtClean="0">
                <a:solidFill>
                  <a:srgbClr val="C00000"/>
                </a:solidFill>
                <a:latin typeface="Cambria" panose="02040503050406030204" pitchFamily="18" charset="0"/>
                <a:ea typeface="Cambria" panose="02040503050406030204" pitchFamily="18" charset="0"/>
              </a:rPr>
              <a:t>⁞ </a:t>
            </a:r>
            <a:r>
              <a:rPr lang="mk-MK" dirty="0">
                <a:solidFill>
                  <a:srgbClr val="C00000"/>
                </a:solidFill>
                <a:latin typeface="Cambria" panose="02040503050406030204" pitchFamily="18" charset="0"/>
                <a:ea typeface="Cambria" panose="02040503050406030204" pitchFamily="18" charset="0"/>
              </a:rPr>
              <a:t>Имињата на променливите</a:t>
            </a:r>
            <a:r>
              <a:rPr lang="mk-MK" dirty="0" smtClean="0">
                <a:solidFill>
                  <a:srgbClr val="C00000"/>
                </a:solidFill>
                <a:latin typeface="Cambria" panose="02040503050406030204" pitchFamily="18" charset="0"/>
                <a:ea typeface="Cambria" panose="02040503050406030204" pitchFamily="18" charset="0"/>
              </a:rPr>
              <a:t> </a:t>
            </a:r>
            <a:r>
              <a:rPr lang="mk-MK" dirty="0">
                <a:solidFill>
                  <a:srgbClr val="C00000"/>
                </a:solidFill>
                <a:latin typeface="Cambria" panose="02040503050406030204" pitchFamily="18" charset="0"/>
                <a:ea typeface="Cambria" panose="02040503050406030204" pitchFamily="18" charset="0"/>
              </a:rPr>
              <a:t>не можат да содржат празни места</a:t>
            </a:r>
            <a:endParaRPr lang="en-US" dirty="0">
              <a:solidFill>
                <a:srgbClr val="C00000"/>
              </a:solidFill>
              <a:latin typeface="Cambria" panose="02040503050406030204" pitchFamily="18" charset="0"/>
              <a:ea typeface="Cambria" panose="02040503050406030204" pitchFamily="18" charset="0"/>
            </a:endParaRPr>
          </a:p>
          <a:p>
            <a:pPr algn="l"/>
            <a:r>
              <a:rPr lang="mk-MK" dirty="0" smtClean="0">
                <a:solidFill>
                  <a:schemeClr val="bg2">
                    <a:lumMod val="50000"/>
                  </a:schemeClr>
                </a:solidFill>
                <a:latin typeface="Cambria" panose="02040503050406030204" pitchFamily="18" charset="0"/>
                <a:ea typeface="Cambria" panose="02040503050406030204" pitchFamily="18" charset="0"/>
              </a:rPr>
              <a:t>⁞ </a:t>
            </a:r>
            <a:r>
              <a:rPr lang="mk-MK" dirty="0">
                <a:solidFill>
                  <a:schemeClr val="bg2">
                    <a:lumMod val="50000"/>
                  </a:schemeClr>
                </a:solidFill>
                <a:latin typeface="Cambria" panose="02040503050406030204" pitchFamily="18" charset="0"/>
                <a:ea typeface="Cambria" panose="02040503050406030204" pitchFamily="18" charset="0"/>
              </a:rPr>
              <a:t>Имињата на </a:t>
            </a:r>
            <a:r>
              <a:rPr lang="mk-MK" dirty="0" smtClean="0">
                <a:solidFill>
                  <a:schemeClr val="bg2">
                    <a:lumMod val="50000"/>
                  </a:schemeClr>
                </a:solidFill>
                <a:latin typeface="Cambria" panose="02040503050406030204" pitchFamily="18" charset="0"/>
                <a:ea typeface="Cambria" panose="02040503050406030204" pitchFamily="18" charset="0"/>
              </a:rPr>
              <a:t>променливите </a:t>
            </a:r>
            <a:r>
              <a:rPr lang="mk-MK" dirty="0">
                <a:solidFill>
                  <a:schemeClr val="bg2">
                    <a:lumMod val="50000"/>
                  </a:schemeClr>
                </a:solidFill>
                <a:latin typeface="Cambria" panose="02040503050406030204" pitchFamily="18" charset="0"/>
                <a:ea typeface="Cambria" panose="02040503050406030204" pitchFamily="18" charset="0"/>
              </a:rPr>
              <a:t>исто така се користат како повикувачки кодови во софтверот. </a:t>
            </a:r>
            <a:r>
              <a:rPr lang="mk-MK" b="0" dirty="0">
                <a:solidFill>
                  <a:schemeClr val="bg2">
                    <a:lumMod val="50000"/>
                  </a:schemeClr>
                </a:solidFill>
                <a:latin typeface="Cambria" panose="02040503050406030204" pitchFamily="18" charset="0"/>
                <a:ea typeface="Cambria" panose="02040503050406030204" pitchFamily="18" charset="0"/>
              </a:rPr>
              <a:t>Поради оваа причина, </a:t>
            </a:r>
            <a:r>
              <a:rPr lang="mk-MK" b="0" dirty="0" smtClean="0">
                <a:solidFill>
                  <a:schemeClr val="bg2">
                    <a:lumMod val="50000"/>
                  </a:schemeClr>
                </a:solidFill>
                <a:latin typeface="Cambria" panose="02040503050406030204" pitchFamily="18" charset="0"/>
                <a:ea typeface="Cambria" panose="02040503050406030204" pitchFamily="18" charset="0"/>
              </a:rPr>
              <a:t>променливите </a:t>
            </a:r>
            <a:r>
              <a:rPr lang="mk-MK" b="0" dirty="0">
                <a:solidFill>
                  <a:schemeClr val="bg2">
                    <a:lumMod val="50000"/>
                  </a:schemeClr>
                </a:solidFill>
                <a:latin typeface="Cambria" panose="02040503050406030204" pitchFamily="18" charset="0"/>
                <a:ea typeface="Cambria" panose="02040503050406030204" pitchFamily="18" charset="0"/>
              </a:rPr>
              <a:t>треба да бидат </a:t>
            </a:r>
            <a:r>
              <a:rPr lang="mk-MK" dirty="0">
                <a:solidFill>
                  <a:schemeClr val="bg2">
                    <a:lumMod val="50000"/>
                  </a:schemeClr>
                </a:solidFill>
                <a:latin typeface="Cambria" panose="02040503050406030204" pitchFamily="18" charset="0"/>
                <a:ea typeface="Cambria" panose="02040503050406030204" pitchFamily="18" charset="0"/>
              </a:rPr>
              <a:t>кратки и да ги почитуваат вообичаените барања на стандарден софтвер.</a:t>
            </a:r>
            <a:r>
              <a:rPr lang="mk-MK" b="0" dirty="0">
                <a:solidFill>
                  <a:schemeClr val="bg2">
                    <a:lumMod val="50000"/>
                  </a:schemeClr>
                </a:solidFill>
                <a:latin typeface="Cambria" panose="02040503050406030204" pitchFamily="18" charset="0"/>
                <a:ea typeface="Cambria" panose="02040503050406030204" pitchFamily="18" charset="0"/>
              </a:rPr>
              <a:t> Стандардот е да не се прават имиња на </a:t>
            </a:r>
            <a:r>
              <a:rPr lang="mk-MK" b="0" dirty="0" smtClean="0">
                <a:solidFill>
                  <a:schemeClr val="bg2">
                    <a:lumMod val="50000"/>
                  </a:schemeClr>
                </a:solidFill>
                <a:latin typeface="Cambria" panose="02040503050406030204" pitchFamily="18" charset="0"/>
                <a:ea typeface="Cambria" panose="02040503050406030204" pitchFamily="18" charset="0"/>
              </a:rPr>
              <a:t>променливи </a:t>
            </a:r>
            <a:r>
              <a:rPr lang="mk-MK" b="0" dirty="0">
                <a:solidFill>
                  <a:schemeClr val="bg2">
                    <a:lumMod val="50000"/>
                  </a:schemeClr>
                </a:solidFill>
                <a:latin typeface="Cambria" panose="02040503050406030204" pitchFamily="18" charset="0"/>
                <a:ea typeface="Cambria" panose="02040503050406030204" pitchFamily="18" charset="0"/>
              </a:rPr>
              <a:t>подолги од осум карактери;</a:t>
            </a:r>
            <a:endParaRPr lang="en-US" b="0" dirty="0">
              <a:solidFill>
                <a:schemeClr val="bg2">
                  <a:lumMod val="50000"/>
                </a:schemeClr>
              </a:solidFill>
              <a:latin typeface="Cambria" panose="02040503050406030204" pitchFamily="18" charset="0"/>
              <a:ea typeface="Cambria" panose="02040503050406030204" pitchFamily="18" charset="0"/>
            </a:endParaRPr>
          </a:p>
          <a:p>
            <a:pPr algn="l"/>
            <a:r>
              <a:rPr lang="mk-MK" dirty="0" smtClean="0">
                <a:latin typeface="Cambria" panose="02040503050406030204" pitchFamily="18" charset="0"/>
                <a:ea typeface="Cambria" panose="02040503050406030204" pitchFamily="18" charset="0"/>
              </a:rPr>
              <a:t>⁞ </a:t>
            </a:r>
            <a:r>
              <a:rPr lang="mk-MK" dirty="0">
                <a:solidFill>
                  <a:srgbClr val="C00000"/>
                </a:solidFill>
                <a:latin typeface="Cambria" panose="02040503050406030204" pitchFamily="18" charset="0"/>
                <a:ea typeface="Cambria" panose="02040503050406030204" pitchFamily="18" charset="0"/>
              </a:rPr>
              <a:t>Да не се користат дијакритики (ознаки над или под буква) или национални специфични карактери;</a:t>
            </a:r>
            <a:endParaRPr lang="en-US" dirty="0">
              <a:solidFill>
                <a:srgbClr val="C00000"/>
              </a:solidFill>
              <a:latin typeface="Cambria" panose="02040503050406030204" pitchFamily="18" charset="0"/>
              <a:ea typeface="Cambria" panose="02040503050406030204" pitchFamily="18" charset="0"/>
            </a:endParaRPr>
          </a:p>
          <a:p>
            <a:pPr algn="l"/>
            <a:endParaRPr lang="mk-MK" dirty="0">
              <a:latin typeface="Cambria" panose="02040503050406030204" pitchFamily="18" charset="0"/>
              <a:ea typeface="Cambria" panose="02040503050406030204" pitchFamily="18" charset="0"/>
            </a:endParaRPr>
          </a:p>
          <a:p>
            <a:pPr algn="l"/>
            <a:endParaRPr lang="mk-MK" dirty="0" smtClean="0">
              <a:latin typeface="Cambria" panose="02040503050406030204" pitchFamily="18" charset="0"/>
              <a:ea typeface="Cambria" panose="02040503050406030204" pitchFamily="18" charset="0"/>
            </a:endParaRPr>
          </a:p>
          <a:p>
            <a:pPr algn="l"/>
            <a:endParaRPr lang="mk-MK" dirty="0">
              <a:latin typeface="Cambria" panose="02040503050406030204" pitchFamily="18" charset="0"/>
              <a:ea typeface="Cambria" panose="02040503050406030204" pitchFamily="18" charset="0"/>
            </a:endParaRPr>
          </a:p>
          <a:p>
            <a:pPr algn="l"/>
            <a:r>
              <a:rPr lang="mk-MK" b="0" i="1" dirty="0" smtClean="0">
                <a:latin typeface="Cambria" panose="02040503050406030204" pitchFamily="18" charset="0"/>
                <a:ea typeface="Cambria" panose="02040503050406030204" pitchFamily="18" charset="0"/>
              </a:rPr>
              <a:t>Постојат </a:t>
            </a:r>
            <a:r>
              <a:rPr lang="mk-MK" b="0" i="1" dirty="0">
                <a:latin typeface="Cambria" panose="02040503050406030204" pitchFamily="18" charset="0"/>
                <a:ea typeface="Cambria" panose="02040503050406030204" pitchFamily="18" charset="0"/>
              </a:rPr>
              <a:t>три основни пристапи за именување </a:t>
            </a:r>
            <a:r>
              <a:rPr lang="mk-MK" b="0" i="1" dirty="0" smtClean="0">
                <a:latin typeface="Cambria" panose="02040503050406030204" pitchFamily="18" charset="0"/>
                <a:ea typeface="Cambria" panose="02040503050406030204" pitchFamily="18" charset="0"/>
              </a:rPr>
              <a:t>променливи:</a:t>
            </a:r>
            <a:endParaRPr lang="en-US" b="0" i="1" dirty="0">
              <a:latin typeface="Cambria" panose="02040503050406030204" pitchFamily="18" charset="0"/>
              <a:ea typeface="Cambria" panose="02040503050406030204" pitchFamily="18" charset="0"/>
            </a:endParaRPr>
          </a:p>
          <a:p>
            <a:pPr algn="l"/>
            <a:r>
              <a:rPr lang="mk-MK" dirty="0">
                <a:solidFill>
                  <a:schemeClr val="bg2">
                    <a:lumMod val="50000"/>
                  </a:schemeClr>
                </a:solidFill>
                <a:latin typeface="Cambria" panose="02040503050406030204" pitchFamily="18" charset="0"/>
                <a:ea typeface="Cambria" panose="02040503050406030204" pitchFamily="18" charset="0"/>
              </a:rPr>
              <a:t>⁞ Користење на нумерички кодови што ја отсликуваат позицијата на </a:t>
            </a:r>
            <a:r>
              <a:rPr lang="mk-MK" dirty="0" smtClean="0">
                <a:solidFill>
                  <a:schemeClr val="bg2">
                    <a:lumMod val="50000"/>
                  </a:schemeClr>
                </a:solidFill>
                <a:latin typeface="Cambria" panose="02040503050406030204" pitchFamily="18" charset="0"/>
                <a:ea typeface="Cambria" panose="02040503050406030204" pitchFamily="18" charset="0"/>
              </a:rPr>
              <a:t>променливита/варијаблата </a:t>
            </a:r>
            <a:r>
              <a:rPr lang="mk-MK" dirty="0">
                <a:solidFill>
                  <a:schemeClr val="bg2">
                    <a:lumMod val="50000"/>
                  </a:schemeClr>
                </a:solidFill>
                <a:latin typeface="Cambria" panose="02040503050406030204" pitchFamily="18" charset="0"/>
                <a:ea typeface="Cambria" panose="02040503050406030204" pitchFamily="18" charset="0"/>
              </a:rPr>
              <a:t>во системот (на пр. </a:t>
            </a:r>
            <a:r>
              <a:rPr lang="en-US" dirty="0">
                <a:solidFill>
                  <a:schemeClr val="bg2">
                    <a:lumMod val="50000"/>
                  </a:schemeClr>
                </a:solidFill>
                <a:latin typeface="Cambria" panose="02040503050406030204" pitchFamily="18" charset="0"/>
                <a:ea typeface="Cambria" panose="02040503050406030204" pitchFamily="18" charset="0"/>
              </a:rPr>
              <a:t>V001, V002, V003</a:t>
            </a:r>
            <a:r>
              <a:rPr lang="en-US" dirty="0" smtClean="0">
                <a:solidFill>
                  <a:schemeClr val="bg2">
                    <a:lumMod val="50000"/>
                  </a:schemeClr>
                </a:solidFill>
                <a:latin typeface="Cambria" panose="02040503050406030204" pitchFamily="18" charset="0"/>
                <a:ea typeface="Cambria" panose="02040503050406030204" pitchFamily="18" charset="0"/>
              </a:rPr>
              <a:t>...);</a:t>
            </a:r>
            <a:endParaRPr lang="mk-MK" dirty="0" smtClean="0">
              <a:solidFill>
                <a:schemeClr val="bg2">
                  <a:lumMod val="50000"/>
                </a:schemeClr>
              </a:solidFill>
              <a:latin typeface="Cambria" panose="02040503050406030204" pitchFamily="18" charset="0"/>
              <a:ea typeface="Cambria" panose="02040503050406030204" pitchFamily="18" charset="0"/>
            </a:endParaRPr>
          </a:p>
          <a:p>
            <a:pPr algn="l"/>
            <a:r>
              <a:rPr lang="mk-MK" dirty="0" smtClean="0">
                <a:solidFill>
                  <a:schemeClr val="bg2">
                    <a:lumMod val="50000"/>
                  </a:schemeClr>
                </a:solidFill>
                <a:latin typeface="Cambria" panose="02040503050406030204" pitchFamily="18" charset="0"/>
                <a:ea typeface="Cambria" panose="02040503050406030204" pitchFamily="18" charset="0"/>
              </a:rPr>
              <a:t>⁞ </a:t>
            </a:r>
            <a:r>
              <a:rPr lang="mk-MK" dirty="0">
                <a:solidFill>
                  <a:schemeClr val="bg2">
                    <a:lumMod val="50000"/>
                  </a:schemeClr>
                </a:solidFill>
                <a:latin typeface="Cambria" panose="02040503050406030204" pitchFamily="18" charset="0"/>
                <a:ea typeface="Cambria" panose="02040503050406030204" pitchFamily="18" charset="0"/>
              </a:rPr>
              <a:t>Користење на кодови кои се однесуваат на инструментот за истражување (на пр. Број на прашања во прашалник: </a:t>
            </a:r>
            <a:r>
              <a:rPr lang="en-US" dirty="0">
                <a:solidFill>
                  <a:schemeClr val="bg2">
                    <a:lumMod val="50000"/>
                  </a:schemeClr>
                </a:solidFill>
                <a:latin typeface="Cambria" panose="02040503050406030204" pitchFamily="18" charset="0"/>
                <a:ea typeface="Cambria" panose="02040503050406030204" pitchFamily="18" charset="0"/>
              </a:rPr>
              <a:t>Q1a, Q1b, Q2, Q3a...);</a:t>
            </a:r>
          </a:p>
          <a:p>
            <a:pPr algn="l"/>
            <a:r>
              <a:rPr lang="mk-MK" dirty="0">
                <a:solidFill>
                  <a:schemeClr val="bg2">
                    <a:lumMod val="50000"/>
                  </a:schemeClr>
                </a:solidFill>
                <a:latin typeface="Cambria" panose="02040503050406030204" pitchFamily="18" charset="0"/>
                <a:ea typeface="Cambria" panose="02040503050406030204" pitchFamily="18" charset="0"/>
              </a:rPr>
              <a:t>⁞ Користење на менемонични имиња кои се однесуваат на содржината на променливите (на пр. </a:t>
            </a:r>
            <a:r>
              <a:rPr lang="en-US" dirty="0">
                <a:solidFill>
                  <a:schemeClr val="bg2">
                    <a:lumMod val="50000"/>
                  </a:schemeClr>
                </a:solidFill>
                <a:latin typeface="Cambria" panose="02040503050406030204" pitchFamily="18" charset="0"/>
                <a:ea typeface="Cambria" panose="02040503050406030204" pitchFamily="18" charset="0"/>
              </a:rPr>
              <a:t>BIRTH</a:t>
            </a:r>
            <a:r>
              <a:rPr lang="mk-MK" dirty="0">
                <a:solidFill>
                  <a:schemeClr val="bg2">
                    <a:lumMod val="50000"/>
                  </a:schemeClr>
                </a:solidFill>
                <a:latin typeface="Cambria" panose="02040503050406030204" pitchFamily="18" charset="0"/>
                <a:ea typeface="Cambria" panose="02040503050406030204" pitchFamily="18" charset="0"/>
              </a:rPr>
              <a:t> за годината на раѓање, AGE за возраста на испитаникот итн.) Зборот </a:t>
            </a:r>
            <a:r>
              <a:rPr lang="mk-MK" dirty="0" smtClean="0">
                <a:solidFill>
                  <a:schemeClr val="bg2">
                    <a:lumMod val="50000"/>
                  </a:schemeClr>
                </a:solidFill>
                <a:latin typeface="Cambria" panose="02040503050406030204" pitchFamily="18" charset="0"/>
                <a:ea typeface="Cambria" panose="02040503050406030204" pitchFamily="18" charset="0"/>
              </a:rPr>
              <a:t>мнемонички </a:t>
            </a:r>
            <a:r>
              <a:rPr lang="mk-MK" dirty="0">
                <a:solidFill>
                  <a:schemeClr val="bg2">
                    <a:lumMod val="50000"/>
                  </a:schemeClr>
                </a:solidFill>
                <a:latin typeface="Cambria" panose="02040503050406030204" pitchFamily="18" charset="0"/>
                <a:ea typeface="Cambria" panose="02040503050406030204" pitchFamily="18" charset="0"/>
              </a:rPr>
              <a:t>значи „мемориска помош“.</a:t>
            </a:r>
            <a:endParaRPr lang="en-US" dirty="0">
              <a:solidFill>
                <a:schemeClr val="bg2">
                  <a:lumMod val="50000"/>
                </a:schemeClr>
              </a:solidFill>
              <a:latin typeface="Cambria" panose="02040503050406030204" pitchFamily="18" charset="0"/>
              <a:ea typeface="Cambria" panose="02040503050406030204" pitchFamily="18" charset="0"/>
            </a:endParaRPr>
          </a:p>
        </p:txBody>
      </p:sp>
      <p:sp>
        <p:nvSpPr>
          <p:cNvPr id="5" name="Rectangle 4"/>
          <p:cNvSpPr/>
          <p:nvPr/>
        </p:nvSpPr>
        <p:spPr>
          <a:xfrm>
            <a:off x="1763486" y="9273998"/>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898106975"/>
      </p:ext>
    </p:extLst>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58840" y="386930"/>
            <a:ext cx="15012537" cy="8586966"/>
          </a:xfrm>
          <a:prstGeom prst="rect">
            <a:avLst/>
          </a:prstGeom>
          <a:noFill/>
          <a:ln w="28575">
            <a:solidFill>
              <a:schemeClr val="bg1">
                <a:lumMod val="50000"/>
              </a:schemeClr>
            </a:solidFill>
          </a:ln>
        </p:spPr>
        <p:txBody>
          <a:bodyPr wrap="square">
            <a:spAutoFit/>
          </a:bodyPr>
          <a:lstStyle/>
          <a:p>
            <a:r>
              <a:rPr lang="mk-MK" dirty="0">
                <a:solidFill>
                  <a:schemeClr val="accent1">
                    <a:lumMod val="50000"/>
                  </a:schemeClr>
                </a:solidFill>
                <a:latin typeface="Cambria" panose="02040503050406030204" pitchFamily="18" charset="0"/>
                <a:ea typeface="Cambria" panose="02040503050406030204" pitchFamily="18" charset="0"/>
              </a:rPr>
              <a:t>Ознаки (</a:t>
            </a:r>
            <a:r>
              <a:rPr lang="en-US" dirty="0">
                <a:solidFill>
                  <a:schemeClr val="accent1">
                    <a:lumMod val="50000"/>
                  </a:schemeClr>
                </a:solidFill>
                <a:latin typeface="Cambria" panose="02040503050406030204" pitchFamily="18" charset="0"/>
                <a:ea typeface="Cambria" panose="02040503050406030204" pitchFamily="18" charset="0"/>
              </a:rPr>
              <a:t>label) </a:t>
            </a:r>
            <a:r>
              <a:rPr lang="mk-MK" dirty="0">
                <a:solidFill>
                  <a:schemeClr val="accent1">
                    <a:lumMod val="50000"/>
                  </a:schemeClr>
                </a:solidFill>
                <a:latin typeface="Cambria" panose="02040503050406030204" pitchFamily="18" charset="0"/>
                <a:ea typeface="Cambria" panose="02040503050406030204" pitchFamily="18" charset="0"/>
              </a:rPr>
              <a:t>на </a:t>
            </a:r>
            <a:r>
              <a:rPr lang="mk-MK" dirty="0" smtClean="0">
                <a:solidFill>
                  <a:schemeClr val="accent1">
                    <a:lumMod val="50000"/>
                  </a:schemeClr>
                </a:solidFill>
                <a:latin typeface="Cambria" panose="02040503050406030204" pitchFamily="18" charset="0"/>
                <a:ea typeface="Cambria" panose="02040503050406030204" pitchFamily="18" charset="0"/>
              </a:rPr>
              <a:t>променливите</a:t>
            </a:r>
            <a:endParaRPr lang="mk-MK" dirty="0">
              <a:solidFill>
                <a:schemeClr val="accent1">
                  <a:lumMod val="50000"/>
                </a:schemeClr>
              </a:solidFill>
              <a:latin typeface="Cambria" panose="02040503050406030204" pitchFamily="18" charset="0"/>
              <a:ea typeface="Cambria" panose="02040503050406030204" pitchFamily="18" charset="0"/>
            </a:endParaRPr>
          </a:p>
          <a:p>
            <a:endParaRPr lang="mk-MK" b="0" dirty="0" smtClean="0">
              <a:latin typeface="Cambria" panose="02040503050406030204" pitchFamily="18" charset="0"/>
              <a:ea typeface="Cambria" panose="02040503050406030204" pitchFamily="18" charset="0"/>
            </a:endParaRPr>
          </a:p>
          <a:p>
            <a:r>
              <a:rPr lang="mk-MK" b="0" dirty="0" smtClean="0">
                <a:latin typeface="Cambria" panose="02040503050406030204" pitchFamily="18" charset="0"/>
                <a:ea typeface="Cambria" panose="02040503050406030204" pitchFamily="18" charset="0"/>
              </a:rPr>
              <a:t>Овозможуваат </a:t>
            </a:r>
            <a:r>
              <a:rPr lang="mk-MK" b="0" dirty="0">
                <a:latin typeface="Cambria" panose="02040503050406030204" pitchFamily="18" charset="0"/>
                <a:ea typeface="Cambria" panose="02040503050406030204" pitchFamily="18" charset="0"/>
              </a:rPr>
              <a:t>краток опис на името на </a:t>
            </a:r>
            <a:r>
              <a:rPr lang="mk-MK" b="0" dirty="0" smtClean="0">
                <a:latin typeface="Cambria" panose="02040503050406030204" pitchFamily="18" charset="0"/>
                <a:ea typeface="Cambria" panose="02040503050406030204" pitchFamily="18" charset="0"/>
              </a:rPr>
              <a:t>променливата. </a:t>
            </a:r>
          </a:p>
          <a:p>
            <a:r>
              <a:rPr lang="mk-MK" b="0" dirty="0" smtClean="0">
                <a:latin typeface="Cambria" panose="02040503050406030204" pitchFamily="18" charset="0"/>
                <a:ea typeface="Cambria" panose="02040503050406030204" pitchFamily="18" charset="0"/>
              </a:rPr>
              <a:t>Можат </a:t>
            </a:r>
            <a:r>
              <a:rPr lang="mk-MK" b="0" dirty="0">
                <a:latin typeface="Cambria" panose="02040503050406030204" pitchFamily="18" charset="0"/>
                <a:ea typeface="Cambria" panose="02040503050406030204" pitchFamily="18" charset="0"/>
              </a:rPr>
              <a:t>да бидат подолги од препорачаните осум карактери за имињата на променливата </a:t>
            </a:r>
            <a:endParaRPr lang="mk-MK" b="0" dirty="0" smtClean="0">
              <a:latin typeface="Cambria" panose="02040503050406030204" pitchFamily="18" charset="0"/>
              <a:ea typeface="Cambria" panose="02040503050406030204" pitchFamily="18" charset="0"/>
            </a:endParaRPr>
          </a:p>
          <a:p>
            <a:r>
              <a:rPr lang="mk-MK" dirty="0" smtClean="0">
                <a:latin typeface="Cambria" panose="02040503050406030204" pitchFamily="18" charset="0"/>
                <a:ea typeface="Cambria" panose="02040503050406030204" pitchFamily="18" charset="0"/>
              </a:rPr>
              <a:t>Да се </a:t>
            </a:r>
            <a:r>
              <a:rPr lang="mk-MK" dirty="0">
                <a:latin typeface="Cambria" panose="02040503050406030204" pitchFamily="18" charset="0"/>
                <a:ea typeface="Cambria" panose="02040503050406030204" pitchFamily="18" charset="0"/>
              </a:rPr>
              <a:t>најде соодветен компромис помеѓу </a:t>
            </a:r>
            <a:r>
              <a:rPr lang="mk-MK" dirty="0" smtClean="0">
                <a:latin typeface="Cambria" panose="02040503050406030204" pitchFamily="18" charset="0"/>
                <a:ea typeface="Cambria" panose="02040503050406030204" pitchFamily="18" charset="0"/>
              </a:rPr>
              <a:t>јасноста </a:t>
            </a:r>
            <a:r>
              <a:rPr lang="mk-MK" dirty="0">
                <a:latin typeface="Cambria" panose="02040503050406030204" pitchFamily="18" charset="0"/>
                <a:ea typeface="Cambria" panose="02040503050406030204" pitchFamily="18" charset="0"/>
              </a:rPr>
              <a:t>и големината на ознаката. </a:t>
            </a:r>
            <a:endParaRPr lang="mk-MK" dirty="0" smtClean="0">
              <a:latin typeface="Cambria" panose="02040503050406030204" pitchFamily="18" charset="0"/>
              <a:ea typeface="Cambria" panose="02040503050406030204" pitchFamily="18" charset="0"/>
            </a:endParaRPr>
          </a:p>
          <a:p>
            <a:endParaRPr lang="mk-MK" dirty="0">
              <a:latin typeface="Cambria" panose="02040503050406030204" pitchFamily="18" charset="0"/>
              <a:ea typeface="Cambria" panose="02040503050406030204" pitchFamily="18" charset="0"/>
            </a:endParaRPr>
          </a:p>
          <a:p>
            <a:pPr algn="l"/>
            <a:r>
              <a:rPr lang="mk-MK" dirty="0" smtClean="0">
                <a:latin typeface="Cambria" panose="02040503050406030204" pitchFamily="18" charset="0"/>
                <a:ea typeface="Cambria" panose="02040503050406030204" pitchFamily="18" charset="0"/>
              </a:rPr>
              <a:t>Треба </a:t>
            </a:r>
            <a:r>
              <a:rPr lang="mk-MK" dirty="0">
                <a:latin typeface="Cambria" panose="02040503050406030204" pitchFamily="18" charset="0"/>
                <a:ea typeface="Cambria" panose="02040503050406030204" pitchFamily="18" charset="0"/>
              </a:rPr>
              <a:t>да се има на </a:t>
            </a:r>
            <a:r>
              <a:rPr lang="mk-MK" dirty="0" smtClean="0">
                <a:latin typeface="Cambria" panose="02040503050406030204" pitchFamily="18" charset="0"/>
                <a:ea typeface="Cambria" panose="02040503050406030204" pitchFamily="18" charset="0"/>
              </a:rPr>
              <a:t>ум:</a:t>
            </a:r>
          </a:p>
          <a:p>
            <a:pPr algn="l"/>
            <a:r>
              <a:rPr lang="mk-MK" b="0" dirty="0">
                <a:latin typeface="Cambria" panose="02040503050406030204" pitchFamily="18" charset="0"/>
                <a:ea typeface="Cambria" panose="02040503050406030204" pitchFamily="18" charset="0"/>
              </a:rPr>
              <a:t>-</a:t>
            </a:r>
            <a:r>
              <a:rPr lang="mk-MK" b="0" dirty="0" smtClean="0">
                <a:latin typeface="Cambria" panose="02040503050406030204" pitchFamily="18" charset="0"/>
                <a:ea typeface="Cambria" panose="02040503050406030204" pitchFamily="18" charset="0"/>
              </a:rPr>
              <a:t>дека </a:t>
            </a:r>
            <a:r>
              <a:rPr lang="mk-MK" b="0" dirty="0">
                <a:latin typeface="Cambria" panose="02040503050406030204" pitchFamily="18" charset="0"/>
                <a:ea typeface="Cambria" panose="02040503050406030204" pitchFamily="18" charset="0"/>
              </a:rPr>
              <a:t>многу резултати од анализите се дадени во табели. Така, претерано долгите ознаки можат да резултираат во големи и непрактични табели. </a:t>
            </a:r>
            <a:endParaRPr lang="mk-MK" b="0" dirty="0" smtClean="0">
              <a:latin typeface="Cambria" panose="02040503050406030204" pitchFamily="18" charset="0"/>
              <a:ea typeface="Cambria" panose="02040503050406030204" pitchFamily="18" charset="0"/>
            </a:endParaRPr>
          </a:p>
          <a:p>
            <a:pPr algn="l"/>
            <a:r>
              <a:rPr lang="mk-MK" b="0" dirty="0" smtClean="0">
                <a:latin typeface="Cambria" panose="02040503050406030204" pitchFamily="18" charset="0"/>
                <a:ea typeface="Cambria" panose="02040503050406030204" pitchFamily="18" charset="0"/>
              </a:rPr>
              <a:t>-големината </a:t>
            </a:r>
            <a:r>
              <a:rPr lang="mk-MK" b="0" dirty="0">
                <a:latin typeface="Cambria" panose="02040503050406030204" pitchFamily="18" charset="0"/>
                <a:ea typeface="Cambria" panose="02040503050406030204" pitchFamily="18" charset="0"/>
              </a:rPr>
              <a:t>на ознаките може исто така да ја комплицира конверзијата на форматот. </a:t>
            </a:r>
            <a:endParaRPr lang="mk-MK" b="0" dirty="0" smtClean="0">
              <a:latin typeface="Cambria" panose="02040503050406030204" pitchFamily="18" charset="0"/>
              <a:ea typeface="Cambria" panose="02040503050406030204" pitchFamily="18" charset="0"/>
            </a:endParaRPr>
          </a:p>
          <a:p>
            <a:pPr algn="l"/>
            <a:r>
              <a:rPr lang="mk-MK" b="0" dirty="0" smtClean="0">
                <a:latin typeface="Cambria" panose="02040503050406030204" pitchFamily="18" charset="0"/>
                <a:ea typeface="Cambria" panose="02040503050406030204" pitchFamily="18" charset="0"/>
              </a:rPr>
              <a:t>-во </a:t>
            </a:r>
            <a:r>
              <a:rPr lang="mk-MK" b="0" dirty="0">
                <a:latin typeface="Cambria" panose="02040503050406030204" pitchFamily="18" charset="0"/>
                <a:ea typeface="Cambria" panose="02040503050406030204" pitchFamily="18" charset="0"/>
              </a:rPr>
              <a:t>некои резултати од анализите или по конверзијата на форматот, ќе се чува само дел од долгата ознака. Губењето на остатокот од ознаката на варијаблата може да ја направи истата </a:t>
            </a:r>
            <a:r>
              <a:rPr lang="mk-MK" b="0" dirty="0" smtClean="0">
                <a:latin typeface="Cambria" panose="02040503050406030204" pitchFamily="18" charset="0"/>
                <a:ea typeface="Cambria" panose="02040503050406030204" pitchFamily="18" charset="0"/>
              </a:rPr>
              <a:t>неразбирлива.</a:t>
            </a:r>
            <a:endParaRPr lang="mk-MK" b="0" dirty="0">
              <a:latin typeface="Cambria" panose="02040503050406030204" pitchFamily="18" charset="0"/>
              <a:ea typeface="Cambria" panose="02040503050406030204" pitchFamily="18" charset="0"/>
            </a:endParaRPr>
          </a:p>
          <a:p>
            <a:pPr algn="l"/>
            <a:endParaRPr lang="mk-MK" b="0" i="1" dirty="0">
              <a:latin typeface="Cambria" panose="02040503050406030204" pitchFamily="18" charset="0"/>
              <a:ea typeface="Cambria" panose="02040503050406030204" pitchFamily="18" charset="0"/>
            </a:endParaRPr>
          </a:p>
          <a:p>
            <a:pPr algn="l"/>
            <a:r>
              <a:rPr lang="mk-MK" b="0" dirty="0" smtClean="0">
                <a:latin typeface="Cambria" panose="02040503050406030204" pitchFamily="18" charset="0"/>
                <a:ea typeface="Cambria" panose="02040503050406030204" pitchFamily="18" charset="0"/>
              </a:rPr>
              <a:t>Можат да вклучуваат </a:t>
            </a:r>
            <a:r>
              <a:rPr lang="mk-MK" dirty="0">
                <a:latin typeface="Cambria" panose="02040503050406030204" pitchFamily="18" charset="0"/>
                <a:ea typeface="Cambria" panose="02040503050406030204" pitchFamily="18" charset="0"/>
              </a:rPr>
              <a:t>кратка </a:t>
            </a:r>
            <a:r>
              <a:rPr lang="mk-MK" b="0" dirty="0">
                <a:latin typeface="Cambria" panose="02040503050406030204" pitchFamily="18" charset="0"/>
                <a:ea typeface="Cambria" panose="02040503050406030204" pitchFamily="18" charset="0"/>
              </a:rPr>
              <a:t>или </a:t>
            </a:r>
            <a:r>
              <a:rPr lang="mk-MK" dirty="0">
                <a:latin typeface="Cambria" panose="02040503050406030204" pitchFamily="18" charset="0"/>
                <a:ea typeface="Cambria" panose="02040503050406030204" pitchFamily="18" charset="0"/>
              </a:rPr>
              <a:t>целосна верзија на прашањето </a:t>
            </a:r>
            <a:r>
              <a:rPr lang="mk-MK" b="0" dirty="0">
                <a:latin typeface="Cambria" panose="02040503050406030204" pitchFamily="18" charset="0"/>
                <a:ea typeface="Cambria" panose="02040503050406030204" pitchFamily="18" charset="0"/>
              </a:rPr>
              <a:t>или</a:t>
            </a:r>
            <a:r>
              <a:rPr lang="mk-MK" dirty="0">
                <a:latin typeface="Cambria" panose="02040503050406030204" pitchFamily="18" charset="0"/>
                <a:ea typeface="Cambria" panose="02040503050406030204" pitchFamily="18" charset="0"/>
              </a:rPr>
              <a:t> код за прашањето</a:t>
            </a:r>
            <a:r>
              <a:rPr lang="mk-MK" b="0" dirty="0">
                <a:latin typeface="Cambria" panose="02040503050406030204" pitchFamily="18" charset="0"/>
                <a:ea typeface="Cambria" panose="02040503050406030204" pitchFamily="18" charset="0"/>
              </a:rPr>
              <a:t> во прашалникот ако имињата на </a:t>
            </a:r>
            <a:r>
              <a:rPr lang="mk-MK" b="0" dirty="0" smtClean="0">
                <a:latin typeface="Cambria" panose="02040503050406030204" pitchFamily="18" charset="0"/>
                <a:ea typeface="Cambria" panose="02040503050406030204" pitchFamily="18" charset="0"/>
              </a:rPr>
              <a:t>променливите </a:t>
            </a:r>
            <a:r>
              <a:rPr lang="mk-MK" b="0" dirty="0">
                <a:latin typeface="Cambria" panose="02040503050406030204" pitchFamily="18" charset="0"/>
                <a:ea typeface="Cambria" panose="02040503050406030204" pitchFamily="18" charset="0"/>
              </a:rPr>
              <a:t>не се градат околу нив</a:t>
            </a:r>
            <a:r>
              <a:rPr lang="mk-MK" b="0" i="1" dirty="0">
                <a:latin typeface="Cambria" panose="02040503050406030204" pitchFamily="18" charset="0"/>
                <a:ea typeface="Cambria" panose="02040503050406030204" pitchFamily="18" charset="0"/>
              </a:rPr>
              <a:t>. </a:t>
            </a:r>
            <a:endParaRPr lang="en-US" b="0" i="1" dirty="0">
              <a:latin typeface="Cambria" panose="02040503050406030204" pitchFamily="18" charset="0"/>
              <a:ea typeface="Cambria" panose="02040503050406030204" pitchFamily="18" charset="0"/>
            </a:endParaRPr>
          </a:p>
          <a:p>
            <a:pPr algn="l"/>
            <a:endParaRPr lang="mk-MK" dirty="0" smtClean="0">
              <a:latin typeface="Cambria" panose="02040503050406030204" pitchFamily="18" charset="0"/>
              <a:ea typeface="Cambria" panose="02040503050406030204" pitchFamily="18" charset="0"/>
            </a:endParaRPr>
          </a:p>
          <a:p>
            <a:pPr algn="l"/>
            <a:r>
              <a:rPr lang="mk-MK" dirty="0">
                <a:latin typeface="Cambria" panose="02040503050406030204" pitchFamily="18" charset="0"/>
                <a:ea typeface="Cambria" panose="02040503050406030204" pitchFamily="18" charset="0"/>
              </a:rPr>
              <a:t>П</a:t>
            </a:r>
            <a:r>
              <a:rPr lang="mk-MK" dirty="0" smtClean="0">
                <a:latin typeface="Cambria" panose="02040503050406030204" pitchFamily="18" charset="0"/>
                <a:ea typeface="Cambria" panose="02040503050406030204" pitchFamily="18" charset="0"/>
              </a:rPr>
              <a:t>ример</a:t>
            </a:r>
            <a:r>
              <a:rPr lang="mk-MK" dirty="0">
                <a:latin typeface="Cambria" panose="02040503050406030204" pitchFamily="18" charset="0"/>
                <a:ea typeface="Cambria" panose="02040503050406030204" pitchFamily="18" charset="0"/>
              </a:rPr>
              <a:t>:</a:t>
            </a:r>
            <a:endParaRPr lang="en-US" dirty="0">
              <a:latin typeface="Cambria" panose="02040503050406030204" pitchFamily="18" charset="0"/>
              <a:ea typeface="Cambria" panose="02040503050406030204" pitchFamily="18" charset="0"/>
            </a:endParaRPr>
          </a:p>
          <a:p>
            <a:pPr algn="l"/>
            <a:r>
              <a:rPr lang="mk-MK" b="0" dirty="0">
                <a:latin typeface="Cambria" panose="02040503050406030204" pitchFamily="18" charset="0"/>
                <a:ea typeface="Cambria" panose="02040503050406030204" pitchFamily="18" charset="0"/>
              </a:rPr>
              <a:t>⁞ Ознаката на променливата е прилагодена од бројот и формулацијата на прашањето од прашалникот: </a:t>
            </a:r>
            <a:endParaRPr lang="mk-MK" b="0" dirty="0" smtClean="0">
              <a:latin typeface="Cambria" panose="02040503050406030204" pitchFamily="18" charset="0"/>
              <a:ea typeface="Cambria" panose="02040503050406030204" pitchFamily="18" charset="0"/>
            </a:endParaRPr>
          </a:p>
          <a:p>
            <a:pPr algn="l"/>
            <a:r>
              <a:rPr lang="mk-MK" dirty="0" smtClean="0">
                <a:latin typeface="Cambria" panose="02040503050406030204" pitchFamily="18" charset="0"/>
                <a:ea typeface="Cambria" panose="02040503050406030204" pitchFamily="18" charset="0"/>
              </a:rPr>
              <a:t>„</a:t>
            </a:r>
            <a:r>
              <a:rPr lang="mk-MK" dirty="0">
                <a:latin typeface="Cambria" panose="02040503050406030204" pitchFamily="18" charset="0"/>
                <a:ea typeface="Cambria" panose="02040503050406030204" pitchFamily="18" charset="0"/>
              </a:rPr>
              <a:t>Б10 - колку години имате</a:t>
            </a:r>
            <a:r>
              <a:rPr lang="mk-MK" dirty="0" smtClean="0">
                <a:latin typeface="Cambria" panose="02040503050406030204" pitchFamily="18" charset="0"/>
                <a:ea typeface="Cambria" panose="02040503050406030204" pitchFamily="18" charset="0"/>
              </a:rPr>
              <a:t>?“;</a:t>
            </a:r>
            <a:endParaRPr lang="mk-MK" dirty="0">
              <a:latin typeface="Cambria" panose="02040503050406030204" pitchFamily="18" charset="0"/>
              <a:ea typeface="Cambria" panose="02040503050406030204" pitchFamily="18" charset="0"/>
            </a:endParaRPr>
          </a:p>
          <a:p>
            <a:pPr algn="l"/>
            <a:r>
              <a:rPr lang="mk-MK" dirty="0" smtClean="0">
                <a:latin typeface="Cambria" panose="02040503050406030204" pitchFamily="18" charset="0"/>
                <a:ea typeface="Cambria" panose="02040503050406030204" pitchFamily="18" charset="0"/>
              </a:rPr>
              <a:t>⁞ </a:t>
            </a:r>
            <a:r>
              <a:rPr lang="mk-MK" b="0" dirty="0" smtClean="0">
                <a:latin typeface="Cambria" panose="02040503050406030204" pitchFamily="18" charset="0"/>
                <a:ea typeface="Cambria" panose="02040503050406030204" pitchFamily="18" charset="0"/>
              </a:rPr>
              <a:t>Дескриптивна ознака:</a:t>
            </a:r>
            <a:r>
              <a:rPr lang="mk-MK" dirty="0" smtClean="0">
                <a:latin typeface="Cambria" panose="02040503050406030204" pitchFamily="18" charset="0"/>
                <a:ea typeface="Cambria" panose="02040503050406030204" pitchFamily="18" charset="0"/>
              </a:rPr>
              <a:t> </a:t>
            </a:r>
            <a:r>
              <a:rPr lang="mk-MK" dirty="0">
                <a:latin typeface="Cambria" panose="02040503050406030204" pitchFamily="18" charset="0"/>
                <a:ea typeface="Cambria" panose="02040503050406030204" pitchFamily="18" charset="0"/>
              </a:rPr>
              <a:t>„Возраст на испитаникот</a:t>
            </a:r>
            <a:r>
              <a:rPr lang="mk-MK" dirty="0" smtClean="0">
                <a:latin typeface="Cambria" panose="02040503050406030204" pitchFamily="18" charset="0"/>
                <a:ea typeface="Cambria" panose="02040503050406030204" pitchFamily="18" charset="0"/>
              </a:rPr>
              <a:t>“;</a:t>
            </a:r>
            <a:endParaRPr lang="mk-MK" dirty="0">
              <a:latin typeface="Cambria" panose="02040503050406030204" pitchFamily="18" charset="0"/>
              <a:ea typeface="Cambria" panose="02040503050406030204" pitchFamily="18" charset="0"/>
            </a:endParaRPr>
          </a:p>
          <a:p>
            <a:pPr algn="l"/>
            <a:r>
              <a:rPr lang="mk-MK" dirty="0" smtClean="0">
                <a:latin typeface="Cambria" panose="02040503050406030204" pitchFamily="18" charset="0"/>
                <a:ea typeface="Cambria" panose="02040503050406030204" pitchFamily="18" charset="0"/>
              </a:rPr>
              <a:t>⁞ </a:t>
            </a:r>
            <a:r>
              <a:rPr lang="mk-MK" b="0" dirty="0" smtClean="0">
                <a:latin typeface="Cambria" panose="02040503050406030204" pitchFamily="18" charset="0"/>
                <a:ea typeface="Cambria" panose="02040503050406030204" pitchFamily="18" charset="0"/>
              </a:rPr>
              <a:t>Шематски</a:t>
            </a:r>
            <a:r>
              <a:rPr lang="mk-MK" dirty="0" smtClean="0">
                <a:latin typeface="Cambria" panose="02040503050406030204" pitchFamily="18" charset="0"/>
                <a:ea typeface="Cambria" panose="02040503050406030204" pitchFamily="18" charset="0"/>
              </a:rPr>
              <a:t>: </a:t>
            </a:r>
            <a:r>
              <a:rPr lang="mk-MK" dirty="0">
                <a:latin typeface="Cambria" panose="02040503050406030204" pitchFamily="18" charset="0"/>
                <a:ea typeface="Cambria" panose="02040503050406030204" pitchFamily="18" charset="0"/>
              </a:rPr>
              <a:t>„Испитаник: Возраст“.</a:t>
            </a:r>
            <a:endParaRPr lang="en-US" dirty="0">
              <a:latin typeface="Cambria" panose="02040503050406030204" pitchFamily="18" charset="0"/>
              <a:ea typeface="Cambria" panose="02040503050406030204" pitchFamily="18" charset="0"/>
            </a:endParaRPr>
          </a:p>
          <a:p>
            <a:endParaRPr lang="mk-MK" b="0" dirty="0" smtClean="0">
              <a:latin typeface="Cambria" panose="02040503050406030204" pitchFamily="18" charset="0"/>
              <a:ea typeface="Cambria" panose="02040503050406030204" pitchFamily="18" charset="0"/>
            </a:endParaRPr>
          </a:p>
          <a:p>
            <a:r>
              <a:rPr lang="mk-MK" b="0" dirty="0" smtClean="0">
                <a:latin typeface="Cambria" panose="02040503050406030204" pitchFamily="18" charset="0"/>
                <a:ea typeface="Cambria" panose="02040503050406030204" pitchFamily="18" charset="0"/>
              </a:rPr>
              <a:t>Најпосакуваниот </a:t>
            </a:r>
            <a:r>
              <a:rPr lang="mk-MK" b="0" dirty="0">
                <a:latin typeface="Cambria" panose="02040503050406030204" pitchFamily="18" charset="0"/>
                <a:ea typeface="Cambria" panose="02040503050406030204" pitchFamily="18" charset="0"/>
              </a:rPr>
              <a:t>јазик за именување на променливата е е англискиот.</a:t>
            </a:r>
            <a:endParaRPr lang="en-US" b="0" dirty="0">
              <a:latin typeface="Cambria" panose="02040503050406030204" pitchFamily="18" charset="0"/>
              <a:ea typeface="Cambria" panose="02040503050406030204" pitchFamily="18" charset="0"/>
            </a:endParaRPr>
          </a:p>
        </p:txBody>
      </p:sp>
      <p:sp>
        <p:nvSpPr>
          <p:cNvPr id="4" name="Rectangle 3"/>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36793483"/>
      </p:ext>
    </p:extLst>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42976" y="213985"/>
            <a:ext cx="15287624" cy="7663636"/>
          </a:xfrm>
          <a:prstGeom prst="rect">
            <a:avLst/>
          </a:prstGeom>
        </p:spPr>
        <p:txBody>
          <a:bodyPr wrap="square">
            <a:spAutoFit/>
          </a:bodyPr>
          <a:lstStyle/>
          <a:p>
            <a:pPr algn="l"/>
            <a:r>
              <a:rPr lang="mk-MK" sz="3600" dirty="0">
                <a:solidFill>
                  <a:srgbClr val="FFC000"/>
                </a:solidFill>
                <a:latin typeface="Cambria" panose="02040503050406030204" pitchFamily="18" charset="0"/>
                <a:ea typeface="Cambria" panose="02040503050406030204" pitchFamily="18" charset="0"/>
              </a:rPr>
              <a:t>Ознаки за вредностите на </a:t>
            </a:r>
            <a:r>
              <a:rPr lang="mk-MK" sz="3600" dirty="0" smtClean="0">
                <a:solidFill>
                  <a:srgbClr val="FFC000"/>
                </a:solidFill>
                <a:latin typeface="Cambria" panose="02040503050406030204" pitchFamily="18" charset="0"/>
                <a:ea typeface="Cambria" panose="02040503050406030204" pitchFamily="18" charset="0"/>
              </a:rPr>
              <a:t>променливите </a:t>
            </a:r>
            <a:r>
              <a:rPr lang="mk-MK" sz="3600" dirty="0">
                <a:solidFill>
                  <a:srgbClr val="FFC000"/>
                </a:solidFill>
                <a:latin typeface="Cambria" panose="02040503050406030204" pitchFamily="18" charset="0"/>
                <a:ea typeface="Cambria" panose="02040503050406030204" pitchFamily="18" charset="0"/>
              </a:rPr>
              <a:t>(</a:t>
            </a:r>
            <a:r>
              <a:rPr lang="en-US" sz="3600" dirty="0">
                <a:solidFill>
                  <a:srgbClr val="FFC000"/>
                </a:solidFill>
                <a:latin typeface="Cambria" panose="02040503050406030204" pitchFamily="18" charset="0"/>
                <a:ea typeface="Cambria" panose="02040503050406030204" pitchFamily="18" charset="0"/>
              </a:rPr>
              <a:t>Labels for variable values)</a:t>
            </a:r>
          </a:p>
          <a:p>
            <a:endParaRPr lang="mk-MK" dirty="0" smtClean="0">
              <a:latin typeface="Cambria" panose="02040503050406030204" pitchFamily="18" charset="0"/>
              <a:ea typeface="Cambria" panose="02040503050406030204" pitchFamily="18" charset="0"/>
            </a:endParaRPr>
          </a:p>
          <a:p>
            <a:endParaRPr lang="mk-MK" dirty="0">
              <a:latin typeface="Cambria" panose="02040503050406030204" pitchFamily="18" charset="0"/>
              <a:ea typeface="Cambria" panose="02040503050406030204" pitchFamily="18" charset="0"/>
            </a:endParaRPr>
          </a:p>
          <a:p>
            <a:pPr algn="l"/>
            <a:r>
              <a:rPr lang="mk-MK" dirty="0" smtClean="0">
                <a:solidFill>
                  <a:schemeClr val="bg2">
                    <a:lumMod val="50000"/>
                  </a:schemeClr>
                </a:solidFill>
                <a:latin typeface="Cambria" panose="02040503050406030204" pitchFamily="18" charset="0"/>
                <a:ea typeface="Cambria" panose="02040503050406030204" pitchFamily="18" charset="0"/>
              </a:rPr>
              <a:t>Променливите можат да имаат </a:t>
            </a:r>
            <a:r>
              <a:rPr lang="mk-MK" dirty="0">
                <a:solidFill>
                  <a:schemeClr val="bg2">
                    <a:lumMod val="50000"/>
                  </a:schemeClr>
                </a:solidFill>
                <a:latin typeface="Cambria" panose="02040503050406030204" pitchFamily="18" charset="0"/>
                <a:ea typeface="Cambria" panose="02040503050406030204" pitchFamily="18" charset="0"/>
              </a:rPr>
              <a:t>две или повеќе вредности </a:t>
            </a:r>
            <a:endParaRPr lang="mk-MK" dirty="0" smtClean="0">
              <a:solidFill>
                <a:schemeClr val="bg2">
                  <a:lumMod val="50000"/>
                </a:schemeClr>
              </a:solidFill>
              <a:latin typeface="Cambria" panose="02040503050406030204" pitchFamily="18" charset="0"/>
              <a:ea typeface="Cambria" panose="02040503050406030204" pitchFamily="18" charset="0"/>
            </a:endParaRPr>
          </a:p>
          <a:p>
            <a:pPr algn="l"/>
            <a:endParaRPr lang="mk-MK" dirty="0">
              <a:solidFill>
                <a:schemeClr val="bg2">
                  <a:lumMod val="50000"/>
                </a:schemeClr>
              </a:solidFill>
              <a:latin typeface="Cambria" panose="02040503050406030204" pitchFamily="18" charset="0"/>
              <a:ea typeface="Cambria" panose="02040503050406030204" pitchFamily="18" charset="0"/>
            </a:endParaRPr>
          </a:p>
          <a:p>
            <a:pPr algn="l"/>
            <a:r>
              <a:rPr lang="mk-MK" dirty="0" smtClean="0">
                <a:solidFill>
                  <a:schemeClr val="bg2">
                    <a:lumMod val="50000"/>
                  </a:schemeClr>
                </a:solidFill>
                <a:latin typeface="Cambria" panose="02040503050406030204" pitchFamily="18" charset="0"/>
                <a:ea typeface="Cambria" panose="02040503050406030204" pitchFamily="18" charset="0"/>
              </a:rPr>
              <a:t>Понекогаш </a:t>
            </a:r>
            <a:r>
              <a:rPr lang="mk-MK" dirty="0">
                <a:solidFill>
                  <a:schemeClr val="bg2">
                    <a:lumMod val="50000"/>
                  </a:schemeClr>
                </a:solidFill>
                <a:latin typeface="Cambria" panose="02040503050406030204" pitchFamily="18" charset="0"/>
                <a:ea typeface="Cambria" panose="02040503050406030204" pitchFamily="18" charset="0"/>
              </a:rPr>
              <a:t>мора да се додели ознака на вредностите на </a:t>
            </a:r>
            <a:r>
              <a:rPr lang="mk-MK" dirty="0" smtClean="0">
                <a:solidFill>
                  <a:schemeClr val="bg2">
                    <a:lumMod val="50000"/>
                  </a:schemeClr>
                </a:solidFill>
                <a:latin typeface="Cambria" panose="02040503050406030204" pitchFamily="18" charset="0"/>
                <a:ea typeface="Cambria" panose="02040503050406030204" pitchFamily="18" charset="0"/>
              </a:rPr>
              <a:t>променливите</a:t>
            </a:r>
            <a:r>
              <a:rPr lang="mk-MK" dirty="0">
                <a:solidFill>
                  <a:schemeClr val="bg2">
                    <a:lumMod val="50000"/>
                  </a:schemeClr>
                </a:solidFill>
                <a:latin typeface="Cambria" panose="02040503050406030204" pitchFamily="18" charset="0"/>
                <a:ea typeface="Cambria" panose="02040503050406030204" pitchFamily="18" charset="0"/>
              </a:rPr>
              <a:t>. </a:t>
            </a:r>
            <a:endParaRPr lang="mk-MK" dirty="0" smtClean="0">
              <a:solidFill>
                <a:schemeClr val="bg2">
                  <a:lumMod val="50000"/>
                </a:schemeClr>
              </a:solidFill>
              <a:latin typeface="Cambria" panose="02040503050406030204" pitchFamily="18" charset="0"/>
              <a:ea typeface="Cambria" panose="02040503050406030204" pitchFamily="18" charset="0"/>
            </a:endParaRPr>
          </a:p>
          <a:p>
            <a:pPr algn="l"/>
            <a:endParaRPr lang="mk-MK" dirty="0" smtClean="0">
              <a:solidFill>
                <a:schemeClr val="bg2">
                  <a:lumMod val="50000"/>
                </a:schemeClr>
              </a:solidFill>
              <a:latin typeface="Cambria" panose="02040503050406030204" pitchFamily="18" charset="0"/>
              <a:ea typeface="Cambria" panose="02040503050406030204" pitchFamily="18" charset="0"/>
            </a:endParaRPr>
          </a:p>
          <a:p>
            <a:pPr algn="l"/>
            <a:r>
              <a:rPr lang="mk-MK" dirty="0" smtClean="0">
                <a:solidFill>
                  <a:schemeClr val="bg2">
                    <a:lumMod val="50000"/>
                  </a:schemeClr>
                </a:solidFill>
                <a:latin typeface="Cambria" panose="02040503050406030204" pitchFamily="18" charset="0"/>
                <a:ea typeface="Cambria" panose="02040503050406030204" pitchFamily="18" charset="0"/>
              </a:rPr>
              <a:t>Не </a:t>
            </a:r>
            <a:r>
              <a:rPr lang="mk-MK" dirty="0">
                <a:solidFill>
                  <a:schemeClr val="bg2">
                    <a:lumMod val="50000"/>
                  </a:schemeClr>
                </a:solidFill>
                <a:latin typeface="Cambria" panose="02040503050406030204" pitchFamily="18" charset="0"/>
                <a:ea typeface="Cambria" panose="02040503050406030204" pitchFamily="18" charset="0"/>
              </a:rPr>
              <a:t>треба да се доделуваат ознаки на вредностите на континуирани </a:t>
            </a:r>
            <a:r>
              <a:rPr lang="mk-MK" dirty="0" smtClean="0">
                <a:solidFill>
                  <a:schemeClr val="bg2">
                    <a:lumMod val="50000"/>
                  </a:schemeClr>
                </a:solidFill>
                <a:latin typeface="Cambria" panose="02040503050406030204" pitchFamily="18" charset="0"/>
                <a:ea typeface="Cambria" panose="02040503050406030204" pitchFamily="18" charset="0"/>
              </a:rPr>
              <a:t>променливи, </a:t>
            </a:r>
            <a:r>
              <a:rPr lang="mk-MK" dirty="0">
                <a:solidFill>
                  <a:schemeClr val="bg2">
                    <a:lumMod val="50000"/>
                  </a:schemeClr>
                </a:solidFill>
                <a:latin typeface="Cambria" panose="02040503050406030204" pitchFamily="18" charset="0"/>
                <a:ea typeface="Cambria" panose="02040503050406030204" pitchFamily="18" charset="0"/>
              </a:rPr>
              <a:t>како што се возраста (во години), висината (во метри) или тежината (во килограми), бидејќи нивните единици се општо познати. </a:t>
            </a:r>
            <a:endParaRPr lang="mk-MK" dirty="0" smtClean="0">
              <a:solidFill>
                <a:schemeClr val="bg2">
                  <a:lumMod val="50000"/>
                </a:schemeClr>
              </a:solidFill>
              <a:latin typeface="Cambria" panose="02040503050406030204" pitchFamily="18" charset="0"/>
              <a:ea typeface="Cambria" panose="02040503050406030204" pitchFamily="18" charset="0"/>
            </a:endParaRPr>
          </a:p>
          <a:p>
            <a:pPr algn="l"/>
            <a:r>
              <a:rPr lang="mk-MK" dirty="0" smtClean="0">
                <a:solidFill>
                  <a:schemeClr val="bg2">
                    <a:lumMod val="50000"/>
                  </a:schemeClr>
                </a:solidFill>
                <a:latin typeface="Cambria" panose="02040503050406030204" pitchFamily="18" charset="0"/>
                <a:ea typeface="Cambria" panose="02040503050406030204" pitchFamily="18" charset="0"/>
              </a:rPr>
              <a:t>На сите други променливи мора да се додадат. </a:t>
            </a:r>
          </a:p>
          <a:p>
            <a:pPr algn="l"/>
            <a:endParaRPr lang="mk-MK" dirty="0" smtClean="0">
              <a:latin typeface="Cambria" panose="02040503050406030204" pitchFamily="18" charset="0"/>
              <a:ea typeface="Cambria" panose="02040503050406030204" pitchFamily="18" charset="0"/>
            </a:endParaRPr>
          </a:p>
          <a:p>
            <a:pPr algn="l"/>
            <a:r>
              <a:rPr lang="mk-MK" b="0" i="1" dirty="0" smtClean="0">
                <a:latin typeface="Cambria" panose="02040503050406030204" pitchFamily="18" charset="0"/>
                <a:ea typeface="Cambria" panose="02040503050406030204" pitchFamily="18" charset="0"/>
              </a:rPr>
              <a:t>Ова </a:t>
            </a:r>
            <a:r>
              <a:rPr lang="mk-MK" b="0" i="1" dirty="0">
                <a:latin typeface="Cambria" panose="02040503050406030204" pitchFamily="18" charset="0"/>
                <a:ea typeface="Cambria" panose="02040503050406030204" pitchFamily="18" charset="0"/>
              </a:rPr>
              <a:t>е разликата помеѓу номиналните и ординалните </a:t>
            </a:r>
            <a:r>
              <a:rPr lang="mk-MK" b="0" i="1" dirty="0" smtClean="0">
                <a:latin typeface="Cambria" panose="02040503050406030204" pitchFamily="18" charset="0"/>
                <a:ea typeface="Cambria" panose="02040503050406030204" pitchFamily="18" charset="0"/>
              </a:rPr>
              <a:t>променливи. </a:t>
            </a:r>
            <a:r>
              <a:rPr lang="mk-MK" b="0" i="1" dirty="0">
                <a:latin typeface="Cambria" panose="02040503050406030204" pitchFamily="18" charset="0"/>
                <a:ea typeface="Cambria" panose="02040503050406030204" pitchFamily="18" charset="0"/>
              </a:rPr>
              <a:t>Номиналната </a:t>
            </a:r>
            <a:r>
              <a:rPr lang="mk-MK" b="0" i="1" dirty="0" smtClean="0">
                <a:latin typeface="Cambria" panose="02040503050406030204" pitchFamily="18" charset="0"/>
                <a:ea typeface="Cambria" panose="02040503050406030204" pitchFamily="18" charset="0"/>
              </a:rPr>
              <a:t>променлива, </a:t>
            </a:r>
            <a:r>
              <a:rPr lang="mk-MK" b="0" i="1" dirty="0">
                <a:latin typeface="Cambria" panose="02040503050406030204" pitchFamily="18" charset="0"/>
                <a:ea typeface="Cambria" panose="02040503050406030204" pitchFamily="18" charset="0"/>
              </a:rPr>
              <a:t>како полот има две вредности, вообичаено претставени со 0 и 1 во податоците. Треба да се наведат ознаките „машки“/„женски“ на овие две вредности, така што сите истражувачи кои би можеле да ги користат податоците, би знаеле која вредност претставува кој пол. Истото важи и за редовните скали, на пример, скалата на согласување-несогласување со вредностите 1, 2, 3, 4 и 5, каде 1 претставува „целосно не се согласувам“ и 5 „целосно се согласувам“. Овие вредности мора да бидат означени за сите истражувачи и корисници на истражувањето да знаат каков степен на согласување/несогалсување претставуваат броевите.</a:t>
            </a:r>
            <a:endParaRPr lang="en-US" b="0" i="1" dirty="0">
              <a:latin typeface="Cambria" panose="02040503050406030204" pitchFamily="18" charset="0"/>
              <a:ea typeface="Cambria" panose="02040503050406030204" pitchFamily="18" charset="0"/>
            </a:endParaRPr>
          </a:p>
        </p:txBody>
      </p:sp>
      <p:sp>
        <p:nvSpPr>
          <p:cNvPr id="4" name="Rectangle 3"/>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360962772"/>
      </p:ext>
    </p:extLst>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719618" y="213985"/>
            <a:ext cx="11283595" cy="461665"/>
          </a:xfrm>
          <a:prstGeom prst="rect">
            <a:avLst/>
          </a:prstGeom>
          <a:solidFill>
            <a:schemeClr val="accent1">
              <a:lumMod val="40000"/>
              <a:lumOff val="60000"/>
            </a:schemeClr>
          </a:solidFill>
        </p:spPr>
        <p:txBody>
          <a:bodyPr wrap="square">
            <a:spAutoFit/>
          </a:bodyPr>
          <a:lstStyle/>
          <a:p>
            <a:r>
              <a:rPr lang="mk-MK" dirty="0" smtClean="0">
                <a:solidFill>
                  <a:schemeClr val="bg2">
                    <a:lumMod val="50000"/>
                  </a:schemeClr>
                </a:solidFill>
                <a:latin typeface="Cambria" panose="02040503050406030204" pitchFamily="18" charset="0"/>
                <a:ea typeface="Cambria" panose="02040503050406030204" pitchFamily="18" charset="0"/>
              </a:rPr>
              <a:t>Два различни примери за именување на променливи</a:t>
            </a:r>
            <a:endParaRPr lang="en-US" dirty="0">
              <a:solidFill>
                <a:schemeClr val="bg2">
                  <a:lumMod val="50000"/>
                </a:schemeClr>
              </a:solidFill>
              <a:latin typeface="Cambria" panose="02040503050406030204" pitchFamily="18" charset="0"/>
              <a:ea typeface="Cambria" panose="02040503050406030204"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315492012"/>
              </p:ext>
            </p:extLst>
          </p:nvPr>
        </p:nvGraphicFramePr>
        <p:xfrm>
          <a:off x="801958" y="1241939"/>
          <a:ext cx="5380477" cy="7187685"/>
        </p:xfrm>
        <a:graphic>
          <a:graphicData uri="http://schemas.openxmlformats.org/drawingml/2006/table">
            <a:tbl>
              <a:tblPr firstRow="1" firstCol="1" bandRow="1">
                <a:tableStyleId>{5940675A-B579-460E-94D1-54222C63F5DA}</a:tableStyleId>
              </a:tblPr>
              <a:tblGrid>
                <a:gridCol w="1188309"/>
                <a:gridCol w="4192168"/>
              </a:tblGrid>
              <a:tr h="389915">
                <a:tc>
                  <a:txBody>
                    <a:bodyPr/>
                    <a:lstStyle/>
                    <a:p>
                      <a:pPr marL="0" marR="0">
                        <a:lnSpc>
                          <a:spcPct val="107000"/>
                        </a:lnSpc>
                        <a:spcBef>
                          <a:spcPts val="0"/>
                        </a:spcBef>
                        <a:spcAft>
                          <a:spcPts val="0"/>
                        </a:spcAft>
                      </a:pPr>
                      <a:r>
                        <a:rPr lang="mk-MK" sz="1100" dirty="0">
                          <a:solidFill>
                            <a:schemeClr val="bg2">
                              <a:lumMod val="50000"/>
                            </a:schemeClr>
                          </a:solidFill>
                          <a:effectLst/>
                          <a:latin typeface="Cambria" panose="02040503050406030204" pitchFamily="18" charset="0"/>
                          <a:ea typeface="Cambria" panose="02040503050406030204" pitchFamily="18" charset="0"/>
                        </a:rPr>
                        <a:t>Име на </a:t>
                      </a:r>
                      <a:r>
                        <a:rPr lang="mk-MK" sz="1100" dirty="0" smtClean="0">
                          <a:solidFill>
                            <a:schemeClr val="bg2">
                              <a:lumMod val="50000"/>
                            </a:schemeClr>
                          </a:solidFill>
                          <a:effectLst/>
                          <a:latin typeface="Cambria" panose="02040503050406030204" pitchFamily="18" charset="0"/>
                          <a:ea typeface="Cambria" panose="02040503050406030204" pitchFamily="18" charset="0"/>
                        </a:rPr>
                        <a:t>пронелива</a:t>
                      </a:r>
                      <a:endParaRPr lang="en-US" sz="1100" dirty="0">
                        <a:solidFill>
                          <a:schemeClr val="bg2">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mk-MK" sz="1100" dirty="0">
                          <a:solidFill>
                            <a:schemeClr val="bg2">
                              <a:lumMod val="50000"/>
                            </a:schemeClr>
                          </a:solidFill>
                          <a:effectLst/>
                          <a:latin typeface="Cambria" panose="02040503050406030204" pitchFamily="18" charset="0"/>
                          <a:ea typeface="Cambria" panose="02040503050406030204" pitchFamily="18" charset="0"/>
                        </a:rPr>
                        <a:t>Ознака на </a:t>
                      </a:r>
                      <a:r>
                        <a:rPr lang="mk-MK" sz="1100" b="0" i="0" dirty="0" smtClean="0">
                          <a:solidFill>
                            <a:schemeClr val="bg2">
                              <a:lumMod val="50000"/>
                            </a:schemeClr>
                          </a:solidFill>
                          <a:latin typeface="Cambria" panose="02040503050406030204" pitchFamily="18" charset="0"/>
                          <a:ea typeface="Cambria" panose="02040503050406030204" pitchFamily="18" charset="0"/>
                        </a:rPr>
                        <a:t>променлива</a:t>
                      </a:r>
                      <a:endParaRPr lang="en-US" sz="1100" i="0" dirty="0">
                        <a:solidFill>
                          <a:schemeClr val="bg2">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r>
              <a:tr h="559130">
                <a:tc>
                  <a:txBody>
                    <a:bodyPr/>
                    <a:lstStyle/>
                    <a:p>
                      <a:pPr marL="0" marR="0">
                        <a:lnSpc>
                          <a:spcPct val="107000"/>
                        </a:lnSpc>
                        <a:spcBef>
                          <a:spcPts val="0"/>
                        </a:spcBef>
                        <a:spcAft>
                          <a:spcPts val="0"/>
                        </a:spcAft>
                      </a:pPr>
                      <a:r>
                        <a:rPr lang="mk-MK" sz="1100">
                          <a:solidFill>
                            <a:schemeClr val="bg2">
                              <a:lumMod val="50000"/>
                            </a:schemeClr>
                          </a:solidFill>
                          <a:effectLst/>
                          <a:latin typeface="Cambria" panose="02040503050406030204" pitchFamily="18" charset="0"/>
                          <a:ea typeface="Cambria" panose="02040503050406030204" pitchFamily="18" charset="0"/>
                        </a:rPr>
                        <a:t>ISSP 2009 тематски модул варијабли</a:t>
                      </a:r>
                      <a:endParaRPr lang="en-US" sz="1100">
                        <a:solidFill>
                          <a:schemeClr val="bg2">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mk-MK" sz="1100" dirty="0">
                          <a:solidFill>
                            <a:schemeClr val="bg2">
                              <a:lumMod val="50000"/>
                            </a:schemeClr>
                          </a:solidFill>
                          <a:effectLst/>
                          <a:latin typeface="Cambria" panose="02040503050406030204" pitchFamily="18" charset="0"/>
                          <a:ea typeface="Cambria" panose="02040503050406030204" pitchFamily="18" charset="0"/>
                        </a:rPr>
                        <a:t> </a:t>
                      </a:r>
                      <a:endParaRPr lang="en-US" sz="1100" dirty="0">
                        <a:solidFill>
                          <a:schemeClr val="bg2">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r>
              <a:tr h="389915">
                <a:tc>
                  <a:txBody>
                    <a:bodyPr/>
                    <a:lstStyle/>
                    <a:p>
                      <a:pPr marL="0" marR="0">
                        <a:lnSpc>
                          <a:spcPct val="107000"/>
                        </a:lnSpc>
                        <a:spcBef>
                          <a:spcPts val="0"/>
                        </a:spcBef>
                        <a:spcAft>
                          <a:spcPts val="0"/>
                        </a:spcAft>
                      </a:pPr>
                      <a:r>
                        <a:rPr lang="en-US" sz="1100">
                          <a:solidFill>
                            <a:schemeClr val="bg2">
                              <a:lumMod val="50000"/>
                            </a:schemeClr>
                          </a:solidFill>
                          <a:effectLst/>
                          <a:latin typeface="Cambria" panose="02040503050406030204" pitchFamily="18" charset="0"/>
                          <a:ea typeface="Cambria" panose="02040503050406030204" pitchFamily="18" charset="0"/>
                        </a:rPr>
                        <a:t>V73</a:t>
                      </a:r>
                      <a:endParaRPr lang="en-US" sz="1100">
                        <a:solidFill>
                          <a:schemeClr val="bg2">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en-US" sz="1100" dirty="0">
                          <a:solidFill>
                            <a:schemeClr val="bg2">
                              <a:lumMod val="50000"/>
                            </a:schemeClr>
                          </a:solidFill>
                          <a:effectLst/>
                          <a:latin typeface="Cambria" panose="02040503050406030204" pitchFamily="18" charset="0"/>
                          <a:ea typeface="Cambria" panose="02040503050406030204" pitchFamily="18" charset="0"/>
                        </a:rPr>
                        <a:t>Q24a </a:t>
                      </a:r>
                      <a:r>
                        <a:rPr lang="en-US" sz="1100" dirty="0" err="1">
                          <a:solidFill>
                            <a:schemeClr val="bg2">
                              <a:lumMod val="50000"/>
                            </a:schemeClr>
                          </a:solidFill>
                          <a:effectLst/>
                          <a:latin typeface="Cambria" panose="02040503050406030204" pitchFamily="18" charset="0"/>
                          <a:ea typeface="Cambria" panose="02040503050406030204" pitchFamily="18" charset="0"/>
                        </a:rPr>
                        <a:t>Опишете</a:t>
                      </a:r>
                      <a:r>
                        <a:rPr lang="en-US" sz="1100" dirty="0">
                          <a:solidFill>
                            <a:schemeClr val="bg2">
                              <a:lumMod val="50000"/>
                            </a:schemeClr>
                          </a:solidFill>
                          <a:effectLst/>
                          <a:latin typeface="Cambria" panose="02040503050406030204" pitchFamily="18" charset="0"/>
                          <a:ea typeface="Cambria" panose="02040503050406030204" pitchFamily="18" charset="0"/>
                        </a:rPr>
                        <a:t> </a:t>
                      </a:r>
                      <a:r>
                        <a:rPr lang="en-US" sz="1100" dirty="0" err="1">
                          <a:solidFill>
                            <a:schemeClr val="bg2">
                              <a:lumMod val="50000"/>
                            </a:schemeClr>
                          </a:solidFill>
                          <a:effectLst/>
                          <a:latin typeface="Cambria" panose="02040503050406030204" pitchFamily="18" charset="0"/>
                          <a:ea typeface="Cambria" panose="02040503050406030204" pitchFamily="18" charset="0"/>
                        </a:rPr>
                        <a:t>се</a:t>
                      </a:r>
                      <a:r>
                        <a:rPr lang="en-US" sz="1100" dirty="0">
                          <a:solidFill>
                            <a:schemeClr val="bg2">
                              <a:lumMod val="50000"/>
                            </a:schemeClr>
                          </a:solidFill>
                          <a:effectLst/>
                          <a:latin typeface="Cambria" panose="02040503050406030204" pitchFamily="18" charset="0"/>
                          <a:ea typeface="Cambria" panose="02040503050406030204" pitchFamily="18" charset="0"/>
                        </a:rPr>
                        <a:t>: </a:t>
                      </a:r>
                      <a:r>
                        <a:rPr lang="en-US" sz="1100" dirty="0" err="1">
                          <a:solidFill>
                            <a:schemeClr val="bg2">
                              <a:lumMod val="50000"/>
                            </a:schemeClr>
                          </a:solidFill>
                          <a:effectLst/>
                          <a:latin typeface="Cambria" panose="02040503050406030204" pitchFamily="18" charset="0"/>
                          <a:ea typeface="Cambria" panose="02040503050406030204" pitchFamily="18" charset="0"/>
                        </a:rPr>
                        <a:t>Јас</a:t>
                      </a:r>
                      <a:r>
                        <a:rPr lang="en-US" sz="1100" dirty="0">
                          <a:solidFill>
                            <a:schemeClr val="bg2">
                              <a:lumMod val="50000"/>
                            </a:schemeClr>
                          </a:solidFill>
                          <a:effectLst/>
                          <a:latin typeface="Cambria" panose="02040503050406030204" pitchFamily="18" charset="0"/>
                          <a:ea typeface="Cambria" panose="02040503050406030204" pitchFamily="18" charset="0"/>
                        </a:rPr>
                        <a:t> </a:t>
                      </a:r>
                      <a:r>
                        <a:rPr lang="en-US" sz="1100" dirty="0" err="1">
                          <a:solidFill>
                            <a:schemeClr val="bg2">
                              <a:lumMod val="50000"/>
                            </a:schemeClr>
                          </a:solidFill>
                          <a:effectLst/>
                          <a:latin typeface="Cambria" panose="02040503050406030204" pitchFamily="18" charset="0"/>
                          <a:ea typeface="Cambria" panose="02040503050406030204" pitchFamily="18" charset="0"/>
                        </a:rPr>
                        <a:t>работам</a:t>
                      </a:r>
                      <a:r>
                        <a:rPr lang="en-US" sz="1100" dirty="0">
                          <a:solidFill>
                            <a:schemeClr val="bg2">
                              <a:lumMod val="50000"/>
                            </a:schemeClr>
                          </a:solidFill>
                          <a:effectLst/>
                          <a:latin typeface="Cambria" panose="02040503050406030204" pitchFamily="18" charset="0"/>
                          <a:ea typeface="Cambria" panose="02040503050406030204" pitchFamily="18" charset="0"/>
                        </a:rPr>
                        <a:t> </a:t>
                      </a:r>
                      <a:r>
                        <a:rPr lang="en-US" sz="1100" dirty="0" err="1">
                          <a:solidFill>
                            <a:schemeClr val="bg2">
                              <a:lumMod val="50000"/>
                            </a:schemeClr>
                          </a:solidFill>
                          <a:effectLst/>
                          <a:latin typeface="Cambria" panose="02040503050406030204" pitchFamily="18" charset="0"/>
                          <a:ea typeface="Cambria" panose="02040503050406030204" pitchFamily="18" charset="0"/>
                        </a:rPr>
                        <a:t>напорно</a:t>
                      </a:r>
                      <a:r>
                        <a:rPr lang="en-US" sz="1100" dirty="0">
                          <a:solidFill>
                            <a:schemeClr val="bg2">
                              <a:lumMod val="50000"/>
                            </a:schemeClr>
                          </a:solidFill>
                          <a:effectLst/>
                          <a:latin typeface="Cambria" panose="02040503050406030204" pitchFamily="18" charset="0"/>
                          <a:ea typeface="Cambria" panose="02040503050406030204" pitchFamily="18" charset="0"/>
                        </a:rPr>
                        <a:t> за </a:t>
                      </a:r>
                      <a:r>
                        <a:rPr lang="en-US" sz="1100" dirty="0" err="1">
                          <a:solidFill>
                            <a:schemeClr val="bg2">
                              <a:lumMod val="50000"/>
                            </a:schemeClr>
                          </a:solidFill>
                          <a:effectLst/>
                          <a:latin typeface="Cambria" panose="02040503050406030204" pitchFamily="18" charset="0"/>
                          <a:ea typeface="Cambria" panose="02040503050406030204" pitchFamily="18" charset="0"/>
                        </a:rPr>
                        <a:t>да</a:t>
                      </a:r>
                      <a:r>
                        <a:rPr lang="en-US" sz="1100" dirty="0">
                          <a:solidFill>
                            <a:schemeClr val="bg2">
                              <a:lumMod val="50000"/>
                            </a:schemeClr>
                          </a:solidFill>
                          <a:effectLst/>
                          <a:latin typeface="Cambria" panose="02040503050406030204" pitchFamily="18" charset="0"/>
                          <a:ea typeface="Cambria" panose="02040503050406030204" pitchFamily="18" charset="0"/>
                        </a:rPr>
                        <a:t> </a:t>
                      </a:r>
                      <a:r>
                        <a:rPr lang="en-US" sz="1100" dirty="0" err="1">
                          <a:solidFill>
                            <a:schemeClr val="bg2">
                              <a:lumMod val="50000"/>
                            </a:schemeClr>
                          </a:solidFill>
                          <a:effectLst/>
                          <a:latin typeface="Cambria" panose="02040503050406030204" pitchFamily="18" charset="0"/>
                          <a:ea typeface="Cambria" panose="02040503050406030204" pitchFamily="18" charset="0"/>
                        </a:rPr>
                        <a:t>ги</a:t>
                      </a:r>
                      <a:r>
                        <a:rPr lang="en-US" sz="1100" dirty="0">
                          <a:solidFill>
                            <a:schemeClr val="bg2">
                              <a:lumMod val="50000"/>
                            </a:schemeClr>
                          </a:solidFill>
                          <a:effectLst/>
                          <a:latin typeface="Cambria" panose="02040503050406030204" pitchFamily="18" charset="0"/>
                          <a:ea typeface="Cambria" panose="02040503050406030204" pitchFamily="18" charset="0"/>
                        </a:rPr>
                        <a:t> </a:t>
                      </a:r>
                      <a:r>
                        <a:rPr lang="en-US" sz="1100" dirty="0" err="1">
                          <a:solidFill>
                            <a:schemeClr val="bg2">
                              <a:lumMod val="50000"/>
                            </a:schemeClr>
                          </a:solidFill>
                          <a:effectLst/>
                          <a:latin typeface="Cambria" panose="02040503050406030204" pitchFamily="18" charset="0"/>
                          <a:ea typeface="Cambria" panose="02040503050406030204" pitchFamily="18" charset="0"/>
                        </a:rPr>
                        <a:t>завршам</a:t>
                      </a:r>
                      <a:r>
                        <a:rPr lang="en-US" sz="1100" dirty="0">
                          <a:solidFill>
                            <a:schemeClr val="bg2">
                              <a:lumMod val="50000"/>
                            </a:schemeClr>
                          </a:solidFill>
                          <a:effectLst/>
                          <a:latin typeface="Cambria" panose="02040503050406030204" pitchFamily="18" charset="0"/>
                          <a:ea typeface="Cambria" panose="02040503050406030204" pitchFamily="18" charset="0"/>
                        </a:rPr>
                        <a:t> </a:t>
                      </a:r>
                      <a:r>
                        <a:rPr lang="en-US" sz="1100" dirty="0" err="1">
                          <a:solidFill>
                            <a:schemeClr val="bg2">
                              <a:lumMod val="50000"/>
                            </a:schemeClr>
                          </a:solidFill>
                          <a:effectLst/>
                          <a:latin typeface="Cambria" panose="02040503050406030204" pitchFamily="18" charset="0"/>
                          <a:ea typeface="Cambria" panose="02040503050406030204" pitchFamily="18" charset="0"/>
                        </a:rPr>
                        <a:t>моите</a:t>
                      </a:r>
                      <a:r>
                        <a:rPr lang="en-US" sz="1100" dirty="0">
                          <a:solidFill>
                            <a:schemeClr val="bg2">
                              <a:lumMod val="50000"/>
                            </a:schemeClr>
                          </a:solidFill>
                          <a:effectLst/>
                          <a:latin typeface="Cambria" panose="02040503050406030204" pitchFamily="18" charset="0"/>
                          <a:ea typeface="Cambria" panose="02040503050406030204" pitchFamily="18" charset="0"/>
                        </a:rPr>
                        <a:t> </a:t>
                      </a:r>
                      <a:r>
                        <a:rPr lang="en-US" sz="1100" dirty="0" err="1">
                          <a:solidFill>
                            <a:schemeClr val="bg2">
                              <a:lumMod val="50000"/>
                            </a:schemeClr>
                          </a:solidFill>
                          <a:effectLst/>
                          <a:latin typeface="Cambria" panose="02040503050406030204" pitchFamily="18" charset="0"/>
                          <a:ea typeface="Cambria" panose="02040503050406030204" pitchFamily="18" charset="0"/>
                        </a:rPr>
                        <a:t>дневни</a:t>
                      </a:r>
                      <a:r>
                        <a:rPr lang="en-US" sz="1100" dirty="0">
                          <a:solidFill>
                            <a:schemeClr val="bg2">
                              <a:lumMod val="50000"/>
                            </a:schemeClr>
                          </a:solidFill>
                          <a:effectLst/>
                          <a:latin typeface="Cambria" panose="02040503050406030204" pitchFamily="18" charset="0"/>
                          <a:ea typeface="Cambria" panose="02040503050406030204" pitchFamily="18" charset="0"/>
                        </a:rPr>
                        <a:t> </a:t>
                      </a:r>
                      <a:r>
                        <a:rPr lang="en-US" sz="1100" dirty="0" err="1">
                          <a:solidFill>
                            <a:schemeClr val="bg2">
                              <a:lumMod val="50000"/>
                            </a:schemeClr>
                          </a:solidFill>
                          <a:effectLst/>
                          <a:latin typeface="Cambria" panose="02040503050406030204" pitchFamily="18" charset="0"/>
                          <a:ea typeface="Cambria" panose="02040503050406030204" pitchFamily="18" charset="0"/>
                        </a:rPr>
                        <a:t>задачи</a:t>
                      </a:r>
                      <a:endParaRPr lang="en-US" sz="1100" dirty="0">
                        <a:solidFill>
                          <a:schemeClr val="bg2">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r>
              <a:tr h="389915">
                <a:tc>
                  <a:txBody>
                    <a:bodyPr/>
                    <a:lstStyle/>
                    <a:p>
                      <a:pPr marL="0" marR="0">
                        <a:lnSpc>
                          <a:spcPct val="107000"/>
                        </a:lnSpc>
                        <a:spcBef>
                          <a:spcPts val="0"/>
                        </a:spcBef>
                        <a:spcAft>
                          <a:spcPts val="0"/>
                        </a:spcAft>
                      </a:pPr>
                      <a:r>
                        <a:rPr lang="en-US" sz="1100">
                          <a:solidFill>
                            <a:schemeClr val="bg2">
                              <a:lumMod val="50000"/>
                            </a:schemeClr>
                          </a:solidFill>
                          <a:effectLst/>
                          <a:latin typeface="Cambria" panose="02040503050406030204" pitchFamily="18" charset="0"/>
                          <a:ea typeface="Cambria" panose="02040503050406030204" pitchFamily="18" charset="0"/>
                        </a:rPr>
                        <a:t>V74</a:t>
                      </a:r>
                      <a:endParaRPr lang="en-US" sz="1100">
                        <a:solidFill>
                          <a:schemeClr val="bg2">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en-US" sz="1100" dirty="0">
                          <a:solidFill>
                            <a:schemeClr val="bg2">
                              <a:lumMod val="50000"/>
                            </a:schemeClr>
                          </a:solidFill>
                          <a:effectLst/>
                          <a:latin typeface="Cambria" panose="02040503050406030204" pitchFamily="18" charset="0"/>
                          <a:ea typeface="Cambria" panose="02040503050406030204" pitchFamily="18" charset="0"/>
                        </a:rPr>
                        <a:t>Q24b </a:t>
                      </a:r>
                      <a:r>
                        <a:rPr lang="en-US" sz="1100" dirty="0" err="1">
                          <a:solidFill>
                            <a:schemeClr val="bg2">
                              <a:lumMod val="50000"/>
                            </a:schemeClr>
                          </a:solidFill>
                          <a:effectLst/>
                          <a:latin typeface="Cambria" panose="02040503050406030204" pitchFamily="18" charset="0"/>
                          <a:ea typeface="Cambria" panose="02040503050406030204" pitchFamily="18" charset="0"/>
                        </a:rPr>
                        <a:t>Опишете</a:t>
                      </a:r>
                      <a:r>
                        <a:rPr lang="en-US" sz="1100" dirty="0">
                          <a:solidFill>
                            <a:schemeClr val="bg2">
                              <a:lumMod val="50000"/>
                            </a:schemeClr>
                          </a:solidFill>
                          <a:effectLst/>
                          <a:latin typeface="Cambria" panose="02040503050406030204" pitchFamily="18" charset="0"/>
                          <a:ea typeface="Cambria" panose="02040503050406030204" pitchFamily="18" charset="0"/>
                        </a:rPr>
                        <a:t> </a:t>
                      </a:r>
                      <a:r>
                        <a:rPr lang="en-US" sz="1100" dirty="0" err="1">
                          <a:solidFill>
                            <a:schemeClr val="bg2">
                              <a:lumMod val="50000"/>
                            </a:schemeClr>
                          </a:solidFill>
                          <a:effectLst/>
                          <a:latin typeface="Cambria" panose="02040503050406030204" pitchFamily="18" charset="0"/>
                          <a:ea typeface="Cambria" panose="02040503050406030204" pitchFamily="18" charset="0"/>
                        </a:rPr>
                        <a:t>се</a:t>
                      </a:r>
                      <a:r>
                        <a:rPr lang="en-US" sz="1100" dirty="0">
                          <a:solidFill>
                            <a:schemeClr val="bg2">
                              <a:lumMod val="50000"/>
                            </a:schemeClr>
                          </a:solidFill>
                          <a:effectLst/>
                          <a:latin typeface="Cambria" panose="02040503050406030204" pitchFamily="18" charset="0"/>
                          <a:ea typeface="Cambria" panose="02040503050406030204" pitchFamily="18" charset="0"/>
                        </a:rPr>
                        <a:t>: </a:t>
                      </a:r>
                      <a:r>
                        <a:rPr lang="mk-MK" sz="1100" dirty="0">
                          <a:solidFill>
                            <a:schemeClr val="bg2">
                              <a:lumMod val="50000"/>
                            </a:schemeClr>
                          </a:solidFill>
                          <a:effectLst/>
                          <a:latin typeface="Cambria" panose="02040503050406030204" pitchFamily="18" charset="0"/>
                          <a:ea typeface="Cambria" panose="02040503050406030204" pitchFamily="18" charset="0"/>
                        </a:rPr>
                        <a:t>Го постигнувам</a:t>
                      </a:r>
                      <a:r>
                        <a:rPr lang="en-US" sz="1100" dirty="0">
                          <a:solidFill>
                            <a:schemeClr val="bg2">
                              <a:lumMod val="50000"/>
                            </a:schemeClr>
                          </a:solidFill>
                          <a:effectLst/>
                          <a:latin typeface="Cambria" panose="02040503050406030204" pitchFamily="18" charset="0"/>
                          <a:ea typeface="Cambria" panose="02040503050406030204" pitchFamily="18" charset="0"/>
                        </a:rPr>
                        <a:t> </a:t>
                      </a:r>
                      <a:r>
                        <a:rPr lang="en-US" sz="1100" dirty="0" err="1">
                          <a:solidFill>
                            <a:schemeClr val="bg2">
                              <a:lumMod val="50000"/>
                            </a:schemeClr>
                          </a:solidFill>
                          <a:effectLst/>
                          <a:latin typeface="Cambria" panose="02040503050406030204" pitchFamily="18" charset="0"/>
                          <a:ea typeface="Cambria" panose="02040503050406030204" pitchFamily="18" charset="0"/>
                        </a:rPr>
                        <a:t>најдобро</a:t>
                      </a:r>
                      <a:r>
                        <a:rPr lang="en-US" sz="1100" dirty="0">
                          <a:solidFill>
                            <a:schemeClr val="bg2">
                              <a:lumMod val="50000"/>
                            </a:schemeClr>
                          </a:solidFill>
                          <a:effectLst/>
                          <a:latin typeface="Cambria" panose="02040503050406030204" pitchFamily="18" charset="0"/>
                          <a:ea typeface="Cambria" panose="02040503050406030204" pitchFamily="18" charset="0"/>
                        </a:rPr>
                        <a:t> </a:t>
                      </a:r>
                      <a:r>
                        <a:rPr lang="en-US" sz="1100" dirty="0" err="1">
                          <a:solidFill>
                            <a:schemeClr val="bg2">
                              <a:lumMod val="50000"/>
                            </a:schemeClr>
                          </a:solidFill>
                          <a:effectLst/>
                          <a:latin typeface="Cambria" panose="02040503050406030204" pitchFamily="18" charset="0"/>
                          <a:ea typeface="Cambria" panose="02040503050406030204" pitchFamily="18" charset="0"/>
                        </a:rPr>
                        <a:t>од</a:t>
                      </a:r>
                      <a:r>
                        <a:rPr lang="en-US" sz="1100" dirty="0">
                          <a:solidFill>
                            <a:schemeClr val="bg2">
                              <a:lumMod val="50000"/>
                            </a:schemeClr>
                          </a:solidFill>
                          <a:effectLst/>
                          <a:latin typeface="Cambria" panose="02040503050406030204" pitchFamily="18" charset="0"/>
                          <a:ea typeface="Cambria" panose="02040503050406030204" pitchFamily="18" charset="0"/>
                        </a:rPr>
                        <a:t> </a:t>
                      </a:r>
                      <a:r>
                        <a:rPr lang="en-US" sz="1100" dirty="0" err="1">
                          <a:solidFill>
                            <a:schemeClr val="bg2">
                              <a:lumMod val="50000"/>
                            </a:schemeClr>
                          </a:solidFill>
                          <a:effectLst/>
                          <a:latin typeface="Cambria" panose="02040503050406030204" pitchFamily="18" charset="0"/>
                          <a:ea typeface="Cambria" panose="02040503050406030204" pitchFamily="18" charset="0"/>
                        </a:rPr>
                        <a:t>моите</a:t>
                      </a:r>
                      <a:r>
                        <a:rPr lang="en-US" sz="1100" dirty="0">
                          <a:solidFill>
                            <a:schemeClr val="bg2">
                              <a:lumMod val="50000"/>
                            </a:schemeClr>
                          </a:solidFill>
                          <a:effectLst/>
                          <a:latin typeface="Cambria" panose="02040503050406030204" pitchFamily="18" charset="0"/>
                          <a:ea typeface="Cambria" panose="02040503050406030204" pitchFamily="18" charset="0"/>
                        </a:rPr>
                        <a:t> </a:t>
                      </a:r>
                      <a:r>
                        <a:rPr lang="en-US" sz="1100" dirty="0" err="1">
                          <a:solidFill>
                            <a:schemeClr val="bg2">
                              <a:lumMod val="50000"/>
                            </a:schemeClr>
                          </a:solidFill>
                          <a:effectLst/>
                          <a:latin typeface="Cambria" panose="02040503050406030204" pitchFamily="18" charset="0"/>
                          <a:ea typeface="Cambria" panose="02040503050406030204" pitchFamily="18" charset="0"/>
                        </a:rPr>
                        <a:t>способност</a:t>
                      </a:r>
                      <a:r>
                        <a:rPr lang="mk-MK" sz="1100" dirty="0">
                          <a:solidFill>
                            <a:schemeClr val="bg2">
                              <a:lumMod val="50000"/>
                            </a:schemeClr>
                          </a:solidFill>
                          <a:effectLst/>
                          <a:latin typeface="Cambria" panose="02040503050406030204" pitchFamily="18" charset="0"/>
                          <a:ea typeface="Cambria" panose="02040503050406030204" pitchFamily="18" charset="0"/>
                        </a:rPr>
                        <a:t>и</a:t>
                      </a:r>
                      <a:endParaRPr lang="en-US" sz="1100" dirty="0">
                        <a:solidFill>
                          <a:schemeClr val="bg2">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r>
              <a:tr h="389915">
                <a:tc>
                  <a:txBody>
                    <a:bodyPr/>
                    <a:lstStyle/>
                    <a:p>
                      <a:pPr marL="0" marR="0">
                        <a:lnSpc>
                          <a:spcPct val="107000"/>
                        </a:lnSpc>
                        <a:spcBef>
                          <a:spcPts val="0"/>
                        </a:spcBef>
                        <a:spcAft>
                          <a:spcPts val="0"/>
                        </a:spcAft>
                      </a:pPr>
                      <a:r>
                        <a:rPr lang="en-US" sz="1100">
                          <a:solidFill>
                            <a:schemeClr val="bg2">
                              <a:lumMod val="50000"/>
                            </a:schemeClr>
                          </a:solidFill>
                          <a:effectLst/>
                          <a:latin typeface="Cambria" panose="02040503050406030204" pitchFamily="18" charset="0"/>
                          <a:ea typeface="Cambria" panose="02040503050406030204" pitchFamily="18" charset="0"/>
                        </a:rPr>
                        <a:t>V75</a:t>
                      </a:r>
                      <a:endParaRPr lang="en-US" sz="1100">
                        <a:solidFill>
                          <a:schemeClr val="bg2">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en-US" sz="1100" dirty="0">
                          <a:solidFill>
                            <a:schemeClr val="bg2">
                              <a:lumMod val="50000"/>
                            </a:schemeClr>
                          </a:solidFill>
                          <a:effectLst/>
                          <a:latin typeface="Cambria" panose="02040503050406030204" pitchFamily="18" charset="0"/>
                          <a:ea typeface="Cambria" panose="02040503050406030204" pitchFamily="18" charset="0"/>
                        </a:rPr>
                        <a:t>Q24c</a:t>
                      </a:r>
                      <a:r>
                        <a:rPr lang="mk-MK" sz="1100" dirty="0">
                          <a:solidFill>
                            <a:schemeClr val="bg2">
                              <a:lumMod val="50000"/>
                            </a:schemeClr>
                          </a:solidFill>
                          <a:effectLst/>
                          <a:latin typeface="Cambria" panose="02040503050406030204" pitchFamily="18" charset="0"/>
                          <a:ea typeface="Cambria" panose="02040503050406030204" pitchFamily="18" charset="0"/>
                        </a:rPr>
                        <a:t> Опишете се: Јас работам напорно за да ги одржувам своите перформанси на задачите</a:t>
                      </a:r>
                      <a:endParaRPr lang="en-US" sz="1100" dirty="0">
                        <a:solidFill>
                          <a:schemeClr val="bg2">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r>
              <a:tr h="389915">
                <a:tc>
                  <a:txBody>
                    <a:bodyPr/>
                    <a:lstStyle/>
                    <a:p>
                      <a:pPr marL="0" marR="0">
                        <a:lnSpc>
                          <a:spcPct val="107000"/>
                        </a:lnSpc>
                        <a:spcBef>
                          <a:spcPts val="0"/>
                        </a:spcBef>
                        <a:spcAft>
                          <a:spcPts val="0"/>
                        </a:spcAft>
                      </a:pPr>
                      <a:r>
                        <a:rPr lang="en-US" sz="1100">
                          <a:solidFill>
                            <a:schemeClr val="bg2">
                              <a:lumMod val="50000"/>
                            </a:schemeClr>
                          </a:solidFill>
                          <a:effectLst/>
                          <a:latin typeface="Cambria" panose="02040503050406030204" pitchFamily="18" charset="0"/>
                          <a:ea typeface="Cambria" panose="02040503050406030204" pitchFamily="18" charset="0"/>
                        </a:rPr>
                        <a:t>V76</a:t>
                      </a:r>
                      <a:endParaRPr lang="en-US" sz="1100">
                        <a:solidFill>
                          <a:schemeClr val="bg2">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en-US" sz="1100" dirty="0">
                          <a:solidFill>
                            <a:schemeClr val="bg2">
                              <a:lumMod val="50000"/>
                            </a:schemeClr>
                          </a:solidFill>
                          <a:effectLst/>
                          <a:latin typeface="Cambria" panose="02040503050406030204" pitchFamily="18" charset="0"/>
                          <a:ea typeface="Cambria" panose="02040503050406030204" pitchFamily="18" charset="0"/>
                        </a:rPr>
                        <a:t>Q25a</a:t>
                      </a:r>
                      <a:r>
                        <a:rPr lang="mk-MK" sz="1100" dirty="0">
                          <a:solidFill>
                            <a:schemeClr val="bg2">
                              <a:lumMod val="50000"/>
                            </a:schemeClr>
                          </a:solidFill>
                          <a:effectLst/>
                          <a:latin typeface="Cambria" panose="02040503050406030204" pitchFamily="18" charset="0"/>
                          <a:ea typeface="Cambria" panose="02040503050406030204" pitchFamily="18" charset="0"/>
                        </a:rPr>
                        <a:t> Опишете се како 14,15,16 годишни: Многу се трудев да одам секој ден во школо</a:t>
                      </a:r>
                      <a:endParaRPr lang="en-US" sz="1100" dirty="0">
                        <a:solidFill>
                          <a:schemeClr val="bg2">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r>
              <a:tr h="389915">
                <a:tc>
                  <a:txBody>
                    <a:bodyPr/>
                    <a:lstStyle/>
                    <a:p>
                      <a:pPr marL="0" marR="0">
                        <a:lnSpc>
                          <a:spcPct val="107000"/>
                        </a:lnSpc>
                        <a:spcBef>
                          <a:spcPts val="0"/>
                        </a:spcBef>
                        <a:spcAft>
                          <a:spcPts val="0"/>
                        </a:spcAft>
                      </a:pPr>
                      <a:r>
                        <a:rPr lang="en-US" sz="1100">
                          <a:solidFill>
                            <a:schemeClr val="bg2">
                              <a:lumMod val="50000"/>
                            </a:schemeClr>
                          </a:solidFill>
                          <a:effectLst/>
                          <a:latin typeface="Cambria" panose="02040503050406030204" pitchFamily="18" charset="0"/>
                          <a:ea typeface="Cambria" panose="02040503050406030204" pitchFamily="18" charset="0"/>
                        </a:rPr>
                        <a:t>V77</a:t>
                      </a:r>
                      <a:endParaRPr lang="en-US" sz="1100">
                        <a:solidFill>
                          <a:schemeClr val="bg2">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en-US" sz="1100" dirty="0">
                          <a:solidFill>
                            <a:schemeClr val="bg2">
                              <a:lumMod val="50000"/>
                            </a:schemeClr>
                          </a:solidFill>
                          <a:effectLst/>
                          <a:latin typeface="Cambria" panose="02040503050406030204" pitchFamily="18" charset="0"/>
                          <a:ea typeface="Cambria" panose="02040503050406030204" pitchFamily="18" charset="0"/>
                        </a:rPr>
                        <a:t>Q25b</a:t>
                      </a:r>
                      <a:r>
                        <a:rPr lang="mk-MK" sz="1100" dirty="0">
                          <a:solidFill>
                            <a:schemeClr val="bg2">
                              <a:lumMod val="50000"/>
                            </a:schemeClr>
                          </a:solidFill>
                          <a:effectLst/>
                          <a:latin typeface="Cambria" panose="02040503050406030204" pitchFamily="18" charset="0"/>
                          <a:ea typeface="Cambria" panose="02040503050406030204" pitchFamily="18" charset="0"/>
                        </a:rPr>
                        <a:t> Опишете се како 14,15,16 годишни: Го постигнував најдоброто од моите способности </a:t>
                      </a:r>
                      <a:endParaRPr lang="en-US" sz="1100" dirty="0">
                        <a:solidFill>
                          <a:schemeClr val="bg2">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r>
              <a:tr h="389915">
                <a:tc>
                  <a:txBody>
                    <a:bodyPr/>
                    <a:lstStyle/>
                    <a:p>
                      <a:pPr marL="0" marR="0">
                        <a:lnSpc>
                          <a:spcPct val="107000"/>
                        </a:lnSpc>
                        <a:spcBef>
                          <a:spcPts val="0"/>
                        </a:spcBef>
                        <a:spcAft>
                          <a:spcPts val="0"/>
                        </a:spcAft>
                      </a:pPr>
                      <a:r>
                        <a:rPr lang="en-US" sz="1100" dirty="0">
                          <a:solidFill>
                            <a:schemeClr val="accent1">
                              <a:lumMod val="50000"/>
                            </a:schemeClr>
                          </a:solidFill>
                          <a:effectLst/>
                          <a:latin typeface="Cambria" panose="02040503050406030204" pitchFamily="18" charset="0"/>
                          <a:ea typeface="Cambria" panose="02040503050406030204" pitchFamily="18" charset="0"/>
                        </a:rPr>
                        <a:t>ISSP </a:t>
                      </a:r>
                      <a:r>
                        <a:rPr lang="mk-MK" sz="1100" dirty="0">
                          <a:solidFill>
                            <a:schemeClr val="accent1">
                              <a:lumMod val="50000"/>
                            </a:schemeClr>
                          </a:solidFill>
                          <a:effectLst/>
                          <a:latin typeface="Cambria" panose="02040503050406030204" pitchFamily="18" charset="0"/>
                          <a:ea typeface="Cambria" panose="02040503050406030204" pitchFamily="18" charset="0"/>
                        </a:rPr>
                        <a:t>позадински </a:t>
                      </a:r>
                      <a:r>
                        <a:rPr lang="mk-MK" sz="1100" dirty="0" smtClean="0">
                          <a:solidFill>
                            <a:schemeClr val="accent1">
                              <a:lumMod val="50000"/>
                            </a:schemeClr>
                          </a:solidFill>
                          <a:effectLst/>
                          <a:latin typeface="Cambria" panose="02040503050406030204" pitchFamily="18" charset="0"/>
                          <a:ea typeface="Cambria" panose="02040503050406030204" pitchFamily="18" charset="0"/>
                        </a:rPr>
                        <a:t>променливи</a:t>
                      </a:r>
                      <a:endParaRPr lang="en-US" sz="1100" dirty="0">
                        <a:solidFill>
                          <a:schemeClr val="accent1">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mk-MK" sz="1100">
                          <a:solidFill>
                            <a:schemeClr val="accent1">
                              <a:lumMod val="50000"/>
                            </a:schemeClr>
                          </a:solidFill>
                          <a:effectLst/>
                          <a:latin typeface="Cambria" panose="02040503050406030204" pitchFamily="18" charset="0"/>
                          <a:ea typeface="Cambria" panose="02040503050406030204" pitchFamily="18" charset="0"/>
                        </a:rPr>
                        <a:t> </a:t>
                      </a:r>
                      <a:endParaRPr lang="en-US" sz="1100">
                        <a:solidFill>
                          <a:schemeClr val="accent1">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r>
              <a:tr h="389915">
                <a:tc>
                  <a:txBody>
                    <a:bodyPr/>
                    <a:lstStyle/>
                    <a:p>
                      <a:pPr marL="0" marR="0">
                        <a:lnSpc>
                          <a:spcPct val="107000"/>
                        </a:lnSpc>
                        <a:spcBef>
                          <a:spcPts val="0"/>
                        </a:spcBef>
                        <a:spcAft>
                          <a:spcPts val="0"/>
                        </a:spcAft>
                      </a:pPr>
                      <a:r>
                        <a:rPr lang="en-US" sz="1100" dirty="0">
                          <a:solidFill>
                            <a:schemeClr val="accent1">
                              <a:lumMod val="50000"/>
                            </a:schemeClr>
                          </a:solidFill>
                          <a:effectLst/>
                          <a:latin typeface="Cambria" panose="02040503050406030204" pitchFamily="18" charset="0"/>
                          <a:ea typeface="Cambria" panose="02040503050406030204" pitchFamily="18" charset="0"/>
                        </a:rPr>
                        <a:t>SEX</a:t>
                      </a:r>
                      <a:endParaRPr lang="en-US" sz="1100" dirty="0">
                        <a:solidFill>
                          <a:schemeClr val="accent1">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en-US" sz="1100" dirty="0">
                          <a:solidFill>
                            <a:schemeClr val="accent1">
                              <a:lumMod val="50000"/>
                            </a:schemeClr>
                          </a:solidFill>
                          <a:effectLst/>
                          <a:latin typeface="Cambria" panose="02040503050406030204" pitchFamily="18" charset="0"/>
                          <a:ea typeface="Cambria" panose="02040503050406030204" pitchFamily="18" charset="0"/>
                        </a:rPr>
                        <a:t>R: </a:t>
                      </a:r>
                      <a:r>
                        <a:rPr lang="mk-MK" sz="1100" dirty="0">
                          <a:solidFill>
                            <a:schemeClr val="accent1">
                              <a:lumMod val="50000"/>
                            </a:schemeClr>
                          </a:solidFill>
                          <a:effectLst/>
                          <a:latin typeface="Cambria" panose="02040503050406030204" pitchFamily="18" charset="0"/>
                          <a:ea typeface="Cambria" panose="02040503050406030204" pitchFamily="18" charset="0"/>
                        </a:rPr>
                        <a:t>Пол</a:t>
                      </a:r>
                      <a:endParaRPr lang="en-US" sz="1100" dirty="0">
                        <a:solidFill>
                          <a:schemeClr val="accent1">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r>
              <a:tr h="389915">
                <a:tc>
                  <a:txBody>
                    <a:bodyPr/>
                    <a:lstStyle/>
                    <a:p>
                      <a:pPr marL="0" marR="0">
                        <a:lnSpc>
                          <a:spcPct val="107000"/>
                        </a:lnSpc>
                        <a:spcBef>
                          <a:spcPts val="0"/>
                        </a:spcBef>
                        <a:spcAft>
                          <a:spcPts val="0"/>
                        </a:spcAft>
                      </a:pPr>
                      <a:r>
                        <a:rPr lang="en-US" sz="1100" dirty="0">
                          <a:solidFill>
                            <a:schemeClr val="accent1">
                              <a:lumMod val="50000"/>
                            </a:schemeClr>
                          </a:solidFill>
                          <a:effectLst/>
                          <a:latin typeface="Cambria" panose="02040503050406030204" pitchFamily="18" charset="0"/>
                          <a:ea typeface="Cambria" panose="02040503050406030204" pitchFamily="18" charset="0"/>
                        </a:rPr>
                        <a:t>AGE</a:t>
                      </a:r>
                      <a:endParaRPr lang="en-US" sz="1100" dirty="0">
                        <a:solidFill>
                          <a:schemeClr val="accent1">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en-US" sz="1100" dirty="0">
                          <a:solidFill>
                            <a:schemeClr val="accent1">
                              <a:lumMod val="50000"/>
                            </a:schemeClr>
                          </a:solidFill>
                          <a:effectLst/>
                          <a:latin typeface="Cambria" panose="02040503050406030204" pitchFamily="18" charset="0"/>
                          <a:ea typeface="Cambria" panose="02040503050406030204" pitchFamily="18" charset="0"/>
                        </a:rPr>
                        <a:t>R: </a:t>
                      </a:r>
                      <a:r>
                        <a:rPr lang="mk-MK" sz="1100" dirty="0">
                          <a:solidFill>
                            <a:schemeClr val="accent1">
                              <a:lumMod val="50000"/>
                            </a:schemeClr>
                          </a:solidFill>
                          <a:effectLst/>
                          <a:latin typeface="Cambria" panose="02040503050406030204" pitchFamily="18" charset="0"/>
                          <a:ea typeface="Cambria" panose="02040503050406030204" pitchFamily="18" charset="0"/>
                        </a:rPr>
                        <a:t>Возраст</a:t>
                      </a:r>
                      <a:endParaRPr lang="en-US" sz="1100" dirty="0">
                        <a:solidFill>
                          <a:schemeClr val="accent1">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r>
              <a:tr h="389915">
                <a:tc>
                  <a:txBody>
                    <a:bodyPr/>
                    <a:lstStyle/>
                    <a:p>
                      <a:pPr marL="0" marR="0">
                        <a:lnSpc>
                          <a:spcPct val="107000"/>
                        </a:lnSpc>
                        <a:spcBef>
                          <a:spcPts val="0"/>
                        </a:spcBef>
                        <a:spcAft>
                          <a:spcPts val="0"/>
                        </a:spcAft>
                      </a:pPr>
                      <a:r>
                        <a:rPr lang="en-US" sz="1100" dirty="0">
                          <a:solidFill>
                            <a:schemeClr val="accent1">
                              <a:lumMod val="50000"/>
                            </a:schemeClr>
                          </a:solidFill>
                          <a:effectLst/>
                          <a:latin typeface="Cambria" panose="02040503050406030204" pitchFamily="18" charset="0"/>
                          <a:ea typeface="Cambria" panose="02040503050406030204" pitchFamily="18" charset="0"/>
                        </a:rPr>
                        <a:t>MARITAL</a:t>
                      </a:r>
                      <a:endParaRPr lang="en-US" sz="1100" dirty="0">
                        <a:solidFill>
                          <a:schemeClr val="accent1">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en-US" sz="1100" dirty="0">
                          <a:solidFill>
                            <a:schemeClr val="accent1">
                              <a:lumMod val="50000"/>
                            </a:schemeClr>
                          </a:solidFill>
                          <a:effectLst/>
                          <a:latin typeface="Cambria" panose="02040503050406030204" pitchFamily="18" charset="0"/>
                          <a:ea typeface="Cambria" panose="02040503050406030204" pitchFamily="18" charset="0"/>
                        </a:rPr>
                        <a:t>R: </a:t>
                      </a:r>
                      <a:r>
                        <a:rPr lang="mk-MK" sz="1100" dirty="0">
                          <a:solidFill>
                            <a:schemeClr val="accent1">
                              <a:lumMod val="50000"/>
                            </a:schemeClr>
                          </a:solidFill>
                          <a:effectLst/>
                          <a:latin typeface="Cambria" panose="02040503050406030204" pitchFamily="18" charset="0"/>
                          <a:ea typeface="Cambria" panose="02040503050406030204" pitchFamily="18" charset="0"/>
                        </a:rPr>
                        <a:t>Брачна состојба</a:t>
                      </a:r>
                      <a:endParaRPr lang="en-US" sz="1100" dirty="0">
                        <a:solidFill>
                          <a:schemeClr val="accent1">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r>
              <a:tr h="389915">
                <a:tc>
                  <a:txBody>
                    <a:bodyPr/>
                    <a:lstStyle/>
                    <a:p>
                      <a:pPr marL="0" marR="0">
                        <a:lnSpc>
                          <a:spcPct val="107000"/>
                        </a:lnSpc>
                        <a:spcBef>
                          <a:spcPts val="0"/>
                        </a:spcBef>
                        <a:spcAft>
                          <a:spcPts val="0"/>
                        </a:spcAft>
                      </a:pPr>
                      <a:r>
                        <a:rPr lang="en-US" sz="1100">
                          <a:solidFill>
                            <a:schemeClr val="accent1">
                              <a:lumMod val="50000"/>
                            </a:schemeClr>
                          </a:solidFill>
                          <a:effectLst/>
                          <a:latin typeface="Cambria" panose="02040503050406030204" pitchFamily="18" charset="0"/>
                          <a:ea typeface="Cambria" panose="02040503050406030204" pitchFamily="18" charset="0"/>
                        </a:rPr>
                        <a:t>COHAB</a:t>
                      </a:r>
                      <a:endParaRPr lang="en-US" sz="1100">
                        <a:solidFill>
                          <a:schemeClr val="accent1">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en-US" sz="1100" dirty="0">
                          <a:solidFill>
                            <a:schemeClr val="accent1">
                              <a:lumMod val="50000"/>
                            </a:schemeClr>
                          </a:solidFill>
                          <a:effectLst/>
                          <a:latin typeface="Cambria" panose="02040503050406030204" pitchFamily="18" charset="0"/>
                          <a:ea typeface="Cambria" panose="02040503050406030204" pitchFamily="18" charset="0"/>
                        </a:rPr>
                        <a:t>R: </a:t>
                      </a:r>
                      <a:r>
                        <a:rPr lang="mk-MK" sz="1100" dirty="0">
                          <a:solidFill>
                            <a:schemeClr val="accent1">
                              <a:lumMod val="50000"/>
                            </a:schemeClr>
                          </a:solidFill>
                          <a:effectLst/>
                          <a:latin typeface="Cambria" panose="02040503050406030204" pitchFamily="18" charset="0"/>
                          <a:ea typeface="Cambria" panose="02040503050406030204" pitchFamily="18" charset="0"/>
                        </a:rPr>
                        <a:t>Стабилен животен партнер</a:t>
                      </a:r>
                      <a:endParaRPr lang="en-US" sz="1100" dirty="0">
                        <a:solidFill>
                          <a:schemeClr val="accent1">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r>
              <a:tr h="389915">
                <a:tc>
                  <a:txBody>
                    <a:bodyPr/>
                    <a:lstStyle/>
                    <a:p>
                      <a:pPr marL="0" marR="0">
                        <a:lnSpc>
                          <a:spcPct val="107000"/>
                        </a:lnSpc>
                        <a:spcBef>
                          <a:spcPts val="0"/>
                        </a:spcBef>
                        <a:spcAft>
                          <a:spcPts val="0"/>
                        </a:spcAft>
                      </a:pPr>
                      <a:r>
                        <a:rPr lang="en-US" sz="1100">
                          <a:solidFill>
                            <a:schemeClr val="accent1">
                              <a:lumMod val="50000"/>
                            </a:schemeClr>
                          </a:solidFill>
                          <a:effectLst/>
                          <a:latin typeface="Cambria" panose="02040503050406030204" pitchFamily="18" charset="0"/>
                          <a:ea typeface="Cambria" panose="02040503050406030204" pitchFamily="18" charset="0"/>
                        </a:rPr>
                        <a:t>EDUCYRS</a:t>
                      </a:r>
                      <a:endParaRPr lang="en-US" sz="1100">
                        <a:solidFill>
                          <a:schemeClr val="accent1">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en-US" sz="1100" dirty="0">
                          <a:solidFill>
                            <a:schemeClr val="accent1">
                              <a:lumMod val="50000"/>
                            </a:schemeClr>
                          </a:solidFill>
                          <a:effectLst/>
                          <a:latin typeface="Cambria" panose="02040503050406030204" pitchFamily="18" charset="0"/>
                          <a:ea typeface="Cambria" panose="02040503050406030204" pitchFamily="18" charset="0"/>
                        </a:rPr>
                        <a:t>R: </a:t>
                      </a:r>
                      <a:r>
                        <a:rPr lang="mk-MK" sz="1100" dirty="0">
                          <a:solidFill>
                            <a:schemeClr val="accent1">
                              <a:lumMod val="50000"/>
                            </a:schemeClr>
                          </a:solidFill>
                          <a:effectLst/>
                          <a:latin typeface="Cambria" panose="02040503050406030204" pitchFamily="18" charset="0"/>
                          <a:ea typeface="Cambria" panose="02040503050406030204" pitchFamily="18" charset="0"/>
                        </a:rPr>
                        <a:t>Образование </a:t>
                      </a:r>
                      <a:r>
                        <a:rPr lang="en-US" sz="1100" dirty="0">
                          <a:solidFill>
                            <a:schemeClr val="accent1">
                              <a:lumMod val="50000"/>
                            </a:schemeClr>
                          </a:solidFill>
                          <a:effectLst/>
                          <a:latin typeface="Cambria" panose="02040503050406030204" pitchFamily="18" charset="0"/>
                          <a:ea typeface="Cambria" panose="02040503050406030204" pitchFamily="18" charset="0"/>
                        </a:rPr>
                        <a:t>I</a:t>
                      </a:r>
                      <a:r>
                        <a:rPr lang="mk-MK" sz="1100" dirty="0">
                          <a:solidFill>
                            <a:schemeClr val="accent1">
                              <a:lumMod val="50000"/>
                            </a:schemeClr>
                          </a:solidFill>
                          <a:effectLst/>
                          <a:latin typeface="Cambria" panose="02040503050406030204" pitchFamily="18" charset="0"/>
                          <a:ea typeface="Cambria" panose="02040503050406030204" pitchFamily="18" charset="0"/>
                        </a:rPr>
                        <a:t>: години на школување</a:t>
                      </a:r>
                      <a:endParaRPr lang="en-US" sz="1100" dirty="0">
                        <a:solidFill>
                          <a:schemeClr val="accent1">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r>
              <a:tr h="389915">
                <a:tc>
                  <a:txBody>
                    <a:bodyPr/>
                    <a:lstStyle/>
                    <a:p>
                      <a:pPr marL="0" marR="0">
                        <a:lnSpc>
                          <a:spcPct val="107000"/>
                        </a:lnSpc>
                        <a:spcBef>
                          <a:spcPts val="0"/>
                        </a:spcBef>
                        <a:spcAft>
                          <a:spcPts val="0"/>
                        </a:spcAft>
                      </a:pPr>
                      <a:r>
                        <a:rPr lang="en-US" sz="1100">
                          <a:solidFill>
                            <a:schemeClr val="accent1">
                              <a:lumMod val="50000"/>
                            </a:schemeClr>
                          </a:solidFill>
                          <a:effectLst/>
                          <a:latin typeface="Cambria" panose="02040503050406030204" pitchFamily="18" charset="0"/>
                          <a:ea typeface="Cambria" panose="02040503050406030204" pitchFamily="18" charset="0"/>
                        </a:rPr>
                        <a:t>DEGREE</a:t>
                      </a:r>
                      <a:endParaRPr lang="en-US" sz="1100">
                        <a:solidFill>
                          <a:schemeClr val="accent1">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en-US" sz="1100" dirty="0">
                          <a:solidFill>
                            <a:schemeClr val="accent1">
                              <a:lumMod val="50000"/>
                            </a:schemeClr>
                          </a:solidFill>
                          <a:effectLst/>
                          <a:latin typeface="Cambria" panose="02040503050406030204" pitchFamily="18" charset="0"/>
                          <a:ea typeface="Cambria" panose="02040503050406030204" pitchFamily="18" charset="0"/>
                        </a:rPr>
                        <a:t>R: </a:t>
                      </a:r>
                      <a:r>
                        <a:rPr lang="mk-MK" sz="1100" dirty="0">
                          <a:solidFill>
                            <a:schemeClr val="accent1">
                              <a:lumMod val="50000"/>
                            </a:schemeClr>
                          </a:solidFill>
                          <a:effectLst/>
                          <a:latin typeface="Cambria" panose="02040503050406030204" pitchFamily="18" charset="0"/>
                          <a:ea typeface="Cambria" panose="02040503050406030204" pitchFamily="18" charset="0"/>
                        </a:rPr>
                        <a:t>Образование </a:t>
                      </a:r>
                      <a:r>
                        <a:rPr lang="en-US" sz="1100" dirty="0">
                          <a:solidFill>
                            <a:schemeClr val="accent1">
                              <a:lumMod val="50000"/>
                            </a:schemeClr>
                          </a:solidFill>
                          <a:effectLst/>
                          <a:latin typeface="Cambria" panose="02040503050406030204" pitchFamily="18" charset="0"/>
                          <a:ea typeface="Cambria" panose="02040503050406030204" pitchFamily="18" charset="0"/>
                        </a:rPr>
                        <a:t>II: </a:t>
                      </a:r>
                      <a:r>
                        <a:rPr lang="mk-MK" sz="1100" dirty="0">
                          <a:solidFill>
                            <a:schemeClr val="accent1">
                              <a:lumMod val="50000"/>
                            </a:schemeClr>
                          </a:solidFill>
                          <a:effectLst/>
                          <a:latin typeface="Cambria" panose="02040503050406030204" pitchFamily="18" charset="0"/>
                          <a:ea typeface="Cambria" panose="02040503050406030204" pitchFamily="18" charset="0"/>
                        </a:rPr>
                        <a:t>Највисоко ниво на образование</a:t>
                      </a:r>
                      <a:endParaRPr lang="en-US" sz="1100" dirty="0">
                        <a:solidFill>
                          <a:schemeClr val="accent1">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r>
              <a:tr h="389915">
                <a:tc>
                  <a:txBody>
                    <a:bodyPr/>
                    <a:lstStyle/>
                    <a:p>
                      <a:pPr marL="0" marR="0">
                        <a:lnSpc>
                          <a:spcPct val="107000"/>
                        </a:lnSpc>
                        <a:spcBef>
                          <a:spcPts val="0"/>
                        </a:spcBef>
                        <a:spcAft>
                          <a:spcPts val="0"/>
                        </a:spcAft>
                      </a:pPr>
                      <a:r>
                        <a:rPr lang="en-US" sz="1100">
                          <a:solidFill>
                            <a:schemeClr val="accent1">
                              <a:lumMod val="50000"/>
                            </a:schemeClr>
                          </a:solidFill>
                          <a:effectLst/>
                          <a:latin typeface="Cambria" panose="02040503050406030204" pitchFamily="18" charset="0"/>
                          <a:ea typeface="Cambria" panose="02040503050406030204" pitchFamily="18" charset="0"/>
                        </a:rPr>
                        <a:t>AR_DEGR</a:t>
                      </a:r>
                      <a:endParaRPr lang="en-US" sz="1100">
                        <a:solidFill>
                          <a:schemeClr val="accent1">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en-US" sz="1100" dirty="0" err="1">
                          <a:solidFill>
                            <a:schemeClr val="accent1">
                              <a:lumMod val="50000"/>
                            </a:schemeClr>
                          </a:solidFill>
                          <a:effectLst/>
                          <a:latin typeface="Cambria" panose="02040503050406030204" pitchFamily="18" charset="0"/>
                          <a:ea typeface="Cambria" panose="02040503050406030204" pitchFamily="18" charset="0"/>
                        </a:rPr>
                        <a:t>Образование</a:t>
                      </a:r>
                      <a:r>
                        <a:rPr lang="en-US" sz="1100" dirty="0">
                          <a:solidFill>
                            <a:schemeClr val="accent1">
                              <a:lumMod val="50000"/>
                            </a:schemeClr>
                          </a:solidFill>
                          <a:effectLst/>
                          <a:latin typeface="Cambria" panose="02040503050406030204" pitchFamily="18" charset="0"/>
                          <a:ea typeface="Cambria" panose="02040503050406030204" pitchFamily="18" charset="0"/>
                        </a:rPr>
                        <a:t> </a:t>
                      </a:r>
                      <a:r>
                        <a:rPr lang="en-US" sz="1100" dirty="0" err="1">
                          <a:solidFill>
                            <a:schemeClr val="accent1">
                              <a:lumMod val="50000"/>
                            </a:schemeClr>
                          </a:solidFill>
                          <a:effectLst/>
                          <a:latin typeface="Cambria" panose="02040503050406030204" pitchFamily="18" charset="0"/>
                          <a:ea typeface="Cambria" panose="02040503050406030204" pitchFamily="18" charset="0"/>
                        </a:rPr>
                        <a:t>специфично</a:t>
                      </a:r>
                      <a:r>
                        <a:rPr lang="en-US" sz="1100" dirty="0">
                          <a:solidFill>
                            <a:schemeClr val="accent1">
                              <a:lumMod val="50000"/>
                            </a:schemeClr>
                          </a:solidFill>
                          <a:effectLst/>
                          <a:latin typeface="Cambria" panose="02040503050406030204" pitchFamily="18" charset="0"/>
                          <a:ea typeface="Cambria" panose="02040503050406030204" pitchFamily="18" charset="0"/>
                        </a:rPr>
                        <a:t> за </a:t>
                      </a:r>
                      <a:r>
                        <a:rPr lang="en-US" sz="1100" dirty="0" err="1">
                          <a:solidFill>
                            <a:schemeClr val="accent1">
                              <a:lumMod val="50000"/>
                            </a:schemeClr>
                          </a:solidFill>
                          <a:effectLst/>
                          <a:latin typeface="Cambria" panose="02040503050406030204" pitchFamily="18" charset="0"/>
                          <a:ea typeface="Cambria" panose="02040503050406030204" pitchFamily="18" charset="0"/>
                        </a:rPr>
                        <a:t>земјата</a:t>
                      </a:r>
                      <a:r>
                        <a:rPr lang="en-US" sz="1100" dirty="0">
                          <a:solidFill>
                            <a:schemeClr val="accent1">
                              <a:lumMod val="50000"/>
                            </a:schemeClr>
                          </a:solidFill>
                          <a:effectLst/>
                          <a:latin typeface="Cambria" panose="02040503050406030204" pitchFamily="18" charset="0"/>
                          <a:ea typeface="Cambria" panose="02040503050406030204" pitchFamily="18" charset="0"/>
                        </a:rPr>
                        <a:t>, </a:t>
                      </a:r>
                      <a:r>
                        <a:rPr lang="mk-MK" sz="1100" dirty="0">
                          <a:solidFill>
                            <a:schemeClr val="accent1">
                              <a:lumMod val="50000"/>
                            </a:schemeClr>
                          </a:solidFill>
                          <a:effectLst/>
                          <a:latin typeface="Cambria" panose="02040503050406030204" pitchFamily="18" charset="0"/>
                          <a:ea typeface="Cambria" panose="02040503050406030204" pitchFamily="18" charset="0"/>
                        </a:rPr>
                        <a:t>Аргентина</a:t>
                      </a:r>
                      <a:endParaRPr lang="en-US" sz="1100" dirty="0">
                        <a:solidFill>
                          <a:schemeClr val="accent1">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r>
              <a:tr h="389915">
                <a:tc>
                  <a:txBody>
                    <a:bodyPr/>
                    <a:lstStyle/>
                    <a:p>
                      <a:pPr marL="0" marR="0">
                        <a:lnSpc>
                          <a:spcPct val="107000"/>
                        </a:lnSpc>
                        <a:spcBef>
                          <a:spcPts val="0"/>
                        </a:spcBef>
                        <a:spcAft>
                          <a:spcPts val="0"/>
                        </a:spcAft>
                      </a:pPr>
                      <a:r>
                        <a:rPr lang="en-US" sz="1100">
                          <a:solidFill>
                            <a:schemeClr val="accent1">
                              <a:lumMod val="50000"/>
                            </a:schemeClr>
                          </a:solidFill>
                          <a:effectLst/>
                          <a:latin typeface="Cambria" panose="02040503050406030204" pitchFamily="18" charset="0"/>
                          <a:ea typeface="Cambria" panose="02040503050406030204" pitchFamily="18" charset="0"/>
                        </a:rPr>
                        <a:t>AT_DEGR</a:t>
                      </a:r>
                      <a:endParaRPr lang="en-US" sz="1100">
                        <a:solidFill>
                          <a:schemeClr val="accent1">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mk-MK" sz="1100" dirty="0">
                          <a:solidFill>
                            <a:schemeClr val="accent1">
                              <a:lumMod val="50000"/>
                            </a:schemeClr>
                          </a:solidFill>
                          <a:effectLst/>
                          <a:latin typeface="Cambria" panose="02040503050406030204" pitchFamily="18" charset="0"/>
                          <a:ea typeface="Cambria" panose="02040503050406030204" pitchFamily="18" charset="0"/>
                        </a:rPr>
                        <a:t>Образование специфично за земјата, Австрија</a:t>
                      </a:r>
                      <a:endParaRPr lang="en-US" sz="1100" dirty="0">
                        <a:solidFill>
                          <a:schemeClr val="accent1">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r>
              <a:tr h="389915">
                <a:tc>
                  <a:txBody>
                    <a:bodyPr/>
                    <a:lstStyle/>
                    <a:p>
                      <a:pPr marL="0" marR="0">
                        <a:lnSpc>
                          <a:spcPct val="107000"/>
                        </a:lnSpc>
                        <a:spcBef>
                          <a:spcPts val="0"/>
                        </a:spcBef>
                        <a:spcAft>
                          <a:spcPts val="0"/>
                        </a:spcAft>
                      </a:pPr>
                      <a:r>
                        <a:rPr lang="en-US" sz="1100">
                          <a:solidFill>
                            <a:schemeClr val="accent1">
                              <a:lumMod val="50000"/>
                            </a:schemeClr>
                          </a:solidFill>
                          <a:effectLst/>
                          <a:latin typeface="Cambria" panose="02040503050406030204" pitchFamily="18" charset="0"/>
                          <a:ea typeface="Cambria" panose="02040503050406030204" pitchFamily="18" charset="0"/>
                        </a:rPr>
                        <a:t>AU_DEGR</a:t>
                      </a:r>
                      <a:endParaRPr lang="en-US" sz="1100">
                        <a:solidFill>
                          <a:schemeClr val="accent1">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mk-MK" sz="1100" dirty="0">
                          <a:solidFill>
                            <a:schemeClr val="accent1">
                              <a:lumMod val="50000"/>
                            </a:schemeClr>
                          </a:solidFill>
                          <a:effectLst/>
                          <a:latin typeface="Cambria" panose="02040503050406030204" pitchFamily="18" charset="0"/>
                          <a:ea typeface="Cambria" panose="02040503050406030204" pitchFamily="18" charset="0"/>
                        </a:rPr>
                        <a:t>Образование специфично за земјата, Австралија</a:t>
                      </a:r>
                      <a:endParaRPr lang="en-US" sz="1100" dirty="0">
                        <a:solidFill>
                          <a:schemeClr val="accent1">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r>
              <a:tr h="389915">
                <a:tc>
                  <a:txBody>
                    <a:bodyPr/>
                    <a:lstStyle/>
                    <a:p>
                      <a:pPr marL="0" marR="0">
                        <a:lnSpc>
                          <a:spcPct val="107000"/>
                        </a:lnSpc>
                        <a:spcBef>
                          <a:spcPts val="0"/>
                        </a:spcBef>
                        <a:spcAft>
                          <a:spcPts val="0"/>
                        </a:spcAft>
                      </a:pPr>
                      <a:r>
                        <a:rPr lang="en-US" sz="1100">
                          <a:solidFill>
                            <a:schemeClr val="accent1">
                              <a:lumMod val="50000"/>
                            </a:schemeClr>
                          </a:solidFill>
                          <a:effectLst/>
                          <a:latin typeface="Cambria" panose="02040503050406030204" pitchFamily="18" charset="0"/>
                          <a:ea typeface="Cambria" panose="02040503050406030204" pitchFamily="18" charset="0"/>
                        </a:rPr>
                        <a:t>BE_DEGR</a:t>
                      </a:r>
                      <a:endParaRPr lang="en-US" sz="1100">
                        <a:solidFill>
                          <a:schemeClr val="accent1">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c>
                  <a:txBody>
                    <a:bodyPr/>
                    <a:lstStyle/>
                    <a:p>
                      <a:pPr marL="0" marR="0">
                        <a:lnSpc>
                          <a:spcPct val="107000"/>
                        </a:lnSpc>
                        <a:spcBef>
                          <a:spcPts val="0"/>
                        </a:spcBef>
                        <a:spcAft>
                          <a:spcPts val="0"/>
                        </a:spcAft>
                      </a:pPr>
                      <a:r>
                        <a:rPr lang="mk-MK" sz="1100" dirty="0">
                          <a:solidFill>
                            <a:schemeClr val="accent1">
                              <a:lumMod val="50000"/>
                            </a:schemeClr>
                          </a:solidFill>
                          <a:effectLst/>
                          <a:latin typeface="Cambria" panose="02040503050406030204" pitchFamily="18" charset="0"/>
                          <a:ea typeface="Cambria" panose="02040503050406030204" pitchFamily="18" charset="0"/>
                        </a:rPr>
                        <a:t>Образование специфично за земјата, Белгија</a:t>
                      </a:r>
                      <a:endParaRPr lang="en-US" sz="1100" dirty="0">
                        <a:solidFill>
                          <a:schemeClr val="accent1">
                            <a:lumMod val="50000"/>
                          </a:schemeClr>
                        </a:solidFill>
                        <a:effectLst/>
                        <a:latin typeface="Cambria" panose="02040503050406030204" pitchFamily="18" charset="0"/>
                        <a:ea typeface="Cambria" panose="02040503050406030204" pitchFamily="18" charset="0"/>
                        <a:cs typeface="Times New Roman"/>
                      </a:endParaRPr>
                    </a:p>
                  </a:txBody>
                  <a:tcPr marL="68580" marR="68580" marT="0" marB="0"/>
                </a:tc>
              </a:tr>
            </a:tbl>
          </a:graphicData>
        </a:graphic>
      </p:graphicFrame>
      <p:sp>
        <p:nvSpPr>
          <p:cNvPr id="3" name="Rectangle 2"/>
          <p:cNvSpPr/>
          <p:nvPr/>
        </p:nvSpPr>
        <p:spPr>
          <a:xfrm>
            <a:off x="6305265" y="1014991"/>
            <a:ext cx="10276766" cy="7171194"/>
          </a:xfrm>
          <a:prstGeom prst="rect">
            <a:avLst/>
          </a:prstGeom>
        </p:spPr>
        <p:txBody>
          <a:bodyPr wrap="square">
            <a:spAutoFit/>
          </a:bodyPr>
          <a:lstStyle/>
          <a:p>
            <a:r>
              <a:rPr lang="mk-MK" sz="2000" b="0" dirty="0">
                <a:solidFill>
                  <a:schemeClr val="bg2">
                    <a:lumMod val="50000"/>
                  </a:schemeClr>
                </a:solidFill>
                <a:latin typeface="Cambria" panose="02040503050406030204" pitchFamily="18" charset="0"/>
                <a:ea typeface="Cambria" panose="02040503050406030204" pitchFamily="18" charset="0"/>
              </a:rPr>
              <a:t>Едноставни имиња на </a:t>
            </a:r>
            <a:r>
              <a:rPr lang="mk-MK" sz="2000" b="0" i="1" dirty="0" smtClean="0">
                <a:solidFill>
                  <a:schemeClr val="bg2">
                    <a:lumMod val="50000"/>
                  </a:schemeClr>
                </a:solidFill>
                <a:latin typeface="Cambria" panose="02040503050406030204" pitchFamily="18" charset="0"/>
                <a:ea typeface="Cambria" panose="02040503050406030204" pitchFamily="18" charset="0"/>
              </a:rPr>
              <a:t>променливи</a:t>
            </a:r>
          </a:p>
          <a:p>
            <a:endParaRPr lang="mk-MK" sz="2000" b="0" i="1" dirty="0" smtClean="0">
              <a:solidFill>
                <a:schemeClr val="bg2">
                  <a:lumMod val="50000"/>
                </a:schemeClr>
              </a:solidFill>
              <a:latin typeface="Cambria" panose="02040503050406030204" pitchFamily="18" charset="0"/>
              <a:ea typeface="Cambria" panose="02040503050406030204" pitchFamily="18" charset="0"/>
            </a:endParaRPr>
          </a:p>
          <a:p>
            <a:r>
              <a:rPr lang="mk-MK" sz="2000" b="0" dirty="0" smtClean="0">
                <a:solidFill>
                  <a:schemeClr val="bg2">
                    <a:lumMod val="50000"/>
                  </a:schemeClr>
                </a:solidFill>
                <a:latin typeface="Cambria" panose="02040503050406030204" pitchFamily="18" charset="0"/>
                <a:ea typeface="Cambria" panose="02040503050406030204" pitchFamily="18" charset="0"/>
              </a:rPr>
              <a:t>Првиот </a:t>
            </a:r>
            <a:r>
              <a:rPr lang="mk-MK" sz="2000" b="0" dirty="0">
                <a:solidFill>
                  <a:schemeClr val="bg2">
                    <a:lumMod val="50000"/>
                  </a:schemeClr>
                </a:solidFill>
                <a:latin typeface="Cambria" panose="02040503050406030204" pitchFamily="18" charset="0"/>
                <a:ea typeface="Cambria" panose="02040503050406030204" pitchFamily="18" charset="0"/>
              </a:rPr>
              <a:t>тематски дел од датотеката содржи едноставни имиња на варијабилните (нумерички кодови). Информациите за бројот на прашањата во заедничкиот меѓународен прашалник се вклучени во ознаките на </a:t>
            </a:r>
            <a:r>
              <a:rPr lang="mk-MK" sz="2000" b="0" dirty="0" smtClean="0">
                <a:solidFill>
                  <a:schemeClr val="bg2">
                    <a:lumMod val="50000"/>
                  </a:schemeClr>
                </a:solidFill>
                <a:latin typeface="Cambria" panose="02040503050406030204" pitchFamily="18" charset="0"/>
                <a:ea typeface="Cambria" panose="02040503050406030204" pitchFamily="18" charset="0"/>
              </a:rPr>
              <a:t>променливите. </a:t>
            </a:r>
            <a:r>
              <a:rPr lang="mk-MK" sz="2000" b="0" dirty="0">
                <a:solidFill>
                  <a:schemeClr val="bg2">
                    <a:lumMod val="50000"/>
                  </a:schemeClr>
                </a:solidFill>
                <a:latin typeface="Cambria" panose="02040503050406030204" pitchFamily="18" charset="0"/>
                <a:ea typeface="Cambria" panose="02040503050406030204" pitchFamily="18" charset="0"/>
              </a:rPr>
              <a:t>Тоа обезбедува  подобра ориентација за корисниците во датотеката со податоци. Бројките на прашања се проследени со буквално прашање, понекогаш скратено соодветно, за да останат разбирливи и да го следат правилото за кратко зачувување на ознаката на </a:t>
            </a:r>
            <a:r>
              <a:rPr lang="mk-MK" sz="2000" b="0" dirty="0" smtClean="0">
                <a:solidFill>
                  <a:schemeClr val="bg2">
                    <a:lumMod val="50000"/>
                  </a:schemeClr>
                </a:solidFill>
                <a:latin typeface="Cambria" panose="02040503050406030204" pitchFamily="18" charset="0"/>
                <a:ea typeface="Cambria" panose="02040503050406030204" pitchFamily="18" charset="0"/>
              </a:rPr>
              <a:t>променливата.</a:t>
            </a:r>
            <a:endParaRPr lang="en-US" sz="2000" b="0" dirty="0" smtClean="0">
              <a:solidFill>
                <a:schemeClr val="bg2">
                  <a:lumMod val="50000"/>
                </a:schemeClr>
              </a:solidFill>
              <a:latin typeface="Cambria" panose="02040503050406030204" pitchFamily="18" charset="0"/>
              <a:ea typeface="Cambria" panose="02040503050406030204" pitchFamily="18" charset="0"/>
            </a:endParaRPr>
          </a:p>
          <a:p>
            <a:endParaRPr lang="en-US" sz="2000" b="0" dirty="0">
              <a:solidFill>
                <a:srgbClr val="FF0000"/>
              </a:solidFill>
              <a:latin typeface="Cambria" panose="02040503050406030204" pitchFamily="18" charset="0"/>
              <a:ea typeface="Cambria" panose="02040503050406030204" pitchFamily="18" charset="0"/>
            </a:endParaRPr>
          </a:p>
          <a:p>
            <a:endParaRPr lang="en-US" sz="2000" b="0" dirty="0" smtClean="0">
              <a:latin typeface="Cambria" panose="02040503050406030204" pitchFamily="18" charset="0"/>
              <a:ea typeface="Cambria" panose="02040503050406030204" pitchFamily="18" charset="0"/>
            </a:endParaRPr>
          </a:p>
          <a:p>
            <a:r>
              <a:rPr lang="mk-MK" sz="2000" b="0" dirty="0" smtClean="0">
                <a:solidFill>
                  <a:schemeClr val="accent1">
                    <a:lumMod val="50000"/>
                  </a:schemeClr>
                </a:solidFill>
                <a:latin typeface="Cambria" panose="02040503050406030204" pitchFamily="18" charset="0"/>
                <a:ea typeface="Cambria" panose="02040503050406030204" pitchFamily="18" charset="0"/>
              </a:rPr>
              <a:t>Мнемонички </a:t>
            </a:r>
            <a:r>
              <a:rPr lang="mk-MK" sz="2000" b="0" dirty="0">
                <a:solidFill>
                  <a:schemeClr val="accent1">
                    <a:lumMod val="50000"/>
                  </a:schemeClr>
                </a:solidFill>
                <a:latin typeface="Cambria" panose="02040503050406030204" pitchFamily="18" charset="0"/>
                <a:ea typeface="Cambria" panose="02040503050406030204" pitchFamily="18" charset="0"/>
              </a:rPr>
              <a:t>имиња на </a:t>
            </a:r>
            <a:r>
              <a:rPr lang="mk-MK" sz="2000" b="0" dirty="0" smtClean="0">
                <a:solidFill>
                  <a:schemeClr val="accent1">
                    <a:lumMod val="50000"/>
                  </a:schemeClr>
                </a:solidFill>
                <a:latin typeface="Cambria" panose="02040503050406030204" pitchFamily="18" charset="0"/>
                <a:ea typeface="Cambria" panose="02040503050406030204" pitchFamily="18" charset="0"/>
              </a:rPr>
              <a:t>променливите</a:t>
            </a:r>
            <a:endParaRPr lang="en-US" sz="2000" b="0" dirty="0">
              <a:solidFill>
                <a:schemeClr val="accent1">
                  <a:lumMod val="50000"/>
                </a:schemeClr>
              </a:solidFill>
              <a:latin typeface="Cambria" panose="02040503050406030204" pitchFamily="18" charset="0"/>
              <a:ea typeface="Cambria" panose="02040503050406030204" pitchFamily="18" charset="0"/>
            </a:endParaRPr>
          </a:p>
          <a:p>
            <a:r>
              <a:rPr lang="mk-MK" sz="2000" b="0" dirty="0">
                <a:solidFill>
                  <a:schemeClr val="accent1">
                    <a:lumMod val="50000"/>
                  </a:schemeClr>
                </a:solidFill>
                <a:latin typeface="Cambria" panose="02040503050406030204" pitchFamily="18" charset="0"/>
                <a:ea typeface="Cambria" panose="02040503050406030204" pitchFamily="18" charset="0"/>
              </a:rPr>
              <a:t>Вториот дел содржи позадински </a:t>
            </a:r>
            <a:r>
              <a:rPr lang="mk-MK" sz="2000" b="0" dirty="0" smtClean="0">
                <a:solidFill>
                  <a:schemeClr val="accent1">
                    <a:lumMod val="50000"/>
                  </a:schemeClr>
                </a:solidFill>
                <a:latin typeface="Cambria" panose="02040503050406030204" pitchFamily="18" charset="0"/>
                <a:ea typeface="Cambria" panose="02040503050406030204" pitchFamily="18" charset="0"/>
              </a:rPr>
              <a:t>променливи </a:t>
            </a:r>
            <a:r>
              <a:rPr lang="mk-MK" sz="2000" b="0" dirty="0">
                <a:solidFill>
                  <a:schemeClr val="accent1">
                    <a:lumMod val="50000"/>
                  </a:schemeClr>
                </a:solidFill>
                <a:latin typeface="Cambria" panose="02040503050406030204" pitchFamily="18" charset="0"/>
                <a:ea typeface="Cambria" panose="02040503050406030204" pitchFamily="18" charset="0"/>
              </a:rPr>
              <a:t>и користи менемонични имиња </a:t>
            </a:r>
            <a:r>
              <a:rPr lang="mk-MK" sz="2000" b="0" dirty="0" smtClean="0">
                <a:solidFill>
                  <a:schemeClr val="accent1">
                    <a:lumMod val="50000"/>
                  </a:schemeClr>
                </a:solidFill>
                <a:latin typeface="Cambria" panose="02040503050406030204" pitchFamily="18" charset="0"/>
                <a:ea typeface="Cambria" panose="02040503050406030204" pitchFamily="18" charset="0"/>
              </a:rPr>
              <a:t>на променливите </a:t>
            </a:r>
            <a:r>
              <a:rPr lang="mk-MK" sz="2000" b="0" dirty="0">
                <a:solidFill>
                  <a:schemeClr val="accent1">
                    <a:lumMod val="50000"/>
                  </a:schemeClr>
                </a:solidFill>
                <a:latin typeface="Cambria" panose="02040503050406030204" pitchFamily="18" charset="0"/>
                <a:ea typeface="Cambria" panose="02040503050406030204" pitchFamily="18" charset="0"/>
              </a:rPr>
              <a:t>кои се однесуваат на нивната содржина. Позадинските </a:t>
            </a:r>
            <a:r>
              <a:rPr lang="mk-MK" sz="2000" b="0" dirty="0" smtClean="0">
                <a:solidFill>
                  <a:schemeClr val="accent1">
                    <a:lumMod val="50000"/>
                  </a:schemeClr>
                </a:solidFill>
                <a:latin typeface="Cambria" panose="02040503050406030204" pitchFamily="18" charset="0"/>
                <a:ea typeface="Cambria" panose="02040503050406030204" pitchFamily="18" charset="0"/>
              </a:rPr>
              <a:t>променливи/варијабли </a:t>
            </a:r>
            <a:r>
              <a:rPr lang="mk-MK" sz="2000" b="0" dirty="0">
                <a:solidFill>
                  <a:schemeClr val="accent1">
                    <a:lumMod val="50000"/>
                  </a:schemeClr>
                </a:solidFill>
                <a:latin typeface="Cambria" panose="02040503050406030204" pitchFamily="18" charset="0"/>
                <a:ea typeface="Cambria" panose="02040503050406030204" pitchFamily="18" charset="0"/>
              </a:rPr>
              <a:t>не се директно поврзани со формулацијата на прашања во меѓународниот прашалник, туку се создадени од национални верзии на податоци. Нивните имиња се однесуваат на нивната содржина и истовремено на врските помеѓу нив (на пр., </a:t>
            </a:r>
            <a:r>
              <a:rPr lang="en-US" sz="2000" b="0" dirty="0">
                <a:solidFill>
                  <a:schemeClr val="accent1">
                    <a:lumMod val="50000"/>
                  </a:schemeClr>
                </a:solidFill>
                <a:latin typeface="Cambria" panose="02040503050406030204" pitchFamily="18" charset="0"/>
                <a:ea typeface="Cambria" panose="02040503050406030204" pitchFamily="18" charset="0"/>
              </a:rPr>
              <a:t>DEGREE</a:t>
            </a:r>
            <a:r>
              <a:rPr lang="mk-MK" sz="2000" b="0" dirty="0">
                <a:solidFill>
                  <a:schemeClr val="accent1">
                    <a:lumMod val="50000"/>
                  </a:schemeClr>
                </a:solidFill>
                <a:latin typeface="Cambria" panose="02040503050406030204" pitchFamily="18" charset="0"/>
                <a:ea typeface="Cambria" panose="02040503050406030204" pitchFamily="18" charset="0"/>
              </a:rPr>
              <a:t> = варијаблата за образование се претвора во меѓународно споредлива форма, XX_DEGR = варијабла за образование користејќи оригинални кодови специфични за една земја). Покрај тоа, множеството на мнемонички имиња на </a:t>
            </a:r>
            <a:r>
              <a:rPr lang="mk-MK" sz="2000" b="0" dirty="0" smtClean="0">
                <a:solidFill>
                  <a:schemeClr val="accent1">
                    <a:lumMod val="50000"/>
                  </a:schemeClr>
                </a:solidFill>
                <a:latin typeface="Cambria" panose="02040503050406030204" pitchFamily="18" charset="0"/>
                <a:ea typeface="Cambria" panose="02040503050406030204" pitchFamily="18" charset="0"/>
              </a:rPr>
              <a:t>позадински променливи е </a:t>
            </a:r>
            <a:r>
              <a:rPr lang="mk-MK" sz="2000" b="0" dirty="0">
                <a:solidFill>
                  <a:schemeClr val="accent1">
                    <a:lumMod val="50000"/>
                  </a:schemeClr>
                </a:solidFill>
                <a:latin typeface="Cambria" panose="02040503050406030204" pitchFamily="18" charset="0"/>
                <a:ea typeface="Cambria" panose="02040503050406030204" pitchFamily="18" charset="0"/>
              </a:rPr>
              <a:t>стандардизирано во различни истражувања за ISSP, што овозможува полесно спојување на датотеките со податоци ISSP во текот на времето и изградбата на бази на податоци во временски серии.</a:t>
            </a:r>
            <a:endParaRPr lang="en-US" sz="2000" b="0" dirty="0">
              <a:solidFill>
                <a:schemeClr val="accent1">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58085560"/>
      </p:ext>
    </p:extLst>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14400" y="213985"/>
            <a:ext cx="15667630" cy="8586966"/>
          </a:xfrm>
          <a:prstGeom prst="rect">
            <a:avLst/>
          </a:prstGeom>
        </p:spPr>
        <p:txBody>
          <a:bodyPr wrap="square">
            <a:spAutoFit/>
          </a:bodyPr>
          <a:lstStyle/>
          <a:p>
            <a:pPr algn="l"/>
            <a:r>
              <a:rPr lang="en-US" dirty="0">
                <a:latin typeface="Cambria" panose="02040503050406030204" pitchFamily="18" charset="0"/>
                <a:ea typeface="Cambria" panose="02040503050406030204" pitchFamily="18" charset="0"/>
              </a:rPr>
              <a:t>2.3 </a:t>
            </a:r>
            <a:r>
              <a:rPr lang="mk-MK" dirty="0">
                <a:latin typeface="Cambria" panose="02040503050406030204" pitchFamily="18" charset="0"/>
                <a:ea typeface="Cambria" panose="02040503050406030204" pitchFamily="18" charset="0"/>
              </a:rPr>
              <a:t>Именување датотека и структура на </a:t>
            </a:r>
            <a:r>
              <a:rPr lang="mk-MK" dirty="0" smtClean="0">
                <a:latin typeface="Cambria" panose="02040503050406030204" pitchFamily="18" charset="0"/>
                <a:ea typeface="Cambria" panose="02040503050406030204" pitchFamily="18" charset="0"/>
              </a:rPr>
              <a:t>папка </a:t>
            </a:r>
            <a:r>
              <a:rPr lang="mk-MK"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F</a:t>
            </a:r>
            <a:r>
              <a:rPr lang="mk-MK" dirty="0">
                <a:latin typeface="Cambria" panose="02040503050406030204" pitchFamily="18" charset="0"/>
                <a:ea typeface="Cambria" panose="02040503050406030204" pitchFamily="18" charset="0"/>
              </a:rPr>
              <a:t>ile naming and folder structure) </a:t>
            </a:r>
            <a:endParaRPr lang="en-US" dirty="0">
              <a:latin typeface="Cambria" panose="02040503050406030204" pitchFamily="18" charset="0"/>
              <a:ea typeface="Cambria" panose="02040503050406030204" pitchFamily="18" charset="0"/>
            </a:endParaRPr>
          </a:p>
          <a:p>
            <a:r>
              <a:rPr lang="mk-MK" b="0" dirty="0">
                <a:latin typeface="Cambria" panose="02040503050406030204" pitchFamily="18" charset="0"/>
                <a:ea typeface="Cambria" panose="02040503050406030204" pitchFamily="18" charset="0"/>
              </a:rPr>
              <a:t>Управувањето со податоците на ефикасен и ефективен начин подразбира дека податоците треба да </a:t>
            </a:r>
            <a:r>
              <a:rPr lang="mk-MK" b="0" dirty="0" smtClean="0">
                <a:latin typeface="Cambria" panose="02040503050406030204" pitchFamily="18" charset="0"/>
                <a:ea typeface="Cambria" panose="02040503050406030204" pitchFamily="18" charset="0"/>
              </a:rPr>
              <a:t>бидат </a:t>
            </a:r>
            <a:r>
              <a:rPr lang="mk-MK" b="0" dirty="0">
                <a:latin typeface="Cambria" panose="02040503050406030204" pitchFamily="18" charset="0"/>
                <a:ea typeface="Cambria" panose="02040503050406030204" pitchFamily="18" charset="0"/>
              </a:rPr>
              <a:t>добро организирани и документирани. Тоа подразбира дека е потребно да се направи точно и конзистентно именување на сите </a:t>
            </a:r>
            <a:r>
              <a:rPr lang="mk-MK" b="0" dirty="0" smtClean="0">
                <a:latin typeface="Cambria" panose="02040503050406030204" pitchFamily="18" charset="0"/>
                <a:ea typeface="Cambria" panose="02040503050406030204" pitchFamily="18" charset="0"/>
              </a:rPr>
              <a:t>датотеки </a:t>
            </a:r>
            <a:r>
              <a:rPr lang="mk-MK" b="0" dirty="0">
                <a:latin typeface="Cambria" panose="02040503050406030204" pitchFamily="18" charset="0"/>
                <a:ea typeface="Cambria" panose="02040503050406030204" pitchFamily="18" charset="0"/>
              </a:rPr>
              <a:t>и понатамошно нивно правилно структурирање во една целина, поточно во соодветно </a:t>
            </a:r>
            <a:r>
              <a:rPr lang="mk-MK" b="0" dirty="0" smtClean="0">
                <a:latin typeface="Cambria" panose="02040503050406030204" pitchFamily="18" charset="0"/>
                <a:ea typeface="Cambria" panose="02040503050406030204" pitchFamily="18" charset="0"/>
              </a:rPr>
              <a:t>именувана папка.</a:t>
            </a:r>
          </a:p>
          <a:p>
            <a:endParaRPr lang="mk-MK" dirty="0">
              <a:latin typeface="Cambria" panose="02040503050406030204" pitchFamily="18" charset="0"/>
              <a:ea typeface="Cambria" panose="02040503050406030204" pitchFamily="18" charset="0"/>
            </a:endParaRPr>
          </a:p>
          <a:p>
            <a:pPr algn="l"/>
            <a:endParaRPr lang="en-US" dirty="0" smtClean="0">
              <a:latin typeface="Cambria" panose="02040503050406030204" pitchFamily="18" charset="0"/>
              <a:ea typeface="Cambria" panose="02040503050406030204" pitchFamily="18" charset="0"/>
            </a:endParaRPr>
          </a:p>
          <a:p>
            <a:pPr algn="l"/>
            <a:endParaRPr lang="en-US" dirty="0">
              <a:latin typeface="Cambria" panose="02040503050406030204" pitchFamily="18" charset="0"/>
              <a:ea typeface="Cambria" panose="02040503050406030204" pitchFamily="18" charset="0"/>
            </a:endParaRPr>
          </a:p>
          <a:p>
            <a:pPr algn="l"/>
            <a:r>
              <a:rPr lang="mk-MK" dirty="0" smtClean="0">
                <a:latin typeface="Cambria" panose="02040503050406030204" pitchFamily="18" charset="0"/>
                <a:ea typeface="Cambria" panose="02040503050406030204" pitchFamily="18" charset="0"/>
              </a:rPr>
              <a:t>Стратегија </a:t>
            </a:r>
            <a:r>
              <a:rPr lang="mk-MK" dirty="0">
                <a:latin typeface="Cambria" panose="02040503050406030204" pitchFamily="18" charset="0"/>
                <a:ea typeface="Cambria" panose="02040503050406030204" pitchFamily="18" charset="0"/>
              </a:rPr>
              <a:t>на именување на </a:t>
            </a:r>
            <a:r>
              <a:rPr lang="mk-MK" dirty="0" smtClean="0">
                <a:latin typeface="Cambria" panose="02040503050406030204" pitchFamily="18" charset="0"/>
                <a:ea typeface="Cambria" panose="02040503050406030204" pitchFamily="18" charset="0"/>
              </a:rPr>
              <a:t>датотека</a:t>
            </a:r>
            <a:endParaRPr lang="en-US" dirty="0">
              <a:latin typeface="Cambria" panose="02040503050406030204" pitchFamily="18" charset="0"/>
              <a:ea typeface="Cambria" panose="02040503050406030204" pitchFamily="18" charset="0"/>
            </a:endParaRPr>
          </a:p>
          <a:p>
            <a:pPr algn="l"/>
            <a:r>
              <a:rPr lang="mk-MK" b="0" dirty="0">
                <a:latin typeface="Cambria" panose="02040503050406030204" pitchFamily="18" charset="0"/>
                <a:ea typeface="Cambria" panose="02040503050406030204" pitchFamily="18" charset="0"/>
              </a:rPr>
              <a:t>Во утврдувањето на стратегијата за именување на </a:t>
            </a:r>
            <a:r>
              <a:rPr lang="mk-MK" b="0" dirty="0" smtClean="0">
                <a:latin typeface="Cambria" panose="02040503050406030204" pitchFamily="18" charset="0"/>
                <a:ea typeface="Cambria" panose="02040503050406030204" pitchFamily="18" charset="0"/>
              </a:rPr>
              <a:t>датотеките </a:t>
            </a:r>
            <a:r>
              <a:rPr lang="mk-MK" b="0" dirty="0">
                <a:latin typeface="Cambria" panose="02040503050406030204" pitchFamily="18" charset="0"/>
                <a:ea typeface="Cambria" panose="02040503050406030204" pitchFamily="18" charset="0"/>
              </a:rPr>
              <a:t>треба да се земат </a:t>
            </a:r>
            <a:r>
              <a:rPr lang="mk-MK" b="0" dirty="0" smtClean="0">
                <a:latin typeface="Cambria" panose="02040503050406030204" pitchFamily="18" charset="0"/>
                <a:ea typeface="Cambria" panose="02040503050406030204" pitchFamily="18" charset="0"/>
              </a:rPr>
              <a:t>предвид </a:t>
            </a:r>
            <a:r>
              <a:rPr lang="mk-MK" b="0" dirty="0">
                <a:latin typeface="Cambria" panose="02040503050406030204" pitchFamily="18" charset="0"/>
                <a:ea typeface="Cambria" panose="02040503050406030204" pitchFamily="18" charset="0"/>
              </a:rPr>
              <a:t>два важни елементи, а тоа </a:t>
            </a:r>
            <a:r>
              <a:rPr lang="mk-MK" b="0" dirty="0" smtClean="0">
                <a:latin typeface="Cambria" panose="02040503050406030204" pitchFamily="18" charset="0"/>
                <a:ea typeface="Cambria" panose="02040503050406030204" pitchFamily="18" charset="0"/>
              </a:rPr>
              <a:t>се:</a:t>
            </a:r>
            <a:endParaRPr lang="en-US" b="0" dirty="0">
              <a:latin typeface="Cambria" panose="02040503050406030204" pitchFamily="18" charset="0"/>
              <a:ea typeface="Cambria" panose="02040503050406030204" pitchFamily="18" charset="0"/>
            </a:endParaRPr>
          </a:p>
          <a:p>
            <a:pPr algn="l"/>
            <a:endParaRPr lang="en-US" b="0" i="1" dirty="0">
              <a:latin typeface="Cambria" panose="02040503050406030204" pitchFamily="18" charset="0"/>
              <a:ea typeface="Cambria" panose="02040503050406030204" pitchFamily="18" charset="0"/>
            </a:endParaRPr>
          </a:p>
          <a:p>
            <a:pPr algn="l"/>
            <a:r>
              <a:rPr lang="en-US" b="0" i="1" dirty="0" smtClean="0">
                <a:latin typeface="Cambria" panose="02040503050406030204" pitchFamily="18" charset="0"/>
                <a:ea typeface="Cambria" panose="02040503050406030204" pitchFamily="18" charset="0"/>
              </a:rPr>
              <a:t>1.</a:t>
            </a:r>
            <a:r>
              <a:rPr lang="mk-MK" i="1" dirty="0" smtClean="0">
                <a:latin typeface="Cambria" panose="02040503050406030204" pitchFamily="18" charset="0"/>
                <a:ea typeface="Cambria" panose="02040503050406030204" pitchFamily="18" charset="0"/>
              </a:rPr>
              <a:t>Името </a:t>
            </a:r>
            <a:r>
              <a:rPr lang="mk-MK" i="1" dirty="0">
                <a:latin typeface="Cambria" panose="02040503050406030204" pitchFamily="18" charset="0"/>
                <a:ea typeface="Cambria" panose="02040503050406030204" pitchFamily="18" charset="0"/>
              </a:rPr>
              <a:t>на </a:t>
            </a:r>
            <a:r>
              <a:rPr lang="mk-MK" i="1" dirty="0" smtClean="0">
                <a:latin typeface="Cambria" panose="02040503050406030204" pitchFamily="18" charset="0"/>
                <a:ea typeface="Cambria" panose="02040503050406030204" pitchFamily="18" charset="0"/>
              </a:rPr>
              <a:t>датотеката </a:t>
            </a:r>
            <a:r>
              <a:rPr lang="mk-MK" i="1" dirty="0">
                <a:latin typeface="Cambria" panose="02040503050406030204" pitchFamily="18" charset="0"/>
                <a:ea typeface="Cambria" panose="02040503050406030204" pitchFamily="18" charset="0"/>
              </a:rPr>
              <a:t>се смета за главен идентификатор на </a:t>
            </a:r>
            <a:r>
              <a:rPr lang="mk-MK" i="1" dirty="0" smtClean="0">
                <a:latin typeface="Cambria" panose="02040503050406030204" pitchFamily="18" charset="0"/>
                <a:ea typeface="Cambria" panose="02040503050406030204" pitchFamily="18" charset="0"/>
              </a:rPr>
              <a:t>истата</a:t>
            </a:r>
            <a:endParaRPr lang="en-US" dirty="0">
              <a:latin typeface="Cambria" panose="02040503050406030204" pitchFamily="18" charset="0"/>
              <a:ea typeface="Cambria" panose="02040503050406030204" pitchFamily="18" charset="0"/>
            </a:endParaRPr>
          </a:p>
          <a:p>
            <a:pPr algn="l"/>
            <a:r>
              <a:rPr lang="mk-MK" b="0" dirty="0">
                <a:latin typeface="Cambria" panose="02040503050406030204" pitchFamily="18" charset="0"/>
                <a:ea typeface="Cambria" panose="02040503050406030204" pitchFamily="18" charset="0"/>
              </a:rPr>
              <a:t>Правилното именување на </a:t>
            </a:r>
            <a:r>
              <a:rPr lang="mk-MK" b="0" dirty="0" smtClean="0">
                <a:latin typeface="Cambria" panose="02040503050406030204" pitchFamily="18" charset="0"/>
                <a:ea typeface="Cambria" panose="02040503050406030204" pitchFamily="18" charset="0"/>
              </a:rPr>
              <a:t>датотеката </a:t>
            </a:r>
            <a:r>
              <a:rPr lang="mk-MK" b="0" dirty="0">
                <a:latin typeface="Cambria" panose="02040503050406030204" pitchFamily="18" charset="0"/>
                <a:ea typeface="Cambria" panose="02040503050406030204" pitchFamily="18" charset="0"/>
              </a:rPr>
              <a:t>овозможува полесно да се идентификува содржината, статусот и верзијата на </a:t>
            </a:r>
            <a:r>
              <a:rPr lang="mk-MK" b="0" dirty="0" smtClean="0">
                <a:latin typeface="Cambria" panose="02040503050406030204" pitchFamily="18" charset="0"/>
                <a:ea typeface="Cambria" panose="02040503050406030204" pitchFamily="18" charset="0"/>
              </a:rPr>
              <a:t>таа датотека </a:t>
            </a:r>
            <a:r>
              <a:rPr lang="mk-MK" b="0" dirty="0">
                <a:latin typeface="Cambria" panose="02040503050406030204" pitchFamily="18" charset="0"/>
                <a:ea typeface="Cambria" panose="02040503050406030204" pitchFamily="18" charset="0"/>
              </a:rPr>
              <a:t>и помага во класификацијата и сортирањето на </a:t>
            </a:r>
            <a:r>
              <a:rPr lang="mk-MK" b="0" dirty="0" smtClean="0">
                <a:latin typeface="Cambria" panose="02040503050406030204" pitchFamily="18" charset="0"/>
                <a:ea typeface="Cambria" panose="02040503050406030204" pitchFamily="18" charset="0"/>
              </a:rPr>
              <a:t>датотеките. </a:t>
            </a:r>
            <a:r>
              <a:rPr lang="mk-MK" b="0" dirty="0">
                <a:latin typeface="Cambria" panose="02040503050406030204" pitchFamily="18" charset="0"/>
                <a:ea typeface="Cambria" panose="02040503050406030204" pitchFamily="18" charset="0"/>
              </a:rPr>
              <a:t>Името на </a:t>
            </a:r>
            <a:r>
              <a:rPr lang="mk-MK" b="0" dirty="0" smtClean="0">
                <a:latin typeface="Cambria" panose="02040503050406030204" pitchFamily="18" charset="0"/>
                <a:ea typeface="Cambria" panose="02040503050406030204" pitchFamily="18" charset="0"/>
              </a:rPr>
              <a:t>датотеката </a:t>
            </a:r>
            <a:r>
              <a:rPr lang="mk-MK" b="0" dirty="0">
                <a:latin typeface="Cambria" panose="02040503050406030204" pitchFamily="18" charset="0"/>
                <a:ea typeface="Cambria" panose="02040503050406030204" pitchFamily="18" charset="0"/>
              </a:rPr>
              <a:t>е посебно значајно во истражувањата каде соработуваат повеќе истражувачи или повеќе различни институции од причина што преку името на </a:t>
            </a:r>
            <a:r>
              <a:rPr lang="mk-MK" b="0" dirty="0" smtClean="0">
                <a:latin typeface="Cambria" panose="02040503050406030204" pitchFamily="18" charset="0"/>
                <a:ea typeface="Cambria" panose="02040503050406030204" pitchFamily="18" charset="0"/>
              </a:rPr>
              <a:t>датотеката </a:t>
            </a:r>
            <a:r>
              <a:rPr lang="mk-MK" b="0" dirty="0">
                <a:latin typeface="Cambria" panose="02040503050406030204" pitchFamily="18" charset="0"/>
                <a:ea typeface="Cambria" panose="02040503050406030204" pitchFamily="18" charset="0"/>
              </a:rPr>
              <a:t>можат да се следат промените или уредувањето на </a:t>
            </a:r>
            <a:r>
              <a:rPr lang="mk-MK" b="0" dirty="0" smtClean="0">
                <a:latin typeface="Cambria" panose="02040503050406030204" pitchFamily="18" charset="0"/>
                <a:ea typeface="Cambria" panose="02040503050406030204" pitchFamily="18" charset="0"/>
              </a:rPr>
              <a:t>истата.</a:t>
            </a:r>
            <a:endParaRPr lang="en-US" b="0" dirty="0">
              <a:latin typeface="Cambria" panose="02040503050406030204" pitchFamily="18" charset="0"/>
              <a:ea typeface="Cambria" panose="02040503050406030204" pitchFamily="18" charset="0"/>
            </a:endParaRPr>
          </a:p>
          <a:p>
            <a:pPr algn="l"/>
            <a:endParaRPr lang="en-US" b="0" i="1" dirty="0">
              <a:latin typeface="Cambria" panose="02040503050406030204" pitchFamily="18" charset="0"/>
              <a:ea typeface="Cambria" panose="02040503050406030204" pitchFamily="18" charset="0"/>
            </a:endParaRPr>
          </a:p>
          <a:p>
            <a:pPr algn="l"/>
            <a:r>
              <a:rPr lang="en-US" b="0" i="1" dirty="0" smtClean="0">
                <a:latin typeface="Cambria" panose="02040503050406030204" pitchFamily="18" charset="0"/>
                <a:ea typeface="Cambria" panose="02040503050406030204" pitchFamily="18" charset="0"/>
              </a:rPr>
              <a:t>2.</a:t>
            </a:r>
            <a:r>
              <a:rPr lang="mk-MK" i="1" dirty="0" smtClean="0">
                <a:latin typeface="Cambria" panose="02040503050406030204" pitchFamily="18" charset="0"/>
                <a:ea typeface="Cambria" panose="02040503050406030204" pitchFamily="18" charset="0"/>
              </a:rPr>
              <a:t>Именувањето </a:t>
            </a:r>
            <a:r>
              <a:rPr lang="mk-MK" i="1" dirty="0">
                <a:latin typeface="Cambria" panose="02040503050406030204" pitchFamily="18" charset="0"/>
                <a:ea typeface="Cambria" panose="02040503050406030204" pitchFamily="18" charset="0"/>
              </a:rPr>
              <a:t>на </a:t>
            </a:r>
            <a:r>
              <a:rPr lang="mk-MK" i="1" dirty="0" smtClean="0">
                <a:latin typeface="Cambria" panose="02040503050406030204" pitchFamily="18" charset="0"/>
                <a:ea typeface="Cambria" panose="02040503050406030204" pitchFamily="18" charset="0"/>
              </a:rPr>
              <a:t>датотеката </a:t>
            </a:r>
            <a:r>
              <a:rPr lang="mk-MK" i="1" dirty="0">
                <a:latin typeface="Cambria" panose="02040503050406030204" pitchFamily="18" charset="0"/>
                <a:ea typeface="Cambria" panose="02040503050406030204" pitchFamily="18" charset="0"/>
              </a:rPr>
              <a:t>треба да има конзистентност во подолг временски период и меѓу различните учесници инволвирани во истражувањето и собирањето на </a:t>
            </a:r>
            <a:r>
              <a:rPr lang="mk-MK" i="1" dirty="0" smtClean="0">
                <a:latin typeface="Cambria" panose="02040503050406030204" pitchFamily="18" charset="0"/>
                <a:ea typeface="Cambria" panose="02040503050406030204" pitchFamily="18" charset="0"/>
              </a:rPr>
              <a:t>податоците</a:t>
            </a:r>
            <a:endParaRPr lang="en-US" dirty="0">
              <a:latin typeface="Cambria" panose="02040503050406030204" pitchFamily="18" charset="0"/>
              <a:ea typeface="Cambria" panose="02040503050406030204" pitchFamily="18" charset="0"/>
            </a:endParaRPr>
          </a:p>
          <a:p>
            <a:pPr algn="l"/>
            <a:r>
              <a:rPr lang="mk-MK" b="0" dirty="0">
                <a:latin typeface="Cambria" panose="02040503050406030204" pitchFamily="18" charset="0"/>
                <a:ea typeface="Cambria" panose="02040503050406030204" pitchFamily="18" charset="0"/>
              </a:rPr>
              <a:t>Именувањето на </a:t>
            </a:r>
            <a:r>
              <a:rPr lang="mk-MK" b="0" dirty="0" smtClean="0">
                <a:latin typeface="Cambria" panose="02040503050406030204" pitchFamily="18" charset="0"/>
                <a:ea typeface="Cambria" panose="02040503050406030204" pitchFamily="18" charset="0"/>
              </a:rPr>
              <a:t>датотеките </a:t>
            </a:r>
            <a:r>
              <a:rPr lang="mk-MK" b="0" dirty="0">
                <a:latin typeface="Cambria" panose="02040503050406030204" pitchFamily="18" charset="0"/>
                <a:ea typeface="Cambria" panose="02040503050406030204" pitchFamily="18" charset="0"/>
              </a:rPr>
              <a:t>пожелно е да се практикува на систематски и конзистентен начин на сите произведени </a:t>
            </a:r>
            <a:r>
              <a:rPr lang="mk-MK" b="0" dirty="0" smtClean="0">
                <a:latin typeface="Cambria" panose="02040503050406030204" pitchFamily="18" charset="0"/>
                <a:ea typeface="Cambria" panose="02040503050406030204" pitchFamily="18" charset="0"/>
              </a:rPr>
              <a:t>датотеки, </a:t>
            </a:r>
            <a:r>
              <a:rPr lang="mk-MK" b="0" dirty="0">
                <a:latin typeface="Cambria" panose="02040503050406030204" pitchFamily="18" charset="0"/>
                <a:ea typeface="Cambria" panose="02040503050406030204" pitchFamily="18" charset="0"/>
              </a:rPr>
              <a:t>а истово важи подеднакво и за квантитативните и за квалитативните истражувања. </a:t>
            </a:r>
            <a:r>
              <a:rPr lang="mk-MK" b="0" dirty="0" smtClean="0">
                <a:latin typeface="Cambria" panose="02040503050406030204" pitchFamily="18" charset="0"/>
                <a:ea typeface="Cambria" panose="02040503050406030204" pitchFamily="18" charset="0"/>
              </a:rPr>
              <a:t>Ова е особено важно и претставува добра практика кога на едно истражување работат група на истражувачи. </a:t>
            </a:r>
            <a:endParaRPr lang="en-US" dirty="0">
              <a:latin typeface="Cambria" panose="02040503050406030204" pitchFamily="18" charset="0"/>
              <a:ea typeface="Cambria" panose="02040503050406030204" pitchFamily="18" charset="0"/>
            </a:endParaRPr>
          </a:p>
        </p:txBody>
      </p:sp>
      <p:sp>
        <p:nvSpPr>
          <p:cNvPr id="4" name="Rectangle 3"/>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pic>
        <p:nvPicPr>
          <p:cNvPr id="5122" name="Picture 2" descr="Filenaming600p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7300" y="1739900"/>
            <a:ext cx="3810000" cy="156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690387"/>
      </p:ext>
    </p:extLst>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58645" y="213985"/>
            <a:ext cx="9114503" cy="6370975"/>
          </a:xfrm>
          <a:prstGeom prst="rect">
            <a:avLst/>
          </a:prstGeom>
        </p:spPr>
        <p:txBody>
          <a:bodyPr wrap="square">
            <a:spAutoFit/>
          </a:bodyPr>
          <a:lstStyle/>
          <a:p>
            <a:r>
              <a:rPr lang="mk-MK" dirty="0">
                <a:latin typeface="Cambria" panose="02040503050406030204" pitchFamily="18" charset="0"/>
                <a:ea typeface="Cambria" panose="02040503050406030204" pitchFamily="18" charset="0"/>
              </a:rPr>
              <a:t>Елементи кои треба да земат </a:t>
            </a:r>
            <a:r>
              <a:rPr lang="mk-MK" dirty="0" smtClean="0">
                <a:latin typeface="Cambria" panose="02040503050406030204" pitchFamily="18" charset="0"/>
                <a:ea typeface="Cambria" panose="02040503050406030204" pitchFamily="18" charset="0"/>
              </a:rPr>
              <a:t>предвид </a:t>
            </a:r>
            <a:r>
              <a:rPr lang="mk-MK" dirty="0">
                <a:latin typeface="Cambria" panose="02040503050406030204" pitchFamily="18" charset="0"/>
                <a:ea typeface="Cambria" panose="02040503050406030204" pitchFamily="18" charset="0"/>
              </a:rPr>
              <a:t>кога се именува </a:t>
            </a:r>
            <a:r>
              <a:rPr lang="mk-MK" dirty="0" smtClean="0">
                <a:latin typeface="Cambria" panose="02040503050406030204" pitchFamily="18" charset="0"/>
                <a:ea typeface="Cambria" panose="02040503050406030204" pitchFamily="18" charset="0"/>
              </a:rPr>
              <a:t>датотека:</a:t>
            </a:r>
            <a:endParaRPr lang="en-US" dirty="0">
              <a:latin typeface="Cambria" panose="02040503050406030204" pitchFamily="18" charset="0"/>
              <a:ea typeface="Cambria" panose="02040503050406030204" pitchFamily="18" charset="0"/>
            </a:endParaRPr>
          </a:p>
          <a:p>
            <a:r>
              <a:rPr lang="en-US" dirty="0">
                <a:latin typeface="Cambria" panose="02040503050406030204" pitchFamily="18" charset="0"/>
                <a:ea typeface="Cambria" panose="02040503050406030204" pitchFamily="18" charset="0"/>
              </a:rPr>
              <a:t> </a:t>
            </a:r>
            <a:endParaRPr lang="en-US" dirty="0" smtClean="0">
              <a:latin typeface="Cambria" panose="02040503050406030204" pitchFamily="18" charset="0"/>
              <a:ea typeface="Cambria" panose="02040503050406030204" pitchFamily="18" charset="0"/>
            </a:endParaRPr>
          </a:p>
          <a:p>
            <a:endParaRPr lang="en-US" dirty="0">
              <a:latin typeface="Cambria" panose="02040503050406030204" pitchFamily="18" charset="0"/>
              <a:ea typeface="Cambria" panose="02040503050406030204" pitchFamily="18" charset="0"/>
            </a:endParaRPr>
          </a:p>
          <a:p>
            <a:r>
              <a:rPr lang="en-US" b="0" dirty="0">
                <a:latin typeface="Cambria" panose="02040503050406030204" pitchFamily="18" charset="0"/>
                <a:ea typeface="Cambria" panose="02040503050406030204" pitchFamily="18" charset="0"/>
              </a:rPr>
              <a:t>=</a:t>
            </a:r>
            <a:r>
              <a:rPr lang="mk-MK" b="0" dirty="0">
                <a:latin typeface="Cambria" panose="02040503050406030204" pitchFamily="18" charset="0"/>
                <a:ea typeface="Cambria" panose="02040503050406030204" pitchFamily="18" charset="0"/>
              </a:rPr>
              <a:t>Број на </a:t>
            </a:r>
            <a:r>
              <a:rPr lang="mk-MK" b="0" dirty="0" smtClean="0">
                <a:latin typeface="Cambria" panose="02040503050406030204" pitchFamily="18" charset="0"/>
                <a:ea typeface="Cambria" panose="02040503050406030204" pitchFamily="18" charset="0"/>
              </a:rPr>
              <a:t>верзија; </a:t>
            </a:r>
            <a:endParaRPr lang="en-US" b="0" dirty="0">
              <a:latin typeface="Cambria" panose="02040503050406030204" pitchFamily="18" charset="0"/>
              <a:ea typeface="Cambria" panose="02040503050406030204" pitchFamily="18" charset="0"/>
            </a:endParaRPr>
          </a:p>
          <a:p>
            <a:r>
              <a:rPr lang="en-US" b="0" dirty="0">
                <a:latin typeface="Cambria" panose="02040503050406030204" pitchFamily="18" charset="0"/>
                <a:ea typeface="Cambria" panose="02040503050406030204" pitchFamily="18" charset="0"/>
              </a:rPr>
              <a:t>=</a:t>
            </a:r>
            <a:r>
              <a:rPr lang="mk-MK" b="0" dirty="0">
                <a:latin typeface="Cambria" panose="02040503050406030204" pitchFamily="18" charset="0"/>
                <a:ea typeface="Cambria" panose="02040503050406030204" pitchFamily="18" charset="0"/>
              </a:rPr>
              <a:t>Дата на креирање на </a:t>
            </a:r>
            <a:r>
              <a:rPr lang="mk-MK" b="0" dirty="0" smtClean="0">
                <a:latin typeface="Cambria" panose="02040503050406030204" pitchFamily="18" charset="0"/>
                <a:ea typeface="Cambria" panose="02040503050406030204" pitchFamily="18" charset="0"/>
              </a:rPr>
              <a:t>датотеката </a:t>
            </a:r>
            <a:r>
              <a:rPr lang="mk-MK" b="0" dirty="0">
                <a:latin typeface="Cambria" panose="02040503050406030204" pitchFamily="18" charset="0"/>
                <a:ea typeface="Cambria" panose="02040503050406030204" pitchFamily="18" charset="0"/>
              </a:rPr>
              <a:t>(</a:t>
            </a:r>
            <a:r>
              <a:rPr lang="mk-MK" b="0" dirty="0" smtClean="0">
                <a:latin typeface="Cambria" panose="02040503050406030204" pitchFamily="18" charset="0"/>
                <a:ea typeface="Cambria" panose="02040503050406030204" pitchFamily="18" charset="0"/>
              </a:rPr>
              <a:t>форматот </a:t>
            </a:r>
            <a:r>
              <a:rPr lang="mk-MK" b="0" dirty="0">
                <a:latin typeface="Cambria" panose="02040503050406030204" pitchFamily="18" charset="0"/>
                <a:ea typeface="Cambria" panose="02040503050406030204" pitchFamily="18" charset="0"/>
              </a:rPr>
              <a:t>би бил: година_месец_ден);</a:t>
            </a:r>
            <a:endParaRPr lang="en-US" b="0" dirty="0">
              <a:latin typeface="Cambria" panose="02040503050406030204" pitchFamily="18" charset="0"/>
              <a:ea typeface="Cambria" panose="02040503050406030204" pitchFamily="18" charset="0"/>
            </a:endParaRPr>
          </a:p>
          <a:p>
            <a:r>
              <a:rPr lang="en-US" b="0" dirty="0">
                <a:latin typeface="Cambria" panose="02040503050406030204" pitchFamily="18" charset="0"/>
                <a:ea typeface="Cambria" panose="02040503050406030204" pitchFamily="18" charset="0"/>
              </a:rPr>
              <a:t>=</a:t>
            </a:r>
            <a:r>
              <a:rPr lang="mk-MK" b="0" dirty="0">
                <a:latin typeface="Cambria" panose="02040503050406030204" pitchFamily="18" charset="0"/>
                <a:ea typeface="Cambria" panose="02040503050406030204" pitchFamily="18" charset="0"/>
              </a:rPr>
              <a:t>Име на креаторот;</a:t>
            </a:r>
            <a:endParaRPr lang="en-US" b="0" dirty="0">
              <a:latin typeface="Cambria" panose="02040503050406030204" pitchFamily="18" charset="0"/>
              <a:ea typeface="Cambria" panose="02040503050406030204" pitchFamily="18" charset="0"/>
            </a:endParaRPr>
          </a:p>
          <a:p>
            <a:r>
              <a:rPr lang="en-US" b="0" dirty="0">
                <a:latin typeface="Cambria" panose="02040503050406030204" pitchFamily="18" charset="0"/>
                <a:ea typeface="Cambria" panose="02040503050406030204" pitchFamily="18" charset="0"/>
              </a:rPr>
              <a:t>=</a:t>
            </a:r>
            <a:r>
              <a:rPr lang="mk-MK" b="0" dirty="0">
                <a:latin typeface="Cambria" panose="02040503050406030204" pitchFamily="18" charset="0"/>
                <a:ea typeface="Cambria" panose="02040503050406030204" pitchFamily="18" charset="0"/>
              </a:rPr>
              <a:t>Опис на содржината;</a:t>
            </a:r>
            <a:endParaRPr lang="en-US" b="0" dirty="0">
              <a:latin typeface="Cambria" panose="02040503050406030204" pitchFamily="18" charset="0"/>
              <a:ea typeface="Cambria" panose="02040503050406030204" pitchFamily="18" charset="0"/>
            </a:endParaRPr>
          </a:p>
          <a:p>
            <a:r>
              <a:rPr lang="en-US" b="0" dirty="0">
                <a:latin typeface="Cambria" panose="02040503050406030204" pitchFamily="18" charset="0"/>
                <a:ea typeface="Cambria" panose="02040503050406030204" pitchFamily="18" charset="0"/>
              </a:rPr>
              <a:t>=</a:t>
            </a:r>
            <a:r>
              <a:rPr lang="mk-MK" b="0" dirty="0">
                <a:latin typeface="Cambria" panose="02040503050406030204" pitchFamily="18" charset="0"/>
                <a:ea typeface="Cambria" panose="02040503050406030204" pitchFamily="18" charset="0"/>
              </a:rPr>
              <a:t>Име на истражувачки тим или одделение, а кои се поврзани со податоците;</a:t>
            </a:r>
            <a:endParaRPr lang="en-US" b="0" dirty="0">
              <a:latin typeface="Cambria" panose="02040503050406030204" pitchFamily="18" charset="0"/>
              <a:ea typeface="Cambria" panose="02040503050406030204" pitchFamily="18" charset="0"/>
            </a:endParaRPr>
          </a:p>
          <a:p>
            <a:r>
              <a:rPr lang="en-US" b="0" dirty="0">
                <a:latin typeface="Cambria" panose="02040503050406030204" pitchFamily="18" charset="0"/>
                <a:ea typeface="Cambria" panose="02040503050406030204" pitchFamily="18" charset="0"/>
              </a:rPr>
              <a:t>=</a:t>
            </a:r>
            <a:r>
              <a:rPr lang="mk-MK" b="0" dirty="0">
                <a:latin typeface="Cambria" panose="02040503050406030204" pitchFamily="18" charset="0"/>
                <a:ea typeface="Cambria" panose="02040503050406030204" pitchFamily="18" charset="0"/>
              </a:rPr>
              <a:t>Датум на објавување;</a:t>
            </a:r>
            <a:endParaRPr lang="en-US" b="0" dirty="0">
              <a:latin typeface="Cambria" panose="02040503050406030204" pitchFamily="18" charset="0"/>
              <a:ea typeface="Cambria" panose="02040503050406030204" pitchFamily="18" charset="0"/>
            </a:endParaRPr>
          </a:p>
          <a:p>
            <a:r>
              <a:rPr lang="en-US" b="0" dirty="0">
                <a:latin typeface="Cambria" panose="02040503050406030204" pitchFamily="18" charset="0"/>
                <a:ea typeface="Cambria" panose="02040503050406030204" pitchFamily="18" charset="0"/>
              </a:rPr>
              <a:t>=</a:t>
            </a:r>
            <a:r>
              <a:rPr lang="mk-MK" b="0" dirty="0">
                <a:latin typeface="Cambria" panose="02040503050406030204" pitchFamily="18" charset="0"/>
                <a:ea typeface="Cambria" panose="02040503050406030204" pitchFamily="18" charset="0"/>
              </a:rPr>
              <a:t>Датум на проект.</a:t>
            </a:r>
            <a:endParaRPr lang="en-US" b="0" dirty="0">
              <a:latin typeface="Cambria" panose="02040503050406030204" pitchFamily="18" charset="0"/>
              <a:ea typeface="Cambria" panose="02040503050406030204" pitchFamily="18" charset="0"/>
            </a:endParaRPr>
          </a:p>
          <a:p>
            <a:r>
              <a:rPr lang="mk-MK" b="0" dirty="0">
                <a:latin typeface="Cambria" panose="02040503050406030204" pitchFamily="18" charset="0"/>
                <a:ea typeface="Cambria" panose="02040503050406030204" pitchFamily="18" charset="0"/>
              </a:rPr>
              <a:t> </a:t>
            </a:r>
            <a:endParaRPr lang="en-US" b="0" dirty="0">
              <a:latin typeface="Cambria" panose="02040503050406030204" pitchFamily="18" charset="0"/>
              <a:ea typeface="Cambria" panose="02040503050406030204" pitchFamily="18" charset="0"/>
            </a:endParaRPr>
          </a:p>
          <a:p>
            <a:endParaRPr lang="en-US" dirty="0" smtClean="0">
              <a:latin typeface="Cambria" panose="02040503050406030204" pitchFamily="18" charset="0"/>
              <a:ea typeface="Cambria" panose="02040503050406030204" pitchFamily="18" charset="0"/>
            </a:endParaRPr>
          </a:p>
          <a:p>
            <a:r>
              <a:rPr lang="en-US" dirty="0">
                <a:latin typeface="Cambria" panose="02040503050406030204" pitchFamily="18" charset="0"/>
                <a:ea typeface="Cambria" panose="02040503050406030204" pitchFamily="18" charset="0"/>
              </a:rPr>
              <a:t> </a:t>
            </a:r>
          </a:p>
          <a:p>
            <a:endParaRPr lang="en-US" dirty="0">
              <a:latin typeface="Cambria" panose="02040503050406030204" pitchFamily="18" charset="0"/>
              <a:ea typeface="Cambria" panose="02040503050406030204" pitchFamily="18" charset="0"/>
            </a:endParaRPr>
          </a:p>
        </p:txBody>
      </p:sp>
      <p:sp>
        <p:nvSpPr>
          <p:cNvPr id="4" name="Rectangle 3"/>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73148" y="117183"/>
            <a:ext cx="6913153" cy="5360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519084" y="5751871"/>
            <a:ext cx="15279329" cy="3067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rtlCol="0">
            <a:normAutofit fontScale="92500" lnSpcReduction="20000"/>
          </a:bodyPr>
          <a:lstStyle/>
          <a:p>
            <a:r>
              <a:rPr lang="mk-MK" dirty="0">
                <a:latin typeface="Cambria" panose="02040503050406030204" pitchFamily="18" charset="0"/>
                <a:ea typeface="Cambria" panose="02040503050406030204" pitchFamily="18" charset="0"/>
              </a:rPr>
              <a:t>Најдобри практики за именување фајлови според Арховот на податоци на Обединетото Кралство:</a:t>
            </a:r>
            <a:endParaRPr lang="en-US" dirty="0">
              <a:latin typeface="Cambria" panose="02040503050406030204" pitchFamily="18" charset="0"/>
              <a:ea typeface="Cambria" panose="02040503050406030204" pitchFamily="18" charset="0"/>
            </a:endParaRPr>
          </a:p>
          <a:p>
            <a:pPr lvl="0"/>
            <a:r>
              <a:rPr lang="mk-MK" b="0" dirty="0">
                <a:latin typeface="Cambria" panose="02040503050406030204" pitchFamily="18" charset="0"/>
                <a:ea typeface="Cambria" panose="02040503050406030204" pitchFamily="18" charset="0"/>
              </a:rPr>
              <a:t>Да се креира кратко име кое носи значење и упатува на содржината на датотеката;</a:t>
            </a:r>
            <a:endParaRPr lang="en-US" b="0" dirty="0">
              <a:latin typeface="Cambria" panose="02040503050406030204" pitchFamily="18" charset="0"/>
              <a:ea typeface="Cambria" panose="02040503050406030204" pitchFamily="18" charset="0"/>
            </a:endParaRPr>
          </a:p>
          <a:p>
            <a:pPr lvl="0"/>
            <a:r>
              <a:rPr lang="mk-MK" b="0" dirty="0">
                <a:latin typeface="Cambria" panose="02040503050406030204" pitchFamily="18" charset="0"/>
                <a:ea typeface="Cambria" panose="02040503050406030204" pitchFamily="18" charset="0"/>
              </a:rPr>
              <a:t>Да се користи име на датотека кој ќе овозможи класифицирање на истата во соодветна папка;</a:t>
            </a:r>
            <a:endParaRPr lang="en-US" b="0" dirty="0">
              <a:latin typeface="Cambria" panose="02040503050406030204" pitchFamily="18" charset="0"/>
              <a:ea typeface="Cambria" panose="02040503050406030204" pitchFamily="18" charset="0"/>
            </a:endParaRPr>
          </a:p>
          <a:p>
            <a:pPr lvl="0"/>
            <a:r>
              <a:rPr lang="mk-MK" b="0" dirty="0">
                <a:latin typeface="Cambria" panose="02040503050406030204" pitchFamily="18" charset="0"/>
                <a:ea typeface="Cambria" panose="02040503050406030204" pitchFamily="18" charset="0"/>
              </a:rPr>
              <a:t>Да не се користат празни места, точки или специјални карактери (како на пр. </a:t>
            </a:r>
            <a:r>
              <a:rPr lang="en-US" b="0" dirty="0">
                <a:latin typeface="Cambria" panose="02040503050406030204" pitchFamily="18" charset="0"/>
                <a:ea typeface="Cambria" panose="02040503050406030204" pitchFamily="18" charset="0"/>
              </a:rPr>
              <a:t>&amp; </a:t>
            </a:r>
            <a:r>
              <a:rPr lang="mk-MK" b="0" dirty="0">
                <a:latin typeface="Cambria" panose="02040503050406030204" pitchFamily="18" charset="0"/>
                <a:ea typeface="Cambria" panose="02040503050406030204" pitchFamily="18" charset="0"/>
              </a:rPr>
              <a:t>или ? или !);</a:t>
            </a:r>
            <a:endParaRPr lang="en-US" b="0" dirty="0">
              <a:latin typeface="Cambria" panose="02040503050406030204" pitchFamily="18" charset="0"/>
              <a:ea typeface="Cambria" panose="02040503050406030204" pitchFamily="18" charset="0"/>
            </a:endParaRPr>
          </a:p>
          <a:p>
            <a:pPr lvl="0"/>
            <a:r>
              <a:rPr lang="mk-MK" b="0" dirty="0">
                <a:latin typeface="Cambria" panose="02040503050406030204" pitchFamily="18" charset="0"/>
                <a:ea typeface="Cambria" panose="02040503050406030204" pitchFamily="18" charset="0"/>
              </a:rPr>
              <a:t>Да се користат цртичка (-) или долна црта (_) за раздвојување на деловите во името на фајлот;</a:t>
            </a:r>
            <a:endParaRPr lang="en-US" b="0" dirty="0">
              <a:latin typeface="Cambria" panose="02040503050406030204" pitchFamily="18" charset="0"/>
              <a:ea typeface="Cambria" panose="02040503050406030204" pitchFamily="18" charset="0"/>
            </a:endParaRPr>
          </a:p>
          <a:p>
            <a:pPr lvl="0"/>
            <a:r>
              <a:rPr lang="mk-MK" b="0" dirty="0">
                <a:latin typeface="Cambria" panose="02040503050406030204" pitchFamily="18" charset="0"/>
                <a:ea typeface="Cambria" panose="02040503050406030204" pitchFamily="18" charset="0"/>
              </a:rPr>
              <a:t>Да се избегнува долго именување на датотеката;</a:t>
            </a:r>
            <a:endParaRPr lang="en-US" b="0" dirty="0">
              <a:latin typeface="Cambria" panose="02040503050406030204" pitchFamily="18" charset="0"/>
              <a:ea typeface="Cambria" panose="02040503050406030204" pitchFamily="18" charset="0"/>
            </a:endParaRPr>
          </a:p>
          <a:p>
            <a:pPr lvl="0"/>
            <a:r>
              <a:rPr lang="mk-MK" b="0" dirty="0">
                <a:latin typeface="Cambria" panose="02040503050406030204" pitchFamily="18" charset="0"/>
                <a:ea typeface="Cambria" panose="02040503050406030204" pitchFamily="18" charset="0"/>
              </a:rPr>
              <a:t>Во името на датотеката, на крај да се остави слободно за место за три букви за екстензија на името заради додавање на специфичните кодови на форматот на датотеката (на пр. </a:t>
            </a:r>
            <a:r>
              <a:rPr lang="en-US" b="0" dirty="0">
                <a:latin typeface="Cambria" panose="02040503050406030204" pitchFamily="18" charset="0"/>
                <a:ea typeface="Cambria" panose="02040503050406030204" pitchFamily="18" charset="0"/>
              </a:rPr>
              <a:t>.doc; .</a:t>
            </a:r>
            <a:r>
              <a:rPr lang="en-US" b="0" dirty="0" err="1">
                <a:latin typeface="Cambria" panose="02040503050406030204" pitchFamily="18" charset="0"/>
                <a:ea typeface="Cambria" panose="02040503050406030204" pitchFamily="18" charset="0"/>
              </a:rPr>
              <a:t>xls</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mov</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tif</a:t>
            </a:r>
            <a:r>
              <a:rPr lang="en-US" b="0" dirty="0">
                <a:latin typeface="Cambria" panose="02040503050406030204" pitchFamily="18" charset="0"/>
                <a:ea typeface="Cambria" panose="02040503050406030204" pitchFamily="18" charset="0"/>
              </a:rPr>
              <a:t>);</a:t>
            </a:r>
          </a:p>
          <a:p>
            <a:pPr lvl="0"/>
            <a:r>
              <a:rPr lang="mk-MK" b="0" dirty="0">
                <a:latin typeface="Cambria" panose="02040503050406030204" pitchFamily="18" charset="0"/>
                <a:ea typeface="Cambria" panose="02040503050406030204" pitchFamily="18" charset="0"/>
              </a:rPr>
              <a:t>Да се додаде верзијата на името на датотеката каде е потребно.</a:t>
            </a:r>
            <a:endParaRPr lang="en-US" b="0" dirty="0">
              <a:latin typeface="Cambria" panose="02040503050406030204" pitchFamily="18" charset="0"/>
              <a:ea typeface="Cambria" panose="02040503050406030204" pitchFamily="18" charset="0"/>
            </a:endParaRPr>
          </a:p>
          <a:p>
            <a:r>
              <a:rPr lang="mk-MK" dirty="0">
                <a:latin typeface="Cambria" panose="02040503050406030204" pitchFamily="18" charset="0"/>
                <a:ea typeface="Cambria" panose="02040503050406030204" pitchFamily="18" charset="0"/>
              </a:rPr>
              <a:t>.</a:t>
            </a:r>
            <a:endParaRPr lang="en-US" dirty="0">
              <a:latin typeface="Cambria" panose="02040503050406030204" pitchFamily="18" charset="0"/>
              <a:ea typeface="Cambria" panose="02040503050406030204" pitchFamily="18" charset="0"/>
            </a:endParaRPr>
          </a:p>
          <a:p>
            <a:pPr algn="l"/>
            <a:endParaRPr lang="en-US" b="0" dirty="0" smtClean="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07017222"/>
      </p:ext>
    </p:extLst>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77686" y="213985"/>
            <a:ext cx="9076248" cy="8217634"/>
          </a:xfrm>
          <a:prstGeom prst="rect">
            <a:avLst/>
          </a:prstGeom>
        </p:spPr>
        <p:txBody>
          <a:bodyPr wrap="square">
            <a:spAutoFit/>
          </a:bodyPr>
          <a:lstStyle/>
          <a:p>
            <a:pPr algn="l"/>
            <a:r>
              <a:rPr lang="mk-MK" sz="1800" u="sng" dirty="0">
                <a:latin typeface="Cambria" panose="02040503050406030204" pitchFamily="18" charset="0"/>
                <a:ea typeface="Cambria" panose="02040503050406030204" pitchFamily="18" charset="0"/>
              </a:rPr>
              <a:t>Именување на </a:t>
            </a:r>
            <a:r>
              <a:rPr lang="mk-MK" sz="1800" u="sng" dirty="0" smtClean="0">
                <a:latin typeface="Cambria" panose="02040503050406030204" pitchFamily="18" charset="0"/>
                <a:ea typeface="Cambria" panose="02040503050406030204" pitchFamily="18" charset="0"/>
              </a:rPr>
              <a:t>датотеки </a:t>
            </a:r>
            <a:r>
              <a:rPr lang="mk-MK" sz="1800" u="sng" dirty="0">
                <a:latin typeface="Cambria" panose="02040503050406030204" pitchFamily="18" charset="0"/>
                <a:ea typeface="Cambria" panose="02040503050406030204" pitchFamily="18" charset="0"/>
              </a:rPr>
              <a:t>со квалитативни податоци </a:t>
            </a:r>
            <a:endParaRPr lang="en-US" sz="1800" u="sng" dirty="0">
              <a:latin typeface="Cambria" panose="02040503050406030204" pitchFamily="18" charset="0"/>
              <a:ea typeface="Cambria" panose="02040503050406030204" pitchFamily="18" charset="0"/>
            </a:endParaRPr>
          </a:p>
          <a:p>
            <a:endParaRPr lang="en-US" sz="1800" dirty="0" smtClean="0">
              <a:latin typeface="Cambria" panose="02040503050406030204" pitchFamily="18" charset="0"/>
              <a:ea typeface="Cambria" panose="02040503050406030204" pitchFamily="18" charset="0"/>
            </a:endParaRPr>
          </a:p>
          <a:p>
            <a:pPr algn="l"/>
            <a:r>
              <a:rPr lang="mk-MK" sz="1800" b="0" dirty="0" smtClean="0">
                <a:latin typeface="Cambria" panose="02040503050406030204" pitchFamily="18" charset="0"/>
                <a:ea typeface="Cambria" panose="02040503050406030204" pitchFamily="18" charset="0"/>
              </a:rPr>
              <a:t>При </a:t>
            </a:r>
            <a:r>
              <a:rPr lang="mk-MK" sz="1800" b="0" dirty="0">
                <a:latin typeface="Cambria" panose="02040503050406030204" pitchFamily="18" charset="0"/>
                <a:ea typeface="Cambria" panose="02040503050406030204" pitchFamily="18" charset="0"/>
              </a:rPr>
              <a:t>именувањето на датотеките што содржат квалитативни податоци постојат неколку важни аспекти (според </a:t>
            </a:r>
            <a:r>
              <a:rPr lang="en-US" sz="1800" b="0" dirty="0">
                <a:latin typeface="Cambria" panose="02040503050406030204" pitchFamily="18" charset="0"/>
                <a:ea typeface="Cambria" panose="02040503050406030204" pitchFamily="18" charset="0"/>
              </a:rPr>
              <a:t>Finnish Social Science Data Archive, 2016), </a:t>
            </a:r>
            <a:r>
              <a:rPr lang="mk-MK" sz="1800" b="0" dirty="0">
                <a:latin typeface="Cambria" panose="02040503050406030204" pitchFamily="18" charset="0"/>
                <a:ea typeface="Cambria" panose="02040503050406030204" pitchFamily="18" charset="0"/>
              </a:rPr>
              <a:t>а тоа се следниве:</a:t>
            </a:r>
            <a:endParaRPr lang="en-US" sz="1800" b="0" dirty="0">
              <a:latin typeface="Cambria" panose="02040503050406030204" pitchFamily="18" charset="0"/>
              <a:ea typeface="Cambria" panose="02040503050406030204" pitchFamily="18" charset="0"/>
            </a:endParaRPr>
          </a:p>
          <a:p>
            <a:pPr lvl="0"/>
            <a:endParaRPr lang="en-US" sz="1800" dirty="0" smtClean="0">
              <a:latin typeface="Cambria" panose="02040503050406030204" pitchFamily="18" charset="0"/>
              <a:ea typeface="Cambria" panose="02040503050406030204" pitchFamily="18" charset="0"/>
            </a:endParaRPr>
          </a:p>
          <a:p>
            <a:pPr lvl="0" algn="l"/>
            <a:r>
              <a:rPr lang="mk-MK" sz="1800" b="0" dirty="0" smtClean="0">
                <a:solidFill>
                  <a:schemeClr val="accent1">
                    <a:lumMod val="50000"/>
                  </a:schemeClr>
                </a:solidFill>
                <a:latin typeface="Cambria" panose="02040503050406030204" pitchFamily="18" charset="0"/>
                <a:ea typeface="Cambria" panose="02040503050406030204" pitchFamily="18" charset="0"/>
              </a:rPr>
              <a:t>Во </a:t>
            </a:r>
            <a:r>
              <a:rPr lang="mk-MK" sz="1800" b="0" dirty="0">
                <a:solidFill>
                  <a:schemeClr val="accent1">
                    <a:lumMod val="50000"/>
                  </a:schemeClr>
                </a:solidFill>
                <a:latin typeface="Cambria" panose="02040503050406030204" pitchFamily="18" charset="0"/>
                <a:ea typeface="Cambria" panose="02040503050406030204" pitchFamily="18" charset="0"/>
              </a:rPr>
              <a:t>ситуација кога има голем број датотеки кои се од различен вид, правилно е да се создаде еден посебен документ во којшто би се опишале конвенциите т.е. договорени или прифатени начини за именување на датотеките коишто се користат во истражувањето.</a:t>
            </a:r>
            <a:endParaRPr lang="en-US" sz="1800" b="0" dirty="0">
              <a:solidFill>
                <a:schemeClr val="accent1">
                  <a:lumMod val="50000"/>
                </a:schemeClr>
              </a:solidFill>
              <a:latin typeface="Cambria" panose="02040503050406030204" pitchFamily="18" charset="0"/>
              <a:ea typeface="Cambria" panose="02040503050406030204" pitchFamily="18" charset="0"/>
            </a:endParaRPr>
          </a:p>
          <a:p>
            <a:pPr lvl="0" algn="l"/>
            <a:endParaRPr lang="en-US" sz="1800" b="0" dirty="0" smtClean="0">
              <a:solidFill>
                <a:schemeClr val="accent1">
                  <a:lumMod val="50000"/>
                </a:schemeClr>
              </a:solidFill>
              <a:latin typeface="Cambria" panose="02040503050406030204" pitchFamily="18" charset="0"/>
              <a:ea typeface="Cambria" panose="02040503050406030204" pitchFamily="18" charset="0"/>
            </a:endParaRPr>
          </a:p>
          <a:p>
            <a:pPr lvl="0" algn="l"/>
            <a:r>
              <a:rPr lang="mk-MK" sz="1800" b="0" dirty="0" smtClean="0">
                <a:solidFill>
                  <a:schemeClr val="accent1">
                    <a:lumMod val="50000"/>
                  </a:schemeClr>
                </a:solidFill>
                <a:latin typeface="Cambria" panose="02040503050406030204" pitchFamily="18" charset="0"/>
                <a:ea typeface="Cambria" panose="02040503050406030204" pitchFamily="18" charset="0"/>
              </a:rPr>
              <a:t>Името </a:t>
            </a:r>
            <a:r>
              <a:rPr lang="mk-MK" sz="1800" b="0" dirty="0">
                <a:solidFill>
                  <a:schemeClr val="accent1">
                    <a:lumMod val="50000"/>
                  </a:schemeClr>
                </a:solidFill>
                <a:latin typeface="Cambria" panose="02040503050406030204" pitchFamily="18" charset="0"/>
                <a:ea typeface="Cambria" panose="02040503050406030204" pitchFamily="18" charset="0"/>
              </a:rPr>
              <a:t>на датотеката треба да ги содржи основните информации за секој</a:t>
            </a:r>
            <a:r>
              <a:rPr lang="en-US" sz="1800" b="0" dirty="0">
                <a:solidFill>
                  <a:schemeClr val="accent1">
                    <a:lumMod val="50000"/>
                  </a:schemeClr>
                </a:solidFill>
                <a:latin typeface="Cambria" panose="02040503050406030204" pitchFamily="18" charset="0"/>
                <a:ea typeface="Cambria" panose="02040503050406030204" pitchFamily="18" charset="0"/>
              </a:rPr>
              <a:t>а </a:t>
            </a:r>
            <a:r>
              <a:rPr lang="mk-MK" sz="1800" b="0" dirty="0">
                <a:solidFill>
                  <a:schemeClr val="accent1">
                    <a:lumMod val="50000"/>
                  </a:schemeClr>
                </a:solidFill>
                <a:latin typeface="Cambria" panose="02040503050406030204" pitchFamily="18" charset="0"/>
                <a:ea typeface="Cambria" panose="02040503050406030204" pitchFamily="18" charset="0"/>
              </a:rPr>
              <a:t>ставка. Тоа се:  индивидуално интервју, фокус група, фотографии и сл. Но, секако, основните и позадинските информации треба да бидат прикажани во посебен документ.</a:t>
            </a:r>
            <a:endParaRPr lang="en-US" sz="1800" b="0" dirty="0">
              <a:solidFill>
                <a:schemeClr val="accent1">
                  <a:lumMod val="50000"/>
                </a:schemeClr>
              </a:solidFill>
              <a:latin typeface="Cambria" panose="02040503050406030204" pitchFamily="18" charset="0"/>
              <a:ea typeface="Cambria" panose="02040503050406030204" pitchFamily="18" charset="0"/>
            </a:endParaRPr>
          </a:p>
          <a:p>
            <a:pPr algn="l"/>
            <a:r>
              <a:rPr lang="mk-MK" sz="1800" b="0" dirty="0">
                <a:solidFill>
                  <a:schemeClr val="accent1">
                    <a:lumMod val="50000"/>
                  </a:schemeClr>
                </a:solidFill>
                <a:latin typeface="Cambria" panose="02040503050406030204" pitchFamily="18" charset="0"/>
                <a:ea typeface="Cambria" panose="02040503050406030204" pitchFamily="18" charset="0"/>
              </a:rPr>
              <a:t> </a:t>
            </a:r>
            <a:endParaRPr lang="en-US" sz="1800" b="0" dirty="0">
              <a:solidFill>
                <a:schemeClr val="accent1">
                  <a:lumMod val="50000"/>
                </a:schemeClr>
              </a:solidFill>
              <a:latin typeface="Cambria" panose="02040503050406030204" pitchFamily="18" charset="0"/>
              <a:ea typeface="Cambria" panose="02040503050406030204" pitchFamily="18" charset="0"/>
            </a:endParaRPr>
          </a:p>
          <a:p>
            <a:pPr algn="l"/>
            <a:r>
              <a:rPr lang="mk-MK" sz="1800" b="0" i="1" dirty="0" smtClean="0">
                <a:solidFill>
                  <a:schemeClr val="accent1">
                    <a:lumMod val="50000"/>
                  </a:schemeClr>
                </a:solidFill>
                <a:latin typeface="Cambria" panose="02040503050406030204" pitchFamily="18" charset="0"/>
                <a:ea typeface="Cambria" panose="02040503050406030204" pitchFamily="18" charset="0"/>
              </a:rPr>
              <a:t>Конзистентност </a:t>
            </a:r>
            <a:r>
              <a:rPr lang="mk-MK" sz="1800" b="0" i="1" dirty="0">
                <a:solidFill>
                  <a:schemeClr val="accent1">
                    <a:lumMod val="50000"/>
                  </a:schemeClr>
                </a:solidFill>
                <a:latin typeface="Cambria" panose="02040503050406030204" pitchFamily="18" charset="0"/>
                <a:ea typeface="Cambria" panose="02040503050406030204" pitchFamily="18" charset="0"/>
              </a:rPr>
              <a:t>во именувањето на датотеките</a:t>
            </a:r>
            <a:endParaRPr lang="en-US" sz="1800" b="0" dirty="0">
              <a:solidFill>
                <a:schemeClr val="accent1">
                  <a:lumMod val="50000"/>
                </a:schemeClr>
              </a:solidFill>
              <a:latin typeface="Cambria" panose="02040503050406030204" pitchFamily="18" charset="0"/>
              <a:ea typeface="Cambria" panose="02040503050406030204" pitchFamily="18" charset="0"/>
            </a:endParaRPr>
          </a:p>
          <a:p>
            <a:pPr algn="l"/>
            <a:r>
              <a:rPr lang="mk-MK" sz="1800" b="0" dirty="0">
                <a:solidFill>
                  <a:schemeClr val="accent1">
                    <a:lumMod val="50000"/>
                  </a:schemeClr>
                </a:solidFill>
                <a:latin typeface="Cambria" panose="02040503050406030204" pitchFamily="18" charset="0"/>
                <a:ea typeface="Cambria" panose="02040503050406030204" pitchFamily="18" charset="0"/>
              </a:rPr>
              <a:t>Доследноста во именувањето на датотеките е од корист поради тоа што овозможува полесно идентификување на сите датотеки што се однесуваат на одреден случај (настан) (на пр. едно интервју или една фокус група). Освен тоа, името на датотеката би помогнало лесно да се поврзат сите датотеки што се однесуваат на одреден случај (настан) (на пр. аудио снимки, нивната транскрипција и фотографии кои се прибавено од интервјуираното лице).</a:t>
            </a:r>
            <a:endParaRPr lang="en-US" sz="1800" b="0" dirty="0">
              <a:solidFill>
                <a:schemeClr val="accent1">
                  <a:lumMod val="50000"/>
                </a:schemeClr>
              </a:solidFill>
              <a:latin typeface="Cambria" panose="02040503050406030204" pitchFamily="18" charset="0"/>
              <a:ea typeface="Cambria" panose="02040503050406030204" pitchFamily="18" charset="0"/>
            </a:endParaRPr>
          </a:p>
          <a:p>
            <a:pPr algn="l"/>
            <a:endParaRPr lang="en-US" sz="1800" b="0" dirty="0" smtClean="0">
              <a:solidFill>
                <a:schemeClr val="accent1">
                  <a:lumMod val="50000"/>
                </a:schemeClr>
              </a:solidFill>
              <a:latin typeface="Cambria" panose="02040503050406030204" pitchFamily="18" charset="0"/>
              <a:ea typeface="Cambria" panose="02040503050406030204" pitchFamily="18" charset="0"/>
            </a:endParaRPr>
          </a:p>
          <a:p>
            <a:pPr algn="l"/>
            <a:r>
              <a:rPr lang="mk-MK" sz="1800" b="0" dirty="0" smtClean="0">
                <a:solidFill>
                  <a:schemeClr val="accent1">
                    <a:lumMod val="50000"/>
                  </a:schemeClr>
                </a:solidFill>
                <a:latin typeface="Cambria" panose="02040503050406030204" pitchFamily="18" charset="0"/>
                <a:ea typeface="Cambria" panose="02040503050406030204" pitchFamily="18" charset="0"/>
              </a:rPr>
              <a:t>Како </a:t>
            </a:r>
            <a:r>
              <a:rPr lang="mk-MK" sz="1800" b="0" dirty="0">
                <a:solidFill>
                  <a:schemeClr val="accent1">
                    <a:lumMod val="50000"/>
                  </a:schemeClr>
                </a:solidFill>
                <a:latin typeface="Cambria" panose="02040503050406030204" pitchFamily="18" charset="0"/>
                <a:ea typeface="Cambria" panose="02040503050406030204" pitchFamily="18" charset="0"/>
              </a:rPr>
              <a:t>добра практика се препорачува на почетокот на името на секоја датотека којашто е поврзана со ист случај (настан), т.е. во </a:t>
            </a:r>
            <a:r>
              <a:rPr lang="mk-MK" sz="1800" b="0" dirty="0" smtClean="0">
                <a:solidFill>
                  <a:schemeClr val="accent1">
                    <a:lumMod val="50000"/>
                  </a:schemeClr>
                </a:solidFill>
                <a:latin typeface="Cambria" panose="02040503050406030204" pitchFamily="18" charset="0"/>
                <a:ea typeface="Cambria" panose="02040503050406030204" pitchFamily="18" charset="0"/>
              </a:rPr>
              <a:t>првиот </a:t>
            </a:r>
            <a:r>
              <a:rPr lang="mk-MK" sz="1800" b="0" dirty="0">
                <a:solidFill>
                  <a:schemeClr val="accent1">
                    <a:lumMod val="50000"/>
                  </a:schemeClr>
                </a:solidFill>
                <a:latin typeface="Cambria" panose="02040503050406030204" pitchFamily="18" charset="0"/>
                <a:ea typeface="Cambria" panose="02040503050406030204" pitchFamily="18" charset="0"/>
              </a:rPr>
              <a:t>дел на именувањето на датотеката, да се наведе „идентификувач на случајот (настанот)“. Во продолжение на името на датотеката треба да се содржи спецификата на датотеката, како на пр. дали е видео запис, аудио запис, транскрипција или фотографија.</a:t>
            </a:r>
            <a:endParaRPr lang="en-US" sz="1800" b="0" dirty="0">
              <a:solidFill>
                <a:schemeClr val="accent1">
                  <a:lumMod val="50000"/>
                </a:schemeClr>
              </a:solidFill>
              <a:latin typeface="Cambria" panose="02040503050406030204" pitchFamily="18" charset="0"/>
              <a:ea typeface="Cambria" panose="02040503050406030204" pitchFamily="18" charset="0"/>
            </a:endParaRPr>
          </a:p>
          <a:p>
            <a:endParaRPr lang="en-US" dirty="0">
              <a:latin typeface="Cambria" panose="02040503050406030204" pitchFamily="18" charset="0"/>
              <a:ea typeface="Cambria" panose="02040503050406030204" pitchFamily="18" charset="0"/>
            </a:endParaRPr>
          </a:p>
        </p:txBody>
      </p:sp>
      <p:sp>
        <p:nvSpPr>
          <p:cNvPr id="2" name="Rectangle 1"/>
          <p:cNvSpPr/>
          <p:nvPr/>
        </p:nvSpPr>
        <p:spPr>
          <a:xfrm>
            <a:off x="10500400" y="3175885"/>
            <a:ext cx="5958800" cy="3416320"/>
          </a:xfrm>
          <a:prstGeom prst="rect">
            <a:avLst/>
          </a:prstGeom>
          <a:ln>
            <a:solidFill>
              <a:schemeClr val="accent1">
                <a:lumMod val="75000"/>
              </a:schemeClr>
            </a:solidFill>
          </a:ln>
        </p:spPr>
        <p:txBody>
          <a:bodyPr wrap="square">
            <a:spAutoFit/>
          </a:bodyPr>
          <a:lstStyle/>
          <a:p>
            <a:pPr algn="l"/>
            <a:r>
              <a:rPr lang="mk-MK" dirty="0">
                <a:solidFill>
                  <a:schemeClr val="bg2">
                    <a:lumMod val="50000"/>
                  </a:schemeClr>
                </a:solidFill>
              </a:rPr>
              <a:t>Македонска верзија:</a:t>
            </a:r>
            <a:endParaRPr lang="en-US" dirty="0">
              <a:solidFill>
                <a:schemeClr val="bg2">
                  <a:lumMod val="50000"/>
                </a:schemeClr>
              </a:solidFill>
            </a:endParaRPr>
          </a:p>
          <a:p>
            <a:pPr lvl="0" algn="l"/>
            <a:r>
              <a:rPr lang="mk-MK" dirty="0">
                <a:solidFill>
                  <a:schemeClr val="bg2">
                    <a:lumMod val="50000"/>
                  </a:schemeClr>
                </a:solidFill>
              </a:rPr>
              <a:t>20190524</a:t>
            </a:r>
            <a:r>
              <a:rPr lang="en-US" dirty="0">
                <a:solidFill>
                  <a:schemeClr val="bg2">
                    <a:lumMod val="50000"/>
                  </a:schemeClr>
                </a:solidFill>
              </a:rPr>
              <a:t>_</a:t>
            </a:r>
            <a:r>
              <a:rPr lang="mk-MK" dirty="0">
                <a:solidFill>
                  <a:schemeClr val="bg2">
                    <a:lumMod val="50000"/>
                  </a:schemeClr>
                </a:solidFill>
              </a:rPr>
              <a:t>интервју1</a:t>
            </a:r>
            <a:r>
              <a:rPr lang="en-US" dirty="0">
                <a:solidFill>
                  <a:schemeClr val="bg2">
                    <a:lumMod val="50000"/>
                  </a:schemeClr>
                </a:solidFill>
              </a:rPr>
              <a:t>_</a:t>
            </a:r>
            <a:r>
              <a:rPr lang="mk-MK" dirty="0">
                <a:solidFill>
                  <a:schemeClr val="bg2">
                    <a:lumMod val="50000"/>
                  </a:schemeClr>
                </a:solidFill>
              </a:rPr>
              <a:t>аудио.</a:t>
            </a:r>
            <a:r>
              <a:rPr lang="en-US" dirty="0">
                <a:solidFill>
                  <a:schemeClr val="bg2">
                    <a:lumMod val="50000"/>
                  </a:schemeClr>
                </a:solidFill>
              </a:rPr>
              <a:t>wav	</a:t>
            </a:r>
          </a:p>
          <a:p>
            <a:pPr lvl="0" algn="l"/>
            <a:r>
              <a:rPr lang="mk-MK" dirty="0">
                <a:solidFill>
                  <a:schemeClr val="bg2">
                    <a:lumMod val="50000"/>
                  </a:schemeClr>
                </a:solidFill>
              </a:rPr>
              <a:t>20190524</a:t>
            </a:r>
            <a:r>
              <a:rPr lang="en-US" dirty="0">
                <a:solidFill>
                  <a:schemeClr val="bg2">
                    <a:lumMod val="50000"/>
                  </a:schemeClr>
                </a:solidFill>
              </a:rPr>
              <a:t>_</a:t>
            </a:r>
            <a:r>
              <a:rPr lang="mk-MK" dirty="0">
                <a:solidFill>
                  <a:schemeClr val="bg2">
                    <a:lumMod val="50000"/>
                  </a:schemeClr>
                </a:solidFill>
              </a:rPr>
              <a:t>интервју1</a:t>
            </a:r>
            <a:r>
              <a:rPr lang="en-US" dirty="0">
                <a:solidFill>
                  <a:schemeClr val="bg2">
                    <a:lumMod val="50000"/>
                  </a:schemeClr>
                </a:solidFill>
              </a:rPr>
              <a:t>_</a:t>
            </a:r>
            <a:r>
              <a:rPr lang="mk-MK" dirty="0">
                <a:solidFill>
                  <a:schemeClr val="bg2">
                    <a:lumMod val="50000"/>
                  </a:schemeClr>
                </a:solidFill>
              </a:rPr>
              <a:t>транс.</a:t>
            </a:r>
            <a:r>
              <a:rPr lang="en-US" dirty="0">
                <a:solidFill>
                  <a:schemeClr val="bg2">
                    <a:lumMod val="50000"/>
                  </a:schemeClr>
                </a:solidFill>
              </a:rPr>
              <a:t>rtf	</a:t>
            </a:r>
          </a:p>
          <a:p>
            <a:pPr lvl="0" algn="l"/>
            <a:r>
              <a:rPr lang="mk-MK" dirty="0">
                <a:solidFill>
                  <a:schemeClr val="bg2">
                    <a:lumMod val="50000"/>
                  </a:schemeClr>
                </a:solidFill>
              </a:rPr>
              <a:t>20190524</a:t>
            </a:r>
            <a:r>
              <a:rPr lang="en-US" dirty="0">
                <a:solidFill>
                  <a:schemeClr val="bg2">
                    <a:lumMod val="50000"/>
                  </a:schemeClr>
                </a:solidFill>
              </a:rPr>
              <a:t>_</a:t>
            </a:r>
            <a:r>
              <a:rPr lang="mk-MK" dirty="0">
                <a:solidFill>
                  <a:schemeClr val="bg2">
                    <a:lumMod val="50000"/>
                  </a:schemeClr>
                </a:solidFill>
                <a:latin typeface="Cambria" panose="02040503050406030204" pitchFamily="18" charset="0"/>
                <a:ea typeface="Cambria" panose="02040503050406030204" pitchFamily="18" charset="0"/>
              </a:rPr>
              <a:t>интервју1</a:t>
            </a:r>
            <a:r>
              <a:rPr lang="en-US" dirty="0">
                <a:solidFill>
                  <a:schemeClr val="bg2">
                    <a:lumMod val="50000"/>
                  </a:schemeClr>
                </a:solidFill>
              </a:rPr>
              <a:t>_</a:t>
            </a:r>
            <a:r>
              <a:rPr lang="mk-MK" dirty="0">
                <a:solidFill>
                  <a:schemeClr val="bg2">
                    <a:lumMod val="50000"/>
                  </a:schemeClr>
                </a:solidFill>
              </a:rPr>
              <a:t>фото.</a:t>
            </a:r>
            <a:r>
              <a:rPr lang="en-US" dirty="0">
                <a:solidFill>
                  <a:schemeClr val="bg2">
                    <a:lumMod val="50000"/>
                  </a:schemeClr>
                </a:solidFill>
              </a:rPr>
              <a:t>jpg</a:t>
            </a:r>
          </a:p>
          <a:p>
            <a:pPr algn="l"/>
            <a:endParaRPr lang="mk-MK" dirty="0" smtClean="0">
              <a:solidFill>
                <a:schemeClr val="bg2">
                  <a:lumMod val="50000"/>
                </a:schemeClr>
              </a:solidFill>
            </a:endParaRPr>
          </a:p>
          <a:p>
            <a:pPr algn="l"/>
            <a:r>
              <a:rPr lang="mk-MK" dirty="0" smtClean="0">
                <a:solidFill>
                  <a:schemeClr val="bg2">
                    <a:lumMod val="50000"/>
                  </a:schemeClr>
                </a:solidFill>
              </a:rPr>
              <a:t>Англиска </a:t>
            </a:r>
            <a:r>
              <a:rPr lang="mk-MK" dirty="0">
                <a:solidFill>
                  <a:schemeClr val="bg2">
                    <a:lumMod val="50000"/>
                  </a:schemeClr>
                </a:solidFill>
              </a:rPr>
              <a:t>верзија:</a:t>
            </a:r>
            <a:endParaRPr lang="en-US" dirty="0">
              <a:solidFill>
                <a:schemeClr val="bg2">
                  <a:lumMod val="50000"/>
                </a:schemeClr>
              </a:solidFill>
            </a:endParaRPr>
          </a:p>
          <a:p>
            <a:pPr lvl="0" algn="l"/>
            <a:r>
              <a:rPr lang="mk-MK" dirty="0">
                <a:solidFill>
                  <a:schemeClr val="bg2">
                    <a:lumMod val="50000"/>
                  </a:schemeClr>
                </a:solidFill>
              </a:rPr>
              <a:t>(20190524</a:t>
            </a:r>
            <a:r>
              <a:rPr lang="en-US" dirty="0">
                <a:solidFill>
                  <a:schemeClr val="bg2">
                    <a:lumMod val="50000"/>
                  </a:schemeClr>
                </a:solidFill>
              </a:rPr>
              <a:t>_interview</a:t>
            </a:r>
            <a:r>
              <a:rPr lang="mk-MK" dirty="0">
                <a:solidFill>
                  <a:schemeClr val="bg2">
                    <a:lumMod val="50000"/>
                  </a:schemeClr>
                </a:solidFill>
              </a:rPr>
              <a:t>1</a:t>
            </a:r>
            <a:r>
              <a:rPr lang="en-US" dirty="0">
                <a:solidFill>
                  <a:schemeClr val="bg2">
                    <a:lumMod val="50000"/>
                  </a:schemeClr>
                </a:solidFill>
              </a:rPr>
              <a:t>_audio</a:t>
            </a:r>
            <a:r>
              <a:rPr lang="mk-MK" dirty="0">
                <a:solidFill>
                  <a:schemeClr val="bg2">
                    <a:lumMod val="50000"/>
                  </a:schemeClr>
                </a:solidFill>
              </a:rPr>
              <a:t>.</a:t>
            </a:r>
            <a:r>
              <a:rPr lang="en-US" dirty="0">
                <a:solidFill>
                  <a:schemeClr val="bg2">
                    <a:lumMod val="50000"/>
                  </a:schemeClr>
                </a:solidFill>
              </a:rPr>
              <a:t>wav)</a:t>
            </a:r>
          </a:p>
          <a:p>
            <a:pPr lvl="0" algn="l"/>
            <a:r>
              <a:rPr lang="mk-MK" dirty="0">
                <a:solidFill>
                  <a:schemeClr val="bg2">
                    <a:lumMod val="50000"/>
                  </a:schemeClr>
                </a:solidFill>
              </a:rPr>
              <a:t>(20190524</a:t>
            </a:r>
            <a:r>
              <a:rPr lang="en-US" dirty="0">
                <a:solidFill>
                  <a:schemeClr val="bg2">
                    <a:lumMod val="50000"/>
                  </a:schemeClr>
                </a:solidFill>
              </a:rPr>
              <a:t>_interview</a:t>
            </a:r>
            <a:r>
              <a:rPr lang="mk-MK" dirty="0">
                <a:solidFill>
                  <a:schemeClr val="bg2">
                    <a:lumMod val="50000"/>
                  </a:schemeClr>
                </a:solidFill>
              </a:rPr>
              <a:t>1</a:t>
            </a:r>
            <a:r>
              <a:rPr lang="en-US" dirty="0">
                <a:solidFill>
                  <a:schemeClr val="bg2">
                    <a:lumMod val="50000"/>
                  </a:schemeClr>
                </a:solidFill>
              </a:rPr>
              <a:t>_trans.rtf) </a:t>
            </a:r>
          </a:p>
          <a:p>
            <a:pPr lvl="0" algn="l"/>
            <a:r>
              <a:rPr lang="mk-MK" dirty="0">
                <a:solidFill>
                  <a:schemeClr val="bg2">
                    <a:lumMod val="50000"/>
                  </a:schemeClr>
                </a:solidFill>
              </a:rPr>
              <a:t>(20190524</a:t>
            </a:r>
            <a:r>
              <a:rPr lang="en-US" dirty="0">
                <a:solidFill>
                  <a:schemeClr val="bg2">
                    <a:lumMod val="50000"/>
                  </a:schemeClr>
                </a:solidFill>
              </a:rPr>
              <a:t>_interview</a:t>
            </a:r>
            <a:r>
              <a:rPr lang="mk-MK" dirty="0">
                <a:solidFill>
                  <a:schemeClr val="bg2">
                    <a:lumMod val="50000"/>
                  </a:schemeClr>
                </a:solidFill>
              </a:rPr>
              <a:t>1</a:t>
            </a:r>
            <a:r>
              <a:rPr lang="en-US" dirty="0">
                <a:solidFill>
                  <a:schemeClr val="bg2">
                    <a:lumMod val="50000"/>
                  </a:schemeClr>
                </a:solidFill>
              </a:rPr>
              <a:t>_image.jpg)</a:t>
            </a:r>
          </a:p>
        </p:txBody>
      </p:sp>
      <p:sp>
        <p:nvSpPr>
          <p:cNvPr id="5" name="Rectangle 4"/>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899110347"/>
      </p:ext>
    </p:extLst>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22547" y="213985"/>
            <a:ext cx="10556437" cy="6001643"/>
          </a:xfrm>
          <a:prstGeom prst="rect">
            <a:avLst/>
          </a:prstGeom>
        </p:spPr>
        <p:txBody>
          <a:bodyPr wrap="square">
            <a:spAutoFit/>
          </a:bodyPr>
          <a:lstStyle/>
          <a:p>
            <a:pPr algn="l"/>
            <a:r>
              <a:rPr lang="mk-MK" b="0" i="1" dirty="0">
                <a:latin typeface="Cambria" panose="02040503050406030204" pitchFamily="18" charset="0"/>
                <a:ea typeface="Cambria" panose="02040503050406030204" pitchFamily="18" charset="0"/>
              </a:rPr>
              <a:t>Структура на папка</a:t>
            </a:r>
            <a:endParaRPr lang="en-US" b="0" dirty="0">
              <a:latin typeface="Cambria" panose="02040503050406030204" pitchFamily="18" charset="0"/>
              <a:ea typeface="Cambria" panose="02040503050406030204" pitchFamily="18" charset="0"/>
            </a:endParaRPr>
          </a:p>
          <a:p>
            <a:pPr algn="l"/>
            <a:r>
              <a:rPr lang="mk-MK" b="0" dirty="0">
                <a:latin typeface="Cambria" panose="02040503050406030204" pitchFamily="18" charset="0"/>
                <a:ea typeface="Cambria" panose="02040503050406030204" pitchFamily="18" charset="0"/>
              </a:rPr>
              <a:t>Организацијата и распоредувањето на датотеките во папки подразбира правилно структурирање на датотеките во соодветна папка. </a:t>
            </a:r>
            <a:endParaRPr lang="en-US" b="0" dirty="0" smtClean="0">
              <a:latin typeface="Cambria" panose="02040503050406030204" pitchFamily="18" charset="0"/>
              <a:ea typeface="Cambria" panose="02040503050406030204" pitchFamily="18" charset="0"/>
            </a:endParaRPr>
          </a:p>
          <a:p>
            <a:pPr algn="l"/>
            <a:endParaRPr lang="en-US" b="0" dirty="0">
              <a:latin typeface="Cambria" panose="02040503050406030204" pitchFamily="18" charset="0"/>
              <a:ea typeface="Cambria" panose="02040503050406030204" pitchFamily="18" charset="0"/>
            </a:endParaRPr>
          </a:p>
          <a:p>
            <a:pPr algn="l"/>
            <a:r>
              <a:rPr lang="mk-MK" dirty="0" smtClean="0">
                <a:latin typeface="Cambria" panose="02040503050406030204" pitchFamily="18" charset="0"/>
                <a:ea typeface="Cambria" panose="02040503050406030204" pitchFamily="18" charset="0"/>
              </a:rPr>
              <a:t>Целта</a:t>
            </a:r>
            <a:r>
              <a:rPr lang="mk-MK" b="0" dirty="0" smtClean="0">
                <a:latin typeface="Cambria" panose="02040503050406030204" pitchFamily="18" charset="0"/>
                <a:ea typeface="Cambria" panose="02040503050406030204" pitchFamily="18" charset="0"/>
              </a:rPr>
              <a:t> </a:t>
            </a:r>
            <a:r>
              <a:rPr lang="mk-MK" b="0" dirty="0">
                <a:latin typeface="Cambria" panose="02040503050406030204" pitchFamily="18" charset="0"/>
                <a:ea typeface="Cambria" panose="02040503050406030204" pitchFamily="18" charset="0"/>
              </a:rPr>
              <a:t>на структурирањето на папката е да се овозможи </a:t>
            </a:r>
            <a:r>
              <a:rPr lang="mk-MK" dirty="0">
                <a:latin typeface="Cambria" panose="02040503050406030204" pitchFamily="18" charset="0"/>
                <a:ea typeface="Cambria" panose="02040503050406030204" pitchFamily="18" charset="0"/>
              </a:rPr>
              <a:t>полесно наоѓање </a:t>
            </a:r>
            <a:r>
              <a:rPr lang="mk-MK" b="0" dirty="0">
                <a:latin typeface="Cambria" panose="02040503050406030204" pitchFamily="18" charset="0"/>
                <a:ea typeface="Cambria" panose="02040503050406030204" pitchFamily="18" charset="0"/>
              </a:rPr>
              <a:t>на датотеките и нивните верзии (доколку има повеќе верзии на една датотека), а посебно е корисно </a:t>
            </a:r>
            <a:r>
              <a:rPr lang="mk-MK" dirty="0">
                <a:latin typeface="Cambria" panose="02040503050406030204" pitchFamily="18" charset="0"/>
                <a:ea typeface="Cambria" panose="02040503050406030204" pitchFamily="18" charset="0"/>
              </a:rPr>
              <a:t>кога постои соработка меѓу повеќе истражувачи</a:t>
            </a:r>
            <a:r>
              <a:rPr lang="mk-MK" b="0" dirty="0">
                <a:latin typeface="Cambria" panose="02040503050406030204" pitchFamily="18" charset="0"/>
                <a:ea typeface="Cambria" panose="02040503050406030204" pitchFamily="18" charset="0"/>
              </a:rPr>
              <a:t> на еден истражувачки проект.</a:t>
            </a:r>
            <a:endParaRPr lang="en-US" b="0" dirty="0">
              <a:latin typeface="Cambria" panose="02040503050406030204" pitchFamily="18" charset="0"/>
              <a:ea typeface="Cambria" panose="02040503050406030204" pitchFamily="18" charset="0"/>
            </a:endParaRPr>
          </a:p>
          <a:p>
            <a:r>
              <a:rPr lang="mk-MK" b="0" dirty="0">
                <a:latin typeface="Cambria" panose="02040503050406030204" pitchFamily="18" charset="0"/>
                <a:ea typeface="Cambria" panose="02040503050406030204" pitchFamily="18" charset="0"/>
              </a:rPr>
              <a:t> </a:t>
            </a:r>
            <a:r>
              <a:rPr lang="en-US" b="0" dirty="0">
                <a:latin typeface="Cambria" panose="02040503050406030204" pitchFamily="18" charset="0"/>
                <a:ea typeface="Cambria" panose="02040503050406030204" pitchFamily="18" charset="0"/>
              </a:rPr>
              <a:t> </a:t>
            </a:r>
          </a:p>
          <a:p>
            <a:pPr algn="l"/>
            <a:r>
              <a:rPr lang="mk-MK" dirty="0">
                <a:latin typeface="Cambria" panose="02040503050406030204" pitchFamily="18" charset="0"/>
                <a:ea typeface="Cambria" panose="02040503050406030204" pitchFamily="18" charset="0"/>
              </a:rPr>
              <a:t>Начинот</a:t>
            </a:r>
            <a:r>
              <a:rPr lang="mk-MK" b="0" dirty="0">
                <a:latin typeface="Cambria" panose="02040503050406030204" pitchFamily="18" charset="0"/>
                <a:ea typeface="Cambria" panose="02040503050406030204" pitchFamily="18" charset="0"/>
              </a:rPr>
              <a:t> на кој се организираат датотеките е </a:t>
            </a:r>
            <a:r>
              <a:rPr lang="mk-MK" dirty="0">
                <a:latin typeface="Cambria" panose="02040503050406030204" pitchFamily="18" charset="0"/>
                <a:ea typeface="Cambria" panose="02040503050406030204" pitchFamily="18" charset="0"/>
              </a:rPr>
              <a:t>условен</a:t>
            </a:r>
            <a:r>
              <a:rPr lang="mk-MK" b="0" dirty="0">
                <a:latin typeface="Cambria" panose="02040503050406030204" pitchFamily="18" charset="0"/>
                <a:ea typeface="Cambria" panose="02040503050406030204" pitchFamily="18" charset="0"/>
              </a:rPr>
              <a:t> од </a:t>
            </a:r>
            <a:r>
              <a:rPr lang="mk-MK" dirty="0">
                <a:latin typeface="Cambria" panose="02040503050406030204" pitchFamily="18" charset="0"/>
                <a:ea typeface="Cambria" panose="02040503050406030204" pitchFamily="18" charset="0"/>
              </a:rPr>
              <a:t>планирањето и организацијата</a:t>
            </a:r>
            <a:r>
              <a:rPr lang="mk-MK" b="0" dirty="0">
                <a:latin typeface="Cambria" panose="02040503050406030204" pitchFamily="18" charset="0"/>
                <a:ea typeface="Cambria" panose="02040503050406030204" pitchFamily="18" charset="0"/>
              </a:rPr>
              <a:t> на самиот истражувачки проект или студија. Важно е да се внимава сите релевантни материјали поврзани со одредени податоци да бидат внесени во папки со податоци, вклучително и сите детални информации за начинот на собирање на податоците и процедурите за нивна обработка.</a:t>
            </a:r>
            <a:endParaRPr lang="en-US" b="0" dirty="0">
              <a:latin typeface="Cambria" panose="02040503050406030204" pitchFamily="18" charset="0"/>
              <a:ea typeface="Cambria" panose="02040503050406030204" pitchFamily="18" charset="0"/>
            </a:endParaRPr>
          </a:p>
          <a:p>
            <a:endParaRPr lang="en-US" b="0" dirty="0">
              <a:latin typeface="Cambria" panose="02040503050406030204" pitchFamily="18" charset="0"/>
              <a:ea typeface="Cambria" panose="02040503050406030204" pitchFamily="18" charset="0"/>
            </a:endParaRPr>
          </a:p>
        </p:txBody>
      </p:sp>
      <p:pic>
        <p:nvPicPr>
          <p:cNvPr id="4" name="Picture 3" descr="FolderStructure1000px"/>
          <p:cNvPicPr/>
          <p:nvPr/>
        </p:nvPicPr>
        <p:blipFill>
          <a:blip r:embed="rId2">
            <a:extLst>
              <a:ext uri="{28A0092B-C50C-407E-A947-70E740481C1C}">
                <a14:useLocalDpi xmlns:a14="http://schemas.microsoft.com/office/drawing/2010/main" val="0"/>
              </a:ext>
            </a:extLst>
          </a:blip>
          <a:srcRect/>
          <a:stretch>
            <a:fillRect/>
          </a:stretch>
        </p:blipFill>
        <p:spPr bwMode="auto">
          <a:xfrm>
            <a:off x="12556671" y="1257300"/>
            <a:ext cx="4310743" cy="6052264"/>
          </a:xfrm>
          <a:prstGeom prst="rect">
            <a:avLst/>
          </a:prstGeom>
          <a:noFill/>
          <a:ln>
            <a:noFill/>
          </a:ln>
        </p:spPr>
      </p:pic>
      <p:sp>
        <p:nvSpPr>
          <p:cNvPr id="3" name="Rectangle 2"/>
          <p:cNvSpPr/>
          <p:nvPr/>
        </p:nvSpPr>
        <p:spPr>
          <a:xfrm>
            <a:off x="2204322" y="6107084"/>
            <a:ext cx="10556437" cy="2308324"/>
          </a:xfrm>
          <a:prstGeom prst="rect">
            <a:avLst/>
          </a:prstGeom>
        </p:spPr>
        <p:txBody>
          <a:bodyPr wrap="square">
            <a:spAutoFit/>
          </a:bodyPr>
          <a:lstStyle/>
          <a:p>
            <a:pPr algn="just"/>
            <a:r>
              <a:rPr lang="mk-MK" b="0" dirty="0">
                <a:latin typeface="Cambria" panose="02040503050406030204" pitchFamily="18" charset="0"/>
                <a:ea typeface="Cambria" panose="02040503050406030204" pitchFamily="18" charset="0"/>
              </a:rPr>
              <a:t>Структурирњето на датотеките се базира на хиерархискиот начин на организација на документацијата и податоците. При тоа</a:t>
            </a:r>
            <a:r>
              <a:rPr lang="en-US" b="0" dirty="0">
                <a:latin typeface="Cambria" panose="02040503050406030204" pitchFamily="18" charset="0"/>
                <a:ea typeface="Cambria" panose="02040503050406030204" pitchFamily="18" charset="0"/>
              </a:rPr>
              <a:t>, во </a:t>
            </a:r>
            <a:r>
              <a:rPr lang="en-US" b="0" dirty="0" err="1">
                <a:latin typeface="Cambria" panose="02040503050406030204" pitchFamily="18" charset="0"/>
                <a:ea typeface="Cambria" panose="02040503050406030204" pitchFamily="18" charset="0"/>
              </a:rPr>
              <a:t>зависност</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од</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потребите</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може</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да</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се</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одбере</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повисока</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хоерархиска</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структура</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или</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пак</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порамна</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структура</a:t>
            </a:r>
            <a:r>
              <a:rPr lang="en-US" b="0" dirty="0">
                <a:latin typeface="Cambria" panose="02040503050406030204" pitchFamily="18" charset="0"/>
                <a:ea typeface="Cambria" panose="02040503050406030204" pitchFamily="18" charset="0"/>
              </a:rPr>
              <a:t>. </a:t>
            </a:r>
            <a:endParaRPr lang="en-US" b="0" dirty="0" smtClean="0">
              <a:latin typeface="Cambria" panose="02040503050406030204" pitchFamily="18" charset="0"/>
              <a:ea typeface="Cambria" panose="02040503050406030204" pitchFamily="18" charset="0"/>
            </a:endParaRPr>
          </a:p>
          <a:p>
            <a:pPr algn="just"/>
            <a:r>
              <a:rPr lang="en-US" b="0" dirty="0" smtClean="0">
                <a:latin typeface="Cambria" panose="02040503050406030204" pitchFamily="18" charset="0"/>
                <a:ea typeface="Cambria" panose="02040503050406030204" pitchFamily="18" charset="0"/>
              </a:rPr>
              <a:t>Во </a:t>
            </a:r>
            <a:r>
              <a:rPr lang="en-US" b="0" dirty="0" err="1">
                <a:latin typeface="Cambria" panose="02040503050406030204" pitchFamily="18" charset="0"/>
                <a:ea typeface="Cambria" panose="02040503050406030204" pitchFamily="18" charset="0"/>
              </a:rPr>
              <a:t>случај</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кога</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постојат</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неколку</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независни</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збирки</a:t>
            </a:r>
            <a:r>
              <a:rPr lang="en-US" b="0" dirty="0">
                <a:latin typeface="Cambria" panose="02040503050406030204" pitchFamily="18" charset="0"/>
                <a:ea typeface="Cambria" panose="02040503050406030204" pitchFamily="18" charset="0"/>
              </a:rPr>
              <a:t> на </a:t>
            </a:r>
            <a:r>
              <a:rPr lang="en-US" b="0" dirty="0" err="1">
                <a:latin typeface="Cambria" panose="02040503050406030204" pitchFamily="18" charset="0"/>
                <a:ea typeface="Cambria" panose="02040503050406030204" pitchFamily="18" charset="0"/>
              </a:rPr>
              <a:t>податоци</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корисно</a:t>
            </a:r>
            <a:r>
              <a:rPr lang="en-US" b="0" dirty="0">
                <a:latin typeface="Cambria" panose="02040503050406030204" pitchFamily="18" charset="0"/>
                <a:ea typeface="Cambria" panose="02040503050406030204" pitchFamily="18" charset="0"/>
              </a:rPr>
              <a:t> е </a:t>
            </a:r>
            <a:r>
              <a:rPr lang="en-US" b="0" dirty="0" err="1">
                <a:latin typeface="Cambria" panose="02040503050406030204" pitchFamily="18" charset="0"/>
                <a:ea typeface="Cambria" panose="02040503050406030204" pitchFamily="18" charset="0"/>
              </a:rPr>
              <a:t>да</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се</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создадат</a:t>
            </a:r>
            <a:r>
              <a:rPr lang="en-US" b="0" dirty="0">
                <a:latin typeface="Cambria" panose="02040503050406030204" pitchFamily="18" charset="0"/>
                <a:ea typeface="Cambria" panose="02040503050406030204" pitchFamily="18" charset="0"/>
              </a:rPr>
              <a:t> </a:t>
            </a:r>
            <a:r>
              <a:rPr lang="en-US" b="0" dirty="0" err="1">
                <a:latin typeface="Cambria" panose="02040503050406030204" pitchFamily="18" charset="0"/>
                <a:ea typeface="Cambria" panose="02040503050406030204" pitchFamily="18" charset="0"/>
              </a:rPr>
              <a:t>посебни</a:t>
            </a:r>
            <a:r>
              <a:rPr lang="en-US" b="0" dirty="0">
                <a:latin typeface="Cambria" panose="02040503050406030204" pitchFamily="18" charset="0"/>
                <a:ea typeface="Cambria" panose="02040503050406030204" pitchFamily="18" charset="0"/>
              </a:rPr>
              <a:t> (о</a:t>
            </a:r>
            <a:r>
              <a:rPr lang="mk-MK" b="0" dirty="0">
                <a:latin typeface="Cambria" panose="02040503050406030204" pitchFamily="18" charset="0"/>
                <a:ea typeface="Cambria" panose="02040503050406030204" pitchFamily="18" charset="0"/>
              </a:rPr>
              <a:t>д</a:t>
            </a:r>
            <a:r>
              <a:rPr lang="en-US" b="0" dirty="0" err="1">
                <a:latin typeface="Cambria" panose="02040503050406030204" pitchFamily="18" charset="0"/>
                <a:ea typeface="Cambria" panose="02040503050406030204" pitchFamily="18" charset="0"/>
              </a:rPr>
              <a:t>делни</a:t>
            </a:r>
            <a:r>
              <a:rPr lang="en-US" b="0" dirty="0">
                <a:latin typeface="Cambria" panose="02040503050406030204" pitchFamily="18" charset="0"/>
                <a:ea typeface="Cambria" panose="02040503050406030204" pitchFamily="18" charset="0"/>
              </a:rPr>
              <a:t>)</a:t>
            </a:r>
            <a:r>
              <a:rPr lang="mk-MK" b="0" dirty="0">
                <a:latin typeface="Cambria" panose="02040503050406030204" pitchFamily="18" charset="0"/>
                <a:ea typeface="Cambria" panose="02040503050406030204" pitchFamily="18" charset="0"/>
              </a:rPr>
              <a:t> папки на податоци за секоја збирка. </a:t>
            </a:r>
            <a:endParaRPr lang="en-US" b="0" dirty="0">
              <a:latin typeface="Cambria" panose="02040503050406030204" pitchFamily="18" charset="0"/>
              <a:ea typeface="Cambria" panose="02040503050406030204" pitchFamily="18" charset="0"/>
            </a:endParaRPr>
          </a:p>
        </p:txBody>
      </p:sp>
      <p:sp>
        <p:nvSpPr>
          <p:cNvPr id="7" name="Rectangle 6"/>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786627555"/>
      </p:ext>
    </p:extLst>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422388" y="512998"/>
            <a:ext cx="5002870" cy="4339650"/>
          </a:xfrm>
          <a:prstGeom prst="rect">
            <a:avLst/>
          </a:prstGeom>
        </p:spPr>
        <p:txBody>
          <a:bodyPr wrap="square">
            <a:spAutoFit/>
          </a:bodyPr>
          <a:lstStyle/>
          <a:p>
            <a:pPr algn="l"/>
            <a:r>
              <a:rPr lang="mk-MK" sz="1800" b="0" u="sng" dirty="0">
                <a:latin typeface="Cambria" panose="02040503050406030204" pitchFamily="18" charset="0"/>
                <a:ea typeface="Cambria" panose="02040503050406030204" pitchFamily="18" charset="0"/>
              </a:rPr>
              <a:t>Пример за структура на папка со податоци од анкетирање</a:t>
            </a:r>
            <a:endParaRPr lang="en-US" sz="1800" b="0" dirty="0">
              <a:latin typeface="Cambria" panose="02040503050406030204" pitchFamily="18" charset="0"/>
              <a:ea typeface="Cambria" panose="02040503050406030204" pitchFamily="18" charset="0"/>
            </a:endParaRPr>
          </a:p>
          <a:p>
            <a:pPr algn="l"/>
            <a:r>
              <a:rPr lang="en-US" sz="1800" b="0" dirty="0">
                <a:latin typeface="Cambria" panose="02040503050406030204" pitchFamily="18" charset="0"/>
                <a:ea typeface="Cambria" panose="02040503050406030204" pitchFamily="18" charset="0"/>
              </a:rPr>
              <a:t> </a:t>
            </a:r>
          </a:p>
          <a:p>
            <a:pPr algn="l"/>
            <a:r>
              <a:rPr lang="en-US" sz="1800" b="0" dirty="0">
                <a:latin typeface="Cambria" panose="02040503050406030204" pitchFamily="18" charset="0"/>
                <a:ea typeface="Cambria" panose="02040503050406030204" pitchFamily="18" charset="0"/>
              </a:rPr>
              <a:t>За </a:t>
            </a:r>
            <a:r>
              <a:rPr lang="en-US" sz="1800" b="0" dirty="0" err="1">
                <a:latin typeface="Cambria" panose="02040503050406030204" pitchFamily="18" charset="0"/>
                <a:ea typeface="Cambria" panose="02040503050406030204" pitchFamily="18" charset="0"/>
              </a:rPr>
              <a:t>оваа</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анкета</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датотеките</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со</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податоци</a:t>
            </a:r>
            <a:r>
              <a:rPr lang="en-US" sz="1800" b="0" dirty="0">
                <a:latin typeface="Cambria" panose="02040503050406030204" pitchFamily="18" charset="0"/>
                <a:ea typeface="Cambria" panose="02040503050406030204" pitchFamily="18" charset="0"/>
              </a:rPr>
              <a:t> и </a:t>
            </a:r>
            <a:r>
              <a:rPr lang="en-US" sz="1800" b="0" dirty="0" err="1">
                <a:latin typeface="Cambria" panose="02040503050406030204" pitchFamily="18" charset="0"/>
                <a:ea typeface="Cambria" panose="02040503050406030204" pitchFamily="18" charset="0"/>
              </a:rPr>
              <a:t>документација</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се</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чуваат</a:t>
            </a:r>
            <a:r>
              <a:rPr lang="en-US" sz="1800" b="0" dirty="0">
                <a:latin typeface="Cambria" panose="02040503050406030204" pitchFamily="18" charset="0"/>
                <a:ea typeface="Cambria" panose="02040503050406030204" pitchFamily="18" charset="0"/>
              </a:rPr>
              <a:t> во </a:t>
            </a:r>
            <a:r>
              <a:rPr lang="en-US" sz="1800" b="0" dirty="0" err="1">
                <a:latin typeface="Cambria" panose="02040503050406030204" pitchFamily="18" charset="0"/>
                <a:ea typeface="Cambria" panose="02040503050406030204" pitchFamily="18" charset="0"/>
              </a:rPr>
              <a:t>посебни</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папки</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Датотеките</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со</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податоци</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дополнително</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се</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организираат</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според</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типот</a:t>
            </a:r>
            <a:r>
              <a:rPr lang="en-US" sz="1800" b="0" dirty="0">
                <a:latin typeface="Cambria" panose="02040503050406030204" pitchFamily="18" charset="0"/>
                <a:ea typeface="Cambria" panose="02040503050406030204" pitchFamily="18" charset="0"/>
              </a:rPr>
              <a:t> на </a:t>
            </a:r>
            <a:r>
              <a:rPr lang="en-US" sz="1800" b="0" dirty="0" err="1">
                <a:latin typeface="Cambria" panose="02040503050406030204" pitchFamily="18" charset="0"/>
                <a:ea typeface="Cambria" panose="02040503050406030204" pitchFamily="18" charset="0"/>
              </a:rPr>
              <a:t>податоци</a:t>
            </a:r>
            <a:r>
              <a:rPr lang="en-US" sz="1800" b="0" dirty="0">
                <a:latin typeface="Cambria" panose="02040503050406030204" pitchFamily="18" charset="0"/>
                <a:ea typeface="Cambria" panose="02040503050406030204" pitchFamily="18" charset="0"/>
              </a:rPr>
              <a:t>, а </a:t>
            </a:r>
            <a:r>
              <a:rPr lang="en-US" sz="1800" b="0" dirty="0" err="1">
                <a:latin typeface="Cambria" panose="02040503050406030204" pitchFamily="18" charset="0"/>
                <a:ea typeface="Cambria" panose="02040503050406030204" pitchFamily="18" charset="0"/>
              </a:rPr>
              <a:t>потоа</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според</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истражувачката</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активност</a:t>
            </a:r>
            <a:r>
              <a:rPr lang="en-US" sz="1800" b="0" dirty="0">
                <a:latin typeface="Cambria" panose="02040503050406030204" pitchFamily="18" charset="0"/>
                <a:ea typeface="Cambria" panose="02040503050406030204" pitchFamily="18" charset="0"/>
              </a:rPr>
              <a:t>. </a:t>
            </a:r>
          </a:p>
          <a:p>
            <a:pPr algn="l"/>
            <a:r>
              <a:rPr lang="en-US" sz="1800" b="0" dirty="0" err="1">
                <a:latin typeface="Cambria" panose="02040503050406030204" pitchFamily="18" charset="0"/>
                <a:ea typeface="Cambria" panose="02040503050406030204" pitchFamily="18" charset="0"/>
              </a:rPr>
              <a:t>Документарните</a:t>
            </a:r>
            <a:r>
              <a:rPr lang="en-US" sz="1800" b="0" dirty="0">
                <a:latin typeface="Cambria" panose="02040503050406030204" pitchFamily="18" charset="0"/>
                <a:ea typeface="Cambria" panose="02040503050406030204" pitchFamily="18" charset="0"/>
              </a:rPr>
              <a:t> </a:t>
            </a:r>
            <a:r>
              <a:rPr lang="en-US" sz="1800" b="0" dirty="0" err="1" smtClean="0">
                <a:latin typeface="Cambria" panose="02040503050406030204" pitchFamily="18" charset="0"/>
                <a:ea typeface="Cambria" panose="02040503050406030204" pitchFamily="18" charset="0"/>
              </a:rPr>
              <a:t>досиеа</a:t>
            </a:r>
            <a:r>
              <a:rPr lang="en-US" sz="1800" b="0" dirty="0" smtClean="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се</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организираат</a:t>
            </a:r>
            <a:r>
              <a:rPr lang="en-US" sz="1800" b="0" dirty="0">
                <a:latin typeface="Cambria" panose="02040503050406030204" pitchFamily="18" charset="0"/>
                <a:ea typeface="Cambria" panose="02040503050406030204" pitchFamily="18" charset="0"/>
              </a:rPr>
              <a:t> и </a:t>
            </a:r>
            <a:r>
              <a:rPr lang="en-US" sz="1800" b="0" dirty="0" err="1">
                <a:latin typeface="Cambria" panose="02040503050406030204" pitchFamily="18" charset="0"/>
                <a:ea typeface="Cambria" panose="02040503050406030204" pitchFamily="18" charset="0"/>
              </a:rPr>
              <a:t>според</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видот</a:t>
            </a:r>
            <a:r>
              <a:rPr lang="en-US" sz="1800" b="0" dirty="0">
                <a:latin typeface="Cambria" panose="02040503050406030204" pitchFamily="18" charset="0"/>
                <a:ea typeface="Cambria" panose="02040503050406030204" pitchFamily="18" charset="0"/>
              </a:rPr>
              <a:t> на </a:t>
            </a:r>
            <a:r>
              <a:rPr lang="en-US" sz="1800" b="0" dirty="0" err="1">
                <a:latin typeface="Cambria" panose="02040503050406030204" pitchFamily="18" charset="0"/>
                <a:ea typeface="Cambria" panose="02040503050406030204" pitchFamily="18" charset="0"/>
              </a:rPr>
              <a:t>документацијата</a:t>
            </a:r>
            <a:r>
              <a:rPr lang="en-US" sz="1800" b="0" dirty="0">
                <a:latin typeface="Cambria" panose="02040503050406030204" pitchFamily="18" charset="0"/>
                <a:ea typeface="Cambria" panose="02040503050406030204" pitchFamily="18" charset="0"/>
              </a:rPr>
              <a:t> и </a:t>
            </a:r>
            <a:r>
              <a:rPr lang="en-US" sz="1800" b="0" dirty="0" err="1">
                <a:latin typeface="Cambria" panose="02040503050406030204" pitchFamily="18" charset="0"/>
                <a:ea typeface="Cambria" panose="02040503050406030204" pitchFamily="18" charset="0"/>
              </a:rPr>
              <a:t>истражувачката</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дејност</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Тоа</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помага</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да</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се</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ограничи</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нивото</a:t>
            </a:r>
            <a:r>
              <a:rPr lang="en-US" sz="1800" b="0" dirty="0">
                <a:latin typeface="Cambria" panose="02040503050406030204" pitchFamily="18" charset="0"/>
                <a:ea typeface="Cambria" panose="02040503050406030204" pitchFamily="18" charset="0"/>
              </a:rPr>
              <a:t> на </a:t>
            </a:r>
            <a:r>
              <a:rPr lang="en-US" sz="1800" b="0" dirty="0" err="1">
                <a:latin typeface="Cambria" panose="02040503050406030204" pitchFamily="18" charset="0"/>
                <a:ea typeface="Cambria" panose="02040503050406030204" pitchFamily="18" charset="0"/>
              </a:rPr>
              <a:t>папки</a:t>
            </a:r>
            <a:r>
              <a:rPr lang="en-US" sz="1800" b="0" dirty="0">
                <a:latin typeface="Cambria" panose="02040503050406030204" pitchFamily="18" charset="0"/>
                <a:ea typeface="Cambria" panose="02040503050406030204" pitchFamily="18" charset="0"/>
              </a:rPr>
              <a:t> на </a:t>
            </a:r>
            <a:r>
              <a:rPr lang="en-US" sz="1800" b="0" dirty="0" err="1">
                <a:latin typeface="Cambria" panose="02040503050406030204" pitchFamily="18" charset="0"/>
                <a:ea typeface="Cambria" panose="02040503050406030204" pitchFamily="18" charset="0"/>
              </a:rPr>
              <a:t>три</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или</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четири</a:t>
            </a:r>
            <a:r>
              <a:rPr lang="en-US" sz="1800" b="0" dirty="0">
                <a:latin typeface="Cambria" panose="02040503050406030204" pitchFamily="18" charset="0"/>
                <a:ea typeface="Cambria" panose="02040503050406030204" pitchFamily="18" charset="0"/>
              </a:rPr>
              <a:t> </a:t>
            </a:r>
            <a:r>
              <a:rPr lang="en-US" sz="1800" b="0" dirty="0" smtClean="0">
                <a:latin typeface="Cambria" panose="02040503050406030204" pitchFamily="18" charset="0"/>
                <a:ea typeface="Cambria" panose="02040503050406030204" pitchFamily="18" charset="0"/>
              </a:rPr>
              <a:t>и </a:t>
            </a:r>
            <a:r>
              <a:rPr lang="en-US" sz="1800" b="0" dirty="0" err="1">
                <a:latin typeface="Cambria" panose="02040503050406030204" pitchFamily="18" charset="0"/>
                <a:ea typeface="Cambria" panose="02040503050406030204" pitchFamily="18" charset="0"/>
              </a:rPr>
              <a:t>да</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нема</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повеќе</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од</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десет</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ставки</a:t>
            </a:r>
            <a:r>
              <a:rPr lang="en-US" sz="1800" b="0" dirty="0">
                <a:latin typeface="Cambria" panose="02040503050406030204" pitchFamily="18" charset="0"/>
                <a:ea typeface="Cambria" panose="02040503050406030204" pitchFamily="18" charset="0"/>
              </a:rPr>
              <a:t> на </a:t>
            </a:r>
            <a:r>
              <a:rPr lang="en-US" sz="1800" b="0" dirty="0" err="1">
                <a:latin typeface="Cambria" panose="02040503050406030204" pitchFamily="18" charset="0"/>
                <a:ea typeface="Cambria" panose="02040503050406030204" pitchFamily="18" charset="0"/>
              </a:rPr>
              <a:t>секоја</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листа</a:t>
            </a:r>
            <a:r>
              <a:rPr lang="en-US" sz="1800" b="0" dirty="0">
                <a:latin typeface="Cambria" panose="02040503050406030204" pitchFamily="18" charset="0"/>
                <a:ea typeface="Cambria" panose="02040503050406030204" pitchFamily="18" charset="0"/>
              </a:rPr>
              <a:t>.</a:t>
            </a:r>
          </a:p>
          <a:p>
            <a:pPr algn="l"/>
            <a:endParaRPr lang="en-US" b="0" dirty="0">
              <a:latin typeface="Cambria" panose="02040503050406030204" pitchFamily="18" charset="0"/>
              <a:ea typeface="Cambria" panose="02040503050406030204" pitchFamily="18" charset="0"/>
            </a:endParaRPr>
          </a:p>
        </p:txBody>
      </p:sp>
      <p:pic>
        <p:nvPicPr>
          <p:cNvPr id="5" name="Picture 4" descr="example_surveydatafile_structure"/>
          <p:cNvPicPr/>
          <p:nvPr/>
        </p:nvPicPr>
        <p:blipFill>
          <a:blip r:embed="rId2">
            <a:extLst>
              <a:ext uri="{28A0092B-C50C-407E-A947-70E740481C1C}">
                <a14:useLocalDpi xmlns:a14="http://schemas.microsoft.com/office/drawing/2010/main" val="0"/>
              </a:ext>
            </a:extLst>
          </a:blip>
          <a:srcRect/>
          <a:stretch>
            <a:fillRect/>
          </a:stretch>
        </p:blipFill>
        <p:spPr bwMode="auto">
          <a:xfrm>
            <a:off x="1422388" y="4673831"/>
            <a:ext cx="4735344" cy="4037300"/>
          </a:xfrm>
          <a:prstGeom prst="rect">
            <a:avLst/>
          </a:prstGeom>
          <a:noFill/>
          <a:ln>
            <a:noFill/>
          </a:ln>
        </p:spPr>
      </p:pic>
      <p:pic>
        <p:nvPicPr>
          <p:cNvPr id="7" name="Picture 6" descr="FolderQual"/>
          <p:cNvPicPr/>
          <p:nvPr/>
        </p:nvPicPr>
        <p:blipFill>
          <a:blip r:embed="rId3">
            <a:extLst>
              <a:ext uri="{28A0092B-C50C-407E-A947-70E740481C1C}">
                <a14:useLocalDpi xmlns:a14="http://schemas.microsoft.com/office/drawing/2010/main" val="0"/>
              </a:ext>
            </a:extLst>
          </a:blip>
          <a:srcRect/>
          <a:stretch>
            <a:fillRect/>
          </a:stretch>
        </p:blipFill>
        <p:spPr bwMode="auto">
          <a:xfrm>
            <a:off x="11991373" y="998936"/>
            <a:ext cx="5012192" cy="7413421"/>
          </a:xfrm>
          <a:prstGeom prst="rect">
            <a:avLst/>
          </a:prstGeom>
          <a:noFill/>
          <a:ln>
            <a:noFill/>
          </a:ln>
        </p:spPr>
      </p:pic>
      <p:sp>
        <p:nvSpPr>
          <p:cNvPr id="2" name="Rectangle 1"/>
          <p:cNvSpPr/>
          <p:nvPr/>
        </p:nvSpPr>
        <p:spPr>
          <a:xfrm>
            <a:off x="8565266" y="1442177"/>
            <a:ext cx="3426107" cy="6463308"/>
          </a:xfrm>
          <a:prstGeom prst="rect">
            <a:avLst/>
          </a:prstGeom>
        </p:spPr>
        <p:txBody>
          <a:bodyPr wrap="square">
            <a:spAutoFit/>
          </a:bodyPr>
          <a:lstStyle/>
          <a:p>
            <a:pPr algn="l"/>
            <a:r>
              <a:rPr lang="mk-MK" sz="1800" b="0" u="sng" dirty="0">
                <a:latin typeface="Cambria" panose="02040503050406030204" pitchFamily="18" charset="0"/>
                <a:ea typeface="Cambria" panose="02040503050406030204" pitchFamily="18" charset="0"/>
              </a:rPr>
              <a:t>Структура на папка со квалитативни податоци</a:t>
            </a:r>
            <a:endParaRPr lang="en-US" sz="1800" b="0" dirty="0">
              <a:latin typeface="Cambria" panose="02040503050406030204" pitchFamily="18" charset="0"/>
              <a:ea typeface="Cambria" panose="02040503050406030204" pitchFamily="18" charset="0"/>
            </a:endParaRPr>
          </a:p>
          <a:p>
            <a:pPr algn="l"/>
            <a:r>
              <a:rPr lang="mk-MK" sz="1800" b="0" dirty="0">
                <a:latin typeface="Cambria" panose="02040503050406030204" pitchFamily="18" charset="0"/>
                <a:ea typeface="Cambria" panose="02040503050406030204" pitchFamily="18" charset="0"/>
              </a:rPr>
              <a:t>Содржината на папката која се однесува на квалитативни податоци може да се состои од повеќе разновидни податоци, како што се аудуизаписи од интервјуа, трнскрипти од интервјуа, стумулациски материјали кои се покажуваат на интервјуираниот или пак фотографии. Во ваков сличај, датотеките се материјали или документи кои се поврзани за еден случај (настан), на пр. спроведено интервју. Во примерот даден подолу, станува збор за интервјуа спроведени 22 и 24 јануари, 2013 година. Понатамошниот дел од името на датотеката ги прикажува спецификите на датотеката. </a:t>
            </a:r>
            <a:endParaRPr lang="en-US" sz="1800" b="0" dirty="0">
              <a:latin typeface="Cambria" panose="02040503050406030204" pitchFamily="18" charset="0"/>
              <a:ea typeface="Cambria" panose="02040503050406030204" pitchFamily="18" charset="0"/>
            </a:endParaRPr>
          </a:p>
        </p:txBody>
      </p:sp>
      <p:sp>
        <p:nvSpPr>
          <p:cNvPr id="8" name="Rectangle 7"/>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82143822"/>
      </p:ext>
    </p:extLst>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27797" y="213985"/>
            <a:ext cx="15954233" cy="9325630"/>
          </a:xfrm>
          <a:prstGeom prst="rect">
            <a:avLst/>
          </a:prstGeom>
        </p:spPr>
        <p:txBody>
          <a:bodyPr wrap="square">
            <a:spAutoFit/>
          </a:bodyPr>
          <a:lstStyle/>
          <a:p>
            <a:r>
              <a:rPr lang="mk-MK" dirty="0">
                <a:latin typeface="Cambria" panose="02040503050406030204" pitchFamily="18" charset="0"/>
                <a:ea typeface="Cambria" panose="02040503050406030204" pitchFamily="18" charset="0"/>
              </a:rPr>
              <a:t>2.4 Документација и метаподатоци</a:t>
            </a:r>
            <a:endParaRPr lang="en-US" dirty="0">
              <a:latin typeface="Cambria" panose="02040503050406030204" pitchFamily="18" charset="0"/>
              <a:ea typeface="Cambria" panose="02040503050406030204" pitchFamily="18" charset="0"/>
            </a:endParaRPr>
          </a:p>
          <a:p>
            <a:pPr algn="l"/>
            <a:r>
              <a:rPr lang="mk-MK" b="0" i="1" dirty="0" smtClean="0">
                <a:solidFill>
                  <a:schemeClr val="accent1">
                    <a:lumMod val="50000"/>
                  </a:schemeClr>
                </a:solidFill>
                <a:latin typeface="Cambria" panose="02040503050406030204" pitchFamily="18" charset="0"/>
                <a:ea typeface="Cambria" panose="02040503050406030204" pitchFamily="18" charset="0"/>
              </a:rPr>
              <a:t>Како да се започне?</a:t>
            </a:r>
            <a:endParaRPr lang="en-US" b="0" dirty="0" smtClean="0">
              <a:solidFill>
                <a:schemeClr val="accent1">
                  <a:lumMod val="50000"/>
                </a:schemeClr>
              </a:solidFill>
              <a:latin typeface="Cambria" panose="02040503050406030204" pitchFamily="18" charset="0"/>
              <a:ea typeface="Cambria" panose="02040503050406030204" pitchFamily="18" charset="0"/>
            </a:endParaRPr>
          </a:p>
          <a:p>
            <a:pPr lvl="0" algn="l"/>
            <a:endParaRPr lang="mk-MK" b="0" i="1" dirty="0" smtClean="0">
              <a:solidFill>
                <a:srgbClr val="C00000"/>
              </a:solidFill>
              <a:latin typeface="Cambria" panose="02040503050406030204" pitchFamily="18" charset="0"/>
              <a:ea typeface="Cambria" panose="02040503050406030204" pitchFamily="18" charset="0"/>
            </a:endParaRPr>
          </a:p>
          <a:p>
            <a:pPr lvl="0" algn="l"/>
            <a:r>
              <a:rPr lang="mk-MK" b="0" i="1" dirty="0" smtClean="0">
                <a:solidFill>
                  <a:srgbClr val="C00000"/>
                </a:solidFill>
                <a:latin typeface="Cambria" panose="02040503050406030204" pitchFamily="18" charset="0"/>
                <a:ea typeface="Cambria" panose="02040503050406030204" pitchFamily="18" charset="0"/>
              </a:rPr>
              <a:t>Започнете </a:t>
            </a:r>
            <a:r>
              <a:rPr lang="mk-MK" b="0" i="1" dirty="0">
                <a:solidFill>
                  <a:srgbClr val="C00000"/>
                </a:solidFill>
                <a:latin typeface="Cambria" panose="02040503050406030204" pitchFamily="18" charset="0"/>
                <a:ea typeface="Cambria" panose="02040503050406030204" pitchFamily="18" charset="0"/>
              </a:rPr>
              <a:t>рано</a:t>
            </a:r>
            <a:r>
              <a:rPr lang="mk-MK" b="0" i="1" dirty="0" smtClean="0">
                <a:solidFill>
                  <a:srgbClr val="C00000"/>
                </a:solidFill>
                <a:latin typeface="Cambria" panose="02040503050406030204" pitchFamily="18" charset="0"/>
                <a:ea typeface="Cambria" panose="02040503050406030204" pitchFamily="18" charset="0"/>
              </a:rPr>
              <a:t>!</a:t>
            </a:r>
            <a:endParaRPr lang="en-US" b="0" i="1" dirty="0" smtClean="0">
              <a:solidFill>
                <a:srgbClr val="C00000"/>
              </a:solidFill>
              <a:latin typeface="Cambria" panose="02040503050406030204" pitchFamily="18" charset="0"/>
              <a:ea typeface="Cambria" panose="02040503050406030204" pitchFamily="18" charset="0"/>
            </a:endParaRPr>
          </a:p>
          <a:p>
            <a:pPr lvl="0" algn="l"/>
            <a:r>
              <a:rPr lang="mk-MK" b="0" i="1" dirty="0" smtClean="0">
                <a:solidFill>
                  <a:srgbClr val="FFC000"/>
                </a:solidFill>
                <a:latin typeface="Cambria" panose="02040503050406030204" pitchFamily="18" charset="0"/>
                <a:ea typeface="Cambria" panose="02040503050406030204" pitchFamily="18" charset="0"/>
              </a:rPr>
              <a:t>Не </a:t>
            </a:r>
            <a:r>
              <a:rPr lang="mk-MK" b="0" i="1" dirty="0">
                <a:solidFill>
                  <a:srgbClr val="FFC000"/>
                </a:solidFill>
                <a:latin typeface="Cambria" panose="02040503050406030204" pitchFamily="18" charset="0"/>
                <a:ea typeface="Cambria" panose="02040503050406030204" pitchFamily="18" charset="0"/>
              </a:rPr>
              <a:t>ја оставајте документацијата за самиот крај на вашиот проект. </a:t>
            </a:r>
            <a:endParaRPr lang="en-US" b="0" i="1" dirty="0" smtClean="0">
              <a:solidFill>
                <a:srgbClr val="FFC000"/>
              </a:solidFill>
              <a:latin typeface="Cambria" panose="02040503050406030204" pitchFamily="18" charset="0"/>
              <a:ea typeface="Cambria" panose="02040503050406030204" pitchFamily="18" charset="0"/>
            </a:endParaRPr>
          </a:p>
          <a:p>
            <a:pPr lvl="0" algn="l"/>
            <a:endParaRPr lang="en-US" b="0" i="1" dirty="0">
              <a:latin typeface="Cambria" panose="02040503050406030204" pitchFamily="18" charset="0"/>
              <a:ea typeface="Cambria" panose="02040503050406030204" pitchFamily="18" charset="0"/>
            </a:endParaRPr>
          </a:p>
          <a:p>
            <a:pPr lvl="0" algn="l"/>
            <a:r>
              <a:rPr lang="mk-MK" b="0" i="1" dirty="0" smtClean="0">
                <a:solidFill>
                  <a:srgbClr val="00B0F0"/>
                </a:solidFill>
                <a:latin typeface="Cambria" panose="02040503050406030204" pitchFamily="18" charset="0"/>
                <a:ea typeface="Cambria" panose="02040503050406030204" pitchFamily="18" charset="0"/>
              </a:rPr>
              <a:t>Запомнете </a:t>
            </a:r>
            <a:r>
              <a:rPr lang="mk-MK" b="0" i="1" dirty="0">
                <a:solidFill>
                  <a:srgbClr val="00B0F0"/>
                </a:solidFill>
                <a:latin typeface="Cambria" panose="02040503050406030204" pitchFamily="18" charset="0"/>
                <a:ea typeface="Cambria" panose="02040503050406030204" pitchFamily="18" charset="0"/>
              </a:rPr>
              <a:t>да вклучите постапки за документација во планирањето за управување со податоци.</a:t>
            </a:r>
            <a:endParaRPr lang="en-US" b="0" dirty="0">
              <a:solidFill>
                <a:srgbClr val="00B0F0"/>
              </a:solidFill>
              <a:latin typeface="Cambria" panose="02040503050406030204" pitchFamily="18" charset="0"/>
              <a:ea typeface="Cambria" panose="02040503050406030204" pitchFamily="18" charset="0"/>
            </a:endParaRPr>
          </a:p>
          <a:p>
            <a:pPr lvl="0" algn="l"/>
            <a:r>
              <a:rPr lang="mk-MK" b="0" i="1" dirty="0">
                <a:solidFill>
                  <a:srgbClr val="00B0F0"/>
                </a:solidFill>
                <a:latin typeface="Cambria" panose="02040503050406030204" pitchFamily="18" charset="0"/>
                <a:ea typeface="Cambria" panose="02040503050406030204" pitchFamily="18" charset="0"/>
              </a:rPr>
              <a:t>Размислете за информациите што се потребни за да ги разберете податоците. Што ќе им </a:t>
            </a:r>
            <a:r>
              <a:rPr lang="mk-MK" b="0" i="1" dirty="0" smtClean="0">
                <a:solidFill>
                  <a:srgbClr val="00B0F0"/>
                </a:solidFill>
                <a:latin typeface="Cambria" panose="02040503050406030204" pitchFamily="18" charset="0"/>
                <a:ea typeface="Cambria" panose="02040503050406030204" pitchFamily="18" charset="0"/>
              </a:rPr>
              <a:t>треба </a:t>
            </a:r>
            <a:r>
              <a:rPr lang="mk-MK" b="0" i="1" dirty="0">
                <a:solidFill>
                  <a:srgbClr val="00B0F0"/>
                </a:solidFill>
                <a:latin typeface="Cambria" panose="02040503050406030204" pitchFamily="18" charset="0"/>
                <a:ea typeface="Cambria" panose="02040503050406030204" pitchFamily="18" charset="0"/>
              </a:rPr>
              <a:t>на другите истражувачи и повторни корисници за да ги разберат вашите податоци?</a:t>
            </a:r>
            <a:endParaRPr lang="en-US" b="0" dirty="0">
              <a:solidFill>
                <a:srgbClr val="00B0F0"/>
              </a:solidFill>
              <a:latin typeface="Cambria" panose="02040503050406030204" pitchFamily="18" charset="0"/>
              <a:ea typeface="Cambria" panose="02040503050406030204" pitchFamily="18" charset="0"/>
            </a:endParaRPr>
          </a:p>
          <a:p>
            <a:pPr lvl="0" algn="l"/>
            <a:r>
              <a:rPr lang="mk-MK" b="0" i="1" dirty="0">
                <a:solidFill>
                  <a:srgbClr val="00B0F0"/>
                </a:solidFill>
                <a:latin typeface="Cambria" panose="02040503050406030204" pitchFamily="18" charset="0"/>
                <a:ea typeface="Cambria" panose="02040503050406030204" pitchFamily="18" charset="0"/>
              </a:rPr>
              <a:t>Создадете посебна датотека за документација за податоците што ги вклучуваат основните информации за истите. </a:t>
            </a:r>
            <a:endParaRPr lang="en-US" b="0" i="1" dirty="0" smtClean="0">
              <a:solidFill>
                <a:srgbClr val="00B0F0"/>
              </a:solidFill>
              <a:latin typeface="Cambria" panose="02040503050406030204" pitchFamily="18" charset="0"/>
              <a:ea typeface="Cambria" panose="02040503050406030204" pitchFamily="18" charset="0"/>
            </a:endParaRPr>
          </a:p>
          <a:p>
            <a:pPr lvl="0" algn="l"/>
            <a:endParaRPr lang="en-US" b="0" i="1" dirty="0">
              <a:latin typeface="Cambria" panose="02040503050406030204" pitchFamily="18" charset="0"/>
              <a:ea typeface="Cambria" panose="02040503050406030204" pitchFamily="18" charset="0"/>
            </a:endParaRPr>
          </a:p>
          <a:p>
            <a:pPr lvl="0" algn="l"/>
            <a:r>
              <a:rPr lang="mk-MK" b="0" i="1" dirty="0" smtClean="0">
                <a:solidFill>
                  <a:srgbClr val="00B050"/>
                </a:solidFill>
                <a:latin typeface="Cambria" panose="02040503050406030204" pitchFamily="18" charset="0"/>
                <a:ea typeface="Cambria" panose="02040503050406030204" pitchFamily="18" charset="0"/>
              </a:rPr>
              <a:t>Запомнете </a:t>
            </a:r>
            <a:r>
              <a:rPr lang="mk-MK" b="0" i="1" dirty="0">
                <a:solidFill>
                  <a:srgbClr val="00B050"/>
                </a:solidFill>
                <a:latin typeface="Cambria" panose="02040503050406030204" pitchFamily="18" charset="0"/>
                <a:ea typeface="Cambria" panose="02040503050406030204" pitchFamily="18" charset="0"/>
              </a:rPr>
              <a:t>да ги организирате датотеките, за да постои </a:t>
            </a:r>
            <a:r>
              <a:rPr lang="mk-MK" b="0" i="1" dirty="0" smtClean="0">
                <a:solidFill>
                  <a:srgbClr val="00B050"/>
                </a:solidFill>
                <a:latin typeface="Cambria" panose="02040503050406030204" pitchFamily="18" charset="0"/>
                <a:ea typeface="Cambria" panose="02040503050406030204" pitchFamily="18" charset="0"/>
              </a:rPr>
              <a:t>врска </a:t>
            </a:r>
            <a:r>
              <a:rPr lang="mk-MK" b="0" i="1" dirty="0">
                <a:solidFill>
                  <a:srgbClr val="00B050"/>
                </a:solidFill>
                <a:latin typeface="Cambria" panose="02040503050406030204" pitchFamily="18" charset="0"/>
                <a:ea typeface="Cambria" panose="02040503050406030204" pitchFamily="18" charset="0"/>
              </a:rPr>
              <a:t>помеѓу датотеката за документација и комплетите податоци.</a:t>
            </a:r>
            <a:endParaRPr lang="en-US" b="0" dirty="0">
              <a:solidFill>
                <a:srgbClr val="00B050"/>
              </a:solidFill>
              <a:latin typeface="Cambria" panose="02040503050406030204" pitchFamily="18" charset="0"/>
              <a:ea typeface="Cambria" panose="02040503050406030204" pitchFamily="18" charset="0"/>
            </a:endParaRPr>
          </a:p>
          <a:p>
            <a:pPr lvl="0" algn="l"/>
            <a:endParaRPr lang="en-US" b="0" i="1" dirty="0" smtClean="0">
              <a:latin typeface="Cambria" panose="02040503050406030204" pitchFamily="18" charset="0"/>
              <a:ea typeface="Cambria" panose="02040503050406030204" pitchFamily="18" charset="0"/>
            </a:endParaRPr>
          </a:p>
          <a:p>
            <a:pPr lvl="0" algn="l"/>
            <a:r>
              <a:rPr lang="mk-MK" b="0" i="1" dirty="0" smtClean="0">
                <a:solidFill>
                  <a:srgbClr val="7030A0"/>
                </a:solidFill>
                <a:latin typeface="Cambria" panose="02040503050406030204" pitchFamily="18" charset="0"/>
                <a:ea typeface="Cambria" panose="02040503050406030204" pitchFamily="18" charset="0"/>
              </a:rPr>
              <a:t>Планирајте </a:t>
            </a:r>
            <a:r>
              <a:rPr lang="mk-MK" b="0" i="1" dirty="0">
                <a:solidFill>
                  <a:srgbClr val="7030A0"/>
                </a:solidFill>
                <a:latin typeface="Cambria" panose="02040503050406030204" pitchFamily="18" charset="0"/>
                <a:ea typeface="Cambria" panose="02040503050406030204" pitchFamily="18" charset="0"/>
              </a:rPr>
              <a:t>каде да ги складирате податоците по завршувањето на проектот. Складиштето веројатно следи специфичен стандард за метаподатоци што можете да го усвоите.</a:t>
            </a:r>
            <a:endParaRPr lang="en-US" b="0" dirty="0">
              <a:solidFill>
                <a:srgbClr val="7030A0"/>
              </a:solidFill>
              <a:latin typeface="Cambria" panose="02040503050406030204" pitchFamily="18" charset="0"/>
              <a:ea typeface="Cambria" panose="02040503050406030204" pitchFamily="18" charset="0"/>
            </a:endParaRPr>
          </a:p>
          <a:p>
            <a:pPr lvl="0" algn="l"/>
            <a:endParaRPr lang="en-US" b="0" i="1" dirty="0" smtClean="0">
              <a:latin typeface="Cambria" panose="02040503050406030204" pitchFamily="18" charset="0"/>
              <a:ea typeface="Cambria" panose="02040503050406030204" pitchFamily="18" charset="0"/>
            </a:endParaRPr>
          </a:p>
          <a:p>
            <a:pPr lvl="0" algn="l"/>
            <a:r>
              <a:rPr lang="mk-MK" b="0" i="1" dirty="0" smtClean="0">
                <a:solidFill>
                  <a:srgbClr val="0070C0"/>
                </a:solidFill>
                <a:latin typeface="Cambria" panose="02040503050406030204" pitchFamily="18" charset="0"/>
                <a:ea typeface="Cambria" panose="02040503050406030204" pitchFamily="18" charset="0"/>
              </a:rPr>
              <a:t>Документирајте </a:t>
            </a:r>
            <a:r>
              <a:rPr lang="mk-MK" b="0" i="1" dirty="0">
                <a:solidFill>
                  <a:srgbClr val="0070C0"/>
                </a:solidFill>
                <a:latin typeface="Cambria" panose="02040503050406030204" pitchFamily="18" charset="0"/>
                <a:ea typeface="Cambria" panose="02040503050406030204" pitchFamily="18" charset="0"/>
              </a:rPr>
              <a:t>постојано во текот на целиот проект. Документацијата за податоци дава контекстуални информации за вашата база на податоци. Ги специфицира општите цели и целите на оригиналниот проект и го открива појаснувачкиот материјал, вклучувајќи извор на податоци, методологија и процес на прибирање податоци, структура на податоци и технички информации. </a:t>
            </a:r>
            <a:endParaRPr lang="en-US" b="0" i="1" dirty="0" smtClean="0">
              <a:solidFill>
                <a:srgbClr val="0070C0"/>
              </a:solidFill>
              <a:latin typeface="Cambria" panose="02040503050406030204" pitchFamily="18" charset="0"/>
              <a:ea typeface="Cambria" panose="02040503050406030204" pitchFamily="18" charset="0"/>
            </a:endParaRPr>
          </a:p>
          <a:p>
            <a:pPr lvl="0" algn="l"/>
            <a:endParaRPr lang="en-US" b="0" i="1" dirty="0" smtClean="0">
              <a:latin typeface="Cambria" panose="02040503050406030204" pitchFamily="18" charset="0"/>
              <a:ea typeface="Cambria" panose="02040503050406030204" pitchFamily="18" charset="0"/>
            </a:endParaRPr>
          </a:p>
          <a:p>
            <a:pPr lvl="0" algn="l"/>
            <a:r>
              <a:rPr lang="mk-MK" b="0" i="1" dirty="0" smtClean="0">
                <a:latin typeface="Cambria" panose="02040503050406030204" pitchFamily="18" charset="0"/>
                <a:ea typeface="Cambria" panose="02040503050406030204" pitchFamily="18" charset="0"/>
              </a:rPr>
              <a:t>Совет</a:t>
            </a:r>
            <a:r>
              <a:rPr lang="mk-MK" b="0" i="1" dirty="0">
                <a:latin typeface="Cambria" panose="02040503050406030204" pitchFamily="18" charset="0"/>
                <a:ea typeface="Cambria" panose="02040503050406030204" pitchFamily="18" charset="0"/>
              </a:rPr>
              <a:t>! Користете го </a:t>
            </a:r>
            <a:r>
              <a:rPr lang="mk-MK" b="0" i="1" dirty="0" smtClean="0">
                <a:latin typeface="Cambria" panose="02040503050406030204" pitchFamily="18" charset="0"/>
                <a:ea typeface="Cambria" panose="02040503050406030204" pitchFamily="18" charset="0"/>
              </a:rPr>
              <a:t>англискиот </a:t>
            </a:r>
            <a:r>
              <a:rPr lang="mk-MK" b="0" i="1" dirty="0">
                <a:latin typeface="Cambria" panose="02040503050406030204" pitchFamily="18" charset="0"/>
                <a:ea typeface="Cambria" panose="02040503050406030204" pitchFamily="18" charset="0"/>
              </a:rPr>
              <a:t>јазик при документирањето. </a:t>
            </a:r>
            <a:endParaRPr lang="en-US" b="0" dirty="0">
              <a:latin typeface="Cambria" panose="02040503050406030204" pitchFamily="18" charset="0"/>
              <a:ea typeface="Cambria" panose="02040503050406030204" pitchFamily="18" charset="0"/>
            </a:endParaRPr>
          </a:p>
          <a:p>
            <a:endParaRPr lang="en-US" dirty="0"/>
          </a:p>
        </p:txBody>
      </p:sp>
      <p:sp>
        <p:nvSpPr>
          <p:cNvPr id="4" name="Rectangle 3"/>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53237801"/>
      </p:ext>
    </p:extLst>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20485" y="424543"/>
            <a:ext cx="11252428" cy="8710077"/>
          </a:xfrm>
          <a:prstGeom prst="rect">
            <a:avLst/>
          </a:prstGeom>
          <a:solidFill>
            <a:schemeClr val="bg1">
              <a:lumMod val="20000"/>
              <a:lumOff val="80000"/>
            </a:schemeClr>
          </a:solidFill>
          <a:ln w="28575">
            <a:solidFill>
              <a:schemeClr val="bg2">
                <a:lumMod val="50000"/>
              </a:schemeClr>
            </a:solidFill>
          </a:ln>
        </p:spPr>
        <p:txBody>
          <a:bodyPr wrap="square">
            <a:spAutoFit/>
          </a:bodyPr>
          <a:lstStyle/>
          <a:p>
            <a:pPr algn="l"/>
            <a:r>
              <a:rPr lang="mk-MK" sz="2000" b="0" dirty="0">
                <a:latin typeface="Cambria" panose="02040503050406030204" pitchFamily="18" charset="0"/>
                <a:ea typeface="Cambria" panose="02040503050406030204" pitchFamily="18" charset="0"/>
              </a:rPr>
              <a:t>2.4 </a:t>
            </a:r>
            <a:r>
              <a:rPr lang="mk-MK" sz="2000" dirty="0" smtClean="0">
                <a:latin typeface="Cambria" panose="02040503050406030204" pitchFamily="18" charset="0"/>
                <a:ea typeface="Cambria" panose="02040503050406030204" pitchFamily="18" charset="0"/>
              </a:rPr>
              <a:t>Документацијата </a:t>
            </a:r>
            <a:r>
              <a:rPr lang="mk-MK" sz="2000" dirty="0">
                <a:latin typeface="Cambria" panose="02040503050406030204" pitchFamily="18" charset="0"/>
                <a:ea typeface="Cambria" panose="02040503050406030204" pitchFamily="18" charset="0"/>
              </a:rPr>
              <a:t>на ниво на проект </a:t>
            </a:r>
            <a:r>
              <a:rPr lang="mk-MK" sz="2000" b="0" dirty="0">
                <a:latin typeface="Cambria" panose="02040503050406030204" pitchFamily="18" charset="0"/>
                <a:ea typeface="Cambria" panose="02040503050406030204" pitchFamily="18" charset="0"/>
              </a:rPr>
              <a:t>ги објаснува целите на студијата, какви се истражувачките прашања / хипотези, кои методологии се користени, какви инструменти и мерки се користени итн. </a:t>
            </a:r>
            <a:endParaRPr lang="mk-MK" sz="2000" b="0" dirty="0" smtClean="0">
              <a:latin typeface="Cambria" panose="02040503050406030204" pitchFamily="18" charset="0"/>
              <a:ea typeface="Cambria" panose="02040503050406030204" pitchFamily="18" charset="0"/>
            </a:endParaRPr>
          </a:p>
          <a:p>
            <a:pPr algn="l"/>
            <a:endParaRPr lang="mk-MK" sz="2000" b="0" dirty="0">
              <a:latin typeface="Cambria" panose="02040503050406030204" pitchFamily="18" charset="0"/>
              <a:ea typeface="Cambria" panose="02040503050406030204" pitchFamily="18" charset="0"/>
            </a:endParaRPr>
          </a:p>
          <a:p>
            <a:pPr algn="l"/>
            <a:r>
              <a:rPr lang="mk-MK" sz="2000" b="0" dirty="0" smtClean="0">
                <a:latin typeface="Cambria" panose="02040503050406030204" pitchFamily="18" charset="0"/>
                <a:ea typeface="Cambria" panose="02040503050406030204" pitchFamily="18" charset="0"/>
              </a:rPr>
              <a:t>Прашањата </a:t>
            </a:r>
            <a:r>
              <a:rPr lang="mk-MK" sz="2000" b="0" dirty="0">
                <a:latin typeface="Cambria" panose="02040503050406030204" pitchFamily="18" charset="0"/>
                <a:ea typeface="Cambria" panose="02040503050406030204" pitchFamily="18" charset="0"/>
              </a:rPr>
              <a:t>на кои треба да одговори вашата проектна документација се следниве:</a:t>
            </a:r>
            <a:endParaRPr lang="en-US" sz="2000" b="0" dirty="0">
              <a:latin typeface="Cambria" panose="02040503050406030204" pitchFamily="18" charset="0"/>
              <a:ea typeface="Cambria" panose="02040503050406030204" pitchFamily="18" charset="0"/>
            </a:endParaRPr>
          </a:p>
          <a:p>
            <a:pPr algn="l"/>
            <a:r>
              <a:rPr lang="en-US" sz="2000" b="0" dirty="0">
                <a:latin typeface="Cambria" panose="02040503050406030204" pitchFamily="18" charset="0"/>
                <a:ea typeface="Cambria" panose="02040503050406030204" pitchFamily="18" charset="0"/>
              </a:rPr>
              <a:t> </a:t>
            </a:r>
            <a:r>
              <a:rPr lang="en-US" sz="2000" b="0" dirty="0" smtClean="0">
                <a:latin typeface="Cambria" panose="02040503050406030204" pitchFamily="18" charset="0"/>
                <a:ea typeface="Cambria" panose="02040503050406030204" pitchFamily="18" charset="0"/>
              </a:rPr>
              <a:t>-----------------------------------------------------------------------------------------------------------------------------</a:t>
            </a:r>
          </a:p>
          <a:p>
            <a:pPr algn="l"/>
            <a:endParaRPr lang="en-US" sz="2000" b="0" dirty="0">
              <a:latin typeface="Cambria" panose="02040503050406030204" pitchFamily="18" charset="0"/>
              <a:ea typeface="Cambria" panose="02040503050406030204" pitchFamily="18" charset="0"/>
            </a:endParaRPr>
          </a:p>
          <a:p>
            <a:pPr algn="l"/>
            <a:r>
              <a:rPr lang="en-US" sz="2000" i="1" dirty="0">
                <a:solidFill>
                  <a:schemeClr val="accent1">
                    <a:lumMod val="50000"/>
                  </a:schemeClr>
                </a:solidFill>
                <a:latin typeface="Cambria" panose="02040503050406030204" pitchFamily="18" charset="0"/>
                <a:ea typeface="Cambria" panose="02040503050406030204" pitchFamily="18" charset="0"/>
              </a:rPr>
              <a:t>1.</a:t>
            </a:r>
            <a:r>
              <a:rPr lang="mk-MK" sz="2000" i="1" dirty="0">
                <a:solidFill>
                  <a:schemeClr val="accent1">
                    <a:lumMod val="50000"/>
                  </a:schemeClr>
                </a:solidFill>
                <a:latin typeface="Cambria" panose="02040503050406030204" pitchFamily="18" charset="0"/>
                <a:ea typeface="Cambria" panose="02040503050406030204" pitchFamily="18" charset="0"/>
              </a:rPr>
              <a:t>За кои цели се колектирани податоците: </a:t>
            </a:r>
            <a:endParaRPr lang="en-US" sz="2000" i="1" dirty="0">
              <a:solidFill>
                <a:schemeClr val="accent1">
                  <a:lumMod val="50000"/>
                </a:schemeClr>
              </a:solidFill>
              <a:latin typeface="Cambria" panose="02040503050406030204" pitchFamily="18" charset="0"/>
              <a:ea typeface="Cambria" panose="02040503050406030204" pitchFamily="18" charset="0"/>
            </a:endParaRPr>
          </a:p>
          <a:p>
            <a:pPr algn="l"/>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Наслов на проектот;</a:t>
            </a:r>
            <a:br>
              <a:rPr lang="mk-MK" sz="2000" b="0" dirty="0">
                <a:latin typeface="Cambria" panose="02040503050406030204" pitchFamily="18" charset="0"/>
                <a:ea typeface="Cambria" panose="02040503050406030204" pitchFamily="18" charset="0"/>
              </a:rPr>
            </a:br>
            <a:r>
              <a:rPr lang="mk-MK" sz="2000" b="0" dirty="0">
                <a:latin typeface="Cambria" panose="02040503050406030204" pitchFamily="18" charset="0"/>
                <a:ea typeface="Cambria" panose="02040503050406030204" pitchFamily="18" charset="0"/>
              </a:rPr>
              <a:t>- Поднаслов;</a:t>
            </a:r>
            <a:br>
              <a:rPr lang="mk-MK" sz="2000" b="0" dirty="0">
                <a:latin typeface="Cambria" panose="02040503050406030204" pitchFamily="18" charset="0"/>
                <a:ea typeface="Cambria" panose="02040503050406030204" pitchFamily="18" charset="0"/>
              </a:rPr>
            </a:br>
            <a:r>
              <a:rPr lang="mk-MK" sz="2000" b="0" dirty="0">
                <a:latin typeface="Cambria" panose="02040503050406030204" pitchFamily="18" charset="0"/>
                <a:ea typeface="Cambria" panose="02040503050406030204" pitchFamily="18" charset="0"/>
              </a:rPr>
              <a:t>- Автор/и, креатор/и, на базата на податоци;</a:t>
            </a:r>
            <a:br>
              <a:rPr lang="mk-MK" sz="2000" b="0" dirty="0">
                <a:latin typeface="Cambria" panose="02040503050406030204" pitchFamily="18" charset="0"/>
                <a:ea typeface="Cambria" panose="02040503050406030204" pitchFamily="18" charset="0"/>
              </a:rPr>
            </a:br>
            <a:r>
              <a:rPr lang="mk-MK" sz="2000" b="0" dirty="0">
                <a:latin typeface="Cambria" panose="02040503050406030204" pitchFamily="18" charset="0"/>
                <a:ea typeface="Cambria" panose="02040503050406030204" pitchFamily="18" charset="0"/>
              </a:rPr>
              <a:t>- Други соработници и нивните улоги (личност, истражувачка група или организација што учествувале во студијата и нивните улоги);</a:t>
            </a:r>
            <a:br>
              <a:rPr lang="mk-MK" sz="2000" b="0" dirty="0">
                <a:latin typeface="Cambria" panose="02040503050406030204" pitchFamily="18" charset="0"/>
                <a:ea typeface="Cambria" panose="02040503050406030204" pitchFamily="18" charset="0"/>
              </a:rPr>
            </a:br>
            <a:r>
              <a:rPr lang="mk-MK" sz="2000" b="0" dirty="0">
                <a:latin typeface="Cambria" panose="02040503050406030204" pitchFamily="18" charset="0"/>
                <a:ea typeface="Cambria" panose="02040503050406030204" pitchFamily="18" charset="0"/>
              </a:rPr>
              <a:t>- Институцијата на автор/ите, креатор/ите;</a:t>
            </a:r>
            <a:br>
              <a:rPr lang="mk-MK" sz="2000" b="0" dirty="0">
                <a:latin typeface="Cambria" panose="02040503050406030204" pitchFamily="18" charset="0"/>
                <a:ea typeface="Cambria" panose="02040503050406030204" pitchFamily="18" charset="0"/>
              </a:rPr>
            </a:br>
            <a:r>
              <a:rPr lang="mk-MK" sz="2000" b="0" dirty="0">
                <a:latin typeface="Cambria" panose="02040503050406030204" pitchFamily="18" charset="0"/>
                <a:ea typeface="Cambria" panose="02040503050406030204" pitchFamily="18" charset="0"/>
              </a:rPr>
              <a:t>- Финансиери;</a:t>
            </a:r>
            <a:br>
              <a:rPr lang="mk-MK" sz="2000" b="0" dirty="0">
                <a:latin typeface="Cambria" panose="02040503050406030204" pitchFamily="18" charset="0"/>
                <a:ea typeface="Cambria" panose="02040503050406030204" pitchFamily="18" charset="0"/>
              </a:rPr>
            </a:br>
            <a:r>
              <a:rPr lang="mk-MK" sz="2000" b="0" dirty="0">
                <a:latin typeface="Cambria" panose="02040503050406030204" pitchFamily="18" charset="0"/>
                <a:ea typeface="Cambria" panose="02040503050406030204" pitchFamily="18" charset="0"/>
              </a:rPr>
              <a:t>- Броеви на грантови;</a:t>
            </a:r>
            <a:br>
              <a:rPr lang="mk-MK" sz="2000" b="0" dirty="0">
                <a:latin typeface="Cambria" panose="02040503050406030204" pitchFamily="18" charset="0"/>
                <a:ea typeface="Cambria" panose="02040503050406030204" pitchFamily="18" charset="0"/>
              </a:rPr>
            </a:br>
            <a:r>
              <a:rPr lang="mk-MK" sz="2000" b="0" dirty="0">
                <a:latin typeface="Cambria" panose="02040503050406030204" pitchFamily="18" charset="0"/>
                <a:ea typeface="Cambria" panose="02040503050406030204" pitchFamily="18" charset="0"/>
              </a:rPr>
              <a:t>- Референци за поврзани проекти;</a:t>
            </a:r>
            <a:br>
              <a:rPr lang="mk-MK" sz="2000" b="0" dirty="0">
                <a:latin typeface="Cambria" panose="02040503050406030204" pitchFamily="18" charset="0"/>
                <a:ea typeface="Cambria" panose="02040503050406030204" pitchFamily="18" charset="0"/>
              </a:rPr>
            </a:br>
            <a:r>
              <a:rPr lang="mk-MK" sz="2000" b="0" dirty="0">
                <a:latin typeface="Cambria" panose="02040503050406030204" pitchFamily="18" charset="0"/>
                <a:ea typeface="Cambria" panose="02040503050406030204" pitchFamily="18" charset="0"/>
              </a:rPr>
              <a:t>- Публикации од податоците.</a:t>
            </a:r>
            <a:endParaRPr lang="en-US" sz="2000" b="0" dirty="0">
              <a:latin typeface="Cambria" panose="02040503050406030204" pitchFamily="18" charset="0"/>
              <a:ea typeface="Cambria" panose="02040503050406030204" pitchFamily="18" charset="0"/>
            </a:endParaRPr>
          </a:p>
          <a:p>
            <a:pPr algn="l"/>
            <a:r>
              <a:rPr lang="en-US" sz="2000" b="0" dirty="0">
                <a:latin typeface="Cambria" panose="02040503050406030204" pitchFamily="18" charset="0"/>
                <a:ea typeface="Cambria" panose="02040503050406030204" pitchFamily="18" charset="0"/>
              </a:rPr>
              <a:t> </a:t>
            </a:r>
          </a:p>
          <a:p>
            <a:pPr algn="l"/>
            <a:r>
              <a:rPr lang="en-US" sz="2000" i="1" dirty="0">
                <a:solidFill>
                  <a:schemeClr val="accent1">
                    <a:lumMod val="50000"/>
                  </a:schemeClr>
                </a:solidFill>
                <a:latin typeface="Cambria" panose="02040503050406030204" pitchFamily="18" charset="0"/>
                <a:ea typeface="Cambria" panose="02040503050406030204" pitchFamily="18" charset="0"/>
              </a:rPr>
              <a:t>2.</a:t>
            </a:r>
            <a:r>
              <a:rPr lang="mk-MK" sz="2000" i="1" dirty="0">
                <a:solidFill>
                  <a:schemeClr val="accent1">
                    <a:lumMod val="50000"/>
                  </a:schemeClr>
                </a:solidFill>
                <a:latin typeface="Cambria" panose="02040503050406030204" pitchFamily="18" charset="0"/>
                <a:ea typeface="Cambria" panose="02040503050406030204" pitchFamily="18" charset="0"/>
              </a:rPr>
              <a:t>Што содржи базата на податоци?</a:t>
            </a:r>
            <a:endParaRPr lang="en-US" sz="2000" i="1" dirty="0">
              <a:solidFill>
                <a:schemeClr val="accent1">
                  <a:lumMod val="50000"/>
                </a:schemeClr>
              </a:solidFill>
              <a:latin typeface="Cambria" panose="02040503050406030204" pitchFamily="18" charset="0"/>
              <a:ea typeface="Cambria" panose="02040503050406030204" pitchFamily="18" charset="0"/>
            </a:endParaRPr>
          </a:p>
          <a:p>
            <a:pPr algn="l"/>
            <a:r>
              <a:rPr lang="mk-MK" sz="2000" b="0" dirty="0">
                <a:latin typeface="Cambria" panose="02040503050406030204" pitchFamily="18" charset="0"/>
                <a:ea typeface="Cambria" panose="02040503050406030204" pitchFamily="18" charset="0"/>
              </a:rPr>
              <a:t>Опис на содржината на базата на податоци:</a:t>
            </a:r>
            <a:br>
              <a:rPr lang="mk-MK" sz="2000" b="0" dirty="0">
                <a:latin typeface="Cambria" panose="02040503050406030204" pitchFamily="18" charset="0"/>
                <a:ea typeface="Cambria" panose="02040503050406030204" pitchFamily="18" charset="0"/>
              </a:rPr>
            </a:br>
            <a:r>
              <a:rPr lang="mk-MK" sz="2000" b="0" dirty="0">
                <a:latin typeface="Cambria" panose="02040503050406030204" pitchFamily="18" charset="0"/>
                <a:ea typeface="Cambria" panose="02040503050406030204" pitchFamily="18" charset="0"/>
              </a:rPr>
              <a:t>- Вид на податоци (интервјуа, слики, прашалници, итн.);</a:t>
            </a:r>
            <a:br>
              <a:rPr lang="mk-MK" sz="2000" b="0" dirty="0">
                <a:latin typeface="Cambria" panose="02040503050406030204" pitchFamily="18" charset="0"/>
                <a:ea typeface="Cambria" panose="02040503050406030204" pitchFamily="18" charset="0"/>
              </a:rPr>
            </a:br>
            <a:r>
              <a:rPr lang="mk-MK" sz="2000" b="0" dirty="0">
                <a:latin typeface="Cambria" panose="02040503050406030204" pitchFamily="18" charset="0"/>
                <a:ea typeface="Cambria" panose="02040503050406030204" pitchFamily="18" charset="0"/>
              </a:rPr>
              <a:t>- Големина на датотеката (во бајти), формат на датотека со датотеки на податоци, и врски помеѓу датотеките;</a:t>
            </a:r>
            <a:br>
              <a:rPr lang="mk-MK" sz="2000" b="0" dirty="0">
                <a:latin typeface="Cambria" panose="02040503050406030204" pitchFamily="18" charset="0"/>
                <a:ea typeface="Cambria" panose="02040503050406030204" pitchFamily="18" charset="0"/>
              </a:rPr>
            </a:br>
            <a:r>
              <a:rPr lang="mk-MK" sz="2000" b="0" dirty="0">
                <a:latin typeface="Cambria" panose="02040503050406030204" pitchFamily="18" charset="0"/>
                <a:ea typeface="Cambria" panose="02040503050406030204" pitchFamily="18" charset="0"/>
              </a:rPr>
              <a:t>- Опис на датотеката со податоци: верзија и издание, структура на базата на податоци, асоцијации, врски помеѓу датотеки, надворешни врски, формати, компатибилност.</a:t>
            </a:r>
            <a:endParaRPr lang="en-US" sz="2000" b="0" dirty="0">
              <a:latin typeface="Cambria" panose="02040503050406030204" pitchFamily="18" charset="0"/>
              <a:ea typeface="Cambria" panose="02040503050406030204" pitchFamily="18" charset="0"/>
            </a:endParaRPr>
          </a:p>
          <a:p>
            <a:pPr algn="l"/>
            <a:r>
              <a:rPr lang="en-US" sz="2000" b="0" dirty="0">
                <a:latin typeface="Cambria" panose="02040503050406030204" pitchFamily="18" charset="0"/>
                <a:ea typeface="Cambria" panose="02040503050406030204" pitchFamily="18" charset="0"/>
              </a:rPr>
              <a:t> </a:t>
            </a:r>
          </a:p>
          <a:p>
            <a:pPr algn="l"/>
            <a:r>
              <a:rPr lang="en-US" sz="2000" b="0" dirty="0">
                <a:latin typeface="Cambria" panose="02040503050406030204" pitchFamily="18" charset="0"/>
                <a:ea typeface="Cambria" panose="02040503050406030204" pitchFamily="18" charset="0"/>
              </a:rPr>
              <a:t> </a:t>
            </a:r>
          </a:p>
        </p:txBody>
      </p:sp>
      <p:sp>
        <p:nvSpPr>
          <p:cNvPr id="5" name="Rectangle 4"/>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734787126"/>
      </p:ext>
    </p:extLst>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51101" y="100013"/>
            <a:ext cx="16469406" cy="8679299"/>
          </a:xfrm>
          <a:prstGeom prst="rect">
            <a:avLst/>
          </a:prstGeom>
          <a:solidFill>
            <a:schemeClr val="bg1">
              <a:lumMod val="20000"/>
              <a:lumOff val="80000"/>
            </a:schemeClr>
          </a:solidFill>
          <a:ln w="28575">
            <a:solidFill>
              <a:schemeClr val="accent2"/>
            </a:solidFill>
          </a:ln>
        </p:spPr>
        <p:txBody>
          <a:bodyPr wrap="square">
            <a:spAutoFit/>
          </a:bodyPr>
          <a:lstStyle/>
          <a:p>
            <a:pPr algn="l"/>
            <a:endParaRPr lang="en-US" sz="2000" i="1" dirty="0" smtClean="0">
              <a:solidFill>
                <a:schemeClr val="accent1">
                  <a:lumMod val="50000"/>
                </a:schemeClr>
              </a:solidFill>
              <a:latin typeface="Cambria" panose="02040503050406030204" pitchFamily="18" charset="0"/>
              <a:ea typeface="Cambria" panose="02040503050406030204" pitchFamily="18" charset="0"/>
            </a:endParaRPr>
          </a:p>
          <a:p>
            <a:pPr algn="l"/>
            <a:r>
              <a:rPr lang="en-US" sz="2000" i="1" dirty="0" smtClean="0">
                <a:solidFill>
                  <a:schemeClr val="accent1">
                    <a:lumMod val="50000"/>
                  </a:schemeClr>
                </a:solidFill>
                <a:latin typeface="Cambria" panose="02040503050406030204" pitchFamily="18" charset="0"/>
                <a:ea typeface="Cambria" panose="02040503050406030204" pitchFamily="18" charset="0"/>
              </a:rPr>
              <a:t>3.</a:t>
            </a:r>
            <a:r>
              <a:rPr lang="mk-MK" sz="2000" i="1" dirty="0">
                <a:solidFill>
                  <a:schemeClr val="accent1">
                    <a:lumMod val="50000"/>
                  </a:schemeClr>
                </a:solidFill>
                <a:latin typeface="Cambria" panose="02040503050406030204" pitchFamily="18" charset="0"/>
                <a:ea typeface="Cambria" panose="02040503050406030204" pitchFamily="18" charset="0"/>
              </a:rPr>
              <a:t>Како се собрани податоците?</a:t>
            </a:r>
            <a:endParaRPr lang="en-US" sz="2000" i="1" dirty="0">
              <a:solidFill>
                <a:schemeClr val="accent1">
                  <a:lumMod val="50000"/>
                </a:schemeClr>
              </a:solidFill>
              <a:latin typeface="Cambria" panose="02040503050406030204" pitchFamily="18" charset="0"/>
              <a:ea typeface="Cambria" panose="02040503050406030204" pitchFamily="18" charset="0"/>
            </a:endParaRPr>
          </a:p>
          <a:p>
            <a:pPr algn="l"/>
            <a:r>
              <a:rPr lang="mk-MK" sz="2000" b="0" dirty="0" smtClean="0">
                <a:latin typeface="Cambria" panose="02040503050406030204" pitchFamily="18" charset="0"/>
                <a:ea typeface="Cambria" panose="02040503050406030204" pitchFamily="18" charset="0"/>
              </a:rPr>
              <a:t>Методологијата </a:t>
            </a:r>
            <a:r>
              <a:rPr lang="mk-MK" sz="2000" b="0" dirty="0">
                <a:latin typeface="Cambria" panose="02040503050406030204" pitchFamily="18" charset="0"/>
                <a:ea typeface="Cambria" panose="02040503050406030204" pitchFamily="18" charset="0"/>
              </a:rPr>
              <a:t>и техниката што се користи при прибирање и креирање на </a:t>
            </a:r>
            <a:r>
              <a:rPr lang="mk-MK" sz="2000" b="0" dirty="0" smtClean="0">
                <a:latin typeface="Cambria" panose="02040503050406030204" pitchFamily="18" charset="0"/>
                <a:ea typeface="Cambria" panose="02040503050406030204" pitchFamily="18" charset="0"/>
              </a:rPr>
              <a:t>податоците;</a:t>
            </a:r>
            <a:r>
              <a:rPr lang="en-US" sz="2000" b="0" dirty="0" smtClean="0">
                <a:latin typeface="Cambria" panose="02040503050406030204" pitchFamily="18" charset="0"/>
                <a:ea typeface="Cambria" panose="02040503050406030204" pitchFamily="18" charset="0"/>
              </a:rPr>
              <a:t> </a:t>
            </a:r>
            <a:r>
              <a:rPr lang="mk-MK" sz="2000" b="0" dirty="0" smtClean="0">
                <a:latin typeface="Cambria" panose="02040503050406030204" pitchFamily="18" charset="0"/>
                <a:ea typeface="Cambria" panose="02040503050406030204" pitchFamily="18" charset="0"/>
              </a:rPr>
              <a:t>Опис </a:t>
            </a:r>
            <a:r>
              <a:rPr lang="mk-MK" sz="2000" b="0" dirty="0">
                <a:latin typeface="Cambria" panose="02040503050406030204" pitchFamily="18" charset="0"/>
                <a:ea typeface="Cambria" panose="02040503050406030204" pitchFamily="18" charset="0"/>
              </a:rPr>
              <a:t>на сите извори од кои потекнуваат податоците (Што е предмет на проучување? На пример, периодични списанија, пакети со податоци создадени од други?), Заедно со објаснување за тоа како и зошто стигнал до сегашното место (провинција</a:t>
            </a:r>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Методи и начини на прибирање на податоци, на </a:t>
            </a:r>
            <a:r>
              <a:rPr lang="mk-MK" sz="2000" b="0" dirty="0" smtClean="0">
                <a:latin typeface="Cambria" panose="02040503050406030204" pitchFamily="18" charset="0"/>
                <a:ea typeface="Cambria" panose="02040503050406030204" pitchFamily="18" charset="0"/>
              </a:rPr>
              <a:t>пример:</a:t>
            </a:r>
            <a:r>
              <a:rPr lang="en-US" sz="2000" b="0" dirty="0">
                <a:latin typeface="Cambria" panose="02040503050406030204" pitchFamily="18" charset="0"/>
                <a:ea typeface="Cambria" panose="02040503050406030204" pitchFamily="18" charset="0"/>
              </a:rPr>
              <a:t> </a:t>
            </a:r>
            <a:r>
              <a:rPr lang="mk-MK" sz="2000" b="0" dirty="0" smtClean="0">
                <a:latin typeface="Cambria" panose="02040503050406030204" pitchFamily="18" charset="0"/>
                <a:ea typeface="Cambria" panose="02040503050406030204" pitchFamily="18" charset="0"/>
              </a:rPr>
              <a:t>Инструменти</a:t>
            </a:r>
            <a:r>
              <a:rPr lang="mk-MK" sz="2000" b="0" dirty="0">
                <a:latin typeface="Cambria" panose="02040503050406030204" pitchFamily="18" charset="0"/>
                <a:ea typeface="Cambria" panose="02040503050406030204" pitchFamily="18" charset="0"/>
              </a:rPr>
              <a:t>, хардвер и софтвер што се користат за прибирање на </a:t>
            </a:r>
            <a:r>
              <a:rPr lang="mk-MK" sz="2000" b="0" dirty="0" smtClean="0">
                <a:latin typeface="Cambria" panose="02040503050406030204" pitchFamily="18" charset="0"/>
                <a:ea typeface="Cambria" panose="02040503050406030204" pitchFamily="18" charset="0"/>
              </a:rPr>
              <a:t>податоците;</a:t>
            </a:r>
            <a:r>
              <a:rPr lang="en-US" sz="2000" b="0" dirty="0" smtClean="0">
                <a:latin typeface="Cambria" panose="02040503050406030204" pitchFamily="18" charset="0"/>
                <a:ea typeface="Cambria" panose="02040503050406030204" pitchFamily="18" charset="0"/>
              </a:rPr>
              <a:t> </a:t>
            </a:r>
            <a:r>
              <a:rPr lang="mk-MK" sz="2000" b="0" dirty="0" smtClean="0">
                <a:latin typeface="Cambria" panose="02040503050406030204" pitchFamily="18" charset="0"/>
                <a:ea typeface="Cambria" panose="02040503050406030204" pitchFamily="18" charset="0"/>
              </a:rPr>
              <a:t>Методи </a:t>
            </a:r>
            <a:r>
              <a:rPr lang="mk-MK" sz="2000" b="0" dirty="0">
                <a:latin typeface="Cambria" panose="02040503050406030204" pitchFamily="18" charset="0"/>
                <a:ea typeface="Cambria" panose="02040503050406030204" pitchFamily="18" charset="0"/>
              </a:rPr>
              <a:t>за дигитализација или </a:t>
            </a:r>
            <a:r>
              <a:rPr lang="mk-MK" sz="2000" b="0" dirty="0" smtClean="0">
                <a:latin typeface="Cambria" panose="02040503050406030204" pitchFamily="18" charset="0"/>
                <a:ea typeface="Cambria" panose="02040503050406030204" pitchFamily="18" charset="0"/>
              </a:rPr>
              <a:t>транскрипција;</a:t>
            </a:r>
            <a:r>
              <a:rPr lang="en-US" sz="2000" b="0" dirty="0" smtClean="0">
                <a:latin typeface="Cambria" panose="02040503050406030204" pitchFamily="18" charset="0"/>
                <a:ea typeface="Cambria" panose="02040503050406030204" pitchFamily="18" charset="0"/>
              </a:rPr>
              <a:t> </a:t>
            </a:r>
            <a:r>
              <a:rPr lang="mk-MK" sz="2000" b="0" dirty="0" smtClean="0">
                <a:latin typeface="Cambria" panose="02040503050406030204" pitchFamily="18" charset="0"/>
                <a:ea typeface="Cambria" panose="02040503050406030204" pitchFamily="18" charset="0"/>
              </a:rPr>
              <a:t>Протоколи </a:t>
            </a:r>
            <a:r>
              <a:rPr lang="mk-MK" sz="2000" b="0" dirty="0">
                <a:latin typeface="Cambria" panose="02040503050406030204" pitchFamily="18" charset="0"/>
                <a:ea typeface="Cambria" panose="02040503050406030204" pitchFamily="18" charset="0"/>
              </a:rPr>
              <a:t>за прибирање </a:t>
            </a:r>
            <a:r>
              <a:rPr lang="mk-MK" sz="2000" b="0" dirty="0" smtClean="0">
                <a:latin typeface="Cambria" panose="02040503050406030204" pitchFamily="18" charset="0"/>
                <a:ea typeface="Cambria" panose="02040503050406030204" pitchFamily="18" charset="0"/>
              </a:rPr>
              <a:t>податоци;</a:t>
            </a:r>
            <a:r>
              <a:rPr lang="en-US" sz="2000" b="0" dirty="0" smtClean="0">
                <a:latin typeface="Cambria" panose="02040503050406030204" pitchFamily="18" charset="0"/>
                <a:ea typeface="Cambria" panose="02040503050406030204" pitchFamily="18" charset="0"/>
              </a:rPr>
              <a:t> </a:t>
            </a:r>
            <a:r>
              <a:rPr lang="mk-MK" sz="2000" b="0" dirty="0" smtClean="0">
                <a:latin typeface="Cambria" panose="02040503050406030204" pitchFamily="18" charset="0"/>
                <a:ea typeface="Cambria" panose="02040503050406030204" pitchFamily="18" charset="0"/>
              </a:rPr>
              <a:t>Дизајн </a:t>
            </a:r>
            <a:r>
              <a:rPr lang="mk-MK" sz="2000" b="0" dirty="0">
                <a:latin typeface="Cambria" panose="02040503050406030204" pitchFamily="18" charset="0"/>
                <a:ea typeface="Cambria" panose="02040503050406030204" pitchFamily="18" charset="0"/>
              </a:rPr>
              <a:t>и процедура на земање </a:t>
            </a:r>
            <a:r>
              <a:rPr lang="mk-MK" sz="2000" b="0" dirty="0" smtClean="0">
                <a:latin typeface="Cambria" panose="02040503050406030204" pitchFamily="18" charset="0"/>
                <a:ea typeface="Cambria" panose="02040503050406030204" pitchFamily="18" charset="0"/>
              </a:rPr>
              <a:t>мостри;</a:t>
            </a:r>
            <a:r>
              <a:rPr lang="en-US" sz="2000" b="0" dirty="0" smtClean="0">
                <a:latin typeface="Cambria" panose="02040503050406030204" pitchFamily="18" charset="0"/>
                <a:ea typeface="Cambria" panose="02040503050406030204" pitchFamily="18" charset="0"/>
              </a:rPr>
              <a:t> </a:t>
            </a:r>
            <a:r>
              <a:rPr lang="mk-MK" sz="2000" b="0" dirty="0" smtClean="0">
                <a:latin typeface="Cambria" panose="02040503050406030204" pitchFamily="18" charset="0"/>
                <a:ea typeface="Cambria" panose="02040503050406030204" pitchFamily="18" charset="0"/>
              </a:rPr>
              <a:t>Целна </a:t>
            </a:r>
            <a:r>
              <a:rPr lang="mk-MK" sz="2000" b="0" dirty="0">
                <a:latin typeface="Cambria" panose="02040503050406030204" pitchFamily="18" charset="0"/>
                <a:ea typeface="Cambria" panose="02040503050406030204" pitchFamily="18" charset="0"/>
              </a:rPr>
              <a:t>популација, единици за набудување.</a:t>
            </a:r>
            <a:endParaRPr lang="en-US" sz="2000" b="0" dirty="0">
              <a:latin typeface="Cambria" panose="02040503050406030204" pitchFamily="18" charset="0"/>
              <a:ea typeface="Cambria" panose="02040503050406030204" pitchFamily="18" charset="0"/>
            </a:endParaRPr>
          </a:p>
          <a:p>
            <a:pPr algn="l"/>
            <a:r>
              <a:rPr lang="mk-MK" sz="2000" b="0" dirty="0">
                <a:latin typeface="Cambria" panose="02040503050406030204" pitchFamily="18" charset="0"/>
                <a:ea typeface="Cambria" panose="02040503050406030204" pitchFamily="18" charset="0"/>
              </a:rPr>
              <a:t> </a:t>
            </a:r>
            <a:r>
              <a:rPr lang="en-US" sz="2000" i="1" dirty="0" smtClean="0">
                <a:solidFill>
                  <a:schemeClr val="accent1">
                    <a:lumMod val="50000"/>
                  </a:schemeClr>
                </a:solidFill>
                <a:latin typeface="Cambria" panose="02040503050406030204" pitchFamily="18" charset="0"/>
                <a:ea typeface="Cambria" panose="02040503050406030204" pitchFamily="18" charset="0"/>
              </a:rPr>
              <a:t>4.</a:t>
            </a:r>
            <a:r>
              <a:rPr lang="mk-MK" sz="2000" i="1" dirty="0">
                <a:solidFill>
                  <a:schemeClr val="accent1">
                    <a:lumMod val="50000"/>
                  </a:schemeClr>
                </a:solidFill>
                <a:latin typeface="Cambria" panose="02040503050406030204" pitchFamily="18" charset="0"/>
                <a:ea typeface="Cambria" panose="02040503050406030204" pitchFamily="18" charset="0"/>
              </a:rPr>
              <a:t>Кој ги собира податоците и кога?</a:t>
            </a:r>
            <a:endParaRPr lang="en-US" sz="2000" i="1" dirty="0">
              <a:solidFill>
                <a:schemeClr val="accent1">
                  <a:lumMod val="50000"/>
                </a:schemeClr>
              </a:solidFill>
              <a:latin typeface="Cambria" panose="02040503050406030204" pitchFamily="18" charset="0"/>
              <a:ea typeface="Cambria" panose="02040503050406030204" pitchFamily="18" charset="0"/>
            </a:endParaRPr>
          </a:p>
          <a:p>
            <a:pPr algn="l"/>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Собирачите на податоци</a:t>
            </a:r>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Дата на собирање</a:t>
            </a:r>
            <a:r>
              <a:rPr lang="mk-MK" sz="2000" b="0" dirty="0" smtClean="0">
                <a:latin typeface="Cambria" panose="02040503050406030204" pitchFamily="18" charset="0"/>
                <a:ea typeface="Cambria" panose="02040503050406030204" pitchFamily="18" charset="0"/>
              </a:rPr>
              <a:t>;</a:t>
            </a:r>
            <a:r>
              <a:rPr lang="en-US" sz="2000" b="0" dirty="0" smtClean="0">
                <a:latin typeface="Cambria" panose="02040503050406030204" pitchFamily="18" charset="0"/>
                <a:ea typeface="Cambria" panose="02040503050406030204" pitchFamily="18" charset="0"/>
              </a:rPr>
              <a:t> </a:t>
            </a:r>
            <a:r>
              <a:rPr lang="mk-MK" sz="2000" b="0" dirty="0" smtClean="0">
                <a:latin typeface="Cambria" panose="02040503050406030204" pitchFamily="18" charset="0"/>
                <a:ea typeface="Cambria" panose="02040503050406030204" pitchFamily="18" charset="0"/>
              </a:rPr>
              <a:t>Географска </a:t>
            </a:r>
            <a:r>
              <a:rPr lang="mk-MK" sz="2000" b="0" dirty="0">
                <a:latin typeface="Cambria" panose="02040503050406030204" pitchFamily="18" charset="0"/>
                <a:ea typeface="Cambria" panose="02040503050406030204" pitchFamily="18" charset="0"/>
              </a:rPr>
              <a:t>покриеност на податоците (на пр. Нација).</a:t>
            </a:r>
            <a:endParaRPr lang="en-US" sz="2000" b="0" dirty="0">
              <a:latin typeface="Cambria" panose="02040503050406030204" pitchFamily="18" charset="0"/>
              <a:ea typeface="Cambria" panose="02040503050406030204" pitchFamily="18" charset="0"/>
            </a:endParaRPr>
          </a:p>
          <a:p>
            <a:pPr algn="l"/>
            <a:r>
              <a:rPr lang="en-US" sz="2000" b="0" dirty="0">
                <a:latin typeface="Cambria" panose="02040503050406030204" pitchFamily="18" charset="0"/>
                <a:ea typeface="Cambria" panose="02040503050406030204" pitchFamily="18" charset="0"/>
              </a:rPr>
              <a:t> </a:t>
            </a:r>
            <a:r>
              <a:rPr lang="en-US" sz="2000" i="1" dirty="0" smtClean="0">
                <a:solidFill>
                  <a:schemeClr val="accent1">
                    <a:lumMod val="50000"/>
                  </a:schemeClr>
                </a:solidFill>
                <a:latin typeface="Cambria" panose="02040503050406030204" pitchFamily="18" charset="0"/>
                <a:ea typeface="Cambria" panose="02040503050406030204" pitchFamily="18" charset="0"/>
              </a:rPr>
              <a:t>5.</a:t>
            </a:r>
            <a:r>
              <a:rPr lang="mk-MK" sz="2000" i="1" dirty="0">
                <a:solidFill>
                  <a:schemeClr val="accent1">
                    <a:lumMod val="50000"/>
                  </a:schemeClr>
                </a:solidFill>
                <a:latin typeface="Cambria" panose="02040503050406030204" pitchFamily="18" charset="0"/>
                <a:ea typeface="Cambria" panose="02040503050406030204" pitchFamily="18" charset="0"/>
              </a:rPr>
              <a:t>Како беа обработени податоците?</a:t>
            </a:r>
            <a:endParaRPr lang="en-US" sz="2000" i="1" dirty="0">
              <a:solidFill>
                <a:schemeClr val="accent1">
                  <a:lumMod val="50000"/>
                </a:schemeClr>
              </a:solidFill>
              <a:latin typeface="Cambria" panose="02040503050406030204" pitchFamily="18" charset="0"/>
              <a:ea typeface="Cambria" panose="02040503050406030204" pitchFamily="18" charset="0"/>
            </a:endParaRPr>
          </a:p>
          <a:p>
            <a:pPr algn="l"/>
            <a:r>
              <a:rPr lang="mk-MK" sz="2000" b="0" dirty="0">
                <a:latin typeface="Cambria" panose="02040503050406030204" pitchFamily="18" charset="0"/>
                <a:ea typeface="Cambria" panose="02040503050406030204" pitchFamily="18" charset="0"/>
              </a:rPr>
              <a:t>Опишете го вашиот проток на работа и специфичните алатки, инструменти, процедури, хардвер / софтвер или протоколи што можеби сте ги користеле за обработка на податоците, како што се</a:t>
            </a:r>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Уредување и прочистување на </a:t>
            </a:r>
            <a:r>
              <a:rPr lang="mk-MK" sz="2000" b="0" dirty="0" smtClean="0">
                <a:latin typeface="Cambria" panose="02040503050406030204" pitchFamily="18" charset="0"/>
                <a:ea typeface="Cambria" panose="02040503050406030204" pitchFamily="18" charset="0"/>
              </a:rPr>
              <a:t>податоците</a:t>
            </a:r>
            <a:r>
              <a:rPr lang="en-US" sz="2000" b="0" dirty="0" smtClean="0">
                <a:latin typeface="Cambria" panose="02040503050406030204" pitchFamily="18" charset="0"/>
                <a:ea typeface="Cambria" panose="02040503050406030204" pitchFamily="18" charset="0"/>
              </a:rPr>
              <a:t>, </a:t>
            </a:r>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Кодирање и класификација на податоците</a:t>
            </a:r>
            <a:endParaRPr lang="en-US" sz="2000" b="0" dirty="0">
              <a:latin typeface="Cambria" panose="02040503050406030204" pitchFamily="18" charset="0"/>
              <a:ea typeface="Cambria" panose="02040503050406030204" pitchFamily="18" charset="0"/>
            </a:endParaRPr>
          </a:p>
          <a:p>
            <a:pPr algn="l"/>
            <a:r>
              <a:rPr lang="en-US" sz="2000" b="0" dirty="0">
                <a:latin typeface="Cambria" panose="02040503050406030204" pitchFamily="18" charset="0"/>
                <a:ea typeface="Cambria" panose="02040503050406030204" pitchFamily="18" charset="0"/>
              </a:rPr>
              <a:t> </a:t>
            </a:r>
            <a:r>
              <a:rPr lang="en-US" sz="2000" i="1" dirty="0" smtClean="0">
                <a:solidFill>
                  <a:schemeClr val="accent1">
                    <a:lumMod val="50000"/>
                  </a:schemeClr>
                </a:solidFill>
                <a:latin typeface="Cambria" panose="02040503050406030204" pitchFamily="18" charset="0"/>
                <a:ea typeface="Cambria" panose="02040503050406030204" pitchFamily="18" charset="0"/>
              </a:rPr>
              <a:t>6.</a:t>
            </a:r>
            <a:r>
              <a:rPr lang="mk-MK" sz="2000" i="1" dirty="0">
                <a:solidFill>
                  <a:schemeClr val="accent1">
                    <a:lumMod val="50000"/>
                  </a:schemeClr>
                </a:solidFill>
                <a:latin typeface="Cambria" panose="02040503050406030204" pitchFamily="18" charset="0"/>
                <a:ea typeface="Cambria" panose="02040503050406030204" pitchFamily="18" charset="0"/>
              </a:rPr>
              <a:t>Кои можни манипулации се направени со податоците?</a:t>
            </a:r>
            <a:endParaRPr lang="en-US" sz="2000" i="1" dirty="0">
              <a:solidFill>
                <a:schemeClr val="accent1">
                  <a:lumMod val="50000"/>
                </a:schemeClr>
              </a:solidFill>
              <a:latin typeface="Cambria" panose="02040503050406030204" pitchFamily="18" charset="0"/>
              <a:ea typeface="Cambria" panose="02040503050406030204" pitchFamily="18" charset="0"/>
            </a:endParaRPr>
          </a:p>
          <a:p>
            <a:pPr algn="l"/>
            <a:r>
              <a:rPr lang="mk-MK" sz="2000" b="0" dirty="0">
                <a:latin typeface="Cambria" panose="02040503050406030204" pitchFamily="18" charset="0"/>
                <a:ea typeface="Cambria" panose="02040503050406030204" pitchFamily="18" charset="0"/>
              </a:rPr>
              <a:t>Опишете дали и како биле манипулирани или модифицирани </a:t>
            </a:r>
            <a:r>
              <a:rPr lang="mk-MK" sz="2000" b="0" dirty="0" smtClean="0">
                <a:latin typeface="Cambria" panose="02040503050406030204" pitchFamily="18" charset="0"/>
                <a:ea typeface="Cambria" panose="02040503050406030204" pitchFamily="18" charset="0"/>
              </a:rPr>
              <a:t>податоците:</a:t>
            </a:r>
            <a:r>
              <a:rPr lang="en-US" sz="2000" b="0" dirty="0">
                <a:latin typeface="Cambria" panose="02040503050406030204" pitchFamily="18" charset="0"/>
                <a:ea typeface="Cambria" panose="02040503050406030204" pitchFamily="18" charset="0"/>
              </a:rPr>
              <a:t> </a:t>
            </a:r>
            <a:r>
              <a:rPr lang="mk-MK" sz="2000" b="0" dirty="0" smtClean="0">
                <a:latin typeface="Cambria" panose="02040503050406030204" pitchFamily="18" charset="0"/>
                <a:ea typeface="Cambria" panose="02040503050406030204" pitchFamily="18" charset="0"/>
              </a:rPr>
              <a:t>Измени </a:t>
            </a:r>
            <a:r>
              <a:rPr lang="mk-MK" sz="2000" b="0" dirty="0">
                <a:latin typeface="Cambria" panose="02040503050406030204" pitchFamily="18" charset="0"/>
                <a:ea typeface="Cambria" panose="02040503050406030204" pitchFamily="18" charset="0"/>
              </a:rPr>
              <a:t>на податоци со текот на времето од првичното создавање и идентификувањето на различните верзии на базата на податоци</a:t>
            </a:r>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Други можни промени направени во податоците</a:t>
            </a:r>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Анонимизација</a:t>
            </a:r>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За временски серии или лонгитудинални истражувања: направени промени во методологијата, варијабилна содржина, текст со прашања, варијабилно означување, мерења или земање мостри.</a:t>
            </a:r>
            <a:endParaRPr lang="en-US" sz="2000" b="0" dirty="0">
              <a:latin typeface="Cambria" panose="02040503050406030204" pitchFamily="18" charset="0"/>
              <a:ea typeface="Cambria" panose="02040503050406030204" pitchFamily="18" charset="0"/>
            </a:endParaRPr>
          </a:p>
          <a:p>
            <a:pPr algn="l"/>
            <a:r>
              <a:rPr lang="en-US" sz="2000" b="0" dirty="0">
                <a:latin typeface="Cambria" panose="02040503050406030204" pitchFamily="18" charset="0"/>
                <a:ea typeface="Cambria" panose="02040503050406030204" pitchFamily="18" charset="0"/>
              </a:rPr>
              <a:t> </a:t>
            </a:r>
            <a:r>
              <a:rPr lang="en-US" sz="2000" i="1" dirty="0" smtClean="0">
                <a:solidFill>
                  <a:schemeClr val="accent1">
                    <a:lumMod val="50000"/>
                  </a:schemeClr>
                </a:solidFill>
                <a:latin typeface="Cambria" panose="02040503050406030204" pitchFamily="18" charset="0"/>
                <a:ea typeface="Cambria" panose="02040503050406030204" pitchFamily="18" charset="0"/>
              </a:rPr>
              <a:t>7.</a:t>
            </a:r>
            <a:r>
              <a:rPr lang="mk-MK" sz="2000" i="1" dirty="0">
                <a:solidFill>
                  <a:schemeClr val="accent1">
                    <a:lumMod val="50000"/>
                  </a:schemeClr>
                </a:solidFill>
                <a:latin typeface="Cambria" panose="02040503050406030204" pitchFamily="18" charset="0"/>
                <a:ea typeface="Cambria" panose="02040503050406030204" pitchFamily="18" charset="0"/>
              </a:rPr>
              <a:t>Кои беа процедурите за обезбедување квалитет?</a:t>
            </a:r>
            <a:endParaRPr lang="en-US" sz="2000" i="1" dirty="0">
              <a:solidFill>
                <a:schemeClr val="accent1">
                  <a:lumMod val="50000"/>
                </a:schemeClr>
              </a:solidFill>
              <a:latin typeface="Cambria" panose="02040503050406030204" pitchFamily="18" charset="0"/>
              <a:ea typeface="Cambria" panose="02040503050406030204" pitchFamily="18" charset="0"/>
            </a:endParaRPr>
          </a:p>
          <a:p>
            <a:pPr algn="l"/>
            <a:r>
              <a:rPr lang="mk-MK" sz="2000" b="0" dirty="0">
                <a:latin typeface="Cambria" panose="02040503050406030204" pitchFamily="18" charset="0"/>
                <a:ea typeface="Cambria" panose="02040503050406030204" pitchFamily="18" charset="0"/>
              </a:rPr>
              <a:t>Опишете како е обезбеден квалитетот на податоците</a:t>
            </a:r>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Проверка на опремата и грешки во транскрипцијата</a:t>
            </a:r>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Контрола на квалитетот на материјалите</a:t>
            </a:r>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Проверка на интегритетот на податоците</a:t>
            </a:r>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Процедури за </a:t>
            </a:r>
            <a:r>
              <a:rPr lang="mk-MK" sz="2000" b="0" dirty="0" smtClean="0">
                <a:latin typeface="Cambria" panose="02040503050406030204" pitchFamily="18" charset="0"/>
                <a:ea typeface="Cambria" panose="02040503050406030204" pitchFamily="18" charset="0"/>
              </a:rPr>
              <a:t>калибрација</a:t>
            </a:r>
            <a:r>
              <a:rPr lang="en-US" sz="2000" b="0" dirty="0" smtClean="0">
                <a:latin typeface="Cambria" panose="02040503050406030204" pitchFamily="18" charset="0"/>
                <a:ea typeface="Cambria" panose="02040503050406030204" pitchFamily="18" charset="0"/>
              </a:rPr>
              <a:t>,</a:t>
            </a:r>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Резолуција за фаќање на податоци и повторувања</a:t>
            </a:r>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Други постапки поврзани со квалитетот на податоците, како што се пондерирање, калибрација, причини за исчезнати вредности, проверки и корекции на транскрипциите, трансформации.</a:t>
            </a:r>
            <a:endParaRPr lang="en-US" sz="2000" b="0" dirty="0">
              <a:latin typeface="Cambria" panose="02040503050406030204" pitchFamily="18" charset="0"/>
              <a:ea typeface="Cambria" panose="02040503050406030204" pitchFamily="18" charset="0"/>
            </a:endParaRPr>
          </a:p>
          <a:p>
            <a:pPr algn="l"/>
            <a:r>
              <a:rPr lang="en-US" sz="2000" b="0" dirty="0">
                <a:latin typeface="Cambria" panose="02040503050406030204" pitchFamily="18" charset="0"/>
                <a:ea typeface="Cambria" panose="02040503050406030204" pitchFamily="18" charset="0"/>
              </a:rPr>
              <a:t> </a:t>
            </a:r>
            <a:r>
              <a:rPr lang="en-US" sz="2000" i="1" dirty="0" smtClean="0">
                <a:solidFill>
                  <a:schemeClr val="accent1">
                    <a:lumMod val="50000"/>
                  </a:schemeClr>
                </a:solidFill>
                <a:latin typeface="Cambria" panose="02040503050406030204" pitchFamily="18" charset="0"/>
                <a:ea typeface="Cambria" panose="02040503050406030204" pitchFamily="18" charset="0"/>
              </a:rPr>
              <a:t>8.</a:t>
            </a:r>
            <a:r>
              <a:rPr lang="mk-MK" sz="2000" i="1" dirty="0">
                <a:solidFill>
                  <a:schemeClr val="accent1">
                    <a:lumMod val="50000"/>
                  </a:schemeClr>
                </a:solidFill>
                <a:latin typeface="Cambria" panose="02040503050406030204" pitchFamily="18" charset="0"/>
                <a:ea typeface="Cambria" panose="02040503050406030204" pitchFamily="18" charset="0"/>
              </a:rPr>
              <a:t>Како може да се пристапи до податоците? </a:t>
            </a:r>
            <a:endParaRPr lang="en-US" sz="2000" i="1" dirty="0">
              <a:solidFill>
                <a:schemeClr val="accent1">
                  <a:lumMod val="50000"/>
                </a:schemeClr>
              </a:solidFill>
              <a:latin typeface="Cambria" panose="02040503050406030204" pitchFamily="18" charset="0"/>
              <a:ea typeface="Cambria" panose="02040503050406030204" pitchFamily="18" charset="0"/>
            </a:endParaRPr>
          </a:p>
          <a:p>
            <a:pPr algn="l"/>
            <a:r>
              <a:rPr lang="mk-MK" sz="2000" b="0" dirty="0">
                <a:latin typeface="Cambria" panose="02040503050406030204" pitchFamily="18" charset="0"/>
                <a:ea typeface="Cambria" panose="02040503050406030204" pitchFamily="18" charset="0"/>
              </a:rPr>
              <a:t>Опишете ги условите за користење и пристапот на податоците</a:t>
            </a:r>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Каде може да се најдат податоците (во кое складиште за податоци</a:t>
            </a:r>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Постојани идентификатори</a:t>
            </a:r>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Услови за пристап како што е ембарго</a:t>
            </a:r>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Делови од податоците кои се ограничени или заштитени</a:t>
            </a:r>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Лиценца</a:t>
            </a:r>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Доверливост на податоците</a:t>
            </a:r>
            <a:r>
              <a:rPr lang="mk-MK" sz="2000" b="0" dirty="0" smtClean="0">
                <a:latin typeface="Cambria" panose="02040503050406030204" pitchFamily="18" charset="0"/>
                <a:ea typeface="Cambria" panose="02040503050406030204" pitchFamily="18" charset="0"/>
              </a:rPr>
              <a:t>; </a:t>
            </a:r>
            <a:r>
              <a:rPr lang="mk-MK" sz="2000" b="0" dirty="0">
                <a:latin typeface="Cambria" panose="02040503050406030204" pitchFamily="18" charset="0"/>
                <a:ea typeface="Cambria" panose="02040503050406030204" pitchFamily="18" charset="0"/>
              </a:rPr>
              <a:t>Прашања околу авторски права и </a:t>
            </a:r>
            <a:r>
              <a:rPr lang="mk-MK" sz="2000" b="0" dirty="0" smtClean="0">
                <a:latin typeface="Cambria" panose="02040503050406030204" pitchFamily="18" charset="0"/>
                <a:ea typeface="Cambria" panose="02040503050406030204" pitchFamily="18" charset="0"/>
              </a:rPr>
              <a:t>сопственост;Информации </a:t>
            </a:r>
            <a:r>
              <a:rPr lang="mk-MK" sz="2000" b="0" dirty="0">
                <a:latin typeface="Cambria" panose="02040503050406030204" pitchFamily="18" charset="0"/>
                <a:ea typeface="Cambria" panose="02040503050406030204" pitchFamily="18" charset="0"/>
              </a:rPr>
              <a:t>за цитација</a:t>
            </a:r>
            <a:endParaRPr lang="en-US" sz="2000" b="0" dirty="0">
              <a:latin typeface="Cambria" panose="02040503050406030204" pitchFamily="18" charset="0"/>
              <a:ea typeface="Cambria" panose="02040503050406030204" pitchFamily="18" charset="0"/>
            </a:endParaRPr>
          </a:p>
          <a:p>
            <a:pPr algn="l"/>
            <a:endParaRPr lang="en-US" sz="18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559452127"/>
      </p:ext>
    </p:extLst>
  </p:cSld>
  <p:clrMapOvr>
    <a:masterClrMapping/>
  </p:clrMapOvr>
  <p:transition spd="med"/>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27797" y="213985"/>
            <a:ext cx="15954233" cy="2723823"/>
          </a:xfrm>
          <a:prstGeom prst="rect">
            <a:avLst/>
          </a:prstGeom>
        </p:spPr>
        <p:txBody>
          <a:bodyPr wrap="square">
            <a:spAutoFit/>
          </a:bodyPr>
          <a:lstStyle/>
          <a:p>
            <a:pPr algn="l"/>
            <a:r>
              <a:rPr lang="mk-MK" sz="2100" dirty="0">
                <a:solidFill>
                  <a:schemeClr val="bg2">
                    <a:lumMod val="50000"/>
                  </a:schemeClr>
                </a:solidFill>
                <a:latin typeface="Cambria" panose="02040503050406030204" pitchFamily="18" charset="0"/>
                <a:ea typeface="Cambria" panose="02040503050406030204" pitchFamily="18" charset="0"/>
              </a:rPr>
              <a:t>Документација на ниво на податоци</a:t>
            </a:r>
            <a:endParaRPr lang="en-US" sz="2100" dirty="0">
              <a:solidFill>
                <a:schemeClr val="bg2">
                  <a:lumMod val="50000"/>
                </a:schemeClr>
              </a:solidFill>
              <a:latin typeface="Cambria" panose="02040503050406030204" pitchFamily="18" charset="0"/>
              <a:ea typeface="Cambria" panose="02040503050406030204" pitchFamily="18" charset="0"/>
            </a:endParaRPr>
          </a:p>
          <a:p>
            <a:pPr algn="l"/>
            <a:endParaRPr lang="en-US" sz="2100" dirty="0" smtClean="0">
              <a:solidFill>
                <a:schemeClr val="bg2">
                  <a:lumMod val="50000"/>
                </a:schemeClr>
              </a:solidFill>
              <a:latin typeface="Cambria" panose="02040503050406030204" pitchFamily="18" charset="0"/>
              <a:ea typeface="Cambria" panose="02040503050406030204" pitchFamily="18" charset="0"/>
            </a:endParaRPr>
          </a:p>
          <a:p>
            <a:pPr algn="l"/>
            <a:r>
              <a:rPr lang="mk-MK" sz="2100" dirty="0" smtClean="0">
                <a:solidFill>
                  <a:schemeClr val="bg2">
                    <a:lumMod val="50000"/>
                  </a:schemeClr>
                </a:solidFill>
                <a:latin typeface="Cambria" panose="02040503050406030204" pitchFamily="18" charset="0"/>
                <a:ea typeface="Cambria" panose="02040503050406030204" pitchFamily="18" charset="0"/>
              </a:rPr>
              <a:t>Документацијата </a:t>
            </a:r>
            <a:r>
              <a:rPr lang="mk-MK" sz="2100" dirty="0">
                <a:solidFill>
                  <a:schemeClr val="bg2">
                    <a:lumMod val="50000"/>
                  </a:schemeClr>
                </a:solidFill>
                <a:latin typeface="Cambria" panose="02040503050406030204" pitchFamily="18" charset="0"/>
                <a:ea typeface="Cambria" panose="02040503050406030204" pitchFamily="18" charset="0"/>
              </a:rPr>
              <a:t>на ниво на податоци или на ниво на објекти обезбедува информации на ниво на индивидуални предмети, како што се слики или записници за интервју или </a:t>
            </a:r>
            <a:r>
              <a:rPr lang="mk-MK" sz="2100" dirty="0" smtClean="0">
                <a:solidFill>
                  <a:schemeClr val="bg2">
                    <a:lumMod val="50000"/>
                  </a:schemeClr>
                </a:solidFill>
                <a:latin typeface="Cambria" panose="02040503050406030204" pitchFamily="18" charset="0"/>
                <a:ea typeface="Cambria" panose="02040503050406030204" pitchFamily="18" charset="0"/>
              </a:rPr>
              <a:t>променливи </a:t>
            </a:r>
            <a:r>
              <a:rPr lang="mk-MK" sz="2100" dirty="0">
                <a:solidFill>
                  <a:schemeClr val="bg2">
                    <a:lumMod val="50000"/>
                  </a:schemeClr>
                </a:solidFill>
                <a:latin typeface="Cambria" panose="02040503050406030204" pitchFamily="18" charset="0"/>
                <a:ea typeface="Cambria" panose="02040503050406030204" pitchFamily="18" charset="0"/>
              </a:rPr>
              <a:t>во базата на податоци. Можете да вметнете </a:t>
            </a:r>
            <a:r>
              <a:rPr lang="mk-MK" sz="2100" dirty="0" smtClean="0">
                <a:solidFill>
                  <a:schemeClr val="bg2">
                    <a:lumMod val="50000"/>
                  </a:schemeClr>
                </a:solidFill>
                <a:latin typeface="Cambria" panose="02040503050406030204" pitchFamily="18" charset="0"/>
                <a:ea typeface="Cambria" panose="02040503050406030204" pitchFamily="18" charset="0"/>
              </a:rPr>
              <a:t>информации и </a:t>
            </a:r>
            <a:r>
              <a:rPr lang="mk-MK" sz="2100" dirty="0">
                <a:solidFill>
                  <a:schemeClr val="bg2">
                    <a:lumMod val="50000"/>
                  </a:schemeClr>
                </a:solidFill>
                <a:latin typeface="Cambria" panose="02040503050406030204" pitchFamily="18" charset="0"/>
                <a:ea typeface="Cambria" panose="02040503050406030204" pitchFamily="18" charset="0"/>
              </a:rPr>
              <a:t>за нивото на </a:t>
            </a:r>
            <a:r>
              <a:rPr lang="mk-MK" sz="2100" dirty="0" smtClean="0">
                <a:solidFill>
                  <a:schemeClr val="bg2">
                    <a:lumMod val="50000"/>
                  </a:schemeClr>
                </a:solidFill>
                <a:latin typeface="Cambria" panose="02040503050406030204" pitchFamily="18" charset="0"/>
                <a:ea typeface="Cambria" panose="02040503050406030204" pitchFamily="18" charset="0"/>
              </a:rPr>
              <a:t>податоци. </a:t>
            </a:r>
            <a:r>
              <a:rPr lang="mk-MK" sz="2100" dirty="0">
                <a:solidFill>
                  <a:schemeClr val="bg2">
                    <a:lumMod val="50000"/>
                  </a:schemeClr>
                </a:solidFill>
                <a:latin typeface="Cambria" panose="02040503050406030204" pitchFamily="18" charset="0"/>
                <a:ea typeface="Cambria" panose="02040503050406030204" pitchFamily="18" charset="0"/>
              </a:rPr>
              <a:t>На пример, во интервјуа, најдобро е да се запишат контекстуалните и </a:t>
            </a:r>
            <a:r>
              <a:rPr lang="mk-MK" sz="2100" dirty="0" smtClean="0">
                <a:solidFill>
                  <a:schemeClr val="bg2">
                    <a:lumMod val="50000"/>
                  </a:schemeClr>
                </a:solidFill>
                <a:latin typeface="Cambria" panose="02040503050406030204" pitchFamily="18" charset="0"/>
                <a:ea typeface="Cambria" panose="02040503050406030204" pitchFamily="18" charset="0"/>
              </a:rPr>
              <a:t>описните </a:t>
            </a:r>
            <a:r>
              <a:rPr lang="mk-MK" sz="2100" dirty="0">
                <a:solidFill>
                  <a:schemeClr val="bg2">
                    <a:lumMod val="50000"/>
                  </a:schemeClr>
                </a:solidFill>
                <a:latin typeface="Cambria" panose="02040503050406030204" pitchFamily="18" charset="0"/>
                <a:ea typeface="Cambria" panose="02040503050406030204" pitchFamily="18" charset="0"/>
              </a:rPr>
              <a:t>информации за секое интервју на почетокот на секоја датотека. И за квантитативните податоци </a:t>
            </a:r>
            <a:r>
              <a:rPr lang="mk-MK" sz="2100" dirty="0" smtClean="0">
                <a:solidFill>
                  <a:schemeClr val="bg2">
                    <a:lumMod val="50000"/>
                  </a:schemeClr>
                </a:solidFill>
                <a:latin typeface="Cambria" panose="02040503050406030204" pitchFamily="18" charset="0"/>
                <a:ea typeface="Cambria" panose="02040503050406030204" pitchFamily="18" charset="0"/>
              </a:rPr>
              <a:t>променливите </a:t>
            </a:r>
            <a:r>
              <a:rPr lang="mk-MK" sz="2100" dirty="0">
                <a:solidFill>
                  <a:schemeClr val="bg2">
                    <a:lumMod val="50000"/>
                  </a:schemeClr>
                </a:solidFill>
                <a:latin typeface="Cambria" panose="02040503050406030204" pitchFamily="18" charset="0"/>
                <a:ea typeface="Cambria" panose="02040503050406030204" pitchFamily="18" charset="0"/>
              </a:rPr>
              <a:t>и имињата на </a:t>
            </a:r>
            <a:r>
              <a:rPr lang="mk-MK" sz="2100" dirty="0" smtClean="0">
                <a:solidFill>
                  <a:schemeClr val="bg2">
                    <a:lumMod val="50000"/>
                  </a:schemeClr>
                </a:solidFill>
                <a:latin typeface="Cambria" panose="02040503050406030204" pitchFamily="18" charset="0"/>
                <a:ea typeface="Cambria" panose="02040503050406030204" pitchFamily="18" charset="0"/>
              </a:rPr>
              <a:t>вредностите на променливите </a:t>
            </a:r>
            <a:r>
              <a:rPr lang="mk-MK" sz="2100" dirty="0">
                <a:solidFill>
                  <a:schemeClr val="bg2">
                    <a:lumMod val="50000"/>
                  </a:schemeClr>
                </a:solidFill>
                <a:latin typeface="Cambria" panose="02040503050406030204" pitchFamily="18" charset="0"/>
                <a:ea typeface="Cambria" panose="02040503050406030204" pitchFamily="18" charset="0"/>
              </a:rPr>
              <a:t>можат да бидат вградени во самата датотека со податоци.</a:t>
            </a:r>
            <a:endParaRPr lang="en-US" sz="2100" dirty="0">
              <a:solidFill>
                <a:schemeClr val="bg2">
                  <a:lumMod val="50000"/>
                </a:schemeClr>
              </a:solidFill>
              <a:latin typeface="Cambria" panose="02040503050406030204" pitchFamily="18" charset="0"/>
              <a:ea typeface="Cambria" panose="02040503050406030204" pitchFamily="18" charset="0"/>
            </a:endParaRPr>
          </a:p>
          <a:p>
            <a:endParaRPr lang="en-US" dirty="0">
              <a:latin typeface="Cambria" panose="02040503050406030204" pitchFamily="18" charset="0"/>
              <a:ea typeface="Cambria" panose="02040503050406030204" pitchFamily="18" charset="0"/>
            </a:endParaRPr>
          </a:p>
        </p:txBody>
      </p:sp>
      <p:sp>
        <p:nvSpPr>
          <p:cNvPr id="2" name="Rectangle 1"/>
          <p:cNvSpPr/>
          <p:nvPr/>
        </p:nvSpPr>
        <p:spPr>
          <a:xfrm>
            <a:off x="1392935" y="2937808"/>
            <a:ext cx="14835117" cy="4801314"/>
          </a:xfrm>
          <a:prstGeom prst="rect">
            <a:avLst/>
          </a:prstGeom>
        </p:spPr>
        <p:txBody>
          <a:bodyPr wrap="square">
            <a:spAutoFit/>
          </a:bodyPr>
          <a:lstStyle/>
          <a:p>
            <a:r>
              <a:rPr lang="mk-MK" sz="1800" dirty="0">
                <a:latin typeface="Cambria" panose="02040503050406030204" pitchFamily="18" charset="0"/>
                <a:ea typeface="Cambria" panose="02040503050406030204" pitchFamily="18" charset="0"/>
              </a:rPr>
              <a:t>Документација на ниво на податоци, за квантитативни </a:t>
            </a:r>
            <a:r>
              <a:rPr lang="mk-MK" sz="1800" dirty="0" smtClean="0">
                <a:latin typeface="Cambria" panose="02040503050406030204" pitchFamily="18" charset="0"/>
                <a:ea typeface="Cambria" panose="02040503050406030204" pitchFamily="18" charset="0"/>
              </a:rPr>
              <a:t>податоци</a:t>
            </a:r>
            <a:r>
              <a:rPr lang="mk-MK" sz="1800" dirty="0">
                <a:latin typeface="Cambria" panose="02040503050406030204" pitchFamily="18" charset="0"/>
                <a:ea typeface="Cambria" panose="02040503050406030204" pitchFamily="18" charset="0"/>
              </a:rPr>
              <a:t/>
            </a:r>
            <a:br>
              <a:rPr lang="mk-MK" sz="1800" dirty="0">
                <a:latin typeface="Cambria" panose="02040503050406030204" pitchFamily="18" charset="0"/>
                <a:ea typeface="Cambria" panose="02040503050406030204" pitchFamily="18" charset="0"/>
              </a:rPr>
            </a:br>
            <a:r>
              <a:rPr lang="mk-MK" sz="1800" b="0" dirty="0">
                <a:latin typeface="Cambria" panose="02040503050406030204" pitchFamily="18" charset="0"/>
                <a:ea typeface="Cambria" panose="02040503050406030204" pitchFamily="18" charset="0"/>
              </a:rPr>
              <a:t>За квантитативен документ на податоци, се потребни следниве информации:</a:t>
            </a:r>
            <a:br>
              <a:rPr lang="mk-MK" sz="1800" b="0" dirty="0">
                <a:latin typeface="Cambria" panose="02040503050406030204" pitchFamily="18" charset="0"/>
                <a:ea typeface="Cambria" panose="02040503050406030204" pitchFamily="18" charset="0"/>
              </a:rPr>
            </a:br>
            <a:r>
              <a:rPr lang="mk-MK" sz="1800" b="0" dirty="0">
                <a:latin typeface="Cambria" panose="02040503050406030204" pitchFamily="18" charset="0"/>
                <a:ea typeface="Cambria" panose="02040503050406030204" pitchFamily="18" charset="0"/>
              </a:rPr>
              <a:t>- Информации за датотеката со податоци</a:t>
            </a:r>
            <a:br>
              <a:rPr lang="mk-MK" sz="1800" b="0" dirty="0">
                <a:latin typeface="Cambria" panose="02040503050406030204" pitchFamily="18" charset="0"/>
                <a:ea typeface="Cambria" panose="02040503050406030204" pitchFamily="18" charset="0"/>
              </a:rPr>
            </a:br>
            <a:r>
              <a:rPr lang="mk-MK" sz="1800" b="0" dirty="0">
                <a:latin typeface="Cambria" panose="02040503050406030204" pitchFamily="18" charset="0"/>
                <a:ea typeface="Cambria" panose="02040503050406030204" pitchFamily="18" charset="0"/>
              </a:rPr>
              <a:t>Тип на податоци, тип на датотека и формат, големина, скрипти за обработка на податоци.</a:t>
            </a:r>
            <a:br>
              <a:rPr lang="mk-MK" sz="1800" b="0" dirty="0">
                <a:latin typeface="Cambria" panose="02040503050406030204" pitchFamily="18" charset="0"/>
                <a:ea typeface="Cambria" panose="02040503050406030204" pitchFamily="18" charset="0"/>
              </a:rPr>
            </a:br>
            <a:r>
              <a:rPr lang="mk-MK" sz="1800" b="0" dirty="0">
                <a:latin typeface="Cambria" panose="02040503050406030204" pitchFamily="18" charset="0"/>
                <a:ea typeface="Cambria" panose="02040503050406030204" pitchFamily="18" charset="0"/>
              </a:rPr>
              <a:t>- Информации за </a:t>
            </a:r>
            <a:r>
              <a:rPr lang="mk-MK" sz="1800" b="0" dirty="0" smtClean="0">
                <a:latin typeface="Cambria" panose="02040503050406030204" pitchFamily="18" charset="0"/>
                <a:ea typeface="Cambria" panose="02040503050406030204" pitchFamily="18" charset="0"/>
              </a:rPr>
              <a:t>променливите </a:t>
            </a:r>
            <a:r>
              <a:rPr lang="mk-MK" sz="1800" b="0" dirty="0">
                <a:latin typeface="Cambria" panose="02040503050406030204" pitchFamily="18" charset="0"/>
                <a:ea typeface="Cambria" panose="02040503050406030204" pitchFamily="18" charset="0"/>
              </a:rPr>
              <a:t>во датотеката</a:t>
            </a:r>
            <a:br>
              <a:rPr lang="mk-MK" sz="1800" b="0" dirty="0">
                <a:latin typeface="Cambria" panose="02040503050406030204" pitchFamily="18" charset="0"/>
                <a:ea typeface="Cambria" panose="02040503050406030204" pitchFamily="18" charset="0"/>
              </a:rPr>
            </a:br>
            <a:r>
              <a:rPr lang="mk-MK" sz="1800" b="0" dirty="0">
                <a:latin typeface="Cambria" panose="02040503050406030204" pitchFamily="18" charset="0"/>
                <a:ea typeface="Cambria" panose="02040503050406030204" pitchFamily="18" charset="0"/>
              </a:rPr>
              <a:t>Имињата, </a:t>
            </a:r>
            <a:r>
              <a:rPr lang="mk-MK" sz="1800" b="0" dirty="0" smtClean="0">
                <a:latin typeface="Cambria" panose="02040503050406030204" pitchFamily="18" charset="0"/>
                <a:ea typeface="Cambria" panose="02040503050406030204" pitchFamily="18" charset="0"/>
              </a:rPr>
              <a:t>ознаките </a:t>
            </a:r>
            <a:r>
              <a:rPr lang="mk-MK" sz="1800" b="0" dirty="0">
                <a:latin typeface="Cambria" panose="02040503050406030204" pitchFamily="18" charset="0"/>
                <a:ea typeface="Cambria" panose="02040503050406030204" pitchFamily="18" charset="0"/>
              </a:rPr>
              <a:t>и описите на </a:t>
            </a:r>
            <a:r>
              <a:rPr lang="mk-MK" sz="1800" b="0" dirty="0" smtClean="0">
                <a:latin typeface="Cambria" panose="02040503050406030204" pitchFamily="18" charset="0"/>
                <a:ea typeface="Cambria" panose="02040503050406030204" pitchFamily="18" charset="0"/>
              </a:rPr>
              <a:t>променливите, </a:t>
            </a:r>
            <a:r>
              <a:rPr lang="mk-MK" sz="1800" b="0" dirty="0">
                <a:latin typeface="Cambria" panose="02040503050406030204" pitchFamily="18" charset="0"/>
                <a:ea typeface="Cambria" panose="02040503050406030204" pitchFamily="18" charset="0"/>
              </a:rPr>
              <a:t>нивните вредности, описот на изведените </a:t>
            </a:r>
            <a:r>
              <a:rPr lang="mk-MK" sz="1800" b="0" dirty="0" smtClean="0">
                <a:latin typeface="Cambria" panose="02040503050406030204" pitchFamily="18" charset="0"/>
                <a:ea typeface="Cambria" panose="02040503050406030204" pitchFamily="18" charset="0"/>
              </a:rPr>
              <a:t>променливи </a:t>
            </a:r>
            <a:r>
              <a:rPr lang="mk-MK" sz="1800" b="0" dirty="0">
                <a:latin typeface="Cambria" panose="02040503050406030204" pitchFamily="18" charset="0"/>
                <a:ea typeface="Cambria" panose="02040503050406030204" pitchFamily="18" charset="0"/>
              </a:rPr>
              <a:t>или, доколку е применливо, фреквенциите, основните непредвидени состојби итн. Треба да биде достапен и точниот оригинален формулар на прашањето. </a:t>
            </a:r>
            <a:r>
              <a:rPr lang="mk-MK" sz="1800" b="0" dirty="0" smtClean="0">
                <a:latin typeface="Cambria" panose="02040503050406030204" pitchFamily="18" charset="0"/>
                <a:ea typeface="Cambria" panose="02040503050406030204" pitchFamily="18" charset="0"/>
              </a:rPr>
              <a:t>Ознаките на варијаблите </a:t>
            </a:r>
            <a:r>
              <a:rPr lang="mk-MK" sz="1800" b="0" dirty="0">
                <a:latin typeface="Cambria" panose="02040503050406030204" pitchFamily="18" charset="0"/>
                <a:ea typeface="Cambria" panose="02040503050406030204" pitchFamily="18" charset="0"/>
              </a:rPr>
              <a:t>треба:</a:t>
            </a:r>
            <a:endParaRPr lang="en-US" sz="1800" b="0" dirty="0">
              <a:latin typeface="Cambria" panose="02040503050406030204" pitchFamily="18" charset="0"/>
              <a:ea typeface="Cambria" panose="02040503050406030204" pitchFamily="18" charset="0"/>
            </a:endParaRPr>
          </a:p>
          <a:p>
            <a:pPr lvl="0"/>
            <a:r>
              <a:rPr lang="mk-MK" sz="1800" b="0" dirty="0">
                <a:latin typeface="Cambria" panose="02040503050406030204" pitchFamily="18" charset="0"/>
                <a:ea typeface="Cambria" panose="02040503050406030204" pitchFamily="18" charset="0"/>
              </a:rPr>
              <a:t>Да бидат кратки, максимум 80 карактери;</a:t>
            </a:r>
            <a:endParaRPr lang="en-US" sz="1800" b="0" dirty="0">
              <a:latin typeface="Cambria" panose="02040503050406030204" pitchFamily="18" charset="0"/>
              <a:ea typeface="Cambria" panose="02040503050406030204" pitchFamily="18" charset="0"/>
            </a:endParaRPr>
          </a:p>
          <a:p>
            <a:pPr lvl="0"/>
            <a:r>
              <a:rPr lang="mk-MK" sz="1800" b="0" dirty="0">
                <a:latin typeface="Cambria" panose="02040503050406030204" pitchFamily="18" charset="0"/>
                <a:ea typeface="Cambria" panose="02040503050406030204" pitchFamily="18" charset="0"/>
              </a:rPr>
              <a:t>Да се наведе единицата за мерење, кога е применлива;</a:t>
            </a:r>
            <a:endParaRPr lang="en-US" sz="1800" b="0" dirty="0">
              <a:latin typeface="Cambria" panose="02040503050406030204" pitchFamily="18" charset="0"/>
              <a:ea typeface="Cambria" panose="02040503050406030204" pitchFamily="18" charset="0"/>
            </a:endParaRPr>
          </a:p>
          <a:p>
            <a:pPr lvl="0"/>
            <a:r>
              <a:rPr lang="mk-MK" sz="1800" b="0" dirty="0">
                <a:latin typeface="Cambria" panose="02040503050406030204" pitchFamily="18" charset="0"/>
                <a:ea typeface="Cambria" panose="02040503050406030204" pitchFamily="18" charset="0"/>
              </a:rPr>
              <a:t>Референцирање на бројот на прашања од анкетата или прашалникот, кога е применливо.</a:t>
            </a:r>
            <a:endParaRPr lang="en-US" sz="1800" b="0" dirty="0">
              <a:latin typeface="Cambria" panose="02040503050406030204" pitchFamily="18" charset="0"/>
              <a:ea typeface="Cambria" panose="02040503050406030204" pitchFamily="18" charset="0"/>
            </a:endParaRPr>
          </a:p>
          <a:p>
            <a:r>
              <a:rPr lang="en-US" sz="1800" b="0" dirty="0">
                <a:latin typeface="Cambria" panose="02040503050406030204" pitchFamily="18" charset="0"/>
                <a:ea typeface="Cambria" panose="02040503050406030204" pitchFamily="18" charset="0"/>
              </a:rPr>
              <a:t> </a:t>
            </a:r>
          </a:p>
          <a:p>
            <a:r>
              <a:rPr lang="en-US" sz="1800" dirty="0">
                <a:latin typeface="Cambria" panose="02040503050406030204" pitchFamily="18" charset="0"/>
                <a:ea typeface="Cambria" panose="02040503050406030204" pitchFamily="18" charset="0"/>
              </a:rPr>
              <a:t> </a:t>
            </a:r>
          </a:p>
          <a:p>
            <a:r>
              <a:rPr lang="mk-MK" sz="1800" dirty="0">
                <a:latin typeface="Cambria" panose="02040503050406030204" pitchFamily="18" charset="0"/>
                <a:ea typeface="Cambria" panose="02040503050406030204" pitchFamily="18" charset="0"/>
              </a:rPr>
              <a:t>Пример за </a:t>
            </a:r>
            <a:r>
              <a:rPr lang="mk-MK" sz="1800" dirty="0" smtClean="0">
                <a:latin typeface="Cambria" panose="02040503050406030204" pitchFamily="18" charset="0"/>
                <a:ea typeface="Cambria" panose="02040503050406030204" pitchFamily="18" charset="0"/>
              </a:rPr>
              <a:t>променлива </a:t>
            </a:r>
            <a:r>
              <a:rPr lang="mk-MK" sz="1800" dirty="0">
                <a:latin typeface="Cambria" panose="02040503050406030204" pitchFamily="18" charset="0"/>
                <a:ea typeface="Cambria" panose="02040503050406030204" pitchFamily="18" charset="0"/>
              </a:rPr>
              <a:t>и ознака на променлива : </a:t>
            </a:r>
            <a:endParaRPr lang="en-US" sz="1800" dirty="0">
              <a:latin typeface="Cambria" panose="02040503050406030204" pitchFamily="18" charset="0"/>
              <a:ea typeface="Cambria" panose="02040503050406030204" pitchFamily="18" charset="0"/>
            </a:endParaRPr>
          </a:p>
          <a:p>
            <a:r>
              <a:rPr lang="mk-MK" sz="1800" dirty="0">
                <a:latin typeface="Cambria" panose="02040503050406030204" pitchFamily="18" charset="0"/>
                <a:ea typeface="Cambria" panose="02040503050406030204" pitchFamily="18" charset="0"/>
              </a:rPr>
              <a:t>променлива </a:t>
            </a:r>
            <a:r>
              <a:rPr lang="en-US" sz="1800" dirty="0">
                <a:latin typeface="Cambria" panose="02040503050406030204" pitchFamily="18" charset="0"/>
                <a:ea typeface="Cambria" panose="02040503050406030204" pitchFamily="18" charset="0"/>
              </a:rPr>
              <a:t>(variable)</a:t>
            </a:r>
            <a:r>
              <a:rPr lang="mk-MK" sz="1800" dirty="0">
                <a:latin typeface="Cambria" panose="02040503050406030204" pitchFamily="18" charset="0"/>
                <a:ea typeface="Cambria" panose="02040503050406030204" pitchFamily="18" charset="0"/>
              </a:rPr>
              <a:t>: </a:t>
            </a:r>
            <a:r>
              <a:rPr lang="en-US" sz="1800" dirty="0">
                <a:latin typeface="Cambria" panose="02040503050406030204" pitchFamily="18" charset="0"/>
                <a:ea typeface="Cambria" panose="02040503050406030204" pitchFamily="18" charset="0"/>
              </a:rPr>
              <a:t>'Q11eximp'</a:t>
            </a:r>
            <a:r>
              <a:rPr lang="mk-MK" sz="1800" dirty="0">
                <a:latin typeface="Cambria" panose="02040503050406030204" pitchFamily="18" charset="0"/>
                <a:ea typeface="Cambria" panose="02040503050406030204" pitchFamily="18" charset="0"/>
              </a:rPr>
              <a:t>: </a:t>
            </a:r>
            <a:br>
              <a:rPr lang="mk-MK" sz="1800" dirty="0">
                <a:latin typeface="Cambria" panose="02040503050406030204" pitchFamily="18" charset="0"/>
                <a:ea typeface="Cambria" panose="02040503050406030204" pitchFamily="18" charset="0"/>
              </a:rPr>
            </a:br>
            <a:r>
              <a:rPr lang="mk-MK" sz="1800" dirty="0">
                <a:latin typeface="Cambria" panose="02040503050406030204" pitchFamily="18" charset="0"/>
                <a:ea typeface="Cambria" panose="02040503050406030204" pitchFamily="18" charset="0"/>
              </a:rPr>
              <a:t>Ознака на </a:t>
            </a:r>
            <a:r>
              <a:rPr lang="mk-MK" sz="1800" dirty="0" smtClean="0">
                <a:latin typeface="Cambria" panose="02040503050406030204" pitchFamily="18" charset="0"/>
                <a:ea typeface="Cambria" panose="02040503050406030204" pitchFamily="18" charset="0"/>
              </a:rPr>
              <a:t>променливата</a:t>
            </a:r>
            <a:r>
              <a:rPr lang="en-US" sz="1800" dirty="0" smtClean="0">
                <a:latin typeface="Cambria" panose="02040503050406030204" pitchFamily="18" charset="0"/>
                <a:ea typeface="Cambria" panose="02040503050406030204" pitchFamily="18" charset="0"/>
              </a:rPr>
              <a:t> </a:t>
            </a:r>
            <a:r>
              <a:rPr lang="en-US" sz="1800" dirty="0">
                <a:latin typeface="Cambria" panose="02040503050406030204" pitchFamily="18" charset="0"/>
                <a:ea typeface="Cambria" panose="02040503050406030204" pitchFamily="18" charset="0"/>
              </a:rPr>
              <a:t>(variable Label) </a:t>
            </a:r>
            <a:r>
              <a:rPr lang="mk-MK" sz="1800" dirty="0">
                <a:latin typeface="Cambria" panose="02040503050406030204" pitchFamily="18" charset="0"/>
                <a:ea typeface="Cambria" panose="02040503050406030204" pitchFamily="18" charset="0"/>
              </a:rPr>
              <a:t>: „</a:t>
            </a:r>
            <a:r>
              <a:rPr lang="en-US" sz="1800" dirty="0">
                <a:latin typeface="Cambria" panose="02040503050406030204" pitchFamily="18" charset="0"/>
                <a:ea typeface="Cambria" panose="02040503050406030204" pitchFamily="18" charset="0"/>
              </a:rPr>
              <a:t>Q11 </a:t>
            </a:r>
            <a:r>
              <a:rPr lang="mk-MK" sz="1800" dirty="0">
                <a:latin typeface="Cambria" panose="02040503050406030204" pitchFamily="18" charset="0"/>
                <a:ea typeface="Cambria" panose="02040503050406030204" pitchFamily="18" charset="0"/>
              </a:rPr>
              <a:t>Колку е вежбањето важно за тебе?“</a:t>
            </a:r>
            <a:r>
              <a:rPr lang="en-US" sz="1800" dirty="0">
                <a:latin typeface="Cambria" panose="02040503050406030204" pitchFamily="18" charset="0"/>
                <a:ea typeface="Cambria" panose="02040503050406030204" pitchFamily="18" charset="0"/>
              </a:rPr>
              <a:t> </a:t>
            </a:r>
            <a:br>
              <a:rPr lang="en-US" sz="1800" dirty="0">
                <a:latin typeface="Cambria" panose="02040503050406030204" pitchFamily="18" charset="0"/>
                <a:ea typeface="Cambria" panose="02040503050406030204" pitchFamily="18" charset="0"/>
              </a:rPr>
            </a:br>
            <a:r>
              <a:rPr lang="mk-MK" sz="1800" dirty="0">
                <a:latin typeface="Cambria" panose="02040503050406030204" pitchFamily="18" charset="0"/>
                <a:ea typeface="Cambria" panose="02040503050406030204" pitchFamily="18" charset="0"/>
              </a:rPr>
              <a:t>Ознаки на вредностите на </a:t>
            </a:r>
            <a:r>
              <a:rPr lang="mk-MK" sz="1800" dirty="0" smtClean="0">
                <a:latin typeface="Cambria" panose="02040503050406030204" pitchFamily="18" charset="0"/>
                <a:ea typeface="Cambria" panose="02040503050406030204" pitchFamily="18" charset="0"/>
              </a:rPr>
              <a:t>променливата</a:t>
            </a:r>
            <a:r>
              <a:rPr lang="en-US" sz="1800" dirty="0" smtClean="0">
                <a:latin typeface="Cambria" panose="02040503050406030204" pitchFamily="18" charset="0"/>
                <a:ea typeface="Cambria" panose="02040503050406030204" pitchFamily="18" charset="0"/>
              </a:rPr>
              <a:t> </a:t>
            </a:r>
            <a:r>
              <a:rPr lang="en-US" sz="1800" dirty="0">
                <a:latin typeface="Cambria" panose="02040503050406030204" pitchFamily="18" charset="0"/>
                <a:ea typeface="Cambria" panose="02040503050406030204" pitchFamily="18" charset="0"/>
              </a:rPr>
              <a:t>(Value label)</a:t>
            </a:r>
            <a:r>
              <a:rPr lang="mk-MK" sz="1800" dirty="0">
                <a:latin typeface="Cambria" panose="02040503050406030204" pitchFamily="18" charset="0"/>
                <a:ea typeface="Cambria" panose="02040503050406030204" pitchFamily="18" charset="0"/>
              </a:rPr>
              <a:t>: 1. Сосема неважно, 2. Неважно, 3. Неутрално, 4. Важно, 5. Многу важно</a:t>
            </a:r>
            <a:endParaRPr lang="en-US" sz="1800" dirty="0">
              <a:latin typeface="Cambria" panose="02040503050406030204" pitchFamily="18" charset="0"/>
              <a:ea typeface="Cambria" panose="02040503050406030204" pitchFamily="18" charset="0"/>
            </a:endParaRPr>
          </a:p>
        </p:txBody>
      </p:sp>
      <p:sp>
        <p:nvSpPr>
          <p:cNvPr id="5" name="Rectangle 4"/>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pic>
        <p:nvPicPr>
          <p:cNvPr id="4098" name="Picture 2" descr="DataOrganistio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494" y="4982198"/>
            <a:ext cx="3810000" cy="2162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4062687"/>
      </p:ext>
    </p:extLst>
  </p:cSld>
  <p:clrMapOvr>
    <a:masterClrMapping/>
  </p:clrMapOvr>
  <p:transition spd="med"/>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27797" y="213985"/>
            <a:ext cx="9141310" cy="7632859"/>
          </a:xfrm>
          <a:prstGeom prst="rect">
            <a:avLst/>
          </a:prstGeom>
        </p:spPr>
        <p:txBody>
          <a:bodyPr wrap="square">
            <a:spAutoFit/>
          </a:bodyPr>
          <a:lstStyle/>
          <a:p>
            <a:pPr algn="l"/>
            <a:r>
              <a:rPr lang="mk-MK" sz="2000" dirty="0">
                <a:solidFill>
                  <a:schemeClr val="accent1">
                    <a:lumMod val="50000"/>
                  </a:schemeClr>
                </a:solidFill>
                <a:latin typeface="Cambria" panose="02040503050406030204" pitchFamily="18" charset="0"/>
                <a:ea typeface="Cambria" panose="02040503050406030204" pitchFamily="18" charset="0"/>
              </a:rPr>
              <a:t>Документација за квалитативни податоци на ниво на податоци </a:t>
            </a:r>
            <a:endParaRPr lang="en-US" sz="2000" dirty="0">
              <a:solidFill>
                <a:schemeClr val="accent1">
                  <a:lumMod val="50000"/>
                </a:schemeClr>
              </a:solidFill>
              <a:latin typeface="Cambria" panose="02040503050406030204" pitchFamily="18" charset="0"/>
              <a:ea typeface="Cambria" panose="02040503050406030204" pitchFamily="18" charset="0"/>
            </a:endParaRPr>
          </a:p>
          <a:p>
            <a:endParaRPr lang="en-US" dirty="0" smtClean="0">
              <a:latin typeface="Cambria" panose="02040503050406030204" pitchFamily="18" charset="0"/>
              <a:ea typeface="Cambria" panose="02040503050406030204" pitchFamily="18" charset="0"/>
            </a:endParaRPr>
          </a:p>
          <a:p>
            <a:pPr algn="l"/>
            <a:endParaRPr lang="en-US" b="0" dirty="0" smtClean="0">
              <a:latin typeface="Cambria" panose="02040503050406030204" pitchFamily="18" charset="0"/>
              <a:ea typeface="Cambria" panose="02040503050406030204" pitchFamily="18" charset="0"/>
            </a:endParaRPr>
          </a:p>
          <a:p>
            <a:pPr algn="l"/>
            <a:r>
              <a:rPr lang="mk-MK" sz="2000" b="0" i="1" dirty="0" smtClean="0">
                <a:latin typeface="Cambria" panose="02040503050406030204" pitchFamily="18" charset="0"/>
                <a:ea typeface="Cambria" panose="02040503050406030204" pitchFamily="18" charset="0"/>
              </a:rPr>
              <a:t>За </a:t>
            </a:r>
            <a:r>
              <a:rPr lang="mk-MK" sz="2000" b="0" i="1" dirty="0">
                <a:latin typeface="Cambria" panose="02040503050406030204" pitchFamily="18" charset="0"/>
                <a:ea typeface="Cambria" panose="02040503050406030204" pitchFamily="18" charset="0"/>
              </a:rPr>
              <a:t>креирање на документ со квалитативни податоци, потребно е да се наведат следниве </a:t>
            </a:r>
            <a:r>
              <a:rPr lang="mk-MK" sz="2000" b="0" i="1" dirty="0" smtClean="0">
                <a:latin typeface="Cambria" panose="02040503050406030204" pitchFamily="18" charset="0"/>
                <a:ea typeface="Cambria" panose="02040503050406030204" pitchFamily="18" charset="0"/>
              </a:rPr>
              <a:t>информации:</a:t>
            </a:r>
            <a:endParaRPr lang="en-US" sz="2000" b="0" i="1" dirty="0">
              <a:latin typeface="Cambria" panose="02040503050406030204" pitchFamily="18" charset="0"/>
              <a:ea typeface="Cambria" panose="02040503050406030204" pitchFamily="18" charset="0"/>
            </a:endParaRPr>
          </a:p>
          <a:p>
            <a:pPr algn="l"/>
            <a:endParaRPr lang="en-US" sz="2000" b="0" dirty="0">
              <a:latin typeface="Cambria" panose="02040503050406030204" pitchFamily="18" charset="0"/>
              <a:ea typeface="Cambria" panose="02040503050406030204" pitchFamily="18" charset="0"/>
            </a:endParaRPr>
          </a:p>
          <a:p>
            <a:pPr algn="l"/>
            <a:endParaRPr lang="en-US" dirty="0" smtClean="0">
              <a:latin typeface="Cambria" panose="02040503050406030204" pitchFamily="18" charset="0"/>
              <a:ea typeface="Cambria" panose="02040503050406030204" pitchFamily="18" charset="0"/>
            </a:endParaRPr>
          </a:p>
          <a:p>
            <a:pPr algn="l"/>
            <a:r>
              <a:rPr lang="mk-MK" sz="2000" b="0" dirty="0" smtClean="0">
                <a:latin typeface="Cambria" panose="02040503050406030204" pitchFamily="18" charset="0"/>
                <a:ea typeface="Cambria" panose="02040503050406030204" pitchFamily="18" charset="0"/>
              </a:rPr>
              <a:t>Датотека </a:t>
            </a:r>
            <a:r>
              <a:rPr lang="mk-MK" sz="2000" b="0" dirty="0">
                <a:latin typeface="Cambria" panose="02040503050406030204" pitchFamily="18" charset="0"/>
                <a:ea typeface="Cambria" panose="02040503050406030204" pitchFamily="18" charset="0"/>
              </a:rPr>
              <a:t>со текстуални податоци (на пример, интервју)</a:t>
            </a:r>
            <a:endParaRPr lang="en-US" sz="2000" b="0" dirty="0">
              <a:latin typeface="Cambria" panose="02040503050406030204" pitchFamily="18" charset="0"/>
              <a:ea typeface="Cambria" panose="02040503050406030204" pitchFamily="18" charset="0"/>
            </a:endParaRPr>
          </a:p>
          <a:p>
            <a:pPr lvl="0" algn="l"/>
            <a:endParaRPr lang="en-US" sz="2000" b="0" dirty="0" smtClean="0">
              <a:latin typeface="Cambria" panose="02040503050406030204" pitchFamily="18" charset="0"/>
              <a:ea typeface="Cambria" panose="02040503050406030204" pitchFamily="18" charset="0"/>
            </a:endParaRPr>
          </a:p>
          <a:p>
            <a:pPr lvl="0" algn="l"/>
            <a:r>
              <a:rPr lang="mk-MK" sz="2000" b="0" dirty="0" smtClean="0">
                <a:latin typeface="Cambria" panose="02040503050406030204" pitchFamily="18" charset="0"/>
                <a:ea typeface="Cambria" panose="02040503050406030204" pitchFamily="18" charset="0"/>
              </a:rPr>
              <a:t>Клучни </a:t>
            </a:r>
            <a:r>
              <a:rPr lang="mk-MK" sz="2000" b="0" dirty="0">
                <a:latin typeface="Cambria" panose="02040503050406030204" pitchFamily="18" charset="0"/>
                <a:ea typeface="Cambria" panose="02040503050406030204" pitchFamily="18" charset="0"/>
              </a:rPr>
              <a:t>информации за учесниците, како што се возраст, </a:t>
            </a:r>
            <a:r>
              <a:rPr lang="mk-MK" sz="2000" b="0" dirty="0" smtClean="0">
                <a:latin typeface="Cambria" panose="02040503050406030204" pitchFamily="18" charset="0"/>
                <a:ea typeface="Cambria" panose="02040503050406030204" pitchFamily="18" charset="0"/>
              </a:rPr>
              <a:t>пол, </a:t>
            </a:r>
            <a:r>
              <a:rPr lang="mk-MK" sz="2000" b="0" dirty="0">
                <a:latin typeface="Cambria" panose="02040503050406030204" pitchFamily="18" charset="0"/>
                <a:ea typeface="Cambria" panose="02040503050406030204" pitchFamily="18" charset="0"/>
              </a:rPr>
              <a:t>занимање, локација, релевантни контекстуални информации;</a:t>
            </a:r>
            <a:endParaRPr lang="en-US" sz="2000" b="0" dirty="0">
              <a:latin typeface="Cambria" panose="02040503050406030204" pitchFamily="18" charset="0"/>
              <a:ea typeface="Cambria" panose="02040503050406030204" pitchFamily="18" charset="0"/>
            </a:endParaRPr>
          </a:p>
          <a:p>
            <a:pPr lvl="0" algn="l"/>
            <a:endParaRPr lang="en-US" sz="2000" b="0" dirty="0" smtClean="0">
              <a:latin typeface="Cambria" panose="02040503050406030204" pitchFamily="18" charset="0"/>
              <a:ea typeface="Cambria" panose="02040503050406030204" pitchFamily="18" charset="0"/>
            </a:endParaRPr>
          </a:p>
          <a:p>
            <a:pPr lvl="0" algn="l"/>
            <a:r>
              <a:rPr lang="mk-MK" sz="2000" b="0" dirty="0" smtClean="0">
                <a:latin typeface="Cambria" panose="02040503050406030204" pitchFamily="18" charset="0"/>
                <a:ea typeface="Cambria" panose="02040503050406030204" pitchFamily="18" charset="0"/>
              </a:rPr>
              <a:t>За </a:t>
            </a:r>
            <a:r>
              <a:rPr lang="mk-MK" sz="2000" b="0" dirty="0">
                <a:latin typeface="Cambria" panose="02040503050406030204" pitchFamily="18" charset="0"/>
                <a:ea typeface="Cambria" panose="02040503050406030204" pitchFamily="18" charset="0"/>
              </a:rPr>
              <a:t>квалитативни збирки на податоци (на пример, збирки на слики или интервјуа) може да се направи список со податоци што даваат информации што овозможуваат идентификување и лоцирање на релевантни ставки во збирката на </a:t>
            </a:r>
            <a:r>
              <a:rPr lang="mk-MK" sz="2000" b="0" dirty="0" smtClean="0">
                <a:latin typeface="Cambria" panose="02040503050406030204" pitchFamily="18" charset="0"/>
                <a:ea typeface="Cambria" panose="02040503050406030204" pitchFamily="18" charset="0"/>
              </a:rPr>
              <a:t>податоци</a:t>
            </a:r>
            <a:r>
              <a:rPr lang="en-US" sz="2000" b="0" dirty="0" smtClean="0">
                <a:latin typeface="Cambria" panose="02040503050406030204" pitchFamily="18" charset="0"/>
                <a:ea typeface="Cambria" panose="02040503050406030204" pitchFamily="18" charset="0"/>
              </a:rPr>
              <a:t>. </a:t>
            </a:r>
            <a:r>
              <a:rPr lang="mk-MK" sz="2000" b="0" dirty="0" smtClean="0">
                <a:latin typeface="Cambria" panose="02040503050406030204" pitchFamily="18" charset="0"/>
                <a:ea typeface="Cambria" panose="02040503050406030204" pitchFamily="18" charset="0"/>
              </a:rPr>
              <a:t>Списокот </a:t>
            </a:r>
            <a:r>
              <a:rPr lang="mk-MK" sz="2000" b="0" dirty="0">
                <a:latin typeface="Cambria" panose="02040503050406030204" pitchFamily="18" charset="0"/>
                <a:ea typeface="Cambria" panose="02040503050406030204" pitchFamily="18" charset="0"/>
              </a:rPr>
              <a:t>би содржел клучни биографски карактеристики и тематски карактеристики на учесниците, како што се возраст, пол, занимање или локација, и одредени детали што се идентификатори за ставките на податоците;</a:t>
            </a:r>
            <a:endParaRPr lang="en-US" sz="2000" b="0" dirty="0">
              <a:latin typeface="Cambria" panose="02040503050406030204" pitchFamily="18" charset="0"/>
              <a:ea typeface="Cambria" panose="02040503050406030204" pitchFamily="18" charset="0"/>
            </a:endParaRPr>
          </a:p>
          <a:p>
            <a:pPr lvl="0" algn="l"/>
            <a:r>
              <a:rPr lang="mk-MK" sz="2000" b="0" dirty="0">
                <a:latin typeface="Cambria" panose="02040503050406030204" pitchFamily="18" charset="0"/>
                <a:ea typeface="Cambria" panose="02040503050406030204" pitchFamily="18" charset="0"/>
              </a:rPr>
              <a:t>Списокот на збирките на слики, треба да ги создржи главните караткеристики за секоја ставка, во овој случај тоа е фотографија;</a:t>
            </a:r>
            <a:endParaRPr lang="en-US" sz="2000" b="0" dirty="0">
              <a:latin typeface="Cambria" panose="02040503050406030204" pitchFamily="18" charset="0"/>
              <a:ea typeface="Cambria" panose="02040503050406030204" pitchFamily="18" charset="0"/>
            </a:endParaRPr>
          </a:p>
          <a:p>
            <a:pPr lvl="0" algn="l"/>
            <a:r>
              <a:rPr lang="mk-MK" sz="2000" b="0" dirty="0">
                <a:latin typeface="Cambria" panose="02040503050406030204" pitchFamily="18" charset="0"/>
                <a:ea typeface="Cambria" panose="02040503050406030204" pitchFamily="18" charset="0"/>
              </a:rPr>
              <a:t>Листата се креира според почетниот список со интервјуа, белешки од терен или други материјали обезбедени од депонентот на податоците.</a:t>
            </a:r>
            <a:endParaRPr lang="en-US" sz="2000" b="0" dirty="0">
              <a:latin typeface="Cambria" panose="02040503050406030204" pitchFamily="18" charset="0"/>
              <a:ea typeface="Cambria" panose="02040503050406030204" pitchFamily="18" charset="0"/>
            </a:endParaRPr>
          </a:p>
          <a:p>
            <a:endParaRPr lang="en-US" sz="1800" dirty="0">
              <a:latin typeface="Cambria" panose="02040503050406030204" pitchFamily="18" charset="0"/>
              <a:ea typeface="Cambria" panose="02040503050406030204" pitchFamily="18" charset="0"/>
            </a:endParaRPr>
          </a:p>
        </p:txBody>
      </p:sp>
      <p:sp>
        <p:nvSpPr>
          <p:cNvPr id="4" name="Rectangle 3"/>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
        <p:nvSpPr>
          <p:cNvPr id="5" name="Rectangle 4"/>
          <p:cNvSpPr/>
          <p:nvPr/>
        </p:nvSpPr>
        <p:spPr>
          <a:xfrm>
            <a:off x="10184274" y="702352"/>
            <a:ext cx="6747042" cy="2585323"/>
          </a:xfrm>
          <a:prstGeom prst="rect">
            <a:avLst/>
          </a:prstGeom>
          <a:ln w="76200">
            <a:solidFill>
              <a:schemeClr val="accent1">
                <a:lumMod val="50000"/>
              </a:schemeClr>
            </a:solidFill>
          </a:ln>
        </p:spPr>
        <p:txBody>
          <a:bodyPr wrap="square">
            <a:spAutoFit/>
          </a:bodyPr>
          <a:lstStyle/>
          <a:p>
            <a:pPr algn="l"/>
            <a:r>
              <a:rPr lang="en-US" sz="1800" dirty="0" err="1">
                <a:latin typeface="Cambria" panose="02040503050406030204" pitchFamily="18" charset="0"/>
                <a:ea typeface="Cambria" panose="02040503050406030204" pitchFamily="18" charset="0"/>
              </a:rPr>
              <a:t>Почетен</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структурен</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елемент</a:t>
            </a:r>
            <a:r>
              <a:rPr lang="en-US" sz="1800" dirty="0">
                <a:latin typeface="Cambria" panose="02040503050406030204" pitchFamily="18" charset="0"/>
                <a:ea typeface="Cambria" panose="02040503050406030204" pitchFamily="18" charset="0"/>
              </a:rPr>
              <a:t> на </a:t>
            </a:r>
            <a:r>
              <a:rPr lang="en-US" sz="1800" dirty="0" err="1">
                <a:latin typeface="Cambria" panose="02040503050406030204" pitchFamily="18" charset="0"/>
                <a:ea typeface="Cambria" panose="02040503050406030204" pitchFamily="18" charset="0"/>
              </a:rPr>
              <a:t>датотека</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од</a:t>
            </a:r>
            <a:r>
              <a:rPr lang="en-US" sz="1800" dirty="0">
                <a:latin typeface="Cambria" panose="02040503050406030204" pitchFamily="18" charset="0"/>
                <a:ea typeface="Cambria" panose="02040503050406030204" pitchFamily="18" charset="0"/>
              </a:rPr>
              <a:t> </a:t>
            </a:r>
            <a:r>
              <a:rPr lang="en-US" sz="1800" dirty="0" err="1">
                <a:latin typeface="Cambria" panose="02040503050406030204" pitchFamily="18" charset="0"/>
                <a:ea typeface="Cambria" panose="02040503050406030204" pitchFamily="18" charset="0"/>
              </a:rPr>
              <a:t>транскрипт</a:t>
            </a:r>
            <a:r>
              <a:rPr lang="en-US" sz="1800" dirty="0">
                <a:latin typeface="Cambria" panose="02040503050406030204" pitchFamily="18" charset="0"/>
                <a:ea typeface="Cambria" panose="02040503050406030204" pitchFamily="18" charset="0"/>
              </a:rPr>
              <a:t> </a:t>
            </a:r>
          </a:p>
          <a:p>
            <a:pPr algn="l"/>
            <a:r>
              <a:rPr lang="en-US" sz="1800" dirty="0">
                <a:latin typeface="Cambria" panose="02040503050406030204" pitchFamily="18" charset="0"/>
                <a:ea typeface="Cambria" panose="02040503050406030204" pitchFamily="18" charset="0"/>
              </a:rPr>
              <a:t> </a:t>
            </a:r>
          </a:p>
          <a:p>
            <a:pPr algn="l"/>
            <a:r>
              <a:rPr lang="en-US" sz="1800" b="0" dirty="0" err="1">
                <a:latin typeface="Cambria" panose="02040503050406030204" pitchFamily="18" charset="0"/>
                <a:ea typeface="Cambria" panose="02040503050406030204" pitchFamily="18" charset="0"/>
              </a:rPr>
              <a:t>Датум</a:t>
            </a:r>
            <a:r>
              <a:rPr lang="en-US" sz="1800" b="0" dirty="0">
                <a:latin typeface="Cambria" panose="02040503050406030204" pitchFamily="18" charset="0"/>
                <a:ea typeface="Cambria" panose="02040503050406030204" pitchFamily="18" charset="0"/>
              </a:rPr>
              <a:t> на </a:t>
            </a:r>
            <a:r>
              <a:rPr lang="en-US" sz="1800" b="0" dirty="0" err="1">
                <a:latin typeface="Cambria" panose="02040503050406030204" pitchFamily="18" charset="0"/>
                <a:ea typeface="Cambria" panose="02040503050406030204" pitchFamily="18" charset="0"/>
              </a:rPr>
              <a:t>интервју</a:t>
            </a:r>
            <a:r>
              <a:rPr lang="en-US" sz="1800" b="0" dirty="0">
                <a:latin typeface="Cambria" panose="02040503050406030204" pitchFamily="18" charset="0"/>
                <a:ea typeface="Cambria" panose="02040503050406030204" pitchFamily="18" charset="0"/>
              </a:rPr>
              <a:t>: 08.02.2013 </a:t>
            </a:r>
            <a:r>
              <a:rPr lang="en-US" sz="1800" b="0" dirty="0" err="1">
                <a:latin typeface="Cambria" panose="02040503050406030204" pitchFamily="18" charset="0"/>
                <a:ea typeface="Cambria" panose="02040503050406030204" pitchFamily="18" charset="0"/>
              </a:rPr>
              <a:t>година</a:t>
            </a:r>
            <a:r>
              <a:rPr lang="en-US" sz="1800" b="0" dirty="0">
                <a:latin typeface="Cambria" panose="02040503050406030204" pitchFamily="18" charset="0"/>
                <a:ea typeface="Cambria" panose="02040503050406030204" pitchFamily="18" charset="0"/>
              </a:rPr>
              <a:t> [= 8 </a:t>
            </a:r>
            <a:r>
              <a:rPr lang="en-US" sz="1800" b="0" dirty="0" err="1">
                <a:latin typeface="Cambria" panose="02040503050406030204" pitchFamily="18" charset="0"/>
                <a:ea typeface="Cambria" panose="02040503050406030204" pitchFamily="18" charset="0"/>
              </a:rPr>
              <a:t>февруари</a:t>
            </a:r>
            <a:r>
              <a:rPr lang="en-US" sz="1800" b="0" dirty="0">
                <a:latin typeface="Cambria" panose="02040503050406030204" pitchFamily="18" charset="0"/>
                <a:ea typeface="Cambria" panose="02040503050406030204" pitchFamily="18" charset="0"/>
              </a:rPr>
              <a:t> 2013]</a:t>
            </a:r>
          </a:p>
          <a:p>
            <a:pPr algn="l"/>
            <a:r>
              <a:rPr lang="en-US" sz="1800" b="0" dirty="0" err="1">
                <a:latin typeface="Cambria" panose="02040503050406030204" pitchFamily="18" charset="0"/>
                <a:ea typeface="Cambria" panose="02040503050406030204" pitchFamily="18" charset="0"/>
              </a:rPr>
              <a:t>Интервјуер</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Мет</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Милер</a:t>
            </a:r>
            <a:endParaRPr lang="en-US" sz="1800" b="0" dirty="0">
              <a:latin typeface="Cambria" panose="02040503050406030204" pitchFamily="18" charset="0"/>
              <a:ea typeface="Cambria" panose="02040503050406030204" pitchFamily="18" charset="0"/>
            </a:endParaRPr>
          </a:p>
          <a:p>
            <a:pPr algn="l"/>
            <a:r>
              <a:rPr lang="en-US" sz="1800" b="0" dirty="0" err="1">
                <a:latin typeface="Cambria" panose="02040503050406030204" pitchFamily="18" charset="0"/>
                <a:ea typeface="Cambria" panose="02040503050406030204" pitchFamily="18" charset="0"/>
              </a:rPr>
              <a:t>Псевдоним</a:t>
            </a:r>
            <a:r>
              <a:rPr lang="en-US" sz="1800" b="0" dirty="0">
                <a:latin typeface="Cambria" panose="02040503050406030204" pitchFamily="18" charset="0"/>
                <a:ea typeface="Cambria" panose="02040503050406030204" pitchFamily="18" charset="0"/>
              </a:rPr>
              <a:t> на </a:t>
            </a:r>
            <a:r>
              <a:rPr lang="en-US" sz="1800" b="0" dirty="0" err="1">
                <a:latin typeface="Cambria" panose="02040503050406030204" pitchFamily="18" charset="0"/>
                <a:ea typeface="Cambria" panose="02040503050406030204" pitchFamily="18" charset="0"/>
              </a:rPr>
              <a:t>интервјуираниот</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Иан</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не</a:t>
            </a:r>
            <a:r>
              <a:rPr lang="en-US" sz="1800" b="0" dirty="0">
                <a:latin typeface="Cambria" panose="02040503050406030204" pitchFamily="18" charset="0"/>
                <a:ea typeface="Cambria" panose="02040503050406030204" pitchFamily="18" charset="0"/>
              </a:rPr>
              <a:t> е </a:t>
            </a:r>
            <a:r>
              <a:rPr lang="en-US" sz="1800" b="0" dirty="0" err="1">
                <a:latin typeface="Cambria" panose="02040503050406030204" pitchFamily="18" charset="0"/>
                <a:ea typeface="Cambria" panose="02040503050406030204" pitchFamily="18" charset="0"/>
              </a:rPr>
              <a:t>вистинското</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име</a:t>
            </a:r>
            <a:r>
              <a:rPr lang="en-US" sz="1800" b="0" dirty="0">
                <a:latin typeface="Cambria" panose="02040503050406030204" pitchFamily="18" charset="0"/>
                <a:ea typeface="Cambria" panose="02040503050406030204" pitchFamily="18" charset="0"/>
              </a:rPr>
              <a:t> на </a:t>
            </a:r>
            <a:r>
              <a:rPr lang="en-US" sz="1800" b="0" dirty="0" err="1">
                <a:latin typeface="Cambria" panose="02040503050406030204" pitchFamily="18" charset="0"/>
                <a:ea typeface="Cambria" panose="02040503050406030204" pitchFamily="18" charset="0"/>
              </a:rPr>
              <a:t>интервјуираниот</a:t>
            </a:r>
            <a:r>
              <a:rPr lang="en-US" sz="1800" b="0" dirty="0">
                <a:latin typeface="Cambria" panose="02040503050406030204" pitchFamily="18" charset="0"/>
                <a:ea typeface="Cambria" panose="02040503050406030204" pitchFamily="18" charset="0"/>
              </a:rPr>
              <a:t>)</a:t>
            </a:r>
          </a:p>
          <a:p>
            <a:pPr algn="l"/>
            <a:r>
              <a:rPr lang="en-US" sz="1800" b="0" dirty="0" err="1">
                <a:latin typeface="Cambria" panose="02040503050406030204" pitchFamily="18" charset="0"/>
                <a:ea typeface="Cambria" panose="02040503050406030204" pitchFamily="18" charset="0"/>
              </a:rPr>
              <a:t>Занимање</a:t>
            </a:r>
            <a:r>
              <a:rPr lang="en-US" sz="1800" b="0" dirty="0">
                <a:latin typeface="Cambria" panose="02040503050406030204" pitchFamily="18" charset="0"/>
                <a:ea typeface="Cambria" panose="02040503050406030204" pitchFamily="18" charset="0"/>
              </a:rPr>
              <a:t> на </a:t>
            </a:r>
            <a:r>
              <a:rPr lang="en-US" sz="1800" b="0" dirty="0" err="1">
                <a:latin typeface="Cambria" panose="02040503050406030204" pitchFamily="18" charset="0"/>
                <a:ea typeface="Cambria" panose="02040503050406030204" pitchFamily="18" charset="0"/>
              </a:rPr>
              <a:t>интервјуираниот</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новинар</a:t>
            </a:r>
            <a:endParaRPr lang="en-US" sz="1800" b="0" dirty="0">
              <a:latin typeface="Cambria" panose="02040503050406030204" pitchFamily="18" charset="0"/>
              <a:ea typeface="Cambria" panose="02040503050406030204" pitchFamily="18" charset="0"/>
            </a:endParaRPr>
          </a:p>
          <a:p>
            <a:pPr algn="l"/>
            <a:r>
              <a:rPr lang="en-US" sz="1800" b="0" dirty="0" err="1">
                <a:latin typeface="Cambria" panose="02040503050406030204" pitchFamily="18" charset="0"/>
                <a:ea typeface="Cambria" panose="02040503050406030204" pitchFamily="18" charset="0"/>
              </a:rPr>
              <a:t>Возраст</a:t>
            </a:r>
            <a:r>
              <a:rPr lang="en-US" sz="1800" b="0" dirty="0">
                <a:latin typeface="Cambria" panose="02040503050406030204" pitchFamily="18" charset="0"/>
                <a:ea typeface="Cambria" panose="02040503050406030204" pitchFamily="18" charset="0"/>
              </a:rPr>
              <a:t> на </a:t>
            </a:r>
            <a:r>
              <a:rPr lang="en-US" sz="1800" b="0" dirty="0" err="1">
                <a:latin typeface="Cambria" panose="02040503050406030204" pitchFamily="18" charset="0"/>
                <a:ea typeface="Cambria" panose="02040503050406030204" pitchFamily="18" charset="0"/>
              </a:rPr>
              <a:t>интервјуираниот</a:t>
            </a:r>
            <a:r>
              <a:rPr lang="en-US" sz="1800" b="0" dirty="0">
                <a:latin typeface="Cambria" panose="02040503050406030204" pitchFamily="18" charset="0"/>
                <a:ea typeface="Cambria" panose="02040503050406030204" pitchFamily="18" charset="0"/>
              </a:rPr>
              <a:t>: 32</a:t>
            </a:r>
          </a:p>
          <a:p>
            <a:pPr algn="l"/>
            <a:r>
              <a:rPr lang="en-US" sz="1800" b="0" dirty="0" err="1">
                <a:latin typeface="Cambria" panose="02040503050406030204" pitchFamily="18" charset="0"/>
                <a:ea typeface="Cambria" panose="02040503050406030204" pitchFamily="18" charset="0"/>
              </a:rPr>
              <a:t>Пол</a:t>
            </a:r>
            <a:r>
              <a:rPr lang="en-US" sz="1800" b="0" dirty="0">
                <a:latin typeface="Cambria" panose="02040503050406030204" pitchFamily="18" charset="0"/>
                <a:ea typeface="Cambria" panose="02040503050406030204" pitchFamily="18" charset="0"/>
              </a:rPr>
              <a:t> на </a:t>
            </a:r>
            <a:r>
              <a:rPr lang="en-US" sz="1800" b="0" dirty="0" err="1">
                <a:latin typeface="Cambria" panose="02040503050406030204" pitchFamily="18" charset="0"/>
                <a:ea typeface="Cambria" panose="02040503050406030204" pitchFamily="18" charset="0"/>
              </a:rPr>
              <a:t>интервјуираниот</a:t>
            </a:r>
            <a:r>
              <a:rPr lang="en-US" sz="1800" b="0" dirty="0">
                <a:latin typeface="Cambria" panose="02040503050406030204" pitchFamily="18" charset="0"/>
                <a:ea typeface="Cambria" panose="02040503050406030204" pitchFamily="18" charset="0"/>
              </a:rPr>
              <a:t>: </a:t>
            </a:r>
            <a:r>
              <a:rPr lang="en-US" sz="1800" b="0" dirty="0" err="1">
                <a:latin typeface="Cambria" panose="02040503050406030204" pitchFamily="18" charset="0"/>
                <a:ea typeface="Cambria" panose="02040503050406030204" pitchFamily="18" charset="0"/>
              </a:rPr>
              <a:t>машко</a:t>
            </a:r>
            <a:endParaRPr lang="en-US" sz="1800" b="0" dirty="0">
              <a:latin typeface="Cambria" panose="02040503050406030204" pitchFamily="18" charset="0"/>
              <a:ea typeface="Cambria" panose="02040503050406030204" pitchFamily="18" charset="0"/>
            </a:endParaRPr>
          </a:p>
        </p:txBody>
      </p:sp>
      <p:pic>
        <p:nvPicPr>
          <p:cNvPr id="7" name="Picture 6" descr="Data list in Excel"/>
          <p:cNvPicPr/>
          <p:nvPr/>
        </p:nvPicPr>
        <p:blipFill>
          <a:blip r:embed="rId2">
            <a:extLst>
              <a:ext uri="{28A0092B-C50C-407E-A947-70E740481C1C}">
                <a14:useLocalDpi xmlns:a14="http://schemas.microsoft.com/office/drawing/2010/main" val="0"/>
              </a:ext>
            </a:extLst>
          </a:blip>
          <a:srcRect/>
          <a:stretch>
            <a:fillRect/>
          </a:stretch>
        </p:blipFill>
        <p:spPr bwMode="auto">
          <a:xfrm>
            <a:off x="9769107" y="3972597"/>
            <a:ext cx="7092786" cy="2798593"/>
          </a:xfrm>
          <a:prstGeom prst="rect">
            <a:avLst/>
          </a:prstGeom>
          <a:noFill/>
          <a:ln>
            <a:noFill/>
          </a:ln>
        </p:spPr>
      </p:pic>
    </p:spTree>
    <p:extLst>
      <p:ext uri="{BB962C8B-B14F-4D97-AF65-F5344CB8AC3E}">
        <p14:creationId xmlns:p14="http://schemas.microsoft.com/office/powerpoint/2010/main" val="3098845940"/>
      </p:ext>
    </p:extLst>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 xmlns:a16="http://schemas.microsoft.com/office/drawing/2014/main" id="{E0EE8CF5-9502-4E76-9976-9A6525C3B387}"/>
              </a:ext>
            </a:extLst>
          </p:cNvPr>
          <p:cNvSpPr>
            <a:spLocks noGrp="1"/>
          </p:cNvSpPr>
          <p:nvPr>
            <p:ph type="body" sz="quarter" idx="13"/>
          </p:nvPr>
        </p:nvSpPr>
        <p:spPr/>
        <p:txBody>
          <a:bodyPr>
            <a:normAutofit fontScale="70000" lnSpcReduction="20000"/>
          </a:bodyPr>
          <a:lstStyle/>
          <a:p>
            <a:r>
              <a:rPr lang="mk-MK" dirty="0"/>
              <a:t>Обработка на истражувачките податоци</a:t>
            </a:r>
            <a:endParaRPr lang="en-GB" dirty="0"/>
          </a:p>
        </p:txBody>
      </p:sp>
      <p:sp>
        <p:nvSpPr>
          <p:cNvPr id="15" name="Text Placeholder 14">
            <a:extLst>
              <a:ext uri="{FF2B5EF4-FFF2-40B4-BE49-F238E27FC236}">
                <a16:creationId xmlns="" xmlns:a16="http://schemas.microsoft.com/office/drawing/2014/main" id="{8C3D2373-9B72-4A86-A44A-5459BF81F23D}"/>
              </a:ext>
            </a:extLst>
          </p:cNvPr>
          <p:cNvSpPr>
            <a:spLocks noGrp="1"/>
          </p:cNvSpPr>
          <p:nvPr>
            <p:ph type="body" sz="quarter" idx="16"/>
          </p:nvPr>
        </p:nvSpPr>
        <p:spPr>
          <a:xfrm>
            <a:off x="2410958" y="6908800"/>
            <a:ext cx="11493301" cy="1145988"/>
          </a:xfrm>
        </p:spPr>
        <p:txBody>
          <a:bodyPr>
            <a:normAutofit fontScale="92500" lnSpcReduction="10000"/>
          </a:bodyPr>
          <a:lstStyle/>
          <a:p>
            <a:r>
              <a:rPr lang="mk-MK" sz="2400" dirty="0"/>
              <a:t>Вебинар: </a:t>
            </a:r>
            <a:r>
              <a:rPr lang="ru-RU" sz="2400" dirty="0"/>
              <a:t>Управување со истражувачки податоци од општествените науки </a:t>
            </a:r>
            <a:br>
              <a:rPr lang="ru-RU" sz="2400" dirty="0"/>
            </a:br>
            <a:r>
              <a:rPr lang="ru-RU" sz="2400" dirty="0"/>
              <a:t>26 октомври 2022</a:t>
            </a:r>
            <a:endParaRPr lang="en-US" sz="2400" dirty="0"/>
          </a:p>
          <a:p>
            <a:r>
              <a:rPr lang="en-US" sz="2400" dirty="0"/>
              <a:t>DOI: 10.5281/zenodo.7250138</a:t>
            </a:r>
            <a:endParaRPr lang="en-GB" sz="2400" dirty="0"/>
          </a:p>
          <a:p>
            <a:endParaRPr lang="en-GB" sz="2400" dirty="0"/>
          </a:p>
        </p:txBody>
      </p:sp>
      <p:sp>
        <p:nvSpPr>
          <p:cNvPr id="4" name="Text Placeholder 13">
            <a:extLst>
              <a:ext uri="{FF2B5EF4-FFF2-40B4-BE49-F238E27FC236}">
                <a16:creationId xmlns="" xmlns:a16="http://schemas.microsoft.com/office/drawing/2014/main" id="{9D15ABD4-1D83-88D1-5561-0C27A1D65D29}"/>
              </a:ext>
            </a:extLst>
          </p:cNvPr>
          <p:cNvSpPr txBox="1">
            <a:spLocks/>
          </p:cNvSpPr>
          <p:nvPr/>
        </p:nvSpPr>
        <p:spPr>
          <a:xfrm>
            <a:off x="2394025" y="5981700"/>
            <a:ext cx="7572935" cy="520700"/>
          </a:xfrm>
          <a:prstGeom prst="rect">
            <a:avLst/>
          </a:prstGeom>
        </p:spPr>
        <p:txBody>
          <a:bodyPr vert="horz" lIns="91440" tIns="45720" rIns="91440" bIns="45720" rtlCol="0">
            <a:normAutofit fontScale="92500"/>
          </a:bodyPr>
          <a:lstStyle>
            <a:lvl1pPr marL="0" marR="0" indent="0" algn="l" defTabSz="584200" rtl="0" eaLnBrk="1" latinLnBrk="0" hangingPunct="1">
              <a:lnSpc>
                <a:spcPct val="100000"/>
              </a:lnSpc>
              <a:spcBef>
                <a:spcPts val="600"/>
              </a:spcBef>
              <a:spcAft>
                <a:spcPts val="0"/>
              </a:spcAft>
              <a:buClrTx/>
              <a:buSzPct val="145000"/>
              <a:buFontTx/>
              <a:buNone/>
              <a:tabLst/>
              <a:defRPr sz="2000" b="0" i="1" u="none" strike="noStrike" cap="none" spc="0" baseline="0">
                <a:ln>
                  <a:noFill/>
                </a:ln>
                <a:solidFill>
                  <a:schemeClr val="bg1"/>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145000"/>
              <a:buFontTx/>
              <a:buChar char="•"/>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145000"/>
              <a:buFontTx/>
              <a:buChar char="•"/>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145000"/>
              <a:buFontTx/>
              <a:buChar char="•"/>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145000"/>
              <a:buFontTx/>
              <a:buChar char="•"/>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sz="2800"/>
              <a:t>Јован Близнаковски / МК АИПОН, ИСППИ-УКИМ</a:t>
            </a:r>
            <a:endParaRPr lang="en-GB" sz="2800" dirty="0"/>
          </a:p>
        </p:txBody>
      </p:sp>
      <p:pic>
        <p:nvPicPr>
          <p:cNvPr id="5" name="Google Shape;93;p10" descr="MK-DASS logo">
            <a:extLst>
              <a:ext uri="{FF2B5EF4-FFF2-40B4-BE49-F238E27FC236}">
                <a16:creationId xmlns="" xmlns:a16="http://schemas.microsoft.com/office/drawing/2014/main" id="{A40BD0F9-901D-E72C-D8BA-3ED44EEDE890}"/>
              </a:ext>
            </a:extLst>
          </p:cNvPr>
          <p:cNvPicPr preferRelativeResize="0"/>
          <p:nvPr/>
        </p:nvPicPr>
        <p:blipFill>
          <a:blip r:embed="rId2">
            <a:alphaModFix/>
          </a:blip>
          <a:stretch>
            <a:fillRect/>
          </a:stretch>
        </p:blipFill>
        <p:spPr>
          <a:xfrm>
            <a:off x="10971608" y="301977"/>
            <a:ext cx="1501380" cy="1699975"/>
          </a:xfrm>
          <a:prstGeom prst="rect">
            <a:avLst/>
          </a:prstGeom>
          <a:noFill/>
          <a:ln>
            <a:noFill/>
          </a:ln>
        </p:spPr>
      </p:pic>
      <p:sp>
        <p:nvSpPr>
          <p:cNvPr id="6" name="Google Shape;88;p10">
            <a:extLst>
              <a:ext uri="{FF2B5EF4-FFF2-40B4-BE49-F238E27FC236}">
                <a16:creationId xmlns="" xmlns:a16="http://schemas.microsoft.com/office/drawing/2014/main" id="{6BFF4FF2-ECA6-1D6C-A837-9311F913212B}"/>
              </a:ext>
            </a:extLst>
          </p:cNvPr>
          <p:cNvSpPr txBox="1"/>
          <p:nvPr/>
        </p:nvSpPr>
        <p:spPr>
          <a:xfrm>
            <a:off x="2632156" y="8933161"/>
            <a:ext cx="5842688" cy="370703"/>
          </a:xfrm>
          <a:prstGeom prst="rect">
            <a:avLst/>
          </a:prstGeom>
          <a:noFill/>
          <a:ln>
            <a:noFill/>
          </a:ln>
        </p:spPr>
        <p:txBody>
          <a:bodyPr spcFirstLastPara="1" wrap="square" lIns="50800" tIns="50800" rIns="50800" bIns="50800" anchor="t" anchorCtr="0">
            <a:normAutofit fontScale="92500" lnSpcReduction="20000"/>
          </a:bodyPr>
          <a:lstStyle/>
          <a:p>
            <a:pPr marL="0" marR="0" lvl="0" indent="0" algn="l" rtl="0">
              <a:lnSpc>
                <a:spcPct val="100000"/>
              </a:lnSpc>
              <a:spcBef>
                <a:spcPts val="0"/>
              </a:spcBef>
              <a:spcAft>
                <a:spcPts val="0"/>
              </a:spcAft>
              <a:buClr>
                <a:schemeClr val="lt1"/>
              </a:buClr>
              <a:buSzPct val="100000"/>
              <a:buFont typeface="Tahoma"/>
              <a:buNone/>
            </a:pPr>
            <a:r>
              <a:rPr lang="x-none" sz="2400" b="0" i="0" u="none" strike="noStrike" cap="none">
                <a:solidFill>
                  <a:schemeClr val="lt1"/>
                </a:solidFill>
                <a:latin typeface="Tahoma"/>
                <a:ea typeface="Tahoma"/>
                <a:cs typeface="Tahoma"/>
                <a:sym typeface="Tahoma"/>
              </a:rPr>
              <a:t>Licence: CC-BY 4.0</a:t>
            </a:r>
            <a:endParaRPr/>
          </a:p>
        </p:txBody>
      </p:sp>
    </p:spTree>
    <p:extLst>
      <p:ext uri="{BB962C8B-B14F-4D97-AF65-F5344CB8AC3E}">
        <p14:creationId xmlns:p14="http://schemas.microsoft.com/office/powerpoint/2010/main" val="363750397"/>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79BD18D8-3580-AA42-BC75-E600A63DC02E}"/>
              </a:ext>
            </a:extLst>
          </p:cNvPr>
          <p:cNvSpPr>
            <a:spLocks noGrp="1"/>
          </p:cNvSpPr>
          <p:nvPr>
            <p:ph type="body" idx="1"/>
          </p:nvPr>
        </p:nvSpPr>
        <p:spPr>
          <a:xfrm>
            <a:off x="908781" y="2496211"/>
            <a:ext cx="14489062" cy="1430330"/>
          </a:xfrm>
        </p:spPr>
        <p:txBody>
          <a:bodyPr/>
          <a:lstStyle/>
          <a:p>
            <a:pPr>
              <a:lnSpc>
                <a:spcPct val="150000"/>
              </a:lnSpc>
            </a:pPr>
            <a:r>
              <a:rPr lang="mk-MK" dirty="0"/>
              <a:t>Под обработка на истражувачките податоци подразбираме активности на подготвување на податоците за анализа и споделување. </a:t>
            </a:r>
            <a:endParaRPr lang="en-GB" b="1" dirty="0"/>
          </a:p>
          <a:p>
            <a:pPr>
              <a:lnSpc>
                <a:spcPct val="150000"/>
              </a:lnSpc>
            </a:pPr>
            <a:endParaRPr lang="en-GB" dirty="0"/>
          </a:p>
          <a:p>
            <a:pPr>
              <a:lnSpc>
                <a:spcPct val="150000"/>
              </a:lnSpc>
            </a:pPr>
            <a:endParaRPr lang="en-GB" dirty="0"/>
          </a:p>
        </p:txBody>
      </p:sp>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lstStyle/>
          <a:p>
            <a:r>
              <a:rPr lang="mk-MK" dirty="0"/>
              <a:t>Вовед</a:t>
            </a:r>
            <a:endParaRPr lang="en-GB" dirty="0"/>
          </a:p>
        </p:txBody>
      </p:sp>
      <p:sp>
        <p:nvSpPr>
          <p:cNvPr id="6" name="Text Placeholder 1">
            <a:extLst>
              <a:ext uri="{FF2B5EF4-FFF2-40B4-BE49-F238E27FC236}">
                <a16:creationId xmlns="" xmlns:a16="http://schemas.microsoft.com/office/drawing/2014/main" id="{87BFFE62-EA59-2A6B-DA1D-28F09CBC2B16}"/>
              </a:ext>
            </a:extLst>
          </p:cNvPr>
          <p:cNvSpPr txBox="1">
            <a:spLocks/>
          </p:cNvSpPr>
          <p:nvPr/>
        </p:nvSpPr>
        <p:spPr>
          <a:xfrm>
            <a:off x="908781" y="3926541"/>
            <a:ext cx="14489062" cy="143033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Во текот на истражувачкиот проект, податоците можат да се манипулираат повеќе пати и важно е да се внимава на зачувување на нивната автентичност.</a:t>
            </a:r>
            <a:endParaRPr lang="en-GB" b="1" dirty="0"/>
          </a:p>
          <a:p>
            <a:pPr>
              <a:lnSpc>
                <a:spcPct val="150000"/>
              </a:lnSpc>
            </a:pPr>
            <a:endParaRPr lang="en-GB" dirty="0"/>
          </a:p>
          <a:p>
            <a:pPr>
              <a:lnSpc>
                <a:spcPct val="150000"/>
              </a:lnSpc>
            </a:pPr>
            <a:endParaRPr lang="en-GB" dirty="0"/>
          </a:p>
        </p:txBody>
      </p:sp>
      <p:sp>
        <p:nvSpPr>
          <p:cNvPr id="7" name="Text Placeholder 1">
            <a:extLst>
              <a:ext uri="{FF2B5EF4-FFF2-40B4-BE49-F238E27FC236}">
                <a16:creationId xmlns="" xmlns:a16="http://schemas.microsoft.com/office/drawing/2014/main" id="{D76418D0-A222-19EB-2845-47F0E1484BAD}"/>
              </a:ext>
            </a:extLst>
          </p:cNvPr>
          <p:cNvSpPr txBox="1">
            <a:spLocks/>
          </p:cNvSpPr>
          <p:nvPr/>
        </p:nvSpPr>
        <p:spPr>
          <a:xfrm>
            <a:off x="908781" y="5356871"/>
            <a:ext cx="14489062" cy="143033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Начинот на обработка на податоците влијае и на можностите за репликација на истражувањето. </a:t>
            </a:r>
            <a:endParaRPr lang="en-GB" b="1" dirty="0"/>
          </a:p>
          <a:p>
            <a:pPr>
              <a:lnSpc>
                <a:spcPct val="150000"/>
              </a:lnSpc>
            </a:pPr>
            <a:endParaRPr lang="en-GB" dirty="0"/>
          </a:p>
          <a:p>
            <a:pPr>
              <a:lnSpc>
                <a:spcPct val="150000"/>
              </a:lnSpc>
            </a:pPr>
            <a:endParaRPr lang="en-GB" dirty="0"/>
          </a:p>
        </p:txBody>
      </p:sp>
      <p:sp>
        <p:nvSpPr>
          <p:cNvPr id="8" name="Text Placeholder 1">
            <a:extLst>
              <a:ext uri="{FF2B5EF4-FFF2-40B4-BE49-F238E27FC236}">
                <a16:creationId xmlns="" xmlns:a16="http://schemas.microsoft.com/office/drawing/2014/main" id="{EA25A505-CF10-05A9-49C1-B1F8D74E4EED}"/>
              </a:ext>
            </a:extLst>
          </p:cNvPr>
          <p:cNvSpPr txBox="1">
            <a:spLocks/>
          </p:cNvSpPr>
          <p:nvPr/>
        </p:nvSpPr>
        <p:spPr>
          <a:xfrm>
            <a:off x="908781" y="6787201"/>
            <a:ext cx="14489062" cy="143033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Обработката е клучна за целокупниот квалитет на податоците. </a:t>
            </a:r>
            <a:endParaRPr lang="en-GB" b="1" dirty="0"/>
          </a:p>
          <a:p>
            <a:pPr>
              <a:lnSpc>
                <a:spcPct val="150000"/>
              </a:lnSpc>
            </a:pPr>
            <a:endParaRPr lang="en-GB" dirty="0"/>
          </a:p>
          <a:p>
            <a:pPr>
              <a:lnSpc>
                <a:spcPct val="150000"/>
              </a:lnSpc>
            </a:pPr>
            <a:endParaRPr lang="en-GB" dirty="0"/>
          </a:p>
        </p:txBody>
      </p:sp>
      <p:sp>
        <p:nvSpPr>
          <p:cNvPr id="4" name="Footer Placeholder 4">
            <a:extLst>
              <a:ext uri="{FF2B5EF4-FFF2-40B4-BE49-F238E27FC236}">
                <a16:creationId xmlns="" xmlns:a16="http://schemas.microsoft.com/office/drawing/2014/main" id="{961A4050-CD66-7250-D2AC-EBD3A47C0C3D}"/>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41906148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build="p"/>
      <p:bldP spid="7" grpId="0" build="p"/>
      <p:bldP spid="8"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79BD18D8-3580-AA42-BC75-E600A63DC02E}"/>
              </a:ext>
            </a:extLst>
          </p:cNvPr>
          <p:cNvSpPr>
            <a:spLocks noGrp="1"/>
          </p:cNvSpPr>
          <p:nvPr>
            <p:ph type="body" idx="1"/>
          </p:nvPr>
        </p:nvSpPr>
        <p:spPr>
          <a:xfrm>
            <a:off x="908781" y="2245064"/>
            <a:ext cx="14489062" cy="1434087"/>
          </a:xfrm>
        </p:spPr>
        <p:txBody>
          <a:bodyPr>
            <a:normAutofit/>
          </a:bodyPr>
          <a:lstStyle/>
          <a:p>
            <a:pPr>
              <a:lnSpc>
                <a:spcPct val="150000"/>
              </a:lnSpc>
            </a:pPr>
            <a:r>
              <a:rPr lang="mk-MK" dirty="0"/>
              <a:t>Намалување на грешките при 1) внесување на податоците и 2) кодирање</a:t>
            </a:r>
            <a:r>
              <a:rPr lang="sl-SI" dirty="0"/>
              <a:t> </a:t>
            </a:r>
            <a:r>
              <a:rPr lang="mk-MK" dirty="0"/>
              <a:t>(за квантитативни и квалитативни истражувања) </a:t>
            </a:r>
            <a:endParaRPr lang="en-GB" b="1" dirty="0"/>
          </a:p>
          <a:p>
            <a:pPr>
              <a:lnSpc>
                <a:spcPct val="150000"/>
              </a:lnSpc>
            </a:pPr>
            <a:endParaRPr lang="en-GB" dirty="0"/>
          </a:p>
          <a:p>
            <a:pPr>
              <a:lnSpc>
                <a:spcPct val="150000"/>
              </a:lnSpc>
            </a:pPr>
            <a:endParaRPr lang="en-GB" dirty="0"/>
          </a:p>
        </p:txBody>
      </p:sp>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lstStyle/>
          <a:p>
            <a:r>
              <a:rPr lang="mk-MK" dirty="0"/>
              <a:t>Вовед </a:t>
            </a:r>
            <a:r>
              <a:rPr lang="en-US" dirty="0"/>
              <a:t>II </a:t>
            </a:r>
            <a:r>
              <a:rPr lang="mk-MK" dirty="0"/>
              <a:t>(Што ќе погледнеме денес?)</a:t>
            </a:r>
            <a:endParaRPr lang="en-GB" dirty="0"/>
          </a:p>
        </p:txBody>
      </p:sp>
      <p:sp>
        <p:nvSpPr>
          <p:cNvPr id="4" name="Text Placeholder 1">
            <a:extLst>
              <a:ext uri="{FF2B5EF4-FFF2-40B4-BE49-F238E27FC236}">
                <a16:creationId xmlns="" xmlns:a16="http://schemas.microsoft.com/office/drawing/2014/main" id="{EC19DB8A-3A5E-3762-0226-EB95C2254B13}"/>
              </a:ext>
            </a:extLst>
          </p:cNvPr>
          <p:cNvSpPr txBox="1">
            <a:spLocks/>
          </p:cNvSpPr>
          <p:nvPr/>
        </p:nvSpPr>
        <p:spPr>
          <a:xfrm>
            <a:off x="908781" y="3690041"/>
            <a:ext cx="14489062" cy="96818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Планирање на форматот на датотеки</a:t>
            </a:r>
            <a:endParaRPr lang="en-GB" dirty="0"/>
          </a:p>
          <a:p>
            <a:pPr>
              <a:lnSpc>
                <a:spcPct val="150000"/>
              </a:lnSpc>
            </a:pPr>
            <a:endParaRPr lang="en-GB" dirty="0"/>
          </a:p>
        </p:txBody>
      </p:sp>
      <p:sp>
        <p:nvSpPr>
          <p:cNvPr id="5" name="Text Placeholder 1">
            <a:extLst>
              <a:ext uri="{FF2B5EF4-FFF2-40B4-BE49-F238E27FC236}">
                <a16:creationId xmlns="" xmlns:a16="http://schemas.microsoft.com/office/drawing/2014/main" id="{19F08F24-9E55-F881-42C4-C5FC4D07A906}"/>
              </a:ext>
            </a:extLst>
          </p:cNvPr>
          <p:cNvSpPr txBox="1">
            <a:spLocks/>
          </p:cNvSpPr>
          <p:nvPr/>
        </p:nvSpPr>
        <p:spPr>
          <a:xfrm>
            <a:off x="908781" y="4569625"/>
            <a:ext cx="14489062" cy="96818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Осигурување на интегритетот и автентичноста на податоците</a:t>
            </a:r>
            <a:endParaRPr lang="en-GB" dirty="0"/>
          </a:p>
        </p:txBody>
      </p:sp>
      <p:sp>
        <p:nvSpPr>
          <p:cNvPr id="6" name="Text Placeholder 1">
            <a:extLst>
              <a:ext uri="{FF2B5EF4-FFF2-40B4-BE49-F238E27FC236}">
                <a16:creationId xmlns="" xmlns:a16="http://schemas.microsoft.com/office/drawing/2014/main" id="{717A2BB8-6000-B698-E05F-FB6802C736B0}"/>
              </a:ext>
            </a:extLst>
          </p:cNvPr>
          <p:cNvSpPr txBox="1">
            <a:spLocks/>
          </p:cNvSpPr>
          <p:nvPr/>
        </p:nvSpPr>
        <p:spPr>
          <a:xfrm>
            <a:off x="908781" y="5385275"/>
            <a:ext cx="14489062" cy="137160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Потреба за систематски пристап во осигурување на квалитетот за податоците </a:t>
            </a:r>
            <a:endParaRPr lang="en-GB" b="1" dirty="0"/>
          </a:p>
          <a:p>
            <a:pPr>
              <a:lnSpc>
                <a:spcPct val="150000"/>
              </a:lnSpc>
            </a:pPr>
            <a:endParaRPr lang="en-GB" dirty="0"/>
          </a:p>
          <a:p>
            <a:pPr>
              <a:lnSpc>
                <a:spcPct val="150000"/>
              </a:lnSpc>
            </a:pPr>
            <a:endParaRPr lang="en-GB" dirty="0"/>
          </a:p>
        </p:txBody>
      </p:sp>
      <p:cxnSp>
        <p:nvCxnSpPr>
          <p:cNvPr id="10" name="Straight Arrow Connector 9">
            <a:extLst>
              <a:ext uri="{FF2B5EF4-FFF2-40B4-BE49-F238E27FC236}">
                <a16:creationId xmlns="" xmlns:a16="http://schemas.microsoft.com/office/drawing/2014/main" id="{E23FED78-5E5D-E667-19E4-DFEA2CAC69DB}"/>
              </a:ext>
            </a:extLst>
          </p:cNvPr>
          <p:cNvCxnSpPr>
            <a:cxnSpLocks/>
          </p:cNvCxnSpPr>
          <p:nvPr/>
        </p:nvCxnSpPr>
        <p:spPr>
          <a:xfrm>
            <a:off x="7570693" y="6177141"/>
            <a:ext cx="1" cy="1756623"/>
          </a:xfrm>
          <a:prstGeom prst="straightConnector1">
            <a:avLst/>
          </a:prstGeom>
          <a:ln w="228600">
            <a:tailEnd type="triangle"/>
          </a:ln>
        </p:spPr>
        <p:style>
          <a:lnRef idx="1">
            <a:schemeClr val="accent1"/>
          </a:lnRef>
          <a:fillRef idx="0">
            <a:schemeClr val="accent1"/>
          </a:fillRef>
          <a:effectRef idx="0">
            <a:schemeClr val="accent1"/>
          </a:effectRef>
          <a:fontRef idx="minor">
            <a:schemeClr val="tx1"/>
          </a:fontRef>
        </p:style>
      </p:cxnSp>
      <p:sp>
        <p:nvSpPr>
          <p:cNvPr id="13" name="Text Placeholder 1">
            <a:extLst>
              <a:ext uri="{FF2B5EF4-FFF2-40B4-BE49-F238E27FC236}">
                <a16:creationId xmlns="" xmlns:a16="http://schemas.microsoft.com/office/drawing/2014/main" id="{D79587C4-0FC3-2EDF-98D9-023B75EA2689}"/>
              </a:ext>
            </a:extLst>
          </p:cNvPr>
          <p:cNvSpPr txBox="1">
            <a:spLocks/>
          </p:cNvSpPr>
          <p:nvPr/>
        </p:nvSpPr>
        <p:spPr>
          <a:xfrm>
            <a:off x="-1099438" y="7931405"/>
            <a:ext cx="17340263" cy="137160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marL="0" indent="0" algn="ctr">
              <a:lnSpc>
                <a:spcPct val="150000"/>
              </a:lnSpc>
              <a:buNone/>
            </a:pPr>
            <a:r>
              <a:rPr lang="mk-MK" dirty="0"/>
              <a:t>ПЛАН ЗА УПРАВУВАЊЕ СО ПОДАТОЦИ</a:t>
            </a:r>
            <a:endParaRPr lang="en-GB" b="1" dirty="0"/>
          </a:p>
          <a:p>
            <a:pPr>
              <a:lnSpc>
                <a:spcPct val="150000"/>
              </a:lnSpc>
            </a:pPr>
            <a:endParaRPr lang="en-GB" dirty="0"/>
          </a:p>
          <a:p>
            <a:pPr>
              <a:lnSpc>
                <a:spcPct val="150000"/>
              </a:lnSpc>
            </a:pPr>
            <a:endParaRPr lang="en-GB" dirty="0"/>
          </a:p>
        </p:txBody>
      </p:sp>
      <p:sp>
        <p:nvSpPr>
          <p:cNvPr id="7" name="Footer Placeholder 4">
            <a:extLst>
              <a:ext uri="{FF2B5EF4-FFF2-40B4-BE49-F238E27FC236}">
                <a16:creationId xmlns="" xmlns:a16="http://schemas.microsoft.com/office/drawing/2014/main" id="{C87257A2-D1E7-9105-11CF-0B8002C098F2}"/>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369298249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0" fill="hold"/>
                                        <p:tgtEl>
                                          <p:spTgt spid="10"/>
                                        </p:tgtEl>
                                        <p:attrNameLst>
                                          <p:attrName>ppt_w</p:attrName>
                                        </p:attrNameLst>
                                      </p:cBhvr>
                                      <p:tavLst>
                                        <p:tav tm="0">
                                          <p:val>
                                            <p:fltVal val="0"/>
                                          </p:val>
                                        </p:tav>
                                        <p:tav tm="100000">
                                          <p:val>
                                            <p:strVal val="#ppt_w"/>
                                          </p:val>
                                        </p:tav>
                                      </p:tavLst>
                                    </p:anim>
                                    <p:anim calcmode="lin" valueType="num">
                                      <p:cBhvr>
                                        <p:cTn id="24" dur="1000" fill="hold"/>
                                        <p:tgtEl>
                                          <p:spTgt spid="10"/>
                                        </p:tgtEl>
                                        <p:attrNameLst>
                                          <p:attrName>ppt_h</p:attrName>
                                        </p:attrNameLst>
                                      </p:cBhvr>
                                      <p:tavLst>
                                        <p:tav tm="0">
                                          <p:val>
                                            <p:fltVal val="0"/>
                                          </p:val>
                                        </p:tav>
                                        <p:tav tm="100000">
                                          <p:val>
                                            <p:strVal val="#ppt_h"/>
                                          </p:val>
                                        </p:tav>
                                      </p:tavLst>
                                    </p:anim>
                                    <p:anim calcmode="lin" valueType="num">
                                      <p:cBhvr>
                                        <p:cTn id="25" dur="1000" fill="hold"/>
                                        <p:tgtEl>
                                          <p:spTgt spid="10"/>
                                        </p:tgtEl>
                                        <p:attrNameLst>
                                          <p:attrName>style.rotation</p:attrName>
                                        </p:attrNameLst>
                                      </p:cBhvr>
                                      <p:tavLst>
                                        <p:tav tm="0">
                                          <p:val>
                                            <p:fltVal val="90"/>
                                          </p:val>
                                        </p:tav>
                                        <p:tav tm="100000">
                                          <p:val>
                                            <p:fltVal val="0"/>
                                          </p:val>
                                        </p:tav>
                                      </p:tavLst>
                                    </p:anim>
                                    <p:animEffect transition="in" filter="fade">
                                      <p:cBhvr>
                                        <p:cTn id="26" dur="10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2000"/>
                                        <p:tgtEl>
                                          <p:spTgt spid="13"/>
                                        </p:tgtEl>
                                      </p:cBhvr>
                                    </p:animEffect>
                                    <p:anim calcmode="lin" valueType="num">
                                      <p:cBhvr>
                                        <p:cTn id="32" dur="2000" fill="hold"/>
                                        <p:tgtEl>
                                          <p:spTgt spid="13"/>
                                        </p:tgtEl>
                                        <p:attrNameLst>
                                          <p:attrName>ppt_w</p:attrName>
                                        </p:attrNameLst>
                                      </p:cBhvr>
                                      <p:tavLst>
                                        <p:tav tm="0" fmla="#ppt_w*sin(2.5*pi*$)">
                                          <p:val>
                                            <p:fltVal val="0"/>
                                          </p:val>
                                        </p:tav>
                                        <p:tav tm="100000">
                                          <p:val>
                                            <p:fltVal val="1"/>
                                          </p:val>
                                        </p:tav>
                                      </p:tavLst>
                                    </p:anim>
                                    <p:anim calcmode="lin" valueType="num">
                                      <p:cBhvr>
                                        <p:cTn id="33" dur="20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build="p"/>
      <p:bldP spid="5" grpId="0" build="p"/>
      <p:bldP spid="6" grpId="0" build="p"/>
      <p:bldP spid="1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normAutofit fontScale="90000"/>
          </a:bodyPr>
          <a:lstStyle/>
          <a:p>
            <a:r>
              <a:rPr lang="mk-MK" dirty="0"/>
              <a:t>Внесување на податоци: квантитативни истражувања</a:t>
            </a:r>
            <a:endParaRPr lang="en-GB" dirty="0"/>
          </a:p>
        </p:txBody>
      </p:sp>
      <p:sp>
        <p:nvSpPr>
          <p:cNvPr id="10" name="Text Placeholder 1">
            <a:extLst>
              <a:ext uri="{FF2B5EF4-FFF2-40B4-BE49-F238E27FC236}">
                <a16:creationId xmlns="" xmlns:a16="http://schemas.microsoft.com/office/drawing/2014/main" id="{2963DD9D-42BA-0CF7-9DF5-7E8FDB130C16}"/>
              </a:ext>
            </a:extLst>
          </p:cNvPr>
          <p:cNvSpPr>
            <a:spLocks noGrp="1"/>
          </p:cNvSpPr>
          <p:nvPr>
            <p:ph type="body" idx="1"/>
          </p:nvPr>
        </p:nvSpPr>
        <p:spPr>
          <a:xfrm>
            <a:off x="908781" y="2496211"/>
            <a:ext cx="14489062" cy="1430330"/>
          </a:xfrm>
        </p:spPr>
        <p:txBody>
          <a:bodyPr/>
          <a:lstStyle/>
          <a:p>
            <a:pPr>
              <a:lnSpc>
                <a:spcPct val="150000"/>
              </a:lnSpc>
            </a:pPr>
            <a:r>
              <a:rPr lang="ru-RU" dirty="0"/>
              <a:t>Проверка на целосноста на податоците (дали постојат сите предвидени едници на обсервација, </a:t>
            </a:r>
            <a:r>
              <a:rPr lang="ru-RU" dirty="0" smtClean="0"/>
              <a:t>променливи/варијабли </a:t>
            </a:r>
            <a:r>
              <a:rPr lang="ru-RU" dirty="0"/>
              <a:t>и сл.)</a:t>
            </a:r>
            <a:endParaRPr lang="en-GB" dirty="0"/>
          </a:p>
          <a:p>
            <a:pPr>
              <a:lnSpc>
                <a:spcPct val="150000"/>
              </a:lnSpc>
            </a:pPr>
            <a:endParaRPr lang="en-GB" dirty="0"/>
          </a:p>
        </p:txBody>
      </p:sp>
      <p:sp>
        <p:nvSpPr>
          <p:cNvPr id="11" name="Text Placeholder 1">
            <a:extLst>
              <a:ext uri="{FF2B5EF4-FFF2-40B4-BE49-F238E27FC236}">
                <a16:creationId xmlns="" xmlns:a16="http://schemas.microsoft.com/office/drawing/2014/main" id="{38D523EE-9E0B-113F-58F7-3BC503601185}"/>
              </a:ext>
            </a:extLst>
          </p:cNvPr>
          <p:cNvSpPr txBox="1">
            <a:spLocks/>
          </p:cNvSpPr>
          <p:nvPr/>
        </p:nvSpPr>
        <p:spPr>
          <a:xfrm>
            <a:off x="908781" y="3935614"/>
            <a:ext cx="14489062" cy="715165"/>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Избегнување на рачно внесување</a:t>
            </a:r>
            <a:endParaRPr lang="en-US" dirty="0"/>
          </a:p>
          <a:p>
            <a:pPr>
              <a:lnSpc>
                <a:spcPct val="150000"/>
              </a:lnSpc>
            </a:pPr>
            <a:endParaRPr lang="en-GB" dirty="0"/>
          </a:p>
        </p:txBody>
      </p:sp>
      <p:sp>
        <p:nvSpPr>
          <p:cNvPr id="12" name="Text Placeholder 1">
            <a:extLst>
              <a:ext uri="{FF2B5EF4-FFF2-40B4-BE49-F238E27FC236}">
                <a16:creationId xmlns="" xmlns:a16="http://schemas.microsoft.com/office/drawing/2014/main" id="{EC31B0F9-D6CB-8C48-98A5-FB7F973C725A}"/>
              </a:ext>
            </a:extLst>
          </p:cNvPr>
          <p:cNvSpPr txBox="1">
            <a:spLocks/>
          </p:cNvSpPr>
          <p:nvPr/>
        </p:nvSpPr>
        <p:spPr>
          <a:xfrm>
            <a:off x="908781" y="4540178"/>
            <a:ext cx="14489062" cy="715165"/>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Доколку внесувањето е рачно: двојно внесување и споредба</a:t>
            </a:r>
            <a:endParaRPr lang="en-US" dirty="0"/>
          </a:p>
          <a:p>
            <a:pPr marL="0" indent="0">
              <a:lnSpc>
                <a:spcPct val="150000"/>
              </a:lnSpc>
              <a:buNone/>
            </a:pPr>
            <a:endParaRPr lang="en-GB" dirty="0"/>
          </a:p>
        </p:txBody>
      </p:sp>
      <p:sp>
        <p:nvSpPr>
          <p:cNvPr id="13" name="Text Placeholder 1">
            <a:extLst>
              <a:ext uri="{FF2B5EF4-FFF2-40B4-BE49-F238E27FC236}">
                <a16:creationId xmlns="" xmlns:a16="http://schemas.microsoft.com/office/drawing/2014/main" id="{B81CDCFF-5DFF-B399-82F5-CB19CB999CB7}"/>
              </a:ext>
            </a:extLst>
          </p:cNvPr>
          <p:cNvSpPr txBox="1">
            <a:spLocks/>
          </p:cNvSpPr>
          <p:nvPr/>
        </p:nvSpPr>
        <p:spPr>
          <a:xfrm>
            <a:off x="908781" y="5270815"/>
            <a:ext cx="14489062" cy="715165"/>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Длабински проверки на 5-10% од единиците по случаен избор</a:t>
            </a:r>
            <a:endParaRPr lang="en-US" dirty="0"/>
          </a:p>
        </p:txBody>
      </p:sp>
      <p:sp>
        <p:nvSpPr>
          <p:cNvPr id="14" name="Text Placeholder 1">
            <a:extLst>
              <a:ext uri="{FF2B5EF4-FFF2-40B4-BE49-F238E27FC236}">
                <a16:creationId xmlns="" xmlns:a16="http://schemas.microsoft.com/office/drawing/2014/main" id="{A1210180-91B1-9947-D0A3-B87BE7FD8B3F}"/>
              </a:ext>
            </a:extLst>
          </p:cNvPr>
          <p:cNvSpPr txBox="1">
            <a:spLocks/>
          </p:cNvSpPr>
          <p:nvPr/>
        </p:nvSpPr>
        <p:spPr>
          <a:xfrm>
            <a:off x="908781" y="6001452"/>
            <a:ext cx="14489062" cy="1017913"/>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Логички проверки: опсег на вредности, екстремни вредности, однос помеѓу меѓусебно асоцирани </a:t>
            </a:r>
            <a:r>
              <a:rPr lang="ru-RU" dirty="0"/>
              <a:t>променливи/варијабли</a:t>
            </a:r>
            <a:r>
              <a:rPr lang="mk-MK" dirty="0" smtClean="0"/>
              <a:t>, </a:t>
            </a:r>
            <a:r>
              <a:rPr lang="mk-MK" dirty="0"/>
              <a:t>споредба со минати податоци</a:t>
            </a:r>
            <a:endParaRPr lang="en-US" dirty="0"/>
          </a:p>
        </p:txBody>
      </p:sp>
      <p:sp>
        <p:nvSpPr>
          <p:cNvPr id="15" name="Text Placeholder 1">
            <a:extLst>
              <a:ext uri="{FF2B5EF4-FFF2-40B4-BE49-F238E27FC236}">
                <a16:creationId xmlns="" xmlns:a16="http://schemas.microsoft.com/office/drawing/2014/main" id="{C6D160BE-6F4F-D857-C362-FE2A527DDEC7}"/>
              </a:ext>
            </a:extLst>
          </p:cNvPr>
          <p:cNvSpPr txBox="1">
            <a:spLocks/>
          </p:cNvSpPr>
          <p:nvPr/>
        </p:nvSpPr>
        <p:spPr>
          <a:xfrm>
            <a:off x="908781" y="6996954"/>
            <a:ext cx="14489062" cy="1017913"/>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Спроведување на автоматизирани проверки кога е потребно (пр. СПСС синтакси за проверки) </a:t>
            </a:r>
            <a:endParaRPr lang="en-US" dirty="0"/>
          </a:p>
        </p:txBody>
      </p:sp>
      <p:sp>
        <p:nvSpPr>
          <p:cNvPr id="16" name="Text Placeholder 1">
            <a:extLst>
              <a:ext uri="{FF2B5EF4-FFF2-40B4-BE49-F238E27FC236}">
                <a16:creationId xmlns="" xmlns:a16="http://schemas.microsoft.com/office/drawing/2014/main" id="{D4AA808D-A7EF-3381-48B0-E5DA5DD33ACA}"/>
              </a:ext>
            </a:extLst>
          </p:cNvPr>
          <p:cNvSpPr txBox="1">
            <a:spLocks/>
          </p:cNvSpPr>
          <p:nvPr/>
        </p:nvSpPr>
        <p:spPr>
          <a:xfrm>
            <a:off x="908781" y="8019769"/>
            <a:ext cx="14489062" cy="1017913"/>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Во случај на лоцирани грешки: бришење или корегирање</a:t>
            </a:r>
            <a:endParaRPr lang="en-US" dirty="0"/>
          </a:p>
        </p:txBody>
      </p:sp>
      <p:sp>
        <p:nvSpPr>
          <p:cNvPr id="2" name="Footer Placeholder 4">
            <a:extLst>
              <a:ext uri="{FF2B5EF4-FFF2-40B4-BE49-F238E27FC236}">
                <a16:creationId xmlns="" xmlns:a16="http://schemas.microsoft.com/office/drawing/2014/main" id="{B8C83434-4DAB-B105-6FEF-76954B3FF722}"/>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137041535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build="p"/>
      <p:bldP spid="12" grpId="0" build="p"/>
      <p:bldP spid="13" grpId="0" build="p"/>
      <p:bldP spid="14" grpId="0" build="p"/>
      <p:bldP spid="15" grpId="0" build="p"/>
      <p:bldP spid="16"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normAutofit fontScale="90000"/>
          </a:bodyPr>
          <a:lstStyle/>
          <a:p>
            <a:r>
              <a:rPr lang="mk-MK" dirty="0"/>
              <a:t>Внесување на податоци: квалитативни истражувања</a:t>
            </a:r>
            <a:endParaRPr lang="en-GB" dirty="0"/>
          </a:p>
        </p:txBody>
      </p:sp>
      <p:sp>
        <p:nvSpPr>
          <p:cNvPr id="10" name="Text Placeholder 1">
            <a:extLst>
              <a:ext uri="{FF2B5EF4-FFF2-40B4-BE49-F238E27FC236}">
                <a16:creationId xmlns="" xmlns:a16="http://schemas.microsoft.com/office/drawing/2014/main" id="{2963DD9D-42BA-0CF7-9DF5-7E8FDB130C16}"/>
              </a:ext>
            </a:extLst>
          </p:cNvPr>
          <p:cNvSpPr>
            <a:spLocks noGrp="1"/>
          </p:cNvSpPr>
          <p:nvPr>
            <p:ph type="body" idx="1"/>
          </p:nvPr>
        </p:nvSpPr>
        <p:spPr>
          <a:xfrm>
            <a:off x="908781" y="2366933"/>
            <a:ext cx="14489062" cy="1430330"/>
          </a:xfrm>
        </p:spPr>
        <p:txBody>
          <a:bodyPr/>
          <a:lstStyle/>
          <a:p>
            <a:pPr>
              <a:lnSpc>
                <a:spcPct val="150000"/>
              </a:lnSpc>
            </a:pPr>
            <a:r>
              <a:rPr lang="mk-MK" dirty="0"/>
              <a:t>Спречување на грешки во транскрипцијата: квалитетни аудио датотеки</a:t>
            </a:r>
            <a:endParaRPr lang="en-GB" dirty="0"/>
          </a:p>
          <a:p>
            <a:pPr>
              <a:lnSpc>
                <a:spcPct val="150000"/>
              </a:lnSpc>
            </a:pPr>
            <a:endParaRPr lang="en-GB" dirty="0"/>
          </a:p>
        </p:txBody>
      </p:sp>
      <p:sp>
        <p:nvSpPr>
          <p:cNvPr id="11" name="Text Placeholder 1">
            <a:extLst>
              <a:ext uri="{FF2B5EF4-FFF2-40B4-BE49-F238E27FC236}">
                <a16:creationId xmlns="" xmlns:a16="http://schemas.microsoft.com/office/drawing/2014/main" id="{38D523EE-9E0B-113F-58F7-3BC503601185}"/>
              </a:ext>
            </a:extLst>
          </p:cNvPr>
          <p:cNvSpPr txBox="1">
            <a:spLocks/>
          </p:cNvSpPr>
          <p:nvPr/>
        </p:nvSpPr>
        <p:spPr>
          <a:xfrm>
            <a:off x="908781" y="3088467"/>
            <a:ext cx="14489062" cy="143032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Јасно дефинирање на методот на транскрипција (може да варира согласно дисциплината): фокус на содржината; фокус на што е кажано и како е кажано; фокус на емоционалниот и физичкиот јазик</a:t>
            </a:r>
            <a:endParaRPr lang="en-US" dirty="0"/>
          </a:p>
          <a:p>
            <a:pPr>
              <a:lnSpc>
                <a:spcPct val="150000"/>
              </a:lnSpc>
            </a:pPr>
            <a:endParaRPr lang="en-GB" dirty="0"/>
          </a:p>
        </p:txBody>
      </p:sp>
      <p:sp>
        <p:nvSpPr>
          <p:cNvPr id="12" name="Text Placeholder 1">
            <a:extLst>
              <a:ext uri="{FF2B5EF4-FFF2-40B4-BE49-F238E27FC236}">
                <a16:creationId xmlns="" xmlns:a16="http://schemas.microsoft.com/office/drawing/2014/main" id="{EC31B0F9-D6CB-8C48-98A5-FB7F973C725A}"/>
              </a:ext>
            </a:extLst>
          </p:cNvPr>
          <p:cNvSpPr txBox="1">
            <a:spLocks/>
          </p:cNvSpPr>
          <p:nvPr/>
        </p:nvSpPr>
        <p:spPr>
          <a:xfrm>
            <a:off x="908781" y="4632781"/>
            <a:ext cx="14489062" cy="930883"/>
          </a:xfrm>
          <a:prstGeom prst="rect">
            <a:avLst/>
          </a:prstGeom>
        </p:spPr>
        <p:txBody>
          <a:bodyPr vert="horz" lIns="91440" tIns="45720" rIns="91440" bIns="45720" rtlCol="0">
            <a:normAutofit lnSpcReduction="10000"/>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Рачно внесување или внесување со помош на софтвер за препознавање на говор?</a:t>
            </a:r>
            <a:endParaRPr lang="en-US" dirty="0"/>
          </a:p>
          <a:p>
            <a:pPr marL="0" indent="0">
              <a:lnSpc>
                <a:spcPct val="150000"/>
              </a:lnSpc>
              <a:buNone/>
            </a:pPr>
            <a:endParaRPr lang="en-GB" dirty="0"/>
          </a:p>
        </p:txBody>
      </p:sp>
      <p:sp>
        <p:nvSpPr>
          <p:cNvPr id="13" name="Text Placeholder 1">
            <a:extLst>
              <a:ext uri="{FF2B5EF4-FFF2-40B4-BE49-F238E27FC236}">
                <a16:creationId xmlns="" xmlns:a16="http://schemas.microsoft.com/office/drawing/2014/main" id="{B81CDCFF-5DFF-B399-82F5-CB19CB999CB7}"/>
              </a:ext>
            </a:extLst>
          </p:cNvPr>
          <p:cNvSpPr txBox="1">
            <a:spLocks/>
          </p:cNvSpPr>
          <p:nvPr/>
        </p:nvSpPr>
        <p:spPr>
          <a:xfrm>
            <a:off x="908781" y="5570033"/>
            <a:ext cx="14489062" cy="1017913"/>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Јасно дефинирање на правилата за транскрипција (на пр. преку „шифрарник“): сите внесувачи мора да работат по исти правила</a:t>
            </a:r>
            <a:endParaRPr lang="en-US" dirty="0"/>
          </a:p>
        </p:txBody>
      </p:sp>
      <p:sp>
        <p:nvSpPr>
          <p:cNvPr id="15" name="Text Placeholder 1">
            <a:extLst>
              <a:ext uri="{FF2B5EF4-FFF2-40B4-BE49-F238E27FC236}">
                <a16:creationId xmlns="" xmlns:a16="http://schemas.microsoft.com/office/drawing/2014/main" id="{C6D160BE-6F4F-D857-C362-FE2A527DDEC7}"/>
              </a:ext>
            </a:extLst>
          </p:cNvPr>
          <p:cNvSpPr txBox="1">
            <a:spLocks/>
          </p:cNvSpPr>
          <p:nvPr/>
        </p:nvSpPr>
        <p:spPr>
          <a:xfrm>
            <a:off x="908781" y="6668044"/>
            <a:ext cx="14489062" cy="1017913"/>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Проверки на транскрипцијата</a:t>
            </a:r>
            <a:endParaRPr lang="en-US" dirty="0"/>
          </a:p>
        </p:txBody>
      </p:sp>
      <p:sp>
        <p:nvSpPr>
          <p:cNvPr id="16" name="Text Placeholder 1">
            <a:extLst>
              <a:ext uri="{FF2B5EF4-FFF2-40B4-BE49-F238E27FC236}">
                <a16:creationId xmlns="" xmlns:a16="http://schemas.microsoft.com/office/drawing/2014/main" id="{D4AA808D-A7EF-3381-48B0-E5DA5DD33ACA}"/>
              </a:ext>
            </a:extLst>
          </p:cNvPr>
          <p:cNvSpPr txBox="1">
            <a:spLocks/>
          </p:cNvSpPr>
          <p:nvPr/>
        </p:nvSpPr>
        <p:spPr>
          <a:xfrm>
            <a:off x="908781" y="7364250"/>
            <a:ext cx="14489062" cy="1017913"/>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Заштита на личните податоци на испитаниците (анонимизација)</a:t>
            </a:r>
            <a:endParaRPr lang="en-US" dirty="0"/>
          </a:p>
        </p:txBody>
      </p:sp>
      <p:sp>
        <p:nvSpPr>
          <p:cNvPr id="2" name="Text Placeholder 1">
            <a:extLst>
              <a:ext uri="{FF2B5EF4-FFF2-40B4-BE49-F238E27FC236}">
                <a16:creationId xmlns="" xmlns:a16="http://schemas.microsoft.com/office/drawing/2014/main" id="{0EC68190-0B60-863F-0456-225291636954}"/>
              </a:ext>
            </a:extLst>
          </p:cNvPr>
          <p:cNvSpPr txBox="1">
            <a:spLocks/>
          </p:cNvSpPr>
          <p:nvPr/>
        </p:nvSpPr>
        <p:spPr>
          <a:xfrm>
            <a:off x="908781" y="8060456"/>
            <a:ext cx="14489062" cy="1017913"/>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Формат на датотеки кои се погодни за анализа и за долгорочно зачувување на податоците</a:t>
            </a:r>
            <a:endParaRPr lang="en-US" dirty="0"/>
          </a:p>
        </p:txBody>
      </p:sp>
      <p:sp>
        <p:nvSpPr>
          <p:cNvPr id="4" name="Footer Placeholder 4">
            <a:extLst>
              <a:ext uri="{FF2B5EF4-FFF2-40B4-BE49-F238E27FC236}">
                <a16:creationId xmlns="" xmlns:a16="http://schemas.microsoft.com/office/drawing/2014/main" id="{3762565C-9362-BD2C-066D-226ADD531193}"/>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415468421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build="p"/>
      <p:bldP spid="12" grpId="0" build="p"/>
      <p:bldP spid="13" grpId="0" build="p"/>
      <p:bldP spid="15" grpId="0" build="p"/>
      <p:bldP spid="16" grpId="0" build="p"/>
      <p:bldP spid="2"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normAutofit fontScale="90000"/>
          </a:bodyPr>
          <a:lstStyle/>
          <a:p>
            <a:r>
              <a:rPr lang="mk-MK" dirty="0"/>
              <a:t>Кодирање на податоци: квантитативни истражувања</a:t>
            </a:r>
            <a:endParaRPr lang="en-GB" dirty="0"/>
          </a:p>
        </p:txBody>
      </p:sp>
      <p:sp>
        <p:nvSpPr>
          <p:cNvPr id="10" name="Text Placeholder 1">
            <a:extLst>
              <a:ext uri="{FF2B5EF4-FFF2-40B4-BE49-F238E27FC236}">
                <a16:creationId xmlns="" xmlns:a16="http://schemas.microsoft.com/office/drawing/2014/main" id="{2963DD9D-42BA-0CF7-9DF5-7E8FDB130C16}"/>
              </a:ext>
            </a:extLst>
          </p:cNvPr>
          <p:cNvSpPr>
            <a:spLocks noGrp="1"/>
          </p:cNvSpPr>
          <p:nvPr>
            <p:ph type="body" idx="1"/>
          </p:nvPr>
        </p:nvSpPr>
        <p:spPr>
          <a:xfrm>
            <a:off x="908781" y="2253298"/>
            <a:ext cx="14489062" cy="1028558"/>
          </a:xfrm>
        </p:spPr>
        <p:txBody>
          <a:bodyPr/>
          <a:lstStyle/>
          <a:p>
            <a:pPr>
              <a:spcBef>
                <a:spcPts val="0"/>
              </a:spcBef>
            </a:pPr>
            <a:r>
              <a:rPr lang="mk-MK" dirty="0"/>
              <a:t>Прашања од затворен тип: кодирање по однапред определен „шифрарник“ (автоматизирано во КАПИ истражувања)</a:t>
            </a:r>
            <a:endParaRPr lang="en-GB" dirty="0"/>
          </a:p>
          <a:p>
            <a:pPr>
              <a:lnSpc>
                <a:spcPct val="150000"/>
              </a:lnSpc>
            </a:pPr>
            <a:endParaRPr lang="en-GB" dirty="0"/>
          </a:p>
        </p:txBody>
      </p:sp>
      <p:sp>
        <p:nvSpPr>
          <p:cNvPr id="11" name="Text Placeholder 1">
            <a:extLst>
              <a:ext uri="{FF2B5EF4-FFF2-40B4-BE49-F238E27FC236}">
                <a16:creationId xmlns="" xmlns:a16="http://schemas.microsoft.com/office/drawing/2014/main" id="{38D523EE-9E0B-113F-58F7-3BC503601185}"/>
              </a:ext>
            </a:extLst>
          </p:cNvPr>
          <p:cNvSpPr txBox="1">
            <a:spLocks/>
          </p:cNvSpPr>
          <p:nvPr/>
        </p:nvSpPr>
        <p:spPr>
          <a:xfrm>
            <a:off x="908781" y="3390448"/>
            <a:ext cx="14489062" cy="98642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Прашања од отворен тип: независен процес на кодирање (посебна структура и усогласување на кодерите)</a:t>
            </a:r>
            <a:endParaRPr lang="en-US" dirty="0"/>
          </a:p>
          <a:p>
            <a:pPr>
              <a:lnSpc>
                <a:spcPct val="150000"/>
              </a:lnSpc>
            </a:pPr>
            <a:endParaRPr lang="en-GB" dirty="0"/>
          </a:p>
        </p:txBody>
      </p:sp>
      <p:sp>
        <p:nvSpPr>
          <p:cNvPr id="14" name="Text Placeholder 1">
            <a:extLst>
              <a:ext uri="{FF2B5EF4-FFF2-40B4-BE49-F238E27FC236}">
                <a16:creationId xmlns="" xmlns:a16="http://schemas.microsoft.com/office/drawing/2014/main" id="{A1210180-91B1-9947-D0A3-B87BE7FD8B3F}"/>
              </a:ext>
            </a:extLst>
          </p:cNvPr>
          <p:cNvSpPr txBox="1">
            <a:spLocks/>
          </p:cNvSpPr>
          <p:nvPr/>
        </p:nvSpPr>
        <p:spPr>
          <a:xfrm>
            <a:off x="908781" y="5365281"/>
            <a:ext cx="14489062" cy="1017913"/>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Кодните категории треба да бидат ексклузивни и кохерентни</a:t>
            </a:r>
            <a:endParaRPr lang="en-US" dirty="0"/>
          </a:p>
        </p:txBody>
      </p:sp>
      <p:sp>
        <p:nvSpPr>
          <p:cNvPr id="16" name="Text Placeholder 1">
            <a:extLst>
              <a:ext uri="{FF2B5EF4-FFF2-40B4-BE49-F238E27FC236}">
                <a16:creationId xmlns="" xmlns:a16="http://schemas.microsoft.com/office/drawing/2014/main" id="{D4AA808D-A7EF-3381-48B0-E5DA5DD33ACA}"/>
              </a:ext>
            </a:extLst>
          </p:cNvPr>
          <p:cNvSpPr txBox="1">
            <a:spLocks/>
          </p:cNvSpPr>
          <p:nvPr/>
        </p:nvSpPr>
        <p:spPr>
          <a:xfrm>
            <a:off x="908781" y="4616601"/>
            <a:ext cx="14489062" cy="1017913"/>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Кодните шеми и нивните промени треба да бидат јасно документирани</a:t>
            </a:r>
            <a:endParaRPr lang="en-US" dirty="0"/>
          </a:p>
        </p:txBody>
      </p:sp>
      <p:sp>
        <p:nvSpPr>
          <p:cNvPr id="2" name="Text Placeholder 1">
            <a:extLst>
              <a:ext uri="{FF2B5EF4-FFF2-40B4-BE49-F238E27FC236}">
                <a16:creationId xmlns="" xmlns:a16="http://schemas.microsoft.com/office/drawing/2014/main" id="{B8396E93-620E-447F-884F-15D4ABAC3B6F}"/>
              </a:ext>
            </a:extLst>
          </p:cNvPr>
          <p:cNvSpPr txBox="1">
            <a:spLocks/>
          </p:cNvSpPr>
          <p:nvPr/>
        </p:nvSpPr>
        <p:spPr>
          <a:xfrm>
            <a:off x="908781" y="6098004"/>
            <a:ext cx="14489062" cy="1402298"/>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Кодирање на вредностите кои недостасуваат (</a:t>
            </a:r>
            <a:r>
              <a:rPr lang="en-US" dirty="0"/>
              <a:t>missing): </a:t>
            </a:r>
            <a:r>
              <a:rPr lang="mk-MK" dirty="0"/>
              <a:t>согласно причината зошто вредноста недостасува (пр. Б/О, одбивање, „не знам“, грешки во процесирање, неприменливо, итн)</a:t>
            </a:r>
            <a:endParaRPr lang="en-US" dirty="0"/>
          </a:p>
        </p:txBody>
      </p:sp>
      <p:sp>
        <p:nvSpPr>
          <p:cNvPr id="4" name="Text Placeholder 1">
            <a:extLst>
              <a:ext uri="{FF2B5EF4-FFF2-40B4-BE49-F238E27FC236}">
                <a16:creationId xmlns="" xmlns:a16="http://schemas.microsoft.com/office/drawing/2014/main" id="{4A5D80F0-A5BF-0E33-AAE7-26152305A9AC}"/>
              </a:ext>
            </a:extLst>
          </p:cNvPr>
          <p:cNvSpPr txBox="1">
            <a:spLocks/>
          </p:cNvSpPr>
          <p:nvPr/>
        </p:nvSpPr>
        <p:spPr>
          <a:xfrm>
            <a:off x="908781" y="7703940"/>
            <a:ext cx="14489062" cy="1402298"/>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Јасно разликување меѓу повисоки и пониски кодни категории (пр. при кодирање на занимања)</a:t>
            </a:r>
            <a:endParaRPr lang="en-US" dirty="0"/>
          </a:p>
        </p:txBody>
      </p:sp>
      <p:sp>
        <p:nvSpPr>
          <p:cNvPr id="5" name="Footer Placeholder 4">
            <a:extLst>
              <a:ext uri="{FF2B5EF4-FFF2-40B4-BE49-F238E27FC236}">
                <a16:creationId xmlns="" xmlns:a16="http://schemas.microsoft.com/office/drawing/2014/main" id="{21663F0D-C270-CF3D-D0EA-CCF28A1E04AD}"/>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2869826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build="p"/>
      <p:bldP spid="14" grpId="0" build="p"/>
      <p:bldP spid="16" grpId="0" build="p"/>
      <p:bldP spid="2" grpId="0" build="p"/>
      <p:bldP spid="4"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 xmlns:a16="http://schemas.microsoft.com/office/drawing/2014/main" id="{1114DEDE-4C3E-B0EE-BDF9-BC2A035108D3}"/>
              </a:ext>
            </a:extLst>
          </p:cNvPr>
          <p:cNvPicPr>
            <a:picLocks noChangeAspect="1"/>
          </p:cNvPicPr>
          <p:nvPr/>
        </p:nvPicPr>
        <p:blipFill>
          <a:blip r:embed="rId2"/>
          <a:stretch>
            <a:fillRect/>
          </a:stretch>
        </p:blipFill>
        <p:spPr>
          <a:xfrm>
            <a:off x="1856970" y="106680"/>
            <a:ext cx="15074670" cy="8868155"/>
          </a:xfrm>
          <a:prstGeom prst="rect">
            <a:avLst/>
          </a:prstGeom>
        </p:spPr>
      </p:pic>
      <p:sp>
        <p:nvSpPr>
          <p:cNvPr id="21" name="TextBox 20">
            <a:extLst>
              <a:ext uri="{FF2B5EF4-FFF2-40B4-BE49-F238E27FC236}">
                <a16:creationId xmlns="" xmlns:a16="http://schemas.microsoft.com/office/drawing/2014/main" id="{82960889-76CB-3494-1E00-2050E3D9D539}"/>
              </a:ext>
            </a:extLst>
          </p:cNvPr>
          <p:cNvSpPr txBox="1"/>
          <p:nvPr/>
        </p:nvSpPr>
        <p:spPr>
          <a:xfrm>
            <a:off x="1219200" y="6233160"/>
            <a:ext cx="5821680" cy="20726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rtlCol="0">
            <a:normAutofit/>
          </a:bodyPr>
          <a:lstStyle/>
          <a:p>
            <a:pPr algn="l"/>
            <a:r>
              <a:rPr lang="mk-MK" b="0" dirty="0">
                <a:solidFill>
                  <a:srgbClr val="FF0000"/>
                </a:solidFill>
                <a:latin typeface="Tahoma" panose="020B0604030504040204" pitchFamily="34" charset="0"/>
                <a:ea typeface="Tahoma" panose="020B0604030504040204" pitchFamily="34" charset="0"/>
                <a:cs typeface="Tahoma" panose="020B0604030504040204" pitchFamily="34" charset="0"/>
              </a:rPr>
              <a:t>Пример од протоколот за податоци на ЕОИ</a:t>
            </a:r>
            <a:br>
              <a:rPr lang="mk-MK" b="0" dirty="0">
                <a:solidFill>
                  <a:srgbClr val="FF0000"/>
                </a:solidFill>
                <a:latin typeface="Tahoma" panose="020B0604030504040204" pitchFamily="34" charset="0"/>
                <a:ea typeface="Tahoma" panose="020B0604030504040204" pitchFamily="34" charset="0"/>
                <a:cs typeface="Tahoma" panose="020B0604030504040204" pitchFamily="34" charset="0"/>
              </a:rPr>
            </a:br>
            <a:r>
              <a:rPr lang="mk-MK" b="0" dirty="0">
                <a:solidFill>
                  <a:srgbClr val="FF0000"/>
                </a:solidFill>
                <a:latin typeface="Tahoma" panose="020B0604030504040204" pitchFamily="34" charset="0"/>
                <a:ea typeface="Tahoma" panose="020B0604030504040204" pitchFamily="34" charset="0"/>
                <a:cs typeface="Tahoma" panose="020B0604030504040204" pitchFamily="34" charset="0"/>
              </a:rPr>
              <a:t>(</a:t>
            </a:r>
            <a:r>
              <a:rPr lang="en-US" b="0" dirty="0">
                <a:solidFill>
                  <a:srgbClr val="FF0000"/>
                </a:solidFill>
                <a:latin typeface="Tahoma" panose="020B0604030504040204" pitchFamily="34" charset="0"/>
                <a:ea typeface="Tahoma" panose="020B0604030504040204" pitchFamily="34" charset="0"/>
                <a:cs typeface="Tahoma" panose="020B0604030504040204" pitchFamily="34" charset="0"/>
              </a:rPr>
              <a:t>ESS10 2020 Data Protocol</a:t>
            </a:r>
            <a:r>
              <a:rPr lang="mk-MK" b="0"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b="0" dirty="0">
                <a:solidFill>
                  <a:srgbClr val="FF0000"/>
                </a:solidFill>
                <a:latin typeface="Tahoma" panose="020B0604030504040204" pitchFamily="34" charset="0"/>
                <a:ea typeface="Tahoma" panose="020B0604030504040204" pitchFamily="34" charset="0"/>
                <a:cs typeface="Tahoma" panose="020B0604030504040204" pitchFamily="34" charset="0"/>
              </a:rPr>
              <a:t>Edition 1.6 February 2022</a:t>
            </a:r>
            <a:r>
              <a:rPr lang="mk-MK" b="0" dirty="0">
                <a:solidFill>
                  <a:srgbClr val="FF0000"/>
                </a:solidFill>
                <a:latin typeface="Tahoma" panose="020B0604030504040204" pitchFamily="34" charset="0"/>
                <a:ea typeface="Tahoma" panose="020B0604030504040204" pitchFamily="34" charset="0"/>
                <a:cs typeface="Tahoma" panose="020B0604030504040204" pitchFamily="34" charset="0"/>
              </a:rPr>
              <a:t>)</a:t>
            </a:r>
            <a:endParaRPr lang="en-US" b="0"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2" name="Footer Placeholder 4">
            <a:extLst>
              <a:ext uri="{FF2B5EF4-FFF2-40B4-BE49-F238E27FC236}">
                <a16:creationId xmlns="" xmlns:a16="http://schemas.microsoft.com/office/drawing/2014/main" id="{1F28274E-7BFD-701D-425A-2F72186AB0EC}"/>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4158548780"/>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 xmlns:a16="http://schemas.microsoft.com/office/drawing/2014/main" id="{1114DEDE-4C3E-B0EE-BDF9-BC2A035108D3}"/>
              </a:ext>
            </a:extLst>
          </p:cNvPr>
          <p:cNvPicPr>
            <a:picLocks noChangeAspect="1"/>
          </p:cNvPicPr>
          <p:nvPr/>
        </p:nvPicPr>
        <p:blipFill>
          <a:blip r:embed="rId2"/>
          <a:stretch>
            <a:fillRect/>
          </a:stretch>
        </p:blipFill>
        <p:spPr>
          <a:xfrm>
            <a:off x="1856970" y="106680"/>
            <a:ext cx="15074670" cy="8868155"/>
          </a:xfrm>
          <a:prstGeom prst="rect">
            <a:avLst/>
          </a:prstGeom>
        </p:spPr>
      </p:pic>
      <p:sp>
        <p:nvSpPr>
          <p:cNvPr id="13" name="Oval 12">
            <a:extLst>
              <a:ext uri="{FF2B5EF4-FFF2-40B4-BE49-F238E27FC236}">
                <a16:creationId xmlns="" xmlns:a16="http://schemas.microsoft.com/office/drawing/2014/main" id="{9CCBF3AF-F0AE-070D-AAB9-DCE8EED5BFF0}"/>
              </a:ext>
            </a:extLst>
          </p:cNvPr>
          <p:cNvSpPr/>
          <p:nvPr/>
        </p:nvSpPr>
        <p:spPr>
          <a:xfrm>
            <a:off x="2179320" y="3688080"/>
            <a:ext cx="655320" cy="533400"/>
          </a:xfrm>
          <a:prstGeom prst="ellipse">
            <a:avLst/>
          </a:prstGeom>
          <a:noFill/>
          <a:ln w="28575"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2" name="Footer Placeholder 4">
            <a:extLst>
              <a:ext uri="{FF2B5EF4-FFF2-40B4-BE49-F238E27FC236}">
                <a16:creationId xmlns="" xmlns:a16="http://schemas.microsoft.com/office/drawing/2014/main" id="{34DA4042-12F6-632F-5775-1FD78CCCF89B}"/>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1150050107"/>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 xmlns:a16="http://schemas.microsoft.com/office/drawing/2014/main" id="{1114DEDE-4C3E-B0EE-BDF9-BC2A035108D3}"/>
              </a:ext>
            </a:extLst>
          </p:cNvPr>
          <p:cNvPicPr>
            <a:picLocks noChangeAspect="1"/>
          </p:cNvPicPr>
          <p:nvPr/>
        </p:nvPicPr>
        <p:blipFill>
          <a:blip r:embed="rId2"/>
          <a:stretch>
            <a:fillRect/>
          </a:stretch>
        </p:blipFill>
        <p:spPr>
          <a:xfrm>
            <a:off x="1856970" y="106680"/>
            <a:ext cx="15074670" cy="8868155"/>
          </a:xfrm>
          <a:prstGeom prst="rect">
            <a:avLst/>
          </a:prstGeom>
        </p:spPr>
      </p:pic>
      <p:sp>
        <p:nvSpPr>
          <p:cNvPr id="15" name="Oval 14">
            <a:extLst>
              <a:ext uri="{FF2B5EF4-FFF2-40B4-BE49-F238E27FC236}">
                <a16:creationId xmlns="" xmlns:a16="http://schemas.microsoft.com/office/drawing/2014/main" id="{B266882E-60BB-AAD1-99E5-8BC2AAC41AB7}"/>
              </a:ext>
            </a:extLst>
          </p:cNvPr>
          <p:cNvSpPr/>
          <p:nvPr/>
        </p:nvSpPr>
        <p:spPr>
          <a:xfrm>
            <a:off x="3398520" y="3520440"/>
            <a:ext cx="1005840" cy="899160"/>
          </a:xfrm>
          <a:prstGeom prst="ellipse">
            <a:avLst/>
          </a:prstGeom>
          <a:noFill/>
          <a:ln w="28575"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2" name="Footer Placeholder 4">
            <a:extLst>
              <a:ext uri="{FF2B5EF4-FFF2-40B4-BE49-F238E27FC236}">
                <a16:creationId xmlns="" xmlns:a16="http://schemas.microsoft.com/office/drawing/2014/main" id="{559386E4-D2A5-2DB2-D411-90C383EC9248}"/>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2360459023"/>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 xmlns:a16="http://schemas.microsoft.com/office/drawing/2014/main" id="{1114DEDE-4C3E-B0EE-BDF9-BC2A035108D3}"/>
              </a:ext>
            </a:extLst>
          </p:cNvPr>
          <p:cNvPicPr>
            <a:picLocks noChangeAspect="1"/>
          </p:cNvPicPr>
          <p:nvPr/>
        </p:nvPicPr>
        <p:blipFill>
          <a:blip r:embed="rId2"/>
          <a:stretch>
            <a:fillRect/>
          </a:stretch>
        </p:blipFill>
        <p:spPr>
          <a:xfrm>
            <a:off x="1856970" y="106680"/>
            <a:ext cx="15074670" cy="8868155"/>
          </a:xfrm>
          <a:prstGeom prst="rect">
            <a:avLst/>
          </a:prstGeom>
        </p:spPr>
      </p:pic>
      <p:sp>
        <p:nvSpPr>
          <p:cNvPr id="17" name="Oval 16">
            <a:extLst>
              <a:ext uri="{FF2B5EF4-FFF2-40B4-BE49-F238E27FC236}">
                <a16:creationId xmlns="" xmlns:a16="http://schemas.microsoft.com/office/drawing/2014/main" id="{F88598AA-57FE-90C8-911E-618EBBDEB406}"/>
              </a:ext>
            </a:extLst>
          </p:cNvPr>
          <p:cNvSpPr/>
          <p:nvPr/>
        </p:nvSpPr>
        <p:spPr>
          <a:xfrm>
            <a:off x="4922520" y="3108960"/>
            <a:ext cx="2910840" cy="1767840"/>
          </a:xfrm>
          <a:prstGeom prst="ellipse">
            <a:avLst/>
          </a:prstGeom>
          <a:noFill/>
          <a:ln w="28575"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2" name="Footer Placeholder 4">
            <a:extLst>
              <a:ext uri="{FF2B5EF4-FFF2-40B4-BE49-F238E27FC236}">
                <a16:creationId xmlns="" xmlns:a16="http://schemas.microsoft.com/office/drawing/2014/main" id="{C7101AF4-BF89-5484-C3D5-D06E1E07AC7A}"/>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4115953750"/>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 xmlns:a16="http://schemas.microsoft.com/office/drawing/2014/main" id="{1114DEDE-4C3E-B0EE-BDF9-BC2A035108D3}"/>
              </a:ext>
            </a:extLst>
          </p:cNvPr>
          <p:cNvPicPr>
            <a:picLocks noChangeAspect="1"/>
          </p:cNvPicPr>
          <p:nvPr/>
        </p:nvPicPr>
        <p:blipFill>
          <a:blip r:embed="rId2"/>
          <a:stretch>
            <a:fillRect/>
          </a:stretch>
        </p:blipFill>
        <p:spPr>
          <a:xfrm>
            <a:off x="1856970" y="106680"/>
            <a:ext cx="15074670" cy="8868155"/>
          </a:xfrm>
          <a:prstGeom prst="rect">
            <a:avLst/>
          </a:prstGeom>
        </p:spPr>
      </p:pic>
      <p:sp>
        <p:nvSpPr>
          <p:cNvPr id="18" name="Rectangle 17">
            <a:extLst>
              <a:ext uri="{FF2B5EF4-FFF2-40B4-BE49-F238E27FC236}">
                <a16:creationId xmlns="" xmlns:a16="http://schemas.microsoft.com/office/drawing/2014/main" id="{F498982E-A47B-143D-C1AB-48122A28A230}"/>
              </a:ext>
            </a:extLst>
          </p:cNvPr>
          <p:cNvSpPr/>
          <p:nvPr/>
        </p:nvSpPr>
        <p:spPr>
          <a:xfrm>
            <a:off x="10043160" y="3703320"/>
            <a:ext cx="320040" cy="3337560"/>
          </a:xfrm>
          <a:prstGeom prst="rect">
            <a:avLst/>
          </a:prstGeom>
          <a:noFill/>
          <a:ln w="28575"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2" name="Footer Placeholder 4">
            <a:extLst>
              <a:ext uri="{FF2B5EF4-FFF2-40B4-BE49-F238E27FC236}">
                <a16:creationId xmlns="" xmlns:a16="http://schemas.microsoft.com/office/drawing/2014/main" id="{E059A4DA-0350-E482-02E2-C0857FE3E45F}"/>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2233552149"/>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 xmlns:a16="http://schemas.microsoft.com/office/drawing/2014/main" id="{1114DEDE-4C3E-B0EE-BDF9-BC2A035108D3}"/>
              </a:ext>
            </a:extLst>
          </p:cNvPr>
          <p:cNvPicPr>
            <a:picLocks noChangeAspect="1"/>
          </p:cNvPicPr>
          <p:nvPr/>
        </p:nvPicPr>
        <p:blipFill>
          <a:blip r:embed="rId2"/>
          <a:stretch>
            <a:fillRect/>
          </a:stretch>
        </p:blipFill>
        <p:spPr>
          <a:xfrm>
            <a:off x="1856970" y="106680"/>
            <a:ext cx="15074670" cy="8868155"/>
          </a:xfrm>
          <a:prstGeom prst="rect">
            <a:avLst/>
          </a:prstGeom>
        </p:spPr>
      </p:pic>
      <p:sp>
        <p:nvSpPr>
          <p:cNvPr id="19" name="Rectangle 18">
            <a:extLst>
              <a:ext uri="{FF2B5EF4-FFF2-40B4-BE49-F238E27FC236}">
                <a16:creationId xmlns="" xmlns:a16="http://schemas.microsoft.com/office/drawing/2014/main" id="{257C1B4B-1A33-C4ED-D592-33E9E4F55214}"/>
              </a:ext>
            </a:extLst>
          </p:cNvPr>
          <p:cNvSpPr/>
          <p:nvPr/>
        </p:nvSpPr>
        <p:spPr>
          <a:xfrm>
            <a:off x="9988390" y="7040880"/>
            <a:ext cx="2249329" cy="1356360"/>
          </a:xfrm>
          <a:prstGeom prst="rect">
            <a:avLst/>
          </a:prstGeom>
          <a:noFill/>
          <a:ln w="28575"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2" name="Footer Placeholder 4">
            <a:extLst>
              <a:ext uri="{FF2B5EF4-FFF2-40B4-BE49-F238E27FC236}">
                <a16:creationId xmlns="" xmlns:a16="http://schemas.microsoft.com/office/drawing/2014/main" id="{78E20DE9-D56F-BDBD-E300-6717525B37DE}"/>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798458116"/>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 xmlns:a16="http://schemas.microsoft.com/office/drawing/2014/main" id="{1114DEDE-4C3E-B0EE-BDF9-BC2A035108D3}"/>
              </a:ext>
            </a:extLst>
          </p:cNvPr>
          <p:cNvPicPr>
            <a:picLocks noChangeAspect="1"/>
          </p:cNvPicPr>
          <p:nvPr/>
        </p:nvPicPr>
        <p:blipFill>
          <a:blip r:embed="rId2"/>
          <a:stretch>
            <a:fillRect/>
          </a:stretch>
        </p:blipFill>
        <p:spPr>
          <a:xfrm>
            <a:off x="1856970" y="106680"/>
            <a:ext cx="15074670" cy="8868155"/>
          </a:xfrm>
          <a:prstGeom prst="rect">
            <a:avLst/>
          </a:prstGeom>
        </p:spPr>
      </p:pic>
      <p:sp>
        <p:nvSpPr>
          <p:cNvPr id="20" name="Rectangle 19">
            <a:extLst>
              <a:ext uri="{FF2B5EF4-FFF2-40B4-BE49-F238E27FC236}">
                <a16:creationId xmlns="" xmlns:a16="http://schemas.microsoft.com/office/drawing/2014/main" id="{314DEC27-92D6-9CDB-3D80-4DE02D78CD48}"/>
              </a:ext>
            </a:extLst>
          </p:cNvPr>
          <p:cNvSpPr/>
          <p:nvPr/>
        </p:nvSpPr>
        <p:spPr>
          <a:xfrm>
            <a:off x="13645990" y="2865120"/>
            <a:ext cx="2249329" cy="1356360"/>
          </a:xfrm>
          <a:prstGeom prst="rect">
            <a:avLst/>
          </a:prstGeom>
          <a:noFill/>
          <a:ln w="28575"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2" name="Footer Placeholder 4">
            <a:extLst>
              <a:ext uri="{FF2B5EF4-FFF2-40B4-BE49-F238E27FC236}">
                <a16:creationId xmlns="" xmlns:a16="http://schemas.microsoft.com/office/drawing/2014/main" id="{F0938542-6BAF-444B-DE20-DF69BF9A4214}"/>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4098410492"/>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073B5C01-BDE7-35E8-A2DC-742319A92FD0}"/>
              </a:ext>
            </a:extLst>
          </p:cNvPr>
          <p:cNvPicPr>
            <a:picLocks noChangeAspect="1"/>
          </p:cNvPicPr>
          <p:nvPr/>
        </p:nvPicPr>
        <p:blipFill>
          <a:blip r:embed="rId2"/>
          <a:stretch>
            <a:fillRect/>
          </a:stretch>
        </p:blipFill>
        <p:spPr>
          <a:xfrm>
            <a:off x="3779306" y="165355"/>
            <a:ext cx="12542733" cy="8003285"/>
          </a:xfrm>
          <a:prstGeom prst="rect">
            <a:avLst/>
          </a:prstGeom>
        </p:spPr>
      </p:pic>
      <p:sp>
        <p:nvSpPr>
          <p:cNvPr id="6" name="TextBox 5">
            <a:extLst>
              <a:ext uri="{FF2B5EF4-FFF2-40B4-BE49-F238E27FC236}">
                <a16:creationId xmlns="" xmlns:a16="http://schemas.microsoft.com/office/drawing/2014/main" id="{D04E979A-2124-47F3-D78E-C7973BCF739C}"/>
              </a:ext>
            </a:extLst>
          </p:cNvPr>
          <p:cNvSpPr txBox="1"/>
          <p:nvPr/>
        </p:nvSpPr>
        <p:spPr>
          <a:xfrm>
            <a:off x="259080" y="8138160"/>
            <a:ext cx="3154680" cy="20726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rtlCol="0">
            <a:normAutofit/>
          </a:bodyPr>
          <a:lstStyle/>
          <a:p>
            <a:pPr algn="l"/>
            <a:r>
              <a:rPr lang="mk-MK" b="0" dirty="0">
                <a:solidFill>
                  <a:srgbClr val="FF0000"/>
                </a:solidFill>
                <a:latin typeface="Tahoma" panose="020B0604030504040204" pitchFamily="34" charset="0"/>
                <a:ea typeface="Tahoma" panose="020B0604030504040204" pitchFamily="34" charset="0"/>
                <a:cs typeface="Tahoma" panose="020B0604030504040204" pitchFamily="34" charset="0"/>
              </a:rPr>
              <a:t>Пример од Меѓународната стандардизирана класификација на занимања</a:t>
            </a:r>
          </a:p>
          <a:p>
            <a:pPr algn="l"/>
            <a:r>
              <a:rPr lang="mk-MK" b="0" dirty="0">
                <a:solidFill>
                  <a:srgbClr val="FF0000"/>
                </a:solidFill>
                <a:latin typeface="Tahoma" panose="020B0604030504040204" pitchFamily="34" charset="0"/>
                <a:ea typeface="Tahoma" panose="020B0604030504040204" pitchFamily="34" charset="0"/>
                <a:cs typeface="Tahoma" panose="020B0604030504040204" pitchFamily="34" charset="0"/>
              </a:rPr>
              <a:t>(</a:t>
            </a:r>
            <a:r>
              <a:rPr lang="en-US" b="0" dirty="0">
                <a:solidFill>
                  <a:srgbClr val="FF0000"/>
                </a:solidFill>
                <a:latin typeface="Tahoma" panose="020B0604030504040204" pitchFamily="34" charset="0"/>
                <a:ea typeface="Tahoma" panose="020B0604030504040204" pitchFamily="34" charset="0"/>
                <a:cs typeface="Tahoma" panose="020B0604030504040204" pitchFamily="34" charset="0"/>
              </a:rPr>
              <a:t>INTERNATIONAL STANDARD CLASSIFICATION OF OCCUPATIONS (ISCO-08)</a:t>
            </a:r>
            <a:r>
              <a:rPr lang="mk-MK" b="0" dirty="0">
                <a:solidFill>
                  <a:srgbClr val="FF0000"/>
                </a:solidFill>
                <a:latin typeface="Tahoma" panose="020B0604030504040204" pitchFamily="34" charset="0"/>
                <a:ea typeface="Tahoma" panose="020B0604030504040204" pitchFamily="34" charset="0"/>
                <a:cs typeface="Tahoma" panose="020B0604030504040204" pitchFamily="34" charset="0"/>
              </a:rPr>
              <a:t>)</a:t>
            </a:r>
            <a:r>
              <a:rPr lang="en-US" b="0" dirty="0">
                <a:solidFill>
                  <a:srgbClr val="FF0000"/>
                </a:solidFill>
                <a:latin typeface="Tahoma" panose="020B0604030504040204" pitchFamily="34" charset="0"/>
                <a:ea typeface="Tahoma" panose="020B0604030504040204" pitchFamily="34" charset="0"/>
                <a:cs typeface="Tahoma" panose="020B0604030504040204" pitchFamily="34" charset="0"/>
              </a:rPr>
              <a:t> </a:t>
            </a:r>
          </a:p>
        </p:txBody>
      </p:sp>
      <p:sp>
        <p:nvSpPr>
          <p:cNvPr id="2" name="Footer Placeholder 4">
            <a:extLst>
              <a:ext uri="{FF2B5EF4-FFF2-40B4-BE49-F238E27FC236}">
                <a16:creationId xmlns="" xmlns:a16="http://schemas.microsoft.com/office/drawing/2014/main" id="{B7F2118B-A5ED-F364-FAF7-37504906BB48}"/>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3748560158"/>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073B5C01-BDE7-35E8-A2DC-742319A92FD0}"/>
              </a:ext>
            </a:extLst>
          </p:cNvPr>
          <p:cNvPicPr>
            <a:picLocks noChangeAspect="1"/>
          </p:cNvPicPr>
          <p:nvPr/>
        </p:nvPicPr>
        <p:blipFill>
          <a:blip r:embed="rId2"/>
          <a:stretch>
            <a:fillRect/>
          </a:stretch>
        </p:blipFill>
        <p:spPr>
          <a:xfrm>
            <a:off x="3779306" y="165355"/>
            <a:ext cx="12542733" cy="8003285"/>
          </a:xfrm>
          <a:prstGeom prst="rect">
            <a:avLst/>
          </a:prstGeom>
        </p:spPr>
      </p:pic>
      <p:sp>
        <p:nvSpPr>
          <p:cNvPr id="6" name="TextBox 5">
            <a:extLst>
              <a:ext uri="{FF2B5EF4-FFF2-40B4-BE49-F238E27FC236}">
                <a16:creationId xmlns="" xmlns:a16="http://schemas.microsoft.com/office/drawing/2014/main" id="{D04E979A-2124-47F3-D78E-C7973BCF739C}"/>
              </a:ext>
            </a:extLst>
          </p:cNvPr>
          <p:cNvSpPr txBox="1"/>
          <p:nvPr/>
        </p:nvSpPr>
        <p:spPr>
          <a:xfrm>
            <a:off x="441960" y="2453640"/>
            <a:ext cx="3154680" cy="2072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rtlCol="0">
            <a:normAutofit/>
          </a:bodyPr>
          <a:lstStyle/>
          <a:p>
            <a:pPr algn="l"/>
            <a:r>
              <a:rPr lang="mk-MK" b="0" dirty="0">
                <a:solidFill>
                  <a:srgbClr val="FF0000"/>
                </a:solidFill>
                <a:latin typeface="Tahoma" panose="020B0604030504040204" pitchFamily="34" charset="0"/>
                <a:ea typeface="Tahoma" panose="020B0604030504040204" pitchFamily="34" charset="0"/>
                <a:cs typeface="Tahoma" panose="020B0604030504040204" pitchFamily="34" charset="0"/>
              </a:rPr>
              <a:t>Највисока-најопшта категорија </a:t>
            </a:r>
          </a:p>
          <a:p>
            <a:pPr algn="l"/>
            <a:r>
              <a:rPr lang="mk-MK" b="0" dirty="0">
                <a:solidFill>
                  <a:srgbClr val="FF0000"/>
                </a:solidFill>
                <a:latin typeface="Tahoma" panose="020B0604030504040204" pitchFamily="34" charset="0"/>
                <a:ea typeface="Tahoma" panose="020B0604030504040204" pitchFamily="34" charset="0"/>
                <a:cs typeface="Tahoma" panose="020B0604030504040204" pitchFamily="34" charset="0"/>
              </a:rPr>
              <a:t>(една цифра)</a:t>
            </a:r>
            <a:endParaRPr lang="en-US" b="0"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7" name="Rectangle 6">
            <a:extLst>
              <a:ext uri="{FF2B5EF4-FFF2-40B4-BE49-F238E27FC236}">
                <a16:creationId xmlns="" xmlns:a16="http://schemas.microsoft.com/office/drawing/2014/main" id="{EA10F7D9-1E7A-C32F-5C44-D7DAF7FF95E8}"/>
              </a:ext>
            </a:extLst>
          </p:cNvPr>
          <p:cNvSpPr/>
          <p:nvPr/>
        </p:nvSpPr>
        <p:spPr>
          <a:xfrm>
            <a:off x="4578191" y="990600"/>
            <a:ext cx="542450" cy="579120"/>
          </a:xfrm>
          <a:prstGeom prst="rect">
            <a:avLst/>
          </a:prstGeom>
          <a:noFill/>
          <a:ln w="28575"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2" name="Footer Placeholder 4">
            <a:extLst>
              <a:ext uri="{FF2B5EF4-FFF2-40B4-BE49-F238E27FC236}">
                <a16:creationId xmlns="" xmlns:a16="http://schemas.microsoft.com/office/drawing/2014/main" id="{1EA65C0D-21FE-94FA-A916-EA7E4772BC72}"/>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226671878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073B5C01-BDE7-35E8-A2DC-742319A92FD0}"/>
              </a:ext>
            </a:extLst>
          </p:cNvPr>
          <p:cNvPicPr>
            <a:picLocks noChangeAspect="1"/>
          </p:cNvPicPr>
          <p:nvPr/>
        </p:nvPicPr>
        <p:blipFill>
          <a:blip r:embed="rId2"/>
          <a:stretch>
            <a:fillRect/>
          </a:stretch>
        </p:blipFill>
        <p:spPr>
          <a:xfrm>
            <a:off x="3779306" y="165355"/>
            <a:ext cx="12542733" cy="8003285"/>
          </a:xfrm>
          <a:prstGeom prst="rect">
            <a:avLst/>
          </a:prstGeom>
        </p:spPr>
      </p:pic>
      <p:sp>
        <p:nvSpPr>
          <p:cNvPr id="8" name="Rectangle 7">
            <a:extLst>
              <a:ext uri="{FF2B5EF4-FFF2-40B4-BE49-F238E27FC236}">
                <a16:creationId xmlns="" xmlns:a16="http://schemas.microsoft.com/office/drawing/2014/main" id="{A43AA01D-2FE6-4A7A-B7FD-78D737C5CF1D}"/>
              </a:ext>
            </a:extLst>
          </p:cNvPr>
          <p:cNvSpPr/>
          <p:nvPr/>
        </p:nvSpPr>
        <p:spPr>
          <a:xfrm>
            <a:off x="5215177" y="4373880"/>
            <a:ext cx="542450" cy="579120"/>
          </a:xfrm>
          <a:prstGeom prst="rect">
            <a:avLst/>
          </a:prstGeom>
          <a:noFill/>
          <a:ln w="28575"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2" name="Footer Placeholder 4">
            <a:extLst>
              <a:ext uri="{FF2B5EF4-FFF2-40B4-BE49-F238E27FC236}">
                <a16:creationId xmlns="" xmlns:a16="http://schemas.microsoft.com/office/drawing/2014/main" id="{50784471-EEF2-66A7-EFDA-677552565168}"/>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2481518864"/>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073B5C01-BDE7-35E8-A2DC-742319A92FD0}"/>
              </a:ext>
            </a:extLst>
          </p:cNvPr>
          <p:cNvPicPr>
            <a:picLocks noChangeAspect="1"/>
          </p:cNvPicPr>
          <p:nvPr/>
        </p:nvPicPr>
        <p:blipFill>
          <a:blip r:embed="rId2"/>
          <a:stretch>
            <a:fillRect/>
          </a:stretch>
        </p:blipFill>
        <p:spPr>
          <a:xfrm>
            <a:off x="3779306" y="165355"/>
            <a:ext cx="12542733" cy="8003285"/>
          </a:xfrm>
          <a:prstGeom prst="rect">
            <a:avLst/>
          </a:prstGeom>
        </p:spPr>
      </p:pic>
      <p:sp>
        <p:nvSpPr>
          <p:cNvPr id="9" name="Rectangle 8">
            <a:extLst>
              <a:ext uri="{FF2B5EF4-FFF2-40B4-BE49-F238E27FC236}">
                <a16:creationId xmlns="" xmlns:a16="http://schemas.microsoft.com/office/drawing/2014/main" id="{37E081DD-0195-D4C5-8F47-3D32C21E0168}"/>
              </a:ext>
            </a:extLst>
          </p:cNvPr>
          <p:cNvSpPr/>
          <p:nvPr/>
        </p:nvSpPr>
        <p:spPr>
          <a:xfrm>
            <a:off x="5879549" y="6568440"/>
            <a:ext cx="542450" cy="579120"/>
          </a:xfrm>
          <a:prstGeom prst="rect">
            <a:avLst/>
          </a:prstGeom>
          <a:noFill/>
          <a:ln w="28575"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2" name="Footer Placeholder 4">
            <a:extLst>
              <a:ext uri="{FF2B5EF4-FFF2-40B4-BE49-F238E27FC236}">
                <a16:creationId xmlns="" xmlns:a16="http://schemas.microsoft.com/office/drawing/2014/main" id="{2BFD8A95-CC42-9CAA-338C-4C7116E42ED8}"/>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1724915331"/>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073B5C01-BDE7-35E8-A2DC-742319A92FD0}"/>
              </a:ext>
            </a:extLst>
          </p:cNvPr>
          <p:cNvPicPr>
            <a:picLocks noChangeAspect="1"/>
          </p:cNvPicPr>
          <p:nvPr/>
        </p:nvPicPr>
        <p:blipFill>
          <a:blip r:embed="rId2"/>
          <a:stretch>
            <a:fillRect/>
          </a:stretch>
        </p:blipFill>
        <p:spPr>
          <a:xfrm>
            <a:off x="3779306" y="165355"/>
            <a:ext cx="12542733" cy="8003285"/>
          </a:xfrm>
          <a:prstGeom prst="rect">
            <a:avLst/>
          </a:prstGeom>
        </p:spPr>
      </p:pic>
      <p:sp>
        <p:nvSpPr>
          <p:cNvPr id="10" name="Rectangle 9">
            <a:extLst>
              <a:ext uri="{FF2B5EF4-FFF2-40B4-BE49-F238E27FC236}">
                <a16:creationId xmlns="" xmlns:a16="http://schemas.microsoft.com/office/drawing/2014/main" id="{1F1C186A-1F0B-1399-8F2F-7B349460D2B8}"/>
              </a:ext>
            </a:extLst>
          </p:cNvPr>
          <p:cNvSpPr/>
          <p:nvPr/>
        </p:nvSpPr>
        <p:spPr>
          <a:xfrm>
            <a:off x="6421999" y="7555230"/>
            <a:ext cx="1015121" cy="373380"/>
          </a:xfrm>
          <a:prstGeom prst="rect">
            <a:avLst/>
          </a:prstGeom>
          <a:noFill/>
          <a:ln w="28575"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2" name="TextBox 1">
            <a:extLst>
              <a:ext uri="{FF2B5EF4-FFF2-40B4-BE49-F238E27FC236}">
                <a16:creationId xmlns="" xmlns:a16="http://schemas.microsoft.com/office/drawing/2014/main" id="{2D933BD6-66BA-761D-B08B-DAD0FD279270}"/>
              </a:ext>
            </a:extLst>
          </p:cNvPr>
          <p:cNvSpPr txBox="1"/>
          <p:nvPr/>
        </p:nvSpPr>
        <p:spPr>
          <a:xfrm>
            <a:off x="368633" y="6518910"/>
            <a:ext cx="3154680" cy="2072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rtlCol="0">
            <a:normAutofit/>
          </a:bodyPr>
          <a:lstStyle/>
          <a:p>
            <a:pPr algn="l"/>
            <a:r>
              <a:rPr lang="mk-MK" b="0" dirty="0">
                <a:solidFill>
                  <a:srgbClr val="FF0000"/>
                </a:solidFill>
                <a:latin typeface="Tahoma" panose="020B0604030504040204" pitchFamily="34" charset="0"/>
                <a:ea typeface="Tahoma" panose="020B0604030504040204" pitchFamily="34" charset="0"/>
                <a:cs typeface="Tahoma" panose="020B0604030504040204" pitchFamily="34" charset="0"/>
              </a:rPr>
              <a:t>Најниска-најконкретна категорија </a:t>
            </a:r>
          </a:p>
          <a:p>
            <a:pPr algn="l"/>
            <a:r>
              <a:rPr lang="mk-MK" b="0" dirty="0">
                <a:solidFill>
                  <a:srgbClr val="FF0000"/>
                </a:solidFill>
                <a:latin typeface="Tahoma" panose="020B0604030504040204" pitchFamily="34" charset="0"/>
                <a:ea typeface="Tahoma" panose="020B0604030504040204" pitchFamily="34" charset="0"/>
                <a:cs typeface="Tahoma" panose="020B0604030504040204" pitchFamily="34" charset="0"/>
              </a:rPr>
              <a:t>(четири цифри)</a:t>
            </a:r>
            <a:endParaRPr lang="en-US" b="0"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3" name="Footer Placeholder 4">
            <a:extLst>
              <a:ext uri="{FF2B5EF4-FFF2-40B4-BE49-F238E27FC236}">
                <a16:creationId xmlns="" xmlns:a16="http://schemas.microsoft.com/office/drawing/2014/main" id="{BAB875D4-4ECF-89E8-7BCF-3E314809E5EA}"/>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190069043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normAutofit fontScale="90000"/>
          </a:bodyPr>
          <a:lstStyle/>
          <a:p>
            <a:r>
              <a:rPr lang="mk-MK" dirty="0"/>
              <a:t>Кодирање на податоци: квантитативни истражувања </a:t>
            </a:r>
            <a:r>
              <a:rPr lang="en-US" dirty="0"/>
              <a:t>II</a:t>
            </a:r>
            <a:endParaRPr lang="en-GB" dirty="0"/>
          </a:p>
        </p:txBody>
      </p:sp>
      <p:sp>
        <p:nvSpPr>
          <p:cNvPr id="13" name="Text Placeholder 1">
            <a:extLst>
              <a:ext uri="{FF2B5EF4-FFF2-40B4-BE49-F238E27FC236}">
                <a16:creationId xmlns="" xmlns:a16="http://schemas.microsoft.com/office/drawing/2014/main" id="{B81CDCFF-5DFF-B399-82F5-CB19CB999CB7}"/>
              </a:ext>
            </a:extLst>
          </p:cNvPr>
          <p:cNvSpPr txBox="1">
            <a:spLocks/>
          </p:cNvSpPr>
          <p:nvPr/>
        </p:nvSpPr>
        <p:spPr>
          <a:xfrm>
            <a:off x="908781" y="2377182"/>
            <a:ext cx="14489062" cy="715165"/>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smtClean="0"/>
              <a:t>Променлива/варијабла </a:t>
            </a:r>
            <a:r>
              <a:rPr lang="mk-MK" dirty="0"/>
              <a:t>за идентификација (оргинален код за секоја единица)</a:t>
            </a:r>
            <a:endParaRPr lang="en-US" dirty="0"/>
          </a:p>
        </p:txBody>
      </p:sp>
      <p:sp>
        <p:nvSpPr>
          <p:cNvPr id="15" name="Text Placeholder 1">
            <a:extLst>
              <a:ext uri="{FF2B5EF4-FFF2-40B4-BE49-F238E27FC236}">
                <a16:creationId xmlns="" xmlns:a16="http://schemas.microsoft.com/office/drawing/2014/main" id="{C6D160BE-6F4F-D857-C362-FE2A527DDEC7}"/>
              </a:ext>
            </a:extLst>
          </p:cNvPr>
          <p:cNvSpPr txBox="1">
            <a:spLocks/>
          </p:cNvSpPr>
          <p:nvPr/>
        </p:nvSpPr>
        <p:spPr>
          <a:xfrm>
            <a:off x="908781" y="3154872"/>
            <a:ext cx="14489062" cy="1017913"/>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Оргиналните информации треба да бидат зачувани (пр. отворени прашања, возраст, приход)</a:t>
            </a:r>
            <a:endParaRPr lang="en-US" dirty="0"/>
          </a:p>
        </p:txBody>
      </p:sp>
      <p:sp>
        <p:nvSpPr>
          <p:cNvPr id="6" name="Text Placeholder 1">
            <a:extLst>
              <a:ext uri="{FF2B5EF4-FFF2-40B4-BE49-F238E27FC236}">
                <a16:creationId xmlns="" xmlns:a16="http://schemas.microsoft.com/office/drawing/2014/main" id="{BF00FE28-9056-C739-AB2F-E6274572566F}"/>
              </a:ext>
            </a:extLst>
          </p:cNvPr>
          <p:cNvSpPr txBox="1">
            <a:spLocks/>
          </p:cNvSpPr>
          <p:nvPr/>
        </p:nvSpPr>
        <p:spPr>
          <a:xfrm>
            <a:off x="908781" y="4229273"/>
            <a:ext cx="14489062" cy="1017913"/>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Проверка на податоците кои се преземени вербатим со цел заштита на личните податоци на испитаниците </a:t>
            </a:r>
            <a:endParaRPr lang="en-US" dirty="0"/>
          </a:p>
        </p:txBody>
      </p:sp>
      <p:sp>
        <p:nvSpPr>
          <p:cNvPr id="7" name="Text Placeholder 1">
            <a:extLst>
              <a:ext uri="{FF2B5EF4-FFF2-40B4-BE49-F238E27FC236}">
                <a16:creationId xmlns="" xmlns:a16="http://schemas.microsoft.com/office/drawing/2014/main" id="{3A2820B5-76CF-45BA-F565-9BF4E34B93A5}"/>
              </a:ext>
            </a:extLst>
          </p:cNvPr>
          <p:cNvSpPr txBox="1">
            <a:spLocks/>
          </p:cNvSpPr>
          <p:nvPr/>
        </p:nvSpPr>
        <p:spPr>
          <a:xfrm>
            <a:off x="908781" y="5308300"/>
            <a:ext cx="14489062" cy="1017913"/>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Проверка преку комбинирање на </a:t>
            </a:r>
            <a:r>
              <a:rPr lang="mk-MK" dirty="0" smtClean="0"/>
              <a:t>промеливи/варијабли </a:t>
            </a:r>
            <a:r>
              <a:rPr lang="mk-MK" dirty="0"/>
              <a:t>со цел заштита на личните податоци на испитаниците</a:t>
            </a:r>
            <a:endParaRPr lang="en-US" dirty="0"/>
          </a:p>
        </p:txBody>
      </p:sp>
      <p:sp>
        <p:nvSpPr>
          <p:cNvPr id="8" name="Text Placeholder 1">
            <a:extLst>
              <a:ext uri="{FF2B5EF4-FFF2-40B4-BE49-F238E27FC236}">
                <a16:creationId xmlns="" xmlns:a16="http://schemas.microsoft.com/office/drawing/2014/main" id="{C5C6453F-7DFA-EB84-6C31-15FDEDE52CF4}"/>
              </a:ext>
            </a:extLst>
          </p:cNvPr>
          <p:cNvSpPr txBox="1">
            <a:spLocks/>
          </p:cNvSpPr>
          <p:nvPr/>
        </p:nvSpPr>
        <p:spPr>
          <a:xfrm>
            <a:off x="908781" y="7699426"/>
            <a:ext cx="14489062" cy="1017913"/>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Обучување на кодерите (анкетари) со цел намалување на нивната меѓусебна варијација: читање на прашања, заведување на одговори, итн.  </a:t>
            </a:r>
            <a:endParaRPr lang="en-US" dirty="0"/>
          </a:p>
        </p:txBody>
      </p:sp>
      <p:sp>
        <p:nvSpPr>
          <p:cNvPr id="9" name="Text Placeholder 1">
            <a:extLst>
              <a:ext uri="{FF2B5EF4-FFF2-40B4-BE49-F238E27FC236}">
                <a16:creationId xmlns="" xmlns:a16="http://schemas.microsoft.com/office/drawing/2014/main" id="{CC6653C8-1CF6-6CA5-03D2-B1C89912D44B}"/>
              </a:ext>
            </a:extLst>
          </p:cNvPr>
          <p:cNvSpPr txBox="1">
            <a:spLocks/>
          </p:cNvSpPr>
          <p:nvPr/>
        </p:nvSpPr>
        <p:spPr>
          <a:xfrm>
            <a:off x="908781" y="6478613"/>
            <a:ext cx="14489062" cy="1017913"/>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При креирање на пондери (</a:t>
            </a:r>
            <a:r>
              <a:rPr lang="en-US" dirty="0"/>
              <a:t>weights): </a:t>
            </a:r>
            <a:r>
              <a:rPr lang="mk-MK" dirty="0"/>
              <a:t>причината и калкулациите треба да бидат јасно наведени во документацијата поврзана со истражувањето</a:t>
            </a:r>
            <a:endParaRPr lang="en-US" dirty="0"/>
          </a:p>
        </p:txBody>
      </p:sp>
      <p:sp>
        <p:nvSpPr>
          <p:cNvPr id="2" name="Footer Placeholder 4">
            <a:extLst>
              <a:ext uri="{FF2B5EF4-FFF2-40B4-BE49-F238E27FC236}">
                <a16:creationId xmlns="" xmlns:a16="http://schemas.microsoft.com/office/drawing/2014/main" id="{CF524212-F54C-BFD5-05C9-4E878B0EE4DF}"/>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169218841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5" grpId="0" build="p"/>
      <p:bldP spid="6" grpId="0" build="p"/>
      <p:bldP spid="7" grpId="0" build="p"/>
      <p:bldP spid="8" grpId="0" build="p"/>
      <p:bldP spid="9"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normAutofit fontScale="90000"/>
          </a:bodyPr>
          <a:lstStyle/>
          <a:p>
            <a:r>
              <a:rPr lang="mk-MK" dirty="0"/>
              <a:t>Кодирање на податоци: квалитативни истражувања</a:t>
            </a:r>
            <a:endParaRPr lang="en-GB" dirty="0"/>
          </a:p>
        </p:txBody>
      </p:sp>
      <p:sp>
        <p:nvSpPr>
          <p:cNvPr id="13" name="Text Placeholder 1">
            <a:extLst>
              <a:ext uri="{FF2B5EF4-FFF2-40B4-BE49-F238E27FC236}">
                <a16:creationId xmlns="" xmlns:a16="http://schemas.microsoft.com/office/drawing/2014/main" id="{B81CDCFF-5DFF-B399-82F5-CB19CB999CB7}"/>
              </a:ext>
            </a:extLst>
          </p:cNvPr>
          <p:cNvSpPr txBox="1">
            <a:spLocks/>
          </p:cNvSpPr>
          <p:nvPr/>
        </p:nvSpPr>
        <p:spPr>
          <a:xfrm>
            <a:off x="908781" y="2377181"/>
            <a:ext cx="14489062" cy="192049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Под кодирање во квалитативни истражувања го подразбираме процесот на идентификување на концепти и нивните односи во текст, слика, фотографија... Ваквото кодирње не е само обележување туку и двострано поврзување на податоците со истражувачката идеја.   </a:t>
            </a:r>
            <a:endParaRPr lang="en-US" dirty="0"/>
          </a:p>
        </p:txBody>
      </p:sp>
      <p:sp>
        <p:nvSpPr>
          <p:cNvPr id="6" name="Text Placeholder 1">
            <a:extLst>
              <a:ext uri="{FF2B5EF4-FFF2-40B4-BE49-F238E27FC236}">
                <a16:creationId xmlns="" xmlns:a16="http://schemas.microsoft.com/office/drawing/2014/main" id="{BF00FE28-9056-C739-AB2F-E6274572566F}"/>
              </a:ext>
            </a:extLst>
          </p:cNvPr>
          <p:cNvSpPr txBox="1">
            <a:spLocks/>
          </p:cNvSpPr>
          <p:nvPr/>
        </p:nvSpPr>
        <p:spPr>
          <a:xfrm>
            <a:off x="908781" y="4454860"/>
            <a:ext cx="14489062" cy="1017913"/>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Два основни подвида: кодирање управувано од концепт и кодирање управувано од податоци.  </a:t>
            </a:r>
            <a:endParaRPr lang="en-US" dirty="0"/>
          </a:p>
        </p:txBody>
      </p:sp>
      <p:sp>
        <p:nvSpPr>
          <p:cNvPr id="2" name="Footer Placeholder 4">
            <a:extLst>
              <a:ext uri="{FF2B5EF4-FFF2-40B4-BE49-F238E27FC236}">
                <a16:creationId xmlns="" xmlns:a16="http://schemas.microsoft.com/office/drawing/2014/main" id="{C5976249-852E-14F1-5234-6E1B5B4AD6FA}"/>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326635347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6"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 xmlns:a16="http://schemas.microsoft.com/office/drawing/2014/main" id="{7BF5E2DC-F9E6-E01A-9C42-F3D7B347497F}"/>
              </a:ext>
            </a:extLst>
          </p:cNvPr>
          <p:cNvGraphicFramePr>
            <a:graphicFrameLocks noGrp="1"/>
          </p:cNvGraphicFramePr>
          <p:nvPr>
            <p:extLst/>
          </p:nvPr>
        </p:nvGraphicFramePr>
        <p:xfrm>
          <a:off x="1645920" y="563880"/>
          <a:ext cx="12603480" cy="8312193"/>
        </p:xfrm>
        <a:graphic>
          <a:graphicData uri="http://schemas.openxmlformats.org/drawingml/2006/table">
            <a:tbl>
              <a:tblPr firstRow="1" firstCol="1" bandRow="1">
                <a:tableStyleId>{5940675A-B579-460E-94D1-54222C63F5DA}</a:tableStyleId>
              </a:tblPr>
              <a:tblGrid>
                <a:gridCol w="4200262">
                  <a:extLst>
                    <a:ext uri="{9D8B030D-6E8A-4147-A177-3AD203B41FA5}">
                      <a16:colId xmlns="" xmlns:a16="http://schemas.microsoft.com/office/drawing/2014/main" val="309538782"/>
                    </a:ext>
                  </a:extLst>
                </a:gridCol>
                <a:gridCol w="4201609">
                  <a:extLst>
                    <a:ext uri="{9D8B030D-6E8A-4147-A177-3AD203B41FA5}">
                      <a16:colId xmlns="" xmlns:a16="http://schemas.microsoft.com/office/drawing/2014/main" val="2091606697"/>
                    </a:ext>
                  </a:extLst>
                </a:gridCol>
                <a:gridCol w="4201609">
                  <a:extLst>
                    <a:ext uri="{9D8B030D-6E8A-4147-A177-3AD203B41FA5}">
                      <a16:colId xmlns="" xmlns:a16="http://schemas.microsoft.com/office/drawing/2014/main" val="3943750029"/>
                    </a:ext>
                  </a:extLst>
                </a:gridCol>
              </a:tblGrid>
              <a:tr h="876533">
                <a:tc>
                  <a:txBody>
                    <a:bodyPr/>
                    <a:lstStyle/>
                    <a:p>
                      <a:pPr marL="0" marR="0">
                        <a:lnSpc>
                          <a:spcPct val="107000"/>
                        </a:lnSpc>
                        <a:spcBef>
                          <a:spcPts val="0"/>
                        </a:spcBef>
                        <a:spcAft>
                          <a:spcPts val="0"/>
                        </a:spcAft>
                      </a:pPr>
                      <a:r>
                        <a:rPr lang="mk-MK" sz="2400" b="1" dirty="0">
                          <a:effectLst/>
                        </a:rPr>
                        <a:t>Сиров податок (транскрипција)</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mk-MK" sz="2400" b="1" dirty="0">
                          <a:effectLst/>
                        </a:rPr>
                        <a:t>Преелиминарни кодови</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mk-MK" sz="2400" b="1" dirty="0">
                          <a:effectLst/>
                        </a:rPr>
                        <a:t>Конечен код</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358417139"/>
                  </a:ext>
                </a:extLst>
              </a:tr>
              <a:tr h="7307347">
                <a:tc>
                  <a:txBody>
                    <a:bodyPr/>
                    <a:lstStyle/>
                    <a:p>
                      <a:pPr marL="0" marR="0">
                        <a:spcBef>
                          <a:spcPts val="0"/>
                        </a:spcBef>
                        <a:spcAft>
                          <a:spcPts val="600"/>
                        </a:spcAft>
                      </a:pPr>
                      <a:endParaRPr lang="mk-MK" sz="2400" dirty="0">
                        <a:effectLst/>
                      </a:endParaRPr>
                    </a:p>
                    <a:p>
                      <a:pPr marL="0" marR="0">
                        <a:spcBef>
                          <a:spcPts val="0"/>
                        </a:spcBef>
                        <a:spcAft>
                          <a:spcPts val="600"/>
                        </a:spcAft>
                      </a:pPr>
                      <a:endParaRPr lang="mk-MK" sz="2400" dirty="0">
                        <a:effectLst/>
                      </a:endParaRPr>
                    </a:p>
                    <a:p>
                      <a:pPr marL="0" marR="0">
                        <a:spcBef>
                          <a:spcPts val="0"/>
                        </a:spcBef>
                        <a:spcAft>
                          <a:spcPts val="600"/>
                        </a:spcAft>
                      </a:pPr>
                      <a:r>
                        <a:rPr lang="mk-MK" sz="2400" dirty="0">
                          <a:effectLst/>
                        </a:rPr>
                        <a:t>Како што наближувам кон пензионерските денови, сакам што поскоро да дојдат. Немам сѐ уште ни 55 но би дал сѐ да се пензионирам веднаш. Но, имам хипотека за исплаќање и уште за заштедување пред воопшто да помислам на пензија! Редовно играм лотарија во надеж за освојување на сите тие милиони. Сѐ уште немам среќа во врска со пензионирањето! </a:t>
                      </a:r>
                      <a:endParaRPr lang="en-US" sz="2800" dirty="0">
                        <a:effectLst/>
                        <a:latin typeface="Open Sans Light" panose="020B0306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endParaRPr lang="mk-MK" sz="2400" dirty="0">
                        <a:effectLst/>
                      </a:endParaRPr>
                    </a:p>
                    <a:p>
                      <a:pPr marL="0" marR="0">
                        <a:lnSpc>
                          <a:spcPct val="107000"/>
                        </a:lnSpc>
                        <a:spcBef>
                          <a:spcPts val="0"/>
                        </a:spcBef>
                        <a:spcAft>
                          <a:spcPts val="0"/>
                        </a:spcAft>
                      </a:pPr>
                      <a:endParaRPr lang="mk-MK" sz="2400" dirty="0">
                        <a:effectLst/>
                      </a:endParaRPr>
                    </a:p>
                    <a:p>
                      <a:pPr marL="0" marR="0">
                        <a:lnSpc>
                          <a:spcPct val="107000"/>
                        </a:lnSpc>
                        <a:spcBef>
                          <a:spcPts val="0"/>
                        </a:spcBef>
                        <a:spcAft>
                          <a:spcPts val="0"/>
                        </a:spcAft>
                      </a:pPr>
                      <a:endParaRPr lang="mk-MK" sz="2400" dirty="0">
                        <a:effectLst/>
                      </a:endParaRPr>
                    </a:p>
                    <a:p>
                      <a:pPr marL="0" marR="0">
                        <a:lnSpc>
                          <a:spcPct val="107000"/>
                        </a:lnSpc>
                        <a:spcBef>
                          <a:spcPts val="0"/>
                        </a:spcBef>
                        <a:spcAft>
                          <a:spcPts val="0"/>
                        </a:spcAft>
                      </a:pPr>
                      <a:endParaRPr lang="mk-MK" sz="2400" dirty="0">
                        <a:effectLst/>
                      </a:endParaRPr>
                    </a:p>
                    <a:p>
                      <a:pPr marL="0" marR="0">
                        <a:lnSpc>
                          <a:spcPct val="107000"/>
                        </a:lnSpc>
                        <a:spcBef>
                          <a:spcPts val="0"/>
                        </a:spcBef>
                        <a:spcAft>
                          <a:spcPts val="0"/>
                        </a:spcAft>
                      </a:pPr>
                      <a:endParaRPr lang="mk-MK" sz="2400" dirty="0">
                        <a:effectLst/>
                      </a:endParaRPr>
                    </a:p>
                    <a:p>
                      <a:pPr marL="0" marR="0">
                        <a:lnSpc>
                          <a:spcPct val="107000"/>
                        </a:lnSpc>
                        <a:spcBef>
                          <a:spcPts val="0"/>
                        </a:spcBef>
                        <a:spcAft>
                          <a:spcPts val="0"/>
                        </a:spcAft>
                      </a:pPr>
                      <a:endParaRPr lang="mk-MK" sz="2400" dirty="0">
                        <a:effectLst/>
                      </a:endParaRPr>
                    </a:p>
                    <a:p>
                      <a:pPr marL="0" marR="0">
                        <a:lnSpc>
                          <a:spcPct val="107000"/>
                        </a:lnSpc>
                        <a:spcBef>
                          <a:spcPts val="0"/>
                        </a:spcBef>
                        <a:spcAft>
                          <a:spcPts val="0"/>
                        </a:spcAft>
                      </a:pPr>
                      <a:r>
                        <a:rPr lang="mk-MK" sz="2400" dirty="0">
                          <a:effectLst/>
                        </a:rPr>
                        <a:t>Наближување до пензија</a:t>
                      </a:r>
                      <a:endParaRPr lang="en-US" sz="2400" dirty="0">
                        <a:effectLst/>
                      </a:endParaRPr>
                    </a:p>
                    <a:p>
                      <a:pPr marL="0" marR="0">
                        <a:lnSpc>
                          <a:spcPct val="107000"/>
                        </a:lnSpc>
                        <a:spcBef>
                          <a:spcPts val="0"/>
                        </a:spcBef>
                        <a:spcAft>
                          <a:spcPts val="0"/>
                        </a:spcAft>
                      </a:pPr>
                      <a:r>
                        <a:rPr lang="mk-MK" sz="2400" dirty="0">
                          <a:effectLst/>
                        </a:rPr>
                        <a:t> </a:t>
                      </a:r>
                      <a:endParaRPr lang="en-US" sz="2400" dirty="0">
                        <a:effectLst/>
                      </a:endParaRPr>
                    </a:p>
                    <a:p>
                      <a:pPr marL="0" marR="0">
                        <a:lnSpc>
                          <a:spcPct val="107000"/>
                        </a:lnSpc>
                        <a:spcBef>
                          <a:spcPts val="0"/>
                        </a:spcBef>
                        <a:spcAft>
                          <a:spcPts val="0"/>
                        </a:spcAft>
                      </a:pPr>
                      <a:r>
                        <a:rPr lang="mk-MK" sz="2400" dirty="0">
                          <a:effectLst/>
                        </a:rPr>
                        <a:t>Финансиски потешкотии</a:t>
                      </a:r>
                      <a:endParaRPr lang="en-US" sz="2400" dirty="0">
                        <a:effectLst/>
                      </a:endParaRPr>
                    </a:p>
                    <a:p>
                      <a:pPr marL="0" marR="0">
                        <a:lnSpc>
                          <a:spcPct val="107000"/>
                        </a:lnSpc>
                        <a:spcBef>
                          <a:spcPts val="0"/>
                        </a:spcBef>
                        <a:spcAft>
                          <a:spcPts val="0"/>
                        </a:spcAft>
                      </a:pPr>
                      <a:r>
                        <a:rPr lang="mk-MK" sz="2400" dirty="0">
                          <a:effectLst/>
                        </a:rPr>
                        <a:t> </a:t>
                      </a:r>
                      <a:endParaRPr lang="en-US" sz="2400" dirty="0">
                        <a:effectLst/>
                      </a:endParaRPr>
                    </a:p>
                    <a:p>
                      <a:pPr marL="0" marR="0">
                        <a:lnSpc>
                          <a:spcPct val="107000"/>
                        </a:lnSpc>
                        <a:spcBef>
                          <a:spcPts val="0"/>
                        </a:spcBef>
                        <a:spcAft>
                          <a:spcPts val="0"/>
                        </a:spcAft>
                      </a:pPr>
                      <a:r>
                        <a:rPr lang="mk-MK" sz="2400" dirty="0">
                          <a:effectLst/>
                        </a:rPr>
                        <a:t>Надеж за порано пензионирање</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endParaRPr lang="mk-MK" sz="2400" dirty="0">
                        <a:effectLst/>
                      </a:endParaRPr>
                    </a:p>
                    <a:p>
                      <a:pPr marL="0" marR="0">
                        <a:lnSpc>
                          <a:spcPct val="107000"/>
                        </a:lnSpc>
                        <a:spcBef>
                          <a:spcPts val="0"/>
                        </a:spcBef>
                        <a:spcAft>
                          <a:spcPts val="0"/>
                        </a:spcAft>
                      </a:pPr>
                      <a:endParaRPr lang="mk-MK" sz="2400" dirty="0">
                        <a:effectLst/>
                      </a:endParaRPr>
                    </a:p>
                    <a:p>
                      <a:pPr marL="0" marR="0">
                        <a:lnSpc>
                          <a:spcPct val="107000"/>
                        </a:lnSpc>
                        <a:spcBef>
                          <a:spcPts val="0"/>
                        </a:spcBef>
                        <a:spcAft>
                          <a:spcPts val="0"/>
                        </a:spcAft>
                      </a:pPr>
                      <a:endParaRPr lang="mk-MK" sz="2400" dirty="0">
                        <a:effectLst/>
                      </a:endParaRPr>
                    </a:p>
                    <a:p>
                      <a:pPr marL="0" marR="0">
                        <a:lnSpc>
                          <a:spcPct val="107000"/>
                        </a:lnSpc>
                        <a:spcBef>
                          <a:spcPts val="0"/>
                        </a:spcBef>
                        <a:spcAft>
                          <a:spcPts val="0"/>
                        </a:spcAft>
                      </a:pPr>
                      <a:endParaRPr lang="mk-MK" sz="2400" dirty="0">
                        <a:effectLst/>
                      </a:endParaRPr>
                    </a:p>
                    <a:p>
                      <a:pPr marL="0" marR="0">
                        <a:lnSpc>
                          <a:spcPct val="107000"/>
                        </a:lnSpc>
                        <a:spcBef>
                          <a:spcPts val="0"/>
                        </a:spcBef>
                        <a:spcAft>
                          <a:spcPts val="0"/>
                        </a:spcAft>
                      </a:pPr>
                      <a:endParaRPr lang="mk-MK" sz="2400" dirty="0">
                        <a:effectLst/>
                      </a:endParaRPr>
                    </a:p>
                    <a:p>
                      <a:pPr marL="0" marR="0">
                        <a:lnSpc>
                          <a:spcPct val="107000"/>
                        </a:lnSpc>
                        <a:spcBef>
                          <a:spcPts val="0"/>
                        </a:spcBef>
                        <a:spcAft>
                          <a:spcPts val="0"/>
                        </a:spcAft>
                      </a:pPr>
                      <a:endParaRPr lang="mk-MK" sz="2400" dirty="0">
                        <a:effectLst/>
                      </a:endParaRPr>
                    </a:p>
                    <a:p>
                      <a:pPr marL="0" marR="0">
                        <a:lnSpc>
                          <a:spcPct val="107000"/>
                        </a:lnSpc>
                        <a:spcBef>
                          <a:spcPts val="0"/>
                        </a:spcBef>
                        <a:spcAft>
                          <a:spcPts val="0"/>
                        </a:spcAft>
                      </a:pPr>
                      <a:endParaRPr lang="mk-MK" sz="2400" dirty="0">
                        <a:effectLst/>
                      </a:endParaRPr>
                    </a:p>
                    <a:p>
                      <a:pPr marL="0" marR="0">
                        <a:lnSpc>
                          <a:spcPct val="107000"/>
                        </a:lnSpc>
                        <a:spcBef>
                          <a:spcPts val="0"/>
                        </a:spcBef>
                        <a:spcAft>
                          <a:spcPts val="0"/>
                        </a:spcAft>
                      </a:pPr>
                      <a:r>
                        <a:rPr lang="mk-MK" sz="2400" dirty="0">
                          <a:effectLst/>
                        </a:rPr>
                        <a:t>АНКСИОЗНОСТ ЗА ПЕНЗИОНИРАЊЕ</a:t>
                      </a:r>
                      <a:endParaRPr lang="en-US" sz="2400" dirty="0">
                        <a:effectLst/>
                      </a:endParaRPr>
                    </a:p>
                    <a:p>
                      <a:pPr marL="0" marR="0">
                        <a:lnSpc>
                          <a:spcPct val="107000"/>
                        </a:lnSpc>
                        <a:spcBef>
                          <a:spcPts val="0"/>
                        </a:spcBef>
                        <a:spcAft>
                          <a:spcPts val="0"/>
                        </a:spcAft>
                      </a:pPr>
                      <a:r>
                        <a:rPr lang="mk-MK" sz="2400" dirty="0">
                          <a:effectLst/>
                        </a:rPr>
                        <a:t> </a:t>
                      </a:r>
                      <a:endParaRPr lang="en-US" sz="2400" dirty="0">
                        <a:effectLst/>
                      </a:endParaRPr>
                    </a:p>
                    <a:p>
                      <a:pPr marL="0" marR="0">
                        <a:lnSpc>
                          <a:spcPct val="107000"/>
                        </a:lnSpc>
                        <a:spcBef>
                          <a:spcPts val="0"/>
                        </a:spcBef>
                        <a:spcAft>
                          <a:spcPts val="0"/>
                        </a:spcAft>
                      </a:pPr>
                      <a:r>
                        <a:rPr lang="mk-MK" sz="2400" dirty="0">
                          <a:effectLst/>
                        </a:rPr>
                        <a:t> </a:t>
                      </a:r>
                      <a:endParaRPr lang="en-US" sz="2400" dirty="0">
                        <a:effectLst/>
                      </a:endParaRPr>
                    </a:p>
                    <a:p>
                      <a:pPr marL="0" marR="0">
                        <a:lnSpc>
                          <a:spcPct val="107000"/>
                        </a:lnSpc>
                        <a:spcBef>
                          <a:spcPts val="0"/>
                        </a:spcBef>
                        <a:spcAft>
                          <a:spcPts val="0"/>
                        </a:spcAft>
                      </a:pPr>
                      <a:r>
                        <a:rPr lang="mk-MK" sz="2400" dirty="0">
                          <a:effectLst/>
                        </a:rPr>
                        <a:t> </a:t>
                      </a:r>
                      <a:endParaRPr lang="en-US" sz="2400" dirty="0">
                        <a:effectLst/>
                      </a:endParaRPr>
                    </a:p>
                    <a:p>
                      <a:pPr marL="0" marR="0">
                        <a:lnSpc>
                          <a:spcPct val="107000"/>
                        </a:lnSpc>
                        <a:spcBef>
                          <a:spcPts val="0"/>
                        </a:spcBef>
                        <a:spcAft>
                          <a:spcPts val="0"/>
                        </a:spcAft>
                      </a:pPr>
                      <a:r>
                        <a:rPr lang="mk-MK" sz="2400" dirty="0">
                          <a:effectLst/>
                        </a:rPr>
                        <a:t> </a:t>
                      </a:r>
                      <a:endParaRPr lang="en-US" sz="2400" dirty="0">
                        <a:effectLst/>
                      </a:endParaRPr>
                    </a:p>
                    <a:p>
                      <a:pPr marL="0" marR="0">
                        <a:lnSpc>
                          <a:spcPct val="107000"/>
                        </a:lnSpc>
                        <a:spcBef>
                          <a:spcPts val="0"/>
                        </a:spcBef>
                        <a:spcAft>
                          <a:spcPts val="0"/>
                        </a:spcAft>
                      </a:pPr>
                      <a:r>
                        <a:rPr lang="mk-MK" sz="2400" dirty="0">
                          <a:effectLst/>
                        </a:rPr>
                        <a:t> </a:t>
                      </a:r>
                      <a:endParaRPr lang="en-US" sz="2400" dirty="0">
                        <a:effectLst/>
                      </a:endParaRPr>
                    </a:p>
                    <a:p>
                      <a:pPr marL="0" marR="0">
                        <a:lnSpc>
                          <a:spcPct val="107000"/>
                        </a:lnSpc>
                        <a:spcBef>
                          <a:spcPts val="0"/>
                        </a:spcBef>
                        <a:spcAft>
                          <a:spcPts val="0"/>
                        </a:spcAft>
                      </a:pPr>
                      <a:r>
                        <a:rPr lang="mk-MK" sz="2400" dirty="0">
                          <a:effectLst/>
                        </a:rPr>
                        <a:t> </a:t>
                      </a:r>
                      <a:endParaRPr lang="en-US" sz="2400" dirty="0">
                        <a:effectLst/>
                      </a:endParaRPr>
                    </a:p>
                    <a:p>
                      <a:pPr marL="0" marR="0">
                        <a:lnSpc>
                          <a:spcPct val="107000"/>
                        </a:lnSpc>
                        <a:spcBef>
                          <a:spcPts val="0"/>
                        </a:spcBef>
                        <a:spcAft>
                          <a:spcPts val="0"/>
                        </a:spcAft>
                      </a:pPr>
                      <a:r>
                        <a:rPr lang="mk-MK" sz="2400" dirty="0">
                          <a:effectLst/>
                        </a:rPr>
                        <a:t> </a:t>
                      </a:r>
                      <a:endParaRPr lang="en-US" sz="2400" dirty="0">
                        <a:effectLst/>
                      </a:endParaRPr>
                    </a:p>
                    <a:p>
                      <a:pPr marL="0" marR="0">
                        <a:lnSpc>
                          <a:spcPct val="107000"/>
                        </a:lnSpc>
                        <a:spcBef>
                          <a:spcPts val="0"/>
                        </a:spcBef>
                        <a:spcAft>
                          <a:spcPts val="0"/>
                        </a:spcAft>
                      </a:pPr>
                      <a:r>
                        <a:rPr lang="mk-MK" sz="2400" dirty="0">
                          <a:effectLst/>
                        </a:rPr>
                        <a:t> </a:t>
                      </a:r>
                      <a:endParaRPr lang="en-US" sz="2400" dirty="0">
                        <a:effectLst/>
                      </a:endParaRPr>
                    </a:p>
                    <a:p>
                      <a:pPr marL="0" marR="0">
                        <a:lnSpc>
                          <a:spcPct val="107000"/>
                        </a:lnSpc>
                        <a:spcBef>
                          <a:spcPts val="0"/>
                        </a:spcBef>
                        <a:spcAft>
                          <a:spcPts val="0"/>
                        </a:spcAft>
                      </a:pPr>
                      <a:endParaRPr lang="mk-MK" sz="2400" dirty="0">
                        <a:effectLst/>
                      </a:endParaRPr>
                    </a:p>
                    <a:p>
                      <a:pPr marL="0" marR="0">
                        <a:lnSpc>
                          <a:spcPct val="107000"/>
                        </a:lnSpc>
                        <a:spcBef>
                          <a:spcPts val="0"/>
                        </a:spcBef>
                        <a:spcAft>
                          <a:spcPts val="0"/>
                        </a:spcAft>
                      </a:pPr>
                      <a:r>
                        <a:rPr lang="mk-MK" sz="2400" dirty="0">
                          <a:solidFill>
                            <a:srgbClr val="FF0000"/>
                          </a:solidFill>
                          <a:effectLst/>
                        </a:rPr>
                        <a:t>Извор: Saldaña, 2013.</a:t>
                      </a:r>
                      <a:endPar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215375275"/>
                  </a:ext>
                </a:extLst>
              </a:tr>
            </a:tbl>
          </a:graphicData>
        </a:graphic>
      </p:graphicFrame>
      <p:sp>
        <p:nvSpPr>
          <p:cNvPr id="3" name="Footer Placeholder 4">
            <a:extLst>
              <a:ext uri="{FF2B5EF4-FFF2-40B4-BE49-F238E27FC236}">
                <a16:creationId xmlns="" xmlns:a16="http://schemas.microsoft.com/office/drawing/2014/main" id="{49129601-8169-1B1D-FD2B-B53F490F4917}"/>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4001399370"/>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normAutofit fontScale="90000"/>
          </a:bodyPr>
          <a:lstStyle/>
          <a:p>
            <a:r>
              <a:rPr lang="mk-MK" dirty="0"/>
              <a:t>Кодирање на квалитативни податоци: совети</a:t>
            </a:r>
            <a:endParaRPr lang="en-GB" dirty="0"/>
          </a:p>
        </p:txBody>
      </p:sp>
      <p:sp>
        <p:nvSpPr>
          <p:cNvPr id="13" name="Text Placeholder 1">
            <a:extLst>
              <a:ext uri="{FF2B5EF4-FFF2-40B4-BE49-F238E27FC236}">
                <a16:creationId xmlns="" xmlns:a16="http://schemas.microsoft.com/office/drawing/2014/main" id="{B81CDCFF-5DFF-B399-82F5-CB19CB999CB7}"/>
              </a:ext>
            </a:extLst>
          </p:cNvPr>
          <p:cNvSpPr txBox="1">
            <a:spLocks/>
          </p:cNvSpPr>
          <p:nvPr/>
        </p:nvSpPr>
        <p:spPr>
          <a:xfrm>
            <a:off x="908781" y="2377181"/>
            <a:ext cx="14489062" cy="207767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Значењето на кодовите треба јасно да се документира: име/опис на кодот, име на кодерот, датум на кодирање и промени, дефиниција на кодот и поврзување со концепт, информации за односот на конкретниот код-концепт со други кодови-концепти кои се користат во анализата...</a:t>
            </a:r>
            <a:endParaRPr lang="en-US" dirty="0"/>
          </a:p>
        </p:txBody>
      </p:sp>
      <p:sp>
        <p:nvSpPr>
          <p:cNvPr id="6" name="Text Placeholder 1">
            <a:extLst>
              <a:ext uri="{FF2B5EF4-FFF2-40B4-BE49-F238E27FC236}">
                <a16:creationId xmlns="" xmlns:a16="http://schemas.microsoft.com/office/drawing/2014/main" id="{BF00FE28-9056-C739-AB2F-E6274572566F}"/>
              </a:ext>
            </a:extLst>
          </p:cNvPr>
          <p:cNvSpPr txBox="1">
            <a:spLocks/>
          </p:cNvSpPr>
          <p:nvPr/>
        </p:nvSpPr>
        <p:spPr>
          <a:xfrm>
            <a:off x="908781" y="4454860"/>
            <a:ext cx="14489062" cy="159542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Намалување на варијансата меѓу кодерите: коден дизајн и насоки („шифрарник“), проверка на квалитетот на кодирањето (од независен истражувач, меѓусебно меѓу кодерите)</a:t>
            </a:r>
            <a:endParaRPr lang="en-US" dirty="0"/>
          </a:p>
        </p:txBody>
      </p:sp>
      <p:sp>
        <p:nvSpPr>
          <p:cNvPr id="2" name="Text Placeholder 1">
            <a:extLst>
              <a:ext uri="{FF2B5EF4-FFF2-40B4-BE49-F238E27FC236}">
                <a16:creationId xmlns="" xmlns:a16="http://schemas.microsoft.com/office/drawing/2014/main" id="{8D8657E5-143D-0A10-577A-E9F9566FEC0A}"/>
              </a:ext>
            </a:extLst>
          </p:cNvPr>
          <p:cNvSpPr txBox="1">
            <a:spLocks/>
          </p:cNvSpPr>
          <p:nvPr/>
        </p:nvSpPr>
        <p:spPr>
          <a:xfrm>
            <a:off x="908781" y="6050280"/>
            <a:ext cx="14489062" cy="159542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Повторно, адекватна обука за кодерите е од големо значење!</a:t>
            </a:r>
            <a:endParaRPr lang="en-US" dirty="0"/>
          </a:p>
        </p:txBody>
      </p:sp>
      <p:sp>
        <p:nvSpPr>
          <p:cNvPr id="4" name="Footer Placeholder 4">
            <a:extLst>
              <a:ext uri="{FF2B5EF4-FFF2-40B4-BE49-F238E27FC236}">
                <a16:creationId xmlns="" xmlns:a16="http://schemas.microsoft.com/office/drawing/2014/main" id="{0BD860AA-BDB9-2B5C-8DBA-C434EB803273}"/>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206718747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6" grpId="0" build="p"/>
      <p:bldP spid="2"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normAutofit/>
          </a:bodyPr>
          <a:lstStyle/>
          <a:p>
            <a:r>
              <a:rPr lang="mk-MK" dirty="0"/>
              <a:t>Формати на датотеки </a:t>
            </a:r>
            <a:r>
              <a:rPr lang="en-US" dirty="0"/>
              <a:t>I</a:t>
            </a:r>
            <a:endParaRPr lang="en-GB" dirty="0"/>
          </a:p>
        </p:txBody>
      </p:sp>
      <p:sp>
        <p:nvSpPr>
          <p:cNvPr id="13" name="Text Placeholder 1">
            <a:extLst>
              <a:ext uri="{FF2B5EF4-FFF2-40B4-BE49-F238E27FC236}">
                <a16:creationId xmlns="" xmlns:a16="http://schemas.microsoft.com/office/drawing/2014/main" id="{B81CDCFF-5DFF-B399-82F5-CB19CB999CB7}"/>
              </a:ext>
            </a:extLst>
          </p:cNvPr>
          <p:cNvSpPr txBox="1">
            <a:spLocks/>
          </p:cNvSpPr>
          <p:nvPr/>
        </p:nvSpPr>
        <p:spPr>
          <a:xfrm>
            <a:off x="908781" y="2377181"/>
            <a:ext cx="14489062" cy="99707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Постојано се појавуваат нови софтверски решенија: не е јасно колку типовите на датотеки кои ги користиме денес ќе бидат актуелни и во иднина! </a:t>
            </a:r>
            <a:endParaRPr lang="en-US" dirty="0"/>
          </a:p>
        </p:txBody>
      </p:sp>
      <p:sp>
        <p:nvSpPr>
          <p:cNvPr id="4" name="Text Placeholder 1">
            <a:extLst>
              <a:ext uri="{FF2B5EF4-FFF2-40B4-BE49-F238E27FC236}">
                <a16:creationId xmlns="" xmlns:a16="http://schemas.microsoft.com/office/drawing/2014/main" id="{D08F5292-8F8A-F042-1D8D-8611CB12CE98}"/>
              </a:ext>
            </a:extLst>
          </p:cNvPr>
          <p:cNvSpPr txBox="1">
            <a:spLocks/>
          </p:cNvSpPr>
          <p:nvPr/>
        </p:nvSpPr>
        <p:spPr>
          <a:xfrm>
            <a:off x="908781" y="3532881"/>
            <a:ext cx="14489062" cy="65812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Краткотрајна обработка на податоци</a:t>
            </a:r>
            <a:endParaRPr lang="en-US" dirty="0"/>
          </a:p>
        </p:txBody>
      </p:sp>
      <p:sp>
        <p:nvSpPr>
          <p:cNvPr id="5" name="Text Placeholder 1">
            <a:extLst>
              <a:ext uri="{FF2B5EF4-FFF2-40B4-BE49-F238E27FC236}">
                <a16:creationId xmlns="" xmlns:a16="http://schemas.microsoft.com/office/drawing/2014/main" id="{09F22408-752F-A196-96EE-E70618D14EC2}"/>
              </a:ext>
            </a:extLst>
          </p:cNvPr>
          <p:cNvSpPr txBox="1">
            <a:spLocks/>
          </p:cNvSpPr>
          <p:nvPr/>
        </p:nvSpPr>
        <p:spPr>
          <a:xfrm>
            <a:off x="908781" y="4203441"/>
            <a:ext cx="14489062" cy="100864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r>
              <a:rPr lang="mk-MK" dirty="0"/>
              <a:t>Изборот на формат на датотека треба да биде поврзан со софтверот кој сакаме да го користиме за анализа </a:t>
            </a:r>
            <a:endParaRPr lang="en-US" dirty="0"/>
          </a:p>
        </p:txBody>
      </p:sp>
      <p:sp>
        <p:nvSpPr>
          <p:cNvPr id="7" name="Text Placeholder 1">
            <a:extLst>
              <a:ext uri="{FF2B5EF4-FFF2-40B4-BE49-F238E27FC236}">
                <a16:creationId xmlns="" xmlns:a16="http://schemas.microsoft.com/office/drawing/2014/main" id="{0CF397B0-8211-F172-6ADA-BF1A5F30F37D}"/>
              </a:ext>
            </a:extLst>
          </p:cNvPr>
          <p:cNvSpPr txBox="1">
            <a:spLocks/>
          </p:cNvSpPr>
          <p:nvPr/>
        </p:nvSpPr>
        <p:spPr>
          <a:xfrm>
            <a:off x="908781" y="5334002"/>
            <a:ext cx="14489062" cy="65812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r>
              <a:rPr lang="mk-MK" dirty="0"/>
              <a:t>Квантитативна анализа: </a:t>
            </a:r>
            <a:r>
              <a:rPr lang="en-US" dirty="0"/>
              <a:t>MS Excel (*.</a:t>
            </a:r>
            <a:r>
              <a:rPr lang="en-US" dirty="0" err="1"/>
              <a:t>xls</a:t>
            </a:r>
            <a:r>
              <a:rPr lang="en-US" dirty="0"/>
              <a:t>), SPSS (*.sav, *.</a:t>
            </a:r>
            <a:r>
              <a:rPr lang="en-US" dirty="0" err="1"/>
              <a:t>por</a:t>
            </a:r>
            <a:r>
              <a:rPr lang="en-US" dirty="0"/>
              <a:t>), R and STATA (*.</a:t>
            </a:r>
            <a:r>
              <a:rPr lang="en-US" dirty="0" err="1"/>
              <a:t>dta</a:t>
            </a:r>
            <a:r>
              <a:rPr lang="en-US" dirty="0"/>
              <a:t>)</a:t>
            </a:r>
          </a:p>
        </p:txBody>
      </p:sp>
      <p:sp>
        <p:nvSpPr>
          <p:cNvPr id="8" name="Text Placeholder 1">
            <a:extLst>
              <a:ext uri="{FF2B5EF4-FFF2-40B4-BE49-F238E27FC236}">
                <a16:creationId xmlns="" xmlns:a16="http://schemas.microsoft.com/office/drawing/2014/main" id="{82C1D420-4053-488B-97A1-CC97A8D474F1}"/>
              </a:ext>
            </a:extLst>
          </p:cNvPr>
          <p:cNvSpPr txBox="1">
            <a:spLocks/>
          </p:cNvSpPr>
          <p:nvPr/>
        </p:nvSpPr>
        <p:spPr>
          <a:xfrm>
            <a:off x="908781" y="6116845"/>
            <a:ext cx="14489062" cy="1137395"/>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r>
              <a:rPr lang="mk-MK" dirty="0"/>
              <a:t>Квалитативна анализа: </a:t>
            </a:r>
            <a:r>
              <a:rPr lang="en-US" dirty="0"/>
              <a:t>*.docx, *.rtf, *.pdf, *.mp3, *.wav, *.jpeg</a:t>
            </a:r>
            <a:r>
              <a:rPr lang="mk-MK" dirty="0"/>
              <a:t> (</a:t>
            </a:r>
            <a:r>
              <a:rPr lang="en-US" dirty="0"/>
              <a:t>NVivo, ATLAS-ti, </a:t>
            </a:r>
            <a:r>
              <a:rPr lang="mk-MK" dirty="0"/>
              <a:t>и</a:t>
            </a:r>
            <a:r>
              <a:rPr lang="en-US" dirty="0"/>
              <a:t> MAXQDA</a:t>
            </a:r>
            <a:r>
              <a:rPr lang="mk-MK" dirty="0"/>
              <a:t>)</a:t>
            </a:r>
            <a:endParaRPr lang="en-US" dirty="0"/>
          </a:p>
        </p:txBody>
      </p:sp>
      <p:sp>
        <p:nvSpPr>
          <p:cNvPr id="2" name="Footer Placeholder 4">
            <a:extLst>
              <a:ext uri="{FF2B5EF4-FFF2-40B4-BE49-F238E27FC236}">
                <a16:creationId xmlns="" xmlns:a16="http://schemas.microsoft.com/office/drawing/2014/main" id="{AA085F9C-1A73-7BCB-093C-DFCAE8CA57EC}"/>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228101535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4" grpId="0" build="p"/>
      <p:bldP spid="5" grpId="0" build="p"/>
      <p:bldP spid="7" grpId="0" build="p"/>
      <p:bldP spid="8"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normAutofit/>
          </a:bodyPr>
          <a:lstStyle/>
          <a:p>
            <a:r>
              <a:rPr lang="mk-MK" dirty="0"/>
              <a:t>Формати на датотеки </a:t>
            </a:r>
            <a:r>
              <a:rPr lang="en-US" dirty="0"/>
              <a:t>II</a:t>
            </a:r>
            <a:endParaRPr lang="en-GB" dirty="0"/>
          </a:p>
        </p:txBody>
      </p:sp>
      <p:sp>
        <p:nvSpPr>
          <p:cNvPr id="4" name="Text Placeholder 1">
            <a:extLst>
              <a:ext uri="{FF2B5EF4-FFF2-40B4-BE49-F238E27FC236}">
                <a16:creationId xmlns="" xmlns:a16="http://schemas.microsoft.com/office/drawing/2014/main" id="{D08F5292-8F8A-F042-1D8D-8611CB12CE98}"/>
              </a:ext>
            </a:extLst>
          </p:cNvPr>
          <p:cNvSpPr txBox="1">
            <a:spLocks/>
          </p:cNvSpPr>
          <p:nvPr/>
        </p:nvSpPr>
        <p:spPr>
          <a:xfrm>
            <a:off x="908781" y="1981207"/>
            <a:ext cx="14489062" cy="65812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Долготрајно зачувување на податоци</a:t>
            </a:r>
            <a:endParaRPr lang="en-US" dirty="0"/>
          </a:p>
        </p:txBody>
      </p:sp>
      <p:sp>
        <p:nvSpPr>
          <p:cNvPr id="5" name="Text Placeholder 1">
            <a:extLst>
              <a:ext uri="{FF2B5EF4-FFF2-40B4-BE49-F238E27FC236}">
                <a16:creationId xmlns="" xmlns:a16="http://schemas.microsoft.com/office/drawing/2014/main" id="{09F22408-752F-A196-96EE-E70618D14EC2}"/>
              </a:ext>
            </a:extLst>
          </p:cNvPr>
          <p:cNvSpPr txBox="1">
            <a:spLocks/>
          </p:cNvSpPr>
          <p:nvPr/>
        </p:nvSpPr>
        <p:spPr>
          <a:xfrm>
            <a:off x="908781" y="2651767"/>
            <a:ext cx="14489062" cy="65812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r>
              <a:rPr lang="mk-MK" dirty="0"/>
              <a:t>Квантитативни податоци: </a:t>
            </a:r>
            <a:r>
              <a:rPr lang="en-US" dirty="0"/>
              <a:t>ASCII </a:t>
            </a:r>
            <a:r>
              <a:rPr lang="mk-MK" dirty="0"/>
              <a:t>формати (едноставен текст)</a:t>
            </a:r>
            <a:endParaRPr lang="en-US" dirty="0"/>
          </a:p>
        </p:txBody>
      </p:sp>
      <p:sp>
        <p:nvSpPr>
          <p:cNvPr id="7" name="Text Placeholder 1">
            <a:extLst>
              <a:ext uri="{FF2B5EF4-FFF2-40B4-BE49-F238E27FC236}">
                <a16:creationId xmlns="" xmlns:a16="http://schemas.microsoft.com/office/drawing/2014/main" id="{0CF397B0-8211-F172-6ADA-BF1A5F30F37D}"/>
              </a:ext>
            </a:extLst>
          </p:cNvPr>
          <p:cNvSpPr txBox="1">
            <a:spLocks/>
          </p:cNvSpPr>
          <p:nvPr/>
        </p:nvSpPr>
        <p:spPr>
          <a:xfrm>
            <a:off x="908781" y="3322327"/>
            <a:ext cx="14489062" cy="65812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2"/>
            <a:r>
              <a:rPr lang="mk-MK" dirty="0"/>
              <a:t>Фиксен формат: </a:t>
            </a:r>
            <a:r>
              <a:rPr lang="en-US" dirty="0"/>
              <a:t>*.csv (</a:t>
            </a:r>
            <a:r>
              <a:rPr lang="mk-MK" dirty="0"/>
              <a:t>податоци во редови и колони)</a:t>
            </a:r>
            <a:endParaRPr lang="en-US" dirty="0"/>
          </a:p>
        </p:txBody>
      </p:sp>
      <p:sp>
        <p:nvSpPr>
          <p:cNvPr id="8" name="Text Placeholder 1">
            <a:extLst>
              <a:ext uri="{FF2B5EF4-FFF2-40B4-BE49-F238E27FC236}">
                <a16:creationId xmlns="" xmlns:a16="http://schemas.microsoft.com/office/drawing/2014/main" id="{82C1D420-4053-488B-97A1-CC97A8D474F1}"/>
              </a:ext>
            </a:extLst>
          </p:cNvPr>
          <p:cNvSpPr txBox="1">
            <a:spLocks/>
          </p:cNvSpPr>
          <p:nvPr/>
        </p:nvSpPr>
        <p:spPr>
          <a:xfrm>
            <a:off x="908781" y="3996473"/>
            <a:ext cx="14489062" cy="1137395"/>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2"/>
            <a:r>
              <a:rPr lang="mk-MK" dirty="0"/>
              <a:t>Слободен формат: </a:t>
            </a:r>
            <a:r>
              <a:rPr lang="en-US" dirty="0"/>
              <a:t>*.txt., *.</a:t>
            </a:r>
            <a:r>
              <a:rPr lang="en-US" dirty="0" err="1"/>
              <a:t>dat</a:t>
            </a:r>
            <a:r>
              <a:rPr lang="mk-MK" dirty="0"/>
              <a:t>, </a:t>
            </a:r>
            <a:r>
              <a:rPr lang="en-US" dirty="0"/>
              <a:t>*.</a:t>
            </a:r>
            <a:r>
              <a:rPr lang="en-US" dirty="0" err="1"/>
              <a:t>asc</a:t>
            </a:r>
            <a:r>
              <a:rPr lang="mk-MK" dirty="0"/>
              <a:t> (податоци каде колоните се одделени со знак)</a:t>
            </a:r>
            <a:endParaRPr lang="en-US" dirty="0"/>
          </a:p>
        </p:txBody>
      </p:sp>
      <p:pic>
        <p:nvPicPr>
          <p:cNvPr id="10" name="Picture 9">
            <a:extLst>
              <a:ext uri="{FF2B5EF4-FFF2-40B4-BE49-F238E27FC236}">
                <a16:creationId xmlns="" xmlns:a16="http://schemas.microsoft.com/office/drawing/2014/main" id="{E777385D-15C4-D3FA-6F5B-EDDDAF8D21BE}"/>
              </a:ext>
            </a:extLst>
          </p:cNvPr>
          <p:cNvPicPr>
            <a:picLocks noChangeAspect="1"/>
          </p:cNvPicPr>
          <p:nvPr/>
        </p:nvPicPr>
        <p:blipFill>
          <a:blip r:embed="rId3"/>
          <a:stretch>
            <a:fillRect/>
          </a:stretch>
        </p:blipFill>
        <p:spPr>
          <a:xfrm>
            <a:off x="135730" y="5506632"/>
            <a:ext cx="6521496" cy="2921087"/>
          </a:xfrm>
          <a:prstGeom prst="rect">
            <a:avLst/>
          </a:prstGeom>
        </p:spPr>
      </p:pic>
      <p:pic>
        <p:nvPicPr>
          <p:cNvPr id="12" name="Picture 11">
            <a:extLst>
              <a:ext uri="{FF2B5EF4-FFF2-40B4-BE49-F238E27FC236}">
                <a16:creationId xmlns="" xmlns:a16="http://schemas.microsoft.com/office/drawing/2014/main" id="{0838AAE7-CA24-CC61-166D-E6CBBAD09816}"/>
              </a:ext>
            </a:extLst>
          </p:cNvPr>
          <p:cNvPicPr>
            <a:picLocks noChangeAspect="1"/>
          </p:cNvPicPr>
          <p:nvPr/>
        </p:nvPicPr>
        <p:blipFill>
          <a:blip r:embed="rId4"/>
          <a:stretch>
            <a:fillRect/>
          </a:stretch>
        </p:blipFill>
        <p:spPr>
          <a:xfrm>
            <a:off x="10683037" y="5563486"/>
            <a:ext cx="6521496" cy="2833745"/>
          </a:xfrm>
          <a:prstGeom prst="rect">
            <a:avLst/>
          </a:prstGeom>
        </p:spPr>
      </p:pic>
      <p:cxnSp>
        <p:nvCxnSpPr>
          <p:cNvPr id="15" name="Straight Arrow Connector 14">
            <a:extLst>
              <a:ext uri="{FF2B5EF4-FFF2-40B4-BE49-F238E27FC236}">
                <a16:creationId xmlns="" xmlns:a16="http://schemas.microsoft.com/office/drawing/2014/main" id="{CD7A47F6-8BD1-AF7A-8AC0-E79D79E56AB6}"/>
              </a:ext>
            </a:extLst>
          </p:cNvPr>
          <p:cNvCxnSpPr>
            <a:stCxn id="10" idx="3"/>
          </p:cNvCxnSpPr>
          <p:nvPr/>
        </p:nvCxnSpPr>
        <p:spPr>
          <a:xfrm flipV="1">
            <a:off x="6657226" y="6967175"/>
            <a:ext cx="3705974" cy="1"/>
          </a:xfrm>
          <a:prstGeom prst="straightConnector1">
            <a:avLst/>
          </a:prstGeom>
          <a:noFill/>
          <a:ln w="76200" cap="flat">
            <a:solidFill>
              <a:srgbClr val="0070C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2" name="Footer Placeholder 4">
            <a:extLst>
              <a:ext uri="{FF2B5EF4-FFF2-40B4-BE49-F238E27FC236}">
                <a16:creationId xmlns="" xmlns:a16="http://schemas.microsoft.com/office/drawing/2014/main" id="{53007C60-EB25-1489-F5D3-E1CAEA26D77E}"/>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47207808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1000" fill="hold"/>
                                        <p:tgtEl>
                                          <p:spTgt spid="15"/>
                                        </p:tgtEl>
                                        <p:attrNameLst>
                                          <p:attrName>ppt_w</p:attrName>
                                        </p:attrNameLst>
                                      </p:cBhvr>
                                      <p:tavLst>
                                        <p:tav tm="0">
                                          <p:val>
                                            <p:fltVal val="0"/>
                                          </p:val>
                                        </p:tav>
                                        <p:tav tm="100000">
                                          <p:val>
                                            <p:strVal val="#ppt_w"/>
                                          </p:val>
                                        </p:tav>
                                      </p:tavLst>
                                    </p:anim>
                                    <p:anim calcmode="lin" valueType="num">
                                      <p:cBhvr>
                                        <p:cTn id="30" dur="1000" fill="hold"/>
                                        <p:tgtEl>
                                          <p:spTgt spid="15"/>
                                        </p:tgtEl>
                                        <p:attrNameLst>
                                          <p:attrName>ppt_h</p:attrName>
                                        </p:attrNameLst>
                                      </p:cBhvr>
                                      <p:tavLst>
                                        <p:tav tm="0">
                                          <p:val>
                                            <p:fltVal val="0"/>
                                          </p:val>
                                        </p:tav>
                                        <p:tav tm="100000">
                                          <p:val>
                                            <p:strVal val="#ppt_h"/>
                                          </p:val>
                                        </p:tav>
                                      </p:tavLst>
                                    </p:anim>
                                    <p:anim calcmode="lin" valueType="num">
                                      <p:cBhvr>
                                        <p:cTn id="31" dur="1000" fill="hold"/>
                                        <p:tgtEl>
                                          <p:spTgt spid="15"/>
                                        </p:tgtEl>
                                        <p:attrNameLst>
                                          <p:attrName>style.rotation</p:attrName>
                                        </p:attrNameLst>
                                      </p:cBhvr>
                                      <p:tavLst>
                                        <p:tav tm="0">
                                          <p:val>
                                            <p:fltVal val="90"/>
                                          </p:val>
                                        </p:tav>
                                        <p:tav tm="100000">
                                          <p:val>
                                            <p:fltVal val="0"/>
                                          </p:val>
                                        </p:tav>
                                      </p:tavLst>
                                    </p:anim>
                                    <p:animEffect transition="in" filter="fade">
                                      <p:cBhvr>
                                        <p:cTn id="32" dur="10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7" grpId="0" build="p"/>
      <p:bldP spid="8"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normAutofit/>
          </a:bodyPr>
          <a:lstStyle/>
          <a:p>
            <a:r>
              <a:rPr lang="mk-MK" dirty="0"/>
              <a:t>Формати на датотеки </a:t>
            </a:r>
            <a:r>
              <a:rPr lang="en-US" dirty="0"/>
              <a:t>II</a:t>
            </a:r>
            <a:endParaRPr lang="en-GB" dirty="0"/>
          </a:p>
        </p:txBody>
      </p:sp>
      <p:sp>
        <p:nvSpPr>
          <p:cNvPr id="4" name="Text Placeholder 1">
            <a:extLst>
              <a:ext uri="{FF2B5EF4-FFF2-40B4-BE49-F238E27FC236}">
                <a16:creationId xmlns="" xmlns:a16="http://schemas.microsoft.com/office/drawing/2014/main" id="{D08F5292-8F8A-F042-1D8D-8611CB12CE98}"/>
              </a:ext>
            </a:extLst>
          </p:cNvPr>
          <p:cNvSpPr txBox="1">
            <a:spLocks/>
          </p:cNvSpPr>
          <p:nvPr/>
        </p:nvSpPr>
        <p:spPr>
          <a:xfrm>
            <a:off x="908781" y="2042167"/>
            <a:ext cx="14489062" cy="65812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Долготрајно зачувување на податоци</a:t>
            </a:r>
            <a:endParaRPr lang="en-US" dirty="0"/>
          </a:p>
        </p:txBody>
      </p:sp>
      <p:sp>
        <p:nvSpPr>
          <p:cNvPr id="5" name="Text Placeholder 1">
            <a:extLst>
              <a:ext uri="{FF2B5EF4-FFF2-40B4-BE49-F238E27FC236}">
                <a16:creationId xmlns="" xmlns:a16="http://schemas.microsoft.com/office/drawing/2014/main" id="{09F22408-752F-A196-96EE-E70618D14EC2}"/>
              </a:ext>
            </a:extLst>
          </p:cNvPr>
          <p:cNvSpPr txBox="1">
            <a:spLocks/>
          </p:cNvSpPr>
          <p:nvPr/>
        </p:nvSpPr>
        <p:spPr>
          <a:xfrm>
            <a:off x="908781" y="2712727"/>
            <a:ext cx="14489062" cy="65812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r>
              <a:rPr lang="mk-MK" dirty="0"/>
              <a:t>Квантитативни податоци: </a:t>
            </a:r>
            <a:r>
              <a:rPr lang="en-US" dirty="0"/>
              <a:t>ASCII </a:t>
            </a:r>
            <a:r>
              <a:rPr lang="mk-MK" dirty="0"/>
              <a:t>формати (едноставен текст)</a:t>
            </a:r>
            <a:endParaRPr lang="en-US" dirty="0"/>
          </a:p>
        </p:txBody>
      </p:sp>
      <p:sp>
        <p:nvSpPr>
          <p:cNvPr id="7" name="Text Placeholder 1">
            <a:extLst>
              <a:ext uri="{FF2B5EF4-FFF2-40B4-BE49-F238E27FC236}">
                <a16:creationId xmlns="" xmlns:a16="http://schemas.microsoft.com/office/drawing/2014/main" id="{0CF397B0-8211-F172-6ADA-BF1A5F30F37D}"/>
              </a:ext>
            </a:extLst>
          </p:cNvPr>
          <p:cNvSpPr txBox="1">
            <a:spLocks/>
          </p:cNvSpPr>
          <p:nvPr/>
        </p:nvSpPr>
        <p:spPr>
          <a:xfrm>
            <a:off x="908781" y="3383287"/>
            <a:ext cx="14489062" cy="65812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2"/>
            <a:r>
              <a:rPr lang="mk-MK" dirty="0"/>
              <a:t>Фиксен формат: </a:t>
            </a:r>
            <a:r>
              <a:rPr lang="en-US" dirty="0"/>
              <a:t>*.csv (</a:t>
            </a:r>
            <a:r>
              <a:rPr lang="mk-MK" dirty="0"/>
              <a:t>податоци во редови и колони)</a:t>
            </a:r>
            <a:endParaRPr lang="en-US" dirty="0"/>
          </a:p>
        </p:txBody>
      </p:sp>
      <p:sp>
        <p:nvSpPr>
          <p:cNvPr id="8" name="Text Placeholder 1">
            <a:extLst>
              <a:ext uri="{FF2B5EF4-FFF2-40B4-BE49-F238E27FC236}">
                <a16:creationId xmlns="" xmlns:a16="http://schemas.microsoft.com/office/drawing/2014/main" id="{82C1D420-4053-488B-97A1-CC97A8D474F1}"/>
              </a:ext>
            </a:extLst>
          </p:cNvPr>
          <p:cNvSpPr txBox="1">
            <a:spLocks/>
          </p:cNvSpPr>
          <p:nvPr/>
        </p:nvSpPr>
        <p:spPr>
          <a:xfrm>
            <a:off x="908781" y="4057433"/>
            <a:ext cx="14489062" cy="1137395"/>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2"/>
            <a:r>
              <a:rPr lang="mk-MK" dirty="0"/>
              <a:t>Слободен формат: </a:t>
            </a:r>
            <a:r>
              <a:rPr lang="en-US" dirty="0"/>
              <a:t>*.txt., *.</a:t>
            </a:r>
            <a:r>
              <a:rPr lang="en-US" dirty="0" err="1"/>
              <a:t>dat</a:t>
            </a:r>
            <a:r>
              <a:rPr lang="mk-MK" dirty="0"/>
              <a:t>, </a:t>
            </a:r>
            <a:r>
              <a:rPr lang="en-US" dirty="0"/>
              <a:t>*.</a:t>
            </a:r>
            <a:r>
              <a:rPr lang="en-US" dirty="0" err="1"/>
              <a:t>asc</a:t>
            </a:r>
            <a:r>
              <a:rPr lang="mk-MK" dirty="0"/>
              <a:t> (податоци каде колоните се одделени со знак)</a:t>
            </a:r>
            <a:endParaRPr lang="en-US" dirty="0"/>
          </a:p>
        </p:txBody>
      </p:sp>
      <p:sp>
        <p:nvSpPr>
          <p:cNvPr id="2" name="Text Placeholder 1">
            <a:extLst>
              <a:ext uri="{FF2B5EF4-FFF2-40B4-BE49-F238E27FC236}">
                <a16:creationId xmlns="" xmlns:a16="http://schemas.microsoft.com/office/drawing/2014/main" id="{213DEAB4-4660-5055-218C-AC2A1424C664}"/>
              </a:ext>
            </a:extLst>
          </p:cNvPr>
          <p:cNvSpPr txBox="1">
            <a:spLocks/>
          </p:cNvSpPr>
          <p:nvPr/>
        </p:nvSpPr>
        <p:spPr>
          <a:xfrm>
            <a:off x="908781" y="5147882"/>
            <a:ext cx="14489062" cy="65812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r>
              <a:rPr lang="mk-MK" dirty="0"/>
              <a:t>Квалитативни податоци</a:t>
            </a:r>
            <a:endParaRPr lang="en-US" dirty="0"/>
          </a:p>
        </p:txBody>
      </p:sp>
      <p:sp>
        <p:nvSpPr>
          <p:cNvPr id="6" name="Text Placeholder 1">
            <a:extLst>
              <a:ext uri="{FF2B5EF4-FFF2-40B4-BE49-F238E27FC236}">
                <a16:creationId xmlns="" xmlns:a16="http://schemas.microsoft.com/office/drawing/2014/main" id="{F83D7341-B1C5-57BC-5EFF-3FDD73BFEF50}"/>
              </a:ext>
            </a:extLst>
          </p:cNvPr>
          <p:cNvSpPr txBox="1">
            <a:spLocks/>
          </p:cNvSpPr>
          <p:nvPr/>
        </p:nvSpPr>
        <p:spPr>
          <a:xfrm>
            <a:off x="908781" y="5818442"/>
            <a:ext cx="14489062" cy="65812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2"/>
            <a:r>
              <a:rPr lang="mk-MK" dirty="0"/>
              <a:t>Текст: </a:t>
            </a:r>
            <a:r>
              <a:rPr lang="en-US" dirty="0"/>
              <a:t>PDF/A</a:t>
            </a:r>
            <a:r>
              <a:rPr lang="mk-MK" dirty="0"/>
              <a:t> </a:t>
            </a:r>
            <a:endParaRPr lang="en-US" dirty="0"/>
          </a:p>
        </p:txBody>
      </p:sp>
      <p:sp>
        <p:nvSpPr>
          <p:cNvPr id="9" name="Text Placeholder 1">
            <a:extLst>
              <a:ext uri="{FF2B5EF4-FFF2-40B4-BE49-F238E27FC236}">
                <a16:creationId xmlns="" xmlns:a16="http://schemas.microsoft.com/office/drawing/2014/main" id="{8079B4D6-D0D1-4FAB-520C-831CE8CDB795}"/>
              </a:ext>
            </a:extLst>
          </p:cNvPr>
          <p:cNvSpPr txBox="1">
            <a:spLocks/>
          </p:cNvSpPr>
          <p:nvPr/>
        </p:nvSpPr>
        <p:spPr>
          <a:xfrm>
            <a:off x="908781" y="6492588"/>
            <a:ext cx="14489062" cy="658121"/>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2"/>
            <a:r>
              <a:rPr lang="mk-MK" dirty="0"/>
              <a:t>Мета-податоци: </a:t>
            </a:r>
            <a:r>
              <a:rPr lang="en-US" dirty="0"/>
              <a:t>XMLP</a:t>
            </a:r>
            <a:r>
              <a:rPr lang="mk-MK" dirty="0"/>
              <a:t> и </a:t>
            </a:r>
            <a:r>
              <a:rPr lang="en-US" dirty="0"/>
              <a:t>ASCII</a:t>
            </a:r>
          </a:p>
        </p:txBody>
      </p:sp>
      <p:sp>
        <p:nvSpPr>
          <p:cNvPr id="11" name="Text Placeholder 1">
            <a:extLst>
              <a:ext uri="{FF2B5EF4-FFF2-40B4-BE49-F238E27FC236}">
                <a16:creationId xmlns="" xmlns:a16="http://schemas.microsoft.com/office/drawing/2014/main" id="{72A366DC-5E74-26BF-65F3-36EED5F23805}"/>
              </a:ext>
            </a:extLst>
          </p:cNvPr>
          <p:cNvSpPr txBox="1">
            <a:spLocks/>
          </p:cNvSpPr>
          <p:nvPr/>
        </p:nvSpPr>
        <p:spPr>
          <a:xfrm>
            <a:off x="908781" y="7169883"/>
            <a:ext cx="14489062" cy="658121"/>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2"/>
            <a:r>
              <a:rPr lang="mk-MK" dirty="0"/>
              <a:t>Видео: </a:t>
            </a:r>
            <a:r>
              <a:rPr lang="en-US" dirty="0"/>
              <a:t>MXF</a:t>
            </a:r>
            <a:r>
              <a:rPr lang="mk-MK" dirty="0"/>
              <a:t> </a:t>
            </a:r>
            <a:r>
              <a:rPr lang="en-US" dirty="0"/>
              <a:t>(Material </a:t>
            </a:r>
            <a:r>
              <a:rPr lang="en-US" dirty="0" err="1"/>
              <a:t>eXchange</a:t>
            </a:r>
            <a:r>
              <a:rPr lang="en-US" dirty="0"/>
              <a:t> Format) and JPEG2000</a:t>
            </a:r>
          </a:p>
        </p:txBody>
      </p:sp>
      <p:sp>
        <p:nvSpPr>
          <p:cNvPr id="13" name="Text Placeholder 1">
            <a:extLst>
              <a:ext uri="{FF2B5EF4-FFF2-40B4-BE49-F238E27FC236}">
                <a16:creationId xmlns="" xmlns:a16="http://schemas.microsoft.com/office/drawing/2014/main" id="{52EE6C1F-8293-113B-4434-F163A5FF4E46}"/>
              </a:ext>
            </a:extLst>
          </p:cNvPr>
          <p:cNvSpPr txBox="1">
            <a:spLocks/>
          </p:cNvSpPr>
          <p:nvPr/>
        </p:nvSpPr>
        <p:spPr>
          <a:xfrm>
            <a:off x="908781" y="7828004"/>
            <a:ext cx="14489062" cy="658121"/>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2"/>
            <a:r>
              <a:rPr lang="mk-MK" dirty="0"/>
              <a:t>Аудио: </a:t>
            </a:r>
            <a:r>
              <a:rPr lang="en-US" dirty="0"/>
              <a:t>WAV</a:t>
            </a:r>
          </a:p>
        </p:txBody>
      </p:sp>
      <p:sp>
        <p:nvSpPr>
          <p:cNvPr id="14" name="Text Placeholder 1">
            <a:extLst>
              <a:ext uri="{FF2B5EF4-FFF2-40B4-BE49-F238E27FC236}">
                <a16:creationId xmlns="" xmlns:a16="http://schemas.microsoft.com/office/drawing/2014/main" id="{5E23C398-ABF7-B4E1-0A73-B1AB77B0D139}"/>
              </a:ext>
            </a:extLst>
          </p:cNvPr>
          <p:cNvSpPr txBox="1">
            <a:spLocks/>
          </p:cNvSpPr>
          <p:nvPr/>
        </p:nvSpPr>
        <p:spPr>
          <a:xfrm>
            <a:off x="908781" y="8468330"/>
            <a:ext cx="14489062" cy="658121"/>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2"/>
            <a:r>
              <a:rPr lang="mk-MK" dirty="0"/>
              <a:t>Фотографии, слики: </a:t>
            </a:r>
            <a:r>
              <a:rPr lang="en-US" dirty="0"/>
              <a:t>JPEG</a:t>
            </a:r>
          </a:p>
        </p:txBody>
      </p:sp>
      <p:sp>
        <p:nvSpPr>
          <p:cNvPr id="10" name="Footer Placeholder 4">
            <a:extLst>
              <a:ext uri="{FF2B5EF4-FFF2-40B4-BE49-F238E27FC236}">
                <a16:creationId xmlns="" xmlns:a16="http://schemas.microsoft.com/office/drawing/2014/main" id="{9FC7AE12-BD49-802A-C5BC-55B366800AE0}"/>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206984929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build="p"/>
      <p:bldP spid="9" grpId="0" build="p"/>
      <p:bldP spid="11" grpId="0" build="p"/>
      <p:bldP spid="13" grpId="0" build="p"/>
      <p:bldP spid="14"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a:xfrm>
            <a:off x="908781" y="885495"/>
            <a:ext cx="14716508" cy="1232865"/>
          </a:xfrm>
        </p:spPr>
        <p:txBody>
          <a:bodyPr>
            <a:normAutofit fontScale="90000"/>
          </a:bodyPr>
          <a:lstStyle/>
          <a:p>
            <a:r>
              <a:rPr lang="mk-MK" dirty="0"/>
              <a:t>Конверзија на датотеки кон долгорочно зачувување</a:t>
            </a:r>
            <a:endParaRPr lang="en-GB" dirty="0"/>
          </a:p>
        </p:txBody>
      </p:sp>
      <p:sp>
        <p:nvSpPr>
          <p:cNvPr id="4" name="Text Placeholder 1">
            <a:extLst>
              <a:ext uri="{FF2B5EF4-FFF2-40B4-BE49-F238E27FC236}">
                <a16:creationId xmlns="" xmlns:a16="http://schemas.microsoft.com/office/drawing/2014/main" id="{D08F5292-8F8A-F042-1D8D-8611CB12CE98}"/>
              </a:ext>
            </a:extLst>
          </p:cNvPr>
          <p:cNvSpPr txBox="1">
            <a:spLocks/>
          </p:cNvSpPr>
          <p:nvPr/>
        </p:nvSpPr>
        <p:spPr>
          <a:xfrm>
            <a:off x="908781" y="2560326"/>
            <a:ext cx="14489062" cy="1232865"/>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Со цел долгорочно искористување и зачувување на податоците, потребно е истите да бидат „снимени“ во формати кои овозможуваат долгорочна употреба. </a:t>
            </a:r>
            <a:endParaRPr lang="en-US" dirty="0"/>
          </a:p>
        </p:txBody>
      </p:sp>
      <p:sp>
        <p:nvSpPr>
          <p:cNvPr id="2" name="Text Placeholder 1">
            <a:extLst>
              <a:ext uri="{FF2B5EF4-FFF2-40B4-BE49-F238E27FC236}">
                <a16:creationId xmlns="" xmlns:a16="http://schemas.microsoft.com/office/drawing/2014/main" id="{99BC1CFC-2AD5-034F-2A04-FDCABE6BE6FF}"/>
              </a:ext>
            </a:extLst>
          </p:cNvPr>
          <p:cNvSpPr txBox="1">
            <a:spLocks/>
          </p:cNvSpPr>
          <p:nvPr/>
        </p:nvSpPr>
        <p:spPr>
          <a:xfrm>
            <a:off x="908781" y="3618724"/>
            <a:ext cx="14489062" cy="1232865"/>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Сегашните софтвери овозможуваат лесна конверзија од краткорочен кон долгорочен формат и обратно. </a:t>
            </a:r>
            <a:endParaRPr lang="en-US" dirty="0"/>
          </a:p>
        </p:txBody>
      </p:sp>
      <p:sp>
        <p:nvSpPr>
          <p:cNvPr id="6" name="Text Placeholder 1">
            <a:extLst>
              <a:ext uri="{FF2B5EF4-FFF2-40B4-BE49-F238E27FC236}">
                <a16:creationId xmlns="" xmlns:a16="http://schemas.microsoft.com/office/drawing/2014/main" id="{D23EAE8F-BD0B-300E-03C5-A835D2056B5E}"/>
              </a:ext>
            </a:extLst>
          </p:cNvPr>
          <p:cNvSpPr txBox="1">
            <a:spLocks/>
          </p:cNvSpPr>
          <p:nvPr/>
        </p:nvSpPr>
        <p:spPr>
          <a:xfrm>
            <a:off x="908781" y="4686075"/>
            <a:ext cx="14489062" cy="1074646"/>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Сепак, секогаш постои опасност од „губење“ на податоци при машинска конверзија:</a:t>
            </a:r>
            <a:endParaRPr lang="en-US" dirty="0"/>
          </a:p>
        </p:txBody>
      </p:sp>
      <p:sp>
        <p:nvSpPr>
          <p:cNvPr id="9" name="Text Placeholder 1">
            <a:extLst>
              <a:ext uri="{FF2B5EF4-FFF2-40B4-BE49-F238E27FC236}">
                <a16:creationId xmlns="" xmlns:a16="http://schemas.microsoft.com/office/drawing/2014/main" id="{DF7CD443-06DA-CCAB-C877-95AE25733323}"/>
              </a:ext>
            </a:extLst>
          </p:cNvPr>
          <p:cNvSpPr txBox="1">
            <a:spLocks/>
          </p:cNvSpPr>
          <p:nvPr/>
        </p:nvSpPr>
        <p:spPr>
          <a:xfrm>
            <a:off x="908781" y="5580529"/>
            <a:ext cx="14489062" cy="1074646"/>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r>
              <a:rPr lang="mk-MK" dirty="0"/>
              <a:t>Квантитативните бази можат да изгубат делови, податоци за карактерот на варијаблите, децимални броеви.</a:t>
            </a:r>
            <a:endParaRPr lang="en-US" dirty="0"/>
          </a:p>
        </p:txBody>
      </p:sp>
      <p:sp>
        <p:nvSpPr>
          <p:cNvPr id="11" name="Text Placeholder 1">
            <a:extLst>
              <a:ext uri="{FF2B5EF4-FFF2-40B4-BE49-F238E27FC236}">
                <a16:creationId xmlns="" xmlns:a16="http://schemas.microsoft.com/office/drawing/2014/main" id="{1E54CF60-B1B6-2798-F30A-3D8D8CBFACE4}"/>
              </a:ext>
            </a:extLst>
          </p:cNvPr>
          <p:cNvSpPr txBox="1">
            <a:spLocks/>
          </p:cNvSpPr>
          <p:nvPr/>
        </p:nvSpPr>
        <p:spPr>
          <a:xfrm>
            <a:off x="908781" y="6515436"/>
            <a:ext cx="14489062" cy="1074646"/>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r>
              <a:rPr lang="mk-MK" dirty="0"/>
              <a:t>Текстовите можат да изгубат делови кои се уредени (пр. обележани делови, нагласени делови</a:t>
            </a:r>
            <a:r>
              <a:rPr lang="en-US" dirty="0"/>
              <a:t>, </a:t>
            </a:r>
            <a:r>
              <a:rPr lang="mk-MK" dirty="0"/>
              <a:t>заглавја, итн.).</a:t>
            </a:r>
            <a:endParaRPr lang="en-US" dirty="0"/>
          </a:p>
        </p:txBody>
      </p:sp>
      <p:sp>
        <p:nvSpPr>
          <p:cNvPr id="13" name="Text Placeholder 1">
            <a:extLst>
              <a:ext uri="{FF2B5EF4-FFF2-40B4-BE49-F238E27FC236}">
                <a16:creationId xmlns="" xmlns:a16="http://schemas.microsoft.com/office/drawing/2014/main" id="{A58AB8A0-D4F8-77BD-AA12-B615585AB992}"/>
              </a:ext>
            </a:extLst>
          </p:cNvPr>
          <p:cNvSpPr txBox="1">
            <a:spLocks/>
          </p:cNvSpPr>
          <p:nvPr/>
        </p:nvSpPr>
        <p:spPr>
          <a:xfrm>
            <a:off x="908781" y="7560164"/>
            <a:ext cx="14489062" cy="1074646"/>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r>
              <a:rPr lang="mk-MK" dirty="0"/>
              <a:t>Сликите, видеата и звукот можат да изгубат на квалитет.</a:t>
            </a:r>
            <a:endParaRPr lang="en-US" dirty="0"/>
          </a:p>
        </p:txBody>
      </p:sp>
      <p:sp>
        <p:nvSpPr>
          <p:cNvPr id="14" name="Text Placeholder 1">
            <a:extLst>
              <a:ext uri="{FF2B5EF4-FFF2-40B4-BE49-F238E27FC236}">
                <a16:creationId xmlns="" xmlns:a16="http://schemas.microsoft.com/office/drawing/2014/main" id="{9743FDE7-3F2F-F93D-D0B5-751B6EF6FBC2}"/>
              </a:ext>
            </a:extLst>
          </p:cNvPr>
          <p:cNvSpPr txBox="1">
            <a:spLocks/>
          </p:cNvSpPr>
          <p:nvPr/>
        </p:nvSpPr>
        <p:spPr>
          <a:xfrm>
            <a:off x="908781" y="8142085"/>
            <a:ext cx="14489062" cy="1232865"/>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Следствено, податоците треба да бидат проверени по конверзијата и тоа од истражувач кој добро ги познава. </a:t>
            </a:r>
            <a:endParaRPr lang="en-US" dirty="0"/>
          </a:p>
        </p:txBody>
      </p:sp>
      <p:sp>
        <p:nvSpPr>
          <p:cNvPr id="5" name="Footer Placeholder 4">
            <a:extLst>
              <a:ext uri="{FF2B5EF4-FFF2-40B4-BE49-F238E27FC236}">
                <a16:creationId xmlns="" xmlns:a16="http://schemas.microsoft.com/office/drawing/2014/main" id="{3D0F0D61-5ECB-237F-E311-F71A4142A677}"/>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234851382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 grpId="0" build="p"/>
      <p:bldP spid="6" grpId="0" build="p"/>
      <p:bldP spid="9" grpId="0" build="p"/>
      <p:bldP spid="11" grpId="0" build="p"/>
      <p:bldP spid="13" grpId="0" build="p"/>
      <p:bldP spid="14"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a:xfrm>
            <a:off x="908781" y="885495"/>
            <a:ext cx="14716508" cy="1232865"/>
          </a:xfrm>
        </p:spPr>
        <p:txBody>
          <a:bodyPr>
            <a:normAutofit/>
          </a:bodyPr>
          <a:lstStyle/>
          <a:p>
            <a:r>
              <a:rPr lang="mk-MK" dirty="0"/>
              <a:t>Зачувување на автентичноста</a:t>
            </a:r>
            <a:endParaRPr lang="en-GB" dirty="0"/>
          </a:p>
        </p:txBody>
      </p:sp>
      <p:sp>
        <p:nvSpPr>
          <p:cNvPr id="4" name="Text Placeholder 1">
            <a:extLst>
              <a:ext uri="{FF2B5EF4-FFF2-40B4-BE49-F238E27FC236}">
                <a16:creationId xmlns="" xmlns:a16="http://schemas.microsoft.com/office/drawing/2014/main" id="{D08F5292-8F8A-F042-1D8D-8611CB12CE98}"/>
              </a:ext>
            </a:extLst>
          </p:cNvPr>
          <p:cNvSpPr txBox="1">
            <a:spLocks/>
          </p:cNvSpPr>
          <p:nvPr/>
        </p:nvSpPr>
        <p:spPr>
          <a:xfrm>
            <a:off x="908781" y="2560326"/>
            <a:ext cx="14489062" cy="1232865"/>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Во текот на обработката на податоците, можат да бидат креирани неколку верзии на датотеката со податоци.</a:t>
            </a:r>
            <a:endParaRPr lang="en-US" dirty="0"/>
          </a:p>
        </p:txBody>
      </p:sp>
      <p:sp>
        <p:nvSpPr>
          <p:cNvPr id="5" name="Text Placeholder 1">
            <a:extLst>
              <a:ext uri="{FF2B5EF4-FFF2-40B4-BE49-F238E27FC236}">
                <a16:creationId xmlns="" xmlns:a16="http://schemas.microsoft.com/office/drawing/2014/main" id="{59EBB230-FD5E-BB12-D4BB-EA7AA229884F}"/>
              </a:ext>
            </a:extLst>
          </p:cNvPr>
          <p:cNvSpPr txBox="1">
            <a:spLocks/>
          </p:cNvSpPr>
          <p:nvPr/>
        </p:nvSpPr>
        <p:spPr>
          <a:xfrm>
            <a:off x="908781" y="3643935"/>
            <a:ext cx="14489062" cy="1568145"/>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Со цел зачувување на автентичноста, како и да се овозможи преглед на правените промени, потребно е сите индивидуални верзии внимателно да се евидентираат. </a:t>
            </a:r>
            <a:endParaRPr lang="en-US" dirty="0"/>
          </a:p>
        </p:txBody>
      </p:sp>
      <p:sp>
        <p:nvSpPr>
          <p:cNvPr id="7" name="Text Placeholder 1">
            <a:extLst>
              <a:ext uri="{FF2B5EF4-FFF2-40B4-BE49-F238E27FC236}">
                <a16:creationId xmlns="" xmlns:a16="http://schemas.microsoft.com/office/drawing/2014/main" id="{E63F3E84-25DA-1945-4398-60722D6371D3}"/>
              </a:ext>
            </a:extLst>
          </p:cNvPr>
          <p:cNvSpPr txBox="1">
            <a:spLocks/>
          </p:cNvSpPr>
          <p:nvPr/>
        </p:nvSpPr>
        <p:spPr>
          <a:xfrm>
            <a:off x="908781" y="5120640"/>
            <a:ext cx="14489062" cy="1568145"/>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Со цел зачувување на автентичноста, потребно е и податоците да се заштитат од неовластена модификација. </a:t>
            </a:r>
            <a:endParaRPr lang="en-US" dirty="0"/>
          </a:p>
        </p:txBody>
      </p:sp>
      <p:sp>
        <p:nvSpPr>
          <p:cNvPr id="2" name="Footer Placeholder 4">
            <a:extLst>
              <a:ext uri="{FF2B5EF4-FFF2-40B4-BE49-F238E27FC236}">
                <a16:creationId xmlns="" xmlns:a16="http://schemas.microsoft.com/office/drawing/2014/main" id="{FCBAB803-53AD-55C9-8A32-58AC91AE46E6}"/>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234020847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7"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 xmlns:a16="http://schemas.microsoft.com/office/drawing/2014/main" id="{6DDC59B7-B208-1D32-B1EA-0269729C5332}"/>
              </a:ext>
            </a:extLst>
          </p:cNvPr>
          <p:cNvSpPr>
            <a:spLocks noGrp="1"/>
          </p:cNvSpPr>
          <p:nvPr>
            <p:ph type="title"/>
          </p:nvPr>
        </p:nvSpPr>
        <p:spPr/>
        <p:txBody>
          <a:bodyPr/>
          <a:lstStyle/>
          <a:p>
            <a:r>
              <a:rPr lang="mk-MK" dirty="0"/>
              <a:t>Пример на табела за контрола на верзии</a:t>
            </a:r>
            <a:endParaRPr lang="en-US" dirty="0"/>
          </a:p>
        </p:txBody>
      </p:sp>
      <p:pic>
        <p:nvPicPr>
          <p:cNvPr id="9" name="Picture 8">
            <a:extLst>
              <a:ext uri="{FF2B5EF4-FFF2-40B4-BE49-F238E27FC236}">
                <a16:creationId xmlns="" xmlns:a16="http://schemas.microsoft.com/office/drawing/2014/main" id="{33AC9870-EBDF-17E6-ED79-E3B174B572FA}"/>
              </a:ext>
            </a:extLst>
          </p:cNvPr>
          <p:cNvPicPr>
            <a:picLocks noChangeAspect="1"/>
          </p:cNvPicPr>
          <p:nvPr/>
        </p:nvPicPr>
        <p:blipFill>
          <a:blip r:embed="rId2"/>
          <a:stretch>
            <a:fillRect/>
          </a:stretch>
        </p:blipFill>
        <p:spPr>
          <a:xfrm>
            <a:off x="2523804" y="1882574"/>
            <a:ext cx="11486462" cy="7129528"/>
          </a:xfrm>
          <a:prstGeom prst="rect">
            <a:avLst/>
          </a:prstGeom>
        </p:spPr>
      </p:pic>
      <p:sp>
        <p:nvSpPr>
          <p:cNvPr id="2" name="Footer Placeholder 4">
            <a:extLst>
              <a:ext uri="{FF2B5EF4-FFF2-40B4-BE49-F238E27FC236}">
                <a16:creationId xmlns="" xmlns:a16="http://schemas.microsoft.com/office/drawing/2014/main" id="{A84645B9-946E-D2BF-B623-981C24413E33}"/>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920839598"/>
      </p:ext>
    </p:extLst>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 xmlns:a16="http://schemas.microsoft.com/office/drawing/2014/main" id="{E0EE8CF5-9502-4E76-9976-9A6525C3B387}"/>
              </a:ext>
            </a:extLst>
          </p:cNvPr>
          <p:cNvSpPr>
            <a:spLocks noGrp="1"/>
          </p:cNvSpPr>
          <p:nvPr>
            <p:ph type="body" sz="quarter" idx="13"/>
          </p:nvPr>
        </p:nvSpPr>
        <p:spPr/>
        <p:txBody>
          <a:bodyPr>
            <a:normAutofit fontScale="70000" lnSpcReduction="20000"/>
          </a:bodyPr>
          <a:lstStyle/>
          <a:p>
            <a:r>
              <a:rPr lang="mk-MK" dirty="0"/>
              <a:t>Зачувување на истражувачките податоци</a:t>
            </a:r>
            <a:endParaRPr lang="en-GB" dirty="0"/>
          </a:p>
        </p:txBody>
      </p:sp>
      <p:sp>
        <p:nvSpPr>
          <p:cNvPr id="15" name="Text Placeholder 14">
            <a:extLst>
              <a:ext uri="{FF2B5EF4-FFF2-40B4-BE49-F238E27FC236}">
                <a16:creationId xmlns="" xmlns:a16="http://schemas.microsoft.com/office/drawing/2014/main" id="{8C3D2373-9B72-4A86-A44A-5459BF81F23D}"/>
              </a:ext>
            </a:extLst>
          </p:cNvPr>
          <p:cNvSpPr>
            <a:spLocks noGrp="1"/>
          </p:cNvSpPr>
          <p:nvPr>
            <p:ph type="body" sz="quarter" idx="16"/>
          </p:nvPr>
        </p:nvSpPr>
        <p:spPr>
          <a:xfrm>
            <a:off x="2410958" y="6908800"/>
            <a:ext cx="11493301" cy="1145988"/>
          </a:xfrm>
        </p:spPr>
        <p:txBody>
          <a:bodyPr>
            <a:normAutofit fontScale="92500" lnSpcReduction="10000"/>
          </a:bodyPr>
          <a:lstStyle/>
          <a:p>
            <a:r>
              <a:rPr lang="mk-MK" sz="2400" dirty="0"/>
              <a:t>Вебинар: </a:t>
            </a:r>
            <a:r>
              <a:rPr lang="ru-RU" sz="2400" dirty="0"/>
              <a:t>Управување со истражувачки податоци од општествените науки </a:t>
            </a:r>
            <a:br>
              <a:rPr lang="ru-RU" sz="2400" dirty="0"/>
            </a:br>
            <a:r>
              <a:rPr lang="ru-RU" sz="2400" dirty="0"/>
              <a:t>26 октомври 2022</a:t>
            </a:r>
            <a:endParaRPr lang="en-US" sz="2400" dirty="0"/>
          </a:p>
          <a:p>
            <a:r>
              <a:rPr lang="en-US" sz="2400" dirty="0"/>
              <a:t>DOI: 10.5281/zenodo.7250138</a:t>
            </a:r>
            <a:endParaRPr lang="en-GB" sz="2400" dirty="0"/>
          </a:p>
        </p:txBody>
      </p:sp>
      <p:sp>
        <p:nvSpPr>
          <p:cNvPr id="4" name="Text Placeholder 13">
            <a:extLst>
              <a:ext uri="{FF2B5EF4-FFF2-40B4-BE49-F238E27FC236}">
                <a16:creationId xmlns="" xmlns:a16="http://schemas.microsoft.com/office/drawing/2014/main" id="{49AEC79B-8613-1299-3FB0-956B5B7F6971}"/>
              </a:ext>
            </a:extLst>
          </p:cNvPr>
          <p:cNvSpPr txBox="1">
            <a:spLocks/>
          </p:cNvSpPr>
          <p:nvPr/>
        </p:nvSpPr>
        <p:spPr>
          <a:xfrm>
            <a:off x="2394025" y="5981700"/>
            <a:ext cx="7572935" cy="520700"/>
          </a:xfrm>
          <a:prstGeom prst="rect">
            <a:avLst/>
          </a:prstGeom>
        </p:spPr>
        <p:txBody>
          <a:bodyPr vert="horz" lIns="91440" tIns="45720" rIns="91440" bIns="45720" rtlCol="0">
            <a:normAutofit fontScale="92500"/>
          </a:bodyPr>
          <a:lstStyle>
            <a:lvl1pPr marL="0" marR="0" indent="0" algn="l" defTabSz="584200" rtl="0" eaLnBrk="1" latinLnBrk="0" hangingPunct="1">
              <a:lnSpc>
                <a:spcPct val="100000"/>
              </a:lnSpc>
              <a:spcBef>
                <a:spcPts val="600"/>
              </a:spcBef>
              <a:spcAft>
                <a:spcPts val="0"/>
              </a:spcAft>
              <a:buClrTx/>
              <a:buSzPct val="145000"/>
              <a:buFontTx/>
              <a:buNone/>
              <a:tabLst/>
              <a:defRPr sz="2000" b="0" i="1" u="none" strike="noStrike" cap="none" spc="0" baseline="0">
                <a:ln>
                  <a:noFill/>
                </a:ln>
                <a:solidFill>
                  <a:schemeClr val="bg1"/>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145000"/>
              <a:buFontTx/>
              <a:buChar char="•"/>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145000"/>
              <a:buFontTx/>
              <a:buChar char="•"/>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145000"/>
              <a:buFontTx/>
              <a:buChar char="•"/>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145000"/>
              <a:buFontTx/>
              <a:buChar char="•"/>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sz="2800"/>
              <a:t>Јован Близнаковски / МК АИПОН, ИСППИ-УКИМ</a:t>
            </a:r>
            <a:endParaRPr lang="en-GB" sz="2800" dirty="0"/>
          </a:p>
        </p:txBody>
      </p:sp>
      <p:pic>
        <p:nvPicPr>
          <p:cNvPr id="5" name="Google Shape;93;p10" descr="MK-DASS logo">
            <a:extLst>
              <a:ext uri="{FF2B5EF4-FFF2-40B4-BE49-F238E27FC236}">
                <a16:creationId xmlns="" xmlns:a16="http://schemas.microsoft.com/office/drawing/2014/main" id="{75C2A3D8-5310-D57D-3EAC-11DEC10D444E}"/>
              </a:ext>
            </a:extLst>
          </p:cNvPr>
          <p:cNvPicPr preferRelativeResize="0"/>
          <p:nvPr/>
        </p:nvPicPr>
        <p:blipFill>
          <a:blip r:embed="rId2">
            <a:alphaModFix/>
          </a:blip>
          <a:stretch>
            <a:fillRect/>
          </a:stretch>
        </p:blipFill>
        <p:spPr>
          <a:xfrm>
            <a:off x="10971608" y="301977"/>
            <a:ext cx="1501380" cy="1699975"/>
          </a:xfrm>
          <a:prstGeom prst="rect">
            <a:avLst/>
          </a:prstGeom>
          <a:noFill/>
          <a:ln>
            <a:noFill/>
          </a:ln>
        </p:spPr>
      </p:pic>
      <p:sp>
        <p:nvSpPr>
          <p:cNvPr id="6" name="Google Shape;88;p10">
            <a:extLst>
              <a:ext uri="{FF2B5EF4-FFF2-40B4-BE49-F238E27FC236}">
                <a16:creationId xmlns="" xmlns:a16="http://schemas.microsoft.com/office/drawing/2014/main" id="{E3EC784D-D73E-9C12-CF80-DE3249A9DE71}"/>
              </a:ext>
            </a:extLst>
          </p:cNvPr>
          <p:cNvSpPr txBox="1"/>
          <p:nvPr/>
        </p:nvSpPr>
        <p:spPr>
          <a:xfrm>
            <a:off x="2632156" y="8933161"/>
            <a:ext cx="5842688" cy="370703"/>
          </a:xfrm>
          <a:prstGeom prst="rect">
            <a:avLst/>
          </a:prstGeom>
          <a:noFill/>
          <a:ln>
            <a:noFill/>
          </a:ln>
        </p:spPr>
        <p:txBody>
          <a:bodyPr spcFirstLastPara="1" wrap="square" lIns="50800" tIns="50800" rIns="50800" bIns="50800" anchor="t" anchorCtr="0">
            <a:normAutofit fontScale="92500" lnSpcReduction="20000"/>
          </a:bodyPr>
          <a:lstStyle/>
          <a:p>
            <a:pPr marL="0" marR="0" lvl="0" indent="0" algn="l" rtl="0">
              <a:lnSpc>
                <a:spcPct val="100000"/>
              </a:lnSpc>
              <a:spcBef>
                <a:spcPts val="0"/>
              </a:spcBef>
              <a:spcAft>
                <a:spcPts val="0"/>
              </a:spcAft>
              <a:buClr>
                <a:schemeClr val="lt1"/>
              </a:buClr>
              <a:buSzPct val="100000"/>
              <a:buFont typeface="Tahoma"/>
              <a:buNone/>
            </a:pPr>
            <a:r>
              <a:rPr lang="x-none" sz="2400" b="0" i="0" u="none" strike="noStrike" cap="none">
                <a:solidFill>
                  <a:schemeClr val="lt1"/>
                </a:solidFill>
                <a:latin typeface="Tahoma"/>
                <a:ea typeface="Tahoma"/>
                <a:cs typeface="Tahoma"/>
                <a:sym typeface="Tahoma"/>
              </a:rPr>
              <a:t>Licence: CC-BY 4.0</a:t>
            </a:r>
            <a:endParaRPr/>
          </a:p>
        </p:txBody>
      </p:sp>
    </p:spTree>
    <p:extLst>
      <p:ext uri="{BB962C8B-B14F-4D97-AF65-F5344CB8AC3E}">
        <p14:creationId xmlns:p14="http://schemas.microsoft.com/office/powerpoint/2010/main" val="2828013821"/>
      </p:ext>
    </p:extLst>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F2B8D49B-CC91-4C76-0E08-4904956EB1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2638" y="376627"/>
            <a:ext cx="4848456" cy="8606008"/>
          </a:xfrm>
          <a:prstGeom prst="rect">
            <a:avLst/>
          </a:prstGeom>
        </p:spPr>
      </p:pic>
      <p:sp>
        <p:nvSpPr>
          <p:cNvPr id="2" name="Footer Placeholder 4">
            <a:extLst>
              <a:ext uri="{FF2B5EF4-FFF2-40B4-BE49-F238E27FC236}">
                <a16:creationId xmlns="" xmlns:a16="http://schemas.microsoft.com/office/drawing/2014/main" id="{08B5E1C1-059C-28EA-C1E3-DBCAF28E6BB8}"/>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127495050"/>
      </p:ext>
    </p:extLst>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79BD18D8-3580-AA42-BC75-E600A63DC02E}"/>
              </a:ext>
            </a:extLst>
          </p:cNvPr>
          <p:cNvSpPr>
            <a:spLocks noGrp="1"/>
          </p:cNvSpPr>
          <p:nvPr>
            <p:ph type="body" idx="1"/>
          </p:nvPr>
        </p:nvSpPr>
        <p:spPr>
          <a:xfrm>
            <a:off x="908781" y="2496211"/>
            <a:ext cx="14489062" cy="811765"/>
          </a:xfrm>
        </p:spPr>
        <p:txBody>
          <a:bodyPr/>
          <a:lstStyle/>
          <a:p>
            <a:pPr>
              <a:lnSpc>
                <a:spcPct val="150000"/>
              </a:lnSpc>
            </a:pPr>
            <a:r>
              <a:rPr lang="mk-MK" dirty="0"/>
              <a:t>„Без податоци – нема истражување!“</a:t>
            </a:r>
            <a:endParaRPr lang="en-GB" b="1" dirty="0"/>
          </a:p>
          <a:p>
            <a:pPr>
              <a:lnSpc>
                <a:spcPct val="150000"/>
              </a:lnSpc>
            </a:pPr>
            <a:endParaRPr lang="en-GB" dirty="0"/>
          </a:p>
          <a:p>
            <a:pPr>
              <a:lnSpc>
                <a:spcPct val="150000"/>
              </a:lnSpc>
            </a:pPr>
            <a:endParaRPr lang="en-GB" dirty="0"/>
          </a:p>
        </p:txBody>
      </p:sp>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lstStyle/>
          <a:p>
            <a:r>
              <a:rPr lang="mk-MK" dirty="0"/>
              <a:t>Вовед</a:t>
            </a:r>
            <a:endParaRPr lang="en-GB" dirty="0"/>
          </a:p>
        </p:txBody>
      </p:sp>
      <p:sp>
        <p:nvSpPr>
          <p:cNvPr id="4" name="Text Placeholder 1">
            <a:extLst>
              <a:ext uri="{FF2B5EF4-FFF2-40B4-BE49-F238E27FC236}">
                <a16:creationId xmlns="" xmlns:a16="http://schemas.microsoft.com/office/drawing/2014/main" id="{EC19DB8A-3A5E-3762-0226-EB95C2254B13}"/>
              </a:ext>
            </a:extLst>
          </p:cNvPr>
          <p:cNvSpPr txBox="1">
            <a:spLocks/>
          </p:cNvSpPr>
          <p:nvPr/>
        </p:nvSpPr>
        <p:spPr>
          <a:xfrm>
            <a:off x="908781" y="3307976"/>
            <a:ext cx="14489062" cy="137160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Важно е да се преземат соодветни мерки за чување на податоците со цел да не се изгубат како и да се спречи неовластена манипулација.  </a:t>
            </a:r>
            <a:endParaRPr lang="en-GB" b="1" dirty="0"/>
          </a:p>
          <a:p>
            <a:pPr>
              <a:lnSpc>
                <a:spcPct val="150000"/>
              </a:lnSpc>
            </a:pPr>
            <a:endParaRPr lang="en-GB" dirty="0"/>
          </a:p>
          <a:p>
            <a:pPr>
              <a:lnSpc>
                <a:spcPct val="150000"/>
              </a:lnSpc>
            </a:pPr>
            <a:endParaRPr lang="en-GB" dirty="0"/>
          </a:p>
        </p:txBody>
      </p:sp>
      <p:sp>
        <p:nvSpPr>
          <p:cNvPr id="5" name="Text Placeholder 1">
            <a:extLst>
              <a:ext uri="{FF2B5EF4-FFF2-40B4-BE49-F238E27FC236}">
                <a16:creationId xmlns="" xmlns:a16="http://schemas.microsoft.com/office/drawing/2014/main" id="{19F08F24-9E55-F881-42C4-C5FC4D07A906}"/>
              </a:ext>
            </a:extLst>
          </p:cNvPr>
          <p:cNvSpPr txBox="1">
            <a:spLocks/>
          </p:cNvSpPr>
          <p:nvPr/>
        </p:nvSpPr>
        <p:spPr>
          <a:xfrm>
            <a:off x="908781" y="4684058"/>
            <a:ext cx="14489062" cy="137160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Второто е особено важно во контекст на управување со лични сензитивни податоци на испитаниците.</a:t>
            </a:r>
            <a:endParaRPr lang="en-GB" b="1" dirty="0"/>
          </a:p>
          <a:p>
            <a:pPr>
              <a:lnSpc>
                <a:spcPct val="150000"/>
              </a:lnSpc>
            </a:pPr>
            <a:endParaRPr lang="en-GB" dirty="0"/>
          </a:p>
          <a:p>
            <a:pPr>
              <a:lnSpc>
                <a:spcPct val="150000"/>
              </a:lnSpc>
            </a:pPr>
            <a:endParaRPr lang="en-GB" dirty="0"/>
          </a:p>
        </p:txBody>
      </p:sp>
      <p:sp>
        <p:nvSpPr>
          <p:cNvPr id="6" name="Footer Placeholder 4">
            <a:extLst>
              <a:ext uri="{FF2B5EF4-FFF2-40B4-BE49-F238E27FC236}">
                <a16:creationId xmlns="" xmlns:a16="http://schemas.microsoft.com/office/drawing/2014/main" id="{44CF7659-5387-F28E-31A0-DE004AD1D122}"/>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294619394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build="p"/>
      <p:bldP spid="5"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79BD18D8-3580-AA42-BC75-E600A63DC02E}"/>
              </a:ext>
            </a:extLst>
          </p:cNvPr>
          <p:cNvSpPr>
            <a:spLocks noGrp="1"/>
          </p:cNvSpPr>
          <p:nvPr>
            <p:ph type="body" idx="1"/>
          </p:nvPr>
        </p:nvSpPr>
        <p:spPr>
          <a:xfrm>
            <a:off x="908781" y="2496211"/>
            <a:ext cx="14489062" cy="811765"/>
          </a:xfrm>
        </p:spPr>
        <p:txBody>
          <a:bodyPr/>
          <a:lstStyle/>
          <a:p>
            <a:pPr>
              <a:lnSpc>
                <a:spcPct val="150000"/>
              </a:lnSpc>
            </a:pPr>
            <a:r>
              <a:rPr lang="mk-MK" dirty="0"/>
              <a:t>Различни решенија за складирање, нивни предности и слабости</a:t>
            </a:r>
            <a:endParaRPr lang="en-GB" b="1" dirty="0"/>
          </a:p>
          <a:p>
            <a:pPr>
              <a:lnSpc>
                <a:spcPct val="150000"/>
              </a:lnSpc>
            </a:pPr>
            <a:endParaRPr lang="en-GB" dirty="0"/>
          </a:p>
          <a:p>
            <a:pPr>
              <a:lnSpc>
                <a:spcPct val="150000"/>
              </a:lnSpc>
            </a:pPr>
            <a:endParaRPr lang="en-GB" dirty="0"/>
          </a:p>
        </p:txBody>
      </p:sp>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lstStyle/>
          <a:p>
            <a:r>
              <a:rPr lang="mk-MK" dirty="0"/>
              <a:t>Вовед </a:t>
            </a:r>
            <a:r>
              <a:rPr lang="en-US" dirty="0"/>
              <a:t>II </a:t>
            </a:r>
            <a:r>
              <a:rPr lang="mk-MK" dirty="0"/>
              <a:t>(Што ќе погледнеме денес?)</a:t>
            </a:r>
            <a:endParaRPr lang="en-GB" dirty="0"/>
          </a:p>
        </p:txBody>
      </p:sp>
      <p:sp>
        <p:nvSpPr>
          <p:cNvPr id="4" name="Text Placeholder 1">
            <a:extLst>
              <a:ext uri="{FF2B5EF4-FFF2-40B4-BE49-F238E27FC236}">
                <a16:creationId xmlns="" xmlns:a16="http://schemas.microsoft.com/office/drawing/2014/main" id="{EC19DB8A-3A5E-3762-0226-EB95C2254B13}"/>
              </a:ext>
            </a:extLst>
          </p:cNvPr>
          <p:cNvSpPr txBox="1">
            <a:spLocks/>
          </p:cNvSpPr>
          <p:nvPr/>
        </p:nvSpPr>
        <p:spPr>
          <a:xfrm>
            <a:off x="908781" y="3307976"/>
            <a:ext cx="14489062" cy="137160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Креирање на стратегија за складирање, согласно карактерот на истражувачкиот проект</a:t>
            </a:r>
            <a:endParaRPr lang="en-GB" b="1" dirty="0"/>
          </a:p>
          <a:p>
            <a:pPr>
              <a:lnSpc>
                <a:spcPct val="150000"/>
              </a:lnSpc>
            </a:pPr>
            <a:endParaRPr lang="en-GB" dirty="0"/>
          </a:p>
          <a:p>
            <a:pPr>
              <a:lnSpc>
                <a:spcPct val="150000"/>
              </a:lnSpc>
            </a:pPr>
            <a:endParaRPr lang="en-GB" dirty="0"/>
          </a:p>
        </p:txBody>
      </p:sp>
      <p:sp>
        <p:nvSpPr>
          <p:cNvPr id="5" name="Text Placeholder 1">
            <a:extLst>
              <a:ext uri="{FF2B5EF4-FFF2-40B4-BE49-F238E27FC236}">
                <a16:creationId xmlns="" xmlns:a16="http://schemas.microsoft.com/office/drawing/2014/main" id="{19F08F24-9E55-F881-42C4-C5FC4D07A906}"/>
              </a:ext>
            </a:extLst>
          </p:cNvPr>
          <p:cNvSpPr txBox="1">
            <a:spLocks/>
          </p:cNvSpPr>
          <p:nvPr/>
        </p:nvSpPr>
        <p:spPr>
          <a:xfrm>
            <a:off x="908781" y="4684058"/>
            <a:ext cx="14489062" cy="137160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Резервни копии и стратегии за справување со евентуални „катастрофи“</a:t>
            </a:r>
            <a:endParaRPr lang="en-GB" b="1" dirty="0"/>
          </a:p>
          <a:p>
            <a:pPr>
              <a:lnSpc>
                <a:spcPct val="150000"/>
              </a:lnSpc>
            </a:pPr>
            <a:endParaRPr lang="en-GB" dirty="0"/>
          </a:p>
          <a:p>
            <a:pPr>
              <a:lnSpc>
                <a:spcPct val="150000"/>
              </a:lnSpc>
            </a:pPr>
            <a:endParaRPr lang="en-GB" dirty="0"/>
          </a:p>
        </p:txBody>
      </p:sp>
      <p:sp>
        <p:nvSpPr>
          <p:cNvPr id="6" name="Text Placeholder 1">
            <a:extLst>
              <a:ext uri="{FF2B5EF4-FFF2-40B4-BE49-F238E27FC236}">
                <a16:creationId xmlns="" xmlns:a16="http://schemas.microsoft.com/office/drawing/2014/main" id="{717A2BB8-6000-B698-E05F-FB6802C736B0}"/>
              </a:ext>
            </a:extLst>
          </p:cNvPr>
          <p:cNvSpPr txBox="1">
            <a:spLocks/>
          </p:cNvSpPr>
          <p:nvPr/>
        </p:nvSpPr>
        <p:spPr>
          <a:xfrm>
            <a:off x="908781" y="5491341"/>
            <a:ext cx="14489062" cy="137160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Можности за заштита на податоците од неовластена манипулација</a:t>
            </a:r>
            <a:endParaRPr lang="en-GB" b="1" dirty="0"/>
          </a:p>
          <a:p>
            <a:pPr>
              <a:lnSpc>
                <a:spcPct val="150000"/>
              </a:lnSpc>
            </a:pPr>
            <a:endParaRPr lang="en-GB" dirty="0"/>
          </a:p>
          <a:p>
            <a:pPr>
              <a:lnSpc>
                <a:spcPct val="150000"/>
              </a:lnSpc>
            </a:pPr>
            <a:endParaRPr lang="en-GB" dirty="0"/>
          </a:p>
        </p:txBody>
      </p:sp>
      <p:cxnSp>
        <p:nvCxnSpPr>
          <p:cNvPr id="10" name="Straight Arrow Connector 9">
            <a:extLst>
              <a:ext uri="{FF2B5EF4-FFF2-40B4-BE49-F238E27FC236}">
                <a16:creationId xmlns="" xmlns:a16="http://schemas.microsoft.com/office/drawing/2014/main" id="{E23FED78-5E5D-E667-19E4-DFEA2CAC69DB}"/>
              </a:ext>
            </a:extLst>
          </p:cNvPr>
          <p:cNvCxnSpPr>
            <a:cxnSpLocks/>
          </p:cNvCxnSpPr>
          <p:nvPr/>
        </p:nvCxnSpPr>
        <p:spPr>
          <a:xfrm>
            <a:off x="7570693" y="6177141"/>
            <a:ext cx="1" cy="1756623"/>
          </a:xfrm>
          <a:prstGeom prst="straightConnector1">
            <a:avLst/>
          </a:prstGeom>
          <a:ln w="228600">
            <a:tailEnd type="triangle"/>
          </a:ln>
        </p:spPr>
        <p:style>
          <a:lnRef idx="1">
            <a:schemeClr val="accent1"/>
          </a:lnRef>
          <a:fillRef idx="0">
            <a:schemeClr val="accent1"/>
          </a:fillRef>
          <a:effectRef idx="0">
            <a:schemeClr val="accent1"/>
          </a:effectRef>
          <a:fontRef idx="minor">
            <a:schemeClr val="tx1"/>
          </a:fontRef>
        </p:style>
      </p:cxnSp>
      <p:sp>
        <p:nvSpPr>
          <p:cNvPr id="13" name="Text Placeholder 1">
            <a:extLst>
              <a:ext uri="{FF2B5EF4-FFF2-40B4-BE49-F238E27FC236}">
                <a16:creationId xmlns="" xmlns:a16="http://schemas.microsoft.com/office/drawing/2014/main" id="{D79587C4-0FC3-2EDF-98D9-023B75EA2689}"/>
              </a:ext>
            </a:extLst>
          </p:cNvPr>
          <p:cNvSpPr txBox="1">
            <a:spLocks/>
          </p:cNvSpPr>
          <p:nvPr/>
        </p:nvSpPr>
        <p:spPr>
          <a:xfrm>
            <a:off x="-1099438" y="7931405"/>
            <a:ext cx="17340263" cy="137160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marL="0" indent="0" algn="ctr">
              <a:lnSpc>
                <a:spcPct val="150000"/>
              </a:lnSpc>
              <a:buNone/>
            </a:pPr>
            <a:r>
              <a:rPr lang="mk-MK" dirty="0"/>
              <a:t>ПЛАН ЗА УПРАВУВАЊЕ СО ПОДАТОЦИ</a:t>
            </a:r>
            <a:endParaRPr lang="en-GB" b="1" dirty="0"/>
          </a:p>
          <a:p>
            <a:pPr>
              <a:lnSpc>
                <a:spcPct val="150000"/>
              </a:lnSpc>
            </a:pPr>
            <a:endParaRPr lang="en-GB" dirty="0"/>
          </a:p>
          <a:p>
            <a:pPr>
              <a:lnSpc>
                <a:spcPct val="150000"/>
              </a:lnSpc>
            </a:pPr>
            <a:endParaRPr lang="en-GB" dirty="0"/>
          </a:p>
        </p:txBody>
      </p:sp>
      <p:sp>
        <p:nvSpPr>
          <p:cNvPr id="7" name="Footer Placeholder 4">
            <a:extLst>
              <a:ext uri="{FF2B5EF4-FFF2-40B4-BE49-F238E27FC236}">
                <a16:creationId xmlns="" xmlns:a16="http://schemas.microsoft.com/office/drawing/2014/main" id="{A4DB5B03-217E-6119-C304-AC503E489C57}"/>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3698060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0" fill="hold"/>
                                        <p:tgtEl>
                                          <p:spTgt spid="10"/>
                                        </p:tgtEl>
                                        <p:attrNameLst>
                                          <p:attrName>ppt_w</p:attrName>
                                        </p:attrNameLst>
                                      </p:cBhvr>
                                      <p:tavLst>
                                        <p:tav tm="0">
                                          <p:val>
                                            <p:fltVal val="0"/>
                                          </p:val>
                                        </p:tav>
                                        <p:tav tm="100000">
                                          <p:val>
                                            <p:strVal val="#ppt_w"/>
                                          </p:val>
                                        </p:tav>
                                      </p:tavLst>
                                    </p:anim>
                                    <p:anim calcmode="lin" valueType="num">
                                      <p:cBhvr>
                                        <p:cTn id="24" dur="1000" fill="hold"/>
                                        <p:tgtEl>
                                          <p:spTgt spid="10"/>
                                        </p:tgtEl>
                                        <p:attrNameLst>
                                          <p:attrName>ppt_h</p:attrName>
                                        </p:attrNameLst>
                                      </p:cBhvr>
                                      <p:tavLst>
                                        <p:tav tm="0">
                                          <p:val>
                                            <p:fltVal val="0"/>
                                          </p:val>
                                        </p:tav>
                                        <p:tav tm="100000">
                                          <p:val>
                                            <p:strVal val="#ppt_h"/>
                                          </p:val>
                                        </p:tav>
                                      </p:tavLst>
                                    </p:anim>
                                    <p:anim calcmode="lin" valueType="num">
                                      <p:cBhvr>
                                        <p:cTn id="25" dur="1000" fill="hold"/>
                                        <p:tgtEl>
                                          <p:spTgt spid="10"/>
                                        </p:tgtEl>
                                        <p:attrNameLst>
                                          <p:attrName>style.rotation</p:attrName>
                                        </p:attrNameLst>
                                      </p:cBhvr>
                                      <p:tavLst>
                                        <p:tav tm="0">
                                          <p:val>
                                            <p:fltVal val="90"/>
                                          </p:val>
                                        </p:tav>
                                        <p:tav tm="100000">
                                          <p:val>
                                            <p:fltVal val="0"/>
                                          </p:val>
                                        </p:tav>
                                      </p:tavLst>
                                    </p:anim>
                                    <p:animEffect transition="in" filter="fade">
                                      <p:cBhvr>
                                        <p:cTn id="26" dur="10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2000"/>
                                        <p:tgtEl>
                                          <p:spTgt spid="13"/>
                                        </p:tgtEl>
                                      </p:cBhvr>
                                    </p:animEffect>
                                    <p:anim calcmode="lin" valueType="num">
                                      <p:cBhvr>
                                        <p:cTn id="32" dur="2000" fill="hold"/>
                                        <p:tgtEl>
                                          <p:spTgt spid="13"/>
                                        </p:tgtEl>
                                        <p:attrNameLst>
                                          <p:attrName>ppt_w</p:attrName>
                                        </p:attrNameLst>
                                      </p:cBhvr>
                                      <p:tavLst>
                                        <p:tav tm="0" fmla="#ppt_w*sin(2.5*pi*$)">
                                          <p:val>
                                            <p:fltVal val="0"/>
                                          </p:val>
                                        </p:tav>
                                        <p:tav tm="100000">
                                          <p:val>
                                            <p:fltVal val="1"/>
                                          </p:val>
                                        </p:tav>
                                      </p:tavLst>
                                    </p:anim>
                                    <p:anim calcmode="lin" valueType="num">
                                      <p:cBhvr>
                                        <p:cTn id="33" dur="20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build="p"/>
      <p:bldP spid="5" grpId="0" build="p"/>
      <p:bldP spid="6" grpId="0" build="p"/>
      <p:bldP spid="1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79BD18D8-3580-AA42-BC75-E600A63DC02E}"/>
              </a:ext>
            </a:extLst>
          </p:cNvPr>
          <p:cNvSpPr>
            <a:spLocks noGrp="1"/>
          </p:cNvSpPr>
          <p:nvPr>
            <p:ph type="body" idx="1"/>
          </p:nvPr>
        </p:nvSpPr>
        <p:spPr>
          <a:xfrm>
            <a:off x="908781" y="2496211"/>
            <a:ext cx="14489062" cy="1305768"/>
          </a:xfrm>
        </p:spPr>
        <p:txBody>
          <a:bodyPr>
            <a:normAutofit lnSpcReduction="10000"/>
          </a:bodyPr>
          <a:lstStyle/>
          <a:p>
            <a:pPr>
              <a:lnSpc>
                <a:spcPct val="150000"/>
              </a:lnSpc>
            </a:pPr>
            <a:r>
              <a:rPr lang="mk-MK" dirty="0"/>
              <a:t>Пример: терабајти на снимени видео-интервјуа и илјадници страници транскрипти во рамки на меѓународен истражувачки проект</a:t>
            </a:r>
            <a:endParaRPr lang="en-GB" b="1" dirty="0"/>
          </a:p>
          <a:p>
            <a:pPr>
              <a:lnSpc>
                <a:spcPct val="150000"/>
              </a:lnSpc>
            </a:pPr>
            <a:endParaRPr lang="en-GB" dirty="0"/>
          </a:p>
          <a:p>
            <a:pPr>
              <a:lnSpc>
                <a:spcPct val="150000"/>
              </a:lnSpc>
            </a:pPr>
            <a:endParaRPr lang="en-GB" dirty="0"/>
          </a:p>
        </p:txBody>
      </p:sp>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lstStyle/>
          <a:p>
            <a:r>
              <a:rPr lang="mk-MK" dirty="0"/>
              <a:t>Решенија за складирање</a:t>
            </a:r>
            <a:endParaRPr lang="en-GB" dirty="0"/>
          </a:p>
        </p:txBody>
      </p:sp>
      <p:graphicFrame>
        <p:nvGraphicFramePr>
          <p:cNvPr id="6" name="Table 5">
            <a:extLst>
              <a:ext uri="{FF2B5EF4-FFF2-40B4-BE49-F238E27FC236}">
                <a16:creationId xmlns="" xmlns:a16="http://schemas.microsoft.com/office/drawing/2014/main" id="{1F4F5EF6-713E-6B35-DB9C-5DC097D3AB67}"/>
              </a:ext>
            </a:extLst>
          </p:cNvPr>
          <p:cNvGraphicFramePr>
            <a:graphicFrameLocks noGrp="1"/>
          </p:cNvGraphicFramePr>
          <p:nvPr/>
        </p:nvGraphicFramePr>
        <p:xfrm>
          <a:off x="3328110" y="4167768"/>
          <a:ext cx="10684041" cy="4759730"/>
        </p:xfrm>
        <a:graphic>
          <a:graphicData uri="http://schemas.openxmlformats.org/drawingml/2006/table">
            <a:tbl>
              <a:tblPr>
                <a:tableStyleId>{5940675A-B579-460E-94D1-54222C63F5DA}</a:tableStyleId>
              </a:tblPr>
              <a:tblGrid>
                <a:gridCol w="3561347">
                  <a:extLst>
                    <a:ext uri="{9D8B030D-6E8A-4147-A177-3AD203B41FA5}">
                      <a16:colId xmlns="" xmlns:a16="http://schemas.microsoft.com/office/drawing/2014/main" val="3664197424"/>
                    </a:ext>
                  </a:extLst>
                </a:gridCol>
                <a:gridCol w="3561347">
                  <a:extLst>
                    <a:ext uri="{9D8B030D-6E8A-4147-A177-3AD203B41FA5}">
                      <a16:colId xmlns="" xmlns:a16="http://schemas.microsoft.com/office/drawing/2014/main" val="1061544342"/>
                    </a:ext>
                  </a:extLst>
                </a:gridCol>
                <a:gridCol w="3561347">
                  <a:extLst>
                    <a:ext uri="{9D8B030D-6E8A-4147-A177-3AD203B41FA5}">
                      <a16:colId xmlns="" xmlns:a16="http://schemas.microsoft.com/office/drawing/2014/main" val="2784022303"/>
                    </a:ext>
                  </a:extLst>
                </a:gridCol>
              </a:tblGrid>
              <a:tr h="266188">
                <a:tc>
                  <a:txBody>
                    <a:bodyPr/>
                    <a:lstStyle/>
                    <a:p>
                      <a:pPr marL="0" marR="0">
                        <a:lnSpc>
                          <a:spcPct val="107000"/>
                        </a:lnSpc>
                        <a:spcBef>
                          <a:spcPts val="0"/>
                        </a:spcBef>
                        <a:spcAft>
                          <a:spcPts val="600"/>
                        </a:spcAft>
                      </a:pPr>
                      <a:r>
                        <a:rPr lang="mk-MK" sz="1800" b="1" dirty="0">
                          <a:effectLst/>
                        </a:rPr>
                        <a:t>Тип на податоци </a:t>
                      </a:r>
                      <a:endParaRPr lang="en-US" sz="2800" b="1"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600"/>
                        </a:spcAft>
                      </a:pPr>
                      <a:r>
                        <a:rPr lang="mk-MK" sz="1800" b="1">
                          <a:effectLst/>
                        </a:rPr>
                        <a:t>Потреби за складирање </a:t>
                      </a:r>
                      <a:endParaRPr lang="en-US" sz="2800" b="1">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600"/>
                        </a:spcAft>
                      </a:pPr>
                      <a:r>
                        <a:rPr lang="mk-MK" sz="1800" b="1" dirty="0">
                          <a:effectLst/>
                        </a:rPr>
                        <a:t>Решенија за складирање </a:t>
                      </a:r>
                      <a:endParaRPr lang="en-US" sz="2800" b="1"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228219814"/>
                  </a:ext>
                </a:extLst>
              </a:tr>
              <a:tr h="4466233">
                <a:tc>
                  <a:txBody>
                    <a:bodyPr/>
                    <a:lstStyle/>
                    <a:p>
                      <a:pPr marL="0" marR="0">
                        <a:lnSpc>
                          <a:spcPct val="107000"/>
                        </a:lnSpc>
                        <a:spcBef>
                          <a:spcPts val="0"/>
                        </a:spcBef>
                        <a:spcAft>
                          <a:spcPts val="600"/>
                        </a:spcAft>
                      </a:pPr>
                      <a:endParaRPr lang="mk-MK" sz="1800" dirty="0">
                        <a:effectLst/>
                      </a:endParaRPr>
                    </a:p>
                    <a:p>
                      <a:pPr marL="0" marR="0">
                        <a:lnSpc>
                          <a:spcPct val="107000"/>
                        </a:lnSpc>
                        <a:spcBef>
                          <a:spcPts val="0"/>
                        </a:spcBef>
                        <a:spcAft>
                          <a:spcPts val="600"/>
                        </a:spcAft>
                      </a:pPr>
                      <a:endParaRPr lang="mk-MK" sz="1800" dirty="0">
                        <a:effectLst/>
                      </a:endParaRPr>
                    </a:p>
                    <a:p>
                      <a:pPr marL="0" marR="0">
                        <a:lnSpc>
                          <a:spcPct val="107000"/>
                        </a:lnSpc>
                        <a:spcBef>
                          <a:spcPts val="0"/>
                        </a:spcBef>
                        <a:spcAft>
                          <a:spcPts val="600"/>
                        </a:spcAft>
                      </a:pPr>
                      <a:endParaRPr lang="mk-MK" sz="1800" dirty="0">
                        <a:effectLst/>
                      </a:endParaRPr>
                    </a:p>
                    <a:p>
                      <a:pPr marL="0" marR="0">
                        <a:lnSpc>
                          <a:spcPct val="107000"/>
                        </a:lnSpc>
                        <a:spcBef>
                          <a:spcPts val="0"/>
                        </a:spcBef>
                        <a:spcAft>
                          <a:spcPts val="600"/>
                        </a:spcAft>
                      </a:pPr>
                      <a:endParaRPr lang="mk-MK" sz="1800" dirty="0">
                        <a:effectLst/>
                      </a:endParaRPr>
                    </a:p>
                    <a:p>
                      <a:pPr marL="0" marR="0">
                        <a:lnSpc>
                          <a:spcPct val="107000"/>
                        </a:lnSpc>
                        <a:spcBef>
                          <a:spcPts val="0"/>
                        </a:spcBef>
                        <a:spcAft>
                          <a:spcPts val="600"/>
                        </a:spcAft>
                      </a:pPr>
                      <a:r>
                        <a:rPr lang="mk-MK" sz="1800" dirty="0">
                          <a:effectLst/>
                        </a:rPr>
                        <a:t>Лични податоци</a:t>
                      </a:r>
                      <a:endParaRPr lang="en-US" sz="2800" dirty="0">
                        <a:effectLst/>
                      </a:endParaRPr>
                    </a:p>
                    <a:p>
                      <a:pPr marL="0" marR="0">
                        <a:lnSpc>
                          <a:spcPct val="107000"/>
                        </a:lnSpc>
                        <a:spcBef>
                          <a:spcPts val="0"/>
                        </a:spcBef>
                        <a:spcAft>
                          <a:spcPts val="600"/>
                        </a:spcAft>
                      </a:pPr>
                      <a:r>
                        <a:rPr lang="mk-MK" sz="1800" dirty="0">
                          <a:effectLst/>
                        </a:rPr>
                        <a:t>(потребно е да се имплементираат силни мерки за заштита)</a:t>
                      </a:r>
                      <a:endParaRPr lang="en-US" sz="2800" dirty="0">
                        <a:effectLst/>
                      </a:endParaRPr>
                    </a:p>
                    <a:p>
                      <a:pPr marL="0" marR="0">
                        <a:lnSpc>
                          <a:spcPct val="107000"/>
                        </a:lnSpc>
                        <a:spcBef>
                          <a:spcPts val="0"/>
                        </a:spcBef>
                        <a:spcAft>
                          <a:spcPts val="600"/>
                        </a:spcAft>
                      </a:pPr>
                      <a:r>
                        <a:rPr lang="en-US" sz="1800" dirty="0">
                          <a:effectLst/>
                        </a:rPr>
                        <a:t> </a:t>
                      </a:r>
                      <a:endParaRPr lang="en-US" sz="2800"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600"/>
                        </a:spcAft>
                      </a:pPr>
                      <a:endParaRPr lang="mk-MK" sz="1800" dirty="0">
                        <a:effectLst/>
                      </a:endParaRPr>
                    </a:p>
                    <a:p>
                      <a:pPr marL="0" marR="0">
                        <a:lnSpc>
                          <a:spcPct val="107000"/>
                        </a:lnSpc>
                        <a:spcBef>
                          <a:spcPts val="0"/>
                        </a:spcBef>
                        <a:spcAft>
                          <a:spcPts val="600"/>
                        </a:spcAft>
                      </a:pPr>
                      <a:endParaRPr lang="mk-MK" sz="1800" dirty="0">
                        <a:effectLst/>
                      </a:endParaRPr>
                    </a:p>
                    <a:p>
                      <a:pPr marL="0" marR="0">
                        <a:lnSpc>
                          <a:spcPct val="107000"/>
                        </a:lnSpc>
                        <a:spcBef>
                          <a:spcPts val="0"/>
                        </a:spcBef>
                        <a:spcAft>
                          <a:spcPts val="600"/>
                        </a:spcAft>
                      </a:pPr>
                      <a:endParaRPr lang="mk-MK" sz="1800" dirty="0">
                        <a:effectLst/>
                      </a:endParaRPr>
                    </a:p>
                    <a:p>
                      <a:pPr marL="0" marR="0">
                        <a:lnSpc>
                          <a:spcPct val="107000"/>
                        </a:lnSpc>
                        <a:spcBef>
                          <a:spcPts val="0"/>
                        </a:spcBef>
                        <a:spcAft>
                          <a:spcPts val="600"/>
                        </a:spcAft>
                      </a:pPr>
                      <a:r>
                        <a:rPr lang="mk-MK" sz="1800" dirty="0">
                          <a:effectLst/>
                        </a:rPr>
                        <a:t>Голем капацитет за складирање</a:t>
                      </a:r>
                      <a:endParaRPr lang="en-US" sz="2800" dirty="0">
                        <a:effectLst/>
                      </a:endParaRPr>
                    </a:p>
                    <a:p>
                      <a:pPr marL="0" marR="0">
                        <a:lnSpc>
                          <a:spcPct val="107000"/>
                        </a:lnSpc>
                        <a:spcBef>
                          <a:spcPts val="0"/>
                        </a:spcBef>
                        <a:spcAft>
                          <a:spcPts val="600"/>
                        </a:spcAft>
                      </a:pPr>
                      <a:r>
                        <a:rPr lang="mk-MK" sz="1800" dirty="0">
                          <a:effectLst/>
                        </a:rPr>
                        <a:t>Потребен е далечински пристап до видеата и транскриптите</a:t>
                      </a:r>
                      <a:endParaRPr lang="en-US" sz="2800" dirty="0">
                        <a:effectLst/>
                      </a:endParaRPr>
                    </a:p>
                    <a:p>
                      <a:pPr marL="0" marR="0">
                        <a:lnSpc>
                          <a:spcPct val="107000"/>
                        </a:lnSpc>
                        <a:spcBef>
                          <a:spcPts val="0"/>
                        </a:spcBef>
                        <a:spcAft>
                          <a:spcPts val="600"/>
                        </a:spcAft>
                      </a:pPr>
                      <a:r>
                        <a:rPr lang="mk-MK" sz="1800" dirty="0">
                          <a:effectLst/>
                        </a:rPr>
                        <a:t>Истражувачите треба да бидат во можност истовремено да работат со податоците</a:t>
                      </a:r>
                      <a:r>
                        <a:rPr lang="en-US" sz="1800" dirty="0">
                          <a:effectLst/>
                        </a:rPr>
                        <a:t> </a:t>
                      </a:r>
                      <a:endParaRPr lang="en-US" sz="2800"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600"/>
                        </a:spcAft>
                      </a:pPr>
                      <a:r>
                        <a:rPr lang="mk-MK" sz="1800" dirty="0">
                          <a:effectLst/>
                        </a:rPr>
                        <a:t>Податоците се пренесуваат само во енкриптирана форма </a:t>
                      </a:r>
                      <a:endParaRPr lang="en-US" sz="2800" dirty="0">
                        <a:effectLst/>
                      </a:endParaRPr>
                    </a:p>
                    <a:p>
                      <a:pPr marL="0" marR="0">
                        <a:lnSpc>
                          <a:spcPct val="107000"/>
                        </a:lnSpc>
                        <a:spcBef>
                          <a:spcPts val="0"/>
                        </a:spcBef>
                        <a:spcAft>
                          <a:spcPts val="600"/>
                        </a:spcAft>
                      </a:pPr>
                      <a:r>
                        <a:rPr lang="mk-MK" sz="1800" dirty="0">
                          <a:effectLst/>
                        </a:rPr>
                        <a:t>Далечинскиот пристап се овозможува преку „облак“ </a:t>
                      </a:r>
                      <a:endParaRPr lang="en-US" sz="2800" dirty="0">
                        <a:effectLst/>
                      </a:endParaRPr>
                    </a:p>
                    <a:p>
                      <a:pPr marL="0" marR="0">
                        <a:lnSpc>
                          <a:spcPct val="107000"/>
                        </a:lnSpc>
                        <a:spcBef>
                          <a:spcPts val="0"/>
                        </a:spcBef>
                        <a:spcAft>
                          <a:spcPts val="600"/>
                        </a:spcAft>
                      </a:pPr>
                      <a:r>
                        <a:rPr lang="mk-MK" sz="1800" dirty="0">
                          <a:effectLst/>
                        </a:rPr>
                        <a:t>Главните копии од видеата и транскриптите се енкриптирани и „снимени“ на „облак“, преносен хард-диск и усб читач</a:t>
                      </a:r>
                      <a:endParaRPr lang="en-US" sz="2800" dirty="0">
                        <a:effectLst/>
                      </a:endParaRPr>
                    </a:p>
                    <a:p>
                      <a:pPr marL="0" marR="0">
                        <a:lnSpc>
                          <a:spcPct val="107000"/>
                        </a:lnSpc>
                        <a:spcBef>
                          <a:spcPts val="0"/>
                        </a:spcBef>
                        <a:spcAft>
                          <a:spcPts val="600"/>
                        </a:spcAft>
                      </a:pPr>
                      <a:r>
                        <a:rPr lang="mk-MK" sz="1800" dirty="0">
                          <a:effectLst/>
                        </a:rPr>
                        <a:t>Резервните копии (хард-диск, усб читач) се лоцирани на различни и безбедни локации</a:t>
                      </a:r>
                      <a:endParaRPr lang="en-US" sz="2800" dirty="0">
                        <a:effectLst/>
                      </a:endParaRPr>
                    </a:p>
                    <a:p>
                      <a:pPr marL="0" marR="0">
                        <a:lnSpc>
                          <a:spcPct val="107000"/>
                        </a:lnSpc>
                        <a:spcBef>
                          <a:spcPts val="0"/>
                        </a:spcBef>
                        <a:spcAft>
                          <a:spcPts val="600"/>
                        </a:spcAft>
                      </a:pPr>
                      <a:r>
                        <a:rPr lang="mk-MK" sz="1800" dirty="0">
                          <a:effectLst/>
                        </a:rPr>
                        <a:t>Формуларите за согласност и клучевите за енкрипција се чуваат во посебен сеф</a:t>
                      </a:r>
                      <a:r>
                        <a:rPr lang="en-US" sz="1800" dirty="0">
                          <a:effectLst/>
                        </a:rPr>
                        <a:t> </a:t>
                      </a:r>
                      <a:endParaRPr lang="en-US" sz="2800"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367640982"/>
                  </a:ext>
                </a:extLst>
              </a:tr>
            </a:tbl>
          </a:graphicData>
        </a:graphic>
      </p:graphicFrame>
      <p:sp>
        <p:nvSpPr>
          <p:cNvPr id="4" name="Footer Placeholder 4">
            <a:extLst>
              <a:ext uri="{FF2B5EF4-FFF2-40B4-BE49-F238E27FC236}">
                <a16:creationId xmlns="" xmlns:a16="http://schemas.microsoft.com/office/drawing/2014/main" id="{FA135AD8-6121-8DE2-D151-CFC94A999B1F}"/>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104083129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lstStyle/>
          <a:p>
            <a:r>
              <a:rPr lang="mk-MK" dirty="0"/>
              <a:t>Решенија за складирањ</a:t>
            </a:r>
            <a:r>
              <a:rPr lang="en-US" dirty="0"/>
              <a:t>e: </a:t>
            </a:r>
            <a:r>
              <a:rPr lang="mk-MK" dirty="0"/>
              <a:t>преносни уреди</a:t>
            </a:r>
            <a:endParaRPr lang="en-GB" dirty="0"/>
          </a:p>
        </p:txBody>
      </p:sp>
      <p:graphicFrame>
        <p:nvGraphicFramePr>
          <p:cNvPr id="8" name="Table 7">
            <a:extLst>
              <a:ext uri="{FF2B5EF4-FFF2-40B4-BE49-F238E27FC236}">
                <a16:creationId xmlns="" xmlns:a16="http://schemas.microsoft.com/office/drawing/2014/main" id="{BB21C6E3-A679-0300-6A3B-91FD52599059}"/>
              </a:ext>
            </a:extLst>
          </p:cNvPr>
          <p:cNvGraphicFramePr>
            <a:graphicFrameLocks noGrp="1"/>
          </p:cNvGraphicFramePr>
          <p:nvPr/>
        </p:nvGraphicFramePr>
        <p:xfrm>
          <a:off x="1311876" y="2154770"/>
          <a:ext cx="14716509" cy="6885433"/>
        </p:xfrm>
        <a:graphic>
          <a:graphicData uri="http://schemas.openxmlformats.org/drawingml/2006/table">
            <a:tbl>
              <a:tblPr>
                <a:tableStyleId>{5940675A-B579-460E-94D1-54222C63F5DA}</a:tableStyleId>
              </a:tblPr>
              <a:tblGrid>
                <a:gridCol w="4905503">
                  <a:extLst>
                    <a:ext uri="{9D8B030D-6E8A-4147-A177-3AD203B41FA5}">
                      <a16:colId xmlns="" xmlns:a16="http://schemas.microsoft.com/office/drawing/2014/main" val="492025921"/>
                    </a:ext>
                  </a:extLst>
                </a:gridCol>
                <a:gridCol w="4905503">
                  <a:extLst>
                    <a:ext uri="{9D8B030D-6E8A-4147-A177-3AD203B41FA5}">
                      <a16:colId xmlns="" xmlns:a16="http://schemas.microsoft.com/office/drawing/2014/main" val="3175505251"/>
                    </a:ext>
                  </a:extLst>
                </a:gridCol>
                <a:gridCol w="4905503">
                  <a:extLst>
                    <a:ext uri="{9D8B030D-6E8A-4147-A177-3AD203B41FA5}">
                      <a16:colId xmlns="" xmlns:a16="http://schemas.microsoft.com/office/drawing/2014/main" val="728490113"/>
                    </a:ext>
                  </a:extLst>
                </a:gridCol>
              </a:tblGrid>
              <a:tr h="1208336">
                <a:tc>
                  <a:txBody>
                    <a:bodyPr/>
                    <a:lstStyle/>
                    <a:p>
                      <a:pPr marL="0" marR="0">
                        <a:lnSpc>
                          <a:spcPct val="107000"/>
                        </a:lnSpc>
                        <a:spcBef>
                          <a:spcPts val="0"/>
                        </a:spcBef>
                        <a:spcAft>
                          <a:spcPts val="600"/>
                        </a:spcAft>
                      </a:pPr>
                      <a:r>
                        <a:rPr lang="mk-MK" sz="2600" b="1" dirty="0">
                          <a:effectLst/>
                        </a:rPr>
                        <a:t>Предности</a:t>
                      </a:r>
                      <a:endParaRPr lang="en-US" sz="2600" b="1"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600"/>
                        </a:spcAft>
                      </a:pPr>
                      <a:r>
                        <a:rPr lang="mk-MK" sz="2600" b="1" dirty="0">
                          <a:effectLst/>
                        </a:rPr>
                        <a:t>Слабости </a:t>
                      </a:r>
                      <a:endParaRPr lang="en-US" sz="2600" b="1"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600"/>
                        </a:spcAft>
                      </a:pPr>
                      <a:r>
                        <a:rPr lang="mk-MK" sz="2600" b="1" dirty="0">
                          <a:effectLst/>
                        </a:rPr>
                        <a:t>Мерки на претпазливост за чувствителни лични податоци</a:t>
                      </a:r>
                      <a:endParaRPr lang="en-US" sz="2600" b="1"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348966877"/>
                  </a:ext>
                </a:extLst>
              </a:tr>
              <a:tr h="5505000">
                <a:tc>
                  <a:txBody>
                    <a:bodyPr/>
                    <a:lstStyle/>
                    <a:p>
                      <a:pPr marL="0" marR="0">
                        <a:lnSpc>
                          <a:spcPct val="107000"/>
                        </a:lnSpc>
                        <a:spcBef>
                          <a:spcPts val="0"/>
                        </a:spcBef>
                        <a:spcAft>
                          <a:spcPts val="0"/>
                        </a:spcAft>
                      </a:pPr>
                      <a:r>
                        <a:rPr lang="en-US" sz="2600" dirty="0">
                          <a:effectLst/>
                        </a:rPr>
                        <a:t> </a:t>
                      </a:r>
                    </a:p>
                    <a:p>
                      <a:pPr marL="0" marR="0" lvl="0" indent="0">
                        <a:lnSpc>
                          <a:spcPct val="107000"/>
                        </a:lnSpc>
                        <a:spcBef>
                          <a:spcPts val="0"/>
                        </a:spcBef>
                        <a:spcAft>
                          <a:spcPts val="0"/>
                        </a:spcAft>
                        <a:buFont typeface="+mj-lt"/>
                        <a:buNone/>
                      </a:pPr>
                      <a:r>
                        <a:rPr lang="mk-MK" sz="2600" dirty="0">
                          <a:effectLst/>
                        </a:rPr>
                        <a:t>Овозможуваат лесен пренос на податоците без користење на интернет</a:t>
                      </a:r>
                      <a:endParaRPr lang="en-US" sz="2600" dirty="0">
                        <a:effectLst/>
                      </a:endParaRPr>
                    </a:p>
                    <a:p>
                      <a:pPr marL="0" marR="0">
                        <a:lnSpc>
                          <a:spcPct val="107000"/>
                        </a:lnSpc>
                        <a:spcBef>
                          <a:spcPts val="0"/>
                        </a:spcBef>
                        <a:spcAft>
                          <a:spcPts val="0"/>
                        </a:spcAft>
                      </a:pPr>
                      <a:r>
                        <a:rPr lang="mk-MK" sz="2600" dirty="0">
                          <a:effectLst/>
                        </a:rPr>
                        <a:t> </a:t>
                      </a:r>
                      <a:endParaRPr lang="en-US" sz="2600" dirty="0">
                        <a:effectLst/>
                      </a:endParaRPr>
                    </a:p>
                    <a:p>
                      <a:pPr marL="0" marR="0">
                        <a:lnSpc>
                          <a:spcPct val="107000"/>
                        </a:lnSpc>
                        <a:spcBef>
                          <a:spcPts val="0"/>
                        </a:spcBef>
                        <a:spcAft>
                          <a:spcPts val="0"/>
                        </a:spcAft>
                      </a:pPr>
                      <a:r>
                        <a:rPr lang="mk-MK" sz="2600" dirty="0">
                          <a:effectLst/>
                        </a:rPr>
                        <a:t>Можат да бидат особено корисни при работа на терен</a:t>
                      </a:r>
                      <a:endParaRPr lang="en-US" sz="2600" dirty="0">
                        <a:effectLst/>
                      </a:endParaRPr>
                    </a:p>
                    <a:p>
                      <a:pPr marL="0" marR="0">
                        <a:lnSpc>
                          <a:spcPct val="107000"/>
                        </a:lnSpc>
                        <a:spcBef>
                          <a:spcPts val="0"/>
                        </a:spcBef>
                        <a:spcAft>
                          <a:spcPts val="0"/>
                        </a:spcAft>
                      </a:pPr>
                      <a:r>
                        <a:rPr lang="mk-MK" sz="2600" dirty="0">
                          <a:effectLst/>
                        </a:rPr>
                        <a:t> </a:t>
                      </a:r>
                      <a:endParaRPr lang="en-US" sz="2600" dirty="0">
                        <a:effectLst/>
                      </a:endParaRPr>
                    </a:p>
                    <a:p>
                      <a:pPr marL="0" marR="0">
                        <a:lnSpc>
                          <a:spcPct val="107000"/>
                        </a:lnSpc>
                        <a:spcBef>
                          <a:spcPts val="0"/>
                        </a:spcBef>
                        <a:spcAft>
                          <a:spcPts val="0"/>
                        </a:spcAft>
                      </a:pPr>
                      <a:r>
                        <a:rPr lang="mk-MK" sz="2600" dirty="0">
                          <a:effectLst/>
                        </a:rPr>
                        <a:t>Ниски трошоци</a:t>
                      </a:r>
                      <a:endParaRPr lang="en-US" sz="2600" dirty="0">
                        <a:effectLst/>
                      </a:endParaRPr>
                    </a:p>
                    <a:p>
                      <a:pPr marL="0" marR="0" lvl="0" indent="0">
                        <a:lnSpc>
                          <a:spcPct val="107000"/>
                        </a:lnSpc>
                        <a:spcBef>
                          <a:spcPts val="0"/>
                        </a:spcBef>
                        <a:spcAft>
                          <a:spcPts val="0"/>
                        </a:spcAft>
                        <a:buFont typeface="+mj-lt"/>
                        <a:buNone/>
                      </a:pPr>
                      <a:endParaRPr lang="en-US" sz="2600" dirty="0">
                        <a:solidFill>
                          <a:srgbClr val="000000"/>
                        </a:solidFill>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600" dirty="0">
                          <a:effectLst/>
                        </a:rPr>
                        <a:t> </a:t>
                      </a:r>
                    </a:p>
                    <a:p>
                      <a:pPr marL="0" marR="0" lvl="0" indent="0">
                        <a:lnSpc>
                          <a:spcPct val="107000"/>
                        </a:lnSpc>
                        <a:spcBef>
                          <a:spcPts val="0"/>
                        </a:spcBef>
                        <a:spcAft>
                          <a:spcPts val="0"/>
                        </a:spcAft>
                        <a:buFont typeface="+mj-lt"/>
                        <a:buNone/>
                      </a:pPr>
                      <a:r>
                        <a:rPr lang="mk-MK" sz="2600" dirty="0">
                          <a:effectLst/>
                        </a:rPr>
                        <a:t>Лесно се губат и оштетуваат (непотребен безбедносен ризик)</a:t>
                      </a:r>
                      <a:endParaRPr lang="en-US" sz="2600" dirty="0">
                        <a:effectLst/>
                      </a:endParaRPr>
                    </a:p>
                    <a:p>
                      <a:pPr marL="0" marR="0" lvl="0" indent="0">
                        <a:lnSpc>
                          <a:spcPct val="107000"/>
                        </a:lnSpc>
                        <a:spcBef>
                          <a:spcPts val="0"/>
                        </a:spcBef>
                        <a:spcAft>
                          <a:spcPts val="0"/>
                        </a:spcAft>
                        <a:buFont typeface="+mj-lt"/>
                        <a:buNone/>
                      </a:pPr>
                      <a:endParaRPr lang="mk-MK" sz="2600" dirty="0">
                        <a:effectLst/>
                      </a:endParaRPr>
                    </a:p>
                    <a:p>
                      <a:pPr marL="0" marR="0" lvl="0" indent="0">
                        <a:lnSpc>
                          <a:spcPct val="107000"/>
                        </a:lnSpc>
                        <a:spcBef>
                          <a:spcPts val="0"/>
                        </a:spcBef>
                        <a:spcAft>
                          <a:spcPts val="0"/>
                        </a:spcAft>
                        <a:buFont typeface="+mj-lt"/>
                        <a:buNone/>
                      </a:pPr>
                      <a:r>
                        <a:rPr lang="mk-MK" sz="2600" dirty="0">
                          <a:effectLst/>
                        </a:rPr>
                        <a:t>Недоволно сигурно за долгорочно чување на главните копии</a:t>
                      </a:r>
                    </a:p>
                    <a:p>
                      <a:pPr marL="0" marR="0" lvl="0" indent="0">
                        <a:lnSpc>
                          <a:spcPct val="107000"/>
                        </a:lnSpc>
                        <a:spcBef>
                          <a:spcPts val="0"/>
                        </a:spcBef>
                        <a:spcAft>
                          <a:spcPts val="0"/>
                        </a:spcAft>
                        <a:buFont typeface="+mj-lt"/>
                        <a:buNone/>
                      </a:pPr>
                      <a:endParaRPr lang="mk-MK" sz="2600" dirty="0">
                        <a:effectLst/>
                      </a:endParaRPr>
                    </a:p>
                    <a:p>
                      <a:pPr marL="0" marR="0" lvl="0" indent="0">
                        <a:lnSpc>
                          <a:spcPct val="107000"/>
                        </a:lnSpc>
                        <a:spcBef>
                          <a:spcPts val="0"/>
                        </a:spcBef>
                        <a:spcAft>
                          <a:spcPts val="0"/>
                        </a:spcAft>
                        <a:buFont typeface="+mj-lt"/>
                        <a:buNone/>
                      </a:pPr>
                      <a:r>
                        <a:rPr lang="mk-MK" sz="2600" dirty="0">
                          <a:effectLst/>
                        </a:rPr>
                        <a:t>Можни конфузии околу верзијата на податоците </a:t>
                      </a:r>
                      <a:endParaRPr lang="en-US" sz="2600" dirty="0">
                        <a:effectLst/>
                      </a:endParaRPr>
                    </a:p>
                    <a:p>
                      <a:pPr marL="0" marR="0">
                        <a:lnSpc>
                          <a:spcPct val="107000"/>
                        </a:lnSpc>
                        <a:spcBef>
                          <a:spcPts val="0"/>
                        </a:spcBef>
                        <a:spcAft>
                          <a:spcPts val="800"/>
                        </a:spcAft>
                      </a:pPr>
                      <a:r>
                        <a:rPr lang="en-US" sz="2600" dirty="0">
                          <a:effectLst/>
                        </a:rPr>
                        <a:t> </a:t>
                      </a:r>
                    </a:p>
                    <a:p>
                      <a:pPr marL="0" marR="0" lvl="0" indent="0">
                        <a:lnSpc>
                          <a:spcPct val="107000"/>
                        </a:lnSpc>
                        <a:spcBef>
                          <a:spcPts val="0"/>
                        </a:spcBef>
                        <a:spcAft>
                          <a:spcPts val="0"/>
                        </a:spcAft>
                        <a:buFont typeface="+mj-lt"/>
                        <a:buNone/>
                      </a:pPr>
                      <a:r>
                        <a:rPr lang="en-US" sz="2600" dirty="0">
                          <a:effectLst/>
                        </a:rPr>
                        <a:t> </a:t>
                      </a:r>
                      <a:endParaRPr lang="en-US" sz="2600" dirty="0">
                        <a:solidFill>
                          <a:srgbClr val="000000"/>
                        </a:solidFill>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600"/>
                        </a:spcAft>
                      </a:pPr>
                      <a:r>
                        <a:rPr lang="en-US" sz="2600" dirty="0">
                          <a:effectLst/>
                        </a:rPr>
                        <a:t> </a:t>
                      </a:r>
                    </a:p>
                    <a:p>
                      <a:pPr marL="0" marR="0">
                        <a:lnSpc>
                          <a:spcPct val="107000"/>
                        </a:lnSpc>
                        <a:spcBef>
                          <a:spcPts val="0"/>
                        </a:spcBef>
                        <a:spcAft>
                          <a:spcPts val="600"/>
                        </a:spcAft>
                      </a:pPr>
                      <a:r>
                        <a:rPr lang="mk-MK" sz="2600" dirty="0">
                          <a:effectLst/>
                        </a:rPr>
                        <a:t>Енкриптирање и заштита со силни лозинки</a:t>
                      </a:r>
                      <a:endParaRPr lang="en-US" sz="2600" dirty="0">
                        <a:effectLst/>
                      </a:endParaRPr>
                    </a:p>
                    <a:p>
                      <a:pPr marL="0" marR="0">
                        <a:lnSpc>
                          <a:spcPct val="107000"/>
                        </a:lnSpc>
                        <a:spcBef>
                          <a:spcPts val="0"/>
                        </a:spcBef>
                        <a:spcAft>
                          <a:spcPts val="600"/>
                        </a:spcAft>
                      </a:pPr>
                      <a:r>
                        <a:rPr lang="en-US" sz="2600" dirty="0">
                          <a:effectLst/>
                        </a:rPr>
                        <a:t> </a:t>
                      </a:r>
                    </a:p>
                    <a:p>
                      <a:pPr marL="0" marR="0">
                        <a:lnSpc>
                          <a:spcPct val="107000"/>
                        </a:lnSpc>
                        <a:spcBef>
                          <a:spcPts val="0"/>
                        </a:spcBef>
                        <a:spcAft>
                          <a:spcPts val="600"/>
                        </a:spcAft>
                      </a:pPr>
                      <a:r>
                        <a:rPr lang="en-US" sz="2600" dirty="0">
                          <a:effectLst/>
                        </a:rPr>
                        <a:t> </a:t>
                      </a:r>
                      <a:endParaRPr lang="en-US" sz="2600"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503394136"/>
                  </a:ext>
                </a:extLst>
              </a:tr>
            </a:tbl>
          </a:graphicData>
        </a:graphic>
      </p:graphicFrame>
      <p:sp>
        <p:nvSpPr>
          <p:cNvPr id="2" name="Footer Placeholder 4">
            <a:extLst>
              <a:ext uri="{FF2B5EF4-FFF2-40B4-BE49-F238E27FC236}">
                <a16:creationId xmlns="" xmlns:a16="http://schemas.microsoft.com/office/drawing/2014/main" id="{ECF2DBE8-6BF8-27DA-E156-102CFD93A094}"/>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317506790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lstStyle/>
          <a:p>
            <a:r>
              <a:rPr lang="mk-MK" dirty="0"/>
              <a:t>Решенија за складирањ</a:t>
            </a:r>
            <a:r>
              <a:rPr lang="en-US" dirty="0"/>
              <a:t>e: </a:t>
            </a:r>
            <a:r>
              <a:rPr lang="mk-MK" dirty="0"/>
              <a:t>„облак“</a:t>
            </a:r>
            <a:endParaRPr lang="en-GB" dirty="0"/>
          </a:p>
        </p:txBody>
      </p:sp>
      <p:graphicFrame>
        <p:nvGraphicFramePr>
          <p:cNvPr id="8" name="Table 7">
            <a:extLst>
              <a:ext uri="{FF2B5EF4-FFF2-40B4-BE49-F238E27FC236}">
                <a16:creationId xmlns="" xmlns:a16="http://schemas.microsoft.com/office/drawing/2014/main" id="{BB21C6E3-A679-0300-6A3B-91FD52599059}"/>
              </a:ext>
            </a:extLst>
          </p:cNvPr>
          <p:cNvGraphicFramePr>
            <a:graphicFrameLocks noGrp="1"/>
          </p:cNvGraphicFramePr>
          <p:nvPr/>
        </p:nvGraphicFramePr>
        <p:xfrm>
          <a:off x="1311876" y="2154769"/>
          <a:ext cx="14716509" cy="6506655"/>
        </p:xfrm>
        <a:graphic>
          <a:graphicData uri="http://schemas.openxmlformats.org/drawingml/2006/table">
            <a:tbl>
              <a:tblPr>
                <a:tableStyleId>{5940675A-B579-460E-94D1-54222C63F5DA}</a:tableStyleId>
              </a:tblPr>
              <a:tblGrid>
                <a:gridCol w="4905503">
                  <a:extLst>
                    <a:ext uri="{9D8B030D-6E8A-4147-A177-3AD203B41FA5}">
                      <a16:colId xmlns="" xmlns:a16="http://schemas.microsoft.com/office/drawing/2014/main" val="492025921"/>
                    </a:ext>
                  </a:extLst>
                </a:gridCol>
                <a:gridCol w="4905503">
                  <a:extLst>
                    <a:ext uri="{9D8B030D-6E8A-4147-A177-3AD203B41FA5}">
                      <a16:colId xmlns="" xmlns:a16="http://schemas.microsoft.com/office/drawing/2014/main" val="3175505251"/>
                    </a:ext>
                  </a:extLst>
                </a:gridCol>
                <a:gridCol w="4905503">
                  <a:extLst>
                    <a:ext uri="{9D8B030D-6E8A-4147-A177-3AD203B41FA5}">
                      <a16:colId xmlns="" xmlns:a16="http://schemas.microsoft.com/office/drawing/2014/main" val="728490113"/>
                    </a:ext>
                  </a:extLst>
                </a:gridCol>
              </a:tblGrid>
              <a:tr h="624812">
                <a:tc>
                  <a:txBody>
                    <a:bodyPr/>
                    <a:lstStyle/>
                    <a:p>
                      <a:pPr marL="0" marR="0">
                        <a:lnSpc>
                          <a:spcPct val="107000"/>
                        </a:lnSpc>
                        <a:spcBef>
                          <a:spcPts val="0"/>
                        </a:spcBef>
                        <a:spcAft>
                          <a:spcPts val="600"/>
                        </a:spcAft>
                      </a:pPr>
                      <a:r>
                        <a:rPr lang="mk-MK" sz="2100" b="1" dirty="0">
                          <a:effectLst/>
                        </a:rPr>
                        <a:t>Предности</a:t>
                      </a:r>
                      <a:endParaRPr lang="en-US" sz="2100" b="1"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600"/>
                        </a:spcAft>
                      </a:pPr>
                      <a:r>
                        <a:rPr lang="mk-MK" sz="2100" b="1" dirty="0">
                          <a:effectLst/>
                        </a:rPr>
                        <a:t>Слабости </a:t>
                      </a:r>
                      <a:endParaRPr lang="en-US" sz="2100" b="1"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600"/>
                        </a:spcAft>
                      </a:pPr>
                      <a:r>
                        <a:rPr lang="mk-MK" sz="2100" b="1" dirty="0">
                          <a:effectLst/>
                        </a:rPr>
                        <a:t>Мерки на претпазливост за чувствителни лични податоци</a:t>
                      </a:r>
                      <a:endParaRPr lang="en-US" sz="2100" b="1"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348966877"/>
                  </a:ext>
                </a:extLst>
              </a:tr>
              <a:tr h="5770861">
                <a:tc>
                  <a:txBody>
                    <a:bodyPr/>
                    <a:lstStyle/>
                    <a:p>
                      <a:pPr marL="0" marR="0">
                        <a:lnSpc>
                          <a:spcPct val="107000"/>
                        </a:lnSpc>
                        <a:spcBef>
                          <a:spcPts val="0"/>
                        </a:spcBef>
                        <a:spcAft>
                          <a:spcPts val="0"/>
                        </a:spcAft>
                      </a:pPr>
                      <a:r>
                        <a:rPr lang="en-US" sz="2100" dirty="0">
                          <a:effectLst/>
                        </a:rPr>
                        <a:t> </a:t>
                      </a:r>
                    </a:p>
                    <a:p>
                      <a:pPr marL="0" marR="0" lvl="0" indent="0">
                        <a:lnSpc>
                          <a:spcPct val="107000"/>
                        </a:lnSpc>
                        <a:spcBef>
                          <a:spcPts val="0"/>
                        </a:spcBef>
                        <a:spcAft>
                          <a:spcPts val="0"/>
                        </a:spcAft>
                        <a:buFont typeface="+mj-lt"/>
                        <a:buNone/>
                      </a:pPr>
                      <a:r>
                        <a:rPr lang="mk-MK" sz="2100" dirty="0">
                          <a:effectLst/>
                        </a:rPr>
                        <a:t>Автоматски резервни копии</a:t>
                      </a:r>
                      <a:endParaRPr lang="en-US" sz="2100" dirty="0">
                        <a:effectLst/>
                      </a:endParaRPr>
                    </a:p>
                    <a:p>
                      <a:pPr marL="0" marR="0">
                        <a:lnSpc>
                          <a:spcPct val="107000"/>
                        </a:lnSpc>
                        <a:spcBef>
                          <a:spcPts val="0"/>
                        </a:spcBef>
                        <a:spcAft>
                          <a:spcPts val="0"/>
                        </a:spcAft>
                      </a:pPr>
                      <a:r>
                        <a:rPr lang="mk-MK" sz="2100" dirty="0">
                          <a:effectLst/>
                        </a:rPr>
                        <a:t> </a:t>
                      </a:r>
                      <a:endParaRPr lang="en-US" sz="2100" dirty="0">
                        <a:effectLst/>
                      </a:endParaRPr>
                    </a:p>
                    <a:p>
                      <a:pPr marL="0" marR="0">
                        <a:lnSpc>
                          <a:spcPct val="107000"/>
                        </a:lnSpc>
                        <a:spcBef>
                          <a:spcPts val="0"/>
                        </a:spcBef>
                        <a:spcAft>
                          <a:spcPts val="0"/>
                        </a:spcAft>
                      </a:pPr>
                      <a:r>
                        <a:rPr lang="mk-MK" sz="2100" dirty="0">
                          <a:effectLst/>
                        </a:rPr>
                        <a:t>Автоматско впишување на различни верзии на податоци</a:t>
                      </a:r>
                      <a:endParaRPr lang="en-US" sz="2100" dirty="0">
                        <a:effectLst/>
                      </a:endParaRPr>
                    </a:p>
                    <a:p>
                      <a:pPr marL="0" marR="0" lvl="0" indent="0">
                        <a:lnSpc>
                          <a:spcPct val="107000"/>
                        </a:lnSpc>
                        <a:spcBef>
                          <a:spcPts val="0"/>
                        </a:spcBef>
                        <a:spcAft>
                          <a:spcPts val="0"/>
                        </a:spcAft>
                        <a:buFont typeface="+mj-lt"/>
                        <a:buNone/>
                      </a:pPr>
                      <a:endParaRPr lang="en-US" sz="2100" dirty="0">
                        <a:solidFill>
                          <a:srgbClr val="000000"/>
                        </a:solidFill>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mk-MK" sz="2100" dirty="0">
                          <a:effectLst/>
                        </a:rPr>
                        <a:t>Можни проблеми со безбедност на податоците</a:t>
                      </a:r>
                    </a:p>
                    <a:p>
                      <a:pPr marL="0" marR="0">
                        <a:lnSpc>
                          <a:spcPct val="107000"/>
                        </a:lnSpc>
                        <a:spcBef>
                          <a:spcPts val="0"/>
                        </a:spcBef>
                        <a:spcAft>
                          <a:spcPts val="0"/>
                        </a:spcAft>
                      </a:pPr>
                      <a:endParaRPr lang="mk-MK" sz="2100" dirty="0">
                        <a:effectLst/>
                      </a:endParaRPr>
                    </a:p>
                    <a:p>
                      <a:pPr marL="0" marR="0">
                        <a:lnSpc>
                          <a:spcPct val="107000"/>
                        </a:lnSpc>
                        <a:spcBef>
                          <a:spcPts val="0"/>
                        </a:spcBef>
                        <a:spcAft>
                          <a:spcPts val="0"/>
                        </a:spcAft>
                      </a:pPr>
                      <a:r>
                        <a:rPr lang="mk-MK" sz="2100" dirty="0">
                          <a:effectLst/>
                        </a:rPr>
                        <a:t>Недоволна контрола во однос на складирањето на податоците и резервните копии</a:t>
                      </a:r>
                    </a:p>
                    <a:p>
                      <a:pPr marL="0" marR="0">
                        <a:lnSpc>
                          <a:spcPct val="107000"/>
                        </a:lnSpc>
                        <a:spcBef>
                          <a:spcPts val="0"/>
                        </a:spcBef>
                        <a:spcAft>
                          <a:spcPts val="0"/>
                        </a:spcAft>
                      </a:pPr>
                      <a:endParaRPr lang="mk-MK" sz="2100" dirty="0">
                        <a:effectLst/>
                      </a:endParaRPr>
                    </a:p>
                    <a:p>
                      <a:pPr marL="0" marR="0">
                        <a:lnSpc>
                          <a:spcPct val="107000"/>
                        </a:lnSpc>
                        <a:spcBef>
                          <a:spcPts val="0"/>
                        </a:spcBef>
                        <a:spcAft>
                          <a:spcPts val="0"/>
                        </a:spcAft>
                      </a:pPr>
                      <a:r>
                        <a:rPr lang="mk-MK" sz="2100" dirty="0">
                          <a:effectLst/>
                        </a:rPr>
                        <a:t>Бесплатните даватели на „облак“ услуги можат да бараат права на користење на содржината која вие ја управувате за свои цели</a:t>
                      </a:r>
                    </a:p>
                    <a:p>
                      <a:pPr marL="0" marR="0">
                        <a:lnSpc>
                          <a:spcPct val="107000"/>
                        </a:lnSpc>
                        <a:spcBef>
                          <a:spcPts val="0"/>
                        </a:spcBef>
                        <a:spcAft>
                          <a:spcPts val="0"/>
                        </a:spcAft>
                      </a:pPr>
                      <a:endParaRPr lang="mk-MK" sz="2100" dirty="0">
                        <a:effectLst/>
                      </a:endParaRPr>
                    </a:p>
                    <a:p>
                      <a:pPr marL="0" marR="0">
                        <a:lnSpc>
                          <a:spcPct val="107000"/>
                        </a:lnSpc>
                        <a:spcBef>
                          <a:spcPts val="0"/>
                        </a:spcBef>
                        <a:spcAft>
                          <a:spcPts val="0"/>
                        </a:spcAft>
                      </a:pPr>
                      <a:r>
                        <a:rPr lang="mk-MK" sz="2100" dirty="0">
                          <a:effectLst/>
                        </a:rPr>
                        <a:t>Податоците може да се изгубат ако вашата „облак“ сметка е суспендирана или доколку давателот на услуга престане со работа</a:t>
                      </a:r>
                      <a:endParaRPr lang="en-US" sz="2100" dirty="0">
                        <a:effectLst/>
                      </a:endParaRPr>
                    </a:p>
                    <a:p>
                      <a:pPr marL="0" marR="0" lvl="0" indent="0">
                        <a:lnSpc>
                          <a:spcPct val="107000"/>
                        </a:lnSpc>
                        <a:spcBef>
                          <a:spcPts val="0"/>
                        </a:spcBef>
                        <a:spcAft>
                          <a:spcPts val="0"/>
                        </a:spcAft>
                        <a:buFont typeface="+mj-lt"/>
                        <a:buNone/>
                      </a:pPr>
                      <a:r>
                        <a:rPr lang="en-US" sz="2100" dirty="0">
                          <a:effectLst/>
                        </a:rPr>
                        <a:t> </a:t>
                      </a:r>
                      <a:endParaRPr lang="en-US" sz="2100" dirty="0">
                        <a:solidFill>
                          <a:srgbClr val="000000"/>
                        </a:solidFill>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600"/>
                        </a:spcAft>
                      </a:pPr>
                      <a:r>
                        <a:rPr lang="en-US" sz="2100" dirty="0">
                          <a:effectLst/>
                        </a:rPr>
                        <a:t> </a:t>
                      </a:r>
                    </a:p>
                    <a:p>
                      <a:pPr marL="0" marR="0">
                        <a:lnSpc>
                          <a:spcPct val="107000"/>
                        </a:lnSpc>
                        <a:spcBef>
                          <a:spcPts val="0"/>
                        </a:spcBef>
                        <a:spcAft>
                          <a:spcPts val="600"/>
                        </a:spcAft>
                      </a:pPr>
                      <a:r>
                        <a:rPr lang="mk-MK" sz="2100" dirty="0">
                          <a:effectLst/>
                        </a:rPr>
                        <a:t>Енкриптирање на податоците</a:t>
                      </a:r>
                    </a:p>
                    <a:p>
                      <a:pPr marL="0" marR="0">
                        <a:lnSpc>
                          <a:spcPct val="107000"/>
                        </a:lnSpc>
                        <a:spcBef>
                          <a:spcPts val="0"/>
                        </a:spcBef>
                        <a:spcAft>
                          <a:spcPts val="600"/>
                        </a:spcAft>
                      </a:pPr>
                      <a:r>
                        <a:rPr lang="mk-MK" sz="2100" dirty="0">
                          <a:effectLst/>
                        </a:rPr>
                        <a:t>(особено важно за да не се дојде до конфликт со регулативата за заштита на податоци)</a:t>
                      </a:r>
                      <a:endParaRPr lang="en-US" sz="2100" dirty="0">
                        <a:effectLst/>
                      </a:endParaRPr>
                    </a:p>
                    <a:p>
                      <a:pPr marL="0" marR="0">
                        <a:lnSpc>
                          <a:spcPct val="107000"/>
                        </a:lnSpc>
                        <a:spcBef>
                          <a:spcPts val="0"/>
                        </a:spcBef>
                        <a:spcAft>
                          <a:spcPts val="600"/>
                        </a:spcAft>
                      </a:pPr>
                      <a:r>
                        <a:rPr lang="en-US" sz="2100" dirty="0">
                          <a:effectLst/>
                        </a:rPr>
                        <a:t> </a:t>
                      </a:r>
                    </a:p>
                    <a:p>
                      <a:pPr marL="0" marR="0">
                        <a:lnSpc>
                          <a:spcPct val="107000"/>
                        </a:lnSpc>
                        <a:spcBef>
                          <a:spcPts val="0"/>
                        </a:spcBef>
                        <a:spcAft>
                          <a:spcPts val="600"/>
                        </a:spcAft>
                      </a:pPr>
                      <a:r>
                        <a:rPr lang="en-US" sz="2100" dirty="0">
                          <a:effectLst/>
                        </a:rPr>
                        <a:t> </a:t>
                      </a:r>
                      <a:endParaRPr lang="en-US" sz="2100"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503394136"/>
                  </a:ext>
                </a:extLst>
              </a:tr>
            </a:tbl>
          </a:graphicData>
        </a:graphic>
      </p:graphicFrame>
      <p:sp>
        <p:nvSpPr>
          <p:cNvPr id="2" name="Footer Placeholder 4">
            <a:extLst>
              <a:ext uri="{FF2B5EF4-FFF2-40B4-BE49-F238E27FC236}">
                <a16:creationId xmlns="" xmlns:a16="http://schemas.microsoft.com/office/drawing/2014/main" id="{F35B2FAC-EAB9-CACB-90F3-561BFDFCC750}"/>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55868858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normAutofit fontScale="90000"/>
          </a:bodyPr>
          <a:lstStyle/>
          <a:p>
            <a:r>
              <a:rPr lang="mk-MK" dirty="0"/>
              <a:t>Решенија за складирањ</a:t>
            </a:r>
            <a:r>
              <a:rPr lang="en-US" dirty="0"/>
              <a:t>e: </a:t>
            </a:r>
            <a:r>
              <a:rPr lang="mk-MK" dirty="0"/>
              <a:t>локално складирање</a:t>
            </a:r>
            <a:endParaRPr lang="en-GB" dirty="0"/>
          </a:p>
        </p:txBody>
      </p:sp>
      <p:graphicFrame>
        <p:nvGraphicFramePr>
          <p:cNvPr id="8" name="Table 7">
            <a:extLst>
              <a:ext uri="{FF2B5EF4-FFF2-40B4-BE49-F238E27FC236}">
                <a16:creationId xmlns="" xmlns:a16="http://schemas.microsoft.com/office/drawing/2014/main" id="{BB21C6E3-A679-0300-6A3B-91FD52599059}"/>
              </a:ext>
            </a:extLst>
          </p:cNvPr>
          <p:cNvGraphicFramePr>
            <a:graphicFrameLocks noGrp="1"/>
          </p:cNvGraphicFramePr>
          <p:nvPr/>
        </p:nvGraphicFramePr>
        <p:xfrm>
          <a:off x="1311876" y="2154770"/>
          <a:ext cx="14716509" cy="6625612"/>
        </p:xfrm>
        <a:graphic>
          <a:graphicData uri="http://schemas.openxmlformats.org/drawingml/2006/table">
            <a:tbl>
              <a:tblPr>
                <a:tableStyleId>{5940675A-B579-460E-94D1-54222C63F5DA}</a:tableStyleId>
              </a:tblPr>
              <a:tblGrid>
                <a:gridCol w="4905503">
                  <a:extLst>
                    <a:ext uri="{9D8B030D-6E8A-4147-A177-3AD203B41FA5}">
                      <a16:colId xmlns="" xmlns:a16="http://schemas.microsoft.com/office/drawing/2014/main" val="492025921"/>
                    </a:ext>
                  </a:extLst>
                </a:gridCol>
                <a:gridCol w="4905503">
                  <a:extLst>
                    <a:ext uri="{9D8B030D-6E8A-4147-A177-3AD203B41FA5}">
                      <a16:colId xmlns="" xmlns:a16="http://schemas.microsoft.com/office/drawing/2014/main" val="3175505251"/>
                    </a:ext>
                  </a:extLst>
                </a:gridCol>
                <a:gridCol w="4905503">
                  <a:extLst>
                    <a:ext uri="{9D8B030D-6E8A-4147-A177-3AD203B41FA5}">
                      <a16:colId xmlns="" xmlns:a16="http://schemas.microsoft.com/office/drawing/2014/main" val="728490113"/>
                    </a:ext>
                  </a:extLst>
                </a:gridCol>
              </a:tblGrid>
              <a:tr h="1985770">
                <a:tc>
                  <a:txBody>
                    <a:bodyPr/>
                    <a:lstStyle/>
                    <a:p>
                      <a:pPr marL="0" marR="0">
                        <a:lnSpc>
                          <a:spcPct val="107000"/>
                        </a:lnSpc>
                        <a:spcBef>
                          <a:spcPts val="0"/>
                        </a:spcBef>
                        <a:spcAft>
                          <a:spcPts val="600"/>
                        </a:spcAft>
                      </a:pPr>
                      <a:r>
                        <a:rPr lang="mk-MK" sz="3200" b="1" dirty="0">
                          <a:effectLst/>
                        </a:rPr>
                        <a:t>Предности</a:t>
                      </a:r>
                      <a:endParaRPr lang="en-US" sz="3200" b="1"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600"/>
                        </a:spcAft>
                      </a:pPr>
                      <a:r>
                        <a:rPr lang="mk-MK" sz="3200" b="1" dirty="0">
                          <a:effectLst/>
                        </a:rPr>
                        <a:t>Слабости </a:t>
                      </a:r>
                      <a:endParaRPr lang="en-US" sz="3200" b="1"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600"/>
                        </a:spcAft>
                      </a:pPr>
                      <a:r>
                        <a:rPr lang="mk-MK" sz="3200" b="1" dirty="0">
                          <a:effectLst/>
                        </a:rPr>
                        <a:t>Мерки на претпазливост за чувствителни лични податоци</a:t>
                      </a:r>
                      <a:endParaRPr lang="en-US" sz="3200" b="1"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348966877"/>
                  </a:ext>
                </a:extLst>
              </a:tr>
              <a:tr h="4538240">
                <a:tc>
                  <a:txBody>
                    <a:bodyPr/>
                    <a:lstStyle/>
                    <a:p>
                      <a:pPr marL="0" marR="0">
                        <a:lnSpc>
                          <a:spcPct val="107000"/>
                        </a:lnSpc>
                        <a:spcBef>
                          <a:spcPts val="0"/>
                        </a:spcBef>
                        <a:spcAft>
                          <a:spcPts val="0"/>
                        </a:spcAft>
                      </a:pPr>
                      <a:r>
                        <a:rPr lang="en-US" sz="3200" dirty="0">
                          <a:effectLst/>
                        </a:rPr>
                        <a:t> </a:t>
                      </a:r>
                    </a:p>
                    <a:p>
                      <a:pPr marL="0" marR="0" lvl="0" indent="0">
                        <a:lnSpc>
                          <a:spcPct val="107000"/>
                        </a:lnSpc>
                        <a:spcBef>
                          <a:spcPts val="0"/>
                        </a:spcBef>
                        <a:spcAft>
                          <a:spcPts val="0"/>
                        </a:spcAft>
                        <a:buFont typeface="+mj-lt"/>
                        <a:buNone/>
                      </a:pPr>
                      <a:r>
                        <a:rPr lang="mk-MK" sz="3200" dirty="0">
                          <a:effectLst/>
                        </a:rPr>
                        <a:t>Целосна контрола над податоците</a:t>
                      </a:r>
                      <a:endParaRPr lang="en-US" sz="3200" dirty="0">
                        <a:effectLst/>
                      </a:endParaRPr>
                    </a:p>
                    <a:p>
                      <a:pPr marL="0" marR="0">
                        <a:lnSpc>
                          <a:spcPct val="107000"/>
                        </a:lnSpc>
                        <a:spcBef>
                          <a:spcPts val="0"/>
                        </a:spcBef>
                        <a:spcAft>
                          <a:spcPts val="0"/>
                        </a:spcAft>
                      </a:pPr>
                      <a:r>
                        <a:rPr lang="mk-MK" sz="3200" dirty="0">
                          <a:effectLst/>
                        </a:rPr>
                        <a:t> </a:t>
                      </a:r>
                      <a:endParaRPr lang="en-US" sz="3200" dirty="0">
                        <a:effectLst/>
                      </a:endParaRPr>
                    </a:p>
                    <a:p>
                      <a:pPr marL="0" marR="0">
                        <a:lnSpc>
                          <a:spcPct val="107000"/>
                        </a:lnSpc>
                        <a:spcBef>
                          <a:spcPts val="0"/>
                        </a:spcBef>
                        <a:spcAft>
                          <a:spcPts val="0"/>
                        </a:spcAft>
                      </a:pPr>
                      <a:r>
                        <a:rPr lang="mk-MK" sz="3200" dirty="0">
                          <a:effectLst/>
                        </a:rPr>
                        <a:t>Полесно за заштита од неавторизиран пристап</a:t>
                      </a:r>
                      <a:endParaRPr lang="en-US" sz="3200" dirty="0">
                        <a:effectLst/>
                      </a:endParaRPr>
                    </a:p>
                    <a:p>
                      <a:pPr marL="0" marR="0" lvl="0" indent="0">
                        <a:lnSpc>
                          <a:spcPct val="107000"/>
                        </a:lnSpc>
                        <a:spcBef>
                          <a:spcPts val="0"/>
                        </a:spcBef>
                        <a:spcAft>
                          <a:spcPts val="0"/>
                        </a:spcAft>
                        <a:buFont typeface="+mj-lt"/>
                        <a:buNone/>
                      </a:pPr>
                      <a:endParaRPr lang="en-US" sz="3200" dirty="0">
                        <a:solidFill>
                          <a:srgbClr val="000000"/>
                        </a:solidFill>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mk-MK" sz="3200" dirty="0">
                          <a:effectLst/>
                        </a:rPr>
                        <a:t>Складирањето на само еден уред ги прави податоците „ранливи“</a:t>
                      </a:r>
                    </a:p>
                    <a:p>
                      <a:pPr marL="0" marR="0">
                        <a:lnSpc>
                          <a:spcPct val="107000"/>
                        </a:lnSpc>
                        <a:spcBef>
                          <a:spcPts val="0"/>
                        </a:spcBef>
                        <a:spcAft>
                          <a:spcPts val="0"/>
                        </a:spcAft>
                      </a:pPr>
                      <a:endParaRPr lang="mk-MK" sz="3200" dirty="0">
                        <a:effectLst/>
                      </a:endParaRPr>
                    </a:p>
                    <a:p>
                      <a:pPr marL="0" marR="0">
                        <a:lnSpc>
                          <a:spcPct val="107000"/>
                        </a:lnSpc>
                        <a:spcBef>
                          <a:spcPts val="0"/>
                        </a:spcBef>
                        <a:spcAft>
                          <a:spcPts val="0"/>
                        </a:spcAft>
                      </a:pPr>
                      <a:r>
                        <a:rPr lang="mk-MK" sz="3200" dirty="0">
                          <a:effectLst/>
                        </a:rPr>
                        <a:t>Пристапот е ограничен на лицето кое го користи уредот</a:t>
                      </a:r>
                      <a:endParaRPr lang="en-US" sz="3200" dirty="0">
                        <a:effectLst/>
                      </a:endParaRPr>
                    </a:p>
                    <a:p>
                      <a:pPr marL="0" marR="0" lvl="0" indent="0">
                        <a:lnSpc>
                          <a:spcPct val="107000"/>
                        </a:lnSpc>
                        <a:spcBef>
                          <a:spcPts val="0"/>
                        </a:spcBef>
                        <a:spcAft>
                          <a:spcPts val="0"/>
                        </a:spcAft>
                        <a:buFont typeface="+mj-lt"/>
                        <a:buNone/>
                      </a:pPr>
                      <a:r>
                        <a:rPr lang="en-US" sz="3200" dirty="0">
                          <a:effectLst/>
                        </a:rPr>
                        <a:t> </a:t>
                      </a:r>
                      <a:endParaRPr lang="en-US" sz="3200" dirty="0">
                        <a:solidFill>
                          <a:srgbClr val="000000"/>
                        </a:solidFill>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600"/>
                        </a:spcAft>
                      </a:pPr>
                      <a:r>
                        <a:rPr lang="en-US" sz="3200" dirty="0">
                          <a:effectLst/>
                        </a:rPr>
                        <a:t> </a:t>
                      </a:r>
                    </a:p>
                    <a:p>
                      <a:pPr marL="0" marR="0">
                        <a:lnSpc>
                          <a:spcPct val="107000"/>
                        </a:lnSpc>
                        <a:spcBef>
                          <a:spcPts val="0"/>
                        </a:spcBef>
                        <a:spcAft>
                          <a:spcPts val="600"/>
                        </a:spcAft>
                      </a:pPr>
                      <a:r>
                        <a:rPr lang="mk-MK" sz="3200" dirty="0">
                          <a:effectLst/>
                        </a:rPr>
                        <a:t>Заштита на уредот со силна лозинка и енкрипција на хард-дискот</a:t>
                      </a:r>
                      <a:endParaRPr lang="en-US" sz="3200" dirty="0">
                        <a:effectLst/>
                      </a:endParaRPr>
                    </a:p>
                    <a:p>
                      <a:pPr marL="0" marR="0">
                        <a:lnSpc>
                          <a:spcPct val="107000"/>
                        </a:lnSpc>
                        <a:spcBef>
                          <a:spcPts val="0"/>
                        </a:spcBef>
                        <a:spcAft>
                          <a:spcPts val="600"/>
                        </a:spcAft>
                      </a:pPr>
                      <a:r>
                        <a:rPr lang="en-US" sz="3200" dirty="0">
                          <a:effectLst/>
                        </a:rPr>
                        <a:t> </a:t>
                      </a:r>
                    </a:p>
                    <a:p>
                      <a:pPr marL="0" marR="0">
                        <a:lnSpc>
                          <a:spcPct val="107000"/>
                        </a:lnSpc>
                        <a:spcBef>
                          <a:spcPts val="0"/>
                        </a:spcBef>
                        <a:spcAft>
                          <a:spcPts val="600"/>
                        </a:spcAft>
                      </a:pPr>
                      <a:r>
                        <a:rPr lang="en-US" sz="3200" dirty="0">
                          <a:effectLst/>
                        </a:rPr>
                        <a:t> </a:t>
                      </a:r>
                      <a:endParaRPr lang="en-US" sz="3200"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503394136"/>
                  </a:ext>
                </a:extLst>
              </a:tr>
            </a:tbl>
          </a:graphicData>
        </a:graphic>
      </p:graphicFrame>
      <p:sp>
        <p:nvSpPr>
          <p:cNvPr id="2" name="Footer Placeholder 4">
            <a:extLst>
              <a:ext uri="{FF2B5EF4-FFF2-40B4-BE49-F238E27FC236}">
                <a16:creationId xmlns="" xmlns:a16="http://schemas.microsoft.com/office/drawing/2014/main" id="{D5BFE71A-8F5F-3F2D-585F-207EAF6A1C9D}"/>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62847821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normAutofit fontScale="90000"/>
          </a:bodyPr>
          <a:lstStyle/>
          <a:p>
            <a:r>
              <a:rPr lang="mk-MK" dirty="0"/>
              <a:t>Решенија за складирањ</a:t>
            </a:r>
            <a:r>
              <a:rPr lang="en-US" dirty="0"/>
              <a:t>e: </a:t>
            </a:r>
            <a:r>
              <a:rPr lang="mk-MK" dirty="0"/>
              <a:t>вмрежени дискови</a:t>
            </a:r>
            <a:endParaRPr lang="en-GB" dirty="0"/>
          </a:p>
        </p:txBody>
      </p:sp>
      <p:graphicFrame>
        <p:nvGraphicFramePr>
          <p:cNvPr id="8" name="Table 7">
            <a:extLst>
              <a:ext uri="{FF2B5EF4-FFF2-40B4-BE49-F238E27FC236}">
                <a16:creationId xmlns="" xmlns:a16="http://schemas.microsoft.com/office/drawing/2014/main" id="{BB21C6E3-A679-0300-6A3B-91FD52599059}"/>
              </a:ext>
            </a:extLst>
          </p:cNvPr>
          <p:cNvGraphicFramePr>
            <a:graphicFrameLocks noGrp="1"/>
          </p:cNvGraphicFramePr>
          <p:nvPr/>
        </p:nvGraphicFramePr>
        <p:xfrm>
          <a:off x="1311876" y="2154770"/>
          <a:ext cx="14716509" cy="6681976"/>
        </p:xfrm>
        <a:graphic>
          <a:graphicData uri="http://schemas.openxmlformats.org/drawingml/2006/table">
            <a:tbl>
              <a:tblPr>
                <a:tableStyleId>{5940675A-B579-460E-94D1-54222C63F5DA}</a:tableStyleId>
              </a:tblPr>
              <a:tblGrid>
                <a:gridCol w="4905503">
                  <a:extLst>
                    <a:ext uri="{9D8B030D-6E8A-4147-A177-3AD203B41FA5}">
                      <a16:colId xmlns="" xmlns:a16="http://schemas.microsoft.com/office/drawing/2014/main" val="492025921"/>
                    </a:ext>
                  </a:extLst>
                </a:gridCol>
                <a:gridCol w="4905503">
                  <a:extLst>
                    <a:ext uri="{9D8B030D-6E8A-4147-A177-3AD203B41FA5}">
                      <a16:colId xmlns="" xmlns:a16="http://schemas.microsoft.com/office/drawing/2014/main" val="3175505251"/>
                    </a:ext>
                  </a:extLst>
                </a:gridCol>
                <a:gridCol w="4905503">
                  <a:extLst>
                    <a:ext uri="{9D8B030D-6E8A-4147-A177-3AD203B41FA5}">
                      <a16:colId xmlns="" xmlns:a16="http://schemas.microsoft.com/office/drawing/2014/main" val="728490113"/>
                    </a:ext>
                  </a:extLst>
                </a:gridCol>
              </a:tblGrid>
              <a:tr h="1985770">
                <a:tc>
                  <a:txBody>
                    <a:bodyPr/>
                    <a:lstStyle/>
                    <a:p>
                      <a:pPr marL="0" marR="0">
                        <a:lnSpc>
                          <a:spcPct val="107000"/>
                        </a:lnSpc>
                        <a:spcBef>
                          <a:spcPts val="0"/>
                        </a:spcBef>
                        <a:spcAft>
                          <a:spcPts val="600"/>
                        </a:spcAft>
                      </a:pPr>
                      <a:r>
                        <a:rPr lang="mk-MK" sz="2400" b="1" dirty="0">
                          <a:effectLst/>
                        </a:rPr>
                        <a:t>Предности</a:t>
                      </a:r>
                      <a:endParaRPr lang="en-US" sz="2400" b="1"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600"/>
                        </a:spcAft>
                      </a:pPr>
                      <a:r>
                        <a:rPr lang="mk-MK" sz="2400" b="1" dirty="0">
                          <a:effectLst/>
                        </a:rPr>
                        <a:t>Слабости </a:t>
                      </a:r>
                      <a:endParaRPr lang="en-US" sz="2400" b="1"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600"/>
                        </a:spcAft>
                      </a:pPr>
                      <a:r>
                        <a:rPr lang="mk-MK" sz="2400" b="1" dirty="0">
                          <a:effectLst/>
                        </a:rPr>
                        <a:t>Мерки на претпазливост за чувствителни лични податоци</a:t>
                      </a:r>
                      <a:endParaRPr lang="en-US" sz="2400" b="1"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348966877"/>
                  </a:ext>
                </a:extLst>
              </a:tr>
              <a:tr h="4538240">
                <a:tc>
                  <a:txBody>
                    <a:bodyPr/>
                    <a:lstStyle/>
                    <a:p>
                      <a:pPr marL="0" marR="0">
                        <a:lnSpc>
                          <a:spcPct val="107000"/>
                        </a:lnSpc>
                        <a:spcBef>
                          <a:spcPts val="0"/>
                        </a:spcBef>
                        <a:spcAft>
                          <a:spcPts val="0"/>
                        </a:spcAft>
                      </a:pPr>
                      <a:r>
                        <a:rPr lang="en-US" sz="2400" dirty="0">
                          <a:effectLst/>
                        </a:rPr>
                        <a:t> </a:t>
                      </a:r>
                    </a:p>
                    <a:p>
                      <a:pPr marL="0" marR="0" lvl="0" indent="0">
                        <a:lnSpc>
                          <a:spcPct val="107000"/>
                        </a:lnSpc>
                        <a:spcBef>
                          <a:spcPts val="0"/>
                        </a:spcBef>
                        <a:spcAft>
                          <a:spcPts val="0"/>
                        </a:spcAft>
                        <a:buFont typeface="+mj-lt"/>
                        <a:buNone/>
                      </a:pPr>
                      <a:r>
                        <a:rPr lang="mk-MK" sz="2400" dirty="0">
                          <a:effectLst/>
                        </a:rPr>
                        <a:t>Податоците се централно складирани</a:t>
                      </a:r>
                      <a:endParaRPr lang="en-US" sz="2400" dirty="0">
                        <a:effectLst/>
                      </a:endParaRPr>
                    </a:p>
                    <a:p>
                      <a:pPr marL="0" marR="0">
                        <a:lnSpc>
                          <a:spcPct val="107000"/>
                        </a:lnSpc>
                        <a:spcBef>
                          <a:spcPts val="0"/>
                        </a:spcBef>
                        <a:spcAft>
                          <a:spcPts val="0"/>
                        </a:spcAft>
                      </a:pPr>
                      <a:r>
                        <a:rPr lang="mk-MK" sz="2400" dirty="0">
                          <a:effectLst/>
                        </a:rPr>
                        <a:t> </a:t>
                      </a:r>
                      <a:endParaRPr lang="en-US" sz="2400" dirty="0">
                        <a:effectLst/>
                      </a:endParaRPr>
                    </a:p>
                    <a:p>
                      <a:pPr marL="0" marR="0">
                        <a:lnSpc>
                          <a:spcPct val="107000"/>
                        </a:lnSpc>
                        <a:spcBef>
                          <a:spcPts val="0"/>
                        </a:spcBef>
                        <a:spcAft>
                          <a:spcPts val="0"/>
                        </a:spcAft>
                      </a:pPr>
                      <a:r>
                        <a:rPr lang="mk-MK" sz="2400" dirty="0">
                          <a:effectLst/>
                        </a:rPr>
                        <a:t>Споделен пристап до одредена мера</a:t>
                      </a:r>
                    </a:p>
                    <a:p>
                      <a:pPr marL="0" marR="0">
                        <a:lnSpc>
                          <a:spcPct val="107000"/>
                        </a:lnSpc>
                        <a:spcBef>
                          <a:spcPts val="0"/>
                        </a:spcBef>
                        <a:spcAft>
                          <a:spcPts val="0"/>
                        </a:spcAft>
                      </a:pPr>
                      <a:endParaRPr lang="mk-MK" sz="2400" dirty="0">
                        <a:effectLst/>
                      </a:endParaRPr>
                    </a:p>
                    <a:p>
                      <a:pPr marL="0" marR="0">
                        <a:lnSpc>
                          <a:spcPct val="107000"/>
                        </a:lnSpc>
                        <a:spcBef>
                          <a:spcPts val="0"/>
                        </a:spcBef>
                        <a:spcAft>
                          <a:spcPts val="0"/>
                        </a:spcAft>
                      </a:pPr>
                      <a:r>
                        <a:rPr lang="mk-MK" sz="2400" dirty="0">
                          <a:effectLst/>
                        </a:rPr>
                        <a:t>Резервните копии се централно управувани и можат да бидат автоматизирани</a:t>
                      </a:r>
                      <a:endParaRPr lang="en-US" sz="2400" dirty="0">
                        <a:effectLst/>
                      </a:endParaRPr>
                    </a:p>
                    <a:p>
                      <a:pPr marL="0" marR="0" lvl="0" indent="0">
                        <a:lnSpc>
                          <a:spcPct val="107000"/>
                        </a:lnSpc>
                        <a:spcBef>
                          <a:spcPts val="0"/>
                        </a:spcBef>
                        <a:spcAft>
                          <a:spcPts val="0"/>
                        </a:spcAft>
                        <a:buFont typeface="+mj-lt"/>
                        <a:buNone/>
                      </a:pPr>
                      <a:endParaRPr lang="en-US" sz="2400" dirty="0">
                        <a:solidFill>
                          <a:srgbClr val="000000"/>
                        </a:solidFill>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mk-MK" sz="2400" dirty="0">
                          <a:effectLst/>
                        </a:rPr>
                        <a:t>Посериозни мерки се потребни за спречување на неовластен пристап или случајно бришење/манипулација на податоците</a:t>
                      </a:r>
                    </a:p>
                    <a:p>
                      <a:pPr marL="0" marR="0">
                        <a:lnSpc>
                          <a:spcPct val="107000"/>
                        </a:lnSpc>
                        <a:spcBef>
                          <a:spcPts val="0"/>
                        </a:spcBef>
                        <a:spcAft>
                          <a:spcPts val="0"/>
                        </a:spcAft>
                      </a:pPr>
                      <a:endParaRPr lang="mk-MK" sz="2400" dirty="0">
                        <a:effectLst/>
                      </a:endParaRPr>
                    </a:p>
                    <a:p>
                      <a:pPr marL="0" marR="0">
                        <a:lnSpc>
                          <a:spcPct val="107000"/>
                        </a:lnSpc>
                        <a:spcBef>
                          <a:spcPts val="0"/>
                        </a:spcBef>
                        <a:spcAft>
                          <a:spcPts val="0"/>
                        </a:spcAft>
                      </a:pPr>
                      <a:r>
                        <a:rPr lang="mk-MK" sz="2400" dirty="0">
                          <a:effectLst/>
                        </a:rPr>
                        <a:t>Пристапот за надворешни соработници може да биде отежнат</a:t>
                      </a:r>
                    </a:p>
                    <a:p>
                      <a:pPr marL="0" marR="0">
                        <a:lnSpc>
                          <a:spcPct val="107000"/>
                        </a:lnSpc>
                        <a:spcBef>
                          <a:spcPts val="0"/>
                        </a:spcBef>
                        <a:spcAft>
                          <a:spcPts val="0"/>
                        </a:spcAft>
                      </a:pPr>
                      <a:endParaRPr lang="mk-MK" sz="2400" dirty="0">
                        <a:effectLst/>
                      </a:endParaRPr>
                    </a:p>
                    <a:p>
                      <a:pPr marL="0" marR="0">
                        <a:lnSpc>
                          <a:spcPct val="107000"/>
                        </a:lnSpc>
                        <a:spcBef>
                          <a:spcPts val="0"/>
                        </a:spcBef>
                        <a:spcAft>
                          <a:spcPts val="0"/>
                        </a:spcAft>
                      </a:pPr>
                      <a:r>
                        <a:rPr lang="mk-MK" sz="2400" dirty="0">
                          <a:effectLst/>
                        </a:rPr>
                        <a:t>Повисоки трошоци</a:t>
                      </a:r>
                      <a:endParaRPr lang="en-US" sz="2400" dirty="0">
                        <a:effectLst/>
                      </a:endParaRPr>
                    </a:p>
                    <a:p>
                      <a:pPr marL="0" marR="0" lvl="0" indent="0">
                        <a:lnSpc>
                          <a:spcPct val="107000"/>
                        </a:lnSpc>
                        <a:spcBef>
                          <a:spcPts val="0"/>
                        </a:spcBef>
                        <a:spcAft>
                          <a:spcPts val="0"/>
                        </a:spcAft>
                        <a:buFont typeface="+mj-lt"/>
                        <a:buNone/>
                      </a:pPr>
                      <a:r>
                        <a:rPr lang="en-US" sz="2400" dirty="0">
                          <a:effectLst/>
                        </a:rPr>
                        <a:t> </a:t>
                      </a:r>
                      <a:endParaRPr lang="en-US" sz="2400" dirty="0">
                        <a:solidFill>
                          <a:srgbClr val="000000"/>
                        </a:solidFill>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600"/>
                        </a:spcAft>
                      </a:pPr>
                      <a:r>
                        <a:rPr lang="en-US" sz="2400" dirty="0">
                          <a:effectLst/>
                        </a:rPr>
                        <a:t> </a:t>
                      </a:r>
                    </a:p>
                    <a:p>
                      <a:pPr marL="0" marR="0">
                        <a:lnSpc>
                          <a:spcPct val="107000"/>
                        </a:lnSpc>
                        <a:spcBef>
                          <a:spcPts val="0"/>
                        </a:spcBef>
                        <a:spcAft>
                          <a:spcPts val="600"/>
                        </a:spcAft>
                      </a:pPr>
                      <a:r>
                        <a:rPr lang="mk-MK" sz="2400" dirty="0">
                          <a:effectLst/>
                        </a:rPr>
                        <a:t>Комбинација на мерки (физички, силни лозинки, енкрипција)</a:t>
                      </a:r>
                      <a:endParaRPr lang="en-US" sz="2400" dirty="0">
                        <a:effectLst/>
                      </a:endParaRPr>
                    </a:p>
                    <a:p>
                      <a:pPr marL="0" marR="0">
                        <a:lnSpc>
                          <a:spcPct val="107000"/>
                        </a:lnSpc>
                        <a:spcBef>
                          <a:spcPts val="0"/>
                        </a:spcBef>
                        <a:spcAft>
                          <a:spcPts val="600"/>
                        </a:spcAft>
                      </a:pPr>
                      <a:r>
                        <a:rPr lang="en-US" sz="2400" dirty="0">
                          <a:effectLst/>
                        </a:rPr>
                        <a:t> </a:t>
                      </a:r>
                      <a:endParaRPr lang="en-US" sz="2400"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503394136"/>
                  </a:ext>
                </a:extLst>
              </a:tr>
            </a:tbl>
          </a:graphicData>
        </a:graphic>
      </p:graphicFrame>
      <p:sp>
        <p:nvSpPr>
          <p:cNvPr id="2" name="Footer Placeholder 4">
            <a:extLst>
              <a:ext uri="{FF2B5EF4-FFF2-40B4-BE49-F238E27FC236}">
                <a16:creationId xmlns="" xmlns:a16="http://schemas.microsoft.com/office/drawing/2014/main" id="{5E0A77C9-CAF0-0FEA-AE1D-504A4034D5D3}"/>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208433807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normAutofit fontScale="90000"/>
          </a:bodyPr>
          <a:lstStyle/>
          <a:p>
            <a:r>
              <a:rPr lang="mk-MK" dirty="0"/>
              <a:t>Решенија за складирањ</a:t>
            </a:r>
            <a:r>
              <a:rPr lang="en-US" dirty="0"/>
              <a:t>e: </a:t>
            </a:r>
            <a:r>
              <a:rPr lang="mk-MK" dirty="0"/>
              <a:t>различни медиуми</a:t>
            </a:r>
            <a:endParaRPr lang="en-GB" dirty="0"/>
          </a:p>
        </p:txBody>
      </p:sp>
      <p:graphicFrame>
        <p:nvGraphicFramePr>
          <p:cNvPr id="2" name="Table 1">
            <a:extLst>
              <a:ext uri="{FF2B5EF4-FFF2-40B4-BE49-F238E27FC236}">
                <a16:creationId xmlns="" xmlns:a16="http://schemas.microsoft.com/office/drawing/2014/main" id="{86E45252-FB7C-578F-A795-2AF1AE462F58}"/>
              </a:ext>
            </a:extLst>
          </p:cNvPr>
          <p:cNvGraphicFramePr>
            <a:graphicFrameLocks noGrp="1"/>
          </p:cNvGraphicFramePr>
          <p:nvPr/>
        </p:nvGraphicFramePr>
        <p:xfrm>
          <a:off x="1609561" y="1985715"/>
          <a:ext cx="13314947" cy="7044310"/>
        </p:xfrm>
        <a:graphic>
          <a:graphicData uri="http://schemas.openxmlformats.org/drawingml/2006/table">
            <a:tbl>
              <a:tblPr>
                <a:tableStyleId>{5940675A-B579-460E-94D1-54222C63F5DA}</a:tableStyleId>
              </a:tblPr>
              <a:tblGrid>
                <a:gridCol w="4451522">
                  <a:extLst>
                    <a:ext uri="{9D8B030D-6E8A-4147-A177-3AD203B41FA5}">
                      <a16:colId xmlns="" xmlns:a16="http://schemas.microsoft.com/office/drawing/2014/main" val="3311108779"/>
                    </a:ext>
                  </a:extLst>
                </a:gridCol>
                <a:gridCol w="4451522">
                  <a:extLst>
                    <a:ext uri="{9D8B030D-6E8A-4147-A177-3AD203B41FA5}">
                      <a16:colId xmlns="" xmlns:a16="http://schemas.microsoft.com/office/drawing/2014/main" val="995647142"/>
                    </a:ext>
                  </a:extLst>
                </a:gridCol>
                <a:gridCol w="4411903">
                  <a:extLst>
                    <a:ext uri="{9D8B030D-6E8A-4147-A177-3AD203B41FA5}">
                      <a16:colId xmlns="" xmlns:a16="http://schemas.microsoft.com/office/drawing/2014/main" val="1244858582"/>
                    </a:ext>
                  </a:extLst>
                </a:gridCol>
              </a:tblGrid>
              <a:tr h="310784">
                <a:tc>
                  <a:txBody>
                    <a:bodyPr/>
                    <a:lstStyle/>
                    <a:p>
                      <a:pPr marL="0" marR="0">
                        <a:lnSpc>
                          <a:spcPct val="107000"/>
                        </a:lnSpc>
                        <a:spcBef>
                          <a:spcPts val="0"/>
                        </a:spcBef>
                        <a:spcAft>
                          <a:spcPts val="600"/>
                        </a:spcAft>
                      </a:pPr>
                      <a:r>
                        <a:rPr lang="mk-MK" sz="2400" b="1" dirty="0">
                          <a:effectLst/>
                        </a:rPr>
                        <a:t>Медиум</a:t>
                      </a:r>
                      <a:endParaRPr lang="en-US" sz="2400" b="1"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600"/>
                        </a:spcAft>
                      </a:pPr>
                      <a:r>
                        <a:rPr lang="mk-MK" sz="2400" b="1" dirty="0">
                          <a:effectLst/>
                        </a:rPr>
                        <a:t>Предност</a:t>
                      </a:r>
                      <a:endParaRPr lang="en-US" sz="2400" b="1"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600"/>
                        </a:spcAft>
                      </a:pPr>
                      <a:r>
                        <a:rPr lang="mk-MK" sz="2400" b="1" dirty="0">
                          <a:effectLst/>
                        </a:rPr>
                        <a:t>Слабост</a:t>
                      </a:r>
                      <a:endParaRPr lang="en-US" sz="2400" b="1" dirty="0">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851310476"/>
                  </a:ext>
                </a:extLst>
              </a:tr>
              <a:tr h="2685323">
                <a:tc>
                  <a:txBody>
                    <a:bodyPr/>
                    <a:lstStyle/>
                    <a:p>
                      <a:pPr marL="0" marR="0">
                        <a:lnSpc>
                          <a:spcPct val="107000"/>
                        </a:lnSpc>
                        <a:spcBef>
                          <a:spcPts val="0"/>
                        </a:spcBef>
                        <a:spcAft>
                          <a:spcPts val="0"/>
                        </a:spcAft>
                      </a:pPr>
                      <a:r>
                        <a:rPr lang="en-US" sz="2400" dirty="0">
                          <a:effectLst/>
                        </a:rPr>
                        <a:t> </a:t>
                      </a:r>
                    </a:p>
                    <a:p>
                      <a:pPr marL="0" marR="0" lvl="0" indent="0">
                        <a:lnSpc>
                          <a:spcPct val="107000"/>
                        </a:lnSpc>
                        <a:spcBef>
                          <a:spcPts val="0"/>
                        </a:spcBef>
                        <a:spcAft>
                          <a:spcPts val="0"/>
                        </a:spcAft>
                        <a:buFont typeface="+mj-lt"/>
                        <a:buNone/>
                      </a:pPr>
                      <a:r>
                        <a:rPr lang="en-US" sz="2400" dirty="0">
                          <a:effectLst/>
                        </a:rPr>
                        <a:t>CD, DVD </a:t>
                      </a:r>
                      <a:r>
                        <a:rPr lang="mk-MK" sz="2400" dirty="0">
                          <a:effectLst/>
                        </a:rPr>
                        <a:t>(оптички)</a:t>
                      </a:r>
                      <a:endParaRPr lang="en-US" sz="2400" dirty="0">
                        <a:effectLst/>
                      </a:endParaRPr>
                    </a:p>
                    <a:p>
                      <a:pPr marL="0" marR="0">
                        <a:lnSpc>
                          <a:spcPct val="107000"/>
                        </a:lnSpc>
                        <a:spcBef>
                          <a:spcPts val="0"/>
                        </a:spcBef>
                        <a:spcAft>
                          <a:spcPts val="0"/>
                        </a:spcAft>
                      </a:pPr>
                      <a:r>
                        <a:rPr lang="en-US" sz="2400" dirty="0">
                          <a:effectLst/>
                        </a:rPr>
                        <a:t> </a:t>
                      </a:r>
                      <a:endParaRPr lang="en-US" sz="2400" dirty="0">
                        <a:solidFill>
                          <a:srgbClr val="000000"/>
                        </a:solidFill>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dirty="0">
                          <a:effectLst/>
                        </a:rPr>
                        <a:t> </a:t>
                      </a:r>
                    </a:p>
                    <a:p>
                      <a:pPr marL="0" marR="0" lvl="0" indent="0">
                        <a:lnSpc>
                          <a:spcPct val="107000"/>
                        </a:lnSpc>
                        <a:spcBef>
                          <a:spcPts val="0"/>
                        </a:spcBef>
                        <a:spcAft>
                          <a:spcPts val="0"/>
                        </a:spcAft>
                        <a:buFont typeface="+mj-lt"/>
                        <a:buNone/>
                      </a:pPr>
                      <a:r>
                        <a:rPr lang="mk-MK" sz="2400" dirty="0">
                          <a:effectLst/>
                        </a:rPr>
                        <a:t>Лесен пренос</a:t>
                      </a:r>
                      <a:endParaRPr lang="en-US" sz="2400" dirty="0">
                        <a:effectLst/>
                      </a:endParaRPr>
                    </a:p>
                    <a:p>
                      <a:pPr marL="0" marR="0" lvl="0" indent="0">
                        <a:lnSpc>
                          <a:spcPct val="107000"/>
                        </a:lnSpc>
                        <a:spcBef>
                          <a:spcPts val="0"/>
                        </a:spcBef>
                        <a:spcAft>
                          <a:spcPts val="0"/>
                        </a:spcAft>
                        <a:buFont typeface="+mj-lt"/>
                        <a:buNone/>
                      </a:pPr>
                      <a:r>
                        <a:rPr lang="mk-MK" sz="2400" dirty="0">
                          <a:effectLst/>
                        </a:rPr>
                        <a:t>Ниски трошоци</a:t>
                      </a:r>
                      <a:endParaRPr lang="en-US" sz="2400" dirty="0">
                        <a:effectLst/>
                      </a:endParaRPr>
                    </a:p>
                    <a:p>
                      <a:pPr marL="0" marR="0">
                        <a:lnSpc>
                          <a:spcPct val="107000"/>
                        </a:lnSpc>
                        <a:spcBef>
                          <a:spcPts val="0"/>
                        </a:spcBef>
                        <a:spcAft>
                          <a:spcPts val="0"/>
                        </a:spcAft>
                      </a:pPr>
                      <a:r>
                        <a:rPr lang="en-US" sz="2400" dirty="0">
                          <a:effectLst/>
                        </a:rPr>
                        <a:t> </a:t>
                      </a:r>
                      <a:endParaRPr lang="en-US" sz="2400" dirty="0">
                        <a:solidFill>
                          <a:srgbClr val="000000"/>
                        </a:solidFill>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dirty="0">
                          <a:effectLst/>
                        </a:rPr>
                        <a:t> </a:t>
                      </a:r>
                    </a:p>
                    <a:p>
                      <a:pPr marL="0" marR="0" lvl="0" indent="0">
                        <a:lnSpc>
                          <a:spcPct val="107000"/>
                        </a:lnSpc>
                        <a:spcBef>
                          <a:spcPts val="0"/>
                        </a:spcBef>
                        <a:spcAft>
                          <a:spcPts val="0"/>
                        </a:spcAft>
                        <a:buFont typeface="+mj-lt"/>
                        <a:buNone/>
                      </a:pPr>
                      <a:r>
                        <a:rPr lang="mk-MK" sz="2400" dirty="0">
                          <a:effectLst/>
                        </a:rPr>
                        <a:t>Лесно се оштетуваат</a:t>
                      </a:r>
                      <a:endParaRPr lang="en-US" sz="2400" dirty="0">
                        <a:effectLst/>
                      </a:endParaRPr>
                    </a:p>
                    <a:p>
                      <a:pPr marL="0" marR="0" lvl="0" indent="0">
                        <a:lnSpc>
                          <a:spcPct val="107000"/>
                        </a:lnSpc>
                        <a:spcBef>
                          <a:spcPts val="0"/>
                        </a:spcBef>
                        <a:spcAft>
                          <a:spcPts val="0"/>
                        </a:spcAft>
                        <a:buFont typeface="+mj-lt"/>
                        <a:buNone/>
                      </a:pPr>
                      <a:r>
                        <a:rPr lang="mk-MK" sz="2400" dirty="0">
                          <a:effectLst/>
                        </a:rPr>
                        <a:t>Лесно се губат</a:t>
                      </a:r>
                      <a:endParaRPr lang="en-US" sz="2400" dirty="0">
                        <a:effectLst/>
                      </a:endParaRPr>
                    </a:p>
                    <a:p>
                      <a:pPr marL="0" marR="0" lvl="0" indent="0">
                        <a:lnSpc>
                          <a:spcPct val="107000"/>
                        </a:lnSpc>
                        <a:spcBef>
                          <a:spcPts val="0"/>
                        </a:spcBef>
                        <a:spcAft>
                          <a:spcPts val="0"/>
                        </a:spcAft>
                        <a:buFont typeface="+mj-lt"/>
                        <a:buNone/>
                      </a:pPr>
                      <a:r>
                        <a:rPr lang="mk-MK" sz="2400" dirty="0">
                          <a:effectLst/>
                        </a:rPr>
                        <a:t>Чести грешки во читање и</a:t>
                      </a:r>
                      <a:r>
                        <a:rPr lang="en-US" sz="2400" dirty="0">
                          <a:effectLst/>
                        </a:rPr>
                        <a:t> </a:t>
                      </a:r>
                      <a:r>
                        <a:rPr lang="mk-MK" sz="2400" dirty="0">
                          <a:effectLst/>
                        </a:rPr>
                        <a:t>запишување</a:t>
                      </a:r>
                      <a:r>
                        <a:rPr lang="en-US" sz="2400" dirty="0">
                          <a:effectLst/>
                        </a:rPr>
                        <a:t> </a:t>
                      </a:r>
                    </a:p>
                    <a:p>
                      <a:pPr marL="0" marR="0" lvl="0" indent="0">
                        <a:lnSpc>
                          <a:spcPct val="107000"/>
                        </a:lnSpc>
                        <a:spcBef>
                          <a:spcPts val="0"/>
                        </a:spcBef>
                        <a:spcAft>
                          <a:spcPts val="0"/>
                        </a:spcAft>
                        <a:buFont typeface="+mj-lt"/>
                        <a:buNone/>
                      </a:pPr>
                      <a:r>
                        <a:rPr lang="mk-MK" sz="2400" dirty="0">
                          <a:effectLst/>
                        </a:rPr>
                        <a:t>Краток рок на траење</a:t>
                      </a:r>
                      <a:r>
                        <a:rPr lang="en-US" sz="2400" dirty="0">
                          <a:effectLst/>
                        </a:rPr>
                        <a:t> </a:t>
                      </a:r>
                    </a:p>
                    <a:p>
                      <a:pPr marL="0" marR="0" lvl="0" indent="0">
                        <a:lnSpc>
                          <a:spcPct val="107000"/>
                        </a:lnSpc>
                        <a:spcBef>
                          <a:spcPts val="0"/>
                        </a:spcBef>
                        <a:spcAft>
                          <a:spcPts val="0"/>
                        </a:spcAft>
                        <a:buFont typeface="+mj-lt"/>
                        <a:buNone/>
                      </a:pPr>
                      <a:r>
                        <a:rPr lang="mk-MK" sz="2400" dirty="0">
                          <a:effectLst/>
                        </a:rPr>
                        <a:t>Мал капацитет</a:t>
                      </a:r>
                      <a:endParaRPr lang="en-US" sz="2400" dirty="0">
                        <a:effectLst/>
                      </a:endParaRPr>
                    </a:p>
                    <a:p>
                      <a:pPr marL="0" marR="0">
                        <a:lnSpc>
                          <a:spcPct val="107000"/>
                        </a:lnSpc>
                        <a:spcBef>
                          <a:spcPts val="0"/>
                        </a:spcBef>
                        <a:spcAft>
                          <a:spcPts val="0"/>
                        </a:spcAft>
                      </a:pPr>
                      <a:r>
                        <a:rPr lang="en-US" sz="2400" dirty="0">
                          <a:effectLst/>
                        </a:rPr>
                        <a:t> </a:t>
                      </a:r>
                      <a:endParaRPr lang="en-US" sz="2400" dirty="0">
                        <a:solidFill>
                          <a:srgbClr val="000000"/>
                        </a:solidFill>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540741360"/>
                  </a:ext>
                </a:extLst>
              </a:tr>
              <a:tr h="1560595">
                <a:tc>
                  <a:txBody>
                    <a:bodyPr/>
                    <a:lstStyle/>
                    <a:p>
                      <a:pPr marL="0" marR="0">
                        <a:lnSpc>
                          <a:spcPct val="107000"/>
                        </a:lnSpc>
                        <a:spcBef>
                          <a:spcPts val="0"/>
                        </a:spcBef>
                        <a:spcAft>
                          <a:spcPts val="0"/>
                        </a:spcAft>
                      </a:pPr>
                      <a:r>
                        <a:rPr lang="mk-MK" sz="2400">
                          <a:effectLst/>
                        </a:rPr>
                        <a:t>Хард-диск (</a:t>
                      </a:r>
                      <a:r>
                        <a:rPr lang="en-US" sz="2400">
                          <a:effectLst/>
                        </a:rPr>
                        <a:t>HDD)</a:t>
                      </a:r>
                      <a:r>
                        <a:rPr lang="mk-MK" sz="2400">
                          <a:effectLst/>
                        </a:rPr>
                        <a:t> (магнетен)</a:t>
                      </a:r>
                      <a:endParaRPr lang="en-US" sz="2400">
                        <a:solidFill>
                          <a:srgbClr val="000000"/>
                        </a:solidFill>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mk-MK" sz="2400">
                          <a:effectLst/>
                        </a:rPr>
                        <a:t>Пониски трошоци во споредба со </a:t>
                      </a:r>
                      <a:r>
                        <a:rPr lang="en-US" sz="2400">
                          <a:effectLst/>
                        </a:rPr>
                        <a:t>SSD </a:t>
                      </a:r>
                      <a:r>
                        <a:rPr lang="mk-MK" sz="2400">
                          <a:effectLst/>
                        </a:rPr>
                        <a:t>дискови</a:t>
                      </a:r>
                      <a:endParaRPr lang="en-US" sz="2400">
                        <a:effectLst/>
                      </a:endParaRPr>
                    </a:p>
                    <a:p>
                      <a:pPr marL="0" marR="0">
                        <a:lnSpc>
                          <a:spcPct val="107000"/>
                        </a:lnSpc>
                        <a:spcBef>
                          <a:spcPts val="0"/>
                        </a:spcBef>
                        <a:spcAft>
                          <a:spcPts val="0"/>
                        </a:spcAft>
                      </a:pPr>
                      <a:r>
                        <a:rPr lang="mk-MK" sz="2400">
                          <a:effectLst/>
                        </a:rPr>
                        <a:t>Висок капацитет на складирање</a:t>
                      </a:r>
                      <a:endParaRPr lang="en-US" sz="2400">
                        <a:solidFill>
                          <a:srgbClr val="000000"/>
                        </a:solidFill>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mk-MK" sz="2400">
                          <a:effectLst/>
                        </a:rPr>
                        <a:t>Можност за физичка деградација</a:t>
                      </a:r>
                      <a:endParaRPr lang="en-US" sz="2400">
                        <a:effectLst/>
                      </a:endParaRPr>
                    </a:p>
                    <a:p>
                      <a:pPr marL="0" marR="0">
                        <a:lnSpc>
                          <a:spcPct val="107000"/>
                        </a:lnSpc>
                        <a:spcBef>
                          <a:spcPts val="0"/>
                        </a:spcBef>
                        <a:spcAft>
                          <a:spcPts val="0"/>
                        </a:spcAft>
                      </a:pPr>
                      <a:r>
                        <a:rPr lang="mk-MK" sz="2400">
                          <a:effectLst/>
                        </a:rPr>
                        <a:t>Лесно се оштетува</a:t>
                      </a:r>
                      <a:endParaRPr lang="en-US" sz="2400">
                        <a:solidFill>
                          <a:srgbClr val="000000"/>
                        </a:solidFill>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923683123"/>
                  </a:ext>
                </a:extLst>
              </a:tr>
              <a:tr h="1956393">
                <a:tc>
                  <a:txBody>
                    <a:bodyPr/>
                    <a:lstStyle/>
                    <a:p>
                      <a:pPr marL="0" marR="0">
                        <a:lnSpc>
                          <a:spcPct val="107000"/>
                        </a:lnSpc>
                        <a:spcBef>
                          <a:spcPts val="0"/>
                        </a:spcBef>
                        <a:spcAft>
                          <a:spcPts val="0"/>
                        </a:spcAft>
                      </a:pPr>
                      <a:r>
                        <a:rPr lang="mk-MK" sz="2400">
                          <a:effectLst/>
                        </a:rPr>
                        <a:t>Преносни </a:t>
                      </a:r>
                      <a:r>
                        <a:rPr lang="en-US" sz="2400">
                          <a:effectLst/>
                        </a:rPr>
                        <a:t>SSD </a:t>
                      </a:r>
                      <a:r>
                        <a:rPr lang="mk-MK" sz="2400">
                          <a:effectLst/>
                        </a:rPr>
                        <a:t>дискови</a:t>
                      </a:r>
                      <a:endParaRPr lang="en-US" sz="2400">
                        <a:solidFill>
                          <a:srgbClr val="000000"/>
                        </a:solidFill>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mk-MK" sz="2400">
                          <a:effectLst/>
                        </a:rPr>
                        <a:t>Цврсти</a:t>
                      </a:r>
                      <a:endParaRPr lang="en-US" sz="2400">
                        <a:effectLst/>
                      </a:endParaRPr>
                    </a:p>
                    <a:p>
                      <a:pPr marL="0" marR="0">
                        <a:lnSpc>
                          <a:spcPct val="107000"/>
                        </a:lnSpc>
                        <a:spcBef>
                          <a:spcPts val="0"/>
                        </a:spcBef>
                        <a:spcAft>
                          <a:spcPts val="0"/>
                        </a:spcAft>
                      </a:pPr>
                      <a:r>
                        <a:rPr lang="mk-MK" sz="2400">
                          <a:effectLst/>
                        </a:rPr>
                        <a:t>Со поголемо траење</a:t>
                      </a:r>
                      <a:endParaRPr lang="en-US" sz="2400">
                        <a:solidFill>
                          <a:srgbClr val="000000"/>
                        </a:solidFill>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mk-MK" sz="2400" dirty="0">
                          <a:effectLst/>
                        </a:rPr>
                        <a:t>Податоците тешко можат да се „спасат“ доколку дискот се расипе</a:t>
                      </a:r>
                      <a:endParaRPr lang="en-US" sz="2400" dirty="0">
                        <a:effectLst/>
                      </a:endParaRPr>
                    </a:p>
                    <a:p>
                      <a:pPr marL="0" marR="0">
                        <a:lnSpc>
                          <a:spcPct val="107000"/>
                        </a:lnSpc>
                        <a:spcBef>
                          <a:spcPts val="0"/>
                        </a:spcBef>
                        <a:spcAft>
                          <a:spcPts val="0"/>
                        </a:spcAft>
                      </a:pPr>
                      <a:r>
                        <a:rPr lang="mk-MK" sz="2400" dirty="0">
                          <a:effectLst/>
                        </a:rPr>
                        <a:t>Повисоки трошоци</a:t>
                      </a:r>
                      <a:endParaRPr lang="en-US" sz="2400" dirty="0">
                        <a:effectLst/>
                      </a:endParaRPr>
                    </a:p>
                    <a:p>
                      <a:pPr marL="0" marR="0">
                        <a:lnSpc>
                          <a:spcPct val="107000"/>
                        </a:lnSpc>
                        <a:spcBef>
                          <a:spcPts val="0"/>
                        </a:spcBef>
                        <a:spcAft>
                          <a:spcPts val="0"/>
                        </a:spcAft>
                      </a:pPr>
                      <a:r>
                        <a:rPr lang="mk-MK" sz="2400" dirty="0">
                          <a:effectLst/>
                        </a:rPr>
                        <a:t>Помал капацитет од </a:t>
                      </a:r>
                      <a:r>
                        <a:rPr lang="en-US" sz="2400" dirty="0">
                          <a:effectLst/>
                        </a:rPr>
                        <a:t>HDD</a:t>
                      </a:r>
                      <a:endParaRPr lang="en-US" sz="2400" dirty="0">
                        <a:solidFill>
                          <a:srgbClr val="000000"/>
                        </a:solidFill>
                        <a:effectLst/>
                        <a:latin typeface="Open Sans SemiBold" panose="020B07060308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918981083"/>
                  </a:ext>
                </a:extLst>
              </a:tr>
            </a:tbl>
          </a:graphicData>
        </a:graphic>
      </p:graphicFrame>
      <p:sp>
        <p:nvSpPr>
          <p:cNvPr id="4" name="Footer Placeholder 4">
            <a:extLst>
              <a:ext uri="{FF2B5EF4-FFF2-40B4-BE49-F238E27FC236}">
                <a16:creationId xmlns="" xmlns:a16="http://schemas.microsoft.com/office/drawing/2014/main" id="{FEB6664C-A8A8-5ACB-C378-D1F0474B7F80}"/>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248419965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79BD18D8-3580-AA42-BC75-E600A63DC02E}"/>
              </a:ext>
            </a:extLst>
          </p:cNvPr>
          <p:cNvSpPr>
            <a:spLocks noGrp="1"/>
          </p:cNvSpPr>
          <p:nvPr>
            <p:ph type="body" idx="1"/>
          </p:nvPr>
        </p:nvSpPr>
        <p:spPr>
          <a:xfrm>
            <a:off x="908781" y="5920383"/>
            <a:ext cx="14489062" cy="811765"/>
          </a:xfrm>
        </p:spPr>
        <p:txBody>
          <a:bodyPr/>
          <a:lstStyle/>
          <a:p>
            <a:pPr>
              <a:lnSpc>
                <a:spcPct val="150000"/>
              </a:lnSpc>
            </a:pPr>
            <a:r>
              <a:rPr lang="mk-MK" dirty="0"/>
              <a:t>Користете барем два различни медиума за складирање.</a:t>
            </a:r>
            <a:endParaRPr lang="en-GB" b="1" dirty="0"/>
          </a:p>
          <a:p>
            <a:pPr>
              <a:lnSpc>
                <a:spcPct val="150000"/>
              </a:lnSpc>
            </a:pPr>
            <a:endParaRPr lang="en-GB" dirty="0"/>
          </a:p>
          <a:p>
            <a:pPr>
              <a:lnSpc>
                <a:spcPct val="150000"/>
              </a:lnSpc>
            </a:pPr>
            <a:endParaRPr lang="en-GB" dirty="0"/>
          </a:p>
        </p:txBody>
      </p:sp>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lstStyle/>
          <a:p>
            <a:r>
              <a:rPr lang="mk-MK" dirty="0"/>
              <a:t>Стратегија за складирање (совети)</a:t>
            </a:r>
            <a:endParaRPr lang="en-GB" dirty="0"/>
          </a:p>
        </p:txBody>
      </p:sp>
      <p:sp>
        <p:nvSpPr>
          <p:cNvPr id="4" name="Text Placeholder 1">
            <a:extLst>
              <a:ext uri="{FF2B5EF4-FFF2-40B4-BE49-F238E27FC236}">
                <a16:creationId xmlns="" xmlns:a16="http://schemas.microsoft.com/office/drawing/2014/main" id="{EC19DB8A-3A5E-3762-0226-EB95C2254B13}"/>
              </a:ext>
            </a:extLst>
          </p:cNvPr>
          <p:cNvSpPr txBox="1">
            <a:spLocks/>
          </p:cNvSpPr>
          <p:nvPr/>
        </p:nvSpPr>
        <p:spPr>
          <a:xfrm>
            <a:off x="908781" y="6732148"/>
            <a:ext cx="14489062" cy="137160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Периодично менувајте ги медиумите за складирање (2-5 години)</a:t>
            </a:r>
            <a:r>
              <a:rPr lang="en-US" dirty="0"/>
              <a:t>.</a:t>
            </a:r>
            <a:endParaRPr lang="en-GB" b="1" dirty="0"/>
          </a:p>
          <a:p>
            <a:pPr>
              <a:lnSpc>
                <a:spcPct val="150000"/>
              </a:lnSpc>
            </a:pPr>
            <a:endParaRPr lang="en-GB" dirty="0"/>
          </a:p>
          <a:p>
            <a:pPr>
              <a:lnSpc>
                <a:spcPct val="150000"/>
              </a:lnSpc>
            </a:pPr>
            <a:endParaRPr lang="en-GB" dirty="0"/>
          </a:p>
        </p:txBody>
      </p:sp>
      <p:sp>
        <p:nvSpPr>
          <p:cNvPr id="5" name="Text Placeholder 1">
            <a:extLst>
              <a:ext uri="{FF2B5EF4-FFF2-40B4-BE49-F238E27FC236}">
                <a16:creationId xmlns="" xmlns:a16="http://schemas.microsoft.com/office/drawing/2014/main" id="{19F08F24-9E55-F881-42C4-C5FC4D07A906}"/>
              </a:ext>
            </a:extLst>
          </p:cNvPr>
          <p:cNvSpPr txBox="1">
            <a:spLocks/>
          </p:cNvSpPr>
          <p:nvPr/>
        </p:nvSpPr>
        <p:spPr>
          <a:xfrm>
            <a:off x="908781" y="7615172"/>
            <a:ext cx="14489062" cy="137160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Спроведувајте периодични проверки на интегритетот на податоците</a:t>
            </a:r>
            <a:r>
              <a:rPr lang="en-US" dirty="0"/>
              <a:t>.</a:t>
            </a:r>
            <a:endParaRPr lang="en-GB" b="1" dirty="0"/>
          </a:p>
          <a:p>
            <a:pPr>
              <a:lnSpc>
                <a:spcPct val="150000"/>
              </a:lnSpc>
            </a:pPr>
            <a:endParaRPr lang="en-GB" dirty="0"/>
          </a:p>
          <a:p>
            <a:pPr>
              <a:lnSpc>
                <a:spcPct val="150000"/>
              </a:lnSpc>
            </a:pPr>
            <a:endParaRPr lang="en-GB" dirty="0"/>
          </a:p>
        </p:txBody>
      </p:sp>
      <p:sp>
        <p:nvSpPr>
          <p:cNvPr id="6" name="Text Placeholder 1">
            <a:extLst>
              <a:ext uri="{FF2B5EF4-FFF2-40B4-BE49-F238E27FC236}">
                <a16:creationId xmlns="" xmlns:a16="http://schemas.microsoft.com/office/drawing/2014/main" id="{1DF0EADC-AA8E-3735-A9D4-A08B6693805F}"/>
              </a:ext>
            </a:extLst>
          </p:cNvPr>
          <p:cNvSpPr txBox="1">
            <a:spLocks/>
          </p:cNvSpPr>
          <p:nvPr/>
        </p:nvSpPr>
        <p:spPr>
          <a:xfrm>
            <a:off x="908781" y="8259313"/>
            <a:ext cx="14489062" cy="137160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gn="r">
              <a:lnSpc>
                <a:spcPct val="150000"/>
              </a:lnSpc>
            </a:pPr>
            <a:r>
              <a:rPr lang="mk-MK" dirty="0"/>
              <a:t>Извор: </a:t>
            </a:r>
            <a:r>
              <a:rPr lang="en-US" dirty="0"/>
              <a:t>UK Data Service (2017)</a:t>
            </a:r>
            <a:endParaRPr lang="en-GB" b="1" dirty="0"/>
          </a:p>
          <a:p>
            <a:pPr>
              <a:lnSpc>
                <a:spcPct val="150000"/>
              </a:lnSpc>
            </a:pPr>
            <a:endParaRPr lang="en-GB" dirty="0"/>
          </a:p>
          <a:p>
            <a:pPr>
              <a:lnSpc>
                <a:spcPct val="150000"/>
              </a:lnSpc>
            </a:pPr>
            <a:endParaRPr lang="en-GB" dirty="0"/>
          </a:p>
        </p:txBody>
      </p:sp>
      <p:sp>
        <p:nvSpPr>
          <p:cNvPr id="7" name="Text Placeholder 1">
            <a:extLst>
              <a:ext uri="{FF2B5EF4-FFF2-40B4-BE49-F238E27FC236}">
                <a16:creationId xmlns="" xmlns:a16="http://schemas.microsoft.com/office/drawing/2014/main" id="{8ABE0F8C-DEA7-9ED1-26EE-A3BFF65DD699}"/>
              </a:ext>
            </a:extLst>
          </p:cNvPr>
          <p:cNvSpPr txBox="1">
            <a:spLocks/>
          </p:cNvSpPr>
          <p:nvPr/>
        </p:nvSpPr>
        <p:spPr>
          <a:xfrm>
            <a:off x="908781" y="2288456"/>
            <a:ext cx="14489062" cy="811765"/>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Стратегијата треба да биде прилагодена на видот на истражувачкиот проект</a:t>
            </a:r>
            <a:endParaRPr lang="en-GB" b="1" dirty="0"/>
          </a:p>
          <a:p>
            <a:pPr>
              <a:lnSpc>
                <a:spcPct val="150000"/>
              </a:lnSpc>
            </a:pPr>
            <a:endParaRPr lang="en-GB" dirty="0"/>
          </a:p>
          <a:p>
            <a:pPr>
              <a:lnSpc>
                <a:spcPct val="150000"/>
              </a:lnSpc>
            </a:pPr>
            <a:endParaRPr lang="en-GB" dirty="0"/>
          </a:p>
        </p:txBody>
      </p:sp>
      <p:sp>
        <p:nvSpPr>
          <p:cNvPr id="8" name="Text Placeholder 1">
            <a:extLst>
              <a:ext uri="{FF2B5EF4-FFF2-40B4-BE49-F238E27FC236}">
                <a16:creationId xmlns="" xmlns:a16="http://schemas.microsoft.com/office/drawing/2014/main" id="{33757D6F-9D51-FD62-D61F-D6D49723671B}"/>
              </a:ext>
            </a:extLst>
          </p:cNvPr>
          <p:cNvSpPr txBox="1">
            <a:spLocks/>
          </p:cNvSpPr>
          <p:nvPr/>
        </p:nvSpPr>
        <p:spPr>
          <a:xfrm>
            <a:off x="908781" y="3100220"/>
            <a:ext cx="14489062" cy="811765"/>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lnSpc>
                <a:spcPct val="150000"/>
              </a:lnSpc>
            </a:pPr>
            <a:r>
              <a:rPr lang="mk-MK" dirty="0"/>
              <a:t>Какви податоци користиме? Колкав капацитет е потребен?</a:t>
            </a:r>
            <a:endParaRPr lang="en-GB" b="1" dirty="0"/>
          </a:p>
          <a:p>
            <a:pPr>
              <a:lnSpc>
                <a:spcPct val="150000"/>
              </a:lnSpc>
            </a:pPr>
            <a:endParaRPr lang="en-GB" dirty="0"/>
          </a:p>
          <a:p>
            <a:pPr>
              <a:lnSpc>
                <a:spcPct val="150000"/>
              </a:lnSpc>
            </a:pPr>
            <a:endParaRPr lang="en-GB" dirty="0"/>
          </a:p>
        </p:txBody>
      </p:sp>
      <p:sp>
        <p:nvSpPr>
          <p:cNvPr id="9" name="Text Placeholder 1">
            <a:extLst>
              <a:ext uri="{FF2B5EF4-FFF2-40B4-BE49-F238E27FC236}">
                <a16:creationId xmlns="" xmlns:a16="http://schemas.microsoft.com/office/drawing/2014/main" id="{9385C16B-F6BD-B519-9ECE-02B6269640D1}"/>
              </a:ext>
            </a:extLst>
          </p:cNvPr>
          <p:cNvSpPr txBox="1">
            <a:spLocks/>
          </p:cNvSpPr>
          <p:nvPr/>
        </p:nvSpPr>
        <p:spPr>
          <a:xfrm>
            <a:off x="908781" y="3744361"/>
            <a:ext cx="14489062" cy="811765"/>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lnSpc>
                <a:spcPct val="150000"/>
              </a:lnSpc>
            </a:pPr>
            <a:r>
              <a:rPr lang="mk-MK" dirty="0"/>
              <a:t>Кој треба да има пристап? </a:t>
            </a:r>
            <a:endParaRPr lang="en-GB" b="1" dirty="0"/>
          </a:p>
          <a:p>
            <a:pPr>
              <a:lnSpc>
                <a:spcPct val="150000"/>
              </a:lnSpc>
            </a:pPr>
            <a:endParaRPr lang="en-GB" dirty="0"/>
          </a:p>
          <a:p>
            <a:pPr>
              <a:lnSpc>
                <a:spcPct val="150000"/>
              </a:lnSpc>
            </a:pPr>
            <a:endParaRPr lang="en-GB" dirty="0"/>
          </a:p>
        </p:txBody>
      </p:sp>
      <p:sp>
        <p:nvSpPr>
          <p:cNvPr id="10" name="Text Placeholder 1">
            <a:extLst>
              <a:ext uri="{FF2B5EF4-FFF2-40B4-BE49-F238E27FC236}">
                <a16:creationId xmlns="" xmlns:a16="http://schemas.microsoft.com/office/drawing/2014/main" id="{388A155B-55A8-9D5F-9E14-7E0D8F8D5228}"/>
              </a:ext>
            </a:extLst>
          </p:cNvPr>
          <p:cNvSpPr txBox="1">
            <a:spLocks/>
          </p:cNvSpPr>
          <p:nvPr/>
        </p:nvSpPr>
        <p:spPr>
          <a:xfrm>
            <a:off x="908781" y="4426489"/>
            <a:ext cx="14489062" cy="811765"/>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lnSpc>
                <a:spcPct val="150000"/>
              </a:lnSpc>
            </a:pPr>
            <a:r>
              <a:rPr lang="mk-MK" dirty="0"/>
              <a:t>Дали податоците содржат чувствителни лични податоци?</a:t>
            </a:r>
            <a:endParaRPr lang="en-GB" b="1" dirty="0"/>
          </a:p>
          <a:p>
            <a:pPr>
              <a:lnSpc>
                <a:spcPct val="150000"/>
              </a:lnSpc>
            </a:pPr>
            <a:endParaRPr lang="en-GB" dirty="0"/>
          </a:p>
          <a:p>
            <a:pPr>
              <a:lnSpc>
                <a:spcPct val="150000"/>
              </a:lnSpc>
            </a:pPr>
            <a:endParaRPr lang="en-GB" dirty="0"/>
          </a:p>
        </p:txBody>
      </p:sp>
      <p:sp>
        <p:nvSpPr>
          <p:cNvPr id="11" name="Footer Placeholder 4">
            <a:extLst>
              <a:ext uri="{FF2B5EF4-FFF2-40B4-BE49-F238E27FC236}">
                <a16:creationId xmlns="" xmlns:a16="http://schemas.microsoft.com/office/drawing/2014/main" id="{D8E6360F-7E05-0422-9517-6B53A9C7EFC5}"/>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223693291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build="p"/>
      <p:bldP spid="5" grpId="0" build="p"/>
      <p:bldP spid="6" grpId="0" build="p"/>
      <p:bldP spid="7" grpId="0" build="p"/>
      <p:bldP spid="8" grpId="0" build="p"/>
      <p:bldP spid="9" grpId="0" build="p"/>
      <p:bldP spid="10"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79BD18D8-3580-AA42-BC75-E600A63DC02E}"/>
              </a:ext>
            </a:extLst>
          </p:cNvPr>
          <p:cNvSpPr>
            <a:spLocks noGrp="1"/>
          </p:cNvSpPr>
          <p:nvPr>
            <p:ph type="body" idx="1"/>
          </p:nvPr>
        </p:nvSpPr>
        <p:spPr>
          <a:xfrm>
            <a:off x="908781" y="2496211"/>
            <a:ext cx="14489062" cy="811765"/>
          </a:xfrm>
        </p:spPr>
        <p:txBody>
          <a:bodyPr/>
          <a:lstStyle/>
          <a:p>
            <a:pPr>
              <a:lnSpc>
                <a:spcPct val="150000"/>
              </a:lnSpc>
            </a:pPr>
            <a:r>
              <a:rPr lang="mk-MK" dirty="0"/>
              <a:t>Креирање на барем три резервни копии</a:t>
            </a:r>
            <a:endParaRPr lang="en-GB" b="1" dirty="0"/>
          </a:p>
          <a:p>
            <a:pPr>
              <a:lnSpc>
                <a:spcPct val="150000"/>
              </a:lnSpc>
            </a:pPr>
            <a:endParaRPr lang="en-GB" dirty="0"/>
          </a:p>
          <a:p>
            <a:pPr>
              <a:lnSpc>
                <a:spcPct val="150000"/>
              </a:lnSpc>
            </a:pPr>
            <a:endParaRPr lang="en-GB" dirty="0"/>
          </a:p>
        </p:txBody>
      </p:sp>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lstStyle/>
          <a:p>
            <a:r>
              <a:rPr lang="mk-MK" dirty="0"/>
              <a:t>Резервни копии</a:t>
            </a:r>
            <a:endParaRPr lang="en-GB" dirty="0"/>
          </a:p>
        </p:txBody>
      </p:sp>
      <p:sp>
        <p:nvSpPr>
          <p:cNvPr id="4" name="Text Placeholder 1">
            <a:extLst>
              <a:ext uri="{FF2B5EF4-FFF2-40B4-BE49-F238E27FC236}">
                <a16:creationId xmlns="" xmlns:a16="http://schemas.microsoft.com/office/drawing/2014/main" id="{EC19DB8A-3A5E-3762-0226-EB95C2254B13}"/>
              </a:ext>
            </a:extLst>
          </p:cNvPr>
          <p:cNvSpPr txBox="1">
            <a:spLocks/>
          </p:cNvSpPr>
          <p:nvPr/>
        </p:nvSpPr>
        <p:spPr>
          <a:xfrm>
            <a:off x="908781" y="3307976"/>
            <a:ext cx="14489062" cy="137160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Користење на барем два различни медиуми</a:t>
            </a:r>
            <a:endParaRPr lang="en-GB" b="1" dirty="0"/>
          </a:p>
          <a:p>
            <a:pPr>
              <a:lnSpc>
                <a:spcPct val="150000"/>
              </a:lnSpc>
            </a:pPr>
            <a:endParaRPr lang="en-GB" dirty="0"/>
          </a:p>
          <a:p>
            <a:pPr>
              <a:lnSpc>
                <a:spcPct val="150000"/>
              </a:lnSpc>
            </a:pPr>
            <a:endParaRPr lang="en-GB" dirty="0"/>
          </a:p>
        </p:txBody>
      </p:sp>
      <p:sp>
        <p:nvSpPr>
          <p:cNvPr id="5" name="Text Placeholder 1">
            <a:extLst>
              <a:ext uri="{FF2B5EF4-FFF2-40B4-BE49-F238E27FC236}">
                <a16:creationId xmlns="" xmlns:a16="http://schemas.microsoft.com/office/drawing/2014/main" id="{19F08F24-9E55-F881-42C4-C5FC4D07A906}"/>
              </a:ext>
            </a:extLst>
          </p:cNvPr>
          <p:cNvSpPr txBox="1">
            <a:spLocks/>
          </p:cNvSpPr>
          <p:nvPr/>
        </p:nvSpPr>
        <p:spPr>
          <a:xfrm>
            <a:off x="908781" y="4119741"/>
            <a:ext cx="14489062" cy="137160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Чување на различните медиуми на различни локации</a:t>
            </a:r>
            <a:endParaRPr lang="en-GB" b="1" dirty="0"/>
          </a:p>
          <a:p>
            <a:pPr>
              <a:lnSpc>
                <a:spcPct val="150000"/>
              </a:lnSpc>
            </a:pPr>
            <a:endParaRPr lang="en-GB" dirty="0"/>
          </a:p>
          <a:p>
            <a:pPr>
              <a:lnSpc>
                <a:spcPct val="150000"/>
              </a:lnSpc>
            </a:pPr>
            <a:endParaRPr lang="en-GB" dirty="0"/>
          </a:p>
        </p:txBody>
      </p:sp>
      <p:sp>
        <p:nvSpPr>
          <p:cNvPr id="6" name="Text Placeholder 1">
            <a:extLst>
              <a:ext uri="{FF2B5EF4-FFF2-40B4-BE49-F238E27FC236}">
                <a16:creationId xmlns="" xmlns:a16="http://schemas.microsoft.com/office/drawing/2014/main" id="{66198439-C0BA-596A-0B93-1399D6661577}"/>
              </a:ext>
            </a:extLst>
          </p:cNvPr>
          <p:cNvSpPr txBox="1">
            <a:spLocks/>
          </p:cNvSpPr>
          <p:nvPr/>
        </p:nvSpPr>
        <p:spPr>
          <a:xfrm>
            <a:off x="908781" y="4931506"/>
            <a:ext cx="14489062" cy="137160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Редовни проверки на интегритетот на датотеките</a:t>
            </a:r>
            <a:endParaRPr lang="en-GB" b="1" dirty="0"/>
          </a:p>
          <a:p>
            <a:pPr>
              <a:lnSpc>
                <a:spcPct val="150000"/>
              </a:lnSpc>
            </a:pPr>
            <a:endParaRPr lang="en-GB" dirty="0"/>
          </a:p>
          <a:p>
            <a:pPr>
              <a:lnSpc>
                <a:spcPct val="150000"/>
              </a:lnSpc>
            </a:pPr>
            <a:endParaRPr lang="en-GB" dirty="0"/>
          </a:p>
        </p:txBody>
      </p:sp>
      <p:sp>
        <p:nvSpPr>
          <p:cNvPr id="7" name="Text Placeholder 1">
            <a:extLst>
              <a:ext uri="{FF2B5EF4-FFF2-40B4-BE49-F238E27FC236}">
                <a16:creationId xmlns="" xmlns:a16="http://schemas.microsoft.com/office/drawing/2014/main" id="{6B653FAA-0ABC-EBDD-337C-270C86648B13}"/>
              </a:ext>
            </a:extLst>
          </p:cNvPr>
          <p:cNvSpPr txBox="1">
            <a:spLocks/>
          </p:cNvSpPr>
          <p:nvPr/>
        </p:nvSpPr>
        <p:spPr>
          <a:xfrm>
            <a:off x="908781" y="6555036"/>
            <a:ext cx="14489062" cy="137160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Стратегија за резервни копии во 10 чекори: </a:t>
            </a:r>
            <a:r>
              <a:rPr lang="en-US" dirty="0"/>
              <a:t>CESSDA Data Management Expert Guide </a:t>
            </a:r>
            <a:r>
              <a:rPr lang="mk-MK" dirty="0"/>
              <a:t>(стр. 93-94)</a:t>
            </a:r>
            <a:endParaRPr lang="en-GB" b="1" dirty="0"/>
          </a:p>
          <a:p>
            <a:pPr>
              <a:lnSpc>
                <a:spcPct val="150000"/>
              </a:lnSpc>
            </a:pPr>
            <a:endParaRPr lang="en-GB" dirty="0"/>
          </a:p>
          <a:p>
            <a:pPr>
              <a:lnSpc>
                <a:spcPct val="150000"/>
              </a:lnSpc>
            </a:pPr>
            <a:endParaRPr lang="en-GB" dirty="0"/>
          </a:p>
        </p:txBody>
      </p:sp>
      <p:sp>
        <p:nvSpPr>
          <p:cNvPr id="8" name="Footer Placeholder 4">
            <a:extLst>
              <a:ext uri="{FF2B5EF4-FFF2-40B4-BE49-F238E27FC236}">
                <a16:creationId xmlns="" xmlns:a16="http://schemas.microsoft.com/office/drawing/2014/main" id="{2558494A-8121-2D97-A2E9-038390980253}"/>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368226565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build="p"/>
      <p:bldP spid="5" grpId="0" build="p"/>
      <p:bldP spid="6" grpId="0" build="p"/>
      <p:bldP spid="7"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lstStyle/>
          <a:p>
            <a:r>
              <a:rPr lang="mk-MK" dirty="0"/>
              <a:t>Безбедност</a:t>
            </a:r>
            <a:endParaRPr lang="en-GB" dirty="0"/>
          </a:p>
        </p:txBody>
      </p:sp>
      <p:pic>
        <p:nvPicPr>
          <p:cNvPr id="10" name="Online Media 9" title="Simply Storage: Security">
            <a:hlinkClick r:id="" action="ppaction://media"/>
            <a:extLst>
              <a:ext uri="{FF2B5EF4-FFF2-40B4-BE49-F238E27FC236}">
                <a16:creationId xmlns="" xmlns:a16="http://schemas.microsoft.com/office/drawing/2014/main" id="{B3E11ABD-FAF8-DF9F-2973-E20A6D7A747F}"/>
              </a:ext>
            </a:extLst>
          </p:cNvPr>
          <p:cNvPicPr>
            <a:picLocks noRot="1" noChangeAspect="1"/>
          </p:cNvPicPr>
          <p:nvPr>
            <a:videoFile r:link="rId1"/>
          </p:nvPr>
        </p:nvPicPr>
        <p:blipFill>
          <a:blip r:embed="rId3"/>
          <a:stretch>
            <a:fillRect/>
          </a:stretch>
        </p:blipFill>
        <p:spPr>
          <a:xfrm>
            <a:off x="180117" y="79942"/>
            <a:ext cx="16980027" cy="9593715"/>
          </a:xfrm>
          <a:prstGeom prst="rect">
            <a:avLst/>
          </a:prstGeom>
        </p:spPr>
      </p:pic>
    </p:spTree>
    <p:extLst>
      <p:ext uri="{BB962C8B-B14F-4D97-AF65-F5344CB8AC3E}">
        <p14:creationId xmlns:p14="http://schemas.microsoft.com/office/powerpoint/2010/main" val="78779014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79BD18D8-3580-AA42-BC75-E600A63DC02E}"/>
              </a:ext>
            </a:extLst>
          </p:cNvPr>
          <p:cNvSpPr>
            <a:spLocks noGrp="1"/>
          </p:cNvSpPr>
          <p:nvPr>
            <p:ph type="body" idx="1"/>
          </p:nvPr>
        </p:nvSpPr>
        <p:spPr>
          <a:xfrm>
            <a:off x="908781" y="2496211"/>
            <a:ext cx="14489062" cy="1371600"/>
          </a:xfrm>
        </p:spPr>
        <p:txBody>
          <a:bodyPr>
            <a:normAutofit/>
          </a:bodyPr>
          <a:lstStyle/>
          <a:p>
            <a:pPr>
              <a:lnSpc>
                <a:spcPct val="150000"/>
              </a:lnSpc>
            </a:pPr>
            <a:r>
              <a:rPr lang="mk-MK" dirty="0"/>
              <a:t>„Силни“ лозинки: минимум 15 карактери, различни видови карактери (букви, бројки, знаци)</a:t>
            </a:r>
            <a:endParaRPr lang="en-GB" b="1" dirty="0"/>
          </a:p>
          <a:p>
            <a:pPr>
              <a:lnSpc>
                <a:spcPct val="150000"/>
              </a:lnSpc>
            </a:pPr>
            <a:endParaRPr lang="en-GB" dirty="0"/>
          </a:p>
          <a:p>
            <a:pPr>
              <a:lnSpc>
                <a:spcPct val="150000"/>
              </a:lnSpc>
            </a:pPr>
            <a:endParaRPr lang="en-GB" dirty="0"/>
          </a:p>
        </p:txBody>
      </p:sp>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lstStyle/>
          <a:p>
            <a:r>
              <a:rPr lang="mk-MK" dirty="0"/>
              <a:t>Безбедност</a:t>
            </a:r>
            <a:endParaRPr lang="en-GB" dirty="0"/>
          </a:p>
        </p:txBody>
      </p:sp>
      <p:sp>
        <p:nvSpPr>
          <p:cNvPr id="8" name="Text Placeholder 1">
            <a:extLst>
              <a:ext uri="{FF2B5EF4-FFF2-40B4-BE49-F238E27FC236}">
                <a16:creationId xmlns="" xmlns:a16="http://schemas.microsoft.com/office/drawing/2014/main" id="{589F17FF-DEE6-9082-04AD-A159DEB8723E}"/>
              </a:ext>
            </a:extLst>
          </p:cNvPr>
          <p:cNvSpPr txBox="1">
            <a:spLocks/>
          </p:cNvSpPr>
          <p:nvPr/>
        </p:nvSpPr>
        <p:spPr>
          <a:xfrm>
            <a:off x="908781" y="3883999"/>
            <a:ext cx="14489062" cy="137160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Безбедно чување на лозинките: сеф, избегнување да се користат лозинките на отворени </a:t>
            </a:r>
            <a:r>
              <a:rPr lang="en-US" dirty="0" err="1"/>
              <a:t>wifi</a:t>
            </a:r>
            <a:r>
              <a:rPr lang="en-US" dirty="0"/>
              <a:t> </a:t>
            </a:r>
            <a:r>
              <a:rPr lang="mk-MK" dirty="0"/>
              <a:t>мрежи</a:t>
            </a:r>
            <a:r>
              <a:rPr lang="en-US" dirty="0"/>
              <a:t> </a:t>
            </a:r>
            <a:r>
              <a:rPr lang="mk-MK" dirty="0"/>
              <a:t> </a:t>
            </a:r>
            <a:endParaRPr lang="en-GB" b="1" dirty="0"/>
          </a:p>
          <a:p>
            <a:pPr>
              <a:lnSpc>
                <a:spcPct val="150000"/>
              </a:lnSpc>
            </a:pPr>
            <a:endParaRPr lang="en-GB" dirty="0"/>
          </a:p>
          <a:p>
            <a:pPr>
              <a:lnSpc>
                <a:spcPct val="150000"/>
              </a:lnSpc>
            </a:pPr>
            <a:endParaRPr lang="en-GB" dirty="0"/>
          </a:p>
        </p:txBody>
      </p:sp>
      <p:sp>
        <p:nvSpPr>
          <p:cNvPr id="9" name="Text Placeholder 1">
            <a:extLst>
              <a:ext uri="{FF2B5EF4-FFF2-40B4-BE49-F238E27FC236}">
                <a16:creationId xmlns="" xmlns:a16="http://schemas.microsoft.com/office/drawing/2014/main" id="{3C43FDE5-5A1F-24C4-D201-EEEB439796EC}"/>
              </a:ext>
            </a:extLst>
          </p:cNvPr>
          <p:cNvSpPr txBox="1">
            <a:spLocks/>
          </p:cNvSpPr>
          <p:nvPr/>
        </p:nvSpPr>
        <p:spPr>
          <a:xfrm>
            <a:off x="908781" y="6145118"/>
            <a:ext cx="14489062" cy="137160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Енкрипција: процес на енкоридање на дигиталните информации на начин на кој само авторизирани лица ќе имаат пристап (клучеви)</a:t>
            </a:r>
            <a:endParaRPr lang="en-GB" b="1" dirty="0"/>
          </a:p>
          <a:p>
            <a:pPr>
              <a:lnSpc>
                <a:spcPct val="150000"/>
              </a:lnSpc>
            </a:pPr>
            <a:endParaRPr lang="en-GB" dirty="0"/>
          </a:p>
          <a:p>
            <a:pPr>
              <a:lnSpc>
                <a:spcPct val="150000"/>
              </a:lnSpc>
            </a:pPr>
            <a:endParaRPr lang="en-GB" dirty="0"/>
          </a:p>
        </p:txBody>
      </p:sp>
      <p:sp>
        <p:nvSpPr>
          <p:cNvPr id="10" name="Text Placeholder 1">
            <a:extLst>
              <a:ext uri="{FF2B5EF4-FFF2-40B4-BE49-F238E27FC236}">
                <a16:creationId xmlns="" xmlns:a16="http://schemas.microsoft.com/office/drawing/2014/main" id="{31C4C59A-C4C2-4818-C4D6-3456BC3026DC}"/>
              </a:ext>
            </a:extLst>
          </p:cNvPr>
          <p:cNvSpPr txBox="1">
            <a:spLocks/>
          </p:cNvSpPr>
          <p:nvPr/>
        </p:nvSpPr>
        <p:spPr>
          <a:xfrm>
            <a:off x="908781" y="7516718"/>
            <a:ext cx="14489062" cy="137160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Особено важно за податоци кои се закачуваат на „облак“, но и за податоци кои се пренесуваат на преносни медиуми за чување на податоци</a:t>
            </a:r>
            <a:endParaRPr lang="en-GB" b="1" dirty="0"/>
          </a:p>
          <a:p>
            <a:pPr>
              <a:lnSpc>
                <a:spcPct val="150000"/>
              </a:lnSpc>
            </a:pPr>
            <a:endParaRPr lang="en-GB" dirty="0"/>
          </a:p>
          <a:p>
            <a:pPr>
              <a:lnSpc>
                <a:spcPct val="150000"/>
              </a:lnSpc>
            </a:pPr>
            <a:endParaRPr lang="en-GB" dirty="0"/>
          </a:p>
        </p:txBody>
      </p:sp>
      <p:sp>
        <p:nvSpPr>
          <p:cNvPr id="4" name="Footer Placeholder 4">
            <a:extLst>
              <a:ext uri="{FF2B5EF4-FFF2-40B4-BE49-F238E27FC236}">
                <a16:creationId xmlns="" xmlns:a16="http://schemas.microsoft.com/office/drawing/2014/main" id="{C356638A-AD19-11A2-6259-44B26BAFDBB0}"/>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106417591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8" grpId="0" build="p"/>
      <p:bldP spid="9" grpId="0" build="p"/>
      <p:bldP spid="10"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AC375EAD-C693-BB4C-BFC3-906673C10404}"/>
              </a:ext>
            </a:extLst>
          </p:cNvPr>
          <p:cNvSpPr>
            <a:spLocks noGrp="1"/>
          </p:cNvSpPr>
          <p:nvPr>
            <p:ph type="body" sz="quarter" idx="10"/>
          </p:nvPr>
        </p:nvSpPr>
        <p:spPr/>
        <p:txBody>
          <a:bodyPr/>
          <a:lstStyle/>
          <a:p>
            <a:r>
              <a:rPr lang="mk-MK" dirty="0"/>
              <a:t>Прашања? Мислења?</a:t>
            </a:r>
            <a:endParaRPr lang="en-GB" dirty="0"/>
          </a:p>
        </p:txBody>
      </p:sp>
      <p:sp>
        <p:nvSpPr>
          <p:cNvPr id="5" name="TextBox 4">
            <a:extLst>
              <a:ext uri="{FF2B5EF4-FFF2-40B4-BE49-F238E27FC236}">
                <a16:creationId xmlns="" xmlns:a16="http://schemas.microsoft.com/office/drawing/2014/main" id="{1382774B-ADF3-441D-BE91-3B73896DE598}"/>
              </a:ext>
            </a:extLst>
          </p:cNvPr>
          <p:cNvSpPr txBox="1"/>
          <p:nvPr/>
        </p:nvSpPr>
        <p:spPr>
          <a:xfrm>
            <a:off x="2394860" y="9032789"/>
            <a:ext cx="5842688" cy="3707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rtlCol="0">
            <a:normAutofit fontScale="92500" lnSpcReduction="20000"/>
          </a:bodyPr>
          <a:lstStyle/>
          <a:p>
            <a:pPr algn="l"/>
            <a:r>
              <a:rPr lang="nb-NO" b="0" dirty="0" err="1">
                <a:solidFill>
                  <a:schemeClr val="bg1"/>
                </a:solidFill>
                <a:latin typeface="Tahoma" panose="020B0604030504040204" pitchFamily="34" charset="0"/>
                <a:ea typeface="Tahoma" panose="020B0604030504040204" pitchFamily="34" charset="0"/>
                <a:cs typeface="Tahoma" panose="020B0604030504040204" pitchFamily="34" charset="0"/>
              </a:rPr>
              <a:t>Licence</a:t>
            </a:r>
            <a:r>
              <a:rPr lang="nb-NO" b="0" dirty="0">
                <a:solidFill>
                  <a:schemeClr val="bg1"/>
                </a:solidFill>
                <a:latin typeface="Tahoma" panose="020B0604030504040204" pitchFamily="34" charset="0"/>
                <a:ea typeface="Tahoma" panose="020B0604030504040204" pitchFamily="34" charset="0"/>
                <a:cs typeface="Tahoma" panose="020B0604030504040204" pitchFamily="34" charset="0"/>
              </a:rPr>
              <a:t>: CC-BY 4.0</a:t>
            </a:r>
          </a:p>
        </p:txBody>
      </p:sp>
      <p:pic>
        <p:nvPicPr>
          <p:cNvPr id="7" name="Google Shape;93;p10" descr="MK-DASS logo">
            <a:extLst>
              <a:ext uri="{FF2B5EF4-FFF2-40B4-BE49-F238E27FC236}">
                <a16:creationId xmlns="" xmlns:a16="http://schemas.microsoft.com/office/drawing/2014/main" id="{F904BAC9-F56D-A331-537D-19B25CF5CB94}"/>
              </a:ext>
            </a:extLst>
          </p:cNvPr>
          <p:cNvPicPr preferRelativeResize="0"/>
          <p:nvPr/>
        </p:nvPicPr>
        <p:blipFill>
          <a:blip r:embed="rId2">
            <a:alphaModFix/>
          </a:blip>
          <a:stretch>
            <a:fillRect/>
          </a:stretch>
        </p:blipFill>
        <p:spPr>
          <a:xfrm>
            <a:off x="10971608" y="301977"/>
            <a:ext cx="1501380" cy="1699975"/>
          </a:xfrm>
          <a:prstGeom prst="rect">
            <a:avLst/>
          </a:prstGeom>
          <a:noFill/>
          <a:ln>
            <a:noFill/>
          </a:ln>
        </p:spPr>
      </p:pic>
    </p:spTree>
    <p:extLst>
      <p:ext uri="{BB962C8B-B14F-4D97-AF65-F5344CB8AC3E}">
        <p14:creationId xmlns:p14="http://schemas.microsoft.com/office/powerpoint/2010/main" val="2417664180"/>
      </p:ext>
    </p:extLst>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xmlns="" id="{E0EE8CF5-9502-4E76-9976-9A6525C3B387}"/>
              </a:ext>
            </a:extLst>
          </p:cNvPr>
          <p:cNvSpPr>
            <a:spLocks noGrp="1"/>
          </p:cNvSpPr>
          <p:nvPr>
            <p:ph type="body" sz="quarter" idx="13"/>
          </p:nvPr>
        </p:nvSpPr>
        <p:spPr>
          <a:xfrm>
            <a:off x="2461053" y="2771776"/>
            <a:ext cx="13953494" cy="1863726"/>
          </a:xfrm>
        </p:spPr>
        <p:txBody>
          <a:bodyPr>
            <a:normAutofit fontScale="77500" lnSpcReduction="20000"/>
          </a:bodyPr>
          <a:lstStyle/>
          <a:p>
            <a:r>
              <a:rPr lang="mk-MK" dirty="0"/>
              <a:t>Етички правила </a:t>
            </a:r>
          </a:p>
          <a:p>
            <a:r>
              <a:rPr lang="mk-MK" dirty="0"/>
              <a:t>Заштита на правата на испитаниците </a:t>
            </a:r>
            <a:endParaRPr lang="en-GB" dirty="0"/>
          </a:p>
        </p:txBody>
      </p:sp>
      <p:sp>
        <p:nvSpPr>
          <p:cNvPr id="14" name="Text Placeholder 13">
            <a:extLst>
              <a:ext uri="{FF2B5EF4-FFF2-40B4-BE49-F238E27FC236}">
                <a16:creationId xmlns:a16="http://schemas.microsoft.com/office/drawing/2014/main" xmlns="" id="{F44B310E-6454-4954-B153-A8DC14C0B57D}"/>
              </a:ext>
            </a:extLst>
          </p:cNvPr>
          <p:cNvSpPr>
            <a:spLocks noGrp="1"/>
          </p:cNvSpPr>
          <p:nvPr>
            <p:ph type="body" sz="quarter" idx="15"/>
          </p:nvPr>
        </p:nvSpPr>
        <p:spPr>
          <a:xfrm>
            <a:off x="2394025" y="5692245"/>
            <a:ext cx="7664375" cy="810155"/>
          </a:xfrm>
        </p:spPr>
        <p:txBody>
          <a:bodyPr>
            <a:normAutofit/>
          </a:bodyPr>
          <a:lstStyle/>
          <a:p>
            <a:r>
              <a:rPr lang="mk-MK" sz="1800" dirty="0" smtClean="0"/>
              <a:t>Анета </a:t>
            </a:r>
            <a:r>
              <a:rPr lang="mk-MK" sz="1800" dirty="0"/>
              <a:t>Цекиќ</a:t>
            </a:r>
            <a:r>
              <a:rPr lang="en-GB" sz="1800" dirty="0"/>
              <a:t> / </a:t>
            </a:r>
            <a:r>
              <a:rPr lang="mk-MK" sz="1800" dirty="0"/>
              <a:t>МК АИПОН, ИСППИ-УКИМ</a:t>
            </a:r>
            <a:endParaRPr lang="en-GB" sz="1800" dirty="0"/>
          </a:p>
        </p:txBody>
      </p:sp>
      <p:sp>
        <p:nvSpPr>
          <p:cNvPr id="15" name="Text Placeholder 14">
            <a:extLst>
              <a:ext uri="{FF2B5EF4-FFF2-40B4-BE49-F238E27FC236}">
                <a16:creationId xmlns:a16="http://schemas.microsoft.com/office/drawing/2014/main" xmlns="" id="{8C3D2373-9B72-4A86-A44A-5459BF81F23D}"/>
              </a:ext>
            </a:extLst>
          </p:cNvPr>
          <p:cNvSpPr>
            <a:spLocks noGrp="1"/>
          </p:cNvSpPr>
          <p:nvPr>
            <p:ph type="body" sz="quarter" idx="16"/>
          </p:nvPr>
        </p:nvSpPr>
        <p:spPr>
          <a:xfrm>
            <a:off x="2410958" y="6212541"/>
            <a:ext cx="10062030" cy="1788459"/>
          </a:xfrm>
        </p:spPr>
        <p:txBody>
          <a:bodyPr>
            <a:normAutofit/>
          </a:bodyPr>
          <a:lstStyle/>
          <a:p>
            <a:r>
              <a:rPr lang="mk-MK" dirty="0"/>
              <a:t>Вебинар: Управување со </a:t>
            </a:r>
            <a:r>
              <a:rPr lang="mk-MK" dirty="0" smtClean="0"/>
              <a:t>истражувачки податоци </a:t>
            </a:r>
            <a:r>
              <a:rPr lang="mk-MK" dirty="0"/>
              <a:t>од општествените науки, </a:t>
            </a:r>
            <a:endParaRPr lang="mk-MK" dirty="0" smtClean="0"/>
          </a:p>
          <a:p>
            <a:r>
              <a:rPr lang="mk-MK" dirty="0" smtClean="0"/>
              <a:t>26 </a:t>
            </a:r>
            <a:r>
              <a:rPr lang="mk-MK" dirty="0"/>
              <a:t>Октомври 2022</a:t>
            </a:r>
            <a:r>
              <a:rPr lang="en-GB" dirty="0"/>
              <a:t> </a:t>
            </a:r>
            <a:endParaRPr lang="en-GB" dirty="0" smtClean="0"/>
          </a:p>
          <a:p>
            <a:endParaRPr lang="en-GB" dirty="0" smtClean="0"/>
          </a:p>
          <a:p>
            <a:r>
              <a:rPr lang="en-GB" i="0" dirty="0" smtClean="0"/>
              <a:t>DOI: </a:t>
            </a:r>
            <a:r>
              <a:rPr lang="en-US" i="0" dirty="0" smtClean="0"/>
              <a:t>10.5281/zenodo.7250138</a:t>
            </a:r>
            <a:endParaRPr lang="en-GB" dirty="0"/>
          </a:p>
        </p:txBody>
      </p:sp>
      <p:pic>
        <p:nvPicPr>
          <p:cNvPr id="7" name="Google Shape;93;p10" descr="MK-DASS logo"/>
          <p:cNvPicPr preferRelativeResize="0"/>
          <p:nvPr/>
        </p:nvPicPr>
        <p:blipFill>
          <a:blip r:embed="rId2">
            <a:alphaModFix/>
          </a:blip>
          <a:stretch>
            <a:fillRect/>
          </a:stretch>
        </p:blipFill>
        <p:spPr>
          <a:xfrm>
            <a:off x="10971608" y="301977"/>
            <a:ext cx="1501380" cy="1699975"/>
          </a:xfrm>
          <a:prstGeom prst="rect">
            <a:avLst/>
          </a:prstGeom>
          <a:noFill/>
          <a:ln>
            <a:noFill/>
          </a:ln>
        </p:spPr>
      </p:pic>
      <p:sp>
        <p:nvSpPr>
          <p:cNvPr id="6" name="Google Shape;88;p10"/>
          <p:cNvSpPr txBox="1"/>
          <p:nvPr/>
        </p:nvSpPr>
        <p:spPr>
          <a:xfrm>
            <a:off x="2632156" y="8933161"/>
            <a:ext cx="5842688" cy="370703"/>
          </a:xfrm>
          <a:prstGeom prst="rect">
            <a:avLst/>
          </a:prstGeom>
          <a:noFill/>
          <a:ln>
            <a:noFill/>
          </a:ln>
        </p:spPr>
        <p:txBody>
          <a:bodyPr spcFirstLastPara="1" wrap="square" lIns="50800" tIns="50800" rIns="50800" bIns="50800" anchor="t" anchorCtr="0">
            <a:normAutofit fontScale="92500" lnSpcReduction="20000"/>
          </a:bodyPr>
          <a:lstStyle/>
          <a:p>
            <a:pPr marL="0" marR="0" lvl="0" indent="0" algn="l" rtl="0">
              <a:lnSpc>
                <a:spcPct val="100000"/>
              </a:lnSpc>
              <a:spcBef>
                <a:spcPts val="0"/>
              </a:spcBef>
              <a:spcAft>
                <a:spcPts val="0"/>
              </a:spcAft>
              <a:buClr>
                <a:schemeClr val="lt1"/>
              </a:buClr>
              <a:buSzPct val="100000"/>
              <a:buFont typeface="Tahoma"/>
              <a:buNone/>
            </a:pPr>
            <a:r>
              <a:rPr lang="x-none" sz="2400" b="0" i="0" u="none" strike="noStrike" cap="none" dirty="0">
                <a:solidFill>
                  <a:schemeClr val="lt1"/>
                </a:solidFill>
                <a:latin typeface="Tahoma"/>
                <a:ea typeface="Tahoma"/>
                <a:cs typeface="Tahoma"/>
                <a:sym typeface="Tahoma"/>
              </a:rPr>
              <a:t>Licence: CC-BY 4.0</a:t>
            </a:r>
            <a:endParaRPr dirty="0"/>
          </a:p>
        </p:txBody>
      </p:sp>
    </p:spTree>
    <p:extLst>
      <p:ext uri="{BB962C8B-B14F-4D97-AF65-F5344CB8AC3E}">
        <p14:creationId xmlns:p14="http://schemas.microsoft.com/office/powerpoint/2010/main" val="263247545"/>
      </p:ext>
    </p:extLst>
  </p:cSld>
  <p:clrMapOvr>
    <a:masterClrMapping/>
  </p:clrMapOvr>
  <p:transition spd="med"/>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79BD18D8-3580-AA42-BC75-E600A63DC02E}"/>
              </a:ext>
            </a:extLst>
          </p:cNvPr>
          <p:cNvSpPr>
            <a:spLocks noGrp="1"/>
          </p:cNvSpPr>
          <p:nvPr>
            <p:ph type="body" idx="1"/>
          </p:nvPr>
        </p:nvSpPr>
        <p:spPr>
          <a:xfrm>
            <a:off x="908781" y="2496211"/>
            <a:ext cx="14489062" cy="5635418"/>
          </a:xfrm>
        </p:spPr>
        <p:txBody>
          <a:bodyPr/>
          <a:lstStyle/>
          <a:p>
            <a:endParaRPr lang="en-US" dirty="0" smtClean="0"/>
          </a:p>
          <a:p>
            <a:r>
              <a:rPr lang="mk-MK" dirty="0" smtClean="0"/>
              <a:t>Правни </a:t>
            </a:r>
            <a:r>
              <a:rPr lang="mk-MK" dirty="0"/>
              <a:t>и етички аспекти при собирање и обработка на податоци</a:t>
            </a:r>
            <a:endParaRPr lang="en-US" dirty="0"/>
          </a:p>
          <a:p>
            <a:endParaRPr lang="mk-MK" dirty="0"/>
          </a:p>
          <a:p>
            <a:r>
              <a:rPr lang="mk-MK" dirty="0"/>
              <a:t>Влијанието на </a:t>
            </a:r>
            <a:r>
              <a:rPr lang="en-US" dirty="0"/>
              <a:t>GDPR </a:t>
            </a:r>
            <a:r>
              <a:rPr lang="mk-MK" dirty="0"/>
              <a:t>врз собирањето/обработката на податоци</a:t>
            </a:r>
            <a:endParaRPr lang="en-US" dirty="0"/>
          </a:p>
          <a:p>
            <a:endParaRPr lang="mk-MK" dirty="0"/>
          </a:p>
          <a:p>
            <a:r>
              <a:rPr lang="mk-MK" dirty="0"/>
              <a:t>Мерки кои истражувачите може да ги преземат за да се осигураат дека ги почитуваат правните стандарди и етичноста во научно-истражувачката работа</a:t>
            </a:r>
          </a:p>
          <a:p>
            <a:endParaRPr lang="mk-MK" dirty="0"/>
          </a:p>
          <a:p>
            <a:r>
              <a:rPr lang="mk-MK" dirty="0"/>
              <a:t>Како да се пополни Планот за управување со податоци во делот кој се однесува на </a:t>
            </a:r>
            <a:r>
              <a:rPr lang="mk-MK" dirty="0" smtClean="0"/>
              <a:t>Заштита</a:t>
            </a:r>
            <a:endParaRPr lang="en-GB" dirty="0"/>
          </a:p>
          <a:p>
            <a:pPr marL="0" indent="0">
              <a:lnSpc>
                <a:spcPct val="150000"/>
              </a:lnSpc>
              <a:buNone/>
            </a:pPr>
            <a:endParaRPr lang="en-GB" dirty="0"/>
          </a:p>
        </p:txBody>
      </p:sp>
      <p:sp>
        <p:nvSpPr>
          <p:cNvPr id="3" name="Title 2">
            <a:extLst>
              <a:ext uri="{FF2B5EF4-FFF2-40B4-BE49-F238E27FC236}">
                <a16:creationId xmlns="" xmlns:a16="http://schemas.microsoft.com/office/drawing/2014/main" id="{0EF4A075-41F4-AD44-AF37-03A9A8646F17}"/>
              </a:ext>
            </a:extLst>
          </p:cNvPr>
          <p:cNvSpPr>
            <a:spLocks noGrp="1"/>
          </p:cNvSpPr>
          <p:nvPr>
            <p:ph type="title"/>
          </p:nvPr>
        </p:nvSpPr>
        <p:spPr/>
        <p:txBody>
          <a:bodyPr/>
          <a:lstStyle/>
          <a:p>
            <a:r>
              <a:rPr lang="mk-MK" sz="5400" dirty="0"/>
              <a:t>Што опфаќа овој дел:	</a:t>
            </a:r>
            <a:endParaRPr lang="en-GB"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4053082241"/>
      </p:ext>
    </p:extLst>
  </p:cSld>
  <p:clrMapOvr>
    <a:masterClrMapping/>
  </p:clrMapOvr>
  <p:transition spd="med"/>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731509" indent="-731509">
              <a:buAutoNum type="arabicPeriod"/>
            </a:pPr>
            <a:r>
              <a:rPr lang="mk-MK" dirty="0"/>
              <a:t>Почитување на научните стандарди</a:t>
            </a:r>
          </a:p>
          <a:p>
            <a:pPr marL="731509" indent="-731509">
              <a:buAutoNum type="arabicPeriod"/>
            </a:pPr>
            <a:endParaRPr lang="mk-MK" dirty="0"/>
          </a:p>
          <a:p>
            <a:pPr marL="731509" indent="-731509">
              <a:buAutoNum type="arabicPeriod"/>
            </a:pPr>
            <a:r>
              <a:rPr lang="mk-MK" dirty="0"/>
              <a:t>Согласност / почитување на законите</a:t>
            </a:r>
          </a:p>
          <a:p>
            <a:pPr marL="731509" indent="-731509">
              <a:buAutoNum type="arabicPeriod"/>
            </a:pPr>
            <a:endParaRPr lang="mk-MK" dirty="0"/>
          </a:p>
          <a:p>
            <a:pPr marL="731509" indent="-731509">
              <a:buAutoNum type="arabicPeriod"/>
            </a:pPr>
            <a:r>
              <a:rPr lang="mk-MK" dirty="0"/>
              <a:t>Да не се нанесе социјална или лична штета на испитаниците / учесниците во истражувањето</a:t>
            </a:r>
          </a:p>
          <a:p>
            <a:pPr marL="731509" indent="-731509">
              <a:buAutoNum type="arabicPeriod"/>
            </a:pPr>
            <a:endParaRPr lang="mk-MK" dirty="0"/>
          </a:p>
          <a:p>
            <a:pPr marL="0" indent="0">
              <a:buNone/>
            </a:pPr>
            <a:endParaRPr lang="mk-MK" dirty="0"/>
          </a:p>
          <a:p>
            <a:pPr marL="0" indent="0">
              <a:buNone/>
            </a:pPr>
            <a:r>
              <a:rPr lang="mk-MK" dirty="0"/>
              <a:t>Професионални и етички упатства (</a:t>
            </a:r>
            <a:r>
              <a:rPr lang="en-US" dirty="0"/>
              <a:t>RESPECT </a:t>
            </a:r>
            <a:r>
              <a:rPr lang="mk-MK" dirty="0"/>
              <a:t>проект)</a:t>
            </a:r>
          </a:p>
          <a:p>
            <a:pPr marL="0" indent="0">
              <a:buNone/>
            </a:pPr>
            <a:endParaRPr lang="en-US" dirty="0"/>
          </a:p>
        </p:txBody>
      </p:sp>
      <p:sp>
        <p:nvSpPr>
          <p:cNvPr id="3" name="Title 2"/>
          <p:cNvSpPr>
            <a:spLocks noGrp="1"/>
          </p:cNvSpPr>
          <p:nvPr>
            <p:ph type="title"/>
          </p:nvPr>
        </p:nvSpPr>
        <p:spPr/>
        <p:txBody>
          <a:bodyPr/>
          <a:lstStyle/>
          <a:p>
            <a:r>
              <a:rPr lang="mk-MK" sz="5400" dirty="0"/>
              <a:t>Етички стандарди	</a:t>
            </a:r>
            <a:endParaRPr lang="en-US" dirty="0"/>
          </a:p>
        </p:txBody>
      </p:sp>
      <p:sp>
        <p:nvSpPr>
          <p:cNvPr id="5"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3646129865"/>
      </p:ext>
    </p:extLst>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mk-MK" dirty="0"/>
          </a:p>
          <a:p>
            <a:r>
              <a:rPr lang="mk-MK" dirty="0"/>
              <a:t>Истражувачите треба да да го земат предвид целокупниот доказен материјал и да ги презентираат истражувачките резултати без изоставање на делови, без погрешна интерпретација или измама / доведување во заблуда. </a:t>
            </a:r>
            <a:endParaRPr lang="en-US" dirty="0"/>
          </a:p>
          <a:p>
            <a:endParaRPr lang="mk-MK" dirty="0"/>
          </a:p>
          <a:p>
            <a:r>
              <a:rPr lang="mk-MK" dirty="0"/>
              <a:t>При планирање на истражувањето и формулирање на истражувачките прашања, дизајнот на истражувачките методи и инструменти да не упатуваат или пристрасно да ги насочуваат резултатите (со изборот на прашањата или</a:t>
            </a:r>
            <a:r>
              <a:rPr lang="en-US" dirty="0"/>
              <a:t> </a:t>
            </a:r>
            <a:r>
              <a:rPr lang="mk-MK" dirty="0"/>
              <a:t>истражувачки постапки)</a:t>
            </a:r>
          </a:p>
          <a:p>
            <a:endParaRPr lang="en-US" dirty="0"/>
          </a:p>
          <a:p>
            <a:endParaRPr lang="en-US" dirty="0"/>
          </a:p>
        </p:txBody>
      </p:sp>
      <p:sp>
        <p:nvSpPr>
          <p:cNvPr id="3" name="Title 2"/>
          <p:cNvSpPr>
            <a:spLocks noGrp="1"/>
          </p:cNvSpPr>
          <p:nvPr>
            <p:ph type="title"/>
          </p:nvPr>
        </p:nvSpPr>
        <p:spPr/>
        <p:txBody>
          <a:bodyPr/>
          <a:lstStyle/>
          <a:p>
            <a:r>
              <a:rPr lang="en-US" sz="5400" dirty="0"/>
              <a:t>1. </a:t>
            </a:r>
            <a:r>
              <a:rPr lang="mk-MK" sz="5400" dirty="0"/>
              <a:t>Почитување на научните стандарди	</a:t>
            </a: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317462506"/>
      </p:ext>
    </p:extLst>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mk-MK" dirty="0"/>
          </a:p>
          <a:p>
            <a:r>
              <a:rPr lang="mk-MK" dirty="0"/>
              <a:t>Истражувачите треба да се осигураат дека ги имаат предвид сите национални закони или меѓународни правила кои може да се применливи на нивниот истражувачки проект. </a:t>
            </a:r>
          </a:p>
          <a:p>
            <a:endParaRPr lang="mk-MK" dirty="0"/>
          </a:p>
          <a:p>
            <a:r>
              <a:rPr lang="mk-MK" dirty="0"/>
              <a:t>При меѓународни проекти- повеќе национални законодавства. </a:t>
            </a:r>
          </a:p>
          <a:p>
            <a:endParaRPr lang="mk-MK" dirty="0"/>
          </a:p>
          <a:p>
            <a:r>
              <a:rPr lang="mk-MK" dirty="0"/>
              <a:t>Особено внимание се посветува на </a:t>
            </a:r>
            <a:r>
              <a:rPr lang="mk-MK" b="1" dirty="0"/>
              <a:t>заштитата на личните податоци </a:t>
            </a:r>
            <a:r>
              <a:rPr lang="mk-MK" dirty="0"/>
              <a:t>и </a:t>
            </a:r>
            <a:r>
              <a:rPr lang="mk-MK" b="1" dirty="0"/>
              <a:t>правата од интелектуална сопственост (авторските права). </a:t>
            </a:r>
          </a:p>
          <a:p>
            <a:pPr marL="0" indent="0">
              <a:buNone/>
            </a:pPr>
            <a:endParaRPr lang="en-US" dirty="0"/>
          </a:p>
        </p:txBody>
      </p:sp>
      <p:sp>
        <p:nvSpPr>
          <p:cNvPr id="3" name="Title 2"/>
          <p:cNvSpPr>
            <a:spLocks noGrp="1"/>
          </p:cNvSpPr>
          <p:nvPr>
            <p:ph type="title"/>
          </p:nvPr>
        </p:nvSpPr>
        <p:spPr/>
        <p:txBody>
          <a:bodyPr/>
          <a:lstStyle/>
          <a:p>
            <a:r>
              <a:rPr lang="mk-MK" sz="5400" dirty="0"/>
              <a:t>2. Согласност со законите	 </a:t>
            </a: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3842711859"/>
      </p:ext>
    </p:extLst>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mk-MK" dirty="0"/>
          </a:p>
          <a:p>
            <a:r>
              <a:rPr lang="mk-MK" dirty="0"/>
              <a:t>Истражувачите треба да се стремат да избегнат или да ја минимизираат евентуална штета врз одредени групи или поединци. Истражувањето треба да се дизајнира одговорно, земајќи ги целосно во предвид карактеристиките на учесниците. </a:t>
            </a:r>
          </a:p>
          <a:p>
            <a:endParaRPr lang="mk-MK" dirty="0"/>
          </a:p>
          <a:p>
            <a:r>
              <a:rPr lang="mk-MK" dirty="0"/>
              <a:t>Да се осигура дека нивното учество е </a:t>
            </a:r>
            <a:r>
              <a:rPr lang="mk-MK" b="1" dirty="0"/>
              <a:t>доброволно</a:t>
            </a:r>
            <a:r>
              <a:rPr lang="mk-MK" dirty="0"/>
              <a:t> и се базира на </a:t>
            </a:r>
            <a:r>
              <a:rPr lang="mk-MK" b="1" dirty="0"/>
              <a:t>информирана согласност</a:t>
            </a:r>
            <a:r>
              <a:rPr lang="mk-MK" dirty="0"/>
              <a:t>. </a:t>
            </a:r>
          </a:p>
          <a:p>
            <a:endParaRPr lang="mk-MK" dirty="0"/>
          </a:p>
          <a:p>
            <a:pPr marL="0" indent="0">
              <a:buNone/>
            </a:pPr>
            <a:endParaRPr lang="en-US" dirty="0"/>
          </a:p>
        </p:txBody>
      </p:sp>
      <p:sp>
        <p:nvSpPr>
          <p:cNvPr id="3" name="Title 2"/>
          <p:cNvSpPr>
            <a:spLocks noGrp="1"/>
          </p:cNvSpPr>
          <p:nvPr>
            <p:ph type="title"/>
          </p:nvPr>
        </p:nvSpPr>
        <p:spPr/>
        <p:txBody>
          <a:bodyPr>
            <a:normAutofit fontScale="90000"/>
          </a:bodyPr>
          <a:lstStyle/>
          <a:p>
            <a:r>
              <a:rPr lang="mk-MK" sz="6000" dirty="0"/>
              <a:t>3. Да не се нанесе социјална или лична штета</a:t>
            </a: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2452950240"/>
      </p:ext>
    </p:extLst>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fontScale="85000" lnSpcReduction="20000"/>
          </a:bodyPr>
          <a:lstStyle/>
          <a:p>
            <a:r>
              <a:rPr lang="mk-MK" dirty="0"/>
              <a:t>Доколку собирате податоци кои овозможуваат да се идентификуваат лица, тогаш тие податоци се сметаат за лични податоци. </a:t>
            </a:r>
          </a:p>
          <a:p>
            <a:endParaRPr lang="mk-MK" dirty="0"/>
          </a:p>
          <a:p>
            <a:r>
              <a:rPr lang="mk-MK" dirty="0"/>
              <a:t>Општата регулатива за заштита на податоци- </a:t>
            </a:r>
            <a:r>
              <a:rPr lang="en-GB" dirty="0"/>
              <a:t>General Data Protection Regulation (GDPR, European Union, 2016a) </a:t>
            </a:r>
            <a:r>
              <a:rPr lang="mk-MK" dirty="0"/>
              <a:t>личните податоци ги дефинира како: која било информација која се однесува на идентификувано лице или физичко лице кое може да се идентификува, познато како „субјект на податоци“. </a:t>
            </a:r>
          </a:p>
          <a:p>
            <a:endParaRPr lang="mk-MK" dirty="0"/>
          </a:p>
          <a:p>
            <a:r>
              <a:rPr lang="mk-MK" dirty="0"/>
              <a:t>Физичко лице кое може да се идентификува е лице кое може да се идентификува или директно или индиректно преку реферирање на некој идентификатор како </a:t>
            </a:r>
            <a:r>
              <a:rPr lang="mk-MK" i="1" dirty="0"/>
              <a:t>име, идентификациски број, податоци за локација, онлајн идентификатори</a:t>
            </a:r>
            <a:r>
              <a:rPr lang="mk-MK" dirty="0"/>
              <a:t> и преку еден или повеќе </a:t>
            </a:r>
            <a:r>
              <a:rPr lang="mk-MK" i="1" dirty="0"/>
              <a:t>фактори специфични за физичките, психолошките, генетски, ментални, економски, културни или социјални обележја/идентитети </a:t>
            </a:r>
            <a:r>
              <a:rPr lang="mk-MK" dirty="0"/>
              <a:t>на тоа физичко лице. Личните податоци може да вклучуваат голем број информации, како имиња, адреси, телефонски броеви или </a:t>
            </a:r>
            <a:r>
              <a:rPr lang="en-US" dirty="0"/>
              <a:t>IP </a:t>
            </a:r>
            <a:r>
              <a:rPr lang="mk-MK" dirty="0"/>
              <a:t>адреси. </a:t>
            </a:r>
          </a:p>
          <a:p>
            <a:pPr marL="0" indent="0">
              <a:buNone/>
            </a:pPr>
            <a:endParaRPr lang="en-US" dirty="0"/>
          </a:p>
        </p:txBody>
      </p:sp>
      <p:sp>
        <p:nvSpPr>
          <p:cNvPr id="3" name="Title 2"/>
          <p:cNvSpPr>
            <a:spLocks noGrp="1"/>
          </p:cNvSpPr>
          <p:nvPr>
            <p:ph type="title"/>
          </p:nvPr>
        </p:nvSpPr>
        <p:spPr>
          <a:xfrm>
            <a:off x="908781" y="885495"/>
            <a:ext cx="15160454" cy="997079"/>
          </a:xfrm>
        </p:spPr>
        <p:txBody>
          <a:bodyPr>
            <a:normAutofit fontScale="90000"/>
          </a:bodyPr>
          <a:lstStyle/>
          <a:p>
            <a:r>
              <a:rPr lang="mk-MK" sz="6000" dirty="0"/>
              <a:t>Архивирање и објавување на лични податоци</a:t>
            </a: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1983910500"/>
      </p:ext>
    </p:extLst>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08781" y="2312894"/>
            <a:ext cx="14716508" cy="6131859"/>
          </a:xfrm>
        </p:spPr>
        <p:txBody>
          <a:bodyPr>
            <a:normAutofit fontScale="85000" lnSpcReduction="20000"/>
          </a:bodyPr>
          <a:lstStyle/>
          <a:p>
            <a:pPr marL="156500" indent="0">
              <a:buNone/>
            </a:pPr>
            <a:endParaRPr lang="en-US" dirty="0" smtClean="0"/>
          </a:p>
          <a:p>
            <a:pPr marL="156500" indent="0">
              <a:buNone/>
            </a:pPr>
            <a:r>
              <a:rPr lang="mk-MK" dirty="0" smtClean="0"/>
              <a:t>Одредени </a:t>
            </a:r>
            <a:r>
              <a:rPr lang="mk-MK" dirty="0"/>
              <a:t>лични податоци се сметаат за особено чувствителни и бараат специфична заштита кога откриваат информации кои може да создадат важни ризици за фундаменталните права и слободи на лицата. Тоа се, на пример, религиозната припадност, сексуалната ориентација или расното или етничкото потекло. </a:t>
            </a:r>
          </a:p>
          <a:p>
            <a:pPr marL="156500" indent="0">
              <a:buNone/>
            </a:pPr>
            <a:endParaRPr lang="mk-MK" dirty="0"/>
          </a:p>
          <a:p>
            <a:pPr marL="156500" indent="0">
              <a:buNone/>
            </a:pPr>
            <a:r>
              <a:rPr lang="mk-MK" dirty="0"/>
              <a:t>Во рамки на </a:t>
            </a:r>
            <a:r>
              <a:rPr lang="en-GB" dirty="0"/>
              <a:t>GDPR </a:t>
            </a:r>
            <a:r>
              <a:rPr lang="mk-MK" dirty="0"/>
              <a:t>следните категории се дефинирани како </a:t>
            </a:r>
            <a:r>
              <a:rPr lang="mk-MK" b="1" dirty="0"/>
              <a:t>„посебни категории на лични податоци“</a:t>
            </a:r>
            <a:r>
              <a:rPr lang="en-GB" b="1" dirty="0"/>
              <a:t>: </a:t>
            </a:r>
            <a:endParaRPr lang="mk-MK" b="1" dirty="0"/>
          </a:p>
          <a:p>
            <a:pPr marL="156500" indent="0">
              <a:buNone/>
            </a:pPr>
            <a:endParaRPr lang="mk-MK" dirty="0"/>
          </a:p>
          <a:p>
            <a:pPr marL="156500" indent="0">
              <a:buNone/>
            </a:pPr>
            <a:r>
              <a:rPr lang="en-GB" dirty="0"/>
              <a:t>» </a:t>
            </a:r>
            <a:r>
              <a:rPr lang="mk-MK" dirty="0"/>
              <a:t>Расно или етничко потекло</a:t>
            </a:r>
            <a:r>
              <a:rPr lang="en-GB" dirty="0"/>
              <a:t>; </a:t>
            </a:r>
            <a:endParaRPr lang="mk-MK" dirty="0"/>
          </a:p>
          <a:p>
            <a:pPr marL="156500" indent="0">
              <a:buNone/>
            </a:pPr>
            <a:r>
              <a:rPr lang="en-GB" dirty="0"/>
              <a:t>» </a:t>
            </a:r>
            <a:r>
              <a:rPr lang="mk-MK" dirty="0"/>
              <a:t>Политички мислења</a:t>
            </a:r>
            <a:r>
              <a:rPr lang="en-GB" dirty="0"/>
              <a:t>; </a:t>
            </a:r>
            <a:endParaRPr lang="mk-MK" dirty="0"/>
          </a:p>
          <a:p>
            <a:pPr marL="156500" indent="0">
              <a:buNone/>
            </a:pPr>
            <a:r>
              <a:rPr lang="en-GB" dirty="0"/>
              <a:t>» </a:t>
            </a:r>
            <a:r>
              <a:rPr lang="mk-MK" dirty="0"/>
              <a:t>Религиозни или верски убедувања</a:t>
            </a:r>
            <a:r>
              <a:rPr lang="en-GB" dirty="0"/>
              <a:t>; </a:t>
            </a:r>
            <a:endParaRPr lang="mk-MK" dirty="0"/>
          </a:p>
          <a:p>
            <a:pPr marL="156500" indent="0">
              <a:buNone/>
            </a:pPr>
            <a:r>
              <a:rPr lang="en-GB" dirty="0"/>
              <a:t>» </a:t>
            </a:r>
            <a:r>
              <a:rPr lang="mk-MK" dirty="0"/>
              <a:t>Членство во синдикати</a:t>
            </a:r>
            <a:r>
              <a:rPr lang="en-GB" dirty="0"/>
              <a:t>; </a:t>
            </a:r>
            <a:endParaRPr lang="mk-MK" dirty="0"/>
          </a:p>
          <a:p>
            <a:pPr marL="156500" indent="0">
              <a:buNone/>
            </a:pPr>
            <a:r>
              <a:rPr lang="en-GB" dirty="0"/>
              <a:t>» </a:t>
            </a:r>
            <a:r>
              <a:rPr lang="mk-MK" dirty="0"/>
              <a:t>Генетски податоци</a:t>
            </a:r>
            <a:r>
              <a:rPr lang="en-GB" dirty="0"/>
              <a:t>; </a:t>
            </a:r>
            <a:endParaRPr lang="mk-MK" dirty="0"/>
          </a:p>
          <a:p>
            <a:pPr marL="156500" indent="0">
              <a:buNone/>
            </a:pPr>
            <a:r>
              <a:rPr lang="en-GB" dirty="0"/>
              <a:t>» </a:t>
            </a:r>
            <a:r>
              <a:rPr lang="mk-MK" dirty="0"/>
              <a:t>Биометриски податоци</a:t>
            </a:r>
            <a:r>
              <a:rPr lang="en-GB" dirty="0"/>
              <a:t>; </a:t>
            </a:r>
            <a:endParaRPr lang="mk-MK" dirty="0"/>
          </a:p>
          <a:p>
            <a:pPr marL="156500" indent="0">
              <a:buNone/>
            </a:pPr>
            <a:r>
              <a:rPr lang="en-GB" dirty="0"/>
              <a:t>» </a:t>
            </a:r>
            <a:r>
              <a:rPr lang="mk-MK" dirty="0"/>
              <a:t>Здравствени податоци</a:t>
            </a:r>
            <a:r>
              <a:rPr lang="en-GB" dirty="0"/>
              <a:t>; </a:t>
            </a:r>
            <a:endParaRPr lang="mk-MK" dirty="0"/>
          </a:p>
          <a:p>
            <a:pPr marL="156500" indent="0">
              <a:buNone/>
            </a:pPr>
            <a:r>
              <a:rPr lang="en-GB" dirty="0"/>
              <a:t>» </a:t>
            </a:r>
            <a:r>
              <a:rPr lang="mk-MK" dirty="0"/>
              <a:t>Податоци за сексуалниот живот или сексуалната ориентација</a:t>
            </a:r>
            <a:r>
              <a:rPr lang="en-GB" dirty="0"/>
              <a:t>. </a:t>
            </a:r>
            <a:endParaRPr lang="mk-MK" dirty="0"/>
          </a:p>
          <a:p>
            <a:pPr marL="156500" indent="0">
              <a:buNone/>
            </a:pPr>
            <a:endParaRPr lang="mk-MK" dirty="0"/>
          </a:p>
          <a:p>
            <a:pPr marL="156500" indent="0">
              <a:buNone/>
            </a:pPr>
            <a:endParaRPr lang="en-GB" dirty="0"/>
          </a:p>
        </p:txBody>
      </p:sp>
      <p:sp>
        <p:nvSpPr>
          <p:cNvPr id="3" name="Title 2"/>
          <p:cNvSpPr>
            <a:spLocks noGrp="1"/>
          </p:cNvSpPr>
          <p:nvPr>
            <p:ph type="title"/>
          </p:nvPr>
        </p:nvSpPr>
        <p:spPr/>
        <p:txBody>
          <a:bodyPr/>
          <a:lstStyle/>
          <a:p>
            <a:r>
              <a:rPr lang="mk-MK" sz="5400" dirty="0"/>
              <a:t>Чувствителни лични податоци</a:t>
            </a: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4244825101"/>
      </p:ext>
    </p:extLst>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mk-MK" dirty="0"/>
          </a:p>
          <a:p>
            <a:r>
              <a:rPr lang="mk-MK" dirty="0"/>
              <a:t>Принципите на добрата истражувачка пракса упатуваат на тоа да се земат во предвид последиците од Вашето истражување и интересите на учесниците. </a:t>
            </a:r>
          </a:p>
          <a:p>
            <a:endParaRPr lang="mk-MK" dirty="0"/>
          </a:p>
          <a:p>
            <a:r>
              <a:rPr lang="mk-MK" dirty="0"/>
              <a:t>Етичкото оценување преку Комитети за истражувачка етика (КИЕ) е потребно секогаш кога се собираат (чувствителни) лични податоци. </a:t>
            </a:r>
          </a:p>
          <a:p>
            <a:endParaRPr lang="mk-MK" dirty="0"/>
          </a:p>
          <a:p>
            <a:r>
              <a:rPr lang="mk-MK" dirty="0"/>
              <a:t>Улогата на КИЕ е да се заштити безбедноста, правата и добросостојбата на учесниците во истражувањето и да се промовира етички издржано истражување. </a:t>
            </a:r>
          </a:p>
          <a:p>
            <a:endParaRPr lang="mk-MK" dirty="0"/>
          </a:p>
          <a:p>
            <a:endParaRPr lang="en-US" dirty="0"/>
          </a:p>
        </p:txBody>
      </p:sp>
      <p:sp>
        <p:nvSpPr>
          <p:cNvPr id="3" name="Title 2"/>
          <p:cNvSpPr>
            <a:spLocks noGrp="1"/>
          </p:cNvSpPr>
          <p:nvPr>
            <p:ph type="title"/>
          </p:nvPr>
        </p:nvSpPr>
        <p:spPr>
          <a:xfrm>
            <a:off x="908781" y="885495"/>
            <a:ext cx="14716508" cy="1064329"/>
          </a:xfrm>
        </p:spPr>
        <p:txBody>
          <a:bodyPr>
            <a:noAutofit/>
          </a:bodyPr>
          <a:lstStyle/>
          <a:p>
            <a:r>
              <a:rPr lang="mk-MK" sz="5400" dirty="0"/>
              <a:t>Процес на етичка </a:t>
            </a:r>
            <a:r>
              <a:rPr lang="mk-MK" sz="5400" dirty="0" smtClean="0"/>
              <a:t>проценка</a:t>
            </a:r>
            <a:endParaRPr lang="en-US" sz="5400"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3520538446"/>
      </p:ext>
    </p:extLst>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08781" y="2084294"/>
            <a:ext cx="14716508" cy="6239435"/>
          </a:xfrm>
        </p:spPr>
        <p:txBody>
          <a:bodyPr>
            <a:normAutofit fontScale="92500" lnSpcReduction="20000"/>
          </a:bodyPr>
          <a:lstStyle/>
          <a:p>
            <a:pPr marL="0" indent="0">
              <a:buNone/>
            </a:pPr>
            <a:r>
              <a:rPr lang="en-US" dirty="0" smtClean="0"/>
              <a:t>	</a:t>
            </a:r>
            <a:r>
              <a:rPr lang="mk-MK" dirty="0" smtClean="0"/>
              <a:t>Прашање </a:t>
            </a:r>
            <a:r>
              <a:rPr lang="mk-MK" dirty="0"/>
              <a:t>1</a:t>
            </a:r>
            <a:r>
              <a:rPr lang="en-GB" dirty="0"/>
              <a:t>: </a:t>
            </a:r>
            <a:r>
              <a:rPr lang="mk-MK" b="1" dirty="0"/>
              <a:t>Цели и методи на проектот</a:t>
            </a:r>
            <a:r>
              <a:rPr lang="en-GB" b="1" dirty="0"/>
              <a:t> </a:t>
            </a:r>
          </a:p>
          <a:p>
            <a:pPr marL="0" indent="0">
              <a:buNone/>
            </a:pPr>
            <a:r>
              <a:rPr lang="mk-MK" dirty="0"/>
              <a:t>Дали целите и методите на проектот се во спротивност со општо прифатените вредности? Дали спроведувањето на проектот вклучува ризик или повреда на луѓето, животните, или природата во степен кој не е занемарлив? Ако е така, дали личностите кои се вклучени се свесни за ризикот? </a:t>
            </a:r>
            <a:r>
              <a:rPr lang="en-GB" dirty="0"/>
              <a:t> </a:t>
            </a:r>
            <a:endParaRPr lang="mk-MK" dirty="0"/>
          </a:p>
          <a:p>
            <a:pPr marL="0" indent="0">
              <a:buNone/>
            </a:pPr>
            <a:endParaRPr lang="en-GB" dirty="0"/>
          </a:p>
          <a:p>
            <a:pPr marL="0" indent="0">
              <a:buNone/>
            </a:pPr>
            <a:r>
              <a:rPr lang="en-US" dirty="0" smtClean="0"/>
              <a:t>	</a:t>
            </a:r>
            <a:r>
              <a:rPr lang="mk-MK" dirty="0" smtClean="0"/>
              <a:t>Прашање </a:t>
            </a:r>
            <a:r>
              <a:rPr lang="mk-MK" dirty="0"/>
              <a:t>2</a:t>
            </a:r>
            <a:r>
              <a:rPr lang="en-GB" dirty="0"/>
              <a:t>: </a:t>
            </a:r>
            <a:r>
              <a:rPr lang="mk-MK" b="1" dirty="0"/>
              <a:t>Истражувањето вклучува лица кои може да се идентификуваат </a:t>
            </a:r>
            <a:r>
              <a:rPr lang="en-GB" b="1" dirty="0"/>
              <a:t> </a:t>
            </a:r>
          </a:p>
          <a:p>
            <a:pPr marL="0" indent="0">
              <a:buNone/>
            </a:pPr>
            <a:r>
              <a:rPr lang="mk-MK" dirty="0"/>
              <a:t>Дали Вашето истражување предвидува собирање и обработка на лични податоци? Доколку да, дали ќе се обезбеди информирана согласност од учесниците? Дали личните податоци ќе бидат доволно анонимизирани со цел да се обезбеди адекватна заштита на приватноста?</a:t>
            </a:r>
          </a:p>
          <a:p>
            <a:pPr marL="0" indent="0">
              <a:buNone/>
            </a:pPr>
            <a:endParaRPr lang="en-GB" dirty="0"/>
          </a:p>
          <a:p>
            <a:pPr marL="0" indent="0">
              <a:buNone/>
            </a:pPr>
            <a:r>
              <a:rPr lang="en-US" dirty="0" smtClean="0"/>
              <a:t>	</a:t>
            </a:r>
            <a:r>
              <a:rPr lang="mk-MK" dirty="0" smtClean="0"/>
              <a:t>Прашање </a:t>
            </a:r>
            <a:r>
              <a:rPr lang="mk-MK" dirty="0"/>
              <a:t>3</a:t>
            </a:r>
            <a:r>
              <a:rPr lang="en-GB" dirty="0"/>
              <a:t>: </a:t>
            </a:r>
            <a:r>
              <a:rPr lang="mk-MK" b="1" dirty="0"/>
              <a:t>Укажувачи (</a:t>
            </a:r>
            <a:r>
              <a:rPr lang="en-GB" b="1" dirty="0"/>
              <a:t>Whistle-blowing</a:t>
            </a:r>
            <a:r>
              <a:rPr lang="mk-MK" b="1" dirty="0"/>
              <a:t>)</a:t>
            </a:r>
            <a:r>
              <a:rPr lang="en-GB" b="1" dirty="0"/>
              <a:t> </a:t>
            </a:r>
          </a:p>
          <a:p>
            <a:pPr marL="0" indent="0">
              <a:buNone/>
            </a:pPr>
            <a:r>
              <a:rPr lang="mk-MK" dirty="0"/>
              <a:t>Доколку член на тимот почне да се сомнева во етичките аспекти на проектот, дали ќе му/и биде дозволено да ги претстави своите грижи на независно консултативно тело? Дали оваа можност се знае однапред? </a:t>
            </a:r>
            <a:endParaRPr lang="en-US" dirty="0"/>
          </a:p>
          <a:p>
            <a:pPr marL="0" indent="0">
              <a:buNone/>
            </a:pPr>
            <a:endParaRPr lang="en-GB" b="1" i="1" dirty="0"/>
          </a:p>
          <a:p>
            <a:pPr marL="0" indent="0">
              <a:buNone/>
            </a:pPr>
            <a:r>
              <a:rPr lang="mk-MK" b="1" i="1" dirty="0"/>
              <a:t>Етички упатства при истражување, </a:t>
            </a:r>
            <a:r>
              <a:rPr lang="mk-MK" dirty="0"/>
              <a:t>Национален етички комитет на Норвешка </a:t>
            </a:r>
            <a:r>
              <a:rPr lang="en-GB" dirty="0"/>
              <a:t>(</a:t>
            </a:r>
            <a:r>
              <a:rPr lang="en-GB" dirty="0" err="1"/>
              <a:t>n.d.</a:t>
            </a:r>
            <a:r>
              <a:rPr lang="en-GB" dirty="0"/>
              <a:t>)</a:t>
            </a:r>
          </a:p>
          <a:p>
            <a:endParaRPr lang="en-US" dirty="0"/>
          </a:p>
        </p:txBody>
      </p:sp>
      <p:sp>
        <p:nvSpPr>
          <p:cNvPr id="3" name="Title 2"/>
          <p:cNvSpPr>
            <a:spLocks noGrp="1"/>
          </p:cNvSpPr>
          <p:nvPr>
            <p:ph type="title"/>
          </p:nvPr>
        </p:nvSpPr>
        <p:spPr/>
        <p:txBody>
          <a:bodyPr/>
          <a:lstStyle/>
          <a:p>
            <a:r>
              <a:rPr lang="mk-MK" sz="5400" dirty="0"/>
              <a:t>Етичка само-проценка </a:t>
            </a: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3329349825"/>
      </p:ext>
    </p:extLst>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mk-MK" dirty="0"/>
          </a:p>
          <a:p>
            <a:pPr marL="156500" indent="0">
              <a:buNone/>
            </a:pPr>
            <a:r>
              <a:rPr lang="mk-MK" b="1" dirty="0"/>
              <a:t>Задолжителна </a:t>
            </a:r>
            <a:r>
              <a:rPr lang="mk-MK" dirty="0"/>
              <a:t>во Хоризонт 2020 и Хоризонт Европа- преку само-проценка и евалуација од страна на експерти (степенот на евалуација зависи од природата на проектот) </a:t>
            </a:r>
          </a:p>
          <a:p>
            <a:pPr marL="156500" indent="0">
              <a:buNone/>
            </a:pPr>
            <a:r>
              <a:rPr lang="mk-MK" dirty="0"/>
              <a:t> </a:t>
            </a:r>
            <a:endParaRPr lang="en-US" dirty="0"/>
          </a:p>
          <a:p>
            <a:pPr marL="0" indent="0">
              <a:buNone/>
            </a:pPr>
            <a:r>
              <a:rPr lang="mk-MK" dirty="0"/>
              <a:t>Разлики меѓу земјите- битни за меѓународни истражувања</a:t>
            </a:r>
            <a:endParaRPr lang="en-US" dirty="0"/>
          </a:p>
          <a:p>
            <a:endParaRPr lang="en-US" dirty="0"/>
          </a:p>
          <a:p>
            <a:endParaRPr lang="en-US" dirty="0"/>
          </a:p>
          <a:p>
            <a:endParaRPr lang="en-GB" dirty="0"/>
          </a:p>
          <a:p>
            <a:endParaRPr lang="en-US" dirty="0"/>
          </a:p>
        </p:txBody>
      </p:sp>
      <p:sp>
        <p:nvSpPr>
          <p:cNvPr id="3" name="Title 2"/>
          <p:cNvSpPr>
            <a:spLocks noGrp="1"/>
          </p:cNvSpPr>
          <p:nvPr>
            <p:ph type="title"/>
          </p:nvPr>
        </p:nvSpPr>
        <p:spPr/>
        <p:txBody>
          <a:bodyPr/>
          <a:lstStyle/>
          <a:p>
            <a:r>
              <a:rPr lang="mk-MK" sz="5400" dirty="0"/>
              <a:t>Етичка проценка </a:t>
            </a: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3568617366"/>
      </p:ext>
    </p:extLst>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0" indent="0">
              <a:buNone/>
            </a:pPr>
            <a:endParaRPr lang="mk-MK" dirty="0"/>
          </a:p>
          <a:p>
            <a:r>
              <a:rPr lang="mk-MK" dirty="0"/>
              <a:t>Од 25ти мај 2018, Општата регулатива за заштита на податоци (</a:t>
            </a:r>
            <a:r>
              <a:rPr lang="en-GB" dirty="0"/>
              <a:t>General Data Protection Regulation (GDPR, European Union, 2016a)</a:t>
            </a:r>
            <a:r>
              <a:rPr lang="mk-MK" dirty="0"/>
              <a:t>)</a:t>
            </a:r>
            <a:r>
              <a:rPr lang="en-GB" dirty="0"/>
              <a:t> </a:t>
            </a:r>
            <a:r>
              <a:rPr lang="mk-MK" dirty="0"/>
              <a:t>се применува на сите истражувачи во Европската економска област кои собираат лични податоци на граѓаните на ЕУ. </a:t>
            </a:r>
            <a:endParaRPr lang="en-US" dirty="0"/>
          </a:p>
          <a:p>
            <a:endParaRPr lang="en-US" dirty="0"/>
          </a:p>
          <a:p>
            <a:r>
              <a:rPr lang="en-US" dirty="0"/>
              <a:t>GDPR </a:t>
            </a:r>
            <a:r>
              <a:rPr lang="mk-MK" dirty="0"/>
              <a:t>се однесува на податоци за живи лица. Податоци кои не се сметаат за лични податоци не спаѓаат под овие закони, иако сепак може да има етички причини овие информации да се заштитат. </a:t>
            </a:r>
          </a:p>
          <a:p>
            <a:endParaRPr lang="mk-MK" dirty="0"/>
          </a:p>
          <a:p>
            <a:endParaRPr lang="mk-MK" dirty="0"/>
          </a:p>
          <a:p>
            <a:endParaRPr lang="en-US" dirty="0"/>
          </a:p>
        </p:txBody>
      </p:sp>
      <p:sp>
        <p:nvSpPr>
          <p:cNvPr id="3" name="Title 2"/>
          <p:cNvSpPr>
            <a:spLocks noGrp="1"/>
          </p:cNvSpPr>
          <p:nvPr>
            <p:ph type="title"/>
          </p:nvPr>
        </p:nvSpPr>
        <p:spPr/>
        <p:txBody>
          <a:bodyPr/>
          <a:lstStyle/>
          <a:p>
            <a:r>
              <a:rPr lang="mk-MK" sz="5400" dirty="0"/>
              <a:t>Обработка на лични податоци</a:t>
            </a: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4111163403"/>
      </p:ext>
    </p:extLst>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08781" y="1882573"/>
            <a:ext cx="14716508" cy="6817673"/>
          </a:xfrm>
        </p:spPr>
        <p:txBody>
          <a:bodyPr>
            <a:normAutofit fontScale="85000" lnSpcReduction="20000"/>
          </a:bodyPr>
          <a:lstStyle/>
          <a:p>
            <a:pPr marL="0" indent="0">
              <a:buNone/>
            </a:pPr>
            <a:r>
              <a:rPr lang="en-GB" b="1" dirty="0"/>
              <a:t>I. </a:t>
            </a:r>
            <a:r>
              <a:rPr lang="mk-MK" b="1" dirty="0"/>
              <a:t>Обработувајте ги податоците во согласност со законите, фер и транспарентно</a:t>
            </a:r>
            <a:endParaRPr lang="en-GB" b="1" dirty="0"/>
          </a:p>
          <a:p>
            <a:pPr marL="0" indent="0">
              <a:buNone/>
            </a:pPr>
            <a:r>
              <a:rPr lang="mk-MK" dirty="0"/>
              <a:t>Учесникот е информиран за тоа како ќе се постапува со податоците и обработката на податоците ќе треба да биде направена на тој начин. </a:t>
            </a:r>
            <a:endParaRPr lang="en-GB" dirty="0"/>
          </a:p>
          <a:p>
            <a:pPr marL="0" indent="0">
              <a:buNone/>
            </a:pPr>
            <a:r>
              <a:rPr lang="en-GB" b="1" dirty="0"/>
              <a:t>II. </a:t>
            </a:r>
            <a:r>
              <a:rPr lang="mk-MK" b="1" dirty="0"/>
              <a:t>Држете се до почетната намена/цел</a:t>
            </a:r>
            <a:endParaRPr lang="en-GB" b="1" dirty="0"/>
          </a:p>
          <a:p>
            <a:pPr marL="0" indent="0">
              <a:buNone/>
            </a:pPr>
            <a:r>
              <a:rPr lang="mk-MK" dirty="0"/>
              <a:t>Податоците треба да се собираат за конкретна, експлицитна и легитимна цел и да не се обработуваат дополнително на начин кој не е компатибилен со таа цел.</a:t>
            </a:r>
            <a:endParaRPr lang="en-GB" dirty="0"/>
          </a:p>
          <a:p>
            <a:pPr marL="0" indent="0">
              <a:buNone/>
            </a:pPr>
            <a:r>
              <a:rPr lang="en-GB" b="1" dirty="0"/>
              <a:t>III. </a:t>
            </a:r>
            <a:r>
              <a:rPr lang="mk-MK" b="1" dirty="0"/>
              <a:t>Минимизирајте ја големината на податоците </a:t>
            </a:r>
            <a:endParaRPr lang="en-GB" b="1" dirty="0"/>
          </a:p>
          <a:p>
            <a:pPr marL="0" indent="0">
              <a:buNone/>
            </a:pPr>
            <a:r>
              <a:rPr lang="mk-MK" dirty="0"/>
              <a:t>Личните податоци кои ќе се собираат треба да бидат адекватни, релевантни и ограничени на она што е потребно.</a:t>
            </a:r>
            <a:endParaRPr lang="en-GB" dirty="0"/>
          </a:p>
          <a:p>
            <a:pPr marL="0" indent="0">
              <a:buNone/>
            </a:pPr>
            <a:r>
              <a:rPr lang="en-GB" b="1" dirty="0"/>
              <a:t>IV. </a:t>
            </a:r>
            <a:r>
              <a:rPr lang="mk-MK" b="1" dirty="0"/>
              <a:t>Запазете ја точноста </a:t>
            </a:r>
            <a:endParaRPr lang="en-GB" b="1" dirty="0"/>
          </a:p>
          <a:p>
            <a:pPr marL="0" indent="0">
              <a:buNone/>
            </a:pPr>
            <a:r>
              <a:rPr lang="mk-MK" dirty="0"/>
              <a:t>Личните податоци треба да бидат точни, и онаму каде што е неопходно, да се обновуваат. Треба да се преземат сите разумни чекори за да се осигура дека неточните податоци ќе се избришат или корегираат без одложување. </a:t>
            </a:r>
          </a:p>
          <a:p>
            <a:pPr marL="0" indent="0">
              <a:buNone/>
            </a:pPr>
            <a:r>
              <a:rPr lang="en-GB" b="1" dirty="0"/>
              <a:t>V. </a:t>
            </a:r>
            <a:r>
              <a:rPr lang="mk-MK" b="1" dirty="0"/>
              <a:t>Отстранете ги податоците кои не се користат </a:t>
            </a:r>
            <a:endParaRPr lang="en-GB" b="1" dirty="0"/>
          </a:p>
          <a:p>
            <a:pPr marL="0" indent="0">
              <a:buNone/>
            </a:pPr>
            <a:r>
              <a:rPr lang="mk-MK" dirty="0"/>
              <a:t>Личните податоци треба да се чуваат во форма која овозможува идентификување на субјектите на податоците</a:t>
            </a:r>
            <a:r>
              <a:rPr lang="en-GB" dirty="0"/>
              <a:t> </a:t>
            </a:r>
            <a:r>
              <a:rPr lang="mk-MK" dirty="0"/>
              <a:t>не подолго од што е потребно за целите за кои личните податоци се обработуваат</a:t>
            </a:r>
            <a:r>
              <a:rPr lang="en-GB" dirty="0"/>
              <a:t>.</a:t>
            </a:r>
          </a:p>
          <a:p>
            <a:pPr marL="0" indent="0">
              <a:buNone/>
            </a:pPr>
            <a:r>
              <a:rPr lang="en-GB" b="1" dirty="0"/>
              <a:t>VI. </a:t>
            </a:r>
            <a:r>
              <a:rPr lang="mk-MK" b="1" dirty="0"/>
              <a:t>Обезбедете интегритет и доверливост на податоците </a:t>
            </a:r>
          </a:p>
          <a:p>
            <a:pPr marL="0" indent="0">
              <a:buNone/>
            </a:pPr>
            <a:r>
              <a:rPr lang="mk-MK" dirty="0"/>
              <a:t>Личните податоци се обработуваат на начин кој обезбедува адекватна безбедност на личните податоци, вклучувајќи заштита против неавторизирана или незаконска обработка, како и заштита од случајно губење, уништување или штета, користејќи соодветни технички или организациски мерки. </a:t>
            </a:r>
            <a:endParaRPr lang="en-GB" dirty="0"/>
          </a:p>
        </p:txBody>
      </p:sp>
      <p:sp>
        <p:nvSpPr>
          <p:cNvPr id="3" name="Title 2"/>
          <p:cNvSpPr>
            <a:spLocks noGrp="1"/>
          </p:cNvSpPr>
          <p:nvPr>
            <p:ph type="title"/>
          </p:nvPr>
        </p:nvSpPr>
        <p:spPr/>
        <p:txBody>
          <a:bodyPr>
            <a:normAutofit fontScale="90000"/>
          </a:bodyPr>
          <a:lstStyle/>
          <a:p>
            <a:r>
              <a:rPr lang="mk-MK" sz="5400" dirty="0"/>
              <a:t>6 начела за заштита на лични податоци (</a:t>
            </a:r>
            <a:r>
              <a:rPr lang="en-US" sz="5400" dirty="0"/>
              <a:t>GDPR)</a:t>
            </a:r>
            <a:r>
              <a:rPr lang="mk-MK" sz="4800" b="1" dirty="0"/>
              <a:t/>
            </a:r>
            <a:br>
              <a:rPr lang="mk-MK" sz="4800" b="1" dirty="0"/>
            </a:b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2235634935"/>
      </p:ext>
    </p:extLst>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08781" y="2496211"/>
            <a:ext cx="14716508" cy="6029224"/>
          </a:xfrm>
        </p:spPr>
        <p:txBody>
          <a:bodyPr>
            <a:normAutofit fontScale="85000" lnSpcReduction="20000"/>
          </a:bodyPr>
          <a:lstStyle/>
          <a:p>
            <a:r>
              <a:rPr lang="mk-MK" dirty="0"/>
              <a:t>Обработка со цел архивирање во јавен интерес, научни или историски истражувачки цели или статистички цели, ќе биде предмет на соодветна заштита, во согласност со оваа Регулатива, со цел заштита на правата и слободите на субјектите на податоци. Тие мерки треба да осигурат дека се преземени технички и организациски мерки особено со цел да се обезбеди почитување на принципот на минимизирање на податоците. Тие мерки може да вклучат псевдонимизација доколку оваа цел може да биде исполнета на тој начин. Таму каде што овие мерки може да бидат обезбедени со понатамошна обработка која не овозможува или повеќе нема да овозможи идентификација на субјектите на податоци, тие цели може да се исполнат на тој начин. </a:t>
            </a:r>
            <a:r>
              <a:rPr lang="en-GB" dirty="0"/>
              <a:t>| </a:t>
            </a:r>
            <a:r>
              <a:rPr lang="en-GB" b="1" dirty="0"/>
              <a:t>General Data Protection Regulation, </a:t>
            </a:r>
            <a:r>
              <a:rPr lang="mk-MK" b="1" dirty="0"/>
              <a:t>Член</a:t>
            </a:r>
            <a:r>
              <a:rPr lang="en-GB" b="1" dirty="0"/>
              <a:t> 89</a:t>
            </a:r>
            <a:endParaRPr lang="mk-MK" b="1" dirty="0">
              <a:solidFill>
                <a:srgbClr val="FF0000"/>
              </a:solidFill>
            </a:endParaRPr>
          </a:p>
          <a:p>
            <a:endParaRPr lang="en-GB" dirty="0"/>
          </a:p>
          <a:p>
            <a:r>
              <a:rPr lang="mk-MK" dirty="0"/>
              <a:t>Во пракса- </a:t>
            </a:r>
            <a:r>
              <a:rPr lang="mk-MK" b="1" dirty="0"/>
              <a:t>принцип </a:t>
            </a:r>
            <a:r>
              <a:rPr lang="en-GB" b="1" dirty="0"/>
              <a:t>II </a:t>
            </a:r>
            <a:r>
              <a:rPr lang="mk-MK" b="1" dirty="0"/>
              <a:t>и</a:t>
            </a:r>
            <a:r>
              <a:rPr lang="en-GB" b="1" dirty="0"/>
              <a:t> V </a:t>
            </a:r>
            <a:r>
              <a:rPr lang="mk-MK" b="1" dirty="0"/>
              <a:t>се помалку стриктни</a:t>
            </a:r>
            <a:r>
              <a:rPr lang="en-GB" dirty="0"/>
              <a:t>. </a:t>
            </a:r>
            <a:r>
              <a:rPr lang="mk-MK" dirty="0"/>
              <a:t>Понатамошна обработка на лични податоци со цел архивирање, научни или историски истражувачки цели и статистички цели не се смета за некомпатибилно со почетната цел за собирање на податоците, дури и кога оваа цел не е експлицитно наведена порано. </a:t>
            </a:r>
          </a:p>
          <a:p>
            <a:endParaRPr lang="en-GB" dirty="0"/>
          </a:p>
          <a:p>
            <a:r>
              <a:rPr lang="mk-MK" dirty="0"/>
              <a:t>Исто така, личните податоци може да се чуваат подолго за истите цели. Во сите случаи, треба да бидат преземени соодветни технички и организациски мерки за да се заштитат правата и слободите на учесниците во истражувањата, како што се минимизирање на податоците и псевдонимизација. </a:t>
            </a:r>
            <a:endParaRPr lang="en-GB" dirty="0"/>
          </a:p>
          <a:p>
            <a:endParaRPr lang="en-US" dirty="0"/>
          </a:p>
        </p:txBody>
      </p:sp>
      <p:sp>
        <p:nvSpPr>
          <p:cNvPr id="3" name="Title 2"/>
          <p:cNvSpPr>
            <a:spLocks noGrp="1"/>
          </p:cNvSpPr>
          <p:nvPr>
            <p:ph type="title"/>
          </p:nvPr>
        </p:nvSpPr>
        <p:spPr/>
        <p:txBody>
          <a:bodyPr/>
          <a:lstStyle/>
          <a:p>
            <a:r>
              <a:rPr lang="mk-MK" sz="5400" dirty="0"/>
              <a:t>Исклучок за (научни) истражувања</a:t>
            </a: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3794738638"/>
      </p:ext>
    </p:extLst>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fontScale="92500" lnSpcReduction="20000"/>
          </a:bodyPr>
          <a:lstStyle/>
          <a:p>
            <a:pPr marL="156500" indent="0">
              <a:buNone/>
            </a:pPr>
            <a:r>
              <a:rPr lang="en-GB" dirty="0"/>
              <a:t>GDPR </a:t>
            </a:r>
            <a:r>
              <a:rPr lang="mk-MK" dirty="0"/>
              <a:t>признава 6 основи за собирање/обработка на лични податоци</a:t>
            </a:r>
            <a:r>
              <a:rPr lang="en-GB" dirty="0"/>
              <a:t>: </a:t>
            </a:r>
            <a:endParaRPr lang="mk-MK" dirty="0"/>
          </a:p>
          <a:p>
            <a:pPr marL="156500" indent="0">
              <a:buNone/>
            </a:pPr>
            <a:endParaRPr lang="mk-MK" dirty="0"/>
          </a:p>
          <a:p>
            <a:pPr marL="156500" indent="0">
              <a:buNone/>
            </a:pPr>
            <a:r>
              <a:rPr lang="en-GB" dirty="0"/>
              <a:t>» </a:t>
            </a:r>
            <a:r>
              <a:rPr lang="mk-MK" b="1" dirty="0"/>
              <a:t>согласност на субјектите на податоци</a:t>
            </a:r>
          </a:p>
          <a:p>
            <a:pPr marL="156500" indent="0">
              <a:buNone/>
            </a:pPr>
            <a:r>
              <a:rPr lang="en-GB" dirty="0"/>
              <a:t>» </a:t>
            </a:r>
            <a:r>
              <a:rPr lang="mk-MK" dirty="0"/>
              <a:t>неопходно е за да се изврши некаков договор</a:t>
            </a:r>
            <a:r>
              <a:rPr lang="en-GB" dirty="0"/>
              <a:t> </a:t>
            </a:r>
            <a:endParaRPr lang="mk-MK" dirty="0"/>
          </a:p>
          <a:p>
            <a:pPr marL="156500" indent="0">
              <a:buNone/>
            </a:pPr>
            <a:r>
              <a:rPr lang="en-GB" dirty="0"/>
              <a:t>» </a:t>
            </a:r>
            <a:r>
              <a:rPr lang="mk-MK" dirty="0"/>
              <a:t>законска обврска за контролорот на податоци</a:t>
            </a:r>
            <a:r>
              <a:rPr lang="en-GB" dirty="0"/>
              <a:t> </a:t>
            </a:r>
            <a:endParaRPr lang="mk-MK" dirty="0"/>
          </a:p>
          <a:p>
            <a:pPr marL="156500" indent="0">
              <a:buNone/>
            </a:pPr>
            <a:r>
              <a:rPr lang="en-GB" dirty="0"/>
              <a:t>» </a:t>
            </a:r>
            <a:r>
              <a:rPr lang="mk-MK" dirty="0"/>
              <a:t>неопходно е за да се заштитат виталните интереси на субјектите на податоци </a:t>
            </a:r>
            <a:r>
              <a:rPr lang="en-GB" dirty="0"/>
              <a:t> </a:t>
            </a:r>
            <a:endParaRPr lang="mk-MK" dirty="0"/>
          </a:p>
          <a:p>
            <a:pPr marL="156500" indent="0">
              <a:buNone/>
            </a:pPr>
            <a:r>
              <a:rPr lang="en-GB" dirty="0"/>
              <a:t>» </a:t>
            </a:r>
            <a:r>
              <a:rPr lang="mk-MK" b="1" dirty="0"/>
              <a:t>се спроведува во јавен интерес или преку овластен орган на државната власт (јавна задача)</a:t>
            </a:r>
          </a:p>
          <a:p>
            <a:pPr marL="156500" indent="0">
              <a:buNone/>
            </a:pPr>
            <a:r>
              <a:rPr lang="en-GB" dirty="0"/>
              <a:t>» </a:t>
            </a:r>
            <a:r>
              <a:rPr lang="mk-MK" b="1" dirty="0"/>
              <a:t>легитимен интерес кој се спроведува од контролорот на податоци.</a:t>
            </a:r>
          </a:p>
          <a:p>
            <a:pPr marL="156500" indent="0">
              <a:buNone/>
            </a:pPr>
            <a:endParaRPr lang="mk-MK" dirty="0"/>
          </a:p>
          <a:p>
            <a:pPr marL="156500" indent="0">
              <a:buNone/>
            </a:pPr>
            <a:r>
              <a:rPr lang="mk-MK" dirty="0"/>
              <a:t>За секој истражувачки проект, доколку се собираат и обработуваат лични податоци, треба да се одлучи за </a:t>
            </a:r>
            <a:r>
              <a:rPr lang="mk-MK" b="1" dirty="0"/>
              <a:t>најсоодветната правна основа, </a:t>
            </a:r>
            <a:r>
              <a:rPr lang="mk-MK" dirty="0"/>
              <a:t>истата да се забележи </a:t>
            </a:r>
            <a:r>
              <a:rPr lang="en-GB" dirty="0"/>
              <a:t>(</a:t>
            </a:r>
            <a:r>
              <a:rPr lang="mk-MK" dirty="0"/>
              <a:t>и потоа не треба да се менува</a:t>
            </a:r>
            <a:r>
              <a:rPr lang="en-GB" dirty="0"/>
              <a:t>). </a:t>
            </a:r>
          </a:p>
          <a:p>
            <a:endParaRPr lang="en-US" dirty="0"/>
          </a:p>
        </p:txBody>
      </p:sp>
      <p:sp>
        <p:nvSpPr>
          <p:cNvPr id="3" name="Title 2"/>
          <p:cNvSpPr>
            <a:spLocks noGrp="1"/>
          </p:cNvSpPr>
          <p:nvPr>
            <p:ph type="title"/>
          </p:nvPr>
        </p:nvSpPr>
        <p:spPr/>
        <p:txBody>
          <a:bodyPr/>
          <a:lstStyle/>
          <a:p>
            <a:r>
              <a:rPr lang="mk-MK" sz="5400" dirty="0"/>
              <a:t>Правна основа за обработка на ЛП</a:t>
            </a: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2163161139"/>
      </p:ext>
    </p:extLst>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08781" y="2496210"/>
            <a:ext cx="14716508" cy="5585471"/>
          </a:xfrm>
        </p:spPr>
        <p:txBody>
          <a:bodyPr>
            <a:normAutofit fontScale="92500" lnSpcReduction="20000"/>
          </a:bodyPr>
          <a:lstStyle/>
          <a:p>
            <a:pPr marL="0" indent="0">
              <a:buNone/>
            </a:pPr>
            <a:r>
              <a:rPr lang="mk-MK" dirty="0"/>
              <a:t>Кога ќе го стартувате Вашиот проект:</a:t>
            </a:r>
          </a:p>
          <a:p>
            <a:pPr marL="0" indent="0">
              <a:buNone/>
            </a:pPr>
            <a:endParaRPr lang="mk-MK" dirty="0"/>
          </a:p>
          <a:p>
            <a:pPr marL="0" indent="0">
              <a:buNone/>
            </a:pPr>
            <a:r>
              <a:rPr lang="en-GB" dirty="0"/>
              <a:t>» </a:t>
            </a:r>
            <a:r>
              <a:rPr lang="mk-MK" dirty="0"/>
              <a:t>утврдете кој ќе биде контролор на податоците (веројатно Вашата институција); </a:t>
            </a:r>
            <a:r>
              <a:rPr lang="en-GB" dirty="0"/>
              <a:t> </a:t>
            </a:r>
          </a:p>
          <a:p>
            <a:pPr marL="0" indent="0">
              <a:buNone/>
            </a:pPr>
            <a:r>
              <a:rPr lang="en-GB" dirty="0"/>
              <a:t>» </a:t>
            </a:r>
            <a:r>
              <a:rPr lang="mk-MK" dirty="0"/>
              <a:t>одлучете кој првен основ за обработка на податоци ќе го примените;</a:t>
            </a:r>
            <a:r>
              <a:rPr lang="en-GB" dirty="0"/>
              <a:t> </a:t>
            </a:r>
          </a:p>
          <a:p>
            <a:pPr marL="0" indent="0">
              <a:buNone/>
            </a:pPr>
            <a:r>
              <a:rPr lang="en-GB" dirty="0"/>
              <a:t>» </a:t>
            </a:r>
            <a:r>
              <a:rPr lang="mk-MK" dirty="0"/>
              <a:t>доколку партнерите во проектот треба да пристапат до личните податоци, обезбедете договори со нив;</a:t>
            </a:r>
            <a:endParaRPr lang="en-GB" dirty="0"/>
          </a:p>
          <a:p>
            <a:pPr marL="0" indent="0">
              <a:buNone/>
            </a:pPr>
            <a:r>
              <a:rPr lang="en-GB" dirty="0"/>
              <a:t>» </a:t>
            </a:r>
            <a:r>
              <a:rPr lang="mk-MK" dirty="0"/>
              <a:t>размислете дали е потребна Проценка за заштита на податоците;</a:t>
            </a:r>
            <a:endParaRPr lang="en-GB" dirty="0"/>
          </a:p>
          <a:p>
            <a:pPr marL="0" indent="0">
              <a:buNone/>
            </a:pPr>
            <a:r>
              <a:rPr lang="en-GB" dirty="0"/>
              <a:t>» </a:t>
            </a:r>
            <a:r>
              <a:rPr lang="mk-MK" dirty="0"/>
              <a:t>информирајте ги учесниците во истражувањето како нивните лични податоци ќе бидат користени, зачувани, обработени, пренесени, кој е контролорот на податоците (со контакт информации), правната основа и целта на обработката, периодот на задржување и нивните права; ова може да биде направено преку леток со информации или преку веб страница;</a:t>
            </a:r>
            <a:r>
              <a:rPr lang="en-GB" dirty="0"/>
              <a:t> </a:t>
            </a:r>
          </a:p>
          <a:p>
            <a:pPr marL="0" indent="0">
              <a:buNone/>
            </a:pPr>
            <a:r>
              <a:rPr lang="en-GB" dirty="0"/>
              <a:t>» </a:t>
            </a:r>
            <a:r>
              <a:rPr lang="mk-MK" dirty="0"/>
              <a:t>размислете каде безбедно да ги складирате личните податоци;</a:t>
            </a:r>
          </a:p>
          <a:p>
            <a:pPr marL="0" indent="0">
              <a:buNone/>
            </a:pPr>
            <a:r>
              <a:rPr lang="en-GB" dirty="0"/>
              <a:t>» </a:t>
            </a:r>
            <a:r>
              <a:rPr lang="mk-MK" dirty="0"/>
              <a:t>минимизирајте ги личните податоци кои ќе ги собирате и псевдонимизирајте каде е потребно.</a:t>
            </a:r>
            <a:endParaRPr lang="en-GB" dirty="0"/>
          </a:p>
          <a:p>
            <a:pPr marL="0" indent="0">
              <a:buNone/>
            </a:pPr>
            <a:endParaRPr lang="en-US" dirty="0"/>
          </a:p>
        </p:txBody>
      </p:sp>
      <p:sp>
        <p:nvSpPr>
          <p:cNvPr id="3" name="Title 2"/>
          <p:cNvSpPr>
            <a:spLocks noGrp="1"/>
          </p:cNvSpPr>
          <p:nvPr>
            <p:ph type="title"/>
          </p:nvPr>
        </p:nvSpPr>
        <p:spPr/>
        <p:txBody>
          <a:bodyPr/>
          <a:lstStyle/>
          <a:p>
            <a:r>
              <a:rPr lang="en-GB" sz="5400" dirty="0"/>
              <a:t>GDPR </a:t>
            </a:r>
            <a:r>
              <a:rPr lang="mk-MK" sz="5400" dirty="0"/>
              <a:t>во пракса</a:t>
            </a: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1172385847"/>
      </p:ext>
    </p:extLst>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08781" y="2496210"/>
            <a:ext cx="14716508" cy="5988883"/>
          </a:xfrm>
        </p:spPr>
        <p:txBody>
          <a:bodyPr>
            <a:normAutofit fontScale="85000" lnSpcReduction="10000"/>
          </a:bodyPr>
          <a:lstStyle/>
          <a:p>
            <a:pPr marL="0" indent="0">
              <a:buNone/>
            </a:pPr>
            <a:endParaRPr lang="mk-MK" b="1" dirty="0"/>
          </a:p>
          <a:p>
            <a:pPr marL="0" indent="0">
              <a:buNone/>
            </a:pPr>
            <a:r>
              <a:rPr lang="mk-MK" b="1" dirty="0"/>
              <a:t>Правила и упатства во рамки на организацијата и тимот во врска со:</a:t>
            </a:r>
          </a:p>
          <a:p>
            <a:pPr marL="0" indent="0">
              <a:buNone/>
            </a:pPr>
            <a:r>
              <a:rPr lang="en-GB" dirty="0"/>
              <a:t>» </a:t>
            </a:r>
            <a:r>
              <a:rPr lang="mk-MK" dirty="0"/>
              <a:t>Лозинки</a:t>
            </a:r>
            <a:r>
              <a:rPr lang="en-GB" dirty="0"/>
              <a:t>: </a:t>
            </a:r>
            <a:r>
              <a:rPr lang="mk-MK" dirty="0"/>
              <a:t>минимум барања за јачина на лозинките</a:t>
            </a:r>
            <a:r>
              <a:rPr lang="en-GB" dirty="0"/>
              <a:t>; </a:t>
            </a:r>
            <a:r>
              <a:rPr lang="mk-MK" dirty="0"/>
              <a:t>управување/безбедно чување на лозинки</a:t>
            </a:r>
            <a:r>
              <a:rPr lang="en-GB" dirty="0"/>
              <a:t>. </a:t>
            </a:r>
            <a:endParaRPr lang="mk-MK" dirty="0"/>
          </a:p>
          <a:p>
            <a:pPr marL="0" indent="0">
              <a:buNone/>
            </a:pPr>
            <a:r>
              <a:rPr lang="en-GB" dirty="0"/>
              <a:t>» </a:t>
            </a:r>
            <a:r>
              <a:rPr lang="mk-MK" dirty="0"/>
              <a:t>Енкрипција</a:t>
            </a:r>
            <a:r>
              <a:rPr lang="en-GB" dirty="0"/>
              <a:t>: </a:t>
            </a:r>
            <a:r>
              <a:rPr lang="mk-MK" dirty="0"/>
              <a:t>кои типови на податоци се енкритираат и за која цел, со кои алатки?</a:t>
            </a:r>
          </a:p>
          <a:p>
            <a:pPr marL="0" indent="0">
              <a:buNone/>
            </a:pPr>
            <a:r>
              <a:rPr lang="en-GB" dirty="0"/>
              <a:t>» </a:t>
            </a:r>
            <a:r>
              <a:rPr lang="mk-MK" dirty="0"/>
              <a:t>Безбедно пренесување и транспорт на податоци</a:t>
            </a:r>
          </a:p>
          <a:p>
            <a:pPr marL="0" indent="0">
              <a:buNone/>
            </a:pPr>
            <a:r>
              <a:rPr lang="en-GB" dirty="0"/>
              <a:t>» </a:t>
            </a:r>
            <a:r>
              <a:rPr lang="mk-MK" dirty="0"/>
              <a:t>Безбедно уништување податоци</a:t>
            </a:r>
            <a:r>
              <a:rPr lang="en-GB" dirty="0"/>
              <a:t>. </a:t>
            </a:r>
            <a:endParaRPr lang="mk-MK" dirty="0"/>
          </a:p>
          <a:p>
            <a:pPr marL="0" indent="0">
              <a:buNone/>
            </a:pPr>
            <a:endParaRPr lang="mk-MK" dirty="0"/>
          </a:p>
          <a:p>
            <a:pPr marL="0" indent="0">
              <a:buNone/>
            </a:pPr>
            <a:r>
              <a:rPr lang="mk-MK" b="1" dirty="0"/>
              <a:t>Ограничете го пристапот до чувствителни податоци</a:t>
            </a:r>
            <a:r>
              <a:rPr lang="en-GB" dirty="0"/>
              <a:t>: </a:t>
            </a:r>
            <a:endParaRPr lang="mk-MK" dirty="0"/>
          </a:p>
          <a:p>
            <a:pPr marL="0" indent="0">
              <a:buNone/>
            </a:pPr>
            <a:r>
              <a:rPr lang="mk-MK" dirty="0"/>
              <a:t>Да се утврди кој треба да има пристап до кој вид на податоци. Ретрикции при пристап или доколку некој го напушти тимот. </a:t>
            </a:r>
          </a:p>
          <a:p>
            <a:pPr marL="0" indent="0">
              <a:buNone/>
            </a:pPr>
            <a:endParaRPr lang="mk-MK" dirty="0"/>
          </a:p>
          <a:p>
            <a:pPr marL="0" indent="0">
              <a:buNone/>
            </a:pPr>
            <a:r>
              <a:rPr lang="mk-MK" b="1" dirty="0"/>
              <a:t>Создадете свесност и одржувајте ја комуникацијата во тимот</a:t>
            </a:r>
            <a:r>
              <a:rPr lang="en-GB" b="1" dirty="0"/>
              <a:t>: </a:t>
            </a:r>
            <a:endParaRPr lang="mk-MK" b="1" dirty="0"/>
          </a:p>
          <a:p>
            <a:pPr marL="0" indent="0">
              <a:buNone/>
            </a:pPr>
            <a:r>
              <a:rPr lang="mk-MK" dirty="0"/>
              <a:t>Често се случуваат грешки поради недоволна свесност за потенцијатлните проблеми или закани. Дали сите во тимот ги знаат овие информации? Да се обезбеди дека сите во тимот се вклучени во дискусии на овие теми.</a:t>
            </a:r>
            <a:endParaRPr lang="en-GB" dirty="0"/>
          </a:p>
          <a:p>
            <a:endParaRPr lang="en-US" dirty="0"/>
          </a:p>
        </p:txBody>
      </p:sp>
      <p:sp>
        <p:nvSpPr>
          <p:cNvPr id="3" name="Title 2"/>
          <p:cNvSpPr>
            <a:spLocks noGrp="1"/>
          </p:cNvSpPr>
          <p:nvPr>
            <p:ph type="title"/>
          </p:nvPr>
        </p:nvSpPr>
        <p:spPr/>
        <p:txBody>
          <a:bodyPr>
            <a:normAutofit fontScale="90000"/>
          </a:bodyPr>
          <a:lstStyle/>
          <a:p>
            <a:r>
              <a:rPr lang="mk-MK" sz="6000" dirty="0" smtClean="0"/>
              <a:t>Организациски </a:t>
            </a:r>
            <a:r>
              <a:rPr lang="mk-MK" sz="6000" dirty="0"/>
              <a:t>подготовки за заштита на податоците</a:t>
            </a: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2591150046"/>
      </p:ext>
    </p:extLst>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08781" y="2585398"/>
            <a:ext cx="14716508" cy="4998906"/>
          </a:xfrm>
        </p:spPr>
        <p:txBody>
          <a:bodyPr/>
          <a:lstStyle/>
          <a:p>
            <a:pPr marL="0" indent="0">
              <a:buNone/>
            </a:pPr>
            <a:endParaRPr lang="mk-MK" dirty="0"/>
          </a:p>
          <a:p>
            <a:r>
              <a:rPr lang="mk-MK" dirty="0"/>
              <a:t>Физичко уништување на медиумот (сечење на диск)</a:t>
            </a:r>
          </a:p>
          <a:p>
            <a:pPr marL="156500" indent="0">
              <a:buNone/>
            </a:pPr>
            <a:r>
              <a:rPr lang="mk-MK" dirty="0"/>
              <a:t> </a:t>
            </a:r>
          </a:p>
          <a:p>
            <a:r>
              <a:rPr lang="mk-MK" dirty="0"/>
              <a:t>Користење на софтвери за сигурносно бришење (на хард дискови) </a:t>
            </a:r>
          </a:p>
          <a:p>
            <a:endParaRPr lang="mk-MK" dirty="0"/>
          </a:p>
          <a:p>
            <a:r>
              <a:rPr lang="mk-MK" dirty="0"/>
              <a:t>За </a:t>
            </a:r>
            <a:r>
              <a:rPr lang="en-US" dirty="0"/>
              <a:t>SSD </a:t>
            </a:r>
            <a:r>
              <a:rPr lang="en-US" dirty="0">
                <a:solidFill>
                  <a:schemeClr val="bg2">
                    <a:lumMod val="50000"/>
                  </a:schemeClr>
                </a:solidFill>
              </a:rPr>
              <a:t>(solid</a:t>
            </a:r>
            <a:r>
              <a:rPr lang="en-GB" dirty="0">
                <a:solidFill>
                  <a:schemeClr val="bg2">
                    <a:lumMod val="50000"/>
                  </a:schemeClr>
                </a:solidFill>
              </a:rPr>
              <a:t> state drives) </a:t>
            </a:r>
            <a:r>
              <a:rPr lang="mk-MK" dirty="0">
                <a:solidFill>
                  <a:schemeClr val="bg2">
                    <a:lumMod val="50000"/>
                  </a:schemeClr>
                </a:solidFill>
              </a:rPr>
              <a:t>и</a:t>
            </a:r>
            <a:r>
              <a:rPr lang="en-GB" dirty="0">
                <a:solidFill>
                  <a:schemeClr val="bg2">
                    <a:lumMod val="50000"/>
                  </a:schemeClr>
                </a:solidFill>
              </a:rPr>
              <a:t> USB (flash drives) </a:t>
            </a:r>
            <a:r>
              <a:rPr lang="mk-MK" dirty="0"/>
              <a:t>само физичкото уништување е 100% гаранција дека податоците нема да може да бидат повратени</a:t>
            </a:r>
          </a:p>
          <a:p>
            <a:endParaRPr lang="mk-MK" dirty="0"/>
          </a:p>
          <a:p>
            <a:r>
              <a:rPr lang="mk-MK" dirty="0"/>
              <a:t>Консултација со ИТ лица</a:t>
            </a:r>
          </a:p>
          <a:p>
            <a:endParaRPr lang="en-US" dirty="0"/>
          </a:p>
        </p:txBody>
      </p:sp>
      <p:sp>
        <p:nvSpPr>
          <p:cNvPr id="3" name="Title 2"/>
          <p:cNvSpPr>
            <a:spLocks noGrp="1"/>
          </p:cNvSpPr>
          <p:nvPr>
            <p:ph type="title"/>
          </p:nvPr>
        </p:nvSpPr>
        <p:spPr/>
        <p:txBody>
          <a:bodyPr/>
          <a:lstStyle/>
          <a:p>
            <a:r>
              <a:rPr lang="mk-MK" sz="5400" dirty="0"/>
              <a:t>Безбедно бришење на податоци</a:t>
            </a: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1192539750"/>
      </p:ext>
    </p:extLst>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0" indent="0">
              <a:buNone/>
            </a:pPr>
            <a:endParaRPr lang="mk-MK" dirty="0"/>
          </a:p>
          <a:p>
            <a:r>
              <a:rPr lang="mk-MK" b="1" dirty="0"/>
              <a:t>Закон за заштита на лични податоци</a:t>
            </a:r>
            <a:r>
              <a:rPr lang="mk-MK" dirty="0"/>
              <a:t>- какви се националните законски одредби во врска со оваа материја?</a:t>
            </a:r>
          </a:p>
          <a:p>
            <a:endParaRPr lang="mk-MK" dirty="0"/>
          </a:p>
          <a:p>
            <a:r>
              <a:rPr lang="mk-MK" b="1" dirty="0"/>
              <a:t>Агенција за заштита на лични податоци </a:t>
            </a:r>
            <a:r>
              <a:rPr lang="mk-MK" dirty="0"/>
              <a:t>– консултација во случај да не сте сигурни какви мерки треба да се применат</a:t>
            </a:r>
          </a:p>
          <a:p>
            <a:endParaRPr lang="mk-MK" dirty="0"/>
          </a:p>
          <a:p>
            <a:r>
              <a:rPr lang="mk-MK" dirty="0"/>
              <a:t>Консултација со тела за етика во научните истражувања</a:t>
            </a:r>
          </a:p>
          <a:p>
            <a:endParaRPr lang="en-GB" dirty="0"/>
          </a:p>
          <a:p>
            <a:endParaRPr lang="en-US" dirty="0"/>
          </a:p>
        </p:txBody>
      </p:sp>
      <p:sp>
        <p:nvSpPr>
          <p:cNvPr id="3" name="Title 2"/>
          <p:cNvSpPr>
            <a:spLocks noGrp="1"/>
          </p:cNvSpPr>
          <p:nvPr>
            <p:ph type="title"/>
          </p:nvPr>
        </p:nvSpPr>
        <p:spPr/>
        <p:txBody>
          <a:bodyPr/>
          <a:lstStyle/>
          <a:p>
            <a:r>
              <a:rPr lang="mk-MK" sz="5400" dirty="0"/>
              <a:t>Консултација на релевантни правила 	</a:t>
            </a: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4100213005"/>
      </p:ext>
    </p:extLst>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mk-MK" dirty="0"/>
          </a:p>
          <a:p>
            <a:endParaRPr lang="mk-MK" dirty="0"/>
          </a:p>
          <a:p>
            <a:endParaRPr lang="mk-MK" dirty="0"/>
          </a:p>
          <a:p>
            <a:r>
              <a:rPr lang="mk-MK" dirty="0"/>
              <a:t>Анкетни истражувања- брошура/леток со информации</a:t>
            </a:r>
            <a:r>
              <a:rPr lang="en-US" dirty="0"/>
              <a:t>, </a:t>
            </a:r>
            <a:r>
              <a:rPr lang="mk-MK" dirty="0"/>
              <a:t>анонимизација</a:t>
            </a:r>
            <a:endParaRPr lang="en-US" dirty="0"/>
          </a:p>
          <a:p>
            <a:endParaRPr lang="en-US" dirty="0"/>
          </a:p>
          <a:p>
            <a:r>
              <a:rPr lang="mk-MK" dirty="0"/>
              <a:t>Квалитативни истражувања</a:t>
            </a:r>
            <a:r>
              <a:rPr lang="en-US" dirty="0"/>
              <a:t>- </a:t>
            </a:r>
            <a:r>
              <a:rPr lang="mk-MK" dirty="0"/>
              <a:t>формулар за согласност, псевдонимизација</a:t>
            </a:r>
            <a:endParaRPr lang="en-GB" dirty="0"/>
          </a:p>
          <a:p>
            <a:endParaRPr lang="en-US" dirty="0"/>
          </a:p>
          <a:p>
            <a:endParaRPr lang="en-US" dirty="0"/>
          </a:p>
        </p:txBody>
      </p:sp>
      <p:sp>
        <p:nvSpPr>
          <p:cNvPr id="3" name="Title 2"/>
          <p:cNvSpPr>
            <a:spLocks noGrp="1"/>
          </p:cNvSpPr>
          <p:nvPr>
            <p:ph type="title"/>
          </p:nvPr>
        </p:nvSpPr>
        <p:spPr/>
        <p:txBody>
          <a:bodyPr>
            <a:normAutofit fontScale="90000"/>
          </a:bodyPr>
          <a:lstStyle/>
          <a:p>
            <a:r>
              <a:rPr lang="mk-MK" sz="6000" dirty="0"/>
              <a:t>Мерки за етика и заштита на личните податоци </a:t>
            </a: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1264756092"/>
      </p:ext>
    </p:extLst>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08781" y="2496211"/>
            <a:ext cx="14716508" cy="6150248"/>
          </a:xfrm>
        </p:spPr>
        <p:txBody>
          <a:bodyPr>
            <a:normAutofit fontScale="92500" lnSpcReduction="10000"/>
          </a:bodyPr>
          <a:lstStyle/>
          <a:p>
            <a:pPr marL="0" indent="0">
              <a:buNone/>
            </a:pPr>
            <a:r>
              <a:rPr lang="mk-MK" dirty="0"/>
              <a:t>Елементи на добар леток со информации</a:t>
            </a:r>
            <a:r>
              <a:rPr lang="en-GB" dirty="0"/>
              <a:t>:</a:t>
            </a:r>
            <a:endParaRPr lang="mk-MK" dirty="0"/>
          </a:p>
          <a:p>
            <a:pPr marL="0" indent="0">
              <a:buNone/>
            </a:pPr>
            <a:endParaRPr lang="en-GB" dirty="0"/>
          </a:p>
          <a:p>
            <a:pPr marL="0" indent="0">
              <a:buNone/>
            </a:pPr>
            <a:r>
              <a:rPr lang="en-GB" dirty="0"/>
              <a:t>» </a:t>
            </a:r>
            <a:r>
              <a:rPr lang="mk-MK" dirty="0"/>
              <a:t>Цел на истражувањето</a:t>
            </a:r>
            <a:r>
              <a:rPr lang="en-GB" dirty="0"/>
              <a:t>;</a:t>
            </a:r>
          </a:p>
          <a:p>
            <a:pPr marL="0" indent="0">
              <a:buNone/>
            </a:pPr>
            <a:r>
              <a:rPr lang="en-GB" dirty="0"/>
              <a:t>» </a:t>
            </a:r>
            <a:r>
              <a:rPr lang="mk-MK" dirty="0"/>
              <a:t>Што с</a:t>
            </a:r>
            <a:r>
              <a:rPr lang="en-US" dirty="0"/>
              <a:t>é</a:t>
            </a:r>
            <a:r>
              <a:rPr lang="mk-MK" dirty="0"/>
              <a:t> вклучува учеството во истражувањето;</a:t>
            </a:r>
            <a:endParaRPr lang="en-GB" dirty="0"/>
          </a:p>
          <a:p>
            <a:pPr marL="0" indent="0">
              <a:buNone/>
            </a:pPr>
            <a:r>
              <a:rPr lang="en-GB" dirty="0"/>
              <a:t>» </a:t>
            </a:r>
            <a:r>
              <a:rPr lang="mk-MK" dirty="0"/>
              <a:t>Придобивки и ризици од учеството во истражувањето</a:t>
            </a:r>
            <a:r>
              <a:rPr lang="en-GB" dirty="0"/>
              <a:t>;</a:t>
            </a:r>
          </a:p>
          <a:p>
            <a:pPr marL="0" indent="0">
              <a:buNone/>
            </a:pPr>
            <a:r>
              <a:rPr lang="en-GB" dirty="0"/>
              <a:t>» </a:t>
            </a:r>
            <a:r>
              <a:rPr lang="mk-MK" dirty="0"/>
              <a:t>Детали за истражувањето, на пример: финансиери, институција, име на проектот, контакт информации од истражувачите и како да се поднесе жалба</a:t>
            </a:r>
            <a:r>
              <a:rPr lang="en-GB" dirty="0"/>
              <a:t>;</a:t>
            </a:r>
          </a:p>
          <a:p>
            <a:pPr marL="0" indent="0">
              <a:buNone/>
            </a:pPr>
            <a:r>
              <a:rPr lang="en-GB" dirty="0"/>
              <a:t>» </a:t>
            </a:r>
            <a:r>
              <a:rPr lang="mk-MK" dirty="0"/>
              <a:t>Процедурата за повлекување од истражувањето</a:t>
            </a:r>
            <a:r>
              <a:rPr lang="en-GB" dirty="0"/>
              <a:t>;</a:t>
            </a:r>
          </a:p>
          <a:p>
            <a:pPr marL="0" indent="0">
              <a:buNone/>
            </a:pPr>
            <a:r>
              <a:rPr lang="en-GB" dirty="0"/>
              <a:t>» </a:t>
            </a:r>
            <a:r>
              <a:rPr lang="mk-MK" dirty="0"/>
              <a:t>Планираната употреба на податоците за време на истражувањето, дисеминацијата, чувањето, објавувањето и архивирањето на податоците</a:t>
            </a:r>
            <a:r>
              <a:rPr lang="en-GB" dirty="0"/>
              <a:t>;</a:t>
            </a:r>
          </a:p>
          <a:p>
            <a:pPr marL="0" indent="0">
              <a:buNone/>
            </a:pPr>
            <a:r>
              <a:rPr lang="en-GB" dirty="0"/>
              <a:t>»</a:t>
            </a:r>
            <a:r>
              <a:rPr lang="mk-MK" dirty="0"/>
              <a:t> Стратегиите со кои се обезбедува етичка употреба на податоците</a:t>
            </a:r>
            <a:r>
              <a:rPr lang="en-GB" dirty="0"/>
              <a:t>;</a:t>
            </a:r>
          </a:p>
          <a:p>
            <a:pPr marL="0" indent="0">
              <a:buNone/>
            </a:pPr>
            <a:r>
              <a:rPr lang="en-GB" dirty="0"/>
              <a:t>» </a:t>
            </a:r>
            <a:r>
              <a:rPr lang="mk-MK" dirty="0"/>
              <a:t>Процедурите за заштита на личните податоци, обезбедување доверливост и анонимизација на податоците, особено во врска со архивирањето на податоците, споделувањето и повторната употреба.</a:t>
            </a:r>
            <a:endParaRPr lang="en-GB" dirty="0"/>
          </a:p>
          <a:p>
            <a:endParaRPr lang="en-US" dirty="0"/>
          </a:p>
        </p:txBody>
      </p:sp>
      <p:sp>
        <p:nvSpPr>
          <p:cNvPr id="3" name="Title 2"/>
          <p:cNvSpPr>
            <a:spLocks noGrp="1"/>
          </p:cNvSpPr>
          <p:nvPr>
            <p:ph type="title"/>
          </p:nvPr>
        </p:nvSpPr>
        <p:spPr/>
        <p:txBody>
          <a:bodyPr/>
          <a:lstStyle/>
          <a:p>
            <a:r>
              <a:rPr lang="mk-MK" sz="5400" dirty="0"/>
              <a:t>Брошура/леток со информации</a:t>
            </a: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2909740157"/>
      </p:ext>
    </p:extLst>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fontScale="85000" lnSpcReduction="20000"/>
          </a:bodyPr>
          <a:lstStyle/>
          <a:p>
            <a:pPr>
              <a:buFont typeface="Arial" panose="020B0604020202020204" pitchFamily="34" charset="0"/>
              <a:buChar char="•"/>
            </a:pPr>
            <a:r>
              <a:rPr lang="mk-MK" dirty="0"/>
              <a:t>Се дава на почетокот на истражувањето (но и гранулирана (за идни </a:t>
            </a:r>
            <a:r>
              <a:rPr lang="mk-MK" dirty="0" smtClean="0"/>
              <a:t>истражувања </a:t>
            </a:r>
            <a:r>
              <a:rPr lang="mk-MK" dirty="0"/>
              <a:t>и реупотреба) и ретроспективна согласност). </a:t>
            </a:r>
          </a:p>
          <a:p>
            <a:pPr>
              <a:buFont typeface="Arial" panose="020B0604020202020204" pitchFamily="34" charset="0"/>
              <a:buChar char="•"/>
            </a:pPr>
            <a:r>
              <a:rPr lang="mk-MK" dirty="0"/>
              <a:t>Начин преку кој се задоволуваат етичките и правните обврски кон испитаниците. </a:t>
            </a:r>
          </a:p>
          <a:p>
            <a:pPr>
              <a:buFont typeface="Arial" panose="020B0604020202020204" pitchFamily="34" charset="0"/>
              <a:buChar char="•"/>
            </a:pPr>
            <a:r>
              <a:rPr lang="mk-MK" dirty="0"/>
              <a:t>Се зголемува вредноста на истражувањето. </a:t>
            </a:r>
            <a:endParaRPr lang="en-GB" dirty="0"/>
          </a:p>
          <a:p>
            <a:pPr marL="0" indent="0">
              <a:buNone/>
            </a:pPr>
            <a:endParaRPr lang="en-GB" dirty="0"/>
          </a:p>
          <a:p>
            <a:pPr marL="0" indent="0">
              <a:buNone/>
            </a:pPr>
            <a:r>
              <a:rPr lang="mk-MK" dirty="0"/>
              <a:t>Со цел добивање на согласност, истражувачите треба</a:t>
            </a:r>
            <a:r>
              <a:rPr lang="en-GB" dirty="0"/>
              <a:t>: </a:t>
            </a:r>
          </a:p>
          <a:p>
            <a:pPr marL="0" indent="0">
              <a:buNone/>
            </a:pPr>
            <a:r>
              <a:rPr lang="en-GB" dirty="0"/>
              <a:t>» </a:t>
            </a:r>
            <a:r>
              <a:rPr lang="mk-MK" dirty="0"/>
              <a:t>Да ги информираат учесниците за целите на истражувањето</a:t>
            </a:r>
            <a:r>
              <a:rPr lang="en-GB" dirty="0"/>
              <a:t>; </a:t>
            </a:r>
          </a:p>
          <a:p>
            <a:pPr marL="0" indent="0">
              <a:buNone/>
            </a:pPr>
            <a:r>
              <a:rPr lang="en-GB" dirty="0"/>
              <a:t>» </a:t>
            </a:r>
            <a:r>
              <a:rPr lang="mk-MK" dirty="0"/>
              <a:t>Да се им објасни на испитаниците што ќе се случи со нивниот придонес (вклучувајќи идно архивирање и споделување на податоците</a:t>
            </a:r>
            <a:r>
              <a:rPr lang="en-GB" dirty="0"/>
              <a:t>); </a:t>
            </a:r>
          </a:p>
          <a:p>
            <a:pPr marL="0" indent="0">
              <a:buNone/>
            </a:pPr>
            <a:r>
              <a:rPr lang="en-GB" dirty="0"/>
              <a:t>» </a:t>
            </a:r>
            <a:r>
              <a:rPr lang="mk-MK" dirty="0"/>
              <a:t>Да се наведат чекорите кои ќе бидат преземени за да се заштити нивната анонимност и доверливост</a:t>
            </a:r>
            <a:r>
              <a:rPr lang="en-GB" dirty="0"/>
              <a:t>; </a:t>
            </a:r>
          </a:p>
          <a:p>
            <a:pPr marL="0" indent="0">
              <a:buNone/>
            </a:pPr>
            <a:r>
              <a:rPr lang="en-GB" dirty="0"/>
              <a:t>» </a:t>
            </a:r>
            <a:r>
              <a:rPr lang="mk-MK" dirty="0"/>
              <a:t>Да се наведе дека имаат право да се повлечат од истражувањето. Согласноста треба да се даде слободно, информирано, недвосмислено, специфично и со јасна афирмативна акција која означува согласност за обработка на личните податоци</a:t>
            </a:r>
            <a:r>
              <a:rPr lang="en-GB" dirty="0"/>
              <a:t>. </a:t>
            </a:r>
          </a:p>
          <a:p>
            <a:pPr marL="0" indent="0">
              <a:buNone/>
            </a:pPr>
            <a:endParaRPr lang="en-GB" dirty="0"/>
          </a:p>
          <a:p>
            <a:endParaRPr lang="en-US" dirty="0"/>
          </a:p>
        </p:txBody>
      </p:sp>
      <p:sp>
        <p:nvSpPr>
          <p:cNvPr id="3" name="Title 2"/>
          <p:cNvSpPr>
            <a:spLocks noGrp="1"/>
          </p:cNvSpPr>
          <p:nvPr>
            <p:ph type="title"/>
          </p:nvPr>
        </p:nvSpPr>
        <p:spPr/>
        <p:txBody>
          <a:bodyPr/>
          <a:lstStyle/>
          <a:p>
            <a:r>
              <a:rPr lang="mk-MK" sz="5400" dirty="0"/>
              <a:t>Информирана согласност</a:t>
            </a: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515648990"/>
      </p:ext>
    </p:extLst>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fontScale="92500" lnSpcReduction="10000"/>
          </a:bodyPr>
          <a:lstStyle/>
          <a:p>
            <a:endParaRPr lang="mk-MK" dirty="0"/>
          </a:p>
          <a:p>
            <a:r>
              <a:rPr lang="mk-MK" dirty="0"/>
              <a:t>Да се пристапи кон анонимизација во контекст на целиот проект</a:t>
            </a:r>
          </a:p>
          <a:p>
            <a:endParaRPr lang="mk-MK" dirty="0"/>
          </a:p>
          <a:p>
            <a:r>
              <a:rPr lang="mk-MK" dirty="0"/>
              <a:t>Како да се употреби заедно со информираната согласност и контролата за пристап до податоците. </a:t>
            </a:r>
          </a:p>
          <a:p>
            <a:pPr marL="156500" indent="0">
              <a:buNone/>
            </a:pPr>
            <a:endParaRPr lang="mk-MK" dirty="0"/>
          </a:p>
          <a:p>
            <a:pPr marL="156500" indent="0">
              <a:buNone/>
            </a:pPr>
            <a:r>
              <a:rPr lang="mk-MK" dirty="0"/>
              <a:t>Личните податоци може да се откријат преку две категории идентификатори:</a:t>
            </a:r>
          </a:p>
          <a:p>
            <a:r>
              <a:rPr lang="en-US" dirty="0"/>
              <a:t> </a:t>
            </a:r>
            <a:r>
              <a:rPr lang="mk-MK" b="1" dirty="0"/>
              <a:t>Директни идентификатори </a:t>
            </a:r>
            <a:r>
              <a:rPr lang="mk-MK" dirty="0"/>
              <a:t>се на пример името на испитаниците, адресата или телефонот кои специфично ги идентификуваат;</a:t>
            </a:r>
            <a:r>
              <a:rPr lang="en-US" dirty="0"/>
              <a:t> </a:t>
            </a:r>
          </a:p>
          <a:p>
            <a:r>
              <a:rPr lang="mk-MK" b="1" dirty="0"/>
              <a:t>Индиректните идентификатори </a:t>
            </a:r>
            <a:r>
              <a:rPr lang="mk-MK" dirty="0"/>
              <a:t>се оние кои кога ќе се постават заедно со други информации исто така може да го откријат испитаникот/ката, преку крос-референцирање</a:t>
            </a:r>
            <a:r>
              <a:rPr lang="en-US" dirty="0"/>
              <a:t> </a:t>
            </a:r>
            <a:r>
              <a:rPr lang="mk-MK" dirty="0"/>
              <a:t>на занимањето, плата, возраст или локација</a:t>
            </a:r>
            <a:r>
              <a:rPr lang="en-US" dirty="0"/>
              <a:t>. </a:t>
            </a:r>
          </a:p>
          <a:p>
            <a:endParaRPr lang="en-GB" dirty="0"/>
          </a:p>
          <a:p>
            <a:endParaRPr lang="en-US" dirty="0"/>
          </a:p>
        </p:txBody>
      </p:sp>
      <p:sp>
        <p:nvSpPr>
          <p:cNvPr id="3" name="Title 2"/>
          <p:cNvSpPr>
            <a:spLocks noGrp="1"/>
          </p:cNvSpPr>
          <p:nvPr>
            <p:ph type="title"/>
          </p:nvPr>
        </p:nvSpPr>
        <p:spPr/>
        <p:txBody>
          <a:bodyPr/>
          <a:lstStyle/>
          <a:p>
            <a:r>
              <a:rPr lang="mk-MK" dirty="0" smtClean="0"/>
              <a:t>Анонимизација </a:t>
            </a: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4162211183"/>
      </p:ext>
    </p:extLst>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08781" y="1990164"/>
            <a:ext cx="14716508" cy="6669741"/>
          </a:xfrm>
        </p:spPr>
        <p:txBody>
          <a:bodyPr>
            <a:normAutofit fontScale="92500" lnSpcReduction="10000"/>
          </a:bodyPr>
          <a:lstStyle/>
          <a:p>
            <a:endParaRPr lang="mk-MK" dirty="0" smtClean="0"/>
          </a:p>
          <a:p>
            <a:r>
              <a:rPr lang="mk-MK" dirty="0" smtClean="0"/>
              <a:t>Анонимизацијата </a:t>
            </a:r>
            <a:r>
              <a:rPr lang="mk-MK" dirty="0"/>
              <a:t>неповратно ги уништува сите можности да се идентификува субјектот на податоците. </a:t>
            </a:r>
          </a:p>
          <a:p>
            <a:r>
              <a:rPr lang="mk-MK" dirty="0"/>
              <a:t>Псевдонимизацијата, барем теоретски, овозможува ре-идентификување на субјектите на податоци преку дополнителни информации. </a:t>
            </a:r>
          </a:p>
          <a:p>
            <a:endParaRPr lang="mk-MK" dirty="0"/>
          </a:p>
          <a:p>
            <a:r>
              <a:rPr lang="mk-MK" dirty="0"/>
              <a:t>Анонимни податоци се таков вид на податоци преку кои не може да се идентификуваат лицата во датасетот на ниту еден начин. Ниту преку директни идентификатори како име или број на социјално осигурување, ниту индиректно преку дополнителни </a:t>
            </a:r>
            <a:r>
              <a:rPr lang="mk-MK" dirty="0" smtClean="0"/>
              <a:t>променливи/варијабли, </a:t>
            </a:r>
            <a:r>
              <a:rPr lang="mk-MK" dirty="0"/>
              <a:t>листа на имиња, формула за енкрипција или преку кодна листа.</a:t>
            </a:r>
            <a:endParaRPr lang="en-US" dirty="0"/>
          </a:p>
          <a:p>
            <a:r>
              <a:rPr lang="mk-MK" dirty="0"/>
              <a:t>Дефиниција за псеводимизација на </a:t>
            </a:r>
            <a:r>
              <a:rPr lang="en-US" dirty="0"/>
              <a:t>GDPR “</a:t>
            </a:r>
            <a:r>
              <a:rPr lang="mk-MK" dirty="0"/>
              <a:t>обработка на личните податоци на начин на кој личните податоци нема да може да му се препишат на специфичен субјект на податоците без употреба на дополнителни информации“.  Да се </a:t>
            </a:r>
            <a:r>
              <a:rPr lang="en-US" dirty="0" err="1"/>
              <a:t>pseudonymise</a:t>
            </a:r>
            <a:r>
              <a:rPr lang="en-US" dirty="0"/>
              <a:t> dataset “</a:t>
            </a:r>
            <a:r>
              <a:rPr lang="mk-MK" dirty="0"/>
              <a:t>дополнителните информации мора да се чуваат одделно и се предмет на технички и организациски мерки кои обезбедуваат дека личните податоци нема да му се препишат на идентификувано лице или физичко лице кое може да биде идентификувано</a:t>
            </a:r>
            <a:r>
              <a:rPr lang="en-US" dirty="0"/>
              <a:t>”. </a:t>
            </a:r>
            <a:r>
              <a:rPr lang="mk-MK" dirty="0"/>
              <a:t>Директните идентификатори се чуваат одделно и безбедно од обработените податоци.</a:t>
            </a:r>
            <a:r>
              <a:rPr lang="en-US" dirty="0">
                <a:solidFill>
                  <a:srgbClr val="FF0000"/>
                </a:solidFill>
              </a:rPr>
              <a:t> </a:t>
            </a:r>
          </a:p>
          <a:p>
            <a:endParaRPr lang="en-US" dirty="0"/>
          </a:p>
        </p:txBody>
      </p:sp>
      <p:sp>
        <p:nvSpPr>
          <p:cNvPr id="3" name="Title 2"/>
          <p:cNvSpPr>
            <a:spLocks noGrp="1"/>
          </p:cNvSpPr>
          <p:nvPr>
            <p:ph type="title"/>
          </p:nvPr>
        </p:nvSpPr>
        <p:spPr>
          <a:xfrm>
            <a:off x="908781" y="900953"/>
            <a:ext cx="14716508" cy="1358139"/>
          </a:xfrm>
        </p:spPr>
        <p:txBody>
          <a:bodyPr>
            <a:normAutofit fontScale="90000"/>
          </a:bodyPr>
          <a:lstStyle/>
          <a:p>
            <a:r>
              <a:rPr lang="mk-MK" sz="5400" dirty="0"/>
              <a:t>Анонимизација наспроти псевдонимизација</a:t>
            </a:r>
            <a:r>
              <a:rPr lang="en-US" dirty="0"/>
              <a:t/>
            </a:r>
            <a:br>
              <a:rPr lang="en-US" dirty="0"/>
            </a:b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3289813092"/>
      </p:ext>
    </p:extLst>
  </p:cSld>
  <p:clrMapOvr>
    <a:masterClrMapping/>
  </p:clrMapOvr>
  <p:transition spd="me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08781" y="2496211"/>
            <a:ext cx="14716508" cy="5693048"/>
          </a:xfrm>
        </p:spPr>
        <p:txBody>
          <a:bodyPr>
            <a:normAutofit/>
          </a:bodyPr>
          <a:lstStyle/>
          <a:p>
            <a:r>
              <a:rPr lang="mk-MK" dirty="0"/>
              <a:t>Отстранување или агрегација на </a:t>
            </a:r>
            <a:r>
              <a:rPr lang="mk-MK" dirty="0" smtClean="0"/>
              <a:t>променливи/варијабли, </a:t>
            </a:r>
            <a:r>
              <a:rPr lang="mk-MK" dirty="0"/>
              <a:t>или намалување на прецизноста или деталноста на варијаблата (ако е текстуална)</a:t>
            </a:r>
            <a:r>
              <a:rPr lang="en-US" dirty="0"/>
              <a:t>; </a:t>
            </a:r>
            <a:endParaRPr lang="mk-MK" dirty="0"/>
          </a:p>
          <a:p>
            <a:endParaRPr lang="en-US" dirty="0"/>
          </a:p>
          <a:p>
            <a:r>
              <a:rPr lang="mk-MK" dirty="0"/>
              <a:t>Агрегација или намалување на прецизноста на </a:t>
            </a:r>
            <a:r>
              <a:rPr lang="mk-MK" dirty="0" smtClean="0"/>
              <a:t>променливата/варијаблата, </a:t>
            </a:r>
            <a:r>
              <a:rPr lang="mk-MK" dirty="0"/>
              <a:t>како на пример возраст или место на живеење;</a:t>
            </a:r>
          </a:p>
          <a:p>
            <a:endParaRPr lang="en-US" dirty="0"/>
          </a:p>
          <a:p>
            <a:r>
              <a:rPr lang="mk-MK" dirty="0"/>
              <a:t>Генерализација на значењето на детална </a:t>
            </a:r>
            <a:r>
              <a:rPr lang="mk-MK" dirty="0" smtClean="0"/>
              <a:t>текстуална променлива/варијабла </a:t>
            </a:r>
            <a:r>
              <a:rPr lang="mk-MK" dirty="0"/>
              <a:t>преку замена на потенцијално чувствителен текст со погенерален текст</a:t>
            </a:r>
            <a:r>
              <a:rPr lang="en-US" dirty="0"/>
              <a:t>; </a:t>
            </a:r>
            <a:endParaRPr lang="mk-MK" dirty="0"/>
          </a:p>
          <a:p>
            <a:endParaRPr lang="en-US" dirty="0"/>
          </a:p>
          <a:p>
            <a:r>
              <a:rPr lang="mk-MK" dirty="0"/>
              <a:t>Ограничување на високиот и нискиот опсег на </a:t>
            </a:r>
            <a:r>
              <a:rPr lang="mk-MK" dirty="0" smtClean="0"/>
              <a:t>променливата/варијаблата, </a:t>
            </a:r>
            <a:r>
              <a:rPr lang="mk-MK" dirty="0"/>
              <a:t>со цел да се скријат исклучоците</a:t>
            </a:r>
            <a:r>
              <a:rPr lang="en-US" dirty="0"/>
              <a:t> (outliers) </a:t>
            </a:r>
            <a:r>
              <a:rPr lang="mk-MK" dirty="0"/>
              <a:t>доколку вредностите за некои лица се невообичаени или нетипични во рамки на истражуваната група. </a:t>
            </a:r>
            <a:endParaRPr lang="en-US" dirty="0"/>
          </a:p>
          <a:p>
            <a:endParaRPr lang="en-US" dirty="0"/>
          </a:p>
          <a:p>
            <a:endParaRPr lang="en-US" dirty="0"/>
          </a:p>
        </p:txBody>
      </p:sp>
      <p:sp>
        <p:nvSpPr>
          <p:cNvPr id="3" name="Title 2"/>
          <p:cNvSpPr>
            <a:spLocks noGrp="1"/>
          </p:cNvSpPr>
          <p:nvPr>
            <p:ph type="title"/>
          </p:nvPr>
        </p:nvSpPr>
        <p:spPr>
          <a:xfrm>
            <a:off x="908781" y="1073754"/>
            <a:ext cx="14716508" cy="997079"/>
          </a:xfrm>
        </p:spPr>
        <p:txBody>
          <a:bodyPr>
            <a:normAutofit fontScale="90000"/>
          </a:bodyPr>
          <a:lstStyle/>
          <a:p>
            <a:r>
              <a:rPr lang="mk-MK" sz="5400" dirty="0"/>
              <a:t>Квантитативни податоци </a:t>
            </a:r>
            <a:r>
              <a:rPr lang="en-US" sz="5400" dirty="0"/>
              <a:t> </a:t>
            </a:r>
            <a:br>
              <a:rPr lang="en-US" sz="5400" dirty="0"/>
            </a:b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4003617506"/>
      </p:ext>
    </p:extLst>
  </p:cSld>
  <p:clrMapOvr>
    <a:masterClrMapping/>
  </p:clrMapOvr>
  <p:transition spd="med"/>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08781" y="2496211"/>
            <a:ext cx="14716508" cy="6150248"/>
          </a:xfrm>
        </p:spPr>
        <p:txBody>
          <a:bodyPr>
            <a:normAutofit fontScale="92500"/>
          </a:bodyPr>
          <a:lstStyle/>
          <a:p>
            <a:r>
              <a:rPr lang="mk-MK" dirty="0"/>
              <a:t>Користење на псевдоними или генерички дескриптори за да се едитираат податоците, со цел да се избегне бришење на информации</a:t>
            </a:r>
            <a:r>
              <a:rPr lang="en-US" dirty="0"/>
              <a:t>; </a:t>
            </a:r>
          </a:p>
          <a:p>
            <a:r>
              <a:rPr lang="mk-MK" dirty="0"/>
              <a:t>Планирање на анонимизацијата во текот на транскрипцијата или иницијалното пишување на проектот</a:t>
            </a:r>
            <a:r>
              <a:rPr lang="en-US" dirty="0"/>
              <a:t>; </a:t>
            </a:r>
          </a:p>
          <a:p>
            <a:r>
              <a:rPr lang="mk-MK" dirty="0"/>
              <a:t>Користење на псевдоними или замени кои се конзистентни во рамки на истражувачкиот тим или проект. На пример, користење на истите псевдоними во публикации или последователно истражување;</a:t>
            </a:r>
            <a:r>
              <a:rPr lang="en-US" dirty="0"/>
              <a:t> </a:t>
            </a:r>
          </a:p>
          <a:p>
            <a:r>
              <a:rPr lang="mk-MK" dirty="0"/>
              <a:t>Внимателно користење на </a:t>
            </a:r>
            <a:r>
              <a:rPr lang="en-US" dirty="0"/>
              <a:t>‘search and replace’ </a:t>
            </a:r>
            <a:r>
              <a:rPr lang="mk-MK" dirty="0"/>
              <a:t>техники со цел да не се направат ненамерни промени или да не се прескокнат зборови каде има грешка во пишување</a:t>
            </a:r>
            <a:r>
              <a:rPr lang="en-US" dirty="0"/>
              <a:t>; </a:t>
            </a:r>
          </a:p>
          <a:p>
            <a:r>
              <a:rPr lang="mk-MK" dirty="0"/>
              <a:t>Јасно идентификување на замените во текстот, на пример со </a:t>
            </a:r>
            <a:r>
              <a:rPr lang="en-US" dirty="0"/>
              <a:t>[</a:t>
            </a:r>
            <a:r>
              <a:rPr lang="mk-MK" dirty="0"/>
              <a:t>загради</a:t>
            </a:r>
            <a:r>
              <a:rPr lang="en-US" dirty="0"/>
              <a:t>] </a:t>
            </a:r>
            <a:r>
              <a:rPr lang="mk-MK" dirty="0"/>
              <a:t>или користејќи</a:t>
            </a:r>
            <a:r>
              <a:rPr lang="en-US" dirty="0"/>
              <a:t> XML tags </a:t>
            </a:r>
            <a:r>
              <a:rPr lang="mk-MK" dirty="0"/>
              <a:t> како</a:t>
            </a:r>
            <a:r>
              <a:rPr lang="en-US" dirty="0"/>
              <a:t> &lt;</a:t>
            </a:r>
            <a:r>
              <a:rPr lang="en-US" dirty="0" err="1"/>
              <a:t>seg</a:t>
            </a:r>
            <a:r>
              <a:rPr lang="en-US" dirty="0"/>
              <a:t>&gt;word to be </a:t>
            </a:r>
            <a:r>
              <a:rPr lang="en-US" dirty="0" err="1"/>
              <a:t>anonymised</a:t>
            </a:r>
            <a:r>
              <a:rPr lang="en-US" dirty="0"/>
              <a:t>&lt;/</a:t>
            </a:r>
            <a:r>
              <a:rPr lang="en-US" dirty="0" err="1"/>
              <a:t>seg</a:t>
            </a:r>
            <a:r>
              <a:rPr lang="en-US" dirty="0"/>
              <a:t>&gt;; </a:t>
            </a:r>
          </a:p>
          <a:p>
            <a:r>
              <a:rPr lang="mk-MK" dirty="0"/>
              <a:t>Креирање на „клуч за де-анонимизација“ за сите замени, агрегации или отстранети зборови кој се чува безбедно и одделно од анонимизираните датотеки со податоци. </a:t>
            </a:r>
            <a:endParaRPr lang="en-US" dirty="0"/>
          </a:p>
          <a:p>
            <a:endParaRPr lang="en-US" dirty="0"/>
          </a:p>
          <a:p>
            <a:endParaRPr lang="en-US" dirty="0"/>
          </a:p>
        </p:txBody>
      </p:sp>
      <p:sp>
        <p:nvSpPr>
          <p:cNvPr id="3" name="Title 2"/>
          <p:cNvSpPr>
            <a:spLocks noGrp="1"/>
          </p:cNvSpPr>
          <p:nvPr>
            <p:ph type="title"/>
          </p:nvPr>
        </p:nvSpPr>
        <p:spPr/>
        <p:txBody>
          <a:bodyPr/>
          <a:lstStyle/>
          <a:p>
            <a:r>
              <a:rPr lang="mk-MK" sz="5400" dirty="0"/>
              <a:t>Квалитативни податоци </a:t>
            </a: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678269428"/>
      </p:ext>
    </p:extLst>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UKDAconsentfor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5412" y="477797"/>
            <a:ext cx="6683188" cy="8307430"/>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44490486"/>
      </p:ext>
    </p:extLst>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847834" y="623887"/>
            <a:ext cx="10810875" cy="8085843"/>
          </a:xfrm>
          <a:prstGeom prst="rect">
            <a:avLst/>
          </a:prstGeom>
        </p:spPr>
      </p:pic>
      <p:sp>
        <p:nvSpPr>
          <p:cNvPr id="5"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2378109278"/>
      </p:ext>
    </p:extLst>
  </p:cSld>
  <p:clrMapOvr>
    <a:masterClrMapping/>
  </p:clrMapOvr>
  <p:transition spd="med"/>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fontScale="92500" lnSpcReduction="20000"/>
          </a:bodyPr>
          <a:lstStyle/>
          <a:p>
            <a:r>
              <a:rPr lang="mk-MK" dirty="0"/>
              <a:t>Авторското право е меѓународно призната форма на интелектуална сопственост, кое е резултат на оригинална работа, како што е истражување. Не треба да е регистрирано за да се однесува на одреден производ од работата (дело). </a:t>
            </a:r>
            <a:r>
              <a:rPr lang="en-US" dirty="0"/>
              <a:t> </a:t>
            </a:r>
            <a:endParaRPr lang="mk-MK" dirty="0"/>
          </a:p>
          <a:p>
            <a:endParaRPr lang="en-US" dirty="0"/>
          </a:p>
          <a:p>
            <a:r>
              <a:rPr lang="mk-MK" dirty="0"/>
              <a:t>Авторските права на „производи“ од истражувања вклучуваат табели со податоци </a:t>
            </a:r>
            <a:r>
              <a:rPr lang="en-US" dirty="0"/>
              <a:t>(</a:t>
            </a:r>
            <a:r>
              <a:rPr lang="mk-MK" dirty="0"/>
              <a:t>и други форми на оригинално селектирани или организирани податоци)</a:t>
            </a:r>
            <a:r>
              <a:rPr lang="en-US" dirty="0"/>
              <a:t>, </a:t>
            </a:r>
            <a:r>
              <a:rPr lang="mk-MK" dirty="0"/>
              <a:t>публикации, извештаи и компјутерски програми</a:t>
            </a:r>
            <a:r>
              <a:rPr lang="en-US" dirty="0"/>
              <a:t>. </a:t>
            </a:r>
            <a:r>
              <a:rPr lang="mk-MK" dirty="0"/>
              <a:t>Авторските права не ги покриваат фактите, идеите или концептите, туку само специфичниот начин на кои тие се презентирани. </a:t>
            </a:r>
          </a:p>
          <a:p>
            <a:endParaRPr lang="mk-MK" dirty="0"/>
          </a:p>
          <a:p>
            <a:r>
              <a:rPr lang="mk-MK" dirty="0"/>
              <a:t>Правото му припаѓа на авторот/ката на делото или на нивната релевантна институција- универзитетите имаат различни пристапи во врска со ова</a:t>
            </a:r>
            <a:r>
              <a:rPr lang="en-US" dirty="0"/>
              <a:t>. </a:t>
            </a:r>
            <a:endParaRPr lang="mk-MK" dirty="0"/>
          </a:p>
          <a:p>
            <a:endParaRPr lang="en-US" dirty="0"/>
          </a:p>
          <a:p>
            <a:r>
              <a:rPr lang="mk-MK" dirty="0"/>
              <a:t>Дело заштитено со авторство вообичаено не може да се објави, репродуцира, адаптира или преведе без согласност од неговиот сопственик.</a:t>
            </a:r>
            <a:endParaRPr lang="en-US" dirty="0"/>
          </a:p>
          <a:p>
            <a:endParaRPr lang="en-US" dirty="0"/>
          </a:p>
        </p:txBody>
      </p:sp>
      <p:sp>
        <p:nvSpPr>
          <p:cNvPr id="3" name="Title 2"/>
          <p:cNvSpPr>
            <a:spLocks noGrp="1"/>
          </p:cNvSpPr>
          <p:nvPr>
            <p:ph type="title"/>
          </p:nvPr>
        </p:nvSpPr>
        <p:spPr/>
        <p:txBody>
          <a:bodyPr>
            <a:normAutofit fontScale="90000"/>
          </a:bodyPr>
          <a:lstStyle/>
          <a:p>
            <a:r>
              <a:rPr lang="mk-MK" sz="5400" dirty="0"/>
              <a:t>Авторски права</a:t>
            </a:r>
            <a:r>
              <a:rPr lang="en-US" sz="5400" dirty="0"/>
              <a:t/>
            </a:r>
            <a:br>
              <a:rPr lang="en-US" sz="5400" dirty="0"/>
            </a:b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3301332640"/>
      </p:ext>
    </p:extLst>
  </p:cSld>
  <p:clrMapOvr>
    <a:masterClrMapping/>
  </p:clrMapOvr>
  <p:transition spd="med"/>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08781" y="2496211"/>
            <a:ext cx="14716508" cy="6002330"/>
          </a:xfrm>
        </p:spPr>
        <p:txBody>
          <a:bodyPr>
            <a:normAutofit/>
          </a:bodyPr>
          <a:lstStyle/>
          <a:p>
            <a:endParaRPr lang="mk-MK" sz="2400" dirty="0"/>
          </a:p>
          <a:p>
            <a:r>
              <a:rPr lang="mk-MK" sz="2400" dirty="0"/>
              <a:t>Доколку сакате да употребите нечии податоци или планирате да ги архивирате или споделите вашите, треба да се запрашате </a:t>
            </a:r>
            <a:r>
              <a:rPr lang="mk-MK" sz="2400" b="1" dirty="0"/>
              <a:t>кој е носител на авторските права </a:t>
            </a:r>
            <a:r>
              <a:rPr lang="mk-MK" sz="2400" dirty="0"/>
              <a:t>на датасетот. </a:t>
            </a:r>
          </a:p>
          <a:p>
            <a:endParaRPr lang="mk-MK" sz="2400" dirty="0"/>
          </a:p>
          <a:p>
            <a:r>
              <a:rPr lang="mk-MK" sz="2400" b="1" dirty="0"/>
              <a:t>Дали</a:t>
            </a:r>
            <a:r>
              <a:rPr lang="mk-MK" sz="2400" dirty="0"/>
              <a:t> </a:t>
            </a:r>
            <a:r>
              <a:rPr lang="mk-MK" sz="2400" b="1" dirty="0"/>
              <a:t>смеете да ги користите </a:t>
            </a:r>
            <a:r>
              <a:rPr lang="mk-MK" sz="2400" dirty="0"/>
              <a:t>и на каков начин? Дали смеете да ги архивирате и да ги објавите во репозиториум за податоци? </a:t>
            </a:r>
          </a:p>
          <a:p>
            <a:endParaRPr lang="mk-MK" sz="2400" dirty="0"/>
          </a:p>
          <a:p>
            <a:r>
              <a:rPr lang="mk-MK" sz="2400" dirty="0"/>
              <a:t>Како одговарате на прашањето за тоа кој е носителот на авторските права?</a:t>
            </a:r>
          </a:p>
          <a:p>
            <a:pPr marL="156500" indent="0">
              <a:buNone/>
            </a:pPr>
            <a:r>
              <a:rPr lang="mk-MK" sz="2400" dirty="0"/>
              <a:t>Дали сте тоа Вие, Вашиот работодавец, архивот на податоци, колеги истражувачи? Одговорот зависи од повеќе фактори како на пример: кој придонел кон креирањето на податоците, дали се користени податоци од други датасетови, што е наведено во договорот за вработување на истражувачите и сл.</a:t>
            </a:r>
            <a:endParaRPr lang="en-US" sz="2400" dirty="0"/>
          </a:p>
          <a:p>
            <a:endParaRPr lang="en-US" sz="2400" dirty="0"/>
          </a:p>
        </p:txBody>
      </p:sp>
      <p:sp>
        <p:nvSpPr>
          <p:cNvPr id="3" name="Title 2"/>
          <p:cNvSpPr>
            <a:spLocks noGrp="1"/>
          </p:cNvSpPr>
          <p:nvPr>
            <p:ph type="title"/>
          </p:nvPr>
        </p:nvSpPr>
        <p:spPr>
          <a:xfrm>
            <a:off x="908780" y="885495"/>
            <a:ext cx="15442844" cy="997079"/>
          </a:xfrm>
        </p:spPr>
        <p:txBody>
          <a:bodyPr>
            <a:normAutofit fontScale="90000"/>
          </a:bodyPr>
          <a:lstStyle/>
          <a:p>
            <a:r>
              <a:rPr lang="mk-MK" sz="5400" dirty="0"/>
              <a:t/>
            </a:r>
            <a:br>
              <a:rPr lang="mk-MK" sz="5400" dirty="0"/>
            </a:br>
            <a:r>
              <a:rPr lang="mk-MK" sz="5400" dirty="0"/>
              <a:t>Најбитни прашања за истражувачите во врска со АП</a:t>
            </a:r>
            <a:r>
              <a:rPr lang="en-US" sz="5400" dirty="0"/>
              <a:t/>
            </a:r>
            <a:br>
              <a:rPr lang="en-US" sz="5400" dirty="0"/>
            </a:b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3835613545"/>
      </p:ext>
    </p:extLst>
  </p:cSld>
  <p:clrMapOvr>
    <a:masterClrMapping/>
  </p:clrMapOvr>
  <p:transition spd="med"/>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08781" y="2496211"/>
            <a:ext cx="14716508" cy="6029224"/>
          </a:xfrm>
        </p:spPr>
        <p:txBody>
          <a:bodyPr>
            <a:normAutofit fontScale="92500" lnSpcReduction="20000"/>
          </a:bodyPr>
          <a:lstStyle/>
          <a:p>
            <a:pPr marL="156500" indent="0">
              <a:buNone/>
            </a:pPr>
            <a:r>
              <a:rPr lang="mk-MK" b="1" dirty="0"/>
              <a:t>Различни пристапи помеѓу земјите</a:t>
            </a:r>
          </a:p>
          <a:p>
            <a:pPr marL="156500" indent="0">
              <a:buNone/>
            </a:pPr>
            <a:r>
              <a:rPr lang="mk-MK" dirty="0"/>
              <a:t>Иако најголем дел од истражувачките податоци нема да ги исполнат условите за заштита бидејќи не се сметаат за „дела“ (се однесуваат пред се на факти), сепак разликите меѓу земјите може да се проблематични. Германија, Данска и Холандија имаат повисоки стандарди за оригиналност, Обединетото кралство или ниски стандарди (вештина, способност за просудување и работа) со што истражувачките податоци лесно добиваат целосна заштита од авторски права. </a:t>
            </a:r>
          </a:p>
          <a:p>
            <a:endParaRPr lang="en-US" dirty="0"/>
          </a:p>
          <a:p>
            <a:pPr marL="156500" indent="0">
              <a:buNone/>
            </a:pPr>
            <a:r>
              <a:rPr lang="mk-MK" b="1" dirty="0"/>
              <a:t>Разлики во носителите на авторските права</a:t>
            </a:r>
          </a:p>
          <a:p>
            <a:pPr marL="156500" indent="0">
              <a:buNone/>
            </a:pPr>
            <a:r>
              <a:rPr lang="mk-MK" dirty="0"/>
              <a:t>Најчесто самите истражувачи, освен Данска и ОК каде носител е работодавецот. </a:t>
            </a:r>
            <a:endParaRPr lang="en-US" dirty="0"/>
          </a:p>
          <a:p>
            <a:pPr marL="156500" indent="0">
              <a:buNone/>
            </a:pPr>
            <a:endParaRPr lang="mk-MK" dirty="0"/>
          </a:p>
          <a:p>
            <a:pPr marL="156500" indent="0">
              <a:buNone/>
            </a:pPr>
            <a:r>
              <a:rPr lang="mk-MK" b="1" dirty="0"/>
              <a:t>Лиценците како решение </a:t>
            </a:r>
          </a:p>
          <a:p>
            <a:pPr marL="156500" indent="0">
              <a:buNone/>
            </a:pPr>
            <a:r>
              <a:rPr lang="mk-MK" dirty="0"/>
              <a:t>За да се осигура дека истражувачките податоци може да се споделуваат и слободно да се употребат повторно секогаш треба да се прибават лиценци од потенцијалниот носител на правата. Со соодветната лиценца истражувачите може да го отстранат барањето за право на ИС кои може да се примеливи врз податоците кои ги генерираат во текот на јавно финансираното истражување. </a:t>
            </a:r>
            <a:endParaRPr lang="en-US" dirty="0"/>
          </a:p>
          <a:p>
            <a:endParaRPr lang="en-US" dirty="0"/>
          </a:p>
        </p:txBody>
      </p:sp>
      <p:sp>
        <p:nvSpPr>
          <p:cNvPr id="3" name="Title 2"/>
          <p:cNvSpPr>
            <a:spLocks noGrp="1"/>
          </p:cNvSpPr>
          <p:nvPr>
            <p:ph type="title"/>
          </p:nvPr>
        </p:nvSpPr>
        <p:spPr>
          <a:xfrm>
            <a:off x="908780" y="885495"/>
            <a:ext cx="15657995" cy="997079"/>
          </a:xfrm>
        </p:spPr>
        <p:txBody>
          <a:bodyPr>
            <a:normAutofit fontScale="90000"/>
          </a:bodyPr>
          <a:lstStyle/>
          <a:p>
            <a:r>
              <a:rPr lang="mk-MK" sz="5400" dirty="0"/>
              <a:t>Препреки за транс-европско споделување податоци </a:t>
            </a: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590998643"/>
      </p:ext>
    </p:extLst>
  </p:cSld>
  <p:clrMapOvr>
    <a:masterClrMapping/>
  </p:clrMapOvr>
  <p:transition spd="med"/>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08781" y="2178424"/>
            <a:ext cx="14716508" cy="6615951"/>
          </a:xfrm>
        </p:spPr>
        <p:txBody>
          <a:bodyPr>
            <a:normAutofit fontScale="77500" lnSpcReduction="20000"/>
          </a:bodyPr>
          <a:lstStyle/>
          <a:p>
            <a:pPr marL="156500" indent="0">
              <a:buNone/>
            </a:pPr>
            <a:r>
              <a:rPr lang="mk-MK" b="1" dirty="0"/>
              <a:t>Типови податоци </a:t>
            </a:r>
            <a:r>
              <a:rPr lang="en-US" b="1" dirty="0"/>
              <a:t> </a:t>
            </a:r>
            <a:endParaRPr lang="en-US" dirty="0"/>
          </a:p>
          <a:p>
            <a:r>
              <a:rPr lang="mk-MK" dirty="0"/>
              <a:t>Дали користите лични податоци и дали Вашите податоци бараат некоја посебна заштита?</a:t>
            </a:r>
            <a:r>
              <a:rPr lang="en-US" dirty="0"/>
              <a:t> </a:t>
            </a:r>
          </a:p>
          <a:p>
            <a:r>
              <a:rPr lang="mk-MK" dirty="0"/>
              <a:t>Како (чувствителните) лични податоци ќе бидат заштитени за време на проектот? </a:t>
            </a:r>
          </a:p>
          <a:p>
            <a:endParaRPr lang="en-US" dirty="0"/>
          </a:p>
          <a:p>
            <a:pPr marL="156500" indent="0">
              <a:buNone/>
            </a:pPr>
            <a:r>
              <a:rPr lang="mk-MK" b="1" dirty="0"/>
              <a:t>Етичка проценка </a:t>
            </a:r>
            <a:r>
              <a:rPr lang="en-US" b="1" dirty="0"/>
              <a:t>(</a:t>
            </a:r>
            <a:r>
              <a:rPr lang="mk-MK" b="1" dirty="0"/>
              <a:t>ако е потребно</a:t>
            </a:r>
            <a:r>
              <a:rPr lang="en-US" b="1" dirty="0"/>
              <a:t>) </a:t>
            </a:r>
            <a:endParaRPr lang="en-US" dirty="0"/>
          </a:p>
          <a:p>
            <a:r>
              <a:rPr lang="mk-MK" dirty="0"/>
              <a:t>Дали за Вашиот проект е потребно одобрување од етички комитет (национален/локален)</a:t>
            </a:r>
            <a:r>
              <a:rPr lang="en-US" dirty="0"/>
              <a:t>? </a:t>
            </a:r>
          </a:p>
          <a:p>
            <a:r>
              <a:rPr lang="mk-MK" dirty="0"/>
              <a:t>Ако да, дали сте подготвени за овој процес</a:t>
            </a:r>
            <a:r>
              <a:rPr lang="en-US" dirty="0"/>
              <a:t>? </a:t>
            </a:r>
          </a:p>
          <a:p>
            <a:r>
              <a:rPr lang="mk-MK" dirty="0"/>
              <a:t>Како можните етички прашања ќе бидат земени предвид, и кои правила за однесување ќе се следат?</a:t>
            </a:r>
            <a:r>
              <a:rPr lang="en-US" dirty="0"/>
              <a:t> </a:t>
            </a:r>
          </a:p>
          <a:p>
            <a:endParaRPr lang="en-US" dirty="0"/>
          </a:p>
          <a:p>
            <a:r>
              <a:rPr lang="mk-MK" b="1" dirty="0"/>
              <a:t>Информирана согласност </a:t>
            </a:r>
            <a:r>
              <a:rPr lang="en-US" b="1" dirty="0"/>
              <a:t>(</a:t>
            </a:r>
            <a:r>
              <a:rPr lang="mk-MK" b="1" dirty="0"/>
              <a:t>доколку е применливо</a:t>
            </a:r>
            <a:r>
              <a:rPr lang="en-US" b="1" dirty="0"/>
              <a:t>) </a:t>
            </a:r>
            <a:endParaRPr lang="en-US" dirty="0"/>
          </a:p>
          <a:p>
            <a:r>
              <a:rPr lang="mk-MK" dirty="0"/>
              <a:t>Дали е потребна информирана согласност за Вашиот проект</a:t>
            </a:r>
            <a:r>
              <a:rPr lang="en-US" dirty="0"/>
              <a:t>? </a:t>
            </a:r>
            <a:r>
              <a:rPr lang="mk-MK" dirty="0"/>
              <a:t>Доколку е така, како ќе биде обезбедена</a:t>
            </a:r>
            <a:r>
              <a:rPr lang="en-US" dirty="0"/>
              <a:t>? </a:t>
            </a:r>
          </a:p>
          <a:p>
            <a:r>
              <a:rPr lang="mk-MK" dirty="0"/>
              <a:t>Дали ќе добиете пишана согласност од испитаниците за споделување на податоците и надвор од Вашето истражување</a:t>
            </a:r>
            <a:r>
              <a:rPr lang="en-US" dirty="0"/>
              <a:t>? </a:t>
            </a:r>
          </a:p>
          <a:p>
            <a:r>
              <a:rPr lang="mk-MK" dirty="0"/>
              <a:t>Дали разговарате за архивирање и споделување на податоците со испитаниците од кои собирате податоци</a:t>
            </a:r>
            <a:r>
              <a:rPr lang="en-US" dirty="0"/>
              <a:t>? </a:t>
            </a:r>
          </a:p>
          <a:p>
            <a:r>
              <a:rPr lang="mk-MK" dirty="0"/>
              <a:t>Дали адекватно ја документирате согласноста, како што бара </a:t>
            </a:r>
            <a:r>
              <a:rPr lang="en-US" dirty="0"/>
              <a:t>GDPR? </a:t>
            </a:r>
          </a:p>
          <a:p>
            <a:r>
              <a:rPr lang="mk-MK" dirty="0"/>
              <a:t>Како се организирани и зачувани документите за согласност</a:t>
            </a:r>
            <a:r>
              <a:rPr lang="en-US" dirty="0"/>
              <a:t>? </a:t>
            </a:r>
          </a:p>
          <a:p>
            <a:pPr marL="156500" indent="0">
              <a:buNone/>
            </a:pPr>
            <a:endParaRPr lang="en-US" dirty="0"/>
          </a:p>
          <a:p>
            <a:endParaRPr lang="en-US" dirty="0"/>
          </a:p>
        </p:txBody>
      </p:sp>
      <p:sp>
        <p:nvSpPr>
          <p:cNvPr id="3" name="Title 2"/>
          <p:cNvSpPr>
            <a:spLocks noGrp="1"/>
          </p:cNvSpPr>
          <p:nvPr>
            <p:ph type="title"/>
          </p:nvPr>
        </p:nvSpPr>
        <p:spPr/>
        <p:txBody>
          <a:bodyPr/>
          <a:lstStyle/>
          <a:p>
            <a:r>
              <a:rPr lang="mk-MK" sz="5400" dirty="0"/>
              <a:t>План за управување со податоци</a:t>
            </a: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4133897945"/>
      </p:ext>
    </p:extLst>
  </p:cSld>
  <p:clrMapOvr>
    <a:masterClrMapping/>
  </p:clrMapOvr>
  <p:transition spd="med"/>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08781" y="2259106"/>
            <a:ext cx="14716508" cy="6521823"/>
          </a:xfrm>
        </p:spPr>
        <p:txBody>
          <a:bodyPr>
            <a:normAutofit lnSpcReduction="10000"/>
          </a:bodyPr>
          <a:lstStyle/>
          <a:p>
            <a:r>
              <a:rPr lang="mk-MK" sz="2400" b="1" dirty="0"/>
              <a:t>Заштита на учесниците </a:t>
            </a:r>
            <a:endParaRPr lang="mk-MK" sz="2400" b="1" dirty="0" smtClean="0"/>
          </a:p>
          <a:p>
            <a:endParaRPr lang="en-US" sz="2400" b="1" dirty="0"/>
          </a:p>
          <a:p>
            <a:pPr marL="156500" indent="0">
              <a:buNone/>
            </a:pPr>
            <a:r>
              <a:rPr lang="en-US" sz="2400" dirty="0"/>
              <a:t>» </a:t>
            </a:r>
            <a:r>
              <a:rPr lang="mk-MK" sz="2400" dirty="0"/>
              <a:t>Како ќе ја обезбедите приватноста на учесниците во истражувањето</a:t>
            </a:r>
            <a:r>
              <a:rPr lang="en-US" sz="2400" dirty="0"/>
              <a:t>?</a:t>
            </a:r>
          </a:p>
          <a:p>
            <a:pPr marL="156500" indent="0">
              <a:buNone/>
            </a:pPr>
            <a:r>
              <a:rPr lang="en-US" sz="2400" dirty="0"/>
              <a:t>» </a:t>
            </a:r>
            <a:r>
              <a:rPr lang="mk-MK" sz="2400" dirty="0"/>
              <a:t>Дали го почитувате законодавството во областа на заштита на податоците</a:t>
            </a:r>
            <a:r>
              <a:rPr lang="en-US" sz="2400" dirty="0"/>
              <a:t>?</a:t>
            </a:r>
          </a:p>
          <a:p>
            <a:pPr marL="156500" indent="0">
              <a:buNone/>
            </a:pPr>
            <a:r>
              <a:rPr lang="en-US" sz="2400" dirty="0"/>
              <a:t>» </a:t>
            </a:r>
            <a:r>
              <a:rPr lang="mk-MK" sz="2400" dirty="0"/>
              <a:t>Дали е потребно да ги анонимизирате податоците, на пример, да се отстванат информациите преку кои може да се идентификува или личните податоци, за време на истражувањето или при подготовката за споделување</a:t>
            </a:r>
            <a:r>
              <a:rPr lang="en-US" sz="2400" dirty="0"/>
              <a:t>?</a:t>
            </a:r>
            <a:endParaRPr lang="mk-MK" sz="2400" dirty="0"/>
          </a:p>
          <a:p>
            <a:pPr marL="156500" indent="0">
              <a:buNone/>
            </a:pPr>
            <a:endParaRPr lang="en-US" sz="2400" dirty="0"/>
          </a:p>
          <a:p>
            <a:r>
              <a:rPr lang="mk-MK" sz="2400" b="1" dirty="0"/>
              <a:t>Интелектуална сопственост </a:t>
            </a:r>
            <a:endParaRPr lang="mk-MK" sz="2400" b="1" dirty="0" smtClean="0"/>
          </a:p>
          <a:p>
            <a:pPr marL="0" indent="0">
              <a:buNone/>
            </a:pPr>
            <a:endParaRPr lang="en-US" sz="2400" b="1" dirty="0"/>
          </a:p>
          <a:p>
            <a:pPr marL="156500" indent="0">
              <a:buNone/>
            </a:pPr>
            <a:r>
              <a:rPr lang="en-US" sz="2400" dirty="0"/>
              <a:t>» </a:t>
            </a:r>
            <a:r>
              <a:rPr lang="mk-MK" sz="2400" dirty="0"/>
              <a:t>Дали треба да бидат разгледани аспекти во врска со авторските права или правата од интелектуална сопственост</a:t>
            </a:r>
            <a:r>
              <a:rPr lang="en-US" sz="2400" dirty="0"/>
              <a:t>?</a:t>
            </a:r>
          </a:p>
          <a:p>
            <a:pPr marL="156500" indent="0">
              <a:buNone/>
            </a:pPr>
            <a:r>
              <a:rPr lang="en-US" sz="2400" dirty="0"/>
              <a:t>» </a:t>
            </a:r>
            <a:r>
              <a:rPr lang="mk-MK" sz="2400" dirty="0"/>
              <a:t>Дали определивте кој е носител на авторските права на Вашите податоци</a:t>
            </a:r>
            <a:r>
              <a:rPr lang="en-US" sz="2400" dirty="0"/>
              <a:t>? </a:t>
            </a:r>
            <a:r>
              <a:rPr lang="mk-MK" sz="2400" dirty="0"/>
              <a:t>Дали  можеби се работи за заедничка сопственост</a:t>
            </a:r>
            <a:r>
              <a:rPr lang="en-US" sz="2400" dirty="0"/>
              <a:t>?</a:t>
            </a:r>
          </a:p>
          <a:p>
            <a:pPr marL="156500" indent="0">
              <a:buNone/>
            </a:pPr>
            <a:r>
              <a:rPr lang="en-US" sz="2400" dirty="0"/>
              <a:t>» </a:t>
            </a:r>
            <a:r>
              <a:rPr lang="mk-MK" sz="2400" dirty="0"/>
              <a:t>Дали е потребна дозвола за собирање или повторна употреба на податоците</a:t>
            </a:r>
            <a:r>
              <a:rPr lang="en-US" sz="2400" dirty="0"/>
              <a:t>?</a:t>
            </a:r>
          </a:p>
          <a:p>
            <a:pPr marL="156500" indent="0">
              <a:buNone/>
            </a:pPr>
            <a:r>
              <a:rPr lang="en-US" sz="2400" dirty="0"/>
              <a:t>» </a:t>
            </a:r>
            <a:r>
              <a:rPr lang="mk-MK" sz="2400" dirty="0"/>
              <a:t>Дало овие права ќе бидат пренесени на друга организација со цел архивирање?</a:t>
            </a:r>
            <a:endParaRPr lang="en-US" sz="2400" dirty="0"/>
          </a:p>
          <a:p>
            <a:endParaRPr lang="en-US" sz="2400" dirty="0"/>
          </a:p>
        </p:txBody>
      </p:sp>
      <p:sp>
        <p:nvSpPr>
          <p:cNvPr id="3" name="Title 2"/>
          <p:cNvSpPr>
            <a:spLocks noGrp="1"/>
          </p:cNvSpPr>
          <p:nvPr>
            <p:ph type="title"/>
          </p:nvPr>
        </p:nvSpPr>
        <p:spPr/>
        <p:txBody>
          <a:bodyPr/>
          <a:lstStyle/>
          <a:p>
            <a:r>
              <a:rPr lang="mk-MK" sz="5400" dirty="0"/>
              <a:t>План за управување со податоци</a:t>
            </a:r>
            <a:endParaRPr lang="en-US" dirty="0"/>
          </a:p>
        </p:txBody>
      </p:sp>
      <p:sp>
        <p:nvSpPr>
          <p:cNvPr id="4" name="Footer Placeholder 4"/>
          <p:cNvSpPr txBox="1">
            <a:spLocks/>
          </p:cNvSpPr>
          <p:nvPr/>
        </p:nvSpPr>
        <p:spPr>
          <a:xfrm>
            <a:off x="1756989" y="9211608"/>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600" b="0" dirty="0" smtClean="0">
                <a:solidFill>
                  <a:schemeClr val="bg2">
                    <a:lumMod val="50000"/>
                  </a:schemeClr>
                </a:solidFill>
                <a:latin typeface="+mn-lt"/>
              </a:rPr>
              <a:t>CESSDA Training Team (2017 - 2022). CESSDA Data Management Expert Guide. Bergen, Norway: CESSDA ERIC. Retrieved from https://dmeg.cessda.eu/</a:t>
            </a:r>
            <a:r>
              <a:rPr lang="mk-MK" sz="1600" b="0" dirty="0" smtClean="0">
                <a:solidFill>
                  <a:schemeClr val="bg2">
                    <a:lumMod val="50000"/>
                  </a:schemeClr>
                </a:solidFill>
                <a:latin typeface="+mn-lt"/>
              </a:rPr>
              <a:t> </a:t>
            </a:r>
            <a:endParaRPr lang="en-GB" sz="1600" b="0" dirty="0">
              <a:solidFill>
                <a:schemeClr val="bg2">
                  <a:lumMod val="50000"/>
                </a:schemeClr>
              </a:solidFill>
              <a:latin typeface="+mn-lt"/>
            </a:endParaRPr>
          </a:p>
        </p:txBody>
      </p:sp>
    </p:spTree>
    <p:extLst>
      <p:ext uri="{BB962C8B-B14F-4D97-AF65-F5344CB8AC3E}">
        <p14:creationId xmlns:p14="http://schemas.microsoft.com/office/powerpoint/2010/main" val="2321283335"/>
      </p:ext>
    </p:extLst>
  </p:cSld>
  <p:clrMapOvr>
    <a:masterClrMapping/>
  </p:clrMapOvr>
  <p:transition spd="med"/>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AC375EAD-C693-BB4C-BFC3-906673C10404}"/>
              </a:ext>
            </a:extLst>
          </p:cNvPr>
          <p:cNvSpPr>
            <a:spLocks noGrp="1"/>
          </p:cNvSpPr>
          <p:nvPr>
            <p:ph type="body" sz="quarter" idx="10"/>
          </p:nvPr>
        </p:nvSpPr>
        <p:spPr/>
        <p:txBody>
          <a:bodyPr/>
          <a:lstStyle/>
          <a:p>
            <a:r>
              <a:rPr lang="mk-MK" dirty="0"/>
              <a:t>Прашања или коментари?</a:t>
            </a:r>
            <a:endParaRPr lang="en-GB" dirty="0"/>
          </a:p>
        </p:txBody>
      </p:sp>
      <p:sp>
        <p:nvSpPr>
          <p:cNvPr id="3" name="Text Placeholder 2">
            <a:extLst>
              <a:ext uri="{FF2B5EF4-FFF2-40B4-BE49-F238E27FC236}">
                <a16:creationId xmlns:a16="http://schemas.microsoft.com/office/drawing/2014/main" xmlns="" id="{2B6FA7B3-2785-0F4C-AEA0-128DAD913016}"/>
              </a:ext>
            </a:extLst>
          </p:cNvPr>
          <p:cNvSpPr>
            <a:spLocks noGrp="1"/>
          </p:cNvSpPr>
          <p:nvPr>
            <p:ph type="body" sz="quarter" idx="11"/>
          </p:nvPr>
        </p:nvSpPr>
        <p:spPr/>
        <p:txBody>
          <a:bodyPr/>
          <a:lstStyle/>
          <a:p>
            <a:r>
              <a:rPr lang="en-US" dirty="0"/>
              <a:t>anetac@isppi.ukim.edu.mk</a:t>
            </a:r>
            <a:endParaRPr lang="en-GB" dirty="0"/>
          </a:p>
        </p:txBody>
      </p:sp>
      <p:sp>
        <p:nvSpPr>
          <p:cNvPr id="5" name="TextBox 4">
            <a:extLst>
              <a:ext uri="{FF2B5EF4-FFF2-40B4-BE49-F238E27FC236}">
                <a16:creationId xmlns:a16="http://schemas.microsoft.com/office/drawing/2014/main" xmlns="" id="{1382774B-ADF3-441D-BE91-3B73896DE598}"/>
              </a:ext>
            </a:extLst>
          </p:cNvPr>
          <p:cNvSpPr txBox="1"/>
          <p:nvPr/>
        </p:nvSpPr>
        <p:spPr>
          <a:xfrm>
            <a:off x="2394860" y="9032789"/>
            <a:ext cx="5842688" cy="3707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rtlCol="0">
            <a:normAutofit fontScale="92500" lnSpcReduction="20000"/>
          </a:bodyPr>
          <a:lstStyle/>
          <a:p>
            <a:pPr algn="l"/>
            <a:r>
              <a:rPr lang="nb-NO" b="0" dirty="0" err="1">
                <a:solidFill>
                  <a:schemeClr val="bg1"/>
                </a:solidFill>
                <a:latin typeface="Tahoma" panose="020B0604030504040204" pitchFamily="34" charset="0"/>
                <a:ea typeface="Tahoma" panose="020B0604030504040204" pitchFamily="34" charset="0"/>
                <a:cs typeface="Tahoma" panose="020B0604030504040204" pitchFamily="34" charset="0"/>
              </a:rPr>
              <a:t>Licence</a:t>
            </a:r>
            <a:r>
              <a:rPr lang="nb-NO" b="0" dirty="0">
                <a:solidFill>
                  <a:schemeClr val="bg1"/>
                </a:solidFill>
                <a:latin typeface="Tahoma" panose="020B0604030504040204" pitchFamily="34" charset="0"/>
                <a:ea typeface="Tahoma" panose="020B0604030504040204" pitchFamily="34" charset="0"/>
                <a:cs typeface="Tahoma" panose="020B0604030504040204" pitchFamily="34" charset="0"/>
              </a:rPr>
              <a:t>: CC-BY 4.0</a:t>
            </a:r>
          </a:p>
        </p:txBody>
      </p:sp>
    </p:spTree>
    <p:extLst>
      <p:ext uri="{BB962C8B-B14F-4D97-AF65-F5344CB8AC3E}">
        <p14:creationId xmlns:p14="http://schemas.microsoft.com/office/powerpoint/2010/main" val="3128482530"/>
      </p:ext>
    </p:extLst>
  </p:cSld>
  <p:clrMapOvr>
    <a:masterClrMapping/>
  </p:clrMapOvr>
  <p:transition spd="med"/>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AC375EAD-C693-BB4C-BFC3-906673C10404}"/>
              </a:ext>
            </a:extLst>
          </p:cNvPr>
          <p:cNvSpPr>
            <a:spLocks noGrp="1"/>
          </p:cNvSpPr>
          <p:nvPr>
            <p:ph type="body" sz="quarter" idx="10"/>
          </p:nvPr>
        </p:nvSpPr>
        <p:spPr/>
        <p:txBody>
          <a:bodyPr/>
          <a:lstStyle/>
          <a:p>
            <a:r>
              <a:rPr lang="mk-MK" sz="6600" dirty="0" smtClean="0">
                <a:latin typeface="Cambria" panose="02040503050406030204" pitchFamily="18" charset="0"/>
                <a:ea typeface="Cambria" panose="02040503050406030204" pitchFamily="18" charset="0"/>
              </a:rPr>
              <a:t>6.</a:t>
            </a:r>
            <a:r>
              <a:rPr lang="en-US" sz="6600" dirty="0">
                <a:latin typeface="Cambria" panose="02040503050406030204" pitchFamily="18" charset="0"/>
                <a:ea typeface="Cambria" panose="02040503050406030204" pitchFamily="18" charset="0"/>
              </a:rPr>
              <a:t> </a:t>
            </a:r>
            <a:r>
              <a:rPr lang="mk-MK" sz="6600" dirty="0" smtClean="0">
                <a:latin typeface="Cambria" panose="02040503050406030204" pitchFamily="18" charset="0"/>
                <a:ea typeface="Cambria" panose="02040503050406030204" pitchFamily="18" charset="0"/>
              </a:rPr>
              <a:t>Архивирање</a:t>
            </a:r>
            <a:r>
              <a:rPr lang="en-US" sz="6600" dirty="0" smtClean="0">
                <a:latin typeface="Cambria" panose="02040503050406030204" pitchFamily="18" charset="0"/>
                <a:ea typeface="Cambria" panose="02040503050406030204" pitchFamily="18" charset="0"/>
              </a:rPr>
              <a:t> </a:t>
            </a:r>
            <a:r>
              <a:rPr lang="en-US" sz="6600" dirty="0">
                <a:latin typeface="Cambria" panose="02040503050406030204" pitchFamily="18" charset="0"/>
                <a:ea typeface="Cambria" panose="02040503050406030204" pitchFamily="18" charset="0"/>
              </a:rPr>
              <a:t>&amp; </a:t>
            </a:r>
            <a:r>
              <a:rPr lang="mk-MK" sz="6600" dirty="0" smtClean="0">
                <a:latin typeface="Cambria" panose="02040503050406030204" pitchFamily="18" charset="0"/>
                <a:ea typeface="Cambria" panose="02040503050406030204" pitchFamily="18" charset="0"/>
              </a:rPr>
              <a:t>Публикување</a:t>
            </a:r>
            <a:endParaRPr lang="en-US" sz="6600" dirty="0">
              <a:latin typeface="Cambria" panose="02040503050406030204" pitchFamily="18" charset="0"/>
              <a:ea typeface="Cambria" panose="02040503050406030204" pitchFamily="18" charset="0"/>
            </a:endParaRPr>
          </a:p>
          <a:p>
            <a:endParaRPr lang="en-GB" dirty="0"/>
          </a:p>
        </p:txBody>
      </p:sp>
      <p:sp>
        <p:nvSpPr>
          <p:cNvPr id="5" name="TextBox 4">
            <a:extLst>
              <a:ext uri="{FF2B5EF4-FFF2-40B4-BE49-F238E27FC236}">
                <a16:creationId xmlns="" xmlns:a16="http://schemas.microsoft.com/office/drawing/2014/main" id="{1382774B-ADF3-441D-BE91-3B73896DE598}"/>
              </a:ext>
            </a:extLst>
          </p:cNvPr>
          <p:cNvSpPr txBox="1"/>
          <p:nvPr/>
        </p:nvSpPr>
        <p:spPr>
          <a:xfrm>
            <a:off x="2394860" y="9032789"/>
            <a:ext cx="5842688" cy="3707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rtlCol="0">
            <a:normAutofit fontScale="92500" lnSpcReduction="20000"/>
          </a:bodyPr>
          <a:lstStyle/>
          <a:p>
            <a:pPr algn="l"/>
            <a:r>
              <a:rPr lang="nb-NO" b="0" dirty="0" err="1">
                <a:solidFill>
                  <a:schemeClr val="bg1"/>
                </a:solidFill>
                <a:latin typeface="Tahoma" panose="020B0604030504040204" pitchFamily="34" charset="0"/>
                <a:ea typeface="Tahoma" panose="020B0604030504040204" pitchFamily="34" charset="0"/>
                <a:cs typeface="Tahoma" panose="020B0604030504040204" pitchFamily="34" charset="0"/>
              </a:rPr>
              <a:t>Licence</a:t>
            </a:r>
            <a:r>
              <a:rPr lang="nb-NO" b="0" dirty="0">
                <a:solidFill>
                  <a:schemeClr val="bg1"/>
                </a:solidFill>
                <a:latin typeface="Tahoma" panose="020B0604030504040204" pitchFamily="34" charset="0"/>
                <a:ea typeface="Tahoma" panose="020B0604030504040204" pitchFamily="34" charset="0"/>
                <a:cs typeface="Tahoma" panose="020B0604030504040204" pitchFamily="34" charset="0"/>
              </a:rPr>
              <a:t>: CC-BY 4.0</a:t>
            </a:r>
          </a:p>
        </p:txBody>
      </p:sp>
      <p:sp>
        <p:nvSpPr>
          <p:cNvPr id="4" name="Rectangle 3"/>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
        <p:nvSpPr>
          <p:cNvPr id="3" name="TextBox 2"/>
          <p:cNvSpPr txBox="1"/>
          <p:nvPr/>
        </p:nvSpPr>
        <p:spPr>
          <a:xfrm>
            <a:off x="2394860" y="5572125"/>
            <a:ext cx="8092165" cy="9001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rtlCol="0">
            <a:normAutofit/>
          </a:bodyPr>
          <a:lstStyle/>
          <a:p>
            <a:pPr algn="l"/>
            <a:r>
              <a:rPr lang="mk-MK" b="0" dirty="0" smtClean="0">
                <a:solidFill>
                  <a:schemeClr val="bg1"/>
                </a:solidFill>
                <a:latin typeface="Tahoma" panose="020B0604030504040204" pitchFamily="34" charset="0"/>
                <a:ea typeface="Tahoma" panose="020B0604030504040204" pitchFamily="34" charset="0"/>
                <a:cs typeface="Tahoma" panose="020B0604030504040204" pitchFamily="34" charset="0"/>
              </a:rPr>
              <a:t>Елеонора Серафимовска, УКИМ, ИСППИ, Скопје</a:t>
            </a:r>
            <a:endParaRPr lang="en-US" b="0"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6" name="Google Shape;93;p10" descr="MK-DASS logo"/>
          <p:cNvPicPr preferRelativeResize="0"/>
          <p:nvPr/>
        </p:nvPicPr>
        <p:blipFill>
          <a:blip r:embed="rId2">
            <a:alphaModFix/>
          </a:blip>
          <a:stretch>
            <a:fillRect/>
          </a:stretch>
        </p:blipFill>
        <p:spPr>
          <a:xfrm>
            <a:off x="10918137" y="476788"/>
            <a:ext cx="1501380" cy="1567165"/>
          </a:xfrm>
          <a:prstGeom prst="rect">
            <a:avLst/>
          </a:prstGeom>
          <a:noFill/>
          <a:ln>
            <a:noFill/>
          </a:ln>
        </p:spPr>
      </p:pic>
    </p:spTree>
    <p:extLst>
      <p:ext uri="{BB962C8B-B14F-4D97-AF65-F5344CB8AC3E}">
        <p14:creationId xmlns:p14="http://schemas.microsoft.com/office/powerpoint/2010/main" val="614033936"/>
      </p:ext>
    </p:extLst>
  </p:cSld>
  <p:clrMapOvr>
    <a:masterClrMapping/>
  </p:clrMapOvr>
  <p:transition spd="med"/>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09686" y="601178"/>
            <a:ext cx="15954233" cy="1938992"/>
          </a:xfrm>
          <a:prstGeom prst="rect">
            <a:avLst/>
          </a:prstGeom>
        </p:spPr>
        <p:txBody>
          <a:bodyPr wrap="square">
            <a:spAutoFit/>
          </a:bodyPr>
          <a:lstStyle/>
          <a:p>
            <a:r>
              <a:rPr lang="ru-RU" dirty="0" smtClean="0">
                <a:solidFill>
                  <a:schemeClr val="accent2"/>
                </a:solidFill>
                <a:latin typeface="Cambria" panose="02040503050406030204" pitchFamily="18" charset="0"/>
                <a:ea typeface="Cambria" panose="02040503050406030204" pitchFamily="18" charset="0"/>
              </a:rPr>
              <a:t>Податоците со висок квалитет имаат голем потенцијал </a:t>
            </a:r>
            <a:r>
              <a:rPr lang="ru-RU" dirty="0">
                <a:solidFill>
                  <a:schemeClr val="accent2"/>
                </a:solidFill>
                <a:latin typeface="Cambria" panose="02040503050406030204" pitchFamily="18" charset="0"/>
                <a:ea typeface="Cambria" panose="02040503050406030204" pitchFamily="18" charset="0"/>
              </a:rPr>
              <a:t>повторно да се користат на многу начини. Архивирањето и правилното објавување на вашите податоци е сржта за правење на вашите податоци </a:t>
            </a:r>
            <a:r>
              <a:rPr lang="en-US" dirty="0" smtClean="0">
                <a:solidFill>
                  <a:schemeClr val="accent2"/>
                </a:solidFill>
                <a:latin typeface="Cambria" panose="02040503050406030204" pitchFamily="18" charset="0"/>
                <a:ea typeface="Cambria" panose="02040503050406030204" pitchFamily="18" charset="0"/>
              </a:rPr>
              <a:t>FAIR</a:t>
            </a:r>
            <a:r>
              <a:rPr lang="ru-RU" dirty="0" smtClean="0">
                <a:solidFill>
                  <a:schemeClr val="accent2"/>
                </a:solidFill>
                <a:latin typeface="Cambria" panose="02040503050406030204" pitchFamily="18" charset="0"/>
                <a:ea typeface="Cambria" panose="02040503050406030204" pitchFamily="18" charset="0"/>
              </a:rPr>
              <a:t>.</a:t>
            </a:r>
            <a:endParaRPr lang="ru-RU" dirty="0">
              <a:solidFill>
                <a:schemeClr val="accent2"/>
              </a:solidFill>
              <a:latin typeface="Cambria" panose="02040503050406030204" pitchFamily="18" charset="0"/>
              <a:ea typeface="Cambria" panose="02040503050406030204" pitchFamily="18" charset="0"/>
            </a:endParaRPr>
          </a:p>
          <a:p>
            <a:r>
              <a:rPr lang="mk-MK" dirty="0" smtClean="0">
                <a:solidFill>
                  <a:schemeClr val="accent2"/>
                </a:solidFill>
                <a:latin typeface="Cambria" panose="02040503050406030204" pitchFamily="18" charset="0"/>
                <a:ea typeface="Cambria" panose="02040503050406030204" pitchFamily="18" charset="0"/>
              </a:rPr>
              <a:t>Потребно е да се донесе </a:t>
            </a:r>
            <a:r>
              <a:rPr lang="ru-RU" dirty="0" smtClean="0">
                <a:solidFill>
                  <a:schemeClr val="accent2"/>
                </a:solidFill>
                <a:latin typeface="Cambria" panose="02040503050406030204" pitchFamily="18" charset="0"/>
                <a:ea typeface="Cambria" panose="02040503050406030204" pitchFamily="18" charset="0"/>
              </a:rPr>
              <a:t>информирана </a:t>
            </a:r>
            <a:r>
              <a:rPr lang="ru-RU" dirty="0">
                <a:solidFill>
                  <a:schemeClr val="accent2"/>
                </a:solidFill>
                <a:latin typeface="Cambria" panose="02040503050406030204" pitchFamily="18" charset="0"/>
                <a:ea typeface="Cambria" panose="02040503050406030204" pitchFamily="18" charset="0"/>
              </a:rPr>
              <a:t>одлука за тоа каде да ги архивирате и објавите вашите податоци на таков начин што другите ќе можат правилно да пристапат, разберат, користат и цитираат.</a:t>
            </a:r>
            <a:endParaRPr lang="en-US" dirty="0">
              <a:solidFill>
                <a:schemeClr val="accent2"/>
              </a:solidFill>
              <a:latin typeface="Cambria" panose="02040503050406030204" pitchFamily="18" charset="0"/>
              <a:ea typeface="Cambria" panose="02040503050406030204" pitchFamily="18" charset="0"/>
            </a:endParaRPr>
          </a:p>
        </p:txBody>
      </p:sp>
      <p:sp>
        <p:nvSpPr>
          <p:cNvPr id="2" name="Rectangle 1"/>
          <p:cNvSpPr/>
          <p:nvPr/>
        </p:nvSpPr>
        <p:spPr>
          <a:xfrm>
            <a:off x="159247" y="3473271"/>
            <a:ext cx="9394186" cy="3416320"/>
          </a:xfrm>
          <a:prstGeom prst="rect">
            <a:avLst/>
          </a:prstGeom>
          <a:solidFill>
            <a:schemeClr val="bg2"/>
          </a:solidFill>
        </p:spPr>
        <p:txBody>
          <a:bodyPr wrap="square">
            <a:spAutoFit/>
          </a:bodyPr>
          <a:lstStyle/>
          <a:p>
            <a:r>
              <a:rPr lang="ru-RU" b="0" dirty="0">
                <a:solidFill>
                  <a:srgbClr val="7030A0"/>
                </a:solidFill>
                <a:latin typeface="Cambria" panose="02040503050406030204" pitchFamily="18" charset="0"/>
                <a:ea typeface="Cambria" panose="02040503050406030204" pitchFamily="18" charset="0"/>
              </a:rPr>
              <a:t>Архивирање на податоци за идна референца</a:t>
            </a:r>
          </a:p>
          <a:p>
            <a:r>
              <a:rPr lang="ru-RU" b="0" dirty="0">
                <a:solidFill>
                  <a:srgbClr val="7030A0"/>
                </a:solidFill>
                <a:latin typeface="Cambria" panose="02040503050406030204" pitchFamily="18" charset="0"/>
                <a:ea typeface="Cambria" panose="02040503050406030204" pitchFamily="18" charset="0"/>
              </a:rPr>
              <a:t>Архивирањето на податоците од истражувањето е за складирање и зачувување на податоците од истражувањето на долг рок. Кога ги архивирате вашите податоци, бидете сигурни дека подоцна ќе можете да ги читате и пристапите до </a:t>
            </a:r>
            <a:r>
              <a:rPr lang="mk-MK" b="0" dirty="0" smtClean="0">
                <a:solidFill>
                  <a:srgbClr val="7030A0"/>
                </a:solidFill>
                <a:latin typeface="Cambria" panose="02040503050406030204" pitchFamily="18" charset="0"/>
                <a:ea typeface="Cambria" panose="02040503050406030204" pitchFamily="18" charset="0"/>
              </a:rPr>
              <a:t>нив</a:t>
            </a:r>
            <a:r>
              <a:rPr lang="ru-RU" b="0" dirty="0" smtClean="0">
                <a:solidFill>
                  <a:srgbClr val="7030A0"/>
                </a:solidFill>
                <a:latin typeface="Cambria" panose="02040503050406030204" pitchFamily="18" charset="0"/>
                <a:ea typeface="Cambria" panose="02040503050406030204" pitchFamily="18" charset="0"/>
              </a:rPr>
              <a:t>. </a:t>
            </a:r>
          </a:p>
          <a:p>
            <a:r>
              <a:rPr lang="ru-RU" b="0" dirty="0" smtClean="0">
                <a:solidFill>
                  <a:srgbClr val="7030A0"/>
                </a:solidFill>
                <a:latin typeface="Cambria" panose="02040503050406030204" pitchFamily="18" charset="0"/>
                <a:ea typeface="Cambria" panose="02040503050406030204" pitchFamily="18" charset="0"/>
              </a:rPr>
              <a:t>Потоа</a:t>
            </a:r>
            <a:r>
              <a:rPr lang="ru-RU" b="0" dirty="0">
                <a:solidFill>
                  <a:srgbClr val="7030A0"/>
                </a:solidFill>
                <a:latin typeface="Cambria" panose="02040503050406030204" pitchFamily="18" charset="0"/>
                <a:ea typeface="Cambria" panose="02040503050406030204" pitchFamily="18" charset="0"/>
              </a:rPr>
              <a:t>, можете да дозволите и пристап </a:t>
            </a:r>
            <a:r>
              <a:rPr lang="ru-RU" b="0" dirty="0" smtClean="0">
                <a:solidFill>
                  <a:srgbClr val="7030A0"/>
                </a:solidFill>
                <a:latin typeface="Cambria" panose="02040503050406030204" pitchFamily="18" charset="0"/>
                <a:ea typeface="Cambria" panose="02040503050406030204" pitchFamily="18" charset="0"/>
              </a:rPr>
              <a:t>од </a:t>
            </a:r>
            <a:r>
              <a:rPr lang="ru-RU" b="0" dirty="0">
                <a:solidFill>
                  <a:srgbClr val="7030A0"/>
                </a:solidFill>
                <a:latin typeface="Cambria" panose="02040503050406030204" pitchFamily="18" charset="0"/>
                <a:ea typeface="Cambria" panose="02040503050406030204" pitchFamily="18" charset="0"/>
              </a:rPr>
              <a:t>други за целите на проверка кога ќе пристигне такво барање. Во сите случаи, треба да ги чувате вашите податоци безбедно, во соодветен формат на датотека, со соодветна документација.</a:t>
            </a:r>
            <a:endParaRPr lang="en-US" b="0" dirty="0">
              <a:solidFill>
                <a:srgbClr val="7030A0"/>
              </a:solidFill>
              <a:latin typeface="Cambria" panose="02040503050406030204" pitchFamily="18" charset="0"/>
              <a:ea typeface="Cambria" panose="02040503050406030204" pitchFamily="18" charset="0"/>
            </a:endParaRPr>
          </a:p>
        </p:txBody>
      </p:sp>
      <p:sp>
        <p:nvSpPr>
          <p:cNvPr id="3" name="Rectangle 1"/>
          <p:cNvSpPr>
            <a:spLocks noChangeArrowheads="1"/>
          </p:cNvSpPr>
          <p:nvPr/>
        </p:nvSpPr>
        <p:spPr bwMode="auto">
          <a:xfrm>
            <a:off x="10099343" y="3463500"/>
            <a:ext cx="6755641" cy="3647152"/>
          </a:xfrm>
          <a:prstGeom prst="rect">
            <a:avLst/>
          </a:prstGeom>
          <a:solidFill>
            <a:schemeClr val="bg2"/>
          </a:solidFill>
          <a:ln>
            <a:noFill/>
          </a:ln>
          <a:effectLst/>
          <a:extLst/>
        </p:spPr>
        <p:txBody>
          <a:bodyPr vert="horz" wrap="square" lIns="0" tIns="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a:p>
            <a:pPr lvl="0" algn="l" defTabSz="914400" eaLnBrk="0" fontAlgn="base">
              <a:spcBef>
                <a:spcPct val="0"/>
              </a:spcBef>
              <a:spcAft>
                <a:spcPct val="0"/>
              </a:spcAft>
            </a:pPr>
            <a:r>
              <a:rPr lang="ru-RU" altLang="en-US" b="0" dirty="0">
                <a:solidFill>
                  <a:srgbClr val="E35803"/>
                </a:solidFill>
                <a:latin typeface="Cambria" panose="02040503050406030204" pitchFamily="18" charset="0"/>
                <a:ea typeface="Cambria" panose="02040503050406030204" pitchFamily="18" charset="0"/>
                <a:cs typeface="Arial" pitchFamily="34" charset="0"/>
              </a:rPr>
              <a:t>Објавување податоци за повторна употреба</a:t>
            </a:r>
          </a:p>
          <a:p>
            <a:pPr lvl="0" algn="l" defTabSz="914400" eaLnBrk="0" fontAlgn="base">
              <a:spcBef>
                <a:spcPct val="0"/>
              </a:spcBef>
              <a:spcAft>
                <a:spcPct val="0"/>
              </a:spcAft>
              <a:buFontTx/>
              <a:buChar char="•"/>
            </a:pPr>
            <a:endParaRPr lang="ru-RU" altLang="en-US" b="0" dirty="0">
              <a:solidFill>
                <a:srgbClr val="E35803"/>
              </a:solidFill>
              <a:latin typeface="Cambria" panose="02040503050406030204" pitchFamily="18" charset="0"/>
              <a:ea typeface="Cambria" panose="02040503050406030204" pitchFamily="18" charset="0"/>
              <a:cs typeface="Arial" pitchFamily="34" charset="0"/>
            </a:endParaRPr>
          </a:p>
          <a:p>
            <a:pPr lvl="0" algn="l" defTabSz="914400" eaLnBrk="0" fontAlgn="base">
              <a:spcBef>
                <a:spcPct val="0"/>
              </a:spcBef>
              <a:spcAft>
                <a:spcPct val="0"/>
              </a:spcAft>
            </a:pPr>
            <a:r>
              <a:rPr lang="ru-RU" altLang="en-US" b="0" dirty="0">
                <a:solidFill>
                  <a:srgbClr val="E35803"/>
                </a:solidFill>
                <a:latin typeface="Cambria" panose="02040503050406030204" pitchFamily="18" charset="0"/>
                <a:ea typeface="Cambria" panose="02040503050406030204" pitchFamily="18" charset="0"/>
                <a:cs typeface="Arial" pitchFamily="34" charset="0"/>
              </a:rPr>
              <a:t>За да ги направите вашите податоци за цели надвор од онаа за која сте ги собрале, треба да ги објавите вашите податоци. Објавувањето на вашите податоци е чин на јавно откривање на податоците од истражувањето што сте ги собрале, </a:t>
            </a:r>
            <a:r>
              <a:rPr lang="ru-RU" altLang="en-US" b="0" dirty="0" smtClean="0">
                <a:solidFill>
                  <a:srgbClr val="E35803"/>
                </a:solidFill>
                <a:latin typeface="Cambria" panose="02040503050406030204" pitchFamily="18" charset="0"/>
                <a:ea typeface="Cambria" panose="02040503050406030204" pitchFamily="18" charset="0"/>
                <a:cs typeface="Arial" pitchFamily="34" charset="0"/>
              </a:rPr>
              <a:t>правејќи можност лесно да се </a:t>
            </a:r>
            <a:r>
              <a:rPr lang="ru-RU" altLang="en-US" b="0" dirty="0">
                <a:solidFill>
                  <a:srgbClr val="E35803"/>
                </a:solidFill>
                <a:latin typeface="Cambria" panose="02040503050406030204" pitchFamily="18" charset="0"/>
                <a:ea typeface="Cambria" panose="02040503050406030204" pitchFamily="18" charset="0"/>
                <a:cs typeface="Arial" pitchFamily="34" charset="0"/>
              </a:rPr>
              <a:t>најдат, </a:t>
            </a:r>
            <a:r>
              <a:rPr lang="ru-RU" altLang="en-US" b="0" dirty="0" smtClean="0">
                <a:solidFill>
                  <a:srgbClr val="E35803"/>
                </a:solidFill>
                <a:latin typeface="Cambria" panose="02040503050406030204" pitchFamily="18" charset="0"/>
                <a:ea typeface="Cambria" panose="02040503050406030204" pitchFamily="18" charset="0"/>
                <a:cs typeface="Arial" pitchFamily="34" charset="0"/>
              </a:rPr>
              <a:t>да бидат достапни </a:t>
            </a:r>
            <a:r>
              <a:rPr lang="ru-RU" altLang="en-US" b="0" dirty="0">
                <a:solidFill>
                  <a:srgbClr val="E35803"/>
                </a:solidFill>
                <a:latin typeface="Cambria" panose="02040503050406030204" pitchFamily="18" charset="0"/>
                <a:ea typeface="Cambria" panose="02040503050406030204" pitchFamily="18" charset="0"/>
                <a:cs typeface="Arial" pitchFamily="34" charset="0"/>
              </a:rPr>
              <a:t>и повторно да се користат.</a:t>
            </a:r>
            <a:endParaRPr kumimoji="0" lang="en-US" altLang="en-US" b="0" i="0" u="none" strike="noStrike" cap="none" normalizeH="0" baseline="0" dirty="0" smtClean="0">
              <a:ln>
                <a:noFill/>
              </a:ln>
              <a:solidFill>
                <a:srgbClr val="E35803"/>
              </a:solidFill>
              <a:effectLst/>
              <a:latin typeface="Cambria" panose="02040503050406030204" pitchFamily="18" charset="0"/>
              <a:ea typeface="Cambria" panose="02040503050406030204" pitchFamily="18" charset="0"/>
              <a:cs typeface="Arial" pitchFamily="34" charset="0"/>
            </a:endParaRPr>
          </a:p>
        </p:txBody>
      </p:sp>
      <p:pic>
        <p:nvPicPr>
          <p:cNvPr id="7170" name="Picture 2" descr="DataArchiveDataPublishv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0898" y="7110652"/>
            <a:ext cx="3810000" cy="216217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13281834"/>
      </p:ext>
    </p:extLst>
  </p:cSld>
  <p:clrMapOvr>
    <a:masterClrMapping/>
  </p:clrMapOvr>
  <p:transition spd="med"/>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08781" y="1213834"/>
            <a:ext cx="14716508" cy="7588972"/>
          </a:xfrm>
        </p:spPr>
        <p:txBody>
          <a:bodyPr>
            <a:normAutofit/>
          </a:bodyPr>
          <a:lstStyle/>
          <a:p>
            <a:pPr marL="0" indent="0">
              <a:buNone/>
            </a:pPr>
            <a:r>
              <a:rPr lang="mk-MK" dirty="0" smtClean="0">
                <a:latin typeface="Cambria" panose="02040503050406030204" pitchFamily="18" charset="0"/>
                <a:ea typeface="Cambria" panose="02040503050406030204" pitchFamily="18" charset="0"/>
              </a:rPr>
              <a:t>Инсентивите </a:t>
            </a:r>
            <a:r>
              <a:rPr lang="mk-MK" dirty="0">
                <a:latin typeface="Cambria" panose="02040503050406030204" pitchFamily="18" charset="0"/>
                <a:ea typeface="Cambria" panose="02040503050406030204" pitchFamily="18" charset="0"/>
              </a:rPr>
              <a:t>што ги мотивираат </a:t>
            </a:r>
            <a:r>
              <a:rPr lang="mk-MK" dirty="0" smtClean="0">
                <a:latin typeface="Cambria" panose="02040503050406030204" pitchFamily="18" charset="0"/>
                <a:ea typeface="Cambria" panose="02040503050406030204" pitchFamily="18" charset="0"/>
              </a:rPr>
              <a:t>истражувачите </a:t>
            </a:r>
            <a:r>
              <a:rPr lang="mk-MK" dirty="0">
                <a:latin typeface="Cambria" panose="02040503050406030204" pitchFamily="18" charset="0"/>
                <a:ea typeface="Cambria" panose="02040503050406030204" pitchFamily="18" charset="0"/>
              </a:rPr>
              <a:t>да ги архивираат и објавуваат своите истражувачки податоци (</a:t>
            </a:r>
            <a:r>
              <a:rPr lang="en-US" dirty="0">
                <a:latin typeface="Cambria" panose="02040503050406030204" pitchFamily="18" charset="0"/>
                <a:ea typeface="Cambria" panose="02040503050406030204" pitchFamily="18" charset="0"/>
              </a:rPr>
              <a:t>Van den </a:t>
            </a:r>
            <a:r>
              <a:rPr lang="en-US" dirty="0" err="1">
                <a:latin typeface="Cambria" panose="02040503050406030204" pitchFamily="18" charset="0"/>
                <a:ea typeface="Cambria" panose="02040503050406030204" pitchFamily="18" charset="0"/>
              </a:rPr>
              <a:t>Eynden</a:t>
            </a:r>
            <a:r>
              <a:rPr lang="en-US" dirty="0">
                <a:latin typeface="Cambria" panose="02040503050406030204" pitchFamily="18" charset="0"/>
                <a:ea typeface="Cambria" panose="02040503050406030204" pitchFamily="18" charset="0"/>
              </a:rPr>
              <a:t> &amp; Bishop, 2014; </a:t>
            </a:r>
            <a:r>
              <a:rPr lang="en-US" dirty="0" err="1">
                <a:latin typeface="Cambria" panose="02040503050406030204" pitchFamily="18" charset="0"/>
                <a:ea typeface="Cambria" panose="02040503050406030204" pitchFamily="18" charset="0"/>
              </a:rPr>
              <a:t>Hahnel</a:t>
            </a:r>
            <a:r>
              <a:rPr lang="en-US" dirty="0">
                <a:latin typeface="Cambria" panose="02040503050406030204" pitchFamily="18" charset="0"/>
                <a:ea typeface="Cambria" panose="02040503050406030204" pitchFamily="18" charset="0"/>
              </a:rPr>
              <a:t> et al., 2017) </a:t>
            </a:r>
            <a:r>
              <a:rPr lang="mk-MK" dirty="0">
                <a:latin typeface="Cambria" panose="02040503050406030204" pitchFamily="18" charset="0"/>
                <a:ea typeface="Cambria" panose="02040503050406030204" pitchFamily="18" charset="0"/>
              </a:rPr>
              <a:t>спаѓаат во четири главни категории</a:t>
            </a:r>
            <a:r>
              <a:rPr lang="mk-MK" dirty="0" smtClean="0">
                <a:latin typeface="Cambria" panose="02040503050406030204" pitchFamily="18" charset="0"/>
                <a:ea typeface="Cambria" panose="02040503050406030204" pitchFamily="18" charset="0"/>
              </a:rPr>
              <a:t>:</a:t>
            </a:r>
            <a:endParaRPr lang="en-US" dirty="0" smtClean="0">
              <a:latin typeface="Cambria" panose="02040503050406030204" pitchFamily="18" charset="0"/>
              <a:ea typeface="Cambria" panose="02040503050406030204" pitchFamily="18" charset="0"/>
            </a:endParaRPr>
          </a:p>
          <a:p>
            <a:endParaRPr lang="ru-RU" b="1" dirty="0" smtClean="0"/>
          </a:p>
          <a:p>
            <a:r>
              <a:rPr lang="ru-RU" sz="2400" b="1" dirty="0" smtClean="0">
                <a:latin typeface="Cambria" panose="02040503050406030204" pitchFamily="18" charset="0"/>
                <a:ea typeface="Cambria" panose="02040503050406030204" pitchFamily="18" charset="0"/>
              </a:rPr>
              <a:t>Кариерни придобивки</a:t>
            </a:r>
            <a:endParaRPr lang="ru-RU" sz="2400" b="1" dirty="0">
              <a:latin typeface="Cambria" panose="02040503050406030204" pitchFamily="18" charset="0"/>
              <a:ea typeface="Cambria" panose="02040503050406030204" pitchFamily="18" charset="0"/>
            </a:endParaRPr>
          </a:p>
          <a:p>
            <a:endParaRPr lang="ru-RU" sz="2400" b="1" dirty="0" smtClean="0">
              <a:latin typeface="Cambria" panose="02040503050406030204" pitchFamily="18" charset="0"/>
              <a:ea typeface="Cambria" panose="02040503050406030204" pitchFamily="18" charset="0"/>
            </a:endParaRPr>
          </a:p>
          <a:p>
            <a:endParaRPr lang="ru-RU" sz="2400" b="1" dirty="0" smtClean="0">
              <a:latin typeface="Cambria" panose="02040503050406030204" pitchFamily="18" charset="0"/>
              <a:ea typeface="Cambria" panose="02040503050406030204" pitchFamily="18" charset="0"/>
            </a:endParaRPr>
          </a:p>
          <a:p>
            <a:r>
              <a:rPr lang="ru-RU" sz="2400" b="1" dirty="0" smtClean="0">
                <a:latin typeface="Cambria" panose="02040503050406030204" pitchFamily="18" charset="0"/>
                <a:ea typeface="Cambria" panose="02040503050406030204" pitchFamily="18" charset="0"/>
              </a:rPr>
              <a:t>Научен напредок</a:t>
            </a:r>
            <a:endParaRPr lang="ru-RU" sz="2400" b="1" dirty="0">
              <a:latin typeface="Cambria" panose="02040503050406030204" pitchFamily="18" charset="0"/>
              <a:ea typeface="Cambria" panose="02040503050406030204" pitchFamily="18" charset="0"/>
            </a:endParaRPr>
          </a:p>
          <a:p>
            <a:endParaRPr lang="ru-RU" sz="2400" b="1" dirty="0" smtClean="0">
              <a:latin typeface="Cambria" panose="02040503050406030204" pitchFamily="18" charset="0"/>
              <a:ea typeface="Cambria" panose="02040503050406030204" pitchFamily="18" charset="0"/>
            </a:endParaRPr>
          </a:p>
          <a:p>
            <a:endParaRPr lang="ru-RU" sz="2400" b="1" dirty="0" smtClean="0">
              <a:latin typeface="Cambria" panose="02040503050406030204" pitchFamily="18" charset="0"/>
              <a:ea typeface="Cambria" panose="02040503050406030204" pitchFamily="18" charset="0"/>
            </a:endParaRPr>
          </a:p>
          <a:p>
            <a:r>
              <a:rPr lang="ru-RU" sz="2400" b="1" dirty="0" smtClean="0">
                <a:latin typeface="Cambria" panose="02040503050406030204" pitchFamily="18" charset="0"/>
                <a:ea typeface="Cambria" panose="02040503050406030204" pitchFamily="18" charset="0"/>
              </a:rPr>
              <a:t>Норми</a:t>
            </a:r>
            <a:endParaRPr lang="ru-RU" sz="2400" b="1" dirty="0">
              <a:latin typeface="Cambria" panose="02040503050406030204" pitchFamily="18" charset="0"/>
              <a:ea typeface="Cambria" panose="02040503050406030204" pitchFamily="18" charset="0"/>
            </a:endParaRPr>
          </a:p>
          <a:p>
            <a:endParaRPr lang="ru-RU" sz="2400" b="1" dirty="0" smtClean="0">
              <a:latin typeface="Cambria" panose="02040503050406030204" pitchFamily="18" charset="0"/>
              <a:ea typeface="Cambria" panose="02040503050406030204" pitchFamily="18" charset="0"/>
            </a:endParaRPr>
          </a:p>
          <a:p>
            <a:endParaRPr lang="ru-RU" sz="2400" b="1" dirty="0" smtClean="0">
              <a:latin typeface="Cambria" panose="02040503050406030204" pitchFamily="18" charset="0"/>
              <a:ea typeface="Cambria" panose="02040503050406030204" pitchFamily="18" charset="0"/>
            </a:endParaRPr>
          </a:p>
          <a:p>
            <a:endParaRPr lang="ru-RU" sz="2400" b="1" dirty="0" smtClean="0">
              <a:latin typeface="Cambria" panose="02040503050406030204" pitchFamily="18" charset="0"/>
              <a:ea typeface="Cambria" panose="02040503050406030204" pitchFamily="18" charset="0"/>
            </a:endParaRPr>
          </a:p>
          <a:p>
            <a:r>
              <a:rPr lang="ru-RU" sz="2400" b="1" dirty="0" smtClean="0">
                <a:latin typeface="Cambria" panose="02040503050406030204" pitchFamily="18" charset="0"/>
                <a:ea typeface="Cambria" panose="02040503050406030204" pitchFamily="18" charset="0"/>
              </a:rPr>
              <a:t>Надворешни мотиватори</a:t>
            </a:r>
            <a:endParaRPr lang="en-US" sz="2400" dirty="0">
              <a:latin typeface="Cambria" panose="02040503050406030204" pitchFamily="18" charset="0"/>
              <a:ea typeface="Cambria" panose="02040503050406030204" pitchFamily="18" charset="0"/>
            </a:endParaRPr>
          </a:p>
        </p:txBody>
      </p:sp>
      <p:sp>
        <p:nvSpPr>
          <p:cNvPr id="3" name="Title 2"/>
          <p:cNvSpPr>
            <a:spLocks noGrp="1"/>
          </p:cNvSpPr>
          <p:nvPr>
            <p:ph type="title"/>
          </p:nvPr>
        </p:nvSpPr>
        <p:spPr>
          <a:xfrm>
            <a:off x="908781" y="216755"/>
            <a:ext cx="14716508" cy="997079"/>
          </a:xfrm>
        </p:spPr>
        <p:txBody>
          <a:bodyPr>
            <a:normAutofit/>
          </a:bodyPr>
          <a:lstStyle/>
          <a:p>
            <a:r>
              <a:rPr lang="mk-MK" sz="3600" dirty="0" smtClean="0">
                <a:latin typeface="Cambria" panose="02040503050406030204" pitchFamily="18" charset="0"/>
                <a:ea typeface="Cambria" panose="02040503050406030204" pitchFamily="18" charset="0"/>
              </a:rPr>
              <a:t>Причини за архивирање и публикување</a:t>
            </a:r>
            <a:endParaRPr lang="en-US" sz="3600" dirty="0">
              <a:latin typeface="Cambria" panose="02040503050406030204" pitchFamily="18" charset="0"/>
              <a:ea typeface="Cambria" panose="02040503050406030204" pitchFamily="18" charset="0"/>
            </a:endParaRPr>
          </a:p>
        </p:txBody>
      </p:sp>
      <p:sp>
        <p:nvSpPr>
          <p:cNvPr id="4" name="Rectangle 3"/>
          <p:cNvSpPr/>
          <p:nvPr/>
        </p:nvSpPr>
        <p:spPr>
          <a:xfrm>
            <a:off x="5602406" y="2639241"/>
            <a:ext cx="11157045" cy="1200329"/>
          </a:xfrm>
          <a:prstGeom prst="rect">
            <a:avLst/>
          </a:prstGeom>
        </p:spPr>
        <p:txBody>
          <a:bodyPr wrap="square">
            <a:spAutoFit/>
          </a:bodyPr>
          <a:lstStyle/>
          <a:p>
            <a:pPr algn="l"/>
            <a:r>
              <a:rPr lang="ru-RU" dirty="0" smtClean="0">
                <a:solidFill>
                  <a:srgbClr val="7030A0"/>
                </a:solidFill>
                <a:latin typeface="Cambria" panose="02040503050406030204" pitchFamily="18" charset="0"/>
                <a:ea typeface="Cambria" panose="02040503050406030204" pitchFamily="18" charset="0"/>
              </a:rPr>
              <a:t>Објавувањето на податоците може да доведе до зголемена видливост, повторна употреба и цитирање, а со тоа и препознавање на научната работа.</a:t>
            </a:r>
            <a:endParaRPr lang="en-US" dirty="0">
              <a:solidFill>
                <a:srgbClr val="7030A0"/>
              </a:solidFill>
              <a:latin typeface="Cambria" panose="02040503050406030204" pitchFamily="18" charset="0"/>
              <a:ea typeface="Cambria" panose="02040503050406030204" pitchFamily="18" charset="0"/>
            </a:endParaRPr>
          </a:p>
        </p:txBody>
      </p:sp>
      <p:sp>
        <p:nvSpPr>
          <p:cNvPr id="5" name="Rectangle 4"/>
          <p:cNvSpPr/>
          <p:nvPr/>
        </p:nvSpPr>
        <p:spPr>
          <a:xfrm>
            <a:off x="5602406" y="3948753"/>
            <a:ext cx="11518711" cy="1569660"/>
          </a:xfrm>
          <a:prstGeom prst="rect">
            <a:avLst/>
          </a:prstGeom>
        </p:spPr>
        <p:txBody>
          <a:bodyPr wrap="square">
            <a:spAutoFit/>
          </a:bodyPr>
          <a:lstStyle/>
          <a:p>
            <a:pPr algn="l"/>
            <a:r>
              <a:rPr lang="ru-RU" dirty="0">
                <a:solidFill>
                  <a:srgbClr val="0070C0"/>
                </a:solidFill>
                <a:latin typeface="Cambria" panose="02040503050406030204" pitchFamily="18" charset="0"/>
                <a:ea typeface="Cambria" panose="02040503050406030204" pitchFamily="18" charset="0"/>
              </a:rPr>
              <a:t>Архивирањето и објавувањето на податоците има директни придобивки за самото </a:t>
            </a:r>
            <a:r>
              <a:rPr lang="ru-RU" dirty="0" smtClean="0">
                <a:solidFill>
                  <a:srgbClr val="0070C0"/>
                </a:solidFill>
                <a:latin typeface="Cambria" panose="02040503050406030204" pitchFamily="18" charset="0"/>
                <a:ea typeface="Cambria" panose="02040503050406030204" pitchFamily="18" charset="0"/>
              </a:rPr>
              <a:t>истражување, </a:t>
            </a:r>
            <a:r>
              <a:rPr lang="ru-RU" dirty="0">
                <a:solidFill>
                  <a:srgbClr val="0070C0"/>
                </a:solidFill>
                <a:latin typeface="Cambria" panose="02040503050406030204" pitchFamily="18" charset="0"/>
                <a:ea typeface="Cambria" panose="02040503050406030204" pitchFamily="18" charset="0"/>
              </a:rPr>
              <a:t>за дисциплината и за науката воопшто, со тоа што овозможува нови соработки, нови употреби на податоци и воспоставување врски со следната генерација истражувачи.</a:t>
            </a:r>
            <a:endParaRPr lang="en-US" dirty="0">
              <a:solidFill>
                <a:srgbClr val="0070C0"/>
              </a:solidFill>
              <a:latin typeface="Cambria" panose="02040503050406030204" pitchFamily="18" charset="0"/>
              <a:ea typeface="Cambria" panose="02040503050406030204" pitchFamily="18" charset="0"/>
            </a:endParaRPr>
          </a:p>
        </p:txBody>
      </p:sp>
      <p:sp>
        <p:nvSpPr>
          <p:cNvPr id="6" name="Rectangle 5"/>
          <p:cNvSpPr/>
          <p:nvPr/>
        </p:nvSpPr>
        <p:spPr>
          <a:xfrm>
            <a:off x="5602406" y="5673423"/>
            <a:ext cx="11500538" cy="1569660"/>
          </a:xfrm>
          <a:prstGeom prst="rect">
            <a:avLst/>
          </a:prstGeom>
        </p:spPr>
        <p:txBody>
          <a:bodyPr wrap="square">
            <a:spAutoFit/>
          </a:bodyPr>
          <a:lstStyle/>
          <a:p>
            <a:pPr algn="l"/>
            <a:r>
              <a:rPr lang="ru-RU" dirty="0" smtClean="0">
                <a:solidFill>
                  <a:srgbClr val="FFC000"/>
                </a:solidFill>
                <a:latin typeface="Cambria" panose="02040503050406030204" pitchFamily="18" charset="0"/>
                <a:ea typeface="Cambria" panose="02040503050406030204" pitchFamily="18" charset="0"/>
              </a:rPr>
              <a:t>Нормите </a:t>
            </a:r>
            <a:r>
              <a:rPr lang="ru-RU" dirty="0">
                <a:solidFill>
                  <a:srgbClr val="FFC000"/>
                </a:solidFill>
                <a:latin typeface="Cambria" panose="02040503050406030204" pitchFamily="18" charset="0"/>
                <a:ea typeface="Cambria" panose="02040503050406030204" pitchFamily="18" charset="0"/>
              </a:rPr>
              <a:t>на проектот, истражувачката група и/или дисциплина може да одредат дали истражувачот е склон да ги објавува своите/нејзините податоци. Генерално, отвореноста на податоците од истражувањето е во срцето на научната </a:t>
            </a:r>
            <a:r>
              <a:rPr lang="ru-RU" dirty="0" smtClean="0">
                <a:solidFill>
                  <a:srgbClr val="FFC000"/>
                </a:solidFill>
                <a:latin typeface="Cambria" panose="02040503050406030204" pitchFamily="18" charset="0"/>
                <a:ea typeface="Cambria" panose="02040503050406030204" pitchFamily="18" charset="0"/>
              </a:rPr>
              <a:t>етика и тоа треба да стане норма/стандард</a:t>
            </a:r>
            <a:endParaRPr lang="en-US" dirty="0">
              <a:solidFill>
                <a:srgbClr val="FFC000"/>
              </a:solidFill>
              <a:latin typeface="Cambria" panose="02040503050406030204" pitchFamily="18" charset="0"/>
              <a:ea typeface="Cambria" panose="02040503050406030204" pitchFamily="18" charset="0"/>
            </a:endParaRPr>
          </a:p>
        </p:txBody>
      </p:sp>
      <p:sp>
        <p:nvSpPr>
          <p:cNvPr id="7" name="Rectangle 6"/>
          <p:cNvSpPr/>
          <p:nvPr/>
        </p:nvSpPr>
        <p:spPr>
          <a:xfrm>
            <a:off x="5602406" y="7339460"/>
            <a:ext cx="11157045" cy="1569660"/>
          </a:xfrm>
          <a:prstGeom prst="rect">
            <a:avLst/>
          </a:prstGeom>
        </p:spPr>
        <p:txBody>
          <a:bodyPr wrap="square">
            <a:spAutoFit/>
          </a:bodyPr>
          <a:lstStyle/>
          <a:p>
            <a:pPr algn="l"/>
            <a:r>
              <a:rPr lang="ru-RU" dirty="0">
                <a:latin typeface="Cambria" panose="02040503050406030204" pitchFamily="18" charset="0"/>
                <a:ea typeface="Cambria" panose="02040503050406030204" pitchFamily="18" charset="0"/>
              </a:rPr>
              <a:t>Надворешните двигатели како што се политиките за управување со истражувачки податоци од финансиери и издавачи на истражување имаат значително влијание врз архивирањето и објавувањето на податоците</a:t>
            </a:r>
            <a:endParaRPr lang="en-US" dirty="0">
              <a:latin typeface="Cambria" panose="02040503050406030204" pitchFamily="18" charset="0"/>
              <a:ea typeface="Cambria" panose="02040503050406030204" pitchFamily="18" charset="0"/>
            </a:endParaRPr>
          </a:p>
        </p:txBody>
      </p:sp>
      <p:sp>
        <p:nvSpPr>
          <p:cNvPr id="9" name="Rectangle 8"/>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21198439"/>
      </p:ext>
    </p:extLst>
  </p:cSld>
  <p:clrMapOvr>
    <a:masterClrMapping/>
  </p:clrMapOvr>
  <p:transition spd="med"/>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874587" y="3167724"/>
            <a:ext cx="14716508" cy="5692446"/>
          </a:xfrm>
        </p:spPr>
        <p:txBody>
          <a:bodyPr>
            <a:normAutofit lnSpcReduction="10000"/>
          </a:bodyPr>
          <a:lstStyle/>
          <a:p>
            <a:pPr marL="0" indent="0">
              <a:buNone/>
            </a:pPr>
            <a:r>
              <a:rPr lang="ru-RU" dirty="0">
                <a:latin typeface="Cambria" panose="02040503050406030204" pitchFamily="18" charset="0"/>
                <a:ea typeface="Cambria" panose="02040503050406030204" pitchFamily="18" charset="0"/>
              </a:rPr>
              <a:t>За базата на податоци да се </a:t>
            </a:r>
            <a:r>
              <a:rPr lang="ru-RU" dirty="0" smtClean="0">
                <a:latin typeface="Cambria" panose="02040503050406030204" pitchFamily="18" charset="0"/>
                <a:ea typeface="Cambria" panose="02040503050406030204" pitchFamily="18" charset="0"/>
              </a:rPr>
              <a:t>смета </a:t>
            </a:r>
            <a:r>
              <a:rPr lang="ru-RU" dirty="0">
                <a:latin typeface="Cambria" panose="02040503050406030204" pitchFamily="18" charset="0"/>
                <a:ea typeface="Cambria" panose="02040503050406030204" pitchFamily="18" charset="0"/>
              </a:rPr>
              <a:t>како публикација, треба да следи сличен процес на објавување како статија (Brase et al., 2009) и треба да биде:</a:t>
            </a:r>
          </a:p>
          <a:p>
            <a:pPr marL="0" indent="0">
              <a:buNone/>
            </a:pPr>
            <a:r>
              <a:rPr lang="ru-RU" i="1" dirty="0">
                <a:latin typeface="Cambria" panose="02040503050406030204" pitchFamily="18" charset="0"/>
                <a:ea typeface="Cambria" panose="02040503050406030204" pitchFamily="18" charset="0"/>
              </a:rPr>
              <a:t>Правилно </a:t>
            </a:r>
            <a:r>
              <a:rPr lang="ru-RU" i="1" dirty="0" smtClean="0">
                <a:latin typeface="Cambria" panose="02040503050406030204" pitchFamily="18" charset="0"/>
                <a:ea typeface="Cambria" panose="02040503050406030204" pitchFamily="18" charset="0"/>
              </a:rPr>
              <a:t>документирана </a:t>
            </a:r>
            <a:r>
              <a:rPr lang="ru-RU" i="1" dirty="0">
                <a:latin typeface="Cambria" panose="02040503050406030204" pitchFamily="18" charset="0"/>
                <a:ea typeface="Cambria" panose="02040503050406030204" pitchFamily="18" charset="0"/>
              </a:rPr>
              <a:t>со метаподатоци;</a:t>
            </a:r>
          </a:p>
          <a:p>
            <a:pPr marL="0" indent="0">
              <a:buNone/>
            </a:pPr>
            <a:r>
              <a:rPr lang="ru-RU" i="1" dirty="0" smtClean="0">
                <a:latin typeface="Cambria" panose="02040503050406030204" pitchFamily="18" charset="0"/>
                <a:ea typeface="Cambria" panose="02040503050406030204" pitchFamily="18" charset="0"/>
              </a:rPr>
              <a:t>Прегледана </a:t>
            </a:r>
            <a:r>
              <a:rPr lang="ru-RU" i="1" dirty="0">
                <a:latin typeface="Cambria" panose="02040503050406030204" pitchFamily="18" charset="0"/>
                <a:ea typeface="Cambria" panose="02040503050406030204" pitchFamily="18" charset="0"/>
              </a:rPr>
              <a:t>за квалитет;</a:t>
            </a:r>
          </a:p>
          <a:p>
            <a:pPr marL="0" indent="0">
              <a:buNone/>
            </a:pPr>
            <a:r>
              <a:rPr lang="ru-RU" i="1" dirty="0" smtClean="0">
                <a:latin typeface="Cambria" panose="02040503050406030204" pitchFamily="18" charset="0"/>
                <a:ea typeface="Cambria" panose="02040503050406030204" pitchFamily="18" charset="0"/>
              </a:rPr>
              <a:t>Да може да се пребарува </a:t>
            </a:r>
            <a:r>
              <a:rPr lang="ru-RU" i="1" dirty="0">
                <a:latin typeface="Cambria" panose="02040503050406030204" pitchFamily="18" charset="0"/>
                <a:ea typeface="Cambria" panose="02040503050406030204" pitchFamily="18" charset="0"/>
              </a:rPr>
              <a:t>и </a:t>
            </a:r>
            <a:r>
              <a:rPr lang="ru-RU" i="1" dirty="0" smtClean="0">
                <a:latin typeface="Cambria" panose="02040503050406030204" pitchFamily="18" charset="0"/>
                <a:ea typeface="Cambria" panose="02040503050406030204" pitchFamily="18" charset="0"/>
              </a:rPr>
              <a:t>открива </a:t>
            </a:r>
            <a:r>
              <a:rPr lang="ru-RU" i="1" dirty="0">
                <a:latin typeface="Cambria" panose="02040503050406030204" pitchFamily="18" charset="0"/>
                <a:ea typeface="Cambria" panose="02040503050406030204" pitchFamily="18" charset="0"/>
              </a:rPr>
              <a:t>во каталози (или бази на податоци);</a:t>
            </a:r>
          </a:p>
          <a:p>
            <a:pPr marL="0" indent="0">
              <a:buNone/>
            </a:pPr>
            <a:r>
              <a:rPr lang="ru-RU" i="1" dirty="0" smtClean="0">
                <a:latin typeface="Cambria" panose="02040503050406030204" pitchFamily="18" charset="0"/>
                <a:ea typeface="Cambria" panose="02040503050406030204" pitchFamily="18" charset="0"/>
              </a:rPr>
              <a:t>Да може </a:t>
            </a:r>
            <a:r>
              <a:rPr lang="ru-RU" i="1" dirty="0">
                <a:latin typeface="Cambria" panose="02040503050406030204" pitchFamily="18" charset="0"/>
                <a:ea typeface="Cambria" panose="02040503050406030204" pitchFamily="18" charset="0"/>
              </a:rPr>
              <a:t>да се цитира во публикации.</a:t>
            </a:r>
            <a:endParaRPr lang="mk-MK" i="1" dirty="0" smtClean="0">
              <a:latin typeface="Cambria" panose="02040503050406030204" pitchFamily="18" charset="0"/>
              <a:ea typeface="Cambria" panose="02040503050406030204" pitchFamily="18" charset="0"/>
            </a:endParaRPr>
          </a:p>
          <a:p>
            <a:pPr marL="0" indent="0">
              <a:buNone/>
            </a:pPr>
            <a:endParaRPr lang="mk-MK" dirty="0" smtClean="0">
              <a:latin typeface="Cambria" panose="02040503050406030204" pitchFamily="18" charset="0"/>
              <a:ea typeface="Cambria" panose="02040503050406030204" pitchFamily="18" charset="0"/>
            </a:endParaRPr>
          </a:p>
          <a:p>
            <a:pPr marL="0" indent="0">
              <a:buNone/>
            </a:pPr>
            <a:r>
              <a:rPr lang="mk-MK" dirty="0">
                <a:latin typeface="Cambria" panose="02040503050406030204" pitchFamily="18" charset="0"/>
                <a:ea typeface="Cambria" panose="02040503050406030204" pitchFamily="18" charset="0"/>
              </a:rPr>
              <a:t>Авторите на извештајот од </a:t>
            </a:r>
            <a:r>
              <a:rPr lang="en-US" dirty="0">
                <a:latin typeface="Cambria" panose="02040503050406030204" pitchFamily="18" charset="0"/>
                <a:ea typeface="Cambria" panose="02040503050406030204" pitchFamily="18" charset="0"/>
              </a:rPr>
              <a:t>Knowledge Exchange (</a:t>
            </a:r>
            <a:r>
              <a:rPr lang="en-US" dirty="0" err="1">
                <a:latin typeface="Cambria" panose="02040503050406030204" pitchFamily="18" charset="0"/>
                <a:ea typeface="Cambria" panose="02040503050406030204" pitchFamily="18" charset="0"/>
              </a:rPr>
              <a:t>Knowlegde</a:t>
            </a:r>
            <a:r>
              <a:rPr lang="en-US" dirty="0">
                <a:latin typeface="Cambria" panose="02040503050406030204" pitchFamily="18" charset="0"/>
                <a:ea typeface="Cambria" panose="02040503050406030204" pitchFamily="18" charset="0"/>
              </a:rPr>
              <a:t> Exchange, 2013) </a:t>
            </a:r>
            <a:r>
              <a:rPr lang="mk-MK" dirty="0">
                <a:latin typeface="Cambria" panose="02040503050406030204" pitchFamily="18" charset="0"/>
                <a:ea typeface="Cambria" panose="02040503050406030204" pitchFamily="18" charset="0"/>
              </a:rPr>
              <a:t>го дефинираат овој тип на објавување податоци како </a:t>
            </a:r>
            <a:r>
              <a:rPr lang="mk-MK" b="1" dirty="0">
                <a:latin typeface="Cambria" panose="02040503050406030204" pitchFamily="18" charset="0"/>
                <a:ea typeface="Cambria" panose="02040503050406030204" pitchFamily="18" charset="0"/>
              </a:rPr>
              <a:t>„Објавување со големо </a:t>
            </a:r>
            <a:r>
              <a:rPr lang="mk-MK" b="1" dirty="0" smtClean="0">
                <a:latin typeface="Cambria" panose="02040503050406030204" pitchFamily="18" charset="0"/>
                <a:ea typeface="Cambria" panose="02040503050406030204" pitchFamily="18" charset="0"/>
              </a:rPr>
              <a:t>П</a:t>
            </a:r>
            <a:r>
              <a:rPr lang="en-US" dirty="0" smtClean="0">
                <a:latin typeface="Cambria" panose="02040503050406030204" pitchFamily="18" charset="0"/>
                <a:ea typeface="Cambria" panose="02040503050406030204" pitchFamily="18" charset="0"/>
              </a:rPr>
              <a:t>“ </a:t>
            </a:r>
            <a:r>
              <a:rPr lang="mk-MK" dirty="0">
                <a:latin typeface="Cambria" panose="02040503050406030204" pitchFamily="18" charset="0"/>
                <a:ea typeface="Cambria" panose="02040503050406030204" pitchFamily="18" charset="0"/>
              </a:rPr>
              <a:t>и го споредуваат со „објавување со мало </a:t>
            </a:r>
            <a:r>
              <a:rPr lang="mk-MK" dirty="0" smtClean="0">
                <a:latin typeface="Cambria" panose="02040503050406030204" pitchFamily="18" charset="0"/>
                <a:ea typeface="Cambria" panose="02040503050406030204" pitchFamily="18" charset="0"/>
              </a:rPr>
              <a:t>п</a:t>
            </a:r>
            <a:r>
              <a:rPr lang="en-US" dirty="0" smtClean="0">
                <a:latin typeface="Cambria" panose="02040503050406030204" pitchFamily="18" charset="0"/>
                <a:ea typeface="Cambria" panose="02040503050406030204" pitchFamily="18" charset="0"/>
              </a:rPr>
              <a:t>, </a:t>
            </a:r>
            <a:r>
              <a:rPr lang="mk-MK" dirty="0">
                <a:latin typeface="Cambria" panose="02040503050406030204" pitchFamily="18" charset="0"/>
                <a:ea typeface="Cambria" panose="02040503050406030204" pitchFamily="18" charset="0"/>
              </a:rPr>
              <a:t>што значи дека истражувачите ги објавуваат своите датотеки со податоци на веб-локација некаде . Објавувањето со мало </a:t>
            </a:r>
            <a:r>
              <a:rPr lang="mk-MK" dirty="0" smtClean="0">
                <a:latin typeface="Cambria" panose="02040503050406030204" pitchFamily="18" charset="0"/>
                <a:ea typeface="Cambria" panose="02040503050406030204" pitchFamily="18" charset="0"/>
              </a:rPr>
              <a:t>„п</a:t>
            </a:r>
            <a:r>
              <a:rPr lang="en-US" dirty="0" smtClean="0">
                <a:latin typeface="Cambria" panose="02040503050406030204" pitchFamily="18" charset="0"/>
                <a:ea typeface="Cambria" panose="02040503050406030204" pitchFamily="18" charset="0"/>
              </a:rPr>
              <a:t>“ </a:t>
            </a:r>
            <a:r>
              <a:rPr lang="mk-MK" dirty="0">
                <a:latin typeface="Cambria" panose="02040503050406030204" pitchFamily="18" charset="0"/>
                <a:ea typeface="Cambria" panose="02040503050406030204" pitchFamily="18" charset="0"/>
              </a:rPr>
              <a:t>значи дека нема гаранции дека податоците ќе бидат таму по некое време или дека датотеките нема да се оштетат.</a:t>
            </a:r>
            <a:endParaRPr lang="en-US" dirty="0">
              <a:latin typeface="Cambria" panose="02040503050406030204" pitchFamily="18" charset="0"/>
              <a:ea typeface="Cambria" panose="02040503050406030204" pitchFamily="18" charset="0"/>
            </a:endParaRPr>
          </a:p>
        </p:txBody>
      </p:sp>
      <p:sp>
        <p:nvSpPr>
          <p:cNvPr id="3" name="Title 2"/>
          <p:cNvSpPr>
            <a:spLocks noGrp="1"/>
          </p:cNvSpPr>
          <p:nvPr>
            <p:ph type="title"/>
          </p:nvPr>
        </p:nvSpPr>
        <p:spPr>
          <a:xfrm>
            <a:off x="751618" y="1137378"/>
            <a:ext cx="14716508" cy="997079"/>
          </a:xfrm>
        </p:spPr>
        <p:txBody>
          <a:bodyPr/>
          <a:lstStyle/>
          <a:p>
            <a:r>
              <a:rPr lang="mk-MK" dirty="0">
                <a:latin typeface="Cambria" panose="02040503050406030204" pitchFamily="18" charset="0"/>
                <a:ea typeface="Cambria" panose="02040503050406030204" pitchFamily="18" charset="0"/>
              </a:rPr>
              <a:t>Рути за објавување податоци</a:t>
            </a:r>
            <a:endParaRPr lang="en-US" dirty="0">
              <a:latin typeface="Cambria" panose="02040503050406030204" pitchFamily="18" charset="0"/>
              <a:ea typeface="Cambria" panose="02040503050406030204" pitchFamily="18" charset="0"/>
            </a:endParaRPr>
          </a:p>
        </p:txBody>
      </p:sp>
      <p:sp>
        <p:nvSpPr>
          <p:cNvPr id="5" name="Rectangle 4"/>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pic>
        <p:nvPicPr>
          <p:cNvPr id="6" name="Picture 2" descr="Recognition1200p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58576" y="228600"/>
            <a:ext cx="2353598" cy="2814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8007725"/>
      </p:ext>
    </p:extLst>
  </p:cSld>
  <p:clrMapOvr>
    <a:masterClrMapping/>
  </p:clrMapOvr>
  <p:transition spd="med"/>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08781" y="2496211"/>
            <a:ext cx="14716508" cy="5692446"/>
          </a:xfrm>
        </p:spPr>
        <p:txBody>
          <a:bodyPr>
            <a:normAutofit/>
          </a:bodyPr>
          <a:lstStyle/>
          <a:p>
            <a:pPr marL="0" indent="0">
              <a:buNone/>
            </a:pPr>
            <a:r>
              <a:rPr lang="ru-RU" dirty="0">
                <a:latin typeface="Cambria" panose="02040503050406030204" pitchFamily="18" charset="0"/>
                <a:ea typeface="Cambria" panose="02040503050406030204" pitchFamily="18" charset="0"/>
              </a:rPr>
              <a:t>В</a:t>
            </a:r>
            <a:r>
              <a:rPr lang="ru-RU" dirty="0" smtClean="0">
                <a:latin typeface="Cambria" panose="02040503050406030204" pitchFamily="18" charset="0"/>
                <a:ea typeface="Cambria" panose="02040503050406030204" pitchFamily="18" charset="0"/>
              </a:rPr>
              <a:t>о списание</a:t>
            </a:r>
            <a:r>
              <a:rPr lang="en-US" dirty="0" smtClean="0">
                <a:latin typeface="Cambria" panose="02040503050406030204" pitchFamily="18" charset="0"/>
                <a:ea typeface="Cambria" panose="02040503050406030204" pitchFamily="18" charset="0"/>
              </a:rPr>
              <a:t> </a:t>
            </a:r>
            <a:r>
              <a:rPr lang="mk-MK" dirty="0" smtClean="0">
                <a:latin typeface="Cambria" panose="02040503050406030204" pitchFamily="18" charset="0"/>
                <a:ea typeface="Cambria" panose="02040503050406030204" pitchFamily="18" charset="0"/>
              </a:rPr>
              <a:t>кое</a:t>
            </a:r>
            <a:r>
              <a:rPr lang="ru-RU" dirty="0" smtClean="0">
                <a:latin typeface="Cambria" panose="02040503050406030204" pitchFamily="18" charset="0"/>
                <a:ea typeface="Cambria" panose="02040503050406030204" pitchFamily="18" charset="0"/>
              </a:rPr>
              <a:t> објавува сетови (бази) на податоци</a:t>
            </a:r>
            <a:endParaRPr lang="ru-RU" dirty="0">
              <a:latin typeface="Cambria" panose="02040503050406030204" pitchFamily="18" charset="0"/>
              <a:ea typeface="Cambria" panose="02040503050406030204" pitchFamily="18" charset="0"/>
            </a:endParaRPr>
          </a:p>
          <a:p>
            <a:pPr marL="0" indent="0">
              <a:buNone/>
            </a:pPr>
            <a:r>
              <a:rPr lang="ru-RU" dirty="0" smtClean="0">
                <a:latin typeface="Cambria" panose="02040503050406030204" pitchFamily="18" charset="0"/>
                <a:ea typeface="Cambria" panose="02040503050406030204" pitchFamily="18" charset="0"/>
              </a:rPr>
              <a:t>Институционален репозиториум </a:t>
            </a:r>
            <a:r>
              <a:rPr lang="ru-RU" dirty="0">
                <a:latin typeface="Cambria" panose="02040503050406030204" pitchFamily="18" charset="0"/>
                <a:ea typeface="Cambria" panose="02040503050406030204" pitchFamily="18" charset="0"/>
              </a:rPr>
              <a:t>на податоци</a:t>
            </a:r>
          </a:p>
          <a:p>
            <a:pPr marL="0" indent="0">
              <a:buNone/>
            </a:pPr>
            <a:r>
              <a:rPr lang="ru-RU" dirty="0" smtClean="0">
                <a:latin typeface="Cambria" panose="02040503050406030204" pitchFamily="18" charset="0"/>
                <a:ea typeface="Cambria" panose="02040503050406030204" pitchFamily="18" charset="0"/>
              </a:rPr>
              <a:t>Репозиториум </a:t>
            </a:r>
            <a:r>
              <a:rPr lang="ru-RU" dirty="0">
                <a:latin typeface="Cambria" panose="02040503050406030204" pitchFamily="18" charset="0"/>
                <a:ea typeface="Cambria" panose="02040503050406030204" pitchFamily="18" charset="0"/>
              </a:rPr>
              <a:t>за општа </a:t>
            </a:r>
            <a:r>
              <a:rPr lang="ru-RU" dirty="0" smtClean="0">
                <a:latin typeface="Cambria" panose="02040503050406030204" pitchFamily="18" charset="0"/>
                <a:ea typeface="Cambria" panose="02040503050406030204" pitchFamily="18" charset="0"/>
              </a:rPr>
              <a:t>намена (</a:t>
            </a:r>
            <a:r>
              <a:rPr lang="en-US" dirty="0" err="1" smtClean="0">
                <a:hlinkClick r:id="rId2"/>
              </a:rPr>
              <a:t>Zenodo</a:t>
            </a:r>
            <a:r>
              <a:rPr lang="en-US" dirty="0" smtClean="0"/>
              <a:t>,</a:t>
            </a:r>
            <a:r>
              <a:rPr lang="en-US" dirty="0"/>
              <a:t> </a:t>
            </a:r>
            <a:r>
              <a:rPr lang="en-US" dirty="0" err="1" smtClean="0">
                <a:hlinkClick r:id="rId3"/>
              </a:rPr>
              <a:t>Figshare</a:t>
            </a:r>
            <a:r>
              <a:rPr lang="en-US" dirty="0" smtClean="0"/>
              <a:t> </a:t>
            </a:r>
            <a:r>
              <a:rPr lang="en-US" dirty="0"/>
              <a:t>or </a:t>
            </a:r>
            <a:r>
              <a:rPr lang="en-US" dirty="0">
                <a:hlinkClick r:id="rId4"/>
              </a:rPr>
              <a:t>Harvard </a:t>
            </a:r>
            <a:r>
              <a:rPr lang="en-US" dirty="0" err="1" smtClean="0">
                <a:hlinkClick r:id="rId4"/>
              </a:rPr>
              <a:t>Dataverse</a:t>
            </a:r>
            <a:endParaRPr lang="ru-RU" dirty="0">
              <a:latin typeface="Cambria" panose="02040503050406030204" pitchFamily="18" charset="0"/>
              <a:ea typeface="Cambria" panose="02040503050406030204" pitchFamily="18" charset="0"/>
            </a:endParaRPr>
          </a:p>
          <a:p>
            <a:pPr marL="0" indent="0">
              <a:buNone/>
            </a:pPr>
            <a:r>
              <a:rPr lang="ru-RU" dirty="0" smtClean="0">
                <a:latin typeface="Cambria" panose="02040503050406030204" pitchFamily="18" charset="0"/>
                <a:ea typeface="Cambria" panose="02040503050406030204" pitchFamily="18" charset="0"/>
              </a:rPr>
              <a:t>Специфичен репозиториум </a:t>
            </a:r>
            <a:r>
              <a:rPr lang="ru-RU" dirty="0">
                <a:latin typeface="Cambria" panose="02040503050406030204" pitchFamily="18" charset="0"/>
                <a:ea typeface="Cambria" panose="02040503050406030204" pitchFamily="18" charset="0"/>
              </a:rPr>
              <a:t>за податоци за </a:t>
            </a:r>
            <a:r>
              <a:rPr lang="ru-RU" dirty="0" smtClean="0">
                <a:latin typeface="Cambria" panose="02040503050406030204" pitchFamily="18" charset="0"/>
                <a:ea typeface="Cambria" panose="02040503050406030204" pitchFamily="18" charset="0"/>
              </a:rPr>
              <a:t>одредена област/научна сфера</a:t>
            </a:r>
            <a:endParaRPr lang="ru-RU" dirty="0">
              <a:latin typeface="Cambria" panose="02040503050406030204" pitchFamily="18" charset="0"/>
              <a:ea typeface="Cambria" panose="02040503050406030204" pitchFamily="18" charset="0"/>
            </a:endParaRPr>
          </a:p>
          <a:p>
            <a:pPr marL="0" indent="0">
              <a:buNone/>
            </a:pPr>
            <a:r>
              <a:rPr lang="ru-RU" dirty="0" smtClean="0">
                <a:latin typeface="Cambria" panose="02040503050406030204" pitchFamily="18" charset="0"/>
                <a:ea typeface="Cambria" panose="02040503050406030204" pitchFamily="18" charset="0"/>
              </a:rPr>
              <a:t>Доверлив </a:t>
            </a:r>
            <a:r>
              <a:rPr lang="ru-RU" dirty="0">
                <a:latin typeface="Cambria" panose="02040503050406030204" pitchFamily="18" charset="0"/>
                <a:ea typeface="Cambria" panose="02040503050406030204" pitchFamily="18" charset="0"/>
              </a:rPr>
              <a:t>репозиториум</a:t>
            </a:r>
            <a:r>
              <a:rPr lang="ru-RU" dirty="0" smtClean="0">
                <a:latin typeface="Cambria" panose="02040503050406030204" pitchFamily="18" charset="0"/>
                <a:ea typeface="Cambria" panose="02040503050406030204" pitchFamily="18" charset="0"/>
              </a:rPr>
              <a:t> </a:t>
            </a:r>
            <a:r>
              <a:rPr lang="ru-RU" dirty="0">
                <a:latin typeface="Cambria" panose="02040503050406030204" pitchFamily="18" charset="0"/>
                <a:ea typeface="Cambria" panose="02040503050406030204" pitchFamily="18" charset="0"/>
              </a:rPr>
              <a:t>за податоци специфични за одредена област/научна сфера</a:t>
            </a:r>
          </a:p>
          <a:p>
            <a:pPr marL="0" indent="0">
              <a:buNone/>
            </a:pPr>
            <a:endParaRPr lang="mk-MK" dirty="0" smtClean="0"/>
          </a:p>
        </p:txBody>
      </p:sp>
      <p:sp>
        <p:nvSpPr>
          <p:cNvPr id="3" name="Title 2"/>
          <p:cNvSpPr>
            <a:spLocks noGrp="1"/>
          </p:cNvSpPr>
          <p:nvPr>
            <p:ph type="title"/>
          </p:nvPr>
        </p:nvSpPr>
        <p:spPr/>
        <p:txBody>
          <a:bodyPr/>
          <a:lstStyle/>
          <a:p>
            <a:r>
              <a:rPr lang="mk-MK" b="1" dirty="0" smtClean="0">
                <a:latin typeface="Cambria" panose="02040503050406030204" pitchFamily="18" charset="0"/>
                <a:ea typeface="Cambria" panose="02040503050406030204" pitchFamily="18" charset="0"/>
              </a:rPr>
              <a:t>Пет рути за објавување</a:t>
            </a:r>
            <a:endParaRPr lang="en-US" b="1" dirty="0">
              <a:latin typeface="Cambria" panose="02040503050406030204" pitchFamily="18" charset="0"/>
              <a:ea typeface="Cambria" panose="02040503050406030204" pitchFamily="18" charset="0"/>
            </a:endParaRPr>
          </a:p>
        </p:txBody>
      </p:sp>
      <p:sp>
        <p:nvSpPr>
          <p:cNvPr id="4" name="Title 2"/>
          <p:cNvSpPr txBox="1">
            <a:spLocks/>
          </p:cNvSpPr>
          <p:nvPr/>
        </p:nvSpPr>
        <p:spPr>
          <a:xfrm>
            <a:off x="908781" y="5211835"/>
            <a:ext cx="15372998" cy="997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Autofit/>
          </a:bodyPr>
          <a:lstStyle>
            <a:lvl1pPr marL="0" marR="0" indent="0" algn="l" defTabSz="584200" rtl="0" eaLnBrk="1" latinLnBrk="0" hangingPunct="1">
              <a:lnSpc>
                <a:spcPct val="100000"/>
              </a:lnSpc>
              <a:spcBef>
                <a:spcPts val="0"/>
              </a:spcBef>
              <a:spcAft>
                <a:spcPts val="0"/>
              </a:spcAft>
              <a:buClrTx/>
              <a:buSzTx/>
              <a:buFontTx/>
              <a:buNone/>
              <a:tabLst/>
              <a:defRPr sz="5800" b="0" i="0" u="none" strike="noStrike" cap="none" spc="0" baseline="0">
                <a:ln>
                  <a:noFill/>
                </a:ln>
                <a:solidFill>
                  <a:srgbClr val="6A6C77"/>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2pPr>
            <a:lvl3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3pPr>
            <a:lvl4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4pPr>
            <a:lvl5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5pPr>
            <a:lvl6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6pPr>
            <a:lvl7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7pPr>
            <a:lvl8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8pPr>
            <a:lvl9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9pPr>
          </a:lstStyle>
          <a:p>
            <a:r>
              <a:rPr lang="mk-MK" sz="2800" b="1" dirty="0" smtClean="0">
                <a:latin typeface="Cambria" panose="02040503050406030204" pitchFamily="18" charset="0"/>
                <a:ea typeface="Cambria" panose="02040503050406030204" pitchFamily="18" charset="0"/>
              </a:rPr>
              <a:t>Избор на репозиториум</a:t>
            </a:r>
            <a:r>
              <a:rPr lang="en-US" sz="2800" b="1" dirty="0" smtClean="0">
                <a:latin typeface="Cambria" panose="02040503050406030204" pitchFamily="18" charset="0"/>
                <a:ea typeface="Cambria" panose="02040503050406030204" pitchFamily="18" charset="0"/>
              </a:rPr>
              <a:t> </a:t>
            </a:r>
            <a:r>
              <a:rPr lang="mk-MK" sz="2800" b="1" dirty="0" smtClean="0">
                <a:latin typeface="Cambria" panose="02040503050406030204" pitchFamily="18" charset="0"/>
                <a:ea typeface="Cambria" panose="02040503050406030204" pitchFamily="18" charset="0"/>
              </a:rPr>
              <a:t>(архива/центар за податоци) за истражувачки податоци</a:t>
            </a:r>
            <a:endParaRPr lang="en-US" sz="2800" b="1" dirty="0">
              <a:latin typeface="Cambria" panose="02040503050406030204" pitchFamily="18" charset="0"/>
              <a:ea typeface="Cambria" panose="02040503050406030204" pitchFamily="18" charset="0"/>
            </a:endParaRPr>
          </a:p>
        </p:txBody>
      </p:sp>
      <p:sp>
        <p:nvSpPr>
          <p:cNvPr id="5" name="Rectangle 4"/>
          <p:cNvSpPr/>
          <p:nvPr/>
        </p:nvSpPr>
        <p:spPr>
          <a:xfrm>
            <a:off x="1036969" y="6618997"/>
            <a:ext cx="12246567" cy="1569660"/>
          </a:xfrm>
          <a:prstGeom prst="rect">
            <a:avLst/>
          </a:prstGeom>
        </p:spPr>
        <p:txBody>
          <a:bodyPr wrap="square">
            <a:spAutoFit/>
          </a:bodyPr>
          <a:lstStyle/>
          <a:p>
            <a:pPr algn="l"/>
            <a:r>
              <a:rPr lang="mk-MK" dirty="0">
                <a:latin typeface="Cambria" panose="02040503050406030204" pitchFamily="18" charset="0"/>
                <a:ea typeface="Cambria" panose="02040503050406030204" pitchFamily="18" charset="0"/>
              </a:rPr>
              <a:t>Ги има многу со разни намени</a:t>
            </a:r>
            <a:r>
              <a:rPr lang="en-US" i="1" dirty="0">
                <a:latin typeface="Cambria" panose="02040503050406030204" pitchFamily="18" charset="0"/>
                <a:ea typeface="Cambria" panose="02040503050406030204" pitchFamily="18" charset="0"/>
              </a:rPr>
              <a:t> | Whyte (2015).</a:t>
            </a:r>
            <a:endParaRPr lang="mk-MK" i="1" dirty="0">
              <a:latin typeface="Cambria" panose="02040503050406030204" pitchFamily="18" charset="0"/>
              <a:ea typeface="Cambria" panose="02040503050406030204" pitchFamily="18" charset="0"/>
            </a:endParaRPr>
          </a:p>
          <a:p>
            <a:endParaRPr lang="mk-MK" dirty="0">
              <a:latin typeface="Cambria" panose="02040503050406030204" pitchFamily="18" charset="0"/>
              <a:ea typeface="Cambria" panose="02040503050406030204" pitchFamily="18" charset="0"/>
            </a:endParaRPr>
          </a:p>
          <a:p>
            <a:pPr algn="l"/>
            <a:r>
              <a:rPr lang="ru-RU" dirty="0">
                <a:latin typeface="Cambria" panose="02040503050406030204" pitchFamily="18" charset="0"/>
                <a:ea typeface="Cambria" panose="02040503050406030204" pitchFamily="18" charset="0"/>
              </a:rPr>
              <a:t>Понекогаш складиштето е веќе одредено од вашиот финансиер или друга надворешна страна. </a:t>
            </a:r>
          </a:p>
        </p:txBody>
      </p:sp>
      <p:sp>
        <p:nvSpPr>
          <p:cNvPr id="7" name="Rectangle 6"/>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pic>
        <p:nvPicPr>
          <p:cNvPr id="1028" name="Picture 4" descr="Publish800px"/>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72725" y="482399"/>
            <a:ext cx="3132137" cy="2581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60236"/>
      </p:ext>
    </p:extLst>
  </p:cSld>
  <p:clrMapOvr>
    <a:masterClrMapping/>
  </p:clrMapOvr>
  <p:transition spd="med"/>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17449" y="5425382"/>
            <a:ext cx="14716508" cy="3801073"/>
          </a:xfrm>
        </p:spPr>
        <p:txBody>
          <a:bodyPr>
            <a:normAutofit/>
          </a:bodyPr>
          <a:lstStyle/>
          <a:p>
            <a:pPr marL="0" indent="0">
              <a:buNone/>
            </a:pPr>
            <a:r>
              <a:rPr lang="ru-RU" dirty="0" smtClean="0">
                <a:latin typeface="Cambria" panose="02040503050406030204" pitchFamily="18" charset="0"/>
                <a:ea typeface="Cambria" panose="02040503050406030204" pitchFamily="18" charset="0"/>
              </a:rPr>
              <a:t>За </a:t>
            </a:r>
            <a:r>
              <a:rPr lang="ru-RU" dirty="0">
                <a:latin typeface="Cambria" panose="02040503050406030204" pitchFamily="18" charset="0"/>
                <a:ea typeface="Cambria" panose="02040503050406030204" pitchFamily="18" charset="0"/>
              </a:rPr>
              <a:t>висококвалитетни податоци со потенцијал за повторна употреба, ви препорачуваме да обезбедите долгорочен пристап со објавување на вашите податоци во доверливо </a:t>
            </a:r>
            <a:r>
              <a:rPr lang="ru-RU" dirty="0" smtClean="0">
                <a:latin typeface="Cambria" panose="02040503050406030204" pitchFamily="18" charset="0"/>
                <a:ea typeface="Cambria" panose="02040503050406030204" pitchFamily="18" charset="0"/>
              </a:rPr>
              <a:t>складиште/репозиториум, </a:t>
            </a:r>
            <a:r>
              <a:rPr lang="ru-RU" dirty="0">
                <a:latin typeface="Cambria" panose="02040503050406030204" pitchFamily="18" charset="0"/>
                <a:ea typeface="Cambria" panose="02040503050406030204" pitchFamily="18" charset="0"/>
              </a:rPr>
              <a:t>како многу од архивите на CESSDA. </a:t>
            </a:r>
            <a:endParaRPr lang="ru-RU" dirty="0" smtClean="0">
              <a:latin typeface="Cambria" panose="02040503050406030204" pitchFamily="18" charset="0"/>
              <a:ea typeface="Cambria" panose="02040503050406030204" pitchFamily="18" charset="0"/>
            </a:endParaRPr>
          </a:p>
          <a:p>
            <a:pPr marL="0" indent="0">
              <a:buNone/>
            </a:pPr>
            <a:endParaRPr lang="ru-RU" dirty="0" smtClean="0">
              <a:latin typeface="Cambria" panose="02040503050406030204" pitchFamily="18" charset="0"/>
              <a:ea typeface="Cambria" panose="02040503050406030204" pitchFamily="18" charset="0"/>
            </a:endParaRPr>
          </a:p>
          <a:p>
            <a:pPr marL="0" indent="0">
              <a:buNone/>
            </a:pPr>
            <a:r>
              <a:rPr lang="ru-RU" dirty="0" smtClean="0">
                <a:latin typeface="Cambria" panose="02040503050406030204" pitchFamily="18" charset="0"/>
                <a:ea typeface="Cambria" panose="02040503050406030204" pitchFamily="18" charset="0"/>
              </a:rPr>
              <a:t>Архивите </a:t>
            </a:r>
            <a:r>
              <a:rPr lang="ru-RU" dirty="0">
                <a:latin typeface="Cambria" panose="02040503050406030204" pitchFamily="18" charset="0"/>
                <a:ea typeface="Cambria" panose="02040503050406030204" pitchFamily="18" charset="0"/>
              </a:rPr>
              <a:t>на CESSDA имаат за цел да ги направат податоците од истражувањето достапни со што е можно помалку ограничувања, а во исто време да ги заштитат (чувствителните) лични податоци од несоодветен пристап</a:t>
            </a:r>
            <a:r>
              <a:rPr lang="ru-RU" dirty="0" smtClean="0">
                <a:latin typeface="Cambria" panose="02040503050406030204" pitchFamily="18" charset="0"/>
                <a:ea typeface="Cambria" panose="02040503050406030204" pitchFamily="18" charset="0"/>
              </a:rPr>
              <a:t>.</a:t>
            </a:r>
            <a:endParaRPr lang="mk-MK" b="1" dirty="0" smtClean="0">
              <a:latin typeface="Cambria" panose="02040503050406030204" pitchFamily="18" charset="0"/>
              <a:ea typeface="Cambria" panose="02040503050406030204" pitchFamily="18" charset="0"/>
            </a:endParaRPr>
          </a:p>
        </p:txBody>
      </p:sp>
      <p:sp>
        <p:nvSpPr>
          <p:cNvPr id="4" name="Title 3"/>
          <p:cNvSpPr>
            <a:spLocks noGrp="1"/>
          </p:cNvSpPr>
          <p:nvPr>
            <p:ph type="title"/>
          </p:nvPr>
        </p:nvSpPr>
        <p:spPr/>
        <p:txBody>
          <a:bodyPr/>
          <a:lstStyle/>
          <a:p>
            <a:r>
              <a:rPr lang="ru-RU" dirty="0">
                <a:latin typeface="Cambria" panose="02040503050406030204" pitchFamily="18" charset="0"/>
                <a:ea typeface="Cambria" panose="02040503050406030204" pitchFamily="18" charset="0"/>
              </a:rPr>
              <a:t>Објавување со архивите на CESSDA</a:t>
            </a:r>
            <a:endParaRPr lang="mk-MK" dirty="0">
              <a:latin typeface="Cambria" panose="02040503050406030204" pitchFamily="18" charset="0"/>
              <a:ea typeface="Cambria" panose="02040503050406030204" pitchFamily="18" charset="0"/>
            </a:endParaRPr>
          </a:p>
        </p:txBody>
      </p:sp>
      <p:sp>
        <p:nvSpPr>
          <p:cNvPr id="5" name="Rectangle 4"/>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6725" y="1882574"/>
            <a:ext cx="8077200" cy="3118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3536369"/>
      </p:ext>
    </p:extLst>
  </p:cSld>
  <p:clrMapOvr>
    <a:masterClrMapping/>
  </p:clrMapOvr>
  <p:transition spd="med"/>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23044" y="1882574"/>
            <a:ext cx="14716508" cy="5692446"/>
          </a:xfrm>
        </p:spPr>
        <p:txBody>
          <a:bodyPr>
            <a:normAutofit/>
          </a:bodyPr>
          <a:lstStyle/>
          <a:p>
            <a:pPr marL="0" indent="0">
              <a:buNone/>
            </a:pPr>
            <a:endParaRPr lang="mk-MK" b="1" dirty="0" smtClean="0"/>
          </a:p>
          <a:p>
            <a:pPr marL="0" indent="0">
              <a:buNone/>
            </a:pPr>
            <a:r>
              <a:rPr lang="mk-MK" b="1" dirty="0" smtClean="0"/>
              <a:t>П</a:t>
            </a:r>
            <a:r>
              <a:rPr lang="ru-RU" b="1" dirty="0" smtClean="0"/>
              <a:t>ридобивки </a:t>
            </a:r>
            <a:r>
              <a:rPr lang="ru-RU" b="1" dirty="0"/>
              <a:t>од </a:t>
            </a:r>
            <a:r>
              <a:rPr lang="ru-RU" b="1" dirty="0" smtClean="0"/>
              <a:t>архивите на CESSDA</a:t>
            </a:r>
            <a:endParaRPr lang="ru-RU" b="1" dirty="0"/>
          </a:p>
          <a:p>
            <a:pPr marL="0" indent="0">
              <a:buNone/>
            </a:pPr>
            <a:endParaRPr lang="ru-RU" b="1" dirty="0" smtClean="0"/>
          </a:p>
          <a:p>
            <a:pPr marL="0" indent="0">
              <a:buNone/>
            </a:pPr>
            <a:r>
              <a:rPr lang="en-US" b="1" dirty="0"/>
              <a:t>O</a:t>
            </a:r>
            <a:r>
              <a:rPr lang="ru-RU" b="1" dirty="0" smtClean="0"/>
              <a:t>бјавувањето </a:t>
            </a:r>
            <a:r>
              <a:rPr lang="ru-RU" b="1" dirty="0"/>
              <a:t>на вашата база на податоци во архивата CESSDA има голема предност што има стручна помош на </a:t>
            </a:r>
            <a:r>
              <a:rPr lang="ru-RU" b="1" dirty="0" smtClean="0"/>
              <a:t>дофат</a:t>
            </a:r>
            <a:r>
              <a:rPr lang="en-US" b="1" dirty="0"/>
              <a:t>.</a:t>
            </a:r>
            <a:r>
              <a:rPr lang="ru-RU" b="1" dirty="0" smtClean="0"/>
              <a:t> </a:t>
            </a:r>
            <a:r>
              <a:rPr lang="ru-RU" b="1" dirty="0"/>
              <a:t>Експертите за управување со податоци за истражување на CESSDA можат да ви помогнат да ја зголемите разбирливоста, видливоста, пронаоѓањето, повторното користење, долговечноста и севкупниот квалитет на вашите збирки податоци на следниве начини:</a:t>
            </a:r>
            <a:endParaRPr lang="mk-MK" dirty="0" smtClean="0"/>
          </a:p>
        </p:txBody>
      </p:sp>
      <p:sp>
        <p:nvSpPr>
          <p:cNvPr id="3" name="Title 2"/>
          <p:cNvSpPr>
            <a:spLocks noGrp="1"/>
          </p:cNvSpPr>
          <p:nvPr>
            <p:ph type="title"/>
          </p:nvPr>
        </p:nvSpPr>
        <p:spPr/>
        <p:txBody>
          <a:bodyPr>
            <a:normAutofit/>
          </a:bodyPr>
          <a:lstStyle/>
          <a:p>
            <a:r>
              <a:rPr lang="mk-MK" dirty="0" smtClean="0">
                <a:latin typeface="Cambria" panose="02040503050406030204" pitchFamily="18" charset="0"/>
                <a:ea typeface="Cambria" panose="02040503050406030204" pitchFamily="18" charset="0"/>
              </a:rPr>
              <a:t>Публикување со архивите на </a:t>
            </a:r>
            <a:r>
              <a:rPr lang="en-US" dirty="0" smtClean="0">
                <a:latin typeface="Cambria" panose="02040503050406030204" pitchFamily="18" charset="0"/>
                <a:ea typeface="Cambria" panose="02040503050406030204" pitchFamily="18" charset="0"/>
              </a:rPr>
              <a:t>CESSDA</a:t>
            </a:r>
            <a:endParaRPr lang="mk-MK" dirty="0">
              <a:latin typeface="Cambria" panose="02040503050406030204" pitchFamily="18" charset="0"/>
              <a:ea typeface="Cambria" panose="02040503050406030204" pitchFamily="18" charset="0"/>
            </a:endParaRPr>
          </a:p>
        </p:txBody>
      </p:sp>
      <p:sp>
        <p:nvSpPr>
          <p:cNvPr id="5" name="Rectangle 4"/>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3925" y="5983087"/>
            <a:ext cx="8077200" cy="3118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3812668"/>
      </p:ext>
    </p:extLst>
  </p:cSld>
  <p:clrMapOvr>
    <a:masterClrMapping/>
  </p:clrMapOvr>
  <p:transition spd="med"/>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201" y="2457450"/>
            <a:ext cx="16486237" cy="6572250"/>
          </a:xfrm>
        </p:spPr>
        <p:txBody>
          <a:bodyPr>
            <a:noAutofit/>
          </a:bodyPr>
          <a:lstStyle/>
          <a:p>
            <a:pPr marL="0" indent="0">
              <a:buNone/>
            </a:pPr>
            <a:endParaRPr lang="en-US" sz="2400" b="1" dirty="0" smtClean="0">
              <a:solidFill>
                <a:srgbClr val="0070C0"/>
              </a:solidFill>
              <a:latin typeface="Cambria" panose="02040503050406030204" pitchFamily="18" charset="0"/>
              <a:ea typeface="Cambria" panose="02040503050406030204" pitchFamily="18" charset="0"/>
            </a:endParaRPr>
          </a:p>
          <a:p>
            <a:pPr marL="0" indent="0">
              <a:buNone/>
            </a:pPr>
            <a:r>
              <a:rPr lang="ru-RU" sz="2400" b="1" dirty="0" smtClean="0">
                <a:solidFill>
                  <a:schemeClr val="bg2">
                    <a:lumMod val="50000"/>
                  </a:schemeClr>
                </a:solidFill>
                <a:latin typeface="Cambria" panose="02040503050406030204" pitchFamily="18" charset="0"/>
                <a:ea typeface="Cambria" panose="02040503050406030204" pitchFamily="18" charset="0"/>
              </a:rPr>
              <a:t>Разбирливост: </a:t>
            </a:r>
            <a:r>
              <a:rPr lang="ru-RU" sz="2400" dirty="0" smtClean="0">
                <a:solidFill>
                  <a:schemeClr val="bg2">
                    <a:lumMod val="50000"/>
                  </a:schemeClr>
                </a:solidFill>
                <a:latin typeface="Cambria" panose="02040503050406030204" pitchFamily="18" charset="0"/>
                <a:ea typeface="Cambria" panose="02040503050406030204" pitchFamily="18" charset="0"/>
              </a:rPr>
              <a:t>Во </a:t>
            </a:r>
            <a:r>
              <a:rPr lang="ru-RU" sz="2400" dirty="0">
                <a:solidFill>
                  <a:schemeClr val="bg2">
                    <a:lumMod val="50000"/>
                  </a:schemeClr>
                </a:solidFill>
                <a:latin typeface="Cambria" panose="02040503050406030204" pitchFamily="18" charset="0"/>
                <a:ea typeface="Cambria" panose="02040503050406030204" pitchFamily="18" charset="0"/>
              </a:rPr>
              <a:t>архивата CESSDA, можете да ги депонирате вашите податоци со помош на експерт за податоци. Овој експерт ќе ве советува кои информации се потребни за да ги разберете вашите податоци</a:t>
            </a:r>
          </a:p>
          <a:p>
            <a:pPr marL="0" indent="0">
              <a:buNone/>
            </a:pPr>
            <a:r>
              <a:rPr lang="ru-RU" sz="2400" b="1" dirty="0" smtClean="0">
                <a:solidFill>
                  <a:schemeClr val="bg2">
                    <a:lumMod val="50000"/>
                  </a:schemeClr>
                </a:solidFill>
                <a:latin typeface="Cambria" panose="02040503050406030204" pitchFamily="18" charset="0"/>
                <a:ea typeface="Cambria" panose="02040503050406030204" pitchFamily="18" charset="0"/>
              </a:rPr>
              <a:t>Пронаоѓање </a:t>
            </a:r>
            <a:r>
              <a:rPr lang="ru-RU" sz="2400" b="1" dirty="0">
                <a:solidFill>
                  <a:schemeClr val="bg2">
                    <a:lumMod val="50000"/>
                  </a:schemeClr>
                </a:solidFill>
                <a:latin typeface="Cambria" panose="02040503050406030204" pitchFamily="18" charset="0"/>
                <a:ea typeface="Cambria" panose="02040503050406030204" pitchFamily="18" charset="0"/>
              </a:rPr>
              <a:t>и </a:t>
            </a:r>
            <a:r>
              <a:rPr lang="ru-RU" sz="2400" b="1" dirty="0" smtClean="0">
                <a:solidFill>
                  <a:schemeClr val="bg2">
                    <a:lumMod val="50000"/>
                  </a:schemeClr>
                </a:solidFill>
                <a:latin typeface="Cambria" panose="02040503050406030204" pitchFamily="18" charset="0"/>
                <a:ea typeface="Cambria" panose="02040503050406030204" pitchFamily="18" charset="0"/>
              </a:rPr>
              <a:t>видливост: </a:t>
            </a:r>
            <a:r>
              <a:rPr lang="ru-RU" sz="2400" dirty="0" smtClean="0">
                <a:solidFill>
                  <a:schemeClr val="bg2">
                    <a:lumMod val="50000"/>
                  </a:schemeClr>
                </a:solidFill>
                <a:latin typeface="Cambria" panose="02040503050406030204" pitchFamily="18" charset="0"/>
                <a:ea typeface="Cambria" panose="02040503050406030204" pitchFamily="18" charset="0"/>
              </a:rPr>
              <a:t>Кога </a:t>
            </a:r>
            <a:r>
              <a:rPr lang="ru-RU" sz="2400" dirty="0">
                <a:solidFill>
                  <a:schemeClr val="bg2">
                    <a:lumMod val="50000"/>
                  </a:schemeClr>
                </a:solidFill>
                <a:latin typeface="Cambria" panose="02040503050406030204" pitchFamily="18" charset="0"/>
                <a:ea typeface="Cambria" panose="02040503050406030204" pitchFamily="18" charset="0"/>
              </a:rPr>
              <a:t>ги објавувате вашите податоци во архива CESSDA, вашите податоци стануваат повидливи на неколку начини:Со примена на постојан идентификатор на вашите збирки на податоци, вашите податоци секогаш </a:t>
            </a:r>
            <a:r>
              <a:rPr lang="ru-RU" sz="2400" b="1" dirty="0">
                <a:solidFill>
                  <a:schemeClr val="bg2">
                    <a:lumMod val="50000"/>
                  </a:schemeClr>
                </a:solidFill>
                <a:latin typeface="Cambria" panose="02040503050406030204" pitchFamily="18" charset="0"/>
                <a:ea typeface="Cambria" panose="02040503050406030204" pitchFamily="18" charset="0"/>
              </a:rPr>
              <a:t>може да се најдат и </a:t>
            </a:r>
            <a:r>
              <a:rPr lang="ru-RU" sz="2400" b="1" dirty="0" smtClean="0">
                <a:solidFill>
                  <a:schemeClr val="bg2">
                    <a:lumMod val="50000"/>
                  </a:schemeClr>
                </a:solidFill>
                <a:latin typeface="Cambria" panose="02040503050406030204" pitchFamily="18" charset="0"/>
                <a:ea typeface="Cambria" panose="02040503050406030204" pitchFamily="18" charset="0"/>
              </a:rPr>
              <a:t>цитираат</a:t>
            </a:r>
            <a:r>
              <a:rPr lang="ru-RU" sz="2400" dirty="0">
                <a:solidFill>
                  <a:schemeClr val="bg2">
                    <a:lumMod val="50000"/>
                  </a:schemeClr>
                </a:solidFill>
                <a:latin typeface="Cambria" panose="02040503050406030204" pitchFamily="18" charset="0"/>
                <a:ea typeface="Cambria" panose="02040503050406030204" pitchFamily="18" charset="0"/>
              </a:rPr>
              <a:t>.</a:t>
            </a:r>
            <a:r>
              <a:rPr lang="ru-RU" sz="2400" dirty="0" smtClean="0">
                <a:solidFill>
                  <a:schemeClr val="bg2">
                    <a:lumMod val="50000"/>
                  </a:schemeClr>
                </a:solidFill>
                <a:latin typeface="Cambria" panose="02040503050406030204" pitchFamily="18" charset="0"/>
                <a:ea typeface="Cambria" panose="02040503050406030204" pitchFamily="18" charset="0"/>
              </a:rPr>
              <a:t> </a:t>
            </a:r>
          </a:p>
          <a:p>
            <a:pPr marL="0" indent="0">
              <a:buNone/>
            </a:pPr>
            <a:r>
              <a:rPr lang="ru-RU" sz="2400" b="1" dirty="0" smtClean="0">
                <a:solidFill>
                  <a:schemeClr val="bg2">
                    <a:lumMod val="50000"/>
                  </a:schemeClr>
                </a:solidFill>
                <a:latin typeface="Cambria" panose="02040503050406030204" pitchFamily="18" charset="0"/>
                <a:ea typeface="Cambria" panose="02040503050406030204" pitchFamily="18" charset="0"/>
              </a:rPr>
              <a:t>Пристапност </a:t>
            </a:r>
            <a:r>
              <a:rPr lang="ru-RU" sz="2400" b="1" dirty="0">
                <a:solidFill>
                  <a:schemeClr val="bg2">
                    <a:lumMod val="50000"/>
                  </a:schemeClr>
                </a:solidFill>
                <a:latin typeface="Cambria" panose="02040503050406030204" pitchFamily="18" charset="0"/>
                <a:ea typeface="Cambria" panose="02040503050406030204" pitchFamily="18" charset="0"/>
              </a:rPr>
              <a:t>и повторна </a:t>
            </a:r>
            <a:r>
              <a:rPr lang="ru-RU" sz="2400" b="1" dirty="0" smtClean="0">
                <a:solidFill>
                  <a:schemeClr val="bg2">
                    <a:lumMod val="50000"/>
                  </a:schemeClr>
                </a:solidFill>
                <a:latin typeface="Cambria" panose="02040503050406030204" pitchFamily="18" charset="0"/>
                <a:ea typeface="Cambria" panose="02040503050406030204" pitchFamily="18" charset="0"/>
              </a:rPr>
              <a:t>употреба:</a:t>
            </a:r>
            <a:r>
              <a:rPr lang="ru-RU" sz="2400" dirty="0" smtClean="0">
                <a:solidFill>
                  <a:schemeClr val="bg2">
                    <a:lumMod val="50000"/>
                  </a:schemeClr>
                </a:solidFill>
                <a:latin typeface="Cambria" panose="02040503050406030204" pitchFamily="18" charset="0"/>
                <a:ea typeface="Cambria" panose="02040503050406030204" pitchFamily="18" charset="0"/>
              </a:rPr>
              <a:t> Со </a:t>
            </a:r>
            <a:r>
              <a:rPr lang="ru-RU" sz="2400" dirty="0">
                <a:solidFill>
                  <a:schemeClr val="bg2">
                    <a:lumMod val="50000"/>
                  </a:schemeClr>
                </a:solidFill>
                <a:latin typeface="Cambria" panose="02040503050406030204" pitchFamily="18" charset="0"/>
                <a:ea typeface="Cambria" panose="02040503050406030204" pitchFamily="18" charset="0"/>
              </a:rPr>
              <a:t>комбинација на лиценцирање податоци </a:t>
            </a:r>
            <a:r>
              <a:rPr lang="ru-RU" sz="2400" dirty="0" smtClean="0">
                <a:solidFill>
                  <a:schemeClr val="bg2">
                    <a:lumMod val="50000"/>
                  </a:schemeClr>
                </a:solidFill>
                <a:latin typeface="Cambria" panose="02040503050406030204" pitchFamily="18" charset="0"/>
                <a:ea typeface="Cambria" panose="02040503050406030204" pitchFamily="18" charset="0"/>
              </a:rPr>
              <a:t>и </a:t>
            </a:r>
            <a:r>
              <a:rPr lang="ru-RU" sz="2400" dirty="0">
                <a:solidFill>
                  <a:schemeClr val="bg2">
                    <a:lumMod val="50000"/>
                  </a:schemeClr>
                </a:solidFill>
                <a:latin typeface="Cambria" panose="02040503050406030204" pitchFamily="18" charset="0"/>
                <a:ea typeface="Cambria" panose="02040503050406030204" pitchFamily="18" charset="0"/>
              </a:rPr>
              <a:t>категории за пристап </a:t>
            </a:r>
            <a:r>
              <a:rPr lang="ru-RU" sz="2400" dirty="0" smtClean="0">
                <a:solidFill>
                  <a:schemeClr val="bg2">
                    <a:lumMod val="50000"/>
                  </a:schemeClr>
                </a:solidFill>
                <a:latin typeface="Cambria" panose="02040503050406030204" pitchFamily="18" charset="0"/>
                <a:ea typeface="Cambria" panose="02040503050406030204" pitchFamily="18" charset="0"/>
              </a:rPr>
              <a:t>архивите </a:t>
            </a:r>
            <a:r>
              <a:rPr lang="ru-RU" sz="2400" dirty="0">
                <a:solidFill>
                  <a:schemeClr val="bg2">
                    <a:lumMod val="50000"/>
                  </a:schemeClr>
                </a:solidFill>
                <a:latin typeface="Cambria" panose="02040503050406030204" pitchFamily="18" charset="0"/>
                <a:ea typeface="Cambria" panose="02040503050406030204" pitchFamily="18" charset="0"/>
              </a:rPr>
              <a:t>на податоци CESSDA можат да го контролираат точното ниво на пристап и дозволената повторна употреба. На овој начин, можете да го направите оптималниот избор за да го подобрите потенцијалот за повторна употреба на вашите податоци од истражувањето, а истовремено да ги заштитите идентитетите на вашите </a:t>
            </a:r>
            <a:r>
              <a:rPr lang="ru-RU" sz="2400" dirty="0" smtClean="0">
                <a:solidFill>
                  <a:schemeClr val="bg2">
                    <a:lumMod val="50000"/>
                  </a:schemeClr>
                </a:solidFill>
                <a:latin typeface="Cambria" panose="02040503050406030204" pitchFamily="18" charset="0"/>
                <a:ea typeface="Cambria" panose="02040503050406030204" pitchFamily="18" charset="0"/>
              </a:rPr>
              <a:t>учесници.</a:t>
            </a:r>
          </a:p>
          <a:p>
            <a:pPr marL="0" indent="0">
              <a:buNone/>
            </a:pPr>
            <a:r>
              <a:rPr lang="ru-RU" sz="2400" b="1" dirty="0" smtClean="0">
                <a:solidFill>
                  <a:schemeClr val="bg2">
                    <a:lumMod val="50000"/>
                  </a:schemeClr>
                </a:solidFill>
                <a:latin typeface="Cambria" panose="02040503050406030204" pitchFamily="18" charset="0"/>
                <a:ea typeface="Cambria" panose="02040503050406030204" pitchFamily="18" charset="0"/>
              </a:rPr>
              <a:t>Долговечност: </a:t>
            </a:r>
            <a:r>
              <a:rPr lang="ru-RU" sz="2400" dirty="0" smtClean="0">
                <a:solidFill>
                  <a:schemeClr val="bg2">
                    <a:lumMod val="50000"/>
                  </a:schemeClr>
                </a:solidFill>
                <a:latin typeface="Cambria" panose="02040503050406030204" pitchFamily="18" charset="0"/>
                <a:ea typeface="Cambria" panose="02040503050406030204" pitchFamily="18" charset="0"/>
              </a:rPr>
              <a:t>Тие </a:t>
            </a:r>
            <a:r>
              <a:rPr lang="ru-RU" sz="2400" dirty="0">
                <a:solidFill>
                  <a:schemeClr val="bg2">
                    <a:lumMod val="50000"/>
                  </a:schemeClr>
                </a:solidFill>
                <a:latin typeface="Cambria" panose="02040503050406030204" pitchFamily="18" charset="0"/>
                <a:ea typeface="Cambria" panose="02040503050406030204" pitchFamily="18" charset="0"/>
              </a:rPr>
              <a:t>даваат совети за најдобрите формати на датотеки за долгорочно зачувување;</a:t>
            </a:r>
          </a:p>
          <a:p>
            <a:pPr marL="0" indent="0">
              <a:buNone/>
            </a:pPr>
            <a:r>
              <a:rPr lang="ru-RU" sz="2400" dirty="0">
                <a:solidFill>
                  <a:schemeClr val="bg2">
                    <a:lumMod val="50000"/>
                  </a:schemeClr>
                </a:solidFill>
                <a:latin typeface="Cambria" panose="02040503050406030204" pitchFamily="18" charset="0"/>
                <a:ea typeface="Cambria" panose="02040503050406030204" pitchFamily="18" charset="0"/>
              </a:rPr>
              <a:t>Тие нудат експертиза и услуги за конвертирање на податоци во нови формати </a:t>
            </a:r>
          </a:p>
          <a:p>
            <a:pPr marL="0" indent="0">
              <a:buNone/>
            </a:pPr>
            <a:r>
              <a:rPr lang="ru-RU" sz="2400" dirty="0">
                <a:solidFill>
                  <a:schemeClr val="bg2">
                    <a:lumMod val="50000"/>
                  </a:schemeClr>
                </a:solidFill>
                <a:latin typeface="Cambria" panose="02040503050406030204" pitchFamily="18" charset="0"/>
                <a:ea typeface="Cambria" panose="02040503050406030204" pitchFamily="18" charset="0"/>
              </a:rPr>
              <a:t>Тие додаваат вредност на податоците, на пример со нова </a:t>
            </a:r>
            <a:r>
              <a:rPr lang="ru-RU" sz="2400" dirty="0" smtClean="0">
                <a:solidFill>
                  <a:schemeClr val="bg2">
                    <a:lumMod val="50000"/>
                  </a:schemeClr>
                </a:solidFill>
                <a:latin typeface="Cambria" panose="02040503050406030204" pitchFamily="18" charset="0"/>
                <a:ea typeface="Cambria" panose="02040503050406030204" pitchFamily="18" charset="0"/>
              </a:rPr>
              <a:t>функционалност за </a:t>
            </a:r>
            <a:r>
              <a:rPr lang="ru-RU" sz="2400" dirty="0">
                <a:solidFill>
                  <a:schemeClr val="bg2">
                    <a:lumMod val="50000"/>
                  </a:schemeClr>
                </a:solidFill>
                <a:latin typeface="Cambria" panose="02040503050406030204" pitchFamily="18" charset="0"/>
                <a:ea typeface="Cambria" panose="02040503050406030204" pitchFamily="18" charset="0"/>
              </a:rPr>
              <a:t>пребарување на </a:t>
            </a:r>
            <a:r>
              <a:rPr lang="ru-RU" sz="2400" dirty="0" smtClean="0">
                <a:solidFill>
                  <a:schemeClr val="bg2">
                    <a:lumMod val="50000"/>
                  </a:schemeClr>
                </a:solidFill>
                <a:latin typeface="Cambria" panose="02040503050406030204" pitchFamily="18" charset="0"/>
                <a:ea typeface="Cambria" panose="02040503050406030204" pitchFamily="18" charset="0"/>
              </a:rPr>
              <a:t>податоците.</a:t>
            </a:r>
          </a:p>
          <a:p>
            <a:pPr marL="0" indent="0">
              <a:buNone/>
            </a:pPr>
            <a:r>
              <a:rPr lang="ru-RU" sz="2400" b="1" dirty="0" smtClean="0">
                <a:solidFill>
                  <a:schemeClr val="bg2">
                    <a:lumMod val="50000"/>
                  </a:schemeClr>
                </a:solidFill>
                <a:latin typeface="Cambria" panose="02040503050406030204" pitchFamily="18" charset="0"/>
                <a:ea typeface="Cambria" panose="02040503050406030204" pitchFamily="18" charset="0"/>
              </a:rPr>
              <a:t>Квалитет: </a:t>
            </a:r>
            <a:r>
              <a:rPr lang="ru-RU" sz="2400" dirty="0" smtClean="0">
                <a:solidFill>
                  <a:schemeClr val="bg2">
                    <a:lumMod val="50000"/>
                  </a:schemeClr>
                </a:solidFill>
                <a:latin typeface="Cambria" panose="02040503050406030204" pitchFamily="18" charset="0"/>
                <a:ea typeface="Cambria" panose="02040503050406030204" pitchFamily="18" charset="0"/>
              </a:rPr>
              <a:t>Во </a:t>
            </a:r>
            <a:r>
              <a:rPr lang="ru-RU" sz="2400" dirty="0">
                <a:solidFill>
                  <a:schemeClr val="bg2">
                    <a:lumMod val="50000"/>
                  </a:schemeClr>
                </a:solidFill>
                <a:latin typeface="Cambria" panose="02040503050406030204" pitchFamily="18" charset="0"/>
                <a:ea typeface="Cambria" panose="02040503050406030204" pitchFamily="18" charset="0"/>
              </a:rPr>
              <a:t>неколку архиви на CESSDA, експерт ќе го прегледа квалитетот на вашите податоци судејќи на пр. содржината на студијата, методологијата, релевантноста, правната конзистентност и документацијата на материјалите.</a:t>
            </a:r>
            <a:endParaRPr lang="mk-MK" sz="2400" dirty="0" smtClean="0">
              <a:solidFill>
                <a:schemeClr val="bg2">
                  <a:lumMod val="50000"/>
                </a:schemeClr>
              </a:solidFill>
              <a:latin typeface="Cambria" panose="02040503050406030204" pitchFamily="18" charset="0"/>
              <a:ea typeface="Cambria" panose="02040503050406030204" pitchFamily="18" charset="0"/>
            </a:endParaRPr>
          </a:p>
          <a:p>
            <a:pPr marL="0" indent="0">
              <a:buNone/>
            </a:pPr>
            <a:endParaRPr lang="mk-MK" sz="2400" dirty="0" smtClean="0">
              <a:solidFill>
                <a:srgbClr val="0070C0"/>
              </a:solidFill>
              <a:latin typeface="Cambria" panose="02040503050406030204" pitchFamily="18" charset="0"/>
              <a:ea typeface="Cambria" panose="02040503050406030204" pitchFamily="18" charset="0"/>
            </a:endParaRPr>
          </a:p>
        </p:txBody>
      </p:sp>
      <p:sp>
        <p:nvSpPr>
          <p:cNvPr id="3" name="Title 2"/>
          <p:cNvSpPr>
            <a:spLocks noGrp="1"/>
          </p:cNvSpPr>
          <p:nvPr>
            <p:ph type="title"/>
          </p:nvPr>
        </p:nvSpPr>
        <p:spPr>
          <a:xfrm>
            <a:off x="642938" y="1491458"/>
            <a:ext cx="9086849" cy="997079"/>
          </a:xfrm>
        </p:spPr>
        <p:txBody>
          <a:bodyPr>
            <a:normAutofit/>
          </a:bodyPr>
          <a:lstStyle/>
          <a:p>
            <a:r>
              <a:rPr lang="mk-MK" sz="3600" dirty="0">
                <a:solidFill>
                  <a:srgbClr val="988D4A"/>
                </a:solidFill>
                <a:latin typeface="Cambria" panose="02040503050406030204" pitchFamily="18" charset="0"/>
                <a:ea typeface="Cambria" panose="02040503050406030204" pitchFamily="18" charset="0"/>
              </a:rPr>
              <a:t>Публикување со архивите на </a:t>
            </a:r>
            <a:r>
              <a:rPr lang="en-US" sz="3600" dirty="0">
                <a:solidFill>
                  <a:srgbClr val="988D4A"/>
                </a:solidFill>
                <a:latin typeface="Cambria" panose="02040503050406030204" pitchFamily="18" charset="0"/>
                <a:ea typeface="Cambria" panose="02040503050406030204" pitchFamily="18" charset="0"/>
              </a:rPr>
              <a:t>CESSDA</a:t>
            </a:r>
            <a:endParaRPr lang="mk-MK" sz="3600" dirty="0">
              <a:solidFill>
                <a:srgbClr val="988D4A"/>
              </a:solidFill>
            </a:endParaRPr>
          </a:p>
        </p:txBody>
      </p:sp>
      <p:sp>
        <p:nvSpPr>
          <p:cNvPr id="5" name="Rectangle 4"/>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pic>
        <p:nvPicPr>
          <p:cNvPr id="2050" name="Picture 2" descr="Asid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86913" y="171452"/>
            <a:ext cx="3951286" cy="2640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914188"/>
      </p:ext>
    </p:extLst>
  </p:cSld>
  <p:clrMapOvr>
    <a:masterClrMapping/>
  </p:clrMapOvr>
  <p:transition spd="med"/>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822360" y="2718708"/>
            <a:ext cx="14716508" cy="5601003"/>
          </a:xfrm>
        </p:spPr>
        <p:txBody>
          <a:bodyPr>
            <a:normAutofit fontScale="92500" lnSpcReduction="20000"/>
          </a:bodyPr>
          <a:lstStyle/>
          <a:p>
            <a:pPr marL="0" indent="0">
              <a:buNone/>
            </a:pPr>
            <a:r>
              <a:rPr lang="ru-RU" dirty="0">
                <a:solidFill>
                  <a:srgbClr val="5A867A"/>
                </a:solidFill>
                <a:latin typeface="Cambria" panose="02040503050406030204" pitchFamily="18" charset="0"/>
                <a:ea typeface="Cambria" panose="02040503050406030204" pitchFamily="18" charset="0"/>
              </a:rPr>
              <a:t>За </a:t>
            </a:r>
            <a:r>
              <a:rPr lang="ru-RU" dirty="0" smtClean="0">
                <a:solidFill>
                  <a:srgbClr val="5A867A"/>
                </a:solidFill>
                <a:latin typeface="Cambria" panose="02040503050406030204" pitchFamily="18" charset="0"/>
                <a:ea typeface="Cambria" panose="02040503050406030204" pitchFamily="18" charset="0"/>
              </a:rPr>
              <a:t>добиените истражувачки податоци </a:t>
            </a:r>
            <a:r>
              <a:rPr lang="ru-RU" dirty="0">
                <a:solidFill>
                  <a:srgbClr val="5A867A"/>
                </a:solidFill>
                <a:latin typeface="Cambria" panose="02040503050406030204" pitchFamily="18" charset="0"/>
                <a:ea typeface="Cambria" panose="02040503050406030204" pitchFamily="18" charset="0"/>
              </a:rPr>
              <a:t>да бидат единствено препознатливи и да им се припишат на нивните </a:t>
            </a:r>
            <a:r>
              <a:rPr lang="ru-RU" dirty="0" smtClean="0">
                <a:solidFill>
                  <a:srgbClr val="5A867A"/>
                </a:solidFill>
                <a:latin typeface="Cambria" panose="02040503050406030204" pitchFamily="18" charset="0"/>
                <a:ea typeface="Cambria" panose="02040503050406030204" pitchFamily="18" charset="0"/>
              </a:rPr>
              <a:t>создавачи, </a:t>
            </a:r>
            <a:r>
              <a:rPr lang="ru-RU" dirty="0">
                <a:solidFill>
                  <a:srgbClr val="5A867A"/>
                </a:solidFill>
                <a:latin typeface="Cambria" panose="02040503050406030204" pitchFamily="18" charset="0"/>
                <a:ea typeface="Cambria" panose="02040503050406030204" pitchFamily="18" charset="0"/>
              </a:rPr>
              <a:t>се препорачуваат два типа на идентификатори:</a:t>
            </a:r>
          </a:p>
          <a:p>
            <a:pPr marL="0" indent="0">
              <a:buNone/>
            </a:pPr>
            <a:r>
              <a:rPr lang="ru-RU" b="1" dirty="0">
                <a:solidFill>
                  <a:srgbClr val="5A867A"/>
                </a:solidFill>
                <a:latin typeface="Cambria" panose="02040503050406030204" pitchFamily="18" charset="0"/>
                <a:ea typeface="Cambria" panose="02040503050406030204" pitchFamily="18" charset="0"/>
              </a:rPr>
              <a:t>Постојан идентификатор (</a:t>
            </a:r>
            <a:r>
              <a:rPr lang="ru-RU" b="1" dirty="0" smtClean="0">
                <a:solidFill>
                  <a:srgbClr val="5A867A"/>
                </a:solidFill>
                <a:latin typeface="Cambria" panose="02040503050406030204" pitchFamily="18" charset="0"/>
                <a:ea typeface="Cambria" panose="02040503050406030204" pitchFamily="18" charset="0"/>
              </a:rPr>
              <a:t>PID </a:t>
            </a:r>
            <a:r>
              <a:rPr lang="en-US" b="1" dirty="0">
                <a:solidFill>
                  <a:srgbClr val="5A867A"/>
                </a:solidFill>
                <a:latin typeface="Cambria" panose="02040503050406030204" pitchFamily="18" charset="0"/>
                <a:ea typeface="Cambria" panose="02040503050406030204" pitchFamily="18" charset="0"/>
              </a:rPr>
              <a:t>persistent identifier</a:t>
            </a:r>
            <a:r>
              <a:rPr lang="ru-RU" b="1" dirty="0" smtClean="0">
                <a:solidFill>
                  <a:srgbClr val="5A867A"/>
                </a:solidFill>
                <a:latin typeface="Cambria" panose="02040503050406030204" pitchFamily="18" charset="0"/>
                <a:ea typeface="Cambria" panose="02040503050406030204" pitchFamily="18" charset="0"/>
              </a:rPr>
              <a:t>) </a:t>
            </a:r>
            <a:r>
              <a:rPr lang="ru-RU" b="1" dirty="0">
                <a:solidFill>
                  <a:srgbClr val="5A867A"/>
                </a:solidFill>
                <a:latin typeface="Cambria" panose="02040503050406030204" pitchFamily="18" charset="0"/>
                <a:ea typeface="Cambria" panose="02040503050406030204" pitchFamily="18" charset="0"/>
              </a:rPr>
              <a:t>на вашата база на податоци</a:t>
            </a:r>
          </a:p>
          <a:p>
            <a:pPr marL="0" indent="0">
              <a:buNone/>
            </a:pPr>
            <a:r>
              <a:rPr lang="ru-RU" dirty="0">
                <a:solidFill>
                  <a:srgbClr val="5A867A"/>
                </a:solidFill>
                <a:latin typeface="Cambria" panose="02040503050406030204" pitchFamily="18" charset="0"/>
                <a:ea typeface="Cambria" panose="02040503050406030204" pitchFamily="18" charset="0"/>
              </a:rPr>
              <a:t>Објавувањето на </a:t>
            </a:r>
            <a:r>
              <a:rPr lang="ru-RU" dirty="0" smtClean="0">
                <a:solidFill>
                  <a:srgbClr val="5A867A"/>
                </a:solidFill>
                <a:latin typeface="Cambria" panose="02040503050406030204" pitchFamily="18" charset="0"/>
                <a:ea typeface="Cambria" panose="02040503050406030204" pitchFamily="18" charset="0"/>
              </a:rPr>
              <a:t>сетовите </a:t>
            </a:r>
            <a:r>
              <a:rPr lang="ru-RU" dirty="0">
                <a:solidFill>
                  <a:srgbClr val="5A867A"/>
                </a:solidFill>
                <a:latin typeface="Cambria" panose="02040503050406030204" pitchFamily="18" charset="0"/>
                <a:ea typeface="Cambria" panose="02040503050406030204" pitchFamily="18" charset="0"/>
              </a:rPr>
              <a:t>на податоци станува сè поважно како цитирачки придонес во истражувањето. За да станете цитирани, треба да бидете сигурни дека вашите збирки на податоци добиваат единствен, постојан идентификатор. Дигиталниот </a:t>
            </a:r>
            <a:r>
              <a:rPr lang="ru-RU" dirty="0" smtClean="0">
                <a:solidFill>
                  <a:srgbClr val="5A867A"/>
                </a:solidFill>
                <a:latin typeface="Cambria" panose="02040503050406030204" pitchFamily="18" charset="0"/>
                <a:ea typeface="Cambria" panose="02040503050406030204" pitchFamily="18" charset="0"/>
              </a:rPr>
              <a:t>идентификатор </a:t>
            </a:r>
            <a:r>
              <a:rPr lang="ru-RU" dirty="0">
                <a:solidFill>
                  <a:srgbClr val="5A867A"/>
                </a:solidFill>
                <a:latin typeface="Cambria" panose="02040503050406030204" pitchFamily="18" charset="0"/>
                <a:ea typeface="Cambria" panose="02040503050406030204" pitchFamily="18" charset="0"/>
              </a:rPr>
              <a:t>(DOI) е добро познат идентификатор во академската заедница. Имањето PID е важен аспект за да се осигурате дека вашите податоци ги исполнуваат F (Пронаоѓање) и A (Пристапност) во управувањето со податоци FAIR.</a:t>
            </a:r>
          </a:p>
          <a:p>
            <a:pPr marL="0" indent="0">
              <a:buNone/>
            </a:pPr>
            <a:endParaRPr lang="ru-RU" dirty="0">
              <a:solidFill>
                <a:srgbClr val="5A867A"/>
              </a:solidFill>
              <a:latin typeface="Cambria" panose="02040503050406030204" pitchFamily="18" charset="0"/>
              <a:ea typeface="Cambria" panose="02040503050406030204" pitchFamily="18" charset="0"/>
            </a:endParaRPr>
          </a:p>
          <a:p>
            <a:pPr marL="0" indent="0">
              <a:buNone/>
            </a:pPr>
            <a:r>
              <a:rPr lang="ru-RU" dirty="0" smtClean="0">
                <a:solidFill>
                  <a:srgbClr val="5A867A"/>
                </a:solidFill>
                <a:latin typeface="Cambria" panose="02040503050406030204" pitchFamily="18" charset="0"/>
                <a:ea typeface="Cambria" panose="02040503050406030204" pitchFamily="18" charset="0"/>
              </a:rPr>
              <a:t>Постојан </a:t>
            </a:r>
            <a:r>
              <a:rPr lang="ru-RU" dirty="0">
                <a:solidFill>
                  <a:srgbClr val="5A867A"/>
                </a:solidFill>
                <a:latin typeface="Cambria" panose="02040503050406030204" pitchFamily="18" charset="0"/>
                <a:ea typeface="Cambria" panose="02040503050406030204" pitchFamily="18" charset="0"/>
              </a:rPr>
              <a:t>идентификатор на авторот</a:t>
            </a:r>
          </a:p>
          <a:p>
            <a:pPr marL="0" indent="0">
              <a:buNone/>
            </a:pPr>
            <a:r>
              <a:rPr lang="ru-RU" dirty="0">
                <a:solidFill>
                  <a:srgbClr val="5A867A"/>
                </a:solidFill>
                <a:latin typeface="Cambria" panose="02040503050406030204" pitchFamily="18" charset="0"/>
                <a:ea typeface="Cambria" panose="02040503050406030204" pitchFamily="18" charset="0"/>
              </a:rPr>
              <a:t>За да ги направите резултатите од вашето истражување уште поповрзани, можете да го креирате вашиот личен постојан идентификатор на авторот. ORCID iD обезбедува таков постојан дигитален идентификатор, разликувајќи ве од секој друг соработник и поддржувајќи автоматизирани врски меѓу сите ваши професионални активности. Со креирање и користење на ORCID iD ќе можете да ја презентирате целата ваша - растечка - работа преку еден канал.</a:t>
            </a:r>
            <a:endParaRPr lang="en-US" dirty="0">
              <a:solidFill>
                <a:srgbClr val="5A867A"/>
              </a:solidFill>
            </a:endParaRPr>
          </a:p>
        </p:txBody>
      </p:sp>
      <p:sp>
        <p:nvSpPr>
          <p:cNvPr id="3" name="Title 2"/>
          <p:cNvSpPr>
            <a:spLocks noGrp="1"/>
          </p:cNvSpPr>
          <p:nvPr>
            <p:ph type="title"/>
          </p:nvPr>
        </p:nvSpPr>
        <p:spPr/>
        <p:txBody>
          <a:bodyPr>
            <a:normAutofit/>
          </a:bodyPr>
          <a:lstStyle/>
          <a:p>
            <a:r>
              <a:rPr lang="mk-MK" sz="4800" dirty="0">
                <a:latin typeface="Cambria" panose="02040503050406030204" pitchFamily="18" charset="0"/>
                <a:ea typeface="Cambria" panose="02040503050406030204" pitchFamily="18" charset="0"/>
              </a:rPr>
              <a:t>Цитирање на вашите податоци</a:t>
            </a:r>
            <a:endParaRPr lang="en-US" sz="4800" dirty="0">
              <a:latin typeface="Cambria" panose="02040503050406030204" pitchFamily="18" charset="0"/>
              <a:ea typeface="Cambria" panose="02040503050406030204" pitchFamily="18" charset="0"/>
            </a:endParaRPr>
          </a:p>
        </p:txBody>
      </p:sp>
      <p:sp>
        <p:nvSpPr>
          <p:cNvPr id="5" name="Rectangle 4"/>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pic>
        <p:nvPicPr>
          <p:cNvPr id="6146" name="Picture 2" descr="DOIplusORCID800p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95114" y="293914"/>
            <a:ext cx="5078186" cy="2760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2025841"/>
      </p:ext>
    </p:extLst>
  </p:cSld>
  <p:clrMapOvr>
    <a:masterClrMapping/>
  </p:clrMapOvr>
  <p:transition spd="med"/>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lnSpcReduction="10000"/>
          </a:bodyPr>
          <a:lstStyle/>
          <a:p>
            <a:pPr marL="0" indent="0">
              <a:buNone/>
            </a:pPr>
            <a:r>
              <a:rPr lang="ru-RU" dirty="0">
                <a:latin typeface="Cambria" panose="02040503050406030204" pitchFamily="18" charset="0"/>
                <a:ea typeface="Cambria" panose="02040503050406030204" pitchFamily="18" charset="0"/>
              </a:rPr>
              <a:t>Доколку ги објавите вашите податоци во </a:t>
            </a:r>
            <a:r>
              <a:rPr lang="ru-RU" dirty="0" smtClean="0">
                <a:latin typeface="Cambria" panose="02040503050406030204" pitchFamily="18" charset="0"/>
                <a:ea typeface="Cambria" panose="02040503050406030204" pitchFamily="18" charset="0"/>
              </a:rPr>
              <a:t>репозиториум </a:t>
            </a:r>
            <a:r>
              <a:rPr lang="ru-RU" dirty="0">
                <a:latin typeface="Cambria" panose="02040503050406030204" pitchFamily="18" charset="0"/>
                <a:ea typeface="Cambria" panose="02040503050406030204" pitchFamily="18" charset="0"/>
              </a:rPr>
              <a:t>за податоци по ваш избор, на вашите податоци ќе се примени договор за лиценца. Договорот за лиценца е правен </a:t>
            </a:r>
            <a:r>
              <a:rPr lang="ru-RU" dirty="0" smtClean="0">
                <a:latin typeface="Cambria" panose="02040503050406030204" pitchFamily="18" charset="0"/>
                <a:ea typeface="Cambria" panose="02040503050406030204" pitchFamily="18" charset="0"/>
              </a:rPr>
              <a:t>договор </a:t>
            </a:r>
            <a:r>
              <a:rPr lang="ru-RU" dirty="0">
                <a:latin typeface="Cambria" panose="02040503050406030204" pitchFamily="18" charset="0"/>
                <a:ea typeface="Cambria" panose="02040503050406030204" pitchFamily="18" charset="0"/>
              </a:rPr>
              <a:t>помеѓу создавачот/депонентот на </a:t>
            </a:r>
            <a:r>
              <a:rPr lang="ru-RU" dirty="0" smtClean="0">
                <a:latin typeface="Cambria" panose="02040503050406030204" pitchFamily="18" charset="0"/>
                <a:ea typeface="Cambria" panose="02040503050406030204" pitchFamily="18" charset="0"/>
              </a:rPr>
              <a:t>сетот </a:t>
            </a:r>
            <a:r>
              <a:rPr lang="ru-RU" dirty="0">
                <a:latin typeface="Cambria" panose="02040503050406030204" pitchFamily="18" charset="0"/>
                <a:ea typeface="Cambria" panose="02040503050406030204" pitchFamily="18" charset="0"/>
              </a:rPr>
              <a:t>податоци и </a:t>
            </a:r>
            <a:r>
              <a:rPr lang="ru-RU" dirty="0" smtClean="0">
                <a:latin typeface="Cambria" panose="02040503050406030204" pitchFamily="18" charset="0"/>
                <a:ea typeface="Cambria" panose="02040503050406030204" pitchFamily="18" charset="0"/>
              </a:rPr>
              <a:t>репозиториумот </a:t>
            </a:r>
            <a:r>
              <a:rPr lang="ru-RU" dirty="0">
                <a:latin typeface="Cambria" panose="02040503050406030204" pitchFamily="18" charset="0"/>
                <a:ea typeface="Cambria" panose="02040503050406030204" pitchFamily="18" charset="0"/>
              </a:rPr>
              <a:t>на податоци, што означува што му е дозволено на корисникот да прави со податоците. </a:t>
            </a:r>
            <a:r>
              <a:rPr lang="ru-RU" dirty="0" smtClean="0">
                <a:latin typeface="Cambria" panose="02040503050406030204" pitchFamily="18" charset="0"/>
                <a:ea typeface="Cambria" panose="02040503050406030204" pitchFamily="18" charset="0"/>
              </a:rPr>
              <a:t> </a:t>
            </a:r>
            <a:r>
              <a:rPr lang="ru-RU" dirty="0">
                <a:latin typeface="Cambria" panose="02040503050406030204" pitchFamily="18" charset="0"/>
                <a:ea typeface="Cambria" panose="02040503050406030204" pitchFamily="18" charset="0"/>
              </a:rPr>
              <a:t>Важен аспект е да се осигурате дека вашите податоци го исполнуваат R (повторливото користење) во FAIR управувањето со податоци.</a:t>
            </a:r>
          </a:p>
          <a:p>
            <a:endParaRPr lang="ru-RU" dirty="0">
              <a:latin typeface="Cambria" panose="02040503050406030204" pitchFamily="18" charset="0"/>
              <a:ea typeface="Cambria" panose="02040503050406030204" pitchFamily="18" charset="0"/>
            </a:endParaRPr>
          </a:p>
          <a:p>
            <a:pPr marL="0" indent="0">
              <a:buNone/>
            </a:pPr>
            <a:r>
              <a:rPr lang="ru-RU" dirty="0">
                <a:latin typeface="Cambria" panose="02040503050406030204" pitchFamily="18" charset="0"/>
                <a:ea typeface="Cambria" panose="02040503050406030204" pitchFamily="18" charset="0"/>
              </a:rPr>
              <a:t>За повторна употреба што е можно поверојатно, ве советуваме да изберете лиценца која:</a:t>
            </a:r>
          </a:p>
          <a:p>
            <a:endParaRPr lang="ru-RU" dirty="0">
              <a:latin typeface="Cambria" panose="02040503050406030204" pitchFamily="18" charset="0"/>
              <a:ea typeface="Cambria" panose="02040503050406030204" pitchFamily="18" charset="0"/>
            </a:endParaRPr>
          </a:p>
          <a:p>
            <a:r>
              <a:rPr lang="ru-RU" dirty="0">
                <a:latin typeface="Cambria" panose="02040503050406030204" pitchFamily="18" charset="0"/>
                <a:ea typeface="Cambria" panose="02040503050406030204" pitchFamily="18" charset="0"/>
              </a:rPr>
              <a:t>Ги прави достапни податоците за најшироката можна публика;</a:t>
            </a:r>
          </a:p>
          <a:p>
            <a:r>
              <a:rPr lang="ru-RU" dirty="0">
                <a:latin typeface="Cambria" panose="02040503050406030204" pitchFamily="18" charset="0"/>
                <a:ea typeface="Cambria" panose="02040503050406030204" pitchFamily="18" charset="0"/>
              </a:rPr>
              <a:t>Го прави најширокиот можен опсег на </a:t>
            </a:r>
            <a:r>
              <a:rPr lang="ru-RU" dirty="0" smtClean="0">
                <a:latin typeface="Cambria" panose="02040503050406030204" pitchFamily="18" charset="0"/>
                <a:ea typeface="Cambria" panose="02040503050406030204" pitchFamily="18" charset="0"/>
              </a:rPr>
              <a:t>употреба на вашите податоци</a:t>
            </a:r>
            <a:endParaRPr lang="en-US" dirty="0">
              <a:latin typeface="Cambria" panose="02040503050406030204" pitchFamily="18" charset="0"/>
              <a:ea typeface="Cambria" panose="02040503050406030204" pitchFamily="18" charset="0"/>
            </a:endParaRPr>
          </a:p>
        </p:txBody>
      </p:sp>
      <p:sp>
        <p:nvSpPr>
          <p:cNvPr id="3" name="Title 2"/>
          <p:cNvSpPr>
            <a:spLocks noGrp="1"/>
          </p:cNvSpPr>
          <p:nvPr>
            <p:ph type="title"/>
          </p:nvPr>
        </p:nvSpPr>
        <p:spPr/>
        <p:txBody>
          <a:bodyPr/>
          <a:lstStyle/>
          <a:p>
            <a:r>
              <a:rPr lang="mk-MK" dirty="0">
                <a:latin typeface="Cambria" panose="02040503050406030204" pitchFamily="18" charset="0"/>
                <a:ea typeface="Cambria" panose="02040503050406030204" pitchFamily="18" charset="0"/>
              </a:rPr>
              <a:t>Лиценцирање на вашите податоци</a:t>
            </a:r>
            <a:endParaRPr lang="en-US" dirty="0">
              <a:latin typeface="Cambria" panose="02040503050406030204" pitchFamily="18" charset="0"/>
              <a:ea typeface="Cambria" panose="02040503050406030204" pitchFamily="18" charset="0"/>
            </a:endParaRPr>
          </a:p>
        </p:txBody>
      </p:sp>
      <p:sp>
        <p:nvSpPr>
          <p:cNvPr id="5" name="Rectangle 4"/>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pic>
        <p:nvPicPr>
          <p:cNvPr id="4098" name="Picture 2" descr="WelcomeKa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00225" y="5543550"/>
            <a:ext cx="2373313" cy="2904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3141584"/>
      </p:ext>
    </p:extLst>
  </p:cSld>
  <p:clrMapOvr>
    <a:masterClrMapping/>
  </p:clrMapOvr>
  <p:transition spd="med"/>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83779" y="1882574"/>
            <a:ext cx="9727323" cy="5612543"/>
          </a:xfrm>
        </p:spPr>
        <p:txBody>
          <a:bodyPr>
            <a:noAutofit/>
          </a:bodyPr>
          <a:lstStyle/>
          <a:p>
            <a:pPr marL="0" indent="0">
              <a:buNone/>
            </a:pPr>
            <a:r>
              <a:rPr lang="ru-RU" b="1" dirty="0">
                <a:latin typeface="Cambria" panose="02040503050406030204" pitchFamily="18" charset="0"/>
                <a:ea typeface="Cambria" panose="02040503050406030204" pitchFamily="18" charset="0"/>
              </a:rPr>
              <a:t>За </a:t>
            </a:r>
            <a:r>
              <a:rPr lang="ru-RU" dirty="0">
                <a:latin typeface="Cambria" panose="02040503050406030204" pitchFamily="18" charset="0"/>
                <a:ea typeface="Cambria" panose="02040503050406030204" pitchFamily="18" charset="0"/>
              </a:rPr>
              <a:t>лиценците за </a:t>
            </a:r>
            <a:r>
              <a:rPr lang="en-US" dirty="0" smtClean="0">
                <a:latin typeface="Cambria" panose="02040503050406030204" pitchFamily="18" charset="0"/>
                <a:ea typeface="Cambria" panose="02040503050406030204" pitchFamily="18" charset="0"/>
              </a:rPr>
              <a:t>Creative Commons</a:t>
            </a:r>
            <a:endParaRPr lang="ru-RU" dirty="0">
              <a:latin typeface="Cambria" panose="02040503050406030204" pitchFamily="18" charset="0"/>
              <a:ea typeface="Cambria" panose="02040503050406030204" pitchFamily="18" charset="0"/>
            </a:endParaRPr>
          </a:p>
          <a:p>
            <a:endParaRPr lang="ru-RU" dirty="0">
              <a:latin typeface="Cambria" panose="02040503050406030204" pitchFamily="18" charset="0"/>
              <a:ea typeface="Cambria" panose="02040503050406030204" pitchFamily="18" charset="0"/>
            </a:endParaRPr>
          </a:p>
          <a:p>
            <a:pPr marL="0" indent="0">
              <a:buNone/>
            </a:pPr>
            <a:r>
              <a:rPr lang="ru-RU" dirty="0">
                <a:latin typeface="Cambria" panose="02040503050406030204" pitchFamily="18" charset="0"/>
                <a:ea typeface="Cambria" panose="02040503050406030204" pitchFamily="18" charset="0"/>
              </a:rPr>
              <a:t>Главните атрибути на користење на лиценци </a:t>
            </a:r>
            <a:r>
              <a:rPr lang="en-US" dirty="0">
                <a:latin typeface="Cambria" panose="02040503050406030204" pitchFamily="18" charset="0"/>
                <a:ea typeface="Cambria" panose="02040503050406030204" pitchFamily="18" charset="0"/>
              </a:rPr>
              <a:t>Creative Commons </a:t>
            </a:r>
            <a:r>
              <a:rPr lang="ru-RU" dirty="0" smtClean="0">
                <a:latin typeface="Cambria" panose="02040503050406030204" pitchFamily="18" charset="0"/>
                <a:ea typeface="Cambria" panose="02040503050406030204" pitchFamily="18" charset="0"/>
              </a:rPr>
              <a:t>(</a:t>
            </a:r>
            <a:r>
              <a:rPr lang="ru-RU" dirty="0">
                <a:latin typeface="Cambria" panose="02040503050406030204" pitchFamily="18" charset="0"/>
                <a:ea typeface="Cambria" panose="02040503050406030204" pitchFamily="18" charset="0"/>
              </a:rPr>
              <a:t>2017) за лиценцирање на податоци, </a:t>
            </a:r>
            <a:endParaRPr lang="ru-RU" dirty="0" smtClean="0">
              <a:latin typeface="Cambria" panose="02040503050406030204" pitchFamily="18" charset="0"/>
              <a:ea typeface="Cambria" panose="02040503050406030204" pitchFamily="18" charset="0"/>
            </a:endParaRPr>
          </a:p>
          <a:p>
            <a:pPr marL="0" indent="0">
              <a:buNone/>
            </a:pPr>
            <a:r>
              <a:rPr lang="ru-RU" dirty="0" smtClean="0">
                <a:latin typeface="Cambria" panose="02040503050406030204" pitchFamily="18" charset="0"/>
                <a:ea typeface="Cambria" panose="02040503050406030204" pitchFamily="18" charset="0"/>
              </a:rPr>
              <a:t>збирки </a:t>
            </a:r>
            <a:r>
              <a:rPr lang="ru-RU" dirty="0">
                <a:latin typeface="Cambria" panose="02040503050406030204" pitchFamily="18" charset="0"/>
                <a:ea typeface="Cambria" panose="02040503050406030204" pitchFamily="18" charset="0"/>
              </a:rPr>
              <a:t>на податоци и бази на податоци (Корн и </a:t>
            </a:r>
            <a:endParaRPr lang="ru-RU" dirty="0" smtClean="0">
              <a:latin typeface="Cambria" panose="02040503050406030204" pitchFamily="18" charset="0"/>
              <a:ea typeface="Cambria" panose="02040503050406030204" pitchFamily="18" charset="0"/>
            </a:endParaRPr>
          </a:p>
          <a:p>
            <a:pPr marL="0" indent="0">
              <a:buNone/>
            </a:pPr>
            <a:r>
              <a:rPr lang="ru-RU" dirty="0" smtClean="0">
                <a:latin typeface="Cambria" panose="02040503050406030204" pitchFamily="18" charset="0"/>
                <a:ea typeface="Cambria" panose="02040503050406030204" pitchFamily="18" charset="0"/>
              </a:rPr>
              <a:t>Опенхајм</a:t>
            </a:r>
            <a:r>
              <a:rPr lang="ru-RU" dirty="0">
                <a:latin typeface="Cambria" panose="02040503050406030204" pitchFamily="18" charset="0"/>
                <a:ea typeface="Cambria" panose="02040503050406030204" pitchFamily="18" charset="0"/>
              </a:rPr>
              <a:t>, 2011) се</a:t>
            </a:r>
            <a:r>
              <a:rPr lang="ru-RU" dirty="0" smtClean="0">
                <a:latin typeface="Cambria" panose="02040503050406030204" pitchFamily="18" charset="0"/>
                <a:ea typeface="Cambria" panose="02040503050406030204" pitchFamily="18" charset="0"/>
              </a:rPr>
              <a:t>:</a:t>
            </a:r>
            <a:endParaRPr lang="ru-RU" dirty="0">
              <a:latin typeface="Cambria" panose="02040503050406030204" pitchFamily="18" charset="0"/>
              <a:ea typeface="Cambria" panose="02040503050406030204" pitchFamily="18" charset="0"/>
            </a:endParaRPr>
          </a:p>
          <a:p>
            <a:r>
              <a:rPr lang="ru-RU" dirty="0">
                <a:latin typeface="Cambria" panose="02040503050406030204" pitchFamily="18" charset="0"/>
                <a:ea typeface="Cambria" panose="02040503050406030204" pitchFamily="18" charset="0"/>
              </a:rPr>
              <a:t>Леснотијата на користење на лиценците;</a:t>
            </a:r>
          </a:p>
          <a:p>
            <a:r>
              <a:rPr lang="ru-RU" dirty="0">
                <a:latin typeface="Cambria" panose="02040503050406030204" pitchFamily="18" charset="0"/>
                <a:ea typeface="Cambria" panose="02040503050406030204" pitchFamily="18" charset="0"/>
              </a:rPr>
              <a:t>Широкото усвојување на лиценците;</a:t>
            </a:r>
          </a:p>
          <a:p>
            <a:r>
              <a:rPr lang="ru-RU" dirty="0">
                <a:latin typeface="Cambria" panose="02040503050406030204" pitchFamily="18" charset="0"/>
                <a:ea typeface="Cambria" panose="02040503050406030204" pitchFamily="18" charset="0"/>
              </a:rPr>
              <a:t>Нивната флексибилност;</a:t>
            </a:r>
          </a:p>
          <a:p>
            <a:r>
              <a:rPr lang="ru-RU" dirty="0">
                <a:latin typeface="Cambria" panose="02040503050406030204" pitchFamily="18" charset="0"/>
                <a:ea typeface="Cambria" panose="02040503050406030204" pitchFamily="18" charset="0"/>
              </a:rPr>
              <a:t>Нивната достапност во форми читливи од луѓе и машински читливи што им овозможуваат на истражувачите и на компјутерите веднаш да знаат што им е дозволено да прават со вашите податоци;</a:t>
            </a:r>
          </a:p>
          <a:p>
            <a:r>
              <a:rPr lang="ru-RU" dirty="0">
                <a:latin typeface="Cambria" panose="02040503050406030204" pitchFamily="18" charset="0"/>
                <a:ea typeface="Cambria" panose="02040503050406030204" pitchFamily="18" charset="0"/>
              </a:rPr>
              <a:t>Шанса вашите податоци да се користат повторно.</a:t>
            </a:r>
            <a:endParaRPr lang="en-US" dirty="0">
              <a:latin typeface="Cambria" panose="02040503050406030204" pitchFamily="18" charset="0"/>
              <a:ea typeface="Cambria" panose="02040503050406030204" pitchFamily="18" charset="0"/>
            </a:endParaRPr>
          </a:p>
        </p:txBody>
      </p:sp>
      <p:sp>
        <p:nvSpPr>
          <p:cNvPr id="3" name="Title 2"/>
          <p:cNvSpPr>
            <a:spLocks noGrp="1"/>
          </p:cNvSpPr>
          <p:nvPr>
            <p:ph type="title"/>
          </p:nvPr>
        </p:nvSpPr>
        <p:spPr/>
        <p:txBody>
          <a:bodyPr/>
          <a:lstStyle/>
          <a:p>
            <a:r>
              <a:rPr lang="mk-MK" dirty="0">
                <a:latin typeface="Cambria" panose="02040503050406030204" pitchFamily="18" charset="0"/>
                <a:ea typeface="Cambria" panose="02040503050406030204" pitchFamily="18" charset="0"/>
              </a:rPr>
              <a:t>Лиценцирање на вашите податоци</a:t>
            </a:r>
            <a:endParaRPr lang="en-US" dirty="0">
              <a:latin typeface="Cambria" panose="02040503050406030204" pitchFamily="18" charset="0"/>
              <a:ea typeface="Cambria" panose="02040503050406030204" pitchFamily="18" charset="0"/>
            </a:endParaRPr>
          </a:p>
        </p:txBody>
      </p:sp>
      <p:graphicFrame>
        <p:nvGraphicFramePr>
          <p:cNvPr id="4" name="Table 3"/>
          <p:cNvGraphicFramePr>
            <a:graphicFrameLocks noGrp="1"/>
          </p:cNvGraphicFramePr>
          <p:nvPr>
            <p:extLst/>
          </p:nvPr>
        </p:nvGraphicFramePr>
        <p:xfrm>
          <a:off x="9601202" y="2496208"/>
          <a:ext cx="7227649" cy="6201839"/>
        </p:xfrm>
        <a:graphic>
          <a:graphicData uri="http://schemas.openxmlformats.org/drawingml/2006/table">
            <a:tbl>
              <a:tblPr/>
              <a:tblGrid>
                <a:gridCol w="1095099"/>
                <a:gridCol w="1226510"/>
                <a:gridCol w="1226510"/>
                <a:gridCol w="1226510"/>
                <a:gridCol w="1226510"/>
                <a:gridCol w="1226510"/>
              </a:tblGrid>
              <a:tr h="2051247">
                <a:tc>
                  <a:txBody>
                    <a:bodyPr/>
                    <a:lstStyle/>
                    <a:p>
                      <a:pPr fontAlgn="t"/>
                      <a:r>
                        <a:rPr lang="en-US" b="1" dirty="0" err="1">
                          <a:solidFill>
                            <a:srgbClr val="0070C0"/>
                          </a:solidFill>
                          <a:effectLst/>
                          <a:latin typeface="Source Sans Pro"/>
                        </a:rPr>
                        <a:t>Licence</a:t>
                      </a:r>
                      <a:endParaRPr lang="en-US" dirty="0">
                        <a:solidFill>
                          <a:srgbClr val="0070C0"/>
                        </a:solidFill>
                        <a:effectLst/>
                        <a:latin typeface="Source Sans Pro"/>
                      </a:endParaRP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b="1">
                          <a:solidFill>
                            <a:srgbClr val="0070C0"/>
                          </a:solidFill>
                          <a:effectLst/>
                          <a:latin typeface="Source Sans Pro"/>
                        </a:rPr>
                        <a:t>Can I copy &amp; redistribute the work?</a:t>
                      </a:r>
                      <a:endParaRPr lang="en-US">
                        <a:solidFill>
                          <a:srgbClr val="0070C0"/>
                        </a:solidFill>
                        <a:effectLst/>
                        <a:latin typeface="Source Sans Pro"/>
                      </a:endParaRP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b="1" dirty="0">
                          <a:solidFill>
                            <a:srgbClr val="0070C0"/>
                          </a:solidFill>
                          <a:effectLst/>
                          <a:latin typeface="Source Sans Pro"/>
                        </a:rPr>
                        <a:t>Is it required to attribute the author?</a:t>
                      </a:r>
                      <a:endParaRPr lang="en-US" dirty="0">
                        <a:solidFill>
                          <a:srgbClr val="0070C0"/>
                        </a:solidFill>
                        <a:effectLst/>
                        <a:latin typeface="Source Sans Pro"/>
                      </a:endParaRP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b="1">
                          <a:solidFill>
                            <a:srgbClr val="0070C0"/>
                          </a:solidFill>
                          <a:effectLst/>
                          <a:latin typeface="Source Sans Pro"/>
                        </a:rPr>
                        <a:t>Can I use the work commercially?</a:t>
                      </a:r>
                      <a:endParaRPr lang="en-US">
                        <a:solidFill>
                          <a:srgbClr val="0070C0"/>
                        </a:solidFill>
                        <a:effectLst/>
                        <a:latin typeface="Source Sans Pro"/>
                      </a:endParaRP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b="1">
                          <a:solidFill>
                            <a:srgbClr val="0070C0"/>
                          </a:solidFill>
                          <a:effectLst/>
                          <a:latin typeface="Source Sans Pro"/>
                        </a:rPr>
                        <a:t>Am I allowed to adapt the work?</a:t>
                      </a:r>
                      <a:endParaRPr lang="en-US">
                        <a:solidFill>
                          <a:srgbClr val="0070C0"/>
                        </a:solidFill>
                        <a:effectLst/>
                        <a:latin typeface="Source Sans Pro"/>
                      </a:endParaRP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b="1">
                          <a:solidFill>
                            <a:srgbClr val="0070C0"/>
                          </a:solidFill>
                          <a:effectLst/>
                          <a:latin typeface="Source Sans Pro"/>
                        </a:rPr>
                        <a:t>Can I change the licence when redistributing?</a:t>
                      </a:r>
                      <a:endParaRPr lang="en-US">
                        <a:solidFill>
                          <a:srgbClr val="0070C0"/>
                        </a:solidFill>
                        <a:effectLst/>
                        <a:latin typeface="Source Sans Pro"/>
                      </a:endParaRP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r>
              <a:tr h="442426">
                <a:tc>
                  <a:txBody>
                    <a:bodyPr/>
                    <a:lstStyle/>
                    <a:p>
                      <a:pPr fontAlgn="t"/>
                      <a:r>
                        <a:rPr lang="en-US">
                          <a:solidFill>
                            <a:srgbClr val="0070C0"/>
                          </a:solidFill>
                          <a:effectLst/>
                          <a:latin typeface="Source Sans Pro"/>
                        </a:rPr>
                        <a:t>CC0</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N</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r>
              <a:tr h="442426">
                <a:tc>
                  <a:txBody>
                    <a:bodyPr/>
                    <a:lstStyle/>
                    <a:p>
                      <a:pPr fontAlgn="t"/>
                      <a:r>
                        <a:rPr lang="en-US">
                          <a:solidFill>
                            <a:srgbClr val="0070C0"/>
                          </a:solidFill>
                          <a:effectLst/>
                          <a:latin typeface="Source Sans Pro"/>
                        </a:rPr>
                        <a:t>CC BY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r>
              <a:tr h="442426">
                <a:tc>
                  <a:txBody>
                    <a:bodyPr/>
                    <a:lstStyle/>
                    <a:p>
                      <a:pPr fontAlgn="t"/>
                      <a:r>
                        <a:rPr lang="en-US">
                          <a:solidFill>
                            <a:srgbClr val="0070C0"/>
                          </a:solidFill>
                          <a:effectLst/>
                          <a:latin typeface="Source Sans Pro"/>
                        </a:rPr>
                        <a:t>CC BY-SA</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dirty="0">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N</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r>
              <a:tr h="442426">
                <a:tc>
                  <a:txBody>
                    <a:bodyPr/>
                    <a:lstStyle/>
                    <a:p>
                      <a:pPr fontAlgn="t"/>
                      <a:r>
                        <a:rPr lang="en-US">
                          <a:solidFill>
                            <a:srgbClr val="0070C0"/>
                          </a:solidFill>
                          <a:effectLst/>
                          <a:latin typeface="Source Sans Pro"/>
                        </a:rPr>
                        <a:t>CC BY-ND</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N</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r>
              <a:tr h="442426">
                <a:tc>
                  <a:txBody>
                    <a:bodyPr/>
                    <a:lstStyle/>
                    <a:p>
                      <a:pPr fontAlgn="t"/>
                      <a:r>
                        <a:rPr lang="en-US">
                          <a:solidFill>
                            <a:srgbClr val="0070C0"/>
                          </a:solidFill>
                          <a:effectLst/>
                          <a:latin typeface="Source Sans Pro"/>
                        </a:rPr>
                        <a:t>CC BY-NC</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dirty="0">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N</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r>
              <a:tr h="764190">
                <a:tc>
                  <a:txBody>
                    <a:bodyPr/>
                    <a:lstStyle/>
                    <a:p>
                      <a:pPr fontAlgn="t"/>
                      <a:r>
                        <a:rPr lang="en-US">
                          <a:solidFill>
                            <a:srgbClr val="0070C0"/>
                          </a:solidFill>
                          <a:effectLst/>
                          <a:latin typeface="Source Sans Pro"/>
                        </a:rPr>
                        <a:t>CC BY-NC-SA</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N</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c>
                  <a:txBody>
                    <a:bodyPr/>
                    <a:lstStyle/>
                    <a:p>
                      <a:pPr fontAlgn="t"/>
                      <a:r>
                        <a:rPr lang="en-US">
                          <a:solidFill>
                            <a:srgbClr val="0070C0"/>
                          </a:solidFill>
                          <a:effectLst/>
                          <a:latin typeface="Source Sans Pro"/>
                        </a:rPr>
                        <a:t>N</a:t>
                      </a:r>
                    </a:p>
                  </a:txBody>
                  <a:tcPr>
                    <a:lnL>
                      <a:noFill/>
                    </a:lnL>
                    <a:lnR>
                      <a:noFill/>
                    </a:lnR>
                    <a:lnT w="7620" cap="flat" cmpd="sng" algn="ctr">
                      <a:solidFill>
                        <a:srgbClr val="DEE2E6"/>
                      </a:solidFill>
                      <a:prstDash val="solid"/>
                      <a:round/>
                      <a:headEnd type="none" w="med" len="med"/>
                      <a:tailEnd type="none" w="med" len="med"/>
                    </a:lnT>
                    <a:lnB w="7620" cap="flat" cmpd="sng" algn="ctr">
                      <a:solidFill>
                        <a:srgbClr val="DEE2E6"/>
                      </a:solidFill>
                      <a:prstDash val="solid"/>
                      <a:round/>
                      <a:headEnd type="none" w="med" len="med"/>
                      <a:tailEnd type="none" w="med" len="med"/>
                    </a:lnB>
                    <a:solidFill>
                      <a:schemeClr val="accent4">
                        <a:lumMod val="95000"/>
                      </a:schemeClr>
                    </a:solidFill>
                  </a:tcPr>
                </a:tc>
              </a:tr>
              <a:tr h="764190">
                <a:tc>
                  <a:txBody>
                    <a:bodyPr/>
                    <a:lstStyle/>
                    <a:p>
                      <a:pPr fontAlgn="t"/>
                      <a:r>
                        <a:rPr lang="en-US">
                          <a:solidFill>
                            <a:srgbClr val="0070C0"/>
                          </a:solidFill>
                          <a:effectLst/>
                          <a:latin typeface="Source Sans Pro"/>
                        </a:rPr>
                        <a:t>CC BY-NC-ND</a:t>
                      </a:r>
                    </a:p>
                  </a:txBody>
                  <a:tcPr>
                    <a:lnL>
                      <a:noFill/>
                    </a:lnL>
                    <a:lnR>
                      <a:noFill/>
                    </a:lnR>
                    <a:lnT w="7620" cap="flat" cmpd="sng" algn="ctr">
                      <a:solidFill>
                        <a:srgbClr val="DEE2E6"/>
                      </a:solidFill>
                      <a:prstDash val="solid"/>
                      <a:round/>
                      <a:headEnd type="none" w="med" len="med"/>
                      <a:tailEnd type="none" w="med" len="med"/>
                    </a:lnT>
                    <a:lnB>
                      <a:noFill/>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a:noFill/>
                    </a:lnB>
                    <a:solidFill>
                      <a:schemeClr val="accent4">
                        <a:lumMod val="95000"/>
                      </a:schemeClr>
                    </a:solidFill>
                  </a:tcPr>
                </a:tc>
                <a:tc>
                  <a:txBody>
                    <a:bodyPr/>
                    <a:lstStyle/>
                    <a:p>
                      <a:pPr fontAlgn="t"/>
                      <a:r>
                        <a:rPr lang="en-US">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a:noFill/>
                    </a:lnB>
                    <a:solidFill>
                      <a:schemeClr val="accent4">
                        <a:lumMod val="95000"/>
                      </a:schemeClr>
                    </a:solidFill>
                  </a:tcPr>
                </a:tc>
                <a:tc>
                  <a:txBody>
                    <a:bodyPr/>
                    <a:lstStyle/>
                    <a:p>
                      <a:pPr fontAlgn="t"/>
                      <a:r>
                        <a:rPr lang="en-US">
                          <a:solidFill>
                            <a:srgbClr val="0070C0"/>
                          </a:solidFill>
                          <a:effectLst/>
                          <a:latin typeface="Source Sans Pro"/>
                        </a:rPr>
                        <a:t>N</a:t>
                      </a:r>
                    </a:p>
                  </a:txBody>
                  <a:tcPr>
                    <a:lnL>
                      <a:noFill/>
                    </a:lnL>
                    <a:lnR>
                      <a:noFill/>
                    </a:lnR>
                    <a:lnT w="7620" cap="flat" cmpd="sng" algn="ctr">
                      <a:solidFill>
                        <a:srgbClr val="DEE2E6"/>
                      </a:solidFill>
                      <a:prstDash val="solid"/>
                      <a:round/>
                      <a:headEnd type="none" w="med" len="med"/>
                      <a:tailEnd type="none" w="med" len="med"/>
                    </a:lnT>
                    <a:lnB>
                      <a:noFill/>
                    </a:lnB>
                    <a:solidFill>
                      <a:schemeClr val="accent4">
                        <a:lumMod val="95000"/>
                      </a:schemeClr>
                    </a:solidFill>
                  </a:tcPr>
                </a:tc>
                <a:tc>
                  <a:txBody>
                    <a:bodyPr/>
                    <a:lstStyle/>
                    <a:p>
                      <a:pPr fontAlgn="t"/>
                      <a:r>
                        <a:rPr lang="en-US">
                          <a:solidFill>
                            <a:srgbClr val="0070C0"/>
                          </a:solidFill>
                          <a:effectLst/>
                          <a:latin typeface="Source Sans Pro"/>
                        </a:rPr>
                        <a:t>N</a:t>
                      </a:r>
                    </a:p>
                  </a:txBody>
                  <a:tcPr>
                    <a:lnL>
                      <a:noFill/>
                    </a:lnL>
                    <a:lnR>
                      <a:noFill/>
                    </a:lnR>
                    <a:lnT w="7620" cap="flat" cmpd="sng" algn="ctr">
                      <a:solidFill>
                        <a:srgbClr val="DEE2E6"/>
                      </a:solidFill>
                      <a:prstDash val="solid"/>
                      <a:round/>
                      <a:headEnd type="none" w="med" len="med"/>
                      <a:tailEnd type="none" w="med" len="med"/>
                    </a:lnT>
                    <a:lnB>
                      <a:noFill/>
                    </a:lnB>
                    <a:solidFill>
                      <a:schemeClr val="accent4">
                        <a:lumMod val="95000"/>
                      </a:schemeClr>
                    </a:solidFill>
                  </a:tcPr>
                </a:tc>
                <a:tc>
                  <a:txBody>
                    <a:bodyPr/>
                    <a:lstStyle/>
                    <a:p>
                      <a:pPr fontAlgn="t"/>
                      <a:r>
                        <a:rPr lang="en-US" dirty="0">
                          <a:solidFill>
                            <a:srgbClr val="0070C0"/>
                          </a:solidFill>
                          <a:effectLst/>
                          <a:latin typeface="Source Sans Pro"/>
                        </a:rPr>
                        <a:t>Y</a:t>
                      </a:r>
                    </a:p>
                  </a:txBody>
                  <a:tcPr>
                    <a:lnL>
                      <a:noFill/>
                    </a:lnL>
                    <a:lnR>
                      <a:noFill/>
                    </a:lnR>
                    <a:lnT w="7620" cap="flat" cmpd="sng" algn="ctr">
                      <a:solidFill>
                        <a:srgbClr val="DEE2E6"/>
                      </a:solidFill>
                      <a:prstDash val="solid"/>
                      <a:round/>
                      <a:headEnd type="none" w="med" len="med"/>
                      <a:tailEnd type="none" w="med" len="med"/>
                    </a:lnT>
                    <a:lnB>
                      <a:noFill/>
                    </a:lnB>
                    <a:solidFill>
                      <a:schemeClr val="accent4">
                        <a:lumMod val="95000"/>
                      </a:schemeClr>
                    </a:solidFill>
                  </a:tcPr>
                </a:tc>
              </a:tr>
            </a:tbl>
          </a:graphicData>
        </a:graphic>
      </p:graphicFrame>
    </p:spTree>
    <p:extLst>
      <p:ext uri="{BB962C8B-B14F-4D97-AF65-F5344CB8AC3E}">
        <p14:creationId xmlns:p14="http://schemas.microsoft.com/office/powerpoint/2010/main" val="4123529119"/>
      </p:ext>
    </p:extLst>
  </p:cSld>
  <p:clrMapOvr>
    <a:masterClrMapping/>
  </p:clrMapOvr>
  <p:transition spd="med"/>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ru-RU" dirty="0">
                <a:latin typeface="Cambria" panose="02040503050406030204" pitchFamily="18" charset="0"/>
                <a:ea typeface="Cambria" panose="02040503050406030204" pitchFamily="18" charset="0"/>
              </a:rPr>
              <a:t>Објавувањето податоци во </a:t>
            </a:r>
            <a:r>
              <a:rPr lang="ru-RU" dirty="0" smtClean="0">
                <a:latin typeface="Cambria" panose="02040503050406030204" pitchFamily="18" charset="0"/>
                <a:ea typeface="Cambria" panose="02040503050406030204" pitchFamily="18" charset="0"/>
              </a:rPr>
              <a:t>репозиториум </a:t>
            </a:r>
            <a:r>
              <a:rPr lang="ru-RU" dirty="0">
                <a:latin typeface="Cambria" panose="02040503050406030204" pitchFamily="18" charset="0"/>
                <a:ea typeface="Cambria" panose="02040503050406030204" pitchFamily="18" charset="0"/>
              </a:rPr>
              <a:t>за податоци не ги прави автоматски отворено достапни. (Чувствителните) лични податоци сè уште може да се заштитат со ограничување на пристапот до податоците. Контролите за пристап може да дозволат контрола до поединечно ниво на датотека, што значи дека мешаните нивоа на контрола на пристап може да се применат на собирање податоци.</a:t>
            </a:r>
          </a:p>
          <a:p>
            <a:endParaRPr lang="ru-RU" dirty="0">
              <a:latin typeface="Cambria" panose="02040503050406030204" pitchFamily="18" charset="0"/>
              <a:ea typeface="Cambria" panose="02040503050406030204" pitchFamily="18" charset="0"/>
            </a:endParaRPr>
          </a:p>
          <a:p>
            <a:r>
              <a:rPr lang="ru-RU" dirty="0">
                <a:latin typeface="Cambria" panose="02040503050406030204" pitchFamily="18" charset="0"/>
                <a:ea typeface="Cambria" panose="02040503050406030204" pitchFamily="18" charset="0"/>
              </a:rPr>
              <a:t>Многу </a:t>
            </a:r>
            <a:r>
              <a:rPr lang="ru-RU" dirty="0" smtClean="0">
                <a:latin typeface="Cambria" panose="02040503050406030204" pitchFamily="18" charset="0"/>
                <a:ea typeface="Cambria" panose="02040503050406030204" pitchFamily="18" charset="0"/>
              </a:rPr>
              <a:t>репозиториуми </a:t>
            </a:r>
            <a:r>
              <a:rPr lang="ru-RU" dirty="0">
                <a:latin typeface="Cambria" panose="02040503050406030204" pitchFamily="18" charset="0"/>
                <a:ea typeface="Cambria" panose="02040503050406030204" pitchFamily="18" charset="0"/>
              </a:rPr>
              <a:t>на податоци работат со тристепен пристап </a:t>
            </a:r>
            <a:r>
              <a:rPr lang="ru-RU" dirty="0" smtClean="0">
                <a:latin typeface="Cambria" panose="02040503050406030204" pitchFamily="18" charset="0"/>
                <a:ea typeface="Cambria" panose="02040503050406030204" pitchFamily="18" charset="0"/>
              </a:rPr>
              <a:t>до </a:t>
            </a:r>
            <a:r>
              <a:rPr lang="ru-RU" dirty="0">
                <a:latin typeface="Cambria" panose="02040503050406030204" pitchFamily="18" charset="0"/>
                <a:ea typeface="Cambria" panose="02040503050406030204" pitchFamily="18" charset="0"/>
              </a:rPr>
              <a:t>податоци</a:t>
            </a:r>
            <a:r>
              <a:rPr lang="ru-RU" dirty="0" smtClean="0">
                <a:latin typeface="Cambria" panose="02040503050406030204" pitchFamily="18" charset="0"/>
                <a:ea typeface="Cambria" panose="02040503050406030204" pitchFamily="18" charset="0"/>
              </a:rPr>
              <a:t>:</a:t>
            </a:r>
          </a:p>
          <a:p>
            <a:endParaRPr lang="en-US" dirty="0">
              <a:latin typeface="Cambria" panose="02040503050406030204" pitchFamily="18" charset="0"/>
              <a:ea typeface="Cambria" panose="02040503050406030204" pitchFamily="18" charset="0"/>
            </a:endParaRPr>
          </a:p>
        </p:txBody>
      </p:sp>
      <p:sp>
        <p:nvSpPr>
          <p:cNvPr id="3" name="Title 2"/>
          <p:cNvSpPr>
            <a:spLocks noGrp="1"/>
          </p:cNvSpPr>
          <p:nvPr>
            <p:ph type="title"/>
          </p:nvPr>
        </p:nvSpPr>
        <p:spPr/>
        <p:txBody>
          <a:bodyPr>
            <a:normAutofit fontScale="90000"/>
          </a:bodyPr>
          <a:lstStyle/>
          <a:p>
            <a:r>
              <a:rPr lang="mk-MK" dirty="0" smtClean="0">
                <a:latin typeface="Cambria" panose="02040503050406030204" pitchFamily="18" charset="0"/>
                <a:ea typeface="Cambria" panose="02040503050406030204" pitchFamily="18" charset="0"/>
              </a:rPr>
              <a:t>Категории на пристап</a:t>
            </a:r>
            <a:r>
              <a:rPr lang="en-US" dirty="0">
                <a:latin typeface="Cambria" panose="02040503050406030204" pitchFamily="18" charset="0"/>
                <a:ea typeface="Cambria" panose="02040503050406030204" pitchFamily="18" charset="0"/>
              </a:rPr>
              <a:t/>
            </a:r>
            <a:br>
              <a:rPr lang="en-US" dirty="0">
                <a:latin typeface="Cambria" panose="02040503050406030204" pitchFamily="18" charset="0"/>
                <a:ea typeface="Cambria" panose="02040503050406030204" pitchFamily="18" charset="0"/>
              </a:rPr>
            </a:br>
            <a:endParaRPr lang="en-US" dirty="0">
              <a:latin typeface="Cambria" panose="02040503050406030204" pitchFamily="18" charset="0"/>
              <a:ea typeface="Cambria" panose="02040503050406030204" pitchFamily="18" charset="0"/>
            </a:endParaRPr>
          </a:p>
        </p:txBody>
      </p:sp>
      <p:sp>
        <p:nvSpPr>
          <p:cNvPr id="5" name="Rectangle 4"/>
          <p:cNvSpPr/>
          <p:nvPr/>
        </p:nvSpPr>
        <p:spPr>
          <a:xfrm>
            <a:off x="1763486" y="9241340"/>
            <a:ext cx="14875327" cy="338554"/>
          </a:xfrm>
          <a:prstGeom prst="rect">
            <a:avLst/>
          </a:prstGeom>
        </p:spPr>
        <p:txBody>
          <a:bodyPr wrap="square">
            <a:spAutoFit/>
          </a:bodyPr>
          <a:lstStyle/>
          <a:p>
            <a:pPr algn="l"/>
            <a:r>
              <a:rPr lang="en-GB" sz="1600" b="0" dirty="0">
                <a:solidFill>
                  <a:schemeClr val="bg2">
                    <a:lumMod val="50000"/>
                  </a:schemeClr>
                </a:solidFill>
                <a:latin typeface="Cambria" panose="02040503050406030204" pitchFamily="18" charset="0"/>
                <a:ea typeface="Cambria" panose="02040503050406030204" pitchFamily="18" charset="0"/>
              </a:rPr>
              <a:t>CESSDA Training Team (2017 - 2022). CESSDA Data Management Expert Guide. Bergen, Norway: CESSDA ERIC. </a:t>
            </a:r>
            <a:r>
              <a:rPr lang="en-GB" sz="1600" b="0" dirty="0" smtClean="0">
                <a:solidFill>
                  <a:schemeClr val="bg2">
                    <a:lumMod val="50000"/>
                  </a:schemeClr>
                </a:solidFill>
                <a:latin typeface="Cambria" panose="02040503050406030204" pitchFamily="18" charset="0"/>
                <a:ea typeface="Cambria" panose="02040503050406030204" pitchFamily="18" charset="0"/>
              </a:rPr>
              <a:t>Retrieved </a:t>
            </a:r>
            <a:r>
              <a:rPr lang="en-GB" sz="1600" b="0" dirty="0">
                <a:solidFill>
                  <a:schemeClr val="bg2">
                    <a:lumMod val="50000"/>
                  </a:schemeClr>
                </a:solidFill>
                <a:latin typeface="Cambria" panose="02040503050406030204" pitchFamily="18" charset="0"/>
                <a:ea typeface="Cambria" panose="02040503050406030204" pitchFamily="18" charset="0"/>
              </a:rPr>
              <a:t>from https://dmeg.cessda.eu/</a:t>
            </a:r>
            <a:r>
              <a:rPr lang="mk-MK" sz="1600" b="0" dirty="0">
                <a:solidFill>
                  <a:schemeClr val="bg2">
                    <a:lumMod val="50000"/>
                  </a:schemeClr>
                </a:solidFill>
                <a:latin typeface="Cambria" panose="02040503050406030204" pitchFamily="18" charset="0"/>
                <a:ea typeface="Cambria" panose="02040503050406030204" pitchFamily="18" charset="0"/>
              </a:rPr>
              <a:t> </a:t>
            </a:r>
            <a:endParaRPr lang="en-GB" sz="1600" b="0" dirty="0">
              <a:solidFill>
                <a:schemeClr val="bg2">
                  <a:lumMod val="50000"/>
                </a:schemeClr>
              </a:solidFill>
              <a:latin typeface="Cambria" panose="02040503050406030204" pitchFamily="18" charset="0"/>
              <a:ea typeface="Cambria" panose="02040503050406030204" pitchFamily="18" charset="0"/>
            </a:endParaRPr>
          </a:p>
        </p:txBody>
      </p:sp>
      <p:pic>
        <p:nvPicPr>
          <p:cNvPr id="5122" name="Picture 2" descr="Dataprotect800p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4850" y="6075892"/>
            <a:ext cx="3810000" cy="2838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930290"/>
      </p:ext>
    </p:extLst>
  </p:cSld>
  <p:clrMapOvr>
    <a:masterClrMapping/>
  </p:clrMapOvr>
  <p:transition spd="med"/>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72298" y="749508"/>
            <a:ext cx="11487385" cy="6116677"/>
          </a:xfrm>
        </p:spPr>
        <p:txBody>
          <a:bodyPr>
            <a:noAutofit/>
          </a:bodyPr>
          <a:lstStyle/>
          <a:p>
            <a:pPr marL="0" indent="0">
              <a:buNone/>
            </a:pPr>
            <a:r>
              <a:rPr lang="ru-RU" sz="2400" b="1" dirty="0">
                <a:latin typeface="Cambria" panose="02040503050406030204" pitchFamily="18" charset="0"/>
                <a:ea typeface="Cambria" panose="02040503050406030204" pitchFamily="18" charset="0"/>
              </a:rPr>
              <a:t>Слободен пристап</a:t>
            </a:r>
          </a:p>
          <a:p>
            <a:pPr marL="0" indent="0">
              <a:buNone/>
            </a:pPr>
            <a:r>
              <a:rPr lang="ru-RU" sz="2400" dirty="0">
                <a:latin typeface="Cambria" panose="02040503050406030204" pitchFamily="18" charset="0"/>
                <a:ea typeface="Cambria" panose="02040503050406030204" pitchFamily="18" charset="0"/>
              </a:rPr>
              <a:t>Податоци до кои може да пристапи секој корисник без разлика дали е регистриран или не. Податоците во оваа категорија не треба да содржат лични информации освен ако не се даде </a:t>
            </a:r>
            <a:r>
              <a:rPr lang="ru-RU" sz="2400" dirty="0" smtClean="0">
                <a:latin typeface="Cambria" panose="02040503050406030204" pitchFamily="18" charset="0"/>
                <a:ea typeface="Cambria" panose="02040503050406030204" pitchFamily="18" charset="0"/>
              </a:rPr>
              <a:t>информирана согласност.</a:t>
            </a:r>
            <a:endParaRPr lang="ru-RU" sz="2400" dirty="0">
              <a:latin typeface="Cambria" panose="02040503050406030204" pitchFamily="18" charset="0"/>
              <a:ea typeface="Cambria" panose="02040503050406030204" pitchFamily="18" charset="0"/>
            </a:endParaRPr>
          </a:p>
          <a:p>
            <a:pPr marL="0" indent="0">
              <a:buNone/>
            </a:pPr>
            <a:r>
              <a:rPr lang="ru-RU" sz="2400" b="1" dirty="0" smtClean="0">
                <a:latin typeface="Cambria" panose="02040503050406030204" pitchFamily="18" charset="0"/>
                <a:ea typeface="Cambria" panose="02040503050406030204" pitchFamily="18" charset="0"/>
              </a:rPr>
              <a:t>Пристап </a:t>
            </a:r>
            <a:r>
              <a:rPr lang="ru-RU" sz="2400" b="1" dirty="0">
                <a:latin typeface="Cambria" panose="02040503050406030204" pitchFamily="18" charset="0"/>
                <a:ea typeface="Cambria" panose="02040503050406030204" pitchFamily="18" charset="0"/>
              </a:rPr>
              <a:t>за регистрирани корисници (заштитен)</a:t>
            </a:r>
          </a:p>
          <a:p>
            <a:pPr marL="0" indent="0">
              <a:buNone/>
            </a:pPr>
            <a:r>
              <a:rPr lang="ru-RU" sz="2400" dirty="0">
                <a:latin typeface="Cambria" panose="02040503050406030204" pitchFamily="18" charset="0"/>
                <a:ea typeface="Cambria" panose="02040503050406030204" pitchFamily="18" charset="0"/>
              </a:rPr>
              <a:t>Податоци до кои се достапни само корисници кои се </a:t>
            </a:r>
            <a:r>
              <a:rPr lang="ru-RU" sz="2400" dirty="0" smtClean="0">
                <a:latin typeface="Cambria" panose="02040503050406030204" pitchFamily="18" charset="0"/>
                <a:ea typeface="Cambria" panose="02040503050406030204" pitchFamily="18" charset="0"/>
              </a:rPr>
              <a:t>регистрирале </a:t>
            </a:r>
            <a:r>
              <a:rPr lang="ru-RU" sz="2400" dirty="0">
                <a:latin typeface="Cambria" panose="02040503050406030204" pitchFamily="18" charset="0"/>
                <a:ea typeface="Cambria" panose="02040503050406030204" pitchFamily="18" charset="0"/>
              </a:rPr>
              <a:t>во архивата. Овие податоци не содржат директни идентификатори, но може да постои ризик од обелоденување преку поврзување на индиректни идентификатори</a:t>
            </a:r>
            <a:r>
              <a:rPr lang="ru-RU" sz="2400" dirty="0" smtClean="0">
                <a:latin typeface="Cambria" panose="02040503050406030204" pitchFamily="18" charset="0"/>
                <a:ea typeface="Cambria" panose="02040503050406030204" pitchFamily="18" charset="0"/>
              </a:rPr>
              <a:t>.</a:t>
            </a:r>
            <a:endParaRPr lang="en-US" sz="2400" b="1" dirty="0" smtClean="0">
              <a:latin typeface="Cambria" panose="02040503050406030204" pitchFamily="18" charset="0"/>
              <a:ea typeface="Cambria" panose="02040503050406030204" pitchFamily="18" charset="0"/>
            </a:endParaRPr>
          </a:p>
          <a:p>
            <a:pPr marL="0" indent="0" algn="just">
              <a:buNone/>
            </a:pPr>
            <a:r>
              <a:rPr lang="ru-RU" sz="2400" b="1" dirty="0" smtClean="0">
                <a:latin typeface="Cambria" panose="02040503050406030204" pitchFamily="18" charset="0"/>
                <a:ea typeface="Cambria" panose="02040503050406030204" pitchFamily="18" charset="0"/>
              </a:rPr>
              <a:t>Ограничен </a:t>
            </a:r>
            <a:r>
              <a:rPr lang="ru-RU" sz="2400" b="1" dirty="0">
                <a:latin typeface="Cambria" panose="02040503050406030204" pitchFamily="18" charset="0"/>
                <a:ea typeface="Cambria" panose="02040503050406030204" pitchFamily="18" charset="0"/>
              </a:rPr>
              <a:t>пристап</a:t>
            </a:r>
          </a:p>
          <a:p>
            <a:pPr marL="0" indent="0">
              <a:buNone/>
            </a:pPr>
            <a:r>
              <a:rPr lang="ru-RU" sz="2400" dirty="0">
                <a:latin typeface="Cambria" panose="02040503050406030204" pitchFamily="18" charset="0"/>
                <a:ea typeface="Cambria" panose="02040503050406030204" pitchFamily="18" charset="0"/>
              </a:rPr>
              <a:t>Пристапот е ограничен и може да се дозволи само на барање. Оваа категорија за пристап е наменета за најчувствителните податоци што може да содржат разоткривачки информации.</a:t>
            </a:r>
          </a:p>
          <a:p>
            <a:pPr marL="0" indent="0">
              <a:buNone/>
            </a:pPr>
            <a:r>
              <a:rPr lang="ru-RU" sz="2400" dirty="0">
                <a:latin typeface="Cambria" panose="02040503050406030204" pitchFamily="18" charset="0"/>
                <a:ea typeface="Cambria" panose="02040503050406030204" pitchFamily="18" charset="0"/>
              </a:rPr>
              <a:t>Ограничениот пристап бара долгорочна посветеност на истражувачот или лицето одговорно за податоците да се справи со претстојните барања за дозвола</a:t>
            </a:r>
            <a:r>
              <a:rPr lang="ru-RU" sz="2400" dirty="0" smtClean="0">
                <a:latin typeface="Cambria" panose="02040503050406030204" pitchFamily="18" charset="0"/>
                <a:ea typeface="Cambria" panose="02040503050406030204" pitchFamily="18" charset="0"/>
              </a:rPr>
              <a:t>.</a:t>
            </a:r>
            <a:endParaRPr lang="en-US" sz="2400" dirty="0" smtClean="0">
              <a:latin typeface="Cambria" panose="02040503050406030204" pitchFamily="18" charset="0"/>
              <a:ea typeface="Cambria" panose="02040503050406030204" pitchFamily="18" charset="0"/>
            </a:endParaRPr>
          </a:p>
          <a:p>
            <a:pPr marL="0" indent="0" algn="just">
              <a:buNone/>
            </a:pPr>
            <a:r>
              <a:rPr lang="ru-RU" sz="2400" b="1" dirty="0" smtClean="0">
                <a:latin typeface="Cambria" panose="02040503050406030204" pitchFamily="18" charset="0"/>
                <a:ea typeface="Cambria" panose="02040503050406030204" pitchFamily="18" charset="0"/>
              </a:rPr>
              <a:t>Ембарго</a:t>
            </a:r>
            <a:endParaRPr lang="ru-RU" sz="2400" b="1" dirty="0">
              <a:latin typeface="Cambria" panose="02040503050406030204" pitchFamily="18" charset="0"/>
              <a:ea typeface="Cambria" panose="02040503050406030204" pitchFamily="18" charset="0"/>
            </a:endParaRPr>
          </a:p>
          <a:p>
            <a:pPr marL="0" indent="0" algn="just">
              <a:buNone/>
            </a:pPr>
            <a:r>
              <a:rPr lang="ru-RU" sz="2400" dirty="0">
                <a:latin typeface="Cambria" panose="02040503050406030204" pitchFamily="18" charset="0"/>
                <a:ea typeface="Cambria" panose="02040503050406030204" pitchFamily="18" charset="0"/>
              </a:rPr>
              <a:t>Освен што нудат можност за ограничен пристап „засекогаш“, повеќето </a:t>
            </a:r>
            <a:r>
              <a:rPr lang="ru-RU" sz="2400" dirty="0" smtClean="0">
                <a:latin typeface="Cambria" panose="02040503050406030204" pitchFamily="18" charset="0"/>
                <a:ea typeface="Cambria" panose="02040503050406030204" pitchFamily="18" charset="0"/>
              </a:rPr>
              <a:t>репозиториуми/складишта </a:t>
            </a:r>
            <a:r>
              <a:rPr lang="ru-RU" sz="2400" dirty="0">
                <a:latin typeface="Cambria" panose="02040503050406030204" pitchFamily="18" charset="0"/>
                <a:ea typeface="Cambria" panose="02040503050406030204" pitchFamily="18" charset="0"/>
              </a:rPr>
              <a:t>на податоци ви дозволуваат да поставите привремено ембарго на вашите податоци. За време на периодот на ембаргото, се објавува само описот на базата на податоци. Самите податоци ќе станат достапни во отворен пристап по одреден временски период.</a:t>
            </a:r>
            <a:endParaRPr lang="en-US" sz="2400" dirty="0">
              <a:latin typeface="Cambria" panose="02040503050406030204" pitchFamily="18" charset="0"/>
              <a:ea typeface="Cambria" panose="02040503050406030204" pitchFamily="18" charset="0"/>
            </a:endParaRPr>
          </a:p>
        </p:txBody>
      </p:sp>
      <p:sp>
        <p:nvSpPr>
          <p:cNvPr id="4" name="Title 2"/>
          <p:cNvSpPr>
            <a:spLocks noGrp="1"/>
          </p:cNvSpPr>
          <p:nvPr>
            <p:ph type="title"/>
          </p:nvPr>
        </p:nvSpPr>
        <p:spPr>
          <a:xfrm>
            <a:off x="672298" y="191812"/>
            <a:ext cx="14716508" cy="997079"/>
          </a:xfrm>
        </p:spPr>
        <p:txBody>
          <a:bodyPr>
            <a:normAutofit fontScale="90000"/>
          </a:bodyPr>
          <a:lstStyle/>
          <a:p>
            <a:r>
              <a:rPr lang="mk-MK" sz="4000" dirty="0" smtClean="0">
                <a:solidFill>
                  <a:schemeClr val="bg2">
                    <a:lumMod val="50000"/>
                  </a:schemeClr>
                </a:solidFill>
                <a:latin typeface="Cambria" panose="02040503050406030204" pitchFamily="18" charset="0"/>
                <a:ea typeface="Cambria" panose="02040503050406030204" pitchFamily="18" charset="0"/>
              </a:rPr>
              <a:t>Категории на пристап</a:t>
            </a:r>
            <a:r>
              <a:rPr lang="en-US" dirty="0">
                <a:latin typeface="Cambria" panose="02040503050406030204" pitchFamily="18" charset="0"/>
                <a:ea typeface="Cambria" panose="02040503050406030204" pitchFamily="18" charset="0"/>
              </a:rPr>
              <a:t/>
            </a:r>
            <a:br>
              <a:rPr lang="en-US" dirty="0">
                <a:latin typeface="Cambria" panose="02040503050406030204" pitchFamily="18" charset="0"/>
                <a:ea typeface="Cambria" panose="02040503050406030204" pitchFamily="18" charset="0"/>
              </a:rPr>
            </a:br>
            <a:endParaRPr lang="en-US" dirty="0">
              <a:latin typeface="Cambria" panose="02040503050406030204" pitchFamily="18" charset="0"/>
              <a:ea typeface="Cambria" panose="02040503050406030204" pitchFamily="18" charset="0"/>
            </a:endParaRPr>
          </a:p>
        </p:txBody>
      </p:sp>
      <p:pic>
        <p:nvPicPr>
          <p:cNvPr id="7170" name="Picture 2" descr="CoreTrustSeal800p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4397" y="4257207"/>
            <a:ext cx="4299517" cy="3723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777887"/>
      </p:ext>
    </p:extLst>
  </p:cSld>
  <p:clrMapOvr>
    <a:masterClrMapping/>
  </p:clrMapOvr>
  <p:transition spd="med"/>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Autofit/>
          </a:bodyPr>
          <a:lstStyle/>
          <a:p>
            <a:pPr marL="0" indent="0">
              <a:buNone/>
            </a:pPr>
            <a:endParaRPr lang="en-US" sz="3200" dirty="0" smtClean="0">
              <a:latin typeface="Cambria" panose="02040503050406030204" pitchFamily="18" charset="0"/>
              <a:ea typeface="Cambria" panose="02040503050406030204" pitchFamily="18" charset="0"/>
            </a:endParaRPr>
          </a:p>
          <a:p>
            <a:pPr marL="0" indent="0">
              <a:buNone/>
            </a:pPr>
            <a:r>
              <a:rPr lang="ru-RU" sz="3200" dirty="0" smtClean="0">
                <a:latin typeface="Cambria" panose="02040503050406030204" pitchFamily="18" charset="0"/>
                <a:ea typeface="Cambria" panose="02040503050406030204" pitchFamily="18" charset="0"/>
              </a:rPr>
              <a:t>Размислете </a:t>
            </a:r>
            <a:r>
              <a:rPr lang="ru-RU" sz="3200" dirty="0">
                <a:latin typeface="Cambria" panose="02040503050406030204" pitchFamily="18" charset="0"/>
                <a:ea typeface="Cambria" panose="02040503050406030204" pitchFamily="18" charset="0"/>
              </a:rPr>
              <a:t>за промовирање повторна употреба на вашите податоци на еден од следниве начини</a:t>
            </a:r>
            <a:r>
              <a:rPr lang="ru-RU" sz="3200" dirty="0" smtClean="0">
                <a:latin typeface="Cambria" panose="02040503050406030204" pitchFamily="18" charset="0"/>
                <a:ea typeface="Cambria" panose="02040503050406030204" pitchFamily="18" charset="0"/>
              </a:rPr>
              <a:t>:</a:t>
            </a:r>
          </a:p>
          <a:p>
            <a:r>
              <a:rPr lang="ru-RU" sz="3200" dirty="0">
                <a:latin typeface="Cambria" panose="02040503050406030204" pitchFamily="18" charset="0"/>
                <a:ea typeface="Cambria" panose="02040503050406030204" pitchFamily="18" charset="0"/>
              </a:rPr>
              <a:t>Изберете отворен пристап</a:t>
            </a:r>
          </a:p>
          <a:p>
            <a:r>
              <a:rPr lang="ru-RU" sz="3200" dirty="0">
                <a:latin typeface="Cambria" panose="02040503050406030204" pitchFamily="18" charset="0"/>
                <a:ea typeface="Cambria" panose="02040503050406030204" pitchFamily="18" charset="0"/>
              </a:rPr>
              <a:t>Лиценцирајте ги вашите податоци</a:t>
            </a:r>
          </a:p>
          <a:p>
            <a:r>
              <a:rPr lang="ru-RU" sz="3200" dirty="0">
                <a:latin typeface="Cambria" panose="02040503050406030204" pitchFamily="18" charset="0"/>
                <a:ea typeface="Cambria" panose="02040503050406030204" pitchFamily="18" charset="0"/>
              </a:rPr>
              <a:t>Секогаш наведувајте ги вашите податоци</a:t>
            </a:r>
          </a:p>
          <a:p>
            <a:r>
              <a:rPr lang="ru-RU" sz="3200" dirty="0" smtClean="0">
                <a:latin typeface="Cambria" panose="02040503050406030204" pitchFamily="18" charset="0"/>
                <a:ea typeface="Cambria" panose="02040503050406030204" pitchFamily="18" charset="0"/>
              </a:rPr>
              <a:t>Публикувајте </a:t>
            </a:r>
            <a:r>
              <a:rPr lang="ru-RU" sz="3200" dirty="0">
                <a:latin typeface="Cambria" panose="02040503050406030204" pitchFamily="18" charset="0"/>
                <a:ea typeface="Cambria" panose="02040503050406030204" pitchFamily="18" charset="0"/>
              </a:rPr>
              <a:t>во </a:t>
            </a:r>
            <a:r>
              <a:rPr lang="ru-RU" sz="3200" dirty="0" smtClean="0">
                <a:latin typeface="Cambria" panose="02040503050406030204" pitchFamily="18" charset="0"/>
                <a:ea typeface="Cambria" panose="02040503050406030204" pitchFamily="18" charset="0"/>
              </a:rPr>
              <a:t>списание </a:t>
            </a:r>
            <a:r>
              <a:rPr lang="ru-RU" sz="3200" dirty="0">
                <a:latin typeface="Cambria" panose="02040503050406030204" pitchFamily="18" charset="0"/>
                <a:ea typeface="Cambria" panose="02040503050406030204" pitchFamily="18" charset="0"/>
              </a:rPr>
              <a:t>за податоци</a:t>
            </a:r>
          </a:p>
          <a:p>
            <a:r>
              <a:rPr lang="ru-RU" sz="3200" dirty="0" smtClean="0">
                <a:latin typeface="Cambria" panose="02040503050406030204" pitchFamily="18" charset="0"/>
                <a:ea typeface="Cambria" panose="02040503050406030204" pitchFamily="18" charset="0"/>
              </a:rPr>
              <a:t>Подучувајте </a:t>
            </a:r>
            <a:r>
              <a:rPr lang="ru-RU" sz="3200" dirty="0">
                <a:latin typeface="Cambria" panose="02040503050406030204" pitchFamily="18" charset="0"/>
                <a:ea typeface="Cambria" panose="02040503050406030204" pitchFamily="18" charset="0"/>
              </a:rPr>
              <a:t>со вашата база на податоци</a:t>
            </a:r>
          </a:p>
          <a:p>
            <a:r>
              <a:rPr lang="ru-RU" sz="3200" dirty="0">
                <a:latin typeface="Cambria" panose="02040503050406030204" pitchFamily="18" charset="0"/>
                <a:ea typeface="Cambria" panose="02040503050406030204" pitchFamily="18" charset="0"/>
              </a:rPr>
              <a:t>Изберете </a:t>
            </a:r>
            <a:r>
              <a:rPr lang="ru-RU" sz="3200" dirty="0" smtClean="0">
                <a:latin typeface="Cambria" panose="02040503050406030204" pitchFamily="18" charset="0"/>
                <a:ea typeface="Cambria" panose="02040503050406030204" pitchFamily="18" charset="0"/>
              </a:rPr>
              <a:t>репозиториум </a:t>
            </a:r>
            <a:r>
              <a:rPr lang="ru-RU" sz="3200" dirty="0">
                <a:latin typeface="Cambria" panose="02040503050406030204" pitchFamily="18" charset="0"/>
                <a:ea typeface="Cambria" panose="02040503050406030204" pitchFamily="18" charset="0"/>
              </a:rPr>
              <a:t>за податоци што ги промовира вашите податоци</a:t>
            </a:r>
          </a:p>
          <a:p>
            <a:r>
              <a:rPr lang="ru-RU" sz="3200" dirty="0">
                <a:latin typeface="Cambria" panose="02040503050406030204" pitchFamily="18" charset="0"/>
                <a:ea typeface="Cambria" panose="02040503050406030204" pitchFamily="18" charset="0"/>
              </a:rPr>
              <a:t>Зголемете го влијанието на вашите податоци со алтметрика</a:t>
            </a:r>
            <a:endParaRPr lang="en-US" sz="3200" dirty="0">
              <a:latin typeface="Cambria" panose="02040503050406030204" pitchFamily="18" charset="0"/>
              <a:ea typeface="Cambria" panose="02040503050406030204" pitchFamily="18" charset="0"/>
            </a:endParaRPr>
          </a:p>
        </p:txBody>
      </p:sp>
      <p:sp>
        <p:nvSpPr>
          <p:cNvPr id="3" name="Title 2"/>
          <p:cNvSpPr>
            <a:spLocks noGrp="1"/>
          </p:cNvSpPr>
          <p:nvPr>
            <p:ph type="title"/>
          </p:nvPr>
        </p:nvSpPr>
        <p:spPr/>
        <p:txBody>
          <a:bodyPr>
            <a:normAutofit fontScale="90000"/>
          </a:bodyPr>
          <a:lstStyle/>
          <a:p>
            <a:r>
              <a:rPr lang="mk-MK" dirty="0">
                <a:latin typeface="Cambria" panose="02040503050406030204" pitchFamily="18" charset="0"/>
                <a:ea typeface="Cambria" panose="02040503050406030204" pitchFamily="18" charset="0"/>
              </a:rPr>
              <a:t>Промоција на вашите податоци</a:t>
            </a:r>
            <a:r>
              <a:rPr lang="en-US" dirty="0"/>
              <a:t/>
            </a:r>
            <a:br>
              <a:rPr lang="en-US" dirty="0"/>
            </a:br>
            <a:endParaRPr lang="en-US" dirty="0"/>
          </a:p>
        </p:txBody>
      </p:sp>
      <p:pic>
        <p:nvPicPr>
          <p:cNvPr id="6146" name="Picture 2" descr="PromotingDa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1175" y="3643313"/>
            <a:ext cx="7042150"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7996950"/>
      </p:ext>
    </p:extLst>
  </p:cSld>
  <p:clrMapOvr>
    <a:masterClrMapping/>
  </p:clrMapOvr>
  <p:transition spd="med"/>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AC375EAD-C693-BB4C-BFC3-906673C10404}"/>
              </a:ext>
            </a:extLst>
          </p:cNvPr>
          <p:cNvSpPr>
            <a:spLocks noGrp="1"/>
          </p:cNvSpPr>
          <p:nvPr>
            <p:ph type="body" sz="quarter" idx="10"/>
          </p:nvPr>
        </p:nvSpPr>
        <p:spPr/>
        <p:txBody>
          <a:bodyPr/>
          <a:lstStyle/>
          <a:p>
            <a:r>
              <a:rPr lang="mk-MK" dirty="0" smtClean="0">
                <a:latin typeface="Cambria" panose="02040503050406030204" pitchFamily="18" charset="0"/>
                <a:ea typeface="Cambria" panose="02040503050406030204" pitchFamily="18" charset="0"/>
              </a:rPr>
              <a:t>Прашања</a:t>
            </a:r>
            <a:endParaRPr lang="en-GB" dirty="0">
              <a:latin typeface="Cambria" panose="02040503050406030204" pitchFamily="18" charset="0"/>
              <a:ea typeface="Cambria" panose="02040503050406030204" pitchFamily="18" charset="0"/>
            </a:endParaRPr>
          </a:p>
        </p:txBody>
      </p:sp>
      <p:sp>
        <p:nvSpPr>
          <p:cNvPr id="5" name="TextBox 4">
            <a:extLst>
              <a:ext uri="{FF2B5EF4-FFF2-40B4-BE49-F238E27FC236}">
                <a16:creationId xmlns="" xmlns:a16="http://schemas.microsoft.com/office/drawing/2014/main" id="{1382774B-ADF3-441D-BE91-3B73896DE598}"/>
              </a:ext>
            </a:extLst>
          </p:cNvPr>
          <p:cNvSpPr txBox="1"/>
          <p:nvPr/>
        </p:nvSpPr>
        <p:spPr>
          <a:xfrm>
            <a:off x="2394860" y="9032789"/>
            <a:ext cx="5842688" cy="3707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rtlCol="0">
            <a:normAutofit fontScale="92500" lnSpcReduction="20000"/>
          </a:bodyPr>
          <a:lstStyle/>
          <a:p>
            <a:pPr algn="l"/>
            <a:r>
              <a:rPr lang="nb-NO" b="0" dirty="0" err="1">
                <a:solidFill>
                  <a:schemeClr val="bg1"/>
                </a:solidFill>
                <a:latin typeface="Tahoma" panose="020B0604030504040204" pitchFamily="34" charset="0"/>
                <a:ea typeface="Tahoma" panose="020B0604030504040204" pitchFamily="34" charset="0"/>
                <a:cs typeface="Tahoma" panose="020B0604030504040204" pitchFamily="34" charset="0"/>
              </a:rPr>
              <a:t>Licence</a:t>
            </a:r>
            <a:r>
              <a:rPr lang="nb-NO" b="0" dirty="0">
                <a:solidFill>
                  <a:schemeClr val="bg1"/>
                </a:solidFill>
                <a:latin typeface="Tahoma" panose="020B0604030504040204" pitchFamily="34" charset="0"/>
                <a:ea typeface="Tahoma" panose="020B0604030504040204" pitchFamily="34" charset="0"/>
                <a:cs typeface="Tahoma" panose="020B0604030504040204" pitchFamily="34" charset="0"/>
              </a:rPr>
              <a:t>: CC-BY 4.0</a:t>
            </a:r>
          </a:p>
        </p:txBody>
      </p:sp>
    </p:spTree>
    <p:extLst>
      <p:ext uri="{BB962C8B-B14F-4D97-AF65-F5344CB8AC3E}">
        <p14:creationId xmlns:p14="http://schemas.microsoft.com/office/powerpoint/2010/main" val="1745711429"/>
      </p:ext>
    </p:extLst>
  </p:cSld>
  <p:clrMapOvr>
    <a:masterClrMapping/>
  </p:clrMapOvr>
  <p:transition spd="med"/>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xmlns="" id="{E0EE8CF5-9502-4E76-9976-9A6525C3B387}"/>
              </a:ext>
            </a:extLst>
          </p:cNvPr>
          <p:cNvSpPr>
            <a:spLocks noGrp="1"/>
          </p:cNvSpPr>
          <p:nvPr>
            <p:ph type="body" sz="quarter" idx="13"/>
          </p:nvPr>
        </p:nvSpPr>
        <p:spPr/>
        <p:txBody>
          <a:bodyPr>
            <a:normAutofit fontScale="70000" lnSpcReduction="20000"/>
          </a:bodyPr>
          <a:lstStyle/>
          <a:p>
            <a:r>
              <a:rPr lang="mk-MK" dirty="0"/>
              <a:t>Пронаоѓање на истражувачки податоци</a:t>
            </a:r>
            <a:endParaRPr lang="en-GB" dirty="0"/>
          </a:p>
        </p:txBody>
      </p:sp>
      <p:sp>
        <p:nvSpPr>
          <p:cNvPr id="14" name="Text Placeholder 13">
            <a:extLst>
              <a:ext uri="{FF2B5EF4-FFF2-40B4-BE49-F238E27FC236}">
                <a16:creationId xmlns:a16="http://schemas.microsoft.com/office/drawing/2014/main" xmlns="" id="{F44B310E-6454-4954-B153-A8DC14C0B57D}"/>
              </a:ext>
            </a:extLst>
          </p:cNvPr>
          <p:cNvSpPr>
            <a:spLocks noGrp="1"/>
          </p:cNvSpPr>
          <p:nvPr>
            <p:ph type="body" sz="quarter" idx="15"/>
          </p:nvPr>
        </p:nvSpPr>
        <p:spPr>
          <a:xfrm>
            <a:off x="2394025" y="5981700"/>
            <a:ext cx="7572935" cy="520700"/>
          </a:xfrm>
        </p:spPr>
        <p:txBody>
          <a:bodyPr>
            <a:normAutofit fontScale="92500"/>
          </a:bodyPr>
          <a:lstStyle/>
          <a:p>
            <a:r>
              <a:rPr lang="mk-MK" sz="2800" dirty="0"/>
              <a:t>Јован Близнаковски / МК АИПОН, ИСППИ-УКИМ</a:t>
            </a:r>
            <a:endParaRPr lang="en-GB" sz="2800" dirty="0"/>
          </a:p>
        </p:txBody>
      </p:sp>
      <p:sp>
        <p:nvSpPr>
          <p:cNvPr id="15" name="Text Placeholder 14">
            <a:extLst>
              <a:ext uri="{FF2B5EF4-FFF2-40B4-BE49-F238E27FC236}">
                <a16:creationId xmlns:a16="http://schemas.microsoft.com/office/drawing/2014/main" xmlns="" id="{8C3D2373-9B72-4A86-A44A-5459BF81F23D}"/>
              </a:ext>
            </a:extLst>
          </p:cNvPr>
          <p:cNvSpPr>
            <a:spLocks noGrp="1"/>
          </p:cNvSpPr>
          <p:nvPr>
            <p:ph type="body" sz="quarter" idx="16"/>
          </p:nvPr>
        </p:nvSpPr>
        <p:spPr>
          <a:xfrm>
            <a:off x="2410958" y="6908800"/>
            <a:ext cx="11493301" cy="1145988"/>
          </a:xfrm>
        </p:spPr>
        <p:txBody>
          <a:bodyPr>
            <a:normAutofit fontScale="92500" lnSpcReduction="10000"/>
          </a:bodyPr>
          <a:lstStyle/>
          <a:p>
            <a:r>
              <a:rPr lang="mk-MK" sz="2400" dirty="0"/>
              <a:t>Вебинар: </a:t>
            </a:r>
            <a:r>
              <a:rPr lang="ru-RU" sz="2400" dirty="0"/>
              <a:t>Управување со истражувачки податоци од општествените науки </a:t>
            </a:r>
            <a:br>
              <a:rPr lang="ru-RU" sz="2400" dirty="0"/>
            </a:br>
            <a:r>
              <a:rPr lang="ru-RU" sz="2400" dirty="0"/>
              <a:t>26 октомври 2022</a:t>
            </a:r>
            <a:endParaRPr lang="en-US" sz="2400" dirty="0"/>
          </a:p>
          <a:p>
            <a:r>
              <a:rPr lang="en-US" sz="2400" dirty="0"/>
              <a:t>DOI: 10.5281/zenodo.7250138</a:t>
            </a:r>
            <a:endParaRPr lang="en-GB" sz="2400" dirty="0"/>
          </a:p>
        </p:txBody>
      </p:sp>
      <p:pic>
        <p:nvPicPr>
          <p:cNvPr id="2" name="Google Shape;93;p10" descr="MK-DASS logo">
            <a:extLst>
              <a:ext uri="{FF2B5EF4-FFF2-40B4-BE49-F238E27FC236}">
                <a16:creationId xmlns:a16="http://schemas.microsoft.com/office/drawing/2014/main" xmlns="" id="{B4479A83-196D-F6AC-B62F-161963BA36F6}"/>
              </a:ext>
            </a:extLst>
          </p:cNvPr>
          <p:cNvPicPr preferRelativeResize="0"/>
          <p:nvPr/>
        </p:nvPicPr>
        <p:blipFill>
          <a:blip r:embed="rId2">
            <a:alphaModFix/>
          </a:blip>
          <a:stretch>
            <a:fillRect/>
          </a:stretch>
        </p:blipFill>
        <p:spPr>
          <a:xfrm>
            <a:off x="10971608" y="301977"/>
            <a:ext cx="1501380" cy="1699975"/>
          </a:xfrm>
          <a:prstGeom prst="rect">
            <a:avLst/>
          </a:prstGeom>
          <a:noFill/>
          <a:ln>
            <a:noFill/>
          </a:ln>
        </p:spPr>
      </p:pic>
      <p:sp>
        <p:nvSpPr>
          <p:cNvPr id="3" name="Google Shape;88;p10">
            <a:extLst>
              <a:ext uri="{FF2B5EF4-FFF2-40B4-BE49-F238E27FC236}">
                <a16:creationId xmlns:a16="http://schemas.microsoft.com/office/drawing/2014/main" xmlns="" id="{D8BE6330-5040-F297-3A9C-654F84ED9439}"/>
              </a:ext>
            </a:extLst>
          </p:cNvPr>
          <p:cNvSpPr txBox="1"/>
          <p:nvPr/>
        </p:nvSpPr>
        <p:spPr>
          <a:xfrm>
            <a:off x="2632156" y="8933161"/>
            <a:ext cx="5842688" cy="370703"/>
          </a:xfrm>
          <a:prstGeom prst="rect">
            <a:avLst/>
          </a:prstGeom>
          <a:noFill/>
          <a:ln>
            <a:noFill/>
          </a:ln>
        </p:spPr>
        <p:txBody>
          <a:bodyPr spcFirstLastPara="1" wrap="square" lIns="50800" tIns="50800" rIns="50800" bIns="50800" anchor="t" anchorCtr="0">
            <a:normAutofit fontScale="92500" lnSpcReduction="20000"/>
          </a:bodyPr>
          <a:lstStyle/>
          <a:p>
            <a:pPr marL="0" marR="0" lvl="0" indent="0" algn="l" rtl="0">
              <a:lnSpc>
                <a:spcPct val="100000"/>
              </a:lnSpc>
              <a:spcBef>
                <a:spcPts val="0"/>
              </a:spcBef>
              <a:spcAft>
                <a:spcPts val="0"/>
              </a:spcAft>
              <a:buClr>
                <a:schemeClr val="lt1"/>
              </a:buClr>
              <a:buSzPct val="100000"/>
              <a:buFont typeface="Tahoma"/>
              <a:buNone/>
            </a:pPr>
            <a:r>
              <a:rPr lang="x-none" sz="2400" b="0" i="0" u="none" strike="noStrike" cap="none">
                <a:solidFill>
                  <a:schemeClr val="lt1"/>
                </a:solidFill>
                <a:latin typeface="Tahoma"/>
                <a:ea typeface="Tahoma"/>
                <a:cs typeface="Tahoma"/>
                <a:sym typeface="Tahoma"/>
              </a:rPr>
              <a:t>Licence: CC-BY 4.0</a:t>
            </a:r>
            <a:endParaRPr/>
          </a:p>
        </p:txBody>
      </p:sp>
    </p:spTree>
    <p:extLst>
      <p:ext uri="{BB962C8B-B14F-4D97-AF65-F5344CB8AC3E}">
        <p14:creationId xmlns:p14="http://schemas.microsoft.com/office/powerpoint/2010/main" val="717103293"/>
      </p:ext>
    </p:extLst>
  </p:cSld>
  <p:clrMapOvr>
    <a:masterClrMapping/>
  </p:clrMapOvr>
  <p:transition spd="med"/>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9BD18D8-3580-AA42-BC75-E600A63DC02E}"/>
              </a:ext>
            </a:extLst>
          </p:cNvPr>
          <p:cNvSpPr>
            <a:spLocks noGrp="1"/>
          </p:cNvSpPr>
          <p:nvPr>
            <p:ph type="body" idx="1"/>
          </p:nvPr>
        </p:nvSpPr>
        <p:spPr>
          <a:xfrm>
            <a:off x="908781" y="2496211"/>
            <a:ext cx="14489062" cy="1134495"/>
          </a:xfrm>
        </p:spPr>
        <p:txBody>
          <a:bodyPr>
            <a:normAutofit lnSpcReduction="10000"/>
          </a:bodyPr>
          <a:lstStyle/>
          <a:p>
            <a:pPr>
              <a:lnSpc>
                <a:spcPct val="150000"/>
              </a:lnSpc>
            </a:pPr>
            <a:r>
              <a:rPr lang="mk-MK" sz="2400" dirty="0"/>
              <a:t>Користењето на веќе собраните истражувачки податоци има долга традиција во општествените науки.</a:t>
            </a:r>
            <a:endParaRPr lang="en-GB" sz="2400" b="1" dirty="0"/>
          </a:p>
          <a:p>
            <a:pPr>
              <a:lnSpc>
                <a:spcPct val="150000"/>
              </a:lnSpc>
            </a:pPr>
            <a:endParaRPr lang="en-GB" sz="2400" dirty="0"/>
          </a:p>
          <a:p>
            <a:pPr>
              <a:lnSpc>
                <a:spcPct val="150000"/>
              </a:lnSpc>
            </a:pPr>
            <a:endParaRPr lang="en-GB" sz="2400" dirty="0"/>
          </a:p>
        </p:txBody>
      </p:sp>
      <p:sp>
        <p:nvSpPr>
          <p:cNvPr id="3" name="Title 2">
            <a:extLst>
              <a:ext uri="{FF2B5EF4-FFF2-40B4-BE49-F238E27FC236}">
                <a16:creationId xmlns:a16="http://schemas.microsoft.com/office/drawing/2014/main" xmlns="" id="{0EF4A075-41F4-AD44-AF37-03A9A8646F17}"/>
              </a:ext>
            </a:extLst>
          </p:cNvPr>
          <p:cNvSpPr>
            <a:spLocks noGrp="1"/>
          </p:cNvSpPr>
          <p:nvPr>
            <p:ph type="title"/>
          </p:nvPr>
        </p:nvSpPr>
        <p:spPr/>
        <p:txBody>
          <a:bodyPr/>
          <a:lstStyle/>
          <a:p>
            <a:r>
              <a:rPr lang="mk-MK" dirty="0"/>
              <a:t>Вовед</a:t>
            </a:r>
            <a:endParaRPr lang="en-GB" dirty="0"/>
          </a:p>
        </p:txBody>
      </p:sp>
      <p:sp>
        <p:nvSpPr>
          <p:cNvPr id="6" name="Text Placeholder 1">
            <a:extLst>
              <a:ext uri="{FF2B5EF4-FFF2-40B4-BE49-F238E27FC236}">
                <a16:creationId xmlns:a16="http://schemas.microsoft.com/office/drawing/2014/main" xmlns="" id="{25D92388-76FC-BB37-626B-3396CE5FE2CB}"/>
              </a:ext>
            </a:extLst>
          </p:cNvPr>
          <p:cNvSpPr txBox="1">
            <a:spLocks/>
          </p:cNvSpPr>
          <p:nvPr/>
        </p:nvSpPr>
        <p:spPr>
          <a:xfrm>
            <a:off x="908781" y="3517713"/>
            <a:ext cx="14489062" cy="122909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sz="2400" dirty="0"/>
              <a:t>Податоците се реупотребуваат на други истражувачки прашања или со цел репликација на оригиналните студии.</a:t>
            </a:r>
            <a:endParaRPr lang="en-GB" sz="2400" b="1" dirty="0"/>
          </a:p>
          <a:p>
            <a:pPr>
              <a:lnSpc>
                <a:spcPct val="150000"/>
              </a:lnSpc>
            </a:pPr>
            <a:endParaRPr lang="en-GB" sz="2400" dirty="0"/>
          </a:p>
          <a:p>
            <a:pPr>
              <a:lnSpc>
                <a:spcPct val="150000"/>
              </a:lnSpc>
            </a:pPr>
            <a:endParaRPr lang="en-GB" sz="2400" dirty="0"/>
          </a:p>
        </p:txBody>
      </p:sp>
      <p:sp>
        <p:nvSpPr>
          <p:cNvPr id="7" name="Text Placeholder 1">
            <a:extLst>
              <a:ext uri="{FF2B5EF4-FFF2-40B4-BE49-F238E27FC236}">
                <a16:creationId xmlns:a16="http://schemas.microsoft.com/office/drawing/2014/main" xmlns="" id="{E892D5B0-C1C9-2055-C7FB-363C167BD579}"/>
              </a:ext>
            </a:extLst>
          </p:cNvPr>
          <p:cNvSpPr txBox="1">
            <a:spLocks/>
          </p:cNvSpPr>
          <p:nvPr/>
        </p:nvSpPr>
        <p:spPr>
          <a:xfrm>
            <a:off x="908781" y="4652208"/>
            <a:ext cx="14489062" cy="1936851"/>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sz="2400" dirty="0"/>
              <a:t>Особено во анкетните истражувања: т.н. „омнибус“ податоци се собираат и се прават јавно достапни за понатамошна употреба (на пр. Европско општествено истражување; Компаративна студија на изборните системи; Студија за европски вредности).  </a:t>
            </a:r>
            <a:endParaRPr lang="en-GB" sz="2400" b="1" dirty="0"/>
          </a:p>
          <a:p>
            <a:pPr>
              <a:lnSpc>
                <a:spcPct val="150000"/>
              </a:lnSpc>
            </a:pPr>
            <a:endParaRPr lang="en-GB" sz="2400" dirty="0"/>
          </a:p>
          <a:p>
            <a:pPr>
              <a:lnSpc>
                <a:spcPct val="150000"/>
              </a:lnSpc>
            </a:pPr>
            <a:endParaRPr lang="en-GB" sz="2400" dirty="0"/>
          </a:p>
        </p:txBody>
      </p:sp>
      <p:sp>
        <p:nvSpPr>
          <p:cNvPr id="8" name="Text Placeholder 1">
            <a:extLst>
              <a:ext uri="{FF2B5EF4-FFF2-40B4-BE49-F238E27FC236}">
                <a16:creationId xmlns:a16="http://schemas.microsoft.com/office/drawing/2014/main" xmlns="" id="{1404BF4D-3049-59EF-2D30-F5E3645E3D9D}"/>
              </a:ext>
            </a:extLst>
          </p:cNvPr>
          <p:cNvSpPr txBox="1">
            <a:spLocks/>
          </p:cNvSpPr>
          <p:nvPr/>
        </p:nvSpPr>
        <p:spPr>
          <a:xfrm>
            <a:off x="908781" y="6351020"/>
            <a:ext cx="14489062" cy="1936851"/>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sz="2400" dirty="0"/>
              <a:t>Пронајдените податоци можат да се користат и за други цели: споредување на податоци, споредување на истражувачки дизајни, зајакнување на истражувачките стандарди и стимулирање на иновација. </a:t>
            </a:r>
            <a:endParaRPr lang="en-GB" sz="2400" b="1" dirty="0"/>
          </a:p>
          <a:p>
            <a:pPr>
              <a:lnSpc>
                <a:spcPct val="150000"/>
              </a:lnSpc>
            </a:pPr>
            <a:endParaRPr lang="en-GB" sz="2400" dirty="0"/>
          </a:p>
          <a:p>
            <a:pPr>
              <a:lnSpc>
                <a:spcPct val="150000"/>
              </a:lnSpc>
            </a:pPr>
            <a:endParaRPr lang="en-GB" sz="2400" dirty="0"/>
          </a:p>
        </p:txBody>
      </p:sp>
      <p:sp>
        <p:nvSpPr>
          <p:cNvPr id="11" name="Footer Placeholder 4">
            <a:extLst>
              <a:ext uri="{FF2B5EF4-FFF2-40B4-BE49-F238E27FC236}">
                <a16:creationId xmlns:a16="http://schemas.microsoft.com/office/drawing/2014/main" xmlns="" id="{B9F92D4E-6CCD-B57F-B784-578803E6C2E8}"/>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317967566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build="p"/>
      <p:bldP spid="7" grpId="0" build="p"/>
      <p:bldP spid="8" grpId="0" build="p"/>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9BD18D8-3580-AA42-BC75-E600A63DC02E}"/>
              </a:ext>
            </a:extLst>
          </p:cNvPr>
          <p:cNvSpPr>
            <a:spLocks noGrp="1"/>
          </p:cNvSpPr>
          <p:nvPr>
            <p:ph type="body" idx="1"/>
          </p:nvPr>
        </p:nvSpPr>
        <p:spPr>
          <a:xfrm>
            <a:off x="908781" y="2496211"/>
            <a:ext cx="14489062" cy="811765"/>
          </a:xfrm>
        </p:spPr>
        <p:txBody>
          <a:bodyPr/>
          <a:lstStyle/>
          <a:p>
            <a:pPr>
              <a:lnSpc>
                <a:spcPct val="150000"/>
              </a:lnSpc>
            </a:pPr>
            <a:r>
              <a:rPr lang="mk-MK" dirty="0"/>
              <a:t>Процесот на пронаоѓање на истражувачки податоци</a:t>
            </a:r>
            <a:endParaRPr lang="en-GB" b="1" dirty="0"/>
          </a:p>
          <a:p>
            <a:pPr>
              <a:lnSpc>
                <a:spcPct val="150000"/>
              </a:lnSpc>
            </a:pPr>
            <a:endParaRPr lang="en-GB" dirty="0"/>
          </a:p>
          <a:p>
            <a:pPr>
              <a:lnSpc>
                <a:spcPct val="150000"/>
              </a:lnSpc>
            </a:pPr>
            <a:endParaRPr lang="en-GB" dirty="0"/>
          </a:p>
        </p:txBody>
      </p:sp>
      <p:sp>
        <p:nvSpPr>
          <p:cNvPr id="3" name="Title 2">
            <a:extLst>
              <a:ext uri="{FF2B5EF4-FFF2-40B4-BE49-F238E27FC236}">
                <a16:creationId xmlns:a16="http://schemas.microsoft.com/office/drawing/2014/main" xmlns="" id="{0EF4A075-41F4-AD44-AF37-03A9A8646F17}"/>
              </a:ext>
            </a:extLst>
          </p:cNvPr>
          <p:cNvSpPr>
            <a:spLocks noGrp="1"/>
          </p:cNvSpPr>
          <p:nvPr>
            <p:ph type="title"/>
          </p:nvPr>
        </p:nvSpPr>
        <p:spPr/>
        <p:txBody>
          <a:bodyPr/>
          <a:lstStyle/>
          <a:p>
            <a:r>
              <a:rPr lang="mk-MK" dirty="0"/>
              <a:t>Вовед </a:t>
            </a:r>
            <a:r>
              <a:rPr lang="en-US" dirty="0"/>
              <a:t>II </a:t>
            </a:r>
            <a:r>
              <a:rPr lang="mk-MK" dirty="0"/>
              <a:t>(Што ќе погледнеме денес?)</a:t>
            </a:r>
            <a:endParaRPr lang="en-GB" dirty="0"/>
          </a:p>
        </p:txBody>
      </p:sp>
      <p:sp>
        <p:nvSpPr>
          <p:cNvPr id="4" name="Text Placeholder 1">
            <a:extLst>
              <a:ext uri="{FF2B5EF4-FFF2-40B4-BE49-F238E27FC236}">
                <a16:creationId xmlns:a16="http://schemas.microsoft.com/office/drawing/2014/main" xmlns="" id="{EC19DB8A-3A5E-3762-0226-EB95C2254B13}"/>
              </a:ext>
            </a:extLst>
          </p:cNvPr>
          <p:cNvSpPr txBox="1">
            <a:spLocks/>
          </p:cNvSpPr>
          <p:nvPr/>
        </p:nvSpPr>
        <p:spPr>
          <a:xfrm>
            <a:off x="908781" y="3307976"/>
            <a:ext cx="14489062" cy="807283"/>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Различни ресурси за пронаоѓање на податоци</a:t>
            </a:r>
            <a:endParaRPr lang="en-GB" b="1" dirty="0"/>
          </a:p>
          <a:p>
            <a:pPr>
              <a:lnSpc>
                <a:spcPct val="150000"/>
              </a:lnSpc>
            </a:pPr>
            <a:endParaRPr lang="en-GB" dirty="0"/>
          </a:p>
          <a:p>
            <a:pPr>
              <a:lnSpc>
                <a:spcPct val="150000"/>
              </a:lnSpc>
            </a:pPr>
            <a:endParaRPr lang="en-GB" dirty="0"/>
          </a:p>
        </p:txBody>
      </p:sp>
      <p:sp>
        <p:nvSpPr>
          <p:cNvPr id="5" name="Text Placeholder 1">
            <a:extLst>
              <a:ext uri="{FF2B5EF4-FFF2-40B4-BE49-F238E27FC236}">
                <a16:creationId xmlns:a16="http://schemas.microsoft.com/office/drawing/2014/main" xmlns="" id="{19F08F24-9E55-F881-42C4-C5FC4D07A906}"/>
              </a:ext>
            </a:extLst>
          </p:cNvPr>
          <p:cNvSpPr txBox="1">
            <a:spLocks/>
          </p:cNvSpPr>
          <p:nvPr/>
        </p:nvSpPr>
        <p:spPr>
          <a:xfrm>
            <a:off x="908781" y="3998258"/>
            <a:ext cx="14489062" cy="928766"/>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Архивите на податоци како ресурс за пронаоѓање</a:t>
            </a:r>
            <a:endParaRPr lang="en-GB" b="1" dirty="0"/>
          </a:p>
          <a:p>
            <a:pPr>
              <a:lnSpc>
                <a:spcPct val="150000"/>
              </a:lnSpc>
            </a:pPr>
            <a:endParaRPr lang="en-GB" dirty="0"/>
          </a:p>
          <a:p>
            <a:pPr>
              <a:lnSpc>
                <a:spcPct val="150000"/>
              </a:lnSpc>
            </a:pPr>
            <a:endParaRPr lang="en-GB" dirty="0"/>
          </a:p>
        </p:txBody>
      </p:sp>
      <p:sp>
        <p:nvSpPr>
          <p:cNvPr id="6" name="Text Placeholder 1">
            <a:extLst>
              <a:ext uri="{FF2B5EF4-FFF2-40B4-BE49-F238E27FC236}">
                <a16:creationId xmlns:a16="http://schemas.microsoft.com/office/drawing/2014/main" xmlns="" id="{717A2BB8-6000-B698-E05F-FB6802C736B0}"/>
              </a:ext>
            </a:extLst>
          </p:cNvPr>
          <p:cNvSpPr txBox="1">
            <a:spLocks/>
          </p:cNvSpPr>
          <p:nvPr/>
        </p:nvSpPr>
        <p:spPr>
          <a:xfrm>
            <a:off x="908781" y="4805541"/>
            <a:ext cx="14489062" cy="89317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Пристап, користење и цитирање на податоци</a:t>
            </a:r>
            <a:endParaRPr lang="en-GB" b="1" dirty="0"/>
          </a:p>
          <a:p>
            <a:pPr>
              <a:lnSpc>
                <a:spcPct val="150000"/>
              </a:lnSpc>
            </a:pPr>
            <a:endParaRPr lang="en-GB" dirty="0"/>
          </a:p>
          <a:p>
            <a:pPr>
              <a:lnSpc>
                <a:spcPct val="150000"/>
              </a:lnSpc>
            </a:pPr>
            <a:endParaRPr lang="en-GB" dirty="0"/>
          </a:p>
        </p:txBody>
      </p:sp>
      <p:cxnSp>
        <p:nvCxnSpPr>
          <p:cNvPr id="10" name="Straight Arrow Connector 9">
            <a:extLst>
              <a:ext uri="{FF2B5EF4-FFF2-40B4-BE49-F238E27FC236}">
                <a16:creationId xmlns:a16="http://schemas.microsoft.com/office/drawing/2014/main" xmlns="" id="{E23FED78-5E5D-E667-19E4-DFEA2CAC69DB}"/>
              </a:ext>
            </a:extLst>
          </p:cNvPr>
          <p:cNvCxnSpPr>
            <a:cxnSpLocks/>
          </p:cNvCxnSpPr>
          <p:nvPr/>
        </p:nvCxnSpPr>
        <p:spPr>
          <a:xfrm>
            <a:off x="7570693" y="6177141"/>
            <a:ext cx="1" cy="1756623"/>
          </a:xfrm>
          <a:prstGeom prst="straightConnector1">
            <a:avLst/>
          </a:prstGeom>
          <a:ln w="228600">
            <a:tailEnd type="triangle"/>
          </a:ln>
        </p:spPr>
        <p:style>
          <a:lnRef idx="1">
            <a:schemeClr val="accent1"/>
          </a:lnRef>
          <a:fillRef idx="0">
            <a:schemeClr val="accent1"/>
          </a:fillRef>
          <a:effectRef idx="0">
            <a:schemeClr val="accent1"/>
          </a:effectRef>
          <a:fontRef idx="minor">
            <a:schemeClr val="tx1"/>
          </a:fontRef>
        </p:style>
      </p:cxnSp>
      <p:sp>
        <p:nvSpPr>
          <p:cNvPr id="13" name="Text Placeholder 1">
            <a:extLst>
              <a:ext uri="{FF2B5EF4-FFF2-40B4-BE49-F238E27FC236}">
                <a16:creationId xmlns:a16="http://schemas.microsoft.com/office/drawing/2014/main" xmlns="" id="{D79587C4-0FC3-2EDF-98D9-023B75EA2689}"/>
              </a:ext>
            </a:extLst>
          </p:cNvPr>
          <p:cNvSpPr txBox="1">
            <a:spLocks/>
          </p:cNvSpPr>
          <p:nvPr/>
        </p:nvSpPr>
        <p:spPr>
          <a:xfrm>
            <a:off x="-1099438" y="7931405"/>
            <a:ext cx="17340263" cy="1371600"/>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marL="0" indent="0" algn="ctr">
              <a:lnSpc>
                <a:spcPct val="150000"/>
              </a:lnSpc>
              <a:buNone/>
            </a:pPr>
            <a:r>
              <a:rPr lang="mk-MK" dirty="0"/>
              <a:t>ПЛАН ЗА УПРАВУВАЊЕ СО ПОДАТОЦИ</a:t>
            </a:r>
            <a:endParaRPr lang="en-GB" b="1" dirty="0"/>
          </a:p>
          <a:p>
            <a:pPr>
              <a:lnSpc>
                <a:spcPct val="150000"/>
              </a:lnSpc>
            </a:pPr>
            <a:endParaRPr lang="en-GB" dirty="0"/>
          </a:p>
          <a:p>
            <a:pPr>
              <a:lnSpc>
                <a:spcPct val="150000"/>
              </a:lnSpc>
            </a:pPr>
            <a:endParaRPr lang="en-GB" dirty="0"/>
          </a:p>
        </p:txBody>
      </p:sp>
      <p:sp>
        <p:nvSpPr>
          <p:cNvPr id="7" name="Footer Placeholder 4">
            <a:extLst>
              <a:ext uri="{FF2B5EF4-FFF2-40B4-BE49-F238E27FC236}">
                <a16:creationId xmlns:a16="http://schemas.microsoft.com/office/drawing/2014/main" xmlns="" id="{1B283800-25DE-BD0C-0D74-276D3BC83EE6}"/>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179391523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0" fill="hold"/>
                                        <p:tgtEl>
                                          <p:spTgt spid="10"/>
                                        </p:tgtEl>
                                        <p:attrNameLst>
                                          <p:attrName>ppt_w</p:attrName>
                                        </p:attrNameLst>
                                      </p:cBhvr>
                                      <p:tavLst>
                                        <p:tav tm="0">
                                          <p:val>
                                            <p:fltVal val="0"/>
                                          </p:val>
                                        </p:tav>
                                        <p:tav tm="100000">
                                          <p:val>
                                            <p:strVal val="#ppt_w"/>
                                          </p:val>
                                        </p:tav>
                                      </p:tavLst>
                                    </p:anim>
                                    <p:anim calcmode="lin" valueType="num">
                                      <p:cBhvr>
                                        <p:cTn id="24" dur="1000" fill="hold"/>
                                        <p:tgtEl>
                                          <p:spTgt spid="10"/>
                                        </p:tgtEl>
                                        <p:attrNameLst>
                                          <p:attrName>ppt_h</p:attrName>
                                        </p:attrNameLst>
                                      </p:cBhvr>
                                      <p:tavLst>
                                        <p:tav tm="0">
                                          <p:val>
                                            <p:fltVal val="0"/>
                                          </p:val>
                                        </p:tav>
                                        <p:tav tm="100000">
                                          <p:val>
                                            <p:strVal val="#ppt_h"/>
                                          </p:val>
                                        </p:tav>
                                      </p:tavLst>
                                    </p:anim>
                                    <p:anim calcmode="lin" valueType="num">
                                      <p:cBhvr>
                                        <p:cTn id="25" dur="1000" fill="hold"/>
                                        <p:tgtEl>
                                          <p:spTgt spid="10"/>
                                        </p:tgtEl>
                                        <p:attrNameLst>
                                          <p:attrName>style.rotation</p:attrName>
                                        </p:attrNameLst>
                                      </p:cBhvr>
                                      <p:tavLst>
                                        <p:tav tm="0">
                                          <p:val>
                                            <p:fltVal val="90"/>
                                          </p:val>
                                        </p:tav>
                                        <p:tav tm="100000">
                                          <p:val>
                                            <p:fltVal val="0"/>
                                          </p:val>
                                        </p:tav>
                                      </p:tavLst>
                                    </p:anim>
                                    <p:animEffect transition="in" filter="fade">
                                      <p:cBhvr>
                                        <p:cTn id="26" dur="10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2000"/>
                                        <p:tgtEl>
                                          <p:spTgt spid="13"/>
                                        </p:tgtEl>
                                      </p:cBhvr>
                                    </p:animEffect>
                                    <p:anim calcmode="lin" valueType="num">
                                      <p:cBhvr>
                                        <p:cTn id="32" dur="2000" fill="hold"/>
                                        <p:tgtEl>
                                          <p:spTgt spid="13"/>
                                        </p:tgtEl>
                                        <p:attrNameLst>
                                          <p:attrName>ppt_w</p:attrName>
                                        </p:attrNameLst>
                                      </p:cBhvr>
                                      <p:tavLst>
                                        <p:tav tm="0" fmla="#ppt_w*sin(2.5*pi*$)">
                                          <p:val>
                                            <p:fltVal val="0"/>
                                          </p:val>
                                        </p:tav>
                                        <p:tav tm="100000">
                                          <p:val>
                                            <p:fltVal val="1"/>
                                          </p:val>
                                        </p:tav>
                                      </p:tavLst>
                                    </p:anim>
                                    <p:anim calcmode="lin" valueType="num">
                                      <p:cBhvr>
                                        <p:cTn id="33" dur="20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build="p"/>
      <p:bldP spid="5" grpId="0" build="p"/>
      <p:bldP spid="6" grpId="0" build="p"/>
      <p:bldP spid="13"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9BD18D8-3580-AA42-BC75-E600A63DC02E}"/>
              </a:ext>
            </a:extLst>
          </p:cNvPr>
          <p:cNvSpPr>
            <a:spLocks noGrp="1"/>
          </p:cNvSpPr>
          <p:nvPr>
            <p:ph type="body" idx="1"/>
          </p:nvPr>
        </p:nvSpPr>
        <p:spPr>
          <a:xfrm>
            <a:off x="908781" y="2496211"/>
            <a:ext cx="14489062" cy="1371600"/>
          </a:xfrm>
        </p:spPr>
        <p:txBody>
          <a:bodyPr>
            <a:normAutofit/>
          </a:bodyPr>
          <a:lstStyle/>
          <a:p>
            <a:pPr>
              <a:lnSpc>
                <a:spcPct val="150000"/>
              </a:lnSpc>
            </a:pPr>
            <a:r>
              <a:rPr lang="mk-MK" dirty="0"/>
              <a:t>Истражувачот </a:t>
            </a:r>
            <a:r>
              <a:rPr lang="en-US" dirty="0"/>
              <a:t>X </a:t>
            </a:r>
            <a:r>
              <a:rPr lang="mk-MK" dirty="0"/>
              <a:t>е занинтересиран за компаративни податоци за изборно однесување. </a:t>
            </a:r>
            <a:r>
              <a:rPr lang="mk-MK" b="1" dirty="0"/>
              <a:t>Што може да направи?</a:t>
            </a:r>
            <a:endParaRPr lang="en-GB" b="1" dirty="0"/>
          </a:p>
          <a:p>
            <a:pPr>
              <a:lnSpc>
                <a:spcPct val="150000"/>
              </a:lnSpc>
            </a:pPr>
            <a:endParaRPr lang="en-GB" dirty="0"/>
          </a:p>
          <a:p>
            <a:pPr>
              <a:lnSpc>
                <a:spcPct val="150000"/>
              </a:lnSpc>
            </a:pPr>
            <a:endParaRPr lang="en-GB" dirty="0"/>
          </a:p>
        </p:txBody>
      </p:sp>
      <p:sp>
        <p:nvSpPr>
          <p:cNvPr id="3" name="Title 2">
            <a:extLst>
              <a:ext uri="{FF2B5EF4-FFF2-40B4-BE49-F238E27FC236}">
                <a16:creationId xmlns:a16="http://schemas.microsoft.com/office/drawing/2014/main" xmlns="" id="{0EF4A075-41F4-AD44-AF37-03A9A8646F17}"/>
              </a:ext>
            </a:extLst>
          </p:cNvPr>
          <p:cNvSpPr>
            <a:spLocks noGrp="1"/>
          </p:cNvSpPr>
          <p:nvPr>
            <p:ph type="title"/>
          </p:nvPr>
        </p:nvSpPr>
        <p:spPr/>
        <p:txBody>
          <a:bodyPr/>
          <a:lstStyle/>
          <a:p>
            <a:r>
              <a:rPr lang="mk-MK" dirty="0"/>
              <a:t>Пример за пронаоѓање</a:t>
            </a:r>
            <a:endParaRPr lang="en-GB" dirty="0"/>
          </a:p>
        </p:txBody>
      </p:sp>
      <p:sp>
        <p:nvSpPr>
          <p:cNvPr id="6" name="Text Placeholder 1">
            <a:extLst>
              <a:ext uri="{FF2B5EF4-FFF2-40B4-BE49-F238E27FC236}">
                <a16:creationId xmlns:a16="http://schemas.microsoft.com/office/drawing/2014/main" xmlns="" id="{25D92388-76FC-BB37-626B-3396CE5FE2CB}"/>
              </a:ext>
            </a:extLst>
          </p:cNvPr>
          <p:cNvSpPr txBox="1">
            <a:spLocks/>
          </p:cNvSpPr>
          <p:nvPr/>
        </p:nvSpPr>
        <p:spPr>
          <a:xfrm>
            <a:off x="908781" y="3867811"/>
            <a:ext cx="14489062" cy="784871"/>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Преглед на литературата (можен исход: лоцирање на достапни податоци)</a:t>
            </a:r>
            <a:endParaRPr lang="en-GB" b="1" dirty="0"/>
          </a:p>
          <a:p>
            <a:pPr>
              <a:lnSpc>
                <a:spcPct val="150000"/>
              </a:lnSpc>
            </a:pPr>
            <a:endParaRPr lang="en-GB" dirty="0"/>
          </a:p>
          <a:p>
            <a:pPr>
              <a:lnSpc>
                <a:spcPct val="150000"/>
              </a:lnSpc>
            </a:pPr>
            <a:endParaRPr lang="en-GB" dirty="0"/>
          </a:p>
        </p:txBody>
      </p:sp>
      <p:sp>
        <p:nvSpPr>
          <p:cNvPr id="4" name="Text Placeholder 1">
            <a:extLst>
              <a:ext uri="{FF2B5EF4-FFF2-40B4-BE49-F238E27FC236}">
                <a16:creationId xmlns:a16="http://schemas.microsoft.com/office/drawing/2014/main" xmlns="" id="{DDA8EDEB-86F5-F94C-74D5-98E9FAB063A7}"/>
              </a:ext>
            </a:extLst>
          </p:cNvPr>
          <p:cNvSpPr txBox="1">
            <a:spLocks/>
          </p:cNvSpPr>
          <p:nvPr/>
        </p:nvSpPr>
        <p:spPr>
          <a:xfrm>
            <a:off x="908781" y="4652682"/>
            <a:ext cx="14489062" cy="1936377"/>
          </a:xfrm>
          <a:prstGeom prst="rect">
            <a:avLst/>
          </a:prstGeom>
        </p:spPr>
        <p:txBody>
          <a:bodyPr vert="horz" lIns="91440" tIns="45720" rIns="91440" bIns="45720" rtlCol="0">
            <a:no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Преглед на достапните податоци во соодветна меѓународна програма за истражување на јавното мислење (на пр. Компаративната студија на изборните системи) </a:t>
            </a:r>
            <a:endParaRPr lang="en-GB" b="1" dirty="0"/>
          </a:p>
          <a:p>
            <a:pPr>
              <a:lnSpc>
                <a:spcPct val="150000"/>
              </a:lnSpc>
            </a:pPr>
            <a:endParaRPr lang="en-GB" dirty="0"/>
          </a:p>
          <a:p>
            <a:pPr>
              <a:lnSpc>
                <a:spcPct val="150000"/>
              </a:lnSpc>
            </a:pPr>
            <a:endParaRPr lang="en-GB" dirty="0"/>
          </a:p>
        </p:txBody>
      </p:sp>
      <p:sp>
        <p:nvSpPr>
          <p:cNvPr id="5" name="Text Placeholder 1">
            <a:extLst>
              <a:ext uri="{FF2B5EF4-FFF2-40B4-BE49-F238E27FC236}">
                <a16:creationId xmlns:a16="http://schemas.microsoft.com/office/drawing/2014/main" xmlns="" id="{72214A54-06D9-354A-FB9F-ECAED657F26C}"/>
              </a:ext>
            </a:extLst>
          </p:cNvPr>
          <p:cNvSpPr txBox="1">
            <a:spLocks/>
          </p:cNvSpPr>
          <p:nvPr/>
        </p:nvSpPr>
        <p:spPr>
          <a:xfrm>
            <a:off x="908781" y="6593543"/>
            <a:ext cx="14489062" cy="780388"/>
          </a:xfrm>
          <a:prstGeom prst="rect">
            <a:avLst/>
          </a:prstGeom>
        </p:spPr>
        <p:txBody>
          <a:bodyPr vert="horz" lIns="91440" tIns="45720" rIns="91440" bIns="45720" rtlCol="0">
            <a:no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Преглед на достапните податоци во архиви на податоци (на пр. </a:t>
            </a:r>
            <a:r>
              <a:rPr lang="en-US" dirty="0"/>
              <a:t>GESIS, FORS…)</a:t>
            </a:r>
            <a:endParaRPr lang="en-GB" b="1" dirty="0"/>
          </a:p>
          <a:p>
            <a:pPr>
              <a:lnSpc>
                <a:spcPct val="150000"/>
              </a:lnSpc>
            </a:pPr>
            <a:endParaRPr lang="en-GB" dirty="0"/>
          </a:p>
          <a:p>
            <a:pPr>
              <a:lnSpc>
                <a:spcPct val="150000"/>
              </a:lnSpc>
            </a:pPr>
            <a:endParaRPr lang="en-GB" dirty="0"/>
          </a:p>
        </p:txBody>
      </p:sp>
      <p:sp>
        <p:nvSpPr>
          <p:cNvPr id="8" name="Text Placeholder 1">
            <a:extLst>
              <a:ext uri="{FF2B5EF4-FFF2-40B4-BE49-F238E27FC236}">
                <a16:creationId xmlns:a16="http://schemas.microsoft.com/office/drawing/2014/main" xmlns="" id="{30730306-10CD-03F3-CB18-271CE66CDE8D}"/>
              </a:ext>
            </a:extLst>
          </p:cNvPr>
          <p:cNvSpPr txBox="1">
            <a:spLocks/>
          </p:cNvSpPr>
          <p:nvPr/>
        </p:nvSpPr>
        <p:spPr>
          <a:xfrm>
            <a:off x="908781" y="7373931"/>
            <a:ext cx="14489062" cy="780388"/>
          </a:xfrm>
          <a:prstGeom prst="rect">
            <a:avLst/>
          </a:prstGeom>
        </p:spPr>
        <p:txBody>
          <a:bodyPr vert="horz" lIns="91440" tIns="45720" rIns="91440" bIns="45720" rtlCol="0">
            <a:no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Преглед на податоците достапни на интернет (на пр. </a:t>
            </a:r>
            <a:r>
              <a:rPr lang="en-US" dirty="0"/>
              <a:t>GOOGLE)</a:t>
            </a:r>
            <a:endParaRPr lang="en-GB" b="1" dirty="0"/>
          </a:p>
          <a:p>
            <a:pPr>
              <a:lnSpc>
                <a:spcPct val="150000"/>
              </a:lnSpc>
            </a:pPr>
            <a:endParaRPr lang="en-GB" dirty="0"/>
          </a:p>
          <a:p>
            <a:pPr>
              <a:lnSpc>
                <a:spcPct val="150000"/>
              </a:lnSpc>
            </a:pPr>
            <a:endParaRPr lang="en-GB" dirty="0"/>
          </a:p>
        </p:txBody>
      </p:sp>
      <p:sp>
        <p:nvSpPr>
          <p:cNvPr id="9" name="Footer Placeholder 4">
            <a:extLst>
              <a:ext uri="{FF2B5EF4-FFF2-40B4-BE49-F238E27FC236}">
                <a16:creationId xmlns:a16="http://schemas.microsoft.com/office/drawing/2014/main" xmlns="" id="{93DE1BEA-A886-DC9D-23AC-373E3C677DBD}"/>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250040666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build="p"/>
      <p:bldP spid="4" grpId="0" build="p"/>
      <p:bldP spid="5" grpId="0" build="p"/>
      <p:bldP spid="8" grpId="0" build="p"/>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0EF4A075-41F4-AD44-AF37-03A9A8646F17}"/>
              </a:ext>
            </a:extLst>
          </p:cNvPr>
          <p:cNvSpPr>
            <a:spLocks noGrp="1"/>
          </p:cNvSpPr>
          <p:nvPr>
            <p:ph type="title"/>
          </p:nvPr>
        </p:nvSpPr>
        <p:spPr/>
        <p:txBody>
          <a:bodyPr/>
          <a:lstStyle/>
          <a:p>
            <a:r>
              <a:rPr lang="mk-MK" dirty="0"/>
              <a:t>Чекори во пронаоѓањето на податоците</a:t>
            </a:r>
            <a:endParaRPr lang="en-GB" dirty="0"/>
          </a:p>
        </p:txBody>
      </p:sp>
      <p:pic>
        <p:nvPicPr>
          <p:cNvPr id="13" name="Picture 12">
            <a:extLst>
              <a:ext uri="{FF2B5EF4-FFF2-40B4-BE49-F238E27FC236}">
                <a16:creationId xmlns:a16="http://schemas.microsoft.com/office/drawing/2014/main" xmlns="" id="{AE01EA13-A5B0-9BB6-6737-F6394C4C6A2B}"/>
              </a:ext>
            </a:extLst>
          </p:cNvPr>
          <p:cNvPicPr>
            <a:picLocks noChangeAspect="1"/>
          </p:cNvPicPr>
          <p:nvPr/>
        </p:nvPicPr>
        <p:blipFill>
          <a:blip r:embed="rId2"/>
          <a:stretch>
            <a:fillRect/>
          </a:stretch>
        </p:blipFill>
        <p:spPr>
          <a:xfrm>
            <a:off x="242185" y="1881554"/>
            <a:ext cx="9547273" cy="7101081"/>
          </a:xfrm>
          <a:prstGeom prst="rect">
            <a:avLst/>
          </a:prstGeom>
        </p:spPr>
      </p:pic>
      <p:sp>
        <p:nvSpPr>
          <p:cNvPr id="14" name="Text Placeholder 1">
            <a:extLst>
              <a:ext uri="{FF2B5EF4-FFF2-40B4-BE49-F238E27FC236}">
                <a16:creationId xmlns:a16="http://schemas.microsoft.com/office/drawing/2014/main" xmlns="" id="{FF6A77D6-B7D9-07AF-74F9-814BA4074EA7}"/>
              </a:ext>
            </a:extLst>
          </p:cNvPr>
          <p:cNvSpPr>
            <a:spLocks noGrp="1"/>
          </p:cNvSpPr>
          <p:nvPr>
            <p:ph type="body" idx="1"/>
          </p:nvPr>
        </p:nvSpPr>
        <p:spPr>
          <a:xfrm>
            <a:off x="9063317" y="2192833"/>
            <a:ext cx="6334525" cy="997079"/>
          </a:xfrm>
        </p:spPr>
        <p:txBody>
          <a:bodyPr>
            <a:normAutofit/>
          </a:bodyPr>
          <a:lstStyle/>
          <a:p>
            <a:r>
              <a:rPr lang="en-US" dirty="0"/>
              <a:t>1: </a:t>
            </a:r>
            <a:r>
              <a:rPr lang="mk-MK" dirty="0"/>
              <a:t>Јасна претстава за тоа какви податоци се потребни</a:t>
            </a:r>
            <a:endParaRPr lang="en-GB" b="1" dirty="0"/>
          </a:p>
          <a:p>
            <a:endParaRPr lang="en-GB" dirty="0"/>
          </a:p>
          <a:p>
            <a:endParaRPr lang="en-GB" dirty="0"/>
          </a:p>
        </p:txBody>
      </p:sp>
      <p:sp>
        <p:nvSpPr>
          <p:cNvPr id="15" name="Text Placeholder 1">
            <a:extLst>
              <a:ext uri="{FF2B5EF4-FFF2-40B4-BE49-F238E27FC236}">
                <a16:creationId xmlns:a16="http://schemas.microsoft.com/office/drawing/2014/main" xmlns="" id="{F16DEB4B-51A2-21A1-DFF3-213FC0F3DEFD}"/>
              </a:ext>
            </a:extLst>
          </p:cNvPr>
          <p:cNvSpPr txBox="1">
            <a:spLocks/>
          </p:cNvSpPr>
          <p:nvPr/>
        </p:nvSpPr>
        <p:spPr>
          <a:xfrm>
            <a:off x="9063316" y="3210800"/>
            <a:ext cx="6334525" cy="99707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2: Идентификување на соодветни ресурси </a:t>
            </a:r>
            <a:endParaRPr lang="en-GB" b="1" dirty="0"/>
          </a:p>
          <a:p>
            <a:endParaRPr lang="en-GB" dirty="0"/>
          </a:p>
          <a:p>
            <a:endParaRPr lang="en-GB" dirty="0"/>
          </a:p>
        </p:txBody>
      </p:sp>
      <p:sp>
        <p:nvSpPr>
          <p:cNvPr id="16" name="Text Placeholder 1">
            <a:extLst>
              <a:ext uri="{FF2B5EF4-FFF2-40B4-BE49-F238E27FC236}">
                <a16:creationId xmlns:a16="http://schemas.microsoft.com/office/drawing/2014/main" xmlns="" id="{658431D5-8773-82CB-6064-1C183C77D53D}"/>
              </a:ext>
            </a:extLst>
          </p:cNvPr>
          <p:cNvSpPr txBox="1">
            <a:spLocks/>
          </p:cNvSpPr>
          <p:nvPr/>
        </p:nvSpPr>
        <p:spPr>
          <a:xfrm>
            <a:off x="9063317" y="4223738"/>
            <a:ext cx="6334525" cy="99707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3: Пребарување (на соодветен начин) </a:t>
            </a:r>
            <a:endParaRPr lang="en-GB" b="1" dirty="0"/>
          </a:p>
          <a:p>
            <a:endParaRPr lang="en-GB" dirty="0"/>
          </a:p>
          <a:p>
            <a:endParaRPr lang="en-GB" dirty="0"/>
          </a:p>
        </p:txBody>
      </p:sp>
      <p:sp>
        <p:nvSpPr>
          <p:cNvPr id="17" name="Text Placeholder 1">
            <a:extLst>
              <a:ext uri="{FF2B5EF4-FFF2-40B4-BE49-F238E27FC236}">
                <a16:creationId xmlns:a16="http://schemas.microsoft.com/office/drawing/2014/main" xmlns="" id="{C7AD19C8-04DC-49B3-8B71-5764985191FA}"/>
              </a:ext>
            </a:extLst>
          </p:cNvPr>
          <p:cNvSpPr txBox="1">
            <a:spLocks/>
          </p:cNvSpPr>
          <p:nvPr/>
        </p:nvSpPr>
        <p:spPr>
          <a:xfrm>
            <a:off x="9063315" y="5203938"/>
            <a:ext cx="6334525" cy="99707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4: Селектирање на податоци кои би можеле да се искористат</a:t>
            </a:r>
            <a:endParaRPr lang="en-GB" b="1" dirty="0"/>
          </a:p>
          <a:p>
            <a:endParaRPr lang="en-GB" dirty="0"/>
          </a:p>
          <a:p>
            <a:endParaRPr lang="en-GB" dirty="0"/>
          </a:p>
        </p:txBody>
      </p:sp>
      <p:sp>
        <p:nvSpPr>
          <p:cNvPr id="18" name="Text Placeholder 1">
            <a:extLst>
              <a:ext uri="{FF2B5EF4-FFF2-40B4-BE49-F238E27FC236}">
                <a16:creationId xmlns:a16="http://schemas.microsoft.com/office/drawing/2014/main" xmlns="" id="{FBB1DEBA-2AB0-D10C-6F97-9A485FD74A53}"/>
              </a:ext>
            </a:extLst>
          </p:cNvPr>
          <p:cNvSpPr txBox="1">
            <a:spLocks/>
          </p:cNvSpPr>
          <p:nvPr/>
        </p:nvSpPr>
        <p:spPr>
          <a:xfrm>
            <a:off x="9063317" y="6203828"/>
            <a:ext cx="6334525" cy="99707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r>
              <a:rPr lang="mk-MK" dirty="0"/>
              <a:t>5: Евалуација на квалитетот на податоците</a:t>
            </a:r>
            <a:endParaRPr lang="en-GB" b="1" dirty="0"/>
          </a:p>
          <a:p>
            <a:endParaRPr lang="en-GB" dirty="0"/>
          </a:p>
          <a:p>
            <a:endParaRPr lang="en-GB" dirty="0"/>
          </a:p>
        </p:txBody>
      </p:sp>
      <p:sp>
        <p:nvSpPr>
          <p:cNvPr id="19" name="Footer Placeholder 4">
            <a:extLst>
              <a:ext uri="{FF2B5EF4-FFF2-40B4-BE49-F238E27FC236}">
                <a16:creationId xmlns:a16="http://schemas.microsoft.com/office/drawing/2014/main" xmlns="" id="{66DF88FE-CB60-EB05-785B-6BE5FD11A25E}"/>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90327873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animEffect transition="in" filter="fade">
                                      <p:cBhvr>
                                        <p:cTn id="13" dur="1000"/>
                                        <p:tgtEl>
                                          <p:spTgt spid="14">
                                            <p:txEl>
                                              <p:pRg st="0" end="0"/>
                                            </p:txEl>
                                          </p:spTgt>
                                        </p:tgtEl>
                                      </p:cBhvr>
                                    </p:animEffect>
                                    <p:anim calcmode="lin" valueType="num">
                                      <p:cBhvr>
                                        <p:cTn id="14"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5">
                                            <p:txEl>
                                              <p:pRg st="0" end="0"/>
                                            </p:txEl>
                                          </p:spTgt>
                                        </p:tgtEl>
                                        <p:attrNameLst>
                                          <p:attrName>style.visibility</p:attrName>
                                        </p:attrNameLst>
                                      </p:cBhvr>
                                      <p:to>
                                        <p:strVal val="visible"/>
                                      </p:to>
                                    </p:set>
                                    <p:animEffect transition="in" filter="fade">
                                      <p:cBhvr>
                                        <p:cTn id="20" dur="1000"/>
                                        <p:tgtEl>
                                          <p:spTgt spid="15">
                                            <p:txEl>
                                              <p:pRg st="0" end="0"/>
                                            </p:txEl>
                                          </p:spTgt>
                                        </p:tgtEl>
                                      </p:cBhvr>
                                    </p:animEffect>
                                    <p:anim calcmode="lin" valueType="num">
                                      <p:cBhvr>
                                        <p:cTn id="21"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6">
                                            <p:txEl>
                                              <p:pRg st="0" end="0"/>
                                            </p:txEl>
                                          </p:spTgt>
                                        </p:tgtEl>
                                        <p:attrNameLst>
                                          <p:attrName>style.visibility</p:attrName>
                                        </p:attrNameLst>
                                      </p:cBhvr>
                                      <p:to>
                                        <p:strVal val="visible"/>
                                      </p:to>
                                    </p:set>
                                    <p:animEffect transition="in" filter="fade">
                                      <p:cBhvr>
                                        <p:cTn id="27" dur="1000"/>
                                        <p:tgtEl>
                                          <p:spTgt spid="16">
                                            <p:txEl>
                                              <p:pRg st="0" end="0"/>
                                            </p:txEl>
                                          </p:spTgt>
                                        </p:tgtEl>
                                      </p:cBhvr>
                                    </p:animEffect>
                                    <p:anim calcmode="lin" valueType="num">
                                      <p:cBhvr>
                                        <p:cTn id="28"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7">
                                            <p:txEl>
                                              <p:pRg st="0" end="0"/>
                                            </p:txEl>
                                          </p:spTgt>
                                        </p:tgtEl>
                                        <p:attrNameLst>
                                          <p:attrName>style.visibility</p:attrName>
                                        </p:attrNameLst>
                                      </p:cBhvr>
                                      <p:to>
                                        <p:strVal val="visible"/>
                                      </p:to>
                                    </p:set>
                                    <p:animEffect transition="in" filter="fade">
                                      <p:cBhvr>
                                        <p:cTn id="34" dur="1000"/>
                                        <p:tgtEl>
                                          <p:spTgt spid="17">
                                            <p:txEl>
                                              <p:pRg st="0" end="0"/>
                                            </p:txEl>
                                          </p:spTgt>
                                        </p:tgtEl>
                                      </p:cBhvr>
                                    </p:animEffect>
                                    <p:anim calcmode="lin" valueType="num">
                                      <p:cBhvr>
                                        <p:cTn id="35"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36"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8">
                                            <p:txEl>
                                              <p:pRg st="0" end="0"/>
                                            </p:txEl>
                                          </p:spTgt>
                                        </p:tgtEl>
                                        <p:attrNameLst>
                                          <p:attrName>style.visibility</p:attrName>
                                        </p:attrNameLst>
                                      </p:cBhvr>
                                      <p:to>
                                        <p:strVal val="visible"/>
                                      </p:to>
                                    </p:set>
                                    <p:animEffect transition="in" filter="fade">
                                      <p:cBhvr>
                                        <p:cTn id="41" dur="1000"/>
                                        <p:tgtEl>
                                          <p:spTgt spid="18">
                                            <p:txEl>
                                              <p:pRg st="0" end="0"/>
                                            </p:txEl>
                                          </p:spTgt>
                                        </p:tgtEl>
                                      </p:cBhvr>
                                    </p:animEffect>
                                    <p:anim calcmode="lin" valueType="num">
                                      <p:cBhvr>
                                        <p:cTn id="42"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43"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5" grpId="0" build="p"/>
      <p:bldP spid="16" grpId="0" build="p"/>
      <p:bldP spid="17" grpId="0" build="p"/>
      <p:bldP spid="18" grpId="0" build="p"/>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9BD18D8-3580-AA42-BC75-E600A63DC02E}"/>
              </a:ext>
            </a:extLst>
          </p:cNvPr>
          <p:cNvSpPr>
            <a:spLocks noGrp="1"/>
          </p:cNvSpPr>
          <p:nvPr>
            <p:ph type="body" idx="1"/>
          </p:nvPr>
        </p:nvSpPr>
        <p:spPr>
          <a:xfrm>
            <a:off x="908781" y="2496211"/>
            <a:ext cx="14489062" cy="879001"/>
          </a:xfrm>
        </p:spPr>
        <p:txBody>
          <a:bodyPr>
            <a:normAutofit/>
          </a:bodyPr>
          <a:lstStyle/>
          <a:p>
            <a:pPr>
              <a:lnSpc>
                <a:spcPct val="150000"/>
              </a:lnSpc>
            </a:pPr>
            <a:r>
              <a:rPr lang="mk-MK" dirty="0"/>
              <a:t>Која е тематската област на студијата?</a:t>
            </a:r>
            <a:endParaRPr lang="en-GB" b="1" dirty="0"/>
          </a:p>
          <a:p>
            <a:pPr>
              <a:lnSpc>
                <a:spcPct val="150000"/>
              </a:lnSpc>
            </a:pPr>
            <a:endParaRPr lang="en-GB" dirty="0"/>
          </a:p>
          <a:p>
            <a:pPr>
              <a:lnSpc>
                <a:spcPct val="150000"/>
              </a:lnSpc>
            </a:pPr>
            <a:endParaRPr lang="en-GB" dirty="0"/>
          </a:p>
        </p:txBody>
      </p:sp>
      <p:sp>
        <p:nvSpPr>
          <p:cNvPr id="3" name="Title 2">
            <a:extLst>
              <a:ext uri="{FF2B5EF4-FFF2-40B4-BE49-F238E27FC236}">
                <a16:creationId xmlns:a16="http://schemas.microsoft.com/office/drawing/2014/main" xmlns="" id="{0EF4A075-41F4-AD44-AF37-03A9A8646F17}"/>
              </a:ext>
            </a:extLst>
          </p:cNvPr>
          <p:cNvSpPr>
            <a:spLocks noGrp="1"/>
          </p:cNvSpPr>
          <p:nvPr>
            <p:ph type="title"/>
          </p:nvPr>
        </p:nvSpPr>
        <p:spPr/>
        <p:txBody>
          <a:bodyPr/>
          <a:lstStyle/>
          <a:p>
            <a:r>
              <a:rPr lang="mk-MK" dirty="0"/>
              <a:t>1. Какви податоци се потребни? </a:t>
            </a:r>
            <a:endParaRPr lang="en-GB" dirty="0"/>
          </a:p>
        </p:txBody>
      </p:sp>
      <p:sp>
        <p:nvSpPr>
          <p:cNvPr id="6" name="Text Placeholder 1">
            <a:extLst>
              <a:ext uri="{FF2B5EF4-FFF2-40B4-BE49-F238E27FC236}">
                <a16:creationId xmlns:a16="http://schemas.microsoft.com/office/drawing/2014/main" xmlns="" id="{25D92388-76FC-BB37-626B-3396CE5FE2CB}"/>
              </a:ext>
            </a:extLst>
          </p:cNvPr>
          <p:cNvSpPr txBox="1">
            <a:spLocks/>
          </p:cNvSpPr>
          <p:nvPr/>
        </p:nvSpPr>
        <p:spPr>
          <a:xfrm>
            <a:off x="908781" y="3190531"/>
            <a:ext cx="14489062" cy="784871"/>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Кое е истражувачкото прашање?</a:t>
            </a:r>
            <a:endParaRPr lang="en-GB" b="1" dirty="0"/>
          </a:p>
          <a:p>
            <a:pPr>
              <a:lnSpc>
                <a:spcPct val="150000"/>
              </a:lnSpc>
            </a:pPr>
            <a:endParaRPr lang="en-GB" dirty="0"/>
          </a:p>
          <a:p>
            <a:pPr>
              <a:lnSpc>
                <a:spcPct val="150000"/>
              </a:lnSpc>
            </a:pPr>
            <a:endParaRPr lang="en-GB" dirty="0"/>
          </a:p>
        </p:txBody>
      </p:sp>
      <p:sp>
        <p:nvSpPr>
          <p:cNvPr id="7" name="Text Placeholder 1">
            <a:extLst>
              <a:ext uri="{FF2B5EF4-FFF2-40B4-BE49-F238E27FC236}">
                <a16:creationId xmlns:a16="http://schemas.microsoft.com/office/drawing/2014/main" xmlns="" id="{A2CF275E-6C03-2FF3-3C34-53B535B71708}"/>
              </a:ext>
            </a:extLst>
          </p:cNvPr>
          <p:cNvSpPr txBox="1">
            <a:spLocks/>
          </p:cNvSpPr>
          <p:nvPr/>
        </p:nvSpPr>
        <p:spPr>
          <a:xfrm>
            <a:off x="908781" y="3897853"/>
            <a:ext cx="14489062" cy="784871"/>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Со кои научни концепти сакате да работите?</a:t>
            </a:r>
            <a:endParaRPr lang="en-GB" b="1" dirty="0"/>
          </a:p>
          <a:p>
            <a:pPr>
              <a:lnSpc>
                <a:spcPct val="150000"/>
              </a:lnSpc>
            </a:pPr>
            <a:endParaRPr lang="en-GB" dirty="0"/>
          </a:p>
          <a:p>
            <a:pPr>
              <a:lnSpc>
                <a:spcPct val="150000"/>
              </a:lnSpc>
            </a:pPr>
            <a:endParaRPr lang="en-GB" dirty="0"/>
          </a:p>
        </p:txBody>
      </p:sp>
      <p:sp>
        <p:nvSpPr>
          <p:cNvPr id="9" name="Text Placeholder 1">
            <a:extLst>
              <a:ext uri="{FF2B5EF4-FFF2-40B4-BE49-F238E27FC236}">
                <a16:creationId xmlns:a16="http://schemas.microsoft.com/office/drawing/2014/main" xmlns="" id="{05B30DB1-E9B3-7DE7-B8B9-11A8933D5AAD}"/>
              </a:ext>
            </a:extLst>
          </p:cNvPr>
          <p:cNvSpPr txBox="1">
            <a:spLocks/>
          </p:cNvSpPr>
          <p:nvPr/>
        </p:nvSpPr>
        <p:spPr>
          <a:xfrm>
            <a:off x="908781" y="4532567"/>
            <a:ext cx="14489062" cy="784871"/>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Како сакате тие концепти да бидат операционализирани?</a:t>
            </a:r>
            <a:endParaRPr lang="en-GB" b="1" dirty="0"/>
          </a:p>
          <a:p>
            <a:pPr>
              <a:lnSpc>
                <a:spcPct val="150000"/>
              </a:lnSpc>
            </a:pPr>
            <a:endParaRPr lang="en-GB" dirty="0"/>
          </a:p>
          <a:p>
            <a:pPr>
              <a:lnSpc>
                <a:spcPct val="150000"/>
              </a:lnSpc>
            </a:pPr>
            <a:endParaRPr lang="en-GB" dirty="0"/>
          </a:p>
        </p:txBody>
      </p:sp>
      <p:sp>
        <p:nvSpPr>
          <p:cNvPr id="10" name="Text Placeholder 1">
            <a:extLst>
              <a:ext uri="{FF2B5EF4-FFF2-40B4-BE49-F238E27FC236}">
                <a16:creationId xmlns:a16="http://schemas.microsoft.com/office/drawing/2014/main" xmlns="" id="{F2E9D68F-0276-A331-F68E-841B5676BEC1}"/>
              </a:ext>
            </a:extLst>
          </p:cNvPr>
          <p:cNvSpPr txBox="1">
            <a:spLocks/>
          </p:cNvSpPr>
          <p:nvPr/>
        </p:nvSpPr>
        <p:spPr>
          <a:xfrm>
            <a:off x="908781" y="5202250"/>
            <a:ext cx="14489062" cy="784871"/>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Каква е теоријата на која се потпира проектот?</a:t>
            </a:r>
            <a:endParaRPr lang="en-GB" b="1" dirty="0"/>
          </a:p>
          <a:p>
            <a:pPr>
              <a:lnSpc>
                <a:spcPct val="150000"/>
              </a:lnSpc>
            </a:pPr>
            <a:endParaRPr lang="en-GB" dirty="0"/>
          </a:p>
          <a:p>
            <a:pPr>
              <a:lnSpc>
                <a:spcPct val="150000"/>
              </a:lnSpc>
            </a:pPr>
            <a:endParaRPr lang="en-GB" dirty="0"/>
          </a:p>
        </p:txBody>
      </p:sp>
      <p:sp>
        <p:nvSpPr>
          <p:cNvPr id="11" name="Text Placeholder 1">
            <a:extLst>
              <a:ext uri="{FF2B5EF4-FFF2-40B4-BE49-F238E27FC236}">
                <a16:creationId xmlns:a16="http://schemas.microsoft.com/office/drawing/2014/main" xmlns="" id="{9D86CD2A-825F-BFDA-85C4-26B2B781C229}"/>
              </a:ext>
            </a:extLst>
          </p:cNvPr>
          <p:cNvSpPr txBox="1">
            <a:spLocks/>
          </p:cNvSpPr>
          <p:nvPr/>
        </p:nvSpPr>
        <p:spPr>
          <a:xfrm>
            <a:off x="908781" y="5874603"/>
            <a:ext cx="14489062" cy="784871"/>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Каков е типот на студијата? (оргинална, репликација, настава)</a:t>
            </a:r>
            <a:endParaRPr lang="en-GB" b="1" dirty="0"/>
          </a:p>
          <a:p>
            <a:pPr>
              <a:lnSpc>
                <a:spcPct val="150000"/>
              </a:lnSpc>
            </a:pPr>
            <a:endParaRPr lang="en-GB" dirty="0"/>
          </a:p>
          <a:p>
            <a:pPr>
              <a:lnSpc>
                <a:spcPct val="150000"/>
              </a:lnSpc>
            </a:pPr>
            <a:endParaRPr lang="en-GB" dirty="0"/>
          </a:p>
        </p:txBody>
      </p:sp>
      <p:sp>
        <p:nvSpPr>
          <p:cNvPr id="12" name="Text Placeholder 1">
            <a:extLst>
              <a:ext uri="{FF2B5EF4-FFF2-40B4-BE49-F238E27FC236}">
                <a16:creationId xmlns:a16="http://schemas.microsoft.com/office/drawing/2014/main" xmlns="" id="{85261E08-03D6-7853-3398-78BDC53078AA}"/>
              </a:ext>
            </a:extLst>
          </p:cNvPr>
          <p:cNvSpPr txBox="1">
            <a:spLocks/>
          </p:cNvSpPr>
          <p:nvPr/>
        </p:nvSpPr>
        <p:spPr>
          <a:xfrm>
            <a:off x="908781" y="6551948"/>
            <a:ext cx="14489062" cy="1422158"/>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Какви се специфичните карактеристики на податоците кои ви се потребни? (тип на податоци, целна популација, географски карактеристики, временска рамка)</a:t>
            </a:r>
            <a:endParaRPr lang="en-GB" b="1" dirty="0"/>
          </a:p>
          <a:p>
            <a:pPr>
              <a:lnSpc>
                <a:spcPct val="150000"/>
              </a:lnSpc>
            </a:pPr>
            <a:endParaRPr lang="en-GB" dirty="0"/>
          </a:p>
          <a:p>
            <a:pPr>
              <a:lnSpc>
                <a:spcPct val="150000"/>
              </a:lnSpc>
            </a:pPr>
            <a:endParaRPr lang="en-GB" dirty="0"/>
          </a:p>
        </p:txBody>
      </p:sp>
      <p:sp>
        <p:nvSpPr>
          <p:cNvPr id="13" name="Text Placeholder 1">
            <a:extLst>
              <a:ext uri="{FF2B5EF4-FFF2-40B4-BE49-F238E27FC236}">
                <a16:creationId xmlns:a16="http://schemas.microsoft.com/office/drawing/2014/main" xmlns="" id="{ED100C43-19E8-1579-26E9-8B09C07FA7F1}"/>
              </a:ext>
            </a:extLst>
          </p:cNvPr>
          <p:cNvSpPr txBox="1">
            <a:spLocks/>
          </p:cNvSpPr>
          <p:nvPr/>
        </p:nvSpPr>
        <p:spPr>
          <a:xfrm>
            <a:off x="908781" y="7827854"/>
            <a:ext cx="14489062" cy="784871"/>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Други карактеристики? (формат на датотеките, отворени податоци)</a:t>
            </a:r>
            <a:endParaRPr lang="en-GB" b="1" dirty="0"/>
          </a:p>
          <a:p>
            <a:pPr>
              <a:lnSpc>
                <a:spcPct val="150000"/>
              </a:lnSpc>
            </a:pPr>
            <a:endParaRPr lang="en-GB" dirty="0"/>
          </a:p>
          <a:p>
            <a:pPr>
              <a:lnSpc>
                <a:spcPct val="150000"/>
              </a:lnSpc>
            </a:pPr>
            <a:endParaRPr lang="en-GB" dirty="0"/>
          </a:p>
        </p:txBody>
      </p:sp>
      <p:sp>
        <p:nvSpPr>
          <p:cNvPr id="14" name="Footer Placeholder 4">
            <a:extLst>
              <a:ext uri="{FF2B5EF4-FFF2-40B4-BE49-F238E27FC236}">
                <a16:creationId xmlns:a16="http://schemas.microsoft.com/office/drawing/2014/main" xmlns="" id="{9EA3B751-A065-CB82-8664-94B29EB0C546}"/>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85310475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build="p"/>
      <p:bldP spid="7" grpId="0" build="p"/>
      <p:bldP spid="9" grpId="0" build="p"/>
      <p:bldP spid="10" grpId="0" build="p"/>
      <p:bldP spid="11" grpId="0" build="p"/>
      <p:bldP spid="12" grpId="0" build="p"/>
      <p:bldP spid="13" grpId="0" build="p"/>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9BD18D8-3580-AA42-BC75-E600A63DC02E}"/>
              </a:ext>
            </a:extLst>
          </p:cNvPr>
          <p:cNvSpPr>
            <a:spLocks noGrp="1"/>
          </p:cNvSpPr>
          <p:nvPr>
            <p:ph type="body" idx="1"/>
          </p:nvPr>
        </p:nvSpPr>
        <p:spPr>
          <a:xfrm>
            <a:off x="908781" y="2496211"/>
            <a:ext cx="14489062" cy="1349648"/>
          </a:xfrm>
        </p:spPr>
        <p:txBody>
          <a:bodyPr>
            <a:normAutofit lnSpcReduction="10000"/>
          </a:bodyPr>
          <a:lstStyle/>
          <a:p>
            <a:pPr>
              <a:lnSpc>
                <a:spcPct val="150000"/>
              </a:lnSpc>
            </a:pPr>
            <a:r>
              <a:rPr lang="mk-MK" dirty="0"/>
              <a:t>Регистри на репозиториуми на податоци (</a:t>
            </a:r>
            <a:r>
              <a:rPr lang="sl-SI" dirty="0"/>
              <a:t>re3data.org; OpenAIRE Explorer; OpenDOAR; FAIRsharing</a:t>
            </a:r>
            <a:r>
              <a:rPr lang="en-US" dirty="0"/>
              <a:t>)</a:t>
            </a:r>
            <a:r>
              <a:rPr lang="sl-SI" dirty="0"/>
              <a:t> </a:t>
            </a:r>
            <a:endParaRPr lang="en-GB" b="1" dirty="0"/>
          </a:p>
          <a:p>
            <a:pPr>
              <a:lnSpc>
                <a:spcPct val="150000"/>
              </a:lnSpc>
            </a:pPr>
            <a:endParaRPr lang="en-GB" dirty="0"/>
          </a:p>
          <a:p>
            <a:pPr>
              <a:lnSpc>
                <a:spcPct val="150000"/>
              </a:lnSpc>
            </a:pPr>
            <a:endParaRPr lang="en-GB" dirty="0"/>
          </a:p>
        </p:txBody>
      </p:sp>
      <p:sp>
        <p:nvSpPr>
          <p:cNvPr id="3" name="Title 2">
            <a:extLst>
              <a:ext uri="{FF2B5EF4-FFF2-40B4-BE49-F238E27FC236}">
                <a16:creationId xmlns:a16="http://schemas.microsoft.com/office/drawing/2014/main" xmlns="" id="{0EF4A075-41F4-AD44-AF37-03A9A8646F17}"/>
              </a:ext>
            </a:extLst>
          </p:cNvPr>
          <p:cNvSpPr>
            <a:spLocks noGrp="1"/>
          </p:cNvSpPr>
          <p:nvPr>
            <p:ph type="title"/>
          </p:nvPr>
        </p:nvSpPr>
        <p:spPr/>
        <p:txBody>
          <a:bodyPr/>
          <a:lstStyle/>
          <a:p>
            <a:r>
              <a:rPr lang="mk-MK" dirty="0"/>
              <a:t>2. Кои ресурси се достапни?</a:t>
            </a:r>
            <a:endParaRPr lang="en-GB" dirty="0"/>
          </a:p>
        </p:txBody>
      </p:sp>
      <p:sp>
        <p:nvSpPr>
          <p:cNvPr id="4" name="Text Placeholder 1">
            <a:extLst>
              <a:ext uri="{FF2B5EF4-FFF2-40B4-BE49-F238E27FC236}">
                <a16:creationId xmlns:a16="http://schemas.microsoft.com/office/drawing/2014/main" xmlns="" id="{59123D4E-40D3-3C39-CFEC-7B8FE906C6F8}"/>
              </a:ext>
            </a:extLst>
          </p:cNvPr>
          <p:cNvSpPr txBox="1">
            <a:spLocks/>
          </p:cNvSpPr>
          <p:nvPr/>
        </p:nvSpPr>
        <p:spPr>
          <a:xfrm>
            <a:off x="908781" y="3784672"/>
            <a:ext cx="14489062" cy="1349648"/>
          </a:xfrm>
          <a:prstGeom prst="rect">
            <a:avLst/>
          </a:prstGeom>
        </p:spPr>
        <p:txBody>
          <a:bodyPr vert="horz" lIns="91440" tIns="45720" rIns="91440" bIns="45720" rtlCol="0">
            <a:normAutofit lnSpcReduction="10000"/>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Интернет пребарувачи и агрегатори на мета-податоци (</a:t>
            </a:r>
            <a:r>
              <a:rPr lang="en-US" dirty="0"/>
              <a:t>Google; Google Scholar; Google Dataset Search; </a:t>
            </a:r>
            <a:r>
              <a:rPr lang="en-US" dirty="0" err="1"/>
              <a:t>DataCite</a:t>
            </a:r>
            <a:r>
              <a:rPr lang="en-US" dirty="0"/>
              <a:t>; </a:t>
            </a:r>
            <a:r>
              <a:rPr lang="en-US" dirty="0" err="1"/>
              <a:t>DataSearch</a:t>
            </a:r>
            <a:r>
              <a:rPr lang="en-US" dirty="0"/>
              <a:t>)  </a:t>
            </a:r>
            <a:endParaRPr lang="en-GB" b="1" dirty="0"/>
          </a:p>
          <a:p>
            <a:pPr>
              <a:lnSpc>
                <a:spcPct val="150000"/>
              </a:lnSpc>
            </a:pPr>
            <a:endParaRPr lang="en-GB" dirty="0"/>
          </a:p>
          <a:p>
            <a:pPr>
              <a:lnSpc>
                <a:spcPct val="150000"/>
              </a:lnSpc>
            </a:pPr>
            <a:endParaRPr lang="en-GB" dirty="0"/>
          </a:p>
        </p:txBody>
      </p:sp>
      <p:sp>
        <p:nvSpPr>
          <p:cNvPr id="5" name="Text Placeholder 1">
            <a:extLst>
              <a:ext uri="{FF2B5EF4-FFF2-40B4-BE49-F238E27FC236}">
                <a16:creationId xmlns:a16="http://schemas.microsoft.com/office/drawing/2014/main" xmlns="" id="{837D0473-A3CB-E89F-AA7E-2AB63F491AE7}"/>
              </a:ext>
            </a:extLst>
          </p:cNvPr>
          <p:cNvSpPr txBox="1">
            <a:spLocks/>
          </p:cNvSpPr>
          <p:nvPr/>
        </p:nvSpPr>
        <p:spPr>
          <a:xfrm>
            <a:off x="908781" y="5073133"/>
            <a:ext cx="14489062" cy="83460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Каталог на податоци (</a:t>
            </a:r>
            <a:r>
              <a:rPr lang="en-US" dirty="0"/>
              <a:t>CESSDA Data Catalogue)  </a:t>
            </a:r>
            <a:endParaRPr lang="en-GB" b="1" dirty="0"/>
          </a:p>
          <a:p>
            <a:pPr>
              <a:lnSpc>
                <a:spcPct val="150000"/>
              </a:lnSpc>
            </a:pPr>
            <a:endParaRPr lang="en-GB" dirty="0"/>
          </a:p>
          <a:p>
            <a:pPr>
              <a:lnSpc>
                <a:spcPct val="150000"/>
              </a:lnSpc>
            </a:pPr>
            <a:endParaRPr lang="en-GB" dirty="0"/>
          </a:p>
        </p:txBody>
      </p:sp>
      <p:sp>
        <p:nvSpPr>
          <p:cNvPr id="8" name="Text Placeholder 1">
            <a:extLst>
              <a:ext uri="{FF2B5EF4-FFF2-40B4-BE49-F238E27FC236}">
                <a16:creationId xmlns:a16="http://schemas.microsoft.com/office/drawing/2014/main" xmlns="" id="{8610652E-D9D9-E0DF-3A9F-F7FD876F6892}"/>
              </a:ext>
            </a:extLst>
          </p:cNvPr>
          <p:cNvSpPr txBox="1">
            <a:spLocks/>
          </p:cNvSpPr>
          <p:nvPr/>
        </p:nvSpPr>
        <p:spPr>
          <a:xfrm>
            <a:off x="908781" y="5907742"/>
            <a:ext cx="14489062" cy="1349648"/>
          </a:xfrm>
          <a:prstGeom prst="rect">
            <a:avLst/>
          </a:prstGeom>
        </p:spPr>
        <p:txBody>
          <a:bodyPr vert="horz" lIns="91440" tIns="45720" rIns="91440" bIns="45720" rtlCol="0">
            <a:normAutofit lnSpcReduction="10000"/>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Научно списание посветено на податоци (</a:t>
            </a:r>
            <a:r>
              <a:rPr lang="en-US" dirty="0"/>
              <a:t>Research Data Journal for the Humanities and Social Sciences</a:t>
            </a:r>
            <a:r>
              <a:rPr lang="mk-MK" dirty="0"/>
              <a:t>)</a:t>
            </a:r>
            <a:r>
              <a:rPr lang="en-US" dirty="0"/>
              <a:t>  </a:t>
            </a:r>
            <a:endParaRPr lang="en-GB" b="1" dirty="0"/>
          </a:p>
          <a:p>
            <a:pPr>
              <a:lnSpc>
                <a:spcPct val="150000"/>
              </a:lnSpc>
            </a:pPr>
            <a:endParaRPr lang="en-GB" dirty="0"/>
          </a:p>
          <a:p>
            <a:pPr>
              <a:lnSpc>
                <a:spcPct val="150000"/>
              </a:lnSpc>
            </a:pPr>
            <a:endParaRPr lang="en-GB" dirty="0"/>
          </a:p>
        </p:txBody>
      </p:sp>
      <p:sp>
        <p:nvSpPr>
          <p:cNvPr id="14" name="Footer Placeholder 4">
            <a:extLst>
              <a:ext uri="{FF2B5EF4-FFF2-40B4-BE49-F238E27FC236}">
                <a16:creationId xmlns:a16="http://schemas.microsoft.com/office/drawing/2014/main" xmlns="" id="{9089BC86-8240-6E92-8948-36CB5C52391B}"/>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370861440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build="p"/>
      <p:bldP spid="5" grpId="0" build="p"/>
      <p:bldP spid="8" grpId="0" build="p"/>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9BD18D8-3580-AA42-BC75-E600A63DC02E}"/>
              </a:ext>
            </a:extLst>
          </p:cNvPr>
          <p:cNvSpPr>
            <a:spLocks noGrp="1"/>
          </p:cNvSpPr>
          <p:nvPr>
            <p:ph type="body" idx="1"/>
          </p:nvPr>
        </p:nvSpPr>
        <p:spPr>
          <a:xfrm>
            <a:off x="908781" y="2496211"/>
            <a:ext cx="14489062" cy="1349648"/>
          </a:xfrm>
        </p:spPr>
        <p:txBody>
          <a:bodyPr>
            <a:normAutofit lnSpcReduction="10000"/>
          </a:bodyPr>
          <a:lstStyle/>
          <a:p>
            <a:pPr>
              <a:lnSpc>
                <a:spcPct val="150000"/>
              </a:lnSpc>
            </a:pPr>
            <a:r>
              <a:rPr lang="mk-MK" dirty="0"/>
              <a:t>Запознавање со струтурата на конкретниот ресурс на податоци; регистрација; запознавање со можностите за пребарување</a:t>
            </a:r>
            <a:endParaRPr lang="en-GB" b="1" dirty="0"/>
          </a:p>
          <a:p>
            <a:pPr>
              <a:lnSpc>
                <a:spcPct val="150000"/>
              </a:lnSpc>
            </a:pPr>
            <a:endParaRPr lang="en-GB" dirty="0"/>
          </a:p>
          <a:p>
            <a:pPr>
              <a:lnSpc>
                <a:spcPct val="150000"/>
              </a:lnSpc>
            </a:pPr>
            <a:endParaRPr lang="en-GB" dirty="0"/>
          </a:p>
        </p:txBody>
      </p:sp>
      <p:sp>
        <p:nvSpPr>
          <p:cNvPr id="3" name="Title 2">
            <a:extLst>
              <a:ext uri="{FF2B5EF4-FFF2-40B4-BE49-F238E27FC236}">
                <a16:creationId xmlns:a16="http://schemas.microsoft.com/office/drawing/2014/main" xmlns="" id="{0EF4A075-41F4-AD44-AF37-03A9A8646F17}"/>
              </a:ext>
            </a:extLst>
          </p:cNvPr>
          <p:cNvSpPr>
            <a:spLocks noGrp="1"/>
          </p:cNvSpPr>
          <p:nvPr>
            <p:ph type="title"/>
          </p:nvPr>
        </p:nvSpPr>
        <p:spPr/>
        <p:txBody>
          <a:bodyPr/>
          <a:lstStyle/>
          <a:p>
            <a:r>
              <a:rPr lang="mk-MK" dirty="0"/>
              <a:t>3. Како да се уреди пребарувањето?</a:t>
            </a:r>
            <a:endParaRPr lang="en-GB" dirty="0"/>
          </a:p>
        </p:txBody>
      </p:sp>
      <p:sp>
        <p:nvSpPr>
          <p:cNvPr id="4" name="Text Placeholder 1">
            <a:extLst>
              <a:ext uri="{FF2B5EF4-FFF2-40B4-BE49-F238E27FC236}">
                <a16:creationId xmlns:a16="http://schemas.microsoft.com/office/drawing/2014/main" xmlns="" id="{59123D4E-40D3-3C39-CFEC-7B8FE906C6F8}"/>
              </a:ext>
            </a:extLst>
          </p:cNvPr>
          <p:cNvSpPr txBox="1">
            <a:spLocks/>
          </p:cNvSpPr>
          <p:nvPr/>
        </p:nvSpPr>
        <p:spPr>
          <a:xfrm>
            <a:off x="908781" y="3784672"/>
            <a:ext cx="14489062" cy="1349648"/>
          </a:xfrm>
          <a:prstGeom prst="rect">
            <a:avLst/>
          </a:prstGeom>
        </p:spPr>
        <p:txBody>
          <a:bodyPr vert="horz" lIns="91440" tIns="45720" rIns="91440" bIns="45720" rtlCol="0">
            <a:normAutofit lnSpcReduction="10000"/>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Користење на соодветни концепти во соодветни полиња (различни полиња: </a:t>
            </a:r>
            <a:r>
              <a:rPr lang="en-US" dirty="0"/>
              <a:t>question text, keywords</a:t>
            </a:r>
            <a:r>
              <a:rPr lang="mk-MK" dirty="0"/>
              <a:t>, итн.)</a:t>
            </a:r>
            <a:endParaRPr lang="en-GB" b="1" dirty="0"/>
          </a:p>
          <a:p>
            <a:pPr>
              <a:lnSpc>
                <a:spcPct val="150000"/>
              </a:lnSpc>
            </a:pPr>
            <a:endParaRPr lang="en-GB" dirty="0"/>
          </a:p>
          <a:p>
            <a:pPr>
              <a:lnSpc>
                <a:spcPct val="150000"/>
              </a:lnSpc>
            </a:pPr>
            <a:endParaRPr lang="en-GB" dirty="0"/>
          </a:p>
        </p:txBody>
      </p:sp>
      <p:sp>
        <p:nvSpPr>
          <p:cNvPr id="5" name="Text Placeholder 1">
            <a:extLst>
              <a:ext uri="{FF2B5EF4-FFF2-40B4-BE49-F238E27FC236}">
                <a16:creationId xmlns:a16="http://schemas.microsoft.com/office/drawing/2014/main" xmlns="" id="{837D0473-A3CB-E89F-AA7E-2AB63F491AE7}"/>
              </a:ext>
            </a:extLst>
          </p:cNvPr>
          <p:cNvSpPr txBox="1">
            <a:spLocks/>
          </p:cNvSpPr>
          <p:nvPr/>
        </p:nvSpPr>
        <p:spPr>
          <a:xfrm>
            <a:off x="908781" y="5073133"/>
            <a:ext cx="14489062" cy="1349648"/>
          </a:xfrm>
          <a:prstGeom prst="rect">
            <a:avLst/>
          </a:prstGeom>
        </p:spPr>
        <p:txBody>
          <a:bodyPr vert="horz" lIns="91440" tIns="45720" rIns="91440" bIns="45720" rtlCol="0">
            <a:normAutofit lnSpcReduction="10000"/>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Во случај на „неубедливи“ пронајдоци: проширување или намалување на опсегот/термини кои се пребаруваат</a:t>
            </a:r>
            <a:endParaRPr lang="en-GB" b="1" dirty="0"/>
          </a:p>
          <a:p>
            <a:pPr>
              <a:lnSpc>
                <a:spcPct val="150000"/>
              </a:lnSpc>
            </a:pPr>
            <a:endParaRPr lang="en-GB" dirty="0"/>
          </a:p>
          <a:p>
            <a:pPr>
              <a:lnSpc>
                <a:spcPct val="150000"/>
              </a:lnSpc>
            </a:pPr>
            <a:endParaRPr lang="en-GB" dirty="0"/>
          </a:p>
        </p:txBody>
      </p:sp>
      <p:sp>
        <p:nvSpPr>
          <p:cNvPr id="6" name="Footer Placeholder 4">
            <a:extLst>
              <a:ext uri="{FF2B5EF4-FFF2-40B4-BE49-F238E27FC236}">
                <a16:creationId xmlns:a16="http://schemas.microsoft.com/office/drawing/2014/main" xmlns="" id="{05AC5E64-FC5A-605C-8E18-5EDE6488619E}"/>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171730851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build="p"/>
      <p:bldP spid="5" grpId="0" build="p"/>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9BD18D8-3580-AA42-BC75-E600A63DC02E}"/>
              </a:ext>
            </a:extLst>
          </p:cNvPr>
          <p:cNvSpPr>
            <a:spLocks noGrp="1"/>
          </p:cNvSpPr>
          <p:nvPr>
            <p:ph type="body" idx="1"/>
          </p:nvPr>
        </p:nvSpPr>
        <p:spPr>
          <a:xfrm>
            <a:off x="908781" y="2496211"/>
            <a:ext cx="14489062" cy="1349648"/>
          </a:xfrm>
        </p:spPr>
        <p:txBody>
          <a:bodyPr>
            <a:normAutofit lnSpcReduction="10000"/>
          </a:bodyPr>
          <a:lstStyle/>
          <a:p>
            <a:pPr>
              <a:lnSpc>
                <a:spcPct val="150000"/>
              </a:lnSpc>
            </a:pPr>
            <a:r>
              <a:rPr lang="mk-MK" dirty="0"/>
              <a:t>Проценка на релевантноста на податоците согласно истражувачкото прашање, вклучително и користење на соодветни концепти/индикатори</a:t>
            </a:r>
            <a:endParaRPr lang="en-GB" b="1" dirty="0"/>
          </a:p>
          <a:p>
            <a:pPr>
              <a:lnSpc>
                <a:spcPct val="150000"/>
              </a:lnSpc>
            </a:pPr>
            <a:endParaRPr lang="en-GB" dirty="0"/>
          </a:p>
          <a:p>
            <a:pPr>
              <a:lnSpc>
                <a:spcPct val="150000"/>
              </a:lnSpc>
            </a:pPr>
            <a:endParaRPr lang="en-GB" dirty="0"/>
          </a:p>
        </p:txBody>
      </p:sp>
      <p:sp>
        <p:nvSpPr>
          <p:cNvPr id="3" name="Title 2">
            <a:extLst>
              <a:ext uri="{FF2B5EF4-FFF2-40B4-BE49-F238E27FC236}">
                <a16:creationId xmlns:a16="http://schemas.microsoft.com/office/drawing/2014/main" xmlns="" id="{0EF4A075-41F4-AD44-AF37-03A9A8646F17}"/>
              </a:ext>
            </a:extLst>
          </p:cNvPr>
          <p:cNvSpPr>
            <a:spLocks noGrp="1"/>
          </p:cNvSpPr>
          <p:nvPr>
            <p:ph type="title"/>
          </p:nvPr>
        </p:nvSpPr>
        <p:spPr>
          <a:xfrm>
            <a:off x="908781" y="712694"/>
            <a:ext cx="14716508" cy="1522449"/>
          </a:xfrm>
        </p:spPr>
        <p:txBody>
          <a:bodyPr>
            <a:noAutofit/>
          </a:bodyPr>
          <a:lstStyle/>
          <a:p>
            <a:r>
              <a:rPr lang="mk-MK" sz="5100" dirty="0"/>
              <a:t>4. Како да се изберат податоците кои би можеле да се користат (кандидати)?</a:t>
            </a:r>
            <a:endParaRPr lang="en-GB" sz="5100" dirty="0"/>
          </a:p>
        </p:txBody>
      </p:sp>
      <p:sp>
        <p:nvSpPr>
          <p:cNvPr id="6" name="Title 2">
            <a:extLst>
              <a:ext uri="{FF2B5EF4-FFF2-40B4-BE49-F238E27FC236}">
                <a16:creationId xmlns:a16="http://schemas.microsoft.com/office/drawing/2014/main" xmlns="" id="{A3F72F75-A9A1-B9D5-D847-D5415B413579}"/>
              </a:ext>
            </a:extLst>
          </p:cNvPr>
          <p:cNvSpPr txBox="1">
            <a:spLocks/>
          </p:cNvSpPr>
          <p:nvPr/>
        </p:nvSpPr>
        <p:spPr>
          <a:xfrm>
            <a:off x="908781" y="4269890"/>
            <a:ext cx="14716508" cy="20842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fontScale="97500"/>
          </a:bodyPr>
          <a:lstStyle>
            <a:lvl1pPr marL="0" marR="0" indent="0" algn="l" defTabSz="584200" rtl="0" eaLnBrk="1" latinLnBrk="0" hangingPunct="1">
              <a:lnSpc>
                <a:spcPct val="100000"/>
              </a:lnSpc>
              <a:spcBef>
                <a:spcPts val="0"/>
              </a:spcBef>
              <a:spcAft>
                <a:spcPts val="0"/>
              </a:spcAft>
              <a:buClrTx/>
              <a:buSzTx/>
              <a:buFontTx/>
              <a:buNone/>
              <a:tabLst/>
              <a:defRPr sz="5800" b="0" i="0" u="none" strike="noStrike" cap="none" spc="0" baseline="0">
                <a:ln>
                  <a:noFill/>
                </a:ln>
                <a:solidFill>
                  <a:srgbClr val="6A6C77"/>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2pPr>
            <a:lvl3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3pPr>
            <a:lvl4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4pPr>
            <a:lvl5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5pPr>
            <a:lvl6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6pPr>
            <a:lvl7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7pPr>
            <a:lvl8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8pPr>
            <a:lvl9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9pPr>
          </a:lstStyle>
          <a:p>
            <a:r>
              <a:rPr lang="mk-MK" sz="5200" dirty="0"/>
              <a:t>5. Како да се процени квалитетот на податоците?</a:t>
            </a:r>
            <a:endParaRPr lang="en-GB" sz="5200" dirty="0"/>
          </a:p>
        </p:txBody>
      </p:sp>
      <p:sp>
        <p:nvSpPr>
          <p:cNvPr id="7" name="Text Placeholder 1">
            <a:extLst>
              <a:ext uri="{FF2B5EF4-FFF2-40B4-BE49-F238E27FC236}">
                <a16:creationId xmlns:a16="http://schemas.microsoft.com/office/drawing/2014/main" xmlns="" id="{4E0DF1F2-E9C1-70FD-CE12-A9A2967F48F6}"/>
              </a:ext>
            </a:extLst>
          </p:cNvPr>
          <p:cNvSpPr txBox="1">
            <a:spLocks/>
          </p:cNvSpPr>
          <p:nvPr/>
        </p:nvSpPr>
        <p:spPr>
          <a:xfrm>
            <a:off x="908781" y="6212081"/>
            <a:ext cx="14489062" cy="968648"/>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Преглед на документацијата</a:t>
            </a:r>
            <a:endParaRPr lang="en-GB" b="1" dirty="0"/>
          </a:p>
          <a:p>
            <a:pPr>
              <a:lnSpc>
                <a:spcPct val="150000"/>
              </a:lnSpc>
            </a:pPr>
            <a:endParaRPr lang="en-GB" dirty="0"/>
          </a:p>
          <a:p>
            <a:pPr>
              <a:lnSpc>
                <a:spcPct val="150000"/>
              </a:lnSpc>
            </a:pPr>
            <a:endParaRPr lang="en-GB" dirty="0"/>
          </a:p>
        </p:txBody>
      </p:sp>
      <p:sp>
        <p:nvSpPr>
          <p:cNvPr id="8" name="Text Placeholder 1">
            <a:extLst>
              <a:ext uri="{FF2B5EF4-FFF2-40B4-BE49-F238E27FC236}">
                <a16:creationId xmlns:a16="http://schemas.microsoft.com/office/drawing/2014/main" xmlns="" id="{998D78C8-EAC0-D5EE-848B-822F4DC2977C}"/>
              </a:ext>
            </a:extLst>
          </p:cNvPr>
          <p:cNvSpPr txBox="1">
            <a:spLocks/>
          </p:cNvSpPr>
          <p:nvPr/>
        </p:nvSpPr>
        <p:spPr>
          <a:xfrm>
            <a:off x="908781" y="6865583"/>
            <a:ext cx="14489062" cy="1125531"/>
          </a:xfrm>
          <a:prstGeom prst="rect">
            <a:avLst/>
          </a:prstGeom>
        </p:spPr>
        <p:txBody>
          <a:bodyPr vert="horz" lIns="91440" tIns="45720" rIns="91440" bIns="45720" rtlCol="0">
            <a:normAutofit fontScale="92500" lnSpcReduction="20000"/>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lnSpc>
                <a:spcPct val="150000"/>
              </a:lnSpc>
            </a:pPr>
            <a:r>
              <a:rPr lang="mk-MK" dirty="0"/>
              <a:t>На ниво на целокупен проект (цели, истражувачки прашања, хипотези, методологија, инструменти, мерки, итн.)</a:t>
            </a:r>
            <a:endParaRPr lang="en-GB" b="1" dirty="0"/>
          </a:p>
          <a:p>
            <a:pPr>
              <a:lnSpc>
                <a:spcPct val="150000"/>
              </a:lnSpc>
            </a:pPr>
            <a:endParaRPr lang="en-GB" dirty="0"/>
          </a:p>
          <a:p>
            <a:pPr>
              <a:lnSpc>
                <a:spcPct val="150000"/>
              </a:lnSpc>
            </a:pPr>
            <a:endParaRPr lang="en-GB" dirty="0"/>
          </a:p>
        </p:txBody>
      </p:sp>
      <p:sp>
        <p:nvSpPr>
          <p:cNvPr id="9" name="Text Placeholder 1">
            <a:extLst>
              <a:ext uri="{FF2B5EF4-FFF2-40B4-BE49-F238E27FC236}">
                <a16:creationId xmlns:a16="http://schemas.microsoft.com/office/drawing/2014/main" xmlns="" id="{FFFB6F3F-F4BD-432E-5047-0599DFF389D0}"/>
              </a:ext>
            </a:extLst>
          </p:cNvPr>
          <p:cNvSpPr txBox="1">
            <a:spLocks/>
          </p:cNvSpPr>
          <p:nvPr/>
        </p:nvSpPr>
        <p:spPr>
          <a:xfrm>
            <a:off x="908781" y="7839112"/>
            <a:ext cx="14489062" cy="1314251"/>
          </a:xfrm>
          <a:prstGeom prst="rect">
            <a:avLst/>
          </a:prstGeom>
        </p:spPr>
        <p:txBody>
          <a:bodyPr vert="horz" lIns="91440" tIns="45720" rIns="91440" bIns="45720" rtlCol="0">
            <a:normAutofit lnSpcReduction="10000"/>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lnSpc>
                <a:spcPct val="150000"/>
              </a:lnSpc>
            </a:pPr>
            <a:r>
              <a:rPr lang="mk-MK" dirty="0"/>
              <a:t>На ниво на податоци (на пр. документација за спроведено теренско репрезентативно истражување)</a:t>
            </a:r>
            <a:endParaRPr lang="en-GB" b="1" dirty="0"/>
          </a:p>
          <a:p>
            <a:pPr>
              <a:lnSpc>
                <a:spcPct val="150000"/>
              </a:lnSpc>
            </a:pPr>
            <a:endParaRPr lang="en-GB" dirty="0"/>
          </a:p>
          <a:p>
            <a:pPr>
              <a:lnSpc>
                <a:spcPct val="150000"/>
              </a:lnSpc>
            </a:pPr>
            <a:endParaRPr lang="en-GB" dirty="0"/>
          </a:p>
        </p:txBody>
      </p:sp>
      <p:sp>
        <p:nvSpPr>
          <p:cNvPr id="10" name="Footer Placeholder 4">
            <a:extLst>
              <a:ext uri="{FF2B5EF4-FFF2-40B4-BE49-F238E27FC236}">
                <a16:creationId xmlns:a16="http://schemas.microsoft.com/office/drawing/2014/main" xmlns="" id="{D0520F2A-5D4C-88C9-1B46-9C9D76274C7B}"/>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182460966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animBg="1"/>
      <p:bldP spid="7" grpId="0" build="p"/>
      <p:bldP spid="8" grpId="0" build="p"/>
      <p:bldP spid="9" grpId="0"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9BD18D8-3580-AA42-BC75-E600A63DC02E}"/>
              </a:ext>
            </a:extLst>
          </p:cNvPr>
          <p:cNvSpPr>
            <a:spLocks noGrp="1"/>
          </p:cNvSpPr>
          <p:nvPr>
            <p:ph type="body" idx="1"/>
          </p:nvPr>
        </p:nvSpPr>
        <p:spPr>
          <a:xfrm>
            <a:off x="908781" y="2220959"/>
            <a:ext cx="14489062" cy="997079"/>
          </a:xfrm>
        </p:spPr>
        <p:txBody>
          <a:bodyPr>
            <a:normAutofit/>
          </a:bodyPr>
          <a:lstStyle/>
          <a:p>
            <a:pPr>
              <a:lnSpc>
                <a:spcPct val="150000"/>
              </a:lnSpc>
            </a:pPr>
            <a:r>
              <a:rPr lang="en-US" dirty="0"/>
              <a:t>CESSDA </a:t>
            </a:r>
            <a:r>
              <a:rPr lang="mk-MK" dirty="0"/>
              <a:t>архиви и </a:t>
            </a:r>
            <a:r>
              <a:rPr lang="en-US" dirty="0"/>
              <a:t>CESSDA </a:t>
            </a:r>
            <a:r>
              <a:rPr lang="mk-MK" dirty="0"/>
              <a:t>каталог на податоци</a:t>
            </a:r>
            <a:endParaRPr lang="en-GB" b="1" dirty="0"/>
          </a:p>
          <a:p>
            <a:pPr>
              <a:lnSpc>
                <a:spcPct val="150000"/>
              </a:lnSpc>
            </a:pPr>
            <a:endParaRPr lang="en-GB" dirty="0"/>
          </a:p>
          <a:p>
            <a:pPr>
              <a:lnSpc>
                <a:spcPct val="150000"/>
              </a:lnSpc>
            </a:pPr>
            <a:endParaRPr lang="en-GB" dirty="0"/>
          </a:p>
        </p:txBody>
      </p:sp>
      <p:sp>
        <p:nvSpPr>
          <p:cNvPr id="3" name="Title 2">
            <a:extLst>
              <a:ext uri="{FF2B5EF4-FFF2-40B4-BE49-F238E27FC236}">
                <a16:creationId xmlns:a16="http://schemas.microsoft.com/office/drawing/2014/main" xmlns="" id="{0EF4A075-41F4-AD44-AF37-03A9A8646F17}"/>
              </a:ext>
            </a:extLst>
          </p:cNvPr>
          <p:cNvSpPr>
            <a:spLocks noGrp="1"/>
          </p:cNvSpPr>
          <p:nvPr>
            <p:ph type="title"/>
          </p:nvPr>
        </p:nvSpPr>
        <p:spPr/>
        <p:txBody>
          <a:bodyPr>
            <a:normAutofit fontScale="90000"/>
          </a:bodyPr>
          <a:lstStyle/>
          <a:p>
            <a:r>
              <a:rPr lang="mk-MK" dirty="0"/>
              <a:t>Корисни архиви на податоци во општествените науки</a:t>
            </a:r>
            <a:endParaRPr lang="en-GB" dirty="0"/>
          </a:p>
        </p:txBody>
      </p:sp>
      <p:sp>
        <p:nvSpPr>
          <p:cNvPr id="7" name="Text Placeholder 1">
            <a:extLst>
              <a:ext uri="{FF2B5EF4-FFF2-40B4-BE49-F238E27FC236}">
                <a16:creationId xmlns:a16="http://schemas.microsoft.com/office/drawing/2014/main" xmlns="" id="{61E67E5D-448A-081F-715C-A69C19FCEDED}"/>
              </a:ext>
            </a:extLst>
          </p:cNvPr>
          <p:cNvSpPr txBox="1">
            <a:spLocks/>
          </p:cNvSpPr>
          <p:nvPr/>
        </p:nvSpPr>
        <p:spPr>
          <a:xfrm>
            <a:off x="908781" y="4295312"/>
            <a:ext cx="14489062" cy="99707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en-US" dirty="0"/>
              <a:t>EUROSTAT – </a:t>
            </a:r>
            <a:r>
              <a:rPr lang="mk-MK" dirty="0"/>
              <a:t>статистичката канцеларија на ЕУ</a:t>
            </a:r>
            <a:endParaRPr lang="en-GB" b="1" dirty="0"/>
          </a:p>
          <a:p>
            <a:pPr>
              <a:lnSpc>
                <a:spcPct val="150000"/>
              </a:lnSpc>
            </a:pPr>
            <a:endParaRPr lang="en-GB" dirty="0"/>
          </a:p>
          <a:p>
            <a:pPr>
              <a:lnSpc>
                <a:spcPct val="150000"/>
              </a:lnSpc>
            </a:pPr>
            <a:endParaRPr lang="en-GB" dirty="0"/>
          </a:p>
        </p:txBody>
      </p:sp>
      <p:sp>
        <p:nvSpPr>
          <p:cNvPr id="9" name="Text Placeholder 1">
            <a:extLst>
              <a:ext uri="{FF2B5EF4-FFF2-40B4-BE49-F238E27FC236}">
                <a16:creationId xmlns:a16="http://schemas.microsoft.com/office/drawing/2014/main" xmlns="" id="{B26EF86E-0D01-26CF-DB0D-508ACD99A833}"/>
              </a:ext>
            </a:extLst>
          </p:cNvPr>
          <p:cNvSpPr txBox="1">
            <a:spLocks/>
          </p:cNvSpPr>
          <p:nvPr/>
        </p:nvSpPr>
        <p:spPr>
          <a:xfrm>
            <a:off x="908781" y="5119456"/>
            <a:ext cx="14489062" cy="99707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en-US" dirty="0"/>
              <a:t>European Union Open Data Portal</a:t>
            </a:r>
            <a:r>
              <a:rPr lang="mk-MK" dirty="0"/>
              <a:t>: отворени податоци од ЕУ институциите</a:t>
            </a:r>
            <a:endParaRPr lang="en-GB" dirty="0"/>
          </a:p>
          <a:p>
            <a:pPr>
              <a:lnSpc>
                <a:spcPct val="150000"/>
              </a:lnSpc>
            </a:pPr>
            <a:endParaRPr lang="en-GB" dirty="0"/>
          </a:p>
        </p:txBody>
      </p:sp>
      <p:sp>
        <p:nvSpPr>
          <p:cNvPr id="10" name="Text Placeholder 1">
            <a:extLst>
              <a:ext uri="{FF2B5EF4-FFF2-40B4-BE49-F238E27FC236}">
                <a16:creationId xmlns:a16="http://schemas.microsoft.com/office/drawing/2014/main" xmlns="" id="{3BFBF933-FDB8-2719-3855-281434BE1CE7}"/>
              </a:ext>
            </a:extLst>
          </p:cNvPr>
          <p:cNvSpPr txBox="1">
            <a:spLocks/>
          </p:cNvSpPr>
          <p:nvPr/>
        </p:nvSpPr>
        <p:spPr>
          <a:xfrm>
            <a:off x="908781" y="6921803"/>
            <a:ext cx="14489062" cy="2216817"/>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en-US" dirty="0"/>
              <a:t>OECD </a:t>
            </a:r>
            <a:r>
              <a:rPr lang="en-US" dirty="0" err="1"/>
              <a:t>iLibrary</a:t>
            </a:r>
            <a:r>
              <a:rPr lang="mk-MK" dirty="0"/>
              <a:t>; </a:t>
            </a:r>
            <a:r>
              <a:rPr lang="en-US" dirty="0" err="1"/>
              <a:t>UNdata</a:t>
            </a:r>
            <a:r>
              <a:rPr lang="mk-MK" dirty="0"/>
              <a:t>;</a:t>
            </a:r>
            <a:r>
              <a:rPr lang="en-US" dirty="0"/>
              <a:t> UNESCO Institute for Statistics </a:t>
            </a:r>
            <a:r>
              <a:rPr lang="mk-MK" dirty="0"/>
              <a:t>(податоци за Целите за одржлив развој); </a:t>
            </a:r>
            <a:r>
              <a:rPr lang="en-US" dirty="0"/>
              <a:t>UNICEF (</a:t>
            </a:r>
            <a:r>
              <a:rPr lang="mk-MK" dirty="0"/>
              <a:t>податоци за млади и жени); </a:t>
            </a:r>
            <a:r>
              <a:rPr lang="en-US" dirty="0"/>
              <a:t>World Bank Open Data (</a:t>
            </a:r>
            <a:r>
              <a:rPr lang="mk-MK" dirty="0"/>
              <a:t>податоци за развој)</a:t>
            </a:r>
            <a:r>
              <a:rPr lang="en-US" dirty="0"/>
              <a:t> </a:t>
            </a:r>
            <a:endParaRPr lang="en-GB" dirty="0"/>
          </a:p>
        </p:txBody>
      </p:sp>
      <p:sp>
        <p:nvSpPr>
          <p:cNvPr id="11" name="Text Placeholder 1">
            <a:extLst>
              <a:ext uri="{FF2B5EF4-FFF2-40B4-BE49-F238E27FC236}">
                <a16:creationId xmlns:a16="http://schemas.microsoft.com/office/drawing/2014/main" xmlns="" id="{CE36F8EC-E23B-4319-B73F-0060C4EFA4D9}"/>
              </a:ext>
            </a:extLst>
          </p:cNvPr>
          <p:cNvSpPr txBox="1">
            <a:spLocks/>
          </p:cNvSpPr>
          <p:nvPr/>
        </p:nvSpPr>
        <p:spPr>
          <a:xfrm>
            <a:off x="908781" y="6020630"/>
            <a:ext cx="14489062" cy="99707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Лонгитудинални истражувачки проекти (ЕОИ; ЕВС; итн...)</a:t>
            </a:r>
            <a:endParaRPr lang="en-GB" dirty="0"/>
          </a:p>
          <a:p>
            <a:pPr>
              <a:lnSpc>
                <a:spcPct val="150000"/>
              </a:lnSpc>
            </a:pPr>
            <a:endParaRPr lang="en-GB" dirty="0"/>
          </a:p>
        </p:txBody>
      </p:sp>
      <p:sp>
        <p:nvSpPr>
          <p:cNvPr id="12" name="Text Placeholder 1">
            <a:extLst>
              <a:ext uri="{FF2B5EF4-FFF2-40B4-BE49-F238E27FC236}">
                <a16:creationId xmlns:a16="http://schemas.microsoft.com/office/drawing/2014/main" xmlns="" id="{7B5274BA-2829-1319-DBF7-8A9B382DABF1}"/>
              </a:ext>
            </a:extLst>
          </p:cNvPr>
          <p:cNvSpPr txBox="1">
            <a:spLocks/>
          </p:cNvSpPr>
          <p:nvPr/>
        </p:nvSpPr>
        <p:spPr>
          <a:xfrm>
            <a:off x="908781" y="2984677"/>
            <a:ext cx="14489062" cy="1329511"/>
          </a:xfrm>
          <a:prstGeom prst="rect">
            <a:avLst/>
          </a:prstGeom>
        </p:spPr>
        <p:txBody>
          <a:bodyPr vert="horz" lIns="91440" tIns="45720" rIns="91440" bIns="45720" rtlCol="0">
            <a:normAutofit lnSpcReduction="10000"/>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Национални архиви кои не се членки на </a:t>
            </a:r>
            <a:r>
              <a:rPr lang="en-US" dirty="0"/>
              <a:t>CESSDA</a:t>
            </a:r>
            <a:r>
              <a:rPr lang="mk-MK" dirty="0"/>
              <a:t> (пр. Русија, Италија, Романија) и архиви вон Европа</a:t>
            </a:r>
            <a:endParaRPr lang="en-GB" b="1" dirty="0"/>
          </a:p>
          <a:p>
            <a:pPr>
              <a:lnSpc>
                <a:spcPct val="150000"/>
              </a:lnSpc>
            </a:pPr>
            <a:endParaRPr lang="mk-MK" dirty="0"/>
          </a:p>
          <a:p>
            <a:pPr>
              <a:lnSpc>
                <a:spcPct val="150000"/>
              </a:lnSpc>
            </a:pPr>
            <a:endParaRPr lang="en-GB" dirty="0"/>
          </a:p>
          <a:p>
            <a:pPr>
              <a:lnSpc>
                <a:spcPct val="150000"/>
              </a:lnSpc>
            </a:pPr>
            <a:endParaRPr lang="en-GB" dirty="0"/>
          </a:p>
        </p:txBody>
      </p:sp>
      <p:sp>
        <p:nvSpPr>
          <p:cNvPr id="13" name="Footer Placeholder 4">
            <a:extLst>
              <a:ext uri="{FF2B5EF4-FFF2-40B4-BE49-F238E27FC236}">
                <a16:creationId xmlns:a16="http://schemas.microsoft.com/office/drawing/2014/main" xmlns="" id="{37A671DA-27B4-B472-2AD1-C0B2A3C23CF3}"/>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380582048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7" grpId="0" build="p"/>
      <p:bldP spid="9" grpId="0"/>
      <p:bldP spid="10" grpId="0"/>
      <p:bldP spid="11" grpId="0"/>
      <p:bldP spid="12" grpId="0" build="p"/>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9BD18D8-3580-AA42-BC75-E600A63DC02E}"/>
              </a:ext>
            </a:extLst>
          </p:cNvPr>
          <p:cNvSpPr>
            <a:spLocks noGrp="1"/>
          </p:cNvSpPr>
          <p:nvPr>
            <p:ph type="body" idx="1"/>
          </p:nvPr>
        </p:nvSpPr>
        <p:spPr>
          <a:xfrm>
            <a:off x="908781" y="2220959"/>
            <a:ext cx="14489062" cy="997079"/>
          </a:xfrm>
        </p:spPr>
        <p:txBody>
          <a:bodyPr>
            <a:normAutofit/>
          </a:bodyPr>
          <a:lstStyle/>
          <a:p>
            <a:pPr>
              <a:lnSpc>
                <a:spcPct val="150000"/>
              </a:lnSpc>
            </a:pPr>
            <a:r>
              <a:rPr lang="ru-RU" dirty="0"/>
              <a:t>Проверете ги условите за пристап и користење</a:t>
            </a:r>
            <a:endParaRPr lang="en-GB" dirty="0"/>
          </a:p>
        </p:txBody>
      </p:sp>
      <p:sp>
        <p:nvSpPr>
          <p:cNvPr id="3" name="Title 2">
            <a:extLst>
              <a:ext uri="{FF2B5EF4-FFF2-40B4-BE49-F238E27FC236}">
                <a16:creationId xmlns:a16="http://schemas.microsoft.com/office/drawing/2014/main" xmlns="" id="{0EF4A075-41F4-AD44-AF37-03A9A8646F17}"/>
              </a:ext>
            </a:extLst>
          </p:cNvPr>
          <p:cNvSpPr>
            <a:spLocks noGrp="1"/>
          </p:cNvSpPr>
          <p:nvPr>
            <p:ph type="title"/>
          </p:nvPr>
        </p:nvSpPr>
        <p:spPr/>
        <p:txBody>
          <a:bodyPr>
            <a:normAutofit/>
          </a:bodyPr>
          <a:lstStyle/>
          <a:p>
            <a:r>
              <a:rPr lang="mk-MK" dirty="0"/>
              <a:t>Пристап</a:t>
            </a:r>
            <a:r>
              <a:rPr lang="en-US" dirty="0"/>
              <a:t> </a:t>
            </a:r>
            <a:r>
              <a:rPr lang="mk-MK" dirty="0"/>
              <a:t>и користење</a:t>
            </a:r>
            <a:endParaRPr lang="en-GB" dirty="0"/>
          </a:p>
        </p:txBody>
      </p:sp>
      <p:sp>
        <p:nvSpPr>
          <p:cNvPr id="4" name="Text Placeholder 1">
            <a:extLst>
              <a:ext uri="{FF2B5EF4-FFF2-40B4-BE49-F238E27FC236}">
                <a16:creationId xmlns:a16="http://schemas.microsoft.com/office/drawing/2014/main" xmlns="" id="{FDF354BC-FE51-907F-BED3-07514183330A}"/>
              </a:ext>
            </a:extLst>
          </p:cNvPr>
          <p:cNvSpPr txBox="1">
            <a:spLocks/>
          </p:cNvSpPr>
          <p:nvPr/>
        </p:nvSpPr>
        <p:spPr>
          <a:xfrm>
            <a:off x="908781" y="2752376"/>
            <a:ext cx="14489062" cy="99707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lnSpc>
                <a:spcPct val="150000"/>
              </a:lnSpc>
            </a:pPr>
            <a:r>
              <a:rPr lang="ru-RU" dirty="0"/>
              <a:t>Отворени податоци</a:t>
            </a:r>
            <a:endParaRPr lang="en-GB" dirty="0"/>
          </a:p>
        </p:txBody>
      </p:sp>
      <p:sp>
        <p:nvSpPr>
          <p:cNvPr id="5" name="Text Placeholder 1">
            <a:extLst>
              <a:ext uri="{FF2B5EF4-FFF2-40B4-BE49-F238E27FC236}">
                <a16:creationId xmlns:a16="http://schemas.microsoft.com/office/drawing/2014/main" xmlns="" id="{FAFD45FC-933A-9445-34B6-56BB7F8B6920}"/>
              </a:ext>
            </a:extLst>
          </p:cNvPr>
          <p:cNvSpPr txBox="1">
            <a:spLocks/>
          </p:cNvSpPr>
          <p:nvPr/>
        </p:nvSpPr>
        <p:spPr>
          <a:xfrm>
            <a:off x="908781" y="3329928"/>
            <a:ext cx="14489062" cy="99707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lnSpc>
                <a:spcPct val="150000"/>
              </a:lnSpc>
            </a:pPr>
            <a:r>
              <a:rPr lang="ru-RU" dirty="0"/>
              <a:t>Отворени податоци по регистрација</a:t>
            </a:r>
            <a:endParaRPr lang="en-GB" dirty="0"/>
          </a:p>
        </p:txBody>
      </p:sp>
      <p:sp>
        <p:nvSpPr>
          <p:cNvPr id="6" name="Text Placeholder 1">
            <a:extLst>
              <a:ext uri="{FF2B5EF4-FFF2-40B4-BE49-F238E27FC236}">
                <a16:creationId xmlns:a16="http://schemas.microsoft.com/office/drawing/2014/main" xmlns="" id="{EF62E9EE-AE30-15D6-551C-C6C455F14D22}"/>
              </a:ext>
            </a:extLst>
          </p:cNvPr>
          <p:cNvSpPr txBox="1">
            <a:spLocks/>
          </p:cNvSpPr>
          <p:nvPr/>
        </p:nvSpPr>
        <p:spPr>
          <a:xfrm>
            <a:off x="908781" y="3980867"/>
            <a:ext cx="14489062" cy="1337893"/>
          </a:xfrm>
          <a:prstGeom prst="rect">
            <a:avLst/>
          </a:prstGeom>
        </p:spPr>
        <p:txBody>
          <a:bodyPr vert="horz" lIns="91440" tIns="45720" rIns="91440" bIns="45720" rtlCol="0">
            <a:normAutofit lnSpcReduction="10000"/>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lnSpc>
                <a:spcPct val="150000"/>
              </a:lnSpc>
            </a:pPr>
            <a:r>
              <a:rPr lang="ru-RU" dirty="0"/>
              <a:t>Отворени податоци под специфични услови (дозвола, само за научни цели, само за некомерцијални цели, доверливи податоци)</a:t>
            </a:r>
            <a:endParaRPr lang="en-GB" dirty="0"/>
          </a:p>
        </p:txBody>
      </p:sp>
      <p:sp>
        <p:nvSpPr>
          <p:cNvPr id="8" name="Text Placeholder 1">
            <a:extLst>
              <a:ext uri="{FF2B5EF4-FFF2-40B4-BE49-F238E27FC236}">
                <a16:creationId xmlns:a16="http://schemas.microsoft.com/office/drawing/2014/main" xmlns="" id="{E251A8A9-52C7-C5CA-691D-530664A575BD}"/>
              </a:ext>
            </a:extLst>
          </p:cNvPr>
          <p:cNvSpPr txBox="1">
            <a:spLocks/>
          </p:cNvSpPr>
          <p:nvPr/>
        </p:nvSpPr>
        <p:spPr>
          <a:xfrm>
            <a:off x="908781" y="5200067"/>
            <a:ext cx="14489062" cy="99707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lnSpc>
                <a:spcPct val="150000"/>
              </a:lnSpc>
            </a:pPr>
            <a:r>
              <a:rPr lang="ru-RU" dirty="0"/>
              <a:t>Дозволен пристап само до мета-податоците</a:t>
            </a:r>
            <a:endParaRPr lang="en-GB" dirty="0"/>
          </a:p>
        </p:txBody>
      </p:sp>
      <p:sp>
        <p:nvSpPr>
          <p:cNvPr id="13" name="Text Placeholder 1">
            <a:extLst>
              <a:ext uri="{FF2B5EF4-FFF2-40B4-BE49-F238E27FC236}">
                <a16:creationId xmlns:a16="http://schemas.microsoft.com/office/drawing/2014/main" xmlns="" id="{EB716CBD-E57A-3789-E79B-56900188F7E0}"/>
              </a:ext>
            </a:extLst>
          </p:cNvPr>
          <p:cNvSpPr txBox="1">
            <a:spLocks/>
          </p:cNvSpPr>
          <p:nvPr/>
        </p:nvSpPr>
        <p:spPr>
          <a:xfrm>
            <a:off x="908781" y="5851006"/>
            <a:ext cx="14489062" cy="99707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lnSpc>
                <a:spcPct val="150000"/>
              </a:lnSpc>
            </a:pPr>
            <a:r>
              <a:rPr lang="ru-RU" dirty="0"/>
              <a:t>Податоци под „ембарго“</a:t>
            </a:r>
            <a:endParaRPr lang="en-GB" dirty="0"/>
          </a:p>
        </p:txBody>
      </p:sp>
      <p:sp>
        <p:nvSpPr>
          <p:cNvPr id="14" name="Text Placeholder 1">
            <a:extLst>
              <a:ext uri="{FF2B5EF4-FFF2-40B4-BE49-F238E27FC236}">
                <a16:creationId xmlns:a16="http://schemas.microsoft.com/office/drawing/2014/main" xmlns="" id="{0A76DB79-7D4D-8652-1AF9-746E98233D58}"/>
              </a:ext>
            </a:extLst>
          </p:cNvPr>
          <p:cNvSpPr txBox="1">
            <a:spLocks/>
          </p:cNvSpPr>
          <p:nvPr/>
        </p:nvSpPr>
        <p:spPr>
          <a:xfrm>
            <a:off x="908781" y="6729392"/>
            <a:ext cx="14489062" cy="997079"/>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ru-RU" dirty="0"/>
              <a:t>Земете ги предвид и:</a:t>
            </a:r>
            <a:endParaRPr lang="en-GB" dirty="0"/>
          </a:p>
        </p:txBody>
      </p:sp>
      <p:sp>
        <p:nvSpPr>
          <p:cNvPr id="15" name="Text Placeholder 1">
            <a:extLst>
              <a:ext uri="{FF2B5EF4-FFF2-40B4-BE49-F238E27FC236}">
                <a16:creationId xmlns:a16="http://schemas.microsoft.com/office/drawing/2014/main" xmlns="" id="{559FBE15-189D-DDAF-58B9-364B5B9C4A4B}"/>
              </a:ext>
            </a:extLst>
          </p:cNvPr>
          <p:cNvSpPr txBox="1">
            <a:spLocks/>
          </p:cNvSpPr>
          <p:nvPr/>
        </p:nvSpPr>
        <p:spPr>
          <a:xfrm>
            <a:off x="908781" y="7380332"/>
            <a:ext cx="14489062" cy="878386"/>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lnSpc>
                <a:spcPct val="150000"/>
              </a:lnSpc>
            </a:pPr>
            <a:r>
              <a:rPr lang="ru-RU" dirty="0"/>
              <a:t>Евентуалните трошоци за пристап</a:t>
            </a:r>
            <a:endParaRPr lang="en-GB" dirty="0"/>
          </a:p>
        </p:txBody>
      </p:sp>
      <p:sp>
        <p:nvSpPr>
          <p:cNvPr id="16" name="Text Placeholder 1">
            <a:extLst>
              <a:ext uri="{FF2B5EF4-FFF2-40B4-BE49-F238E27FC236}">
                <a16:creationId xmlns:a16="http://schemas.microsoft.com/office/drawing/2014/main" xmlns="" id="{9E7D7AB8-C309-5090-D92C-0C94B342939D}"/>
              </a:ext>
            </a:extLst>
          </p:cNvPr>
          <p:cNvSpPr txBox="1">
            <a:spLocks/>
          </p:cNvSpPr>
          <p:nvPr/>
        </p:nvSpPr>
        <p:spPr>
          <a:xfrm>
            <a:off x="908781" y="8096612"/>
            <a:ext cx="14489062" cy="878386"/>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lnSpc>
                <a:spcPct val="150000"/>
              </a:lnSpc>
            </a:pPr>
            <a:r>
              <a:rPr lang="ru-RU" dirty="0"/>
              <a:t>Форматот на податочните датотеки</a:t>
            </a:r>
            <a:endParaRPr lang="en-GB" dirty="0"/>
          </a:p>
        </p:txBody>
      </p:sp>
      <p:sp>
        <p:nvSpPr>
          <p:cNvPr id="17" name="Footer Placeholder 4">
            <a:extLst>
              <a:ext uri="{FF2B5EF4-FFF2-40B4-BE49-F238E27FC236}">
                <a16:creationId xmlns:a16="http://schemas.microsoft.com/office/drawing/2014/main" xmlns="" id="{A1871B66-08B0-DBEA-038D-CF0E5A2FA61D}"/>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361497399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P spid="5" grpId="0"/>
      <p:bldP spid="6" grpId="0"/>
      <p:bldP spid="8" grpId="0"/>
      <p:bldP spid="13" grpId="0"/>
      <p:bldP spid="14" grpId="0" build="p"/>
      <p:bldP spid="15" grpId="0" build="p"/>
      <p:bldP spid="16" grpId="0" build="p"/>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9BD18D8-3580-AA42-BC75-E600A63DC02E}"/>
              </a:ext>
            </a:extLst>
          </p:cNvPr>
          <p:cNvSpPr>
            <a:spLocks noGrp="1"/>
          </p:cNvSpPr>
          <p:nvPr>
            <p:ph type="body" idx="1"/>
          </p:nvPr>
        </p:nvSpPr>
        <p:spPr>
          <a:xfrm>
            <a:off x="908781" y="2220959"/>
            <a:ext cx="14489062" cy="1131841"/>
          </a:xfrm>
        </p:spPr>
        <p:txBody>
          <a:bodyPr>
            <a:normAutofit/>
          </a:bodyPr>
          <a:lstStyle/>
          <a:p>
            <a:pPr>
              <a:lnSpc>
                <a:spcPct val="150000"/>
              </a:lnSpc>
            </a:pPr>
            <a:r>
              <a:rPr lang="ru-RU" dirty="0"/>
              <a:t>Директно симнување</a:t>
            </a:r>
            <a:endParaRPr lang="en-GB" dirty="0"/>
          </a:p>
        </p:txBody>
      </p:sp>
      <p:sp>
        <p:nvSpPr>
          <p:cNvPr id="3" name="Title 2">
            <a:extLst>
              <a:ext uri="{FF2B5EF4-FFF2-40B4-BE49-F238E27FC236}">
                <a16:creationId xmlns:a16="http://schemas.microsoft.com/office/drawing/2014/main" xmlns="" id="{0EF4A075-41F4-AD44-AF37-03A9A8646F17}"/>
              </a:ext>
            </a:extLst>
          </p:cNvPr>
          <p:cNvSpPr>
            <a:spLocks noGrp="1"/>
          </p:cNvSpPr>
          <p:nvPr>
            <p:ph type="title"/>
          </p:nvPr>
        </p:nvSpPr>
        <p:spPr/>
        <p:txBody>
          <a:bodyPr>
            <a:normAutofit/>
          </a:bodyPr>
          <a:lstStyle/>
          <a:p>
            <a:r>
              <a:rPr lang="mk-MK" dirty="0"/>
              <a:t>Различни начини на пристап и користење</a:t>
            </a:r>
            <a:endParaRPr lang="en-GB" dirty="0"/>
          </a:p>
        </p:txBody>
      </p:sp>
      <p:sp>
        <p:nvSpPr>
          <p:cNvPr id="7" name="Text Placeholder 1">
            <a:extLst>
              <a:ext uri="{FF2B5EF4-FFF2-40B4-BE49-F238E27FC236}">
                <a16:creationId xmlns:a16="http://schemas.microsoft.com/office/drawing/2014/main" xmlns="" id="{DA7A30AC-F60E-60F9-F7F0-137DF242A429}"/>
              </a:ext>
            </a:extLst>
          </p:cNvPr>
          <p:cNvSpPr txBox="1">
            <a:spLocks/>
          </p:cNvSpPr>
          <p:nvPr/>
        </p:nvSpPr>
        <p:spPr>
          <a:xfrm>
            <a:off x="908781" y="3125264"/>
            <a:ext cx="14489062" cy="1131841"/>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ru-RU" dirty="0"/>
              <a:t>Онлајн анализа (не е потребен посебен софтвер)</a:t>
            </a:r>
            <a:endParaRPr lang="en-GB" dirty="0"/>
          </a:p>
        </p:txBody>
      </p:sp>
      <p:sp>
        <p:nvSpPr>
          <p:cNvPr id="9" name="Text Placeholder 1">
            <a:extLst>
              <a:ext uri="{FF2B5EF4-FFF2-40B4-BE49-F238E27FC236}">
                <a16:creationId xmlns:a16="http://schemas.microsoft.com/office/drawing/2014/main" xmlns="" id="{DC973A08-2A96-9222-D714-6323F7D25398}"/>
              </a:ext>
            </a:extLst>
          </p:cNvPr>
          <p:cNvSpPr txBox="1">
            <a:spLocks/>
          </p:cNvSpPr>
          <p:nvPr/>
        </p:nvSpPr>
        <p:spPr>
          <a:xfrm>
            <a:off x="908781" y="4049954"/>
            <a:ext cx="14489062" cy="1131841"/>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ru-RU" dirty="0"/>
              <a:t>Дозволен пристап само во посебна безбедна соба</a:t>
            </a:r>
            <a:endParaRPr lang="en-GB" dirty="0"/>
          </a:p>
        </p:txBody>
      </p:sp>
      <p:sp>
        <p:nvSpPr>
          <p:cNvPr id="10" name="Text Placeholder 1">
            <a:extLst>
              <a:ext uri="{FF2B5EF4-FFF2-40B4-BE49-F238E27FC236}">
                <a16:creationId xmlns:a16="http://schemas.microsoft.com/office/drawing/2014/main" xmlns="" id="{5E83F6B5-57FB-6316-CB9A-08132AC40DC0}"/>
              </a:ext>
            </a:extLst>
          </p:cNvPr>
          <p:cNvSpPr txBox="1">
            <a:spLocks/>
          </p:cNvSpPr>
          <p:nvPr/>
        </p:nvSpPr>
        <p:spPr>
          <a:xfrm>
            <a:off x="908781" y="4954454"/>
            <a:ext cx="14489062" cy="1131841"/>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ru-RU" dirty="0"/>
              <a:t>Безбеден систем за далечниски пристап</a:t>
            </a:r>
            <a:endParaRPr lang="en-GB" dirty="0"/>
          </a:p>
        </p:txBody>
      </p:sp>
      <p:sp>
        <p:nvSpPr>
          <p:cNvPr id="11" name="Footer Placeholder 4">
            <a:extLst>
              <a:ext uri="{FF2B5EF4-FFF2-40B4-BE49-F238E27FC236}">
                <a16:creationId xmlns:a16="http://schemas.microsoft.com/office/drawing/2014/main" xmlns="" id="{0CC92F0E-5DC9-FB5E-357C-3AA1C914BB7E}"/>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260072239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7" grpId="0" build="p"/>
      <p:bldP spid="9" grpId="0" build="p"/>
      <p:bldP spid="10" grpId="0" build="p"/>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9BD18D8-3580-AA42-BC75-E600A63DC02E}"/>
              </a:ext>
            </a:extLst>
          </p:cNvPr>
          <p:cNvSpPr>
            <a:spLocks noGrp="1"/>
          </p:cNvSpPr>
          <p:nvPr>
            <p:ph type="body" idx="1"/>
          </p:nvPr>
        </p:nvSpPr>
        <p:spPr>
          <a:xfrm>
            <a:off x="908781" y="2038079"/>
            <a:ext cx="14489062" cy="1131841"/>
          </a:xfrm>
        </p:spPr>
        <p:txBody>
          <a:bodyPr>
            <a:normAutofit/>
          </a:bodyPr>
          <a:lstStyle/>
          <a:p>
            <a:pPr>
              <a:lnSpc>
                <a:spcPct val="150000"/>
              </a:lnSpc>
            </a:pPr>
            <a:r>
              <a:rPr lang="ru-RU" dirty="0"/>
              <a:t>Податоците секогаш треба да бидат цитирани</a:t>
            </a:r>
            <a:endParaRPr lang="en-GB" dirty="0"/>
          </a:p>
        </p:txBody>
      </p:sp>
      <p:sp>
        <p:nvSpPr>
          <p:cNvPr id="3" name="Title 2">
            <a:extLst>
              <a:ext uri="{FF2B5EF4-FFF2-40B4-BE49-F238E27FC236}">
                <a16:creationId xmlns:a16="http://schemas.microsoft.com/office/drawing/2014/main" xmlns="" id="{0EF4A075-41F4-AD44-AF37-03A9A8646F17}"/>
              </a:ext>
            </a:extLst>
          </p:cNvPr>
          <p:cNvSpPr>
            <a:spLocks noGrp="1"/>
          </p:cNvSpPr>
          <p:nvPr>
            <p:ph type="title"/>
          </p:nvPr>
        </p:nvSpPr>
        <p:spPr/>
        <p:txBody>
          <a:bodyPr>
            <a:normAutofit/>
          </a:bodyPr>
          <a:lstStyle/>
          <a:p>
            <a:r>
              <a:rPr lang="mk-MK" dirty="0"/>
              <a:t>Цитирање на податоците</a:t>
            </a:r>
            <a:endParaRPr lang="en-GB" dirty="0"/>
          </a:p>
        </p:txBody>
      </p:sp>
      <p:sp>
        <p:nvSpPr>
          <p:cNvPr id="7" name="Text Placeholder 1">
            <a:extLst>
              <a:ext uri="{FF2B5EF4-FFF2-40B4-BE49-F238E27FC236}">
                <a16:creationId xmlns:a16="http://schemas.microsoft.com/office/drawing/2014/main" xmlns="" id="{DA7A30AC-F60E-60F9-F7F0-137DF242A429}"/>
              </a:ext>
            </a:extLst>
          </p:cNvPr>
          <p:cNvSpPr txBox="1">
            <a:spLocks/>
          </p:cNvSpPr>
          <p:nvPr/>
        </p:nvSpPr>
        <p:spPr>
          <a:xfrm>
            <a:off x="908781" y="2820464"/>
            <a:ext cx="14489062" cy="1355296"/>
          </a:xfrm>
          <a:prstGeom prst="rect">
            <a:avLst/>
          </a:prstGeom>
        </p:spPr>
        <p:txBody>
          <a:bodyPr vert="horz" lIns="91440" tIns="45720" rIns="91440" bIns="45720" rtlCol="0">
            <a:normAutofit lnSpcReduction="10000"/>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ru-RU" dirty="0"/>
              <a:t>Доколку е достапно: користење на постојани идентификатори (</a:t>
            </a:r>
            <a:r>
              <a:rPr lang="mk-MK" dirty="0"/>
              <a:t>пр. </a:t>
            </a:r>
            <a:r>
              <a:rPr lang="en-US" dirty="0"/>
              <a:t>DOI – Digital Object Identifier)</a:t>
            </a:r>
            <a:endParaRPr lang="en-GB" dirty="0"/>
          </a:p>
        </p:txBody>
      </p:sp>
      <p:sp>
        <p:nvSpPr>
          <p:cNvPr id="4" name="Text Placeholder 1">
            <a:extLst>
              <a:ext uri="{FF2B5EF4-FFF2-40B4-BE49-F238E27FC236}">
                <a16:creationId xmlns:a16="http://schemas.microsoft.com/office/drawing/2014/main" xmlns="" id="{D4846E42-437F-DD68-D0E0-DD22B072ACF4}"/>
              </a:ext>
            </a:extLst>
          </p:cNvPr>
          <p:cNvSpPr txBox="1">
            <a:spLocks/>
          </p:cNvSpPr>
          <p:nvPr/>
        </p:nvSpPr>
        <p:spPr>
          <a:xfrm>
            <a:off x="908781" y="4206240"/>
            <a:ext cx="14489062" cy="782385"/>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a:lnSpc>
                <a:spcPct val="150000"/>
              </a:lnSpc>
            </a:pPr>
            <a:r>
              <a:rPr lang="mk-MK" dirty="0"/>
              <a:t>Примери:</a:t>
            </a:r>
            <a:endParaRPr lang="en-GB" dirty="0"/>
          </a:p>
        </p:txBody>
      </p:sp>
      <p:sp>
        <p:nvSpPr>
          <p:cNvPr id="5" name="Text Placeholder 1">
            <a:extLst>
              <a:ext uri="{FF2B5EF4-FFF2-40B4-BE49-F238E27FC236}">
                <a16:creationId xmlns:a16="http://schemas.microsoft.com/office/drawing/2014/main" xmlns="" id="{4F669E16-7F2C-DF1D-7F7A-33E295E22D70}"/>
              </a:ext>
            </a:extLst>
          </p:cNvPr>
          <p:cNvSpPr txBox="1">
            <a:spLocks/>
          </p:cNvSpPr>
          <p:nvPr/>
        </p:nvSpPr>
        <p:spPr>
          <a:xfrm>
            <a:off x="908781" y="4988625"/>
            <a:ext cx="14489062" cy="1183575"/>
          </a:xfrm>
          <a:prstGeom prst="rect">
            <a:avLst/>
          </a:prstGeom>
        </p:spPr>
        <p:txBody>
          <a:bodyPr vert="horz" lIns="91440" tIns="45720" rIns="91440" bIns="45720" rtlCol="0">
            <a:normAutofit fontScale="92500" lnSpcReduction="20000"/>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lnSpc>
                <a:spcPct val="150000"/>
              </a:lnSpc>
            </a:pPr>
            <a:r>
              <a:rPr lang="mk-MK" dirty="0"/>
              <a:t>Автор(и)</a:t>
            </a:r>
            <a:r>
              <a:rPr lang="en-US" dirty="0"/>
              <a:t> (</a:t>
            </a:r>
            <a:r>
              <a:rPr lang="mk-MK" dirty="0"/>
              <a:t>Година на публикација</a:t>
            </a:r>
            <a:r>
              <a:rPr lang="en-US" dirty="0"/>
              <a:t>). </a:t>
            </a:r>
            <a:r>
              <a:rPr lang="mk-MK" dirty="0"/>
              <a:t>Наслов</a:t>
            </a:r>
            <a:r>
              <a:rPr lang="en-US" dirty="0"/>
              <a:t>. </a:t>
            </a:r>
            <a:r>
              <a:rPr lang="mk-MK" dirty="0"/>
              <a:t>Верзија</a:t>
            </a:r>
            <a:r>
              <a:rPr lang="en-US" dirty="0"/>
              <a:t>. </a:t>
            </a:r>
            <a:r>
              <a:rPr lang="mk-MK" dirty="0"/>
              <a:t>Издавач</a:t>
            </a:r>
            <a:r>
              <a:rPr lang="en-US" dirty="0"/>
              <a:t>. </a:t>
            </a:r>
            <a:r>
              <a:rPr lang="mk-MK" dirty="0"/>
              <a:t>Тип на рерурс</a:t>
            </a:r>
            <a:r>
              <a:rPr lang="en-US" dirty="0"/>
              <a:t>. </a:t>
            </a:r>
            <a:r>
              <a:rPr lang="mk-MK" dirty="0"/>
              <a:t>Идентификатор</a:t>
            </a:r>
            <a:endParaRPr lang="en-GB" dirty="0"/>
          </a:p>
        </p:txBody>
      </p:sp>
      <p:sp>
        <p:nvSpPr>
          <p:cNvPr id="6" name="Text Placeholder 1">
            <a:extLst>
              <a:ext uri="{FF2B5EF4-FFF2-40B4-BE49-F238E27FC236}">
                <a16:creationId xmlns:a16="http://schemas.microsoft.com/office/drawing/2014/main" xmlns="" id="{26B791DA-0D75-E599-A6C3-B912DC2B638C}"/>
              </a:ext>
            </a:extLst>
          </p:cNvPr>
          <p:cNvSpPr txBox="1">
            <a:spLocks/>
          </p:cNvSpPr>
          <p:nvPr/>
        </p:nvSpPr>
        <p:spPr>
          <a:xfrm>
            <a:off x="908781" y="6172200"/>
            <a:ext cx="14489062" cy="1183575"/>
          </a:xfrm>
          <a:prstGeom prst="rect">
            <a:avLst/>
          </a:prstGeom>
        </p:spPr>
        <p:txBody>
          <a:bodyPr vert="horz" lIns="91440" tIns="45720" rIns="91440" bIns="45720" rtlCol="0">
            <a:normAutofit fontScale="92500" lnSpcReduction="20000"/>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lnSpc>
                <a:spcPct val="150000"/>
              </a:lnSpc>
            </a:pPr>
            <a:r>
              <a:rPr lang="en-US" dirty="0"/>
              <a:t>Webb, P., </a:t>
            </a:r>
            <a:r>
              <a:rPr lang="en-US" dirty="0" err="1"/>
              <a:t>Scarrow</a:t>
            </a:r>
            <a:r>
              <a:rPr lang="en-US" dirty="0"/>
              <a:t>, S., </a:t>
            </a:r>
            <a:r>
              <a:rPr lang="en-US" dirty="0" err="1"/>
              <a:t>Poguntke</a:t>
            </a:r>
            <a:r>
              <a:rPr lang="en-US" dirty="0"/>
              <a:t>, T. (2017). Political Party Database, 2011-2014. [data collection]. UK Data Service. SN: 8265, </a:t>
            </a:r>
            <a:r>
              <a:rPr lang="en-US" u="sng" dirty="0">
                <a:hlinkClick r:id="rId3"/>
              </a:rPr>
              <a:t>http://doi.org/10.5255/UKDA-SN-8265-1</a:t>
            </a:r>
            <a:r>
              <a:rPr lang="mk-MK" u="sng" dirty="0"/>
              <a:t> </a:t>
            </a:r>
            <a:r>
              <a:rPr lang="en-US" u="sng" dirty="0"/>
              <a:t> </a:t>
            </a:r>
            <a:endParaRPr lang="en-GB" dirty="0"/>
          </a:p>
        </p:txBody>
      </p:sp>
      <p:sp>
        <p:nvSpPr>
          <p:cNvPr id="8" name="Text Placeholder 1">
            <a:extLst>
              <a:ext uri="{FF2B5EF4-FFF2-40B4-BE49-F238E27FC236}">
                <a16:creationId xmlns:a16="http://schemas.microsoft.com/office/drawing/2014/main" xmlns="" id="{579DB08E-4E67-A038-0ED8-59DD8E0617A8}"/>
              </a:ext>
            </a:extLst>
          </p:cNvPr>
          <p:cNvSpPr txBox="1">
            <a:spLocks/>
          </p:cNvSpPr>
          <p:nvPr/>
        </p:nvSpPr>
        <p:spPr>
          <a:xfrm>
            <a:off x="908781" y="7442070"/>
            <a:ext cx="14489062" cy="1610490"/>
          </a:xfrm>
          <a:prstGeom prst="rect">
            <a:avLst/>
          </a:prstGeom>
        </p:spPr>
        <p:txBody>
          <a:bodyPr vert="horz" lIns="91440" tIns="45720" rIns="91440" bIns="45720" rtlCol="0">
            <a:normAutofit fontScale="85000" lnSpcReduction="20000"/>
          </a:bodyPr>
          <a:lstStyle>
            <a:lvl1pPr marL="584200" marR="0" indent="-584200" algn="l" defTabSz="584200" rtl="0" eaLnBrk="1" latinLnBrk="0" hangingPunct="1">
              <a:lnSpc>
                <a:spcPct val="100000"/>
              </a:lnSpc>
              <a:spcBef>
                <a:spcPts val="600"/>
              </a:spcBef>
              <a:spcAft>
                <a:spcPts val="0"/>
              </a:spcAft>
              <a:buClrTx/>
              <a:buSzPct val="73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2"/>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lvl="1">
              <a:lnSpc>
                <a:spcPct val="150000"/>
              </a:lnSpc>
            </a:pPr>
            <a:r>
              <a:rPr lang="en-US" dirty="0"/>
              <a:t>European Foundation for the Improvement of Living and Working Conditions, (2017). European Working Conditions Survey, 2015. 4th Edition. UK Data Service. [data collection]. </a:t>
            </a:r>
            <a:r>
              <a:rPr lang="en-US" u="sng" dirty="0">
                <a:hlinkClick r:id="rId4"/>
              </a:rPr>
              <a:t>http://doi.org/10.5255/UKDA-SN-8098-4</a:t>
            </a:r>
            <a:r>
              <a:rPr lang="mk-MK" u="sng" dirty="0"/>
              <a:t> </a:t>
            </a:r>
            <a:r>
              <a:rPr lang="en-US" u="sng" dirty="0"/>
              <a:t> </a:t>
            </a:r>
            <a:endParaRPr lang="en-GB" dirty="0"/>
          </a:p>
        </p:txBody>
      </p:sp>
      <p:sp>
        <p:nvSpPr>
          <p:cNvPr id="11" name="Footer Placeholder 4">
            <a:extLst>
              <a:ext uri="{FF2B5EF4-FFF2-40B4-BE49-F238E27FC236}">
                <a16:creationId xmlns:a16="http://schemas.microsoft.com/office/drawing/2014/main" xmlns="" id="{E1E21392-1D2B-EC90-9128-C84BA460CBD1}"/>
              </a:ext>
            </a:extLst>
          </p:cNvPr>
          <p:cNvSpPr txBox="1">
            <a:spLocks/>
          </p:cNvSpPr>
          <p:nvPr/>
        </p:nvSpPr>
        <p:spPr>
          <a:xfrm>
            <a:off x="1877116" y="9105970"/>
            <a:ext cx="14769445" cy="51928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1800" b="0" dirty="0">
                <a:solidFill>
                  <a:schemeClr val="bg2">
                    <a:lumMod val="50000"/>
                  </a:schemeClr>
                </a:solidFill>
                <a:latin typeface="+mn-lt"/>
              </a:rPr>
              <a:t>CESSDA Training Team (2017 - 2022). CESSDA Data Management Expert Guide. Bergen, Norway: CESSDA ERIC. </a:t>
            </a:r>
            <a:endParaRPr lang="mk-MK" sz="1800" b="0" dirty="0">
              <a:solidFill>
                <a:schemeClr val="bg2">
                  <a:lumMod val="50000"/>
                </a:schemeClr>
              </a:solidFill>
              <a:latin typeface="+mn-lt"/>
            </a:endParaRPr>
          </a:p>
          <a:p>
            <a:pPr algn="l"/>
            <a:r>
              <a:rPr lang="en-GB" sz="1800" b="0" dirty="0">
                <a:solidFill>
                  <a:schemeClr val="bg2">
                    <a:lumMod val="50000"/>
                  </a:schemeClr>
                </a:solidFill>
                <a:latin typeface="+mn-lt"/>
              </a:rPr>
              <a:t>Retrieved from https://dmeg.cessda.eu/</a:t>
            </a:r>
            <a:r>
              <a:rPr lang="mk-MK" sz="1800" b="0" dirty="0">
                <a:solidFill>
                  <a:schemeClr val="bg2">
                    <a:lumMod val="50000"/>
                  </a:schemeClr>
                </a:solidFill>
                <a:latin typeface="+mn-lt"/>
              </a:rPr>
              <a:t> </a:t>
            </a:r>
            <a:endParaRPr lang="en-GB" sz="1800" b="0" dirty="0">
              <a:solidFill>
                <a:schemeClr val="bg2">
                  <a:lumMod val="50000"/>
                </a:schemeClr>
              </a:solidFill>
              <a:latin typeface="+mn-lt"/>
            </a:endParaRPr>
          </a:p>
        </p:txBody>
      </p:sp>
    </p:spTree>
    <p:extLst>
      <p:ext uri="{BB962C8B-B14F-4D97-AF65-F5344CB8AC3E}">
        <p14:creationId xmlns:p14="http://schemas.microsoft.com/office/powerpoint/2010/main" val="150413198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7" grpId="0" build="p"/>
      <p:bldP spid="4" grpId="0" build="p"/>
      <p:bldP spid="5" grpId="0" build="p"/>
      <p:bldP spid="6" grpId="0" build="p"/>
      <p:bldP spid="8" grpId="0" build="p"/>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AC375EAD-C693-BB4C-BFC3-906673C10404}"/>
              </a:ext>
            </a:extLst>
          </p:cNvPr>
          <p:cNvSpPr>
            <a:spLocks noGrp="1"/>
          </p:cNvSpPr>
          <p:nvPr>
            <p:ph type="body" sz="quarter" idx="10"/>
          </p:nvPr>
        </p:nvSpPr>
        <p:spPr/>
        <p:txBody>
          <a:bodyPr/>
          <a:lstStyle/>
          <a:p>
            <a:r>
              <a:rPr lang="mk-MK" dirty="0"/>
              <a:t>Прашања? Мислења?</a:t>
            </a:r>
            <a:endParaRPr lang="en-GB" dirty="0"/>
          </a:p>
        </p:txBody>
      </p:sp>
      <p:sp>
        <p:nvSpPr>
          <p:cNvPr id="5" name="TextBox 4">
            <a:extLst>
              <a:ext uri="{FF2B5EF4-FFF2-40B4-BE49-F238E27FC236}">
                <a16:creationId xmlns:a16="http://schemas.microsoft.com/office/drawing/2014/main" xmlns="" id="{1382774B-ADF3-441D-BE91-3B73896DE598}"/>
              </a:ext>
            </a:extLst>
          </p:cNvPr>
          <p:cNvSpPr txBox="1"/>
          <p:nvPr/>
        </p:nvSpPr>
        <p:spPr>
          <a:xfrm>
            <a:off x="2394860" y="9032789"/>
            <a:ext cx="5842688" cy="3707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rtlCol="0">
            <a:normAutofit fontScale="92500" lnSpcReduction="20000"/>
          </a:bodyPr>
          <a:lstStyle/>
          <a:p>
            <a:pPr algn="l"/>
            <a:r>
              <a:rPr lang="nb-NO" b="0" dirty="0" err="1">
                <a:solidFill>
                  <a:schemeClr val="bg1"/>
                </a:solidFill>
                <a:latin typeface="Tahoma" panose="020B0604030504040204" pitchFamily="34" charset="0"/>
                <a:ea typeface="Tahoma" panose="020B0604030504040204" pitchFamily="34" charset="0"/>
                <a:cs typeface="Tahoma" panose="020B0604030504040204" pitchFamily="34" charset="0"/>
              </a:rPr>
              <a:t>Licence</a:t>
            </a:r>
            <a:r>
              <a:rPr lang="nb-NO" b="0" dirty="0">
                <a:solidFill>
                  <a:schemeClr val="bg1"/>
                </a:solidFill>
                <a:latin typeface="Tahoma" panose="020B0604030504040204" pitchFamily="34" charset="0"/>
                <a:ea typeface="Tahoma" panose="020B0604030504040204" pitchFamily="34" charset="0"/>
                <a:cs typeface="Tahoma" panose="020B0604030504040204" pitchFamily="34" charset="0"/>
              </a:rPr>
              <a:t>: CC-BY 4.0</a:t>
            </a:r>
          </a:p>
        </p:txBody>
      </p:sp>
      <p:pic>
        <p:nvPicPr>
          <p:cNvPr id="3" name="Google Shape;93;p10" descr="MK-DASS logo">
            <a:extLst>
              <a:ext uri="{FF2B5EF4-FFF2-40B4-BE49-F238E27FC236}">
                <a16:creationId xmlns:a16="http://schemas.microsoft.com/office/drawing/2014/main" xmlns="" id="{81F454A6-434B-7498-D6DC-4E95CFEAB730}"/>
              </a:ext>
            </a:extLst>
          </p:cNvPr>
          <p:cNvPicPr preferRelativeResize="0"/>
          <p:nvPr/>
        </p:nvPicPr>
        <p:blipFill>
          <a:blip r:embed="rId2">
            <a:alphaModFix/>
          </a:blip>
          <a:stretch>
            <a:fillRect/>
          </a:stretch>
        </p:blipFill>
        <p:spPr>
          <a:xfrm>
            <a:off x="10971608" y="301977"/>
            <a:ext cx="1501380" cy="1699975"/>
          </a:xfrm>
          <a:prstGeom prst="rect">
            <a:avLst/>
          </a:prstGeom>
          <a:noFill/>
          <a:ln>
            <a:noFill/>
          </a:ln>
        </p:spPr>
      </p:pic>
    </p:spTree>
    <p:extLst>
      <p:ext uri="{BB962C8B-B14F-4D97-AF65-F5344CB8AC3E}">
        <p14:creationId xmlns:p14="http://schemas.microsoft.com/office/powerpoint/2010/main" val="1975905700"/>
      </p:ext>
    </p:extLst>
  </p:cSld>
  <p:clrMapOvr>
    <a:masterClrMapping/>
  </p:clrMapOvr>
  <p:transition spd="med"/>
</p:sld>
</file>

<file path=ppt/theme/theme1.xml><?xml version="1.0" encoding="utf-8"?>
<a:theme xmlns:a="http://schemas.openxmlformats.org/drawingml/2006/main" name="White">
  <a:themeElements>
    <a:clrScheme name="CESSDA">
      <a:dk1>
        <a:srgbClr val="4E4D56"/>
      </a:dk1>
      <a:lt1>
        <a:srgbClr val="A4C9E8"/>
      </a:lt1>
      <a:dk2>
        <a:srgbClr val="454545"/>
      </a:dk2>
      <a:lt2>
        <a:srgbClr val="E6E6E6"/>
      </a:lt2>
      <a:accent1>
        <a:srgbClr val="75B7E8"/>
      </a:accent1>
      <a:accent2>
        <a:srgbClr val="4E4D56"/>
      </a:accent2>
      <a:accent3>
        <a:srgbClr val="FFFFFF"/>
      </a:accent3>
      <a:accent4>
        <a:srgbClr val="FFFFFF"/>
      </a:accent4>
      <a:accent5>
        <a:srgbClr val="FFFFFF"/>
      </a:accent5>
      <a:accent6>
        <a:srgbClr val="FFFFFF"/>
      </a:accent6>
      <a:hlink>
        <a:srgbClr val="2A8FDB"/>
      </a:hlink>
      <a:folHlink>
        <a:srgbClr val="92919C"/>
      </a:folHlink>
    </a:clrScheme>
    <a:fontScheme name="CESSDA">
      <a:majorFont>
        <a:latin typeface="Tahoma"/>
        <a:ea typeface="Helvetica"/>
        <a:cs typeface="Helvetica"/>
      </a:majorFont>
      <a:minorFont>
        <a:latin typeface="Tahoma"/>
        <a:ea typeface="Open Sans"/>
        <a:cs typeface="Open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ln w="12700">
          <a:miter lim="400000"/>
        </a:ln>
        <a:extLst>
          <a:ext uri="{C572A759-6A51-4108-AA02-DFA0A04FC94B}">
            <ma14:wrappingTextBoxFlag xmlns:r="http://schemas.openxmlformats.org/officeDocument/2006/relationships" xmlns:p="http://schemas.openxmlformats.org/presentationml/2006/main" xmlns="" xmlns:m="http://schemas.openxmlformats.org/officeDocument/2006/math" xmlns:a14="http://schemas.microsoft.com/office/drawing/2010/main" xmlns:ma14="http://schemas.microsoft.com/office/mac/drawingml/2011/main" val="1"/>
          </a:ext>
        </a:extLst>
      </a:spPr>
      <a:bodyPr wrap="square" lIns="50800" tIns="50800" rIns="50800" bIns="50800" rtlCol="0">
        <a:normAutofit/>
      </a:bodyPr>
      <a:lstStyle>
        <a:defPPr algn="l">
          <a:defRPr b="0" dirty="0" smtClean="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defRPr>
        </a:defPPr>
      </a:lstStyle>
    </a:txDef>
  </a:objectDefaults>
  <a:extraClrSchemeLst/>
  <a:extLst>
    <a:ext uri="{05A4C25C-085E-4340-85A3-A5531E510DB2}">
      <thm15:themeFamily xmlns:thm15="http://schemas.microsoft.com/office/thememl/2012/main" name="CESSDA_Presentation_Template_16_to_9_26.11.2019_13.00.potx" id="{7406F75E-BD62-4707-AFDD-5B97858B7757}" vid="{8A02090C-057A-41F9-B26E-2882980B4657}"/>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Open Sans"/>
        <a:ea typeface="Open Sans"/>
        <a:cs typeface="Open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White</Template>
  <TotalTime>3247</TotalTime>
  <Words>16368</Words>
  <Application>Microsoft Office PowerPoint</Application>
  <PresentationFormat>Custom</PresentationFormat>
  <Paragraphs>1493</Paragraphs>
  <Slides>145</Slides>
  <Notes>3</Notes>
  <HiddenSlides>0</HiddenSlides>
  <MMClips>1</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145</vt:i4>
      </vt:variant>
    </vt:vector>
  </HeadingPairs>
  <TitlesOfParts>
    <vt:vector size="159" baseType="lpstr">
      <vt:lpstr>Arial</vt:lpstr>
      <vt:lpstr>Calibri</vt:lpstr>
      <vt:lpstr>Cambria</vt:lpstr>
      <vt:lpstr>Helvetica</vt:lpstr>
      <vt:lpstr>Helvetica Neue</vt:lpstr>
      <vt:lpstr>Helvetica Neue Light</vt:lpstr>
      <vt:lpstr>Helvetica Neue Medium</vt:lpstr>
      <vt:lpstr>Open Sans</vt:lpstr>
      <vt:lpstr>Open Sans Light</vt:lpstr>
      <vt:lpstr>Open Sans SemiBold</vt:lpstr>
      <vt:lpstr>Source Sans Pro</vt:lpstr>
      <vt:lpstr>Tahoma</vt:lpstr>
      <vt:lpstr>Times New Roman</vt:lpstr>
      <vt:lpstr>White</vt:lpstr>
      <vt:lpstr>PowerPoint Presentation</vt:lpstr>
      <vt:lpstr>PowerPoint Presentation</vt:lpstr>
      <vt:lpstr>Кој е животниот циклус на истражувачките податоци</vt:lpstr>
      <vt:lpstr>PowerPoint Presentation</vt:lpstr>
      <vt:lpstr>PowerPoint Presentation</vt:lpstr>
      <vt:lpstr>План за управување со податоци</vt:lpstr>
      <vt:lpstr>1.1 Придобивки од  управувањето со податоци </vt:lpstr>
      <vt:lpstr>1.2 Истражувачки податоци</vt:lpstr>
      <vt:lpstr>„Големи податоци“ ( Big Data)</vt:lpstr>
      <vt:lpstr>Формат</vt:lpstr>
      <vt:lpstr>1.3 Податоци во општествените науки</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Организирање и документирање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Вовед</vt:lpstr>
      <vt:lpstr>Вовед II (Што ќе погледнеме денес?)</vt:lpstr>
      <vt:lpstr>Внесување на податоци: квантитативни истражувања</vt:lpstr>
      <vt:lpstr>Внесување на податоци: квалитативни истражувања</vt:lpstr>
      <vt:lpstr>Кодирање на податоци: квантитативни истражувања</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Кодирање на податоци: квантитативни истражувања II</vt:lpstr>
      <vt:lpstr>Кодирање на податоци: квалитативни истражувања</vt:lpstr>
      <vt:lpstr>PowerPoint Presentation</vt:lpstr>
      <vt:lpstr>Кодирање на квалитативни податоци: совети</vt:lpstr>
      <vt:lpstr>Формати на датотеки I</vt:lpstr>
      <vt:lpstr>Формати на датотеки II</vt:lpstr>
      <vt:lpstr>Формати на датотеки II</vt:lpstr>
      <vt:lpstr>Конверзија на датотеки кон долгорочно зачувување</vt:lpstr>
      <vt:lpstr>Зачувување на автентичноста</vt:lpstr>
      <vt:lpstr>Пример на табела за контрола на верзии</vt:lpstr>
      <vt:lpstr>PowerPoint Presentation</vt:lpstr>
      <vt:lpstr>PowerPoint Presentation</vt:lpstr>
      <vt:lpstr>Вовед</vt:lpstr>
      <vt:lpstr>Вовед II (Што ќе погледнеме денес?)</vt:lpstr>
      <vt:lpstr>Решенија за складирање</vt:lpstr>
      <vt:lpstr>Решенија за складирањe: преносни уреди</vt:lpstr>
      <vt:lpstr>Решенија за складирањe: „облак“</vt:lpstr>
      <vt:lpstr>Решенија за складирањe: локално складирање</vt:lpstr>
      <vt:lpstr>Решенија за складирањe: вмрежени дискови</vt:lpstr>
      <vt:lpstr>Решенија за складирањe: различни медиуми</vt:lpstr>
      <vt:lpstr>Стратегија за складирање (совети)</vt:lpstr>
      <vt:lpstr>Резервни копии</vt:lpstr>
      <vt:lpstr>Безбедност</vt:lpstr>
      <vt:lpstr>Безбедност</vt:lpstr>
      <vt:lpstr>PowerPoint Presentation</vt:lpstr>
      <vt:lpstr>PowerPoint Presentation</vt:lpstr>
      <vt:lpstr>Што опфаќа овој дел: </vt:lpstr>
      <vt:lpstr>Етички стандарди </vt:lpstr>
      <vt:lpstr>1. Почитување на научните стандарди </vt:lpstr>
      <vt:lpstr>2. Согласност со законите  </vt:lpstr>
      <vt:lpstr>3. Да не се нанесе социјална или лична штета</vt:lpstr>
      <vt:lpstr>Архивирање и објавување на лични податоци</vt:lpstr>
      <vt:lpstr>Чувствителни лични податоци</vt:lpstr>
      <vt:lpstr>Процес на етичка проценка</vt:lpstr>
      <vt:lpstr>Етичка само-проценка </vt:lpstr>
      <vt:lpstr>Етичка проценка </vt:lpstr>
      <vt:lpstr>Обработка на лични податоци</vt:lpstr>
      <vt:lpstr>6 начела за заштита на лични податоци (GDPR) </vt:lpstr>
      <vt:lpstr>Исклучок за (научни) истражувања</vt:lpstr>
      <vt:lpstr>Правна основа за обработка на ЛП</vt:lpstr>
      <vt:lpstr>GDPR во пракса</vt:lpstr>
      <vt:lpstr>Организациски подготовки за заштита на податоците</vt:lpstr>
      <vt:lpstr>Безбедно бришење на податоци</vt:lpstr>
      <vt:lpstr>Консултација на релевантни правила  </vt:lpstr>
      <vt:lpstr>Мерки за етика и заштита на личните податоци </vt:lpstr>
      <vt:lpstr>Брошура/леток со информации</vt:lpstr>
      <vt:lpstr>Информирана согласност</vt:lpstr>
      <vt:lpstr>Анонимизација </vt:lpstr>
      <vt:lpstr>Анонимизација наспроти псевдонимизација </vt:lpstr>
      <vt:lpstr>Квантитативни податоци   </vt:lpstr>
      <vt:lpstr>Квалитативни податоци </vt:lpstr>
      <vt:lpstr>PowerPoint Presentation</vt:lpstr>
      <vt:lpstr>PowerPoint Presentation</vt:lpstr>
      <vt:lpstr>Авторски права </vt:lpstr>
      <vt:lpstr> Најбитни прашања за истражувачите во врска со АП </vt:lpstr>
      <vt:lpstr>Препреки за транс-европско споделување податоци </vt:lpstr>
      <vt:lpstr>План за управување со податоци</vt:lpstr>
      <vt:lpstr>План за управување со податоци</vt:lpstr>
      <vt:lpstr>PowerPoint Presentation</vt:lpstr>
      <vt:lpstr>PowerPoint Presentation</vt:lpstr>
      <vt:lpstr>PowerPoint Presentation</vt:lpstr>
      <vt:lpstr>Причини за архивирање и публикување</vt:lpstr>
      <vt:lpstr>Рути за објавување податоци</vt:lpstr>
      <vt:lpstr>Пет рути за објавување</vt:lpstr>
      <vt:lpstr>Објавување со архивите на CESSDA</vt:lpstr>
      <vt:lpstr>Публикување со архивите на CESSDA</vt:lpstr>
      <vt:lpstr>Публикување со архивите на CESSDA</vt:lpstr>
      <vt:lpstr>Цитирање на вашите податоци</vt:lpstr>
      <vt:lpstr>Лиценцирање на вашите податоци</vt:lpstr>
      <vt:lpstr>Лиценцирање на вашите податоци</vt:lpstr>
      <vt:lpstr>Категории на пристап </vt:lpstr>
      <vt:lpstr>Категории на пристап </vt:lpstr>
      <vt:lpstr>Промоција на вашите податоци </vt:lpstr>
      <vt:lpstr>PowerPoint Presentation</vt:lpstr>
      <vt:lpstr>PowerPoint Presentation</vt:lpstr>
      <vt:lpstr>Вовед</vt:lpstr>
      <vt:lpstr>Вовед II (Што ќе погледнеме денес?)</vt:lpstr>
      <vt:lpstr>Пример за пронаоѓање</vt:lpstr>
      <vt:lpstr>Чекори во пронаоѓањето на податоците</vt:lpstr>
      <vt:lpstr>1. Какви податоци се потребни? </vt:lpstr>
      <vt:lpstr>2. Кои ресурси се достапни?</vt:lpstr>
      <vt:lpstr>3. Како да се уреди пребарувањето?</vt:lpstr>
      <vt:lpstr>4. Како да се изберат податоците кои би можеле да се користат (кандидати)?</vt:lpstr>
      <vt:lpstr>Корисни архиви на податоци во општествените науки</vt:lpstr>
      <vt:lpstr>Пристап и користење</vt:lpstr>
      <vt:lpstr>Различни начини на пристап и користење</vt:lpstr>
      <vt:lpstr>Цитирање на податоците</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Eleanor Smith</dc:creator>
  <cp:lastModifiedBy>Aneta</cp:lastModifiedBy>
  <cp:revision>157</cp:revision>
  <dcterms:created xsi:type="dcterms:W3CDTF">2019-12-04T12:40:52Z</dcterms:created>
  <dcterms:modified xsi:type="dcterms:W3CDTF">2022-11-04T11:08:20Z</dcterms:modified>
</cp:coreProperties>
</file>