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7340263" cy="9753600"/>
  <p:notesSz cx="6858000" cy="9144000"/>
  <p:embeddedFontLst>
    <p:embeddedFont>
      <p:font typeface="Helvetica Neue" panose="02000503000000020004" pitchFamily="2" charset="0"/>
      <p:regular r:id="rId36"/>
      <p:bold r:id="rId37"/>
      <p:italic r:id="rId38"/>
      <p:boldItalic r:id="rId39"/>
    </p:embeddedFont>
    <p:embeddedFont>
      <p:font typeface="Open Sans" panose="020B0606030504020204" pitchFamily="34" charset="0"/>
      <p:regular r:id="rId40"/>
      <p:bold r:id="rId41"/>
      <p:italic r:id="rId42"/>
      <p:boldItalic r:id="rId43"/>
    </p:embeddedFont>
    <p:embeddedFont>
      <p:font typeface="Open Sans Light" panose="020B0606030504020204" pitchFamily="34" charset="0"/>
      <p:regular r:id="rId44"/>
      <p:bold r:id="rId45"/>
      <p:italic r:id="rId46"/>
      <p:boldItalic r:id="rId47"/>
    </p:embeddedFont>
    <p:embeddedFont>
      <p:font typeface="Tahoma" panose="020B0604030504040204" pitchFamily="34" charset="0"/>
      <p:regular r:id="rId48"/>
      <p:bold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87" d="100"/>
          <a:sy n="87" d="100"/>
        </p:scale>
        <p:origin x="6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ans.knaw.nl/en/data-stations/archaeology/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" name="Google Shape;6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is an example presentation on Dataverse as a repository software that can be used in a workshop introducing dataverse as a system to find data. 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" name="Google Shape;68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Provide overview</a:t>
            </a:r>
            <a:endParaRPr/>
          </a:p>
          <a:p>
            <a:pPr marL="366405" lvl="0" indent="-36640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Char char="∙"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This session is about introducing types of data available and how to find data for a research project. </a:t>
            </a:r>
            <a:endParaRPr/>
          </a:p>
          <a:p>
            <a:pPr marL="366405" lvl="0" indent="-36640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Char char="∙"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Five sections </a:t>
            </a:r>
            <a:endParaRPr/>
          </a:p>
          <a:p>
            <a:pPr marL="366405" lvl="0" indent="-36640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Char char="∙"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Lectures/talking but also practical activities where the aim is to find data for a specific research question </a:t>
            </a:r>
            <a:endParaRPr/>
          </a:p>
          <a:p>
            <a:pPr marL="366405" lvl="0" indent="-36640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Char char="∙"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Assumes no prior knowledge but we recognise you may come with relevant experience and knowledge, therefore - opportunity to share and learn from each other 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you can mention your own repository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Dataverse has 83 installations worldwide.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most recent number is available at https://dataverse.org/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show your own archive here as an example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You can show your own archive here as an example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Explain the FAIR principles in short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Dataverse has certain features that helps make data FAIR, we list them for Findable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Dataverse has certain features that helps make data FAIR, we list them for Accessible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Dataverse has certain features that helps make data FAIR, we list them for Interoperable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Dataverse has certain features that helps make data FAIR, we list them for Reusable 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Here you can show your own repository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Here you can show your own repository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Here you can show your own repository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Here you can show your own repository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" name="Google Shape;195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Here you can show your own repository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6" name="Google Shape;206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Here you can show your own repository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7" name="Google Shape;217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Feel free to use your own example </a:t>
            </a:r>
            <a:endParaRPr/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endParaRPr/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r>
              <a:rPr lang="en-GB"/>
              <a:t>Dataverse is organised according to collections. </a:t>
            </a:r>
            <a:br>
              <a:rPr lang="en-GB"/>
            </a:br>
            <a:r>
              <a:rPr lang="en-GB"/>
              <a:t>An example here is given from the Dutch DataverseNL platform where different Dutch research institutes have their own collection or subdataverse</a:t>
            </a:r>
            <a:endParaRPr/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45c6ef2c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45c6ef2cbd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45c6ef2cb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45c6ef2cbd_0_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45c6ef2cb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45c6ef2cbd_0_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45c6ef2cb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45c6ef2cbd_0_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45c6ef2cbd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45c6ef2cbd_0_4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45c6ef2cbd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45c6ef2cbd_0_4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45c6ef2cb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45c6ef2cbd_0_5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45c6ef2cb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45c6ef2cbd_0_8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45c6ef2cbd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45c6ef2cbd_0_5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45c6ef2cbd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45c6ef2cbd_0_7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Screenshots are taken from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https://dans.knaw.nl/en/data-stations/archaeology/</a:t>
            </a:r>
            <a:r>
              <a:rPr lang="en-GB"/>
              <a:t> but feel free to use your own examples 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45c6ef2cbd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45c6ef2cbd_0_8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Note that in some cases users can publish their datasets themselves. 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45c6ef2cbd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45c6ef2cbd_0_1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Note that in some cases users can publish their datasets themselves. 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45c6ef2cbd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145c6ef2cbd_0_14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45c6ef2cb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2" name="Google Shape;322;g145c6ef2cbd_0_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Depending on your audience you can here present a link to the repository where the researchers should upload their data.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available you could use a test environment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Alternatively, you could upload a test dataset together and walk your participants through the steps.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body" idx="1"/>
          </p:nvPr>
        </p:nvSpPr>
        <p:spPr>
          <a:xfrm>
            <a:off x="2461053" y="3232680"/>
            <a:ext cx="13953494" cy="1402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Tahoma"/>
              <a:buNone/>
              <a:defRPr sz="80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2"/>
          </p:nvPr>
        </p:nvSpPr>
        <p:spPr>
          <a:xfrm>
            <a:off x="2394860" y="5016501"/>
            <a:ext cx="6517946" cy="81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C2E9"/>
              </a:buClr>
              <a:buSzPts val="4140"/>
              <a:buFont typeface="Tahoma"/>
              <a:buNone/>
              <a:defRPr sz="4140">
                <a:solidFill>
                  <a:srgbClr val="94C2E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2546956" y="4682067"/>
            <a:ext cx="12699160" cy="1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2546956" y="4682067"/>
            <a:ext cx="2068305" cy="1"/>
          </a:xfrm>
          <a:prstGeom prst="straightConnector1">
            <a:avLst/>
          </a:prstGeom>
          <a:noFill/>
          <a:ln w="88900" cap="flat" cmpd="sng">
            <a:solidFill>
              <a:srgbClr val="94C2E9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3" name="Google Shape;13;p2"/>
          <p:cNvSpPr txBox="1"/>
          <p:nvPr/>
        </p:nvSpPr>
        <p:spPr>
          <a:xfrm>
            <a:off x="2946216" y="8189517"/>
            <a:ext cx="1213473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cessda.eu</a:t>
            </a:r>
            <a:endParaRPr/>
          </a:p>
        </p:txBody>
      </p:sp>
      <p:sp>
        <p:nvSpPr>
          <p:cNvPr id="14" name="Google Shape;14;p2"/>
          <p:cNvSpPr txBox="1"/>
          <p:nvPr/>
        </p:nvSpPr>
        <p:spPr>
          <a:xfrm>
            <a:off x="5845801" y="8175179"/>
            <a:ext cx="1917192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@CESSDA_Data</a:t>
            </a: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3"/>
          </p:nvPr>
        </p:nvSpPr>
        <p:spPr>
          <a:xfrm>
            <a:off x="2394025" y="5981700"/>
            <a:ext cx="5429415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Tahoma"/>
              <a:buNone/>
              <a:defRPr sz="2000" i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4"/>
          </p:nvPr>
        </p:nvSpPr>
        <p:spPr>
          <a:xfrm>
            <a:off x="2410958" y="6908800"/>
            <a:ext cx="5429415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Tahoma"/>
              <a:buNone/>
              <a:defRPr sz="2000" i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99897" y="626969"/>
            <a:ext cx="2914650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1980" y="8212130"/>
            <a:ext cx="417023" cy="336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61053" y="8261351"/>
            <a:ext cx="247650" cy="266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oogle Shape;20;p2"/>
          <p:cNvGrpSpPr/>
          <p:nvPr/>
        </p:nvGrpSpPr>
        <p:grpSpPr>
          <a:xfrm>
            <a:off x="1241530" y="8869744"/>
            <a:ext cx="1068804" cy="490158"/>
            <a:chOff x="1241530" y="8869744"/>
            <a:chExt cx="1068804" cy="490158"/>
          </a:xfrm>
        </p:grpSpPr>
        <p:pic>
          <p:nvPicPr>
            <p:cNvPr id="21" name="Google Shape;21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820176" y="8869744"/>
              <a:ext cx="490158" cy="4901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241530" y="8869744"/>
              <a:ext cx="490158" cy="49015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(standard)">
  <p:cSld name="Content (standard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39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1400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1400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1400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1400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-1" y="885495"/>
            <a:ext cx="595950" cy="997079"/>
          </a:xfrm>
          <a:prstGeom prst="rect">
            <a:avLst/>
          </a:prstGeom>
          <a:solidFill>
            <a:srgbClr val="6A6C77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"/>
              <a:buNone/>
            </a:pPr>
            <a:endParaRPr sz="2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6" name="Google Shape;26;p3"/>
          <p:cNvCxnSpPr/>
          <p:nvPr/>
        </p:nvCxnSpPr>
        <p:spPr>
          <a:xfrm>
            <a:off x="1714974" y="9119886"/>
            <a:ext cx="13910316" cy="1"/>
          </a:xfrm>
          <a:prstGeom prst="straightConnector1">
            <a:avLst/>
          </a:prstGeom>
          <a:noFill/>
          <a:ln w="25400" cap="flat" cmpd="sng">
            <a:solidFill>
              <a:srgbClr val="98C5E8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15979978" y="8957733"/>
            <a:ext cx="606477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12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12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12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12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12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12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12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12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12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  <a:defRPr sz="5800"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9" name="Google Shape;2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980" y="9191482"/>
            <a:ext cx="1511602" cy="414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(Alternate)">
  <p:cSld name="Thank You (Alternate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/>
        </p:nvSpPr>
        <p:spPr>
          <a:xfrm>
            <a:off x="2899879" y="8143856"/>
            <a:ext cx="1213473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rPr>
              <a:t>cessda.eu</a:t>
            </a:r>
            <a:endParaRPr/>
          </a:p>
        </p:txBody>
      </p:sp>
      <p:sp>
        <p:nvSpPr>
          <p:cNvPr id="32" name="Google Shape;32;p4"/>
          <p:cNvSpPr txBox="1"/>
          <p:nvPr/>
        </p:nvSpPr>
        <p:spPr>
          <a:xfrm>
            <a:off x="5798202" y="8129518"/>
            <a:ext cx="1917192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rPr>
              <a:t>@CESSDA_Data</a:t>
            </a:r>
            <a:endParaRPr sz="2000" b="0" i="0" u="none" strike="noStrike" cap="none">
              <a:solidFill>
                <a:srgbClr val="6A6C77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3" name="Google Shape;33;p4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1446" y="8222847"/>
            <a:ext cx="312486" cy="2523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4"/>
          <p:cNvCxnSpPr/>
          <p:nvPr/>
        </p:nvCxnSpPr>
        <p:spPr>
          <a:xfrm>
            <a:off x="2546956" y="4682067"/>
            <a:ext cx="12699160" cy="1"/>
          </a:xfrm>
          <a:prstGeom prst="straightConnector1">
            <a:avLst/>
          </a:prstGeom>
          <a:noFill/>
          <a:ln w="25400" cap="flat" cmpd="sng">
            <a:solidFill>
              <a:srgbClr val="6A6C77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35" name="Google Shape;35;p4"/>
          <p:cNvCxnSpPr/>
          <p:nvPr/>
        </p:nvCxnSpPr>
        <p:spPr>
          <a:xfrm>
            <a:off x="2546956" y="4682067"/>
            <a:ext cx="2068305" cy="1"/>
          </a:xfrm>
          <a:prstGeom prst="straightConnector1">
            <a:avLst/>
          </a:prstGeom>
          <a:noFill/>
          <a:ln w="88900" cap="flat" cmpd="sng">
            <a:solidFill>
              <a:srgbClr val="B7D2EB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2546428" y="3467100"/>
            <a:ext cx="12700388" cy="1214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11600"/>
              <a:buFont typeface="Tahoma"/>
              <a:buNone/>
              <a:defRPr sz="80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060"/>
              <a:buFont typeface="Tahoma"/>
              <a:buNone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2"/>
          </p:nvPr>
        </p:nvSpPr>
        <p:spPr>
          <a:xfrm>
            <a:off x="6705804" y="5346700"/>
            <a:ext cx="854031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900"/>
              <a:buFont typeface="Tahoma"/>
              <a:buNone/>
              <a:defRPr sz="2000" i="1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0245" y="7986661"/>
            <a:ext cx="757121" cy="7571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" name="Google Shape;39;p4"/>
          <p:cNvGrpSpPr/>
          <p:nvPr/>
        </p:nvGrpSpPr>
        <p:grpSpPr>
          <a:xfrm>
            <a:off x="1241530" y="8869744"/>
            <a:ext cx="1068804" cy="490158"/>
            <a:chOff x="1241530" y="8869744"/>
            <a:chExt cx="1068804" cy="490158"/>
          </a:xfrm>
        </p:grpSpPr>
        <p:pic>
          <p:nvPicPr>
            <p:cNvPr id="40" name="Google Shape;40;p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20176" y="8869744"/>
              <a:ext cx="490158" cy="4901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41530" y="8869744"/>
              <a:ext cx="490158" cy="49015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2" name="Google Shape;42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570437" y="647225"/>
            <a:ext cx="2844110" cy="779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(Alternate)">
  <p:cSld name="Title (Alternate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body" idx="1"/>
          </p:nvPr>
        </p:nvSpPr>
        <p:spPr>
          <a:xfrm>
            <a:off x="2461053" y="3232680"/>
            <a:ext cx="13953494" cy="1402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93"/>
              </a:buClr>
              <a:buSzPts val="8000"/>
              <a:buFont typeface="Tahoma"/>
              <a:buNone/>
              <a:defRPr sz="8000">
                <a:solidFill>
                  <a:srgbClr val="888893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body" idx="2"/>
          </p:nvPr>
        </p:nvSpPr>
        <p:spPr>
          <a:xfrm>
            <a:off x="2394860" y="5016501"/>
            <a:ext cx="6517946" cy="81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93"/>
              </a:buClr>
              <a:buSzPts val="4140"/>
              <a:buFont typeface="Tahoma"/>
              <a:buNone/>
              <a:defRPr sz="4140">
                <a:solidFill>
                  <a:srgbClr val="888893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cxnSp>
        <p:nvCxnSpPr>
          <p:cNvPr id="46" name="Google Shape;46;p5"/>
          <p:cNvCxnSpPr/>
          <p:nvPr/>
        </p:nvCxnSpPr>
        <p:spPr>
          <a:xfrm>
            <a:off x="2546956" y="4682067"/>
            <a:ext cx="12699160" cy="1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47" name="Google Shape;47;p5"/>
          <p:cNvCxnSpPr/>
          <p:nvPr/>
        </p:nvCxnSpPr>
        <p:spPr>
          <a:xfrm>
            <a:off x="2546956" y="4682067"/>
            <a:ext cx="2068305" cy="1"/>
          </a:xfrm>
          <a:prstGeom prst="straightConnector1">
            <a:avLst/>
          </a:prstGeom>
          <a:noFill/>
          <a:ln w="88900" cap="flat" cmpd="sng">
            <a:solidFill>
              <a:srgbClr val="94C2E9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48" name="Google Shape;48;p5"/>
          <p:cNvSpPr txBox="1"/>
          <p:nvPr/>
        </p:nvSpPr>
        <p:spPr>
          <a:xfrm>
            <a:off x="2946216" y="8189517"/>
            <a:ext cx="1213473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93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888893"/>
                </a:solidFill>
                <a:latin typeface="Tahoma"/>
                <a:ea typeface="Tahoma"/>
                <a:cs typeface="Tahoma"/>
                <a:sym typeface="Tahoma"/>
              </a:rPr>
              <a:t>cessda.eu</a:t>
            </a:r>
            <a:endParaRPr/>
          </a:p>
        </p:txBody>
      </p:sp>
      <p:sp>
        <p:nvSpPr>
          <p:cNvPr id="49" name="Google Shape;49;p5"/>
          <p:cNvSpPr txBox="1"/>
          <p:nvPr/>
        </p:nvSpPr>
        <p:spPr>
          <a:xfrm>
            <a:off x="5845801" y="8175179"/>
            <a:ext cx="1917192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93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888893"/>
                </a:solidFill>
                <a:latin typeface="Tahoma"/>
                <a:ea typeface="Tahoma"/>
                <a:cs typeface="Tahoma"/>
                <a:sym typeface="Tahoma"/>
              </a:rPr>
              <a:t>@CESSDA_Data</a:t>
            </a:r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3"/>
          </p:nvPr>
        </p:nvSpPr>
        <p:spPr>
          <a:xfrm>
            <a:off x="2394025" y="5981700"/>
            <a:ext cx="5429415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93"/>
              </a:buClr>
              <a:buSzPts val="2900"/>
              <a:buFont typeface="Tahoma"/>
              <a:buNone/>
              <a:defRPr sz="2000" i="1">
                <a:solidFill>
                  <a:srgbClr val="888893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4"/>
          </p:nvPr>
        </p:nvSpPr>
        <p:spPr>
          <a:xfrm>
            <a:off x="2410958" y="6908800"/>
            <a:ext cx="5429415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93"/>
              </a:buClr>
              <a:buSzPts val="2900"/>
              <a:buFont typeface="Tahoma"/>
              <a:buNone/>
              <a:defRPr sz="2000" i="1">
                <a:solidFill>
                  <a:srgbClr val="888893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pic>
        <p:nvPicPr>
          <p:cNvPr id="52" name="Google Shape;5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1053" y="8261351"/>
            <a:ext cx="2476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5665" y="8058696"/>
            <a:ext cx="757121" cy="757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70437" y="647225"/>
            <a:ext cx="2844110" cy="779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5"/>
          <p:cNvGrpSpPr/>
          <p:nvPr/>
        </p:nvGrpSpPr>
        <p:grpSpPr>
          <a:xfrm>
            <a:off x="1241530" y="8869744"/>
            <a:ext cx="1068804" cy="490158"/>
            <a:chOff x="1241530" y="8869744"/>
            <a:chExt cx="1068804" cy="490158"/>
          </a:xfrm>
        </p:grpSpPr>
        <p:pic>
          <p:nvPicPr>
            <p:cNvPr id="56" name="Google Shape;56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820176" y="8869744"/>
              <a:ext cx="490158" cy="4901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241530" y="8869744"/>
              <a:ext cx="490158" cy="49015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70039" y="254000"/>
            <a:ext cx="14800185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8000"/>
              <a:buFont typeface="Tahoma"/>
              <a:buNone/>
              <a:defRPr sz="8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8000"/>
              <a:buFont typeface="Tahoma"/>
              <a:buNone/>
              <a:defRPr sz="8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8000"/>
              <a:buFont typeface="Tahoma"/>
              <a:buNone/>
              <a:defRPr sz="8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8000"/>
              <a:buFont typeface="Tahoma"/>
              <a:buNone/>
              <a:defRPr sz="8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8000"/>
              <a:buFont typeface="Tahoma"/>
              <a:buNone/>
              <a:defRPr sz="8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8000"/>
              <a:buFont typeface="Tahoma"/>
              <a:buNone/>
              <a:defRPr sz="8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8000"/>
              <a:buFont typeface="Tahoma"/>
              <a:buNone/>
              <a:defRPr sz="8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8000"/>
              <a:buFont typeface="Tahoma"/>
              <a:buNone/>
              <a:defRPr sz="8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8000"/>
              <a:buFont typeface="Tahoma"/>
              <a:buNone/>
              <a:defRPr sz="8000" b="0" i="0" u="none" strike="noStrike" cap="none">
                <a:solidFill>
                  <a:srgbClr val="6A6C77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92213" y="2597150"/>
            <a:ext cx="14955837" cy="618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8641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060"/>
              <a:buFont typeface="Tahoma"/>
              <a:buChar char="•"/>
              <a:defRPr sz="28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48641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060"/>
              <a:buFont typeface="Tahoma"/>
              <a:buChar char="•"/>
              <a:defRPr sz="28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48641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060"/>
              <a:buFont typeface="Tahoma"/>
              <a:buChar char="•"/>
              <a:defRPr sz="28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48641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060"/>
              <a:buFont typeface="Tahoma"/>
              <a:buChar char="•"/>
              <a:defRPr sz="28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48641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060"/>
              <a:buFont typeface="Tahoma"/>
              <a:buChar char="•"/>
              <a:defRPr sz="28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523239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4640"/>
              <a:buFont typeface="Tahoma"/>
              <a:buChar char="•"/>
              <a:defRPr sz="32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523239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4640"/>
              <a:buFont typeface="Tahoma"/>
              <a:buChar char="•"/>
              <a:defRPr sz="32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523239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4640"/>
              <a:buFont typeface="Tahoma"/>
              <a:buChar char="•"/>
              <a:defRPr sz="32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52324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6A6C76"/>
              </a:buClr>
              <a:buSzPts val="4640"/>
              <a:buFont typeface="Tahoma"/>
              <a:buChar char="•"/>
              <a:defRPr sz="32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>
            <a:spLocks noGrp="1"/>
          </p:cNvSpPr>
          <p:nvPr>
            <p:ph type="body" idx="1"/>
          </p:nvPr>
        </p:nvSpPr>
        <p:spPr>
          <a:xfrm>
            <a:off x="2461053" y="3232680"/>
            <a:ext cx="13953494" cy="1402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Open Sans"/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Dataverse introduction </a:t>
            </a:r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body" idx="2"/>
          </p:nvPr>
        </p:nvSpPr>
        <p:spPr>
          <a:xfrm>
            <a:off x="2394860" y="5016501"/>
            <a:ext cx="11500434" cy="81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C2E9"/>
              </a:buClr>
              <a:buSzPts val="4140"/>
              <a:buFont typeface="Open Sans Light"/>
              <a:buNone/>
            </a:pPr>
            <a:r>
              <a:rPr lang="en-GB" sz="4400">
                <a:latin typeface="Open Sans Light"/>
                <a:ea typeface="Open Sans Light"/>
                <a:cs typeface="Open Sans Light"/>
                <a:sym typeface="Open Sans Light"/>
              </a:rPr>
              <a:t>Archiving data in a Dataverse repository</a:t>
            </a:r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3"/>
          </p:nvPr>
        </p:nvSpPr>
        <p:spPr>
          <a:xfrm>
            <a:off x="2394025" y="5981700"/>
            <a:ext cx="5429415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Tahoma"/>
              <a:buNone/>
            </a:pPr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body" idx="4"/>
          </p:nvPr>
        </p:nvSpPr>
        <p:spPr>
          <a:xfrm>
            <a:off x="2410958" y="6908800"/>
            <a:ext cx="11843885" cy="1157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40"/>
              <a:buFont typeface="Tahoma"/>
              <a:buNone/>
            </a:pPr>
            <a:r>
              <a:rPr lang="en-GB" sz="5200"/>
              <a:t>Example presentation</a:t>
            </a:r>
            <a:endParaRPr/>
          </a:p>
        </p:txBody>
      </p:sp>
      <p:sp>
        <p:nvSpPr>
          <p:cNvPr id="2" name="Google Shape;88;p10">
            <a:extLst>
              <a:ext uri="{FF2B5EF4-FFF2-40B4-BE49-F238E27FC236}">
                <a16:creationId xmlns:a16="http://schemas.microsoft.com/office/drawing/2014/main" id="{D98D5AF6-6169-F796-EABF-206682B85C73}"/>
              </a:ext>
            </a:extLst>
          </p:cNvPr>
          <p:cNvSpPr txBox="1"/>
          <p:nvPr/>
        </p:nvSpPr>
        <p:spPr>
          <a:xfrm>
            <a:off x="6127837" y="8933161"/>
            <a:ext cx="5842688" cy="37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ahoma"/>
              <a:buNone/>
            </a:pPr>
            <a:r>
              <a:rPr lang="en-GB" sz="1800" b="0" i="0" u="none" strike="noStrike" dirty="0">
                <a:solidFill>
                  <a:srgbClr val="A4C9E8"/>
                </a:solidFill>
                <a:effectLst/>
                <a:latin typeface="Tahoma" panose="020B0604030504040204" pitchFamily="34" charset="0"/>
              </a:rPr>
              <a:t>DOI: https://</a:t>
            </a:r>
            <a:r>
              <a:rPr lang="en-GB" sz="1800" b="0" i="0" u="none" strike="noStrike" dirty="0" err="1">
                <a:solidFill>
                  <a:srgbClr val="A4C9E8"/>
                </a:solidFill>
                <a:effectLst/>
                <a:latin typeface="Tahoma" panose="020B0604030504040204" pitchFamily="34" charset="0"/>
              </a:rPr>
              <a:t>doi.org</a:t>
            </a:r>
            <a:r>
              <a:rPr lang="en-GB" sz="1800" b="0" i="0" u="none" strike="noStrike" dirty="0">
                <a:solidFill>
                  <a:srgbClr val="A4C9E8"/>
                </a:solidFill>
                <a:effectLst/>
                <a:latin typeface="Tahoma" panose="020B0604030504040204" pitchFamily="34" charset="0"/>
              </a:rPr>
              <a:t>/10.5281/zenodo.7037614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86061" y="601123"/>
            <a:ext cx="5390917" cy="8090647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7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489062" cy="307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55916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000"/>
              <a:buFont typeface="Tahoma"/>
              <a:buChar char="•"/>
            </a:pPr>
            <a:r>
              <a:rPr lang="en-GB" sz="3600">
                <a:solidFill>
                  <a:schemeClr val="dk1"/>
                </a:solidFill>
              </a:rPr>
              <a:t>Dataverse introduction </a:t>
            </a:r>
            <a:endParaRPr sz="3600">
              <a:solidFill>
                <a:schemeClr val="dk1"/>
              </a:solidFill>
            </a:endParaRPr>
          </a:p>
          <a:p>
            <a:pPr marL="584200" lvl="0" indent="-55916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73000"/>
              <a:buFont typeface="Tahoma"/>
              <a:buChar char="•"/>
            </a:pPr>
            <a:r>
              <a:rPr lang="en-GB" sz="3600">
                <a:solidFill>
                  <a:schemeClr val="dk1"/>
                </a:solidFill>
              </a:rPr>
              <a:t>Archiving data in a Dataverse repository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ct val="73000"/>
              <a:buFont typeface="Tahoma"/>
              <a:buNone/>
            </a:pPr>
            <a:endParaRPr>
              <a:solidFill>
                <a:schemeClr val="dk1"/>
              </a:solidFill>
            </a:endParaRPr>
          </a:p>
          <a:p>
            <a:pPr marL="584200" lvl="0" indent="-45440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ct val="73000"/>
              <a:buFont typeface="Tahoma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ct val="73000"/>
              <a:buFont typeface="Tahoma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ct val="73000"/>
              <a:buFont typeface="Tahoma"/>
              <a:buNone/>
            </a:pPr>
            <a:endParaRPr/>
          </a:p>
          <a:p>
            <a:pPr marL="584200" lvl="0" indent="-454406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ct val="73000"/>
              <a:buFont typeface="Tahoma"/>
              <a:buNone/>
            </a:pPr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Overview </a:t>
            </a:r>
            <a:endParaRPr/>
          </a:p>
        </p:txBody>
      </p:sp>
      <p:sp>
        <p:nvSpPr>
          <p:cNvPr id="73" name="Google Shape;73;p7"/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7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ct val="1000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Image: CC-BY-SA CESSDA DMEG https://dmeg.cessda.eu/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endParaRPr sz="2400" b="0" i="0" u="none" strike="noStrike" cap="none">
              <a:solidFill>
                <a:srgbClr val="3939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4" name="Google Shape;74;p7"/>
          <p:cNvSpPr txBox="1"/>
          <p:nvPr/>
        </p:nvSpPr>
        <p:spPr>
          <a:xfrm>
            <a:off x="718135" y="7829996"/>
            <a:ext cx="13625393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25"/>
              <a:buFont typeface="Tahoma"/>
              <a:buNone/>
            </a:pPr>
            <a:r>
              <a:rPr lang="en-GB" sz="25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This presentation follows the instructions presented in the </a:t>
            </a:r>
            <a:r>
              <a:rPr lang="en-GB" sz="2500" b="0" i="1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Dataverse End User Manual</a:t>
            </a:r>
            <a:r>
              <a:rPr lang="en-GB" sz="25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created in the SSHOC project available at: https://doi.org/10.5281/zenodo.6347488</a:t>
            </a:r>
            <a:endParaRPr sz="2500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5" name="Google Shape;75;p7" descr="The Dataverse Project - Dataverse.or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3960" y="344620"/>
            <a:ext cx="5328006" cy="2049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0" lvl="0" indent="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r>
              <a:rPr lang="en-GB"/>
              <a:t>Dataverse is an </a:t>
            </a:r>
            <a:r>
              <a:rPr lang="en-GB" b="1">
                <a:solidFill>
                  <a:srgbClr val="E48932"/>
                </a:solidFill>
              </a:rPr>
              <a:t>open source </a:t>
            </a:r>
            <a:r>
              <a:rPr lang="en-GB" b="1"/>
              <a:t>research data repository software</a:t>
            </a:r>
            <a:r>
              <a:rPr lang="en-GB"/>
              <a:t>, that is being developed by Harvard’s Institute for Quantitative Social Science (IQSS) since 2006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r>
              <a:rPr lang="en-GB"/>
              <a:t> and supported by the The Global Dataverse Community Consortium (GDCC).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0" lvl="0" indent="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r>
              <a:rPr lang="en-GB"/>
              <a:t>It is used to share, preserve, cite, explore, and analyze research data.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Dataverse </a:t>
            </a:r>
            <a:endParaRPr sz="4000"/>
          </a:p>
        </p:txBody>
      </p:sp>
      <p:pic>
        <p:nvPicPr>
          <p:cNvPr id="82" name="Google Shape;82;p8" descr="The Dataverse Projec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1999" y="7192321"/>
            <a:ext cx="4798079" cy="183286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8"/>
          <p:cNvSpPr txBox="1"/>
          <p:nvPr/>
        </p:nvSpPr>
        <p:spPr>
          <a:xfrm>
            <a:off x="2554941" y="8108754"/>
            <a:ext cx="86688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800"/>
              <a:buFont typeface="Tahoma"/>
              <a:buNone/>
            </a:pPr>
            <a:r>
              <a:rPr lang="en-GB" sz="28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https://dataverse.org/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</p:txBody>
      </p:sp>
      <p:sp>
        <p:nvSpPr>
          <p:cNvPr id="89" name="Google Shape;89;p9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Dataverse </a:t>
            </a:r>
            <a:endParaRPr/>
          </a:p>
        </p:txBody>
      </p:sp>
      <p:pic>
        <p:nvPicPr>
          <p:cNvPr id="90" name="Google Shape;9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0147" y="1882574"/>
            <a:ext cx="12224679" cy="6985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0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DANS Data Station </a:t>
            </a:r>
            <a:endParaRPr/>
          </a:p>
        </p:txBody>
      </p:sp>
      <p:pic>
        <p:nvPicPr>
          <p:cNvPr id="96" name="Google Shape;9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5614" y="1566956"/>
            <a:ext cx="13599675" cy="86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DataverseNL</a:t>
            </a:r>
            <a:endParaRPr/>
          </a:p>
        </p:txBody>
      </p:sp>
      <p:pic>
        <p:nvPicPr>
          <p:cNvPr id="102" name="Google Shape;10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2983" y="1564548"/>
            <a:ext cx="13599676" cy="86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Dataverse helps make data FAIR </a:t>
            </a:r>
            <a:endParaRPr/>
          </a:p>
        </p:txBody>
      </p:sp>
      <p:pic>
        <p:nvPicPr>
          <p:cNvPr id="108" name="Google Shape;10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4271" y="1961947"/>
            <a:ext cx="10986013" cy="716112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7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ct val="1000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Image: CC-BY-SA CESSDA DMEG https://dmeg.cessda.eu/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endParaRPr sz="2400" b="0" i="0" u="none" strike="noStrike" cap="none">
              <a:solidFill>
                <a:srgbClr val="3939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584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Datasets have a Persistent Identifiers (PID), e.g. DOI</a:t>
            </a:r>
            <a:endParaRPr/>
          </a:p>
          <a:p>
            <a:pPr marL="584200" lvl="0" indent="-584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Includes standardized metadata blocks for different domains</a:t>
            </a:r>
            <a:endParaRPr/>
          </a:p>
          <a:p>
            <a:pPr marL="889000" lvl="1" indent="-288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1400"/>
              <a:buFont typeface="Tahoma"/>
              <a:buChar char="•"/>
            </a:pPr>
            <a:r>
              <a:rPr lang="en-GB"/>
              <a:t>Metadata fields can be customized per collection</a:t>
            </a:r>
            <a:endParaRPr/>
          </a:p>
          <a:p>
            <a:pPr marL="889000" lvl="1" indent="-288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1400"/>
              <a:buFont typeface="Tahoma"/>
              <a:buChar char="•"/>
            </a:pPr>
            <a:r>
              <a:rPr lang="en-GB"/>
              <a:t>Templates can be created for easier metadata entry</a:t>
            </a:r>
            <a:endParaRPr/>
          </a:p>
          <a:p>
            <a:pPr marL="584200" lvl="0" indent="-584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Metadata can be exported in various formats</a:t>
            </a:r>
            <a:endParaRPr/>
          </a:p>
          <a:p>
            <a:pPr marL="584200" lvl="0" indent="-45440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115" name="Google Shape;115;p13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Dataverse helps make data FAIR </a:t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Information on features: https://dataverse.org/software-features</a:t>
            </a:r>
            <a:endParaRPr/>
          </a:p>
        </p:txBody>
      </p:sp>
      <p:pic>
        <p:nvPicPr>
          <p:cNvPr id="117" name="Google Shape;117;p13"/>
          <p:cNvPicPr preferRelativeResize="0"/>
          <p:nvPr/>
        </p:nvPicPr>
        <p:blipFill rotWithShape="1">
          <a:blip r:embed="rId3">
            <a:alphaModFix/>
          </a:blip>
          <a:srcRect b="53730"/>
          <a:stretch/>
        </p:blipFill>
        <p:spPr>
          <a:xfrm>
            <a:off x="2774028" y="5035345"/>
            <a:ext cx="10986013" cy="331343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3"/>
          <p:cNvSpPr/>
          <p:nvPr/>
        </p:nvSpPr>
        <p:spPr>
          <a:xfrm>
            <a:off x="2774027" y="7495117"/>
            <a:ext cx="1938649" cy="1039283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584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Datasets have a Persistent Identifiers (PID), e.g. DOI</a:t>
            </a:r>
            <a:endParaRPr/>
          </a:p>
          <a:p>
            <a:pPr marL="584200" lvl="0" indent="-584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Datasets can be openly available or access can be restricted</a:t>
            </a:r>
            <a:endParaRPr/>
          </a:p>
          <a:p>
            <a:pPr marL="889000" lvl="1" indent="-288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1400"/>
              <a:buFont typeface="Tahoma"/>
              <a:buChar char="•"/>
            </a:pPr>
            <a:r>
              <a:rPr lang="en-GB"/>
              <a:t>Restrictions can be indicated per data file</a:t>
            </a:r>
            <a:endParaRPr sz="6000"/>
          </a:p>
          <a:p>
            <a:pPr marL="584200" lvl="0" indent="-584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Metadata is openly accessible even for restricted datasets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124" name="Google Shape;124;p14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Dataverse helps make Data FAIR </a:t>
            </a:r>
            <a:endParaRPr/>
          </a:p>
        </p:txBody>
      </p:sp>
      <p:sp>
        <p:nvSpPr>
          <p:cNvPr id="125" name="Google Shape;125;p14"/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Information on features: https://dataverse.org/software-features</a:t>
            </a:r>
            <a:endParaRPr/>
          </a:p>
        </p:txBody>
      </p:sp>
      <p:pic>
        <p:nvPicPr>
          <p:cNvPr id="126" name="Google Shape;126;p14"/>
          <p:cNvPicPr preferRelativeResize="0"/>
          <p:nvPr/>
        </p:nvPicPr>
        <p:blipFill rotWithShape="1">
          <a:blip r:embed="rId3">
            <a:alphaModFix/>
          </a:blip>
          <a:srcRect b="53730"/>
          <a:stretch/>
        </p:blipFill>
        <p:spPr>
          <a:xfrm>
            <a:off x="2774028" y="5035345"/>
            <a:ext cx="10986013" cy="331343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4"/>
          <p:cNvSpPr/>
          <p:nvPr/>
        </p:nvSpPr>
        <p:spPr>
          <a:xfrm>
            <a:off x="5423442" y="7510911"/>
            <a:ext cx="1938649" cy="1039283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584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Includes standardized metadata blocks for different domains</a:t>
            </a:r>
            <a:endParaRPr/>
          </a:p>
          <a:p>
            <a:pPr marL="584200" lvl="0" indent="-584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Metadata can be exported in various formats</a:t>
            </a:r>
            <a:endParaRPr/>
          </a:p>
          <a:p>
            <a:pPr marL="584200" lvl="0" indent="-584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Controlled vocabularies can be connected to use standardised terms to describe data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584200" lvl="0" indent="-31534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133" name="Google Shape;133;p15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Dataverse helps make Data FAIR 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Information on features: https://dataverse.org/software-features</a:t>
            </a:r>
            <a:endParaRPr/>
          </a:p>
        </p:txBody>
      </p:sp>
      <p:pic>
        <p:nvPicPr>
          <p:cNvPr id="135" name="Google Shape;135;p15"/>
          <p:cNvPicPr preferRelativeResize="0"/>
          <p:nvPr/>
        </p:nvPicPr>
        <p:blipFill rotWithShape="1">
          <a:blip r:embed="rId3">
            <a:alphaModFix/>
          </a:blip>
          <a:srcRect b="53730"/>
          <a:stretch/>
        </p:blipFill>
        <p:spPr>
          <a:xfrm>
            <a:off x="2774028" y="5035345"/>
            <a:ext cx="10986013" cy="331343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/>
          <p:nvPr/>
        </p:nvSpPr>
        <p:spPr>
          <a:xfrm>
            <a:off x="8267034" y="7510911"/>
            <a:ext cx="1938649" cy="1039283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584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Datasets can be openly available or access can be restricted</a:t>
            </a:r>
            <a:endParaRPr/>
          </a:p>
          <a:p>
            <a:pPr marL="889000" lvl="1" indent="-288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1400"/>
              <a:buFont typeface="Tahoma"/>
              <a:buChar char="•"/>
            </a:pPr>
            <a:r>
              <a:rPr lang="en-GB"/>
              <a:t>Restrictions can be indicated per data file</a:t>
            </a:r>
            <a:endParaRPr sz="6000"/>
          </a:p>
          <a:p>
            <a:pPr marL="584200" lvl="0" indent="-584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Supports various licenses</a:t>
            </a:r>
            <a:endParaRPr/>
          </a:p>
          <a:p>
            <a:pPr marL="584200" lvl="0" indent="-584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Char char="•"/>
            </a:pPr>
            <a:r>
              <a:rPr lang="en-GB"/>
              <a:t>Statistical files (SPSS, STATA) are transformed into tabular data files </a:t>
            </a:r>
            <a:endParaRPr/>
          </a:p>
          <a:p>
            <a:pPr marL="584200" lvl="0" indent="-30607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584200" lvl="0" indent="-31534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142" name="Google Shape;142;p16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Dataverse helps make Data FAIR 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Information on features: https://dataverse.org/software-features</a:t>
            </a:r>
            <a:endParaRPr/>
          </a:p>
        </p:txBody>
      </p:sp>
      <p:pic>
        <p:nvPicPr>
          <p:cNvPr id="144" name="Google Shape;144;p16"/>
          <p:cNvPicPr preferRelativeResize="0"/>
          <p:nvPr/>
        </p:nvPicPr>
        <p:blipFill rotWithShape="1">
          <a:blip r:embed="rId3">
            <a:alphaModFix/>
          </a:blip>
          <a:srcRect b="53730"/>
          <a:stretch/>
        </p:blipFill>
        <p:spPr>
          <a:xfrm>
            <a:off x="2774028" y="5035345"/>
            <a:ext cx="10986013" cy="331343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6"/>
          <p:cNvSpPr/>
          <p:nvPr/>
        </p:nvSpPr>
        <p:spPr>
          <a:xfrm>
            <a:off x="10846111" y="7487465"/>
            <a:ext cx="1938649" cy="1039283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306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584200" lvl="0" indent="-31534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151" name="Google Shape;151;p17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A closer look into a Dataverse repository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Example repsitory: DANS Data Station Archeaology: https://archaeology.datastations.nl/</a:t>
            </a:r>
            <a:endParaRPr sz="2000" b="0" i="0" u="none" strike="noStrike" cap="none">
              <a:solidFill>
                <a:srgbClr val="6A6C7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3599" y="2202503"/>
            <a:ext cx="11333063" cy="72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7"/>
          <p:cNvSpPr/>
          <p:nvPr/>
        </p:nvSpPr>
        <p:spPr>
          <a:xfrm>
            <a:off x="4149970" y="5205047"/>
            <a:ext cx="2297722" cy="855617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281354" y="4995664"/>
            <a:ext cx="2227384" cy="1242646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4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Number of datasets and files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281354" y="7370278"/>
            <a:ext cx="2227384" cy="508020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4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Facets to filter </a:t>
            </a:r>
            <a:endParaRPr/>
          </a:p>
        </p:txBody>
      </p:sp>
      <p:sp>
        <p:nvSpPr>
          <p:cNvPr id="157" name="Google Shape;157;p17"/>
          <p:cNvSpPr/>
          <p:nvPr/>
        </p:nvSpPr>
        <p:spPr>
          <a:xfrm>
            <a:off x="4149970" y="6568684"/>
            <a:ext cx="2297722" cy="2200816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58" name="Google Shape;158;p17"/>
          <p:cNvCxnSpPr>
            <a:stCxn id="155" idx="3"/>
          </p:cNvCxnSpPr>
          <p:nvPr/>
        </p:nvCxnSpPr>
        <p:spPr>
          <a:xfrm>
            <a:off x="2508738" y="5616987"/>
            <a:ext cx="1641300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59" name="Google Shape;159;p17"/>
          <p:cNvCxnSpPr/>
          <p:nvPr/>
        </p:nvCxnSpPr>
        <p:spPr>
          <a:xfrm>
            <a:off x="2508738" y="7647279"/>
            <a:ext cx="1641232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306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584200" lvl="0" indent="-31534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165" name="Google Shape;165;p18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A closer look into a Dataverse repository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Example repsitory: DANS Data Station Archeaology: https://archaeology.datastations.nl/</a:t>
            </a:r>
            <a:endParaRPr sz="2000" b="0" i="0" u="none" strike="noStrike" cap="none">
              <a:solidFill>
                <a:srgbClr val="6A6C7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3599" y="2202503"/>
            <a:ext cx="11333063" cy="72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8"/>
          <p:cNvSpPr/>
          <p:nvPr/>
        </p:nvSpPr>
        <p:spPr>
          <a:xfrm>
            <a:off x="4149970" y="5157734"/>
            <a:ext cx="6494584" cy="1289538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281354" y="4995664"/>
            <a:ext cx="2227384" cy="997079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4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Citation information</a:t>
            </a:r>
            <a:endParaRPr/>
          </a:p>
        </p:txBody>
      </p:sp>
      <p:cxnSp>
        <p:nvCxnSpPr>
          <p:cNvPr id="170" name="Google Shape;170;p18"/>
          <p:cNvCxnSpPr/>
          <p:nvPr/>
        </p:nvCxnSpPr>
        <p:spPr>
          <a:xfrm>
            <a:off x="12965723" y="5815859"/>
            <a:ext cx="1535062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71" name="Google Shape;171;p18"/>
          <p:cNvSpPr/>
          <p:nvPr/>
        </p:nvSpPr>
        <p:spPr>
          <a:xfrm>
            <a:off x="10808677" y="5347974"/>
            <a:ext cx="2157046" cy="1289538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18"/>
          <p:cNvSpPr txBox="1"/>
          <p:nvPr/>
        </p:nvSpPr>
        <p:spPr>
          <a:xfrm>
            <a:off x="14500785" y="5347975"/>
            <a:ext cx="2227384" cy="1180110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4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Download information and metrics</a:t>
            </a:r>
            <a:endParaRPr/>
          </a:p>
        </p:txBody>
      </p:sp>
      <p:cxnSp>
        <p:nvCxnSpPr>
          <p:cNvPr id="173" name="Google Shape;173;p18"/>
          <p:cNvCxnSpPr/>
          <p:nvPr/>
        </p:nvCxnSpPr>
        <p:spPr>
          <a:xfrm>
            <a:off x="2508738" y="5522782"/>
            <a:ext cx="1641232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306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584200" lvl="0" indent="-31534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179" name="Google Shape;179;p19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A closer look into a Dataverse repository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Example repsitory: DANS Data Station Archeaology: https://archaeology.datastations.nl/</a:t>
            </a:r>
            <a:endParaRPr sz="2000" b="0" i="0" u="none" strike="noStrike" cap="none">
              <a:solidFill>
                <a:srgbClr val="6A6C7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81" name="Google Shape;18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3599" y="2202503"/>
            <a:ext cx="11333063" cy="72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9"/>
          <p:cNvSpPr/>
          <p:nvPr/>
        </p:nvSpPr>
        <p:spPr>
          <a:xfrm>
            <a:off x="4337539" y="4232031"/>
            <a:ext cx="4970584" cy="832338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468923" y="4069962"/>
            <a:ext cx="1704713" cy="836745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4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General information</a:t>
            </a:r>
            <a:endParaRPr/>
          </a:p>
        </p:txBody>
      </p:sp>
      <p:cxnSp>
        <p:nvCxnSpPr>
          <p:cNvPr id="184" name="Google Shape;184;p19"/>
          <p:cNvCxnSpPr/>
          <p:nvPr/>
        </p:nvCxnSpPr>
        <p:spPr>
          <a:xfrm>
            <a:off x="2173636" y="4597079"/>
            <a:ext cx="2163903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306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584200" lvl="0" indent="-31534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190" name="Google Shape;190;p20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A closer look into a Dataverse repository</a:t>
            </a:r>
            <a:endParaRPr/>
          </a:p>
        </p:txBody>
      </p:sp>
      <p:sp>
        <p:nvSpPr>
          <p:cNvPr id="191" name="Google Shape;191;p20"/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Example repsitory: DANS Data Station Archeaology: https://archaeology.datastations.nl/</a:t>
            </a:r>
            <a:endParaRPr sz="2000" b="0" i="0" u="none" strike="noStrike" cap="none">
              <a:solidFill>
                <a:srgbClr val="6A6C7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92" name="Google Shape;19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3599" y="2202503"/>
            <a:ext cx="11333063" cy="72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1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306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584200" lvl="0" indent="-31534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198" name="Google Shape;198;p21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A closer look into a Dataverse repository</a:t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Example repsitory: DANS Data Station Archeaology: https://archaeology.datastations.nl/</a:t>
            </a:r>
            <a:endParaRPr sz="2000" b="0" i="0" u="none" strike="noStrike" cap="none">
              <a:solidFill>
                <a:srgbClr val="6A6C7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00" name="Google Shape;20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3599" y="2202503"/>
            <a:ext cx="11333063" cy="72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1"/>
          <p:cNvSpPr/>
          <p:nvPr/>
        </p:nvSpPr>
        <p:spPr>
          <a:xfrm>
            <a:off x="4149969" y="5063950"/>
            <a:ext cx="8815753" cy="1618204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21"/>
          <p:cNvSpPr txBox="1"/>
          <p:nvPr/>
        </p:nvSpPr>
        <p:spPr>
          <a:xfrm>
            <a:off x="281353" y="5024242"/>
            <a:ext cx="2227385" cy="997079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4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Domain-specific information</a:t>
            </a:r>
            <a:endParaRPr/>
          </a:p>
        </p:txBody>
      </p:sp>
      <p:cxnSp>
        <p:nvCxnSpPr>
          <p:cNvPr id="203" name="Google Shape;203;p21"/>
          <p:cNvCxnSpPr/>
          <p:nvPr/>
        </p:nvCxnSpPr>
        <p:spPr>
          <a:xfrm>
            <a:off x="2508738" y="5522782"/>
            <a:ext cx="1641231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0" lvl="0" indent="-306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044"/>
              <a:buFont typeface="Tahoma"/>
              <a:buNone/>
            </a:pPr>
            <a:endParaRPr/>
          </a:p>
          <a:p>
            <a:pPr marL="584200" lvl="0" indent="-31534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234"/>
              <a:buFont typeface="Tahoma"/>
              <a:buNone/>
            </a:pPr>
            <a:endParaRPr sz="5800">
              <a:solidFill>
                <a:srgbClr val="6A6C7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209" name="Google Shape;209;p22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A closer look into a Dataverse repository</a:t>
            </a:r>
            <a:endParaRPr/>
          </a:p>
        </p:txBody>
      </p:sp>
      <p:sp>
        <p:nvSpPr>
          <p:cNvPr id="210" name="Google Shape;210;p22"/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Example repsitory: DANS Data Station Archeaology: https://archaeology.datastations.nl/</a:t>
            </a:r>
            <a:endParaRPr sz="2000" b="0" i="0" u="none" strike="noStrike" cap="none">
              <a:solidFill>
                <a:srgbClr val="6A6C7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11" name="Google Shape;21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3599" y="2202503"/>
            <a:ext cx="11333063" cy="72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/>
          <p:nvPr/>
        </p:nvSpPr>
        <p:spPr>
          <a:xfrm>
            <a:off x="4267200" y="6499286"/>
            <a:ext cx="8557846" cy="1988221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398584" y="6337218"/>
            <a:ext cx="2605016" cy="1213880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4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Information on license and terms of use</a:t>
            </a:r>
            <a:endParaRPr/>
          </a:p>
        </p:txBody>
      </p:sp>
      <p:cxnSp>
        <p:nvCxnSpPr>
          <p:cNvPr id="214" name="Google Shape;214;p22"/>
          <p:cNvCxnSpPr/>
          <p:nvPr/>
        </p:nvCxnSpPr>
        <p:spPr>
          <a:xfrm>
            <a:off x="3003599" y="6864335"/>
            <a:ext cx="1263601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Archiving data in a Dataverse repository</a:t>
            </a:r>
            <a:endParaRPr/>
          </a:p>
        </p:txBody>
      </p:sp>
      <p:sp>
        <p:nvSpPr>
          <p:cNvPr id="220" name="Google Shape;220;p23"/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None/>
            </a:pPr>
            <a:r>
              <a:rPr lang="en-GB" sz="2000" b="0" i="0" u="none" strike="noStrike" cap="none">
                <a:solidFill>
                  <a:srgbClr val="6A6C76"/>
                </a:solidFill>
                <a:latin typeface="Tahoma"/>
                <a:ea typeface="Tahoma"/>
                <a:cs typeface="Tahoma"/>
                <a:sym typeface="Tahoma"/>
              </a:rPr>
              <a:t>Information taken from Dataverse End User Manual available at: https://doi.org/10.5281/zenodo.6347488</a:t>
            </a:r>
            <a:endParaRPr sz="2000" b="0" i="0" u="none" strike="noStrike" cap="none">
              <a:solidFill>
                <a:srgbClr val="6A6C7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Go to your Dataverse repository and log in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Click on “Add data” → “New Dataset”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4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</a:t>
            </a:r>
            <a:endParaRPr/>
          </a:p>
        </p:txBody>
      </p:sp>
      <p:pic>
        <p:nvPicPr>
          <p:cNvPr id="227" name="Google Shape;2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8775" y="3314086"/>
            <a:ext cx="5423812" cy="1953689"/>
          </a:xfrm>
          <a:prstGeom prst="rect">
            <a:avLst/>
          </a:prstGeom>
          <a:noFill/>
          <a:ln w="9525" cap="flat" cmpd="sng">
            <a:solidFill>
              <a:srgbClr val="98C5E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8" name="Google Shape;2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58111" y="1982760"/>
            <a:ext cx="4096351" cy="461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 rotWithShape="1">
          <a:blip r:embed="rId5">
            <a:alphaModFix/>
          </a:blip>
          <a:srcRect b="13359"/>
          <a:stretch/>
        </p:blipFill>
        <p:spPr>
          <a:xfrm>
            <a:off x="908775" y="6699151"/>
            <a:ext cx="3600450" cy="1667050"/>
          </a:xfrm>
          <a:prstGeom prst="rect">
            <a:avLst/>
          </a:prstGeom>
          <a:noFill/>
          <a:ln w="9525" cap="flat" cmpd="sng">
            <a:solidFill>
              <a:srgbClr val="98C5E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Fill in the </a:t>
            </a:r>
            <a:r>
              <a:rPr lang="en-GB" b="1"/>
              <a:t>citation metadata </a:t>
            </a:r>
            <a:r>
              <a:rPr lang="en-GB"/>
              <a:t>(e.g. the dataset name, author, description etc.)</a:t>
            </a: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Provide as much detail as possible and note that required fields are marked by asterisks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5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 </a:t>
            </a:r>
            <a:endParaRPr/>
          </a:p>
        </p:txBody>
      </p:sp>
      <p:pic>
        <p:nvPicPr>
          <p:cNvPr id="236" name="Google Shape;236;p25"/>
          <p:cNvPicPr preferRelativeResize="0"/>
          <p:nvPr/>
        </p:nvPicPr>
        <p:blipFill rotWithShape="1">
          <a:blip r:embed="rId3">
            <a:alphaModFix/>
          </a:blip>
          <a:srcRect b="6725"/>
          <a:stretch/>
        </p:blipFill>
        <p:spPr>
          <a:xfrm>
            <a:off x="2087563" y="3238900"/>
            <a:ext cx="11983225" cy="63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Depending on your system you may have </a:t>
            </a:r>
            <a:r>
              <a:rPr lang="en-GB" b="1"/>
              <a:t>additional metadata blocks</a:t>
            </a:r>
            <a:r>
              <a:rPr lang="en-GB"/>
              <a:t> to fill in</a:t>
            </a: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Provide as much detail as possible and note that required fields are marked by asterisks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 </a:t>
            </a:r>
            <a:endParaRPr/>
          </a:p>
        </p:txBody>
      </p:sp>
      <p:pic>
        <p:nvPicPr>
          <p:cNvPr id="243" name="Google Shape;243;p26"/>
          <p:cNvPicPr preferRelativeResize="0"/>
          <p:nvPr/>
        </p:nvPicPr>
        <p:blipFill rotWithShape="1">
          <a:blip r:embed="rId3">
            <a:alphaModFix/>
          </a:blip>
          <a:srcRect b="5231"/>
          <a:stretch/>
        </p:blipFill>
        <p:spPr>
          <a:xfrm>
            <a:off x="3199125" y="3256650"/>
            <a:ext cx="10510726" cy="6341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/>
              <a:t>Add files and save </a:t>
            </a:r>
            <a:r>
              <a:rPr lang="en-GB"/>
              <a:t>the the dataset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 </a:t>
            </a:r>
            <a:endParaRPr/>
          </a:p>
        </p:txBody>
      </p:sp>
      <p:pic>
        <p:nvPicPr>
          <p:cNvPr id="250" name="Google Shape;250;p27"/>
          <p:cNvPicPr preferRelativeResize="0"/>
          <p:nvPr/>
        </p:nvPicPr>
        <p:blipFill rotWithShape="1">
          <a:blip r:embed="rId3">
            <a:alphaModFix/>
          </a:blip>
          <a:srcRect b="4698"/>
          <a:stretch/>
        </p:blipFill>
        <p:spPr>
          <a:xfrm>
            <a:off x="3010075" y="2717850"/>
            <a:ext cx="11008324" cy="667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After saving the initial dataset, you can perform </a:t>
            </a:r>
            <a:r>
              <a:rPr lang="en-GB" b="1"/>
              <a:t>additional edits</a:t>
            </a:r>
            <a:r>
              <a:rPr lang="en-GB"/>
              <a:t> to your dataset’s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METADATA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FILES</a:t>
            </a:r>
            <a:endParaRPr/>
          </a:p>
          <a:p>
            <a:pPr marL="457200" lvl="0" indent="-358394" algn="l" rtl="0">
              <a:spcBef>
                <a:spcPts val="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FILE METADATA AND RESTRICTIONS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TERMS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ROLES AND PERMISSIONS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8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3275" y="5920875"/>
            <a:ext cx="5360102" cy="29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9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After saving the initial dataset, you can perform </a:t>
            </a:r>
            <a:r>
              <a:rPr lang="en-GB" b="1"/>
              <a:t>additional edits</a:t>
            </a:r>
            <a:r>
              <a:rPr lang="en-GB"/>
              <a:t> to your dataset’s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E48932"/>
                </a:solidFill>
              </a:rPr>
              <a:t>METADATA </a:t>
            </a:r>
            <a:r>
              <a:rPr lang="en-GB"/>
              <a:t> </a:t>
            </a: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Describes your data and facilitates search</a:t>
            </a:r>
            <a:endParaRPr/>
          </a:p>
          <a:p>
            <a:pPr marL="457200" lvl="0" indent="-358394" algn="l" rtl="0">
              <a:spcBef>
                <a:spcPts val="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Dataset metadata in various blocks + File level metadata </a:t>
            </a:r>
            <a:endParaRPr/>
          </a:p>
          <a:p>
            <a:pPr marL="457200" lvl="0" indent="-358394" algn="l" rtl="0">
              <a:spcBef>
                <a:spcPts val="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Archives may use controlled vocabularies (e.g. ELSST) → use the terms were possible to enhance search results and interoperability of your data 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For datasets with similar metadata, you may be able to use templates !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Metadata can be exported in various formats!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9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 </a:t>
            </a:r>
            <a:endParaRPr/>
          </a:p>
        </p:txBody>
      </p:sp>
      <p:sp>
        <p:nvSpPr>
          <p:cNvPr id="264" name="Google Shape;264;p29"/>
          <p:cNvSpPr txBox="1"/>
          <p:nvPr/>
        </p:nvSpPr>
        <p:spPr>
          <a:xfrm>
            <a:off x="11429321" y="9296400"/>
            <a:ext cx="5747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7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ct val="1000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Image: CC-BY-SA CESSDA DMEG https://dmeg.cessda.eu/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endParaRPr sz="2400" b="0" i="0" u="none" strike="noStrike" cap="none">
              <a:solidFill>
                <a:srgbClr val="3939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After saving the initial dataset, you can perform </a:t>
            </a:r>
            <a:r>
              <a:rPr lang="en-GB" b="1"/>
              <a:t>additional edits</a:t>
            </a:r>
            <a:r>
              <a:rPr lang="en-GB"/>
              <a:t> to your dataset’s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70C0"/>
                </a:solidFill>
              </a:rPr>
              <a:t>FILES </a:t>
            </a:r>
            <a:endParaRPr>
              <a:solidFill>
                <a:srgbClr val="0070C0"/>
              </a:solidFill>
            </a:endParaRPr>
          </a:p>
          <a:p>
            <a:pPr marL="457200" lvl="0" indent="-358394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You can upload additional files under the File tab</a:t>
            </a: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Some files will automatically be transformed into sustainable formats</a:t>
            </a:r>
            <a:endParaRPr/>
          </a:p>
          <a:p>
            <a:pPr marL="914400" lvl="1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•"/>
            </a:pPr>
            <a:r>
              <a:rPr lang="en-GB" sz="2400"/>
              <a:t>SPSS, STATA files and other tabular data is transformed into TAB files readable by many programmes</a:t>
            </a:r>
            <a:endParaRPr sz="2400"/>
          </a:p>
          <a:p>
            <a:pPr marL="914400" lvl="1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•"/>
            </a:pPr>
            <a:r>
              <a:rPr lang="en-GB" sz="2400"/>
              <a:t>Ingest may take some time - you will receive an email when it is done :)</a:t>
            </a:r>
            <a:endParaRPr sz="2400"/>
          </a:p>
          <a:p>
            <a:pPr marL="914400" lvl="1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•"/>
            </a:pPr>
            <a:r>
              <a:rPr lang="en-GB" sz="2400"/>
              <a:t>Under download, the original files and the converted files will be available 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0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 </a:t>
            </a:r>
            <a:endParaRPr/>
          </a:p>
        </p:txBody>
      </p:sp>
      <p:sp>
        <p:nvSpPr>
          <p:cNvPr id="271" name="Google Shape;271;p30"/>
          <p:cNvSpPr txBox="1"/>
          <p:nvPr/>
        </p:nvSpPr>
        <p:spPr>
          <a:xfrm>
            <a:off x="11429321" y="9296400"/>
            <a:ext cx="5747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7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ct val="1000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Image: CC-BY-SA CESSDA DMEG https://dmeg.cessda.eu/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endParaRPr sz="2400" b="0" i="0" u="none" strike="noStrike" cap="none">
              <a:solidFill>
                <a:srgbClr val="3939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72" name="Google Shape;2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12123" y="6297800"/>
            <a:ext cx="4267075" cy="25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1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After saving the initial dataset, you can perform </a:t>
            </a:r>
            <a:r>
              <a:rPr lang="en-GB" b="1"/>
              <a:t>additional edits</a:t>
            </a:r>
            <a:r>
              <a:rPr lang="en-GB"/>
              <a:t> to your dataset’s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70C0"/>
                </a:solidFill>
              </a:rPr>
              <a:t>FILE METADATA AND RESTRICTIONS</a:t>
            </a:r>
            <a:endParaRPr>
              <a:solidFill>
                <a:srgbClr val="0070C0"/>
              </a:solidFill>
            </a:endParaRPr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You can edit the metadata of your data files to include more specific information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You can restrict access to particular files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GB"/>
              <a:t>Restricted files are indicated by a lock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GB"/>
              <a:t>You can allow access requests to the files 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You can replace files with a new version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1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 </a:t>
            </a:r>
            <a:endParaRPr/>
          </a:p>
        </p:txBody>
      </p:sp>
      <p:pic>
        <p:nvPicPr>
          <p:cNvPr id="279" name="Google Shape;27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7025" y="4661026"/>
            <a:ext cx="6732076" cy="4158675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After saving the initial dataset, you can perform </a:t>
            </a:r>
            <a:r>
              <a:rPr lang="en-GB" b="1"/>
              <a:t>additional edits</a:t>
            </a:r>
            <a:r>
              <a:rPr lang="en-GB"/>
              <a:t> to your dataset’s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E48932"/>
                </a:solidFill>
              </a:rPr>
              <a:t>TERMS</a:t>
            </a:r>
            <a:br>
              <a:rPr lang="en-GB"/>
            </a:b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Here you can define the Terms of Use and the Access Conditions </a:t>
            </a:r>
            <a:endParaRPr/>
          </a:p>
          <a:p>
            <a:pPr marL="457200" lvl="0" indent="-358394" algn="l" rtl="0">
              <a:spcBef>
                <a:spcPts val="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Depending on your archive, specific licenses will be presented to choose from</a:t>
            </a:r>
            <a:endParaRPr/>
          </a:p>
          <a:p>
            <a:pPr marL="457200" lvl="0" indent="-358394" algn="l" rtl="0">
              <a:spcBef>
                <a:spcPts val="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Often archives offer 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GB" sz="2600"/>
              <a:t>Open licenses for datasets that are available open access</a:t>
            </a:r>
            <a:endParaRPr sz="2600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GB" sz="2600"/>
              <a:t>Dedicated licenses for datasets that have access restrictions </a:t>
            </a:r>
            <a:endParaRPr sz="26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You can set your data to be accessible only with an access request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GB" sz="2600"/>
              <a:t>Logged in users send a request through the ‘Request Access’ button </a:t>
            </a:r>
            <a:endParaRPr sz="2600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GB" sz="2600"/>
              <a:t>Remember to use an email address for contact that will remain available!</a:t>
            </a:r>
            <a:endParaRPr sz="26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2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 </a:t>
            </a:r>
            <a:endParaRPr/>
          </a:p>
        </p:txBody>
      </p:sp>
      <p:pic>
        <p:nvPicPr>
          <p:cNvPr id="286" name="Google Shape;2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4000" y="5247324"/>
            <a:ext cx="3750149" cy="3750149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2"/>
          <p:cNvSpPr txBox="1"/>
          <p:nvPr/>
        </p:nvSpPr>
        <p:spPr>
          <a:xfrm>
            <a:off x="11429321" y="9296400"/>
            <a:ext cx="5747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7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ct val="1000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Image: CC-BY-SA CESSDA DMEG https://dmeg.cessda.eu/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endParaRPr sz="2400" b="0" i="0" u="none" strike="noStrike" cap="none">
              <a:solidFill>
                <a:srgbClr val="3939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3"/>
          <p:cNvSpPr txBox="1">
            <a:spLocks noGrp="1"/>
          </p:cNvSpPr>
          <p:nvPr>
            <p:ph type="body" idx="1"/>
          </p:nvPr>
        </p:nvSpPr>
        <p:spPr>
          <a:xfrm>
            <a:off x="720931" y="237736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After saving the initial dataset, you can perform </a:t>
            </a:r>
            <a:r>
              <a:rPr lang="en-GB" b="1"/>
              <a:t>additional edits</a:t>
            </a:r>
            <a:r>
              <a:rPr lang="en-GB"/>
              <a:t> to your dataset’s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70C0"/>
                </a:solidFill>
              </a:rPr>
              <a:t>ROLES AND PERMISSIONS</a:t>
            </a:r>
            <a:endParaRPr>
              <a:solidFill>
                <a:srgbClr val="0070C0"/>
              </a:solidFill>
            </a:endParaRPr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You can assign roles and permissions on data level or file level </a:t>
            </a:r>
            <a:endParaRPr/>
          </a:p>
          <a:p>
            <a:pPr marL="457200" lvl="0" indent="-358394" algn="l" rtl="0">
              <a:spcBef>
                <a:spcPts val="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Note that not all Dataverse installations let you modify the settings </a:t>
            </a:r>
            <a:endParaRPr/>
          </a:p>
          <a:p>
            <a:pPr marL="457200" lvl="0" indent="-358394" algn="l" rtl="0">
              <a:spcBef>
                <a:spcPts val="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You may for instance want to add a collaborator who can edit and upload files to your dataset.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3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</a:t>
            </a:r>
            <a:endParaRPr/>
          </a:p>
        </p:txBody>
      </p:sp>
      <p:sp>
        <p:nvSpPr>
          <p:cNvPr id="294" name="Google Shape;294;p33"/>
          <p:cNvSpPr txBox="1"/>
          <p:nvPr/>
        </p:nvSpPr>
        <p:spPr>
          <a:xfrm>
            <a:off x="11429321" y="9296400"/>
            <a:ext cx="5747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7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ct val="1000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Image: CC-BY-SA CESSDA DMEG https://dmeg.cessda.eu/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endParaRPr sz="2400" b="0" i="0" u="none" strike="noStrike" cap="none">
              <a:solidFill>
                <a:srgbClr val="3939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95" name="Google Shape;2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29547" y="5787975"/>
            <a:ext cx="5474974" cy="286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97499" y="5276274"/>
            <a:ext cx="4177326" cy="3828526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4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SUBMITTING YOUR DATASET FOR REVIEW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i="1"/>
              <a:t>After checking your dataset and all the information you provided you can submit your dataset for review. </a:t>
            </a:r>
            <a:endParaRPr i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The Curator of the Dataverse will be notified and can publish the dataset or contact you</a:t>
            </a:r>
            <a:endParaRPr/>
          </a:p>
          <a:p>
            <a:pPr marL="457200" lvl="0" indent="-358394" algn="l" rtl="0"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Do remember that once a dataset is published it must remain published.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→ Use the DOI of your data to refer to it!</a:t>
            </a:r>
            <a:endParaRPr i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302" name="Google Shape;302;p34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</a:t>
            </a:r>
            <a:endParaRPr/>
          </a:p>
        </p:txBody>
      </p:sp>
      <p:sp>
        <p:nvSpPr>
          <p:cNvPr id="303" name="Google Shape;303;p34"/>
          <p:cNvSpPr txBox="1"/>
          <p:nvPr/>
        </p:nvSpPr>
        <p:spPr>
          <a:xfrm>
            <a:off x="11429321" y="9296400"/>
            <a:ext cx="5747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7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ct val="1000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Image: CC-BY-SA CESSDA DMEG https://dmeg.cessda.eu/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endParaRPr sz="2400" b="0" i="0" u="none" strike="noStrike" cap="none">
              <a:solidFill>
                <a:srgbClr val="3939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5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CREATING A NEW VERSION</a:t>
            </a:r>
            <a:endParaRPr/>
          </a:p>
          <a:p>
            <a:pPr marL="457200" lvl="0" indent="-358394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You can create a new version of your dataset</a:t>
            </a:r>
            <a:endParaRPr/>
          </a:p>
          <a:p>
            <a:pPr marL="457200" lvl="0" indent="-358394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In the “version” tab you can find all the versions that were published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DEACCESSIONING A DATASET</a:t>
            </a:r>
            <a:endParaRPr/>
          </a:p>
          <a:p>
            <a:pPr marL="457200" lvl="0" indent="-358394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Published datasets cannot be deleted</a:t>
            </a:r>
            <a:endParaRPr/>
          </a:p>
          <a:p>
            <a:pPr marL="457200" lvl="0" indent="-3583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44"/>
              <a:buChar char="•"/>
            </a:pPr>
            <a:r>
              <a:rPr lang="en-GB"/>
              <a:t>They can be deaccessioned if there is a good reason </a:t>
            </a:r>
            <a:endParaRPr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Basic information will remain available</a:t>
            </a:r>
            <a:endParaRPr sz="240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The reason for deaccession will be listed</a:t>
            </a:r>
            <a:endParaRPr sz="240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The DOI will point to that information</a:t>
            </a:r>
            <a:endParaRPr sz="2400"/>
          </a:p>
        </p:txBody>
      </p:sp>
      <p:sp>
        <p:nvSpPr>
          <p:cNvPr id="309" name="Google Shape;309;p35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Archiving data in a Dataverse repository</a:t>
            </a:r>
            <a:endParaRPr/>
          </a:p>
        </p:txBody>
      </p:sp>
      <p:sp>
        <p:nvSpPr>
          <p:cNvPr id="310" name="Google Shape;310;p35"/>
          <p:cNvSpPr txBox="1"/>
          <p:nvPr/>
        </p:nvSpPr>
        <p:spPr>
          <a:xfrm>
            <a:off x="11429321" y="9296400"/>
            <a:ext cx="5747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62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ct val="1000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Images: CC-BY-SA CESSDA DMEG https://dmeg.cessda.eu/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endParaRPr sz="2400" b="0" i="0" u="none" strike="noStrike" cap="none">
              <a:solidFill>
                <a:srgbClr val="3939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11" name="Google Shape;311;p35"/>
          <p:cNvPicPr preferRelativeResize="0"/>
          <p:nvPr/>
        </p:nvPicPr>
        <p:blipFill rotWithShape="1">
          <a:blip r:embed="rId3">
            <a:alphaModFix/>
          </a:blip>
          <a:srcRect t="36907" b="30889"/>
          <a:stretch/>
        </p:blipFill>
        <p:spPr>
          <a:xfrm>
            <a:off x="12268787" y="4378200"/>
            <a:ext cx="4646226" cy="99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29450" y="6373236"/>
            <a:ext cx="4124902" cy="1953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6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0" cy="49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6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Any questions?</a:t>
            </a:r>
            <a:endParaRPr/>
          </a:p>
        </p:txBody>
      </p:sp>
      <p:pic>
        <p:nvPicPr>
          <p:cNvPr id="319" name="Google Shape;31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2800" y="2496208"/>
            <a:ext cx="4903926" cy="612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7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3768500" cy="49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190"/>
              <a:buFont typeface="Tahoma"/>
              <a:buNone/>
            </a:pPr>
            <a:endParaRPr sz="3000"/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190"/>
              <a:buFont typeface="Tahoma"/>
              <a:buNone/>
            </a:pPr>
            <a:endParaRPr sz="3000"/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2628"/>
              <a:buFont typeface="Tahoma"/>
              <a:buNone/>
            </a:pPr>
            <a:endParaRPr sz="36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A6C76"/>
              </a:buClr>
              <a:buSzPts val="4380"/>
              <a:buFont typeface="Tahoma"/>
              <a:buNone/>
            </a:pPr>
            <a:endParaRPr sz="6000"/>
          </a:p>
        </p:txBody>
      </p:sp>
      <p:sp>
        <p:nvSpPr>
          <p:cNvPr id="325" name="Google Shape;325;p37"/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0" cy="9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800"/>
              <a:buFont typeface="Tahoma"/>
              <a:buNone/>
            </a:pPr>
            <a:r>
              <a:rPr lang="en-GB"/>
              <a:t>Time to try it yourself </a:t>
            </a:r>
            <a:endParaRPr/>
          </a:p>
        </p:txBody>
      </p:sp>
      <p:sp>
        <p:nvSpPr>
          <p:cNvPr id="326" name="Google Shape;326;p37"/>
          <p:cNvSpPr txBox="1"/>
          <p:nvPr/>
        </p:nvSpPr>
        <p:spPr>
          <a:xfrm>
            <a:off x="11429321" y="9296400"/>
            <a:ext cx="5747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62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ct val="100000"/>
              <a:buFont typeface="Tahoma"/>
              <a:buNone/>
            </a:pPr>
            <a:r>
              <a:rPr lang="en-GB" sz="2400" b="0" i="0" u="none" strike="noStrike" cap="none">
                <a:solidFill>
                  <a:srgbClr val="393939"/>
                </a:solidFill>
                <a:latin typeface="Tahoma"/>
                <a:ea typeface="Tahoma"/>
                <a:cs typeface="Tahoma"/>
                <a:sym typeface="Tahoma"/>
              </a:rPr>
              <a:t>Images: CC-BY-SA CESSDA DMEG https://dmeg.cessda.eu/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endParaRPr sz="2400" b="0" i="0" u="none" strike="noStrike" cap="none">
              <a:solidFill>
                <a:srgbClr val="39393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8"/>
          <p:cNvSpPr txBox="1">
            <a:spLocks noGrp="1"/>
          </p:cNvSpPr>
          <p:nvPr>
            <p:ph type="body" idx="1"/>
          </p:nvPr>
        </p:nvSpPr>
        <p:spPr>
          <a:xfrm>
            <a:off x="2546428" y="3467100"/>
            <a:ext cx="12700388" cy="1214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11600"/>
              <a:buFont typeface="Tahoma"/>
              <a:buNone/>
            </a:pPr>
            <a:r>
              <a:rPr lang="en-GB"/>
              <a:t>Any questions?</a:t>
            </a:r>
            <a:endParaRPr/>
          </a:p>
        </p:txBody>
      </p:sp>
      <p:sp>
        <p:nvSpPr>
          <p:cNvPr id="332" name="Google Shape;332;p38"/>
          <p:cNvSpPr txBox="1">
            <a:spLocks noGrp="1"/>
          </p:cNvSpPr>
          <p:nvPr>
            <p:ph type="body" idx="2"/>
          </p:nvPr>
        </p:nvSpPr>
        <p:spPr>
          <a:xfrm>
            <a:off x="6705804" y="5346700"/>
            <a:ext cx="854031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6"/>
              </a:buClr>
              <a:buSzPts val="2900"/>
              <a:buFont typeface="Tahoma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CESSDA">
      <a:dk1>
        <a:srgbClr val="4E4D56"/>
      </a:dk1>
      <a:lt1>
        <a:srgbClr val="A4C9E8"/>
      </a:lt1>
      <a:dk2>
        <a:srgbClr val="454545"/>
      </a:dk2>
      <a:lt2>
        <a:srgbClr val="E6E6E6"/>
      </a:lt2>
      <a:accent1>
        <a:srgbClr val="75B7E8"/>
      </a:accent1>
      <a:accent2>
        <a:srgbClr val="4E4D5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A8FDB"/>
      </a:hlink>
      <a:folHlink>
        <a:srgbClr val="9291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1966</Words>
  <Application>Microsoft Macintosh PowerPoint</Application>
  <PresentationFormat>Custom</PresentationFormat>
  <Paragraphs>319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Open Sans</vt:lpstr>
      <vt:lpstr>Helvetica Neue</vt:lpstr>
      <vt:lpstr>Arial</vt:lpstr>
      <vt:lpstr>Tahoma</vt:lpstr>
      <vt:lpstr>Open Sans Light</vt:lpstr>
      <vt:lpstr>Noto Sans Symbols</vt:lpstr>
      <vt:lpstr>White</vt:lpstr>
      <vt:lpstr>PowerPoint Presentation</vt:lpstr>
      <vt:lpstr>Overview </vt:lpstr>
      <vt:lpstr>Dataverse </vt:lpstr>
      <vt:lpstr>Dataverse </vt:lpstr>
      <vt:lpstr>DANS Data Station </vt:lpstr>
      <vt:lpstr>DataverseNL</vt:lpstr>
      <vt:lpstr>Dataverse helps make data FAIR </vt:lpstr>
      <vt:lpstr>Dataverse helps make data FAIR </vt:lpstr>
      <vt:lpstr>Dataverse helps make Data FAIR </vt:lpstr>
      <vt:lpstr>Dataverse helps make Data FAIR </vt:lpstr>
      <vt:lpstr>Dataverse helps make Data FAIR </vt:lpstr>
      <vt:lpstr>A closer look into a Dataverse repository</vt:lpstr>
      <vt:lpstr>A closer look into a Dataverse repository</vt:lpstr>
      <vt:lpstr>A closer look into a Dataverse repository</vt:lpstr>
      <vt:lpstr>A closer look into a Dataverse repository</vt:lpstr>
      <vt:lpstr>A closer look into a Dataverse repository</vt:lpstr>
      <vt:lpstr>A closer look into a Dataverse repository</vt:lpstr>
      <vt:lpstr>Archiving data in a Dataverse repository</vt:lpstr>
      <vt:lpstr>Archiving data in a Dataverse repository</vt:lpstr>
      <vt:lpstr>Archiving data in a Dataverse repository </vt:lpstr>
      <vt:lpstr>Archiving data in a Dataverse repository </vt:lpstr>
      <vt:lpstr>Archiving data in a Dataverse repository </vt:lpstr>
      <vt:lpstr>Archiving data in a Dataverse repository </vt:lpstr>
      <vt:lpstr>Archiving data in a Dataverse repository </vt:lpstr>
      <vt:lpstr>Archiving data in a Dataverse repository </vt:lpstr>
      <vt:lpstr>Archiving data in a Dataverse repository </vt:lpstr>
      <vt:lpstr>Archiving data in a Dataverse repository </vt:lpstr>
      <vt:lpstr>Archiving data in a Dataverse repository</vt:lpstr>
      <vt:lpstr>Archiving data in a Dataverse repository</vt:lpstr>
      <vt:lpstr>Archiving data in a Dataverse repository</vt:lpstr>
      <vt:lpstr>Any questions?</vt:lpstr>
      <vt:lpstr>Time to try it yourself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2</cp:revision>
  <dcterms:modified xsi:type="dcterms:W3CDTF">2022-10-25T08:28:03Z</dcterms:modified>
</cp:coreProperties>
</file>