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8" r:id="rId4"/>
    <p:sldId id="273" r:id="rId5"/>
    <p:sldId id="259" r:id="rId6"/>
    <p:sldId id="260" r:id="rId7"/>
    <p:sldId id="350" r:id="rId8"/>
    <p:sldId id="275" r:id="rId9"/>
    <p:sldId id="262" r:id="rId10"/>
    <p:sldId id="264" r:id="rId11"/>
    <p:sldId id="265" r:id="rId12"/>
    <p:sldId id="263" r:id="rId13"/>
    <p:sldId id="267" r:id="rId14"/>
    <p:sldId id="277" r:id="rId15"/>
    <p:sldId id="271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E39"/>
    <a:srgbClr val="5CE1E6"/>
    <a:srgbClr val="1B989E"/>
    <a:srgbClr val="4D4D52"/>
    <a:srgbClr val="70CCD7"/>
    <a:srgbClr val="FF9900"/>
    <a:srgbClr val="E6007E"/>
    <a:srgbClr val="3278B1"/>
    <a:srgbClr val="F39200"/>
    <a:srgbClr val="79B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C4DB9-8DA1-4EBB-A4B8-EC912888D2D4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CA3E1-6B05-4ADE-8430-11F84ABE3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381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4AFFCF-28B5-4579-AB9B-D87E5012C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9C4CB2-74C6-41AF-AB6F-7969FE971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E6A219-BD2D-49B1-ADAD-2026110C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DA4AF-7D90-4E7A-A066-97EF35532DD9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51EFDA-B58F-4E3E-BA59-CFF80DEE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A8ABF16-8DEB-4F92-8C08-1A8F8DE6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881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F51C6B-3942-497F-AEAC-EC6B6B47A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C521E7-FC63-40AA-A592-F175E66A0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E040F2-3BAA-4DE8-82E9-781AD433F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37A0-E424-4442-B2DE-788DA061E23E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7AF05B-03FC-47BD-BE7B-4369BE15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3C1804-2FE9-4106-A996-C68361F7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21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4BA81-490A-425E-9378-CE2429BC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BF32EF-5473-44DA-9D00-E7D8DE653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0E5741-3A84-43D8-BCC0-D9AFC8CCA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D9570-D2E4-45E4-B0A5-581C7E2F773E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4D4918-9268-4871-B7CC-10067B96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42DB68-E95D-4AFE-9ED2-C525FECD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723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82BB75-5D0E-49B0-A442-D99F49BB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004805-DD13-4E9F-8730-EF21784D4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207AC5-7D5B-441E-8B21-325E025F1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80E987-3146-4377-A644-F5CB0E95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C478-39EF-4188-B521-EE0397B7B097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716FDF-D640-4F10-A770-97A92FAF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CC0881-5826-4DCA-B76E-BD9DD52B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568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057477-7172-41E2-B754-3258461A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7AE6DE-7643-4431-9D81-49132DBA3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133AAA3-174D-43A4-AEB3-061A8E3D7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42E2C3-4AD6-4F9E-9D2B-817DEAC48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28695E1-0303-4053-8846-BB95FF2E2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F4345AC-5D03-4836-A968-35980F96A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B41E-F8EA-4424-851B-C9388984F801}" type="datetime1">
              <a:rPr lang="it-IT" smtClean="0"/>
              <a:t>19/10/2022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61E857-374C-46B6-8C1A-D3F1D300C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D7145D2-EA83-4D51-B260-9EA48AEE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189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8EED81-1C89-4719-A63D-6BAF0274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46FB7A7-7772-47A5-A50A-3937232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871F-7873-4E99-ADA7-85E81CDAF5EF}" type="datetime1">
              <a:rPr lang="it-IT" smtClean="0"/>
              <a:t>19/10/2022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5B8EDB-AC35-49D4-BF43-EA7D2D710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E8C78AB-D216-48E1-B90C-7F7DF42A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91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4FBB0E5-AA59-4B30-A1F7-E703614E5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0A6-9972-4F4D-9DF7-709AC43A63CA}" type="datetime1">
              <a:rPr lang="it-IT" smtClean="0"/>
              <a:t>19/10/2022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2D38E5-1667-4458-B05E-0DECF0D8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4B5FDE-2F61-4964-99B3-AB862B78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521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EB395D-F2E5-4C4D-8BFE-BE901329C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539CB7-43A8-4DCF-986F-6C91E189E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5AF4C0-019C-40A7-9398-D034505F3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588BE2-2A30-453F-9341-64840FF3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86E6-2E96-419C-86B0-9797F63EC2F5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F4231F-3E8E-47E3-990A-FAA2AEA9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6453362-62A2-451A-9D48-5B0E66A5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24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56EEE8-779D-4C02-B5DD-9F86F3E62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18EEDF9-6641-4E80-B1E6-236BB7617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0F830A-78E2-4A98-9EA4-189AF2440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6A421A-2432-4BAD-814B-B7997673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39692-C8A1-4A6B-B0B7-0F3061B13436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B4EB86-DBE6-4608-B2E8-6C8239DDA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9166B8-7D3E-49D4-B44A-5C476DF55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39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71B433-B459-416B-AE50-48B68128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EA9C36E-61CC-4699-9B25-715CF22D3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8DDCDA-4DFA-4412-8914-54C4530BE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65CA9-5D5E-4D5E-A470-BF3604A48A0C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B93631-81D4-492C-A8F5-D7619E051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CFD102-E303-4734-B492-096B9875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811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732FF71-69DE-4E63-BD5F-EC62054BC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27C888-2142-4B06-864B-A9E995186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8AEA4F-E91E-4695-896F-AEA4A1B9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A6D6-56EF-49B4-9E9C-935F93E7E1FB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CAD00F-1079-4D12-AAD2-585F643A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3E98BF-8D24-4880-8DA1-DBF97E61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8954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4AFFCF-28B5-4579-AB9B-D87E5012C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9C4CB2-74C6-41AF-AB6F-7969FE971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E6A219-BD2D-49B1-ADAD-2026110C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501B-D190-4E44-BAFA-E2D5C68A4B9A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51EFDA-B58F-4E3E-BA59-CFF80DEE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A8ABF16-8DEB-4F92-8C08-1A8F8DE6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218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F51C6B-3942-497F-AEAC-EC6B6B47A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C521E7-FC63-40AA-A592-F175E66A0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E040F2-3BAA-4DE8-82E9-781AD433F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0A52-B09F-4C05-A725-B50680DED393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7AF05B-03FC-47BD-BE7B-4369BE15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3C1804-2FE9-4106-A996-C68361F7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282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4BA81-490A-425E-9378-CE2429BC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BF32EF-5473-44DA-9D00-E7D8DE653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0E5741-3A84-43D8-BCC0-D9AFC8CCA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8764-9CEC-4BEB-91DE-43314AEEE8E0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4D4918-9268-4871-B7CC-10067B96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42DB68-E95D-4AFE-9ED2-C525FECD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66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82BB75-5D0E-49B0-A442-D99F49BB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004805-DD13-4E9F-8730-EF21784D4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207AC5-7D5B-441E-8B21-325E025F1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80E987-3146-4377-A644-F5CB0E95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61E2-01F5-453A-8700-08613B83A386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716FDF-D640-4F10-A770-97A92FAF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CC0881-5826-4DCA-B76E-BD9DD52B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1528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057477-7172-41E2-B754-3258461A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7AE6DE-7643-4431-9D81-49132DBA3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133AAA3-174D-43A4-AEB3-061A8E3D7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42E2C3-4AD6-4F9E-9D2B-817DEAC48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28695E1-0303-4053-8846-BB95FF2E2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F4345AC-5D03-4836-A968-35980F96A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A275-03E7-43E9-B882-408CB45ADD87}" type="datetime1">
              <a:rPr lang="it-IT" smtClean="0"/>
              <a:t>19/10/2022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61E857-374C-46B6-8C1A-D3F1D300C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D7145D2-EA83-4D51-B260-9EA48AEE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564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8EED81-1C89-4719-A63D-6BAF0274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46FB7A7-7772-47A5-A50A-3937232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03CD2-E35A-4586-83D7-A5FCD1F408A7}" type="datetime1">
              <a:rPr lang="it-IT" smtClean="0"/>
              <a:t>19/10/2022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5B8EDB-AC35-49D4-BF43-EA7D2D710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E8C78AB-D216-48E1-B90C-7F7DF42A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1221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4FBB0E5-AA59-4B30-A1F7-E703614E5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4A25-A789-4DA6-ABEC-FBC7E834F568}" type="datetime1">
              <a:rPr lang="it-IT" smtClean="0"/>
              <a:t>19/10/2022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2D38E5-1667-4458-B05E-0DECF0D8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4B5FDE-2F61-4964-99B3-AB862B78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6961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EB395D-F2E5-4C4D-8BFE-BE901329C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539CB7-43A8-4DCF-986F-6C91E189E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5AF4C0-019C-40A7-9398-D034505F3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588BE2-2A30-453F-9341-64840FF3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E881-64E9-4E6F-9CA3-5B770129C485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F4231F-3E8E-47E3-990A-FAA2AEA9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6453362-62A2-451A-9D48-5B0E66A5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429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56EEE8-779D-4C02-B5DD-9F86F3E62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18EEDF9-6641-4E80-B1E6-236BB7617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0F830A-78E2-4A98-9EA4-189AF2440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6A421A-2432-4BAD-814B-B7997673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14AE-B5C1-4262-85AD-4BE1C9852F43}" type="datetime1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B4EB86-DBE6-4608-B2E8-6C8239DDA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9166B8-7D3E-49D4-B44A-5C476DF55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378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71B433-B459-416B-AE50-48B68128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EA9C36E-61CC-4699-9B25-715CF22D3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8DDCDA-4DFA-4412-8914-54C4530BE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A7105-2218-423B-B533-DB90F52ABB90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B93631-81D4-492C-A8F5-D7619E051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CFD102-E303-4734-B492-096B9875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1497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732FF71-69DE-4E63-BD5F-EC62054BC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27C888-2142-4B06-864B-A9E995186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8AEA4F-E91E-4695-896F-AEA4A1B9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F7E1-EBEC-4685-990F-DDEC650DE50D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CAD00F-1079-4D12-AAD2-585F643A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3E98BF-8D24-4880-8DA1-DBF97E61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126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908BFB-8FA6-470B-8835-A0103215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EF5C04-54D2-45F4-8465-B018E9210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020C17-F536-4C98-9412-D292AC1AF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A38E2-D3B9-4616-B0C5-916D81E3ABB0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B52BAF-DFC6-438D-99FC-E5F15FB97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B10DA5-BCCF-4692-8F9D-9142F7025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397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908BFB-8FA6-470B-8835-A0103215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EF5C04-54D2-45F4-8465-B018E9210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020C17-F536-4C98-9412-D292AC1AF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D34C2-EF52-490E-A75B-325B9F6463E2}" type="datetime1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B52BAF-DFC6-438D-99FC-E5F15FB97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 name &amp; contact - other presentation info&gt;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B10DA5-BCCF-4692-8F9D-9142F7025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8022D-D0CE-407A-B9F8-0615740802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300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rcid.org/0000-0003-0506-046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mailto:Emma.lazzeri@garr.i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_open_science_/status/1571589893595463682?t=dK7ApIFOVp7ACFTXxeBXAA&amp;s=08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ja/@keyursphotography?utm_source=unsplash&amp;utm_medium=referral&amp;utm_content=creditCopyText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nsplash.com/s/photos/lion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hyperlink" Target="https://unsplash.com/@majesticlukas?utm_source=unsplash&amp;utm_medium=referral&amp;utm_content=creditCopyText" TargetMode="External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hyperlink" Target="https://unsplash.com/s/photos/different-paths?utm_source=unsplash&amp;utm_medium=referral&amp;utm_content=creditCopyText" TargetMode="Externa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theunsteady5?utm_source=unsplash&amp;utm_medium=referral&amp;utm_content=creditCopyText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nsplash.com/s/photos/audience?utm_source=unsplash&amp;utm_medium=referral&amp;utm_content=creditCopyText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mma.lazzeri@garr.it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png"/><Relationship Id="rId4" Type="http://schemas.openxmlformats.org/officeDocument/2006/relationships/hyperlink" Target="https://doi.org/10.5281/zenodo.71794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713B9E88-A5AE-4FE9-A741-FEA7881A6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2361883"/>
            <a:ext cx="5831840" cy="2387600"/>
          </a:xfrm>
        </p:spPr>
        <p:txBody>
          <a:bodyPr>
            <a:normAutofit/>
          </a:bodyPr>
          <a:lstStyle/>
          <a:p>
            <a:pPr algn="l"/>
            <a:r>
              <a:rPr lang="it-IT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Skills4EOSC: Skills for the </a:t>
            </a:r>
            <a:r>
              <a:rPr lang="it-IT" sz="4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European</a:t>
            </a:r>
            <a:r>
              <a:rPr lang="it-IT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 Open Science </a:t>
            </a:r>
            <a:r>
              <a:rPr lang="it-IT" sz="4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Commons</a:t>
            </a:r>
            <a:endParaRPr lang="it-IT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53AFB1E7-B307-4462-A550-FDCF00850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" y="4841558"/>
            <a:ext cx="5831840" cy="1655762"/>
          </a:xfrm>
        </p:spPr>
        <p:txBody>
          <a:bodyPr>
            <a:normAutofit/>
          </a:bodyPr>
          <a:lstStyle/>
          <a:p>
            <a:pPr algn="l"/>
            <a:r>
              <a:rPr lang="it-IT" sz="2800" dirty="0">
                <a:solidFill>
                  <a:srgbClr val="FF9900"/>
                </a:solidFill>
                <a:latin typeface="Century Gothic" panose="020B0502020202020204" pitchFamily="34" charset="0"/>
              </a:rPr>
              <a:t>Emma Lazzeri, GARR</a:t>
            </a:r>
          </a:p>
          <a:p>
            <a:pPr algn="l"/>
            <a:r>
              <a:rPr lang="it-IT" u="sng" dirty="0">
                <a:solidFill>
                  <a:srgbClr val="A6CE3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orcid.org/0000-0003-0506-046X</a:t>
            </a:r>
            <a:endParaRPr lang="it-IT" u="sng" dirty="0">
              <a:solidFill>
                <a:srgbClr val="A6CE39"/>
              </a:solidFill>
            </a:endParaRPr>
          </a:p>
          <a:p>
            <a:pPr algn="l"/>
            <a:r>
              <a:rPr lang="it-IT" u="sng" dirty="0">
                <a:solidFill>
                  <a:srgbClr val="A6CE3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emma.lazzeri@garr.it</a:t>
            </a:r>
            <a:r>
              <a:rPr lang="it-IT" u="sng" dirty="0">
                <a:solidFill>
                  <a:srgbClr val="A6CE39"/>
                </a:solidFill>
              </a:rPr>
              <a:t>  </a:t>
            </a:r>
          </a:p>
          <a:p>
            <a:pPr algn="l"/>
            <a:endParaRPr lang="it-IT" sz="2800" dirty="0">
              <a:solidFill>
                <a:srgbClr val="FF99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s://lh3.googleusercontent.com/kSx3a5IvG91Ji0A034AtYP1map_Ar7AKEw-zbWPascMeNmFL_bdsIrgmGuFTNF5GnA0MJAAv0AQ5EvCck9LqNSHpzAlza9G95LtsyRAz9QFgDrj77KHxpaY7tL8r1dP7UJhDSLZFMf4sE7kjjmGk1omQbb2A-hSuiySIqWJfofoUG_Oc6H-h1tFyhy0">
            <a:extLst>
              <a:ext uri="{FF2B5EF4-FFF2-40B4-BE49-F238E27FC236}">
                <a16:creationId xmlns:a16="http://schemas.microsoft.com/office/drawing/2014/main" id="{2AF88C76-6D73-4A14-B81B-1EEA90957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21" y="5276309"/>
            <a:ext cx="1011587" cy="5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1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E54DA814-7481-4A4D-A894-0C95D3AA61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78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2B78435-E326-4E35-803C-820CE6366E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3347" y="3124367"/>
            <a:ext cx="10515600" cy="1325563"/>
          </a:xfrm>
        </p:spPr>
        <p:txBody>
          <a:bodyPr>
            <a:noAutofit/>
          </a:bodyPr>
          <a:lstStyle/>
          <a:p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Supporting an EOSC-ready digitally skilled workforce: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</a:b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Researchers can transform how they carry out research and exploit research outputs, leading to better quality and contributing to the Horizon Europe EOSC Partnership.</a:t>
            </a: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</a:br>
            <a:br>
              <a:rPr lang="en-US" sz="4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Horizon Europe call INFRA 2021 EOSC01-01</a:t>
            </a:r>
            <a:endParaRPr lang="it-IT" sz="40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68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1A6B9E0-ACC1-4E37-A55E-0696A3E73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C0023BD5-38E7-40DB-84B7-81BCB11111AC}"/>
              </a:ext>
            </a:extLst>
          </p:cNvPr>
          <p:cNvSpPr txBox="1">
            <a:spLocks/>
          </p:cNvSpPr>
          <p:nvPr/>
        </p:nvSpPr>
        <p:spPr>
          <a:xfrm>
            <a:off x="839787" y="457200"/>
            <a:ext cx="10229265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Meeting the stakeholders’ needs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3CFA1D4-7FA4-4FE9-B54F-6F7201F9B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18" y="1389454"/>
            <a:ext cx="5743227" cy="2525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F61FA5B6-FFFC-41D5-BEC1-6518A8EC30B5}"/>
              </a:ext>
            </a:extLst>
          </p:cNvPr>
          <p:cNvSpPr/>
          <p:nvPr/>
        </p:nvSpPr>
        <p:spPr>
          <a:xfrm>
            <a:off x="6224337" y="6033519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50" dirty="0">
                <a:hlinkClick r:id="rId3"/>
              </a:rPr>
              <a:t>https://twitter.com/_open_science_/status/1571589893595463682?t=dK7ApIFOVp7ACFTXxeBXAA&amp;s=08</a:t>
            </a:r>
            <a:r>
              <a:rPr lang="it-IT" sz="1050" dirty="0"/>
              <a:t>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FDB22ED-F86C-4782-9EAF-4BD46949F5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9"/>
          <a:stretch/>
        </p:blipFill>
        <p:spPr>
          <a:xfrm>
            <a:off x="6224339" y="2984830"/>
            <a:ext cx="5718671" cy="1397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3EEF84F-587D-44A8-9619-BC55D3CBE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37" y="4649281"/>
            <a:ext cx="5718673" cy="130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CB2A8A2-1E99-4665-BA61-8D549F7084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6" y="4196793"/>
            <a:ext cx="5728299" cy="1761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25E6B2F-5C6F-4F9B-8754-ADA4DB86E7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37" y="1389454"/>
            <a:ext cx="5699417" cy="1328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641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47">
            <a:extLst>
              <a:ext uri="{FF2B5EF4-FFF2-40B4-BE49-F238E27FC236}">
                <a16:creationId xmlns:a16="http://schemas.microsoft.com/office/drawing/2014/main" id="{8A602843-3688-4682-9FCF-3C088CEC1E8B}"/>
              </a:ext>
            </a:extLst>
          </p:cNvPr>
          <p:cNvGrpSpPr/>
          <p:nvPr/>
        </p:nvGrpSpPr>
        <p:grpSpPr>
          <a:xfrm>
            <a:off x="1176364" y="3254213"/>
            <a:ext cx="2331470" cy="2021125"/>
            <a:chOff x="668867" y="3459875"/>
            <a:chExt cx="1414750" cy="2021125"/>
          </a:xfrm>
        </p:grpSpPr>
        <p:sp>
          <p:nvSpPr>
            <p:cNvPr id="28" name="TextBox 38">
              <a:extLst>
                <a:ext uri="{FF2B5EF4-FFF2-40B4-BE49-F238E27FC236}">
                  <a16:creationId xmlns:a16="http://schemas.microsoft.com/office/drawing/2014/main" id="{AFB891F3-6DB0-4435-897D-70A24B54406F}"/>
                </a:ext>
              </a:extLst>
            </p:cNvPr>
            <p:cNvSpPr txBox="1"/>
            <p:nvPr/>
          </p:nvSpPr>
          <p:spPr>
            <a:xfrm>
              <a:off x="668867" y="3459875"/>
              <a:ext cx="10837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Propose</a:t>
              </a:r>
              <a:endPara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39">
              <a:extLst>
                <a:ext uri="{FF2B5EF4-FFF2-40B4-BE49-F238E27FC236}">
                  <a16:creationId xmlns:a16="http://schemas.microsoft.com/office/drawing/2014/main" id="{4D89F85B-A0DD-447C-A7A3-E2F934E01CA6}"/>
                </a:ext>
              </a:extLst>
            </p:cNvPr>
            <p:cNvSpPr txBox="1"/>
            <p:nvPr/>
          </p:nvSpPr>
          <p:spPr>
            <a:xfrm>
              <a:off x="683838" y="4157561"/>
              <a:ext cx="1399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A FAIR-by-design methodology for open science teaching and learning</a:t>
              </a:r>
            </a:p>
          </p:txBody>
        </p:sp>
      </p:grpSp>
      <p:pic>
        <p:nvPicPr>
          <p:cNvPr id="40" name="Elemento grafico 39" descr="Aula">
            <a:extLst>
              <a:ext uri="{FF2B5EF4-FFF2-40B4-BE49-F238E27FC236}">
                <a16:creationId xmlns:a16="http://schemas.microsoft.com/office/drawing/2014/main" id="{613D5D15-8802-44BB-AC0D-6E160C7A5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7826" y="1442754"/>
            <a:ext cx="1624605" cy="1624605"/>
          </a:xfrm>
          <a:prstGeom prst="rect">
            <a:avLst/>
          </a:prstGeom>
        </p:spPr>
      </p:pic>
      <p:pic>
        <p:nvPicPr>
          <p:cNvPr id="42" name="Elemento grafico 41" descr="Rete">
            <a:extLst>
              <a:ext uri="{FF2B5EF4-FFF2-40B4-BE49-F238E27FC236}">
                <a16:creationId xmlns:a16="http://schemas.microsoft.com/office/drawing/2014/main" id="{A93BF8BB-9374-4572-BF6D-75F2C561F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5198" y="1442754"/>
            <a:ext cx="1624605" cy="1624605"/>
          </a:xfrm>
          <a:prstGeom prst="rect">
            <a:avLst/>
          </a:prstGeom>
        </p:spPr>
      </p:pic>
      <p:pic>
        <p:nvPicPr>
          <p:cNvPr id="44" name="Elemento grafico 43" descr="Testa con ingranaggi">
            <a:extLst>
              <a:ext uri="{FF2B5EF4-FFF2-40B4-BE49-F238E27FC236}">
                <a16:creationId xmlns:a16="http://schemas.microsoft.com/office/drawing/2014/main" id="{150F0E2D-43D6-4876-9BDE-2C76DCE45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32570" y="1337221"/>
            <a:ext cx="1624605" cy="1624605"/>
          </a:xfrm>
          <a:prstGeom prst="rect">
            <a:avLst/>
          </a:prstGeom>
        </p:spPr>
      </p:pic>
      <p:grpSp>
        <p:nvGrpSpPr>
          <p:cNvPr id="45" name="Group 47">
            <a:extLst>
              <a:ext uri="{FF2B5EF4-FFF2-40B4-BE49-F238E27FC236}">
                <a16:creationId xmlns:a16="http://schemas.microsoft.com/office/drawing/2014/main" id="{85A7A1F4-2A6D-4A6B-89F7-0C7C0F3C31C8}"/>
              </a:ext>
            </a:extLst>
          </p:cNvPr>
          <p:cNvGrpSpPr/>
          <p:nvPr/>
        </p:nvGrpSpPr>
        <p:grpSpPr>
          <a:xfrm>
            <a:off x="4878359" y="3254213"/>
            <a:ext cx="2435282" cy="2021125"/>
            <a:chOff x="668867" y="3459875"/>
            <a:chExt cx="1477744" cy="2021125"/>
          </a:xfrm>
        </p:grpSpPr>
        <p:sp>
          <p:nvSpPr>
            <p:cNvPr id="46" name="TextBox 38">
              <a:extLst>
                <a:ext uri="{FF2B5EF4-FFF2-40B4-BE49-F238E27FC236}">
                  <a16:creationId xmlns:a16="http://schemas.microsoft.com/office/drawing/2014/main" id="{735C1BDA-1BF8-466E-B67D-1AE4D28A9F2E}"/>
                </a:ext>
              </a:extLst>
            </p:cNvPr>
            <p:cNvSpPr txBox="1"/>
            <p:nvPr/>
          </p:nvSpPr>
          <p:spPr>
            <a:xfrm>
              <a:off x="668867" y="3459875"/>
              <a:ext cx="14777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Coordinate</a:t>
              </a:r>
              <a:endPara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39">
              <a:extLst>
                <a:ext uri="{FF2B5EF4-FFF2-40B4-BE49-F238E27FC236}">
                  <a16:creationId xmlns:a16="http://schemas.microsoft.com/office/drawing/2014/main" id="{298CE88B-D698-46A3-832A-B92A7A56B87B}"/>
                </a:ext>
              </a:extLst>
            </p:cNvPr>
            <p:cNvSpPr txBox="1"/>
            <p:nvPr/>
          </p:nvSpPr>
          <p:spPr>
            <a:xfrm>
              <a:off x="683838" y="4157561"/>
              <a:ext cx="1399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Network of Competence Centers on Open Science and FAIR Data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0E235E-BE8C-410D-8C73-61E829226459}"/>
              </a:ext>
            </a:extLst>
          </p:cNvPr>
          <p:cNvGrpSpPr/>
          <p:nvPr/>
        </p:nvGrpSpPr>
        <p:grpSpPr>
          <a:xfrm>
            <a:off x="8932570" y="3254213"/>
            <a:ext cx="2331470" cy="1528683"/>
            <a:chOff x="668867" y="3459875"/>
            <a:chExt cx="1414750" cy="1528683"/>
          </a:xfrm>
        </p:grpSpPr>
        <p:sp>
          <p:nvSpPr>
            <p:cNvPr id="49" name="TextBox 38">
              <a:extLst>
                <a:ext uri="{FF2B5EF4-FFF2-40B4-BE49-F238E27FC236}">
                  <a16:creationId xmlns:a16="http://schemas.microsoft.com/office/drawing/2014/main" id="{144032A4-A977-4FFE-B1B1-D27BD4FFD158}"/>
                </a:ext>
              </a:extLst>
            </p:cNvPr>
            <p:cNvSpPr txBox="1"/>
            <p:nvPr/>
          </p:nvSpPr>
          <p:spPr>
            <a:xfrm>
              <a:off x="668867" y="3459875"/>
              <a:ext cx="938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Enable</a:t>
              </a:r>
              <a:endPara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39">
              <a:extLst>
                <a:ext uri="{FF2B5EF4-FFF2-40B4-BE49-F238E27FC236}">
                  <a16:creationId xmlns:a16="http://schemas.microsoft.com/office/drawing/2014/main" id="{2C8FF113-CB6C-4977-8620-66C4335C61FB}"/>
                </a:ext>
              </a:extLst>
            </p:cNvPr>
            <p:cNvSpPr txBox="1"/>
            <p:nvPr/>
          </p:nvSpPr>
          <p:spPr>
            <a:xfrm>
              <a:off x="683838" y="4157561"/>
              <a:ext cx="13997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Raise competences for an EOSC-skilled European workforce</a:t>
              </a:r>
            </a:p>
          </p:txBody>
        </p:sp>
      </p:grpSp>
      <p:sp>
        <p:nvSpPr>
          <p:cNvPr id="51" name="Ovale 50">
            <a:extLst>
              <a:ext uri="{FF2B5EF4-FFF2-40B4-BE49-F238E27FC236}">
                <a16:creationId xmlns:a16="http://schemas.microsoft.com/office/drawing/2014/main" id="{E6D50FC7-95EB-4C8C-A97F-D4799C718E97}"/>
              </a:ext>
            </a:extLst>
          </p:cNvPr>
          <p:cNvSpPr/>
          <p:nvPr/>
        </p:nvSpPr>
        <p:spPr>
          <a:xfrm>
            <a:off x="996364" y="3468061"/>
            <a:ext cx="180000" cy="180000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9B7CD469-D50B-462E-8A89-AFB54805B197}"/>
              </a:ext>
            </a:extLst>
          </p:cNvPr>
          <p:cNvSpPr/>
          <p:nvPr/>
        </p:nvSpPr>
        <p:spPr>
          <a:xfrm>
            <a:off x="8777242" y="3468061"/>
            <a:ext cx="180000" cy="180000"/>
          </a:xfrm>
          <a:prstGeom prst="ellipse">
            <a:avLst/>
          </a:prstGeom>
          <a:solidFill>
            <a:srgbClr val="E6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D2A28F31-68C8-4BE7-AE58-701B8790C36A}"/>
              </a:ext>
            </a:extLst>
          </p:cNvPr>
          <p:cNvSpPr/>
          <p:nvPr/>
        </p:nvSpPr>
        <p:spPr>
          <a:xfrm>
            <a:off x="4691897" y="3468061"/>
            <a:ext cx="180000" cy="180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Titolo 1">
            <a:extLst>
              <a:ext uri="{FF2B5EF4-FFF2-40B4-BE49-F238E27FC236}">
                <a16:creationId xmlns:a16="http://schemas.microsoft.com/office/drawing/2014/main" id="{CB3BEF75-F7AC-40E0-A52C-EA2A71946EC6}"/>
              </a:ext>
            </a:extLst>
          </p:cNvPr>
          <p:cNvSpPr txBox="1">
            <a:spLocks/>
          </p:cNvSpPr>
          <p:nvPr/>
        </p:nvSpPr>
        <p:spPr>
          <a:xfrm>
            <a:off x="839787" y="457200"/>
            <a:ext cx="10229265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dirty="0">
                <a:solidFill>
                  <a:srgbClr val="FF9900"/>
                </a:solidFill>
                <a:latin typeface="Century Gothic" panose="020B0502020202020204" pitchFamily="34" charset="0"/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34542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C0B134A-58C3-40DD-B97B-DB95AFBD1998}"/>
              </a:ext>
            </a:extLst>
          </p:cNvPr>
          <p:cNvSpPr txBox="1">
            <a:spLocks/>
          </p:cNvSpPr>
          <p:nvPr/>
        </p:nvSpPr>
        <p:spPr>
          <a:xfrm>
            <a:off x="839788" y="457200"/>
            <a:ext cx="9496908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Skills4EOSC </a:t>
            </a:r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Main</a:t>
            </a:r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Objective</a:t>
            </a:r>
            <a:endParaRPr lang="it-IT" sz="4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124D04B3-04B7-4FDC-8B73-D50D25B6753E}"/>
              </a:ext>
            </a:extLst>
          </p:cNvPr>
          <p:cNvSpPr txBox="1">
            <a:spLocks/>
          </p:cNvSpPr>
          <p:nvPr/>
        </p:nvSpPr>
        <p:spPr>
          <a:xfrm>
            <a:off x="839788" y="1518699"/>
            <a:ext cx="10512424" cy="4350289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Clr>
                <a:srgbClr val="79B418"/>
              </a:buClr>
              <a:buNone/>
            </a:pPr>
            <a:r>
              <a:rPr lang="en-US" sz="3200" dirty="0">
                <a:latin typeface="Century Gothic" panose="020B0502020202020204" pitchFamily="34" charset="0"/>
              </a:rPr>
              <a:t>Advance Open Science skills by unifying the current training landscape into a common and trusted pan-European ecosystem, closing the three gaps identified in the EOSC Strategic Research and Innovation Agenda in relation to Open Science competences: </a:t>
            </a:r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sz="3200" dirty="0">
                <a:latin typeface="Century Gothic" panose="020B0502020202020204" pitchFamily="34" charset="0"/>
              </a:rPr>
              <a:t>lack of Open Science and data expertise, </a:t>
            </a:r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sz="3200" dirty="0">
                <a:latin typeface="Century Gothic" panose="020B0502020202020204" pitchFamily="34" charset="0"/>
              </a:rPr>
              <a:t>lack of a clear definition of data professional profiles and corresponding career paths, and </a:t>
            </a:r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sz="3200" dirty="0">
                <a:latin typeface="Century Gothic" panose="020B0502020202020204" pitchFamily="34" charset="0"/>
              </a:rPr>
              <a:t>fragmentation in training resources.</a:t>
            </a:r>
            <a:endParaRPr lang="it-IT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97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AA9A11-8151-4DD6-902A-F225DECE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The Consortium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43E9D89-DF97-42FF-A472-495C68E6CC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682"/>
          <a:stretch/>
        </p:blipFill>
        <p:spPr bwMode="auto">
          <a:xfrm>
            <a:off x="6655323" y="14717"/>
            <a:ext cx="5339721" cy="6350648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0E91927F-FC7E-4C65-A9BD-7D0467AD32B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20331" y="2156603"/>
            <a:ext cx="5458300" cy="3302304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316921" indent="-316921">
              <a:buFont typeface="Arial"/>
              <a:buChar char="•"/>
              <a:defRPr/>
            </a:pPr>
            <a:r>
              <a:rPr lang="it-IT" dirty="0"/>
              <a:t>44 </a:t>
            </a:r>
            <a:r>
              <a:rPr lang="it-IT" b="1" dirty="0" err="1"/>
              <a:t>Participants</a:t>
            </a:r>
            <a:r>
              <a:rPr lang="it-IT" dirty="0"/>
              <a:t>, 18 </a:t>
            </a:r>
            <a:r>
              <a:rPr lang="it-IT" b="1" dirty="0"/>
              <a:t>Countries</a:t>
            </a:r>
            <a:r>
              <a:rPr lang="it-IT" dirty="0"/>
              <a:t> </a:t>
            </a:r>
          </a:p>
          <a:p>
            <a:pPr marL="316921" indent="-316921">
              <a:buFont typeface="Arial"/>
              <a:buChar char="•"/>
              <a:defRPr/>
            </a:pPr>
            <a:r>
              <a:rPr lang="it-IT" dirty="0"/>
              <a:t>“</a:t>
            </a:r>
            <a:r>
              <a:rPr lang="it-IT" b="1" dirty="0" err="1"/>
              <a:t>Key</a:t>
            </a:r>
            <a:r>
              <a:rPr lang="it-IT" b="1" dirty="0"/>
              <a:t> </a:t>
            </a:r>
            <a:r>
              <a:rPr lang="it-IT" b="1" dirty="0" err="1"/>
              <a:t>doers</a:t>
            </a:r>
            <a:r>
              <a:rPr lang="it-IT" dirty="0"/>
              <a:t>” in Open Science in </a:t>
            </a:r>
            <a:r>
              <a:rPr lang="it-IT" dirty="0" err="1"/>
              <a:t>their</a:t>
            </a:r>
            <a:r>
              <a:rPr lang="it-IT" dirty="0"/>
              <a:t> Country/</a:t>
            </a:r>
            <a:r>
              <a:rPr lang="it-IT" dirty="0" err="1"/>
              <a:t>Region</a:t>
            </a:r>
            <a:r>
              <a:rPr lang="it-IT" dirty="0"/>
              <a:t>/Domain</a:t>
            </a:r>
          </a:p>
          <a:p>
            <a:pPr marL="316921" indent="-316921">
              <a:buFont typeface="Arial"/>
              <a:buChar char="•"/>
              <a:defRPr/>
            </a:pPr>
            <a:r>
              <a:rPr lang="it-IT" dirty="0"/>
              <a:t>2 ESFRI Research </a:t>
            </a:r>
            <a:r>
              <a:rPr lang="it-IT" dirty="0" err="1"/>
              <a:t>Infrastructures</a:t>
            </a:r>
            <a:endParaRPr lang="it-IT" dirty="0"/>
          </a:p>
          <a:p>
            <a:pPr marL="316921" indent="-316921">
              <a:buFont typeface="Arial"/>
              <a:buChar char="•"/>
              <a:defRPr/>
            </a:pPr>
            <a:r>
              <a:rPr lang="it-IT" dirty="0"/>
              <a:t>GARR </a:t>
            </a:r>
            <a:r>
              <a:rPr lang="it-IT" dirty="0" err="1"/>
              <a:t>is</a:t>
            </a:r>
            <a:r>
              <a:rPr lang="it-IT" dirty="0"/>
              <a:t> the coordinator</a:t>
            </a:r>
          </a:p>
        </p:txBody>
      </p:sp>
    </p:spTree>
    <p:extLst>
      <p:ext uri="{BB962C8B-B14F-4D97-AF65-F5344CB8AC3E}">
        <p14:creationId xmlns:p14="http://schemas.microsoft.com/office/powerpoint/2010/main" val="254991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cut/>
      </p:transition>
    </mc:Choice>
    <mc:Fallback xmlns="">
      <p:transition advClick="0" advTm="100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4663407E-675B-4D8E-A3DE-A950151ECF82}"/>
              </a:ext>
            </a:extLst>
          </p:cNvPr>
          <p:cNvSpPr txBox="1">
            <a:spLocks/>
          </p:cNvSpPr>
          <p:nvPr/>
        </p:nvSpPr>
        <p:spPr>
          <a:xfrm>
            <a:off x="838200" y="35569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Key</a:t>
            </a:r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Concepts</a:t>
            </a:r>
            <a:endParaRPr lang="it-IT" sz="4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E29DD462-C531-44D9-96BD-FF118B18BF20}"/>
              </a:ext>
            </a:extLst>
          </p:cNvPr>
          <p:cNvSpPr txBox="1">
            <a:spLocks/>
          </p:cNvSpPr>
          <p:nvPr/>
        </p:nvSpPr>
        <p:spPr>
          <a:xfrm>
            <a:off x="838200" y="1816198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79B418"/>
              </a:buClr>
            </a:pPr>
            <a:endParaRPr lang="it-IT" sz="2000" dirty="0">
              <a:latin typeface="Century Gothic" panose="020B0502020202020204" pitchFamily="34" charset="0"/>
            </a:endParaRP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9A2706E5-0924-4D9F-B01C-068913A58545}"/>
              </a:ext>
            </a:extLst>
          </p:cNvPr>
          <p:cNvSpPr txBox="1"/>
          <p:nvPr/>
        </p:nvSpPr>
        <p:spPr>
          <a:xfrm>
            <a:off x="211672" y="4552952"/>
            <a:ext cx="1525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Minimum viable </a:t>
            </a:r>
          </a:p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skillset</a:t>
            </a:r>
            <a:endParaRPr lang="en-US" sz="1400" b="1" dirty="0">
              <a:solidFill>
                <a:srgbClr val="3278B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38">
            <a:extLst>
              <a:ext uri="{FF2B5EF4-FFF2-40B4-BE49-F238E27FC236}">
                <a16:creationId xmlns:a16="http://schemas.microsoft.com/office/drawing/2014/main" id="{C188117D-DF39-469E-8BDF-5019962D7374}"/>
              </a:ext>
            </a:extLst>
          </p:cNvPr>
          <p:cNvSpPr txBox="1"/>
          <p:nvPr/>
        </p:nvSpPr>
        <p:spPr>
          <a:xfrm>
            <a:off x="1978416" y="4065408"/>
            <a:ext cx="1525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Train</a:t>
            </a:r>
          </a:p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of</a:t>
            </a:r>
          </a:p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Trainers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1C1917EA-2E4A-49F9-A384-63D9B25125B6}"/>
              </a:ext>
            </a:extLst>
          </p:cNvPr>
          <p:cNvSpPr txBox="1"/>
          <p:nvPr/>
        </p:nvSpPr>
        <p:spPr>
          <a:xfrm>
            <a:off x="4079225" y="3183638"/>
            <a:ext cx="1525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FAIR-by-design learning materials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2D3CD337-10A9-44AA-86AE-6431E4129236}"/>
              </a:ext>
            </a:extLst>
          </p:cNvPr>
          <p:cNvSpPr txBox="1"/>
          <p:nvPr/>
        </p:nvSpPr>
        <p:spPr>
          <a:xfrm>
            <a:off x="5966152" y="2375517"/>
            <a:ext cx="15252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Harmonise</a:t>
            </a:r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curricula and learning paths</a:t>
            </a:r>
          </a:p>
        </p:txBody>
      </p:sp>
      <p:sp>
        <p:nvSpPr>
          <p:cNvPr id="35" name="TextBox 38">
            <a:extLst>
              <a:ext uri="{FF2B5EF4-FFF2-40B4-BE49-F238E27FC236}">
                <a16:creationId xmlns:a16="http://schemas.microsoft.com/office/drawing/2014/main" id="{ACADC8D7-B3B9-4B64-8BEF-BD3BE67D96FB}"/>
              </a:ext>
            </a:extLst>
          </p:cNvPr>
          <p:cNvSpPr txBox="1"/>
          <p:nvPr/>
        </p:nvSpPr>
        <p:spPr>
          <a:xfrm>
            <a:off x="7853667" y="1677695"/>
            <a:ext cx="17780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Lifelong learning through professional networks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C0185FB8-840D-4A2D-AAB6-624230CBA1F9}"/>
              </a:ext>
            </a:extLst>
          </p:cNvPr>
          <p:cNvSpPr txBox="1"/>
          <p:nvPr/>
        </p:nvSpPr>
        <p:spPr>
          <a:xfrm>
            <a:off x="10005192" y="1773959"/>
            <a:ext cx="1914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Competence Centre Network</a:t>
            </a:r>
          </a:p>
        </p:txBody>
      </p: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98D6EECF-DDE5-4E00-98D6-F91BC92EA314}"/>
              </a:ext>
            </a:extLst>
          </p:cNvPr>
          <p:cNvCxnSpPr>
            <a:cxnSpLocks/>
            <a:stCxn id="60" idx="2"/>
          </p:cNvCxnSpPr>
          <p:nvPr/>
        </p:nvCxnSpPr>
        <p:spPr>
          <a:xfrm flipV="1">
            <a:off x="883121" y="3183122"/>
            <a:ext cx="10048914" cy="2736800"/>
          </a:xfrm>
          <a:prstGeom prst="line">
            <a:avLst/>
          </a:prstGeom>
          <a:ln w="57150">
            <a:solidFill>
              <a:srgbClr val="327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e 59">
            <a:extLst>
              <a:ext uri="{FF2B5EF4-FFF2-40B4-BE49-F238E27FC236}">
                <a16:creationId xmlns:a16="http://schemas.microsoft.com/office/drawing/2014/main" id="{88254C24-B0AA-4542-9ADD-6563766B8DA5}"/>
              </a:ext>
            </a:extLst>
          </p:cNvPr>
          <p:cNvSpPr/>
          <p:nvPr/>
        </p:nvSpPr>
        <p:spPr>
          <a:xfrm>
            <a:off x="883121" y="5829922"/>
            <a:ext cx="180000" cy="180000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80C5E6F5-C9CE-49A6-AB0B-D341352CB601}"/>
              </a:ext>
            </a:extLst>
          </p:cNvPr>
          <p:cNvSpPr/>
          <p:nvPr/>
        </p:nvSpPr>
        <p:spPr>
          <a:xfrm>
            <a:off x="6638779" y="4276474"/>
            <a:ext cx="180000" cy="180000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2D914A6D-C1E2-4CD5-9621-898F97676ECE}"/>
              </a:ext>
            </a:extLst>
          </p:cNvPr>
          <p:cNvSpPr/>
          <p:nvPr/>
        </p:nvSpPr>
        <p:spPr>
          <a:xfrm>
            <a:off x="2649365" y="5335398"/>
            <a:ext cx="180000" cy="180000"/>
          </a:xfrm>
          <a:prstGeom prst="ellipse">
            <a:avLst/>
          </a:prstGeom>
          <a:solidFill>
            <a:srgbClr val="E6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495AC479-C883-4E08-8032-D0DCA3BE3C46}"/>
              </a:ext>
            </a:extLst>
          </p:cNvPr>
          <p:cNvSpPr/>
          <p:nvPr/>
        </p:nvSpPr>
        <p:spPr>
          <a:xfrm>
            <a:off x="4748113" y="4779156"/>
            <a:ext cx="180000" cy="180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Ovale 67">
            <a:extLst>
              <a:ext uri="{FF2B5EF4-FFF2-40B4-BE49-F238E27FC236}">
                <a16:creationId xmlns:a16="http://schemas.microsoft.com/office/drawing/2014/main" id="{AFF83786-688F-4D73-AC4B-E9F27E1966C1}"/>
              </a:ext>
            </a:extLst>
          </p:cNvPr>
          <p:cNvSpPr/>
          <p:nvPr/>
        </p:nvSpPr>
        <p:spPr>
          <a:xfrm>
            <a:off x="8666935" y="3716966"/>
            <a:ext cx="180000" cy="180000"/>
          </a:xfrm>
          <a:prstGeom prst="ellipse">
            <a:avLst/>
          </a:prstGeom>
          <a:solidFill>
            <a:srgbClr val="E6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Ovale 68">
            <a:extLst>
              <a:ext uri="{FF2B5EF4-FFF2-40B4-BE49-F238E27FC236}">
                <a16:creationId xmlns:a16="http://schemas.microsoft.com/office/drawing/2014/main" id="{3EB42AD2-F39D-4EAD-B1B9-DF876DCA4CA7}"/>
              </a:ext>
            </a:extLst>
          </p:cNvPr>
          <p:cNvSpPr/>
          <p:nvPr/>
        </p:nvSpPr>
        <p:spPr>
          <a:xfrm>
            <a:off x="10842035" y="3104931"/>
            <a:ext cx="180000" cy="180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19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DA1D652-DA40-4981-B992-53CD8422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 name &amp; contact -other presentation info&gt;</a:t>
            </a:r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E8F987E-E773-4334-B89F-5CA00FEDEF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1698618A-6EA7-4E94-9BD6-69A029D1951B}"/>
              </a:ext>
            </a:extLst>
          </p:cNvPr>
          <p:cNvSpPr/>
          <p:nvPr/>
        </p:nvSpPr>
        <p:spPr>
          <a:xfrm>
            <a:off x="0" y="6594517"/>
            <a:ext cx="236154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 by 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Keyur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Nandaniya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on </a:t>
            </a:r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it-IT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AFC1C529-6940-4D66-A663-42449F4C5EBC}"/>
              </a:ext>
            </a:extLst>
          </p:cNvPr>
          <p:cNvSpPr txBox="1">
            <a:spLocks/>
          </p:cNvSpPr>
          <p:nvPr/>
        </p:nvSpPr>
        <p:spPr>
          <a:xfrm>
            <a:off x="839788" y="457200"/>
            <a:ext cx="10469896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Points of </a:t>
            </a:r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strenght</a:t>
            </a:r>
            <a:endParaRPr lang="it-IT" sz="4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2700351E-ABC4-41D7-83C0-2D5532C561F1}"/>
              </a:ext>
            </a:extLst>
          </p:cNvPr>
          <p:cNvSpPr txBox="1">
            <a:spLocks/>
          </p:cNvSpPr>
          <p:nvPr/>
        </p:nvSpPr>
        <p:spPr>
          <a:xfrm>
            <a:off x="5919536" y="2252624"/>
            <a:ext cx="5432675" cy="43502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familiarity with the context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of applying open science skills development in </a:t>
            </a:r>
            <a:r>
              <a:rPr lang="it-IT" dirty="0">
                <a:solidFill>
                  <a:schemeClr val="bg1"/>
                </a:solidFill>
                <a:latin typeface="Century Gothic" panose="020B0502020202020204" pitchFamily="34" charset="0"/>
              </a:rPr>
              <a:t>Member </a:t>
            </a:r>
            <a:r>
              <a:rPr lang="it-IT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States</a:t>
            </a:r>
            <a:r>
              <a:rPr lang="it-IT" dirty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knowledge of local and regional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programmes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and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contacts with key decision makers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which allow influencing the status quo at these levels.</a:t>
            </a:r>
            <a:endParaRPr lang="it-IT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36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C0B134A-58C3-40DD-B97B-DB95AFBD1998}"/>
              </a:ext>
            </a:extLst>
          </p:cNvPr>
          <p:cNvSpPr txBox="1">
            <a:spLocks/>
          </p:cNvSpPr>
          <p:nvPr/>
        </p:nvSpPr>
        <p:spPr>
          <a:xfrm>
            <a:off x="839788" y="457200"/>
            <a:ext cx="9496908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Methodology</a:t>
            </a:r>
            <a:endParaRPr lang="it-IT" sz="4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443BF5A-D3CE-4A56-8917-01CC12665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47" y="1257300"/>
            <a:ext cx="7249506" cy="52260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41FF0E6-637A-410F-B4C0-05250AA8FAF8}"/>
              </a:ext>
            </a:extLst>
          </p:cNvPr>
          <p:cNvSpPr txBox="1"/>
          <p:nvPr/>
        </p:nvSpPr>
        <p:spPr>
          <a:xfrm>
            <a:off x="6032553" y="1867094"/>
            <a:ext cx="1489308" cy="677108"/>
          </a:xfrm>
          <a:prstGeom prst="rect">
            <a:avLst/>
          </a:prstGeom>
          <a:solidFill>
            <a:srgbClr val="5CE1E6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100" b="1" dirty="0">
                <a:solidFill>
                  <a:srgbClr val="4D4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WP3 </a:t>
            </a:r>
            <a:r>
              <a:rPr lang="it-IT" sz="1100" dirty="0">
                <a:solidFill>
                  <a:srgbClr val="4D4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training for </a:t>
            </a:r>
            <a:r>
              <a:rPr lang="it-IT" sz="1100" dirty="0" err="1">
                <a:solidFill>
                  <a:srgbClr val="4D4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evidence-based</a:t>
            </a:r>
            <a:r>
              <a:rPr lang="it-IT" sz="1100" dirty="0">
                <a:solidFill>
                  <a:srgbClr val="4D4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policy and public </a:t>
            </a:r>
            <a:r>
              <a:rPr lang="it-IT" sz="1100" dirty="0" err="1">
                <a:solidFill>
                  <a:srgbClr val="4D4D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  <a:endParaRPr lang="it-IT" sz="1100" dirty="0">
              <a:solidFill>
                <a:srgbClr val="4D4D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C35E2A7-B31C-4DD9-BCDA-D97D251F7D39}"/>
              </a:ext>
            </a:extLst>
          </p:cNvPr>
          <p:cNvSpPr txBox="1"/>
          <p:nvPr/>
        </p:nvSpPr>
        <p:spPr>
          <a:xfrm>
            <a:off x="6032553" y="2724760"/>
            <a:ext cx="1489308" cy="677108"/>
          </a:xfrm>
          <a:prstGeom prst="rect">
            <a:avLst/>
          </a:prstGeom>
          <a:solidFill>
            <a:srgbClr val="1B989E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WP4 </a:t>
            </a:r>
            <a:r>
              <a:rPr lang="it-IT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Curricola</a:t>
            </a:r>
            <a:r>
              <a:rPr lang="it-I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learning paths </a:t>
            </a:r>
            <a:br>
              <a:rPr lang="it-I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Open Science </a:t>
            </a:r>
            <a:br>
              <a:rPr lang="it-I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 </a:t>
            </a:r>
            <a:r>
              <a:rPr lang="it-IT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institutitions</a:t>
            </a:r>
            <a:endParaRPr lang="it-IT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92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B958460-DD0F-4B9E-BC27-901AE33D7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76" y="2173704"/>
            <a:ext cx="8184848" cy="312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0C626134-9683-4627-8E9D-2147AE055DE2}"/>
              </a:ext>
            </a:extLst>
          </p:cNvPr>
          <p:cNvSpPr txBox="1">
            <a:spLocks/>
          </p:cNvSpPr>
          <p:nvPr/>
        </p:nvSpPr>
        <p:spPr>
          <a:xfrm>
            <a:off x="839788" y="457200"/>
            <a:ext cx="9496908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Train of trainers, </a:t>
            </a:r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desing</a:t>
            </a:r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, test</a:t>
            </a:r>
          </a:p>
        </p:txBody>
      </p:sp>
    </p:spTree>
    <p:extLst>
      <p:ext uri="{BB962C8B-B14F-4D97-AF65-F5344CB8AC3E}">
        <p14:creationId xmlns:p14="http://schemas.microsoft.com/office/powerpoint/2010/main" val="3886857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9B2C0ACF-A3F8-43C8-9CBB-C1EC0B266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496" y="1752600"/>
            <a:ext cx="4235503" cy="414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b="1" dirty="0"/>
              <a:t>Science for policy</a:t>
            </a:r>
            <a:r>
              <a:rPr lang="en-US" dirty="0"/>
              <a:t>: honest brokers, civil servants, policy makers</a:t>
            </a:r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b="1" dirty="0"/>
              <a:t>Institutions</a:t>
            </a:r>
            <a:r>
              <a:rPr lang="en-US" dirty="0"/>
              <a:t>: undergraduate, PhD, data stewards and </a:t>
            </a:r>
            <a:r>
              <a:rPr lang="en-US" dirty="0" err="1"/>
              <a:t>professionists</a:t>
            </a:r>
            <a:r>
              <a:rPr lang="en-US" dirty="0"/>
              <a:t>, including data librarian and curators, legal and ethical experts</a:t>
            </a:r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b="1" dirty="0"/>
              <a:t>Research Infrastructures </a:t>
            </a:r>
            <a:r>
              <a:rPr lang="en-US" dirty="0"/>
              <a:t>and </a:t>
            </a:r>
            <a:r>
              <a:rPr lang="en-US" b="1" dirty="0"/>
              <a:t>thematic</a:t>
            </a:r>
            <a:r>
              <a:rPr lang="en-US" dirty="0"/>
              <a:t> communities: designing training with and for researchers and </a:t>
            </a:r>
            <a:r>
              <a:rPr lang="en-US" dirty="0" err="1"/>
              <a:t>professionists</a:t>
            </a:r>
            <a:endParaRPr lang="en-US" dirty="0"/>
          </a:p>
          <a:p>
            <a:pPr>
              <a:lnSpc>
                <a:spcPct val="170000"/>
              </a:lnSpc>
              <a:buClr>
                <a:srgbClr val="79B418"/>
              </a:buClr>
            </a:pPr>
            <a:r>
              <a:rPr lang="en-US" b="1" dirty="0"/>
              <a:t>Professional networks</a:t>
            </a:r>
            <a:r>
              <a:rPr lang="en-US" dirty="0"/>
              <a:t>: lifelong learning through peer networks</a:t>
            </a:r>
            <a:endParaRPr lang="en-US" b="1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2DCCC89-4D61-4958-B61E-2A120380D881}"/>
              </a:ext>
            </a:extLst>
          </p:cNvPr>
          <p:cNvSpPr txBox="1">
            <a:spLocks/>
          </p:cNvSpPr>
          <p:nvPr/>
        </p:nvSpPr>
        <p:spPr>
          <a:xfrm>
            <a:off x="255385" y="457200"/>
            <a:ext cx="4563526" cy="19939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Developing</a:t>
            </a:r>
            <a:r>
              <a:rPr lang="it-IT" sz="3600" dirty="0">
                <a:solidFill>
                  <a:srgbClr val="0070C0"/>
                </a:solidFill>
                <a:latin typeface="Century Gothic" panose="020B0502020202020204" pitchFamily="34" charset="0"/>
              </a:rPr>
              <a:t> paths for </a:t>
            </a:r>
            <a:r>
              <a:rPr lang="it-IT" sz="36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different</a:t>
            </a:r>
            <a:r>
              <a:rPr lang="it-IT" sz="3600" dirty="0">
                <a:solidFill>
                  <a:srgbClr val="0070C0"/>
                </a:solidFill>
                <a:latin typeface="Century Gothic" panose="020B0502020202020204" pitchFamily="34" charset="0"/>
              </a:rPr>
              <a:t> targets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64FC5DE-8B86-41E1-9FA6-3668C13F6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0" r="5180"/>
          <a:stretch/>
        </p:blipFill>
        <p:spPr>
          <a:xfrm>
            <a:off x="5346701" y="1"/>
            <a:ext cx="6846424" cy="628903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33200099-CEA8-4C7C-AFC1-20B703BEAD35}"/>
              </a:ext>
            </a:extLst>
          </p:cNvPr>
          <p:cNvSpPr/>
          <p:nvPr/>
        </p:nvSpPr>
        <p:spPr>
          <a:xfrm>
            <a:off x="5529636" y="5941821"/>
            <a:ext cx="223330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Photo by 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Majestic Lukas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 on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it-IT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3" name="Elemento grafico 12" descr="Tribunale">
            <a:extLst>
              <a:ext uri="{FF2B5EF4-FFF2-40B4-BE49-F238E27FC236}">
                <a16:creationId xmlns:a16="http://schemas.microsoft.com/office/drawing/2014/main" id="{F240E7D0-382A-4976-B738-BABB3D74C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159" y="2762250"/>
            <a:ext cx="557557" cy="557557"/>
          </a:xfrm>
          <a:prstGeom prst="rect">
            <a:avLst/>
          </a:prstGeom>
        </p:spPr>
      </p:pic>
      <p:pic>
        <p:nvPicPr>
          <p:cNvPr id="15" name="Elemento grafico 14" descr="Martelletto">
            <a:extLst>
              <a:ext uri="{FF2B5EF4-FFF2-40B4-BE49-F238E27FC236}">
                <a16:creationId xmlns:a16="http://schemas.microsoft.com/office/drawing/2014/main" id="{C2D9D521-DA46-46B5-86D2-3AC366B767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159" y="1935440"/>
            <a:ext cx="557557" cy="557557"/>
          </a:xfrm>
          <a:prstGeom prst="rect">
            <a:avLst/>
          </a:prstGeom>
        </p:spPr>
      </p:pic>
      <p:pic>
        <p:nvPicPr>
          <p:cNvPr id="17" name="Elemento grafico 16" descr="Globo terrestre, Africa ed Europa">
            <a:extLst>
              <a:ext uri="{FF2B5EF4-FFF2-40B4-BE49-F238E27FC236}">
                <a16:creationId xmlns:a16="http://schemas.microsoft.com/office/drawing/2014/main" id="{84E9C58F-BF9D-423C-BCA4-37F444A7A0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159" y="3931271"/>
            <a:ext cx="557557" cy="557557"/>
          </a:xfrm>
          <a:prstGeom prst="rect">
            <a:avLst/>
          </a:prstGeom>
        </p:spPr>
      </p:pic>
      <p:pic>
        <p:nvPicPr>
          <p:cNvPr id="19" name="Elemento grafico 18" descr="Social network">
            <a:extLst>
              <a:ext uri="{FF2B5EF4-FFF2-40B4-BE49-F238E27FC236}">
                <a16:creationId xmlns:a16="http://schemas.microsoft.com/office/drawing/2014/main" id="{3BC321B8-BF72-44DD-BB63-A2DBA5E8D1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5159" y="5199340"/>
            <a:ext cx="557557" cy="55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45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AE0A681-5F44-4962-8C9F-558EE25B2E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8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92DCCC89-4D61-4958-B61E-2A120380D881}"/>
              </a:ext>
            </a:extLst>
          </p:cNvPr>
          <p:cNvSpPr txBox="1">
            <a:spLocks/>
          </p:cNvSpPr>
          <p:nvPr/>
        </p:nvSpPr>
        <p:spPr>
          <a:xfrm>
            <a:off x="839788" y="457200"/>
            <a:ext cx="9496908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dirty="0" err="1">
                <a:solidFill>
                  <a:srgbClr val="FF9900"/>
                </a:solidFill>
                <a:latin typeface="Century Gothic" panose="020B0502020202020204" pitchFamily="34" charset="0"/>
              </a:rPr>
              <a:t>Engage</a:t>
            </a:r>
            <a:r>
              <a:rPr lang="it-IT" sz="4800" b="1" dirty="0">
                <a:solidFill>
                  <a:srgbClr val="FF9900"/>
                </a:solidFill>
                <a:latin typeface="Century Gothic" panose="020B0502020202020204" pitchFamily="34" charset="0"/>
              </a:rPr>
              <a:t> and </a:t>
            </a:r>
            <a:r>
              <a:rPr lang="it-IT" sz="4800" b="1" dirty="0" err="1">
                <a:solidFill>
                  <a:srgbClr val="FF9900"/>
                </a:solidFill>
                <a:latin typeface="Century Gothic" panose="020B0502020202020204" pitchFamily="34" charset="0"/>
              </a:rPr>
              <a:t>allign</a:t>
            </a:r>
            <a:endParaRPr lang="it-IT" sz="4800" b="1" dirty="0">
              <a:solidFill>
                <a:srgbClr val="FF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1645515-28D9-483F-9E75-5B35CC81A899}"/>
              </a:ext>
            </a:extLst>
          </p:cNvPr>
          <p:cNvSpPr txBox="1">
            <a:spLocks/>
          </p:cNvSpPr>
          <p:nvPr/>
        </p:nvSpPr>
        <p:spPr>
          <a:xfrm>
            <a:off x="839788" y="1518699"/>
            <a:ext cx="9625012" cy="43502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79B418"/>
              </a:buClr>
            </a:pPr>
            <a:r>
              <a:rPr lang="en-US" sz="3200" b="1" dirty="0">
                <a:solidFill>
                  <a:schemeClr val="bg1"/>
                </a:solidFill>
              </a:rPr>
              <a:t>Alignment</a:t>
            </a:r>
            <a:r>
              <a:rPr lang="en-US" sz="3200" dirty="0">
                <a:solidFill>
                  <a:schemeClr val="bg1"/>
                </a:solidFill>
              </a:rPr>
              <a:t> with national and international funders, policy makers and national open science </a:t>
            </a:r>
            <a:r>
              <a:rPr lang="en-US" sz="3200" dirty="0" err="1">
                <a:solidFill>
                  <a:schemeClr val="bg1"/>
                </a:solidFill>
              </a:rPr>
              <a:t>programmes</a:t>
            </a:r>
            <a:r>
              <a:rPr lang="en-US" sz="32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79B418"/>
              </a:buClr>
            </a:pPr>
            <a:r>
              <a:rPr lang="en-US" sz="3200" b="1" dirty="0">
                <a:solidFill>
                  <a:schemeClr val="bg1"/>
                </a:solidFill>
              </a:rPr>
              <a:t>Engagement</a:t>
            </a:r>
            <a:r>
              <a:rPr lang="en-US" sz="3200" dirty="0">
                <a:solidFill>
                  <a:schemeClr val="bg1"/>
                </a:solidFill>
              </a:rPr>
              <a:t> of key stakeholders on the European level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9843AF8-7AED-457B-8632-0890D9E897C6}"/>
              </a:ext>
            </a:extLst>
          </p:cNvPr>
          <p:cNvSpPr/>
          <p:nvPr/>
        </p:nvSpPr>
        <p:spPr>
          <a:xfrm>
            <a:off x="8436163" y="6400800"/>
            <a:ext cx="3755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Photo by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Edwin Andrade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10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4663407E-675B-4D8E-A3DE-A950151ECF82}"/>
              </a:ext>
            </a:extLst>
          </p:cNvPr>
          <p:cNvSpPr txBox="1">
            <a:spLocks/>
          </p:cNvSpPr>
          <p:nvPr/>
        </p:nvSpPr>
        <p:spPr>
          <a:xfrm>
            <a:off x="838200" y="35569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We</a:t>
            </a:r>
            <a:r>
              <a:rPr lang="it-IT" sz="4800" dirty="0">
                <a:solidFill>
                  <a:srgbClr val="0070C0"/>
                </a:solidFill>
                <a:latin typeface="Century Gothic" panose="020B0502020202020204" pitchFamily="34" charset="0"/>
              </a:rPr>
              <a:t> are open…to collaboration!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E29DD462-C531-44D9-96BD-FF118B18BF20}"/>
              </a:ext>
            </a:extLst>
          </p:cNvPr>
          <p:cNvSpPr txBox="1">
            <a:spLocks/>
          </p:cNvSpPr>
          <p:nvPr/>
        </p:nvSpPr>
        <p:spPr>
          <a:xfrm>
            <a:off x="838200" y="1816198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79B418"/>
              </a:buClr>
            </a:pPr>
            <a:endParaRPr lang="it-IT" sz="2000" dirty="0">
              <a:latin typeface="Century Gothic" panose="020B0502020202020204" pitchFamily="34" charset="0"/>
            </a:endParaRPr>
          </a:p>
        </p:txBody>
      </p:sp>
      <p:grpSp>
        <p:nvGrpSpPr>
          <p:cNvPr id="7" name="Group 47">
            <a:extLst>
              <a:ext uri="{FF2B5EF4-FFF2-40B4-BE49-F238E27FC236}">
                <a16:creationId xmlns:a16="http://schemas.microsoft.com/office/drawing/2014/main" id="{8B7DE4A6-9AB0-4EFE-8A83-C89C9A69F2EC}"/>
              </a:ext>
            </a:extLst>
          </p:cNvPr>
          <p:cNvGrpSpPr/>
          <p:nvPr/>
        </p:nvGrpSpPr>
        <p:grpSpPr>
          <a:xfrm>
            <a:off x="688724" y="2683447"/>
            <a:ext cx="2378229" cy="2331784"/>
            <a:chOff x="668867" y="2513391"/>
            <a:chExt cx="1414750" cy="2331784"/>
          </a:xfrm>
        </p:grpSpPr>
        <p:sp>
          <p:nvSpPr>
            <p:cNvPr id="8" name="TextBox 38">
              <a:extLst>
                <a:ext uri="{FF2B5EF4-FFF2-40B4-BE49-F238E27FC236}">
                  <a16:creationId xmlns:a16="http://schemas.microsoft.com/office/drawing/2014/main" id="{9A2706E5-0924-4D9F-B01C-068913A58545}"/>
                </a:ext>
              </a:extLst>
            </p:cNvPr>
            <p:cNvSpPr txBox="1"/>
            <p:nvPr/>
          </p:nvSpPr>
          <p:spPr>
            <a:xfrm>
              <a:off x="668867" y="2513391"/>
              <a:ext cx="12135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Collaborative Environment</a:t>
              </a:r>
              <a:endParaRPr lang="en-US" sz="14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39">
              <a:extLst>
                <a:ext uri="{FF2B5EF4-FFF2-40B4-BE49-F238E27FC236}">
                  <a16:creationId xmlns:a16="http://schemas.microsoft.com/office/drawing/2014/main" id="{14E4F953-8908-41FC-ABE4-00446DE3BDC7}"/>
                </a:ext>
              </a:extLst>
            </p:cNvPr>
            <p:cNvSpPr txBox="1"/>
            <p:nvPr/>
          </p:nvSpPr>
          <p:spPr>
            <a:xfrm>
              <a:off x="683838" y="3275515"/>
              <a:ext cx="13997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Collaboration is key also with organization outside the consortium: we are supporting the EOSC together!</a:t>
              </a:r>
            </a:p>
          </p:txBody>
        </p:sp>
      </p:grpSp>
      <p:grpSp>
        <p:nvGrpSpPr>
          <p:cNvPr id="28" name="Group 47">
            <a:extLst>
              <a:ext uri="{FF2B5EF4-FFF2-40B4-BE49-F238E27FC236}">
                <a16:creationId xmlns:a16="http://schemas.microsoft.com/office/drawing/2014/main" id="{AC7A17E4-2359-4627-BCA1-4028A9A633F1}"/>
              </a:ext>
            </a:extLst>
          </p:cNvPr>
          <p:cNvGrpSpPr/>
          <p:nvPr/>
        </p:nvGrpSpPr>
        <p:grpSpPr>
          <a:xfrm>
            <a:off x="3314031" y="2683447"/>
            <a:ext cx="2199498" cy="2255848"/>
            <a:chOff x="668867" y="2513391"/>
            <a:chExt cx="1414750" cy="2255848"/>
          </a:xfrm>
        </p:grpSpPr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1C1917EA-2E4A-49F9-A384-63D9B25125B6}"/>
                </a:ext>
              </a:extLst>
            </p:cNvPr>
            <p:cNvSpPr txBox="1"/>
            <p:nvPr/>
          </p:nvSpPr>
          <p:spPr>
            <a:xfrm>
              <a:off x="668867" y="2513391"/>
              <a:ext cx="12135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Best practice exchange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:a16="http://schemas.microsoft.com/office/drawing/2014/main" id="{CB53288A-1E81-4B75-994E-8B296F5D9B59}"/>
                </a:ext>
              </a:extLst>
            </p:cNvPr>
            <p:cNvSpPr txBox="1"/>
            <p:nvPr/>
          </p:nvSpPr>
          <p:spPr>
            <a:xfrm>
              <a:off x="683838" y="3445800"/>
              <a:ext cx="1399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Learn from your peers, apply and adapt others approach and strategy</a:t>
              </a:r>
            </a:p>
          </p:txBody>
        </p:sp>
      </p:grpSp>
      <p:grpSp>
        <p:nvGrpSpPr>
          <p:cNvPr id="31" name="Group 47">
            <a:extLst>
              <a:ext uri="{FF2B5EF4-FFF2-40B4-BE49-F238E27FC236}">
                <a16:creationId xmlns:a16="http://schemas.microsoft.com/office/drawing/2014/main" id="{B6C9634A-C0FC-481F-86A8-A3F13658A2BF}"/>
              </a:ext>
            </a:extLst>
          </p:cNvPr>
          <p:cNvGrpSpPr/>
          <p:nvPr/>
        </p:nvGrpSpPr>
        <p:grpSpPr>
          <a:xfrm>
            <a:off x="6353258" y="2683447"/>
            <a:ext cx="2466860" cy="2360865"/>
            <a:chOff x="668867" y="2513391"/>
            <a:chExt cx="1414750" cy="2360865"/>
          </a:xfrm>
        </p:grpSpPr>
        <p:sp>
          <p:nvSpPr>
            <p:cNvPr id="32" name="TextBox 38">
              <a:extLst>
                <a:ext uri="{FF2B5EF4-FFF2-40B4-BE49-F238E27FC236}">
                  <a16:creationId xmlns:a16="http://schemas.microsoft.com/office/drawing/2014/main" id="{2D3CD337-10A9-44AA-86AE-6431E4129236}"/>
                </a:ext>
              </a:extLst>
            </p:cNvPr>
            <p:cNvSpPr txBox="1"/>
            <p:nvPr/>
          </p:nvSpPr>
          <p:spPr>
            <a:xfrm>
              <a:off x="668867" y="2513391"/>
              <a:ext cx="13981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Train of Trainers to upskill Competence </a:t>
              </a:r>
              <a:r>
                <a:rPr lang="en-US" sz="2000" b="1" dirty="0" err="1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Centres</a:t>
              </a:r>
              <a:endParaRPr lang="en-US" sz="2000" b="1" dirty="0">
                <a:solidFill>
                  <a:srgbClr val="3278B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9">
              <a:extLst>
                <a:ext uri="{FF2B5EF4-FFF2-40B4-BE49-F238E27FC236}">
                  <a16:creationId xmlns:a16="http://schemas.microsoft.com/office/drawing/2014/main" id="{BEC467F1-5C93-43C5-8F51-EE13F850725E}"/>
                </a:ext>
              </a:extLst>
            </p:cNvPr>
            <p:cNvSpPr txBox="1"/>
            <p:nvPr/>
          </p:nvSpPr>
          <p:spPr>
            <a:xfrm>
              <a:off x="683838" y="4043259"/>
              <a:ext cx="13997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Also for </a:t>
              </a:r>
              <a:r>
                <a:rPr lang="en-US" sz="1600" dirty="0" err="1">
                  <a:latin typeface="Century Gothic" panose="020B0502020202020204" pitchFamily="34" charset="0"/>
                  <a:cs typeface="Arial" panose="020B0604020202020204" pitchFamily="34" charset="0"/>
                </a:rPr>
                <a:t>organisations</a:t>
              </a:r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 and individuals outside the Consortium</a:t>
              </a:r>
            </a:p>
          </p:txBody>
        </p:sp>
      </p:grpSp>
      <p:grpSp>
        <p:nvGrpSpPr>
          <p:cNvPr id="37" name="Group 47">
            <a:extLst>
              <a:ext uri="{FF2B5EF4-FFF2-40B4-BE49-F238E27FC236}">
                <a16:creationId xmlns:a16="http://schemas.microsoft.com/office/drawing/2014/main" id="{8F9B8C56-02B3-4C25-93CC-E6276BB0DBEB}"/>
              </a:ext>
            </a:extLst>
          </p:cNvPr>
          <p:cNvGrpSpPr/>
          <p:nvPr/>
        </p:nvGrpSpPr>
        <p:grpSpPr>
          <a:xfrm>
            <a:off x="9194800" y="2683447"/>
            <a:ext cx="2562709" cy="1856963"/>
            <a:chOff x="668867" y="2513391"/>
            <a:chExt cx="1523169" cy="1856963"/>
          </a:xfrm>
        </p:grpSpPr>
        <p:sp>
          <p:nvSpPr>
            <p:cNvPr id="38" name="TextBox 38">
              <a:extLst>
                <a:ext uri="{FF2B5EF4-FFF2-40B4-BE49-F238E27FC236}">
                  <a16:creationId xmlns:a16="http://schemas.microsoft.com/office/drawing/2014/main" id="{C0185FB8-840D-4A2D-AAB6-624230CBA1F9}"/>
                </a:ext>
              </a:extLst>
            </p:cNvPr>
            <p:cNvSpPr txBox="1"/>
            <p:nvPr/>
          </p:nvSpPr>
          <p:spPr>
            <a:xfrm>
              <a:off x="668867" y="2513391"/>
              <a:ext cx="15231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3278B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Consortium variety</a:t>
              </a:r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4614402B-658C-445B-A744-BB13659F92CA}"/>
                </a:ext>
              </a:extLst>
            </p:cNvPr>
            <p:cNvSpPr txBox="1"/>
            <p:nvPr/>
          </p:nvSpPr>
          <p:spPr>
            <a:xfrm>
              <a:off x="683838" y="3046915"/>
              <a:ext cx="1399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  <a:cs typeface="Arial" panose="020B0604020202020204" pitchFamily="34" charset="0"/>
                </a:rPr>
                <a:t>Different level of engagement and maturity, diversity of stakeholder representation</a:t>
              </a:r>
            </a:p>
          </p:txBody>
        </p:sp>
      </p:grpSp>
      <p:pic>
        <p:nvPicPr>
          <p:cNvPr id="4" name="Elemento grafico 3" descr="Aula">
            <a:extLst>
              <a:ext uri="{FF2B5EF4-FFF2-40B4-BE49-F238E27FC236}">
                <a16:creationId xmlns:a16="http://schemas.microsoft.com/office/drawing/2014/main" id="{0A3F246C-60B4-4E53-BFE1-2FB7D240F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6479" y="1738365"/>
            <a:ext cx="914400" cy="914400"/>
          </a:xfrm>
          <a:prstGeom prst="rect">
            <a:avLst/>
          </a:prstGeom>
        </p:spPr>
      </p:pic>
      <p:pic>
        <p:nvPicPr>
          <p:cNvPr id="11" name="Elemento grafico 10" descr="Complimenti">
            <a:extLst>
              <a:ext uri="{FF2B5EF4-FFF2-40B4-BE49-F238E27FC236}">
                <a16:creationId xmlns:a16="http://schemas.microsoft.com/office/drawing/2014/main" id="{1151EDEF-EC80-4DD1-A3F3-89114DF32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9500" y="1738365"/>
            <a:ext cx="914400" cy="914400"/>
          </a:xfrm>
          <a:prstGeom prst="rect">
            <a:avLst/>
          </a:prstGeom>
        </p:spPr>
      </p:pic>
      <p:pic>
        <p:nvPicPr>
          <p:cNvPr id="13" name="Elemento grafico 12" descr="Gruppo di persone">
            <a:extLst>
              <a:ext uri="{FF2B5EF4-FFF2-40B4-BE49-F238E27FC236}">
                <a16:creationId xmlns:a16="http://schemas.microsoft.com/office/drawing/2014/main" id="{B9509289-7451-44F4-A95B-D00C097ECC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40341" y="1738365"/>
            <a:ext cx="914400" cy="914400"/>
          </a:xfrm>
          <a:prstGeom prst="rect">
            <a:avLst/>
          </a:prstGeom>
        </p:spPr>
      </p:pic>
      <p:pic>
        <p:nvPicPr>
          <p:cNvPr id="17" name="Elemento grafico 16" descr="Recensione cliente">
            <a:extLst>
              <a:ext uri="{FF2B5EF4-FFF2-40B4-BE49-F238E27FC236}">
                <a16:creationId xmlns:a16="http://schemas.microsoft.com/office/drawing/2014/main" id="{58F90E79-DE9C-4C17-A3FC-4E892FC59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1922" y="17383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2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485FF788-41B3-4D89-898E-A272CD1B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35605"/>
            <a:ext cx="6558280" cy="3170555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Thank </a:t>
            </a:r>
            <a:r>
              <a:rPr lang="it-IT" dirty="0" err="1">
                <a:solidFill>
                  <a:srgbClr val="0070C0"/>
                </a:solidFill>
              </a:rPr>
              <a:t>you</a:t>
            </a:r>
            <a:r>
              <a:rPr lang="it-IT" dirty="0">
                <a:solidFill>
                  <a:srgbClr val="0070C0"/>
                </a:solidFill>
              </a:rPr>
              <a:t>!</a:t>
            </a:r>
            <a:br>
              <a:rPr lang="it-IT" dirty="0">
                <a:solidFill>
                  <a:srgbClr val="0070C0"/>
                </a:solidFill>
              </a:rPr>
            </a:br>
            <a:r>
              <a:rPr lang="it-IT" dirty="0" err="1">
                <a:solidFill>
                  <a:srgbClr val="0070C0"/>
                </a:solidFill>
              </a:rPr>
              <a:t>Questions</a:t>
            </a:r>
            <a:r>
              <a:rPr lang="it-IT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2FC99BA-0DF4-4B62-B58A-01D2BBFDC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5174742"/>
            <a:ext cx="7523480" cy="365125"/>
          </a:xfrm>
        </p:spPr>
        <p:txBody>
          <a:bodyPr/>
          <a:lstStyle/>
          <a:p>
            <a:pPr lvl="0"/>
            <a:r>
              <a:rPr lang="en-US" sz="1800" dirty="0">
                <a:solidFill>
                  <a:srgbClr val="79B418"/>
                </a:solidFill>
                <a:latin typeface="Century Gothic"/>
              </a:rPr>
              <a:t>Emma Lazzeri - </a:t>
            </a:r>
            <a:r>
              <a:rPr lang="en-US" sz="1800" dirty="0">
                <a:solidFill>
                  <a:srgbClr val="79B418"/>
                </a:solidFill>
                <a:latin typeface="Century Gothic"/>
                <a:hlinkClick r:id="rId3"/>
              </a:rPr>
              <a:t>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9B418"/>
                </a:solidFill>
                <a:effectLst/>
                <a:uLnTx/>
                <a:uFillTx/>
                <a:latin typeface="Century Gothic"/>
                <a:hlinkClick r:id="rId3"/>
              </a:rPr>
              <a:t>mma.lazzeri@garr.it</a:t>
            </a:r>
            <a:r>
              <a:rPr lang="en-US" sz="1800" dirty="0">
                <a:solidFill>
                  <a:srgbClr val="79B418"/>
                </a:solidFill>
                <a:latin typeface="Century Gothic"/>
              </a:rPr>
              <a:t> </a:t>
            </a:r>
          </a:p>
          <a:p>
            <a:pPr lvl="0"/>
            <a:r>
              <a:rPr lang="en-US" sz="1800" dirty="0" err="1">
                <a:solidFill>
                  <a:srgbClr val="79B418"/>
                </a:solidFill>
                <a:latin typeface="Century Gothic"/>
              </a:rPr>
              <a:t>Ibergrid</a:t>
            </a:r>
            <a:r>
              <a:rPr lang="en-US" sz="1800" dirty="0">
                <a:solidFill>
                  <a:srgbClr val="79B418"/>
                </a:solidFill>
                <a:latin typeface="Century Gothic"/>
              </a:rPr>
              <a:t>, Spain and Portugal tripartite, Faro 10 October 2022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79B418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52970DF-8918-4881-B0CE-AD6972F335A2}"/>
              </a:ext>
            </a:extLst>
          </p:cNvPr>
          <p:cNvSpPr/>
          <p:nvPr/>
        </p:nvSpPr>
        <p:spPr>
          <a:xfrm>
            <a:off x="0" y="5833872"/>
            <a:ext cx="12192000" cy="1024128"/>
          </a:xfrm>
          <a:prstGeom prst="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This presentation is released under a CC-BY 4.0 license. </a:t>
            </a:r>
            <a:r>
              <a:rPr lang="en-US" dirty="0"/>
              <a:t>To cite this presentation, please copy and paste:</a:t>
            </a:r>
          </a:p>
          <a:p>
            <a:r>
              <a:rPr lang="en-US" dirty="0"/>
              <a:t>Lazzeri, Emma. (2022, September 21). Skills4EOSC: Skills for the European Open Science Commons. </a:t>
            </a:r>
            <a:r>
              <a:rPr lang="en-US"/>
              <a:t>Iberian EOSC Workshop </a:t>
            </a:r>
            <a:r>
              <a:rPr lang="en-US" dirty="0"/>
              <a:t>2022. </a:t>
            </a:r>
            <a:r>
              <a:rPr lang="en-US" dirty="0" err="1"/>
              <a:t>Zenodo</a:t>
            </a:r>
            <a:r>
              <a:rPr lang="en-US" dirty="0"/>
              <a:t>. </a:t>
            </a:r>
            <a:r>
              <a:rPr lang="en-US" u="sng" dirty="0">
                <a:hlinkClick r:id="rId4"/>
              </a:rPr>
              <a:t>https://doi.org/10.5281/zenodo.717946</a:t>
            </a:r>
            <a:r>
              <a:rPr lang="en-US" dirty="0"/>
              <a:t>.</a:t>
            </a:r>
            <a:endParaRPr lang="en-US" dirty="0">
              <a:effectLst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D4FE9165-782F-4ED9-A072-B0541B02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20" y="6345936"/>
            <a:ext cx="124777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663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ills4EOSC-template-slides" id="{4CF1C727-50E9-4760-8B3D-A1D6CDBD4959}" vid="{E016AF85-8B0D-44F1-A5A9-DCC502444302}"/>
    </a:ext>
  </a:extLst>
</a:theme>
</file>

<file path=ppt/theme/theme2.xml><?xml version="1.0" encoding="utf-8"?>
<a:theme xmlns:a="http://schemas.openxmlformats.org/drawingml/2006/main" name="1_Tema di Office">
  <a:themeElements>
    <a:clrScheme name="Personalizzat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9933"/>
      </a:accent1>
      <a:accent2>
        <a:srgbClr val="0070C0"/>
      </a:accent2>
      <a:accent3>
        <a:srgbClr val="92D050"/>
      </a:accent3>
      <a:accent4>
        <a:srgbClr val="FF3399"/>
      </a:accent4>
      <a:accent5>
        <a:srgbClr val="3F3F3F"/>
      </a:accent5>
      <a:accent6>
        <a:srgbClr val="A5A5A5"/>
      </a:accent6>
      <a:hlink>
        <a:srgbClr val="0563C1"/>
      </a:hlink>
      <a:folHlink>
        <a:srgbClr val="1F3864"/>
      </a:folHlink>
    </a:clrScheme>
    <a:fontScheme name="Personalizzato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ills4EOSC-template-slides" id="{EAF1E152-E75E-4EA1-8B64-2A70C32AD95D}" vid="{E1011644-B373-4E23-A4DC-20D1262EF1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Skills4EOSC-template-slides</Template>
  <TotalTime>1305</TotalTime>
  <Words>592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Tema di Office</vt:lpstr>
      <vt:lpstr>1_Tema di Office</vt:lpstr>
      <vt:lpstr>Skills4EOSC: Skills for the European Open Science Commons</vt:lpstr>
      <vt:lpstr>Supporting an EOSC-ready digitally skilled workforce:  Researchers can transform how they carry out research and exploit research outputs, leading to better quality and contributing to the Horizon Europe EOSC Partnership.  Horizon Europe call INFRA 2021 EOSC01-01</vt:lpstr>
      <vt:lpstr>Presentazione standard di PowerPoint</vt:lpstr>
      <vt:lpstr>Presentazione standard di PowerPoint</vt:lpstr>
      <vt:lpstr>Presentazione standard di PowerPoint</vt:lpstr>
      <vt:lpstr>The Consortium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and Objectives</dc:title>
  <dc:creator>emma.lazzeri</dc:creator>
  <cp:lastModifiedBy>emma.lazzeri</cp:lastModifiedBy>
  <cp:revision>39</cp:revision>
  <dcterms:created xsi:type="dcterms:W3CDTF">2022-09-19T21:01:14Z</dcterms:created>
  <dcterms:modified xsi:type="dcterms:W3CDTF">2022-10-19T12:45:11Z</dcterms:modified>
</cp:coreProperties>
</file>