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46c6596d5e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g146c6596d5e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75ac73c2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75ac73c2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46c6596d5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146c6596d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46c6596d5e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146c6596d5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46fe113ca0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146fe113ca0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46c6596d5e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46c6596d5e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46fe113ca0_0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146fe113ca0_0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475ac73c24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1475ac73c24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46c6596d5e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g146c6596d5e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46c6596d5e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4" name="Google Shape;264;g146c6596d5e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685800" y="53549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1143000" y="2355299"/>
            <a:ext cx="6858000" cy="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2921859"/>
            <a:ext cx="6624964" cy="2208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1123" y="-1"/>
            <a:ext cx="2431620" cy="534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850" y="66145"/>
            <a:ext cx="1451596" cy="1165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2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12" scaled="0"/>
        </a:gra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 rot="5400000">
            <a:off x="5350049" y="1467543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7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170"/>
            <a:ext cx="549687" cy="44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5.jp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86" name="Google Shape;86;p17"/>
          <p:cNvCxnSpPr/>
          <p:nvPr/>
        </p:nvCxnSpPr>
        <p:spPr>
          <a:xfrm>
            <a:off x="8975325" y="0"/>
            <a:ext cx="9000" cy="5143500"/>
          </a:xfrm>
          <a:prstGeom prst="straightConnector1">
            <a:avLst/>
          </a:prstGeom>
          <a:noFill/>
          <a:ln w="76200" cap="flat" cmpd="sng">
            <a:solidFill>
              <a:srgbClr val="8CC63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7" name="Google Shape;87;p17"/>
          <p:cNvCxnSpPr/>
          <p:nvPr/>
        </p:nvCxnSpPr>
        <p:spPr>
          <a:xfrm>
            <a:off x="9083338" y="0"/>
            <a:ext cx="9000" cy="5143500"/>
          </a:xfrm>
          <a:prstGeom prst="straightConnector1">
            <a:avLst/>
          </a:prstGeom>
          <a:noFill/>
          <a:ln w="111125" cap="flat" cmpd="sng">
            <a:solidFill>
              <a:srgbClr val="C7A0CC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8" name="Google Shape;88;p17"/>
          <p:cNvCxnSpPr/>
          <p:nvPr/>
        </p:nvCxnSpPr>
        <p:spPr>
          <a:xfrm>
            <a:off x="8889507" y="0"/>
            <a:ext cx="9000" cy="5143500"/>
          </a:xfrm>
          <a:prstGeom prst="straightConnector1">
            <a:avLst/>
          </a:prstGeom>
          <a:noFill/>
          <a:ln w="76200" cap="flat" cmpd="sng">
            <a:solidFill>
              <a:srgbClr val="FEC24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9" name="Google Shape;89;p1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19615" y="27678"/>
            <a:ext cx="1119714" cy="24616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ctrTitle"/>
          </p:nvPr>
        </p:nvSpPr>
        <p:spPr>
          <a:xfrm>
            <a:off x="685800" y="53549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" sz="3222"/>
              <a:t>A guide to foster open innovation at your university : the use case of Ocean I3</a:t>
            </a:r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subTitle" idx="1"/>
          </p:nvPr>
        </p:nvSpPr>
        <p:spPr>
          <a:xfrm>
            <a:off x="1143000" y="2355299"/>
            <a:ext cx="6858000" cy="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" sz="2100"/>
              <a:t>Julieta Barrenechea University of Bordeaux</a:t>
            </a:r>
            <a:endParaRPr sz="2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3076" y="836805"/>
            <a:ext cx="2716725" cy="384923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5178600" y="977200"/>
            <a:ext cx="22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7"/>
          <p:cNvSpPr txBox="1"/>
          <p:nvPr/>
        </p:nvSpPr>
        <p:spPr>
          <a:xfrm>
            <a:off x="4804100" y="923350"/>
            <a:ext cx="4062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/>
              <a:t>5 practical elements of openess </a:t>
            </a:r>
            <a:endParaRPr sz="2100"/>
          </a:p>
        </p:txBody>
      </p:sp>
      <p:sp>
        <p:nvSpPr>
          <p:cNvPr id="162" name="Google Shape;162;p27"/>
          <p:cNvSpPr txBox="1"/>
          <p:nvPr/>
        </p:nvSpPr>
        <p:spPr>
          <a:xfrm>
            <a:off x="4804100" y="1551925"/>
            <a:ext cx="37275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8450" algn="just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s" sz="1100"/>
              <a:t>The incorporation of open, cross-boundary participation and collaboration</a:t>
            </a:r>
            <a:endParaRPr sz="1100"/>
          </a:p>
          <a:p>
            <a:pPr marL="457200" lvl="0" indent="-298450" algn="just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s" sz="1100"/>
              <a:t>The use of open innovation tools and resources</a:t>
            </a:r>
            <a:endParaRPr sz="1100"/>
          </a:p>
          <a:p>
            <a:pPr marL="457200" lvl="0" indent="-298450" algn="just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s" sz="1100"/>
              <a:t>the training of soft and technical skills necessary for Open Science and Open Innovation practices</a:t>
            </a:r>
            <a:endParaRPr sz="1100"/>
          </a:p>
          <a:p>
            <a:pPr marL="457200" lvl="0" indent="-298450" algn="just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s" sz="1100"/>
              <a:t>The generation of activity outputs that are made open access</a:t>
            </a:r>
            <a:endParaRPr sz="1100"/>
          </a:p>
          <a:p>
            <a:pPr marL="457200" lvl="0" indent="-298450" algn="just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s" sz="1100"/>
              <a:t>The activity’s availability as an education resource</a:t>
            </a:r>
            <a:endParaRPr sz="1100"/>
          </a:p>
        </p:txBody>
      </p:sp>
      <p:sp>
        <p:nvSpPr>
          <p:cNvPr id="163" name="Google Shape;163;p27"/>
          <p:cNvSpPr txBox="1"/>
          <p:nvPr/>
        </p:nvSpPr>
        <p:spPr>
          <a:xfrm>
            <a:off x="5038175" y="3311975"/>
            <a:ext cx="3370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/>
              <a:t>3 major needs </a:t>
            </a:r>
            <a:endParaRPr/>
          </a:p>
        </p:txBody>
      </p:sp>
      <p:sp>
        <p:nvSpPr>
          <p:cNvPr id="164" name="Google Shape;164;p27"/>
          <p:cNvSpPr txBox="1"/>
          <p:nvPr/>
        </p:nvSpPr>
        <p:spPr>
          <a:xfrm>
            <a:off x="5324900" y="3908825"/>
            <a:ext cx="3370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s"/>
              <a:t>Improve an existing activity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s"/>
              <a:t>Frame an activity from A to Z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s"/>
              <a:t>Get inspired </a:t>
            </a:r>
            <a:endParaRPr/>
          </a:p>
        </p:txBody>
      </p:sp>
      <p:pic>
        <p:nvPicPr>
          <p:cNvPr id="165" name="Google Shape;16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345" y="4743250"/>
            <a:ext cx="390000" cy="3131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28"/>
          <p:cNvGrpSpPr/>
          <p:nvPr/>
        </p:nvGrpSpPr>
        <p:grpSpPr>
          <a:xfrm>
            <a:off x="1916470" y="4713481"/>
            <a:ext cx="5566358" cy="418371"/>
            <a:chOff x="2421795" y="6221407"/>
            <a:chExt cx="5566358" cy="557828"/>
          </a:xfrm>
        </p:grpSpPr>
        <p:pic>
          <p:nvPicPr>
            <p:cNvPr id="173" name="Google Shape;173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421795" y="6221407"/>
              <a:ext cx="1898624" cy="5422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8"/>
            <p:cNvSpPr txBox="1"/>
            <p:nvPr/>
          </p:nvSpPr>
          <p:spPr>
            <a:xfrm>
              <a:off x="4232453" y="6327735"/>
              <a:ext cx="37557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This project has been funded with the support of the Erasmus+ programme of the European Union. The </a:t>
              </a:r>
              <a:b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European Commission’s support for the production of this website does not constitute an endorsement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of the contents, which reflect the views only of the authors, and the Commission cannot be held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responsible for any use which may be made of the information contained therein.</a:t>
              </a:r>
              <a:endParaRPr/>
            </a:p>
          </p:txBody>
        </p:sp>
      </p:grpSp>
      <p:sp>
        <p:nvSpPr>
          <p:cNvPr id="175" name="Google Shape;175;p28"/>
          <p:cNvSpPr txBox="1"/>
          <p:nvPr/>
        </p:nvSpPr>
        <p:spPr>
          <a:xfrm>
            <a:off x="914398" y="173124"/>
            <a:ext cx="7782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b="1">
                <a:solidFill>
                  <a:srgbClr val="3A1B0B"/>
                </a:solidFill>
                <a:latin typeface="Arial"/>
                <a:ea typeface="Arial"/>
                <a:cs typeface="Arial"/>
                <a:sym typeface="Arial"/>
              </a:rPr>
              <a:t>How to foster openess </a:t>
            </a:r>
            <a:r>
              <a:rPr lang="es" sz="2800" b="1">
                <a:solidFill>
                  <a:srgbClr val="009FE3"/>
                </a:solidFill>
                <a:latin typeface="Arial"/>
                <a:ea typeface="Arial"/>
                <a:cs typeface="Arial"/>
                <a:sym typeface="Arial"/>
              </a:rPr>
              <a:t>in open-innovation activities?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b="1" i="1">
                <a:solidFill>
                  <a:srgbClr val="3A1B0B"/>
                </a:solidFill>
                <a:latin typeface="Arial"/>
                <a:ea typeface="Arial"/>
                <a:cs typeface="Arial"/>
                <a:sym typeface="Arial"/>
              </a:rPr>
              <a:t>Innovation focused</a:t>
            </a:r>
            <a:endParaRPr sz="2800" b="1" i="1">
              <a:solidFill>
                <a:srgbClr val="3A1B0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8" descr="V:\RIPI\DirectionDuDeveloppement_BureauInnovation-Entrepreunariat\Bureau Impulsion\INOS\07. Dissemination\Multiplier_Event\Workshop_UBx\Chapter_1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7295" y="1653670"/>
            <a:ext cx="2354286" cy="296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 descr="V:\RIPI\DirectionDuDeveloppement_BureauInnovation-Entrepreunariat\Bureau Impulsion\INOS\07. Dissemination\Multiplier_Event\Workshop_UBx\Chapter_2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25450" y="1496400"/>
            <a:ext cx="2595069" cy="2900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345" y="4743250"/>
            <a:ext cx="390000" cy="3131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" name="Google Shape;184;p29"/>
          <p:cNvGrpSpPr/>
          <p:nvPr/>
        </p:nvGrpSpPr>
        <p:grpSpPr>
          <a:xfrm>
            <a:off x="1916470" y="4713481"/>
            <a:ext cx="5566358" cy="418371"/>
            <a:chOff x="2421795" y="6221407"/>
            <a:chExt cx="5566358" cy="557828"/>
          </a:xfrm>
        </p:grpSpPr>
        <p:pic>
          <p:nvPicPr>
            <p:cNvPr id="185" name="Google Shape;185;p2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421795" y="6221407"/>
              <a:ext cx="1898624" cy="5422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9"/>
            <p:cNvSpPr txBox="1"/>
            <p:nvPr/>
          </p:nvSpPr>
          <p:spPr>
            <a:xfrm>
              <a:off x="4232453" y="6327735"/>
              <a:ext cx="37557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This project has been funded with the support of the Erasmus+ programme of the European Union. The </a:t>
              </a:r>
              <a:b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European Commission’s support for the production of this website does not constitute an endorsement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of the contents, which reflect the views only of the authors, and the Commission cannot be held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5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responsible for any use which may be made of the information contained therein.</a:t>
              </a:r>
              <a:endParaRPr/>
            </a:p>
          </p:txBody>
        </p:sp>
      </p:grpSp>
      <p:sp>
        <p:nvSpPr>
          <p:cNvPr id="187" name="Google Shape;187;p29"/>
          <p:cNvSpPr txBox="1"/>
          <p:nvPr/>
        </p:nvSpPr>
        <p:spPr>
          <a:xfrm>
            <a:off x="461348" y="71924"/>
            <a:ext cx="7782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b="1">
                <a:solidFill>
                  <a:srgbClr val="3A1B0B"/>
                </a:solidFill>
                <a:latin typeface="Arial"/>
                <a:ea typeface="Arial"/>
                <a:cs typeface="Arial"/>
                <a:sym typeface="Arial"/>
              </a:rPr>
              <a:t>How to foster openess </a:t>
            </a:r>
            <a:r>
              <a:rPr lang="es" sz="2800" b="1">
                <a:solidFill>
                  <a:srgbClr val="009FE3"/>
                </a:solidFill>
                <a:latin typeface="Arial"/>
                <a:ea typeface="Arial"/>
                <a:cs typeface="Arial"/>
                <a:sym typeface="Arial"/>
              </a:rPr>
              <a:t>in open-innovation activities?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b="1" i="1">
                <a:solidFill>
                  <a:srgbClr val="3A1B0B"/>
                </a:solidFill>
                <a:latin typeface="Arial"/>
                <a:ea typeface="Arial"/>
                <a:cs typeface="Arial"/>
                <a:sym typeface="Arial"/>
              </a:rPr>
              <a:t>Pedagogical focus</a:t>
            </a:r>
            <a:endParaRPr sz="2800" b="1" i="1">
              <a:solidFill>
                <a:srgbClr val="3A1B0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9" descr="V:\RIPI\DirectionDuDeveloppement_BureauInnovation-Entrepreunariat\Bureau Impulsion\INOS\07. Dissemination\Multiplier_Event\Workshop_UBx\Chapter_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8135" y="1516037"/>
            <a:ext cx="2842529" cy="3138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003" y="1335324"/>
            <a:ext cx="2950423" cy="31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 descr="V:\RIPI\DirectionDuDeveloppement_BureauInnovation-Entrepreunariat\Bureau Impulsion\INOS\07. Dissemination\Multiplier_Event\Workshop_UBx\Chapter_4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2075" y="1414075"/>
            <a:ext cx="2469775" cy="292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>
            <a:spLocks noGrp="1"/>
          </p:cNvSpPr>
          <p:nvPr>
            <p:ph type="title"/>
          </p:nvPr>
        </p:nvSpPr>
        <p:spPr>
          <a:xfrm>
            <a:off x="331601" y="789550"/>
            <a:ext cx="3247500" cy="75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br>
              <a:rPr lang="es" sz="240" b="1">
                <a:latin typeface="Arial"/>
                <a:ea typeface="Arial"/>
                <a:cs typeface="Arial"/>
                <a:sym typeface="Arial"/>
              </a:rPr>
            </a:br>
            <a:br>
              <a:rPr lang="es" sz="240" b="1">
                <a:latin typeface="Arial"/>
                <a:ea typeface="Arial"/>
                <a:cs typeface="Arial"/>
                <a:sym typeface="Arial"/>
              </a:rPr>
            </a:br>
            <a:br>
              <a:rPr lang="es" sz="240" b="1">
                <a:latin typeface="Arial"/>
                <a:ea typeface="Arial"/>
                <a:cs typeface="Arial"/>
                <a:sym typeface="Arial"/>
              </a:rPr>
            </a:br>
            <a:br>
              <a:rPr lang="es" sz="240" b="1">
                <a:latin typeface="Arial"/>
                <a:ea typeface="Arial"/>
                <a:cs typeface="Arial"/>
                <a:sym typeface="Arial"/>
              </a:rPr>
            </a:br>
            <a:r>
              <a:rPr lang="es" sz="1800" b="1">
                <a:latin typeface="Arial"/>
                <a:ea typeface="Arial"/>
                <a:cs typeface="Arial"/>
                <a:sym typeface="Arial"/>
              </a:rPr>
              <a:t>Challenged Based Learning cross-border project </a:t>
            </a:r>
            <a:endParaRPr sz="123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0"/>
          <p:cNvSpPr txBox="1">
            <a:spLocks noGrp="1"/>
          </p:cNvSpPr>
          <p:nvPr>
            <p:ph type="body" idx="1"/>
          </p:nvPr>
        </p:nvSpPr>
        <p:spPr>
          <a:xfrm>
            <a:off x="251521" y="1543050"/>
            <a:ext cx="3347100" cy="3081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Bordeaux, University of the Basque Country, and Euskampus Foundation </a:t>
            </a:r>
            <a:endParaRPr sz="13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Challenged Based Learning interdisciplinar and innovative training approach with an important territorial engagement.</a:t>
            </a:r>
            <a:endParaRPr sz="13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common mission: "ocean pollution by plastics". </a:t>
            </a:r>
            <a:endParaRPr sz="13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 áreas: Ocean sustainability / Plastic pollution / Climate change </a:t>
            </a:r>
            <a:endParaRPr sz="13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Extra-curricular activity </a:t>
            </a:r>
            <a:endParaRPr sz="13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to all disciplines and levels: Degree, Ms, PhD </a:t>
            </a:r>
            <a:endParaRPr sz="13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1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1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100"/>
          </a:p>
        </p:txBody>
      </p:sp>
      <p:pic>
        <p:nvPicPr>
          <p:cNvPr id="197" name="Google Shape;197;p30" descr="https://lh4.googleusercontent.com/43aSAOupuqheOF4342jWY8dGwOX5g9o7jRwcCTETFma47u-fxcjh0U_WSxyWqQ5CLhnI19LFgXVVf0-1V1GWjZtlL7gtMC-_MtaNF85HFs5Cg2lhRgmt0LtV2CaBDsXHtOI1uv8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933" y="134297"/>
            <a:ext cx="2122289" cy="55701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/>
          <p:nvPr/>
        </p:nvSpPr>
        <p:spPr>
          <a:xfrm>
            <a:off x="4839779" y="3579571"/>
            <a:ext cx="344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Last cross </a:t>
            </a:r>
            <a:r>
              <a:rPr lang="es"/>
              <a:t>border</a:t>
            </a:r>
            <a:r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workshop 03-25-2022</a:t>
            </a:r>
            <a:endParaRPr/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1066" y="1268513"/>
            <a:ext cx="3930411" cy="2238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 txBox="1"/>
          <p:nvPr/>
        </p:nvSpPr>
        <p:spPr>
          <a:xfrm>
            <a:off x="3945638" y="3913905"/>
            <a:ext cx="263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 Oi3 : </a:t>
            </a:r>
            <a:r>
              <a:rPr lang="es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https://oceani3.com</a:t>
            </a:r>
            <a:r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6555" y="4654299"/>
            <a:ext cx="965989" cy="442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51850" y="4639301"/>
            <a:ext cx="1420082" cy="48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/>
        </p:nvSpPr>
        <p:spPr>
          <a:xfrm>
            <a:off x="1982100" y="25325"/>
            <a:ext cx="7044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b="1" i="1">
                <a:solidFill>
                  <a:srgbClr val="3A1B0B"/>
                </a:solidFill>
              </a:rPr>
              <a:t>Ocean i3 create and make evolve an open and enlarged learning community</a:t>
            </a:r>
            <a:endParaRPr sz="2600" b="1" i="1">
              <a:solidFill>
                <a:srgbClr val="3A1B0B"/>
              </a:solidFill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152175" y="232850"/>
            <a:ext cx="1877100" cy="12765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lt1"/>
                </a:solidFill>
              </a:rPr>
              <a:t>Chapter 1 Incorporate open, crossboundary participation and collaboration </a:t>
            </a:r>
            <a:endParaRPr sz="1100">
              <a:solidFill>
                <a:schemeClr val="lt1"/>
              </a:solidFill>
            </a:endParaRPr>
          </a:p>
        </p:txBody>
      </p:sp>
      <p:grpSp>
        <p:nvGrpSpPr>
          <p:cNvPr id="210" name="Google Shape;210;p31"/>
          <p:cNvGrpSpPr/>
          <p:nvPr/>
        </p:nvGrpSpPr>
        <p:grpSpPr>
          <a:xfrm>
            <a:off x="89100" y="2278950"/>
            <a:ext cx="3186600" cy="2109600"/>
            <a:chOff x="89100" y="2278950"/>
            <a:chExt cx="3186600" cy="2109600"/>
          </a:xfrm>
        </p:grpSpPr>
        <p:sp>
          <p:nvSpPr>
            <p:cNvPr id="211" name="Google Shape;211;p31"/>
            <p:cNvSpPr txBox="1"/>
            <p:nvPr/>
          </p:nvSpPr>
          <p:spPr>
            <a:xfrm>
              <a:off x="89100" y="2278950"/>
              <a:ext cx="2358600" cy="21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100" b="1">
                  <a:latin typeface="Roboto"/>
                  <a:ea typeface="Roboto"/>
                  <a:cs typeface="Roboto"/>
                  <a:sym typeface="Roboto"/>
                </a:rPr>
                <a:t>1.Creating the enlarge community </a:t>
              </a:r>
              <a:endParaRPr sz="1100" b="1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A61C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A61C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3 Profiles </a:t>
              </a: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Stakeholders: challenges and external mentoring</a:t>
              </a: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Teachers: methodology, mentoring.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Students: research projects and teams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 b="1">
                  <a:solidFill>
                    <a:srgbClr val="990000"/>
                  </a:solidFill>
                  <a:latin typeface="Roboto"/>
                  <a:ea typeface="Roboto"/>
                  <a:cs typeface="Roboto"/>
                  <a:sym typeface="Roboto"/>
                </a:rPr>
                <a:t>Diversity as a key </a:t>
              </a:r>
              <a:endParaRPr sz="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1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Intersectorial, interuniversity, interdisciplinary, intercultural.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 b="1">
                  <a:latin typeface="Roboto"/>
                  <a:ea typeface="Roboto"/>
                  <a:cs typeface="Roboto"/>
                  <a:sym typeface="Roboto"/>
                </a:rPr>
                <a:t>Workshop 0 </a:t>
              </a: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co-cration with mentors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ctr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1600"/>
                </a:spcBef>
                <a:spcAft>
                  <a:spcPts val="1600"/>
                </a:spcAft>
                <a:buNone/>
              </a:pPr>
              <a:endParaRPr sz="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2" name="Google Shape;212;p31"/>
            <p:cNvCxnSpPr>
              <a:endCxn id="211" idx="3"/>
            </p:cNvCxnSpPr>
            <p:nvPr/>
          </p:nvCxnSpPr>
          <p:spPr>
            <a:xfrm rot="10800000">
              <a:off x="2447700" y="3333750"/>
              <a:ext cx="828000" cy="16200"/>
            </a:xfrm>
            <a:prstGeom prst="straightConnector1">
              <a:avLst/>
            </a:prstGeom>
            <a:noFill/>
            <a:ln w="9525" cap="flat" cmpd="sng">
              <a:solidFill>
                <a:srgbClr val="98000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13" name="Google Shape;213;p31"/>
          <p:cNvGrpSpPr/>
          <p:nvPr/>
        </p:nvGrpSpPr>
        <p:grpSpPr>
          <a:xfrm>
            <a:off x="5209837" y="1282050"/>
            <a:ext cx="3934213" cy="1289700"/>
            <a:chOff x="5209838" y="1282050"/>
            <a:chExt cx="3934213" cy="1289700"/>
          </a:xfrm>
        </p:grpSpPr>
        <p:sp>
          <p:nvSpPr>
            <p:cNvPr id="214" name="Google Shape;214;p31"/>
            <p:cNvSpPr txBox="1"/>
            <p:nvPr/>
          </p:nvSpPr>
          <p:spPr>
            <a:xfrm>
              <a:off x="6900351" y="1282050"/>
              <a:ext cx="22437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" sz="1200" b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3.Consolidate community </a:t>
              </a: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Transparency in : roles, expectations, interest, contributions and gains.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 b="1">
                  <a:solidFill>
                    <a:srgbClr val="990000"/>
                  </a:solidFill>
                  <a:latin typeface="Roboto"/>
                  <a:ea typeface="Roboto"/>
                  <a:cs typeface="Roboto"/>
                  <a:sym typeface="Roboto"/>
                </a:rPr>
                <a:t>Sustainably working in open science mode</a:t>
              </a:r>
              <a:endParaRPr sz="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Results Dissemination</a:t>
              </a: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Stable “Innovation team” : mentors </a:t>
              </a: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360º evaluation</a:t>
              </a: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5" name="Google Shape;215;p31"/>
            <p:cNvCxnSpPr/>
            <p:nvPr/>
          </p:nvCxnSpPr>
          <p:spPr>
            <a:xfrm>
              <a:off x="5209838" y="1705200"/>
              <a:ext cx="1543200" cy="5400"/>
            </a:xfrm>
            <a:prstGeom prst="straightConnector1">
              <a:avLst/>
            </a:prstGeom>
            <a:noFill/>
            <a:ln w="9525" cap="flat" cmpd="sng">
              <a:solidFill>
                <a:srgbClr val="98000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16" name="Google Shape;216;p31"/>
          <p:cNvGrpSpPr/>
          <p:nvPr/>
        </p:nvGrpSpPr>
        <p:grpSpPr>
          <a:xfrm>
            <a:off x="5181613" y="2999675"/>
            <a:ext cx="3905638" cy="1529400"/>
            <a:chOff x="5209838" y="3013800"/>
            <a:chExt cx="3905638" cy="1529400"/>
          </a:xfrm>
        </p:grpSpPr>
        <p:sp>
          <p:nvSpPr>
            <p:cNvPr id="217" name="Google Shape;217;p31"/>
            <p:cNvSpPr txBox="1"/>
            <p:nvPr/>
          </p:nvSpPr>
          <p:spPr>
            <a:xfrm>
              <a:off x="6793175" y="3013800"/>
              <a:ext cx="2322300" cy="152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 b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2.Engagement in learning process </a:t>
              </a: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Itinerary : 5 cross-border workshops, </a:t>
              </a: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Complex challenge, pedagogical kit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 b="1">
                  <a:solidFill>
                    <a:srgbClr val="990000"/>
                  </a:solidFill>
                  <a:latin typeface="Roboto"/>
                  <a:ea typeface="Roboto"/>
                  <a:cs typeface="Roboto"/>
                  <a:sym typeface="Roboto"/>
                </a:rPr>
                <a:t>Meaning for each contributor</a:t>
              </a:r>
              <a:endParaRPr sz="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“Problematisation”: shared definition and understanding  - ALIGNEMENT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Multiple disciplinary entry points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Multiple capacities envolved 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Collaborative working plan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Mentoring</a:t>
              </a: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spcBef>
                  <a:spcPts val="0"/>
                </a:spcBef>
                <a:spcAft>
                  <a:spcPts val="0"/>
                </a:spcAft>
                <a:buSzPts val="800"/>
                <a:buFont typeface="Roboto"/>
                <a:buChar char="●"/>
              </a:pPr>
              <a:r>
                <a:rPr lang="es" sz="800">
                  <a:latin typeface="Roboto"/>
                  <a:ea typeface="Roboto"/>
                  <a:cs typeface="Roboto"/>
                  <a:sym typeface="Roboto"/>
                </a:rPr>
                <a:t>self-consciousness of learning</a:t>
              </a:r>
              <a:endParaRPr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8" name="Google Shape;218;p31"/>
            <p:cNvCxnSpPr/>
            <p:nvPr/>
          </p:nvCxnSpPr>
          <p:spPr>
            <a:xfrm>
              <a:off x="5209838" y="3648300"/>
              <a:ext cx="1494300" cy="600"/>
            </a:xfrm>
            <a:prstGeom prst="straightConnector1">
              <a:avLst/>
            </a:prstGeom>
            <a:noFill/>
            <a:ln w="9525" cap="flat" cmpd="sng">
              <a:solidFill>
                <a:srgbClr val="98000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19" name="Google Shape;219;p31"/>
          <p:cNvGrpSpPr/>
          <p:nvPr/>
        </p:nvGrpSpPr>
        <p:grpSpPr>
          <a:xfrm>
            <a:off x="2532942" y="543305"/>
            <a:ext cx="4699113" cy="4572218"/>
            <a:chOff x="2662213" y="676344"/>
            <a:chExt cx="3814835" cy="3790597"/>
          </a:xfrm>
        </p:grpSpPr>
        <p:sp>
          <p:nvSpPr>
            <p:cNvPr id="220" name="Google Shape;220;p31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1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1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3" name="Google Shape;223;p31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224" name="Google Shape;224;p31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CC000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31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6" name="Google Shape;226;p31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227" name="Google Shape;227;p31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99000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31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99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9" name="Google Shape;229;p31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230" name="Google Shape;230;p31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FF000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00"/>
              </a:p>
            </p:txBody>
          </p:sp>
          <p:sp>
            <p:nvSpPr>
              <p:cNvPr id="231" name="Google Shape;231;p31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" name="Google Shape;232;p31"/>
            <p:cNvSpPr txBox="1"/>
            <p:nvPr/>
          </p:nvSpPr>
          <p:spPr>
            <a:xfrm>
              <a:off x="4334550" y="1309605"/>
              <a:ext cx="463200" cy="2670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After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3" name="Google Shape;233;p31"/>
            <p:cNvSpPr txBox="1"/>
            <p:nvPr/>
          </p:nvSpPr>
          <p:spPr>
            <a:xfrm>
              <a:off x="3343823" y="2942298"/>
              <a:ext cx="5409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>
                  <a:solidFill>
                    <a:schemeClr val="lt1"/>
                  </a:solidFill>
                </a:rPr>
                <a:t>Before </a:t>
              </a:r>
              <a:endParaRPr sz="1200">
                <a:solidFill>
                  <a:schemeClr val="lt1"/>
                </a:solidFill>
              </a:endParaRPr>
            </a:p>
          </p:txBody>
        </p:sp>
        <p:sp>
          <p:nvSpPr>
            <p:cNvPr id="234" name="Google Shape;234;p31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During 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35" name="Google Shape;23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>
            <a:spLocks noGrp="1"/>
          </p:cNvSpPr>
          <p:nvPr>
            <p:ph type="title"/>
          </p:nvPr>
        </p:nvSpPr>
        <p:spPr>
          <a:xfrm>
            <a:off x="626100" y="138700"/>
            <a:ext cx="7086300" cy="67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s" i="1">
                <a:solidFill>
                  <a:srgbClr val="3A1B0B"/>
                </a:solidFill>
              </a:rPr>
              <a:t>During: Itinerary Methodology</a:t>
            </a:r>
            <a:endParaRPr i="1">
              <a:solidFill>
                <a:srgbClr val="3A1B0B"/>
              </a:solidFill>
            </a:endParaRPr>
          </a:p>
        </p:txBody>
      </p:sp>
      <p:pic>
        <p:nvPicPr>
          <p:cNvPr id="241" name="Google Shape;241;p32" descr="https://lh4.googleusercontent.com/43aSAOupuqheOF4342jWY8dGwOX5g9o7jRwcCTETFma47u-fxcjh0U_WSxyWqQ5CLhnI19LFgXVVf0-1V1GWjZtlL7gtMC-_MtaNF85HFs5Cg2lhRgmt0LtV2CaBDsXHtOI1uv8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767" y="1726116"/>
            <a:ext cx="2052229" cy="53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93174" y="1188497"/>
            <a:ext cx="5522875" cy="34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3" descr="A picture containing timeli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16835"/>
            <a:ext cx="9146512" cy="306234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3"/>
          <p:cNvSpPr txBox="1"/>
          <p:nvPr/>
        </p:nvSpPr>
        <p:spPr>
          <a:xfrm>
            <a:off x="4572000" y="4826525"/>
            <a:ext cx="436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i="1"/>
              <a:t>From: María García Alvarez Phd. UPV/EHU</a:t>
            </a:r>
            <a:endParaRPr sz="1200" i="1"/>
          </a:p>
        </p:txBody>
      </p:sp>
      <p:sp>
        <p:nvSpPr>
          <p:cNvPr id="250" name="Google Shape;250;p33"/>
          <p:cNvSpPr txBox="1"/>
          <p:nvPr/>
        </p:nvSpPr>
        <p:spPr>
          <a:xfrm>
            <a:off x="1166550" y="117050"/>
            <a:ext cx="75699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 i="1">
              <a:solidFill>
                <a:srgbClr val="3A1B0B"/>
              </a:solidFill>
            </a:endParaRPr>
          </a:p>
        </p:txBody>
      </p:sp>
      <p:sp>
        <p:nvSpPr>
          <p:cNvPr id="251" name="Google Shape;251;p33"/>
          <p:cNvSpPr txBox="1">
            <a:spLocks noGrp="1"/>
          </p:cNvSpPr>
          <p:nvPr>
            <p:ph type="title" idx="4294967295"/>
          </p:nvPr>
        </p:nvSpPr>
        <p:spPr>
          <a:xfrm>
            <a:off x="462600" y="409625"/>
            <a:ext cx="5517900" cy="67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s" i="1">
                <a:solidFill>
                  <a:srgbClr val="3A1B0B"/>
                </a:solidFill>
              </a:rPr>
              <a:t>After: </a:t>
            </a:r>
            <a:r>
              <a:rPr lang="es" sz="1800" b="1" i="1">
                <a:solidFill>
                  <a:srgbClr val="3A1B0B"/>
                </a:solidFill>
              </a:rPr>
              <a:t>360º </a:t>
            </a:r>
            <a:r>
              <a:rPr lang="es" sz="1700" b="1" i="1">
                <a:solidFill>
                  <a:srgbClr val="3A1B0B"/>
                </a:solidFill>
                <a:latin typeface="Roboto"/>
                <a:ea typeface="Roboto"/>
                <a:cs typeface="Roboto"/>
                <a:sym typeface="Roboto"/>
              </a:rPr>
              <a:t>self-consciousness of learning (21-22)</a:t>
            </a:r>
            <a:endParaRPr i="1">
              <a:solidFill>
                <a:srgbClr val="3A1B0B"/>
              </a:solidFill>
            </a:endParaRPr>
          </a:p>
        </p:txBody>
      </p:sp>
      <p:pic>
        <p:nvPicPr>
          <p:cNvPr id="252" name="Google Shape;252;p33" descr="https://lh4.googleusercontent.com/43aSAOupuqheOF4342jWY8dGwOX5g9o7jRwcCTETFma47u-fxcjh0U_WSxyWqQ5CLhnI19LFgXVVf0-1V1GWjZtlL7gtMC-_MtaNF85HFs5Cg2lhRgmt0LtV2CaBDsXHtOI1uv8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2067" y="1240416"/>
            <a:ext cx="2052229" cy="53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6349" y="4797261"/>
            <a:ext cx="1060938" cy="31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>
            <a:spLocks noGrp="1"/>
          </p:cNvSpPr>
          <p:nvPr>
            <p:ph type="title"/>
          </p:nvPr>
        </p:nvSpPr>
        <p:spPr>
          <a:xfrm>
            <a:off x="628650" y="8971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" i="1">
                <a:solidFill>
                  <a:srgbClr val="3A1B0B"/>
                </a:solidFill>
              </a:rPr>
              <a:t>Ocean i3 a community evolving over 4 years</a:t>
            </a:r>
            <a:endParaRPr i="1">
              <a:solidFill>
                <a:srgbClr val="3A1B0B"/>
              </a:solidFill>
            </a:endParaRPr>
          </a:p>
        </p:txBody>
      </p:sp>
      <p:sp>
        <p:nvSpPr>
          <p:cNvPr id="259" name="Google Shape;259;p34"/>
          <p:cNvSpPr txBox="1">
            <a:spLocks noGrp="1"/>
          </p:cNvSpPr>
          <p:nvPr>
            <p:ph type="body" idx="1"/>
          </p:nvPr>
        </p:nvSpPr>
        <p:spPr>
          <a:xfrm>
            <a:off x="37100" y="1351394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 i="1">
                <a:solidFill>
                  <a:srgbClr val="3A1B0B"/>
                </a:solidFill>
              </a:rPr>
              <a:t>From 2018-2022</a:t>
            </a:r>
            <a:endParaRPr sz="1600" i="1">
              <a:solidFill>
                <a:srgbClr val="3A1B0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spcBef>
                <a:spcPts val="10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es" sz="1400">
                <a:solidFill>
                  <a:srgbClr val="000000"/>
                </a:solidFill>
              </a:rPr>
              <a:t>124  international students 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es" sz="1400">
                <a:solidFill>
                  <a:srgbClr val="000000"/>
                </a:solidFill>
              </a:rPr>
              <a:t>41 teachers 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es" sz="1400">
                <a:solidFill>
                  <a:srgbClr val="000000"/>
                </a:solidFill>
              </a:rPr>
              <a:t>18  disciplines involved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es" sz="1400">
                <a:solidFill>
                  <a:srgbClr val="000000"/>
                </a:solidFill>
              </a:rPr>
              <a:t>25 socio-economic actors involved 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es" sz="1400">
                <a:solidFill>
                  <a:srgbClr val="000000"/>
                </a:solidFill>
              </a:rPr>
              <a:t>22  territorial challenges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60" name="Google Shape;2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2917" y="950300"/>
            <a:ext cx="5590932" cy="419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5"/>
          <p:cNvSpPr txBox="1">
            <a:spLocks noGrp="1"/>
          </p:cNvSpPr>
          <p:nvPr>
            <p:ph type="title"/>
          </p:nvPr>
        </p:nvSpPr>
        <p:spPr>
          <a:xfrm>
            <a:off x="623900" y="522673"/>
            <a:ext cx="7886700" cy="28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r>
              <a:rPr lang="es" sz="5100"/>
              <a:t>      </a:t>
            </a: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r>
              <a:rPr lang="es" sz="5100"/>
              <a:t>       Thank you!</a:t>
            </a:r>
            <a:endParaRPr sz="51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r>
              <a:rPr lang="es" sz="5100"/>
              <a:t>            Eskerrik asko!</a:t>
            </a:r>
            <a:endParaRPr sz="5100"/>
          </a:p>
          <a:p>
            <a:pPr marL="182880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r>
              <a:rPr lang="es" sz="5100"/>
              <a:t>  Merci!</a:t>
            </a:r>
            <a:endParaRPr sz="5100"/>
          </a:p>
          <a:p>
            <a:pPr marL="274320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647"/>
              <a:buFont typeface="Calibri"/>
              <a:buNone/>
            </a:pPr>
            <a:r>
              <a:rPr lang="es" sz="5100"/>
              <a:t>Gracias! </a:t>
            </a:r>
            <a:endParaRPr sz="5100"/>
          </a:p>
        </p:txBody>
      </p:sp>
      <p:pic>
        <p:nvPicPr>
          <p:cNvPr id="267" name="Google Shape;26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4074" y="4739811"/>
            <a:ext cx="1060938" cy="31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On-screen Show (16:9)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Roboto</vt:lpstr>
      <vt:lpstr>Arial</vt:lpstr>
      <vt:lpstr>Calibri</vt:lpstr>
      <vt:lpstr>Simple Light</vt:lpstr>
      <vt:lpstr>Office Theme</vt:lpstr>
      <vt:lpstr>A guide to foster open innovation at your university : the use case of Ocean I3</vt:lpstr>
      <vt:lpstr>PowerPoint Presentation</vt:lpstr>
      <vt:lpstr>PowerPoint Presentation</vt:lpstr>
      <vt:lpstr>PowerPoint Presentation</vt:lpstr>
      <vt:lpstr>    Challenged Based Learning cross-border project </vt:lpstr>
      <vt:lpstr>PowerPoint Presentation</vt:lpstr>
      <vt:lpstr>During: Itinerary Methodology</vt:lpstr>
      <vt:lpstr>After: 360º self-consciousness of learning (21-22)</vt:lpstr>
      <vt:lpstr>Ocean i3 a community evolving over 4 years</vt:lpstr>
      <vt:lpstr>                        Thank you!             Eskerrik asko!   Merci! 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guide to foster open innovation at your university : the use case of Ocean I3</dc:title>
  <dc:creator>Rosie Allison</dc:creator>
  <cp:lastModifiedBy>Rosie Allison</cp:lastModifiedBy>
  <cp:revision>1</cp:revision>
  <dcterms:modified xsi:type="dcterms:W3CDTF">2022-08-30T08:28:46Z</dcterms:modified>
</cp:coreProperties>
</file>