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48" r:id="rId1"/>
  </p:sldMasterIdLst>
  <p:notesMasterIdLst>
    <p:notesMasterId r:id="rId3"/>
  </p:notesMasterIdLst>
  <p:handoutMasterIdLst>
    <p:handoutMasterId r:id="rId4"/>
  </p:handoutMasterIdLst>
  <p:sldIdLst>
    <p:sldId id="263" r:id="rId2"/>
  </p:sldIdLst>
  <p:sldSz cx="43891200" cy="32918400"/>
  <p:notesSz cx="31954788" cy="50149125"/>
  <p:embeddedFontLst>
    <p:embeddedFont>
      <p:font typeface="Candara" panose="020E0502030303020204" pitchFamily="34" charset="0"/>
      <p:regular r:id="rId5"/>
      <p:bold r:id="rId6"/>
      <p:italic r:id="rId7"/>
      <p:boldItalic r:id="rId8"/>
    </p:embeddedFont>
    <p:embeddedFont>
      <p:font typeface="Libre Baskerville" panose="02000000000000000000" pitchFamily="2" charset="0"/>
      <p:regular r:id="rId9"/>
      <p:bold r:id="rId10"/>
      <p:italic r:id="rId11"/>
    </p:embeddedFont>
    <p:embeddedFont>
      <p:font typeface="Montserrat" pitchFamily="2" charset="77"/>
      <p:regular r:id="rId12"/>
      <p:bold r:id="rId13"/>
      <p:italic r:id="rId14"/>
      <p:boldItalic r:id="rId15"/>
    </p:embeddedFont>
    <p:embeddedFont>
      <p:font typeface="Montserrat Light" panose="020F0302020204030204" pitchFamily="34" charset="0"/>
      <p:regular r:id="rId16"/>
      <p:italic r:id="rId17"/>
    </p:embeddedFont>
  </p:embeddedFontLst>
  <p:custDataLst>
    <p:tags r:id="rId18"/>
  </p:custDataLst>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9968">
          <p15:clr>
            <a:srgbClr val="A4A3A4"/>
          </p15:clr>
        </p15:guide>
        <p15:guide id="2" orient="horz" pos="5632">
          <p15:clr>
            <a:srgbClr val="A4A3A4"/>
          </p15:clr>
        </p15:guide>
        <p15:guide id="3" orient="horz" pos="3533">
          <p15:clr>
            <a:srgbClr val="A4A3A4"/>
          </p15:clr>
        </p15:guide>
        <p15:guide id="4" orient="horz" pos="6246">
          <p15:clr>
            <a:srgbClr val="A4A3A4"/>
          </p15:clr>
        </p15:guide>
        <p15:guide id="5" pos="720">
          <p15:clr>
            <a:srgbClr val="A4A3A4"/>
          </p15:clr>
        </p15:guide>
        <p15:guide id="6" pos="6912">
          <p15:clr>
            <a:srgbClr val="A4A3A4"/>
          </p15:clr>
        </p15:guide>
        <p15:guide id="7" pos="7392">
          <p15:clr>
            <a:srgbClr val="A4A3A4"/>
          </p15:clr>
        </p15:guide>
        <p15:guide id="8" pos="13584">
          <p15:clr>
            <a:srgbClr val="A4A3A4"/>
          </p15:clr>
        </p15:guide>
        <p15:guide id="9" pos="14064">
          <p15:clr>
            <a:srgbClr val="A4A3A4"/>
          </p15:clr>
        </p15:guide>
        <p15:guide id="10" pos="20256">
          <p15:clr>
            <a:srgbClr val="A4A3A4"/>
          </p15:clr>
        </p15:guide>
        <p15:guide id="11" pos="20736">
          <p15:clr>
            <a:srgbClr val="A4A3A4"/>
          </p15:clr>
        </p15:guide>
        <p15:guide id="12" pos="26928">
          <p15:clr>
            <a:srgbClr val="A4A3A4"/>
          </p15:clr>
        </p15:guide>
      </p15:sldGuideLst>
    </p:ext>
    <p:ext uri="{2D200454-40CA-4A62-9FC3-DE9A4176ACB9}">
      <p15:notesGuideLst xmlns:p15="http://schemas.microsoft.com/office/powerpoint/2012/main">
        <p15:guide id="1" orient="horz" pos="15795">
          <p15:clr>
            <a:srgbClr val="A4A3A4"/>
          </p15:clr>
        </p15:guide>
        <p15:guide id="2" pos="1006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5078"/>
    <a:srgbClr val="1482A5"/>
    <a:srgbClr val="DCE1C8"/>
    <a:srgbClr val="EAEAEA"/>
    <a:srgbClr val="EEEEEE"/>
    <a:srgbClr val="006699"/>
    <a:srgbClr val="CC3300"/>
    <a:srgbClr val="006600"/>
    <a:srgbClr val="336699"/>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4251" autoAdjust="0"/>
    <p:restoredTop sz="94636" autoAdjust="0"/>
  </p:normalViewPr>
  <p:slideViewPr>
    <p:cSldViewPr>
      <p:cViewPr>
        <p:scale>
          <a:sx n="56" d="100"/>
          <a:sy n="56" d="100"/>
        </p:scale>
        <p:origin x="184" y="-4264"/>
      </p:cViewPr>
      <p:guideLst>
        <p:guide orient="horz" pos="19968"/>
        <p:guide orient="horz" pos="5632"/>
        <p:guide orient="horz" pos="3533"/>
        <p:guide orient="horz" pos="6246"/>
        <p:guide pos="720"/>
        <p:guide pos="6912"/>
        <p:guide pos="7392"/>
        <p:guide pos="13584"/>
        <p:guide pos="14064"/>
        <p:guide pos="20256"/>
        <p:guide pos="20736"/>
        <p:guide pos="26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notesViewPr>
    <p:cSldViewPr>
      <p:cViewPr varScale="1">
        <p:scale>
          <a:sx n="17" d="100"/>
          <a:sy n="17" d="100"/>
        </p:scale>
        <p:origin x="4416" y="178"/>
      </p:cViewPr>
      <p:guideLst>
        <p:guide orient="horz" pos="15795"/>
        <p:guide pos="1006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18" Type="http://schemas.openxmlformats.org/officeDocument/2006/relationships/tags" Target="tags/tag1.xml"/><Relationship Id="rId3" Type="http://schemas.openxmlformats.org/officeDocument/2006/relationships/notesMaster" Target="notesMasters/notesMaster1.xml"/><Relationship Id="rId21" Type="http://schemas.openxmlformats.org/officeDocument/2006/relationships/theme" Target="theme/theme1.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font" Target="fonts/font1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font" Target="fonts/font11.fntdata"/><Relationship Id="rId10" Type="http://schemas.openxmlformats.org/officeDocument/2006/relationships/font" Target="fonts/font6.fntdata"/><Relationship Id="rId19" Type="http://schemas.openxmlformats.org/officeDocument/2006/relationships/presProps" Target="presProps.xml"/><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openxmlformats.org/officeDocument/2006/relationships/font" Target="fonts/font10.fntdata"/><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Users/rapier/Desktop/jun29-parsed-ssh.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Users/rapier/Desktop/jun28-parsed-hpnssh.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Users/rapier/Desktop/jun27-parsed-hpnssh.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rgbClr val="235078"/>
                </a:solidFill>
                <a:latin typeface="Libre Baskerville" panose="02000000000000000000" pitchFamily="2" charset="0"/>
                <a:ea typeface="+mn-ea"/>
                <a:cs typeface="+mn-cs"/>
              </a:defRPr>
            </a:pPr>
            <a:r>
              <a:rPr lang="en-US" sz="2000" dirty="0">
                <a:solidFill>
                  <a:srgbClr val="235078"/>
                </a:solidFill>
                <a:latin typeface="Libre Baskerville" panose="02000000000000000000" pitchFamily="2" charset="0"/>
              </a:rPr>
              <a:t>OpenSSH 9.0 Throughput on Primary Testbed[2]</a:t>
            </a:r>
          </a:p>
        </c:rich>
      </c:tx>
      <c:overlay val="0"/>
      <c:spPr>
        <a:noFill/>
        <a:ln>
          <a:noFill/>
        </a:ln>
        <a:effectLst/>
      </c:spPr>
      <c:txPr>
        <a:bodyPr rot="0" spcFirstLastPara="1" vertOverflow="ellipsis" vert="horz" wrap="square" anchor="ctr" anchorCtr="1"/>
        <a:lstStyle/>
        <a:p>
          <a:pPr>
            <a:defRPr sz="2000" b="0" i="0" u="none" strike="noStrike" kern="1200" spc="0" baseline="0">
              <a:solidFill>
                <a:srgbClr val="235078"/>
              </a:solidFill>
              <a:latin typeface="Libre Baskerville" panose="02000000000000000000" pitchFamily="2" charset="0"/>
              <a:ea typeface="+mn-ea"/>
              <a:cs typeface="+mn-cs"/>
            </a:defRPr>
          </a:pPr>
          <a:endParaRPr lang="en-US"/>
        </a:p>
      </c:txPr>
    </c:title>
    <c:autoTitleDeleted val="0"/>
    <c:plotArea>
      <c:layout/>
      <c:barChart>
        <c:barDir val="col"/>
        <c:grouping val="clustered"/>
        <c:varyColors val="0"/>
        <c:ser>
          <c:idx val="0"/>
          <c:order val="0"/>
          <c:tx>
            <c:strRef>
              <c:f>'jun29-parsed-ssh'!$B$22</c:f>
              <c:strCache>
                <c:ptCount val="1"/>
                <c:pt idx="0">
                  <c:v>&lt;1ms RTT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ndara" panose="020E0502030303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'jun29-parsed-ssh'!$A$23:$A$25</c:f>
              <c:strCache>
                <c:ptCount val="3"/>
                <c:pt idx="0">
                  <c:v>ChaCha20</c:v>
                </c:pt>
                <c:pt idx="1">
                  <c:v>AES256-CTR</c:v>
                </c:pt>
                <c:pt idx="2">
                  <c:v>AES256-GCM</c:v>
                </c:pt>
              </c:strCache>
            </c:strRef>
          </c:cat>
          <c:val>
            <c:numRef>
              <c:f>'jun29-parsed-ssh'!$B$23:$B$25</c:f>
              <c:numCache>
                <c:formatCode>General</c:formatCode>
                <c:ptCount val="3"/>
                <c:pt idx="0">
                  <c:v>4368</c:v>
                </c:pt>
                <c:pt idx="1">
                  <c:v>6208</c:v>
                </c:pt>
                <c:pt idx="2">
                  <c:v>7688</c:v>
                </c:pt>
              </c:numCache>
            </c:numRef>
          </c:val>
          <c:extLst>
            <c:ext xmlns:c16="http://schemas.microsoft.com/office/drawing/2014/chart" uri="{C3380CC4-5D6E-409C-BE32-E72D297353CC}">
              <c16:uniqueId val="{00000000-72A9-3D4F-B99F-CBA6C7932501}"/>
            </c:ext>
          </c:extLst>
        </c:ser>
        <c:ser>
          <c:idx val="1"/>
          <c:order val="1"/>
          <c:tx>
            <c:strRef>
              <c:f>'jun29-parsed-ssh'!$C$22</c:f>
              <c:strCache>
                <c:ptCount val="1"/>
                <c:pt idx="0">
                  <c:v>50ms RTT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ndara" panose="020E0502030303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'jun29-parsed-ssh'!$A$23:$A$25</c:f>
              <c:strCache>
                <c:ptCount val="3"/>
                <c:pt idx="0">
                  <c:v>ChaCha20</c:v>
                </c:pt>
                <c:pt idx="1">
                  <c:v>AES256-CTR</c:v>
                </c:pt>
                <c:pt idx="2">
                  <c:v>AES256-GCM</c:v>
                </c:pt>
              </c:strCache>
            </c:strRef>
          </c:cat>
          <c:val>
            <c:numRef>
              <c:f>'jun29-parsed-ssh'!$C$23:$C$25</c:f>
              <c:numCache>
                <c:formatCode>General</c:formatCode>
                <c:ptCount val="3"/>
                <c:pt idx="0">
                  <c:v>320</c:v>
                </c:pt>
                <c:pt idx="1">
                  <c:v>320</c:v>
                </c:pt>
                <c:pt idx="2">
                  <c:v>320</c:v>
                </c:pt>
              </c:numCache>
            </c:numRef>
          </c:val>
          <c:extLst>
            <c:ext xmlns:c16="http://schemas.microsoft.com/office/drawing/2014/chart" uri="{C3380CC4-5D6E-409C-BE32-E72D297353CC}">
              <c16:uniqueId val="{00000001-72A9-3D4F-B99F-CBA6C7932501}"/>
            </c:ext>
          </c:extLst>
        </c:ser>
        <c:ser>
          <c:idx val="2"/>
          <c:order val="2"/>
          <c:tx>
            <c:strRef>
              <c:f>'jun29-parsed-ssh'!$D$22</c:f>
              <c:strCache>
                <c:ptCount val="1"/>
                <c:pt idx="0">
                  <c:v>100ms RTT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ndara" panose="020E0502030303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'jun29-parsed-ssh'!$A$23:$A$25</c:f>
              <c:strCache>
                <c:ptCount val="3"/>
                <c:pt idx="0">
                  <c:v>ChaCha20</c:v>
                </c:pt>
                <c:pt idx="1">
                  <c:v>AES256-CTR</c:v>
                </c:pt>
                <c:pt idx="2">
                  <c:v>AES256-GCM</c:v>
                </c:pt>
              </c:strCache>
            </c:strRef>
          </c:cat>
          <c:val>
            <c:numRef>
              <c:f>'jun29-parsed-ssh'!$D$23:$D$25</c:f>
              <c:numCache>
                <c:formatCode>General</c:formatCode>
                <c:ptCount val="3"/>
                <c:pt idx="0">
                  <c:v>160</c:v>
                </c:pt>
                <c:pt idx="1">
                  <c:v>160</c:v>
                </c:pt>
                <c:pt idx="2">
                  <c:v>160</c:v>
                </c:pt>
              </c:numCache>
            </c:numRef>
          </c:val>
          <c:extLst>
            <c:ext xmlns:c16="http://schemas.microsoft.com/office/drawing/2014/chart" uri="{C3380CC4-5D6E-409C-BE32-E72D297353CC}">
              <c16:uniqueId val="{00000002-72A9-3D4F-B99F-CBA6C7932501}"/>
            </c:ext>
          </c:extLst>
        </c:ser>
        <c:ser>
          <c:idx val="3"/>
          <c:order val="3"/>
          <c:tx>
            <c:strRef>
              <c:f>'jun29-parsed-ssh'!$E$22</c:f>
              <c:strCache>
                <c:ptCount val="1"/>
                <c:pt idx="0">
                  <c:v>150ms RTT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ndara" panose="020E0502030303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'jun29-parsed-ssh'!$A$23:$A$25</c:f>
              <c:strCache>
                <c:ptCount val="3"/>
                <c:pt idx="0">
                  <c:v>ChaCha20</c:v>
                </c:pt>
                <c:pt idx="1">
                  <c:v>AES256-CTR</c:v>
                </c:pt>
                <c:pt idx="2">
                  <c:v>AES256-GCM</c:v>
                </c:pt>
              </c:strCache>
            </c:strRef>
          </c:cat>
          <c:val>
            <c:numRef>
              <c:f>'jun29-parsed-ssh'!$E$23:$E$25</c:f>
              <c:numCache>
                <c:formatCode>General</c:formatCode>
                <c:ptCount val="3"/>
                <c:pt idx="0">
                  <c:v>104</c:v>
                </c:pt>
                <c:pt idx="1">
                  <c:v>104</c:v>
                </c:pt>
                <c:pt idx="2">
                  <c:v>104</c:v>
                </c:pt>
              </c:numCache>
            </c:numRef>
          </c:val>
          <c:extLst>
            <c:ext xmlns:c16="http://schemas.microsoft.com/office/drawing/2014/chart" uri="{C3380CC4-5D6E-409C-BE32-E72D297353CC}">
              <c16:uniqueId val="{00000003-72A9-3D4F-B99F-CBA6C7932501}"/>
            </c:ext>
          </c:extLst>
        </c:ser>
        <c:dLbls>
          <c:dLblPos val="outEnd"/>
          <c:showLegendKey val="0"/>
          <c:showVal val="1"/>
          <c:showCatName val="0"/>
          <c:showSerName val="0"/>
          <c:showPercent val="0"/>
          <c:showBubbleSize val="0"/>
        </c:dLbls>
        <c:gapWidth val="219"/>
        <c:overlap val="-27"/>
        <c:axId val="1662566176"/>
        <c:axId val="1660848240"/>
      </c:barChart>
      <c:catAx>
        <c:axId val="1662566176"/>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Candara" panose="020E0502030303020204" pitchFamily="34" charset="0"/>
                    <a:ea typeface="+mn-ea"/>
                    <a:cs typeface="+mn-cs"/>
                  </a:defRPr>
                </a:pPr>
                <a:r>
                  <a:rPr lang="en-US" sz="1200">
                    <a:latin typeface="Candara" panose="020E0502030303020204" pitchFamily="34" charset="0"/>
                  </a:rPr>
                  <a:t>Cipher</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ndara" panose="020E0502030303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Candara" panose="020E0502030303020204" pitchFamily="34" charset="0"/>
                <a:ea typeface="+mn-ea"/>
                <a:cs typeface="+mn-cs"/>
              </a:defRPr>
            </a:pPr>
            <a:endParaRPr lang="en-US"/>
          </a:p>
        </c:txPr>
        <c:crossAx val="1660848240"/>
        <c:crosses val="autoZero"/>
        <c:auto val="1"/>
        <c:lblAlgn val="ctr"/>
        <c:lblOffset val="100"/>
        <c:noMultiLvlLbl val="0"/>
      </c:catAx>
      <c:valAx>
        <c:axId val="1660848240"/>
        <c:scaling>
          <c:orientation val="minMax"/>
          <c:max val="1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Libre Baskerville" panose="02000000000000000000" pitchFamily="2" charset="0"/>
                    <a:ea typeface="+mn-ea"/>
                    <a:cs typeface="+mn-cs"/>
                  </a:defRPr>
                </a:pPr>
                <a:r>
                  <a:rPr lang="en-US" sz="1200">
                    <a:latin typeface="Libre Baskerville" panose="02000000000000000000" pitchFamily="2" charset="0"/>
                  </a:rPr>
                  <a:t>Throughput (Mb/s)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Libre Baskerville" panose="02000000000000000000" pitchFamily="2"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62566176"/>
        <c:crosses val="autoZero"/>
        <c:crossBetween val="between"/>
      </c:valAx>
      <c:spPr>
        <a:noFill/>
        <a:ln>
          <a:noFill/>
        </a:ln>
        <a:effectLst/>
      </c:spPr>
    </c:plotArea>
    <c:legend>
      <c:legendPos val="b"/>
      <c:layout>
        <c:manualLayout>
          <c:xMode val="edge"/>
          <c:yMode val="edge"/>
          <c:x val="0.28975893397940644"/>
          <c:y val="0.9365555198457336"/>
          <c:w val="0.41706319402382397"/>
          <c:h val="4.3036316888960306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ndara" panose="020E0502030303020204" pitchFamily="34" charset="0"/>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rgbClr val="235078"/>
                </a:solidFill>
                <a:latin typeface="Libre Baskerville" panose="02000000000000000000" pitchFamily="2" charset="0"/>
                <a:ea typeface="+mn-ea"/>
                <a:cs typeface="+mn-cs"/>
              </a:defRPr>
            </a:pPr>
            <a:r>
              <a:rPr lang="en-US" sz="2000">
                <a:solidFill>
                  <a:srgbClr val="235078"/>
                </a:solidFill>
                <a:latin typeface="Libre Baskerville" panose="02000000000000000000" pitchFamily="2" charset="0"/>
              </a:rPr>
              <a:t>HPN-SSH Throughput on Primary Testbed[2]</a:t>
            </a:r>
          </a:p>
        </c:rich>
      </c:tx>
      <c:overlay val="0"/>
      <c:spPr>
        <a:noFill/>
        <a:ln>
          <a:noFill/>
        </a:ln>
        <a:effectLst/>
      </c:spPr>
      <c:txPr>
        <a:bodyPr rot="0" spcFirstLastPara="1" vertOverflow="ellipsis" vert="horz" wrap="square" anchor="ctr" anchorCtr="1"/>
        <a:lstStyle/>
        <a:p>
          <a:pPr>
            <a:defRPr sz="2000" b="0" i="0" u="none" strike="noStrike" kern="1200" spc="0" baseline="0">
              <a:solidFill>
                <a:srgbClr val="235078"/>
              </a:solidFill>
              <a:latin typeface="Libre Baskerville" panose="02000000000000000000" pitchFamily="2" charset="0"/>
              <a:ea typeface="+mn-ea"/>
              <a:cs typeface="+mn-cs"/>
            </a:defRPr>
          </a:pPr>
          <a:endParaRPr lang="en-US"/>
        </a:p>
      </c:txPr>
    </c:title>
    <c:autoTitleDeleted val="0"/>
    <c:plotArea>
      <c:layout/>
      <c:barChart>
        <c:barDir val="col"/>
        <c:grouping val="clustered"/>
        <c:varyColors val="0"/>
        <c:ser>
          <c:idx val="0"/>
          <c:order val="0"/>
          <c:tx>
            <c:strRef>
              <c:f>'jun28-parsed-hpnssh'!$B$28</c:f>
              <c:strCache>
                <c:ptCount val="1"/>
                <c:pt idx="0">
                  <c:v>&lt;1ms RTT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ndara" panose="020E0502030303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'jun28-parsed-hpnssh'!$A$29:$A$33</c:f>
              <c:strCache>
                <c:ptCount val="5"/>
                <c:pt idx="0">
                  <c:v>Chacha20</c:v>
                </c:pt>
                <c:pt idx="1">
                  <c:v>AES256-CTR-MT</c:v>
                </c:pt>
                <c:pt idx="2">
                  <c:v>AES256-GCM</c:v>
                </c:pt>
                <c:pt idx="3">
                  <c:v>None</c:v>
                </c:pt>
                <c:pt idx="4">
                  <c:v>None MAC disabled</c:v>
                </c:pt>
              </c:strCache>
            </c:strRef>
          </c:cat>
          <c:val>
            <c:numRef>
              <c:f>'jun28-parsed-hpnssh'!$B$29:$B$33</c:f>
              <c:numCache>
                <c:formatCode>General</c:formatCode>
                <c:ptCount val="5"/>
                <c:pt idx="0">
                  <c:v>4560</c:v>
                </c:pt>
                <c:pt idx="1">
                  <c:v>7648</c:v>
                </c:pt>
                <c:pt idx="2">
                  <c:v>7922</c:v>
                </c:pt>
                <c:pt idx="3">
                  <c:v>8800</c:v>
                </c:pt>
                <c:pt idx="4">
                  <c:v>9480</c:v>
                </c:pt>
              </c:numCache>
            </c:numRef>
          </c:val>
          <c:extLst>
            <c:ext xmlns:c16="http://schemas.microsoft.com/office/drawing/2014/chart" uri="{C3380CC4-5D6E-409C-BE32-E72D297353CC}">
              <c16:uniqueId val="{00000000-E993-E248-9B82-94DC4ED258F9}"/>
            </c:ext>
          </c:extLst>
        </c:ser>
        <c:ser>
          <c:idx val="1"/>
          <c:order val="1"/>
          <c:tx>
            <c:strRef>
              <c:f>'jun28-parsed-hpnssh'!$C$28</c:f>
              <c:strCache>
                <c:ptCount val="1"/>
                <c:pt idx="0">
                  <c:v>50ms RTT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ndara" panose="020E0502030303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'jun28-parsed-hpnssh'!$A$29:$A$33</c:f>
              <c:strCache>
                <c:ptCount val="5"/>
                <c:pt idx="0">
                  <c:v>Chacha20</c:v>
                </c:pt>
                <c:pt idx="1">
                  <c:v>AES256-CTR-MT</c:v>
                </c:pt>
                <c:pt idx="2">
                  <c:v>AES256-GCM</c:v>
                </c:pt>
                <c:pt idx="3">
                  <c:v>None</c:v>
                </c:pt>
                <c:pt idx="4">
                  <c:v>None MAC disabled</c:v>
                </c:pt>
              </c:strCache>
            </c:strRef>
          </c:cat>
          <c:val>
            <c:numRef>
              <c:f>'jun28-parsed-hpnssh'!$C$29:$C$33</c:f>
              <c:numCache>
                <c:formatCode>General</c:formatCode>
                <c:ptCount val="5"/>
                <c:pt idx="0">
                  <c:v>4016</c:v>
                </c:pt>
                <c:pt idx="1">
                  <c:v>6278</c:v>
                </c:pt>
                <c:pt idx="2">
                  <c:v>7152</c:v>
                </c:pt>
                <c:pt idx="3">
                  <c:v>7712</c:v>
                </c:pt>
                <c:pt idx="4">
                  <c:v>8920</c:v>
                </c:pt>
              </c:numCache>
            </c:numRef>
          </c:val>
          <c:extLst>
            <c:ext xmlns:c16="http://schemas.microsoft.com/office/drawing/2014/chart" uri="{C3380CC4-5D6E-409C-BE32-E72D297353CC}">
              <c16:uniqueId val="{00000001-E993-E248-9B82-94DC4ED258F9}"/>
            </c:ext>
          </c:extLst>
        </c:ser>
        <c:ser>
          <c:idx val="2"/>
          <c:order val="2"/>
          <c:tx>
            <c:strRef>
              <c:f>'jun28-parsed-hpnssh'!$D$28</c:f>
              <c:strCache>
                <c:ptCount val="1"/>
                <c:pt idx="0">
                  <c:v>100ms RTT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ndara" panose="020E0502030303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'jun28-parsed-hpnssh'!$A$29:$A$33</c:f>
              <c:strCache>
                <c:ptCount val="5"/>
                <c:pt idx="0">
                  <c:v>Chacha20</c:v>
                </c:pt>
                <c:pt idx="1">
                  <c:v>AES256-CTR-MT</c:v>
                </c:pt>
                <c:pt idx="2">
                  <c:v>AES256-GCM</c:v>
                </c:pt>
                <c:pt idx="3">
                  <c:v>None</c:v>
                </c:pt>
                <c:pt idx="4">
                  <c:v>None MAC disabled</c:v>
                </c:pt>
              </c:strCache>
            </c:strRef>
          </c:cat>
          <c:val>
            <c:numRef>
              <c:f>'jun28-parsed-hpnssh'!$D$29:$D$33</c:f>
              <c:numCache>
                <c:formatCode>General</c:formatCode>
                <c:ptCount val="5"/>
                <c:pt idx="0">
                  <c:v>3776</c:v>
                </c:pt>
                <c:pt idx="1">
                  <c:v>6048</c:v>
                </c:pt>
                <c:pt idx="2">
                  <c:v>6504</c:v>
                </c:pt>
                <c:pt idx="3">
                  <c:v>6536</c:v>
                </c:pt>
                <c:pt idx="4">
                  <c:v>5632</c:v>
                </c:pt>
              </c:numCache>
            </c:numRef>
          </c:val>
          <c:extLst>
            <c:ext xmlns:c16="http://schemas.microsoft.com/office/drawing/2014/chart" uri="{C3380CC4-5D6E-409C-BE32-E72D297353CC}">
              <c16:uniqueId val="{00000002-E993-E248-9B82-94DC4ED258F9}"/>
            </c:ext>
          </c:extLst>
        </c:ser>
        <c:ser>
          <c:idx val="3"/>
          <c:order val="3"/>
          <c:tx>
            <c:strRef>
              <c:f>'jun28-parsed-hpnssh'!$E$28</c:f>
              <c:strCache>
                <c:ptCount val="1"/>
                <c:pt idx="0">
                  <c:v>150ms RTT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ndara" panose="020E0502030303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'jun28-parsed-hpnssh'!$A$29:$A$33</c:f>
              <c:strCache>
                <c:ptCount val="5"/>
                <c:pt idx="0">
                  <c:v>Chacha20</c:v>
                </c:pt>
                <c:pt idx="1">
                  <c:v>AES256-CTR-MT</c:v>
                </c:pt>
                <c:pt idx="2">
                  <c:v>AES256-GCM</c:v>
                </c:pt>
                <c:pt idx="3">
                  <c:v>None</c:v>
                </c:pt>
                <c:pt idx="4">
                  <c:v>None MAC disabled</c:v>
                </c:pt>
              </c:strCache>
            </c:strRef>
          </c:cat>
          <c:val>
            <c:numRef>
              <c:f>'jun28-parsed-hpnssh'!$E$29:$E$33</c:f>
              <c:numCache>
                <c:formatCode>General</c:formatCode>
                <c:ptCount val="5"/>
                <c:pt idx="0">
                  <c:v>3512</c:v>
                </c:pt>
                <c:pt idx="1">
                  <c:v>5728</c:v>
                </c:pt>
                <c:pt idx="2">
                  <c:v>5952</c:v>
                </c:pt>
                <c:pt idx="3">
                  <c:v>5872</c:v>
                </c:pt>
                <c:pt idx="4">
                  <c:v>5760</c:v>
                </c:pt>
              </c:numCache>
            </c:numRef>
          </c:val>
          <c:extLst>
            <c:ext xmlns:c16="http://schemas.microsoft.com/office/drawing/2014/chart" uri="{C3380CC4-5D6E-409C-BE32-E72D297353CC}">
              <c16:uniqueId val="{00000003-E993-E248-9B82-94DC4ED258F9}"/>
            </c:ext>
          </c:extLst>
        </c:ser>
        <c:dLbls>
          <c:dLblPos val="outEnd"/>
          <c:showLegendKey val="0"/>
          <c:showVal val="1"/>
          <c:showCatName val="0"/>
          <c:showSerName val="0"/>
          <c:showPercent val="0"/>
          <c:showBubbleSize val="0"/>
        </c:dLbls>
        <c:gapWidth val="219"/>
        <c:overlap val="-27"/>
        <c:axId val="1662566176"/>
        <c:axId val="1660848240"/>
      </c:barChart>
      <c:catAx>
        <c:axId val="1662566176"/>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Candara" panose="020E0502030303020204" pitchFamily="34" charset="0"/>
                    <a:ea typeface="+mn-ea"/>
                    <a:cs typeface="+mn-cs"/>
                  </a:defRPr>
                </a:pPr>
                <a:r>
                  <a:rPr lang="en-US" sz="1200">
                    <a:latin typeface="Candara" panose="020E0502030303020204" pitchFamily="34" charset="0"/>
                  </a:rPr>
                  <a:t>Cipher</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ndara" panose="020E0502030303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Candara" panose="020E0502030303020204" pitchFamily="34" charset="0"/>
                <a:ea typeface="+mn-ea"/>
                <a:cs typeface="+mn-cs"/>
              </a:defRPr>
            </a:pPr>
            <a:endParaRPr lang="en-US"/>
          </a:p>
        </c:txPr>
        <c:crossAx val="1660848240"/>
        <c:crosses val="autoZero"/>
        <c:auto val="1"/>
        <c:lblAlgn val="ctr"/>
        <c:lblOffset val="100"/>
        <c:noMultiLvlLbl val="0"/>
      </c:catAx>
      <c:valAx>
        <c:axId val="1660848240"/>
        <c:scaling>
          <c:orientation val="minMax"/>
          <c:max val="1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Libre Baskerville" panose="02000000000000000000" pitchFamily="2" charset="0"/>
                    <a:ea typeface="+mn-ea"/>
                    <a:cs typeface="+mn-cs"/>
                  </a:defRPr>
                </a:pPr>
                <a:r>
                  <a:rPr lang="en-US" sz="1200">
                    <a:latin typeface="Libre Baskerville" panose="02000000000000000000" pitchFamily="2" charset="0"/>
                  </a:rPr>
                  <a:t>Throughput</a:t>
                </a:r>
                <a:r>
                  <a:rPr lang="en-US" sz="1200" baseline="0">
                    <a:latin typeface="Libre Baskerville" panose="02000000000000000000" pitchFamily="2" charset="0"/>
                  </a:rPr>
                  <a:t> (Mb/s)</a:t>
                </a:r>
                <a:endParaRPr lang="en-US" sz="1200">
                  <a:latin typeface="Libre Baskerville" panose="02000000000000000000" pitchFamily="2" charset="0"/>
                </a:endParaRP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Libre Baskerville" panose="02000000000000000000" pitchFamily="2" charset="0"/>
                  <a:ea typeface="+mn-ea"/>
                  <a:cs typeface="+mn-cs"/>
                </a:defRPr>
              </a:pPr>
              <a:endParaRPr lang="en-US"/>
            </a:p>
          </c:txPr>
        </c:title>
        <c:numFmt formatCode="General" sourceLinked="1"/>
        <c:majorTickMark val="none"/>
        <c:minorTickMark val="none"/>
        <c:tickLblPos val="nextTo"/>
        <c:spPr>
          <a:noFill/>
          <a:ln>
            <a:solidFill>
              <a:schemeClr val="accent1"/>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62566176"/>
        <c:crosses val="autoZero"/>
        <c:crossBetween val="between"/>
      </c:valAx>
      <c:spPr>
        <a:noFill/>
        <a:ln>
          <a:noFill/>
        </a:ln>
        <a:effectLst/>
      </c:spPr>
    </c:plotArea>
    <c:legend>
      <c:legendPos val="b"/>
      <c:layout>
        <c:manualLayout>
          <c:xMode val="edge"/>
          <c:yMode val="edge"/>
          <c:x val="0.28975893397940644"/>
          <c:y val="0.9365555198457336"/>
          <c:w val="0.41706319402382397"/>
          <c:h val="4.3036316888960306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ndara" panose="020E0502030303020204" pitchFamily="34" charset="0"/>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rgbClr val="235078"/>
                </a:solidFill>
                <a:latin typeface="Libre Baskerville" panose="02000000000000000000" pitchFamily="2" charset="0"/>
                <a:ea typeface="+mn-ea"/>
                <a:cs typeface="+mn-cs"/>
              </a:defRPr>
            </a:pPr>
            <a:r>
              <a:rPr lang="en-US" sz="2000">
                <a:solidFill>
                  <a:srgbClr val="235078"/>
                </a:solidFill>
                <a:latin typeface="Libre Baskerville" panose="02000000000000000000" pitchFamily="2" charset="0"/>
              </a:rPr>
              <a:t>HPN</a:t>
            </a:r>
            <a:r>
              <a:rPr lang="en-US" sz="2000" baseline="0">
                <a:solidFill>
                  <a:srgbClr val="235078"/>
                </a:solidFill>
                <a:latin typeface="Libre Baskerville" panose="02000000000000000000" pitchFamily="2" charset="0"/>
              </a:rPr>
              <a:t>-SSH Throughput on Constrained Testbed[1]</a:t>
            </a:r>
            <a:endParaRPr lang="en-US" sz="2000">
              <a:solidFill>
                <a:srgbClr val="235078"/>
              </a:solidFill>
              <a:latin typeface="Libre Baskerville" panose="02000000000000000000" pitchFamily="2"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rgbClr val="235078"/>
              </a:solidFill>
              <a:latin typeface="Libre Baskerville" panose="02000000000000000000" pitchFamily="2" charset="0"/>
              <a:ea typeface="+mn-ea"/>
              <a:cs typeface="+mn-cs"/>
            </a:defRPr>
          </a:pPr>
          <a:endParaRPr lang="en-US"/>
        </a:p>
      </c:txPr>
    </c:title>
    <c:autoTitleDeleted val="0"/>
    <c:plotArea>
      <c:layout/>
      <c:barChart>
        <c:barDir val="col"/>
        <c:grouping val="clustered"/>
        <c:varyColors val="0"/>
        <c:ser>
          <c:idx val="0"/>
          <c:order val="0"/>
          <c:tx>
            <c:strRef>
              <c:f>'jun27-parsed-hpnssh'!$B$31</c:f>
              <c:strCache>
                <c:ptCount val="1"/>
                <c:pt idx="0">
                  <c:v>&lt;1ms RTT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ndara" panose="020E0502030303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'jun27-parsed-hpnssh'!$A$32:$A$36</c:f>
              <c:strCache>
                <c:ptCount val="5"/>
                <c:pt idx="0">
                  <c:v>Chacha20</c:v>
                </c:pt>
                <c:pt idx="1">
                  <c:v>AES256-CTR-MT</c:v>
                </c:pt>
                <c:pt idx="2">
                  <c:v>AES256-GCM</c:v>
                </c:pt>
                <c:pt idx="3">
                  <c:v>None</c:v>
                </c:pt>
                <c:pt idx="4">
                  <c:v>None MAC disabled</c:v>
                </c:pt>
              </c:strCache>
            </c:strRef>
          </c:cat>
          <c:val>
            <c:numRef>
              <c:f>'jun27-parsed-hpnssh'!$B$32:$B$36</c:f>
              <c:numCache>
                <c:formatCode>General</c:formatCode>
                <c:ptCount val="5"/>
                <c:pt idx="0">
                  <c:v>3032</c:v>
                </c:pt>
                <c:pt idx="1">
                  <c:v>7504</c:v>
                </c:pt>
                <c:pt idx="2">
                  <c:v>5248</c:v>
                </c:pt>
                <c:pt idx="3">
                  <c:v>9560</c:v>
                </c:pt>
                <c:pt idx="4">
                  <c:v>9560</c:v>
                </c:pt>
              </c:numCache>
            </c:numRef>
          </c:val>
          <c:extLst>
            <c:ext xmlns:c16="http://schemas.microsoft.com/office/drawing/2014/chart" uri="{C3380CC4-5D6E-409C-BE32-E72D297353CC}">
              <c16:uniqueId val="{00000000-7B54-B24D-9BD5-C1DD79208747}"/>
            </c:ext>
          </c:extLst>
        </c:ser>
        <c:ser>
          <c:idx val="1"/>
          <c:order val="1"/>
          <c:tx>
            <c:strRef>
              <c:f>'jun27-parsed-hpnssh'!$C$31</c:f>
              <c:strCache>
                <c:ptCount val="1"/>
                <c:pt idx="0">
                  <c:v>50ms RTT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ndara" panose="020E0502030303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'jun27-parsed-hpnssh'!$A$32:$A$36</c:f>
              <c:strCache>
                <c:ptCount val="5"/>
                <c:pt idx="0">
                  <c:v>Chacha20</c:v>
                </c:pt>
                <c:pt idx="1">
                  <c:v>AES256-CTR-MT</c:v>
                </c:pt>
                <c:pt idx="2">
                  <c:v>AES256-GCM</c:v>
                </c:pt>
                <c:pt idx="3">
                  <c:v>None</c:v>
                </c:pt>
                <c:pt idx="4">
                  <c:v>None MAC disabled</c:v>
                </c:pt>
              </c:strCache>
            </c:strRef>
          </c:cat>
          <c:val>
            <c:numRef>
              <c:f>'jun27-parsed-hpnssh'!$C$32:$C$36</c:f>
              <c:numCache>
                <c:formatCode>General</c:formatCode>
                <c:ptCount val="5"/>
                <c:pt idx="0">
                  <c:v>2696</c:v>
                </c:pt>
                <c:pt idx="1">
                  <c:v>7064</c:v>
                </c:pt>
                <c:pt idx="2">
                  <c:v>5040</c:v>
                </c:pt>
                <c:pt idx="3">
                  <c:v>8552</c:v>
                </c:pt>
                <c:pt idx="4">
                  <c:v>9600</c:v>
                </c:pt>
              </c:numCache>
            </c:numRef>
          </c:val>
          <c:extLst>
            <c:ext xmlns:c16="http://schemas.microsoft.com/office/drawing/2014/chart" uri="{C3380CC4-5D6E-409C-BE32-E72D297353CC}">
              <c16:uniqueId val="{00000001-7B54-B24D-9BD5-C1DD79208747}"/>
            </c:ext>
          </c:extLst>
        </c:ser>
        <c:ser>
          <c:idx val="2"/>
          <c:order val="2"/>
          <c:tx>
            <c:strRef>
              <c:f>'jun27-parsed-hpnssh'!$D$31</c:f>
              <c:strCache>
                <c:ptCount val="1"/>
                <c:pt idx="0">
                  <c:v>100ms RTT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ndara" panose="020E0502030303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'jun27-parsed-hpnssh'!$A$32:$A$36</c:f>
              <c:strCache>
                <c:ptCount val="5"/>
                <c:pt idx="0">
                  <c:v>Chacha20</c:v>
                </c:pt>
                <c:pt idx="1">
                  <c:v>AES256-CTR-MT</c:v>
                </c:pt>
                <c:pt idx="2">
                  <c:v>AES256-GCM</c:v>
                </c:pt>
                <c:pt idx="3">
                  <c:v>None</c:v>
                </c:pt>
                <c:pt idx="4">
                  <c:v>None MAC disabled</c:v>
                </c:pt>
              </c:strCache>
            </c:strRef>
          </c:cat>
          <c:val>
            <c:numRef>
              <c:f>'jun27-parsed-hpnssh'!$D$32:$D$36</c:f>
              <c:numCache>
                <c:formatCode>General</c:formatCode>
                <c:ptCount val="5"/>
                <c:pt idx="0">
                  <c:v>2816</c:v>
                </c:pt>
                <c:pt idx="1">
                  <c:v>6688</c:v>
                </c:pt>
                <c:pt idx="2">
                  <c:v>5152</c:v>
                </c:pt>
                <c:pt idx="3">
                  <c:v>8800</c:v>
                </c:pt>
                <c:pt idx="4">
                  <c:v>6616</c:v>
                </c:pt>
              </c:numCache>
            </c:numRef>
          </c:val>
          <c:extLst>
            <c:ext xmlns:c16="http://schemas.microsoft.com/office/drawing/2014/chart" uri="{C3380CC4-5D6E-409C-BE32-E72D297353CC}">
              <c16:uniqueId val="{00000002-7B54-B24D-9BD5-C1DD79208747}"/>
            </c:ext>
          </c:extLst>
        </c:ser>
        <c:ser>
          <c:idx val="3"/>
          <c:order val="3"/>
          <c:tx>
            <c:strRef>
              <c:f>'jun27-parsed-hpnssh'!$E$31</c:f>
              <c:strCache>
                <c:ptCount val="1"/>
                <c:pt idx="0">
                  <c:v>150ms RTT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ndara" panose="020E0502030303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'jun27-parsed-hpnssh'!$A$32:$A$36</c:f>
              <c:strCache>
                <c:ptCount val="5"/>
                <c:pt idx="0">
                  <c:v>Chacha20</c:v>
                </c:pt>
                <c:pt idx="1">
                  <c:v>AES256-CTR-MT</c:v>
                </c:pt>
                <c:pt idx="2">
                  <c:v>AES256-GCM</c:v>
                </c:pt>
                <c:pt idx="3">
                  <c:v>None</c:v>
                </c:pt>
                <c:pt idx="4">
                  <c:v>None MAC disabled</c:v>
                </c:pt>
              </c:strCache>
            </c:strRef>
          </c:cat>
          <c:val>
            <c:numRef>
              <c:f>'jun27-parsed-hpnssh'!$E$32:$E$36</c:f>
              <c:numCache>
                <c:formatCode>General</c:formatCode>
                <c:ptCount val="5"/>
                <c:pt idx="0">
                  <c:v>2712</c:v>
                </c:pt>
                <c:pt idx="1">
                  <c:v>6168</c:v>
                </c:pt>
                <c:pt idx="2">
                  <c:v>4944</c:v>
                </c:pt>
                <c:pt idx="3">
                  <c:v>6192</c:v>
                </c:pt>
                <c:pt idx="4">
                  <c:v>6168</c:v>
                </c:pt>
              </c:numCache>
            </c:numRef>
          </c:val>
          <c:extLst>
            <c:ext xmlns:c16="http://schemas.microsoft.com/office/drawing/2014/chart" uri="{C3380CC4-5D6E-409C-BE32-E72D297353CC}">
              <c16:uniqueId val="{00000003-7B54-B24D-9BD5-C1DD79208747}"/>
            </c:ext>
          </c:extLst>
        </c:ser>
        <c:dLbls>
          <c:dLblPos val="outEnd"/>
          <c:showLegendKey val="0"/>
          <c:showVal val="1"/>
          <c:showCatName val="0"/>
          <c:showSerName val="0"/>
          <c:showPercent val="0"/>
          <c:showBubbleSize val="0"/>
        </c:dLbls>
        <c:gapWidth val="219"/>
        <c:overlap val="-27"/>
        <c:axId val="1662566176"/>
        <c:axId val="1660848240"/>
      </c:barChart>
      <c:catAx>
        <c:axId val="1662566176"/>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Candara" panose="020E0502030303020204" pitchFamily="34" charset="0"/>
                    <a:ea typeface="+mn-ea"/>
                    <a:cs typeface="+mn-cs"/>
                  </a:defRPr>
                </a:pPr>
                <a:r>
                  <a:rPr lang="en-US" sz="1200">
                    <a:latin typeface="Candara" panose="020E0502030303020204" pitchFamily="34" charset="0"/>
                  </a:rPr>
                  <a:t>Cipher</a:t>
                </a:r>
                <a:endParaRPr lang="en-US" sz="1200" baseline="0">
                  <a:latin typeface="Candara" panose="020E0502030303020204" pitchFamily="34" charset="0"/>
                </a:endParaRP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ndara" panose="020E0502030303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Candara" panose="020E0502030303020204" pitchFamily="34" charset="0"/>
                <a:ea typeface="+mn-ea"/>
                <a:cs typeface="+mn-cs"/>
              </a:defRPr>
            </a:pPr>
            <a:endParaRPr lang="en-US"/>
          </a:p>
        </c:txPr>
        <c:crossAx val="1660848240"/>
        <c:crosses val="autoZero"/>
        <c:auto val="1"/>
        <c:lblAlgn val="ctr"/>
        <c:lblOffset val="100"/>
        <c:noMultiLvlLbl val="0"/>
      </c:catAx>
      <c:valAx>
        <c:axId val="1660848240"/>
        <c:scaling>
          <c:orientation val="minMax"/>
          <c:max val="1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Libre Baskerville" panose="02000000000000000000" pitchFamily="2" charset="0"/>
                    <a:ea typeface="+mn-ea"/>
                    <a:cs typeface="+mn-cs"/>
                  </a:defRPr>
                </a:pPr>
                <a:r>
                  <a:rPr lang="en-US" sz="1200">
                    <a:latin typeface="Libre Baskerville" panose="02000000000000000000" pitchFamily="2" charset="0"/>
                  </a:rPr>
                  <a:t>Throughput (Mb/s)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Libre Baskerville" panose="02000000000000000000" pitchFamily="2" charset="0"/>
                  <a:ea typeface="+mn-ea"/>
                  <a:cs typeface="+mn-cs"/>
                </a:defRPr>
              </a:pPr>
              <a:endParaRPr lang="en-US"/>
            </a:p>
          </c:txPr>
        </c:title>
        <c:numFmt formatCode="General" sourceLinked="1"/>
        <c:majorTickMark val="none"/>
        <c:minorTickMark val="none"/>
        <c:tickLblPos val="nextTo"/>
        <c:spPr>
          <a:noFill/>
          <a:ln>
            <a:solidFill>
              <a:schemeClr val="accent1"/>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62566176"/>
        <c:crosses val="autoZero"/>
        <c:crossBetween val="between"/>
      </c:valAx>
      <c:spPr>
        <a:noFill/>
        <a:ln>
          <a:noFill/>
        </a:ln>
        <a:effectLst/>
      </c:spPr>
    </c:plotArea>
    <c:legend>
      <c:legendPos val="b"/>
      <c:layout>
        <c:manualLayout>
          <c:xMode val="edge"/>
          <c:yMode val="edge"/>
          <c:x val="0.28975893397940644"/>
          <c:y val="0.9365555198457336"/>
          <c:w val="0.41706319402382397"/>
          <c:h val="4.3036316888960306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ndara" panose="020E0502030303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0.32308</cdr:x>
      <cdr:y>0.92602</cdr:y>
    </cdr:from>
    <cdr:to>
      <cdr:x>0.44615</cdr:x>
      <cdr:y>1</cdr:y>
    </cdr:to>
    <cdr:sp macro="" textlink="">
      <cdr:nvSpPr>
        <cdr:cNvPr id="2" name="TextBox 1">
          <a:extLst xmlns:a="http://schemas.openxmlformats.org/drawingml/2006/main">
            <a:ext uri="{FF2B5EF4-FFF2-40B4-BE49-F238E27FC236}">
              <a16:creationId xmlns:a16="http://schemas.microsoft.com/office/drawing/2014/main" id="{178295C3-5417-38A2-0608-B77D76CFB476}"/>
            </a:ext>
          </a:extLst>
        </cdr:cNvPr>
        <cdr:cNvSpPr txBox="1"/>
      </cdr:nvSpPr>
      <cdr:spPr>
        <a:xfrm xmlns:a="http://schemas.openxmlformats.org/drawingml/2006/main">
          <a:off x="2400300" y="4610100"/>
          <a:ext cx="914400" cy="3683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0.32308</cdr:x>
      <cdr:y>0.92602</cdr:y>
    </cdr:from>
    <cdr:to>
      <cdr:x>0.44615</cdr:x>
      <cdr:y>1</cdr:y>
    </cdr:to>
    <cdr:sp macro="" textlink="">
      <cdr:nvSpPr>
        <cdr:cNvPr id="2" name="TextBox 1">
          <a:extLst xmlns:a="http://schemas.openxmlformats.org/drawingml/2006/main">
            <a:ext uri="{FF2B5EF4-FFF2-40B4-BE49-F238E27FC236}">
              <a16:creationId xmlns:a16="http://schemas.microsoft.com/office/drawing/2014/main" id="{178295C3-5417-38A2-0608-B77D76CFB476}"/>
            </a:ext>
          </a:extLst>
        </cdr:cNvPr>
        <cdr:cNvSpPr txBox="1"/>
      </cdr:nvSpPr>
      <cdr:spPr>
        <a:xfrm xmlns:a="http://schemas.openxmlformats.org/drawingml/2006/main">
          <a:off x="2400300" y="4610100"/>
          <a:ext cx="914400" cy="3683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drawings/drawing3.xml><?xml version="1.0" encoding="utf-8"?>
<c:userShapes xmlns:c="http://schemas.openxmlformats.org/drawingml/2006/chart">
  <cdr:relSizeAnchor xmlns:cdr="http://schemas.openxmlformats.org/drawingml/2006/chartDrawing">
    <cdr:from>
      <cdr:x>0.32308</cdr:x>
      <cdr:y>0.92602</cdr:y>
    </cdr:from>
    <cdr:to>
      <cdr:x>0.44615</cdr:x>
      <cdr:y>1</cdr:y>
    </cdr:to>
    <cdr:sp macro="" textlink="">
      <cdr:nvSpPr>
        <cdr:cNvPr id="2" name="TextBox 1">
          <a:extLst xmlns:a="http://schemas.openxmlformats.org/drawingml/2006/main">
            <a:ext uri="{FF2B5EF4-FFF2-40B4-BE49-F238E27FC236}">
              <a16:creationId xmlns:a16="http://schemas.microsoft.com/office/drawing/2014/main" id="{178295C3-5417-38A2-0608-B77D76CFB476}"/>
            </a:ext>
          </a:extLst>
        </cdr:cNvPr>
        <cdr:cNvSpPr txBox="1"/>
      </cdr:nvSpPr>
      <cdr:spPr>
        <a:xfrm xmlns:a="http://schemas.openxmlformats.org/drawingml/2006/main">
          <a:off x="2400300" y="4610100"/>
          <a:ext cx="914400" cy="3683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smtId="4294967295"/>
            </a:defPPr>
            <a:lvl1pPr defTabSz="4508500">
              <a:defRPr sz="6000"/>
            </a:lvl1pPr>
          </a:lstStyle>
          <a:p>
            <a:pPr>
              <a:defRPr/>
            </a:pPr>
            <a:endParaRPr lang="en-AU"/>
          </a:p>
        </p:txBody>
      </p:sp>
      <p:sp>
        <p:nvSpPr>
          <p:cNvPr id="4099" name="Rectangle 3"/>
          <p:cNvSpPr>
            <a:spLocks noGrp="1" noChangeArrowheads="1"/>
          </p:cNvSpPr>
          <p:nvPr>
            <p:ph type="dt" sz="quarter" idx="1"/>
          </p:nvPr>
        </p:nvSpPr>
        <p:spPr bwMode="auto">
          <a:xfrm>
            <a:off x="17941925" y="0"/>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smtId="4294967295"/>
            </a:defPPr>
            <a:lvl1pPr algn="r" defTabSz="4508500">
              <a:defRPr sz="6000"/>
            </a:lvl1pPr>
          </a:lstStyle>
          <a:p>
            <a:pPr>
              <a:defRPr/>
            </a:pPr>
            <a:endParaRPr lang="en-AU"/>
          </a:p>
        </p:txBody>
      </p:sp>
      <p:sp>
        <p:nvSpPr>
          <p:cNvPr id="4100" name="Rectangle 4"/>
          <p:cNvSpPr>
            <a:spLocks noGrp="1" noChangeArrowheads="1"/>
          </p:cNvSpPr>
          <p:nvPr>
            <p:ph type="ftr" sz="quarter" idx="2"/>
          </p:nvPr>
        </p:nvSpPr>
        <p:spPr bwMode="auto">
          <a:xfrm>
            <a:off x="0" y="47639288"/>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smtId="4294967295"/>
            </a:defPPr>
            <a:lvl1pPr defTabSz="4508500">
              <a:defRPr sz="6000"/>
            </a:lvl1pPr>
          </a:lstStyle>
          <a:p>
            <a:pPr>
              <a:defRPr/>
            </a:pPr>
            <a:endParaRPr lang="en-AU"/>
          </a:p>
        </p:txBody>
      </p:sp>
      <p:sp>
        <p:nvSpPr>
          <p:cNvPr id="4101" name="Rectangle 5"/>
          <p:cNvSpPr>
            <a:spLocks noGrp="1" noChangeArrowheads="1"/>
          </p:cNvSpPr>
          <p:nvPr>
            <p:ph type="sldNum" sz="quarter" idx="3"/>
          </p:nvPr>
        </p:nvSpPr>
        <p:spPr bwMode="auto">
          <a:xfrm>
            <a:off x="17941925" y="47639288"/>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smtId="4294967295"/>
            </a:defPPr>
            <a:lvl1pPr algn="r" defTabSz="4508500">
              <a:defRPr sz="6000"/>
            </a:lvl1pPr>
          </a:lstStyle>
          <a:p>
            <a:pPr>
              <a:defRPr/>
            </a:pPr>
            <a:fld id="{440C443C-8022-4F5D-8F2E-5133654FC91D}" type="slidenum">
              <a:rPr lang="en-AU"/>
              <a:pPr>
                <a:defRPr/>
              </a:pPr>
              <a:t>‹#›</a:t>
            </a:fld>
            <a:endParaRPr lang="en-AU"/>
          </a:p>
        </p:txBody>
      </p:sp>
    </p:spTree>
    <p:extLst>
      <p:ext uri="{BB962C8B-B14F-4D97-AF65-F5344CB8AC3E}">
        <p14:creationId xmlns:p14="http://schemas.microsoft.com/office/powerpoint/2010/main" val="399792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smtId="4294967295"/>
            </a:defPPr>
            <a:lvl1pPr defTabSz="4508500">
              <a:defRPr sz="6000"/>
            </a:lvl1pPr>
          </a:lstStyle>
          <a:p>
            <a:pPr>
              <a:defRPr/>
            </a:pPr>
            <a:endParaRPr lang="en-AU"/>
          </a:p>
        </p:txBody>
      </p:sp>
      <p:sp>
        <p:nvSpPr>
          <p:cNvPr id="3075" name="Rectangle 3"/>
          <p:cNvSpPr>
            <a:spLocks noGrp="1" noChangeArrowheads="1"/>
          </p:cNvSpPr>
          <p:nvPr>
            <p:ph type="dt" idx="1"/>
          </p:nvPr>
        </p:nvSpPr>
        <p:spPr bwMode="auto">
          <a:xfrm>
            <a:off x="17941925" y="0"/>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smtId="4294967295"/>
            </a:defPPr>
            <a:lvl1pPr algn="r" defTabSz="4508500">
              <a:defRPr sz="6000"/>
            </a:lvl1pPr>
          </a:lstStyle>
          <a:p>
            <a:pPr>
              <a:defRPr/>
            </a:pPr>
            <a:endParaRPr lang="en-AU"/>
          </a:p>
        </p:txBody>
      </p:sp>
      <p:sp>
        <p:nvSpPr>
          <p:cNvPr id="3076" name="Rectangle 4"/>
          <p:cNvSpPr>
            <a:spLocks noGrp="1" noRot="1" noChangeAspect="1" noChangeArrowheads="1" noTextEdit="1"/>
          </p:cNvSpPr>
          <p:nvPr>
            <p:ph type="sldImg" idx="2"/>
          </p:nvPr>
        </p:nvSpPr>
        <p:spPr bwMode="auto">
          <a:xfrm>
            <a:off x="3378200" y="3757613"/>
            <a:ext cx="24996775" cy="18748375"/>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4137025" y="24004588"/>
            <a:ext cx="23456900" cy="22512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smtId="4294967295"/>
            </a:defP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3078" name="Rectangle 6"/>
          <p:cNvSpPr>
            <a:spLocks noGrp="1" noChangeArrowheads="1"/>
          </p:cNvSpPr>
          <p:nvPr>
            <p:ph type="ftr" sz="quarter" idx="4"/>
          </p:nvPr>
        </p:nvSpPr>
        <p:spPr bwMode="auto">
          <a:xfrm>
            <a:off x="0" y="47639288"/>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smtId="4294967295"/>
            </a:defPPr>
            <a:lvl1pPr defTabSz="4508500">
              <a:defRPr sz="6000"/>
            </a:lvl1pPr>
          </a:lstStyle>
          <a:p>
            <a:pPr>
              <a:defRPr/>
            </a:pPr>
            <a:endParaRPr lang="en-AU"/>
          </a:p>
        </p:txBody>
      </p:sp>
      <p:sp>
        <p:nvSpPr>
          <p:cNvPr id="3079" name="Rectangle 7"/>
          <p:cNvSpPr>
            <a:spLocks noGrp="1" noChangeArrowheads="1"/>
          </p:cNvSpPr>
          <p:nvPr>
            <p:ph type="sldNum" sz="quarter" idx="5"/>
          </p:nvPr>
        </p:nvSpPr>
        <p:spPr bwMode="auto">
          <a:xfrm>
            <a:off x="17941925" y="47639288"/>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smtId="4294967295"/>
            </a:defPPr>
            <a:lvl1pPr algn="r" defTabSz="4508500">
              <a:defRPr sz="6000"/>
            </a:lvl1pPr>
          </a:lstStyle>
          <a:p>
            <a:pPr>
              <a:defRPr/>
            </a:pPr>
            <a:fld id="{42207482-9F38-4AF6-9B91-768DCEDA59AC}" type="slidenum">
              <a:rPr lang="en-AU"/>
              <a:pPr>
                <a:defRPr/>
              </a:pPr>
              <a:t>‹#›</a:t>
            </a:fld>
            <a:endParaRPr lang="en-AU"/>
          </a:p>
        </p:txBody>
      </p:sp>
    </p:spTree>
    <p:extLst>
      <p:ext uri="{BB962C8B-B14F-4D97-AF65-F5344CB8AC3E}">
        <p14:creationId xmlns:p14="http://schemas.microsoft.com/office/powerpoint/2010/main" val="40907993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defPPr>
              <a:defRPr kern="1200" smtId="4294967295"/>
            </a:defPPr>
            <a:lvl1pPr defTabSz="4508500">
              <a:defRPr sz="2400">
                <a:solidFill>
                  <a:schemeClr val="tx1"/>
                </a:solidFill>
                <a:latin typeface="Times New Roman" pitchFamily="18" charset="0"/>
              </a:defRPr>
            </a:lvl1pPr>
            <a:lvl2pPr marL="742950" indent="-285750" defTabSz="4508500">
              <a:defRPr sz="2400">
                <a:solidFill>
                  <a:schemeClr val="tx1"/>
                </a:solidFill>
                <a:latin typeface="Times New Roman" pitchFamily="18" charset="0"/>
              </a:defRPr>
            </a:lvl2pPr>
            <a:lvl3pPr marL="1143000" indent="-228600" defTabSz="4508500">
              <a:defRPr sz="2400">
                <a:solidFill>
                  <a:schemeClr val="tx1"/>
                </a:solidFill>
                <a:latin typeface="Times New Roman" pitchFamily="18" charset="0"/>
              </a:defRPr>
            </a:lvl3pPr>
            <a:lvl4pPr marL="1600200" indent="-228600" defTabSz="4508500">
              <a:defRPr sz="2400">
                <a:solidFill>
                  <a:schemeClr val="tx1"/>
                </a:solidFill>
                <a:latin typeface="Times New Roman" pitchFamily="18" charset="0"/>
              </a:defRPr>
            </a:lvl4pPr>
            <a:lvl5pPr marL="2057400" indent="-228600" defTabSz="4508500">
              <a:defRPr sz="2400">
                <a:solidFill>
                  <a:schemeClr val="tx1"/>
                </a:solidFill>
                <a:latin typeface="Times New Roman" pitchFamily="18" charset="0"/>
              </a:defRPr>
            </a:lvl5pPr>
            <a:lvl6pPr marL="2514600" indent="-228600" defTabSz="4508500" eaLnBrk="0" fontAlgn="base" hangingPunct="0">
              <a:spcBef>
                <a:spcPct val="0"/>
              </a:spcBef>
              <a:spcAft>
                <a:spcPct val="0"/>
              </a:spcAft>
              <a:defRPr sz="2400">
                <a:solidFill>
                  <a:schemeClr val="tx1"/>
                </a:solidFill>
                <a:latin typeface="Times New Roman" pitchFamily="18" charset="0"/>
              </a:defRPr>
            </a:lvl6pPr>
            <a:lvl7pPr marL="2971800" indent="-228600" defTabSz="4508500" eaLnBrk="0" fontAlgn="base" hangingPunct="0">
              <a:spcBef>
                <a:spcPct val="0"/>
              </a:spcBef>
              <a:spcAft>
                <a:spcPct val="0"/>
              </a:spcAft>
              <a:defRPr sz="2400">
                <a:solidFill>
                  <a:schemeClr val="tx1"/>
                </a:solidFill>
                <a:latin typeface="Times New Roman" pitchFamily="18" charset="0"/>
              </a:defRPr>
            </a:lvl7pPr>
            <a:lvl8pPr marL="3429000" indent="-228600" defTabSz="4508500" eaLnBrk="0" fontAlgn="base" hangingPunct="0">
              <a:spcBef>
                <a:spcPct val="0"/>
              </a:spcBef>
              <a:spcAft>
                <a:spcPct val="0"/>
              </a:spcAft>
              <a:defRPr sz="2400">
                <a:solidFill>
                  <a:schemeClr val="tx1"/>
                </a:solidFill>
                <a:latin typeface="Times New Roman" pitchFamily="18" charset="0"/>
              </a:defRPr>
            </a:lvl8pPr>
            <a:lvl9pPr marL="3886200" indent="-228600" defTabSz="4508500" eaLnBrk="0" fontAlgn="base" hangingPunct="0">
              <a:spcBef>
                <a:spcPct val="0"/>
              </a:spcBef>
              <a:spcAft>
                <a:spcPct val="0"/>
              </a:spcAft>
              <a:defRPr sz="2400">
                <a:solidFill>
                  <a:schemeClr val="tx1"/>
                </a:solidFill>
                <a:latin typeface="Times New Roman" pitchFamily="18" charset="0"/>
              </a:defRPr>
            </a:lvl9pPr>
          </a:lstStyle>
          <a:p>
            <a:fld id="{842B0325-ACC9-488E-8876-C4E9E3B68AD8}" type="slidenum">
              <a:rPr lang="en-AU" sz="6000" smtClean="0"/>
              <a:t>1</a:t>
            </a:fld>
            <a:endParaRPr lang="en-AU" sz="6000"/>
          </a:p>
        </p:txBody>
      </p:sp>
      <p:sp>
        <p:nvSpPr>
          <p:cNvPr id="4099" name="Rectangle 2"/>
          <p:cNvSpPr>
            <a:spLocks noGrp="1" noRot="1" noChangeAspect="1" noChangeArrowheads="1" noTextEdit="1"/>
          </p:cNvSpPr>
          <p:nvPr>
            <p:ph type="sldImg"/>
          </p:nvPr>
        </p:nvSpPr>
        <p:spPr/>
      </p:sp>
      <p:sp>
        <p:nvSpPr>
          <p:cNvPr id="4100" name="Rectangle 3"/>
          <p:cNvSpPr>
            <a:spLocks noGrp="1" noChangeArrowheads="1"/>
          </p:cNvSpPr>
          <p:nvPr>
            <p:ph type="body" idx="1"/>
          </p:nvPr>
        </p:nvSpPr>
        <p:spPr>
          <a:noFill/>
        </p:spPr>
        <p:txBody>
          <a:bodyPr/>
          <a:lstStyle>
            <a:defPPr>
              <a:defRPr kern="1200" smtId="4294967295"/>
            </a:defP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123" y="10226675"/>
            <a:ext cx="37306957" cy="7054850"/>
          </a:xfrm>
        </p:spPr>
        <p:txBody>
          <a:bodyPr/>
          <a:lstStyle>
            <a:defPPr>
              <a:defRPr kern="1200" smtId="4294967295"/>
            </a:defPPr>
          </a:lstStyle>
          <a:p>
            <a:r>
              <a:rPr lang="en-US"/>
              <a:t>Click to edit Master title style</a:t>
            </a:r>
          </a:p>
        </p:txBody>
      </p:sp>
      <p:sp>
        <p:nvSpPr>
          <p:cNvPr id="3" name="Subtitle 2"/>
          <p:cNvSpPr>
            <a:spLocks noGrp="1"/>
          </p:cNvSpPr>
          <p:nvPr>
            <p:ph type="subTitle" idx="1"/>
          </p:nvPr>
        </p:nvSpPr>
        <p:spPr>
          <a:xfrm>
            <a:off x="6584245" y="18653125"/>
            <a:ext cx="30722711" cy="8413750"/>
          </a:xfrm>
        </p:spPr>
        <p:txBody>
          <a:bodyPr/>
          <a:lstStyle>
            <a:defPPr>
              <a:defRPr kern="1200" smtId="4294967295"/>
            </a:defPPr>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0DA66E67-F948-4693-96A5-27BC239C04A3}" type="slidenum">
              <a:rPr lang="en-US"/>
              <a:pPr>
                <a:defRPr/>
              </a:pPr>
              <a:t>‹#›</a:t>
            </a:fld>
            <a:endParaRPr lang="en-US"/>
          </a:p>
        </p:txBody>
      </p:sp>
    </p:spTree>
    <p:extLst>
      <p:ext uri="{BB962C8B-B14F-4D97-AF65-F5344CB8AC3E}">
        <p14:creationId xmlns:p14="http://schemas.microsoft.com/office/powerpoint/2010/main" val="364892258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idx="1"/>
          </p:nvPr>
        </p:nvSpPr>
        <p:spPr/>
        <p:txBody>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0EC1B4D6-BEE2-4AF6-A92E-38CD68913D5A}" type="slidenum">
              <a:rPr lang="en-US"/>
              <a:pPr>
                <a:defRPr/>
              </a:pPr>
              <a:t>‹#›</a:t>
            </a:fld>
            <a:endParaRPr lang="en-US"/>
          </a:p>
        </p:txBody>
      </p:sp>
    </p:spTree>
    <p:extLst>
      <p:ext uri="{BB962C8B-B14F-4D97-AF65-F5344CB8AC3E}">
        <p14:creationId xmlns:p14="http://schemas.microsoft.com/office/powerpoint/2010/main" val="317776266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1" y="21153439"/>
            <a:ext cx="37306957" cy="6537325"/>
          </a:xfrm>
        </p:spPr>
        <p:txBody>
          <a:bodyPr anchor="t"/>
          <a:lstStyle>
            <a:defPPr>
              <a:defRPr kern="1200" smtId="4294967295"/>
            </a:defPPr>
            <a:lvl1pPr algn="l">
              <a:defRPr sz="4000" b="1" cap="all"/>
            </a:lvl1pPr>
          </a:lstStyle>
          <a:p>
            <a:r>
              <a:rPr lang="en-US"/>
              <a:t>Click to edit Master title style</a:t>
            </a:r>
          </a:p>
        </p:txBody>
      </p:sp>
      <p:sp>
        <p:nvSpPr>
          <p:cNvPr id="3" name="Text Placeholder 2"/>
          <p:cNvSpPr>
            <a:spLocks noGrp="1"/>
          </p:cNvSpPr>
          <p:nvPr>
            <p:ph type="body" idx="1"/>
          </p:nvPr>
        </p:nvSpPr>
        <p:spPr>
          <a:xfrm>
            <a:off x="3467101" y="13952538"/>
            <a:ext cx="37306957" cy="7200900"/>
          </a:xfrm>
        </p:spPr>
        <p:txBody>
          <a:bodyPr anchor="b"/>
          <a:lstStyle>
            <a:defPPr>
              <a:defRPr kern="1200" smtId="4294967295"/>
            </a:defPPr>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D8650354-6837-43DB-843B-C6021BD2EF37}" type="slidenum">
              <a:rPr lang="en-US"/>
              <a:pPr>
                <a:defRPr/>
              </a:pPr>
              <a:t>‹#›</a:t>
            </a:fld>
            <a:endParaRPr lang="en-US"/>
          </a:p>
        </p:txBody>
      </p:sp>
    </p:spTree>
    <p:extLst>
      <p:ext uri="{BB962C8B-B14F-4D97-AF65-F5344CB8AC3E}">
        <p14:creationId xmlns:p14="http://schemas.microsoft.com/office/powerpoint/2010/main" val="256863821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sz="half" idx="1"/>
          </p:nvPr>
        </p:nvSpPr>
        <p:spPr>
          <a:xfrm>
            <a:off x="3293534" y="9509126"/>
            <a:ext cx="18584332" cy="19751675"/>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13334" y="9509126"/>
            <a:ext cx="18584332" cy="19751675"/>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4296FF25-ADB1-4315-9622-9852994CD1E5}" type="slidenum">
              <a:rPr lang="en-US"/>
              <a:pPr>
                <a:defRPr/>
              </a:pPr>
              <a:t>‹#›</a:t>
            </a:fld>
            <a:endParaRPr lang="en-US"/>
          </a:p>
        </p:txBody>
      </p:sp>
    </p:spTree>
    <p:extLst>
      <p:ext uri="{BB962C8B-B14F-4D97-AF65-F5344CB8AC3E}">
        <p14:creationId xmlns:p14="http://schemas.microsoft.com/office/powerpoint/2010/main" val="261830916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279" y="1317625"/>
            <a:ext cx="39502643" cy="5486400"/>
          </a:xfrm>
        </p:spPr>
        <p:txBody>
          <a:bodyPr/>
          <a:lstStyle>
            <a:defPPr>
              <a:defRPr kern="1200" smtId="4294967295"/>
            </a:defPPr>
            <a:lvl1pPr>
              <a:defRPr/>
            </a:lvl1pPr>
          </a:lstStyle>
          <a:p>
            <a:r>
              <a:rPr lang="en-US"/>
              <a:t>Click to edit Master title style</a:t>
            </a:r>
          </a:p>
        </p:txBody>
      </p:sp>
      <p:sp>
        <p:nvSpPr>
          <p:cNvPr id="3" name="Text Placeholder 2"/>
          <p:cNvSpPr>
            <a:spLocks noGrp="1"/>
          </p:cNvSpPr>
          <p:nvPr>
            <p:ph type="body" idx="1"/>
          </p:nvPr>
        </p:nvSpPr>
        <p:spPr>
          <a:xfrm>
            <a:off x="2194278" y="7369176"/>
            <a:ext cx="19392900" cy="3070225"/>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4278" y="10439400"/>
            <a:ext cx="19392900" cy="18965862"/>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5555" y="7369176"/>
            <a:ext cx="19401368" cy="3070225"/>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5555" y="10439400"/>
            <a:ext cx="19401368" cy="18965862"/>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8"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9" name="Rectangle 6"/>
          <p:cNvSpPr>
            <a:spLocks noGrp="1" noChangeArrowheads="1"/>
          </p:cNvSpPr>
          <p:nvPr>
            <p:ph type="sldNum" sz="quarter" idx="12"/>
          </p:nvPr>
        </p:nvSpPr>
        <p:spPr/>
        <p:txBody>
          <a:bodyPr/>
          <a:lstStyle>
            <a:defPPr>
              <a:defRPr kern="1200" smtId="4294967295"/>
            </a:defPPr>
            <a:lvl1pPr>
              <a:defRPr/>
            </a:lvl1pPr>
          </a:lstStyle>
          <a:p>
            <a:pPr>
              <a:defRPr/>
            </a:pPr>
            <a:fld id="{72EF82B1-171C-4CAC-B9C4-22062286C8C4}" type="slidenum">
              <a:rPr lang="en-US"/>
              <a:pPr>
                <a:defRPr/>
              </a:pPr>
              <a:t>‹#›</a:t>
            </a:fld>
            <a:endParaRPr lang="en-US"/>
          </a:p>
        </p:txBody>
      </p:sp>
    </p:spTree>
    <p:extLst>
      <p:ext uri="{BB962C8B-B14F-4D97-AF65-F5344CB8AC3E}">
        <p14:creationId xmlns:p14="http://schemas.microsoft.com/office/powerpoint/2010/main" val="360122392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4"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5" name="Rectangle 6"/>
          <p:cNvSpPr>
            <a:spLocks noGrp="1" noChangeArrowheads="1"/>
          </p:cNvSpPr>
          <p:nvPr>
            <p:ph type="sldNum" sz="quarter" idx="12"/>
          </p:nvPr>
        </p:nvSpPr>
        <p:spPr/>
        <p:txBody>
          <a:bodyPr/>
          <a:lstStyle>
            <a:defPPr>
              <a:defRPr kern="1200" smtId="4294967295"/>
            </a:defPPr>
            <a:lvl1pPr>
              <a:defRPr/>
            </a:lvl1pPr>
          </a:lstStyle>
          <a:p>
            <a:pPr>
              <a:defRPr/>
            </a:pPr>
            <a:fld id="{678F620B-8934-45A0-BE2C-EF6C76032C45}" type="slidenum">
              <a:rPr lang="en-US"/>
              <a:pPr>
                <a:defRPr/>
              </a:pPr>
              <a:t>‹#›</a:t>
            </a:fld>
            <a:endParaRPr lang="en-US"/>
          </a:p>
        </p:txBody>
      </p:sp>
    </p:spTree>
    <p:extLst>
      <p:ext uri="{BB962C8B-B14F-4D97-AF65-F5344CB8AC3E}">
        <p14:creationId xmlns:p14="http://schemas.microsoft.com/office/powerpoint/2010/main" val="352938633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3"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4" name="Rectangle 6"/>
          <p:cNvSpPr>
            <a:spLocks noGrp="1" noChangeArrowheads="1"/>
          </p:cNvSpPr>
          <p:nvPr>
            <p:ph type="sldNum" sz="quarter" idx="12"/>
          </p:nvPr>
        </p:nvSpPr>
        <p:spPr/>
        <p:txBody>
          <a:bodyPr/>
          <a:lstStyle>
            <a:defPPr>
              <a:defRPr kern="1200" smtId="4294967295"/>
            </a:defPPr>
            <a:lvl1pPr>
              <a:defRPr/>
            </a:lvl1pPr>
          </a:lstStyle>
          <a:p>
            <a:pPr>
              <a:defRPr/>
            </a:pPr>
            <a:fld id="{A3ECE3F5-A3DD-46D3-8112-19EE7FD1DDFA}" type="slidenum">
              <a:rPr lang="en-US"/>
              <a:pPr>
                <a:defRPr/>
              </a:pPr>
              <a:t>‹#›</a:t>
            </a:fld>
            <a:endParaRPr lang="en-US"/>
          </a:p>
        </p:txBody>
      </p:sp>
    </p:spTree>
    <p:extLst>
      <p:ext uri="{BB962C8B-B14F-4D97-AF65-F5344CB8AC3E}">
        <p14:creationId xmlns:p14="http://schemas.microsoft.com/office/powerpoint/2010/main" val="233742527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278" y="1311275"/>
            <a:ext cx="14439900" cy="5576888"/>
          </a:xfrm>
        </p:spPr>
        <p:txBody>
          <a:bodyPr anchor="b"/>
          <a:lstStyle>
            <a:defPPr>
              <a:defRPr kern="1200" smtId="4294967295"/>
            </a:defPPr>
            <a:lvl1pPr algn="l">
              <a:defRPr sz="2000" b="1"/>
            </a:lvl1pPr>
          </a:lstStyle>
          <a:p>
            <a:r>
              <a:rPr lang="en-US"/>
              <a:t>Click to edit Master title style</a:t>
            </a:r>
          </a:p>
        </p:txBody>
      </p:sp>
      <p:sp>
        <p:nvSpPr>
          <p:cNvPr id="3" name="Content Placeholder 2"/>
          <p:cNvSpPr>
            <a:spLocks noGrp="1"/>
          </p:cNvSpPr>
          <p:nvPr>
            <p:ph idx="1"/>
          </p:nvPr>
        </p:nvSpPr>
        <p:spPr>
          <a:xfrm>
            <a:off x="17160523" y="1311275"/>
            <a:ext cx="24536400" cy="28093988"/>
          </a:xfr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278" y="6888163"/>
            <a:ext cx="14439900" cy="22517100"/>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96691E56-DA67-4BF5-BA67-706F30B37046}" type="slidenum">
              <a:rPr lang="en-US"/>
              <a:pPr>
                <a:defRPr/>
              </a:pPr>
              <a:t>‹#›</a:t>
            </a:fld>
            <a:endParaRPr lang="en-US"/>
          </a:p>
        </p:txBody>
      </p:sp>
    </p:spTree>
    <p:extLst>
      <p:ext uri="{BB962C8B-B14F-4D97-AF65-F5344CB8AC3E}">
        <p14:creationId xmlns:p14="http://schemas.microsoft.com/office/powerpoint/2010/main" val="398289561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3545" y="23042564"/>
            <a:ext cx="26334157" cy="2720975"/>
          </a:xfrm>
        </p:spPr>
        <p:txBody>
          <a:bodyPr anchor="b"/>
          <a:lstStyle>
            <a:defPPr>
              <a:defRPr kern="1200" smtId="4294967295"/>
            </a:defPPr>
            <a:lvl1pPr algn="l">
              <a:defRPr sz="2000" b="1"/>
            </a:lvl1pPr>
          </a:lstStyle>
          <a:p>
            <a:r>
              <a:rPr lang="en-US"/>
              <a:t>Click to edit Master title style</a:t>
            </a:r>
          </a:p>
        </p:txBody>
      </p:sp>
      <p:sp>
        <p:nvSpPr>
          <p:cNvPr id="3" name="Picture Placeholder 2"/>
          <p:cNvSpPr>
            <a:spLocks noGrp="1"/>
          </p:cNvSpPr>
          <p:nvPr>
            <p:ph type="pic" idx="1"/>
          </p:nvPr>
        </p:nvSpPr>
        <p:spPr>
          <a:xfrm>
            <a:off x="8603545" y="2941638"/>
            <a:ext cx="26334157" cy="19750088"/>
          </a:xfr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3545" y="25763539"/>
            <a:ext cx="26334157" cy="3862387"/>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87F51DAE-E528-43E1-8BE0-91521416EFB0}" type="slidenum">
              <a:rPr lang="en-US"/>
              <a:pPr>
                <a:defRPr/>
              </a:pPr>
              <a:t>‹#›</a:t>
            </a:fld>
            <a:endParaRPr lang="en-US"/>
          </a:p>
        </p:txBody>
      </p:sp>
    </p:spTree>
    <p:extLst>
      <p:ext uri="{BB962C8B-B14F-4D97-AF65-F5344CB8AC3E}">
        <p14:creationId xmlns:p14="http://schemas.microsoft.com/office/powerpoint/2010/main" val="215429485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2DA27A25-0059-41B6-A6E5-54D93C10805F}" type="slidenum">
              <a:rPr lang="en-US"/>
              <a:pPr>
                <a:defRPr/>
              </a:pPr>
              <a:t>‹#›</a:t>
            </a:fld>
            <a:endParaRPr lang="en-US"/>
          </a:p>
        </p:txBody>
      </p:sp>
    </p:spTree>
    <p:extLst>
      <p:ext uri="{BB962C8B-B14F-4D97-AF65-F5344CB8AC3E}">
        <p14:creationId xmlns:p14="http://schemas.microsoft.com/office/powerpoint/2010/main" val="418118746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1635" y="2925763"/>
            <a:ext cx="9326033" cy="26335038"/>
          </a:xfrm>
        </p:spPr>
        <p:txBody>
          <a:bodyPr vert="eaVert"/>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a:xfrm>
            <a:off x="3293534" y="2925763"/>
            <a:ext cx="27842635" cy="26335038"/>
          </a:xfrm>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043B26BC-A2E6-4CDA-9F76-12293F26600A}" type="slidenum">
              <a:rPr lang="en-US"/>
              <a:pPr>
                <a:defRPr/>
              </a:pPr>
              <a:t>‹#›</a:t>
            </a:fld>
            <a:endParaRPr lang="en-US"/>
          </a:p>
        </p:txBody>
      </p:sp>
    </p:spTree>
    <p:extLst>
      <p:ext uri="{BB962C8B-B14F-4D97-AF65-F5344CB8AC3E}">
        <p14:creationId xmlns:p14="http://schemas.microsoft.com/office/powerpoint/2010/main" val="349418540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0094B3"/>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94063" y="2925763"/>
            <a:ext cx="37303075"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ctr" anchorCtr="0" compatLnSpc="1">
            <a:prstTxWarp prst="textNoShape">
              <a:avLst/>
            </a:prstTxWarp>
          </a:bodyPr>
          <a:lstStyle>
            <a:defPPr>
              <a:defRPr kern="1200" smtId="4294967295"/>
            </a:defPPr>
          </a:lstStyle>
          <a:p>
            <a:pPr lvl="0"/>
            <a:r>
              <a:rPr lang="en-US"/>
              <a:t>Click to edit Master title style</a:t>
            </a:r>
          </a:p>
        </p:txBody>
      </p:sp>
      <p:sp>
        <p:nvSpPr>
          <p:cNvPr id="1027" name="Rectangle 3"/>
          <p:cNvSpPr>
            <a:spLocks noGrp="1" noChangeArrowheads="1"/>
          </p:cNvSpPr>
          <p:nvPr>
            <p:ph type="body" idx="1"/>
          </p:nvPr>
        </p:nvSpPr>
        <p:spPr bwMode="auto">
          <a:xfrm>
            <a:off x="3294063" y="9509125"/>
            <a:ext cx="37303075" cy="1975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3294063" y="29992638"/>
            <a:ext cx="9144000"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smtId="4294967295"/>
            </a:defPPr>
            <a:lvl1pPr defTabSz="4267200">
              <a:defRPr sz="6500"/>
            </a:lvl1pPr>
          </a:lstStyle>
          <a:p>
            <a:pPr>
              <a:defRPr/>
            </a:pPr>
            <a:endParaRPr lang="en-US"/>
          </a:p>
        </p:txBody>
      </p:sp>
      <p:sp>
        <p:nvSpPr>
          <p:cNvPr id="1029" name="Rectangle 5"/>
          <p:cNvSpPr>
            <a:spLocks noGrp="1" noChangeArrowheads="1"/>
          </p:cNvSpPr>
          <p:nvPr>
            <p:ph type="ftr" sz="quarter" idx="3"/>
          </p:nvPr>
        </p:nvSpPr>
        <p:spPr bwMode="auto">
          <a:xfrm>
            <a:off x="14993938" y="29992638"/>
            <a:ext cx="13903325"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smtId="4294967295"/>
            </a:defPPr>
            <a:lvl1pPr algn="ctr" defTabSz="4267200">
              <a:defRPr sz="6500"/>
            </a:lvl1pPr>
          </a:lstStyle>
          <a:p>
            <a:pPr>
              <a:defRPr/>
            </a:pPr>
            <a:endParaRPr lang="en-US"/>
          </a:p>
        </p:txBody>
      </p:sp>
      <p:sp>
        <p:nvSpPr>
          <p:cNvPr id="1030" name="Rectangle 6"/>
          <p:cNvSpPr>
            <a:spLocks noGrp="1" noChangeArrowheads="1"/>
          </p:cNvSpPr>
          <p:nvPr>
            <p:ph type="sldNum" sz="quarter" idx="4"/>
          </p:nvPr>
        </p:nvSpPr>
        <p:spPr bwMode="auto">
          <a:xfrm>
            <a:off x="31453138" y="29992638"/>
            <a:ext cx="9144000"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smtId="4294967295"/>
            </a:defPPr>
            <a:lvl1pPr algn="r" defTabSz="4267200">
              <a:defRPr sz="6500"/>
            </a:lvl1pPr>
          </a:lstStyle>
          <a:p>
            <a:pPr>
              <a:defRPr/>
            </a:pPr>
            <a:fld id="{469A0CB4-D18D-4AEF-B324-9EDF067D136D}" type="slidenum">
              <a:rPr lang="en-US"/>
              <a:pPr>
                <a:defRPr/>
              </a:pPr>
              <a:t>‹#›</a:t>
            </a:fld>
            <a:endParaRPr lang="en-US"/>
          </a:p>
        </p:txBody>
      </p:sp>
      <p:pic>
        <p:nvPicPr>
          <p:cNvPr id="1031" name="New picture"/>
          <p:cNvPicPr/>
          <p:nvPr/>
        </p:nvPicPr>
        <p:blipFill>
          <a:blip r:embed="rId13"/>
          <a:stretch>
            <a:fillRect/>
          </a:stretch>
        </p:blipFill>
        <p:spPr>
          <a:xfrm rot="16200000">
            <a:off x="-11506200" y="16459200"/>
            <a:ext cx="14274800" cy="4368800"/>
          </a:xfrm>
          <a:prstGeom prst="rect">
            <a:avLst/>
          </a:prstGeom>
        </p:spPr>
      </p:pic>
      <p:pic>
        <p:nvPicPr>
          <p:cNvPr id="1032" name="New picture"/>
          <p:cNvPicPr/>
          <p:nvPr/>
        </p:nvPicPr>
        <p:blipFill>
          <a:blip r:embed="rId13"/>
          <a:stretch>
            <a:fillRect/>
          </a:stretch>
        </p:blipFill>
        <p:spPr>
          <a:xfrm rot="5400000">
            <a:off x="41122600" y="16459200"/>
            <a:ext cx="14274800" cy="4368800"/>
          </a:xfrm>
          <a:prstGeom prst="rect">
            <a:avLst/>
          </a:prstGeom>
        </p:spPr>
      </p:pic>
      <p:pic>
        <p:nvPicPr>
          <p:cNvPr id="1033" name="New picture"/>
          <p:cNvPicPr/>
          <p:nvPr/>
        </p:nvPicPr>
        <p:blipFill>
          <a:blip r:embed="rId14"/>
          <a:stretch>
            <a:fillRect/>
          </a:stretch>
        </p:blipFill>
        <p:spPr>
          <a:xfrm>
            <a:off x="6959600" y="33426400"/>
            <a:ext cx="29972000" cy="1549400"/>
          </a:xfrm>
          <a:prstGeom prst="rect">
            <a:avLst/>
          </a:prstGeom>
        </p:spPr>
      </p:pic>
      <p:sp>
        <p:nvSpPr>
          <p:cNvPr id="1034" name="New shape"/>
          <p:cNvSpPr/>
          <p:nvPr/>
        </p:nvSpPr>
        <p:spPr>
          <a:xfrm>
            <a:off x="69596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880" dirty="0">
                <a:solidFill>
                  <a:srgbClr val="808080"/>
                </a:solidFill>
              </a:rPr>
              <a:t>Template ID: </a:t>
            </a:r>
            <a:r>
              <a:rPr sz="4880" dirty="0" err="1">
                <a:solidFill>
                  <a:srgbClr val="808080"/>
                </a:solidFill>
              </a:rPr>
              <a:t>persuadingsapphire</a:t>
            </a:r>
            <a:r>
              <a:rPr sz="4880" dirty="0">
                <a:solidFill>
                  <a:srgbClr val="808080"/>
                </a:solidFill>
              </a:rPr>
              <a:t>  Size: 48x36</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kern="1200" smtId="4294967295"/>
      </a:defPPr>
      <a:lvl1pPr algn="ctr" defTabSz="4267200" rtl="0" eaLnBrk="0" fontAlgn="base" hangingPunct="0">
        <a:spcBef>
          <a:spcPct val="0"/>
        </a:spcBef>
        <a:spcAft>
          <a:spcPct val="0"/>
        </a:spcAft>
        <a:defRPr sz="20500">
          <a:solidFill>
            <a:schemeClr val="tx2"/>
          </a:solidFill>
          <a:latin typeface="+mj-lt"/>
          <a:ea typeface="+mj-ea"/>
          <a:cs typeface="+mj-cs"/>
        </a:defRPr>
      </a:lvl1pPr>
      <a:lvl2pPr algn="ctr" defTabSz="4267200" rtl="0" eaLnBrk="0" fontAlgn="base" hangingPunct="0">
        <a:spcBef>
          <a:spcPct val="0"/>
        </a:spcBef>
        <a:spcAft>
          <a:spcPct val="0"/>
        </a:spcAft>
        <a:defRPr sz="20500">
          <a:solidFill>
            <a:schemeClr val="tx2"/>
          </a:solidFill>
          <a:latin typeface="Times New Roman" pitchFamily="18" charset="0"/>
        </a:defRPr>
      </a:lvl2pPr>
      <a:lvl3pPr algn="ctr" defTabSz="4267200" rtl="0" eaLnBrk="0" fontAlgn="base" hangingPunct="0">
        <a:spcBef>
          <a:spcPct val="0"/>
        </a:spcBef>
        <a:spcAft>
          <a:spcPct val="0"/>
        </a:spcAft>
        <a:defRPr sz="20500">
          <a:solidFill>
            <a:schemeClr val="tx2"/>
          </a:solidFill>
          <a:latin typeface="Times New Roman" pitchFamily="18" charset="0"/>
        </a:defRPr>
      </a:lvl3pPr>
      <a:lvl4pPr algn="ctr" defTabSz="4267200" rtl="0" eaLnBrk="0" fontAlgn="base" hangingPunct="0">
        <a:spcBef>
          <a:spcPct val="0"/>
        </a:spcBef>
        <a:spcAft>
          <a:spcPct val="0"/>
        </a:spcAft>
        <a:defRPr sz="20500">
          <a:solidFill>
            <a:schemeClr val="tx2"/>
          </a:solidFill>
          <a:latin typeface="Times New Roman" pitchFamily="18" charset="0"/>
        </a:defRPr>
      </a:lvl4pPr>
      <a:lvl5pPr algn="ctr" defTabSz="4267200" rtl="0" eaLnBrk="0" fontAlgn="base" hangingPunct="0">
        <a:spcBef>
          <a:spcPct val="0"/>
        </a:spcBef>
        <a:spcAft>
          <a:spcPct val="0"/>
        </a:spcAft>
        <a:defRPr sz="20500">
          <a:solidFill>
            <a:schemeClr val="tx2"/>
          </a:solidFill>
          <a:latin typeface="Times New Roman" pitchFamily="18" charset="0"/>
        </a:defRPr>
      </a:lvl5pPr>
      <a:lvl6pPr marL="457200" algn="ctr" defTabSz="4267200" rtl="0" eaLnBrk="0" fontAlgn="base" hangingPunct="0">
        <a:spcBef>
          <a:spcPct val="0"/>
        </a:spcBef>
        <a:spcAft>
          <a:spcPct val="0"/>
        </a:spcAft>
        <a:defRPr sz="20500">
          <a:solidFill>
            <a:schemeClr val="tx2"/>
          </a:solidFill>
          <a:latin typeface="Times New Roman" pitchFamily="18" charset="0"/>
        </a:defRPr>
      </a:lvl6pPr>
      <a:lvl7pPr marL="914400" algn="ctr" defTabSz="4267200" rtl="0" eaLnBrk="0" fontAlgn="base" hangingPunct="0">
        <a:spcBef>
          <a:spcPct val="0"/>
        </a:spcBef>
        <a:spcAft>
          <a:spcPct val="0"/>
        </a:spcAft>
        <a:defRPr sz="20500">
          <a:solidFill>
            <a:schemeClr val="tx2"/>
          </a:solidFill>
          <a:latin typeface="Times New Roman" pitchFamily="18" charset="0"/>
        </a:defRPr>
      </a:lvl7pPr>
      <a:lvl8pPr marL="1371600" algn="ctr" defTabSz="4267200" rtl="0" eaLnBrk="0" fontAlgn="base" hangingPunct="0">
        <a:spcBef>
          <a:spcPct val="0"/>
        </a:spcBef>
        <a:spcAft>
          <a:spcPct val="0"/>
        </a:spcAft>
        <a:defRPr sz="20500">
          <a:solidFill>
            <a:schemeClr val="tx2"/>
          </a:solidFill>
          <a:latin typeface="Times New Roman" pitchFamily="18" charset="0"/>
        </a:defRPr>
      </a:lvl8pPr>
      <a:lvl9pPr marL="1828800" algn="ctr" defTabSz="4267200" rtl="0" eaLnBrk="0" fontAlgn="base" hangingPunct="0">
        <a:spcBef>
          <a:spcPct val="0"/>
        </a:spcBef>
        <a:spcAft>
          <a:spcPct val="0"/>
        </a:spcAft>
        <a:defRPr sz="20500">
          <a:solidFill>
            <a:schemeClr val="tx2"/>
          </a:solidFill>
          <a:latin typeface="Times New Roman" pitchFamily="18" charset="0"/>
        </a:defRPr>
      </a:lvl9pPr>
    </p:titleStyle>
    <p:bodyStyle>
      <a:defPPr>
        <a:defRPr kern="1200" smtId="4294967295"/>
      </a:defPPr>
      <a:lvl1pPr marL="1600200" indent="-1600200" algn="l" defTabSz="4267200" rtl="0" eaLnBrk="0" fontAlgn="base" hangingPunct="0">
        <a:spcBef>
          <a:spcPct val="20000"/>
        </a:spcBef>
        <a:spcAft>
          <a:spcPct val="0"/>
        </a:spcAft>
        <a:buChar char="•"/>
        <a:defRPr sz="14900">
          <a:solidFill>
            <a:schemeClr val="tx1"/>
          </a:solidFill>
          <a:latin typeface="+mn-lt"/>
          <a:ea typeface="+mn-ea"/>
          <a:cs typeface="+mn-cs"/>
        </a:defRPr>
      </a:lvl1pPr>
      <a:lvl2pPr marL="3467100" indent="-1333500" algn="l" defTabSz="4267200" rtl="0" eaLnBrk="0" fontAlgn="base" hangingPunct="0">
        <a:spcBef>
          <a:spcPct val="20000"/>
        </a:spcBef>
        <a:spcAft>
          <a:spcPct val="0"/>
        </a:spcAft>
        <a:buChar char="–"/>
        <a:defRPr sz="13100">
          <a:solidFill>
            <a:schemeClr val="tx1"/>
          </a:solidFill>
          <a:latin typeface="+mn-lt"/>
        </a:defRPr>
      </a:lvl2pPr>
      <a:lvl3pPr marL="5334000" indent="-1066800" algn="l" defTabSz="4267200" rtl="0" eaLnBrk="0" fontAlgn="base" hangingPunct="0">
        <a:spcBef>
          <a:spcPct val="20000"/>
        </a:spcBef>
        <a:spcAft>
          <a:spcPct val="0"/>
        </a:spcAft>
        <a:buChar char="•"/>
        <a:defRPr sz="11200">
          <a:solidFill>
            <a:schemeClr val="tx1"/>
          </a:solidFill>
          <a:latin typeface="+mn-lt"/>
        </a:defRPr>
      </a:lvl3pPr>
      <a:lvl4pPr marL="7467600" indent="-1066800" algn="l" defTabSz="4267200" rtl="0" eaLnBrk="0" fontAlgn="base" hangingPunct="0">
        <a:spcBef>
          <a:spcPct val="20000"/>
        </a:spcBef>
        <a:spcAft>
          <a:spcPct val="0"/>
        </a:spcAft>
        <a:buChar char="–"/>
        <a:defRPr sz="9300">
          <a:solidFill>
            <a:schemeClr val="tx1"/>
          </a:solidFill>
          <a:latin typeface="+mn-lt"/>
        </a:defRPr>
      </a:lvl4pPr>
      <a:lvl5pPr marL="9601200" indent="-1066800" algn="l" defTabSz="4267200" rtl="0" eaLnBrk="0" fontAlgn="base" hangingPunct="0">
        <a:spcBef>
          <a:spcPct val="20000"/>
        </a:spcBef>
        <a:spcAft>
          <a:spcPct val="0"/>
        </a:spcAft>
        <a:buChar char="»"/>
        <a:defRPr sz="9300">
          <a:solidFill>
            <a:schemeClr val="tx1"/>
          </a:solidFill>
          <a:latin typeface="+mn-lt"/>
        </a:defRPr>
      </a:lvl5pPr>
      <a:lvl6pPr marL="10058400" indent="-1066800" algn="l" defTabSz="4267200" rtl="0" eaLnBrk="0" fontAlgn="base" hangingPunct="0">
        <a:spcBef>
          <a:spcPct val="20000"/>
        </a:spcBef>
        <a:spcAft>
          <a:spcPct val="0"/>
        </a:spcAft>
        <a:buChar char="»"/>
        <a:defRPr sz="9300">
          <a:solidFill>
            <a:schemeClr val="tx1"/>
          </a:solidFill>
          <a:latin typeface="+mn-lt"/>
        </a:defRPr>
      </a:lvl6pPr>
      <a:lvl7pPr marL="10515600" indent="-1066800" algn="l" defTabSz="4267200" rtl="0" eaLnBrk="0" fontAlgn="base" hangingPunct="0">
        <a:spcBef>
          <a:spcPct val="20000"/>
        </a:spcBef>
        <a:spcAft>
          <a:spcPct val="0"/>
        </a:spcAft>
        <a:buChar char="»"/>
        <a:defRPr sz="9300">
          <a:solidFill>
            <a:schemeClr val="tx1"/>
          </a:solidFill>
          <a:latin typeface="+mn-lt"/>
        </a:defRPr>
      </a:lvl7pPr>
      <a:lvl8pPr marL="10972800" indent="-1066800" algn="l" defTabSz="4267200" rtl="0" eaLnBrk="0" fontAlgn="base" hangingPunct="0">
        <a:spcBef>
          <a:spcPct val="20000"/>
        </a:spcBef>
        <a:spcAft>
          <a:spcPct val="0"/>
        </a:spcAft>
        <a:buChar char="»"/>
        <a:defRPr sz="9300">
          <a:solidFill>
            <a:schemeClr val="tx1"/>
          </a:solidFill>
          <a:latin typeface="+mn-lt"/>
        </a:defRPr>
      </a:lvl8pPr>
      <a:lvl9pPr marL="11430000" indent="-1066800" algn="l" defTabSz="4267200" rtl="0" eaLnBrk="0" fontAlgn="base" hangingPunct="0">
        <a:spcBef>
          <a:spcPct val="20000"/>
        </a:spcBef>
        <a:spcAft>
          <a:spcPct val="0"/>
        </a:spcAft>
        <a:buChar char="»"/>
        <a:defRPr sz="93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chart" Target="../charts/chart3.xml"/><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1482A5"/>
            </a:gs>
          </a:gsLst>
          <a:lin ang="5400000" scaled="1"/>
        </a:gradFill>
        <a:effectLst/>
      </p:bgPr>
    </p:bg>
    <p:spTree>
      <p:nvGrpSpPr>
        <p:cNvPr id="1" name=""/>
        <p:cNvGrpSpPr/>
        <p:nvPr/>
      </p:nvGrpSpPr>
      <p:grpSpPr>
        <a:xfrm>
          <a:off x="0" y="0"/>
          <a:ext cx="0" cy="0"/>
          <a:chOff x="0" y="0"/>
          <a:chExt cx="0" cy="0"/>
        </a:xfrm>
      </p:grpSpPr>
      <p:sp>
        <p:nvSpPr>
          <p:cNvPr id="41" name="Title 11">
            <a:extLst>
              <a:ext uri="{FF2B5EF4-FFF2-40B4-BE49-F238E27FC236}">
                <a16:creationId xmlns:a16="http://schemas.microsoft.com/office/drawing/2014/main" id="{8785E597-B0C8-4CA8-9A56-A0F3996D088D}"/>
              </a:ext>
            </a:extLst>
          </p:cNvPr>
          <p:cNvSpPr txBox="1"/>
          <p:nvPr/>
        </p:nvSpPr>
        <p:spPr>
          <a:xfrm>
            <a:off x="3657600" y="1385519"/>
            <a:ext cx="36576000" cy="1460138"/>
          </a:xfrm>
          <a:prstGeom prst="rect">
            <a:avLst/>
          </a:prstGeom>
        </p:spPr>
        <p:txBody>
          <a:bodyPr lIns="128016" tIns="64008" rIns="128016" bIns="64008"/>
          <a:lstStyle>
            <a:defPPr>
              <a:defRPr kern="1200" smtId="4294967295"/>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US" sz="8500" dirty="0">
                <a:solidFill>
                  <a:srgbClr val="235078"/>
                </a:solidFill>
                <a:latin typeface="Libre Baskerville" panose="02000000000000000000" pitchFamily="2" charset="0"/>
              </a:rPr>
              <a:t>Elements: HPN-SSH Award #2004012</a:t>
            </a:r>
          </a:p>
        </p:txBody>
      </p:sp>
      <p:sp>
        <p:nvSpPr>
          <p:cNvPr id="42" name="Text Placeholder 16">
            <a:extLst>
              <a:ext uri="{FF2B5EF4-FFF2-40B4-BE49-F238E27FC236}">
                <a16:creationId xmlns:a16="http://schemas.microsoft.com/office/drawing/2014/main" id="{EBC3B70E-A392-4069-A147-C1FCF37051AF}"/>
              </a:ext>
            </a:extLst>
          </p:cNvPr>
          <p:cNvSpPr txBox="1"/>
          <p:nvPr/>
        </p:nvSpPr>
        <p:spPr>
          <a:xfrm>
            <a:off x="3657600" y="3980779"/>
            <a:ext cx="36576000" cy="2025170"/>
          </a:xfrm>
          <a:prstGeom prst="rect">
            <a:avLst/>
          </a:prstGeom>
        </p:spPr>
        <p:txBody>
          <a:bodyPr lIns="128016" tIns="64008" rIns="128016" bIns="64008">
            <a:spAutoFit/>
          </a:bodyPr>
          <a:lstStyle>
            <a:defPPr>
              <a:defRPr kern="1200" smtId="4294967295"/>
            </a:defPPr>
            <a:lvl1pPr marL="0" indent="0" algn="l" defTabSz="4389028" rtl="0" eaLnBrk="1" latinLnBrk="0" hangingPunct="1">
              <a:spcBef>
                <a:spcPct val="20000"/>
              </a:spcBef>
              <a:buFont typeface="Arial" pitchFamily="34" charset="0"/>
              <a:buNone/>
              <a:defRPr sz="13400" kern="1200" baseline="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a:lstStyle>
          <a:p>
            <a:pPr algn="ctr"/>
            <a:r>
              <a:rPr lang="en-US" sz="5600" dirty="0">
                <a:solidFill>
                  <a:srgbClr val="1482A5"/>
                </a:solidFill>
                <a:latin typeface="Montserrat" pitchFamily="2" charset="77"/>
              </a:rPr>
              <a:t>PI: Chris Rapier, rapier@psc.edu</a:t>
            </a:r>
          </a:p>
          <a:p>
            <a:pPr algn="ctr"/>
            <a:r>
              <a:rPr lang="en-US" sz="5600" dirty="0">
                <a:solidFill>
                  <a:srgbClr val="1482A5"/>
                </a:solidFill>
                <a:latin typeface="Montserrat" pitchFamily="2" charset="77"/>
              </a:rPr>
              <a:t>Pittsburgh Supercomputing Center, Carnegie Mellon University</a:t>
            </a:r>
          </a:p>
        </p:txBody>
      </p:sp>
      <p:sp>
        <p:nvSpPr>
          <p:cNvPr id="46" name="Rectangle 45">
            <a:extLst>
              <a:ext uri="{FF2B5EF4-FFF2-40B4-BE49-F238E27FC236}">
                <a16:creationId xmlns:a16="http://schemas.microsoft.com/office/drawing/2014/main" id="{2C718E78-BDD8-4BAD-851F-D423AE935B0D}"/>
              </a:ext>
            </a:extLst>
          </p:cNvPr>
          <p:cNvSpPr/>
          <p:nvPr/>
        </p:nvSpPr>
        <p:spPr>
          <a:xfrm>
            <a:off x="685800" y="7745166"/>
            <a:ext cx="10033000" cy="9956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latin typeface="+mj-lt"/>
            </a:endParaRPr>
          </a:p>
        </p:txBody>
      </p:sp>
      <p:sp>
        <p:nvSpPr>
          <p:cNvPr id="47" name="Rectangle 46">
            <a:extLst>
              <a:ext uri="{FF2B5EF4-FFF2-40B4-BE49-F238E27FC236}">
                <a16:creationId xmlns:a16="http://schemas.microsoft.com/office/drawing/2014/main" id="{B9C39BF6-8B9A-45D3-A730-4CDDF5EAA7F1}"/>
              </a:ext>
            </a:extLst>
          </p:cNvPr>
          <p:cNvSpPr/>
          <p:nvPr/>
        </p:nvSpPr>
        <p:spPr>
          <a:xfrm>
            <a:off x="22326600" y="7745167"/>
            <a:ext cx="10058400" cy="82392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48" name="Rectangle 47">
            <a:extLst>
              <a:ext uri="{FF2B5EF4-FFF2-40B4-BE49-F238E27FC236}">
                <a16:creationId xmlns:a16="http://schemas.microsoft.com/office/drawing/2014/main" id="{3E6D1C9C-2516-4738-BC80-673A19ECE5BD}"/>
              </a:ext>
            </a:extLst>
          </p:cNvPr>
          <p:cNvSpPr/>
          <p:nvPr/>
        </p:nvSpPr>
        <p:spPr>
          <a:xfrm>
            <a:off x="33147000" y="7745166"/>
            <a:ext cx="10058400" cy="24456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50" name="Rectangle 49">
            <a:extLst>
              <a:ext uri="{FF2B5EF4-FFF2-40B4-BE49-F238E27FC236}">
                <a16:creationId xmlns:a16="http://schemas.microsoft.com/office/drawing/2014/main" id="{2EC9A64B-144F-4668-B416-097C0312FF96}"/>
              </a:ext>
            </a:extLst>
          </p:cNvPr>
          <p:cNvSpPr/>
          <p:nvPr/>
        </p:nvSpPr>
        <p:spPr>
          <a:xfrm>
            <a:off x="11506200" y="16669407"/>
            <a:ext cx="10058400" cy="79431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51" name="Rectangle 50">
            <a:extLst>
              <a:ext uri="{FF2B5EF4-FFF2-40B4-BE49-F238E27FC236}">
                <a16:creationId xmlns:a16="http://schemas.microsoft.com/office/drawing/2014/main" id="{BF801B80-E24E-4773-AC4E-37DC17B0424E}"/>
              </a:ext>
            </a:extLst>
          </p:cNvPr>
          <p:cNvSpPr/>
          <p:nvPr/>
        </p:nvSpPr>
        <p:spPr>
          <a:xfrm>
            <a:off x="11506200" y="7766748"/>
            <a:ext cx="10058400" cy="8217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dirty="0"/>
          </a:p>
        </p:txBody>
      </p:sp>
      <p:sp>
        <p:nvSpPr>
          <p:cNvPr id="53" name="TextBox 52">
            <a:extLst>
              <a:ext uri="{FF2B5EF4-FFF2-40B4-BE49-F238E27FC236}">
                <a16:creationId xmlns:a16="http://schemas.microsoft.com/office/drawing/2014/main" id="{B9BDD4D7-12C6-4DBA-AD93-2C88BC17BC8B}"/>
              </a:ext>
            </a:extLst>
          </p:cNvPr>
          <p:cNvSpPr txBox="1"/>
          <p:nvPr/>
        </p:nvSpPr>
        <p:spPr>
          <a:xfrm>
            <a:off x="914400" y="8745118"/>
            <a:ext cx="9601200" cy="8956298"/>
          </a:xfrm>
          <a:prstGeom prst="rect">
            <a:avLst/>
          </a:prstGeom>
          <a:noFill/>
        </p:spPr>
        <p:txBody>
          <a:bodyPr wrap="square" rtlCol="0">
            <a:spAutoFit/>
          </a:bodyPr>
          <a:lstStyle>
            <a:defPPr>
              <a:defRPr kern="1200" smtId="4294967295"/>
            </a:defPPr>
          </a:lstStyle>
          <a:p>
            <a:r>
              <a:rPr lang="en-US" dirty="0">
                <a:latin typeface="Candara" panose="020E0502030303020204" pitchFamily="34" charset="0"/>
              </a:rPr>
              <a:t>HPN-SSH is a series of modifications to OpenSSH, the predominant implementation of the </a:t>
            </a:r>
            <a:r>
              <a:rPr lang="en-US" dirty="0" err="1">
                <a:latin typeface="Candara" panose="020E0502030303020204" pitchFamily="34" charset="0"/>
              </a:rPr>
              <a:t>ssh</a:t>
            </a:r>
            <a:r>
              <a:rPr lang="en-US" dirty="0">
                <a:latin typeface="Candara" panose="020E0502030303020204" pitchFamily="34" charset="0"/>
              </a:rPr>
              <a:t> protocol. It was originally developed to address performance issues when transferring bulk data over high bandwidth delay product (BDP) paths. These issues were primarily caused by a flow control mechanism in the SSHv2 implementation that limited the effective receive buffer of the path to 64KB (which has since been raised to roughly 2MB). This limit resulted in throughput performance that was a fraction of the potential throughput across many paths. </a:t>
            </a:r>
            <a:br>
              <a:rPr lang="en-US" dirty="0">
                <a:latin typeface="Candara" panose="020E0502030303020204" pitchFamily="34" charset="0"/>
              </a:rPr>
            </a:br>
            <a:br>
              <a:rPr lang="en-US" dirty="0">
                <a:latin typeface="Candara" panose="020E0502030303020204" pitchFamily="34" charset="0"/>
              </a:rPr>
            </a:br>
            <a:r>
              <a:rPr lang="en-US" dirty="0">
                <a:latin typeface="Candara" panose="020E0502030303020204" pitchFamily="34" charset="0"/>
              </a:rPr>
              <a:t>HPN-SSH addressed that issue by periodically polling the TCP receive buffer size and adjusting its internal flow control buffer to match. In doing so HPN-SSH improved performance on high BDP paths by as much as two orders of magnitude. Later advances include: </a:t>
            </a:r>
          </a:p>
          <a:p>
            <a:pPr marL="342900" indent="-342900">
              <a:buFont typeface="Arial" panose="020B0604020202020204" pitchFamily="34" charset="0"/>
              <a:buChar char="•"/>
            </a:pPr>
            <a:r>
              <a:rPr lang="en-US" dirty="0">
                <a:latin typeface="Candara" panose="020E0502030303020204" pitchFamily="34" charset="0"/>
              </a:rPr>
              <a:t>Disabling encryption after authentication to transport non-sensitive bulk data; </a:t>
            </a:r>
          </a:p>
          <a:p>
            <a:pPr marL="342900" indent="-342900">
              <a:buFont typeface="Arial" panose="020B0604020202020204" pitchFamily="34" charset="0"/>
              <a:buChar char="•"/>
            </a:pPr>
            <a:r>
              <a:rPr lang="en-US" dirty="0">
                <a:latin typeface="Candara" panose="020E0502030303020204" pitchFamily="34" charset="0"/>
              </a:rPr>
              <a:t>Developing a multi-threaded AES-CTR (AES-CTR-MT); </a:t>
            </a:r>
          </a:p>
          <a:p>
            <a:pPr marL="342900" indent="-342900">
              <a:buFont typeface="Arial" panose="020B0604020202020204" pitchFamily="34" charset="0"/>
              <a:buChar char="•"/>
            </a:pPr>
            <a:r>
              <a:rPr lang="en-US" dirty="0">
                <a:latin typeface="Candara" panose="020E0502030303020204" pitchFamily="34" charset="0"/>
              </a:rPr>
              <a:t>More detailed connection logging; </a:t>
            </a:r>
          </a:p>
          <a:p>
            <a:pPr marL="342900" indent="-342900">
              <a:buFont typeface="Arial" panose="020B0604020202020204" pitchFamily="34" charset="0"/>
              <a:buChar char="•"/>
            </a:pPr>
            <a:r>
              <a:rPr lang="en-US" dirty="0">
                <a:latin typeface="Candara" panose="020E0502030303020204" pitchFamily="34" charset="0"/>
              </a:rPr>
              <a:t>Peak throughput values in the </a:t>
            </a:r>
            <a:r>
              <a:rPr lang="en-US" dirty="0" err="1">
                <a:latin typeface="Candara" panose="020E0502030303020204" pitchFamily="34" charset="0"/>
              </a:rPr>
              <a:t>scp</a:t>
            </a:r>
            <a:r>
              <a:rPr lang="en-US" dirty="0">
                <a:latin typeface="Candara" panose="020E0502030303020204" pitchFamily="34" charset="0"/>
              </a:rPr>
              <a:t> progress bar.</a:t>
            </a:r>
          </a:p>
          <a:p>
            <a:endParaRPr lang="en-US" dirty="0">
              <a:latin typeface="Candara" panose="020E0502030303020204" pitchFamily="34" charset="0"/>
            </a:endParaRPr>
          </a:p>
          <a:p>
            <a:r>
              <a:rPr lang="en-US" dirty="0">
                <a:latin typeface="Candara" panose="020E0502030303020204" pitchFamily="34" charset="0"/>
              </a:rPr>
              <a:t>The current Elements grants from NSF (Award # 2004012) was awarded in April of 2020 with the goal of updating HPN-SSH to support ever faster high-performance networks, increasing dataset sizes, and meet user community needs</a:t>
            </a:r>
            <a:endParaRPr lang="en-US" dirty="0">
              <a:solidFill>
                <a:srgbClr val="1482A5"/>
              </a:solidFill>
              <a:latin typeface="Montserrat Light" panose="00000400000000000000" pitchFamily="50" charset="0"/>
              <a:ea typeface="Open Sans" panose="020B0606030504020204" pitchFamily="34" charset="0"/>
              <a:cs typeface="Open Sans" panose="020B0606030504020204" pitchFamily="34" charset="0"/>
            </a:endParaRPr>
          </a:p>
        </p:txBody>
      </p:sp>
      <p:sp>
        <p:nvSpPr>
          <p:cNvPr id="54" name="TextBox 53">
            <a:extLst>
              <a:ext uri="{FF2B5EF4-FFF2-40B4-BE49-F238E27FC236}">
                <a16:creationId xmlns:a16="http://schemas.microsoft.com/office/drawing/2014/main" id="{E4864E4E-50A2-403F-84B8-E4F7E820612B}"/>
              </a:ext>
            </a:extLst>
          </p:cNvPr>
          <p:cNvSpPr txBox="1"/>
          <p:nvPr/>
        </p:nvSpPr>
        <p:spPr>
          <a:xfrm>
            <a:off x="914400" y="8077206"/>
            <a:ext cx="9601200" cy="646331"/>
          </a:xfrm>
          <a:prstGeom prst="rect">
            <a:avLst/>
          </a:prstGeom>
          <a:noFill/>
        </p:spPr>
        <p:txBody>
          <a:bodyPr wrap="square" rtlCol="0">
            <a:spAutoFit/>
          </a:bodyPr>
          <a:lstStyle>
            <a:defPPr>
              <a:defRPr kern="1200" smtId="4294967295"/>
            </a:defPPr>
          </a:lstStyle>
          <a:p>
            <a:r>
              <a:rPr lang="en-US" sz="3600" dirty="0">
                <a:solidFill>
                  <a:srgbClr val="235078"/>
                </a:solidFill>
                <a:latin typeface="Libre Baskerville" panose="02000000000000000000" pitchFamily="2" charset="0"/>
              </a:rPr>
              <a:t>Introduction</a:t>
            </a:r>
          </a:p>
        </p:txBody>
      </p:sp>
      <p:sp>
        <p:nvSpPr>
          <p:cNvPr id="55" name="Rectangle 54">
            <a:extLst>
              <a:ext uri="{FF2B5EF4-FFF2-40B4-BE49-F238E27FC236}">
                <a16:creationId xmlns:a16="http://schemas.microsoft.com/office/drawing/2014/main" id="{32418A42-DDE0-497E-98DF-5F9BFF98DA6B}"/>
              </a:ext>
            </a:extLst>
          </p:cNvPr>
          <p:cNvSpPr/>
          <p:nvPr/>
        </p:nvSpPr>
        <p:spPr>
          <a:xfrm>
            <a:off x="22345804" y="23736552"/>
            <a:ext cx="10077045" cy="43432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56" name="TextBox 55">
            <a:extLst>
              <a:ext uri="{FF2B5EF4-FFF2-40B4-BE49-F238E27FC236}">
                <a16:creationId xmlns:a16="http://schemas.microsoft.com/office/drawing/2014/main" id="{1D434DB1-CA03-4AE7-BD42-F2F4837CE20D}"/>
              </a:ext>
            </a:extLst>
          </p:cNvPr>
          <p:cNvSpPr txBox="1"/>
          <p:nvPr/>
        </p:nvSpPr>
        <p:spPr>
          <a:xfrm>
            <a:off x="22574405" y="24720970"/>
            <a:ext cx="9618998" cy="3046988"/>
          </a:xfrm>
          <a:prstGeom prst="rect">
            <a:avLst/>
          </a:prstGeom>
          <a:noFill/>
        </p:spPr>
        <p:txBody>
          <a:bodyPr wrap="square" rtlCol="0">
            <a:spAutoFit/>
          </a:bodyPr>
          <a:lstStyle>
            <a:defPPr>
              <a:defRPr kern="1200" smtId="4294967295"/>
            </a:defPPr>
          </a:lstStyle>
          <a:p>
            <a:r>
              <a:rPr lang="en-US" dirty="0">
                <a:latin typeface="Candara" panose="020E0502030303020204" pitchFamily="34" charset="0"/>
              </a:rPr>
              <a:t>There remains some work addressing the overall efficiency of the flow control mechanism employed by OpenSSH. While we have addressed the under-buffering issue, problems exist with optimizing throughput for higher RTTs. These may be a result of limitations in maximum buffer sizes and memory allocation within OpenSSH. </a:t>
            </a:r>
            <a:br>
              <a:rPr lang="en-US" dirty="0">
                <a:latin typeface="Candara" panose="020E0502030303020204" pitchFamily="34" charset="0"/>
              </a:rPr>
            </a:br>
            <a:br>
              <a:rPr lang="en-US" dirty="0">
                <a:latin typeface="Candara" panose="020E0502030303020204" pitchFamily="34" charset="0"/>
              </a:rPr>
            </a:br>
            <a:r>
              <a:rPr lang="en-US" dirty="0">
                <a:latin typeface="Candara" panose="020E0502030303020204" pitchFamily="34" charset="0"/>
              </a:rPr>
              <a:t>Additionally, back pressure from writes to slower file systems can cause performance degradation. This remains under investigation. </a:t>
            </a:r>
            <a:endParaRPr lang="en-US" dirty="0">
              <a:solidFill>
                <a:srgbClr val="1482A5"/>
              </a:solidFill>
              <a:latin typeface="Montserrat Light" panose="00000400000000000000" pitchFamily="50" charset="0"/>
              <a:ea typeface="Open Sans" panose="020B0606030504020204" pitchFamily="34" charset="0"/>
              <a:cs typeface="Open Sans" panose="020B0606030504020204" pitchFamily="34" charset="0"/>
            </a:endParaRPr>
          </a:p>
        </p:txBody>
      </p:sp>
      <p:sp>
        <p:nvSpPr>
          <p:cNvPr id="57" name="TextBox 56">
            <a:extLst>
              <a:ext uri="{FF2B5EF4-FFF2-40B4-BE49-F238E27FC236}">
                <a16:creationId xmlns:a16="http://schemas.microsoft.com/office/drawing/2014/main" id="{992CC346-56CD-4384-BB14-A915BC781C78}"/>
              </a:ext>
            </a:extLst>
          </p:cNvPr>
          <p:cNvSpPr txBox="1"/>
          <p:nvPr/>
        </p:nvSpPr>
        <p:spPr>
          <a:xfrm>
            <a:off x="22574405" y="24053057"/>
            <a:ext cx="9618998" cy="646331"/>
          </a:xfrm>
          <a:prstGeom prst="rect">
            <a:avLst/>
          </a:prstGeom>
          <a:noFill/>
        </p:spPr>
        <p:txBody>
          <a:bodyPr wrap="square" rtlCol="0">
            <a:spAutoFit/>
          </a:bodyPr>
          <a:lstStyle>
            <a:defPPr>
              <a:defRPr kern="1200" smtId="4294967295"/>
            </a:defPPr>
          </a:lstStyle>
          <a:p>
            <a:r>
              <a:rPr lang="en-US" sz="3600" dirty="0">
                <a:solidFill>
                  <a:srgbClr val="235078"/>
                </a:solidFill>
                <a:latin typeface="Libre Baskerville" panose="02000000000000000000" pitchFamily="2" charset="0"/>
              </a:rPr>
              <a:t>Future Work	</a:t>
            </a:r>
          </a:p>
        </p:txBody>
      </p:sp>
      <p:sp>
        <p:nvSpPr>
          <p:cNvPr id="58" name="TextBox 57">
            <a:extLst>
              <a:ext uri="{FF2B5EF4-FFF2-40B4-BE49-F238E27FC236}">
                <a16:creationId xmlns:a16="http://schemas.microsoft.com/office/drawing/2014/main" id="{E3DA8D0E-1298-4193-913A-0FE766B77D13}"/>
              </a:ext>
            </a:extLst>
          </p:cNvPr>
          <p:cNvSpPr txBox="1"/>
          <p:nvPr/>
        </p:nvSpPr>
        <p:spPr>
          <a:xfrm>
            <a:off x="33375600" y="8745112"/>
            <a:ext cx="9601200" cy="1200329"/>
          </a:xfrm>
          <a:prstGeom prst="rect">
            <a:avLst/>
          </a:prstGeom>
          <a:noFill/>
        </p:spPr>
        <p:txBody>
          <a:bodyPr wrap="square" rtlCol="0">
            <a:spAutoFit/>
          </a:bodyPr>
          <a:lstStyle>
            <a:defPPr>
              <a:defRPr kern="1200" smtId="4294967295"/>
            </a:defPPr>
          </a:lstStyle>
          <a:p>
            <a:r>
              <a:rPr lang="en-US" dirty="0">
                <a:latin typeface="Candara" panose="020E0502030303020204" pitchFamily="34" charset="0"/>
                <a:ea typeface="Open Sans" panose="020B0606030504020204" pitchFamily="34" charset="0"/>
                <a:cs typeface="Open Sans" panose="020B0606030504020204" pitchFamily="34" charset="0"/>
              </a:rPr>
              <a:t>The follow graphs are the mean values of 30 transfers of 30GB of data from /dev/null to /dev/zero via a </a:t>
            </a:r>
            <a:r>
              <a:rPr lang="en-US" dirty="0" err="1">
                <a:latin typeface="Candara" panose="020E0502030303020204" pitchFamily="34" charset="0"/>
                <a:ea typeface="Open Sans" panose="020B0606030504020204" pitchFamily="34" charset="0"/>
                <a:cs typeface="Open Sans" panose="020B0606030504020204" pitchFamily="34" charset="0"/>
              </a:rPr>
              <a:t>ssh</a:t>
            </a:r>
            <a:r>
              <a:rPr lang="en-US" dirty="0">
                <a:latin typeface="Candara" panose="020E0502030303020204" pitchFamily="34" charset="0"/>
                <a:ea typeface="Open Sans" panose="020B0606030504020204" pitchFamily="34" charset="0"/>
                <a:cs typeface="Open Sans" panose="020B0606030504020204" pitchFamily="34" charset="0"/>
              </a:rPr>
              <a:t> or </a:t>
            </a:r>
            <a:r>
              <a:rPr lang="en-US" dirty="0" err="1">
                <a:latin typeface="Candara" panose="020E0502030303020204" pitchFamily="34" charset="0"/>
                <a:ea typeface="Open Sans" panose="020B0606030504020204" pitchFamily="34" charset="0"/>
                <a:cs typeface="Open Sans" panose="020B0606030504020204" pitchFamily="34" charset="0"/>
              </a:rPr>
              <a:t>hpnssh</a:t>
            </a:r>
            <a:r>
              <a:rPr lang="en-US" dirty="0">
                <a:latin typeface="Candara" panose="020E0502030303020204" pitchFamily="34" charset="0"/>
                <a:ea typeface="Open Sans" panose="020B0606030504020204" pitchFamily="34" charset="0"/>
                <a:cs typeface="Open Sans" panose="020B0606030504020204" pitchFamily="34" charset="0"/>
              </a:rPr>
              <a:t> pipe. Base RTT is less than 1ms. Additional emulated delay was injected using </a:t>
            </a:r>
            <a:r>
              <a:rPr lang="en-US" dirty="0" err="1">
                <a:latin typeface="Candara" panose="020E0502030303020204" pitchFamily="34" charset="0"/>
                <a:ea typeface="Open Sans" panose="020B0606030504020204" pitchFamily="34" charset="0"/>
                <a:cs typeface="Open Sans" panose="020B0606030504020204" pitchFamily="34" charset="0"/>
              </a:rPr>
              <a:t>netem</a:t>
            </a:r>
            <a:r>
              <a:rPr lang="en-US" dirty="0">
                <a:latin typeface="Candara" panose="020E0502030303020204" pitchFamily="34" charset="0"/>
                <a:ea typeface="Open Sans" panose="020B0606030504020204" pitchFamily="34" charset="0"/>
                <a:cs typeface="Open Sans" panose="020B0606030504020204" pitchFamily="34" charset="0"/>
              </a:rPr>
              <a:t>. </a:t>
            </a:r>
          </a:p>
        </p:txBody>
      </p:sp>
      <p:sp>
        <p:nvSpPr>
          <p:cNvPr id="59" name="TextBox 58">
            <a:extLst>
              <a:ext uri="{FF2B5EF4-FFF2-40B4-BE49-F238E27FC236}">
                <a16:creationId xmlns:a16="http://schemas.microsoft.com/office/drawing/2014/main" id="{D07EEF88-ACF9-4467-B180-074FC642245A}"/>
              </a:ext>
            </a:extLst>
          </p:cNvPr>
          <p:cNvSpPr txBox="1"/>
          <p:nvPr/>
        </p:nvSpPr>
        <p:spPr>
          <a:xfrm>
            <a:off x="33375600" y="8077200"/>
            <a:ext cx="9601200" cy="646331"/>
          </a:xfrm>
          <a:prstGeom prst="rect">
            <a:avLst/>
          </a:prstGeom>
          <a:noFill/>
        </p:spPr>
        <p:txBody>
          <a:bodyPr wrap="square" rtlCol="0">
            <a:spAutoFit/>
          </a:bodyPr>
          <a:lstStyle>
            <a:defPPr>
              <a:defRPr kern="1200" smtId="4294967295"/>
            </a:defPPr>
          </a:lstStyle>
          <a:p>
            <a:r>
              <a:rPr lang="en-US" sz="3600" dirty="0">
                <a:solidFill>
                  <a:srgbClr val="235078"/>
                </a:solidFill>
                <a:latin typeface="Libre Baskerville" panose="02000000000000000000" pitchFamily="2" charset="0"/>
              </a:rPr>
              <a:t>Results</a:t>
            </a:r>
          </a:p>
        </p:txBody>
      </p:sp>
      <p:sp>
        <p:nvSpPr>
          <p:cNvPr id="49" name="Rectangle 48">
            <a:extLst>
              <a:ext uri="{FF2B5EF4-FFF2-40B4-BE49-F238E27FC236}">
                <a16:creationId xmlns:a16="http://schemas.microsoft.com/office/drawing/2014/main" id="{8F25EFAD-7AAF-4CAF-BA69-869B3D423F7F}"/>
              </a:ext>
            </a:extLst>
          </p:cNvPr>
          <p:cNvSpPr/>
          <p:nvPr/>
        </p:nvSpPr>
        <p:spPr>
          <a:xfrm>
            <a:off x="685800" y="18372120"/>
            <a:ext cx="10021111" cy="13829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62" name="TextBox 61">
            <a:extLst>
              <a:ext uri="{FF2B5EF4-FFF2-40B4-BE49-F238E27FC236}">
                <a16:creationId xmlns:a16="http://schemas.microsoft.com/office/drawing/2014/main" id="{A067F8A1-EE95-4354-8E2F-952A6BBDBFFC}"/>
              </a:ext>
            </a:extLst>
          </p:cNvPr>
          <p:cNvSpPr txBox="1"/>
          <p:nvPr/>
        </p:nvSpPr>
        <p:spPr>
          <a:xfrm>
            <a:off x="914400" y="19227543"/>
            <a:ext cx="9583403" cy="12957393"/>
          </a:xfrm>
          <a:prstGeom prst="rect">
            <a:avLst/>
          </a:prstGeom>
          <a:noFill/>
        </p:spPr>
        <p:txBody>
          <a:bodyPr wrap="square" rtlCol="0">
            <a:spAutoFit/>
          </a:bodyPr>
          <a:lstStyle>
            <a:defPPr>
              <a:defRPr kern="1200" smtId="4294967295"/>
            </a:defPPr>
          </a:lstStyle>
          <a:p>
            <a:r>
              <a:rPr lang="en-US" dirty="0">
                <a:latin typeface="Candara" panose="020E0502030303020204" pitchFamily="34" charset="0"/>
              </a:rPr>
              <a:t>OpenSSH is a linear non-threaded application. Any performance bottlenecks in one area can have a significant impact on the application as a whole. For example, creating the AES keystream data used for encryption and decryption is very computationally expensive, meaning that the encryption process is often CPU bound and that in turn, limits throughput. </a:t>
            </a:r>
          </a:p>
          <a:p>
            <a:endParaRPr lang="en-US" dirty="0">
              <a:latin typeface="Candara" panose="020E0502030303020204" pitchFamily="34" charset="0"/>
            </a:endParaRPr>
          </a:p>
          <a:p>
            <a:r>
              <a:rPr lang="en-US" dirty="0">
                <a:latin typeface="Candara" panose="020E0502030303020204" pitchFamily="34" charset="0"/>
              </a:rPr>
              <a:t>In 2008 we introduced AES-CTR-MT, an AES cipher that precomputes the keystream data and queues it for use as needed. By doing so we can double throughput rates from 417Mb/s to 938Mb/s. However, shortly after introduction Intel released the AES-NI instruction set. This moved the most computationally expensive aspect of AES from software to purpose-built silicon on the CPU, making a non-threaded AES-CTR stream using AES-NI often faster than the multi-threaded implementation. </a:t>
            </a:r>
          </a:p>
          <a:p>
            <a:endParaRPr lang="en-US" dirty="0">
              <a:latin typeface="Candara" panose="020E0502030303020204" pitchFamily="34" charset="0"/>
            </a:endParaRPr>
          </a:p>
          <a:p>
            <a:r>
              <a:rPr lang="en-US" dirty="0">
                <a:latin typeface="Candara" panose="020E0502030303020204" pitchFamily="34" charset="0"/>
              </a:rPr>
              <a:t>We updated the AES-CTR-MT to make use of AES-NI while providing for automatic failover to a software only process if AES-NI is not supported by the CPU. The benefit of AES-CTR-MT is inversely proportional to the computational resources available to the process: a more CPU constrained system will see more relative benefit. On our constrained testbed[1] we recorded a throughput performance boost of 35% in comparison to OpenSSH 9.0. Our primary testbed[2] showed a 21% gain in throughput performance. </a:t>
            </a:r>
          </a:p>
          <a:p>
            <a:endParaRPr lang="en-US" sz="1800" dirty="0">
              <a:latin typeface="Candara" panose="020E0502030303020204" pitchFamily="34" charset="0"/>
            </a:endParaRPr>
          </a:p>
          <a:p>
            <a:endParaRPr lang="en-US" sz="1800" dirty="0">
              <a:latin typeface="Candara" panose="020E0502030303020204" pitchFamily="34" charset="0"/>
            </a:endParaRPr>
          </a:p>
          <a:p>
            <a:endParaRPr lang="en-US" sz="1800" dirty="0">
              <a:latin typeface="Candara" panose="020E0502030303020204" pitchFamily="34" charset="0"/>
            </a:endParaRPr>
          </a:p>
          <a:p>
            <a:endParaRPr lang="en-US" sz="1800" dirty="0">
              <a:latin typeface="Candara" panose="020E0502030303020204" pitchFamily="34" charset="0"/>
            </a:endParaRPr>
          </a:p>
          <a:p>
            <a:endParaRPr lang="en-US" sz="1800" dirty="0">
              <a:latin typeface="Candara" panose="020E0502030303020204" pitchFamily="34" charset="0"/>
            </a:endParaRPr>
          </a:p>
          <a:p>
            <a:endParaRPr lang="en-US" sz="1800" dirty="0">
              <a:latin typeface="Candara" panose="020E0502030303020204" pitchFamily="34" charset="0"/>
            </a:endParaRPr>
          </a:p>
          <a:p>
            <a:endParaRPr lang="en-US" sz="1800" dirty="0">
              <a:latin typeface="Candara" panose="020E0502030303020204" pitchFamily="34" charset="0"/>
            </a:endParaRPr>
          </a:p>
          <a:p>
            <a:endParaRPr lang="en-US" sz="1800" dirty="0">
              <a:latin typeface="Candara" panose="020E0502030303020204" pitchFamily="34" charset="0"/>
            </a:endParaRPr>
          </a:p>
          <a:p>
            <a:r>
              <a:rPr lang="en-US" sz="2000" dirty="0">
                <a:latin typeface="Candara" panose="020E0502030303020204" pitchFamily="34" charset="0"/>
              </a:rPr>
              <a:t>[1] Constrained testbed: Xeon X5675 @ 3.07GHz 6-core processor connected via 10Gb DAC to AMD Ryzen 7 5800X @ 3.8GHz/4.7Ghz 8-core processor using BBR for congestion control and 512MB send/receive buffers.</a:t>
            </a:r>
            <a:br>
              <a:rPr lang="en-US" sz="2000" dirty="0">
                <a:latin typeface="Candara" panose="020E0502030303020204" pitchFamily="34" charset="0"/>
              </a:rPr>
            </a:br>
            <a:r>
              <a:rPr lang="en-US" sz="2000" dirty="0">
                <a:latin typeface="Candara" panose="020E0502030303020204" pitchFamily="34" charset="0"/>
              </a:rPr>
              <a:t>[2] Primary testbed: 2x AMD EPYC 7502P 32-core processor @ 2.5Ghz/3.35GHz connected via 10Gb fiber using BBR for congestion control and 512MB send/receive buffers.</a:t>
            </a:r>
            <a:endParaRPr lang="en-US" sz="2000" dirty="0">
              <a:solidFill>
                <a:srgbClr val="1482A5"/>
              </a:solidFill>
              <a:latin typeface="Candara" panose="020E0502030303020204" pitchFamily="34" charset="0"/>
              <a:ea typeface="Open Sans" panose="020B0606030504020204" pitchFamily="34" charset="0"/>
              <a:cs typeface="Open Sans" panose="020B0606030504020204" pitchFamily="34" charset="0"/>
            </a:endParaRPr>
          </a:p>
        </p:txBody>
      </p:sp>
      <p:sp>
        <p:nvSpPr>
          <p:cNvPr id="63" name="TextBox 62">
            <a:extLst>
              <a:ext uri="{FF2B5EF4-FFF2-40B4-BE49-F238E27FC236}">
                <a16:creationId xmlns:a16="http://schemas.microsoft.com/office/drawing/2014/main" id="{92D5F59B-F8CA-463C-871F-D1042309DE00}"/>
              </a:ext>
            </a:extLst>
          </p:cNvPr>
          <p:cNvSpPr txBox="1"/>
          <p:nvPr/>
        </p:nvSpPr>
        <p:spPr>
          <a:xfrm>
            <a:off x="914400" y="18581212"/>
            <a:ext cx="9583403" cy="646331"/>
          </a:xfrm>
          <a:prstGeom prst="rect">
            <a:avLst/>
          </a:prstGeom>
          <a:noFill/>
        </p:spPr>
        <p:txBody>
          <a:bodyPr wrap="square" rtlCol="0">
            <a:spAutoFit/>
          </a:bodyPr>
          <a:lstStyle>
            <a:defPPr>
              <a:defRPr kern="1200" smtId="4294967295"/>
            </a:defPPr>
          </a:lstStyle>
          <a:p>
            <a:r>
              <a:rPr lang="en-US" sz="3600" dirty="0">
                <a:solidFill>
                  <a:srgbClr val="235078"/>
                </a:solidFill>
                <a:latin typeface="Libre Baskerville" panose="02000000000000000000" pitchFamily="2" charset="0"/>
              </a:rPr>
              <a:t>Incorporation of AES-NI</a:t>
            </a:r>
          </a:p>
        </p:txBody>
      </p:sp>
      <p:sp>
        <p:nvSpPr>
          <p:cNvPr id="64" name="TextBox 63">
            <a:extLst>
              <a:ext uri="{FF2B5EF4-FFF2-40B4-BE49-F238E27FC236}">
                <a16:creationId xmlns:a16="http://schemas.microsoft.com/office/drawing/2014/main" id="{499918C8-D8D3-4947-B7FD-9341EAE5F7F2}"/>
              </a:ext>
            </a:extLst>
          </p:cNvPr>
          <p:cNvSpPr txBox="1"/>
          <p:nvPr/>
        </p:nvSpPr>
        <p:spPr>
          <a:xfrm>
            <a:off x="11734800" y="8745112"/>
            <a:ext cx="9601200" cy="7109639"/>
          </a:xfrm>
          <a:prstGeom prst="rect">
            <a:avLst/>
          </a:prstGeom>
          <a:noFill/>
        </p:spPr>
        <p:txBody>
          <a:bodyPr wrap="square" rtlCol="0">
            <a:spAutoFit/>
          </a:bodyPr>
          <a:lstStyle>
            <a:defPPr>
              <a:defRPr kern="1200" smtId="4294967295"/>
            </a:defPPr>
          </a:lstStyle>
          <a:p>
            <a:r>
              <a:rPr lang="en-US" dirty="0">
                <a:latin typeface="Candara" panose="020E0502030303020204" pitchFamily="34" charset="0"/>
              </a:rPr>
              <a:t>Mid transfer failures with </a:t>
            </a:r>
            <a:r>
              <a:rPr lang="en-US" dirty="0" err="1">
                <a:latin typeface="Candara" panose="020E0502030303020204" pitchFamily="34" charset="0"/>
              </a:rPr>
              <a:t>scp</a:t>
            </a:r>
            <a:r>
              <a:rPr lang="en-US" dirty="0">
                <a:latin typeface="Candara" panose="020E0502030303020204" pitchFamily="34" charset="0"/>
              </a:rPr>
              <a:t> have become rarer but when they do occur it can have a significant impact on scientific workflows as the transfer must start over from the beginning. To alleviate this problem, we have designed a method to resume SCP transfers from the point of failure. By reissuing the transfer command with the ‘-Z’ option only missing data will be sent. </a:t>
            </a:r>
          </a:p>
          <a:p>
            <a:br>
              <a:rPr lang="en-US" dirty="0">
                <a:latin typeface="Candara" panose="020E0502030303020204" pitchFamily="34" charset="0"/>
              </a:rPr>
            </a:br>
            <a:r>
              <a:rPr lang="en-US" dirty="0">
                <a:latin typeface="Candara" panose="020E0502030303020204" pitchFamily="34" charset="0"/>
              </a:rPr>
              <a:t>This is implemented by having the source host send a hash (blake2b512) of the file to the target host. The target then computes its own hash of the target file. If the hashes match, then the file is skipped as this indicates a successful transfer. However, if the hashes do not match then the target sends the source its hash along with the size of the target file. The source then computes the hash of the source file up to the byte size of the target file. If those hashes match, then the source only sends the necessary bytes to complete the transfer. If the hashes do not match, or the target file is larger then the source file, the entire file is resent.</a:t>
            </a:r>
            <a:br>
              <a:rPr lang="en-US" dirty="0">
                <a:latin typeface="Candara" panose="020E0502030303020204" pitchFamily="34" charset="0"/>
              </a:rPr>
            </a:br>
            <a:br>
              <a:rPr lang="en-US" dirty="0">
                <a:latin typeface="Candara" panose="020E0502030303020204" pitchFamily="34" charset="0"/>
              </a:rPr>
            </a:br>
            <a:r>
              <a:rPr lang="en-US" dirty="0">
                <a:latin typeface="Candara" panose="020E0502030303020204" pitchFamily="34" charset="0"/>
              </a:rPr>
              <a:t>HPN-SSH must be available on both sides of the transfer to use this feature.</a:t>
            </a:r>
            <a:endParaRPr lang="en-US" dirty="0">
              <a:solidFill>
                <a:srgbClr val="1482A5"/>
              </a:solidFill>
              <a:latin typeface="Montserrat Light" panose="00000400000000000000" pitchFamily="50" charset="0"/>
              <a:ea typeface="Open Sans" panose="020B0606030504020204" pitchFamily="34" charset="0"/>
              <a:cs typeface="Open Sans" panose="020B0606030504020204" pitchFamily="34" charset="0"/>
            </a:endParaRPr>
          </a:p>
        </p:txBody>
      </p:sp>
      <p:sp>
        <p:nvSpPr>
          <p:cNvPr id="65" name="TextBox 64">
            <a:extLst>
              <a:ext uri="{FF2B5EF4-FFF2-40B4-BE49-F238E27FC236}">
                <a16:creationId xmlns:a16="http://schemas.microsoft.com/office/drawing/2014/main" id="{68744D3E-CEF9-4748-9719-25AAABF27BDD}"/>
              </a:ext>
            </a:extLst>
          </p:cNvPr>
          <p:cNvSpPr txBox="1"/>
          <p:nvPr/>
        </p:nvSpPr>
        <p:spPr>
          <a:xfrm>
            <a:off x="11734800" y="8077200"/>
            <a:ext cx="9601200" cy="646331"/>
          </a:xfrm>
          <a:prstGeom prst="rect">
            <a:avLst/>
          </a:prstGeom>
          <a:noFill/>
        </p:spPr>
        <p:txBody>
          <a:bodyPr wrap="square" rtlCol="0">
            <a:spAutoFit/>
          </a:bodyPr>
          <a:lstStyle>
            <a:defPPr>
              <a:defRPr kern="1200" smtId="4294967295"/>
            </a:defPPr>
          </a:lstStyle>
          <a:p>
            <a:r>
              <a:rPr lang="en-US" sz="3600" dirty="0">
                <a:solidFill>
                  <a:srgbClr val="235078"/>
                </a:solidFill>
                <a:latin typeface="Libre Baskerville" panose="02000000000000000000" pitchFamily="2" charset="0"/>
              </a:rPr>
              <a:t>Resumption of Failed Transfers</a:t>
            </a:r>
          </a:p>
        </p:txBody>
      </p:sp>
      <p:sp>
        <p:nvSpPr>
          <p:cNvPr id="66" name="TextBox 65">
            <a:extLst>
              <a:ext uri="{FF2B5EF4-FFF2-40B4-BE49-F238E27FC236}">
                <a16:creationId xmlns:a16="http://schemas.microsoft.com/office/drawing/2014/main" id="{223EAA92-7B93-4F15-A4CA-18552CBA76AE}"/>
              </a:ext>
            </a:extLst>
          </p:cNvPr>
          <p:cNvSpPr txBox="1"/>
          <p:nvPr/>
        </p:nvSpPr>
        <p:spPr>
          <a:xfrm>
            <a:off x="11734800" y="17660513"/>
            <a:ext cx="9601200" cy="6370975"/>
          </a:xfrm>
          <a:prstGeom prst="rect">
            <a:avLst/>
          </a:prstGeom>
          <a:noFill/>
        </p:spPr>
        <p:txBody>
          <a:bodyPr wrap="square" rtlCol="0">
            <a:spAutoFit/>
          </a:bodyPr>
          <a:lstStyle>
            <a:defPPr>
              <a:defRPr kern="1200" smtId="4294967295"/>
            </a:defPPr>
          </a:lstStyle>
          <a:p>
            <a:r>
              <a:rPr lang="en-US" dirty="0">
                <a:latin typeface="Candara" panose="020E0502030303020204" pitchFamily="34" charset="0"/>
              </a:rPr>
              <a:t>Linux and BSD both keep track of various TCP stack metrics in a kernel data structure known as TCP_INFO. This includes data on;</a:t>
            </a:r>
          </a:p>
          <a:p>
            <a:pPr marL="342900" indent="-342900">
              <a:buFont typeface="Arial" panose="020B0604020202020204" pitchFamily="34" charset="0"/>
              <a:buChar char="•"/>
            </a:pPr>
            <a:r>
              <a:rPr lang="en-US" dirty="0">
                <a:latin typeface="Candara" panose="020E0502030303020204" pitchFamily="34" charset="0"/>
              </a:rPr>
              <a:t>Retransmits,</a:t>
            </a:r>
          </a:p>
          <a:p>
            <a:pPr marL="342900" indent="-342900">
              <a:buFont typeface="Arial" panose="020B0604020202020204" pitchFamily="34" charset="0"/>
              <a:buChar char="•"/>
            </a:pPr>
            <a:r>
              <a:rPr lang="en-US" dirty="0">
                <a:latin typeface="Candara" panose="020E0502030303020204" pitchFamily="34" charset="0"/>
              </a:rPr>
              <a:t>Round trip time,</a:t>
            </a:r>
          </a:p>
          <a:p>
            <a:pPr marL="342900" indent="-342900">
              <a:buFont typeface="Arial" panose="020B0604020202020204" pitchFamily="34" charset="0"/>
              <a:buChar char="•"/>
            </a:pPr>
            <a:r>
              <a:rPr lang="en-US" dirty="0">
                <a:latin typeface="Candara" panose="020E0502030303020204" pitchFamily="34" charset="0"/>
              </a:rPr>
              <a:t>Lost packets,</a:t>
            </a:r>
          </a:p>
          <a:p>
            <a:pPr marL="342900" indent="-342900">
              <a:buFont typeface="Arial" panose="020B0604020202020204" pitchFamily="34" charset="0"/>
              <a:buChar char="•"/>
            </a:pPr>
            <a:r>
              <a:rPr lang="en-US" dirty="0">
                <a:latin typeface="Candara" panose="020E0502030303020204" pitchFamily="34" charset="0"/>
              </a:rPr>
              <a:t>Congestion window,</a:t>
            </a:r>
          </a:p>
          <a:p>
            <a:pPr marL="342900" indent="-342900">
              <a:buFont typeface="Arial" panose="020B0604020202020204" pitchFamily="34" charset="0"/>
              <a:buChar char="•"/>
            </a:pPr>
            <a:r>
              <a:rPr lang="en-US" dirty="0">
                <a:latin typeface="Candara" panose="020E0502030303020204" pitchFamily="34" charset="0"/>
              </a:rPr>
              <a:t>Pacing rate,</a:t>
            </a:r>
          </a:p>
          <a:p>
            <a:pPr marL="342900" indent="-342900">
              <a:buFont typeface="Arial" panose="020B0604020202020204" pitchFamily="34" charset="0"/>
              <a:buChar char="•"/>
            </a:pPr>
            <a:r>
              <a:rPr lang="en-US" dirty="0">
                <a:latin typeface="Candara" panose="020E0502030303020204" pitchFamily="34" charset="0"/>
              </a:rPr>
              <a:t>Many other instruments</a:t>
            </a:r>
            <a:br>
              <a:rPr lang="en-US" dirty="0">
                <a:latin typeface="Candara" panose="020E0502030303020204" pitchFamily="34" charset="0"/>
              </a:rPr>
            </a:br>
            <a:endParaRPr lang="en-US" dirty="0">
              <a:latin typeface="Candara" panose="020E0502030303020204" pitchFamily="34" charset="0"/>
            </a:endParaRPr>
          </a:p>
          <a:p>
            <a:r>
              <a:rPr lang="en-US" dirty="0">
                <a:latin typeface="Candara" panose="020E0502030303020204" pitchFamily="34" charset="0"/>
              </a:rPr>
              <a:t>This information can be very useful in diagnosing poorly performing data transfers but getting that information can be difficult if not impossible - especially in the specific context of the data transfer.</a:t>
            </a:r>
          </a:p>
          <a:p>
            <a:br>
              <a:rPr lang="en-US" dirty="0">
                <a:latin typeface="Candara" panose="020E0502030303020204" pitchFamily="34" charset="0"/>
              </a:rPr>
            </a:br>
            <a:r>
              <a:rPr lang="en-US" dirty="0">
                <a:latin typeface="Candara" panose="020E0502030303020204" pitchFamily="34" charset="0"/>
              </a:rPr>
              <a:t>To help with network diagnosis the HPN-SSH team developed a feature to periodically request TCP metrics from the TCP_INFO structure from both ends of the connection, if supported, during its lifetime. This data is stored in CSV format on the requestors side of the connection.</a:t>
            </a:r>
            <a:endParaRPr lang="en-US" dirty="0">
              <a:solidFill>
                <a:srgbClr val="1482A5"/>
              </a:solidFill>
              <a:latin typeface="Candara" panose="020E0502030303020204" pitchFamily="34" charset="0"/>
              <a:ea typeface="Open Sans" panose="020B0606030504020204" pitchFamily="34" charset="0"/>
              <a:cs typeface="Open Sans" panose="020B0606030504020204" pitchFamily="34" charset="0"/>
            </a:endParaRPr>
          </a:p>
        </p:txBody>
      </p:sp>
      <p:sp>
        <p:nvSpPr>
          <p:cNvPr id="67" name="TextBox 66">
            <a:extLst>
              <a:ext uri="{FF2B5EF4-FFF2-40B4-BE49-F238E27FC236}">
                <a16:creationId xmlns:a16="http://schemas.microsoft.com/office/drawing/2014/main" id="{716F17B6-B5C7-4922-B9E2-CD14BD16A568}"/>
              </a:ext>
            </a:extLst>
          </p:cNvPr>
          <p:cNvSpPr txBox="1"/>
          <p:nvPr/>
        </p:nvSpPr>
        <p:spPr>
          <a:xfrm>
            <a:off x="11734800" y="16992600"/>
            <a:ext cx="9601200" cy="646331"/>
          </a:xfrm>
          <a:prstGeom prst="rect">
            <a:avLst/>
          </a:prstGeom>
          <a:noFill/>
        </p:spPr>
        <p:txBody>
          <a:bodyPr wrap="square" rtlCol="0">
            <a:spAutoFit/>
          </a:bodyPr>
          <a:lstStyle>
            <a:defPPr>
              <a:defRPr kern="1200" smtId="4294967295"/>
            </a:defPPr>
          </a:lstStyle>
          <a:p>
            <a:r>
              <a:rPr lang="en-US" sz="3600" dirty="0">
                <a:solidFill>
                  <a:srgbClr val="235078"/>
                </a:solidFill>
                <a:latin typeface="Libre Baskerville" panose="02000000000000000000" pitchFamily="2" charset="0"/>
              </a:rPr>
              <a:t>In-Line Network Telemetry</a:t>
            </a:r>
          </a:p>
        </p:txBody>
      </p:sp>
      <p:sp>
        <p:nvSpPr>
          <p:cNvPr id="68" name="TextBox 67">
            <a:extLst>
              <a:ext uri="{FF2B5EF4-FFF2-40B4-BE49-F238E27FC236}">
                <a16:creationId xmlns:a16="http://schemas.microsoft.com/office/drawing/2014/main" id="{47F717BC-0897-4243-A282-98EF911708EA}"/>
              </a:ext>
            </a:extLst>
          </p:cNvPr>
          <p:cNvSpPr txBox="1"/>
          <p:nvPr/>
        </p:nvSpPr>
        <p:spPr>
          <a:xfrm>
            <a:off x="22555200" y="8745113"/>
            <a:ext cx="9601200" cy="7109639"/>
          </a:xfrm>
          <a:prstGeom prst="rect">
            <a:avLst/>
          </a:prstGeom>
          <a:noFill/>
        </p:spPr>
        <p:txBody>
          <a:bodyPr wrap="square" rtlCol="0">
            <a:spAutoFit/>
          </a:bodyPr>
          <a:lstStyle>
            <a:defPPr>
              <a:defRPr kern="1200" smtId="4294967295"/>
            </a:defPPr>
          </a:lstStyle>
          <a:p>
            <a:r>
              <a:rPr lang="en-US" dirty="0">
                <a:latin typeface="Candara" panose="020E0502030303020204" pitchFamily="34" charset="0"/>
              </a:rPr>
              <a:t>ChaCha20 with Poly1305 is the current default cipher used in OpenSSH and, therefore, HPN-SSH. ChaCha20 is a very secure but lightweight stream cipher developed by D.J. Bernstein. While implemented as a stream cipher ChaCha20 is technically a block cipher in that it uses 64-byte keys to encrypt and decrypt data. Each block of key data makes use of the same nonce and an atomically incrementing counter. The only variable that changes from one block to the next is the counter and it is not dependent on the input from previous blocks (as in a chain block cipher). This means that it is technically possible to compute the keystream and </a:t>
            </a:r>
            <a:r>
              <a:rPr lang="en-US" dirty="0" err="1">
                <a:latin typeface="Candara" panose="020E0502030303020204" pitchFamily="34" charset="0"/>
              </a:rPr>
              <a:t>en</a:t>
            </a:r>
            <a:r>
              <a:rPr lang="en-US" dirty="0">
                <a:latin typeface="Candara" panose="020E0502030303020204" pitchFamily="34" charset="0"/>
              </a:rPr>
              <a:t>/decrypt data out of order which should allow for parallelization. </a:t>
            </a:r>
            <a:br>
              <a:rPr lang="en-US" dirty="0">
                <a:latin typeface="Candara" panose="020E0502030303020204" pitchFamily="34" charset="0"/>
              </a:rPr>
            </a:br>
            <a:br>
              <a:rPr lang="en-US" dirty="0">
                <a:latin typeface="Candara" panose="020E0502030303020204" pitchFamily="34" charset="0"/>
              </a:rPr>
            </a:br>
            <a:r>
              <a:rPr lang="en-US" dirty="0">
                <a:latin typeface="Candara" panose="020E0502030303020204" pitchFamily="34" charset="0"/>
              </a:rPr>
              <a:t>We are currently working on a new implementation that will, like the AES-CTR-MT cipher, precompute the keystream on child threads and make it available to the parent thread for XORing against the cipher data. This will allow us to minimize thread management overhead and should prove to be more effective than the previous implementation. We hope to have this work largely accomplished by the end of the current calendar year. </a:t>
            </a:r>
            <a:endParaRPr lang="en-US" dirty="0">
              <a:solidFill>
                <a:srgbClr val="1482A5"/>
              </a:solidFill>
              <a:latin typeface="Candara" panose="020E0502030303020204" pitchFamily="34" charset="0"/>
              <a:ea typeface="Open Sans" panose="020B0606030504020204" pitchFamily="34" charset="0"/>
              <a:cs typeface="Open Sans" panose="020B0606030504020204" pitchFamily="34" charset="0"/>
            </a:endParaRPr>
          </a:p>
        </p:txBody>
      </p:sp>
      <p:sp>
        <p:nvSpPr>
          <p:cNvPr id="69" name="TextBox 68">
            <a:extLst>
              <a:ext uri="{FF2B5EF4-FFF2-40B4-BE49-F238E27FC236}">
                <a16:creationId xmlns:a16="http://schemas.microsoft.com/office/drawing/2014/main" id="{27A0BB3C-427E-42CA-963C-DA612C8F2B9C}"/>
              </a:ext>
            </a:extLst>
          </p:cNvPr>
          <p:cNvSpPr txBox="1"/>
          <p:nvPr/>
        </p:nvSpPr>
        <p:spPr>
          <a:xfrm>
            <a:off x="22555200" y="8077201"/>
            <a:ext cx="9601200" cy="646331"/>
          </a:xfrm>
          <a:prstGeom prst="rect">
            <a:avLst/>
          </a:prstGeom>
          <a:noFill/>
        </p:spPr>
        <p:txBody>
          <a:bodyPr wrap="square" rtlCol="0">
            <a:spAutoFit/>
          </a:bodyPr>
          <a:lstStyle>
            <a:defPPr>
              <a:defRPr kern="1200" smtId="4294967295"/>
            </a:defPPr>
          </a:lstStyle>
          <a:p>
            <a:r>
              <a:rPr lang="en-US" sz="3600" dirty="0">
                <a:solidFill>
                  <a:srgbClr val="235078"/>
                </a:solidFill>
                <a:latin typeface="Libre Baskerville" panose="02000000000000000000" pitchFamily="2" charset="0"/>
              </a:rPr>
              <a:t>Parallelization of the ChaCha20 Cipher</a:t>
            </a:r>
          </a:p>
        </p:txBody>
      </p:sp>
      <p:sp>
        <p:nvSpPr>
          <p:cNvPr id="29" name="Rectangle 28">
            <a:extLst>
              <a:ext uri="{FF2B5EF4-FFF2-40B4-BE49-F238E27FC236}">
                <a16:creationId xmlns:a16="http://schemas.microsoft.com/office/drawing/2014/main" id="{76CA1819-6949-70FD-21C3-DD7A424BDA22}"/>
              </a:ext>
            </a:extLst>
          </p:cNvPr>
          <p:cNvSpPr/>
          <p:nvPr/>
        </p:nvSpPr>
        <p:spPr>
          <a:xfrm>
            <a:off x="11500004" y="25178108"/>
            <a:ext cx="10058400" cy="70236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30" name="TextBox 29">
            <a:extLst>
              <a:ext uri="{FF2B5EF4-FFF2-40B4-BE49-F238E27FC236}">
                <a16:creationId xmlns:a16="http://schemas.microsoft.com/office/drawing/2014/main" id="{01E48B8B-FF54-4D97-28CD-BE589078C9E0}"/>
              </a:ext>
            </a:extLst>
          </p:cNvPr>
          <p:cNvSpPr txBox="1"/>
          <p:nvPr/>
        </p:nvSpPr>
        <p:spPr>
          <a:xfrm>
            <a:off x="11697511" y="25527000"/>
            <a:ext cx="9601200" cy="646331"/>
          </a:xfrm>
          <a:prstGeom prst="rect">
            <a:avLst/>
          </a:prstGeom>
          <a:noFill/>
        </p:spPr>
        <p:txBody>
          <a:bodyPr wrap="square" rtlCol="0">
            <a:spAutoFit/>
          </a:bodyPr>
          <a:lstStyle>
            <a:defPPr>
              <a:defRPr kern="1200" smtId="4294967295"/>
            </a:defPPr>
          </a:lstStyle>
          <a:p>
            <a:r>
              <a:rPr lang="en-US" sz="3600" dirty="0">
                <a:solidFill>
                  <a:srgbClr val="235078"/>
                </a:solidFill>
                <a:latin typeface="Libre Baskerville" panose="02000000000000000000" pitchFamily="2" charset="0"/>
              </a:rPr>
              <a:t>Packaging and Distribution</a:t>
            </a:r>
          </a:p>
        </p:txBody>
      </p:sp>
      <p:sp>
        <p:nvSpPr>
          <p:cNvPr id="31" name="TextBox 30">
            <a:extLst>
              <a:ext uri="{FF2B5EF4-FFF2-40B4-BE49-F238E27FC236}">
                <a16:creationId xmlns:a16="http://schemas.microsoft.com/office/drawing/2014/main" id="{E6ABF762-D2AE-B612-C184-F3F25DF48AD0}"/>
              </a:ext>
            </a:extLst>
          </p:cNvPr>
          <p:cNvSpPr txBox="1"/>
          <p:nvPr/>
        </p:nvSpPr>
        <p:spPr>
          <a:xfrm>
            <a:off x="11697511" y="26173331"/>
            <a:ext cx="9601200" cy="5632311"/>
          </a:xfrm>
          <a:prstGeom prst="rect">
            <a:avLst/>
          </a:prstGeom>
          <a:noFill/>
        </p:spPr>
        <p:txBody>
          <a:bodyPr wrap="square" rtlCol="0">
            <a:spAutoFit/>
          </a:bodyPr>
          <a:lstStyle>
            <a:defPPr>
              <a:defRPr kern="1200" smtId="4294967295"/>
            </a:defPPr>
          </a:lstStyle>
          <a:p>
            <a:r>
              <a:rPr lang="en-US" dirty="0">
                <a:latin typeface="Candara" panose="020E0502030303020204" pitchFamily="34" charset="0"/>
              </a:rPr>
              <a:t>HPN-SSH is primarily distributed via source code repositories on websites like GitHub and </a:t>
            </a:r>
            <a:r>
              <a:rPr lang="en-US" dirty="0" err="1">
                <a:latin typeface="Candara" panose="020E0502030303020204" pitchFamily="34" charset="0"/>
              </a:rPr>
              <a:t>SourceForge</a:t>
            </a:r>
            <a:r>
              <a:rPr lang="en-US" dirty="0">
                <a:latin typeface="Candara" panose="020E0502030303020204" pitchFamily="34" charset="0"/>
              </a:rPr>
              <a:t>. While useful it can present a barrier to widespread adoption to many users – especially with the general public. As such, we’ve been working on providing binary distributions of HPN-SSH that can exist alongside existing installations of OpenSSH. With this in mind we’ve renamed all binaries created with a prefix of ‘</a:t>
            </a:r>
            <a:r>
              <a:rPr lang="en-US" dirty="0" err="1">
                <a:latin typeface="Candara" panose="020E0502030303020204" pitchFamily="34" charset="0"/>
              </a:rPr>
              <a:t>hpn</a:t>
            </a:r>
            <a:r>
              <a:rPr lang="en-US" dirty="0">
                <a:latin typeface="Candara" panose="020E0502030303020204" pitchFamily="34" charset="0"/>
              </a:rPr>
              <a:t>’. For example, ‘</a:t>
            </a:r>
            <a:r>
              <a:rPr lang="en-US" dirty="0" err="1">
                <a:latin typeface="Candara" panose="020E0502030303020204" pitchFamily="34" charset="0"/>
              </a:rPr>
              <a:t>ssh</a:t>
            </a:r>
            <a:r>
              <a:rPr lang="en-US" dirty="0">
                <a:latin typeface="Candara" panose="020E0502030303020204" pitchFamily="34" charset="0"/>
              </a:rPr>
              <a:t>’ is now ‘</a:t>
            </a:r>
            <a:r>
              <a:rPr lang="en-US" dirty="0" err="1">
                <a:latin typeface="Candara" panose="020E0502030303020204" pitchFamily="34" charset="0"/>
              </a:rPr>
              <a:t>hpnssh</a:t>
            </a:r>
            <a:r>
              <a:rPr lang="en-US" dirty="0">
                <a:latin typeface="Candara" panose="020E0502030303020204" pitchFamily="34" charset="0"/>
              </a:rPr>
              <a:t>’, ‘</a:t>
            </a:r>
            <a:r>
              <a:rPr lang="en-US" dirty="0" err="1">
                <a:latin typeface="Candara" panose="020E0502030303020204" pitchFamily="34" charset="0"/>
              </a:rPr>
              <a:t>scp</a:t>
            </a:r>
            <a:r>
              <a:rPr lang="en-US" dirty="0">
                <a:latin typeface="Candara" panose="020E0502030303020204" pitchFamily="34" charset="0"/>
              </a:rPr>
              <a:t>’ is now ‘</a:t>
            </a:r>
            <a:r>
              <a:rPr lang="en-US" dirty="0" err="1">
                <a:latin typeface="Candara" panose="020E0502030303020204" pitchFamily="34" charset="0"/>
              </a:rPr>
              <a:t>hpnscp</a:t>
            </a:r>
            <a:r>
              <a:rPr lang="en-US" dirty="0">
                <a:latin typeface="Candara" panose="020E0502030303020204" pitchFamily="34" charset="0"/>
              </a:rPr>
              <a:t>’, etc. Likewise, the configuration files and keys are now found in /</a:t>
            </a:r>
            <a:r>
              <a:rPr lang="en-US" dirty="0" err="1">
                <a:latin typeface="Candara" panose="020E0502030303020204" pitchFamily="34" charset="0"/>
              </a:rPr>
              <a:t>etc</a:t>
            </a:r>
            <a:r>
              <a:rPr lang="en-US" dirty="0">
                <a:latin typeface="Candara" panose="020E0502030303020204" pitchFamily="34" charset="0"/>
              </a:rPr>
              <a:t>/</a:t>
            </a:r>
            <a:r>
              <a:rPr lang="en-US" dirty="0" err="1">
                <a:latin typeface="Candara" panose="020E0502030303020204" pitchFamily="34" charset="0"/>
              </a:rPr>
              <a:t>hpnssh</a:t>
            </a:r>
            <a:r>
              <a:rPr lang="en-US" dirty="0">
                <a:latin typeface="Candara" panose="020E0502030303020204" pitchFamily="34" charset="0"/>
              </a:rPr>
              <a:t>/’. We have also moved the default port of </a:t>
            </a:r>
            <a:r>
              <a:rPr lang="en-US" dirty="0" err="1">
                <a:latin typeface="Candara" panose="020E0502030303020204" pitchFamily="34" charset="0"/>
              </a:rPr>
              <a:t>hpnssh</a:t>
            </a:r>
            <a:r>
              <a:rPr lang="en-US" dirty="0">
                <a:latin typeface="Candara" panose="020E0502030303020204" pitchFamily="34" charset="0"/>
              </a:rPr>
              <a:t> from TCP port 22 to 2222. </a:t>
            </a:r>
            <a:br>
              <a:rPr lang="en-US" dirty="0">
                <a:latin typeface="Candara" panose="020E0502030303020204" pitchFamily="34" charset="0"/>
              </a:rPr>
            </a:br>
            <a:br>
              <a:rPr lang="en-US" dirty="0">
                <a:latin typeface="Candara" panose="020E0502030303020204" pitchFamily="34" charset="0"/>
              </a:rPr>
            </a:br>
            <a:r>
              <a:rPr lang="en-US" dirty="0">
                <a:latin typeface="Candara" panose="020E0502030303020204" pitchFamily="34" charset="0"/>
              </a:rPr>
              <a:t>This change, while significant, places HPN-SSH into a better position for inclusion of these binary packages into the default distribution repositories for both Fedora and Debian. Submissions to both have already been made and work is underway to shepherd these through the validation and adoption process. </a:t>
            </a:r>
          </a:p>
        </p:txBody>
      </p:sp>
      <p:sp>
        <p:nvSpPr>
          <p:cNvPr id="32" name="Rectangle 31">
            <a:extLst>
              <a:ext uri="{FF2B5EF4-FFF2-40B4-BE49-F238E27FC236}">
                <a16:creationId xmlns:a16="http://schemas.microsoft.com/office/drawing/2014/main" id="{61462F25-E8CE-EB42-FEFC-5E710DBA0D0F}"/>
              </a:ext>
            </a:extLst>
          </p:cNvPr>
          <p:cNvSpPr/>
          <p:nvPr/>
        </p:nvSpPr>
        <p:spPr>
          <a:xfrm>
            <a:off x="22326600" y="16669405"/>
            <a:ext cx="10058400" cy="63821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33" name="TextBox 32">
            <a:extLst>
              <a:ext uri="{FF2B5EF4-FFF2-40B4-BE49-F238E27FC236}">
                <a16:creationId xmlns:a16="http://schemas.microsoft.com/office/drawing/2014/main" id="{F0C0C44E-FA31-61CD-98A9-7E8010F65716}"/>
              </a:ext>
            </a:extLst>
          </p:cNvPr>
          <p:cNvSpPr txBox="1"/>
          <p:nvPr/>
        </p:nvSpPr>
        <p:spPr>
          <a:xfrm>
            <a:off x="22529800" y="17665079"/>
            <a:ext cx="9601200" cy="5262979"/>
          </a:xfrm>
          <a:prstGeom prst="rect">
            <a:avLst/>
          </a:prstGeom>
          <a:noFill/>
        </p:spPr>
        <p:txBody>
          <a:bodyPr wrap="square" rtlCol="0">
            <a:spAutoFit/>
          </a:bodyPr>
          <a:lstStyle>
            <a:defPPr>
              <a:defRPr kern="1200" smtId="4294967295"/>
            </a:defPPr>
          </a:lstStyle>
          <a:p>
            <a:r>
              <a:rPr lang="en-US" dirty="0">
                <a:latin typeface="Candara" panose="020E0502030303020204" pitchFamily="34" charset="0"/>
              </a:rPr>
              <a:t>Other aspects of HPN-SSH have also been improved or expanded upon. This includes two patches from community contributor, Alan Jude. The first normalized the size of internal I/O buffers that dramatically reduced the number of read() </a:t>
            </a:r>
            <a:r>
              <a:rPr lang="en-US" dirty="0" err="1">
                <a:latin typeface="Candara" panose="020E0502030303020204" pitchFamily="34" charset="0"/>
              </a:rPr>
              <a:t>syscalls</a:t>
            </a:r>
            <a:r>
              <a:rPr lang="en-US" dirty="0">
                <a:latin typeface="Candara" panose="020E0502030303020204" pitchFamily="34" charset="0"/>
              </a:rPr>
              <a:t>. This reduces CPU load and improves throughput in constrained environments. The second optionally disables the message authentication cipher while using the None cipher. This combination provides near line rate throughput (on a 10Gb/s testbed) making it a good choice for non-sensitive bulk data on trusted paths. </a:t>
            </a:r>
          </a:p>
          <a:p>
            <a:br>
              <a:rPr lang="en-US" dirty="0">
                <a:latin typeface="Candara" panose="020E0502030303020204" pitchFamily="34" charset="0"/>
              </a:rPr>
            </a:br>
            <a:r>
              <a:rPr lang="en-US" dirty="0">
                <a:latin typeface="Candara" panose="020E0502030303020204" pitchFamily="34" charset="0"/>
              </a:rPr>
              <a:t>Additional work was undertaken to:</a:t>
            </a:r>
          </a:p>
          <a:p>
            <a:pPr marL="342900" indent="-342900">
              <a:buFont typeface="Arial" panose="020B0604020202020204" pitchFamily="34" charset="0"/>
              <a:buChar char="•"/>
            </a:pPr>
            <a:r>
              <a:rPr lang="en-US" dirty="0">
                <a:latin typeface="Candara" panose="020E0502030303020204" pitchFamily="34" charset="0"/>
              </a:rPr>
              <a:t>inline several functions used in the UMAC process;</a:t>
            </a:r>
          </a:p>
          <a:p>
            <a:pPr marL="342900" indent="-342900">
              <a:buFont typeface="Arial" panose="020B0604020202020204" pitchFamily="34" charset="0"/>
              <a:buChar char="•"/>
            </a:pPr>
            <a:r>
              <a:rPr lang="en-US" dirty="0">
                <a:latin typeface="Candara" panose="020E0502030303020204" pitchFamily="34" charset="0"/>
              </a:rPr>
              <a:t>improve documentation;</a:t>
            </a:r>
          </a:p>
          <a:p>
            <a:pPr marL="342900" indent="-342900">
              <a:buFont typeface="Arial" panose="020B0604020202020204" pitchFamily="34" charset="0"/>
              <a:buChar char="•"/>
            </a:pPr>
            <a:r>
              <a:rPr lang="en-US" dirty="0">
                <a:latin typeface="Candara" panose="020E0502030303020204" pitchFamily="34" charset="0"/>
              </a:rPr>
              <a:t>enhance performance when data is being written to slow file systems;</a:t>
            </a:r>
          </a:p>
          <a:p>
            <a:pPr marL="342900" indent="-342900">
              <a:buFont typeface="Arial" panose="020B0604020202020204" pitchFamily="34" charset="0"/>
              <a:buChar char="•"/>
            </a:pPr>
            <a:r>
              <a:rPr lang="en-US" dirty="0">
                <a:latin typeface="Candara" panose="020E0502030303020204" pitchFamily="34" charset="0"/>
              </a:rPr>
              <a:t>and improve flow control management in high RTT environments.</a:t>
            </a:r>
          </a:p>
        </p:txBody>
      </p:sp>
      <p:sp>
        <p:nvSpPr>
          <p:cNvPr id="34" name="TextBox 33">
            <a:extLst>
              <a:ext uri="{FF2B5EF4-FFF2-40B4-BE49-F238E27FC236}">
                <a16:creationId xmlns:a16="http://schemas.microsoft.com/office/drawing/2014/main" id="{625E96C8-6FE3-40C2-6DD8-A4340BE9E6B5}"/>
              </a:ext>
            </a:extLst>
          </p:cNvPr>
          <p:cNvSpPr txBox="1"/>
          <p:nvPr/>
        </p:nvSpPr>
        <p:spPr>
          <a:xfrm>
            <a:off x="22529800" y="16997166"/>
            <a:ext cx="9601200" cy="646331"/>
          </a:xfrm>
          <a:prstGeom prst="rect">
            <a:avLst/>
          </a:prstGeom>
          <a:noFill/>
        </p:spPr>
        <p:txBody>
          <a:bodyPr wrap="square" rtlCol="0">
            <a:spAutoFit/>
          </a:bodyPr>
          <a:lstStyle>
            <a:defPPr>
              <a:defRPr kern="1200" smtId="4294967295"/>
            </a:defPPr>
          </a:lstStyle>
          <a:p>
            <a:r>
              <a:rPr lang="en-US" sz="3600" dirty="0">
                <a:solidFill>
                  <a:srgbClr val="235078"/>
                </a:solidFill>
                <a:latin typeface="Libre Baskerville" panose="02000000000000000000" pitchFamily="2" charset="0"/>
              </a:rPr>
              <a:t>Other Improvements</a:t>
            </a:r>
          </a:p>
        </p:txBody>
      </p:sp>
      <p:graphicFrame>
        <p:nvGraphicFramePr>
          <p:cNvPr id="39" name="Chart 38">
            <a:extLst>
              <a:ext uri="{FF2B5EF4-FFF2-40B4-BE49-F238E27FC236}">
                <a16:creationId xmlns:a16="http://schemas.microsoft.com/office/drawing/2014/main" id="{9087A2EF-9938-3271-E88C-77F4E616E843}"/>
              </a:ext>
            </a:extLst>
          </p:cNvPr>
          <p:cNvGraphicFramePr>
            <a:graphicFrameLocks/>
          </p:cNvGraphicFramePr>
          <p:nvPr>
            <p:extLst>
              <p:ext uri="{D42A27DB-BD31-4B8C-83A1-F6EECF244321}">
                <p14:modId xmlns:p14="http://schemas.microsoft.com/office/powerpoint/2010/main" val="542040746"/>
              </p:ext>
            </p:extLst>
          </p:nvPr>
        </p:nvGraphicFramePr>
        <p:xfrm>
          <a:off x="33350200" y="10706685"/>
          <a:ext cx="9601200" cy="59627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0" name="Chart 39">
            <a:extLst>
              <a:ext uri="{FF2B5EF4-FFF2-40B4-BE49-F238E27FC236}">
                <a16:creationId xmlns:a16="http://schemas.microsoft.com/office/drawing/2014/main" id="{CF64DA72-15EB-8B44-43C4-96E392F29A4B}"/>
              </a:ext>
            </a:extLst>
          </p:cNvPr>
          <p:cNvGraphicFramePr>
            <a:graphicFrameLocks/>
          </p:cNvGraphicFramePr>
          <p:nvPr>
            <p:extLst>
              <p:ext uri="{D42A27DB-BD31-4B8C-83A1-F6EECF244321}">
                <p14:modId xmlns:p14="http://schemas.microsoft.com/office/powerpoint/2010/main" val="750276639"/>
              </p:ext>
            </p:extLst>
          </p:nvPr>
        </p:nvGraphicFramePr>
        <p:xfrm>
          <a:off x="33375600" y="17430650"/>
          <a:ext cx="9601200" cy="5937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1" name="Chart 70">
            <a:extLst>
              <a:ext uri="{FF2B5EF4-FFF2-40B4-BE49-F238E27FC236}">
                <a16:creationId xmlns:a16="http://schemas.microsoft.com/office/drawing/2014/main" id="{F6F94726-5B1F-FE9C-0DAE-288D83AAC183}"/>
              </a:ext>
            </a:extLst>
          </p:cNvPr>
          <p:cNvGraphicFramePr>
            <a:graphicFrameLocks/>
          </p:cNvGraphicFramePr>
          <p:nvPr>
            <p:extLst>
              <p:ext uri="{D42A27DB-BD31-4B8C-83A1-F6EECF244321}">
                <p14:modId xmlns:p14="http://schemas.microsoft.com/office/powerpoint/2010/main" val="2362077933"/>
              </p:ext>
            </p:extLst>
          </p:nvPr>
        </p:nvGraphicFramePr>
        <p:xfrm>
          <a:off x="33375600" y="24129144"/>
          <a:ext cx="9601200" cy="5943600"/>
        </p:xfrm>
        <a:graphic>
          <a:graphicData uri="http://schemas.openxmlformats.org/drawingml/2006/chart">
            <c:chart xmlns:c="http://schemas.openxmlformats.org/drawingml/2006/chart" xmlns:r="http://schemas.openxmlformats.org/officeDocument/2006/relationships" r:id="rId5"/>
          </a:graphicData>
        </a:graphic>
      </p:graphicFrame>
      <p:pic>
        <p:nvPicPr>
          <p:cNvPr id="4" name="Picture 3" descr="Logo&#10;&#10;Description automatically generated">
            <a:extLst>
              <a:ext uri="{FF2B5EF4-FFF2-40B4-BE49-F238E27FC236}">
                <a16:creationId xmlns:a16="http://schemas.microsoft.com/office/drawing/2014/main" id="{49ED2BED-EFF2-A40C-4FF2-B8957F16B9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5800" y="1235943"/>
            <a:ext cx="5943600" cy="2100072"/>
          </a:xfrm>
          <a:prstGeom prst="rect">
            <a:avLst/>
          </a:prstGeom>
        </p:spPr>
      </p:pic>
      <p:pic>
        <p:nvPicPr>
          <p:cNvPr id="6" name="Picture 5" descr="A picture containing transport, wheel&#10;&#10;Description automatically generated">
            <a:extLst>
              <a:ext uri="{FF2B5EF4-FFF2-40B4-BE49-F238E27FC236}">
                <a16:creationId xmlns:a16="http://schemas.microsoft.com/office/drawing/2014/main" id="{D8ACB328-AF3F-F6C1-D7C7-B7488A88A7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547800" y="743427"/>
            <a:ext cx="3657600" cy="3676716"/>
          </a:xfrm>
          <a:prstGeom prst="rect">
            <a:avLst/>
          </a:prstGeom>
        </p:spPr>
      </p:pic>
      <p:sp>
        <p:nvSpPr>
          <p:cNvPr id="72" name="Rectangle 71">
            <a:extLst>
              <a:ext uri="{FF2B5EF4-FFF2-40B4-BE49-F238E27FC236}">
                <a16:creationId xmlns:a16="http://schemas.microsoft.com/office/drawing/2014/main" id="{E40564A4-5682-8BD0-5D0F-AF3E079BAE8D}"/>
              </a:ext>
            </a:extLst>
          </p:cNvPr>
          <p:cNvSpPr/>
          <p:nvPr/>
        </p:nvSpPr>
        <p:spPr>
          <a:xfrm>
            <a:off x="22339886" y="28764849"/>
            <a:ext cx="10067723" cy="3436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73" name="TextBox 72">
            <a:extLst>
              <a:ext uri="{FF2B5EF4-FFF2-40B4-BE49-F238E27FC236}">
                <a16:creationId xmlns:a16="http://schemas.microsoft.com/office/drawing/2014/main" id="{30F73AB3-068D-64FC-5A53-DE16A3C0CD2F}"/>
              </a:ext>
            </a:extLst>
          </p:cNvPr>
          <p:cNvSpPr txBox="1"/>
          <p:nvPr/>
        </p:nvSpPr>
        <p:spPr>
          <a:xfrm>
            <a:off x="22577809" y="28994476"/>
            <a:ext cx="9601200" cy="646331"/>
          </a:xfrm>
          <a:prstGeom prst="rect">
            <a:avLst/>
          </a:prstGeom>
          <a:noFill/>
        </p:spPr>
        <p:txBody>
          <a:bodyPr wrap="square" rtlCol="0">
            <a:spAutoFit/>
          </a:bodyPr>
          <a:lstStyle>
            <a:defPPr>
              <a:defRPr kern="1200" smtId="4294967295"/>
            </a:defPPr>
          </a:lstStyle>
          <a:p>
            <a:r>
              <a:rPr lang="en-US" sz="3600" dirty="0">
                <a:solidFill>
                  <a:srgbClr val="235078"/>
                </a:solidFill>
                <a:latin typeface="Libre Baskerville" panose="02000000000000000000" pitchFamily="2" charset="0"/>
              </a:rPr>
              <a:t>Community Resources</a:t>
            </a:r>
          </a:p>
        </p:txBody>
      </p:sp>
      <p:sp>
        <p:nvSpPr>
          <p:cNvPr id="7" name="TextBox 6">
            <a:extLst>
              <a:ext uri="{FF2B5EF4-FFF2-40B4-BE49-F238E27FC236}">
                <a16:creationId xmlns:a16="http://schemas.microsoft.com/office/drawing/2014/main" id="{AF43DFF9-60CF-0B75-5FA4-9C4D2BC1D98A}"/>
              </a:ext>
            </a:extLst>
          </p:cNvPr>
          <p:cNvSpPr txBox="1"/>
          <p:nvPr/>
        </p:nvSpPr>
        <p:spPr>
          <a:xfrm>
            <a:off x="22577809" y="29643202"/>
            <a:ext cx="9354803" cy="1938992"/>
          </a:xfrm>
          <a:prstGeom prst="rect">
            <a:avLst/>
          </a:prstGeom>
          <a:noFill/>
        </p:spPr>
        <p:txBody>
          <a:bodyPr wrap="square" rtlCol="0">
            <a:spAutoFit/>
          </a:bodyPr>
          <a:lstStyle/>
          <a:p>
            <a:r>
              <a:rPr lang="en-US" dirty="0">
                <a:latin typeface="Candara" panose="020E0502030303020204" pitchFamily="34" charset="0"/>
              </a:rPr>
              <a:t>Online: </a:t>
            </a:r>
            <a:r>
              <a:rPr lang="en-US" dirty="0">
                <a:solidFill>
                  <a:schemeClr val="bg2">
                    <a:lumMod val="50000"/>
                  </a:schemeClr>
                </a:solidFill>
                <a:latin typeface="Candara" panose="020E0502030303020204" pitchFamily="34" charset="0"/>
              </a:rPr>
              <a:t>https://psc.edu/hpn-ssh-home</a:t>
            </a:r>
            <a:r>
              <a:rPr lang="en-US" dirty="0">
                <a:latin typeface="Candara" panose="020E0502030303020204" pitchFamily="34" charset="0"/>
              </a:rPr>
              <a:t> or </a:t>
            </a:r>
            <a:r>
              <a:rPr lang="en-US" dirty="0">
                <a:solidFill>
                  <a:schemeClr val="bg2">
                    <a:lumMod val="50000"/>
                  </a:schemeClr>
                </a:solidFill>
                <a:latin typeface="Candara" panose="020E0502030303020204" pitchFamily="34" charset="0"/>
              </a:rPr>
              <a:t>http://</a:t>
            </a:r>
            <a:r>
              <a:rPr lang="en-US" dirty="0" err="1">
                <a:solidFill>
                  <a:schemeClr val="bg2">
                    <a:lumMod val="50000"/>
                  </a:schemeClr>
                </a:solidFill>
                <a:latin typeface="Candara" panose="020E0502030303020204" pitchFamily="34" charset="0"/>
              </a:rPr>
              <a:t>hpnssh.org</a:t>
            </a:r>
            <a:endParaRPr lang="en-US" dirty="0">
              <a:solidFill>
                <a:schemeClr val="bg2">
                  <a:lumMod val="50000"/>
                </a:schemeClr>
              </a:solidFill>
              <a:latin typeface="Candara" panose="020E0502030303020204" pitchFamily="34" charset="0"/>
            </a:endParaRPr>
          </a:p>
          <a:p>
            <a:r>
              <a:rPr lang="en-US" dirty="0">
                <a:latin typeface="Candara" panose="020E0502030303020204" pitchFamily="34" charset="0"/>
              </a:rPr>
              <a:t>Mailing list: </a:t>
            </a:r>
            <a:r>
              <a:rPr lang="en-US" dirty="0">
                <a:solidFill>
                  <a:schemeClr val="bg2">
                    <a:lumMod val="50000"/>
                  </a:schemeClr>
                </a:solidFill>
                <a:latin typeface="Candara" panose="020E0502030303020204" pitchFamily="34" charset="0"/>
              </a:rPr>
              <a:t>hpnssh-community@psc.edu</a:t>
            </a:r>
          </a:p>
          <a:p>
            <a:r>
              <a:rPr lang="en-US" dirty="0" err="1">
                <a:latin typeface="Candara" panose="020E0502030303020204" pitchFamily="34" charset="0"/>
              </a:rPr>
              <a:t>Github</a:t>
            </a:r>
            <a:r>
              <a:rPr lang="en-US" dirty="0">
                <a:solidFill>
                  <a:schemeClr val="bg2">
                    <a:lumMod val="50000"/>
                  </a:schemeClr>
                </a:solidFill>
                <a:latin typeface="Candara" panose="020E0502030303020204" pitchFamily="34" charset="0"/>
              </a:rPr>
              <a:t>: https://github.com/rapier1/openssh-portable</a:t>
            </a:r>
          </a:p>
          <a:p>
            <a:r>
              <a:rPr lang="en-US" dirty="0" err="1">
                <a:latin typeface="Candara" panose="020E0502030303020204" pitchFamily="34" charset="0"/>
              </a:rPr>
              <a:t>SourceForge</a:t>
            </a:r>
            <a:r>
              <a:rPr lang="en-US" dirty="0">
                <a:latin typeface="Candara" panose="020E0502030303020204" pitchFamily="34" charset="0"/>
              </a:rPr>
              <a:t>: </a:t>
            </a:r>
            <a:r>
              <a:rPr lang="en-US" dirty="0">
                <a:solidFill>
                  <a:schemeClr val="bg2">
                    <a:lumMod val="50000"/>
                  </a:schemeClr>
                </a:solidFill>
                <a:latin typeface="Candara" panose="020E0502030303020204" pitchFamily="34" charset="0"/>
              </a:rPr>
              <a:t>https://</a:t>
            </a:r>
            <a:r>
              <a:rPr lang="en-US" dirty="0" err="1">
                <a:solidFill>
                  <a:schemeClr val="bg2">
                    <a:lumMod val="50000"/>
                  </a:schemeClr>
                </a:solidFill>
                <a:latin typeface="Candara" panose="020E0502030303020204" pitchFamily="34" charset="0"/>
              </a:rPr>
              <a:t>sourceforge.net</a:t>
            </a:r>
            <a:r>
              <a:rPr lang="en-US" dirty="0">
                <a:solidFill>
                  <a:schemeClr val="bg2">
                    <a:lumMod val="50000"/>
                  </a:schemeClr>
                </a:solidFill>
                <a:latin typeface="Candara" panose="020E0502030303020204" pitchFamily="34" charset="0"/>
              </a:rPr>
              <a:t>/projects/</a:t>
            </a:r>
            <a:r>
              <a:rPr lang="en-US" dirty="0" err="1">
                <a:solidFill>
                  <a:schemeClr val="bg2">
                    <a:lumMod val="50000"/>
                  </a:schemeClr>
                </a:solidFill>
                <a:latin typeface="Candara" panose="020E0502030303020204" pitchFamily="34" charset="0"/>
              </a:rPr>
              <a:t>hpnssh</a:t>
            </a:r>
            <a:r>
              <a:rPr lang="en-US" dirty="0">
                <a:solidFill>
                  <a:schemeClr val="bg2">
                    <a:lumMod val="50000"/>
                  </a:schemeClr>
                </a:solidFill>
                <a:latin typeface="Candara" panose="020E0502030303020204" pitchFamily="34" charset="0"/>
              </a:rPr>
              <a:t>/</a:t>
            </a:r>
            <a:br>
              <a:rPr lang="en-US" dirty="0">
                <a:solidFill>
                  <a:schemeClr val="bg2">
                    <a:lumMod val="50000"/>
                  </a:schemeClr>
                </a:solidFill>
                <a:latin typeface="Candara" panose="020E0502030303020204" pitchFamily="34" charset="0"/>
              </a:rPr>
            </a:br>
            <a:endParaRPr lang="en-US" dirty="0">
              <a:solidFill>
                <a:schemeClr val="bg2">
                  <a:lumMod val="50000"/>
                </a:schemeClr>
              </a:solidFill>
              <a:latin typeface="Candara" panose="020E0502030303020204" pitchFamily="34" charset="0"/>
            </a:endParaRP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6.09.30"/>
  <p:tag name="AS_TITLE" val="Aspose.Slides for .NET 4.0"/>
  <p:tag name="AS_VERSION" val="16.9.0.0"/>
  <p:tag name="MAKESIGNSTEMPLATE" val="persuadingsapphire|09-2018"/>
</p:tagLst>
</file>

<file path=ppt/theme/theme1.xml><?xml version="1.0" encoding="utf-8"?>
<a:theme xmlns:a="http://schemas.openxmlformats.org/drawingml/2006/main" name="Blank Presentation">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Blank Presentation">
      <a:majorFont>
        <a:latin typeface="Times New Roman"/>
        <a:ea typeface="Arial"/>
        <a:cs typeface="Arial"/>
      </a:majorFont>
      <a:minorFont>
        <a:latin typeface="Times New Roman"/>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6463</TotalTime>
  <Words>1661</Words>
  <Application>Microsoft Macintosh PowerPoint</Application>
  <PresentationFormat>Custom</PresentationFormat>
  <Paragraphs>69</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Montserrat Light</vt:lpstr>
      <vt:lpstr>Times New Roman</vt:lpstr>
      <vt:lpstr>Libre Baskerville</vt:lpstr>
      <vt:lpstr>Candara</vt:lpstr>
      <vt:lpstr>Montserrat</vt:lpstr>
      <vt:lpstr>Arial</vt:lpstr>
      <vt:lpstr>Blank Presentation</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to make a scientific poster</dc:title>
  <dc:subject>Free Poster Presentation Example</dc:subject>
  <dc:creator>Graphicsland/MakeSigns.com</dc:creator>
  <cp:keywords>scientific, research, template, custom, poster, presentation, symposium, printing, PowerPoint, create, design, example, sample, download</cp:keywords>
  <dc:description>This is a free template from MakeSigns.com to help you create the perfect scientific poster.</dc:description>
  <cp:lastModifiedBy>cr10</cp:lastModifiedBy>
  <cp:revision>304</cp:revision>
  <cp:lastPrinted>2006-11-15T16:04:57Z</cp:lastPrinted>
  <dcterms:modified xsi:type="dcterms:W3CDTF">2022-07-15T14:57:22Z</dcterms:modified>
  <cp:category>templates for scientific poster</cp:category>
</cp:coreProperties>
</file>