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0"/>
  </p:notesMasterIdLst>
  <p:sldIdLst>
    <p:sldId id="2211" r:id="rId3"/>
    <p:sldId id="2084" r:id="rId4"/>
    <p:sldId id="2036" r:id="rId5"/>
    <p:sldId id="2233" r:id="rId6"/>
    <p:sldId id="2238" r:id="rId7"/>
    <p:sldId id="2219" r:id="rId8"/>
    <p:sldId id="2217" r:id="rId9"/>
    <p:sldId id="2216" r:id="rId10"/>
    <p:sldId id="2220" r:id="rId11"/>
    <p:sldId id="2218" r:id="rId12"/>
    <p:sldId id="2237" r:id="rId13"/>
    <p:sldId id="2222" r:id="rId14"/>
    <p:sldId id="298" r:id="rId15"/>
    <p:sldId id="2230" r:id="rId16"/>
    <p:sldId id="2231" r:id="rId17"/>
    <p:sldId id="2236" r:id="rId18"/>
    <p:sldId id="223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A17A7EB-CE58-4A85-A4F9-9A694C00EF22}">
          <p14:sldIdLst>
            <p14:sldId id="2211"/>
            <p14:sldId id="2084"/>
            <p14:sldId id="2036"/>
            <p14:sldId id="2233"/>
            <p14:sldId id="2238"/>
            <p14:sldId id="2219"/>
            <p14:sldId id="2217"/>
            <p14:sldId id="2216"/>
            <p14:sldId id="2220"/>
            <p14:sldId id="2218"/>
            <p14:sldId id="2237"/>
            <p14:sldId id="2222"/>
            <p14:sldId id="298"/>
            <p14:sldId id="2230"/>
            <p14:sldId id="2231"/>
            <p14:sldId id="2236"/>
            <p14:sldId id="2234"/>
          </p14:sldIdLst>
        </p14:section>
        <p14:section name="无标题节" id="{6060B8C4-BCC0-475D-B5CC-D78A4448067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4861"/>
    <a:srgbClr val="003F92"/>
    <a:srgbClr val="D9D9D9"/>
    <a:srgbClr val="1B99D4"/>
    <a:srgbClr val="942E82"/>
    <a:srgbClr val="CC9547"/>
    <a:srgbClr val="C4B7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0831" autoAdjust="0"/>
  </p:normalViewPr>
  <p:slideViewPr>
    <p:cSldViewPr snapToGrid="0">
      <p:cViewPr varScale="1">
        <p:scale>
          <a:sx n="155" d="100"/>
          <a:sy n="155" d="100"/>
        </p:scale>
        <p:origin x="1736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C65F8C-88BA-45F4-9EA0-B031D01DE9B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AE17C6C8-04F5-48C3-80E7-D8CD3DFA4293}">
      <dgm:prSet phldrT="[文本]" custT="1"/>
      <dgm:spPr/>
      <dgm:t>
        <a:bodyPr/>
        <a:lstStyle/>
        <a:p>
          <a:r>
            <a: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Minerals</a:t>
          </a:r>
          <a:endParaRPr lang="zh-CN" alt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27D560-07C1-4B16-90D3-B08F66ACD9D0}" type="parTrans" cxnId="{0B141A3F-7426-4C6F-9394-2938F02752C8}">
      <dgm:prSet/>
      <dgm:spPr/>
      <dgm:t>
        <a:bodyPr/>
        <a:lstStyle/>
        <a:p>
          <a:endParaRPr lang="zh-CN" altLang="en-US"/>
        </a:p>
      </dgm:t>
    </dgm:pt>
    <dgm:pt modelId="{77410614-7FF3-4556-95F1-9B22189CEA83}" type="sibTrans" cxnId="{0B141A3F-7426-4C6F-9394-2938F02752C8}">
      <dgm:prSet/>
      <dgm:spPr/>
      <dgm:t>
        <a:bodyPr/>
        <a:lstStyle/>
        <a:p>
          <a:endParaRPr lang="zh-CN" altLang="en-US"/>
        </a:p>
      </dgm:t>
    </dgm:pt>
    <dgm:pt modelId="{EE2C8693-0575-4E7F-8C9D-E77806EB54ED}">
      <dgm:prSet phldrT="[文本]" custT="1"/>
      <dgm:spPr/>
      <dgm:t>
        <a:bodyPr/>
        <a:lstStyle/>
        <a:p>
          <a:r>
            <a: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Xenolith</a:t>
          </a:r>
          <a:endParaRPr lang="zh-CN" alt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51F500-22E9-4ECF-9246-3E79295504E7}" type="parTrans" cxnId="{96A28214-59DD-40DF-9340-EE8DB07FDDDF}">
      <dgm:prSet/>
      <dgm:spPr/>
      <dgm:t>
        <a:bodyPr/>
        <a:lstStyle/>
        <a:p>
          <a:endParaRPr lang="zh-CN" altLang="en-US"/>
        </a:p>
      </dgm:t>
    </dgm:pt>
    <dgm:pt modelId="{87ED174F-9116-4FED-8C70-90BA53A6B7CB}" type="sibTrans" cxnId="{96A28214-59DD-40DF-9340-EE8DB07FDDDF}">
      <dgm:prSet/>
      <dgm:spPr/>
      <dgm:t>
        <a:bodyPr/>
        <a:lstStyle/>
        <a:p>
          <a:endParaRPr lang="zh-CN" altLang="en-US"/>
        </a:p>
      </dgm:t>
    </dgm:pt>
    <dgm:pt modelId="{36D7A933-6842-431D-9F98-FB5F216CBCF6}">
      <dgm:prSet phldrT="[文本]" custT="1"/>
      <dgm:spPr/>
      <dgm:t>
        <a:bodyPr/>
        <a:lstStyle/>
        <a:p>
          <a:r>
            <a: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Eruptive Rock</a:t>
          </a:r>
          <a:endParaRPr lang="zh-CN" alt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D90169-2EF8-48D2-9266-2692CDFB671C}" type="sibTrans" cxnId="{70E209FF-5752-4C82-A303-A75D85009DF5}">
      <dgm:prSet/>
      <dgm:spPr/>
      <dgm:t>
        <a:bodyPr/>
        <a:lstStyle/>
        <a:p>
          <a:endParaRPr lang="zh-CN" altLang="en-US"/>
        </a:p>
      </dgm:t>
    </dgm:pt>
    <dgm:pt modelId="{BB38B745-37C0-4F01-91A0-6E5ACDCEA9E1}" type="parTrans" cxnId="{70E209FF-5752-4C82-A303-A75D85009DF5}">
      <dgm:prSet/>
      <dgm:spPr/>
      <dgm:t>
        <a:bodyPr/>
        <a:lstStyle/>
        <a:p>
          <a:endParaRPr lang="zh-CN" altLang="en-US"/>
        </a:p>
      </dgm:t>
    </dgm:pt>
    <dgm:pt modelId="{D1192EBE-D182-49EE-8169-574FFA7A58E4}" type="pres">
      <dgm:prSet presAssocID="{15C65F8C-88BA-45F4-9EA0-B031D01DE9B7}" presName="Name0" presStyleCnt="0">
        <dgm:presLayoutVars>
          <dgm:dir/>
          <dgm:resizeHandles val="exact"/>
        </dgm:presLayoutVars>
      </dgm:prSet>
      <dgm:spPr/>
    </dgm:pt>
    <dgm:pt modelId="{7DD1D794-DC28-433A-B5DD-D0D49112B687}" type="pres">
      <dgm:prSet presAssocID="{AE17C6C8-04F5-48C3-80E7-D8CD3DFA4293}" presName="node" presStyleLbl="node1" presStyleIdx="0" presStyleCnt="3" custScaleX="67374" custLinFactNeighborX="-23594" custLinFactNeighborY="-4532">
        <dgm:presLayoutVars>
          <dgm:bulletEnabled val="1"/>
        </dgm:presLayoutVars>
      </dgm:prSet>
      <dgm:spPr/>
    </dgm:pt>
    <dgm:pt modelId="{BD8869C6-1C44-4B8D-9A80-F21FA2031180}" type="pres">
      <dgm:prSet presAssocID="{77410614-7FF3-4556-95F1-9B22189CEA83}" presName="sibTrans" presStyleLbl="sibTrans2D1" presStyleIdx="0" presStyleCnt="2" custScaleX="86826" custLinFactNeighborX="-5584"/>
      <dgm:spPr/>
    </dgm:pt>
    <dgm:pt modelId="{7FBC0B01-1408-48C8-AD18-DC658BC998F5}" type="pres">
      <dgm:prSet presAssocID="{77410614-7FF3-4556-95F1-9B22189CEA83}" presName="connectorText" presStyleLbl="sibTrans2D1" presStyleIdx="0" presStyleCnt="2"/>
      <dgm:spPr/>
    </dgm:pt>
    <dgm:pt modelId="{A8218861-0693-4788-8C75-578996B16E04}" type="pres">
      <dgm:prSet presAssocID="{EE2C8693-0575-4E7F-8C9D-E77806EB54ED}" presName="node" presStyleLbl="node1" presStyleIdx="1" presStyleCnt="3" custScaleX="63247" custLinFactNeighborX="-40806" custLinFactNeighborY="-2257">
        <dgm:presLayoutVars>
          <dgm:bulletEnabled val="1"/>
        </dgm:presLayoutVars>
      </dgm:prSet>
      <dgm:spPr/>
    </dgm:pt>
    <dgm:pt modelId="{1B7E0E0A-AFC3-4B3A-A926-A9EB738C1F57}" type="pres">
      <dgm:prSet presAssocID="{87ED174F-9116-4FED-8C70-90BA53A6B7CB}" presName="sibTrans" presStyleLbl="sibTrans2D1" presStyleIdx="1" presStyleCnt="2" custLinFactNeighborX="-8325"/>
      <dgm:spPr/>
    </dgm:pt>
    <dgm:pt modelId="{4613AE00-4F78-4867-AC15-FFB391CA23F8}" type="pres">
      <dgm:prSet presAssocID="{87ED174F-9116-4FED-8C70-90BA53A6B7CB}" presName="connectorText" presStyleLbl="sibTrans2D1" presStyleIdx="1" presStyleCnt="2"/>
      <dgm:spPr/>
    </dgm:pt>
    <dgm:pt modelId="{180CE318-AE3A-445B-B473-27658241D716}" type="pres">
      <dgm:prSet presAssocID="{36D7A933-6842-431D-9F98-FB5F216CBCF6}" presName="node" presStyleLbl="node1" presStyleIdx="2" presStyleCnt="3" custScaleX="91757" custLinFactNeighborX="-81062" custLinFactNeighborY="-1584">
        <dgm:presLayoutVars>
          <dgm:bulletEnabled val="1"/>
        </dgm:presLayoutVars>
      </dgm:prSet>
      <dgm:spPr/>
    </dgm:pt>
  </dgm:ptLst>
  <dgm:cxnLst>
    <dgm:cxn modelId="{96A28214-59DD-40DF-9340-EE8DB07FDDDF}" srcId="{15C65F8C-88BA-45F4-9EA0-B031D01DE9B7}" destId="{EE2C8693-0575-4E7F-8C9D-E77806EB54ED}" srcOrd="1" destOrd="0" parTransId="{F851F500-22E9-4ECF-9246-3E79295504E7}" sibTransId="{87ED174F-9116-4FED-8C70-90BA53A6B7CB}"/>
    <dgm:cxn modelId="{B88B6727-8694-4734-9D03-66EB34A7D0B6}" type="presOf" srcId="{87ED174F-9116-4FED-8C70-90BA53A6B7CB}" destId="{1B7E0E0A-AFC3-4B3A-A926-A9EB738C1F57}" srcOrd="0" destOrd="0" presId="urn:microsoft.com/office/officeart/2005/8/layout/process1"/>
    <dgm:cxn modelId="{0B141A3F-7426-4C6F-9394-2938F02752C8}" srcId="{15C65F8C-88BA-45F4-9EA0-B031D01DE9B7}" destId="{AE17C6C8-04F5-48C3-80E7-D8CD3DFA4293}" srcOrd="0" destOrd="0" parTransId="{6F27D560-07C1-4B16-90D3-B08F66ACD9D0}" sibTransId="{77410614-7FF3-4556-95F1-9B22189CEA83}"/>
    <dgm:cxn modelId="{6CB54E5F-EF1D-4090-A95A-93FB82F4728D}" type="presOf" srcId="{EE2C8693-0575-4E7F-8C9D-E77806EB54ED}" destId="{A8218861-0693-4788-8C75-578996B16E04}" srcOrd="0" destOrd="0" presId="urn:microsoft.com/office/officeart/2005/8/layout/process1"/>
    <dgm:cxn modelId="{51CA7C75-5B7C-4F59-97C2-09F434974520}" type="presOf" srcId="{87ED174F-9116-4FED-8C70-90BA53A6B7CB}" destId="{4613AE00-4F78-4867-AC15-FFB391CA23F8}" srcOrd="1" destOrd="0" presId="urn:microsoft.com/office/officeart/2005/8/layout/process1"/>
    <dgm:cxn modelId="{E4681B83-92F8-4DDB-87AD-93D2C562DD4D}" type="presOf" srcId="{AE17C6C8-04F5-48C3-80E7-D8CD3DFA4293}" destId="{7DD1D794-DC28-433A-B5DD-D0D49112B687}" srcOrd="0" destOrd="0" presId="urn:microsoft.com/office/officeart/2005/8/layout/process1"/>
    <dgm:cxn modelId="{0A983E9B-4CED-4D4C-8206-A73697AF83A0}" type="presOf" srcId="{15C65F8C-88BA-45F4-9EA0-B031D01DE9B7}" destId="{D1192EBE-D182-49EE-8169-574FFA7A58E4}" srcOrd="0" destOrd="0" presId="urn:microsoft.com/office/officeart/2005/8/layout/process1"/>
    <dgm:cxn modelId="{8CBAC99C-C297-4C21-B9C4-A85145AAF099}" type="presOf" srcId="{36D7A933-6842-431D-9F98-FB5F216CBCF6}" destId="{180CE318-AE3A-445B-B473-27658241D716}" srcOrd="0" destOrd="0" presId="urn:microsoft.com/office/officeart/2005/8/layout/process1"/>
    <dgm:cxn modelId="{3EEE049E-E356-4D6C-BC6A-02C368C73F75}" type="presOf" srcId="{77410614-7FF3-4556-95F1-9B22189CEA83}" destId="{BD8869C6-1C44-4B8D-9A80-F21FA2031180}" srcOrd="0" destOrd="0" presId="urn:microsoft.com/office/officeart/2005/8/layout/process1"/>
    <dgm:cxn modelId="{AF8ABAF3-4171-4001-9BB5-ED420FCF07E0}" type="presOf" srcId="{77410614-7FF3-4556-95F1-9B22189CEA83}" destId="{7FBC0B01-1408-48C8-AD18-DC658BC998F5}" srcOrd="1" destOrd="0" presId="urn:microsoft.com/office/officeart/2005/8/layout/process1"/>
    <dgm:cxn modelId="{70E209FF-5752-4C82-A303-A75D85009DF5}" srcId="{15C65F8C-88BA-45F4-9EA0-B031D01DE9B7}" destId="{36D7A933-6842-431D-9F98-FB5F216CBCF6}" srcOrd="2" destOrd="0" parTransId="{BB38B745-37C0-4F01-91A0-6E5ACDCEA9E1}" sibTransId="{55D90169-2EF8-48D2-9266-2692CDFB671C}"/>
    <dgm:cxn modelId="{CF594BF9-7435-45A8-8CBF-AC9C36DC2919}" type="presParOf" srcId="{D1192EBE-D182-49EE-8169-574FFA7A58E4}" destId="{7DD1D794-DC28-433A-B5DD-D0D49112B687}" srcOrd="0" destOrd="0" presId="urn:microsoft.com/office/officeart/2005/8/layout/process1"/>
    <dgm:cxn modelId="{16CE2EC0-C294-4744-9F89-F1ABCA9FE653}" type="presParOf" srcId="{D1192EBE-D182-49EE-8169-574FFA7A58E4}" destId="{BD8869C6-1C44-4B8D-9A80-F21FA2031180}" srcOrd="1" destOrd="0" presId="urn:microsoft.com/office/officeart/2005/8/layout/process1"/>
    <dgm:cxn modelId="{CD4C5FE5-231B-4E35-93EE-AF1E0F3439B4}" type="presParOf" srcId="{BD8869C6-1C44-4B8D-9A80-F21FA2031180}" destId="{7FBC0B01-1408-48C8-AD18-DC658BC998F5}" srcOrd="0" destOrd="0" presId="urn:microsoft.com/office/officeart/2005/8/layout/process1"/>
    <dgm:cxn modelId="{140EE34E-941B-4BC1-A0AB-85CF737B7DA4}" type="presParOf" srcId="{D1192EBE-D182-49EE-8169-574FFA7A58E4}" destId="{A8218861-0693-4788-8C75-578996B16E04}" srcOrd="2" destOrd="0" presId="urn:microsoft.com/office/officeart/2005/8/layout/process1"/>
    <dgm:cxn modelId="{301844FB-7EDD-48C5-89CD-E1F48EE9A036}" type="presParOf" srcId="{D1192EBE-D182-49EE-8169-574FFA7A58E4}" destId="{1B7E0E0A-AFC3-4B3A-A926-A9EB738C1F57}" srcOrd="3" destOrd="0" presId="urn:microsoft.com/office/officeart/2005/8/layout/process1"/>
    <dgm:cxn modelId="{F79DBE5A-3F7B-4206-9FDB-A95BB84BE713}" type="presParOf" srcId="{1B7E0E0A-AFC3-4B3A-A926-A9EB738C1F57}" destId="{4613AE00-4F78-4867-AC15-FFB391CA23F8}" srcOrd="0" destOrd="0" presId="urn:microsoft.com/office/officeart/2005/8/layout/process1"/>
    <dgm:cxn modelId="{70873CD7-8FE2-4816-B468-13DE3C3BAE47}" type="presParOf" srcId="{D1192EBE-D182-49EE-8169-574FFA7A58E4}" destId="{180CE318-AE3A-445B-B473-27658241D71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D1D794-DC28-433A-B5DD-D0D49112B687}">
      <dsp:nvSpPr>
        <dsp:cNvPr id="0" name=""/>
        <dsp:cNvSpPr/>
      </dsp:nvSpPr>
      <dsp:spPr>
        <a:xfrm>
          <a:off x="0" y="752246"/>
          <a:ext cx="2138339" cy="1904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Minerals</a:t>
          </a:r>
          <a:endParaRPr lang="zh-CN" alt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775" y="808021"/>
        <a:ext cx="2026789" cy="1792750"/>
      </dsp:txXfrm>
    </dsp:sp>
    <dsp:sp modelId="{BD8869C6-1C44-4B8D-9A80-F21FA2031180}">
      <dsp:nvSpPr>
        <dsp:cNvPr id="0" name=""/>
        <dsp:cNvSpPr/>
      </dsp:nvSpPr>
      <dsp:spPr>
        <a:xfrm rot="52689">
          <a:off x="2330722" y="1333178"/>
          <a:ext cx="346830" cy="7871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300" kern="1200"/>
        </a:p>
      </dsp:txBody>
      <dsp:txXfrm>
        <a:off x="2330728" y="1489803"/>
        <a:ext cx="242781" cy="472266"/>
      </dsp:txXfrm>
    </dsp:sp>
    <dsp:sp modelId="{A8218861-0693-4788-8C75-578996B16E04}">
      <dsp:nvSpPr>
        <dsp:cNvPr id="0" name=""/>
        <dsp:cNvSpPr/>
      </dsp:nvSpPr>
      <dsp:spPr>
        <a:xfrm>
          <a:off x="2891938" y="795569"/>
          <a:ext cx="2007354" cy="1904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Xenolith</a:t>
          </a:r>
          <a:endParaRPr lang="zh-CN" alt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47713" y="851344"/>
        <a:ext cx="1895804" cy="1792750"/>
      </dsp:txXfrm>
    </dsp:sp>
    <dsp:sp modelId="{1B7E0E0A-AFC3-4B3A-A926-A9EB738C1F57}">
      <dsp:nvSpPr>
        <dsp:cNvPr id="0" name=""/>
        <dsp:cNvSpPr/>
      </dsp:nvSpPr>
      <dsp:spPr>
        <a:xfrm rot="13690">
          <a:off x="5055443" y="1359716"/>
          <a:ext cx="401992" cy="7871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300" kern="1200"/>
        </a:p>
      </dsp:txBody>
      <dsp:txXfrm>
        <a:off x="5055443" y="1516898"/>
        <a:ext cx="281394" cy="472266"/>
      </dsp:txXfrm>
    </dsp:sp>
    <dsp:sp modelId="{180CE318-AE3A-445B-B473-27658241D716}">
      <dsp:nvSpPr>
        <dsp:cNvPr id="0" name=""/>
        <dsp:cNvSpPr/>
      </dsp:nvSpPr>
      <dsp:spPr>
        <a:xfrm>
          <a:off x="5657763" y="808385"/>
          <a:ext cx="2912215" cy="1904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Eruptive Rock</a:t>
          </a:r>
          <a:endParaRPr lang="zh-CN" alt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13538" y="864160"/>
        <a:ext cx="2800665" cy="1792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5D5EE-CF28-4003-9EDB-51F4C53CEDC9}" type="datetimeFigureOut">
              <a:rPr lang="zh-CN" altLang="en-US" smtClean="0"/>
              <a:t>2022/6/22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ECF6C-1450-4330-9083-6661489CC23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865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17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390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551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54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369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028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615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326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6046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984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1344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777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ECF6C-1450-4330-9083-6661489CC23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090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JU-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AE4FDF6-61ED-4FB4-A784-B0A4102E59C4}" type="datetimeFigureOut">
              <a:rPr lang="zh-CN" altLang="en-US" smtClean="0"/>
              <a:t>2022/6/22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AE4FDF6-61ED-4FB4-A784-B0A4102E59C4}" type="datetimeFigureOut">
              <a:rPr lang="zh-CN" altLang="en-US" smtClean="0"/>
              <a:t>2022/6/22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AE4FDF6-61ED-4FB4-A784-B0A4102E59C4}" type="datetimeFigureOut">
              <a:rPr lang="zh-CN" altLang="en-US" smtClean="0"/>
              <a:t>2022/6/22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AE4FDF6-61ED-4FB4-A784-B0A4102E59C4}" type="datetimeFigureOut">
              <a:rPr lang="zh-CN" altLang="en-US" smtClean="0"/>
              <a:t>2022/6/22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AE4FDF6-61ED-4FB4-A784-B0A4102E59C4}" type="datetimeFigureOut">
              <a:rPr lang="zh-CN" altLang="en-US" smtClean="0"/>
              <a:t>2022/6/22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AE4FDF6-61ED-4FB4-A784-B0A4102E59C4}" type="datetimeFigureOut">
              <a:rPr lang="zh-CN" altLang="en-US" smtClean="0"/>
              <a:t>2022/6/22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AE4FDF6-61ED-4FB4-A784-B0A4102E59C4}" type="datetimeFigureOut">
              <a:rPr lang="zh-CN" altLang="en-US" smtClean="0"/>
              <a:t>2022/6/22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AE4FDF6-61ED-4FB4-A784-B0A4102E59C4}" type="datetimeFigureOut">
              <a:rPr lang="zh-CN" altLang="en-US" smtClean="0"/>
              <a:t>2022/6/22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AE4FDF6-61ED-4FB4-A784-B0A4102E59C4}" type="datetimeFigureOut">
              <a:rPr lang="zh-CN" altLang="en-US" smtClean="0"/>
              <a:t>2022/6/22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AE4FDF6-61ED-4FB4-A784-B0A4102E59C4}" type="datetimeFigureOut">
              <a:rPr lang="zh-CN" altLang="en-US" smtClean="0"/>
              <a:t>2022/6/22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588" y="85137"/>
            <a:ext cx="531152" cy="708203"/>
          </a:xfrm>
          <a:prstGeom prst="rect">
            <a:avLst/>
          </a:prstGeom>
        </p:spPr>
      </p:pic>
      <p:cxnSp>
        <p:nvCxnSpPr>
          <p:cNvPr id="8" name="直接连接符 7"/>
          <p:cNvCxnSpPr/>
          <p:nvPr userDrawn="1"/>
        </p:nvCxnSpPr>
        <p:spPr>
          <a:xfrm>
            <a:off x="3776034" y="398510"/>
            <a:ext cx="2610998" cy="0"/>
          </a:xfrm>
          <a:prstGeom prst="line">
            <a:avLst/>
          </a:prstGeom>
          <a:ln w="76200">
            <a:solidFill>
              <a:srgbClr val="003F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6998466" y="396672"/>
            <a:ext cx="1667684" cy="0"/>
          </a:xfrm>
          <a:prstGeom prst="line">
            <a:avLst/>
          </a:prstGeom>
          <a:ln w="76200">
            <a:solidFill>
              <a:srgbClr val="003F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8285991" y="439238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solidFill>
                  <a:srgbClr val="003F92"/>
                </a:solidFill>
                <a:latin typeface="Arial Black" panose="020B0A04020102020204" pitchFamily="34" charset="0"/>
              </a:rPr>
              <a:t>2018</a:t>
            </a:r>
            <a:endParaRPr lang="zh-CN" altLang="en-US" sz="900" dirty="0">
              <a:solidFill>
                <a:srgbClr val="003F92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941006" y="254571"/>
            <a:ext cx="14093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solidFill>
                  <a:srgbClr val="003F92"/>
                </a:solidFill>
                <a:latin typeface="Arial Black" panose="020B0A04020102020204" pitchFamily="34" charset="0"/>
              </a:rPr>
              <a:t>Zhejiang University</a:t>
            </a:r>
            <a:endParaRPr lang="zh-CN" altLang="en-US" sz="900" dirty="0">
              <a:solidFill>
                <a:srgbClr val="003F92"/>
              </a:solidFill>
              <a:latin typeface="Arial Black" panose="020B0A04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DE71-F26A-4712-9460-2533EB81BC3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588" y="85137"/>
            <a:ext cx="531152" cy="708203"/>
          </a:xfrm>
          <a:prstGeom prst="rect">
            <a:avLst/>
          </a:prstGeom>
        </p:spPr>
      </p:pic>
      <p:cxnSp>
        <p:nvCxnSpPr>
          <p:cNvPr id="8" name="直接连接符 7"/>
          <p:cNvCxnSpPr/>
          <p:nvPr userDrawn="1"/>
        </p:nvCxnSpPr>
        <p:spPr>
          <a:xfrm>
            <a:off x="3776034" y="398510"/>
            <a:ext cx="2610998" cy="0"/>
          </a:xfrm>
          <a:prstGeom prst="line">
            <a:avLst/>
          </a:prstGeom>
          <a:ln w="76200">
            <a:solidFill>
              <a:srgbClr val="003F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6998466" y="396672"/>
            <a:ext cx="1667684" cy="0"/>
          </a:xfrm>
          <a:prstGeom prst="line">
            <a:avLst/>
          </a:prstGeom>
          <a:ln w="76200">
            <a:solidFill>
              <a:srgbClr val="003F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8285991" y="439238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solidFill>
                  <a:srgbClr val="003F92"/>
                </a:solidFill>
                <a:latin typeface="Arial Black" panose="020B0A04020102020204" pitchFamily="34" charset="0"/>
              </a:rPr>
              <a:t>2018</a:t>
            </a:r>
            <a:endParaRPr lang="zh-CN" altLang="en-US" sz="900" dirty="0">
              <a:solidFill>
                <a:srgbClr val="003F92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941006" y="254571"/>
            <a:ext cx="14093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solidFill>
                  <a:srgbClr val="003F92"/>
                </a:solidFill>
                <a:latin typeface="Arial Black" panose="020B0A04020102020204" pitchFamily="34" charset="0"/>
              </a:rPr>
              <a:t>Zhejiang University</a:t>
            </a:r>
            <a:endParaRPr lang="zh-CN" altLang="en-US" sz="900" dirty="0">
              <a:solidFill>
                <a:srgbClr val="003F92"/>
              </a:solidFill>
              <a:latin typeface="Arial Black" panose="020B0A04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jfif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9"/>
          <a:stretch>
            <a:fillRect/>
          </a:stretch>
        </p:blipFill>
        <p:spPr>
          <a:xfrm>
            <a:off x="243309" y="78648"/>
            <a:ext cx="2957092" cy="7197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285107" y="495472"/>
            <a:ext cx="2741456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100" b="1" dirty="0">
                <a:solidFill>
                  <a:srgbClr val="003F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International Data Week 2022 Seoul</a:t>
            </a:r>
            <a:endParaRPr lang="zh-CN" altLang="en-US" sz="1100" b="1" dirty="0">
              <a:solidFill>
                <a:srgbClr val="003F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23F4E72-AC13-4B43-9204-7AEDB1222AC7}"/>
              </a:ext>
            </a:extLst>
          </p:cNvPr>
          <p:cNvSpPr txBox="1"/>
          <p:nvPr/>
        </p:nvSpPr>
        <p:spPr>
          <a:xfrm>
            <a:off x="0" y="979394"/>
            <a:ext cx="9297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Bringing Clarity to Solid Earth Chemistry Data: </a:t>
            </a:r>
          </a:p>
          <a:p>
            <a:pPr algn="ctr"/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Standardized Database Derived From Cyberinfrastructures</a:t>
            </a:r>
            <a:endParaRPr lang="zh-CN" altLang="en-US" sz="20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8B93CFB-4EDD-4ABD-90F8-7C272AF83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247" y="1909592"/>
            <a:ext cx="7849506" cy="1126117"/>
          </a:xfrm>
        </p:spPr>
        <p:txBody>
          <a:bodyPr>
            <a:noAutofit/>
          </a:bodyPr>
          <a:lstStyle/>
          <a:p>
            <a:pPr marL="0" indent="0" algn="dist">
              <a:buNone/>
            </a:pP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J ZhangZhou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*,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Chuntao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Liu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Jiali Lei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Ben Qin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Lyu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Yang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Urmi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Ghosh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Shichao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Ji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Arka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Sahu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Tuhin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Chakraborty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Hejia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Zhang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Fang Huang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Shichun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Huang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Brenhin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Keller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Jie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Deng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Mingcheng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Duan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Yongsheng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He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   Zheng Xu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Yuan Li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Sayan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Sen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Can He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Proteek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Chowdhury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Weihua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Huang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Enjiang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Yue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Donghao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Zheng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18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Yunfeng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Chen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18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Andre Python</a:t>
            </a:r>
            <a:r>
              <a:rPr lang="en-US" altLang="zh-CN" sz="18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26EAD5-5BD5-4063-9261-2D1CB08DFFD1}"/>
              </a:ext>
            </a:extLst>
          </p:cNvPr>
          <p:cNvSpPr/>
          <p:nvPr/>
        </p:nvSpPr>
        <p:spPr>
          <a:xfrm>
            <a:off x="602643" y="3359526"/>
            <a:ext cx="829603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School of Earth Sciences, Zhejiang University, Hangzhou 310027, China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School of </a:t>
            </a:r>
            <a:r>
              <a:rPr lang="en-US" altLang="zh-CN" sz="1200" i="1" kern="100" dirty="0" err="1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Gemmology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China University of Geosciences, Wuhan 430074, China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Department of Geology and Geophysics, Indian Institute of Technology (IIT) Kharagpur, 721302 Kharagpur, India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Guangzhou Institute of Geochemistry, Chinese Academy of Sciences (CAS), Guangzhou 510640, China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5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Department of Geological Sciences, Jadavpur University, Kolkata 700032, India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Department of Geology, Rhodes University, </a:t>
            </a:r>
            <a:r>
              <a:rPr lang="en-US" altLang="zh-CN" sz="1200" i="1" kern="100" dirty="0" err="1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Makhanda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6140, South Africa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Institute of the Environment and Sustainability, University of California, Los Angeles, CA 90095, USA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8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CSIRO Mineral Resources, Kensington, WA 6151, Australia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9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Department of Geoscience, University of Nevada, Las Vegas, 4505 S. Maryland Pkwy, Las Vegas 89154, USA.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10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Department of Earth Sciences, Dartmouth College, Hanover, NH 03755, USA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11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Department of Earth, Planetary, and Space Sciences, University of California, Los Angeles, 90095, USA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12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School of Earth Sciences and Resources, China University of Geosciences (Beijing), Beijing 100083, China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13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State Key Laboratory of Geological Processes and Mineral Resources, China University of Geosciences (Beijing), 100083, China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14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Zuckerberg Institute for Water Research, Ben-Gurion University of the Negev, </a:t>
            </a:r>
            <a:r>
              <a:rPr lang="en-US" altLang="zh-CN" sz="1200" i="1" kern="100" dirty="0" err="1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Midreshet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Ben-Gurion, 8499000, Israel</a:t>
            </a: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15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School of Earth Sciences and Engineering, Sun </a:t>
            </a:r>
            <a:r>
              <a:rPr lang="en-US" altLang="zh-CN" sz="1200" i="1" kern="100" dirty="0" err="1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Yat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-Sen University, Guangzhou, 510275, China</a:t>
            </a:r>
            <a:endParaRPr lang="zh-CN" altLang="zh-CN" sz="1200" i="1" kern="100" dirty="0">
              <a:solidFill>
                <a:srgbClr val="003F92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16 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Department of Earth and Planetary Sciences, University of California, Riverside, CA 92521, USA</a:t>
            </a:r>
          </a:p>
          <a:p>
            <a:pPr algn="just">
              <a:spcAft>
                <a:spcPts val="0"/>
              </a:spcAft>
            </a:pPr>
            <a:endParaRPr lang="en-US" altLang="zh-CN" sz="1200" i="1" kern="100" baseline="30000" dirty="0">
              <a:solidFill>
                <a:srgbClr val="003F92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200" i="1" kern="100" baseline="300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1200" i="1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Corresponding author: zhangzhou333@zju.edu.cn  (</a:t>
            </a:r>
            <a:r>
              <a:rPr lang="en-US" altLang="zh-CN" sz="1200" kern="100" dirty="0" err="1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ZhangZhou</a:t>
            </a:r>
            <a:r>
              <a:rPr lang="en-US" altLang="zh-CN" sz="1200" kern="100" dirty="0">
                <a:solidFill>
                  <a:srgbClr val="003F9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J)</a:t>
            </a:r>
            <a:endParaRPr lang="zh-CN" altLang="zh-CN" sz="1200" kern="100" dirty="0">
              <a:solidFill>
                <a:srgbClr val="003F92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74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33977" y="475436"/>
            <a:ext cx="53091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100" b="1" dirty="0">
                <a:solidFill>
                  <a:srgbClr val="003F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endParaRPr lang="zh-CN" altLang="en-US" sz="1100" b="1" dirty="0">
              <a:solidFill>
                <a:srgbClr val="003F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8233977" y="456673"/>
            <a:ext cx="569401" cy="2803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sz="1100" b="1" dirty="0">
              <a:solidFill>
                <a:srgbClr val="003F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29C51FD-9E04-4FE5-8A8B-EB9711590EF6}"/>
              </a:ext>
            </a:extLst>
          </p:cNvPr>
          <p:cNvSpPr/>
          <p:nvPr/>
        </p:nvSpPr>
        <p:spPr>
          <a:xfrm>
            <a:off x="236928" y="19798"/>
            <a:ext cx="4117357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8C435FE-81E8-4605-BFCA-081E655F00C0}"/>
              </a:ext>
            </a:extLst>
          </p:cNvPr>
          <p:cNvSpPr txBox="1"/>
          <p:nvPr/>
        </p:nvSpPr>
        <p:spPr>
          <a:xfrm>
            <a:off x="8233977" y="475436"/>
            <a:ext cx="53091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100" b="1" dirty="0">
                <a:solidFill>
                  <a:srgbClr val="003F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endParaRPr lang="zh-CN" altLang="en-US" sz="1100" b="1" dirty="0">
              <a:solidFill>
                <a:srgbClr val="003F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3">
            <a:extLst>
              <a:ext uri="{FF2B5EF4-FFF2-40B4-BE49-F238E27FC236}">
                <a16:creationId xmlns:a16="http://schemas.microsoft.com/office/drawing/2014/main" id="{84716FA3-7C64-478B-A8D9-978B4B03FF63}"/>
              </a:ext>
            </a:extLst>
          </p:cNvPr>
          <p:cNvSpPr txBox="1"/>
          <p:nvPr/>
        </p:nvSpPr>
        <p:spPr>
          <a:xfrm>
            <a:off x="8233977" y="456673"/>
            <a:ext cx="569401" cy="2803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sz="1100" b="1" dirty="0">
              <a:solidFill>
                <a:srgbClr val="003F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F4B1350-0886-4654-82DA-F1B9B7A68431}"/>
              </a:ext>
            </a:extLst>
          </p:cNvPr>
          <p:cNvSpPr txBox="1">
            <a:spLocks/>
          </p:cNvSpPr>
          <p:nvPr/>
        </p:nvSpPr>
        <p:spPr>
          <a:xfrm>
            <a:off x="714872" y="933175"/>
            <a:ext cx="2002327" cy="2499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2400" dirty="0">
              <a:solidFill>
                <a:srgbClr val="003F92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A9AA86E-9D04-44B7-B2B6-8E88B55AC59F}"/>
              </a:ext>
            </a:extLst>
          </p:cNvPr>
          <p:cNvSpPr txBox="1">
            <a:spLocks/>
          </p:cNvSpPr>
          <p:nvPr/>
        </p:nvSpPr>
        <p:spPr>
          <a:xfrm>
            <a:off x="714873" y="323503"/>
            <a:ext cx="2692356" cy="443071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24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Cyber Infrastructure</a:t>
            </a:r>
          </a:p>
        </p:txBody>
      </p:sp>
      <p:pic>
        <p:nvPicPr>
          <p:cNvPr id="18" name="Picture 5">
            <a:extLst>
              <a:ext uri="{FF2B5EF4-FFF2-40B4-BE49-F238E27FC236}">
                <a16:creationId xmlns:a16="http://schemas.microsoft.com/office/drawing/2014/main" id="{58CC4D0C-CB98-42E3-8827-F9EF9D9A22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946" y="1155996"/>
            <a:ext cx="2072484" cy="1715158"/>
          </a:xfrm>
          <a:prstGeom prst="rect">
            <a:avLst/>
          </a:prstGeom>
        </p:spPr>
      </p:pic>
      <p:grpSp>
        <p:nvGrpSpPr>
          <p:cNvPr id="21" name="Group 15">
            <a:extLst>
              <a:ext uri="{FF2B5EF4-FFF2-40B4-BE49-F238E27FC236}">
                <a16:creationId xmlns:a16="http://schemas.microsoft.com/office/drawing/2014/main" id="{2A819C02-086E-4B53-A667-AFD7D1DC4769}"/>
              </a:ext>
            </a:extLst>
          </p:cNvPr>
          <p:cNvGrpSpPr/>
          <p:nvPr/>
        </p:nvGrpSpPr>
        <p:grpSpPr>
          <a:xfrm>
            <a:off x="714872" y="4485465"/>
            <a:ext cx="5388604" cy="973037"/>
            <a:chOff x="3464049" y="2859847"/>
            <a:chExt cx="5302328" cy="844730"/>
          </a:xfrm>
        </p:grpSpPr>
        <p:pic>
          <p:nvPicPr>
            <p:cNvPr id="22" name="Picture 8">
              <a:extLst>
                <a:ext uri="{FF2B5EF4-FFF2-40B4-BE49-F238E27FC236}">
                  <a16:creationId xmlns:a16="http://schemas.microsoft.com/office/drawing/2014/main" id="{AED74C82-1AFF-4697-BA2D-F21E5D2572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64049" y="2859847"/>
              <a:ext cx="2977125" cy="833595"/>
            </a:xfrm>
            <a:prstGeom prst="rect">
              <a:avLst/>
            </a:prstGeom>
          </p:spPr>
        </p:pic>
        <p:pic>
          <p:nvPicPr>
            <p:cNvPr id="23" name="Picture 9">
              <a:extLst>
                <a:ext uri="{FF2B5EF4-FFF2-40B4-BE49-F238E27FC236}">
                  <a16:creationId xmlns:a16="http://schemas.microsoft.com/office/drawing/2014/main" id="{5F978341-1F17-4DFE-A431-2804CB3759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42277" y="2863833"/>
              <a:ext cx="2324100" cy="840744"/>
            </a:xfrm>
            <a:prstGeom prst="rect">
              <a:avLst/>
            </a:prstGeom>
          </p:spPr>
        </p:pic>
      </p:grpSp>
      <p:grpSp>
        <p:nvGrpSpPr>
          <p:cNvPr id="24" name="Group 14">
            <a:extLst>
              <a:ext uri="{FF2B5EF4-FFF2-40B4-BE49-F238E27FC236}">
                <a16:creationId xmlns:a16="http://schemas.microsoft.com/office/drawing/2014/main" id="{2A7AE596-1782-4435-8F42-3B87CDC75438}"/>
              </a:ext>
            </a:extLst>
          </p:cNvPr>
          <p:cNvGrpSpPr/>
          <p:nvPr/>
        </p:nvGrpSpPr>
        <p:grpSpPr>
          <a:xfrm>
            <a:off x="714872" y="5754512"/>
            <a:ext cx="5392682" cy="690941"/>
            <a:chOff x="4453288" y="3807612"/>
            <a:chExt cx="5659925" cy="641106"/>
          </a:xfrm>
        </p:grpSpPr>
        <p:pic>
          <p:nvPicPr>
            <p:cNvPr id="25" name="Picture 11">
              <a:extLst>
                <a:ext uri="{FF2B5EF4-FFF2-40B4-BE49-F238E27FC236}">
                  <a16:creationId xmlns:a16="http://schemas.microsoft.com/office/drawing/2014/main" id="{7E4479E1-F084-4201-BD07-8B590F4DA4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53288" y="3807612"/>
              <a:ext cx="5659925" cy="182777"/>
            </a:xfrm>
            <a:prstGeom prst="rect">
              <a:avLst/>
            </a:prstGeom>
          </p:spPr>
        </p:pic>
        <p:pic>
          <p:nvPicPr>
            <p:cNvPr id="26" name="Picture 10">
              <a:extLst>
                <a:ext uri="{FF2B5EF4-FFF2-40B4-BE49-F238E27FC236}">
                  <a16:creationId xmlns:a16="http://schemas.microsoft.com/office/drawing/2014/main" id="{6E1A3575-0C3F-4961-95D5-FEE71A95A4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53288" y="3931868"/>
              <a:ext cx="5659925" cy="516850"/>
            </a:xfrm>
            <a:prstGeom prst="rect">
              <a:avLst/>
            </a:prstGeom>
          </p:spPr>
        </p:pic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AF59C877-4B09-48F0-B232-4403720A8531}"/>
              </a:ext>
            </a:extLst>
          </p:cNvPr>
          <p:cNvSpPr/>
          <p:nvPr/>
        </p:nvSpPr>
        <p:spPr>
          <a:xfrm>
            <a:off x="6303680" y="4533657"/>
            <a:ext cx="1164101" cy="656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NASA</a:t>
            </a:r>
            <a:endParaRPr lang="zh-CN" altLang="en-US" sz="2800" b="1" dirty="0">
              <a:solidFill>
                <a:srgbClr val="003F92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96FDDA81-5E42-41D3-8F15-D3248A7B24D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872" y="3113553"/>
            <a:ext cx="3700612" cy="1129513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135367F8-4A3B-4BD9-92FD-14B9F8EBD326}"/>
              </a:ext>
            </a:extLst>
          </p:cNvPr>
          <p:cNvSpPr/>
          <p:nvPr/>
        </p:nvSpPr>
        <p:spPr>
          <a:xfrm>
            <a:off x="4790572" y="3349886"/>
            <a:ext cx="864339" cy="656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NSF</a:t>
            </a:r>
            <a:endParaRPr lang="zh-CN" altLang="en-US" sz="2800" b="1" dirty="0">
              <a:solidFill>
                <a:srgbClr val="003F92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E31656D-45D6-4EF5-89B5-7C9F896BFC4C}"/>
              </a:ext>
            </a:extLst>
          </p:cNvPr>
          <p:cNvSpPr/>
          <p:nvPr/>
        </p:nvSpPr>
        <p:spPr>
          <a:xfrm>
            <a:off x="6282791" y="5745221"/>
            <a:ext cx="1990352" cy="656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NSF, NASA</a:t>
            </a:r>
            <a:endParaRPr lang="zh-CN" altLang="en-US" sz="2800" b="1" dirty="0">
              <a:solidFill>
                <a:srgbClr val="003F92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2" name="组合 13">
            <a:extLst>
              <a:ext uri="{FF2B5EF4-FFF2-40B4-BE49-F238E27FC236}">
                <a16:creationId xmlns:a16="http://schemas.microsoft.com/office/drawing/2014/main" id="{167BCFDA-7100-4D80-BE95-12011E031271}"/>
              </a:ext>
            </a:extLst>
          </p:cNvPr>
          <p:cNvGrpSpPr/>
          <p:nvPr/>
        </p:nvGrpSpPr>
        <p:grpSpPr>
          <a:xfrm>
            <a:off x="2554633" y="1980862"/>
            <a:ext cx="2225394" cy="792230"/>
            <a:chOff x="6112576" y="2799043"/>
            <a:chExt cx="3006121" cy="1134123"/>
          </a:xfrm>
        </p:grpSpPr>
        <p:pic>
          <p:nvPicPr>
            <p:cNvPr id="33" name="Picture 6">
              <a:extLst>
                <a:ext uri="{FF2B5EF4-FFF2-40B4-BE49-F238E27FC236}">
                  <a16:creationId xmlns:a16="http://schemas.microsoft.com/office/drawing/2014/main" id="{9F63A693-BA63-4C15-92AA-D3D30E0F88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12576" y="2884371"/>
              <a:ext cx="2805426" cy="1048795"/>
            </a:xfrm>
            <a:prstGeom prst="rect">
              <a:avLst/>
            </a:prstGeom>
          </p:spPr>
        </p:pic>
        <p:pic>
          <p:nvPicPr>
            <p:cNvPr id="34" name="Picture 6">
              <a:extLst>
                <a:ext uri="{FF2B5EF4-FFF2-40B4-BE49-F238E27FC236}">
                  <a16:creationId xmlns:a16="http://schemas.microsoft.com/office/drawing/2014/main" id="{A5A6F0C1-A656-41A5-AF76-85D7A982A4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22871" y="2799043"/>
              <a:ext cx="295826" cy="1108928"/>
            </a:xfrm>
            <a:prstGeom prst="rect">
              <a:avLst/>
            </a:prstGeom>
          </p:spPr>
        </p:pic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F4027B26-5516-4D43-8096-1448308BF415}"/>
              </a:ext>
            </a:extLst>
          </p:cNvPr>
          <p:cNvSpPr/>
          <p:nvPr/>
        </p:nvSpPr>
        <p:spPr>
          <a:xfrm>
            <a:off x="2717199" y="1132772"/>
            <a:ext cx="942887" cy="656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DFG</a:t>
            </a:r>
            <a:endParaRPr lang="zh-CN" altLang="en-US" sz="2800" b="1" dirty="0">
              <a:solidFill>
                <a:srgbClr val="003F92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0DEEB8C-63C5-4BF9-B5F9-2481D8905D04}"/>
              </a:ext>
            </a:extLst>
          </p:cNvPr>
          <p:cNvGrpSpPr/>
          <p:nvPr/>
        </p:nvGrpSpPr>
        <p:grpSpPr>
          <a:xfrm>
            <a:off x="6363234" y="2953593"/>
            <a:ext cx="1889635" cy="1191926"/>
            <a:chOff x="5974218" y="337634"/>
            <a:chExt cx="2526621" cy="1522913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AAC86066-0615-4ECC-B434-FB2296A76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86751" y="965554"/>
              <a:ext cx="1885453" cy="894993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B2A00952-43CD-4396-9497-4D18F9EDC7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74218" y="337634"/>
              <a:ext cx="2526621" cy="294133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4E84DCEB-F4FA-41BB-B742-227718AB0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37504" y="588810"/>
              <a:ext cx="2173323" cy="352198"/>
            </a:xfrm>
            <a:prstGeom prst="rect">
              <a:avLst/>
            </a:prstGeom>
          </p:spPr>
        </p:pic>
      </p:grpSp>
      <p:pic>
        <p:nvPicPr>
          <p:cNvPr id="41" name="图片 40">
            <a:extLst>
              <a:ext uri="{FF2B5EF4-FFF2-40B4-BE49-F238E27FC236}">
                <a16:creationId xmlns:a16="http://schemas.microsoft.com/office/drawing/2014/main" id="{AB2AA223-2D64-41D9-87ED-76F3D1600CC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2420" t="37264" r="18025" b="36927"/>
          <a:stretch>
            <a:fillRect/>
          </a:stretch>
        </p:blipFill>
        <p:spPr>
          <a:xfrm>
            <a:off x="6037256" y="970518"/>
            <a:ext cx="2481421" cy="184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8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0BDDF096-92F1-4E23-872E-6FAA583DAF58}"/>
              </a:ext>
            </a:extLst>
          </p:cNvPr>
          <p:cNvSpPr/>
          <p:nvPr/>
        </p:nvSpPr>
        <p:spPr>
          <a:xfrm>
            <a:off x="0" y="0"/>
            <a:ext cx="3718290" cy="9265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EA77B33-4021-44EB-BABF-07CBBB1778D4}"/>
              </a:ext>
            </a:extLst>
          </p:cNvPr>
          <p:cNvSpPr txBox="1"/>
          <p:nvPr/>
        </p:nvSpPr>
        <p:spPr>
          <a:xfrm>
            <a:off x="8233977" y="475436"/>
            <a:ext cx="53091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100" b="1" dirty="0">
                <a:solidFill>
                  <a:srgbClr val="003F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endParaRPr lang="zh-CN" altLang="en-US" sz="1100" b="1" dirty="0">
              <a:solidFill>
                <a:srgbClr val="003F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42B085D-0E48-49CC-A627-02B2DF626D30}"/>
              </a:ext>
            </a:extLst>
          </p:cNvPr>
          <p:cNvSpPr txBox="1"/>
          <p:nvPr/>
        </p:nvSpPr>
        <p:spPr>
          <a:xfrm>
            <a:off x="8233977" y="475436"/>
            <a:ext cx="50542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sz="1100" b="1" dirty="0">
              <a:solidFill>
                <a:srgbClr val="003F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40AA077-5CA0-4781-8CEA-F45B667B64E2}"/>
              </a:ext>
            </a:extLst>
          </p:cNvPr>
          <p:cNvSpPr txBox="1"/>
          <p:nvPr/>
        </p:nvSpPr>
        <p:spPr>
          <a:xfrm>
            <a:off x="6558497" y="5840149"/>
            <a:ext cx="1774909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(by </a:t>
            </a:r>
            <a:r>
              <a:rPr lang="en-US" altLang="zh-CN" dirty="0" err="1"/>
              <a:t>Andrian</a:t>
            </a:r>
            <a:r>
              <a:rPr lang="en-US" altLang="zh-CN" dirty="0"/>
              <a:t> Lee)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4C68A45-A84C-40B8-BB40-C477CCFDE3B1}"/>
              </a:ext>
            </a:extLst>
          </p:cNvPr>
          <p:cNvSpPr txBox="1">
            <a:spLocks/>
          </p:cNvSpPr>
          <p:nvPr/>
        </p:nvSpPr>
        <p:spPr>
          <a:xfrm>
            <a:off x="404602" y="231317"/>
            <a:ext cx="2789499" cy="52322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Data compilation</a:t>
            </a:r>
            <a:endParaRPr lang="en-US" altLang="zh-CN" sz="2400" dirty="0">
              <a:solidFill>
                <a:srgbClr val="003F92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CC0E908-D357-4D51-A963-5D4346FD5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02" y="1894397"/>
            <a:ext cx="8700116" cy="246811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38E308A-B6E4-4D2D-BA80-3C9B8C5A06F6}"/>
              </a:ext>
            </a:extLst>
          </p:cNvPr>
          <p:cNvSpPr/>
          <p:nvPr/>
        </p:nvSpPr>
        <p:spPr>
          <a:xfrm>
            <a:off x="1025734" y="2024679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PDF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2A5249F-611D-44FB-B988-6F64AF5655CB}"/>
              </a:ext>
            </a:extLst>
          </p:cNvPr>
          <p:cNvSpPr/>
          <p:nvPr/>
        </p:nvSpPr>
        <p:spPr>
          <a:xfrm>
            <a:off x="7829787" y="4260778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HTML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2558D2D-9383-43B1-BED3-35AD3CCCE757}"/>
              </a:ext>
            </a:extLst>
          </p:cNvPr>
          <p:cNvSpPr/>
          <p:nvPr/>
        </p:nvSpPr>
        <p:spPr>
          <a:xfrm>
            <a:off x="36560" y="1709731"/>
            <a:ext cx="2698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Portable Document Format</a:t>
            </a:r>
            <a:endParaRPr lang="zh-CN" altLang="en-US" dirty="0">
              <a:solidFill>
                <a:srgbClr val="003F9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4AE2EDB-8F7A-4C05-8B71-EDC4B61549EA}"/>
              </a:ext>
            </a:extLst>
          </p:cNvPr>
          <p:cNvSpPr/>
          <p:nvPr/>
        </p:nvSpPr>
        <p:spPr>
          <a:xfrm>
            <a:off x="6090453" y="4541675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hypertext markup language</a:t>
            </a:r>
            <a:endParaRPr lang="zh-CN" altLang="en-US" dirty="0">
              <a:solidFill>
                <a:srgbClr val="003F9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311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矩形 110">
            <a:extLst>
              <a:ext uri="{FF2B5EF4-FFF2-40B4-BE49-F238E27FC236}">
                <a16:creationId xmlns:a16="http://schemas.microsoft.com/office/drawing/2014/main" id="{9E9AB0ED-18C6-499F-8850-271BF4DDC4ED}"/>
              </a:ext>
            </a:extLst>
          </p:cNvPr>
          <p:cNvSpPr/>
          <p:nvPr/>
        </p:nvSpPr>
        <p:spPr>
          <a:xfrm>
            <a:off x="104896" y="20184"/>
            <a:ext cx="2783962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F6ED61C-CD00-4C69-A6C5-FB6D28EB05ED}"/>
              </a:ext>
            </a:extLst>
          </p:cNvPr>
          <p:cNvSpPr/>
          <p:nvPr/>
        </p:nvSpPr>
        <p:spPr>
          <a:xfrm>
            <a:off x="7865459" y="457154"/>
            <a:ext cx="930583" cy="206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B7E9EEA-91C0-436E-9DAC-5B8FB9EE6698}"/>
              </a:ext>
            </a:extLst>
          </p:cNvPr>
          <p:cNvSpPr/>
          <p:nvPr/>
        </p:nvSpPr>
        <p:spPr>
          <a:xfrm>
            <a:off x="189862" y="47033"/>
            <a:ext cx="3560796" cy="823713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00E4DDA-C552-44DD-8B70-617A90CBF6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9"/>
          <a:stretch/>
        </p:blipFill>
        <p:spPr>
          <a:xfrm>
            <a:off x="2426383" y="208742"/>
            <a:ext cx="3244387" cy="78967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E9BB564F-E02C-4FD2-BCA6-5ECCF4074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17" y="6011812"/>
            <a:ext cx="4916490" cy="476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E1EC2DF-C614-4C3E-B13F-0DCAA48510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14" y="2901228"/>
            <a:ext cx="4671112" cy="286820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3B8AB9F1-7236-4025-9EF4-154366E697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5529" y="2909425"/>
            <a:ext cx="3518528" cy="301835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FC93269-D664-4E39-B616-42C596A10BD6}"/>
              </a:ext>
            </a:extLst>
          </p:cNvPr>
          <p:cNvSpPr/>
          <p:nvPr/>
        </p:nvSpPr>
        <p:spPr>
          <a:xfrm>
            <a:off x="288878" y="20184"/>
            <a:ext cx="8750226" cy="18352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11789C8-E068-4B1E-9F90-AA7C256FB5BB}"/>
              </a:ext>
            </a:extLst>
          </p:cNvPr>
          <p:cNvGrpSpPr/>
          <p:nvPr/>
        </p:nvGrpSpPr>
        <p:grpSpPr>
          <a:xfrm>
            <a:off x="2465682" y="254792"/>
            <a:ext cx="3974233" cy="2312268"/>
            <a:chOff x="1514982" y="1199443"/>
            <a:chExt cx="4282703" cy="2514769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97EDAC4D-6068-4370-A257-2FA3A3F4D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14982" y="1199443"/>
              <a:ext cx="4282703" cy="2514769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C76D73EA-17AB-4635-9C09-A119216D8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982260" y="3095776"/>
              <a:ext cx="1795969" cy="547402"/>
            </a:xfrm>
            <a:prstGeom prst="rect">
              <a:avLst/>
            </a:prstGeom>
          </p:spPr>
        </p:pic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2CE90AD2-E790-4D0D-99D1-A36DB4F7558B}"/>
              </a:ext>
            </a:extLst>
          </p:cNvPr>
          <p:cNvSpPr txBox="1"/>
          <p:nvPr/>
        </p:nvSpPr>
        <p:spPr>
          <a:xfrm>
            <a:off x="2329262" y="2542300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(Doucet et al. 2022 Precambrian Research)</a:t>
            </a:r>
          </a:p>
        </p:txBody>
      </p:sp>
    </p:spTree>
    <p:extLst>
      <p:ext uri="{BB962C8B-B14F-4D97-AF65-F5344CB8AC3E}">
        <p14:creationId xmlns:p14="http://schemas.microsoft.com/office/powerpoint/2010/main" val="698752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矩形 110">
            <a:extLst>
              <a:ext uri="{FF2B5EF4-FFF2-40B4-BE49-F238E27FC236}">
                <a16:creationId xmlns:a16="http://schemas.microsoft.com/office/drawing/2014/main" id="{9E9AB0ED-18C6-499F-8850-271BF4DDC4ED}"/>
              </a:ext>
            </a:extLst>
          </p:cNvPr>
          <p:cNvSpPr/>
          <p:nvPr/>
        </p:nvSpPr>
        <p:spPr>
          <a:xfrm>
            <a:off x="104896" y="20184"/>
            <a:ext cx="2783962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FC93269-D664-4E39-B616-42C596A10BD6}"/>
              </a:ext>
            </a:extLst>
          </p:cNvPr>
          <p:cNvSpPr/>
          <p:nvPr/>
        </p:nvSpPr>
        <p:spPr>
          <a:xfrm>
            <a:off x="288878" y="20184"/>
            <a:ext cx="8750226" cy="18352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959BD45-CA06-4E0E-BD49-2F6DB01FA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9" y="263227"/>
            <a:ext cx="8742422" cy="641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521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矩形 110">
            <a:extLst>
              <a:ext uri="{FF2B5EF4-FFF2-40B4-BE49-F238E27FC236}">
                <a16:creationId xmlns:a16="http://schemas.microsoft.com/office/drawing/2014/main" id="{9E9AB0ED-18C6-499F-8850-271BF4DDC4ED}"/>
              </a:ext>
            </a:extLst>
          </p:cNvPr>
          <p:cNvSpPr/>
          <p:nvPr/>
        </p:nvSpPr>
        <p:spPr>
          <a:xfrm>
            <a:off x="104896" y="20184"/>
            <a:ext cx="2783962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F6ED61C-CD00-4C69-A6C5-FB6D28EB05ED}"/>
              </a:ext>
            </a:extLst>
          </p:cNvPr>
          <p:cNvSpPr/>
          <p:nvPr/>
        </p:nvSpPr>
        <p:spPr>
          <a:xfrm>
            <a:off x="7865459" y="457154"/>
            <a:ext cx="930583" cy="206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B7E9EEA-91C0-436E-9DAC-5B8FB9EE6698}"/>
              </a:ext>
            </a:extLst>
          </p:cNvPr>
          <p:cNvSpPr/>
          <p:nvPr/>
        </p:nvSpPr>
        <p:spPr>
          <a:xfrm>
            <a:off x="189862" y="47033"/>
            <a:ext cx="3560796" cy="823713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0061745-1E7B-432F-9591-6167B50E5F00}"/>
              </a:ext>
            </a:extLst>
          </p:cNvPr>
          <p:cNvGrpSpPr/>
          <p:nvPr/>
        </p:nvGrpSpPr>
        <p:grpSpPr>
          <a:xfrm>
            <a:off x="68573" y="1032433"/>
            <a:ext cx="2326283" cy="4398502"/>
            <a:chOff x="570912" y="1205455"/>
            <a:chExt cx="3262733" cy="499191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33692AB-591E-437F-A600-22338931E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3321"/>
            <a:stretch/>
          </p:blipFill>
          <p:spPr>
            <a:xfrm>
              <a:off x="979635" y="1649271"/>
              <a:ext cx="2171188" cy="454809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CE158B3-1604-4A6B-9EE9-CF507E19ED80}"/>
                </a:ext>
              </a:extLst>
            </p:cNvPr>
            <p:cNvSpPr txBox="1"/>
            <p:nvPr/>
          </p:nvSpPr>
          <p:spPr>
            <a:xfrm>
              <a:off x="570912" y="1205455"/>
              <a:ext cx="3262733" cy="384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Min Age  </a:t>
              </a:r>
              <a:r>
                <a:rPr lang="en-US" altLang="zh-CN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Age</a:t>
              </a:r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Max Age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D292800-C184-47AF-995B-E9B1AED89743}"/>
              </a:ext>
            </a:extLst>
          </p:cNvPr>
          <p:cNvSpPr txBox="1">
            <a:spLocks/>
          </p:cNvSpPr>
          <p:nvPr/>
        </p:nvSpPr>
        <p:spPr>
          <a:xfrm>
            <a:off x="404602" y="189571"/>
            <a:ext cx="2093271" cy="56496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Example 1</a:t>
            </a:r>
            <a:endParaRPr lang="en-US" altLang="zh-CN" sz="2400" dirty="0">
              <a:solidFill>
                <a:srgbClr val="003F92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83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矩形 110">
            <a:extLst>
              <a:ext uri="{FF2B5EF4-FFF2-40B4-BE49-F238E27FC236}">
                <a16:creationId xmlns:a16="http://schemas.microsoft.com/office/drawing/2014/main" id="{9E9AB0ED-18C6-499F-8850-271BF4DDC4ED}"/>
              </a:ext>
            </a:extLst>
          </p:cNvPr>
          <p:cNvSpPr/>
          <p:nvPr/>
        </p:nvSpPr>
        <p:spPr>
          <a:xfrm>
            <a:off x="104896" y="20184"/>
            <a:ext cx="2783962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F6ED61C-CD00-4C69-A6C5-FB6D28EB05ED}"/>
              </a:ext>
            </a:extLst>
          </p:cNvPr>
          <p:cNvSpPr/>
          <p:nvPr/>
        </p:nvSpPr>
        <p:spPr>
          <a:xfrm>
            <a:off x="7865459" y="457154"/>
            <a:ext cx="930583" cy="206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B7E9EEA-91C0-436E-9DAC-5B8FB9EE6698}"/>
              </a:ext>
            </a:extLst>
          </p:cNvPr>
          <p:cNvSpPr/>
          <p:nvPr/>
        </p:nvSpPr>
        <p:spPr>
          <a:xfrm>
            <a:off x="189862" y="47033"/>
            <a:ext cx="3560796" cy="823713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0061745-1E7B-432F-9591-6167B50E5F00}"/>
              </a:ext>
            </a:extLst>
          </p:cNvPr>
          <p:cNvGrpSpPr/>
          <p:nvPr/>
        </p:nvGrpSpPr>
        <p:grpSpPr>
          <a:xfrm>
            <a:off x="68573" y="1032433"/>
            <a:ext cx="2326283" cy="4398502"/>
            <a:chOff x="570912" y="1205455"/>
            <a:chExt cx="3262733" cy="499191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33692AB-591E-437F-A600-22338931E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3321"/>
            <a:stretch/>
          </p:blipFill>
          <p:spPr>
            <a:xfrm>
              <a:off x="979635" y="1649271"/>
              <a:ext cx="2171188" cy="454809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CE158B3-1604-4A6B-9EE9-CF507E19ED80}"/>
                </a:ext>
              </a:extLst>
            </p:cNvPr>
            <p:cNvSpPr txBox="1"/>
            <p:nvPr/>
          </p:nvSpPr>
          <p:spPr>
            <a:xfrm>
              <a:off x="570912" y="1205455"/>
              <a:ext cx="3262733" cy="384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Min Age  </a:t>
              </a:r>
              <a:r>
                <a:rPr lang="en-US" altLang="zh-CN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Age</a:t>
              </a:r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Max Age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F032113-18D9-4219-B386-5F6057160D25}"/>
              </a:ext>
            </a:extLst>
          </p:cNvPr>
          <p:cNvGrpSpPr/>
          <p:nvPr/>
        </p:nvGrpSpPr>
        <p:grpSpPr>
          <a:xfrm>
            <a:off x="5664736" y="1003993"/>
            <a:ext cx="4625571" cy="4366663"/>
            <a:chOff x="7936767" y="1627405"/>
            <a:chExt cx="5448187" cy="5598452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159A7A3-6D43-4E51-8A4B-DE0D6BB98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6767" y="2178523"/>
              <a:ext cx="3695179" cy="504733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599D0CC-738A-4F1E-8208-A3A8615E2323}"/>
                </a:ext>
              </a:extLst>
            </p:cNvPr>
            <p:cNvSpPr txBox="1"/>
            <p:nvPr/>
          </p:nvSpPr>
          <p:spPr>
            <a:xfrm>
              <a:off x="7936767" y="1627405"/>
              <a:ext cx="5448187" cy="434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Min Age           </a:t>
              </a:r>
              <a:r>
                <a:rPr lang="en-US" altLang="zh-CN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Age</a:t>
              </a:r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Max Age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75552F6-5EBD-4846-9F52-AA7BDE67F9A0}"/>
              </a:ext>
            </a:extLst>
          </p:cNvPr>
          <p:cNvGrpSpPr/>
          <p:nvPr/>
        </p:nvGrpSpPr>
        <p:grpSpPr>
          <a:xfrm>
            <a:off x="2278630" y="1433852"/>
            <a:ext cx="3201897" cy="3936804"/>
            <a:chOff x="2532858" y="1453689"/>
            <a:chExt cx="5012840" cy="4700816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BF07E88-8EF9-4B85-A89E-D5334D592817}"/>
                </a:ext>
              </a:extLst>
            </p:cNvPr>
            <p:cNvSpPr txBox="1"/>
            <p:nvPr/>
          </p:nvSpPr>
          <p:spPr>
            <a:xfrm>
              <a:off x="2532858" y="1453689"/>
              <a:ext cx="5012840" cy="4700816"/>
            </a:xfrm>
            <a:prstGeom prst="rect">
              <a:avLst/>
            </a:prstGeom>
            <a:noFill/>
            <a:ln w="28575">
              <a:solidFill>
                <a:schemeClr val="accent2">
                  <a:lumMod val="75000"/>
                </a:schemeClr>
              </a:solidFill>
              <a:prstDash val="sysDash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ECDF7978-331A-4198-87CA-DDA2EE68E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93930" y="2097649"/>
              <a:ext cx="3650663" cy="219151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7B2D74CE-DA31-4D32-BCDF-0C7BABF93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79936" y="2754128"/>
              <a:ext cx="3668856" cy="199099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88488C0A-B411-47FF-BE40-EA9D8F695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46209" y="3358683"/>
              <a:ext cx="3751979" cy="20525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25A83BDD-A4EC-4562-AD1D-432B22D73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88221" y="3833900"/>
              <a:ext cx="3747774" cy="21536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EAE077EB-1095-49AC-9E7C-D8868F892132}"/>
                </a:ext>
              </a:extLst>
            </p:cNvPr>
            <p:cNvSpPr/>
            <p:nvPr/>
          </p:nvSpPr>
          <p:spPr>
            <a:xfrm>
              <a:off x="3443914" y="1628810"/>
              <a:ext cx="2815788" cy="493194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Carefully check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箭头: 右 27">
            <a:extLst>
              <a:ext uri="{FF2B5EF4-FFF2-40B4-BE49-F238E27FC236}">
                <a16:creationId xmlns:a16="http://schemas.microsoft.com/office/drawing/2014/main" id="{69CAE773-1211-4ADD-9A63-6FBDE6D5755E}"/>
              </a:ext>
            </a:extLst>
          </p:cNvPr>
          <p:cNvSpPr/>
          <p:nvPr/>
        </p:nvSpPr>
        <p:spPr>
          <a:xfrm rot="19938464">
            <a:off x="2005660" y="4713300"/>
            <a:ext cx="690889" cy="205147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箭头: 右 28">
            <a:extLst>
              <a:ext uri="{FF2B5EF4-FFF2-40B4-BE49-F238E27FC236}">
                <a16:creationId xmlns:a16="http://schemas.microsoft.com/office/drawing/2014/main" id="{082A65F9-D381-47F3-85D9-DF0F74D6B2E6}"/>
              </a:ext>
            </a:extLst>
          </p:cNvPr>
          <p:cNvSpPr/>
          <p:nvPr/>
        </p:nvSpPr>
        <p:spPr>
          <a:xfrm rot="19938464">
            <a:off x="4960379" y="2650789"/>
            <a:ext cx="690889" cy="205147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C5D55CB-FFE3-4E69-B692-AF771D387E08}"/>
              </a:ext>
            </a:extLst>
          </p:cNvPr>
          <p:cNvSpPr/>
          <p:nvPr/>
        </p:nvSpPr>
        <p:spPr>
          <a:xfrm>
            <a:off x="104896" y="20184"/>
            <a:ext cx="2783962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C7C97EBB-7DD2-48C0-988F-E2F44885FD61}"/>
              </a:ext>
            </a:extLst>
          </p:cNvPr>
          <p:cNvSpPr txBox="1">
            <a:spLocks/>
          </p:cNvSpPr>
          <p:nvPr/>
        </p:nvSpPr>
        <p:spPr>
          <a:xfrm>
            <a:off x="404602" y="189571"/>
            <a:ext cx="2093271" cy="56496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Example 1</a:t>
            </a:r>
            <a:endParaRPr lang="en-US" altLang="zh-CN" sz="2400" dirty="0">
              <a:solidFill>
                <a:srgbClr val="003F92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326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矩形 110">
            <a:extLst>
              <a:ext uri="{FF2B5EF4-FFF2-40B4-BE49-F238E27FC236}">
                <a16:creationId xmlns:a16="http://schemas.microsoft.com/office/drawing/2014/main" id="{9E9AB0ED-18C6-499F-8850-271BF4DDC4ED}"/>
              </a:ext>
            </a:extLst>
          </p:cNvPr>
          <p:cNvSpPr/>
          <p:nvPr/>
        </p:nvSpPr>
        <p:spPr>
          <a:xfrm>
            <a:off x="104896" y="20184"/>
            <a:ext cx="2783962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F6ED61C-CD00-4C69-A6C5-FB6D28EB05ED}"/>
              </a:ext>
            </a:extLst>
          </p:cNvPr>
          <p:cNvSpPr/>
          <p:nvPr/>
        </p:nvSpPr>
        <p:spPr>
          <a:xfrm>
            <a:off x="7865459" y="457154"/>
            <a:ext cx="930583" cy="206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47CD2FE-CFA9-4934-A5BE-A8A7D54DE2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402" r="38401"/>
          <a:stretch/>
        </p:blipFill>
        <p:spPr>
          <a:xfrm>
            <a:off x="274544" y="1393200"/>
            <a:ext cx="4164807" cy="1727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9DB490F1-1240-4CF0-B441-F7E7EBA75034}"/>
              </a:ext>
            </a:extLst>
          </p:cNvPr>
          <p:cNvGrpSpPr/>
          <p:nvPr/>
        </p:nvGrpSpPr>
        <p:grpSpPr>
          <a:xfrm>
            <a:off x="104896" y="3272630"/>
            <a:ext cx="4410805" cy="3097801"/>
            <a:chOff x="275971" y="2978138"/>
            <a:chExt cx="5630286" cy="3762231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28EA2B6-CCC0-4D78-868C-56A53374E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5971" y="3893812"/>
              <a:ext cx="5630286" cy="284655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箭头: 右 12">
              <a:extLst>
                <a:ext uri="{FF2B5EF4-FFF2-40B4-BE49-F238E27FC236}">
                  <a16:creationId xmlns:a16="http://schemas.microsoft.com/office/drawing/2014/main" id="{64645392-24E1-4D27-B125-F1E5B19AAFC2}"/>
                </a:ext>
              </a:extLst>
            </p:cNvPr>
            <p:cNvSpPr/>
            <p:nvPr/>
          </p:nvSpPr>
          <p:spPr>
            <a:xfrm rot="5400000">
              <a:off x="2534559" y="3309249"/>
              <a:ext cx="909188" cy="246966"/>
            </a:xfrm>
            <a:prstGeom prst="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C180CD3-4433-44B5-A3D5-513AA764DD9D}"/>
              </a:ext>
            </a:extLst>
          </p:cNvPr>
          <p:cNvGrpSpPr/>
          <p:nvPr/>
        </p:nvGrpSpPr>
        <p:grpSpPr>
          <a:xfrm>
            <a:off x="2822586" y="3651136"/>
            <a:ext cx="1621631" cy="1426521"/>
            <a:chOff x="4168369" y="3887326"/>
            <a:chExt cx="1621631" cy="1426521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61F2C9EC-ECFF-4813-834C-F8B29206910C}"/>
                </a:ext>
              </a:extLst>
            </p:cNvPr>
            <p:cNvSpPr/>
            <p:nvPr/>
          </p:nvSpPr>
          <p:spPr>
            <a:xfrm>
              <a:off x="4216584" y="4906533"/>
              <a:ext cx="1525200" cy="4073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 exact age!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AE2B6314-3B8B-43AF-A5CB-CD7DAAEABCFB}"/>
                </a:ext>
              </a:extLst>
            </p:cNvPr>
            <p:cNvSpPr/>
            <p:nvPr/>
          </p:nvSpPr>
          <p:spPr>
            <a:xfrm>
              <a:off x="4168369" y="3887326"/>
              <a:ext cx="1621631" cy="407314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Original paper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1799E82-1859-4FA8-8D92-18CA0FD23F6D}"/>
              </a:ext>
            </a:extLst>
          </p:cNvPr>
          <p:cNvSpPr txBox="1">
            <a:spLocks/>
          </p:cNvSpPr>
          <p:nvPr/>
        </p:nvSpPr>
        <p:spPr>
          <a:xfrm>
            <a:off x="404602" y="189571"/>
            <a:ext cx="2093271" cy="56496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Example 2</a:t>
            </a:r>
            <a:endParaRPr lang="en-US" altLang="zh-CN" sz="2400" dirty="0">
              <a:solidFill>
                <a:srgbClr val="003F92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148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矩形 110">
            <a:extLst>
              <a:ext uri="{FF2B5EF4-FFF2-40B4-BE49-F238E27FC236}">
                <a16:creationId xmlns:a16="http://schemas.microsoft.com/office/drawing/2014/main" id="{9E9AB0ED-18C6-499F-8850-271BF4DDC4ED}"/>
              </a:ext>
            </a:extLst>
          </p:cNvPr>
          <p:cNvSpPr/>
          <p:nvPr/>
        </p:nvSpPr>
        <p:spPr>
          <a:xfrm>
            <a:off x="104896" y="20184"/>
            <a:ext cx="2783962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F6ED61C-CD00-4C69-A6C5-FB6D28EB05ED}"/>
              </a:ext>
            </a:extLst>
          </p:cNvPr>
          <p:cNvSpPr/>
          <p:nvPr/>
        </p:nvSpPr>
        <p:spPr>
          <a:xfrm>
            <a:off x="7865459" y="457154"/>
            <a:ext cx="930583" cy="206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47CD2FE-CFA9-4934-A5BE-A8A7D54DE2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402" r="38401"/>
          <a:stretch/>
        </p:blipFill>
        <p:spPr>
          <a:xfrm>
            <a:off x="274544" y="1393200"/>
            <a:ext cx="4164807" cy="1727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9DB490F1-1240-4CF0-B441-F7E7EBA75034}"/>
              </a:ext>
            </a:extLst>
          </p:cNvPr>
          <p:cNvGrpSpPr/>
          <p:nvPr/>
        </p:nvGrpSpPr>
        <p:grpSpPr>
          <a:xfrm>
            <a:off x="104896" y="3272630"/>
            <a:ext cx="4410805" cy="3097801"/>
            <a:chOff x="275971" y="2978138"/>
            <a:chExt cx="5630286" cy="3762231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28EA2B6-CCC0-4D78-868C-56A53374E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5971" y="3893812"/>
              <a:ext cx="5630286" cy="284655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箭头: 右 12">
              <a:extLst>
                <a:ext uri="{FF2B5EF4-FFF2-40B4-BE49-F238E27FC236}">
                  <a16:creationId xmlns:a16="http://schemas.microsoft.com/office/drawing/2014/main" id="{64645392-24E1-4D27-B125-F1E5B19AAFC2}"/>
                </a:ext>
              </a:extLst>
            </p:cNvPr>
            <p:cNvSpPr/>
            <p:nvPr/>
          </p:nvSpPr>
          <p:spPr>
            <a:xfrm rot="5400000">
              <a:off x="2534559" y="3309249"/>
              <a:ext cx="909188" cy="246966"/>
            </a:xfrm>
            <a:prstGeom prst="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B35E55E-56DA-4F9E-9136-AC067F9FC443}"/>
              </a:ext>
            </a:extLst>
          </p:cNvPr>
          <p:cNvGrpSpPr/>
          <p:nvPr/>
        </p:nvGrpSpPr>
        <p:grpSpPr>
          <a:xfrm>
            <a:off x="5003096" y="1519178"/>
            <a:ext cx="3905392" cy="2518113"/>
            <a:chOff x="6954711" y="1205208"/>
            <a:chExt cx="4663498" cy="2662496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5395225D-32F2-41AA-9373-69595B5B4C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1708"/>
            <a:stretch/>
          </p:blipFill>
          <p:spPr>
            <a:xfrm>
              <a:off x="6954711" y="1205208"/>
              <a:ext cx="4663498" cy="17272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箭头: 右 15">
              <a:extLst>
                <a:ext uri="{FF2B5EF4-FFF2-40B4-BE49-F238E27FC236}">
                  <a16:creationId xmlns:a16="http://schemas.microsoft.com/office/drawing/2014/main" id="{E772A1EE-078F-4F74-A2D4-D9CFA5172335}"/>
                </a:ext>
              </a:extLst>
            </p:cNvPr>
            <p:cNvSpPr/>
            <p:nvPr/>
          </p:nvSpPr>
          <p:spPr>
            <a:xfrm rot="16200000">
              <a:off x="8896575" y="3289627"/>
              <a:ext cx="909188" cy="246966"/>
            </a:xfrm>
            <a:prstGeom prst="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C180CD3-4433-44B5-A3D5-513AA764DD9D}"/>
              </a:ext>
            </a:extLst>
          </p:cNvPr>
          <p:cNvGrpSpPr/>
          <p:nvPr/>
        </p:nvGrpSpPr>
        <p:grpSpPr>
          <a:xfrm>
            <a:off x="2822586" y="3651136"/>
            <a:ext cx="1621631" cy="1426521"/>
            <a:chOff x="4168369" y="3887326"/>
            <a:chExt cx="1621631" cy="1426521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61F2C9EC-ECFF-4813-834C-F8B29206910C}"/>
                </a:ext>
              </a:extLst>
            </p:cNvPr>
            <p:cNvSpPr/>
            <p:nvPr/>
          </p:nvSpPr>
          <p:spPr>
            <a:xfrm>
              <a:off x="4216584" y="4906533"/>
              <a:ext cx="1525200" cy="4073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 exact age!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AE2B6314-3B8B-43AF-A5CB-CD7DAAEABCFB}"/>
                </a:ext>
              </a:extLst>
            </p:cNvPr>
            <p:cNvSpPr/>
            <p:nvPr/>
          </p:nvSpPr>
          <p:spPr>
            <a:xfrm>
              <a:off x="4168369" y="3887326"/>
              <a:ext cx="1621631" cy="407314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Original paper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0A58C75-6014-45CA-A541-526C22EBA037}"/>
              </a:ext>
            </a:extLst>
          </p:cNvPr>
          <p:cNvGrpSpPr/>
          <p:nvPr/>
        </p:nvGrpSpPr>
        <p:grpSpPr>
          <a:xfrm>
            <a:off x="4237066" y="4161220"/>
            <a:ext cx="4655210" cy="2239626"/>
            <a:chOff x="5916376" y="3893810"/>
            <a:chExt cx="6185228" cy="2846559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23E9ECD2-FA89-4801-9AE4-3C726A120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71317" y="3893812"/>
              <a:ext cx="5630287" cy="229067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箭头: 直角上 22">
              <a:extLst>
                <a:ext uri="{FF2B5EF4-FFF2-40B4-BE49-F238E27FC236}">
                  <a16:creationId xmlns:a16="http://schemas.microsoft.com/office/drawing/2014/main" id="{74A66296-75D7-4D42-85B0-6140241C9A2D}"/>
                </a:ext>
              </a:extLst>
            </p:cNvPr>
            <p:cNvSpPr/>
            <p:nvPr/>
          </p:nvSpPr>
          <p:spPr>
            <a:xfrm>
              <a:off x="5916376" y="6184491"/>
              <a:ext cx="3633141" cy="555878"/>
            </a:xfrm>
            <a:prstGeom prst="bentUp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4D057B49-6CF9-4848-95FD-70482DFDB34A}"/>
                </a:ext>
              </a:extLst>
            </p:cNvPr>
            <p:cNvSpPr/>
            <p:nvPr/>
          </p:nvSpPr>
          <p:spPr>
            <a:xfrm>
              <a:off x="9549519" y="3893810"/>
              <a:ext cx="2500819" cy="647094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Reference paper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9354E3B-ABEC-451B-93A4-AD021D4BB7D0}"/>
              </a:ext>
            </a:extLst>
          </p:cNvPr>
          <p:cNvSpPr txBox="1">
            <a:spLocks/>
          </p:cNvSpPr>
          <p:nvPr/>
        </p:nvSpPr>
        <p:spPr>
          <a:xfrm>
            <a:off x="404602" y="189571"/>
            <a:ext cx="2093271" cy="56496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Example 2</a:t>
            </a:r>
            <a:endParaRPr lang="en-US" altLang="zh-CN" sz="2400" dirty="0">
              <a:solidFill>
                <a:srgbClr val="003F92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199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:a16="http://schemas.microsoft.com/office/drawing/2014/main" id="{69712136-F9AE-4E54-AF11-4E5CD9FF453E}"/>
              </a:ext>
            </a:extLst>
          </p:cNvPr>
          <p:cNvSpPr/>
          <p:nvPr/>
        </p:nvSpPr>
        <p:spPr>
          <a:xfrm>
            <a:off x="104896" y="20184"/>
            <a:ext cx="8849242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48E5B15-F787-4314-B1DC-6DEE9874F7D9}"/>
              </a:ext>
            </a:extLst>
          </p:cNvPr>
          <p:cNvGrpSpPr/>
          <p:nvPr/>
        </p:nvGrpSpPr>
        <p:grpSpPr>
          <a:xfrm>
            <a:off x="119360" y="3315096"/>
            <a:ext cx="4467173" cy="3143249"/>
            <a:chOff x="1002842" y="3729183"/>
            <a:chExt cx="4467173" cy="314324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747BAB3-BA1C-420B-974F-7AEEE4F04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2842" y="3729183"/>
              <a:ext cx="4467173" cy="3143249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086A26D-D73F-49DC-903F-9E14E024200F}"/>
                </a:ext>
              </a:extLst>
            </p:cNvPr>
            <p:cNvSpPr txBox="1"/>
            <p:nvPr/>
          </p:nvSpPr>
          <p:spPr>
            <a:xfrm>
              <a:off x="4351274" y="3926025"/>
              <a:ext cx="854499" cy="30777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7030A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N~13600</a:t>
              </a:r>
              <a:endParaRPr lang="zh-CN" altLang="en-US" sz="1400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6DA5213-5EF0-47B6-947A-E3FE7D138F8D}"/>
              </a:ext>
            </a:extLst>
          </p:cNvPr>
          <p:cNvGrpSpPr/>
          <p:nvPr/>
        </p:nvGrpSpPr>
        <p:grpSpPr>
          <a:xfrm>
            <a:off x="1381087" y="3386388"/>
            <a:ext cx="1864519" cy="2643188"/>
            <a:chOff x="2264569" y="3800475"/>
            <a:chExt cx="1864519" cy="2643188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7EA8546-C228-4604-8800-169D5E91F76C}"/>
                </a:ext>
              </a:extLst>
            </p:cNvPr>
            <p:cNvSpPr txBox="1"/>
            <p:nvPr/>
          </p:nvSpPr>
          <p:spPr>
            <a:xfrm>
              <a:off x="3871913" y="3800475"/>
              <a:ext cx="257175" cy="2643188"/>
            </a:xfrm>
            <a:prstGeom prst="rect">
              <a:avLst/>
            </a:prstGeom>
            <a:noFill/>
            <a:ln w="28575">
              <a:solidFill>
                <a:srgbClr val="7030A0"/>
              </a:solidFill>
              <a:prstDash val="sysDash"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19" name="连接符: 曲线 18">
              <a:extLst>
                <a:ext uri="{FF2B5EF4-FFF2-40B4-BE49-F238E27FC236}">
                  <a16:creationId xmlns:a16="http://schemas.microsoft.com/office/drawing/2014/main" id="{5E88177E-2FFB-42DB-8EAB-E46FE255EC3D}"/>
                </a:ext>
              </a:extLst>
            </p:cNvPr>
            <p:cNvCxnSpPr/>
            <p:nvPr/>
          </p:nvCxnSpPr>
          <p:spPr>
            <a:xfrm>
              <a:off x="3278981" y="4021931"/>
              <a:ext cx="542925" cy="150019"/>
            </a:xfrm>
            <a:prstGeom prst="curvedConnector3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6517E71-C051-45AC-9BA8-1DBDCB52C704}"/>
                </a:ext>
              </a:extLst>
            </p:cNvPr>
            <p:cNvSpPr txBox="1"/>
            <p:nvPr/>
          </p:nvSpPr>
          <p:spPr>
            <a:xfrm>
              <a:off x="2264569" y="3844410"/>
              <a:ext cx="1014411" cy="369332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3175 Ma</a:t>
              </a:r>
              <a:endParaRPr lang="zh-CN" alt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6566586-C10C-4F93-B544-EB7F6B0B196B}"/>
              </a:ext>
            </a:extLst>
          </p:cNvPr>
          <p:cNvGrpSpPr/>
          <p:nvPr/>
        </p:nvGrpSpPr>
        <p:grpSpPr>
          <a:xfrm>
            <a:off x="119360" y="62974"/>
            <a:ext cx="4467172" cy="3159602"/>
            <a:chOff x="1002842" y="477061"/>
            <a:chExt cx="4467172" cy="3159602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22A88124-62F9-4DD8-A771-AE9840D0A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2842" y="477061"/>
              <a:ext cx="4467172" cy="3159602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2505D55-4630-4652-A33A-E5CBE4B17765}"/>
                </a:ext>
              </a:extLst>
            </p:cNvPr>
            <p:cNvSpPr txBox="1"/>
            <p:nvPr/>
          </p:nvSpPr>
          <p:spPr>
            <a:xfrm>
              <a:off x="4333125" y="657628"/>
              <a:ext cx="854499" cy="30777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7030A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N~14500</a:t>
              </a:r>
              <a:endParaRPr lang="zh-CN" altLang="en-US" sz="1400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3F77878-619D-4A1C-BA4D-1142E64C72B5}"/>
              </a:ext>
            </a:extLst>
          </p:cNvPr>
          <p:cNvGrpSpPr/>
          <p:nvPr/>
        </p:nvGrpSpPr>
        <p:grpSpPr>
          <a:xfrm>
            <a:off x="640519" y="275365"/>
            <a:ext cx="2605087" cy="2647304"/>
            <a:chOff x="1524001" y="689452"/>
            <a:chExt cx="2605087" cy="2647304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D61FE3E-D324-408B-B7AB-5D724A3A28C4}"/>
                </a:ext>
              </a:extLst>
            </p:cNvPr>
            <p:cNvSpPr txBox="1"/>
            <p:nvPr/>
          </p:nvSpPr>
          <p:spPr>
            <a:xfrm>
              <a:off x="3871913" y="689452"/>
              <a:ext cx="257175" cy="2643188"/>
            </a:xfrm>
            <a:prstGeom prst="rect">
              <a:avLst/>
            </a:prstGeom>
            <a:noFill/>
            <a:ln w="28575">
              <a:solidFill>
                <a:srgbClr val="7030A0"/>
              </a:solidFill>
              <a:prstDash val="sysDash"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DAED59C-BDFD-4E0C-A2BD-ECEC877DAA0C}"/>
                </a:ext>
              </a:extLst>
            </p:cNvPr>
            <p:cNvSpPr txBox="1"/>
            <p:nvPr/>
          </p:nvSpPr>
          <p:spPr>
            <a:xfrm>
              <a:off x="1524001" y="1607343"/>
              <a:ext cx="740568" cy="1729413"/>
            </a:xfrm>
            <a:prstGeom prst="rect">
              <a:avLst/>
            </a:prstGeom>
            <a:noFill/>
            <a:ln w="28575">
              <a:solidFill>
                <a:srgbClr val="7030A0"/>
              </a:solidFill>
              <a:prstDash val="sysDash"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B38773F1-02D4-42C9-A0BB-91BD32F0B89B}"/>
              </a:ext>
            </a:extLst>
          </p:cNvPr>
          <p:cNvSpPr txBox="1"/>
          <p:nvPr/>
        </p:nvSpPr>
        <p:spPr>
          <a:xfrm>
            <a:off x="3160439" y="6441635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(Liu et al., in prep)</a:t>
            </a:r>
          </a:p>
        </p:txBody>
      </p:sp>
    </p:spTree>
    <p:extLst>
      <p:ext uri="{BB962C8B-B14F-4D97-AF65-F5344CB8AC3E}">
        <p14:creationId xmlns:p14="http://schemas.microsoft.com/office/powerpoint/2010/main" val="2273812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DF6ED61C-CD00-4C69-A6C5-FB6D28EB05ED}"/>
              </a:ext>
            </a:extLst>
          </p:cNvPr>
          <p:cNvSpPr/>
          <p:nvPr/>
        </p:nvSpPr>
        <p:spPr>
          <a:xfrm>
            <a:off x="6232605" y="411755"/>
            <a:ext cx="930583" cy="206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48E5B15-F787-4314-B1DC-6DEE9874F7D9}"/>
              </a:ext>
            </a:extLst>
          </p:cNvPr>
          <p:cNvGrpSpPr/>
          <p:nvPr/>
        </p:nvGrpSpPr>
        <p:grpSpPr>
          <a:xfrm>
            <a:off x="119360" y="3315096"/>
            <a:ext cx="4467173" cy="3143249"/>
            <a:chOff x="1002842" y="3729183"/>
            <a:chExt cx="4467173" cy="314324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747BAB3-BA1C-420B-974F-7AEEE4F04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2842" y="3729183"/>
              <a:ext cx="4467173" cy="3143249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086A26D-D73F-49DC-903F-9E14E024200F}"/>
                </a:ext>
              </a:extLst>
            </p:cNvPr>
            <p:cNvSpPr txBox="1"/>
            <p:nvPr/>
          </p:nvSpPr>
          <p:spPr>
            <a:xfrm>
              <a:off x="4351274" y="3926025"/>
              <a:ext cx="854499" cy="30777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7030A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N~13600</a:t>
              </a:r>
              <a:endParaRPr lang="zh-CN" altLang="en-US" sz="1400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CF0D02-7B13-49F3-952B-D3CA29603A81}"/>
              </a:ext>
            </a:extLst>
          </p:cNvPr>
          <p:cNvGrpSpPr/>
          <p:nvPr/>
        </p:nvGrpSpPr>
        <p:grpSpPr>
          <a:xfrm>
            <a:off x="4579466" y="113568"/>
            <a:ext cx="4402590" cy="6364757"/>
            <a:chOff x="6867204" y="494997"/>
            <a:chExt cx="4402590" cy="6364757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E77894B6-E15E-4650-91A1-73B1A248F8CD}"/>
                </a:ext>
              </a:extLst>
            </p:cNvPr>
            <p:cNvGrpSpPr/>
            <p:nvPr/>
          </p:nvGrpSpPr>
          <p:grpSpPr>
            <a:xfrm>
              <a:off x="6867204" y="494997"/>
              <a:ext cx="4402590" cy="3114440"/>
              <a:chOff x="6867204" y="494997"/>
              <a:chExt cx="4402590" cy="3114440"/>
            </a:xfrm>
          </p:grpSpPr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DE09CEFF-B90F-4A9D-A4EA-888DFF4A80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67204" y="494997"/>
                <a:ext cx="4402590" cy="3114440"/>
              </a:xfrm>
              <a:prstGeom prst="rect">
                <a:avLst/>
              </a:prstGeom>
            </p:spPr>
          </p:pic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83B4148-7E75-442A-9DCB-6F0C50196574}"/>
                  </a:ext>
                </a:extLst>
              </p:cNvPr>
              <p:cNvSpPr txBox="1"/>
              <p:nvPr/>
            </p:nvSpPr>
            <p:spPr>
              <a:xfrm>
                <a:off x="10571010" y="713907"/>
                <a:ext cx="417802" cy="307777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2</a:t>
                </a:r>
                <a:r>
                  <a:rPr lang="el-GR" altLang="zh-CN" sz="14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σ</a:t>
                </a:r>
                <a:endParaRPr lang="zh-CN" altLang="en-US" sz="1400" dirty="0">
                  <a:solidFill>
                    <a:srgbClr val="7030A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F88DF949-DDE4-43A2-8BD4-5BF50BB6F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67204" y="3725347"/>
              <a:ext cx="4402590" cy="3134407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6DA5213-5EF0-47B6-947A-E3FE7D138F8D}"/>
              </a:ext>
            </a:extLst>
          </p:cNvPr>
          <p:cNvGrpSpPr/>
          <p:nvPr/>
        </p:nvGrpSpPr>
        <p:grpSpPr>
          <a:xfrm>
            <a:off x="1381087" y="3386388"/>
            <a:ext cx="1864519" cy="2643188"/>
            <a:chOff x="2264569" y="3800475"/>
            <a:chExt cx="1864519" cy="2643188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7EA8546-C228-4604-8800-169D5E91F76C}"/>
                </a:ext>
              </a:extLst>
            </p:cNvPr>
            <p:cNvSpPr txBox="1"/>
            <p:nvPr/>
          </p:nvSpPr>
          <p:spPr>
            <a:xfrm>
              <a:off x="3871913" y="3800475"/>
              <a:ext cx="257175" cy="2643188"/>
            </a:xfrm>
            <a:prstGeom prst="rect">
              <a:avLst/>
            </a:prstGeom>
            <a:noFill/>
            <a:ln w="28575">
              <a:solidFill>
                <a:srgbClr val="7030A0"/>
              </a:solidFill>
              <a:prstDash val="sysDash"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19" name="连接符: 曲线 18">
              <a:extLst>
                <a:ext uri="{FF2B5EF4-FFF2-40B4-BE49-F238E27FC236}">
                  <a16:creationId xmlns:a16="http://schemas.microsoft.com/office/drawing/2014/main" id="{5E88177E-2FFB-42DB-8EAB-E46FE255EC3D}"/>
                </a:ext>
              </a:extLst>
            </p:cNvPr>
            <p:cNvCxnSpPr/>
            <p:nvPr/>
          </p:nvCxnSpPr>
          <p:spPr>
            <a:xfrm>
              <a:off x="3278981" y="4021931"/>
              <a:ext cx="542925" cy="150019"/>
            </a:xfrm>
            <a:prstGeom prst="curvedConnector3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6517E71-C051-45AC-9BA8-1DBDCB52C704}"/>
                </a:ext>
              </a:extLst>
            </p:cNvPr>
            <p:cNvSpPr txBox="1"/>
            <p:nvPr/>
          </p:nvSpPr>
          <p:spPr>
            <a:xfrm>
              <a:off x="2264569" y="3844410"/>
              <a:ext cx="1014411" cy="369332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3175 Ma</a:t>
              </a:r>
              <a:endParaRPr lang="zh-CN" alt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6566586-C10C-4F93-B544-EB7F6B0B196B}"/>
              </a:ext>
            </a:extLst>
          </p:cNvPr>
          <p:cNvGrpSpPr/>
          <p:nvPr/>
        </p:nvGrpSpPr>
        <p:grpSpPr>
          <a:xfrm>
            <a:off x="119360" y="62974"/>
            <a:ext cx="4467172" cy="3159602"/>
            <a:chOff x="1002842" y="477061"/>
            <a:chExt cx="4467172" cy="3159602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22A88124-62F9-4DD8-A771-AE9840D0A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2842" y="477061"/>
              <a:ext cx="4467172" cy="3159602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2505D55-4630-4652-A33A-E5CBE4B17765}"/>
                </a:ext>
              </a:extLst>
            </p:cNvPr>
            <p:cNvSpPr txBox="1"/>
            <p:nvPr/>
          </p:nvSpPr>
          <p:spPr>
            <a:xfrm>
              <a:off x="4333125" y="657628"/>
              <a:ext cx="854499" cy="30777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7030A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N~14500</a:t>
              </a:r>
              <a:endParaRPr lang="zh-CN" altLang="en-US" sz="1400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3F77878-619D-4A1C-BA4D-1142E64C72B5}"/>
              </a:ext>
            </a:extLst>
          </p:cNvPr>
          <p:cNvGrpSpPr/>
          <p:nvPr/>
        </p:nvGrpSpPr>
        <p:grpSpPr>
          <a:xfrm>
            <a:off x="640519" y="275365"/>
            <a:ext cx="2605087" cy="2647304"/>
            <a:chOff x="1524001" y="689452"/>
            <a:chExt cx="2605087" cy="2647304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D61FE3E-D324-408B-B7AB-5D724A3A28C4}"/>
                </a:ext>
              </a:extLst>
            </p:cNvPr>
            <p:cNvSpPr txBox="1"/>
            <p:nvPr/>
          </p:nvSpPr>
          <p:spPr>
            <a:xfrm>
              <a:off x="3871913" y="689452"/>
              <a:ext cx="257175" cy="2643188"/>
            </a:xfrm>
            <a:prstGeom prst="rect">
              <a:avLst/>
            </a:prstGeom>
            <a:noFill/>
            <a:ln w="28575">
              <a:solidFill>
                <a:srgbClr val="7030A0"/>
              </a:solidFill>
              <a:prstDash val="sysDash"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DAED59C-BDFD-4E0C-A2BD-ECEC877DAA0C}"/>
                </a:ext>
              </a:extLst>
            </p:cNvPr>
            <p:cNvSpPr txBox="1"/>
            <p:nvPr/>
          </p:nvSpPr>
          <p:spPr>
            <a:xfrm>
              <a:off x="1524001" y="1607343"/>
              <a:ext cx="740568" cy="1729413"/>
            </a:xfrm>
            <a:prstGeom prst="rect">
              <a:avLst/>
            </a:prstGeom>
            <a:noFill/>
            <a:ln w="28575">
              <a:solidFill>
                <a:srgbClr val="7030A0"/>
              </a:solidFill>
              <a:prstDash val="sysDash"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08FBB2C9-7709-494B-AF0C-84A24884DF0E}"/>
              </a:ext>
            </a:extLst>
          </p:cNvPr>
          <p:cNvGrpSpPr/>
          <p:nvPr/>
        </p:nvGrpSpPr>
        <p:grpSpPr>
          <a:xfrm>
            <a:off x="5177481" y="323728"/>
            <a:ext cx="3624263" cy="5761009"/>
            <a:chOff x="7465219" y="705157"/>
            <a:chExt cx="3624263" cy="5761009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0D00F11E-C768-4631-AB7C-9B4EB514DCCE}"/>
                </a:ext>
              </a:extLst>
            </p:cNvPr>
            <p:cNvGrpSpPr/>
            <p:nvPr/>
          </p:nvGrpSpPr>
          <p:grpSpPr>
            <a:xfrm>
              <a:off x="9379744" y="3822978"/>
              <a:ext cx="1709738" cy="2643188"/>
              <a:chOff x="9379744" y="3822978"/>
              <a:chExt cx="1709738" cy="2643188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0507B1D-D582-4176-8D34-F2C77FF8E4B4}"/>
                  </a:ext>
                </a:extLst>
              </p:cNvPr>
              <p:cNvSpPr txBox="1"/>
              <p:nvPr/>
            </p:nvSpPr>
            <p:spPr>
              <a:xfrm>
                <a:off x="10832307" y="3822978"/>
                <a:ext cx="257175" cy="2643188"/>
              </a:xfrm>
              <a:prstGeom prst="rect">
                <a:avLst/>
              </a:prstGeom>
              <a:noFill/>
              <a:ln w="28575">
                <a:solidFill>
                  <a:srgbClr val="7030A0"/>
                </a:solidFill>
                <a:prstDash val="sysDash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txBody>
              <a:bodyPr wrap="square" rtlCol="0">
                <a:spAutoFit/>
              </a:bodyPr>
              <a:lstStyle/>
              <a:p>
                <a:endParaRPr lang="zh-CN" altLang="en-US" dirty="0"/>
              </a:p>
            </p:txBody>
          </p:sp>
          <p:cxnSp>
            <p:nvCxnSpPr>
              <p:cNvPr id="33" name="连接符: 曲线 32">
                <a:extLst>
                  <a:ext uri="{FF2B5EF4-FFF2-40B4-BE49-F238E27FC236}">
                    <a16:creationId xmlns:a16="http://schemas.microsoft.com/office/drawing/2014/main" id="{A3C79FF9-1E33-4FA7-8539-3B89B5EDCB80}"/>
                  </a:ext>
                </a:extLst>
              </p:cNvPr>
              <p:cNvCxnSpPr/>
              <p:nvPr/>
            </p:nvCxnSpPr>
            <p:spPr>
              <a:xfrm>
                <a:off x="10289382" y="4021931"/>
                <a:ext cx="542925" cy="150019"/>
              </a:xfrm>
              <a:prstGeom prst="curvedConnector3">
                <a:avLst/>
              </a:prstGeom>
              <a:ln w="28575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A1EF6400-B900-4B29-923B-68637CFB14CF}"/>
                  </a:ext>
                </a:extLst>
              </p:cNvPr>
              <p:cNvSpPr txBox="1"/>
              <p:nvPr/>
            </p:nvSpPr>
            <p:spPr>
              <a:xfrm>
                <a:off x="9379744" y="3898840"/>
                <a:ext cx="909637" cy="369332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675 Ma</a:t>
                </a:r>
                <a:endParaRPr lang="zh-CN" altLang="en-US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7D52B557-06D1-4B43-A106-59B5DA3821DE}"/>
                </a:ext>
              </a:extLst>
            </p:cNvPr>
            <p:cNvGrpSpPr/>
            <p:nvPr/>
          </p:nvGrpSpPr>
          <p:grpSpPr>
            <a:xfrm>
              <a:off x="7465219" y="705157"/>
              <a:ext cx="2314575" cy="369332"/>
              <a:chOff x="7465219" y="705157"/>
              <a:chExt cx="2314575" cy="369332"/>
            </a:xfrm>
          </p:grpSpPr>
          <p:cxnSp>
            <p:nvCxnSpPr>
              <p:cNvPr id="30" name="连接符: 曲线 29">
                <a:extLst>
                  <a:ext uri="{FF2B5EF4-FFF2-40B4-BE49-F238E27FC236}">
                    <a16:creationId xmlns:a16="http://schemas.microsoft.com/office/drawing/2014/main" id="{634B86FE-C0E7-4958-AB4A-C136AB54D021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7465219" y="891381"/>
                <a:ext cx="728660" cy="183108"/>
              </a:xfrm>
              <a:prstGeom prst="curvedConnector3">
                <a:avLst/>
              </a:prstGeom>
              <a:ln w="28575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AF9FC2DB-2153-46BB-ACB8-BA56C55E841B}"/>
                  </a:ext>
                </a:extLst>
              </p:cNvPr>
              <p:cNvSpPr txBox="1"/>
              <p:nvPr/>
            </p:nvSpPr>
            <p:spPr>
              <a:xfrm>
                <a:off x="8193879" y="705157"/>
                <a:ext cx="1585915" cy="369332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&lt;50 Ma, ~81%</a:t>
                </a:r>
                <a:endParaRPr lang="zh-CN" altLang="en-US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B38773F1-02D4-42C9-A0BB-91BD32F0B89B}"/>
              </a:ext>
            </a:extLst>
          </p:cNvPr>
          <p:cNvSpPr txBox="1"/>
          <p:nvPr/>
        </p:nvSpPr>
        <p:spPr>
          <a:xfrm>
            <a:off x="3160439" y="6441635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(Liu et al., in prep)</a:t>
            </a:r>
          </a:p>
        </p:txBody>
      </p:sp>
    </p:spTree>
    <p:extLst>
      <p:ext uri="{BB962C8B-B14F-4D97-AF65-F5344CB8AC3E}">
        <p14:creationId xmlns:p14="http://schemas.microsoft.com/office/powerpoint/2010/main" val="312901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>
            <a:extLst>
              <a:ext uri="{FF2B5EF4-FFF2-40B4-BE49-F238E27FC236}">
                <a16:creationId xmlns:a16="http://schemas.microsoft.com/office/drawing/2014/main" id="{A791D32C-D542-4912-9DC5-E36930448266}"/>
              </a:ext>
            </a:extLst>
          </p:cNvPr>
          <p:cNvSpPr/>
          <p:nvPr/>
        </p:nvSpPr>
        <p:spPr>
          <a:xfrm>
            <a:off x="3940628" y="199549"/>
            <a:ext cx="5098475" cy="5518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9E9AB0ED-18C6-499F-8850-271BF4DDC4ED}"/>
              </a:ext>
            </a:extLst>
          </p:cNvPr>
          <p:cNvSpPr/>
          <p:nvPr/>
        </p:nvSpPr>
        <p:spPr>
          <a:xfrm>
            <a:off x="104896" y="20184"/>
            <a:ext cx="2783962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F7FB7C06-7886-4DA8-8C0A-ABC54BF76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653" y="279953"/>
            <a:ext cx="3724188" cy="30045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8F40C689-312F-40BC-AA24-2D0CE64365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58" y="199548"/>
            <a:ext cx="3724187" cy="6279572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04D1E7C-19EF-41A8-87C9-6DE5A24859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6680" y="3434196"/>
            <a:ext cx="3868220" cy="301861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208DFBE7-D314-4DA0-AC4B-999A19D5120D}"/>
              </a:ext>
            </a:extLst>
          </p:cNvPr>
          <p:cNvSpPr txBox="1"/>
          <p:nvPr/>
        </p:nvSpPr>
        <p:spPr>
          <a:xfrm>
            <a:off x="6032586" y="452948"/>
            <a:ext cx="94899" cy="5663463"/>
          </a:xfrm>
          <a:prstGeom prst="rect">
            <a:avLst/>
          </a:prstGeom>
          <a:solidFill>
            <a:srgbClr val="00B050">
              <a:alpha val="23000"/>
            </a:srgb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B8AAEC8A-E34D-4D45-A563-AECF9E8C7BAD}"/>
              </a:ext>
            </a:extLst>
          </p:cNvPr>
          <p:cNvSpPr txBox="1"/>
          <p:nvPr/>
        </p:nvSpPr>
        <p:spPr>
          <a:xfrm>
            <a:off x="6347666" y="452947"/>
            <a:ext cx="189887" cy="5663463"/>
          </a:xfrm>
          <a:prstGeom prst="rect">
            <a:avLst/>
          </a:prstGeom>
          <a:solidFill>
            <a:srgbClr val="00B0F0">
              <a:alpha val="35000"/>
            </a:srgb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88C5355-3B30-4D63-9A13-6C97C393B58B}"/>
              </a:ext>
            </a:extLst>
          </p:cNvPr>
          <p:cNvSpPr txBox="1"/>
          <p:nvPr/>
        </p:nvSpPr>
        <p:spPr>
          <a:xfrm>
            <a:off x="7118232" y="452947"/>
            <a:ext cx="189887" cy="5663463"/>
          </a:xfrm>
          <a:prstGeom prst="rect">
            <a:avLst/>
          </a:prstGeom>
          <a:solidFill>
            <a:srgbClr val="7030A0">
              <a:alpha val="35000"/>
            </a:srgbClr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26EF147A-F210-462D-95C6-83C8FEDB01D5}"/>
              </a:ext>
            </a:extLst>
          </p:cNvPr>
          <p:cNvSpPr/>
          <p:nvPr/>
        </p:nvSpPr>
        <p:spPr>
          <a:xfrm>
            <a:off x="5147426" y="792219"/>
            <a:ext cx="1734373" cy="51179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systematic decrease at~2.5 Ga</a:t>
            </a:r>
            <a:endParaRPr lang="zh-CN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492DEC8-8A4D-40AC-A42B-AC46FB2DE298}"/>
              </a:ext>
            </a:extLst>
          </p:cNvPr>
          <p:cNvSpPr txBox="1"/>
          <p:nvPr/>
        </p:nvSpPr>
        <p:spPr>
          <a:xfrm>
            <a:off x="6049685" y="1351057"/>
            <a:ext cx="798504" cy="30777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~2.7-2.8</a:t>
            </a:r>
            <a:endParaRPr lang="zh-CN" alt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C615049-1D8D-4323-B9E1-C52389A5DD44}"/>
              </a:ext>
            </a:extLst>
          </p:cNvPr>
          <p:cNvSpPr txBox="1"/>
          <p:nvPr/>
        </p:nvSpPr>
        <p:spPr>
          <a:xfrm>
            <a:off x="6802562" y="447473"/>
            <a:ext cx="922879" cy="30777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~3.3-3.15</a:t>
            </a:r>
            <a:endParaRPr lang="zh-CN" alt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E6F7D7D9-D577-4673-98D2-A5E1138FEA6A}"/>
              </a:ext>
            </a:extLst>
          </p:cNvPr>
          <p:cNvSpPr/>
          <p:nvPr/>
        </p:nvSpPr>
        <p:spPr>
          <a:xfrm>
            <a:off x="3449751" y="255369"/>
            <a:ext cx="94789" cy="5900503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noFill/>
          </a:ln>
          <a:effectLst>
            <a:glow rad="63500">
              <a:srgbClr val="FFC000">
                <a:alpha val="40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143BA8D-3AC7-4FF5-ADE6-411C1A9A4BD9}"/>
              </a:ext>
            </a:extLst>
          </p:cNvPr>
          <p:cNvSpPr txBox="1"/>
          <p:nvPr/>
        </p:nvSpPr>
        <p:spPr>
          <a:xfrm>
            <a:off x="941534" y="6473785"/>
            <a:ext cx="3159839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2012, Keller &amp; Schoene, Nature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483343E-67C8-4CBB-AEF4-F1AC3D5CAE47}"/>
              </a:ext>
            </a:extLst>
          </p:cNvPr>
          <p:cNvSpPr txBox="1"/>
          <p:nvPr/>
        </p:nvSpPr>
        <p:spPr>
          <a:xfrm>
            <a:off x="5034577" y="6488668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(Liu et al., in prep)</a:t>
            </a:r>
          </a:p>
        </p:txBody>
      </p:sp>
    </p:spTree>
    <p:extLst>
      <p:ext uri="{BB962C8B-B14F-4D97-AF65-F5344CB8AC3E}">
        <p14:creationId xmlns:p14="http://schemas.microsoft.com/office/powerpoint/2010/main" val="952677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7DE242-622B-4FDD-A642-4EDA6E479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552" y="3838080"/>
            <a:ext cx="3176061" cy="498663"/>
          </a:xfrm>
        </p:spPr>
        <p:txBody>
          <a:bodyPr wrap="none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2000" b="1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Data cleaning &amp; processing</a:t>
            </a:r>
            <a:endParaRPr lang="zh-CN" altLang="en-US" sz="2000" b="1" dirty="0">
              <a:solidFill>
                <a:srgbClr val="003F92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内容占位符 3">
            <a:extLst>
              <a:ext uri="{FF2B5EF4-FFF2-40B4-BE49-F238E27FC236}">
                <a16:creationId xmlns:a16="http://schemas.microsoft.com/office/drawing/2014/main" id="{1507DBB3-FB3F-4C92-99E1-B34C50CA6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009" y="1943898"/>
            <a:ext cx="1425428" cy="1354157"/>
          </a:xfrm>
          <a:prstGeom prst="rect">
            <a:avLst/>
          </a:prstGeom>
        </p:spPr>
      </p:pic>
      <p:grpSp>
        <p:nvGrpSpPr>
          <p:cNvPr id="7" name="04263c78-71fe-4613-892d-8ed183b51a63" descr="xRQAAB+LCAAAAAAABADNll1v2jAUhv+L192hKXYgH9yFhVST1rVSUW8mLtLEgKeQIMdIRRX/fY4JxSYfwxBY7+DYJ3mOz+s35x3ckRgMAQQ9cMc2K8x/Py9DynwSzmm4fMhinPC1J5qtMGUE52D4+71MQlLSS5iscblrw+MPJCXL9VKEwdD4ZvBQ+CaFoCGCPo7IMkx8MieMP5tHfuRPmEY4ZeVGRte4B8o/yCqS7mm2XgnqbW8PY0ow37MkoxJMmbzf2pe2Ps5mJMKTBV5ikcWXJiRlXho/L8J4jz6iZL5gKc7zMvD4+gdHTEobWjxRPFJsX+cL/vAvQRDYdmAYnLMWenA6tHUhtKMDHYxHvtUEbctaYZSk8yo1ML6C+mxHyh5lWYLDtJq+63ldunt7zZmGrDkkwUDj9P5BeA3V2fUNHLt9c+DJDVSwkQa2eQ3dNWAHnu/540bsvrbwlPSBvvKUfOs/2J0iPVOmsTV66FxDem59D/v2aDx25R4q2O7p2Mi4hvQasH0vQIHXhI2gtvSUdKQvPZ4/5YQkjfnLlK+ufCPvaRgTLp5yn/hSc4HRjXq2xZlSPCuxwDOOsjRu2TUodtXEkYiHfDDADNNcrByRSKv7kwYBSYohwkvnSSFqW/SK922Ff/G9RXG7MxAhCKbb6sBxeL9Sikw8lQ5ctooXkpNXkhC2kU+pUpvTXJvgypXKaugn+I21wTsqomxHReoB7khgB0Rbvy3doCMV3Tq+xK0HazbT7fRXo5gCqFBMVDgjv/s5ZuWN3V/wj2ChJdkKlIUzajXVWis+23mtP0mKu6814U/VKNO5xFSgcZKrQNSgX/cGtoJazsKVnUQUozDL5+TqGwscdHE92/ih6n6moW8tfLjS7k038K7KDrXu2055n8tcWjtlqNVWJvHuq72evegUetHQAu3T/MVt0DC0bmAwZttpWIqn2Mq/owtwxuiCOhkA2gpAqg2aZwwvCJ7RnW7oizfI9Hrzy059n8tjWqu11Wr1Jpizqr2ex/y70On2L33II7/FFAAA">
            <a:extLst>
              <a:ext uri="{FF2B5EF4-FFF2-40B4-BE49-F238E27FC236}">
                <a16:creationId xmlns:a16="http://schemas.microsoft.com/office/drawing/2014/main" id="{6CCD6D67-B3BB-4D3E-95B4-2167D4C23F7E}"/>
              </a:ext>
            </a:extLst>
          </p:cNvPr>
          <p:cNvGrpSpPr>
            <a:grpSpLocks noChangeAspect="1"/>
          </p:cNvGrpSpPr>
          <p:nvPr/>
        </p:nvGrpSpPr>
        <p:grpSpPr>
          <a:xfrm>
            <a:off x="536274" y="4549315"/>
            <a:ext cx="2036743" cy="1627181"/>
            <a:chOff x="2782834" y="1329947"/>
            <a:chExt cx="5213411" cy="4165063"/>
          </a:xfrm>
        </p:grpSpPr>
        <p:sp>
          <p:nvSpPr>
            <p:cNvPr id="8" name="ValueShape1">
              <a:extLst>
                <a:ext uri="{FF2B5EF4-FFF2-40B4-BE49-F238E27FC236}">
                  <a16:creationId xmlns:a16="http://schemas.microsoft.com/office/drawing/2014/main" id="{93628AE4-7FC8-4CBA-90DA-DCB6FE33061D}"/>
                </a:ext>
              </a:extLst>
            </p:cNvPr>
            <p:cNvSpPr/>
            <p:nvPr/>
          </p:nvSpPr>
          <p:spPr bwMode="auto">
            <a:xfrm>
              <a:off x="6042033" y="3187180"/>
              <a:ext cx="287337" cy="1150938"/>
            </a:xfrm>
            <a:custGeom>
              <a:avLst/>
              <a:gdLst>
                <a:gd name="T0" fmla="*/ 0 w 142"/>
                <a:gd name="T1" fmla="*/ 0 h 569"/>
                <a:gd name="T2" fmla="*/ 0 w 142"/>
                <a:gd name="T3" fmla="*/ 506 h 569"/>
                <a:gd name="T4" fmla="*/ 54 w 142"/>
                <a:gd name="T5" fmla="*/ 569 h 569"/>
                <a:gd name="T6" fmla="*/ 88 w 142"/>
                <a:gd name="T7" fmla="*/ 569 h 569"/>
                <a:gd name="T8" fmla="*/ 142 w 142"/>
                <a:gd name="T9" fmla="*/ 506 h 569"/>
                <a:gd name="T10" fmla="*/ 142 w 142"/>
                <a:gd name="T11" fmla="*/ 0 h 569"/>
                <a:gd name="T12" fmla="*/ 0 w 142"/>
                <a:gd name="T13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569">
                  <a:moveTo>
                    <a:pt x="0" y="0"/>
                  </a:moveTo>
                  <a:cubicBezTo>
                    <a:pt x="0" y="506"/>
                    <a:pt x="0" y="506"/>
                    <a:pt x="0" y="506"/>
                  </a:cubicBezTo>
                  <a:cubicBezTo>
                    <a:pt x="0" y="541"/>
                    <a:pt x="24" y="569"/>
                    <a:pt x="54" y="569"/>
                  </a:cubicBezTo>
                  <a:cubicBezTo>
                    <a:pt x="88" y="569"/>
                    <a:pt x="88" y="569"/>
                    <a:pt x="88" y="569"/>
                  </a:cubicBezTo>
                  <a:cubicBezTo>
                    <a:pt x="118" y="569"/>
                    <a:pt x="142" y="541"/>
                    <a:pt x="142" y="506"/>
                  </a:cubicBezTo>
                  <a:cubicBezTo>
                    <a:pt x="142" y="0"/>
                    <a:pt x="142" y="0"/>
                    <a:pt x="142" y="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10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26000">
                  <a:schemeClr val="accent2">
                    <a:lumMod val="100000"/>
                  </a:schemeClr>
                </a:gs>
                <a:gs pos="26100">
                  <a:schemeClr val="accent2">
                    <a:lumMod val="20000"/>
                    <a:lumOff val="8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9" name="ExtraShape1">
              <a:extLst>
                <a:ext uri="{FF2B5EF4-FFF2-40B4-BE49-F238E27FC236}">
                  <a16:creationId xmlns:a16="http://schemas.microsoft.com/office/drawing/2014/main" id="{E3900D5F-4681-4F47-ACEE-1DF284411FC5}"/>
                </a:ext>
              </a:extLst>
            </p:cNvPr>
            <p:cNvSpPr/>
            <p:nvPr/>
          </p:nvSpPr>
          <p:spPr bwMode="auto">
            <a:xfrm>
              <a:off x="5932496" y="2872855"/>
              <a:ext cx="492125" cy="1495425"/>
            </a:xfrm>
            <a:custGeom>
              <a:avLst/>
              <a:gdLst>
                <a:gd name="T0" fmla="*/ 139 w 243"/>
                <a:gd name="T1" fmla="*/ 739 h 739"/>
                <a:gd name="T2" fmla="*/ 105 w 243"/>
                <a:gd name="T3" fmla="*/ 739 h 739"/>
                <a:gd name="T4" fmla="*/ 36 w 243"/>
                <a:gd name="T5" fmla="*/ 670 h 739"/>
                <a:gd name="T6" fmla="*/ 36 w 243"/>
                <a:gd name="T7" fmla="*/ 92 h 739"/>
                <a:gd name="T8" fmla="*/ 0 w 243"/>
                <a:gd name="T9" fmla="*/ 53 h 739"/>
                <a:gd name="T10" fmla="*/ 122 w 243"/>
                <a:gd name="T11" fmla="*/ 0 h 739"/>
                <a:gd name="T12" fmla="*/ 243 w 243"/>
                <a:gd name="T13" fmla="*/ 53 h 739"/>
                <a:gd name="T14" fmla="*/ 207 w 243"/>
                <a:gd name="T15" fmla="*/ 92 h 739"/>
                <a:gd name="T16" fmla="*/ 207 w 243"/>
                <a:gd name="T17" fmla="*/ 670 h 739"/>
                <a:gd name="T18" fmla="*/ 139 w 243"/>
                <a:gd name="T19" fmla="*/ 739 h 739"/>
                <a:gd name="T20" fmla="*/ 122 w 243"/>
                <a:gd name="T21" fmla="*/ 30 h 739"/>
                <a:gd name="T22" fmla="*/ 30 w 243"/>
                <a:gd name="T23" fmla="*/ 53 h 739"/>
                <a:gd name="T24" fmla="*/ 55 w 243"/>
                <a:gd name="T25" fmla="*/ 68 h 739"/>
                <a:gd name="T26" fmla="*/ 65 w 243"/>
                <a:gd name="T27" fmla="*/ 71 h 739"/>
                <a:gd name="T28" fmla="*/ 65 w 243"/>
                <a:gd name="T29" fmla="*/ 670 h 739"/>
                <a:gd name="T30" fmla="*/ 105 w 243"/>
                <a:gd name="T31" fmla="*/ 710 h 739"/>
                <a:gd name="T32" fmla="*/ 139 w 243"/>
                <a:gd name="T33" fmla="*/ 710 h 739"/>
                <a:gd name="T34" fmla="*/ 178 w 243"/>
                <a:gd name="T35" fmla="*/ 670 h 739"/>
                <a:gd name="T36" fmla="*/ 178 w 243"/>
                <a:gd name="T37" fmla="*/ 71 h 739"/>
                <a:gd name="T38" fmla="*/ 188 w 243"/>
                <a:gd name="T39" fmla="*/ 68 h 739"/>
                <a:gd name="T40" fmla="*/ 214 w 243"/>
                <a:gd name="T41" fmla="*/ 53 h 739"/>
                <a:gd name="T42" fmla="*/ 122 w 243"/>
                <a:gd name="T43" fmla="*/ 30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739">
                  <a:moveTo>
                    <a:pt x="139" y="739"/>
                  </a:moveTo>
                  <a:cubicBezTo>
                    <a:pt x="105" y="739"/>
                    <a:pt x="105" y="739"/>
                    <a:pt x="105" y="739"/>
                  </a:cubicBezTo>
                  <a:cubicBezTo>
                    <a:pt x="67" y="739"/>
                    <a:pt x="36" y="708"/>
                    <a:pt x="36" y="670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7" y="80"/>
                    <a:pt x="0" y="65"/>
                    <a:pt x="0" y="53"/>
                  </a:cubicBezTo>
                  <a:cubicBezTo>
                    <a:pt x="0" y="17"/>
                    <a:pt x="63" y="0"/>
                    <a:pt x="122" y="0"/>
                  </a:cubicBezTo>
                  <a:cubicBezTo>
                    <a:pt x="180" y="0"/>
                    <a:pt x="243" y="17"/>
                    <a:pt x="243" y="53"/>
                  </a:cubicBezTo>
                  <a:cubicBezTo>
                    <a:pt x="243" y="65"/>
                    <a:pt x="236" y="80"/>
                    <a:pt x="207" y="92"/>
                  </a:cubicBezTo>
                  <a:cubicBezTo>
                    <a:pt x="207" y="670"/>
                    <a:pt x="207" y="670"/>
                    <a:pt x="207" y="670"/>
                  </a:cubicBezTo>
                  <a:cubicBezTo>
                    <a:pt x="207" y="708"/>
                    <a:pt x="177" y="739"/>
                    <a:pt x="139" y="739"/>
                  </a:cubicBezTo>
                  <a:close/>
                  <a:moveTo>
                    <a:pt x="122" y="30"/>
                  </a:moveTo>
                  <a:cubicBezTo>
                    <a:pt x="64" y="30"/>
                    <a:pt x="31" y="46"/>
                    <a:pt x="30" y="53"/>
                  </a:cubicBezTo>
                  <a:cubicBezTo>
                    <a:pt x="30" y="55"/>
                    <a:pt x="35" y="61"/>
                    <a:pt x="55" y="68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5" y="670"/>
                    <a:pt x="65" y="670"/>
                    <a:pt x="65" y="670"/>
                  </a:cubicBezTo>
                  <a:cubicBezTo>
                    <a:pt x="65" y="692"/>
                    <a:pt x="83" y="710"/>
                    <a:pt x="105" y="710"/>
                  </a:cubicBezTo>
                  <a:cubicBezTo>
                    <a:pt x="139" y="710"/>
                    <a:pt x="139" y="710"/>
                    <a:pt x="139" y="710"/>
                  </a:cubicBezTo>
                  <a:cubicBezTo>
                    <a:pt x="160" y="710"/>
                    <a:pt x="178" y="692"/>
                    <a:pt x="178" y="670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88" y="68"/>
                    <a:pt x="188" y="68"/>
                    <a:pt x="188" y="68"/>
                  </a:cubicBezTo>
                  <a:cubicBezTo>
                    <a:pt x="208" y="62"/>
                    <a:pt x="213" y="55"/>
                    <a:pt x="214" y="53"/>
                  </a:cubicBezTo>
                  <a:cubicBezTo>
                    <a:pt x="212" y="46"/>
                    <a:pt x="179" y="30"/>
                    <a:pt x="122" y="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10" name="ExtraShape3">
              <a:extLst>
                <a:ext uri="{FF2B5EF4-FFF2-40B4-BE49-F238E27FC236}">
                  <a16:creationId xmlns:a16="http://schemas.microsoft.com/office/drawing/2014/main" id="{3A17FFEE-8507-44DA-98FB-0B052D71821B}"/>
                </a:ext>
              </a:extLst>
            </p:cNvPr>
            <p:cNvSpPr/>
            <p:nvPr/>
          </p:nvSpPr>
          <p:spPr bwMode="auto">
            <a:xfrm>
              <a:off x="4094292" y="3702898"/>
              <a:ext cx="1314450" cy="649288"/>
            </a:xfrm>
            <a:custGeom>
              <a:avLst/>
              <a:gdLst>
                <a:gd name="T0" fmla="*/ 0 w 649"/>
                <a:gd name="T1" fmla="*/ 0 h 321"/>
                <a:gd name="T2" fmla="*/ 325 w 649"/>
                <a:gd name="T3" fmla="*/ 321 h 321"/>
                <a:gd name="T4" fmla="*/ 649 w 649"/>
                <a:gd name="T5" fmla="*/ 0 h 321"/>
                <a:gd name="T6" fmla="*/ 0 w 649"/>
                <a:gd name="T7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9" h="321">
                  <a:moveTo>
                    <a:pt x="0" y="0"/>
                  </a:moveTo>
                  <a:cubicBezTo>
                    <a:pt x="2" y="178"/>
                    <a:pt x="146" y="321"/>
                    <a:pt x="325" y="321"/>
                  </a:cubicBezTo>
                  <a:cubicBezTo>
                    <a:pt x="503" y="321"/>
                    <a:pt x="648" y="178"/>
                    <a:pt x="64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11" name="ExtraShape1">
              <a:extLst>
                <a:ext uri="{FF2B5EF4-FFF2-40B4-BE49-F238E27FC236}">
                  <a16:creationId xmlns:a16="http://schemas.microsoft.com/office/drawing/2014/main" id="{E534A07C-BAA1-4F7C-B6A8-FA432C7766C5}"/>
                </a:ext>
              </a:extLst>
            </p:cNvPr>
            <p:cNvSpPr/>
            <p:nvPr/>
          </p:nvSpPr>
          <p:spPr bwMode="auto">
            <a:xfrm>
              <a:off x="4427667" y="3564122"/>
              <a:ext cx="109537" cy="10953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12" name="ExtraShape2">
              <a:extLst>
                <a:ext uri="{FF2B5EF4-FFF2-40B4-BE49-F238E27FC236}">
                  <a16:creationId xmlns:a16="http://schemas.microsoft.com/office/drawing/2014/main" id="{2621B147-AF12-4B79-B0BC-8A02F6544104}"/>
                </a:ext>
              </a:extLst>
            </p:cNvPr>
            <p:cNvSpPr/>
            <p:nvPr/>
          </p:nvSpPr>
          <p:spPr bwMode="auto">
            <a:xfrm>
              <a:off x="4764217" y="3465697"/>
              <a:ext cx="133350" cy="133350"/>
            </a:xfrm>
            <a:custGeom>
              <a:avLst/>
              <a:gdLst>
                <a:gd name="T0" fmla="*/ 54 w 66"/>
                <a:gd name="T1" fmla="*/ 12 h 66"/>
                <a:gd name="T2" fmla="*/ 54 w 66"/>
                <a:gd name="T3" fmla="*/ 55 h 66"/>
                <a:gd name="T4" fmla="*/ 12 w 66"/>
                <a:gd name="T5" fmla="*/ 55 h 66"/>
                <a:gd name="T6" fmla="*/ 12 w 66"/>
                <a:gd name="T7" fmla="*/ 12 h 66"/>
                <a:gd name="T8" fmla="*/ 54 w 66"/>
                <a:gd name="T9" fmla="*/ 1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54" y="12"/>
                  </a:moveTo>
                  <a:cubicBezTo>
                    <a:pt x="66" y="24"/>
                    <a:pt x="66" y="43"/>
                    <a:pt x="54" y="55"/>
                  </a:cubicBezTo>
                  <a:cubicBezTo>
                    <a:pt x="42" y="66"/>
                    <a:pt x="23" y="66"/>
                    <a:pt x="12" y="55"/>
                  </a:cubicBezTo>
                  <a:cubicBezTo>
                    <a:pt x="0" y="43"/>
                    <a:pt x="0" y="24"/>
                    <a:pt x="12" y="12"/>
                  </a:cubicBezTo>
                  <a:cubicBezTo>
                    <a:pt x="23" y="0"/>
                    <a:pt x="42" y="0"/>
                    <a:pt x="54" y="1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13" name="ExtraShape3">
              <a:extLst>
                <a:ext uri="{FF2B5EF4-FFF2-40B4-BE49-F238E27FC236}">
                  <a16:creationId xmlns:a16="http://schemas.microsoft.com/office/drawing/2014/main" id="{8C2F11CA-F4D6-485B-BD30-AFF4DC2C3028}"/>
                </a:ext>
              </a:extLst>
            </p:cNvPr>
            <p:cNvSpPr/>
            <p:nvPr/>
          </p:nvSpPr>
          <p:spPr bwMode="auto">
            <a:xfrm>
              <a:off x="4853117" y="3742585"/>
              <a:ext cx="133350" cy="133350"/>
            </a:xfrm>
            <a:custGeom>
              <a:avLst/>
              <a:gdLst>
                <a:gd name="T0" fmla="*/ 12 w 66"/>
                <a:gd name="T1" fmla="*/ 12 h 66"/>
                <a:gd name="T2" fmla="*/ 54 w 66"/>
                <a:gd name="T3" fmla="*/ 12 h 66"/>
                <a:gd name="T4" fmla="*/ 54 w 66"/>
                <a:gd name="T5" fmla="*/ 54 h 66"/>
                <a:gd name="T6" fmla="*/ 12 w 66"/>
                <a:gd name="T7" fmla="*/ 54 h 66"/>
                <a:gd name="T8" fmla="*/ 12 w 66"/>
                <a:gd name="T9" fmla="*/ 1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12" y="12"/>
                  </a:moveTo>
                  <a:cubicBezTo>
                    <a:pt x="23" y="0"/>
                    <a:pt x="42" y="0"/>
                    <a:pt x="54" y="12"/>
                  </a:cubicBezTo>
                  <a:cubicBezTo>
                    <a:pt x="66" y="24"/>
                    <a:pt x="66" y="43"/>
                    <a:pt x="54" y="54"/>
                  </a:cubicBezTo>
                  <a:cubicBezTo>
                    <a:pt x="42" y="66"/>
                    <a:pt x="23" y="66"/>
                    <a:pt x="12" y="54"/>
                  </a:cubicBezTo>
                  <a:cubicBezTo>
                    <a:pt x="0" y="43"/>
                    <a:pt x="0" y="24"/>
                    <a:pt x="12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14" name="ExtraShape4">
              <a:extLst>
                <a:ext uri="{FF2B5EF4-FFF2-40B4-BE49-F238E27FC236}">
                  <a16:creationId xmlns:a16="http://schemas.microsoft.com/office/drawing/2014/main" id="{1777D594-4BE5-4909-966D-38EDDA7F79B7}"/>
                </a:ext>
              </a:extLst>
            </p:cNvPr>
            <p:cNvSpPr/>
            <p:nvPr/>
          </p:nvSpPr>
          <p:spPr bwMode="auto">
            <a:xfrm>
              <a:off x="4605467" y="3416485"/>
              <a:ext cx="87312" cy="87313"/>
            </a:xfrm>
            <a:custGeom>
              <a:avLst/>
              <a:gdLst>
                <a:gd name="T0" fmla="*/ 35 w 43"/>
                <a:gd name="T1" fmla="*/ 8 h 43"/>
                <a:gd name="T2" fmla="*/ 35 w 43"/>
                <a:gd name="T3" fmla="*/ 35 h 43"/>
                <a:gd name="T4" fmla="*/ 7 w 43"/>
                <a:gd name="T5" fmla="*/ 35 h 43"/>
                <a:gd name="T6" fmla="*/ 7 w 43"/>
                <a:gd name="T7" fmla="*/ 8 h 43"/>
                <a:gd name="T8" fmla="*/ 35 w 43"/>
                <a:gd name="T9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5" y="8"/>
                  </a:moveTo>
                  <a:cubicBezTo>
                    <a:pt x="43" y="15"/>
                    <a:pt x="43" y="28"/>
                    <a:pt x="35" y="35"/>
                  </a:cubicBezTo>
                  <a:cubicBezTo>
                    <a:pt x="27" y="43"/>
                    <a:pt x="15" y="43"/>
                    <a:pt x="7" y="35"/>
                  </a:cubicBezTo>
                  <a:cubicBezTo>
                    <a:pt x="0" y="28"/>
                    <a:pt x="0" y="15"/>
                    <a:pt x="7" y="8"/>
                  </a:cubicBezTo>
                  <a:cubicBezTo>
                    <a:pt x="15" y="0"/>
                    <a:pt x="27" y="0"/>
                    <a:pt x="35" y="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15" name="ExtraShape5">
              <a:extLst>
                <a:ext uri="{FF2B5EF4-FFF2-40B4-BE49-F238E27FC236}">
                  <a16:creationId xmlns:a16="http://schemas.microsoft.com/office/drawing/2014/main" id="{0F47AB61-3D27-4F20-BAE0-6C0555D5EF06}"/>
                </a:ext>
              </a:extLst>
            </p:cNvPr>
            <p:cNvSpPr/>
            <p:nvPr/>
          </p:nvSpPr>
          <p:spPr bwMode="auto">
            <a:xfrm>
              <a:off x="4141917" y="1796672"/>
              <a:ext cx="312737" cy="31432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16" name="ExtraShape4">
              <a:extLst>
                <a:ext uri="{FF2B5EF4-FFF2-40B4-BE49-F238E27FC236}">
                  <a16:creationId xmlns:a16="http://schemas.microsoft.com/office/drawing/2014/main" id="{AE9D4116-54BD-4B40-86DF-0AB9C2196A20}"/>
                </a:ext>
              </a:extLst>
            </p:cNvPr>
            <p:cNvSpPr/>
            <p:nvPr/>
          </p:nvSpPr>
          <p:spPr bwMode="auto">
            <a:xfrm>
              <a:off x="4741992" y="1329947"/>
              <a:ext cx="155575" cy="1555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17" name="ExtraShape6">
              <a:extLst>
                <a:ext uri="{FF2B5EF4-FFF2-40B4-BE49-F238E27FC236}">
                  <a16:creationId xmlns:a16="http://schemas.microsoft.com/office/drawing/2014/main" id="{8983A422-1DF8-4BD7-A92A-8B10BF5586CC}"/>
                </a:ext>
              </a:extLst>
            </p:cNvPr>
            <p:cNvSpPr/>
            <p:nvPr/>
          </p:nvSpPr>
          <p:spPr bwMode="auto">
            <a:xfrm>
              <a:off x="3874423" y="1485522"/>
              <a:ext cx="155575" cy="15875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18" name="ExtraShape7">
              <a:extLst>
                <a:ext uri="{FF2B5EF4-FFF2-40B4-BE49-F238E27FC236}">
                  <a16:creationId xmlns:a16="http://schemas.microsoft.com/office/drawing/2014/main" id="{3C8B750C-DA8E-4AA0-AF5D-AF3DF3B80135}"/>
                </a:ext>
              </a:extLst>
            </p:cNvPr>
            <p:cNvSpPr/>
            <p:nvPr/>
          </p:nvSpPr>
          <p:spPr bwMode="auto">
            <a:xfrm>
              <a:off x="4727704" y="4791748"/>
              <a:ext cx="39687" cy="762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19" name="ExtraShape8">
              <a:extLst>
                <a:ext uri="{FF2B5EF4-FFF2-40B4-BE49-F238E27FC236}">
                  <a16:creationId xmlns:a16="http://schemas.microsoft.com/office/drawing/2014/main" id="{30D679DD-97AC-4F6E-88F6-0C1B84572A52}"/>
                </a:ext>
              </a:extLst>
            </p:cNvPr>
            <p:cNvSpPr/>
            <p:nvPr/>
          </p:nvSpPr>
          <p:spPr bwMode="auto">
            <a:xfrm>
              <a:off x="4664204" y="4515523"/>
              <a:ext cx="179387" cy="295275"/>
            </a:xfrm>
            <a:custGeom>
              <a:avLst/>
              <a:gdLst>
                <a:gd name="T0" fmla="*/ 2 w 88"/>
                <a:gd name="T1" fmla="*/ 85 h 146"/>
                <a:gd name="T2" fmla="*/ 19 w 88"/>
                <a:gd name="T3" fmla="*/ 134 h 146"/>
                <a:gd name="T4" fmla="*/ 65 w 88"/>
                <a:gd name="T5" fmla="*/ 134 h 146"/>
                <a:gd name="T6" fmla="*/ 70 w 88"/>
                <a:gd name="T7" fmla="*/ 57 h 146"/>
                <a:gd name="T8" fmla="*/ 49 w 88"/>
                <a:gd name="T9" fmla="*/ 36 h 146"/>
                <a:gd name="T10" fmla="*/ 41 w 88"/>
                <a:gd name="T11" fmla="*/ 20 h 146"/>
                <a:gd name="T12" fmla="*/ 41 w 88"/>
                <a:gd name="T13" fmla="*/ 12 h 146"/>
                <a:gd name="T14" fmla="*/ 2 w 88"/>
                <a:gd name="T15" fmla="*/ 84 h 146"/>
                <a:gd name="T16" fmla="*/ 2 w 88"/>
                <a:gd name="T17" fmla="*/ 8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146">
                  <a:moveTo>
                    <a:pt x="2" y="85"/>
                  </a:moveTo>
                  <a:cubicBezTo>
                    <a:pt x="0" y="103"/>
                    <a:pt x="5" y="122"/>
                    <a:pt x="19" y="134"/>
                  </a:cubicBezTo>
                  <a:cubicBezTo>
                    <a:pt x="32" y="146"/>
                    <a:pt x="52" y="146"/>
                    <a:pt x="65" y="134"/>
                  </a:cubicBezTo>
                  <a:cubicBezTo>
                    <a:pt x="87" y="113"/>
                    <a:pt x="88" y="80"/>
                    <a:pt x="70" y="57"/>
                  </a:cubicBezTo>
                  <a:cubicBezTo>
                    <a:pt x="64" y="49"/>
                    <a:pt x="55" y="44"/>
                    <a:pt x="49" y="36"/>
                  </a:cubicBezTo>
                  <a:cubicBezTo>
                    <a:pt x="45" y="32"/>
                    <a:pt x="42" y="27"/>
                    <a:pt x="41" y="20"/>
                  </a:cubicBezTo>
                  <a:cubicBezTo>
                    <a:pt x="41" y="19"/>
                    <a:pt x="42" y="13"/>
                    <a:pt x="41" y="12"/>
                  </a:cubicBezTo>
                  <a:cubicBezTo>
                    <a:pt x="27" y="0"/>
                    <a:pt x="3" y="76"/>
                    <a:pt x="2" y="84"/>
                  </a:cubicBezTo>
                  <a:cubicBezTo>
                    <a:pt x="2" y="85"/>
                    <a:pt x="2" y="85"/>
                    <a:pt x="2" y="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20" name="ExtraShape9">
              <a:extLst>
                <a:ext uri="{FF2B5EF4-FFF2-40B4-BE49-F238E27FC236}">
                  <a16:creationId xmlns:a16="http://schemas.microsoft.com/office/drawing/2014/main" id="{EB15B071-C20C-4327-AA69-ACA91769C972}"/>
                </a:ext>
              </a:extLst>
            </p:cNvPr>
            <p:cNvSpPr/>
            <p:nvPr/>
          </p:nvSpPr>
          <p:spPr bwMode="auto">
            <a:xfrm>
              <a:off x="4700717" y="4640935"/>
              <a:ext cx="93662" cy="1508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21" name="ExtraShape10">
              <a:extLst>
                <a:ext uri="{FF2B5EF4-FFF2-40B4-BE49-F238E27FC236}">
                  <a16:creationId xmlns:a16="http://schemas.microsoft.com/office/drawing/2014/main" id="{0647D99F-47A2-4175-8282-9739E266649D}"/>
                </a:ext>
              </a:extLst>
            </p:cNvPr>
            <p:cNvSpPr/>
            <p:nvPr/>
          </p:nvSpPr>
          <p:spPr bwMode="auto">
            <a:xfrm>
              <a:off x="4446717" y="4839373"/>
              <a:ext cx="606425" cy="639763"/>
            </a:xfrm>
            <a:custGeom>
              <a:avLst/>
              <a:gdLst>
                <a:gd name="T0" fmla="*/ 180 w 300"/>
                <a:gd name="T1" fmla="*/ 18 h 316"/>
                <a:gd name="T2" fmla="*/ 180 w 300"/>
                <a:gd name="T3" fmla="*/ 0 h 316"/>
                <a:gd name="T4" fmla="*/ 120 w 300"/>
                <a:gd name="T5" fmla="*/ 0 h 316"/>
                <a:gd name="T6" fmla="*/ 120 w 300"/>
                <a:gd name="T7" fmla="*/ 18 h 316"/>
                <a:gd name="T8" fmla="*/ 0 w 300"/>
                <a:gd name="T9" fmla="*/ 166 h 316"/>
                <a:gd name="T10" fmla="*/ 150 w 300"/>
                <a:gd name="T11" fmla="*/ 316 h 316"/>
                <a:gd name="T12" fmla="*/ 300 w 300"/>
                <a:gd name="T13" fmla="*/ 166 h 316"/>
                <a:gd name="T14" fmla="*/ 180 w 300"/>
                <a:gd name="T15" fmla="*/ 18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0" h="316">
                  <a:moveTo>
                    <a:pt x="180" y="18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51" y="32"/>
                    <a:pt x="0" y="93"/>
                    <a:pt x="0" y="166"/>
                  </a:cubicBezTo>
                  <a:cubicBezTo>
                    <a:pt x="0" y="249"/>
                    <a:pt x="67" y="316"/>
                    <a:pt x="150" y="316"/>
                  </a:cubicBezTo>
                  <a:cubicBezTo>
                    <a:pt x="233" y="316"/>
                    <a:pt x="300" y="249"/>
                    <a:pt x="300" y="166"/>
                  </a:cubicBezTo>
                  <a:cubicBezTo>
                    <a:pt x="300" y="93"/>
                    <a:pt x="249" y="32"/>
                    <a:pt x="180" y="1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22" name="ExtraShape11">
              <a:extLst>
                <a:ext uri="{FF2B5EF4-FFF2-40B4-BE49-F238E27FC236}">
                  <a16:creationId xmlns:a16="http://schemas.microsoft.com/office/drawing/2014/main" id="{7841A7D8-0158-4618-9F31-9DAD1B340550}"/>
                </a:ext>
              </a:extLst>
            </p:cNvPr>
            <p:cNvSpPr/>
            <p:nvPr/>
          </p:nvSpPr>
          <p:spPr bwMode="auto">
            <a:xfrm>
              <a:off x="4447511" y="5383885"/>
              <a:ext cx="604837" cy="111125"/>
            </a:xfrm>
            <a:custGeom>
              <a:avLst/>
              <a:gdLst>
                <a:gd name="T0" fmla="*/ 26 w 299"/>
                <a:gd name="T1" fmla="*/ 55 h 55"/>
                <a:gd name="T2" fmla="*/ 272 w 299"/>
                <a:gd name="T3" fmla="*/ 55 h 55"/>
                <a:gd name="T4" fmla="*/ 299 w 299"/>
                <a:gd name="T5" fmla="*/ 29 h 55"/>
                <a:gd name="T6" fmla="*/ 299 w 299"/>
                <a:gd name="T7" fmla="*/ 27 h 55"/>
                <a:gd name="T8" fmla="*/ 272 w 299"/>
                <a:gd name="T9" fmla="*/ 0 h 55"/>
                <a:gd name="T10" fmla="*/ 26 w 299"/>
                <a:gd name="T11" fmla="*/ 0 h 55"/>
                <a:gd name="T12" fmla="*/ 0 w 299"/>
                <a:gd name="T13" fmla="*/ 27 h 55"/>
                <a:gd name="T14" fmla="*/ 0 w 299"/>
                <a:gd name="T15" fmla="*/ 29 h 55"/>
                <a:gd name="T16" fmla="*/ 26 w 299"/>
                <a:gd name="T1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55">
                  <a:moveTo>
                    <a:pt x="26" y="55"/>
                  </a:moveTo>
                  <a:cubicBezTo>
                    <a:pt x="272" y="55"/>
                    <a:pt x="272" y="55"/>
                    <a:pt x="272" y="55"/>
                  </a:cubicBezTo>
                  <a:cubicBezTo>
                    <a:pt x="287" y="55"/>
                    <a:pt x="299" y="44"/>
                    <a:pt x="299" y="29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12"/>
                    <a:pt x="287" y="0"/>
                    <a:pt x="27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1" y="0"/>
                    <a:pt x="0" y="12"/>
                    <a:pt x="0" y="2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4"/>
                    <a:pt x="11" y="55"/>
                    <a:pt x="26" y="5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23" name="ExtraShape">
              <a:extLst>
                <a:ext uri="{FF2B5EF4-FFF2-40B4-BE49-F238E27FC236}">
                  <a16:creationId xmlns:a16="http://schemas.microsoft.com/office/drawing/2014/main" id="{FFD86641-17F5-449A-8A95-4B5143473668}"/>
                </a:ext>
              </a:extLst>
            </p:cNvPr>
            <p:cNvSpPr/>
            <p:nvPr/>
          </p:nvSpPr>
          <p:spPr bwMode="auto">
            <a:xfrm>
              <a:off x="4022059" y="2323267"/>
              <a:ext cx="1544637" cy="2154237"/>
            </a:xfrm>
            <a:custGeom>
              <a:avLst/>
              <a:gdLst>
                <a:gd name="T0" fmla="*/ 382 w 763"/>
                <a:gd name="T1" fmla="*/ 1065 h 1065"/>
                <a:gd name="T2" fmla="*/ 0 w 763"/>
                <a:gd name="T3" fmla="*/ 683 h 1065"/>
                <a:gd name="T4" fmla="*/ 271 w 763"/>
                <a:gd name="T5" fmla="*/ 318 h 1065"/>
                <a:gd name="T6" fmla="*/ 271 w 763"/>
                <a:gd name="T7" fmla="*/ 118 h 1065"/>
                <a:gd name="T8" fmla="*/ 207 w 763"/>
                <a:gd name="T9" fmla="*/ 66 h 1065"/>
                <a:gd name="T10" fmla="*/ 264 w 763"/>
                <a:gd name="T11" fmla="*/ 16 h 1065"/>
                <a:gd name="T12" fmla="*/ 382 w 763"/>
                <a:gd name="T13" fmla="*/ 0 h 1065"/>
                <a:gd name="T14" fmla="*/ 556 w 763"/>
                <a:gd name="T15" fmla="*/ 66 h 1065"/>
                <a:gd name="T16" fmla="*/ 492 w 763"/>
                <a:gd name="T17" fmla="*/ 118 h 1065"/>
                <a:gd name="T18" fmla="*/ 492 w 763"/>
                <a:gd name="T19" fmla="*/ 318 h 1065"/>
                <a:gd name="T20" fmla="*/ 763 w 763"/>
                <a:gd name="T21" fmla="*/ 683 h 1065"/>
                <a:gd name="T22" fmla="*/ 382 w 763"/>
                <a:gd name="T23" fmla="*/ 1065 h 1065"/>
                <a:gd name="T24" fmla="*/ 382 w 763"/>
                <a:gd name="T25" fmla="*/ 30 h 1065"/>
                <a:gd name="T26" fmla="*/ 237 w 763"/>
                <a:gd name="T27" fmla="*/ 66 h 1065"/>
                <a:gd name="T28" fmla="*/ 289 w 763"/>
                <a:gd name="T29" fmla="*/ 92 h 1065"/>
                <a:gd name="T30" fmla="*/ 300 w 763"/>
                <a:gd name="T31" fmla="*/ 95 h 1065"/>
                <a:gd name="T32" fmla="*/ 300 w 763"/>
                <a:gd name="T33" fmla="*/ 341 h 1065"/>
                <a:gd name="T34" fmla="*/ 290 w 763"/>
                <a:gd name="T35" fmla="*/ 344 h 1065"/>
                <a:gd name="T36" fmla="*/ 30 w 763"/>
                <a:gd name="T37" fmla="*/ 683 h 1065"/>
                <a:gd name="T38" fmla="*/ 382 w 763"/>
                <a:gd name="T39" fmla="*/ 1036 h 1065"/>
                <a:gd name="T40" fmla="*/ 734 w 763"/>
                <a:gd name="T41" fmla="*/ 683 h 1065"/>
                <a:gd name="T42" fmla="*/ 474 w 763"/>
                <a:gd name="T43" fmla="*/ 344 h 1065"/>
                <a:gd name="T44" fmla="*/ 463 w 763"/>
                <a:gd name="T45" fmla="*/ 341 h 1065"/>
                <a:gd name="T46" fmla="*/ 463 w 763"/>
                <a:gd name="T47" fmla="*/ 95 h 1065"/>
                <a:gd name="T48" fmla="*/ 474 w 763"/>
                <a:gd name="T49" fmla="*/ 92 h 1065"/>
                <a:gd name="T50" fmla="*/ 527 w 763"/>
                <a:gd name="T51" fmla="*/ 66 h 1065"/>
                <a:gd name="T52" fmla="*/ 382 w 763"/>
                <a:gd name="T53" fmla="*/ 30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63" h="1065">
                  <a:moveTo>
                    <a:pt x="382" y="1065"/>
                  </a:moveTo>
                  <a:cubicBezTo>
                    <a:pt x="171" y="1065"/>
                    <a:pt x="0" y="894"/>
                    <a:pt x="0" y="683"/>
                  </a:cubicBezTo>
                  <a:cubicBezTo>
                    <a:pt x="0" y="515"/>
                    <a:pt x="111" y="367"/>
                    <a:pt x="271" y="318"/>
                  </a:cubicBezTo>
                  <a:cubicBezTo>
                    <a:pt x="271" y="118"/>
                    <a:pt x="271" y="118"/>
                    <a:pt x="271" y="118"/>
                  </a:cubicBezTo>
                  <a:cubicBezTo>
                    <a:pt x="229" y="106"/>
                    <a:pt x="207" y="88"/>
                    <a:pt x="207" y="66"/>
                  </a:cubicBezTo>
                  <a:cubicBezTo>
                    <a:pt x="207" y="51"/>
                    <a:pt x="217" y="31"/>
                    <a:pt x="264" y="16"/>
                  </a:cubicBezTo>
                  <a:cubicBezTo>
                    <a:pt x="296" y="6"/>
                    <a:pt x="338" y="0"/>
                    <a:pt x="382" y="0"/>
                  </a:cubicBezTo>
                  <a:cubicBezTo>
                    <a:pt x="466" y="0"/>
                    <a:pt x="556" y="21"/>
                    <a:pt x="556" y="66"/>
                  </a:cubicBezTo>
                  <a:cubicBezTo>
                    <a:pt x="556" y="88"/>
                    <a:pt x="534" y="106"/>
                    <a:pt x="492" y="118"/>
                  </a:cubicBezTo>
                  <a:cubicBezTo>
                    <a:pt x="492" y="318"/>
                    <a:pt x="492" y="318"/>
                    <a:pt x="492" y="318"/>
                  </a:cubicBezTo>
                  <a:cubicBezTo>
                    <a:pt x="652" y="367"/>
                    <a:pt x="763" y="515"/>
                    <a:pt x="763" y="683"/>
                  </a:cubicBezTo>
                  <a:cubicBezTo>
                    <a:pt x="763" y="894"/>
                    <a:pt x="592" y="1065"/>
                    <a:pt x="382" y="1065"/>
                  </a:cubicBezTo>
                  <a:close/>
                  <a:moveTo>
                    <a:pt x="382" y="30"/>
                  </a:moveTo>
                  <a:cubicBezTo>
                    <a:pt x="287" y="30"/>
                    <a:pt x="237" y="55"/>
                    <a:pt x="237" y="66"/>
                  </a:cubicBezTo>
                  <a:cubicBezTo>
                    <a:pt x="237" y="70"/>
                    <a:pt x="250" y="83"/>
                    <a:pt x="289" y="92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300" y="341"/>
                    <a:pt x="300" y="341"/>
                    <a:pt x="300" y="341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136" y="385"/>
                    <a:pt x="30" y="525"/>
                    <a:pt x="30" y="683"/>
                  </a:cubicBezTo>
                  <a:cubicBezTo>
                    <a:pt x="30" y="878"/>
                    <a:pt x="187" y="1036"/>
                    <a:pt x="382" y="1036"/>
                  </a:cubicBezTo>
                  <a:cubicBezTo>
                    <a:pt x="576" y="1036"/>
                    <a:pt x="734" y="878"/>
                    <a:pt x="734" y="683"/>
                  </a:cubicBezTo>
                  <a:cubicBezTo>
                    <a:pt x="734" y="525"/>
                    <a:pt x="627" y="385"/>
                    <a:pt x="474" y="344"/>
                  </a:cubicBezTo>
                  <a:cubicBezTo>
                    <a:pt x="463" y="341"/>
                    <a:pt x="463" y="341"/>
                    <a:pt x="463" y="341"/>
                  </a:cubicBezTo>
                  <a:cubicBezTo>
                    <a:pt x="463" y="95"/>
                    <a:pt x="463" y="95"/>
                    <a:pt x="463" y="95"/>
                  </a:cubicBezTo>
                  <a:cubicBezTo>
                    <a:pt x="474" y="92"/>
                    <a:pt x="474" y="92"/>
                    <a:pt x="474" y="92"/>
                  </a:cubicBezTo>
                  <a:cubicBezTo>
                    <a:pt x="513" y="83"/>
                    <a:pt x="527" y="70"/>
                    <a:pt x="527" y="66"/>
                  </a:cubicBezTo>
                  <a:cubicBezTo>
                    <a:pt x="527" y="55"/>
                    <a:pt x="476" y="30"/>
                    <a:pt x="382" y="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24" name="ValueShape2">
              <a:extLst>
                <a:ext uri="{FF2B5EF4-FFF2-40B4-BE49-F238E27FC236}">
                  <a16:creationId xmlns:a16="http://schemas.microsoft.com/office/drawing/2014/main" id="{384B766D-B00D-421B-BB3A-F1E29F7C385A}"/>
                </a:ext>
              </a:extLst>
            </p:cNvPr>
            <p:cNvSpPr/>
            <p:nvPr/>
          </p:nvSpPr>
          <p:spPr bwMode="auto">
            <a:xfrm>
              <a:off x="6553208" y="3187180"/>
              <a:ext cx="287337" cy="1150938"/>
            </a:xfrm>
            <a:custGeom>
              <a:avLst/>
              <a:gdLst>
                <a:gd name="T0" fmla="*/ 0 w 142"/>
                <a:gd name="T1" fmla="*/ 0 h 569"/>
                <a:gd name="T2" fmla="*/ 0 w 142"/>
                <a:gd name="T3" fmla="*/ 507 h 569"/>
                <a:gd name="T4" fmla="*/ 54 w 142"/>
                <a:gd name="T5" fmla="*/ 569 h 569"/>
                <a:gd name="T6" fmla="*/ 88 w 142"/>
                <a:gd name="T7" fmla="*/ 569 h 569"/>
                <a:gd name="T8" fmla="*/ 142 w 142"/>
                <a:gd name="T9" fmla="*/ 507 h 569"/>
                <a:gd name="T10" fmla="*/ 142 w 142"/>
                <a:gd name="T11" fmla="*/ 0 h 569"/>
                <a:gd name="T12" fmla="*/ 0 w 142"/>
                <a:gd name="T13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569">
                  <a:moveTo>
                    <a:pt x="0" y="0"/>
                  </a:moveTo>
                  <a:cubicBezTo>
                    <a:pt x="0" y="507"/>
                    <a:pt x="0" y="507"/>
                    <a:pt x="0" y="507"/>
                  </a:cubicBezTo>
                  <a:cubicBezTo>
                    <a:pt x="0" y="541"/>
                    <a:pt x="24" y="569"/>
                    <a:pt x="54" y="569"/>
                  </a:cubicBezTo>
                  <a:cubicBezTo>
                    <a:pt x="88" y="569"/>
                    <a:pt x="88" y="569"/>
                    <a:pt x="88" y="569"/>
                  </a:cubicBezTo>
                  <a:cubicBezTo>
                    <a:pt x="118" y="569"/>
                    <a:pt x="142" y="541"/>
                    <a:pt x="142" y="507"/>
                  </a:cubicBezTo>
                  <a:cubicBezTo>
                    <a:pt x="142" y="0"/>
                    <a:pt x="142" y="0"/>
                    <a:pt x="142" y="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10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  <a:gs pos="30000">
                  <a:schemeClr val="accent3">
                    <a:lumMod val="100000"/>
                  </a:schemeClr>
                </a:gs>
                <a:gs pos="30100">
                  <a:schemeClr val="accent3">
                    <a:lumMod val="20000"/>
                    <a:lumOff val="8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25" name="ValueShape3">
              <a:extLst>
                <a:ext uri="{FF2B5EF4-FFF2-40B4-BE49-F238E27FC236}">
                  <a16:creationId xmlns:a16="http://schemas.microsoft.com/office/drawing/2014/main" id="{58BA597E-CBFD-4256-B297-441DD4A87AB2}"/>
                </a:ext>
              </a:extLst>
            </p:cNvPr>
            <p:cNvSpPr/>
            <p:nvPr/>
          </p:nvSpPr>
          <p:spPr bwMode="auto">
            <a:xfrm>
              <a:off x="7061208" y="3187180"/>
              <a:ext cx="288925" cy="1150938"/>
            </a:xfrm>
            <a:custGeom>
              <a:avLst/>
              <a:gdLst>
                <a:gd name="T0" fmla="*/ 0 w 143"/>
                <a:gd name="T1" fmla="*/ 0 h 569"/>
                <a:gd name="T2" fmla="*/ 0 w 143"/>
                <a:gd name="T3" fmla="*/ 507 h 569"/>
                <a:gd name="T4" fmla="*/ 55 w 143"/>
                <a:gd name="T5" fmla="*/ 569 h 569"/>
                <a:gd name="T6" fmla="*/ 88 w 143"/>
                <a:gd name="T7" fmla="*/ 569 h 569"/>
                <a:gd name="T8" fmla="*/ 143 w 143"/>
                <a:gd name="T9" fmla="*/ 507 h 569"/>
                <a:gd name="T10" fmla="*/ 143 w 143"/>
                <a:gd name="T11" fmla="*/ 0 h 569"/>
                <a:gd name="T12" fmla="*/ 0 w 143"/>
                <a:gd name="T13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569">
                  <a:moveTo>
                    <a:pt x="0" y="0"/>
                  </a:moveTo>
                  <a:cubicBezTo>
                    <a:pt x="0" y="507"/>
                    <a:pt x="0" y="507"/>
                    <a:pt x="0" y="507"/>
                  </a:cubicBezTo>
                  <a:cubicBezTo>
                    <a:pt x="0" y="541"/>
                    <a:pt x="25" y="569"/>
                    <a:pt x="55" y="569"/>
                  </a:cubicBezTo>
                  <a:cubicBezTo>
                    <a:pt x="88" y="569"/>
                    <a:pt x="88" y="569"/>
                    <a:pt x="88" y="569"/>
                  </a:cubicBezTo>
                  <a:cubicBezTo>
                    <a:pt x="118" y="569"/>
                    <a:pt x="143" y="541"/>
                    <a:pt x="143" y="507"/>
                  </a:cubicBezTo>
                  <a:cubicBezTo>
                    <a:pt x="143" y="0"/>
                    <a:pt x="143" y="0"/>
                    <a:pt x="143" y="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10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  <a:gs pos="20000">
                  <a:schemeClr val="accent5">
                    <a:lumMod val="100000"/>
                  </a:schemeClr>
                </a:gs>
                <a:gs pos="20100">
                  <a:schemeClr val="accent5">
                    <a:lumMod val="20000"/>
                    <a:lumOff val="8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26" name="ExtraShape">
              <a:extLst>
                <a:ext uri="{FF2B5EF4-FFF2-40B4-BE49-F238E27FC236}">
                  <a16:creationId xmlns:a16="http://schemas.microsoft.com/office/drawing/2014/main" id="{26B28A63-3299-4D69-AA82-AB328A9F8532}"/>
                </a:ext>
              </a:extLst>
            </p:cNvPr>
            <p:cNvSpPr/>
            <p:nvPr/>
          </p:nvSpPr>
          <p:spPr bwMode="auto">
            <a:xfrm>
              <a:off x="5391158" y="3382442"/>
              <a:ext cx="2605087" cy="1462088"/>
            </a:xfrm>
            <a:custGeom>
              <a:avLst/>
              <a:gdLst>
                <a:gd name="T0" fmla="*/ 1268 w 1286"/>
                <a:gd name="T1" fmla="*/ 684 h 722"/>
                <a:gd name="T2" fmla="*/ 1268 w 1286"/>
                <a:gd name="T3" fmla="*/ 684 h 722"/>
                <a:gd name="T4" fmla="*/ 1099 w 1286"/>
                <a:gd name="T5" fmla="*/ 684 h 722"/>
                <a:gd name="T6" fmla="*/ 1099 w 1286"/>
                <a:gd name="T7" fmla="*/ 37 h 722"/>
                <a:gd name="T8" fmla="*/ 1153 w 1286"/>
                <a:gd name="T9" fmla="*/ 37 h 722"/>
                <a:gd name="T10" fmla="*/ 1172 w 1286"/>
                <a:gd name="T11" fmla="*/ 19 h 722"/>
                <a:gd name="T12" fmla="*/ 1153 w 1286"/>
                <a:gd name="T13" fmla="*/ 0 h 722"/>
                <a:gd name="T14" fmla="*/ 133 w 1286"/>
                <a:gd name="T15" fmla="*/ 0 h 722"/>
                <a:gd name="T16" fmla="*/ 114 w 1286"/>
                <a:gd name="T17" fmla="*/ 19 h 722"/>
                <a:gd name="T18" fmla="*/ 133 w 1286"/>
                <a:gd name="T19" fmla="*/ 37 h 722"/>
                <a:gd name="T20" fmla="*/ 188 w 1286"/>
                <a:gd name="T21" fmla="*/ 37 h 722"/>
                <a:gd name="T22" fmla="*/ 188 w 1286"/>
                <a:gd name="T23" fmla="*/ 685 h 722"/>
                <a:gd name="T24" fmla="*/ 18 w 1286"/>
                <a:gd name="T25" fmla="*/ 685 h 722"/>
                <a:gd name="T26" fmla="*/ 0 w 1286"/>
                <a:gd name="T27" fmla="*/ 704 h 722"/>
                <a:gd name="T28" fmla="*/ 18 w 1286"/>
                <a:gd name="T29" fmla="*/ 722 h 722"/>
                <a:gd name="T30" fmla="*/ 18 w 1286"/>
                <a:gd name="T31" fmla="*/ 722 h 722"/>
                <a:gd name="T32" fmla="*/ 1268 w 1286"/>
                <a:gd name="T33" fmla="*/ 720 h 722"/>
                <a:gd name="T34" fmla="*/ 1286 w 1286"/>
                <a:gd name="T35" fmla="*/ 702 h 722"/>
                <a:gd name="T36" fmla="*/ 1268 w 1286"/>
                <a:gd name="T37" fmla="*/ 684 h 722"/>
                <a:gd name="T38" fmla="*/ 224 w 1286"/>
                <a:gd name="T39" fmla="*/ 37 h 722"/>
                <a:gd name="T40" fmla="*/ 1062 w 1286"/>
                <a:gd name="T41" fmla="*/ 37 h 722"/>
                <a:gd name="T42" fmla="*/ 1062 w 1286"/>
                <a:gd name="T43" fmla="*/ 684 h 722"/>
                <a:gd name="T44" fmla="*/ 224 w 1286"/>
                <a:gd name="T45" fmla="*/ 685 h 722"/>
                <a:gd name="T46" fmla="*/ 224 w 1286"/>
                <a:gd name="T47" fmla="*/ 37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86" h="722">
                  <a:moveTo>
                    <a:pt x="1268" y="684"/>
                  </a:moveTo>
                  <a:cubicBezTo>
                    <a:pt x="1268" y="684"/>
                    <a:pt x="1268" y="684"/>
                    <a:pt x="1268" y="684"/>
                  </a:cubicBezTo>
                  <a:cubicBezTo>
                    <a:pt x="1099" y="684"/>
                    <a:pt x="1099" y="684"/>
                    <a:pt x="1099" y="684"/>
                  </a:cubicBezTo>
                  <a:cubicBezTo>
                    <a:pt x="1099" y="37"/>
                    <a:pt x="1099" y="37"/>
                    <a:pt x="1099" y="37"/>
                  </a:cubicBezTo>
                  <a:cubicBezTo>
                    <a:pt x="1153" y="37"/>
                    <a:pt x="1153" y="37"/>
                    <a:pt x="1153" y="37"/>
                  </a:cubicBezTo>
                  <a:cubicBezTo>
                    <a:pt x="1163" y="37"/>
                    <a:pt x="1172" y="29"/>
                    <a:pt x="1172" y="19"/>
                  </a:cubicBezTo>
                  <a:cubicBezTo>
                    <a:pt x="1172" y="9"/>
                    <a:pt x="1163" y="0"/>
                    <a:pt x="1153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23" y="0"/>
                    <a:pt x="114" y="9"/>
                    <a:pt x="114" y="19"/>
                  </a:cubicBezTo>
                  <a:cubicBezTo>
                    <a:pt x="114" y="29"/>
                    <a:pt x="123" y="37"/>
                    <a:pt x="133" y="37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88" y="685"/>
                    <a:pt x="188" y="685"/>
                    <a:pt x="188" y="685"/>
                  </a:cubicBezTo>
                  <a:cubicBezTo>
                    <a:pt x="18" y="685"/>
                    <a:pt x="18" y="685"/>
                    <a:pt x="18" y="685"/>
                  </a:cubicBezTo>
                  <a:cubicBezTo>
                    <a:pt x="8" y="685"/>
                    <a:pt x="0" y="693"/>
                    <a:pt x="0" y="704"/>
                  </a:cubicBezTo>
                  <a:cubicBezTo>
                    <a:pt x="0" y="714"/>
                    <a:pt x="8" y="722"/>
                    <a:pt x="18" y="722"/>
                  </a:cubicBezTo>
                  <a:cubicBezTo>
                    <a:pt x="18" y="722"/>
                    <a:pt x="18" y="722"/>
                    <a:pt x="18" y="722"/>
                  </a:cubicBezTo>
                  <a:cubicBezTo>
                    <a:pt x="1268" y="720"/>
                    <a:pt x="1268" y="720"/>
                    <a:pt x="1268" y="720"/>
                  </a:cubicBezTo>
                  <a:cubicBezTo>
                    <a:pt x="1278" y="720"/>
                    <a:pt x="1286" y="712"/>
                    <a:pt x="1286" y="702"/>
                  </a:cubicBezTo>
                  <a:cubicBezTo>
                    <a:pt x="1286" y="692"/>
                    <a:pt x="1278" y="684"/>
                    <a:pt x="1268" y="684"/>
                  </a:cubicBezTo>
                  <a:close/>
                  <a:moveTo>
                    <a:pt x="224" y="37"/>
                  </a:moveTo>
                  <a:cubicBezTo>
                    <a:pt x="1062" y="37"/>
                    <a:pt x="1062" y="37"/>
                    <a:pt x="1062" y="37"/>
                  </a:cubicBezTo>
                  <a:cubicBezTo>
                    <a:pt x="1062" y="684"/>
                    <a:pt x="1062" y="684"/>
                    <a:pt x="1062" y="684"/>
                  </a:cubicBezTo>
                  <a:cubicBezTo>
                    <a:pt x="224" y="685"/>
                    <a:pt x="224" y="685"/>
                    <a:pt x="224" y="685"/>
                  </a:cubicBezTo>
                  <a:lnTo>
                    <a:pt x="224" y="3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27" name="ExtraShape2">
              <a:extLst>
                <a:ext uri="{FF2B5EF4-FFF2-40B4-BE49-F238E27FC236}">
                  <a16:creationId xmlns:a16="http://schemas.microsoft.com/office/drawing/2014/main" id="{B61448A0-E8EB-4EF0-AD1A-764B9414A591}"/>
                </a:ext>
              </a:extLst>
            </p:cNvPr>
            <p:cNvSpPr/>
            <p:nvPr/>
          </p:nvSpPr>
          <p:spPr bwMode="auto">
            <a:xfrm>
              <a:off x="6443671" y="2872855"/>
              <a:ext cx="492125" cy="1495425"/>
            </a:xfrm>
            <a:custGeom>
              <a:avLst/>
              <a:gdLst>
                <a:gd name="T0" fmla="*/ 138 w 243"/>
                <a:gd name="T1" fmla="*/ 739 h 739"/>
                <a:gd name="T2" fmla="*/ 104 w 243"/>
                <a:gd name="T3" fmla="*/ 739 h 739"/>
                <a:gd name="T4" fmla="*/ 36 w 243"/>
                <a:gd name="T5" fmla="*/ 670 h 739"/>
                <a:gd name="T6" fmla="*/ 36 w 243"/>
                <a:gd name="T7" fmla="*/ 92 h 739"/>
                <a:gd name="T8" fmla="*/ 0 w 243"/>
                <a:gd name="T9" fmla="*/ 53 h 739"/>
                <a:gd name="T10" fmla="*/ 121 w 243"/>
                <a:gd name="T11" fmla="*/ 0 h 739"/>
                <a:gd name="T12" fmla="*/ 243 w 243"/>
                <a:gd name="T13" fmla="*/ 53 h 739"/>
                <a:gd name="T14" fmla="*/ 207 w 243"/>
                <a:gd name="T15" fmla="*/ 92 h 739"/>
                <a:gd name="T16" fmla="*/ 207 w 243"/>
                <a:gd name="T17" fmla="*/ 670 h 739"/>
                <a:gd name="T18" fmla="*/ 138 w 243"/>
                <a:gd name="T19" fmla="*/ 739 h 739"/>
                <a:gd name="T20" fmla="*/ 121 w 243"/>
                <a:gd name="T21" fmla="*/ 30 h 739"/>
                <a:gd name="T22" fmla="*/ 29 w 243"/>
                <a:gd name="T23" fmla="*/ 53 h 739"/>
                <a:gd name="T24" fmla="*/ 55 w 243"/>
                <a:gd name="T25" fmla="*/ 68 h 739"/>
                <a:gd name="T26" fmla="*/ 65 w 243"/>
                <a:gd name="T27" fmla="*/ 71 h 739"/>
                <a:gd name="T28" fmla="*/ 65 w 243"/>
                <a:gd name="T29" fmla="*/ 670 h 739"/>
                <a:gd name="T30" fmla="*/ 104 w 243"/>
                <a:gd name="T31" fmla="*/ 710 h 739"/>
                <a:gd name="T32" fmla="*/ 138 w 243"/>
                <a:gd name="T33" fmla="*/ 710 h 739"/>
                <a:gd name="T34" fmla="*/ 178 w 243"/>
                <a:gd name="T35" fmla="*/ 670 h 739"/>
                <a:gd name="T36" fmla="*/ 178 w 243"/>
                <a:gd name="T37" fmla="*/ 71 h 739"/>
                <a:gd name="T38" fmla="*/ 188 w 243"/>
                <a:gd name="T39" fmla="*/ 68 h 739"/>
                <a:gd name="T40" fmla="*/ 213 w 243"/>
                <a:gd name="T41" fmla="*/ 53 h 739"/>
                <a:gd name="T42" fmla="*/ 121 w 243"/>
                <a:gd name="T43" fmla="*/ 30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739">
                  <a:moveTo>
                    <a:pt x="138" y="739"/>
                  </a:moveTo>
                  <a:cubicBezTo>
                    <a:pt x="104" y="739"/>
                    <a:pt x="104" y="739"/>
                    <a:pt x="104" y="739"/>
                  </a:cubicBezTo>
                  <a:cubicBezTo>
                    <a:pt x="66" y="739"/>
                    <a:pt x="36" y="708"/>
                    <a:pt x="36" y="670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7" y="80"/>
                    <a:pt x="0" y="65"/>
                    <a:pt x="0" y="53"/>
                  </a:cubicBezTo>
                  <a:cubicBezTo>
                    <a:pt x="0" y="17"/>
                    <a:pt x="63" y="0"/>
                    <a:pt x="121" y="0"/>
                  </a:cubicBezTo>
                  <a:cubicBezTo>
                    <a:pt x="180" y="0"/>
                    <a:pt x="243" y="17"/>
                    <a:pt x="243" y="53"/>
                  </a:cubicBezTo>
                  <a:cubicBezTo>
                    <a:pt x="243" y="65"/>
                    <a:pt x="236" y="80"/>
                    <a:pt x="207" y="92"/>
                  </a:cubicBezTo>
                  <a:cubicBezTo>
                    <a:pt x="207" y="670"/>
                    <a:pt x="207" y="670"/>
                    <a:pt x="207" y="670"/>
                  </a:cubicBezTo>
                  <a:cubicBezTo>
                    <a:pt x="207" y="708"/>
                    <a:pt x="176" y="739"/>
                    <a:pt x="138" y="739"/>
                  </a:cubicBezTo>
                  <a:close/>
                  <a:moveTo>
                    <a:pt x="121" y="30"/>
                  </a:moveTo>
                  <a:cubicBezTo>
                    <a:pt x="64" y="30"/>
                    <a:pt x="31" y="46"/>
                    <a:pt x="29" y="53"/>
                  </a:cubicBezTo>
                  <a:cubicBezTo>
                    <a:pt x="30" y="55"/>
                    <a:pt x="35" y="61"/>
                    <a:pt x="55" y="68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5" y="670"/>
                    <a:pt x="65" y="670"/>
                    <a:pt x="65" y="670"/>
                  </a:cubicBezTo>
                  <a:cubicBezTo>
                    <a:pt x="65" y="692"/>
                    <a:pt x="83" y="710"/>
                    <a:pt x="104" y="710"/>
                  </a:cubicBezTo>
                  <a:cubicBezTo>
                    <a:pt x="138" y="710"/>
                    <a:pt x="138" y="710"/>
                    <a:pt x="138" y="710"/>
                  </a:cubicBezTo>
                  <a:cubicBezTo>
                    <a:pt x="160" y="710"/>
                    <a:pt x="178" y="692"/>
                    <a:pt x="178" y="670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88" y="68"/>
                    <a:pt x="188" y="68"/>
                    <a:pt x="188" y="68"/>
                  </a:cubicBezTo>
                  <a:cubicBezTo>
                    <a:pt x="207" y="62"/>
                    <a:pt x="213" y="55"/>
                    <a:pt x="213" y="53"/>
                  </a:cubicBezTo>
                  <a:cubicBezTo>
                    <a:pt x="211" y="46"/>
                    <a:pt x="178" y="30"/>
                    <a:pt x="121" y="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28" name="ExtraShape3">
              <a:extLst>
                <a:ext uri="{FF2B5EF4-FFF2-40B4-BE49-F238E27FC236}">
                  <a16:creationId xmlns:a16="http://schemas.microsoft.com/office/drawing/2014/main" id="{1DF6ABEB-4DD8-4CAD-A2A2-BCF40E6547BC}"/>
                </a:ext>
              </a:extLst>
            </p:cNvPr>
            <p:cNvSpPr/>
            <p:nvPr/>
          </p:nvSpPr>
          <p:spPr bwMode="auto">
            <a:xfrm>
              <a:off x="6953258" y="2872855"/>
              <a:ext cx="490537" cy="1495425"/>
            </a:xfrm>
            <a:custGeom>
              <a:avLst/>
              <a:gdLst>
                <a:gd name="T0" fmla="*/ 138 w 242"/>
                <a:gd name="T1" fmla="*/ 739 h 739"/>
                <a:gd name="T2" fmla="*/ 104 w 242"/>
                <a:gd name="T3" fmla="*/ 739 h 739"/>
                <a:gd name="T4" fmla="*/ 35 w 242"/>
                <a:gd name="T5" fmla="*/ 670 h 739"/>
                <a:gd name="T6" fmla="*/ 35 w 242"/>
                <a:gd name="T7" fmla="*/ 92 h 739"/>
                <a:gd name="T8" fmla="*/ 0 w 242"/>
                <a:gd name="T9" fmla="*/ 53 h 739"/>
                <a:gd name="T10" fmla="*/ 121 w 242"/>
                <a:gd name="T11" fmla="*/ 0 h 739"/>
                <a:gd name="T12" fmla="*/ 242 w 242"/>
                <a:gd name="T13" fmla="*/ 53 h 739"/>
                <a:gd name="T14" fmla="*/ 207 w 242"/>
                <a:gd name="T15" fmla="*/ 92 h 739"/>
                <a:gd name="T16" fmla="*/ 207 w 242"/>
                <a:gd name="T17" fmla="*/ 670 h 739"/>
                <a:gd name="T18" fmla="*/ 138 w 242"/>
                <a:gd name="T19" fmla="*/ 739 h 739"/>
                <a:gd name="T20" fmla="*/ 121 w 242"/>
                <a:gd name="T21" fmla="*/ 30 h 739"/>
                <a:gd name="T22" fmla="*/ 29 w 242"/>
                <a:gd name="T23" fmla="*/ 53 h 739"/>
                <a:gd name="T24" fmla="*/ 54 w 242"/>
                <a:gd name="T25" fmla="*/ 68 h 739"/>
                <a:gd name="T26" fmla="*/ 65 w 242"/>
                <a:gd name="T27" fmla="*/ 71 h 739"/>
                <a:gd name="T28" fmla="*/ 65 w 242"/>
                <a:gd name="T29" fmla="*/ 670 h 739"/>
                <a:gd name="T30" fmla="*/ 104 w 242"/>
                <a:gd name="T31" fmla="*/ 710 h 739"/>
                <a:gd name="T32" fmla="*/ 138 w 242"/>
                <a:gd name="T33" fmla="*/ 710 h 739"/>
                <a:gd name="T34" fmla="*/ 178 w 242"/>
                <a:gd name="T35" fmla="*/ 670 h 739"/>
                <a:gd name="T36" fmla="*/ 178 w 242"/>
                <a:gd name="T37" fmla="*/ 71 h 739"/>
                <a:gd name="T38" fmla="*/ 188 w 242"/>
                <a:gd name="T39" fmla="*/ 68 h 739"/>
                <a:gd name="T40" fmla="*/ 213 w 242"/>
                <a:gd name="T41" fmla="*/ 53 h 739"/>
                <a:gd name="T42" fmla="*/ 121 w 242"/>
                <a:gd name="T43" fmla="*/ 30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2" h="739">
                  <a:moveTo>
                    <a:pt x="138" y="739"/>
                  </a:moveTo>
                  <a:cubicBezTo>
                    <a:pt x="104" y="739"/>
                    <a:pt x="104" y="739"/>
                    <a:pt x="104" y="739"/>
                  </a:cubicBezTo>
                  <a:cubicBezTo>
                    <a:pt x="66" y="739"/>
                    <a:pt x="35" y="708"/>
                    <a:pt x="35" y="670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6" y="80"/>
                    <a:pt x="0" y="65"/>
                    <a:pt x="0" y="53"/>
                  </a:cubicBezTo>
                  <a:cubicBezTo>
                    <a:pt x="0" y="17"/>
                    <a:pt x="63" y="0"/>
                    <a:pt x="121" y="0"/>
                  </a:cubicBezTo>
                  <a:cubicBezTo>
                    <a:pt x="179" y="0"/>
                    <a:pt x="242" y="17"/>
                    <a:pt x="242" y="53"/>
                  </a:cubicBezTo>
                  <a:cubicBezTo>
                    <a:pt x="242" y="65"/>
                    <a:pt x="236" y="80"/>
                    <a:pt x="207" y="92"/>
                  </a:cubicBezTo>
                  <a:cubicBezTo>
                    <a:pt x="207" y="670"/>
                    <a:pt x="207" y="670"/>
                    <a:pt x="207" y="670"/>
                  </a:cubicBezTo>
                  <a:cubicBezTo>
                    <a:pt x="207" y="708"/>
                    <a:pt x="176" y="739"/>
                    <a:pt x="138" y="739"/>
                  </a:cubicBezTo>
                  <a:close/>
                  <a:moveTo>
                    <a:pt x="121" y="30"/>
                  </a:moveTo>
                  <a:cubicBezTo>
                    <a:pt x="64" y="30"/>
                    <a:pt x="31" y="46"/>
                    <a:pt x="29" y="53"/>
                  </a:cubicBezTo>
                  <a:cubicBezTo>
                    <a:pt x="29" y="55"/>
                    <a:pt x="35" y="61"/>
                    <a:pt x="54" y="68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5" y="670"/>
                    <a:pt x="65" y="670"/>
                    <a:pt x="65" y="670"/>
                  </a:cubicBezTo>
                  <a:cubicBezTo>
                    <a:pt x="65" y="692"/>
                    <a:pt x="82" y="710"/>
                    <a:pt x="104" y="710"/>
                  </a:cubicBezTo>
                  <a:cubicBezTo>
                    <a:pt x="138" y="710"/>
                    <a:pt x="138" y="710"/>
                    <a:pt x="138" y="710"/>
                  </a:cubicBezTo>
                  <a:cubicBezTo>
                    <a:pt x="160" y="710"/>
                    <a:pt x="178" y="692"/>
                    <a:pt x="178" y="670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88" y="68"/>
                    <a:pt x="188" y="68"/>
                    <a:pt x="188" y="68"/>
                  </a:cubicBezTo>
                  <a:cubicBezTo>
                    <a:pt x="207" y="62"/>
                    <a:pt x="213" y="55"/>
                    <a:pt x="213" y="53"/>
                  </a:cubicBezTo>
                  <a:cubicBezTo>
                    <a:pt x="211" y="46"/>
                    <a:pt x="178" y="30"/>
                    <a:pt x="121" y="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29" name="ExtraShape12">
              <a:extLst>
                <a:ext uri="{FF2B5EF4-FFF2-40B4-BE49-F238E27FC236}">
                  <a16:creationId xmlns:a16="http://schemas.microsoft.com/office/drawing/2014/main" id="{FB9F7EE6-C99F-4C59-A5A3-C93B8D837E8D}"/>
                </a:ext>
              </a:extLst>
            </p:cNvPr>
            <p:cNvSpPr/>
            <p:nvPr/>
          </p:nvSpPr>
          <p:spPr bwMode="auto">
            <a:xfrm>
              <a:off x="3516442" y="2597998"/>
              <a:ext cx="1608137" cy="2786063"/>
            </a:xfrm>
            <a:custGeom>
              <a:avLst/>
              <a:gdLst>
                <a:gd name="T0" fmla="*/ 775 w 794"/>
                <a:gd name="T1" fmla="*/ 28 h 1377"/>
                <a:gd name="T2" fmla="*/ 441 w 794"/>
                <a:gd name="T3" fmla="*/ 28 h 1377"/>
                <a:gd name="T4" fmla="*/ 439 w 794"/>
                <a:gd name="T5" fmla="*/ 28 h 1377"/>
                <a:gd name="T6" fmla="*/ 397 w 794"/>
                <a:gd name="T7" fmla="*/ 0 h 1377"/>
                <a:gd name="T8" fmla="*/ 356 w 794"/>
                <a:gd name="T9" fmla="*/ 28 h 1377"/>
                <a:gd name="T10" fmla="*/ 23 w 794"/>
                <a:gd name="T11" fmla="*/ 28 h 1377"/>
                <a:gd name="T12" fmla="*/ 20 w 794"/>
                <a:gd name="T13" fmla="*/ 28 h 1377"/>
                <a:gd name="T14" fmla="*/ 19 w 794"/>
                <a:gd name="T15" fmla="*/ 28 h 1377"/>
                <a:gd name="T16" fmla="*/ 0 w 794"/>
                <a:gd name="T17" fmla="*/ 46 h 1377"/>
                <a:gd name="T18" fmla="*/ 0 w 794"/>
                <a:gd name="T19" fmla="*/ 1359 h 1377"/>
                <a:gd name="T20" fmla="*/ 19 w 794"/>
                <a:gd name="T21" fmla="*/ 1377 h 1377"/>
                <a:gd name="T22" fmla="*/ 37 w 794"/>
                <a:gd name="T23" fmla="*/ 1359 h 1377"/>
                <a:gd name="T24" fmla="*/ 37 w 794"/>
                <a:gd name="T25" fmla="*/ 65 h 1377"/>
                <a:gd name="T26" fmla="*/ 356 w 794"/>
                <a:gd name="T27" fmla="*/ 65 h 1377"/>
                <a:gd name="T28" fmla="*/ 397 w 794"/>
                <a:gd name="T29" fmla="*/ 91 h 1377"/>
                <a:gd name="T30" fmla="*/ 438 w 794"/>
                <a:gd name="T31" fmla="*/ 64 h 1377"/>
                <a:gd name="T32" fmla="*/ 441 w 794"/>
                <a:gd name="T33" fmla="*/ 65 h 1377"/>
                <a:gd name="T34" fmla="*/ 775 w 794"/>
                <a:gd name="T35" fmla="*/ 65 h 1377"/>
                <a:gd name="T36" fmla="*/ 794 w 794"/>
                <a:gd name="T37" fmla="*/ 46 h 1377"/>
                <a:gd name="T38" fmla="*/ 775 w 794"/>
                <a:gd name="T39" fmla="*/ 28 h 1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4" h="1377">
                  <a:moveTo>
                    <a:pt x="775" y="28"/>
                  </a:moveTo>
                  <a:cubicBezTo>
                    <a:pt x="441" y="28"/>
                    <a:pt x="441" y="28"/>
                    <a:pt x="441" y="28"/>
                  </a:cubicBezTo>
                  <a:cubicBezTo>
                    <a:pt x="440" y="28"/>
                    <a:pt x="439" y="28"/>
                    <a:pt x="439" y="28"/>
                  </a:cubicBezTo>
                  <a:cubicBezTo>
                    <a:pt x="432" y="12"/>
                    <a:pt x="416" y="0"/>
                    <a:pt x="397" y="0"/>
                  </a:cubicBezTo>
                  <a:cubicBezTo>
                    <a:pt x="378" y="0"/>
                    <a:pt x="362" y="12"/>
                    <a:pt x="356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8"/>
                    <a:pt x="21" y="28"/>
                    <a:pt x="20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9" y="28"/>
                    <a:pt x="0" y="36"/>
                    <a:pt x="0" y="46"/>
                  </a:cubicBezTo>
                  <a:cubicBezTo>
                    <a:pt x="0" y="1359"/>
                    <a:pt x="0" y="1359"/>
                    <a:pt x="0" y="1359"/>
                  </a:cubicBezTo>
                  <a:cubicBezTo>
                    <a:pt x="0" y="1369"/>
                    <a:pt x="9" y="1377"/>
                    <a:pt x="19" y="1377"/>
                  </a:cubicBezTo>
                  <a:cubicBezTo>
                    <a:pt x="29" y="1377"/>
                    <a:pt x="37" y="1369"/>
                    <a:pt x="37" y="1359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56" y="65"/>
                    <a:pt x="356" y="65"/>
                    <a:pt x="356" y="65"/>
                  </a:cubicBezTo>
                  <a:cubicBezTo>
                    <a:pt x="363" y="80"/>
                    <a:pt x="379" y="91"/>
                    <a:pt x="397" y="91"/>
                  </a:cubicBezTo>
                  <a:cubicBezTo>
                    <a:pt x="415" y="91"/>
                    <a:pt x="431" y="80"/>
                    <a:pt x="438" y="64"/>
                  </a:cubicBezTo>
                  <a:cubicBezTo>
                    <a:pt x="439" y="64"/>
                    <a:pt x="440" y="65"/>
                    <a:pt x="441" y="65"/>
                  </a:cubicBezTo>
                  <a:cubicBezTo>
                    <a:pt x="775" y="65"/>
                    <a:pt x="775" y="65"/>
                    <a:pt x="775" y="65"/>
                  </a:cubicBezTo>
                  <a:cubicBezTo>
                    <a:pt x="785" y="65"/>
                    <a:pt x="794" y="56"/>
                    <a:pt x="794" y="46"/>
                  </a:cubicBezTo>
                  <a:cubicBezTo>
                    <a:pt x="794" y="36"/>
                    <a:pt x="785" y="28"/>
                    <a:pt x="775" y="2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30" name="ExtraShape13">
              <a:extLst>
                <a:ext uri="{FF2B5EF4-FFF2-40B4-BE49-F238E27FC236}">
                  <a16:creationId xmlns:a16="http://schemas.microsoft.com/office/drawing/2014/main" id="{D3F1D928-5259-4A3B-9B91-6B60D5909B65}"/>
                </a:ext>
              </a:extLst>
            </p:cNvPr>
            <p:cNvSpPr/>
            <p:nvPr/>
          </p:nvSpPr>
          <p:spPr bwMode="auto">
            <a:xfrm>
              <a:off x="2782834" y="5239141"/>
              <a:ext cx="1198746" cy="25586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rtlCol="0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31" name="ExtraShape">
              <a:extLst>
                <a:ext uri="{FF2B5EF4-FFF2-40B4-BE49-F238E27FC236}">
                  <a16:creationId xmlns:a16="http://schemas.microsoft.com/office/drawing/2014/main" id="{9A199DD2-4324-45DB-8D55-CDBC5683EFA6}"/>
                </a:ext>
              </a:extLst>
            </p:cNvPr>
            <p:cNvSpPr/>
            <p:nvPr/>
          </p:nvSpPr>
          <p:spPr bwMode="auto">
            <a:xfrm>
              <a:off x="4700717" y="1840516"/>
              <a:ext cx="1514475" cy="1054100"/>
            </a:xfrm>
            <a:custGeom>
              <a:avLst/>
              <a:gdLst>
                <a:gd name="T0" fmla="*/ 791 w 809"/>
                <a:gd name="T1" fmla="*/ 563 h 563"/>
                <a:gd name="T2" fmla="*/ 772 w 809"/>
                <a:gd name="T3" fmla="*/ 545 h 563"/>
                <a:gd name="T4" fmla="*/ 768 w 809"/>
                <a:gd name="T5" fmla="*/ 193 h 563"/>
                <a:gd name="T6" fmla="*/ 692 w 809"/>
                <a:gd name="T7" fmla="*/ 55 h 563"/>
                <a:gd name="T8" fmla="*/ 627 w 809"/>
                <a:gd name="T9" fmla="*/ 40 h 563"/>
                <a:gd name="T10" fmla="*/ 625 w 809"/>
                <a:gd name="T11" fmla="*/ 40 h 563"/>
                <a:gd name="T12" fmla="*/ 171 w 809"/>
                <a:gd name="T13" fmla="*/ 40 h 563"/>
                <a:gd name="T14" fmla="*/ 170 w 809"/>
                <a:gd name="T15" fmla="*/ 40 h 563"/>
                <a:gd name="T16" fmla="*/ 94 w 809"/>
                <a:gd name="T17" fmla="*/ 67 h 563"/>
                <a:gd name="T18" fmla="*/ 56 w 809"/>
                <a:gd name="T19" fmla="*/ 264 h 563"/>
                <a:gd name="T20" fmla="*/ 40 w 809"/>
                <a:gd name="T21" fmla="*/ 285 h 563"/>
                <a:gd name="T22" fmla="*/ 20 w 809"/>
                <a:gd name="T23" fmla="*/ 269 h 563"/>
                <a:gd name="T24" fmla="*/ 67 w 809"/>
                <a:gd name="T25" fmla="*/ 42 h 563"/>
                <a:gd name="T26" fmla="*/ 172 w 809"/>
                <a:gd name="T27" fmla="*/ 3 h 563"/>
                <a:gd name="T28" fmla="*/ 625 w 809"/>
                <a:gd name="T29" fmla="*/ 3 h 563"/>
                <a:gd name="T30" fmla="*/ 805 w 809"/>
                <a:gd name="T31" fmla="*/ 190 h 563"/>
                <a:gd name="T32" fmla="*/ 805 w 809"/>
                <a:gd name="T33" fmla="*/ 191 h 563"/>
                <a:gd name="T34" fmla="*/ 809 w 809"/>
                <a:gd name="T35" fmla="*/ 545 h 563"/>
                <a:gd name="T36" fmla="*/ 791 w 809"/>
                <a:gd name="T37" fmla="*/ 563 h 563"/>
                <a:gd name="T38" fmla="*/ 791 w 809"/>
                <a:gd name="T39" fmla="*/ 563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9" h="563">
                  <a:moveTo>
                    <a:pt x="791" y="563"/>
                  </a:moveTo>
                  <a:cubicBezTo>
                    <a:pt x="781" y="563"/>
                    <a:pt x="772" y="555"/>
                    <a:pt x="772" y="545"/>
                  </a:cubicBezTo>
                  <a:cubicBezTo>
                    <a:pt x="768" y="193"/>
                    <a:pt x="768" y="193"/>
                    <a:pt x="768" y="193"/>
                  </a:cubicBezTo>
                  <a:cubicBezTo>
                    <a:pt x="761" y="125"/>
                    <a:pt x="736" y="78"/>
                    <a:pt x="692" y="55"/>
                  </a:cubicBezTo>
                  <a:cubicBezTo>
                    <a:pt x="659" y="37"/>
                    <a:pt x="627" y="40"/>
                    <a:pt x="627" y="40"/>
                  </a:cubicBezTo>
                  <a:cubicBezTo>
                    <a:pt x="625" y="40"/>
                    <a:pt x="625" y="40"/>
                    <a:pt x="625" y="40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70" y="40"/>
                    <a:pt x="170" y="40"/>
                    <a:pt x="170" y="40"/>
                  </a:cubicBezTo>
                  <a:cubicBezTo>
                    <a:pt x="138" y="38"/>
                    <a:pt x="113" y="47"/>
                    <a:pt x="94" y="67"/>
                  </a:cubicBezTo>
                  <a:cubicBezTo>
                    <a:pt x="38" y="127"/>
                    <a:pt x="56" y="263"/>
                    <a:pt x="56" y="264"/>
                  </a:cubicBezTo>
                  <a:cubicBezTo>
                    <a:pt x="57" y="274"/>
                    <a:pt x="50" y="283"/>
                    <a:pt x="40" y="285"/>
                  </a:cubicBezTo>
                  <a:cubicBezTo>
                    <a:pt x="30" y="286"/>
                    <a:pt x="21" y="279"/>
                    <a:pt x="20" y="269"/>
                  </a:cubicBezTo>
                  <a:cubicBezTo>
                    <a:pt x="19" y="263"/>
                    <a:pt x="0" y="115"/>
                    <a:pt x="67" y="42"/>
                  </a:cubicBezTo>
                  <a:cubicBezTo>
                    <a:pt x="93" y="14"/>
                    <a:pt x="129" y="1"/>
                    <a:pt x="172" y="3"/>
                  </a:cubicBezTo>
                  <a:cubicBezTo>
                    <a:pt x="625" y="3"/>
                    <a:pt x="625" y="3"/>
                    <a:pt x="625" y="3"/>
                  </a:cubicBezTo>
                  <a:cubicBezTo>
                    <a:pt x="640" y="3"/>
                    <a:pt x="786" y="0"/>
                    <a:pt x="805" y="190"/>
                  </a:cubicBezTo>
                  <a:cubicBezTo>
                    <a:pt x="805" y="191"/>
                    <a:pt x="805" y="191"/>
                    <a:pt x="805" y="191"/>
                  </a:cubicBezTo>
                  <a:cubicBezTo>
                    <a:pt x="809" y="545"/>
                    <a:pt x="809" y="545"/>
                    <a:pt x="809" y="545"/>
                  </a:cubicBezTo>
                  <a:cubicBezTo>
                    <a:pt x="809" y="555"/>
                    <a:pt x="801" y="563"/>
                    <a:pt x="791" y="563"/>
                  </a:cubicBezTo>
                  <a:cubicBezTo>
                    <a:pt x="791" y="563"/>
                    <a:pt x="791" y="563"/>
                    <a:pt x="791" y="563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zh-CN" altLang="en-US" sz="1799">
                <a:solidFill>
                  <a:prstClr val="black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32" name="CustomText">
              <a:extLst>
                <a:ext uri="{FF2B5EF4-FFF2-40B4-BE49-F238E27FC236}">
                  <a16:creationId xmlns:a16="http://schemas.microsoft.com/office/drawing/2014/main" id="{D0788AFE-B126-48E3-AE15-77803B887EB3}"/>
                </a:ext>
              </a:extLst>
            </p:cNvPr>
            <p:cNvSpPr/>
            <p:nvPr/>
          </p:nvSpPr>
          <p:spPr>
            <a:xfrm>
              <a:off x="5413536" y="5056801"/>
              <a:ext cx="2375253" cy="422335"/>
            </a:xfrm>
            <a:prstGeom prst="rect">
              <a:avLst/>
            </a:prstGeom>
            <a:noFill/>
          </p:spPr>
          <p:txBody>
            <a:bodyPr wrap="square" lIns="89972" tIns="46786" rIns="89972" bIns="46786" anchor="b">
              <a:normAutofit fontScale="40000" lnSpcReduction="20000"/>
            </a:bodyPr>
            <a:lstStyle/>
            <a:p>
              <a:pPr defTabSz="914081">
                <a:defRPr/>
              </a:pPr>
              <a:endParaRPr lang="en-US" altLang="zh-CN" sz="1199" b="1" dirty="0">
                <a:solidFill>
                  <a:srgbClr val="191B0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9C196422-12A6-4B81-A838-4869C49E0A84}"/>
              </a:ext>
            </a:extLst>
          </p:cNvPr>
          <p:cNvSpPr txBox="1"/>
          <p:nvPr/>
        </p:nvSpPr>
        <p:spPr>
          <a:xfrm>
            <a:off x="2775039" y="4748211"/>
            <a:ext cx="946991" cy="1300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lnSpc>
                <a:spcPct val="150000"/>
              </a:lnSpc>
              <a:defRPr/>
            </a:pPr>
            <a:r>
              <a:rPr lang="en-US" altLang="zh-CN" sz="13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  <a:ea typeface="华文楷体" panose="02010600040101010101" pitchFamily="2" charset="-122"/>
              </a:rPr>
              <a:t>SiO</a:t>
            </a:r>
            <a:r>
              <a:rPr lang="en-US" altLang="zh-CN" sz="135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  <a:ea typeface="华文楷体" panose="02010600040101010101" pitchFamily="2" charset="-122"/>
              </a:rPr>
              <a:t>2 </a:t>
            </a:r>
            <a:r>
              <a:rPr lang="en-US" altLang="zh-CN" sz="13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  <a:ea typeface="华文楷体" panose="02010600040101010101" pitchFamily="2" charset="-122"/>
              </a:rPr>
              <a:t>(WT%)</a:t>
            </a:r>
          </a:p>
          <a:p>
            <a:pPr defTabSz="342900">
              <a:lnSpc>
                <a:spcPct val="150000"/>
              </a:lnSpc>
              <a:defRPr/>
            </a:pPr>
            <a:r>
              <a:rPr lang="en-US" altLang="zh-CN" sz="1350" b="1" dirty="0">
                <a:solidFill>
                  <a:srgbClr val="77A2BB">
                    <a:lumMod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  <a:ea typeface="华文楷体" panose="02010600040101010101" pitchFamily="2" charset="-122"/>
              </a:rPr>
              <a:t>MgO(WT%)</a:t>
            </a:r>
          </a:p>
          <a:p>
            <a:pPr defTabSz="342900">
              <a:lnSpc>
                <a:spcPct val="150000"/>
              </a:lnSpc>
              <a:defRPr/>
            </a:pPr>
            <a:r>
              <a:rPr lang="en-US" altLang="zh-CN" sz="1350" b="1" dirty="0" err="1">
                <a:solidFill>
                  <a:srgbClr val="897B61">
                    <a:lumMod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  <a:ea typeface="华文楷体" panose="02010600040101010101" pitchFamily="2" charset="-122"/>
              </a:rPr>
              <a:t>FeO</a:t>
            </a:r>
            <a:r>
              <a:rPr lang="en-US" altLang="zh-CN" sz="1350" b="1" dirty="0">
                <a:solidFill>
                  <a:srgbClr val="897B61">
                    <a:lumMod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  <a:ea typeface="华文楷体" panose="02010600040101010101" pitchFamily="2" charset="-122"/>
              </a:rPr>
              <a:t>(WT%)</a:t>
            </a:r>
          </a:p>
          <a:p>
            <a:pPr defTabSz="342900">
              <a:lnSpc>
                <a:spcPct val="150000"/>
              </a:lnSpc>
              <a:defRPr/>
            </a:pPr>
            <a:r>
              <a:rPr lang="en-US" altLang="zh-CN" sz="1350" b="1" dirty="0" err="1">
                <a:solidFill>
                  <a:srgbClr val="E6C069">
                    <a:lumMod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  <a:ea typeface="华文楷体" panose="02010600040101010101" pitchFamily="2" charset="-122"/>
              </a:rPr>
              <a:t>CaO</a:t>
            </a:r>
            <a:r>
              <a:rPr lang="en-US" altLang="zh-CN" sz="1350" b="1" dirty="0">
                <a:solidFill>
                  <a:srgbClr val="E6C069">
                    <a:lumMod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  <a:ea typeface="华文楷体" panose="02010600040101010101" pitchFamily="2" charset="-122"/>
              </a:rPr>
              <a:t>(WT%)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1F9F96E-AC2D-49BA-A304-15EB3F4A6ED0}"/>
              </a:ext>
            </a:extLst>
          </p:cNvPr>
          <p:cNvSpPr txBox="1"/>
          <p:nvPr/>
        </p:nvSpPr>
        <p:spPr>
          <a:xfrm>
            <a:off x="2265963" y="3465622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>
              <a:defRPr/>
            </a:pPr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Downloading…</a:t>
            </a:r>
            <a:endParaRPr lang="zh-CN" altLang="en-US" sz="1600" b="1" dirty="0">
              <a:solidFill>
                <a:prstClr val="black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箭头: 下 3">
            <a:extLst>
              <a:ext uri="{FF2B5EF4-FFF2-40B4-BE49-F238E27FC236}">
                <a16:creationId xmlns:a16="http://schemas.microsoft.com/office/drawing/2014/main" id="{C1303956-030E-410D-674B-59DC114C840F}"/>
              </a:ext>
            </a:extLst>
          </p:cNvPr>
          <p:cNvSpPr/>
          <p:nvPr/>
        </p:nvSpPr>
        <p:spPr>
          <a:xfrm>
            <a:off x="2062392" y="3430044"/>
            <a:ext cx="197195" cy="4386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9FA8D248-5AE0-44CA-BEE2-112BEDD2255F}"/>
              </a:ext>
            </a:extLst>
          </p:cNvPr>
          <p:cNvSpPr/>
          <p:nvPr/>
        </p:nvSpPr>
        <p:spPr>
          <a:xfrm>
            <a:off x="104896" y="20184"/>
            <a:ext cx="9039104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5F8519B8-8821-4F7F-BDE6-8D7F5676DE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66" t="20452" r="9207" b="45176"/>
          <a:stretch/>
        </p:blipFill>
        <p:spPr>
          <a:xfrm>
            <a:off x="1273893" y="202947"/>
            <a:ext cx="7204298" cy="1595036"/>
          </a:xfrm>
          <a:prstGeom prst="rect">
            <a:avLst/>
          </a:prstGeom>
        </p:spPr>
      </p:pic>
      <p:pic>
        <p:nvPicPr>
          <p:cNvPr id="38" name="内容占位符 4">
            <a:extLst>
              <a:ext uri="{FF2B5EF4-FFF2-40B4-BE49-F238E27FC236}">
                <a16:creationId xmlns:a16="http://schemas.microsoft.com/office/drawing/2014/main" id="{814D5945-DC56-4018-BF91-B461FA13AB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6" t="13669" r="6215" b="14016"/>
          <a:stretch/>
        </p:blipFill>
        <p:spPr>
          <a:xfrm>
            <a:off x="4217852" y="1767805"/>
            <a:ext cx="4467946" cy="5070011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4D658330-BCB1-4E1B-AB3A-0D1C086039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31" t="60574" r="63991" b="24434"/>
          <a:stretch/>
        </p:blipFill>
        <p:spPr>
          <a:xfrm>
            <a:off x="523517" y="1012197"/>
            <a:ext cx="2611696" cy="68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57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矩形 110">
            <a:extLst>
              <a:ext uri="{FF2B5EF4-FFF2-40B4-BE49-F238E27FC236}">
                <a16:creationId xmlns:a16="http://schemas.microsoft.com/office/drawing/2014/main" id="{9E9AB0ED-18C6-499F-8850-271BF4DDC4ED}"/>
              </a:ext>
            </a:extLst>
          </p:cNvPr>
          <p:cNvSpPr/>
          <p:nvPr/>
        </p:nvSpPr>
        <p:spPr>
          <a:xfrm>
            <a:off x="104896" y="20184"/>
            <a:ext cx="2783962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F6ED61C-CD00-4C69-A6C5-FB6D28EB05ED}"/>
              </a:ext>
            </a:extLst>
          </p:cNvPr>
          <p:cNvSpPr/>
          <p:nvPr/>
        </p:nvSpPr>
        <p:spPr>
          <a:xfrm>
            <a:off x="7865459" y="457154"/>
            <a:ext cx="930583" cy="206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6" name="内容占位符 3">
            <a:extLst>
              <a:ext uri="{FF2B5EF4-FFF2-40B4-BE49-F238E27FC236}">
                <a16:creationId xmlns:a16="http://schemas.microsoft.com/office/drawing/2014/main" id="{BF584286-489A-45F5-B0F2-E0246D5F42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5096513"/>
              </p:ext>
            </p:extLst>
          </p:nvPr>
        </p:nvGraphicFramePr>
        <p:xfrm>
          <a:off x="356701" y="710406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文本框 26">
            <a:extLst>
              <a:ext uri="{FF2B5EF4-FFF2-40B4-BE49-F238E27FC236}">
                <a16:creationId xmlns:a16="http://schemas.microsoft.com/office/drawing/2014/main" id="{D5102DE3-CA8C-493B-BC0C-5E725E32E52C}"/>
              </a:ext>
            </a:extLst>
          </p:cNvPr>
          <p:cNvSpPr txBox="1"/>
          <p:nvPr/>
        </p:nvSpPr>
        <p:spPr>
          <a:xfrm>
            <a:off x="6806874" y="3616197"/>
            <a:ext cx="1515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Basalt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Kimberlite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7789061-FB99-4689-A358-75CA510F63E0}"/>
              </a:ext>
            </a:extLst>
          </p:cNvPr>
          <p:cNvSpPr txBox="1"/>
          <p:nvPr/>
        </p:nvSpPr>
        <p:spPr>
          <a:xfrm>
            <a:off x="3466693" y="3477698"/>
            <a:ext cx="164743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Peridotite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Lherzolite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Wehrlite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Harzburgite</a:t>
            </a:r>
          </a:p>
          <a:p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Dunite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Pyroxenite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A087943-C418-4C45-AF96-3DA1072FA031}"/>
              </a:ext>
            </a:extLst>
          </p:cNvPr>
          <p:cNvSpPr txBox="1"/>
          <p:nvPr/>
        </p:nvSpPr>
        <p:spPr>
          <a:xfrm>
            <a:off x="878818" y="3477698"/>
            <a:ext cx="114005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Cpx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Opx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Olivine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Spinel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Garnet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C6653E-BDC7-4E3D-8093-4D08CAC0FB60}"/>
              </a:ext>
            </a:extLst>
          </p:cNvPr>
          <p:cNvSpPr txBox="1">
            <a:spLocks/>
          </p:cNvSpPr>
          <p:nvPr/>
        </p:nvSpPr>
        <p:spPr>
          <a:xfrm>
            <a:off x="404602" y="189571"/>
            <a:ext cx="2093271" cy="56496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Correlations</a:t>
            </a:r>
            <a:endParaRPr lang="en-US" altLang="zh-CN" sz="2400" dirty="0">
              <a:solidFill>
                <a:srgbClr val="003F92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798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矩形 110">
            <a:extLst>
              <a:ext uri="{FF2B5EF4-FFF2-40B4-BE49-F238E27FC236}">
                <a16:creationId xmlns:a16="http://schemas.microsoft.com/office/drawing/2014/main" id="{9E9AB0ED-18C6-499F-8850-271BF4DDC4ED}"/>
              </a:ext>
            </a:extLst>
          </p:cNvPr>
          <p:cNvSpPr/>
          <p:nvPr/>
        </p:nvSpPr>
        <p:spPr>
          <a:xfrm>
            <a:off x="104896" y="20184"/>
            <a:ext cx="2783962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F6ED61C-CD00-4C69-A6C5-FB6D28EB05ED}"/>
              </a:ext>
            </a:extLst>
          </p:cNvPr>
          <p:cNvSpPr/>
          <p:nvPr/>
        </p:nvSpPr>
        <p:spPr>
          <a:xfrm>
            <a:off x="7865459" y="457154"/>
            <a:ext cx="930583" cy="206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C6653E-BDC7-4E3D-8093-4D08CAC0FB60}"/>
              </a:ext>
            </a:extLst>
          </p:cNvPr>
          <p:cNvSpPr txBox="1">
            <a:spLocks/>
          </p:cNvSpPr>
          <p:nvPr/>
        </p:nvSpPr>
        <p:spPr>
          <a:xfrm>
            <a:off x="404602" y="189571"/>
            <a:ext cx="2652131" cy="56496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Find Mineral Pairs</a:t>
            </a:r>
            <a:endParaRPr lang="en-US" altLang="zh-CN" sz="2400" dirty="0">
              <a:solidFill>
                <a:srgbClr val="003F92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EE156903-F258-4FA1-B8EC-85F8E4C41C64}"/>
              </a:ext>
            </a:extLst>
          </p:cNvPr>
          <p:cNvSpPr txBox="1">
            <a:spLocks/>
          </p:cNvSpPr>
          <p:nvPr/>
        </p:nvSpPr>
        <p:spPr>
          <a:xfrm>
            <a:off x="1150435" y="1013283"/>
            <a:ext cx="2652131" cy="878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b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Python code: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4902406A-AD03-417F-8513-C44A229E400E}"/>
              </a:ext>
            </a:extLst>
          </p:cNvPr>
          <p:cNvSpPr txBox="1">
            <a:spLocks/>
          </p:cNvSpPr>
          <p:nvPr/>
        </p:nvSpPr>
        <p:spPr>
          <a:xfrm>
            <a:off x="1614991" y="2119970"/>
            <a:ext cx="5914017" cy="3712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Garnet- Olivine 2500 pairs</a:t>
            </a:r>
            <a:b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subset=[‘SAMPLE NAME’] / CITATION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Garnet - OPX 2400 pairs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subset=[‘SAMPLE NAME’] / CITATION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Garnet - OPX - Olivine 1800 pairs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subset=[‘SAMPLE NAME’] / CITATION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CPX - Garnet 800 pairs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subset=[‘SAMPLE NAME’] / CITATION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23D4824-8121-4279-B7C7-9DFFD2DAC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284" y="684432"/>
            <a:ext cx="4537420" cy="120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869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矩形 110">
            <a:extLst>
              <a:ext uri="{FF2B5EF4-FFF2-40B4-BE49-F238E27FC236}">
                <a16:creationId xmlns:a16="http://schemas.microsoft.com/office/drawing/2014/main" id="{9E9AB0ED-18C6-499F-8850-271BF4DDC4ED}"/>
              </a:ext>
            </a:extLst>
          </p:cNvPr>
          <p:cNvSpPr/>
          <p:nvPr/>
        </p:nvSpPr>
        <p:spPr>
          <a:xfrm>
            <a:off x="104896" y="20184"/>
            <a:ext cx="2783962" cy="823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F6ED61C-CD00-4C69-A6C5-FB6D28EB05ED}"/>
              </a:ext>
            </a:extLst>
          </p:cNvPr>
          <p:cNvSpPr/>
          <p:nvPr/>
        </p:nvSpPr>
        <p:spPr>
          <a:xfrm>
            <a:off x="7865459" y="457154"/>
            <a:ext cx="930583" cy="206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C6653E-BDC7-4E3D-8093-4D08CAC0FB60}"/>
              </a:ext>
            </a:extLst>
          </p:cNvPr>
          <p:cNvSpPr txBox="1">
            <a:spLocks/>
          </p:cNvSpPr>
          <p:nvPr/>
        </p:nvSpPr>
        <p:spPr>
          <a:xfrm>
            <a:off x="404602" y="189571"/>
            <a:ext cx="2652131" cy="56496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3F9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Find Mineral Pairs</a:t>
            </a:r>
            <a:endParaRPr lang="en-US" altLang="zh-CN" sz="2400" dirty="0">
              <a:solidFill>
                <a:srgbClr val="003F92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EE156903-F258-4FA1-B8EC-85F8E4C41C64}"/>
              </a:ext>
            </a:extLst>
          </p:cNvPr>
          <p:cNvSpPr txBox="1">
            <a:spLocks/>
          </p:cNvSpPr>
          <p:nvPr/>
        </p:nvSpPr>
        <p:spPr>
          <a:xfrm>
            <a:off x="1150435" y="1013283"/>
            <a:ext cx="2652131" cy="878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b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Python code: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4902406A-AD03-417F-8513-C44A229E400E}"/>
              </a:ext>
            </a:extLst>
          </p:cNvPr>
          <p:cNvSpPr txBox="1">
            <a:spLocks/>
          </p:cNvSpPr>
          <p:nvPr/>
        </p:nvSpPr>
        <p:spPr>
          <a:xfrm>
            <a:off x="1614991" y="2119970"/>
            <a:ext cx="5914017" cy="3712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Garnet- Olivine 2500 pairs</a:t>
            </a:r>
            <a:b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subset=[‘SAMPLE NAME’] / CITATION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Garnet - OPX 2400 pairs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subset=[‘SAMPLE NAME’] / CITATION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Garnet - OPX - Olivine 1800 pairs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subset=[‘SAMPLE NAME’] / CITATION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CPX - Garnet 800 pairs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subset=[‘SAMPLE NAME’] / CITATION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23D4824-8121-4279-B7C7-9DFFD2DAC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284" y="684432"/>
            <a:ext cx="4537420" cy="120757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401123F-8218-46B1-829D-8765C1CC3E65}"/>
              </a:ext>
            </a:extLst>
          </p:cNvPr>
          <p:cNvSpPr/>
          <p:nvPr/>
        </p:nvSpPr>
        <p:spPr>
          <a:xfrm>
            <a:off x="2409387" y="5832088"/>
            <a:ext cx="43252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mineral &gt; 20, 000 analysis</a:t>
            </a:r>
          </a:p>
        </p:txBody>
      </p:sp>
    </p:spTree>
    <p:extLst>
      <p:ext uri="{BB962C8B-B14F-4D97-AF65-F5344CB8AC3E}">
        <p14:creationId xmlns:p14="http://schemas.microsoft.com/office/powerpoint/2010/main" val="838041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9"/>
          <a:stretch>
            <a:fillRect/>
          </a:stretch>
        </p:blipFill>
        <p:spPr>
          <a:xfrm>
            <a:off x="243309" y="78648"/>
            <a:ext cx="2957092" cy="7197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473228" y="507223"/>
            <a:ext cx="234872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100" b="1" dirty="0">
                <a:solidFill>
                  <a:srgbClr val="003F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 Science Week 2022 Seoul</a:t>
            </a:r>
            <a:endParaRPr lang="zh-CN" altLang="en-US" sz="1100" b="1" dirty="0">
              <a:solidFill>
                <a:srgbClr val="003F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65C5846-B507-493F-BE68-BFFCDE882AC9}"/>
              </a:ext>
            </a:extLst>
          </p:cNvPr>
          <p:cNvSpPr txBox="1"/>
          <p:nvPr/>
        </p:nvSpPr>
        <p:spPr>
          <a:xfrm>
            <a:off x="922559" y="6074802"/>
            <a:ext cx="7020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Acknowledgement: 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ZJU Earth Data Group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5F05CBDE-3B28-47FC-B756-D9684F20EC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309" y="1014722"/>
            <a:ext cx="3068067" cy="253908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DF56A3A-D1C7-49C1-8500-D9FF23004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913" y="1280384"/>
            <a:ext cx="2344325" cy="222544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2F371FB-F9BA-4277-8007-95E6190ABB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212" y="1818632"/>
            <a:ext cx="1955741" cy="133271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A2CD8DF-F6BB-44DB-8521-4773927FCACF}"/>
              </a:ext>
            </a:extLst>
          </p:cNvPr>
          <p:cNvSpPr txBox="1"/>
          <p:nvPr/>
        </p:nvSpPr>
        <p:spPr>
          <a:xfrm>
            <a:off x="6285107" y="495472"/>
            <a:ext cx="2741456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100" b="1" dirty="0">
                <a:solidFill>
                  <a:srgbClr val="003F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International Data Week 2022 Seoul</a:t>
            </a:r>
            <a:endParaRPr lang="zh-CN" altLang="en-US" sz="1100" b="1" dirty="0">
              <a:solidFill>
                <a:srgbClr val="003F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9E02EAC-F6D9-4269-B3C7-C5181F260B6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447" t="42143" r="5089" b="14143"/>
          <a:stretch/>
        </p:blipFill>
        <p:spPr>
          <a:xfrm>
            <a:off x="834721" y="3770139"/>
            <a:ext cx="3474850" cy="127494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BAC8BDF-B003-443A-BABA-CC92E34F198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965" t="28286" r="19286" b="50000"/>
          <a:stretch/>
        </p:blipFill>
        <p:spPr>
          <a:xfrm>
            <a:off x="912630" y="5155134"/>
            <a:ext cx="3474850" cy="63944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6B0B14D-48E4-4C99-9B41-29546A8C52A5}"/>
              </a:ext>
            </a:extLst>
          </p:cNvPr>
          <p:cNvSpPr txBox="1">
            <a:spLocks/>
          </p:cNvSpPr>
          <p:nvPr/>
        </p:nvSpPr>
        <p:spPr>
          <a:xfrm>
            <a:off x="5601891" y="4158405"/>
            <a:ext cx="3323188" cy="1910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ZhangZhou</a:t>
            </a:r>
            <a:r>
              <a:rPr lang="en-US" altLang="zh-CN" sz="2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J. (ZJU) </a:t>
            </a:r>
          </a:p>
          <a:p>
            <a:pPr algn="l"/>
            <a:r>
              <a:rPr lang="en-US" altLang="zh-CN" sz="20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Shuanna</a:t>
            </a:r>
            <a:r>
              <a:rPr lang="en-US" altLang="zh-CN" sz="2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Morrison (Carnegie)</a:t>
            </a:r>
          </a:p>
          <a:p>
            <a:pPr algn="l"/>
            <a:r>
              <a:rPr lang="en-US" altLang="zh-CN" sz="2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Alexander </a:t>
            </a:r>
            <a:r>
              <a:rPr lang="en-US" altLang="zh-CN" sz="2000" dirty="0" err="1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Lipp</a:t>
            </a:r>
            <a:r>
              <a:rPr lang="en-US" altLang="zh-CN" sz="2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(ICL)</a:t>
            </a:r>
          </a:p>
          <a:p>
            <a:pPr algn="l"/>
            <a:r>
              <a:rPr lang="en-US" altLang="zh-CN" sz="2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Tao Wen (Syracuse)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4313739-5F4D-4900-9316-57D97D9B8CEB}"/>
              </a:ext>
            </a:extLst>
          </p:cNvPr>
          <p:cNvSpPr txBox="1">
            <a:spLocks/>
          </p:cNvSpPr>
          <p:nvPr/>
        </p:nvSpPr>
        <p:spPr>
          <a:xfrm>
            <a:off x="5601891" y="3785069"/>
            <a:ext cx="1456525" cy="482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dirty="0">
                <a:solidFill>
                  <a:srgbClr val="003F9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Conveners:</a:t>
            </a:r>
          </a:p>
        </p:txBody>
      </p:sp>
    </p:spTree>
    <p:extLst>
      <p:ext uri="{BB962C8B-B14F-4D97-AF65-F5344CB8AC3E}">
        <p14:creationId xmlns:p14="http://schemas.microsoft.com/office/powerpoint/2010/main" val="3254346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13280</TotalTime>
  <Words>648</Words>
  <Application>Microsoft Office PowerPoint</Application>
  <PresentationFormat>全屏显示(4:3)</PresentationFormat>
  <Paragraphs>131</Paragraphs>
  <Slides>17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等线</vt:lpstr>
      <vt:lpstr>等线 Light</vt:lpstr>
      <vt:lpstr>华文楷体</vt:lpstr>
      <vt:lpstr>楷体</vt:lpstr>
      <vt:lpstr>宋体</vt:lpstr>
      <vt:lpstr>微软雅黑</vt:lpstr>
      <vt:lpstr>Arial</vt:lpstr>
      <vt:lpstr>Arial Black</vt:lpstr>
      <vt:lpstr>Calibri</vt:lpstr>
      <vt:lpstr>Calibri Light</vt:lpstr>
      <vt:lpstr>Franklin Gothic Book</vt:lpstr>
      <vt:lpstr>Times New Roman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Data cleaning &amp; processing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aini</dc:creator>
  <cp:lastModifiedBy>张舟</cp:lastModifiedBy>
  <cp:revision>1706</cp:revision>
  <dcterms:created xsi:type="dcterms:W3CDTF">2018-03-05T08:05:00Z</dcterms:created>
  <dcterms:modified xsi:type="dcterms:W3CDTF">2022-06-22T07:56:26Z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2052-11.1.0.10356</vt:lpwstr>
  </property>
  <property fmtid="{D5CDD505-2E9C-101B-9397-08002B2CF9AE}" pid="3" name="ICV">
    <vt:lpwstr>941765F59AF741CD94D808A11A71BCEA</vt:lpwstr>
  </property>
</Properties>
</file>