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89" r:id="rId3"/>
    <p:sldId id="285" r:id="rId4"/>
    <p:sldId id="299" r:id="rId5"/>
    <p:sldId id="259" r:id="rId6"/>
    <p:sldId id="271" r:id="rId7"/>
    <p:sldId id="301" r:id="rId8"/>
    <p:sldId id="312" r:id="rId9"/>
    <p:sldId id="295" r:id="rId10"/>
    <p:sldId id="297" r:id="rId11"/>
    <p:sldId id="275" r:id="rId12"/>
    <p:sldId id="302" r:id="rId13"/>
    <p:sldId id="304" r:id="rId14"/>
    <p:sldId id="305" r:id="rId15"/>
    <p:sldId id="306" r:id="rId16"/>
    <p:sldId id="307" r:id="rId17"/>
    <p:sldId id="308" r:id="rId18"/>
    <p:sldId id="310" r:id="rId19"/>
    <p:sldId id="29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8A0C2"/>
    <a:srgbClr val="FCCECE"/>
    <a:srgbClr val="990000"/>
    <a:srgbClr val="F2A6E4"/>
    <a:srgbClr val="D3C5CF"/>
    <a:srgbClr val="FF99F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58" autoAdjust="0"/>
    <p:restoredTop sz="94660"/>
  </p:normalViewPr>
  <p:slideViewPr>
    <p:cSldViewPr snapToGrid="0">
      <p:cViewPr varScale="1">
        <p:scale>
          <a:sx n="74" d="100"/>
          <a:sy n="74" d="100"/>
        </p:scale>
        <p:origin x="200" y="1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DBA315-1B4F-4948-9806-63B1AED15583}" type="datetimeFigureOut">
              <a:rPr lang="en-US" smtClean="0"/>
              <a:t>6/7/22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78D472-4729-4EAC-9A2F-4193D46D98A9}" type="slidenum">
              <a:rPr lang="en-US" smtClean="0"/>
              <a:t>‹#›</a:t>
            </a:fld>
            <a:endParaRPr lang="en-US"/>
          </a:p>
        </p:txBody>
      </p:sp>
    </p:spTree>
    <p:extLst>
      <p:ext uri="{BB962C8B-B14F-4D97-AF65-F5344CB8AC3E}">
        <p14:creationId xmlns:p14="http://schemas.microsoft.com/office/powerpoint/2010/main" val="3414303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3B36C4D-5529-4198-971D-5499CC76F958}" type="datetimeFigureOut">
              <a:rPr lang="en-US" smtClean="0"/>
              <a:t>6/7/22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1918405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B36C4D-5529-4198-971D-5499CC76F958}" type="datetimeFigureOut">
              <a:rPr lang="en-US" smtClean="0"/>
              <a:t>6/7/22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2603581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B36C4D-5529-4198-971D-5499CC76F958}" type="datetimeFigureOut">
              <a:rPr lang="en-US" smtClean="0"/>
              <a:t>6/7/22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2852036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3B36C4D-5529-4198-971D-5499CC76F958}" type="datetimeFigureOut">
              <a:rPr lang="en-US" smtClean="0"/>
              <a:t>6/7/22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1125171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3B36C4D-5529-4198-971D-5499CC76F958}" type="datetimeFigureOut">
              <a:rPr lang="en-US" smtClean="0"/>
              <a:t>6/7/22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4158735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B36C4D-5529-4198-971D-5499CC76F958}" type="datetimeFigureOut">
              <a:rPr lang="en-US" smtClean="0"/>
              <a:t>6/7/22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624761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B36C4D-5529-4198-971D-5499CC76F958}" type="datetimeFigureOut">
              <a:rPr lang="en-US" smtClean="0"/>
              <a:t>6/7/22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3872565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B36C4D-5529-4198-971D-5499CC76F958}" type="datetimeFigureOut">
              <a:rPr lang="en-US" smtClean="0"/>
              <a:t>6/7/22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28378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B36C4D-5529-4198-971D-5499CC76F958}" type="datetimeFigureOut">
              <a:rPr lang="en-US" smtClean="0"/>
              <a:t>6/7/22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2913111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B36C4D-5529-4198-971D-5499CC76F958}" type="datetimeFigureOut">
              <a:rPr lang="en-US" smtClean="0"/>
              <a:t>6/7/22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2751174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B36C4D-5529-4198-971D-5499CC76F958}" type="datetimeFigureOut">
              <a:rPr lang="en-US" smtClean="0"/>
              <a:t>6/7/22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B432D-3CDE-4E3E-929D-0E89C7861C9E}" type="slidenum">
              <a:rPr lang="en-US" smtClean="0"/>
              <a:t>‹#›</a:t>
            </a:fld>
            <a:endParaRPr lang="en-US"/>
          </a:p>
        </p:txBody>
      </p:sp>
    </p:spTree>
    <p:extLst>
      <p:ext uri="{BB962C8B-B14F-4D97-AF65-F5344CB8AC3E}">
        <p14:creationId xmlns:p14="http://schemas.microsoft.com/office/powerpoint/2010/main" val="2672783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B36C4D-5529-4198-971D-5499CC76F958}" type="datetimeFigureOut">
              <a:rPr lang="en-US" smtClean="0"/>
              <a:t>6/7/22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B432D-3CDE-4E3E-929D-0E89C7861C9E}" type="slidenum">
              <a:rPr lang="en-US" smtClean="0"/>
              <a:t>‹#›</a:t>
            </a:fld>
            <a:endParaRPr lang="en-US"/>
          </a:p>
        </p:txBody>
      </p:sp>
    </p:spTree>
    <p:extLst>
      <p:ext uri="{BB962C8B-B14F-4D97-AF65-F5344CB8AC3E}">
        <p14:creationId xmlns:p14="http://schemas.microsoft.com/office/powerpoint/2010/main" val="2155858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2.png"/><Relationship Id="rId12" Type="http://schemas.openxmlformats.org/officeDocument/2006/relationships/oleObject" Target="../embeddings/oleObject5.bin"/><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oleObject" Target="../embeddings/oleObject2.bin"/><Relationship Id="rId11" Type="http://schemas.openxmlformats.org/officeDocument/2006/relationships/image" Target="../media/image34.png"/><Relationship Id="rId5" Type="http://schemas.openxmlformats.org/officeDocument/2006/relationships/image" Target="../media/image31.png"/><Relationship Id="rId15" Type="http://schemas.openxmlformats.org/officeDocument/2006/relationships/image" Target="../media/image36.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3.png"/><Relationship Id="rId1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2.png"/><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148298"/>
            <a:ext cx="9144000" cy="766763"/>
          </a:xfrm>
        </p:spPr>
        <p:txBody>
          <a:bodyPr>
            <a:normAutofit/>
          </a:bodyPr>
          <a:lstStyle/>
          <a:p>
            <a:r>
              <a:rPr lang="id-ID" sz="3600" dirty="0">
                <a:ln w="38100">
                  <a:solidFill>
                    <a:schemeClr val="accent6">
                      <a:lumMod val="50000"/>
                    </a:schemeClr>
                  </a:solidFill>
                </a:ln>
                <a:solidFill>
                  <a:schemeClr val="bg1"/>
                </a:solidFill>
                <a:latin typeface="Arial Black" panose="020B0A04020102020204" pitchFamily="34" charset="0"/>
                <a:cs typeface="Arial" panose="020B0604020202020204" pitchFamily="34" charset="0"/>
              </a:rPr>
              <a:t>UJIAN SKRIPSI </a:t>
            </a:r>
            <a:endParaRPr lang="en-US" sz="3600" dirty="0">
              <a:ln w="38100">
                <a:solidFill>
                  <a:schemeClr val="accent6">
                    <a:lumMod val="50000"/>
                  </a:schemeClr>
                </a:solidFill>
              </a:ln>
              <a:solidFill>
                <a:schemeClr val="bg1"/>
              </a:solidFill>
              <a:latin typeface="Arial Black" panose="020B0A04020102020204" pitchFamily="34" charset="0"/>
              <a:cs typeface="Arial" panose="020B0604020202020204" pitchFamily="34" charset="0"/>
            </a:endParaRPr>
          </a:p>
        </p:txBody>
      </p:sp>
      <p:sp>
        <p:nvSpPr>
          <p:cNvPr id="3" name="Subtitle 2"/>
          <p:cNvSpPr>
            <a:spLocks noGrp="1"/>
          </p:cNvSpPr>
          <p:nvPr>
            <p:ph type="subTitle" idx="1"/>
          </p:nvPr>
        </p:nvSpPr>
        <p:spPr>
          <a:xfrm>
            <a:off x="2200728" y="4064906"/>
            <a:ext cx="7191375" cy="637336"/>
          </a:xfrm>
          <a:effectLst>
            <a:glow rad="228600">
              <a:schemeClr val="accent3">
                <a:satMod val="175000"/>
                <a:alpha val="40000"/>
              </a:schemeClr>
            </a:glow>
          </a:effectLst>
        </p:spPr>
        <p:txBody>
          <a:bodyPr>
            <a:normAutofit/>
          </a:bodyPr>
          <a:lstStyle/>
          <a:p>
            <a:pPr>
              <a:lnSpc>
                <a:spcPct val="100000"/>
              </a:lnSpc>
            </a:pPr>
            <a:r>
              <a:rPr lang="id-ID" sz="2000" b="1" dirty="0">
                <a:ln w="9525">
                  <a:solidFill>
                    <a:schemeClr val="bg1"/>
                  </a:solidFill>
                  <a:prstDash val="solid"/>
                </a:ln>
                <a:effectLst>
                  <a:glow rad="228600">
                    <a:schemeClr val="tx1">
                      <a:alpha val="40000"/>
                    </a:schemeClr>
                  </a:glow>
                  <a:outerShdw blurRad="50800" dist="38100" algn="l" rotWithShape="0">
                    <a:prstClr val="black">
                      <a:alpha val="40000"/>
                    </a:prstClr>
                  </a:outerShdw>
                </a:effectLst>
                <a:latin typeface="Arial Black" panose="020B0A04020102020204" pitchFamily="34" charset="0"/>
                <a:cs typeface="Arial" panose="020B0604020202020204" pitchFamily="34" charset="0"/>
              </a:rPr>
              <a:t>DISUSUN OLEH :</a:t>
            </a:r>
          </a:p>
          <a:p>
            <a:endParaRPr lang="id-ID" sz="2000" b="1" dirty="0">
              <a:ln w="9525">
                <a:solidFill>
                  <a:schemeClr val="bg1"/>
                </a:solidFill>
                <a:prstDash val="solid"/>
              </a:ln>
              <a:effectLst>
                <a:glow rad="228600">
                  <a:schemeClr val="tx1">
                    <a:alpha val="40000"/>
                  </a:schemeClr>
                </a:glow>
                <a:outerShdw blurRad="12700" dist="38100" dir="2700000" algn="tl" rotWithShape="0">
                  <a:schemeClr val="bg1">
                    <a:lumMod val="50000"/>
                  </a:schemeClr>
                </a:outerShdw>
              </a:effectLst>
              <a:latin typeface="Arial Black" panose="020B0A04020102020204" pitchFamily="34" charset="0"/>
              <a:cs typeface="Arial" panose="020B0604020202020204" pitchFamily="34" charset="0"/>
            </a:endParaRPr>
          </a:p>
          <a:p>
            <a:endParaRPr lang="id-ID" sz="2000" b="1" dirty="0">
              <a:ln w="9525">
                <a:solidFill>
                  <a:schemeClr val="bg1"/>
                </a:solidFill>
                <a:prstDash val="solid"/>
              </a:ln>
              <a:effectLst>
                <a:glow rad="228600">
                  <a:schemeClr val="tx1">
                    <a:alpha val="40000"/>
                  </a:schemeClr>
                </a:glow>
                <a:outerShdw blurRad="12700" dist="38100" dir="2700000" algn="tl" rotWithShape="0">
                  <a:schemeClr val="bg1">
                    <a:lumMod val="50000"/>
                  </a:schemeClr>
                </a:outerShdw>
              </a:effectLst>
              <a:latin typeface="Arial Black" panose="020B0A04020102020204" pitchFamily="34" charset="0"/>
              <a:cs typeface="Arial" panose="020B0604020202020204" pitchFamily="34" charset="0"/>
            </a:endParaRPr>
          </a:p>
          <a:p>
            <a:endParaRPr lang="id-ID" sz="2000" b="1" dirty="0">
              <a:ln w="9525">
                <a:solidFill>
                  <a:schemeClr val="bg1"/>
                </a:solidFill>
                <a:prstDash val="solid"/>
              </a:ln>
              <a:effectLst>
                <a:glow rad="228600">
                  <a:schemeClr val="tx1">
                    <a:alpha val="40000"/>
                  </a:schemeClr>
                </a:glow>
                <a:outerShdw blurRad="12700" dist="38100" dir="2700000" algn="tl" rotWithShape="0">
                  <a:schemeClr val="bg1">
                    <a:lumMod val="50000"/>
                  </a:schemeClr>
                </a:outerShdw>
              </a:effectLst>
              <a:latin typeface="Arial Black" panose="020B0A04020102020204" pitchFamily="34" charset="0"/>
              <a:cs typeface="Arial" panose="020B0604020202020204" pitchFamily="34" charset="0"/>
            </a:endParaRPr>
          </a:p>
          <a:p>
            <a:endParaRPr lang="id-ID" sz="2000" b="1" dirty="0">
              <a:ln w="9525">
                <a:solidFill>
                  <a:schemeClr val="bg1"/>
                </a:solidFill>
                <a:prstDash val="solid"/>
              </a:ln>
              <a:effectLst>
                <a:glow rad="228600">
                  <a:schemeClr val="tx1">
                    <a:alpha val="40000"/>
                  </a:schemeClr>
                </a:glow>
                <a:outerShdw blurRad="12700" dist="38100" dir="2700000" algn="tl" rotWithShape="0">
                  <a:schemeClr val="bg1">
                    <a:lumMod val="50000"/>
                  </a:schemeClr>
                </a:outerShdw>
              </a:effectLst>
              <a:latin typeface="Arial Black" panose="020B0A04020102020204" pitchFamily="34" charset="0"/>
              <a:cs typeface="Arial" panose="020B0604020202020204" pitchFamily="34" charset="0"/>
            </a:endParaRPr>
          </a:p>
        </p:txBody>
      </p:sp>
      <p:sp>
        <p:nvSpPr>
          <p:cNvPr id="5" name="Title 1"/>
          <p:cNvSpPr txBox="1">
            <a:spLocks/>
          </p:cNvSpPr>
          <p:nvPr/>
        </p:nvSpPr>
        <p:spPr>
          <a:xfrm>
            <a:off x="1466399" y="628547"/>
            <a:ext cx="9144000" cy="766763"/>
          </a:xfrm>
          <a:prstGeom prst="rect">
            <a:avLst/>
          </a:prstGeom>
          <a:noFill/>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id-ID" sz="4000" b="1" dirty="0">
                <a:ln w="19050">
                  <a:solidFill>
                    <a:schemeClr val="accent6">
                      <a:lumMod val="50000"/>
                    </a:schemeClr>
                  </a:solidFill>
                </a:ln>
                <a:solidFill>
                  <a:srgbClr val="FFFF00"/>
                </a:solidFill>
                <a:latin typeface="Arial Black" panose="020B0A04020102020204" pitchFamily="34" charset="0"/>
                <a:cs typeface="Arial" panose="020B0604020202020204" pitchFamily="34" charset="0"/>
              </a:rPr>
              <a:t>POLA INTERAKSI AIR TANAH DAN AIR PERMUKAAN SUNGAI BEJI DI WILAYAH KABUPATEN MALANG </a:t>
            </a:r>
            <a:endParaRPr lang="en-US" sz="4000" b="1" dirty="0">
              <a:ln w="19050">
                <a:solidFill>
                  <a:schemeClr val="accent6">
                    <a:lumMod val="50000"/>
                  </a:schemeClr>
                </a:solidFill>
              </a:ln>
              <a:solidFill>
                <a:srgbClr val="FFFF00"/>
              </a:solidFill>
              <a:latin typeface="Arial Black" panose="020B0A04020102020204" pitchFamily="34" charset="0"/>
              <a:cs typeface="Arial" panose="020B0604020202020204" pitchFamily="34" charset="0"/>
            </a:endParaRPr>
          </a:p>
        </p:txBody>
      </p:sp>
      <p:sp>
        <p:nvSpPr>
          <p:cNvPr id="13" name="Subtitle 2"/>
          <p:cNvSpPr txBox="1">
            <a:spLocks/>
          </p:cNvSpPr>
          <p:nvPr/>
        </p:nvSpPr>
        <p:spPr>
          <a:xfrm>
            <a:off x="2128948" y="4498071"/>
            <a:ext cx="7191375" cy="5472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id-ID" sz="2000" b="1" dirty="0">
                <a:ln w="9525">
                  <a:solidFill>
                    <a:schemeClr val="bg1"/>
                  </a:solidFill>
                  <a:prstDash val="solid"/>
                </a:ln>
                <a:effectLst>
                  <a:glow rad="228600">
                    <a:schemeClr val="tx1">
                      <a:alpha val="40000"/>
                    </a:schemeClr>
                  </a:glow>
                  <a:outerShdw blurRad="50800" dist="38100" algn="l" rotWithShape="0">
                    <a:prstClr val="black">
                      <a:alpha val="40000"/>
                    </a:prstClr>
                  </a:outerShdw>
                </a:effectLst>
                <a:latin typeface="Arial Black" panose="020B0A04020102020204" pitchFamily="34" charset="0"/>
                <a:cs typeface="Arial" panose="020B0604020202020204" pitchFamily="34" charset="0"/>
              </a:rPr>
              <a:t>CINDI FATIKASARI </a:t>
            </a:r>
          </a:p>
          <a:p>
            <a:pPr>
              <a:lnSpc>
                <a:spcPct val="100000"/>
              </a:lnSpc>
            </a:pPr>
            <a:r>
              <a:rPr lang="id-ID" sz="2000" b="1" dirty="0">
                <a:ln w="9525">
                  <a:solidFill>
                    <a:schemeClr val="bg1"/>
                  </a:solidFill>
                  <a:prstDash val="solid"/>
                </a:ln>
                <a:effectLst>
                  <a:glow rad="228600">
                    <a:schemeClr val="tx1">
                      <a:alpha val="40000"/>
                    </a:schemeClr>
                  </a:glow>
                  <a:outerShdw blurRad="50800" dist="38100" algn="l" rotWithShape="0">
                    <a:prstClr val="black">
                      <a:alpha val="40000"/>
                    </a:prstClr>
                  </a:outerShdw>
                </a:effectLst>
                <a:latin typeface="Arial Black" panose="020B0A04020102020204" pitchFamily="34" charset="0"/>
                <a:cs typeface="Arial" panose="020B0604020202020204" pitchFamily="34" charset="0"/>
              </a:rPr>
              <a:t>175060401111033</a:t>
            </a:r>
          </a:p>
        </p:txBody>
      </p:sp>
      <p:pic>
        <p:nvPicPr>
          <p:cNvPr id="1030" name="Picture 6" descr="Universitas Brawijaya - Wikipedia bahasa Indonesia, ensiklopedia beb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7522" y="2074829"/>
            <a:ext cx="1314229" cy="13208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0" y="5534140"/>
            <a:ext cx="12192000" cy="1323860"/>
          </a:xfrm>
          <a:prstGeom prst="rect">
            <a:avLst/>
          </a:prstGeom>
          <a:solidFill>
            <a:schemeClr val="accent6">
              <a:lumMod val="40000"/>
              <a:lumOff val="6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28600" y="5509309"/>
            <a:ext cx="4858657" cy="1754326"/>
          </a:xfrm>
          <a:prstGeom prst="rect">
            <a:avLst/>
          </a:prstGeom>
          <a:noFill/>
        </p:spPr>
        <p:txBody>
          <a:bodyPr wrap="square" rtlCol="0">
            <a:spAutoFit/>
          </a:bodyPr>
          <a:lstStyle/>
          <a:p>
            <a:pPr algn="ctr">
              <a:lnSpc>
                <a:spcPct val="150000"/>
              </a:lnSpc>
            </a:pPr>
            <a:r>
              <a:rPr lang="id-ID" b="1" dirty="0">
                <a:solidFill>
                  <a:schemeClr val="tx1"/>
                </a:solidFill>
                <a:latin typeface="Futura Md BT" panose="020B0602020204020303" pitchFamily="34" charset="0"/>
                <a:cs typeface="Arial" panose="020B0604020202020204" pitchFamily="34" charset="0"/>
              </a:rPr>
              <a:t>Dosen Pembimbing : </a:t>
            </a:r>
          </a:p>
          <a:p>
            <a:pPr algn="ctr">
              <a:lnSpc>
                <a:spcPct val="150000"/>
              </a:lnSpc>
            </a:pPr>
            <a:r>
              <a:rPr lang="en-US" b="1" dirty="0">
                <a:solidFill>
                  <a:schemeClr val="tx1"/>
                </a:solidFill>
                <a:latin typeface="Futura Md BT" panose="020B0602020204020303" pitchFamily="34" charset="0"/>
                <a:cs typeface="Arial" panose="020B0604020202020204" pitchFamily="34" charset="0"/>
              </a:rPr>
              <a:t>Dr. Hari </a:t>
            </a:r>
            <a:r>
              <a:rPr lang="en-US" b="1" dirty="0" err="1">
                <a:solidFill>
                  <a:schemeClr val="tx1"/>
                </a:solidFill>
                <a:latin typeface="Futura Md BT" panose="020B0602020204020303" pitchFamily="34" charset="0"/>
                <a:cs typeface="Arial" panose="020B0604020202020204" pitchFamily="34" charset="0"/>
              </a:rPr>
              <a:t>Siswoyo</a:t>
            </a:r>
            <a:r>
              <a:rPr lang="en-US" b="1" dirty="0">
                <a:solidFill>
                  <a:schemeClr val="tx1"/>
                </a:solidFill>
                <a:latin typeface="Futura Md BT" panose="020B0602020204020303" pitchFamily="34" charset="0"/>
                <a:cs typeface="Arial" panose="020B0604020202020204" pitchFamily="34" charset="0"/>
              </a:rPr>
              <a:t>, S</a:t>
            </a:r>
            <a:r>
              <a:rPr lang="id-ID" b="1" dirty="0">
                <a:solidFill>
                  <a:schemeClr val="tx1"/>
                </a:solidFill>
                <a:latin typeface="Futura Md BT" panose="020B0602020204020303" pitchFamily="34" charset="0"/>
                <a:cs typeface="Arial" panose="020B0604020202020204" pitchFamily="34" charset="0"/>
              </a:rPr>
              <a:t>.</a:t>
            </a:r>
            <a:r>
              <a:rPr lang="en-US" b="1" dirty="0">
                <a:solidFill>
                  <a:schemeClr val="tx1"/>
                </a:solidFill>
                <a:latin typeface="Futura Md BT" panose="020B0602020204020303" pitchFamily="34" charset="0"/>
                <a:cs typeface="Arial" panose="020B0604020202020204" pitchFamily="34" charset="0"/>
              </a:rPr>
              <a:t>T., M</a:t>
            </a:r>
            <a:r>
              <a:rPr lang="id-ID" b="1" dirty="0">
                <a:solidFill>
                  <a:schemeClr val="tx1"/>
                </a:solidFill>
                <a:latin typeface="Futura Md BT" panose="020B0602020204020303" pitchFamily="34" charset="0"/>
                <a:cs typeface="Arial" panose="020B0604020202020204" pitchFamily="34" charset="0"/>
              </a:rPr>
              <a:t>.</a:t>
            </a:r>
            <a:r>
              <a:rPr lang="en-US" b="1" dirty="0">
                <a:solidFill>
                  <a:schemeClr val="tx1"/>
                </a:solidFill>
                <a:latin typeface="Futura Md BT" panose="020B0602020204020303" pitchFamily="34" charset="0"/>
                <a:cs typeface="Arial" panose="020B0604020202020204" pitchFamily="34" charset="0"/>
              </a:rPr>
              <a:t>T.</a:t>
            </a:r>
            <a:endParaRPr lang="id-ID" b="1" dirty="0">
              <a:solidFill>
                <a:schemeClr val="tx1"/>
              </a:solidFill>
              <a:latin typeface="Futura Md BT" panose="020B0602020204020303" pitchFamily="34" charset="0"/>
              <a:cs typeface="Arial" panose="020B0604020202020204" pitchFamily="34" charset="0"/>
            </a:endParaRPr>
          </a:p>
          <a:p>
            <a:pPr algn="ctr"/>
            <a:r>
              <a:rPr lang="en-US" b="1" dirty="0">
                <a:solidFill>
                  <a:schemeClr val="tx1"/>
                </a:solidFill>
                <a:latin typeface="Futura Md BT" panose="020B0602020204020303" pitchFamily="34" charset="0"/>
                <a:cs typeface="Arial" panose="020B0604020202020204" pitchFamily="34" charset="0"/>
              </a:rPr>
              <a:t>Dr. </a:t>
            </a:r>
            <a:r>
              <a:rPr lang="en-US" b="1" dirty="0" err="1">
                <a:solidFill>
                  <a:schemeClr val="tx1"/>
                </a:solidFill>
                <a:latin typeface="Futura Md BT" panose="020B0602020204020303" pitchFamily="34" charset="0"/>
                <a:cs typeface="Arial" panose="020B0604020202020204" pitchFamily="34" charset="0"/>
              </a:rPr>
              <a:t>Dasapta</a:t>
            </a:r>
            <a:r>
              <a:rPr lang="en-US" b="1" dirty="0">
                <a:solidFill>
                  <a:schemeClr val="tx1"/>
                </a:solidFill>
                <a:latin typeface="Futura Md BT" panose="020B0602020204020303" pitchFamily="34" charset="0"/>
                <a:cs typeface="Arial" panose="020B0604020202020204" pitchFamily="34" charset="0"/>
              </a:rPr>
              <a:t> Erwin </a:t>
            </a:r>
            <a:r>
              <a:rPr lang="en-US" b="1" dirty="0" err="1">
                <a:solidFill>
                  <a:schemeClr val="tx1"/>
                </a:solidFill>
                <a:latin typeface="Futura Md BT" panose="020B0602020204020303" pitchFamily="34" charset="0"/>
                <a:cs typeface="Arial" panose="020B0604020202020204" pitchFamily="34" charset="0"/>
              </a:rPr>
              <a:t>Irawan</a:t>
            </a:r>
            <a:r>
              <a:rPr lang="en-US" b="1" dirty="0">
                <a:solidFill>
                  <a:schemeClr val="tx1"/>
                </a:solidFill>
                <a:latin typeface="Futura Md BT" panose="020B0602020204020303" pitchFamily="34" charset="0"/>
                <a:cs typeface="Arial" panose="020B0604020202020204" pitchFamily="34" charset="0"/>
              </a:rPr>
              <a:t>, S.T., M.T.</a:t>
            </a:r>
            <a:r>
              <a:rPr lang="en-ID" b="1" dirty="0">
                <a:solidFill>
                  <a:schemeClr val="tx1"/>
                </a:solidFill>
                <a:latin typeface="Futura Md BT" panose="020B0602020204020303" pitchFamily="34" charset="0"/>
                <a:cs typeface="Arial" panose="020B0604020202020204" pitchFamily="34" charset="0"/>
              </a:rPr>
              <a:t>    </a:t>
            </a:r>
            <a:endParaRPr lang="en-US" b="1" dirty="0">
              <a:solidFill>
                <a:schemeClr val="tx1"/>
              </a:solidFill>
              <a:latin typeface="Futura Md BT" panose="020B0602020204020303" pitchFamily="34" charset="0"/>
              <a:cs typeface="Arial" panose="020B0604020202020204" pitchFamily="34" charset="0"/>
            </a:endParaRPr>
          </a:p>
          <a:p>
            <a:pPr algn="ctr"/>
            <a:endParaRPr lang="id-ID" b="1" dirty="0">
              <a:solidFill>
                <a:schemeClr val="tx1"/>
              </a:solidFill>
              <a:latin typeface="Futura Md BT" panose="020B0602020204020303" pitchFamily="34" charset="0"/>
              <a:cs typeface="Arial" panose="020B0604020202020204" pitchFamily="34" charset="0"/>
            </a:endParaRPr>
          </a:p>
          <a:p>
            <a:pPr algn="ctr"/>
            <a:endParaRPr lang="en-US" b="1" dirty="0">
              <a:solidFill>
                <a:schemeClr val="tx1"/>
              </a:solidFill>
              <a:latin typeface="Futura Md BT" panose="020B0602020204020303" pitchFamily="34" charset="0"/>
              <a:cs typeface="Arial" panose="020B0604020202020204" pitchFamily="34" charset="0"/>
            </a:endParaRPr>
          </a:p>
        </p:txBody>
      </p:sp>
      <p:sp>
        <p:nvSpPr>
          <p:cNvPr id="21" name="TextBox 20"/>
          <p:cNvSpPr txBox="1"/>
          <p:nvPr/>
        </p:nvSpPr>
        <p:spPr>
          <a:xfrm>
            <a:off x="7321100" y="5453960"/>
            <a:ext cx="4858657" cy="1160318"/>
          </a:xfrm>
          <a:prstGeom prst="rect">
            <a:avLst/>
          </a:prstGeom>
          <a:noFill/>
        </p:spPr>
        <p:txBody>
          <a:bodyPr wrap="square" rtlCol="0">
            <a:spAutoFit/>
          </a:bodyPr>
          <a:lstStyle/>
          <a:p>
            <a:pPr algn="ctr">
              <a:lnSpc>
                <a:spcPct val="150000"/>
              </a:lnSpc>
            </a:pPr>
            <a:r>
              <a:rPr lang="id-ID" sz="1600" b="1" dirty="0">
                <a:solidFill>
                  <a:schemeClr val="tx1"/>
                </a:solidFill>
                <a:latin typeface="Futura Md BT" panose="020B0602020204020303" pitchFamily="34" charset="0"/>
                <a:cs typeface="Arial" panose="020B0604020202020204" pitchFamily="34" charset="0"/>
              </a:rPr>
              <a:t>Dosen Penguji : </a:t>
            </a:r>
          </a:p>
          <a:p>
            <a:pPr algn="ctr">
              <a:lnSpc>
                <a:spcPct val="150000"/>
              </a:lnSpc>
            </a:pPr>
            <a:r>
              <a:rPr lang="nb-NO" sz="1600" b="1" dirty="0">
                <a:solidFill>
                  <a:schemeClr val="tx1"/>
                </a:solidFill>
                <a:latin typeface="Futura Md BT" panose="020B0602020204020303" pitchFamily="34" charset="0"/>
                <a:cs typeface="Arial" panose="020B0604020202020204" pitchFamily="34" charset="0"/>
              </a:rPr>
              <a:t>Dr. Eng. Andre Primantyo H., S</a:t>
            </a:r>
            <a:r>
              <a:rPr lang="id-ID" sz="1600" b="1" dirty="0">
                <a:solidFill>
                  <a:schemeClr val="tx1"/>
                </a:solidFill>
                <a:latin typeface="Futura Md BT" panose="020B0602020204020303" pitchFamily="34" charset="0"/>
                <a:cs typeface="Arial" panose="020B0604020202020204" pitchFamily="34" charset="0"/>
              </a:rPr>
              <a:t>.</a:t>
            </a:r>
            <a:r>
              <a:rPr lang="nb-NO" sz="1600" b="1" dirty="0">
                <a:solidFill>
                  <a:schemeClr val="tx1"/>
                </a:solidFill>
                <a:latin typeface="Futura Md BT" panose="020B0602020204020303" pitchFamily="34" charset="0"/>
                <a:cs typeface="Arial" panose="020B0604020202020204" pitchFamily="34" charset="0"/>
              </a:rPr>
              <a:t>T., M</a:t>
            </a:r>
            <a:r>
              <a:rPr lang="id-ID" sz="1600" b="1" dirty="0">
                <a:solidFill>
                  <a:schemeClr val="tx1"/>
                </a:solidFill>
                <a:latin typeface="Futura Md BT" panose="020B0602020204020303" pitchFamily="34" charset="0"/>
                <a:cs typeface="Arial" panose="020B0604020202020204" pitchFamily="34" charset="0"/>
              </a:rPr>
              <a:t>.</a:t>
            </a:r>
            <a:r>
              <a:rPr lang="nb-NO" sz="1600" b="1" dirty="0">
                <a:solidFill>
                  <a:schemeClr val="tx1"/>
                </a:solidFill>
                <a:latin typeface="Futura Md BT" panose="020B0602020204020303" pitchFamily="34" charset="0"/>
                <a:cs typeface="Arial" panose="020B0604020202020204" pitchFamily="34" charset="0"/>
              </a:rPr>
              <a:t>T.</a:t>
            </a:r>
            <a:endParaRPr lang="id-ID" sz="1600" b="1" dirty="0">
              <a:latin typeface="Futura Md BT" panose="020B0602020204020303" pitchFamily="34" charset="0"/>
              <a:cs typeface="Arial" panose="020B0604020202020204" pitchFamily="34" charset="0"/>
            </a:endParaRPr>
          </a:p>
          <a:p>
            <a:pPr algn="ctr">
              <a:lnSpc>
                <a:spcPct val="150000"/>
              </a:lnSpc>
            </a:pPr>
            <a:r>
              <a:rPr lang="en-ID" sz="1600" b="1" dirty="0">
                <a:solidFill>
                  <a:schemeClr val="tx1"/>
                </a:solidFill>
                <a:latin typeface="Futura Md BT" panose="020B0602020204020303" pitchFamily="34" charset="0"/>
                <a:cs typeface="Arial" panose="020B0604020202020204" pitchFamily="34" charset="0"/>
              </a:rPr>
              <a:t> Emma </a:t>
            </a:r>
            <a:r>
              <a:rPr lang="en-ID" sz="1600" b="1" dirty="0" err="1">
                <a:solidFill>
                  <a:schemeClr val="tx1"/>
                </a:solidFill>
                <a:latin typeface="Futura Md BT" panose="020B0602020204020303" pitchFamily="34" charset="0"/>
                <a:cs typeface="Arial" panose="020B0604020202020204" pitchFamily="34" charset="0"/>
              </a:rPr>
              <a:t>Yuliani</a:t>
            </a:r>
            <a:r>
              <a:rPr lang="en-ID" sz="1600" b="1" dirty="0">
                <a:solidFill>
                  <a:schemeClr val="tx1"/>
                </a:solidFill>
                <a:latin typeface="Futura Md BT" panose="020B0602020204020303" pitchFamily="34" charset="0"/>
                <a:cs typeface="Arial" panose="020B0604020202020204" pitchFamily="34" charset="0"/>
              </a:rPr>
              <a:t>, S</a:t>
            </a:r>
            <a:r>
              <a:rPr lang="id-ID" sz="1600" b="1" dirty="0">
                <a:solidFill>
                  <a:schemeClr val="tx1"/>
                </a:solidFill>
                <a:latin typeface="Futura Md BT" panose="020B0602020204020303" pitchFamily="34" charset="0"/>
                <a:cs typeface="Arial" panose="020B0604020202020204" pitchFamily="34" charset="0"/>
              </a:rPr>
              <a:t>.</a:t>
            </a:r>
            <a:r>
              <a:rPr lang="en-ID" sz="1600" b="1" dirty="0">
                <a:solidFill>
                  <a:schemeClr val="tx1"/>
                </a:solidFill>
                <a:latin typeface="Futura Md BT" panose="020B0602020204020303" pitchFamily="34" charset="0"/>
                <a:cs typeface="Arial" panose="020B0604020202020204" pitchFamily="34" charset="0"/>
              </a:rPr>
              <a:t>T., MT., </a:t>
            </a:r>
            <a:r>
              <a:rPr lang="en-ID" sz="1600" b="1" dirty="0" err="1">
                <a:solidFill>
                  <a:schemeClr val="tx1"/>
                </a:solidFill>
                <a:latin typeface="Futura Md BT" panose="020B0602020204020303" pitchFamily="34" charset="0"/>
                <a:cs typeface="Arial" panose="020B0604020202020204" pitchFamily="34" charset="0"/>
              </a:rPr>
              <a:t>Ph.D</a:t>
            </a:r>
            <a:r>
              <a:rPr lang="en-ID" sz="1600" b="1" dirty="0">
                <a:solidFill>
                  <a:schemeClr val="tx1"/>
                </a:solidFill>
                <a:latin typeface="Futura Md BT" panose="020B0602020204020303" pitchFamily="34" charset="0"/>
                <a:cs typeface="Arial" panose="020B0604020202020204" pitchFamily="34" charset="0"/>
              </a:rPr>
              <a:t>  </a:t>
            </a:r>
            <a:endParaRPr lang="en-US" sz="1600" b="1" dirty="0">
              <a:solidFill>
                <a:schemeClr val="tx1"/>
              </a:solidFill>
              <a:latin typeface="Futura Md BT" panose="020B0602020204020303" pitchFamily="34" charset="0"/>
              <a:cs typeface="Arial" panose="020B0604020202020204" pitchFamily="34" charset="0"/>
            </a:endParaRPr>
          </a:p>
        </p:txBody>
      </p:sp>
    </p:spTree>
    <p:extLst>
      <p:ext uri="{BB962C8B-B14F-4D97-AF65-F5344CB8AC3E}">
        <p14:creationId xmlns:p14="http://schemas.microsoft.com/office/powerpoint/2010/main" val="4202123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1" r="11959" b="26709"/>
          <a:stretch/>
        </p:blipFill>
        <p:spPr>
          <a:xfrm>
            <a:off x="6494746" y="-33099"/>
            <a:ext cx="5716835" cy="6787546"/>
          </a:xfrm>
          <a:prstGeom prst="rect">
            <a:avLst/>
          </a:prstGeom>
        </p:spPr>
      </p:pic>
      <p:sp>
        <p:nvSpPr>
          <p:cNvPr id="3" name="Rectangle 2"/>
          <p:cNvSpPr/>
          <p:nvPr/>
        </p:nvSpPr>
        <p:spPr>
          <a:xfrm>
            <a:off x="0" y="0"/>
            <a:ext cx="6532065" cy="6353854"/>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851355" y="243370"/>
            <a:ext cx="10845345" cy="787534"/>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POKOK PEMBAHASAN</a:t>
            </a:r>
            <a:endParaRPr lang="en-US" sz="3200" dirty="0">
              <a:solidFill>
                <a:schemeClr val="bg1"/>
              </a:solidFill>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7620000" y="6288294"/>
            <a:ext cx="4381500" cy="466153"/>
          </a:xfrm>
          <a:prstGeom prst="rect">
            <a:avLst/>
          </a:prstGeom>
        </p:spPr>
        <p:txBody>
          <a:bodyPr wrap="square" lIns="0" tIns="0" rIns="0" bIns="0" rtlCol="0" anchor="t">
            <a:spAutoFit/>
          </a:bodyPr>
          <a:lstStyle/>
          <a:p>
            <a:pPr algn="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4" name="Chevron 13"/>
          <p:cNvSpPr/>
          <p:nvPr/>
        </p:nvSpPr>
        <p:spPr>
          <a:xfrm>
            <a:off x="1011625" y="4260311"/>
            <a:ext cx="4931643" cy="713983"/>
          </a:xfrm>
          <a:prstGeom prst="chevron">
            <a:avLst/>
          </a:prstGeom>
          <a:solidFill>
            <a:schemeClr val="accent1">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tx1"/>
                </a:solidFill>
                <a:latin typeface="Arial" panose="020B0604020202020204" pitchFamily="34" charset="0"/>
                <a:cs typeface="Arial" panose="020B0604020202020204" pitchFamily="34" charset="0"/>
              </a:rPr>
              <a:t>KESIMPULAN DAN SARAN</a:t>
            </a:r>
            <a:endParaRPr lang="en-US" sz="2000" b="1" dirty="0">
              <a:solidFill>
                <a:schemeClr val="tx1"/>
              </a:solidFill>
              <a:latin typeface="Arial" panose="020B0604020202020204" pitchFamily="34" charset="0"/>
              <a:cs typeface="Arial" panose="020B0604020202020204" pitchFamily="34" charset="0"/>
            </a:endParaRPr>
          </a:p>
        </p:txBody>
      </p:sp>
      <p:sp>
        <p:nvSpPr>
          <p:cNvPr id="17" name="Chevron 16"/>
          <p:cNvSpPr/>
          <p:nvPr/>
        </p:nvSpPr>
        <p:spPr>
          <a:xfrm>
            <a:off x="966336" y="1769795"/>
            <a:ext cx="5194688" cy="713983"/>
          </a:xfrm>
          <a:prstGeom prst="chevron">
            <a:avLst/>
          </a:prstGeom>
          <a:solidFill>
            <a:schemeClr val="accent1">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tx1"/>
                </a:solidFill>
                <a:latin typeface="Arial" panose="020B0604020202020204" pitchFamily="34" charset="0"/>
                <a:cs typeface="Arial" panose="020B0604020202020204" pitchFamily="34" charset="0"/>
              </a:rPr>
              <a:t>LATAR BELAKAKANG DAN IDENTIFIKASI MASALAH </a:t>
            </a:r>
            <a:endParaRPr lang="en-US" sz="2000" b="1" dirty="0">
              <a:solidFill>
                <a:schemeClr val="tx1"/>
              </a:solidFill>
              <a:latin typeface="Arial" panose="020B0604020202020204" pitchFamily="34" charset="0"/>
              <a:cs typeface="Arial" panose="020B0604020202020204" pitchFamily="34" charset="0"/>
            </a:endParaRPr>
          </a:p>
        </p:txBody>
      </p:sp>
      <p:sp>
        <p:nvSpPr>
          <p:cNvPr id="18" name="Chevron 17"/>
          <p:cNvSpPr/>
          <p:nvPr/>
        </p:nvSpPr>
        <p:spPr>
          <a:xfrm flipH="1">
            <a:off x="5973279" y="2368184"/>
            <a:ext cx="5381490" cy="713983"/>
          </a:xfrm>
          <a:prstGeom prst="chevron">
            <a:avLst/>
          </a:prstGeom>
          <a:solidFill>
            <a:schemeClr val="accent1">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tx1"/>
                </a:solidFill>
                <a:latin typeface="Arial" panose="020B0604020202020204" pitchFamily="34" charset="0"/>
                <a:cs typeface="Arial" panose="020B0604020202020204" pitchFamily="34" charset="0"/>
              </a:rPr>
              <a:t>RUMUSAN DAN TUJUAN PENELITIAN </a:t>
            </a:r>
            <a:endParaRPr lang="en-US" sz="2000" b="1" dirty="0">
              <a:solidFill>
                <a:schemeClr val="tx1"/>
              </a:solidFill>
              <a:latin typeface="Arial" panose="020B0604020202020204" pitchFamily="34" charset="0"/>
              <a:cs typeface="Arial" panose="020B0604020202020204" pitchFamily="34" charset="0"/>
            </a:endParaRPr>
          </a:p>
        </p:txBody>
      </p:sp>
      <p:sp>
        <p:nvSpPr>
          <p:cNvPr id="19" name="Chevron 18"/>
          <p:cNvSpPr/>
          <p:nvPr/>
        </p:nvSpPr>
        <p:spPr>
          <a:xfrm>
            <a:off x="966337" y="3015053"/>
            <a:ext cx="5194688" cy="713983"/>
          </a:xfrm>
          <a:prstGeom prst="chevron">
            <a:avLst/>
          </a:prstGeom>
          <a:solidFill>
            <a:schemeClr val="accent1">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tx1"/>
                </a:solidFill>
                <a:latin typeface="Arial" panose="020B0604020202020204" pitchFamily="34" charset="0"/>
                <a:cs typeface="Arial" panose="020B0604020202020204" pitchFamily="34" charset="0"/>
              </a:rPr>
              <a:t>LOKASI PENELITIAN </a:t>
            </a:r>
            <a:endParaRPr lang="en-US" sz="2000" b="1" dirty="0">
              <a:solidFill>
                <a:schemeClr val="tx1"/>
              </a:solidFill>
              <a:latin typeface="Arial" panose="020B0604020202020204" pitchFamily="34" charset="0"/>
              <a:cs typeface="Arial" panose="020B0604020202020204" pitchFamily="34" charset="0"/>
            </a:endParaRPr>
          </a:p>
        </p:txBody>
      </p:sp>
      <p:sp>
        <p:nvSpPr>
          <p:cNvPr id="20" name="Chevron 19"/>
          <p:cNvSpPr/>
          <p:nvPr/>
        </p:nvSpPr>
        <p:spPr>
          <a:xfrm flipH="1">
            <a:off x="6098540" y="3636734"/>
            <a:ext cx="5256229" cy="713983"/>
          </a:xfrm>
          <a:prstGeom prst="chevron">
            <a:avLst/>
          </a:prstGeom>
          <a:solidFill>
            <a:schemeClr val="accent1">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tx1"/>
                </a:solidFill>
                <a:latin typeface="Arial" panose="020B0604020202020204" pitchFamily="34" charset="0"/>
                <a:cs typeface="Arial" panose="020B0604020202020204" pitchFamily="34" charset="0"/>
              </a:rPr>
              <a:t> DATA, PROGRAM DAN PERALATAN </a:t>
            </a:r>
          </a:p>
        </p:txBody>
      </p:sp>
      <p:sp>
        <p:nvSpPr>
          <p:cNvPr id="6" name="Chevron 5"/>
          <p:cNvSpPr/>
          <p:nvPr/>
        </p:nvSpPr>
        <p:spPr>
          <a:xfrm>
            <a:off x="174949" y="220891"/>
            <a:ext cx="1115231" cy="832492"/>
          </a:xfrm>
          <a:prstGeom prst="chevron">
            <a:avLst/>
          </a:prstGeom>
          <a:solidFill>
            <a:srgbClr val="FFFF00"/>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Oval 1"/>
          <p:cNvSpPr/>
          <p:nvPr/>
        </p:nvSpPr>
        <p:spPr>
          <a:xfrm>
            <a:off x="123607" y="1761457"/>
            <a:ext cx="860553" cy="829577"/>
          </a:xfrm>
          <a:prstGeom prst="ellips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solidFill>
                  <a:sysClr val="windowText" lastClr="000000"/>
                </a:solidFill>
                <a:latin typeface="Arial" panose="020B0604020202020204" pitchFamily="34" charset="0"/>
                <a:cs typeface="Arial" panose="020B0604020202020204" pitchFamily="34" charset="0"/>
              </a:rPr>
              <a:t>1</a:t>
            </a:r>
            <a:endParaRPr lang="en-US" sz="3200" b="1" dirty="0">
              <a:solidFill>
                <a:sysClr val="windowText" lastClr="000000"/>
              </a:solidFill>
              <a:latin typeface="Arial" panose="020B0604020202020204" pitchFamily="34" charset="0"/>
              <a:cs typeface="Arial" panose="020B0604020202020204" pitchFamily="34" charset="0"/>
            </a:endParaRPr>
          </a:p>
        </p:txBody>
      </p:sp>
      <p:sp>
        <p:nvSpPr>
          <p:cNvPr id="21" name="Oval 20"/>
          <p:cNvSpPr/>
          <p:nvPr/>
        </p:nvSpPr>
        <p:spPr>
          <a:xfrm>
            <a:off x="11292138" y="2305192"/>
            <a:ext cx="860553" cy="829577"/>
          </a:xfrm>
          <a:prstGeom prst="ellips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solidFill>
                  <a:sysClr val="windowText" lastClr="000000"/>
                </a:solidFill>
                <a:latin typeface="Arial" panose="020B0604020202020204" pitchFamily="34" charset="0"/>
                <a:cs typeface="Arial" panose="020B0604020202020204" pitchFamily="34" charset="0"/>
              </a:rPr>
              <a:t>2</a:t>
            </a:r>
            <a:endParaRPr lang="en-US" sz="3200" b="1" dirty="0">
              <a:solidFill>
                <a:sysClr val="windowText" lastClr="000000"/>
              </a:solidFill>
              <a:latin typeface="Arial" panose="020B0604020202020204" pitchFamily="34" charset="0"/>
              <a:cs typeface="Arial" panose="020B0604020202020204" pitchFamily="34" charset="0"/>
            </a:endParaRPr>
          </a:p>
        </p:txBody>
      </p:sp>
      <p:sp>
        <p:nvSpPr>
          <p:cNvPr id="22" name="Oval 21"/>
          <p:cNvSpPr/>
          <p:nvPr/>
        </p:nvSpPr>
        <p:spPr>
          <a:xfrm>
            <a:off x="131491" y="2957255"/>
            <a:ext cx="860553" cy="829577"/>
          </a:xfrm>
          <a:prstGeom prst="ellips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solidFill>
                  <a:sysClr val="windowText" lastClr="000000"/>
                </a:solidFill>
                <a:latin typeface="Arial" panose="020B0604020202020204" pitchFamily="34" charset="0"/>
                <a:cs typeface="Arial" panose="020B0604020202020204" pitchFamily="34" charset="0"/>
              </a:rPr>
              <a:t>3</a:t>
            </a:r>
            <a:endParaRPr lang="en-US" sz="3200" b="1" dirty="0">
              <a:solidFill>
                <a:sysClr val="windowText" lastClr="000000"/>
              </a:solidFill>
              <a:latin typeface="Arial" panose="020B0604020202020204" pitchFamily="34" charset="0"/>
              <a:cs typeface="Arial" panose="020B0604020202020204" pitchFamily="34" charset="0"/>
            </a:endParaRPr>
          </a:p>
        </p:txBody>
      </p:sp>
      <p:sp>
        <p:nvSpPr>
          <p:cNvPr id="23" name="Oval 22"/>
          <p:cNvSpPr/>
          <p:nvPr/>
        </p:nvSpPr>
        <p:spPr>
          <a:xfrm>
            <a:off x="11331447" y="3568547"/>
            <a:ext cx="860553" cy="829577"/>
          </a:xfrm>
          <a:prstGeom prst="ellips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solidFill>
                  <a:sysClr val="windowText" lastClr="000000"/>
                </a:solidFill>
                <a:latin typeface="Arial" panose="020B0604020202020204" pitchFamily="34" charset="0"/>
                <a:cs typeface="Arial" panose="020B0604020202020204" pitchFamily="34" charset="0"/>
              </a:rPr>
              <a:t>4</a:t>
            </a:r>
            <a:endParaRPr lang="en-US" sz="3200" b="1" dirty="0">
              <a:solidFill>
                <a:sysClr val="windowText" lastClr="000000"/>
              </a:solidFill>
              <a:latin typeface="Arial" panose="020B0604020202020204" pitchFamily="34" charset="0"/>
              <a:cs typeface="Arial" panose="020B0604020202020204" pitchFamily="34" charset="0"/>
            </a:endParaRPr>
          </a:p>
        </p:txBody>
      </p:sp>
      <p:sp>
        <p:nvSpPr>
          <p:cNvPr id="24" name="Oval 23"/>
          <p:cNvSpPr/>
          <p:nvPr/>
        </p:nvSpPr>
        <p:spPr>
          <a:xfrm>
            <a:off x="131491" y="4138812"/>
            <a:ext cx="860553" cy="829577"/>
          </a:xfrm>
          <a:prstGeom prst="ellips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solidFill>
                  <a:sysClr val="windowText" lastClr="000000"/>
                </a:solidFill>
                <a:latin typeface="Arial" panose="020B0604020202020204" pitchFamily="34" charset="0"/>
                <a:cs typeface="Arial" panose="020B0604020202020204" pitchFamily="34" charset="0"/>
              </a:rPr>
              <a:t>5</a:t>
            </a:r>
            <a:endParaRPr lang="en-US" sz="3200" b="1" dirty="0">
              <a:solidFill>
                <a:sysClr val="windowText" lastClr="000000"/>
              </a:solidFill>
              <a:latin typeface="Arial" panose="020B0604020202020204" pitchFamily="34" charset="0"/>
              <a:cs typeface="Arial" panose="020B0604020202020204" pitchFamily="34" charset="0"/>
            </a:endParaRPr>
          </a:p>
        </p:txBody>
      </p:sp>
      <p:sp>
        <p:nvSpPr>
          <p:cNvPr id="16" name="Chevron 15"/>
          <p:cNvSpPr/>
          <p:nvPr/>
        </p:nvSpPr>
        <p:spPr>
          <a:xfrm flipH="1">
            <a:off x="6098540" y="4823781"/>
            <a:ext cx="5256229" cy="713983"/>
          </a:xfrm>
          <a:prstGeom prst="chevron">
            <a:avLst/>
          </a:prstGeom>
          <a:solidFill>
            <a:schemeClr val="accent1">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tx1"/>
                </a:solidFill>
                <a:latin typeface="Arial" panose="020B0604020202020204" pitchFamily="34" charset="0"/>
                <a:cs typeface="Arial" panose="020B0604020202020204" pitchFamily="34" charset="0"/>
              </a:rPr>
              <a:t>DIAGRAM ALIR</a:t>
            </a:r>
          </a:p>
        </p:txBody>
      </p:sp>
      <p:sp>
        <p:nvSpPr>
          <p:cNvPr id="25" name="Oval 24"/>
          <p:cNvSpPr/>
          <p:nvPr/>
        </p:nvSpPr>
        <p:spPr>
          <a:xfrm>
            <a:off x="11331447" y="4755594"/>
            <a:ext cx="860553" cy="829577"/>
          </a:xfrm>
          <a:prstGeom prst="ellips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solidFill>
                  <a:sysClr val="windowText" lastClr="000000"/>
                </a:solidFill>
                <a:latin typeface="Arial" panose="020B0604020202020204" pitchFamily="34" charset="0"/>
                <a:cs typeface="Arial" panose="020B0604020202020204" pitchFamily="34" charset="0"/>
              </a:rPr>
              <a:t>6</a:t>
            </a:r>
            <a:endParaRPr lang="en-US" sz="3200" b="1" dirty="0">
              <a:solidFill>
                <a:sysClr val="windowText" lastClr="000000"/>
              </a:solidFill>
              <a:latin typeface="Arial" panose="020B0604020202020204" pitchFamily="34" charset="0"/>
              <a:cs typeface="Arial" panose="020B0604020202020204" pitchFamily="34" charset="0"/>
            </a:endParaRPr>
          </a:p>
        </p:txBody>
      </p:sp>
      <p:sp>
        <p:nvSpPr>
          <p:cNvPr id="26" name="Chevron 25"/>
          <p:cNvSpPr/>
          <p:nvPr/>
        </p:nvSpPr>
        <p:spPr>
          <a:xfrm>
            <a:off x="1041636" y="5450271"/>
            <a:ext cx="4931643" cy="713983"/>
          </a:xfrm>
          <a:prstGeom prst="chevron">
            <a:avLst/>
          </a:prstGeom>
          <a:solidFill>
            <a:schemeClr val="accent1">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tx1"/>
                </a:solidFill>
                <a:latin typeface="Arial" panose="020B0604020202020204" pitchFamily="34" charset="0"/>
                <a:cs typeface="Arial" panose="020B0604020202020204" pitchFamily="34" charset="0"/>
              </a:rPr>
              <a:t>KESIMPULAN DAN SARAN</a:t>
            </a:r>
            <a:endParaRPr lang="en-US" sz="2000" b="1" dirty="0">
              <a:solidFill>
                <a:schemeClr val="tx1"/>
              </a:solidFill>
              <a:latin typeface="Arial" panose="020B0604020202020204" pitchFamily="34" charset="0"/>
              <a:cs typeface="Arial" panose="020B0604020202020204" pitchFamily="34" charset="0"/>
            </a:endParaRPr>
          </a:p>
        </p:txBody>
      </p:sp>
      <p:sp>
        <p:nvSpPr>
          <p:cNvPr id="27" name="Oval 26"/>
          <p:cNvSpPr/>
          <p:nvPr/>
        </p:nvSpPr>
        <p:spPr>
          <a:xfrm>
            <a:off x="161502" y="5328772"/>
            <a:ext cx="860553" cy="829577"/>
          </a:xfrm>
          <a:prstGeom prst="ellips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solidFill>
                  <a:sysClr val="windowText" lastClr="000000"/>
                </a:solidFill>
                <a:latin typeface="Arial" panose="020B0604020202020204" pitchFamily="34" charset="0"/>
                <a:cs typeface="Arial" panose="020B0604020202020204" pitchFamily="34" charset="0"/>
              </a:rPr>
              <a:t>7</a:t>
            </a:r>
            <a:endParaRPr lang="en-US" sz="3200" b="1" dirty="0">
              <a:solidFill>
                <a:sysClr val="windowText" lastClr="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88947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ppt_x"/>
                                          </p:val>
                                        </p:tav>
                                        <p:tav tm="100000">
                                          <p:val>
                                            <p:strVal val="#ppt_x"/>
                                          </p:val>
                                        </p:tav>
                                      </p:tavLst>
                                    </p:anim>
                                    <p:anim calcmode="lin" valueType="num">
                                      <p:cBhvr additive="base">
                                        <p:cTn id="8" dur="3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300" fill="hold"/>
                                        <p:tgtEl>
                                          <p:spTgt spid="17"/>
                                        </p:tgtEl>
                                        <p:attrNameLst>
                                          <p:attrName>ppt_x</p:attrName>
                                        </p:attrNameLst>
                                      </p:cBhvr>
                                      <p:tavLst>
                                        <p:tav tm="0">
                                          <p:val>
                                            <p:strVal val="#ppt_x"/>
                                          </p:val>
                                        </p:tav>
                                        <p:tav tm="100000">
                                          <p:val>
                                            <p:strVal val="#ppt_x"/>
                                          </p:val>
                                        </p:tav>
                                      </p:tavLst>
                                    </p:anim>
                                    <p:anim calcmode="lin" valueType="num">
                                      <p:cBhvr additive="base">
                                        <p:cTn id="12" dur="3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300" fill="hold"/>
                                        <p:tgtEl>
                                          <p:spTgt spid="21"/>
                                        </p:tgtEl>
                                        <p:attrNameLst>
                                          <p:attrName>ppt_x</p:attrName>
                                        </p:attrNameLst>
                                      </p:cBhvr>
                                      <p:tavLst>
                                        <p:tav tm="0">
                                          <p:val>
                                            <p:strVal val="#ppt_x"/>
                                          </p:val>
                                        </p:tav>
                                        <p:tav tm="100000">
                                          <p:val>
                                            <p:strVal val="#ppt_x"/>
                                          </p:val>
                                        </p:tav>
                                      </p:tavLst>
                                    </p:anim>
                                    <p:anim calcmode="lin" valueType="num">
                                      <p:cBhvr additive="base">
                                        <p:cTn id="18" dur="3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300" fill="hold"/>
                                        <p:tgtEl>
                                          <p:spTgt spid="18"/>
                                        </p:tgtEl>
                                        <p:attrNameLst>
                                          <p:attrName>ppt_x</p:attrName>
                                        </p:attrNameLst>
                                      </p:cBhvr>
                                      <p:tavLst>
                                        <p:tav tm="0">
                                          <p:val>
                                            <p:strVal val="#ppt_x"/>
                                          </p:val>
                                        </p:tav>
                                        <p:tav tm="100000">
                                          <p:val>
                                            <p:strVal val="#ppt_x"/>
                                          </p:val>
                                        </p:tav>
                                      </p:tavLst>
                                    </p:anim>
                                    <p:anim calcmode="lin" valueType="num">
                                      <p:cBhvr additive="base">
                                        <p:cTn id="22" dur="3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300" fill="hold"/>
                                        <p:tgtEl>
                                          <p:spTgt spid="22"/>
                                        </p:tgtEl>
                                        <p:attrNameLst>
                                          <p:attrName>ppt_x</p:attrName>
                                        </p:attrNameLst>
                                      </p:cBhvr>
                                      <p:tavLst>
                                        <p:tav tm="0">
                                          <p:val>
                                            <p:strVal val="#ppt_x"/>
                                          </p:val>
                                        </p:tav>
                                        <p:tav tm="100000">
                                          <p:val>
                                            <p:strVal val="#ppt_x"/>
                                          </p:val>
                                        </p:tav>
                                      </p:tavLst>
                                    </p:anim>
                                    <p:anim calcmode="lin" valueType="num">
                                      <p:cBhvr additive="base">
                                        <p:cTn id="28" dur="3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300" fill="hold"/>
                                        <p:tgtEl>
                                          <p:spTgt spid="19"/>
                                        </p:tgtEl>
                                        <p:attrNameLst>
                                          <p:attrName>ppt_x</p:attrName>
                                        </p:attrNameLst>
                                      </p:cBhvr>
                                      <p:tavLst>
                                        <p:tav tm="0">
                                          <p:val>
                                            <p:strVal val="#ppt_x"/>
                                          </p:val>
                                        </p:tav>
                                        <p:tav tm="100000">
                                          <p:val>
                                            <p:strVal val="#ppt_x"/>
                                          </p:val>
                                        </p:tav>
                                      </p:tavLst>
                                    </p:anim>
                                    <p:anim calcmode="lin" valueType="num">
                                      <p:cBhvr additive="base">
                                        <p:cTn id="32" dur="3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300" fill="hold"/>
                                        <p:tgtEl>
                                          <p:spTgt spid="23"/>
                                        </p:tgtEl>
                                        <p:attrNameLst>
                                          <p:attrName>ppt_x</p:attrName>
                                        </p:attrNameLst>
                                      </p:cBhvr>
                                      <p:tavLst>
                                        <p:tav tm="0">
                                          <p:val>
                                            <p:strVal val="#ppt_x"/>
                                          </p:val>
                                        </p:tav>
                                        <p:tav tm="100000">
                                          <p:val>
                                            <p:strVal val="#ppt_x"/>
                                          </p:val>
                                        </p:tav>
                                      </p:tavLst>
                                    </p:anim>
                                    <p:anim calcmode="lin" valueType="num">
                                      <p:cBhvr additive="base">
                                        <p:cTn id="38" dur="3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300" fill="hold"/>
                                        <p:tgtEl>
                                          <p:spTgt spid="20"/>
                                        </p:tgtEl>
                                        <p:attrNameLst>
                                          <p:attrName>ppt_x</p:attrName>
                                        </p:attrNameLst>
                                      </p:cBhvr>
                                      <p:tavLst>
                                        <p:tav tm="0">
                                          <p:val>
                                            <p:strVal val="#ppt_x"/>
                                          </p:val>
                                        </p:tav>
                                        <p:tav tm="100000">
                                          <p:val>
                                            <p:strVal val="#ppt_x"/>
                                          </p:val>
                                        </p:tav>
                                      </p:tavLst>
                                    </p:anim>
                                    <p:anim calcmode="lin" valueType="num">
                                      <p:cBhvr additive="base">
                                        <p:cTn id="42" dur="3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300" fill="hold"/>
                                        <p:tgtEl>
                                          <p:spTgt spid="24"/>
                                        </p:tgtEl>
                                        <p:attrNameLst>
                                          <p:attrName>ppt_x</p:attrName>
                                        </p:attrNameLst>
                                      </p:cBhvr>
                                      <p:tavLst>
                                        <p:tav tm="0">
                                          <p:val>
                                            <p:strVal val="#ppt_x"/>
                                          </p:val>
                                        </p:tav>
                                        <p:tav tm="100000">
                                          <p:val>
                                            <p:strVal val="#ppt_x"/>
                                          </p:val>
                                        </p:tav>
                                      </p:tavLst>
                                    </p:anim>
                                    <p:anim calcmode="lin" valueType="num">
                                      <p:cBhvr additive="base">
                                        <p:cTn id="48" dur="300" fill="hold"/>
                                        <p:tgtEl>
                                          <p:spTgt spid="2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300" fill="hold"/>
                                        <p:tgtEl>
                                          <p:spTgt spid="14"/>
                                        </p:tgtEl>
                                        <p:attrNameLst>
                                          <p:attrName>ppt_x</p:attrName>
                                        </p:attrNameLst>
                                      </p:cBhvr>
                                      <p:tavLst>
                                        <p:tav tm="0">
                                          <p:val>
                                            <p:strVal val="#ppt_x"/>
                                          </p:val>
                                        </p:tav>
                                        <p:tav tm="100000">
                                          <p:val>
                                            <p:strVal val="#ppt_x"/>
                                          </p:val>
                                        </p:tav>
                                      </p:tavLst>
                                    </p:anim>
                                    <p:anim calcmode="lin" valueType="num">
                                      <p:cBhvr additive="base">
                                        <p:cTn id="52" dur="3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300" fill="hold"/>
                                        <p:tgtEl>
                                          <p:spTgt spid="25"/>
                                        </p:tgtEl>
                                        <p:attrNameLst>
                                          <p:attrName>ppt_x</p:attrName>
                                        </p:attrNameLst>
                                      </p:cBhvr>
                                      <p:tavLst>
                                        <p:tav tm="0">
                                          <p:val>
                                            <p:strVal val="#ppt_x"/>
                                          </p:val>
                                        </p:tav>
                                        <p:tav tm="100000">
                                          <p:val>
                                            <p:strVal val="#ppt_x"/>
                                          </p:val>
                                        </p:tav>
                                      </p:tavLst>
                                    </p:anim>
                                    <p:anim calcmode="lin" valueType="num">
                                      <p:cBhvr additive="base">
                                        <p:cTn id="58" dur="300" fill="hold"/>
                                        <p:tgtEl>
                                          <p:spTgt spid="2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300" fill="hold"/>
                                        <p:tgtEl>
                                          <p:spTgt spid="16"/>
                                        </p:tgtEl>
                                        <p:attrNameLst>
                                          <p:attrName>ppt_x</p:attrName>
                                        </p:attrNameLst>
                                      </p:cBhvr>
                                      <p:tavLst>
                                        <p:tav tm="0">
                                          <p:val>
                                            <p:strVal val="#ppt_x"/>
                                          </p:val>
                                        </p:tav>
                                        <p:tav tm="100000">
                                          <p:val>
                                            <p:strVal val="#ppt_x"/>
                                          </p:val>
                                        </p:tav>
                                      </p:tavLst>
                                    </p:anim>
                                    <p:anim calcmode="lin" valueType="num">
                                      <p:cBhvr additive="base">
                                        <p:cTn id="62" dur="3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300" fill="hold"/>
                                        <p:tgtEl>
                                          <p:spTgt spid="27"/>
                                        </p:tgtEl>
                                        <p:attrNameLst>
                                          <p:attrName>ppt_x</p:attrName>
                                        </p:attrNameLst>
                                      </p:cBhvr>
                                      <p:tavLst>
                                        <p:tav tm="0">
                                          <p:val>
                                            <p:strVal val="#ppt_x"/>
                                          </p:val>
                                        </p:tav>
                                        <p:tav tm="100000">
                                          <p:val>
                                            <p:strVal val="#ppt_x"/>
                                          </p:val>
                                        </p:tav>
                                      </p:tavLst>
                                    </p:anim>
                                    <p:anim calcmode="lin" valueType="num">
                                      <p:cBhvr additive="base">
                                        <p:cTn id="68" dur="3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300" fill="hold"/>
                                        <p:tgtEl>
                                          <p:spTgt spid="26"/>
                                        </p:tgtEl>
                                        <p:attrNameLst>
                                          <p:attrName>ppt_x</p:attrName>
                                        </p:attrNameLst>
                                      </p:cBhvr>
                                      <p:tavLst>
                                        <p:tav tm="0">
                                          <p:val>
                                            <p:strVal val="#ppt_x"/>
                                          </p:val>
                                        </p:tav>
                                        <p:tav tm="100000">
                                          <p:val>
                                            <p:strVal val="#ppt_x"/>
                                          </p:val>
                                        </p:tav>
                                      </p:tavLst>
                                    </p:anim>
                                    <p:anim calcmode="lin" valueType="num">
                                      <p:cBhvr additive="base">
                                        <p:cTn id="72" dur="3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P spid="19" grpId="0" animBg="1"/>
      <p:bldP spid="20" grpId="0" animBg="1"/>
      <p:bldP spid="2" grpId="0" animBg="1"/>
      <p:bldP spid="21" grpId="0" animBg="1"/>
      <p:bldP spid="22" grpId="0" animBg="1"/>
      <p:bldP spid="23" grpId="0" animBg="1"/>
      <p:bldP spid="24" grpId="0" animBg="1"/>
      <p:bldP spid="16" grpId="0" animBg="1"/>
      <p:bldP spid="25" grpId="0" animBg="1"/>
      <p:bldP spid="26"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51355" y="243370"/>
            <a:ext cx="10845345" cy="787534"/>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LATAR BELAKANG &amp; IDENTIFIKASI MASALAH </a:t>
            </a:r>
            <a:endParaRPr lang="en-US" sz="3200" dirty="0">
              <a:solidFill>
                <a:schemeClr val="bg1"/>
              </a:solidFill>
              <a:latin typeface="Arial Black" panose="020B0A04020102020204" pitchFamily="34" charset="0"/>
            </a:endParaRPr>
          </a:p>
        </p:txBody>
      </p:sp>
      <p:sp>
        <p:nvSpPr>
          <p:cNvPr id="5" name="Oval 4"/>
          <p:cNvSpPr/>
          <p:nvPr/>
        </p:nvSpPr>
        <p:spPr>
          <a:xfrm>
            <a:off x="43542" y="145728"/>
            <a:ext cx="1070429" cy="100526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I</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7683552" y="6289534"/>
            <a:ext cx="4381500" cy="466153"/>
          </a:xfrm>
          <a:prstGeom prst="rect">
            <a:avLst/>
          </a:prstGeom>
        </p:spPr>
        <p:txBody>
          <a:bodyPr wrap="square" lIns="0" tIns="0" rIns="0" bIns="0" rtlCol="0" anchor="t">
            <a:spAutoFit/>
          </a:bodyPr>
          <a:lstStyle/>
          <a:p>
            <a:pPr algn="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565" y="1445023"/>
            <a:ext cx="1431664" cy="1908884"/>
          </a:xfrm>
          <a:prstGeom prst="rect">
            <a:avLst/>
          </a:prstGeom>
          <a:ln w="12700">
            <a:solidFill>
              <a:srgbClr val="000000"/>
            </a:solidFill>
          </a:ln>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7819" y="1429579"/>
            <a:ext cx="1431664" cy="1908884"/>
          </a:xfrm>
          <a:prstGeom prst="rect">
            <a:avLst/>
          </a:prstGeom>
          <a:ln w="12700">
            <a:solidFill>
              <a:srgbClr val="000000"/>
            </a:solidFill>
          </a:ln>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6796"/>
          <a:stretch/>
        </p:blipFill>
        <p:spPr>
          <a:xfrm>
            <a:off x="3867818" y="1414702"/>
            <a:ext cx="1738871" cy="1929078"/>
          </a:xfrm>
          <a:prstGeom prst="rect">
            <a:avLst/>
          </a:prstGeom>
          <a:ln w="12700">
            <a:solidFill>
              <a:srgbClr val="000000"/>
            </a:solidFill>
          </a:ln>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38661" y="1398678"/>
            <a:ext cx="1458166" cy="1944221"/>
          </a:xfrm>
          <a:prstGeom prst="rect">
            <a:avLst/>
          </a:prstGeom>
          <a:ln w="12700">
            <a:solidFill>
              <a:srgbClr val="000000"/>
            </a:solidFill>
          </a:ln>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28799" y="1385328"/>
            <a:ext cx="1458166" cy="1944221"/>
          </a:xfrm>
          <a:prstGeom prst="rect">
            <a:avLst/>
          </a:prstGeom>
          <a:ln w="12700">
            <a:solidFill>
              <a:srgbClr val="000000"/>
            </a:solidFill>
          </a:ln>
        </p:spPr>
      </p:pic>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t="20952" b="20212"/>
          <a:stretch/>
        </p:blipFill>
        <p:spPr>
          <a:xfrm>
            <a:off x="9285205" y="1398422"/>
            <a:ext cx="1458995" cy="1907586"/>
          </a:xfrm>
          <a:prstGeom prst="rect">
            <a:avLst/>
          </a:prstGeom>
          <a:ln w="12700">
            <a:solidFill>
              <a:schemeClr val="tx1"/>
            </a:solidFill>
          </a:ln>
        </p:spPr>
      </p:pic>
      <p:sp>
        <p:nvSpPr>
          <p:cNvPr id="13" name="TextBox 12"/>
          <p:cNvSpPr txBox="1"/>
          <p:nvPr/>
        </p:nvSpPr>
        <p:spPr>
          <a:xfrm>
            <a:off x="1419" y="3443107"/>
            <a:ext cx="3692799" cy="461665"/>
          </a:xfrm>
          <a:prstGeom prst="rect">
            <a:avLst/>
          </a:prstGeom>
          <a:noFill/>
        </p:spPr>
        <p:txBody>
          <a:bodyPr wrap="square" rtlCol="0">
            <a:spAutoFit/>
          </a:bodyPr>
          <a:lstStyle/>
          <a:p>
            <a:pPr algn="ctr"/>
            <a:r>
              <a:rPr lang="id-ID" sz="1200" dirty="0">
                <a:ln>
                  <a:solidFill>
                    <a:schemeClr val="tx2">
                      <a:lumMod val="50000"/>
                    </a:schemeClr>
                  </a:solidFill>
                </a:ln>
                <a:effectLst>
                  <a:glow rad="228600">
                    <a:schemeClr val="accent4">
                      <a:satMod val="175000"/>
                      <a:alpha val="40000"/>
                    </a:schemeClr>
                  </a:glow>
                  <a:innerShdw blurRad="63500" dist="50800" dir="5400000">
                    <a:prstClr val="black">
                      <a:alpha val="50000"/>
                    </a:prstClr>
                  </a:innerShdw>
                </a:effectLst>
              </a:rPr>
              <a:t>HULU SUNGAI BEJI BERDEKATAN DENGAN TEMPAT PEMBUANGAN SAMPAH </a:t>
            </a:r>
            <a:endParaRPr lang="en-US" sz="1200" dirty="0">
              <a:ln>
                <a:solidFill>
                  <a:schemeClr val="tx2">
                    <a:lumMod val="50000"/>
                  </a:schemeClr>
                </a:solidFill>
              </a:ln>
              <a:effectLst>
                <a:glow rad="228600">
                  <a:schemeClr val="accent4">
                    <a:satMod val="175000"/>
                    <a:alpha val="40000"/>
                  </a:schemeClr>
                </a:glow>
                <a:innerShdw blurRad="63500" dist="50800" dir="5400000">
                  <a:prstClr val="black">
                    <a:alpha val="50000"/>
                  </a:prstClr>
                </a:innerShdw>
              </a:effectLst>
            </a:endParaRPr>
          </a:p>
        </p:txBody>
      </p:sp>
      <p:sp>
        <p:nvSpPr>
          <p:cNvPr id="18" name="TextBox 17"/>
          <p:cNvSpPr txBox="1"/>
          <p:nvPr/>
        </p:nvSpPr>
        <p:spPr>
          <a:xfrm>
            <a:off x="4427627" y="3392710"/>
            <a:ext cx="3692799" cy="461665"/>
          </a:xfrm>
          <a:prstGeom prst="rect">
            <a:avLst/>
          </a:prstGeom>
          <a:noFill/>
        </p:spPr>
        <p:txBody>
          <a:bodyPr wrap="square" rtlCol="0">
            <a:spAutoFit/>
          </a:bodyPr>
          <a:lstStyle/>
          <a:p>
            <a:pPr algn="ctr"/>
            <a:r>
              <a:rPr lang="id-ID" sz="1200" dirty="0">
                <a:ln>
                  <a:solidFill>
                    <a:schemeClr val="tx2">
                      <a:lumMod val="50000"/>
                    </a:schemeClr>
                  </a:solidFill>
                </a:ln>
                <a:effectLst>
                  <a:glow rad="228600">
                    <a:schemeClr val="accent4">
                      <a:satMod val="175000"/>
                      <a:alpha val="40000"/>
                    </a:schemeClr>
                  </a:glow>
                  <a:innerShdw blurRad="63500" dist="50800" dir="5400000">
                    <a:prstClr val="black">
                      <a:alpha val="50000"/>
                    </a:prstClr>
                  </a:innerShdw>
                </a:effectLst>
              </a:rPr>
              <a:t>PEMBUANGAN LIMBAH DOMESTIK &amp; IRIGASI LANGSUNG KE BADAN SUNGAI </a:t>
            </a:r>
            <a:endParaRPr lang="en-US" sz="1200" dirty="0">
              <a:ln>
                <a:solidFill>
                  <a:schemeClr val="tx2">
                    <a:lumMod val="50000"/>
                  </a:schemeClr>
                </a:solidFill>
              </a:ln>
              <a:effectLst>
                <a:glow rad="228600">
                  <a:schemeClr val="accent4">
                    <a:satMod val="175000"/>
                    <a:alpha val="40000"/>
                  </a:schemeClr>
                </a:glow>
                <a:innerShdw blurRad="63500" dist="50800" dir="5400000">
                  <a:prstClr val="black">
                    <a:alpha val="50000"/>
                  </a:prstClr>
                </a:innerShdw>
              </a:effectLst>
            </a:endParaRPr>
          </a:p>
        </p:txBody>
      </p:sp>
      <p:sp>
        <p:nvSpPr>
          <p:cNvPr id="19" name="TextBox 18"/>
          <p:cNvSpPr txBox="1"/>
          <p:nvPr/>
        </p:nvSpPr>
        <p:spPr>
          <a:xfrm>
            <a:off x="8216948" y="3420068"/>
            <a:ext cx="3692799" cy="276999"/>
          </a:xfrm>
          <a:prstGeom prst="rect">
            <a:avLst/>
          </a:prstGeom>
          <a:noFill/>
        </p:spPr>
        <p:txBody>
          <a:bodyPr wrap="square" rtlCol="0">
            <a:spAutoFit/>
          </a:bodyPr>
          <a:lstStyle/>
          <a:p>
            <a:pPr algn="ctr"/>
            <a:r>
              <a:rPr lang="id-ID" sz="1200" dirty="0">
                <a:ln>
                  <a:solidFill>
                    <a:schemeClr val="tx2">
                      <a:lumMod val="50000"/>
                    </a:schemeClr>
                  </a:solidFill>
                </a:ln>
                <a:effectLst>
                  <a:glow rad="228600">
                    <a:schemeClr val="accent4">
                      <a:satMod val="175000"/>
                      <a:alpha val="40000"/>
                    </a:schemeClr>
                  </a:glow>
                  <a:innerShdw blurRad="63500" dist="50800" dir="5400000">
                    <a:prstClr val="black">
                      <a:alpha val="50000"/>
                    </a:prstClr>
                  </a:innerShdw>
                </a:effectLst>
              </a:rPr>
              <a:t>KAWASAN INDUSTRI </a:t>
            </a:r>
            <a:endParaRPr lang="en-US" sz="1200" dirty="0">
              <a:ln>
                <a:solidFill>
                  <a:schemeClr val="tx2">
                    <a:lumMod val="50000"/>
                  </a:schemeClr>
                </a:solidFill>
              </a:ln>
              <a:effectLst>
                <a:glow rad="228600">
                  <a:schemeClr val="accent4">
                    <a:satMod val="175000"/>
                    <a:alpha val="40000"/>
                  </a:schemeClr>
                </a:glow>
                <a:innerShdw blurRad="63500" dist="50800" dir="5400000">
                  <a:prstClr val="black">
                    <a:alpha val="50000"/>
                  </a:prstClr>
                </a:innerShdw>
              </a:effectLst>
            </a:endParaRPr>
          </a:p>
        </p:txBody>
      </p:sp>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12056" y="3904772"/>
            <a:ext cx="1885344" cy="2535059"/>
          </a:xfrm>
          <a:prstGeom prst="rect">
            <a:avLst/>
          </a:prstGeom>
          <a:ln w="28575">
            <a:solidFill>
              <a:srgbClr val="000000"/>
            </a:solidFill>
          </a:ln>
        </p:spPr>
      </p:pic>
      <p:pic>
        <p:nvPicPr>
          <p:cNvPr id="2052" name="Picture 4" descr="https://o.remove.bg/downloads/619bec27-769b-4aa6-9a89-29ccafe08f37/image-removebg-preview.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294846">
            <a:off x="319560" y="3801025"/>
            <a:ext cx="3293776" cy="329377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279483" y="6492829"/>
            <a:ext cx="5292312" cy="307777"/>
          </a:xfrm>
          <a:prstGeom prst="rect">
            <a:avLst/>
          </a:prstGeom>
          <a:noFill/>
        </p:spPr>
        <p:txBody>
          <a:bodyPr wrap="square" rtlCol="0">
            <a:spAutoFit/>
          </a:bodyPr>
          <a:lstStyle/>
          <a:p>
            <a:pPr algn="ctr"/>
            <a:r>
              <a:rPr lang="id-ID" sz="1400" b="1" dirty="0">
                <a:ln w="10160">
                  <a:solidFill>
                    <a:schemeClr val="bg1"/>
                  </a:solidFill>
                  <a:prstDash val="solid"/>
                </a:ln>
                <a:solidFill>
                  <a:schemeClr val="bg1"/>
                </a:solidFill>
                <a:effectLst>
                  <a:glow rad="228600">
                    <a:schemeClr val="accent5">
                      <a:satMod val="175000"/>
                      <a:alpha val="40000"/>
                    </a:schemeClr>
                  </a:glow>
                  <a:outerShdw blurRad="38100" dist="22860" dir="5400000" algn="tl" rotWithShape="0">
                    <a:srgbClr val="000000">
                      <a:alpha val="30000"/>
                    </a:srgbClr>
                  </a:outerShdw>
                </a:effectLst>
              </a:rPr>
              <a:t>BEBERAPA SUMUR TERINDIKASI BERBAU DAN BEWARNA KERUH</a:t>
            </a:r>
            <a:endParaRPr lang="en-US" sz="1400" b="1" dirty="0">
              <a:ln w="10160">
                <a:solidFill>
                  <a:schemeClr val="bg1"/>
                </a:solidFill>
                <a:prstDash val="solid"/>
              </a:ln>
              <a:solidFill>
                <a:schemeClr val="bg1"/>
              </a:solidFill>
              <a:effectLst>
                <a:glow rad="228600">
                  <a:schemeClr val="accent5">
                    <a:satMod val="175000"/>
                    <a:alpha val="40000"/>
                  </a:schemeClr>
                </a:glow>
                <a:outerShdw blurRad="38100" dist="22860" dir="5400000" algn="tl" rotWithShape="0">
                  <a:srgbClr val="000000">
                    <a:alpha val="30000"/>
                  </a:srgbClr>
                </a:outerShdw>
              </a:effectLst>
            </a:endParaRPr>
          </a:p>
        </p:txBody>
      </p:sp>
      <p:sp>
        <p:nvSpPr>
          <p:cNvPr id="22" name="Oval Callout 21"/>
          <p:cNvSpPr/>
          <p:nvPr/>
        </p:nvSpPr>
        <p:spPr>
          <a:xfrm rot="21092945" flipH="1">
            <a:off x="-54488" y="2522065"/>
            <a:ext cx="3007291" cy="1454052"/>
          </a:xfrm>
          <a:prstGeom prst="wedgeEllipseCallou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b="1" dirty="0">
                <a:latin typeface="Arial" panose="020B0604020202020204" pitchFamily="34" charset="0"/>
                <a:cs typeface="Arial" panose="020B0604020202020204" pitchFamily="34" charset="0"/>
              </a:rPr>
              <a:t>APAKAH ADA INTERAKSI AIR TANAH DAN AIR PERMUKAAN SUNGAI???</a:t>
            </a:r>
            <a:endParaRPr lang="en-US" sz="1600" b="1"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05782" y="3910913"/>
            <a:ext cx="1778335" cy="2507963"/>
          </a:xfrm>
          <a:prstGeom prst="rect">
            <a:avLst/>
          </a:prstGeom>
          <a:ln w="28575">
            <a:solidFill>
              <a:schemeClr val="tx1"/>
            </a:solidFill>
          </a:ln>
        </p:spPr>
      </p:pic>
      <p:pic>
        <p:nvPicPr>
          <p:cNvPr id="15" name="Picture 1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99346" y="3904772"/>
            <a:ext cx="2497481" cy="2537660"/>
          </a:xfrm>
          <a:prstGeom prst="rect">
            <a:avLst/>
          </a:prstGeom>
          <a:ln w="28575">
            <a:solidFill>
              <a:schemeClr val="tx1"/>
            </a:solidFill>
          </a:ln>
        </p:spPr>
      </p:pic>
    </p:spTree>
    <p:extLst>
      <p:ext uri="{BB962C8B-B14F-4D97-AF65-F5344CB8AC3E}">
        <p14:creationId xmlns:p14="http://schemas.microsoft.com/office/powerpoint/2010/main" val="193988431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par>
                                <p:cTn id="24" presetID="16" presetClass="entr" presetSubtype="21"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par>
                                <p:cTn id="27" presetID="16" presetClass="entr" presetSubtype="2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ppt_x"/>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ppt_x"/>
                                          </p:val>
                                        </p:tav>
                                        <p:tav tm="100000">
                                          <p:val>
                                            <p:strVal val="#ppt_x"/>
                                          </p:val>
                                        </p:tav>
                                      </p:tavLst>
                                    </p:anim>
                                    <p:anim calcmode="lin" valueType="num">
                                      <p:cBhvr additive="base">
                                        <p:cTn id="7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2052"/>
                                        </p:tgtEl>
                                        <p:attrNameLst>
                                          <p:attrName>style.visibility</p:attrName>
                                        </p:attrNameLst>
                                      </p:cBhvr>
                                      <p:to>
                                        <p:strVal val="visible"/>
                                      </p:to>
                                    </p:set>
                                    <p:anim calcmode="lin" valueType="num">
                                      <p:cBhvr additive="base">
                                        <p:cTn id="75" dur="500" fill="hold"/>
                                        <p:tgtEl>
                                          <p:spTgt spid="2052"/>
                                        </p:tgtEl>
                                        <p:attrNameLst>
                                          <p:attrName>ppt_x</p:attrName>
                                        </p:attrNameLst>
                                      </p:cBhvr>
                                      <p:tavLst>
                                        <p:tav tm="0">
                                          <p:val>
                                            <p:strVal val="#ppt_x"/>
                                          </p:val>
                                        </p:tav>
                                        <p:tav tm="100000">
                                          <p:val>
                                            <p:strVal val="#ppt_x"/>
                                          </p:val>
                                        </p:tav>
                                      </p:tavLst>
                                    </p:anim>
                                    <p:anim calcmode="lin" valueType="num">
                                      <p:cBhvr additive="base">
                                        <p:cTn id="76" dur="500" fill="hold"/>
                                        <p:tgtEl>
                                          <p:spTgt spid="205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ppt_x"/>
                                          </p:val>
                                        </p:tav>
                                        <p:tav tm="100000">
                                          <p:val>
                                            <p:strVal val="#ppt_x"/>
                                          </p:val>
                                        </p:tav>
                                      </p:tavLst>
                                    </p:anim>
                                    <p:anim calcmode="lin" valueType="num">
                                      <p:cBhvr additive="base">
                                        <p:cTn id="8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19" grpId="0"/>
      <p:bldP spid="20"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51355" y="243370"/>
            <a:ext cx="10845345" cy="787534"/>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LATAR BELAKANG &amp; IDENTIFIKASI MASALAH </a:t>
            </a:r>
            <a:endParaRPr lang="en-US" sz="3200" dirty="0">
              <a:solidFill>
                <a:schemeClr val="bg1"/>
              </a:solidFill>
              <a:latin typeface="Arial Black" panose="020B0A04020102020204" pitchFamily="34" charset="0"/>
            </a:endParaRPr>
          </a:p>
        </p:txBody>
      </p:sp>
      <p:sp>
        <p:nvSpPr>
          <p:cNvPr id="5" name="Oval 4"/>
          <p:cNvSpPr/>
          <p:nvPr/>
        </p:nvSpPr>
        <p:spPr>
          <a:xfrm>
            <a:off x="43542" y="145728"/>
            <a:ext cx="1070429" cy="100526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I</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181298" y="6301122"/>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pic>
        <p:nvPicPr>
          <p:cNvPr id="21" name="Picture 20">
            <a:extLst>
              <a:ext uri="{FF2B5EF4-FFF2-40B4-BE49-F238E27FC236}">
                <a16:creationId xmlns:a16="http://schemas.microsoft.com/office/drawing/2014/main" id="{FDF7397C-77FE-46C9-AF64-2FAA880EEC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9533" y="1157522"/>
            <a:ext cx="9132933" cy="4964250"/>
          </a:xfrm>
          <a:prstGeom prst="rect">
            <a:avLst/>
          </a:prstGeom>
        </p:spPr>
      </p:pic>
    </p:spTree>
    <p:extLst>
      <p:ext uri="{BB962C8B-B14F-4D97-AF65-F5344CB8AC3E}">
        <p14:creationId xmlns:p14="http://schemas.microsoft.com/office/powerpoint/2010/main" val="396013310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3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4" y="257068"/>
            <a:ext cx="9176657" cy="735284"/>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RUMUSAN DAN TUJUAN PENELITIAN </a:t>
            </a:r>
            <a:endParaRPr lang="en-US" sz="3200" dirty="0">
              <a:solidFill>
                <a:schemeClr val="bg1"/>
              </a:solidFill>
              <a:latin typeface="Arial Black" panose="020B0A04020102020204" pitchFamily="34" charset="0"/>
            </a:endParaRPr>
          </a:p>
        </p:txBody>
      </p:sp>
      <p:sp>
        <p:nvSpPr>
          <p:cNvPr id="5" name="Oval 4"/>
          <p:cNvSpPr/>
          <p:nvPr/>
        </p:nvSpPr>
        <p:spPr>
          <a:xfrm>
            <a:off x="43542" y="145728"/>
            <a:ext cx="1070429" cy="100526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II</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001250" y="6282563"/>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1" name="Pentagon 10"/>
          <p:cNvSpPr/>
          <p:nvPr/>
        </p:nvSpPr>
        <p:spPr>
          <a:xfrm>
            <a:off x="1113970" y="3286672"/>
            <a:ext cx="4291693" cy="1061654"/>
          </a:xfrm>
          <a:prstGeom prst="homePlat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200" dirty="0">
                <a:solidFill>
                  <a:schemeClr val="tx1"/>
                </a:solidFill>
                <a:latin typeface="Arial Black" panose="020B0A04020102020204" pitchFamily="34" charset="0"/>
                <a:cs typeface="Arial" panose="020B0604020202020204" pitchFamily="34" charset="0"/>
              </a:rPr>
              <a:t>Pola Interaksi Air Tanah dan Air Permukaan Sungai </a:t>
            </a:r>
            <a:endParaRPr lang="en-US" sz="2200" dirty="0">
              <a:solidFill>
                <a:schemeClr val="tx1"/>
              </a:solidFill>
              <a:latin typeface="Arial Black" panose="020B0A04020102020204" pitchFamily="34" charset="0"/>
              <a:cs typeface="Arial" panose="020B0604020202020204" pitchFamily="34" charset="0"/>
            </a:endParaRPr>
          </a:p>
        </p:txBody>
      </p:sp>
      <p:sp>
        <p:nvSpPr>
          <p:cNvPr id="12" name="Pentagon 11"/>
          <p:cNvSpPr/>
          <p:nvPr/>
        </p:nvSpPr>
        <p:spPr>
          <a:xfrm>
            <a:off x="1113971" y="5004346"/>
            <a:ext cx="4177392" cy="913327"/>
          </a:xfrm>
          <a:prstGeom prst="homePlat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200" dirty="0">
                <a:solidFill>
                  <a:schemeClr val="tx1"/>
                </a:solidFill>
                <a:latin typeface="Arial Black" panose="020B0A04020102020204" pitchFamily="34" charset="0"/>
                <a:cs typeface="Arial" panose="020B0604020202020204" pitchFamily="34" charset="0"/>
              </a:rPr>
              <a:t>Karakteristik Kimia Air Tanah dan Air Sungai </a:t>
            </a:r>
            <a:endParaRPr lang="en-US" sz="2200" dirty="0">
              <a:solidFill>
                <a:schemeClr val="tx1"/>
              </a:solidFill>
              <a:latin typeface="Arial Black" panose="020B0A04020102020204" pitchFamily="34" charset="0"/>
              <a:cs typeface="Arial" panose="020B0604020202020204" pitchFamily="34" charset="0"/>
            </a:endParaRPr>
          </a:p>
        </p:txBody>
      </p:sp>
      <p:sp>
        <p:nvSpPr>
          <p:cNvPr id="10" name="Pentagon 9"/>
          <p:cNvSpPr/>
          <p:nvPr/>
        </p:nvSpPr>
        <p:spPr>
          <a:xfrm>
            <a:off x="1062264" y="1976321"/>
            <a:ext cx="4133850" cy="803375"/>
          </a:xfrm>
          <a:prstGeom prst="homePlat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200" dirty="0">
                <a:solidFill>
                  <a:schemeClr val="tx1"/>
                </a:solidFill>
                <a:latin typeface="Arial Black" panose="020B0A04020102020204" pitchFamily="34" charset="0"/>
                <a:cs typeface="Arial" panose="020B0604020202020204" pitchFamily="34" charset="0"/>
              </a:rPr>
              <a:t>Pola Aliran Air Tanah </a:t>
            </a:r>
            <a:endParaRPr lang="en-US" sz="2200" dirty="0">
              <a:solidFill>
                <a:schemeClr val="tx1"/>
              </a:solidFill>
              <a:latin typeface="Arial Black" panose="020B0A04020102020204" pitchFamily="34" charset="0"/>
              <a:cs typeface="Arial" panose="020B0604020202020204" pitchFamily="34" charset="0"/>
            </a:endParaRPr>
          </a:p>
        </p:txBody>
      </p:sp>
      <p:sp>
        <p:nvSpPr>
          <p:cNvPr id="15" name="Pentagon 14"/>
          <p:cNvSpPr/>
          <p:nvPr/>
        </p:nvSpPr>
        <p:spPr>
          <a:xfrm>
            <a:off x="6547302" y="2022676"/>
            <a:ext cx="4133850" cy="803375"/>
          </a:xfrm>
          <a:prstGeom prst="homePlat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200" dirty="0">
                <a:solidFill>
                  <a:schemeClr val="tx1"/>
                </a:solidFill>
                <a:latin typeface="Arial Black" panose="020B0A04020102020204" pitchFamily="34" charset="0"/>
                <a:cs typeface="Arial" panose="020B0604020202020204" pitchFamily="34" charset="0"/>
              </a:rPr>
              <a:t>Memetakan Pola Aliran Air Tanah </a:t>
            </a:r>
          </a:p>
        </p:txBody>
      </p:sp>
      <p:sp>
        <p:nvSpPr>
          <p:cNvPr id="16" name="Pentagon 15"/>
          <p:cNvSpPr/>
          <p:nvPr/>
        </p:nvSpPr>
        <p:spPr>
          <a:xfrm>
            <a:off x="6553200" y="3330457"/>
            <a:ext cx="4343400" cy="1094828"/>
          </a:xfrm>
          <a:prstGeom prst="homePlat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200" dirty="0">
                <a:solidFill>
                  <a:schemeClr val="tx1"/>
                </a:solidFill>
                <a:latin typeface="Arial Black" panose="020B0A04020102020204" pitchFamily="34" charset="0"/>
                <a:cs typeface="Arial" panose="020B0604020202020204" pitchFamily="34" charset="0"/>
              </a:rPr>
              <a:t>Mengidentifikasi Pola </a:t>
            </a:r>
            <a:r>
              <a:rPr lang="id-ID" sz="2200" dirty="0">
                <a:solidFill>
                  <a:schemeClr val="tx1"/>
                </a:solidFill>
                <a:latin typeface="Arial Black" panose="020B0A04020102020204" pitchFamily="34" charset="0"/>
                <a:cs typeface="Arial" panose="020B0604020202020204" pitchFamily="34" charset="0"/>
              </a:rPr>
              <a:t>Interaksi</a:t>
            </a:r>
            <a:r>
              <a:rPr lang="fi-FI" sz="2200" dirty="0">
                <a:solidFill>
                  <a:schemeClr val="tx1"/>
                </a:solidFill>
                <a:latin typeface="Arial Black" panose="020B0A04020102020204" pitchFamily="34" charset="0"/>
                <a:cs typeface="Arial" panose="020B0604020202020204" pitchFamily="34" charset="0"/>
              </a:rPr>
              <a:t> Air Tanah dan Air Permukaan Sungai </a:t>
            </a:r>
            <a:endParaRPr lang="en-US" sz="2200" dirty="0">
              <a:solidFill>
                <a:schemeClr val="tx1"/>
              </a:solidFill>
              <a:latin typeface="Arial Black" panose="020B0A04020102020204" pitchFamily="34" charset="0"/>
              <a:cs typeface="Arial" panose="020B0604020202020204" pitchFamily="34" charset="0"/>
            </a:endParaRPr>
          </a:p>
        </p:txBody>
      </p:sp>
      <p:sp>
        <p:nvSpPr>
          <p:cNvPr id="17" name="Pentagon 16"/>
          <p:cNvSpPr/>
          <p:nvPr/>
        </p:nvSpPr>
        <p:spPr>
          <a:xfrm>
            <a:off x="6547302" y="5004346"/>
            <a:ext cx="4343400" cy="1094828"/>
          </a:xfrm>
          <a:prstGeom prst="homePlate">
            <a:avLst/>
          </a:prstGeom>
          <a:solidFill>
            <a:srgbClr val="FFC000"/>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200" dirty="0">
                <a:solidFill>
                  <a:schemeClr val="tx1"/>
                </a:solidFill>
                <a:latin typeface="Arial Black" panose="020B0A04020102020204" pitchFamily="34" charset="0"/>
                <a:cs typeface="Arial" panose="020B0604020202020204" pitchFamily="34" charset="0"/>
              </a:rPr>
              <a:t>Mendeskripsikan Karakteristik Kimia </a:t>
            </a:r>
          </a:p>
        </p:txBody>
      </p:sp>
      <p:sp>
        <p:nvSpPr>
          <p:cNvPr id="19" name="Right Arrow 18"/>
          <p:cNvSpPr/>
          <p:nvPr/>
        </p:nvSpPr>
        <p:spPr>
          <a:xfrm>
            <a:off x="5401126" y="2209190"/>
            <a:ext cx="1027339" cy="33763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3" name="Right Arrow 22"/>
          <p:cNvSpPr/>
          <p:nvPr/>
        </p:nvSpPr>
        <p:spPr>
          <a:xfrm>
            <a:off x="5424714" y="3679794"/>
            <a:ext cx="1027339" cy="33763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4" name="Right Arrow 23"/>
          <p:cNvSpPr/>
          <p:nvPr/>
        </p:nvSpPr>
        <p:spPr>
          <a:xfrm>
            <a:off x="5386613" y="5300648"/>
            <a:ext cx="1027339" cy="33763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7" name="Chevron 26"/>
          <p:cNvSpPr/>
          <p:nvPr/>
        </p:nvSpPr>
        <p:spPr>
          <a:xfrm rot="5400000">
            <a:off x="-43675" y="3573834"/>
            <a:ext cx="1054362" cy="735698"/>
          </a:xfrm>
          <a:prstGeom prst="chevron">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Chevron 27"/>
          <p:cNvSpPr/>
          <p:nvPr/>
        </p:nvSpPr>
        <p:spPr>
          <a:xfrm rot="5400000">
            <a:off x="-43675" y="5164861"/>
            <a:ext cx="1054362" cy="735698"/>
          </a:xfrm>
          <a:prstGeom prst="chevron">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hevron 20"/>
          <p:cNvSpPr/>
          <p:nvPr/>
        </p:nvSpPr>
        <p:spPr>
          <a:xfrm rot="5400000">
            <a:off x="-43675" y="2102850"/>
            <a:ext cx="1054362" cy="735698"/>
          </a:xfrm>
          <a:prstGeom prst="chevron">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TextBox 21"/>
          <p:cNvSpPr txBox="1"/>
          <p:nvPr/>
        </p:nvSpPr>
        <p:spPr>
          <a:xfrm>
            <a:off x="270326" y="2289105"/>
            <a:ext cx="687615" cy="523220"/>
          </a:xfrm>
          <a:prstGeom prst="rect">
            <a:avLst/>
          </a:prstGeom>
          <a:noFill/>
        </p:spPr>
        <p:txBody>
          <a:bodyPr wrap="square" rtlCol="0">
            <a:spAutoFit/>
          </a:bodyPr>
          <a:lstStyle/>
          <a:p>
            <a:r>
              <a:rPr lang="id-ID" sz="2800" dirty="0">
                <a:solidFill>
                  <a:schemeClr val="bg1"/>
                </a:solidFill>
                <a:latin typeface="Arial Black" panose="020B0A04020102020204" pitchFamily="34" charset="0"/>
              </a:rPr>
              <a:t>1</a:t>
            </a:r>
            <a:endParaRPr lang="en-US" sz="2800" dirty="0">
              <a:solidFill>
                <a:schemeClr val="bg1"/>
              </a:solidFill>
              <a:latin typeface="Arial Black" panose="020B0A04020102020204" pitchFamily="34" charset="0"/>
            </a:endParaRPr>
          </a:p>
        </p:txBody>
      </p:sp>
      <p:sp>
        <p:nvSpPr>
          <p:cNvPr id="30" name="TextBox 29"/>
          <p:cNvSpPr txBox="1"/>
          <p:nvPr/>
        </p:nvSpPr>
        <p:spPr>
          <a:xfrm>
            <a:off x="260349" y="3757742"/>
            <a:ext cx="687615" cy="523220"/>
          </a:xfrm>
          <a:prstGeom prst="rect">
            <a:avLst/>
          </a:prstGeom>
          <a:noFill/>
        </p:spPr>
        <p:txBody>
          <a:bodyPr wrap="square" rtlCol="0">
            <a:spAutoFit/>
          </a:bodyPr>
          <a:lstStyle/>
          <a:p>
            <a:r>
              <a:rPr lang="id-ID" sz="2800" dirty="0">
                <a:solidFill>
                  <a:schemeClr val="bg1"/>
                </a:solidFill>
                <a:latin typeface="Arial Black" panose="020B0A04020102020204" pitchFamily="34" charset="0"/>
              </a:rPr>
              <a:t>2</a:t>
            </a:r>
            <a:endParaRPr lang="en-US" sz="2800" dirty="0">
              <a:solidFill>
                <a:schemeClr val="bg1"/>
              </a:solidFill>
              <a:latin typeface="Arial Black" panose="020B0A04020102020204" pitchFamily="34" charset="0"/>
            </a:endParaRPr>
          </a:p>
        </p:txBody>
      </p:sp>
      <p:sp>
        <p:nvSpPr>
          <p:cNvPr id="31" name="TextBox 30"/>
          <p:cNvSpPr txBox="1"/>
          <p:nvPr/>
        </p:nvSpPr>
        <p:spPr>
          <a:xfrm>
            <a:off x="260349" y="5394453"/>
            <a:ext cx="687615" cy="523220"/>
          </a:xfrm>
          <a:prstGeom prst="rect">
            <a:avLst/>
          </a:prstGeom>
          <a:noFill/>
        </p:spPr>
        <p:txBody>
          <a:bodyPr wrap="square" rtlCol="0">
            <a:spAutoFit/>
          </a:bodyPr>
          <a:lstStyle/>
          <a:p>
            <a:r>
              <a:rPr lang="id-ID" sz="2800" dirty="0">
                <a:solidFill>
                  <a:schemeClr val="bg1"/>
                </a:solidFill>
                <a:latin typeface="Arial Black" panose="020B0A04020102020204" pitchFamily="34" charset="0"/>
              </a:rPr>
              <a:t>3</a:t>
            </a:r>
            <a:endParaRPr lang="en-US" sz="2800" dirty="0">
              <a:solidFill>
                <a:schemeClr val="bg1"/>
              </a:solidFill>
              <a:latin typeface="Arial Black" panose="020B0A04020102020204" pitchFamily="34" charset="0"/>
            </a:endParaRPr>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0313">
            <a:off x="8965067" y="378569"/>
            <a:ext cx="3899351" cy="2104503"/>
          </a:xfrm>
          <a:prstGeom prst="rect">
            <a:avLst/>
          </a:prstGeom>
        </p:spPr>
      </p:pic>
    </p:spTree>
    <p:extLst>
      <p:ext uri="{BB962C8B-B14F-4D97-AF65-F5344CB8AC3E}">
        <p14:creationId xmlns:p14="http://schemas.microsoft.com/office/powerpoint/2010/main" val="6743061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anim calcmode="lin" valueType="num">
                                      <p:cBhvr>
                                        <p:cTn id="8" dur="300" fill="hold"/>
                                        <p:tgtEl>
                                          <p:spTgt spid="21"/>
                                        </p:tgtEl>
                                        <p:attrNameLst>
                                          <p:attrName>ppt_x</p:attrName>
                                        </p:attrNameLst>
                                      </p:cBhvr>
                                      <p:tavLst>
                                        <p:tav tm="0">
                                          <p:val>
                                            <p:strVal val="#ppt_x"/>
                                          </p:val>
                                        </p:tav>
                                        <p:tav tm="100000">
                                          <p:val>
                                            <p:strVal val="#ppt_x"/>
                                          </p:val>
                                        </p:tav>
                                      </p:tavLst>
                                    </p:anim>
                                    <p:anim calcmode="lin" valueType="num">
                                      <p:cBhvr>
                                        <p:cTn id="9" dur="3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00"/>
                                        <p:tgtEl>
                                          <p:spTgt spid="10"/>
                                        </p:tgtEl>
                                      </p:cBhvr>
                                    </p:animEffect>
                                    <p:anim calcmode="lin" valueType="num">
                                      <p:cBhvr>
                                        <p:cTn id="13" dur="300" fill="hold"/>
                                        <p:tgtEl>
                                          <p:spTgt spid="10"/>
                                        </p:tgtEl>
                                        <p:attrNameLst>
                                          <p:attrName>ppt_x</p:attrName>
                                        </p:attrNameLst>
                                      </p:cBhvr>
                                      <p:tavLst>
                                        <p:tav tm="0">
                                          <p:val>
                                            <p:strVal val="#ppt_x"/>
                                          </p:val>
                                        </p:tav>
                                        <p:tav tm="100000">
                                          <p:val>
                                            <p:strVal val="#ppt_x"/>
                                          </p:val>
                                        </p:tav>
                                      </p:tavLst>
                                    </p:anim>
                                    <p:anim calcmode="lin" valueType="num">
                                      <p:cBhvr>
                                        <p:cTn id="14" dur="3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00"/>
                                        <p:tgtEl>
                                          <p:spTgt spid="22"/>
                                        </p:tgtEl>
                                      </p:cBhvr>
                                    </p:animEffect>
                                    <p:anim calcmode="lin" valueType="num">
                                      <p:cBhvr>
                                        <p:cTn id="18" dur="300" fill="hold"/>
                                        <p:tgtEl>
                                          <p:spTgt spid="22"/>
                                        </p:tgtEl>
                                        <p:attrNameLst>
                                          <p:attrName>ppt_x</p:attrName>
                                        </p:attrNameLst>
                                      </p:cBhvr>
                                      <p:tavLst>
                                        <p:tav tm="0">
                                          <p:val>
                                            <p:strVal val="#ppt_x"/>
                                          </p:val>
                                        </p:tav>
                                        <p:tav tm="100000">
                                          <p:val>
                                            <p:strVal val="#ppt_x"/>
                                          </p:val>
                                        </p:tav>
                                      </p:tavLst>
                                    </p:anim>
                                    <p:anim calcmode="lin" valueType="num">
                                      <p:cBhvr>
                                        <p:cTn id="19" dur="3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3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3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300"/>
                                        <p:tgtEl>
                                          <p:spTgt spid="30"/>
                                        </p:tgtEl>
                                      </p:cBhvr>
                                    </p:animEffect>
                                    <p:anim calcmode="lin" valueType="num">
                                      <p:cBhvr>
                                        <p:cTn id="35" dur="300" fill="hold"/>
                                        <p:tgtEl>
                                          <p:spTgt spid="30"/>
                                        </p:tgtEl>
                                        <p:attrNameLst>
                                          <p:attrName>ppt_x</p:attrName>
                                        </p:attrNameLst>
                                      </p:cBhvr>
                                      <p:tavLst>
                                        <p:tav tm="0">
                                          <p:val>
                                            <p:strVal val="#ppt_x"/>
                                          </p:val>
                                        </p:tav>
                                        <p:tav tm="100000">
                                          <p:val>
                                            <p:strVal val="#ppt_x"/>
                                          </p:val>
                                        </p:tav>
                                      </p:tavLst>
                                    </p:anim>
                                    <p:anim calcmode="lin" valueType="num">
                                      <p:cBhvr>
                                        <p:cTn id="36" dur="300" fill="hold"/>
                                        <p:tgtEl>
                                          <p:spTgt spid="3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300"/>
                                        <p:tgtEl>
                                          <p:spTgt spid="27"/>
                                        </p:tgtEl>
                                      </p:cBhvr>
                                    </p:animEffect>
                                    <p:anim calcmode="lin" valueType="num">
                                      <p:cBhvr>
                                        <p:cTn id="40" dur="300" fill="hold"/>
                                        <p:tgtEl>
                                          <p:spTgt spid="27"/>
                                        </p:tgtEl>
                                        <p:attrNameLst>
                                          <p:attrName>ppt_x</p:attrName>
                                        </p:attrNameLst>
                                      </p:cBhvr>
                                      <p:tavLst>
                                        <p:tav tm="0">
                                          <p:val>
                                            <p:strVal val="#ppt_x"/>
                                          </p:val>
                                        </p:tav>
                                        <p:tav tm="100000">
                                          <p:val>
                                            <p:strVal val="#ppt_x"/>
                                          </p:val>
                                        </p:tav>
                                      </p:tavLst>
                                    </p:anim>
                                    <p:anim calcmode="lin" valueType="num">
                                      <p:cBhvr>
                                        <p:cTn id="41" dur="300" fill="hold"/>
                                        <p:tgtEl>
                                          <p:spTgt spid="2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300"/>
                                        <p:tgtEl>
                                          <p:spTgt spid="11"/>
                                        </p:tgtEl>
                                      </p:cBhvr>
                                    </p:animEffect>
                                    <p:anim calcmode="lin" valueType="num">
                                      <p:cBhvr>
                                        <p:cTn id="45" dur="300" fill="hold"/>
                                        <p:tgtEl>
                                          <p:spTgt spid="11"/>
                                        </p:tgtEl>
                                        <p:attrNameLst>
                                          <p:attrName>ppt_x</p:attrName>
                                        </p:attrNameLst>
                                      </p:cBhvr>
                                      <p:tavLst>
                                        <p:tav tm="0">
                                          <p:val>
                                            <p:strVal val="#ppt_x"/>
                                          </p:val>
                                        </p:tav>
                                        <p:tav tm="100000">
                                          <p:val>
                                            <p:strVal val="#ppt_x"/>
                                          </p:val>
                                        </p:tav>
                                      </p:tavLst>
                                    </p:anim>
                                    <p:anim calcmode="lin" valueType="num">
                                      <p:cBhvr>
                                        <p:cTn id="46" dur="3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barn(inVertical)">
                                      <p:cBhvr>
                                        <p:cTn id="51" dur="3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3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300" fill="hold"/>
                                        <p:tgtEl>
                                          <p:spTgt spid="31"/>
                                        </p:tgtEl>
                                        <p:attrNameLst>
                                          <p:attrName>ppt_x</p:attrName>
                                        </p:attrNameLst>
                                      </p:cBhvr>
                                      <p:tavLst>
                                        <p:tav tm="0">
                                          <p:val>
                                            <p:strVal val="#ppt_x"/>
                                          </p:val>
                                        </p:tav>
                                        <p:tav tm="100000">
                                          <p:val>
                                            <p:strVal val="#ppt_x"/>
                                          </p:val>
                                        </p:tav>
                                      </p:tavLst>
                                    </p:anim>
                                    <p:anim calcmode="lin" valueType="num">
                                      <p:cBhvr additive="base">
                                        <p:cTn id="62" dur="300" fill="hold"/>
                                        <p:tgtEl>
                                          <p:spTgt spid="31"/>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300" fill="hold"/>
                                        <p:tgtEl>
                                          <p:spTgt spid="28"/>
                                        </p:tgtEl>
                                        <p:attrNameLst>
                                          <p:attrName>ppt_x</p:attrName>
                                        </p:attrNameLst>
                                      </p:cBhvr>
                                      <p:tavLst>
                                        <p:tav tm="0">
                                          <p:val>
                                            <p:strVal val="#ppt_x"/>
                                          </p:val>
                                        </p:tav>
                                        <p:tav tm="100000">
                                          <p:val>
                                            <p:strVal val="#ppt_x"/>
                                          </p:val>
                                        </p:tav>
                                      </p:tavLst>
                                    </p:anim>
                                    <p:anim calcmode="lin" valueType="num">
                                      <p:cBhvr additive="base">
                                        <p:cTn id="66" dur="300" fill="hold"/>
                                        <p:tgtEl>
                                          <p:spTgt spid="2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300" fill="hold"/>
                                        <p:tgtEl>
                                          <p:spTgt spid="12"/>
                                        </p:tgtEl>
                                        <p:attrNameLst>
                                          <p:attrName>ppt_x</p:attrName>
                                        </p:attrNameLst>
                                      </p:cBhvr>
                                      <p:tavLst>
                                        <p:tav tm="0">
                                          <p:val>
                                            <p:strVal val="#ppt_x"/>
                                          </p:val>
                                        </p:tav>
                                        <p:tav tm="100000">
                                          <p:val>
                                            <p:strVal val="#ppt_x"/>
                                          </p:val>
                                        </p:tav>
                                      </p:tavLst>
                                    </p:anim>
                                    <p:anim calcmode="lin" valueType="num">
                                      <p:cBhvr additive="base">
                                        <p:cTn id="70" dur="3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barn(inVertical)">
                                      <p:cBhvr>
                                        <p:cTn id="75" dur="300"/>
                                        <p:tgtEl>
                                          <p:spTgt spid="24"/>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barn(inVertical)">
                                      <p:cBhvr>
                                        <p:cTn id="80"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0" grpId="0" animBg="1"/>
      <p:bldP spid="15" grpId="0" animBg="1"/>
      <p:bldP spid="16" grpId="0" animBg="1"/>
      <p:bldP spid="17" grpId="0" animBg="1"/>
      <p:bldP spid="19" grpId="0" animBg="1"/>
      <p:bldP spid="23" grpId="0" animBg="1"/>
      <p:bldP spid="24" grpId="0" animBg="1"/>
      <p:bldP spid="27" grpId="0" animBg="1"/>
      <p:bldP spid="28" grpId="0" animBg="1"/>
      <p:bldP spid="21" grpId="0" animBg="1"/>
      <p:bldP spid="22"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5" y="257068"/>
            <a:ext cx="6233886" cy="735284"/>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LOKASI PENELITIAN </a:t>
            </a:r>
            <a:endParaRPr lang="en-US" sz="3200" dirty="0">
              <a:solidFill>
                <a:schemeClr val="bg1"/>
              </a:solidFill>
              <a:latin typeface="Arial Black" panose="020B0A04020102020204" pitchFamily="34" charset="0"/>
            </a:endParaRPr>
          </a:p>
        </p:txBody>
      </p:sp>
      <p:sp>
        <p:nvSpPr>
          <p:cNvPr id="5" name="Oval 4"/>
          <p:cNvSpPr/>
          <p:nvPr/>
        </p:nvSpPr>
        <p:spPr>
          <a:xfrm>
            <a:off x="43541" y="101785"/>
            <a:ext cx="1070429" cy="100526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III</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196899" y="6278869"/>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pic>
        <p:nvPicPr>
          <p:cNvPr id="31" name="Picture 30" descr="C:\Users\USER\Downloads\Jurnal\administrasi-malang-a1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345" y="1175513"/>
            <a:ext cx="2982361" cy="1883624"/>
          </a:xfrm>
          <a:prstGeom prst="rect">
            <a:avLst/>
          </a:prstGeom>
          <a:noFill/>
          <a:ln w="19050">
            <a:solidFill>
              <a:schemeClr val="tx1"/>
            </a:solidFill>
          </a:ln>
        </p:spPr>
      </p:pic>
      <p:sp>
        <p:nvSpPr>
          <p:cNvPr id="35" name="Rectangle 34"/>
          <p:cNvSpPr/>
          <p:nvPr/>
        </p:nvSpPr>
        <p:spPr>
          <a:xfrm>
            <a:off x="1451427" y="1527274"/>
            <a:ext cx="587147" cy="23902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6" name="Picture 35"/>
          <p:cNvPicPr>
            <a:picLocks noChangeAspect="1"/>
          </p:cNvPicPr>
          <p:nvPr/>
        </p:nvPicPr>
        <p:blipFill rotWithShape="1">
          <a:blip r:embed="rId4">
            <a:extLst>
              <a:ext uri="{28A0092B-C50C-407E-A947-70E740481C1C}">
                <a14:useLocalDpi xmlns:a14="http://schemas.microsoft.com/office/drawing/2010/main" val="0"/>
              </a:ext>
            </a:extLst>
          </a:blip>
          <a:srcRect l="24724" t="17750" r="46674" b="24223"/>
          <a:stretch/>
        </p:blipFill>
        <p:spPr bwMode="auto">
          <a:xfrm>
            <a:off x="499951" y="3409219"/>
            <a:ext cx="2455342" cy="2508121"/>
          </a:xfrm>
          <a:prstGeom prst="rect">
            <a:avLst/>
          </a:prstGeom>
          <a:ln w="19050">
            <a:solidFill>
              <a:schemeClr val="tx1"/>
            </a:solidFill>
          </a:ln>
          <a:extLst>
            <a:ext uri="{53640926-AAD7-44D8-BBD7-CCE9431645EC}">
              <a14:shadowObscured xmlns:a14="http://schemas.microsoft.com/office/drawing/2010/main"/>
            </a:ext>
          </a:extLst>
        </p:spPr>
      </p:pic>
      <p:cxnSp>
        <p:nvCxnSpPr>
          <p:cNvPr id="37" name="Straight Connector 36"/>
          <p:cNvCxnSpPr/>
          <p:nvPr/>
        </p:nvCxnSpPr>
        <p:spPr>
          <a:xfrm>
            <a:off x="2015866" y="1766294"/>
            <a:ext cx="1008679" cy="1642925"/>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600598" y="1780228"/>
            <a:ext cx="838780" cy="1731973"/>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1242809" y="5126668"/>
            <a:ext cx="1224112" cy="501943"/>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3" name="Oval 42"/>
          <p:cNvSpPr/>
          <p:nvPr/>
        </p:nvSpPr>
        <p:spPr>
          <a:xfrm>
            <a:off x="1358833" y="5289580"/>
            <a:ext cx="118319" cy="1123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4" name="Oval 43"/>
          <p:cNvSpPr/>
          <p:nvPr/>
        </p:nvSpPr>
        <p:spPr>
          <a:xfrm>
            <a:off x="2253669" y="5484481"/>
            <a:ext cx="118479" cy="1127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5" name="Text Box 17"/>
          <p:cNvSpPr txBox="1"/>
          <p:nvPr/>
        </p:nvSpPr>
        <p:spPr>
          <a:xfrm>
            <a:off x="368743" y="3045627"/>
            <a:ext cx="3759958" cy="4618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id-ID"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Sumber: Peta Tematik Indonesia, 2021</a:t>
            </a:r>
            <a:endParaRPr lang="en-US" sz="1100" dirty="0">
              <a:effectLst/>
              <a:ea typeface="Calibri" panose="020F0502020204030204" pitchFamily="34" charset="0"/>
              <a:cs typeface="Times New Roman" panose="02020603050405020304" pitchFamily="18" charset="0"/>
            </a:endParaRPr>
          </a:p>
        </p:txBody>
      </p:sp>
      <p:sp>
        <p:nvSpPr>
          <p:cNvPr id="47" name="Text Box 8"/>
          <p:cNvSpPr txBox="1"/>
          <p:nvPr/>
        </p:nvSpPr>
        <p:spPr>
          <a:xfrm>
            <a:off x="368743" y="5899010"/>
            <a:ext cx="3759958" cy="4618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id-ID"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Sumber: Peta Rupa Bumi, 2021</a:t>
            </a:r>
            <a:endParaRPr lang="en-US" sz="1100" dirty="0">
              <a:effectLst/>
              <a:ea typeface="Calibri" panose="020F0502020204030204" pitchFamily="34" charset="0"/>
              <a:cs typeface="Times New Roman" panose="02020603050405020304" pitchFamily="18" charset="0"/>
            </a:endParaRPr>
          </a:p>
        </p:txBody>
      </p:sp>
      <p:sp>
        <p:nvSpPr>
          <p:cNvPr id="48" name="Text Box 25"/>
          <p:cNvSpPr txBox="1"/>
          <p:nvPr/>
        </p:nvSpPr>
        <p:spPr>
          <a:xfrm>
            <a:off x="1344470" y="3468785"/>
            <a:ext cx="1645449" cy="51743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0"/>
              </a:spcAft>
            </a:pPr>
            <a:r>
              <a:rPr lang="id-ID" sz="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Peta Kecamatan Karangploso dan Singosari</a:t>
            </a:r>
            <a:endParaRPr lang="en-US" sz="1100" dirty="0">
              <a:effectLst/>
              <a:ea typeface="Calibri" panose="020F0502020204030204" pitchFamily="34" charset="0"/>
              <a:cs typeface="Times New Roman" panose="02020603050405020304" pitchFamily="18" charset="0"/>
            </a:endParaRPr>
          </a:p>
        </p:txBody>
      </p:sp>
      <p:sp>
        <p:nvSpPr>
          <p:cNvPr id="14" name="Rectangle 13"/>
          <p:cNvSpPr/>
          <p:nvPr/>
        </p:nvSpPr>
        <p:spPr>
          <a:xfrm>
            <a:off x="4039666" y="5653448"/>
            <a:ext cx="7854033" cy="1130638"/>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1600" dirty="0">
                <a:solidFill>
                  <a:schemeClr val="tx1"/>
                </a:solidFill>
              </a:rPr>
              <a:t>Pada penelitian ini diambil satu segmen sungai sepanjang 6,80m. Untuk hulunya sendiri berada di Desa Ngijo Kecamatan Karangploso dengan titik koordinat 7°54'13.97" LS dan </a:t>
            </a:r>
            <a:r>
              <a:rPr lang="en-US" sz="1600" dirty="0">
                <a:solidFill>
                  <a:schemeClr val="tx1"/>
                </a:solidFill>
              </a:rPr>
              <a:t>112°36'35.39" BT</a:t>
            </a:r>
            <a:r>
              <a:rPr lang="id-ID" sz="1600" dirty="0">
                <a:solidFill>
                  <a:schemeClr val="tx1"/>
                </a:solidFill>
              </a:rPr>
              <a:t> sedangkan untuk hilirnya berada di Desa Banjararum yang berada di Kecamatan Singosari dengan titik koordinat 7°54'47.42" LS dan </a:t>
            </a:r>
            <a:r>
              <a:rPr lang="en-US" sz="1600" dirty="0">
                <a:solidFill>
                  <a:schemeClr val="tx1"/>
                </a:solidFill>
              </a:rPr>
              <a:t>112°39'21.63" </a:t>
            </a:r>
          </a:p>
        </p:txBody>
      </p:sp>
      <p:pic>
        <p:nvPicPr>
          <p:cNvPr id="12" name="Picture 11"/>
          <p:cNvPicPr>
            <a:picLocks noChangeAspect="1"/>
          </p:cNvPicPr>
          <p:nvPr/>
        </p:nvPicPr>
        <p:blipFill rotWithShape="1">
          <a:blip r:embed="rId5"/>
          <a:srcRect l="18462" t="6483"/>
          <a:stretch/>
        </p:blipFill>
        <p:spPr>
          <a:xfrm>
            <a:off x="4077460" y="1074240"/>
            <a:ext cx="7058784" cy="4436824"/>
          </a:xfrm>
          <a:prstGeom prst="rect">
            <a:avLst/>
          </a:prstGeom>
          <a:ln w="28575">
            <a:solidFill>
              <a:schemeClr val="tx1"/>
            </a:solidFill>
          </a:ln>
        </p:spPr>
      </p:pic>
      <p:cxnSp>
        <p:nvCxnSpPr>
          <p:cNvPr id="42" name="Straight Connector 41"/>
          <p:cNvCxnSpPr/>
          <p:nvPr/>
        </p:nvCxnSpPr>
        <p:spPr>
          <a:xfrm flipH="1">
            <a:off x="1417995" y="2102598"/>
            <a:ext cx="3387243" cy="3229553"/>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2311584" y="3329536"/>
            <a:ext cx="8432616" cy="223317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1933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barn(inVertical)">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barn(inVertical)">
                                      <p:cBhvr>
                                        <p:cTn id="15" dur="500"/>
                                        <p:tgtEl>
                                          <p:spTgt spid="35"/>
                                        </p:tgtEl>
                                      </p:cBhvr>
                                    </p:animEffect>
                                  </p:childTnLst>
                                </p:cTn>
                              </p:par>
                              <p:par>
                                <p:cTn id="16" presetID="16" presetClass="entr" presetSubtype="21"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barn(inVertical)">
                                      <p:cBhvr>
                                        <p:cTn id="18" dur="500"/>
                                        <p:tgtEl>
                                          <p:spTgt spid="38"/>
                                        </p:tgtEl>
                                      </p:cBhvr>
                                    </p:animEffect>
                                  </p:childTnLst>
                                </p:cTn>
                              </p:par>
                              <p:par>
                                <p:cTn id="19" presetID="16" presetClass="entr" presetSubtype="21"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barn(inVertical)">
                                      <p:cBhvr>
                                        <p:cTn id="21" dur="500"/>
                                        <p:tgtEl>
                                          <p:spTgt spid="37"/>
                                        </p:tgtEl>
                                      </p:cBhvr>
                                    </p:animEffect>
                                  </p:childTnLst>
                                </p:cTn>
                              </p:par>
                              <p:par>
                                <p:cTn id="22" presetID="16" presetClass="entr" presetSubtype="21"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barn(inVertical)">
                                      <p:cBhvr>
                                        <p:cTn id="24" dur="500"/>
                                        <p:tgtEl>
                                          <p:spTgt spid="36"/>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barn(inVertical)">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barn(inVertical)">
                                      <p:cBhvr>
                                        <p:cTn id="35" dur="500"/>
                                        <p:tgtEl>
                                          <p:spTgt spid="42"/>
                                        </p:tgtEl>
                                      </p:cBhvr>
                                    </p:animEffect>
                                  </p:childTnLst>
                                </p:cTn>
                              </p:par>
                              <p:par>
                                <p:cTn id="36" presetID="16" presetClass="entr" presetSubtype="21" fill="hold"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barn(inVertical)">
                                      <p:cBhvr>
                                        <p:cTn id="38" dur="500"/>
                                        <p:tgtEl>
                                          <p:spTgt spid="41"/>
                                        </p:tgtEl>
                                      </p:cBhvr>
                                    </p:animEffect>
                                  </p:childTnLst>
                                </p:cTn>
                              </p:par>
                              <p:par>
                                <p:cTn id="39" presetID="16" presetClass="entr" presetSubtype="21"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500"/>
                                        <p:tgtEl>
                                          <p:spTgt spid="12"/>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barn(inVertical)">
                                      <p:cBhvr>
                                        <p:cTn id="44" dur="500"/>
                                        <p:tgtEl>
                                          <p:spTgt spid="43"/>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barn(inVertical)">
                                      <p:cBhvr>
                                        <p:cTn id="47" dur="500"/>
                                        <p:tgtEl>
                                          <p:spTgt spid="48"/>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barn(inVertical)">
                                      <p:cBhvr>
                                        <p:cTn id="50" dur="500"/>
                                        <p:tgtEl>
                                          <p:spTgt spid="44"/>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0" grpId="0" animBg="1"/>
      <p:bldP spid="43" grpId="0" animBg="1"/>
      <p:bldP spid="44" grpId="0" animBg="1"/>
      <p:bldP spid="45" grpId="0"/>
      <p:bldP spid="47" grpId="0"/>
      <p:bldP spid="48" grpId="0"/>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4" y="257068"/>
            <a:ext cx="9176657" cy="735284"/>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DATA, PROGRAM DAN PERALATAN </a:t>
            </a:r>
            <a:endParaRPr lang="en-US" sz="3200" dirty="0">
              <a:solidFill>
                <a:schemeClr val="bg1"/>
              </a:solidFill>
              <a:latin typeface="Arial Black" panose="020B0A04020102020204" pitchFamily="34" charset="0"/>
            </a:endParaRPr>
          </a:p>
        </p:txBody>
      </p:sp>
      <p:sp>
        <p:nvSpPr>
          <p:cNvPr id="5" name="Oval 4"/>
          <p:cNvSpPr/>
          <p:nvPr/>
        </p:nvSpPr>
        <p:spPr>
          <a:xfrm>
            <a:off x="43541" y="101785"/>
            <a:ext cx="1070429" cy="100526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IV</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172700" y="6275943"/>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26" name="Flowchart: Alternate Process 25"/>
          <p:cNvSpPr/>
          <p:nvPr/>
        </p:nvSpPr>
        <p:spPr>
          <a:xfrm>
            <a:off x="1570858" y="1679255"/>
            <a:ext cx="2620142" cy="598238"/>
          </a:xfrm>
          <a:prstGeom prst="flowChartAlternateProcess">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tx1"/>
                </a:solidFill>
                <a:latin typeface="Arial" panose="020B0604020202020204" pitchFamily="34" charset="0"/>
                <a:cs typeface="Arial" panose="020B0604020202020204" pitchFamily="34" charset="0"/>
              </a:rPr>
              <a:t>DATA </a:t>
            </a:r>
            <a:endParaRPr lang="en-US" sz="2000" b="1" dirty="0">
              <a:solidFill>
                <a:schemeClr val="tx1"/>
              </a:solidFill>
              <a:latin typeface="Arial" panose="020B0604020202020204" pitchFamily="34" charset="0"/>
              <a:cs typeface="Arial" panose="020B0604020202020204" pitchFamily="34" charset="0"/>
            </a:endParaRPr>
          </a:p>
        </p:txBody>
      </p:sp>
      <p:sp>
        <p:nvSpPr>
          <p:cNvPr id="28" name="Flowchart: Alternate Process 27"/>
          <p:cNvSpPr/>
          <p:nvPr/>
        </p:nvSpPr>
        <p:spPr>
          <a:xfrm>
            <a:off x="7552558" y="1679255"/>
            <a:ext cx="2620142" cy="598238"/>
          </a:xfrm>
          <a:prstGeom prst="flowChartAlternateProcess">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a:solidFill>
                  <a:schemeClr val="tx1"/>
                </a:solidFill>
                <a:latin typeface="Arial" panose="020B0604020202020204" pitchFamily="34" charset="0"/>
                <a:cs typeface="Arial" panose="020B0604020202020204" pitchFamily="34" charset="0"/>
              </a:rPr>
              <a:t>PROGRAM  </a:t>
            </a:r>
            <a:endParaRPr lang="en-US" sz="2000" b="1" dirty="0">
              <a:solidFill>
                <a:schemeClr val="tx1"/>
              </a:solidFill>
              <a:latin typeface="Arial" panose="020B0604020202020204" pitchFamily="34" charset="0"/>
              <a:cs typeface="Arial" panose="020B0604020202020204" pitchFamily="34" charset="0"/>
            </a:endParaRPr>
          </a:p>
        </p:txBody>
      </p:sp>
      <p:pic>
        <p:nvPicPr>
          <p:cNvPr id="3076" name="Picture 4" descr="https://o.remove.bg/downloads/d252363a-215e-41b0-8861-87e334cd7563/image-removebg-preview.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755" y="1154335"/>
            <a:ext cx="1369559" cy="146596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o.remove.bg/downloads/2356bfaa-0393-416a-8efb-81280611273b/image-removebg-previe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7300" y="1159039"/>
            <a:ext cx="1435100" cy="1435100"/>
          </a:xfrm>
          <a:prstGeom prst="rect">
            <a:avLst/>
          </a:prstGeom>
          <a:noFill/>
          <a:extLst>
            <a:ext uri="{909E8E84-426E-40DD-AFC4-6F175D3DCCD1}">
              <a14:hiddenFill xmlns:a14="http://schemas.microsoft.com/office/drawing/2010/main">
                <a:solidFill>
                  <a:srgbClr val="FFFFFF"/>
                </a:solidFill>
              </a14:hiddenFill>
            </a:ext>
          </a:extLst>
        </p:spPr>
      </p:pic>
      <p:sp>
        <p:nvSpPr>
          <p:cNvPr id="2" name="Pentagon 1"/>
          <p:cNvSpPr/>
          <p:nvPr/>
        </p:nvSpPr>
        <p:spPr>
          <a:xfrm>
            <a:off x="1275441" y="2802413"/>
            <a:ext cx="3448166" cy="584200"/>
          </a:xfrm>
          <a:prstGeom prst="homePlat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b="1" dirty="0">
                <a:solidFill>
                  <a:schemeClr val="tx1"/>
                </a:solidFill>
              </a:rPr>
              <a:t>Koordinat Letak Sumur </a:t>
            </a:r>
          </a:p>
        </p:txBody>
      </p:sp>
      <p:sp>
        <p:nvSpPr>
          <p:cNvPr id="34" name="Pentagon 33"/>
          <p:cNvSpPr/>
          <p:nvPr/>
        </p:nvSpPr>
        <p:spPr>
          <a:xfrm>
            <a:off x="1324991" y="3643900"/>
            <a:ext cx="3448166" cy="584200"/>
          </a:xfrm>
          <a:prstGeom prst="homePlat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b="1" dirty="0">
                <a:solidFill>
                  <a:schemeClr val="tx1"/>
                </a:solidFill>
              </a:rPr>
              <a:t>Elevasi Muka Air Tanah </a:t>
            </a:r>
          </a:p>
        </p:txBody>
      </p:sp>
      <p:sp>
        <p:nvSpPr>
          <p:cNvPr id="49" name="Pentagon 48"/>
          <p:cNvSpPr/>
          <p:nvPr/>
        </p:nvSpPr>
        <p:spPr>
          <a:xfrm>
            <a:off x="1332814" y="4519892"/>
            <a:ext cx="3448166" cy="608737"/>
          </a:xfrm>
          <a:prstGeom prst="homePlat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Peta Rupa Bumi Indonesia skala 1:25.000</a:t>
            </a:r>
          </a:p>
        </p:txBody>
      </p:sp>
      <p:sp>
        <p:nvSpPr>
          <p:cNvPr id="50" name="Pentagon 49"/>
          <p:cNvSpPr/>
          <p:nvPr/>
        </p:nvSpPr>
        <p:spPr>
          <a:xfrm>
            <a:off x="1368764" y="5525700"/>
            <a:ext cx="3448166" cy="584200"/>
          </a:xfrm>
          <a:prstGeom prst="homePlat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2000" b="1" dirty="0">
                <a:solidFill>
                  <a:schemeClr val="tx1"/>
                </a:solidFill>
              </a:rPr>
              <a:t>Data kandungan unsur kimia pada air </a:t>
            </a:r>
          </a:p>
        </p:txBody>
      </p:sp>
      <p:sp>
        <p:nvSpPr>
          <p:cNvPr id="55" name="Oval 54"/>
          <p:cNvSpPr/>
          <p:nvPr/>
        </p:nvSpPr>
        <p:spPr>
          <a:xfrm>
            <a:off x="473525" y="4541545"/>
            <a:ext cx="696686" cy="655951"/>
          </a:xfrm>
          <a:prstGeom prst="ellipse">
            <a:avLst/>
          </a:prstGeom>
          <a:solidFill>
            <a:srgbClr val="FFC0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latin typeface="Arial Black" panose="020B0A04020102020204" pitchFamily="34" charset="0"/>
                <a:cs typeface="Arial" panose="020B0604020202020204" pitchFamily="34" charset="0"/>
              </a:rPr>
              <a:t>III</a:t>
            </a:r>
            <a:endParaRPr lang="en-US" dirty="0">
              <a:solidFill>
                <a:schemeClr val="tx1"/>
              </a:solidFill>
              <a:latin typeface="Arial Black" panose="020B0A04020102020204" pitchFamily="34" charset="0"/>
              <a:cs typeface="Arial" panose="020B0604020202020204" pitchFamily="34" charset="0"/>
            </a:endParaRPr>
          </a:p>
        </p:txBody>
      </p:sp>
      <p:sp>
        <p:nvSpPr>
          <p:cNvPr id="57" name="Oval 56"/>
          <p:cNvSpPr/>
          <p:nvPr/>
        </p:nvSpPr>
        <p:spPr>
          <a:xfrm>
            <a:off x="498132" y="2743270"/>
            <a:ext cx="696686" cy="655951"/>
          </a:xfrm>
          <a:prstGeom prst="ellipse">
            <a:avLst/>
          </a:prstGeom>
          <a:solidFill>
            <a:srgbClr val="FFC0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latin typeface="Arial Black" panose="020B0A04020102020204" pitchFamily="34" charset="0"/>
                <a:cs typeface="Arial" panose="020B0604020202020204" pitchFamily="34" charset="0"/>
              </a:rPr>
              <a:t>I</a:t>
            </a:r>
            <a:endParaRPr lang="en-US" dirty="0">
              <a:solidFill>
                <a:schemeClr val="tx1"/>
              </a:solidFill>
              <a:latin typeface="Arial Black" panose="020B0A04020102020204" pitchFamily="34" charset="0"/>
              <a:cs typeface="Arial" panose="020B0604020202020204" pitchFamily="34" charset="0"/>
            </a:endParaRPr>
          </a:p>
        </p:txBody>
      </p:sp>
      <p:sp>
        <p:nvSpPr>
          <p:cNvPr id="58" name="Oval 57"/>
          <p:cNvSpPr/>
          <p:nvPr/>
        </p:nvSpPr>
        <p:spPr>
          <a:xfrm>
            <a:off x="498132" y="3598362"/>
            <a:ext cx="696686" cy="655951"/>
          </a:xfrm>
          <a:prstGeom prst="ellipse">
            <a:avLst/>
          </a:prstGeom>
          <a:solidFill>
            <a:srgbClr val="FFC0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latin typeface="Arial Black" panose="020B0A04020102020204" pitchFamily="34" charset="0"/>
                <a:cs typeface="Arial" panose="020B0604020202020204" pitchFamily="34" charset="0"/>
              </a:rPr>
              <a:t>II</a:t>
            </a:r>
            <a:endParaRPr lang="en-US" dirty="0">
              <a:solidFill>
                <a:schemeClr val="tx1"/>
              </a:solidFill>
              <a:latin typeface="Arial Black" panose="020B0A04020102020204" pitchFamily="34" charset="0"/>
              <a:cs typeface="Arial" panose="020B0604020202020204" pitchFamily="34" charset="0"/>
            </a:endParaRPr>
          </a:p>
        </p:txBody>
      </p:sp>
      <p:sp>
        <p:nvSpPr>
          <p:cNvPr id="59" name="Oval 58"/>
          <p:cNvSpPr/>
          <p:nvPr/>
        </p:nvSpPr>
        <p:spPr>
          <a:xfrm>
            <a:off x="478172" y="5489824"/>
            <a:ext cx="696686" cy="655951"/>
          </a:xfrm>
          <a:prstGeom prst="ellipse">
            <a:avLst/>
          </a:prstGeom>
          <a:solidFill>
            <a:srgbClr val="FFC0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latin typeface="Arial Black" panose="020B0A04020102020204" pitchFamily="34" charset="0"/>
                <a:cs typeface="Arial" panose="020B0604020202020204" pitchFamily="34" charset="0"/>
              </a:rPr>
              <a:t>IV</a:t>
            </a:r>
            <a:endParaRPr lang="en-US" dirty="0">
              <a:solidFill>
                <a:schemeClr val="tx1"/>
              </a:solidFill>
              <a:latin typeface="Arial Black" panose="020B0A04020102020204" pitchFamily="34" charset="0"/>
              <a:cs typeface="Arial" panose="020B0604020202020204" pitchFamily="34" charset="0"/>
            </a:endParaRPr>
          </a:p>
        </p:txBody>
      </p:sp>
      <p:sp>
        <p:nvSpPr>
          <p:cNvPr id="60" name="Pentagon 59"/>
          <p:cNvSpPr/>
          <p:nvPr/>
        </p:nvSpPr>
        <p:spPr>
          <a:xfrm>
            <a:off x="7114609" y="2743270"/>
            <a:ext cx="3448166" cy="584200"/>
          </a:xfrm>
          <a:prstGeom prst="homePlat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b="1" dirty="0">
                <a:solidFill>
                  <a:schemeClr val="tx1"/>
                </a:solidFill>
              </a:rPr>
              <a:t>Program R </a:t>
            </a:r>
          </a:p>
        </p:txBody>
      </p:sp>
      <p:sp>
        <p:nvSpPr>
          <p:cNvPr id="61" name="Pentagon 60"/>
          <p:cNvSpPr/>
          <p:nvPr/>
        </p:nvSpPr>
        <p:spPr>
          <a:xfrm>
            <a:off x="7127309" y="3696432"/>
            <a:ext cx="3448166" cy="584200"/>
          </a:xfrm>
          <a:prstGeom prst="homePlat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b="1" dirty="0">
                <a:solidFill>
                  <a:schemeClr val="tx1"/>
                </a:solidFill>
              </a:rPr>
              <a:t>Surfer 13 </a:t>
            </a:r>
          </a:p>
        </p:txBody>
      </p:sp>
      <p:sp>
        <p:nvSpPr>
          <p:cNvPr id="62" name="Pentagon 61"/>
          <p:cNvSpPr/>
          <p:nvPr/>
        </p:nvSpPr>
        <p:spPr>
          <a:xfrm>
            <a:off x="7127309" y="4572417"/>
            <a:ext cx="3448166" cy="608737"/>
          </a:xfrm>
          <a:prstGeom prst="homePlat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AutoCAD</a:t>
            </a:r>
            <a:r>
              <a:rPr lang="id-ID" sz="2000" b="1" dirty="0">
                <a:solidFill>
                  <a:schemeClr val="tx1"/>
                </a:solidFill>
              </a:rPr>
              <a:t> 2017</a:t>
            </a:r>
            <a:endParaRPr lang="it-IT" sz="2000" b="1" dirty="0">
              <a:solidFill>
                <a:schemeClr val="tx1"/>
              </a:solidFill>
            </a:endParaRPr>
          </a:p>
        </p:txBody>
      </p:sp>
      <p:sp>
        <p:nvSpPr>
          <p:cNvPr id="63" name="Oval 62"/>
          <p:cNvSpPr/>
          <p:nvPr/>
        </p:nvSpPr>
        <p:spPr>
          <a:xfrm>
            <a:off x="6337300" y="4564190"/>
            <a:ext cx="696686" cy="655951"/>
          </a:xfrm>
          <a:prstGeom prst="ellipse">
            <a:avLst/>
          </a:prstGeom>
          <a:solidFill>
            <a:srgbClr val="FFC0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latin typeface="Arial Black" panose="020B0A04020102020204" pitchFamily="34" charset="0"/>
                <a:cs typeface="Arial" panose="020B0604020202020204" pitchFamily="34" charset="0"/>
              </a:rPr>
              <a:t>III</a:t>
            </a:r>
            <a:endParaRPr lang="en-US" dirty="0">
              <a:solidFill>
                <a:schemeClr val="tx1"/>
              </a:solidFill>
              <a:latin typeface="Arial Black" panose="020B0A04020102020204" pitchFamily="34" charset="0"/>
              <a:cs typeface="Arial" panose="020B0604020202020204" pitchFamily="34" charset="0"/>
            </a:endParaRPr>
          </a:p>
        </p:txBody>
      </p:sp>
      <p:sp>
        <p:nvSpPr>
          <p:cNvPr id="64" name="Oval 63"/>
          <p:cNvSpPr/>
          <p:nvPr/>
        </p:nvSpPr>
        <p:spPr>
          <a:xfrm>
            <a:off x="6337300" y="2680523"/>
            <a:ext cx="696686" cy="655951"/>
          </a:xfrm>
          <a:prstGeom prst="ellipse">
            <a:avLst/>
          </a:prstGeom>
          <a:solidFill>
            <a:srgbClr val="FFC0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latin typeface="Arial Black" panose="020B0A04020102020204" pitchFamily="34" charset="0"/>
                <a:cs typeface="Arial" panose="020B0604020202020204" pitchFamily="34" charset="0"/>
              </a:rPr>
              <a:t>I</a:t>
            </a:r>
            <a:endParaRPr lang="en-US" dirty="0">
              <a:solidFill>
                <a:schemeClr val="tx1"/>
              </a:solidFill>
              <a:latin typeface="Arial Black" panose="020B0A04020102020204" pitchFamily="34" charset="0"/>
              <a:cs typeface="Arial" panose="020B0604020202020204" pitchFamily="34" charset="0"/>
            </a:endParaRPr>
          </a:p>
        </p:txBody>
      </p:sp>
      <p:sp>
        <p:nvSpPr>
          <p:cNvPr id="65" name="Oval 64"/>
          <p:cNvSpPr/>
          <p:nvPr/>
        </p:nvSpPr>
        <p:spPr>
          <a:xfrm>
            <a:off x="6337300" y="3678630"/>
            <a:ext cx="696686" cy="655951"/>
          </a:xfrm>
          <a:prstGeom prst="ellipse">
            <a:avLst/>
          </a:prstGeom>
          <a:solidFill>
            <a:srgbClr val="FFC0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latin typeface="Arial Black" panose="020B0A04020102020204" pitchFamily="34" charset="0"/>
                <a:cs typeface="Arial" panose="020B0604020202020204" pitchFamily="34" charset="0"/>
              </a:rPr>
              <a:t>II</a:t>
            </a:r>
            <a:endParaRPr lang="en-US" dirty="0">
              <a:solidFill>
                <a:schemeClr val="tx1"/>
              </a:solidFill>
              <a:latin typeface="Arial Black" panose="020B0A04020102020204" pitchFamily="34" charset="0"/>
              <a:cs typeface="Arial" panose="020B0604020202020204" pitchFamily="34" charset="0"/>
            </a:endParaRPr>
          </a:p>
        </p:txBody>
      </p:sp>
      <p:pic>
        <p:nvPicPr>
          <p:cNvPr id="3082" name="Picture 10" descr="https://o.remove.bg/downloads/279ecf6e-d1df-4f0b-98ba-271b95176285/image-removebg-preview.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37527" y="2287949"/>
            <a:ext cx="2152685" cy="1044817"/>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s://o.remove.bg/downloads/d35b565e-f102-44a0-81d7-03ace974fc0e/image-removebg-preview.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23025" y="3419508"/>
            <a:ext cx="1104900" cy="1104901"/>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https://o.remove.bg/downloads/bb6e209c-2664-4b40-b37f-c6f86c1eea4a/image-removebg-preview.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47383" y="4462089"/>
            <a:ext cx="1642829" cy="925016"/>
          </a:xfrm>
          <a:prstGeom prst="rect">
            <a:avLst/>
          </a:prstGeom>
          <a:noFill/>
          <a:extLst>
            <a:ext uri="{909E8E84-426E-40DD-AFC4-6F175D3DCCD1}">
              <a14:hiddenFill xmlns:a14="http://schemas.microsoft.com/office/drawing/2010/main">
                <a:solidFill>
                  <a:srgbClr val="FFFFFF"/>
                </a:solidFill>
              </a14:hiddenFill>
            </a:ext>
          </a:extLst>
        </p:spPr>
      </p:pic>
      <p:sp>
        <p:nvSpPr>
          <p:cNvPr id="66" name="Pentagon 65"/>
          <p:cNvSpPr/>
          <p:nvPr/>
        </p:nvSpPr>
        <p:spPr>
          <a:xfrm>
            <a:off x="7114609" y="5567939"/>
            <a:ext cx="3448166" cy="608737"/>
          </a:xfrm>
          <a:prstGeom prst="homePlat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b="1" dirty="0">
                <a:solidFill>
                  <a:schemeClr val="tx1"/>
                </a:solidFill>
              </a:rPr>
              <a:t>GW_Chart </a:t>
            </a:r>
            <a:r>
              <a:rPr lang="id-ID" sz="2000" b="1" i="1" dirty="0">
                <a:solidFill>
                  <a:schemeClr val="tx1"/>
                </a:solidFill>
              </a:rPr>
              <a:t>Version 1.30.00 </a:t>
            </a:r>
            <a:endParaRPr lang="it-IT" sz="2000" b="1" i="1" dirty="0">
              <a:solidFill>
                <a:schemeClr val="tx1"/>
              </a:solidFill>
            </a:endParaRPr>
          </a:p>
        </p:txBody>
      </p:sp>
      <p:sp>
        <p:nvSpPr>
          <p:cNvPr id="67" name="Oval 66"/>
          <p:cNvSpPr/>
          <p:nvPr/>
        </p:nvSpPr>
        <p:spPr>
          <a:xfrm>
            <a:off x="6324600" y="5559712"/>
            <a:ext cx="696686" cy="655951"/>
          </a:xfrm>
          <a:prstGeom prst="ellipse">
            <a:avLst/>
          </a:prstGeom>
          <a:solidFill>
            <a:srgbClr val="FFC0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latin typeface="Arial Black" panose="020B0A04020102020204" pitchFamily="34" charset="0"/>
                <a:cs typeface="Arial" panose="020B0604020202020204" pitchFamily="34" charset="0"/>
              </a:rPr>
              <a:t>IV</a:t>
            </a:r>
            <a:endParaRPr lang="en-US" dirty="0">
              <a:solidFill>
                <a:schemeClr val="tx1"/>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33956142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4" y="257068"/>
            <a:ext cx="9176657" cy="735284"/>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DATA, PROGRAM DAN PERALATAN </a:t>
            </a:r>
            <a:endParaRPr lang="en-US" sz="3200" dirty="0">
              <a:solidFill>
                <a:schemeClr val="bg1"/>
              </a:solidFill>
              <a:latin typeface="Arial Black" panose="020B0A04020102020204" pitchFamily="34" charset="0"/>
            </a:endParaRPr>
          </a:p>
        </p:txBody>
      </p:sp>
      <p:sp>
        <p:nvSpPr>
          <p:cNvPr id="5" name="Oval 4"/>
          <p:cNvSpPr/>
          <p:nvPr/>
        </p:nvSpPr>
        <p:spPr>
          <a:xfrm>
            <a:off x="43541" y="101785"/>
            <a:ext cx="1070429" cy="100526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IV</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172700" y="6275943"/>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grpSp>
        <p:nvGrpSpPr>
          <p:cNvPr id="10" name="Group 9"/>
          <p:cNvGrpSpPr/>
          <p:nvPr/>
        </p:nvGrpSpPr>
        <p:grpSpPr>
          <a:xfrm>
            <a:off x="7806737" y="1560984"/>
            <a:ext cx="3743200" cy="3504214"/>
            <a:chOff x="8153400" y="1809194"/>
            <a:chExt cx="3508948" cy="3207306"/>
          </a:xfrm>
        </p:grpSpPr>
        <p:sp>
          <p:nvSpPr>
            <p:cNvPr id="9" name="Snip Diagonal Corner Rectangle 8"/>
            <p:cNvSpPr/>
            <p:nvPr/>
          </p:nvSpPr>
          <p:spPr>
            <a:xfrm>
              <a:off x="8153400" y="1809194"/>
              <a:ext cx="3508948" cy="3207306"/>
            </a:xfrm>
            <a:prstGeom prst="snip2DiagRect">
              <a:avLst/>
            </a:prstGeom>
            <a:solidFill>
              <a:schemeClr val="accent4"/>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520792" y="2117749"/>
              <a:ext cx="3141556" cy="2450781"/>
            </a:xfrm>
            <a:prstGeom prst="rect">
              <a:avLst/>
            </a:prstGeom>
            <a:noFill/>
          </p:spPr>
          <p:txBody>
            <a:bodyPr wrap="square" rtlCol="0">
              <a:spAutoFit/>
            </a:bodyPr>
            <a:lstStyle/>
            <a:p>
              <a:pPr marL="342900" indent="-342900">
                <a:buAutoNum type="arabicPeriod"/>
              </a:pPr>
              <a:r>
                <a:rPr lang="id-ID" sz="1400" dirty="0">
                  <a:latin typeface="Cambria" panose="02040503050406030204" pitchFamily="18" charset="0"/>
                  <a:ea typeface="Cambria" panose="02040503050406030204" pitchFamily="18" charset="0"/>
                </a:rPr>
                <a:t>Tali dan Alat Pemberat </a:t>
              </a:r>
            </a:p>
            <a:p>
              <a:pPr marL="342900" indent="-342900">
                <a:buAutoNum type="arabicPeriod"/>
              </a:pPr>
              <a:r>
                <a:rPr lang="id-ID" sz="1400" dirty="0">
                  <a:latin typeface="Cambria" panose="02040503050406030204" pitchFamily="18" charset="0"/>
                  <a:ea typeface="Cambria" panose="02040503050406030204" pitchFamily="18" charset="0"/>
                </a:rPr>
                <a:t> Meteran </a:t>
              </a:r>
            </a:p>
            <a:p>
              <a:pPr marL="342900" indent="-342900">
                <a:buAutoNum type="arabicPeriod"/>
              </a:pPr>
              <a:r>
                <a:rPr lang="id-ID" sz="1400" dirty="0">
                  <a:latin typeface="Cambria" panose="02040503050406030204" pitchFamily="18" charset="0"/>
                  <a:ea typeface="Cambria" panose="02040503050406030204" pitchFamily="18" charset="0"/>
                </a:rPr>
                <a:t> Gayung / wadah untuk mengambil contoh air</a:t>
              </a:r>
            </a:p>
            <a:p>
              <a:pPr marL="342900" indent="-342900">
                <a:buAutoNum type="arabicPeriod"/>
              </a:pPr>
              <a:r>
                <a:rPr lang="id-ID" sz="1400" dirty="0">
                  <a:latin typeface="Cambria" panose="02040503050406030204" pitchFamily="18" charset="0"/>
                  <a:ea typeface="Cambria" panose="02040503050406030204" pitchFamily="18" charset="0"/>
                </a:rPr>
                <a:t>Papan dada dan form </a:t>
              </a:r>
            </a:p>
            <a:p>
              <a:pPr marL="342900" indent="-342900">
                <a:buAutoNum type="arabicPeriod"/>
              </a:pPr>
              <a:r>
                <a:rPr lang="id-ID" sz="1400" dirty="0">
                  <a:latin typeface="Cambria" panose="02040503050406030204" pitchFamily="18" charset="0"/>
                  <a:ea typeface="Cambria" panose="02040503050406030204" pitchFamily="18" charset="0"/>
                </a:rPr>
                <a:t>Konduktimeter model µSiemen Digital Conductivity Tester </a:t>
              </a:r>
            </a:p>
            <a:p>
              <a:pPr marL="342900" indent="-342900">
                <a:buAutoNum type="arabicPeriod"/>
              </a:pPr>
              <a:r>
                <a:rPr lang="id-ID" sz="1400" dirty="0">
                  <a:latin typeface="Cambria" panose="02040503050406030204" pitchFamily="18" charset="0"/>
                  <a:ea typeface="Cambria" panose="02040503050406030204" pitchFamily="18" charset="0"/>
                </a:rPr>
                <a:t>pH meter pH-02</a:t>
              </a:r>
            </a:p>
            <a:p>
              <a:pPr marL="342900" indent="-342900">
                <a:buAutoNum type="arabicPeriod"/>
              </a:pPr>
              <a:r>
                <a:rPr lang="id-ID" sz="1400" dirty="0">
                  <a:latin typeface="Cambria" panose="02040503050406030204" pitchFamily="18" charset="0"/>
                  <a:ea typeface="Cambria" panose="02040503050406030204" pitchFamily="18" charset="0"/>
                </a:rPr>
                <a:t>Thermometer model Digital TP 3001</a:t>
              </a:r>
            </a:p>
            <a:p>
              <a:pPr marL="342900" indent="-342900">
                <a:buAutoNum type="arabicPeriod"/>
              </a:pPr>
              <a:r>
                <a:rPr lang="id-ID" sz="1400" dirty="0">
                  <a:latin typeface="Cambria" panose="02040503050406030204" pitchFamily="18" charset="0"/>
                  <a:ea typeface="Cambria" panose="02040503050406030204" pitchFamily="18" charset="0"/>
                </a:rPr>
                <a:t> TDS meter model Tester 139</a:t>
              </a:r>
            </a:p>
            <a:p>
              <a:pPr marL="342900" indent="-342900">
                <a:buAutoNum type="arabicPeriod"/>
              </a:pPr>
              <a:r>
                <a:rPr lang="en-US" sz="1400" dirty="0" err="1">
                  <a:latin typeface="Cambria" panose="02040503050406030204" pitchFamily="18" charset="0"/>
                  <a:ea typeface="Cambria" panose="02040503050406030204" pitchFamily="18" charset="0"/>
                </a:rPr>
                <a:t>Botol</a:t>
              </a:r>
              <a:r>
                <a:rPr lang="en-US" sz="1400" dirty="0">
                  <a:latin typeface="Cambria" panose="02040503050406030204" pitchFamily="18" charset="0"/>
                  <a:ea typeface="Cambria" panose="02040503050406030204" pitchFamily="18" charset="0"/>
                </a:rPr>
                <a:t> </a:t>
              </a:r>
              <a:r>
                <a:rPr lang="id-ID" sz="1400" dirty="0">
                  <a:latin typeface="Cambria" panose="02040503050406030204" pitchFamily="18" charset="0"/>
                  <a:ea typeface="Cambria" panose="02040503050406030204" pitchFamily="18" charset="0"/>
                </a:rPr>
                <a:t>ber</a:t>
              </a:r>
              <a:r>
                <a:rPr lang="en-US" sz="1400" dirty="0" err="1">
                  <a:latin typeface="Cambria" panose="02040503050406030204" pitchFamily="18" charset="0"/>
                  <a:ea typeface="Cambria" panose="02040503050406030204" pitchFamily="18" charset="0"/>
                </a:rPr>
                <a:t>bahan</a:t>
              </a:r>
              <a:r>
                <a:rPr lang="en-US" sz="1400" dirty="0">
                  <a:latin typeface="Cambria" panose="02040503050406030204" pitchFamily="18" charset="0"/>
                  <a:ea typeface="Cambria" panose="02040503050406030204" pitchFamily="18" charset="0"/>
                </a:rPr>
                <a:t> </a:t>
              </a:r>
              <a:r>
                <a:rPr lang="en-US" sz="1400" dirty="0" err="1">
                  <a:latin typeface="Cambria" panose="02040503050406030204" pitchFamily="18" charset="0"/>
                  <a:ea typeface="Cambria" panose="02040503050406030204" pitchFamily="18" charset="0"/>
                </a:rPr>
                <a:t>plastik</a:t>
              </a:r>
              <a:r>
                <a:rPr lang="en-US" sz="1400" dirty="0">
                  <a:latin typeface="Cambria" panose="02040503050406030204" pitchFamily="18" charset="0"/>
                  <a:ea typeface="Cambria" panose="02040503050406030204" pitchFamily="18" charset="0"/>
                </a:rPr>
                <a:t> </a:t>
              </a:r>
              <a:r>
                <a:rPr lang="en-US" sz="1400" dirty="0" err="1">
                  <a:latin typeface="Cambria" panose="02040503050406030204" pitchFamily="18" charset="0"/>
                  <a:ea typeface="Cambria" panose="02040503050406030204" pitchFamily="18" charset="0"/>
                </a:rPr>
                <a:t>poli</a:t>
              </a:r>
              <a:r>
                <a:rPr lang="en-US" sz="1400" dirty="0">
                  <a:latin typeface="Cambria" panose="02040503050406030204" pitchFamily="18" charset="0"/>
                  <a:ea typeface="Cambria" panose="02040503050406030204" pitchFamily="18" charset="0"/>
                </a:rPr>
                <a:t> </a:t>
              </a:r>
              <a:r>
                <a:rPr lang="en-US" sz="1400" dirty="0" err="1">
                  <a:latin typeface="Cambria" panose="02040503050406030204" pitchFamily="18" charset="0"/>
                  <a:ea typeface="Cambria" panose="02040503050406030204" pitchFamily="18" charset="0"/>
                </a:rPr>
                <a:t>etilen</a:t>
              </a:r>
              <a:r>
                <a:rPr lang="en-US" sz="1400" dirty="0">
                  <a:latin typeface="Cambria" panose="02040503050406030204" pitchFamily="18" charset="0"/>
                  <a:ea typeface="Cambria" panose="02040503050406030204" pitchFamily="18" charset="0"/>
                </a:rPr>
                <a:t> (PE)</a:t>
              </a:r>
            </a:p>
          </p:txBody>
        </p: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flipV="1">
            <a:off x="304353" y="1294255"/>
            <a:ext cx="4950041" cy="3646045"/>
          </a:xfrm>
          <a:prstGeom prst="rect">
            <a:avLst/>
          </a:prstGeom>
          <a:ln w="38100">
            <a:solidFill>
              <a:srgbClr val="000000"/>
            </a:solidFill>
          </a:ln>
          <a:effectLst>
            <a:outerShdw blurRad="50800" dist="38100" dir="5400000" algn="t" rotWithShape="0">
              <a:prstClr val="black">
                <a:alpha val="40000"/>
              </a:prstClr>
            </a:outerShdw>
          </a:effectLst>
        </p:spPr>
      </p:pic>
      <p:sp>
        <p:nvSpPr>
          <p:cNvPr id="14" name="Oval 13"/>
          <p:cNvSpPr/>
          <p:nvPr/>
        </p:nvSpPr>
        <p:spPr>
          <a:xfrm>
            <a:off x="2748046" y="1865666"/>
            <a:ext cx="241668" cy="253325"/>
          </a:xfrm>
          <a:prstGeom prst="ellipse">
            <a:avLst/>
          </a:prstGeom>
          <a:solidFill>
            <a:srgbClr val="FFFF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1</a:t>
            </a:r>
            <a:endParaRPr lang="en-US" dirty="0">
              <a:solidFill>
                <a:schemeClr val="tx1"/>
              </a:solidFill>
            </a:endParaRPr>
          </a:p>
        </p:txBody>
      </p:sp>
      <p:sp>
        <p:nvSpPr>
          <p:cNvPr id="37" name="Oval 36"/>
          <p:cNvSpPr/>
          <p:nvPr/>
        </p:nvSpPr>
        <p:spPr>
          <a:xfrm>
            <a:off x="1271341" y="2334402"/>
            <a:ext cx="241668" cy="253325"/>
          </a:xfrm>
          <a:prstGeom prst="ellipse">
            <a:avLst/>
          </a:prstGeom>
          <a:solidFill>
            <a:srgbClr val="FFFF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2</a:t>
            </a:r>
            <a:endParaRPr lang="en-US" dirty="0">
              <a:solidFill>
                <a:schemeClr val="tx1"/>
              </a:solidFill>
            </a:endParaRPr>
          </a:p>
        </p:txBody>
      </p:sp>
      <p:sp>
        <p:nvSpPr>
          <p:cNvPr id="38" name="Oval 37"/>
          <p:cNvSpPr/>
          <p:nvPr/>
        </p:nvSpPr>
        <p:spPr>
          <a:xfrm>
            <a:off x="4296031" y="1612342"/>
            <a:ext cx="296012" cy="253325"/>
          </a:xfrm>
          <a:prstGeom prst="ellipse">
            <a:avLst/>
          </a:prstGeom>
          <a:solidFill>
            <a:srgbClr val="FFFF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3</a:t>
            </a:r>
            <a:endParaRPr lang="en-US" dirty="0">
              <a:solidFill>
                <a:schemeClr val="tx1"/>
              </a:solidFill>
            </a:endParaRPr>
          </a:p>
        </p:txBody>
      </p:sp>
      <p:sp>
        <p:nvSpPr>
          <p:cNvPr id="39" name="Oval 38"/>
          <p:cNvSpPr/>
          <p:nvPr/>
        </p:nvSpPr>
        <p:spPr>
          <a:xfrm>
            <a:off x="1964379" y="2957473"/>
            <a:ext cx="241668" cy="239251"/>
          </a:xfrm>
          <a:prstGeom prst="ellipse">
            <a:avLst/>
          </a:prstGeom>
          <a:solidFill>
            <a:srgbClr val="FFFF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4</a:t>
            </a:r>
            <a:endParaRPr lang="en-US" dirty="0">
              <a:solidFill>
                <a:schemeClr val="tx1"/>
              </a:solidFill>
            </a:endParaRPr>
          </a:p>
        </p:txBody>
      </p:sp>
      <p:sp>
        <p:nvSpPr>
          <p:cNvPr id="40" name="Oval 39"/>
          <p:cNvSpPr/>
          <p:nvPr/>
        </p:nvSpPr>
        <p:spPr>
          <a:xfrm>
            <a:off x="1597401" y="3193029"/>
            <a:ext cx="241668" cy="239251"/>
          </a:xfrm>
          <a:prstGeom prst="ellipse">
            <a:avLst/>
          </a:prstGeom>
          <a:solidFill>
            <a:srgbClr val="FFFF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5</a:t>
            </a:r>
            <a:endParaRPr lang="en-US" dirty="0">
              <a:solidFill>
                <a:schemeClr val="tx1"/>
              </a:solidFill>
            </a:endParaRPr>
          </a:p>
        </p:txBody>
      </p:sp>
      <p:sp>
        <p:nvSpPr>
          <p:cNvPr id="41" name="Oval 40"/>
          <p:cNvSpPr/>
          <p:nvPr/>
        </p:nvSpPr>
        <p:spPr>
          <a:xfrm>
            <a:off x="1271341" y="4036128"/>
            <a:ext cx="241668" cy="239251"/>
          </a:xfrm>
          <a:prstGeom prst="ellipse">
            <a:avLst/>
          </a:prstGeom>
          <a:solidFill>
            <a:srgbClr val="FFFF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6</a:t>
            </a:r>
            <a:endParaRPr lang="en-US" dirty="0">
              <a:solidFill>
                <a:schemeClr val="tx1"/>
              </a:solidFill>
            </a:endParaRPr>
          </a:p>
        </p:txBody>
      </p:sp>
      <p:sp>
        <p:nvSpPr>
          <p:cNvPr id="42" name="Oval 41"/>
          <p:cNvSpPr/>
          <p:nvPr/>
        </p:nvSpPr>
        <p:spPr>
          <a:xfrm>
            <a:off x="1123655" y="2935541"/>
            <a:ext cx="241668" cy="239251"/>
          </a:xfrm>
          <a:prstGeom prst="ellipse">
            <a:avLst/>
          </a:prstGeom>
          <a:solidFill>
            <a:srgbClr val="FFFF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7</a:t>
            </a:r>
            <a:endParaRPr lang="en-US" dirty="0">
              <a:solidFill>
                <a:schemeClr val="tx1"/>
              </a:solidFill>
            </a:endParaRPr>
          </a:p>
        </p:txBody>
      </p:sp>
      <p:sp>
        <p:nvSpPr>
          <p:cNvPr id="43" name="Oval 42"/>
          <p:cNvSpPr/>
          <p:nvPr/>
        </p:nvSpPr>
        <p:spPr>
          <a:xfrm>
            <a:off x="774578" y="3916503"/>
            <a:ext cx="241668" cy="239251"/>
          </a:xfrm>
          <a:prstGeom prst="ellipse">
            <a:avLst/>
          </a:prstGeom>
          <a:solidFill>
            <a:srgbClr val="FFFF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8</a:t>
            </a:r>
            <a:endParaRPr lang="en-US" dirty="0">
              <a:solidFill>
                <a:schemeClr val="tx1"/>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6906" y="2645224"/>
            <a:ext cx="2740694" cy="3449667"/>
          </a:xfrm>
          <a:prstGeom prst="rect">
            <a:avLst/>
          </a:prstGeom>
          <a:ln w="28575">
            <a:solidFill>
              <a:srgbClr val="000000"/>
            </a:solidFill>
          </a:ln>
        </p:spPr>
      </p:pic>
      <p:sp>
        <p:nvSpPr>
          <p:cNvPr id="23" name="Oval 22"/>
          <p:cNvSpPr/>
          <p:nvPr/>
        </p:nvSpPr>
        <p:spPr>
          <a:xfrm>
            <a:off x="4958382" y="3962782"/>
            <a:ext cx="296012" cy="253325"/>
          </a:xfrm>
          <a:prstGeom prst="ellipse">
            <a:avLst/>
          </a:prstGeom>
          <a:solidFill>
            <a:srgbClr val="FFFF00"/>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9</a:t>
            </a:r>
            <a:endParaRPr lang="en-US" dirty="0">
              <a:solidFill>
                <a:schemeClr val="tx1"/>
              </a:solidFill>
            </a:endParaRPr>
          </a:p>
        </p:txBody>
      </p:sp>
    </p:spTree>
    <p:extLst>
      <p:ext uri="{BB962C8B-B14F-4D97-AF65-F5344CB8AC3E}">
        <p14:creationId xmlns:p14="http://schemas.microsoft.com/office/powerpoint/2010/main" val="9771711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ircle(i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inVertic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barn(inVertical)">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arn(inVertical)">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barn(inVertical)">
                                      <p:cBhvr>
                                        <p:cTn id="35" dur="500"/>
                                        <p:tgtEl>
                                          <p:spTgt spid="39"/>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barn(inVertical)">
                                      <p:cBhvr>
                                        <p:cTn id="40" dur="500"/>
                                        <p:tgtEl>
                                          <p:spTgt spid="40"/>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barn(inVertical)">
                                      <p:cBhvr>
                                        <p:cTn id="45" dur="500"/>
                                        <p:tgtEl>
                                          <p:spTgt spid="41"/>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barn(inVertical)">
                                      <p:cBhvr>
                                        <p:cTn id="50" dur="500"/>
                                        <p:tgtEl>
                                          <p:spTgt spid="42"/>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barn(inVertical)">
                                      <p:cBhvr>
                                        <p:cTn id="55" dur="500"/>
                                        <p:tgtEl>
                                          <p:spTgt spid="43"/>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barn(inVertical)">
                                      <p:cBhvr>
                                        <p:cTn id="6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7" grpId="0" animBg="1"/>
      <p:bldP spid="38" grpId="0" animBg="1"/>
      <p:bldP spid="39" grpId="0" animBg="1"/>
      <p:bldP spid="40" grpId="0" animBg="1"/>
      <p:bldP spid="41" grpId="0" animBg="1"/>
      <p:bldP spid="42" grpId="0" animBg="1"/>
      <p:bldP spid="43"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27" name="Rectangle 84"/>
          <p:cNvSpPr>
            <a:spLocks noChangeArrowheads="1"/>
          </p:cNvSpPr>
          <p:nvPr/>
        </p:nvSpPr>
        <p:spPr bwMode="auto">
          <a:xfrm>
            <a:off x="10323513" y="2467599"/>
            <a:ext cx="1108075" cy="4619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Rounded Rectangle 3"/>
          <p:cNvSpPr/>
          <p:nvPr/>
        </p:nvSpPr>
        <p:spPr>
          <a:xfrm>
            <a:off x="890815" y="257068"/>
            <a:ext cx="4324124" cy="735284"/>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DIAGRAM ALIR </a:t>
            </a:r>
            <a:endParaRPr lang="en-US" sz="3200" dirty="0">
              <a:solidFill>
                <a:schemeClr val="bg1"/>
              </a:solidFill>
              <a:latin typeface="Arial Black" panose="020B0A04020102020204" pitchFamily="34" charset="0"/>
            </a:endParaRPr>
          </a:p>
        </p:txBody>
      </p:sp>
      <p:sp>
        <p:nvSpPr>
          <p:cNvPr id="5" name="Oval 4"/>
          <p:cNvSpPr/>
          <p:nvPr/>
        </p:nvSpPr>
        <p:spPr>
          <a:xfrm>
            <a:off x="43541" y="101785"/>
            <a:ext cx="1070429" cy="100526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V</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7697444" y="6282701"/>
            <a:ext cx="4381500" cy="466153"/>
          </a:xfrm>
          <a:prstGeom prst="rect">
            <a:avLst/>
          </a:prstGeom>
        </p:spPr>
        <p:txBody>
          <a:bodyPr wrap="square" lIns="0" tIns="0" rIns="0" bIns="0" rtlCol="0" anchor="t">
            <a:spAutoFit/>
          </a:bodyPr>
          <a:lstStyle/>
          <a:p>
            <a:pPr algn="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4" name="Rectangle 13"/>
          <p:cNvSpPr/>
          <p:nvPr/>
        </p:nvSpPr>
        <p:spPr>
          <a:xfrm>
            <a:off x="3658123" y="2700338"/>
            <a:ext cx="1218678" cy="1266825"/>
          </a:xfrm>
          <a:prstGeom prst="rect">
            <a:avLst/>
          </a:prstGeom>
          <a:no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4279900" y="2177444"/>
            <a:ext cx="0" cy="471261"/>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303292" y="1873958"/>
            <a:ext cx="1799772" cy="276999"/>
          </a:xfrm>
          <a:prstGeom prst="rect">
            <a:avLst/>
          </a:prstGeom>
          <a:noFill/>
        </p:spPr>
        <p:txBody>
          <a:bodyPr wrap="square" rtlCol="0">
            <a:spAutoFit/>
          </a:bodyPr>
          <a:lstStyle/>
          <a:p>
            <a:pPr algn="ctr"/>
            <a:r>
              <a:rPr lang="id-ID" sz="1200" b="1" dirty="0"/>
              <a:t>RUMUSAN MASALAH 1 </a:t>
            </a:r>
            <a:endParaRPr lang="en-US" sz="1200" b="1" dirty="0"/>
          </a:p>
        </p:txBody>
      </p:sp>
      <p:sp>
        <p:nvSpPr>
          <p:cNvPr id="6" name="AutoShape 3"/>
          <p:cNvSpPr>
            <a:spLocks noChangeAspect="1" noChangeArrowheads="1" noTextEdit="1"/>
          </p:cNvSpPr>
          <p:nvPr/>
        </p:nvSpPr>
        <p:spPr bwMode="auto">
          <a:xfrm>
            <a:off x="-876300" y="2634626"/>
            <a:ext cx="11841163"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a:off x="250825" y="3209925"/>
            <a:ext cx="769938" cy="307975"/>
          </a:xfrm>
          <a:custGeom>
            <a:avLst/>
            <a:gdLst>
              <a:gd name="T0" fmla="*/ 303 w 1512"/>
              <a:gd name="T1" fmla="*/ 605 h 605"/>
              <a:gd name="T2" fmla="*/ 1210 w 1512"/>
              <a:gd name="T3" fmla="*/ 605 h 605"/>
              <a:gd name="T4" fmla="*/ 1512 w 1512"/>
              <a:gd name="T5" fmla="*/ 302 h 605"/>
              <a:gd name="T6" fmla="*/ 1210 w 1512"/>
              <a:gd name="T7" fmla="*/ 0 h 605"/>
              <a:gd name="T8" fmla="*/ 303 w 1512"/>
              <a:gd name="T9" fmla="*/ 0 h 605"/>
              <a:gd name="T10" fmla="*/ 0 w 1512"/>
              <a:gd name="T11" fmla="*/ 302 h 605"/>
              <a:gd name="T12" fmla="*/ 303 w 1512"/>
              <a:gd name="T13" fmla="*/ 605 h 605"/>
            </a:gdLst>
            <a:ahLst/>
            <a:cxnLst>
              <a:cxn ang="0">
                <a:pos x="T0" y="T1"/>
              </a:cxn>
              <a:cxn ang="0">
                <a:pos x="T2" y="T3"/>
              </a:cxn>
              <a:cxn ang="0">
                <a:pos x="T4" y="T5"/>
              </a:cxn>
              <a:cxn ang="0">
                <a:pos x="T6" y="T7"/>
              </a:cxn>
              <a:cxn ang="0">
                <a:pos x="T8" y="T9"/>
              </a:cxn>
              <a:cxn ang="0">
                <a:pos x="T10" y="T11"/>
              </a:cxn>
              <a:cxn ang="0">
                <a:pos x="T12" y="T13"/>
              </a:cxn>
            </a:cxnLst>
            <a:rect l="0" t="0" r="r" b="b"/>
            <a:pathLst>
              <a:path w="1512" h="605">
                <a:moveTo>
                  <a:pt x="303" y="605"/>
                </a:moveTo>
                <a:lnTo>
                  <a:pt x="1210" y="605"/>
                </a:lnTo>
                <a:cubicBezTo>
                  <a:pt x="1377" y="605"/>
                  <a:pt x="1512" y="469"/>
                  <a:pt x="1512" y="302"/>
                </a:cubicBezTo>
                <a:cubicBezTo>
                  <a:pt x="1512" y="135"/>
                  <a:pt x="1377" y="0"/>
                  <a:pt x="1210" y="0"/>
                </a:cubicBezTo>
                <a:lnTo>
                  <a:pt x="303" y="0"/>
                </a:lnTo>
                <a:cubicBezTo>
                  <a:pt x="136" y="0"/>
                  <a:pt x="0" y="135"/>
                  <a:pt x="0" y="302"/>
                </a:cubicBezTo>
                <a:cubicBezTo>
                  <a:pt x="0" y="469"/>
                  <a:pt x="136" y="605"/>
                  <a:pt x="303" y="605"/>
                </a:cubicBezTo>
                <a:close/>
              </a:path>
            </a:pathLst>
          </a:cu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6"/>
          <p:cNvSpPr>
            <a:spLocks/>
          </p:cNvSpPr>
          <p:nvPr/>
        </p:nvSpPr>
        <p:spPr bwMode="auto">
          <a:xfrm>
            <a:off x="250825" y="3209925"/>
            <a:ext cx="769938" cy="307975"/>
          </a:xfrm>
          <a:custGeom>
            <a:avLst/>
            <a:gdLst>
              <a:gd name="T0" fmla="*/ 303 w 1512"/>
              <a:gd name="T1" fmla="*/ 605 h 605"/>
              <a:gd name="T2" fmla="*/ 1210 w 1512"/>
              <a:gd name="T3" fmla="*/ 605 h 605"/>
              <a:gd name="T4" fmla="*/ 1512 w 1512"/>
              <a:gd name="T5" fmla="*/ 302 h 605"/>
              <a:gd name="T6" fmla="*/ 1210 w 1512"/>
              <a:gd name="T7" fmla="*/ 0 h 605"/>
              <a:gd name="T8" fmla="*/ 303 w 1512"/>
              <a:gd name="T9" fmla="*/ 0 h 605"/>
              <a:gd name="T10" fmla="*/ 0 w 1512"/>
              <a:gd name="T11" fmla="*/ 302 h 605"/>
              <a:gd name="T12" fmla="*/ 303 w 1512"/>
              <a:gd name="T13" fmla="*/ 605 h 605"/>
            </a:gdLst>
            <a:ahLst/>
            <a:cxnLst>
              <a:cxn ang="0">
                <a:pos x="T0" y="T1"/>
              </a:cxn>
              <a:cxn ang="0">
                <a:pos x="T2" y="T3"/>
              </a:cxn>
              <a:cxn ang="0">
                <a:pos x="T4" y="T5"/>
              </a:cxn>
              <a:cxn ang="0">
                <a:pos x="T6" y="T7"/>
              </a:cxn>
              <a:cxn ang="0">
                <a:pos x="T8" y="T9"/>
              </a:cxn>
              <a:cxn ang="0">
                <a:pos x="T10" y="T11"/>
              </a:cxn>
              <a:cxn ang="0">
                <a:pos x="T12" y="T13"/>
              </a:cxn>
            </a:cxnLst>
            <a:rect l="0" t="0" r="r" b="b"/>
            <a:pathLst>
              <a:path w="1512" h="605">
                <a:moveTo>
                  <a:pt x="303" y="605"/>
                </a:moveTo>
                <a:lnTo>
                  <a:pt x="1210" y="605"/>
                </a:lnTo>
                <a:cubicBezTo>
                  <a:pt x="1377" y="605"/>
                  <a:pt x="1512" y="469"/>
                  <a:pt x="1512" y="302"/>
                </a:cubicBezTo>
                <a:cubicBezTo>
                  <a:pt x="1512" y="135"/>
                  <a:pt x="1377" y="0"/>
                  <a:pt x="1210" y="0"/>
                </a:cubicBezTo>
                <a:lnTo>
                  <a:pt x="303" y="0"/>
                </a:lnTo>
                <a:cubicBezTo>
                  <a:pt x="136" y="0"/>
                  <a:pt x="0" y="135"/>
                  <a:pt x="0" y="302"/>
                </a:cubicBezTo>
                <a:cubicBezTo>
                  <a:pt x="0" y="469"/>
                  <a:pt x="136" y="605"/>
                  <a:pt x="303" y="605"/>
                </a:cubicBezTo>
                <a:close/>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ectangle 7"/>
          <p:cNvSpPr>
            <a:spLocks noChangeArrowheads="1"/>
          </p:cNvSpPr>
          <p:nvPr/>
        </p:nvSpPr>
        <p:spPr bwMode="auto">
          <a:xfrm>
            <a:off x="496888" y="3289300"/>
            <a:ext cx="3667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Mulai</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Freeform 8"/>
          <p:cNvSpPr>
            <a:spLocks/>
          </p:cNvSpPr>
          <p:nvPr/>
        </p:nvSpPr>
        <p:spPr bwMode="auto">
          <a:xfrm>
            <a:off x="1298575" y="2409825"/>
            <a:ext cx="2216150" cy="735013"/>
          </a:xfrm>
          <a:custGeom>
            <a:avLst/>
            <a:gdLst>
              <a:gd name="T0" fmla="*/ 0 w 1396"/>
              <a:gd name="T1" fmla="*/ 463 h 463"/>
              <a:gd name="T2" fmla="*/ 1164 w 1396"/>
              <a:gd name="T3" fmla="*/ 463 h 463"/>
              <a:gd name="T4" fmla="*/ 1396 w 1396"/>
              <a:gd name="T5" fmla="*/ 0 h 463"/>
              <a:gd name="T6" fmla="*/ 232 w 1396"/>
              <a:gd name="T7" fmla="*/ 0 h 463"/>
              <a:gd name="T8" fmla="*/ 0 w 1396"/>
              <a:gd name="T9" fmla="*/ 463 h 463"/>
            </a:gdLst>
            <a:ahLst/>
            <a:cxnLst>
              <a:cxn ang="0">
                <a:pos x="T0" y="T1"/>
              </a:cxn>
              <a:cxn ang="0">
                <a:pos x="T2" y="T3"/>
              </a:cxn>
              <a:cxn ang="0">
                <a:pos x="T4" y="T5"/>
              </a:cxn>
              <a:cxn ang="0">
                <a:pos x="T6" y="T7"/>
              </a:cxn>
              <a:cxn ang="0">
                <a:pos x="T8" y="T9"/>
              </a:cxn>
            </a:cxnLst>
            <a:rect l="0" t="0" r="r" b="b"/>
            <a:pathLst>
              <a:path w="1396" h="463">
                <a:moveTo>
                  <a:pt x="0" y="463"/>
                </a:moveTo>
                <a:lnTo>
                  <a:pt x="1164" y="463"/>
                </a:lnTo>
                <a:lnTo>
                  <a:pt x="1396" y="0"/>
                </a:lnTo>
                <a:lnTo>
                  <a:pt x="232" y="0"/>
                </a:lnTo>
                <a:lnTo>
                  <a:pt x="0" y="463"/>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9"/>
          <p:cNvSpPr>
            <a:spLocks/>
          </p:cNvSpPr>
          <p:nvPr/>
        </p:nvSpPr>
        <p:spPr bwMode="auto">
          <a:xfrm>
            <a:off x="1298575" y="2409825"/>
            <a:ext cx="2216150" cy="735013"/>
          </a:xfrm>
          <a:custGeom>
            <a:avLst/>
            <a:gdLst>
              <a:gd name="T0" fmla="*/ 0 w 1396"/>
              <a:gd name="T1" fmla="*/ 463 h 463"/>
              <a:gd name="T2" fmla="*/ 1164 w 1396"/>
              <a:gd name="T3" fmla="*/ 463 h 463"/>
              <a:gd name="T4" fmla="*/ 1396 w 1396"/>
              <a:gd name="T5" fmla="*/ 0 h 463"/>
              <a:gd name="T6" fmla="*/ 232 w 1396"/>
              <a:gd name="T7" fmla="*/ 0 h 463"/>
              <a:gd name="T8" fmla="*/ 0 w 1396"/>
              <a:gd name="T9" fmla="*/ 463 h 463"/>
            </a:gdLst>
            <a:ahLst/>
            <a:cxnLst>
              <a:cxn ang="0">
                <a:pos x="T0" y="T1"/>
              </a:cxn>
              <a:cxn ang="0">
                <a:pos x="T2" y="T3"/>
              </a:cxn>
              <a:cxn ang="0">
                <a:pos x="T4" y="T5"/>
              </a:cxn>
              <a:cxn ang="0">
                <a:pos x="T6" y="T7"/>
              </a:cxn>
              <a:cxn ang="0">
                <a:pos x="T8" y="T9"/>
              </a:cxn>
            </a:cxnLst>
            <a:rect l="0" t="0" r="r" b="b"/>
            <a:pathLst>
              <a:path w="1396" h="463">
                <a:moveTo>
                  <a:pt x="0" y="463"/>
                </a:moveTo>
                <a:lnTo>
                  <a:pt x="1164" y="463"/>
                </a:lnTo>
                <a:lnTo>
                  <a:pt x="1396" y="0"/>
                </a:lnTo>
                <a:lnTo>
                  <a:pt x="232" y="0"/>
                </a:lnTo>
                <a:lnTo>
                  <a:pt x="0" y="463"/>
                </a:lnTo>
                <a:close/>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0"/>
          <p:cNvSpPr>
            <a:spLocks noChangeArrowheads="1"/>
          </p:cNvSpPr>
          <p:nvPr/>
        </p:nvSpPr>
        <p:spPr bwMode="auto">
          <a:xfrm>
            <a:off x="1816100" y="2416175"/>
            <a:ext cx="7747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Data primer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 name="Rectangle 11"/>
          <p:cNvSpPr>
            <a:spLocks noChangeArrowheads="1"/>
          </p:cNvSpPr>
          <p:nvPr/>
        </p:nvSpPr>
        <p:spPr bwMode="auto">
          <a:xfrm>
            <a:off x="2473325" y="2416175"/>
            <a:ext cx="1301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 name="Rectangle 12"/>
          <p:cNvSpPr>
            <a:spLocks noChangeArrowheads="1"/>
          </p:cNvSpPr>
          <p:nvPr/>
        </p:nvSpPr>
        <p:spPr bwMode="auto">
          <a:xfrm>
            <a:off x="1816100" y="2551113"/>
            <a:ext cx="1381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Symbol" panose="05050102010706020507" pitchFamily="18" charset="2"/>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 name="Rectangle 13"/>
          <p:cNvSpPr>
            <a:spLocks noChangeArrowheads="1"/>
          </p:cNvSpPr>
          <p:nvPr/>
        </p:nvSpPr>
        <p:spPr bwMode="auto">
          <a:xfrm>
            <a:off x="1871663" y="2551113"/>
            <a:ext cx="1143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Symbol" panose="05050102010706020507" pitchFamily="18" charset="2"/>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Rectangle 14"/>
          <p:cNvSpPr>
            <a:spLocks noChangeArrowheads="1"/>
          </p:cNvSpPr>
          <p:nvPr/>
        </p:nvSpPr>
        <p:spPr bwMode="auto">
          <a:xfrm>
            <a:off x="2011363" y="2559050"/>
            <a:ext cx="10271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Koordinat lokasi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2" name="Rectangle 15"/>
          <p:cNvSpPr>
            <a:spLocks noChangeArrowheads="1"/>
          </p:cNvSpPr>
          <p:nvPr/>
        </p:nvSpPr>
        <p:spPr bwMode="auto">
          <a:xfrm>
            <a:off x="2011363" y="2701925"/>
            <a:ext cx="6937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sumur gali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Rectangle 16"/>
          <p:cNvSpPr>
            <a:spLocks noChangeArrowheads="1"/>
          </p:cNvSpPr>
          <p:nvPr/>
        </p:nvSpPr>
        <p:spPr bwMode="auto">
          <a:xfrm>
            <a:off x="1816100" y="2840038"/>
            <a:ext cx="1381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Symbol" panose="05050102010706020507" pitchFamily="18" charset="2"/>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4" name="Rectangle 17"/>
          <p:cNvSpPr>
            <a:spLocks noChangeArrowheads="1"/>
          </p:cNvSpPr>
          <p:nvPr/>
        </p:nvSpPr>
        <p:spPr bwMode="auto">
          <a:xfrm>
            <a:off x="1871663" y="2840038"/>
            <a:ext cx="1143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Symbol" panose="05050102010706020507" pitchFamily="18" charset="2"/>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 name="Rectangle 18"/>
          <p:cNvSpPr>
            <a:spLocks noChangeArrowheads="1"/>
          </p:cNvSpPr>
          <p:nvPr/>
        </p:nvSpPr>
        <p:spPr bwMode="auto">
          <a:xfrm>
            <a:off x="2011363" y="2847975"/>
            <a:ext cx="10525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Elevasi muka air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 name="Rectangle 19"/>
          <p:cNvSpPr>
            <a:spLocks noChangeArrowheads="1"/>
          </p:cNvSpPr>
          <p:nvPr/>
        </p:nvSpPr>
        <p:spPr bwMode="auto">
          <a:xfrm>
            <a:off x="2011363" y="2990850"/>
            <a:ext cx="4238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tanah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 name="Freeform 20"/>
          <p:cNvSpPr>
            <a:spLocks/>
          </p:cNvSpPr>
          <p:nvPr/>
        </p:nvSpPr>
        <p:spPr bwMode="auto">
          <a:xfrm>
            <a:off x="1298575" y="3736975"/>
            <a:ext cx="2005013" cy="736600"/>
          </a:xfrm>
          <a:custGeom>
            <a:avLst/>
            <a:gdLst>
              <a:gd name="T0" fmla="*/ 0 w 1263"/>
              <a:gd name="T1" fmla="*/ 464 h 464"/>
              <a:gd name="T2" fmla="*/ 1031 w 1263"/>
              <a:gd name="T3" fmla="*/ 464 h 464"/>
              <a:gd name="T4" fmla="*/ 1263 w 1263"/>
              <a:gd name="T5" fmla="*/ 0 h 464"/>
              <a:gd name="T6" fmla="*/ 232 w 1263"/>
              <a:gd name="T7" fmla="*/ 0 h 464"/>
              <a:gd name="T8" fmla="*/ 0 w 1263"/>
              <a:gd name="T9" fmla="*/ 464 h 464"/>
            </a:gdLst>
            <a:ahLst/>
            <a:cxnLst>
              <a:cxn ang="0">
                <a:pos x="T0" y="T1"/>
              </a:cxn>
              <a:cxn ang="0">
                <a:pos x="T2" y="T3"/>
              </a:cxn>
              <a:cxn ang="0">
                <a:pos x="T4" y="T5"/>
              </a:cxn>
              <a:cxn ang="0">
                <a:pos x="T6" y="T7"/>
              </a:cxn>
              <a:cxn ang="0">
                <a:pos x="T8" y="T9"/>
              </a:cxn>
            </a:cxnLst>
            <a:rect l="0" t="0" r="r" b="b"/>
            <a:pathLst>
              <a:path w="1263" h="464">
                <a:moveTo>
                  <a:pt x="0" y="464"/>
                </a:moveTo>
                <a:lnTo>
                  <a:pt x="1031" y="464"/>
                </a:lnTo>
                <a:lnTo>
                  <a:pt x="1263" y="0"/>
                </a:lnTo>
                <a:lnTo>
                  <a:pt x="232" y="0"/>
                </a:lnTo>
                <a:lnTo>
                  <a:pt x="0" y="464"/>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p:cNvSpPr>
            <a:spLocks/>
          </p:cNvSpPr>
          <p:nvPr/>
        </p:nvSpPr>
        <p:spPr bwMode="auto">
          <a:xfrm>
            <a:off x="1298575" y="3736975"/>
            <a:ext cx="2005013" cy="736600"/>
          </a:xfrm>
          <a:custGeom>
            <a:avLst/>
            <a:gdLst>
              <a:gd name="T0" fmla="*/ 0 w 1263"/>
              <a:gd name="T1" fmla="*/ 464 h 464"/>
              <a:gd name="T2" fmla="*/ 1031 w 1263"/>
              <a:gd name="T3" fmla="*/ 464 h 464"/>
              <a:gd name="T4" fmla="*/ 1263 w 1263"/>
              <a:gd name="T5" fmla="*/ 0 h 464"/>
              <a:gd name="T6" fmla="*/ 232 w 1263"/>
              <a:gd name="T7" fmla="*/ 0 h 464"/>
              <a:gd name="T8" fmla="*/ 0 w 1263"/>
              <a:gd name="T9" fmla="*/ 464 h 464"/>
            </a:gdLst>
            <a:ahLst/>
            <a:cxnLst>
              <a:cxn ang="0">
                <a:pos x="T0" y="T1"/>
              </a:cxn>
              <a:cxn ang="0">
                <a:pos x="T2" y="T3"/>
              </a:cxn>
              <a:cxn ang="0">
                <a:pos x="T4" y="T5"/>
              </a:cxn>
              <a:cxn ang="0">
                <a:pos x="T6" y="T7"/>
              </a:cxn>
              <a:cxn ang="0">
                <a:pos x="T8" y="T9"/>
              </a:cxn>
            </a:cxnLst>
            <a:rect l="0" t="0" r="r" b="b"/>
            <a:pathLst>
              <a:path w="1263" h="464">
                <a:moveTo>
                  <a:pt x="0" y="464"/>
                </a:moveTo>
                <a:lnTo>
                  <a:pt x="1031" y="464"/>
                </a:lnTo>
                <a:lnTo>
                  <a:pt x="1263" y="0"/>
                </a:lnTo>
                <a:lnTo>
                  <a:pt x="232" y="0"/>
                </a:lnTo>
                <a:lnTo>
                  <a:pt x="0" y="464"/>
                </a:lnTo>
                <a:close/>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Rectangle 22"/>
          <p:cNvSpPr>
            <a:spLocks noChangeArrowheads="1"/>
          </p:cNvSpPr>
          <p:nvPr/>
        </p:nvSpPr>
        <p:spPr bwMode="auto">
          <a:xfrm>
            <a:off x="1781175" y="3816350"/>
            <a:ext cx="9445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Data sekunder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 name="Rectangle 23"/>
          <p:cNvSpPr>
            <a:spLocks noChangeArrowheads="1"/>
          </p:cNvSpPr>
          <p:nvPr/>
        </p:nvSpPr>
        <p:spPr bwMode="auto">
          <a:xfrm>
            <a:off x="2590800" y="3816350"/>
            <a:ext cx="1317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 name="Rectangle 24"/>
          <p:cNvSpPr>
            <a:spLocks noChangeArrowheads="1"/>
          </p:cNvSpPr>
          <p:nvPr/>
        </p:nvSpPr>
        <p:spPr bwMode="auto">
          <a:xfrm>
            <a:off x="1781175" y="3951288"/>
            <a:ext cx="1381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Symbol" panose="05050102010706020507" pitchFamily="18" charset="2"/>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 name="Rectangle 25"/>
          <p:cNvSpPr>
            <a:spLocks noChangeArrowheads="1"/>
          </p:cNvSpPr>
          <p:nvPr/>
        </p:nvSpPr>
        <p:spPr bwMode="auto">
          <a:xfrm>
            <a:off x="1836738" y="3951288"/>
            <a:ext cx="1127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Symbol" panose="05050102010706020507" pitchFamily="18" charset="2"/>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 name="Rectangle 26"/>
          <p:cNvSpPr>
            <a:spLocks noChangeArrowheads="1"/>
          </p:cNvSpPr>
          <p:nvPr/>
        </p:nvSpPr>
        <p:spPr bwMode="auto">
          <a:xfrm>
            <a:off x="1976438" y="3959225"/>
            <a:ext cx="7096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Peta Rupa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 name="Rectangle 27"/>
          <p:cNvSpPr>
            <a:spLocks noChangeArrowheads="1"/>
          </p:cNvSpPr>
          <p:nvPr/>
        </p:nvSpPr>
        <p:spPr bwMode="auto">
          <a:xfrm>
            <a:off x="1976438" y="4105275"/>
            <a:ext cx="993775"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Bumi Indonesia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 name="Rectangle 28"/>
          <p:cNvSpPr>
            <a:spLocks noChangeArrowheads="1"/>
          </p:cNvSpPr>
          <p:nvPr/>
        </p:nvSpPr>
        <p:spPr bwMode="auto">
          <a:xfrm>
            <a:off x="1976438" y="4246563"/>
            <a:ext cx="40005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skala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 name="Rectangle 29"/>
          <p:cNvSpPr>
            <a:spLocks noChangeArrowheads="1"/>
          </p:cNvSpPr>
          <p:nvPr/>
        </p:nvSpPr>
        <p:spPr bwMode="auto">
          <a:xfrm>
            <a:off x="2289175" y="4246563"/>
            <a:ext cx="1301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 name="Rectangle 30"/>
          <p:cNvSpPr>
            <a:spLocks noChangeArrowheads="1"/>
          </p:cNvSpPr>
          <p:nvPr/>
        </p:nvSpPr>
        <p:spPr bwMode="auto">
          <a:xfrm>
            <a:off x="2355850" y="4246563"/>
            <a:ext cx="889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 name="Rectangle 31"/>
          <p:cNvSpPr>
            <a:spLocks noChangeArrowheads="1"/>
          </p:cNvSpPr>
          <p:nvPr/>
        </p:nvSpPr>
        <p:spPr bwMode="auto">
          <a:xfrm>
            <a:off x="2389188" y="4246563"/>
            <a:ext cx="2032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 name="Rectangle 32"/>
          <p:cNvSpPr>
            <a:spLocks noChangeArrowheads="1"/>
          </p:cNvSpPr>
          <p:nvPr/>
        </p:nvSpPr>
        <p:spPr bwMode="auto">
          <a:xfrm>
            <a:off x="2520950" y="4246563"/>
            <a:ext cx="9048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 name="Rectangle 33"/>
          <p:cNvSpPr>
            <a:spLocks noChangeArrowheads="1"/>
          </p:cNvSpPr>
          <p:nvPr/>
        </p:nvSpPr>
        <p:spPr bwMode="auto">
          <a:xfrm>
            <a:off x="2554288" y="4246563"/>
            <a:ext cx="2778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000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 name="Freeform 34"/>
          <p:cNvSpPr>
            <a:spLocks/>
          </p:cNvSpPr>
          <p:nvPr/>
        </p:nvSpPr>
        <p:spPr bwMode="auto">
          <a:xfrm>
            <a:off x="1020763" y="2776538"/>
            <a:ext cx="365125" cy="587375"/>
          </a:xfrm>
          <a:custGeom>
            <a:avLst/>
            <a:gdLst>
              <a:gd name="T0" fmla="*/ 0 w 230"/>
              <a:gd name="T1" fmla="*/ 370 h 370"/>
              <a:gd name="T2" fmla="*/ 73 w 230"/>
              <a:gd name="T3" fmla="*/ 370 h 370"/>
              <a:gd name="T4" fmla="*/ 73 w 230"/>
              <a:gd name="T5" fmla="*/ 0 h 370"/>
              <a:gd name="T6" fmla="*/ 230 w 230"/>
              <a:gd name="T7" fmla="*/ 0 h 370"/>
            </a:gdLst>
            <a:ahLst/>
            <a:cxnLst>
              <a:cxn ang="0">
                <a:pos x="T0" y="T1"/>
              </a:cxn>
              <a:cxn ang="0">
                <a:pos x="T2" y="T3"/>
              </a:cxn>
              <a:cxn ang="0">
                <a:pos x="T4" y="T5"/>
              </a:cxn>
              <a:cxn ang="0">
                <a:pos x="T6" y="T7"/>
              </a:cxn>
            </a:cxnLst>
            <a:rect l="0" t="0" r="r" b="b"/>
            <a:pathLst>
              <a:path w="230" h="370">
                <a:moveTo>
                  <a:pt x="0" y="370"/>
                </a:moveTo>
                <a:lnTo>
                  <a:pt x="73" y="370"/>
                </a:lnTo>
                <a:lnTo>
                  <a:pt x="73" y="0"/>
                </a:lnTo>
                <a:lnTo>
                  <a:pt x="23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35"/>
          <p:cNvSpPr>
            <a:spLocks/>
          </p:cNvSpPr>
          <p:nvPr/>
        </p:nvSpPr>
        <p:spPr bwMode="auto">
          <a:xfrm>
            <a:off x="1376363" y="2741613"/>
            <a:ext cx="106363" cy="71438"/>
          </a:xfrm>
          <a:custGeom>
            <a:avLst/>
            <a:gdLst>
              <a:gd name="T0" fmla="*/ 0 w 67"/>
              <a:gd name="T1" fmla="*/ 0 h 45"/>
              <a:gd name="T2" fmla="*/ 67 w 67"/>
              <a:gd name="T3" fmla="*/ 22 h 45"/>
              <a:gd name="T4" fmla="*/ 0 w 67"/>
              <a:gd name="T5" fmla="*/ 45 h 45"/>
              <a:gd name="T6" fmla="*/ 0 w 67"/>
              <a:gd name="T7" fmla="*/ 0 h 45"/>
            </a:gdLst>
            <a:ahLst/>
            <a:cxnLst>
              <a:cxn ang="0">
                <a:pos x="T0" y="T1"/>
              </a:cxn>
              <a:cxn ang="0">
                <a:pos x="T2" y="T3"/>
              </a:cxn>
              <a:cxn ang="0">
                <a:pos x="T4" y="T5"/>
              </a:cxn>
              <a:cxn ang="0">
                <a:pos x="T6" y="T7"/>
              </a:cxn>
            </a:cxnLst>
            <a:rect l="0" t="0" r="r" b="b"/>
            <a:pathLst>
              <a:path w="67" h="45">
                <a:moveTo>
                  <a:pt x="0" y="0"/>
                </a:moveTo>
                <a:lnTo>
                  <a:pt x="67" y="22"/>
                </a:lnTo>
                <a:lnTo>
                  <a:pt x="0" y="4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6"/>
          <p:cNvSpPr>
            <a:spLocks/>
          </p:cNvSpPr>
          <p:nvPr/>
        </p:nvSpPr>
        <p:spPr bwMode="auto">
          <a:xfrm>
            <a:off x="1020763" y="3363913"/>
            <a:ext cx="365125" cy="741363"/>
          </a:xfrm>
          <a:custGeom>
            <a:avLst/>
            <a:gdLst>
              <a:gd name="T0" fmla="*/ 0 w 230"/>
              <a:gd name="T1" fmla="*/ 0 h 467"/>
              <a:gd name="T2" fmla="*/ 73 w 230"/>
              <a:gd name="T3" fmla="*/ 0 h 467"/>
              <a:gd name="T4" fmla="*/ 73 w 230"/>
              <a:gd name="T5" fmla="*/ 467 h 467"/>
              <a:gd name="T6" fmla="*/ 230 w 230"/>
              <a:gd name="T7" fmla="*/ 467 h 467"/>
            </a:gdLst>
            <a:ahLst/>
            <a:cxnLst>
              <a:cxn ang="0">
                <a:pos x="T0" y="T1"/>
              </a:cxn>
              <a:cxn ang="0">
                <a:pos x="T2" y="T3"/>
              </a:cxn>
              <a:cxn ang="0">
                <a:pos x="T4" y="T5"/>
              </a:cxn>
              <a:cxn ang="0">
                <a:pos x="T6" y="T7"/>
              </a:cxn>
            </a:cxnLst>
            <a:rect l="0" t="0" r="r" b="b"/>
            <a:pathLst>
              <a:path w="230" h="467">
                <a:moveTo>
                  <a:pt x="0" y="0"/>
                </a:moveTo>
                <a:lnTo>
                  <a:pt x="73" y="0"/>
                </a:lnTo>
                <a:lnTo>
                  <a:pt x="73" y="467"/>
                </a:lnTo>
                <a:lnTo>
                  <a:pt x="230" y="467"/>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37"/>
          <p:cNvSpPr>
            <a:spLocks/>
          </p:cNvSpPr>
          <p:nvPr/>
        </p:nvSpPr>
        <p:spPr bwMode="auto">
          <a:xfrm>
            <a:off x="1376363" y="4068763"/>
            <a:ext cx="106363" cy="71438"/>
          </a:xfrm>
          <a:custGeom>
            <a:avLst/>
            <a:gdLst>
              <a:gd name="T0" fmla="*/ 0 w 67"/>
              <a:gd name="T1" fmla="*/ 0 h 45"/>
              <a:gd name="T2" fmla="*/ 67 w 67"/>
              <a:gd name="T3" fmla="*/ 23 h 45"/>
              <a:gd name="T4" fmla="*/ 0 w 67"/>
              <a:gd name="T5" fmla="*/ 45 h 45"/>
              <a:gd name="T6" fmla="*/ 0 w 67"/>
              <a:gd name="T7" fmla="*/ 0 h 45"/>
            </a:gdLst>
            <a:ahLst/>
            <a:cxnLst>
              <a:cxn ang="0">
                <a:pos x="T0" y="T1"/>
              </a:cxn>
              <a:cxn ang="0">
                <a:pos x="T2" y="T3"/>
              </a:cxn>
              <a:cxn ang="0">
                <a:pos x="T4" y="T5"/>
              </a:cxn>
              <a:cxn ang="0">
                <a:pos x="T6" y="T7"/>
              </a:cxn>
            </a:cxnLst>
            <a:rect l="0" t="0" r="r" b="b"/>
            <a:pathLst>
              <a:path w="67" h="45">
                <a:moveTo>
                  <a:pt x="0" y="0"/>
                </a:moveTo>
                <a:lnTo>
                  <a:pt x="67" y="23"/>
                </a:lnTo>
                <a:lnTo>
                  <a:pt x="0" y="4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Rectangle 38"/>
          <p:cNvSpPr>
            <a:spLocks noChangeArrowheads="1"/>
          </p:cNvSpPr>
          <p:nvPr/>
        </p:nvSpPr>
        <p:spPr bwMode="auto">
          <a:xfrm>
            <a:off x="3700463" y="3144838"/>
            <a:ext cx="1108075" cy="46355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Rectangle 39"/>
          <p:cNvSpPr>
            <a:spLocks noChangeArrowheads="1"/>
          </p:cNvSpPr>
          <p:nvPr/>
        </p:nvSpPr>
        <p:spPr bwMode="auto">
          <a:xfrm>
            <a:off x="3700463" y="3144838"/>
            <a:ext cx="1108075" cy="463550"/>
          </a:xfrm>
          <a:prstGeom prst="rect">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Rectangle 40"/>
          <p:cNvSpPr>
            <a:spLocks noChangeArrowheads="1"/>
          </p:cNvSpPr>
          <p:nvPr/>
        </p:nvSpPr>
        <p:spPr bwMode="auto">
          <a:xfrm>
            <a:off x="3856038" y="3230563"/>
            <a:ext cx="9699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Pemetaan pola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8" name="Rectangle 41"/>
          <p:cNvSpPr>
            <a:spLocks noChangeArrowheads="1"/>
          </p:cNvSpPr>
          <p:nvPr/>
        </p:nvSpPr>
        <p:spPr bwMode="auto">
          <a:xfrm>
            <a:off x="3863975" y="3373438"/>
            <a:ext cx="9604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Arial" panose="020B0604020202020204" pitchFamily="34" charset="0"/>
              </a:rPr>
              <a:t>aliran</a:t>
            </a:r>
            <a:r>
              <a:rPr kumimoji="0" lang="en-US" altLang="en-US" sz="1000" b="0" i="0" u="none" strike="noStrike" cap="none" normalizeH="0" baseline="0" dirty="0">
                <a:ln>
                  <a:noFill/>
                </a:ln>
                <a:solidFill>
                  <a:srgbClr val="000000"/>
                </a:solidFill>
                <a:effectLst/>
                <a:latin typeface="Arial" panose="020B0604020202020204" pitchFamily="34" charset="0"/>
              </a:rPr>
              <a:t> air </a:t>
            </a:r>
            <a:r>
              <a:rPr kumimoji="0" lang="en-US" altLang="en-US" sz="1000" b="0" i="0" u="none" strike="noStrike" cap="none" normalizeH="0" baseline="0" dirty="0" err="1">
                <a:ln>
                  <a:noFill/>
                </a:ln>
                <a:solidFill>
                  <a:srgbClr val="000000"/>
                </a:solidFill>
                <a:effectLst/>
                <a:latin typeface="Arial" panose="020B0604020202020204" pitchFamily="34" charset="0"/>
              </a:rPr>
              <a:t>tanah</a:t>
            </a:r>
            <a:r>
              <a:rPr kumimoji="0" lang="en-US" altLang="en-US" sz="1000" b="0" i="0" u="none" strike="noStrike" cap="none" normalizeH="0" baseline="0" dirty="0">
                <a:ln>
                  <a:noFill/>
                </a:ln>
                <a:solidFill>
                  <a:srgbClr val="000000"/>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9" name="Rectangle 42"/>
          <p:cNvSpPr>
            <a:spLocks noChangeArrowheads="1"/>
          </p:cNvSpPr>
          <p:nvPr/>
        </p:nvSpPr>
        <p:spPr bwMode="auto">
          <a:xfrm>
            <a:off x="5040313" y="3144838"/>
            <a:ext cx="1106488" cy="46355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3"/>
          <p:cNvSpPr>
            <a:spLocks noChangeArrowheads="1"/>
          </p:cNvSpPr>
          <p:nvPr/>
        </p:nvSpPr>
        <p:spPr bwMode="auto">
          <a:xfrm>
            <a:off x="5040313" y="3144838"/>
            <a:ext cx="1106488" cy="463550"/>
          </a:xfrm>
          <a:prstGeom prst="rect">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Rectangle 44"/>
          <p:cNvSpPr>
            <a:spLocks noChangeArrowheads="1"/>
          </p:cNvSpPr>
          <p:nvPr/>
        </p:nvSpPr>
        <p:spPr bwMode="auto">
          <a:xfrm>
            <a:off x="5175250" y="3230563"/>
            <a:ext cx="10112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Pemilihan cross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 name="Rectangle 45"/>
          <p:cNvSpPr>
            <a:spLocks noChangeArrowheads="1"/>
          </p:cNvSpPr>
          <p:nvPr/>
        </p:nvSpPr>
        <p:spPr bwMode="auto">
          <a:xfrm>
            <a:off x="5214938" y="3373438"/>
            <a:ext cx="9302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section sungai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 name="Rectangle 46"/>
          <p:cNvSpPr>
            <a:spLocks noChangeArrowheads="1"/>
          </p:cNvSpPr>
          <p:nvPr/>
        </p:nvSpPr>
        <p:spPr bwMode="auto">
          <a:xfrm>
            <a:off x="6378575" y="3052763"/>
            <a:ext cx="1208088" cy="6477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Rectangle 47"/>
          <p:cNvSpPr>
            <a:spLocks noChangeArrowheads="1"/>
          </p:cNvSpPr>
          <p:nvPr/>
        </p:nvSpPr>
        <p:spPr bwMode="auto">
          <a:xfrm>
            <a:off x="6378575" y="3052763"/>
            <a:ext cx="1208088" cy="647700"/>
          </a:xfrm>
          <a:prstGeom prst="rect">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Rectangle 48"/>
          <p:cNvSpPr>
            <a:spLocks noChangeArrowheads="1"/>
          </p:cNvSpPr>
          <p:nvPr/>
        </p:nvSpPr>
        <p:spPr bwMode="auto">
          <a:xfrm>
            <a:off x="6648450" y="3086100"/>
            <a:ext cx="8302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Pengamatan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6" name="Rectangle 49"/>
          <p:cNvSpPr>
            <a:spLocks noChangeArrowheads="1"/>
          </p:cNvSpPr>
          <p:nvPr/>
        </p:nvSpPr>
        <p:spPr bwMode="auto">
          <a:xfrm>
            <a:off x="6511925" y="3230563"/>
            <a:ext cx="113188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parameter fisik air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7" name="Rectangle 50"/>
          <p:cNvSpPr>
            <a:spLocks noChangeArrowheads="1"/>
          </p:cNvSpPr>
          <p:nvPr/>
        </p:nvSpPr>
        <p:spPr bwMode="auto">
          <a:xfrm>
            <a:off x="6438900" y="3373438"/>
            <a:ext cx="968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8" name="Rectangle 51"/>
          <p:cNvSpPr>
            <a:spLocks noChangeArrowheads="1"/>
          </p:cNvSpPr>
          <p:nvPr/>
        </p:nvSpPr>
        <p:spPr bwMode="auto">
          <a:xfrm>
            <a:off x="6478588" y="3373438"/>
            <a:ext cx="3175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TDS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9" name="Rectangle 52"/>
          <p:cNvSpPr>
            <a:spLocks noChangeArrowheads="1"/>
          </p:cNvSpPr>
          <p:nvPr/>
        </p:nvSpPr>
        <p:spPr bwMode="auto">
          <a:xfrm>
            <a:off x="6718300" y="3373438"/>
            <a:ext cx="1301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0" name="Rectangle 53"/>
          <p:cNvSpPr>
            <a:spLocks noChangeArrowheads="1"/>
          </p:cNvSpPr>
          <p:nvPr/>
        </p:nvSpPr>
        <p:spPr bwMode="auto">
          <a:xfrm>
            <a:off x="6783388" y="3373438"/>
            <a:ext cx="31908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DHL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1" name="Rectangle 54"/>
          <p:cNvSpPr>
            <a:spLocks noChangeArrowheads="1"/>
          </p:cNvSpPr>
          <p:nvPr/>
        </p:nvSpPr>
        <p:spPr bwMode="auto">
          <a:xfrm>
            <a:off x="7023100" y="3373438"/>
            <a:ext cx="889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2" name="Rectangle 55"/>
          <p:cNvSpPr>
            <a:spLocks noChangeArrowheads="1"/>
          </p:cNvSpPr>
          <p:nvPr/>
        </p:nvSpPr>
        <p:spPr bwMode="auto">
          <a:xfrm>
            <a:off x="7056438" y="3373438"/>
            <a:ext cx="2206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pH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3" name="Rectangle 56"/>
          <p:cNvSpPr>
            <a:spLocks noChangeArrowheads="1"/>
          </p:cNvSpPr>
          <p:nvPr/>
        </p:nvSpPr>
        <p:spPr bwMode="auto">
          <a:xfrm>
            <a:off x="7208838" y="3373438"/>
            <a:ext cx="1301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4" name="Rectangle 57"/>
          <p:cNvSpPr>
            <a:spLocks noChangeArrowheads="1"/>
          </p:cNvSpPr>
          <p:nvPr/>
        </p:nvSpPr>
        <p:spPr bwMode="auto">
          <a:xfrm>
            <a:off x="7275513" y="3373438"/>
            <a:ext cx="37465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suhu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5" name="Rectangle 58"/>
          <p:cNvSpPr>
            <a:spLocks noChangeArrowheads="1"/>
          </p:cNvSpPr>
          <p:nvPr/>
        </p:nvSpPr>
        <p:spPr bwMode="auto">
          <a:xfrm>
            <a:off x="6469063" y="3516313"/>
            <a:ext cx="11477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air dan suhu udara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6" name="Rectangle 59"/>
          <p:cNvSpPr>
            <a:spLocks noChangeArrowheads="1"/>
          </p:cNvSpPr>
          <p:nvPr/>
        </p:nvSpPr>
        <p:spPr bwMode="auto">
          <a:xfrm>
            <a:off x="7464425" y="3516313"/>
            <a:ext cx="9842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7" name="Freeform 60"/>
          <p:cNvSpPr>
            <a:spLocks/>
          </p:cNvSpPr>
          <p:nvPr/>
        </p:nvSpPr>
        <p:spPr bwMode="auto">
          <a:xfrm>
            <a:off x="3119438" y="3376613"/>
            <a:ext cx="484188" cy="728663"/>
          </a:xfrm>
          <a:custGeom>
            <a:avLst/>
            <a:gdLst>
              <a:gd name="T0" fmla="*/ 0 w 305"/>
              <a:gd name="T1" fmla="*/ 459 h 459"/>
              <a:gd name="T2" fmla="*/ 196 w 305"/>
              <a:gd name="T3" fmla="*/ 459 h 459"/>
              <a:gd name="T4" fmla="*/ 196 w 305"/>
              <a:gd name="T5" fmla="*/ 0 h 459"/>
              <a:gd name="T6" fmla="*/ 305 w 305"/>
              <a:gd name="T7" fmla="*/ 0 h 459"/>
            </a:gdLst>
            <a:ahLst/>
            <a:cxnLst>
              <a:cxn ang="0">
                <a:pos x="T0" y="T1"/>
              </a:cxn>
              <a:cxn ang="0">
                <a:pos x="T2" y="T3"/>
              </a:cxn>
              <a:cxn ang="0">
                <a:pos x="T4" y="T5"/>
              </a:cxn>
              <a:cxn ang="0">
                <a:pos x="T6" y="T7"/>
              </a:cxn>
            </a:cxnLst>
            <a:rect l="0" t="0" r="r" b="b"/>
            <a:pathLst>
              <a:path w="305" h="459">
                <a:moveTo>
                  <a:pt x="0" y="459"/>
                </a:moveTo>
                <a:lnTo>
                  <a:pt x="196" y="459"/>
                </a:lnTo>
                <a:lnTo>
                  <a:pt x="196" y="0"/>
                </a:lnTo>
                <a:lnTo>
                  <a:pt x="305"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61"/>
          <p:cNvSpPr>
            <a:spLocks/>
          </p:cNvSpPr>
          <p:nvPr/>
        </p:nvSpPr>
        <p:spPr bwMode="auto">
          <a:xfrm>
            <a:off x="3594100" y="3341688"/>
            <a:ext cx="106363" cy="69850"/>
          </a:xfrm>
          <a:custGeom>
            <a:avLst/>
            <a:gdLst>
              <a:gd name="T0" fmla="*/ 0 w 67"/>
              <a:gd name="T1" fmla="*/ 0 h 44"/>
              <a:gd name="T2" fmla="*/ 67 w 67"/>
              <a:gd name="T3" fmla="*/ 22 h 44"/>
              <a:gd name="T4" fmla="*/ 0 w 67"/>
              <a:gd name="T5" fmla="*/ 44 h 44"/>
              <a:gd name="T6" fmla="*/ 0 w 67"/>
              <a:gd name="T7" fmla="*/ 0 h 44"/>
            </a:gdLst>
            <a:ahLst/>
            <a:cxnLst>
              <a:cxn ang="0">
                <a:pos x="T0" y="T1"/>
              </a:cxn>
              <a:cxn ang="0">
                <a:pos x="T2" y="T3"/>
              </a:cxn>
              <a:cxn ang="0">
                <a:pos x="T4" y="T5"/>
              </a:cxn>
              <a:cxn ang="0">
                <a:pos x="T6" y="T7"/>
              </a:cxn>
            </a:cxnLst>
            <a:rect l="0" t="0" r="r" b="b"/>
            <a:pathLst>
              <a:path w="67" h="44">
                <a:moveTo>
                  <a:pt x="0" y="0"/>
                </a:moveTo>
                <a:lnTo>
                  <a:pt x="67" y="22"/>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62"/>
          <p:cNvSpPr>
            <a:spLocks/>
          </p:cNvSpPr>
          <p:nvPr/>
        </p:nvSpPr>
        <p:spPr bwMode="auto">
          <a:xfrm>
            <a:off x="3330575" y="2776538"/>
            <a:ext cx="273050" cy="600075"/>
          </a:xfrm>
          <a:custGeom>
            <a:avLst/>
            <a:gdLst>
              <a:gd name="T0" fmla="*/ 0 w 172"/>
              <a:gd name="T1" fmla="*/ 0 h 378"/>
              <a:gd name="T2" fmla="*/ 63 w 172"/>
              <a:gd name="T3" fmla="*/ 0 h 378"/>
              <a:gd name="T4" fmla="*/ 63 w 172"/>
              <a:gd name="T5" fmla="*/ 378 h 378"/>
              <a:gd name="T6" fmla="*/ 172 w 172"/>
              <a:gd name="T7" fmla="*/ 378 h 378"/>
            </a:gdLst>
            <a:ahLst/>
            <a:cxnLst>
              <a:cxn ang="0">
                <a:pos x="T0" y="T1"/>
              </a:cxn>
              <a:cxn ang="0">
                <a:pos x="T2" y="T3"/>
              </a:cxn>
              <a:cxn ang="0">
                <a:pos x="T4" y="T5"/>
              </a:cxn>
              <a:cxn ang="0">
                <a:pos x="T6" y="T7"/>
              </a:cxn>
            </a:cxnLst>
            <a:rect l="0" t="0" r="r" b="b"/>
            <a:pathLst>
              <a:path w="172" h="378">
                <a:moveTo>
                  <a:pt x="0" y="0"/>
                </a:moveTo>
                <a:lnTo>
                  <a:pt x="63" y="0"/>
                </a:lnTo>
                <a:lnTo>
                  <a:pt x="63" y="378"/>
                </a:lnTo>
                <a:lnTo>
                  <a:pt x="172" y="378"/>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63"/>
          <p:cNvSpPr>
            <a:spLocks/>
          </p:cNvSpPr>
          <p:nvPr/>
        </p:nvSpPr>
        <p:spPr bwMode="auto">
          <a:xfrm>
            <a:off x="3594100" y="3341688"/>
            <a:ext cx="106363" cy="69850"/>
          </a:xfrm>
          <a:custGeom>
            <a:avLst/>
            <a:gdLst>
              <a:gd name="T0" fmla="*/ 0 w 67"/>
              <a:gd name="T1" fmla="*/ 0 h 44"/>
              <a:gd name="T2" fmla="*/ 67 w 67"/>
              <a:gd name="T3" fmla="*/ 22 h 44"/>
              <a:gd name="T4" fmla="*/ 0 w 67"/>
              <a:gd name="T5" fmla="*/ 44 h 44"/>
              <a:gd name="T6" fmla="*/ 0 w 67"/>
              <a:gd name="T7" fmla="*/ 0 h 44"/>
            </a:gdLst>
            <a:ahLst/>
            <a:cxnLst>
              <a:cxn ang="0">
                <a:pos x="T0" y="T1"/>
              </a:cxn>
              <a:cxn ang="0">
                <a:pos x="T2" y="T3"/>
              </a:cxn>
              <a:cxn ang="0">
                <a:pos x="T4" y="T5"/>
              </a:cxn>
              <a:cxn ang="0">
                <a:pos x="T6" y="T7"/>
              </a:cxn>
            </a:cxnLst>
            <a:rect l="0" t="0" r="r" b="b"/>
            <a:pathLst>
              <a:path w="67" h="44">
                <a:moveTo>
                  <a:pt x="0" y="0"/>
                </a:moveTo>
                <a:lnTo>
                  <a:pt x="67" y="22"/>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Line 64"/>
          <p:cNvSpPr>
            <a:spLocks noChangeShapeType="1"/>
          </p:cNvSpPr>
          <p:nvPr/>
        </p:nvSpPr>
        <p:spPr bwMode="auto">
          <a:xfrm>
            <a:off x="4808538" y="3376613"/>
            <a:ext cx="133350"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65"/>
          <p:cNvSpPr>
            <a:spLocks/>
          </p:cNvSpPr>
          <p:nvPr/>
        </p:nvSpPr>
        <p:spPr bwMode="auto">
          <a:xfrm>
            <a:off x="4933950" y="3341688"/>
            <a:ext cx="106363" cy="69850"/>
          </a:xfrm>
          <a:custGeom>
            <a:avLst/>
            <a:gdLst>
              <a:gd name="T0" fmla="*/ 0 w 67"/>
              <a:gd name="T1" fmla="*/ 0 h 44"/>
              <a:gd name="T2" fmla="*/ 67 w 67"/>
              <a:gd name="T3" fmla="*/ 22 h 44"/>
              <a:gd name="T4" fmla="*/ 0 w 67"/>
              <a:gd name="T5" fmla="*/ 44 h 44"/>
              <a:gd name="T6" fmla="*/ 0 w 67"/>
              <a:gd name="T7" fmla="*/ 0 h 44"/>
            </a:gdLst>
            <a:ahLst/>
            <a:cxnLst>
              <a:cxn ang="0">
                <a:pos x="T0" y="T1"/>
              </a:cxn>
              <a:cxn ang="0">
                <a:pos x="T2" y="T3"/>
              </a:cxn>
              <a:cxn ang="0">
                <a:pos x="T4" y="T5"/>
              </a:cxn>
              <a:cxn ang="0">
                <a:pos x="T6" y="T7"/>
              </a:cxn>
            </a:cxnLst>
            <a:rect l="0" t="0" r="r" b="b"/>
            <a:pathLst>
              <a:path w="67" h="44">
                <a:moveTo>
                  <a:pt x="0" y="0"/>
                </a:moveTo>
                <a:lnTo>
                  <a:pt x="67" y="22"/>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Line 66"/>
          <p:cNvSpPr>
            <a:spLocks noChangeShapeType="1"/>
          </p:cNvSpPr>
          <p:nvPr/>
        </p:nvSpPr>
        <p:spPr bwMode="auto">
          <a:xfrm>
            <a:off x="6146800" y="3376613"/>
            <a:ext cx="134938"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67"/>
          <p:cNvSpPr>
            <a:spLocks/>
          </p:cNvSpPr>
          <p:nvPr/>
        </p:nvSpPr>
        <p:spPr bwMode="auto">
          <a:xfrm>
            <a:off x="6272213" y="3341688"/>
            <a:ext cx="106363" cy="69850"/>
          </a:xfrm>
          <a:custGeom>
            <a:avLst/>
            <a:gdLst>
              <a:gd name="T0" fmla="*/ 0 w 67"/>
              <a:gd name="T1" fmla="*/ 0 h 44"/>
              <a:gd name="T2" fmla="*/ 67 w 67"/>
              <a:gd name="T3" fmla="*/ 22 h 44"/>
              <a:gd name="T4" fmla="*/ 0 w 67"/>
              <a:gd name="T5" fmla="*/ 44 h 44"/>
              <a:gd name="T6" fmla="*/ 0 w 67"/>
              <a:gd name="T7" fmla="*/ 0 h 44"/>
            </a:gdLst>
            <a:ahLst/>
            <a:cxnLst>
              <a:cxn ang="0">
                <a:pos x="T0" y="T1"/>
              </a:cxn>
              <a:cxn ang="0">
                <a:pos x="T2" y="T3"/>
              </a:cxn>
              <a:cxn ang="0">
                <a:pos x="T4" y="T5"/>
              </a:cxn>
              <a:cxn ang="0">
                <a:pos x="T6" y="T7"/>
              </a:cxn>
            </a:cxnLst>
            <a:rect l="0" t="0" r="r" b="b"/>
            <a:pathLst>
              <a:path w="67" h="44">
                <a:moveTo>
                  <a:pt x="0" y="0"/>
                </a:moveTo>
                <a:lnTo>
                  <a:pt x="67" y="22"/>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68"/>
          <p:cNvSpPr>
            <a:spLocks/>
          </p:cNvSpPr>
          <p:nvPr/>
        </p:nvSpPr>
        <p:spPr bwMode="auto">
          <a:xfrm>
            <a:off x="7621588" y="2984500"/>
            <a:ext cx="2239963" cy="784225"/>
          </a:xfrm>
          <a:custGeom>
            <a:avLst/>
            <a:gdLst>
              <a:gd name="T0" fmla="*/ 0 w 1411"/>
              <a:gd name="T1" fmla="*/ 494 h 494"/>
              <a:gd name="T2" fmla="*/ 1164 w 1411"/>
              <a:gd name="T3" fmla="*/ 494 h 494"/>
              <a:gd name="T4" fmla="*/ 1411 w 1411"/>
              <a:gd name="T5" fmla="*/ 0 h 494"/>
              <a:gd name="T6" fmla="*/ 247 w 1411"/>
              <a:gd name="T7" fmla="*/ 0 h 494"/>
              <a:gd name="T8" fmla="*/ 0 w 1411"/>
              <a:gd name="T9" fmla="*/ 494 h 494"/>
            </a:gdLst>
            <a:ahLst/>
            <a:cxnLst>
              <a:cxn ang="0">
                <a:pos x="T0" y="T1"/>
              </a:cxn>
              <a:cxn ang="0">
                <a:pos x="T2" y="T3"/>
              </a:cxn>
              <a:cxn ang="0">
                <a:pos x="T4" y="T5"/>
              </a:cxn>
              <a:cxn ang="0">
                <a:pos x="T6" y="T7"/>
              </a:cxn>
              <a:cxn ang="0">
                <a:pos x="T8" y="T9"/>
              </a:cxn>
            </a:cxnLst>
            <a:rect l="0" t="0" r="r" b="b"/>
            <a:pathLst>
              <a:path w="1411" h="494">
                <a:moveTo>
                  <a:pt x="0" y="494"/>
                </a:moveTo>
                <a:lnTo>
                  <a:pt x="1164" y="494"/>
                </a:lnTo>
                <a:lnTo>
                  <a:pt x="1411" y="0"/>
                </a:lnTo>
                <a:lnTo>
                  <a:pt x="247" y="0"/>
                </a:lnTo>
                <a:lnTo>
                  <a:pt x="0" y="494"/>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69"/>
          <p:cNvSpPr>
            <a:spLocks/>
          </p:cNvSpPr>
          <p:nvPr/>
        </p:nvSpPr>
        <p:spPr bwMode="auto">
          <a:xfrm>
            <a:off x="7621588" y="2984500"/>
            <a:ext cx="2239963" cy="784225"/>
          </a:xfrm>
          <a:custGeom>
            <a:avLst/>
            <a:gdLst>
              <a:gd name="T0" fmla="*/ 0 w 1411"/>
              <a:gd name="T1" fmla="*/ 494 h 494"/>
              <a:gd name="T2" fmla="*/ 1164 w 1411"/>
              <a:gd name="T3" fmla="*/ 494 h 494"/>
              <a:gd name="T4" fmla="*/ 1411 w 1411"/>
              <a:gd name="T5" fmla="*/ 0 h 494"/>
              <a:gd name="T6" fmla="*/ 247 w 1411"/>
              <a:gd name="T7" fmla="*/ 0 h 494"/>
              <a:gd name="T8" fmla="*/ 0 w 1411"/>
              <a:gd name="T9" fmla="*/ 494 h 494"/>
            </a:gdLst>
            <a:ahLst/>
            <a:cxnLst>
              <a:cxn ang="0">
                <a:pos x="T0" y="T1"/>
              </a:cxn>
              <a:cxn ang="0">
                <a:pos x="T2" y="T3"/>
              </a:cxn>
              <a:cxn ang="0">
                <a:pos x="T4" y="T5"/>
              </a:cxn>
              <a:cxn ang="0">
                <a:pos x="T6" y="T7"/>
              </a:cxn>
              <a:cxn ang="0">
                <a:pos x="T8" y="T9"/>
              </a:cxn>
            </a:cxnLst>
            <a:rect l="0" t="0" r="r" b="b"/>
            <a:pathLst>
              <a:path w="1411" h="494">
                <a:moveTo>
                  <a:pt x="0" y="494"/>
                </a:moveTo>
                <a:lnTo>
                  <a:pt x="1164" y="494"/>
                </a:lnTo>
                <a:lnTo>
                  <a:pt x="1411" y="0"/>
                </a:lnTo>
                <a:lnTo>
                  <a:pt x="247" y="0"/>
                </a:lnTo>
                <a:lnTo>
                  <a:pt x="0" y="494"/>
                </a:lnTo>
                <a:close/>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Rectangle 70"/>
          <p:cNvSpPr>
            <a:spLocks noChangeArrowheads="1"/>
          </p:cNvSpPr>
          <p:nvPr/>
        </p:nvSpPr>
        <p:spPr bwMode="auto">
          <a:xfrm>
            <a:off x="8270875" y="3086100"/>
            <a:ext cx="11334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Data pengamatan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8" name="Rectangle 71"/>
          <p:cNvSpPr>
            <a:spLocks noChangeArrowheads="1"/>
          </p:cNvSpPr>
          <p:nvPr/>
        </p:nvSpPr>
        <p:spPr bwMode="auto">
          <a:xfrm>
            <a:off x="8270875" y="3230563"/>
            <a:ext cx="11334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parameter fisik air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 name="Rectangle 72"/>
          <p:cNvSpPr>
            <a:spLocks noChangeArrowheads="1"/>
          </p:cNvSpPr>
          <p:nvPr/>
        </p:nvSpPr>
        <p:spPr bwMode="auto">
          <a:xfrm>
            <a:off x="8197850" y="3373438"/>
            <a:ext cx="9842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0" name="Rectangle 73"/>
          <p:cNvSpPr>
            <a:spLocks noChangeArrowheads="1"/>
          </p:cNvSpPr>
          <p:nvPr/>
        </p:nvSpPr>
        <p:spPr bwMode="auto">
          <a:xfrm>
            <a:off x="8237538" y="3373438"/>
            <a:ext cx="3175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TDS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1" name="Rectangle 74"/>
          <p:cNvSpPr>
            <a:spLocks noChangeArrowheads="1"/>
          </p:cNvSpPr>
          <p:nvPr/>
        </p:nvSpPr>
        <p:spPr bwMode="auto">
          <a:xfrm>
            <a:off x="8477250" y="3373438"/>
            <a:ext cx="1301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2" name="Rectangle 75"/>
          <p:cNvSpPr>
            <a:spLocks noChangeArrowheads="1"/>
          </p:cNvSpPr>
          <p:nvPr/>
        </p:nvSpPr>
        <p:spPr bwMode="auto">
          <a:xfrm>
            <a:off x="8543925" y="3373438"/>
            <a:ext cx="3175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DHL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3" name="Rectangle 76"/>
          <p:cNvSpPr>
            <a:spLocks noChangeArrowheads="1"/>
          </p:cNvSpPr>
          <p:nvPr/>
        </p:nvSpPr>
        <p:spPr bwMode="auto">
          <a:xfrm>
            <a:off x="8782050" y="3373438"/>
            <a:ext cx="9048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4" name="Rectangle 77"/>
          <p:cNvSpPr>
            <a:spLocks noChangeArrowheads="1"/>
          </p:cNvSpPr>
          <p:nvPr/>
        </p:nvSpPr>
        <p:spPr bwMode="auto">
          <a:xfrm>
            <a:off x="8815388" y="3373438"/>
            <a:ext cx="2206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pH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5" name="Rectangle 78"/>
          <p:cNvSpPr>
            <a:spLocks noChangeArrowheads="1"/>
          </p:cNvSpPr>
          <p:nvPr/>
        </p:nvSpPr>
        <p:spPr bwMode="auto">
          <a:xfrm>
            <a:off x="8967788" y="3373438"/>
            <a:ext cx="1301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6" name="Rectangle 79"/>
          <p:cNvSpPr>
            <a:spLocks noChangeArrowheads="1"/>
          </p:cNvSpPr>
          <p:nvPr/>
        </p:nvSpPr>
        <p:spPr bwMode="auto">
          <a:xfrm>
            <a:off x="9034463" y="3373438"/>
            <a:ext cx="37465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suhu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7" name="Rectangle 80"/>
          <p:cNvSpPr>
            <a:spLocks noChangeArrowheads="1"/>
          </p:cNvSpPr>
          <p:nvPr/>
        </p:nvSpPr>
        <p:spPr bwMode="auto">
          <a:xfrm>
            <a:off x="8228013" y="3516313"/>
            <a:ext cx="114935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air dan suhu udara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8" name="Rectangle 81"/>
          <p:cNvSpPr>
            <a:spLocks noChangeArrowheads="1"/>
          </p:cNvSpPr>
          <p:nvPr/>
        </p:nvSpPr>
        <p:spPr bwMode="auto">
          <a:xfrm>
            <a:off x="9224963" y="3516313"/>
            <a:ext cx="968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9" name="Line 82"/>
          <p:cNvSpPr>
            <a:spLocks noChangeShapeType="1"/>
          </p:cNvSpPr>
          <p:nvPr/>
        </p:nvSpPr>
        <p:spPr bwMode="auto">
          <a:xfrm>
            <a:off x="7586663" y="3376613"/>
            <a:ext cx="133350"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83"/>
          <p:cNvSpPr>
            <a:spLocks/>
          </p:cNvSpPr>
          <p:nvPr/>
        </p:nvSpPr>
        <p:spPr bwMode="auto">
          <a:xfrm>
            <a:off x="7710488" y="3341688"/>
            <a:ext cx="107950" cy="69850"/>
          </a:xfrm>
          <a:custGeom>
            <a:avLst/>
            <a:gdLst>
              <a:gd name="T0" fmla="*/ 0 w 68"/>
              <a:gd name="T1" fmla="*/ 0 h 44"/>
              <a:gd name="T2" fmla="*/ 68 w 68"/>
              <a:gd name="T3" fmla="*/ 22 h 44"/>
              <a:gd name="T4" fmla="*/ 0 w 68"/>
              <a:gd name="T5" fmla="*/ 44 h 44"/>
              <a:gd name="T6" fmla="*/ 0 w 68"/>
              <a:gd name="T7" fmla="*/ 0 h 44"/>
            </a:gdLst>
            <a:ahLst/>
            <a:cxnLst>
              <a:cxn ang="0">
                <a:pos x="T0" y="T1"/>
              </a:cxn>
              <a:cxn ang="0">
                <a:pos x="T2" y="T3"/>
              </a:cxn>
              <a:cxn ang="0">
                <a:pos x="T4" y="T5"/>
              </a:cxn>
              <a:cxn ang="0">
                <a:pos x="T6" y="T7"/>
              </a:cxn>
            </a:cxnLst>
            <a:rect l="0" t="0" r="r" b="b"/>
            <a:pathLst>
              <a:path w="68" h="44">
                <a:moveTo>
                  <a:pt x="0" y="0"/>
                </a:moveTo>
                <a:lnTo>
                  <a:pt x="68" y="22"/>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Rectangle 84"/>
          <p:cNvSpPr>
            <a:spLocks noChangeArrowheads="1"/>
          </p:cNvSpPr>
          <p:nvPr/>
        </p:nvSpPr>
        <p:spPr bwMode="auto">
          <a:xfrm>
            <a:off x="10326689" y="1832957"/>
            <a:ext cx="1108075" cy="4619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Rectangle 85"/>
          <p:cNvSpPr>
            <a:spLocks noChangeArrowheads="1"/>
          </p:cNvSpPr>
          <p:nvPr/>
        </p:nvSpPr>
        <p:spPr bwMode="auto">
          <a:xfrm>
            <a:off x="10323513" y="2465388"/>
            <a:ext cx="1108075" cy="461963"/>
          </a:xfrm>
          <a:prstGeom prst="rect">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Rectangle 86"/>
          <p:cNvSpPr>
            <a:spLocks noChangeArrowheads="1"/>
          </p:cNvSpPr>
          <p:nvPr/>
        </p:nvSpPr>
        <p:spPr bwMode="auto">
          <a:xfrm>
            <a:off x="10343356" y="2549525"/>
            <a:ext cx="12144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Arial" panose="020B0604020202020204" pitchFamily="34" charset="0"/>
              </a:rPr>
              <a:t>Analisis</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deret</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waktu</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4" name="Rectangle 87"/>
          <p:cNvSpPr>
            <a:spLocks noChangeArrowheads="1"/>
          </p:cNvSpPr>
          <p:nvPr/>
        </p:nvSpPr>
        <p:spPr bwMode="auto">
          <a:xfrm>
            <a:off x="11412538" y="2549525"/>
            <a:ext cx="889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5" name="Rectangle 88"/>
          <p:cNvSpPr>
            <a:spLocks noChangeArrowheads="1"/>
          </p:cNvSpPr>
          <p:nvPr/>
        </p:nvSpPr>
        <p:spPr bwMode="auto">
          <a:xfrm>
            <a:off x="10552113" y="2695575"/>
            <a:ext cx="9842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Rectangle 89"/>
          <p:cNvSpPr>
            <a:spLocks noChangeArrowheads="1"/>
          </p:cNvSpPr>
          <p:nvPr/>
        </p:nvSpPr>
        <p:spPr bwMode="auto">
          <a:xfrm>
            <a:off x="10591800" y="2695575"/>
            <a:ext cx="69215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dirty="0">
                <a:ln>
                  <a:noFill/>
                </a:ln>
                <a:solidFill>
                  <a:srgbClr val="000000"/>
                </a:solidFill>
                <a:effectLst/>
                <a:latin typeface="Arial" panose="020B0604020202020204" pitchFamily="34" charset="0"/>
              </a:rPr>
              <a:t>time series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7" name="Rectangle 90"/>
          <p:cNvSpPr>
            <a:spLocks noChangeArrowheads="1"/>
          </p:cNvSpPr>
          <p:nvPr/>
        </p:nvSpPr>
        <p:spPr bwMode="auto">
          <a:xfrm>
            <a:off x="11169650" y="2695575"/>
            <a:ext cx="9842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8" name="Rectangle 91"/>
          <p:cNvSpPr>
            <a:spLocks noChangeArrowheads="1"/>
          </p:cNvSpPr>
          <p:nvPr/>
        </p:nvSpPr>
        <p:spPr bwMode="auto">
          <a:xfrm>
            <a:off x="10323513" y="3140075"/>
            <a:ext cx="1108075" cy="4619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Rectangle 92"/>
          <p:cNvSpPr>
            <a:spLocks noChangeArrowheads="1"/>
          </p:cNvSpPr>
          <p:nvPr/>
        </p:nvSpPr>
        <p:spPr bwMode="auto">
          <a:xfrm>
            <a:off x="10323513" y="3140075"/>
            <a:ext cx="1108075" cy="461963"/>
          </a:xfrm>
          <a:prstGeom prst="rect">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Rectangle 93"/>
          <p:cNvSpPr>
            <a:spLocks noChangeArrowheads="1"/>
          </p:cNvSpPr>
          <p:nvPr/>
        </p:nvSpPr>
        <p:spPr bwMode="auto">
          <a:xfrm>
            <a:off x="10369550" y="3224213"/>
            <a:ext cx="12144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Arial" panose="020B0604020202020204" pitchFamily="34" charset="0"/>
              </a:rPr>
              <a:t>Analisis</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Komponen</a:t>
            </a:r>
            <a:r>
              <a:rPr kumimoji="0" lang="en-US" altLang="en-US" sz="1000" b="0" i="0" u="none" strike="noStrike" cap="none" normalizeH="0" baseline="0" dirty="0">
                <a:ln>
                  <a:noFill/>
                </a:ln>
                <a:solidFill>
                  <a:srgbClr val="000000"/>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1" name="Rectangle 94"/>
          <p:cNvSpPr>
            <a:spLocks noChangeArrowheads="1"/>
          </p:cNvSpPr>
          <p:nvPr/>
        </p:nvSpPr>
        <p:spPr bwMode="auto">
          <a:xfrm>
            <a:off x="10525125" y="3368675"/>
            <a:ext cx="4730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Utama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2" name="Rectangle 95"/>
          <p:cNvSpPr>
            <a:spLocks noChangeArrowheads="1"/>
          </p:cNvSpPr>
          <p:nvPr/>
        </p:nvSpPr>
        <p:spPr bwMode="auto">
          <a:xfrm>
            <a:off x="10910888" y="3368675"/>
            <a:ext cx="9842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3" name="Rectangle 96"/>
          <p:cNvSpPr>
            <a:spLocks noChangeArrowheads="1"/>
          </p:cNvSpPr>
          <p:nvPr/>
        </p:nvSpPr>
        <p:spPr bwMode="auto">
          <a:xfrm>
            <a:off x="10950575" y="3368675"/>
            <a:ext cx="3254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PCA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4" name="Rectangle 97"/>
          <p:cNvSpPr>
            <a:spLocks noChangeArrowheads="1"/>
          </p:cNvSpPr>
          <p:nvPr/>
        </p:nvSpPr>
        <p:spPr bwMode="auto">
          <a:xfrm>
            <a:off x="11196638" y="3368675"/>
            <a:ext cx="968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5" name="Rectangle 98"/>
          <p:cNvSpPr>
            <a:spLocks noChangeArrowheads="1"/>
          </p:cNvSpPr>
          <p:nvPr/>
        </p:nvSpPr>
        <p:spPr bwMode="auto">
          <a:xfrm>
            <a:off x="10323513" y="3819525"/>
            <a:ext cx="1108075" cy="4619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Rectangle 99"/>
          <p:cNvSpPr>
            <a:spLocks noChangeArrowheads="1"/>
          </p:cNvSpPr>
          <p:nvPr/>
        </p:nvSpPr>
        <p:spPr bwMode="auto">
          <a:xfrm>
            <a:off x="10323513" y="3819525"/>
            <a:ext cx="1108075" cy="461963"/>
          </a:xfrm>
          <a:prstGeom prst="rect">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Rectangle 100"/>
          <p:cNvSpPr>
            <a:spLocks noChangeArrowheads="1"/>
          </p:cNvSpPr>
          <p:nvPr/>
        </p:nvSpPr>
        <p:spPr bwMode="auto">
          <a:xfrm>
            <a:off x="10472738" y="3903663"/>
            <a:ext cx="9858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Arial" panose="020B0604020202020204" pitchFamily="34" charset="0"/>
              </a:rPr>
              <a:t>Analisis</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Klaster</a:t>
            </a:r>
            <a:r>
              <a:rPr kumimoji="0" lang="en-US" altLang="en-US" sz="1000" b="0" i="0" u="none" strike="noStrike" cap="none" normalizeH="0" baseline="0" dirty="0">
                <a:ln>
                  <a:noFill/>
                </a:ln>
                <a:solidFill>
                  <a:srgbClr val="000000"/>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8" name="Rectangle 101"/>
          <p:cNvSpPr>
            <a:spLocks noChangeArrowheads="1"/>
          </p:cNvSpPr>
          <p:nvPr/>
        </p:nvSpPr>
        <p:spPr bwMode="auto">
          <a:xfrm>
            <a:off x="10758488" y="4048125"/>
            <a:ext cx="968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9" name="Rectangle 102"/>
          <p:cNvSpPr>
            <a:spLocks noChangeArrowheads="1"/>
          </p:cNvSpPr>
          <p:nvPr/>
        </p:nvSpPr>
        <p:spPr bwMode="auto">
          <a:xfrm>
            <a:off x="10798175" y="4048125"/>
            <a:ext cx="23653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Arial" panose="020B0604020202020204" pitchFamily="34" charset="0"/>
              </a:rPr>
              <a:t>CA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0" name="Rectangle 103"/>
          <p:cNvSpPr>
            <a:spLocks noChangeArrowheads="1"/>
          </p:cNvSpPr>
          <p:nvPr/>
        </p:nvSpPr>
        <p:spPr bwMode="auto">
          <a:xfrm>
            <a:off x="10963275" y="4048125"/>
            <a:ext cx="9842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1" name="Freeform 104"/>
          <p:cNvSpPr>
            <a:spLocks/>
          </p:cNvSpPr>
          <p:nvPr/>
        </p:nvSpPr>
        <p:spPr bwMode="auto">
          <a:xfrm>
            <a:off x="9666288" y="3376613"/>
            <a:ext cx="558800" cy="674688"/>
          </a:xfrm>
          <a:custGeom>
            <a:avLst/>
            <a:gdLst>
              <a:gd name="T0" fmla="*/ 0 w 352"/>
              <a:gd name="T1" fmla="*/ 0 h 425"/>
              <a:gd name="T2" fmla="*/ 213 w 352"/>
              <a:gd name="T3" fmla="*/ 0 h 425"/>
              <a:gd name="T4" fmla="*/ 213 w 352"/>
              <a:gd name="T5" fmla="*/ 425 h 425"/>
              <a:gd name="T6" fmla="*/ 352 w 352"/>
              <a:gd name="T7" fmla="*/ 425 h 425"/>
            </a:gdLst>
            <a:ahLst/>
            <a:cxnLst>
              <a:cxn ang="0">
                <a:pos x="T0" y="T1"/>
              </a:cxn>
              <a:cxn ang="0">
                <a:pos x="T2" y="T3"/>
              </a:cxn>
              <a:cxn ang="0">
                <a:pos x="T4" y="T5"/>
              </a:cxn>
              <a:cxn ang="0">
                <a:pos x="T6" y="T7"/>
              </a:cxn>
            </a:cxnLst>
            <a:rect l="0" t="0" r="r" b="b"/>
            <a:pathLst>
              <a:path w="352" h="425">
                <a:moveTo>
                  <a:pt x="0" y="0"/>
                </a:moveTo>
                <a:lnTo>
                  <a:pt x="213" y="0"/>
                </a:lnTo>
                <a:lnTo>
                  <a:pt x="213" y="425"/>
                </a:lnTo>
                <a:lnTo>
                  <a:pt x="352" y="425"/>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105"/>
          <p:cNvSpPr>
            <a:spLocks/>
          </p:cNvSpPr>
          <p:nvPr/>
        </p:nvSpPr>
        <p:spPr bwMode="auto">
          <a:xfrm>
            <a:off x="10217150" y="4014788"/>
            <a:ext cx="106363" cy="71438"/>
          </a:xfrm>
          <a:custGeom>
            <a:avLst/>
            <a:gdLst>
              <a:gd name="T0" fmla="*/ 0 w 67"/>
              <a:gd name="T1" fmla="*/ 0 h 45"/>
              <a:gd name="T2" fmla="*/ 67 w 67"/>
              <a:gd name="T3" fmla="*/ 23 h 45"/>
              <a:gd name="T4" fmla="*/ 0 w 67"/>
              <a:gd name="T5" fmla="*/ 45 h 45"/>
              <a:gd name="T6" fmla="*/ 0 w 67"/>
              <a:gd name="T7" fmla="*/ 0 h 45"/>
            </a:gdLst>
            <a:ahLst/>
            <a:cxnLst>
              <a:cxn ang="0">
                <a:pos x="T0" y="T1"/>
              </a:cxn>
              <a:cxn ang="0">
                <a:pos x="T2" y="T3"/>
              </a:cxn>
              <a:cxn ang="0">
                <a:pos x="T4" y="T5"/>
              </a:cxn>
              <a:cxn ang="0">
                <a:pos x="T6" y="T7"/>
              </a:cxn>
            </a:cxnLst>
            <a:rect l="0" t="0" r="r" b="b"/>
            <a:pathLst>
              <a:path w="67" h="45">
                <a:moveTo>
                  <a:pt x="0" y="0"/>
                </a:moveTo>
                <a:lnTo>
                  <a:pt x="67" y="23"/>
                </a:lnTo>
                <a:lnTo>
                  <a:pt x="0" y="4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106"/>
          <p:cNvSpPr>
            <a:spLocks/>
          </p:cNvSpPr>
          <p:nvPr/>
        </p:nvSpPr>
        <p:spPr bwMode="auto">
          <a:xfrm>
            <a:off x="9666288" y="2695575"/>
            <a:ext cx="558800" cy="681038"/>
          </a:xfrm>
          <a:custGeom>
            <a:avLst/>
            <a:gdLst>
              <a:gd name="T0" fmla="*/ 0 w 352"/>
              <a:gd name="T1" fmla="*/ 429 h 429"/>
              <a:gd name="T2" fmla="*/ 213 w 352"/>
              <a:gd name="T3" fmla="*/ 429 h 429"/>
              <a:gd name="T4" fmla="*/ 213 w 352"/>
              <a:gd name="T5" fmla="*/ 0 h 429"/>
              <a:gd name="T6" fmla="*/ 352 w 352"/>
              <a:gd name="T7" fmla="*/ 0 h 429"/>
            </a:gdLst>
            <a:ahLst/>
            <a:cxnLst>
              <a:cxn ang="0">
                <a:pos x="T0" y="T1"/>
              </a:cxn>
              <a:cxn ang="0">
                <a:pos x="T2" y="T3"/>
              </a:cxn>
              <a:cxn ang="0">
                <a:pos x="T4" y="T5"/>
              </a:cxn>
              <a:cxn ang="0">
                <a:pos x="T6" y="T7"/>
              </a:cxn>
            </a:cxnLst>
            <a:rect l="0" t="0" r="r" b="b"/>
            <a:pathLst>
              <a:path w="352" h="429">
                <a:moveTo>
                  <a:pt x="0" y="429"/>
                </a:moveTo>
                <a:lnTo>
                  <a:pt x="213" y="429"/>
                </a:lnTo>
                <a:lnTo>
                  <a:pt x="213" y="0"/>
                </a:lnTo>
                <a:lnTo>
                  <a:pt x="352"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Freeform 107"/>
          <p:cNvSpPr>
            <a:spLocks/>
          </p:cNvSpPr>
          <p:nvPr/>
        </p:nvSpPr>
        <p:spPr bwMode="auto">
          <a:xfrm>
            <a:off x="10217150" y="2660650"/>
            <a:ext cx="106363" cy="71438"/>
          </a:xfrm>
          <a:custGeom>
            <a:avLst/>
            <a:gdLst>
              <a:gd name="T0" fmla="*/ 0 w 67"/>
              <a:gd name="T1" fmla="*/ 0 h 45"/>
              <a:gd name="T2" fmla="*/ 67 w 67"/>
              <a:gd name="T3" fmla="*/ 22 h 45"/>
              <a:gd name="T4" fmla="*/ 0 w 67"/>
              <a:gd name="T5" fmla="*/ 45 h 45"/>
              <a:gd name="T6" fmla="*/ 0 w 67"/>
              <a:gd name="T7" fmla="*/ 0 h 45"/>
            </a:gdLst>
            <a:ahLst/>
            <a:cxnLst>
              <a:cxn ang="0">
                <a:pos x="T0" y="T1"/>
              </a:cxn>
              <a:cxn ang="0">
                <a:pos x="T2" y="T3"/>
              </a:cxn>
              <a:cxn ang="0">
                <a:pos x="T4" y="T5"/>
              </a:cxn>
              <a:cxn ang="0">
                <a:pos x="T6" y="T7"/>
              </a:cxn>
            </a:cxnLst>
            <a:rect l="0" t="0" r="r" b="b"/>
            <a:pathLst>
              <a:path w="67" h="45">
                <a:moveTo>
                  <a:pt x="0" y="0"/>
                </a:moveTo>
                <a:lnTo>
                  <a:pt x="67" y="22"/>
                </a:lnTo>
                <a:lnTo>
                  <a:pt x="0" y="4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Line 108"/>
          <p:cNvSpPr>
            <a:spLocks noChangeShapeType="1"/>
          </p:cNvSpPr>
          <p:nvPr/>
        </p:nvSpPr>
        <p:spPr bwMode="auto">
          <a:xfrm flipV="1">
            <a:off x="9666288" y="3371850"/>
            <a:ext cx="558800" cy="476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Freeform 109"/>
          <p:cNvSpPr>
            <a:spLocks/>
          </p:cNvSpPr>
          <p:nvPr/>
        </p:nvSpPr>
        <p:spPr bwMode="auto">
          <a:xfrm>
            <a:off x="10215563" y="3336925"/>
            <a:ext cx="107950" cy="71438"/>
          </a:xfrm>
          <a:custGeom>
            <a:avLst/>
            <a:gdLst>
              <a:gd name="T0" fmla="*/ 0 w 68"/>
              <a:gd name="T1" fmla="*/ 0 h 45"/>
              <a:gd name="T2" fmla="*/ 68 w 68"/>
              <a:gd name="T3" fmla="*/ 22 h 45"/>
              <a:gd name="T4" fmla="*/ 1 w 68"/>
              <a:gd name="T5" fmla="*/ 45 h 45"/>
              <a:gd name="T6" fmla="*/ 0 w 68"/>
              <a:gd name="T7" fmla="*/ 0 h 45"/>
            </a:gdLst>
            <a:ahLst/>
            <a:cxnLst>
              <a:cxn ang="0">
                <a:pos x="T0" y="T1"/>
              </a:cxn>
              <a:cxn ang="0">
                <a:pos x="T2" y="T3"/>
              </a:cxn>
              <a:cxn ang="0">
                <a:pos x="T4" y="T5"/>
              </a:cxn>
              <a:cxn ang="0">
                <a:pos x="T6" y="T7"/>
              </a:cxn>
            </a:cxnLst>
            <a:rect l="0" t="0" r="r" b="b"/>
            <a:pathLst>
              <a:path w="68" h="45">
                <a:moveTo>
                  <a:pt x="0" y="0"/>
                </a:moveTo>
                <a:lnTo>
                  <a:pt x="68" y="22"/>
                </a:lnTo>
                <a:lnTo>
                  <a:pt x="1" y="4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Oval 110"/>
          <p:cNvSpPr>
            <a:spLocks noChangeArrowheads="1"/>
          </p:cNvSpPr>
          <p:nvPr/>
        </p:nvSpPr>
        <p:spPr bwMode="auto">
          <a:xfrm>
            <a:off x="11647488" y="3160713"/>
            <a:ext cx="420688" cy="420688"/>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Oval 111"/>
          <p:cNvSpPr>
            <a:spLocks noChangeArrowheads="1"/>
          </p:cNvSpPr>
          <p:nvPr/>
        </p:nvSpPr>
        <p:spPr bwMode="auto">
          <a:xfrm>
            <a:off x="11647488" y="3160713"/>
            <a:ext cx="420688" cy="420688"/>
          </a:xfrm>
          <a:prstGeom prst="ellipse">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Rectangle 112"/>
          <p:cNvSpPr>
            <a:spLocks noChangeArrowheads="1"/>
          </p:cNvSpPr>
          <p:nvPr/>
        </p:nvSpPr>
        <p:spPr bwMode="auto">
          <a:xfrm>
            <a:off x="11820525" y="3298825"/>
            <a:ext cx="147638"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0" name="Line 113"/>
          <p:cNvSpPr>
            <a:spLocks noChangeShapeType="1"/>
          </p:cNvSpPr>
          <p:nvPr/>
        </p:nvSpPr>
        <p:spPr bwMode="auto">
          <a:xfrm>
            <a:off x="11431588" y="3371850"/>
            <a:ext cx="117475"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Freeform 114"/>
          <p:cNvSpPr>
            <a:spLocks/>
          </p:cNvSpPr>
          <p:nvPr/>
        </p:nvSpPr>
        <p:spPr bwMode="auto">
          <a:xfrm>
            <a:off x="11541125" y="3335338"/>
            <a:ext cx="106363" cy="71438"/>
          </a:xfrm>
          <a:custGeom>
            <a:avLst/>
            <a:gdLst>
              <a:gd name="T0" fmla="*/ 0 w 67"/>
              <a:gd name="T1" fmla="*/ 0 h 45"/>
              <a:gd name="T2" fmla="*/ 67 w 67"/>
              <a:gd name="T3" fmla="*/ 23 h 45"/>
              <a:gd name="T4" fmla="*/ 0 w 67"/>
              <a:gd name="T5" fmla="*/ 45 h 45"/>
              <a:gd name="T6" fmla="*/ 0 w 67"/>
              <a:gd name="T7" fmla="*/ 0 h 45"/>
            </a:gdLst>
            <a:ahLst/>
            <a:cxnLst>
              <a:cxn ang="0">
                <a:pos x="T0" y="T1"/>
              </a:cxn>
              <a:cxn ang="0">
                <a:pos x="T2" y="T3"/>
              </a:cxn>
              <a:cxn ang="0">
                <a:pos x="T4" y="T5"/>
              </a:cxn>
              <a:cxn ang="0">
                <a:pos x="T6" y="T7"/>
              </a:cxn>
            </a:cxnLst>
            <a:rect l="0" t="0" r="r" b="b"/>
            <a:pathLst>
              <a:path w="67" h="45">
                <a:moveTo>
                  <a:pt x="0" y="0"/>
                </a:moveTo>
                <a:lnTo>
                  <a:pt x="67" y="23"/>
                </a:lnTo>
                <a:lnTo>
                  <a:pt x="0" y="4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115"/>
          <p:cNvSpPr>
            <a:spLocks/>
          </p:cNvSpPr>
          <p:nvPr/>
        </p:nvSpPr>
        <p:spPr bwMode="auto">
          <a:xfrm>
            <a:off x="11431588" y="2695575"/>
            <a:ext cx="114300" cy="676275"/>
          </a:xfrm>
          <a:custGeom>
            <a:avLst/>
            <a:gdLst>
              <a:gd name="T0" fmla="*/ 0 w 72"/>
              <a:gd name="T1" fmla="*/ 0 h 426"/>
              <a:gd name="T2" fmla="*/ 72 w 72"/>
              <a:gd name="T3" fmla="*/ 0 h 426"/>
              <a:gd name="T4" fmla="*/ 72 w 72"/>
              <a:gd name="T5" fmla="*/ 426 h 426"/>
              <a:gd name="T6" fmla="*/ 0 w 72"/>
              <a:gd name="T7" fmla="*/ 426 h 426"/>
            </a:gdLst>
            <a:ahLst/>
            <a:cxnLst>
              <a:cxn ang="0">
                <a:pos x="T0" y="T1"/>
              </a:cxn>
              <a:cxn ang="0">
                <a:pos x="T2" y="T3"/>
              </a:cxn>
              <a:cxn ang="0">
                <a:pos x="T4" y="T5"/>
              </a:cxn>
              <a:cxn ang="0">
                <a:pos x="T6" y="T7"/>
              </a:cxn>
            </a:cxnLst>
            <a:rect l="0" t="0" r="r" b="b"/>
            <a:pathLst>
              <a:path w="72" h="426">
                <a:moveTo>
                  <a:pt x="0" y="0"/>
                </a:moveTo>
                <a:lnTo>
                  <a:pt x="72" y="0"/>
                </a:lnTo>
                <a:lnTo>
                  <a:pt x="72" y="426"/>
                </a:lnTo>
                <a:lnTo>
                  <a:pt x="0" y="426"/>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Freeform 116"/>
          <p:cNvSpPr>
            <a:spLocks/>
          </p:cNvSpPr>
          <p:nvPr/>
        </p:nvSpPr>
        <p:spPr bwMode="auto">
          <a:xfrm>
            <a:off x="11431588" y="3371850"/>
            <a:ext cx="114300" cy="679450"/>
          </a:xfrm>
          <a:custGeom>
            <a:avLst/>
            <a:gdLst>
              <a:gd name="T0" fmla="*/ 0 w 72"/>
              <a:gd name="T1" fmla="*/ 428 h 428"/>
              <a:gd name="T2" fmla="*/ 72 w 72"/>
              <a:gd name="T3" fmla="*/ 428 h 428"/>
              <a:gd name="T4" fmla="*/ 72 w 72"/>
              <a:gd name="T5" fmla="*/ 0 h 428"/>
            </a:gdLst>
            <a:ahLst/>
            <a:cxnLst>
              <a:cxn ang="0">
                <a:pos x="T0" y="T1"/>
              </a:cxn>
              <a:cxn ang="0">
                <a:pos x="T2" y="T3"/>
              </a:cxn>
              <a:cxn ang="0">
                <a:pos x="T4" y="T5"/>
              </a:cxn>
            </a:cxnLst>
            <a:rect l="0" t="0" r="r" b="b"/>
            <a:pathLst>
              <a:path w="72" h="428">
                <a:moveTo>
                  <a:pt x="0" y="428"/>
                </a:moveTo>
                <a:lnTo>
                  <a:pt x="72" y="428"/>
                </a:lnTo>
                <a:lnTo>
                  <a:pt x="72"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Rectangle 85"/>
          <p:cNvSpPr>
            <a:spLocks noChangeArrowheads="1"/>
          </p:cNvSpPr>
          <p:nvPr/>
        </p:nvSpPr>
        <p:spPr bwMode="auto">
          <a:xfrm>
            <a:off x="10323059" y="1832957"/>
            <a:ext cx="1108075" cy="461963"/>
          </a:xfrm>
          <a:prstGeom prst="rect">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Rectangle 86"/>
          <p:cNvSpPr>
            <a:spLocks noChangeArrowheads="1"/>
          </p:cNvSpPr>
          <p:nvPr/>
        </p:nvSpPr>
        <p:spPr bwMode="auto">
          <a:xfrm>
            <a:off x="10394156" y="1913732"/>
            <a:ext cx="9794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d-ID" altLang="en-US" sz="1000" b="0" i="0" u="none" strike="noStrike" cap="none" normalizeH="0" baseline="0" dirty="0">
                <a:ln>
                  <a:noFill/>
                </a:ln>
                <a:solidFill>
                  <a:srgbClr val="000000"/>
                </a:solidFill>
                <a:effectLst/>
                <a:latin typeface="Arial" panose="020B0604020202020204" pitchFamily="34" charset="0"/>
              </a:rPr>
              <a:t>Analisis koefisien</a:t>
            </a:r>
          </a:p>
          <a:p>
            <a:pPr marL="0" marR="0" lvl="0" indent="0" algn="ctr" defTabSz="914400" rtl="0" eaLnBrk="0" fontAlgn="base" latinLnBrk="0" hangingPunct="0">
              <a:lnSpc>
                <a:spcPct val="100000"/>
              </a:lnSpc>
              <a:spcBef>
                <a:spcPct val="0"/>
              </a:spcBef>
              <a:spcAft>
                <a:spcPct val="0"/>
              </a:spcAft>
              <a:buClrTx/>
              <a:buSzTx/>
              <a:buFontTx/>
              <a:buNone/>
              <a:tabLst/>
            </a:pPr>
            <a:r>
              <a:rPr lang="id-ID" altLang="en-US" sz="1000" dirty="0">
                <a:solidFill>
                  <a:srgbClr val="000000"/>
                </a:solidFill>
              </a:rPr>
              <a:t>korelasi</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4106" name="Elbow Connector 4105"/>
          <p:cNvCxnSpPr>
            <a:endCxn id="124" idx="1"/>
          </p:cNvCxnSpPr>
          <p:nvPr/>
        </p:nvCxnSpPr>
        <p:spPr>
          <a:xfrm rot="5400000" flipH="1" flipV="1">
            <a:off x="9502643" y="2567310"/>
            <a:ext cx="1323786" cy="317045"/>
          </a:xfrm>
          <a:prstGeom prst="bentConnector2">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4116" name="Elbow Connector 4115"/>
          <p:cNvCxnSpPr>
            <a:stCxn id="124" idx="3"/>
            <a:endCxn id="121" idx="2"/>
          </p:cNvCxnSpPr>
          <p:nvPr/>
        </p:nvCxnSpPr>
        <p:spPr>
          <a:xfrm>
            <a:off x="11431134" y="2063939"/>
            <a:ext cx="109991" cy="1342837"/>
          </a:xfrm>
          <a:prstGeom prst="bentConnector3">
            <a:avLst>
              <a:gd name="adj1" fmla="val 106640"/>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600603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5" y="257068"/>
            <a:ext cx="4087586" cy="735284"/>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DIAGRAM ALIR </a:t>
            </a:r>
            <a:endParaRPr lang="en-US" sz="3200" dirty="0">
              <a:solidFill>
                <a:schemeClr val="bg1"/>
              </a:solidFill>
              <a:latin typeface="Arial Black" panose="020B0A04020102020204" pitchFamily="34" charset="0"/>
            </a:endParaRPr>
          </a:p>
        </p:txBody>
      </p:sp>
      <p:sp>
        <p:nvSpPr>
          <p:cNvPr id="5" name="Oval 4"/>
          <p:cNvSpPr/>
          <p:nvPr/>
        </p:nvSpPr>
        <p:spPr>
          <a:xfrm>
            <a:off x="43541" y="101785"/>
            <a:ext cx="1070429" cy="100526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V</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309679" y="6281510"/>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1" name="Rectangle 10"/>
          <p:cNvSpPr/>
          <p:nvPr/>
        </p:nvSpPr>
        <p:spPr>
          <a:xfrm>
            <a:off x="634738" y="1603413"/>
            <a:ext cx="1297214" cy="2844761"/>
          </a:xfrm>
          <a:prstGeom prst="rect">
            <a:avLst/>
          </a:prstGeom>
          <a:no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a:stCxn id="11" idx="0"/>
          </p:cNvCxnSpPr>
          <p:nvPr/>
        </p:nvCxnSpPr>
        <p:spPr>
          <a:xfrm flipV="1">
            <a:off x="1283345" y="1354029"/>
            <a:ext cx="0" cy="249384"/>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3567" y="1138432"/>
            <a:ext cx="1799772" cy="276999"/>
          </a:xfrm>
          <a:prstGeom prst="rect">
            <a:avLst/>
          </a:prstGeom>
          <a:noFill/>
        </p:spPr>
        <p:txBody>
          <a:bodyPr wrap="square" rtlCol="0">
            <a:spAutoFit/>
          </a:bodyPr>
          <a:lstStyle/>
          <a:p>
            <a:pPr algn="ctr"/>
            <a:r>
              <a:rPr lang="id-ID" sz="1200" b="1" dirty="0"/>
              <a:t>RUMUSAN MASALAH 2 </a:t>
            </a:r>
            <a:endParaRPr lang="en-US" sz="1200" b="1" dirty="0"/>
          </a:p>
        </p:txBody>
      </p:sp>
      <p:sp>
        <p:nvSpPr>
          <p:cNvPr id="19" name="Rectangle 18"/>
          <p:cNvSpPr/>
          <p:nvPr/>
        </p:nvSpPr>
        <p:spPr>
          <a:xfrm>
            <a:off x="7037999" y="2827225"/>
            <a:ext cx="1297214" cy="1161143"/>
          </a:xfrm>
          <a:prstGeom prst="rect">
            <a:avLst/>
          </a:prstGeom>
          <a:no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flipV="1">
            <a:off x="7649028" y="2308766"/>
            <a:ext cx="4536" cy="475254"/>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753678" y="1984479"/>
            <a:ext cx="1799772" cy="276999"/>
          </a:xfrm>
          <a:prstGeom prst="rect">
            <a:avLst/>
          </a:prstGeom>
          <a:noFill/>
        </p:spPr>
        <p:txBody>
          <a:bodyPr wrap="square" rtlCol="0">
            <a:spAutoFit/>
          </a:bodyPr>
          <a:lstStyle/>
          <a:p>
            <a:pPr algn="ctr"/>
            <a:r>
              <a:rPr lang="id-ID" sz="1200" b="1" dirty="0"/>
              <a:t>RUMUSAN MASALAH 3 </a:t>
            </a:r>
            <a:endParaRPr lang="en-US" sz="1200" b="1" dirty="0"/>
          </a:p>
        </p:txBody>
      </p:sp>
      <p:pic>
        <p:nvPicPr>
          <p:cNvPr id="2" name="Picture 1"/>
          <p:cNvPicPr>
            <a:picLocks noChangeAspect="1"/>
          </p:cNvPicPr>
          <p:nvPr/>
        </p:nvPicPr>
        <p:blipFill>
          <a:blip r:embed="rId3"/>
          <a:stretch>
            <a:fillRect/>
          </a:stretch>
        </p:blipFill>
        <p:spPr>
          <a:xfrm>
            <a:off x="43541" y="2519491"/>
            <a:ext cx="12013124" cy="1834600"/>
          </a:xfrm>
          <a:prstGeom prst="rect">
            <a:avLst/>
          </a:prstGeom>
        </p:spPr>
      </p:pic>
      <p:sp>
        <p:nvSpPr>
          <p:cNvPr id="13" name="Rectangle 85"/>
          <p:cNvSpPr>
            <a:spLocks noChangeArrowheads="1"/>
          </p:cNvSpPr>
          <p:nvPr/>
        </p:nvSpPr>
        <p:spPr bwMode="auto">
          <a:xfrm>
            <a:off x="742950" y="1706691"/>
            <a:ext cx="1050207" cy="686616"/>
          </a:xfrm>
          <a:prstGeom prst="rect">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84"/>
          <p:cNvSpPr>
            <a:spLocks noChangeArrowheads="1"/>
          </p:cNvSpPr>
          <p:nvPr/>
        </p:nvSpPr>
        <p:spPr bwMode="auto">
          <a:xfrm>
            <a:off x="764816" y="1720617"/>
            <a:ext cx="1028342" cy="67269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Rectangle 86"/>
          <p:cNvSpPr>
            <a:spLocks noChangeArrowheads="1"/>
          </p:cNvSpPr>
          <p:nvPr/>
        </p:nvSpPr>
        <p:spPr bwMode="auto">
          <a:xfrm>
            <a:off x="876669" y="1775152"/>
            <a:ext cx="80463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id-ID" altLang="en-US" sz="800" dirty="0">
                <a:solidFill>
                  <a:srgbClr val="000000"/>
                </a:solidFill>
              </a:rPr>
              <a:t>Hubungan variasi </a:t>
            </a:r>
          </a:p>
          <a:p>
            <a:pPr marL="0" marR="0" lvl="0" indent="0" algn="ctr" defTabSz="914400" rtl="0" eaLnBrk="0" fontAlgn="base" latinLnBrk="0" hangingPunct="0">
              <a:lnSpc>
                <a:spcPct val="100000"/>
              </a:lnSpc>
              <a:spcBef>
                <a:spcPct val="0"/>
              </a:spcBef>
              <a:spcAft>
                <a:spcPct val="0"/>
              </a:spcAft>
              <a:buClrTx/>
              <a:buSzTx/>
              <a:buFontTx/>
              <a:buNone/>
              <a:tabLst/>
            </a:pPr>
            <a:r>
              <a:rPr lang="id-ID" altLang="en-US" sz="800" dirty="0">
                <a:solidFill>
                  <a:srgbClr val="000000"/>
                </a:solidFill>
              </a:rPr>
              <a:t>korelasi antara</a:t>
            </a:r>
          </a:p>
          <a:p>
            <a:pPr marL="0" marR="0" lvl="0" indent="0" algn="ctr" defTabSz="914400" rtl="0" eaLnBrk="0" fontAlgn="base" latinLnBrk="0" hangingPunct="0">
              <a:lnSpc>
                <a:spcPct val="100000"/>
              </a:lnSpc>
              <a:spcBef>
                <a:spcPct val="0"/>
              </a:spcBef>
              <a:spcAft>
                <a:spcPct val="0"/>
              </a:spcAft>
              <a:buClrTx/>
              <a:buSzTx/>
              <a:buFontTx/>
              <a:buNone/>
              <a:tabLst/>
            </a:pPr>
            <a:r>
              <a:rPr lang="id-ID" altLang="en-US" sz="800" dirty="0">
                <a:solidFill>
                  <a:srgbClr val="000000"/>
                </a:solidFill>
              </a:rPr>
              <a:t> air permukaan </a:t>
            </a:r>
          </a:p>
          <a:p>
            <a:pPr marL="0" marR="0" lvl="0" indent="0" algn="ctr" defTabSz="914400" rtl="0" eaLnBrk="0" fontAlgn="base" latinLnBrk="0" hangingPunct="0">
              <a:lnSpc>
                <a:spcPct val="100000"/>
              </a:lnSpc>
              <a:spcBef>
                <a:spcPct val="0"/>
              </a:spcBef>
              <a:spcAft>
                <a:spcPct val="0"/>
              </a:spcAft>
              <a:buClrTx/>
              <a:buSzTx/>
              <a:buFontTx/>
              <a:buNone/>
              <a:tabLst/>
            </a:pPr>
            <a:r>
              <a:rPr lang="id-ID" altLang="en-US" sz="800" dirty="0">
                <a:solidFill>
                  <a:srgbClr val="000000"/>
                </a:solidFill>
              </a:rPr>
              <a:t>dan air tanah  </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cxnSp>
        <p:nvCxnSpPr>
          <p:cNvPr id="17" name="Elbow Connector 16"/>
          <p:cNvCxnSpPr>
            <a:endCxn id="15" idx="1"/>
          </p:cNvCxnSpPr>
          <p:nvPr/>
        </p:nvCxnSpPr>
        <p:spPr>
          <a:xfrm rot="5400000" flipH="1" flipV="1">
            <a:off x="-37626" y="2650852"/>
            <a:ext cx="1396331" cy="208553"/>
          </a:xfrm>
          <a:prstGeom prst="bentConnector2">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15" idx="3"/>
          </p:cNvCxnSpPr>
          <p:nvPr/>
        </p:nvCxnSpPr>
        <p:spPr>
          <a:xfrm>
            <a:off x="1793158" y="2056962"/>
            <a:ext cx="40405" cy="1396329"/>
          </a:xfrm>
          <a:prstGeom prst="bentConnector2">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130958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P spid="19" grpId="0" animBg="1"/>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5" y="127581"/>
            <a:ext cx="7897586" cy="735284"/>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HASIL DAN PEMBAHASAN </a:t>
            </a:r>
            <a:endParaRPr lang="en-US" sz="3200" dirty="0">
              <a:solidFill>
                <a:schemeClr val="bg1"/>
              </a:solidFill>
              <a:latin typeface="Arial Black" panose="020B0A04020102020204" pitchFamily="34" charset="0"/>
            </a:endParaRPr>
          </a:p>
        </p:txBody>
      </p:sp>
      <p:sp>
        <p:nvSpPr>
          <p:cNvPr id="5" name="Oval 4"/>
          <p:cNvSpPr/>
          <p:nvPr/>
        </p:nvSpPr>
        <p:spPr>
          <a:xfrm>
            <a:off x="1" y="-25400"/>
            <a:ext cx="1070429" cy="100526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VI</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067471" y="6291536"/>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3" name="Rounded Rectangle 12"/>
          <p:cNvSpPr/>
          <p:nvPr/>
        </p:nvSpPr>
        <p:spPr>
          <a:xfrm>
            <a:off x="9679214" y="-25400"/>
            <a:ext cx="2512786" cy="405435"/>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600" b="1" dirty="0">
                <a:solidFill>
                  <a:schemeClr val="tx1"/>
                </a:solidFill>
                <a:latin typeface="Arial" panose="020B0604020202020204" pitchFamily="34" charset="0"/>
                <a:cs typeface="Arial" panose="020B0604020202020204" pitchFamily="34" charset="0"/>
              </a:rPr>
              <a:t>RUMUSAN MASALAH 1 </a:t>
            </a:r>
            <a:endParaRPr lang="en-US" sz="1600" b="1" dirty="0">
              <a:solidFill>
                <a:schemeClr val="tx1"/>
              </a:solidFill>
              <a:latin typeface="Arial" panose="020B0604020202020204" pitchFamily="34" charset="0"/>
              <a:cs typeface="Arial" panose="020B0604020202020204" pitchFamily="34" charset="0"/>
            </a:endParaRPr>
          </a:p>
        </p:txBody>
      </p:sp>
      <p:pic>
        <p:nvPicPr>
          <p:cNvPr id="14" name="Picture 13" descr="F:\02. Kuliah\SKRIPSI TERBARU\Gambar Cross section\Peta Aliran Air Tanah.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1783" y="1306286"/>
            <a:ext cx="6469017" cy="4927494"/>
          </a:xfrm>
          <a:prstGeom prst="rect">
            <a:avLst/>
          </a:prstGeom>
          <a:noFill/>
          <a:ln w="28575">
            <a:solidFill>
              <a:schemeClr val="tx1"/>
            </a:solidFill>
          </a:ln>
        </p:spPr>
      </p:pic>
      <p:sp>
        <p:nvSpPr>
          <p:cNvPr id="17" name="Oval 16"/>
          <p:cNvSpPr/>
          <p:nvPr/>
        </p:nvSpPr>
        <p:spPr>
          <a:xfrm>
            <a:off x="2478676" y="2991274"/>
            <a:ext cx="333830" cy="333629"/>
          </a:xfrm>
          <a:prstGeom prst="ellipse">
            <a:avLst/>
          </a:prstGeom>
          <a:no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Oval 19"/>
          <p:cNvSpPr/>
          <p:nvPr/>
        </p:nvSpPr>
        <p:spPr>
          <a:xfrm>
            <a:off x="5762170" y="4009771"/>
            <a:ext cx="333830" cy="333629"/>
          </a:xfrm>
          <a:prstGeom prst="ellipse">
            <a:avLst/>
          </a:prstGeom>
          <a:no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Rounded Rectangle 8"/>
          <p:cNvSpPr/>
          <p:nvPr/>
        </p:nvSpPr>
        <p:spPr>
          <a:xfrm>
            <a:off x="8162471" y="1147635"/>
            <a:ext cx="3810000" cy="1079500"/>
          </a:xfrm>
          <a:prstGeom prst="roundRect">
            <a:avLst/>
          </a:prstGeom>
          <a:solidFill>
            <a:schemeClr val="bg1">
              <a:lumMod val="85000"/>
            </a:schemeClr>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Elevasi</a:t>
            </a:r>
            <a:r>
              <a:rPr lang="en-US" sz="1600"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600" b="1"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Muka</a:t>
            </a:r>
            <a:r>
              <a:rPr lang="en-US" sz="1600"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Air Tanah </a:t>
            </a:r>
            <a:r>
              <a:rPr lang="en-US" sz="1600" b="1"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Tertinggi</a:t>
            </a:r>
            <a:r>
              <a:rPr lang="id-ID" sz="1600"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berada </a:t>
            </a:r>
            <a:r>
              <a:rPr lang="id-ID" sz="16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di</a:t>
            </a:r>
            <a:r>
              <a:rPr lang="id-ID" sz="1600"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6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Desa</a:t>
            </a:r>
            <a:r>
              <a:rPr lang="en-US" sz="16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6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Kepuharjo</a:t>
            </a:r>
            <a:r>
              <a:rPr lang="en-US" sz="16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6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Kecamatan</a:t>
            </a:r>
            <a:r>
              <a:rPr lang="en-US" sz="16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6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Karangploso</a:t>
            </a:r>
            <a:r>
              <a:rPr lang="en-US" sz="16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6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dengan</a:t>
            </a:r>
            <a:r>
              <a:rPr lang="en-US" sz="16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6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elevasi</a:t>
            </a:r>
            <a:r>
              <a:rPr lang="en-US" sz="16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+542,61 </a:t>
            </a:r>
            <a:r>
              <a:rPr lang="en-US" sz="16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mdpl</a:t>
            </a:r>
            <a:r>
              <a:rPr lang="en-US" sz="16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a:t>
            </a:r>
          </a:p>
        </p:txBody>
      </p:sp>
      <p:sp>
        <p:nvSpPr>
          <p:cNvPr id="22" name="Rounded Rectangle 21"/>
          <p:cNvSpPr/>
          <p:nvPr/>
        </p:nvSpPr>
        <p:spPr>
          <a:xfrm>
            <a:off x="8162471" y="2618763"/>
            <a:ext cx="3810000" cy="1079500"/>
          </a:xfrm>
          <a:prstGeom prst="roundRect">
            <a:avLst/>
          </a:prstGeom>
          <a:solidFill>
            <a:schemeClr val="bg1">
              <a:lumMod val="85000"/>
            </a:schemeClr>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Elevasi</a:t>
            </a:r>
            <a:r>
              <a:rPr lang="en-US" sz="1500"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500" b="1"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Muka</a:t>
            </a:r>
            <a:r>
              <a:rPr lang="en-US" sz="1500"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Air Tanah </a:t>
            </a:r>
            <a:r>
              <a:rPr lang="en-US" sz="1500" b="1"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Tere</a:t>
            </a:r>
            <a:r>
              <a:rPr lang="id-ID" sz="1500"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ndah berada </a:t>
            </a:r>
            <a:r>
              <a:rPr lang="en-US" sz="1500"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5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di</a:t>
            </a:r>
            <a:r>
              <a:rPr lang="en-US" sz="1500"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id-ID" sz="15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Desa </a:t>
            </a:r>
            <a:r>
              <a:rPr lang="en-US" sz="15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Singosari</a:t>
            </a:r>
            <a:r>
              <a:rPr lang="id-ID" sz="15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5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Kecamatan</a:t>
            </a:r>
            <a:r>
              <a:rPr lang="en-US" sz="15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5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Singosari</a:t>
            </a:r>
            <a:r>
              <a:rPr lang="id-ID" sz="15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dengan elevasi </a:t>
            </a:r>
            <a:r>
              <a:rPr lang="en-US" sz="15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a:t>
            </a:r>
            <a:r>
              <a:rPr lang="id-ID" sz="15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453,30</a:t>
            </a:r>
            <a:r>
              <a:rPr lang="en-US" sz="15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r>
              <a:rPr lang="en-US" sz="1500" dirty="0" err="1">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mdpl</a:t>
            </a:r>
            <a:r>
              <a:rPr lang="en-US" sz="1500"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a:t>
            </a:r>
          </a:p>
        </p:txBody>
      </p:sp>
      <p:cxnSp>
        <p:nvCxnSpPr>
          <p:cNvPr id="16" name="Straight Arrow Connector 15"/>
          <p:cNvCxnSpPr>
            <a:stCxn id="17" idx="6"/>
            <a:endCxn id="9" idx="1"/>
          </p:cNvCxnSpPr>
          <p:nvPr/>
        </p:nvCxnSpPr>
        <p:spPr>
          <a:xfrm flipV="1">
            <a:off x="2812506" y="1687385"/>
            <a:ext cx="5349965" cy="147070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a:stCxn id="20" idx="7"/>
            <a:endCxn id="22" idx="1"/>
          </p:cNvCxnSpPr>
          <p:nvPr/>
        </p:nvCxnSpPr>
        <p:spPr>
          <a:xfrm flipV="1">
            <a:off x="6047112" y="3158513"/>
            <a:ext cx="2115359" cy="900117"/>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8" name="Rectangle 27"/>
          <p:cNvSpPr/>
          <p:nvPr/>
        </p:nvSpPr>
        <p:spPr>
          <a:xfrm>
            <a:off x="8039100" y="4315761"/>
            <a:ext cx="3933371" cy="1932115"/>
          </a:xfrm>
          <a:prstGeom prst="rect">
            <a:avLst/>
          </a:prstGeom>
          <a:solidFill>
            <a:srgbClr val="F8A0C2"/>
          </a:solidFill>
          <a:ln w="19050">
            <a:solidFill>
              <a:srgbClr val="0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P</a:t>
            </a:r>
            <a:r>
              <a:rPr lang="id-ID"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ola Aliran Air Tanah di Lokasi Penelitian </a:t>
            </a:r>
            <a:r>
              <a:rPr lang="id-ID"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secara umum bergerak dari arah</a:t>
            </a:r>
            <a:r>
              <a:rPr lang="id-ID"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Barat menuju Timur</a:t>
            </a:r>
            <a:endParaRPr lang="en-US" b="1" dirty="0">
              <a:ln>
                <a:solidFill>
                  <a:schemeClr val="tx1"/>
                </a:solidFill>
              </a:ln>
              <a:solidFill>
                <a:schemeClr val="tx1"/>
              </a:solidFill>
              <a:latin typeface="Times New Roman" panose="02020603050405020304" pitchFamily="18" charset="0"/>
              <a:ea typeface="Cambria Math" panose="02040503050406030204" pitchFamily="18" charset="0"/>
              <a:cs typeface="Times New Roman" panose="02020603050405020304" pitchFamily="18" charset="0"/>
            </a:endParaRPr>
          </a:p>
        </p:txBody>
      </p:sp>
      <p:sp>
        <p:nvSpPr>
          <p:cNvPr id="30" name="Down Arrow 29"/>
          <p:cNvSpPr/>
          <p:nvPr/>
        </p:nvSpPr>
        <p:spPr>
          <a:xfrm>
            <a:off x="9889671" y="3760581"/>
            <a:ext cx="355600" cy="530962"/>
          </a:xfrm>
          <a:prstGeom prst="downArrow">
            <a:avLst/>
          </a:prstGeom>
          <a:solidFill>
            <a:srgbClr val="00206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066332" y="835386"/>
            <a:ext cx="4566869" cy="400110"/>
          </a:xfrm>
          <a:prstGeom prst="rect">
            <a:avLst/>
          </a:prstGeom>
          <a:noFill/>
        </p:spPr>
        <p:txBody>
          <a:bodyPr wrap="square" rtlCol="0">
            <a:spAutoFit/>
          </a:bodyPr>
          <a:lstStyle/>
          <a:p>
            <a:r>
              <a:rPr lang="id-ID" sz="2000" u="sng" dirty="0">
                <a:latin typeface="Arial Black" panose="020B0A04020102020204" pitchFamily="34" charset="0"/>
              </a:rPr>
              <a:t>POLA ALIRAN AIR TANAH </a:t>
            </a:r>
            <a:endParaRPr lang="en-US" sz="2000" u="sng" dirty="0">
              <a:latin typeface="Arial Black" panose="020B0A04020102020204" pitchFamily="34" charset="0"/>
            </a:endParaRPr>
          </a:p>
        </p:txBody>
      </p:sp>
    </p:spTree>
    <p:extLst>
      <p:ext uri="{BB962C8B-B14F-4D97-AF65-F5344CB8AC3E}">
        <p14:creationId xmlns:p14="http://schemas.microsoft.com/office/powerpoint/2010/main" val="38804538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ppt_x"/>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anim calcmode="lin" valueType="num">
                                      <p:cBhvr>
                                        <p:cTn id="58" dur="500" fill="hold"/>
                                        <p:tgtEl>
                                          <p:spTgt spid="30"/>
                                        </p:tgtEl>
                                        <p:attrNameLst>
                                          <p:attrName>ppt_x</p:attrName>
                                        </p:attrNameLst>
                                      </p:cBhvr>
                                      <p:tavLst>
                                        <p:tav tm="0">
                                          <p:val>
                                            <p:strVal val="#ppt_x"/>
                                          </p:val>
                                        </p:tav>
                                        <p:tav tm="100000">
                                          <p:val>
                                            <p:strVal val="#ppt_x"/>
                                          </p:val>
                                        </p:tav>
                                      </p:tavLst>
                                    </p:anim>
                                    <p:anim calcmode="lin" valueType="num">
                                      <p:cBhvr>
                                        <p:cTn id="59"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6" presetClass="entr" presetSubtype="16" fill="hold" grpId="0" nodeType="click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circle(in)">
                                      <p:cBhvr>
                                        <p:cTn id="6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0" grpId="0" animBg="1"/>
      <p:bldP spid="9" grpId="0" animBg="1"/>
      <p:bldP spid="22" grpId="0" animBg="1"/>
      <p:bldP spid="28" grpId="0" animBg="1"/>
      <p:bldP spid="30" grpId="0" animBg="1"/>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5" y="127581"/>
            <a:ext cx="7897586" cy="60967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HASIL DAN PEMBAHASAN </a:t>
            </a:r>
            <a:endParaRPr lang="en-US" sz="3200" dirty="0">
              <a:solidFill>
                <a:schemeClr val="bg1"/>
              </a:solidFill>
              <a:latin typeface="Arial Black" panose="020B0A04020102020204" pitchFamily="34" charset="0"/>
            </a:endParaRPr>
          </a:p>
        </p:txBody>
      </p:sp>
      <p:sp>
        <p:nvSpPr>
          <p:cNvPr id="5" name="Oval 4"/>
          <p:cNvSpPr/>
          <p:nvPr/>
        </p:nvSpPr>
        <p:spPr>
          <a:xfrm>
            <a:off x="106589" y="33692"/>
            <a:ext cx="938082" cy="8559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VI</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067471" y="6291536"/>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3" name="Rounded Rectangle 12"/>
          <p:cNvSpPr/>
          <p:nvPr/>
        </p:nvSpPr>
        <p:spPr>
          <a:xfrm>
            <a:off x="9679214" y="-25400"/>
            <a:ext cx="2512786" cy="405435"/>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600" b="1" dirty="0">
                <a:solidFill>
                  <a:schemeClr val="tx1"/>
                </a:solidFill>
                <a:latin typeface="Arial" panose="020B0604020202020204" pitchFamily="34" charset="0"/>
                <a:cs typeface="Arial" panose="020B0604020202020204" pitchFamily="34" charset="0"/>
              </a:rPr>
              <a:t>RUMUSAN MASALAH 1 </a:t>
            </a:r>
            <a:endParaRPr lang="en-US" sz="1600" b="1" dirty="0">
              <a:solidFill>
                <a:schemeClr val="tx1"/>
              </a:solidFill>
              <a:latin typeface="Arial" panose="020B0604020202020204" pitchFamily="34" charset="0"/>
              <a:cs typeface="Arial" panose="020B0604020202020204" pitchFamily="34" charset="0"/>
            </a:endParaRPr>
          </a:p>
        </p:txBody>
      </p:sp>
      <p:sp>
        <p:nvSpPr>
          <p:cNvPr id="38" name="TextBox 37"/>
          <p:cNvSpPr txBox="1"/>
          <p:nvPr/>
        </p:nvSpPr>
        <p:spPr>
          <a:xfrm>
            <a:off x="807952" y="862865"/>
            <a:ext cx="4566869" cy="400110"/>
          </a:xfrm>
          <a:prstGeom prst="rect">
            <a:avLst/>
          </a:prstGeom>
          <a:noFill/>
        </p:spPr>
        <p:txBody>
          <a:bodyPr wrap="square" rtlCol="0">
            <a:spAutoFit/>
          </a:bodyPr>
          <a:lstStyle/>
          <a:p>
            <a:r>
              <a:rPr lang="id-ID" sz="2000" u="sng" dirty="0">
                <a:latin typeface="Arial Black" panose="020B0A04020102020204" pitchFamily="34" charset="0"/>
              </a:rPr>
              <a:t>POLA ALIRAN AIR TANAH </a:t>
            </a:r>
            <a:endParaRPr lang="en-US" sz="2000" u="sng" dirty="0">
              <a:latin typeface="Arial Black" panose="020B0A04020102020204" pitchFamily="34" charset="0"/>
            </a:endParaRPr>
          </a:p>
        </p:txBody>
      </p:sp>
      <p:pic>
        <p:nvPicPr>
          <p:cNvPr id="18" name="Picture 17" descr="F:\02. Kuliah\SKRIPSI TERBARU\Gambar Cross section\Peta Penentuan CS.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790" y="1262975"/>
            <a:ext cx="5268232" cy="3812773"/>
          </a:xfrm>
          <a:prstGeom prst="rect">
            <a:avLst/>
          </a:prstGeom>
          <a:noFill/>
          <a:ln w="28575">
            <a:solidFill>
              <a:schemeClr val="tx1"/>
            </a:solidFill>
          </a:ln>
        </p:spPr>
      </p:pic>
      <p:sp>
        <p:nvSpPr>
          <p:cNvPr id="2" name="Rectangle 1"/>
          <p:cNvSpPr/>
          <p:nvPr/>
        </p:nvSpPr>
        <p:spPr>
          <a:xfrm>
            <a:off x="296975" y="5230717"/>
            <a:ext cx="4887459" cy="345881"/>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a:solidFill>
                  <a:schemeClr val="tx1"/>
                </a:solidFill>
                <a:latin typeface="Arial" panose="020B0604020202020204" pitchFamily="34" charset="0"/>
                <a:cs typeface="Arial" panose="020B0604020202020204" pitchFamily="34" charset="0"/>
              </a:rPr>
              <a:t>PETA PENENTUAN </a:t>
            </a:r>
            <a:r>
              <a:rPr lang="id-ID" b="1" i="1" dirty="0">
                <a:solidFill>
                  <a:schemeClr val="tx1"/>
                </a:solidFill>
                <a:latin typeface="Arial" panose="020B0604020202020204" pitchFamily="34" charset="0"/>
                <a:cs typeface="Arial" panose="020B0604020202020204" pitchFamily="34" charset="0"/>
              </a:rPr>
              <a:t>CROSS SECTION </a:t>
            </a:r>
            <a:endParaRPr lang="en-US" b="1" dirty="0">
              <a:solidFill>
                <a:schemeClr val="tx1"/>
              </a:solidFill>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664612508"/>
              </p:ext>
            </p:extLst>
          </p:nvPr>
        </p:nvGraphicFramePr>
        <p:xfrm>
          <a:off x="5865223" y="729751"/>
          <a:ext cx="6088081" cy="5753010"/>
        </p:xfrm>
        <a:graphic>
          <a:graphicData uri="http://schemas.openxmlformats.org/drawingml/2006/table">
            <a:tbl>
              <a:tblPr firstRow="1" bandRow="1">
                <a:tableStyleId>{284E427A-3D55-4303-BF80-6455036E1DE7}</a:tableStyleId>
              </a:tblPr>
              <a:tblGrid>
                <a:gridCol w="3693198">
                  <a:extLst>
                    <a:ext uri="{9D8B030D-6E8A-4147-A177-3AD203B41FA5}">
                      <a16:colId xmlns:a16="http://schemas.microsoft.com/office/drawing/2014/main" val="1577607686"/>
                    </a:ext>
                  </a:extLst>
                </a:gridCol>
                <a:gridCol w="2394883">
                  <a:extLst>
                    <a:ext uri="{9D8B030D-6E8A-4147-A177-3AD203B41FA5}">
                      <a16:colId xmlns:a16="http://schemas.microsoft.com/office/drawing/2014/main" val="2280441483"/>
                    </a:ext>
                  </a:extLst>
                </a:gridCol>
              </a:tblGrid>
              <a:tr h="364724">
                <a:tc>
                  <a:txBody>
                    <a:bodyPr/>
                    <a:lstStyle/>
                    <a:p>
                      <a:pPr algn="ctr"/>
                      <a:r>
                        <a:rPr lang="id-ID" dirty="0">
                          <a:solidFill>
                            <a:schemeClr val="tx1"/>
                          </a:solidFill>
                        </a:rPr>
                        <a:t>PENAMPANG</a:t>
                      </a:r>
                      <a:r>
                        <a:rPr lang="id-ID" baseline="0" dirty="0">
                          <a:solidFill>
                            <a:schemeClr val="tx1"/>
                          </a:solidFill>
                        </a:rPr>
                        <a:t> </a:t>
                      </a:r>
                      <a:r>
                        <a:rPr lang="id-ID" i="1" dirty="0">
                          <a:solidFill>
                            <a:schemeClr val="tx1"/>
                          </a:solidFill>
                        </a:rPr>
                        <a:t>CROS</a:t>
                      </a:r>
                      <a:r>
                        <a:rPr lang="id-ID" i="1" baseline="0" dirty="0">
                          <a:solidFill>
                            <a:schemeClr val="tx1"/>
                          </a:solidFill>
                        </a:rPr>
                        <a:t>S SECTION </a:t>
                      </a:r>
                      <a:endParaRPr lang="en-US" i="1" dirty="0">
                        <a:solidFill>
                          <a:schemeClr val="tx1"/>
                        </a:solidFill>
                        <a:latin typeface="Cambria Math" panose="02040503050406030204" pitchFamily="18" charset="0"/>
                        <a:ea typeface="Cambria Math" panose="02040503050406030204" pitchFamily="18" charset="0"/>
                      </a:endParaRPr>
                    </a:p>
                  </a:txBody>
                  <a:tcPr/>
                </a:tc>
                <a:tc>
                  <a:txBody>
                    <a:bodyPr/>
                    <a:lstStyle/>
                    <a:p>
                      <a:pPr algn="ctr"/>
                      <a:r>
                        <a:rPr lang="id-ID" dirty="0">
                          <a:solidFill>
                            <a:schemeClr val="tx1"/>
                          </a:solidFill>
                        </a:rPr>
                        <a:t>JENIS</a:t>
                      </a:r>
                      <a:r>
                        <a:rPr lang="id-ID" baseline="0" dirty="0">
                          <a:solidFill>
                            <a:schemeClr val="tx1"/>
                          </a:solidFill>
                        </a:rPr>
                        <a:t> INTERAKSI </a:t>
                      </a:r>
                      <a:endParaRPr lang="en-US"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278744136"/>
                  </a:ext>
                </a:extLst>
              </a:tr>
              <a:tr h="897450">
                <a:tc>
                  <a:txBody>
                    <a:bodyPr/>
                    <a:lstStyle/>
                    <a:p>
                      <a:endParaRPr lang="en-US" dirty="0"/>
                    </a:p>
                  </a:txBody>
                  <a:tcPr/>
                </a:tc>
                <a:tc>
                  <a:txBody>
                    <a:bodyPr/>
                    <a:lstStyle/>
                    <a:p>
                      <a:pPr algn="ctr"/>
                      <a:endParaRPr lang="en-US" sz="16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633448012"/>
                  </a:ext>
                </a:extLst>
              </a:tr>
              <a:tr h="897450">
                <a:tc>
                  <a:txBody>
                    <a:bodyPr/>
                    <a:lstStyle/>
                    <a:p>
                      <a:endParaRPr lang="en-US" dirty="0"/>
                    </a:p>
                  </a:txBody>
                  <a:tcPr/>
                </a:tc>
                <a:tc>
                  <a:txBody>
                    <a:bodyPr/>
                    <a:lstStyle/>
                    <a:p>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421909759"/>
                  </a:ext>
                </a:extLst>
              </a:tr>
              <a:tr h="900000">
                <a:tc>
                  <a:txBody>
                    <a:bodyPr/>
                    <a:lstStyle/>
                    <a:p>
                      <a:endParaRPr lang="en-US" dirty="0"/>
                    </a:p>
                  </a:txBody>
                  <a:tcPr/>
                </a:tc>
                <a:tc>
                  <a:txBody>
                    <a:bodyPr/>
                    <a:lstStyle/>
                    <a:p>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2359603160"/>
                  </a:ext>
                </a:extLst>
              </a:tr>
              <a:tr h="897450">
                <a:tc>
                  <a:txBody>
                    <a:bodyPr/>
                    <a:lstStyle/>
                    <a:p>
                      <a:endParaRPr lang="en-US" dirty="0"/>
                    </a:p>
                  </a:txBody>
                  <a:tcPr/>
                </a:tc>
                <a:tc>
                  <a:txBody>
                    <a:bodyPr/>
                    <a:lstStyle/>
                    <a:p>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93187572"/>
                  </a:ext>
                </a:extLst>
              </a:tr>
              <a:tr h="897450">
                <a:tc>
                  <a:txBody>
                    <a:bodyPr/>
                    <a:lstStyle/>
                    <a:p>
                      <a:endParaRPr lang="en-US" dirty="0"/>
                    </a:p>
                  </a:txBody>
                  <a:tcPr/>
                </a:tc>
                <a:tc>
                  <a:txBody>
                    <a:bodyPr/>
                    <a:lstStyle/>
                    <a:p>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923806192"/>
                  </a:ext>
                </a:extLst>
              </a:tr>
              <a:tr h="897450">
                <a:tc>
                  <a:txBody>
                    <a:bodyPr/>
                    <a:lstStyle/>
                    <a:p>
                      <a:endParaRPr lang="en-US" dirty="0"/>
                    </a:p>
                  </a:txBody>
                  <a:tcPr/>
                </a:tc>
                <a:tc>
                  <a:txBody>
                    <a:bodyPr/>
                    <a:lstStyle/>
                    <a:p>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152489563"/>
                  </a:ext>
                </a:extLst>
              </a:tr>
            </a:tbl>
          </a:graphicData>
        </a:graphic>
      </p:graphicFrame>
      <p:sp>
        <p:nvSpPr>
          <p:cNvPr id="6" name="Rectangle 2"/>
          <p:cNvSpPr>
            <a:spLocks noChangeArrowheads="1"/>
          </p:cNvSpPr>
          <p:nvPr/>
        </p:nvSpPr>
        <p:spPr bwMode="auto">
          <a:xfrm>
            <a:off x="6123603" y="1667333"/>
            <a:ext cx="1061606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0" name="Object 9"/>
          <p:cNvGraphicFramePr>
            <a:graphicFrameLocks noChangeAspect="1"/>
          </p:cNvGraphicFramePr>
          <p:nvPr>
            <p:extLst>
              <p:ext uri="{D42A27DB-BD31-4B8C-83A1-F6EECF244321}">
                <p14:modId xmlns:p14="http://schemas.microsoft.com/office/powerpoint/2010/main" val="2805575410"/>
              </p:ext>
            </p:extLst>
          </p:nvPr>
        </p:nvGraphicFramePr>
        <p:xfrm>
          <a:off x="6316589" y="1104868"/>
          <a:ext cx="2902831" cy="847115"/>
        </p:xfrm>
        <a:graphic>
          <a:graphicData uri="http://schemas.openxmlformats.org/presentationml/2006/ole">
            <mc:AlternateContent xmlns:mc="http://schemas.openxmlformats.org/markup-compatibility/2006">
              <mc:Choice xmlns:v="urn:schemas-microsoft-com:vml" Requires="v">
                <p:oleObj name="Bitmap Image" r:id="rId4" imgW="22942857" imgH="9000000" progId="Paint.Picture">
                  <p:embed/>
                </p:oleObj>
              </mc:Choice>
              <mc:Fallback>
                <p:oleObj name="Bitmap Image" r:id="rId4" imgW="22942857" imgH="9000000" progId="Paint.Picture">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6589" y="1104868"/>
                        <a:ext cx="2902831" cy="847115"/>
                      </a:xfrm>
                      <a:prstGeom prst="rect">
                        <a:avLst/>
                      </a:prstGeom>
                      <a:noFill/>
                      <a:ln>
                        <a:solidFill>
                          <a:schemeClr val="tx1"/>
                        </a:solidFill>
                      </a:ln>
                    </p:spPr>
                  </p:pic>
                </p:oleObj>
              </mc:Fallback>
            </mc:AlternateContent>
          </a:graphicData>
        </a:graphic>
      </p:graphicFrame>
      <p:sp>
        <p:nvSpPr>
          <p:cNvPr id="11" name="Rectangle 5"/>
          <p:cNvSpPr>
            <a:spLocks noChangeArrowheads="1"/>
          </p:cNvSpPr>
          <p:nvPr/>
        </p:nvSpPr>
        <p:spPr bwMode="auto">
          <a:xfrm>
            <a:off x="6296632" y="2024550"/>
            <a:ext cx="974262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2" name="Object 11"/>
          <p:cNvGraphicFramePr>
            <a:graphicFrameLocks noChangeAspect="1"/>
          </p:cNvGraphicFramePr>
          <p:nvPr>
            <p:extLst>
              <p:ext uri="{D42A27DB-BD31-4B8C-83A1-F6EECF244321}">
                <p14:modId xmlns:p14="http://schemas.microsoft.com/office/powerpoint/2010/main" val="948651420"/>
              </p:ext>
            </p:extLst>
          </p:nvPr>
        </p:nvGraphicFramePr>
        <p:xfrm>
          <a:off x="6334776" y="1998425"/>
          <a:ext cx="2884644" cy="865014"/>
        </p:xfrm>
        <a:graphic>
          <a:graphicData uri="http://schemas.openxmlformats.org/presentationml/2006/ole">
            <mc:AlternateContent xmlns:mc="http://schemas.openxmlformats.org/markup-compatibility/2006">
              <mc:Choice xmlns:v="urn:schemas-microsoft-com:vml" Requires="v">
                <p:oleObj name="Bitmap Image" r:id="rId6" imgW="28504762" imgH="9993120" progId="Paint.Picture">
                  <p:embed/>
                </p:oleObj>
              </mc:Choice>
              <mc:Fallback>
                <p:oleObj name="Bitmap Image" r:id="rId6" imgW="28504762" imgH="9993120" progId="Paint.Picture">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34776" y="1998425"/>
                        <a:ext cx="2884644" cy="865014"/>
                      </a:xfrm>
                      <a:prstGeom prst="rect">
                        <a:avLst/>
                      </a:prstGeom>
                      <a:noFill/>
                      <a:ln>
                        <a:solidFill>
                          <a:schemeClr val="tx1"/>
                        </a:solidFill>
                      </a:ln>
                    </p:spPr>
                  </p:pic>
                </p:oleObj>
              </mc:Fallback>
            </mc:AlternateContent>
          </a:graphicData>
        </a:graphic>
      </p:graphicFrame>
      <p:sp>
        <p:nvSpPr>
          <p:cNvPr id="15" name="Right Arrow 14"/>
          <p:cNvSpPr/>
          <p:nvPr/>
        </p:nvSpPr>
        <p:spPr>
          <a:xfrm>
            <a:off x="5447211" y="2915691"/>
            <a:ext cx="378823" cy="27979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p:cNvSpPr>
            <a:spLocks noChangeArrowheads="1"/>
          </p:cNvSpPr>
          <p:nvPr/>
        </p:nvSpPr>
        <p:spPr bwMode="auto">
          <a:xfrm>
            <a:off x="6316436" y="3004936"/>
            <a:ext cx="97528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21" name="Object 20"/>
          <p:cNvGraphicFramePr>
            <a:graphicFrameLocks noChangeAspect="1"/>
          </p:cNvGraphicFramePr>
          <p:nvPr>
            <p:extLst>
              <p:ext uri="{D42A27DB-BD31-4B8C-83A1-F6EECF244321}">
                <p14:modId xmlns:p14="http://schemas.microsoft.com/office/powerpoint/2010/main" val="1944472046"/>
              </p:ext>
            </p:extLst>
          </p:nvPr>
        </p:nvGraphicFramePr>
        <p:xfrm>
          <a:off x="6316436" y="2944093"/>
          <a:ext cx="2902984" cy="818010"/>
        </p:xfrm>
        <a:graphic>
          <a:graphicData uri="http://schemas.openxmlformats.org/presentationml/2006/ole">
            <mc:AlternateContent xmlns:mc="http://schemas.openxmlformats.org/markup-compatibility/2006">
              <mc:Choice xmlns:v="urn:schemas-microsoft-com:vml" Requires="v">
                <p:oleObj name="Bitmap Image" r:id="rId8" imgW="29609524" imgH="8352381" progId="Paint.Picture">
                  <p:embed/>
                </p:oleObj>
              </mc:Choice>
              <mc:Fallback>
                <p:oleObj name="Bitmap Image" r:id="rId8" imgW="29609524" imgH="8352381" progId="Paint.Picture">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16436" y="2944093"/>
                        <a:ext cx="2902984" cy="818010"/>
                      </a:xfrm>
                      <a:prstGeom prst="rect">
                        <a:avLst/>
                      </a:prstGeom>
                      <a:noFill/>
                      <a:ln>
                        <a:solidFill>
                          <a:schemeClr val="tx1"/>
                        </a:solidFill>
                      </a:ln>
                    </p:spPr>
                  </p:pic>
                </p:oleObj>
              </mc:Fallback>
            </mc:AlternateContent>
          </a:graphicData>
        </a:graphic>
      </p:graphicFrame>
      <p:sp>
        <p:nvSpPr>
          <p:cNvPr id="23" name="Rectangle 13"/>
          <p:cNvSpPr>
            <a:spLocks noChangeArrowheads="1"/>
          </p:cNvSpPr>
          <p:nvPr/>
        </p:nvSpPr>
        <p:spPr bwMode="auto">
          <a:xfrm>
            <a:off x="6316436" y="3813176"/>
            <a:ext cx="96766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24" name="Object 23"/>
          <p:cNvGraphicFramePr>
            <a:graphicFrameLocks noChangeAspect="1"/>
          </p:cNvGraphicFramePr>
          <p:nvPr>
            <p:extLst>
              <p:ext uri="{D42A27DB-BD31-4B8C-83A1-F6EECF244321}">
                <p14:modId xmlns:p14="http://schemas.microsoft.com/office/powerpoint/2010/main" val="822377082"/>
              </p:ext>
            </p:extLst>
          </p:nvPr>
        </p:nvGraphicFramePr>
        <p:xfrm>
          <a:off x="6316436" y="3813177"/>
          <a:ext cx="2902984" cy="848843"/>
        </p:xfrm>
        <a:graphic>
          <a:graphicData uri="http://schemas.openxmlformats.org/presentationml/2006/ole">
            <mc:AlternateContent xmlns:mc="http://schemas.openxmlformats.org/markup-compatibility/2006">
              <mc:Choice xmlns:v="urn:schemas-microsoft-com:vml" Requires="v">
                <p:oleObj name="Bitmap Image" r:id="rId10" imgW="29914286" imgH="9307224" progId="Paint.Picture">
                  <p:embed/>
                </p:oleObj>
              </mc:Choice>
              <mc:Fallback>
                <p:oleObj name="Bitmap Image" r:id="rId10" imgW="29914286" imgH="9307224" progId="Paint.Picture">
                  <p:embed/>
                  <p:pic>
                    <p:nvPicPr>
                      <p:cNvPr id="0"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16436" y="3813177"/>
                        <a:ext cx="2902984" cy="848843"/>
                      </a:xfrm>
                      <a:prstGeom prst="rect">
                        <a:avLst/>
                      </a:prstGeom>
                      <a:noFill/>
                      <a:ln>
                        <a:solidFill>
                          <a:schemeClr val="tx1"/>
                        </a:solidFill>
                      </a:ln>
                    </p:spPr>
                  </p:pic>
                </p:oleObj>
              </mc:Fallback>
            </mc:AlternateContent>
          </a:graphicData>
        </a:graphic>
      </p:graphicFrame>
      <p:sp>
        <p:nvSpPr>
          <p:cNvPr id="25" name="Rectangle 15"/>
          <p:cNvSpPr>
            <a:spLocks noChangeArrowheads="1"/>
          </p:cNvSpPr>
          <p:nvPr/>
        </p:nvSpPr>
        <p:spPr bwMode="auto">
          <a:xfrm>
            <a:off x="6296632" y="4718819"/>
            <a:ext cx="100031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27" name="Object 26"/>
          <p:cNvGraphicFramePr>
            <a:graphicFrameLocks noChangeAspect="1"/>
          </p:cNvGraphicFramePr>
          <p:nvPr>
            <p:extLst>
              <p:ext uri="{D42A27DB-BD31-4B8C-83A1-F6EECF244321}">
                <p14:modId xmlns:p14="http://schemas.microsoft.com/office/powerpoint/2010/main" val="1662315019"/>
              </p:ext>
            </p:extLst>
          </p:nvPr>
        </p:nvGraphicFramePr>
        <p:xfrm>
          <a:off x="6296632" y="4718821"/>
          <a:ext cx="2922788" cy="826794"/>
        </p:xfrm>
        <a:graphic>
          <a:graphicData uri="http://schemas.openxmlformats.org/presentationml/2006/ole">
            <mc:AlternateContent xmlns:mc="http://schemas.openxmlformats.org/markup-compatibility/2006">
              <mc:Choice xmlns:v="urn:schemas-microsoft-com:vml" Requires="v">
                <p:oleObj name="Bitmap Image" r:id="rId12" imgW="28047619" imgH="8888066" progId="Paint.Picture">
                  <p:embed/>
                </p:oleObj>
              </mc:Choice>
              <mc:Fallback>
                <p:oleObj name="Bitmap Image" r:id="rId12" imgW="28047619" imgH="8888066" progId="Paint.Picture">
                  <p:embed/>
                  <p:pic>
                    <p:nvPicPr>
                      <p:cNvPr id="0" name="Object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96632" y="4718821"/>
                        <a:ext cx="2922788" cy="826794"/>
                      </a:xfrm>
                      <a:prstGeom prst="rect">
                        <a:avLst/>
                      </a:prstGeom>
                      <a:noFill/>
                      <a:ln>
                        <a:solidFill>
                          <a:schemeClr val="tx1"/>
                        </a:solidFill>
                      </a:ln>
                    </p:spPr>
                  </p:pic>
                </p:oleObj>
              </mc:Fallback>
            </mc:AlternateContent>
          </a:graphicData>
        </a:graphic>
      </p:graphicFrame>
      <p:sp>
        <p:nvSpPr>
          <p:cNvPr id="29" name="Rectangle 17"/>
          <p:cNvSpPr>
            <a:spLocks noChangeArrowheads="1"/>
          </p:cNvSpPr>
          <p:nvPr/>
        </p:nvSpPr>
        <p:spPr bwMode="auto">
          <a:xfrm>
            <a:off x="6771821" y="557658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1" name="Object 30"/>
          <p:cNvGraphicFramePr>
            <a:graphicFrameLocks noChangeAspect="1"/>
          </p:cNvGraphicFramePr>
          <p:nvPr>
            <p:extLst>
              <p:ext uri="{D42A27DB-BD31-4B8C-83A1-F6EECF244321}">
                <p14:modId xmlns:p14="http://schemas.microsoft.com/office/powerpoint/2010/main" val="1985346276"/>
              </p:ext>
            </p:extLst>
          </p:nvPr>
        </p:nvGraphicFramePr>
        <p:xfrm>
          <a:off x="6316436" y="5607204"/>
          <a:ext cx="2902984" cy="825498"/>
        </p:xfrm>
        <a:graphic>
          <a:graphicData uri="http://schemas.openxmlformats.org/presentationml/2006/ole">
            <mc:AlternateContent xmlns:mc="http://schemas.openxmlformats.org/markup-compatibility/2006">
              <mc:Choice xmlns:v="urn:schemas-microsoft-com:vml" Requires="v">
                <p:oleObj name="Bitmap Image" r:id="rId14" imgW="23019048" imgH="8466667" progId="Paint.Picture">
                  <p:embed/>
                </p:oleObj>
              </mc:Choice>
              <mc:Fallback>
                <p:oleObj name="Bitmap Image" r:id="rId14" imgW="23019048" imgH="8466667" progId="Paint.Picture">
                  <p:embed/>
                  <p:pic>
                    <p:nvPicPr>
                      <p:cNvPr id="0" name="Object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316436" y="5607204"/>
                        <a:ext cx="2902984" cy="825498"/>
                      </a:xfrm>
                      <a:prstGeom prst="rect">
                        <a:avLst/>
                      </a:prstGeom>
                      <a:noFill/>
                      <a:ln>
                        <a:solidFill>
                          <a:schemeClr val="tx1"/>
                        </a:solidFill>
                      </a:ln>
                    </p:spPr>
                  </p:pic>
                </p:oleObj>
              </mc:Fallback>
            </mc:AlternateContent>
          </a:graphicData>
        </a:graphic>
      </p:graphicFrame>
      <p:sp>
        <p:nvSpPr>
          <p:cNvPr id="9" name="Oval 8"/>
          <p:cNvSpPr/>
          <p:nvPr/>
        </p:nvSpPr>
        <p:spPr>
          <a:xfrm>
            <a:off x="374128" y="2633041"/>
            <a:ext cx="403003" cy="622104"/>
          </a:xfrm>
          <a:prstGeom prst="ellipse">
            <a:avLst/>
          </a:prstGeom>
          <a:noFill/>
          <a:ln w="28575">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rot="3327892">
            <a:off x="938929" y="2551200"/>
            <a:ext cx="317489" cy="622104"/>
          </a:xfrm>
          <a:prstGeom prst="ellipse">
            <a:avLst/>
          </a:prstGeom>
          <a:noFill/>
          <a:ln w="28575">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rot="1459685">
            <a:off x="1131720" y="2961872"/>
            <a:ext cx="317489" cy="622104"/>
          </a:xfrm>
          <a:prstGeom prst="ellipse">
            <a:avLst/>
          </a:prstGeom>
          <a:noFill/>
          <a:ln w="28575">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rot="1459685">
            <a:off x="2403566" y="3147443"/>
            <a:ext cx="317489" cy="622104"/>
          </a:xfrm>
          <a:prstGeom prst="ellipse">
            <a:avLst/>
          </a:prstGeom>
          <a:noFill/>
          <a:ln w="28575">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rot="1459685">
            <a:off x="3327262" y="3351899"/>
            <a:ext cx="459721" cy="921767"/>
          </a:xfrm>
          <a:prstGeom prst="ellipse">
            <a:avLst/>
          </a:prstGeom>
          <a:noFill/>
          <a:ln w="28575">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rot="1459685">
            <a:off x="3955648" y="3147444"/>
            <a:ext cx="317489" cy="622104"/>
          </a:xfrm>
          <a:prstGeom prst="ellipse">
            <a:avLst/>
          </a:prstGeom>
          <a:noFill/>
          <a:ln w="28575">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8167679" y="1431330"/>
            <a:ext cx="2181860" cy="450077"/>
          </a:xfrm>
          <a:prstGeom prst="rect">
            <a:avLst/>
          </a:prstGeom>
          <a:noFill/>
        </p:spPr>
        <p:txBody>
          <a:bodyPr wrap="square" rtlCol="0">
            <a:spAutoFit/>
          </a:bodyPr>
          <a:lstStyle/>
          <a:p>
            <a:endParaRPr lang="en-US" dirty="0"/>
          </a:p>
        </p:txBody>
      </p:sp>
      <p:sp>
        <p:nvSpPr>
          <p:cNvPr id="16" name="TextBox 15"/>
          <p:cNvSpPr txBox="1"/>
          <p:nvPr/>
        </p:nvSpPr>
        <p:spPr>
          <a:xfrm>
            <a:off x="9709822" y="1179498"/>
            <a:ext cx="2158402" cy="830997"/>
          </a:xfrm>
          <a:prstGeom prst="rect">
            <a:avLst/>
          </a:prstGeom>
          <a:noFill/>
        </p:spPr>
        <p:txBody>
          <a:bodyPr wrap="square" rtlCol="0">
            <a:spAutoFit/>
          </a:bodyPr>
          <a:lstStyle/>
          <a:p>
            <a:pPr algn="ctr"/>
            <a:r>
              <a:rPr lang="id-ID" sz="1600" dirty="0">
                <a:latin typeface="Cambria Math" panose="02040503050406030204" pitchFamily="18" charset="0"/>
                <a:ea typeface="Cambria Math" panose="02040503050406030204" pitchFamily="18" charset="0"/>
              </a:rPr>
              <a:t>Air permukaan sungai mengisi air tanah </a:t>
            </a:r>
            <a:endParaRPr lang="en-US" sz="1600" dirty="0">
              <a:latin typeface="Cambria Math" panose="02040503050406030204" pitchFamily="18" charset="0"/>
              <a:ea typeface="Cambria Math" panose="02040503050406030204" pitchFamily="18" charset="0"/>
            </a:endParaRPr>
          </a:p>
          <a:p>
            <a:pPr algn="ctr"/>
            <a:endParaRPr lang="en-US" sz="1600" dirty="0"/>
          </a:p>
        </p:txBody>
      </p:sp>
      <p:sp>
        <p:nvSpPr>
          <p:cNvPr id="34" name="TextBox 33"/>
          <p:cNvSpPr txBox="1"/>
          <p:nvPr/>
        </p:nvSpPr>
        <p:spPr>
          <a:xfrm>
            <a:off x="9709822" y="2103530"/>
            <a:ext cx="2158402" cy="584775"/>
          </a:xfrm>
          <a:prstGeom prst="rect">
            <a:avLst/>
          </a:prstGeom>
          <a:noFill/>
        </p:spPr>
        <p:txBody>
          <a:bodyPr wrap="square" rtlCol="0">
            <a:spAutoFit/>
          </a:bodyPr>
          <a:lstStyle/>
          <a:p>
            <a:pPr algn="ctr"/>
            <a:r>
              <a:rPr lang="fi-FI" sz="1600" dirty="0">
                <a:latin typeface="Cambria Math" panose="02040503050406030204" pitchFamily="18" charset="0"/>
                <a:ea typeface="Cambria Math" panose="02040503050406030204" pitchFamily="18" charset="0"/>
              </a:rPr>
              <a:t>Air tanah mengisi air permukaan sungai </a:t>
            </a:r>
          </a:p>
        </p:txBody>
      </p:sp>
      <p:sp>
        <p:nvSpPr>
          <p:cNvPr id="35" name="TextBox 34"/>
          <p:cNvSpPr txBox="1"/>
          <p:nvPr/>
        </p:nvSpPr>
        <p:spPr>
          <a:xfrm>
            <a:off x="9709822" y="2984313"/>
            <a:ext cx="2158402" cy="584775"/>
          </a:xfrm>
          <a:prstGeom prst="rect">
            <a:avLst/>
          </a:prstGeom>
          <a:noFill/>
        </p:spPr>
        <p:txBody>
          <a:bodyPr wrap="square" rtlCol="0">
            <a:spAutoFit/>
          </a:bodyPr>
          <a:lstStyle/>
          <a:p>
            <a:pPr algn="ctr"/>
            <a:r>
              <a:rPr lang="fi-FI" sz="1600" dirty="0">
                <a:latin typeface="Cambria Math" panose="02040503050406030204" pitchFamily="18" charset="0"/>
                <a:ea typeface="Cambria Math" panose="02040503050406030204" pitchFamily="18" charset="0"/>
              </a:rPr>
              <a:t>Air tanah mengisi air permukaan sungai </a:t>
            </a:r>
          </a:p>
        </p:txBody>
      </p:sp>
      <p:sp>
        <p:nvSpPr>
          <p:cNvPr id="36" name="TextBox 35"/>
          <p:cNvSpPr txBox="1"/>
          <p:nvPr/>
        </p:nvSpPr>
        <p:spPr>
          <a:xfrm>
            <a:off x="9679214" y="4763032"/>
            <a:ext cx="2158402" cy="584775"/>
          </a:xfrm>
          <a:prstGeom prst="rect">
            <a:avLst/>
          </a:prstGeom>
          <a:noFill/>
        </p:spPr>
        <p:txBody>
          <a:bodyPr wrap="square" rtlCol="0">
            <a:spAutoFit/>
          </a:bodyPr>
          <a:lstStyle/>
          <a:p>
            <a:pPr algn="ctr"/>
            <a:r>
              <a:rPr lang="fi-FI" sz="1600" dirty="0">
                <a:latin typeface="Cambria Math" panose="02040503050406030204" pitchFamily="18" charset="0"/>
                <a:ea typeface="Cambria Math" panose="02040503050406030204" pitchFamily="18" charset="0"/>
              </a:rPr>
              <a:t>Air tanah mengisi air permukaan sungai </a:t>
            </a:r>
          </a:p>
        </p:txBody>
      </p:sp>
      <p:sp>
        <p:nvSpPr>
          <p:cNvPr id="37" name="TextBox 36"/>
          <p:cNvSpPr txBox="1"/>
          <p:nvPr/>
        </p:nvSpPr>
        <p:spPr>
          <a:xfrm>
            <a:off x="9670633" y="3916223"/>
            <a:ext cx="2158402" cy="584775"/>
          </a:xfrm>
          <a:prstGeom prst="rect">
            <a:avLst/>
          </a:prstGeom>
          <a:noFill/>
        </p:spPr>
        <p:txBody>
          <a:bodyPr wrap="square" rtlCol="0">
            <a:spAutoFit/>
          </a:bodyPr>
          <a:lstStyle/>
          <a:p>
            <a:pPr algn="ctr"/>
            <a:r>
              <a:rPr lang="fi-FI" sz="1600" dirty="0">
                <a:latin typeface="Cambria Math" panose="02040503050406030204" pitchFamily="18" charset="0"/>
                <a:ea typeface="Cambria Math" panose="02040503050406030204" pitchFamily="18" charset="0"/>
              </a:rPr>
              <a:t>Air tanah mengisi air permukaan sungai </a:t>
            </a:r>
          </a:p>
        </p:txBody>
      </p:sp>
      <p:sp>
        <p:nvSpPr>
          <p:cNvPr id="39" name="TextBox 38"/>
          <p:cNvSpPr txBox="1"/>
          <p:nvPr/>
        </p:nvSpPr>
        <p:spPr>
          <a:xfrm>
            <a:off x="9670633" y="5654868"/>
            <a:ext cx="2158402" cy="830997"/>
          </a:xfrm>
          <a:prstGeom prst="rect">
            <a:avLst/>
          </a:prstGeom>
          <a:noFill/>
        </p:spPr>
        <p:txBody>
          <a:bodyPr wrap="square" rtlCol="0">
            <a:spAutoFit/>
          </a:bodyPr>
          <a:lstStyle/>
          <a:p>
            <a:pPr algn="ctr"/>
            <a:r>
              <a:rPr lang="id-ID" sz="1600" dirty="0">
                <a:latin typeface="Cambria Math" panose="02040503050406030204" pitchFamily="18" charset="0"/>
                <a:ea typeface="Cambria Math" panose="02040503050406030204" pitchFamily="18" charset="0"/>
              </a:rPr>
              <a:t>Air permukaan sungai mengisi air tanah </a:t>
            </a:r>
            <a:endParaRPr lang="en-US" sz="1600" dirty="0">
              <a:latin typeface="Cambria Math" panose="02040503050406030204" pitchFamily="18" charset="0"/>
              <a:ea typeface="Cambria Math" panose="02040503050406030204" pitchFamily="18" charset="0"/>
            </a:endParaRPr>
          </a:p>
          <a:p>
            <a:pPr algn="ctr"/>
            <a:endParaRPr lang="en-US" sz="1600" dirty="0"/>
          </a:p>
        </p:txBody>
      </p:sp>
    </p:spTree>
    <p:extLst>
      <p:ext uri="{BB962C8B-B14F-4D97-AF65-F5344CB8AC3E}">
        <p14:creationId xmlns:p14="http://schemas.microsoft.com/office/powerpoint/2010/main" val="2355759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p14:dur="200">
        <p15:prstTrans prst="drap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par>
                                <p:cTn id="42" presetID="16" presetClass="entr" presetSubtype="21"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barn(inVertical)">
                                      <p:cBhvr>
                                        <p:cTn id="44" dur="500"/>
                                        <p:tgtEl>
                                          <p:spTgt spid="10"/>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xit" presetSubtype="21" fill="hold" grpId="1" nodeType="clickEffect">
                                  <p:stCondLst>
                                    <p:cond delay="0"/>
                                  </p:stCondLst>
                                  <p:childTnLst>
                                    <p:animEffect transition="out" filter="barn(inVertical)">
                                      <p:cBhvr>
                                        <p:cTn id="51" dur="500"/>
                                        <p:tgtEl>
                                          <p:spTgt spid="9"/>
                                        </p:tgtEl>
                                      </p:cBhvr>
                                    </p:animEffect>
                                    <p:set>
                                      <p:cBhvr>
                                        <p:cTn id="52" dur="1" fill="hold">
                                          <p:stCondLst>
                                            <p:cond delay="499"/>
                                          </p:stCondLst>
                                        </p:cTn>
                                        <p:tgtEl>
                                          <p:spTgt spid="9"/>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barn(inVertical)">
                                      <p:cBhvr>
                                        <p:cTn id="57" dur="500"/>
                                        <p:tgtEl>
                                          <p:spTgt spid="26"/>
                                        </p:tgtEl>
                                      </p:cBhvr>
                                    </p:animEffect>
                                  </p:childTnLst>
                                </p:cTn>
                              </p:par>
                              <p:par>
                                <p:cTn id="58" presetID="16" presetClass="entr" presetSubtype="21" fill="hold"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barn(inVertical)">
                                      <p:cBhvr>
                                        <p:cTn id="60" dur="500"/>
                                        <p:tgtEl>
                                          <p:spTgt spid="12"/>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barn(inVertical)">
                                      <p:cBhvr>
                                        <p:cTn id="63" dur="5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xit" presetSubtype="21" fill="hold" grpId="1" nodeType="clickEffect">
                                  <p:stCondLst>
                                    <p:cond delay="0"/>
                                  </p:stCondLst>
                                  <p:childTnLst>
                                    <p:animEffect transition="out" filter="barn(inVertical)">
                                      <p:cBhvr>
                                        <p:cTn id="67" dur="500"/>
                                        <p:tgtEl>
                                          <p:spTgt spid="26"/>
                                        </p:tgtEl>
                                      </p:cBhvr>
                                    </p:animEffect>
                                    <p:set>
                                      <p:cBhvr>
                                        <p:cTn id="68" dur="1" fill="hold">
                                          <p:stCondLst>
                                            <p:cond delay="499"/>
                                          </p:stCondLst>
                                        </p:cTn>
                                        <p:tgtEl>
                                          <p:spTgt spid="26"/>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barn(inVertical)">
                                      <p:cBhvr>
                                        <p:cTn id="73" dur="500"/>
                                        <p:tgtEl>
                                          <p:spTgt spid="28"/>
                                        </p:tgtEl>
                                      </p:cBhvr>
                                    </p:animEffect>
                                  </p:childTnLst>
                                </p:cTn>
                              </p:par>
                              <p:par>
                                <p:cTn id="74" presetID="16" presetClass="entr" presetSubtype="21" fill="hold"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barn(inVertical)">
                                      <p:cBhvr>
                                        <p:cTn id="76" dur="500"/>
                                        <p:tgtEl>
                                          <p:spTgt spid="21"/>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barn(inVertical)">
                                      <p:cBhvr>
                                        <p:cTn id="79" dur="500"/>
                                        <p:tgtEl>
                                          <p:spTgt spid="35"/>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xit" presetSubtype="21" fill="hold" grpId="1" nodeType="clickEffect">
                                  <p:stCondLst>
                                    <p:cond delay="0"/>
                                  </p:stCondLst>
                                  <p:childTnLst>
                                    <p:animEffect transition="out" filter="barn(inVertical)">
                                      <p:cBhvr>
                                        <p:cTn id="83" dur="500"/>
                                        <p:tgtEl>
                                          <p:spTgt spid="28"/>
                                        </p:tgtEl>
                                      </p:cBhvr>
                                    </p:animEffect>
                                    <p:set>
                                      <p:cBhvr>
                                        <p:cTn id="84" dur="1" fill="hold">
                                          <p:stCondLst>
                                            <p:cond delay="499"/>
                                          </p:stCondLst>
                                        </p:cTn>
                                        <p:tgtEl>
                                          <p:spTgt spid="28"/>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barn(inVertical)">
                                      <p:cBhvr>
                                        <p:cTn id="89" dur="500"/>
                                        <p:tgtEl>
                                          <p:spTgt spid="30"/>
                                        </p:tgtEl>
                                      </p:cBhvr>
                                    </p:animEffect>
                                  </p:childTnLst>
                                </p:cTn>
                              </p:par>
                              <p:par>
                                <p:cTn id="90" presetID="16" presetClass="entr" presetSubtype="21" fill="hold"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barn(inVertical)">
                                      <p:cBhvr>
                                        <p:cTn id="92" dur="500"/>
                                        <p:tgtEl>
                                          <p:spTgt spid="24"/>
                                        </p:tgtEl>
                                      </p:cBhvr>
                                    </p:animEffect>
                                  </p:childTnLst>
                                </p:cTn>
                              </p:par>
                              <p:par>
                                <p:cTn id="93" presetID="16" presetClass="entr" presetSubtype="21" fill="hold" grpId="0" nodeType="with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barn(inVertical)">
                                      <p:cBhvr>
                                        <p:cTn id="95" dur="500"/>
                                        <p:tgtEl>
                                          <p:spTgt spid="37"/>
                                        </p:tgtEl>
                                      </p:cBhvr>
                                    </p:animEffect>
                                  </p:childTnLst>
                                </p:cTn>
                              </p:par>
                            </p:childTnLst>
                          </p:cTn>
                        </p:par>
                      </p:childTnLst>
                    </p:cTn>
                  </p:par>
                  <p:par>
                    <p:cTn id="96" fill="hold">
                      <p:stCondLst>
                        <p:cond delay="indefinite"/>
                      </p:stCondLst>
                      <p:childTnLst>
                        <p:par>
                          <p:cTn id="97" fill="hold">
                            <p:stCondLst>
                              <p:cond delay="0"/>
                            </p:stCondLst>
                            <p:childTnLst>
                              <p:par>
                                <p:cTn id="98" presetID="16" presetClass="exit" presetSubtype="21" fill="hold" grpId="1" nodeType="clickEffect">
                                  <p:stCondLst>
                                    <p:cond delay="0"/>
                                  </p:stCondLst>
                                  <p:childTnLst>
                                    <p:animEffect transition="out" filter="barn(inVertical)">
                                      <p:cBhvr>
                                        <p:cTn id="99" dur="500"/>
                                        <p:tgtEl>
                                          <p:spTgt spid="30"/>
                                        </p:tgtEl>
                                      </p:cBhvr>
                                    </p:animEffect>
                                    <p:set>
                                      <p:cBhvr>
                                        <p:cTn id="100" dur="1" fill="hold">
                                          <p:stCondLst>
                                            <p:cond delay="499"/>
                                          </p:stCondLst>
                                        </p:cTn>
                                        <p:tgtEl>
                                          <p:spTgt spid="30"/>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16" presetClass="entr" presetSubtype="21" fill="hold" grpId="0" nodeType="click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barn(inVertical)">
                                      <p:cBhvr>
                                        <p:cTn id="105" dur="500"/>
                                        <p:tgtEl>
                                          <p:spTgt spid="32"/>
                                        </p:tgtEl>
                                      </p:cBhvr>
                                    </p:animEffect>
                                  </p:childTnLst>
                                </p:cTn>
                              </p:par>
                              <p:par>
                                <p:cTn id="106" presetID="16" presetClass="entr" presetSubtype="21" fill="hold" nodeType="with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barn(inVertical)">
                                      <p:cBhvr>
                                        <p:cTn id="108" dur="500"/>
                                        <p:tgtEl>
                                          <p:spTgt spid="27"/>
                                        </p:tgtEl>
                                      </p:cBhvr>
                                    </p:animEffect>
                                  </p:childTnLst>
                                </p:cTn>
                              </p:par>
                              <p:par>
                                <p:cTn id="109" presetID="16" presetClass="entr" presetSubtype="21"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barn(inVertical)">
                                      <p:cBhvr>
                                        <p:cTn id="111" dur="500"/>
                                        <p:tgtEl>
                                          <p:spTgt spid="36"/>
                                        </p:tgtEl>
                                      </p:cBhvr>
                                    </p:animEffect>
                                  </p:childTnLst>
                                </p:cTn>
                              </p:par>
                            </p:childTnLst>
                          </p:cTn>
                        </p:par>
                      </p:childTnLst>
                    </p:cTn>
                  </p:par>
                  <p:par>
                    <p:cTn id="112" fill="hold">
                      <p:stCondLst>
                        <p:cond delay="indefinite"/>
                      </p:stCondLst>
                      <p:childTnLst>
                        <p:par>
                          <p:cTn id="113" fill="hold">
                            <p:stCondLst>
                              <p:cond delay="0"/>
                            </p:stCondLst>
                            <p:childTnLst>
                              <p:par>
                                <p:cTn id="114" presetID="16" presetClass="exit" presetSubtype="21" fill="hold" grpId="1" nodeType="clickEffect">
                                  <p:stCondLst>
                                    <p:cond delay="0"/>
                                  </p:stCondLst>
                                  <p:childTnLst>
                                    <p:animEffect transition="out" filter="barn(inVertical)">
                                      <p:cBhvr>
                                        <p:cTn id="115" dur="500"/>
                                        <p:tgtEl>
                                          <p:spTgt spid="32"/>
                                        </p:tgtEl>
                                      </p:cBhvr>
                                    </p:animEffect>
                                    <p:set>
                                      <p:cBhvr>
                                        <p:cTn id="116" dur="1" fill="hold">
                                          <p:stCondLst>
                                            <p:cond delay="499"/>
                                          </p:stCondLst>
                                        </p:cTn>
                                        <p:tgtEl>
                                          <p:spTgt spid="32"/>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16" presetClass="entr" presetSubtype="21" fill="hold" grpId="0" nodeType="click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barn(inVertical)">
                                      <p:cBhvr>
                                        <p:cTn id="121" dur="500"/>
                                        <p:tgtEl>
                                          <p:spTgt spid="33"/>
                                        </p:tgtEl>
                                      </p:cBhvr>
                                    </p:animEffect>
                                  </p:childTnLst>
                                </p:cTn>
                              </p:par>
                              <p:par>
                                <p:cTn id="122" presetID="16" presetClass="entr" presetSubtype="21" fill="hold"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barn(inVertical)">
                                      <p:cBhvr>
                                        <p:cTn id="124" dur="500"/>
                                        <p:tgtEl>
                                          <p:spTgt spid="31"/>
                                        </p:tgtEl>
                                      </p:cBhvr>
                                    </p:animEffect>
                                  </p:childTnLst>
                                </p:cTn>
                              </p:par>
                              <p:par>
                                <p:cTn id="125" presetID="16" presetClass="entr" presetSubtype="21" fill="hold" grpId="0" nodeType="with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barn(inVertical)">
                                      <p:cBhvr>
                                        <p:cTn id="127" dur="500"/>
                                        <p:tgtEl>
                                          <p:spTgt spid="39"/>
                                        </p:tgtEl>
                                      </p:cBhvr>
                                    </p:animEffect>
                                  </p:childTnLst>
                                </p:cTn>
                              </p:par>
                            </p:childTnLst>
                          </p:cTn>
                        </p:par>
                      </p:childTnLst>
                    </p:cTn>
                  </p:par>
                  <p:par>
                    <p:cTn id="128" fill="hold">
                      <p:stCondLst>
                        <p:cond delay="indefinite"/>
                      </p:stCondLst>
                      <p:childTnLst>
                        <p:par>
                          <p:cTn id="129" fill="hold">
                            <p:stCondLst>
                              <p:cond delay="0"/>
                            </p:stCondLst>
                            <p:childTnLst>
                              <p:par>
                                <p:cTn id="130" presetID="16" presetClass="exit" presetSubtype="21" fill="hold" grpId="1" nodeType="clickEffect">
                                  <p:stCondLst>
                                    <p:cond delay="0"/>
                                  </p:stCondLst>
                                  <p:childTnLst>
                                    <p:animEffect transition="out" filter="barn(inVertical)">
                                      <p:cBhvr>
                                        <p:cTn id="131" dur="500"/>
                                        <p:tgtEl>
                                          <p:spTgt spid="33"/>
                                        </p:tgtEl>
                                      </p:cBhvr>
                                    </p:animEffect>
                                    <p:set>
                                      <p:cBhvr>
                                        <p:cTn id="132"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8" grpId="0"/>
      <p:bldP spid="2" grpId="0" animBg="1"/>
      <p:bldP spid="15" grpId="0" animBg="1"/>
      <p:bldP spid="9" grpId="0" animBg="1"/>
      <p:bldP spid="9" grpId="1" animBg="1"/>
      <p:bldP spid="26" grpId="0" animBg="1"/>
      <p:bldP spid="26" grpId="1" animBg="1"/>
      <p:bldP spid="28" grpId="0" animBg="1"/>
      <p:bldP spid="28" grpId="1" animBg="1"/>
      <p:bldP spid="30" grpId="0" animBg="1"/>
      <p:bldP spid="30" grpId="1" animBg="1"/>
      <p:bldP spid="32" grpId="0" animBg="1"/>
      <p:bldP spid="32" grpId="1" animBg="1"/>
      <p:bldP spid="33" grpId="0" animBg="1"/>
      <p:bldP spid="33" grpId="1" animBg="1"/>
      <p:bldP spid="16" grpId="0"/>
      <p:bldP spid="34" grpId="0"/>
      <p:bldP spid="35" grpId="0"/>
      <p:bldP spid="36" grpId="0"/>
      <p:bldP spid="37"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5" y="127581"/>
            <a:ext cx="7897586" cy="60967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HASIL DAN PEMBAHASAN </a:t>
            </a:r>
            <a:endParaRPr lang="en-US" sz="3200" dirty="0">
              <a:solidFill>
                <a:schemeClr val="bg1"/>
              </a:solidFill>
              <a:latin typeface="Arial Black" panose="020B0A04020102020204" pitchFamily="34" charset="0"/>
            </a:endParaRPr>
          </a:p>
        </p:txBody>
      </p:sp>
      <p:sp>
        <p:nvSpPr>
          <p:cNvPr id="5" name="Oval 4"/>
          <p:cNvSpPr/>
          <p:nvPr/>
        </p:nvSpPr>
        <p:spPr>
          <a:xfrm>
            <a:off x="106589" y="33692"/>
            <a:ext cx="938082" cy="8559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VI</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067471" y="6291536"/>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3" name="Rounded Rectangle 12"/>
          <p:cNvSpPr/>
          <p:nvPr/>
        </p:nvSpPr>
        <p:spPr>
          <a:xfrm>
            <a:off x="9679214" y="-25400"/>
            <a:ext cx="2512786" cy="405435"/>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600" b="1" dirty="0">
                <a:solidFill>
                  <a:schemeClr val="tx1"/>
                </a:solidFill>
                <a:latin typeface="Arial" panose="020B0604020202020204" pitchFamily="34" charset="0"/>
                <a:cs typeface="Arial" panose="020B0604020202020204" pitchFamily="34" charset="0"/>
              </a:rPr>
              <a:t>RUMUSAN MASALAH 2 </a:t>
            </a:r>
            <a:endParaRPr lang="en-US" sz="1600" b="1" dirty="0">
              <a:solidFill>
                <a:schemeClr val="tx1"/>
              </a:solidFill>
              <a:latin typeface="Arial" panose="020B0604020202020204" pitchFamily="34" charset="0"/>
              <a:cs typeface="Arial" panose="020B0604020202020204" pitchFamily="34" charset="0"/>
            </a:endParaRPr>
          </a:p>
        </p:txBody>
      </p:sp>
      <p:sp>
        <p:nvSpPr>
          <p:cNvPr id="38" name="TextBox 37"/>
          <p:cNvSpPr txBox="1"/>
          <p:nvPr/>
        </p:nvSpPr>
        <p:spPr>
          <a:xfrm>
            <a:off x="890815" y="783484"/>
            <a:ext cx="6006374" cy="400110"/>
          </a:xfrm>
          <a:prstGeom prst="rect">
            <a:avLst/>
          </a:prstGeom>
          <a:noFill/>
        </p:spPr>
        <p:txBody>
          <a:bodyPr wrap="square" rtlCol="0">
            <a:spAutoFit/>
          </a:bodyPr>
          <a:lstStyle/>
          <a:p>
            <a:r>
              <a:rPr lang="id-ID" sz="2000" u="sng" dirty="0">
                <a:latin typeface="Arial Black" panose="020B0A04020102020204" pitchFamily="34" charset="0"/>
              </a:rPr>
              <a:t>ANALISIS TIME SERIES / DERET WAKTU</a:t>
            </a:r>
            <a:endParaRPr lang="en-US" sz="2000" u="sng" dirty="0">
              <a:latin typeface="Arial Black" panose="020B0A04020102020204" pitchFamily="34" charset="0"/>
            </a:endParaRPr>
          </a:p>
        </p:txBody>
      </p:sp>
      <p:sp>
        <p:nvSpPr>
          <p:cNvPr id="6" name="Rectangle 2"/>
          <p:cNvSpPr>
            <a:spLocks noChangeArrowheads="1"/>
          </p:cNvSpPr>
          <p:nvPr/>
        </p:nvSpPr>
        <p:spPr bwMode="auto">
          <a:xfrm>
            <a:off x="6123603" y="1667333"/>
            <a:ext cx="1061606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13"/>
          <p:cNvSpPr>
            <a:spLocks noChangeArrowheads="1"/>
          </p:cNvSpPr>
          <p:nvPr/>
        </p:nvSpPr>
        <p:spPr bwMode="auto">
          <a:xfrm>
            <a:off x="6316436" y="3813176"/>
            <a:ext cx="96766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15"/>
          <p:cNvSpPr>
            <a:spLocks noChangeArrowheads="1"/>
          </p:cNvSpPr>
          <p:nvPr/>
        </p:nvSpPr>
        <p:spPr bwMode="auto">
          <a:xfrm>
            <a:off x="6296632" y="4718819"/>
            <a:ext cx="100031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Rectangle 1"/>
          <p:cNvSpPr/>
          <p:nvPr/>
        </p:nvSpPr>
        <p:spPr>
          <a:xfrm>
            <a:off x="106589" y="1313256"/>
            <a:ext cx="4837947" cy="3362118"/>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rPr>
              <a:t>Berdasarkan hasil pengukuran parameter fisik yang telah dilakukan selama </a:t>
            </a:r>
            <a:r>
              <a:rPr lang="id-ID" sz="14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14 hari </a:t>
            </a:r>
            <a:r>
              <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rPr>
              <a:t>yang dimulai pada tanggal </a:t>
            </a:r>
            <a:r>
              <a:rPr lang="id-ID" sz="14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06 September sampai dengan 19 September,</a:t>
            </a:r>
            <a:r>
              <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rPr>
              <a:t> didapatkan : </a:t>
            </a:r>
          </a:p>
          <a:p>
            <a:pPr algn="just"/>
            <a:endPar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endPar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endPar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285750" indent="-285750" algn="just">
              <a:buFont typeface="Wingdings" panose="05000000000000000000" pitchFamily="2" charset="2"/>
              <a:buChar char="Ø"/>
            </a:pPr>
            <a:r>
              <a:rPr lang="id-ID" sz="14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Rerata pH </a:t>
            </a:r>
            <a:r>
              <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rPr>
              <a:t>	=  6,80 – 8.70</a:t>
            </a:r>
          </a:p>
          <a:p>
            <a:pPr marL="285750" indent="-285750" algn="just">
              <a:buFont typeface="Wingdings" panose="05000000000000000000" pitchFamily="2" charset="2"/>
              <a:buChar char="Ø"/>
            </a:pPr>
            <a:endPar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285750" indent="-285750" algn="just">
              <a:buFont typeface="Wingdings" panose="05000000000000000000" pitchFamily="2" charset="2"/>
              <a:buChar char="Ø"/>
            </a:pPr>
            <a:r>
              <a:rPr lang="id-ID" sz="14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Rerata TDS </a:t>
            </a:r>
            <a:r>
              <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rPr>
              <a:t>	= 2002,2 ppm – 489,8 ppm </a:t>
            </a:r>
          </a:p>
          <a:p>
            <a:pPr marL="285750" indent="-285750" algn="just">
              <a:buFont typeface="Wingdings" panose="05000000000000000000" pitchFamily="2" charset="2"/>
              <a:buChar char="Ø"/>
            </a:pPr>
            <a:endPar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285750" indent="-285750" algn="just">
              <a:buFont typeface="Wingdings" panose="05000000000000000000" pitchFamily="2" charset="2"/>
              <a:buChar char="Ø"/>
            </a:pPr>
            <a:r>
              <a:rPr lang="id-ID" sz="14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Rerata DHL </a:t>
            </a:r>
            <a:r>
              <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rPr>
              <a:t>	= 412,40 </a:t>
            </a:r>
            <a:r>
              <a:rPr lang="en-US" sz="1400" dirty="0" err="1">
                <a:solidFill>
                  <a:schemeClr val="tx1"/>
                </a:solidFill>
                <a:latin typeface="Montserrat Classic" panose="020B0604020202020204" charset="0"/>
                <a:ea typeface="Calibri" panose="020F0502020204030204" pitchFamily="34" charset="0"/>
              </a:rPr>
              <a:t>μS</a:t>
            </a:r>
            <a:r>
              <a:rPr lang="en-US" sz="1400" dirty="0">
                <a:solidFill>
                  <a:schemeClr val="tx1"/>
                </a:solidFill>
                <a:latin typeface="Montserrat Classic" panose="020B0604020202020204" charset="0"/>
                <a:ea typeface="Calibri" panose="020F0502020204030204" pitchFamily="34" charset="0"/>
              </a:rPr>
              <a:t>/cm</a:t>
            </a:r>
            <a:r>
              <a:rPr lang="id-ID" sz="1400" dirty="0">
                <a:solidFill>
                  <a:schemeClr val="tx1"/>
                </a:solidFill>
                <a:latin typeface="Montserrat Classic" panose="020B0604020202020204" charset="0"/>
                <a:ea typeface="Calibri" panose="020F0502020204030204" pitchFamily="34" charset="0"/>
              </a:rPr>
              <a:t> – 789,80 </a:t>
            </a:r>
            <a:r>
              <a:rPr lang="id-ID"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200" dirty="0" err="1">
                <a:solidFill>
                  <a:schemeClr val="tx1"/>
                </a:solidFill>
                <a:latin typeface="Montserrat Classic" panose="020B0604020202020204" charset="0"/>
                <a:ea typeface="Calibri" panose="020F0502020204030204" pitchFamily="34" charset="0"/>
              </a:rPr>
              <a:t>μS</a:t>
            </a:r>
            <a:r>
              <a:rPr lang="en-US" sz="1200" dirty="0">
                <a:solidFill>
                  <a:schemeClr val="tx1"/>
                </a:solidFill>
                <a:latin typeface="Montserrat Classic" panose="020B0604020202020204" charset="0"/>
                <a:ea typeface="Calibri" panose="020F0502020204030204" pitchFamily="34" charset="0"/>
              </a:rPr>
              <a:t>/cm</a:t>
            </a:r>
            <a:r>
              <a:rPr lang="id-ID" sz="1200" dirty="0">
                <a:solidFill>
                  <a:schemeClr val="tx1"/>
                </a:solidFill>
                <a:latin typeface="Montserrat Classic" panose="020B0604020202020204" charset="0"/>
                <a:ea typeface="Calibri" panose="020F0502020204030204" pitchFamily="34" charset="0"/>
              </a:rPr>
              <a:t> </a:t>
            </a:r>
            <a:endPar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285750" indent="-285750" algn="just">
              <a:buFont typeface="Wingdings" panose="05000000000000000000" pitchFamily="2" charset="2"/>
              <a:buChar char="Ø"/>
            </a:pPr>
            <a:endPar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285750" indent="-285750" algn="just">
              <a:buFont typeface="Wingdings" panose="05000000000000000000" pitchFamily="2" charset="2"/>
              <a:buChar char="Ø"/>
            </a:pPr>
            <a:r>
              <a:rPr lang="id-ID" sz="14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Rerata Suhu </a:t>
            </a:r>
            <a:r>
              <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rPr>
              <a:t>	= 24,00 °C – 25,70 °C</a:t>
            </a:r>
          </a:p>
          <a:p>
            <a:pPr marL="285750" indent="-285750" algn="just">
              <a:buFont typeface="Wingdings" panose="05000000000000000000" pitchFamily="2" charset="2"/>
              <a:buChar char="Ø"/>
            </a:pPr>
            <a:endParaRPr lang="id-ID" sz="14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Rounded Rectangle 2"/>
          <p:cNvSpPr/>
          <p:nvPr/>
        </p:nvSpPr>
        <p:spPr>
          <a:xfrm>
            <a:off x="157618" y="5207513"/>
            <a:ext cx="8844142" cy="1398413"/>
          </a:xfrm>
          <a:prstGeom prst="roundRect">
            <a:avLst/>
          </a:prstGeom>
          <a:solidFill>
            <a:schemeClr val="accent6">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solidFill>
                  <a:schemeClr val="tx1"/>
                </a:solidFill>
                <a:latin typeface="Cambria" panose="02040503050406030204" pitchFamily="18" charset="0"/>
                <a:ea typeface="Cambria" panose="02040503050406030204" pitchFamily="18" charset="0"/>
              </a:rPr>
              <a:t>Berdasarakan hasil analisis </a:t>
            </a:r>
            <a:r>
              <a:rPr lang="id-ID" sz="1600" i="1" dirty="0">
                <a:solidFill>
                  <a:schemeClr val="tx1"/>
                </a:solidFill>
                <a:latin typeface="Cambria" panose="02040503050406030204" pitchFamily="18" charset="0"/>
                <a:ea typeface="Cambria" panose="02040503050406030204" pitchFamily="18" charset="0"/>
              </a:rPr>
              <a:t>time series </a:t>
            </a:r>
            <a:r>
              <a:rPr lang="id-ID" sz="1600" dirty="0">
                <a:solidFill>
                  <a:schemeClr val="tx1"/>
                </a:solidFill>
                <a:latin typeface="Cambria" panose="02040503050406030204" pitchFamily="18" charset="0"/>
                <a:ea typeface="Cambria" panose="02040503050406030204" pitchFamily="18" charset="0"/>
              </a:rPr>
              <a:t>atau deret waktu dinyatakan bahwa air tanah dan air permukaan sungai memiliki </a:t>
            </a:r>
            <a:r>
              <a:rPr lang="id-ID" sz="1600" b="1" dirty="0">
                <a:solidFill>
                  <a:schemeClr val="tx1"/>
                </a:solidFill>
                <a:latin typeface="Cambria" panose="02040503050406030204" pitchFamily="18" charset="0"/>
                <a:ea typeface="Cambria" panose="02040503050406030204" pitchFamily="18" charset="0"/>
              </a:rPr>
              <a:t>grafik pola yang sama disetiap parameter fisiknya </a:t>
            </a:r>
            <a:r>
              <a:rPr lang="id-ID" sz="1600" dirty="0">
                <a:solidFill>
                  <a:schemeClr val="tx1"/>
                </a:solidFill>
                <a:latin typeface="Cambria" panose="02040503050406030204" pitchFamily="18" charset="0"/>
                <a:ea typeface="Cambria" panose="02040503050406030204" pitchFamily="18" charset="0"/>
              </a:rPr>
              <a:t>. Peningkatan yang cukup tinggi terjadi dihari </a:t>
            </a:r>
            <a:r>
              <a:rPr lang="id-ID" sz="1600" b="1" dirty="0">
                <a:solidFill>
                  <a:schemeClr val="tx1"/>
                </a:solidFill>
                <a:latin typeface="Cambria" panose="02040503050406030204" pitchFamily="18" charset="0"/>
                <a:ea typeface="Cambria" panose="02040503050406030204" pitchFamily="18" charset="0"/>
              </a:rPr>
              <a:t>Sabtu </a:t>
            </a:r>
            <a:r>
              <a:rPr lang="id-ID" sz="1600" dirty="0">
                <a:solidFill>
                  <a:schemeClr val="tx1"/>
                </a:solidFill>
                <a:latin typeface="Cambria" panose="02040503050406030204" pitchFamily="18" charset="0"/>
                <a:ea typeface="Cambria" panose="02040503050406030204" pitchFamily="18" charset="0"/>
              </a:rPr>
              <a:t>dan kambali menurun dihari Minggu oleh karena itu ditentukan pengukuran parameter fisik mingguan (September – November) dilakukan </a:t>
            </a:r>
            <a:r>
              <a:rPr lang="id-ID" sz="1600" b="1" dirty="0">
                <a:solidFill>
                  <a:schemeClr val="tx1"/>
                </a:solidFill>
                <a:latin typeface="Cambria" panose="02040503050406030204" pitchFamily="18" charset="0"/>
                <a:ea typeface="Cambria" panose="02040503050406030204" pitchFamily="18" charset="0"/>
              </a:rPr>
              <a:t>setiap hari Sabtu </a:t>
            </a:r>
            <a:endParaRPr lang="en-US" sz="1600" b="1" dirty="0">
              <a:solidFill>
                <a:schemeClr val="tx1"/>
              </a:solidFill>
              <a:latin typeface="Cambria" panose="02040503050406030204" pitchFamily="18" charset="0"/>
              <a:ea typeface="Cambria" panose="02040503050406030204" pitchFamily="18" charset="0"/>
            </a:endParaRPr>
          </a:p>
        </p:txBody>
      </p:sp>
      <p:pic>
        <p:nvPicPr>
          <p:cNvPr id="9" name="Picture 8"/>
          <p:cNvPicPr>
            <a:picLocks noChangeAspect="1"/>
          </p:cNvPicPr>
          <p:nvPr/>
        </p:nvPicPr>
        <p:blipFill>
          <a:blip r:embed="rId3"/>
          <a:stretch>
            <a:fillRect/>
          </a:stretch>
        </p:blipFill>
        <p:spPr>
          <a:xfrm>
            <a:off x="5051127" y="1321004"/>
            <a:ext cx="6950373" cy="3601224"/>
          </a:xfrm>
          <a:prstGeom prst="rect">
            <a:avLst/>
          </a:prstGeom>
          <a:ln w="28575">
            <a:solidFill>
              <a:schemeClr val="tx1"/>
            </a:solidFill>
          </a:ln>
        </p:spPr>
      </p:pic>
      <p:sp>
        <p:nvSpPr>
          <p:cNvPr id="10" name="Oval 9"/>
          <p:cNvSpPr/>
          <p:nvPr/>
        </p:nvSpPr>
        <p:spPr>
          <a:xfrm>
            <a:off x="10899140" y="1904631"/>
            <a:ext cx="588010" cy="575528"/>
          </a:xfrm>
          <a:prstGeom prst="ellipse">
            <a:avLst/>
          </a:prstGeom>
          <a:noFill/>
          <a:ln w="28575">
            <a:solidFill>
              <a:schemeClr val="tx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Table 17">
            <a:extLst>
              <a:ext uri="{FF2B5EF4-FFF2-40B4-BE49-F238E27FC236}">
                <a16:creationId xmlns:a16="http://schemas.microsoft.com/office/drawing/2014/main" id="{1AE5D64F-6E16-4D90-99B8-FA8421702EF9}"/>
              </a:ext>
            </a:extLst>
          </p:cNvPr>
          <p:cNvGraphicFramePr>
            <a:graphicFrameLocks noGrp="1"/>
          </p:cNvGraphicFramePr>
          <p:nvPr>
            <p:extLst>
              <p:ext uri="{D42A27DB-BD31-4B8C-83A1-F6EECF244321}">
                <p14:modId xmlns:p14="http://schemas.microsoft.com/office/powerpoint/2010/main" val="3555268308"/>
              </p:ext>
            </p:extLst>
          </p:nvPr>
        </p:nvGraphicFramePr>
        <p:xfrm>
          <a:off x="5032077" y="1145494"/>
          <a:ext cx="7018399" cy="3977690"/>
        </p:xfrm>
        <a:graphic>
          <a:graphicData uri="http://schemas.openxmlformats.org/drawingml/2006/table">
            <a:tbl>
              <a:tblPr firstRow="1" firstCol="1" bandRow="1">
                <a:tableStyleId>{91EBBBCC-DAD2-459C-BE2E-F6DE35CF9A28}</a:tableStyleId>
              </a:tblPr>
              <a:tblGrid>
                <a:gridCol w="1237287">
                  <a:extLst>
                    <a:ext uri="{9D8B030D-6E8A-4147-A177-3AD203B41FA5}">
                      <a16:colId xmlns:a16="http://schemas.microsoft.com/office/drawing/2014/main" val="4227308209"/>
                    </a:ext>
                  </a:extLst>
                </a:gridCol>
                <a:gridCol w="1439054">
                  <a:extLst>
                    <a:ext uri="{9D8B030D-6E8A-4147-A177-3AD203B41FA5}">
                      <a16:colId xmlns:a16="http://schemas.microsoft.com/office/drawing/2014/main" val="3883413952"/>
                    </a:ext>
                  </a:extLst>
                </a:gridCol>
                <a:gridCol w="1398275">
                  <a:extLst>
                    <a:ext uri="{9D8B030D-6E8A-4147-A177-3AD203B41FA5}">
                      <a16:colId xmlns:a16="http://schemas.microsoft.com/office/drawing/2014/main" val="2374641929"/>
                    </a:ext>
                  </a:extLst>
                </a:gridCol>
                <a:gridCol w="1444140">
                  <a:extLst>
                    <a:ext uri="{9D8B030D-6E8A-4147-A177-3AD203B41FA5}">
                      <a16:colId xmlns:a16="http://schemas.microsoft.com/office/drawing/2014/main" val="363181982"/>
                    </a:ext>
                  </a:extLst>
                </a:gridCol>
                <a:gridCol w="114290">
                  <a:extLst>
                    <a:ext uri="{9D8B030D-6E8A-4147-A177-3AD203B41FA5}">
                      <a16:colId xmlns:a16="http://schemas.microsoft.com/office/drawing/2014/main" val="3330671224"/>
                    </a:ext>
                  </a:extLst>
                </a:gridCol>
                <a:gridCol w="1385353">
                  <a:extLst>
                    <a:ext uri="{9D8B030D-6E8A-4147-A177-3AD203B41FA5}">
                      <a16:colId xmlns:a16="http://schemas.microsoft.com/office/drawing/2014/main" val="2988849050"/>
                    </a:ext>
                  </a:extLst>
                </a:gridCol>
              </a:tblGrid>
              <a:tr h="489760">
                <a:tc gridSpan="6">
                  <a:txBody>
                    <a:bodyPr/>
                    <a:lstStyle/>
                    <a:p>
                      <a:pPr algn="ctr">
                        <a:lnSpc>
                          <a:spcPct val="107000"/>
                        </a:lnSpc>
                        <a:spcAft>
                          <a:spcPts val="800"/>
                        </a:spcAft>
                      </a:pPr>
                      <a:r>
                        <a:rPr lang="en-US" sz="1800" b="1" spc="300" dirty="0">
                          <a:solidFill>
                            <a:schemeClr val="tx1"/>
                          </a:solidFill>
                          <a:effectLst/>
                        </a:rPr>
                        <a:t>Pola </a:t>
                      </a:r>
                      <a:r>
                        <a:rPr lang="en-US" sz="1800" b="1" spc="300" dirty="0" err="1">
                          <a:solidFill>
                            <a:schemeClr val="tx1"/>
                          </a:solidFill>
                          <a:effectLst/>
                        </a:rPr>
                        <a:t>Perbandingan</a:t>
                      </a:r>
                      <a:r>
                        <a:rPr lang="en-US" sz="1800" b="1" spc="300" dirty="0">
                          <a:solidFill>
                            <a:schemeClr val="tx1"/>
                          </a:solidFill>
                          <a:effectLst/>
                        </a:rPr>
                        <a:t> Nilai Parameter </a:t>
                      </a:r>
                      <a:r>
                        <a:rPr lang="en-US" sz="1800" b="1" spc="300" dirty="0" err="1">
                          <a:solidFill>
                            <a:schemeClr val="tx1"/>
                          </a:solidFill>
                          <a:effectLst/>
                        </a:rPr>
                        <a:t>Fisik</a:t>
                      </a:r>
                      <a:endParaRPr lang="en-US" sz="1800" b="1" spc="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1253381"/>
                  </a:ext>
                </a:extLst>
              </a:tr>
              <a:tr h="489760">
                <a:tc>
                  <a:txBody>
                    <a:bodyPr/>
                    <a:lstStyle/>
                    <a:p>
                      <a:pPr algn="ctr">
                        <a:lnSpc>
                          <a:spcPct val="107000"/>
                        </a:lnSpc>
                        <a:spcAft>
                          <a:spcPts val="800"/>
                        </a:spcAft>
                      </a:pPr>
                      <a:r>
                        <a:rPr lang="en-US" sz="1800" b="1" spc="300" dirty="0" err="1">
                          <a:solidFill>
                            <a:schemeClr val="tx1"/>
                          </a:solidFill>
                          <a:effectLst/>
                        </a:rPr>
                        <a:t>Lokasi</a:t>
                      </a:r>
                      <a:endParaRPr lang="en-US" sz="1800" b="1" spc="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800" b="1" spc="300" dirty="0">
                          <a:solidFill>
                            <a:schemeClr val="tx1"/>
                          </a:solidFill>
                          <a:effectLst/>
                        </a:rPr>
                        <a:t>pH</a:t>
                      </a:r>
                      <a:endParaRPr lang="en-US" sz="1800" b="1" spc="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800" b="1" spc="300" dirty="0">
                          <a:solidFill>
                            <a:schemeClr val="tx1"/>
                          </a:solidFill>
                          <a:effectLst/>
                        </a:rPr>
                        <a:t>TDS</a:t>
                      </a:r>
                      <a:endParaRPr lang="en-US" sz="1800" b="1" spc="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gridSpan="2">
                  <a:txBody>
                    <a:bodyPr/>
                    <a:lstStyle/>
                    <a:p>
                      <a:pPr algn="ctr">
                        <a:lnSpc>
                          <a:spcPct val="107000"/>
                        </a:lnSpc>
                        <a:spcAft>
                          <a:spcPts val="800"/>
                        </a:spcAft>
                      </a:pPr>
                      <a:r>
                        <a:rPr lang="en-US" sz="1800" b="1" spc="300" dirty="0">
                          <a:solidFill>
                            <a:schemeClr val="tx1"/>
                          </a:solidFill>
                          <a:effectLst/>
                        </a:rPr>
                        <a:t>DHL</a:t>
                      </a:r>
                      <a:endParaRPr lang="en-US" sz="1800" b="1" spc="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hMerge="1">
                  <a:txBody>
                    <a:bodyPr/>
                    <a:lstStyle/>
                    <a:p>
                      <a:endParaRPr lang="en-US"/>
                    </a:p>
                  </a:txBody>
                  <a:tcPr/>
                </a:tc>
                <a:tc>
                  <a:txBody>
                    <a:bodyPr/>
                    <a:lstStyle/>
                    <a:p>
                      <a:pPr algn="ctr">
                        <a:lnSpc>
                          <a:spcPct val="107000"/>
                        </a:lnSpc>
                        <a:spcAft>
                          <a:spcPts val="800"/>
                        </a:spcAft>
                      </a:pPr>
                      <a:r>
                        <a:rPr lang="en-US" sz="1800" b="1" spc="300" dirty="0" err="1">
                          <a:solidFill>
                            <a:schemeClr val="tx1"/>
                          </a:solidFill>
                          <a:effectLst/>
                        </a:rPr>
                        <a:t>Suhu</a:t>
                      </a:r>
                      <a:endParaRPr lang="en-US" sz="1800" b="1" spc="3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extLst>
                  <a:ext uri="{0D108BD9-81ED-4DB2-BD59-A6C34878D82A}">
                    <a16:rowId xmlns:a16="http://schemas.microsoft.com/office/drawing/2014/main" val="950530429"/>
                  </a:ext>
                </a:extLst>
              </a:tr>
              <a:tr h="499695">
                <a:tc>
                  <a:txBody>
                    <a:bodyPr/>
                    <a:lstStyle/>
                    <a:p>
                      <a:pPr algn="ctr">
                        <a:lnSpc>
                          <a:spcPct val="107000"/>
                        </a:lnSpc>
                        <a:spcAft>
                          <a:spcPts val="800"/>
                        </a:spcAft>
                      </a:pPr>
                      <a:r>
                        <a:rPr lang="en-US" sz="1600">
                          <a:effectLst/>
                        </a:rPr>
                        <a:t>CS 1</a:t>
                      </a:r>
                      <a:endParaRPr lang="en-US" sz="1600" b="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 &gt; SGKA</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SGKA &gt; S</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SGKA &gt; S</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gridSpan="2">
                  <a:txBody>
                    <a:bodyPr/>
                    <a:lstStyle/>
                    <a:p>
                      <a:pPr algn="ctr">
                        <a:lnSpc>
                          <a:spcPct val="107000"/>
                        </a:lnSpc>
                        <a:spcAft>
                          <a:spcPts val="800"/>
                        </a:spcAft>
                      </a:pPr>
                      <a:r>
                        <a:rPr lang="en-US" sz="1400" dirty="0">
                          <a:effectLst/>
                        </a:rPr>
                        <a:t>S &gt; SGKA</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hMerge="1">
                  <a:txBody>
                    <a:bodyPr/>
                    <a:lstStyle/>
                    <a:p>
                      <a:endParaRPr lang="en-US"/>
                    </a:p>
                  </a:txBody>
                  <a:tcPr/>
                </a:tc>
                <a:extLst>
                  <a:ext uri="{0D108BD9-81ED-4DB2-BD59-A6C34878D82A}">
                    <a16:rowId xmlns:a16="http://schemas.microsoft.com/office/drawing/2014/main" val="1063336183"/>
                  </a:ext>
                </a:extLst>
              </a:tr>
              <a:tr h="499695">
                <a:tc>
                  <a:txBody>
                    <a:bodyPr/>
                    <a:lstStyle/>
                    <a:p>
                      <a:pPr algn="ctr">
                        <a:lnSpc>
                          <a:spcPct val="107000"/>
                        </a:lnSpc>
                        <a:spcAft>
                          <a:spcPts val="800"/>
                        </a:spcAft>
                      </a:pPr>
                      <a:r>
                        <a:rPr lang="en-US" sz="1600">
                          <a:effectLst/>
                        </a:rPr>
                        <a:t>CS 2</a:t>
                      </a:r>
                      <a:endParaRPr lang="en-US" sz="1600" b="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 &gt; SGKA&gt; SGKI</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SGKA &gt; SGKI &gt; S</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SGKA &gt; SGKI &gt; S</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gridSpan="2">
                  <a:txBody>
                    <a:bodyPr/>
                    <a:lstStyle/>
                    <a:p>
                      <a:pPr algn="ctr">
                        <a:lnSpc>
                          <a:spcPct val="107000"/>
                        </a:lnSpc>
                        <a:spcAft>
                          <a:spcPts val="800"/>
                        </a:spcAft>
                      </a:pPr>
                      <a:r>
                        <a:rPr lang="en-US" sz="1400" dirty="0">
                          <a:effectLst/>
                        </a:rPr>
                        <a:t>S &gt; SGKA&gt; SGKI</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hMerge="1">
                  <a:txBody>
                    <a:bodyPr/>
                    <a:lstStyle/>
                    <a:p>
                      <a:endParaRPr lang="en-US"/>
                    </a:p>
                  </a:txBody>
                  <a:tcPr/>
                </a:tc>
                <a:extLst>
                  <a:ext uri="{0D108BD9-81ED-4DB2-BD59-A6C34878D82A}">
                    <a16:rowId xmlns:a16="http://schemas.microsoft.com/office/drawing/2014/main" val="4244490678"/>
                  </a:ext>
                </a:extLst>
              </a:tr>
              <a:tr h="499695">
                <a:tc>
                  <a:txBody>
                    <a:bodyPr/>
                    <a:lstStyle/>
                    <a:p>
                      <a:pPr algn="ctr">
                        <a:lnSpc>
                          <a:spcPct val="107000"/>
                        </a:lnSpc>
                        <a:spcAft>
                          <a:spcPts val="800"/>
                        </a:spcAft>
                      </a:pPr>
                      <a:r>
                        <a:rPr lang="en-US" sz="1600">
                          <a:effectLst/>
                        </a:rPr>
                        <a:t>CS 3</a:t>
                      </a:r>
                      <a:endParaRPr lang="en-US" sz="1600" b="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SGKA &gt; SGKI &gt; S </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indent="-88265" algn="ctr">
                        <a:lnSpc>
                          <a:spcPct val="107000"/>
                        </a:lnSpc>
                        <a:spcAft>
                          <a:spcPts val="800"/>
                        </a:spcAft>
                      </a:pPr>
                      <a:r>
                        <a:rPr lang="en-US" sz="1400" dirty="0">
                          <a:effectLst/>
                        </a:rPr>
                        <a:t>SGKA &gt; SGKI &gt; S</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SGKA &gt; SGKI &gt; S</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gridSpan="2">
                  <a:txBody>
                    <a:bodyPr/>
                    <a:lstStyle/>
                    <a:p>
                      <a:pPr algn="ctr">
                        <a:lnSpc>
                          <a:spcPct val="107000"/>
                        </a:lnSpc>
                        <a:spcAft>
                          <a:spcPts val="800"/>
                        </a:spcAft>
                      </a:pPr>
                      <a:r>
                        <a:rPr lang="en-US" sz="1400" dirty="0">
                          <a:effectLst/>
                        </a:rPr>
                        <a:t>S &gt; SGKA&gt; SGKI</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hMerge="1">
                  <a:txBody>
                    <a:bodyPr/>
                    <a:lstStyle/>
                    <a:p>
                      <a:endParaRPr lang="en-US"/>
                    </a:p>
                  </a:txBody>
                  <a:tcPr/>
                </a:tc>
                <a:extLst>
                  <a:ext uri="{0D108BD9-81ED-4DB2-BD59-A6C34878D82A}">
                    <a16:rowId xmlns:a16="http://schemas.microsoft.com/office/drawing/2014/main" val="3231961810"/>
                  </a:ext>
                </a:extLst>
              </a:tr>
              <a:tr h="499695">
                <a:tc>
                  <a:txBody>
                    <a:bodyPr/>
                    <a:lstStyle/>
                    <a:p>
                      <a:pPr algn="ctr">
                        <a:lnSpc>
                          <a:spcPct val="107000"/>
                        </a:lnSpc>
                        <a:spcAft>
                          <a:spcPts val="800"/>
                        </a:spcAft>
                      </a:pPr>
                      <a:r>
                        <a:rPr lang="en-US" sz="1600">
                          <a:effectLst/>
                        </a:rPr>
                        <a:t>CS 4</a:t>
                      </a:r>
                      <a:endParaRPr lang="en-US" sz="1600" b="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 &gt; SGKA&gt; SGKI</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SGKA &gt; SGKI &gt; S</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SGKA &gt; SGKI &gt; S</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gridSpan="2">
                  <a:txBody>
                    <a:bodyPr/>
                    <a:lstStyle/>
                    <a:p>
                      <a:pPr algn="ctr">
                        <a:lnSpc>
                          <a:spcPct val="107000"/>
                        </a:lnSpc>
                        <a:spcAft>
                          <a:spcPts val="800"/>
                        </a:spcAft>
                      </a:pPr>
                      <a:r>
                        <a:rPr lang="en-US" sz="1400" dirty="0">
                          <a:effectLst/>
                        </a:rPr>
                        <a:t>S &gt; SGKA&gt; SGKI</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hMerge="1">
                  <a:txBody>
                    <a:bodyPr/>
                    <a:lstStyle/>
                    <a:p>
                      <a:endParaRPr lang="en-US"/>
                    </a:p>
                  </a:txBody>
                  <a:tcPr/>
                </a:tc>
                <a:extLst>
                  <a:ext uri="{0D108BD9-81ED-4DB2-BD59-A6C34878D82A}">
                    <a16:rowId xmlns:a16="http://schemas.microsoft.com/office/drawing/2014/main" val="3070056216"/>
                  </a:ext>
                </a:extLst>
              </a:tr>
              <a:tr h="499695">
                <a:tc>
                  <a:txBody>
                    <a:bodyPr/>
                    <a:lstStyle/>
                    <a:p>
                      <a:pPr algn="ctr">
                        <a:lnSpc>
                          <a:spcPct val="107000"/>
                        </a:lnSpc>
                        <a:spcAft>
                          <a:spcPts val="800"/>
                        </a:spcAft>
                      </a:pPr>
                      <a:r>
                        <a:rPr lang="en-US" sz="1600" dirty="0">
                          <a:effectLst/>
                        </a:rPr>
                        <a:t>CS 5</a:t>
                      </a:r>
                      <a:endParaRPr lang="en-US" sz="16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 &gt; SGKA&gt; SGKI</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SGKI &gt; S &gt; SGKA</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dirty="0">
                          <a:effectLst/>
                        </a:rPr>
                        <a:t>SGKI &gt; S &gt; SGKA</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gridSpan="2">
                  <a:txBody>
                    <a:bodyPr/>
                    <a:lstStyle/>
                    <a:p>
                      <a:pPr algn="ctr">
                        <a:lnSpc>
                          <a:spcPct val="107000"/>
                        </a:lnSpc>
                        <a:spcAft>
                          <a:spcPts val="800"/>
                        </a:spcAft>
                      </a:pPr>
                      <a:r>
                        <a:rPr lang="en-US" sz="1400" dirty="0">
                          <a:effectLst/>
                        </a:rPr>
                        <a:t>S &gt; SGKI&gt; SGKA</a:t>
                      </a:r>
                      <a:endParaRPr lang="en-US" sz="14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hMerge="1">
                  <a:txBody>
                    <a:bodyPr/>
                    <a:lstStyle/>
                    <a:p>
                      <a:endParaRPr lang="en-US"/>
                    </a:p>
                  </a:txBody>
                  <a:tcPr/>
                </a:tc>
                <a:extLst>
                  <a:ext uri="{0D108BD9-81ED-4DB2-BD59-A6C34878D82A}">
                    <a16:rowId xmlns:a16="http://schemas.microsoft.com/office/drawing/2014/main" val="4085735141"/>
                  </a:ext>
                </a:extLst>
              </a:tr>
              <a:tr h="499695">
                <a:tc>
                  <a:txBody>
                    <a:bodyPr/>
                    <a:lstStyle/>
                    <a:p>
                      <a:pPr algn="ctr">
                        <a:lnSpc>
                          <a:spcPct val="107000"/>
                        </a:lnSpc>
                        <a:spcAft>
                          <a:spcPts val="800"/>
                        </a:spcAft>
                      </a:pPr>
                      <a:r>
                        <a:rPr lang="en-US" sz="1600" dirty="0">
                          <a:effectLst/>
                        </a:rPr>
                        <a:t>CS </a:t>
                      </a:r>
                      <a:r>
                        <a:rPr lang="id-ID" sz="1600" dirty="0">
                          <a:effectLst/>
                        </a:rPr>
                        <a:t>6</a:t>
                      </a:r>
                      <a:endParaRPr lang="en-US" sz="1600" b="0" dirty="0">
                        <a:effectLst/>
                        <a:latin typeface="Cambria" panose="02040503050406030204" pitchFamily="18" charset="0"/>
                        <a:ea typeface="Cambria" panose="02040503050406030204" pitchFamily="18" charset="0"/>
                        <a:cs typeface="Times New Roman" panose="02020603050405020304" pitchFamily="18" charset="0"/>
                      </a:endParaRPr>
                    </a:p>
                  </a:txBody>
                  <a:tcPr marL="66699" marR="66699" marT="0" marB="0" anchor="ctr"/>
                </a:tc>
                <a:tc>
                  <a:txBody>
                    <a:bodyPr/>
                    <a:lstStyle/>
                    <a:p>
                      <a:pPr algn="ctr">
                        <a:lnSpc>
                          <a:spcPct val="107000"/>
                        </a:lnSpc>
                        <a:spcAft>
                          <a:spcPts val="800"/>
                        </a:spcAft>
                      </a:pPr>
                      <a:r>
                        <a:rPr lang="en-US" sz="1400" b="0" dirty="0">
                          <a:effectLst/>
                          <a:latin typeface="Cambria" panose="02040503050406030204" pitchFamily="18" charset="0"/>
                          <a:ea typeface="Cambria" panose="02040503050406030204" pitchFamily="18" charset="0"/>
                          <a:cs typeface="Times New Roman" panose="02020603050405020304" pitchFamily="18" charset="0"/>
                        </a:rPr>
                        <a:t>S &gt; SGKI</a:t>
                      </a:r>
                    </a:p>
                  </a:txBody>
                  <a:tcPr marL="66699" marR="66699" marT="0" marB="0" anchor="ctr"/>
                </a:tc>
                <a:tc>
                  <a:txBody>
                    <a:bodyPr/>
                    <a:lstStyle/>
                    <a:p>
                      <a:pPr algn="ctr">
                        <a:lnSpc>
                          <a:spcPct val="107000"/>
                        </a:lnSpc>
                        <a:spcAft>
                          <a:spcPts val="800"/>
                        </a:spcAft>
                      </a:pPr>
                      <a:r>
                        <a:rPr lang="en-US" sz="1400" b="0" dirty="0">
                          <a:effectLst/>
                          <a:latin typeface="Cambria" panose="02040503050406030204" pitchFamily="18" charset="0"/>
                          <a:ea typeface="Cambria" panose="02040503050406030204" pitchFamily="18" charset="0"/>
                          <a:cs typeface="Times New Roman" panose="02020603050405020304" pitchFamily="18" charset="0"/>
                        </a:rPr>
                        <a:t> SGKI &gt; S</a:t>
                      </a:r>
                    </a:p>
                  </a:txBody>
                  <a:tcPr marL="66699" marR="66699" marT="0" marB="0" anchor="ctr"/>
                </a:tc>
                <a:tc>
                  <a:txBody>
                    <a:bodyPr/>
                    <a:lstStyle/>
                    <a:p>
                      <a:pPr algn="ctr">
                        <a:lnSpc>
                          <a:spcPct val="107000"/>
                        </a:lnSpc>
                        <a:spcAft>
                          <a:spcPts val="800"/>
                        </a:spcAft>
                      </a:pPr>
                      <a:r>
                        <a:rPr lang="en-US" sz="1400" b="0" dirty="0">
                          <a:effectLst/>
                          <a:latin typeface="Cambria" panose="02040503050406030204" pitchFamily="18" charset="0"/>
                          <a:ea typeface="Cambria" panose="02040503050406030204" pitchFamily="18" charset="0"/>
                          <a:cs typeface="Times New Roman" panose="02020603050405020304" pitchFamily="18" charset="0"/>
                        </a:rPr>
                        <a:t>SGKI &gt; S</a:t>
                      </a:r>
                    </a:p>
                  </a:txBody>
                  <a:tcPr marL="66699" marR="66699" marT="0" marB="0" anchor="ctr"/>
                </a:tc>
                <a:tc gridSpan="2">
                  <a:txBody>
                    <a:bodyPr/>
                    <a:lstStyle/>
                    <a:p>
                      <a:pPr algn="ctr">
                        <a:lnSpc>
                          <a:spcPct val="107000"/>
                        </a:lnSpc>
                        <a:spcAft>
                          <a:spcPts val="800"/>
                        </a:spcAft>
                      </a:pPr>
                      <a:r>
                        <a:rPr lang="en-US" sz="1400" b="0" dirty="0">
                          <a:effectLst/>
                          <a:latin typeface="Cambria" panose="02040503050406030204" pitchFamily="18" charset="0"/>
                          <a:ea typeface="Cambria" panose="02040503050406030204" pitchFamily="18" charset="0"/>
                          <a:cs typeface="Times New Roman" panose="02020603050405020304" pitchFamily="18" charset="0"/>
                        </a:rPr>
                        <a:t>S &gt; SGKI</a:t>
                      </a:r>
                    </a:p>
                  </a:txBody>
                  <a:tcPr marL="66699" marR="66699" marT="0" marB="0" anchor="ctr"/>
                </a:tc>
                <a:tc hMerge="1">
                  <a:txBody>
                    <a:bodyPr/>
                    <a:lstStyle/>
                    <a:p>
                      <a:endParaRPr lang="en-US" dirty="0"/>
                    </a:p>
                  </a:txBody>
                  <a:tcPr/>
                </a:tc>
                <a:extLst>
                  <a:ext uri="{0D108BD9-81ED-4DB2-BD59-A6C34878D82A}">
                    <a16:rowId xmlns:a16="http://schemas.microsoft.com/office/drawing/2014/main" val="34125584"/>
                  </a:ext>
                </a:extLst>
              </a:tr>
            </a:tbl>
          </a:graphicData>
        </a:graphic>
      </p:graphicFrame>
    </p:spTree>
    <p:extLst>
      <p:ext uri="{BB962C8B-B14F-4D97-AF65-F5344CB8AC3E}">
        <p14:creationId xmlns:p14="http://schemas.microsoft.com/office/powerpoint/2010/main" val="343659122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anim calcmode="lin" valueType="num">
                                      <p:cBhvr>
                                        <p:cTn id="29" dur="500" fill="hold"/>
                                        <p:tgtEl>
                                          <p:spTgt spid="10"/>
                                        </p:tgtEl>
                                        <p:attrNameLst>
                                          <p:attrName>ppt_x</p:attrName>
                                        </p:attrNameLst>
                                      </p:cBhvr>
                                      <p:tavLst>
                                        <p:tav tm="0">
                                          <p:val>
                                            <p:strVal val="#ppt_x"/>
                                          </p:val>
                                        </p:tav>
                                        <p:tav tm="100000">
                                          <p:val>
                                            <p:strVal val="#ppt_x"/>
                                          </p:val>
                                        </p:tav>
                                      </p:tavLst>
                                    </p:anim>
                                    <p:anim calcmode="lin" valueType="num">
                                      <p:cBhvr>
                                        <p:cTn id="30"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circle(in)">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anim calcmode="lin" valueType="num">
                                      <p:cBhvr>
                                        <p:cTn id="41" dur="500" fill="hold"/>
                                        <p:tgtEl>
                                          <p:spTgt spid="3"/>
                                        </p:tgtEl>
                                        <p:attrNameLst>
                                          <p:attrName>ppt_x</p:attrName>
                                        </p:attrNameLst>
                                      </p:cBhvr>
                                      <p:tavLst>
                                        <p:tav tm="0">
                                          <p:val>
                                            <p:strVal val="#ppt_x"/>
                                          </p:val>
                                        </p:tav>
                                        <p:tav tm="100000">
                                          <p:val>
                                            <p:strVal val="#ppt_x"/>
                                          </p:val>
                                        </p:tav>
                                      </p:tavLst>
                                    </p:anim>
                                    <p:anim calcmode="lin" valueType="num">
                                      <p:cBhvr>
                                        <p:cTn id="42"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8" grpId="0"/>
      <p:bldP spid="2" grpId="0" animBg="1"/>
      <p:bldP spid="3"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5" y="127581"/>
            <a:ext cx="7897586" cy="60967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HASIL DAN PEMBAHASAN </a:t>
            </a:r>
            <a:endParaRPr lang="en-US" sz="3200" dirty="0">
              <a:solidFill>
                <a:schemeClr val="bg1"/>
              </a:solidFill>
              <a:latin typeface="Arial Black" panose="020B0A04020102020204" pitchFamily="34" charset="0"/>
            </a:endParaRPr>
          </a:p>
        </p:txBody>
      </p:sp>
      <p:sp>
        <p:nvSpPr>
          <p:cNvPr id="5" name="Oval 4"/>
          <p:cNvSpPr/>
          <p:nvPr/>
        </p:nvSpPr>
        <p:spPr>
          <a:xfrm>
            <a:off x="106589" y="33692"/>
            <a:ext cx="938082" cy="8559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VI</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067471" y="6291536"/>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3" name="Rounded Rectangle 12"/>
          <p:cNvSpPr/>
          <p:nvPr/>
        </p:nvSpPr>
        <p:spPr>
          <a:xfrm>
            <a:off x="9679214" y="-25400"/>
            <a:ext cx="2512786" cy="405435"/>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600" b="1" dirty="0">
                <a:solidFill>
                  <a:schemeClr val="tx1"/>
                </a:solidFill>
                <a:latin typeface="Arial" panose="020B0604020202020204" pitchFamily="34" charset="0"/>
                <a:cs typeface="Arial" panose="020B0604020202020204" pitchFamily="34" charset="0"/>
              </a:rPr>
              <a:t>RUMUSAN MASALAH 2 </a:t>
            </a:r>
            <a:endParaRPr lang="en-US" sz="1600" b="1" dirty="0">
              <a:solidFill>
                <a:schemeClr val="tx1"/>
              </a:solidFill>
              <a:latin typeface="Arial" panose="020B0604020202020204" pitchFamily="34" charset="0"/>
              <a:cs typeface="Arial" panose="020B0604020202020204" pitchFamily="34" charset="0"/>
            </a:endParaRPr>
          </a:p>
        </p:txBody>
      </p:sp>
      <p:sp>
        <p:nvSpPr>
          <p:cNvPr id="38" name="TextBox 37"/>
          <p:cNvSpPr txBox="1"/>
          <p:nvPr/>
        </p:nvSpPr>
        <p:spPr>
          <a:xfrm>
            <a:off x="890815" y="783484"/>
            <a:ext cx="6006374" cy="400110"/>
          </a:xfrm>
          <a:prstGeom prst="rect">
            <a:avLst/>
          </a:prstGeom>
          <a:noFill/>
        </p:spPr>
        <p:txBody>
          <a:bodyPr wrap="square" rtlCol="0">
            <a:spAutoFit/>
          </a:bodyPr>
          <a:lstStyle/>
          <a:p>
            <a:r>
              <a:rPr lang="id-ID" sz="2000" u="sng" dirty="0">
                <a:latin typeface="Arial Black" panose="020B0A04020102020204" pitchFamily="34" charset="0"/>
              </a:rPr>
              <a:t>ANALISIS KOEFISIEN KORELASI</a:t>
            </a:r>
            <a:endParaRPr lang="en-US" sz="2000" u="sng" dirty="0">
              <a:latin typeface="Arial Black" panose="020B0A04020102020204" pitchFamily="34" charset="0"/>
            </a:endParaRPr>
          </a:p>
        </p:txBody>
      </p:sp>
      <p:sp>
        <p:nvSpPr>
          <p:cNvPr id="6" name="Rectangle 2"/>
          <p:cNvSpPr>
            <a:spLocks noChangeArrowheads="1"/>
          </p:cNvSpPr>
          <p:nvPr/>
        </p:nvSpPr>
        <p:spPr bwMode="auto">
          <a:xfrm>
            <a:off x="6123603" y="1667333"/>
            <a:ext cx="1061606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13"/>
          <p:cNvSpPr>
            <a:spLocks noChangeArrowheads="1"/>
          </p:cNvSpPr>
          <p:nvPr/>
        </p:nvSpPr>
        <p:spPr bwMode="auto">
          <a:xfrm>
            <a:off x="6316436" y="3813176"/>
            <a:ext cx="96766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15"/>
          <p:cNvSpPr>
            <a:spLocks noChangeArrowheads="1"/>
          </p:cNvSpPr>
          <p:nvPr/>
        </p:nvSpPr>
        <p:spPr bwMode="auto">
          <a:xfrm>
            <a:off x="6296632" y="4718819"/>
            <a:ext cx="100031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 name="Rounded Rectangle 2"/>
          <p:cNvSpPr/>
          <p:nvPr/>
        </p:nvSpPr>
        <p:spPr>
          <a:xfrm>
            <a:off x="2288065" y="5359187"/>
            <a:ext cx="7615869" cy="1398413"/>
          </a:xfrm>
          <a:prstGeom prst="roundRect">
            <a:avLst/>
          </a:prstGeom>
          <a:solidFill>
            <a:schemeClr val="accent4">
              <a:lumMod val="40000"/>
              <a:lumOff val="60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solidFill>
                  <a:schemeClr val="tx1"/>
                </a:solidFill>
                <a:latin typeface="Cambria" panose="02040503050406030204" pitchFamily="18" charset="0"/>
                <a:ea typeface="Cambria" panose="02040503050406030204" pitchFamily="18" charset="0"/>
              </a:rPr>
              <a:t>Berdasarakan hasil analisis koefisien korelasi dapat dinyatakan secara umum air tanah dan air permukaan sungai di lokasi penelitian menunjukkan bahwa </a:t>
            </a:r>
            <a:br>
              <a:rPr lang="id-ID" sz="1600" dirty="0">
                <a:solidFill>
                  <a:schemeClr val="tx1"/>
                </a:solidFill>
                <a:latin typeface="Cambria" panose="02040503050406030204" pitchFamily="18" charset="0"/>
                <a:ea typeface="Cambria" panose="02040503050406030204" pitchFamily="18" charset="0"/>
              </a:rPr>
            </a:br>
            <a:r>
              <a:rPr lang="id-ID" sz="1600" dirty="0">
                <a:solidFill>
                  <a:schemeClr val="tx1"/>
                </a:solidFill>
                <a:latin typeface="Cambria" panose="02040503050406030204" pitchFamily="18" charset="0"/>
                <a:ea typeface="Cambria" panose="02040503050406030204" pitchFamily="18" charset="0"/>
              </a:rPr>
              <a:t>terdapat </a:t>
            </a:r>
            <a:r>
              <a:rPr lang="id-ID" sz="1600" b="1" dirty="0">
                <a:solidFill>
                  <a:schemeClr val="tx1"/>
                </a:solidFill>
                <a:latin typeface="Cambria" panose="02040503050406030204" pitchFamily="18" charset="0"/>
                <a:ea typeface="Cambria" panose="02040503050406030204" pitchFamily="18" charset="0"/>
              </a:rPr>
              <a:t>hubungan yang signifikan </a:t>
            </a:r>
            <a:r>
              <a:rPr lang="id-ID" sz="1600" dirty="0">
                <a:solidFill>
                  <a:schemeClr val="tx1"/>
                </a:solidFill>
                <a:latin typeface="Cambria" panose="02040503050406030204" pitchFamily="18" charset="0"/>
                <a:ea typeface="Cambria" panose="02040503050406030204" pitchFamily="18" charset="0"/>
              </a:rPr>
              <a:t>antara air tanah dengan air permukaan dengan </a:t>
            </a:r>
            <a:r>
              <a:rPr lang="id-ID" sz="1600" b="1" dirty="0">
                <a:solidFill>
                  <a:schemeClr val="tx1"/>
                </a:solidFill>
                <a:latin typeface="Cambria" panose="02040503050406030204" pitchFamily="18" charset="0"/>
                <a:ea typeface="Cambria" panose="02040503050406030204" pitchFamily="18" charset="0"/>
              </a:rPr>
              <a:t>tingkat variasi hubungan dari sangat lemah </a:t>
            </a:r>
            <a:r>
              <a:rPr lang="id-ID" sz="1600" dirty="0">
                <a:solidFill>
                  <a:schemeClr val="tx1"/>
                </a:solidFill>
                <a:latin typeface="Cambria" panose="02040503050406030204" pitchFamily="18" charset="0"/>
                <a:ea typeface="Cambria" panose="02040503050406030204" pitchFamily="18" charset="0"/>
              </a:rPr>
              <a:t>sampai dengan </a:t>
            </a:r>
            <a:r>
              <a:rPr lang="id-ID" sz="1600" b="1" dirty="0">
                <a:solidFill>
                  <a:schemeClr val="tx1"/>
                </a:solidFill>
                <a:latin typeface="Cambria" panose="02040503050406030204" pitchFamily="18" charset="0"/>
                <a:ea typeface="Cambria" panose="02040503050406030204" pitchFamily="18" charset="0"/>
              </a:rPr>
              <a:t>sangat kuat </a:t>
            </a:r>
            <a:endParaRPr lang="en-US" sz="1600" b="1" dirty="0">
              <a:solidFill>
                <a:schemeClr val="tx1"/>
              </a:solidFill>
              <a:latin typeface="Cambria" panose="02040503050406030204" pitchFamily="18" charset="0"/>
              <a:ea typeface="Cambria" panose="02040503050406030204"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val="4179715211"/>
              </p:ext>
            </p:extLst>
          </p:nvPr>
        </p:nvGraphicFramePr>
        <p:xfrm>
          <a:off x="2594701" y="1183595"/>
          <a:ext cx="7002598" cy="4053558"/>
        </p:xfrm>
        <a:graphic>
          <a:graphicData uri="http://schemas.openxmlformats.org/drawingml/2006/table">
            <a:tbl>
              <a:tblPr firstRow="1" firstCol="1" bandRow="1">
                <a:tableStyleId>{10A1B5D5-9B99-4C35-A422-299274C87663}</a:tableStyleId>
              </a:tblPr>
              <a:tblGrid>
                <a:gridCol w="826875">
                  <a:extLst>
                    <a:ext uri="{9D8B030D-6E8A-4147-A177-3AD203B41FA5}">
                      <a16:colId xmlns:a16="http://schemas.microsoft.com/office/drawing/2014/main" val="3831208423"/>
                    </a:ext>
                  </a:extLst>
                </a:gridCol>
                <a:gridCol w="1818609">
                  <a:extLst>
                    <a:ext uri="{9D8B030D-6E8A-4147-A177-3AD203B41FA5}">
                      <a16:colId xmlns:a16="http://schemas.microsoft.com/office/drawing/2014/main" val="26497940"/>
                    </a:ext>
                  </a:extLst>
                </a:gridCol>
                <a:gridCol w="1070091">
                  <a:extLst>
                    <a:ext uri="{9D8B030D-6E8A-4147-A177-3AD203B41FA5}">
                      <a16:colId xmlns:a16="http://schemas.microsoft.com/office/drawing/2014/main" val="3721371116"/>
                    </a:ext>
                  </a:extLst>
                </a:gridCol>
                <a:gridCol w="1070091">
                  <a:extLst>
                    <a:ext uri="{9D8B030D-6E8A-4147-A177-3AD203B41FA5}">
                      <a16:colId xmlns:a16="http://schemas.microsoft.com/office/drawing/2014/main" val="998137143"/>
                    </a:ext>
                  </a:extLst>
                </a:gridCol>
                <a:gridCol w="1108466">
                  <a:extLst>
                    <a:ext uri="{9D8B030D-6E8A-4147-A177-3AD203B41FA5}">
                      <a16:colId xmlns:a16="http://schemas.microsoft.com/office/drawing/2014/main" val="3544635482"/>
                    </a:ext>
                  </a:extLst>
                </a:gridCol>
                <a:gridCol w="1108466">
                  <a:extLst>
                    <a:ext uri="{9D8B030D-6E8A-4147-A177-3AD203B41FA5}">
                      <a16:colId xmlns:a16="http://schemas.microsoft.com/office/drawing/2014/main" val="2593768264"/>
                    </a:ext>
                  </a:extLst>
                </a:gridCol>
              </a:tblGrid>
              <a:tr h="187841">
                <a:tc rowSpan="2">
                  <a:txBody>
                    <a:bodyPr/>
                    <a:lstStyle/>
                    <a:p>
                      <a:pPr algn="ctr">
                        <a:lnSpc>
                          <a:spcPct val="107000"/>
                        </a:lnSpc>
                        <a:spcAft>
                          <a:spcPts val="0"/>
                        </a:spcAft>
                      </a:pPr>
                      <a:r>
                        <a:rPr lang="en-US" sz="1200" b="1" dirty="0">
                          <a:solidFill>
                            <a:schemeClr val="tx1"/>
                          </a:solidFill>
                          <a:effectLst/>
                          <a:latin typeface="Cambria" panose="02040503050406030204" pitchFamily="18" charset="0"/>
                          <a:ea typeface="Cambria" panose="02040503050406030204" pitchFamily="18" charset="0"/>
                        </a:rPr>
                        <a:t>Cross Section </a:t>
                      </a:r>
                      <a:endParaRPr lang="en-US" sz="1200" b="1"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rowSpan="2">
                  <a:txBody>
                    <a:bodyPr/>
                    <a:lstStyle/>
                    <a:p>
                      <a:pPr algn="ctr">
                        <a:lnSpc>
                          <a:spcPct val="107000"/>
                        </a:lnSpc>
                        <a:spcAft>
                          <a:spcPts val="0"/>
                        </a:spcAft>
                      </a:pPr>
                      <a:r>
                        <a:rPr lang="en-US" sz="1200" b="1" dirty="0" err="1">
                          <a:solidFill>
                            <a:schemeClr val="tx1"/>
                          </a:solidFill>
                          <a:effectLst/>
                          <a:latin typeface="Cambria" panose="02040503050406030204" pitchFamily="18" charset="0"/>
                          <a:ea typeface="Cambria" panose="02040503050406030204" pitchFamily="18" charset="0"/>
                        </a:rPr>
                        <a:t>Titik</a:t>
                      </a:r>
                      <a:r>
                        <a:rPr lang="en-US" sz="1200" b="1" dirty="0">
                          <a:solidFill>
                            <a:schemeClr val="tx1"/>
                          </a:solidFill>
                          <a:effectLst/>
                          <a:latin typeface="Cambria" panose="02040503050406030204" pitchFamily="18" charset="0"/>
                          <a:ea typeface="Cambria" panose="02040503050406030204" pitchFamily="18" charset="0"/>
                        </a:rPr>
                        <a:t> </a:t>
                      </a:r>
                      <a:r>
                        <a:rPr lang="en-US" sz="1200" b="1" dirty="0" err="1">
                          <a:solidFill>
                            <a:schemeClr val="tx1"/>
                          </a:solidFill>
                          <a:effectLst/>
                          <a:latin typeface="Cambria" panose="02040503050406030204" pitchFamily="18" charset="0"/>
                          <a:ea typeface="Cambria" panose="02040503050406030204" pitchFamily="18" charset="0"/>
                        </a:rPr>
                        <a:t>Pengamatan</a:t>
                      </a:r>
                      <a:r>
                        <a:rPr lang="en-US" sz="1200" b="1" dirty="0">
                          <a:solidFill>
                            <a:schemeClr val="tx1"/>
                          </a:solidFill>
                          <a:effectLst/>
                          <a:latin typeface="Cambria" panose="02040503050406030204" pitchFamily="18" charset="0"/>
                          <a:ea typeface="Cambria" panose="02040503050406030204" pitchFamily="18" charset="0"/>
                        </a:rPr>
                        <a:t> </a:t>
                      </a:r>
                      <a:endParaRPr lang="en-US" sz="12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gridSpan="4">
                  <a:txBody>
                    <a:bodyPr/>
                    <a:lstStyle/>
                    <a:p>
                      <a:pPr algn="ctr">
                        <a:lnSpc>
                          <a:spcPct val="107000"/>
                        </a:lnSpc>
                        <a:spcAft>
                          <a:spcPts val="0"/>
                        </a:spcAft>
                      </a:pPr>
                      <a:r>
                        <a:rPr lang="en-US" sz="1200" b="1" dirty="0" err="1">
                          <a:solidFill>
                            <a:schemeClr val="tx1"/>
                          </a:solidFill>
                          <a:effectLst/>
                          <a:latin typeface="Cambria" panose="02040503050406030204" pitchFamily="18" charset="0"/>
                          <a:ea typeface="Cambria" panose="02040503050406030204" pitchFamily="18" charset="0"/>
                        </a:rPr>
                        <a:t>Paramet</a:t>
                      </a:r>
                      <a:r>
                        <a:rPr lang="id-ID" sz="1200" b="1" dirty="0">
                          <a:solidFill>
                            <a:schemeClr val="tx1"/>
                          </a:solidFill>
                          <a:effectLst/>
                          <a:latin typeface="Cambria" panose="02040503050406030204" pitchFamily="18" charset="0"/>
                          <a:ea typeface="Cambria" panose="02040503050406030204" pitchFamily="18" charset="0"/>
                        </a:rPr>
                        <a:t>er</a:t>
                      </a:r>
                      <a:r>
                        <a:rPr lang="en-US" sz="900" b="1" dirty="0">
                          <a:solidFill>
                            <a:schemeClr val="tx1"/>
                          </a:solidFill>
                          <a:effectLst/>
                        </a:rPr>
                        <a:t> </a:t>
                      </a:r>
                      <a:endParaRPr lang="en-US" sz="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9187" marR="49187"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6543332"/>
                  </a:ext>
                </a:extLst>
              </a:tr>
              <a:tr h="187841">
                <a:tc vMerge="1">
                  <a:txBody>
                    <a:bodyPr/>
                    <a:lstStyle/>
                    <a:p>
                      <a:endParaRPr lang="en-US"/>
                    </a:p>
                  </a:txBody>
                  <a:tcPr/>
                </a:tc>
                <a:tc vMerge="1">
                  <a:txBody>
                    <a:bodyPr/>
                    <a:lstStyle/>
                    <a:p>
                      <a:endParaRPr lang="en-US"/>
                    </a:p>
                  </a:txBody>
                  <a:tcPr/>
                </a:tc>
                <a:tc>
                  <a:txBody>
                    <a:bodyPr/>
                    <a:lstStyle/>
                    <a:p>
                      <a:pPr algn="ctr">
                        <a:lnSpc>
                          <a:spcPct val="107000"/>
                        </a:lnSpc>
                        <a:spcAft>
                          <a:spcPts val="0"/>
                        </a:spcAft>
                      </a:pPr>
                      <a:r>
                        <a:rPr lang="en-US" sz="1200" b="1" dirty="0">
                          <a:solidFill>
                            <a:schemeClr val="tx1"/>
                          </a:solidFill>
                          <a:effectLst/>
                          <a:latin typeface="Cambria" panose="02040503050406030204" pitchFamily="18" charset="0"/>
                          <a:ea typeface="Cambria" panose="02040503050406030204" pitchFamily="18" charset="0"/>
                        </a:rPr>
                        <a:t>TDS</a:t>
                      </a:r>
                      <a:endParaRPr lang="en-US" sz="12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200" b="1" dirty="0">
                          <a:solidFill>
                            <a:schemeClr val="tx1"/>
                          </a:solidFill>
                          <a:effectLst/>
                          <a:latin typeface="Cambria" panose="02040503050406030204" pitchFamily="18" charset="0"/>
                          <a:ea typeface="Cambria" panose="02040503050406030204" pitchFamily="18" charset="0"/>
                        </a:rPr>
                        <a:t>DHL </a:t>
                      </a:r>
                      <a:endParaRPr lang="en-US" sz="12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200" b="1" dirty="0">
                          <a:solidFill>
                            <a:schemeClr val="tx1"/>
                          </a:solidFill>
                          <a:effectLst/>
                          <a:latin typeface="Cambria" panose="02040503050406030204" pitchFamily="18" charset="0"/>
                          <a:ea typeface="Cambria" panose="02040503050406030204" pitchFamily="18" charset="0"/>
                        </a:rPr>
                        <a:t>pH</a:t>
                      </a:r>
                      <a:endParaRPr lang="en-US" sz="12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200" b="1" dirty="0" err="1">
                          <a:solidFill>
                            <a:schemeClr val="tx1"/>
                          </a:solidFill>
                          <a:effectLst/>
                          <a:latin typeface="Cambria" panose="02040503050406030204" pitchFamily="18" charset="0"/>
                          <a:ea typeface="Cambria" panose="02040503050406030204" pitchFamily="18" charset="0"/>
                        </a:rPr>
                        <a:t>Suhu</a:t>
                      </a:r>
                      <a:r>
                        <a:rPr lang="en-US" sz="1200" b="1" dirty="0">
                          <a:solidFill>
                            <a:schemeClr val="tx1"/>
                          </a:solidFill>
                          <a:effectLst/>
                          <a:latin typeface="Cambria" panose="02040503050406030204" pitchFamily="18" charset="0"/>
                          <a:ea typeface="Cambria" panose="02040503050406030204" pitchFamily="18" charset="0"/>
                        </a:rPr>
                        <a:t> </a:t>
                      </a:r>
                      <a:endParaRPr lang="en-US" sz="12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extLst>
                  <a:ext uri="{0D108BD9-81ED-4DB2-BD59-A6C34878D82A}">
                    <a16:rowId xmlns:a16="http://schemas.microsoft.com/office/drawing/2014/main" val="3933562825"/>
                  </a:ext>
                </a:extLst>
              </a:tr>
              <a:tr h="367041">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1</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SG - 22 </a:t>
                      </a:r>
                      <a:r>
                        <a:rPr lang="en-US" sz="1100" dirty="0" err="1">
                          <a:effectLst/>
                          <a:latin typeface="Cambria" panose="02040503050406030204" pitchFamily="18" charset="0"/>
                          <a:ea typeface="Cambria" panose="02040503050406030204" pitchFamily="18" charset="0"/>
                        </a:rPr>
                        <a:t>dan</a:t>
                      </a:r>
                      <a:r>
                        <a:rPr lang="en-US" sz="1100" dirty="0">
                          <a:effectLst/>
                          <a:latin typeface="Cambria" panose="02040503050406030204" pitchFamily="18" charset="0"/>
                          <a:ea typeface="Cambria" panose="02040503050406030204" pitchFamily="18" charset="0"/>
                        </a:rPr>
                        <a:t> S -10</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0,683</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(Kuat)</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0,844</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(Sangat Kuat) </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0,736</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(Kuat) </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0,018</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(Lemah)</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extLst>
                  <a:ext uri="{0D108BD9-81ED-4DB2-BD59-A6C34878D82A}">
                    <a16:rowId xmlns:a16="http://schemas.microsoft.com/office/drawing/2014/main" val="395091235"/>
                  </a:ext>
                </a:extLst>
              </a:tr>
              <a:tr h="367041">
                <a:tc rowSpan="2">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2</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SG - 8 </a:t>
                      </a:r>
                      <a:r>
                        <a:rPr lang="en-US" sz="1100" dirty="0" err="1">
                          <a:effectLst/>
                          <a:latin typeface="Cambria" panose="02040503050406030204" pitchFamily="18" charset="0"/>
                          <a:ea typeface="Cambria" panose="02040503050406030204" pitchFamily="18" charset="0"/>
                        </a:rPr>
                        <a:t>dan</a:t>
                      </a:r>
                      <a:r>
                        <a:rPr lang="en-US" sz="1100" dirty="0">
                          <a:effectLst/>
                          <a:latin typeface="Cambria" panose="02040503050406030204" pitchFamily="18" charset="0"/>
                          <a:ea typeface="Cambria" panose="02040503050406030204" pitchFamily="18" charset="0"/>
                        </a:rPr>
                        <a:t> S - 8</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a:t>
                      </a:r>
                      <a:r>
                        <a:rPr lang="id-ID" sz="1100">
                          <a:effectLst/>
                          <a:latin typeface="Cambria" panose="02040503050406030204" pitchFamily="18" charset="0"/>
                          <a:ea typeface="Cambria" panose="02040503050406030204" pitchFamily="18" charset="0"/>
                        </a:rPr>
                        <a:t>0</a:t>
                      </a:r>
                      <a:r>
                        <a:rPr lang="en-US" sz="1100">
                          <a:effectLst/>
                          <a:latin typeface="Cambria" panose="02040503050406030204" pitchFamily="18" charset="0"/>
                          <a:ea typeface="Cambria" panose="02040503050406030204" pitchFamily="18" charset="0"/>
                        </a:rPr>
                        <a:t>,415</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(Cukup Kuat)</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0,333</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(Lemah)</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0,853</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(Sangat 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-0,131</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(Sangat Lemah)</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extLst>
                  <a:ext uri="{0D108BD9-81ED-4DB2-BD59-A6C34878D82A}">
                    <a16:rowId xmlns:a16="http://schemas.microsoft.com/office/drawing/2014/main" val="316933371"/>
                  </a:ext>
                </a:extLst>
              </a:tr>
              <a:tr h="367041">
                <a:tc vMerge="1">
                  <a:txBody>
                    <a:bodyPr/>
                    <a:lstStyle/>
                    <a:p>
                      <a:endParaRPr lang="en-US"/>
                    </a:p>
                  </a:txBody>
                  <a:tcP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S - 8 dan SG - 24</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0,240</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(lemah)</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0,128</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(sangat lemah)</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a:t>
                      </a:r>
                      <a:r>
                        <a:rPr lang="id-ID" sz="1100" dirty="0">
                          <a:effectLst/>
                          <a:latin typeface="Cambria" panose="02040503050406030204" pitchFamily="18" charset="0"/>
                          <a:ea typeface="Cambria" panose="02040503050406030204" pitchFamily="18" charset="0"/>
                        </a:rPr>
                        <a:t>,</a:t>
                      </a:r>
                      <a:r>
                        <a:rPr lang="en-US" sz="1100" dirty="0">
                          <a:effectLst/>
                          <a:latin typeface="Cambria" panose="02040503050406030204" pitchFamily="18" charset="0"/>
                          <a:ea typeface="Cambria" panose="02040503050406030204" pitchFamily="18" charset="0"/>
                        </a:rPr>
                        <a:t>678</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-0,420</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(cukup kuat)</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extLst>
                  <a:ext uri="{0D108BD9-81ED-4DB2-BD59-A6C34878D82A}">
                    <a16:rowId xmlns:a16="http://schemas.microsoft.com/office/drawing/2014/main" val="1481659133"/>
                  </a:ext>
                </a:extLst>
              </a:tr>
              <a:tr h="344354">
                <a:tc rowSpan="2">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3</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SG - 29 </a:t>
                      </a:r>
                      <a:r>
                        <a:rPr lang="en-US" sz="1100" dirty="0" err="1">
                          <a:effectLst/>
                          <a:latin typeface="Cambria" panose="02040503050406030204" pitchFamily="18" charset="0"/>
                          <a:ea typeface="Cambria" panose="02040503050406030204" pitchFamily="18" charset="0"/>
                        </a:rPr>
                        <a:t>dan</a:t>
                      </a:r>
                      <a:r>
                        <a:rPr lang="en-US" sz="1100" dirty="0">
                          <a:effectLst/>
                          <a:latin typeface="Cambria" panose="02040503050406030204" pitchFamily="18" charset="0"/>
                          <a:ea typeface="Cambria" panose="02040503050406030204" pitchFamily="18" charset="0"/>
                        </a:rPr>
                        <a:t> S - 9</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0,094</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(lemah)</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-0,074</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(lemah)</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0,656</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0,746</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(kuat)</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extLst>
                  <a:ext uri="{0D108BD9-81ED-4DB2-BD59-A6C34878D82A}">
                    <a16:rowId xmlns:a16="http://schemas.microsoft.com/office/drawing/2014/main" val="1369773612"/>
                  </a:ext>
                </a:extLst>
              </a:tr>
              <a:tr h="367041">
                <a:tc vMerge="1">
                  <a:txBody>
                    <a:bodyPr/>
                    <a:lstStyle/>
                    <a:p>
                      <a:endParaRPr lang="en-US"/>
                    </a:p>
                  </a:txBody>
                  <a:tcP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S - 9 dan SG - 18</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0,489</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(cukup 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0,525</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(cukup 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0,724</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(kuat)</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0,683</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extLst>
                  <a:ext uri="{0D108BD9-81ED-4DB2-BD59-A6C34878D82A}">
                    <a16:rowId xmlns:a16="http://schemas.microsoft.com/office/drawing/2014/main" val="2770010764"/>
                  </a:ext>
                </a:extLst>
              </a:tr>
              <a:tr h="367041">
                <a:tc rowSpan="2">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4</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SG - 34 dan S - 4</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0,251</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(lemah)</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0,095</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(sangat lemah)</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0,600</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0,191</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(sangat lemah)</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extLst>
                  <a:ext uri="{0D108BD9-81ED-4DB2-BD59-A6C34878D82A}">
                    <a16:rowId xmlns:a16="http://schemas.microsoft.com/office/drawing/2014/main" val="3200527445"/>
                  </a:ext>
                </a:extLst>
              </a:tr>
              <a:tr h="367041">
                <a:tc vMerge="1">
                  <a:txBody>
                    <a:bodyPr/>
                    <a:lstStyle/>
                    <a:p>
                      <a:endParaRPr lang="en-US"/>
                    </a:p>
                  </a:txBody>
                  <a:tcP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S - 4 dan SG - 5</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0,500</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(cukup 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0,916</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(sangat 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0,266</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(lemah)</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0,409</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(cukup 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extLst>
                  <a:ext uri="{0D108BD9-81ED-4DB2-BD59-A6C34878D82A}">
                    <a16:rowId xmlns:a16="http://schemas.microsoft.com/office/drawing/2014/main" val="1599680711"/>
                  </a:ext>
                </a:extLst>
              </a:tr>
              <a:tr h="367041">
                <a:tc rowSpan="2">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5</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SG - 35 </a:t>
                      </a:r>
                      <a:r>
                        <a:rPr lang="en-US" sz="1100" dirty="0" err="1">
                          <a:effectLst/>
                          <a:latin typeface="Cambria" panose="02040503050406030204" pitchFamily="18" charset="0"/>
                          <a:ea typeface="Cambria" panose="02040503050406030204" pitchFamily="18" charset="0"/>
                        </a:rPr>
                        <a:t>dan</a:t>
                      </a:r>
                      <a:r>
                        <a:rPr lang="en-US" sz="1100" dirty="0">
                          <a:effectLst/>
                          <a:latin typeface="Cambria" panose="02040503050406030204" pitchFamily="18" charset="0"/>
                          <a:ea typeface="Cambria" panose="02040503050406030204" pitchFamily="18" charset="0"/>
                        </a:rPr>
                        <a:t> S - 3</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-0,620</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(kuat)</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-0,421</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(cukup kuat)</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0,614</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0,308</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(lemah)</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extLst>
                  <a:ext uri="{0D108BD9-81ED-4DB2-BD59-A6C34878D82A}">
                    <a16:rowId xmlns:a16="http://schemas.microsoft.com/office/drawing/2014/main" val="2925815592"/>
                  </a:ext>
                </a:extLst>
              </a:tr>
              <a:tr h="367041">
                <a:tc vMerge="1">
                  <a:txBody>
                    <a:bodyPr/>
                    <a:lstStyle/>
                    <a:p>
                      <a:endParaRPr lang="en-US"/>
                    </a:p>
                  </a:txBody>
                  <a:tcP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S - 3 dan SG - 20</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0,435</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(cukup kuat)</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0,425</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(cukup kuat)</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0,972</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(sangat 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0,601</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extLst>
                  <a:ext uri="{0D108BD9-81ED-4DB2-BD59-A6C34878D82A}">
                    <a16:rowId xmlns:a16="http://schemas.microsoft.com/office/drawing/2014/main" val="1714065330"/>
                  </a:ext>
                </a:extLst>
              </a:tr>
              <a:tr h="367041">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6</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SG - 1 dan S - 1</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ctr"/>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-0,289</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(lemah)</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-0,494</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(cukup kuat)</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a:effectLst/>
                          <a:latin typeface="Cambria" panose="02040503050406030204" pitchFamily="18" charset="0"/>
                          <a:ea typeface="Cambria" panose="02040503050406030204" pitchFamily="18" charset="0"/>
                        </a:rPr>
                        <a:t>0,353</a:t>
                      </a:r>
                      <a:endParaRPr lang="en-US" sz="1050">
                        <a:effectLst/>
                        <a:latin typeface="Cambria" panose="02040503050406030204" pitchFamily="18" charset="0"/>
                        <a:ea typeface="Cambria" panose="02040503050406030204" pitchFamily="18" charset="0"/>
                      </a:endParaRPr>
                    </a:p>
                    <a:p>
                      <a:pPr algn="ctr">
                        <a:lnSpc>
                          <a:spcPct val="107000"/>
                        </a:lnSpc>
                        <a:spcAft>
                          <a:spcPts val="0"/>
                        </a:spcAft>
                      </a:pPr>
                      <a:r>
                        <a:rPr lang="id-ID" sz="1100">
                          <a:effectLst/>
                          <a:latin typeface="Cambria" panose="02040503050406030204" pitchFamily="18" charset="0"/>
                          <a:ea typeface="Cambria" panose="02040503050406030204" pitchFamily="18" charset="0"/>
                        </a:rPr>
                        <a:t>(lemah)</a:t>
                      </a:r>
                      <a:endParaRPr lang="en-US" sz="105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tc>
                  <a:txBody>
                    <a:bodyPr/>
                    <a:lstStyle/>
                    <a:p>
                      <a:pPr algn="ctr">
                        <a:lnSpc>
                          <a:spcPct val="107000"/>
                        </a:lnSpc>
                        <a:spcAft>
                          <a:spcPts val="0"/>
                        </a:spcAft>
                      </a:pPr>
                      <a:r>
                        <a:rPr lang="en-US" sz="1100" dirty="0">
                          <a:effectLst/>
                          <a:latin typeface="Cambria" panose="02040503050406030204" pitchFamily="18" charset="0"/>
                          <a:ea typeface="Cambria" panose="02040503050406030204" pitchFamily="18" charset="0"/>
                        </a:rPr>
                        <a:t>0,712</a:t>
                      </a:r>
                      <a:endParaRPr lang="en-US" sz="1050" dirty="0">
                        <a:effectLst/>
                        <a:latin typeface="Cambria" panose="02040503050406030204" pitchFamily="18" charset="0"/>
                        <a:ea typeface="Cambria" panose="02040503050406030204" pitchFamily="18" charset="0"/>
                      </a:endParaRPr>
                    </a:p>
                    <a:p>
                      <a:pPr algn="ctr">
                        <a:lnSpc>
                          <a:spcPct val="107000"/>
                        </a:lnSpc>
                        <a:spcAft>
                          <a:spcPts val="0"/>
                        </a:spcAft>
                      </a:pPr>
                      <a:r>
                        <a:rPr lang="id-ID" sz="1100" dirty="0">
                          <a:effectLst/>
                          <a:latin typeface="Cambria" panose="02040503050406030204" pitchFamily="18" charset="0"/>
                          <a:ea typeface="Cambria" panose="02040503050406030204" pitchFamily="18" charset="0"/>
                        </a:rPr>
                        <a:t>(kuat)</a:t>
                      </a:r>
                      <a:endParaRPr lang="en-US" sz="1050" dirty="0">
                        <a:effectLst/>
                        <a:latin typeface="Cambria" panose="02040503050406030204" pitchFamily="18" charset="0"/>
                        <a:ea typeface="Cambria" panose="02040503050406030204" pitchFamily="18" charset="0"/>
                        <a:cs typeface="Times New Roman" panose="02020603050405020304" pitchFamily="18" charset="0"/>
                      </a:endParaRPr>
                    </a:p>
                  </a:txBody>
                  <a:tcPr marL="49187" marR="49187" marT="0" marB="0" anchor="b"/>
                </a:tc>
                <a:extLst>
                  <a:ext uri="{0D108BD9-81ED-4DB2-BD59-A6C34878D82A}">
                    <a16:rowId xmlns:a16="http://schemas.microsoft.com/office/drawing/2014/main" val="701397273"/>
                  </a:ext>
                </a:extLst>
              </a:tr>
            </a:tbl>
          </a:graphicData>
        </a:graphic>
      </p:graphicFrame>
    </p:spTree>
    <p:extLst>
      <p:ext uri="{BB962C8B-B14F-4D97-AF65-F5344CB8AC3E}">
        <p14:creationId xmlns:p14="http://schemas.microsoft.com/office/powerpoint/2010/main" val="1016567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8"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5" y="127581"/>
            <a:ext cx="7897586" cy="60967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HASIL DAN PEMBAHASAN </a:t>
            </a:r>
            <a:endParaRPr lang="en-US" sz="3200" dirty="0">
              <a:solidFill>
                <a:schemeClr val="bg1"/>
              </a:solidFill>
              <a:latin typeface="Arial Black" panose="020B0A04020102020204" pitchFamily="34" charset="0"/>
            </a:endParaRPr>
          </a:p>
        </p:txBody>
      </p:sp>
      <p:sp>
        <p:nvSpPr>
          <p:cNvPr id="5" name="Oval 4"/>
          <p:cNvSpPr/>
          <p:nvPr/>
        </p:nvSpPr>
        <p:spPr>
          <a:xfrm>
            <a:off x="106589" y="33692"/>
            <a:ext cx="938082" cy="8559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V</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067471" y="6291536"/>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3" name="Rounded Rectangle 12"/>
          <p:cNvSpPr/>
          <p:nvPr/>
        </p:nvSpPr>
        <p:spPr>
          <a:xfrm>
            <a:off x="9679214" y="-25400"/>
            <a:ext cx="2512786" cy="405435"/>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600" b="1" dirty="0">
                <a:solidFill>
                  <a:schemeClr val="tx1"/>
                </a:solidFill>
                <a:latin typeface="Arial" panose="020B0604020202020204" pitchFamily="34" charset="0"/>
                <a:cs typeface="Arial" panose="020B0604020202020204" pitchFamily="34" charset="0"/>
              </a:rPr>
              <a:t>RUMUSAN MASALAH 2 </a:t>
            </a:r>
            <a:endParaRPr lang="en-US" sz="1600" b="1" dirty="0">
              <a:solidFill>
                <a:schemeClr val="tx1"/>
              </a:solidFill>
              <a:latin typeface="Arial" panose="020B0604020202020204" pitchFamily="34" charset="0"/>
              <a:cs typeface="Arial" panose="020B0604020202020204" pitchFamily="34" charset="0"/>
            </a:endParaRPr>
          </a:p>
        </p:txBody>
      </p:sp>
      <p:sp>
        <p:nvSpPr>
          <p:cNvPr id="38" name="TextBox 37"/>
          <p:cNvSpPr txBox="1"/>
          <p:nvPr/>
        </p:nvSpPr>
        <p:spPr>
          <a:xfrm>
            <a:off x="890814" y="783484"/>
            <a:ext cx="10424885" cy="707886"/>
          </a:xfrm>
          <a:prstGeom prst="rect">
            <a:avLst/>
          </a:prstGeom>
          <a:noFill/>
        </p:spPr>
        <p:txBody>
          <a:bodyPr wrap="square" rtlCol="0">
            <a:spAutoFit/>
          </a:bodyPr>
          <a:lstStyle/>
          <a:p>
            <a:r>
              <a:rPr lang="id-ID" sz="2000" u="sng" dirty="0">
                <a:latin typeface="Arial Black" panose="020B0A04020102020204" pitchFamily="34" charset="0"/>
              </a:rPr>
              <a:t>ANALISIS KOMPONEN UTAMA (</a:t>
            </a:r>
            <a:r>
              <a:rPr lang="id-ID" sz="2000" i="1" u="sng" dirty="0">
                <a:latin typeface="Arial Black" panose="020B0A04020102020204" pitchFamily="34" charset="0"/>
              </a:rPr>
              <a:t>Principal Component Analysis/PCA</a:t>
            </a:r>
            <a:r>
              <a:rPr lang="id-ID" sz="2000" u="sng" dirty="0">
                <a:latin typeface="Arial Black" panose="020B0A04020102020204" pitchFamily="34" charset="0"/>
              </a:rPr>
              <a:t>)</a:t>
            </a:r>
          </a:p>
          <a:p>
            <a:endParaRPr lang="en-US" sz="2000" u="sng" dirty="0">
              <a:latin typeface="Arial Black" panose="020B0A040201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123243758"/>
              </p:ext>
            </p:extLst>
          </p:nvPr>
        </p:nvGraphicFramePr>
        <p:xfrm>
          <a:off x="575630" y="1432936"/>
          <a:ext cx="5082220" cy="1807465"/>
        </p:xfrm>
        <a:graphic>
          <a:graphicData uri="http://schemas.openxmlformats.org/drawingml/2006/table">
            <a:tbl>
              <a:tblPr firstRow="1" firstCol="1" bandRow="1">
                <a:tableStyleId>{1FECB4D8-DB02-4DC6-A0A2-4F2EBAE1DC90}</a:tableStyleId>
              </a:tblPr>
              <a:tblGrid>
                <a:gridCol w="1270425">
                  <a:extLst>
                    <a:ext uri="{9D8B030D-6E8A-4147-A177-3AD203B41FA5}">
                      <a16:colId xmlns:a16="http://schemas.microsoft.com/office/drawing/2014/main" val="390157095"/>
                    </a:ext>
                  </a:extLst>
                </a:gridCol>
                <a:gridCol w="1270425">
                  <a:extLst>
                    <a:ext uri="{9D8B030D-6E8A-4147-A177-3AD203B41FA5}">
                      <a16:colId xmlns:a16="http://schemas.microsoft.com/office/drawing/2014/main" val="38047029"/>
                    </a:ext>
                  </a:extLst>
                </a:gridCol>
                <a:gridCol w="1270425">
                  <a:extLst>
                    <a:ext uri="{9D8B030D-6E8A-4147-A177-3AD203B41FA5}">
                      <a16:colId xmlns:a16="http://schemas.microsoft.com/office/drawing/2014/main" val="106656509"/>
                    </a:ext>
                  </a:extLst>
                </a:gridCol>
                <a:gridCol w="1270945">
                  <a:extLst>
                    <a:ext uri="{9D8B030D-6E8A-4147-A177-3AD203B41FA5}">
                      <a16:colId xmlns:a16="http://schemas.microsoft.com/office/drawing/2014/main" val="3012560435"/>
                    </a:ext>
                  </a:extLst>
                </a:gridCol>
              </a:tblGrid>
              <a:tr h="273507">
                <a:tc>
                  <a:txBody>
                    <a:bodyPr/>
                    <a:lstStyle/>
                    <a:p>
                      <a:pPr algn="ctr">
                        <a:lnSpc>
                          <a:spcPct val="107000"/>
                        </a:lnSpc>
                        <a:spcAft>
                          <a:spcPts val="0"/>
                        </a:spcAft>
                      </a:pPr>
                      <a:r>
                        <a:rPr lang="id-ID" sz="1400" dirty="0">
                          <a:solidFill>
                            <a:schemeClr val="tx1"/>
                          </a:solidFill>
                          <a:effectLst/>
                          <a:latin typeface="Cambria" panose="02040503050406030204" pitchFamily="18" charset="0"/>
                          <a:ea typeface="Cambria" panose="02040503050406030204" pitchFamily="18" charset="0"/>
                        </a:rPr>
                        <a:t>Komponen Utama</a:t>
                      </a:r>
                      <a:endParaRPr lang="en-US" sz="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dirty="0">
                          <a:solidFill>
                            <a:schemeClr val="tx1"/>
                          </a:solidFill>
                          <a:effectLst/>
                          <a:latin typeface="Cambria" panose="02040503050406030204" pitchFamily="18" charset="0"/>
                          <a:ea typeface="Cambria" panose="02040503050406030204" pitchFamily="18" charset="0"/>
                        </a:rPr>
                        <a:t>Nilai Eigenvalue</a:t>
                      </a:r>
                      <a:endParaRPr lang="en-US" sz="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dirty="0">
                          <a:solidFill>
                            <a:schemeClr val="tx1"/>
                          </a:solidFill>
                          <a:effectLst/>
                          <a:latin typeface="Cambria" panose="02040503050406030204" pitchFamily="18" charset="0"/>
                          <a:ea typeface="Cambria" panose="02040503050406030204" pitchFamily="18" charset="0"/>
                        </a:rPr>
                        <a:t>Variasi (%)</a:t>
                      </a:r>
                      <a:endParaRPr lang="en-US" sz="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Kumulatif Variasi (%)</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56678147"/>
                  </a:ext>
                </a:extLst>
              </a:tr>
              <a:tr h="337725">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PC 1</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1,4816</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dirty="0">
                          <a:solidFill>
                            <a:schemeClr val="tx1"/>
                          </a:solidFill>
                          <a:effectLst/>
                          <a:latin typeface="Cambria" panose="02040503050406030204" pitchFamily="18" charset="0"/>
                          <a:ea typeface="Cambria" panose="02040503050406030204" pitchFamily="18" charset="0"/>
                        </a:rPr>
                        <a:t>0,5487</a:t>
                      </a:r>
                      <a:endParaRPr lang="en-US" sz="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dirty="0">
                          <a:solidFill>
                            <a:schemeClr val="tx1"/>
                          </a:solidFill>
                          <a:effectLst/>
                          <a:latin typeface="Cambria" panose="02040503050406030204" pitchFamily="18" charset="0"/>
                          <a:ea typeface="Cambria" panose="02040503050406030204" pitchFamily="18" charset="0"/>
                        </a:rPr>
                        <a:t>0,5487</a:t>
                      </a:r>
                      <a:endParaRPr lang="en-US" sz="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03561628"/>
                  </a:ext>
                </a:extLst>
              </a:tr>
              <a:tr h="337725">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PC 2</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1,0420</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dirty="0">
                          <a:solidFill>
                            <a:schemeClr val="tx1"/>
                          </a:solidFill>
                          <a:effectLst/>
                          <a:latin typeface="Cambria" panose="02040503050406030204" pitchFamily="18" charset="0"/>
                          <a:ea typeface="Cambria" panose="02040503050406030204" pitchFamily="18" charset="0"/>
                        </a:rPr>
                        <a:t>0,2471</a:t>
                      </a:r>
                      <a:endParaRPr lang="en-US" sz="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dirty="0">
                          <a:solidFill>
                            <a:schemeClr val="tx1"/>
                          </a:solidFill>
                          <a:effectLst/>
                          <a:latin typeface="Cambria" panose="02040503050406030204" pitchFamily="18" charset="0"/>
                          <a:ea typeface="Cambria" panose="02040503050406030204" pitchFamily="18" charset="0"/>
                        </a:rPr>
                        <a:t>0,7958</a:t>
                      </a:r>
                      <a:endParaRPr lang="en-US" sz="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5405318"/>
                  </a:ext>
                </a:extLst>
              </a:tr>
              <a:tr h="337725">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PC 3</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0,8510</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0,1811</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dirty="0">
                          <a:solidFill>
                            <a:schemeClr val="tx1"/>
                          </a:solidFill>
                          <a:effectLst/>
                          <a:latin typeface="Cambria" panose="02040503050406030204" pitchFamily="18" charset="0"/>
                          <a:ea typeface="Cambria" panose="02040503050406030204" pitchFamily="18" charset="0"/>
                        </a:rPr>
                        <a:t>0,9769</a:t>
                      </a:r>
                      <a:endParaRPr lang="en-US" sz="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59018818"/>
                  </a:ext>
                </a:extLst>
              </a:tr>
              <a:tr h="337725">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PC 4</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0,3038</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a:solidFill>
                            <a:schemeClr val="tx1"/>
                          </a:solidFill>
                          <a:effectLst/>
                          <a:latin typeface="Cambria" panose="02040503050406030204" pitchFamily="18" charset="0"/>
                          <a:ea typeface="Cambria" panose="02040503050406030204" pitchFamily="18" charset="0"/>
                        </a:rPr>
                        <a:t>0,0230</a:t>
                      </a:r>
                      <a:endParaRPr lang="en-US" sz="12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id-ID" sz="1400" dirty="0">
                          <a:solidFill>
                            <a:schemeClr val="tx1"/>
                          </a:solidFill>
                          <a:effectLst/>
                          <a:latin typeface="Cambria" panose="02040503050406030204" pitchFamily="18" charset="0"/>
                          <a:ea typeface="Cambria" panose="02040503050406030204" pitchFamily="18" charset="0"/>
                        </a:rPr>
                        <a:t>1,0000</a:t>
                      </a:r>
                      <a:endParaRPr lang="en-US" sz="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91526590"/>
                  </a:ext>
                </a:extLst>
              </a:tr>
            </a:tbl>
          </a:graphicData>
        </a:graphic>
      </p:graphicFrame>
      <p:pic>
        <p:nvPicPr>
          <p:cNvPr id="14" name="Picture"/>
          <p:cNvPicPr/>
          <p:nvPr/>
        </p:nvPicPr>
        <p:blipFill>
          <a:blip r:embed="rId3"/>
          <a:stretch>
            <a:fillRect/>
          </a:stretch>
        </p:blipFill>
        <p:spPr bwMode="auto">
          <a:xfrm>
            <a:off x="601029" y="1290364"/>
            <a:ext cx="5082221" cy="3344072"/>
          </a:xfrm>
          <a:prstGeom prst="rect">
            <a:avLst/>
          </a:prstGeom>
          <a:noFill/>
          <a:ln w="28575">
            <a:solidFill>
              <a:schemeClr val="tx1"/>
            </a:solidFill>
            <a:headEnd/>
            <a:tailEnd/>
          </a:ln>
        </p:spPr>
      </p:pic>
      <p:sp>
        <p:nvSpPr>
          <p:cNvPr id="10" name="Snip Diagonal Corner Rectangle 9"/>
          <p:cNvSpPr/>
          <p:nvPr/>
        </p:nvSpPr>
        <p:spPr>
          <a:xfrm>
            <a:off x="399846" y="5236156"/>
            <a:ext cx="6348186" cy="1117698"/>
          </a:xfrm>
          <a:prstGeom prst="snip2DiagRect">
            <a:avLst/>
          </a:prstGeom>
          <a:solidFill>
            <a:schemeClr val="accent4">
              <a:lumMod val="20000"/>
              <a:lumOff val="80000"/>
            </a:schemeClr>
          </a:solidFill>
          <a:ln>
            <a:solidFill>
              <a:schemeClr val="tx1"/>
            </a:solidFill>
          </a:ln>
          <a:effectLst/>
          <a:scene3d>
            <a:camera prst="orthographicFront"/>
            <a:lightRig rig="contrasting"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mbria" panose="02040503050406030204" pitchFamily="18" charset="0"/>
                <a:ea typeface="Cambria" panose="02040503050406030204" pitchFamily="18" charset="0"/>
              </a:rPr>
              <a:t>Di</a:t>
            </a:r>
            <a:r>
              <a:rPr lang="id-ID" sz="1200" dirty="0">
                <a:solidFill>
                  <a:schemeClr val="tx1"/>
                </a:solidFill>
                <a:latin typeface="Cambria" panose="02040503050406030204" pitchFamily="18" charset="0"/>
                <a:ea typeface="Cambria" panose="02040503050406030204" pitchFamily="18" charset="0"/>
              </a:rPr>
              <a:t>hasilkan 4 kompenan utama yang terbentuk yaitu </a:t>
            </a:r>
            <a:r>
              <a:rPr lang="en-US" sz="1200" b="1" dirty="0">
                <a:solidFill>
                  <a:schemeClr val="tx1"/>
                </a:solidFill>
                <a:latin typeface="Cambria" panose="02040503050406030204" pitchFamily="18" charset="0"/>
                <a:ea typeface="Cambria" panose="02040503050406030204" pitchFamily="18" charset="0"/>
              </a:rPr>
              <a:t>(PC1 (</a:t>
            </a:r>
            <a:r>
              <a:rPr lang="id-ID" sz="1200" b="1" dirty="0">
                <a:solidFill>
                  <a:schemeClr val="tx1"/>
                </a:solidFill>
                <a:latin typeface="Cambria" panose="02040503050406030204" pitchFamily="18" charset="0"/>
                <a:ea typeface="Cambria" panose="02040503050406030204" pitchFamily="18" charset="0"/>
              </a:rPr>
              <a:t>54,90</a:t>
            </a:r>
            <a:r>
              <a:rPr lang="en-US" sz="1200" b="1" dirty="0">
                <a:solidFill>
                  <a:schemeClr val="tx1"/>
                </a:solidFill>
                <a:latin typeface="Cambria" panose="02040503050406030204" pitchFamily="18" charset="0"/>
                <a:ea typeface="Cambria" panose="02040503050406030204" pitchFamily="18" charset="0"/>
              </a:rPr>
              <a:t>%), PC2 (2</a:t>
            </a:r>
            <a:r>
              <a:rPr lang="id-ID" sz="1200" b="1" dirty="0">
                <a:solidFill>
                  <a:schemeClr val="tx1"/>
                </a:solidFill>
                <a:latin typeface="Cambria" panose="02040503050406030204" pitchFamily="18" charset="0"/>
                <a:ea typeface="Cambria" panose="02040503050406030204" pitchFamily="18" charset="0"/>
              </a:rPr>
              <a:t>4,70</a:t>
            </a:r>
            <a:r>
              <a:rPr lang="en-US" sz="1200" b="1" dirty="0">
                <a:solidFill>
                  <a:schemeClr val="tx1"/>
                </a:solidFill>
                <a:latin typeface="Cambria" panose="02040503050406030204" pitchFamily="18" charset="0"/>
                <a:ea typeface="Cambria" panose="02040503050406030204" pitchFamily="18" charset="0"/>
              </a:rPr>
              <a:t>%), PC3 (1</a:t>
            </a:r>
            <a:r>
              <a:rPr lang="id-ID" sz="1200" b="1" dirty="0">
                <a:solidFill>
                  <a:schemeClr val="tx1"/>
                </a:solidFill>
                <a:latin typeface="Cambria" panose="02040503050406030204" pitchFamily="18" charset="0"/>
                <a:ea typeface="Cambria" panose="02040503050406030204" pitchFamily="18" charset="0"/>
              </a:rPr>
              <a:t>8,10</a:t>
            </a:r>
            <a:r>
              <a:rPr lang="en-US" sz="1200" b="1" dirty="0">
                <a:solidFill>
                  <a:schemeClr val="tx1"/>
                </a:solidFill>
                <a:latin typeface="Cambria" panose="02040503050406030204" pitchFamily="18" charset="0"/>
                <a:ea typeface="Cambria" panose="02040503050406030204" pitchFamily="18" charset="0"/>
              </a:rPr>
              <a:t>%), </a:t>
            </a:r>
            <a:r>
              <a:rPr lang="en-US" sz="1200" b="1" dirty="0" err="1">
                <a:solidFill>
                  <a:schemeClr val="tx1"/>
                </a:solidFill>
                <a:latin typeface="Cambria" panose="02040503050406030204" pitchFamily="18" charset="0"/>
                <a:ea typeface="Cambria" panose="02040503050406030204" pitchFamily="18" charset="0"/>
              </a:rPr>
              <a:t>dan</a:t>
            </a:r>
            <a:r>
              <a:rPr lang="en-US" sz="1200" b="1" dirty="0">
                <a:solidFill>
                  <a:schemeClr val="tx1"/>
                </a:solidFill>
                <a:latin typeface="Cambria" panose="02040503050406030204" pitchFamily="18" charset="0"/>
                <a:ea typeface="Cambria" panose="02040503050406030204" pitchFamily="18" charset="0"/>
              </a:rPr>
              <a:t> PC4 (</a:t>
            </a:r>
            <a:r>
              <a:rPr lang="id-ID" sz="1200" b="1" dirty="0">
                <a:solidFill>
                  <a:schemeClr val="tx1"/>
                </a:solidFill>
                <a:latin typeface="Cambria" panose="02040503050406030204" pitchFamily="18" charset="0"/>
                <a:ea typeface="Cambria" panose="02040503050406030204" pitchFamily="18" charset="0"/>
              </a:rPr>
              <a:t>2,30</a:t>
            </a:r>
            <a:r>
              <a:rPr lang="en-US" sz="1200" b="1" dirty="0">
                <a:solidFill>
                  <a:schemeClr val="tx1"/>
                </a:solidFill>
                <a:latin typeface="Cambria" panose="02040503050406030204" pitchFamily="18" charset="0"/>
                <a:ea typeface="Cambria" panose="02040503050406030204" pitchFamily="18" charset="0"/>
              </a:rPr>
              <a:t>%))</a:t>
            </a:r>
            <a:endParaRPr lang="id-ID" sz="1200" b="1" dirty="0">
              <a:solidFill>
                <a:schemeClr val="tx1"/>
              </a:solidFill>
              <a:latin typeface="Cambria" panose="02040503050406030204" pitchFamily="18" charset="0"/>
              <a:ea typeface="Cambria" panose="02040503050406030204" pitchFamily="18" charset="0"/>
            </a:endParaRPr>
          </a:p>
          <a:p>
            <a:endParaRPr lang="en-US" sz="1200" dirty="0">
              <a:solidFill>
                <a:schemeClr val="tx1"/>
              </a:solidFill>
              <a:latin typeface="Cambria" panose="02040503050406030204" pitchFamily="18" charset="0"/>
              <a:ea typeface="Cambria" panose="02040503050406030204" pitchFamily="18" charset="0"/>
            </a:endParaRPr>
          </a:p>
          <a:p>
            <a:r>
              <a:rPr lang="id-ID" sz="1200" dirty="0">
                <a:solidFill>
                  <a:schemeClr val="tx1"/>
                </a:solidFill>
                <a:latin typeface="Cambria" panose="02040503050406030204" pitchFamily="18" charset="0"/>
                <a:ea typeface="Cambria" panose="02040503050406030204" pitchFamily="18" charset="0"/>
              </a:rPr>
              <a:t>Berdasarkan nilai eigenvalue d</a:t>
            </a:r>
            <a:r>
              <a:rPr lang="en-US" sz="1200" dirty="0" err="1">
                <a:solidFill>
                  <a:schemeClr val="tx1"/>
                </a:solidFill>
                <a:latin typeface="Cambria" panose="02040503050406030204" pitchFamily="18" charset="0"/>
                <a:ea typeface="Cambria" panose="02040503050406030204" pitchFamily="18" charset="0"/>
              </a:rPr>
              <a:t>igunakan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nilai</a:t>
            </a:r>
            <a:r>
              <a:rPr lang="en-US" sz="1200" dirty="0">
                <a:solidFill>
                  <a:schemeClr val="tx1"/>
                </a:solidFill>
                <a:latin typeface="Cambria" panose="02040503050406030204" pitchFamily="18" charset="0"/>
                <a:ea typeface="Cambria" panose="02040503050406030204" pitchFamily="18" charset="0"/>
              </a:rPr>
              <a:t> </a:t>
            </a:r>
            <a:r>
              <a:rPr lang="en-US" sz="1200" b="1" dirty="0">
                <a:solidFill>
                  <a:schemeClr val="tx1"/>
                </a:solidFill>
                <a:latin typeface="Cambria" panose="02040503050406030204" pitchFamily="18" charset="0"/>
                <a:ea typeface="Cambria" panose="02040503050406030204" pitchFamily="18" charset="0"/>
              </a:rPr>
              <a:t>PC1 </a:t>
            </a:r>
            <a:r>
              <a:rPr lang="en-US" sz="1200" b="1" dirty="0" err="1">
                <a:solidFill>
                  <a:schemeClr val="tx1"/>
                </a:solidFill>
                <a:latin typeface="Cambria" panose="02040503050406030204" pitchFamily="18" charset="0"/>
                <a:ea typeface="Cambria" panose="02040503050406030204" pitchFamily="18" charset="0"/>
              </a:rPr>
              <a:t>dan</a:t>
            </a:r>
            <a:r>
              <a:rPr lang="en-US" sz="1200" b="1" dirty="0">
                <a:solidFill>
                  <a:schemeClr val="tx1"/>
                </a:solidFill>
                <a:latin typeface="Cambria" panose="02040503050406030204" pitchFamily="18" charset="0"/>
                <a:ea typeface="Cambria" panose="02040503050406030204" pitchFamily="18" charset="0"/>
              </a:rPr>
              <a:t> PC2 </a:t>
            </a:r>
            <a:r>
              <a:rPr lang="en-US" sz="1200" dirty="0">
                <a:solidFill>
                  <a:schemeClr val="tx1"/>
                </a:solidFill>
                <a:latin typeface="Cambria" panose="02040503050406030204" pitchFamily="18" charset="0"/>
                <a:ea typeface="Cambria" panose="02040503050406030204" pitchFamily="18" charset="0"/>
              </a:rPr>
              <a:t>yang </a:t>
            </a:r>
            <a:r>
              <a:rPr lang="en-US" sz="1200" dirty="0" err="1">
                <a:solidFill>
                  <a:schemeClr val="tx1"/>
                </a:solidFill>
                <a:latin typeface="Cambria" panose="02040503050406030204" pitchFamily="18" charset="0"/>
                <a:ea typeface="Cambria" panose="02040503050406030204" pitchFamily="18" charset="0"/>
              </a:rPr>
              <a:t>sudah</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mewakili</a:t>
            </a:r>
            <a:r>
              <a:rPr lang="en-US" sz="1200" dirty="0">
                <a:solidFill>
                  <a:schemeClr val="tx1"/>
                </a:solidFill>
                <a:latin typeface="Cambria" panose="02040503050406030204" pitchFamily="18" charset="0"/>
                <a:ea typeface="Cambria" panose="02040503050406030204" pitchFamily="18" charset="0"/>
              </a:rPr>
              <a:t> </a:t>
            </a:r>
            <a:r>
              <a:rPr lang="id-ID" sz="1200" b="1" dirty="0">
                <a:solidFill>
                  <a:schemeClr val="tx1"/>
                </a:solidFill>
                <a:latin typeface="Cambria" panose="02040503050406030204" pitchFamily="18" charset="0"/>
                <a:ea typeface="Cambria" panose="02040503050406030204" pitchFamily="18" charset="0"/>
              </a:rPr>
              <a:t>79,58</a:t>
            </a:r>
            <a:r>
              <a:rPr lang="en-US" sz="1200" b="1" dirty="0">
                <a:solidFill>
                  <a:schemeClr val="tx1"/>
                </a:solidFill>
                <a:latin typeface="Cambria" panose="02040503050406030204" pitchFamily="18" charset="0"/>
                <a:ea typeface="Cambria" panose="02040503050406030204" pitchFamily="18" charset="0"/>
              </a:rPr>
              <a:t>%</a:t>
            </a:r>
            <a:r>
              <a:rPr lang="id-ID" sz="1200" dirty="0">
                <a:solidFill>
                  <a:schemeClr val="tx1"/>
                </a:solidFill>
                <a:latin typeface="Cambria" panose="02040503050406030204" pitchFamily="18" charset="0"/>
                <a:ea typeface="Cambria" panose="02040503050406030204" pitchFamily="18" charset="0"/>
              </a:rPr>
              <a:t> total keragaman data </a:t>
            </a:r>
            <a:endParaRPr lang="en-US" sz="1200" dirty="0">
              <a:solidFill>
                <a:schemeClr val="tx1"/>
              </a:solidFill>
              <a:latin typeface="Cambria" panose="02040503050406030204" pitchFamily="18" charset="0"/>
              <a:ea typeface="Cambria" panose="02040503050406030204" pitchFamily="18" charset="0"/>
            </a:endParaRPr>
          </a:p>
        </p:txBody>
      </p:sp>
      <p:cxnSp>
        <p:nvCxnSpPr>
          <p:cNvPr id="15" name="Straight Connector 14"/>
          <p:cNvCxnSpPr/>
          <p:nvPr/>
        </p:nvCxnSpPr>
        <p:spPr>
          <a:xfrm>
            <a:off x="6959600" y="1193800"/>
            <a:ext cx="0" cy="5097736"/>
          </a:xfrm>
          <a:prstGeom prst="line">
            <a:avLst/>
          </a:prstGeom>
          <a:ln w="28575">
            <a:solidFill>
              <a:schemeClr val="tx1"/>
            </a:solidFill>
            <a:prstDash val="lgDash"/>
          </a:ln>
        </p:spPr>
        <p:style>
          <a:lnRef idx="1">
            <a:schemeClr val="dk1"/>
          </a:lnRef>
          <a:fillRef idx="0">
            <a:schemeClr val="dk1"/>
          </a:fillRef>
          <a:effectRef idx="0">
            <a:schemeClr val="dk1"/>
          </a:effectRef>
          <a:fontRef idx="minor">
            <a:schemeClr val="tx1"/>
          </a:fontRef>
        </p:style>
      </p:cxnSp>
      <p:sp>
        <p:nvSpPr>
          <p:cNvPr id="17" name="Down Arrow 16"/>
          <p:cNvSpPr/>
          <p:nvPr/>
        </p:nvSpPr>
        <p:spPr>
          <a:xfrm>
            <a:off x="3116739" y="4734055"/>
            <a:ext cx="457200" cy="439783"/>
          </a:xfrm>
          <a:prstGeom prst="downArrow">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p:cNvPicPr/>
          <p:nvPr/>
        </p:nvPicPr>
        <p:blipFill>
          <a:blip r:embed="rId4"/>
          <a:stretch>
            <a:fillRect/>
          </a:stretch>
        </p:blipFill>
        <p:spPr bwMode="auto">
          <a:xfrm>
            <a:off x="7306331" y="1283505"/>
            <a:ext cx="4324552" cy="3148796"/>
          </a:xfrm>
          <a:prstGeom prst="rect">
            <a:avLst/>
          </a:prstGeom>
          <a:noFill/>
          <a:ln w="19050">
            <a:solidFill>
              <a:schemeClr val="tx1"/>
            </a:solidFill>
            <a:headEnd/>
            <a:tailEnd/>
          </a:ln>
        </p:spPr>
      </p:pic>
      <p:pic>
        <p:nvPicPr>
          <p:cNvPr id="24" name="Picture"/>
          <p:cNvPicPr/>
          <p:nvPr/>
        </p:nvPicPr>
        <p:blipFill>
          <a:blip r:embed="rId5"/>
          <a:stretch>
            <a:fillRect/>
          </a:stretch>
        </p:blipFill>
        <p:spPr bwMode="auto">
          <a:xfrm>
            <a:off x="7280931" y="1249911"/>
            <a:ext cx="4375352" cy="3238501"/>
          </a:xfrm>
          <a:prstGeom prst="rect">
            <a:avLst/>
          </a:prstGeom>
          <a:noFill/>
          <a:ln w="19050">
            <a:solidFill>
              <a:schemeClr val="tx1"/>
            </a:solidFill>
            <a:headEnd/>
            <a:tailEnd/>
          </a:ln>
        </p:spPr>
      </p:pic>
      <p:sp>
        <p:nvSpPr>
          <p:cNvPr id="19" name="Rectangle 18"/>
          <p:cNvSpPr/>
          <p:nvPr/>
        </p:nvSpPr>
        <p:spPr>
          <a:xfrm>
            <a:off x="7401027" y="4584716"/>
            <a:ext cx="4322536" cy="1743643"/>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lgn="just">
              <a:lnSpc>
                <a:spcPct val="150000"/>
              </a:lnSpc>
              <a:buFont typeface="Arial" panose="020B0604020202020204" pitchFamily="34" charset="0"/>
              <a:buChar char="•"/>
            </a:pPr>
            <a:r>
              <a:rPr lang="en-US" sz="1000" b="1"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Kuadran</a:t>
            </a:r>
            <a:r>
              <a:rPr lang="en-US"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 1 </a:t>
            </a:r>
            <a:r>
              <a:rPr lang="en-US" sz="1000" b="1"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dan</a:t>
            </a:r>
            <a:r>
              <a:rPr lang="en-US"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 4 </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paling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dipengaruhi</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oleh</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TDS </a:t>
            </a:r>
            <a:r>
              <a:rPr lang="en-US" sz="1000" b="1"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dan</a:t>
            </a:r>
            <a:r>
              <a:rPr lang="en-US"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 DHL</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dengan</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titik</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pengamatan</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meliputi</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SG – </a:t>
            </a:r>
            <a:r>
              <a:rPr lang="id-ID"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20 dan S-3. </a:t>
            </a:r>
            <a:endParaRPr lang="en-US"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285750" lvl="0" indent="-285750" algn="just">
              <a:lnSpc>
                <a:spcPct val="150000"/>
              </a:lnSpc>
              <a:buFont typeface="Arial" panose="020B0604020202020204" pitchFamily="34" charset="0"/>
              <a:buChar char="•"/>
            </a:pPr>
            <a:r>
              <a:rPr lang="en-US" sz="1000" b="1"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Kuadran</a:t>
            </a:r>
            <a:r>
              <a:rPr lang="en-US"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 2 </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paling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dipengaruhi</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oleh</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pH,</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dengan</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titik</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pengamatan</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meliputi</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nl-NL"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SG-5, S-4, SG-34, SG-35, S-1,dan SG-1 </a:t>
            </a:r>
            <a:endParaRPr lang="id-ID"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285750" lvl="0" indent="-285750" algn="just">
              <a:lnSpc>
                <a:spcPct val="150000"/>
              </a:lnSpc>
              <a:buFont typeface="Arial" panose="020B0604020202020204" pitchFamily="34" charset="0"/>
              <a:buChar char="•"/>
            </a:pPr>
            <a:r>
              <a:rPr lang="en-US" sz="1000" b="1"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Kuadran</a:t>
            </a:r>
            <a:r>
              <a:rPr lang="en-US"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 3 </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paling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dipengaruhi</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oleh</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b="1"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suhu</a:t>
            </a:r>
            <a:r>
              <a:rPr lang="en-US"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dengan</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titik</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pengamatan</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meliputi</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nl-NL" sz="1000" b="1" dirty="0">
                <a:solidFill>
                  <a:schemeClr val="tx1"/>
                </a:solidFill>
                <a:latin typeface="Cambria" panose="02040503050406030204" pitchFamily="18" charset="0"/>
                <a:ea typeface="Cambria" panose="02040503050406030204" pitchFamily="18" charset="0"/>
                <a:cs typeface="Times New Roman" panose="02020603050405020304" pitchFamily="18" charset="0"/>
              </a:rPr>
              <a:t>S-10, SG-22, S-9, SG-8,S-24, SG-29,S-8, dan SG-18</a:t>
            </a:r>
            <a:endParaRPr lang="en-US" sz="1000" dirty="0">
              <a:solidFill>
                <a:schemeClr val="tx1"/>
              </a:solidFill>
            </a:endParaRPr>
          </a:p>
        </p:txBody>
      </p:sp>
    </p:spTree>
    <p:extLst>
      <p:ext uri="{BB962C8B-B14F-4D97-AF65-F5344CB8AC3E}">
        <p14:creationId xmlns:p14="http://schemas.microsoft.com/office/powerpoint/2010/main" val="7734472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anim calcmode="lin" valueType="num">
                                      <p:cBhvr>
                                        <p:cTn id="29" dur="500" fill="hold"/>
                                        <p:tgtEl>
                                          <p:spTgt spid="17"/>
                                        </p:tgtEl>
                                        <p:attrNameLst>
                                          <p:attrName>ppt_x</p:attrName>
                                        </p:attrNameLst>
                                      </p:cBhvr>
                                      <p:tavLst>
                                        <p:tav tm="0">
                                          <p:val>
                                            <p:strVal val="#ppt_x"/>
                                          </p:val>
                                        </p:tav>
                                        <p:tav tm="100000">
                                          <p:val>
                                            <p:strVal val="#ppt_x"/>
                                          </p:val>
                                        </p:tav>
                                      </p:tavLst>
                                    </p:anim>
                                    <p:anim calcmode="lin" valueType="num">
                                      <p:cBhvr>
                                        <p:cTn id="30"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arn(inVertical)">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barn(inVertical)">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barn(inVertical)">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8" grpId="0"/>
      <p:bldP spid="10" grpId="0" animBg="1"/>
      <p:bldP spid="17"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5" y="127581"/>
            <a:ext cx="7897586" cy="60967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HASIL DAN PEMBAHASAN </a:t>
            </a:r>
            <a:endParaRPr lang="en-US" sz="3200" dirty="0">
              <a:solidFill>
                <a:schemeClr val="bg1"/>
              </a:solidFill>
              <a:latin typeface="Arial Black" panose="020B0A04020102020204" pitchFamily="34" charset="0"/>
            </a:endParaRPr>
          </a:p>
        </p:txBody>
      </p:sp>
      <p:sp>
        <p:nvSpPr>
          <p:cNvPr id="5" name="Oval 4"/>
          <p:cNvSpPr/>
          <p:nvPr/>
        </p:nvSpPr>
        <p:spPr>
          <a:xfrm>
            <a:off x="106589" y="33692"/>
            <a:ext cx="938082" cy="8559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VI</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067471" y="6291536"/>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3" name="Rounded Rectangle 12"/>
          <p:cNvSpPr/>
          <p:nvPr/>
        </p:nvSpPr>
        <p:spPr>
          <a:xfrm>
            <a:off x="9679214" y="-25400"/>
            <a:ext cx="2512786" cy="405435"/>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600" b="1" dirty="0">
                <a:solidFill>
                  <a:schemeClr val="tx1"/>
                </a:solidFill>
                <a:latin typeface="Arial" panose="020B0604020202020204" pitchFamily="34" charset="0"/>
                <a:cs typeface="Arial" panose="020B0604020202020204" pitchFamily="34" charset="0"/>
              </a:rPr>
              <a:t>RUMUSAN MASALAH 2 </a:t>
            </a:r>
            <a:endParaRPr lang="en-US" sz="1600" b="1" dirty="0">
              <a:solidFill>
                <a:schemeClr val="tx1"/>
              </a:solidFill>
              <a:latin typeface="Arial" panose="020B0604020202020204" pitchFamily="34" charset="0"/>
              <a:cs typeface="Arial" panose="020B0604020202020204" pitchFamily="34" charset="0"/>
            </a:endParaRPr>
          </a:p>
        </p:txBody>
      </p:sp>
      <p:sp>
        <p:nvSpPr>
          <p:cNvPr id="38" name="TextBox 37"/>
          <p:cNvSpPr txBox="1"/>
          <p:nvPr/>
        </p:nvSpPr>
        <p:spPr>
          <a:xfrm>
            <a:off x="890814" y="783484"/>
            <a:ext cx="10424885" cy="707886"/>
          </a:xfrm>
          <a:prstGeom prst="rect">
            <a:avLst/>
          </a:prstGeom>
          <a:noFill/>
        </p:spPr>
        <p:txBody>
          <a:bodyPr wrap="square" rtlCol="0">
            <a:spAutoFit/>
          </a:bodyPr>
          <a:lstStyle/>
          <a:p>
            <a:r>
              <a:rPr lang="id-ID" sz="2000" u="sng" dirty="0">
                <a:latin typeface="Arial Black" panose="020B0A04020102020204" pitchFamily="34" charset="0"/>
              </a:rPr>
              <a:t>ANALISIS KLASTER </a:t>
            </a:r>
          </a:p>
          <a:p>
            <a:endParaRPr lang="en-US" sz="2000" u="sng" dirty="0">
              <a:latin typeface="Arial Black" panose="020B0A04020102020204" pitchFamily="34" charset="0"/>
            </a:endParaRPr>
          </a:p>
        </p:txBody>
      </p:sp>
      <p:pic>
        <p:nvPicPr>
          <p:cNvPr id="16" name="Picture"/>
          <p:cNvPicPr/>
          <p:nvPr/>
        </p:nvPicPr>
        <p:blipFill>
          <a:blip r:embed="rId3"/>
          <a:stretch>
            <a:fillRect/>
          </a:stretch>
        </p:blipFill>
        <p:spPr bwMode="auto">
          <a:xfrm>
            <a:off x="890814" y="1293099"/>
            <a:ext cx="4430486" cy="2872501"/>
          </a:xfrm>
          <a:prstGeom prst="rect">
            <a:avLst/>
          </a:prstGeom>
          <a:noFill/>
          <a:ln w="19050">
            <a:solidFill>
              <a:schemeClr val="tx1"/>
            </a:solidFill>
            <a:headEnd/>
            <a:tailEnd/>
          </a:ln>
        </p:spPr>
      </p:pic>
      <p:sp>
        <p:nvSpPr>
          <p:cNvPr id="3" name="Oval 2"/>
          <p:cNvSpPr/>
          <p:nvPr/>
        </p:nvSpPr>
        <p:spPr>
          <a:xfrm>
            <a:off x="1739900" y="1487045"/>
            <a:ext cx="546100" cy="5576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p:cNvPicPr/>
          <p:nvPr/>
        </p:nvPicPr>
        <p:blipFill>
          <a:blip r:embed="rId4"/>
          <a:stretch>
            <a:fillRect/>
          </a:stretch>
        </p:blipFill>
        <p:spPr bwMode="auto">
          <a:xfrm>
            <a:off x="485320" y="1188346"/>
            <a:ext cx="5617936" cy="3863101"/>
          </a:xfrm>
          <a:prstGeom prst="rect">
            <a:avLst/>
          </a:prstGeom>
          <a:noFill/>
          <a:ln w="12700">
            <a:solidFill>
              <a:schemeClr val="tx1"/>
            </a:solidFill>
            <a:headEnd/>
            <a:tailEnd/>
          </a:ln>
        </p:spPr>
      </p:pic>
      <p:graphicFrame>
        <p:nvGraphicFramePr>
          <p:cNvPr id="6" name="Table 5"/>
          <p:cNvGraphicFramePr>
            <a:graphicFrameLocks noGrp="1"/>
          </p:cNvGraphicFramePr>
          <p:nvPr>
            <p:extLst>
              <p:ext uri="{D42A27DB-BD31-4B8C-83A1-F6EECF244321}">
                <p14:modId xmlns:p14="http://schemas.microsoft.com/office/powerpoint/2010/main" val="90698748"/>
              </p:ext>
            </p:extLst>
          </p:nvPr>
        </p:nvGraphicFramePr>
        <p:xfrm>
          <a:off x="6872062" y="1261292"/>
          <a:ext cx="5227862" cy="2240280"/>
        </p:xfrm>
        <a:graphic>
          <a:graphicData uri="http://schemas.openxmlformats.org/drawingml/2006/table">
            <a:tbl>
              <a:tblPr firstRow="1" firstCol="1" bandRow="1">
                <a:tableStyleId>{1E171933-4619-4E11-9A3F-F7608DF75F80}</a:tableStyleId>
              </a:tblPr>
              <a:tblGrid>
                <a:gridCol w="1313127">
                  <a:extLst>
                    <a:ext uri="{9D8B030D-6E8A-4147-A177-3AD203B41FA5}">
                      <a16:colId xmlns:a16="http://schemas.microsoft.com/office/drawing/2014/main" val="1010364751"/>
                    </a:ext>
                  </a:extLst>
                </a:gridCol>
                <a:gridCol w="1303383">
                  <a:extLst>
                    <a:ext uri="{9D8B030D-6E8A-4147-A177-3AD203B41FA5}">
                      <a16:colId xmlns:a16="http://schemas.microsoft.com/office/drawing/2014/main" val="3502915712"/>
                    </a:ext>
                  </a:extLst>
                </a:gridCol>
                <a:gridCol w="1311981">
                  <a:extLst>
                    <a:ext uri="{9D8B030D-6E8A-4147-A177-3AD203B41FA5}">
                      <a16:colId xmlns:a16="http://schemas.microsoft.com/office/drawing/2014/main" val="4192091961"/>
                    </a:ext>
                  </a:extLst>
                </a:gridCol>
                <a:gridCol w="1299371">
                  <a:extLst>
                    <a:ext uri="{9D8B030D-6E8A-4147-A177-3AD203B41FA5}">
                      <a16:colId xmlns:a16="http://schemas.microsoft.com/office/drawing/2014/main" val="3039522161"/>
                    </a:ext>
                  </a:extLst>
                </a:gridCol>
              </a:tblGrid>
              <a:tr h="0">
                <a:tc gridSpan="4">
                  <a:txBody>
                    <a:bodyPr/>
                    <a:lstStyle/>
                    <a:p>
                      <a:pPr algn="ctr">
                        <a:lnSpc>
                          <a:spcPct val="150000"/>
                        </a:lnSpc>
                        <a:spcAft>
                          <a:spcPts val="0"/>
                        </a:spcAft>
                      </a:pPr>
                      <a:r>
                        <a:rPr lang="id-ID" sz="1400" dirty="0">
                          <a:solidFill>
                            <a:schemeClr val="tx1"/>
                          </a:solidFill>
                          <a:effectLst/>
                          <a:latin typeface="Cambria" panose="02040503050406030204" pitchFamily="18" charset="0"/>
                          <a:ea typeface="Cambria" panose="02040503050406030204" pitchFamily="18" charset="0"/>
                        </a:rPr>
                        <a:t>Hasil Identifikasi Titik Pengamatan Berdasarkan Klasternya</a:t>
                      </a:r>
                      <a:endParaRPr lang="en-US" sz="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88347603"/>
                  </a:ext>
                </a:extLst>
              </a:tr>
              <a:tr h="0">
                <a:tc>
                  <a:txBody>
                    <a:bodyPr/>
                    <a:lstStyle/>
                    <a:p>
                      <a:pPr algn="ctr">
                        <a:lnSpc>
                          <a:spcPct val="150000"/>
                        </a:lnSpc>
                        <a:spcAft>
                          <a:spcPts val="0"/>
                        </a:spcAft>
                      </a:pPr>
                      <a:r>
                        <a:rPr lang="id-ID" sz="1200" b="1" dirty="0">
                          <a:effectLst/>
                          <a:latin typeface="Cambria" panose="02040503050406030204" pitchFamily="18" charset="0"/>
                          <a:ea typeface="Cambria" panose="02040503050406030204" pitchFamily="18" charset="0"/>
                        </a:rPr>
                        <a:t>Cross Section </a:t>
                      </a:r>
                      <a:endParaRPr lang="en-US" sz="1100" b="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b="1" dirty="0">
                          <a:effectLst/>
                          <a:latin typeface="Cambria" panose="02040503050406030204" pitchFamily="18" charset="0"/>
                          <a:ea typeface="Cambria" panose="02040503050406030204" pitchFamily="18" charset="0"/>
                        </a:rPr>
                        <a:t>SG</a:t>
                      </a:r>
                      <a:r>
                        <a:rPr lang="id-ID" sz="1200" b="1" baseline="-25000" dirty="0">
                          <a:effectLst/>
                          <a:latin typeface="Cambria" panose="02040503050406030204" pitchFamily="18" charset="0"/>
                          <a:ea typeface="Cambria" panose="02040503050406030204" pitchFamily="18" charset="0"/>
                        </a:rPr>
                        <a:t>KA</a:t>
                      </a:r>
                      <a:endParaRPr lang="en-US" sz="1100" b="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b="1" dirty="0">
                          <a:effectLst/>
                          <a:latin typeface="Cambria" panose="02040503050406030204" pitchFamily="18" charset="0"/>
                          <a:ea typeface="Cambria" panose="02040503050406030204" pitchFamily="18" charset="0"/>
                        </a:rPr>
                        <a:t>Sungai</a:t>
                      </a:r>
                      <a:endParaRPr lang="en-US" sz="1100" b="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b="1" dirty="0">
                          <a:effectLst/>
                          <a:latin typeface="Cambria" panose="02040503050406030204" pitchFamily="18" charset="0"/>
                          <a:ea typeface="Cambria" panose="02040503050406030204" pitchFamily="18" charset="0"/>
                        </a:rPr>
                        <a:t>SG</a:t>
                      </a:r>
                      <a:r>
                        <a:rPr lang="id-ID" sz="1200" b="1" baseline="-25000" dirty="0">
                          <a:effectLst/>
                          <a:latin typeface="Cambria" panose="02040503050406030204" pitchFamily="18" charset="0"/>
                          <a:ea typeface="Cambria" panose="02040503050406030204" pitchFamily="18" charset="0"/>
                        </a:rPr>
                        <a:t>Ki</a:t>
                      </a:r>
                      <a:endParaRPr lang="en-US" sz="1100" b="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92964675"/>
                  </a:ext>
                </a:extLst>
              </a:tr>
              <a:tr h="0">
                <a:tc>
                  <a:txBody>
                    <a:bodyPr/>
                    <a:lstStyle/>
                    <a:p>
                      <a:pPr algn="ctr">
                        <a:lnSpc>
                          <a:spcPct val="150000"/>
                        </a:lnSpc>
                        <a:spcAft>
                          <a:spcPts val="0"/>
                        </a:spcAft>
                      </a:pPr>
                      <a:r>
                        <a:rPr lang="id-ID" sz="1200" b="0" i="1" dirty="0">
                          <a:effectLst/>
                          <a:latin typeface="Cambria" panose="02040503050406030204" pitchFamily="18" charset="0"/>
                          <a:ea typeface="Cambria" panose="02040503050406030204" pitchFamily="18" charset="0"/>
                        </a:rPr>
                        <a:t>Cross Section 1</a:t>
                      </a:r>
                      <a:endParaRPr lang="en-US" sz="1100" b="0" i="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2</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2</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2</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79549628"/>
                  </a:ext>
                </a:extLst>
              </a:tr>
              <a:tr h="0">
                <a:tc>
                  <a:txBody>
                    <a:bodyPr/>
                    <a:lstStyle/>
                    <a:p>
                      <a:pPr algn="ctr">
                        <a:lnSpc>
                          <a:spcPct val="150000"/>
                        </a:lnSpc>
                        <a:spcAft>
                          <a:spcPts val="0"/>
                        </a:spcAft>
                      </a:pPr>
                      <a:r>
                        <a:rPr lang="id-ID" sz="1200" b="0" i="1" dirty="0">
                          <a:effectLst/>
                          <a:latin typeface="Cambria" panose="02040503050406030204" pitchFamily="18" charset="0"/>
                          <a:ea typeface="Cambria" panose="02040503050406030204" pitchFamily="18" charset="0"/>
                        </a:rPr>
                        <a:t>Cross Section 2</a:t>
                      </a:r>
                      <a:endParaRPr lang="en-US" sz="1100" b="0" i="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a:effectLst/>
                          <a:latin typeface="Cambria" panose="02040503050406030204" pitchFamily="18" charset="0"/>
                          <a:ea typeface="Cambria" panose="02040503050406030204" pitchFamily="18" charset="0"/>
                        </a:rPr>
                        <a:t>2</a:t>
                      </a:r>
                      <a:endParaRPr lang="en-US" sz="11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2</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a:effectLst/>
                          <a:latin typeface="Cambria" panose="02040503050406030204" pitchFamily="18" charset="0"/>
                          <a:ea typeface="Cambria" panose="02040503050406030204" pitchFamily="18" charset="0"/>
                        </a:rPr>
                        <a:t>2</a:t>
                      </a:r>
                      <a:endParaRPr lang="en-US" sz="11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46117311"/>
                  </a:ext>
                </a:extLst>
              </a:tr>
              <a:tr h="0">
                <a:tc>
                  <a:txBody>
                    <a:bodyPr/>
                    <a:lstStyle/>
                    <a:p>
                      <a:pPr algn="ctr">
                        <a:lnSpc>
                          <a:spcPct val="150000"/>
                        </a:lnSpc>
                        <a:spcAft>
                          <a:spcPts val="0"/>
                        </a:spcAft>
                      </a:pPr>
                      <a:r>
                        <a:rPr lang="id-ID" sz="1200" b="0" i="1" dirty="0">
                          <a:effectLst/>
                          <a:latin typeface="Cambria" panose="02040503050406030204" pitchFamily="18" charset="0"/>
                          <a:ea typeface="Cambria" panose="02040503050406030204" pitchFamily="18" charset="0"/>
                        </a:rPr>
                        <a:t>Cross Section 3</a:t>
                      </a:r>
                      <a:endParaRPr lang="en-US" sz="1100" b="0" i="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a:effectLst/>
                          <a:latin typeface="Cambria" panose="02040503050406030204" pitchFamily="18" charset="0"/>
                          <a:ea typeface="Cambria" panose="02040503050406030204" pitchFamily="18" charset="0"/>
                        </a:rPr>
                        <a:t>2</a:t>
                      </a:r>
                      <a:endParaRPr lang="en-US" sz="11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2</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2</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95314940"/>
                  </a:ext>
                </a:extLst>
              </a:tr>
              <a:tr h="0">
                <a:tc>
                  <a:txBody>
                    <a:bodyPr/>
                    <a:lstStyle/>
                    <a:p>
                      <a:pPr algn="ctr">
                        <a:lnSpc>
                          <a:spcPct val="150000"/>
                        </a:lnSpc>
                        <a:spcAft>
                          <a:spcPts val="0"/>
                        </a:spcAft>
                      </a:pPr>
                      <a:r>
                        <a:rPr lang="id-ID" sz="1200" b="0" i="1" dirty="0">
                          <a:effectLst/>
                          <a:latin typeface="Cambria" panose="02040503050406030204" pitchFamily="18" charset="0"/>
                          <a:ea typeface="Cambria" panose="02040503050406030204" pitchFamily="18" charset="0"/>
                        </a:rPr>
                        <a:t>Cross Section 4</a:t>
                      </a:r>
                      <a:endParaRPr lang="en-US" sz="1100" b="0" i="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2</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2</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2</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0413853"/>
                  </a:ext>
                </a:extLst>
              </a:tr>
              <a:tr h="0">
                <a:tc>
                  <a:txBody>
                    <a:bodyPr/>
                    <a:lstStyle/>
                    <a:p>
                      <a:pPr algn="ctr">
                        <a:lnSpc>
                          <a:spcPct val="150000"/>
                        </a:lnSpc>
                        <a:spcAft>
                          <a:spcPts val="0"/>
                        </a:spcAft>
                      </a:pPr>
                      <a:r>
                        <a:rPr lang="id-ID" sz="1200" b="0" i="1" dirty="0">
                          <a:effectLst/>
                          <a:latin typeface="Cambria" panose="02040503050406030204" pitchFamily="18" charset="0"/>
                          <a:ea typeface="Cambria" panose="02040503050406030204" pitchFamily="18" charset="0"/>
                        </a:rPr>
                        <a:t>Cross Section 5</a:t>
                      </a:r>
                      <a:endParaRPr lang="en-US" sz="1100" b="0" i="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a:effectLst/>
                          <a:latin typeface="Cambria" panose="02040503050406030204" pitchFamily="18" charset="0"/>
                          <a:ea typeface="Cambria" panose="02040503050406030204" pitchFamily="18" charset="0"/>
                        </a:rPr>
                        <a:t>2</a:t>
                      </a:r>
                      <a:endParaRPr lang="en-US" sz="11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a:effectLst/>
                          <a:latin typeface="Cambria" panose="02040503050406030204" pitchFamily="18" charset="0"/>
                          <a:ea typeface="Cambria" panose="02040503050406030204" pitchFamily="18" charset="0"/>
                        </a:rPr>
                        <a:t>1</a:t>
                      </a:r>
                      <a:endParaRPr lang="en-US" sz="11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1</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60181882"/>
                  </a:ext>
                </a:extLst>
              </a:tr>
              <a:tr h="0">
                <a:tc>
                  <a:txBody>
                    <a:bodyPr/>
                    <a:lstStyle/>
                    <a:p>
                      <a:pPr algn="ctr">
                        <a:lnSpc>
                          <a:spcPct val="150000"/>
                        </a:lnSpc>
                        <a:spcAft>
                          <a:spcPts val="0"/>
                        </a:spcAft>
                      </a:pPr>
                      <a:r>
                        <a:rPr lang="id-ID" sz="1200" b="0" i="1" dirty="0">
                          <a:effectLst/>
                          <a:latin typeface="Cambria" panose="02040503050406030204" pitchFamily="18" charset="0"/>
                          <a:ea typeface="Cambria" panose="02040503050406030204" pitchFamily="18" charset="0"/>
                        </a:rPr>
                        <a:t>Cross Section 6</a:t>
                      </a:r>
                      <a:endParaRPr lang="en-US" sz="1100" b="0" i="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a:effectLst/>
                          <a:latin typeface="Cambria" panose="02040503050406030204" pitchFamily="18" charset="0"/>
                          <a:ea typeface="Cambria" panose="02040503050406030204" pitchFamily="18" charset="0"/>
                        </a:rPr>
                        <a:t>2</a:t>
                      </a:r>
                      <a:endParaRPr lang="en-US" sz="11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a:effectLst/>
                          <a:latin typeface="Cambria" panose="02040503050406030204" pitchFamily="18" charset="0"/>
                          <a:ea typeface="Cambria" panose="02040503050406030204" pitchFamily="18" charset="0"/>
                        </a:rPr>
                        <a:t>2</a:t>
                      </a:r>
                      <a:endParaRPr lang="en-US" sz="11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id-ID" sz="1200" dirty="0">
                          <a:effectLst/>
                          <a:latin typeface="Cambria" panose="02040503050406030204" pitchFamily="18" charset="0"/>
                          <a:ea typeface="Cambria" panose="02040503050406030204" pitchFamily="18" charset="0"/>
                        </a:rPr>
                        <a:t>2</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85035590"/>
                  </a:ext>
                </a:extLst>
              </a:tr>
            </a:tbl>
          </a:graphicData>
        </a:graphic>
      </p:graphicFrame>
      <p:sp>
        <p:nvSpPr>
          <p:cNvPr id="9" name="Right Arrow 8"/>
          <p:cNvSpPr/>
          <p:nvPr/>
        </p:nvSpPr>
        <p:spPr>
          <a:xfrm>
            <a:off x="6299744" y="2044700"/>
            <a:ext cx="418011" cy="309407"/>
          </a:xfrm>
          <a:prstGeom prst="rightArrow">
            <a:avLst/>
          </a:prstGeom>
          <a:solidFill>
            <a:schemeClr val="tx2">
              <a:lumMod val="5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Alternate Process 11"/>
          <p:cNvSpPr/>
          <p:nvPr/>
        </p:nvSpPr>
        <p:spPr>
          <a:xfrm>
            <a:off x="6641373" y="3749040"/>
            <a:ext cx="5458551" cy="2604814"/>
          </a:xfrm>
          <a:prstGeom prst="flowChartAlternateProcess">
            <a:avLst/>
          </a:prstGeom>
          <a:solidFill>
            <a:schemeClr val="accent4">
              <a:lumMod val="40000"/>
              <a:lumOff val="60000"/>
            </a:schemeClr>
          </a:solidFill>
          <a:ln>
            <a:solidFill>
              <a:srgbClr val="000000"/>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id-ID" sz="1200" dirty="0">
                <a:solidFill>
                  <a:schemeClr val="tx1"/>
                </a:solidFill>
                <a:latin typeface="Cambria" panose="02040503050406030204" pitchFamily="18" charset="0"/>
                <a:ea typeface="Cambria" panose="02040503050406030204" pitchFamily="18" charset="0"/>
              </a:rPr>
              <a:t>Klaster 1 (Berwarna Biru) yaitu titik pengamatan yang berada di klaster ini sebagian kecil titik pengamatan air tanah dan titik pengamatana air permukaan sungai, yaitu titik pengamatan SG- 20 dan S-3. </a:t>
            </a:r>
          </a:p>
          <a:p>
            <a:pPr algn="just"/>
            <a:endParaRPr lang="id-ID" sz="1200" dirty="0">
              <a:solidFill>
                <a:schemeClr val="tx1"/>
              </a:solidFill>
              <a:latin typeface="Cambria" panose="02040503050406030204" pitchFamily="18" charset="0"/>
              <a:ea typeface="Cambria" panose="02040503050406030204" pitchFamily="18" charset="0"/>
            </a:endParaRPr>
          </a:p>
          <a:p>
            <a:pPr marL="285750" indent="-285750" algn="just">
              <a:buFont typeface="Arial" panose="020B0604020202020204" pitchFamily="34" charset="0"/>
              <a:buChar char="•"/>
            </a:pPr>
            <a:r>
              <a:rPr lang="id-ID" sz="1200" dirty="0">
                <a:solidFill>
                  <a:schemeClr val="tx1"/>
                </a:solidFill>
                <a:latin typeface="Cambria" panose="02040503050406030204" pitchFamily="18" charset="0"/>
                <a:ea typeface="Cambria" panose="02040503050406030204" pitchFamily="18" charset="0"/>
              </a:rPr>
              <a:t>Klaster 2 (Berwarna Merah) seluruh titik pengamatan hampir seluruhnya termasuk kedalam klaster ini yaitu berupa air tanah dan air permukaan sungai. Berdasarkan analisa PCA atau komponen utama yang sudah dilakukan sebelumnya titik pengamatan pada klaster ini dipengaruhi oleh suhu dan pH air. Adapun titik pengamatan yang termasuk dalam klaster ini yaitu; SG 22, S-10, SG-8, S-9, S-24, S-29, S-8, SG-18, SG-34, S-4, SG-5, SG-35, SG,1 dan S-1.</a:t>
            </a:r>
          </a:p>
        </p:txBody>
      </p:sp>
      <p:sp>
        <p:nvSpPr>
          <p:cNvPr id="20" name="Snip Diagonal Corner Rectangle 19"/>
          <p:cNvSpPr/>
          <p:nvPr/>
        </p:nvSpPr>
        <p:spPr>
          <a:xfrm>
            <a:off x="6299744" y="3560680"/>
            <a:ext cx="1810159" cy="385929"/>
          </a:xfrm>
          <a:prstGeom prst="snip2DiagRect">
            <a:avLst/>
          </a:prstGeom>
          <a:solidFill>
            <a:schemeClr val="accent4"/>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a:solidFill>
                  <a:schemeClr val="tx1"/>
                </a:solidFill>
                <a:latin typeface="Cambria" panose="02040503050406030204" pitchFamily="18" charset="0"/>
                <a:ea typeface="Cambria" panose="02040503050406030204" pitchFamily="18" charset="0"/>
              </a:rPr>
              <a:t>Hasil</a:t>
            </a:r>
            <a:r>
              <a:rPr lang="id-ID" b="1" dirty="0">
                <a:latin typeface="Cambria" panose="02040503050406030204" pitchFamily="18" charset="0"/>
                <a:ea typeface="Cambria" panose="02040503050406030204" pitchFamily="18" charset="0"/>
              </a:rPr>
              <a:t> </a:t>
            </a:r>
            <a:endParaRPr lang="en-US"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716276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anim calcmode="lin" valueType="num">
                                      <p:cBhvr>
                                        <p:cTn id="19" dur="500" fill="hold"/>
                                        <p:tgtEl>
                                          <p:spTgt spid="16"/>
                                        </p:tgtEl>
                                        <p:attrNameLst>
                                          <p:attrName>ppt_x</p:attrName>
                                        </p:attrNameLst>
                                      </p:cBhvr>
                                      <p:tavLst>
                                        <p:tav tm="0">
                                          <p:val>
                                            <p:strVal val="#ppt_x"/>
                                          </p:val>
                                        </p:tav>
                                        <p:tav tm="100000">
                                          <p:val>
                                            <p:strVal val="#ppt_x"/>
                                          </p:val>
                                        </p:tav>
                                      </p:tavLst>
                                    </p:anim>
                                    <p:anim calcmode="lin" valueType="num">
                                      <p:cBhvr>
                                        <p:cTn id="20"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circle(in)">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down)">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anim calcmode="lin" valueType="num">
                                      <p:cBhvr>
                                        <p:cTn id="46" dur="500" fill="hold"/>
                                        <p:tgtEl>
                                          <p:spTgt spid="20"/>
                                        </p:tgtEl>
                                        <p:attrNameLst>
                                          <p:attrName>ppt_x</p:attrName>
                                        </p:attrNameLst>
                                      </p:cBhvr>
                                      <p:tavLst>
                                        <p:tav tm="0">
                                          <p:val>
                                            <p:strVal val="#ppt_x"/>
                                          </p:val>
                                        </p:tav>
                                        <p:tav tm="100000">
                                          <p:val>
                                            <p:strVal val="#ppt_x"/>
                                          </p:val>
                                        </p:tav>
                                      </p:tavLst>
                                    </p:anim>
                                    <p:anim calcmode="lin" valueType="num">
                                      <p:cBhvr>
                                        <p:cTn id="47" dur="500" fill="hold"/>
                                        <p:tgtEl>
                                          <p:spTgt spid="20"/>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anim calcmode="lin" valueType="num">
                                      <p:cBhvr>
                                        <p:cTn id="51" dur="500" fill="hold"/>
                                        <p:tgtEl>
                                          <p:spTgt spid="12"/>
                                        </p:tgtEl>
                                        <p:attrNameLst>
                                          <p:attrName>ppt_x</p:attrName>
                                        </p:attrNameLst>
                                      </p:cBhvr>
                                      <p:tavLst>
                                        <p:tav tm="0">
                                          <p:val>
                                            <p:strVal val="#ppt_x"/>
                                          </p:val>
                                        </p:tav>
                                        <p:tav tm="100000">
                                          <p:val>
                                            <p:strVal val="#ppt_x"/>
                                          </p:val>
                                        </p:tav>
                                      </p:tavLst>
                                    </p:anim>
                                    <p:anim calcmode="lin" valueType="num">
                                      <p:cBhvr>
                                        <p:cTn id="52"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8" grpId="0"/>
      <p:bldP spid="3" grpId="0" animBg="1"/>
      <p:bldP spid="9" grpId="0" animBg="1"/>
      <p:bldP spid="12"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5" y="127581"/>
            <a:ext cx="7897586" cy="60967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HASIL DAN PEMBAHASAN </a:t>
            </a:r>
            <a:endParaRPr lang="en-US" sz="3200" dirty="0">
              <a:solidFill>
                <a:schemeClr val="bg1"/>
              </a:solidFill>
              <a:latin typeface="Arial Black" panose="020B0A04020102020204" pitchFamily="34" charset="0"/>
            </a:endParaRPr>
          </a:p>
        </p:txBody>
      </p:sp>
      <p:sp>
        <p:nvSpPr>
          <p:cNvPr id="5" name="Oval 4"/>
          <p:cNvSpPr/>
          <p:nvPr/>
        </p:nvSpPr>
        <p:spPr>
          <a:xfrm>
            <a:off x="106589" y="33692"/>
            <a:ext cx="938082" cy="8559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Arial Black" panose="020B0A04020102020204" pitchFamily="34" charset="0"/>
              </a:rPr>
              <a:t>VI</a:t>
            </a:r>
            <a:endParaRPr lang="en-US" sz="32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067471" y="6291536"/>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13" name="Rounded Rectangle 12"/>
          <p:cNvSpPr/>
          <p:nvPr/>
        </p:nvSpPr>
        <p:spPr>
          <a:xfrm>
            <a:off x="9679214" y="-25400"/>
            <a:ext cx="2512786" cy="405435"/>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600" b="1" dirty="0">
                <a:solidFill>
                  <a:schemeClr val="tx1"/>
                </a:solidFill>
                <a:latin typeface="Arial" panose="020B0604020202020204" pitchFamily="34" charset="0"/>
                <a:cs typeface="Arial" panose="020B0604020202020204" pitchFamily="34" charset="0"/>
              </a:rPr>
              <a:t>RUMUSAN MASALAH 3 </a:t>
            </a:r>
            <a:endParaRPr lang="en-US" sz="1600" b="1" dirty="0">
              <a:solidFill>
                <a:schemeClr val="tx1"/>
              </a:solidFill>
              <a:latin typeface="Arial" panose="020B0604020202020204" pitchFamily="34" charset="0"/>
              <a:cs typeface="Arial" panose="020B0604020202020204" pitchFamily="34" charset="0"/>
            </a:endParaRPr>
          </a:p>
        </p:txBody>
      </p:sp>
      <p:sp>
        <p:nvSpPr>
          <p:cNvPr id="38" name="TextBox 37"/>
          <p:cNvSpPr txBox="1"/>
          <p:nvPr/>
        </p:nvSpPr>
        <p:spPr>
          <a:xfrm>
            <a:off x="890814" y="783484"/>
            <a:ext cx="10424885" cy="707886"/>
          </a:xfrm>
          <a:prstGeom prst="rect">
            <a:avLst/>
          </a:prstGeom>
          <a:noFill/>
        </p:spPr>
        <p:txBody>
          <a:bodyPr wrap="square" rtlCol="0">
            <a:spAutoFit/>
          </a:bodyPr>
          <a:lstStyle/>
          <a:p>
            <a:r>
              <a:rPr lang="id-ID" sz="2000" u="sng" dirty="0">
                <a:latin typeface="Arial Black" panose="020B0A04020102020204" pitchFamily="34" charset="0"/>
              </a:rPr>
              <a:t>ANALISIS KARAKTERISTIK KIMIA AIR  </a:t>
            </a:r>
          </a:p>
          <a:p>
            <a:endParaRPr lang="en-US" sz="2000" u="sng" dirty="0">
              <a:latin typeface="Arial Black" panose="020B0A04020102020204" pitchFamily="34" charset="0"/>
            </a:endParaRPr>
          </a:p>
        </p:txBody>
      </p:sp>
      <p:pic>
        <p:nvPicPr>
          <p:cNvPr id="10" name="Picture 9"/>
          <p:cNvPicPr>
            <a:picLocks noChangeAspect="1"/>
          </p:cNvPicPr>
          <p:nvPr/>
        </p:nvPicPr>
        <p:blipFill>
          <a:blip r:embed="rId3"/>
          <a:stretch>
            <a:fillRect/>
          </a:stretch>
        </p:blipFill>
        <p:spPr>
          <a:xfrm>
            <a:off x="3166794" y="1203951"/>
            <a:ext cx="6947998" cy="4835603"/>
          </a:xfrm>
          <a:prstGeom prst="rect">
            <a:avLst/>
          </a:prstGeom>
          <a:ln w="28575">
            <a:solidFill>
              <a:schemeClr val="tx1"/>
            </a:solidFill>
          </a:ln>
        </p:spPr>
      </p:pic>
      <p:sp>
        <p:nvSpPr>
          <p:cNvPr id="12" name="Rectangle 11">
            <a:extLst>
              <a:ext uri="{FF2B5EF4-FFF2-40B4-BE49-F238E27FC236}">
                <a16:creationId xmlns:a16="http://schemas.microsoft.com/office/drawing/2014/main" id="{6CCAC0AB-B39E-477F-9073-20F9783F0F95}"/>
              </a:ext>
            </a:extLst>
          </p:cNvPr>
          <p:cNvSpPr/>
          <p:nvPr/>
        </p:nvSpPr>
        <p:spPr>
          <a:xfrm rot="7148331" flipH="1">
            <a:off x="4982291" y="2454636"/>
            <a:ext cx="2441382" cy="76299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CAC0AB-B39E-477F-9073-20F9783F0F95}"/>
              </a:ext>
            </a:extLst>
          </p:cNvPr>
          <p:cNvSpPr/>
          <p:nvPr/>
        </p:nvSpPr>
        <p:spPr>
          <a:xfrm rot="3623628" flipH="1">
            <a:off x="5405886" y="2442326"/>
            <a:ext cx="2441382" cy="762997"/>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0800000">
            <a:off x="5913702" y="2278576"/>
            <a:ext cx="965200" cy="901700"/>
          </a:xfrm>
          <a:prstGeom prst="triangle">
            <a:avLst/>
          </a:prstGeom>
          <a:noFill/>
          <a:ln w="3810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1692804" y="4291268"/>
            <a:ext cx="4065172" cy="901700"/>
            <a:chOff x="1692804" y="4291268"/>
            <a:chExt cx="4065172" cy="901700"/>
          </a:xfrm>
        </p:grpSpPr>
        <p:sp>
          <p:nvSpPr>
            <p:cNvPr id="17" name="Rounded Rectangle 16"/>
            <p:cNvSpPr/>
            <p:nvPr/>
          </p:nvSpPr>
          <p:spPr>
            <a:xfrm>
              <a:off x="1692804" y="4291268"/>
              <a:ext cx="2592425" cy="417974"/>
            </a:xfrm>
            <a:prstGeom prst="roundRect">
              <a:avLst/>
            </a:prstGeom>
            <a:solidFill>
              <a:srgbClr val="FF99FF"/>
            </a:solidFill>
            <a:ln w="28575">
              <a:solidFill>
                <a:srgbClr val="99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solidFill>
                    <a:schemeClr val="tx1"/>
                  </a:solidFill>
                  <a:latin typeface="Cambria" panose="02040503050406030204" pitchFamily="18" charset="0"/>
                  <a:ea typeface="Cambria" panose="02040503050406030204" pitchFamily="18" charset="0"/>
                </a:rPr>
                <a:t>Tipe kation non – dominan </a:t>
              </a:r>
              <a:endParaRPr lang="en-US" sz="1400" b="1" dirty="0">
                <a:solidFill>
                  <a:schemeClr val="tx1"/>
                </a:solidFill>
                <a:latin typeface="Cambria" panose="02040503050406030204" pitchFamily="18" charset="0"/>
                <a:ea typeface="Cambria" panose="02040503050406030204" pitchFamily="18" charset="0"/>
              </a:endParaRPr>
            </a:p>
          </p:txBody>
        </p:sp>
        <p:sp>
          <p:nvSpPr>
            <p:cNvPr id="2" name="Isosceles Triangle 1"/>
            <p:cNvSpPr/>
            <p:nvPr/>
          </p:nvSpPr>
          <p:spPr>
            <a:xfrm rot="10800000">
              <a:off x="4792776" y="4291268"/>
              <a:ext cx="965200" cy="901700"/>
            </a:xfrm>
            <a:prstGeom prst="triangl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Elbow Connector 18"/>
            <p:cNvCxnSpPr>
              <a:endCxn id="17" idx="0"/>
            </p:cNvCxnSpPr>
            <p:nvPr/>
          </p:nvCxnSpPr>
          <p:spPr>
            <a:xfrm rot="10800000">
              <a:off x="2989017" y="4291268"/>
              <a:ext cx="2321698" cy="12700"/>
            </a:xfrm>
            <a:prstGeom prst="bentConnector4">
              <a:avLst>
                <a:gd name="adj1" fmla="val 751"/>
                <a:gd name="adj2" fmla="val 2300000"/>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7053950" y="4246715"/>
            <a:ext cx="3637635" cy="932748"/>
            <a:chOff x="7053950" y="4246715"/>
            <a:chExt cx="3637635" cy="932748"/>
          </a:xfrm>
        </p:grpSpPr>
        <p:sp>
          <p:nvSpPr>
            <p:cNvPr id="15" name="Isosceles Triangle 14"/>
            <p:cNvSpPr/>
            <p:nvPr/>
          </p:nvSpPr>
          <p:spPr>
            <a:xfrm rot="10800000">
              <a:off x="7053950" y="4277763"/>
              <a:ext cx="965200" cy="901700"/>
            </a:xfrm>
            <a:prstGeom prst="triangl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8294583" y="4246715"/>
              <a:ext cx="2397002" cy="417974"/>
            </a:xfrm>
            <a:prstGeom prst="roundRect">
              <a:avLst/>
            </a:prstGeom>
            <a:solidFill>
              <a:schemeClr val="bg1">
                <a:lumMod val="75000"/>
              </a:schemeClr>
            </a:solidFill>
            <a:ln w="28575">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solidFill>
                    <a:schemeClr val="tx1"/>
                  </a:solidFill>
                  <a:latin typeface="Cambria" panose="02040503050406030204" pitchFamily="18" charset="0"/>
                  <a:ea typeface="Cambria" panose="02040503050406030204" pitchFamily="18" charset="0"/>
                </a:rPr>
                <a:t>Tipe anion non – dominan </a:t>
              </a:r>
              <a:endParaRPr lang="en-US" sz="1400" b="1" dirty="0">
                <a:solidFill>
                  <a:schemeClr val="tx1"/>
                </a:solidFill>
                <a:latin typeface="Cambria" panose="02040503050406030204" pitchFamily="18" charset="0"/>
                <a:ea typeface="Cambria" panose="02040503050406030204" pitchFamily="18" charset="0"/>
              </a:endParaRPr>
            </a:p>
          </p:txBody>
        </p:sp>
        <p:cxnSp>
          <p:nvCxnSpPr>
            <p:cNvPr id="28" name="Elbow Connector 27"/>
            <p:cNvCxnSpPr>
              <a:stCxn id="15" idx="3"/>
              <a:endCxn id="24" idx="0"/>
            </p:cNvCxnSpPr>
            <p:nvPr/>
          </p:nvCxnSpPr>
          <p:spPr>
            <a:xfrm rot="5400000" flipH="1" flipV="1">
              <a:off x="8499293" y="3283972"/>
              <a:ext cx="31048" cy="1956534"/>
            </a:xfrm>
            <a:prstGeom prst="bentConnector3">
              <a:avLst>
                <a:gd name="adj1" fmla="val 836279"/>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sp>
        <p:nvSpPr>
          <p:cNvPr id="22" name="Rounded Rectangle 21"/>
          <p:cNvSpPr/>
          <p:nvPr/>
        </p:nvSpPr>
        <p:spPr>
          <a:xfrm>
            <a:off x="2566616" y="2362346"/>
            <a:ext cx="2974618" cy="842968"/>
          </a:xfrm>
          <a:prstGeom prst="roundRect">
            <a:avLst/>
          </a:prstGeom>
          <a:solidFill>
            <a:srgbClr val="FCCECE"/>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solidFill>
                  <a:schemeClr val="tx1"/>
                </a:solidFill>
                <a:latin typeface="Cambria" panose="02040503050406030204" pitchFamily="18" charset="0"/>
                <a:ea typeface="Cambria" panose="02040503050406030204" pitchFamily="18" charset="0"/>
              </a:rPr>
              <a:t>Daerah 1</a:t>
            </a:r>
          </a:p>
          <a:p>
            <a:pPr algn="ctr"/>
            <a:r>
              <a:rPr lang="id-ID" sz="1400" dirty="0">
                <a:solidFill>
                  <a:schemeClr val="tx1"/>
                </a:solidFill>
                <a:latin typeface="Cambria" panose="02040503050406030204" pitchFamily="18" charset="0"/>
                <a:ea typeface="Cambria" panose="02040503050406030204" pitchFamily="18" charset="0"/>
              </a:rPr>
              <a:t>Kandungan alkali tanah melebihi kandungan alkalinya</a:t>
            </a:r>
            <a:r>
              <a:rPr lang="id-ID" sz="1400" b="1" dirty="0">
                <a:solidFill>
                  <a:schemeClr val="tx1"/>
                </a:solidFill>
                <a:latin typeface="Cambria" panose="02040503050406030204" pitchFamily="18" charset="0"/>
                <a:ea typeface="Cambria" panose="02040503050406030204" pitchFamily="18" charset="0"/>
              </a:rPr>
              <a:t> </a:t>
            </a:r>
          </a:p>
          <a:p>
            <a:pPr algn="ctr"/>
            <a:endParaRPr lang="en-US" sz="1400" b="1" dirty="0">
              <a:solidFill>
                <a:schemeClr val="tx1"/>
              </a:solidFill>
              <a:latin typeface="Cambria" panose="02040503050406030204" pitchFamily="18" charset="0"/>
              <a:ea typeface="Cambria" panose="02040503050406030204" pitchFamily="18" charset="0"/>
            </a:endParaRPr>
          </a:p>
        </p:txBody>
      </p:sp>
      <p:sp>
        <p:nvSpPr>
          <p:cNvPr id="23" name="Rounded Rectangle 22"/>
          <p:cNvSpPr/>
          <p:nvPr/>
        </p:nvSpPr>
        <p:spPr>
          <a:xfrm>
            <a:off x="7542200" y="2570069"/>
            <a:ext cx="2974618" cy="759097"/>
          </a:xfrm>
          <a:prstGeom prst="roundRect">
            <a:avLst/>
          </a:prstGeom>
          <a:solidFill>
            <a:schemeClr val="accent1">
              <a:lumMod val="20000"/>
              <a:lumOff val="80000"/>
            </a:schemeClr>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solidFill>
                  <a:schemeClr val="tx1"/>
                </a:solidFill>
                <a:latin typeface="Cambria" panose="02040503050406030204" pitchFamily="18" charset="0"/>
                <a:ea typeface="Cambria" panose="02040503050406030204" pitchFamily="18" charset="0"/>
              </a:rPr>
              <a:t>Daerah 4</a:t>
            </a:r>
          </a:p>
          <a:p>
            <a:pPr algn="ctr"/>
            <a:r>
              <a:rPr lang="id-ID" sz="1400" dirty="0">
                <a:solidFill>
                  <a:schemeClr val="tx1"/>
                </a:solidFill>
                <a:latin typeface="Cambria" panose="02040503050406030204" pitchFamily="18" charset="0"/>
                <a:ea typeface="Cambria" panose="02040503050406030204" pitchFamily="18" charset="0"/>
              </a:rPr>
              <a:t>Kandungan asam kuat melebihi asam lemahnya</a:t>
            </a:r>
            <a:endParaRPr lang="en-US" sz="1400" b="1" dirty="0">
              <a:solidFill>
                <a:schemeClr val="tx1"/>
              </a:solidFill>
              <a:latin typeface="Cambria" panose="02040503050406030204" pitchFamily="18" charset="0"/>
              <a:ea typeface="Cambria" panose="02040503050406030204" pitchFamily="18" charset="0"/>
            </a:endParaRPr>
          </a:p>
        </p:txBody>
      </p:sp>
      <p:sp>
        <p:nvSpPr>
          <p:cNvPr id="25" name="Rounded Rectangle 24"/>
          <p:cNvSpPr/>
          <p:nvPr/>
        </p:nvSpPr>
        <p:spPr>
          <a:xfrm>
            <a:off x="7344048" y="1652521"/>
            <a:ext cx="3222529" cy="759097"/>
          </a:xfrm>
          <a:prstGeom prst="roundRect">
            <a:avLst/>
          </a:prstGeom>
          <a:solidFill>
            <a:schemeClr val="accent4">
              <a:lumMod val="20000"/>
              <a:lumOff val="80000"/>
            </a:schemeClr>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solidFill>
                  <a:schemeClr val="tx1"/>
                </a:solidFill>
                <a:latin typeface="Cambria" panose="02040503050406030204" pitchFamily="18" charset="0"/>
                <a:ea typeface="Cambria" panose="02040503050406030204" pitchFamily="18" charset="0"/>
              </a:rPr>
              <a:t>Daerah 9</a:t>
            </a:r>
          </a:p>
          <a:p>
            <a:pPr algn="ctr"/>
            <a:r>
              <a:rPr lang="id-ID" sz="1400" dirty="0">
                <a:solidFill>
                  <a:schemeClr val="tx1"/>
                </a:solidFill>
                <a:latin typeface="Cambria" panose="02040503050406030204" pitchFamily="18" charset="0"/>
                <a:ea typeface="Cambria" panose="02040503050406030204" pitchFamily="18" charset="0"/>
              </a:rPr>
              <a:t>Pasangan kation dan anion seimbang dan tidak ada yang melebihi 50 %</a:t>
            </a:r>
            <a:endParaRPr lang="en-US" sz="1400" b="1" dirty="0">
              <a:solidFill>
                <a:schemeClr val="tx1"/>
              </a:solidFill>
              <a:latin typeface="Cambria" panose="02040503050406030204" pitchFamily="18" charset="0"/>
              <a:ea typeface="Cambria" panose="02040503050406030204" pitchFamily="18" charset="0"/>
            </a:endParaRPr>
          </a:p>
        </p:txBody>
      </p:sp>
      <p:grpSp>
        <p:nvGrpSpPr>
          <p:cNvPr id="20" name="Group 19"/>
          <p:cNvGrpSpPr/>
          <p:nvPr/>
        </p:nvGrpSpPr>
        <p:grpSpPr>
          <a:xfrm>
            <a:off x="5932087" y="4256958"/>
            <a:ext cx="2397002" cy="1633975"/>
            <a:chOff x="5932087" y="4256958"/>
            <a:chExt cx="2397002" cy="1633975"/>
          </a:xfrm>
        </p:grpSpPr>
        <p:sp>
          <p:nvSpPr>
            <p:cNvPr id="3" name="Isosceles Triangle 2"/>
            <p:cNvSpPr/>
            <p:nvPr/>
          </p:nvSpPr>
          <p:spPr>
            <a:xfrm>
              <a:off x="6559735" y="4256958"/>
              <a:ext cx="1066800" cy="901701"/>
            </a:xfrm>
            <a:prstGeom prst="triangl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5932087" y="5472959"/>
              <a:ext cx="2397002" cy="417974"/>
            </a:xfrm>
            <a:prstGeom prst="roundRect">
              <a:avLst/>
            </a:prstGeom>
            <a:solidFill>
              <a:schemeClr val="bg1">
                <a:lumMod val="75000"/>
              </a:schemeClr>
            </a:solidFill>
            <a:ln w="28575">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solidFill>
                    <a:schemeClr val="tx1"/>
                  </a:solidFill>
                  <a:latin typeface="Cambria" panose="02040503050406030204" pitchFamily="18" charset="0"/>
                  <a:ea typeface="Cambria" panose="02040503050406030204" pitchFamily="18" charset="0"/>
                </a:rPr>
                <a:t>Tipe anion Bikarbonat</a:t>
              </a:r>
              <a:endParaRPr lang="en-US" sz="1400" b="1" dirty="0">
                <a:solidFill>
                  <a:schemeClr val="tx1"/>
                </a:solidFill>
                <a:latin typeface="Cambria" panose="02040503050406030204" pitchFamily="18" charset="0"/>
                <a:ea typeface="Cambria" panose="02040503050406030204" pitchFamily="18" charset="0"/>
              </a:endParaRPr>
            </a:p>
          </p:txBody>
        </p:sp>
        <p:cxnSp>
          <p:nvCxnSpPr>
            <p:cNvPr id="18" name="Straight Arrow Connector 17"/>
            <p:cNvCxnSpPr>
              <a:stCxn id="3" idx="3"/>
            </p:cNvCxnSpPr>
            <p:nvPr/>
          </p:nvCxnSpPr>
          <p:spPr>
            <a:xfrm>
              <a:off x="7093135" y="5158659"/>
              <a:ext cx="0" cy="31430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21" name="Horizontal Scroll 20"/>
          <p:cNvSpPr/>
          <p:nvPr/>
        </p:nvSpPr>
        <p:spPr>
          <a:xfrm>
            <a:off x="210365" y="5583672"/>
            <a:ext cx="6668537" cy="1121038"/>
          </a:xfrm>
          <a:prstGeom prst="horizontalScroll">
            <a:avLst/>
          </a:prstGeom>
          <a:solidFill>
            <a:srgbClr val="FFC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solidFill>
                  <a:schemeClr val="tx1"/>
                </a:solidFill>
                <a:latin typeface="Cambria" panose="02040503050406030204" pitchFamily="18" charset="0"/>
                <a:ea typeface="Cambria" panose="02040503050406030204" pitchFamily="18" charset="0"/>
              </a:rPr>
              <a:t>C</a:t>
            </a:r>
            <a:r>
              <a:rPr lang="en-US" sz="1200" dirty="0" err="1">
                <a:solidFill>
                  <a:schemeClr val="tx1"/>
                </a:solidFill>
                <a:latin typeface="Cambria" panose="02040503050406030204" pitchFamily="18" charset="0"/>
                <a:ea typeface="Cambria" panose="02040503050406030204" pitchFamily="18" charset="0"/>
              </a:rPr>
              <a:t>ontoh</a:t>
            </a:r>
            <a:r>
              <a:rPr lang="en-US" sz="1200" dirty="0">
                <a:solidFill>
                  <a:schemeClr val="tx1"/>
                </a:solidFill>
                <a:latin typeface="Cambria" panose="02040503050406030204" pitchFamily="18" charset="0"/>
                <a:ea typeface="Cambria" panose="02040503050406030204" pitchFamily="18" charset="0"/>
              </a:rPr>
              <a:t> air </a:t>
            </a:r>
            <a:r>
              <a:rPr lang="en-US" sz="1200" dirty="0" err="1">
                <a:solidFill>
                  <a:schemeClr val="tx1"/>
                </a:solidFill>
                <a:latin typeface="Cambria" panose="02040503050406030204" pitchFamily="18" charset="0"/>
                <a:ea typeface="Cambria" panose="02040503050406030204" pitchFamily="18" charset="0"/>
              </a:rPr>
              <a:t>terletak</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pada</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daerah</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pembagian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pias</a:t>
            </a:r>
            <a:r>
              <a:rPr lang="en-US" sz="1200" dirty="0">
                <a:solidFill>
                  <a:schemeClr val="tx1"/>
                </a:solidFill>
                <a:latin typeface="Cambria" panose="02040503050406030204" pitchFamily="18" charset="0"/>
                <a:ea typeface="Cambria" panose="02040503050406030204" pitchFamily="18" charset="0"/>
              </a:rPr>
              <a:t> yang </a:t>
            </a:r>
            <a:r>
              <a:rPr lang="en-US" sz="1200" dirty="0" err="1">
                <a:solidFill>
                  <a:schemeClr val="tx1"/>
                </a:solidFill>
                <a:latin typeface="Cambria" panose="02040503050406030204" pitchFamily="18" charset="0"/>
                <a:ea typeface="Cambria" panose="02040503050406030204" pitchFamily="18" charset="0"/>
              </a:rPr>
              <a:t>sama</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maka</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dapat</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dinyatakan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bahwa</a:t>
            </a:r>
            <a:r>
              <a:rPr lang="en-US" sz="1200" dirty="0">
                <a:solidFill>
                  <a:schemeClr val="tx1"/>
                </a:solidFill>
                <a:latin typeface="Cambria" panose="02040503050406030204" pitchFamily="18" charset="0"/>
                <a:ea typeface="Cambria" panose="02040503050406030204" pitchFamily="18" charset="0"/>
              </a:rPr>
              <a:t> </a:t>
            </a:r>
            <a:r>
              <a:rPr lang="en-US" sz="1200" b="1" dirty="0">
                <a:solidFill>
                  <a:schemeClr val="tx1"/>
                </a:solidFill>
                <a:latin typeface="Cambria" panose="02040503050406030204" pitchFamily="18" charset="0"/>
                <a:ea typeface="Cambria" panose="02040503050406030204" pitchFamily="18" charset="0"/>
              </a:rPr>
              <a:t>air </a:t>
            </a:r>
            <a:r>
              <a:rPr lang="en-US" sz="1200" b="1" dirty="0" err="1">
                <a:solidFill>
                  <a:schemeClr val="tx1"/>
                </a:solidFill>
                <a:latin typeface="Cambria" panose="02040503050406030204" pitchFamily="18" charset="0"/>
                <a:ea typeface="Cambria" panose="02040503050406030204" pitchFamily="18" charset="0"/>
              </a:rPr>
              <a:t>tanah</a:t>
            </a:r>
            <a:r>
              <a:rPr lang="en-US" sz="1200" b="1" dirty="0">
                <a:solidFill>
                  <a:schemeClr val="tx1"/>
                </a:solidFill>
                <a:latin typeface="Cambria" panose="02040503050406030204" pitchFamily="18" charset="0"/>
                <a:ea typeface="Cambria" panose="02040503050406030204" pitchFamily="18" charset="0"/>
              </a:rPr>
              <a:t> </a:t>
            </a:r>
            <a:r>
              <a:rPr lang="en-US" sz="1200" b="1" dirty="0" err="1">
                <a:solidFill>
                  <a:schemeClr val="tx1"/>
                </a:solidFill>
                <a:latin typeface="Cambria" panose="02040503050406030204" pitchFamily="18" charset="0"/>
                <a:ea typeface="Cambria" panose="02040503050406030204" pitchFamily="18" charset="0"/>
              </a:rPr>
              <a:t>dan</a:t>
            </a:r>
            <a:r>
              <a:rPr lang="en-US" sz="1200" b="1" dirty="0">
                <a:solidFill>
                  <a:schemeClr val="tx1"/>
                </a:solidFill>
                <a:latin typeface="Cambria" panose="02040503050406030204" pitchFamily="18" charset="0"/>
                <a:ea typeface="Cambria" panose="02040503050406030204" pitchFamily="18" charset="0"/>
              </a:rPr>
              <a:t> air </a:t>
            </a:r>
            <a:r>
              <a:rPr lang="en-US" sz="1200" b="1" dirty="0" err="1">
                <a:solidFill>
                  <a:schemeClr val="tx1"/>
                </a:solidFill>
                <a:latin typeface="Cambria" panose="02040503050406030204" pitchFamily="18" charset="0"/>
                <a:ea typeface="Cambria" panose="02040503050406030204" pitchFamily="18" charset="0"/>
              </a:rPr>
              <a:t>permukaan</a:t>
            </a:r>
            <a:r>
              <a:rPr lang="en-US" sz="1200" b="1" dirty="0">
                <a:solidFill>
                  <a:schemeClr val="tx1"/>
                </a:solidFill>
                <a:latin typeface="Cambria" panose="02040503050406030204" pitchFamily="18" charset="0"/>
                <a:ea typeface="Cambria" panose="02040503050406030204" pitchFamily="18" charset="0"/>
              </a:rPr>
              <a:t> </a:t>
            </a:r>
            <a:r>
              <a:rPr lang="en-US" sz="1200" dirty="0">
                <a:solidFill>
                  <a:schemeClr val="tx1"/>
                </a:solidFill>
                <a:latin typeface="Cambria" panose="02040503050406030204" pitchFamily="18" charset="0"/>
                <a:ea typeface="Cambria" panose="02040503050406030204" pitchFamily="18" charset="0"/>
              </a:rPr>
              <a:t>di </a:t>
            </a:r>
            <a:r>
              <a:rPr lang="en-US" sz="1200" dirty="0" err="1">
                <a:solidFill>
                  <a:schemeClr val="tx1"/>
                </a:solidFill>
                <a:latin typeface="Cambria" panose="02040503050406030204" pitchFamily="18" charset="0"/>
                <a:ea typeface="Cambria" panose="02040503050406030204" pitchFamily="18" charset="0"/>
              </a:rPr>
              <a:t>lokasi</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penelitian</a:t>
            </a:r>
            <a:r>
              <a:rPr lang="en-US" sz="1200" dirty="0">
                <a:solidFill>
                  <a:schemeClr val="tx1"/>
                </a:solidFill>
                <a:latin typeface="Cambria" panose="02040503050406030204" pitchFamily="18" charset="0"/>
                <a:ea typeface="Cambria" panose="02040503050406030204" pitchFamily="18" charset="0"/>
              </a:rPr>
              <a:t> </a:t>
            </a:r>
            <a:r>
              <a:rPr lang="en-US" sz="1200" b="1" dirty="0" err="1">
                <a:solidFill>
                  <a:schemeClr val="tx1"/>
                </a:solidFill>
                <a:latin typeface="Cambria" panose="02040503050406030204" pitchFamily="18" charset="0"/>
                <a:ea typeface="Cambria" panose="02040503050406030204" pitchFamily="18" charset="0"/>
              </a:rPr>
              <a:t>memiliki</a:t>
            </a:r>
            <a:r>
              <a:rPr lang="en-US" sz="1200" b="1" dirty="0">
                <a:solidFill>
                  <a:schemeClr val="tx1"/>
                </a:solidFill>
                <a:latin typeface="Cambria" panose="02040503050406030204" pitchFamily="18" charset="0"/>
                <a:ea typeface="Cambria" panose="02040503050406030204" pitchFamily="18" charset="0"/>
              </a:rPr>
              <a:t> </a:t>
            </a:r>
            <a:r>
              <a:rPr lang="en-US" sz="1200" b="1" dirty="0" err="1">
                <a:solidFill>
                  <a:schemeClr val="tx1"/>
                </a:solidFill>
                <a:latin typeface="Cambria" panose="02040503050406030204" pitchFamily="18" charset="0"/>
                <a:ea typeface="Cambria" panose="02040503050406030204" pitchFamily="18" charset="0"/>
              </a:rPr>
              <a:t>kesamaan</a:t>
            </a:r>
            <a:r>
              <a:rPr lang="en-US" sz="1200" b="1" dirty="0">
                <a:solidFill>
                  <a:schemeClr val="tx1"/>
                </a:solidFill>
                <a:latin typeface="Cambria" panose="02040503050406030204" pitchFamily="18" charset="0"/>
                <a:ea typeface="Cambria" panose="02040503050406030204" pitchFamily="18" charset="0"/>
              </a:rPr>
              <a:t> </a:t>
            </a:r>
            <a:r>
              <a:rPr lang="en-US" sz="1200" b="1" dirty="0" err="1">
                <a:solidFill>
                  <a:schemeClr val="tx1"/>
                </a:solidFill>
                <a:latin typeface="Cambria" panose="02040503050406030204" pitchFamily="18" charset="0"/>
                <a:ea typeface="Cambria" panose="02040503050406030204" pitchFamily="18" charset="0"/>
              </a:rPr>
              <a:t>karakteristik</a:t>
            </a:r>
            <a:r>
              <a:rPr lang="en-US" sz="1200" b="1" dirty="0">
                <a:solidFill>
                  <a:schemeClr val="tx1"/>
                </a:solidFill>
                <a:latin typeface="Cambria" panose="02040503050406030204" pitchFamily="18" charset="0"/>
                <a:ea typeface="Cambria" panose="02040503050406030204" pitchFamily="18" charset="0"/>
              </a:rPr>
              <a:t> </a:t>
            </a:r>
            <a:r>
              <a:rPr lang="en-US" sz="1200" b="1" dirty="0" err="1">
                <a:solidFill>
                  <a:schemeClr val="tx1"/>
                </a:solidFill>
                <a:latin typeface="Cambria" panose="02040503050406030204" pitchFamily="18" charset="0"/>
                <a:ea typeface="Cambria" panose="02040503050406030204" pitchFamily="18" charset="0"/>
              </a:rPr>
              <a:t>kandungan</a:t>
            </a:r>
            <a:r>
              <a:rPr lang="en-US" sz="1200" b="1" dirty="0">
                <a:solidFill>
                  <a:schemeClr val="tx1"/>
                </a:solidFill>
                <a:latin typeface="Cambria" panose="02040503050406030204" pitchFamily="18" charset="0"/>
                <a:ea typeface="Cambria" panose="02040503050406030204" pitchFamily="18" charset="0"/>
              </a:rPr>
              <a:t> </a:t>
            </a:r>
            <a:r>
              <a:rPr lang="en-US" sz="1200" b="1" dirty="0" err="1">
                <a:solidFill>
                  <a:schemeClr val="tx1"/>
                </a:solidFill>
                <a:latin typeface="Cambria" panose="02040503050406030204" pitchFamily="18" charset="0"/>
                <a:ea typeface="Cambria" panose="02040503050406030204" pitchFamily="18" charset="0"/>
              </a:rPr>
              <a:t>kimia</a:t>
            </a:r>
            <a:r>
              <a:rPr lang="en-US" sz="1200" b="1" dirty="0">
                <a:solidFill>
                  <a:schemeClr val="tx1"/>
                </a:solidFill>
                <a:latin typeface="Cambria" panose="02040503050406030204" pitchFamily="18" charset="0"/>
                <a:ea typeface="Cambria" panose="02040503050406030204" pitchFamily="18" charset="0"/>
              </a:rPr>
              <a:t> </a:t>
            </a:r>
            <a:r>
              <a:rPr lang="en-US" sz="1200" b="1" dirty="0" err="1">
                <a:solidFill>
                  <a:schemeClr val="tx1"/>
                </a:solidFill>
                <a:latin typeface="Cambria" panose="02040503050406030204" pitchFamily="18" charset="0"/>
                <a:ea typeface="Cambria" panose="02040503050406030204" pitchFamily="18" charset="0"/>
              </a:rPr>
              <a:t>dan</a:t>
            </a:r>
            <a:r>
              <a:rPr lang="en-US" sz="1200" b="1" dirty="0">
                <a:solidFill>
                  <a:schemeClr val="tx1"/>
                </a:solidFill>
                <a:latin typeface="Cambria" panose="02040503050406030204" pitchFamily="18" charset="0"/>
                <a:ea typeface="Cambria" panose="02040503050406030204" pitchFamily="18" charset="0"/>
              </a:rPr>
              <a:t> </a:t>
            </a:r>
            <a:r>
              <a:rPr lang="en-US" sz="1200" b="1" dirty="0" err="1">
                <a:solidFill>
                  <a:schemeClr val="tx1"/>
                </a:solidFill>
                <a:latin typeface="Cambria" panose="02040503050406030204" pitchFamily="18" charset="0"/>
                <a:ea typeface="Cambria" panose="02040503050406030204" pitchFamily="18" charset="0"/>
              </a:rPr>
              <a:t>saling</a:t>
            </a:r>
            <a:r>
              <a:rPr lang="en-US" sz="1200" b="1" dirty="0">
                <a:solidFill>
                  <a:schemeClr val="tx1"/>
                </a:solidFill>
                <a:latin typeface="Cambria" panose="02040503050406030204" pitchFamily="18" charset="0"/>
                <a:ea typeface="Cambria" panose="02040503050406030204" pitchFamily="18" charset="0"/>
              </a:rPr>
              <a:t> </a:t>
            </a:r>
            <a:r>
              <a:rPr lang="en-US" sz="1200" b="1" dirty="0" err="1">
                <a:solidFill>
                  <a:schemeClr val="tx1"/>
                </a:solidFill>
                <a:latin typeface="Cambria" panose="02040503050406030204" pitchFamily="18" charset="0"/>
                <a:ea typeface="Cambria" panose="02040503050406030204" pitchFamily="18" charset="0"/>
              </a:rPr>
              <a:t>berinteraksi</a:t>
            </a:r>
            <a:r>
              <a:rPr lang="en-US" sz="1200" dirty="0">
                <a:solidFill>
                  <a:schemeClr val="tx1"/>
                </a:solidFill>
                <a:latin typeface="Cambria" panose="02040503050406030204" pitchFamily="18" charset="0"/>
                <a:ea typeface="Cambria" panose="02040503050406030204" pitchFamily="18" charset="0"/>
              </a:rPr>
              <a:t>.</a:t>
            </a:r>
            <a:r>
              <a:rPr lang="id-ID" sz="1200" dirty="0">
                <a:solidFill>
                  <a:schemeClr val="tx1"/>
                </a:solidFill>
                <a:latin typeface="Cambria" panose="02040503050406030204" pitchFamily="18" charset="0"/>
                <a:ea typeface="Cambria" panose="02040503050406030204" pitchFamily="18" charset="0"/>
              </a:rPr>
              <a:t> Namun terdapat satu contoh air berada di ruas yang berbeda yaitu pada SG-35. </a:t>
            </a:r>
            <a:endParaRPr lang="en-US" sz="1200" dirty="0">
              <a:solidFill>
                <a:schemeClr val="tx1"/>
              </a:solidFill>
              <a:latin typeface="Cambria" panose="02040503050406030204" pitchFamily="18" charset="0"/>
              <a:ea typeface="Cambria" panose="02040503050406030204" pitchFamily="18" charset="0"/>
            </a:endParaRPr>
          </a:p>
        </p:txBody>
      </p:sp>
      <p:sp>
        <p:nvSpPr>
          <p:cNvPr id="26" name="Rectangle 25"/>
          <p:cNvSpPr/>
          <p:nvPr/>
        </p:nvSpPr>
        <p:spPr>
          <a:xfrm>
            <a:off x="106589" y="5524422"/>
            <a:ext cx="1285194" cy="26122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a:solidFill>
                  <a:schemeClr val="bg1"/>
                </a:solidFill>
                <a:latin typeface="Cambria" panose="02040503050406030204" pitchFamily="18" charset="0"/>
                <a:ea typeface="Cambria" panose="02040503050406030204" pitchFamily="18" charset="0"/>
              </a:rPr>
              <a:t>Hasil </a:t>
            </a:r>
            <a:endParaRPr lang="en-US"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690362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xit" presetSubtype="32" fill="hold" nodeType="clickEffect">
                                  <p:stCondLst>
                                    <p:cond delay="0"/>
                                  </p:stCondLst>
                                  <p:childTnLst>
                                    <p:animEffect transition="out" filter="circle(out)">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circle(in)">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xit" presetSubtype="32" fill="hold" nodeType="clickEffect">
                                  <p:stCondLst>
                                    <p:cond delay="0"/>
                                  </p:stCondLst>
                                  <p:childTnLst>
                                    <p:animEffect transition="out" filter="circle(out)">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circle(in)">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xit" presetSubtype="32" fill="hold" nodeType="clickEffect">
                                  <p:stCondLst>
                                    <p:cond delay="0"/>
                                  </p:stCondLst>
                                  <p:childTnLst>
                                    <p:animEffect transition="out" filter="circle(out)">
                                      <p:cBhvr>
                                        <p:cTn id="47" dur="500"/>
                                        <p:tgtEl>
                                          <p:spTgt spid="20"/>
                                        </p:tgtEl>
                                      </p:cBhvr>
                                    </p:animEffect>
                                    <p:set>
                                      <p:cBhvr>
                                        <p:cTn id="48" dur="1" fill="hold">
                                          <p:stCondLst>
                                            <p:cond delay="499"/>
                                          </p:stCondLst>
                                        </p:cTn>
                                        <p:tgtEl>
                                          <p:spTgt spid="20"/>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circle(in)">
                                      <p:cBhvr>
                                        <p:cTn id="53" dur="500"/>
                                        <p:tgtEl>
                                          <p:spTgt spid="22"/>
                                        </p:tgtEl>
                                      </p:cBhvr>
                                    </p:animEffect>
                                  </p:childTnLst>
                                </p:cTn>
                              </p:par>
                              <p:par>
                                <p:cTn id="54" presetID="6" presetClass="entr" presetSubtype="16"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circle(in)">
                                      <p:cBhvr>
                                        <p:cTn id="56" dur="5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6" presetClass="exit" presetSubtype="32" fill="hold" grpId="1" nodeType="clickEffect">
                                  <p:stCondLst>
                                    <p:cond delay="0"/>
                                  </p:stCondLst>
                                  <p:childTnLst>
                                    <p:animEffect transition="out" filter="circle(out)">
                                      <p:cBhvr>
                                        <p:cTn id="60" dur="500"/>
                                        <p:tgtEl>
                                          <p:spTgt spid="22"/>
                                        </p:tgtEl>
                                      </p:cBhvr>
                                    </p:animEffect>
                                    <p:set>
                                      <p:cBhvr>
                                        <p:cTn id="61" dur="1" fill="hold">
                                          <p:stCondLst>
                                            <p:cond delay="499"/>
                                          </p:stCondLst>
                                        </p:cTn>
                                        <p:tgtEl>
                                          <p:spTgt spid="22"/>
                                        </p:tgtEl>
                                        <p:attrNameLst>
                                          <p:attrName>style.visibility</p:attrName>
                                        </p:attrNameLst>
                                      </p:cBhvr>
                                      <p:to>
                                        <p:strVal val="hidden"/>
                                      </p:to>
                                    </p:set>
                                  </p:childTnLst>
                                </p:cTn>
                              </p:par>
                              <p:par>
                                <p:cTn id="62" presetID="6" presetClass="exit" presetSubtype="32" fill="hold" grpId="1" nodeType="withEffect">
                                  <p:stCondLst>
                                    <p:cond delay="0"/>
                                  </p:stCondLst>
                                  <p:childTnLst>
                                    <p:animEffect transition="out" filter="circle(out)">
                                      <p:cBhvr>
                                        <p:cTn id="63" dur="500"/>
                                        <p:tgtEl>
                                          <p:spTgt spid="12"/>
                                        </p:tgtEl>
                                      </p:cBhvr>
                                    </p:animEffect>
                                    <p:set>
                                      <p:cBhvr>
                                        <p:cTn id="64" dur="1" fill="hold">
                                          <p:stCondLst>
                                            <p:cond delay="499"/>
                                          </p:stCondLst>
                                        </p:cTn>
                                        <p:tgtEl>
                                          <p:spTgt spid="12"/>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6" presetClass="entr" presetSubtype="16" fill="hold" grpId="0"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circle(in)">
                                      <p:cBhvr>
                                        <p:cTn id="69" dur="500"/>
                                        <p:tgtEl>
                                          <p:spTgt spid="14"/>
                                        </p:tgtEl>
                                      </p:cBhvr>
                                    </p:animEffect>
                                  </p:childTnLst>
                                </p:cTn>
                              </p:par>
                              <p:par>
                                <p:cTn id="70" presetID="6" presetClass="entr" presetSubtype="16"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circle(in)">
                                      <p:cBhvr>
                                        <p:cTn id="72" dur="5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xit" presetSubtype="32" fill="hold" grpId="1" nodeType="clickEffect">
                                  <p:stCondLst>
                                    <p:cond delay="0"/>
                                  </p:stCondLst>
                                  <p:childTnLst>
                                    <p:animEffect transition="out" filter="circle(out)">
                                      <p:cBhvr>
                                        <p:cTn id="76" dur="500"/>
                                        <p:tgtEl>
                                          <p:spTgt spid="14"/>
                                        </p:tgtEl>
                                      </p:cBhvr>
                                    </p:animEffect>
                                    <p:set>
                                      <p:cBhvr>
                                        <p:cTn id="77" dur="1" fill="hold">
                                          <p:stCondLst>
                                            <p:cond delay="499"/>
                                          </p:stCondLst>
                                        </p:cTn>
                                        <p:tgtEl>
                                          <p:spTgt spid="14"/>
                                        </p:tgtEl>
                                        <p:attrNameLst>
                                          <p:attrName>style.visibility</p:attrName>
                                        </p:attrNameLst>
                                      </p:cBhvr>
                                      <p:to>
                                        <p:strVal val="hidden"/>
                                      </p:to>
                                    </p:set>
                                  </p:childTnLst>
                                </p:cTn>
                              </p:par>
                              <p:par>
                                <p:cTn id="78" presetID="6" presetClass="exit" presetSubtype="32" fill="hold" grpId="1" nodeType="withEffect">
                                  <p:stCondLst>
                                    <p:cond delay="0"/>
                                  </p:stCondLst>
                                  <p:childTnLst>
                                    <p:animEffect transition="out" filter="circle(out)">
                                      <p:cBhvr>
                                        <p:cTn id="79" dur="500"/>
                                        <p:tgtEl>
                                          <p:spTgt spid="23"/>
                                        </p:tgtEl>
                                      </p:cBhvr>
                                    </p:animEffect>
                                    <p:set>
                                      <p:cBhvr>
                                        <p:cTn id="80" dur="1" fill="hold">
                                          <p:stCondLst>
                                            <p:cond delay="499"/>
                                          </p:stCondLst>
                                        </p:cTn>
                                        <p:tgtEl>
                                          <p:spTgt spid="23"/>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6" presetClass="entr" presetSubtype="16"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circle(in)">
                                      <p:cBhvr>
                                        <p:cTn id="85" dur="500"/>
                                        <p:tgtEl>
                                          <p:spTgt spid="16"/>
                                        </p:tgtEl>
                                      </p:cBhvr>
                                    </p:animEffect>
                                  </p:childTnLst>
                                </p:cTn>
                              </p:par>
                              <p:par>
                                <p:cTn id="86" presetID="6" presetClass="entr" presetSubtype="16"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circle(in)">
                                      <p:cBhvr>
                                        <p:cTn id="88" dur="500"/>
                                        <p:tgtEl>
                                          <p:spTgt spid="25"/>
                                        </p:tgtEl>
                                      </p:cBhvr>
                                    </p:animEffect>
                                  </p:childTnLst>
                                </p:cTn>
                              </p:par>
                            </p:childTnLst>
                          </p:cTn>
                        </p:par>
                      </p:childTnLst>
                    </p:cTn>
                  </p:par>
                  <p:par>
                    <p:cTn id="89" fill="hold">
                      <p:stCondLst>
                        <p:cond delay="indefinite"/>
                      </p:stCondLst>
                      <p:childTnLst>
                        <p:par>
                          <p:cTn id="90" fill="hold">
                            <p:stCondLst>
                              <p:cond delay="0"/>
                            </p:stCondLst>
                            <p:childTnLst>
                              <p:par>
                                <p:cTn id="91" presetID="6" presetClass="exit" presetSubtype="32" fill="hold" grpId="1" nodeType="clickEffect">
                                  <p:stCondLst>
                                    <p:cond delay="0"/>
                                  </p:stCondLst>
                                  <p:childTnLst>
                                    <p:animEffect transition="out" filter="circle(out)">
                                      <p:cBhvr>
                                        <p:cTn id="92" dur="500"/>
                                        <p:tgtEl>
                                          <p:spTgt spid="16"/>
                                        </p:tgtEl>
                                      </p:cBhvr>
                                    </p:animEffect>
                                    <p:set>
                                      <p:cBhvr>
                                        <p:cTn id="93" dur="1" fill="hold">
                                          <p:stCondLst>
                                            <p:cond delay="499"/>
                                          </p:stCondLst>
                                        </p:cTn>
                                        <p:tgtEl>
                                          <p:spTgt spid="16"/>
                                        </p:tgtEl>
                                        <p:attrNameLst>
                                          <p:attrName>style.visibility</p:attrName>
                                        </p:attrNameLst>
                                      </p:cBhvr>
                                      <p:to>
                                        <p:strVal val="hidden"/>
                                      </p:to>
                                    </p:set>
                                  </p:childTnLst>
                                </p:cTn>
                              </p:par>
                              <p:par>
                                <p:cTn id="94" presetID="6" presetClass="exit" presetSubtype="32" fill="hold" grpId="1" nodeType="withEffect">
                                  <p:stCondLst>
                                    <p:cond delay="0"/>
                                  </p:stCondLst>
                                  <p:childTnLst>
                                    <p:animEffect transition="out" filter="circle(out)">
                                      <p:cBhvr>
                                        <p:cTn id="95" dur="500"/>
                                        <p:tgtEl>
                                          <p:spTgt spid="25"/>
                                        </p:tgtEl>
                                      </p:cBhvr>
                                    </p:animEffect>
                                    <p:set>
                                      <p:cBhvr>
                                        <p:cTn id="96" dur="1" fill="hold">
                                          <p:stCondLst>
                                            <p:cond delay="499"/>
                                          </p:stCondLst>
                                        </p:cTn>
                                        <p:tgtEl>
                                          <p:spTgt spid="25"/>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barn(inVertical)">
                                      <p:cBhvr>
                                        <p:cTn id="101" dur="500"/>
                                        <p:tgtEl>
                                          <p:spTgt spid="26"/>
                                        </p:tgtEl>
                                      </p:cBhvr>
                                    </p:animEffect>
                                  </p:childTnLst>
                                </p:cTn>
                              </p:par>
                              <p:par>
                                <p:cTn id="102" presetID="16" presetClass="entr" presetSubtype="21" fill="hold" grpId="0" nodeType="withEffect">
                                  <p:stCondLst>
                                    <p:cond delay="0"/>
                                  </p:stCondLst>
                                  <p:childTnLst>
                                    <p:set>
                                      <p:cBhvr>
                                        <p:cTn id="103" dur="1" fill="hold">
                                          <p:stCondLst>
                                            <p:cond delay="0"/>
                                          </p:stCondLst>
                                        </p:cTn>
                                        <p:tgtEl>
                                          <p:spTgt spid="21"/>
                                        </p:tgtEl>
                                        <p:attrNameLst>
                                          <p:attrName>style.visibility</p:attrName>
                                        </p:attrNameLst>
                                      </p:cBhvr>
                                      <p:to>
                                        <p:strVal val="visible"/>
                                      </p:to>
                                    </p:set>
                                    <p:animEffect transition="in" filter="barn(inVertical)">
                                      <p:cBhvr>
                                        <p:cTn id="10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8" grpId="0"/>
      <p:bldP spid="12" grpId="0" animBg="1"/>
      <p:bldP spid="12" grpId="1" animBg="1"/>
      <p:bldP spid="14" grpId="0" animBg="1"/>
      <p:bldP spid="14" grpId="1" animBg="1"/>
      <p:bldP spid="16" grpId="0" animBg="1"/>
      <p:bldP spid="16" grpId="1" animBg="1"/>
      <p:bldP spid="22" grpId="0" animBg="1"/>
      <p:bldP spid="22" grpId="1" animBg="1"/>
      <p:bldP spid="23" grpId="0" animBg="1"/>
      <p:bldP spid="23" grpId="1" animBg="1"/>
      <p:bldP spid="25" grpId="0" animBg="1"/>
      <p:bldP spid="25" grpId="1" animBg="1"/>
      <p:bldP spid="21"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ounded Rectangle 3"/>
          <p:cNvSpPr/>
          <p:nvPr/>
        </p:nvSpPr>
        <p:spPr>
          <a:xfrm>
            <a:off x="890815" y="127581"/>
            <a:ext cx="7897586" cy="60967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solidFill>
                  <a:schemeClr val="bg1"/>
                </a:solidFill>
                <a:latin typeface="Arial Black" panose="020B0A04020102020204" pitchFamily="34" charset="0"/>
              </a:rPr>
              <a:t> KESIMPULAN DAN SARAN</a:t>
            </a:r>
            <a:endParaRPr lang="en-US" sz="3200" dirty="0">
              <a:solidFill>
                <a:schemeClr val="bg1"/>
              </a:solidFill>
              <a:latin typeface="Arial Black" panose="020B0A04020102020204" pitchFamily="34" charset="0"/>
            </a:endParaRPr>
          </a:p>
        </p:txBody>
      </p:sp>
      <p:sp>
        <p:nvSpPr>
          <p:cNvPr id="5" name="Oval 4"/>
          <p:cNvSpPr/>
          <p:nvPr/>
        </p:nvSpPr>
        <p:spPr>
          <a:xfrm>
            <a:off x="145777" y="0"/>
            <a:ext cx="938082" cy="8559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latin typeface="Arial Black" panose="020B0A04020102020204" pitchFamily="34" charset="0"/>
              </a:rPr>
              <a:t>VII</a:t>
            </a:r>
            <a:endParaRPr lang="en-US" sz="2400" dirty="0">
              <a:latin typeface="Arial Black" panose="020B0A04020102020204" pitchFamily="34" charset="0"/>
            </a:endParaRPr>
          </a:p>
        </p:txBody>
      </p:sp>
      <p:sp>
        <p:nvSpPr>
          <p:cNvPr id="7" name="AutoShape 3"/>
          <p:cNvSpPr/>
          <p:nvPr/>
        </p:nvSpPr>
        <p:spPr>
          <a:xfrm>
            <a:off x="0" y="6353854"/>
            <a:ext cx="12192000" cy="504145"/>
          </a:xfrm>
          <a:prstGeom prst="rect">
            <a:avLst/>
          </a:prstGeom>
          <a:solidFill>
            <a:srgbClr val="053D57"/>
          </a:solidFill>
        </p:spPr>
      </p:sp>
      <p:sp>
        <p:nvSpPr>
          <p:cNvPr id="8" name="TextBox 4"/>
          <p:cNvSpPr txBox="1"/>
          <p:nvPr/>
        </p:nvSpPr>
        <p:spPr>
          <a:xfrm>
            <a:off x="10067471" y="6291536"/>
            <a:ext cx="4381500" cy="466153"/>
          </a:xfrm>
          <a:prstGeom prst="rect">
            <a:avLst/>
          </a:prstGeom>
        </p:spPr>
        <p:txBody>
          <a:bodyPr wrap="square" lIns="0" tIns="0" rIns="0" bIns="0" rtlCol="0" anchor="t">
            <a:spAutoFit/>
          </a:bodyPr>
          <a:lstStyle/>
          <a:p>
            <a:pPr>
              <a:lnSpc>
                <a:spcPts val="4306"/>
              </a:lnSpc>
              <a:spcBef>
                <a:spcPct val="0"/>
              </a:spcBef>
            </a:pPr>
            <a:r>
              <a:rPr lang="id-ID" b="1" spc="115" dirty="0">
                <a:solidFill>
                  <a:schemeClr val="bg1"/>
                </a:solidFill>
                <a:latin typeface="Arial" panose="020B0604020202020204" pitchFamily="34" charset="0"/>
                <a:cs typeface="Arial" panose="020B0604020202020204" pitchFamily="34" charset="0"/>
              </a:rPr>
              <a:t>UJIAN SKRIPSI </a:t>
            </a:r>
            <a:endParaRPr lang="en-US" b="1" spc="115" dirty="0">
              <a:solidFill>
                <a:schemeClr val="bg1"/>
              </a:solidFill>
              <a:latin typeface="Arial" panose="020B0604020202020204" pitchFamily="34" charset="0"/>
              <a:cs typeface="Arial" panose="020B0604020202020204" pitchFamily="34" charset="0"/>
            </a:endParaRPr>
          </a:p>
        </p:txBody>
      </p:sp>
      <p:sp>
        <p:nvSpPr>
          <p:cNvPr id="3" name="Rectangle 2"/>
          <p:cNvSpPr/>
          <p:nvPr/>
        </p:nvSpPr>
        <p:spPr>
          <a:xfrm>
            <a:off x="315927" y="1274454"/>
            <a:ext cx="6251390" cy="4448382"/>
          </a:xfrm>
          <a:prstGeom prst="rect">
            <a:avLst/>
          </a:prstGeom>
          <a:solidFill>
            <a:srgbClr val="FCCECE"/>
          </a:solidFill>
          <a:effectLst>
            <a:glow rad="1397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a:p>
            <a:pPr marL="342900" indent="-342900" algn="just">
              <a:buAutoNum type="arabicPeriod"/>
            </a:pPr>
            <a:endParaRPr lang="id-ID" sz="1400" dirty="0">
              <a:solidFill>
                <a:schemeClr val="tx1"/>
              </a:solidFill>
              <a:latin typeface="Cambria" panose="02040503050406030204" pitchFamily="18" charset="0"/>
              <a:ea typeface="Cambria" panose="02040503050406030204" pitchFamily="18" charset="0"/>
            </a:endParaRPr>
          </a:p>
        </p:txBody>
      </p:sp>
      <p:cxnSp>
        <p:nvCxnSpPr>
          <p:cNvPr id="9" name="Straight Connector 8"/>
          <p:cNvCxnSpPr/>
          <p:nvPr/>
        </p:nvCxnSpPr>
        <p:spPr>
          <a:xfrm>
            <a:off x="6972663" y="992778"/>
            <a:ext cx="0" cy="5097736"/>
          </a:xfrm>
          <a:prstGeom prst="line">
            <a:avLst/>
          </a:prstGeom>
          <a:ln w="38100">
            <a:solidFill>
              <a:srgbClr val="002060"/>
            </a:solidFill>
            <a:prstDash val="dashDot"/>
          </a:ln>
        </p:spPr>
        <p:style>
          <a:lnRef idx="1">
            <a:schemeClr val="dk1"/>
          </a:lnRef>
          <a:fillRef idx="0">
            <a:schemeClr val="dk1"/>
          </a:fillRef>
          <a:effectRef idx="0">
            <a:schemeClr val="dk1"/>
          </a:effectRef>
          <a:fontRef idx="minor">
            <a:schemeClr val="tx1"/>
          </a:fontRef>
        </p:style>
      </p:cxnSp>
      <p:sp>
        <p:nvSpPr>
          <p:cNvPr id="10" name="Rectangle 9"/>
          <p:cNvSpPr/>
          <p:nvPr/>
        </p:nvSpPr>
        <p:spPr>
          <a:xfrm>
            <a:off x="7104855" y="1472248"/>
            <a:ext cx="4612500" cy="2463562"/>
          </a:xfrm>
          <a:prstGeom prst="rect">
            <a:avLst/>
          </a:prstGeom>
          <a:solidFill>
            <a:schemeClr val="bg2"/>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200" b="1" dirty="0">
              <a:solidFill>
                <a:schemeClr val="tx1"/>
              </a:solidFill>
              <a:latin typeface="Cambria" panose="02040503050406030204" pitchFamily="18" charset="0"/>
              <a:ea typeface="Cambria" panose="02040503050406030204" pitchFamily="18" charset="0"/>
            </a:endParaRPr>
          </a:p>
          <a:p>
            <a:pPr algn="just"/>
            <a:r>
              <a:rPr lang="id-ID" sz="1200" b="1" dirty="0">
                <a:solidFill>
                  <a:schemeClr val="tx1"/>
                </a:solidFill>
                <a:latin typeface="Cambria" panose="02040503050406030204" pitchFamily="18" charset="0"/>
                <a:ea typeface="Cambria" panose="02040503050406030204" pitchFamily="18" charset="0"/>
              </a:rPr>
              <a:t>Peneliti : </a:t>
            </a:r>
          </a:p>
          <a:p>
            <a:pPr algn="just"/>
            <a:endParaRPr lang="id-ID" sz="1200" b="1" dirty="0">
              <a:solidFill>
                <a:schemeClr val="tx1"/>
              </a:solidFill>
              <a:latin typeface="Cambria" panose="02040503050406030204" pitchFamily="18" charset="0"/>
              <a:ea typeface="Cambria" panose="02040503050406030204" pitchFamily="18" charset="0"/>
            </a:endParaRPr>
          </a:p>
          <a:p>
            <a:pPr marL="285750" indent="-285750" algn="just">
              <a:buFont typeface="Arial" panose="020B0604020202020204" pitchFamily="34" charset="0"/>
              <a:buChar char="•"/>
            </a:pPr>
            <a:r>
              <a:rPr lang="en-US" sz="1200" dirty="0" err="1">
                <a:solidFill>
                  <a:schemeClr val="tx1"/>
                </a:solidFill>
                <a:latin typeface="Cambria" panose="02040503050406030204" pitchFamily="18" charset="0"/>
                <a:ea typeface="Cambria" panose="02040503050406030204" pitchFamily="18" charset="0"/>
              </a:rPr>
              <a:t>Perlu</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dilakukannya</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penelitian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lebih</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lanjut</a:t>
            </a:r>
            <a:r>
              <a:rPr lang="en-US" sz="1200" dirty="0">
                <a:solidFill>
                  <a:schemeClr val="tx1"/>
                </a:solidFill>
                <a:latin typeface="Cambria" panose="02040503050406030204" pitchFamily="18" charset="0"/>
                <a:ea typeface="Cambria" panose="02040503050406030204" pitchFamily="18" charset="0"/>
              </a:rPr>
              <a:t> di </a:t>
            </a:r>
            <a:r>
              <a:rPr lang="en-US" sz="1200" dirty="0" err="1">
                <a:solidFill>
                  <a:schemeClr val="tx1"/>
                </a:solidFill>
                <a:latin typeface="Cambria" panose="02040503050406030204" pitchFamily="18" charset="0"/>
                <a:ea typeface="Cambria" panose="02040503050406030204" pitchFamily="18" charset="0"/>
              </a:rPr>
              <a:t>musim</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kemarau</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dan</a:t>
            </a:r>
            <a:r>
              <a:rPr lang="en-US" sz="1200" dirty="0">
                <a:solidFill>
                  <a:schemeClr val="tx1"/>
                </a:solidFill>
                <a:latin typeface="Cambria" panose="02040503050406030204" pitchFamily="18" charset="0"/>
                <a:ea typeface="Cambria" panose="02040503050406030204" pitchFamily="18" charset="0"/>
              </a:rPr>
              <a:t> di </a:t>
            </a:r>
            <a:r>
              <a:rPr lang="en-US" sz="1200" dirty="0" err="1">
                <a:solidFill>
                  <a:schemeClr val="tx1"/>
                </a:solidFill>
                <a:latin typeface="Cambria" panose="02040503050406030204" pitchFamily="18" charset="0"/>
                <a:ea typeface="Cambria" panose="02040503050406030204" pitchFamily="18" charset="0"/>
              </a:rPr>
              <a:t>musim</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penghujan</a:t>
            </a:r>
            <a:r>
              <a:rPr lang="en-US" sz="1200" dirty="0">
                <a:solidFill>
                  <a:schemeClr val="tx1"/>
                </a:solidFill>
                <a:latin typeface="Cambria" panose="02040503050406030204" pitchFamily="18" charset="0"/>
                <a:ea typeface="Cambria" panose="02040503050406030204" pitchFamily="18" charset="0"/>
              </a:rPr>
              <a:t> agar </a:t>
            </a:r>
            <a:r>
              <a:rPr lang="en-US" sz="1200" dirty="0" err="1">
                <a:solidFill>
                  <a:schemeClr val="tx1"/>
                </a:solidFill>
                <a:latin typeface="Cambria" panose="02040503050406030204" pitchFamily="18" charset="0"/>
                <a:ea typeface="Cambria" panose="02040503050406030204" pitchFamily="18" charset="0"/>
              </a:rPr>
              <a:t>pengidentifikasian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pola</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aliran</a:t>
            </a:r>
            <a:r>
              <a:rPr lang="en-US" sz="1200" dirty="0">
                <a:solidFill>
                  <a:schemeClr val="tx1"/>
                </a:solidFill>
                <a:latin typeface="Cambria" panose="02040503050406030204" pitchFamily="18" charset="0"/>
                <a:ea typeface="Cambria" panose="02040503050406030204" pitchFamily="18" charset="0"/>
              </a:rPr>
              <a:t> air </a:t>
            </a:r>
            <a:r>
              <a:rPr lang="en-US" sz="1200" dirty="0" err="1">
                <a:solidFill>
                  <a:schemeClr val="tx1"/>
                </a:solidFill>
                <a:latin typeface="Cambria" panose="02040503050406030204" pitchFamily="18" charset="0"/>
                <a:ea typeface="Cambria" panose="02040503050406030204" pitchFamily="18" charset="0"/>
              </a:rPr>
              <a:t>tanah</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dengan</a:t>
            </a:r>
            <a:r>
              <a:rPr lang="en-US" sz="1200" dirty="0">
                <a:solidFill>
                  <a:schemeClr val="tx1"/>
                </a:solidFill>
                <a:latin typeface="Cambria" panose="02040503050406030204" pitchFamily="18" charset="0"/>
                <a:ea typeface="Cambria" panose="02040503050406030204" pitchFamily="18" charset="0"/>
              </a:rPr>
              <a:t> air </a:t>
            </a:r>
            <a:r>
              <a:rPr lang="en-US" sz="1200" dirty="0" err="1">
                <a:solidFill>
                  <a:schemeClr val="tx1"/>
                </a:solidFill>
                <a:latin typeface="Cambria" panose="02040503050406030204" pitchFamily="18" charset="0"/>
                <a:ea typeface="Cambria" panose="02040503050406030204" pitchFamily="18" charset="0"/>
              </a:rPr>
              <a:t>permukaan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sungai</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dapat</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lebih</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mewakili</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kondisi</a:t>
            </a:r>
            <a:r>
              <a:rPr lang="en-US" sz="1200" dirty="0">
                <a:solidFill>
                  <a:schemeClr val="tx1"/>
                </a:solidFill>
                <a:latin typeface="Cambria" panose="02040503050406030204" pitchFamily="18" charset="0"/>
                <a:ea typeface="Cambria" panose="02040503050406030204" pitchFamily="18" charset="0"/>
              </a:rPr>
              <a:t> air </a:t>
            </a:r>
            <a:r>
              <a:rPr lang="en-US" sz="1200" dirty="0" err="1">
                <a:solidFill>
                  <a:schemeClr val="tx1"/>
                </a:solidFill>
                <a:latin typeface="Cambria" panose="02040503050406030204" pitchFamily="18" charset="0"/>
                <a:ea typeface="Cambria" panose="02040503050406030204" pitchFamily="18" charset="0"/>
              </a:rPr>
              <a:t>secara</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fluktuatif</a:t>
            </a:r>
            <a:r>
              <a:rPr lang="en-US" sz="1200" dirty="0">
                <a:solidFill>
                  <a:schemeClr val="tx1"/>
                </a:solidFill>
                <a:latin typeface="Cambria" panose="02040503050406030204" pitchFamily="18" charset="0"/>
                <a:ea typeface="Cambria" panose="02040503050406030204" pitchFamily="18" charset="0"/>
              </a:rPr>
              <a:t> </a:t>
            </a:r>
            <a:endParaRPr lang="id-ID" sz="1200" dirty="0">
              <a:solidFill>
                <a:schemeClr val="tx1"/>
              </a:solidFill>
              <a:latin typeface="Cambria" panose="02040503050406030204" pitchFamily="18" charset="0"/>
              <a:ea typeface="Cambria" panose="02040503050406030204" pitchFamily="18" charset="0"/>
            </a:endParaRPr>
          </a:p>
          <a:p>
            <a:pPr marL="285750" indent="-285750" algn="just">
              <a:buFont typeface="Arial" panose="020B0604020202020204" pitchFamily="34" charset="0"/>
              <a:buChar char="•"/>
            </a:pPr>
            <a:endParaRPr lang="id-ID" sz="1200" dirty="0">
              <a:solidFill>
                <a:schemeClr val="tx1"/>
              </a:solidFill>
              <a:latin typeface="Cambria" panose="02040503050406030204" pitchFamily="18" charset="0"/>
              <a:ea typeface="Cambria" panose="02040503050406030204" pitchFamily="18" charset="0"/>
            </a:endParaRPr>
          </a:p>
          <a:p>
            <a:pPr marL="285750" indent="-285750" algn="just">
              <a:buFont typeface="Arial" panose="020B0604020202020204" pitchFamily="34" charset="0"/>
              <a:buChar char="•"/>
            </a:pPr>
            <a:r>
              <a:rPr lang="en-US" sz="1200" dirty="0" err="1">
                <a:solidFill>
                  <a:schemeClr val="tx1"/>
                </a:solidFill>
                <a:latin typeface="Cambria" panose="02040503050406030204" pitchFamily="18" charset="0"/>
                <a:ea typeface="Cambria" panose="02040503050406030204" pitchFamily="18" charset="0"/>
              </a:rPr>
              <a:t>Perlu</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dilakukannya</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penelitian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lebih</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lanjut</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terkait</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permeabilitas</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tanah</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kerentanan</a:t>
            </a:r>
            <a:r>
              <a:rPr lang="en-US" sz="1200" dirty="0">
                <a:solidFill>
                  <a:schemeClr val="tx1"/>
                </a:solidFill>
                <a:latin typeface="Cambria" panose="02040503050406030204" pitchFamily="18" charset="0"/>
                <a:ea typeface="Cambria" panose="02040503050406030204" pitchFamily="18" charset="0"/>
              </a:rPr>
              <a:t> air </a:t>
            </a:r>
            <a:r>
              <a:rPr lang="en-US" sz="1200" dirty="0" err="1">
                <a:solidFill>
                  <a:schemeClr val="tx1"/>
                </a:solidFill>
                <a:latin typeface="Cambria" panose="02040503050406030204" pitchFamily="18" charset="0"/>
                <a:ea typeface="Cambria" panose="02040503050406030204" pitchFamily="18" charset="0"/>
              </a:rPr>
              <a:t>tanahnya</a:t>
            </a:r>
            <a:r>
              <a:rPr lang="en-US" sz="1200" dirty="0">
                <a:solidFill>
                  <a:schemeClr val="tx1"/>
                </a:solidFill>
                <a:latin typeface="Cambria" panose="02040503050406030204" pitchFamily="18" charset="0"/>
                <a:ea typeface="Cambria" panose="02040503050406030204" pitchFamily="18" charset="0"/>
              </a:rPr>
              <a:t> agar </a:t>
            </a:r>
            <a:r>
              <a:rPr lang="en-US" sz="1200" dirty="0" err="1">
                <a:solidFill>
                  <a:schemeClr val="tx1"/>
                </a:solidFill>
                <a:latin typeface="Cambria" panose="02040503050406030204" pitchFamily="18" charset="0"/>
                <a:ea typeface="Cambria" panose="02040503050406030204" pitchFamily="18" charset="0"/>
              </a:rPr>
              <a:t>pengidentifikasian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terkait</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daya</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serap</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tanah</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sumber</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pencemaran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pada</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lokasi</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penelitian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lebih</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jelas</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informatif</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untuk</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disampaikan</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kepada</a:t>
            </a:r>
            <a:r>
              <a:rPr lang="en-US" sz="1200" dirty="0">
                <a:solidFill>
                  <a:schemeClr val="tx1"/>
                </a:solidFill>
                <a:latin typeface="Cambria" panose="02040503050406030204" pitchFamily="18" charset="0"/>
                <a:ea typeface="Cambria" panose="02040503050406030204" pitchFamily="18" charset="0"/>
              </a:rPr>
              <a:t> </a:t>
            </a:r>
            <a:r>
              <a:rPr lang="en-US" sz="1200" dirty="0" err="1">
                <a:solidFill>
                  <a:schemeClr val="tx1"/>
                </a:solidFill>
                <a:latin typeface="Cambria" panose="02040503050406030204" pitchFamily="18" charset="0"/>
                <a:ea typeface="Cambria" panose="02040503050406030204" pitchFamily="18" charset="0"/>
              </a:rPr>
              <a:t>masyarakat</a:t>
            </a:r>
            <a:r>
              <a:rPr lang="en-US" sz="1200" dirty="0">
                <a:solidFill>
                  <a:schemeClr val="tx1"/>
                </a:solidFill>
                <a:latin typeface="Cambria" panose="02040503050406030204" pitchFamily="18" charset="0"/>
                <a:ea typeface="Cambria" panose="02040503050406030204" pitchFamily="18" charset="0"/>
              </a:rPr>
              <a:t>. </a:t>
            </a:r>
            <a:endParaRPr lang="id-ID" sz="1200" dirty="0">
              <a:solidFill>
                <a:schemeClr val="tx1"/>
              </a:solidFill>
              <a:latin typeface="Cambria" panose="02040503050406030204" pitchFamily="18" charset="0"/>
              <a:ea typeface="Cambria" panose="02040503050406030204" pitchFamily="18" charset="0"/>
            </a:endParaRPr>
          </a:p>
        </p:txBody>
      </p:sp>
      <p:sp>
        <p:nvSpPr>
          <p:cNvPr id="2" name="Rounded Rectangle 1"/>
          <p:cNvSpPr/>
          <p:nvPr/>
        </p:nvSpPr>
        <p:spPr>
          <a:xfrm>
            <a:off x="155156" y="1061932"/>
            <a:ext cx="2283099" cy="354093"/>
          </a:xfrm>
          <a:prstGeom prst="roundRect">
            <a:avLst/>
          </a:prstGeom>
          <a:solidFill>
            <a:srgbClr val="FFC000"/>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Cambria" panose="02040503050406030204" pitchFamily="18" charset="0"/>
                <a:ea typeface="Cambria" panose="02040503050406030204" pitchFamily="18" charset="0"/>
              </a:rPr>
              <a:t>KESIMPULAN </a:t>
            </a:r>
            <a:endParaRPr lang="en-US" sz="2400" b="1" dirty="0">
              <a:solidFill>
                <a:schemeClr val="tx1"/>
              </a:solidFill>
              <a:latin typeface="Cambria" panose="02040503050406030204" pitchFamily="18" charset="0"/>
              <a:ea typeface="Cambria" panose="02040503050406030204" pitchFamily="18" charset="0"/>
            </a:endParaRPr>
          </a:p>
        </p:txBody>
      </p:sp>
      <p:sp>
        <p:nvSpPr>
          <p:cNvPr id="6" name="TextBox 5"/>
          <p:cNvSpPr txBox="1"/>
          <p:nvPr/>
        </p:nvSpPr>
        <p:spPr>
          <a:xfrm>
            <a:off x="446055" y="1590822"/>
            <a:ext cx="6121263" cy="1169551"/>
          </a:xfrm>
          <a:prstGeom prst="rect">
            <a:avLst/>
          </a:prstGeom>
          <a:noFill/>
        </p:spPr>
        <p:txBody>
          <a:bodyPr wrap="square" rtlCol="0">
            <a:spAutoFit/>
          </a:bodyPr>
          <a:lstStyle/>
          <a:p>
            <a:pPr marL="342900" indent="-342900" algn="just">
              <a:buFont typeface="+mj-lt"/>
              <a:buAutoNum type="arabicPeriod"/>
            </a:pPr>
            <a:r>
              <a:rPr lang="id-ID" sz="1400" dirty="0">
                <a:latin typeface="Cambria" panose="02040503050406030204" pitchFamily="18" charset="0"/>
                <a:ea typeface="Cambria" panose="02040503050406030204" pitchFamily="18" charset="0"/>
              </a:rPr>
              <a:t>Pola aliran air tanah di lokasi penelitian secara umum mengalir dari </a:t>
            </a:r>
            <a:r>
              <a:rPr lang="id-ID" sz="1400" b="1" dirty="0">
                <a:latin typeface="Cambria" panose="02040503050406030204" pitchFamily="18" charset="0"/>
                <a:ea typeface="Cambria" panose="02040503050406030204" pitchFamily="18" charset="0"/>
              </a:rPr>
              <a:t>Barat    menuju ke Timur</a:t>
            </a:r>
            <a:r>
              <a:rPr lang="id-ID" sz="1400" dirty="0">
                <a:latin typeface="Cambria" panose="02040503050406030204" pitchFamily="18" charset="0"/>
                <a:ea typeface="Cambria" panose="02040503050406030204" pitchFamily="18" charset="0"/>
              </a:rPr>
              <a:t>, dan secara umum interaksi air tanah dan air permukaan sungai memiliki jenis </a:t>
            </a:r>
            <a:r>
              <a:rPr lang="id-ID" sz="1400" b="1" dirty="0">
                <a:latin typeface="Cambria" panose="02040503050406030204" pitchFamily="18" charset="0"/>
                <a:ea typeface="Cambria" panose="02040503050406030204" pitchFamily="18" charset="0"/>
              </a:rPr>
              <a:t>interaksi aliran air tanah mengisi air permukaan sungai </a:t>
            </a:r>
            <a:r>
              <a:rPr lang="id-ID" sz="1400" b="1" i="1" dirty="0">
                <a:latin typeface="Cambria" panose="02040503050406030204" pitchFamily="18" charset="0"/>
                <a:ea typeface="Cambria" panose="02040503050406030204" pitchFamily="18" charset="0"/>
              </a:rPr>
              <a:t>(gaining stream) </a:t>
            </a:r>
          </a:p>
          <a:p>
            <a:r>
              <a:rPr lang="id-ID" sz="1400" dirty="0">
                <a:latin typeface="Cambria" panose="02040503050406030204" pitchFamily="18" charset="0"/>
                <a:ea typeface="Cambria" panose="02040503050406030204" pitchFamily="18" charset="0"/>
              </a:rPr>
              <a:t> </a:t>
            </a:r>
            <a:endParaRPr lang="en-US" sz="1400" dirty="0">
              <a:latin typeface="Cambria" panose="02040503050406030204" pitchFamily="18" charset="0"/>
              <a:ea typeface="Cambria" panose="02040503050406030204" pitchFamily="18" charset="0"/>
            </a:endParaRPr>
          </a:p>
        </p:txBody>
      </p:sp>
      <p:sp>
        <p:nvSpPr>
          <p:cNvPr id="11" name="TextBox 10"/>
          <p:cNvSpPr txBox="1"/>
          <p:nvPr/>
        </p:nvSpPr>
        <p:spPr>
          <a:xfrm>
            <a:off x="446054" y="2632581"/>
            <a:ext cx="6121263" cy="954107"/>
          </a:xfrm>
          <a:prstGeom prst="rect">
            <a:avLst/>
          </a:prstGeom>
          <a:noFill/>
        </p:spPr>
        <p:txBody>
          <a:bodyPr wrap="square" rtlCol="0">
            <a:spAutoFit/>
          </a:bodyPr>
          <a:lstStyle/>
          <a:p>
            <a:pPr marL="342900" indent="-342900" algn="just">
              <a:buFont typeface="+mj-lt"/>
              <a:buAutoNum type="arabicPeriod" startAt="2"/>
            </a:pPr>
            <a:r>
              <a:rPr lang="id-ID" sz="1400" dirty="0">
                <a:latin typeface="Cambria" panose="02040503050406030204" pitchFamily="18" charset="0"/>
                <a:ea typeface="Cambria" panose="02040503050406030204" pitchFamily="18" charset="0"/>
              </a:rPr>
              <a:t>Berdasarkan hasil keempat analisis statistik pada lokasi penelitian dapat dinyatakan bahwa </a:t>
            </a:r>
            <a:r>
              <a:rPr lang="id-ID" sz="1400" b="1" dirty="0">
                <a:latin typeface="Cambria" panose="02040503050406030204" pitchFamily="18" charset="0"/>
                <a:ea typeface="Cambria" panose="02040503050406030204" pitchFamily="18" charset="0"/>
              </a:rPr>
              <a:t>air tanah dan air permukaan sungai memiliki interaksi satu sama lain</a:t>
            </a:r>
          </a:p>
          <a:p>
            <a:r>
              <a:rPr lang="id-ID" sz="1400" dirty="0">
                <a:latin typeface="Cambria" panose="02040503050406030204" pitchFamily="18" charset="0"/>
                <a:ea typeface="Cambria" panose="02040503050406030204" pitchFamily="18" charset="0"/>
              </a:rPr>
              <a:t> </a:t>
            </a:r>
            <a:endParaRPr lang="en-US" sz="1400" dirty="0">
              <a:latin typeface="Cambria" panose="02040503050406030204" pitchFamily="18" charset="0"/>
              <a:ea typeface="Cambria" panose="02040503050406030204" pitchFamily="18" charset="0"/>
            </a:endParaRPr>
          </a:p>
        </p:txBody>
      </p:sp>
      <p:sp>
        <p:nvSpPr>
          <p:cNvPr id="12" name="TextBox 11"/>
          <p:cNvSpPr txBox="1"/>
          <p:nvPr/>
        </p:nvSpPr>
        <p:spPr>
          <a:xfrm>
            <a:off x="446053" y="3379359"/>
            <a:ext cx="6121263" cy="1384995"/>
          </a:xfrm>
          <a:prstGeom prst="rect">
            <a:avLst/>
          </a:prstGeom>
          <a:noFill/>
        </p:spPr>
        <p:txBody>
          <a:bodyPr wrap="square" rtlCol="0">
            <a:spAutoFit/>
          </a:bodyPr>
          <a:lstStyle/>
          <a:p>
            <a:pPr marL="342900" indent="-342900" algn="just">
              <a:buFont typeface="+mj-lt"/>
              <a:buAutoNum type="arabicPeriod" startAt="3"/>
            </a:pPr>
            <a:r>
              <a:rPr lang="id-ID" sz="1400" b="1" dirty="0">
                <a:latin typeface="Cambria" panose="02040503050406030204" pitchFamily="18" charset="0"/>
                <a:ea typeface="Cambria" panose="02040503050406030204" pitchFamily="18" charset="0"/>
              </a:rPr>
              <a:t>Karakteristik kimia air tanah dan air permukaan sama</a:t>
            </a:r>
            <a:r>
              <a:rPr lang="id-ID" sz="1400" dirty="0">
                <a:latin typeface="Cambria" panose="02040503050406030204" pitchFamily="18" charset="0"/>
                <a:ea typeface="Cambria" panose="02040503050406030204" pitchFamily="18" charset="0"/>
              </a:rPr>
              <a:t>, yaitu kandungan alkali tanah melebihi kandungan alkalinya (daerah 1), memiliki kandungan asam kuat melebihi kandungan asam lemahnya (daerah 4), dan memiliki pasangan kation dan anion seimbang, tidak ada yang melebihi 50% (daerah 9)</a:t>
            </a:r>
          </a:p>
          <a:p>
            <a:r>
              <a:rPr lang="id-ID" sz="1400" dirty="0">
                <a:latin typeface="Cambria" panose="02040503050406030204" pitchFamily="18" charset="0"/>
                <a:ea typeface="Cambria" panose="02040503050406030204" pitchFamily="18" charset="0"/>
              </a:rPr>
              <a:t> </a:t>
            </a:r>
            <a:endParaRPr lang="en-US" sz="1400" dirty="0">
              <a:latin typeface="Cambria" panose="02040503050406030204" pitchFamily="18" charset="0"/>
              <a:ea typeface="Cambria" panose="02040503050406030204" pitchFamily="18" charset="0"/>
            </a:endParaRPr>
          </a:p>
        </p:txBody>
      </p:sp>
      <p:sp>
        <p:nvSpPr>
          <p:cNvPr id="13" name="TextBox 12"/>
          <p:cNvSpPr txBox="1"/>
          <p:nvPr/>
        </p:nvSpPr>
        <p:spPr>
          <a:xfrm>
            <a:off x="380990" y="4573101"/>
            <a:ext cx="6121263" cy="954107"/>
          </a:xfrm>
          <a:prstGeom prst="rect">
            <a:avLst/>
          </a:prstGeom>
          <a:noFill/>
        </p:spPr>
        <p:txBody>
          <a:bodyPr wrap="square" rtlCol="0">
            <a:spAutoFit/>
          </a:bodyPr>
          <a:lstStyle/>
          <a:p>
            <a:pPr marL="342900" indent="-342900" algn="just">
              <a:buFont typeface="+mj-lt"/>
              <a:buAutoNum type="arabicPeriod" startAt="4"/>
            </a:pPr>
            <a:r>
              <a:rPr lang="id-ID" sz="1400" dirty="0">
                <a:latin typeface="Cambria" panose="02040503050406030204" pitchFamily="18" charset="0"/>
                <a:ea typeface="Cambria" panose="02040503050406030204" pitchFamily="18" charset="0"/>
              </a:rPr>
              <a:t>Berdasarkan pola aliran dan hasil analisis statistik air tanah dan air Permukaan sungai memiliki </a:t>
            </a:r>
            <a:r>
              <a:rPr lang="id-ID" sz="1400" b="1" dirty="0">
                <a:latin typeface="Cambria" panose="02040503050406030204" pitchFamily="18" charset="0"/>
                <a:ea typeface="Cambria" panose="02040503050406030204" pitchFamily="18" charset="0"/>
              </a:rPr>
              <a:t>interaksi yang cukup dekat</a:t>
            </a:r>
            <a:r>
              <a:rPr lang="id-ID" sz="1400" dirty="0">
                <a:latin typeface="Cambria" panose="02040503050406030204" pitchFamily="18" charset="0"/>
                <a:ea typeface="Cambria" panose="02040503050406030204" pitchFamily="18" charset="0"/>
              </a:rPr>
              <a:t>, hal tersebut dapat menimbulkan potensi polutan pada air permukaan sungai mempengaruhi akuifer, begitu juga dengan kondisi sebaliknya. </a:t>
            </a:r>
          </a:p>
        </p:txBody>
      </p:sp>
      <p:sp>
        <p:nvSpPr>
          <p:cNvPr id="14" name="Rounded Rectangle 13"/>
          <p:cNvSpPr/>
          <p:nvPr/>
        </p:nvSpPr>
        <p:spPr>
          <a:xfrm>
            <a:off x="7064102" y="1202658"/>
            <a:ext cx="1724300" cy="354093"/>
          </a:xfrm>
          <a:prstGeom prst="roundRect">
            <a:avLst/>
          </a:prstGeom>
          <a:solidFill>
            <a:srgbClr val="FFC000"/>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Cambria" panose="02040503050406030204" pitchFamily="18" charset="0"/>
                <a:ea typeface="Cambria" panose="02040503050406030204" pitchFamily="18" charset="0"/>
              </a:rPr>
              <a:t>SARAN</a:t>
            </a:r>
            <a:endParaRPr lang="en-US" sz="2400" b="1" dirty="0">
              <a:solidFill>
                <a:schemeClr val="tx1"/>
              </a:solidFill>
              <a:latin typeface="Cambria" panose="02040503050406030204" pitchFamily="18" charset="0"/>
              <a:ea typeface="Cambria" panose="02040503050406030204" pitchFamily="18" charset="0"/>
            </a:endParaRPr>
          </a:p>
        </p:txBody>
      </p:sp>
      <p:pic>
        <p:nvPicPr>
          <p:cNvPr id="3076" name="Picture 4" descr="https://o.remove.bg/downloads/58b1d62d-1069-40ce-94be-dde914bbad9a/image_2022-05-29_131836387-removebg-preview.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6451" y="1000593"/>
            <a:ext cx="1245408" cy="715744"/>
          </a:xfrm>
          <a:prstGeom prst="rect">
            <a:avLst/>
          </a:prstGeom>
          <a:noFill/>
          <a:extLst>
            <a:ext uri="{909E8E84-426E-40DD-AFC4-6F175D3DCCD1}">
              <a14:hiddenFill xmlns:a14="http://schemas.microsoft.com/office/drawing/2010/main">
                <a:solidFill>
                  <a:srgbClr val="FFFFFF"/>
                </a:solidFill>
              </a14:hiddenFill>
            </a:ext>
          </a:extLst>
        </p:spPr>
      </p:pic>
      <p:sp>
        <p:nvSpPr>
          <p:cNvPr id="16" name="Rounded Rectangle 15"/>
          <p:cNvSpPr/>
          <p:nvPr/>
        </p:nvSpPr>
        <p:spPr>
          <a:xfrm>
            <a:off x="7198500" y="4613405"/>
            <a:ext cx="4612500" cy="1477109"/>
          </a:xfrm>
          <a:prstGeom prst="roundRect">
            <a:avLst/>
          </a:prstGeom>
          <a:solidFill>
            <a:schemeClr val="accent6">
              <a:lumMod val="40000"/>
              <a:lumOff val="60000"/>
            </a:schemeClr>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200" b="1" dirty="0">
              <a:solidFill>
                <a:schemeClr val="tx1"/>
              </a:solidFill>
              <a:latin typeface="Cambria" panose="02040503050406030204" pitchFamily="18" charset="0"/>
              <a:ea typeface="Cambria" panose="02040503050406030204" pitchFamily="18" charset="0"/>
            </a:endParaRPr>
          </a:p>
          <a:p>
            <a:pPr algn="just"/>
            <a:r>
              <a:rPr lang="id-ID" sz="1200" b="1" dirty="0">
                <a:solidFill>
                  <a:schemeClr val="tx1"/>
                </a:solidFill>
                <a:latin typeface="Cambria" panose="02040503050406030204" pitchFamily="18" charset="0"/>
                <a:ea typeface="Cambria" panose="02040503050406030204" pitchFamily="18" charset="0"/>
              </a:rPr>
              <a:t>Masyarakat : </a:t>
            </a:r>
          </a:p>
          <a:p>
            <a:pPr algn="just"/>
            <a:endParaRPr lang="id-ID" sz="1200" b="1" dirty="0">
              <a:solidFill>
                <a:schemeClr val="tx1"/>
              </a:solidFill>
              <a:latin typeface="Cambria" panose="02040503050406030204" pitchFamily="18" charset="0"/>
              <a:ea typeface="Cambria" panose="02040503050406030204" pitchFamily="18" charset="0"/>
            </a:endParaRPr>
          </a:p>
          <a:p>
            <a:pPr algn="just"/>
            <a:r>
              <a:rPr lang="id-ID" sz="1200" dirty="0">
                <a:solidFill>
                  <a:schemeClr val="tx1"/>
                </a:solidFill>
                <a:latin typeface="Cambria" panose="02040503050406030204" pitchFamily="18" charset="0"/>
                <a:ea typeface="Cambria" panose="02040503050406030204" pitchFamily="18" charset="0"/>
              </a:rPr>
              <a:t>Sehubung dengan hasil penelitian ini terdapat aliran air tanah yang mendapatkan tambahan dari air permukaan sungai maka perlunya masyarakat yang memperhatikan kondisi saluran – saluran limbah rumah tangga dan limbah – limbah pabrik yang dibuang langsung ke badan sungai. </a:t>
            </a:r>
            <a:endParaRPr lang="en-US" sz="1200" dirty="0">
              <a:solidFill>
                <a:schemeClr val="tx1"/>
              </a:solidFill>
              <a:latin typeface="Cambria" panose="02040503050406030204" pitchFamily="18" charset="0"/>
              <a:ea typeface="Cambria" panose="02040503050406030204" pitchFamily="18" charset="0"/>
            </a:endParaRPr>
          </a:p>
        </p:txBody>
      </p:sp>
      <p:sp>
        <p:nvSpPr>
          <p:cNvPr id="18" name="Rounded Rectangle 17"/>
          <p:cNvSpPr/>
          <p:nvPr/>
        </p:nvSpPr>
        <p:spPr>
          <a:xfrm>
            <a:off x="7064102" y="4348768"/>
            <a:ext cx="1724300" cy="354093"/>
          </a:xfrm>
          <a:prstGeom prst="roundRect">
            <a:avLst/>
          </a:prstGeom>
          <a:solidFill>
            <a:srgbClr val="FFC000"/>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Cambria" panose="02040503050406030204" pitchFamily="18" charset="0"/>
                <a:ea typeface="Cambria" panose="02040503050406030204" pitchFamily="18" charset="0"/>
              </a:rPr>
              <a:t>SARAN</a:t>
            </a:r>
            <a:endParaRPr lang="en-US" sz="2400" b="1" dirty="0">
              <a:solidFill>
                <a:schemeClr val="tx1"/>
              </a:solidFill>
              <a:latin typeface="Cambria" panose="02040503050406030204" pitchFamily="18" charset="0"/>
              <a:ea typeface="Cambria" panose="02040503050406030204" pitchFamily="18" charset="0"/>
            </a:endParaRPr>
          </a:p>
        </p:txBody>
      </p:sp>
      <p:pic>
        <p:nvPicPr>
          <p:cNvPr id="3080" name="Picture 8" descr="https://o.remove.bg/downloads/0185578b-7e5b-4333-a879-515ea764bcda/image-removebg-preview.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2437015">
            <a:off x="8490937" y="4131697"/>
            <a:ext cx="777805" cy="777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34508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barn(inVertical)">
                                      <p:cBhvr>
                                        <p:cTn id="44" dur="500"/>
                                        <p:tgtEl>
                                          <p:spTgt spid="14"/>
                                        </p:tgtEl>
                                      </p:cBhvr>
                                    </p:animEffect>
                                  </p:childTnLst>
                                </p:cTn>
                              </p:par>
                              <p:par>
                                <p:cTn id="45" presetID="16" presetClass="entr" presetSubtype="21" fill="hold" nodeType="withEffect">
                                  <p:stCondLst>
                                    <p:cond delay="0"/>
                                  </p:stCondLst>
                                  <p:childTnLst>
                                    <p:set>
                                      <p:cBhvr>
                                        <p:cTn id="46" dur="1" fill="hold">
                                          <p:stCondLst>
                                            <p:cond delay="0"/>
                                          </p:stCondLst>
                                        </p:cTn>
                                        <p:tgtEl>
                                          <p:spTgt spid="3076"/>
                                        </p:tgtEl>
                                        <p:attrNameLst>
                                          <p:attrName>style.visibility</p:attrName>
                                        </p:attrNameLst>
                                      </p:cBhvr>
                                      <p:to>
                                        <p:strVal val="visible"/>
                                      </p:to>
                                    </p:set>
                                    <p:animEffect transition="in" filter="barn(inVertical)">
                                      <p:cBhvr>
                                        <p:cTn id="47" dur="500"/>
                                        <p:tgtEl>
                                          <p:spTgt spid="3076"/>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barn(inVertical)">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nodeType="clickEffect">
                                  <p:stCondLst>
                                    <p:cond delay="0"/>
                                  </p:stCondLst>
                                  <p:childTnLst>
                                    <p:set>
                                      <p:cBhvr>
                                        <p:cTn id="54" dur="1" fill="hold">
                                          <p:stCondLst>
                                            <p:cond delay="0"/>
                                          </p:stCondLst>
                                        </p:cTn>
                                        <p:tgtEl>
                                          <p:spTgt spid="3080"/>
                                        </p:tgtEl>
                                        <p:attrNameLst>
                                          <p:attrName>style.visibility</p:attrName>
                                        </p:attrNameLst>
                                      </p:cBhvr>
                                      <p:to>
                                        <p:strVal val="visible"/>
                                      </p:to>
                                    </p:set>
                                    <p:animEffect transition="in" filter="barn(inVertical)">
                                      <p:cBhvr>
                                        <p:cTn id="55" dur="500"/>
                                        <p:tgtEl>
                                          <p:spTgt spid="3080"/>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barn(inVertical)">
                                      <p:cBhvr>
                                        <p:cTn id="58" dur="500"/>
                                        <p:tgtEl>
                                          <p:spTgt spid="18"/>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barn(inVertical)">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2" grpId="0" animBg="1"/>
      <p:bldP spid="6" grpId="0"/>
      <p:bldP spid="11" grpId="0"/>
      <p:bldP spid="12" grpId="0"/>
      <p:bldP spid="13" grpId="0"/>
      <p:bldP spid="14" grpId="0" animBg="1"/>
      <p:bldP spid="16"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4000"/>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9599" y="-447223"/>
            <a:ext cx="5814332" cy="775244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018" y="-447224"/>
            <a:ext cx="5574581" cy="7811219"/>
          </a:xfrm>
          <a:prstGeom prst="rect">
            <a:avLst/>
          </a:prstGeom>
        </p:spPr>
      </p:pic>
      <p:sp>
        <p:nvSpPr>
          <p:cNvPr id="2" name="Title 1"/>
          <p:cNvSpPr>
            <a:spLocks noGrp="1"/>
          </p:cNvSpPr>
          <p:nvPr>
            <p:ph type="title"/>
          </p:nvPr>
        </p:nvSpPr>
        <p:spPr>
          <a:xfrm>
            <a:off x="827314" y="2600325"/>
            <a:ext cx="10515600" cy="1325563"/>
          </a:xfrm>
        </p:spPr>
        <p:txBody>
          <a:bodyPr>
            <a:noAutofit/>
          </a:bodyPr>
          <a:lstStyle/>
          <a:p>
            <a:pPr algn="ctr"/>
            <a:r>
              <a:rPr lang="id-ID" sz="11500" b="1" dirty="0">
                <a:ln w="13462">
                  <a:solidFill>
                    <a:srgbClr val="002060"/>
                  </a:solidFill>
                  <a:prstDash val="solid"/>
                </a:ln>
                <a:solidFill>
                  <a:srgbClr val="002060"/>
                </a:solidFill>
                <a:effectLst>
                  <a:glow rad="101600">
                    <a:schemeClr val="bg1">
                      <a:alpha val="60000"/>
                    </a:schemeClr>
                  </a:glow>
                  <a:outerShdw dist="38100" dir="2700000" algn="bl" rotWithShape="0">
                    <a:schemeClr val="accent5"/>
                  </a:outerShdw>
                </a:effectLst>
              </a:rPr>
              <a:t>TERIMA KASIH </a:t>
            </a:r>
            <a:endParaRPr lang="en-US" sz="11500" b="1" dirty="0">
              <a:ln w="13462">
                <a:solidFill>
                  <a:srgbClr val="002060"/>
                </a:solidFill>
                <a:prstDash val="solid"/>
              </a:ln>
              <a:solidFill>
                <a:srgbClr val="002060"/>
              </a:solidFill>
              <a:effectLst>
                <a:glow rad="101600">
                  <a:schemeClr val="bg1">
                    <a:alpha val="60000"/>
                  </a:schemeClr>
                </a:glow>
                <a:outerShdw dist="38100" dir="2700000" algn="bl" rotWithShape="0">
                  <a:schemeClr val="accent5"/>
                </a:outerShdw>
              </a:effectLst>
            </a:endParaRPr>
          </a:p>
        </p:txBody>
      </p:sp>
      <p:pic>
        <p:nvPicPr>
          <p:cNvPr id="6" name="Picture 5" descr="Universitas Brawijaya - Wikipedia bahasa Indonesia, ensiklopedia beba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11442" y="664028"/>
            <a:ext cx="1314229" cy="1320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Pelecehan Bendera Merah Putih Wajib Dikenai Sanksi Pidana : Okezone Nasiona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2902" y="811454"/>
            <a:ext cx="1865359" cy="1025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86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6419</TotalTime>
  <Words>1977</Words>
  <Application>Microsoft Macintosh PowerPoint</Application>
  <PresentationFormat>Widescreen</PresentationFormat>
  <Paragraphs>492</Paragraphs>
  <Slides>19</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32" baseType="lpstr">
      <vt:lpstr>Arial</vt:lpstr>
      <vt:lpstr>Arial Black</vt:lpstr>
      <vt:lpstr>Calibri</vt:lpstr>
      <vt:lpstr>Calibri Light</vt:lpstr>
      <vt:lpstr>Cambria</vt:lpstr>
      <vt:lpstr>Cambria Math</vt:lpstr>
      <vt:lpstr>Futura Md BT</vt:lpstr>
      <vt:lpstr>Montserrat Classic</vt:lpstr>
      <vt:lpstr>Symbol</vt:lpstr>
      <vt:lpstr>Times New Roman</vt:lpstr>
      <vt:lpstr>Wingdings</vt:lpstr>
      <vt:lpstr>Office Theme</vt:lpstr>
      <vt:lpstr>Bitmap Image</vt:lpstr>
      <vt:lpstr>UJIAN SKRIPSI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TERIMA KASIH </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 USULAN SKRIPSI</dc:title>
  <dc:creator>ismail - [2010]</dc:creator>
  <cp:lastModifiedBy>Dr. Dasapta Erwin Irawan, ST,MT</cp:lastModifiedBy>
  <cp:revision>179</cp:revision>
  <dcterms:created xsi:type="dcterms:W3CDTF">2021-08-11T07:36:37Z</dcterms:created>
  <dcterms:modified xsi:type="dcterms:W3CDTF">2022-06-07T01:36:22Z</dcterms:modified>
</cp:coreProperties>
</file>