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y="5143500" cx="9144000"/>
  <p:notesSz cx="6858000" cy="9144000"/>
  <p:embeddedFontLst>
    <p:embeddedFont>
      <p:font typeface="Roboto"/>
      <p:regular r:id="rId50"/>
      <p:bold r:id="rId51"/>
      <p:italic r:id="rId52"/>
      <p:boldItalic r:id="rId53"/>
    </p:embeddedFont>
    <p:embeddedFont>
      <p:font typeface="Playfair Display"/>
      <p:regular r:id="rId54"/>
      <p:bold r:id="rId55"/>
      <p:italic r:id="rId56"/>
      <p:boldItalic r:id="rId57"/>
    </p:embeddedFont>
    <p:embeddedFont>
      <p:font typeface="Poppins"/>
      <p:regular r:id="rId58"/>
      <p:bold r:id="rId59"/>
      <p:italic r:id="rId60"/>
      <p:boldItalic r:id="rId61"/>
    </p:embeddedFont>
    <p:embeddedFont>
      <p:font typeface="Lato"/>
      <p:regular r:id="rId62"/>
      <p:bold r:id="rId63"/>
      <p:italic r:id="rId64"/>
      <p:boldItalic r:id="rId65"/>
    </p:embeddedFont>
    <p:embeddedFont>
      <p:font typeface="Lato Light"/>
      <p:regular r:id="rId66"/>
      <p:bold r:id="rId67"/>
      <p:italic r:id="rId68"/>
      <p:boldItalic r:id="rId69"/>
    </p:embeddedFont>
    <p:embeddedFont>
      <p:font typeface="Corbel"/>
      <p:regular r:id="rId70"/>
      <p:bold r:id="rId71"/>
      <p:italic r:id="rId72"/>
      <p:boldItalic r:id="rId73"/>
    </p:embeddedFont>
    <p:embeddedFont>
      <p:font typeface="Poppins Light"/>
      <p:regular r:id="rId74"/>
      <p:bold r:id="rId75"/>
      <p:italic r:id="rId76"/>
      <p:boldItalic r:id="rId77"/>
    </p:embeddedFont>
    <p:embeddedFont>
      <p:font typeface="Helvetica Neue"/>
      <p:regular r:id="rId78"/>
      <p:bold r:id="rId79"/>
      <p:italic r:id="rId80"/>
      <p:boldItalic r:id="rId81"/>
    </p:embeddedFont>
    <p:embeddedFont>
      <p:font typeface="Oswald"/>
      <p:regular r:id="rId82"/>
      <p:bold r:id="rId83"/>
    </p:embeddedFont>
    <p:embeddedFont>
      <p:font typeface="Merriweather"/>
      <p:regular r:id="rId84"/>
      <p:bold r:id="rId85"/>
      <p:italic r:id="rId86"/>
      <p:boldItalic r:id="rId87"/>
    </p:embeddedFont>
    <p:embeddedFont>
      <p:font typeface="Open Sans Light"/>
      <p:regular r:id="rId88"/>
      <p:bold r:id="rId89"/>
      <p:italic r:id="rId90"/>
      <p:boldItalic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F09F5F8-A0B9-400B-B750-3FE347552473}">
  <a:tblStyle styleId="{8F09F5F8-A0B9-400B-B750-3FE34755247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Merriweather-regular.fntdata"/><Relationship Id="rId83" Type="http://schemas.openxmlformats.org/officeDocument/2006/relationships/font" Target="fonts/Oswald-bold.fntdata"/><Relationship Id="rId42" Type="http://schemas.openxmlformats.org/officeDocument/2006/relationships/slide" Target="slides/slide35.xml"/><Relationship Id="rId86" Type="http://schemas.openxmlformats.org/officeDocument/2006/relationships/font" Target="fonts/Merriweather-italic.fntdata"/><Relationship Id="rId41" Type="http://schemas.openxmlformats.org/officeDocument/2006/relationships/slide" Target="slides/slide34.xml"/><Relationship Id="rId85" Type="http://schemas.openxmlformats.org/officeDocument/2006/relationships/font" Target="fonts/Merriweather-bold.fntdata"/><Relationship Id="rId44" Type="http://schemas.openxmlformats.org/officeDocument/2006/relationships/slide" Target="slides/slide37.xml"/><Relationship Id="rId88" Type="http://schemas.openxmlformats.org/officeDocument/2006/relationships/font" Target="fonts/OpenSansLight-regular.fntdata"/><Relationship Id="rId43" Type="http://schemas.openxmlformats.org/officeDocument/2006/relationships/slide" Target="slides/slide36.xml"/><Relationship Id="rId87" Type="http://schemas.openxmlformats.org/officeDocument/2006/relationships/font" Target="fonts/Merriweather-boldItalic.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OpenSansLight-bold.fntdata"/><Relationship Id="rId80" Type="http://schemas.openxmlformats.org/officeDocument/2006/relationships/font" Target="fonts/HelveticaNeue-italic.fntdata"/><Relationship Id="rId82" Type="http://schemas.openxmlformats.org/officeDocument/2006/relationships/font" Target="fonts/Oswald-regular.fntdata"/><Relationship Id="rId81"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Corbel-boldItalic.fntdata"/><Relationship Id="rId72" Type="http://schemas.openxmlformats.org/officeDocument/2006/relationships/font" Target="fonts/Corbel-italic.fntdata"/><Relationship Id="rId31" Type="http://schemas.openxmlformats.org/officeDocument/2006/relationships/slide" Target="slides/slide24.xml"/><Relationship Id="rId75" Type="http://schemas.openxmlformats.org/officeDocument/2006/relationships/font" Target="fonts/PoppinsLight-bold.fntdata"/><Relationship Id="rId30" Type="http://schemas.openxmlformats.org/officeDocument/2006/relationships/slide" Target="slides/slide23.xml"/><Relationship Id="rId74" Type="http://schemas.openxmlformats.org/officeDocument/2006/relationships/font" Target="fonts/PoppinsLight-regular.fntdata"/><Relationship Id="rId33" Type="http://schemas.openxmlformats.org/officeDocument/2006/relationships/slide" Target="slides/slide26.xml"/><Relationship Id="rId77" Type="http://schemas.openxmlformats.org/officeDocument/2006/relationships/font" Target="fonts/PoppinsLight-boldItalic.fntdata"/><Relationship Id="rId32" Type="http://schemas.openxmlformats.org/officeDocument/2006/relationships/slide" Target="slides/slide25.xml"/><Relationship Id="rId76" Type="http://schemas.openxmlformats.org/officeDocument/2006/relationships/font" Target="fonts/PoppinsLight-italic.fntdata"/><Relationship Id="rId35" Type="http://schemas.openxmlformats.org/officeDocument/2006/relationships/slide" Target="slides/slide28.xml"/><Relationship Id="rId79" Type="http://schemas.openxmlformats.org/officeDocument/2006/relationships/font" Target="fonts/HelveticaNeue-bold.fntdata"/><Relationship Id="rId34" Type="http://schemas.openxmlformats.org/officeDocument/2006/relationships/slide" Target="slides/slide27.xml"/><Relationship Id="rId78" Type="http://schemas.openxmlformats.org/officeDocument/2006/relationships/font" Target="fonts/HelveticaNeue-regular.fntdata"/><Relationship Id="rId71" Type="http://schemas.openxmlformats.org/officeDocument/2006/relationships/font" Target="fonts/Corbel-bold.fntdata"/><Relationship Id="rId70" Type="http://schemas.openxmlformats.org/officeDocument/2006/relationships/font" Target="fonts/Corbel-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Lato-regular.fntdata"/><Relationship Id="rId61" Type="http://schemas.openxmlformats.org/officeDocument/2006/relationships/font" Target="fonts/Poppins-boldItalic.fntdata"/><Relationship Id="rId20" Type="http://schemas.openxmlformats.org/officeDocument/2006/relationships/slide" Target="slides/slide13.xml"/><Relationship Id="rId64" Type="http://schemas.openxmlformats.org/officeDocument/2006/relationships/font" Target="fonts/Lato-italic.fntdata"/><Relationship Id="rId63" Type="http://schemas.openxmlformats.org/officeDocument/2006/relationships/font" Target="fonts/Lato-bold.fntdata"/><Relationship Id="rId22" Type="http://schemas.openxmlformats.org/officeDocument/2006/relationships/slide" Target="slides/slide15.xml"/><Relationship Id="rId66" Type="http://schemas.openxmlformats.org/officeDocument/2006/relationships/font" Target="fonts/LatoLight-regular.fntdata"/><Relationship Id="rId21" Type="http://schemas.openxmlformats.org/officeDocument/2006/relationships/slide" Target="slides/slide14.xml"/><Relationship Id="rId65" Type="http://schemas.openxmlformats.org/officeDocument/2006/relationships/font" Target="fonts/Lato-boldItalic.fntdata"/><Relationship Id="rId24" Type="http://schemas.openxmlformats.org/officeDocument/2006/relationships/slide" Target="slides/slide17.xml"/><Relationship Id="rId68" Type="http://schemas.openxmlformats.org/officeDocument/2006/relationships/font" Target="fonts/LatoLight-italic.fntdata"/><Relationship Id="rId23" Type="http://schemas.openxmlformats.org/officeDocument/2006/relationships/slide" Target="slides/slide16.xml"/><Relationship Id="rId67" Type="http://schemas.openxmlformats.org/officeDocument/2006/relationships/font" Target="fonts/LatoLight-bold.fntdata"/><Relationship Id="rId60" Type="http://schemas.openxmlformats.org/officeDocument/2006/relationships/font" Target="fonts/Poppins-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LatoLight-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4.xml"/><Relationship Id="rId55" Type="http://schemas.openxmlformats.org/officeDocument/2006/relationships/font" Target="fonts/PlayfairDisplay-bold.fntdata"/><Relationship Id="rId10" Type="http://schemas.openxmlformats.org/officeDocument/2006/relationships/slide" Target="slides/slide3.xml"/><Relationship Id="rId54" Type="http://schemas.openxmlformats.org/officeDocument/2006/relationships/font" Target="fonts/PlayfairDisplay-regular.fntdata"/><Relationship Id="rId13" Type="http://schemas.openxmlformats.org/officeDocument/2006/relationships/slide" Target="slides/slide6.xml"/><Relationship Id="rId57" Type="http://schemas.openxmlformats.org/officeDocument/2006/relationships/font" Target="fonts/PlayfairDisplay-boldItalic.fntdata"/><Relationship Id="rId12" Type="http://schemas.openxmlformats.org/officeDocument/2006/relationships/slide" Target="slides/slide5.xml"/><Relationship Id="rId56" Type="http://schemas.openxmlformats.org/officeDocument/2006/relationships/font" Target="fonts/PlayfairDisplay-italic.fntdata"/><Relationship Id="rId91" Type="http://schemas.openxmlformats.org/officeDocument/2006/relationships/font" Target="fonts/OpenSansLight-boldItalic.fntdata"/><Relationship Id="rId90" Type="http://schemas.openxmlformats.org/officeDocument/2006/relationships/font" Target="fonts/OpenSansLight-italic.fntdata"/><Relationship Id="rId15" Type="http://schemas.openxmlformats.org/officeDocument/2006/relationships/slide" Target="slides/slide8.xml"/><Relationship Id="rId59" Type="http://schemas.openxmlformats.org/officeDocument/2006/relationships/font" Target="fonts/Poppins-bold.fntdata"/><Relationship Id="rId14" Type="http://schemas.openxmlformats.org/officeDocument/2006/relationships/slide" Target="slides/slide7.xml"/><Relationship Id="rId58" Type="http://schemas.openxmlformats.org/officeDocument/2006/relationships/font" Target="fonts/Poppins-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317bb42c2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317bb42c2b_0_69:notes"/>
          <p:cNvSpPr/>
          <p:nvPr>
            <p:ph idx="2" type="sldImg"/>
          </p:nvPr>
        </p:nvSpPr>
        <p:spPr>
          <a:xfrm>
            <a:off x="380206" y="685800"/>
            <a:ext cx="6097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317bb42c2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1317bb42c2b_0_101:notes"/>
          <p:cNvSpPr/>
          <p:nvPr>
            <p:ph idx="2" type="sldImg"/>
          </p:nvPr>
        </p:nvSpPr>
        <p:spPr>
          <a:xfrm>
            <a:off x="380206" y="685800"/>
            <a:ext cx="6097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feed5891d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feed5891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3049392629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3049392629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317bb42c2b_0_32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1317bb42c2b_0_3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3049392629_0_122: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3049392629_0_122: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13049392629_0_122: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3049392629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3049392629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3049392629_0_21: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3049392629_0_21: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13049392629_0_21: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3049392629_0_27: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3049392629_0_27: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13049392629_0_27: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2feed589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2feed589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DA AGGIUSTARE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2ef6a94b8b_0_1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2ef6a94b8b_0_1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1200">
                <a:solidFill>
                  <a:srgbClr val="333333"/>
                </a:solidFill>
                <a:latin typeface="Playfair Display"/>
                <a:ea typeface="Playfair Display"/>
                <a:cs typeface="Playfair Display"/>
                <a:sym typeface="Playfair Display"/>
              </a:rPr>
              <a:t>There are many many parts of the scientific work which are not actually being evaluated</a:t>
            </a:r>
            <a:endParaRPr>
              <a:solidFill>
                <a:srgbClr val="333333"/>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2ef6a94b8b_0_1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2ef6a94b8b_0_1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2ef6a94b8b_0_1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2ef6a94b8b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2ef6a94b8b_0_1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2ef6a94b8b_0_1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2ef6a94b8b_0_1188: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g12ef6a94b8b_0_1188: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g12ef6a94b8b_0_1188: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2ef6a94b8b_0_1197: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2ef6a94b8b_0_1197: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8" name="Google Shape;258;g12ef6a94b8b_0_1197: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2ef6a94b8b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2ef6a94b8b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1000">
                <a:solidFill>
                  <a:schemeClr val="dk1"/>
                </a:solidFill>
                <a:latin typeface="Playfair Display"/>
                <a:ea typeface="Playfair Display"/>
                <a:cs typeface="Playfair Display"/>
                <a:sym typeface="Playfair Display"/>
              </a:rPr>
              <a:t>This was discovered by a student who could not replicate the results and asked the authors for the original dataset.</a:t>
            </a:r>
            <a:endParaRPr sz="10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2ef6a94b8b_0_1211: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2ef6a94b8b_0_1211: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12ef6a94b8b_0_1211: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2ef6a94b8b_0_1218: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12ef6a94b8b_0_1218:notes"/>
          <p:cNvSpPr txBox="1"/>
          <p:nvPr>
            <p:ph idx="1" type="body"/>
          </p:nvPr>
        </p:nvSpPr>
        <p:spPr>
          <a:xfrm>
            <a:off x="685963" y="4342743"/>
            <a:ext cx="5486100" cy="411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2" name="Google Shape;282;g12ef6a94b8b_0_1218:notes"/>
          <p:cNvSpPr txBox="1"/>
          <p:nvPr>
            <p:ph idx="12" type="sldNum"/>
          </p:nvPr>
        </p:nvSpPr>
        <p:spPr>
          <a:xfrm>
            <a:off x="3883916" y="8685486"/>
            <a:ext cx="2972400" cy="456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2ef6a94b8b_0_1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2ef6a94b8b_0_1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1000">
                <a:solidFill>
                  <a:schemeClr val="dk1"/>
                </a:solidFill>
                <a:latin typeface="Playfair Display"/>
                <a:ea typeface="Playfair Display"/>
                <a:cs typeface="Playfair Display"/>
                <a:sym typeface="Playfair Display"/>
              </a:rPr>
              <a:t>This was discovered by a student who could not replicate the results and asked the authors for the original dataset.</a:t>
            </a:r>
            <a:endParaRPr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2ef6a94b8b_0_1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2ef6a94b8b_0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1000">
                <a:solidFill>
                  <a:schemeClr val="dk1"/>
                </a:solidFill>
                <a:latin typeface="Playfair Display"/>
                <a:ea typeface="Playfair Display"/>
                <a:cs typeface="Playfair Display"/>
                <a:sym typeface="Playfair Display"/>
              </a:rPr>
              <a:t>This was discovered by a student who could not replicate the results and asked the authors for the original dataset.</a:t>
            </a:r>
            <a:endParaRPr sz="10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2ef6a94b8b_0_1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2ef6a94b8b_0_1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2ef6a94b8b_0_1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2ef6a94b8b_0_1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2ef6a94b8b_0_1249:notes"/>
          <p:cNvSpPr/>
          <p:nvPr>
            <p:ph idx="2" type="sldImg"/>
          </p:nvPr>
        </p:nvSpPr>
        <p:spPr>
          <a:xfrm>
            <a:off x="92741" y="686311"/>
            <a:ext cx="6672600" cy="34287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2ef6a94b8b_0_1249:notes"/>
          <p:cNvSpPr txBox="1"/>
          <p:nvPr>
            <p:ph idx="1" type="body"/>
          </p:nvPr>
        </p:nvSpPr>
        <p:spPr>
          <a:xfrm>
            <a:off x="685963" y="4342743"/>
            <a:ext cx="54861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12ef6a94b8b_0_1249:notes"/>
          <p:cNvSpPr txBox="1"/>
          <p:nvPr>
            <p:ph idx="12" type="sldNum"/>
          </p:nvPr>
        </p:nvSpPr>
        <p:spPr>
          <a:xfrm>
            <a:off x="3883916" y="8685486"/>
            <a:ext cx="2972400" cy="4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it"/>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2ef6a94b8b_0_17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g12ef6a94b8b_0_17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rPr lang="it"/>
              <a:t>DA TRADURRE</a:t>
            </a:r>
            <a:endParaRPr/>
          </a:p>
        </p:txBody>
      </p:sp>
      <p:sp>
        <p:nvSpPr>
          <p:cNvPr id="342" name="Google Shape;342;g12ef6a94b8b_0_17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2ef6a94b8b_0_17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 name="Google Shape;368;g12ef6a94b8b_0_17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rPr lang="it"/>
              <a:t>DA TRADURRE</a:t>
            </a:r>
            <a:endParaRPr/>
          </a:p>
        </p:txBody>
      </p:sp>
      <p:sp>
        <p:nvSpPr>
          <p:cNvPr id="369" name="Google Shape;369;g12ef6a94b8b_0_175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2ef6a94b8b_0_18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8" name="Google Shape;388;g12ef6a94b8b_0_18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t/>
            </a:r>
            <a:endParaRPr/>
          </a:p>
        </p:txBody>
      </p:sp>
      <p:sp>
        <p:nvSpPr>
          <p:cNvPr id="389" name="Google Shape;389;g12ef6a94b8b_0_18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2feed5891d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12feed5891d_0_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2feed5891d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12feed5891d_0_2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2feed5891d_0_2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g12feed5891d_0_28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t/>
            </a:r>
            <a:endParaRPr/>
          </a:p>
        </p:txBody>
      </p:sp>
      <p:sp>
        <p:nvSpPr>
          <p:cNvPr id="442" name="Google Shape;442;g12feed5891d_0_28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2feed5891d_0_29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12feed5891d_0_2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2feed5891d_0_3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4" name="Google Shape;454;g12feed5891d_0_37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rPr lang="it"/>
              <a:t>Università di Cambridge</a:t>
            </a:r>
            <a:endParaRPr/>
          </a:p>
        </p:txBody>
      </p:sp>
      <p:sp>
        <p:nvSpPr>
          <p:cNvPr id="455" name="Google Shape;455;g12feed5891d_0_37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317bb42c2b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1317bb42c2b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317bb42c2b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1317bb42c2b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317bb42c2b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1317bb42c2b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317bb42c2b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1317bb42c2b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1317bb42c2b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1317bb42c2b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1317bb42c2b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1317bb42c2b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317bb42c2b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317bb42c2b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317bb42c2b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1317bb42c2b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1317bb42c2b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1317bb42c2b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della sezione 1">
  <p:cSld name="SECTION_HEADER_1">
    <p:bg>
      <p:bgPr>
        <a:solidFill>
          <a:schemeClr val="accent4"/>
        </a:solidFill>
      </p:bgPr>
    </p:bg>
    <p:spTree>
      <p:nvGrpSpPr>
        <p:cNvPr id="60" name="Shape 60"/>
        <p:cNvGrpSpPr/>
        <p:nvPr/>
      </p:nvGrpSpPr>
      <p:grpSpPr>
        <a:xfrm>
          <a:off x="0" y="0"/>
          <a:ext cx="0" cy="0"/>
          <a:chOff x="0" y="0"/>
          <a:chExt cx="0" cy="0"/>
        </a:xfrm>
      </p:grpSpPr>
      <p:sp>
        <p:nvSpPr>
          <p:cNvPr id="61" name="Google Shape;61;p1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area science park">
  <p:cSld name="6_area science park">
    <p:spTree>
      <p:nvGrpSpPr>
        <p:cNvPr id="62" name="Shape 62"/>
        <p:cNvGrpSpPr/>
        <p:nvPr/>
      </p:nvGrpSpPr>
      <p:grpSpPr>
        <a:xfrm>
          <a:off x="0" y="0"/>
          <a:ext cx="0" cy="0"/>
          <a:chOff x="0" y="0"/>
          <a:chExt cx="0" cy="0"/>
        </a:xfrm>
      </p:grpSpPr>
      <p:sp>
        <p:nvSpPr>
          <p:cNvPr id="63" name="Google Shape;63;p14"/>
          <p:cNvSpPr/>
          <p:nvPr/>
        </p:nvSpPr>
        <p:spPr>
          <a:xfrm>
            <a:off x="2915816" y="4813052"/>
            <a:ext cx="61200" cy="61200"/>
          </a:xfrm>
          <a:prstGeom prst="ellipse">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 name="Google Shape;64;p14"/>
          <p:cNvSpPr txBox="1"/>
          <p:nvPr>
            <p:ph idx="1" type="body"/>
          </p:nvPr>
        </p:nvSpPr>
        <p:spPr>
          <a:xfrm>
            <a:off x="251520" y="1084145"/>
            <a:ext cx="8640900" cy="839400"/>
          </a:xfrm>
          <a:prstGeom prst="rect">
            <a:avLst/>
          </a:prstGeom>
          <a:noFill/>
          <a:ln>
            <a:noFill/>
          </a:ln>
        </p:spPr>
        <p:txBody>
          <a:bodyPr anchorCtr="0" anchor="t" bIns="45700" lIns="91425" spcFirstLastPara="1" rIns="91425" wrap="square" tIns="45700">
            <a:normAutofit/>
          </a:bodyPr>
          <a:lstStyle>
            <a:lvl1pPr indent="-228600" lvl="0" marL="457200" rtl="0" algn="just">
              <a:lnSpc>
                <a:spcPct val="90000"/>
              </a:lnSpc>
              <a:spcBef>
                <a:spcPts val="1000"/>
              </a:spcBef>
              <a:spcAft>
                <a:spcPts val="0"/>
              </a:spcAft>
              <a:buClr>
                <a:srgbClr val="3F3F3F"/>
              </a:buClr>
              <a:buSzPts val="1600"/>
              <a:buFont typeface="Calibri"/>
              <a:buNone/>
              <a:defRPr sz="1600">
                <a:solidFill>
                  <a:srgbClr val="3F3F3F"/>
                </a:solidFill>
                <a:latin typeface="Calibri"/>
                <a:ea typeface="Calibri"/>
                <a:cs typeface="Calibri"/>
                <a:sym typeface="Calibri"/>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65" name="Google Shape;65;p14"/>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 name="Google Shape;66;p14"/>
          <p:cNvSpPr/>
          <p:nvPr>
            <p:ph idx="2" type="pic"/>
          </p:nvPr>
        </p:nvSpPr>
        <p:spPr>
          <a:xfrm>
            <a:off x="6300192" y="2143186"/>
            <a:ext cx="2589000" cy="2217900"/>
          </a:xfrm>
          <a:prstGeom prst="rect">
            <a:avLst/>
          </a:prstGeom>
          <a:solidFill>
            <a:srgbClr val="D8D8D8"/>
          </a:solidFill>
          <a:ln>
            <a:noFill/>
          </a:ln>
        </p:spPr>
      </p:sp>
      <p:sp>
        <p:nvSpPr>
          <p:cNvPr id="67" name="Google Shape;67;p14"/>
          <p:cNvSpPr/>
          <p:nvPr>
            <p:ph idx="3" type="pic"/>
          </p:nvPr>
        </p:nvSpPr>
        <p:spPr>
          <a:xfrm>
            <a:off x="3270335" y="2143186"/>
            <a:ext cx="2589000" cy="2217900"/>
          </a:xfrm>
          <a:prstGeom prst="rect">
            <a:avLst/>
          </a:prstGeom>
          <a:solidFill>
            <a:srgbClr val="D8D8D8"/>
          </a:solidFill>
          <a:ln>
            <a:noFill/>
          </a:ln>
        </p:spPr>
      </p:sp>
      <p:sp>
        <p:nvSpPr>
          <p:cNvPr id="68" name="Google Shape;68;p14"/>
          <p:cNvSpPr/>
          <p:nvPr>
            <p:ph idx="4" type="pic"/>
          </p:nvPr>
        </p:nvSpPr>
        <p:spPr>
          <a:xfrm>
            <a:off x="240478" y="2143186"/>
            <a:ext cx="2589000" cy="2217900"/>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69" name="Shape 69"/>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area science park">
  <p:cSld name="3_area science park">
    <p:spTree>
      <p:nvGrpSpPr>
        <p:cNvPr id="70" name="Shape 70"/>
        <p:cNvGrpSpPr/>
        <p:nvPr/>
      </p:nvGrpSpPr>
      <p:grpSpPr>
        <a:xfrm>
          <a:off x="0" y="0"/>
          <a:ext cx="0" cy="0"/>
          <a:chOff x="0" y="0"/>
          <a:chExt cx="0" cy="0"/>
        </a:xfrm>
      </p:grpSpPr>
      <p:sp>
        <p:nvSpPr>
          <p:cNvPr id="71" name="Google Shape;71;p16"/>
          <p:cNvSpPr txBox="1"/>
          <p:nvPr>
            <p:ph type="title"/>
          </p:nvPr>
        </p:nvSpPr>
        <p:spPr>
          <a:xfrm>
            <a:off x="251520" y="483518"/>
            <a:ext cx="8640900" cy="579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3F3F3F"/>
              </a:buClr>
              <a:buSzPts val="2400"/>
              <a:buFont typeface="Calibri"/>
              <a:buNone/>
              <a:defRPr b="1" sz="2400">
                <a:solidFill>
                  <a:srgbClr val="3F3F3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6"/>
          <p:cNvSpPr txBox="1"/>
          <p:nvPr>
            <p:ph idx="1" type="body"/>
          </p:nvPr>
        </p:nvSpPr>
        <p:spPr>
          <a:xfrm>
            <a:off x="250825" y="1063625"/>
            <a:ext cx="8642400" cy="3560700"/>
          </a:xfrm>
          <a:prstGeom prst="rect">
            <a:avLst/>
          </a:prstGeom>
          <a:noFill/>
          <a:ln>
            <a:noFill/>
          </a:ln>
        </p:spPr>
        <p:txBody>
          <a:bodyPr anchorCtr="0" anchor="t" bIns="45700" lIns="91425" spcFirstLastPara="1" rIns="91425" wrap="square" tIns="45700">
            <a:normAutofit/>
          </a:bodyPr>
          <a:lstStyle>
            <a:lvl1pPr indent="-330200" lvl="0" marL="457200" rtl="0" algn="l">
              <a:lnSpc>
                <a:spcPct val="90000"/>
              </a:lnSpc>
              <a:spcBef>
                <a:spcPts val="1000"/>
              </a:spcBef>
              <a:spcAft>
                <a:spcPts val="0"/>
              </a:spcAft>
              <a:buClr>
                <a:schemeClr val="accent1"/>
              </a:buClr>
              <a:buSzPts val="1600"/>
              <a:buChar char="●"/>
              <a:defRPr sz="1600">
                <a:solidFill>
                  <a:srgbClr val="3F3F3F"/>
                </a:solidFill>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76" name="Shape 7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3" name="Shape 73"/>
        <p:cNvGrpSpPr/>
        <p:nvPr/>
      </p:nvGrpSpPr>
      <p:grpSpPr>
        <a:xfrm>
          <a:off x="0" y="0"/>
          <a:ext cx="0" cy="0"/>
          <a:chOff x="0" y="0"/>
          <a:chExt cx="0" cy="0"/>
        </a:xfrm>
      </p:grpSpPr>
      <p:sp>
        <p:nvSpPr>
          <p:cNvPr id="74" name="Google Shape;74;p17"/>
          <p:cNvSpPr txBox="1"/>
          <p:nvPr>
            <p:ph type="title"/>
          </p:nvPr>
        </p:nvSpPr>
        <p:spPr>
          <a:xfrm>
            <a:off x="628650" y="273847"/>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2"/>
              </a:buClr>
              <a:buSzPts val="2300"/>
              <a:buFont typeface="Poppins"/>
              <a:buNone/>
              <a:defRPr b="1" i="0" sz="2300" u="none" cap="none" strike="noStrike">
                <a:solidFill>
                  <a:schemeClr val="dk2"/>
                </a:solidFill>
                <a:latin typeface="Poppins"/>
                <a:ea typeface="Poppins"/>
                <a:cs typeface="Poppins"/>
                <a:sym typeface="Poppins"/>
              </a:defRPr>
            </a:lvl1pPr>
            <a:lvl2pPr lvl="1" rtl="0">
              <a:spcBef>
                <a:spcPts val="0"/>
              </a:spcBef>
              <a:spcAft>
                <a:spcPts val="0"/>
              </a:spcAft>
              <a:buSzPts val="500"/>
              <a:buNone/>
              <a:defRPr sz="700"/>
            </a:lvl2pPr>
            <a:lvl3pPr lvl="2" rtl="0">
              <a:spcBef>
                <a:spcPts val="0"/>
              </a:spcBef>
              <a:spcAft>
                <a:spcPts val="0"/>
              </a:spcAft>
              <a:buSzPts val="500"/>
              <a:buNone/>
              <a:defRPr sz="700"/>
            </a:lvl3pPr>
            <a:lvl4pPr lvl="3" rtl="0">
              <a:spcBef>
                <a:spcPts val="0"/>
              </a:spcBef>
              <a:spcAft>
                <a:spcPts val="0"/>
              </a:spcAft>
              <a:buSzPts val="500"/>
              <a:buNone/>
              <a:defRPr sz="700"/>
            </a:lvl4pPr>
            <a:lvl5pPr lvl="4" rtl="0">
              <a:spcBef>
                <a:spcPts val="0"/>
              </a:spcBef>
              <a:spcAft>
                <a:spcPts val="0"/>
              </a:spcAft>
              <a:buSzPts val="500"/>
              <a:buNone/>
              <a:defRPr sz="700"/>
            </a:lvl5pPr>
            <a:lvl6pPr lvl="5" rtl="0">
              <a:spcBef>
                <a:spcPts val="0"/>
              </a:spcBef>
              <a:spcAft>
                <a:spcPts val="0"/>
              </a:spcAft>
              <a:buSzPts val="500"/>
              <a:buNone/>
              <a:defRPr sz="700"/>
            </a:lvl6pPr>
            <a:lvl7pPr lvl="6" rtl="0">
              <a:spcBef>
                <a:spcPts val="0"/>
              </a:spcBef>
              <a:spcAft>
                <a:spcPts val="0"/>
              </a:spcAft>
              <a:buSzPts val="500"/>
              <a:buNone/>
              <a:defRPr sz="700"/>
            </a:lvl7pPr>
            <a:lvl8pPr lvl="7" rtl="0">
              <a:spcBef>
                <a:spcPts val="0"/>
              </a:spcBef>
              <a:spcAft>
                <a:spcPts val="0"/>
              </a:spcAft>
              <a:buSzPts val="500"/>
              <a:buNone/>
              <a:defRPr sz="700"/>
            </a:lvl8pPr>
            <a:lvl9pPr lvl="8" rtl="0">
              <a:spcBef>
                <a:spcPts val="0"/>
              </a:spcBef>
              <a:spcAft>
                <a:spcPts val="0"/>
              </a:spcAft>
              <a:buSzPts val="500"/>
              <a:buNone/>
              <a:defRPr sz="700"/>
            </a:lvl9pPr>
          </a:lstStyle>
          <a:p/>
        </p:txBody>
      </p:sp>
      <p:sp>
        <p:nvSpPr>
          <p:cNvPr id="75" name="Google Shape;75;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42900" lvl="0" marL="457200" marR="0" rtl="0" algn="l">
              <a:lnSpc>
                <a:spcPct val="90000"/>
              </a:lnSpc>
              <a:spcBef>
                <a:spcPts val="800"/>
              </a:spcBef>
              <a:spcAft>
                <a:spcPts val="0"/>
              </a:spcAft>
              <a:buClr>
                <a:schemeClr val="dk1"/>
              </a:buClr>
              <a:buSzPts val="1800"/>
              <a:buFont typeface="Arial"/>
              <a:buChar char="•"/>
              <a:defRPr b="0" i="0" sz="1800" u="none" cap="none" strike="noStrike">
                <a:solidFill>
                  <a:schemeClr val="dk1"/>
                </a:solidFill>
                <a:latin typeface="Poppins Light"/>
                <a:ea typeface="Poppins Light"/>
                <a:cs typeface="Poppins Light"/>
                <a:sym typeface="Poppins Light"/>
              </a:defRPr>
            </a:lvl1pPr>
            <a:lvl2pPr indent="-323850" lvl="1" marL="914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Poppins Light"/>
                <a:ea typeface="Poppins Light"/>
                <a:cs typeface="Poppins Light"/>
                <a:sym typeface="Poppins Light"/>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Poppins Light"/>
                <a:ea typeface="Poppins Light"/>
                <a:cs typeface="Poppins Light"/>
                <a:sym typeface="Poppi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Poppins Light"/>
                <a:ea typeface="Poppins Light"/>
                <a:cs typeface="Poppins Light"/>
                <a:sym typeface="Poppi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Poppins Light"/>
                <a:ea typeface="Poppins Light"/>
                <a:cs typeface="Poppins Light"/>
                <a:sym typeface="Poppi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guides.github.com/activities/citable-cod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hyperlink" Target="https://doi.org/10.5281/zenodo.6575822"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4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foter.com/blog/how-to-attribute-creative-commons-photos/" TargetMode="External"/><Relationship Id="rId5" Type="http://schemas.openxmlformats.org/officeDocument/2006/relationships/hyperlink" Target="https://foter.com/" TargetMode="External"/><Relationship Id="rId6"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www.howtofair.dk/why-fai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48.jpg"/><Relationship Id="rId4" Type="http://schemas.openxmlformats.org/officeDocument/2006/relationships/hyperlink" Target="https://unsplash.com/@kilimanjarostudioz?utm_source=unsplash&amp;utm_medium=referral&amp;utm_content=creditCopyText" TargetMode="External"/><Relationship Id="rId5" Type="http://schemas.openxmlformats.org/officeDocument/2006/relationships/hyperlink" Target="https://unsplash.com/collections/1670943/diversity%2Fconformity---symbolic?utm_source=unsplash&amp;utm_medium=referral&amp;utm_content=creditCopyTex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hyperlink" Target="https://op.europa.eu/en/publication-detail?p_p_id=portal2012documentDetail_WAR_portal2012portlet&amp;p_p_lifecycle=1&amp;p_p_state=normal&amp;p_p_mode=view&amp;p_p_col_id=maincontentarea&amp;p_p_col_count=3&amp;_portal2012documentDetail_WAR_portal2012portlet_javax.portlet.action=author&amp;facet.author=RTD&amp;language=en&amp;facet.collection=EUPub" TargetMode="External"/><Relationship Id="rId4" Type="http://schemas.openxmlformats.org/officeDocument/2006/relationships/hyperlink" Target="https://op.europa.eu/en/publication-detail?p_p_id=portal2012documentDetail_WAR_portal2012portlet&amp;p_p_lifecycle=1&amp;p_p_state=normal&amp;p_p_mode=view&amp;p_p_col_id=maincontentarea&amp;p_p_col_count=3&amp;_portal2012documentDetail_WAR_portal2012portlet_javax.portlet.action=author&amp;facet.author=COM,ECFIN,TASKF,OIL,OIB,REPRES_NLD,REPRES_LVA,JLS,ERC,MARKT,MARE,REGIO,REA,BEPA,PRESS,BDS,ELARG,PMO,REPRES_LIT,AGRI,REPRES_SPA_BCN,SPP,ECHO,EAPH,REPRES_GBR_LON,REPRES_EST,FPI,REPRES_SPA_MAD,CASSTM,CNECT,DIGIT,HOME,ENER,REPRES_HUN,IEEA,EASME,COMP,REPRES_CZE,REPRES_BGR,SCR,REPRES_MLT,REPRES_PRT,REPRES_CYP,REPRES_HRV,CLIMA,EAHC,REPRES_SWE,REPRES_SVN,DEL_ACC,INFSO,EACI,ETHI,DG18,DG15,DG10,CHAFEA,REPRES_DEU_MUC,REPRES_POL_WAW,ESTAT,DEVCO,DGT,EPSC,GROW,SANTE,NEAR,FISMA,JUST,COM_CAB,SCAD,REPRES_GBR,REPRES_POL,TASKF_A50_UK,REPRES_SPA,REPRES_FRA,REPRES_ITA,ACSHHPW,PC_BUDG,IAB,RSB,PC_CONJ,COM_COLL,ACSH,EVHAC,PC_MTE,REPRES_DEU,REPRES_SVK,JUSTI,REPRES_DEU_BON,SCIC,REPRES_FRA_PAR,SJ,SG,REPRES_POL_WRO,OLAF,REPRES_DEU_BER,CCSS,FSU,REPRES_IRL,HR,REPRES_LUX,REPRES_FIN,TAXUD,COMMU,SANCO,ENTR,AUDIT,IGS,REPRES_ITA_MIL,MOVE,BUDG,REPRES_ROU,RTD,IAS,BTL,TENTEA,BTB,CMT_EMPL,DG01B,DG01A,REPRES_BEL,REPRES_GBR_CDF,ENV,DG23,DG17,DG07,DG03,DG02,DG01,REPRES_AUT,INEA,EMPL,EAC,TRADE,TREN,REPRES_ITA_ROM,RELEX,AIDCO,REPRES_GRC,EACEA,REPRES_GBR_BEL,REPRES_FRA_MRS,REPRES_GBR_EDI,REPRES_DAN,JRC,DEV,SRSS,HAS,STECF,DPO,SAM_ADV,UKTF,REFORM,DG22,DG14,DG11,DEFIS,IDEA&amp;language=en&amp;facet.collection=EUPub" TargetMode="External"/><Relationship Id="rId5" Type="http://schemas.openxmlformats.org/officeDocument/2006/relationships/hyperlink" Target="https://op.europa.eu/en/publication-detail?p_p_id=portal2012documentDetail_WAR_portal2012portlet&amp;p_p_lifecycle=1&amp;p_p_state=normal&amp;p_p_mode=view&amp;p_p_col_id=maincontentarea&amp;p_p_col_count=3&amp;_portal2012documentDetail_WAR_portal2012portlet_javax.portlet.action=author&amp;facet.author=agent.PwC%20EU%20Services&amp;language=en&amp;facet.collection=EUPub" TargetMode="External"/><Relationship Id="rId6" Type="http://schemas.openxmlformats.org/officeDocument/2006/relationships/hyperlink" Target="https://op.europa.eu/en/publication-detail/-/publication/d375368c-1a0a-11e9-8d04-01aa75ed71a1" TargetMode="External"/><Relationship Id="rId7" Type="http://schemas.openxmlformats.org/officeDocument/2006/relationships/hyperlink" Target="https://op.europa.eu/en/publication-detail/-/publication/d375368c-1a0a-11e9-8d04-01aa75ed71a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thewinnower.com/users/38" TargetMode="External"/><Relationship Id="rId4" Type="http://schemas.openxmlformats.org/officeDocument/2006/relationships/hyperlink" Target="https://thewinnower.com/users/38" TargetMode="External"/><Relationship Id="rId5" Type="http://schemas.openxmlformats.org/officeDocument/2006/relationships/hyperlink" Target="https://thewinnower.com/users/38"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5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hyperlink" Target="https://retractionwatch.com/2018/10/25/jama-journal-retracts-paper-when-author-cant-produce-original-data/"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hyperlink" Target="https://www.nature.com/articles/d41586-019-02241-z"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hyperlink" Target="https://en.wikipedia.org/wiki/Soviet_Union" TargetMode="External"/><Relationship Id="rId4" Type="http://schemas.openxmlformats.org/officeDocument/2006/relationships/hyperlink" Target="https://en.wikipedia.org/wiki/Chekism" TargetMode="External"/><Relationship Id="rId9" Type="http://schemas.openxmlformats.org/officeDocument/2006/relationships/hyperlink" Target="https://en.wikipedia.org/wiki/Nikolay_Yezhov" TargetMode="External"/><Relationship Id="rId5" Type="http://schemas.openxmlformats.org/officeDocument/2006/relationships/hyperlink" Target="https://en.wikipedia.org/wiki/Joseph_Stalin" TargetMode="External"/><Relationship Id="rId6" Type="http://schemas.openxmlformats.org/officeDocument/2006/relationships/hyperlink" Target="https://en.wikipedia.org/wiki/NKVD" TargetMode="External"/><Relationship Id="rId7" Type="http://schemas.openxmlformats.org/officeDocument/2006/relationships/hyperlink" Target="https://en.wikipedia.org/wiki/Great_Purge" TargetMode="External"/><Relationship Id="rId8"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hyperlink" Target="http://www.insidehighered.com/news/2011/11/28/scholars-analyze-case-massive-research-frau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s://www.cell.com/current-biology/fulltext/S0960-9822(13)01400-0" TargetMode="External"/><Relationship Id="rId4" Type="http://schemas.openxmlformats.org/officeDocument/2006/relationships/hyperlink" Target="https://www.nature.com/articles/nature.2013.14416" TargetMode="External"/><Relationship Id="rId5" Type="http://schemas.openxmlformats.org/officeDocument/2006/relationships/image" Target="../media/image6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27.png"/><Relationship Id="rId5" Type="http://schemas.openxmlformats.org/officeDocument/2006/relationships/hyperlink" Target="https://it.wikipedia.org/wiki/Ritratto_di_Galileo_Galilei" TargetMode="External"/><Relationship Id="rId6" Type="http://schemas.openxmlformats.org/officeDocument/2006/relationships/hyperlink" Target="https://it.wikipedia.org/wiki/Justus_Sustermans" TargetMode="External"/><Relationship Id="rId7" Type="http://schemas.openxmlformats.org/officeDocument/2006/relationships/hyperlink" Target="https://it.wikipedia.org/wiki/Galleria_degli_Uffizi" TargetMode="External"/><Relationship Id="rId8" Type="http://schemas.openxmlformats.org/officeDocument/2006/relationships/hyperlink" Target="https://it.wikipedia.org/wiki/Firenze" TargetMode="External"/></Relationships>
</file>

<file path=ppt/slides/_rels/slide25.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2.png"/><Relationship Id="rId13" Type="http://schemas.openxmlformats.org/officeDocument/2006/relationships/image" Target="../media/image25.png"/><Relationship Id="rId12" Type="http://schemas.openxmlformats.org/officeDocument/2006/relationships/image" Target="../media/image23.png"/><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57.jpg"/><Relationship Id="rId4" Type="http://schemas.openxmlformats.org/officeDocument/2006/relationships/hyperlink" Target="https://unsplash.com/@miguelperales?utm_source=unsplash&amp;utm_medium=referral&amp;utm_content=creditCopyText" TargetMode="External"/><Relationship Id="rId9" Type="http://schemas.openxmlformats.org/officeDocument/2006/relationships/image" Target="../media/image19.png"/><Relationship Id="rId5" Type="http://schemas.openxmlformats.org/officeDocument/2006/relationships/hyperlink" Target="https://unsplash.com/@miguelperales?utm_source=unsplash&amp;utm_medium=referral&amp;utm_content=creditCopyText" TargetMode="External"/><Relationship Id="rId6" Type="http://schemas.openxmlformats.org/officeDocument/2006/relationships/hyperlink" Target="https://unsplash.com/s/photos/take-care?utm_source=unsplash&amp;utm_medium=referral&amp;utm_content=creditCopyText" TargetMode="External"/><Relationship Id="rId7" Type="http://schemas.openxmlformats.org/officeDocument/2006/relationships/hyperlink" Target="https://unsplash.com/s/photos/take-care?utm_source=unsplash&amp;utm_medium=referral&amp;utm_content=creditCopyText" TargetMode="External"/><Relationship Id="rId8"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33.png"/><Relationship Id="rId7" Type="http://schemas.openxmlformats.org/officeDocument/2006/relationships/image" Target="../media/image36.png"/><Relationship Id="rId8"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35.png"/><Relationship Id="rId4" Type="http://schemas.openxmlformats.org/officeDocument/2006/relationships/image" Target="../media/image38.jpg"/><Relationship Id="rId5" Type="http://schemas.openxmlformats.org/officeDocument/2006/relationships/image" Target="../media/image39.png"/><Relationship Id="rId6" Type="http://schemas.openxmlformats.org/officeDocument/2006/relationships/image" Target="../media/image3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42.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11" Type="http://schemas.openxmlformats.org/officeDocument/2006/relationships/hyperlink" Target="http://www.fishbase.us/references/FBRefList.php" TargetMode="External"/><Relationship Id="rId10" Type="http://schemas.openxmlformats.org/officeDocument/2006/relationships/hyperlink" Target="http://www.fishbase.us/references/FBRefList.php" TargetMode="External"/><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hyperlink" Target="https://en.wikipedia.org/wiki/FishBase#cite_note-4" TargetMode="External"/><Relationship Id="rId9" Type="http://schemas.openxmlformats.org/officeDocument/2006/relationships/hyperlink" Target="http://www.fishbase.us/references/FBRefList.php" TargetMode="External"/><Relationship Id="rId5" Type="http://schemas.openxmlformats.org/officeDocument/2006/relationships/image" Target="../media/image44.png"/><Relationship Id="rId6" Type="http://schemas.openxmlformats.org/officeDocument/2006/relationships/image" Target="../media/image43.jpg"/><Relationship Id="rId7" Type="http://schemas.openxmlformats.org/officeDocument/2006/relationships/image" Target="../media/image46.png"/><Relationship Id="rId8"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5.png"/><Relationship Id="rId4" Type="http://schemas.openxmlformats.org/officeDocument/2006/relationships/image" Target="../media/image50.png"/><Relationship Id="rId5"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5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hyperlink" Target="https://zenodo.org/" TargetMode="External"/><Relationship Id="rId4" Type="http://schemas.openxmlformats.org/officeDocument/2006/relationships/hyperlink" Target="https://au-research.github.io/FAIR-data-101-training/findable/activitie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hyperlink" Target="https://help.zenodo.org/guides/search/" TargetMode="External"/><Relationship Id="rId4" Type="http://schemas.openxmlformats.org/officeDocument/2006/relationships/image" Target="../media/image61.jpg"/><Relationship Id="rId5" Type="http://schemas.openxmlformats.org/officeDocument/2006/relationships/hyperlink" Target="https://unsplash.com/@markuswinkler?utm_source=unsplash&amp;utm_medium=referral&amp;utm_content=creditCopyText" TargetMode="External"/><Relationship Id="rId6" Type="http://schemas.openxmlformats.org/officeDocument/2006/relationships/hyperlink" Target="https://unsplash.com/s/photos/notice?utm_source=unsplash&amp;utm_medium=referral&amp;utm_content=creditCopyText"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6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5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hyperlink" Target="https://ardc.edu.au/resources/aboutdata/fair-data/fair-self-assessment-tool/" TargetMode="Externa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hyperlink" Target="https://docs.google.com/forms/d/e/1FAIpQLSeHzqF8usfGGSoQPO5w46DNnTRXWIAvRkuWKz0lwF4U5uaQrg/viewform" TargetMode="External"/><Relationship Id="rId4" Type="http://schemas.openxmlformats.org/officeDocument/2006/relationships/image" Target="../media/image6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services.d4science.org/group/phdunipi_os21-22"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9"/>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Why we need FAIRness</a:t>
            </a:r>
            <a:endParaRPr/>
          </a:p>
        </p:txBody>
      </p:sp>
      <p:sp>
        <p:nvSpPr>
          <p:cNvPr id="82" name="Google Shape;82;p19"/>
          <p:cNvSpPr txBox="1"/>
          <p:nvPr>
            <p:ph idx="1" type="subTitle"/>
          </p:nvPr>
        </p:nvSpPr>
        <p:spPr>
          <a:xfrm>
            <a:off x="311700" y="1878539"/>
            <a:ext cx="4413300" cy="1506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it"/>
              <a:t>University of Pisa - Phd course 2022</a:t>
            </a:r>
            <a:endParaRPr/>
          </a:p>
          <a:p>
            <a:pPr indent="0" lvl="0" marL="0" rtl="0" algn="l">
              <a:spcBef>
                <a:spcPts val="0"/>
              </a:spcBef>
              <a:spcAft>
                <a:spcPts val="0"/>
              </a:spcAft>
              <a:buNone/>
            </a:pPr>
            <a:r>
              <a:t/>
            </a:r>
            <a:endParaRPr/>
          </a:p>
          <a:p>
            <a:pPr indent="0" lvl="0" marL="0" rtl="0" algn="l">
              <a:spcBef>
                <a:spcPts val="0"/>
              </a:spcBef>
              <a:spcAft>
                <a:spcPts val="0"/>
              </a:spcAft>
              <a:buNone/>
            </a:pPr>
            <a:r>
              <a:rPr lang="it"/>
              <a:t>Gina Pavone, </a:t>
            </a:r>
            <a:r>
              <a:rPr lang="it"/>
              <a:t>CNR        0000-0003-0087-2151</a:t>
            </a:r>
            <a:endParaRPr/>
          </a:p>
          <a:p>
            <a:pPr indent="0" lvl="0" marL="0" rtl="0" algn="l">
              <a:spcBef>
                <a:spcPts val="0"/>
              </a:spcBef>
              <a:spcAft>
                <a:spcPts val="0"/>
              </a:spcAft>
              <a:buNone/>
            </a:pPr>
            <a:r>
              <a:t/>
            </a:r>
            <a:endParaRPr/>
          </a:p>
          <a:p>
            <a:pPr indent="0" lvl="0" marL="0" rtl="0" algn="l">
              <a:spcBef>
                <a:spcPts val="0"/>
              </a:spcBef>
              <a:spcAft>
                <a:spcPts val="0"/>
              </a:spcAft>
              <a:buNone/>
            </a:pPr>
            <a:r>
              <a:rPr lang="it"/>
              <a:t>Day 2 - 6 June 2022</a:t>
            </a:r>
            <a:endParaRPr/>
          </a:p>
          <a:p>
            <a:pPr indent="0" lvl="0" marL="0" rtl="0" algn="l">
              <a:spcBef>
                <a:spcPts val="0"/>
              </a:spcBef>
              <a:spcAft>
                <a:spcPts val="0"/>
              </a:spcAft>
              <a:buNone/>
            </a:pPr>
            <a:r>
              <a:t/>
            </a:r>
            <a:endParaRPr/>
          </a:p>
        </p:txBody>
      </p:sp>
      <p:pic>
        <p:nvPicPr>
          <p:cNvPr id="83" name="Google Shape;83;p19"/>
          <p:cNvPicPr preferRelativeResize="0"/>
          <p:nvPr/>
        </p:nvPicPr>
        <p:blipFill>
          <a:blip r:embed="rId3">
            <a:alphaModFix/>
          </a:blip>
          <a:stretch>
            <a:fillRect/>
          </a:stretch>
        </p:blipFill>
        <p:spPr>
          <a:xfrm>
            <a:off x="2154450" y="2384447"/>
            <a:ext cx="243975" cy="243975"/>
          </a:xfrm>
          <a:prstGeom prst="rect">
            <a:avLst/>
          </a:prstGeom>
          <a:noFill/>
          <a:ln>
            <a:noFill/>
          </a:ln>
        </p:spPr>
      </p:pic>
      <p:pic>
        <p:nvPicPr>
          <p:cNvPr id="84" name="Google Shape;84;p19"/>
          <p:cNvPicPr preferRelativeResize="0"/>
          <p:nvPr/>
        </p:nvPicPr>
        <p:blipFill>
          <a:blip r:embed="rId4">
            <a:alphaModFix/>
          </a:blip>
          <a:stretch>
            <a:fillRect/>
          </a:stretch>
        </p:blipFill>
        <p:spPr>
          <a:xfrm>
            <a:off x="7940975" y="4695226"/>
            <a:ext cx="1129551" cy="398175"/>
          </a:xfrm>
          <a:prstGeom prst="rect">
            <a:avLst/>
          </a:prstGeom>
          <a:noFill/>
          <a:ln>
            <a:noFill/>
          </a:ln>
        </p:spPr>
      </p:pic>
      <p:sp>
        <p:nvSpPr>
          <p:cNvPr id="85" name="Google Shape;85;p19"/>
          <p:cNvSpPr txBox="1"/>
          <p:nvPr/>
        </p:nvSpPr>
        <p:spPr>
          <a:xfrm>
            <a:off x="4644450" y="4694213"/>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rgbClr val="FFFFFF"/>
                </a:solidFill>
              </a:rPr>
              <a:t>10.5281/zenodo.6597239</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0"/>
          <p:cNvSpPr txBox="1"/>
          <p:nvPr/>
        </p:nvSpPr>
        <p:spPr>
          <a:xfrm>
            <a:off x="3640853" y="590695"/>
            <a:ext cx="1862400" cy="1731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lang="it" sz="900">
                <a:solidFill>
                  <a:srgbClr val="A5A5A5"/>
                </a:solidFill>
                <a:latin typeface="Poppins Light"/>
                <a:ea typeface="Poppins Light"/>
                <a:cs typeface="Poppins Light"/>
                <a:sym typeface="Poppins Light"/>
              </a:rPr>
              <a:t>COURSE OUTLINE</a:t>
            </a:r>
            <a:endParaRPr sz="500"/>
          </a:p>
        </p:txBody>
      </p:sp>
      <p:sp>
        <p:nvSpPr>
          <p:cNvPr id="91" name="Google Shape;91;p20"/>
          <p:cNvSpPr/>
          <p:nvPr/>
        </p:nvSpPr>
        <p:spPr>
          <a:xfrm>
            <a:off x="1932716" y="1055600"/>
            <a:ext cx="2231735" cy="1079853"/>
          </a:xfrm>
          <a:custGeom>
            <a:rect b="b" l="l" r="r" t="t"/>
            <a:pathLst>
              <a:path extrusionOk="0" h="2153" w="3388">
                <a:moveTo>
                  <a:pt x="3013" y="2152"/>
                </a:moveTo>
                <a:lnTo>
                  <a:pt x="375" y="2152"/>
                </a:lnTo>
                <a:lnTo>
                  <a:pt x="375" y="2152"/>
                </a:lnTo>
                <a:cubicBezTo>
                  <a:pt x="168" y="2152"/>
                  <a:pt x="0" y="1984"/>
                  <a:pt x="0" y="1778"/>
                </a:cubicBezTo>
                <a:lnTo>
                  <a:pt x="0" y="374"/>
                </a:lnTo>
                <a:lnTo>
                  <a:pt x="0" y="374"/>
                </a:lnTo>
                <a:cubicBezTo>
                  <a:pt x="0" y="167"/>
                  <a:pt x="168" y="0"/>
                  <a:pt x="375" y="0"/>
                </a:cubicBezTo>
                <a:lnTo>
                  <a:pt x="3013" y="0"/>
                </a:lnTo>
                <a:lnTo>
                  <a:pt x="3013" y="0"/>
                </a:lnTo>
                <a:cubicBezTo>
                  <a:pt x="3220" y="0"/>
                  <a:pt x="3387" y="167"/>
                  <a:pt x="3387" y="374"/>
                </a:cubicBezTo>
                <a:lnTo>
                  <a:pt x="3387" y="1778"/>
                </a:lnTo>
                <a:lnTo>
                  <a:pt x="3387" y="1778"/>
                </a:lnTo>
                <a:cubicBezTo>
                  <a:pt x="3387" y="1984"/>
                  <a:pt x="3220" y="2152"/>
                  <a:pt x="3013" y="2152"/>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2" name="Google Shape;92;p20"/>
          <p:cNvSpPr/>
          <p:nvPr/>
        </p:nvSpPr>
        <p:spPr>
          <a:xfrm>
            <a:off x="1932716" y="1055601"/>
            <a:ext cx="2231735" cy="314220"/>
          </a:xfrm>
          <a:custGeom>
            <a:rect b="b" l="l" r="r" t="t"/>
            <a:pathLst>
              <a:path extrusionOk="0" h="628" w="3388">
                <a:moveTo>
                  <a:pt x="3387" y="627"/>
                </a:moveTo>
                <a:lnTo>
                  <a:pt x="0" y="627"/>
                </a:lnTo>
                <a:lnTo>
                  <a:pt x="0" y="0"/>
                </a:lnTo>
                <a:lnTo>
                  <a:pt x="3387" y="0"/>
                </a:lnTo>
                <a:lnTo>
                  <a:pt x="3387" y="627"/>
                </a:lnTo>
              </a:path>
            </a:pathLst>
          </a:custGeom>
          <a:solidFill>
            <a:srgbClr val="2AB0BF"/>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3" name="Google Shape;93;p20"/>
          <p:cNvSpPr/>
          <p:nvPr/>
        </p:nvSpPr>
        <p:spPr>
          <a:xfrm>
            <a:off x="3548390" y="3691070"/>
            <a:ext cx="2234613" cy="1079859"/>
          </a:xfrm>
          <a:custGeom>
            <a:rect b="b" l="l" r="r" t="t"/>
            <a:pathLst>
              <a:path extrusionOk="0" h="2154" w="3389">
                <a:moveTo>
                  <a:pt x="3013" y="2153"/>
                </a:moveTo>
                <a:lnTo>
                  <a:pt x="375" y="2153"/>
                </a:lnTo>
                <a:lnTo>
                  <a:pt x="375" y="2153"/>
                </a:lnTo>
                <a:cubicBezTo>
                  <a:pt x="168" y="2153"/>
                  <a:pt x="0" y="1985"/>
                  <a:pt x="0" y="1779"/>
                </a:cubicBezTo>
                <a:lnTo>
                  <a:pt x="0" y="375"/>
                </a:lnTo>
                <a:lnTo>
                  <a:pt x="0" y="375"/>
                </a:lnTo>
                <a:cubicBezTo>
                  <a:pt x="0" y="168"/>
                  <a:pt x="168" y="0"/>
                  <a:pt x="375" y="0"/>
                </a:cubicBezTo>
                <a:lnTo>
                  <a:pt x="3013" y="0"/>
                </a:lnTo>
                <a:lnTo>
                  <a:pt x="3013" y="0"/>
                </a:lnTo>
                <a:cubicBezTo>
                  <a:pt x="3220" y="0"/>
                  <a:pt x="3388" y="168"/>
                  <a:pt x="3388" y="375"/>
                </a:cubicBezTo>
                <a:lnTo>
                  <a:pt x="3388" y="1779"/>
                </a:lnTo>
                <a:lnTo>
                  <a:pt x="3388" y="1779"/>
                </a:lnTo>
                <a:cubicBezTo>
                  <a:pt x="3388" y="1985"/>
                  <a:pt x="3220" y="2153"/>
                  <a:pt x="3013" y="2153"/>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4" name="Google Shape;94;p20"/>
          <p:cNvSpPr/>
          <p:nvPr/>
        </p:nvSpPr>
        <p:spPr>
          <a:xfrm>
            <a:off x="3548390" y="3691070"/>
            <a:ext cx="2234613" cy="316432"/>
          </a:xfrm>
          <a:custGeom>
            <a:rect b="b" l="l" r="r" t="t"/>
            <a:pathLst>
              <a:path extrusionOk="0" h="630" w="3389">
                <a:moveTo>
                  <a:pt x="3388" y="629"/>
                </a:moveTo>
                <a:lnTo>
                  <a:pt x="0" y="629"/>
                </a:lnTo>
                <a:lnTo>
                  <a:pt x="0" y="0"/>
                </a:lnTo>
                <a:lnTo>
                  <a:pt x="3388" y="0"/>
                </a:lnTo>
                <a:lnTo>
                  <a:pt x="3388" y="629"/>
                </a:lnTo>
              </a:path>
            </a:pathLst>
          </a:custGeom>
          <a:solidFill>
            <a:srgbClr val="36A86F"/>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5" name="Google Shape;95;p20"/>
          <p:cNvSpPr/>
          <p:nvPr/>
        </p:nvSpPr>
        <p:spPr>
          <a:xfrm>
            <a:off x="5161160" y="1055600"/>
            <a:ext cx="2231720" cy="1079853"/>
          </a:xfrm>
          <a:custGeom>
            <a:rect b="b" l="l" r="r" t="t"/>
            <a:pathLst>
              <a:path extrusionOk="0" h="2153" w="3387">
                <a:moveTo>
                  <a:pt x="3012" y="2152"/>
                </a:moveTo>
                <a:lnTo>
                  <a:pt x="374" y="2152"/>
                </a:lnTo>
                <a:lnTo>
                  <a:pt x="374" y="2152"/>
                </a:lnTo>
                <a:cubicBezTo>
                  <a:pt x="167" y="2152"/>
                  <a:pt x="0" y="1984"/>
                  <a:pt x="0" y="1778"/>
                </a:cubicBezTo>
                <a:lnTo>
                  <a:pt x="0" y="374"/>
                </a:lnTo>
                <a:lnTo>
                  <a:pt x="0" y="374"/>
                </a:lnTo>
                <a:cubicBezTo>
                  <a:pt x="0" y="167"/>
                  <a:pt x="167" y="0"/>
                  <a:pt x="374" y="0"/>
                </a:cubicBezTo>
                <a:lnTo>
                  <a:pt x="3012" y="0"/>
                </a:lnTo>
                <a:lnTo>
                  <a:pt x="3012" y="0"/>
                </a:lnTo>
                <a:cubicBezTo>
                  <a:pt x="3219" y="0"/>
                  <a:pt x="3386" y="167"/>
                  <a:pt x="3386" y="374"/>
                </a:cubicBezTo>
                <a:lnTo>
                  <a:pt x="3386" y="1778"/>
                </a:lnTo>
                <a:lnTo>
                  <a:pt x="3386" y="1778"/>
                </a:lnTo>
                <a:cubicBezTo>
                  <a:pt x="3386" y="1984"/>
                  <a:pt x="3219" y="2152"/>
                  <a:pt x="3012" y="2152"/>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6" name="Google Shape;96;p20"/>
          <p:cNvSpPr/>
          <p:nvPr/>
        </p:nvSpPr>
        <p:spPr>
          <a:xfrm>
            <a:off x="5161160" y="1055601"/>
            <a:ext cx="2231720" cy="314220"/>
          </a:xfrm>
          <a:custGeom>
            <a:rect b="b" l="l" r="r" t="t"/>
            <a:pathLst>
              <a:path extrusionOk="0" h="628" w="3387">
                <a:moveTo>
                  <a:pt x="3386" y="627"/>
                </a:moveTo>
                <a:lnTo>
                  <a:pt x="0" y="627"/>
                </a:lnTo>
                <a:lnTo>
                  <a:pt x="0" y="0"/>
                </a:lnTo>
                <a:lnTo>
                  <a:pt x="3386" y="0"/>
                </a:lnTo>
                <a:lnTo>
                  <a:pt x="3386" y="627"/>
                </a:lnTo>
              </a:path>
            </a:pathLst>
          </a:custGeom>
          <a:solidFill>
            <a:srgbClr val="E8B817"/>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7" name="Google Shape;97;p20"/>
          <p:cNvSpPr/>
          <p:nvPr/>
        </p:nvSpPr>
        <p:spPr>
          <a:xfrm>
            <a:off x="2926530" y="2926617"/>
            <a:ext cx="247002" cy="190302"/>
          </a:xfrm>
          <a:custGeom>
            <a:rect b="b" l="l" r="r" t="t"/>
            <a:pathLst>
              <a:path extrusionOk="0" h="378" w="377">
                <a:moveTo>
                  <a:pt x="376" y="188"/>
                </a:moveTo>
                <a:lnTo>
                  <a:pt x="376" y="188"/>
                </a:lnTo>
                <a:cubicBezTo>
                  <a:pt x="376" y="293"/>
                  <a:pt x="292" y="377"/>
                  <a:pt x="188" y="377"/>
                </a:cubicBezTo>
                <a:lnTo>
                  <a:pt x="188" y="377"/>
                </a:lnTo>
                <a:cubicBezTo>
                  <a:pt x="84" y="377"/>
                  <a:pt x="0" y="293"/>
                  <a:pt x="0" y="188"/>
                </a:cubicBezTo>
                <a:lnTo>
                  <a:pt x="0" y="188"/>
                </a:lnTo>
                <a:cubicBezTo>
                  <a:pt x="0" y="84"/>
                  <a:pt x="84" y="0"/>
                  <a:pt x="188" y="0"/>
                </a:cubicBezTo>
                <a:lnTo>
                  <a:pt x="188" y="0"/>
                </a:lnTo>
                <a:cubicBezTo>
                  <a:pt x="292" y="0"/>
                  <a:pt x="376" y="84"/>
                  <a:pt x="376" y="188"/>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8" name="Google Shape;98;p20"/>
          <p:cNvSpPr/>
          <p:nvPr/>
        </p:nvSpPr>
        <p:spPr>
          <a:xfrm>
            <a:off x="6154976" y="2926617"/>
            <a:ext cx="247000" cy="190302"/>
          </a:xfrm>
          <a:custGeom>
            <a:rect b="b" l="l" r="r" t="t"/>
            <a:pathLst>
              <a:path extrusionOk="0" h="378" w="377">
                <a:moveTo>
                  <a:pt x="376" y="188"/>
                </a:moveTo>
                <a:lnTo>
                  <a:pt x="376" y="188"/>
                </a:lnTo>
                <a:cubicBezTo>
                  <a:pt x="376" y="293"/>
                  <a:pt x="291" y="377"/>
                  <a:pt x="187" y="377"/>
                </a:cubicBezTo>
                <a:lnTo>
                  <a:pt x="187" y="377"/>
                </a:lnTo>
                <a:cubicBezTo>
                  <a:pt x="83" y="377"/>
                  <a:pt x="0" y="293"/>
                  <a:pt x="0" y="188"/>
                </a:cubicBezTo>
                <a:lnTo>
                  <a:pt x="0" y="188"/>
                </a:lnTo>
                <a:cubicBezTo>
                  <a:pt x="0" y="84"/>
                  <a:pt x="83" y="0"/>
                  <a:pt x="187" y="0"/>
                </a:cubicBezTo>
                <a:lnTo>
                  <a:pt x="187" y="0"/>
                </a:lnTo>
                <a:cubicBezTo>
                  <a:pt x="291" y="0"/>
                  <a:pt x="376" y="84"/>
                  <a:pt x="376" y="188"/>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99" name="Google Shape;99;p20"/>
          <p:cNvSpPr/>
          <p:nvPr/>
        </p:nvSpPr>
        <p:spPr>
          <a:xfrm>
            <a:off x="4539301" y="2729518"/>
            <a:ext cx="247000" cy="188088"/>
          </a:xfrm>
          <a:custGeom>
            <a:rect b="b" l="l" r="r" t="t"/>
            <a:pathLst>
              <a:path extrusionOk="0" h="377" w="377">
                <a:moveTo>
                  <a:pt x="376" y="188"/>
                </a:moveTo>
                <a:lnTo>
                  <a:pt x="376" y="188"/>
                </a:lnTo>
                <a:cubicBezTo>
                  <a:pt x="376" y="292"/>
                  <a:pt x="292" y="376"/>
                  <a:pt x="188" y="376"/>
                </a:cubicBezTo>
                <a:lnTo>
                  <a:pt x="188" y="376"/>
                </a:lnTo>
                <a:cubicBezTo>
                  <a:pt x="84" y="376"/>
                  <a:pt x="0" y="292"/>
                  <a:pt x="0" y="188"/>
                </a:cubicBezTo>
                <a:lnTo>
                  <a:pt x="0" y="188"/>
                </a:lnTo>
                <a:cubicBezTo>
                  <a:pt x="0" y="84"/>
                  <a:pt x="84" y="0"/>
                  <a:pt x="188" y="0"/>
                </a:cubicBezTo>
                <a:lnTo>
                  <a:pt x="188" y="0"/>
                </a:lnTo>
                <a:cubicBezTo>
                  <a:pt x="292" y="0"/>
                  <a:pt x="376" y="84"/>
                  <a:pt x="376" y="188"/>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00" name="Google Shape;100;p20"/>
          <p:cNvSpPr/>
          <p:nvPr/>
        </p:nvSpPr>
        <p:spPr>
          <a:xfrm>
            <a:off x="4652630" y="2972851"/>
            <a:ext cx="20400" cy="663000"/>
          </a:xfrm>
          <a:prstGeom prst="rect">
            <a:avLst/>
          </a:pr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01" name="Google Shape;101;p20"/>
          <p:cNvSpPr/>
          <p:nvPr/>
        </p:nvSpPr>
        <p:spPr>
          <a:xfrm>
            <a:off x="6268305" y="2199550"/>
            <a:ext cx="20400" cy="663000"/>
          </a:xfrm>
          <a:prstGeom prst="rect">
            <a:avLst/>
          </a:pr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02" name="Google Shape;102;p20"/>
          <p:cNvSpPr/>
          <p:nvPr/>
        </p:nvSpPr>
        <p:spPr>
          <a:xfrm>
            <a:off x="3039861" y="2199550"/>
            <a:ext cx="20400" cy="663000"/>
          </a:xfrm>
          <a:prstGeom prst="rect">
            <a:avLst/>
          </a:pr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cxnSp>
        <p:nvCxnSpPr>
          <p:cNvPr id="103" name="Google Shape;103;p20"/>
          <p:cNvCxnSpPr/>
          <p:nvPr/>
        </p:nvCxnSpPr>
        <p:spPr>
          <a:xfrm>
            <a:off x="4788093" y="2825701"/>
            <a:ext cx="1363800" cy="195000"/>
          </a:xfrm>
          <a:prstGeom prst="straightConnector1">
            <a:avLst/>
          </a:prstGeom>
          <a:noFill/>
          <a:ln cap="flat" cmpd="sng" w="25400">
            <a:solidFill>
              <a:srgbClr val="D8D8D8"/>
            </a:solidFill>
            <a:prstDash val="lgDash"/>
            <a:miter lim="800000"/>
            <a:headEnd len="sm" w="sm" type="none"/>
            <a:tailEnd len="sm" w="sm" type="none"/>
          </a:ln>
        </p:spPr>
      </p:cxnSp>
      <p:sp>
        <p:nvSpPr>
          <p:cNvPr id="104" name="Google Shape;104;p20"/>
          <p:cNvSpPr txBox="1"/>
          <p:nvPr/>
        </p:nvSpPr>
        <p:spPr>
          <a:xfrm>
            <a:off x="2339283" y="3185213"/>
            <a:ext cx="9843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1</a:t>
            </a:r>
            <a:endParaRPr sz="500"/>
          </a:p>
        </p:txBody>
      </p:sp>
      <p:sp>
        <p:nvSpPr>
          <p:cNvPr id="105" name="Google Shape;105;p20"/>
          <p:cNvSpPr txBox="1"/>
          <p:nvPr/>
        </p:nvSpPr>
        <p:spPr>
          <a:xfrm>
            <a:off x="4184735" y="2356152"/>
            <a:ext cx="903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2 </a:t>
            </a:r>
            <a:endParaRPr sz="500"/>
          </a:p>
        </p:txBody>
      </p:sp>
      <p:sp>
        <p:nvSpPr>
          <p:cNvPr id="106" name="Google Shape;106;p20"/>
          <p:cNvSpPr txBox="1"/>
          <p:nvPr/>
        </p:nvSpPr>
        <p:spPr>
          <a:xfrm>
            <a:off x="5845318" y="3185213"/>
            <a:ext cx="903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Mod. 3</a:t>
            </a:r>
            <a:endParaRPr sz="500"/>
          </a:p>
        </p:txBody>
      </p:sp>
      <p:sp>
        <p:nvSpPr>
          <p:cNvPr id="107" name="Google Shape;107;p20"/>
          <p:cNvSpPr txBox="1"/>
          <p:nvPr/>
        </p:nvSpPr>
        <p:spPr>
          <a:xfrm>
            <a:off x="1907676" y="1473133"/>
            <a:ext cx="2235000" cy="5772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All about FAIR! </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What FAIR principles are and their value for research</a:t>
            </a:r>
            <a:endParaRPr b="1" sz="900">
              <a:solidFill>
                <a:schemeClr val="lt1"/>
              </a:solidFill>
              <a:latin typeface="Lato"/>
              <a:ea typeface="Lato"/>
              <a:cs typeface="Lato"/>
              <a:sym typeface="Lato"/>
            </a:endParaRPr>
          </a:p>
        </p:txBody>
      </p:sp>
      <p:sp>
        <p:nvSpPr>
          <p:cNvPr id="108" name="Google Shape;108;p20"/>
          <p:cNvSpPr txBox="1"/>
          <p:nvPr/>
        </p:nvSpPr>
        <p:spPr>
          <a:xfrm>
            <a:off x="1932725" y="1101137"/>
            <a:ext cx="18564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May 30, 2022</a:t>
            </a:r>
            <a:endParaRPr sz="500"/>
          </a:p>
        </p:txBody>
      </p:sp>
      <p:sp>
        <p:nvSpPr>
          <p:cNvPr id="109" name="Google Shape;109;p20"/>
          <p:cNvSpPr txBox="1"/>
          <p:nvPr/>
        </p:nvSpPr>
        <p:spPr>
          <a:xfrm>
            <a:off x="5291894" y="1473125"/>
            <a:ext cx="1970100" cy="5772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Data Management Plan:</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what it is, how to do it, some examples; hands on!</a:t>
            </a:r>
            <a:endParaRPr b="1" sz="900">
              <a:solidFill>
                <a:schemeClr val="lt1"/>
              </a:solidFill>
              <a:latin typeface="Lato"/>
              <a:ea typeface="Lato"/>
              <a:cs typeface="Lato"/>
              <a:sym typeface="Lato"/>
            </a:endParaRPr>
          </a:p>
        </p:txBody>
      </p:sp>
      <p:sp>
        <p:nvSpPr>
          <p:cNvPr id="110" name="Google Shape;110;p20"/>
          <p:cNvSpPr txBox="1"/>
          <p:nvPr/>
        </p:nvSpPr>
        <p:spPr>
          <a:xfrm>
            <a:off x="5291879" y="1101137"/>
            <a:ext cx="2100900" cy="2193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June 8, 2022</a:t>
            </a:r>
            <a:endParaRPr sz="500"/>
          </a:p>
        </p:txBody>
      </p:sp>
      <p:sp>
        <p:nvSpPr>
          <p:cNvPr id="111" name="Google Shape;111;p20"/>
          <p:cNvSpPr txBox="1"/>
          <p:nvPr/>
        </p:nvSpPr>
        <p:spPr>
          <a:xfrm>
            <a:off x="3680579" y="4110374"/>
            <a:ext cx="1970100" cy="779400"/>
          </a:xfrm>
          <a:prstGeom prst="rect">
            <a:avLst/>
          </a:prstGeom>
          <a:noFill/>
          <a:ln>
            <a:noFill/>
          </a:ln>
        </p:spPr>
        <p:txBody>
          <a:bodyPr anchorCtr="0" anchor="ctr" bIns="17150" lIns="34300" spcFirstLastPara="1" rIns="34300" wrap="square" tIns="17150">
            <a:spAutoFit/>
          </a:bodyPr>
          <a:lstStyle/>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Why  we need fairness; </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some examples;</a:t>
            </a:r>
            <a:endParaRPr b="1" sz="900">
              <a:solidFill>
                <a:schemeClr val="lt1"/>
              </a:solidFill>
              <a:latin typeface="Lato"/>
              <a:ea typeface="Lato"/>
              <a:cs typeface="Lato"/>
              <a:sym typeface="Lato"/>
            </a:endParaRPr>
          </a:p>
          <a:p>
            <a:pPr indent="0" lvl="0" marL="0" marR="0" rtl="0" algn="ctr">
              <a:lnSpc>
                <a:spcPct val="145833"/>
              </a:lnSpc>
              <a:spcBef>
                <a:spcPts val="0"/>
              </a:spcBef>
              <a:spcAft>
                <a:spcPts val="0"/>
              </a:spcAft>
              <a:buClr>
                <a:schemeClr val="lt1"/>
              </a:buClr>
              <a:buSzPts val="900"/>
              <a:buFont typeface="Arial"/>
              <a:buNone/>
            </a:pPr>
            <a:r>
              <a:rPr b="1" lang="it" sz="900">
                <a:solidFill>
                  <a:schemeClr val="lt1"/>
                </a:solidFill>
                <a:latin typeface="Lato"/>
                <a:ea typeface="Lato"/>
                <a:cs typeface="Lato"/>
                <a:sym typeface="Lato"/>
              </a:rPr>
              <a:t>Hands on!</a:t>
            </a:r>
            <a:endParaRPr b="1" sz="1300">
              <a:latin typeface="Corbel"/>
              <a:ea typeface="Corbel"/>
              <a:cs typeface="Corbel"/>
              <a:sym typeface="Corbel"/>
            </a:endParaRPr>
          </a:p>
          <a:p>
            <a:pPr indent="0" lvl="0" marL="0" marR="0" rtl="0" algn="ctr">
              <a:lnSpc>
                <a:spcPct val="145833"/>
              </a:lnSpc>
              <a:spcBef>
                <a:spcPts val="0"/>
              </a:spcBef>
              <a:spcAft>
                <a:spcPts val="0"/>
              </a:spcAft>
              <a:buClr>
                <a:schemeClr val="lt1"/>
              </a:buClr>
              <a:buSzPts val="900"/>
              <a:buFont typeface="Arial"/>
              <a:buNone/>
            </a:pPr>
            <a:r>
              <a:t/>
            </a:r>
            <a:endParaRPr b="1" sz="900">
              <a:solidFill>
                <a:schemeClr val="lt1"/>
              </a:solidFill>
              <a:latin typeface="Lato"/>
              <a:ea typeface="Lato"/>
              <a:cs typeface="Lato"/>
              <a:sym typeface="Lato"/>
            </a:endParaRPr>
          </a:p>
        </p:txBody>
      </p:sp>
      <p:sp>
        <p:nvSpPr>
          <p:cNvPr id="112" name="Google Shape;112;p20"/>
          <p:cNvSpPr txBox="1"/>
          <p:nvPr/>
        </p:nvSpPr>
        <p:spPr>
          <a:xfrm>
            <a:off x="3680584" y="3737726"/>
            <a:ext cx="1746000" cy="404100"/>
          </a:xfrm>
          <a:prstGeom prst="rect">
            <a:avLst/>
          </a:prstGeom>
          <a:noFill/>
          <a:ln>
            <a:noFill/>
          </a:ln>
        </p:spPr>
        <p:txBody>
          <a:bodyPr anchorCtr="0" anchor="ctr" bIns="17150" lIns="34300" spcFirstLastPara="1" rIns="34300" wrap="square" tIns="17150">
            <a:spAutoFit/>
          </a:bodyPr>
          <a:lstStyle/>
          <a:p>
            <a:pPr indent="0" lvl="0" marL="0" marR="0" rtl="0" algn="ctr">
              <a:spcBef>
                <a:spcPts val="0"/>
              </a:spcBef>
              <a:spcAft>
                <a:spcPts val="0"/>
              </a:spcAft>
              <a:buNone/>
            </a:pPr>
            <a:r>
              <a:rPr b="1" lang="it" sz="1200">
                <a:solidFill>
                  <a:schemeClr val="lt1"/>
                </a:solidFill>
                <a:latin typeface="Poppins"/>
                <a:ea typeface="Poppins"/>
                <a:cs typeface="Poppins"/>
                <a:sym typeface="Poppins"/>
              </a:rPr>
              <a:t>June 6, 2022</a:t>
            </a:r>
            <a:endParaRPr sz="500"/>
          </a:p>
          <a:p>
            <a:pPr indent="0" lvl="0" marL="0" marR="0" rtl="0" algn="ctr">
              <a:spcBef>
                <a:spcPts val="0"/>
              </a:spcBef>
              <a:spcAft>
                <a:spcPts val="0"/>
              </a:spcAft>
              <a:buNone/>
            </a:pPr>
            <a:r>
              <a:t/>
            </a:r>
            <a:endParaRPr b="1" sz="1200">
              <a:solidFill>
                <a:schemeClr val="lt1"/>
              </a:solidFill>
              <a:latin typeface="Poppins"/>
              <a:ea typeface="Poppins"/>
              <a:cs typeface="Poppins"/>
              <a:sym typeface="Poppins"/>
            </a:endParaRPr>
          </a:p>
        </p:txBody>
      </p:sp>
      <p:sp>
        <p:nvSpPr>
          <p:cNvPr id="113" name="Google Shape;113;p20"/>
          <p:cNvSpPr txBox="1"/>
          <p:nvPr/>
        </p:nvSpPr>
        <p:spPr>
          <a:xfrm>
            <a:off x="638724" y="229650"/>
            <a:ext cx="8001000" cy="3888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b="1" lang="it" sz="2300">
                <a:solidFill>
                  <a:schemeClr val="dk2"/>
                </a:solidFill>
                <a:latin typeface="Poppins"/>
                <a:ea typeface="Poppins"/>
                <a:cs typeface="Poppins"/>
                <a:sym typeface="Poppins"/>
              </a:rPr>
              <a:t>FAIR data and DMP</a:t>
            </a:r>
            <a:endParaRPr sz="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nvSpPr>
        <p:spPr>
          <a:xfrm>
            <a:off x="2768926" y="201900"/>
            <a:ext cx="3604200" cy="3888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b="1" lang="it" sz="2300">
                <a:solidFill>
                  <a:schemeClr val="dk2"/>
                </a:solidFill>
                <a:latin typeface="Poppins"/>
                <a:ea typeface="Poppins"/>
                <a:cs typeface="Poppins"/>
                <a:sym typeface="Poppins"/>
              </a:rPr>
              <a:t>Today’s agenda</a:t>
            </a:r>
            <a:endParaRPr sz="500"/>
          </a:p>
        </p:txBody>
      </p:sp>
      <p:sp>
        <p:nvSpPr>
          <p:cNvPr id="119" name="Google Shape;119;p21"/>
          <p:cNvSpPr txBox="1"/>
          <p:nvPr/>
        </p:nvSpPr>
        <p:spPr>
          <a:xfrm>
            <a:off x="3640853" y="590695"/>
            <a:ext cx="1862400" cy="311700"/>
          </a:xfrm>
          <a:prstGeom prst="rect">
            <a:avLst/>
          </a:prstGeom>
          <a:noFill/>
          <a:ln>
            <a:noFill/>
          </a:ln>
        </p:spPr>
        <p:txBody>
          <a:bodyPr anchorCtr="0" anchor="t" bIns="17150" lIns="34300" spcFirstLastPara="1" rIns="34300" wrap="square" tIns="17150">
            <a:spAutoFit/>
          </a:bodyPr>
          <a:lstStyle/>
          <a:p>
            <a:pPr indent="0" lvl="0" marL="0" marR="0" rtl="0" algn="ctr">
              <a:spcBef>
                <a:spcPts val="0"/>
              </a:spcBef>
              <a:spcAft>
                <a:spcPts val="0"/>
              </a:spcAft>
              <a:buNone/>
            </a:pPr>
            <a:r>
              <a:rPr lang="it" sz="900">
                <a:solidFill>
                  <a:srgbClr val="080808"/>
                </a:solidFill>
                <a:latin typeface="Poppins Light"/>
                <a:ea typeface="Poppins Light"/>
                <a:cs typeface="Poppins Light"/>
                <a:sym typeface="Poppins Light"/>
              </a:rPr>
              <a:t>University of Pisa</a:t>
            </a:r>
            <a:endParaRPr sz="900">
              <a:solidFill>
                <a:srgbClr val="080808"/>
              </a:solidFill>
              <a:latin typeface="Poppins Light"/>
              <a:ea typeface="Poppins Light"/>
              <a:cs typeface="Poppins Light"/>
              <a:sym typeface="Poppins Light"/>
            </a:endParaRPr>
          </a:p>
          <a:p>
            <a:pPr indent="0" lvl="0" marL="0" marR="0" rtl="0" algn="ctr">
              <a:spcBef>
                <a:spcPts val="0"/>
              </a:spcBef>
              <a:spcAft>
                <a:spcPts val="0"/>
              </a:spcAft>
              <a:buNone/>
            </a:pPr>
            <a:r>
              <a:rPr lang="it" sz="900">
                <a:solidFill>
                  <a:srgbClr val="080808"/>
                </a:solidFill>
                <a:latin typeface="Poppins Light"/>
                <a:ea typeface="Poppins Light"/>
                <a:cs typeface="Poppins Light"/>
                <a:sym typeface="Poppins Light"/>
              </a:rPr>
              <a:t> PhD students</a:t>
            </a:r>
            <a:endParaRPr sz="500">
              <a:solidFill>
                <a:srgbClr val="080808"/>
              </a:solidFill>
            </a:endParaRPr>
          </a:p>
        </p:txBody>
      </p:sp>
      <p:sp>
        <p:nvSpPr>
          <p:cNvPr id="120" name="Google Shape;120;p21"/>
          <p:cNvSpPr/>
          <p:nvPr/>
        </p:nvSpPr>
        <p:spPr>
          <a:xfrm>
            <a:off x="1446003" y="3980864"/>
            <a:ext cx="6254041" cy="84464"/>
          </a:xfrm>
          <a:custGeom>
            <a:rect b="b" l="l" r="r" t="t"/>
            <a:pathLst>
              <a:path extrusionOk="0" h="182" w="13385">
                <a:moveTo>
                  <a:pt x="13384" y="181"/>
                </a:moveTo>
                <a:lnTo>
                  <a:pt x="0" y="181"/>
                </a:lnTo>
                <a:lnTo>
                  <a:pt x="0" y="0"/>
                </a:lnTo>
                <a:lnTo>
                  <a:pt x="13384" y="0"/>
                </a:lnTo>
                <a:lnTo>
                  <a:pt x="13384" y="181"/>
                </a:lnTo>
              </a:path>
            </a:pathLst>
          </a:custGeom>
          <a:solidFill>
            <a:srgbClr val="E3E3E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1" name="Google Shape;121;p21"/>
          <p:cNvSpPr/>
          <p:nvPr/>
        </p:nvSpPr>
        <p:spPr>
          <a:xfrm>
            <a:off x="564049" y="1532424"/>
            <a:ext cx="1817485" cy="1817018"/>
          </a:xfrm>
          <a:custGeom>
            <a:rect b="b" l="l" r="r" t="t"/>
            <a:pathLst>
              <a:path extrusionOk="0" h="3888" w="3889">
                <a:moveTo>
                  <a:pt x="3888" y="1945"/>
                </a:moveTo>
                <a:lnTo>
                  <a:pt x="3888" y="1945"/>
                </a:lnTo>
                <a:cubicBezTo>
                  <a:pt x="3888" y="3017"/>
                  <a:pt x="3018" y="3887"/>
                  <a:pt x="1944" y="3887"/>
                </a:cubicBezTo>
                <a:lnTo>
                  <a:pt x="1944" y="3887"/>
                </a:lnTo>
                <a:cubicBezTo>
                  <a:pt x="870" y="3887"/>
                  <a:pt x="0" y="3017"/>
                  <a:pt x="0" y="1945"/>
                </a:cubicBezTo>
                <a:lnTo>
                  <a:pt x="0" y="1945"/>
                </a:lnTo>
                <a:cubicBezTo>
                  <a:pt x="0" y="871"/>
                  <a:pt x="870" y="0"/>
                  <a:pt x="1944" y="0"/>
                </a:cubicBezTo>
                <a:lnTo>
                  <a:pt x="1944" y="0"/>
                </a:lnTo>
                <a:cubicBezTo>
                  <a:pt x="3018" y="0"/>
                  <a:pt x="3888" y="871"/>
                  <a:pt x="3888" y="1945"/>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2" name="Google Shape;122;p21"/>
          <p:cNvSpPr/>
          <p:nvPr/>
        </p:nvSpPr>
        <p:spPr>
          <a:xfrm>
            <a:off x="702111" y="1670451"/>
            <a:ext cx="1539300" cy="1538899"/>
          </a:xfrm>
          <a:custGeom>
            <a:rect b="b" l="l" r="r" t="t"/>
            <a:pathLst>
              <a:path extrusionOk="0" h="3294" w="3295">
                <a:moveTo>
                  <a:pt x="3294" y="1648"/>
                </a:moveTo>
                <a:lnTo>
                  <a:pt x="3294" y="1648"/>
                </a:lnTo>
                <a:cubicBezTo>
                  <a:pt x="3294" y="2556"/>
                  <a:pt x="2557" y="3293"/>
                  <a:pt x="1647" y="3293"/>
                </a:cubicBezTo>
                <a:lnTo>
                  <a:pt x="1647" y="3293"/>
                </a:lnTo>
                <a:cubicBezTo>
                  <a:pt x="737" y="3293"/>
                  <a:pt x="0" y="2556"/>
                  <a:pt x="0" y="1648"/>
                </a:cubicBezTo>
                <a:lnTo>
                  <a:pt x="0" y="1648"/>
                </a:lnTo>
                <a:cubicBezTo>
                  <a:pt x="0" y="738"/>
                  <a:pt x="737" y="0"/>
                  <a:pt x="1647" y="0"/>
                </a:cubicBezTo>
                <a:lnTo>
                  <a:pt x="1647" y="0"/>
                </a:lnTo>
                <a:cubicBezTo>
                  <a:pt x="2557"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3" name="Google Shape;123;p21"/>
          <p:cNvSpPr/>
          <p:nvPr/>
        </p:nvSpPr>
        <p:spPr>
          <a:xfrm>
            <a:off x="1324426"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4" name="Google Shape;124;p21"/>
          <p:cNvSpPr/>
          <p:nvPr/>
        </p:nvSpPr>
        <p:spPr>
          <a:xfrm>
            <a:off x="1417155" y="3273213"/>
            <a:ext cx="111275" cy="675715"/>
          </a:xfrm>
          <a:custGeom>
            <a:rect b="b" l="l" r="r" t="t"/>
            <a:pathLst>
              <a:path extrusionOk="0" h="1445" w="240">
                <a:moveTo>
                  <a:pt x="239" y="1444"/>
                </a:moveTo>
                <a:lnTo>
                  <a:pt x="0" y="1444"/>
                </a:lnTo>
                <a:lnTo>
                  <a:pt x="0" y="0"/>
                </a:lnTo>
                <a:lnTo>
                  <a:pt x="239" y="0"/>
                </a:lnTo>
                <a:lnTo>
                  <a:pt x="239" y="1444"/>
                </a:lnTo>
              </a:path>
            </a:pathLst>
          </a:custGeom>
          <a:solidFill>
            <a:schemeClr val="accen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5" name="Google Shape;125;p21"/>
          <p:cNvSpPr/>
          <p:nvPr/>
        </p:nvSpPr>
        <p:spPr>
          <a:xfrm>
            <a:off x="2630874" y="1532424"/>
            <a:ext cx="1817485" cy="1817018"/>
          </a:xfrm>
          <a:custGeom>
            <a:rect b="b" l="l" r="r" t="t"/>
            <a:pathLst>
              <a:path extrusionOk="0" h="3888" w="3889">
                <a:moveTo>
                  <a:pt x="3888" y="1945"/>
                </a:moveTo>
                <a:lnTo>
                  <a:pt x="3888" y="1945"/>
                </a:lnTo>
                <a:cubicBezTo>
                  <a:pt x="3888" y="3017"/>
                  <a:pt x="3017" y="3887"/>
                  <a:pt x="1944" y="3887"/>
                </a:cubicBezTo>
                <a:lnTo>
                  <a:pt x="1944" y="3887"/>
                </a:lnTo>
                <a:cubicBezTo>
                  <a:pt x="870" y="3887"/>
                  <a:pt x="0" y="3017"/>
                  <a:pt x="0" y="1945"/>
                </a:cubicBezTo>
                <a:lnTo>
                  <a:pt x="0" y="1945"/>
                </a:lnTo>
                <a:cubicBezTo>
                  <a:pt x="0" y="871"/>
                  <a:pt x="870" y="0"/>
                  <a:pt x="1944" y="0"/>
                </a:cubicBezTo>
                <a:lnTo>
                  <a:pt x="1944" y="0"/>
                </a:lnTo>
                <a:cubicBezTo>
                  <a:pt x="3017" y="0"/>
                  <a:pt x="3888" y="871"/>
                  <a:pt x="3888" y="1945"/>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6" name="Google Shape;126;p21"/>
          <p:cNvSpPr/>
          <p:nvPr/>
        </p:nvSpPr>
        <p:spPr>
          <a:xfrm>
            <a:off x="2768936" y="1670451"/>
            <a:ext cx="1539300" cy="1538899"/>
          </a:xfrm>
          <a:custGeom>
            <a:rect b="b" l="l" r="r" t="t"/>
            <a:pathLst>
              <a:path extrusionOk="0" h="3294" w="3295">
                <a:moveTo>
                  <a:pt x="3294" y="1648"/>
                </a:moveTo>
                <a:lnTo>
                  <a:pt x="3294" y="1648"/>
                </a:lnTo>
                <a:cubicBezTo>
                  <a:pt x="3294" y="2556"/>
                  <a:pt x="2556" y="3293"/>
                  <a:pt x="1647" y="3293"/>
                </a:cubicBezTo>
                <a:lnTo>
                  <a:pt x="1647" y="3293"/>
                </a:lnTo>
                <a:cubicBezTo>
                  <a:pt x="737" y="3293"/>
                  <a:pt x="0" y="2556"/>
                  <a:pt x="0" y="1648"/>
                </a:cubicBezTo>
                <a:lnTo>
                  <a:pt x="0" y="1648"/>
                </a:lnTo>
                <a:cubicBezTo>
                  <a:pt x="0" y="738"/>
                  <a:pt x="737" y="0"/>
                  <a:pt x="1647" y="0"/>
                </a:cubicBezTo>
                <a:lnTo>
                  <a:pt x="1647" y="0"/>
                </a:lnTo>
                <a:cubicBezTo>
                  <a:pt x="2556"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7" name="Google Shape;127;p21"/>
          <p:cNvSpPr/>
          <p:nvPr/>
        </p:nvSpPr>
        <p:spPr>
          <a:xfrm>
            <a:off x="3391251"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8" name="Google Shape;128;p21"/>
          <p:cNvSpPr/>
          <p:nvPr/>
        </p:nvSpPr>
        <p:spPr>
          <a:xfrm>
            <a:off x="3481919" y="3273213"/>
            <a:ext cx="113334" cy="675715"/>
          </a:xfrm>
          <a:custGeom>
            <a:rect b="b" l="l" r="r" t="t"/>
            <a:pathLst>
              <a:path extrusionOk="0" h="1445" w="241">
                <a:moveTo>
                  <a:pt x="240" y="1444"/>
                </a:moveTo>
                <a:lnTo>
                  <a:pt x="0" y="1444"/>
                </a:lnTo>
                <a:lnTo>
                  <a:pt x="0" y="0"/>
                </a:lnTo>
                <a:lnTo>
                  <a:pt x="240" y="0"/>
                </a:lnTo>
                <a:lnTo>
                  <a:pt x="240" y="1444"/>
                </a:lnTo>
              </a:path>
            </a:pathLst>
          </a:custGeom>
          <a:solidFill>
            <a:schemeClr val="accent2"/>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29" name="Google Shape;129;p21"/>
          <p:cNvSpPr/>
          <p:nvPr/>
        </p:nvSpPr>
        <p:spPr>
          <a:xfrm>
            <a:off x="4695639" y="1532424"/>
            <a:ext cx="1817485" cy="1817018"/>
          </a:xfrm>
          <a:custGeom>
            <a:rect b="b" l="l" r="r" t="t"/>
            <a:pathLst>
              <a:path extrusionOk="0" h="3888" w="3889">
                <a:moveTo>
                  <a:pt x="3888" y="1945"/>
                </a:moveTo>
                <a:lnTo>
                  <a:pt x="3888" y="1945"/>
                </a:lnTo>
                <a:cubicBezTo>
                  <a:pt x="3888" y="3017"/>
                  <a:pt x="3018" y="3887"/>
                  <a:pt x="1945" y="3887"/>
                </a:cubicBezTo>
                <a:lnTo>
                  <a:pt x="1945" y="3887"/>
                </a:lnTo>
                <a:cubicBezTo>
                  <a:pt x="871" y="3887"/>
                  <a:pt x="0" y="3017"/>
                  <a:pt x="0" y="1945"/>
                </a:cubicBezTo>
                <a:lnTo>
                  <a:pt x="0" y="1945"/>
                </a:lnTo>
                <a:cubicBezTo>
                  <a:pt x="0" y="871"/>
                  <a:pt x="871" y="0"/>
                  <a:pt x="1945" y="0"/>
                </a:cubicBezTo>
                <a:lnTo>
                  <a:pt x="1945" y="0"/>
                </a:lnTo>
                <a:cubicBezTo>
                  <a:pt x="3018" y="0"/>
                  <a:pt x="3888" y="871"/>
                  <a:pt x="3888" y="1945"/>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0" name="Google Shape;130;p21"/>
          <p:cNvSpPr/>
          <p:nvPr/>
        </p:nvSpPr>
        <p:spPr>
          <a:xfrm>
            <a:off x="4833701" y="1670451"/>
            <a:ext cx="1539298" cy="1538899"/>
          </a:xfrm>
          <a:custGeom>
            <a:rect b="b" l="l" r="r" t="t"/>
            <a:pathLst>
              <a:path extrusionOk="0" h="3294" w="3296">
                <a:moveTo>
                  <a:pt x="3295" y="1648"/>
                </a:moveTo>
                <a:lnTo>
                  <a:pt x="3295" y="1648"/>
                </a:lnTo>
                <a:cubicBezTo>
                  <a:pt x="3295" y="2556"/>
                  <a:pt x="2557" y="3293"/>
                  <a:pt x="1648" y="3293"/>
                </a:cubicBezTo>
                <a:lnTo>
                  <a:pt x="1648" y="3293"/>
                </a:lnTo>
                <a:cubicBezTo>
                  <a:pt x="738" y="3293"/>
                  <a:pt x="0" y="2556"/>
                  <a:pt x="0" y="1648"/>
                </a:cubicBezTo>
                <a:lnTo>
                  <a:pt x="0" y="1648"/>
                </a:lnTo>
                <a:cubicBezTo>
                  <a:pt x="0" y="738"/>
                  <a:pt x="738" y="0"/>
                  <a:pt x="1648" y="0"/>
                </a:cubicBezTo>
                <a:lnTo>
                  <a:pt x="1648" y="0"/>
                </a:lnTo>
                <a:cubicBezTo>
                  <a:pt x="2557" y="0"/>
                  <a:pt x="3295" y="738"/>
                  <a:pt x="3295"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1" name="Google Shape;131;p21"/>
          <p:cNvSpPr/>
          <p:nvPr/>
        </p:nvSpPr>
        <p:spPr>
          <a:xfrm>
            <a:off x="5456016" y="3877857"/>
            <a:ext cx="294672" cy="294594"/>
          </a:xfrm>
          <a:custGeom>
            <a:rect b="b" l="l" r="r" t="t"/>
            <a:pathLst>
              <a:path extrusionOk="0" h="630" w="632">
                <a:moveTo>
                  <a:pt x="631" y="315"/>
                </a:moveTo>
                <a:lnTo>
                  <a:pt x="631" y="315"/>
                </a:lnTo>
                <a:cubicBezTo>
                  <a:pt x="631" y="489"/>
                  <a:pt x="489" y="629"/>
                  <a:pt x="316" y="629"/>
                </a:cubicBezTo>
                <a:lnTo>
                  <a:pt x="316" y="629"/>
                </a:lnTo>
                <a:cubicBezTo>
                  <a:pt x="141" y="629"/>
                  <a:pt x="0" y="489"/>
                  <a:pt x="0" y="315"/>
                </a:cubicBezTo>
                <a:lnTo>
                  <a:pt x="0" y="315"/>
                </a:lnTo>
                <a:cubicBezTo>
                  <a:pt x="0" y="140"/>
                  <a:pt x="141" y="0"/>
                  <a:pt x="316" y="0"/>
                </a:cubicBezTo>
                <a:lnTo>
                  <a:pt x="316" y="0"/>
                </a:lnTo>
                <a:cubicBezTo>
                  <a:pt x="489" y="0"/>
                  <a:pt x="631" y="140"/>
                  <a:pt x="631" y="315"/>
                </a:cubicBez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2" name="Google Shape;132;p21"/>
          <p:cNvSpPr/>
          <p:nvPr/>
        </p:nvSpPr>
        <p:spPr>
          <a:xfrm>
            <a:off x="5548745" y="3273213"/>
            <a:ext cx="113336" cy="675715"/>
          </a:xfrm>
          <a:custGeom>
            <a:rect b="b" l="l" r="r" t="t"/>
            <a:pathLst>
              <a:path extrusionOk="0" h="1445" w="241">
                <a:moveTo>
                  <a:pt x="240" y="1444"/>
                </a:moveTo>
                <a:lnTo>
                  <a:pt x="0" y="1444"/>
                </a:lnTo>
                <a:lnTo>
                  <a:pt x="0" y="0"/>
                </a:lnTo>
                <a:lnTo>
                  <a:pt x="240" y="0"/>
                </a:lnTo>
                <a:lnTo>
                  <a:pt x="240" y="1444"/>
                </a:lnTo>
              </a:path>
            </a:pathLst>
          </a:custGeom>
          <a:solidFill>
            <a:schemeClr val="accent3"/>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3" name="Google Shape;133;p21"/>
          <p:cNvSpPr/>
          <p:nvPr/>
        </p:nvSpPr>
        <p:spPr>
          <a:xfrm>
            <a:off x="6762465" y="1532424"/>
            <a:ext cx="1817485" cy="1817018"/>
          </a:xfrm>
          <a:custGeom>
            <a:rect b="b" l="l" r="r" t="t"/>
            <a:pathLst>
              <a:path extrusionOk="0" h="3888" w="3889">
                <a:moveTo>
                  <a:pt x="3888" y="1945"/>
                </a:moveTo>
                <a:lnTo>
                  <a:pt x="3888" y="1945"/>
                </a:lnTo>
                <a:cubicBezTo>
                  <a:pt x="3888" y="3017"/>
                  <a:pt x="3018" y="3887"/>
                  <a:pt x="1944" y="3887"/>
                </a:cubicBezTo>
                <a:lnTo>
                  <a:pt x="1944" y="3887"/>
                </a:lnTo>
                <a:cubicBezTo>
                  <a:pt x="870" y="3887"/>
                  <a:pt x="0" y="3017"/>
                  <a:pt x="0" y="1945"/>
                </a:cubicBezTo>
                <a:lnTo>
                  <a:pt x="0" y="1945"/>
                </a:lnTo>
                <a:cubicBezTo>
                  <a:pt x="0" y="871"/>
                  <a:pt x="870" y="0"/>
                  <a:pt x="1944" y="0"/>
                </a:cubicBezTo>
                <a:lnTo>
                  <a:pt x="1944" y="0"/>
                </a:lnTo>
                <a:cubicBezTo>
                  <a:pt x="3018" y="0"/>
                  <a:pt x="3888" y="871"/>
                  <a:pt x="3888" y="1945"/>
                </a:cubicBez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4" name="Google Shape;134;p21"/>
          <p:cNvSpPr/>
          <p:nvPr/>
        </p:nvSpPr>
        <p:spPr>
          <a:xfrm>
            <a:off x="6900528" y="1670451"/>
            <a:ext cx="1539300" cy="1538899"/>
          </a:xfrm>
          <a:custGeom>
            <a:rect b="b" l="l" r="r" t="t"/>
            <a:pathLst>
              <a:path extrusionOk="0" h="3294" w="3295">
                <a:moveTo>
                  <a:pt x="3294" y="1648"/>
                </a:moveTo>
                <a:lnTo>
                  <a:pt x="3294" y="1648"/>
                </a:lnTo>
                <a:cubicBezTo>
                  <a:pt x="3294" y="2556"/>
                  <a:pt x="2557" y="3293"/>
                  <a:pt x="1647" y="3293"/>
                </a:cubicBezTo>
                <a:lnTo>
                  <a:pt x="1647" y="3293"/>
                </a:lnTo>
                <a:cubicBezTo>
                  <a:pt x="737" y="3293"/>
                  <a:pt x="0" y="2556"/>
                  <a:pt x="0" y="1648"/>
                </a:cubicBezTo>
                <a:lnTo>
                  <a:pt x="0" y="1648"/>
                </a:lnTo>
                <a:cubicBezTo>
                  <a:pt x="0" y="738"/>
                  <a:pt x="737" y="0"/>
                  <a:pt x="1647" y="0"/>
                </a:cubicBezTo>
                <a:lnTo>
                  <a:pt x="1647" y="0"/>
                </a:lnTo>
                <a:cubicBezTo>
                  <a:pt x="2557" y="0"/>
                  <a:pt x="3294" y="738"/>
                  <a:pt x="3294" y="1648"/>
                </a:cubicBezTo>
              </a:path>
            </a:pathLst>
          </a:custGeom>
          <a:solidFill>
            <a:schemeClr val="lt1"/>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5" name="Google Shape;135;p21"/>
          <p:cNvSpPr/>
          <p:nvPr/>
        </p:nvSpPr>
        <p:spPr>
          <a:xfrm>
            <a:off x="7522842" y="3877857"/>
            <a:ext cx="294672" cy="294594"/>
          </a:xfrm>
          <a:custGeom>
            <a:rect b="b" l="l" r="r" t="t"/>
            <a:pathLst>
              <a:path extrusionOk="0" h="630" w="631">
                <a:moveTo>
                  <a:pt x="630" y="315"/>
                </a:moveTo>
                <a:lnTo>
                  <a:pt x="630" y="315"/>
                </a:lnTo>
                <a:cubicBezTo>
                  <a:pt x="630" y="489"/>
                  <a:pt x="489" y="629"/>
                  <a:pt x="315" y="629"/>
                </a:cubicBezTo>
                <a:lnTo>
                  <a:pt x="315" y="629"/>
                </a:lnTo>
                <a:cubicBezTo>
                  <a:pt x="141" y="629"/>
                  <a:pt x="0" y="489"/>
                  <a:pt x="0" y="315"/>
                </a:cubicBezTo>
                <a:lnTo>
                  <a:pt x="0" y="315"/>
                </a:lnTo>
                <a:cubicBezTo>
                  <a:pt x="0" y="140"/>
                  <a:pt x="141" y="0"/>
                  <a:pt x="315" y="0"/>
                </a:cubicBezTo>
                <a:lnTo>
                  <a:pt x="315" y="0"/>
                </a:lnTo>
                <a:cubicBezTo>
                  <a:pt x="489" y="0"/>
                  <a:pt x="630" y="140"/>
                  <a:pt x="630" y="315"/>
                </a:cubicBez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sp>
        <p:nvSpPr>
          <p:cNvPr id="136" name="Google Shape;136;p21"/>
          <p:cNvSpPr/>
          <p:nvPr/>
        </p:nvSpPr>
        <p:spPr>
          <a:xfrm>
            <a:off x="7613510" y="3273213"/>
            <a:ext cx="113336" cy="675715"/>
          </a:xfrm>
          <a:custGeom>
            <a:rect b="b" l="l" r="r" t="t"/>
            <a:pathLst>
              <a:path extrusionOk="0" h="1445" w="241">
                <a:moveTo>
                  <a:pt x="240" y="1444"/>
                </a:moveTo>
                <a:lnTo>
                  <a:pt x="0" y="1444"/>
                </a:lnTo>
                <a:lnTo>
                  <a:pt x="0" y="0"/>
                </a:lnTo>
                <a:lnTo>
                  <a:pt x="240" y="0"/>
                </a:lnTo>
                <a:lnTo>
                  <a:pt x="240" y="1444"/>
                </a:lnTo>
              </a:path>
            </a:pathLst>
          </a:custGeom>
          <a:solidFill>
            <a:schemeClr val="accent4"/>
          </a:solidFill>
          <a:ln>
            <a:noFill/>
          </a:ln>
        </p:spPr>
        <p:txBody>
          <a:bodyPr anchorCtr="0" anchor="ctr" bIns="17150" lIns="34300" spcFirstLastPara="1" rIns="34300" wrap="square" tIns="17150">
            <a:noAutofit/>
          </a:bodyPr>
          <a:lstStyle/>
          <a:p>
            <a:pPr indent="0" lvl="0" marL="0" marR="0" rtl="0" algn="l">
              <a:spcBef>
                <a:spcPts val="0"/>
              </a:spcBef>
              <a:spcAft>
                <a:spcPts val="0"/>
              </a:spcAft>
              <a:buNone/>
            </a:pPr>
            <a:r>
              <a:t/>
            </a:r>
            <a:endParaRPr sz="2400">
              <a:solidFill>
                <a:schemeClr val="dk1"/>
              </a:solidFill>
              <a:latin typeface="Lato Light"/>
              <a:ea typeface="Lato Light"/>
              <a:cs typeface="Lato Light"/>
              <a:sym typeface="Lato Light"/>
            </a:endParaRPr>
          </a:p>
        </p:txBody>
      </p:sp>
      <p:grpSp>
        <p:nvGrpSpPr>
          <p:cNvPr id="137" name="Google Shape;137;p21"/>
          <p:cNvGrpSpPr/>
          <p:nvPr/>
        </p:nvGrpSpPr>
        <p:grpSpPr>
          <a:xfrm>
            <a:off x="847883" y="2050686"/>
            <a:ext cx="1247733" cy="669349"/>
            <a:chOff x="2208104" y="5391198"/>
            <a:chExt cx="3326400" cy="1784931"/>
          </a:xfrm>
        </p:grpSpPr>
        <p:sp>
          <p:nvSpPr>
            <p:cNvPr id="138" name="Google Shape;138;p21"/>
            <p:cNvSpPr txBox="1"/>
            <p:nvPr/>
          </p:nvSpPr>
          <p:spPr>
            <a:xfrm>
              <a:off x="2208104" y="6074829"/>
              <a:ext cx="3326400" cy="11013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1000">
                  <a:solidFill>
                    <a:schemeClr val="dk1"/>
                  </a:solidFill>
                  <a:latin typeface="Lato"/>
                  <a:ea typeface="Lato"/>
                  <a:cs typeface="Lato"/>
                  <a:sym typeface="Lato"/>
                </a:rPr>
                <a:t>Purpose, object and contents</a:t>
              </a:r>
              <a:endParaRPr b="1" sz="600"/>
            </a:p>
          </p:txBody>
        </p:sp>
        <p:sp>
          <p:nvSpPr>
            <p:cNvPr id="139" name="Google Shape;139;p21"/>
            <p:cNvSpPr txBox="1"/>
            <p:nvPr/>
          </p:nvSpPr>
          <p:spPr>
            <a:xfrm>
              <a:off x="2393230" y="5391198"/>
              <a:ext cx="29562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FAIR</a:t>
              </a:r>
              <a:endParaRPr sz="500"/>
            </a:p>
          </p:txBody>
        </p:sp>
      </p:grpSp>
      <p:grpSp>
        <p:nvGrpSpPr>
          <p:cNvPr id="140" name="Google Shape;140;p21"/>
          <p:cNvGrpSpPr/>
          <p:nvPr/>
        </p:nvGrpSpPr>
        <p:grpSpPr>
          <a:xfrm>
            <a:off x="2914708" y="2050686"/>
            <a:ext cx="1247733" cy="1035649"/>
            <a:chOff x="2208104" y="5391198"/>
            <a:chExt cx="3326400" cy="2761731"/>
          </a:xfrm>
        </p:grpSpPr>
        <p:sp>
          <p:nvSpPr>
            <p:cNvPr id="141" name="Google Shape;141;p21"/>
            <p:cNvSpPr txBox="1"/>
            <p:nvPr/>
          </p:nvSpPr>
          <p:spPr>
            <a:xfrm>
              <a:off x="2208104" y="6074829"/>
              <a:ext cx="3326400" cy="20781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Why it is important to manage research products following FAIR principles</a:t>
              </a:r>
              <a:endParaRPr b="1" sz="500"/>
            </a:p>
          </p:txBody>
        </p:sp>
        <p:sp>
          <p:nvSpPr>
            <p:cNvPr id="142" name="Google Shape;142;p21"/>
            <p:cNvSpPr txBox="1"/>
            <p:nvPr/>
          </p:nvSpPr>
          <p:spPr>
            <a:xfrm>
              <a:off x="2353155" y="5391198"/>
              <a:ext cx="3036300" cy="297600"/>
            </a:xfrm>
            <a:prstGeom prst="rect">
              <a:avLst/>
            </a:prstGeom>
            <a:noFill/>
            <a:ln>
              <a:noFill/>
            </a:ln>
          </p:spPr>
          <p:txBody>
            <a:bodyPr anchorCtr="0" anchor="b" bIns="17150" lIns="34300" spcFirstLastPara="1" rIns="34300" wrap="square" tIns="17150">
              <a:spAutoFit/>
            </a:bodyPr>
            <a:lstStyle/>
            <a:p>
              <a:pPr indent="0" lvl="0" marL="0" marR="0" rtl="0" algn="l">
                <a:spcBef>
                  <a:spcPts val="0"/>
                </a:spcBef>
                <a:spcAft>
                  <a:spcPts val="0"/>
                </a:spcAft>
                <a:buNone/>
              </a:pPr>
              <a:r>
                <a:t/>
              </a:r>
              <a:endParaRPr sz="500"/>
            </a:p>
          </p:txBody>
        </p:sp>
      </p:grpSp>
      <p:grpSp>
        <p:nvGrpSpPr>
          <p:cNvPr id="143" name="Google Shape;143;p21"/>
          <p:cNvGrpSpPr/>
          <p:nvPr/>
        </p:nvGrpSpPr>
        <p:grpSpPr>
          <a:xfrm>
            <a:off x="4979473" y="2050686"/>
            <a:ext cx="1247733" cy="833599"/>
            <a:chOff x="2208104" y="5391198"/>
            <a:chExt cx="3326400" cy="2222931"/>
          </a:xfrm>
        </p:grpSpPr>
        <p:sp>
          <p:nvSpPr>
            <p:cNvPr id="144" name="Google Shape;144;p21"/>
            <p:cNvSpPr txBox="1"/>
            <p:nvPr/>
          </p:nvSpPr>
          <p:spPr>
            <a:xfrm>
              <a:off x="2208104" y="6074829"/>
              <a:ext cx="3326400" cy="1539300"/>
            </a:xfrm>
            <a:prstGeom prst="rect">
              <a:avLst/>
            </a:prstGeom>
            <a:noFill/>
            <a:ln>
              <a:noFill/>
            </a:ln>
          </p:spPr>
          <p:txBody>
            <a:bodyPr anchorCtr="0" anchor="t" bIns="17150" lIns="34300" spcFirstLastPara="1" rIns="34300" wrap="square" tIns="17150">
              <a:spAutoFit/>
            </a:bodyPr>
            <a:lstStyle/>
            <a:p>
              <a:pPr indent="0" lvl="0" marL="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The opportunities created by fostering reuse</a:t>
              </a:r>
              <a:endParaRPr b="1" sz="500"/>
            </a:p>
          </p:txBody>
        </p:sp>
        <p:sp>
          <p:nvSpPr>
            <p:cNvPr id="145" name="Google Shape;145;p21"/>
            <p:cNvSpPr txBox="1"/>
            <p:nvPr/>
          </p:nvSpPr>
          <p:spPr>
            <a:xfrm>
              <a:off x="2345942" y="5391198"/>
              <a:ext cx="30507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Reuse</a:t>
              </a:r>
              <a:endParaRPr sz="500"/>
            </a:p>
          </p:txBody>
        </p:sp>
      </p:grpSp>
      <p:grpSp>
        <p:nvGrpSpPr>
          <p:cNvPr id="146" name="Google Shape;146;p21"/>
          <p:cNvGrpSpPr/>
          <p:nvPr/>
        </p:nvGrpSpPr>
        <p:grpSpPr>
          <a:xfrm>
            <a:off x="6925950" y="2050675"/>
            <a:ext cx="1437683" cy="1035660"/>
            <a:chOff x="1881765" y="5391168"/>
            <a:chExt cx="3832800" cy="2761761"/>
          </a:xfrm>
        </p:grpSpPr>
        <p:sp>
          <p:nvSpPr>
            <p:cNvPr id="147" name="Google Shape;147;p21"/>
            <p:cNvSpPr txBox="1"/>
            <p:nvPr/>
          </p:nvSpPr>
          <p:spPr>
            <a:xfrm>
              <a:off x="2208104" y="6074829"/>
              <a:ext cx="3326400" cy="2078100"/>
            </a:xfrm>
            <a:prstGeom prst="rect">
              <a:avLst/>
            </a:prstGeom>
            <a:noFill/>
            <a:ln>
              <a:noFill/>
            </a:ln>
          </p:spPr>
          <p:txBody>
            <a:bodyPr anchorCtr="0" anchor="t" bIns="17150" lIns="34300" spcFirstLastPara="1" rIns="34300" wrap="square" tIns="17150">
              <a:spAutoFit/>
            </a:bodyPr>
            <a:lstStyle/>
            <a:p>
              <a:pPr indent="0" lvl="0" marL="0" marR="0" rtl="0" algn="ctr">
                <a:lnSpc>
                  <a:spcPct val="145833"/>
                </a:lnSpc>
                <a:spcBef>
                  <a:spcPts val="0"/>
                </a:spcBef>
                <a:spcAft>
                  <a:spcPts val="0"/>
                </a:spcAft>
                <a:buClr>
                  <a:schemeClr val="dk1"/>
                </a:buClr>
                <a:buSzPts val="900"/>
                <a:buFont typeface="Arial"/>
                <a:buNone/>
              </a:pPr>
              <a:r>
                <a:rPr b="1" lang="it" sz="900">
                  <a:solidFill>
                    <a:schemeClr val="dk1"/>
                  </a:solidFill>
                  <a:latin typeface="Lato"/>
                  <a:ea typeface="Lato"/>
                  <a:cs typeface="Lato"/>
                  <a:sym typeface="Lato"/>
                </a:rPr>
                <a:t>Openness and FAIRness, access rights, licences, copyright </a:t>
              </a:r>
              <a:endParaRPr b="1" sz="500"/>
            </a:p>
          </p:txBody>
        </p:sp>
        <p:sp>
          <p:nvSpPr>
            <p:cNvPr id="148" name="Google Shape;148;p21"/>
            <p:cNvSpPr txBox="1"/>
            <p:nvPr/>
          </p:nvSpPr>
          <p:spPr>
            <a:xfrm>
              <a:off x="1881765" y="5391168"/>
              <a:ext cx="3832800" cy="5850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Exercise</a:t>
              </a:r>
              <a:endParaRPr sz="500"/>
            </a:p>
          </p:txBody>
        </p:sp>
      </p:grpSp>
      <p:sp>
        <p:nvSpPr>
          <p:cNvPr id="149" name="Google Shape;149;p21"/>
          <p:cNvSpPr txBox="1"/>
          <p:nvPr/>
        </p:nvSpPr>
        <p:spPr>
          <a:xfrm>
            <a:off x="847875" y="4321525"/>
            <a:ext cx="9804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Recap</a:t>
            </a:r>
            <a:endParaRPr sz="500"/>
          </a:p>
        </p:txBody>
      </p:sp>
      <p:sp>
        <p:nvSpPr>
          <p:cNvPr id="150" name="Google Shape;150;p21"/>
          <p:cNvSpPr txBox="1"/>
          <p:nvPr/>
        </p:nvSpPr>
        <p:spPr>
          <a:xfrm>
            <a:off x="3169400" y="4321525"/>
            <a:ext cx="7392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Why</a:t>
            </a:r>
            <a:endParaRPr sz="500"/>
          </a:p>
        </p:txBody>
      </p:sp>
      <p:sp>
        <p:nvSpPr>
          <p:cNvPr id="151" name="Google Shape;151;p21"/>
          <p:cNvSpPr txBox="1"/>
          <p:nvPr/>
        </p:nvSpPr>
        <p:spPr>
          <a:xfrm>
            <a:off x="5313472" y="4321536"/>
            <a:ext cx="579900" cy="3117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800">
                <a:solidFill>
                  <a:schemeClr val="dk2"/>
                </a:solidFill>
                <a:latin typeface="Poppins"/>
                <a:ea typeface="Poppins"/>
                <a:cs typeface="Poppins"/>
                <a:sym typeface="Poppins"/>
              </a:rPr>
              <a:t>How</a:t>
            </a:r>
            <a:endParaRPr sz="500"/>
          </a:p>
        </p:txBody>
      </p:sp>
      <p:sp>
        <p:nvSpPr>
          <p:cNvPr id="152" name="Google Shape;152;p21"/>
          <p:cNvSpPr txBox="1"/>
          <p:nvPr/>
        </p:nvSpPr>
        <p:spPr>
          <a:xfrm>
            <a:off x="7052225" y="4321525"/>
            <a:ext cx="1114200" cy="588900"/>
          </a:xfrm>
          <a:prstGeom prst="rect">
            <a:avLst/>
          </a:prstGeom>
          <a:noFill/>
          <a:ln>
            <a:noFill/>
          </a:ln>
        </p:spPr>
        <p:txBody>
          <a:bodyPr anchorCtr="0" anchor="b" bIns="17150" lIns="34300" spcFirstLastPara="1" rIns="34300" wrap="square" tIns="17150">
            <a:spAutoFit/>
          </a:bodyPr>
          <a:lstStyle/>
          <a:p>
            <a:pPr indent="0" lvl="0" marL="0" marR="0" rtl="0" algn="ctr">
              <a:lnSpc>
                <a:spcPct val="100000"/>
              </a:lnSpc>
              <a:spcBef>
                <a:spcPts val="0"/>
              </a:spcBef>
              <a:spcAft>
                <a:spcPts val="0"/>
              </a:spcAft>
              <a:buNone/>
            </a:pPr>
            <a:r>
              <a:rPr b="1" lang="it" sz="1800">
                <a:solidFill>
                  <a:schemeClr val="dk2"/>
                </a:solidFill>
                <a:latin typeface="Poppins"/>
                <a:ea typeface="Poppins"/>
                <a:cs typeface="Poppins"/>
                <a:sym typeface="Poppins"/>
              </a:rPr>
              <a:t>Hands on!</a:t>
            </a:r>
            <a:endParaRPr sz="500"/>
          </a:p>
        </p:txBody>
      </p:sp>
      <p:sp>
        <p:nvSpPr>
          <p:cNvPr id="153" name="Google Shape;153;p21"/>
          <p:cNvSpPr txBox="1"/>
          <p:nvPr/>
        </p:nvSpPr>
        <p:spPr>
          <a:xfrm>
            <a:off x="2966489" y="2054374"/>
            <a:ext cx="1144200" cy="219300"/>
          </a:xfrm>
          <a:prstGeom prst="rect">
            <a:avLst/>
          </a:prstGeom>
          <a:noFill/>
          <a:ln>
            <a:noFill/>
          </a:ln>
        </p:spPr>
        <p:txBody>
          <a:bodyPr anchorCtr="0" anchor="b" bIns="17150" lIns="34300" spcFirstLastPara="1" rIns="34300" wrap="square" tIns="17150">
            <a:spAutoFit/>
          </a:bodyPr>
          <a:lstStyle/>
          <a:p>
            <a:pPr indent="0" lvl="0" marL="0" marR="0" rtl="0" algn="ctr">
              <a:spcBef>
                <a:spcPts val="0"/>
              </a:spcBef>
              <a:spcAft>
                <a:spcPts val="0"/>
              </a:spcAft>
              <a:buNone/>
            </a:pPr>
            <a:r>
              <a:rPr b="1" lang="it" sz="1200">
                <a:solidFill>
                  <a:schemeClr val="dk2"/>
                </a:solidFill>
                <a:latin typeface="Poppins"/>
                <a:ea typeface="Poppins"/>
                <a:cs typeface="Poppins"/>
                <a:sym typeface="Poppins"/>
              </a:rPr>
              <a:t>Why FAIR</a:t>
            </a:r>
            <a:endParaRPr sz="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2"/>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 quick recap</a:t>
            </a:r>
            <a:endParaRPr/>
          </a:p>
        </p:txBody>
      </p:sp>
      <p:pic>
        <p:nvPicPr>
          <p:cNvPr id="159" name="Google Shape;159;p22"/>
          <p:cNvPicPr preferRelativeResize="0"/>
          <p:nvPr/>
        </p:nvPicPr>
        <p:blipFill rotWithShape="1">
          <a:blip r:embed="rId3">
            <a:alphaModFix/>
          </a:blip>
          <a:srcRect b="0" l="0" r="0" t="0"/>
          <a:stretch/>
        </p:blipFill>
        <p:spPr>
          <a:xfrm>
            <a:off x="3795350" y="443300"/>
            <a:ext cx="5348650" cy="4011524"/>
          </a:xfrm>
          <a:prstGeom prst="rect">
            <a:avLst/>
          </a:prstGeom>
          <a:noFill/>
          <a:ln>
            <a:noFill/>
          </a:ln>
        </p:spPr>
      </p:pic>
      <p:sp>
        <p:nvSpPr>
          <p:cNvPr id="160" name="Google Shape;160;p22"/>
          <p:cNvSpPr txBox="1"/>
          <p:nvPr/>
        </p:nvSpPr>
        <p:spPr>
          <a:xfrm>
            <a:off x="3795350" y="4646250"/>
            <a:ext cx="6100500" cy="14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it" sz="800">
                <a:solidFill>
                  <a:srgbClr val="6A6A6A"/>
                </a:solidFill>
                <a:latin typeface="Open Sans Light"/>
                <a:ea typeface="Open Sans Light"/>
                <a:cs typeface="Open Sans Light"/>
                <a:sym typeface="Open Sans Light"/>
              </a:rPr>
              <a:t>FAIR data infographic (CC-BY except F.A.I.R logos CC-BY-SA by Sangya Pundir</a:t>
            </a:r>
            <a:endParaRPr sz="800">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Accessible doesn’t mean Open</a:t>
            </a:r>
            <a:endParaRPr/>
          </a:p>
        </p:txBody>
      </p:sp>
      <p:pic>
        <p:nvPicPr>
          <p:cNvPr id="166" name="Google Shape;166;p23"/>
          <p:cNvPicPr preferRelativeResize="0"/>
          <p:nvPr/>
        </p:nvPicPr>
        <p:blipFill rotWithShape="1">
          <a:blip r:embed="rId3">
            <a:alphaModFix/>
          </a:blip>
          <a:srcRect b="0" l="-80342" r="0" t="0"/>
          <a:stretch/>
        </p:blipFill>
        <p:spPr>
          <a:xfrm>
            <a:off x="311725" y="0"/>
            <a:ext cx="8832274"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4"/>
          <p:cNvPicPr preferRelativeResize="0"/>
          <p:nvPr/>
        </p:nvPicPr>
        <p:blipFill rotWithShape="1">
          <a:blip r:embed="rId3">
            <a:alphaModFix/>
          </a:blip>
          <a:srcRect b="0" l="0" r="0" t="0"/>
          <a:stretch/>
        </p:blipFill>
        <p:spPr>
          <a:xfrm>
            <a:off x="1939528" y="1864519"/>
            <a:ext cx="5264944" cy="1414463"/>
          </a:xfrm>
          <a:prstGeom prst="rect">
            <a:avLst/>
          </a:prstGeom>
          <a:noFill/>
          <a:ln>
            <a:noFill/>
          </a:ln>
        </p:spPr>
      </p:pic>
      <p:sp>
        <p:nvSpPr>
          <p:cNvPr id="172" name="Google Shape;172;p24"/>
          <p:cNvSpPr/>
          <p:nvPr/>
        </p:nvSpPr>
        <p:spPr>
          <a:xfrm>
            <a:off x="4290068" y="4132784"/>
            <a:ext cx="4572000" cy="2250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1100"/>
              <a:buFont typeface="Helvetica Neue Light"/>
              <a:buNone/>
            </a:pPr>
            <a:r>
              <a:rPr lang="it" u="sng">
                <a:solidFill>
                  <a:schemeClr val="hlink"/>
                </a:solidFill>
                <a:latin typeface="Calibri"/>
                <a:ea typeface="Calibri"/>
                <a:cs typeface="Calibri"/>
                <a:sym typeface="Calibri"/>
                <a:hlinkClick r:id="rId4"/>
              </a:rPr>
              <a:t>https://guides.github.com/activities/citable-code/</a:t>
            </a:r>
            <a:endParaRPr u="sng">
              <a:solidFill>
                <a:schemeClr val="hlink"/>
              </a:solidFill>
              <a:latin typeface="Calibri"/>
              <a:ea typeface="Calibri"/>
              <a:cs typeface="Calibri"/>
              <a:sym typeface="Calibri"/>
            </a:endParaRPr>
          </a:p>
        </p:txBody>
      </p:sp>
      <p:sp>
        <p:nvSpPr>
          <p:cNvPr id="173" name="Google Shape;173;p2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Software sharing: PIDs are still needed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Data are not yours</a:t>
            </a:r>
            <a:endParaRPr/>
          </a:p>
        </p:txBody>
      </p:sp>
      <p:sp>
        <p:nvSpPr>
          <p:cNvPr id="180" name="Google Shape;180;p25"/>
          <p:cNvSpPr txBox="1"/>
          <p:nvPr>
            <p:ph idx="4294967295" type="body"/>
          </p:nvPr>
        </p:nvSpPr>
        <p:spPr>
          <a:xfrm>
            <a:off x="3671025" y="1388950"/>
            <a:ext cx="5222400" cy="3499200"/>
          </a:xfrm>
          <a:prstGeom prst="rect">
            <a:avLst/>
          </a:prstGeom>
        </p:spPr>
        <p:txBody>
          <a:bodyPr anchorCtr="0" anchor="t" bIns="91425" lIns="91425" spcFirstLastPara="1" rIns="91425" wrap="square" tIns="91425">
            <a:normAutofit fontScale="55000" lnSpcReduction="20000"/>
          </a:bodyPr>
          <a:lstStyle/>
          <a:p>
            <a:pPr indent="0" lvl="0" marL="0" rtl="0" algn="l">
              <a:lnSpc>
                <a:spcPct val="115000"/>
              </a:lnSpc>
              <a:spcBef>
                <a:spcPts val="1000"/>
              </a:spcBef>
              <a:spcAft>
                <a:spcPts val="0"/>
              </a:spcAft>
              <a:buNone/>
            </a:pPr>
            <a:r>
              <a:rPr lang="it" sz="3000"/>
              <a:t>Data is </a:t>
            </a:r>
            <a:r>
              <a:rPr b="1" lang="it" sz="3000"/>
              <a:t>not</a:t>
            </a:r>
            <a:r>
              <a:rPr lang="it" sz="3000"/>
              <a:t> intellectual work, it is fact and information</a:t>
            </a:r>
            <a:endParaRPr sz="3000"/>
          </a:p>
          <a:p>
            <a:pPr indent="0" lvl="0" marL="0" rtl="0" algn="l">
              <a:lnSpc>
                <a:spcPct val="115000"/>
              </a:lnSpc>
              <a:spcBef>
                <a:spcPts val="1200"/>
              </a:spcBef>
              <a:spcAft>
                <a:spcPts val="0"/>
              </a:spcAft>
              <a:buNone/>
            </a:pPr>
            <a:r>
              <a:rPr lang="it" sz="3000"/>
              <a:t>Copyright protection covers expressions and not ideas, procedures, operating methods or mathematical concepts as such.</a:t>
            </a:r>
            <a:endParaRPr sz="3000"/>
          </a:p>
          <a:p>
            <a:pPr indent="0" lvl="0" marL="0" rtl="0" algn="l">
              <a:lnSpc>
                <a:spcPct val="115000"/>
              </a:lnSpc>
              <a:spcBef>
                <a:spcPts val="1200"/>
              </a:spcBef>
              <a:spcAft>
                <a:spcPts val="0"/>
              </a:spcAft>
              <a:buNone/>
            </a:pPr>
            <a:r>
              <a:rPr b="1" lang="it" sz="3000"/>
              <a:t>Protection is on databases and not on data</a:t>
            </a:r>
            <a:r>
              <a:rPr lang="it" sz="3000"/>
              <a:t>. Data are protected only and especially when they are collected and organized in a database.</a:t>
            </a:r>
            <a:endParaRPr sz="3000"/>
          </a:p>
          <a:p>
            <a:pPr indent="0" lvl="0" marL="0" rtl="0" algn="l">
              <a:lnSpc>
                <a:spcPct val="115000"/>
              </a:lnSpc>
              <a:spcBef>
                <a:spcPts val="1200"/>
              </a:spcBef>
              <a:spcAft>
                <a:spcPts val="1200"/>
              </a:spcAft>
              <a:buNone/>
            </a:pPr>
            <a:r>
              <a:rPr b="1" lang="it" sz="3000"/>
              <a:t>The sui generis property right </a:t>
            </a:r>
            <a:r>
              <a:rPr lang="it" sz="3000"/>
              <a:t>(</a:t>
            </a:r>
            <a:r>
              <a:rPr b="1" lang="it" sz="3000"/>
              <a:t>only in Europe</a:t>
            </a:r>
            <a:r>
              <a:rPr lang="it" sz="3000"/>
              <a:t>) covers not only the reproduction and dissemination of the database, but also the extraction and reuse of substantial parts of the database.</a:t>
            </a:r>
            <a:endParaRPr/>
          </a:p>
        </p:txBody>
      </p:sp>
      <p:pic>
        <p:nvPicPr>
          <p:cNvPr id="181" name="Google Shape;181;p25"/>
          <p:cNvPicPr preferRelativeResize="0"/>
          <p:nvPr/>
        </p:nvPicPr>
        <p:blipFill>
          <a:blip r:embed="rId3">
            <a:alphaModFix/>
          </a:blip>
          <a:stretch>
            <a:fillRect/>
          </a:stretch>
        </p:blipFill>
        <p:spPr>
          <a:xfrm>
            <a:off x="353649" y="1344100"/>
            <a:ext cx="2611594" cy="34992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pic>
        <p:nvPicPr>
          <p:cNvPr id="182" name="Google Shape;182;p25"/>
          <p:cNvPicPr preferRelativeResize="0"/>
          <p:nvPr/>
        </p:nvPicPr>
        <p:blipFill>
          <a:blip r:embed="rId4">
            <a:alphaModFix/>
          </a:blip>
          <a:stretch>
            <a:fillRect/>
          </a:stretch>
        </p:blipFill>
        <p:spPr>
          <a:xfrm>
            <a:off x="3228221" y="1444121"/>
            <a:ext cx="442800" cy="442825"/>
          </a:xfrm>
          <a:prstGeom prst="rect">
            <a:avLst/>
          </a:prstGeom>
          <a:noFill/>
          <a:ln>
            <a:noFill/>
          </a:ln>
        </p:spPr>
      </p:pic>
      <p:pic>
        <p:nvPicPr>
          <p:cNvPr id="183" name="Google Shape;183;p25"/>
          <p:cNvPicPr preferRelativeResize="0"/>
          <p:nvPr/>
        </p:nvPicPr>
        <p:blipFill>
          <a:blip r:embed="rId5">
            <a:alphaModFix/>
          </a:blip>
          <a:stretch>
            <a:fillRect/>
          </a:stretch>
        </p:blipFill>
        <p:spPr>
          <a:xfrm>
            <a:off x="3228221" y="2104549"/>
            <a:ext cx="442800" cy="442823"/>
          </a:xfrm>
          <a:prstGeom prst="rect">
            <a:avLst/>
          </a:prstGeom>
          <a:noFill/>
          <a:ln>
            <a:noFill/>
          </a:ln>
        </p:spPr>
      </p:pic>
      <p:pic>
        <p:nvPicPr>
          <p:cNvPr id="184" name="Google Shape;184;p25"/>
          <p:cNvPicPr preferRelativeResize="0"/>
          <p:nvPr/>
        </p:nvPicPr>
        <p:blipFill>
          <a:blip r:embed="rId6">
            <a:alphaModFix/>
          </a:blip>
          <a:stretch>
            <a:fillRect/>
          </a:stretch>
        </p:blipFill>
        <p:spPr>
          <a:xfrm>
            <a:off x="3228221" y="2917139"/>
            <a:ext cx="442800" cy="442800"/>
          </a:xfrm>
          <a:prstGeom prst="rect">
            <a:avLst/>
          </a:prstGeom>
          <a:noFill/>
          <a:ln>
            <a:noFill/>
          </a:ln>
        </p:spPr>
      </p:pic>
      <p:pic>
        <p:nvPicPr>
          <p:cNvPr id="185" name="Google Shape;185;p25"/>
          <p:cNvPicPr preferRelativeResize="0"/>
          <p:nvPr/>
        </p:nvPicPr>
        <p:blipFill>
          <a:blip r:embed="rId7">
            <a:alphaModFix/>
          </a:blip>
          <a:stretch>
            <a:fillRect/>
          </a:stretch>
        </p:blipFill>
        <p:spPr>
          <a:xfrm>
            <a:off x="3228221" y="3776939"/>
            <a:ext cx="442800" cy="442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A valid resource (in Italian)</a:t>
            </a:r>
            <a:endParaRPr/>
          </a:p>
        </p:txBody>
      </p:sp>
      <p:pic>
        <p:nvPicPr>
          <p:cNvPr id="191" name="Google Shape;191;p26"/>
          <p:cNvPicPr preferRelativeResize="0"/>
          <p:nvPr/>
        </p:nvPicPr>
        <p:blipFill>
          <a:blip r:embed="rId3">
            <a:alphaModFix/>
          </a:blip>
          <a:stretch>
            <a:fillRect/>
          </a:stretch>
        </p:blipFill>
        <p:spPr>
          <a:xfrm>
            <a:off x="0" y="1342000"/>
            <a:ext cx="6810941" cy="3714074"/>
          </a:xfrm>
          <a:prstGeom prst="rect">
            <a:avLst/>
          </a:prstGeom>
          <a:noFill/>
          <a:ln>
            <a:noFill/>
          </a:ln>
        </p:spPr>
      </p:pic>
      <p:sp>
        <p:nvSpPr>
          <p:cNvPr id="192" name="Google Shape;192;p26"/>
          <p:cNvSpPr txBox="1"/>
          <p:nvPr/>
        </p:nvSpPr>
        <p:spPr>
          <a:xfrm>
            <a:off x="5590500" y="4312200"/>
            <a:ext cx="3553500" cy="6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050">
                <a:solidFill>
                  <a:srgbClr val="333333"/>
                </a:solidFill>
                <a:highlight>
                  <a:srgbClr val="F5F5F5"/>
                </a:highlight>
                <a:latin typeface="Roboto"/>
                <a:ea typeface="Roboto"/>
                <a:cs typeface="Roboto"/>
                <a:sym typeface="Roboto"/>
              </a:rPr>
              <a:t>Aliprandi, Simone. (2022). Aspetti legali degli open data: la guida definitiva (1.0 (maggio 2022)). Zenodo. </a:t>
            </a:r>
            <a:r>
              <a:rPr lang="it" sz="1050" u="sng">
                <a:solidFill>
                  <a:schemeClr val="hlink"/>
                </a:solidFill>
                <a:highlight>
                  <a:srgbClr val="F5F5F5"/>
                </a:highlight>
                <a:latin typeface="Roboto"/>
                <a:ea typeface="Roboto"/>
                <a:cs typeface="Roboto"/>
                <a:sym typeface="Roboto"/>
                <a:hlinkClick r:id="rId4"/>
              </a:rPr>
              <a:t>https://doi.org/10.5281/zenodo.6575822</a:t>
            </a:r>
            <a:r>
              <a:rPr lang="it" sz="1050">
                <a:solidFill>
                  <a:srgbClr val="333333"/>
                </a:solidFill>
                <a:highlight>
                  <a:srgbClr val="F5F5F5"/>
                </a:highlight>
                <a:latin typeface="Roboto"/>
                <a:ea typeface="Roboto"/>
                <a:cs typeface="Roboto"/>
                <a:sym typeface="Roboto"/>
              </a:rPr>
              <a:t> </a:t>
            </a:r>
            <a:endParaRPr>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27"/>
          <p:cNvPicPr preferRelativeResize="0"/>
          <p:nvPr/>
        </p:nvPicPr>
        <p:blipFill rotWithShape="1">
          <a:blip r:embed="rId3">
            <a:alphaModFix/>
          </a:blip>
          <a:srcRect b="7413" l="0" r="1263" t="9197"/>
          <a:stretch/>
        </p:blipFill>
        <p:spPr>
          <a:xfrm>
            <a:off x="0" y="0"/>
            <a:ext cx="9144003" cy="5143501"/>
          </a:xfrm>
          <a:prstGeom prst="rect">
            <a:avLst/>
          </a:prstGeom>
          <a:noFill/>
          <a:ln>
            <a:noFill/>
          </a:ln>
        </p:spPr>
      </p:pic>
      <p:sp>
        <p:nvSpPr>
          <p:cNvPr id="199" name="Google Shape;199;p27"/>
          <p:cNvSpPr txBox="1"/>
          <p:nvPr>
            <p:ph idx="4294967295" type="ctrTitle"/>
          </p:nvPr>
        </p:nvSpPr>
        <p:spPr>
          <a:xfrm>
            <a:off x="4795925" y="972125"/>
            <a:ext cx="3844200" cy="1664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solidFill>
                  <a:schemeClr val="accent3"/>
                </a:solidFill>
              </a:rPr>
              <a:t>Licenses</a:t>
            </a:r>
            <a:br>
              <a:rPr lang="it">
                <a:solidFill>
                  <a:schemeClr val="accent3"/>
                </a:solidFill>
              </a:rPr>
            </a:br>
            <a:r>
              <a:rPr b="0" lang="it">
                <a:solidFill>
                  <a:schemeClr val="accent3"/>
                </a:solidFill>
              </a:rPr>
              <a:t>Tell other what they can do with your data</a:t>
            </a:r>
            <a:r>
              <a:rPr lang="it">
                <a:solidFill>
                  <a:schemeClr val="accent3"/>
                </a:solidFill>
              </a:rPr>
              <a:t> </a:t>
            </a:r>
            <a:endParaRPr>
              <a:solidFill>
                <a:schemeClr val="accent3"/>
              </a:solidFill>
            </a:endParaRPr>
          </a:p>
          <a:p>
            <a:pPr indent="0" lvl="0" marL="0" rtl="0" algn="l">
              <a:spcBef>
                <a:spcPts val="0"/>
              </a:spcBef>
              <a:spcAft>
                <a:spcPts val="0"/>
              </a:spcAft>
              <a:buNone/>
            </a:pPr>
            <a:r>
              <a:t/>
            </a:r>
            <a:endParaRPr>
              <a:solidFill>
                <a:schemeClr val="accent3"/>
              </a:solidFill>
              <a:highlight>
                <a:schemeClr val="lt1"/>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Creative Commons</a:t>
            </a:r>
            <a:endParaRPr/>
          </a:p>
        </p:txBody>
      </p:sp>
      <p:pic>
        <p:nvPicPr>
          <p:cNvPr id="206" name="Google Shape;206;p28"/>
          <p:cNvPicPr preferRelativeResize="0"/>
          <p:nvPr/>
        </p:nvPicPr>
        <p:blipFill>
          <a:blip r:embed="rId3">
            <a:alphaModFix/>
          </a:blip>
          <a:stretch>
            <a:fillRect/>
          </a:stretch>
        </p:blipFill>
        <p:spPr>
          <a:xfrm>
            <a:off x="4811300" y="1233525"/>
            <a:ext cx="4130850" cy="3052875"/>
          </a:xfrm>
          <a:prstGeom prst="rect">
            <a:avLst/>
          </a:prstGeom>
          <a:noFill/>
          <a:ln>
            <a:noFill/>
          </a:ln>
        </p:spPr>
      </p:pic>
      <p:sp>
        <p:nvSpPr>
          <p:cNvPr id="207" name="Google Shape;207;p28"/>
          <p:cNvSpPr txBox="1"/>
          <p:nvPr/>
        </p:nvSpPr>
        <p:spPr>
          <a:xfrm>
            <a:off x="4700750" y="4537075"/>
            <a:ext cx="3795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1000" u="sng">
                <a:solidFill>
                  <a:schemeClr val="hlink"/>
                </a:solidFill>
                <a:hlinkClick r:id="rId4"/>
              </a:rPr>
              <a:t>CC-Infographic</a:t>
            </a:r>
            <a:r>
              <a:rPr lang="it" sz="1000">
                <a:solidFill>
                  <a:srgbClr val="333333"/>
                </a:solidFill>
              </a:rPr>
              <a:t> by </a:t>
            </a:r>
            <a:r>
              <a:rPr lang="it" sz="1000" u="sng">
                <a:solidFill>
                  <a:schemeClr val="hlink"/>
                </a:solidFill>
                <a:hlinkClick r:id="rId5"/>
              </a:rPr>
              <a:t>Foter</a:t>
            </a:r>
            <a:r>
              <a:rPr lang="it" sz="1000">
                <a:solidFill>
                  <a:srgbClr val="333333"/>
                </a:solidFill>
              </a:rPr>
              <a:t> under </a:t>
            </a:r>
            <a:r>
              <a:rPr lang="it" sz="1000" u="sng">
                <a:solidFill>
                  <a:schemeClr val="hlink"/>
                </a:solidFill>
                <a:hlinkClick r:id="rId6"/>
              </a:rPr>
              <a:t>CC-BY-SA 3.0</a:t>
            </a:r>
            <a:r>
              <a:rPr lang="it" sz="1000">
                <a:solidFill>
                  <a:srgbClr val="333333"/>
                </a:solidFill>
              </a:rPr>
              <a:t> license.</a:t>
            </a:r>
            <a:endParaRPr sz="1000">
              <a:solidFill>
                <a:srgbClr val="333333"/>
              </a:solidFill>
            </a:endParaRPr>
          </a:p>
        </p:txBody>
      </p:sp>
      <p:sp>
        <p:nvSpPr>
          <p:cNvPr id="208" name="Google Shape;208;p28"/>
          <p:cNvSpPr txBox="1"/>
          <p:nvPr>
            <p:ph idx="1" type="subTitle"/>
          </p:nvPr>
        </p:nvSpPr>
        <p:spPr>
          <a:xfrm>
            <a:off x="389850" y="1841650"/>
            <a:ext cx="3704400" cy="2784000"/>
          </a:xfrm>
          <a:prstGeom prst="rect">
            <a:avLst/>
          </a:prstGeom>
        </p:spPr>
        <p:txBody>
          <a:bodyPr anchorCtr="0" anchor="t" bIns="91425" lIns="91425" spcFirstLastPara="1" rIns="91425" wrap="square" tIns="91425">
            <a:normAutofit fontScale="92500" lnSpcReduction="10000"/>
          </a:bodyPr>
          <a:lstStyle/>
          <a:p>
            <a:pPr indent="0" lvl="0" marL="0" rtl="0" algn="l">
              <a:lnSpc>
                <a:spcPct val="90000"/>
              </a:lnSpc>
              <a:spcBef>
                <a:spcPts val="1000"/>
              </a:spcBef>
              <a:spcAft>
                <a:spcPts val="0"/>
              </a:spcAft>
              <a:buNone/>
            </a:pPr>
            <a:r>
              <a:rPr lang="it" sz="2000">
                <a:solidFill>
                  <a:schemeClr val="lt1"/>
                </a:solidFill>
                <a:latin typeface="Calibri"/>
                <a:ea typeface="Calibri"/>
                <a:cs typeface="Calibri"/>
                <a:sym typeface="Calibri"/>
              </a:rPr>
              <a:t>Not all of us are legal experts capable of writing proper licenses.</a:t>
            </a:r>
            <a:endParaRPr sz="2000">
              <a:solidFill>
                <a:schemeClr val="lt1"/>
              </a:solidFill>
              <a:latin typeface="Calibri"/>
              <a:ea typeface="Calibri"/>
              <a:cs typeface="Calibri"/>
              <a:sym typeface="Calibri"/>
            </a:endParaRPr>
          </a:p>
          <a:p>
            <a:pPr indent="0" lvl="0" marL="0" rtl="0" algn="l">
              <a:lnSpc>
                <a:spcPct val="90000"/>
              </a:lnSpc>
              <a:spcBef>
                <a:spcPts val="1000"/>
              </a:spcBef>
              <a:spcAft>
                <a:spcPts val="0"/>
              </a:spcAft>
              <a:buNone/>
            </a:pPr>
            <a:r>
              <a:rPr lang="it" sz="2000">
                <a:solidFill>
                  <a:schemeClr val="lt1"/>
                </a:solidFill>
                <a:latin typeface="Calibri"/>
                <a:ea typeface="Calibri"/>
                <a:cs typeface="Calibri"/>
                <a:sym typeface="Calibri"/>
              </a:rPr>
              <a:t>Creative Commons and Public Domain create legal certainty for everyone, who wants to use works, that are licensed respectively.</a:t>
            </a:r>
            <a:endParaRPr sz="2000">
              <a:solidFill>
                <a:schemeClr val="lt1"/>
              </a:solidFill>
              <a:latin typeface="Calibri"/>
              <a:ea typeface="Calibri"/>
              <a:cs typeface="Calibri"/>
              <a:sym typeface="Calibri"/>
            </a:endParaRPr>
          </a:p>
          <a:p>
            <a:pPr indent="0" lvl="0" marL="0" rtl="0" algn="l">
              <a:lnSpc>
                <a:spcPct val="90000"/>
              </a:lnSpc>
              <a:spcBef>
                <a:spcPts val="1000"/>
              </a:spcBef>
              <a:spcAft>
                <a:spcPts val="1000"/>
              </a:spcAft>
              <a:buNone/>
            </a:pPr>
            <a:r>
              <a:rPr lang="it" sz="2000">
                <a:solidFill>
                  <a:schemeClr val="lt1"/>
                </a:solidFill>
                <a:latin typeface="Calibri"/>
                <a:ea typeface="Calibri"/>
                <a:cs typeface="Calibri"/>
                <a:sym typeface="Calibri"/>
              </a:rPr>
              <a:t>It is important to follow and understand the different meanings of the licenses and follow the rules for using them.</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9"/>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Why FAIR</a:t>
            </a:r>
            <a:endParaRPr/>
          </a:p>
        </p:txBody>
      </p:sp>
      <p:sp>
        <p:nvSpPr>
          <p:cNvPr id="214" name="Google Shape;214;p29"/>
          <p:cNvSpPr txBox="1"/>
          <p:nvPr>
            <p:ph idx="1" type="body"/>
          </p:nvPr>
        </p:nvSpPr>
        <p:spPr>
          <a:xfrm>
            <a:off x="4056875" y="231850"/>
            <a:ext cx="4719000" cy="408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200">
                <a:solidFill>
                  <a:schemeClr val="lt2"/>
                </a:solidFill>
              </a:rPr>
              <a:t>Making your research data Findable, Accessible, Interoperable and Reusable could: </a:t>
            </a:r>
            <a:endParaRPr sz="1200">
              <a:solidFill>
                <a:schemeClr val="lt2"/>
              </a:solidFill>
            </a:endParaRPr>
          </a:p>
          <a:p>
            <a:pPr indent="-304800" lvl="0" marL="457200" rtl="0" algn="l">
              <a:spcBef>
                <a:spcPts val="800"/>
              </a:spcBef>
              <a:spcAft>
                <a:spcPts val="0"/>
              </a:spcAft>
              <a:buClr>
                <a:schemeClr val="lt2"/>
              </a:buClr>
              <a:buSzPts val="1200"/>
              <a:buFont typeface="Helvetica Neue"/>
              <a:buChar char="●"/>
            </a:pPr>
            <a:r>
              <a:rPr lang="it" sz="1200">
                <a:solidFill>
                  <a:schemeClr val="lt2"/>
                </a:solidFill>
              </a:rPr>
              <a:t>Help </a:t>
            </a:r>
            <a:r>
              <a:rPr b="1" lang="it" sz="1200">
                <a:solidFill>
                  <a:schemeClr val="lt2"/>
                </a:solidFill>
              </a:rPr>
              <a:t>peers</a:t>
            </a:r>
            <a:r>
              <a:rPr lang="it" sz="1200">
                <a:solidFill>
                  <a:schemeClr val="lt2"/>
                </a:solidFill>
              </a:rPr>
              <a:t> and your </a:t>
            </a:r>
            <a:r>
              <a:rPr b="1" lang="it" sz="1200">
                <a:solidFill>
                  <a:schemeClr val="lt2"/>
                </a:solidFill>
              </a:rPr>
              <a:t>future-self </a:t>
            </a:r>
            <a:r>
              <a:rPr lang="it" sz="1200">
                <a:solidFill>
                  <a:schemeClr val="lt2"/>
                </a:solidFill>
              </a:rPr>
              <a:t>understand the research project and data</a:t>
            </a:r>
            <a:br>
              <a:rPr lang="it" sz="1200">
                <a:solidFill>
                  <a:schemeClr val="lt2"/>
                </a:solidFill>
              </a:rPr>
            </a:br>
            <a:r>
              <a:rPr lang="it" sz="1200">
                <a:solidFill>
                  <a:schemeClr val="lt2"/>
                </a:solidFill>
              </a:rPr>
              <a:t> </a:t>
            </a:r>
            <a:endParaRPr sz="1200">
              <a:solidFill>
                <a:schemeClr val="lt2"/>
              </a:solidFill>
            </a:endParaRPr>
          </a:p>
          <a:p>
            <a:pPr indent="-304800" lvl="0" marL="457200" rtl="0" algn="l">
              <a:spcBef>
                <a:spcPts val="0"/>
              </a:spcBef>
              <a:spcAft>
                <a:spcPts val="0"/>
              </a:spcAft>
              <a:buClr>
                <a:schemeClr val="lt2"/>
              </a:buClr>
              <a:buSzPts val="1200"/>
              <a:buFont typeface="Helvetica Neue"/>
              <a:buChar char="●"/>
            </a:pPr>
            <a:r>
              <a:rPr lang="it" sz="1200">
                <a:solidFill>
                  <a:schemeClr val="lt2"/>
                </a:solidFill>
              </a:rPr>
              <a:t>Facilitate data sharing and </a:t>
            </a:r>
            <a:r>
              <a:rPr b="1" lang="it" sz="1200">
                <a:solidFill>
                  <a:schemeClr val="lt2"/>
                </a:solidFill>
              </a:rPr>
              <a:t>collaborations</a:t>
            </a:r>
            <a:r>
              <a:rPr lang="it" sz="1200">
                <a:solidFill>
                  <a:schemeClr val="lt2"/>
                </a:solidFill>
              </a:rPr>
              <a:t> </a:t>
            </a:r>
            <a:br>
              <a:rPr lang="it" sz="1200">
                <a:solidFill>
                  <a:schemeClr val="lt2"/>
                </a:solidFill>
              </a:rPr>
            </a:br>
            <a:endParaRPr sz="1200">
              <a:solidFill>
                <a:schemeClr val="lt2"/>
              </a:solidFill>
            </a:endParaRPr>
          </a:p>
          <a:p>
            <a:pPr indent="-304800" lvl="0" marL="457200" rtl="0" algn="l">
              <a:spcBef>
                <a:spcPts val="0"/>
              </a:spcBef>
              <a:spcAft>
                <a:spcPts val="0"/>
              </a:spcAft>
              <a:buClr>
                <a:schemeClr val="lt2"/>
              </a:buClr>
              <a:buSzPts val="1200"/>
              <a:buFont typeface="Helvetica Neue"/>
              <a:buChar char="●"/>
            </a:pPr>
            <a:r>
              <a:rPr lang="it" sz="1200">
                <a:solidFill>
                  <a:schemeClr val="lt2"/>
                </a:solidFill>
              </a:rPr>
              <a:t>Increase the visibility of research and can lead to more </a:t>
            </a:r>
            <a:r>
              <a:rPr b="1" lang="it" sz="1200">
                <a:solidFill>
                  <a:schemeClr val="lt2"/>
                </a:solidFill>
              </a:rPr>
              <a:t>citations</a:t>
            </a:r>
            <a:r>
              <a:rPr lang="it" sz="1200">
                <a:solidFill>
                  <a:schemeClr val="lt2"/>
                </a:solidFill>
              </a:rPr>
              <a:t> </a:t>
            </a:r>
            <a:br>
              <a:rPr lang="it" sz="1200">
                <a:solidFill>
                  <a:schemeClr val="lt2"/>
                </a:solidFill>
              </a:rPr>
            </a:br>
            <a:endParaRPr sz="1200">
              <a:solidFill>
                <a:schemeClr val="lt2"/>
              </a:solidFill>
            </a:endParaRPr>
          </a:p>
          <a:p>
            <a:pPr indent="-304800" lvl="0" marL="457200" rtl="0" algn="l">
              <a:spcBef>
                <a:spcPts val="0"/>
              </a:spcBef>
              <a:spcAft>
                <a:spcPts val="0"/>
              </a:spcAft>
              <a:buClr>
                <a:schemeClr val="lt2"/>
              </a:buClr>
              <a:buSzPts val="1200"/>
              <a:buFont typeface="Helvetica Neue"/>
              <a:buChar char="●"/>
            </a:pPr>
            <a:r>
              <a:rPr lang="it" sz="1200">
                <a:solidFill>
                  <a:schemeClr val="lt2"/>
                </a:solidFill>
              </a:rPr>
              <a:t>Improve the </a:t>
            </a:r>
            <a:r>
              <a:rPr b="1" lang="it" sz="1200">
                <a:solidFill>
                  <a:schemeClr val="lt2"/>
                </a:solidFill>
              </a:rPr>
              <a:t>transparency, reliability and reproducibility </a:t>
            </a:r>
            <a:r>
              <a:rPr lang="it" sz="1200">
                <a:solidFill>
                  <a:schemeClr val="lt2"/>
                </a:solidFill>
              </a:rPr>
              <a:t>of research </a:t>
            </a:r>
            <a:br>
              <a:rPr lang="it" sz="1200">
                <a:solidFill>
                  <a:schemeClr val="lt2"/>
                </a:solidFill>
              </a:rPr>
            </a:br>
            <a:endParaRPr sz="1200">
              <a:solidFill>
                <a:schemeClr val="lt2"/>
              </a:solidFill>
            </a:endParaRPr>
          </a:p>
          <a:p>
            <a:pPr indent="-304800" lvl="0" marL="457200" rtl="0" algn="l">
              <a:spcBef>
                <a:spcPts val="0"/>
              </a:spcBef>
              <a:spcAft>
                <a:spcPts val="0"/>
              </a:spcAft>
              <a:buClr>
                <a:schemeClr val="lt2"/>
              </a:buClr>
              <a:buSzPts val="1200"/>
              <a:buFont typeface="Helvetica Neue"/>
              <a:buChar char="●"/>
            </a:pPr>
            <a:r>
              <a:rPr lang="it" sz="1200">
                <a:solidFill>
                  <a:schemeClr val="lt2"/>
                </a:solidFill>
              </a:rPr>
              <a:t>Prevent data loss </a:t>
            </a:r>
            <a:endParaRPr sz="1200">
              <a:solidFill>
                <a:schemeClr val="lt2"/>
              </a:solidFill>
            </a:endParaRPr>
          </a:p>
          <a:p>
            <a:pPr indent="0" lvl="0" marL="0" rtl="0" algn="l">
              <a:spcBef>
                <a:spcPts val="800"/>
              </a:spcBef>
              <a:spcAft>
                <a:spcPts val="0"/>
              </a:spcAft>
              <a:buNone/>
            </a:pPr>
            <a:r>
              <a:rPr lang="it" sz="1200">
                <a:solidFill>
                  <a:schemeClr val="lt2"/>
                </a:solidFill>
              </a:rPr>
              <a:t>    </a:t>
            </a:r>
            <a:endParaRPr sz="1200">
              <a:solidFill>
                <a:schemeClr val="lt2"/>
              </a:solidFill>
            </a:endParaRPr>
          </a:p>
          <a:p>
            <a:pPr indent="0" lvl="0" marL="0" rtl="0" algn="l">
              <a:spcBef>
                <a:spcPts val="800"/>
              </a:spcBef>
              <a:spcAft>
                <a:spcPts val="0"/>
              </a:spcAft>
              <a:buNone/>
            </a:pPr>
            <a:r>
              <a:rPr lang="it" sz="1200">
                <a:solidFill>
                  <a:schemeClr val="lt2"/>
                </a:solidFill>
              </a:rPr>
              <a:t>And thereby:</a:t>
            </a:r>
            <a:endParaRPr sz="1200">
              <a:solidFill>
                <a:schemeClr val="lt2"/>
              </a:solidFill>
            </a:endParaRPr>
          </a:p>
          <a:p>
            <a:pPr indent="-304800" lvl="0" marL="457200" rtl="0" algn="l">
              <a:spcBef>
                <a:spcPts val="800"/>
              </a:spcBef>
              <a:spcAft>
                <a:spcPts val="0"/>
              </a:spcAft>
              <a:buClr>
                <a:schemeClr val="lt2"/>
              </a:buClr>
              <a:buSzPts val="1200"/>
              <a:buFont typeface="Helvetica Neue"/>
              <a:buChar char="●"/>
            </a:pPr>
            <a:r>
              <a:rPr lang="it" sz="1200">
                <a:solidFill>
                  <a:schemeClr val="lt2"/>
                </a:solidFill>
              </a:rPr>
              <a:t>Maximise potential from data assets</a:t>
            </a:r>
            <a:br>
              <a:rPr lang="it" sz="1200">
                <a:solidFill>
                  <a:schemeClr val="lt2"/>
                </a:solidFill>
              </a:rPr>
            </a:br>
            <a:endParaRPr sz="1200">
              <a:solidFill>
                <a:schemeClr val="lt2"/>
              </a:solidFill>
            </a:endParaRPr>
          </a:p>
          <a:p>
            <a:pPr indent="-304800" lvl="0" marL="457200" rtl="0" algn="l">
              <a:spcBef>
                <a:spcPts val="0"/>
              </a:spcBef>
              <a:spcAft>
                <a:spcPts val="0"/>
              </a:spcAft>
              <a:buClr>
                <a:schemeClr val="lt2"/>
              </a:buClr>
              <a:buSzPts val="1200"/>
              <a:buFont typeface="Helvetica Neue"/>
              <a:buChar char="●"/>
            </a:pPr>
            <a:r>
              <a:rPr lang="it" sz="1200">
                <a:solidFill>
                  <a:schemeClr val="lt2"/>
                </a:solidFill>
              </a:rPr>
              <a:t>Maximise research </a:t>
            </a:r>
            <a:r>
              <a:rPr b="1" lang="it" sz="1200">
                <a:solidFill>
                  <a:schemeClr val="lt2"/>
                </a:solidFill>
              </a:rPr>
              <a:t>impact</a:t>
            </a:r>
            <a:endParaRPr b="1" sz="1200">
              <a:solidFill>
                <a:schemeClr val="lt2"/>
              </a:solidFill>
            </a:endParaRPr>
          </a:p>
          <a:p>
            <a:pPr indent="0" lvl="0" marL="0" rtl="0" algn="l">
              <a:spcBef>
                <a:spcPts val="800"/>
              </a:spcBef>
              <a:spcAft>
                <a:spcPts val="0"/>
              </a:spcAft>
              <a:buNone/>
            </a:pPr>
            <a:r>
              <a:rPr lang="it" sz="1200" u="sng">
                <a:solidFill>
                  <a:schemeClr val="hlink"/>
                </a:solidFill>
                <a:hlinkClick r:id="rId3"/>
              </a:rPr>
              <a:t>https://www.howtofair.dk/why-fair/</a:t>
            </a:r>
            <a:r>
              <a:rPr lang="it" sz="1200">
                <a:solidFill>
                  <a:schemeClr val="lt2"/>
                </a:solidFill>
              </a:rPr>
              <a:t> </a:t>
            </a:r>
            <a:endParaRPr sz="1200">
              <a:solidFill>
                <a:schemeClr val="lt2"/>
              </a:solidFill>
            </a:endParaRPr>
          </a:p>
          <a:p>
            <a:pPr indent="0" lvl="0" marL="0" rtl="0" algn="l">
              <a:spcBef>
                <a:spcPts val="800"/>
              </a:spcBef>
              <a:spcAft>
                <a:spcPts val="1200"/>
              </a:spcAft>
              <a:buNone/>
            </a:pPr>
            <a:r>
              <a:t/>
            </a:r>
            <a:endParaRPr sz="1200">
              <a:solidFill>
                <a:schemeClr val="l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Not only publications</a:t>
            </a:r>
            <a:endParaRPr/>
          </a:p>
        </p:txBody>
      </p:sp>
      <p:sp>
        <p:nvSpPr>
          <p:cNvPr id="220" name="Google Shape;220;p30"/>
          <p:cNvSpPr txBox="1"/>
          <p:nvPr>
            <p:ph idx="1" type="subTitle"/>
          </p:nvPr>
        </p:nvSpPr>
        <p:spPr>
          <a:xfrm>
            <a:off x="311300" y="2037300"/>
            <a:ext cx="3300900" cy="18693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it" sz="8700"/>
              <a:t>Science is also:</a:t>
            </a:r>
            <a:endParaRPr sz="8700"/>
          </a:p>
          <a:p>
            <a:pPr indent="0" lvl="0" marL="0" rtl="0" algn="l">
              <a:spcBef>
                <a:spcPts val="0"/>
              </a:spcBef>
              <a:spcAft>
                <a:spcPts val="0"/>
              </a:spcAft>
              <a:buNone/>
            </a:pPr>
            <a:r>
              <a:t/>
            </a:r>
            <a:endParaRPr sz="8700"/>
          </a:p>
          <a:p>
            <a:pPr indent="-366712" lvl="0" marL="457200" rtl="0" algn="l">
              <a:spcBef>
                <a:spcPts val="0"/>
              </a:spcBef>
              <a:spcAft>
                <a:spcPts val="0"/>
              </a:spcAft>
              <a:buSzPct val="100000"/>
              <a:buChar char="-"/>
            </a:pPr>
            <a:r>
              <a:rPr lang="it" sz="8700"/>
              <a:t>data</a:t>
            </a:r>
            <a:endParaRPr sz="8700"/>
          </a:p>
          <a:p>
            <a:pPr indent="-366712" lvl="0" marL="457200" rtl="0" algn="l">
              <a:spcBef>
                <a:spcPts val="0"/>
              </a:spcBef>
              <a:spcAft>
                <a:spcPts val="0"/>
              </a:spcAft>
              <a:buSzPct val="100000"/>
              <a:buChar char="-"/>
            </a:pPr>
            <a:r>
              <a:rPr lang="it" sz="8700"/>
              <a:t>software</a:t>
            </a:r>
            <a:endParaRPr sz="8700"/>
          </a:p>
          <a:p>
            <a:pPr indent="-366712" lvl="0" marL="457200" rtl="0" algn="l">
              <a:spcBef>
                <a:spcPts val="0"/>
              </a:spcBef>
              <a:spcAft>
                <a:spcPts val="0"/>
              </a:spcAft>
              <a:buSzPct val="100000"/>
              <a:buChar char="-"/>
            </a:pPr>
            <a:r>
              <a:rPr lang="it" sz="8700"/>
              <a:t>protocols</a:t>
            </a:r>
            <a:endParaRPr sz="8700"/>
          </a:p>
          <a:p>
            <a:pPr indent="-366712" lvl="0" marL="457200" rtl="0" algn="l">
              <a:spcBef>
                <a:spcPts val="0"/>
              </a:spcBef>
              <a:spcAft>
                <a:spcPts val="0"/>
              </a:spcAft>
              <a:buSzPct val="100000"/>
              <a:buChar char="-"/>
            </a:pPr>
            <a:r>
              <a:rPr lang="it" sz="8700"/>
              <a:t>negative results</a:t>
            </a:r>
            <a:endParaRPr sz="8700"/>
          </a:p>
          <a:p>
            <a:pPr indent="-366712" lvl="0" marL="457200" rtl="0" algn="l">
              <a:spcBef>
                <a:spcPts val="0"/>
              </a:spcBef>
              <a:spcAft>
                <a:spcPts val="0"/>
              </a:spcAft>
              <a:buSzPct val="100000"/>
              <a:buChar char="-"/>
            </a:pPr>
            <a:r>
              <a:rPr lang="it" sz="8700"/>
              <a:t>lab notes</a:t>
            </a:r>
            <a:endParaRPr sz="8700"/>
          </a:p>
          <a:p>
            <a:pPr indent="-366712" lvl="0" marL="457200" rtl="0" algn="l">
              <a:spcBef>
                <a:spcPts val="0"/>
              </a:spcBef>
              <a:spcAft>
                <a:spcPts val="0"/>
              </a:spcAft>
              <a:buSzPct val="100000"/>
              <a:buChar char="-"/>
            </a:pPr>
            <a:r>
              <a:rPr lang="it" sz="8700"/>
              <a:t>project deliverable</a:t>
            </a:r>
            <a:endParaRPr sz="8700"/>
          </a:p>
          <a:p>
            <a:pPr indent="-366712" lvl="0" marL="457200" rtl="0" algn="l">
              <a:spcBef>
                <a:spcPts val="0"/>
              </a:spcBef>
              <a:spcAft>
                <a:spcPts val="0"/>
              </a:spcAft>
              <a:buSzPct val="100000"/>
              <a:buChar char="-"/>
            </a:pPr>
            <a:r>
              <a:rPr lang="it" sz="8700"/>
              <a:t>and much more…</a:t>
            </a:r>
            <a:endParaRPr/>
          </a:p>
          <a:p>
            <a:pPr indent="0" lvl="0" marL="0" rtl="0" algn="l">
              <a:spcBef>
                <a:spcPts val="0"/>
              </a:spcBef>
              <a:spcAft>
                <a:spcPts val="0"/>
              </a:spcAft>
              <a:buNone/>
            </a:pPr>
            <a:r>
              <a:t/>
            </a:r>
            <a:endParaRPr/>
          </a:p>
        </p:txBody>
      </p:sp>
      <p:pic>
        <p:nvPicPr>
          <p:cNvPr id="221" name="Google Shape;221;p30"/>
          <p:cNvPicPr preferRelativeResize="0"/>
          <p:nvPr/>
        </p:nvPicPr>
        <p:blipFill rotWithShape="1">
          <a:blip r:embed="rId3">
            <a:alphaModFix/>
          </a:blip>
          <a:srcRect b="0" l="16891" r="23779" t="0"/>
          <a:stretch/>
        </p:blipFill>
        <p:spPr>
          <a:xfrm>
            <a:off x="4572000" y="0"/>
            <a:ext cx="4572001" cy="5143502"/>
          </a:xfrm>
          <a:prstGeom prst="rect">
            <a:avLst/>
          </a:prstGeom>
          <a:noFill/>
          <a:ln>
            <a:noFill/>
          </a:ln>
        </p:spPr>
      </p:pic>
      <p:sp>
        <p:nvSpPr>
          <p:cNvPr id="222" name="Google Shape;222;p30"/>
          <p:cNvSpPr txBox="1"/>
          <p:nvPr/>
        </p:nvSpPr>
        <p:spPr>
          <a:xfrm>
            <a:off x="4572000" y="4813925"/>
            <a:ext cx="4572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800">
                <a:solidFill>
                  <a:schemeClr val="lt1"/>
                </a:solidFill>
              </a:rPr>
              <a:t>Photo by </a:t>
            </a:r>
            <a:r>
              <a:rPr lang="it" sz="800" u="sng">
                <a:solidFill>
                  <a:schemeClr val="lt1"/>
                </a:solidFill>
                <a:hlinkClick r:id="rId4">
                  <a:extLst>
                    <a:ext uri="{A12FA001-AC4F-418D-AE19-62706E023703}">
                      <ahyp:hlinkClr val="tx"/>
                    </a:ext>
                  </a:extLst>
                </a:hlinkClick>
              </a:rPr>
              <a:t>Kilimanjaro STUDIOz</a:t>
            </a:r>
            <a:r>
              <a:rPr lang="it" sz="800">
                <a:solidFill>
                  <a:schemeClr val="lt1"/>
                </a:solidFill>
              </a:rPr>
              <a:t> on </a:t>
            </a:r>
            <a:r>
              <a:rPr lang="it" sz="800" u="sng">
                <a:solidFill>
                  <a:schemeClr val="lt1"/>
                </a:solidFill>
                <a:hlinkClick r:id="rId5">
                  <a:extLst>
                    <a:ext uri="{A12FA001-AC4F-418D-AE19-62706E023703}">
                      <ahyp:hlinkClr val="tx"/>
                    </a:ext>
                  </a:extLst>
                </a:hlinkClick>
              </a:rPr>
              <a:t>Unsplash</a:t>
            </a:r>
            <a:endParaRPr sz="800" u="sng">
              <a:solidFill>
                <a:schemeClr val="lt1"/>
              </a:solidFill>
            </a:endParaRPr>
          </a:p>
          <a:p>
            <a:pPr indent="0" lvl="0" marL="0" rtl="0" algn="l">
              <a:spcBef>
                <a:spcPts val="0"/>
              </a:spcBef>
              <a:spcAft>
                <a:spcPts val="0"/>
              </a:spcAft>
              <a:buNone/>
            </a:pPr>
            <a:r>
              <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a:t>26</a:t>
            </a:r>
            <a:r>
              <a:rPr lang="it"/>
              <a:t> billion </a:t>
            </a:r>
            <a:r>
              <a:rPr lang="it"/>
              <a:t>€</a:t>
            </a:r>
            <a:endParaRPr/>
          </a:p>
          <a:p>
            <a:pPr indent="0" lvl="0" marL="0" rtl="0" algn="l">
              <a:spcBef>
                <a:spcPts val="0"/>
              </a:spcBef>
              <a:spcAft>
                <a:spcPts val="0"/>
              </a:spcAft>
              <a:buClr>
                <a:schemeClr val="dk2"/>
              </a:buClr>
              <a:buSzPts val="1100"/>
              <a:buFont typeface="Arial"/>
              <a:buNone/>
            </a:pPr>
            <a:r>
              <a:rPr lang="it" sz="3300"/>
              <a:t>are going lost </a:t>
            </a:r>
            <a:r>
              <a:rPr lang="it" sz="3300">
                <a:solidFill>
                  <a:schemeClr val="lt1"/>
                </a:solidFill>
                <a:highlight>
                  <a:schemeClr val="dk1"/>
                </a:highlight>
              </a:rPr>
              <a:t>every year</a:t>
            </a:r>
            <a:r>
              <a:rPr lang="it" sz="3300">
                <a:solidFill>
                  <a:schemeClr val="dk2"/>
                </a:solidFill>
              </a:rPr>
              <a:t> </a:t>
            </a:r>
            <a:r>
              <a:rPr lang="it" sz="3300"/>
              <a:t>in Europe for not managing the data properly</a:t>
            </a:r>
            <a:endParaRPr sz="3000"/>
          </a:p>
        </p:txBody>
      </p:sp>
      <p:sp>
        <p:nvSpPr>
          <p:cNvPr id="228" name="Google Shape;228;p31"/>
          <p:cNvSpPr txBox="1"/>
          <p:nvPr/>
        </p:nvSpPr>
        <p:spPr>
          <a:xfrm>
            <a:off x="236525" y="4719050"/>
            <a:ext cx="85566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900" u="sng">
                <a:solidFill>
                  <a:schemeClr val="lt1"/>
                </a:solidFill>
                <a:hlinkClick r:id="rId3">
                  <a:extLst>
                    <a:ext uri="{A12FA001-AC4F-418D-AE19-62706E023703}">
                      <ahyp:hlinkClr val="tx"/>
                    </a:ext>
                  </a:extLst>
                </a:hlinkClick>
              </a:rPr>
              <a:t>Directorate-General for Research and Innovation</a:t>
            </a:r>
            <a:r>
              <a:rPr lang="it" sz="900">
                <a:solidFill>
                  <a:schemeClr val="lt1"/>
                </a:solidFill>
              </a:rPr>
              <a:t> (</a:t>
            </a:r>
            <a:r>
              <a:rPr lang="it" sz="900" u="sng">
                <a:solidFill>
                  <a:schemeClr val="lt1"/>
                </a:solidFill>
                <a:hlinkClick r:id="rId4">
                  <a:extLst>
                    <a:ext uri="{A12FA001-AC4F-418D-AE19-62706E023703}">
                      <ahyp:hlinkClr val="tx"/>
                    </a:ext>
                  </a:extLst>
                </a:hlinkClick>
              </a:rPr>
              <a:t>European Commission</a:t>
            </a:r>
            <a:r>
              <a:rPr lang="it" sz="900">
                <a:solidFill>
                  <a:schemeClr val="lt1"/>
                </a:solidFill>
              </a:rPr>
              <a:t>), </a:t>
            </a:r>
            <a:r>
              <a:rPr lang="it" sz="900" u="sng">
                <a:solidFill>
                  <a:schemeClr val="lt1"/>
                </a:solidFill>
                <a:hlinkClick r:id="rId5">
                  <a:extLst>
                    <a:ext uri="{A12FA001-AC4F-418D-AE19-62706E023703}">
                      <ahyp:hlinkClr val="tx"/>
                    </a:ext>
                  </a:extLst>
                </a:hlinkClick>
              </a:rPr>
              <a:t>PwC EU Services</a:t>
            </a:r>
            <a:r>
              <a:rPr lang="it" sz="900">
                <a:solidFill>
                  <a:schemeClr val="lt1"/>
                </a:solidFill>
                <a:uFill>
                  <a:noFill/>
                </a:uFill>
                <a:hlinkClick r:id="rId6">
                  <a:extLst>
                    <a:ext uri="{A12FA001-AC4F-418D-AE19-62706E023703}">
                      <ahyp:hlinkClr val="tx"/>
                    </a:ext>
                  </a:extLst>
                </a:hlinkClick>
              </a:rPr>
              <a:t> </a:t>
            </a:r>
            <a:r>
              <a:rPr b="1" lang="it" sz="900" u="sng">
                <a:solidFill>
                  <a:schemeClr val="lt1"/>
                </a:solidFill>
                <a:hlinkClick r:id="rId7">
                  <a:extLst>
                    <a:ext uri="{A12FA001-AC4F-418D-AE19-62706E023703}">
                      <ahyp:hlinkClr val="tx"/>
                    </a:ext>
                  </a:extLst>
                </a:hlinkClick>
              </a:rPr>
              <a:t>Cost of not having FAIR research data</a:t>
            </a:r>
            <a:r>
              <a:rPr b="1" lang="it" sz="900">
                <a:solidFill>
                  <a:schemeClr val="lt1"/>
                </a:solidFill>
              </a:rPr>
              <a:t>, </a:t>
            </a:r>
            <a:r>
              <a:rPr lang="it" sz="900">
                <a:solidFill>
                  <a:schemeClr val="lt1"/>
                </a:solidFill>
              </a:rPr>
              <a:t>2019-01-16 </a:t>
            </a:r>
            <a:endParaRPr sz="900">
              <a:solidFill>
                <a:schemeClr val="lt1"/>
              </a:solidFill>
            </a:endParaRPr>
          </a:p>
        </p:txBody>
      </p:sp>
      <p:sp>
        <p:nvSpPr>
          <p:cNvPr id="229" name="Google Shape;229;p31"/>
          <p:cNvSpPr txBox="1"/>
          <p:nvPr/>
        </p:nvSpPr>
        <p:spPr>
          <a:xfrm>
            <a:off x="4496625" y="2540200"/>
            <a:ext cx="734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nvSpPr>
        <p:spPr>
          <a:xfrm>
            <a:off x="278625" y="736525"/>
            <a:ext cx="7346100" cy="35094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it" sz="5400">
                <a:solidFill>
                  <a:schemeClr val="lt1"/>
                </a:solidFill>
                <a:latin typeface="Playfair Display"/>
                <a:ea typeface="Playfair Display"/>
                <a:cs typeface="Playfair Display"/>
                <a:sym typeface="Playfair Display"/>
              </a:rPr>
              <a:t>“Publishing research without </a:t>
            </a:r>
            <a:r>
              <a:rPr lang="it" sz="5400">
                <a:solidFill>
                  <a:schemeClr val="lt1"/>
                </a:solidFill>
                <a:highlight>
                  <a:schemeClr val="dk1"/>
                </a:highlight>
                <a:latin typeface="Playfair Display"/>
                <a:ea typeface="Playfair Display"/>
                <a:cs typeface="Playfair Display"/>
                <a:sym typeface="Playfair Display"/>
              </a:rPr>
              <a:t>data</a:t>
            </a:r>
            <a:r>
              <a:rPr lang="it" sz="5400">
                <a:solidFill>
                  <a:schemeClr val="lt1"/>
                </a:solidFill>
                <a:latin typeface="Playfair Display"/>
                <a:ea typeface="Playfair Display"/>
                <a:cs typeface="Playfair Display"/>
                <a:sym typeface="Playfair Display"/>
              </a:rPr>
              <a:t> is simply advertising, not science” </a:t>
            </a:r>
            <a:r>
              <a:rPr i="1" lang="it" sz="2600" u="sng">
                <a:solidFill>
                  <a:schemeClr val="accent4"/>
                </a:solidFill>
                <a:latin typeface="Calibri"/>
                <a:ea typeface="Calibri"/>
                <a:cs typeface="Calibri"/>
                <a:sym typeface="Calibri"/>
                <a:hlinkClick r:id="rId3">
                  <a:extLst>
                    <a:ext uri="{A12FA001-AC4F-418D-AE19-62706E023703}">
                      <ahyp:hlinkClr val="tx"/>
                    </a:ext>
                  </a:extLst>
                </a:hlinkClick>
              </a:rPr>
              <a:t>Graham Steel</a:t>
            </a:r>
            <a:r>
              <a:rPr i="1" lang="it" sz="2600" u="sng">
                <a:solidFill>
                  <a:schemeClr val="accent4"/>
                </a:solidFill>
                <a:latin typeface="Calibri"/>
                <a:ea typeface="Calibri"/>
                <a:cs typeface="Calibri"/>
                <a:sym typeface="Calibri"/>
              </a:rPr>
              <a:t> </a:t>
            </a:r>
            <a:r>
              <a:rPr lang="it" sz="5400">
                <a:solidFill>
                  <a:schemeClr val="lt1"/>
                </a:solidFill>
                <a:latin typeface="Playfair Display"/>
                <a:ea typeface="Playfair Display"/>
                <a:cs typeface="Playfair Display"/>
                <a:sym typeface="Playfair Display"/>
              </a:rPr>
              <a:t> </a:t>
            </a:r>
            <a:r>
              <a:rPr i="1" lang="it" sz="2600" u="sng">
                <a:solidFill>
                  <a:schemeClr val="accent4"/>
                </a:solidFill>
                <a:latin typeface="Calibri"/>
                <a:ea typeface="Calibri"/>
                <a:cs typeface="Calibri"/>
                <a:sym typeface="Calibri"/>
                <a:hlinkClick r:id="rId4">
                  <a:extLst>
                    <a:ext uri="{A12FA001-AC4F-418D-AE19-62706E023703}">
                      <ahyp:hlinkClr val="tx"/>
                    </a:ext>
                  </a:extLst>
                </a:hlinkClick>
              </a:rPr>
              <a:t>Graham Steel</a:t>
            </a:r>
            <a:r>
              <a:rPr i="1" lang="it" sz="2600" u="sng">
                <a:solidFill>
                  <a:schemeClr val="accent4"/>
                </a:solidFill>
                <a:latin typeface="Calibri"/>
                <a:ea typeface="Calibri"/>
                <a:cs typeface="Calibri"/>
                <a:sym typeface="Calibri"/>
              </a:rPr>
              <a:t> </a:t>
            </a:r>
            <a:endParaRPr sz="3000">
              <a:solidFill>
                <a:schemeClr val="lt1"/>
              </a:solidFill>
              <a:latin typeface="Playfair Display"/>
              <a:ea typeface="Playfair Display"/>
              <a:cs typeface="Playfair Display"/>
              <a:sym typeface="Playfair Display"/>
            </a:endParaRPr>
          </a:p>
        </p:txBody>
      </p:sp>
      <p:sp>
        <p:nvSpPr>
          <p:cNvPr id="235" name="Google Shape;235;p32"/>
          <p:cNvSpPr txBox="1"/>
          <p:nvPr/>
        </p:nvSpPr>
        <p:spPr>
          <a:xfrm>
            <a:off x="4117950" y="5982875"/>
            <a:ext cx="734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236" name="Google Shape;236;p32"/>
          <p:cNvSpPr txBox="1"/>
          <p:nvPr/>
        </p:nvSpPr>
        <p:spPr>
          <a:xfrm>
            <a:off x="2773850" y="4151525"/>
            <a:ext cx="73479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2"/>
              </a:buClr>
              <a:buSzPts val="1100"/>
              <a:buFont typeface="Arial"/>
              <a:buNone/>
            </a:pPr>
            <a:r>
              <a:t/>
            </a:r>
            <a:endParaRPr>
              <a:latin typeface="Playfair Display"/>
              <a:ea typeface="Playfair Display"/>
              <a:cs typeface="Playfair Display"/>
              <a:sym typeface="Playfair Display"/>
            </a:endParaRPr>
          </a:p>
        </p:txBody>
      </p:sp>
      <p:sp>
        <p:nvSpPr>
          <p:cNvPr id="237" name="Google Shape;237;p32"/>
          <p:cNvSpPr txBox="1"/>
          <p:nvPr/>
        </p:nvSpPr>
        <p:spPr>
          <a:xfrm>
            <a:off x="3019975" y="4368300"/>
            <a:ext cx="7347900" cy="585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2"/>
              </a:buClr>
              <a:buSzPts val="1100"/>
              <a:buFont typeface="Arial"/>
              <a:buNone/>
            </a:pPr>
            <a:r>
              <a:rPr i="1" lang="it" sz="2600" u="sng">
                <a:solidFill>
                  <a:schemeClr val="accent1"/>
                </a:solidFill>
                <a:latin typeface="Calibri"/>
                <a:ea typeface="Calibri"/>
                <a:cs typeface="Calibri"/>
                <a:sym typeface="Calibri"/>
                <a:hlinkClick r:id="rId5">
                  <a:extLst>
                    <a:ext uri="{A12FA001-AC4F-418D-AE19-62706E023703}">
                      <ahyp:hlinkClr val="tx"/>
                    </a:ext>
                  </a:extLst>
                </a:hlinkClick>
              </a:rPr>
              <a:t>Graham Steel</a:t>
            </a:r>
            <a:r>
              <a:rPr i="1" lang="it" sz="2600" u="sng">
                <a:solidFill>
                  <a:schemeClr val="accent1"/>
                </a:solidFill>
                <a:latin typeface="Calibri"/>
                <a:ea typeface="Calibri"/>
                <a:cs typeface="Calibri"/>
                <a:sym typeface="Calibri"/>
              </a:rPr>
              <a:t> </a:t>
            </a:r>
            <a:endParaRPr>
              <a:solidFill>
                <a:schemeClr val="accent1"/>
              </a:solidFill>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3"/>
          <p:cNvPicPr preferRelativeResize="0"/>
          <p:nvPr>
            <p:ph idx="2" type="pic"/>
          </p:nvPr>
        </p:nvPicPr>
        <p:blipFill rotWithShape="1">
          <a:blip r:embed="rId3">
            <a:alphaModFix/>
          </a:blip>
          <a:srcRect b="0" l="2193" r="7545" t="0"/>
          <a:stretch/>
        </p:blipFill>
        <p:spPr>
          <a:xfrm>
            <a:off x="3548875" y="402825"/>
            <a:ext cx="5207700" cy="4327300"/>
          </a:xfrm>
          <a:prstGeom prst="rect">
            <a:avLst/>
          </a:prstGeom>
          <a:solidFill>
            <a:srgbClr val="D8D8D8"/>
          </a:solidFill>
          <a:ln>
            <a:noFill/>
          </a:ln>
        </p:spPr>
      </p:pic>
      <p:sp>
        <p:nvSpPr>
          <p:cNvPr id="243" name="Google Shape;243;p33"/>
          <p:cNvSpPr txBox="1"/>
          <p:nvPr/>
        </p:nvSpPr>
        <p:spPr>
          <a:xfrm>
            <a:off x="486425" y="2286000"/>
            <a:ext cx="2742300" cy="14775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it" sz="2100">
                <a:solidFill>
                  <a:schemeClr val="dk2"/>
                </a:solidFill>
                <a:latin typeface="Playfair Display"/>
                <a:ea typeface="Playfair Display"/>
                <a:cs typeface="Playfair Display"/>
                <a:sym typeface="Playfair Display"/>
              </a:rPr>
              <a:t>We do not manage and share research data in the correct way?</a:t>
            </a:r>
            <a:endParaRPr sz="2100">
              <a:solidFill>
                <a:schemeClr val="dk2"/>
              </a:solidFill>
              <a:latin typeface="Playfair Display"/>
              <a:ea typeface="Playfair Display"/>
              <a:cs typeface="Playfair Display"/>
              <a:sym typeface="Playfair Display"/>
            </a:endParaRPr>
          </a:p>
        </p:txBody>
      </p:sp>
      <p:sp>
        <p:nvSpPr>
          <p:cNvPr id="244" name="Google Shape;244;p33"/>
          <p:cNvSpPr txBox="1"/>
          <p:nvPr>
            <p:ph idx="4294967295" type="title"/>
          </p:nvPr>
        </p:nvSpPr>
        <p:spPr>
          <a:xfrm>
            <a:off x="265500" y="1081675"/>
            <a:ext cx="2886900" cy="1251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it"/>
              <a:t>What happens if...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p:nvPr/>
        </p:nvSpPr>
        <p:spPr>
          <a:xfrm>
            <a:off x="373200" y="1309075"/>
            <a:ext cx="3603000" cy="3568500"/>
          </a:xfrm>
          <a:prstGeom prst="rect">
            <a:avLst/>
          </a:prstGeom>
          <a:solidFill>
            <a:schemeClr val="lt1"/>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4"/>
          <p:cNvSpPr txBox="1"/>
          <p:nvPr>
            <p:ph idx="1" type="body"/>
          </p:nvPr>
        </p:nvSpPr>
        <p:spPr>
          <a:xfrm>
            <a:off x="311700" y="1505700"/>
            <a:ext cx="3999900" cy="3076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Clr>
                <a:schemeClr val="dk1"/>
              </a:buClr>
              <a:buSzPts val="1100"/>
              <a:buFont typeface="Arial"/>
              <a:buNone/>
            </a:pPr>
            <a:r>
              <a:t/>
            </a:r>
            <a:endParaRPr sz="1303" u="sng">
              <a:solidFill>
                <a:schemeClr val="hlink"/>
              </a:solidFill>
            </a:endParaRPr>
          </a:p>
          <a:p>
            <a:pPr indent="0" lvl="0" marL="0" rtl="0" algn="just">
              <a:lnSpc>
                <a:spcPct val="90000"/>
              </a:lnSpc>
              <a:spcBef>
                <a:spcPts val="1200"/>
              </a:spcBef>
              <a:spcAft>
                <a:spcPts val="1200"/>
              </a:spcAft>
              <a:buClr>
                <a:srgbClr val="3F3F3F"/>
              </a:buClr>
              <a:buSzPts val="1600"/>
              <a:buFont typeface="Calibri"/>
              <a:buNone/>
            </a:pPr>
            <a:r>
              <a:t/>
            </a:r>
            <a:endParaRPr/>
          </a:p>
        </p:txBody>
      </p:sp>
      <p:pic>
        <p:nvPicPr>
          <p:cNvPr id="252" name="Google Shape;252;p34"/>
          <p:cNvPicPr preferRelativeResize="0"/>
          <p:nvPr/>
        </p:nvPicPr>
        <p:blipFill rotWithShape="1">
          <a:blip r:embed="rId3">
            <a:alphaModFix/>
          </a:blip>
          <a:srcRect b="-1947" l="6076" r="0" t="4595"/>
          <a:stretch/>
        </p:blipFill>
        <p:spPr>
          <a:xfrm>
            <a:off x="449400" y="1438000"/>
            <a:ext cx="3430300" cy="3351099"/>
          </a:xfrm>
          <a:prstGeom prst="rect">
            <a:avLst/>
          </a:prstGeom>
          <a:noFill/>
          <a:ln>
            <a:noFill/>
          </a:ln>
        </p:spPr>
      </p:pic>
      <p:sp>
        <p:nvSpPr>
          <p:cNvPr id="253" name="Google Shape;253;p34"/>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Clr>
                <a:schemeClr val="dk1"/>
              </a:buClr>
              <a:buSzPct val="49634"/>
              <a:buFont typeface="Arial"/>
              <a:buNone/>
            </a:pPr>
            <a:r>
              <a:rPr i="1" lang="it" sz="2216"/>
              <a:t>Neither [the original dataset and the approved protocol] have been provided by Dr Schietroma, and the university has informed us that </a:t>
            </a:r>
            <a:r>
              <a:rPr b="1" i="1" lang="it" sz="2216"/>
              <a:t>“without those pieces of information the results of the papers under investigation cannot be validated.”</a:t>
            </a:r>
            <a:endParaRPr b="1" i="1" sz="2216"/>
          </a:p>
          <a:p>
            <a:pPr indent="0" lvl="0" marL="0" rtl="0" algn="l">
              <a:spcBef>
                <a:spcPts val="1200"/>
              </a:spcBef>
              <a:spcAft>
                <a:spcPts val="0"/>
              </a:spcAft>
              <a:buClr>
                <a:schemeClr val="dk1"/>
              </a:buClr>
              <a:buSzPct val="49634"/>
              <a:buFont typeface="Arial"/>
              <a:buNone/>
            </a:pPr>
            <a:r>
              <a:t/>
            </a:r>
            <a:endParaRPr b="1" i="1" sz="2216">
              <a:solidFill>
                <a:srgbClr val="741B47"/>
              </a:solidFill>
            </a:endParaRPr>
          </a:p>
          <a:p>
            <a:pPr indent="0" lvl="0" marL="0" rtl="0" algn="l">
              <a:spcBef>
                <a:spcPts val="1200"/>
              </a:spcBef>
              <a:spcAft>
                <a:spcPts val="1200"/>
              </a:spcAft>
              <a:buClr>
                <a:schemeClr val="dk1"/>
              </a:buClr>
              <a:buSzPct val="84377"/>
              <a:buFont typeface="Arial"/>
              <a:buNone/>
            </a:pPr>
            <a:r>
              <a:rPr lang="it" sz="1303" u="sng">
                <a:solidFill>
                  <a:schemeClr val="accent1"/>
                </a:solidFill>
                <a:hlinkClick r:id="rId4">
                  <a:extLst>
                    <a:ext uri="{A12FA001-AC4F-418D-AE19-62706E023703}">
                      <ahyp:hlinkClr val="tx"/>
                    </a:ext>
                  </a:extLst>
                </a:hlinkClick>
              </a:rPr>
              <a:t>https://retractionwatch.com/2018/10/25/jama-journal-retracts-paper-when-author-cant-produce-original-data/</a:t>
            </a:r>
            <a:endParaRPr>
              <a:solidFill>
                <a:schemeClr val="accent1"/>
              </a:solidFill>
            </a:endParaRPr>
          </a:p>
        </p:txBody>
      </p:sp>
      <p:sp>
        <p:nvSpPr>
          <p:cNvPr id="254" name="Google Shape;254;p34"/>
          <p:cNvSpPr txBox="1"/>
          <p:nvPr/>
        </p:nvSpPr>
        <p:spPr>
          <a:xfrm>
            <a:off x="104725" y="324600"/>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lang="it" sz="3000">
                <a:solidFill>
                  <a:srgbClr val="000000"/>
                </a:solidFill>
                <a:highlight>
                  <a:schemeClr val="lt1"/>
                </a:highlight>
                <a:latin typeface="Oswald"/>
                <a:ea typeface="Oswald"/>
                <a:cs typeface="Oswald"/>
                <a:sym typeface="Oswald"/>
              </a:rPr>
              <a:t>Data can be lost...</a:t>
            </a:r>
            <a:endParaRPr sz="3000">
              <a:solidFill>
                <a:srgbClr val="000000"/>
              </a:solidFill>
              <a:highlight>
                <a:schemeClr val="lt1"/>
              </a:highlight>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609" l="17592" r="31548" t="610"/>
          <a:stretch/>
        </p:blipFill>
        <p:spPr>
          <a:xfrm>
            <a:off x="2866825" y="772550"/>
            <a:ext cx="3353351" cy="4112375"/>
          </a:xfrm>
          <a:prstGeom prst="rect">
            <a:avLst/>
          </a:prstGeom>
          <a:noFill/>
          <a:ln>
            <a:noFill/>
          </a:ln>
        </p:spPr>
      </p:pic>
      <p:sp>
        <p:nvSpPr>
          <p:cNvPr id="261" name="Google Shape;261;p35"/>
          <p:cNvSpPr txBox="1"/>
          <p:nvPr>
            <p:ph idx="4294967295" type="title"/>
          </p:nvPr>
        </p:nvSpPr>
        <p:spPr>
          <a:xfrm>
            <a:off x="171450" y="121450"/>
            <a:ext cx="8744100" cy="9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it" sz="3000">
                <a:solidFill>
                  <a:srgbClr val="3F3F3F"/>
                </a:solidFill>
              </a:rPr>
              <a:t>The importance of depositing research data</a:t>
            </a:r>
            <a:endParaRPr sz="3000">
              <a:solidFill>
                <a:srgbClr val="3F3F3F"/>
              </a:solidFill>
            </a:endParaRPr>
          </a:p>
        </p:txBody>
      </p:sp>
      <p:sp>
        <p:nvSpPr>
          <p:cNvPr id="262" name="Google Shape;262;p35"/>
          <p:cNvSpPr txBox="1"/>
          <p:nvPr/>
        </p:nvSpPr>
        <p:spPr>
          <a:xfrm>
            <a:off x="6768900" y="4851000"/>
            <a:ext cx="23751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700" u="sng">
                <a:solidFill>
                  <a:schemeClr val="hlink"/>
                </a:solidFill>
                <a:hlinkClick r:id="rId4"/>
              </a:rPr>
              <a:t>https://www.nature.com/articles/d41586-019-02241-z</a:t>
            </a:r>
            <a:endParaRPr sz="700" u="sng">
              <a:solidFill>
                <a:schemeClr val="hlink"/>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6"/>
          <p:cNvSpPr txBox="1"/>
          <p:nvPr/>
        </p:nvSpPr>
        <p:spPr>
          <a:xfrm>
            <a:off x="2965950" y="3360175"/>
            <a:ext cx="78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268" name="Google Shape;268;p36"/>
          <p:cNvSpPr txBox="1"/>
          <p:nvPr/>
        </p:nvSpPr>
        <p:spPr>
          <a:xfrm>
            <a:off x="46650" y="1091000"/>
            <a:ext cx="3893100" cy="354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700">
                <a:latin typeface="Playfair Display"/>
                <a:ea typeface="Playfair Display"/>
                <a:cs typeface="Playfair Display"/>
                <a:sym typeface="Playfair Display"/>
              </a:rPr>
              <a:t>The case with </a:t>
            </a:r>
            <a:r>
              <a:rPr lang="it" sz="1700">
                <a:solidFill>
                  <a:schemeClr val="lt1"/>
                </a:solidFill>
                <a:highlight>
                  <a:schemeClr val="dk1"/>
                </a:highlight>
                <a:latin typeface="Playfair Display"/>
                <a:ea typeface="Playfair Display"/>
                <a:cs typeface="Playfair Display"/>
                <a:sym typeface="Playfair Display"/>
              </a:rPr>
              <a:t>austerity theory</a:t>
            </a:r>
            <a:r>
              <a:rPr lang="it" sz="1700">
                <a:latin typeface="Playfair Display"/>
                <a:ea typeface="Playfair Display"/>
                <a:cs typeface="Playfair Display"/>
                <a:sym typeface="Playfair Display"/>
              </a:rPr>
              <a:t>.</a:t>
            </a:r>
            <a:endParaRPr sz="1700">
              <a:latin typeface="Playfair Display"/>
              <a:ea typeface="Playfair Display"/>
              <a:cs typeface="Playfair Display"/>
              <a:sym typeface="Playfair Display"/>
            </a:endParaRPr>
          </a:p>
          <a:p>
            <a:pPr indent="-317500" lvl="0" marL="457200" rtl="0" algn="l">
              <a:spcBef>
                <a:spcPts val="1000"/>
              </a:spcBef>
              <a:spcAft>
                <a:spcPts val="0"/>
              </a:spcAft>
              <a:buSzPts val="1400"/>
              <a:buFont typeface="Playfair Display"/>
              <a:buChar char="●"/>
            </a:pPr>
            <a:r>
              <a:rPr lang="it">
                <a:latin typeface="Playfair Display"/>
                <a:ea typeface="Playfair Display"/>
                <a:cs typeface="Playfair Display"/>
                <a:sym typeface="Playfair Display"/>
              </a:rPr>
              <a:t>The thesis: economic growth slows down dramatically when the size of a country's debt exceeds 90% of gross domestic product.</a:t>
            </a:r>
            <a:endParaRPr>
              <a:latin typeface="Playfair Display"/>
              <a:ea typeface="Playfair Display"/>
              <a:cs typeface="Playfair Display"/>
              <a:sym typeface="Playfair Display"/>
            </a:endParaRPr>
          </a:p>
          <a:p>
            <a:pPr indent="-317500" lvl="0" marL="457200" rtl="0" algn="l">
              <a:spcBef>
                <a:spcPts val="1000"/>
              </a:spcBef>
              <a:spcAft>
                <a:spcPts val="0"/>
              </a:spcAft>
              <a:buSzPts val="1400"/>
              <a:buFont typeface="Playfair Display"/>
              <a:buChar char="●"/>
            </a:pPr>
            <a:r>
              <a:rPr lang="it">
                <a:latin typeface="Playfair Display"/>
                <a:ea typeface="Playfair Display"/>
                <a:cs typeface="Playfair Display"/>
                <a:sym typeface="Playfair Display"/>
              </a:rPr>
              <a:t>The results shown in the paper were used </a:t>
            </a:r>
            <a:r>
              <a:rPr lang="it">
                <a:solidFill>
                  <a:schemeClr val="lt1"/>
                </a:solidFill>
                <a:highlight>
                  <a:schemeClr val="dk1"/>
                </a:highlight>
                <a:latin typeface="Playfair Display"/>
                <a:ea typeface="Playfair Display"/>
                <a:cs typeface="Playfair Display"/>
                <a:sym typeface="Playfair Display"/>
              </a:rPr>
              <a:t>to support public austerity policies</a:t>
            </a:r>
            <a:r>
              <a:rPr lang="it">
                <a:latin typeface="Playfair Display"/>
                <a:ea typeface="Playfair Display"/>
                <a:cs typeface="Playfair Display"/>
                <a:sym typeface="Playfair Display"/>
              </a:rPr>
              <a:t> during the recent economic crisis. </a:t>
            </a:r>
            <a:endParaRPr>
              <a:latin typeface="Playfair Display"/>
              <a:ea typeface="Playfair Display"/>
              <a:cs typeface="Playfair Display"/>
              <a:sym typeface="Playfair Display"/>
            </a:endParaRPr>
          </a:p>
          <a:p>
            <a:pPr indent="-317500" lvl="0" marL="457200" rtl="0" algn="l">
              <a:spcBef>
                <a:spcPts val="1000"/>
              </a:spcBef>
              <a:spcAft>
                <a:spcPts val="0"/>
              </a:spcAft>
              <a:buSzPts val="1400"/>
              <a:buFont typeface="Playfair Display"/>
              <a:buChar char="●"/>
            </a:pPr>
            <a:r>
              <a:rPr lang="it">
                <a:latin typeface="Playfair Display"/>
                <a:ea typeface="Playfair Display"/>
                <a:cs typeface="Playfair Display"/>
                <a:sym typeface="Playfair Display"/>
              </a:rPr>
              <a:t>But some considerations were based on wrong calculations.</a:t>
            </a:r>
            <a:endParaRPr>
              <a:latin typeface="Playfair Display"/>
              <a:ea typeface="Playfair Display"/>
              <a:cs typeface="Playfair Display"/>
              <a:sym typeface="Playfair Display"/>
            </a:endParaRPr>
          </a:p>
          <a:p>
            <a:pPr indent="-317500" lvl="0" marL="457200" rtl="0" algn="l">
              <a:spcBef>
                <a:spcPts val="1000"/>
              </a:spcBef>
              <a:spcAft>
                <a:spcPts val="1000"/>
              </a:spcAft>
              <a:buSzPts val="1400"/>
              <a:buFont typeface="Playfair Display"/>
              <a:buChar char="●"/>
            </a:pPr>
            <a:r>
              <a:rPr lang="it">
                <a:latin typeface="Playfair Display"/>
                <a:ea typeface="Playfair Display"/>
                <a:cs typeface="Playfair Display"/>
                <a:sym typeface="Playfair Display"/>
              </a:rPr>
              <a:t>This was discovered by a student who could not replicate the results and asked the authors for the original dataset.</a:t>
            </a:r>
            <a:endParaRPr sz="1000">
              <a:latin typeface="Playfair Display"/>
              <a:ea typeface="Playfair Display"/>
              <a:cs typeface="Playfair Display"/>
              <a:sym typeface="Playfair Display"/>
            </a:endParaRPr>
          </a:p>
        </p:txBody>
      </p:sp>
      <p:pic>
        <p:nvPicPr>
          <p:cNvPr id="269" name="Google Shape;269;p36"/>
          <p:cNvPicPr preferRelativeResize="0"/>
          <p:nvPr/>
        </p:nvPicPr>
        <p:blipFill rotWithShape="1">
          <a:blip r:embed="rId3">
            <a:alphaModFix/>
          </a:blip>
          <a:srcRect b="3857" l="0" r="0" t="3857"/>
          <a:stretch/>
        </p:blipFill>
        <p:spPr>
          <a:xfrm>
            <a:off x="4246000" y="381000"/>
            <a:ext cx="4898000" cy="4462725"/>
          </a:xfrm>
          <a:prstGeom prst="rect">
            <a:avLst/>
          </a:prstGeom>
          <a:noFill/>
          <a:ln>
            <a:noFill/>
          </a:ln>
        </p:spPr>
      </p:pic>
      <p:sp>
        <p:nvSpPr>
          <p:cNvPr id="270" name="Google Shape;270;p36"/>
          <p:cNvSpPr txBox="1"/>
          <p:nvPr>
            <p:ph idx="4294967295" type="body"/>
          </p:nvPr>
        </p:nvSpPr>
        <p:spPr>
          <a:xfrm>
            <a:off x="122850" y="179500"/>
            <a:ext cx="5998800" cy="605100"/>
          </a:xfrm>
          <a:prstGeom prst="rect">
            <a:avLst/>
          </a:prstGeom>
        </p:spPr>
        <p:txBody>
          <a:bodyPr anchorCtr="0" anchor="t" bIns="91425" lIns="91425" spcFirstLastPara="1" rIns="91425" wrap="square" tIns="91425">
            <a:normAutofit lnSpcReduction="10000"/>
          </a:bodyPr>
          <a:lstStyle/>
          <a:p>
            <a:pPr indent="0" lvl="0" marL="0" marR="0" rtl="0" algn="l">
              <a:lnSpc>
                <a:spcPct val="100000"/>
              </a:lnSpc>
              <a:spcBef>
                <a:spcPts val="0"/>
              </a:spcBef>
              <a:spcAft>
                <a:spcPts val="0"/>
              </a:spcAft>
              <a:buClr>
                <a:srgbClr val="000000"/>
              </a:buClr>
              <a:buSzPts val="990"/>
              <a:buFont typeface="Arial"/>
              <a:buNone/>
            </a:pPr>
            <a:r>
              <a:rPr lang="it" sz="3000">
                <a:solidFill>
                  <a:srgbClr val="000000"/>
                </a:solidFill>
                <a:latin typeface="Oswald"/>
                <a:ea typeface="Oswald"/>
                <a:cs typeface="Oswald"/>
                <a:sym typeface="Oswald"/>
              </a:rPr>
              <a:t>Errors can get undetected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37"/>
          <p:cNvPicPr preferRelativeResize="0"/>
          <p:nvPr/>
        </p:nvPicPr>
        <p:blipFill>
          <a:blip r:embed="rId3">
            <a:alphaModFix/>
          </a:blip>
          <a:stretch>
            <a:fillRect/>
          </a:stretch>
        </p:blipFill>
        <p:spPr>
          <a:xfrm>
            <a:off x="4318075" y="1059025"/>
            <a:ext cx="4861276" cy="3898600"/>
          </a:xfrm>
          <a:prstGeom prst="rect">
            <a:avLst/>
          </a:prstGeom>
          <a:noFill/>
          <a:ln>
            <a:noFill/>
          </a:ln>
        </p:spPr>
      </p:pic>
      <p:pic>
        <p:nvPicPr>
          <p:cNvPr id="277" name="Google Shape;277;p37"/>
          <p:cNvPicPr preferRelativeResize="0"/>
          <p:nvPr/>
        </p:nvPicPr>
        <p:blipFill>
          <a:blip r:embed="rId4">
            <a:alphaModFix/>
          </a:blip>
          <a:stretch>
            <a:fillRect/>
          </a:stretch>
        </p:blipFill>
        <p:spPr>
          <a:xfrm>
            <a:off x="152400" y="951825"/>
            <a:ext cx="3907300" cy="4022874"/>
          </a:xfrm>
          <a:prstGeom prst="rect">
            <a:avLst/>
          </a:prstGeom>
          <a:noFill/>
          <a:ln>
            <a:noFill/>
          </a:ln>
        </p:spPr>
      </p:pic>
      <p:sp>
        <p:nvSpPr>
          <p:cNvPr id="278" name="Google Shape;278;p37"/>
          <p:cNvSpPr txBox="1"/>
          <p:nvPr>
            <p:ph type="title"/>
          </p:nvPr>
        </p:nvSpPr>
        <p:spPr>
          <a:xfrm>
            <a:off x="159300" y="-27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Errors and miscalculations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8"/>
          <p:cNvSpPr txBox="1"/>
          <p:nvPr>
            <p:ph idx="4294967295" type="body"/>
          </p:nvPr>
        </p:nvSpPr>
        <p:spPr>
          <a:xfrm>
            <a:off x="392050" y="855550"/>
            <a:ext cx="8359800" cy="969900"/>
          </a:xfrm>
          <a:prstGeom prst="rect">
            <a:avLst/>
          </a:prstGeom>
          <a:noFill/>
          <a:ln>
            <a:noFill/>
          </a:ln>
        </p:spPr>
        <p:txBody>
          <a:bodyPr anchorCtr="0" anchor="t" bIns="45700" lIns="91425" spcFirstLastPara="1" rIns="91425" wrap="square" tIns="45700">
            <a:normAutofit fontScale="77500" lnSpcReduction="10000"/>
          </a:bodyPr>
          <a:lstStyle/>
          <a:p>
            <a:pPr indent="0" lvl="0" marL="0" rtl="0" algn="l">
              <a:lnSpc>
                <a:spcPct val="150000"/>
              </a:lnSpc>
              <a:spcBef>
                <a:spcPts val="0"/>
              </a:spcBef>
              <a:spcAft>
                <a:spcPts val="1200"/>
              </a:spcAft>
              <a:buNone/>
            </a:pPr>
            <a:r>
              <a:rPr lang="it" sz="1400">
                <a:solidFill>
                  <a:srgbClr val="000000"/>
                </a:solidFill>
                <a:latin typeface="Playfair Display"/>
                <a:ea typeface="Playfair Display"/>
                <a:cs typeface="Playfair Display"/>
                <a:sym typeface="Playfair Display"/>
              </a:rPr>
              <a:t>Nikolai Ivanovich Yezhov was a </a:t>
            </a:r>
            <a:r>
              <a:rPr lang="it" sz="1400">
                <a:solidFill>
                  <a:srgbClr val="000000"/>
                </a:solidFill>
                <a:uFill>
                  <a:noFill/>
                </a:uFill>
                <a:latin typeface="Playfair Display"/>
                <a:ea typeface="Playfair Display"/>
                <a:cs typeface="Playfair Display"/>
                <a:sym typeface="Playfair Display"/>
                <a:hlinkClick r:id="rId3">
                  <a:extLst>
                    <a:ext uri="{A12FA001-AC4F-418D-AE19-62706E023703}">
                      <ahyp:hlinkClr val="tx"/>
                    </a:ext>
                  </a:extLst>
                </a:hlinkClick>
              </a:rPr>
              <a:t>Soviet</a:t>
            </a:r>
            <a:r>
              <a:rPr lang="it" sz="1400">
                <a:solidFill>
                  <a:srgbClr val="000000"/>
                </a:solidFill>
                <a:latin typeface="Playfair Display"/>
                <a:ea typeface="Playfair Display"/>
                <a:cs typeface="Playfair Display"/>
                <a:sym typeface="Playfair Display"/>
              </a:rPr>
              <a:t> </a:t>
            </a:r>
            <a:r>
              <a:rPr lang="it" sz="1400">
                <a:solidFill>
                  <a:srgbClr val="000000"/>
                </a:solidFill>
                <a:uFill>
                  <a:noFill/>
                </a:uFill>
                <a:latin typeface="Playfair Display"/>
                <a:ea typeface="Playfair Display"/>
                <a:cs typeface="Playfair Display"/>
                <a:sym typeface="Playfair Display"/>
                <a:hlinkClick r:id="rId4">
                  <a:extLst>
                    <a:ext uri="{A12FA001-AC4F-418D-AE19-62706E023703}">
                      <ahyp:hlinkClr val="tx"/>
                    </a:ext>
                  </a:extLst>
                </a:hlinkClick>
              </a:rPr>
              <a:t>secret police official</a:t>
            </a:r>
            <a:r>
              <a:rPr lang="it" sz="1400">
                <a:solidFill>
                  <a:srgbClr val="000000"/>
                </a:solidFill>
                <a:latin typeface="Playfair Display"/>
                <a:ea typeface="Playfair Display"/>
                <a:cs typeface="Playfair Display"/>
                <a:sym typeface="Playfair Display"/>
              </a:rPr>
              <a:t> under </a:t>
            </a:r>
            <a:r>
              <a:rPr lang="it" sz="1400">
                <a:solidFill>
                  <a:srgbClr val="000000"/>
                </a:solidFill>
                <a:uFill>
                  <a:noFill/>
                </a:uFill>
                <a:latin typeface="Playfair Display"/>
                <a:ea typeface="Playfair Display"/>
                <a:cs typeface="Playfair Display"/>
                <a:sym typeface="Playfair Display"/>
                <a:hlinkClick r:id="rId5">
                  <a:extLst>
                    <a:ext uri="{A12FA001-AC4F-418D-AE19-62706E023703}">
                      <ahyp:hlinkClr val="tx"/>
                    </a:ext>
                  </a:extLst>
                </a:hlinkClick>
              </a:rPr>
              <a:t>Joseph Stalin</a:t>
            </a:r>
            <a:r>
              <a:rPr lang="it" sz="1400">
                <a:solidFill>
                  <a:srgbClr val="000000"/>
                </a:solidFill>
                <a:latin typeface="Playfair Display"/>
                <a:ea typeface="Playfair Display"/>
                <a:cs typeface="Playfair Display"/>
                <a:sym typeface="Playfair Display"/>
              </a:rPr>
              <a:t> who was head of the </a:t>
            </a:r>
            <a:r>
              <a:rPr lang="it" sz="1400">
                <a:solidFill>
                  <a:srgbClr val="000000"/>
                </a:solidFill>
                <a:uFill>
                  <a:noFill/>
                </a:uFill>
                <a:latin typeface="Playfair Display"/>
                <a:ea typeface="Playfair Display"/>
                <a:cs typeface="Playfair Display"/>
                <a:sym typeface="Playfair Display"/>
                <a:hlinkClick r:id="rId6">
                  <a:extLst>
                    <a:ext uri="{A12FA001-AC4F-418D-AE19-62706E023703}">
                      <ahyp:hlinkClr val="tx"/>
                    </a:ext>
                  </a:extLst>
                </a:hlinkClick>
              </a:rPr>
              <a:t>NKVD</a:t>
            </a:r>
            <a:r>
              <a:rPr lang="it" sz="1400">
                <a:solidFill>
                  <a:srgbClr val="000000"/>
                </a:solidFill>
                <a:latin typeface="Playfair Display"/>
                <a:ea typeface="Playfair Display"/>
                <a:cs typeface="Playfair Display"/>
                <a:sym typeface="Playfair Display"/>
              </a:rPr>
              <a:t> from 1936 to 1938, during the height of the </a:t>
            </a:r>
            <a:r>
              <a:rPr lang="it" sz="1400">
                <a:solidFill>
                  <a:srgbClr val="000000"/>
                </a:solidFill>
                <a:uFill>
                  <a:noFill/>
                </a:uFill>
                <a:latin typeface="Playfair Display"/>
                <a:ea typeface="Playfair Display"/>
                <a:cs typeface="Playfair Display"/>
                <a:sym typeface="Playfair Display"/>
                <a:hlinkClick r:id="rId7">
                  <a:extLst>
                    <a:ext uri="{A12FA001-AC4F-418D-AE19-62706E023703}">
                      <ahyp:hlinkClr val="tx"/>
                    </a:ext>
                  </a:extLst>
                </a:hlinkClick>
              </a:rPr>
              <a:t>Great Purge</a:t>
            </a:r>
            <a:r>
              <a:rPr lang="it" sz="1400">
                <a:solidFill>
                  <a:srgbClr val="000000"/>
                </a:solidFill>
                <a:latin typeface="Playfair Display"/>
                <a:ea typeface="Playfair Display"/>
                <a:cs typeface="Playfair Display"/>
                <a:sym typeface="Playfair Display"/>
              </a:rPr>
              <a:t>. After he fell from Stalin's favour he was executed. Among art historians, he also has the nickname "The Vanishing Commissar" because after his execution, his likeness was retouched out of an official press photo; he is among the best-known examples of the Soviet press making someone who had fallen out of favour "disappear".</a:t>
            </a:r>
            <a:endParaRPr sz="600"/>
          </a:p>
        </p:txBody>
      </p:sp>
      <p:sp>
        <p:nvSpPr>
          <p:cNvPr id="285" name="Google Shape;285;p38"/>
          <p:cNvSpPr txBox="1"/>
          <p:nvPr>
            <p:ph idx="4294967295" type="title"/>
          </p:nvPr>
        </p:nvSpPr>
        <p:spPr>
          <a:xfrm>
            <a:off x="272250" y="99450"/>
            <a:ext cx="7688400" cy="535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F3F3F"/>
              </a:buClr>
              <a:buSzPts val="2400"/>
              <a:buFont typeface="Calibri"/>
              <a:buNone/>
            </a:pPr>
            <a:r>
              <a:rPr b="0" lang="it" sz="3000">
                <a:solidFill>
                  <a:srgbClr val="000000"/>
                </a:solidFill>
                <a:latin typeface="Oswald"/>
                <a:ea typeface="Oswald"/>
                <a:cs typeface="Oswald"/>
                <a:sym typeface="Oswald"/>
              </a:rPr>
              <a:t>Data can be manipulated</a:t>
            </a:r>
            <a:endParaRPr/>
          </a:p>
        </p:txBody>
      </p:sp>
      <p:pic>
        <p:nvPicPr>
          <p:cNvPr id="286" name="Google Shape;286;p38"/>
          <p:cNvPicPr preferRelativeResize="0"/>
          <p:nvPr/>
        </p:nvPicPr>
        <p:blipFill>
          <a:blip r:embed="rId8">
            <a:alphaModFix/>
          </a:blip>
          <a:stretch>
            <a:fillRect/>
          </a:stretch>
        </p:blipFill>
        <p:spPr>
          <a:xfrm>
            <a:off x="392050" y="1922250"/>
            <a:ext cx="8359901" cy="2693550"/>
          </a:xfrm>
          <a:prstGeom prst="rect">
            <a:avLst/>
          </a:prstGeom>
          <a:noFill/>
          <a:ln>
            <a:noFill/>
          </a:ln>
        </p:spPr>
      </p:pic>
      <p:sp>
        <p:nvSpPr>
          <p:cNvPr id="287" name="Google Shape;287;p38"/>
          <p:cNvSpPr txBox="1"/>
          <p:nvPr/>
        </p:nvSpPr>
        <p:spPr>
          <a:xfrm>
            <a:off x="441850" y="4615800"/>
            <a:ext cx="7544700" cy="54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700">
                <a:solidFill>
                  <a:schemeClr val="dk2"/>
                </a:solidFill>
              </a:rPr>
              <a:t> The Newseum (1 September 1999). “The Commissar Vanishes" in The Vanishing Commissar”.</a:t>
            </a:r>
            <a:endParaRPr sz="700">
              <a:solidFill>
                <a:schemeClr val="dk2"/>
              </a:solidFill>
            </a:endParaRPr>
          </a:p>
          <a:p>
            <a:pPr indent="0" lvl="0" marL="0" rtl="0" algn="l">
              <a:lnSpc>
                <a:spcPct val="115000"/>
              </a:lnSpc>
              <a:spcBef>
                <a:spcPts val="0"/>
              </a:spcBef>
              <a:spcAft>
                <a:spcPts val="0"/>
              </a:spcAft>
              <a:buNone/>
            </a:pPr>
            <a:r>
              <a:rPr lang="it" sz="700">
                <a:solidFill>
                  <a:schemeClr val="dk2"/>
                </a:solidFill>
              </a:rPr>
              <a:t>Archived from the original on 8 February 2007.</a:t>
            </a:r>
            <a:endParaRPr sz="700">
              <a:solidFill>
                <a:schemeClr val="dk2"/>
              </a:solidFill>
            </a:endParaRPr>
          </a:p>
          <a:p>
            <a:pPr indent="0" lvl="0" marL="0" rtl="0" algn="l">
              <a:lnSpc>
                <a:spcPct val="115000"/>
              </a:lnSpc>
              <a:spcBef>
                <a:spcPts val="0"/>
              </a:spcBef>
              <a:spcAft>
                <a:spcPts val="0"/>
              </a:spcAft>
              <a:buNone/>
            </a:pPr>
            <a:r>
              <a:rPr lang="it" sz="700" u="sng">
                <a:solidFill>
                  <a:schemeClr val="dk2"/>
                </a:solidFill>
                <a:hlinkClick r:id="rId9">
                  <a:extLst>
                    <a:ext uri="{A12FA001-AC4F-418D-AE19-62706E023703}">
                      <ahyp:hlinkClr val="tx"/>
                    </a:ext>
                  </a:extLst>
                </a:hlinkClick>
              </a:rPr>
              <a:t>https://en.wikipedia.org/wiki/Nikolay_Yezhov</a:t>
            </a:r>
            <a:r>
              <a:rPr lang="it" sz="700">
                <a:solidFill>
                  <a:schemeClr val="dk2"/>
                </a:solidFill>
              </a:rPr>
              <a:t> </a:t>
            </a:r>
            <a:endParaRPr sz="7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nvSpPr>
        <p:spPr>
          <a:xfrm>
            <a:off x="2965950" y="3360175"/>
            <a:ext cx="78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293" name="Google Shape;293;p39"/>
          <p:cNvSpPr txBox="1"/>
          <p:nvPr/>
        </p:nvSpPr>
        <p:spPr>
          <a:xfrm>
            <a:off x="162275" y="1091000"/>
            <a:ext cx="37776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700">
                <a:latin typeface="Playfair Display"/>
                <a:ea typeface="Playfair Display"/>
                <a:cs typeface="Playfair Display"/>
                <a:sym typeface="Playfair Display"/>
              </a:rPr>
              <a:t>Largely used drug in surgery due to evidence in scientific papers.</a:t>
            </a:r>
            <a:endParaRPr sz="1700">
              <a:latin typeface="Playfair Display"/>
              <a:ea typeface="Playfair Display"/>
              <a:cs typeface="Playfair Display"/>
              <a:sym typeface="Playfair Display"/>
            </a:endParaRPr>
          </a:p>
          <a:p>
            <a:pPr indent="-317500" lvl="0" marL="457200" rtl="0" algn="l">
              <a:spcBef>
                <a:spcPts val="1000"/>
              </a:spcBef>
              <a:spcAft>
                <a:spcPts val="0"/>
              </a:spcAft>
              <a:buSzPts val="1400"/>
              <a:buFont typeface="Playfair Display"/>
              <a:buChar char="●"/>
            </a:pPr>
            <a:r>
              <a:rPr lang="it">
                <a:latin typeface="Playfair Display"/>
                <a:ea typeface="Playfair Display"/>
                <a:cs typeface="Playfair Display"/>
                <a:sym typeface="Playfair Display"/>
              </a:rPr>
              <a:t>An investigation by Jacob-Liebig-University into the research conduct of </a:t>
            </a:r>
            <a:r>
              <a:rPr lang="it">
                <a:solidFill>
                  <a:schemeClr val="lt1"/>
                </a:solidFill>
                <a:highlight>
                  <a:schemeClr val="dk1"/>
                </a:highlight>
                <a:latin typeface="Playfair Display"/>
                <a:ea typeface="Playfair Display"/>
                <a:cs typeface="Playfair Display"/>
                <a:sym typeface="Playfair Display"/>
              </a:rPr>
              <a:t>J. Boldt</a:t>
            </a:r>
            <a:r>
              <a:rPr lang="it">
                <a:latin typeface="Playfair Display"/>
                <a:ea typeface="Playfair Display"/>
                <a:cs typeface="Playfair Display"/>
                <a:sym typeface="Playfair Display"/>
              </a:rPr>
              <a:t>.</a:t>
            </a:r>
            <a:endParaRPr>
              <a:latin typeface="Playfair Display"/>
              <a:ea typeface="Playfair Display"/>
              <a:cs typeface="Playfair Display"/>
              <a:sym typeface="Playfair Display"/>
            </a:endParaRPr>
          </a:p>
          <a:p>
            <a:pPr indent="-317500" lvl="0" marL="457200" rtl="0" algn="l">
              <a:spcBef>
                <a:spcPts val="1000"/>
              </a:spcBef>
              <a:spcAft>
                <a:spcPts val="0"/>
              </a:spcAft>
              <a:buSzPts val="1400"/>
              <a:buFont typeface="Playfair Display"/>
              <a:buChar char="●"/>
            </a:pPr>
            <a:r>
              <a:rPr lang="it">
                <a:latin typeface="Playfair Display"/>
                <a:ea typeface="Playfair Display"/>
                <a:cs typeface="Playfair Display"/>
                <a:sym typeface="Playfair Display"/>
              </a:rPr>
              <a:t>They found that data included in his student’s MD theses were significantly different from the data in the published research papers where J. Boldt was the responsible author</a:t>
            </a:r>
            <a:endParaRPr>
              <a:latin typeface="Playfair Display"/>
              <a:ea typeface="Playfair Display"/>
              <a:cs typeface="Playfair Display"/>
              <a:sym typeface="Playfair Display"/>
            </a:endParaRPr>
          </a:p>
          <a:p>
            <a:pPr indent="-317500" lvl="0" marL="457200" rtl="0" algn="l">
              <a:spcBef>
                <a:spcPts val="1000"/>
              </a:spcBef>
              <a:spcAft>
                <a:spcPts val="1000"/>
              </a:spcAft>
              <a:buSzPts val="1400"/>
              <a:buFont typeface="Playfair Display"/>
              <a:buChar char="●"/>
            </a:pPr>
            <a:r>
              <a:rPr lang="it">
                <a:latin typeface="Playfair Display"/>
                <a:ea typeface="Playfair Display"/>
                <a:cs typeface="Playfair Display"/>
                <a:sym typeface="Playfair Display"/>
              </a:rPr>
              <a:t>Findings in the investigation include </a:t>
            </a:r>
            <a:r>
              <a:rPr lang="it">
                <a:solidFill>
                  <a:schemeClr val="lt1"/>
                </a:solidFill>
                <a:highlight>
                  <a:schemeClr val="dk1"/>
                </a:highlight>
                <a:latin typeface="Playfair Display"/>
                <a:ea typeface="Playfair Display"/>
                <a:cs typeface="Playfair Display"/>
                <a:sym typeface="Playfair Display"/>
              </a:rPr>
              <a:t>changed mean values and standard deviations providing considerably more positive results</a:t>
            </a:r>
            <a:r>
              <a:rPr lang="it">
                <a:latin typeface="Playfair Display"/>
                <a:ea typeface="Playfair Display"/>
                <a:cs typeface="Playfair Display"/>
                <a:sym typeface="Playfair Display"/>
              </a:rPr>
              <a:t> </a:t>
            </a:r>
            <a:endParaRPr>
              <a:latin typeface="Playfair Display"/>
              <a:ea typeface="Playfair Display"/>
              <a:cs typeface="Playfair Display"/>
              <a:sym typeface="Playfair Display"/>
            </a:endParaRPr>
          </a:p>
        </p:txBody>
      </p:sp>
      <p:sp>
        <p:nvSpPr>
          <p:cNvPr id="294" name="Google Shape;294;p39"/>
          <p:cNvSpPr txBox="1"/>
          <p:nvPr>
            <p:ph idx="4294967295" type="body"/>
          </p:nvPr>
        </p:nvSpPr>
        <p:spPr>
          <a:xfrm>
            <a:off x="162275" y="220900"/>
            <a:ext cx="5998800" cy="605100"/>
          </a:xfrm>
          <a:prstGeom prst="rect">
            <a:avLst/>
          </a:prstGeom>
        </p:spPr>
        <p:txBody>
          <a:bodyPr anchorCtr="0" anchor="t" bIns="91425" lIns="91425" spcFirstLastPara="1" rIns="91425" wrap="square" tIns="91425">
            <a:normAutofit lnSpcReduction="10000"/>
          </a:bodyPr>
          <a:lstStyle/>
          <a:p>
            <a:pPr indent="0" lvl="0" marL="0" marR="0" rtl="0" algn="l">
              <a:lnSpc>
                <a:spcPct val="100000"/>
              </a:lnSpc>
              <a:spcBef>
                <a:spcPts val="0"/>
              </a:spcBef>
              <a:spcAft>
                <a:spcPts val="0"/>
              </a:spcAft>
              <a:buClr>
                <a:srgbClr val="000000"/>
              </a:buClr>
              <a:buSzPts val="990"/>
              <a:buFont typeface="Arial"/>
              <a:buNone/>
            </a:pPr>
            <a:r>
              <a:rPr lang="it" sz="3000">
                <a:solidFill>
                  <a:srgbClr val="000000"/>
                </a:solidFill>
                <a:latin typeface="Oswald"/>
                <a:ea typeface="Oswald"/>
                <a:cs typeface="Oswald"/>
                <a:sym typeface="Oswald"/>
              </a:rPr>
              <a:t>Data can be manipulated</a:t>
            </a:r>
            <a:endParaRPr/>
          </a:p>
        </p:txBody>
      </p:sp>
      <p:pic>
        <p:nvPicPr>
          <p:cNvPr id="295" name="Google Shape;295;p39"/>
          <p:cNvPicPr preferRelativeResize="0"/>
          <p:nvPr/>
        </p:nvPicPr>
        <p:blipFill rotWithShape="1">
          <a:blip r:embed="rId3">
            <a:alphaModFix/>
          </a:blip>
          <a:srcRect b="44991" l="20660" r="40592" t="2534"/>
          <a:stretch/>
        </p:blipFill>
        <p:spPr>
          <a:xfrm>
            <a:off x="4430900" y="935750"/>
            <a:ext cx="2731082" cy="4207749"/>
          </a:xfrm>
          <a:prstGeom prst="rect">
            <a:avLst/>
          </a:prstGeom>
          <a:noFill/>
          <a:ln>
            <a:noFill/>
          </a:ln>
        </p:spPr>
      </p:pic>
      <p:pic>
        <p:nvPicPr>
          <p:cNvPr id="296" name="Google Shape;296;p39"/>
          <p:cNvPicPr preferRelativeResize="0"/>
          <p:nvPr/>
        </p:nvPicPr>
        <p:blipFill rotWithShape="1">
          <a:blip r:embed="rId4">
            <a:alphaModFix/>
          </a:blip>
          <a:srcRect b="63066" l="13132" r="13132" t="8686"/>
          <a:stretch/>
        </p:blipFill>
        <p:spPr>
          <a:xfrm>
            <a:off x="4059700" y="2709325"/>
            <a:ext cx="4931823" cy="23142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0"/>
          <p:cNvSpPr txBox="1"/>
          <p:nvPr/>
        </p:nvSpPr>
        <p:spPr>
          <a:xfrm>
            <a:off x="2965950" y="3360175"/>
            <a:ext cx="78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302" name="Google Shape;302;p40"/>
          <p:cNvSpPr txBox="1"/>
          <p:nvPr/>
        </p:nvSpPr>
        <p:spPr>
          <a:xfrm>
            <a:off x="4179950" y="739325"/>
            <a:ext cx="4855800" cy="3930300"/>
          </a:xfrm>
          <a:prstGeom prst="rect">
            <a:avLst/>
          </a:prstGeom>
          <a:noFill/>
          <a:ln>
            <a:noFill/>
          </a:ln>
        </p:spPr>
        <p:txBody>
          <a:bodyPr anchorCtr="0" anchor="t" bIns="91425" lIns="91425" spcFirstLastPara="1" rIns="91425" wrap="square" tIns="91425">
            <a:spAutoFit/>
          </a:bodyPr>
          <a:lstStyle/>
          <a:p>
            <a:pPr indent="-298450" lvl="0" marL="457200" rtl="0" algn="l">
              <a:spcBef>
                <a:spcPts val="0"/>
              </a:spcBef>
              <a:spcAft>
                <a:spcPts val="0"/>
              </a:spcAft>
              <a:buSzPts val="1100"/>
              <a:buFont typeface="Playfair Display"/>
              <a:buChar char="●"/>
            </a:pPr>
            <a:r>
              <a:rPr lang="it">
                <a:solidFill>
                  <a:schemeClr val="lt1"/>
                </a:solidFill>
                <a:highlight>
                  <a:schemeClr val="dk1"/>
                </a:highlight>
                <a:latin typeface="Playfair Display"/>
                <a:ea typeface="Playfair Display"/>
                <a:cs typeface="Playfair Display"/>
                <a:sym typeface="Playfair Display"/>
              </a:rPr>
              <a:t>58 articles</a:t>
            </a:r>
            <a:r>
              <a:rPr lang="it">
                <a:latin typeface="Playfair Display"/>
                <a:ea typeface="Playfair Display"/>
                <a:cs typeface="Playfair Display"/>
                <a:sym typeface="Playfair Display"/>
              </a:rPr>
              <a:t> published by Diederik Stapel were withdrawn because they were based on </a:t>
            </a:r>
            <a:r>
              <a:rPr lang="it">
                <a:solidFill>
                  <a:schemeClr val="lt1"/>
                </a:solidFill>
                <a:highlight>
                  <a:schemeClr val="dk1"/>
                </a:highlight>
                <a:latin typeface="Playfair Display"/>
                <a:ea typeface="Playfair Display"/>
                <a:cs typeface="Playfair Display"/>
                <a:sym typeface="Playfair Display"/>
              </a:rPr>
              <a:t>invented data</a:t>
            </a:r>
            <a:r>
              <a:rPr lang="it">
                <a:latin typeface="Playfair Display"/>
                <a:ea typeface="Playfair Display"/>
                <a:cs typeface="Playfair Display"/>
                <a:sym typeface="Playfair Display"/>
              </a:rPr>
              <a:t>.</a:t>
            </a:r>
            <a:endParaRPr>
              <a:latin typeface="Playfair Display"/>
              <a:ea typeface="Playfair Display"/>
              <a:cs typeface="Playfair Display"/>
              <a:sym typeface="Playfair Display"/>
            </a:endParaRPr>
          </a:p>
          <a:p>
            <a:pPr indent="-298450" lvl="0" marL="457200" rtl="0" algn="l">
              <a:spcBef>
                <a:spcPts val="1000"/>
              </a:spcBef>
              <a:spcAft>
                <a:spcPts val="0"/>
              </a:spcAft>
              <a:buSzPts val="1100"/>
              <a:buFont typeface="Playfair Display"/>
              <a:buChar char="●"/>
            </a:pPr>
            <a:r>
              <a:rPr lang="it">
                <a:latin typeface="Playfair Display"/>
                <a:ea typeface="Playfair Display"/>
                <a:cs typeface="Playfair Display"/>
                <a:sym typeface="Playfair Display"/>
              </a:rPr>
              <a:t>His papers had been published in scientific journals considered prestigious (</a:t>
            </a:r>
            <a:r>
              <a:rPr lang="it">
                <a:solidFill>
                  <a:schemeClr val="lt1"/>
                </a:solidFill>
                <a:highlight>
                  <a:schemeClr val="dk1"/>
                </a:highlight>
                <a:latin typeface="Playfair Display"/>
                <a:ea typeface="Playfair Display"/>
                <a:cs typeface="Playfair Display"/>
                <a:sym typeface="Playfair Display"/>
              </a:rPr>
              <a:t>very high IFs!</a:t>
            </a:r>
            <a:r>
              <a:rPr lang="it">
                <a:latin typeface="Playfair Display"/>
                <a:ea typeface="Playfair Display"/>
                <a:cs typeface="Playfair Display"/>
                <a:sym typeface="Playfair Display"/>
              </a:rPr>
              <a:t>).</a:t>
            </a:r>
            <a:endParaRPr>
              <a:latin typeface="Playfair Display"/>
              <a:ea typeface="Playfair Display"/>
              <a:cs typeface="Playfair Display"/>
              <a:sym typeface="Playfair Display"/>
            </a:endParaRPr>
          </a:p>
          <a:p>
            <a:pPr indent="-298450" lvl="0" marL="457200" rtl="0" algn="l">
              <a:spcBef>
                <a:spcPts val="1000"/>
              </a:spcBef>
              <a:spcAft>
                <a:spcPts val="0"/>
              </a:spcAft>
              <a:buSzPts val="1100"/>
              <a:buFont typeface="Playfair Display"/>
              <a:buChar char="●"/>
            </a:pPr>
            <a:r>
              <a:rPr lang="it">
                <a:latin typeface="Playfair Display"/>
                <a:ea typeface="Playfair Display"/>
                <a:cs typeface="Playfair Display"/>
                <a:sym typeface="Playfair Display"/>
              </a:rPr>
              <a:t>Following reports from three </a:t>
            </a:r>
            <a:r>
              <a:rPr lang="it">
                <a:solidFill>
                  <a:schemeClr val="lt1"/>
                </a:solidFill>
                <a:highlight>
                  <a:schemeClr val="dk1"/>
                </a:highlight>
                <a:latin typeface="Playfair Display"/>
                <a:ea typeface="Playfair Display"/>
                <a:cs typeface="Playfair Display"/>
                <a:sym typeface="Playfair Display"/>
              </a:rPr>
              <a:t>doctoral students</a:t>
            </a:r>
            <a:r>
              <a:rPr lang="it">
                <a:latin typeface="Playfair Display"/>
                <a:ea typeface="Playfair Display"/>
                <a:cs typeface="Playfair Display"/>
                <a:sym typeface="Playfair Display"/>
              </a:rPr>
              <a:t>, the Dutch university for which he worked had started an investigation. Stapel then admitted that he had fabricated the data on numerous occasions.</a:t>
            </a:r>
            <a:endParaRPr>
              <a:latin typeface="Playfair Display"/>
              <a:ea typeface="Playfair Display"/>
              <a:cs typeface="Playfair Display"/>
              <a:sym typeface="Playfair Display"/>
            </a:endParaRPr>
          </a:p>
          <a:p>
            <a:pPr indent="-298450" lvl="0" marL="457200" rtl="0" algn="l">
              <a:spcBef>
                <a:spcPts val="1000"/>
              </a:spcBef>
              <a:spcAft>
                <a:spcPts val="0"/>
              </a:spcAft>
              <a:buSzPts val="1100"/>
              <a:buFont typeface="Playfair Display"/>
              <a:buChar char="●"/>
            </a:pPr>
            <a:r>
              <a:rPr lang="it">
                <a:latin typeface="Playfair Display"/>
                <a:ea typeface="Playfair Display"/>
                <a:cs typeface="Playfair Display"/>
                <a:sym typeface="Playfair Display"/>
              </a:rPr>
              <a:t>If he had shared his data before, he probably wouldn't have been able to fabricate fakes for so long.</a:t>
            </a:r>
            <a:endParaRPr>
              <a:latin typeface="Playfair Display"/>
              <a:ea typeface="Playfair Display"/>
              <a:cs typeface="Playfair Display"/>
              <a:sym typeface="Playfair Display"/>
            </a:endParaRPr>
          </a:p>
          <a:p>
            <a:pPr indent="-298450" lvl="0" marL="457200" rtl="0" algn="l">
              <a:spcBef>
                <a:spcPts val="1000"/>
              </a:spcBef>
              <a:spcAft>
                <a:spcPts val="1000"/>
              </a:spcAft>
              <a:buSzPts val="1100"/>
              <a:buFont typeface="Playfair Display"/>
              <a:buChar char="●"/>
            </a:pPr>
            <a:r>
              <a:rPr lang="it">
                <a:latin typeface="Playfair Display"/>
                <a:ea typeface="Playfair Display"/>
                <a:cs typeface="Playfair Display"/>
                <a:sym typeface="Playfair Display"/>
              </a:rPr>
              <a:t>This case led the Netherlands become one of the </a:t>
            </a:r>
            <a:r>
              <a:rPr lang="it">
                <a:solidFill>
                  <a:schemeClr val="lt1"/>
                </a:solidFill>
                <a:highlight>
                  <a:schemeClr val="dk1"/>
                </a:highlight>
                <a:latin typeface="Playfair Display"/>
                <a:ea typeface="Playfair Display"/>
                <a:cs typeface="Playfair Display"/>
                <a:sym typeface="Playfair Display"/>
              </a:rPr>
              <a:t>pioneer countries in Open Science</a:t>
            </a:r>
            <a:r>
              <a:rPr lang="it">
                <a:latin typeface="Playfair Display"/>
                <a:ea typeface="Playfair Display"/>
                <a:cs typeface="Playfair Display"/>
                <a:sym typeface="Playfair Display"/>
              </a:rPr>
              <a:t> policy and practices</a:t>
            </a:r>
            <a:endParaRPr>
              <a:latin typeface="Playfair Display"/>
              <a:ea typeface="Playfair Display"/>
              <a:cs typeface="Playfair Display"/>
              <a:sym typeface="Playfair Display"/>
            </a:endParaRPr>
          </a:p>
        </p:txBody>
      </p:sp>
      <p:sp>
        <p:nvSpPr>
          <p:cNvPr id="303" name="Google Shape;303;p40"/>
          <p:cNvSpPr txBox="1"/>
          <p:nvPr>
            <p:ph idx="4294967295" type="body"/>
          </p:nvPr>
        </p:nvSpPr>
        <p:spPr>
          <a:xfrm>
            <a:off x="133200" y="231250"/>
            <a:ext cx="5998800" cy="605100"/>
          </a:xfrm>
          <a:prstGeom prst="rect">
            <a:avLst/>
          </a:prstGeom>
        </p:spPr>
        <p:txBody>
          <a:bodyPr anchorCtr="0" anchor="t" bIns="91425" lIns="91425" spcFirstLastPara="1" rIns="91425" wrap="square" tIns="91425">
            <a:normAutofit lnSpcReduction="10000"/>
          </a:bodyPr>
          <a:lstStyle/>
          <a:p>
            <a:pPr indent="0" lvl="0" marL="0" marR="0" rtl="0" algn="l">
              <a:lnSpc>
                <a:spcPct val="100000"/>
              </a:lnSpc>
              <a:spcBef>
                <a:spcPts val="0"/>
              </a:spcBef>
              <a:spcAft>
                <a:spcPts val="0"/>
              </a:spcAft>
              <a:buClr>
                <a:srgbClr val="000000"/>
              </a:buClr>
              <a:buSzPts val="990"/>
              <a:buFont typeface="Arial"/>
              <a:buNone/>
            </a:pPr>
            <a:r>
              <a:rPr lang="it" sz="3000">
                <a:solidFill>
                  <a:srgbClr val="000000"/>
                </a:solidFill>
                <a:latin typeface="Oswald"/>
                <a:ea typeface="Oswald"/>
                <a:cs typeface="Oswald"/>
                <a:sym typeface="Oswald"/>
              </a:rPr>
              <a:t>Data can be invented</a:t>
            </a:r>
            <a:endParaRPr/>
          </a:p>
        </p:txBody>
      </p:sp>
      <p:pic>
        <p:nvPicPr>
          <p:cNvPr id="304" name="Google Shape;304;p40"/>
          <p:cNvPicPr preferRelativeResize="0"/>
          <p:nvPr/>
        </p:nvPicPr>
        <p:blipFill>
          <a:blip r:embed="rId3">
            <a:alphaModFix/>
          </a:blip>
          <a:stretch>
            <a:fillRect/>
          </a:stretch>
        </p:blipFill>
        <p:spPr>
          <a:xfrm>
            <a:off x="246225" y="1139188"/>
            <a:ext cx="3641752" cy="3530425"/>
          </a:xfrm>
          <a:prstGeom prst="rect">
            <a:avLst/>
          </a:prstGeom>
          <a:noFill/>
          <a:ln>
            <a:noFill/>
          </a:ln>
          <a:effectLst>
            <a:outerShdw blurRad="57150" rotWithShape="0" algn="bl" dir="4560000" dist="19050">
              <a:srgbClr val="000000">
                <a:alpha val="50000"/>
              </a:srgbClr>
            </a:outerShdw>
          </a:effectLst>
        </p:spPr>
      </p:pic>
      <p:sp>
        <p:nvSpPr>
          <p:cNvPr id="305" name="Google Shape;305;p40"/>
          <p:cNvSpPr txBox="1"/>
          <p:nvPr/>
        </p:nvSpPr>
        <p:spPr>
          <a:xfrm>
            <a:off x="246225" y="4776350"/>
            <a:ext cx="3641700" cy="276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it" sz="600" u="sng">
                <a:solidFill>
                  <a:schemeClr val="hlink"/>
                </a:solidFill>
                <a:hlinkClick r:id="rId4"/>
              </a:rPr>
              <a:t>http://www.insidehighered.com/news/2011/11/28/scholars-analyze-case-massive-research-fraud</a:t>
            </a:r>
            <a:r>
              <a:rPr lang="it" sz="600">
                <a:solidFill>
                  <a:schemeClr val="dk1"/>
                </a:solidFill>
              </a:rPr>
              <a:t>  </a:t>
            </a:r>
            <a:endParaRPr sz="6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1"/>
          <p:cNvSpPr txBox="1"/>
          <p:nvPr>
            <p:ph type="title"/>
          </p:nvPr>
        </p:nvSpPr>
        <p:spPr>
          <a:xfrm>
            <a:off x="265500" y="1386475"/>
            <a:ext cx="4045200" cy="178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Reproducibility crisis</a:t>
            </a:r>
            <a:endParaRPr/>
          </a:p>
        </p:txBody>
      </p:sp>
      <p:sp>
        <p:nvSpPr>
          <p:cNvPr id="311" name="Google Shape;311;p41"/>
          <p:cNvSpPr txBox="1"/>
          <p:nvPr>
            <p:ph idx="1" type="subTitle"/>
          </p:nvPr>
        </p:nvSpPr>
        <p:spPr>
          <a:xfrm>
            <a:off x="265500" y="2311799"/>
            <a:ext cx="4045200" cy="2045400"/>
          </a:xfrm>
          <a:prstGeom prst="rect">
            <a:avLst/>
          </a:prstGeom>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it">
                <a:solidFill>
                  <a:schemeClr val="lt1"/>
                </a:solidFill>
                <a:highlight>
                  <a:schemeClr val="dk1"/>
                </a:highlight>
              </a:rPr>
              <a:t>80% of data are unavailable after 20 years</a:t>
            </a:r>
            <a:endParaRPr>
              <a:solidFill>
                <a:schemeClr val="lt1"/>
              </a:solidFill>
              <a:highlight>
                <a:schemeClr val="dk1"/>
              </a:highlight>
            </a:endParaRPr>
          </a:p>
          <a:p>
            <a:pPr indent="0" lvl="0" marL="0" rtl="0" algn="l">
              <a:spcBef>
                <a:spcPts val="1000"/>
              </a:spcBef>
              <a:spcAft>
                <a:spcPts val="0"/>
              </a:spcAft>
              <a:buNone/>
            </a:pPr>
            <a:r>
              <a:rPr lang="it"/>
              <a:t>In their parents' attic, in boxes in the garage, or stored on now-defunct floppy disks — these are just some of the inaccessible places in which scientists have admitted to keeping their old research data. </a:t>
            </a:r>
            <a:endParaRPr/>
          </a:p>
          <a:p>
            <a:pPr indent="0" lvl="0" marL="0" rtl="0" algn="l">
              <a:spcBef>
                <a:spcPts val="1000"/>
              </a:spcBef>
              <a:spcAft>
                <a:spcPts val="1000"/>
              </a:spcAft>
              <a:buNone/>
            </a:pPr>
            <a:r>
              <a:rPr lang="it"/>
              <a:t>Such practices mean that </a:t>
            </a:r>
            <a:r>
              <a:rPr lang="it">
                <a:solidFill>
                  <a:schemeClr val="dk1"/>
                </a:solidFill>
                <a:highlight>
                  <a:schemeClr val="accent3"/>
                </a:highlight>
              </a:rPr>
              <a:t>data are being lost to science at a rapid rate</a:t>
            </a:r>
            <a:r>
              <a:rPr lang="it">
                <a:solidFill>
                  <a:schemeClr val="dk1"/>
                </a:solidFill>
              </a:rPr>
              <a:t>.</a:t>
            </a:r>
            <a:endParaRPr>
              <a:solidFill>
                <a:schemeClr val="dk1"/>
              </a:solidFill>
            </a:endParaRPr>
          </a:p>
        </p:txBody>
      </p:sp>
      <p:sp>
        <p:nvSpPr>
          <p:cNvPr id="312" name="Google Shape;312;p41"/>
          <p:cNvSpPr txBox="1"/>
          <p:nvPr/>
        </p:nvSpPr>
        <p:spPr>
          <a:xfrm>
            <a:off x="47025" y="4613075"/>
            <a:ext cx="734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2"/>
              </a:buClr>
              <a:buSzPts val="1100"/>
              <a:buFont typeface="Arial"/>
              <a:buNone/>
            </a:pPr>
            <a:r>
              <a:rPr lang="it" sz="1100" u="sng">
                <a:solidFill>
                  <a:schemeClr val="accent5"/>
                </a:solidFill>
                <a:hlinkClick r:id="rId3">
                  <a:extLst>
                    <a:ext uri="{A12FA001-AC4F-418D-AE19-62706E023703}">
                      <ahyp:hlinkClr val="tx"/>
                    </a:ext>
                  </a:extLst>
                </a:hlinkClick>
              </a:rPr>
              <a:t>https://www.cell.com/current-biology/fulltext/S0960-9822(13)01400-0</a:t>
            </a:r>
            <a:r>
              <a:rPr lang="it" sz="1100">
                <a:solidFill>
                  <a:schemeClr val="dk2"/>
                </a:solidFill>
              </a:rPr>
              <a:t> </a:t>
            </a:r>
            <a:endParaRPr sz="1100">
              <a:solidFill>
                <a:schemeClr val="dk2"/>
              </a:solidFill>
            </a:endParaRPr>
          </a:p>
          <a:p>
            <a:pPr indent="0" lvl="0" marL="0" rtl="0" algn="l">
              <a:spcBef>
                <a:spcPts val="0"/>
              </a:spcBef>
              <a:spcAft>
                <a:spcPts val="0"/>
              </a:spcAft>
              <a:buClr>
                <a:schemeClr val="dk2"/>
              </a:buClr>
              <a:buSzPts val="1100"/>
              <a:buFont typeface="Arial"/>
              <a:buNone/>
            </a:pPr>
            <a:r>
              <a:rPr lang="it" sz="1100" u="sng">
                <a:solidFill>
                  <a:schemeClr val="hlink"/>
                </a:solidFill>
                <a:hlinkClick r:id="rId4"/>
              </a:rPr>
              <a:t>https://www.nature.com/articles/nature.2013.14416</a:t>
            </a:r>
            <a:r>
              <a:rPr lang="it" sz="1100">
                <a:solidFill>
                  <a:schemeClr val="dk2"/>
                </a:solidFill>
              </a:rPr>
              <a:t> </a:t>
            </a:r>
            <a:endParaRPr sz="1100">
              <a:solidFill>
                <a:schemeClr val="dk2"/>
              </a:solidFill>
            </a:endParaRPr>
          </a:p>
        </p:txBody>
      </p:sp>
      <p:pic>
        <p:nvPicPr>
          <p:cNvPr id="313" name="Google Shape;313;p41"/>
          <p:cNvPicPr preferRelativeResize="0"/>
          <p:nvPr/>
        </p:nvPicPr>
        <p:blipFill rotWithShape="1">
          <a:blip r:embed="rId5">
            <a:alphaModFix/>
          </a:blip>
          <a:srcRect b="32203" l="0" r="21935" t="0"/>
          <a:stretch/>
        </p:blipFill>
        <p:spPr>
          <a:xfrm>
            <a:off x="4572000" y="0"/>
            <a:ext cx="4571999"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2"/>
          <p:cNvSpPr txBox="1"/>
          <p:nvPr/>
        </p:nvSpPr>
        <p:spPr>
          <a:xfrm>
            <a:off x="163975" y="464000"/>
            <a:ext cx="7347900" cy="6465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it" sz="3000">
                <a:solidFill>
                  <a:schemeClr val="dk2"/>
                </a:solidFill>
                <a:highlight>
                  <a:srgbClr val="F8E71C"/>
                </a:highlight>
                <a:latin typeface="Oswald"/>
                <a:ea typeface="Oswald"/>
                <a:cs typeface="Oswald"/>
                <a:sym typeface="Oswald"/>
              </a:rPr>
              <a:t>The scientific method: data is key</a:t>
            </a:r>
            <a:endParaRPr sz="3000">
              <a:solidFill>
                <a:schemeClr val="dk2"/>
              </a:solidFill>
              <a:highlight>
                <a:srgbClr val="F8E71C"/>
              </a:highlight>
              <a:latin typeface="Oswald"/>
              <a:ea typeface="Oswald"/>
              <a:cs typeface="Oswald"/>
              <a:sym typeface="Oswald"/>
            </a:endParaRPr>
          </a:p>
        </p:txBody>
      </p:sp>
      <p:pic>
        <p:nvPicPr>
          <p:cNvPr id="319" name="Google Shape;319;p42"/>
          <p:cNvPicPr preferRelativeResize="0"/>
          <p:nvPr/>
        </p:nvPicPr>
        <p:blipFill>
          <a:blip r:embed="rId3">
            <a:alphaModFix/>
          </a:blip>
          <a:stretch>
            <a:fillRect/>
          </a:stretch>
        </p:blipFill>
        <p:spPr>
          <a:xfrm>
            <a:off x="381000" y="1702400"/>
            <a:ext cx="4267275" cy="2302175"/>
          </a:xfrm>
          <a:prstGeom prst="rect">
            <a:avLst/>
          </a:prstGeom>
          <a:noFill/>
          <a:ln>
            <a:noFill/>
          </a:ln>
        </p:spPr>
      </p:pic>
      <p:pic>
        <p:nvPicPr>
          <p:cNvPr id="320" name="Google Shape;320;p42"/>
          <p:cNvPicPr preferRelativeResize="0"/>
          <p:nvPr/>
        </p:nvPicPr>
        <p:blipFill>
          <a:blip r:embed="rId4">
            <a:alphaModFix/>
          </a:blip>
          <a:stretch>
            <a:fillRect/>
          </a:stretch>
        </p:blipFill>
        <p:spPr>
          <a:xfrm>
            <a:off x="5474048" y="317725"/>
            <a:ext cx="3669950" cy="4344501"/>
          </a:xfrm>
          <a:prstGeom prst="rect">
            <a:avLst/>
          </a:prstGeom>
          <a:noFill/>
          <a:ln>
            <a:noFill/>
          </a:ln>
        </p:spPr>
      </p:pic>
      <p:sp>
        <p:nvSpPr>
          <p:cNvPr id="321" name="Google Shape;321;p42"/>
          <p:cNvSpPr txBox="1"/>
          <p:nvPr/>
        </p:nvSpPr>
        <p:spPr>
          <a:xfrm>
            <a:off x="4237950" y="4812850"/>
            <a:ext cx="7347900" cy="55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it" sz="900" u="sng">
                <a:solidFill>
                  <a:schemeClr val="hlink"/>
                </a:solidFill>
                <a:hlinkClick r:id="rId5"/>
              </a:rPr>
              <a:t>Portrait of Galileo Galilei</a:t>
            </a:r>
            <a:r>
              <a:rPr lang="it" sz="900">
                <a:solidFill>
                  <a:srgbClr val="202122"/>
                </a:solidFill>
              </a:rPr>
              <a:t> by </a:t>
            </a:r>
            <a:r>
              <a:rPr lang="it" sz="900" u="sng">
                <a:solidFill>
                  <a:schemeClr val="hlink"/>
                </a:solidFill>
                <a:hlinkClick r:id="rId6"/>
              </a:rPr>
              <a:t>Justus Sustermans</a:t>
            </a:r>
            <a:r>
              <a:rPr lang="it" sz="900">
                <a:solidFill>
                  <a:srgbClr val="202122"/>
                </a:solidFill>
              </a:rPr>
              <a:t> (</a:t>
            </a:r>
            <a:r>
              <a:rPr lang="it" sz="900" u="sng">
                <a:solidFill>
                  <a:schemeClr val="hlink"/>
                </a:solidFill>
                <a:hlinkClick r:id="rId7"/>
              </a:rPr>
              <a:t>Galleria degli Uffizi</a:t>
            </a:r>
            <a:r>
              <a:rPr lang="it" sz="900">
                <a:solidFill>
                  <a:srgbClr val="202122"/>
                </a:solidFill>
              </a:rPr>
              <a:t>, </a:t>
            </a:r>
            <a:r>
              <a:rPr lang="it" sz="900" u="sng">
                <a:solidFill>
                  <a:schemeClr val="hlink"/>
                </a:solidFill>
                <a:hlinkClick r:id="rId8"/>
              </a:rPr>
              <a:t>Firenze</a:t>
            </a:r>
            <a:r>
              <a:rPr lang="it" sz="900">
                <a:solidFill>
                  <a:srgbClr val="202122"/>
                </a:solidFill>
              </a:rPr>
              <a:t>), public domain</a:t>
            </a:r>
            <a:endParaRPr sz="900">
              <a:solidFill>
                <a:srgbClr val="202122"/>
              </a:solidFill>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
        <p:nvSpPr>
          <p:cNvPr id="322" name="Google Shape;322;p42"/>
          <p:cNvSpPr/>
          <p:nvPr/>
        </p:nvSpPr>
        <p:spPr>
          <a:xfrm>
            <a:off x="257175" y="2553375"/>
            <a:ext cx="459300" cy="685800"/>
          </a:xfrm>
          <a:prstGeom prst="curvedRightArrow">
            <a:avLst>
              <a:gd fmla="val 25000" name="adj1"/>
              <a:gd fmla="val 50000" name="adj2"/>
              <a:gd fmla="val 24009" name="adj3"/>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2"/>
          <p:cNvSpPr/>
          <p:nvPr/>
        </p:nvSpPr>
        <p:spPr>
          <a:xfrm flipH="1" rot="10800000">
            <a:off x="4518925" y="2375775"/>
            <a:ext cx="459300" cy="863400"/>
          </a:xfrm>
          <a:prstGeom prst="curvedLeftArrow">
            <a:avLst>
              <a:gd fmla="val 25000" name="adj1"/>
              <a:gd fmla="val 50000" name="adj2"/>
              <a:gd fmla="val 25000" name="adj3"/>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3"/>
          <p:cNvSpPr txBox="1"/>
          <p:nvPr>
            <p:ph idx="4294967295" type="body"/>
          </p:nvPr>
        </p:nvSpPr>
        <p:spPr>
          <a:xfrm>
            <a:off x="549625" y="1357125"/>
            <a:ext cx="4923000" cy="3236400"/>
          </a:xfrm>
          <a:prstGeom prst="rect">
            <a:avLst/>
          </a:prstGeom>
        </p:spPr>
        <p:txBody>
          <a:bodyPr anchorCtr="0" anchor="t" bIns="91425" lIns="91425" spcFirstLastPara="1" rIns="91425" wrap="square" tIns="91425">
            <a:normAutofit fontScale="32500"/>
          </a:bodyPr>
          <a:lstStyle/>
          <a:p>
            <a:pPr indent="0" lvl="0" marL="0" rtl="0" algn="l">
              <a:lnSpc>
                <a:spcPct val="115000"/>
              </a:lnSpc>
              <a:spcBef>
                <a:spcPts val="1000"/>
              </a:spcBef>
              <a:spcAft>
                <a:spcPts val="0"/>
              </a:spcAft>
              <a:buClr>
                <a:schemeClr val="dk1"/>
              </a:buClr>
              <a:buSzPct val="26829"/>
              <a:buFont typeface="Arial"/>
              <a:buNone/>
            </a:pPr>
            <a:r>
              <a:rPr lang="it" sz="4100">
                <a:latin typeface="Arial"/>
                <a:ea typeface="Arial"/>
                <a:cs typeface="Arial"/>
                <a:sym typeface="Arial"/>
              </a:rPr>
              <a:t>If you manage it, you probably will not </a:t>
            </a:r>
            <a:r>
              <a:rPr b="1" lang="it" sz="4100">
                <a:latin typeface="Arial"/>
                <a:ea typeface="Arial"/>
                <a:cs typeface="Arial"/>
                <a:sym typeface="Arial"/>
              </a:rPr>
              <a:t>lose</a:t>
            </a:r>
            <a:r>
              <a:rPr lang="it" sz="4100">
                <a:latin typeface="Arial"/>
                <a:ea typeface="Arial"/>
                <a:cs typeface="Arial"/>
                <a:sym typeface="Arial"/>
              </a:rPr>
              <a:t> it</a:t>
            </a:r>
            <a:endParaRPr sz="4100">
              <a:latin typeface="Arial"/>
              <a:ea typeface="Arial"/>
              <a:cs typeface="Arial"/>
              <a:sym typeface="Arial"/>
            </a:endParaRPr>
          </a:p>
          <a:p>
            <a:pPr indent="0" lvl="0" marL="0" rtl="0" algn="l">
              <a:lnSpc>
                <a:spcPct val="115000"/>
              </a:lnSpc>
              <a:spcBef>
                <a:spcPts val="1200"/>
              </a:spcBef>
              <a:spcAft>
                <a:spcPts val="0"/>
              </a:spcAft>
              <a:buClr>
                <a:schemeClr val="dk1"/>
              </a:buClr>
              <a:buSzPct val="26829"/>
              <a:buFont typeface="Arial"/>
              <a:buNone/>
            </a:pPr>
            <a:r>
              <a:rPr lang="it" sz="4100">
                <a:latin typeface="Arial"/>
                <a:ea typeface="Arial"/>
                <a:cs typeface="Arial"/>
                <a:sym typeface="Arial"/>
              </a:rPr>
              <a:t>Organising your data will make your work more </a:t>
            </a:r>
            <a:r>
              <a:rPr b="1" lang="it" sz="4100">
                <a:latin typeface="Arial"/>
                <a:ea typeface="Arial"/>
                <a:cs typeface="Arial"/>
                <a:sym typeface="Arial"/>
              </a:rPr>
              <a:t>efficient</a:t>
            </a:r>
            <a:endParaRPr b="1" sz="4100">
              <a:latin typeface="Arial"/>
              <a:ea typeface="Arial"/>
              <a:cs typeface="Arial"/>
              <a:sym typeface="Arial"/>
            </a:endParaRPr>
          </a:p>
          <a:p>
            <a:pPr indent="0" lvl="0" marL="0" rtl="0" algn="l">
              <a:lnSpc>
                <a:spcPct val="115000"/>
              </a:lnSpc>
              <a:spcBef>
                <a:spcPts val="1200"/>
              </a:spcBef>
              <a:spcAft>
                <a:spcPts val="0"/>
              </a:spcAft>
              <a:buClr>
                <a:schemeClr val="dk1"/>
              </a:buClr>
              <a:buSzPct val="26829"/>
              <a:buFont typeface="Arial"/>
              <a:buNone/>
            </a:pPr>
            <a:r>
              <a:rPr lang="it" sz="4100">
                <a:latin typeface="Arial"/>
                <a:ea typeface="Arial"/>
                <a:cs typeface="Arial"/>
                <a:sym typeface="Arial"/>
              </a:rPr>
              <a:t>Some data is </a:t>
            </a:r>
            <a:r>
              <a:rPr b="1" lang="it" sz="4100">
                <a:latin typeface="Arial"/>
                <a:ea typeface="Arial"/>
                <a:cs typeface="Arial"/>
                <a:sym typeface="Arial"/>
              </a:rPr>
              <a:t>unique and not reproducible </a:t>
            </a:r>
            <a:r>
              <a:rPr lang="it" sz="4100">
                <a:latin typeface="Arial"/>
                <a:ea typeface="Arial"/>
                <a:cs typeface="Arial"/>
                <a:sym typeface="Arial"/>
              </a:rPr>
              <a:t>(meteorology, observation from the field) so you should take care of it</a:t>
            </a:r>
            <a:endParaRPr sz="4100">
              <a:latin typeface="Arial"/>
              <a:ea typeface="Arial"/>
              <a:cs typeface="Arial"/>
              <a:sym typeface="Arial"/>
            </a:endParaRPr>
          </a:p>
          <a:p>
            <a:pPr indent="0" lvl="0" marL="0" rtl="0" algn="l">
              <a:lnSpc>
                <a:spcPct val="115000"/>
              </a:lnSpc>
              <a:spcBef>
                <a:spcPts val="1200"/>
              </a:spcBef>
              <a:spcAft>
                <a:spcPts val="0"/>
              </a:spcAft>
              <a:buClr>
                <a:schemeClr val="dk1"/>
              </a:buClr>
              <a:buSzPct val="26829"/>
              <a:buFont typeface="Arial"/>
              <a:buNone/>
            </a:pPr>
            <a:r>
              <a:rPr lang="it" sz="4100">
                <a:latin typeface="Arial"/>
                <a:ea typeface="Arial"/>
                <a:cs typeface="Arial"/>
                <a:sym typeface="Arial"/>
              </a:rPr>
              <a:t>By correctly managing your data, you can improve </a:t>
            </a:r>
            <a:r>
              <a:rPr b="1" lang="it" sz="4100">
                <a:latin typeface="Arial"/>
                <a:ea typeface="Arial"/>
                <a:cs typeface="Arial"/>
                <a:sym typeface="Arial"/>
              </a:rPr>
              <a:t>research integrity</a:t>
            </a:r>
            <a:endParaRPr b="1" sz="4100">
              <a:latin typeface="Arial"/>
              <a:ea typeface="Arial"/>
              <a:cs typeface="Arial"/>
              <a:sym typeface="Arial"/>
            </a:endParaRPr>
          </a:p>
          <a:p>
            <a:pPr indent="0" lvl="0" marL="0" rtl="0" algn="l">
              <a:lnSpc>
                <a:spcPct val="115000"/>
              </a:lnSpc>
              <a:spcBef>
                <a:spcPts val="1200"/>
              </a:spcBef>
              <a:spcAft>
                <a:spcPts val="0"/>
              </a:spcAft>
              <a:buClr>
                <a:schemeClr val="dk1"/>
              </a:buClr>
              <a:buSzPct val="26829"/>
              <a:buFont typeface="Arial"/>
              <a:buNone/>
            </a:pPr>
            <a:r>
              <a:rPr lang="it" sz="4100">
                <a:latin typeface="Arial"/>
                <a:ea typeface="Arial"/>
                <a:cs typeface="Arial"/>
                <a:sym typeface="Arial"/>
              </a:rPr>
              <a:t>By managing your data, you enable </a:t>
            </a:r>
            <a:r>
              <a:rPr b="1" lang="it" sz="4100">
                <a:latin typeface="Arial"/>
                <a:ea typeface="Arial"/>
                <a:cs typeface="Arial"/>
                <a:sym typeface="Arial"/>
              </a:rPr>
              <a:t>validation and control</a:t>
            </a:r>
            <a:endParaRPr b="1" sz="4100">
              <a:latin typeface="Arial"/>
              <a:ea typeface="Arial"/>
              <a:cs typeface="Arial"/>
              <a:sym typeface="Arial"/>
            </a:endParaRPr>
          </a:p>
          <a:p>
            <a:pPr indent="0" lvl="0" marL="0" rtl="0" algn="l">
              <a:lnSpc>
                <a:spcPct val="115000"/>
              </a:lnSpc>
              <a:spcBef>
                <a:spcPts val="1200"/>
              </a:spcBef>
              <a:spcAft>
                <a:spcPts val="1200"/>
              </a:spcAft>
              <a:buNone/>
            </a:pPr>
            <a:r>
              <a:rPr lang="it" sz="4100">
                <a:latin typeface="Arial"/>
                <a:ea typeface="Arial"/>
                <a:cs typeface="Arial"/>
                <a:sym typeface="Arial"/>
              </a:rPr>
              <a:t>Someone else could use it in the future to </a:t>
            </a:r>
            <a:r>
              <a:rPr b="1" lang="it" sz="4100">
                <a:latin typeface="Arial"/>
                <a:ea typeface="Arial"/>
                <a:cs typeface="Arial"/>
                <a:sym typeface="Arial"/>
              </a:rPr>
              <a:t>advance scientific progress</a:t>
            </a:r>
            <a:endParaRPr/>
          </a:p>
        </p:txBody>
      </p:sp>
      <p:sp>
        <p:nvSpPr>
          <p:cNvPr id="330" name="Google Shape;330;p43"/>
          <p:cNvSpPr txBox="1"/>
          <p:nvPr>
            <p:ph type="title"/>
          </p:nvPr>
        </p:nvSpPr>
        <p:spPr>
          <a:xfrm>
            <a:off x="549625" y="464375"/>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t>Why should you care?</a:t>
            </a:r>
            <a:endParaRPr/>
          </a:p>
        </p:txBody>
      </p:sp>
      <p:pic>
        <p:nvPicPr>
          <p:cNvPr id="331" name="Google Shape;331;p43"/>
          <p:cNvPicPr preferRelativeResize="0"/>
          <p:nvPr>
            <p:ph idx="2" type="pic"/>
          </p:nvPr>
        </p:nvPicPr>
        <p:blipFill rotWithShape="1">
          <a:blip r:embed="rId3">
            <a:alphaModFix/>
          </a:blip>
          <a:srcRect b="0" l="19955" r="19955" t="0"/>
          <a:stretch/>
        </p:blipFill>
        <p:spPr>
          <a:xfrm>
            <a:off x="5765255" y="1634094"/>
            <a:ext cx="3168599" cy="3509401"/>
          </a:xfrm>
          <a:prstGeom prst="rect">
            <a:avLst/>
          </a:prstGeom>
          <a:noFill/>
          <a:ln>
            <a:noFill/>
          </a:ln>
        </p:spPr>
      </p:pic>
      <p:sp>
        <p:nvSpPr>
          <p:cNvPr id="332" name="Google Shape;332;p43"/>
          <p:cNvSpPr txBox="1"/>
          <p:nvPr/>
        </p:nvSpPr>
        <p:spPr>
          <a:xfrm rot="-5400000">
            <a:off x="7530875" y="2361125"/>
            <a:ext cx="30000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solidFill>
                  <a:schemeClr val="dk1"/>
                </a:solidFill>
                <a:latin typeface="Calibri"/>
                <a:ea typeface="Calibri"/>
                <a:cs typeface="Calibri"/>
                <a:sym typeface="Calibri"/>
              </a:rPr>
              <a:t>Photo by</a:t>
            </a:r>
            <a:r>
              <a:rPr lang="it" sz="600">
                <a:solidFill>
                  <a:schemeClr val="dk1"/>
                </a:solidFill>
                <a:uFill>
                  <a:noFill/>
                </a:uFill>
                <a:latin typeface="Calibri"/>
                <a:ea typeface="Calibri"/>
                <a:cs typeface="Calibri"/>
                <a:sym typeface="Calibri"/>
                <a:hlinkClick r:id="rId4">
                  <a:extLst>
                    <a:ext uri="{A12FA001-AC4F-418D-AE19-62706E023703}">
                      <ahyp:hlinkClr val="tx"/>
                    </a:ext>
                  </a:extLst>
                </a:hlinkClick>
              </a:rPr>
              <a:t> </a:t>
            </a:r>
            <a:r>
              <a:rPr lang="it" sz="600" u="sng">
                <a:solidFill>
                  <a:schemeClr val="hlink"/>
                </a:solidFill>
                <a:latin typeface="Calibri"/>
                <a:ea typeface="Calibri"/>
                <a:cs typeface="Calibri"/>
                <a:sym typeface="Calibri"/>
                <a:hlinkClick r:id="rId5"/>
              </a:rPr>
              <a:t>Miguel Perales</a:t>
            </a:r>
            <a:r>
              <a:rPr lang="it" sz="600">
                <a:solidFill>
                  <a:schemeClr val="dk1"/>
                </a:solidFill>
                <a:latin typeface="Calibri"/>
                <a:ea typeface="Calibri"/>
                <a:cs typeface="Calibri"/>
                <a:sym typeface="Calibri"/>
              </a:rPr>
              <a:t> on</a:t>
            </a:r>
            <a:r>
              <a:rPr lang="it" sz="600">
                <a:solidFill>
                  <a:schemeClr val="dk1"/>
                </a:solidFill>
                <a:uFill>
                  <a:noFill/>
                </a:uFill>
                <a:latin typeface="Calibri"/>
                <a:ea typeface="Calibri"/>
                <a:cs typeface="Calibri"/>
                <a:sym typeface="Calibri"/>
                <a:hlinkClick r:id="rId6">
                  <a:extLst>
                    <a:ext uri="{A12FA001-AC4F-418D-AE19-62706E023703}">
                      <ahyp:hlinkClr val="tx"/>
                    </a:ext>
                  </a:extLst>
                </a:hlinkClick>
              </a:rPr>
              <a:t> </a:t>
            </a:r>
            <a:r>
              <a:rPr lang="it" sz="600" u="sng">
                <a:solidFill>
                  <a:schemeClr val="hlink"/>
                </a:solidFill>
                <a:latin typeface="Calibri"/>
                <a:ea typeface="Calibri"/>
                <a:cs typeface="Calibri"/>
                <a:sym typeface="Calibri"/>
                <a:hlinkClick r:id="rId7"/>
              </a:rPr>
              <a:t>Unsplash</a:t>
            </a:r>
            <a:endParaRPr sz="600">
              <a:latin typeface="Calibri"/>
              <a:ea typeface="Calibri"/>
              <a:cs typeface="Calibri"/>
              <a:sym typeface="Calibri"/>
            </a:endParaRPr>
          </a:p>
        </p:txBody>
      </p:sp>
      <p:pic>
        <p:nvPicPr>
          <p:cNvPr id="333" name="Google Shape;333;p43"/>
          <p:cNvPicPr preferRelativeResize="0"/>
          <p:nvPr/>
        </p:nvPicPr>
        <p:blipFill>
          <a:blip r:embed="rId8">
            <a:alphaModFix/>
          </a:blip>
          <a:stretch>
            <a:fillRect/>
          </a:stretch>
        </p:blipFill>
        <p:spPr>
          <a:xfrm>
            <a:off x="163950" y="1385825"/>
            <a:ext cx="385675" cy="385675"/>
          </a:xfrm>
          <a:prstGeom prst="rect">
            <a:avLst/>
          </a:prstGeom>
          <a:noFill/>
          <a:ln>
            <a:noFill/>
          </a:ln>
        </p:spPr>
      </p:pic>
      <p:pic>
        <p:nvPicPr>
          <p:cNvPr id="334" name="Google Shape;334;p43"/>
          <p:cNvPicPr preferRelativeResize="0"/>
          <p:nvPr/>
        </p:nvPicPr>
        <p:blipFill>
          <a:blip r:embed="rId9">
            <a:alphaModFix/>
          </a:blip>
          <a:stretch>
            <a:fillRect/>
          </a:stretch>
        </p:blipFill>
        <p:spPr>
          <a:xfrm>
            <a:off x="163950" y="2900213"/>
            <a:ext cx="385675" cy="385675"/>
          </a:xfrm>
          <a:prstGeom prst="rect">
            <a:avLst/>
          </a:prstGeom>
          <a:noFill/>
          <a:ln>
            <a:noFill/>
          </a:ln>
        </p:spPr>
      </p:pic>
      <p:pic>
        <p:nvPicPr>
          <p:cNvPr id="335" name="Google Shape;335;p43"/>
          <p:cNvPicPr preferRelativeResize="0"/>
          <p:nvPr/>
        </p:nvPicPr>
        <p:blipFill>
          <a:blip r:embed="rId10">
            <a:alphaModFix/>
          </a:blip>
          <a:stretch>
            <a:fillRect/>
          </a:stretch>
        </p:blipFill>
        <p:spPr>
          <a:xfrm>
            <a:off x="163950" y="3451225"/>
            <a:ext cx="385675" cy="385675"/>
          </a:xfrm>
          <a:prstGeom prst="rect">
            <a:avLst/>
          </a:prstGeom>
          <a:noFill/>
          <a:ln>
            <a:noFill/>
          </a:ln>
        </p:spPr>
      </p:pic>
      <p:pic>
        <p:nvPicPr>
          <p:cNvPr id="336" name="Google Shape;336;p43"/>
          <p:cNvPicPr preferRelativeResize="0"/>
          <p:nvPr/>
        </p:nvPicPr>
        <p:blipFill>
          <a:blip r:embed="rId11">
            <a:alphaModFix/>
          </a:blip>
          <a:stretch>
            <a:fillRect/>
          </a:stretch>
        </p:blipFill>
        <p:spPr>
          <a:xfrm>
            <a:off x="163950" y="2306275"/>
            <a:ext cx="385675" cy="385675"/>
          </a:xfrm>
          <a:prstGeom prst="rect">
            <a:avLst/>
          </a:prstGeom>
          <a:noFill/>
          <a:ln>
            <a:noFill/>
          </a:ln>
        </p:spPr>
      </p:pic>
      <p:pic>
        <p:nvPicPr>
          <p:cNvPr id="337" name="Google Shape;337;p43"/>
          <p:cNvPicPr preferRelativeResize="0"/>
          <p:nvPr/>
        </p:nvPicPr>
        <p:blipFill>
          <a:blip r:embed="rId12">
            <a:alphaModFix/>
          </a:blip>
          <a:stretch>
            <a:fillRect/>
          </a:stretch>
        </p:blipFill>
        <p:spPr>
          <a:xfrm>
            <a:off x="163950" y="1814138"/>
            <a:ext cx="385675" cy="385675"/>
          </a:xfrm>
          <a:prstGeom prst="rect">
            <a:avLst/>
          </a:prstGeom>
          <a:noFill/>
          <a:ln>
            <a:noFill/>
          </a:ln>
        </p:spPr>
      </p:pic>
      <p:pic>
        <p:nvPicPr>
          <p:cNvPr id="338" name="Google Shape;338;p43"/>
          <p:cNvPicPr preferRelativeResize="0"/>
          <p:nvPr/>
        </p:nvPicPr>
        <p:blipFill>
          <a:blip r:embed="rId13">
            <a:alphaModFix/>
          </a:blip>
          <a:stretch>
            <a:fillRect/>
          </a:stretch>
        </p:blipFill>
        <p:spPr>
          <a:xfrm>
            <a:off x="163950" y="3953350"/>
            <a:ext cx="385675" cy="385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4"/>
          <p:cNvSpPr txBox="1"/>
          <p:nvPr/>
        </p:nvSpPr>
        <p:spPr>
          <a:xfrm>
            <a:off x="3886201" y="2191437"/>
            <a:ext cx="1511400" cy="759900"/>
          </a:xfrm>
          <a:prstGeom prst="rect">
            <a:avLst/>
          </a:prstGeom>
          <a:solidFill>
            <a:schemeClr val="lt1"/>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None/>
            </a:pPr>
            <a:r>
              <a:rPr b="1" lang="it" sz="2300">
                <a:solidFill>
                  <a:srgbClr val="00B0F0"/>
                </a:solidFill>
                <a:latin typeface="Helvetica Neue"/>
                <a:ea typeface="Helvetica Neue"/>
                <a:cs typeface="Helvetica Neue"/>
                <a:sym typeface="Helvetica Neue"/>
              </a:rPr>
              <a:t>For Science</a:t>
            </a:r>
            <a:endParaRPr sz="800"/>
          </a:p>
        </p:txBody>
      </p:sp>
      <p:sp>
        <p:nvSpPr>
          <p:cNvPr id="345" name="Google Shape;345;p44"/>
          <p:cNvSpPr/>
          <p:nvPr/>
        </p:nvSpPr>
        <p:spPr>
          <a:xfrm>
            <a:off x="3778564" y="1732445"/>
            <a:ext cx="1720200" cy="1720200"/>
          </a:xfrm>
          <a:prstGeom prst="ellipse">
            <a:avLst/>
          </a:prstGeom>
          <a:noFill/>
          <a:ln cap="flat" cmpd="sng" w="317500">
            <a:solidFill>
              <a:srgbClr val="20246A"/>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cxnSp>
        <p:nvCxnSpPr>
          <p:cNvPr id="346" name="Google Shape;346;p44"/>
          <p:cNvCxnSpPr/>
          <p:nvPr/>
        </p:nvCxnSpPr>
        <p:spPr>
          <a:xfrm flipH="1">
            <a:off x="5539662" y="1162284"/>
            <a:ext cx="680700" cy="348000"/>
          </a:xfrm>
          <a:prstGeom prst="straightConnector1">
            <a:avLst/>
          </a:prstGeom>
          <a:noFill/>
          <a:ln cap="flat" cmpd="sng" w="25400">
            <a:solidFill>
              <a:schemeClr val="dk1"/>
            </a:solidFill>
            <a:prstDash val="solid"/>
            <a:round/>
            <a:headEnd len="sm" w="sm" type="none"/>
            <a:tailEnd len="sm" w="sm" type="none"/>
          </a:ln>
        </p:spPr>
      </p:cxnSp>
      <p:sp>
        <p:nvSpPr>
          <p:cNvPr descr="he 3-R's of Data-Science - Repeatability, Reproducibility, and  Replicability" id="347" name="Google Shape;347;p44"/>
          <p:cNvSpPr/>
          <p:nvPr/>
        </p:nvSpPr>
        <p:spPr>
          <a:xfrm>
            <a:off x="0" y="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pic>
        <p:nvPicPr>
          <p:cNvPr id="348" name="Google Shape;348;p44"/>
          <p:cNvPicPr preferRelativeResize="0"/>
          <p:nvPr/>
        </p:nvPicPr>
        <p:blipFill rotWithShape="1">
          <a:blip r:embed="rId3">
            <a:alphaModFix/>
          </a:blip>
          <a:srcRect b="0" l="0" r="0" t="0"/>
          <a:stretch/>
        </p:blipFill>
        <p:spPr>
          <a:xfrm>
            <a:off x="6559452" y="195610"/>
            <a:ext cx="1090313" cy="1167182"/>
          </a:xfrm>
          <a:prstGeom prst="rect">
            <a:avLst/>
          </a:prstGeom>
          <a:noFill/>
          <a:ln>
            <a:noFill/>
          </a:ln>
        </p:spPr>
      </p:pic>
      <p:pic>
        <p:nvPicPr>
          <p:cNvPr descr="https://w7.pngwing.com/pngs/128/851/png-transparent-check-mark-font-awesome-computer-icons-approve-symbol-miscellaneous-angle-text.png" id="349" name="Google Shape;349;p44"/>
          <p:cNvPicPr preferRelativeResize="0"/>
          <p:nvPr/>
        </p:nvPicPr>
        <p:blipFill rotWithShape="1">
          <a:blip r:embed="rId4">
            <a:alphaModFix/>
          </a:blip>
          <a:srcRect b="0" l="0" r="0" t="0"/>
          <a:stretch/>
        </p:blipFill>
        <p:spPr>
          <a:xfrm>
            <a:off x="6926167" y="1974508"/>
            <a:ext cx="1719411" cy="956890"/>
          </a:xfrm>
          <a:prstGeom prst="rect">
            <a:avLst/>
          </a:prstGeom>
          <a:noFill/>
          <a:ln>
            <a:noFill/>
          </a:ln>
        </p:spPr>
      </p:pic>
      <p:pic>
        <p:nvPicPr>
          <p:cNvPr id="350" name="Google Shape;350;p44"/>
          <p:cNvPicPr preferRelativeResize="0"/>
          <p:nvPr/>
        </p:nvPicPr>
        <p:blipFill rotWithShape="1">
          <a:blip r:embed="rId5">
            <a:alphaModFix/>
          </a:blip>
          <a:srcRect b="0" l="0" r="0" t="0"/>
          <a:stretch/>
        </p:blipFill>
        <p:spPr>
          <a:xfrm>
            <a:off x="6057304" y="3591168"/>
            <a:ext cx="1030120" cy="1146373"/>
          </a:xfrm>
          <a:prstGeom prst="rect">
            <a:avLst/>
          </a:prstGeom>
          <a:noFill/>
          <a:ln>
            <a:noFill/>
          </a:ln>
        </p:spPr>
      </p:pic>
      <p:pic>
        <p:nvPicPr>
          <p:cNvPr descr="olumbia Data Analytics - Health Economics and Outcomes Research" id="351" name="Google Shape;351;p44"/>
          <p:cNvPicPr preferRelativeResize="0"/>
          <p:nvPr/>
        </p:nvPicPr>
        <p:blipFill rotWithShape="1">
          <a:blip r:embed="rId6">
            <a:alphaModFix/>
          </a:blip>
          <a:srcRect b="0" l="0" r="0" t="0"/>
          <a:stretch/>
        </p:blipFill>
        <p:spPr>
          <a:xfrm>
            <a:off x="2291729" y="3811240"/>
            <a:ext cx="952736" cy="952736"/>
          </a:xfrm>
          <a:prstGeom prst="rect">
            <a:avLst/>
          </a:prstGeom>
          <a:noFill/>
          <a:ln>
            <a:noFill/>
          </a:ln>
        </p:spPr>
      </p:pic>
      <p:pic>
        <p:nvPicPr>
          <p:cNvPr descr="ew Page — Orphan Care Alliance" id="352" name="Google Shape;352;p44"/>
          <p:cNvPicPr preferRelativeResize="0"/>
          <p:nvPr/>
        </p:nvPicPr>
        <p:blipFill rotWithShape="1">
          <a:blip r:embed="rId7">
            <a:alphaModFix/>
          </a:blip>
          <a:srcRect b="0" l="0" r="0" t="0"/>
          <a:stretch/>
        </p:blipFill>
        <p:spPr>
          <a:xfrm>
            <a:off x="532920" y="1802553"/>
            <a:ext cx="1327137" cy="1327137"/>
          </a:xfrm>
          <a:prstGeom prst="rect">
            <a:avLst/>
          </a:prstGeom>
          <a:noFill/>
          <a:ln>
            <a:noFill/>
          </a:ln>
        </p:spPr>
      </p:pic>
      <p:sp>
        <p:nvSpPr>
          <p:cNvPr id="353" name="Google Shape;353;p44"/>
          <p:cNvSpPr txBox="1"/>
          <p:nvPr/>
        </p:nvSpPr>
        <p:spPr>
          <a:xfrm>
            <a:off x="6046364" y="1458868"/>
            <a:ext cx="2101800" cy="267300"/>
          </a:xfrm>
          <a:prstGeom prst="rect">
            <a:avLst/>
          </a:prstGeom>
          <a:no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None/>
            </a:pPr>
            <a:r>
              <a:rPr b="1" i="0" lang="it" u="none" cap="none" strike="noStrike">
                <a:solidFill>
                  <a:srgbClr val="000000"/>
                </a:solidFill>
                <a:latin typeface="Arial"/>
                <a:ea typeface="Arial"/>
                <a:cs typeface="Arial"/>
                <a:sym typeface="Arial"/>
              </a:rPr>
              <a:t>R</a:t>
            </a:r>
            <a:r>
              <a:rPr b="1" lang="it"/>
              <a:t>eproducibility</a:t>
            </a:r>
            <a:endParaRPr b="0" i="0" u="none" cap="none" strike="noStrike">
              <a:solidFill>
                <a:srgbClr val="000000"/>
              </a:solidFill>
              <a:latin typeface="Arial"/>
              <a:ea typeface="Arial"/>
              <a:cs typeface="Arial"/>
              <a:sym typeface="Arial"/>
            </a:endParaRPr>
          </a:p>
        </p:txBody>
      </p:sp>
      <p:sp>
        <p:nvSpPr>
          <p:cNvPr id="354" name="Google Shape;354;p44"/>
          <p:cNvSpPr/>
          <p:nvPr/>
        </p:nvSpPr>
        <p:spPr>
          <a:xfrm>
            <a:off x="6276102" y="2986136"/>
            <a:ext cx="2747400" cy="7791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None/>
            </a:pPr>
            <a:r>
              <a:rPr b="1" lang="it"/>
              <a:t>Control by the </a:t>
            </a:r>
            <a:endParaRPr b="1"/>
          </a:p>
          <a:p>
            <a:pPr indent="0" lvl="0" marL="0" marR="0" rtl="0" algn="ctr">
              <a:lnSpc>
                <a:spcPct val="100000"/>
              </a:lnSpc>
              <a:spcBef>
                <a:spcPts val="0"/>
              </a:spcBef>
              <a:spcAft>
                <a:spcPts val="0"/>
              </a:spcAft>
              <a:buNone/>
            </a:pPr>
            <a:r>
              <a:rPr b="1" lang="it"/>
              <a:t>scientific community, re-analysis, etc.</a:t>
            </a:r>
            <a:endParaRPr b="1"/>
          </a:p>
          <a:p>
            <a:pPr indent="0" lvl="0" marL="0" marR="0" rtl="0" algn="ctr">
              <a:lnSpc>
                <a:spcPct val="100000"/>
              </a:lnSpc>
              <a:spcBef>
                <a:spcPts val="0"/>
              </a:spcBef>
              <a:spcAft>
                <a:spcPts val="0"/>
              </a:spcAft>
              <a:buNone/>
            </a:pPr>
            <a:r>
              <a:t/>
            </a:r>
            <a:endParaRPr b="1"/>
          </a:p>
        </p:txBody>
      </p:sp>
      <p:sp>
        <p:nvSpPr>
          <p:cNvPr id="355" name="Google Shape;355;p44"/>
          <p:cNvSpPr/>
          <p:nvPr/>
        </p:nvSpPr>
        <p:spPr>
          <a:xfrm>
            <a:off x="6014822" y="4775198"/>
            <a:ext cx="1635000" cy="2943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None/>
            </a:pPr>
            <a:r>
              <a:rPr b="1" lang="it"/>
              <a:t>Re-interpretations</a:t>
            </a:r>
            <a:endParaRPr/>
          </a:p>
        </p:txBody>
      </p:sp>
      <p:sp>
        <p:nvSpPr>
          <p:cNvPr id="356" name="Google Shape;356;p44"/>
          <p:cNvSpPr/>
          <p:nvPr/>
        </p:nvSpPr>
        <p:spPr>
          <a:xfrm>
            <a:off x="1231551" y="4775200"/>
            <a:ext cx="2688000" cy="2943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None/>
            </a:pPr>
            <a:r>
              <a:rPr lang="it"/>
              <a:t>cross-disciplinary approaches</a:t>
            </a:r>
            <a:endParaRPr/>
          </a:p>
        </p:txBody>
      </p:sp>
      <p:sp>
        <p:nvSpPr>
          <p:cNvPr id="357" name="Google Shape;357;p44"/>
          <p:cNvSpPr/>
          <p:nvPr/>
        </p:nvSpPr>
        <p:spPr>
          <a:xfrm>
            <a:off x="108054" y="3075525"/>
            <a:ext cx="1918500" cy="10215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None/>
            </a:pPr>
            <a:r>
              <a:rPr b="1" lang="it"/>
              <a:t>New uses </a:t>
            </a:r>
            <a:endParaRPr b="1"/>
          </a:p>
          <a:p>
            <a:pPr indent="0" lvl="0" marL="0" marR="0" rtl="0" algn="ctr">
              <a:lnSpc>
                <a:spcPct val="100000"/>
              </a:lnSpc>
              <a:spcBef>
                <a:spcPts val="0"/>
              </a:spcBef>
              <a:spcAft>
                <a:spcPts val="0"/>
              </a:spcAft>
              <a:buNone/>
            </a:pPr>
            <a:r>
              <a:rPr lang="it"/>
              <a:t>(currently unknown)</a:t>
            </a:r>
            <a:r>
              <a:rPr b="1" lang="it"/>
              <a:t> </a:t>
            </a:r>
            <a:endParaRPr b="1"/>
          </a:p>
          <a:p>
            <a:pPr indent="0" lvl="0" marL="0" marR="0" rtl="0" algn="ctr">
              <a:lnSpc>
                <a:spcPct val="100000"/>
              </a:lnSpc>
              <a:spcBef>
                <a:spcPts val="0"/>
              </a:spcBef>
              <a:spcAft>
                <a:spcPts val="0"/>
              </a:spcAft>
              <a:buNone/>
            </a:pPr>
            <a:r>
              <a:rPr b="1" lang="it"/>
              <a:t>Innovation processes </a:t>
            </a:r>
            <a:endParaRPr b="1"/>
          </a:p>
          <a:p>
            <a:pPr indent="0" lvl="0" marL="0" marR="0" rtl="0" algn="ctr">
              <a:lnSpc>
                <a:spcPct val="100000"/>
              </a:lnSpc>
              <a:spcBef>
                <a:spcPts val="0"/>
              </a:spcBef>
              <a:spcAft>
                <a:spcPts val="0"/>
              </a:spcAft>
              <a:buNone/>
            </a:pPr>
            <a:r>
              <a:t/>
            </a:r>
            <a:endParaRPr b="1"/>
          </a:p>
        </p:txBody>
      </p:sp>
      <p:sp>
        <p:nvSpPr>
          <p:cNvPr id="358" name="Google Shape;358;p44"/>
          <p:cNvSpPr/>
          <p:nvPr/>
        </p:nvSpPr>
        <p:spPr>
          <a:xfrm>
            <a:off x="152397" y="1210400"/>
            <a:ext cx="1918500" cy="2943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None/>
            </a:pPr>
            <a:r>
              <a:rPr lang="it"/>
              <a:t>Avoid duplication of efforts</a:t>
            </a:r>
            <a:endParaRPr/>
          </a:p>
        </p:txBody>
      </p:sp>
      <p:cxnSp>
        <p:nvCxnSpPr>
          <p:cNvPr id="359" name="Google Shape;359;p44"/>
          <p:cNvCxnSpPr/>
          <p:nvPr/>
        </p:nvCxnSpPr>
        <p:spPr>
          <a:xfrm rot="10800000">
            <a:off x="5778684" y="2559937"/>
            <a:ext cx="997800" cy="1200"/>
          </a:xfrm>
          <a:prstGeom prst="straightConnector1">
            <a:avLst/>
          </a:prstGeom>
          <a:noFill/>
          <a:ln cap="flat" cmpd="sng" w="25400">
            <a:solidFill>
              <a:schemeClr val="dk1"/>
            </a:solidFill>
            <a:prstDash val="solid"/>
            <a:round/>
            <a:headEnd len="sm" w="sm" type="none"/>
            <a:tailEnd len="sm" w="sm" type="none"/>
          </a:ln>
        </p:spPr>
      </p:cxnSp>
      <p:cxnSp>
        <p:nvCxnSpPr>
          <p:cNvPr id="360" name="Google Shape;360;p44"/>
          <p:cNvCxnSpPr/>
          <p:nvPr/>
        </p:nvCxnSpPr>
        <p:spPr>
          <a:xfrm rot="10800000">
            <a:off x="5276259" y="3496719"/>
            <a:ext cx="762000" cy="498900"/>
          </a:xfrm>
          <a:prstGeom prst="straightConnector1">
            <a:avLst/>
          </a:prstGeom>
          <a:noFill/>
          <a:ln cap="flat" cmpd="sng" w="25400">
            <a:solidFill>
              <a:schemeClr val="dk1"/>
            </a:solidFill>
            <a:prstDash val="solid"/>
            <a:round/>
            <a:headEnd len="sm" w="sm" type="none"/>
            <a:tailEnd len="sm" w="sm" type="none"/>
          </a:ln>
        </p:spPr>
      </p:cxnSp>
      <p:cxnSp>
        <p:nvCxnSpPr>
          <p:cNvPr id="361" name="Google Shape;361;p44"/>
          <p:cNvCxnSpPr/>
          <p:nvPr/>
        </p:nvCxnSpPr>
        <p:spPr>
          <a:xfrm>
            <a:off x="3127212" y="1299953"/>
            <a:ext cx="759000" cy="420000"/>
          </a:xfrm>
          <a:prstGeom prst="straightConnector1">
            <a:avLst/>
          </a:prstGeom>
          <a:noFill/>
          <a:ln cap="flat" cmpd="sng" w="25400">
            <a:solidFill>
              <a:schemeClr val="dk1"/>
            </a:solidFill>
            <a:prstDash val="solid"/>
            <a:round/>
            <a:headEnd len="sm" w="sm" type="none"/>
            <a:tailEnd len="sm" w="sm" type="none"/>
          </a:ln>
        </p:spPr>
      </p:cxnSp>
      <p:cxnSp>
        <p:nvCxnSpPr>
          <p:cNvPr id="362" name="Google Shape;362;p44"/>
          <p:cNvCxnSpPr/>
          <p:nvPr/>
        </p:nvCxnSpPr>
        <p:spPr>
          <a:xfrm>
            <a:off x="2194282" y="2561137"/>
            <a:ext cx="1155900" cy="0"/>
          </a:xfrm>
          <a:prstGeom prst="straightConnector1">
            <a:avLst/>
          </a:prstGeom>
          <a:noFill/>
          <a:ln cap="flat" cmpd="sng" w="25400">
            <a:solidFill>
              <a:schemeClr val="dk1"/>
            </a:solidFill>
            <a:prstDash val="solid"/>
            <a:round/>
            <a:headEnd len="sm" w="sm" type="none"/>
            <a:tailEnd len="sm" w="sm" type="none"/>
          </a:ln>
        </p:spPr>
      </p:cxnSp>
      <p:cxnSp>
        <p:nvCxnSpPr>
          <p:cNvPr id="363" name="Google Shape;363;p44"/>
          <p:cNvCxnSpPr/>
          <p:nvPr/>
        </p:nvCxnSpPr>
        <p:spPr>
          <a:xfrm flipH="1" rot="10800000">
            <a:off x="3339764" y="3551360"/>
            <a:ext cx="641700" cy="455400"/>
          </a:xfrm>
          <a:prstGeom prst="straightConnector1">
            <a:avLst/>
          </a:prstGeom>
          <a:noFill/>
          <a:ln cap="flat" cmpd="sng" w="25400">
            <a:solidFill>
              <a:schemeClr val="dk1"/>
            </a:solidFill>
            <a:prstDash val="solid"/>
            <a:round/>
            <a:headEnd len="sm" w="sm" type="none"/>
            <a:tailEnd len="sm" w="sm" type="none"/>
          </a:ln>
        </p:spPr>
      </p:cxnSp>
      <p:pic>
        <p:nvPicPr>
          <p:cNvPr descr="Image result for duplicate icon" id="364" name="Google Shape;364;p44"/>
          <p:cNvPicPr preferRelativeResize="0"/>
          <p:nvPr/>
        </p:nvPicPr>
        <p:blipFill rotWithShape="1">
          <a:blip r:embed="rId8">
            <a:alphaModFix/>
          </a:blip>
          <a:srcRect b="0" l="0" r="0" t="0"/>
          <a:stretch/>
        </p:blipFill>
        <p:spPr>
          <a:xfrm>
            <a:off x="2194281" y="773463"/>
            <a:ext cx="836068" cy="952724"/>
          </a:xfrm>
          <a:prstGeom prst="rect">
            <a:avLst/>
          </a:prstGeom>
          <a:noFill/>
          <a:ln>
            <a:noFill/>
          </a:ln>
        </p:spPr>
      </p:pic>
      <p:sp>
        <p:nvSpPr>
          <p:cNvPr id="365" name="Google Shape;365;p44"/>
          <p:cNvSpPr txBox="1"/>
          <p:nvPr/>
        </p:nvSpPr>
        <p:spPr>
          <a:xfrm>
            <a:off x="108050" y="94275"/>
            <a:ext cx="5961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400">
                <a:latin typeface="Roboto"/>
                <a:ea typeface="Roboto"/>
                <a:cs typeface="Roboto"/>
                <a:sym typeface="Roboto"/>
              </a:rPr>
              <a:t>Why to share data - part 1</a:t>
            </a:r>
            <a:endParaRPr b="1" sz="24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5"/>
          <p:cNvSpPr/>
          <p:nvPr/>
        </p:nvSpPr>
        <p:spPr>
          <a:xfrm>
            <a:off x="856824" y="1759255"/>
            <a:ext cx="1215000" cy="5367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None/>
            </a:pPr>
            <a:r>
              <a:rPr lang="it" sz="1600"/>
              <a:t>To comply with mandates</a:t>
            </a:r>
            <a:r>
              <a:rPr b="1" i="0" lang="it"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p:txBody>
      </p:sp>
      <p:sp>
        <p:nvSpPr>
          <p:cNvPr id="372" name="Google Shape;372;p45"/>
          <p:cNvSpPr/>
          <p:nvPr/>
        </p:nvSpPr>
        <p:spPr>
          <a:xfrm>
            <a:off x="3867463" y="2163601"/>
            <a:ext cx="1508700" cy="9174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None/>
            </a:pPr>
            <a:r>
              <a:rPr b="1" lang="it" sz="1900">
                <a:solidFill>
                  <a:srgbClr val="00B0F0"/>
                </a:solidFill>
                <a:latin typeface="Helvetica Neue"/>
                <a:ea typeface="Helvetica Neue"/>
                <a:cs typeface="Helvetica Neue"/>
                <a:sym typeface="Helvetica Neue"/>
              </a:rPr>
              <a:t>For your own research</a:t>
            </a:r>
            <a:endParaRPr sz="800"/>
          </a:p>
        </p:txBody>
      </p:sp>
      <p:sp>
        <p:nvSpPr>
          <p:cNvPr id="373" name="Google Shape;373;p45"/>
          <p:cNvSpPr/>
          <p:nvPr/>
        </p:nvSpPr>
        <p:spPr>
          <a:xfrm>
            <a:off x="3788396" y="1808645"/>
            <a:ext cx="1720200" cy="1720200"/>
          </a:xfrm>
          <a:prstGeom prst="ellipse">
            <a:avLst/>
          </a:prstGeom>
          <a:noFill/>
          <a:ln cap="flat" cmpd="sng" w="317500">
            <a:solidFill>
              <a:srgbClr val="20246A"/>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74" name="Google Shape;374;p45"/>
          <p:cNvSpPr/>
          <p:nvPr/>
        </p:nvSpPr>
        <p:spPr>
          <a:xfrm>
            <a:off x="6784363" y="1589846"/>
            <a:ext cx="1492500" cy="5367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None/>
            </a:pPr>
            <a:r>
              <a:rPr lang="it" sz="1600"/>
              <a:t>Publish a </a:t>
            </a:r>
            <a:r>
              <a:rPr b="0" i="0" lang="it" sz="1600" u="none" cap="none" strike="noStrike">
                <a:solidFill>
                  <a:srgbClr val="000000"/>
                </a:solidFill>
                <a:latin typeface="Arial"/>
                <a:ea typeface="Arial"/>
                <a:cs typeface="Arial"/>
                <a:sym typeface="Arial"/>
              </a:rPr>
              <a:t> </a:t>
            </a:r>
            <a:endParaRPr sz="800"/>
          </a:p>
          <a:p>
            <a:pPr indent="0" lvl="0" marL="0" marR="0" rtl="0" algn="ctr">
              <a:lnSpc>
                <a:spcPct val="100000"/>
              </a:lnSpc>
              <a:spcBef>
                <a:spcPts val="0"/>
              </a:spcBef>
              <a:spcAft>
                <a:spcPts val="0"/>
              </a:spcAft>
              <a:buNone/>
            </a:pPr>
            <a:r>
              <a:rPr b="0" i="0" lang="it" sz="1600" u="none" cap="none" strike="noStrike">
                <a:solidFill>
                  <a:srgbClr val="000000"/>
                </a:solidFill>
                <a:latin typeface="Arial"/>
                <a:ea typeface="Arial"/>
                <a:cs typeface="Arial"/>
                <a:sym typeface="Arial"/>
              </a:rPr>
              <a:t>data paper</a:t>
            </a:r>
            <a:endParaRPr b="0" i="0" sz="1600" u="none" cap="none" strike="noStrike">
              <a:solidFill>
                <a:srgbClr val="000000"/>
              </a:solidFill>
              <a:latin typeface="Arial"/>
              <a:ea typeface="Arial"/>
              <a:cs typeface="Arial"/>
              <a:sym typeface="Arial"/>
            </a:endParaRPr>
          </a:p>
        </p:txBody>
      </p:sp>
      <p:sp>
        <p:nvSpPr>
          <p:cNvPr id="375" name="Google Shape;375;p45"/>
          <p:cNvSpPr/>
          <p:nvPr/>
        </p:nvSpPr>
        <p:spPr>
          <a:xfrm>
            <a:off x="558938" y="4254200"/>
            <a:ext cx="2318400" cy="5367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None/>
            </a:pPr>
            <a:r>
              <a:rPr lang="it" sz="1600"/>
              <a:t>More citations </a:t>
            </a:r>
            <a:endParaRPr sz="800"/>
          </a:p>
        </p:txBody>
      </p:sp>
      <p:sp>
        <p:nvSpPr>
          <p:cNvPr id="376" name="Google Shape;376;p45"/>
          <p:cNvSpPr/>
          <p:nvPr/>
        </p:nvSpPr>
        <p:spPr>
          <a:xfrm>
            <a:off x="7056298" y="4254200"/>
            <a:ext cx="1333800" cy="5367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None/>
            </a:pPr>
            <a:r>
              <a:rPr lang="it" sz="1600"/>
              <a:t>More visibility and impact</a:t>
            </a:r>
            <a:endParaRPr sz="800"/>
          </a:p>
        </p:txBody>
      </p:sp>
      <p:pic>
        <p:nvPicPr>
          <p:cNvPr descr="ile menu page paper icon - Documents" id="377" name="Google Shape;377;p45"/>
          <p:cNvPicPr preferRelativeResize="0"/>
          <p:nvPr/>
        </p:nvPicPr>
        <p:blipFill rotWithShape="1">
          <a:blip r:embed="rId3">
            <a:alphaModFix/>
          </a:blip>
          <a:srcRect b="0" l="0" r="0" t="0"/>
          <a:stretch/>
        </p:blipFill>
        <p:spPr>
          <a:xfrm>
            <a:off x="6992666" y="454567"/>
            <a:ext cx="1091505" cy="1091505"/>
          </a:xfrm>
          <a:prstGeom prst="rect">
            <a:avLst/>
          </a:prstGeom>
          <a:noFill/>
          <a:ln>
            <a:noFill/>
          </a:ln>
        </p:spPr>
      </p:pic>
      <p:pic>
        <p:nvPicPr>
          <p:cNvPr descr="uote icon — Stock Vector © Arcady #81546210" id="378" name="Google Shape;378;p45"/>
          <p:cNvPicPr preferRelativeResize="0"/>
          <p:nvPr/>
        </p:nvPicPr>
        <p:blipFill rotWithShape="1">
          <a:blip r:embed="rId4">
            <a:alphaModFix/>
          </a:blip>
          <a:srcRect b="0" l="0" r="0" t="0"/>
          <a:stretch/>
        </p:blipFill>
        <p:spPr>
          <a:xfrm>
            <a:off x="1168955" y="2948386"/>
            <a:ext cx="1333891" cy="1333891"/>
          </a:xfrm>
          <a:prstGeom prst="rect">
            <a:avLst/>
          </a:prstGeom>
          <a:noFill/>
          <a:ln>
            <a:noFill/>
          </a:ln>
        </p:spPr>
      </p:pic>
      <p:pic>
        <p:nvPicPr>
          <p:cNvPr descr="aw, legal icon - Download on Iconfinder on Iconfinder" id="379" name="Google Shape;379;p45"/>
          <p:cNvPicPr preferRelativeResize="0"/>
          <p:nvPr/>
        </p:nvPicPr>
        <p:blipFill rotWithShape="1">
          <a:blip r:embed="rId5">
            <a:alphaModFix/>
          </a:blip>
          <a:srcRect b="0" l="0" r="0" t="0"/>
          <a:stretch/>
        </p:blipFill>
        <p:spPr>
          <a:xfrm>
            <a:off x="1226445" y="705322"/>
            <a:ext cx="996988" cy="996988"/>
          </a:xfrm>
          <a:prstGeom prst="rect">
            <a:avLst/>
          </a:prstGeom>
          <a:noFill/>
          <a:ln>
            <a:noFill/>
          </a:ln>
        </p:spPr>
      </p:pic>
      <p:cxnSp>
        <p:nvCxnSpPr>
          <p:cNvPr id="380" name="Google Shape;380;p45"/>
          <p:cNvCxnSpPr/>
          <p:nvPr/>
        </p:nvCxnSpPr>
        <p:spPr>
          <a:xfrm flipH="1">
            <a:off x="5716315" y="1763300"/>
            <a:ext cx="1017900" cy="528600"/>
          </a:xfrm>
          <a:prstGeom prst="straightConnector1">
            <a:avLst/>
          </a:prstGeom>
          <a:noFill/>
          <a:ln cap="flat" cmpd="sng" w="25400">
            <a:solidFill>
              <a:schemeClr val="dk1"/>
            </a:solidFill>
            <a:prstDash val="solid"/>
            <a:round/>
            <a:headEnd len="sm" w="sm" type="none"/>
            <a:tailEnd len="sm" w="sm" type="none"/>
          </a:ln>
        </p:spPr>
      </p:cxnSp>
      <p:cxnSp>
        <p:nvCxnSpPr>
          <p:cNvPr id="381" name="Google Shape;381;p45"/>
          <p:cNvCxnSpPr/>
          <p:nvPr/>
        </p:nvCxnSpPr>
        <p:spPr>
          <a:xfrm rot="10800000">
            <a:off x="5659015" y="3092607"/>
            <a:ext cx="1075200" cy="240000"/>
          </a:xfrm>
          <a:prstGeom prst="straightConnector1">
            <a:avLst/>
          </a:prstGeom>
          <a:noFill/>
          <a:ln cap="flat" cmpd="sng" w="25400">
            <a:solidFill>
              <a:schemeClr val="dk1"/>
            </a:solidFill>
            <a:prstDash val="solid"/>
            <a:round/>
            <a:headEnd len="sm" w="sm" type="none"/>
            <a:tailEnd len="sm" w="sm" type="none"/>
          </a:ln>
        </p:spPr>
      </p:cxnSp>
      <p:cxnSp>
        <p:nvCxnSpPr>
          <p:cNvPr id="382" name="Google Shape;382;p45"/>
          <p:cNvCxnSpPr/>
          <p:nvPr/>
        </p:nvCxnSpPr>
        <p:spPr>
          <a:xfrm flipH="1">
            <a:off x="2446915" y="3006154"/>
            <a:ext cx="1050000" cy="326400"/>
          </a:xfrm>
          <a:prstGeom prst="straightConnector1">
            <a:avLst/>
          </a:prstGeom>
          <a:noFill/>
          <a:ln cap="flat" cmpd="sng" w="25400">
            <a:solidFill>
              <a:schemeClr val="dk1"/>
            </a:solidFill>
            <a:prstDash val="solid"/>
            <a:round/>
            <a:headEnd len="sm" w="sm" type="none"/>
            <a:tailEnd len="sm" w="sm" type="none"/>
          </a:ln>
        </p:spPr>
      </p:cxnSp>
      <p:cxnSp>
        <p:nvCxnSpPr>
          <p:cNvPr id="383" name="Google Shape;383;p45"/>
          <p:cNvCxnSpPr/>
          <p:nvPr/>
        </p:nvCxnSpPr>
        <p:spPr>
          <a:xfrm rot="10800000">
            <a:off x="2383301" y="1895560"/>
            <a:ext cx="1172700" cy="401100"/>
          </a:xfrm>
          <a:prstGeom prst="straightConnector1">
            <a:avLst/>
          </a:prstGeom>
          <a:noFill/>
          <a:ln cap="flat" cmpd="sng" w="25400">
            <a:solidFill>
              <a:schemeClr val="dk1"/>
            </a:solidFill>
            <a:prstDash val="solid"/>
            <a:round/>
            <a:headEnd len="sm" w="sm" type="none"/>
            <a:tailEnd len="sm" w="sm" type="none"/>
          </a:ln>
        </p:spPr>
      </p:cxnSp>
      <p:pic>
        <p:nvPicPr>
          <p:cNvPr descr="Image result for megafono icona" id="384" name="Google Shape;384;p45"/>
          <p:cNvPicPr preferRelativeResize="0"/>
          <p:nvPr/>
        </p:nvPicPr>
        <p:blipFill rotWithShape="1">
          <a:blip r:embed="rId6">
            <a:alphaModFix/>
          </a:blip>
          <a:srcRect b="0" l="0" r="0" t="0"/>
          <a:stretch/>
        </p:blipFill>
        <p:spPr>
          <a:xfrm>
            <a:off x="6941867" y="3049453"/>
            <a:ext cx="1499624" cy="1111977"/>
          </a:xfrm>
          <a:prstGeom prst="rect">
            <a:avLst/>
          </a:prstGeom>
          <a:noFill/>
          <a:ln>
            <a:noFill/>
          </a:ln>
        </p:spPr>
      </p:pic>
      <p:sp>
        <p:nvSpPr>
          <p:cNvPr id="385" name="Google Shape;385;p45"/>
          <p:cNvSpPr txBox="1"/>
          <p:nvPr/>
        </p:nvSpPr>
        <p:spPr>
          <a:xfrm>
            <a:off x="108050" y="94275"/>
            <a:ext cx="5961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400">
                <a:latin typeface="Roboto"/>
                <a:ea typeface="Roboto"/>
                <a:cs typeface="Roboto"/>
                <a:sym typeface="Roboto"/>
              </a:rPr>
              <a:t>Why to share data - part 2</a:t>
            </a:r>
            <a:endParaRPr b="1" sz="24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46"/>
          <p:cNvPicPr preferRelativeResize="0"/>
          <p:nvPr/>
        </p:nvPicPr>
        <p:blipFill rotWithShape="1">
          <a:blip r:embed="rId3">
            <a:alphaModFix/>
          </a:blip>
          <a:srcRect b="0" l="0" r="0" t="8172"/>
          <a:stretch/>
        </p:blipFill>
        <p:spPr>
          <a:xfrm>
            <a:off x="0" y="237344"/>
            <a:ext cx="9042401" cy="2361584"/>
          </a:xfrm>
          <a:prstGeom prst="rect">
            <a:avLst/>
          </a:prstGeom>
          <a:noFill/>
          <a:ln>
            <a:noFill/>
          </a:ln>
        </p:spPr>
      </p:pic>
      <p:pic>
        <p:nvPicPr>
          <p:cNvPr id="392" name="Google Shape;392;p46"/>
          <p:cNvPicPr preferRelativeResize="0"/>
          <p:nvPr/>
        </p:nvPicPr>
        <p:blipFill rotWithShape="1">
          <a:blip r:embed="rId4">
            <a:alphaModFix/>
          </a:blip>
          <a:srcRect b="16165" l="20" r="-19" t="19559"/>
          <a:stretch/>
        </p:blipFill>
        <p:spPr>
          <a:xfrm>
            <a:off x="0" y="2219491"/>
            <a:ext cx="9144002" cy="2610464"/>
          </a:xfrm>
          <a:prstGeom prst="rect">
            <a:avLst/>
          </a:prstGeom>
          <a:noFill/>
          <a:ln>
            <a:noFill/>
          </a:ln>
        </p:spPr>
      </p:pic>
      <p:sp>
        <p:nvSpPr>
          <p:cNvPr id="393" name="Google Shape;393;p46"/>
          <p:cNvSpPr txBox="1"/>
          <p:nvPr/>
        </p:nvSpPr>
        <p:spPr>
          <a:xfrm>
            <a:off x="714649" y="4895898"/>
            <a:ext cx="3156000" cy="2211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None/>
            </a:pPr>
            <a:r>
              <a:rPr b="0" i="0" lang="it" sz="1100" u="none" cap="none" strike="noStrike">
                <a:solidFill>
                  <a:srgbClr val="FF654E"/>
                </a:solidFill>
                <a:latin typeface="Arial"/>
                <a:ea typeface="Arial"/>
                <a:cs typeface="Arial"/>
                <a:sym typeface="Arial"/>
              </a:rPr>
              <a:t>https://www.openaire.eu/data-reuse-use-cases </a:t>
            </a:r>
            <a:endParaRPr sz="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47"/>
          <p:cNvPicPr preferRelativeResize="0"/>
          <p:nvPr/>
        </p:nvPicPr>
        <p:blipFill rotWithShape="1">
          <a:blip r:embed="rId3">
            <a:alphaModFix/>
          </a:blip>
          <a:srcRect b="0" l="0" r="0" t="0"/>
          <a:stretch/>
        </p:blipFill>
        <p:spPr>
          <a:xfrm>
            <a:off x="4467602" y="3604136"/>
            <a:ext cx="1491020" cy="1491020"/>
          </a:xfrm>
          <a:prstGeom prst="rect">
            <a:avLst/>
          </a:prstGeom>
          <a:noFill/>
          <a:ln>
            <a:noFill/>
          </a:ln>
        </p:spPr>
      </p:pic>
      <p:sp>
        <p:nvSpPr>
          <p:cNvPr id="399" name="Google Shape;399;p47"/>
          <p:cNvSpPr txBox="1"/>
          <p:nvPr/>
        </p:nvSpPr>
        <p:spPr>
          <a:xfrm>
            <a:off x="228600" y="259910"/>
            <a:ext cx="4421400" cy="715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it" sz="1400" u="sng" cap="none" strike="noStrike">
                <a:solidFill>
                  <a:schemeClr val="hlink"/>
                </a:solidFill>
                <a:latin typeface="Calibri"/>
                <a:ea typeface="Calibri"/>
                <a:cs typeface="Calibri"/>
                <a:sym typeface="Calibri"/>
                <a:hlinkClick r:id="rId4"/>
              </a:rPr>
              <a:t>FishBase</a:t>
            </a:r>
            <a:br>
              <a:rPr b="0" i="0" lang="it" sz="1400" u="none" cap="none" strike="noStrike">
                <a:solidFill>
                  <a:schemeClr val="dk1"/>
                </a:solidFill>
                <a:latin typeface="Calibri"/>
                <a:ea typeface="Calibri"/>
                <a:cs typeface="Calibri"/>
                <a:sym typeface="Calibri"/>
              </a:rPr>
            </a:br>
            <a:r>
              <a:rPr b="0" i="0" lang="it" sz="1400" u="none" cap="none" strike="noStrike">
                <a:solidFill>
                  <a:schemeClr val="dk1"/>
                </a:solidFill>
                <a:latin typeface="Calibri"/>
                <a:ea typeface="Calibri"/>
                <a:cs typeface="Calibri"/>
                <a:sym typeface="Calibri"/>
              </a:rPr>
              <a:t>Raw data released with a cc by-nc licence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i="1" lang="it" sz="1400">
                <a:solidFill>
                  <a:schemeClr val="dk1"/>
                </a:solidFill>
                <a:latin typeface="Calibri"/>
                <a:ea typeface="Calibri"/>
                <a:cs typeface="Calibri"/>
                <a:sym typeface="Calibri"/>
              </a:rPr>
              <a:t>(consortium 1)</a:t>
            </a:r>
            <a:endParaRPr sz="1100"/>
          </a:p>
        </p:txBody>
      </p:sp>
      <p:sp>
        <p:nvSpPr>
          <p:cNvPr id="400" name="Google Shape;400;p47"/>
          <p:cNvSpPr txBox="1"/>
          <p:nvPr/>
        </p:nvSpPr>
        <p:spPr>
          <a:xfrm>
            <a:off x="4057225" y="1746725"/>
            <a:ext cx="27693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1" lang="it" sz="1400">
                <a:solidFill>
                  <a:schemeClr val="dk1"/>
                </a:solidFill>
                <a:latin typeface="Calibri"/>
                <a:ea typeface="Calibri"/>
                <a:cs typeface="Calibri"/>
                <a:sym typeface="Calibri"/>
              </a:rPr>
              <a:t>Institution two processes the data</a:t>
            </a:r>
            <a:endParaRPr sz="1100"/>
          </a:p>
        </p:txBody>
      </p:sp>
      <p:pic>
        <p:nvPicPr>
          <p:cNvPr id="401" name="Google Shape;401;p47"/>
          <p:cNvPicPr preferRelativeResize="0"/>
          <p:nvPr/>
        </p:nvPicPr>
        <p:blipFill rotWithShape="1">
          <a:blip r:embed="rId5">
            <a:alphaModFix/>
          </a:blip>
          <a:srcRect b="0" l="0" r="0" t="0"/>
          <a:stretch/>
        </p:blipFill>
        <p:spPr>
          <a:xfrm>
            <a:off x="327889" y="1617349"/>
            <a:ext cx="2869096" cy="2016247"/>
          </a:xfrm>
          <a:prstGeom prst="rect">
            <a:avLst/>
          </a:prstGeom>
          <a:noFill/>
          <a:ln>
            <a:noFill/>
          </a:ln>
        </p:spPr>
      </p:pic>
      <p:cxnSp>
        <p:nvCxnSpPr>
          <p:cNvPr id="402" name="Google Shape;402;p47"/>
          <p:cNvCxnSpPr/>
          <p:nvPr/>
        </p:nvCxnSpPr>
        <p:spPr>
          <a:xfrm rot="10800000">
            <a:off x="2442003" y="1082905"/>
            <a:ext cx="2025600" cy="0"/>
          </a:xfrm>
          <a:prstGeom prst="straightConnector1">
            <a:avLst/>
          </a:prstGeom>
          <a:noFill/>
          <a:ln cap="flat" cmpd="sng" w="25400">
            <a:solidFill>
              <a:schemeClr val="dk1"/>
            </a:solidFill>
            <a:prstDash val="solid"/>
            <a:miter lim="800000"/>
            <a:headEnd len="sm" w="sm" type="none"/>
            <a:tailEnd len="sm" w="sm" type="none"/>
          </a:ln>
        </p:spPr>
      </p:cxnSp>
      <p:cxnSp>
        <p:nvCxnSpPr>
          <p:cNvPr id="403" name="Google Shape;403;p47"/>
          <p:cNvCxnSpPr/>
          <p:nvPr/>
        </p:nvCxnSpPr>
        <p:spPr>
          <a:xfrm flipH="1">
            <a:off x="1922564" y="1082905"/>
            <a:ext cx="519300" cy="493200"/>
          </a:xfrm>
          <a:prstGeom prst="straightConnector1">
            <a:avLst/>
          </a:prstGeom>
          <a:noFill/>
          <a:ln cap="flat" cmpd="sng" w="25400">
            <a:solidFill>
              <a:schemeClr val="dk1"/>
            </a:solidFill>
            <a:prstDash val="solid"/>
            <a:miter lim="800000"/>
            <a:headEnd len="sm" w="sm" type="none"/>
            <a:tailEnd len="sm" w="sm" type="none"/>
          </a:ln>
        </p:spPr>
      </p:cxnSp>
      <p:cxnSp>
        <p:nvCxnSpPr>
          <p:cNvPr id="404" name="Google Shape;404;p47"/>
          <p:cNvCxnSpPr/>
          <p:nvPr/>
        </p:nvCxnSpPr>
        <p:spPr>
          <a:xfrm flipH="1">
            <a:off x="3196955" y="2747568"/>
            <a:ext cx="1452900" cy="9300"/>
          </a:xfrm>
          <a:prstGeom prst="straightConnector1">
            <a:avLst/>
          </a:prstGeom>
          <a:noFill/>
          <a:ln cap="flat" cmpd="sng" w="25400">
            <a:solidFill>
              <a:schemeClr val="dk1"/>
            </a:solidFill>
            <a:prstDash val="solid"/>
            <a:miter lim="800000"/>
            <a:headEnd len="sm" w="sm" type="none"/>
            <a:tailEnd len="sm" w="sm" type="none"/>
          </a:ln>
        </p:spPr>
      </p:cxnSp>
      <p:cxnSp>
        <p:nvCxnSpPr>
          <p:cNvPr id="405" name="Google Shape;405;p47"/>
          <p:cNvCxnSpPr/>
          <p:nvPr/>
        </p:nvCxnSpPr>
        <p:spPr>
          <a:xfrm rot="10800000">
            <a:off x="2624102" y="4215208"/>
            <a:ext cx="1843500" cy="0"/>
          </a:xfrm>
          <a:prstGeom prst="straightConnector1">
            <a:avLst/>
          </a:prstGeom>
          <a:noFill/>
          <a:ln cap="flat" cmpd="sng" w="25400">
            <a:solidFill>
              <a:schemeClr val="dk1"/>
            </a:solidFill>
            <a:prstDash val="solid"/>
            <a:miter lim="800000"/>
            <a:headEnd len="sm" w="sm" type="none"/>
            <a:tailEnd len="sm" w="sm" type="none"/>
          </a:ln>
        </p:spPr>
      </p:cxnSp>
      <p:cxnSp>
        <p:nvCxnSpPr>
          <p:cNvPr id="406" name="Google Shape;406;p47"/>
          <p:cNvCxnSpPr/>
          <p:nvPr/>
        </p:nvCxnSpPr>
        <p:spPr>
          <a:xfrm>
            <a:off x="1981056" y="3715067"/>
            <a:ext cx="643200" cy="500100"/>
          </a:xfrm>
          <a:prstGeom prst="straightConnector1">
            <a:avLst/>
          </a:prstGeom>
          <a:noFill/>
          <a:ln cap="flat" cmpd="sng" w="25400">
            <a:solidFill>
              <a:schemeClr val="dk1"/>
            </a:solidFill>
            <a:prstDash val="solid"/>
            <a:miter lim="800000"/>
            <a:headEnd len="sm" w="sm" type="none"/>
            <a:tailEnd len="sm" w="sm" type="none"/>
          </a:ln>
        </p:spPr>
      </p:cxnSp>
      <p:sp>
        <p:nvSpPr>
          <p:cNvPr descr="ersian red document icon - Free persian red file icons" id="407" name="Google Shape;407;p47"/>
          <p:cNvSpPr/>
          <p:nvPr/>
        </p:nvSpPr>
        <p:spPr>
          <a:xfrm>
            <a:off x="0" y="0"/>
            <a:ext cx="228600" cy="228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descr="llustration a document icon | Free Vector" id="408" name="Google Shape;408;p47"/>
          <p:cNvPicPr preferRelativeResize="0"/>
          <p:nvPr/>
        </p:nvPicPr>
        <p:blipFill rotWithShape="1">
          <a:blip r:embed="rId6">
            <a:alphaModFix/>
          </a:blip>
          <a:srcRect b="0" l="0" r="0" t="0"/>
          <a:stretch/>
        </p:blipFill>
        <p:spPr>
          <a:xfrm>
            <a:off x="4216450" y="2023719"/>
            <a:ext cx="1885952" cy="1885952"/>
          </a:xfrm>
          <a:prstGeom prst="rect">
            <a:avLst/>
          </a:prstGeom>
          <a:noFill/>
          <a:ln>
            <a:noFill/>
          </a:ln>
        </p:spPr>
      </p:pic>
      <p:pic>
        <p:nvPicPr>
          <p:cNvPr descr="omputer, desktop, device, home, pc, powerful, workstation icon" id="409" name="Google Shape;409;p47"/>
          <p:cNvPicPr preferRelativeResize="0"/>
          <p:nvPr/>
        </p:nvPicPr>
        <p:blipFill rotWithShape="1">
          <a:blip r:embed="rId7">
            <a:alphaModFix/>
          </a:blip>
          <a:srcRect b="0" l="0" r="0" t="0"/>
          <a:stretch/>
        </p:blipFill>
        <p:spPr>
          <a:xfrm>
            <a:off x="4557350" y="241121"/>
            <a:ext cx="1550605" cy="1550605"/>
          </a:xfrm>
          <a:prstGeom prst="rect">
            <a:avLst/>
          </a:prstGeom>
          <a:noFill/>
          <a:ln>
            <a:noFill/>
          </a:ln>
        </p:spPr>
      </p:pic>
      <p:pic>
        <p:nvPicPr>
          <p:cNvPr descr="each, location, map, ocean, pin, sea, water icon" id="410" name="Google Shape;410;p47"/>
          <p:cNvPicPr preferRelativeResize="0"/>
          <p:nvPr/>
        </p:nvPicPr>
        <p:blipFill rotWithShape="1">
          <a:blip r:embed="rId8">
            <a:alphaModFix/>
          </a:blip>
          <a:srcRect b="0" l="0" r="0" t="0"/>
          <a:stretch/>
        </p:blipFill>
        <p:spPr>
          <a:xfrm>
            <a:off x="6461147" y="813908"/>
            <a:ext cx="846959" cy="846959"/>
          </a:xfrm>
          <a:prstGeom prst="rect">
            <a:avLst/>
          </a:prstGeom>
          <a:noFill/>
          <a:ln>
            <a:noFill/>
          </a:ln>
        </p:spPr>
      </p:pic>
      <p:graphicFrame>
        <p:nvGraphicFramePr>
          <p:cNvPr id="411" name="Google Shape;411;p47"/>
          <p:cNvGraphicFramePr/>
          <p:nvPr/>
        </p:nvGraphicFramePr>
        <p:xfrm>
          <a:off x="6107955" y="3896449"/>
          <a:ext cx="3000000" cy="3000000"/>
        </p:xfrm>
        <a:graphic>
          <a:graphicData uri="http://schemas.openxmlformats.org/drawingml/2006/table">
            <a:tbl>
              <a:tblPr bandRow="1" firstRow="1">
                <a:noFill/>
                <a:tableStyleId>{8F09F5F8-A0B9-400B-B750-3FE347552473}</a:tableStyleId>
              </a:tblPr>
              <a:tblGrid>
                <a:gridCol w="2118575"/>
              </a:tblGrid>
              <a:tr h="906375">
                <a:tc>
                  <a:txBody>
                    <a:bodyPr/>
                    <a:lstStyle/>
                    <a:p>
                      <a:pPr indent="0" lvl="0" marL="0" marR="0" rtl="0" algn="l">
                        <a:lnSpc>
                          <a:spcPct val="100000"/>
                        </a:lnSpc>
                        <a:spcBef>
                          <a:spcPts val="0"/>
                        </a:spcBef>
                        <a:spcAft>
                          <a:spcPts val="0"/>
                        </a:spcAft>
                        <a:buClr>
                          <a:schemeClr val="dk1"/>
                        </a:buClr>
                        <a:buSzPts val="1400"/>
                        <a:buFont typeface="Calibri"/>
                        <a:buNone/>
                      </a:pPr>
                      <a:r>
                        <a:rPr b="0" lang="it" sz="1400" u="none" cap="none" strike="noStrike">
                          <a:solidFill>
                            <a:schemeClr val="dk1"/>
                          </a:solidFill>
                        </a:rPr>
                        <a:t>Report on fishing stocks  discussed at the European Parliament</a:t>
                      </a:r>
                      <a:endParaRPr sz="1100"/>
                    </a:p>
                    <a:p>
                      <a:pPr indent="0" lvl="0" marL="0" marR="0" rtl="0" algn="l">
                        <a:spcBef>
                          <a:spcPts val="0"/>
                        </a:spcBef>
                        <a:spcAft>
                          <a:spcPts val="0"/>
                        </a:spcAft>
                        <a:buNone/>
                      </a:pPr>
                      <a:r>
                        <a:t/>
                      </a:r>
                      <a:endParaRPr sz="1400"/>
                    </a:p>
                  </a:txBody>
                  <a:tcPr marT="34300" marB="34300" marR="68600" marL="68600">
                    <a:lnL cap="flat" cmpd="sng" w="12700">
                      <a:solidFill>
                        <a:schemeClr val="dk1"/>
                      </a:solidFill>
                      <a:prstDash val="solid"/>
                      <a:round/>
                      <a:headEnd len="sm" w="sm" type="none"/>
                      <a:tailEnd len="sm" w="sm" type="none"/>
                    </a:lnL>
                    <a:solidFill>
                      <a:schemeClr val="lt1"/>
                    </a:solidFill>
                  </a:tcPr>
                </a:tc>
              </a:tr>
            </a:tbl>
          </a:graphicData>
        </a:graphic>
      </p:graphicFrame>
      <p:graphicFrame>
        <p:nvGraphicFramePr>
          <p:cNvPr id="412" name="Google Shape;412;p47"/>
          <p:cNvGraphicFramePr/>
          <p:nvPr/>
        </p:nvGraphicFramePr>
        <p:xfrm>
          <a:off x="6107955" y="2513498"/>
          <a:ext cx="3000000" cy="3000000"/>
        </p:xfrm>
        <a:graphic>
          <a:graphicData uri="http://schemas.openxmlformats.org/drawingml/2006/table">
            <a:tbl>
              <a:tblPr bandRow="1" firstRow="1">
                <a:noFill/>
                <a:tableStyleId>{8F09F5F8-A0B9-400B-B750-3FE347552473}</a:tableStyleId>
              </a:tblPr>
              <a:tblGrid>
                <a:gridCol w="2118575"/>
              </a:tblGrid>
              <a:tr h="906375">
                <a:tc>
                  <a:txBody>
                    <a:bodyPr/>
                    <a:lstStyle/>
                    <a:p>
                      <a:pPr indent="0" lvl="0" marL="0" marR="0" rtl="0" algn="l">
                        <a:lnSpc>
                          <a:spcPct val="100000"/>
                        </a:lnSpc>
                        <a:spcBef>
                          <a:spcPts val="0"/>
                        </a:spcBef>
                        <a:spcAft>
                          <a:spcPts val="0"/>
                        </a:spcAft>
                        <a:buClr>
                          <a:schemeClr val="dk1"/>
                        </a:buClr>
                        <a:buSzPts val="1400"/>
                        <a:buFont typeface="Calibri"/>
                        <a:buNone/>
                      </a:pPr>
                      <a:r>
                        <a:rPr b="0" lang="it" sz="1400">
                          <a:solidFill>
                            <a:schemeClr val="dk1"/>
                          </a:solidFill>
                        </a:rPr>
                        <a:t>2</a:t>
                      </a:r>
                      <a:r>
                        <a:rPr b="0" lang="it">
                          <a:solidFill>
                            <a:schemeClr val="dk1"/>
                          </a:solidFill>
                        </a:rPr>
                        <a:t>527</a:t>
                      </a:r>
                      <a:endParaRPr sz="1100"/>
                    </a:p>
                    <a:p>
                      <a:pPr indent="0" lvl="0" marL="0" marR="0" rtl="0" algn="l">
                        <a:lnSpc>
                          <a:spcPct val="100000"/>
                        </a:lnSpc>
                        <a:spcBef>
                          <a:spcPts val="0"/>
                        </a:spcBef>
                        <a:spcAft>
                          <a:spcPts val="0"/>
                        </a:spcAft>
                        <a:buClr>
                          <a:schemeClr val="dk1"/>
                        </a:buClr>
                        <a:buSzPts val="1400"/>
                        <a:buFont typeface="Calibri"/>
                        <a:buNone/>
                      </a:pPr>
                      <a:r>
                        <a:rPr b="0" lang="it" sz="1400" u="sng">
                          <a:solidFill>
                            <a:schemeClr val="hlink"/>
                          </a:solidFill>
                          <a:hlinkClick r:id="rId9"/>
                        </a:rPr>
                        <a:t>bibliographical</a:t>
                      </a:r>
                      <a:br>
                        <a:rPr b="0" lang="it" sz="1400" u="sng">
                          <a:solidFill>
                            <a:schemeClr val="hlink"/>
                          </a:solidFill>
                          <a:hlinkClick r:id="rId10"/>
                        </a:rPr>
                      </a:br>
                      <a:r>
                        <a:rPr b="0" lang="it" sz="1400" u="sng">
                          <a:solidFill>
                            <a:schemeClr val="hlink"/>
                          </a:solidFill>
                          <a:hlinkClick r:id="rId11"/>
                        </a:rPr>
                        <a:t>citation</a:t>
                      </a:r>
                      <a:endParaRPr b="0" sz="1400">
                        <a:solidFill>
                          <a:schemeClr val="dk1"/>
                        </a:solidFill>
                      </a:endParaRPr>
                    </a:p>
                    <a:p>
                      <a:pPr indent="0" lvl="0" marL="0" marR="0" rtl="0" algn="l">
                        <a:spcBef>
                          <a:spcPts val="0"/>
                        </a:spcBef>
                        <a:spcAft>
                          <a:spcPts val="0"/>
                        </a:spcAft>
                        <a:buNone/>
                      </a:pPr>
                      <a:r>
                        <a:t/>
                      </a:r>
                      <a:endParaRPr sz="1400"/>
                    </a:p>
                  </a:txBody>
                  <a:tcPr marT="34300" marB="34300" marR="68600" marL="68600">
                    <a:lnL cap="flat" cmpd="sng" w="12700">
                      <a:solidFill>
                        <a:schemeClr val="dk1"/>
                      </a:solidFill>
                      <a:prstDash val="solid"/>
                      <a:round/>
                      <a:headEnd len="sm" w="sm" type="none"/>
                      <a:tailEnd len="sm" w="sm" type="none"/>
                    </a:lnL>
                    <a:solidFill>
                      <a:schemeClr val="lt1"/>
                    </a:solidFill>
                  </a:tcPr>
                </a:tc>
              </a:tr>
            </a:tbl>
          </a:graphicData>
        </a:graphic>
      </p:graphicFrame>
      <p:graphicFrame>
        <p:nvGraphicFramePr>
          <p:cNvPr id="413" name="Google Shape;413;p47"/>
          <p:cNvGraphicFramePr/>
          <p:nvPr/>
        </p:nvGraphicFramePr>
        <p:xfrm>
          <a:off x="7525736" y="711453"/>
          <a:ext cx="3000000" cy="3000000"/>
        </p:xfrm>
        <a:graphic>
          <a:graphicData uri="http://schemas.openxmlformats.org/drawingml/2006/table">
            <a:tbl>
              <a:tblPr bandRow="1" firstRow="1">
                <a:noFill/>
                <a:tableStyleId>{8F09F5F8-A0B9-400B-B750-3FE347552473}</a:tableStyleId>
              </a:tblPr>
              <a:tblGrid>
                <a:gridCol w="1524750"/>
              </a:tblGrid>
              <a:tr h="906375">
                <a:tc>
                  <a:txBody>
                    <a:bodyPr/>
                    <a:lstStyle/>
                    <a:p>
                      <a:pPr indent="0" lvl="0" marL="0" marR="0" rtl="0" algn="l">
                        <a:spcBef>
                          <a:spcPts val="0"/>
                        </a:spcBef>
                        <a:spcAft>
                          <a:spcPts val="0"/>
                        </a:spcAft>
                        <a:buNone/>
                      </a:pPr>
                      <a:r>
                        <a:rPr b="0" lang="it" sz="1400">
                          <a:solidFill>
                            <a:schemeClr val="dk1"/>
                          </a:solidFill>
                        </a:rPr>
                        <a:t>A third consortium produces AquaMap</a:t>
                      </a:r>
                      <a:endParaRPr b="0" sz="1400">
                        <a:solidFill>
                          <a:schemeClr val="dk1"/>
                        </a:solidFill>
                      </a:endParaRPr>
                    </a:p>
                    <a:p>
                      <a:pPr indent="0" lvl="0" marL="0" marR="0" rtl="0" algn="l">
                        <a:spcBef>
                          <a:spcPts val="0"/>
                        </a:spcBef>
                        <a:spcAft>
                          <a:spcPts val="0"/>
                        </a:spcAft>
                        <a:buNone/>
                      </a:pPr>
                      <a:r>
                        <a:t/>
                      </a:r>
                      <a:endParaRPr sz="1400">
                        <a:solidFill>
                          <a:schemeClr val="dk1"/>
                        </a:solidFill>
                      </a:endParaRPr>
                    </a:p>
                  </a:txBody>
                  <a:tcPr marT="34300" marB="34300" marR="68600" marL="68600">
                    <a:lnL cap="flat" cmpd="sng" w="12700">
                      <a:solidFill>
                        <a:schemeClr val="dk1"/>
                      </a:solidFill>
                      <a:prstDash val="solid"/>
                      <a:round/>
                      <a:headEnd len="sm" w="sm" type="none"/>
                      <a:tailEnd len="sm" w="sm" type="none"/>
                    </a:lnL>
                    <a:solidFill>
                      <a:schemeClr val="lt1"/>
                    </a:solidFill>
                  </a:tcPr>
                </a:tc>
              </a:tr>
            </a:tbl>
          </a:graphicData>
        </a:graphic>
      </p:graphicFrame>
      <p:sp>
        <p:nvSpPr>
          <p:cNvPr id="414" name="Google Shape;414;p47"/>
          <p:cNvSpPr txBox="1"/>
          <p:nvPr/>
        </p:nvSpPr>
        <p:spPr>
          <a:xfrm>
            <a:off x="157825" y="4632850"/>
            <a:ext cx="5347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15" name="Google Shape;415;p47"/>
          <p:cNvSpPr txBox="1"/>
          <p:nvPr>
            <p:ph idx="4294967295" type="body"/>
          </p:nvPr>
        </p:nvSpPr>
        <p:spPr>
          <a:xfrm>
            <a:off x="88875" y="4704425"/>
            <a:ext cx="7979400" cy="460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it">
                <a:solidFill>
                  <a:schemeClr val="lt1"/>
                </a:solidFill>
                <a:highlight>
                  <a:srgbClr val="424242"/>
                </a:highlight>
              </a:rPr>
              <a:t>1 - Data reuse examples </a:t>
            </a:r>
            <a:endParaRPr>
              <a:solidFill>
                <a:schemeClr val="lt1"/>
              </a:solidFill>
              <a:highlight>
                <a:srgbClr val="424242"/>
              </a:high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48"/>
          <p:cNvPicPr preferRelativeResize="0"/>
          <p:nvPr/>
        </p:nvPicPr>
        <p:blipFill rotWithShape="1">
          <a:blip r:embed="rId3">
            <a:alphaModFix/>
          </a:blip>
          <a:srcRect b="12188" l="0" r="0" t="0"/>
          <a:stretch/>
        </p:blipFill>
        <p:spPr>
          <a:xfrm>
            <a:off x="3678317" y="535880"/>
            <a:ext cx="1794905" cy="1692956"/>
          </a:xfrm>
          <a:prstGeom prst="rect">
            <a:avLst/>
          </a:prstGeom>
          <a:noFill/>
          <a:ln>
            <a:noFill/>
          </a:ln>
        </p:spPr>
      </p:pic>
      <p:sp>
        <p:nvSpPr>
          <p:cNvPr id="421" name="Google Shape;421;p48"/>
          <p:cNvSpPr txBox="1"/>
          <p:nvPr/>
        </p:nvSpPr>
        <p:spPr>
          <a:xfrm>
            <a:off x="268339" y="2511182"/>
            <a:ext cx="25194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it" sz="1400">
                <a:solidFill>
                  <a:schemeClr val="dk1"/>
                </a:solidFill>
                <a:latin typeface="Calibri"/>
                <a:ea typeface="Calibri"/>
                <a:cs typeface="Calibri"/>
                <a:sym typeface="Calibri"/>
              </a:rPr>
              <a:t>Data from Marine floats (Argo)</a:t>
            </a:r>
            <a:endParaRPr sz="1100"/>
          </a:p>
        </p:txBody>
      </p:sp>
      <p:sp>
        <p:nvSpPr>
          <p:cNvPr id="422" name="Google Shape;422;p48"/>
          <p:cNvSpPr txBox="1"/>
          <p:nvPr/>
        </p:nvSpPr>
        <p:spPr>
          <a:xfrm>
            <a:off x="3594503" y="2488247"/>
            <a:ext cx="18138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it" sz="1400">
                <a:solidFill>
                  <a:schemeClr val="dk1"/>
                </a:solidFill>
                <a:latin typeface="Calibri"/>
                <a:ea typeface="Calibri"/>
                <a:cs typeface="Calibri"/>
                <a:sym typeface="Calibri"/>
              </a:rPr>
              <a:t>Stan</a:t>
            </a:r>
            <a:r>
              <a:rPr b="1" lang="it">
                <a:solidFill>
                  <a:schemeClr val="dk1"/>
                </a:solidFill>
                <a:latin typeface="Calibri"/>
                <a:ea typeface="Calibri"/>
                <a:cs typeface="Calibri"/>
                <a:sym typeface="Calibri"/>
              </a:rPr>
              <a:t>d</a:t>
            </a:r>
            <a:r>
              <a:rPr b="1" lang="it" sz="1400">
                <a:solidFill>
                  <a:schemeClr val="dk1"/>
                </a:solidFill>
                <a:latin typeface="Calibri"/>
                <a:ea typeface="Calibri"/>
                <a:cs typeface="Calibri"/>
                <a:sym typeface="Calibri"/>
              </a:rPr>
              <a:t>ardization</a:t>
            </a:r>
            <a:r>
              <a:rPr lang="it" sz="1400">
                <a:solidFill>
                  <a:schemeClr val="dk1"/>
                </a:solidFill>
                <a:latin typeface="Calibri"/>
                <a:ea typeface="Calibri"/>
                <a:cs typeface="Calibri"/>
                <a:sym typeface="Calibri"/>
              </a:rPr>
              <a:t> </a:t>
            </a:r>
            <a:r>
              <a:rPr b="1" lang="it" sz="1400">
                <a:solidFill>
                  <a:schemeClr val="dk1"/>
                </a:solidFill>
                <a:latin typeface="Calibri"/>
                <a:ea typeface="Calibri"/>
                <a:cs typeface="Calibri"/>
                <a:sym typeface="Calibri"/>
              </a:rPr>
              <a:t>process</a:t>
            </a:r>
            <a:endParaRPr sz="1100"/>
          </a:p>
        </p:txBody>
      </p:sp>
      <p:pic>
        <p:nvPicPr>
          <p:cNvPr id="423" name="Google Shape;423;p48"/>
          <p:cNvPicPr preferRelativeResize="0"/>
          <p:nvPr/>
        </p:nvPicPr>
        <p:blipFill rotWithShape="1">
          <a:blip r:embed="rId4">
            <a:alphaModFix/>
          </a:blip>
          <a:srcRect b="0" l="0" r="0" t="0"/>
          <a:stretch/>
        </p:blipFill>
        <p:spPr>
          <a:xfrm>
            <a:off x="6763142" y="765568"/>
            <a:ext cx="1199758" cy="1221375"/>
          </a:xfrm>
          <a:prstGeom prst="rect">
            <a:avLst/>
          </a:prstGeom>
          <a:noFill/>
          <a:ln>
            <a:noFill/>
          </a:ln>
        </p:spPr>
      </p:pic>
      <p:sp>
        <p:nvSpPr>
          <p:cNvPr id="424" name="Google Shape;424;p48"/>
          <p:cNvSpPr txBox="1"/>
          <p:nvPr/>
        </p:nvSpPr>
        <p:spPr>
          <a:xfrm>
            <a:off x="6130976" y="2470240"/>
            <a:ext cx="24951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it" sz="1400">
                <a:solidFill>
                  <a:schemeClr val="dk1"/>
                </a:solidFill>
                <a:latin typeface="Calibri"/>
                <a:ea typeface="Calibri"/>
                <a:cs typeface="Calibri"/>
                <a:sym typeface="Calibri"/>
              </a:rPr>
              <a:t>Database: data released in CC-BY</a:t>
            </a:r>
            <a:endParaRPr sz="1100"/>
          </a:p>
        </p:txBody>
      </p:sp>
      <p:sp>
        <p:nvSpPr>
          <p:cNvPr id="425" name="Google Shape;425;p48"/>
          <p:cNvSpPr txBox="1"/>
          <p:nvPr/>
        </p:nvSpPr>
        <p:spPr>
          <a:xfrm>
            <a:off x="303884" y="2858261"/>
            <a:ext cx="2534700" cy="1362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it" sz="1400">
                <a:solidFill>
                  <a:schemeClr val="dk1"/>
                </a:solidFill>
                <a:latin typeface="Calibri"/>
                <a:ea typeface="Calibri"/>
                <a:cs typeface="Calibri"/>
                <a:sym typeface="Calibri"/>
              </a:rPr>
              <a:t>Original raw data produced by Argo floats. Data are released with an open license (CC-0) on the institutional repository without any kind of processing.</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26" name="Google Shape;426;p48"/>
          <p:cNvSpPr txBox="1"/>
          <p:nvPr/>
        </p:nvSpPr>
        <p:spPr>
          <a:xfrm flipH="1">
            <a:off x="3569902" y="2977640"/>
            <a:ext cx="1963500" cy="931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it" sz="1400">
                <a:solidFill>
                  <a:schemeClr val="dk1"/>
                </a:solidFill>
                <a:latin typeface="Calibri"/>
                <a:ea typeface="Calibri"/>
                <a:cs typeface="Calibri"/>
                <a:sym typeface="Calibri"/>
              </a:rPr>
              <a:t>A standardization process was necessary and then a new dataset was produced</a:t>
            </a:r>
            <a:r>
              <a:rPr lang="it" sz="1400">
                <a:solidFill>
                  <a:srgbClr val="7F7F7F"/>
                </a:solidFill>
                <a:latin typeface="Calibri"/>
                <a:ea typeface="Calibri"/>
                <a:cs typeface="Calibri"/>
                <a:sym typeface="Calibri"/>
              </a:rPr>
              <a:t>.</a:t>
            </a:r>
            <a:endParaRPr sz="1100"/>
          </a:p>
        </p:txBody>
      </p:sp>
      <p:sp>
        <p:nvSpPr>
          <p:cNvPr id="427" name="Google Shape;427;p48"/>
          <p:cNvSpPr txBox="1"/>
          <p:nvPr/>
        </p:nvSpPr>
        <p:spPr>
          <a:xfrm>
            <a:off x="6121022" y="2917208"/>
            <a:ext cx="2881200" cy="1362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it" sz="1400">
                <a:solidFill>
                  <a:schemeClr val="dk1"/>
                </a:solidFill>
                <a:latin typeface="Calibri"/>
                <a:ea typeface="Calibri"/>
                <a:cs typeface="Calibri"/>
                <a:sym typeface="Calibri"/>
              </a:rPr>
              <a:t>The dataset is released with an open license (CC-BY) on the institutional repository and it is suggested to mention Institution 1 and Institution 2 in case of reuse.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nvGrpSpPr>
          <p:cNvPr id="428" name="Google Shape;428;p48"/>
          <p:cNvGrpSpPr/>
          <p:nvPr/>
        </p:nvGrpSpPr>
        <p:grpSpPr>
          <a:xfrm>
            <a:off x="2971915" y="1292510"/>
            <a:ext cx="329957" cy="463058"/>
            <a:chOff x="3717036" y="2379707"/>
            <a:chExt cx="711267" cy="998185"/>
          </a:xfrm>
        </p:grpSpPr>
        <p:cxnSp>
          <p:nvCxnSpPr>
            <p:cNvPr id="429" name="Google Shape;429;p48"/>
            <p:cNvCxnSpPr/>
            <p:nvPr/>
          </p:nvCxnSpPr>
          <p:spPr>
            <a:xfrm rot="10800000">
              <a:off x="3717036" y="2379707"/>
              <a:ext cx="705600" cy="471300"/>
            </a:xfrm>
            <a:prstGeom prst="straightConnector1">
              <a:avLst/>
            </a:prstGeom>
            <a:noFill/>
            <a:ln cap="rnd" cmpd="sng" w="107950">
              <a:solidFill>
                <a:srgbClr val="7F7F7F"/>
              </a:solidFill>
              <a:prstDash val="solid"/>
              <a:miter lim="800000"/>
              <a:headEnd len="sm" w="sm" type="none"/>
              <a:tailEnd len="sm" w="sm" type="none"/>
            </a:ln>
          </p:spPr>
        </p:cxnSp>
        <p:cxnSp>
          <p:nvCxnSpPr>
            <p:cNvPr id="430" name="Google Shape;430;p48"/>
            <p:cNvCxnSpPr/>
            <p:nvPr/>
          </p:nvCxnSpPr>
          <p:spPr>
            <a:xfrm flipH="1">
              <a:off x="3722703" y="2861292"/>
              <a:ext cx="705600" cy="516600"/>
            </a:xfrm>
            <a:prstGeom prst="straightConnector1">
              <a:avLst/>
            </a:prstGeom>
            <a:noFill/>
            <a:ln cap="rnd" cmpd="sng" w="107950">
              <a:solidFill>
                <a:srgbClr val="7F7F7F"/>
              </a:solidFill>
              <a:prstDash val="solid"/>
              <a:miter lim="800000"/>
              <a:headEnd len="sm" w="sm" type="none"/>
              <a:tailEnd len="sm" w="sm" type="none"/>
            </a:ln>
          </p:spPr>
        </p:cxnSp>
      </p:grpSp>
      <p:grpSp>
        <p:nvGrpSpPr>
          <p:cNvPr id="431" name="Google Shape;431;p48"/>
          <p:cNvGrpSpPr/>
          <p:nvPr/>
        </p:nvGrpSpPr>
        <p:grpSpPr>
          <a:xfrm>
            <a:off x="5788192" y="1292510"/>
            <a:ext cx="329957" cy="463058"/>
            <a:chOff x="3717036" y="2379707"/>
            <a:chExt cx="711267" cy="998185"/>
          </a:xfrm>
        </p:grpSpPr>
        <p:cxnSp>
          <p:nvCxnSpPr>
            <p:cNvPr id="432" name="Google Shape;432;p48"/>
            <p:cNvCxnSpPr/>
            <p:nvPr/>
          </p:nvCxnSpPr>
          <p:spPr>
            <a:xfrm rot="10800000">
              <a:off x="3717036" y="2379707"/>
              <a:ext cx="705600" cy="471300"/>
            </a:xfrm>
            <a:prstGeom prst="straightConnector1">
              <a:avLst/>
            </a:prstGeom>
            <a:noFill/>
            <a:ln cap="rnd" cmpd="sng" w="107950">
              <a:solidFill>
                <a:srgbClr val="7F7F7F"/>
              </a:solidFill>
              <a:prstDash val="solid"/>
              <a:miter lim="800000"/>
              <a:headEnd len="sm" w="sm" type="none"/>
              <a:tailEnd len="sm" w="sm" type="none"/>
            </a:ln>
          </p:spPr>
        </p:cxnSp>
        <p:cxnSp>
          <p:nvCxnSpPr>
            <p:cNvPr id="433" name="Google Shape;433;p48"/>
            <p:cNvCxnSpPr/>
            <p:nvPr/>
          </p:nvCxnSpPr>
          <p:spPr>
            <a:xfrm flipH="1">
              <a:off x="3722703" y="2861292"/>
              <a:ext cx="705600" cy="516600"/>
            </a:xfrm>
            <a:prstGeom prst="straightConnector1">
              <a:avLst/>
            </a:prstGeom>
            <a:noFill/>
            <a:ln cap="rnd" cmpd="sng" w="107950">
              <a:solidFill>
                <a:srgbClr val="7F7F7F"/>
              </a:solidFill>
              <a:prstDash val="solid"/>
              <a:miter lim="800000"/>
              <a:headEnd len="sm" w="sm" type="none"/>
              <a:tailEnd len="sm" w="sm" type="none"/>
            </a:ln>
          </p:spPr>
        </p:cxnSp>
      </p:grpSp>
      <p:grpSp>
        <p:nvGrpSpPr>
          <p:cNvPr id="434" name="Google Shape;434;p48"/>
          <p:cNvGrpSpPr/>
          <p:nvPr/>
        </p:nvGrpSpPr>
        <p:grpSpPr>
          <a:xfrm>
            <a:off x="6022205" y="1292510"/>
            <a:ext cx="329957" cy="463058"/>
            <a:chOff x="3717036" y="2379707"/>
            <a:chExt cx="711267" cy="998185"/>
          </a:xfrm>
        </p:grpSpPr>
        <p:cxnSp>
          <p:nvCxnSpPr>
            <p:cNvPr id="435" name="Google Shape;435;p48"/>
            <p:cNvCxnSpPr/>
            <p:nvPr/>
          </p:nvCxnSpPr>
          <p:spPr>
            <a:xfrm rot="10800000">
              <a:off x="3717036" y="2379707"/>
              <a:ext cx="705600" cy="471300"/>
            </a:xfrm>
            <a:prstGeom prst="straightConnector1">
              <a:avLst/>
            </a:prstGeom>
            <a:noFill/>
            <a:ln cap="rnd" cmpd="sng" w="107950">
              <a:solidFill>
                <a:srgbClr val="7F7F7F"/>
              </a:solidFill>
              <a:prstDash val="solid"/>
              <a:miter lim="800000"/>
              <a:headEnd len="sm" w="sm" type="none"/>
              <a:tailEnd len="sm" w="sm" type="none"/>
            </a:ln>
          </p:spPr>
        </p:cxnSp>
        <p:cxnSp>
          <p:nvCxnSpPr>
            <p:cNvPr id="436" name="Google Shape;436;p48"/>
            <p:cNvCxnSpPr/>
            <p:nvPr/>
          </p:nvCxnSpPr>
          <p:spPr>
            <a:xfrm flipH="1">
              <a:off x="3722703" y="2861292"/>
              <a:ext cx="705600" cy="516600"/>
            </a:xfrm>
            <a:prstGeom prst="straightConnector1">
              <a:avLst/>
            </a:prstGeom>
            <a:noFill/>
            <a:ln cap="rnd" cmpd="sng" w="107950">
              <a:solidFill>
                <a:srgbClr val="7F7F7F"/>
              </a:solidFill>
              <a:prstDash val="solid"/>
              <a:miter lim="800000"/>
              <a:headEnd len="sm" w="sm" type="none"/>
              <a:tailEnd len="sm" w="sm" type="none"/>
            </a:ln>
          </p:spPr>
        </p:cxnSp>
      </p:grpSp>
      <p:pic>
        <p:nvPicPr>
          <p:cNvPr id="437" name="Google Shape;437;p48"/>
          <p:cNvPicPr preferRelativeResize="0"/>
          <p:nvPr/>
        </p:nvPicPr>
        <p:blipFill rotWithShape="1">
          <a:blip r:embed="rId5">
            <a:alphaModFix/>
          </a:blip>
          <a:srcRect b="0" l="0" r="0" t="0"/>
          <a:stretch/>
        </p:blipFill>
        <p:spPr>
          <a:xfrm>
            <a:off x="579369" y="581709"/>
            <a:ext cx="1747622" cy="1747622"/>
          </a:xfrm>
          <a:prstGeom prst="rect">
            <a:avLst/>
          </a:prstGeom>
          <a:noFill/>
          <a:ln>
            <a:noFill/>
          </a:ln>
        </p:spPr>
      </p:pic>
      <p:sp>
        <p:nvSpPr>
          <p:cNvPr id="438" name="Google Shape;438;p48"/>
          <p:cNvSpPr txBox="1"/>
          <p:nvPr>
            <p:ph idx="4294967295" type="body"/>
          </p:nvPr>
        </p:nvSpPr>
        <p:spPr>
          <a:xfrm>
            <a:off x="88875" y="4704425"/>
            <a:ext cx="7979400" cy="460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it">
                <a:solidFill>
                  <a:schemeClr val="lt1"/>
                </a:solidFill>
                <a:highlight>
                  <a:srgbClr val="424242"/>
                </a:highlight>
              </a:rPr>
              <a:t>2 - Data reuse examples </a:t>
            </a:r>
            <a:endParaRPr>
              <a:solidFill>
                <a:schemeClr val="lt1"/>
              </a:solidFill>
              <a:highlight>
                <a:srgbClr val="424242"/>
              </a:high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49"/>
          <p:cNvPicPr preferRelativeResize="0"/>
          <p:nvPr/>
        </p:nvPicPr>
        <p:blipFill rotWithShape="1">
          <a:blip r:embed="rId3">
            <a:alphaModFix/>
          </a:blip>
          <a:srcRect b="0" l="0" r="0" t="0"/>
          <a:stretch/>
        </p:blipFill>
        <p:spPr>
          <a:xfrm>
            <a:off x="0" y="660475"/>
            <a:ext cx="9144000" cy="3822551"/>
          </a:xfrm>
          <a:prstGeom prst="rect">
            <a:avLst/>
          </a:prstGeom>
          <a:noFill/>
          <a:ln>
            <a:noFill/>
          </a:ln>
        </p:spPr>
      </p:pic>
      <p:sp>
        <p:nvSpPr>
          <p:cNvPr id="445" name="Google Shape;445;p49"/>
          <p:cNvSpPr txBox="1"/>
          <p:nvPr/>
        </p:nvSpPr>
        <p:spPr>
          <a:xfrm>
            <a:off x="250725" y="134775"/>
            <a:ext cx="8263200" cy="4059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None/>
            </a:pPr>
            <a:r>
              <a:rPr b="1" lang="it" sz="2300">
                <a:solidFill>
                  <a:schemeClr val="accent1"/>
                </a:solidFill>
                <a:latin typeface="Helvetica Neue"/>
                <a:ea typeface="Helvetica Neue"/>
                <a:cs typeface="Helvetica Neue"/>
                <a:sym typeface="Helvetica Neue"/>
              </a:rPr>
              <a:t>Data reuse examples - a journalistic investigation</a:t>
            </a:r>
            <a:endParaRPr sz="800"/>
          </a:p>
        </p:txBody>
      </p:sp>
      <p:sp>
        <p:nvSpPr>
          <p:cNvPr id="446" name="Google Shape;446;p49"/>
          <p:cNvSpPr txBox="1"/>
          <p:nvPr/>
        </p:nvSpPr>
        <p:spPr>
          <a:xfrm>
            <a:off x="144208" y="4730910"/>
            <a:ext cx="7717800" cy="2211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None/>
            </a:pPr>
            <a:r>
              <a:rPr lang="it" sz="1100"/>
              <a:t>Based on data from the Copernicus project. </a:t>
            </a:r>
            <a:r>
              <a:rPr b="0" i="0" lang="it" sz="1100" u="none" cap="none" strike="noStrike">
                <a:solidFill>
                  <a:srgbClr val="000000"/>
                </a:solidFill>
                <a:latin typeface="Arial"/>
                <a:ea typeface="Arial"/>
                <a:cs typeface="Arial"/>
                <a:sym typeface="Arial"/>
              </a:rPr>
              <a:t>https://climatechange.europeandatajournalism.eu/en/</a:t>
            </a:r>
            <a:endParaRPr sz="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50"/>
          <p:cNvPicPr preferRelativeResize="0"/>
          <p:nvPr/>
        </p:nvPicPr>
        <p:blipFill rotWithShape="1">
          <a:blip r:embed="rId3">
            <a:alphaModFix/>
          </a:blip>
          <a:srcRect b="0" l="0" r="0" t="0"/>
          <a:stretch/>
        </p:blipFill>
        <p:spPr>
          <a:xfrm>
            <a:off x="0" y="749523"/>
            <a:ext cx="9144001" cy="364445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51"/>
          <p:cNvPicPr preferRelativeResize="0"/>
          <p:nvPr/>
        </p:nvPicPr>
        <p:blipFill rotWithShape="1">
          <a:blip r:embed="rId3">
            <a:alphaModFix/>
          </a:blip>
          <a:srcRect b="0" l="0" r="0" t="0"/>
          <a:stretch/>
        </p:blipFill>
        <p:spPr>
          <a:xfrm>
            <a:off x="630494" y="955497"/>
            <a:ext cx="7500054" cy="3232508"/>
          </a:xfrm>
          <a:prstGeom prst="rect">
            <a:avLst/>
          </a:prstGeom>
          <a:noFill/>
          <a:ln>
            <a:noFill/>
          </a:ln>
        </p:spPr>
      </p:pic>
      <p:sp>
        <p:nvSpPr>
          <p:cNvPr id="458" name="Google Shape;458;p51"/>
          <p:cNvSpPr txBox="1"/>
          <p:nvPr/>
        </p:nvSpPr>
        <p:spPr>
          <a:xfrm>
            <a:off x="1681272" y="4544891"/>
            <a:ext cx="5563800" cy="2211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None/>
            </a:pPr>
            <a:r>
              <a:rPr b="0" i="0" lang="it" sz="1100" u="none" cap="none" strike="noStrike">
                <a:solidFill>
                  <a:srgbClr val="000000"/>
                </a:solidFill>
                <a:latin typeface="Arial"/>
                <a:ea typeface="Arial"/>
                <a:cs typeface="Arial"/>
                <a:sym typeface="Arial"/>
              </a:rPr>
              <a:t>https://www.data.cam.ac.uk/intro-data-champions/data-champions-cartoons</a:t>
            </a:r>
            <a:endParaRPr sz="800"/>
          </a:p>
        </p:txBody>
      </p:sp>
      <p:sp>
        <p:nvSpPr>
          <p:cNvPr id="459" name="Google Shape;459;p51"/>
          <p:cNvSpPr txBox="1"/>
          <p:nvPr/>
        </p:nvSpPr>
        <p:spPr>
          <a:xfrm>
            <a:off x="630500" y="218925"/>
            <a:ext cx="7233600" cy="5754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None/>
            </a:pPr>
            <a:r>
              <a:rPr b="1" lang="it" sz="3400">
                <a:solidFill>
                  <a:schemeClr val="accent1"/>
                </a:solidFill>
                <a:latin typeface="Helvetica Neue"/>
                <a:ea typeface="Helvetica Neue"/>
                <a:cs typeface="Helvetica Neue"/>
                <a:sym typeface="Helvetica Neue"/>
              </a:rPr>
              <a:t>For reproducibility and visibility</a:t>
            </a:r>
            <a:r>
              <a:rPr b="1" i="0" lang="it" sz="3400" u="none" cap="none" strike="noStrike">
                <a:solidFill>
                  <a:schemeClr val="accent1"/>
                </a:solidFill>
                <a:latin typeface="Helvetica Neue"/>
                <a:ea typeface="Helvetica Neue"/>
                <a:cs typeface="Helvetica Neue"/>
                <a:sym typeface="Helvetica Neue"/>
              </a:rPr>
              <a:t> </a:t>
            </a:r>
            <a:endParaRPr sz="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2"/>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it"/>
              <a:t>Hands on!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3"/>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Exercise 1</a:t>
            </a:r>
            <a:endParaRPr/>
          </a:p>
        </p:txBody>
      </p:sp>
      <p:sp>
        <p:nvSpPr>
          <p:cNvPr id="470" name="Google Shape;470;p53"/>
          <p:cNvSpPr txBox="1"/>
          <p:nvPr/>
        </p:nvSpPr>
        <p:spPr>
          <a:xfrm>
            <a:off x="311775" y="1399925"/>
            <a:ext cx="8520600" cy="42939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it">
                <a:solidFill>
                  <a:srgbClr val="111111"/>
                </a:solidFill>
                <a:latin typeface="Roboto"/>
                <a:ea typeface="Roboto"/>
                <a:cs typeface="Roboto"/>
                <a:sym typeface="Roboto"/>
              </a:rPr>
              <a:t>Open </a:t>
            </a:r>
            <a:r>
              <a:rPr lang="it">
                <a:solidFill>
                  <a:srgbClr val="2A7AE2"/>
                </a:solidFill>
                <a:uFill>
                  <a:noFill/>
                </a:uFill>
                <a:latin typeface="Roboto"/>
                <a:ea typeface="Roboto"/>
                <a:cs typeface="Roboto"/>
                <a:sym typeface="Roboto"/>
                <a:hlinkClick r:id="rId3">
                  <a:extLst>
                    <a:ext uri="{A12FA001-AC4F-418D-AE19-62706E023703}">
                      <ahyp:hlinkClr val="tx"/>
                    </a:ext>
                  </a:extLst>
                </a:hlinkClick>
              </a:rPr>
              <a:t>Zenodo.org</a:t>
            </a:r>
            <a:r>
              <a:rPr lang="it">
                <a:solidFill>
                  <a:srgbClr val="111111"/>
                </a:solidFill>
                <a:latin typeface="Roboto"/>
                <a:ea typeface="Roboto"/>
                <a:cs typeface="Roboto"/>
                <a:sym typeface="Roboto"/>
              </a:rPr>
              <a:t> and find a record for software. Answer the following questions:</a:t>
            </a:r>
            <a:endParaRPr>
              <a:solidFill>
                <a:srgbClr val="111111"/>
              </a:solidFill>
              <a:latin typeface="Roboto"/>
              <a:ea typeface="Roboto"/>
              <a:cs typeface="Roboto"/>
              <a:sym typeface="Roboto"/>
            </a:endParaRPr>
          </a:p>
          <a:p>
            <a:pPr indent="-317500" lvl="1" marL="1498600" rtl="0" algn="l">
              <a:lnSpc>
                <a:spcPct val="115000"/>
              </a:lnSpc>
              <a:spcBef>
                <a:spcPts val="220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What is the DOI?</a:t>
            </a:r>
            <a:endParaRPr>
              <a:solidFill>
                <a:srgbClr val="111111"/>
              </a:solidFill>
              <a:latin typeface="Roboto"/>
              <a:ea typeface="Roboto"/>
              <a:cs typeface="Roboto"/>
              <a:sym typeface="Roboto"/>
            </a:endParaRPr>
          </a:p>
          <a:p>
            <a:pPr indent="-317500" lvl="1" marL="1498600" rtl="0" algn="l">
              <a:lnSpc>
                <a:spcPct val="115000"/>
              </a:lnSpc>
              <a:spcBef>
                <a:spcPts val="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Is it linked to GitHub?</a:t>
            </a:r>
            <a:endParaRPr>
              <a:solidFill>
                <a:srgbClr val="111111"/>
              </a:solidFill>
              <a:latin typeface="Roboto"/>
              <a:ea typeface="Roboto"/>
              <a:cs typeface="Roboto"/>
              <a:sym typeface="Roboto"/>
            </a:endParaRPr>
          </a:p>
          <a:p>
            <a:pPr indent="-317500" lvl="1" marL="1498600" rtl="0" algn="l">
              <a:lnSpc>
                <a:spcPct val="115000"/>
              </a:lnSpc>
              <a:spcBef>
                <a:spcPts val="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Which license applies?</a:t>
            </a:r>
            <a:endParaRPr>
              <a:solidFill>
                <a:srgbClr val="111111"/>
              </a:solidFill>
              <a:latin typeface="Roboto"/>
              <a:ea typeface="Roboto"/>
              <a:cs typeface="Roboto"/>
              <a:sym typeface="Roboto"/>
            </a:endParaRPr>
          </a:p>
          <a:p>
            <a:pPr indent="-317500" lvl="1" marL="1498600" rtl="0" algn="l">
              <a:lnSpc>
                <a:spcPct val="115000"/>
              </a:lnSpc>
              <a:spcBef>
                <a:spcPts val="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Does it show versions?</a:t>
            </a:r>
            <a:endParaRPr>
              <a:solidFill>
                <a:srgbClr val="111111"/>
              </a:solidFill>
              <a:latin typeface="Roboto"/>
              <a:ea typeface="Roboto"/>
              <a:cs typeface="Roboto"/>
              <a:sym typeface="Roboto"/>
            </a:endParaRPr>
          </a:p>
          <a:p>
            <a:pPr indent="-317500" lvl="1" marL="1498600" rtl="0" algn="l">
              <a:lnSpc>
                <a:spcPct val="115000"/>
              </a:lnSpc>
              <a:spcBef>
                <a:spcPts val="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How many views? Downloads?</a:t>
            </a:r>
            <a:endParaRPr>
              <a:solidFill>
                <a:srgbClr val="111111"/>
              </a:solidFill>
              <a:latin typeface="Roboto"/>
              <a:ea typeface="Roboto"/>
              <a:cs typeface="Roboto"/>
              <a:sym typeface="Roboto"/>
            </a:endParaRPr>
          </a:p>
          <a:p>
            <a:pPr indent="-317500" lvl="1" marL="1498600" rtl="0" algn="l">
              <a:lnSpc>
                <a:spcPct val="115000"/>
              </a:lnSpc>
              <a:spcBef>
                <a:spcPts val="0"/>
              </a:spcBef>
              <a:spcAft>
                <a:spcPts val="0"/>
              </a:spcAft>
              <a:buClr>
                <a:srgbClr val="111111"/>
              </a:buClr>
              <a:buSzPts val="1400"/>
              <a:buFont typeface="Roboto"/>
              <a:buAutoNum type="arabicPeriod"/>
            </a:pPr>
            <a:r>
              <a:rPr lang="it">
                <a:solidFill>
                  <a:srgbClr val="111111"/>
                </a:solidFill>
                <a:latin typeface="Roboto"/>
                <a:ea typeface="Roboto"/>
                <a:cs typeface="Roboto"/>
                <a:sym typeface="Roboto"/>
              </a:rPr>
              <a:t>Is it open access?</a:t>
            </a:r>
            <a:endParaRPr>
              <a:solidFill>
                <a:srgbClr val="111111"/>
              </a:solidFill>
              <a:latin typeface="Roboto"/>
              <a:ea typeface="Roboto"/>
              <a:cs typeface="Roboto"/>
              <a:sym typeface="Roboto"/>
            </a:endParaRPr>
          </a:p>
          <a:p>
            <a:pPr indent="0" lvl="0" marL="0" rtl="0" algn="l">
              <a:lnSpc>
                <a:spcPct val="115000"/>
              </a:lnSpc>
              <a:spcBef>
                <a:spcPts val="2200"/>
              </a:spcBef>
              <a:spcAft>
                <a:spcPts val="0"/>
              </a:spcAft>
              <a:buNone/>
            </a:pPr>
            <a:r>
              <a:rPr lang="it">
                <a:solidFill>
                  <a:srgbClr val="111111"/>
                </a:solidFill>
                <a:latin typeface="Roboto"/>
                <a:ea typeface="Roboto"/>
                <a:cs typeface="Roboto"/>
                <a:sym typeface="Roboto"/>
              </a:rPr>
              <a:t>Time: 15 minutes</a:t>
            </a:r>
            <a:endParaRPr>
              <a:solidFill>
                <a:srgbClr val="111111"/>
              </a:solidFill>
              <a:latin typeface="Roboto"/>
              <a:ea typeface="Roboto"/>
              <a:cs typeface="Roboto"/>
              <a:sym typeface="Roboto"/>
            </a:endParaRPr>
          </a:p>
          <a:p>
            <a:pPr indent="0" lvl="0" marL="0" rtl="0" algn="l">
              <a:lnSpc>
                <a:spcPct val="115000"/>
              </a:lnSpc>
              <a:spcBef>
                <a:spcPts val="2200"/>
              </a:spcBef>
              <a:spcAft>
                <a:spcPts val="0"/>
              </a:spcAft>
              <a:buNone/>
            </a:pPr>
            <a:r>
              <a:t/>
            </a:r>
            <a:endParaRPr sz="1800">
              <a:solidFill>
                <a:srgbClr val="111111"/>
              </a:solidFill>
              <a:latin typeface="Roboto"/>
              <a:ea typeface="Roboto"/>
              <a:cs typeface="Roboto"/>
              <a:sym typeface="Roboto"/>
            </a:endParaRPr>
          </a:p>
          <a:p>
            <a:pPr indent="0" lvl="0" marL="0" rtl="0" algn="l">
              <a:lnSpc>
                <a:spcPct val="115000"/>
              </a:lnSpc>
              <a:spcBef>
                <a:spcPts val="2200"/>
              </a:spcBef>
              <a:spcAft>
                <a:spcPts val="0"/>
              </a:spcAft>
              <a:buNone/>
            </a:pPr>
            <a:r>
              <a:t/>
            </a:r>
            <a:endParaRPr sz="1200">
              <a:solidFill>
                <a:srgbClr val="111111"/>
              </a:solidFill>
              <a:latin typeface="Roboto"/>
              <a:ea typeface="Roboto"/>
              <a:cs typeface="Roboto"/>
              <a:sym typeface="Roboto"/>
            </a:endParaRPr>
          </a:p>
          <a:p>
            <a:pPr indent="0" lvl="0" marL="0" rtl="0" algn="l">
              <a:lnSpc>
                <a:spcPct val="115000"/>
              </a:lnSpc>
              <a:spcBef>
                <a:spcPts val="2200"/>
              </a:spcBef>
              <a:spcAft>
                <a:spcPts val="2200"/>
              </a:spcAft>
              <a:buNone/>
            </a:pPr>
            <a:r>
              <a:t/>
            </a:r>
            <a:endParaRPr sz="1200">
              <a:solidFill>
                <a:srgbClr val="111111"/>
              </a:solidFill>
              <a:latin typeface="Roboto"/>
              <a:ea typeface="Roboto"/>
              <a:cs typeface="Roboto"/>
              <a:sym typeface="Roboto"/>
            </a:endParaRPr>
          </a:p>
        </p:txBody>
      </p:sp>
      <p:sp>
        <p:nvSpPr>
          <p:cNvPr id="471" name="Google Shape;471;p53"/>
          <p:cNvSpPr txBox="1"/>
          <p:nvPr/>
        </p:nvSpPr>
        <p:spPr>
          <a:xfrm>
            <a:off x="215450" y="4593700"/>
            <a:ext cx="68898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it" sz="1100"/>
              <a:t>Credit: </a:t>
            </a:r>
            <a:r>
              <a:rPr lang="it" sz="1100" u="sng">
                <a:solidFill>
                  <a:srgbClr val="1155CC"/>
                </a:solidFill>
                <a:hlinkClick r:id="rId4">
                  <a:extLst>
                    <a:ext uri="{A12FA001-AC4F-418D-AE19-62706E023703}">
                      <ahyp:hlinkClr val="tx"/>
                    </a:ext>
                  </a:extLst>
                </a:hlinkClick>
              </a:rPr>
              <a:t>https://au-research.github.io/FAIR-data-101-training/findable/activities</a:t>
            </a:r>
            <a:endParaRPr>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5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Exercice 1: results</a:t>
            </a:r>
            <a:endParaRPr/>
          </a:p>
        </p:txBody>
      </p:sp>
      <p:sp>
        <p:nvSpPr>
          <p:cNvPr id="477" name="Google Shape;477;p54"/>
          <p:cNvSpPr txBox="1"/>
          <p:nvPr/>
        </p:nvSpPr>
        <p:spPr>
          <a:xfrm>
            <a:off x="60400" y="1842525"/>
            <a:ext cx="4145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Did you find a record that met all the requirements?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Difficulties?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Doubts?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Questions?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Check Zenodo search guide: </a:t>
            </a:r>
            <a:r>
              <a:rPr lang="it" u="sng">
                <a:solidFill>
                  <a:schemeClr val="hlink"/>
                </a:solidFill>
                <a:latin typeface="Roboto"/>
                <a:ea typeface="Roboto"/>
                <a:cs typeface="Roboto"/>
                <a:sym typeface="Roboto"/>
                <a:hlinkClick r:id="rId3"/>
              </a:rPr>
              <a:t>https://help.zenodo.org/guides/search/</a:t>
            </a:r>
            <a:r>
              <a:rPr lang="it">
                <a:latin typeface="Roboto"/>
                <a:ea typeface="Roboto"/>
                <a:cs typeface="Roboto"/>
                <a:sym typeface="Roboto"/>
              </a:rPr>
              <a:t> </a:t>
            </a:r>
            <a:endParaRPr>
              <a:latin typeface="Roboto"/>
              <a:ea typeface="Roboto"/>
              <a:cs typeface="Roboto"/>
              <a:sym typeface="Roboto"/>
            </a:endParaRPr>
          </a:p>
        </p:txBody>
      </p:sp>
      <p:pic>
        <p:nvPicPr>
          <p:cNvPr descr="magnifying glass on white table" id="478" name="Google Shape;478;p54"/>
          <p:cNvPicPr preferRelativeResize="0"/>
          <p:nvPr/>
        </p:nvPicPr>
        <p:blipFill>
          <a:blip r:embed="rId4">
            <a:alphaModFix/>
          </a:blip>
          <a:stretch>
            <a:fillRect/>
          </a:stretch>
        </p:blipFill>
        <p:spPr>
          <a:xfrm>
            <a:off x="3373325" y="1268350"/>
            <a:ext cx="5770675" cy="3951350"/>
          </a:xfrm>
          <a:prstGeom prst="rect">
            <a:avLst/>
          </a:prstGeom>
          <a:noFill/>
          <a:ln>
            <a:noFill/>
          </a:ln>
        </p:spPr>
      </p:pic>
      <p:sp>
        <p:nvSpPr>
          <p:cNvPr id="479" name="Google Shape;479;p54"/>
          <p:cNvSpPr txBox="1"/>
          <p:nvPr/>
        </p:nvSpPr>
        <p:spPr>
          <a:xfrm>
            <a:off x="7057500" y="4937475"/>
            <a:ext cx="19845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600">
                <a:solidFill>
                  <a:srgbClr val="111111"/>
                </a:solidFill>
                <a:highlight>
                  <a:srgbClr val="F5F5F5"/>
                </a:highlight>
                <a:latin typeface="Helvetica Neue"/>
                <a:ea typeface="Helvetica Neue"/>
                <a:cs typeface="Helvetica Neue"/>
                <a:sym typeface="Helvetica Neue"/>
              </a:rPr>
              <a:t>Photo by </a:t>
            </a:r>
            <a:r>
              <a:rPr lang="it" sz="600" u="sng">
                <a:solidFill>
                  <a:srgbClr val="767676"/>
                </a:solidFill>
                <a:highlight>
                  <a:srgbClr val="F5F5F5"/>
                </a:highlight>
                <a:latin typeface="Helvetica Neue"/>
                <a:ea typeface="Helvetica Neue"/>
                <a:cs typeface="Helvetica Neue"/>
                <a:sym typeface="Helvetica Neue"/>
                <a:hlinkClick r:id="rId5">
                  <a:extLst>
                    <a:ext uri="{A12FA001-AC4F-418D-AE19-62706E023703}">
                      <ahyp:hlinkClr val="tx"/>
                    </a:ext>
                  </a:extLst>
                </a:hlinkClick>
              </a:rPr>
              <a:t>Markus Winkler</a:t>
            </a:r>
            <a:r>
              <a:rPr lang="it" sz="600">
                <a:solidFill>
                  <a:srgbClr val="111111"/>
                </a:solidFill>
                <a:highlight>
                  <a:srgbClr val="F5F5F5"/>
                </a:highlight>
                <a:latin typeface="Helvetica Neue"/>
                <a:ea typeface="Helvetica Neue"/>
                <a:cs typeface="Helvetica Neue"/>
                <a:sym typeface="Helvetica Neue"/>
              </a:rPr>
              <a:t> on </a:t>
            </a:r>
            <a:r>
              <a:rPr lang="it" sz="600" u="sng">
                <a:solidFill>
                  <a:srgbClr val="767676"/>
                </a:solidFill>
                <a:highlight>
                  <a:srgbClr val="F5F5F5"/>
                </a:highlight>
                <a:latin typeface="Helvetica Neue"/>
                <a:ea typeface="Helvetica Neue"/>
                <a:cs typeface="Helvetica Neue"/>
                <a:sym typeface="Helvetica Neue"/>
                <a:hlinkClick r:id="rId6">
                  <a:extLst>
                    <a:ext uri="{A12FA001-AC4F-418D-AE19-62706E023703}">
                      <ahyp:hlinkClr val="tx"/>
                    </a:ext>
                  </a:extLst>
                </a:hlinkClick>
              </a:rPr>
              <a:t>Unsplash</a:t>
            </a:r>
            <a:endParaRPr sz="600">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55"/>
          <p:cNvPicPr preferRelativeResize="0"/>
          <p:nvPr/>
        </p:nvPicPr>
        <p:blipFill>
          <a:blip r:embed="rId3">
            <a:alphaModFix/>
          </a:blip>
          <a:stretch>
            <a:fillRect/>
          </a:stretch>
        </p:blipFill>
        <p:spPr>
          <a:xfrm>
            <a:off x="0" y="411475"/>
            <a:ext cx="9143997" cy="47320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Exercice 2</a:t>
            </a:r>
            <a:endParaRPr/>
          </a:p>
        </p:txBody>
      </p:sp>
      <p:sp>
        <p:nvSpPr>
          <p:cNvPr id="490" name="Google Shape;490;p56"/>
          <p:cNvSpPr txBox="1"/>
          <p:nvPr/>
        </p:nvSpPr>
        <p:spPr>
          <a:xfrm>
            <a:off x="311775" y="1399925"/>
            <a:ext cx="8520600" cy="51750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it">
                <a:solidFill>
                  <a:srgbClr val="111111"/>
                </a:solidFill>
                <a:latin typeface="Roboto"/>
                <a:ea typeface="Roboto"/>
                <a:cs typeface="Roboto"/>
                <a:sym typeface="Roboto"/>
              </a:rPr>
              <a:t>Go to</a:t>
            </a:r>
            <a:r>
              <a:rPr lang="it">
                <a:solidFill>
                  <a:srgbClr val="111111"/>
                </a:solidFill>
                <a:latin typeface="Roboto"/>
                <a:ea typeface="Roboto"/>
                <a:cs typeface="Roboto"/>
                <a:sym typeface="Roboto"/>
              </a:rPr>
              <a:t> sandbox.zenodo.org and upload you file following FAIR principles</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t/>
            </a:r>
            <a:endParaRPr>
              <a:solidFill>
                <a:srgbClr val="111111"/>
              </a:solidFill>
              <a:latin typeface="Roboto"/>
              <a:ea typeface="Roboto"/>
              <a:cs typeface="Roboto"/>
              <a:sym typeface="Roboto"/>
            </a:endParaRPr>
          </a:p>
          <a:p>
            <a:pPr indent="0" lvl="0" marL="457200" rtl="0" algn="l">
              <a:lnSpc>
                <a:spcPct val="115000"/>
              </a:lnSpc>
              <a:spcBef>
                <a:spcPts val="2200"/>
              </a:spcBef>
              <a:spcAft>
                <a:spcPts val="0"/>
              </a:spcAft>
              <a:buNone/>
            </a:pPr>
            <a:r>
              <a:rPr lang="it">
                <a:solidFill>
                  <a:srgbClr val="111111"/>
                </a:solidFill>
                <a:latin typeface="Roboto"/>
                <a:ea typeface="Roboto"/>
                <a:cs typeface="Roboto"/>
                <a:sym typeface="Roboto"/>
              </a:rPr>
              <a:t>Time: 20 minutes</a:t>
            </a:r>
            <a:endParaRPr>
              <a:solidFill>
                <a:srgbClr val="111111"/>
              </a:solidFill>
              <a:latin typeface="Roboto"/>
              <a:ea typeface="Roboto"/>
              <a:cs typeface="Roboto"/>
              <a:sym typeface="Roboto"/>
            </a:endParaRPr>
          </a:p>
          <a:p>
            <a:pPr indent="0" lvl="0" marL="0" rtl="0" algn="l">
              <a:lnSpc>
                <a:spcPct val="115000"/>
              </a:lnSpc>
              <a:spcBef>
                <a:spcPts val="2200"/>
              </a:spcBef>
              <a:spcAft>
                <a:spcPts val="0"/>
              </a:spcAft>
              <a:buNone/>
            </a:pPr>
            <a:r>
              <a:t/>
            </a:r>
            <a:endParaRPr sz="1800">
              <a:solidFill>
                <a:srgbClr val="111111"/>
              </a:solidFill>
              <a:latin typeface="Roboto"/>
              <a:ea typeface="Roboto"/>
              <a:cs typeface="Roboto"/>
              <a:sym typeface="Roboto"/>
            </a:endParaRPr>
          </a:p>
          <a:p>
            <a:pPr indent="0" lvl="0" marL="0" rtl="0" algn="l">
              <a:lnSpc>
                <a:spcPct val="115000"/>
              </a:lnSpc>
              <a:spcBef>
                <a:spcPts val="2200"/>
              </a:spcBef>
              <a:spcAft>
                <a:spcPts val="0"/>
              </a:spcAft>
              <a:buNone/>
            </a:pPr>
            <a:r>
              <a:t/>
            </a:r>
            <a:endParaRPr sz="1200">
              <a:solidFill>
                <a:srgbClr val="111111"/>
              </a:solidFill>
              <a:latin typeface="Roboto"/>
              <a:ea typeface="Roboto"/>
              <a:cs typeface="Roboto"/>
              <a:sym typeface="Roboto"/>
            </a:endParaRPr>
          </a:p>
          <a:p>
            <a:pPr indent="0" lvl="0" marL="0" rtl="0" algn="l">
              <a:lnSpc>
                <a:spcPct val="115000"/>
              </a:lnSpc>
              <a:spcBef>
                <a:spcPts val="2200"/>
              </a:spcBef>
              <a:spcAft>
                <a:spcPts val="2200"/>
              </a:spcAft>
              <a:buNone/>
            </a:pPr>
            <a:r>
              <a:t/>
            </a:r>
            <a:endParaRPr sz="1200">
              <a:solidFill>
                <a:srgbClr val="111111"/>
              </a:solidFill>
              <a:latin typeface="Roboto"/>
              <a:ea typeface="Roboto"/>
              <a:cs typeface="Roboto"/>
              <a:sym typeface="Roboto"/>
            </a:endParaRPr>
          </a:p>
        </p:txBody>
      </p:sp>
      <p:pic>
        <p:nvPicPr>
          <p:cNvPr id="491" name="Google Shape;491;p56"/>
          <p:cNvPicPr preferRelativeResize="0"/>
          <p:nvPr/>
        </p:nvPicPr>
        <p:blipFill>
          <a:blip r:embed="rId3">
            <a:alphaModFix/>
          </a:blip>
          <a:stretch>
            <a:fillRect/>
          </a:stretch>
        </p:blipFill>
        <p:spPr>
          <a:xfrm>
            <a:off x="0" y="1904545"/>
            <a:ext cx="9143999" cy="240120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Exercice 2 results</a:t>
            </a:r>
            <a:endParaRPr/>
          </a:p>
        </p:txBody>
      </p:sp>
      <p:sp>
        <p:nvSpPr>
          <p:cNvPr id="497" name="Google Shape;497;p57"/>
          <p:cNvSpPr txBox="1"/>
          <p:nvPr/>
        </p:nvSpPr>
        <p:spPr>
          <a:xfrm>
            <a:off x="263300" y="1615250"/>
            <a:ext cx="6889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498" name="Google Shape;498;p57"/>
          <p:cNvSpPr txBox="1"/>
          <p:nvPr/>
        </p:nvSpPr>
        <p:spPr>
          <a:xfrm>
            <a:off x="263300" y="1615250"/>
            <a:ext cx="81819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Did you use the Orcid for the author(s)?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Did you notice that you can use communities to enhance findability?</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Did you fill in the field “subject”?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Did you used keywords?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What field would you use if you are uploading a contribution to a conference?</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Did you linked to other resources (ie. some sort of supplementary material or whatever)?</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What if you want to add editors (or other contributors) to your uploand?</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Exercice 3: assess your own record</a:t>
            </a:r>
            <a:endParaRPr/>
          </a:p>
        </p:txBody>
      </p:sp>
      <p:sp>
        <p:nvSpPr>
          <p:cNvPr id="504" name="Google Shape;504;p58"/>
          <p:cNvSpPr txBox="1"/>
          <p:nvPr/>
        </p:nvSpPr>
        <p:spPr>
          <a:xfrm>
            <a:off x="251350" y="1710950"/>
            <a:ext cx="4557300" cy="300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Go to </a:t>
            </a:r>
            <a:r>
              <a:rPr lang="it" u="sng">
                <a:solidFill>
                  <a:schemeClr val="hlink"/>
                </a:solidFill>
                <a:latin typeface="Roboto"/>
                <a:ea typeface="Roboto"/>
                <a:cs typeface="Roboto"/>
                <a:sym typeface="Roboto"/>
                <a:hlinkClick r:id="rId3"/>
              </a:rPr>
              <a:t>https://ardc.edu.au/resources/aboutdata/fair-data/fair-self-assessment-tool/</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Answer questions related to the principles underpinning Findable, Accessible, Interoperable and Reusable (FAIR)</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b="1" lang="it" sz="1500">
                <a:highlight>
                  <a:srgbClr val="FFFFFF"/>
                </a:highlight>
                <a:latin typeface="Roboto"/>
                <a:ea typeface="Roboto"/>
                <a:cs typeface="Roboto"/>
                <a:sym typeface="Roboto"/>
              </a:rPr>
              <a:t>What was your score?</a:t>
            </a:r>
            <a:endParaRPr b="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Estimated time: 10 minutes</a:t>
            </a:r>
            <a:endParaRPr>
              <a:latin typeface="Roboto"/>
              <a:ea typeface="Roboto"/>
              <a:cs typeface="Roboto"/>
              <a:sym typeface="Roboto"/>
            </a:endParaRPr>
          </a:p>
        </p:txBody>
      </p:sp>
      <p:pic>
        <p:nvPicPr>
          <p:cNvPr id="505" name="Google Shape;505;p58"/>
          <p:cNvPicPr preferRelativeResize="0"/>
          <p:nvPr/>
        </p:nvPicPr>
        <p:blipFill>
          <a:blip r:embed="rId4">
            <a:alphaModFix/>
          </a:blip>
          <a:stretch>
            <a:fillRect/>
          </a:stretch>
        </p:blipFill>
        <p:spPr>
          <a:xfrm>
            <a:off x="4871975" y="1710950"/>
            <a:ext cx="4128476" cy="18899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Exercice 4: take the quiz!</a:t>
            </a:r>
            <a:endParaRPr/>
          </a:p>
        </p:txBody>
      </p:sp>
      <p:sp>
        <p:nvSpPr>
          <p:cNvPr id="511" name="Google Shape;511;p59"/>
          <p:cNvSpPr txBox="1"/>
          <p:nvPr/>
        </p:nvSpPr>
        <p:spPr>
          <a:xfrm>
            <a:off x="191375" y="1952950"/>
            <a:ext cx="2799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Try to answer to this quiz: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u="sng">
                <a:solidFill>
                  <a:schemeClr val="hlink"/>
                </a:solidFill>
                <a:latin typeface="Roboto"/>
                <a:ea typeface="Roboto"/>
                <a:cs typeface="Roboto"/>
                <a:sym typeface="Roboto"/>
                <a:hlinkClick r:id="rId3"/>
              </a:rPr>
              <a:t>https://docs.google.com/forms/d/e/1FAIpQLSeHzqF8usfGGSoQPO5w46DNnTRXWIAvRkuWKz0lwF4U5uaQrg/viewform</a:t>
            </a:r>
            <a:r>
              <a:rPr lang="it">
                <a:latin typeface="Roboto"/>
                <a:ea typeface="Roboto"/>
                <a:cs typeface="Roboto"/>
                <a:sym typeface="Roboto"/>
              </a:rPr>
              <a:t> </a:t>
            </a:r>
            <a:endParaRPr>
              <a:latin typeface="Roboto"/>
              <a:ea typeface="Roboto"/>
              <a:cs typeface="Roboto"/>
              <a:sym typeface="Roboto"/>
            </a:endParaRPr>
          </a:p>
        </p:txBody>
      </p:sp>
      <p:sp>
        <p:nvSpPr>
          <p:cNvPr id="512" name="Google Shape;512;p59"/>
          <p:cNvSpPr txBox="1"/>
          <p:nvPr/>
        </p:nvSpPr>
        <p:spPr>
          <a:xfrm>
            <a:off x="0" y="4638450"/>
            <a:ext cx="3445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800">
                <a:latin typeface="Roboto"/>
                <a:ea typeface="Roboto"/>
                <a:cs typeface="Roboto"/>
                <a:sym typeface="Roboto"/>
              </a:rPr>
              <a:t>The quiz reuses some of the following resources: https://au-research.github.io/FAIR-data-101-training/ </a:t>
            </a:r>
            <a:endParaRPr sz="800">
              <a:latin typeface="Roboto"/>
              <a:ea typeface="Roboto"/>
              <a:cs typeface="Roboto"/>
              <a:sym typeface="Roboto"/>
            </a:endParaRPr>
          </a:p>
        </p:txBody>
      </p:sp>
      <p:pic>
        <p:nvPicPr>
          <p:cNvPr descr="grayscale photo of people sitting on chair" id="513" name="Google Shape;513;p59"/>
          <p:cNvPicPr preferRelativeResize="0"/>
          <p:nvPr/>
        </p:nvPicPr>
        <p:blipFill>
          <a:blip r:embed="rId4">
            <a:alphaModFix/>
          </a:blip>
          <a:stretch>
            <a:fillRect/>
          </a:stretch>
        </p:blipFill>
        <p:spPr>
          <a:xfrm>
            <a:off x="3931025" y="1284275"/>
            <a:ext cx="5212975" cy="3861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0"/>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t>Thank you!</a:t>
            </a:r>
            <a:endParaRPr/>
          </a:p>
        </p:txBody>
      </p:sp>
      <p:sp>
        <p:nvSpPr>
          <p:cNvPr id="519" name="Google Shape;519;p60"/>
          <p:cNvSpPr txBox="1"/>
          <p:nvPr/>
        </p:nvSpPr>
        <p:spPr>
          <a:xfrm>
            <a:off x="622050" y="2079675"/>
            <a:ext cx="53478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Ask questions and interact in the VRE: </a:t>
            </a:r>
            <a:r>
              <a:rPr lang="it" u="sng">
                <a:solidFill>
                  <a:schemeClr val="hlink"/>
                </a:solidFill>
                <a:latin typeface="Roboto"/>
                <a:ea typeface="Roboto"/>
                <a:cs typeface="Roboto"/>
                <a:sym typeface="Roboto"/>
                <a:hlinkClick r:id="rId3"/>
              </a:rPr>
              <a:t>https://services.d4science.org/group/phdunipi_os21-22</a:t>
            </a:r>
            <a:r>
              <a:rPr lang="it">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it">
                <a:latin typeface="Roboto"/>
                <a:ea typeface="Roboto"/>
                <a:cs typeface="Roboto"/>
                <a:sym typeface="Roboto"/>
              </a:rPr>
              <a:t>gina.pavone@isti.cnr.it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id="520" name="Google Shape;520;p60"/>
          <p:cNvPicPr preferRelativeResize="0"/>
          <p:nvPr/>
        </p:nvPicPr>
        <p:blipFill>
          <a:blip r:embed="rId4">
            <a:alphaModFix/>
          </a:blip>
          <a:stretch>
            <a:fillRect/>
          </a:stretch>
        </p:blipFill>
        <p:spPr>
          <a:xfrm>
            <a:off x="1063550" y="4030325"/>
            <a:ext cx="7491669" cy="1065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IGPIA - Theme 12 - Light">
      <a:dk1>
        <a:srgbClr val="737572"/>
      </a:dk1>
      <a:lt1>
        <a:srgbClr val="FFFFFF"/>
      </a:lt1>
      <a:dk2>
        <a:srgbClr val="445469"/>
      </a:dk2>
      <a:lt2>
        <a:srgbClr val="FFFFFF"/>
      </a:lt2>
      <a:accent1>
        <a:srgbClr val="5DCEDB"/>
      </a:accent1>
      <a:accent2>
        <a:srgbClr val="5ECB95"/>
      </a:accent2>
      <a:accent3>
        <a:srgbClr val="F0D065"/>
      </a:accent3>
      <a:accent4>
        <a:srgbClr val="EC9F56"/>
      </a:accent4>
      <a:accent5>
        <a:srgbClr val="DC653D"/>
      </a:accent5>
      <a:accent6>
        <a:srgbClr val="CAC9D0"/>
      </a:accent6>
      <a:hlink>
        <a:srgbClr val="216BA9"/>
      </a:hlink>
      <a:folHlink>
        <a:srgbClr val="1FB1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