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4a" ContentType="audio/mp4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21"/>
  </p:notesMasterIdLst>
  <p:sldIdLst>
    <p:sldId id="343" r:id="rId2"/>
    <p:sldId id="268" r:id="rId3"/>
    <p:sldId id="270" r:id="rId4"/>
    <p:sldId id="257" r:id="rId5"/>
    <p:sldId id="459" r:id="rId6"/>
    <p:sldId id="446" r:id="rId7"/>
    <p:sldId id="2029" r:id="rId8"/>
    <p:sldId id="2039" r:id="rId9"/>
    <p:sldId id="2041" r:id="rId10"/>
    <p:sldId id="2046" r:id="rId11"/>
    <p:sldId id="2044" r:id="rId12"/>
    <p:sldId id="2031" r:id="rId13"/>
    <p:sldId id="457" r:id="rId14"/>
    <p:sldId id="2042" r:id="rId15"/>
    <p:sldId id="2043" r:id="rId16"/>
    <p:sldId id="2037" r:id="rId17"/>
    <p:sldId id="438" r:id="rId18"/>
    <p:sldId id="444" r:id="rId19"/>
    <p:sldId id="204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ara Bearzotti" initials="CH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63AE"/>
    <a:srgbClr val="0B7DC2"/>
    <a:srgbClr val="00A1F6"/>
    <a:srgbClr val="3F81BC"/>
    <a:srgbClr val="5A9AD3"/>
    <a:srgbClr val="C9479C"/>
    <a:srgbClr val="A33627"/>
    <a:srgbClr val="6F42C1"/>
    <a:srgbClr val="8B2E74"/>
    <a:srgbClr val="6852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6" autoAdjust="0"/>
    <p:restoredTop sz="90393" autoAdjust="0"/>
  </p:normalViewPr>
  <p:slideViewPr>
    <p:cSldViewPr>
      <p:cViewPr varScale="1">
        <p:scale>
          <a:sx n="145" d="100"/>
          <a:sy n="145" d="100"/>
        </p:scale>
        <p:origin x="4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6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32939-E224-425F-AB30-4877EB497E40}" type="datetimeFigureOut">
              <a:rPr lang="da-DK" smtClean="0"/>
              <a:t>11.05.2022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EA6B5-AEA1-45FF-83B1-4482F9F6A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14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980dc52cd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6" name="Google Shape;216;g980dc52c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7390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980dc52cd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g980dc52cd6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/>
              <a:t>SROCC picture: focus on marine life, Sahel, European heat waves, storms and viticulture/agriculture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980dc52cd6_0_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1991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EA6B5-AEA1-45FF-83B1-4482F9F6A9D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9295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0E2CBA-6097-B848-A7DA-4D7BD6EB303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972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EA6B5-AEA1-45FF-83B1-4482F9F6A9D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6444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EA6B5-AEA1-45FF-83B1-4482F9F6A9D2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9192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EA6B5-AEA1-45FF-83B1-4482F9F6A9D2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1629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EA6B5-AEA1-45FF-83B1-4482F9F6A9D2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6463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9742A0-8441-434E-A329-6E714DBB7BDD}" type="datetimeFigureOut">
              <a:rPr lang="da-DK" smtClean="0"/>
              <a:t>11.05.2022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7245F7-DC11-47C8-A6D7-8919831ACB7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6408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9742A0-8441-434E-A329-6E714DBB7BDD}" type="datetimeFigureOut">
              <a:rPr lang="da-DK" smtClean="0"/>
              <a:t>11.05.2022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7245F7-DC11-47C8-A6D7-8919831ACB7C}" type="slidenum">
              <a:rPr lang="da-DK" smtClean="0"/>
              <a:t>‹#›</a:t>
            </a:fld>
            <a:endParaRPr lang="da-DK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1600" y="48020"/>
            <a:ext cx="8064896" cy="860700"/>
          </a:xfrm>
        </p:spPr>
        <p:txBody>
          <a:bodyPr>
            <a:normAutofit/>
          </a:bodyPr>
          <a:lstStyle>
            <a:lvl1pPr algn="l">
              <a:defRPr sz="32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8596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526" y="274638"/>
            <a:ext cx="7860274" cy="1143000"/>
          </a:xfrm>
        </p:spPr>
        <p:txBody>
          <a:bodyPr/>
          <a:lstStyle/>
          <a:p>
            <a:r>
              <a:rPr lang="da-DK" dirty="0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6526" y="1600200"/>
            <a:ext cx="7860274" cy="4525963"/>
          </a:xfrm>
        </p:spPr>
        <p:txBody>
          <a:bodyPr/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DC5A5AF-D9E8-4DD6-999F-A60663D43858}" type="datetimeFigureOut">
              <a:rPr lang="da-DK" smtClean="0"/>
              <a:t>11.05.2022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AB94411-2297-4BD0-B197-35E3682289E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152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2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0685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Antic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36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332656"/>
            <a:ext cx="9144000" cy="90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7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63500" dist="88900" dir="54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fr-FR" altLang="fr-FR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7" name="TextBox 9"/>
          <p:cNvSpPr txBox="1"/>
          <p:nvPr userDrawn="1"/>
        </p:nvSpPr>
        <p:spPr>
          <a:xfrm>
            <a:off x="121776" y="0"/>
            <a:ext cx="1260000" cy="36000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558ED6"/>
                </a:solidFill>
                <a:latin typeface="+mn-lt"/>
                <a:ea typeface="+mn-ea"/>
                <a:cs typeface="+mn-cs"/>
              </a:rPr>
              <a:t>Introduction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036496" cy="762000"/>
          </a:xfrm>
        </p:spPr>
        <p:txBody>
          <a:bodyPr/>
          <a:lstStyle>
            <a:lvl1pPr marL="182880" algn="l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11" name="TextBox 9"/>
          <p:cNvSpPr txBox="1"/>
          <p:nvPr userDrawn="1"/>
        </p:nvSpPr>
        <p:spPr>
          <a:xfrm>
            <a:off x="1728940" y="0"/>
            <a:ext cx="1260000" cy="36000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558ED6"/>
                </a:solidFill>
                <a:latin typeface="+mn-lt"/>
                <a:ea typeface="+mn-ea"/>
                <a:cs typeface="+mn-cs"/>
              </a:rPr>
              <a:t>Holocene</a:t>
            </a:r>
          </a:p>
        </p:txBody>
      </p:sp>
      <p:sp>
        <p:nvSpPr>
          <p:cNvPr id="12" name="TextBox 9"/>
          <p:cNvSpPr txBox="1"/>
          <p:nvPr userDrawn="1"/>
        </p:nvSpPr>
        <p:spPr>
          <a:xfrm>
            <a:off x="3023968" y="-14172"/>
            <a:ext cx="1260000" cy="36000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558ED6"/>
                </a:solidFill>
                <a:latin typeface="+mn-lt"/>
                <a:ea typeface="+mn-ea"/>
                <a:cs typeface="+mn-cs"/>
              </a:rPr>
              <a:t>Tipping</a:t>
            </a:r>
          </a:p>
        </p:txBody>
      </p:sp>
      <p:sp>
        <p:nvSpPr>
          <p:cNvPr id="13" name="TextBox 9"/>
          <p:cNvSpPr txBox="1"/>
          <p:nvPr userDrawn="1"/>
        </p:nvSpPr>
        <p:spPr>
          <a:xfrm>
            <a:off x="4563040" y="0"/>
            <a:ext cx="1260000" cy="36000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558ED6"/>
                </a:solidFill>
                <a:latin typeface="+mn-lt"/>
                <a:ea typeface="+mn-ea"/>
                <a:cs typeface="+mn-cs"/>
              </a:rPr>
              <a:t>Future</a:t>
            </a:r>
          </a:p>
        </p:txBody>
      </p:sp>
      <p:sp>
        <p:nvSpPr>
          <p:cNvPr id="14" name="TextBox 9"/>
          <p:cNvSpPr txBox="1"/>
          <p:nvPr userDrawn="1"/>
        </p:nvSpPr>
        <p:spPr>
          <a:xfrm>
            <a:off x="7776496" y="0"/>
            <a:ext cx="1260000" cy="36000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Conclusions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04800" y="1573724"/>
            <a:ext cx="8382000" cy="4552440"/>
          </a:xfrm>
        </p:spPr>
        <p:txBody>
          <a:bodyPr/>
          <a:lstStyle>
            <a:lvl1pPr marL="342900" indent="-342900">
              <a:buClr>
                <a:schemeClr val="tx2"/>
              </a:buClr>
              <a:buSzPct val="60000"/>
              <a:buFont typeface="Wingdings" charset="2"/>
              <a:buChar char="v"/>
              <a:defRPr sz="2000"/>
            </a:lvl1pPr>
            <a:lvl2pPr>
              <a:buSzPct val="60000"/>
              <a:buFontTx/>
              <a:buBlip>
                <a:blip r:embed="rId2"/>
              </a:buBlip>
              <a:defRPr sz="20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E0723150-F696-FC43-A63E-77C4159D451A}"/>
              </a:ext>
            </a:extLst>
          </p:cNvPr>
          <p:cNvSpPr txBox="1"/>
          <p:nvPr userDrawn="1"/>
        </p:nvSpPr>
        <p:spPr>
          <a:xfrm>
            <a:off x="6195367" y="0"/>
            <a:ext cx="1260000" cy="36000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Anticipation</a:t>
            </a:r>
          </a:p>
        </p:txBody>
      </p:sp>
    </p:spTree>
    <p:extLst>
      <p:ext uri="{BB962C8B-B14F-4D97-AF65-F5344CB8AC3E}">
        <p14:creationId xmlns:p14="http://schemas.microsoft.com/office/powerpoint/2010/main" val="1879594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FB4BF-D69B-104E-B6F3-89CEB5841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8560F-B18F-E64A-ACE7-4EE9E4C8AF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59C0A-3C78-EF41-ACCA-77E3FB0C30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B4DECA6-ACEB-364C-9450-2DB44CFCA520}" type="datetimeFigureOut">
              <a:rPr lang="en-FR" smtClean="0"/>
              <a:t>11/05/2022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B626F-15E5-5948-9BF0-1265A474E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D19A7-B929-4A4A-ACD2-9370D64E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8F2667-20AB-354B-B9BC-19019E43155E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0142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-27384"/>
            <a:ext cx="9144000" cy="90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7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63500" dist="88900" dir="54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fr-FR" altLang="fr-FR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762000"/>
          </a:xfrm>
        </p:spPr>
        <p:txBody>
          <a:bodyPr/>
          <a:lstStyle>
            <a:lvl1pPr marL="182880" algn="l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04800" y="1340768"/>
            <a:ext cx="8382000" cy="4785396"/>
          </a:xfrm>
        </p:spPr>
        <p:txBody>
          <a:bodyPr/>
          <a:lstStyle>
            <a:lvl1pPr marL="342900" indent="-342900">
              <a:buClr>
                <a:schemeClr val="tx2"/>
              </a:buClr>
              <a:buSzPct val="60000"/>
              <a:buFont typeface="Wingdings" charset="2"/>
              <a:buChar char="v"/>
              <a:defRPr sz="2000"/>
            </a:lvl1pPr>
            <a:lvl2pPr>
              <a:buSzPct val="60000"/>
              <a:buFontTx/>
              <a:buBlip>
                <a:blip r:embed="rId2"/>
              </a:buBlip>
              <a:defRPr sz="20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4856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8"/>
          <p:cNvSpPr>
            <a:spLocks noChangeArrowheads="1"/>
          </p:cNvSpPr>
          <p:nvPr/>
        </p:nvSpPr>
        <p:spPr bwMode="auto">
          <a:xfrm>
            <a:off x="612000" y="1340768"/>
            <a:ext cx="7920000" cy="32400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7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1524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fr-FR" altLang="fr-FR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8871" y="2267204"/>
            <a:ext cx="6396136" cy="8382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5" name="Rounded Rectangle 8"/>
          <p:cNvSpPr>
            <a:spLocks noChangeArrowheads="1"/>
          </p:cNvSpPr>
          <p:nvPr userDrawn="1"/>
        </p:nvSpPr>
        <p:spPr bwMode="auto">
          <a:xfrm>
            <a:off x="1259632" y="5085184"/>
            <a:ext cx="6480000" cy="1440000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1524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fr-FR" altLang="fr-FR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815" y="5232270"/>
            <a:ext cx="5688632" cy="114582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232" y="8720"/>
            <a:ext cx="900000" cy="900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79" y="-99392"/>
            <a:ext cx="2243215" cy="90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219" y="-135296"/>
            <a:ext cx="18393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4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1B2E-9DAB-0542-BEE9-C217E85A1A60}" type="datetimeFigureOut">
              <a:rPr lang="fr-FR" smtClean="0"/>
              <a:t>11/05/2022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858B-129A-6743-A014-1846D49E4B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48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-27384"/>
            <a:ext cx="9144000" cy="90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63500" dist="88900" dir="54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fr-FR" altLang="fr-FR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762000"/>
          </a:xfrm>
        </p:spPr>
        <p:txBody>
          <a:bodyPr/>
          <a:lstStyle>
            <a:lvl1pPr marL="182880"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04800" y="1573724"/>
            <a:ext cx="8382000" cy="4552440"/>
          </a:xfrm>
        </p:spPr>
        <p:txBody>
          <a:bodyPr/>
          <a:lstStyle>
            <a:lvl1pPr marL="342900" indent="-342900">
              <a:buClr>
                <a:schemeClr val="tx2"/>
              </a:buClr>
              <a:buSzPct val="60000"/>
              <a:buFont typeface="Wingdings" charset="2"/>
              <a:buChar char="v"/>
              <a:defRPr sz="2000"/>
            </a:lvl1pPr>
            <a:lvl2pPr>
              <a:buSzPct val="60000"/>
              <a:buFontTx/>
              <a:buBlip>
                <a:blip r:embed="rId2"/>
              </a:buBlip>
              <a:defRPr sz="20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862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817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54" r:id="rId2"/>
    <p:sldLayoutId id="2147483701" r:id="rId3"/>
    <p:sldLayoutId id="2147483702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tiff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>
          <a:xfrm>
            <a:off x="791580" y="1340768"/>
            <a:ext cx="7560840" cy="29523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2400"/>
              </a:spcAft>
            </a:pPr>
            <a:r>
              <a:rPr lang="en-US" sz="4000" dirty="0"/>
              <a:t>AMOC recent trends: A crucial role for the oceanic resolution and Greenland melting?</a:t>
            </a:r>
            <a:endParaRPr lang="en-FR" sz="4000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1331640" y="5085184"/>
            <a:ext cx="6300700" cy="72008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/>
              <a:t>Didier </a:t>
            </a:r>
            <a:r>
              <a:rPr lang="en-US" sz="2800" b="1" dirty="0" err="1"/>
              <a:t>Swingedouw</a:t>
            </a:r>
            <a:endParaRPr lang="en-US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5FD57F-6CD6-324D-AB08-3F0A27FA6BDE}"/>
              </a:ext>
            </a:extLst>
          </p:cNvPr>
          <p:cNvSpPr txBox="1"/>
          <p:nvPr/>
        </p:nvSpPr>
        <p:spPr>
          <a:xfrm>
            <a:off x="1272178" y="5517232"/>
            <a:ext cx="63601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/>
                </a:solidFill>
              </a:rPr>
              <a:t>Marion </a:t>
            </a:r>
            <a:r>
              <a:rPr lang="en-US" sz="2000" b="1" dirty="0" err="1">
                <a:solidFill>
                  <a:schemeClr val="bg1"/>
                </a:solidFill>
              </a:rPr>
              <a:t>Devilliers</a:t>
            </a:r>
            <a:r>
              <a:rPr lang="en-US" sz="2000" b="1" dirty="0">
                <a:solidFill>
                  <a:schemeClr val="bg1"/>
                </a:solidFill>
              </a:rPr>
              <a:t>, Marie-Noelle </a:t>
            </a:r>
            <a:r>
              <a:rPr lang="en-US" sz="2000" b="1" dirty="0" err="1">
                <a:solidFill>
                  <a:schemeClr val="bg1"/>
                </a:solidFill>
              </a:rPr>
              <a:t>Houssais</a:t>
            </a:r>
            <a:r>
              <a:rPr lang="en-US" sz="2000" b="1" dirty="0">
                <a:solidFill>
                  <a:schemeClr val="bg1"/>
                </a:solidFill>
              </a:rPr>
              <a:t>, Christophe </a:t>
            </a:r>
            <a:r>
              <a:rPr lang="en-US" sz="2000" b="1" dirty="0" err="1">
                <a:solidFill>
                  <a:schemeClr val="bg1"/>
                </a:solidFill>
              </a:rPr>
              <a:t>Herbaut</a:t>
            </a:r>
            <a:r>
              <a:rPr lang="en-US" sz="2000" b="1" dirty="0">
                <a:solidFill>
                  <a:schemeClr val="bg1"/>
                </a:solidFill>
              </a:rPr>
              <a:t>, Anne-Cécile </a:t>
            </a:r>
            <a:r>
              <a:rPr lang="en-US" sz="2000" b="1" dirty="0" err="1">
                <a:solidFill>
                  <a:schemeClr val="bg1"/>
                </a:solidFill>
              </a:rPr>
              <a:t>Blaizot</a:t>
            </a:r>
            <a:r>
              <a:rPr lang="en-US" sz="2000" b="1" dirty="0">
                <a:solidFill>
                  <a:schemeClr val="bg1"/>
                </a:solidFill>
              </a:rPr>
              <a:t>,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bg1"/>
                </a:solidFill>
              </a:rPr>
              <a:t>Juliette </a:t>
            </a:r>
            <a:r>
              <a:rPr lang="en-US" sz="2000" b="1" dirty="0" err="1">
                <a:solidFill>
                  <a:schemeClr val="bg1"/>
                </a:solidFill>
              </a:rPr>
              <a:t>Mignot</a:t>
            </a:r>
            <a:r>
              <a:rPr lang="en-US" sz="2000" b="1" dirty="0">
                <a:solidFill>
                  <a:schemeClr val="bg1"/>
                </a:solidFill>
              </a:rPr>
              <a:t>, Julie </a:t>
            </a:r>
            <a:r>
              <a:rPr lang="en-US" sz="2000" b="1" dirty="0" err="1">
                <a:solidFill>
                  <a:schemeClr val="bg1"/>
                </a:solidFill>
              </a:rPr>
              <a:t>Deshayes</a:t>
            </a:r>
            <a:r>
              <a:rPr lang="en-US" sz="2000" b="1" dirty="0">
                <a:solidFill>
                  <a:schemeClr val="bg1"/>
                </a:solidFill>
              </a:rPr>
              <a:t>, Gilles </a:t>
            </a:r>
            <a:r>
              <a:rPr lang="en-US" sz="2000" b="1" dirty="0" err="1">
                <a:solidFill>
                  <a:schemeClr val="bg1"/>
                </a:solidFill>
              </a:rPr>
              <a:t>Garric</a:t>
            </a:r>
            <a:r>
              <a:rPr lang="en-US" sz="2000" b="1" dirty="0">
                <a:solidFill>
                  <a:schemeClr val="bg1"/>
                </a:solidFill>
              </a:rPr>
              <a:t>, Mohamed </a:t>
            </a:r>
            <a:r>
              <a:rPr lang="en-US" sz="2000" b="1" dirty="0" err="1">
                <a:solidFill>
                  <a:schemeClr val="bg1"/>
                </a:solidFill>
              </a:rPr>
              <a:t>Ayache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6" name="Grafik 1">
            <a:extLst>
              <a:ext uri="{FF2B5EF4-FFF2-40B4-BE49-F238E27FC236}">
                <a16:creationId xmlns:a16="http://schemas.microsoft.com/office/drawing/2014/main" id="{4BEF144B-4260-4A9E-C05B-E6D2880D8C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35" y="6624500"/>
            <a:ext cx="168286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7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8"/>
          <p:cNvSpPr txBox="1">
            <a:spLocks noGrp="1"/>
          </p:cNvSpPr>
          <p:nvPr>
            <p:ph type="title"/>
          </p:nvPr>
        </p:nvSpPr>
        <p:spPr>
          <a:xfrm>
            <a:off x="200321" y="145097"/>
            <a:ext cx="4567867" cy="994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2F5496"/>
              </a:buClr>
              <a:buSzPts val="3300"/>
            </a:pPr>
            <a:r>
              <a:rPr lang="en" sz="3600" b="1" dirty="0">
                <a:solidFill>
                  <a:srgbClr val="3F81BC"/>
                </a:solidFill>
              </a:rPr>
              <a:t>A change in the ocean circulation?</a:t>
            </a:r>
            <a:endParaRPr sz="3600" b="1" dirty="0">
              <a:solidFill>
                <a:srgbClr val="3F81BC"/>
              </a:solidFill>
            </a:endParaRPr>
          </a:p>
        </p:txBody>
      </p:sp>
      <p:pic>
        <p:nvPicPr>
          <p:cNvPr id="220" name="Google Shape;220;p38" descr="ltered wg1 spm fig 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2258" y="404664"/>
            <a:ext cx="4339840" cy="2994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8" descr="Club C02 - Les actualité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60432" y="141304"/>
            <a:ext cx="629032" cy="3353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AA902E4-CE25-F44F-982C-C9189DDEE457}"/>
              </a:ext>
            </a:extLst>
          </p:cNvPr>
          <p:cNvGrpSpPr/>
          <p:nvPr/>
        </p:nvGrpSpPr>
        <p:grpSpPr>
          <a:xfrm>
            <a:off x="6295514" y="908720"/>
            <a:ext cx="666128" cy="855250"/>
            <a:chOff x="4207442" y="313880"/>
            <a:chExt cx="666128" cy="85525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F62970B-54D9-CA4C-A462-8FD993744858}"/>
                </a:ext>
              </a:extLst>
            </p:cNvPr>
            <p:cNvSpPr/>
            <p:nvPr/>
          </p:nvSpPr>
          <p:spPr>
            <a:xfrm>
              <a:off x="4207442" y="313880"/>
              <a:ext cx="627682" cy="485918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1FB27CA-0468-E740-B251-6CEA4A74A900}"/>
                </a:ext>
              </a:extLst>
            </p:cNvPr>
            <p:cNvSpPr txBox="1"/>
            <p:nvPr/>
          </p:nvSpPr>
          <p:spPr>
            <a:xfrm>
              <a:off x="4245888" y="799798"/>
              <a:ext cx="627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FR" b="1" dirty="0"/>
                <a:t>SPG</a:t>
              </a:r>
            </a:p>
          </p:txBody>
        </p:sp>
      </p:grpSp>
      <p:sp>
        <p:nvSpPr>
          <p:cNvPr id="219" name="Google Shape;219;p38"/>
          <p:cNvSpPr txBox="1">
            <a:spLocks noGrp="1"/>
          </p:cNvSpPr>
          <p:nvPr>
            <p:ph type="body" idx="1"/>
          </p:nvPr>
        </p:nvSpPr>
        <p:spPr>
          <a:xfrm>
            <a:off x="93519" y="1481502"/>
            <a:ext cx="4567867" cy="25324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Autofit/>
          </a:bodyPr>
          <a:lstStyle/>
          <a:p>
            <a:pPr marL="177796" indent="-17779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Char char="●"/>
            </a:pPr>
            <a:r>
              <a:rPr lang="en" dirty="0"/>
              <a:t>There is an observed cooling and freshening of the subpolar gyre (SPG) over the last century (IPCC SROCC 2019)</a:t>
            </a:r>
            <a:endParaRPr dirty="0"/>
          </a:p>
          <a:p>
            <a:pPr marL="177796" indent="-177796">
              <a:lnSpc>
                <a:spcPct val="100000"/>
              </a:lnSpc>
              <a:spcBef>
                <a:spcPts val="1800"/>
              </a:spcBef>
              <a:buClr>
                <a:schemeClr val="dk1"/>
              </a:buClr>
              <a:buSzPts val="1800"/>
              <a:buChar char="●"/>
            </a:pPr>
            <a:r>
              <a:rPr lang="en" dirty="0"/>
              <a:t>This could be a fingerprint of an on-going weakening of the Atlantic ocean </a:t>
            </a:r>
            <a:r>
              <a:rPr lang="fr-FR" dirty="0"/>
              <a:t>circulation (by about 15% </a:t>
            </a:r>
            <a:r>
              <a:rPr lang="fr-FR" dirty="0" err="1"/>
              <a:t>according</a:t>
            </a:r>
            <a:r>
              <a:rPr lang="fr-FR" dirty="0"/>
              <a:t> to Caesar et al. 2018)</a:t>
            </a:r>
            <a:endParaRPr dirty="0"/>
          </a:p>
          <a:p>
            <a:pPr marL="177796" indent="-38099">
              <a:spcBef>
                <a:spcPts val="1700"/>
              </a:spcBef>
              <a:spcAft>
                <a:spcPts val="1600"/>
              </a:spcAft>
              <a:buClr>
                <a:schemeClr val="dk1"/>
              </a:buClr>
              <a:buSzPts val="2100"/>
              <a:buNone/>
            </a:pPr>
            <a:endParaRPr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6FE0197-03E8-624B-9351-4EEA350C9A68}"/>
              </a:ext>
            </a:extLst>
          </p:cNvPr>
          <p:cNvCxnSpPr>
            <a:cxnSpLocks/>
          </p:cNvCxnSpPr>
          <p:nvPr/>
        </p:nvCxnSpPr>
        <p:spPr>
          <a:xfrm>
            <a:off x="0" y="1268760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 descr="Diapositive1">
            <a:extLst>
              <a:ext uri="{FF2B5EF4-FFF2-40B4-BE49-F238E27FC236}">
                <a16:creationId xmlns:a16="http://schemas.microsoft.com/office/drawing/2014/main" id="{0E833C65-E23F-03C4-CBD7-FB74F4315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2299"/>
            <a:ext cx="4482616" cy="28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0C32F44-3AA6-9670-F2BF-0FCAA050A6E6}"/>
              </a:ext>
            </a:extLst>
          </p:cNvPr>
          <p:cNvGrpSpPr/>
          <p:nvPr/>
        </p:nvGrpSpPr>
        <p:grpSpPr>
          <a:xfrm>
            <a:off x="4575745" y="3536603"/>
            <a:ext cx="4556537" cy="3334216"/>
            <a:chOff x="4587463" y="3587960"/>
            <a:chExt cx="4556537" cy="3334216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458D77A-6F52-1E48-928D-8C45ED0829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8425" t="31907" b="12074"/>
            <a:stretch/>
          </p:blipFill>
          <p:spPr>
            <a:xfrm>
              <a:off x="4587463" y="3895830"/>
              <a:ext cx="4556537" cy="284168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987B452-6012-C91B-C3D5-67EA1FD50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9165" y="3587960"/>
              <a:ext cx="814760" cy="84855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A5419F6-0E1C-DAF9-81F6-6109A7F54AEC}"/>
                </a:ext>
              </a:extLst>
            </p:cNvPr>
            <p:cNvSpPr txBox="1"/>
            <p:nvPr/>
          </p:nvSpPr>
          <p:spPr>
            <a:xfrm>
              <a:off x="7281572" y="6552844"/>
              <a:ext cx="18624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FR" dirty="0">
                  <a:solidFill>
                    <a:srgbClr val="C00000"/>
                  </a:solidFill>
                </a:rPr>
                <a:t>Caesar et al. 2018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9866093A-AAAE-4907-47DC-9EEDDAF6DF99}"/>
              </a:ext>
            </a:extLst>
          </p:cNvPr>
          <p:cNvSpPr txBox="1"/>
          <p:nvPr/>
        </p:nvSpPr>
        <p:spPr>
          <a:xfrm>
            <a:off x="8105591" y="3089299"/>
            <a:ext cx="1862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rgbClr val="C00000"/>
                </a:solidFill>
              </a:rPr>
              <a:t>IPCC 2013</a:t>
            </a:r>
          </a:p>
        </p:txBody>
      </p:sp>
    </p:spTree>
    <p:extLst>
      <p:ext uri="{BB962C8B-B14F-4D97-AF65-F5344CB8AC3E}">
        <p14:creationId xmlns:p14="http://schemas.microsoft.com/office/powerpoint/2010/main" val="272157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584" y="1292351"/>
            <a:ext cx="8316416" cy="497730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0"/>
          <p:cNvSpPr txBox="1">
            <a:spLocks noGrp="1"/>
          </p:cNvSpPr>
          <p:nvPr>
            <p:ph type="title"/>
          </p:nvPr>
        </p:nvSpPr>
        <p:spPr>
          <a:xfrm>
            <a:off x="395536" y="129223"/>
            <a:ext cx="8568952" cy="994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2F5496"/>
              </a:buClr>
              <a:buSzPts val="3300"/>
            </a:pPr>
            <a:r>
              <a:rPr lang="en" sz="3600" b="1" dirty="0">
                <a:solidFill>
                  <a:srgbClr val="3F81BC"/>
                </a:solidFill>
              </a:rPr>
              <a:t>Large-scale impact of a substantial weakening in the Atlantic circulation</a:t>
            </a:r>
            <a:endParaRPr sz="3600" b="1" dirty="0">
              <a:solidFill>
                <a:srgbClr val="3F81BC"/>
              </a:solidFill>
            </a:endParaRPr>
          </a:p>
        </p:txBody>
      </p:sp>
      <p:sp>
        <p:nvSpPr>
          <p:cNvPr id="249" name="Google Shape;249;p40"/>
          <p:cNvSpPr/>
          <p:nvPr/>
        </p:nvSpPr>
        <p:spPr>
          <a:xfrm>
            <a:off x="4471020" y="2668448"/>
            <a:ext cx="1181100" cy="438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40"/>
          <p:cNvSpPr/>
          <p:nvPr/>
        </p:nvSpPr>
        <p:spPr>
          <a:xfrm>
            <a:off x="4283968" y="1556792"/>
            <a:ext cx="1532894" cy="85578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40"/>
          <p:cNvSpPr/>
          <p:nvPr/>
        </p:nvSpPr>
        <p:spPr>
          <a:xfrm>
            <a:off x="6597165" y="2420888"/>
            <a:ext cx="1181100" cy="438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40"/>
          <p:cNvSpPr/>
          <p:nvPr/>
        </p:nvSpPr>
        <p:spPr>
          <a:xfrm>
            <a:off x="3097476" y="2924944"/>
            <a:ext cx="1297765" cy="54140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222;p38" descr="Club C02 - Les actualités">
            <a:extLst>
              <a:ext uri="{FF2B5EF4-FFF2-40B4-BE49-F238E27FC236}">
                <a16:creationId xmlns:a16="http://schemas.microsoft.com/office/drawing/2014/main" id="{6A5F27E5-4FF1-AD4A-98B5-18ACB7ED0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8648" y="6341482"/>
            <a:ext cx="751101" cy="4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The IPCC Special Report on the Ocean and Cryosphere in a Changing Climate  released - EuroGOOS">
            <a:extLst>
              <a:ext uri="{FF2B5EF4-FFF2-40B4-BE49-F238E27FC236}">
                <a16:creationId xmlns:a16="http://schemas.microsoft.com/office/drawing/2014/main" id="{E25A04B9-9400-2846-88B4-D9EE0C89C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524" y="6199572"/>
            <a:ext cx="502191" cy="65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F9B6F6-46E5-6043-8781-15411AFCE42A}"/>
              </a:ext>
            </a:extLst>
          </p:cNvPr>
          <p:cNvSpPr txBox="1"/>
          <p:nvPr/>
        </p:nvSpPr>
        <p:spPr>
          <a:xfrm>
            <a:off x="7194544" y="6438586"/>
            <a:ext cx="20340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900" dirty="0">
                <a:solidFill>
                  <a:srgbClr val="C00000"/>
                </a:solidFill>
              </a:rPr>
              <a:t>Fig. 6.10 from IPCC SROCC report, 2019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209480-8784-CF41-A7D7-4F344EF59FAC}"/>
              </a:ext>
            </a:extLst>
          </p:cNvPr>
          <p:cNvCxnSpPr>
            <a:cxnSpLocks/>
          </p:cNvCxnSpPr>
          <p:nvPr/>
        </p:nvCxnSpPr>
        <p:spPr>
          <a:xfrm>
            <a:off x="-110907" y="1052736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35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 animBg="1"/>
      <p:bldP spid="250" grpId="0" animBg="1"/>
      <p:bldP spid="251" grpId="0" animBg="1"/>
      <p:bldP spid="2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9BFF30-0A61-E14B-A895-62961B477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42" y="683967"/>
            <a:ext cx="8645987" cy="558042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B9722EF-5515-7941-AD79-EB0E88A1D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13653"/>
            <a:ext cx="8520600" cy="763600"/>
          </a:xfrm>
        </p:spPr>
        <p:txBody>
          <a:bodyPr/>
          <a:lstStyle/>
          <a:p>
            <a:r>
              <a:rPr lang="en-FR" sz="3600" dirty="0">
                <a:solidFill>
                  <a:srgbClr val="3F81BC"/>
                </a:solidFill>
              </a:rPr>
              <a:t>Risk of AMOC substantial weakening</a:t>
            </a:r>
          </a:p>
        </p:txBody>
      </p:sp>
      <p:pic>
        <p:nvPicPr>
          <p:cNvPr id="6" name="Google Shape;222;p38" descr="Club C02 - Les actualités">
            <a:extLst>
              <a:ext uri="{FF2B5EF4-FFF2-40B4-BE49-F238E27FC236}">
                <a16:creationId xmlns:a16="http://schemas.microsoft.com/office/drawing/2014/main" id="{8F8659DE-1431-A241-8F1E-46A695EA8F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2899" y="5448043"/>
            <a:ext cx="751101" cy="4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The IPCC Special Report on the Ocean and Cryosphere in a Changing Climate  released - EuroGOOS">
            <a:extLst>
              <a:ext uri="{FF2B5EF4-FFF2-40B4-BE49-F238E27FC236}">
                <a16:creationId xmlns:a16="http://schemas.microsoft.com/office/drawing/2014/main" id="{CAFB2AAE-C5CD-F44A-9770-286DDA2C5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241" y="5941567"/>
            <a:ext cx="502191" cy="65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4C9BC2-F2CB-2744-A11D-FBA5CE2ADA10}"/>
              </a:ext>
            </a:extLst>
          </p:cNvPr>
          <p:cNvSpPr txBox="1"/>
          <p:nvPr/>
        </p:nvSpPr>
        <p:spPr>
          <a:xfrm>
            <a:off x="7187715" y="6591611"/>
            <a:ext cx="20340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900" dirty="0">
                <a:solidFill>
                  <a:srgbClr val="C00000"/>
                </a:solidFill>
              </a:rPr>
              <a:t>Fig. 6.9 from IPCC SROCC report, 2019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05DC097-B459-E146-A586-F47E1F7257C1}"/>
              </a:ext>
            </a:extLst>
          </p:cNvPr>
          <p:cNvCxnSpPr>
            <a:cxnSpLocks/>
          </p:cNvCxnSpPr>
          <p:nvPr/>
        </p:nvCxnSpPr>
        <p:spPr>
          <a:xfrm>
            <a:off x="-180528" y="985924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749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CB857A-CF3A-DC47-9128-B631998A7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872" y="116632"/>
            <a:ext cx="8520600" cy="763600"/>
          </a:xfrm>
        </p:spPr>
        <p:txBody>
          <a:bodyPr/>
          <a:lstStyle/>
          <a:p>
            <a:r>
              <a:rPr lang="en-FR" sz="3600" dirty="0"/>
              <a:t>Low probability-high impact event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FCC627-7783-6349-918B-EB320DAE2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A8AAD-73D9-6A49-A833-1806BBE89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1160748"/>
            <a:ext cx="9215765" cy="52925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E1C1FD-8F4C-9C4C-9492-5BCECBBC2BEE}"/>
              </a:ext>
            </a:extLst>
          </p:cNvPr>
          <p:cNvSpPr txBox="1"/>
          <p:nvPr/>
        </p:nvSpPr>
        <p:spPr>
          <a:xfrm>
            <a:off x="7692000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rgbClr val="C00000"/>
                </a:solidFill>
              </a:rPr>
              <a:t>Sutton 2018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ED51E8-C196-B642-B927-201D655F2F79}"/>
              </a:ext>
            </a:extLst>
          </p:cNvPr>
          <p:cNvCxnSpPr>
            <a:cxnSpLocks/>
          </p:cNvCxnSpPr>
          <p:nvPr/>
        </p:nvCxnSpPr>
        <p:spPr>
          <a:xfrm>
            <a:off x="-180528" y="938325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59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51939-77D4-8741-8540-648F7519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87" y="89169"/>
            <a:ext cx="5569541" cy="1204094"/>
          </a:xfrm>
        </p:spPr>
        <p:txBody>
          <a:bodyPr>
            <a:noAutofit/>
          </a:bodyPr>
          <a:lstStyle/>
          <a:p>
            <a:r>
              <a:rPr lang="en-FR" sz="3600" dirty="0"/>
              <a:t>Still so much AMOC uncertainty in CMIP6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EC75B8-39AA-0246-85CA-E119B50BE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038400"/>
            <a:ext cx="9445661" cy="281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B9C88D-62F5-0E43-8213-426FD4E507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"/>
            <a:ext cx="4039410" cy="1989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858330-63FF-5946-92CA-1E2742E3F0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243" y="2004027"/>
            <a:ext cx="4362344" cy="21765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99DC89-55F3-8041-B504-FD47284221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8" y="1688531"/>
            <a:ext cx="4114800" cy="233516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167EF0-0360-4A40-81D1-73C5A6BEA06B}"/>
              </a:ext>
            </a:extLst>
          </p:cNvPr>
          <p:cNvSpPr txBox="1"/>
          <p:nvPr/>
        </p:nvSpPr>
        <p:spPr>
          <a:xfrm>
            <a:off x="3563888" y="6577607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400" dirty="0">
                <a:solidFill>
                  <a:srgbClr val="C00000"/>
                </a:solidFill>
              </a:rPr>
              <a:t>Bellomo et al. 2021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D23197-C9ED-7B42-953B-AAD5D9DC35D9}"/>
              </a:ext>
            </a:extLst>
          </p:cNvPr>
          <p:cNvCxnSpPr>
            <a:cxnSpLocks/>
          </p:cNvCxnSpPr>
          <p:nvPr/>
        </p:nvCxnSpPr>
        <p:spPr>
          <a:xfrm>
            <a:off x="-180528" y="1412776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27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486" y="-75998"/>
            <a:ext cx="7886700" cy="1325563"/>
          </a:xfrm>
        </p:spPr>
        <p:txBody>
          <a:bodyPr>
            <a:normAutofit/>
          </a:bodyPr>
          <a:lstStyle/>
          <a:p>
            <a:r>
              <a:rPr lang="en-FR" sz="3600" dirty="0"/>
              <a:t>What about GrIS melting?</a:t>
            </a:r>
            <a:endParaRPr lang="fr-FR" sz="3600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050F2AF-808F-4F4D-8B55-B3847D3C8C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E1E75A-2C56-F341-AB63-698E42D7B500}"/>
              </a:ext>
            </a:extLst>
          </p:cNvPr>
          <p:cNvCxnSpPr>
            <a:cxnSpLocks/>
          </p:cNvCxnSpPr>
          <p:nvPr/>
        </p:nvCxnSpPr>
        <p:spPr>
          <a:xfrm>
            <a:off x="-180528" y="1124744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548B21E-3CC4-80A7-427C-576A1D640E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81" y="3243692"/>
            <a:ext cx="3344019" cy="3429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A23C5-D78D-B7C7-867D-AE26349383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836" y="412593"/>
            <a:ext cx="3532901" cy="23935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F40CADF-08BC-2F05-8240-4FC4201A8DBB}"/>
              </a:ext>
            </a:extLst>
          </p:cNvPr>
          <p:cNvSpPr txBox="1"/>
          <p:nvPr/>
        </p:nvSpPr>
        <p:spPr>
          <a:xfrm>
            <a:off x="5679054" y="24589"/>
            <a:ext cx="34384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Land-ice freshwater components from Greenland region (km</a:t>
            </a:r>
            <a:r>
              <a:rPr lang="en-US" sz="1600" baseline="30000" dirty="0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</a:rPr>
              <a:t>yr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). </a:t>
            </a:r>
          </a:p>
          <a:p>
            <a:endParaRPr lang="en-F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B7BC05-082C-EA45-5863-807EEBAC1CBA}"/>
              </a:ext>
            </a:extLst>
          </p:cNvPr>
          <p:cNvSpPr txBox="1"/>
          <p:nvPr/>
        </p:nvSpPr>
        <p:spPr>
          <a:xfrm>
            <a:off x="5794651" y="2763288"/>
            <a:ext cx="34384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Cumulative freshwater from land-ice since 1958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</a:rPr>
              <a:t>refered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 to 1960-1990 (km</a:t>
            </a:r>
            <a:r>
              <a:rPr lang="en-US" sz="1600" baseline="30000" dirty="0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). </a:t>
            </a:r>
          </a:p>
          <a:p>
            <a:endParaRPr lang="en-FR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94AF7D-42B9-F6E0-5837-0716CE30A84E}"/>
              </a:ext>
            </a:extLst>
          </p:cNvPr>
          <p:cNvSpPr txBox="1"/>
          <p:nvPr/>
        </p:nvSpPr>
        <p:spPr>
          <a:xfrm>
            <a:off x="7596336" y="6600213"/>
            <a:ext cx="2339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400" dirty="0">
                <a:solidFill>
                  <a:srgbClr val="C00000"/>
                </a:solidFill>
              </a:rPr>
              <a:t>Bamber et al. 2018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36512" y="1345697"/>
            <a:ext cx="5683348" cy="4834467"/>
          </a:xfrm>
        </p:spPr>
        <p:txBody>
          <a:bodyPr>
            <a:noAutofit/>
          </a:bodyPr>
          <a:lstStyle/>
          <a:p>
            <a:pPr marL="387450" indent="-315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dirty="0" err="1"/>
              <a:t>Greenland</a:t>
            </a:r>
            <a:r>
              <a:rPr lang="fr-FR" dirty="0"/>
              <a:t> </a:t>
            </a:r>
            <a:r>
              <a:rPr lang="fr-FR" dirty="0" err="1"/>
              <a:t>ice</a:t>
            </a:r>
            <a:r>
              <a:rPr lang="fr-FR" dirty="0"/>
              <a:t> </a:t>
            </a:r>
            <a:r>
              <a:rPr lang="fr-FR" dirty="0" err="1"/>
              <a:t>sheet</a:t>
            </a:r>
            <a:r>
              <a:rPr lang="fr-FR" dirty="0"/>
              <a:t> </a:t>
            </a:r>
            <a:r>
              <a:rPr lang="fr-FR" dirty="0" err="1"/>
              <a:t>melting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usually</a:t>
            </a:r>
            <a:r>
              <a:rPr lang="fr-FR" dirty="0"/>
              <a:t> </a:t>
            </a:r>
            <a:r>
              <a:rPr lang="fr-FR" dirty="0" err="1"/>
              <a:t>neglected</a:t>
            </a:r>
            <a:r>
              <a:rPr lang="fr-FR" dirty="0"/>
              <a:t> in CMIP </a:t>
            </a:r>
            <a:r>
              <a:rPr lang="fr-FR" dirty="0" err="1"/>
              <a:t>historical</a:t>
            </a:r>
            <a:r>
              <a:rPr lang="fr-FR" dirty="0"/>
              <a:t> and future simulations</a:t>
            </a:r>
          </a:p>
          <a:p>
            <a:pPr marL="387450" indent="-315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dirty="0" err="1"/>
              <a:t>Its</a:t>
            </a:r>
            <a:r>
              <a:rPr lang="fr-FR" dirty="0"/>
              <a:t> on-</a:t>
            </a:r>
            <a:r>
              <a:rPr lang="fr-FR" dirty="0" err="1"/>
              <a:t>going</a:t>
            </a:r>
            <a:r>
              <a:rPr lang="fr-FR" dirty="0"/>
              <a:t> </a:t>
            </a:r>
            <a:r>
              <a:rPr lang="fr-FR" dirty="0" err="1"/>
              <a:t>melting</a:t>
            </a:r>
            <a:r>
              <a:rPr lang="fr-FR" dirty="0"/>
              <a:t> has </a:t>
            </a:r>
            <a:r>
              <a:rPr lang="fr-FR" dirty="0" err="1"/>
              <a:t>recently</a:t>
            </a:r>
            <a:r>
              <a:rPr lang="fr-FR" dirty="0"/>
              <a:t> </a:t>
            </a:r>
            <a:r>
              <a:rPr lang="fr-FR" dirty="0" err="1"/>
              <a:t>accelerated</a:t>
            </a:r>
            <a:r>
              <a:rPr lang="fr-FR" dirty="0"/>
              <a:t>, but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poorly</a:t>
            </a:r>
            <a:r>
              <a:rPr lang="fr-FR" dirty="0"/>
              <a:t> </a:t>
            </a:r>
            <a:r>
              <a:rPr lang="fr-FR" dirty="0" err="1"/>
              <a:t>reproduced</a:t>
            </a:r>
            <a:r>
              <a:rPr lang="fr-FR" dirty="0"/>
              <a:t> in </a:t>
            </a:r>
            <a:r>
              <a:rPr lang="fr-FR" dirty="0" err="1"/>
              <a:t>ice</a:t>
            </a:r>
            <a:r>
              <a:rPr lang="fr-FR" dirty="0"/>
              <a:t> </a:t>
            </a:r>
            <a:r>
              <a:rPr lang="fr-FR" dirty="0" err="1"/>
              <a:t>sheet</a:t>
            </a:r>
            <a:r>
              <a:rPr lang="fr-FR" dirty="0"/>
              <a:t> </a:t>
            </a:r>
            <a:r>
              <a:rPr lang="fr-FR" dirty="0" err="1"/>
              <a:t>models</a:t>
            </a:r>
            <a:r>
              <a:rPr lang="fr-FR" dirty="0"/>
              <a:t> due to the </a:t>
            </a:r>
            <a:r>
              <a:rPr lang="fr-FR" dirty="0" err="1"/>
              <a:t>complexity</a:t>
            </a:r>
            <a:r>
              <a:rPr lang="fr-FR" dirty="0"/>
              <a:t> of the </a:t>
            </a:r>
            <a:r>
              <a:rPr lang="fr-FR" dirty="0" err="1"/>
              <a:t>processes</a:t>
            </a:r>
            <a:r>
              <a:rPr lang="fr-FR" dirty="0"/>
              <a:t> </a:t>
            </a:r>
            <a:r>
              <a:rPr lang="fr-FR" dirty="0" err="1"/>
              <a:t>involved</a:t>
            </a:r>
            <a:endParaRPr lang="fr-FR" dirty="0"/>
          </a:p>
          <a:p>
            <a:pPr marL="387450" indent="-315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dirty="0"/>
              <a:t>This </a:t>
            </a:r>
            <a:r>
              <a:rPr lang="fr-FR" dirty="0" err="1"/>
              <a:t>melting</a:t>
            </a:r>
            <a:r>
              <a:rPr lang="fr-FR" dirty="0"/>
              <a:t> </a:t>
            </a:r>
            <a:r>
              <a:rPr lang="fr-FR" dirty="0" err="1"/>
              <a:t>might</a:t>
            </a:r>
            <a:r>
              <a:rPr lang="fr-FR" dirty="0"/>
              <a:t> have </a:t>
            </a:r>
            <a:r>
              <a:rPr lang="fr-FR" dirty="0" err="1"/>
              <a:t>impacted</a:t>
            </a:r>
            <a:r>
              <a:rPr lang="fr-FR" dirty="0"/>
              <a:t> convection in the Labrador </a:t>
            </a:r>
            <a:r>
              <a:rPr lang="fr-FR" dirty="0" err="1"/>
              <a:t>Sea</a:t>
            </a:r>
            <a:r>
              <a:rPr lang="fr-FR" dirty="0"/>
              <a:t> </a:t>
            </a:r>
            <a:r>
              <a:rPr lang="fr-FR" dirty="0" err="1"/>
              <a:t>since</a:t>
            </a:r>
            <a:r>
              <a:rPr lang="fr-FR" dirty="0"/>
              <a:t> </a:t>
            </a:r>
            <a:r>
              <a:rPr lang="en-FR" dirty="0"/>
              <a:t>~</a:t>
            </a:r>
            <a:r>
              <a:rPr lang="fr-FR" dirty="0"/>
              <a:t>2010 (</a:t>
            </a:r>
            <a:r>
              <a:rPr lang="fr-FR" dirty="0" err="1"/>
              <a:t>Boning</a:t>
            </a:r>
            <a:r>
              <a:rPr lang="fr-FR" dirty="0"/>
              <a:t> et al. 2016)</a:t>
            </a:r>
          </a:p>
          <a:p>
            <a:pPr marL="387450" indent="-315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dirty="0"/>
              <a:t>It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only</a:t>
            </a:r>
            <a:r>
              <a:rPr lang="fr-FR" dirty="0"/>
              <a:t> </a:t>
            </a:r>
            <a:r>
              <a:rPr lang="fr-FR" dirty="0" err="1"/>
              <a:t>slightly</a:t>
            </a:r>
            <a:r>
              <a:rPr lang="fr-FR" dirty="0"/>
              <a:t> (</a:t>
            </a:r>
            <a:r>
              <a:rPr lang="fr-FR" dirty="0" err="1"/>
              <a:t>further</a:t>
            </a:r>
            <a:r>
              <a:rPr lang="fr-FR" dirty="0"/>
              <a:t>) </a:t>
            </a:r>
            <a:r>
              <a:rPr lang="fr-FR" dirty="0" err="1"/>
              <a:t>weakening</a:t>
            </a:r>
            <a:r>
              <a:rPr lang="fr-FR" dirty="0"/>
              <a:t> the AMOC in CMIP5 projections (&lt;10% in 2100, Bakker et al. 2016)</a:t>
            </a:r>
          </a:p>
          <a:p>
            <a:pPr marL="387450" indent="-315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dirty="0" err="1"/>
              <a:t>Estimate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Bamber</a:t>
            </a:r>
            <a:r>
              <a:rPr lang="fr-FR" dirty="0"/>
              <a:t> et al. (2018) show </a:t>
            </a:r>
            <a:r>
              <a:rPr lang="fr-FR" dirty="0" err="1"/>
              <a:t>stronger</a:t>
            </a:r>
            <a:r>
              <a:rPr lang="fr-FR" dirty="0"/>
              <a:t> </a:t>
            </a:r>
            <a:r>
              <a:rPr lang="fr-FR" dirty="0" err="1"/>
              <a:t>melting</a:t>
            </a:r>
            <a:r>
              <a:rPr lang="fr-FR" dirty="0"/>
              <a:t> rate </a:t>
            </a:r>
            <a:r>
              <a:rPr lang="fr-FR" dirty="0" err="1"/>
              <a:t>than</a:t>
            </a:r>
            <a:r>
              <a:rPr lang="fr-FR" dirty="0"/>
              <a:t> in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previous</a:t>
            </a:r>
            <a:r>
              <a:rPr lang="fr-FR" dirty="0"/>
              <a:t> </a:t>
            </a:r>
            <a:r>
              <a:rPr lang="fr-FR" dirty="0" err="1"/>
              <a:t>estimates</a:t>
            </a:r>
            <a:r>
              <a:rPr lang="fr-FR" dirty="0"/>
              <a:t> (</a:t>
            </a:r>
            <a:r>
              <a:rPr lang="fr-FR" dirty="0" err="1"/>
              <a:t>Bamber</a:t>
            </a:r>
            <a:r>
              <a:rPr lang="fr-FR" dirty="0"/>
              <a:t> et al. 2014)</a:t>
            </a:r>
          </a:p>
          <a:p>
            <a:pPr marL="387450" indent="-315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dirty="0"/>
              <a:t>Model </a:t>
            </a:r>
            <a:r>
              <a:rPr lang="fr-FR" dirty="0" err="1"/>
              <a:t>resolution</a:t>
            </a:r>
            <a:r>
              <a:rPr lang="fr-FR" dirty="0"/>
              <a:t> can </a:t>
            </a:r>
            <a:r>
              <a:rPr lang="fr-FR" dirty="0" err="1"/>
              <a:t>play</a:t>
            </a:r>
            <a:r>
              <a:rPr lang="fr-FR" dirty="0"/>
              <a:t> a crucial on the </a:t>
            </a:r>
            <a:r>
              <a:rPr lang="fr-FR" dirty="0" err="1"/>
              <a:t>way</a:t>
            </a:r>
            <a:r>
              <a:rPr lang="fr-FR" dirty="0"/>
              <a:t> </a:t>
            </a:r>
            <a:r>
              <a:rPr lang="fr-FR" dirty="0" err="1"/>
              <a:t>GrIS</a:t>
            </a:r>
            <a:r>
              <a:rPr lang="fr-FR" dirty="0"/>
              <a:t> </a:t>
            </a:r>
            <a:r>
              <a:rPr lang="fr-FR" dirty="0" err="1"/>
              <a:t>melting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spread in the North Atlantic</a:t>
            </a:r>
          </a:p>
          <a:p>
            <a:pPr marL="387450" indent="-315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9FBA27C-86F5-EA46-5376-A35019AAFDAD}"/>
              </a:ext>
            </a:extLst>
          </p:cNvPr>
          <p:cNvSpPr/>
          <p:nvPr/>
        </p:nvSpPr>
        <p:spPr>
          <a:xfrm>
            <a:off x="113842" y="1470517"/>
            <a:ext cx="7482494" cy="4461858"/>
          </a:xfrm>
          <a:prstGeom prst="roundRect">
            <a:avLst/>
          </a:prstGeom>
          <a:solidFill>
            <a:srgbClr val="C00000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en-FR" sz="3200" b="1" dirty="0"/>
              <a:t>Has Greenland melting already impacted the North Atlantic Ocean circulation and in which proportion</a:t>
            </a:r>
            <a:r>
              <a:rPr lang="en-FR" sz="3200" dirty="0"/>
              <a:t>? </a:t>
            </a:r>
          </a:p>
          <a:p>
            <a:pPr algn="ctr">
              <a:lnSpc>
                <a:spcPct val="200000"/>
              </a:lnSpc>
            </a:pPr>
            <a:endParaRPr lang="en-FR" sz="1400" dirty="0"/>
          </a:p>
        </p:txBody>
      </p:sp>
    </p:spTree>
    <p:extLst>
      <p:ext uri="{BB962C8B-B14F-4D97-AF65-F5344CB8AC3E}">
        <p14:creationId xmlns:p14="http://schemas.microsoft.com/office/powerpoint/2010/main" val="7098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90"/>
    </mc:Choice>
    <mc:Fallback xmlns="">
      <p:transition spd="slow" advTm="40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FEC9ED5-69E9-FA6D-ED10-E1100405A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465" y="3130829"/>
            <a:ext cx="4946583" cy="3709938"/>
          </a:xfrm>
          <a:prstGeom prst="rect">
            <a:avLst/>
          </a:prstGeom>
        </p:spPr>
      </p:pic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2BBBD89C-5055-ABE4-173A-7A76E574CB37}"/>
              </a:ext>
            </a:extLst>
          </p:cNvPr>
          <p:cNvSpPr txBox="1">
            <a:spLocks/>
          </p:cNvSpPr>
          <p:nvPr/>
        </p:nvSpPr>
        <p:spPr>
          <a:xfrm>
            <a:off x="0" y="1606171"/>
            <a:ext cx="5373992" cy="48344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189" lvl="0" indent="-342892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8" lvl="1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566" lvl="2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lvl="3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5943" lvl="4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132" lvl="5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320" lvl="6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509" lvl="7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697" lvl="8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r>
              <a:rPr lang="fr-FR" dirty="0"/>
              <a:t>Use of </a:t>
            </a:r>
            <a:r>
              <a:rPr lang="fr-FR" dirty="0" err="1"/>
              <a:t>Bamber</a:t>
            </a:r>
            <a:r>
              <a:rPr lang="fr-FR" dirty="0"/>
              <a:t> et al. (2018) </a:t>
            </a:r>
            <a:r>
              <a:rPr lang="fr-FR" dirty="0" err="1"/>
              <a:t>recent</a:t>
            </a:r>
            <a:r>
              <a:rPr lang="fr-FR" dirty="0"/>
              <a:t> reconstruction</a:t>
            </a:r>
          </a:p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r>
              <a:rPr lang="fr-FR" dirty="0"/>
              <a:t>Extension back to 1840 </a:t>
            </a:r>
            <a:r>
              <a:rPr lang="fr-FR" dirty="0" err="1"/>
              <a:t>following</a:t>
            </a:r>
            <a:r>
              <a:rPr lang="fr-FR" dirty="0"/>
              <a:t> Box and </a:t>
            </a:r>
            <a:r>
              <a:rPr lang="fr-FR" dirty="0" err="1"/>
              <a:t>Colgan</a:t>
            </a:r>
            <a:r>
              <a:rPr lang="fr-FR" dirty="0"/>
              <a:t> (2013)</a:t>
            </a:r>
          </a:p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r>
              <a:rPr lang="fr-FR" dirty="0" err="1"/>
              <a:t>Overwrite</a:t>
            </a:r>
            <a:r>
              <a:rPr lang="fr-FR" dirty="0"/>
              <a:t> </a:t>
            </a:r>
            <a:r>
              <a:rPr lang="fr-FR" dirty="0" err="1"/>
              <a:t>runoff</a:t>
            </a:r>
            <a:r>
              <a:rPr lang="fr-FR" dirty="0"/>
              <a:t> and </a:t>
            </a:r>
            <a:r>
              <a:rPr lang="fr-FR" dirty="0" err="1"/>
              <a:t>calving</a:t>
            </a:r>
            <a:r>
              <a:rPr lang="fr-FR" dirty="0"/>
              <a:t> in the the </a:t>
            </a:r>
            <a:r>
              <a:rPr lang="fr-FR" dirty="0" err="1"/>
              <a:t>Greenland</a:t>
            </a:r>
            <a:r>
              <a:rPr lang="fr-FR" dirty="0"/>
              <a:t> </a:t>
            </a:r>
            <a:r>
              <a:rPr lang="fr-FR" dirty="0" err="1"/>
              <a:t>region</a:t>
            </a:r>
            <a:r>
              <a:rPr lang="fr-FR" dirty="0"/>
              <a:t> by </a:t>
            </a:r>
            <a:r>
              <a:rPr lang="fr-FR" dirty="0" err="1"/>
              <a:t>those</a:t>
            </a:r>
            <a:r>
              <a:rPr lang="fr-FR" dirty="0"/>
              <a:t> observation-</a:t>
            </a:r>
            <a:r>
              <a:rPr lang="fr-FR" dirty="0" err="1"/>
              <a:t>based</a:t>
            </a:r>
            <a:r>
              <a:rPr lang="fr-FR" dirty="0"/>
              <a:t> fluxes</a:t>
            </a:r>
          </a:p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r>
              <a:rPr lang="fr-FR" dirty="0"/>
              <a:t>Use of 20 </a:t>
            </a:r>
            <a:r>
              <a:rPr lang="fr-FR" dirty="0" err="1"/>
              <a:t>members</a:t>
            </a:r>
            <a:r>
              <a:rPr lang="fr-FR" dirty="0"/>
              <a:t> of IPSL-CM6A-LR </a:t>
            </a:r>
            <a:r>
              <a:rPr lang="fr-FR" dirty="0" err="1"/>
              <a:t>historical</a:t>
            </a:r>
            <a:r>
              <a:rPr lang="fr-FR" dirty="0"/>
              <a:t> simulations (</a:t>
            </a:r>
            <a:r>
              <a:rPr lang="fr-FR" dirty="0" err="1"/>
              <a:t>low</a:t>
            </a:r>
            <a:r>
              <a:rPr lang="fr-FR" dirty="0"/>
              <a:t> </a:t>
            </a:r>
            <a:r>
              <a:rPr lang="fr-FR" dirty="0" err="1"/>
              <a:t>resultion</a:t>
            </a:r>
            <a:r>
              <a:rPr lang="fr-FR" dirty="0"/>
              <a:t>, LR) </a:t>
            </a:r>
            <a:r>
              <a:rPr lang="fr-FR" dirty="0" err="1"/>
              <a:t>including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melting</a:t>
            </a:r>
            <a:r>
              <a:rPr lang="fr-FR" dirty="0"/>
              <a:t> </a:t>
            </a:r>
            <a:r>
              <a:rPr lang="fr-FR" dirty="0" err="1"/>
              <a:t>since</a:t>
            </a:r>
            <a:r>
              <a:rPr lang="fr-FR" dirty="0"/>
              <a:t> 1920 (</a:t>
            </a:r>
            <a:r>
              <a:rPr lang="fr-FR" b="1" dirty="0" err="1">
                <a:solidFill>
                  <a:schemeClr val="accent1">
                    <a:lumMod val="50000"/>
                  </a:schemeClr>
                </a:solidFill>
              </a:rPr>
              <a:t>Melting</a:t>
            </a:r>
            <a:r>
              <a:rPr lang="fr-FR" b="1" dirty="0"/>
              <a:t> ensemble</a:t>
            </a:r>
            <a:r>
              <a:rPr lang="fr-FR" dirty="0"/>
              <a:t>)</a:t>
            </a:r>
          </a:p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r>
              <a:rPr lang="fr-FR" dirty="0" err="1"/>
              <a:t>Comparison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historical</a:t>
            </a:r>
            <a:r>
              <a:rPr lang="fr-FR" dirty="0"/>
              <a:t> simulations </a:t>
            </a:r>
            <a:r>
              <a:rPr lang="fr-FR" dirty="0" err="1"/>
              <a:t>from</a:t>
            </a:r>
            <a:r>
              <a:rPr lang="fr-FR" dirty="0"/>
              <a:t> IPSL-CM6A-LR </a:t>
            </a:r>
            <a:r>
              <a:rPr lang="fr-FR" dirty="0" err="1"/>
              <a:t>starting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same</a:t>
            </a:r>
            <a:r>
              <a:rPr lang="fr-FR" dirty="0"/>
              <a:t> initial conditions (</a:t>
            </a:r>
            <a:r>
              <a:rPr lang="fr-FR" dirty="0" err="1"/>
              <a:t>historical</a:t>
            </a:r>
            <a:r>
              <a:rPr lang="fr-FR" dirty="0"/>
              <a:t> </a:t>
            </a:r>
            <a:r>
              <a:rPr lang="fr-FR" b="1" dirty="0"/>
              <a:t>Control ensemble</a:t>
            </a:r>
            <a:r>
              <a:rPr lang="fr-FR" dirty="0"/>
              <a:t>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5F7E2FD-506D-BE74-2EFC-4613F3955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049" y="74298"/>
            <a:ext cx="4093951" cy="3073764"/>
          </a:xfrm>
          <a:prstGeom prst="rect">
            <a:avLst/>
          </a:prstGeom>
        </p:spPr>
      </p:pic>
      <p:pic>
        <p:nvPicPr>
          <p:cNvPr id="24" name="Grafik 1">
            <a:extLst>
              <a:ext uri="{FF2B5EF4-FFF2-40B4-BE49-F238E27FC236}">
                <a16:creationId xmlns:a16="http://schemas.microsoft.com/office/drawing/2014/main" id="{7F33160B-6134-EBB9-BC04-6B941778EE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35" y="6624500"/>
            <a:ext cx="1682860" cy="25200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5571661-85D0-863D-59F1-BA155173F98A}"/>
              </a:ext>
            </a:extLst>
          </p:cNvPr>
          <p:cNvCxnSpPr>
            <a:cxnSpLocks/>
          </p:cNvCxnSpPr>
          <p:nvPr/>
        </p:nvCxnSpPr>
        <p:spPr>
          <a:xfrm>
            <a:off x="-180528" y="1268760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CB3FF81-0491-0615-F5B8-A3CB0280C12A}"/>
              </a:ext>
            </a:extLst>
          </p:cNvPr>
          <p:cNvSpPr txBox="1"/>
          <p:nvPr/>
        </p:nvSpPr>
        <p:spPr>
          <a:xfrm>
            <a:off x="0" y="6487994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rgbClr val="C00000"/>
                </a:solidFill>
              </a:rPr>
              <a:t>Devilliers et al. 2021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FD9691D0-0752-8E8B-9A60-D898E98B2A4E}"/>
              </a:ext>
            </a:extLst>
          </p:cNvPr>
          <p:cNvSpPr txBox="1">
            <a:spLocks/>
          </p:cNvSpPr>
          <p:nvPr/>
        </p:nvSpPr>
        <p:spPr>
          <a:xfrm>
            <a:off x="58903" y="247210"/>
            <a:ext cx="5521209" cy="7636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FR" sz="3600" dirty="0"/>
              <a:t>Materials and methods (1/2)</a:t>
            </a:r>
          </a:p>
        </p:txBody>
      </p:sp>
    </p:spTree>
    <p:extLst>
      <p:ext uri="{BB962C8B-B14F-4D97-AF65-F5344CB8AC3E}">
        <p14:creationId xmlns:p14="http://schemas.microsoft.com/office/powerpoint/2010/main" val="1424642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2BBBD89C-5055-ABE4-173A-7A76E574CB37}"/>
              </a:ext>
            </a:extLst>
          </p:cNvPr>
          <p:cNvSpPr txBox="1">
            <a:spLocks/>
          </p:cNvSpPr>
          <p:nvPr/>
        </p:nvSpPr>
        <p:spPr>
          <a:xfrm>
            <a:off x="0" y="1628800"/>
            <a:ext cx="5233094" cy="48344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189" lvl="0" indent="-342892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8" lvl="1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566" lvl="2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lvl="3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5943" lvl="4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132" lvl="5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320" lvl="6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509" lvl="7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697" lvl="8" indent="-317492" algn="l" defTabSz="6858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r>
              <a:rPr lang="fr-FR" dirty="0"/>
              <a:t>High </a:t>
            </a:r>
            <a:r>
              <a:rPr lang="fr-FR" dirty="0" err="1"/>
              <a:t>resolution</a:t>
            </a:r>
            <a:r>
              <a:rPr lang="fr-FR" dirty="0"/>
              <a:t> (HR) model (2-3 km in the North Atlantic) </a:t>
            </a:r>
            <a:r>
              <a:rPr lang="fr-FR" dirty="0" err="1"/>
              <a:t>ocean-only</a:t>
            </a:r>
            <a:r>
              <a:rPr lang="fr-FR" dirty="0"/>
              <a:t> model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integrated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2004</a:t>
            </a:r>
          </a:p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r>
              <a:rPr lang="fr-FR" dirty="0"/>
              <a:t>There </a:t>
            </a:r>
            <a:r>
              <a:rPr lang="fr-FR" dirty="0" err="1"/>
              <a:t>is</a:t>
            </a:r>
            <a:r>
              <a:rPr lang="fr-FR" dirty="0"/>
              <a:t> no </a:t>
            </a:r>
            <a:r>
              <a:rPr lang="fr-FR" dirty="0" err="1"/>
              <a:t>salinity</a:t>
            </a:r>
            <a:r>
              <a:rPr lang="fr-FR" dirty="0"/>
              <a:t> </a:t>
            </a:r>
            <a:r>
              <a:rPr lang="fr-FR" dirty="0" err="1"/>
              <a:t>restoring</a:t>
            </a:r>
            <a:r>
              <a:rPr lang="fr-FR" dirty="0"/>
              <a:t> at all in </a:t>
            </a:r>
            <a:r>
              <a:rPr lang="fr-FR" dirty="0" err="1"/>
              <a:t>this</a:t>
            </a:r>
            <a:r>
              <a:rPr lang="fr-FR" dirty="0"/>
              <a:t> model (to </a:t>
            </a:r>
            <a:r>
              <a:rPr lang="fr-FR" dirty="0" err="1"/>
              <a:t>avoid</a:t>
            </a:r>
            <a:r>
              <a:rPr lang="fr-FR" dirty="0"/>
              <a:t> </a:t>
            </a:r>
            <a:r>
              <a:rPr lang="fr-FR" dirty="0" err="1"/>
              <a:t>removing</a:t>
            </a:r>
            <a:r>
              <a:rPr lang="fr-FR" dirty="0"/>
              <a:t> the </a:t>
            </a:r>
            <a:r>
              <a:rPr lang="fr-FR" dirty="0" err="1"/>
              <a:t>freshwater</a:t>
            </a:r>
            <a:r>
              <a:rPr lang="fr-FR" dirty="0"/>
              <a:t> perturbation signal)</a:t>
            </a:r>
          </a:p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r>
              <a:rPr lang="fr-FR" dirty="0" err="1"/>
              <a:t>Twin</a:t>
            </a:r>
            <a:r>
              <a:rPr lang="fr-FR" dirty="0"/>
              <a:t> simulations, one (</a:t>
            </a:r>
            <a:r>
              <a:rPr lang="fr-FR" dirty="0" err="1"/>
              <a:t>named</a:t>
            </a:r>
            <a:r>
              <a:rPr lang="fr-FR" dirty="0"/>
              <a:t> </a:t>
            </a:r>
            <a:r>
              <a:rPr lang="fr-FR" b="1" dirty="0" err="1">
                <a:solidFill>
                  <a:schemeClr val="accent5">
                    <a:lumMod val="75000"/>
                  </a:schemeClr>
                </a:solidFill>
              </a:rPr>
              <a:t>Melting</a:t>
            </a:r>
            <a:r>
              <a:rPr lang="fr-FR" dirty="0"/>
              <a:t>)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observed</a:t>
            </a:r>
            <a:r>
              <a:rPr lang="fr-FR" dirty="0"/>
              <a:t> </a:t>
            </a:r>
            <a:r>
              <a:rPr lang="fr-FR" dirty="0" err="1"/>
              <a:t>GrIS</a:t>
            </a:r>
            <a:r>
              <a:rPr lang="fr-FR" dirty="0"/>
              <a:t> </a:t>
            </a:r>
            <a:r>
              <a:rPr lang="fr-FR" dirty="0" err="1"/>
              <a:t>melting</a:t>
            </a:r>
            <a:r>
              <a:rPr lang="fr-FR" dirty="0"/>
              <a:t> and the </a:t>
            </a:r>
            <a:r>
              <a:rPr lang="fr-FR" dirty="0" err="1"/>
              <a:t>other</a:t>
            </a:r>
            <a:r>
              <a:rPr lang="fr-FR" dirty="0"/>
              <a:t> (</a:t>
            </a:r>
            <a:r>
              <a:rPr lang="fr-FR" dirty="0" err="1"/>
              <a:t>named</a:t>
            </a:r>
            <a:r>
              <a:rPr lang="fr-FR" dirty="0"/>
              <a:t> </a:t>
            </a:r>
            <a:r>
              <a:rPr lang="fr-FR" b="1" dirty="0"/>
              <a:t>Control</a:t>
            </a:r>
            <a:r>
              <a:rPr lang="fr-FR" dirty="0"/>
              <a:t>) </a:t>
            </a:r>
            <a:r>
              <a:rPr lang="fr-FR" dirty="0" err="1"/>
              <a:t>without</a:t>
            </a:r>
            <a:r>
              <a:rPr lang="fr-FR" dirty="0"/>
              <a:t> (plus a few </a:t>
            </a:r>
            <a:r>
              <a:rPr lang="fr-FR" dirty="0" err="1"/>
              <a:t>additionnal</a:t>
            </a:r>
            <a:r>
              <a:rPr lang="fr-FR" dirty="0"/>
              <a:t> </a:t>
            </a:r>
            <a:r>
              <a:rPr lang="fr-FR" dirty="0" err="1"/>
              <a:t>freshwater</a:t>
            </a:r>
            <a:r>
              <a:rPr lang="fr-FR" dirty="0"/>
              <a:t> sources </a:t>
            </a:r>
            <a:r>
              <a:rPr lang="fr-FR" dirty="0" err="1"/>
              <a:t>from</a:t>
            </a:r>
            <a:r>
              <a:rPr lang="fr-FR" dirty="0"/>
              <a:t> the </a:t>
            </a:r>
            <a:r>
              <a:rPr lang="fr-FR" dirty="0" err="1"/>
              <a:t>Arctic</a:t>
            </a:r>
            <a:r>
              <a:rPr lang="fr-FR" dirty="0"/>
              <a:t>. </a:t>
            </a:r>
            <a:r>
              <a:rPr lang="fr-FR" dirty="0" err="1"/>
              <a:t>Effect</a:t>
            </a:r>
            <a:r>
              <a:rPr lang="fr-FR" dirty="0"/>
              <a:t> </a:t>
            </a:r>
            <a:r>
              <a:rPr lang="fr-FR" dirty="0" err="1"/>
              <a:t>under</a:t>
            </a:r>
            <a:r>
              <a:rPr lang="fr-FR" dirty="0"/>
              <a:t> </a:t>
            </a:r>
            <a:r>
              <a:rPr lang="fr-FR" dirty="0" err="1"/>
              <a:t>evaluation</a:t>
            </a:r>
            <a:r>
              <a:rPr lang="fr-FR" dirty="0"/>
              <a:t>, but </a:t>
            </a:r>
            <a:r>
              <a:rPr lang="fr-FR" dirty="0" err="1"/>
              <a:t>weak</a:t>
            </a:r>
            <a:r>
              <a:rPr lang="fr-FR" dirty="0"/>
              <a:t> </a:t>
            </a:r>
            <a:r>
              <a:rPr lang="fr-FR" dirty="0" err="1"/>
              <a:t>apparently</a:t>
            </a:r>
            <a:r>
              <a:rPr lang="fr-FR" dirty="0"/>
              <a:t>)</a:t>
            </a:r>
          </a:p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r>
              <a:rPr lang="fr-FR" dirty="0" err="1"/>
              <a:t>Only</a:t>
            </a:r>
            <a:r>
              <a:rPr lang="fr-FR" dirty="0"/>
              <a:t> 13 </a:t>
            </a:r>
            <a:r>
              <a:rPr lang="fr-FR" dirty="0" err="1"/>
              <a:t>years</a:t>
            </a:r>
            <a:r>
              <a:rPr lang="fr-FR" dirty="0"/>
              <a:t> of simulation due to high CPU </a:t>
            </a:r>
            <a:r>
              <a:rPr lang="fr-FR" dirty="0" err="1"/>
              <a:t>cost</a:t>
            </a:r>
            <a:r>
              <a:rPr lang="fr-FR" dirty="0"/>
              <a:t> (but planning to continue </a:t>
            </a:r>
            <a:r>
              <a:rPr lang="fr-FR" dirty="0" err="1"/>
              <a:t>them</a:t>
            </a:r>
            <a:r>
              <a:rPr lang="fr-FR" dirty="0"/>
              <a:t>) </a:t>
            </a:r>
          </a:p>
          <a:p>
            <a:pPr marL="387450" indent="-315450">
              <a:lnSpc>
                <a:spcPct val="100000"/>
              </a:lnSpc>
              <a:spcAft>
                <a:spcPts val="1200"/>
              </a:spcAft>
            </a:pPr>
            <a:endParaRPr lang="fr-FR" dirty="0"/>
          </a:p>
        </p:txBody>
      </p:sp>
      <p:pic>
        <p:nvPicPr>
          <p:cNvPr id="24" name="Grafik 1">
            <a:extLst>
              <a:ext uri="{FF2B5EF4-FFF2-40B4-BE49-F238E27FC236}">
                <a16:creationId xmlns:a16="http://schemas.microsoft.com/office/drawing/2014/main" id="{7F33160B-6134-EBB9-BC04-6B941778EE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35" y="6624500"/>
            <a:ext cx="1682860" cy="25200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5571661-85D0-863D-59F1-BA155173F98A}"/>
              </a:ext>
            </a:extLst>
          </p:cNvPr>
          <p:cNvCxnSpPr>
            <a:cxnSpLocks/>
          </p:cNvCxnSpPr>
          <p:nvPr/>
        </p:nvCxnSpPr>
        <p:spPr>
          <a:xfrm>
            <a:off x="-108520" y="1268760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CB3FF81-0491-0615-F5B8-A3CB0280C12A}"/>
              </a:ext>
            </a:extLst>
          </p:cNvPr>
          <p:cNvSpPr txBox="1"/>
          <p:nvPr/>
        </p:nvSpPr>
        <p:spPr>
          <a:xfrm>
            <a:off x="10415" y="6463267"/>
            <a:ext cx="269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rgbClr val="C00000"/>
                </a:solidFill>
              </a:rPr>
              <a:t>Swingedouw et al.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9D57E9-601F-B9F2-575A-5C320835F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380" y="783049"/>
            <a:ext cx="3839620" cy="5793918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FD9691D0-0752-8E8B-9A60-D898E98B2A4E}"/>
              </a:ext>
            </a:extLst>
          </p:cNvPr>
          <p:cNvSpPr txBox="1">
            <a:spLocks/>
          </p:cNvSpPr>
          <p:nvPr/>
        </p:nvSpPr>
        <p:spPr>
          <a:xfrm>
            <a:off x="107504" y="325141"/>
            <a:ext cx="5544616" cy="76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FR" sz="3600" dirty="0"/>
              <a:t>Materials and methods (2/2)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4CF615-6AFE-B11D-859A-0BB7328EA679}"/>
              </a:ext>
            </a:extLst>
          </p:cNvPr>
          <p:cNvSpPr txBox="1"/>
          <p:nvPr/>
        </p:nvSpPr>
        <p:spPr>
          <a:xfrm>
            <a:off x="8660493" y="3495342"/>
            <a:ext cx="611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/>
              <a:t>km</a:t>
            </a:r>
          </a:p>
        </p:txBody>
      </p:sp>
    </p:spTree>
    <p:extLst>
      <p:ext uri="{BB962C8B-B14F-4D97-AF65-F5344CB8AC3E}">
        <p14:creationId xmlns:p14="http://schemas.microsoft.com/office/powerpoint/2010/main" val="4119213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BE9F-E81B-D6DE-59C7-585F38EC9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6" y="106950"/>
            <a:ext cx="8964488" cy="763600"/>
          </a:xfrm>
        </p:spPr>
        <p:txBody>
          <a:bodyPr/>
          <a:lstStyle/>
          <a:p>
            <a:r>
              <a:rPr lang="en-FR" dirty="0"/>
              <a:t>Propagation of the perturbation in LR simulations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57EB7A-AED7-E1E5-FDCD-A54658504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5734"/>
            <a:ext cx="8584305" cy="56922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17C4BB-3E3A-640D-8176-97BF79BA80DB}"/>
              </a:ext>
            </a:extLst>
          </p:cNvPr>
          <p:cNvSpPr txBox="1"/>
          <p:nvPr/>
        </p:nvSpPr>
        <p:spPr>
          <a:xfrm>
            <a:off x="2699792" y="89942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chemeClr val="accent6">
                    <a:lumMod val="50000"/>
                  </a:schemeClr>
                </a:solidFill>
              </a:rPr>
              <a:t>Passive tracer spread in IPSL-CM6A-LR</a:t>
            </a:r>
          </a:p>
        </p:txBody>
      </p:sp>
    </p:spTree>
    <p:extLst>
      <p:ext uri="{BB962C8B-B14F-4D97-AF65-F5344CB8AC3E}">
        <p14:creationId xmlns:p14="http://schemas.microsoft.com/office/powerpoint/2010/main" val="1674067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BE9F-E81B-D6DE-59C7-585F38EC9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6" y="106950"/>
            <a:ext cx="8964488" cy="763600"/>
          </a:xfrm>
        </p:spPr>
        <p:txBody>
          <a:bodyPr/>
          <a:lstStyle/>
          <a:p>
            <a:r>
              <a:rPr lang="en-FR" dirty="0"/>
              <a:t>Propagation of the perturbation in HR simulations</a:t>
            </a:r>
          </a:p>
        </p:txBody>
      </p:sp>
      <p:pic>
        <p:nvPicPr>
          <p:cNvPr id="5" name="AnimSSS_2.mov" descr="AnimSSS_2.mov">
            <a:hlinkClick r:id="" action="ppaction://media"/>
            <a:extLst>
              <a:ext uri="{FF2B5EF4-FFF2-40B4-BE49-F238E27FC236}">
                <a16:creationId xmlns:a16="http://schemas.microsoft.com/office/drawing/2014/main" id="{33BF67BC-5B47-ACAD-DB03-21AF8A16C8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9592" y="861702"/>
            <a:ext cx="9144000" cy="66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043" y="90306"/>
            <a:ext cx="5243127" cy="1325563"/>
          </a:xfrm>
        </p:spPr>
        <p:txBody>
          <a:bodyPr>
            <a:normAutofit/>
          </a:bodyPr>
          <a:lstStyle/>
          <a:p>
            <a:r>
              <a:rPr lang="fr-FR" sz="3600" dirty="0"/>
              <a:t>Impacts on the AMOC in IPSL-CM6A-LR model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6249" y="2167029"/>
            <a:ext cx="4667854" cy="2880299"/>
          </a:xfrm>
        </p:spPr>
        <p:txBody>
          <a:bodyPr>
            <a:noAutofit/>
          </a:bodyPr>
          <a:lstStyle/>
          <a:p>
            <a:pPr marL="387450" indent="-3154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2400" dirty="0"/>
              <a:t>The AMOC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slightly</a:t>
            </a:r>
            <a:r>
              <a:rPr lang="fr-FR" sz="2400" dirty="0"/>
              <a:t> </a:t>
            </a:r>
            <a:r>
              <a:rPr lang="fr-FR" sz="2400" dirty="0" err="1"/>
              <a:t>affected</a:t>
            </a:r>
            <a:r>
              <a:rPr lang="fr-FR" sz="2400" dirty="0"/>
              <a:t> by the </a:t>
            </a:r>
            <a:r>
              <a:rPr lang="fr-FR" sz="2400" dirty="0" err="1"/>
              <a:t>additional</a:t>
            </a:r>
            <a:r>
              <a:rPr lang="fr-FR" sz="2400" dirty="0"/>
              <a:t> </a:t>
            </a:r>
            <a:r>
              <a:rPr lang="fr-FR" sz="2400" dirty="0" err="1"/>
              <a:t>freshwater</a:t>
            </a:r>
            <a:r>
              <a:rPr lang="fr-FR" sz="2400" dirty="0"/>
              <a:t> input (</a:t>
            </a:r>
            <a:r>
              <a:rPr lang="fr-FR" sz="2400" dirty="0" err="1"/>
              <a:t>need</a:t>
            </a:r>
            <a:r>
              <a:rPr lang="fr-FR" sz="2400" dirty="0"/>
              <a:t> for a large ensemble to go </a:t>
            </a:r>
            <a:r>
              <a:rPr lang="fr-FR" sz="2400" dirty="0" err="1"/>
              <a:t>beyond</a:t>
            </a:r>
            <a:r>
              <a:rPr lang="fr-FR" sz="2400" dirty="0"/>
              <a:t> </a:t>
            </a:r>
            <a:r>
              <a:rPr lang="fr-FR" sz="2400" dirty="0" err="1"/>
              <a:t>internal</a:t>
            </a:r>
            <a:r>
              <a:rPr lang="fr-FR" sz="2400" dirty="0"/>
              <a:t> </a:t>
            </a:r>
            <a:r>
              <a:rPr lang="fr-FR" sz="2400" dirty="0" err="1"/>
              <a:t>variability</a:t>
            </a:r>
            <a:r>
              <a:rPr lang="fr-FR" sz="2400" dirty="0"/>
              <a:t>…)</a:t>
            </a:r>
          </a:p>
          <a:p>
            <a:pPr marL="387450" indent="-3154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2400" dirty="0"/>
              <a:t>It </a:t>
            </a:r>
            <a:r>
              <a:rPr lang="fr-FR" sz="2400" dirty="0" err="1"/>
              <a:t>weakens</a:t>
            </a:r>
            <a:r>
              <a:rPr lang="fr-FR" sz="2400" dirty="0"/>
              <a:t> by </a:t>
            </a:r>
            <a:r>
              <a:rPr lang="en-US" sz="2400" b="1" dirty="0"/>
              <a:t>0.20 ± 0.39 </a:t>
            </a:r>
            <a:r>
              <a:rPr lang="en-US" sz="2400" b="1" dirty="0" err="1"/>
              <a:t>Sv</a:t>
            </a:r>
            <a:r>
              <a:rPr lang="en-US" sz="2400" b="1" dirty="0"/>
              <a:t> </a:t>
            </a:r>
            <a:r>
              <a:rPr lang="en-US" sz="2400" dirty="0"/>
              <a:t>at 45°N </a:t>
            </a:r>
            <a:endParaRPr lang="fr-FR" sz="2400" dirty="0"/>
          </a:p>
          <a:p>
            <a:pPr marL="387450" indent="-3154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2400" dirty="0"/>
              <a:t>Far </a:t>
            </a:r>
            <a:r>
              <a:rPr lang="fr-FR" sz="2400" dirty="0" err="1"/>
              <a:t>less</a:t>
            </a:r>
            <a:r>
              <a:rPr lang="fr-FR" sz="2400" dirty="0"/>
              <a:t> </a:t>
            </a:r>
            <a:r>
              <a:rPr lang="fr-FR" sz="2400" dirty="0" err="1"/>
              <a:t>than</a:t>
            </a:r>
            <a:r>
              <a:rPr lang="fr-FR" sz="2400" dirty="0"/>
              <a:t> the 3 </a:t>
            </a:r>
            <a:r>
              <a:rPr lang="en-US" sz="2400" dirty="0"/>
              <a:t>± 1</a:t>
            </a:r>
            <a:r>
              <a:rPr lang="fr-FR" sz="2400" dirty="0"/>
              <a:t> Sv </a:t>
            </a:r>
            <a:r>
              <a:rPr lang="fr-FR" sz="2400" dirty="0" err="1"/>
              <a:t>estimated</a:t>
            </a:r>
            <a:r>
              <a:rPr lang="fr-FR" sz="2400" dirty="0"/>
              <a:t> by Caesar et al. (2018)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1C790CAF-A5C7-204C-8A64-8D5E4D924D69}"/>
              </a:ext>
            </a:extLst>
          </p:cNvPr>
          <p:cNvCxnSpPr>
            <a:cxnSpLocks/>
          </p:cNvCxnSpPr>
          <p:nvPr/>
        </p:nvCxnSpPr>
        <p:spPr>
          <a:xfrm>
            <a:off x="-36512" y="1628800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30CEEC2-E37B-7B40-A54F-9A1B734F7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594" y="159026"/>
            <a:ext cx="4351406" cy="29943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0172E9-107A-4D44-B50A-BDBE08421E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63" r="33463"/>
          <a:stretch/>
        </p:blipFill>
        <p:spPr>
          <a:xfrm>
            <a:off x="5104656" y="3182545"/>
            <a:ext cx="3727282" cy="3729566"/>
          </a:xfrm>
          <a:prstGeom prst="rect">
            <a:avLst/>
          </a:prstGeom>
        </p:spPr>
      </p:pic>
      <p:pic>
        <p:nvPicPr>
          <p:cNvPr id="8" name="Grafik 1">
            <a:extLst>
              <a:ext uri="{FF2B5EF4-FFF2-40B4-BE49-F238E27FC236}">
                <a16:creationId xmlns:a16="http://schemas.microsoft.com/office/drawing/2014/main" id="{D7A326C0-3571-CE43-9FF8-4BEDFFA884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06" y="6516100"/>
            <a:ext cx="1682860" cy="25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2CD496-7F00-1341-A25A-E34E083E3F05}"/>
              </a:ext>
            </a:extLst>
          </p:cNvPr>
          <p:cNvSpPr txBox="1"/>
          <p:nvPr/>
        </p:nvSpPr>
        <p:spPr>
          <a:xfrm>
            <a:off x="429226" y="6443907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rgbClr val="C00000"/>
                </a:solidFill>
              </a:rPr>
              <a:t>Devilliers et al. 2021</a:t>
            </a:r>
          </a:p>
        </p:txBody>
      </p:sp>
    </p:spTree>
    <p:extLst>
      <p:ext uri="{BB962C8B-B14F-4D97-AF65-F5344CB8AC3E}">
        <p14:creationId xmlns:p14="http://schemas.microsoft.com/office/powerpoint/2010/main" val="348000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09"/>
    </mc:Choice>
    <mc:Fallback xmlns="">
      <p:transition spd="slow" advTm="1420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2A57A28C-C1EF-B74C-9985-B8EC0DEC0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51" y="1756385"/>
            <a:ext cx="4315822" cy="240579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FC55EDA-FB49-994B-85B4-B80406A34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49" y="4170362"/>
            <a:ext cx="4734286" cy="2687637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A95887F-B999-134B-BF49-EC99927CD622}"/>
              </a:ext>
            </a:extLst>
          </p:cNvPr>
          <p:cNvSpPr txBox="1"/>
          <p:nvPr/>
        </p:nvSpPr>
        <p:spPr>
          <a:xfrm>
            <a:off x="4309366" y="1095509"/>
            <a:ext cx="4747454" cy="4303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FR" dirty="0">
                <a:solidFill>
                  <a:schemeClr val="accent6">
                    <a:lumMod val="50000"/>
                  </a:schemeClr>
                </a:solidFill>
              </a:rPr>
              <a:t>SSS anomalies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3D709D3-DF05-ED44-9FE8-C340D2ACDFAC}"/>
              </a:ext>
            </a:extLst>
          </p:cNvPr>
          <p:cNvGrpSpPr/>
          <p:nvPr/>
        </p:nvGrpSpPr>
        <p:grpSpPr>
          <a:xfrm>
            <a:off x="8249734" y="1796207"/>
            <a:ext cx="815377" cy="2426357"/>
            <a:chOff x="5310833" y="4589261"/>
            <a:chExt cx="629319" cy="2067109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4D815CE-DEDA-4A40-B656-44747B798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38"/>
            <a:stretch/>
          </p:blipFill>
          <p:spPr>
            <a:xfrm>
              <a:off x="5310833" y="4606782"/>
              <a:ext cx="518285" cy="2049588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153A383-0C37-6E46-ADC0-5A3005640436}"/>
                </a:ext>
              </a:extLst>
            </p:cNvPr>
            <p:cNvSpPr txBox="1"/>
            <p:nvPr/>
          </p:nvSpPr>
          <p:spPr>
            <a:xfrm>
              <a:off x="5626214" y="4589261"/>
              <a:ext cx="313938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FR" sz="600" dirty="0"/>
                <a:t>2.1</a:t>
              </a:r>
            </a:p>
            <a:p>
              <a:r>
                <a:rPr lang="en-FR" sz="600" dirty="0"/>
                <a:t>1.9</a:t>
              </a:r>
            </a:p>
            <a:p>
              <a:r>
                <a:rPr lang="en-FR" sz="600" dirty="0"/>
                <a:t>1.7</a:t>
              </a:r>
            </a:p>
            <a:p>
              <a:r>
                <a:rPr lang="en-FR" sz="600" dirty="0"/>
                <a:t>1.5</a:t>
              </a:r>
            </a:p>
            <a:p>
              <a:r>
                <a:rPr lang="en-FR" sz="600" dirty="0"/>
                <a:t>1.3</a:t>
              </a:r>
            </a:p>
            <a:p>
              <a:r>
                <a:rPr lang="en-FR" sz="600" dirty="0"/>
                <a:t>1.1</a:t>
              </a:r>
            </a:p>
            <a:p>
              <a:r>
                <a:rPr lang="en-FR" sz="600" dirty="0"/>
                <a:t>0.9</a:t>
              </a:r>
            </a:p>
            <a:p>
              <a:r>
                <a:rPr lang="en-FR" sz="600" dirty="0"/>
                <a:t>0.7</a:t>
              </a:r>
            </a:p>
            <a:p>
              <a:r>
                <a:rPr lang="en-FR" sz="600" dirty="0"/>
                <a:t>0.5</a:t>
              </a:r>
            </a:p>
            <a:p>
              <a:r>
                <a:rPr lang="en-FR" sz="600" dirty="0"/>
                <a:t>0.1</a:t>
              </a:r>
            </a:p>
            <a:p>
              <a:r>
                <a:rPr lang="en-FR" sz="600" dirty="0"/>
                <a:t>-0.1</a:t>
              </a:r>
            </a:p>
            <a:p>
              <a:r>
                <a:rPr lang="en-FR" sz="600" dirty="0"/>
                <a:t>-0.3</a:t>
              </a:r>
            </a:p>
            <a:p>
              <a:r>
                <a:rPr lang="en-FR" sz="600" dirty="0"/>
                <a:t>-0.5</a:t>
              </a:r>
            </a:p>
            <a:p>
              <a:r>
                <a:rPr lang="en-FR" sz="600" dirty="0"/>
                <a:t>-0.7</a:t>
              </a:r>
            </a:p>
            <a:p>
              <a:r>
                <a:rPr lang="en-FR" sz="600" dirty="0"/>
                <a:t>-0.9</a:t>
              </a:r>
            </a:p>
            <a:p>
              <a:r>
                <a:rPr lang="en-FR" sz="600" dirty="0"/>
                <a:t>-1.1</a:t>
              </a:r>
            </a:p>
            <a:p>
              <a:r>
                <a:rPr lang="en-FR" sz="600" dirty="0"/>
                <a:t>-1.3</a:t>
              </a:r>
            </a:p>
            <a:p>
              <a:r>
                <a:rPr lang="en-FR" sz="600" dirty="0"/>
                <a:t>-1.5</a:t>
              </a:r>
            </a:p>
            <a:p>
              <a:r>
                <a:rPr lang="en-FR" sz="600" dirty="0"/>
                <a:t>-1.7</a:t>
              </a:r>
            </a:p>
            <a:p>
              <a:r>
                <a:rPr lang="en-FR" sz="600" dirty="0"/>
                <a:t>-1.9</a:t>
              </a:r>
            </a:p>
            <a:p>
              <a:r>
                <a:rPr lang="en-FR" sz="600" dirty="0"/>
                <a:t>-2.1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65CED6A-1A45-E742-82A3-1166521EE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0" y="25067"/>
            <a:ext cx="8706157" cy="1143000"/>
          </a:xfrm>
        </p:spPr>
        <p:txBody>
          <a:bodyPr>
            <a:noAutofit/>
          </a:bodyPr>
          <a:lstStyle/>
          <a:p>
            <a:r>
              <a:rPr lang="en-FR" sz="3600" dirty="0"/>
              <a:t>Impacts of oceanic resolution on GrIS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61740-554B-0C4B-97FE-AD5F7E8DB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77" y="1622030"/>
            <a:ext cx="4232161" cy="468867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FR" dirty="0"/>
              <a:t>We compare IPSL-CM6A Low Resolution (</a:t>
            </a:r>
            <a:r>
              <a:rPr lang="en-FR" b="1" dirty="0"/>
              <a:t>LR, 50-60 km</a:t>
            </a:r>
            <a:r>
              <a:rPr lang="en-FR" dirty="0"/>
              <a:t>) run with very High Resolution (</a:t>
            </a:r>
            <a:r>
              <a:rPr lang="en-FR" b="1" dirty="0"/>
              <a:t>HR, 2-3 km</a:t>
            </a:r>
            <a:r>
              <a:rPr lang="en-FR" dirty="0"/>
              <a:t>) simulations from an ocean-only model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FR" dirty="0"/>
              <a:t>Similar impact on salinity, but one of order of magnitude larger (while shorter simulation, and only slightly larger perturbation)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T</a:t>
            </a:r>
            <a:r>
              <a:rPr lang="en-FR" dirty="0"/>
              <a:t>he same is true for mixed layer depth: one order of magnitude stronger weakening of Labrador Sea convective activity in HR simulations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8EE9A35-7C24-A444-9E0C-E461A1CA31F6}"/>
              </a:ext>
            </a:extLst>
          </p:cNvPr>
          <p:cNvCxnSpPr>
            <a:cxnSpLocks/>
          </p:cNvCxnSpPr>
          <p:nvPr/>
        </p:nvCxnSpPr>
        <p:spPr>
          <a:xfrm>
            <a:off x="-108520" y="1257439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C71982-84D3-1A44-8B39-3968A52F368C}"/>
              </a:ext>
            </a:extLst>
          </p:cNvPr>
          <p:cNvGrpSpPr/>
          <p:nvPr/>
        </p:nvGrpSpPr>
        <p:grpSpPr>
          <a:xfrm>
            <a:off x="4081614" y="1098612"/>
            <a:ext cx="5105684" cy="5615396"/>
            <a:chOff x="4594103" y="677777"/>
            <a:chExt cx="4515817" cy="445824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4C3B7DD-AE64-5846-BCA2-160C8ECFE2DB}"/>
                </a:ext>
              </a:extLst>
            </p:cNvPr>
            <p:cNvGrpSpPr/>
            <p:nvPr/>
          </p:nvGrpSpPr>
          <p:grpSpPr>
            <a:xfrm>
              <a:off x="4594103" y="677777"/>
              <a:ext cx="4348727" cy="4458240"/>
              <a:chOff x="987604" y="-32944"/>
              <a:chExt cx="4348727" cy="4458240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D8DAD065-E3C2-B442-8EB4-4F68385ECA5A}"/>
                  </a:ext>
                </a:extLst>
              </p:cNvPr>
              <p:cNvGrpSpPr/>
              <p:nvPr/>
            </p:nvGrpSpPr>
            <p:grpSpPr>
              <a:xfrm>
                <a:off x="987604" y="93154"/>
                <a:ext cx="4348727" cy="4332142"/>
                <a:chOff x="937182" y="96437"/>
                <a:chExt cx="4348727" cy="4332142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AF8C244C-CCD7-D943-9A59-F8C76C237D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071"/>
                <a:stretch/>
              </p:blipFill>
              <p:spPr>
                <a:xfrm>
                  <a:off x="1197223" y="96437"/>
                  <a:ext cx="3654668" cy="2111710"/>
                </a:xfrm>
                <a:prstGeom prst="rect">
                  <a:avLst/>
                </a:prstGeom>
              </p:spPr>
            </p:pic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44170B52-8D9A-834D-BA69-4D90678D15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7182" y="2208147"/>
                  <a:ext cx="4348727" cy="2220432"/>
                </a:xfrm>
                <a:prstGeom prst="rect">
                  <a:avLst/>
                </a:prstGeom>
              </p:spPr>
            </p:pic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CC25A82-88D4-204E-9455-9E93208771F8}"/>
                  </a:ext>
                </a:extLst>
              </p:cNvPr>
              <p:cNvSpPr txBox="1"/>
              <p:nvPr/>
            </p:nvSpPr>
            <p:spPr>
              <a:xfrm>
                <a:off x="1260071" y="-32944"/>
                <a:ext cx="3664149" cy="29322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FR" dirty="0">
                    <a:solidFill>
                      <a:schemeClr val="accent6">
                        <a:lumMod val="50000"/>
                      </a:schemeClr>
                    </a:solidFill>
                  </a:rPr>
                  <a:t>Mixed layer depth anomalies</a:t>
                </a:r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8985513-3FCB-DB4B-B628-4560CE95D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9" t="47071"/>
            <a:stretch/>
          </p:blipFill>
          <p:spPr>
            <a:xfrm>
              <a:off x="8316416" y="848389"/>
              <a:ext cx="558546" cy="211171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EE18BAD-96D3-0D45-A9CC-F6E24148C6EA}"/>
                </a:ext>
              </a:extLst>
            </p:cNvPr>
            <p:cNvSpPr txBox="1"/>
            <p:nvPr/>
          </p:nvSpPr>
          <p:spPr>
            <a:xfrm>
              <a:off x="8599976" y="1058608"/>
              <a:ext cx="509944" cy="189170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500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400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300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200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100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-100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-200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-300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-400</a:t>
              </a:r>
            </a:p>
            <a:p>
              <a:pPr>
                <a:spcBef>
                  <a:spcPts val="100"/>
                </a:spcBef>
                <a:spcAft>
                  <a:spcPts val="300"/>
                </a:spcAft>
              </a:pPr>
              <a:r>
                <a:rPr lang="en-FR" sz="1050" dirty="0"/>
                <a:t>-500</a:t>
              </a:r>
            </a:p>
          </p:txBody>
        </p:sp>
      </p:grp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96AB0D5-F700-104A-8B97-517A35E6B2AD}"/>
              </a:ext>
            </a:extLst>
          </p:cNvPr>
          <p:cNvSpPr/>
          <p:nvPr/>
        </p:nvSpPr>
        <p:spPr>
          <a:xfrm>
            <a:off x="4349687" y="1551820"/>
            <a:ext cx="180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b="1" dirty="0"/>
              <a:t>HR simulations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78F70F2F-922C-DF4A-8C9F-CDF2ADE3B192}"/>
              </a:ext>
            </a:extLst>
          </p:cNvPr>
          <p:cNvSpPr/>
          <p:nvPr/>
        </p:nvSpPr>
        <p:spPr>
          <a:xfrm>
            <a:off x="4489630" y="3966369"/>
            <a:ext cx="180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b="1" dirty="0"/>
              <a:t>LR simulations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ADDA28-6766-C92E-AF3D-3C16A087F8A5}"/>
              </a:ext>
            </a:extLst>
          </p:cNvPr>
          <p:cNvSpPr txBox="1"/>
          <p:nvPr/>
        </p:nvSpPr>
        <p:spPr>
          <a:xfrm>
            <a:off x="111234" y="6488667"/>
            <a:ext cx="399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rgbClr val="C00000"/>
                </a:solidFill>
              </a:rPr>
              <a:t>Swingedouw et al. (2022)</a:t>
            </a:r>
            <a:endParaRPr lang="en-FR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6517109-02D8-9144-2119-BA18FDD98C65}"/>
              </a:ext>
            </a:extLst>
          </p:cNvPr>
          <p:cNvSpPr/>
          <p:nvPr/>
        </p:nvSpPr>
        <p:spPr>
          <a:xfrm>
            <a:off x="8397624" y="3429000"/>
            <a:ext cx="791426" cy="73651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7505FFF-A221-43AD-97A1-AFFF28E89726}"/>
              </a:ext>
            </a:extLst>
          </p:cNvPr>
          <p:cNvSpPr/>
          <p:nvPr/>
        </p:nvSpPr>
        <p:spPr>
          <a:xfrm>
            <a:off x="8352574" y="5982167"/>
            <a:ext cx="791426" cy="73651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119495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CED6A-1A45-E742-82A3-1166521EE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3" y="143942"/>
            <a:ext cx="5177765" cy="1143000"/>
          </a:xfrm>
        </p:spPr>
        <p:txBody>
          <a:bodyPr>
            <a:noAutofit/>
          </a:bodyPr>
          <a:lstStyle/>
          <a:p>
            <a:r>
              <a:rPr lang="en-FR" sz="3600" dirty="0"/>
              <a:t>Impacts of oceanic resolution on GrIS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61740-554B-0C4B-97FE-AD5F7E8DB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76" y="1769704"/>
            <a:ext cx="4563012" cy="259228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FR" dirty="0"/>
              <a:t>Higher impact of Greenland melting on the Labrador Sea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FR" dirty="0"/>
              <a:t>And on the AMOC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8EE9A35-7C24-A444-9E0C-E461A1CA31F6}"/>
              </a:ext>
            </a:extLst>
          </p:cNvPr>
          <p:cNvCxnSpPr>
            <a:cxnSpLocks/>
          </p:cNvCxnSpPr>
          <p:nvPr/>
        </p:nvCxnSpPr>
        <p:spPr>
          <a:xfrm>
            <a:off x="-210523" y="1484784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6FC049B-7FEF-4EB2-4F8C-640142E1B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116" y="3667948"/>
            <a:ext cx="4137883" cy="31458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9F4389-2568-370B-F809-54B9F1C9D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117" y="513660"/>
            <a:ext cx="4137883" cy="315428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3A52D00-44F6-BA4C-B8AE-097CF979D179}"/>
              </a:ext>
            </a:extLst>
          </p:cNvPr>
          <p:cNvGrpSpPr/>
          <p:nvPr/>
        </p:nvGrpSpPr>
        <p:grpSpPr>
          <a:xfrm>
            <a:off x="-111228" y="3065848"/>
            <a:ext cx="5260607" cy="3787523"/>
            <a:chOff x="162225" y="3026275"/>
            <a:chExt cx="5091437" cy="35567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2AEF3AF-DD50-7743-A32C-A4B377CF6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225" y="3329751"/>
              <a:ext cx="5091437" cy="325326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425BAC6-4E24-C343-8534-EA2DE572A843}"/>
                </a:ext>
              </a:extLst>
            </p:cNvPr>
            <p:cNvSpPr txBox="1"/>
            <p:nvPr/>
          </p:nvSpPr>
          <p:spPr>
            <a:xfrm>
              <a:off x="872987" y="3026275"/>
              <a:ext cx="3693696" cy="5491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FR" sz="1600" b="1" dirty="0">
                  <a:solidFill>
                    <a:schemeClr val="accent6">
                      <a:lumMod val="50000"/>
                    </a:schemeClr>
                  </a:solidFill>
                </a:rPr>
                <a:t>Anomalies of AMOC indices        </a:t>
              </a:r>
            </a:p>
            <a:p>
              <a:pPr algn="ctr"/>
              <a:r>
                <a:rPr lang="en-FR" sz="1600" dirty="0">
                  <a:solidFill>
                    <a:schemeClr val="accent6">
                      <a:lumMod val="50000"/>
                    </a:schemeClr>
                  </a:solidFill>
                </a:rPr>
                <a:t>(in density space) in HR simulations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306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CED6A-1A45-E742-82A3-1166521EE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29341"/>
            <a:ext cx="7986077" cy="1143000"/>
          </a:xfrm>
        </p:spPr>
        <p:txBody>
          <a:bodyPr>
            <a:noAutofit/>
          </a:bodyPr>
          <a:lstStyle/>
          <a:p>
            <a:r>
              <a:rPr lang="en-FR" sz="3600" dirty="0"/>
              <a:t>What can explain the differences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61740-554B-0C4B-97FE-AD5F7E8DB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07" y="2153011"/>
            <a:ext cx="3625495" cy="41135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FR" dirty="0"/>
              <a:t>The currents around Greenland are fine-scale (a few thenth of kilometers) and are too wide in the LR simulations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FR" dirty="0"/>
              <a:t>There is a hotspot of eddy formation just west of the Greenland tip, bringing directly the melt water collected around Greenland into the Labrador Sea center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8EE9A35-7C24-A444-9E0C-E461A1CA31F6}"/>
              </a:ext>
            </a:extLst>
          </p:cNvPr>
          <p:cNvCxnSpPr>
            <a:cxnSpLocks/>
          </p:cNvCxnSpPr>
          <p:nvPr/>
        </p:nvCxnSpPr>
        <p:spPr>
          <a:xfrm>
            <a:off x="-180528" y="1412776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1476B8-3758-5E4C-AF29-66DFEFBE964E}"/>
              </a:ext>
            </a:extLst>
          </p:cNvPr>
          <p:cNvGrpSpPr/>
          <p:nvPr/>
        </p:nvGrpSpPr>
        <p:grpSpPr>
          <a:xfrm>
            <a:off x="3752152" y="1916832"/>
            <a:ext cx="5580112" cy="4113572"/>
            <a:chOff x="4483368" y="3859903"/>
            <a:chExt cx="4760318" cy="299809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7FEEBAF-8A52-1A4E-B509-26578802055B}"/>
                </a:ext>
              </a:extLst>
            </p:cNvPr>
            <p:cNvGrpSpPr/>
            <p:nvPr/>
          </p:nvGrpSpPr>
          <p:grpSpPr>
            <a:xfrm>
              <a:off x="4483368" y="3859903"/>
              <a:ext cx="4760318" cy="2998098"/>
              <a:chOff x="0" y="4666215"/>
              <a:chExt cx="4005300" cy="2191785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F895616E-2F08-DF44-AF7D-EF7DC5F88D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86" r="13202"/>
              <a:stretch/>
            </p:blipFill>
            <p:spPr>
              <a:xfrm>
                <a:off x="0" y="4922075"/>
                <a:ext cx="3832229" cy="1935925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B03E69-12AE-F745-8F6D-0C67EE4C3923}"/>
                  </a:ext>
                </a:extLst>
              </p:cNvPr>
              <p:cNvSpPr txBox="1"/>
              <p:nvPr/>
            </p:nvSpPr>
            <p:spPr>
              <a:xfrm>
                <a:off x="50643" y="4666215"/>
                <a:ext cx="3954657" cy="27000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FR" dirty="0">
                    <a:solidFill>
                      <a:schemeClr val="accent6">
                        <a:lumMod val="50000"/>
                      </a:schemeClr>
                    </a:solidFill>
                  </a:rPr>
                  <a:t>Eddy Kinetic energy in HR simulation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75C00CD-AEF5-644C-A32D-2D660FC071E7}"/>
                </a:ext>
              </a:extLst>
            </p:cNvPr>
            <p:cNvSpPr txBox="1"/>
            <p:nvPr/>
          </p:nvSpPr>
          <p:spPr>
            <a:xfrm>
              <a:off x="6516216" y="6226080"/>
              <a:ext cx="1721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</a:t>
              </a:r>
              <a:r>
                <a:rPr lang="en-FR" sz="1400" baseline="30000" dirty="0"/>
                <a:t>2</a:t>
              </a:r>
              <a:r>
                <a:rPr lang="en-FR" sz="1400" dirty="0"/>
                <a:t>/s</a:t>
              </a:r>
              <a:r>
                <a:rPr lang="en-FR" sz="1400" baseline="30000" dirty="0"/>
                <a:t>2</a:t>
              </a: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9D685653-D510-7B49-8D76-9D9961D62A81}"/>
              </a:ext>
            </a:extLst>
          </p:cNvPr>
          <p:cNvSpPr/>
          <p:nvPr/>
        </p:nvSpPr>
        <p:spPr>
          <a:xfrm>
            <a:off x="4968376" y="2752458"/>
            <a:ext cx="791426" cy="73651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413099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du contenu 2">
            <a:extLst>
              <a:ext uri="{FF2B5EF4-FFF2-40B4-BE49-F238E27FC236}">
                <a16:creationId xmlns:a16="http://schemas.microsoft.com/office/drawing/2014/main" id="{83B291F2-AABE-C346-B0EE-363DB636FA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0" y="0"/>
            <a:ext cx="6168562" cy="342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B4D7E58-17F7-E74A-9430-43B5A00A7A76}"/>
              </a:ext>
            </a:extLst>
          </p:cNvPr>
          <p:cNvGrpSpPr/>
          <p:nvPr/>
        </p:nvGrpSpPr>
        <p:grpSpPr>
          <a:xfrm>
            <a:off x="85082" y="3456000"/>
            <a:ext cx="7883480" cy="3420000"/>
            <a:chOff x="85082" y="3456000"/>
            <a:chExt cx="7883480" cy="3420000"/>
          </a:xfrm>
        </p:grpSpPr>
        <p:pic>
          <p:nvPicPr>
            <p:cNvPr id="30" name="Espace réservé du contenu 4">
              <a:extLst>
                <a:ext uri="{FF2B5EF4-FFF2-40B4-BE49-F238E27FC236}">
                  <a16:creationId xmlns:a16="http://schemas.microsoft.com/office/drawing/2014/main" id="{36224BE4-52C6-D64C-B31B-6BAB8F002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000" y="3456000"/>
              <a:ext cx="6168562" cy="3420000"/>
            </a:xfrm>
            <a:prstGeom prst="rect">
              <a:avLst/>
            </a:prstGeom>
          </p:spPr>
        </p:pic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936F396D-3CE0-EA4C-9D5E-D78167EBFE09}"/>
                </a:ext>
              </a:extLst>
            </p:cNvPr>
            <p:cNvSpPr/>
            <p:nvPr/>
          </p:nvSpPr>
          <p:spPr>
            <a:xfrm>
              <a:off x="85082" y="3709887"/>
              <a:ext cx="1944216" cy="5040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FR" sz="2000" b="1" dirty="0"/>
                <a:t>High Resolution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D170C20-8493-4E40-A99F-C0C270C655D0}"/>
              </a:ext>
            </a:extLst>
          </p:cNvPr>
          <p:cNvGrpSpPr/>
          <p:nvPr/>
        </p:nvGrpSpPr>
        <p:grpSpPr>
          <a:xfrm>
            <a:off x="85082" y="0"/>
            <a:ext cx="7883480" cy="6876000"/>
            <a:chOff x="85082" y="0"/>
            <a:chExt cx="7883480" cy="687600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4C56CE2-AB6C-DC4C-A35A-2F668F2481D1}"/>
                </a:ext>
              </a:extLst>
            </p:cNvPr>
            <p:cNvGrpSpPr/>
            <p:nvPr/>
          </p:nvGrpSpPr>
          <p:grpSpPr>
            <a:xfrm>
              <a:off x="1800000" y="0"/>
              <a:ext cx="6168562" cy="6876000"/>
              <a:chOff x="1800000" y="0"/>
              <a:chExt cx="6168562" cy="6876000"/>
            </a:xfrm>
          </p:grpSpPr>
          <p:pic>
            <p:nvPicPr>
              <p:cNvPr id="40" name="Espace réservé du contenu 5">
                <a:extLst>
                  <a:ext uri="{FF2B5EF4-FFF2-40B4-BE49-F238E27FC236}">
                    <a16:creationId xmlns:a16="http://schemas.microsoft.com/office/drawing/2014/main" id="{A0A06D40-942E-2C41-A16D-0B7B26A37B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0000" y="0"/>
                <a:ext cx="6168562" cy="3420000"/>
              </a:xfrm>
              <a:prstGeom prst="rect">
                <a:avLst/>
              </a:prstGeom>
            </p:spPr>
          </p:pic>
          <p:pic>
            <p:nvPicPr>
              <p:cNvPr id="41" name="Espace réservé du contenu 6">
                <a:extLst>
                  <a:ext uri="{FF2B5EF4-FFF2-40B4-BE49-F238E27FC236}">
                    <a16:creationId xmlns:a16="http://schemas.microsoft.com/office/drawing/2014/main" id="{26E82309-CD3B-7945-9092-BA5F6CDBF0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0000" y="3456000"/>
                <a:ext cx="6168562" cy="3420000"/>
              </a:xfrm>
              <a:prstGeom prst="rect">
                <a:avLst/>
              </a:prstGeom>
            </p:spPr>
          </p:pic>
        </p:grp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D5010049-8E45-A747-BC6F-DBF371F8C55F}"/>
                </a:ext>
              </a:extLst>
            </p:cNvPr>
            <p:cNvSpPr/>
            <p:nvPr/>
          </p:nvSpPr>
          <p:spPr>
            <a:xfrm>
              <a:off x="85082" y="3709887"/>
              <a:ext cx="1944216" cy="5040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FR" sz="2000" b="1" dirty="0"/>
                <a:t>High Resolution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4EA40EF-F0B8-A047-A850-E9EF843A7292}"/>
              </a:ext>
            </a:extLst>
          </p:cNvPr>
          <p:cNvGrpSpPr/>
          <p:nvPr/>
        </p:nvGrpSpPr>
        <p:grpSpPr>
          <a:xfrm>
            <a:off x="85082" y="-3"/>
            <a:ext cx="7883480" cy="6876003"/>
            <a:chOff x="85082" y="-3"/>
            <a:chExt cx="7883480" cy="6876003"/>
          </a:xfrm>
        </p:grpSpPr>
        <p:pic>
          <p:nvPicPr>
            <p:cNvPr id="45" name="Espace réservé du contenu 5">
              <a:extLst>
                <a:ext uri="{FF2B5EF4-FFF2-40B4-BE49-F238E27FC236}">
                  <a16:creationId xmlns:a16="http://schemas.microsoft.com/office/drawing/2014/main" id="{4A6D09E4-6F5A-DD49-A817-79D7D1A57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000" y="-3"/>
              <a:ext cx="6168562" cy="3420000"/>
            </a:xfrm>
            <a:prstGeom prst="rect">
              <a:avLst/>
            </a:prstGeom>
          </p:spPr>
        </p:pic>
        <p:pic>
          <p:nvPicPr>
            <p:cNvPr id="46" name="Espace réservé du contenu 6">
              <a:extLst>
                <a:ext uri="{FF2B5EF4-FFF2-40B4-BE49-F238E27FC236}">
                  <a16:creationId xmlns:a16="http://schemas.microsoft.com/office/drawing/2014/main" id="{CDDD22C2-80DB-754A-8284-B229E236C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000" y="3456000"/>
              <a:ext cx="6168562" cy="3420000"/>
            </a:xfrm>
            <a:prstGeom prst="rect">
              <a:avLst/>
            </a:prstGeom>
          </p:spPr>
        </p:pic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9F2C7409-632C-4F4B-991B-88D2400E48A1}"/>
                </a:ext>
              </a:extLst>
            </p:cNvPr>
            <p:cNvSpPr/>
            <p:nvPr/>
          </p:nvSpPr>
          <p:spPr>
            <a:xfrm>
              <a:off x="85082" y="3709887"/>
              <a:ext cx="1944216" cy="5040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FR" sz="2000" b="1" dirty="0"/>
                <a:t>High Resolution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40C46E7-A691-524C-93A7-9EAF73F1B846}"/>
              </a:ext>
            </a:extLst>
          </p:cNvPr>
          <p:cNvGrpSpPr/>
          <p:nvPr/>
        </p:nvGrpSpPr>
        <p:grpSpPr>
          <a:xfrm>
            <a:off x="80506" y="-27384"/>
            <a:ext cx="7883480" cy="6876000"/>
            <a:chOff x="85082" y="0"/>
            <a:chExt cx="7883480" cy="6876000"/>
          </a:xfrm>
        </p:grpSpPr>
        <p:pic>
          <p:nvPicPr>
            <p:cNvPr id="53" name="Espace réservé du contenu 6">
              <a:extLst>
                <a:ext uri="{FF2B5EF4-FFF2-40B4-BE49-F238E27FC236}">
                  <a16:creationId xmlns:a16="http://schemas.microsoft.com/office/drawing/2014/main" id="{A17CDBDB-05D6-AB43-85BD-12C80AB0E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000" y="3456000"/>
              <a:ext cx="6168562" cy="3420000"/>
            </a:xfrm>
            <a:prstGeom prst="rect">
              <a:avLst/>
            </a:prstGeom>
          </p:spPr>
        </p:pic>
        <p:pic>
          <p:nvPicPr>
            <p:cNvPr id="54" name="Espace réservé du contenu 8">
              <a:extLst>
                <a:ext uri="{FF2B5EF4-FFF2-40B4-BE49-F238E27FC236}">
                  <a16:creationId xmlns:a16="http://schemas.microsoft.com/office/drawing/2014/main" id="{839D1970-082A-9146-AB0A-A8E514382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000" y="0"/>
              <a:ext cx="6168562" cy="3420000"/>
            </a:xfrm>
            <a:prstGeom prst="rect">
              <a:avLst/>
            </a:prstGeom>
          </p:spPr>
        </p:pic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5AB5AF04-A983-1E42-864B-95E9D4E4250F}"/>
                </a:ext>
              </a:extLst>
            </p:cNvPr>
            <p:cNvSpPr/>
            <p:nvPr/>
          </p:nvSpPr>
          <p:spPr>
            <a:xfrm>
              <a:off x="85082" y="3709887"/>
              <a:ext cx="1944216" cy="5040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FR" sz="2000" b="1" dirty="0"/>
                <a:t>High Resolution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29BC23E-86DF-D547-B70C-17B1A72C0E4E}"/>
              </a:ext>
            </a:extLst>
          </p:cNvPr>
          <p:cNvGrpSpPr/>
          <p:nvPr/>
        </p:nvGrpSpPr>
        <p:grpSpPr>
          <a:xfrm>
            <a:off x="72896" y="-27384"/>
            <a:ext cx="7883480" cy="6876000"/>
            <a:chOff x="85082" y="0"/>
            <a:chExt cx="7883480" cy="6876000"/>
          </a:xfrm>
        </p:grpSpPr>
        <p:pic>
          <p:nvPicPr>
            <p:cNvPr id="57" name="Espace réservé du contenu 3">
              <a:extLst>
                <a:ext uri="{FF2B5EF4-FFF2-40B4-BE49-F238E27FC236}">
                  <a16:creationId xmlns:a16="http://schemas.microsoft.com/office/drawing/2014/main" id="{5B83C538-2FDC-9446-A96A-8A5823520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000" y="0"/>
              <a:ext cx="6168562" cy="3420000"/>
            </a:xfrm>
            <a:prstGeom prst="rect">
              <a:avLst/>
            </a:prstGeom>
          </p:spPr>
        </p:pic>
        <p:pic>
          <p:nvPicPr>
            <p:cNvPr id="58" name="Espace réservé du contenu 5">
              <a:extLst>
                <a:ext uri="{FF2B5EF4-FFF2-40B4-BE49-F238E27FC236}">
                  <a16:creationId xmlns:a16="http://schemas.microsoft.com/office/drawing/2014/main" id="{484C5873-F2B3-B248-838F-2BE54A324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000" y="3456000"/>
              <a:ext cx="6168562" cy="3420000"/>
            </a:xfrm>
            <a:prstGeom prst="rect">
              <a:avLst/>
            </a:prstGeom>
          </p:spPr>
        </p:pic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4A736755-9F5E-1E45-80CE-548C40108EF1}"/>
                </a:ext>
              </a:extLst>
            </p:cNvPr>
            <p:cNvSpPr/>
            <p:nvPr/>
          </p:nvSpPr>
          <p:spPr>
            <a:xfrm>
              <a:off x="85082" y="3709887"/>
              <a:ext cx="1944216" cy="5040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FR" sz="2000" b="1" dirty="0"/>
                <a:t>High Resolution</a:t>
              </a:r>
            </a:p>
          </p:txBody>
        </p:sp>
      </p:grp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DBFA364-76AC-E14E-AE30-A278A7DD8D56}"/>
              </a:ext>
            </a:extLst>
          </p:cNvPr>
          <p:cNvSpPr/>
          <p:nvPr/>
        </p:nvSpPr>
        <p:spPr>
          <a:xfrm>
            <a:off x="85082" y="270440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2000" b="1" dirty="0"/>
              <a:t>Low Resolution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02DC767-B5C7-0341-AFFB-B4E64FF29FAC}"/>
              </a:ext>
            </a:extLst>
          </p:cNvPr>
          <p:cNvSpPr txBox="1"/>
          <p:nvPr/>
        </p:nvSpPr>
        <p:spPr>
          <a:xfrm>
            <a:off x="29019" y="6237312"/>
            <a:ext cx="1423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Courtesy of Vincent </a:t>
            </a:r>
            <a:r>
              <a:rPr lang="en-US" sz="1200" b="1" dirty="0" err="1"/>
              <a:t>Hanquiez</a:t>
            </a:r>
            <a:endParaRPr lang="en-FR" sz="1200" dirty="0"/>
          </a:p>
        </p:txBody>
      </p:sp>
    </p:spTree>
    <p:extLst>
      <p:ext uri="{BB962C8B-B14F-4D97-AF65-F5344CB8AC3E}">
        <p14:creationId xmlns:p14="http://schemas.microsoft.com/office/powerpoint/2010/main" val="342934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863" y="-18256"/>
            <a:ext cx="7860274" cy="1143000"/>
          </a:xfrm>
        </p:spPr>
        <p:txBody>
          <a:bodyPr>
            <a:normAutofit/>
          </a:bodyPr>
          <a:lstStyle/>
          <a:p>
            <a:r>
              <a:rPr lang="da-DK" sz="3600" b="1" dirty="0" err="1">
                <a:solidFill>
                  <a:srgbClr val="3F81BC"/>
                </a:solidFill>
                <a:latin typeface="+mn-lt"/>
              </a:rPr>
              <a:t>Key</a:t>
            </a:r>
            <a:r>
              <a:rPr lang="da-DK" sz="3600" b="1" dirty="0">
                <a:solidFill>
                  <a:srgbClr val="3F81BC"/>
                </a:solidFill>
                <a:latin typeface="+mn-lt"/>
              </a:rPr>
              <a:t> </a:t>
            </a:r>
            <a:r>
              <a:rPr lang="da-DK" sz="3600" b="1" dirty="0" err="1">
                <a:solidFill>
                  <a:srgbClr val="3F81BC"/>
                </a:solidFill>
                <a:latin typeface="+mn-lt"/>
              </a:rPr>
              <a:t>take-home</a:t>
            </a:r>
            <a:r>
              <a:rPr lang="da-DK" sz="3600" b="1" dirty="0">
                <a:solidFill>
                  <a:srgbClr val="3F81BC"/>
                </a:solidFill>
                <a:latin typeface="+mn-lt"/>
              </a:rPr>
              <a:t> </a:t>
            </a:r>
            <a:r>
              <a:rPr lang="da-DK" sz="3600" b="1" dirty="0" err="1">
                <a:solidFill>
                  <a:srgbClr val="3F81BC"/>
                </a:solidFill>
                <a:latin typeface="+mn-lt"/>
              </a:rPr>
              <a:t>messages</a:t>
            </a:r>
            <a:endParaRPr lang="en-GB" sz="3600" b="1" dirty="0">
              <a:solidFill>
                <a:srgbClr val="3F81BC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32674"/>
            <a:ext cx="8784976" cy="54253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Large uncertainty in future AMOC fate, whose impacts might be worldwide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en-US" dirty="0"/>
              <a:t> Adaptation plans should include such low probability – high impact scenarios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Potential on-going changes in the AMOC and SPG have not been well attributed yet using CMIP6 models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It seems that in the CMIP6-type models, on-going land-ice melting in the Greenland regions have a minor impact in terms of AMOC weakening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This melting has a far stronger impacts in a high resolution (HR) model than in a CMIP6-type one (and could explain potential on-going AMOC weakening)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This might be related with fine-scale processes that are not properly parametrized (e.g. eddy mixing, size of boundary currents)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Given the computing cost of HR, there is a need to improve those parametrizations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endParaRPr lang="en-US" sz="2400" dirty="0">
              <a:solidFill>
                <a:srgbClr val="009769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endParaRPr lang="en-US" sz="2400" dirty="0">
              <a:solidFill>
                <a:srgbClr val="009769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5509B0-A642-6844-9540-0633912012A4}"/>
              </a:ext>
            </a:extLst>
          </p:cNvPr>
          <p:cNvCxnSpPr>
            <a:cxnSpLocks/>
          </p:cNvCxnSpPr>
          <p:nvPr/>
        </p:nvCxnSpPr>
        <p:spPr>
          <a:xfrm>
            <a:off x="-180528" y="1124744"/>
            <a:ext cx="1876981" cy="0"/>
          </a:xfrm>
          <a:prstGeom prst="line">
            <a:avLst/>
          </a:prstGeom>
          <a:ln w="1111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43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BBA381-3236-5349-A2D0-E6EAA77BF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2" y="116632"/>
            <a:ext cx="6858000" cy="2387600"/>
          </a:xfrm>
        </p:spPr>
        <p:txBody>
          <a:bodyPr>
            <a:normAutofit/>
          </a:bodyPr>
          <a:lstStyle/>
          <a:p>
            <a:r>
              <a:rPr lang="en-FR" sz="9600" dirty="0">
                <a:solidFill>
                  <a:srgbClr val="3F81BC"/>
                </a:solidFill>
              </a:rPr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95B049-4B71-80EF-4AFB-DE18687EE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307"/>
            <a:ext cx="9144000" cy="3355596"/>
          </a:xfrm>
          <a:prstGeom prst="rect">
            <a:avLst/>
          </a:prstGeom>
        </p:spPr>
      </p:pic>
      <p:pic>
        <p:nvPicPr>
          <p:cNvPr id="1026" name="Picture 2" descr="Résultat d’images pour twitter">
            <a:extLst>
              <a:ext uri="{FF2B5EF4-FFF2-40B4-BE49-F238E27FC236}">
                <a16:creationId xmlns:a16="http://schemas.microsoft.com/office/drawing/2014/main" id="{22CF368F-7DE3-2D34-DF15-85C148E37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92" y="65318"/>
            <a:ext cx="448748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F310BD-6308-02E5-A0A1-42F5E23BEB63}"/>
              </a:ext>
            </a:extLst>
          </p:cNvPr>
          <p:cNvSpPr txBox="1"/>
          <p:nvPr/>
        </p:nvSpPr>
        <p:spPr>
          <a:xfrm>
            <a:off x="8074667" y="62628"/>
            <a:ext cx="1350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200" dirty="0">
                <a:solidFill>
                  <a:srgbClr val="00A1F6"/>
                </a:solidFill>
              </a:rPr>
              <a:t>@DidierSwing</a:t>
            </a:r>
          </a:p>
        </p:txBody>
      </p:sp>
      <p:pic>
        <p:nvPicPr>
          <p:cNvPr id="7" name="Grafik 1">
            <a:extLst>
              <a:ext uri="{FF2B5EF4-FFF2-40B4-BE49-F238E27FC236}">
                <a16:creationId xmlns:a16="http://schemas.microsoft.com/office/drawing/2014/main" id="{03CD2262-CA50-251A-293B-6574F1D72E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204186"/>
            <a:ext cx="2463053" cy="36883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BDE57E-0EBC-58E3-4D24-55F00F795C8E}"/>
              </a:ext>
            </a:extLst>
          </p:cNvPr>
          <p:cNvCxnSpPr/>
          <p:nvPr/>
        </p:nvCxnSpPr>
        <p:spPr>
          <a:xfrm>
            <a:off x="0" y="3573016"/>
            <a:ext cx="9324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C39C20D-FE99-7BFA-9F35-F110AD5FE635}"/>
              </a:ext>
            </a:extLst>
          </p:cNvPr>
          <p:cNvSpPr txBox="1"/>
          <p:nvPr/>
        </p:nvSpPr>
        <p:spPr>
          <a:xfrm>
            <a:off x="393877" y="75128"/>
            <a:ext cx="2973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3863AE"/>
                </a:solidFill>
              </a:rPr>
              <a:t>d</a:t>
            </a:r>
            <a:r>
              <a:rPr lang="en-FR" sz="1200" dirty="0">
                <a:solidFill>
                  <a:srgbClr val="3863AE"/>
                </a:solidFill>
              </a:rPr>
              <a:t>idier.swingedouw@u-bordeaux.fr</a:t>
            </a:r>
          </a:p>
        </p:txBody>
      </p:sp>
      <p:pic>
        <p:nvPicPr>
          <p:cNvPr id="1030" name="Picture 6" descr="Résultat d’images pour email logo">
            <a:extLst>
              <a:ext uri="{FF2B5EF4-FFF2-40B4-BE49-F238E27FC236}">
                <a16:creationId xmlns:a16="http://schemas.microsoft.com/office/drawing/2014/main" id="{47EB4B43-F54E-398A-BB83-11AEECD13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0" y="2958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318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750DA5-CA80-2BE7-7DE3-1DDA74740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4050"/>
            <a:ext cx="9144000" cy="53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64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49148</TotalTime>
  <Words>1035</Words>
  <Application>Microsoft Macintosh PowerPoint</Application>
  <PresentationFormat>On-screen Show (4:3)</PresentationFormat>
  <Paragraphs>127</Paragraphs>
  <Slides>19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 Theme</vt:lpstr>
      <vt:lpstr>AMOC recent trends: A crucial role for the oceanic resolution and Greenland melting?</vt:lpstr>
      <vt:lpstr>A change in the ocean circulation?</vt:lpstr>
      <vt:lpstr>Large-scale impact of a substantial weakening in the Atlantic circulation</vt:lpstr>
      <vt:lpstr>Risk of AMOC substantial weakening</vt:lpstr>
      <vt:lpstr>Low probability-high impact event</vt:lpstr>
      <vt:lpstr>Still so much AMOC uncertainty in CMIP6</vt:lpstr>
      <vt:lpstr>What about GrIS melting?</vt:lpstr>
      <vt:lpstr>PowerPoint Presentation</vt:lpstr>
      <vt:lpstr>PowerPoint Presentation</vt:lpstr>
      <vt:lpstr>Propagation of the perturbation in LR simulations</vt:lpstr>
      <vt:lpstr>Propagation of the perturbation in HR simulations</vt:lpstr>
      <vt:lpstr>Impacts on the AMOC in IPSL-CM6A-LR model</vt:lpstr>
      <vt:lpstr>Impacts of oceanic resolution on GrIS impact</vt:lpstr>
      <vt:lpstr>Impacts of oceanic resolution on GrIS impact</vt:lpstr>
      <vt:lpstr>What can explain the differences ?</vt:lpstr>
      <vt:lpstr>PowerPoint Presentation</vt:lpstr>
      <vt:lpstr>Key take-home messages</vt:lpstr>
      <vt:lpstr>Thank you!</vt:lpstr>
      <vt:lpstr>PowerPoint Presentation</vt:lpstr>
    </vt:vector>
  </TitlesOfParts>
  <Company>DMI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Chiara Bearzotti</dc:creator>
  <cp:lastModifiedBy>Didier Swingedouw</cp:lastModifiedBy>
  <cp:revision>232</cp:revision>
  <dcterms:created xsi:type="dcterms:W3CDTF">2019-10-08T05:41:58Z</dcterms:created>
  <dcterms:modified xsi:type="dcterms:W3CDTF">2022-05-19T09:01:42Z</dcterms:modified>
</cp:coreProperties>
</file>