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4"/>
  </p:sldMasterIdLst>
  <p:notesMasterIdLst>
    <p:notesMasterId r:id="rId27"/>
  </p:notesMasterIdLst>
  <p:sldIdLst>
    <p:sldId id="257" r:id="rId5"/>
    <p:sldId id="291" r:id="rId6"/>
    <p:sldId id="336" r:id="rId7"/>
    <p:sldId id="339" r:id="rId8"/>
    <p:sldId id="355" r:id="rId9"/>
    <p:sldId id="337" r:id="rId10"/>
    <p:sldId id="358" r:id="rId11"/>
    <p:sldId id="338" r:id="rId12"/>
    <p:sldId id="340" r:id="rId13"/>
    <p:sldId id="341" r:id="rId14"/>
    <p:sldId id="342" r:id="rId15"/>
    <p:sldId id="348" r:id="rId16"/>
    <p:sldId id="347" r:id="rId17"/>
    <p:sldId id="349" r:id="rId18"/>
    <p:sldId id="350" r:id="rId19"/>
    <p:sldId id="354" r:id="rId20"/>
    <p:sldId id="359" r:id="rId21"/>
    <p:sldId id="351" r:id="rId22"/>
    <p:sldId id="357" r:id="rId23"/>
    <p:sldId id="352" r:id="rId24"/>
    <p:sldId id="353" r:id="rId25"/>
    <p:sldId id="360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6CB4"/>
    <a:srgbClr val="1F6C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21" autoAdjust="0"/>
    <p:restoredTop sz="96356"/>
  </p:normalViewPr>
  <p:slideViewPr>
    <p:cSldViewPr snapToGrid="0" snapToObjects="1">
      <p:cViewPr varScale="1">
        <p:scale>
          <a:sx n="67" d="100"/>
          <a:sy n="67" d="100"/>
        </p:scale>
        <p:origin x="13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://archive.eso.org/cms/eso-data/programmatic-access/authentication-and-authorisation.html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://archive.eso.org/cms/eso-data/programmatic-access/authentication-and-authorisation.html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CA86FD-4AF7-49BA-AACB-5484E66B4DAA}" type="doc">
      <dgm:prSet loTypeId="urn:microsoft.com/office/officeart/2005/8/layout/process4" loCatId="process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CE9C29D-499E-4B53-B0E2-82D92BA26563}">
      <dgm:prSet/>
      <dgm:spPr/>
      <dgm:t>
        <a:bodyPr/>
        <a:lstStyle/>
        <a:p>
          <a:r>
            <a:rPr lang="en-US" dirty="0"/>
            <a:t>Privileged authenticated metadata access for special </a:t>
          </a:r>
          <a:r>
            <a:rPr lang="en-US" dirty="0" err="1"/>
            <a:t>programmes</a:t>
          </a:r>
          <a:r>
            <a:rPr lang="en-US" dirty="0"/>
            <a:t> whose metadata are covered by a confidentiality agreement (e.g. special GTO </a:t>
          </a:r>
          <a:r>
            <a:rPr lang="en-US" dirty="0" err="1"/>
            <a:t>programmes</a:t>
          </a:r>
          <a:r>
            <a:rPr lang="en-US" dirty="0"/>
            <a:t>, or during the commissioning, SV, operational rehearsal phases of new instruments, etc.)</a:t>
          </a:r>
        </a:p>
      </dgm:t>
    </dgm:pt>
    <dgm:pt modelId="{6D527322-1676-4265-8D04-A5F880BECDBD}" type="parTrans" cxnId="{668376DF-5C6B-454B-A02A-D20A212C507E}">
      <dgm:prSet/>
      <dgm:spPr/>
      <dgm:t>
        <a:bodyPr/>
        <a:lstStyle/>
        <a:p>
          <a:endParaRPr lang="en-US"/>
        </a:p>
      </dgm:t>
    </dgm:pt>
    <dgm:pt modelId="{AB7484B4-437A-4537-845F-9CDCF5C58818}" type="sibTrans" cxnId="{668376DF-5C6B-454B-A02A-D20A212C507E}">
      <dgm:prSet/>
      <dgm:spPr/>
      <dgm:t>
        <a:bodyPr/>
        <a:lstStyle/>
        <a:p>
          <a:endParaRPr lang="en-US"/>
        </a:p>
      </dgm:t>
    </dgm:pt>
    <dgm:pt modelId="{496FAAC4-84DE-43D9-9A03-1B5146C99D5F}">
      <dgm:prSet/>
      <dgm:spPr/>
      <dgm:t>
        <a:bodyPr/>
        <a:lstStyle/>
        <a:p>
          <a:r>
            <a:rPr lang="en-US" dirty="0"/>
            <a:t>Examples: 4MOST, TRAPPIST, SPECULOOS, … </a:t>
          </a:r>
          <a:r>
            <a:rPr lang="en-US" dirty="0" err="1"/>
            <a:t>Authorised</a:t>
          </a:r>
          <a:r>
            <a:rPr lang="en-US" dirty="0"/>
            <a:t> users are able to perform the same actions listed above (search, download) also on metadata/data with access rights</a:t>
          </a:r>
          <a:r>
            <a:rPr lang="en-GB" dirty="0">
              <a:hlinkClick xmlns:r="http://schemas.openxmlformats.org/officeDocument/2006/relationships" r:id="rId1"/>
            </a:rPr>
            <a:t> http://archive.eso.org/cms/eso-data/programmatic-access/authentication-and-authorisation.html</a:t>
          </a:r>
          <a:br>
            <a:rPr lang="en-GB" dirty="0"/>
          </a:br>
          <a:endParaRPr lang="en-US" dirty="0"/>
        </a:p>
      </dgm:t>
    </dgm:pt>
    <dgm:pt modelId="{1542C889-623E-4E92-BB6C-010E3D86F453}" type="parTrans" cxnId="{2A9D729A-C4A5-4084-96AA-B5D63ED3C075}">
      <dgm:prSet/>
      <dgm:spPr/>
      <dgm:t>
        <a:bodyPr/>
        <a:lstStyle/>
        <a:p>
          <a:endParaRPr lang="en-US"/>
        </a:p>
      </dgm:t>
    </dgm:pt>
    <dgm:pt modelId="{75DE2B8E-01A8-4A9F-B65D-75FEA24FAD96}" type="sibTrans" cxnId="{2A9D729A-C4A5-4084-96AA-B5D63ED3C075}">
      <dgm:prSet/>
      <dgm:spPr/>
      <dgm:t>
        <a:bodyPr/>
        <a:lstStyle/>
        <a:p>
          <a:endParaRPr lang="en-US"/>
        </a:p>
      </dgm:t>
    </dgm:pt>
    <dgm:pt modelId="{BB3B7C58-9D9C-F04E-90B2-2F627907DBEF}" type="pres">
      <dgm:prSet presAssocID="{81CA86FD-4AF7-49BA-AACB-5484E66B4DAA}" presName="Name0" presStyleCnt="0">
        <dgm:presLayoutVars>
          <dgm:dir/>
          <dgm:animLvl val="lvl"/>
          <dgm:resizeHandles val="exact"/>
        </dgm:presLayoutVars>
      </dgm:prSet>
      <dgm:spPr/>
    </dgm:pt>
    <dgm:pt modelId="{54F15480-39D1-8142-923B-34957E19384C}" type="pres">
      <dgm:prSet presAssocID="{496FAAC4-84DE-43D9-9A03-1B5146C99D5F}" presName="boxAndChildren" presStyleCnt="0"/>
      <dgm:spPr/>
    </dgm:pt>
    <dgm:pt modelId="{F6430FD0-E82A-674A-A523-8727B8E1C184}" type="pres">
      <dgm:prSet presAssocID="{496FAAC4-84DE-43D9-9A03-1B5146C99D5F}" presName="parentTextBox" presStyleLbl="node1" presStyleIdx="0" presStyleCnt="2"/>
      <dgm:spPr/>
    </dgm:pt>
    <dgm:pt modelId="{08CAD045-A78D-8B4E-AA58-0E4E655E3682}" type="pres">
      <dgm:prSet presAssocID="{AB7484B4-437A-4537-845F-9CDCF5C58818}" presName="sp" presStyleCnt="0"/>
      <dgm:spPr/>
    </dgm:pt>
    <dgm:pt modelId="{0DC60D88-E343-4D44-8B8E-BA9CA9988032}" type="pres">
      <dgm:prSet presAssocID="{9CE9C29D-499E-4B53-B0E2-82D92BA26563}" presName="arrowAndChildren" presStyleCnt="0"/>
      <dgm:spPr/>
    </dgm:pt>
    <dgm:pt modelId="{4B5A509F-67EC-5E4F-9E1B-5BDEBE992F27}" type="pres">
      <dgm:prSet presAssocID="{9CE9C29D-499E-4B53-B0E2-82D92BA26563}" presName="parentTextArrow" presStyleLbl="node1" presStyleIdx="1" presStyleCnt="2"/>
      <dgm:spPr/>
    </dgm:pt>
  </dgm:ptLst>
  <dgm:cxnLst>
    <dgm:cxn modelId="{42C4862A-B008-2B4B-9690-54E40E3F0597}" type="presOf" srcId="{496FAAC4-84DE-43D9-9A03-1B5146C99D5F}" destId="{F6430FD0-E82A-674A-A523-8727B8E1C184}" srcOrd="0" destOrd="0" presId="urn:microsoft.com/office/officeart/2005/8/layout/process4"/>
    <dgm:cxn modelId="{17B44576-D4C5-574A-9AE9-84BF37266507}" type="presOf" srcId="{9CE9C29D-499E-4B53-B0E2-82D92BA26563}" destId="{4B5A509F-67EC-5E4F-9E1B-5BDEBE992F27}" srcOrd="0" destOrd="0" presId="urn:microsoft.com/office/officeart/2005/8/layout/process4"/>
    <dgm:cxn modelId="{2A9D729A-C4A5-4084-96AA-B5D63ED3C075}" srcId="{81CA86FD-4AF7-49BA-AACB-5484E66B4DAA}" destId="{496FAAC4-84DE-43D9-9A03-1B5146C99D5F}" srcOrd="1" destOrd="0" parTransId="{1542C889-623E-4E92-BB6C-010E3D86F453}" sibTransId="{75DE2B8E-01A8-4A9F-B65D-75FEA24FAD96}"/>
    <dgm:cxn modelId="{B25765B5-FD29-F64F-B9B2-34860EE0FF60}" type="presOf" srcId="{81CA86FD-4AF7-49BA-AACB-5484E66B4DAA}" destId="{BB3B7C58-9D9C-F04E-90B2-2F627907DBEF}" srcOrd="0" destOrd="0" presId="urn:microsoft.com/office/officeart/2005/8/layout/process4"/>
    <dgm:cxn modelId="{668376DF-5C6B-454B-A02A-D20A212C507E}" srcId="{81CA86FD-4AF7-49BA-AACB-5484E66B4DAA}" destId="{9CE9C29D-499E-4B53-B0E2-82D92BA26563}" srcOrd="0" destOrd="0" parTransId="{6D527322-1676-4265-8D04-A5F880BECDBD}" sibTransId="{AB7484B4-437A-4537-845F-9CDCF5C58818}"/>
    <dgm:cxn modelId="{AF5DA794-3AC4-A347-8AF5-2E2A549E3973}" type="presParOf" srcId="{BB3B7C58-9D9C-F04E-90B2-2F627907DBEF}" destId="{54F15480-39D1-8142-923B-34957E19384C}" srcOrd="0" destOrd="0" presId="urn:microsoft.com/office/officeart/2005/8/layout/process4"/>
    <dgm:cxn modelId="{0C29537F-2C6C-D34D-A492-95654CE2ED36}" type="presParOf" srcId="{54F15480-39D1-8142-923B-34957E19384C}" destId="{F6430FD0-E82A-674A-A523-8727B8E1C184}" srcOrd="0" destOrd="0" presId="urn:microsoft.com/office/officeart/2005/8/layout/process4"/>
    <dgm:cxn modelId="{C512DD56-0B40-4442-84F6-AC2773B02157}" type="presParOf" srcId="{BB3B7C58-9D9C-F04E-90B2-2F627907DBEF}" destId="{08CAD045-A78D-8B4E-AA58-0E4E655E3682}" srcOrd="1" destOrd="0" presId="urn:microsoft.com/office/officeart/2005/8/layout/process4"/>
    <dgm:cxn modelId="{F7DC9CAA-6F7E-EC49-AC57-7952860D5A5E}" type="presParOf" srcId="{BB3B7C58-9D9C-F04E-90B2-2F627907DBEF}" destId="{0DC60D88-E343-4D44-8B8E-BA9CA9988032}" srcOrd="2" destOrd="0" presId="urn:microsoft.com/office/officeart/2005/8/layout/process4"/>
    <dgm:cxn modelId="{BDF2DE64-88CB-8141-8236-E9FDA71DC386}" type="presParOf" srcId="{0DC60D88-E343-4D44-8B8E-BA9CA9988032}" destId="{4B5A509F-67EC-5E4F-9E1B-5BDEBE992F2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430FD0-E82A-674A-A523-8727B8E1C184}">
      <dsp:nvSpPr>
        <dsp:cNvPr id="0" name=""/>
        <dsp:cNvSpPr/>
      </dsp:nvSpPr>
      <dsp:spPr>
        <a:xfrm>
          <a:off x="0" y="3185952"/>
          <a:ext cx="8748000" cy="209032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Examples: 4MOST, TRAPPIST, SPECULOOS, … </a:t>
          </a:r>
          <a:r>
            <a:rPr lang="en-US" sz="2200" kern="1200" dirty="0" err="1"/>
            <a:t>Authorised</a:t>
          </a:r>
          <a:r>
            <a:rPr lang="en-US" sz="2200" kern="1200" dirty="0"/>
            <a:t> users are able to perform the same actions listed above (search, download) also on metadata/data with access rights</a:t>
          </a:r>
          <a:r>
            <a:rPr lang="en-GB" sz="2200" kern="1200" dirty="0">
              <a:hlinkClick xmlns:r="http://schemas.openxmlformats.org/officeDocument/2006/relationships" r:id="rId1"/>
            </a:rPr>
            <a:t> http://archive.eso.org/cms/eso-data/programmatic-access/authentication-and-authorisation.html</a:t>
          </a:r>
          <a:br>
            <a:rPr lang="en-GB" sz="2200" kern="1200" dirty="0"/>
          </a:br>
          <a:endParaRPr lang="en-US" sz="2200" kern="1200" dirty="0"/>
        </a:p>
      </dsp:txBody>
      <dsp:txXfrm>
        <a:off x="0" y="3185952"/>
        <a:ext cx="8748000" cy="2090329"/>
      </dsp:txXfrm>
    </dsp:sp>
    <dsp:sp modelId="{4B5A509F-67EC-5E4F-9E1B-5BDEBE992F27}">
      <dsp:nvSpPr>
        <dsp:cNvPr id="0" name=""/>
        <dsp:cNvSpPr/>
      </dsp:nvSpPr>
      <dsp:spPr>
        <a:xfrm rot="10800000">
          <a:off x="0" y="2380"/>
          <a:ext cx="8748000" cy="3214927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Privileged authenticated metadata access for special </a:t>
          </a:r>
          <a:r>
            <a:rPr lang="en-US" sz="2200" kern="1200" dirty="0" err="1"/>
            <a:t>programmes</a:t>
          </a:r>
          <a:r>
            <a:rPr lang="en-US" sz="2200" kern="1200" dirty="0"/>
            <a:t> whose metadata are covered by a confidentiality agreement (e.g. special GTO </a:t>
          </a:r>
          <a:r>
            <a:rPr lang="en-US" sz="2200" kern="1200" dirty="0" err="1"/>
            <a:t>programmes</a:t>
          </a:r>
          <a:r>
            <a:rPr lang="en-US" sz="2200" kern="1200" dirty="0"/>
            <a:t>, or during the commissioning, SV, operational rehearsal phases of new instruments, etc.)</a:t>
          </a:r>
        </a:p>
      </dsp:txBody>
      <dsp:txXfrm rot="10800000">
        <a:off x="0" y="2380"/>
        <a:ext cx="8748000" cy="20889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765D0-4809-1347-B630-8C2EEAAF8735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A3A21A-F1D2-7D4C-8398-C9399E5F8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167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7D2FB83C-6C7A-9540-BD50-20766CECE3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54500" y="6453187"/>
            <a:ext cx="63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698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393689" y="1131005"/>
            <a:ext cx="8748000" cy="52786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30F15847-C5C0-1545-B7AD-F3FC85FFB8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54500" y="6453187"/>
            <a:ext cx="63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521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15338631-6011-F84A-9579-4C995957D5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37000" y="6453187"/>
            <a:ext cx="63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5229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124744"/>
            <a:ext cx="4392488" cy="53284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8024" y="1124744"/>
            <a:ext cx="4355976" cy="53284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12074F7-FF88-3A4E-8C84-8F181B56E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54500" y="6453186"/>
            <a:ext cx="63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9ED56652-E9DC-714F-9E36-6B25C787B053}"/>
              </a:ext>
            </a:extLst>
          </p:cNvPr>
          <p:cNvSpPr txBox="1">
            <a:spLocks/>
          </p:cNvSpPr>
          <p:nvPr userDrawn="1"/>
        </p:nvSpPr>
        <p:spPr>
          <a:xfrm>
            <a:off x="6362141" y="6455810"/>
            <a:ext cx="2691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DE" sz="1200" kern="120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SS14b, 30 June 2021, </a:t>
            </a:r>
            <a:r>
              <a:rPr lang="en-US" dirty="0" err="1"/>
              <a:t>A.Micol</a:t>
            </a:r>
            <a:r>
              <a:rPr lang="en-US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2228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122894"/>
            <a:ext cx="8748712" cy="529187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0" y="1081959"/>
            <a:ext cx="9144000" cy="1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254500" y="6453187"/>
            <a:ext cx="63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6"/>
          <a:srcRect/>
          <a:stretch/>
        </p:blipFill>
        <p:spPr>
          <a:xfrm>
            <a:off x="0" y="0"/>
            <a:ext cx="825500" cy="1079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F97E4D-80AD-8D47-95EB-ABB1BAC4895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95288" y="6594350"/>
            <a:ext cx="2987700" cy="82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78" r:id="rId2"/>
    <p:sldLayoutId id="2147483687" r:id="rId3"/>
    <p:sldLayoutId id="2147483688" r:id="rId4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324000" indent="-324000" algn="l" rtl="0" eaLnBrk="1" fontAlgn="base" hangingPunct="1">
        <a:spcBef>
          <a:spcPts val="1200"/>
        </a:spcBef>
        <a:spcAft>
          <a:spcPts val="0"/>
        </a:spcAft>
        <a:buClr>
          <a:srgbClr val="FF0000"/>
        </a:buClr>
        <a:buSzPct val="90000"/>
        <a:buFontTx/>
        <a:buBlip>
          <a:blip r:embed="rId8"/>
        </a:buBlip>
        <a:defRPr sz="28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ts val="0"/>
        </a:spcAft>
        <a:buClr>
          <a:schemeClr val="accent1"/>
        </a:buClr>
        <a:buFont typeface="Wingdings" charset="0"/>
        <a:buChar char="Ø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ts val="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ts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ts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archive.eso.org/programmati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3B36A-FF0A-0346-9B8E-BCDE569A6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3517"/>
            <a:ext cx="9144000" cy="1500187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Enhanced discoverability and download of the ESO science data content via programmatic access</a:t>
            </a:r>
            <a:endParaRPr lang="es-E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06F722-89F3-4048-B82A-6E53D102A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429000"/>
            <a:ext cx="7772400" cy="1808922"/>
          </a:xfrm>
        </p:spPr>
        <p:txBody>
          <a:bodyPr/>
          <a:lstStyle/>
          <a:p>
            <a:pPr algn="just"/>
            <a:endParaRPr lang="es-ES" dirty="0"/>
          </a:p>
          <a:p>
            <a:pPr algn="just"/>
            <a:r>
              <a:rPr lang="es-ES" dirty="0"/>
              <a:t>Magda Arnaboldi, Daniel Brandt, Nausicaa Delmotte, Vincenzo Forchi’, Alberto Micol, Laura Mascetti, Stanislaw Podgorski, Joerg Retzlaff, Martino Romaniello, Felix Stoehr, Stefano Zampieri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218F7C-ADBA-4A4D-B862-6909C448B5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91013" y="6455811"/>
            <a:ext cx="635000" cy="365125"/>
          </a:xfrm>
        </p:spPr>
        <p:txBody>
          <a:bodyPr/>
          <a:lstStyle/>
          <a:p>
            <a:fld id="{CD6CA89A-7F63-7545-9B43-AF7DF332BE1B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519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B191CE7-1415-BF4A-993E-E4F9DAB31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</p:spPr>
        <p:txBody>
          <a:bodyPr anchor="ctr">
            <a:normAutofit/>
          </a:bodyPr>
          <a:lstStyle/>
          <a:p>
            <a:r>
              <a:rPr lang="en-US" err="1"/>
              <a:t>archive.eso.org</a:t>
            </a:r>
            <a:endParaRPr lang="en-US"/>
          </a:p>
        </p:txBody>
      </p:sp>
      <p:pic>
        <p:nvPicPr>
          <p:cNvPr id="15" name="Picture 1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1791677-876B-3945-9A33-97B1E89805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784"/>
          <a:stretch/>
        </p:blipFill>
        <p:spPr>
          <a:xfrm>
            <a:off x="666513" y="1113478"/>
            <a:ext cx="7884000" cy="546502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97089BF8-754F-2144-A127-780CF0F63A7B}"/>
              </a:ext>
            </a:extLst>
          </p:cNvPr>
          <p:cNvSpPr/>
          <p:nvPr/>
        </p:nvSpPr>
        <p:spPr bwMode="auto">
          <a:xfrm>
            <a:off x="3091069" y="3299790"/>
            <a:ext cx="2912166" cy="651721"/>
          </a:xfrm>
          <a:prstGeom prst="ellipse">
            <a:avLst/>
          </a:prstGeom>
          <a:noFill/>
          <a:ln w="31750" cap="flat" cmpd="sng" algn="ctr">
            <a:solidFill>
              <a:srgbClr val="1F6C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8763107C-DBC9-A649-A33A-B30660F337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91013" y="6455811"/>
            <a:ext cx="635000" cy="365125"/>
          </a:xfrm>
        </p:spPr>
        <p:txBody>
          <a:bodyPr/>
          <a:lstStyle/>
          <a:p>
            <a:fld id="{CD6CA89A-7F63-7545-9B43-AF7DF332BE1B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72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C17967A-3130-BC45-B2C9-8D2ADADE951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DE" dirty="0"/>
              <a:t>Discover data of interest: custom queries to the archive content (measurements, data files)</a:t>
            </a:r>
          </a:p>
          <a:p>
            <a:r>
              <a:rPr lang="en-DE" dirty="0"/>
              <a:t>Associate</a:t>
            </a:r>
            <a:r>
              <a:rPr lang="en-US" dirty="0"/>
              <a:t>d</a:t>
            </a:r>
            <a:r>
              <a:rPr lang="en-DE" dirty="0"/>
              <a:t> data: calibration files, ancillary data, provenance </a:t>
            </a:r>
            <a:r>
              <a:rPr lang="en-DE" sz="2400" dirty="0"/>
              <a:t>(originating files, derived products)</a:t>
            </a:r>
            <a:endParaRPr lang="en-DE" dirty="0"/>
          </a:p>
          <a:p>
            <a:r>
              <a:rPr lang="en-DE" dirty="0"/>
              <a:t>Downlaod data: entire files or cutouts</a:t>
            </a:r>
          </a:p>
          <a:p>
            <a:r>
              <a:rPr lang="en-DE" dirty="0"/>
              <a:t>Anonymously or authenticated to activate specific user’s permissions</a:t>
            </a:r>
          </a:p>
          <a:p>
            <a:r>
              <a:rPr lang="en-DE" dirty="0"/>
              <a:t>Script it all (cronjobs, workflows, jupyter notebooks)</a:t>
            </a:r>
          </a:p>
          <a:p>
            <a:r>
              <a:rPr lang="en-DE" dirty="0"/>
              <a:t>Perform the above using public domain tools</a:t>
            </a:r>
          </a:p>
          <a:p>
            <a:pPr marL="457200" lvl="1" indent="0">
              <a:buNone/>
            </a:pPr>
            <a:endParaRPr lang="en-DE" dirty="0"/>
          </a:p>
          <a:p>
            <a:endParaRPr lang="en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26A9C2-C685-8F44-99CC-DCA967DE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</p:spPr>
        <p:txBody>
          <a:bodyPr>
            <a:normAutofit fontScale="90000"/>
          </a:bodyPr>
          <a:lstStyle/>
          <a:p>
            <a:r>
              <a:rPr lang="en-DE" dirty="0"/>
              <a:t>Programmatic in a nutshell: </a:t>
            </a:r>
            <a:r>
              <a:rPr lang="en-US" dirty="0"/>
              <a:t>        </a:t>
            </a:r>
            <a:r>
              <a:rPr lang="en-DE" dirty="0"/>
              <a:t>What can a user do?</a:t>
            </a:r>
          </a:p>
        </p:txBody>
      </p:sp>
    </p:spTree>
    <p:extLst>
      <p:ext uri="{BB962C8B-B14F-4D97-AF65-F5344CB8AC3E}">
        <p14:creationId xmlns:p14="http://schemas.microsoft.com/office/powerpoint/2010/main" val="2901924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C17967A-3130-BC45-B2C9-8D2ADADE951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DE" dirty="0"/>
              <a:t>What can be queried?</a:t>
            </a:r>
          </a:p>
          <a:p>
            <a:pPr lvl="1"/>
            <a:r>
              <a:rPr lang="en-DE" dirty="0"/>
              <a:t>Raw Data</a:t>
            </a:r>
          </a:p>
          <a:p>
            <a:pPr lvl="1"/>
            <a:r>
              <a:rPr lang="en-DE" dirty="0"/>
              <a:t>Reduced Data (Phase 3)</a:t>
            </a:r>
          </a:p>
          <a:p>
            <a:pPr lvl="2"/>
            <a:r>
              <a:rPr lang="en-DE" dirty="0"/>
              <a:t>Well-characterised coverage and resolution of spectral, spatial and temporal axes</a:t>
            </a:r>
          </a:p>
          <a:p>
            <a:pPr lvl="2"/>
            <a:r>
              <a:rPr lang="en-DE" dirty="0"/>
              <a:t>Well-characterised depth: SNR (spectra), limiting magnitudes </a:t>
            </a:r>
          </a:p>
          <a:p>
            <a:pPr lvl="1"/>
            <a:r>
              <a:rPr lang="en-DE" dirty="0"/>
              <a:t>Provenance information</a:t>
            </a:r>
          </a:p>
          <a:p>
            <a:pPr lvl="2"/>
            <a:r>
              <a:rPr lang="en-DE" dirty="0"/>
              <a:t>Which science files were used to create this product?</a:t>
            </a:r>
          </a:p>
          <a:p>
            <a:pPr lvl="2"/>
            <a:r>
              <a:rPr lang="en-DE" dirty="0"/>
              <a:t>This file participated into the creation of which products?</a:t>
            </a:r>
          </a:p>
          <a:p>
            <a:pPr lvl="1"/>
            <a:r>
              <a:rPr lang="en-DE" dirty="0"/>
              <a:t>Source catalogues (Phase 3)</a:t>
            </a:r>
          </a:p>
          <a:p>
            <a:pPr lvl="1"/>
            <a:r>
              <a:rPr lang="en-DE" dirty="0"/>
              <a:t>Ambient conditions </a:t>
            </a:r>
            <a:r>
              <a:rPr lang="en-DE" sz="1800" dirty="0"/>
              <a:t>(seeing, precipitable water vapour, isoplantic angle, atmospheric profiles of humidity and temperature, etc)</a:t>
            </a:r>
            <a:endParaRPr lang="en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26A9C2-C685-8F44-99CC-DCA967DE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6647932" cy="1073195"/>
          </a:xfrm>
        </p:spPr>
        <p:txBody>
          <a:bodyPr>
            <a:normAutofit/>
          </a:bodyPr>
          <a:lstStyle/>
          <a:p>
            <a:r>
              <a:rPr lang="en-DE" dirty="0"/>
              <a:t>Programmatic: Queries</a:t>
            </a:r>
          </a:p>
        </p:txBody>
      </p:sp>
    </p:spTree>
    <p:extLst>
      <p:ext uri="{BB962C8B-B14F-4D97-AF65-F5344CB8AC3E}">
        <p14:creationId xmlns:p14="http://schemas.microsoft.com/office/powerpoint/2010/main" val="3746407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1CA1C733-3A1F-4F4E-B613-A6F59E98AFEF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747750" y="1130300"/>
            <a:ext cx="6040613" cy="528002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630D4A7-3691-434A-B8A3-5C5B662A0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</p:spPr>
        <p:txBody>
          <a:bodyPr>
            <a:normAutofit fontScale="90000"/>
          </a:bodyPr>
          <a:lstStyle/>
          <a:p>
            <a:r>
              <a:rPr lang="en-DE" dirty="0"/>
              <a:t>ESO programmatic page:  semi-live tutorial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3002E8-56A1-D14F-AA78-9712DCF847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4E79EB-96DB-4E4E-886B-B1DE806E7141}"/>
              </a:ext>
            </a:extLst>
          </p:cNvPr>
          <p:cNvSpPr txBox="1"/>
          <p:nvPr/>
        </p:nvSpPr>
        <p:spPr>
          <a:xfrm rot="20355725">
            <a:off x="1046524" y="4172514"/>
            <a:ext cx="7443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3600" dirty="0"/>
              <a:t>http://archive.eso.org/programmatic</a:t>
            </a:r>
          </a:p>
        </p:txBody>
      </p:sp>
    </p:spTree>
    <p:extLst>
      <p:ext uri="{BB962C8B-B14F-4D97-AF65-F5344CB8AC3E}">
        <p14:creationId xmlns:p14="http://schemas.microsoft.com/office/powerpoint/2010/main" val="3414648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F50E0C-D54C-4046-85A5-BCD7AABD280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DE" dirty="0"/>
              <a:t>Users can perform custom queries for their specific needs:</a:t>
            </a:r>
          </a:p>
          <a:p>
            <a:pPr lvl="1"/>
            <a:r>
              <a:rPr lang="en-DE" dirty="0"/>
              <a:t>The databases are directly exposed to the users</a:t>
            </a:r>
          </a:p>
          <a:p>
            <a:pPr lvl="1"/>
            <a:r>
              <a:rPr lang="en-DE" dirty="0"/>
              <a:t>Direct database access allows user to formulate queries that a user interface, with its fixed query model, cannot perform</a:t>
            </a:r>
          </a:p>
          <a:p>
            <a:pPr lvl="1"/>
            <a:r>
              <a:rPr lang="en-DE" dirty="0"/>
              <a:t>Query language: ADQL := SQL92 + spatial queries</a:t>
            </a:r>
          </a:p>
          <a:p>
            <a:pPr lvl="1"/>
            <a:r>
              <a:rPr lang="en-DE" dirty="0"/>
              <a:t>Standard interface: send query&amp;receive results using Tabular Access Protocol (TAP)</a:t>
            </a:r>
          </a:p>
          <a:p>
            <a:pPr lvl="1"/>
            <a:endParaRPr lang="en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584C23E-5268-904D-A858-CCA832277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6707567" cy="1073195"/>
          </a:xfrm>
        </p:spPr>
        <p:txBody>
          <a:bodyPr>
            <a:normAutofit fontScale="90000"/>
          </a:bodyPr>
          <a:lstStyle/>
          <a:p>
            <a:r>
              <a:rPr lang="en-DE" dirty="0"/>
              <a:t>Programmatic: Custom queries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FE1FE-72D4-6F42-A1BA-31CA6B1EBD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16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40B6AECE-C46A-1149-86AE-C98791B41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845" y="1142768"/>
            <a:ext cx="5200407" cy="36720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CA0F107-4E82-814B-9FD2-893428561E5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6748" y="1131005"/>
            <a:ext cx="9084941" cy="5315524"/>
          </a:xfrm>
        </p:spPr>
        <p:txBody>
          <a:bodyPr/>
          <a:lstStyle/>
          <a:p>
            <a:pPr marL="0" indent="0">
              <a:buNone/>
            </a:pPr>
            <a:r>
              <a:rPr lang="en-DE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F8E262-D31F-4941-A174-02C22D8AE4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50189" y="6446529"/>
            <a:ext cx="635000" cy="365125"/>
          </a:xfrm>
        </p:spPr>
        <p:txBody>
          <a:bodyPr/>
          <a:lstStyle/>
          <a:p>
            <a:fld id="{CD6CA89A-7F63-7545-9B43-AF7DF332BE1B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387EBC0-4510-0E48-94AE-F24FAF1B7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6647932" cy="1073195"/>
          </a:xfrm>
        </p:spPr>
        <p:txBody>
          <a:bodyPr/>
          <a:lstStyle/>
          <a:p>
            <a:r>
              <a:rPr lang="en-DE" dirty="0"/>
              <a:t>Queries via TAP (1)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29FAEC7-595C-AC4A-8B2A-8795DD17E7CA}"/>
              </a:ext>
            </a:extLst>
          </p:cNvPr>
          <p:cNvCxnSpPr>
            <a:cxnSpLocks/>
          </p:cNvCxnSpPr>
          <p:nvPr/>
        </p:nvCxnSpPr>
        <p:spPr bwMode="auto">
          <a:xfrm flipV="1">
            <a:off x="3001619" y="1808922"/>
            <a:ext cx="885226" cy="17890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1EFAC87-37FF-804F-B555-BFA3D7AFD30B}"/>
              </a:ext>
            </a:extLst>
          </p:cNvPr>
          <p:cNvSpPr txBox="1"/>
          <p:nvPr/>
        </p:nvSpPr>
        <p:spPr>
          <a:xfrm>
            <a:off x="0" y="2057399"/>
            <a:ext cx="40452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>
                <a:solidFill>
                  <a:schemeClr val="accent6">
                    <a:lumMod val="75000"/>
                  </a:schemeClr>
                </a:solidFill>
              </a:rPr>
              <a:t>Pulldown menu with a list of TAP services to choose from.</a:t>
            </a:r>
          </a:p>
          <a:p>
            <a:endParaRPr lang="en-DE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DE" dirty="0">
                <a:solidFill>
                  <a:schemeClr val="accent6">
                    <a:lumMod val="75000"/>
                  </a:schemeClr>
                </a:solidFill>
              </a:rPr>
              <a:t>First two are the ESO ones:</a:t>
            </a:r>
          </a:p>
          <a:p>
            <a:endParaRPr lang="en-DE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DE" b="1" dirty="0">
                <a:solidFill>
                  <a:schemeClr val="accent6">
                    <a:lumMod val="75000"/>
                  </a:schemeClr>
                </a:solidFill>
              </a:rPr>
              <a:t>TAP_OBS</a:t>
            </a:r>
          </a:p>
          <a:p>
            <a:r>
              <a:rPr lang="en-DE" dirty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DE" dirty="0">
                <a:solidFill>
                  <a:schemeClr val="accent6">
                    <a:lumMod val="75000"/>
                  </a:schemeClr>
                </a:solidFill>
              </a:rPr>
              <a:t>o query for ESO observational data (ambient, raw,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processed</a:t>
            </a:r>
            <a:r>
              <a:rPr lang="en-DE" dirty="0">
                <a:solidFill>
                  <a:schemeClr val="accent6">
                    <a:lumMod val="75000"/>
                  </a:schemeClr>
                </a:solidFill>
              </a:rPr>
              <a:t> data, provenance information) </a:t>
            </a:r>
          </a:p>
          <a:p>
            <a:endParaRPr lang="en-DE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DE" b="1" dirty="0">
                <a:solidFill>
                  <a:schemeClr val="accent6">
                    <a:lumMod val="75000"/>
                  </a:schemeClr>
                </a:solidFill>
              </a:rPr>
              <a:t>TAP_CAT</a:t>
            </a:r>
          </a:p>
          <a:p>
            <a:r>
              <a:rPr lang="en-DE" dirty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DE" dirty="0">
                <a:solidFill>
                  <a:schemeClr val="accent6">
                    <a:lumMod val="75000"/>
                  </a:schemeClr>
                </a:solidFill>
              </a:rPr>
              <a:t>o query the ESO community-generated catalogs (phase 3)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5074B8-220C-C343-A89C-6FA245900F62}"/>
              </a:ext>
            </a:extLst>
          </p:cNvPr>
          <p:cNvSpPr txBox="1"/>
          <p:nvPr/>
        </p:nvSpPr>
        <p:spPr>
          <a:xfrm rot="20355725">
            <a:off x="1770875" y="4685927"/>
            <a:ext cx="7443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3600" dirty="0"/>
              <a:t>http://archive.eso.org/programmatic</a:t>
            </a: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004BA4CA-27ED-3240-B342-88EC97434AE2}"/>
              </a:ext>
            </a:extLst>
          </p:cNvPr>
          <p:cNvSpPr/>
          <p:nvPr/>
        </p:nvSpPr>
        <p:spPr bwMode="auto">
          <a:xfrm>
            <a:off x="3697357" y="2713383"/>
            <a:ext cx="5389894" cy="278295"/>
          </a:xfrm>
          <a:prstGeom prst="frame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197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F50E0C-D54C-4046-85A5-BCD7AABD280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Spatial queries (based on footprints), to spatially match any data product in the archive </a:t>
            </a:r>
            <a:endParaRPr lang="en-DE" dirty="0"/>
          </a:p>
          <a:p>
            <a:pPr lvl="1"/>
            <a:r>
              <a:rPr lang="en-US" dirty="0"/>
              <a:t>Cone search</a:t>
            </a:r>
          </a:p>
          <a:p>
            <a:pPr lvl="1"/>
            <a:r>
              <a:rPr lang="en-US" dirty="0"/>
              <a:t>Footprint based queries (for data products, not raw)</a:t>
            </a:r>
          </a:p>
          <a:p>
            <a:pPr lvl="2"/>
            <a:r>
              <a:rPr lang="en-US" dirty="0"/>
              <a:t>Find data products whose footprints </a:t>
            </a:r>
            <a:r>
              <a:rPr lang="en-US" b="1" dirty="0"/>
              <a:t>intersect</a:t>
            </a:r>
            <a:r>
              <a:rPr lang="en-US" dirty="0"/>
              <a:t>, </a:t>
            </a:r>
            <a:r>
              <a:rPr lang="en-US" b="1" dirty="0"/>
              <a:t>contain</a:t>
            </a:r>
            <a:r>
              <a:rPr lang="en-US" dirty="0"/>
              <a:t>, or are contained in, a given circle, or a given polygon… </a:t>
            </a:r>
          </a:p>
          <a:p>
            <a:pPr lvl="2"/>
            <a:r>
              <a:rPr lang="en-US" dirty="0"/>
              <a:t>… or even in other products’ footprints !</a:t>
            </a:r>
            <a:endParaRPr lang="en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584C23E-5268-904D-A858-CCA832277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3" y="0"/>
            <a:ext cx="8315395" cy="1073195"/>
          </a:xfrm>
        </p:spPr>
        <p:txBody>
          <a:bodyPr>
            <a:normAutofit/>
          </a:bodyPr>
          <a:lstStyle/>
          <a:p>
            <a:r>
              <a:rPr lang="en-DE" dirty="0"/>
              <a:t>Programmatic: Spatial queries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FE1FE-72D4-6F42-A1BA-31CA6B1EBD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66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F50E0C-D54C-4046-85A5-BCD7AABD280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914400" lvl="1" indent="-457200">
              <a:buFont typeface="+mj-lt"/>
              <a:buAutoNum type="arabicPeriod"/>
            </a:pPr>
            <a:r>
              <a:rPr lang="en-US" dirty="0"/>
              <a:t>Find all ESO 1d spectra of objects lying within the HUGS (CANDELS UDS &amp; GOOD-S) footprints</a:t>
            </a:r>
          </a:p>
          <a:p>
            <a:pPr marL="1314450" lvl="2" indent="-457200"/>
            <a:r>
              <a:rPr lang="en-US" dirty="0"/>
              <a:t>and while you are at it, compute the histogram of the SNR of those spectra</a:t>
            </a:r>
          </a:p>
          <a:p>
            <a:pPr marL="914400" lvl="1" indent="-457200">
              <a:buFont typeface="+mj-lt"/>
              <a:buAutoNum type="arabicPeriod"/>
            </a:pPr>
            <a:endParaRPr lang="en-DE" dirty="0"/>
          </a:p>
          <a:p>
            <a:pPr marL="914400" lvl="1" indent="-457200">
              <a:buFont typeface="+mj-lt"/>
              <a:buAutoNum type="arabicPeriod"/>
            </a:pPr>
            <a:endParaRPr lang="en-DE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Find footprints of images in different bands (J &amp; H) overlapping by at least a certain extent (80% of the area)</a:t>
            </a:r>
            <a:endParaRPr lang="en-DE" dirty="0"/>
          </a:p>
          <a:p>
            <a:pPr lvl="1"/>
            <a:endParaRPr lang="en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584C23E-5268-904D-A858-CCA832277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3" y="0"/>
            <a:ext cx="8315395" cy="1073195"/>
          </a:xfrm>
        </p:spPr>
        <p:txBody>
          <a:bodyPr>
            <a:normAutofit/>
          </a:bodyPr>
          <a:lstStyle/>
          <a:p>
            <a:r>
              <a:rPr lang="en-DE" dirty="0"/>
              <a:t>Spatial queries: examples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FE1FE-72D4-6F42-A1BA-31CA6B1EBD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798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AF7934C-B769-4F46-A18B-7F8D81CC7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</p:spPr>
        <p:txBody>
          <a:bodyPr>
            <a:normAutofit fontScale="90000"/>
          </a:bodyPr>
          <a:lstStyle/>
          <a:p>
            <a:r>
              <a:rPr lang="en-DE" dirty="0"/>
              <a:t>Query example 1: spectra in HUGS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DD1F7D-4442-4448-BD67-FCD6B429C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132721-3E30-C040-A3B7-C6990B72A581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5625306" y="1104409"/>
            <a:ext cx="3191899" cy="5329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q   </a:t>
            </a:r>
            <a:r>
              <a:rPr lang="en-GB" sz="1400" dirty="0" err="1">
                <a:latin typeface="Courier" pitchFamily="2" charset="0"/>
              </a:rPr>
              <a:t>instrument_name</a:t>
            </a:r>
            <a:r>
              <a:rPr lang="en-GB" sz="1400" dirty="0">
                <a:latin typeface="Courier" pitchFamily="2" charset="0"/>
              </a:rPr>
              <a:t> snr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--- --------------- -------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 12 FORS2 	   131.9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  4 FORS2	    82.9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  6 FORS2	    73.9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  8 FORS2	    64.4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  8 FORS2	    61.8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  8 FORS2	    55.8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  8 FORS2	    52.7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  6 FORS2	    50.9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  8 FORS2	    49.2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  4 FORS2	    49.1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...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135 FORS2	     0.5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214 FORS2	     0.4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 14 XSHOOTER	     0.4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149 FORS2	     0.3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 33 XSHOOTER	     0.3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123 FORS2	     0.2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 62 XSHOOTER	     0.2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 89 FORS2	     0.1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  4 GIRAFFE	     0.1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400" dirty="0">
                <a:latin typeface="Courier" pitchFamily="2" charset="0"/>
              </a:rPr>
              <a:t>164 XSHOOTER	     0.1</a:t>
            </a:r>
            <a:endParaRPr lang="en-DE" sz="1400" dirty="0"/>
          </a:p>
        </p:txBody>
      </p:sp>
      <p:pic>
        <p:nvPicPr>
          <p:cNvPr id="11" name="Picture 10" descr="Query to obtain the histogram of the SNR values of all the spectra within the IR-survey HUGS (CANDELS UDS and GOODS-S) ">
            <a:extLst>
              <a:ext uri="{FF2B5EF4-FFF2-40B4-BE49-F238E27FC236}">
                <a16:creationId xmlns:a16="http://schemas.microsoft.com/office/drawing/2014/main" id="{1AC8022F-2D55-BE47-A762-0498D54E1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8" y="2428004"/>
            <a:ext cx="5430420" cy="1224000"/>
          </a:xfrm>
          <a:prstGeom prst="rect">
            <a:avLst/>
          </a:prstGeom>
        </p:spPr>
      </p:pic>
      <p:pic>
        <p:nvPicPr>
          <p:cNvPr id="13" name="Picture 1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47E454F4-E3BB-3F48-B009-13EA451DB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47" y="4864063"/>
            <a:ext cx="5508000" cy="1224000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52EDBF2-D6E6-FC4D-B8F2-F86494CDA2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124744"/>
            <a:ext cx="5625306" cy="5328444"/>
          </a:xfrm>
        </p:spPr>
        <p:txBody>
          <a:bodyPr/>
          <a:lstStyle/>
          <a:p>
            <a:r>
              <a:rPr lang="en-US" sz="2000" dirty="0"/>
              <a:t>Histogram of SNRs of all ESO spectra for objects lying within the HUGS (CANDELS UDS &amp; GOOD-S) footprints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Or also showing the instrument and sorting results by snr descending:</a:t>
            </a:r>
          </a:p>
          <a:p>
            <a:endParaRPr lang="en-US" dirty="0"/>
          </a:p>
          <a:p>
            <a:endParaRPr lang="en-DE" dirty="0"/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A844E411-CEE9-6C4C-915A-A966DF82B101}"/>
              </a:ext>
            </a:extLst>
          </p:cNvPr>
          <p:cNvSpPr/>
          <p:nvPr/>
        </p:nvSpPr>
        <p:spPr bwMode="auto">
          <a:xfrm>
            <a:off x="0" y="2564296"/>
            <a:ext cx="5357191" cy="934277"/>
          </a:xfrm>
          <a:prstGeom prst="frame">
            <a:avLst/>
          </a:prstGeom>
          <a:solidFill>
            <a:srgbClr val="FFC000">
              <a:alpha val="5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16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52EDBF2-D6E6-FC4D-B8F2-F86494CDA2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124744"/>
            <a:ext cx="5625306" cy="5328444"/>
          </a:xfrm>
        </p:spPr>
        <p:txBody>
          <a:bodyPr/>
          <a:lstStyle/>
          <a:p>
            <a:r>
              <a:rPr lang="en-US" sz="2000" dirty="0"/>
              <a:t>Find footprints of images in different bands overlapping by at least a certain extent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endParaRPr lang="en-US" dirty="0"/>
          </a:p>
          <a:p>
            <a:endParaRPr lang="en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AF7934C-B769-4F46-A18B-7F8D81CC7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</p:spPr>
        <p:txBody>
          <a:bodyPr>
            <a:normAutofit fontScale="90000"/>
          </a:bodyPr>
          <a:lstStyle/>
          <a:p>
            <a:r>
              <a:rPr lang="en-DE" dirty="0"/>
              <a:t>Query example 2: colour-colour studies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DD1F7D-4442-4448-BD67-FCD6B429C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FBDE2F-411E-FE42-BF4F-73FA3401A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19" y="2168614"/>
            <a:ext cx="5107426" cy="3924000"/>
          </a:xfrm>
          <a:prstGeom prst="rect">
            <a:avLst/>
          </a:prstGeom>
        </p:spPr>
      </p:pic>
      <p:pic>
        <p:nvPicPr>
          <p:cNvPr id="14" name="Content Placeholder 13" descr="Graphical user interface&#10;&#10;Description automatically generated">
            <a:extLst>
              <a:ext uri="{FF2B5EF4-FFF2-40B4-BE49-F238E27FC236}">
                <a16:creationId xmlns:a16="http://schemas.microsoft.com/office/drawing/2014/main" id="{9306C54C-2150-ED43-A4EC-45062F68F7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10782" y="1835150"/>
            <a:ext cx="4356100" cy="2279294"/>
          </a:xfrm>
        </p:spPr>
      </p:pic>
      <p:pic>
        <p:nvPicPr>
          <p:cNvPr id="17" name="Picture 1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A7E5FA5D-2A1F-8846-8735-5E103590E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1682" y="4174430"/>
            <a:ext cx="4345200" cy="2278756"/>
          </a:xfrm>
          <a:prstGeom prst="rect">
            <a:avLst/>
          </a:prstGeom>
        </p:spPr>
      </p:pic>
      <p:sp>
        <p:nvSpPr>
          <p:cNvPr id="18" name="Frame 17">
            <a:extLst>
              <a:ext uri="{FF2B5EF4-FFF2-40B4-BE49-F238E27FC236}">
                <a16:creationId xmlns:a16="http://schemas.microsoft.com/office/drawing/2014/main" id="{F8727E2B-C8A4-CD40-8CA1-EC973DE52D25}"/>
              </a:ext>
            </a:extLst>
          </p:cNvPr>
          <p:cNvSpPr/>
          <p:nvPr/>
        </p:nvSpPr>
        <p:spPr bwMode="auto">
          <a:xfrm>
            <a:off x="248478" y="2703443"/>
            <a:ext cx="4184741" cy="837117"/>
          </a:xfrm>
          <a:prstGeom prst="frame">
            <a:avLst/>
          </a:prstGeom>
          <a:solidFill>
            <a:srgbClr val="FFC000">
              <a:alpha val="5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3C8DC910-3796-0A46-8BB4-E9696442C64F}"/>
              </a:ext>
            </a:extLst>
          </p:cNvPr>
          <p:cNvSpPr/>
          <p:nvPr/>
        </p:nvSpPr>
        <p:spPr bwMode="auto">
          <a:xfrm>
            <a:off x="237578" y="3429000"/>
            <a:ext cx="4184741" cy="837117"/>
          </a:xfrm>
          <a:prstGeom prst="frame">
            <a:avLst/>
          </a:prstGeom>
          <a:solidFill>
            <a:srgbClr val="FFC000">
              <a:alpha val="5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Frame 19">
            <a:extLst>
              <a:ext uri="{FF2B5EF4-FFF2-40B4-BE49-F238E27FC236}">
                <a16:creationId xmlns:a16="http://schemas.microsoft.com/office/drawing/2014/main" id="{CA32A902-DC52-4F46-AB61-7B19864C4F17}"/>
              </a:ext>
            </a:extLst>
          </p:cNvPr>
          <p:cNvSpPr/>
          <p:nvPr/>
        </p:nvSpPr>
        <p:spPr bwMode="auto">
          <a:xfrm>
            <a:off x="248478" y="4154558"/>
            <a:ext cx="4247400" cy="556590"/>
          </a:xfrm>
          <a:prstGeom prst="frame">
            <a:avLst/>
          </a:prstGeom>
          <a:solidFill>
            <a:srgbClr val="FFC000">
              <a:alpha val="5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5928B5C7-CA04-C04D-93B8-FCCB51E44C64}"/>
              </a:ext>
            </a:extLst>
          </p:cNvPr>
          <p:cNvSpPr/>
          <p:nvPr/>
        </p:nvSpPr>
        <p:spPr bwMode="auto">
          <a:xfrm>
            <a:off x="185819" y="2464904"/>
            <a:ext cx="4247400" cy="350098"/>
          </a:xfrm>
          <a:prstGeom prst="frame">
            <a:avLst/>
          </a:prstGeom>
          <a:solidFill>
            <a:srgbClr val="FFC000">
              <a:alpha val="5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Frame 21">
            <a:extLst>
              <a:ext uri="{FF2B5EF4-FFF2-40B4-BE49-F238E27FC236}">
                <a16:creationId xmlns:a16="http://schemas.microsoft.com/office/drawing/2014/main" id="{8E25F30E-E658-DA4F-ACC0-DB6CB7B23B29}"/>
              </a:ext>
            </a:extLst>
          </p:cNvPr>
          <p:cNvSpPr/>
          <p:nvPr/>
        </p:nvSpPr>
        <p:spPr bwMode="auto">
          <a:xfrm>
            <a:off x="164020" y="2202334"/>
            <a:ext cx="2976746" cy="350098"/>
          </a:xfrm>
          <a:prstGeom prst="frame">
            <a:avLst/>
          </a:prstGeom>
          <a:solidFill>
            <a:srgbClr val="FFC000">
              <a:alpha val="5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5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BAF96D-DAFE-FD43-B15B-DE1141A1728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9391" y="1174524"/>
            <a:ext cx="8952846" cy="5278663"/>
          </a:xfrm>
        </p:spPr>
        <p:txBody>
          <a:bodyPr/>
          <a:lstStyle/>
          <a:p>
            <a:r>
              <a:rPr lang="en-DE" dirty="0"/>
              <a:t>The </a:t>
            </a:r>
            <a:r>
              <a:rPr lang="en-DE" b="1" dirty="0"/>
              <a:t>Datalink</a:t>
            </a:r>
            <a:r>
              <a:rPr lang="en-DE" dirty="0"/>
              <a:t> service can be invoked onto one (or more) files to find all existing associated data files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Given a raw file:</a:t>
            </a:r>
          </a:p>
          <a:p>
            <a:pPr lvl="1"/>
            <a:r>
              <a:rPr lang="en-US" dirty="0"/>
              <a:t>find its calibration files</a:t>
            </a:r>
          </a:p>
          <a:p>
            <a:pPr lvl="1"/>
            <a:r>
              <a:rPr lang="en-US" dirty="0"/>
              <a:t>find reduced data that might have been generated out of it</a:t>
            </a:r>
          </a:p>
          <a:p>
            <a:pPr marL="0" lvl="0" indent="0">
              <a:buNone/>
            </a:pPr>
            <a:r>
              <a:rPr lang="en-US" dirty="0"/>
              <a:t>Given a reduced dataset: </a:t>
            </a:r>
          </a:p>
          <a:p>
            <a:pPr lvl="1"/>
            <a:r>
              <a:rPr lang="en-US" dirty="0"/>
              <a:t>Find accompanying ancillary files (e.g. a </a:t>
            </a:r>
            <a:r>
              <a:rPr lang="en-US" dirty="0" err="1"/>
              <a:t>weightmap</a:t>
            </a:r>
            <a:r>
              <a:rPr lang="en-US" dirty="0"/>
              <a:t>, a 2d spectrum, etc.)</a:t>
            </a:r>
          </a:p>
          <a:p>
            <a:pPr lvl="1"/>
            <a:r>
              <a:rPr lang="en-US" dirty="0"/>
              <a:t>Find which files were used to generate this product</a:t>
            </a:r>
          </a:p>
          <a:p>
            <a:pPr lvl="1"/>
            <a:r>
              <a:rPr lang="en-US" dirty="0"/>
              <a:t>Find further products generated from this product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B6DDD-3908-F541-B6DF-5AEA606A2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</p:spPr>
        <p:txBody>
          <a:bodyPr>
            <a:normAutofit/>
          </a:bodyPr>
          <a:lstStyle/>
          <a:p>
            <a:r>
              <a:rPr lang="en-DE" dirty="0"/>
              <a:t>Programmatic: Associate</a:t>
            </a:r>
            <a:r>
              <a:rPr lang="en-US" dirty="0"/>
              <a:t>d</a:t>
            </a:r>
            <a:r>
              <a:rPr lang="en-DE" dirty="0"/>
              <a:t>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D9E62-5872-1440-96BB-E3F4B2AF1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206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BAF96D-DAFE-FD43-B15B-DE1141A1728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dirty="0"/>
              <a:t>Find calibrations associated to a (set of) raw file(s)</a:t>
            </a:r>
          </a:p>
          <a:p>
            <a:pPr lvl="1"/>
            <a:r>
              <a:rPr lang="en-US" dirty="0"/>
              <a:t>A query to the table of raw data returns a column called </a:t>
            </a:r>
            <a:r>
              <a:rPr lang="en-US" dirty="0" err="1"/>
              <a:t>datalink_url</a:t>
            </a:r>
            <a:r>
              <a:rPr lang="en-US" dirty="0"/>
              <a:t>, which can be used to find associated files</a:t>
            </a:r>
            <a:endParaRPr lang="en-DE" dirty="0"/>
          </a:p>
          <a:p>
            <a:pPr marL="0" indent="0">
              <a:buNone/>
            </a:pPr>
            <a:endParaRPr lang="en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B6DDD-3908-F541-B6DF-5AEA606A2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3" y="0"/>
            <a:ext cx="8315395" cy="1073195"/>
          </a:xfrm>
        </p:spPr>
        <p:txBody>
          <a:bodyPr>
            <a:normAutofit fontScale="90000"/>
          </a:bodyPr>
          <a:lstStyle/>
          <a:p>
            <a:r>
              <a:rPr lang="en-DE" dirty="0"/>
              <a:t>Using datalink to find associated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D9E62-5872-1440-96BB-E3F4B2AF1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13</a:t>
            </a:fld>
            <a:endParaRPr lang="en-GB"/>
          </a:p>
        </p:txBody>
      </p:sp>
      <p:pic>
        <p:nvPicPr>
          <p:cNvPr id="8" name="Picture 7" descr="Text&#10;&#10;Description automatically generated with medium confidence">
            <a:extLst>
              <a:ext uri="{FF2B5EF4-FFF2-40B4-BE49-F238E27FC236}">
                <a16:creationId xmlns:a16="http://schemas.microsoft.com/office/drawing/2014/main" id="{CB44D0CE-EB73-6C46-8B9C-C644D139B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16" y="2466000"/>
            <a:ext cx="9011968" cy="43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23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02B83EB-2B04-3F4D-97C6-1EB29481D9A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dirty="0"/>
              <a:t>Download files </a:t>
            </a:r>
          </a:p>
          <a:p>
            <a:pPr lvl="1"/>
            <a:r>
              <a:rPr lang="en-US" dirty="0"/>
              <a:t>Anonymously</a:t>
            </a:r>
          </a:p>
          <a:p>
            <a:pPr lvl="1"/>
            <a:r>
              <a:rPr lang="en-US" dirty="0"/>
              <a:t>With authentication</a:t>
            </a:r>
          </a:p>
          <a:p>
            <a:pPr lvl="2"/>
            <a:r>
              <a:rPr lang="en-US" dirty="0"/>
              <a:t>Authentication needed for files under proprietary period</a:t>
            </a:r>
            <a:endParaRPr lang="en-DE" dirty="0"/>
          </a:p>
          <a:p>
            <a:pPr lvl="2"/>
            <a:r>
              <a:rPr lang="en-US" dirty="0"/>
              <a:t>Token authentication using ESO User Portal credentials</a:t>
            </a:r>
          </a:p>
          <a:p>
            <a:pPr lvl="1"/>
            <a:r>
              <a:rPr lang="en-US" dirty="0"/>
              <a:t>Example scripts provided</a:t>
            </a:r>
            <a:endParaRPr lang="en-DE" dirty="0"/>
          </a:p>
          <a:p>
            <a:endParaRPr lang="en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A5A1FD-C509-9F4C-A586-B5A8A85D4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</p:spPr>
        <p:txBody>
          <a:bodyPr/>
          <a:lstStyle/>
          <a:p>
            <a:r>
              <a:rPr lang="en-DE" dirty="0"/>
              <a:t>Download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35C95B-B912-C947-916F-2CC6841797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270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D14B3C6-E60D-5A42-BAF5-7B213852B94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dirty="0"/>
              <a:t>Download cutouts of large datasets instead of wasting time and network resources to download entire datasets</a:t>
            </a:r>
          </a:p>
          <a:p>
            <a:pPr lvl="1"/>
            <a:r>
              <a:rPr lang="en-US" b="1" dirty="0"/>
              <a:t>Slicing</a:t>
            </a:r>
            <a:r>
              <a:rPr lang="en-US" dirty="0"/>
              <a:t> spectra, images, source tables, catalogue tiles, cubes: </a:t>
            </a:r>
          </a:p>
          <a:p>
            <a:pPr lvl="2"/>
            <a:r>
              <a:rPr lang="en-US" sz="2400" b="1" dirty="0"/>
              <a:t>around lines of interest</a:t>
            </a:r>
          </a:p>
          <a:p>
            <a:pPr lvl="2"/>
            <a:r>
              <a:rPr lang="en-US" sz="2400" b="1" dirty="0"/>
              <a:t>around objects of interest</a:t>
            </a:r>
          </a:p>
          <a:p>
            <a:pPr lvl="2"/>
            <a:r>
              <a:rPr lang="en-US" sz="2400" dirty="0"/>
              <a:t>or both</a:t>
            </a:r>
            <a:endParaRPr lang="en-DE" sz="2400" dirty="0"/>
          </a:p>
          <a:p>
            <a:pPr lvl="1"/>
            <a:r>
              <a:rPr lang="en-US" dirty="0"/>
              <a:t>Ancillary files (e.g. </a:t>
            </a:r>
            <a:r>
              <a:rPr lang="en-US" dirty="0" err="1"/>
              <a:t>weightmap</a:t>
            </a:r>
            <a:r>
              <a:rPr lang="en-US" dirty="0"/>
              <a:t>) are also cutout on the same spatial coordinates as the science file</a:t>
            </a:r>
            <a:endParaRPr lang="en-DE" dirty="0"/>
          </a:p>
          <a:p>
            <a:r>
              <a:rPr lang="en-US" dirty="0"/>
              <a:t>Cutouts available only for reduced data (not for raw)</a:t>
            </a:r>
            <a:endParaRPr lang="en-DE" dirty="0"/>
          </a:p>
          <a:p>
            <a:r>
              <a:rPr lang="en-DE" dirty="0"/>
              <a:t>Cutout activatable via Datalink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E90BB31-B6FD-2947-A48F-4E4B3BE2D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</p:spPr>
        <p:txBody>
          <a:bodyPr/>
          <a:lstStyle/>
          <a:p>
            <a:r>
              <a:rPr lang="en-DE" dirty="0"/>
              <a:t>Cutouts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68524F-42D5-7446-A2F6-066B0B547B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31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728F6D-E0B0-C144-90D5-520F6D382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172" y="0"/>
            <a:ext cx="8374027" cy="1073195"/>
          </a:xfrm>
        </p:spPr>
        <p:txBody>
          <a:bodyPr/>
          <a:lstStyle/>
          <a:p>
            <a:r>
              <a:rPr lang="en-DE" dirty="0"/>
              <a:t>Cutout via Datalink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E3AD6-69D7-8A47-A63A-51BC916BBC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5" name="Content Placeholder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6AE27F59-9A89-8C41-A7E0-AA8075A883EA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0" y="1073195"/>
            <a:ext cx="6040807" cy="3168000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9EFD2022-F64C-B546-A460-181CC87AA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403" y="3264397"/>
            <a:ext cx="6102866" cy="3204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D117A9-3A12-C642-A82A-15CED5CD35CC}"/>
              </a:ext>
            </a:extLst>
          </p:cNvPr>
          <p:cNvSpPr txBox="1"/>
          <p:nvPr/>
        </p:nvSpPr>
        <p:spPr>
          <a:xfrm>
            <a:off x="0" y="4453351"/>
            <a:ext cx="31208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Using a VO-based tool (CDS/Aladin) to access directly the databases and the data using V</a:t>
            </a:r>
            <a:r>
              <a:rPr lang="en-GB" dirty="0"/>
              <a:t>O</a:t>
            </a:r>
            <a:r>
              <a:rPr lang="en-DE" dirty="0"/>
              <a:t> standards: TAP, ADQL, footprints, DataLink, cutouts, etc.</a:t>
            </a: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6AD2A762-4D07-6E4B-AD48-6194C49FD138}"/>
              </a:ext>
            </a:extLst>
          </p:cNvPr>
          <p:cNvSpPr/>
          <p:nvPr/>
        </p:nvSpPr>
        <p:spPr bwMode="auto">
          <a:xfrm>
            <a:off x="1272208" y="3741426"/>
            <a:ext cx="1848678" cy="556590"/>
          </a:xfrm>
          <a:prstGeom prst="fram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AC24C0-C229-3D4F-B617-1D9A07F3CD59}"/>
              </a:ext>
            </a:extLst>
          </p:cNvPr>
          <p:cNvSpPr txBox="1"/>
          <p:nvPr/>
        </p:nvSpPr>
        <p:spPr>
          <a:xfrm>
            <a:off x="7205870" y="2136913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>
                <a:solidFill>
                  <a:srgbClr val="FFC000"/>
                </a:solidFill>
              </a:rPr>
              <a:t>Datalink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8031FB6-93C5-934E-A265-D17687FB30EE}"/>
              </a:ext>
            </a:extLst>
          </p:cNvPr>
          <p:cNvCxnSpPr>
            <a:cxnSpLocks/>
          </p:cNvCxnSpPr>
          <p:nvPr/>
        </p:nvCxnSpPr>
        <p:spPr bwMode="auto">
          <a:xfrm flipH="1">
            <a:off x="3120886" y="2472529"/>
            <a:ext cx="4104000" cy="1285723"/>
          </a:xfrm>
          <a:prstGeom prst="straightConnector1">
            <a:avLst/>
          </a:prstGeom>
          <a:ln w="57150">
            <a:solidFill>
              <a:srgbClr val="FFC000"/>
            </a:solidFill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02BCA94-8901-0943-9662-D3E82A177A8D}"/>
              </a:ext>
            </a:extLst>
          </p:cNvPr>
          <p:cNvCxnSpPr>
            <a:cxnSpLocks/>
          </p:cNvCxnSpPr>
          <p:nvPr/>
        </p:nvCxnSpPr>
        <p:spPr bwMode="auto">
          <a:xfrm>
            <a:off x="2435087" y="3970408"/>
            <a:ext cx="585316" cy="772069"/>
          </a:xfrm>
          <a:prstGeom prst="straightConnector1">
            <a:avLst/>
          </a:prstGeom>
          <a:ln w="57150">
            <a:solidFill>
              <a:srgbClr val="FFC000"/>
            </a:solidFill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1" name="Frame 20">
            <a:extLst>
              <a:ext uri="{FF2B5EF4-FFF2-40B4-BE49-F238E27FC236}">
                <a16:creationId xmlns:a16="http://schemas.microsoft.com/office/drawing/2014/main" id="{936435B4-0ECB-4F44-B4E7-A336047D7344}"/>
              </a:ext>
            </a:extLst>
          </p:cNvPr>
          <p:cNvSpPr/>
          <p:nvPr/>
        </p:nvSpPr>
        <p:spPr bwMode="auto">
          <a:xfrm>
            <a:off x="3020403" y="4742477"/>
            <a:ext cx="1959101" cy="415110"/>
          </a:xfrm>
          <a:prstGeom prst="fram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29D62BE1-3243-D544-B62C-C6B3BBC4E5EA}"/>
              </a:ext>
            </a:extLst>
          </p:cNvPr>
          <p:cNvSpPr/>
          <p:nvPr/>
        </p:nvSpPr>
        <p:spPr bwMode="auto">
          <a:xfrm>
            <a:off x="7960151" y="5031626"/>
            <a:ext cx="1183849" cy="315626"/>
          </a:xfrm>
          <a:prstGeom prst="fram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1250E72-BF0C-C143-94E4-0D787F8B6790}"/>
              </a:ext>
            </a:extLst>
          </p:cNvPr>
          <p:cNvCxnSpPr>
            <a:cxnSpLocks/>
          </p:cNvCxnSpPr>
          <p:nvPr/>
        </p:nvCxnSpPr>
        <p:spPr bwMode="auto">
          <a:xfrm flipV="1">
            <a:off x="4279342" y="5314390"/>
            <a:ext cx="3680809" cy="1029737"/>
          </a:xfrm>
          <a:prstGeom prst="straightConnector1">
            <a:avLst/>
          </a:prstGeom>
          <a:ln w="57150">
            <a:solidFill>
              <a:srgbClr val="FFC000"/>
            </a:solidFill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2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21" grpId="0" animBg="1"/>
      <p:bldP spid="2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AAD27B-E888-F341-A46F-910677FDF85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DE" dirty="0"/>
              <a:t>Aladin/CDS</a:t>
            </a:r>
          </a:p>
          <a:p>
            <a:pPr lvl="1"/>
            <a:r>
              <a:rPr lang="en-DE" dirty="0"/>
              <a:t> images, source tables, catalogues, etc.</a:t>
            </a:r>
          </a:p>
          <a:p>
            <a:r>
              <a:rPr lang="en-DE" dirty="0"/>
              <a:t>TOPCAT, Mark Taylor</a:t>
            </a:r>
          </a:p>
          <a:p>
            <a:pPr lvl="1"/>
            <a:r>
              <a:rPr lang="en-DE" dirty="0"/>
              <a:t> tables, catalogues, TAP</a:t>
            </a:r>
          </a:p>
          <a:p>
            <a:r>
              <a:rPr lang="en-DE" dirty="0"/>
              <a:t>SPLAT-VO, ARI</a:t>
            </a:r>
          </a:p>
          <a:p>
            <a:pPr lvl="1"/>
            <a:r>
              <a:rPr lang="en-DE" dirty="0"/>
              <a:t> Simple Spectral Access</a:t>
            </a:r>
          </a:p>
          <a:p>
            <a:r>
              <a:rPr lang="en-DE" dirty="0"/>
              <a:t>CASSIS, IRAP</a:t>
            </a:r>
          </a:p>
          <a:p>
            <a:pPr lvl="1"/>
            <a:r>
              <a:rPr lang="en-DE" dirty="0"/>
              <a:t> Simple Spectral Access</a:t>
            </a:r>
          </a:p>
          <a:p>
            <a:pPr marL="0" indent="0">
              <a:buNone/>
            </a:pPr>
            <a:endParaRPr lang="en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D6DF93-B7A0-F941-A70A-75915112C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VO-aware Tools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FFA53B-AC6F-4D4B-9AA7-82014DFC9E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6DE5-DFE3-804E-B8DB-728C1E426A14}"/>
              </a:ext>
            </a:extLst>
          </p:cNvPr>
          <p:cNvSpPr txBox="1"/>
          <p:nvPr/>
        </p:nvSpPr>
        <p:spPr>
          <a:xfrm>
            <a:off x="3859228" y="4094921"/>
            <a:ext cx="4891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/>
              <a:t>http://archive.eso.org/ssap?POS=...&amp;SR=...</a:t>
            </a:r>
          </a:p>
        </p:txBody>
      </p:sp>
    </p:spTree>
    <p:extLst>
      <p:ext uri="{BB962C8B-B14F-4D97-AF65-F5344CB8AC3E}">
        <p14:creationId xmlns:p14="http://schemas.microsoft.com/office/powerpoint/2010/main" val="2543977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1F142E-DAA4-374C-A6A2-7FA9DEB4175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dirty="0"/>
              <a:t>Script your cronjob to routinely identify and download new data of interest</a:t>
            </a:r>
          </a:p>
          <a:p>
            <a:pPr lvl="0"/>
            <a:r>
              <a:rPr lang="en-US" dirty="0"/>
              <a:t>Script your workflow to identify, download, and </a:t>
            </a:r>
            <a:r>
              <a:rPr lang="en-US" dirty="0" err="1"/>
              <a:t>analyse</a:t>
            </a:r>
            <a:r>
              <a:rPr lang="en-US" dirty="0"/>
              <a:t> the data (</a:t>
            </a:r>
            <a:r>
              <a:rPr lang="en-US" dirty="0" err="1"/>
              <a:t>jupyter</a:t>
            </a:r>
            <a:r>
              <a:rPr lang="en-US" dirty="0"/>
              <a:t> notebook)</a:t>
            </a:r>
          </a:p>
          <a:p>
            <a:pPr lvl="0"/>
            <a:r>
              <a:rPr lang="en-US" dirty="0"/>
              <a:t>Use the </a:t>
            </a:r>
            <a:r>
              <a:rPr lang="en-US" dirty="0" err="1"/>
              <a:t>astropy</a:t>
            </a:r>
            <a:r>
              <a:rPr lang="en-US" dirty="0"/>
              <a:t> </a:t>
            </a:r>
            <a:r>
              <a:rPr lang="en-US" dirty="0" err="1"/>
              <a:t>pyvo</a:t>
            </a:r>
            <a:r>
              <a:rPr lang="en-US" dirty="0"/>
              <a:t> module!</a:t>
            </a:r>
            <a:endParaRPr lang="en-DE" dirty="0"/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User's imagination is the limit (and ability to translate a scientific question in an efficient workflow, if unsure ask!)</a:t>
            </a:r>
            <a:endParaRPr lang="en-DE" dirty="0"/>
          </a:p>
          <a:p>
            <a:endParaRPr lang="en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6B430D-2C82-5042-837A-99147E77E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</p:spPr>
        <p:txBody>
          <a:bodyPr/>
          <a:lstStyle/>
          <a:p>
            <a:r>
              <a:rPr lang="en-DE" dirty="0"/>
              <a:t>Scripting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80C0AF-A281-BC41-BA9A-20876C5D2D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951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26F025-0D2B-C246-8D70-DB9BC4FE5F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50189" y="6446529"/>
            <a:ext cx="635000" cy="365125"/>
          </a:xfrm>
        </p:spPr>
        <p:txBody>
          <a:bodyPr/>
          <a:lstStyle/>
          <a:p>
            <a:fld id="{CD6CA89A-7F63-7545-9B43-AF7DF332BE1B}" type="slidenum">
              <a:rPr lang="en-GB" smtClean="0"/>
              <a:pPr/>
              <a:t>19</a:t>
            </a:fld>
            <a:endParaRPr lang="en-GB"/>
          </a:p>
        </p:txBody>
      </p:sp>
      <p:pic>
        <p:nvPicPr>
          <p:cNvPr id="7" name="Content Placeholder 6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6F253071-1023-CB42-B704-0065D13B4A25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231301" y="1130300"/>
            <a:ext cx="7073511" cy="5280025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AC7BC10-EED1-834D-A817-F8FF48506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</p:spPr>
        <p:txBody>
          <a:bodyPr>
            <a:noAutofit/>
          </a:bodyPr>
          <a:lstStyle/>
          <a:p>
            <a:r>
              <a:rPr lang="en-DE" sz="2800" dirty="0"/>
              <a:t>http://archive.eso.org/programmatic</a:t>
            </a:r>
          </a:p>
        </p:txBody>
      </p:sp>
    </p:spTree>
    <p:extLst>
      <p:ext uri="{BB962C8B-B14F-4D97-AF65-F5344CB8AC3E}">
        <p14:creationId xmlns:p14="http://schemas.microsoft.com/office/powerpoint/2010/main" val="2144608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412306-3441-794F-B4A3-782B03EF088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dirty="0"/>
              <a:t>ESO programmatic interfaces implement VO standards, and this is in the interests of the users because:</a:t>
            </a:r>
            <a:endParaRPr lang="en-DE" dirty="0"/>
          </a:p>
          <a:p>
            <a:pPr lvl="1"/>
            <a:r>
              <a:rPr lang="en-US" dirty="0"/>
              <a:t>Standard interfaces: no need to learn ESO-specific interfaces</a:t>
            </a:r>
            <a:endParaRPr lang="en-DE" dirty="0"/>
          </a:p>
          <a:p>
            <a:pPr lvl="1"/>
            <a:r>
              <a:rPr lang="en-US" dirty="0"/>
              <a:t>Existing software libraries can be used, e.g. </a:t>
            </a:r>
            <a:r>
              <a:rPr lang="en-US" dirty="0" err="1"/>
              <a:t>pyvo</a:t>
            </a:r>
            <a:r>
              <a:rPr lang="en-US" dirty="0"/>
              <a:t> python package part of </a:t>
            </a:r>
            <a:r>
              <a:rPr lang="en-US" dirty="0" err="1"/>
              <a:t>astropy</a:t>
            </a:r>
            <a:endParaRPr lang="en-DE" dirty="0"/>
          </a:p>
          <a:p>
            <a:pPr lvl="1"/>
            <a:r>
              <a:rPr lang="en-US" dirty="0"/>
              <a:t>Tools based on the VO standards can be used to access the archive directly  (e.g. </a:t>
            </a:r>
            <a:r>
              <a:rPr lang="en-US" dirty="0" err="1"/>
              <a:t>Aladin</a:t>
            </a:r>
            <a:r>
              <a:rPr lang="en-US" dirty="0"/>
              <a:t>, </a:t>
            </a:r>
            <a:r>
              <a:rPr lang="en-US" dirty="0" err="1"/>
              <a:t>Topcat</a:t>
            </a:r>
            <a:r>
              <a:rPr lang="en-US" dirty="0"/>
              <a:t>, Splat-VO, CASSIS, </a:t>
            </a:r>
            <a:r>
              <a:rPr lang="en-US" dirty="0" err="1"/>
              <a:t>etc</a:t>
            </a:r>
            <a:r>
              <a:rPr lang="en-US" dirty="0"/>
              <a:t>)</a:t>
            </a:r>
            <a:endParaRPr lang="en-DE" dirty="0"/>
          </a:p>
          <a:p>
            <a:endParaRPr lang="en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7685D3-2DE4-2B4A-B61C-209FE7E6B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19050"/>
            <a:ext cx="8317706" cy="1073195"/>
          </a:xfrm>
        </p:spPr>
        <p:txBody>
          <a:bodyPr>
            <a:normAutofit/>
          </a:bodyPr>
          <a:lstStyle/>
          <a:p>
            <a:r>
              <a:rPr lang="en-DE" dirty="0"/>
              <a:t>Based on mature standards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65A0CC-E855-9245-A3B9-20BB68ECE6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4272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B8F9CEF-CD69-C44F-82E0-C86A7E7F1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0"/>
            <a:ext cx="8317706" cy="1073195"/>
          </a:xfrm>
        </p:spPr>
        <p:txBody>
          <a:bodyPr anchor="ctr">
            <a:normAutofit fontScale="90000"/>
          </a:bodyPr>
          <a:lstStyle/>
          <a:p>
            <a:br>
              <a:rPr lang="en-US" sz="3600" dirty="0"/>
            </a:br>
            <a:r>
              <a:rPr lang="en-US" sz="3600" dirty="0"/>
              <a:t>Privileged authenticated metadata access </a:t>
            </a:r>
            <a:br>
              <a:rPr lang="en-GB" dirty="0"/>
            </a:b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F2F6C-9D32-AD42-BDFD-89366B7FA9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54500" y="6453187"/>
            <a:ext cx="6350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D6CA89A-7F63-7545-9B43-AF7DF332BE1B}" type="slidenum">
              <a:rPr lang="en-GB" smtClean="0"/>
              <a:pPr>
                <a:spcAft>
                  <a:spcPts val="600"/>
                </a:spcAft>
              </a:pPr>
              <a:t>21</a:t>
            </a:fld>
            <a:endParaRPr lang="en-GB"/>
          </a:p>
        </p:txBody>
      </p:sp>
      <p:graphicFrame>
        <p:nvGraphicFramePr>
          <p:cNvPr id="6" name="Content Placeholder 1">
            <a:extLst>
              <a:ext uri="{FF2B5EF4-FFF2-40B4-BE49-F238E27FC236}">
                <a16:creationId xmlns:a16="http://schemas.microsoft.com/office/drawing/2014/main" id="{65A5FAEE-8FFB-4C69-BBC1-4E6D30B09FC0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493302844"/>
              </p:ext>
            </p:extLst>
          </p:nvPr>
        </p:nvGraphicFramePr>
        <p:xfrm>
          <a:off x="393689" y="1131005"/>
          <a:ext cx="8748000" cy="5278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1846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06FC013-DCE6-8747-ACFD-A196BA035A5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DE" dirty="0">
              <a:hlinkClick r:id="rId2"/>
            </a:endParaRPr>
          </a:p>
          <a:p>
            <a:pPr marL="0" indent="0">
              <a:buNone/>
            </a:pPr>
            <a:endParaRPr lang="en-DE" dirty="0">
              <a:hlinkClick r:id="rId2"/>
            </a:endParaRPr>
          </a:p>
          <a:p>
            <a:pPr marL="0" indent="0" algn="ctr">
              <a:buNone/>
            </a:pPr>
            <a:r>
              <a:rPr lang="en-DE" dirty="0">
                <a:hlinkClick r:id="rId2"/>
              </a:rPr>
              <a:t>http://archive.eso.org/programmatic</a:t>
            </a:r>
            <a:endParaRPr lang="en-DE" dirty="0"/>
          </a:p>
          <a:p>
            <a:pPr marL="0" indent="0" algn="ctr">
              <a:buNone/>
            </a:pPr>
            <a:endParaRPr lang="en-DE" dirty="0"/>
          </a:p>
          <a:p>
            <a:pPr marL="0" indent="0" algn="ctr">
              <a:buNone/>
            </a:pPr>
            <a:endParaRPr lang="en-DE" dirty="0"/>
          </a:p>
          <a:p>
            <a:pPr marL="0" indent="0" algn="ctr">
              <a:buNone/>
            </a:pPr>
            <a:r>
              <a:rPr lang="en-US" dirty="0"/>
              <a:t>End</a:t>
            </a:r>
            <a:r>
              <a:rPr lang="en-DE" dirty="0"/>
              <a:t>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EF3CB-F25D-164C-8DB9-5FC5BE1998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5935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ESO">
      <a:dk1>
        <a:srgbClr val="000000"/>
      </a:dk1>
      <a:lt1>
        <a:sysClr val="window" lastClr="FFFFFF"/>
      </a:lt1>
      <a:dk2>
        <a:srgbClr val="1F6CB4"/>
      </a:dk2>
      <a:lt2>
        <a:srgbClr val="EEECE1"/>
      </a:lt2>
      <a:accent1>
        <a:srgbClr val="3A6CB4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47825B93-C41B-634C-8C19-6684364CDDE0}" vid="{5694D0ED-7C81-A449-A8F4-E3AC2F796C4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16D2408B93DF40BA108CD2988DD55F" ma:contentTypeVersion="2" ma:contentTypeDescription="Create a new document." ma:contentTypeScope="" ma:versionID="0df1f75800124b8710582673894150d0">
  <xsd:schema xmlns:xsd="http://www.w3.org/2001/XMLSchema" xmlns:xs="http://www.w3.org/2001/XMLSchema" xmlns:p="http://schemas.microsoft.com/office/2006/metadata/properties" xmlns:ns3="fe6bf98e-3663-4d33-9299-74b2d3a86f36" targetNamespace="http://schemas.microsoft.com/office/2006/metadata/properties" ma:root="true" ma:fieldsID="264aebd59b55cf4b0c486b778e6c0fc7" ns3:_="">
    <xsd:import namespace="fe6bf98e-3663-4d33-9299-74b2d3a86f3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6bf98e-3663-4d33-9299-74b2d3a86f3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DDB58B-840D-4625-8126-FFD9D3F770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2AD29B-D4DB-4F39-98CD-A659600F68CB}">
  <ds:schemaRefs>
    <ds:schemaRef ds:uri="http://purl.org/dc/elements/1.1/"/>
    <ds:schemaRef ds:uri="http://purl.org/dc/dcmitype/"/>
    <ds:schemaRef ds:uri="http://purl.org/dc/terms/"/>
    <ds:schemaRef ds:uri="http://www.w3.org/XML/1998/namespace"/>
    <ds:schemaRef ds:uri="http://schemas.microsoft.com/office/2006/documentManagement/types"/>
    <ds:schemaRef ds:uri="fe6bf98e-3663-4d33-9299-74b2d3a86f36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78482DC-F63D-4F72-99C2-7E2EDBBEE238}">
  <ds:schemaRefs>
    <ds:schemaRef ds:uri="fe6bf98e-3663-4d33-9299-74b2d3a86f3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13167</TotalTime>
  <Words>1269</Words>
  <Application>Microsoft Office PowerPoint</Application>
  <PresentationFormat>On-screen Show (4:3)</PresentationFormat>
  <Paragraphs>176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Courier</vt:lpstr>
      <vt:lpstr>Wingdings</vt:lpstr>
      <vt:lpstr>Default Theme</vt:lpstr>
      <vt:lpstr>Enhanced discoverability and download of the ESO science data content via programmatic access</vt:lpstr>
      <vt:lpstr>archive.eso.org</vt:lpstr>
      <vt:lpstr>Programmatic in a nutshell:         What can a user do?</vt:lpstr>
      <vt:lpstr>Programmatic: Queries</vt:lpstr>
      <vt:lpstr>ESO programmatic page:  semi-live tutorial</vt:lpstr>
      <vt:lpstr>Programmatic: Custom queries</vt:lpstr>
      <vt:lpstr>Queries via TAP (1)</vt:lpstr>
      <vt:lpstr>Programmatic: Spatial queries</vt:lpstr>
      <vt:lpstr>Spatial queries: examples</vt:lpstr>
      <vt:lpstr>Query example 1: spectra in HUGS</vt:lpstr>
      <vt:lpstr>Query example 2: colour-colour studies</vt:lpstr>
      <vt:lpstr>Programmatic: Associated data</vt:lpstr>
      <vt:lpstr>Using datalink to find associated data</vt:lpstr>
      <vt:lpstr>Download</vt:lpstr>
      <vt:lpstr>Cutouts</vt:lpstr>
      <vt:lpstr>Cutout via Datalink</vt:lpstr>
      <vt:lpstr>VO-aware Tools</vt:lpstr>
      <vt:lpstr>Scripting</vt:lpstr>
      <vt:lpstr>http://archive.eso.org/programmatic</vt:lpstr>
      <vt:lpstr>Based on mature standards</vt:lpstr>
      <vt:lpstr> Privileged authenticated metadata access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ESO Science Archive</dc:title>
  <dc:creator>Martino Romaniello</dc:creator>
  <cp:lastModifiedBy>Magda Arnaboldi</cp:lastModifiedBy>
  <cp:revision>84</cp:revision>
  <dcterms:created xsi:type="dcterms:W3CDTF">2020-09-05T10:21:21Z</dcterms:created>
  <dcterms:modified xsi:type="dcterms:W3CDTF">2022-05-16T07:54:32Z</dcterms:modified>
</cp:coreProperties>
</file>