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19" Type="http://schemas.openxmlformats.org/officeDocument/2006/relationships/font" Target="fonts/Raleway-italic.fntdata"/><Relationship Id="rId1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c1f96ce39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c1f96ce39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1c1f96ce39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1c1f96ce3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c1f96ce39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c1f96ce39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c1f96ce3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c1f96ce3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c1f96ce3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1c1f96ce3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c1f96ce3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c1f96ce3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c1f96ce39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c1f96ce39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c1f96ce39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1c1f96ce39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c1f96ce39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c1f96ce39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c1f96ce3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c1f96ce3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hyperlink" Target="https://unsplash.com/@grakozy?utm_source=unsplash&amp;utm_medium=referral&amp;utm_content=creditCopyText" TargetMode="External"/><Relationship Id="rId5" Type="http://schemas.openxmlformats.org/officeDocument/2006/relationships/hyperlink" Target="https://unsplash.com/@grakozy?utm_source=unsplash&amp;utm_medium=referral&amp;utm_content=creditCopyText" TargetMode="External"/><Relationship Id="rId6" Type="http://schemas.openxmlformats.org/officeDocument/2006/relationships/hyperlink" Target="https://unsplash.com/s/photos/science?utm_source=unsplash&amp;utm_medium=referral&amp;utm_content=creditCopyText" TargetMode="External"/><Relationship Id="rId7" Type="http://schemas.openxmlformats.org/officeDocument/2006/relationships/hyperlink" Target="https://unsplash.com/s/photos/science?utm_source=unsplash&amp;utm_medium=referral&amp;utm_content=creditCopyTex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hyperlink" Target="https://unsplash.com/@kerwinelias?utm_source=unsplash&amp;utm_medium=referral&amp;utm_content=creditCopyText" TargetMode="External"/><Relationship Id="rId5" Type="http://schemas.openxmlformats.org/officeDocument/2006/relationships/hyperlink" Target="https://unsplash.com/@kerwinelias?utm_source=unsplash&amp;utm_medium=referral&amp;utm_content=creditCopyText" TargetMode="External"/><Relationship Id="rId6" Type="http://schemas.openxmlformats.org/officeDocument/2006/relationships/hyperlink" Target="https://unsplash.com/s/photos/superhero?utm_source=unsplash&amp;utm_medium=referral&amp;utm_content=creditCopyText" TargetMode="External"/><Relationship Id="rId7" Type="http://schemas.openxmlformats.org/officeDocument/2006/relationships/hyperlink" Target="https://unsplash.com/s/photos/superhero?utm_source=unsplash&amp;utm_medium=referral&amp;utm_content=creditCopyText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Relationship Id="rId4" Type="http://schemas.openxmlformats.org/officeDocument/2006/relationships/hyperlink" Target="https://unsplash.com/@crrrrraig?utm_source=unsplash&amp;utm_medium=referral&amp;utm_content=creditCopyText" TargetMode="External"/><Relationship Id="rId5" Type="http://schemas.openxmlformats.org/officeDocument/2006/relationships/hyperlink" Target="https://unsplash.com/@crrrrraig?utm_source=unsplash&amp;utm_medium=referral&amp;utm_content=creditCopyText" TargetMode="External"/><Relationship Id="rId6" Type="http://schemas.openxmlformats.org/officeDocument/2006/relationships/hyperlink" Target="https://unsplash.com/s/photos/superhero?utm_source=unsplash&amp;utm_medium=referral&amp;utm_content=creditCopyText" TargetMode="External"/><Relationship Id="rId7" Type="http://schemas.openxmlformats.org/officeDocument/2006/relationships/hyperlink" Target="https://unsplash.com/s/photos/superhero?utm_source=unsplash&amp;utm_medium=referral&amp;utm_content=creditCopyText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0.jpg"/><Relationship Id="rId5" Type="http://schemas.openxmlformats.org/officeDocument/2006/relationships/hyperlink" Target="https://doi.org/10.5281/zenodo.6544006" TargetMode="External"/><Relationship Id="rId6" Type="http://schemas.openxmlformats.org/officeDocument/2006/relationships/hyperlink" Target="https://doi.org/10.5281/zenodo.6544006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Scienza aperta per tutti!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727950" y="2893475"/>
            <a:ext cx="76881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"Provando e riprovando", ITRN meeting</a:t>
            </a:r>
            <a:endParaRPr sz="16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Firenze, 13 maggio 2022</a:t>
            </a:r>
            <a:endParaRPr sz="16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838275" y="3808475"/>
            <a:ext cx="7498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Lato"/>
                <a:ea typeface="Lato"/>
                <a:cs typeface="Lato"/>
                <a:sym typeface="Lato"/>
              </a:rPr>
              <a:t>Emma Lazzeri, GARR</a:t>
            </a:r>
            <a:br>
              <a:rPr lang="it">
                <a:latin typeface="Lato"/>
                <a:ea typeface="Lato"/>
                <a:cs typeface="Lato"/>
                <a:sym typeface="Lato"/>
              </a:rPr>
            </a:br>
            <a:r>
              <a:rPr lang="it">
                <a:latin typeface="Lato"/>
                <a:ea typeface="Lato"/>
                <a:cs typeface="Lato"/>
                <a:sym typeface="Lato"/>
              </a:rPr>
              <a:t>0000-0003-0506-046X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0975" y="4695226"/>
            <a:ext cx="1129551" cy="3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200" y="4103914"/>
            <a:ext cx="238848" cy="238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Siamo abituati a pensare alla scienza aperta </a:t>
            </a:r>
            <a:endParaRPr/>
          </a:p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in termini di…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 rot="-5400000">
            <a:off x="5071725" y="2148575"/>
            <a:ext cx="1975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trasparenza</a:t>
            </a:r>
            <a:br>
              <a:rPr b="1" lang="it" sz="1600">
                <a:latin typeface="Lato"/>
                <a:ea typeface="Lato"/>
                <a:cs typeface="Lato"/>
                <a:sym typeface="Lato"/>
              </a:rPr>
            </a:br>
            <a:r>
              <a:rPr lang="it" sz="22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collaborazione</a:t>
            </a:r>
            <a:endParaRPr sz="22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6368175" y="2011925"/>
            <a:ext cx="193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2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condivisione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35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apertura</a:t>
            </a:r>
            <a:endParaRPr sz="2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4"/>
          <p:cNvSpPr txBox="1"/>
          <p:nvPr/>
        </p:nvSpPr>
        <p:spPr>
          <a:xfrm rot="-5400000">
            <a:off x="5789196" y="606900"/>
            <a:ext cx="2074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accelerazione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3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rigore</a:t>
            </a:r>
            <a:endParaRPr sz="2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508475" y="819825"/>
            <a:ext cx="1935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disponibilità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accessibilità</a:t>
            </a:r>
            <a:endParaRPr sz="15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6744575" y="2952313"/>
            <a:ext cx="2074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buone pratiche</a:t>
            </a:r>
            <a:endParaRPr sz="26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 rot="-5400000">
            <a:off x="5533421" y="3688475"/>
            <a:ext cx="2074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riuso</a:t>
            </a:r>
            <a:endParaRPr sz="2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7216375" y="1774913"/>
            <a:ext cx="207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cooperazione</a:t>
            </a:r>
            <a:endParaRPr sz="11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6368175" y="3691925"/>
            <a:ext cx="25866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it" sz="18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6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conoscenza</a:t>
            </a:r>
            <a:endParaRPr b="1" sz="26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interoperabilità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La scienza non è solo degli scienziati</a:t>
            </a:r>
            <a:endParaRPr/>
          </a:p>
        </p:txBody>
      </p:sp>
      <p:sp>
        <p:nvSpPr>
          <p:cNvPr id="110" name="Google Shape;110;p15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… è nella società e per la società</a:t>
            </a:r>
            <a:endParaRPr/>
          </a:p>
        </p:txBody>
      </p:sp>
      <p:sp>
        <p:nvSpPr>
          <p:cNvPr id="111" name="Google Shape;111;p15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16730" r="24023" t="0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457200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rgbClr val="595959"/>
                </a:solidFill>
              </a:rPr>
              <a:t>Photo by</a:t>
            </a:r>
            <a:r>
              <a:rPr lang="it" sz="700">
                <a:solidFill>
                  <a:srgbClr val="595959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700" u="sng">
                <a:solidFill>
                  <a:srgbClr val="595959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Greg Rakozy</a:t>
            </a:r>
            <a:r>
              <a:rPr lang="it" sz="700">
                <a:solidFill>
                  <a:srgbClr val="595959"/>
                </a:solidFill>
              </a:rPr>
              <a:t> on</a:t>
            </a:r>
            <a:r>
              <a:rPr lang="it" sz="700">
                <a:solidFill>
                  <a:srgbClr val="595959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700" u="sng">
                <a:solidFill>
                  <a:srgbClr val="595959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10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Aprire la scienza vuol dire…</a:t>
            </a:r>
            <a:endParaRPr/>
          </a:p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2798450" y="2078875"/>
            <a:ext cx="5919600" cy="27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/>
              <a:t>“Open Science has the potential of making the scientific process more transparent, </a:t>
            </a:r>
            <a:r>
              <a:rPr b="1" lang="it" sz="1500">
                <a:solidFill>
                  <a:schemeClr val="dk1"/>
                </a:solidFill>
              </a:rPr>
              <a:t>inclusive</a:t>
            </a:r>
            <a:r>
              <a:rPr b="1" lang="it" sz="1500"/>
              <a:t> and </a:t>
            </a:r>
            <a:r>
              <a:rPr b="1" lang="it" sz="1500">
                <a:solidFill>
                  <a:schemeClr val="accent3"/>
                </a:solidFill>
              </a:rPr>
              <a:t>democratic</a:t>
            </a:r>
            <a:r>
              <a:rPr lang="it" sz="1500"/>
              <a:t>.  It is increasingly recognized as a critical accelerator for the achievement of the United Nations Sustainable Development Goals and a true game changer in bridging the science, technology and innovation gaps and </a:t>
            </a:r>
            <a:r>
              <a:rPr b="1" lang="it" sz="1500"/>
              <a:t>fulfilling the </a:t>
            </a:r>
            <a:r>
              <a:rPr b="1" lang="it" sz="1500">
                <a:solidFill>
                  <a:schemeClr val="accent2"/>
                </a:solidFill>
              </a:rPr>
              <a:t>human right to </a:t>
            </a:r>
            <a:r>
              <a:rPr b="1" lang="it" sz="1500">
                <a:solidFill>
                  <a:schemeClr val="accent5"/>
                </a:solidFill>
              </a:rPr>
              <a:t>science</a:t>
            </a:r>
            <a:r>
              <a:rPr lang="it" sz="1500"/>
              <a:t>.”</a:t>
            </a:r>
            <a:endParaRPr sz="1500"/>
          </a:p>
          <a:p>
            <a:pPr indent="0" lvl="0" marL="0" rtl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it" sz="1600"/>
              <a:t>UNESCO Recommendation on Open Science, 2021</a:t>
            </a:r>
            <a:endParaRPr i="1" sz="1600"/>
          </a:p>
        </p:txBody>
      </p:sp>
      <p:sp>
        <p:nvSpPr>
          <p:cNvPr id="120" name="Google Shape;120;p16"/>
          <p:cNvSpPr txBox="1"/>
          <p:nvPr/>
        </p:nvSpPr>
        <p:spPr>
          <a:xfrm rot="-5400000">
            <a:off x="1177800" y="2333325"/>
            <a:ext cx="1975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inclusivo</a:t>
            </a:r>
            <a:br>
              <a:rPr b="1" lang="it" sz="1600">
                <a:latin typeface="Lato"/>
                <a:ea typeface="Lato"/>
                <a:cs typeface="Lato"/>
                <a:sym typeface="Lato"/>
              </a:rPr>
            </a:br>
            <a:r>
              <a:rPr lang="it" sz="19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democratico</a:t>
            </a:r>
            <a:endParaRPr sz="19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661250" y="2181375"/>
            <a:ext cx="1209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diritto umano 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alla 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scienza</a:t>
            </a:r>
            <a:endParaRPr sz="15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una definizione…</a:t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3891825" y="1853850"/>
            <a:ext cx="4885500" cy="30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“ [...] o</a:t>
            </a:r>
            <a:r>
              <a:rPr lang="it"/>
              <a:t>pen  science  is  defined  as  an  </a:t>
            </a:r>
            <a:r>
              <a:rPr b="1" lang="it">
                <a:solidFill>
                  <a:schemeClr val="dk1"/>
                </a:solidFill>
              </a:rPr>
              <a:t>inclusive </a:t>
            </a:r>
            <a:r>
              <a:rPr lang="it"/>
              <a:t>construct that combines various movements and practices aiming to  make  </a:t>
            </a:r>
            <a:r>
              <a:rPr b="1" lang="it">
                <a:solidFill>
                  <a:schemeClr val="accent3"/>
                </a:solidFill>
              </a:rPr>
              <a:t>multilingual </a:t>
            </a:r>
            <a:r>
              <a:rPr b="1" lang="it"/>
              <a:t> </a:t>
            </a:r>
            <a:r>
              <a:rPr lang="it"/>
              <a:t>scientific  knowledge  openly  available,  accessible  and  reusable  </a:t>
            </a:r>
            <a:r>
              <a:rPr b="1" lang="it">
                <a:solidFill>
                  <a:schemeClr val="accent2"/>
                </a:solidFill>
              </a:rPr>
              <a:t>for </a:t>
            </a:r>
            <a:r>
              <a:rPr lang="it"/>
              <a:t> </a:t>
            </a:r>
            <a:r>
              <a:rPr b="1" lang="it">
                <a:solidFill>
                  <a:schemeClr val="accent5"/>
                </a:solidFill>
              </a:rPr>
              <a:t>everyone</a:t>
            </a:r>
            <a:r>
              <a:rPr lang="it"/>
              <a:t>,  to  increase  scientific  collaborations  and  sharing  of  information</a:t>
            </a:r>
            <a:r>
              <a:rPr b="1" lang="it"/>
              <a:t> </a:t>
            </a:r>
            <a:r>
              <a:rPr b="1" lang="it">
                <a:solidFill>
                  <a:schemeClr val="accent6"/>
                </a:solidFill>
              </a:rPr>
              <a:t>for the benefits of </a:t>
            </a:r>
            <a:r>
              <a:rPr b="1" lang="it">
                <a:solidFill>
                  <a:schemeClr val="accent3"/>
                </a:solidFill>
              </a:rPr>
              <a:t>science </a:t>
            </a:r>
            <a:r>
              <a:rPr b="1" lang="it"/>
              <a:t>and </a:t>
            </a:r>
            <a:r>
              <a:rPr b="1" lang="it">
                <a:solidFill>
                  <a:schemeClr val="accent5"/>
                </a:solidFill>
              </a:rPr>
              <a:t>society</a:t>
            </a:r>
            <a:r>
              <a:rPr lang="it"/>
              <a:t>, and to open the processes of scientific knowledge creation, evaluation and communication to </a:t>
            </a:r>
            <a:r>
              <a:rPr b="1" lang="it">
                <a:solidFill>
                  <a:schemeClr val="dk1"/>
                </a:solidFill>
              </a:rPr>
              <a:t>societal actors</a:t>
            </a:r>
            <a:r>
              <a:rPr b="1" lang="it"/>
              <a:t> </a:t>
            </a:r>
            <a:r>
              <a:rPr b="1" lang="it">
                <a:solidFill>
                  <a:schemeClr val="accent3"/>
                </a:solidFill>
              </a:rPr>
              <a:t>beyond </a:t>
            </a:r>
            <a:r>
              <a:rPr b="1" lang="it">
                <a:solidFill>
                  <a:schemeClr val="accent2"/>
                </a:solidFill>
              </a:rPr>
              <a:t>the traditional scientific community</a:t>
            </a:r>
            <a:r>
              <a:rPr lang="it"/>
              <a:t>. [...]”</a:t>
            </a:r>
            <a:endParaRPr/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rPr i="1" lang="it" sz="1600"/>
              <a:t>UNESCO Recommendation on Open Science, 2021</a:t>
            </a:r>
            <a:endParaRPr i="1"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 rot="-5400000">
            <a:off x="1076075" y="2494200"/>
            <a:ext cx="1975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inclusivo</a:t>
            </a:r>
            <a:br>
              <a:rPr b="1" lang="it">
                <a:latin typeface="Lato"/>
                <a:ea typeface="Lato"/>
                <a:cs typeface="Lato"/>
                <a:sym typeface="Lato"/>
              </a:rPr>
            </a:br>
            <a:r>
              <a:rPr lang="it" sz="17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multilinguismo</a:t>
            </a:r>
            <a:endParaRPr sz="17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1997950" y="2921550"/>
            <a:ext cx="1209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per</a:t>
            </a:r>
            <a:r>
              <a:rPr lang="it" sz="30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lang="it" sz="2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tutti</a:t>
            </a:r>
            <a:endParaRPr sz="13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 rot="-5400000">
            <a:off x="473750" y="3909350"/>
            <a:ext cx="1975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a beneficio della</a:t>
            </a:r>
            <a:endParaRPr b="1" sz="15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5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scienza</a:t>
            </a:r>
            <a:endParaRPr b="1" sz="25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 rot="-522">
            <a:off x="1719160" y="3815989"/>
            <a:ext cx="1975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a beneficio della</a:t>
            </a:r>
            <a:endParaRPr b="1" sz="15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5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società</a:t>
            </a:r>
            <a:endParaRPr b="1" sz="25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 rot="-522">
            <a:off x="-180440" y="2044839"/>
            <a:ext cx="19758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attori sociali</a:t>
            </a:r>
            <a:r>
              <a:rPr b="1" lang="it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lang="it"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0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al di là</a:t>
            </a:r>
            <a:r>
              <a:rPr b="1" lang="it"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lang="it"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della tradizionale</a:t>
            </a:r>
            <a:r>
              <a:rPr b="1" lang="it" sz="1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 comunità </a:t>
            </a:r>
            <a:br>
              <a:rPr b="1" lang="it" sz="1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1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scientifica</a:t>
            </a:r>
            <a:endParaRPr b="1" sz="25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… un’altra definizione…</a:t>
            </a:r>
            <a:endParaRPr/>
          </a:p>
        </p:txBody>
      </p:sp>
      <p:sp>
        <p:nvSpPr>
          <p:cNvPr id="138" name="Google Shape;138;p18"/>
          <p:cNvSpPr txBox="1"/>
          <p:nvPr>
            <p:ph idx="1" type="body"/>
          </p:nvPr>
        </p:nvSpPr>
        <p:spPr>
          <a:xfrm>
            <a:off x="729450" y="2078875"/>
            <a:ext cx="5220600" cy="27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/>
              <a:t>“</a:t>
            </a:r>
            <a:r>
              <a:rPr lang="it" sz="1600"/>
              <a:t>La scienza aperta si riferisce a un nuovo approccio al processo scientifico basato sulla cooperazione e sulle </a:t>
            </a:r>
            <a:r>
              <a:rPr b="1" lang="it" sz="1600"/>
              <a:t>nuove modalità</a:t>
            </a:r>
            <a:r>
              <a:rPr lang="it" sz="1600"/>
              <a:t> per </a:t>
            </a:r>
            <a:r>
              <a:rPr b="1" lang="it" sz="1600"/>
              <a:t>diffondere la conoscenza</a:t>
            </a:r>
            <a:r>
              <a:rPr lang="it" sz="1600"/>
              <a:t>, migliorare l'accessibilità e la riusabilità dei risultati della ricerca mediante l'utilizzo di </a:t>
            </a:r>
            <a:r>
              <a:rPr b="1" lang="it" sz="1600"/>
              <a:t>tecnologie digitali </a:t>
            </a:r>
            <a:r>
              <a:rPr lang="it" sz="1600"/>
              <a:t>e nuovi strumenti di collaborazione</a:t>
            </a:r>
            <a:r>
              <a:rPr lang="it" sz="1600"/>
              <a:t>.”</a:t>
            </a:r>
            <a:endParaRPr sz="1600"/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rPr i="1" lang="it" sz="1600"/>
              <a:t>RACCOMANDAZIONE (UE) 2018/790 DELLA COMMISSIONE sull'accesso all'informazione scientifica e sulla sua conservazione, 25 aprile 2018</a:t>
            </a:r>
            <a:endParaRPr i="1" sz="1600"/>
          </a:p>
          <a:p>
            <a:pPr indent="0" lvl="0" marL="0" rtl="0" algn="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39" name="Google Shape;139;p18"/>
          <p:cNvSpPr txBox="1"/>
          <p:nvPr/>
        </p:nvSpPr>
        <p:spPr>
          <a:xfrm rot="-5400000">
            <a:off x="6976650" y="2782875"/>
            <a:ext cx="1975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diffondere</a:t>
            </a:r>
            <a:br>
              <a:rPr b="1" lang="it" sz="1600">
                <a:latin typeface="Lato"/>
                <a:ea typeface="Lato"/>
                <a:cs typeface="Lato"/>
                <a:sym typeface="Lato"/>
              </a:rPr>
            </a:br>
            <a:r>
              <a:rPr b="1" lang="it" sz="20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la conoscenza</a:t>
            </a:r>
            <a:endParaRPr b="1" sz="200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6262900" y="2333775"/>
            <a:ext cx="1398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nuove</a:t>
            </a:r>
            <a: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lang="it" sz="24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24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modalità</a:t>
            </a:r>
            <a:endParaRPr sz="15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7232900" y="181545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tecnologie</a:t>
            </a:r>
            <a:endParaRPr b="1" sz="15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5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digitali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Aprire la scienza vuol dire (anche)</a:t>
            </a:r>
            <a:endParaRPr/>
          </a:p>
        </p:txBody>
      </p:sp>
      <p:sp>
        <p:nvSpPr>
          <p:cNvPr id="147" name="Google Shape;147;p19"/>
          <p:cNvSpPr txBox="1"/>
          <p:nvPr>
            <p:ph idx="1" type="body"/>
          </p:nvPr>
        </p:nvSpPr>
        <p:spPr>
          <a:xfrm>
            <a:off x="729450" y="20788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600"/>
              <a:t>Scienza aperta vuol dire anche </a:t>
            </a:r>
            <a:r>
              <a:rPr b="1" lang="it" sz="1600"/>
              <a:t>rendere accessibili</a:t>
            </a:r>
            <a:r>
              <a:rPr b="1" lang="it" sz="1600"/>
              <a:t> i risultati</a:t>
            </a:r>
            <a:r>
              <a:rPr lang="it" sz="1600"/>
              <a:t> del processo scientifico:</a:t>
            </a:r>
            <a:endParaRPr sz="1600"/>
          </a:p>
        </p:txBody>
      </p:sp>
      <p:sp>
        <p:nvSpPr>
          <p:cNvPr id="148" name="Google Shape;148;p19"/>
          <p:cNvSpPr txBox="1"/>
          <p:nvPr/>
        </p:nvSpPr>
        <p:spPr>
          <a:xfrm>
            <a:off x="729450" y="3500075"/>
            <a:ext cx="20076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it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diversi </a:t>
            </a:r>
            <a:br>
              <a:rPr b="1" lang="it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attori</a:t>
            </a:r>
            <a:r>
              <a:rPr lang="it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lang="it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(cittadini, policy makers, privati, industria, </a:t>
            </a:r>
            <a:b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scuole, ....)</a:t>
            </a:r>
            <a:endParaRPr/>
          </a:p>
        </p:txBody>
      </p:sp>
      <p:sp>
        <p:nvSpPr>
          <p:cNvPr id="149" name="Google Shape;149;p19"/>
          <p:cNvSpPr txBox="1"/>
          <p:nvPr/>
        </p:nvSpPr>
        <p:spPr>
          <a:xfrm>
            <a:off x="3569995" y="3500075"/>
            <a:ext cx="20076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it" sz="13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con linguaggi differenziati </a:t>
            </a:r>
            <a:br>
              <a:rPr b="1" lang="it" sz="130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(non solo articoli scientifici in inglese, ma anche divulgativi, ....)</a:t>
            </a:r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6410540" y="3500075"/>
            <a:ext cx="20076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it" sz="1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attraverso</a:t>
            </a:r>
            <a:r>
              <a:rPr b="1" lang="it" sz="1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lang="it" sz="1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it" sz="1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mezzi adatti </a:t>
            </a:r>
            <a:br>
              <a:rPr b="1" lang="it" sz="1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(social, eventi dedicati, libri, blog, incontri, interviste, quotidiani, ....)</a:t>
            </a:r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2238" y="2724150"/>
            <a:ext cx="904225" cy="90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125" y="2724150"/>
            <a:ext cx="904225" cy="90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1688" y="2724150"/>
            <a:ext cx="904225" cy="90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Scienza aperta non è lontana da</a:t>
            </a:r>
            <a:endParaRPr/>
          </a:p>
        </p:txBody>
      </p:sp>
      <p:sp>
        <p:nvSpPr>
          <p:cNvPr id="159" name="Google Shape;159;p20"/>
          <p:cNvSpPr txBox="1"/>
          <p:nvPr>
            <p:ph idx="2" type="body"/>
          </p:nvPr>
        </p:nvSpPr>
        <p:spPr>
          <a:xfrm>
            <a:off x="1671802" y="3496075"/>
            <a:ext cx="4058700" cy="11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chemeClr val="dk1"/>
                </a:solidFill>
              </a:rPr>
              <a:t>Science for policy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I</a:t>
            </a:r>
            <a:r>
              <a:rPr lang="it"/>
              <a:t>ncrease the impact of research results on policy and society at large</a:t>
            </a:r>
            <a:endParaRPr/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1671800" y="2081400"/>
            <a:ext cx="5773200" cy="11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it" sz="1602">
                <a:solidFill>
                  <a:schemeClr val="accent3"/>
                </a:solidFill>
              </a:rPr>
              <a:t>Responsible Research and Innovation</a:t>
            </a:r>
            <a:endParaRPr b="1" sz="1602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it" sz="1302"/>
              <a:t>S</a:t>
            </a:r>
            <a:r>
              <a:rPr lang="it" sz="1302"/>
              <a:t>cientific research and technological development processes that take into account effects and potential impacts on the environment and society</a:t>
            </a:r>
            <a:endParaRPr sz="1302"/>
          </a:p>
        </p:txBody>
      </p:sp>
      <p:pic>
        <p:nvPicPr>
          <p:cNvPr id="161" name="Google Shape;16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725" y="3681568"/>
            <a:ext cx="839075" cy="83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720" y="2206075"/>
            <a:ext cx="839075" cy="83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>
            <p:ph type="title"/>
          </p:nvPr>
        </p:nvSpPr>
        <p:spPr>
          <a:xfrm>
            <a:off x="730000" y="1318650"/>
            <a:ext cx="3300900" cy="98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Serve un Super-Scienziato?</a:t>
            </a:r>
            <a:endParaRPr/>
          </a:p>
        </p:txBody>
      </p:sp>
      <p:sp>
        <p:nvSpPr>
          <p:cNvPr id="168" name="Google Shape;168;p21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1"/>
          <p:cNvSpPr txBox="1"/>
          <p:nvPr>
            <p:ph idx="1" type="subTitle"/>
          </p:nvPr>
        </p:nvSpPr>
        <p:spPr>
          <a:xfrm>
            <a:off x="724950" y="2301450"/>
            <a:ext cx="33009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/>
              <a:t>l ricercatore non deve necessariamente fare tutto, ma dovrebbe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it" sz="1300"/>
              <a:t>essere </a:t>
            </a:r>
            <a:r>
              <a:rPr b="1" lang="it" sz="1300">
                <a:solidFill>
                  <a:schemeClr val="accent3"/>
                </a:solidFill>
              </a:rPr>
              <a:t>consapevole</a:t>
            </a:r>
            <a:r>
              <a:rPr b="1" lang="it" sz="1300"/>
              <a:t> </a:t>
            </a:r>
            <a:r>
              <a:rPr lang="it" sz="1300"/>
              <a:t>del suo ruolo sociale, e dei suoi diritti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it" sz="1300"/>
              <a:t>poter lavorare in un </a:t>
            </a:r>
            <a:r>
              <a:rPr b="1" lang="it" sz="1300">
                <a:solidFill>
                  <a:schemeClr val="accent3"/>
                </a:solidFill>
              </a:rPr>
              <a:t>ambiente </a:t>
            </a:r>
            <a:r>
              <a:rPr lang="it" sz="1300"/>
              <a:t>che gli permetta di mettere in atto pratiche le pratiche della scienza aperta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it" sz="1300"/>
              <a:t>avere le </a:t>
            </a:r>
            <a:r>
              <a:rPr b="1" lang="it" sz="1300">
                <a:solidFill>
                  <a:schemeClr val="accent3"/>
                </a:solidFill>
              </a:rPr>
              <a:t>competenze </a:t>
            </a:r>
            <a:r>
              <a:rPr lang="it" sz="1300"/>
              <a:t>che consentono di praticare la scienza aperta</a:t>
            </a:r>
            <a:endParaRPr/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14883" l="0" r="0" t="10137"/>
          <a:stretch/>
        </p:blipFill>
        <p:spPr>
          <a:xfrm>
            <a:off x="4575425" y="1"/>
            <a:ext cx="4571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/>
        </p:nvSpPr>
        <p:spPr>
          <a:xfrm>
            <a:off x="6147425" y="4789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B7B7B7"/>
                </a:solidFill>
              </a:rPr>
              <a:t>Photo by</a:t>
            </a:r>
            <a:r>
              <a:rPr lang="it" sz="1100">
                <a:solidFill>
                  <a:srgbClr val="B7B7B7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1100" u="sng">
                <a:solidFill>
                  <a:srgbClr val="B7B7B7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Kerwin Elias</a:t>
            </a:r>
            <a:r>
              <a:rPr lang="it" sz="1100">
                <a:solidFill>
                  <a:srgbClr val="B7B7B7"/>
                </a:solidFill>
              </a:rPr>
              <a:t> on</a:t>
            </a:r>
            <a:r>
              <a:rPr lang="it" sz="1100">
                <a:solidFill>
                  <a:srgbClr val="B7B7B7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1100" u="sng">
                <a:solidFill>
                  <a:srgbClr val="B7B7B7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16624" l="316" r="820" t="0"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>
            <p:ph idx="4294967295" type="title"/>
          </p:nvPr>
        </p:nvSpPr>
        <p:spPr>
          <a:xfrm>
            <a:off x="727650" y="45092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096">
                <a:solidFill>
                  <a:schemeClr val="lt1"/>
                </a:solidFill>
              </a:rPr>
              <a:t>Servono lavoro di gruppo, riconoscimento delle competenze </a:t>
            </a:r>
            <a:br>
              <a:rPr lang="it" sz="3096">
                <a:solidFill>
                  <a:schemeClr val="lt1"/>
                </a:solidFill>
              </a:rPr>
            </a:br>
            <a:r>
              <a:rPr lang="it" sz="3096">
                <a:solidFill>
                  <a:schemeClr val="lt1"/>
                </a:solidFill>
              </a:rPr>
              <a:t>e dei contributi!</a:t>
            </a:r>
            <a:endParaRPr sz="4320">
              <a:solidFill>
                <a:schemeClr val="lt1"/>
              </a:solidFill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6096000" y="48006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999999"/>
                </a:solidFill>
              </a:rPr>
              <a:t>Photo by</a:t>
            </a:r>
            <a:r>
              <a:rPr lang="it" sz="1100">
                <a:solidFill>
                  <a:srgbClr val="999999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1100" u="sng">
                <a:solidFill>
                  <a:srgbClr val="999999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Craig McLachlan</a:t>
            </a:r>
            <a:r>
              <a:rPr lang="it" sz="1100">
                <a:solidFill>
                  <a:srgbClr val="999999"/>
                </a:solidFill>
              </a:rPr>
              <a:t> on</a:t>
            </a:r>
            <a:r>
              <a:rPr lang="it" sz="1100">
                <a:solidFill>
                  <a:srgbClr val="999999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" sz="1100" u="sng">
                <a:solidFill>
                  <a:srgbClr val="999999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/>
          <p:nvPr/>
        </p:nvSpPr>
        <p:spPr>
          <a:xfrm>
            <a:off x="0" y="3523300"/>
            <a:ext cx="9151500" cy="1063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00" y="3620350"/>
            <a:ext cx="869678" cy="8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6863" y="3746162"/>
            <a:ext cx="1075174" cy="65227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 txBox="1"/>
          <p:nvPr>
            <p:ph type="title"/>
          </p:nvPr>
        </p:nvSpPr>
        <p:spPr>
          <a:xfrm>
            <a:off x="729450" y="733950"/>
            <a:ext cx="7688400" cy="8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0"/>
              </a:spcBef>
              <a:spcAft>
                <a:spcPts val="0"/>
              </a:spcAft>
              <a:buSzPts val="990"/>
              <a:buNone/>
            </a:pPr>
            <a:r>
              <a:rPr lang="it" sz="1535">
                <a:solidFill>
                  <a:srgbClr val="2D2E33"/>
                </a:solidFill>
                <a:latin typeface="Montserrat"/>
                <a:ea typeface="Montserrat"/>
                <a:cs typeface="Montserrat"/>
                <a:sym typeface="Montserrat"/>
              </a:rPr>
              <a:t>This presentation is part of a project that has received funding from the European Union’s Horizon 2020 research and innovation programme under grant agreement No 857650 (EOSC-Pillar), and was supported by the Italian Computing and Data Infrastructure (ICDI).</a:t>
            </a:r>
            <a:endParaRPr sz="5900"/>
          </a:p>
          <a:p>
            <a:pPr indent="0" lvl="0" marL="0" rtl="0" algn="l">
              <a:lnSpc>
                <a:spcPct val="120000"/>
              </a:lnSpc>
              <a:spcBef>
                <a:spcPts val="3000"/>
              </a:spcBef>
              <a:spcAft>
                <a:spcPts val="1500"/>
              </a:spcAft>
              <a:buSzPts val="990"/>
              <a:buNone/>
            </a:pPr>
            <a:r>
              <a:t/>
            </a:r>
            <a:endParaRPr sz="1535">
              <a:solidFill>
                <a:srgbClr val="2D2E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3"/>
          <p:cNvSpPr txBox="1"/>
          <p:nvPr>
            <p:ph idx="1" type="body"/>
          </p:nvPr>
        </p:nvSpPr>
        <p:spPr>
          <a:xfrm>
            <a:off x="729450" y="2212521"/>
            <a:ext cx="7688400" cy="10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This presentation is released under a CC-BY 4.0 licence. To cite this presentation, please copy and paste: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Lazzeri, Emma. (2022, May 13). Scienza aperta per tutti!. “Provando e Riprovando”, ITRN meeting. Zenodo. </a:t>
            </a:r>
            <a:r>
              <a:rPr lang="it" u="sng">
                <a:solidFill>
                  <a:schemeClr val="hlink"/>
                </a:solidFill>
                <a:hlinkClick r:id="rId5"/>
              </a:rPr>
              <a:t>https://doi.org/</a:t>
            </a:r>
            <a:r>
              <a:rPr lang="it" u="sng">
                <a:solidFill>
                  <a:schemeClr val="hlink"/>
                </a:solidFill>
                <a:hlinkClick r:id="rId6"/>
              </a:rPr>
              <a:t>10.5281/zenodo.6544006</a:t>
            </a:r>
            <a:r>
              <a:rPr lang="it"/>
              <a:t>.</a:t>
            </a:r>
            <a:endParaRPr/>
          </a:p>
        </p:txBody>
      </p:sp>
      <p:pic>
        <p:nvPicPr>
          <p:cNvPr id="188" name="Google Shape;18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0978" y="4671837"/>
            <a:ext cx="1129551" cy="3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8109" y="3658231"/>
            <a:ext cx="1446800" cy="82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82729" y="3778925"/>
            <a:ext cx="1546527" cy="5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