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901" r:id="rId2"/>
    <p:sldId id="885" r:id="rId3"/>
    <p:sldId id="883" r:id="rId4"/>
    <p:sldId id="902" r:id="rId5"/>
    <p:sldId id="890" r:id="rId6"/>
    <p:sldId id="884" r:id="rId7"/>
    <p:sldId id="889" r:id="rId8"/>
    <p:sldId id="903" r:id="rId9"/>
    <p:sldId id="904" r:id="rId10"/>
    <p:sldId id="888" r:id="rId11"/>
    <p:sldId id="905" r:id="rId12"/>
    <p:sldId id="861" r:id="rId13"/>
    <p:sldId id="892" r:id="rId14"/>
    <p:sldId id="891" r:id="rId15"/>
    <p:sldId id="906" r:id="rId16"/>
    <p:sldId id="893" r:id="rId17"/>
    <p:sldId id="895" r:id="rId18"/>
    <p:sldId id="908" r:id="rId19"/>
    <p:sldId id="907" r:id="rId20"/>
    <p:sldId id="862" r:id="rId21"/>
    <p:sldId id="863" r:id="rId22"/>
    <p:sldId id="897" r:id="rId23"/>
    <p:sldId id="898" r:id="rId24"/>
    <p:sldId id="899" r:id="rId25"/>
    <p:sldId id="900" r:id="rId2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AB00"/>
    <a:srgbClr val="E5EB00"/>
    <a:srgbClr val="FF0034"/>
    <a:srgbClr val="FF0000"/>
    <a:srgbClr val="00FA00"/>
    <a:srgbClr val="FFFF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47"/>
    <p:restoredTop sz="95610"/>
  </p:normalViewPr>
  <p:slideViewPr>
    <p:cSldViewPr snapToGrid="0" snapToObjects="1">
      <p:cViewPr varScale="1">
        <p:scale>
          <a:sx n="121" d="100"/>
          <a:sy n="121" d="100"/>
        </p:scale>
        <p:origin x="29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582EBCE-1410-A34E-BA9B-CCB23031A4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-26505" y="13252"/>
            <a:ext cx="3644349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ja-JP" altLang="en-US"/>
              <a:t>言語変化・変異研究ユニット</a:t>
            </a:r>
            <a:endParaRPr lang="en-US" altLang="ja-JP" dirty="0"/>
          </a:p>
          <a:p>
            <a:r>
              <a:rPr lang="ja-JP" altLang="en-US"/>
              <a:t>第７回ワークショップ</a:t>
            </a:r>
            <a:endParaRPr lang="en-US" altLang="ja-JP" dirty="0"/>
          </a:p>
          <a:p>
            <a:r>
              <a:rPr lang="ja-JP" altLang="en-US"/>
              <a:t>（</a:t>
            </a:r>
            <a:r>
              <a:rPr lang="en" altLang="ja-JP" dirty="0"/>
              <a:t>AA</a:t>
            </a:r>
            <a:r>
              <a:rPr lang="ja-JP" altLang="en-US"/>
              <a:t>研共同研究課題の第３回研究会）</a:t>
            </a:r>
            <a:endParaRPr lang="en-US" altLang="ja-JP" dirty="0"/>
          </a:p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CB46F20-67C1-AD41-A0EF-48F859399C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kumimoji="1" lang="en-US" altLang="ja-JP" dirty="0"/>
              <a:t>2021/9/6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11F587A-81C4-ED42-82D2-46D68B6DE9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8EA5640-E6DA-A142-AB33-0D9BF27E5B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7CEE-89A0-0D46-9557-EFA32C2B4F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352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BD071-B8ED-7549-A8D6-E0EF79B1DBD2}" type="datetimeFigureOut">
              <a:rPr kumimoji="1" lang="ja-JP" altLang="en-US" smtClean="0"/>
              <a:t>2022/4/6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58ADD-D673-0B41-B70B-A8A6252CC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004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267B8-D764-8D4E-9E8C-71687711C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F04DB5A-8F0F-8646-9CB7-D41402B4C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F78AF4-71BA-7A4F-AE54-1FF5FDCD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E6BAD1-6813-3143-9EFD-240504748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96139" y="6356350"/>
            <a:ext cx="4522303" cy="365125"/>
          </a:xfrm>
        </p:spPr>
        <p:txBody>
          <a:bodyPr/>
          <a:lstStyle/>
          <a:p>
            <a:r>
              <a:rPr lang="ja-JP" altLang="en-US"/>
              <a:t>言語変化・変異研究ユニット</a:t>
            </a:r>
            <a:endParaRPr lang="en-US" altLang="ja-JP" dirty="0"/>
          </a:p>
          <a:p>
            <a:r>
              <a:rPr lang="ja-JP" altLang="en-US"/>
              <a:t>第７回ワークショップ（</a:t>
            </a:r>
            <a:r>
              <a:rPr lang="en" altLang="ja-JP" dirty="0"/>
              <a:t>AA</a:t>
            </a:r>
            <a:r>
              <a:rPr lang="ja-JP" altLang="en-US"/>
              <a:t>研共同研究課題の第３回研究会）</a:t>
            </a:r>
            <a:endParaRPr lang="en-US" altLang="ja-JP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06EB7F-A1FA-6243-BAB0-2D651005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563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44A889-0CEA-FE41-BFB0-89E6FAE19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68258C-54FA-AB4A-A831-268570425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9FB721-E2E8-8B4D-AF55-FE786CE0B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62C4C8-4983-B343-9D75-E715A9992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12CC12-802E-A94D-9A8B-AF5E8EEE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088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0F5ABD-5C95-7B46-A254-6AB4FA32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11216F-8C6F-B345-9D5E-32251359A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F34DFB-388E-2640-A0CB-0DB75F7B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1481CE-5618-1A4E-9C9C-0D46F2C5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93D929-4FE2-084D-ACF7-0746CC6B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67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51DDD8-4A6D-AC4F-B28A-4DB2FAD88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E8E2B9-E58C-C04A-9424-87F011ED4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420152-E5D4-B344-BDD3-5DA776333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CFF178-C9C9-8D49-8142-56181517C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64D8700-F5EB-994E-9CE4-494625CF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869ADD-BC53-DE49-AFC2-270E9D948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5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E816CA-4287-DD4B-96F6-F8EFAC26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37749B-F015-DF48-899C-9324605C0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68920E2-D3E6-3443-B82B-5CBB78B6D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CAD2DB8-3B50-4C4D-AE5C-1DAB41E98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0514F3-C384-4D44-93F4-23F53FD1A5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7B0E06D-04D0-564A-90D5-7D7E1897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23B1B4-BEEA-4E4E-BAB6-35431E72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DCBF3D7-2658-FB43-B94D-AA4F342C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39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073F4-50B1-9C48-BED3-84367E3E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807787D-8C76-0940-A059-68F0457D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4593A0-734C-FB4C-8303-6DCB7CD5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FA2336-6BE1-0F4A-9EBF-69421A42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047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101BDB3-4FBE-9949-BA87-7FA04409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DEB3FD0-D2AB-4D4C-B9D8-EE60561AC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EF2980-07A6-A04D-8C3F-ED9328C44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705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018F99-3051-8E4C-B9E4-687C54D09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1C3AE6-F75D-B944-9D2F-BCA7DAD9D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C596DE-8FC8-D342-A2B8-7C64A5D94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2938DA-F3A0-9441-B6DA-B0CFB0A62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2C268C-9148-0941-B546-B3CE98068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00476C-8ACC-6D43-AA9E-82C3C1D0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33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4008-BAE5-2A45-8963-EB5A0E19C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5AACB88-29C6-1844-9FC9-AF4EAC50A8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107C2A4-D9B1-7B4E-AAAC-D5D46DC91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840F2D-AAB4-0B44-8AF3-D37E9D141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6074EAB-7BF0-534B-B6EE-9636C866E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73D0850-E6B3-1C40-83BC-81D7ECC5D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72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E8D13A-ABC0-B346-BCB3-7D92B810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FAE6E50-BC87-3143-8268-3003C1285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13ECCE-85F8-FB40-8E08-8FE9FE38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0A24F5-1A4A-7548-90EE-4A063C7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0038D1-2E9E-0645-9BB1-B216EE3FB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775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99BAAF4-C9A2-3542-A251-CDC24135B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DB98220-B75E-2D48-8479-CAB2A9E1F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E5B43C-3108-2A46-888D-69E777F44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CB8DE4-04A1-2B42-8D45-AE5226DAE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DF836E-4FBB-BA41-973D-B27F0AFE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80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1D8A55A-AB57-4447-BA94-B9D196A50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DF39E9-00AE-1D47-85DF-2B8EA2EB9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3FA6C1-3B01-144E-9DEF-01A3D5727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2021/9/6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C44A4C-52FD-7348-9B62-5987CCB24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言語変化・変異研究ユニット 第７回ワークショップ（</a:t>
            </a:r>
            <a:r>
              <a:rPr kumimoji="1" lang="en-US" altLang="ja-JP"/>
              <a:t>AA</a:t>
            </a:r>
            <a:r>
              <a:rPr kumimoji="1" lang="ja-JP" altLang="en-US"/>
              <a:t>研共同研究課題の第３回研究会）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CF1706-2DF3-0B47-A770-713811143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F694-095D-6647-A9F9-FEB6D20B60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79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2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21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6.emf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3</a:t>
            </a:r>
            <a:r>
              <a:rPr lang="ja-JP" altLang="en-US" sz="3200"/>
              <a:t>人で定食屋にきて同じテーブルにつく（他に客はいない）。</a:t>
            </a:r>
            <a:r>
              <a:rPr lang="en-US" altLang="ja-JP" sz="3200" dirty="0"/>
              <a:t>1</a:t>
            </a:r>
            <a:r>
              <a:rPr lang="ja-JP" altLang="en-US" sz="3200"/>
              <a:t>人が店員に向かって注文する。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776314" y="2041788"/>
            <a:ext cx="3773214" cy="832630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私たちは沖縄ソバを食べます。</a:t>
            </a:r>
            <a:endParaRPr kumimoji="1" lang="en-US" altLang="ja-JP" dirty="0"/>
          </a:p>
        </p:txBody>
      </p:sp>
      <p:pic>
        <p:nvPicPr>
          <p:cNvPr id="9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90AA1671-1241-194A-B9CE-957E606F9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/>
          <a:stretch/>
        </p:blipFill>
        <p:spPr bwMode="auto">
          <a:xfrm>
            <a:off x="4102469" y="3225518"/>
            <a:ext cx="894119" cy="161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21A6883-F9B4-AE4A-AA50-AFB6E1949F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60703"/>
          <a:stretch/>
        </p:blipFill>
        <p:spPr>
          <a:xfrm>
            <a:off x="2573521" y="3211308"/>
            <a:ext cx="1528948" cy="162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51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3</a:t>
            </a:r>
            <a:r>
              <a:rPr lang="ja-JP" altLang="en-US" sz="3200"/>
              <a:t>人で定食屋にきて同じテーブルにつく（他に客はいない）。</a:t>
            </a:r>
            <a:r>
              <a:rPr lang="en-US" altLang="ja-JP" sz="3200" dirty="0"/>
              <a:t>1</a:t>
            </a:r>
            <a:r>
              <a:rPr lang="ja-JP" altLang="en-US" sz="3200"/>
              <a:t>人が残りの</a:t>
            </a:r>
            <a:r>
              <a:rPr lang="en-US" altLang="ja-JP" sz="3200" dirty="0"/>
              <a:t>2</a:t>
            </a:r>
            <a:r>
              <a:rPr lang="ja-JP" altLang="en-US" sz="3200"/>
              <a:t>人に向かって言う。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0235FBD0-F4C1-7641-973A-DCFB2C501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06" y="4257883"/>
            <a:ext cx="1938345" cy="17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iya・na・work">
            <a:extLst>
              <a:ext uri="{FF2B5EF4-FFF2-40B4-BE49-F238E27FC236}">
                <a16:creationId xmlns:a16="http://schemas.microsoft.com/office/drawing/2014/main" id="{E165A204-6FC3-7745-98A0-684545072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r="32412" b="2171"/>
          <a:stretch/>
        </p:blipFill>
        <p:spPr bwMode="auto">
          <a:xfrm>
            <a:off x="5395213" y="4397132"/>
            <a:ext cx="734009" cy="142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4786639" y="2460868"/>
            <a:ext cx="4441444" cy="1500390"/>
          </a:xfrm>
          <a:prstGeom prst="wedgeRoundRectCallout">
            <a:avLst>
              <a:gd name="adj1" fmla="val -16563"/>
              <a:gd name="adj2" fmla="val 76031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この間，下地さんたちはソバ食べたってよ。私たち何食べようか。</a:t>
            </a:r>
            <a:endParaRPr kumimoji="1" lang="en-US" altLang="ja-JP" dirty="0"/>
          </a:p>
        </p:txBody>
      </p:sp>
      <p:sp>
        <p:nvSpPr>
          <p:cNvPr id="3" name="雲形吹き出し 2">
            <a:extLst>
              <a:ext uri="{FF2B5EF4-FFF2-40B4-BE49-F238E27FC236}">
                <a16:creationId xmlns:a16="http://schemas.microsoft.com/office/drawing/2014/main" id="{0C5A9892-A8EE-E94C-B925-C22CCB75E2F5}"/>
              </a:ext>
            </a:extLst>
          </p:cNvPr>
          <p:cNvSpPr/>
          <p:nvPr/>
        </p:nvSpPr>
        <p:spPr>
          <a:xfrm>
            <a:off x="725215" y="1801344"/>
            <a:ext cx="3541985" cy="2159914"/>
          </a:xfrm>
          <a:prstGeom prst="cloudCallout">
            <a:avLst>
              <a:gd name="adj1" fmla="val 100532"/>
              <a:gd name="adj2" fmla="val 751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98" name="Picture 2" descr="麺類を食べる家族のイラスト（蕎麦） | かわいいフリー素材集 いらすとや">
            <a:extLst>
              <a:ext uri="{FF2B5EF4-FFF2-40B4-BE49-F238E27FC236}">
                <a16:creationId xmlns:a16="http://schemas.microsoft.com/office/drawing/2014/main" id="{D84BCF3D-BC7B-134B-AEA6-1D067F8C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10" y="2304493"/>
            <a:ext cx="2193994" cy="115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9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3</a:t>
            </a:r>
            <a:r>
              <a:rPr lang="ja-JP" altLang="en-US" sz="3200"/>
              <a:t>人で定食屋にきて同じテーブルにつく（他に客はいない）。</a:t>
            </a:r>
            <a:r>
              <a:rPr lang="en-US" altLang="ja-JP" sz="3200" dirty="0"/>
              <a:t>1</a:t>
            </a:r>
            <a:r>
              <a:rPr lang="ja-JP" altLang="en-US" sz="3200"/>
              <a:t>人が残りの</a:t>
            </a:r>
            <a:r>
              <a:rPr lang="en-US" altLang="ja-JP" sz="3200" dirty="0"/>
              <a:t>2</a:t>
            </a:r>
            <a:r>
              <a:rPr lang="ja-JP" altLang="en-US" sz="3200"/>
              <a:t>人に向かって言う。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0235FBD0-F4C1-7641-973A-DCFB2C501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06" y="4257883"/>
            <a:ext cx="1938345" cy="17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iya・na・work">
            <a:extLst>
              <a:ext uri="{FF2B5EF4-FFF2-40B4-BE49-F238E27FC236}">
                <a16:creationId xmlns:a16="http://schemas.microsoft.com/office/drawing/2014/main" id="{E165A204-6FC3-7745-98A0-684545072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r="32412" b="2171"/>
          <a:stretch/>
        </p:blipFill>
        <p:spPr bwMode="auto">
          <a:xfrm>
            <a:off x="5395213" y="4397132"/>
            <a:ext cx="734009" cy="142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4786639" y="3128628"/>
            <a:ext cx="3487629" cy="832630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さて，私たち何食べようか？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206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5</a:t>
            </a:r>
            <a:r>
              <a:rPr lang="ja-JP" altLang="en-US" sz="3200"/>
              <a:t>人で定食屋にきて同じテーブルにつく（他に客はいない）。</a:t>
            </a:r>
            <a:r>
              <a:rPr lang="en-US" altLang="ja-JP" sz="3200" dirty="0"/>
              <a:t>1</a:t>
            </a:r>
            <a:r>
              <a:rPr lang="ja-JP" altLang="en-US" sz="3200"/>
              <a:t>人が店員に注文する。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0235FBD0-F4C1-7641-973A-DCFB2C501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9"/>
          <a:stretch/>
        </p:blipFill>
        <p:spPr bwMode="auto">
          <a:xfrm>
            <a:off x="3984793" y="3225518"/>
            <a:ext cx="861626" cy="155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iya・na・work">
            <a:extLst>
              <a:ext uri="{FF2B5EF4-FFF2-40B4-BE49-F238E27FC236}">
                <a16:creationId xmlns:a16="http://schemas.microsoft.com/office/drawing/2014/main" id="{E165A204-6FC3-7745-98A0-684545072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r="32412" b="2171"/>
          <a:stretch/>
        </p:blipFill>
        <p:spPr bwMode="auto">
          <a:xfrm>
            <a:off x="3572516" y="3316847"/>
            <a:ext cx="68250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90AA1671-1241-194A-B9CE-957E606F9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/>
          <a:stretch/>
        </p:blipFill>
        <p:spPr bwMode="auto">
          <a:xfrm>
            <a:off x="4846419" y="3174524"/>
            <a:ext cx="894119" cy="161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0CA8B5A-BCFF-E344-8B1C-4203A741AB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60703"/>
          <a:stretch/>
        </p:blipFill>
        <p:spPr>
          <a:xfrm>
            <a:off x="2224910" y="3160314"/>
            <a:ext cx="1528948" cy="1624421"/>
          </a:xfrm>
          <a:prstGeom prst="rect">
            <a:avLst/>
          </a:prstGeom>
        </p:spPr>
      </p:pic>
      <p:pic>
        <p:nvPicPr>
          <p:cNvPr id="18" name="Picture 4" descr="こんな飲食店は嫌だ！いくら美味くても足が遠のくお店の特徴5選 | 下北沢に住みたい人のためのWEBサイト">
            <a:extLst>
              <a:ext uri="{FF2B5EF4-FFF2-40B4-BE49-F238E27FC236}">
                <a16:creationId xmlns:a16="http://schemas.microsoft.com/office/drawing/2014/main" id="{D11EF84D-AE4E-5C43-92A5-38BDF619D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64"/>
          <a:stretch/>
        </p:blipFill>
        <p:spPr bwMode="auto">
          <a:xfrm>
            <a:off x="964624" y="3147890"/>
            <a:ext cx="732333" cy="148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角丸四角形吹き出し 13">
            <a:extLst>
              <a:ext uri="{FF2B5EF4-FFF2-40B4-BE49-F238E27FC236}">
                <a16:creationId xmlns:a16="http://schemas.microsoft.com/office/drawing/2014/main" id="{295100E8-972C-EF49-BF5F-3BA2D1EC8D4D}"/>
              </a:ext>
            </a:extLst>
          </p:cNvPr>
          <p:cNvSpPr/>
          <p:nvPr/>
        </p:nvSpPr>
        <p:spPr>
          <a:xfrm>
            <a:off x="1055901" y="2064961"/>
            <a:ext cx="3773214" cy="832630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私たちは沖縄ソバを食べます。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422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200" dirty="0"/>
              <a:t>5</a:t>
            </a:r>
            <a:r>
              <a:rPr lang="ja-JP" altLang="en-US" sz="3200"/>
              <a:t>人で定食屋にきて，</a:t>
            </a:r>
            <a:r>
              <a:rPr lang="en-US" altLang="ja-JP" sz="3200" dirty="0"/>
              <a:t>3</a:t>
            </a:r>
            <a:r>
              <a:rPr lang="ja-JP" altLang="en-US" sz="3200"/>
              <a:t>人のテーブル（</a:t>
            </a:r>
            <a:r>
              <a:rPr lang="en-US" altLang="ja-JP" sz="3200" dirty="0"/>
              <a:t>A)</a:t>
            </a:r>
            <a:r>
              <a:rPr lang="ja-JP" altLang="en-US" sz="3200"/>
              <a:t>と</a:t>
            </a:r>
            <a:r>
              <a:rPr lang="en-US" altLang="ja-JP" sz="3200" dirty="0"/>
              <a:t>2</a:t>
            </a:r>
            <a:r>
              <a:rPr lang="ja-JP" altLang="en-US" sz="3200"/>
              <a:t>人のテーブル（</a:t>
            </a:r>
            <a:r>
              <a:rPr lang="en-US" altLang="ja-JP" sz="3200" dirty="0"/>
              <a:t>B)</a:t>
            </a:r>
            <a:r>
              <a:rPr lang="ja-JP" altLang="en-US" sz="3200"/>
              <a:t>というふうに別々のテーブルにつく。</a:t>
            </a:r>
            <a:r>
              <a:rPr lang="en-US" altLang="ja-JP" sz="3200" dirty="0"/>
              <a:t>A</a:t>
            </a:r>
            <a:r>
              <a:rPr lang="ja-JP" altLang="en-US" sz="3200"/>
              <a:t>のテーブル（</a:t>
            </a:r>
            <a:r>
              <a:rPr lang="en-US" altLang="ja-JP" sz="3200" dirty="0"/>
              <a:t>3</a:t>
            </a:r>
            <a:r>
              <a:rPr lang="ja-JP" altLang="en-US" sz="3200"/>
              <a:t>人）の</a:t>
            </a:r>
            <a:r>
              <a:rPr lang="en-US" altLang="ja-JP" sz="3200" dirty="0"/>
              <a:t>1</a:t>
            </a:r>
            <a:r>
              <a:rPr lang="ja-JP" altLang="en-US" sz="3200"/>
              <a:t>人が同じ</a:t>
            </a:r>
            <a:r>
              <a:rPr lang="en-US" altLang="ja-JP" sz="3200" dirty="0"/>
              <a:t>A</a:t>
            </a:r>
            <a:r>
              <a:rPr lang="ja-JP" altLang="en-US" sz="3200"/>
              <a:t>の</a:t>
            </a:r>
            <a:r>
              <a:rPr lang="en-US" altLang="ja-JP" sz="3200" dirty="0"/>
              <a:t>2</a:t>
            </a:r>
            <a:r>
              <a:rPr lang="ja-JP" altLang="en-US" sz="3200"/>
              <a:t>人に言う。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6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0235FBD0-F4C1-7641-973A-DCFB2C501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9"/>
          <a:stretch/>
        </p:blipFill>
        <p:spPr bwMode="auto">
          <a:xfrm>
            <a:off x="6284827" y="3097125"/>
            <a:ext cx="951750" cy="17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iya・na・work">
            <a:extLst>
              <a:ext uri="{FF2B5EF4-FFF2-40B4-BE49-F238E27FC236}">
                <a16:creationId xmlns:a16="http://schemas.microsoft.com/office/drawing/2014/main" id="{E165A204-6FC3-7745-98A0-684545072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r="32412" b="2171"/>
          <a:stretch/>
        </p:blipFill>
        <p:spPr bwMode="auto">
          <a:xfrm>
            <a:off x="5726446" y="3232062"/>
            <a:ext cx="739107" cy="14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4761186" y="1983001"/>
            <a:ext cx="3773214" cy="832630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（あっちはソバか。。。）</a:t>
            </a:r>
            <a:endParaRPr lang="en-US" altLang="ja-JP" dirty="0"/>
          </a:p>
          <a:p>
            <a:pPr algn="ctr"/>
            <a:r>
              <a:rPr lang="ja-JP" altLang="en-US"/>
              <a:t>私たちは何食べようか？</a:t>
            </a:r>
            <a:endParaRPr kumimoji="1" lang="en-US" altLang="ja-JP" dirty="0"/>
          </a:p>
        </p:txBody>
      </p:sp>
      <p:pic>
        <p:nvPicPr>
          <p:cNvPr id="9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90AA1671-1241-194A-B9CE-957E606F9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/>
          <a:stretch/>
        </p:blipFill>
        <p:spPr bwMode="auto">
          <a:xfrm>
            <a:off x="7188339" y="3196188"/>
            <a:ext cx="894119" cy="161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062C776-6B74-BC45-8FDB-0AE7E2682DEE}"/>
              </a:ext>
            </a:extLst>
          </p:cNvPr>
          <p:cNvSpPr/>
          <p:nvPr/>
        </p:nvSpPr>
        <p:spPr>
          <a:xfrm>
            <a:off x="6284827" y="4748183"/>
            <a:ext cx="1075206" cy="47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/>
          </a:p>
        </p:txBody>
      </p:sp>
      <p:pic>
        <p:nvPicPr>
          <p:cNvPr id="12" name="Picture 2" descr="25 ++ 一歩 いらすとや - 最高の壁紙のアイデアCAHD">
            <a:extLst>
              <a:ext uri="{FF2B5EF4-FFF2-40B4-BE49-F238E27FC236}">
                <a16:creationId xmlns:a16="http://schemas.microsoft.com/office/drawing/2014/main" id="{F196B3EB-6399-1B49-8008-3EB0EDB221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8" t="2774" r="1505" b="36329"/>
          <a:stretch/>
        </p:blipFill>
        <p:spPr bwMode="auto">
          <a:xfrm>
            <a:off x="6572390" y="3097125"/>
            <a:ext cx="592818" cy="81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B29088D-16AA-EA4B-8C5B-4E06AF506915}"/>
              </a:ext>
            </a:extLst>
          </p:cNvPr>
          <p:cNvSpPr/>
          <p:nvPr/>
        </p:nvSpPr>
        <p:spPr>
          <a:xfrm>
            <a:off x="2551869" y="3907377"/>
            <a:ext cx="1075206" cy="47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B</a:t>
            </a:r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0CA8B5A-BCFF-E344-8B1C-4203A741AB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60703"/>
          <a:stretch/>
        </p:blipFill>
        <p:spPr>
          <a:xfrm>
            <a:off x="2274337" y="2310494"/>
            <a:ext cx="1528948" cy="1624421"/>
          </a:xfrm>
          <a:prstGeom prst="rect">
            <a:avLst/>
          </a:prstGeom>
        </p:spPr>
      </p:pic>
      <p:pic>
        <p:nvPicPr>
          <p:cNvPr id="18" name="Picture 4" descr="こんな飲食店は嫌だ！いくら美味くても足が遠のくお店の特徴5選 | 下北沢に住みたい人のためのWEBサイト">
            <a:extLst>
              <a:ext uri="{FF2B5EF4-FFF2-40B4-BE49-F238E27FC236}">
                <a16:creationId xmlns:a16="http://schemas.microsoft.com/office/drawing/2014/main" id="{D11EF84D-AE4E-5C43-92A5-38BDF619D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64"/>
          <a:stretch/>
        </p:blipFill>
        <p:spPr bwMode="auto">
          <a:xfrm>
            <a:off x="1363368" y="2346543"/>
            <a:ext cx="732333" cy="148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角丸四角形吹き出し 18">
            <a:extLst>
              <a:ext uri="{FF2B5EF4-FFF2-40B4-BE49-F238E27FC236}">
                <a16:creationId xmlns:a16="http://schemas.microsoft.com/office/drawing/2014/main" id="{1DBEEE4D-C166-3D41-A45A-721BDD11B6DA}"/>
              </a:ext>
            </a:extLst>
          </p:cNvPr>
          <p:cNvSpPr/>
          <p:nvPr/>
        </p:nvSpPr>
        <p:spPr>
          <a:xfrm>
            <a:off x="1729534" y="1784072"/>
            <a:ext cx="1183269" cy="562471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そば</a:t>
            </a:r>
            <a:r>
              <a:rPr kumimoji="1" lang="en-US" altLang="ja-JP" dirty="0"/>
              <a:t>2</a:t>
            </a:r>
            <a:r>
              <a:rPr kumimoji="1" lang="ja-JP" altLang="en-US"/>
              <a:t>つ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19602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5</a:t>
            </a:r>
            <a:r>
              <a:rPr lang="ja-JP" altLang="en-US" sz="3200"/>
              <a:t>人で定食屋にきて同じテーブルにつく（他に客はいない）。</a:t>
            </a:r>
            <a:r>
              <a:rPr lang="en-US" altLang="ja-JP" sz="3200" dirty="0"/>
              <a:t>1</a:t>
            </a:r>
            <a:r>
              <a:rPr lang="ja-JP" altLang="en-US" sz="3200"/>
              <a:t>人が４人全員に向かって言う。</a:t>
            </a:r>
            <a:endParaRPr kumimoji="1" lang="ja-JP" altLang="en-US" sz="32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02A041-E55A-484E-AEB7-365FED4C8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0235FBD0-F4C1-7641-973A-DCFB2C501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9"/>
          <a:stretch/>
        </p:blipFill>
        <p:spPr bwMode="auto">
          <a:xfrm>
            <a:off x="6284827" y="3097125"/>
            <a:ext cx="951750" cy="17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iya・na・work">
            <a:extLst>
              <a:ext uri="{FF2B5EF4-FFF2-40B4-BE49-F238E27FC236}">
                <a16:creationId xmlns:a16="http://schemas.microsoft.com/office/drawing/2014/main" id="{E165A204-6FC3-7745-98A0-684545072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r="32412" b="2171"/>
          <a:stretch/>
        </p:blipFill>
        <p:spPr bwMode="auto">
          <a:xfrm>
            <a:off x="5726446" y="3232062"/>
            <a:ext cx="739107" cy="14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5122971" y="1983001"/>
            <a:ext cx="3219190" cy="832630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さて，私たち</a:t>
            </a:r>
            <a:endParaRPr kumimoji="1" lang="en-US" altLang="ja-JP" dirty="0"/>
          </a:p>
          <a:p>
            <a:pPr algn="ctr"/>
            <a:r>
              <a:rPr kumimoji="1" lang="ja-JP" altLang="en-US"/>
              <a:t>何食べようか？</a:t>
            </a:r>
            <a:endParaRPr kumimoji="1" lang="en-US" altLang="ja-JP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00B8FE3-EA49-704B-B8E5-7991105813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784"/>
          <a:stretch/>
        </p:blipFill>
        <p:spPr>
          <a:xfrm>
            <a:off x="7208441" y="3232062"/>
            <a:ext cx="1482382" cy="1578172"/>
          </a:xfrm>
          <a:prstGeom prst="rect">
            <a:avLst/>
          </a:prstGeom>
        </p:spPr>
      </p:pic>
      <p:pic>
        <p:nvPicPr>
          <p:cNvPr id="9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90AA1671-1241-194A-B9CE-957E606F9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/>
          <a:stretch/>
        </p:blipFill>
        <p:spPr bwMode="auto">
          <a:xfrm>
            <a:off x="8387001" y="3196188"/>
            <a:ext cx="894119" cy="161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928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200" dirty="0"/>
              <a:t>5</a:t>
            </a:r>
            <a:r>
              <a:rPr lang="ja-JP" altLang="en-US" sz="3200"/>
              <a:t>人で定食屋にきて，</a:t>
            </a:r>
            <a:r>
              <a:rPr lang="en-US" altLang="ja-JP" sz="3200" dirty="0"/>
              <a:t>3</a:t>
            </a:r>
            <a:r>
              <a:rPr lang="ja-JP" altLang="en-US" sz="3200"/>
              <a:t>人のテーブル（</a:t>
            </a:r>
            <a:r>
              <a:rPr lang="en-US" altLang="ja-JP" sz="3200" dirty="0"/>
              <a:t>A)</a:t>
            </a:r>
            <a:r>
              <a:rPr lang="ja-JP" altLang="en-US" sz="3200"/>
              <a:t>と</a:t>
            </a:r>
            <a:r>
              <a:rPr lang="en-US" altLang="ja-JP" sz="3200" dirty="0"/>
              <a:t>2</a:t>
            </a:r>
            <a:r>
              <a:rPr lang="ja-JP" altLang="en-US" sz="3200"/>
              <a:t>人のテーブル（</a:t>
            </a:r>
            <a:r>
              <a:rPr lang="en-US" altLang="ja-JP" sz="3200" dirty="0"/>
              <a:t>B)</a:t>
            </a:r>
            <a:r>
              <a:rPr lang="ja-JP" altLang="en-US" sz="3200"/>
              <a:t>というふうに別々のテーブルにつく。</a:t>
            </a:r>
            <a:r>
              <a:rPr lang="en-US" altLang="ja-JP" sz="3200" dirty="0"/>
              <a:t>A</a:t>
            </a:r>
            <a:r>
              <a:rPr lang="ja-JP" altLang="en-US" sz="3200"/>
              <a:t>のテーブル（</a:t>
            </a:r>
            <a:r>
              <a:rPr lang="en-US" altLang="ja-JP" sz="3200" dirty="0"/>
              <a:t>3</a:t>
            </a:r>
            <a:r>
              <a:rPr lang="ja-JP" altLang="en-US" sz="3200"/>
              <a:t>人）の</a:t>
            </a:r>
            <a:r>
              <a:rPr lang="en-US" altLang="ja-JP" sz="3200" dirty="0"/>
              <a:t>1</a:t>
            </a:r>
            <a:r>
              <a:rPr lang="ja-JP" altLang="en-US" sz="3200"/>
              <a:t>人が同じ</a:t>
            </a:r>
            <a:r>
              <a:rPr lang="en-US" altLang="ja-JP" sz="3200" dirty="0"/>
              <a:t>A</a:t>
            </a:r>
            <a:r>
              <a:rPr lang="ja-JP" altLang="en-US" sz="3200"/>
              <a:t>の</a:t>
            </a:r>
            <a:r>
              <a:rPr lang="en-US" altLang="ja-JP" sz="3200" dirty="0"/>
              <a:t>2</a:t>
            </a:r>
            <a:r>
              <a:rPr lang="ja-JP" altLang="en-US" sz="3200"/>
              <a:t>人に言う。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0235FBD0-F4C1-7641-973A-DCFB2C501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9"/>
          <a:stretch/>
        </p:blipFill>
        <p:spPr bwMode="auto">
          <a:xfrm>
            <a:off x="6284827" y="3097125"/>
            <a:ext cx="951750" cy="17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iya・na・work">
            <a:extLst>
              <a:ext uri="{FF2B5EF4-FFF2-40B4-BE49-F238E27FC236}">
                <a16:creationId xmlns:a16="http://schemas.microsoft.com/office/drawing/2014/main" id="{E165A204-6FC3-7745-98A0-684545072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r="32412" b="2171"/>
          <a:stretch/>
        </p:blipFill>
        <p:spPr bwMode="auto">
          <a:xfrm>
            <a:off x="5726446" y="3232062"/>
            <a:ext cx="739107" cy="14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4761186" y="1983001"/>
            <a:ext cx="3773214" cy="832630"/>
          </a:xfrm>
          <a:prstGeom prst="wedgeRoundRectCallout">
            <a:avLst>
              <a:gd name="adj1" fmla="val -5204"/>
              <a:gd name="adj2" fmla="val 10195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（</a:t>
            </a:r>
            <a:r>
              <a:rPr lang="en-US" altLang="ja-JP" dirty="0"/>
              <a:t>B</a:t>
            </a:r>
            <a:r>
              <a:rPr lang="ja-JP" altLang="en-US"/>
              <a:t>のテーブルを特に意識せず）</a:t>
            </a:r>
            <a:endParaRPr lang="en-US" altLang="ja-JP" dirty="0"/>
          </a:p>
          <a:p>
            <a:pPr algn="ctr"/>
            <a:r>
              <a:rPr lang="ja-JP" altLang="en-US"/>
              <a:t>さて，私たち何食べようか？</a:t>
            </a:r>
            <a:endParaRPr kumimoji="1" lang="en-US" altLang="ja-JP" dirty="0"/>
          </a:p>
        </p:txBody>
      </p:sp>
      <p:pic>
        <p:nvPicPr>
          <p:cNvPr id="9" name="Picture 2" descr="メニューを選ぶカップルのイラスト | かわいいフリー素材集 いらすとや">
            <a:extLst>
              <a:ext uri="{FF2B5EF4-FFF2-40B4-BE49-F238E27FC236}">
                <a16:creationId xmlns:a16="http://schemas.microsoft.com/office/drawing/2014/main" id="{90AA1671-1241-194A-B9CE-957E606F9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/>
          <a:stretch/>
        </p:blipFill>
        <p:spPr bwMode="auto">
          <a:xfrm>
            <a:off x="7188339" y="3196188"/>
            <a:ext cx="894119" cy="161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062C776-6B74-BC45-8FDB-0AE7E2682DEE}"/>
              </a:ext>
            </a:extLst>
          </p:cNvPr>
          <p:cNvSpPr/>
          <p:nvPr/>
        </p:nvSpPr>
        <p:spPr>
          <a:xfrm>
            <a:off x="6284827" y="4748183"/>
            <a:ext cx="1075206" cy="47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81DEB4D-6216-DA42-A647-55B6BF90E1E9}"/>
              </a:ext>
            </a:extLst>
          </p:cNvPr>
          <p:cNvSpPr/>
          <p:nvPr/>
        </p:nvSpPr>
        <p:spPr>
          <a:xfrm>
            <a:off x="2551869" y="3907377"/>
            <a:ext cx="1075206" cy="47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B</a:t>
            </a:r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21A6883-F9B4-AE4A-AA50-AFB6E1949F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60703"/>
          <a:stretch/>
        </p:blipFill>
        <p:spPr>
          <a:xfrm>
            <a:off x="2274337" y="2310494"/>
            <a:ext cx="1528948" cy="162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6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集まって寝る男の子のイラスト（合宿） | かわいいフリー素材集 いらすとや">
            <a:extLst>
              <a:ext uri="{FF2B5EF4-FFF2-40B4-BE49-F238E27FC236}">
                <a16:creationId xmlns:a16="http://schemas.microsoft.com/office/drawing/2014/main" id="{9621871D-E489-F849-8987-3C141C3EF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361" y="2738428"/>
            <a:ext cx="2957830" cy="28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3200"/>
              <a:t>合宿で，太郎たちのグループとあなたのグループが一緒の部屋で話し合いをしている。あなたが，太郎のグループの人に向かっていう。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BAAAEF-FE66-E942-8E79-F107182D89C5}"/>
              </a:ext>
            </a:extLst>
          </p:cNvPr>
          <p:cNvSpPr/>
          <p:nvPr/>
        </p:nvSpPr>
        <p:spPr>
          <a:xfrm>
            <a:off x="1099274" y="4265346"/>
            <a:ext cx="1786758" cy="586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太郎たち</a:t>
            </a:r>
            <a:endParaRPr kumimoji="1" lang="en-US" altLang="ja-JP" dirty="0"/>
          </a:p>
          <a:p>
            <a:pPr algn="ctr"/>
            <a:r>
              <a:rPr kumimoji="1" lang="ja-JP" altLang="en-US"/>
              <a:t>グループ</a:t>
            </a:r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6926006" y="1251949"/>
            <a:ext cx="4441444" cy="1500390"/>
          </a:xfrm>
          <a:prstGeom prst="wedgeRoundRectCallout">
            <a:avLst>
              <a:gd name="adj1" fmla="val 16566"/>
              <a:gd name="adj2" fmla="val 7883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じゃあ洗い物は僕たちがやるよ。</a:t>
            </a:r>
            <a:endParaRPr kumimoji="1" lang="en-US" altLang="ja-JP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558CBFD-9239-4740-BFF6-702E5C172E27}"/>
              </a:ext>
            </a:extLst>
          </p:cNvPr>
          <p:cNvSpPr/>
          <p:nvPr/>
        </p:nvSpPr>
        <p:spPr>
          <a:xfrm>
            <a:off x="889695" y="2924995"/>
            <a:ext cx="1786758" cy="586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/>
              <a:t>あなた</a:t>
            </a:r>
            <a:r>
              <a:rPr kumimoji="1" lang="ja-JP" altLang="en-US"/>
              <a:t>たち</a:t>
            </a:r>
            <a:endParaRPr kumimoji="1" lang="en-US" altLang="ja-JP" dirty="0"/>
          </a:p>
          <a:p>
            <a:pPr algn="ctr"/>
            <a:r>
              <a:rPr kumimoji="1" lang="ja-JP" altLang="en-US"/>
              <a:t>グループ</a:t>
            </a:r>
          </a:p>
        </p:txBody>
      </p:sp>
      <p:sp>
        <p:nvSpPr>
          <p:cNvPr id="5" name="右矢印 4">
            <a:extLst>
              <a:ext uri="{FF2B5EF4-FFF2-40B4-BE49-F238E27FC236}">
                <a16:creationId xmlns:a16="http://schemas.microsoft.com/office/drawing/2014/main" id="{BF0D77D9-BCD3-BD44-9424-AC8058AB4CC2}"/>
              </a:ext>
            </a:extLst>
          </p:cNvPr>
          <p:cNvSpPr/>
          <p:nvPr/>
        </p:nvSpPr>
        <p:spPr>
          <a:xfrm rot="16200000" flipH="1">
            <a:off x="9867230" y="3940284"/>
            <a:ext cx="357040" cy="29308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CBDEEC9-A29C-E247-A401-8040E4F94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273" y="2296837"/>
            <a:ext cx="2416722" cy="285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8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集まって寝る男の子のイラスト（合宿） | かわいいフリー素材集 いらすとや">
            <a:extLst>
              <a:ext uri="{FF2B5EF4-FFF2-40B4-BE49-F238E27FC236}">
                <a16:creationId xmlns:a16="http://schemas.microsoft.com/office/drawing/2014/main" id="{9621871D-E489-F849-8987-3C141C3EF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361" y="2738428"/>
            <a:ext cx="2957830" cy="28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3200"/>
              <a:t>合宿で，太郎たちのグループとあなたのグループが一緒の部屋で話し合いをしている。あなたが，同じグループの人に向かっていう。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BAAAEF-FE66-E942-8E79-F107182D89C5}"/>
              </a:ext>
            </a:extLst>
          </p:cNvPr>
          <p:cNvSpPr/>
          <p:nvPr/>
        </p:nvSpPr>
        <p:spPr>
          <a:xfrm>
            <a:off x="1099274" y="4265346"/>
            <a:ext cx="1786758" cy="586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太郎たち</a:t>
            </a:r>
            <a:endParaRPr kumimoji="1" lang="en-US" altLang="ja-JP" dirty="0"/>
          </a:p>
          <a:p>
            <a:pPr algn="ctr"/>
            <a:r>
              <a:rPr kumimoji="1" lang="ja-JP" altLang="en-US"/>
              <a:t>グループ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558CBFD-9239-4740-BFF6-702E5C172E27}"/>
              </a:ext>
            </a:extLst>
          </p:cNvPr>
          <p:cNvSpPr/>
          <p:nvPr/>
        </p:nvSpPr>
        <p:spPr>
          <a:xfrm>
            <a:off x="889695" y="2924995"/>
            <a:ext cx="1786758" cy="586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/>
              <a:t>あなた</a:t>
            </a:r>
            <a:r>
              <a:rPr kumimoji="1" lang="ja-JP" altLang="en-US"/>
              <a:t>たち</a:t>
            </a:r>
            <a:endParaRPr kumimoji="1" lang="en-US" altLang="ja-JP" dirty="0"/>
          </a:p>
          <a:p>
            <a:pPr algn="ctr"/>
            <a:r>
              <a:rPr kumimoji="1" lang="ja-JP" altLang="en-US"/>
              <a:t>グループ</a:t>
            </a:r>
          </a:p>
        </p:txBody>
      </p:sp>
      <p:sp>
        <p:nvSpPr>
          <p:cNvPr id="5" name="右矢印 4">
            <a:extLst>
              <a:ext uri="{FF2B5EF4-FFF2-40B4-BE49-F238E27FC236}">
                <a16:creationId xmlns:a16="http://schemas.microsoft.com/office/drawing/2014/main" id="{BF0D77D9-BCD3-BD44-9424-AC8058AB4CC2}"/>
              </a:ext>
            </a:extLst>
          </p:cNvPr>
          <p:cNvSpPr/>
          <p:nvPr/>
        </p:nvSpPr>
        <p:spPr>
          <a:xfrm flipH="1">
            <a:off x="9542168" y="3364624"/>
            <a:ext cx="357040" cy="29308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CBDEEC9-A29C-E247-A401-8040E4F94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273" y="2296837"/>
            <a:ext cx="2416722" cy="2850493"/>
          </a:xfrm>
          <a:prstGeom prst="rect">
            <a:avLst/>
          </a:prstGeom>
        </p:spPr>
      </p:pic>
      <p:pic>
        <p:nvPicPr>
          <p:cNvPr id="11" name="Picture 2" descr="25 ++ 一歩 いらすとや - 最高の壁紙のアイデアCAHD">
            <a:extLst>
              <a:ext uri="{FF2B5EF4-FFF2-40B4-BE49-F238E27FC236}">
                <a16:creationId xmlns:a16="http://schemas.microsoft.com/office/drawing/2014/main" id="{3BEAEB86-3AB9-504E-A491-82A02A2623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8" t="2774" r="3786" b="43957"/>
          <a:stretch/>
        </p:blipFill>
        <p:spPr bwMode="auto">
          <a:xfrm>
            <a:off x="9899208" y="3082545"/>
            <a:ext cx="479080" cy="60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6926006" y="1779373"/>
            <a:ext cx="4441444" cy="972966"/>
          </a:xfrm>
          <a:prstGeom prst="wedgeRoundRectCallout">
            <a:avLst>
              <a:gd name="adj1" fmla="val 18514"/>
              <a:gd name="adj2" fmla="val 9026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じゃあ洗い物は僕たちがやろうか。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22053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3200"/>
              <a:t>合宿で，あなたのグループの部屋にて。太郎たちのグループが料理担当になったことをみんなに伝えながら，あなたがいう。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8198" name="Picture 6" descr="集まって寝る男の子のイラスト（合宿） | かわいいフリー素材集 いらすとや">
            <a:extLst>
              <a:ext uri="{FF2B5EF4-FFF2-40B4-BE49-F238E27FC236}">
                <a16:creationId xmlns:a16="http://schemas.microsoft.com/office/drawing/2014/main" id="{8868F637-5329-424E-A5E7-8AD247860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21"/>
          <a:stretch/>
        </p:blipFill>
        <p:spPr bwMode="auto">
          <a:xfrm>
            <a:off x="5164138" y="2522482"/>
            <a:ext cx="4452937" cy="190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1148334" y="1912806"/>
            <a:ext cx="4441444" cy="1500390"/>
          </a:xfrm>
          <a:prstGeom prst="wedgeRoundRectCallout">
            <a:avLst>
              <a:gd name="adj1" fmla="val 80460"/>
              <a:gd name="adj2" fmla="val 6622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太郎たちは料理をするんだって。</a:t>
            </a:r>
            <a:endParaRPr lang="en-US" altLang="ja-JP" dirty="0"/>
          </a:p>
          <a:p>
            <a:pPr algn="ctr"/>
            <a:r>
              <a:rPr lang="ja-JP" altLang="en-US"/>
              <a:t>だから洗い物は私たちがやろう。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89662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4DC5-67AA-224C-84A9-B92CB704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/>
              <a:t>合宿で，あなたのグループの部屋にて。いろんな仕事のうち，洗い物をやりたいあなたが提案する。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2B682C-61B5-B14C-8536-4392D07F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8198" name="Picture 6" descr="集まって寝る男の子のイラスト（合宿） | かわいいフリー素材集 いらすとや">
            <a:extLst>
              <a:ext uri="{FF2B5EF4-FFF2-40B4-BE49-F238E27FC236}">
                <a16:creationId xmlns:a16="http://schemas.microsoft.com/office/drawing/2014/main" id="{8868F637-5329-424E-A5E7-8AD247860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21"/>
          <a:stretch/>
        </p:blipFill>
        <p:spPr bwMode="auto">
          <a:xfrm>
            <a:off x="5164138" y="2522482"/>
            <a:ext cx="4452937" cy="190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19D90CD6-9660-F64D-A341-98ABED2355F5}"/>
              </a:ext>
            </a:extLst>
          </p:cNvPr>
          <p:cNvSpPr/>
          <p:nvPr/>
        </p:nvSpPr>
        <p:spPr>
          <a:xfrm>
            <a:off x="1148334" y="1912806"/>
            <a:ext cx="4441444" cy="1500390"/>
          </a:xfrm>
          <a:prstGeom prst="wedgeRoundRectCallout">
            <a:avLst>
              <a:gd name="adj1" fmla="val 80460"/>
              <a:gd name="adj2" fmla="val 6622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（買い出し，料理，洗い物，部屋の掃除とかあるみたいだね。）</a:t>
            </a:r>
            <a:endParaRPr lang="en-US" altLang="ja-JP" dirty="0"/>
          </a:p>
          <a:p>
            <a:pPr algn="ctr"/>
            <a:r>
              <a:rPr lang="ja-JP" altLang="en-US"/>
              <a:t>じゃあ，洗い物は私たちがやろう。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97762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F85757-140D-A343-AEB5-4FB141C4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>
                <a:ea typeface="Hiragino Maru Gothic ProN W4" panose="020F0400000000000000" pitchFamily="34" charset="-128"/>
              </a:rPr>
              <a:t>野球の試合前。グラウンドで，両チームが見えるところで，監督が相手チームに向かって叫ぶ。</a:t>
            </a:r>
            <a:endParaRPr kumimoji="1" lang="ja-JP" altLang="en-US" sz="3200">
              <a:ea typeface="Hiragino Maru Gothic ProN W4" panose="020F0400000000000000" pitchFamily="34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6758801-3C36-074B-BD84-AB77B638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06D4E62-20CC-CD42-8CFC-D0B6BD8C9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09" y="1438280"/>
            <a:ext cx="11393982" cy="5170478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33B9D64-C6A5-774D-878E-A018873AB825}"/>
              </a:ext>
            </a:extLst>
          </p:cNvPr>
          <p:cNvSpPr/>
          <p:nvPr/>
        </p:nvSpPr>
        <p:spPr>
          <a:xfrm>
            <a:off x="1995055" y="4765964"/>
            <a:ext cx="360218" cy="31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8DA4641-5EAE-B54E-A176-5F1BCA272063}"/>
              </a:ext>
            </a:extLst>
          </p:cNvPr>
          <p:cNvSpPr/>
          <p:nvPr/>
        </p:nvSpPr>
        <p:spPr>
          <a:xfrm>
            <a:off x="2027258" y="6037696"/>
            <a:ext cx="360218" cy="31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F9B9A7B-1FDC-7041-BC31-C0CC8060F835}"/>
              </a:ext>
            </a:extLst>
          </p:cNvPr>
          <p:cNvSpPr/>
          <p:nvPr/>
        </p:nvSpPr>
        <p:spPr>
          <a:xfrm>
            <a:off x="9678898" y="1460575"/>
            <a:ext cx="360218" cy="31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吹き出し 4">
            <a:extLst>
              <a:ext uri="{FF2B5EF4-FFF2-40B4-BE49-F238E27FC236}">
                <a16:creationId xmlns:a16="http://schemas.microsoft.com/office/drawing/2014/main" id="{4BB0E319-B7AC-8141-BF25-21A5E7ADDCC8}"/>
              </a:ext>
            </a:extLst>
          </p:cNvPr>
          <p:cNvSpPr/>
          <p:nvPr/>
        </p:nvSpPr>
        <p:spPr>
          <a:xfrm>
            <a:off x="4102444" y="5286214"/>
            <a:ext cx="5745892" cy="855094"/>
          </a:xfrm>
          <a:prstGeom prst="wedgeRoundRectCallout">
            <a:avLst>
              <a:gd name="adj1" fmla="val -62338"/>
              <a:gd name="adj2" fmla="val -2565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私たちはお前たちには負けないぞ！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572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F85757-140D-A343-AEB5-4FB141C4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野球の試合前。グラウンドで，両チームが見えるところで監督がメンバーに呼びかけている。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8198" name="Picture 6" descr="甲子園の校歌斉唱っていつから？きっかけや歌手についても知ろう！ | | Isajiのお役立ち情報館">
            <a:extLst>
              <a:ext uri="{FF2B5EF4-FFF2-40B4-BE49-F238E27FC236}">
                <a16:creationId xmlns:a16="http://schemas.microsoft.com/office/drawing/2014/main" id="{6B8C3000-E915-A740-9536-9BE89314D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95"/>
          <a:stretch/>
        </p:blipFill>
        <p:spPr bwMode="auto">
          <a:xfrm>
            <a:off x="268805" y="3727992"/>
            <a:ext cx="4142581" cy="19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野球の監督・コーチのイラスト | かわいいフリー素材集 いらすとや">
            <a:extLst>
              <a:ext uri="{FF2B5EF4-FFF2-40B4-BE49-F238E27FC236}">
                <a16:creationId xmlns:a16="http://schemas.microsoft.com/office/drawing/2014/main" id="{AEE5D49A-C542-FC44-B7F8-9198FDB01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612" y="4815252"/>
            <a:ext cx="1037388" cy="14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B429C3F8-B18E-EB49-A197-453F405280BB}"/>
              </a:ext>
            </a:extLst>
          </p:cNvPr>
          <p:cNvSpPr/>
          <p:nvPr/>
        </p:nvSpPr>
        <p:spPr>
          <a:xfrm>
            <a:off x="3838202" y="4827581"/>
            <a:ext cx="3942414" cy="1459284"/>
          </a:xfrm>
          <a:prstGeom prst="wedgeRoundRectCallout">
            <a:avLst>
              <a:gd name="adj1" fmla="val -61168"/>
              <a:gd name="adj2" fmla="val -13048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私たちはあいつらには絶対負けんぞ！</a:t>
            </a:r>
            <a:endParaRPr kumimoji="1" lang="en-US" altLang="ja-JP" sz="20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6758801-3C36-074B-BD84-AB77B638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9" name="Picture 6" descr="甲子園の校歌斉唱っていつから？きっかけや歌手についても知ろう！ | | Isajiのお役立ち情報館">
            <a:extLst>
              <a:ext uri="{FF2B5EF4-FFF2-40B4-BE49-F238E27FC236}">
                <a16:creationId xmlns:a16="http://schemas.microsoft.com/office/drawing/2014/main" id="{CE1772D2-A9FB-9147-B3D5-55BD1CC6B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995"/>
          <a:stretch/>
        </p:blipFill>
        <p:spPr bwMode="auto">
          <a:xfrm>
            <a:off x="8064500" y="1172289"/>
            <a:ext cx="4142581" cy="19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A7EF4C54-28CE-3C4A-B908-5790AD098CD7}"/>
              </a:ext>
            </a:extLst>
          </p:cNvPr>
          <p:cNvSpPr/>
          <p:nvPr/>
        </p:nvSpPr>
        <p:spPr>
          <a:xfrm>
            <a:off x="9249103" y="2556582"/>
            <a:ext cx="2674092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/>
              <a:t>相手チーム</a:t>
            </a:r>
            <a:endParaRPr kumimoji="1" lang="ja-JP" altLang="en-US" sz="2400" b="1"/>
          </a:p>
        </p:txBody>
      </p:sp>
      <p:pic>
        <p:nvPicPr>
          <p:cNvPr id="14338" name="Picture 2" descr="野球場のイラスト（背景素材） | かわいいフリー素材集 いらすとや">
            <a:extLst>
              <a:ext uri="{FF2B5EF4-FFF2-40B4-BE49-F238E27FC236}">
                <a16:creationId xmlns:a16="http://schemas.microsoft.com/office/drawing/2014/main" id="{06D1F43A-D2E3-5B45-BF15-69813C8F2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2393950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306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F85757-140D-A343-AEB5-4FB141C4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野球の試合前。自分のチームのロッカールームで監督が選手たちに呼びかけている。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8198" name="Picture 6" descr="甲子園の校歌斉唱っていつから？きっかけや歌手についても知ろう！ | | Isajiのお役立ち情報館">
            <a:extLst>
              <a:ext uri="{FF2B5EF4-FFF2-40B4-BE49-F238E27FC236}">
                <a16:creationId xmlns:a16="http://schemas.microsoft.com/office/drawing/2014/main" id="{6B8C3000-E915-A740-9536-9BE89314D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95"/>
          <a:stretch/>
        </p:blipFill>
        <p:spPr bwMode="auto">
          <a:xfrm>
            <a:off x="268805" y="3727992"/>
            <a:ext cx="4142581" cy="19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野球の監督・コーチのイラスト | かわいいフリー素材集 いらすとや">
            <a:extLst>
              <a:ext uri="{FF2B5EF4-FFF2-40B4-BE49-F238E27FC236}">
                <a16:creationId xmlns:a16="http://schemas.microsoft.com/office/drawing/2014/main" id="{AEE5D49A-C542-FC44-B7F8-9198FDB01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612" y="4815252"/>
            <a:ext cx="1037388" cy="14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B429C3F8-B18E-EB49-A197-453F405280BB}"/>
              </a:ext>
            </a:extLst>
          </p:cNvPr>
          <p:cNvSpPr/>
          <p:nvPr/>
        </p:nvSpPr>
        <p:spPr>
          <a:xfrm>
            <a:off x="3838202" y="4827581"/>
            <a:ext cx="3942414" cy="1459284"/>
          </a:xfrm>
          <a:prstGeom prst="wedgeRoundRectCallout">
            <a:avLst>
              <a:gd name="adj1" fmla="val -61168"/>
              <a:gd name="adj2" fmla="val -13048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あいつらは全然練習もしてないし怠け者が多い。私たちはあいつらには絶対負けんぞ！</a:t>
            </a:r>
            <a:endParaRPr kumimoji="1" lang="en-US" altLang="ja-JP" sz="2000" dirty="0"/>
          </a:p>
        </p:txBody>
      </p:sp>
      <p:pic>
        <p:nvPicPr>
          <p:cNvPr id="12" name="Picture 4" descr="グレーのロッカーのイラスト（セット） | かわいいフリー素材集 いらすとや">
            <a:extLst>
              <a:ext uri="{FF2B5EF4-FFF2-40B4-BE49-F238E27FC236}">
                <a16:creationId xmlns:a16="http://schemas.microsoft.com/office/drawing/2014/main" id="{8F3E2332-0389-1940-9755-80E7FBD75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648" y="3429000"/>
            <a:ext cx="2449512" cy="128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6758801-3C36-074B-BD84-AB77B638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9" name="Picture 6" descr="甲子園の校歌斉唱っていつから？きっかけや歌手についても知ろう！ | | Isajiのお役立ち情報館">
            <a:extLst>
              <a:ext uri="{FF2B5EF4-FFF2-40B4-BE49-F238E27FC236}">
                <a16:creationId xmlns:a16="http://schemas.microsoft.com/office/drawing/2014/main" id="{CE1772D2-A9FB-9147-B3D5-55BD1CC6B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995"/>
          <a:stretch/>
        </p:blipFill>
        <p:spPr bwMode="auto">
          <a:xfrm>
            <a:off x="8049419" y="3037430"/>
            <a:ext cx="4142581" cy="19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A7EF4C54-28CE-3C4A-B908-5790AD098CD7}"/>
              </a:ext>
            </a:extLst>
          </p:cNvPr>
          <p:cNvSpPr/>
          <p:nvPr/>
        </p:nvSpPr>
        <p:spPr>
          <a:xfrm>
            <a:off x="8724821" y="4237101"/>
            <a:ext cx="279177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/>
              <a:t>相手</a:t>
            </a:r>
            <a:r>
              <a:rPr kumimoji="1" lang="ja-JP" altLang="en-US" sz="2400" b="1"/>
              <a:t>チーム</a:t>
            </a:r>
          </a:p>
        </p:txBody>
      </p:sp>
      <p:sp>
        <p:nvSpPr>
          <p:cNvPr id="11" name="雲形吹き出し 10">
            <a:extLst>
              <a:ext uri="{FF2B5EF4-FFF2-40B4-BE49-F238E27FC236}">
                <a16:creationId xmlns:a16="http://schemas.microsoft.com/office/drawing/2014/main" id="{CBD5B7AC-7B11-4444-B5D5-955EBF599D92}"/>
              </a:ext>
            </a:extLst>
          </p:cNvPr>
          <p:cNvSpPr/>
          <p:nvPr/>
        </p:nvSpPr>
        <p:spPr>
          <a:xfrm>
            <a:off x="7775702" y="1895238"/>
            <a:ext cx="4547286" cy="3299255"/>
          </a:xfrm>
          <a:prstGeom prst="cloudCallout">
            <a:avLst>
              <a:gd name="adj1" fmla="val -57790"/>
              <a:gd name="adj2" fmla="val 4448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562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F85757-140D-A343-AEB5-4FB141C4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野球の試合前。自分のチームのロッカールームで監督が選手たちに呼びかけている。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8198" name="Picture 6" descr="甲子園の校歌斉唱っていつから？きっかけや歌手についても知ろう！ | | Isajiのお役立ち情報館">
            <a:extLst>
              <a:ext uri="{FF2B5EF4-FFF2-40B4-BE49-F238E27FC236}">
                <a16:creationId xmlns:a16="http://schemas.microsoft.com/office/drawing/2014/main" id="{6B8C3000-E915-A740-9536-9BE89314D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95"/>
          <a:stretch/>
        </p:blipFill>
        <p:spPr bwMode="auto">
          <a:xfrm>
            <a:off x="268805" y="3727992"/>
            <a:ext cx="4142581" cy="19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野球の監督・コーチのイラスト | かわいいフリー素材集 いらすとや">
            <a:extLst>
              <a:ext uri="{FF2B5EF4-FFF2-40B4-BE49-F238E27FC236}">
                <a16:creationId xmlns:a16="http://schemas.microsoft.com/office/drawing/2014/main" id="{AEE5D49A-C542-FC44-B7F8-9198FDB01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612" y="4815252"/>
            <a:ext cx="1037388" cy="14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B429C3F8-B18E-EB49-A197-453F405280BB}"/>
              </a:ext>
            </a:extLst>
          </p:cNvPr>
          <p:cNvSpPr/>
          <p:nvPr/>
        </p:nvSpPr>
        <p:spPr>
          <a:xfrm>
            <a:off x="3838202" y="4827581"/>
            <a:ext cx="3942414" cy="1459284"/>
          </a:xfrm>
          <a:prstGeom prst="wedgeRoundRectCallout">
            <a:avLst>
              <a:gd name="adj1" fmla="val -61168"/>
              <a:gd name="adj2" fmla="val -13048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ja-JP" b="1" dirty="0"/>
          </a:p>
          <a:p>
            <a:r>
              <a:rPr lang="ja-JP" altLang="en-US" sz="2000"/>
              <a:t>私たちは兄弟みたいに絆も深いし，絶対負けない。自信を持て。</a:t>
            </a:r>
            <a:endParaRPr kumimoji="1" lang="en-US" altLang="ja-JP" sz="2000" dirty="0"/>
          </a:p>
          <a:p>
            <a:endParaRPr kumimoji="1" lang="ja-JP" altLang="en-US"/>
          </a:p>
        </p:txBody>
      </p:sp>
      <p:pic>
        <p:nvPicPr>
          <p:cNvPr id="12" name="Picture 4" descr="グレーのロッカーのイラスト（セット） | かわいいフリー素材集 いらすとや">
            <a:extLst>
              <a:ext uri="{FF2B5EF4-FFF2-40B4-BE49-F238E27FC236}">
                <a16:creationId xmlns:a16="http://schemas.microsoft.com/office/drawing/2014/main" id="{8F3E2332-0389-1940-9755-80E7FBD75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648" y="3429000"/>
            <a:ext cx="2449512" cy="128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6758801-3C36-074B-BD84-AB77B638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890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80BCC-DCED-5447-B414-E2AC9D6D2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クラスに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人しかいない小さなクラス。全員幼馴染。英語の会話練習を終えたあと，先生に知らせる。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44D4B7-5E24-8144-9ABB-F63CB1FD1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541C8-879B-A84A-AC5C-09E496D9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15362" name="Picture 2" descr="等身大の自分を知ってもらう！等身大の自分で勝負する！ | オンライン1対1講義で看護師等  社会人の大学院合格を実現！札幌駅前作文教室ゆうフジモトのカクロンブログ">
            <a:extLst>
              <a:ext uri="{FF2B5EF4-FFF2-40B4-BE49-F238E27FC236}">
                <a16:creationId xmlns:a16="http://schemas.microsoft.com/office/drawing/2014/main" id="{96CBBB70-B0E8-B840-80E2-D785BFB0F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02" y="3276819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77E11043-D0E2-AD46-85B2-D610A66DF668}"/>
              </a:ext>
            </a:extLst>
          </p:cNvPr>
          <p:cNvSpPr/>
          <p:nvPr/>
        </p:nvSpPr>
        <p:spPr>
          <a:xfrm>
            <a:off x="1072055" y="2547177"/>
            <a:ext cx="4086414" cy="1459284"/>
          </a:xfrm>
          <a:prstGeom prst="wedgeRoundRectCallout">
            <a:avLst>
              <a:gd name="adj1" fmla="val 24943"/>
              <a:gd name="adj2" fmla="val 70500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先生，私たちはみんな終わりました。</a:t>
            </a:r>
            <a:endParaRPr kumimoji="1" lang="en-US" altLang="ja-JP" sz="2000" dirty="0"/>
          </a:p>
        </p:txBody>
      </p:sp>
      <p:pic>
        <p:nvPicPr>
          <p:cNvPr id="5126" name="Picture 6" descr="プリントを持っている先生のイラスト | かわいいフリー素材集 いらすとや">
            <a:extLst>
              <a:ext uri="{FF2B5EF4-FFF2-40B4-BE49-F238E27FC236}">
                <a16:creationId xmlns:a16="http://schemas.microsoft.com/office/drawing/2014/main" id="{021A4D25-53D4-664C-975C-47CD27E13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93"/>
          <a:stretch/>
        </p:blipFill>
        <p:spPr bwMode="auto">
          <a:xfrm>
            <a:off x="5238578" y="4922418"/>
            <a:ext cx="1714844" cy="145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123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80BCC-DCED-5447-B414-E2AC9D6D2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クラスに６人いる。英語の会話練習で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組になるグループ分けをしている。幼馴染でいつも一緒の３人組がいる。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44D4B7-5E24-8144-9ABB-F63CB1FD1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541C8-879B-A84A-AC5C-09E496D9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15362" name="Picture 2" descr="等身大の自分を知ってもらう！等身大の自分で勝負する！ | オンライン1対1講義で看護師等  社会人の大学院合格を実現！札幌駅前作文教室ゆうフジモトのカクロンブログ">
            <a:extLst>
              <a:ext uri="{FF2B5EF4-FFF2-40B4-BE49-F238E27FC236}">
                <a16:creationId xmlns:a16="http://schemas.microsoft.com/office/drawing/2014/main" id="{96CBBB70-B0E8-B840-80E2-D785BFB0F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02" y="3276819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77E11043-D0E2-AD46-85B2-D610A66DF668}"/>
              </a:ext>
            </a:extLst>
          </p:cNvPr>
          <p:cNvSpPr/>
          <p:nvPr/>
        </p:nvSpPr>
        <p:spPr>
          <a:xfrm>
            <a:off x="6639393" y="2242036"/>
            <a:ext cx="3942414" cy="1459284"/>
          </a:xfrm>
          <a:prstGeom prst="wedgeRoundRectCallout">
            <a:avLst>
              <a:gd name="adj1" fmla="val -60901"/>
              <a:gd name="adj2" fmla="val 2368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彼らは</a:t>
            </a:r>
            <a:r>
              <a:rPr lang="en-US" altLang="ja-JP" dirty="0"/>
              <a:t>3</a:t>
            </a:r>
            <a:r>
              <a:rPr lang="ja-JP" altLang="en-US"/>
              <a:t>人で一緒にやるんだって。私たち一緒にやろう。</a:t>
            </a:r>
            <a:endParaRPr kumimoji="1" lang="en-US" altLang="ja-JP" sz="2000" dirty="0"/>
          </a:p>
        </p:txBody>
      </p:sp>
      <p:pic>
        <p:nvPicPr>
          <p:cNvPr id="17410" name="Picture 2" descr="話し合う子供たちのイラスト | かわいいフリー素材集 いらすとや">
            <a:extLst>
              <a:ext uri="{FF2B5EF4-FFF2-40B4-BE49-F238E27FC236}">
                <a16:creationId xmlns:a16="http://schemas.microsoft.com/office/drawing/2014/main" id="{350F0855-12FD-3748-BF1F-3B51DEF1F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02" y="1923928"/>
            <a:ext cx="24892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679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80BCC-DCED-5447-B414-E2AC9D6D2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今日初めて一緒になったクラスに全部で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6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人いる。英語の会話練習で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組になるグループ分けをしている。たまたま一緒になった初見の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人組同士の会話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44D4B7-5E24-8144-9ABB-F63CB1FD1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541C8-879B-A84A-AC5C-09E496D9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15362" name="Picture 2" descr="等身大の自分を知ってもらう！等身大の自分で勝負する！ | オンライン1対1講義で看護師等  社会人の大学院合格を実現！札幌駅前作文教室ゆうフジモトのカクロンブログ">
            <a:extLst>
              <a:ext uri="{FF2B5EF4-FFF2-40B4-BE49-F238E27FC236}">
                <a16:creationId xmlns:a16="http://schemas.microsoft.com/office/drawing/2014/main" id="{96CBBB70-B0E8-B840-80E2-D785BFB0F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02" y="3276819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77E11043-D0E2-AD46-85B2-D610A66DF668}"/>
              </a:ext>
            </a:extLst>
          </p:cNvPr>
          <p:cNvSpPr/>
          <p:nvPr/>
        </p:nvSpPr>
        <p:spPr>
          <a:xfrm>
            <a:off x="6639393" y="2242036"/>
            <a:ext cx="3942414" cy="1459284"/>
          </a:xfrm>
          <a:prstGeom prst="wedgeRoundRectCallout">
            <a:avLst>
              <a:gd name="adj1" fmla="val -60901"/>
              <a:gd name="adj2" fmla="val 2368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彼らは</a:t>
            </a:r>
            <a:r>
              <a:rPr lang="en-US" altLang="ja-JP" dirty="0"/>
              <a:t>3</a:t>
            </a:r>
            <a:r>
              <a:rPr lang="ja-JP" altLang="en-US"/>
              <a:t>人で一緒にやるんだって。私たち一緒にやろう。</a:t>
            </a:r>
            <a:endParaRPr kumimoji="1" lang="en-US" altLang="ja-JP" sz="2000" dirty="0"/>
          </a:p>
        </p:txBody>
      </p:sp>
      <p:pic>
        <p:nvPicPr>
          <p:cNvPr id="17410" name="Picture 2" descr="話し合う子供たちのイラスト | かわいいフリー素材集 いらすとや">
            <a:extLst>
              <a:ext uri="{FF2B5EF4-FFF2-40B4-BE49-F238E27FC236}">
                <a16:creationId xmlns:a16="http://schemas.microsoft.com/office/drawing/2014/main" id="{350F0855-12FD-3748-BF1F-3B51DEF1F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02" y="1923928"/>
            <a:ext cx="24892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599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80BCC-DCED-5447-B414-E2AC9D6D2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クラスに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人しかいない小さなクラス。全員幼馴染。英語の会話練習でその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人でグループを作った。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id="{5BEF5F04-1878-AE40-9E85-3340AB8E93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97400" y="3442494"/>
          <a:ext cx="2997200" cy="111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7200">
                  <a:extLst>
                    <a:ext uri="{9D8B030D-6E8A-4147-A177-3AD203B41FA5}">
                      <a16:colId xmlns:a16="http://schemas.microsoft.com/office/drawing/2014/main" val="921789465"/>
                    </a:ext>
                  </a:extLst>
                </a:gridCol>
              </a:tblGrid>
              <a:tr h="11176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</a:rPr>
                        <a:t>クラスに</a:t>
                      </a:r>
                      <a:r>
                        <a:rPr lang="en-US" altLang="ja-JP" sz="1200" u="none" strike="noStrike" dirty="0">
                          <a:effectLst/>
                        </a:rPr>
                        <a:t>3</a:t>
                      </a:r>
                      <a:r>
                        <a:rPr lang="ja-JP" altLang="en-US" sz="1200" u="none" strike="noStrike">
                          <a:effectLst/>
                        </a:rPr>
                        <a:t>人しかいない小さなクラス。全員幼馴染。英語の会話練習を終えたあと，先生に知らせる。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7699132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541C8-879B-A84A-AC5C-09E496D9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15362" name="Picture 2" descr="等身大の自分を知ってもらう！等身大の自分で勝負する！ | オンライン1対1講義で看護師等  社会人の大学院合格を実現！札幌駅前作文教室ゆうフジモトのカクロンブログ">
            <a:extLst>
              <a:ext uri="{FF2B5EF4-FFF2-40B4-BE49-F238E27FC236}">
                <a16:creationId xmlns:a16="http://schemas.microsoft.com/office/drawing/2014/main" id="{96CBBB70-B0E8-B840-80E2-D785BFB0F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02" y="3276819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77E11043-D0E2-AD46-85B2-D610A66DF668}"/>
              </a:ext>
            </a:extLst>
          </p:cNvPr>
          <p:cNvSpPr/>
          <p:nvPr/>
        </p:nvSpPr>
        <p:spPr>
          <a:xfrm>
            <a:off x="6639393" y="2242036"/>
            <a:ext cx="3942414" cy="1459284"/>
          </a:xfrm>
          <a:prstGeom prst="wedgeRoundRectCallout">
            <a:avLst>
              <a:gd name="adj1" fmla="val -60901"/>
              <a:gd name="adj2" fmla="val 23684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私たちいつも一緒のグループだね。他にいないから仕方ないね。</a:t>
            </a: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680731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9BF0-C799-4948-B699-66643EB0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773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遠足のバス乗り場。離島の学校でクラスは２つしかない。バスが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台きた。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組の先生が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組の先生に向かっていう。</a:t>
            </a:r>
            <a:endParaRPr kumimoji="1" lang="ja-JP" altLang="en-US" sz="28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15362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5EE8F485-ED40-B34C-BD8C-6133EC727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93" y="2679735"/>
            <a:ext cx="2339789" cy="12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B168930F-1EAF-F04C-85E2-3F32B42DB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565" y="3698547"/>
            <a:ext cx="1051377" cy="95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20EE0E57-01BF-0C43-BEB1-D041BD17C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619" y="3910011"/>
            <a:ext cx="12573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E3CEB7D1-7B19-2546-8BFF-40FDA6CA2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263" y="4055324"/>
            <a:ext cx="1163003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円/楕円 26">
            <a:extLst>
              <a:ext uri="{FF2B5EF4-FFF2-40B4-BE49-F238E27FC236}">
                <a16:creationId xmlns:a16="http://schemas.microsoft.com/office/drawing/2014/main" id="{3EB95E0A-DE86-C147-8E75-B1D2A6BBE505}"/>
              </a:ext>
            </a:extLst>
          </p:cNvPr>
          <p:cNvSpPr/>
          <p:nvPr/>
        </p:nvSpPr>
        <p:spPr>
          <a:xfrm>
            <a:off x="7229236" y="6207062"/>
            <a:ext cx="268003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B</a:t>
            </a:r>
            <a:r>
              <a:rPr lang="ja-JP" altLang="en-US" sz="2400" b="1"/>
              <a:t>組の先生</a:t>
            </a:r>
            <a:endParaRPr kumimoji="1" lang="ja-JP" altLang="en-US" sz="2400" b="1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614F065A-DE3A-7441-8E20-57AD6A969FDE}"/>
              </a:ext>
            </a:extLst>
          </p:cNvPr>
          <p:cNvSpPr/>
          <p:nvPr/>
        </p:nvSpPr>
        <p:spPr>
          <a:xfrm>
            <a:off x="3122011" y="6151118"/>
            <a:ext cx="274320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/>
              <a:t>A</a:t>
            </a:r>
            <a:r>
              <a:rPr kumimoji="1" lang="ja-JP" altLang="en-US" sz="2400" b="1"/>
              <a:t>組の先生</a:t>
            </a:r>
          </a:p>
        </p:txBody>
      </p:sp>
      <p:pic>
        <p:nvPicPr>
          <p:cNvPr id="1026" name="Picture 2" descr="いろいろな高速バスのイラスト | かわいいフリー素材集 いらすとや">
            <a:extLst>
              <a:ext uri="{FF2B5EF4-FFF2-40B4-BE49-F238E27FC236}">
                <a16:creationId xmlns:a16="http://schemas.microsoft.com/office/drawing/2014/main" id="{C13DA210-D8D6-D043-B383-0F00C6385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789" y="2723372"/>
            <a:ext cx="210009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125D7185-B340-C243-B680-F75D8E68A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719" y="3798766"/>
            <a:ext cx="922903" cy="83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体育の先生・教師のイラスト（女性） | かわいいフリー素材集 いらすとや">
            <a:extLst>
              <a:ext uri="{FF2B5EF4-FFF2-40B4-BE49-F238E27FC236}">
                <a16:creationId xmlns:a16="http://schemas.microsoft.com/office/drawing/2014/main" id="{51C2B4F0-AF43-C245-9F74-CEF852199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87" y="4396107"/>
            <a:ext cx="992929" cy="17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E38242B-C017-7A4C-B145-ECBFD949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15368" name="Picture 8" descr="体育の先生・教師のイラスト（男性） | かわいいフリー素材集 いらすとや">
            <a:extLst>
              <a:ext uri="{FF2B5EF4-FFF2-40B4-BE49-F238E27FC236}">
                <a16:creationId xmlns:a16="http://schemas.microsoft.com/office/drawing/2014/main" id="{C8840506-56D4-634C-9E16-043134B9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8" y="4599476"/>
            <a:ext cx="1101397" cy="19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7BFBC07A-E54F-D94E-8412-96548ECFE338}"/>
              </a:ext>
            </a:extLst>
          </p:cNvPr>
          <p:cNvSpPr/>
          <p:nvPr/>
        </p:nvSpPr>
        <p:spPr>
          <a:xfrm>
            <a:off x="1195247" y="3593727"/>
            <a:ext cx="3942414" cy="1459284"/>
          </a:xfrm>
          <a:prstGeom prst="wedgeRoundRectCallout">
            <a:avLst>
              <a:gd name="adj1" fmla="val 56402"/>
              <a:gd name="adj2" fmla="val 55375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000"/>
              <a:t>私たちはこのバスに乗る。あんたたちはあのバスに乗って。</a:t>
            </a: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648336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8EED7492-106A-2843-A3C9-C47B5C5CF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872" y="2419260"/>
            <a:ext cx="1600123" cy="84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9BF0-C799-4948-B699-66643EB0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773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遠足のバス乗り場。都会の学校でクラスは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5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つある。バスが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4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台来ており，すでに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つの組がそれぞれ別々のバスに乗った。残り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台のバスをめぐって，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組の担任が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組の担任に対して言う。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15362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5EE8F485-ED40-B34C-BD8C-6133EC727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296" y="2523331"/>
            <a:ext cx="2230503" cy="117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B168930F-1EAF-F04C-85E2-3F32B42DB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481" y="3246950"/>
            <a:ext cx="812984" cy="73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A9F22C33-B1EF-4645-A94D-EA215962C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041" y="3246950"/>
            <a:ext cx="1006519" cy="91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31A4A620-D1B9-3645-8CF3-DA4487825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42" y="3429000"/>
            <a:ext cx="925491" cy="84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20EE0E57-01BF-0C43-BEB1-D041BD17C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337" y="4825556"/>
            <a:ext cx="12573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FDBCCA12-6478-534B-8372-FF46AB91A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268" y="4825556"/>
            <a:ext cx="12573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E3CEB7D1-7B19-2546-8BFF-40FDA6CA2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72" y="3910011"/>
            <a:ext cx="1163003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D7AA9ACF-B2A7-8446-8645-C2DBB4127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545" y="2426530"/>
            <a:ext cx="1740216" cy="91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FBB34A79-2F9F-3D46-A9EC-FDBB3298E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021" y="2368487"/>
            <a:ext cx="1612603" cy="84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並んだ教師のイラスト | かわいいフリー素材集 いらすとや">
            <a:extLst>
              <a:ext uri="{FF2B5EF4-FFF2-40B4-BE49-F238E27FC236}">
                <a16:creationId xmlns:a16="http://schemas.microsoft.com/office/drawing/2014/main" id="{A2BE8C8A-B041-5A4D-8FAF-8FC55652C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94"/>
          <a:stretch/>
        </p:blipFill>
        <p:spPr bwMode="auto">
          <a:xfrm>
            <a:off x="940275" y="3306300"/>
            <a:ext cx="415068" cy="145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並んだ教師のイラスト | かわいいフリー素材集 いらすとや">
            <a:extLst>
              <a:ext uri="{FF2B5EF4-FFF2-40B4-BE49-F238E27FC236}">
                <a16:creationId xmlns:a16="http://schemas.microsoft.com/office/drawing/2014/main" id="{006DC5A0-11D9-B74C-BC20-E15A3E33DB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6" r="48963"/>
          <a:stretch/>
        </p:blipFill>
        <p:spPr bwMode="auto">
          <a:xfrm>
            <a:off x="2339157" y="3360989"/>
            <a:ext cx="572273" cy="167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並んだ教師のイラスト | かわいいフリー素材集 いらすとや">
            <a:extLst>
              <a:ext uri="{FF2B5EF4-FFF2-40B4-BE49-F238E27FC236}">
                <a16:creationId xmlns:a16="http://schemas.microsoft.com/office/drawing/2014/main" id="{E23C9F0C-002D-884B-A872-B0331EB4F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0"/>
          <a:stretch/>
        </p:blipFill>
        <p:spPr bwMode="auto">
          <a:xfrm>
            <a:off x="4369308" y="3202215"/>
            <a:ext cx="503015" cy="167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体育の先生・教師のイラスト（男性） | かわいいフリー素材集 いらすとや">
            <a:extLst>
              <a:ext uri="{FF2B5EF4-FFF2-40B4-BE49-F238E27FC236}">
                <a16:creationId xmlns:a16="http://schemas.microsoft.com/office/drawing/2014/main" id="{6127FA9C-CBB4-4B44-8A7F-C981707CD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8" y="4599476"/>
            <a:ext cx="1101397" cy="19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体育の先生・教師のイラスト（女性） | かわいいフリー素材集 いらすとや">
            <a:extLst>
              <a:ext uri="{FF2B5EF4-FFF2-40B4-BE49-F238E27FC236}">
                <a16:creationId xmlns:a16="http://schemas.microsoft.com/office/drawing/2014/main" id="{7EC59710-C010-CC4E-9280-11EF626F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237" y="4622843"/>
            <a:ext cx="1102041" cy="196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角丸四角形吹き出し 24">
            <a:extLst>
              <a:ext uri="{FF2B5EF4-FFF2-40B4-BE49-F238E27FC236}">
                <a16:creationId xmlns:a16="http://schemas.microsoft.com/office/drawing/2014/main" id="{75B90F3E-4755-2244-9053-F5E3CAA1971D}"/>
              </a:ext>
            </a:extLst>
          </p:cNvPr>
          <p:cNvSpPr/>
          <p:nvPr/>
        </p:nvSpPr>
        <p:spPr>
          <a:xfrm>
            <a:off x="1426860" y="5124818"/>
            <a:ext cx="2961542" cy="1459284"/>
          </a:xfrm>
          <a:prstGeom prst="wedgeRoundRectCallout">
            <a:avLst>
              <a:gd name="adj1" fmla="val 76326"/>
              <a:gd name="adj2" fmla="val -22839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私たちは同じバスに乗ろう。他の</a:t>
            </a:r>
            <a:r>
              <a:rPr lang="ja-JP" altLang="en-US" dirty="0"/>
              <a:t>３</a:t>
            </a:r>
            <a:r>
              <a:rPr lang="ja-JP" altLang="en-US"/>
              <a:t>クラスは別のバスに乗るって。</a:t>
            </a:r>
            <a:endParaRPr kumimoji="1" lang="ja-JP" altLang="en-US"/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414F567E-793E-B747-AF23-48AFAC4373F3}"/>
              </a:ext>
            </a:extLst>
          </p:cNvPr>
          <p:cNvSpPr/>
          <p:nvPr/>
        </p:nvSpPr>
        <p:spPr>
          <a:xfrm>
            <a:off x="7229236" y="6207062"/>
            <a:ext cx="42588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B</a:t>
            </a:r>
            <a:r>
              <a:rPr lang="ja-JP" altLang="en-US" sz="2400" b="1"/>
              <a:t>組</a:t>
            </a:r>
            <a:endParaRPr kumimoji="1" lang="ja-JP" altLang="en-US" sz="2400" b="1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F66713B5-D716-A544-ADDA-E9318D10172E}"/>
              </a:ext>
            </a:extLst>
          </p:cNvPr>
          <p:cNvSpPr/>
          <p:nvPr/>
        </p:nvSpPr>
        <p:spPr>
          <a:xfrm>
            <a:off x="6070002" y="6341977"/>
            <a:ext cx="42588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A</a:t>
            </a:r>
            <a:r>
              <a:rPr lang="ja-JP" altLang="en-US" sz="2400" b="1"/>
              <a:t>組</a:t>
            </a:r>
            <a:endParaRPr lang="en-US" altLang="ja-JP" sz="2400" b="1" dirty="0"/>
          </a:p>
        </p:txBody>
      </p:sp>
      <p:sp>
        <p:nvSpPr>
          <p:cNvPr id="29" name="円/楕円 28">
            <a:extLst>
              <a:ext uri="{FF2B5EF4-FFF2-40B4-BE49-F238E27FC236}">
                <a16:creationId xmlns:a16="http://schemas.microsoft.com/office/drawing/2014/main" id="{59C51821-AB49-B44C-9B98-075628E6F462}"/>
              </a:ext>
            </a:extLst>
          </p:cNvPr>
          <p:cNvSpPr/>
          <p:nvPr/>
        </p:nvSpPr>
        <p:spPr>
          <a:xfrm>
            <a:off x="1295617" y="4468879"/>
            <a:ext cx="55925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C</a:t>
            </a:r>
            <a:r>
              <a:rPr lang="ja-JP" altLang="en-US" sz="2400" b="1"/>
              <a:t>組</a:t>
            </a:r>
            <a:endParaRPr kumimoji="1" lang="ja-JP" altLang="en-US" sz="2400" b="1"/>
          </a:p>
        </p:txBody>
      </p:sp>
      <p:sp>
        <p:nvSpPr>
          <p:cNvPr id="30" name="円/楕円 29">
            <a:extLst>
              <a:ext uri="{FF2B5EF4-FFF2-40B4-BE49-F238E27FC236}">
                <a16:creationId xmlns:a16="http://schemas.microsoft.com/office/drawing/2014/main" id="{FE52B5EE-487F-F04F-A81E-910E1308714B}"/>
              </a:ext>
            </a:extLst>
          </p:cNvPr>
          <p:cNvSpPr/>
          <p:nvPr/>
        </p:nvSpPr>
        <p:spPr>
          <a:xfrm>
            <a:off x="4840625" y="4215919"/>
            <a:ext cx="42588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E</a:t>
            </a:r>
            <a:r>
              <a:rPr lang="ja-JP" altLang="en-US" sz="2400" b="1"/>
              <a:t>組</a:t>
            </a:r>
            <a:endParaRPr kumimoji="1" lang="ja-JP" altLang="en-US" sz="2400" b="1"/>
          </a:p>
        </p:txBody>
      </p:sp>
      <p:sp>
        <p:nvSpPr>
          <p:cNvPr id="31" name="円/楕円 30">
            <a:extLst>
              <a:ext uri="{FF2B5EF4-FFF2-40B4-BE49-F238E27FC236}">
                <a16:creationId xmlns:a16="http://schemas.microsoft.com/office/drawing/2014/main" id="{EB6595A7-F924-2240-BF59-91E6D3DD4A1F}"/>
              </a:ext>
            </a:extLst>
          </p:cNvPr>
          <p:cNvSpPr/>
          <p:nvPr/>
        </p:nvSpPr>
        <p:spPr>
          <a:xfrm>
            <a:off x="2997834" y="4449374"/>
            <a:ext cx="42588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D</a:t>
            </a:r>
            <a:r>
              <a:rPr lang="ja-JP" altLang="en-US" sz="2400" b="1"/>
              <a:t>組</a:t>
            </a:r>
            <a:endParaRPr kumimoji="1" lang="ja-JP" altLang="en-US" sz="2400" b="1"/>
          </a:p>
        </p:txBody>
      </p:sp>
      <p:sp>
        <p:nvSpPr>
          <p:cNvPr id="4" name="右矢印 3">
            <a:extLst>
              <a:ext uri="{FF2B5EF4-FFF2-40B4-BE49-F238E27FC236}">
                <a16:creationId xmlns:a16="http://schemas.microsoft.com/office/drawing/2014/main" id="{A0129AB5-3854-0249-BB0C-D7F4595AC1A9}"/>
              </a:ext>
            </a:extLst>
          </p:cNvPr>
          <p:cNvSpPr/>
          <p:nvPr/>
        </p:nvSpPr>
        <p:spPr>
          <a:xfrm>
            <a:off x="6205624" y="5202621"/>
            <a:ext cx="290263" cy="3678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B544651-F4E8-D546-A2BC-5238C3D3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98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9BF0-C799-4948-B699-66643EB0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773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遠足のバス乗り場。離島の学校でクラスは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つしかない。バスが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台しか来なかった。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組の担任が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組の担任に対して言う。</a:t>
            </a:r>
            <a:endParaRPr kumimoji="1" lang="ja-JP" altLang="en-US" sz="28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16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B168930F-1EAF-F04C-85E2-3F32B42DB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565" y="3698547"/>
            <a:ext cx="1051377" cy="95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20EE0E57-01BF-0C43-BEB1-D041BD17C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619" y="3910011"/>
            <a:ext cx="12573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E3CEB7D1-7B19-2546-8BFF-40FDA6CA2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263" y="4055324"/>
            <a:ext cx="1163003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円/楕円 26">
            <a:extLst>
              <a:ext uri="{FF2B5EF4-FFF2-40B4-BE49-F238E27FC236}">
                <a16:creationId xmlns:a16="http://schemas.microsoft.com/office/drawing/2014/main" id="{3EB95E0A-DE86-C147-8E75-B1D2A6BBE505}"/>
              </a:ext>
            </a:extLst>
          </p:cNvPr>
          <p:cNvSpPr/>
          <p:nvPr/>
        </p:nvSpPr>
        <p:spPr>
          <a:xfrm>
            <a:off x="7229236" y="6207062"/>
            <a:ext cx="268003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B</a:t>
            </a:r>
            <a:r>
              <a:rPr lang="ja-JP" altLang="en-US" sz="2400" b="1"/>
              <a:t>組の先生</a:t>
            </a:r>
            <a:endParaRPr kumimoji="1" lang="ja-JP" altLang="en-US" sz="2400" b="1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614F065A-DE3A-7441-8E20-57AD6A969FDE}"/>
              </a:ext>
            </a:extLst>
          </p:cNvPr>
          <p:cNvSpPr/>
          <p:nvPr/>
        </p:nvSpPr>
        <p:spPr>
          <a:xfrm>
            <a:off x="3122011" y="6151118"/>
            <a:ext cx="274320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/>
              <a:t>A</a:t>
            </a:r>
            <a:r>
              <a:rPr kumimoji="1" lang="ja-JP" altLang="en-US" sz="2400" b="1"/>
              <a:t>組の先生</a:t>
            </a:r>
          </a:p>
        </p:txBody>
      </p:sp>
      <p:pic>
        <p:nvPicPr>
          <p:cNvPr id="1026" name="Picture 2" descr="いろいろな高速バスのイラスト | かわいいフリー素材集 いらすとや">
            <a:extLst>
              <a:ext uri="{FF2B5EF4-FFF2-40B4-BE49-F238E27FC236}">
                <a16:creationId xmlns:a16="http://schemas.microsoft.com/office/drawing/2014/main" id="{C13DA210-D8D6-D043-B383-0F00C6385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789" y="2723372"/>
            <a:ext cx="210009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通学している小学生たちのイラスト | かわいいフリー素材集 いらすとや">
            <a:extLst>
              <a:ext uri="{FF2B5EF4-FFF2-40B4-BE49-F238E27FC236}">
                <a16:creationId xmlns:a16="http://schemas.microsoft.com/office/drawing/2014/main" id="{125D7185-B340-C243-B680-F75D8E68A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719" y="3798766"/>
            <a:ext cx="922903" cy="83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体育の先生・教師のイラスト（女性） | かわいいフリー素材集 いらすとや">
            <a:extLst>
              <a:ext uri="{FF2B5EF4-FFF2-40B4-BE49-F238E27FC236}">
                <a16:creationId xmlns:a16="http://schemas.microsoft.com/office/drawing/2014/main" id="{51C2B4F0-AF43-C245-9F74-CEF852199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87" y="4396107"/>
            <a:ext cx="992929" cy="17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E38242B-C017-7A4C-B145-ECBFD949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15368" name="Picture 8" descr="体育の先生・教師のイラスト（男性） | かわいいフリー素材集 いらすとや">
            <a:extLst>
              <a:ext uri="{FF2B5EF4-FFF2-40B4-BE49-F238E27FC236}">
                <a16:creationId xmlns:a16="http://schemas.microsoft.com/office/drawing/2014/main" id="{C8840506-56D4-634C-9E16-043134B9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8" y="4599476"/>
            <a:ext cx="1101397" cy="19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7BFBC07A-E54F-D94E-8412-96548ECFE338}"/>
              </a:ext>
            </a:extLst>
          </p:cNvPr>
          <p:cNvSpPr/>
          <p:nvPr/>
        </p:nvSpPr>
        <p:spPr>
          <a:xfrm>
            <a:off x="1195247" y="3593727"/>
            <a:ext cx="3942414" cy="1459284"/>
          </a:xfrm>
          <a:prstGeom prst="wedgeRoundRectCallout">
            <a:avLst>
              <a:gd name="adj1" fmla="val 56402"/>
              <a:gd name="adj2" fmla="val 55375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000"/>
              <a:t>私たちはこのバスに一緒に乗ろう</a:t>
            </a: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1186690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9BF0-C799-4948-B699-66643EB0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773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離島の学校でクラスは２つしかない。バスが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台きた。職員室で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組の先生が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組の先生に向かっていう。（生徒たちはバス乗り場で待機している）</a:t>
            </a:r>
            <a:endParaRPr kumimoji="1" lang="ja-JP" altLang="en-US" sz="28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3EB95E0A-DE86-C147-8E75-B1D2A6BBE505}"/>
              </a:ext>
            </a:extLst>
          </p:cNvPr>
          <p:cNvSpPr/>
          <p:nvPr/>
        </p:nvSpPr>
        <p:spPr>
          <a:xfrm>
            <a:off x="7229236" y="6207062"/>
            <a:ext cx="268003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B</a:t>
            </a:r>
            <a:r>
              <a:rPr lang="ja-JP" altLang="en-US" sz="2400" b="1"/>
              <a:t>組の先生</a:t>
            </a:r>
            <a:endParaRPr kumimoji="1" lang="ja-JP" altLang="en-US" sz="2400" b="1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614F065A-DE3A-7441-8E20-57AD6A969FDE}"/>
              </a:ext>
            </a:extLst>
          </p:cNvPr>
          <p:cNvSpPr/>
          <p:nvPr/>
        </p:nvSpPr>
        <p:spPr>
          <a:xfrm>
            <a:off x="3122011" y="6151118"/>
            <a:ext cx="274320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/>
              <a:t>A</a:t>
            </a:r>
            <a:r>
              <a:rPr kumimoji="1" lang="ja-JP" altLang="en-US" sz="2400" b="1"/>
              <a:t>組の先生</a:t>
            </a:r>
          </a:p>
        </p:txBody>
      </p:sp>
      <p:pic>
        <p:nvPicPr>
          <p:cNvPr id="1026" name="Picture 2" descr="いろいろな高速バスのイラスト | かわいいフリー素材集 いらすとや">
            <a:extLst>
              <a:ext uri="{FF2B5EF4-FFF2-40B4-BE49-F238E27FC236}">
                <a16:creationId xmlns:a16="http://schemas.microsoft.com/office/drawing/2014/main" id="{C13DA210-D8D6-D043-B383-0F00C6385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857" y="2519119"/>
            <a:ext cx="787902" cy="4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E38242B-C017-7A4C-B145-ECBFD949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15368" name="Picture 8" descr="体育の先生・教師のイラスト（男性） | かわいいフリー素材集 いらすとや">
            <a:extLst>
              <a:ext uri="{FF2B5EF4-FFF2-40B4-BE49-F238E27FC236}">
                <a16:creationId xmlns:a16="http://schemas.microsoft.com/office/drawing/2014/main" id="{C8840506-56D4-634C-9E16-043134B9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8" y="4599476"/>
            <a:ext cx="1101397" cy="19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7BFBC07A-E54F-D94E-8412-96548ECFE338}"/>
              </a:ext>
            </a:extLst>
          </p:cNvPr>
          <p:cNvSpPr/>
          <p:nvPr/>
        </p:nvSpPr>
        <p:spPr>
          <a:xfrm>
            <a:off x="1195247" y="3593727"/>
            <a:ext cx="3942414" cy="1459284"/>
          </a:xfrm>
          <a:prstGeom prst="wedgeRoundRectCallout">
            <a:avLst>
              <a:gd name="adj1" fmla="val 56402"/>
              <a:gd name="adj2" fmla="val 55375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000"/>
              <a:t>私たちは緑のバスに乗る。君たちは白いバスに乗って。</a:t>
            </a:r>
            <a:endParaRPr kumimoji="1" lang="en-US" altLang="ja-JP" sz="2000" dirty="0"/>
          </a:p>
        </p:txBody>
      </p:sp>
      <p:pic>
        <p:nvPicPr>
          <p:cNvPr id="23554" name="Picture 2" descr="職員室】の画像素材(40127441) | イラスト素材ならイメージナビ">
            <a:extLst>
              <a:ext uri="{FF2B5EF4-FFF2-40B4-BE49-F238E27FC236}">
                <a16:creationId xmlns:a16="http://schemas.microsoft.com/office/drawing/2014/main" id="{F53A6910-4A41-0842-B0F3-BC651F32A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442" y="2118383"/>
            <a:ext cx="924868" cy="10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校内 イラスト 職員室】の画像素材 | 部屋・住宅・インテリアのイラスト素材ならイメージナビ">
            <a:extLst>
              <a:ext uri="{FF2B5EF4-FFF2-40B4-BE49-F238E27FC236}">
                <a16:creationId xmlns:a16="http://schemas.microsoft.com/office/drawing/2014/main" id="{615A35CD-726A-9A48-9AF9-1FA4D6F1B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59" y="2752488"/>
            <a:ext cx="1579657" cy="157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体育の先生・教師のイラスト（女性） | かわいいフリー素材集 いらすとや">
            <a:extLst>
              <a:ext uri="{FF2B5EF4-FFF2-40B4-BE49-F238E27FC236}">
                <a16:creationId xmlns:a16="http://schemas.microsoft.com/office/drawing/2014/main" id="{51C2B4F0-AF43-C245-9F74-CEF852199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87" y="4396107"/>
            <a:ext cx="992929" cy="17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4183673A-EED6-4348-A527-E4DE4CA34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993" y="2484209"/>
            <a:ext cx="870579" cy="45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雲形吹き出し 3">
            <a:extLst>
              <a:ext uri="{FF2B5EF4-FFF2-40B4-BE49-F238E27FC236}">
                <a16:creationId xmlns:a16="http://schemas.microsoft.com/office/drawing/2014/main" id="{4977F7FC-1C5C-FC45-9C4B-C1F903649384}"/>
              </a:ext>
            </a:extLst>
          </p:cNvPr>
          <p:cNvSpPr/>
          <p:nvPr/>
        </p:nvSpPr>
        <p:spPr>
          <a:xfrm>
            <a:off x="2869324" y="2039160"/>
            <a:ext cx="2862922" cy="1464898"/>
          </a:xfrm>
          <a:prstGeom prst="cloudCallout">
            <a:avLst>
              <a:gd name="adj1" fmla="val 46717"/>
              <a:gd name="adj2" fmla="val 118463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317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9BF0-C799-4948-B699-66643EB0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773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離島の学校でクラスは２つしかない。担任の先生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人が，職員室で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組の先生が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組の先生に向かっていう（生徒たちはバス乗り場で待機している）</a:t>
            </a:r>
            <a:endParaRPr kumimoji="1" lang="ja-JP" altLang="en-US" sz="28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3EB95E0A-DE86-C147-8E75-B1D2A6BBE505}"/>
              </a:ext>
            </a:extLst>
          </p:cNvPr>
          <p:cNvSpPr/>
          <p:nvPr/>
        </p:nvSpPr>
        <p:spPr>
          <a:xfrm>
            <a:off x="7229236" y="6207062"/>
            <a:ext cx="268003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B</a:t>
            </a:r>
            <a:r>
              <a:rPr lang="ja-JP" altLang="en-US" sz="2400" b="1"/>
              <a:t>組の先生</a:t>
            </a:r>
            <a:endParaRPr kumimoji="1" lang="ja-JP" altLang="en-US" sz="2400" b="1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614F065A-DE3A-7441-8E20-57AD6A969FDE}"/>
              </a:ext>
            </a:extLst>
          </p:cNvPr>
          <p:cNvSpPr/>
          <p:nvPr/>
        </p:nvSpPr>
        <p:spPr>
          <a:xfrm>
            <a:off x="3122011" y="6151118"/>
            <a:ext cx="2743200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/>
              <a:t>A</a:t>
            </a:r>
            <a:r>
              <a:rPr kumimoji="1" lang="ja-JP" altLang="en-US" sz="2400" b="1"/>
              <a:t>組の先生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E38242B-C017-7A4C-B145-ECBFD949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15368" name="Picture 8" descr="体育の先生・教師のイラスト（男性） | かわいいフリー素材集 いらすとや">
            <a:extLst>
              <a:ext uri="{FF2B5EF4-FFF2-40B4-BE49-F238E27FC236}">
                <a16:creationId xmlns:a16="http://schemas.microsoft.com/office/drawing/2014/main" id="{C8840506-56D4-634C-9E16-043134B9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8" y="4599476"/>
            <a:ext cx="1101397" cy="19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7BFBC07A-E54F-D94E-8412-96548ECFE338}"/>
              </a:ext>
            </a:extLst>
          </p:cNvPr>
          <p:cNvSpPr/>
          <p:nvPr/>
        </p:nvSpPr>
        <p:spPr>
          <a:xfrm>
            <a:off x="1195247" y="3593727"/>
            <a:ext cx="3942414" cy="1459284"/>
          </a:xfrm>
          <a:prstGeom prst="wedgeRoundRectCallout">
            <a:avLst>
              <a:gd name="adj1" fmla="val 56402"/>
              <a:gd name="adj2" fmla="val 55375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000"/>
              <a:t>私たちは同じバスに乗ろう。</a:t>
            </a:r>
            <a:endParaRPr kumimoji="1" lang="en-US" altLang="ja-JP" sz="2000" dirty="0"/>
          </a:p>
        </p:txBody>
      </p:sp>
      <p:pic>
        <p:nvPicPr>
          <p:cNvPr id="23554" name="Picture 2" descr="職員室】の画像素材(40127441) | イラスト素材ならイメージナビ">
            <a:extLst>
              <a:ext uri="{FF2B5EF4-FFF2-40B4-BE49-F238E27FC236}">
                <a16:creationId xmlns:a16="http://schemas.microsoft.com/office/drawing/2014/main" id="{F53A6910-4A41-0842-B0F3-BC651F32A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442" y="2118383"/>
            <a:ext cx="924868" cy="10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校内 イラスト 職員室】の画像素材 | 部屋・住宅・インテリアのイラスト素材ならイメージナビ">
            <a:extLst>
              <a:ext uri="{FF2B5EF4-FFF2-40B4-BE49-F238E27FC236}">
                <a16:creationId xmlns:a16="http://schemas.microsoft.com/office/drawing/2014/main" id="{615A35CD-726A-9A48-9AF9-1FA4D6F1B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59" y="2752488"/>
            <a:ext cx="1579657" cy="157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体育の先生・教師のイラスト（女性） | かわいいフリー素材集 いらすとや">
            <a:extLst>
              <a:ext uri="{FF2B5EF4-FFF2-40B4-BE49-F238E27FC236}">
                <a16:creationId xmlns:a16="http://schemas.microsoft.com/office/drawing/2014/main" id="{51C2B4F0-AF43-C245-9F74-CEF852199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87" y="4396107"/>
            <a:ext cx="992929" cy="17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4183673A-EED6-4348-A527-E4DE4CA34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495" y="2467885"/>
            <a:ext cx="870579" cy="45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雲形吹き出し 3">
            <a:extLst>
              <a:ext uri="{FF2B5EF4-FFF2-40B4-BE49-F238E27FC236}">
                <a16:creationId xmlns:a16="http://schemas.microsoft.com/office/drawing/2014/main" id="{4977F7FC-1C5C-FC45-9C4B-C1F903649384}"/>
              </a:ext>
            </a:extLst>
          </p:cNvPr>
          <p:cNvSpPr/>
          <p:nvPr/>
        </p:nvSpPr>
        <p:spPr>
          <a:xfrm>
            <a:off x="2869324" y="2039160"/>
            <a:ext cx="2862922" cy="1464898"/>
          </a:xfrm>
          <a:prstGeom prst="cloudCallout">
            <a:avLst>
              <a:gd name="adj1" fmla="val 46717"/>
              <a:gd name="adj2" fmla="val 118463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853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9BF0-C799-4948-B699-66643EB0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773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都会の学校でクラスは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5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つある。バスが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4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台来ており，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3-5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組がそれぞれ別々のバスに乗った。残り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台のバスをめぐって，職員室で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組の担任が</a:t>
            </a:r>
            <a:r>
              <a:rPr lang="en-US" altLang="ja-JP" sz="3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3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組の担任に対して言う。（生徒たちはバス乗り場で待機している）</a:t>
            </a:r>
            <a:endParaRPr kumimoji="1" lang="ja-JP" altLang="en-US" sz="32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15362" name="Picture 2" descr="路線バスのイラスト | かわいいフリー素材集 いらすとや">
            <a:extLst>
              <a:ext uri="{FF2B5EF4-FFF2-40B4-BE49-F238E27FC236}">
                <a16:creationId xmlns:a16="http://schemas.microsoft.com/office/drawing/2014/main" id="{5EE8F485-ED40-B34C-BD8C-6133EC727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754" y="2598831"/>
            <a:ext cx="931045" cy="4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体育の先生・教師のイラスト（男性） | かわいいフリー素材集 いらすとや">
            <a:extLst>
              <a:ext uri="{FF2B5EF4-FFF2-40B4-BE49-F238E27FC236}">
                <a16:creationId xmlns:a16="http://schemas.microsoft.com/office/drawing/2014/main" id="{6127FA9C-CBB4-4B44-8A7F-C981707CD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8" y="4599476"/>
            <a:ext cx="1101397" cy="19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体育の先生・教師のイラスト（女性） | かわいいフリー素材集 いらすとや">
            <a:extLst>
              <a:ext uri="{FF2B5EF4-FFF2-40B4-BE49-F238E27FC236}">
                <a16:creationId xmlns:a16="http://schemas.microsoft.com/office/drawing/2014/main" id="{7EC59710-C010-CC4E-9280-11EF626F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237" y="4622843"/>
            <a:ext cx="1102041" cy="196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角丸四角形吹き出し 24">
            <a:extLst>
              <a:ext uri="{FF2B5EF4-FFF2-40B4-BE49-F238E27FC236}">
                <a16:creationId xmlns:a16="http://schemas.microsoft.com/office/drawing/2014/main" id="{75B90F3E-4755-2244-9053-F5E3CAA1971D}"/>
              </a:ext>
            </a:extLst>
          </p:cNvPr>
          <p:cNvSpPr/>
          <p:nvPr/>
        </p:nvSpPr>
        <p:spPr>
          <a:xfrm>
            <a:off x="1426860" y="5124818"/>
            <a:ext cx="2961542" cy="1459284"/>
          </a:xfrm>
          <a:prstGeom prst="wedgeRoundRectCallout">
            <a:avLst>
              <a:gd name="adj1" fmla="val 76326"/>
              <a:gd name="adj2" fmla="val -22839"/>
              <a:gd name="adj3" fmla="val 16667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/>
              <a:t>他の組はもう乗ってるから，私たちは同じバスに乗ろう</a:t>
            </a:r>
            <a:endParaRPr kumimoji="1" lang="ja-JP" altLang="en-US"/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414F567E-793E-B747-AF23-48AFAC4373F3}"/>
              </a:ext>
            </a:extLst>
          </p:cNvPr>
          <p:cNvSpPr/>
          <p:nvPr/>
        </p:nvSpPr>
        <p:spPr>
          <a:xfrm>
            <a:off x="7229236" y="6207062"/>
            <a:ext cx="42588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B</a:t>
            </a:r>
            <a:r>
              <a:rPr lang="ja-JP" altLang="en-US" sz="2400" b="1"/>
              <a:t>組</a:t>
            </a:r>
            <a:endParaRPr kumimoji="1" lang="ja-JP" altLang="en-US" sz="2400" b="1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F66713B5-D716-A544-ADDA-E9318D10172E}"/>
              </a:ext>
            </a:extLst>
          </p:cNvPr>
          <p:cNvSpPr/>
          <p:nvPr/>
        </p:nvSpPr>
        <p:spPr>
          <a:xfrm>
            <a:off x="6070002" y="6341977"/>
            <a:ext cx="425885" cy="31821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/>
              <a:t>A</a:t>
            </a:r>
            <a:r>
              <a:rPr lang="ja-JP" altLang="en-US" sz="2400" b="1"/>
              <a:t>組</a:t>
            </a:r>
            <a:endParaRPr lang="en-US" altLang="ja-JP" sz="2400" b="1" dirty="0"/>
          </a:p>
        </p:txBody>
      </p:sp>
      <p:sp>
        <p:nvSpPr>
          <p:cNvPr id="4" name="右矢印 3">
            <a:extLst>
              <a:ext uri="{FF2B5EF4-FFF2-40B4-BE49-F238E27FC236}">
                <a16:creationId xmlns:a16="http://schemas.microsoft.com/office/drawing/2014/main" id="{A0129AB5-3854-0249-BB0C-D7F4595AC1A9}"/>
              </a:ext>
            </a:extLst>
          </p:cNvPr>
          <p:cNvSpPr/>
          <p:nvPr/>
        </p:nvSpPr>
        <p:spPr>
          <a:xfrm>
            <a:off x="6205624" y="5202621"/>
            <a:ext cx="290263" cy="3678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B544651-F4E8-D546-A2BC-5238C3D3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F694-095D-6647-A9F9-FEB6D20B604F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3" name="雲形吹き出し 2">
            <a:extLst>
              <a:ext uri="{FF2B5EF4-FFF2-40B4-BE49-F238E27FC236}">
                <a16:creationId xmlns:a16="http://schemas.microsoft.com/office/drawing/2014/main" id="{E92AC963-0A76-BC4C-8264-29D4141B151C}"/>
              </a:ext>
            </a:extLst>
          </p:cNvPr>
          <p:cNvSpPr/>
          <p:nvPr/>
        </p:nvSpPr>
        <p:spPr>
          <a:xfrm>
            <a:off x="989519" y="2122309"/>
            <a:ext cx="5031040" cy="2477167"/>
          </a:xfrm>
          <a:prstGeom prst="cloudCallout">
            <a:avLst>
              <a:gd name="adj1" fmla="val 37726"/>
              <a:gd name="adj2" fmla="val 49399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8AC62EE-9B09-A94C-9C49-EF2F4FEC9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124" y="2598831"/>
            <a:ext cx="2331013" cy="1252568"/>
          </a:xfrm>
          <a:prstGeom prst="rect">
            <a:avLst/>
          </a:prstGeom>
        </p:spPr>
      </p:pic>
      <p:pic>
        <p:nvPicPr>
          <p:cNvPr id="44" name="Picture 2" descr="職員室】の画像素材(40127441) | イラスト素材ならイメージナビ">
            <a:extLst>
              <a:ext uri="{FF2B5EF4-FFF2-40B4-BE49-F238E27FC236}">
                <a16:creationId xmlns:a16="http://schemas.microsoft.com/office/drawing/2014/main" id="{0FC51E4A-C918-584A-A0FD-A56FD6646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442" y="2118383"/>
            <a:ext cx="924868" cy="10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校内 イラスト 職員室】の画像素材 | 部屋・住宅・インテリアのイラスト素材ならイメージナビ">
            <a:extLst>
              <a:ext uri="{FF2B5EF4-FFF2-40B4-BE49-F238E27FC236}">
                <a16:creationId xmlns:a16="http://schemas.microsoft.com/office/drawing/2014/main" id="{FC24DA38-0516-C746-8504-975FE3FD5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59" y="2752488"/>
            <a:ext cx="1579657" cy="157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948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4455</TotalTime>
  <Words>1269</Words>
  <Application>Microsoft Macintosh PowerPoint</Application>
  <PresentationFormat>ワイド画面</PresentationFormat>
  <Paragraphs>112</Paragraphs>
  <Slides>25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0" baseType="lpstr">
      <vt:lpstr>Hiragino Maru Gothic ProN W4</vt:lpstr>
      <vt:lpstr>游ゴシック</vt:lpstr>
      <vt:lpstr>游ゴシック Light</vt:lpstr>
      <vt:lpstr>Arial</vt:lpstr>
      <vt:lpstr>Office テーマ</vt:lpstr>
      <vt:lpstr>3人で定食屋にきて同じテーブルにつく（他に客はいない）。1人が店員に向かって注文する。</vt:lpstr>
      <vt:lpstr>3人で定食屋にきて同じテーブルにつく（他に客はいない）。1人が残りの2人に向かって言う。</vt:lpstr>
      <vt:lpstr>3人で定食屋にきて同じテーブルにつく（他に客はいない）。1人が残りの2人に向かって言う。</vt:lpstr>
      <vt:lpstr>5人で定食屋にきて同じテーブルにつく（他に客はいない）。1人が店員に注文する。</vt:lpstr>
      <vt:lpstr>5人で定食屋にきて，3人のテーブル（A)と2人のテーブル（B)というふうに別々のテーブルにつく。Aのテーブル（3人）の1人が同じAの2人に言う。</vt:lpstr>
      <vt:lpstr>5人で定食屋にきて同じテーブルにつく（他に客はいない）。1人が４人全員に向かって言う。</vt:lpstr>
      <vt:lpstr>5人で定食屋にきて，3人のテーブル（A)と2人のテーブル（B)というふうに別々のテーブルにつく。Aのテーブル（3人）の1人が同じAの2人に言う。</vt:lpstr>
      <vt:lpstr>合宿で，太郎たちのグループとあなたのグループが一緒の部屋で話し合いをしている。あなたが，太郎のグループの人に向かっていう。</vt:lpstr>
      <vt:lpstr>合宿で，太郎たちのグループとあなたのグループが一緒の部屋で話し合いをしている。あなたが，同じグループの人に向かっていう。</vt:lpstr>
      <vt:lpstr>合宿で，あなたのグループの部屋にて。太郎たちのグループが料理担当になったことをみんなに伝えながら，あなたがいう。</vt:lpstr>
      <vt:lpstr>合宿で，あなたのグループの部屋にて。いろんな仕事のうち，洗い物をやりたいあなたが提案する。</vt:lpstr>
      <vt:lpstr>野球の試合前。グラウンドで，両チームが見えるところで，監督が相手チームに向かって叫ぶ。</vt:lpstr>
      <vt:lpstr>野球の試合前。グラウンドで，両チームが見えるところで監督がメンバーに呼びかけている。</vt:lpstr>
      <vt:lpstr>野球の試合前。自分のチームのロッカールームで監督が選手たちに呼びかけている。</vt:lpstr>
      <vt:lpstr>野球の試合前。自分のチームのロッカールームで監督が選手たちに呼びかけている。</vt:lpstr>
      <vt:lpstr>クラスに3人しかいない小さなクラス。全員幼馴染。英語の会話練習を終えたあと，先生に知らせる。</vt:lpstr>
      <vt:lpstr>クラスに６人いる。英語の会話練習で3人1組になるグループ分けをしている。幼馴染でいつも一緒の３人組がいる。</vt:lpstr>
      <vt:lpstr>今日初めて一緒になったクラスに全部で6人いる。英語の会話練習で3人1組になるグループ分けをしている。たまたま一緒になった初見の3人組同士の会話</vt:lpstr>
      <vt:lpstr>クラスに3人しかいない小さなクラス。全員幼馴染。英語の会話練習でその3人でグループを作った。</vt:lpstr>
      <vt:lpstr>遠足のバス乗り場。離島の学校でクラスは２つしかない。バスが2台きた。A組の先生がB組の先生に向かっていう。</vt:lpstr>
      <vt:lpstr>遠足のバス乗り場。都会の学校でクラスは5つある。バスが4台来ており，すでに3つの組がそれぞれ別々のバスに乗った。残り1台のバスをめぐって，A組の担任がB組の担任に対して言う。</vt:lpstr>
      <vt:lpstr>遠足のバス乗り場。離島の学校でクラスは2つしかない。バスが1台しか来なかった。A組の担任がB組の担任に対して言う。</vt:lpstr>
      <vt:lpstr>離島の学校でクラスは２つしかない。バスが2台きた。職員室でA組の先生がB組の先生に向かっていう。（生徒たちはバス乗り場で待機している）</vt:lpstr>
      <vt:lpstr>離島の学校でクラスは２つしかない。担任の先生2人が，職員室でA組の先生がB組の先生に向かっていう（生徒たちはバス乗り場で待機している）</vt:lpstr>
      <vt:lpstr>都会の学校でクラスは5つある。バスが4台来ており，3-5組がそれぞれ別々のバスに乗った。残り1台のバスをめぐって，職員室でA組の担任がB組の担任に対して言う。（生徒たちはバス乗り場で待機している）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SHIMOJI MICHINORI</dc:creator>
  <cp:lastModifiedBy>SHIMOJI MICHINORI</cp:lastModifiedBy>
  <cp:revision>67</cp:revision>
  <cp:lastPrinted>2021-09-24T00:09:30Z</cp:lastPrinted>
  <dcterms:created xsi:type="dcterms:W3CDTF">2021-07-19T05:08:52Z</dcterms:created>
  <dcterms:modified xsi:type="dcterms:W3CDTF">2022-04-06T09:48:08Z</dcterms:modified>
</cp:coreProperties>
</file>