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21"/>
  </p:notesMasterIdLst>
  <p:sldIdLst>
    <p:sldId id="256" r:id="rId3"/>
    <p:sldId id="257" r:id="rId4"/>
    <p:sldId id="261" r:id="rId5"/>
    <p:sldId id="263" r:id="rId6"/>
    <p:sldId id="262" r:id="rId7"/>
    <p:sldId id="272" r:id="rId8"/>
    <p:sldId id="274" r:id="rId9"/>
    <p:sldId id="280" r:id="rId10"/>
    <p:sldId id="275" r:id="rId11"/>
    <p:sldId id="276" r:id="rId12"/>
    <p:sldId id="273" r:id="rId13"/>
    <p:sldId id="265" r:id="rId14"/>
    <p:sldId id="279" r:id="rId15"/>
    <p:sldId id="264" r:id="rId16"/>
    <p:sldId id="260" r:id="rId17"/>
    <p:sldId id="277" r:id="rId18"/>
    <p:sldId id="278" r:id="rId19"/>
    <p:sldId id="25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24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41"/>
    <p:restoredTop sz="78091"/>
  </p:normalViewPr>
  <p:slideViewPr>
    <p:cSldViewPr snapToGrid="0" snapToObjects="1">
      <p:cViewPr varScale="1">
        <p:scale>
          <a:sx n="85" d="100"/>
          <a:sy n="85" d="100"/>
        </p:scale>
        <p:origin x="1288" y="16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pieChart>
        <c:varyColors val="1"/>
        <c:ser>
          <c:idx val="0"/>
          <c:order val="0"/>
          <c:tx>
            <c:strRef>
              <c:f>Sheet1!$B$1</c:f>
              <c:strCache>
                <c:ptCount val="1"/>
                <c:pt idx="0">
                  <c:v>Slices</c:v>
                </c:pt>
              </c:strCache>
            </c:strRef>
          </c:tx>
          <c:explosion val="8"/>
          <c:dPt>
            <c:idx val="0"/>
            <c:bubble3D val="0"/>
            <c:spPr>
              <a:solidFill>
                <a:schemeClr val="accent6"/>
              </a:solidFill>
              <a:ln w="19050">
                <a:solidFill>
                  <a:schemeClr val="lt1"/>
                </a:solidFill>
              </a:ln>
              <a:effectLst/>
            </c:spPr>
            <c:extLst>
              <c:ext xmlns:c16="http://schemas.microsoft.com/office/drawing/2014/chart" uri="{C3380CC4-5D6E-409C-BE32-E72D297353CC}">
                <c16:uniqueId val="{00000001-EB28-AF4E-9E7D-1AFD219F5745}"/>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EB28-AF4E-9E7D-1AFD219F5745}"/>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EB28-AF4E-9E7D-1AFD219F5745}"/>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EB28-AF4E-9E7D-1AFD219F5745}"/>
              </c:ext>
            </c:extLst>
          </c:dPt>
          <c:cat>
            <c:strRef>
              <c:f>Sheet1!$A$2:$A$5</c:f>
              <c:strCache>
                <c:ptCount val="3"/>
                <c:pt idx="0">
                  <c:v>Cake</c:v>
                </c:pt>
                <c:pt idx="1">
                  <c:v>Pie</c:v>
                </c:pt>
                <c:pt idx="2">
                  <c:v>Vlaai</c:v>
                </c:pt>
              </c:strCache>
            </c:strRef>
          </c:cat>
          <c:val>
            <c:numRef>
              <c:f>Sheet1!$B$2:$B$5</c:f>
              <c:numCache>
                <c:formatCode>General</c:formatCode>
                <c:ptCount val="4"/>
                <c:pt idx="0">
                  <c:v>8</c:v>
                </c:pt>
                <c:pt idx="1">
                  <c:v>5</c:v>
                </c:pt>
                <c:pt idx="2">
                  <c:v>3</c:v>
                </c:pt>
              </c:numCache>
            </c:numRef>
          </c:val>
          <c:extLst>
            <c:ext xmlns:c16="http://schemas.microsoft.com/office/drawing/2014/chart" uri="{C3380CC4-5D6E-409C-BE32-E72D297353CC}">
              <c16:uniqueId val="{00000008-EB28-AF4E-9E7D-1AFD219F5745}"/>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L"/>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A4C644-E81E-294A-BDE5-B74B46120735}" type="doc">
      <dgm:prSet loTypeId="urn:microsoft.com/office/officeart/2005/8/layout/hProcess3" loCatId="" qsTypeId="urn:microsoft.com/office/officeart/2005/8/quickstyle/simple1" qsCatId="simple" csTypeId="urn:microsoft.com/office/officeart/2005/8/colors/accent1_2" csCatId="accent1" phldr="1"/>
      <dgm:spPr/>
    </dgm:pt>
    <dgm:pt modelId="{581DF01F-59D1-2C47-A1B2-6D866CBD5CDE}">
      <dgm:prSet phldrT="[Text]"/>
      <dgm:spPr/>
      <dgm:t>
        <a:bodyPr/>
        <a:lstStyle/>
        <a:p>
          <a:r>
            <a:rPr lang="en-GB" dirty="0"/>
            <a:t>Does</a:t>
          </a:r>
        </a:p>
      </dgm:t>
    </dgm:pt>
    <dgm:pt modelId="{F339D03E-3186-574C-9136-1651E1D7B892}" type="parTrans" cxnId="{13524E61-419C-054C-8537-6FA781D5C04B}">
      <dgm:prSet/>
      <dgm:spPr/>
      <dgm:t>
        <a:bodyPr/>
        <a:lstStyle/>
        <a:p>
          <a:endParaRPr lang="en-GB"/>
        </a:p>
      </dgm:t>
    </dgm:pt>
    <dgm:pt modelId="{1BABC4D6-6956-964F-AD20-10D6109F6C6A}" type="sibTrans" cxnId="{13524E61-419C-054C-8537-6FA781D5C04B}">
      <dgm:prSet/>
      <dgm:spPr/>
      <dgm:t>
        <a:bodyPr/>
        <a:lstStyle/>
        <a:p>
          <a:endParaRPr lang="en-GB"/>
        </a:p>
      </dgm:t>
    </dgm:pt>
    <dgm:pt modelId="{A60951B1-9349-2C42-B173-60787E86B85E}">
      <dgm:prSet phldrT="[Text]"/>
      <dgm:spPr/>
      <dgm:t>
        <a:bodyPr/>
        <a:lstStyle/>
        <a:p>
          <a:r>
            <a:rPr lang="en-GB" dirty="0"/>
            <a:t>This</a:t>
          </a:r>
        </a:p>
      </dgm:t>
    </dgm:pt>
    <dgm:pt modelId="{9E95FCA4-A6CD-D34E-850C-74E124CB2444}" type="parTrans" cxnId="{F7FCA129-E278-5A4B-A0E0-ADCA1B72DDA0}">
      <dgm:prSet/>
      <dgm:spPr/>
      <dgm:t>
        <a:bodyPr/>
        <a:lstStyle/>
        <a:p>
          <a:endParaRPr lang="en-GB"/>
        </a:p>
      </dgm:t>
    </dgm:pt>
    <dgm:pt modelId="{F572059A-3387-6943-AA2C-281DAB3C9D99}" type="sibTrans" cxnId="{F7FCA129-E278-5A4B-A0E0-ADCA1B72DDA0}">
      <dgm:prSet/>
      <dgm:spPr/>
      <dgm:t>
        <a:bodyPr/>
        <a:lstStyle/>
        <a:p>
          <a:endParaRPr lang="en-GB"/>
        </a:p>
      </dgm:t>
    </dgm:pt>
    <dgm:pt modelId="{6FF46E72-A67B-C049-A1D4-C9B19886C9F5}">
      <dgm:prSet phldrT="[Text]"/>
      <dgm:spPr/>
      <dgm:t>
        <a:bodyPr/>
        <a:lstStyle/>
        <a:p>
          <a:r>
            <a:rPr lang="en-GB" dirty="0"/>
            <a:t>Need</a:t>
          </a:r>
        </a:p>
      </dgm:t>
    </dgm:pt>
    <dgm:pt modelId="{4ABBDC97-8300-2C45-B6B2-9B9F912C5C06}" type="parTrans" cxnId="{C4524FD9-7C26-964A-B331-7D49851F5A88}">
      <dgm:prSet/>
      <dgm:spPr/>
      <dgm:t>
        <a:bodyPr/>
        <a:lstStyle/>
        <a:p>
          <a:endParaRPr lang="en-GB"/>
        </a:p>
      </dgm:t>
    </dgm:pt>
    <dgm:pt modelId="{08CEBA42-5973-A945-988C-17A3838BD83A}" type="sibTrans" cxnId="{C4524FD9-7C26-964A-B331-7D49851F5A88}">
      <dgm:prSet/>
      <dgm:spPr/>
      <dgm:t>
        <a:bodyPr/>
        <a:lstStyle/>
        <a:p>
          <a:endParaRPr lang="en-GB"/>
        </a:p>
      </dgm:t>
    </dgm:pt>
    <dgm:pt modelId="{219A1DFE-5C65-B94A-A756-70E4F6988EBF}">
      <dgm:prSet/>
      <dgm:spPr/>
      <dgm:t>
        <a:bodyPr/>
        <a:lstStyle/>
        <a:p>
          <a:r>
            <a:rPr lang="en-GB" dirty="0"/>
            <a:t>Alt</a:t>
          </a:r>
        </a:p>
      </dgm:t>
    </dgm:pt>
    <dgm:pt modelId="{DFBA10AE-B1DB-0648-9CE8-6F6348C160A0}" type="parTrans" cxnId="{232067F9-B6DC-1B4B-8EA6-6E0E45FE75F1}">
      <dgm:prSet/>
      <dgm:spPr/>
      <dgm:t>
        <a:bodyPr/>
        <a:lstStyle/>
        <a:p>
          <a:endParaRPr lang="en-GB"/>
        </a:p>
      </dgm:t>
    </dgm:pt>
    <dgm:pt modelId="{B969B9CF-8E26-D949-8A92-91845D91EC8F}" type="sibTrans" cxnId="{232067F9-B6DC-1B4B-8EA6-6E0E45FE75F1}">
      <dgm:prSet/>
      <dgm:spPr/>
      <dgm:t>
        <a:bodyPr/>
        <a:lstStyle/>
        <a:p>
          <a:endParaRPr lang="en-GB"/>
        </a:p>
      </dgm:t>
    </dgm:pt>
    <dgm:pt modelId="{4D4E49D0-9A31-3D4B-B68A-17E93F2F17EE}">
      <dgm:prSet/>
      <dgm:spPr/>
      <dgm:t>
        <a:bodyPr/>
        <a:lstStyle/>
        <a:p>
          <a:r>
            <a:rPr lang="en-GB" dirty="0"/>
            <a:t>Text?</a:t>
          </a:r>
        </a:p>
      </dgm:t>
    </dgm:pt>
    <dgm:pt modelId="{B64CD6BF-D38B-C648-906F-359B008D8100}" type="parTrans" cxnId="{EF8F08E1-0B86-AF43-A65F-D46E58DD30FE}">
      <dgm:prSet/>
      <dgm:spPr/>
      <dgm:t>
        <a:bodyPr/>
        <a:lstStyle/>
        <a:p>
          <a:endParaRPr lang="en-GB"/>
        </a:p>
      </dgm:t>
    </dgm:pt>
    <dgm:pt modelId="{41EA16D5-7CEE-7946-AAF0-C91ACE3F4212}" type="sibTrans" cxnId="{EF8F08E1-0B86-AF43-A65F-D46E58DD30FE}">
      <dgm:prSet/>
      <dgm:spPr/>
      <dgm:t>
        <a:bodyPr/>
        <a:lstStyle/>
        <a:p>
          <a:endParaRPr lang="en-GB"/>
        </a:p>
      </dgm:t>
    </dgm:pt>
    <dgm:pt modelId="{A17BCACE-D37F-F241-BBC3-0545AA64B25C}" type="pres">
      <dgm:prSet presAssocID="{9FA4C644-E81E-294A-BDE5-B74B46120735}" presName="Name0" presStyleCnt="0">
        <dgm:presLayoutVars>
          <dgm:dir/>
          <dgm:animLvl val="lvl"/>
          <dgm:resizeHandles val="exact"/>
        </dgm:presLayoutVars>
      </dgm:prSet>
      <dgm:spPr/>
    </dgm:pt>
    <dgm:pt modelId="{25BBE897-F763-3543-812D-939A0394F204}" type="pres">
      <dgm:prSet presAssocID="{9FA4C644-E81E-294A-BDE5-B74B46120735}" presName="dummy" presStyleCnt="0"/>
      <dgm:spPr/>
    </dgm:pt>
    <dgm:pt modelId="{13C5DD33-957E-4349-AA18-8DD237BA3C38}" type="pres">
      <dgm:prSet presAssocID="{9FA4C644-E81E-294A-BDE5-B74B46120735}" presName="linH" presStyleCnt="0"/>
      <dgm:spPr/>
    </dgm:pt>
    <dgm:pt modelId="{50578727-08EF-F846-B52E-3A8AFF943FF0}" type="pres">
      <dgm:prSet presAssocID="{9FA4C644-E81E-294A-BDE5-B74B46120735}" presName="padding1" presStyleCnt="0"/>
      <dgm:spPr/>
    </dgm:pt>
    <dgm:pt modelId="{9473A649-485E-CD46-970E-78C6A3E0AE33}" type="pres">
      <dgm:prSet presAssocID="{581DF01F-59D1-2C47-A1B2-6D866CBD5CDE}" presName="linV" presStyleCnt="0"/>
      <dgm:spPr/>
    </dgm:pt>
    <dgm:pt modelId="{22950321-242E-704E-8EA2-EC6E6F621841}" type="pres">
      <dgm:prSet presAssocID="{581DF01F-59D1-2C47-A1B2-6D866CBD5CDE}" presName="spVertical1" presStyleCnt="0"/>
      <dgm:spPr/>
    </dgm:pt>
    <dgm:pt modelId="{B728FCC2-CB5B-F74F-AF61-6A36B2782D4A}" type="pres">
      <dgm:prSet presAssocID="{581DF01F-59D1-2C47-A1B2-6D866CBD5CDE}" presName="parTx" presStyleLbl="revTx" presStyleIdx="0" presStyleCnt="5">
        <dgm:presLayoutVars>
          <dgm:chMax val="0"/>
          <dgm:chPref val="0"/>
          <dgm:bulletEnabled val="1"/>
        </dgm:presLayoutVars>
      </dgm:prSet>
      <dgm:spPr/>
    </dgm:pt>
    <dgm:pt modelId="{633F7297-E70C-864B-8BA4-D734617DA112}" type="pres">
      <dgm:prSet presAssocID="{581DF01F-59D1-2C47-A1B2-6D866CBD5CDE}" presName="spVertical2" presStyleCnt="0"/>
      <dgm:spPr/>
    </dgm:pt>
    <dgm:pt modelId="{947707C0-9EF7-3F4D-863B-9691DEB512CB}" type="pres">
      <dgm:prSet presAssocID="{581DF01F-59D1-2C47-A1B2-6D866CBD5CDE}" presName="spVertical3" presStyleCnt="0"/>
      <dgm:spPr/>
    </dgm:pt>
    <dgm:pt modelId="{C2CB1581-3CF8-9042-904C-630317A538A8}" type="pres">
      <dgm:prSet presAssocID="{1BABC4D6-6956-964F-AD20-10D6109F6C6A}" presName="space" presStyleCnt="0"/>
      <dgm:spPr/>
    </dgm:pt>
    <dgm:pt modelId="{95A31A33-3460-C84B-93F7-BED626EB7A81}" type="pres">
      <dgm:prSet presAssocID="{A60951B1-9349-2C42-B173-60787E86B85E}" presName="linV" presStyleCnt="0"/>
      <dgm:spPr/>
    </dgm:pt>
    <dgm:pt modelId="{9C4BE8CC-8F52-1D4F-A178-C71F561D7E58}" type="pres">
      <dgm:prSet presAssocID="{A60951B1-9349-2C42-B173-60787E86B85E}" presName="spVertical1" presStyleCnt="0"/>
      <dgm:spPr/>
    </dgm:pt>
    <dgm:pt modelId="{CC4BB602-F79A-2548-9388-C203D329F84C}" type="pres">
      <dgm:prSet presAssocID="{A60951B1-9349-2C42-B173-60787E86B85E}" presName="parTx" presStyleLbl="revTx" presStyleIdx="1" presStyleCnt="5">
        <dgm:presLayoutVars>
          <dgm:chMax val="0"/>
          <dgm:chPref val="0"/>
          <dgm:bulletEnabled val="1"/>
        </dgm:presLayoutVars>
      </dgm:prSet>
      <dgm:spPr/>
    </dgm:pt>
    <dgm:pt modelId="{6C9DA193-EDEF-9142-835C-C11CA7F6EED2}" type="pres">
      <dgm:prSet presAssocID="{A60951B1-9349-2C42-B173-60787E86B85E}" presName="spVertical2" presStyleCnt="0"/>
      <dgm:spPr/>
    </dgm:pt>
    <dgm:pt modelId="{D9761202-1D59-1A49-9FBE-284535CB47B6}" type="pres">
      <dgm:prSet presAssocID="{A60951B1-9349-2C42-B173-60787E86B85E}" presName="spVertical3" presStyleCnt="0"/>
      <dgm:spPr/>
    </dgm:pt>
    <dgm:pt modelId="{8652F8F4-C755-5948-B24D-6EB231C5CED6}" type="pres">
      <dgm:prSet presAssocID="{F572059A-3387-6943-AA2C-281DAB3C9D99}" presName="space" presStyleCnt="0"/>
      <dgm:spPr/>
    </dgm:pt>
    <dgm:pt modelId="{BD75C15D-0876-974E-A9C2-A1776A881E78}" type="pres">
      <dgm:prSet presAssocID="{6FF46E72-A67B-C049-A1D4-C9B19886C9F5}" presName="linV" presStyleCnt="0"/>
      <dgm:spPr/>
    </dgm:pt>
    <dgm:pt modelId="{DC730536-2D59-DC4F-8D1A-A29A06D6E7F1}" type="pres">
      <dgm:prSet presAssocID="{6FF46E72-A67B-C049-A1D4-C9B19886C9F5}" presName="spVertical1" presStyleCnt="0"/>
      <dgm:spPr/>
    </dgm:pt>
    <dgm:pt modelId="{DD512FF8-AF58-3E4C-A64D-4E1BC1FB0CCB}" type="pres">
      <dgm:prSet presAssocID="{6FF46E72-A67B-C049-A1D4-C9B19886C9F5}" presName="parTx" presStyleLbl="revTx" presStyleIdx="2" presStyleCnt="5">
        <dgm:presLayoutVars>
          <dgm:chMax val="0"/>
          <dgm:chPref val="0"/>
          <dgm:bulletEnabled val="1"/>
        </dgm:presLayoutVars>
      </dgm:prSet>
      <dgm:spPr/>
    </dgm:pt>
    <dgm:pt modelId="{B754D5D4-5C62-7E48-9227-B974A0CB0D6C}" type="pres">
      <dgm:prSet presAssocID="{6FF46E72-A67B-C049-A1D4-C9B19886C9F5}" presName="spVertical2" presStyleCnt="0"/>
      <dgm:spPr/>
    </dgm:pt>
    <dgm:pt modelId="{E047FA3E-2DAC-934A-ACAE-F8A7553FC8CC}" type="pres">
      <dgm:prSet presAssocID="{6FF46E72-A67B-C049-A1D4-C9B19886C9F5}" presName="spVertical3" presStyleCnt="0"/>
      <dgm:spPr/>
    </dgm:pt>
    <dgm:pt modelId="{4C45D0CC-64AC-C146-BFC5-BBB499327BDC}" type="pres">
      <dgm:prSet presAssocID="{08CEBA42-5973-A945-988C-17A3838BD83A}" presName="space" presStyleCnt="0"/>
      <dgm:spPr/>
    </dgm:pt>
    <dgm:pt modelId="{AC46CE9C-D331-DC4A-BDD9-574BA37800A5}" type="pres">
      <dgm:prSet presAssocID="{219A1DFE-5C65-B94A-A756-70E4F6988EBF}" presName="linV" presStyleCnt="0"/>
      <dgm:spPr/>
    </dgm:pt>
    <dgm:pt modelId="{FD0C7BD3-5274-E349-B310-EBBAD0367636}" type="pres">
      <dgm:prSet presAssocID="{219A1DFE-5C65-B94A-A756-70E4F6988EBF}" presName="spVertical1" presStyleCnt="0"/>
      <dgm:spPr/>
    </dgm:pt>
    <dgm:pt modelId="{A89A6D23-734D-2748-AC08-86AE033ADFD2}" type="pres">
      <dgm:prSet presAssocID="{219A1DFE-5C65-B94A-A756-70E4F6988EBF}" presName="parTx" presStyleLbl="revTx" presStyleIdx="3" presStyleCnt="5">
        <dgm:presLayoutVars>
          <dgm:chMax val="0"/>
          <dgm:chPref val="0"/>
          <dgm:bulletEnabled val="1"/>
        </dgm:presLayoutVars>
      </dgm:prSet>
      <dgm:spPr/>
    </dgm:pt>
    <dgm:pt modelId="{6536658B-9BD3-0C43-B1A2-B9BEC853081C}" type="pres">
      <dgm:prSet presAssocID="{219A1DFE-5C65-B94A-A756-70E4F6988EBF}" presName="spVertical2" presStyleCnt="0"/>
      <dgm:spPr/>
    </dgm:pt>
    <dgm:pt modelId="{96E39EBE-1E3D-DF41-BA53-15BAFB894294}" type="pres">
      <dgm:prSet presAssocID="{219A1DFE-5C65-B94A-A756-70E4F6988EBF}" presName="spVertical3" presStyleCnt="0"/>
      <dgm:spPr/>
    </dgm:pt>
    <dgm:pt modelId="{2DF09155-9DC2-CF4C-86B8-1E7E38C52CB0}" type="pres">
      <dgm:prSet presAssocID="{B969B9CF-8E26-D949-8A92-91845D91EC8F}" presName="space" presStyleCnt="0"/>
      <dgm:spPr/>
    </dgm:pt>
    <dgm:pt modelId="{33BBE638-0E25-A149-9E5D-494EC07B4EE2}" type="pres">
      <dgm:prSet presAssocID="{4D4E49D0-9A31-3D4B-B68A-17E93F2F17EE}" presName="linV" presStyleCnt="0"/>
      <dgm:spPr/>
    </dgm:pt>
    <dgm:pt modelId="{1C78176B-016C-9A41-856C-CAA0C950081E}" type="pres">
      <dgm:prSet presAssocID="{4D4E49D0-9A31-3D4B-B68A-17E93F2F17EE}" presName="spVertical1" presStyleCnt="0"/>
      <dgm:spPr/>
    </dgm:pt>
    <dgm:pt modelId="{0877F581-A908-E94D-83F8-EA3250ED645F}" type="pres">
      <dgm:prSet presAssocID="{4D4E49D0-9A31-3D4B-B68A-17E93F2F17EE}" presName="parTx" presStyleLbl="revTx" presStyleIdx="4" presStyleCnt="5">
        <dgm:presLayoutVars>
          <dgm:chMax val="0"/>
          <dgm:chPref val="0"/>
          <dgm:bulletEnabled val="1"/>
        </dgm:presLayoutVars>
      </dgm:prSet>
      <dgm:spPr/>
    </dgm:pt>
    <dgm:pt modelId="{16DCA857-2FF9-B34D-994D-3467F59DD252}" type="pres">
      <dgm:prSet presAssocID="{4D4E49D0-9A31-3D4B-B68A-17E93F2F17EE}" presName="spVertical2" presStyleCnt="0"/>
      <dgm:spPr/>
    </dgm:pt>
    <dgm:pt modelId="{9345E709-854C-BD48-A15B-953C67F6B339}" type="pres">
      <dgm:prSet presAssocID="{4D4E49D0-9A31-3D4B-B68A-17E93F2F17EE}" presName="spVertical3" presStyleCnt="0"/>
      <dgm:spPr/>
    </dgm:pt>
    <dgm:pt modelId="{0113F360-DED0-E244-9490-E4F589505653}" type="pres">
      <dgm:prSet presAssocID="{9FA4C644-E81E-294A-BDE5-B74B46120735}" presName="padding2" presStyleCnt="0"/>
      <dgm:spPr/>
    </dgm:pt>
    <dgm:pt modelId="{B742487E-4899-6D49-8D9D-C3D4E39683E8}" type="pres">
      <dgm:prSet presAssocID="{9FA4C644-E81E-294A-BDE5-B74B46120735}" presName="negArrow" presStyleCnt="0"/>
      <dgm:spPr/>
    </dgm:pt>
    <dgm:pt modelId="{676981BF-EFBE-1747-B8F3-D074CD41AB44}" type="pres">
      <dgm:prSet presAssocID="{9FA4C644-E81E-294A-BDE5-B74B46120735}" presName="backgroundArrow" presStyleLbl="node1" presStyleIdx="0" presStyleCnt="1"/>
      <dgm:spPr/>
    </dgm:pt>
  </dgm:ptLst>
  <dgm:cxnLst>
    <dgm:cxn modelId="{F7FCA129-E278-5A4B-A0E0-ADCA1B72DDA0}" srcId="{9FA4C644-E81E-294A-BDE5-B74B46120735}" destId="{A60951B1-9349-2C42-B173-60787E86B85E}" srcOrd="1" destOrd="0" parTransId="{9E95FCA4-A6CD-D34E-850C-74E124CB2444}" sibTransId="{F572059A-3387-6943-AA2C-281DAB3C9D99}"/>
    <dgm:cxn modelId="{13524E61-419C-054C-8537-6FA781D5C04B}" srcId="{9FA4C644-E81E-294A-BDE5-B74B46120735}" destId="{581DF01F-59D1-2C47-A1B2-6D866CBD5CDE}" srcOrd="0" destOrd="0" parTransId="{F339D03E-3186-574C-9136-1651E1D7B892}" sibTransId="{1BABC4D6-6956-964F-AD20-10D6109F6C6A}"/>
    <dgm:cxn modelId="{32490B65-1FD6-3547-B0D4-24AFE27748AB}" type="presOf" srcId="{581DF01F-59D1-2C47-A1B2-6D866CBD5CDE}" destId="{B728FCC2-CB5B-F74F-AF61-6A36B2782D4A}" srcOrd="0" destOrd="0" presId="urn:microsoft.com/office/officeart/2005/8/layout/hProcess3"/>
    <dgm:cxn modelId="{84ACFA67-8535-D640-A317-E0476AA3D8FB}" type="presOf" srcId="{219A1DFE-5C65-B94A-A756-70E4F6988EBF}" destId="{A89A6D23-734D-2748-AC08-86AE033ADFD2}" srcOrd="0" destOrd="0" presId="urn:microsoft.com/office/officeart/2005/8/layout/hProcess3"/>
    <dgm:cxn modelId="{43A4EFC5-7C3B-AB40-8D24-01D9374AB8B5}" type="presOf" srcId="{4D4E49D0-9A31-3D4B-B68A-17E93F2F17EE}" destId="{0877F581-A908-E94D-83F8-EA3250ED645F}" srcOrd="0" destOrd="0" presId="urn:microsoft.com/office/officeart/2005/8/layout/hProcess3"/>
    <dgm:cxn modelId="{B62C5CCD-C838-D04E-B36E-200654768EA1}" type="presOf" srcId="{A60951B1-9349-2C42-B173-60787E86B85E}" destId="{CC4BB602-F79A-2548-9388-C203D329F84C}" srcOrd="0" destOrd="0" presId="urn:microsoft.com/office/officeart/2005/8/layout/hProcess3"/>
    <dgm:cxn modelId="{11C912CF-F630-554C-BB8C-D8031FC58123}" type="presOf" srcId="{9FA4C644-E81E-294A-BDE5-B74B46120735}" destId="{A17BCACE-D37F-F241-BBC3-0545AA64B25C}" srcOrd="0" destOrd="0" presId="urn:microsoft.com/office/officeart/2005/8/layout/hProcess3"/>
    <dgm:cxn modelId="{697220D2-0EED-2B4F-BAF1-6FBE27F60CAD}" type="presOf" srcId="{6FF46E72-A67B-C049-A1D4-C9B19886C9F5}" destId="{DD512FF8-AF58-3E4C-A64D-4E1BC1FB0CCB}" srcOrd="0" destOrd="0" presId="urn:microsoft.com/office/officeart/2005/8/layout/hProcess3"/>
    <dgm:cxn modelId="{C4524FD9-7C26-964A-B331-7D49851F5A88}" srcId="{9FA4C644-E81E-294A-BDE5-B74B46120735}" destId="{6FF46E72-A67B-C049-A1D4-C9B19886C9F5}" srcOrd="2" destOrd="0" parTransId="{4ABBDC97-8300-2C45-B6B2-9B9F912C5C06}" sibTransId="{08CEBA42-5973-A945-988C-17A3838BD83A}"/>
    <dgm:cxn modelId="{EF8F08E1-0B86-AF43-A65F-D46E58DD30FE}" srcId="{9FA4C644-E81E-294A-BDE5-B74B46120735}" destId="{4D4E49D0-9A31-3D4B-B68A-17E93F2F17EE}" srcOrd="4" destOrd="0" parTransId="{B64CD6BF-D38B-C648-906F-359B008D8100}" sibTransId="{41EA16D5-7CEE-7946-AAF0-C91ACE3F4212}"/>
    <dgm:cxn modelId="{232067F9-B6DC-1B4B-8EA6-6E0E45FE75F1}" srcId="{9FA4C644-E81E-294A-BDE5-B74B46120735}" destId="{219A1DFE-5C65-B94A-A756-70E4F6988EBF}" srcOrd="3" destOrd="0" parTransId="{DFBA10AE-B1DB-0648-9CE8-6F6348C160A0}" sibTransId="{B969B9CF-8E26-D949-8A92-91845D91EC8F}"/>
    <dgm:cxn modelId="{0CB773CD-AECA-D549-8D85-4F6C840A417E}" type="presParOf" srcId="{A17BCACE-D37F-F241-BBC3-0545AA64B25C}" destId="{25BBE897-F763-3543-812D-939A0394F204}" srcOrd="0" destOrd="0" presId="urn:microsoft.com/office/officeart/2005/8/layout/hProcess3"/>
    <dgm:cxn modelId="{6C42B15B-F56A-0F43-A9B9-73CE9E116714}" type="presParOf" srcId="{A17BCACE-D37F-F241-BBC3-0545AA64B25C}" destId="{13C5DD33-957E-4349-AA18-8DD237BA3C38}" srcOrd="1" destOrd="0" presId="urn:microsoft.com/office/officeart/2005/8/layout/hProcess3"/>
    <dgm:cxn modelId="{695C475D-CFA0-DF4A-9BDA-46AFF100E3C9}" type="presParOf" srcId="{13C5DD33-957E-4349-AA18-8DD237BA3C38}" destId="{50578727-08EF-F846-B52E-3A8AFF943FF0}" srcOrd="0" destOrd="0" presId="urn:microsoft.com/office/officeart/2005/8/layout/hProcess3"/>
    <dgm:cxn modelId="{409A156F-33DE-4B49-9493-9CE3B5B035CA}" type="presParOf" srcId="{13C5DD33-957E-4349-AA18-8DD237BA3C38}" destId="{9473A649-485E-CD46-970E-78C6A3E0AE33}" srcOrd="1" destOrd="0" presId="urn:microsoft.com/office/officeart/2005/8/layout/hProcess3"/>
    <dgm:cxn modelId="{D1D5594B-6352-EA48-AEEC-058CDAC79097}" type="presParOf" srcId="{9473A649-485E-CD46-970E-78C6A3E0AE33}" destId="{22950321-242E-704E-8EA2-EC6E6F621841}" srcOrd="0" destOrd="0" presId="urn:microsoft.com/office/officeart/2005/8/layout/hProcess3"/>
    <dgm:cxn modelId="{B0AC329E-3943-A944-ADDE-AC109E7F55D4}" type="presParOf" srcId="{9473A649-485E-CD46-970E-78C6A3E0AE33}" destId="{B728FCC2-CB5B-F74F-AF61-6A36B2782D4A}" srcOrd="1" destOrd="0" presId="urn:microsoft.com/office/officeart/2005/8/layout/hProcess3"/>
    <dgm:cxn modelId="{2DB8C5A3-119A-1F41-ABF4-9813E7405C83}" type="presParOf" srcId="{9473A649-485E-CD46-970E-78C6A3E0AE33}" destId="{633F7297-E70C-864B-8BA4-D734617DA112}" srcOrd="2" destOrd="0" presId="urn:microsoft.com/office/officeart/2005/8/layout/hProcess3"/>
    <dgm:cxn modelId="{047FF03E-B338-7949-BD7B-5D8C76AA7334}" type="presParOf" srcId="{9473A649-485E-CD46-970E-78C6A3E0AE33}" destId="{947707C0-9EF7-3F4D-863B-9691DEB512CB}" srcOrd="3" destOrd="0" presId="urn:microsoft.com/office/officeart/2005/8/layout/hProcess3"/>
    <dgm:cxn modelId="{A81225D3-96FF-EA4B-9305-488A38D42DC6}" type="presParOf" srcId="{13C5DD33-957E-4349-AA18-8DD237BA3C38}" destId="{C2CB1581-3CF8-9042-904C-630317A538A8}" srcOrd="2" destOrd="0" presId="urn:microsoft.com/office/officeart/2005/8/layout/hProcess3"/>
    <dgm:cxn modelId="{ADC202D2-7AD4-0247-A9B8-0F06E8D51037}" type="presParOf" srcId="{13C5DD33-957E-4349-AA18-8DD237BA3C38}" destId="{95A31A33-3460-C84B-93F7-BED626EB7A81}" srcOrd="3" destOrd="0" presId="urn:microsoft.com/office/officeart/2005/8/layout/hProcess3"/>
    <dgm:cxn modelId="{B312A482-F928-7447-96AB-714241C45E68}" type="presParOf" srcId="{95A31A33-3460-C84B-93F7-BED626EB7A81}" destId="{9C4BE8CC-8F52-1D4F-A178-C71F561D7E58}" srcOrd="0" destOrd="0" presId="urn:microsoft.com/office/officeart/2005/8/layout/hProcess3"/>
    <dgm:cxn modelId="{50C20A61-F120-404E-AEEB-8FB03E8614D0}" type="presParOf" srcId="{95A31A33-3460-C84B-93F7-BED626EB7A81}" destId="{CC4BB602-F79A-2548-9388-C203D329F84C}" srcOrd="1" destOrd="0" presId="urn:microsoft.com/office/officeart/2005/8/layout/hProcess3"/>
    <dgm:cxn modelId="{DC162639-455B-0745-9C78-42DD93CA0C28}" type="presParOf" srcId="{95A31A33-3460-C84B-93F7-BED626EB7A81}" destId="{6C9DA193-EDEF-9142-835C-C11CA7F6EED2}" srcOrd="2" destOrd="0" presId="urn:microsoft.com/office/officeart/2005/8/layout/hProcess3"/>
    <dgm:cxn modelId="{0F4D7610-FA96-2748-B1D2-859DBF3420F8}" type="presParOf" srcId="{95A31A33-3460-C84B-93F7-BED626EB7A81}" destId="{D9761202-1D59-1A49-9FBE-284535CB47B6}" srcOrd="3" destOrd="0" presId="urn:microsoft.com/office/officeart/2005/8/layout/hProcess3"/>
    <dgm:cxn modelId="{231D3F18-50D0-0F4F-8518-CD1B028260FA}" type="presParOf" srcId="{13C5DD33-957E-4349-AA18-8DD237BA3C38}" destId="{8652F8F4-C755-5948-B24D-6EB231C5CED6}" srcOrd="4" destOrd="0" presId="urn:microsoft.com/office/officeart/2005/8/layout/hProcess3"/>
    <dgm:cxn modelId="{AF0929E8-BC68-1449-858B-C431FE25E516}" type="presParOf" srcId="{13C5DD33-957E-4349-AA18-8DD237BA3C38}" destId="{BD75C15D-0876-974E-A9C2-A1776A881E78}" srcOrd="5" destOrd="0" presId="urn:microsoft.com/office/officeart/2005/8/layout/hProcess3"/>
    <dgm:cxn modelId="{F9DBB180-1A7E-BF43-BED7-2FCA11921198}" type="presParOf" srcId="{BD75C15D-0876-974E-A9C2-A1776A881E78}" destId="{DC730536-2D59-DC4F-8D1A-A29A06D6E7F1}" srcOrd="0" destOrd="0" presId="urn:microsoft.com/office/officeart/2005/8/layout/hProcess3"/>
    <dgm:cxn modelId="{88299856-28D8-2042-AFEE-0203A530D0CB}" type="presParOf" srcId="{BD75C15D-0876-974E-A9C2-A1776A881E78}" destId="{DD512FF8-AF58-3E4C-A64D-4E1BC1FB0CCB}" srcOrd="1" destOrd="0" presId="urn:microsoft.com/office/officeart/2005/8/layout/hProcess3"/>
    <dgm:cxn modelId="{9E83212D-2788-C241-809F-1AD7D81A8A4B}" type="presParOf" srcId="{BD75C15D-0876-974E-A9C2-A1776A881E78}" destId="{B754D5D4-5C62-7E48-9227-B974A0CB0D6C}" srcOrd="2" destOrd="0" presId="urn:microsoft.com/office/officeart/2005/8/layout/hProcess3"/>
    <dgm:cxn modelId="{11DDB84B-6A24-9846-A03C-45D80D2B8DEA}" type="presParOf" srcId="{BD75C15D-0876-974E-A9C2-A1776A881E78}" destId="{E047FA3E-2DAC-934A-ACAE-F8A7553FC8CC}" srcOrd="3" destOrd="0" presId="urn:microsoft.com/office/officeart/2005/8/layout/hProcess3"/>
    <dgm:cxn modelId="{41444F9A-AF4E-674B-BDF8-6952DB36B80B}" type="presParOf" srcId="{13C5DD33-957E-4349-AA18-8DD237BA3C38}" destId="{4C45D0CC-64AC-C146-BFC5-BBB499327BDC}" srcOrd="6" destOrd="0" presId="urn:microsoft.com/office/officeart/2005/8/layout/hProcess3"/>
    <dgm:cxn modelId="{737F3DB7-0D77-0645-B5CD-B6BBB92B7F3E}" type="presParOf" srcId="{13C5DD33-957E-4349-AA18-8DD237BA3C38}" destId="{AC46CE9C-D331-DC4A-BDD9-574BA37800A5}" srcOrd="7" destOrd="0" presId="urn:microsoft.com/office/officeart/2005/8/layout/hProcess3"/>
    <dgm:cxn modelId="{D50BB55E-7CA0-6C41-8C19-021A2EDDEDF2}" type="presParOf" srcId="{AC46CE9C-D331-DC4A-BDD9-574BA37800A5}" destId="{FD0C7BD3-5274-E349-B310-EBBAD0367636}" srcOrd="0" destOrd="0" presId="urn:microsoft.com/office/officeart/2005/8/layout/hProcess3"/>
    <dgm:cxn modelId="{4C67CCAD-252D-DE4F-A89C-31FDAC386C5B}" type="presParOf" srcId="{AC46CE9C-D331-DC4A-BDD9-574BA37800A5}" destId="{A89A6D23-734D-2748-AC08-86AE033ADFD2}" srcOrd="1" destOrd="0" presId="urn:microsoft.com/office/officeart/2005/8/layout/hProcess3"/>
    <dgm:cxn modelId="{FDEB6E9C-FE8B-E24E-924D-CB7FFD2987C6}" type="presParOf" srcId="{AC46CE9C-D331-DC4A-BDD9-574BA37800A5}" destId="{6536658B-9BD3-0C43-B1A2-B9BEC853081C}" srcOrd="2" destOrd="0" presId="urn:microsoft.com/office/officeart/2005/8/layout/hProcess3"/>
    <dgm:cxn modelId="{C206355F-8786-3B49-B5E0-97CD6A95AD5C}" type="presParOf" srcId="{AC46CE9C-D331-DC4A-BDD9-574BA37800A5}" destId="{96E39EBE-1E3D-DF41-BA53-15BAFB894294}" srcOrd="3" destOrd="0" presId="urn:microsoft.com/office/officeart/2005/8/layout/hProcess3"/>
    <dgm:cxn modelId="{5A246CA2-16F9-3644-B784-F021968CAD74}" type="presParOf" srcId="{13C5DD33-957E-4349-AA18-8DD237BA3C38}" destId="{2DF09155-9DC2-CF4C-86B8-1E7E38C52CB0}" srcOrd="8" destOrd="0" presId="urn:microsoft.com/office/officeart/2005/8/layout/hProcess3"/>
    <dgm:cxn modelId="{D5E1DA93-96D6-3F49-8471-FAF7C8E15D5B}" type="presParOf" srcId="{13C5DD33-957E-4349-AA18-8DD237BA3C38}" destId="{33BBE638-0E25-A149-9E5D-494EC07B4EE2}" srcOrd="9" destOrd="0" presId="urn:microsoft.com/office/officeart/2005/8/layout/hProcess3"/>
    <dgm:cxn modelId="{936BA21C-1668-9641-BA83-74FDC23833A5}" type="presParOf" srcId="{33BBE638-0E25-A149-9E5D-494EC07B4EE2}" destId="{1C78176B-016C-9A41-856C-CAA0C950081E}" srcOrd="0" destOrd="0" presId="urn:microsoft.com/office/officeart/2005/8/layout/hProcess3"/>
    <dgm:cxn modelId="{C788BA8F-D049-514D-AFE8-1011746394BA}" type="presParOf" srcId="{33BBE638-0E25-A149-9E5D-494EC07B4EE2}" destId="{0877F581-A908-E94D-83F8-EA3250ED645F}" srcOrd="1" destOrd="0" presId="urn:microsoft.com/office/officeart/2005/8/layout/hProcess3"/>
    <dgm:cxn modelId="{A45AE88C-2A2E-1043-9102-D5C43EAE74DD}" type="presParOf" srcId="{33BBE638-0E25-A149-9E5D-494EC07B4EE2}" destId="{16DCA857-2FF9-B34D-994D-3467F59DD252}" srcOrd="2" destOrd="0" presId="urn:microsoft.com/office/officeart/2005/8/layout/hProcess3"/>
    <dgm:cxn modelId="{46207329-A305-5649-95CB-F7FFE05AA78E}" type="presParOf" srcId="{33BBE638-0E25-A149-9E5D-494EC07B4EE2}" destId="{9345E709-854C-BD48-A15B-953C67F6B339}" srcOrd="3" destOrd="0" presId="urn:microsoft.com/office/officeart/2005/8/layout/hProcess3"/>
    <dgm:cxn modelId="{48738259-A00F-D84D-8B1A-AD91FC89066B}" type="presParOf" srcId="{13C5DD33-957E-4349-AA18-8DD237BA3C38}" destId="{0113F360-DED0-E244-9490-E4F589505653}" srcOrd="10" destOrd="0" presId="urn:microsoft.com/office/officeart/2005/8/layout/hProcess3"/>
    <dgm:cxn modelId="{741FA74A-C009-7149-B2ED-224573C2A611}" type="presParOf" srcId="{13C5DD33-957E-4349-AA18-8DD237BA3C38}" destId="{B742487E-4899-6D49-8D9D-C3D4E39683E8}" srcOrd="11" destOrd="0" presId="urn:microsoft.com/office/officeart/2005/8/layout/hProcess3"/>
    <dgm:cxn modelId="{3D3AF2DF-C0F1-2348-B920-28B9A668F6A2}" type="presParOf" srcId="{13C5DD33-957E-4349-AA18-8DD237BA3C38}" destId="{676981BF-EFBE-1747-B8F3-D074CD41AB44}" srcOrd="12" destOrd="0" presId="urn:microsoft.com/office/officeart/2005/8/layout/h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981BF-EFBE-1747-B8F3-D074CD41AB44}">
      <dsp:nvSpPr>
        <dsp:cNvPr id="0" name=""/>
        <dsp:cNvSpPr/>
      </dsp:nvSpPr>
      <dsp:spPr>
        <a:xfrm>
          <a:off x="0" y="908381"/>
          <a:ext cx="4734217" cy="1728000"/>
        </a:xfrm>
        <a:prstGeom prst="right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77F581-A908-E94D-83F8-EA3250ED645F}">
      <dsp:nvSpPr>
        <dsp:cNvPr id="0" name=""/>
        <dsp:cNvSpPr/>
      </dsp:nvSpPr>
      <dsp:spPr>
        <a:xfrm>
          <a:off x="3591578" y="1340381"/>
          <a:ext cx="669216"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en-GB" sz="2400" kern="1200" dirty="0"/>
            <a:t>Text?</a:t>
          </a:r>
        </a:p>
      </dsp:txBody>
      <dsp:txXfrm>
        <a:off x="3591578" y="1340381"/>
        <a:ext cx="669216" cy="864000"/>
      </dsp:txXfrm>
    </dsp:sp>
    <dsp:sp modelId="{A89A6D23-734D-2748-AC08-86AE033ADFD2}">
      <dsp:nvSpPr>
        <dsp:cNvPr id="0" name=""/>
        <dsp:cNvSpPr/>
      </dsp:nvSpPr>
      <dsp:spPr>
        <a:xfrm>
          <a:off x="2788518" y="1340381"/>
          <a:ext cx="669216"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en-GB" sz="2400" kern="1200" dirty="0"/>
            <a:t>Alt</a:t>
          </a:r>
        </a:p>
      </dsp:txBody>
      <dsp:txXfrm>
        <a:off x="2788518" y="1340381"/>
        <a:ext cx="669216" cy="864000"/>
      </dsp:txXfrm>
    </dsp:sp>
    <dsp:sp modelId="{DD512FF8-AF58-3E4C-A64D-4E1BC1FB0CCB}">
      <dsp:nvSpPr>
        <dsp:cNvPr id="0" name=""/>
        <dsp:cNvSpPr/>
      </dsp:nvSpPr>
      <dsp:spPr>
        <a:xfrm>
          <a:off x="1985458" y="1340381"/>
          <a:ext cx="669216"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en-GB" sz="2400" kern="1200" dirty="0"/>
            <a:t>Need</a:t>
          </a:r>
        </a:p>
      </dsp:txBody>
      <dsp:txXfrm>
        <a:off x="1985458" y="1340381"/>
        <a:ext cx="669216" cy="864000"/>
      </dsp:txXfrm>
    </dsp:sp>
    <dsp:sp modelId="{CC4BB602-F79A-2548-9388-C203D329F84C}">
      <dsp:nvSpPr>
        <dsp:cNvPr id="0" name=""/>
        <dsp:cNvSpPr/>
      </dsp:nvSpPr>
      <dsp:spPr>
        <a:xfrm>
          <a:off x="1182398" y="1340381"/>
          <a:ext cx="669216"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en-GB" sz="2400" kern="1200" dirty="0"/>
            <a:t>This</a:t>
          </a:r>
        </a:p>
      </dsp:txBody>
      <dsp:txXfrm>
        <a:off x="1182398" y="1340381"/>
        <a:ext cx="669216" cy="864000"/>
      </dsp:txXfrm>
    </dsp:sp>
    <dsp:sp modelId="{B728FCC2-CB5B-F74F-AF61-6A36B2782D4A}">
      <dsp:nvSpPr>
        <dsp:cNvPr id="0" name=""/>
        <dsp:cNvSpPr/>
      </dsp:nvSpPr>
      <dsp:spPr>
        <a:xfrm>
          <a:off x="379338" y="1340381"/>
          <a:ext cx="669216"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en-GB" sz="2400" kern="1200" dirty="0"/>
            <a:t>Does</a:t>
          </a:r>
        </a:p>
      </dsp:txBody>
      <dsp:txXfrm>
        <a:off x="379338" y="1340381"/>
        <a:ext cx="669216" cy="864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E85EE1-5367-934F-99F2-073C116AA8D3}" type="datetimeFigureOut">
              <a:rPr lang="en-NL" smtClean="0"/>
              <a:t>28/03/2022</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2D438-11F6-684C-BBB7-57E93BB8CF9C}" type="slidenum">
              <a:rPr lang="en-NL" smtClean="0"/>
              <a:t>‹#›</a:t>
            </a:fld>
            <a:endParaRPr lang="en-NL"/>
          </a:p>
        </p:txBody>
      </p:sp>
    </p:spTree>
    <p:extLst>
      <p:ext uri="{BB962C8B-B14F-4D97-AF65-F5344CB8AC3E}">
        <p14:creationId xmlns:p14="http://schemas.microsoft.com/office/powerpoint/2010/main" val="2173369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Hands-on session delivered twice at the LCRDM Networking Day, in person, on March 29th, 2022. Drop-in audience, and there are slides in the middle of the presentation that will be different after one go-through of the session, so I use two saved versions for the walk-thru. Note: there are inaccessible slides in this presentation for teaching purposes.</a:t>
            </a:r>
          </a:p>
          <a:p>
            <a:endParaRPr lang="en-NL" dirty="0"/>
          </a:p>
          <a:p>
            <a:r>
              <a:rPr lang="en-NL" dirty="0"/>
              <a:t>The licence is CC by</a:t>
            </a:r>
            <a:r>
              <a:rPr lang="en-NL" baseline="0" dirty="0"/>
              <a:t> SA 4.0 </a:t>
            </a:r>
            <a:r>
              <a:rPr lang="en-GB" baseline="0" dirty="0"/>
              <a:t>https://</a:t>
            </a:r>
            <a:r>
              <a:rPr lang="en-GB" baseline="0" dirty="0" err="1"/>
              <a:t>creativecommons.org</a:t>
            </a:r>
            <a:r>
              <a:rPr lang="en-GB" baseline="0" dirty="0"/>
              <a:t>/licenses/by-</a:t>
            </a:r>
            <a:r>
              <a:rPr lang="en-GB" baseline="0" dirty="0" err="1"/>
              <a:t>sa</a:t>
            </a:r>
            <a:r>
              <a:rPr lang="en-GB" baseline="0" dirty="0"/>
              <a:t>/4.0/</a:t>
            </a:r>
            <a:endParaRPr lang="en-NL" dirty="0"/>
          </a:p>
        </p:txBody>
      </p:sp>
      <p:sp>
        <p:nvSpPr>
          <p:cNvPr id="4" name="Slide Number Placeholder 3"/>
          <p:cNvSpPr>
            <a:spLocks noGrp="1"/>
          </p:cNvSpPr>
          <p:nvPr>
            <p:ph type="sldNum" sz="quarter" idx="5"/>
          </p:nvPr>
        </p:nvSpPr>
        <p:spPr/>
        <p:txBody>
          <a:bodyPr/>
          <a:lstStyle/>
          <a:p>
            <a:fld id="{3702D438-11F6-684C-BBB7-57E93BB8CF9C}" type="slidenum">
              <a:rPr lang="en-NL" smtClean="0"/>
              <a:t>1</a:t>
            </a:fld>
            <a:endParaRPr lang="en-NL"/>
          </a:p>
        </p:txBody>
      </p:sp>
    </p:spTree>
    <p:extLst>
      <p:ext uri="{BB962C8B-B14F-4D97-AF65-F5344CB8AC3E}">
        <p14:creationId xmlns:p14="http://schemas.microsoft.com/office/powerpoint/2010/main" val="1171314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3702D438-11F6-684C-BBB7-57E93BB8CF9C}" type="slidenum">
              <a:rPr lang="en-NL" smtClean="0"/>
              <a:t>2</a:t>
            </a:fld>
            <a:endParaRPr lang="en-NL"/>
          </a:p>
        </p:txBody>
      </p:sp>
    </p:spTree>
    <p:extLst>
      <p:ext uri="{BB962C8B-B14F-4D97-AF65-F5344CB8AC3E}">
        <p14:creationId xmlns:p14="http://schemas.microsoft.com/office/powerpoint/2010/main" val="1157277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3702D438-11F6-684C-BBB7-57E93BB8CF9C}" type="slidenum">
              <a:rPr lang="en-NL" smtClean="0"/>
              <a:t>3</a:t>
            </a:fld>
            <a:endParaRPr lang="en-NL"/>
          </a:p>
        </p:txBody>
      </p:sp>
    </p:spTree>
    <p:extLst>
      <p:ext uri="{BB962C8B-B14F-4D97-AF65-F5344CB8AC3E}">
        <p14:creationId xmlns:p14="http://schemas.microsoft.com/office/powerpoint/2010/main" val="4090185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3702D438-11F6-684C-BBB7-57E93BB8CF9C}" type="slidenum">
              <a:rPr lang="en-NL" smtClean="0"/>
              <a:t>4</a:t>
            </a:fld>
            <a:endParaRPr lang="en-NL"/>
          </a:p>
        </p:txBody>
      </p:sp>
    </p:spTree>
    <p:extLst>
      <p:ext uri="{BB962C8B-B14F-4D97-AF65-F5344CB8AC3E}">
        <p14:creationId xmlns:p14="http://schemas.microsoft.com/office/powerpoint/2010/main" val="186209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The next 6 slides are simplistic representations of what the check can detect. As such, they are not accessible in this form. However, there is not any useful information embedded in the material. The lesson from each slide is in the note section.</a:t>
            </a:r>
          </a:p>
        </p:txBody>
      </p:sp>
      <p:sp>
        <p:nvSpPr>
          <p:cNvPr id="4" name="Slide Number Placeholder 3"/>
          <p:cNvSpPr>
            <a:spLocks noGrp="1"/>
          </p:cNvSpPr>
          <p:nvPr>
            <p:ph type="sldNum" sz="quarter" idx="5"/>
          </p:nvPr>
        </p:nvSpPr>
        <p:spPr/>
        <p:txBody>
          <a:bodyPr/>
          <a:lstStyle/>
          <a:p>
            <a:fld id="{3702D438-11F6-684C-BBB7-57E93BB8CF9C}" type="slidenum">
              <a:rPr lang="en-NL" smtClean="0"/>
              <a:t>6</a:t>
            </a:fld>
            <a:endParaRPr lang="en-NL"/>
          </a:p>
        </p:txBody>
      </p:sp>
    </p:spTree>
    <p:extLst>
      <p:ext uri="{BB962C8B-B14F-4D97-AF65-F5344CB8AC3E}">
        <p14:creationId xmlns:p14="http://schemas.microsoft.com/office/powerpoint/2010/main" val="4131606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This slide is the first slide to talk about images, and we have some returning images, such as the DANS logo and the twitter icon, as well as a Powerpoint generated arrow shape, and two emojis. Here specifically, we can consider marking the twitter logo and the dans log as being docorative – for logos that appear on each slide, or somethi</a:t>
            </a:r>
            <a:r>
              <a:rPr lang="en-GB" dirty="0"/>
              <a:t>ng</a:t>
            </a:r>
            <a:r>
              <a:rPr lang="en-NL" dirty="0"/>
              <a:t> that comes up again, it can be marked as decorative, that is, it’s presence is not informative or referred to within the presentation. Often, what I do in the alt text is give the description of the logo, and then state that it will be marked as decorative in subsequant slides.</a:t>
            </a:r>
          </a:p>
          <a:p>
            <a:endParaRPr lang="en-NL" dirty="0"/>
          </a:p>
          <a:p>
            <a:r>
              <a:rPr lang="en-NL" dirty="0"/>
              <a:t>T</a:t>
            </a:r>
            <a:r>
              <a:rPr lang="en-GB" dirty="0"/>
              <a:t>h</a:t>
            </a:r>
            <a:r>
              <a:rPr lang="en-NL" dirty="0"/>
              <a:t>e arrow needs a quick description that should include what items it is routed to, and the emojis can get simple descriptions where necessary.</a:t>
            </a:r>
          </a:p>
        </p:txBody>
      </p:sp>
      <p:sp>
        <p:nvSpPr>
          <p:cNvPr id="4" name="Slide Number Placeholder 3"/>
          <p:cNvSpPr>
            <a:spLocks noGrp="1"/>
          </p:cNvSpPr>
          <p:nvPr>
            <p:ph type="sldNum" sz="quarter" idx="5"/>
          </p:nvPr>
        </p:nvSpPr>
        <p:spPr/>
        <p:txBody>
          <a:bodyPr/>
          <a:lstStyle/>
          <a:p>
            <a:fld id="{3702D438-11F6-684C-BBB7-57E93BB8CF9C}" type="slidenum">
              <a:rPr lang="en-NL" smtClean="0"/>
              <a:t>7</a:t>
            </a:fld>
            <a:endParaRPr lang="en-NL"/>
          </a:p>
        </p:txBody>
      </p:sp>
    </p:spTree>
    <p:extLst>
      <p:ext uri="{BB962C8B-B14F-4D97-AF65-F5344CB8AC3E}">
        <p14:creationId xmlns:p14="http://schemas.microsoft.com/office/powerpoint/2010/main" val="3130732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This slide, aside from not have a title, also goes into Tables and making sure t</a:t>
            </a:r>
            <a:r>
              <a:rPr lang="en-GB" dirty="0"/>
              <a:t>ha</a:t>
            </a:r>
            <a:r>
              <a:rPr lang="en-NL" dirty="0"/>
              <a:t>t they have headers. This is done by designating the header as such. If you don’t like the header formatting (a different colour) then change that in the cell or row settings, not by turning off the header.</a:t>
            </a:r>
          </a:p>
          <a:p>
            <a:endParaRPr lang="en-NL" dirty="0"/>
          </a:p>
          <a:p>
            <a:r>
              <a:rPr lang="en-NL" dirty="0"/>
              <a:t>Note: you could add alt-text to this table, it is possible, but it won’t be prompted by the accessibility checker because it’s not a standard feature of table to have alt-text in addition to what is in the table. You would do this if you’re using the table function for creating a shape and not entering any text.</a:t>
            </a:r>
          </a:p>
        </p:txBody>
      </p:sp>
      <p:sp>
        <p:nvSpPr>
          <p:cNvPr id="4" name="Slide Number Placeholder 3"/>
          <p:cNvSpPr>
            <a:spLocks noGrp="1"/>
          </p:cNvSpPr>
          <p:nvPr>
            <p:ph type="sldNum" sz="quarter" idx="5"/>
          </p:nvPr>
        </p:nvSpPr>
        <p:spPr/>
        <p:txBody>
          <a:bodyPr/>
          <a:lstStyle/>
          <a:p>
            <a:fld id="{3702D438-11F6-684C-BBB7-57E93BB8CF9C}" type="slidenum">
              <a:rPr lang="en-NL" smtClean="0"/>
              <a:t>8</a:t>
            </a:fld>
            <a:endParaRPr lang="en-NL"/>
          </a:p>
        </p:txBody>
      </p:sp>
    </p:spTree>
    <p:extLst>
      <p:ext uri="{BB962C8B-B14F-4D97-AF65-F5344CB8AC3E}">
        <p14:creationId xmlns:p14="http://schemas.microsoft.com/office/powerpoint/2010/main" val="36078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This slide triggers the slide order warning, as well as showing that elements created within Powerpoint, such as the smart art arrow on the left or the pie chart on the right, needs alt text. For graphs and scientific figures, better to describe the y and x axis and what the graph is showing rather than be very detailed about each element – there is a page with tips for this in the Microsoft documents, found in the links slide</a:t>
            </a:r>
          </a:p>
        </p:txBody>
      </p:sp>
      <p:sp>
        <p:nvSpPr>
          <p:cNvPr id="4" name="Slide Number Placeholder 3"/>
          <p:cNvSpPr>
            <a:spLocks noGrp="1"/>
          </p:cNvSpPr>
          <p:nvPr>
            <p:ph type="sldNum" sz="quarter" idx="5"/>
          </p:nvPr>
        </p:nvSpPr>
        <p:spPr/>
        <p:txBody>
          <a:bodyPr/>
          <a:lstStyle/>
          <a:p>
            <a:fld id="{3702D438-11F6-684C-BBB7-57E93BB8CF9C}" type="slidenum">
              <a:rPr lang="en-NL" smtClean="0"/>
              <a:t>9</a:t>
            </a:fld>
            <a:endParaRPr lang="en-NL"/>
          </a:p>
        </p:txBody>
      </p:sp>
    </p:spTree>
    <p:extLst>
      <p:ext uri="{BB962C8B-B14F-4D97-AF65-F5344CB8AC3E}">
        <p14:creationId xmlns:p14="http://schemas.microsoft.com/office/powerpoint/2010/main" val="2760054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This slide shows 1) the tip triggered by two similar slide titles and 2) that group created by the two images wants an alt-text description. T</a:t>
            </a:r>
            <a:r>
              <a:rPr lang="en-GB" dirty="0"/>
              <a:t>h</a:t>
            </a:r>
            <a:r>
              <a:rPr lang="en-NL" dirty="0"/>
              <a:t>is is important to consider - if you </a:t>
            </a:r>
            <a:r>
              <a:rPr lang="en-GB" dirty="0"/>
              <a:t>gave both individual images alt-text but then grouped then, there is no trigger for a </a:t>
            </a:r>
            <a:r>
              <a:rPr lang="en-GB" dirty="0" err="1"/>
              <a:t>screenreader</a:t>
            </a:r>
            <a:r>
              <a:rPr lang="en-GB" dirty="0"/>
              <a:t> to read them as two separate images, but rather as one group. So the alt-text should apply to the group, or be marked as decorative if it’s more for a grouping of similar elements that are more decorative</a:t>
            </a:r>
            <a:endParaRPr lang="en-NL" dirty="0"/>
          </a:p>
        </p:txBody>
      </p:sp>
      <p:sp>
        <p:nvSpPr>
          <p:cNvPr id="4" name="Slide Number Placeholder 3"/>
          <p:cNvSpPr>
            <a:spLocks noGrp="1"/>
          </p:cNvSpPr>
          <p:nvPr>
            <p:ph type="sldNum" sz="quarter" idx="5"/>
          </p:nvPr>
        </p:nvSpPr>
        <p:spPr/>
        <p:txBody>
          <a:bodyPr/>
          <a:lstStyle/>
          <a:p>
            <a:fld id="{3702D438-11F6-684C-BBB7-57E93BB8CF9C}" type="slidenum">
              <a:rPr lang="en-NL" smtClean="0"/>
              <a:t>10</a:t>
            </a:fld>
            <a:endParaRPr lang="en-NL"/>
          </a:p>
        </p:txBody>
      </p:sp>
    </p:spTree>
    <p:extLst>
      <p:ext uri="{BB962C8B-B14F-4D97-AF65-F5344CB8AC3E}">
        <p14:creationId xmlns:p14="http://schemas.microsoft.com/office/powerpoint/2010/main" val="3923149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This slide is about colour choices, and how the checker is not as smart as we wish it was. If there is existing formatting in your prompt box (so the box that each empty slide starts with that could be text, and image, a list, a chart, etc., the checker will not check the contrast with the background colour. The colour of all four bullet points of this slide is not really readible – the contrast is not enough, but that is not triggering the accessibility checker. However, the back box is a text box that has had formatting to colour the background black and the text dark grey. As it is a distinct Text Box item, it is checked for the contrast of the text to the background, and so this triggers the accessibility checker, which will offer alternative colours or highlighting of the text.</a:t>
            </a:r>
          </a:p>
        </p:txBody>
      </p:sp>
      <p:sp>
        <p:nvSpPr>
          <p:cNvPr id="4" name="Slide Number Placeholder 3"/>
          <p:cNvSpPr>
            <a:spLocks noGrp="1"/>
          </p:cNvSpPr>
          <p:nvPr>
            <p:ph type="sldNum" sz="quarter" idx="5"/>
          </p:nvPr>
        </p:nvSpPr>
        <p:spPr/>
        <p:txBody>
          <a:bodyPr/>
          <a:lstStyle/>
          <a:p>
            <a:fld id="{3702D438-11F6-684C-BBB7-57E93BB8CF9C}" type="slidenum">
              <a:rPr lang="en-NL" smtClean="0"/>
              <a:t>11</a:t>
            </a:fld>
            <a:endParaRPr lang="en-NL"/>
          </a:p>
        </p:txBody>
      </p:sp>
    </p:spTree>
    <p:extLst>
      <p:ext uri="{BB962C8B-B14F-4D97-AF65-F5344CB8AC3E}">
        <p14:creationId xmlns:p14="http://schemas.microsoft.com/office/powerpoint/2010/main" val="921636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3702D438-11F6-684C-BBB7-57E93BB8CF9C}" type="slidenum">
              <a:rPr lang="en-NL" smtClean="0"/>
              <a:t>12</a:t>
            </a:fld>
            <a:endParaRPr lang="en-NL"/>
          </a:p>
        </p:txBody>
      </p:sp>
    </p:spTree>
    <p:extLst>
      <p:ext uri="{BB962C8B-B14F-4D97-AF65-F5344CB8AC3E}">
        <p14:creationId xmlns:p14="http://schemas.microsoft.com/office/powerpoint/2010/main" val="2864199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3702D438-11F6-684C-BBB7-57E93BB8CF9C}" type="slidenum">
              <a:rPr lang="en-NL" smtClean="0"/>
              <a:t>13</a:t>
            </a:fld>
            <a:endParaRPr lang="en-NL"/>
          </a:p>
        </p:txBody>
      </p:sp>
    </p:spTree>
    <p:extLst>
      <p:ext uri="{BB962C8B-B14F-4D97-AF65-F5344CB8AC3E}">
        <p14:creationId xmlns:p14="http://schemas.microsoft.com/office/powerpoint/2010/main" val="3194614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3702D438-11F6-684C-BBB7-57E93BB8CF9C}" type="slidenum">
              <a:rPr lang="en-NL" smtClean="0"/>
              <a:t>14</a:t>
            </a:fld>
            <a:endParaRPr lang="en-NL"/>
          </a:p>
        </p:txBody>
      </p:sp>
    </p:spTree>
    <p:extLst>
      <p:ext uri="{BB962C8B-B14F-4D97-AF65-F5344CB8AC3E}">
        <p14:creationId xmlns:p14="http://schemas.microsoft.com/office/powerpoint/2010/main" val="4026790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3702D438-11F6-684C-BBB7-57E93BB8CF9C}" type="slidenum">
              <a:rPr lang="en-NL" smtClean="0"/>
              <a:t>15</a:t>
            </a:fld>
            <a:endParaRPr lang="en-NL"/>
          </a:p>
        </p:txBody>
      </p:sp>
    </p:spTree>
    <p:extLst>
      <p:ext uri="{BB962C8B-B14F-4D97-AF65-F5344CB8AC3E}">
        <p14:creationId xmlns:p14="http://schemas.microsoft.com/office/powerpoint/2010/main" val="905842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This slide also intentionally gets the reading order notice, in order to be able to fix it</a:t>
            </a:r>
          </a:p>
        </p:txBody>
      </p:sp>
      <p:sp>
        <p:nvSpPr>
          <p:cNvPr id="4" name="Slide Number Placeholder 3"/>
          <p:cNvSpPr>
            <a:spLocks noGrp="1"/>
          </p:cNvSpPr>
          <p:nvPr>
            <p:ph type="sldNum" sz="quarter" idx="5"/>
          </p:nvPr>
        </p:nvSpPr>
        <p:spPr/>
        <p:txBody>
          <a:bodyPr/>
          <a:lstStyle/>
          <a:p>
            <a:fld id="{3702D438-11F6-684C-BBB7-57E93BB8CF9C}" type="slidenum">
              <a:rPr lang="en-NL" smtClean="0"/>
              <a:t>18</a:t>
            </a:fld>
            <a:endParaRPr lang="en-NL"/>
          </a:p>
        </p:txBody>
      </p:sp>
    </p:spTree>
    <p:extLst>
      <p:ext uri="{BB962C8B-B14F-4D97-AF65-F5344CB8AC3E}">
        <p14:creationId xmlns:p14="http://schemas.microsoft.com/office/powerpoint/2010/main" val="1106343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erste sheet">
    <p:spTree>
      <p:nvGrpSpPr>
        <p:cNvPr id="1" name=""/>
        <p:cNvGrpSpPr/>
        <p:nvPr/>
      </p:nvGrpSpPr>
      <p:grpSpPr>
        <a:xfrm>
          <a:off x="0" y="0"/>
          <a:ext cx="0" cy="0"/>
          <a:chOff x="0" y="0"/>
          <a:chExt cx="0" cy="0"/>
        </a:xfrm>
      </p:grpSpPr>
      <p:sp>
        <p:nvSpPr>
          <p:cNvPr id="10" name="Rectangle 9"/>
          <p:cNvSpPr/>
          <p:nvPr userDrawn="1"/>
        </p:nvSpPr>
        <p:spPr>
          <a:xfrm>
            <a:off x="0" y="6177835"/>
            <a:ext cx="12192000" cy="680166"/>
          </a:xfrm>
          <a:prstGeom prst="rect">
            <a:avLst/>
          </a:prstGeom>
          <a:solidFill>
            <a:schemeClr val="bg1">
              <a:lumMod val="5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Box 10"/>
          <p:cNvSpPr txBox="1"/>
          <p:nvPr userDrawn="1"/>
        </p:nvSpPr>
        <p:spPr>
          <a:xfrm>
            <a:off x="-6350" y="6305550"/>
            <a:ext cx="12096751" cy="369332"/>
          </a:xfrm>
          <a:prstGeom prst="rect">
            <a:avLst/>
          </a:prstGeom>
          <a:noFill/>
        </p:spPr>
        <p:txBody>
          <a:bodyPr wrap="square" rtlCol="0">
            <a:spAutoFit/>
          </a:bodyPr>
          <a:lstStyle/>
          <a:p>
            <a:pPr algn="r"/>
            <a:r>
              <a:rPr lang="en-US" sz="900" dirty="0">
                <a:solidFill>
                  <a:schemeClr val="bg1"/>
                </a:solidFill>
                <a:latin typeface="Verdana"/>
                <a:cs typeface="Verdana"/>
              </a:rPr>
              <a:t>dans.knaw.nl</a:t>
            </a:r>
          </a:p>
          <a:p>
            <a:pPr algn="r"/>
            <a:r>
              <a:rPr lang="en-US" sz="900" dirty="0">
                <a:solidFill>
                  <a:schemeClr val="bg1"/>
                </a:solidFill>
                <a:latin typeface="Verdana"/>
                <a:cs typeface="Verdana"/>
              </a:rPr>
              <a:t>DANS is an</a:t>
            </a:r>
            <a:r>
              <a:rPr lang="en-US" sz="900" baseline="0" dirty="0">
                <a:solidFill>
                  <a:schemeClr val="bg1"/>
                </a:solidFill>
                <a:latin typeface="Verdana"/>
                <a:cs typeface="Verdana"/>
              </a:rPr>
              <a:t> </a:t>
            </a:r>
            <a:r>
              <a:rPr lang="en-US" sz="900" dirty="0">
                <a:solidFill>
                  <a:schemeClr val="bg1"/>
                </a:solidFill>
                <a:latin typeface="Verdana"/>
                <a:cs typeface="Verdana"/>
              </a:rPr>
              <a:t>institute of KNAW and</a:t>
            </a:r>
            <a:r>
              <a:rPr lang="en-US" sz="900" baseline="0" dirty="0">
                <a:solidFill>
                  <a:schemeClr val="bg1"/>
                </a:solidFill>
                <a:latin typeface="Verdana"/>
                <a:cs typeface="Verdana"/>
              </a:rPr>
              <a:t> </a:t>
            </a:r>
            <a:r>
              <a:rPr lang="en-US" sz="900" dirty="0">
                <a:solidFill>
                  <a:schemeClr val="bg1"/>
                </a:solidFill>
                <a:latin typeface="Verdana"/>
                <a:cs typeface="Verdana"/>
              </a:rPr>
              <a:t>NWO</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15341"/>
            <a:ext cx="12192000" cy="691745"/>
          </a:xfrm>
          <a:prstGeom prst="rect">
            <a:avLst/>
          </a:prstGeom>
        </p:spPr>
      </p:pic>
      <p:sp>
        <p:nvSpPr>
          <p:cNvPr id="20" name="Content Placeholder 19"/>
          <p:cNvSpPr>
            <a:spLocks noGrp="1"/>
          </p:cNvSpPr>
          <p:nvPr>
            <p:ph sz="quarter" idx="10" hasCustomPrompt="1"/>
          </p:nvPr>
        </p:nvSpPr>
        <p:spPr>
          <a:xfrm>
            <a:off x="218440" y="1520419"/>
            <a:ext cx="11947525" cy="1394233"/>
          </a:xfrm>
        </p:spPr>
        <p:txBody>
          <a:bodyPr>
            <a:normAutofit/>
          </a:bodyPr>
          <a:lstStyle>
            <a:lvl1pPr marL="0" indent="0">
              <a:buNone/>
              <a:defRPr sz="3000" baseline="0"/>
            </a:lvl1pPr>
          </a:lstStyle>
          <a:p>
            <a:pPr lvl="0"/>
            <a:r>
              <a:rPr lang="nl-NL" dirty="0" err="1"/>
              <a:t>Title</a:t>
            </a:r>
            <a:r>
              <a:rPr lang="nl-NL" dirty="0"/>
              <a:t> </a:t>
            </a:r>
            <a:r>
              <a:rPr lang="nl-NL" dirty="0" err="1"/>
              <a:t>presentation</a:t>
            </a:r>
            <a:r>
              <a:rPr lang="nl-NL" dirty="0"/>
              <a:t>, max 2 </a:t>
            </a:r>
            <a:r>
              <a:rPr lang="nl-NL" dirty="0" err="1"/>
              <a:t>lines</a:t>
            </a:r>
            <a:endParaRPr lang="en-US" dirty="0"/>
          </a:p>
        </p:txBody>
      </p:sp>
      <p:sp>
        <p:nvSpPr>
          <p:cNvPr id="22" name="Content Placeholder 21"/>
          <p:cNvSpPr>
            <a:spLocks noGrp="1"/>
          </p:cNvSpPr>
          <p:nvPr>
            <p:ph sz="quarter" idx="11" hasCustomPrompt="1"/>
          </p:nvPr>
        </p:nvSpPr>
        <p:spPr>
          <a:xfrm>
            <a:off x="219076" y="3144840"/>
            <a:ext cx="11947525" cy="1189037"/>
          </a:xfrm>
        </p:spPr>
        <p:txBody>
          <a:bodyPr/>
          <a:lstStyle>
            <a:lvl1pPr marL="0" indent="0" eaLnBrk="1" hangingPunct="1">
              <a:buNone/>
              <a:defRPr baseline="0">
                <a:solidFill>
                  <a:srgbClr val="DC241F"/>
                </a:solidFill>
              </a:defRPr>
            </a:lvl1pPr>
            <a:lvl2pPr marL="342900" indent="0">
              <a:buNone/>
              <a:defRPr/>
            </a:lvl2pPr>
          </a:lstStyle>
          <a:p>
            <a:pPr eaLnBrk="1" hangingPunct="1"/>
            <a:r>
              <a:rPr lang="en-US" altLang="en-US" sz="2250" dirty="0">
                <a:solidFill>
                  <a:srgbClr val="DC241F"/>
                </a:solidFill>
                <a:latin typeface="Verdana" charset="0"/>
                <a:ea typeface="Verdana" charset="0"/>
                <a:cs typeface="Verdana" charset="0"/>
              </a:rPr>
              <a:t>Subtitle presentation, max 2 lines</a:t>
            </a:r>
          </a:p>
        </p:txBody>
      </p:sp>
      <p:sp>
        <p:nvSpPr>
          <p:cNvPr id="24" name="Content Placeholder 23"/>
          <p:cNvSpPr>
            <a:spLocks noGrp="1"/>
          </p:cNvSpPr>
          <p:nvPr>
            <p:ph sz="quarter" idx="12" hasCustomPrompt="1"/>
          </p:nvPr>
        </p:nvSpPr>
        <p:spPr>
          <a:xfrm>
            <a:off x="237364" y="4590227"/>
            <a:ext cx="11871325" cy="438975"/>
          </a:xfrm>
        </p:spPr>
        <p:txBody>
          <a:bodyPr/>
          <a:lstStyle>
            <a:lvl1pPr marL="0" indent="0" eaLnBrk="1" hangingPunct="1">
              <a:buNone/>
              <a:defRPr sz="2100" baseline="0"/>
            </a:lvl1pPr>
          </a:lstStyle>
          <a:p>
            <a:pPr eaLnBrk="1" hangingPunct="1"/>
            <a:r>
              <a:rPr lang="nl-NL" altLang="en-US" sz="1500" dirty="0">
                <a:latin typeface="Verdana" charset="0"/>
                <a:ea typeface="Verdana" charset="0"/>
                <a:cs typeface="Verdana" charset="0"/>
              </a:rPr>
              <a:t>Name en </a:t>
            </a:r>
            <a:r>
              <a:rPr lang="nl-NL" altLang="en-US" sz="1500" dirty="0" err="1">
                <a:latin typeface="Verdana" charset="0"/>
                <a:ea typeface="Verdana" charset="0"/>
                <a:cs typeface="Verdana" charset="0"/>
              </a:rPr>
              <a:t>function</a:t>
            </a:r>
            <a:endParaRPr lang="nl-NL" altLang="en-US" sz="1500" dirty="0">
              <a:latin typeface="Verdana" charset="0"/>
              <a:ea typeface="Verdana" charset="0"/>
              <a:cs typeface="Verdana" charset="0"/>
            </a:endParaRPr>
          </a:p>
        </p:txBody>
      </p:sp>
      <p:sp>
        <p:nvSpPr>
          <p:cNvPr id="26" name="Content Placeholder 25"/>
          <p:cNvSpPr>
            <a:spLocks noGrp="1"/>
          </p:cNvSpPr>
          <p:nvPr>
            <p:ph sz="quarter" idx="13" hasCustomPrompt="1"/>
          </p:nvPr>
        </p:nvSpPr>
        <p:spPr>
          <a:xfrm>
            <a:off x="220541" y="5053498"/>
            <a:ext cx="11852275" cy="476250"/>
          </a:xfrm>
        </p:spPr>
        <p:txBody>
          <a:bodyPr/>
          <a:lstStyle>
            <a:lvl1pPr marL="0" indent="0" eaLnBrk="1" hangingPunct="1">
              <a:buNone/>
              <a:defRPr sz="2100" baseline="0"/>
            </a:lvl1pPr>
          </a:lstStyle>
          <a:p>
            <a:pPr eaLnBrk="1" hangingPunct="1"/>
            <a:r>
              <a:rPr lang="nl-NL" altLang="en-US" sz="1500" dirty="0" err="1">
                <a:solidFill>
                  <a:schemeClr val="tx1"/>
                </a:solidFill>
                <a:latin typeface="Verdana" charset="0"/>
                <a:ea typeface="Verdana" charset="0"/>
                <a:cs typeface="Verdana" charset="0"/>
              </a:rPr>
              <a:t>If</a:t>
            </a:r>
            <a:r>
              <a:rPr lang="nl-NL" altLang="en-US" sz="1500" dirty="0">
                <a:solidFill>
                  <a:schemeClr val="tx1"/>
                </a:solidFill>
                <a:latin typeface="Verdana" charset="0"/>
                <a:ea typeface="Verdana" charset="0"/>
                <a:cs typeface="Verdana" charset="0"/>
              </a:rPr>
              <a:t> </a:t>
            </a:r>
            <a:r>
              <a:rPr lang="nl-NL" altLang="en-US" sz="1500" dirty="0" err="1">
                <a:solidFill>
                  <a:schemeClr val="tx1"/>
                </a:solidFill>
                <a:latin typeface="Verdana" charset="0"/>
                <a:ea typeface="Verdana" charset="0"/>
                <a:cs typeface="Verdana" charset="0"/>
              </a:rPr>
              <a:t>wanted</a:t>
            </a:r>
            <a:r>
              <a:rPr lang="nl-NL" altLang="en-US" sz="1500" dirty="0">
                <a:solidFill>
                  <a:schemeClr val="tx1"/>
                </a:solidFill>
                <a:latin typeface="Verdana" charset="0"/>
                <a:ea typeface="Verdana" charset="0"/>
                <a:cs typeface="Verdana" charset="0"/>
              </a:rPr>
              <a:t>: </a:t>
            </a:r>
            <a:r>
              <a:rPr lang="nl-NL" altLang="en-US" sz="1500" dirty="0">
                <a:solidFill>
                  <a:srgbClr val="000000"/>
                </a:solidFill>
                <a:latin typeface="Verdana" charset="0"/>
                <a:ea typeface="Verdana" charset="0"/>
                <a:cs typeface="Verdana" charset="0"/>
              </a:rPr>
              <a:t>@DANSKNAW </a:t>
            </a:r>
            <a:r>
              <a:rPr lang="nl-NL" altLang="en-US" sz="1500" dirty="0" err="1">
                <a:solidFill>
                  <a:srgbClr val="000000"/>
                </a:solidFill>
                <a:latin typeface="Verdana" charset="0"/>
                <a:ea typeface="Verdana" charset="0"/>
                <a:cs typeface="Verdana" charset="0"/>
              </a:rPr>
              <a:t>and</a:t>
            </a:r>
            <a:r>
              <a:rPr lang="nl-NL" altLang="en-US" sz="1500" dirty="0">
                <a:solidFill>
                  <a:srgbClr val="000000"/>
                </a:solidFill>
                <a:latin typeface="Verdana" charset="0"/>
                <a:ea typeface="Verdana" charset="0"/>
                <a:cs typeface="Verdana" charset="0"/>
              </a:rPr>
              <a:t>/or </a:t>
            </a:r>
            <a:r>
              <a:rPr lang="nl-NL" altLang="en-US" sz="1500" dirty="0" err="1">
                <a:solidFill>
                  <a:srgbClr val="000000"/>
                </a:solidFill>
                <a:latin typeface="Verdana" charset="0"/>
                <a:ea typeface="Verdana" charset="0"/>
                <a:cs typeface="Verdana" charset="0"/>
              </a:rPr>
              <a:t>own</a:t>
            </a:r>
            <a:r>
              <a:rPr lang="nl-NL" altLang="en-US" sz="1500" dirty="0">
                <a:solidFill>
                  <a:srgbClr val="000000"/>
                </a:solidFill>
                <a:latin typeface="Verdana" charset="0"/>
                <a:ea typeface="Verdana" charset="0"/>
                <a:cs typeface="Verdana" charset="0"/>
              </a:rPr>
              <a:t> </a:t>
            </a:r>
            <a:r>
              <a:rPr lang="nl-NL" altLang="en-US" sz="1500" dirty="0" err="1">
                <a:solidFill>
                  <a:srgbClr val="000000"/>
                </a:solidFill>
                <a:latin typeface="Verdana" charset="0"/>
                <a:ea typeface="Verdana" charset="0"/>
                <a:cs typeface="Verdana" charset="0"/>
              </a:rPr>
              <a:t>tweet</a:t>
            </a:r>
            <a:endParaRPr lang="nl-NL" altLang="en-US" sz="1500" dirty="0">
              <a:solidFill>
                <a:srgbClr val="000000"/>
              </a:solidFill>
              <a:latin typeface="Verdana" charset="0"/>
              <a:ea typeface="Verdana" charset="0"/>
              <a:cs typeface="Verdana" charset="0"/>
            </a:endParaRPr>
          </a:p>
        </p:txBody>
      </p:sp>
      <p:sp>
        <p:nvSpPr>
          <p:cNvPr id="27" name="Content Placeholder 25"/>
          <p:cNvSpPr>
            <a:spLocks noGrp="1"/>
          </p:cNvSpPr>
          <p:nvPr>
            <p:ph sz="quarter" idx="14" hasCustomPrompt="1"/>
          </p:nvPr>
        </p:nvSpPr>
        <p:spPr>
          <a:xfrm>
            <a:off x="237364" y="5540206"/>
            <a:ext cx="11852275" cy="476250"/>
          </a:xfrm>
        </p:spPr>
        <p:txBody>
          <a:bodyPr/>
          <a:lstStyle>
            <a:lvl1pPr marL="0" indent="0" eaLnBrk="1" hangingPunct="1">
              <a:buNone/>
              <a:defRPr sz="2100" baseline="0"/>
            </a:lvl1pPr>
          </a:lstStyle>
          <a:p>
            <a:pPr eaLnBrk="1" hangingPunct="1"/>
            <a:r>
              <a:rPr lang="nl-NL" altLang="en-US" sz="1500" dirty="0">
                <a:solidFill>
                  <a:srgbClr val="000000"/>
                </a:solidFill>
                <a:latin typeface="Verdana" charset="0"/>
                <a:ea typeface="Verdana" charset="0"/>
                <a:cs typeface="Verdana" charset="0"/>
              </a:rPr>
              <a:t>Date, name of meeting, </a:t>
            </a:r>
            <a:r>
              <a:rPr lang="nl-NL" altLang="en-US" sz="1500" dirty="0" err="1">
                <a:solidFill>
                  <a:srgbClr val="000000"/>
                </a:solidFill>
                <a:latin typeface="Verdana" charset="0"/>
                <a:ea typeface="Verdana" charset="0"/>
                <a:cs typeface="Verdana" charset="0"/>
              </a:rPr>
              <a:t>place</a:t>
            </a:r>
            <a:endParaRPr lang="nl-NL" altLang="en-US" sz="1500" dirty="0">
              <a:solidFill>
                <a:srgbClr val="000000"/>
              </a:solidFill>
              <a:latin typeface="Verdana" charset="0"/>
              <a:ea typeface="Verdana" charset="0"/>
              <a:cs typeface="Verdana"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743" y="55881"/>
            <a:ext cx="2570714" cy="980440"/>
          </a:xfrm>
          <a:prstGeom prst="rect">
            <a:avLst/>
          </a:prstGeom>
        </p:spPr>
      </p:pic>
    </p:spTree>
    <p:extLst>
      <p:ext uri="{BB962C8B-B14F-4D97-AF65-F5344CB8AC3E}">
        <p14:creationId xmlns:p14="http://schemas.microsoft.com/office/powerpoint/2010/main" val="718914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nnensheet met tekst">
    <p:spTree>
      <p:nvGrpSpPr>
        <p:cNvPr id="1" name=""/>
        <p:cNvGrpSpPr/>
        <p:nvPr/>
      </p:nvGrpSpPr>
      <p:grpSpPr>
        <a:xfrm>
          <a:off x="0" y="0"/>
          <a:ext cx="0" cy="0"/>
          <a:chOff x="0" y="0"/>
          <a:chExt cx="0" cy="0"/>
        </a:xfrm>
      </p:grpSpPr>
      <p:sp>
        <p:nvSpPr>
          <p:cNvPr id="8" name="Rectangle 7"/>
          <p:cNvSpPr/>
          <p:nvPr userDrawn="1"/>
        </p:nvSpPr>
        <p:spPr>
          <a:xfrm>
            <a:off x="0" y="6177835"/>
            <a:ext cx="12192000" cy="680166"/>
          </a:xfrm>
          <a:prstGeom prst="rect">
            <a:avLst/>
          </a:prstGeom>
          <a:solidFill>
            <a:schemeClr val="bg1">
              <a:lumMod val="5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15341"/>
            <a:ext cx="12192000" cy="691745"/>
          </a:xfrm>
          <a:prstGeom prst="rect">
            <a:avLst/>
          </a:prstGeom>
        </p:spPr>
      </p:pic>
      <p:sp>
        <p:nvSpPr>
          <p:cNvPr id="14" name="Title Placeholder 6"/>
          <p:cNvSpPr>
            <a:spLocks noGrp="1"/>
          </p:cNvSpPr>
          <p:nvPr>
            <p:ph type="title"/>
          </p:nvPr>
        </p:nvSpPr>
        <p:spPr>
          <a:xfrm>
            <a:off x="139700" y="152221"/>
            <a:ext cx="11933480" cy="82417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18" name="Content Placeholder 17"/>
          <p:cNvSpPr>
            <a:spLocks noGrp="1"/>
          </p:cNvSpPr>
          <p:nvPr>
            <p:ph sz="quarter" idx="10" hasCustomPrompt="1"/>
          </p:nvPr>
        </p:nvSpPr>
        <p:spPr>
          <a:xfrm>
            <a:off x="139701" y="1506540"/>
            <a:ext cx="11418316" cy="4198937"/>
          </a:xfrm>
        </p:spPr>
        <p:txBody>
          <a:bodyPr/>
          <a:lstStyle>
            <a:lvl1pPr marL="0" indent="0">
              <a:lnSpc>
                <a:spcPct val="90000"/>
              </a:lnSpc>
              <a:buNone/>
              <a:defRPr sz="2100"/>
            </a:lvl1pPr>
          </a:lstStyle>
          <a:p>
            <a:pPr>
              <a:lnSpc>
                <a:spcPct val="90000"/>
              </a:lnSpc>
              <a:defRPr/>
            </a:pPr>
            <a:r>
              <a:rPr lang="nl-NL" sz="1500" dirty="0" err="1">
                <a:latin typeface="Verdana"/>
                <a:cs typeface="Verdana"/>
              </a:rPr>
              <a:t>Lorem</a:t>
            </a:r>
            <a:r>
              <a:rPr lang="nl-NL" sz="1500" dirty="0">
                <a:latin typeface="Verdana"/>
                <a:cs typeface="Verdana"/>
              </a:rPr>
              <a:t> </a:t>
            </a:r>
            <a:r>
              <a:rPr lang="nl-NL" sz="1500" dirty="0" err="1">
                <a:latin typeface="Verdana"/>
                <a:cs typeface="Verdana"/>
              </a:rPr>
              <a:t>ipsum</a:t>
            </a:r>
            <a:r>
              <a:rPr lang="nl-NL" sz="1500" dirty="0">
                <a:latin typeface="Verdana"/>
                <a:cs typeface="Verdana"/>
              </a:rPr>
              <a:t> </a:t>
            </a:r>
            <a:r>
              <a:rPr lang="nl-NL" sz="1500" dirty="0" err="1">
                <a:latin typeface="Verdana"/>
                <a:cs typeface="Verdana"/>
              </a:rPr>
              <a:t>dolor</a:t>
            </a:r>
            <a:r>
              <a:rPr lang="nl-NL" sz="1500" dirty="0">
                <a:latin typeface="Verdana"/>
                <a:cs typeface="Verdana"/>
              </a:rPr>
              <a:t> </a:t>
            </a:r>
            <a:r>
              <a:rPr lang="nl-NL" sz="1500" dirty="0" err="1">
                <a:latin typeface="Verdana"/>
                <a:cs typeface="Verdana"/>
              </a:rPr>
              <a:t>sit</a:t>
            </a:r>
            <a:r>
              <a:rPr lang="nl-NL" sz="1500" dirty="0">
                <a:latin typeface="Verdana"/>
                <a:cs typeface="Verdana"/>
              </a:rPr>
              <a:t> </a:t>
            </a:r>
            <a:r>
              <a:rPr lang="nl-NL" sz="1500" dirty="0" err="1">
                <a:latin typeface="Verdana"/>
                <a:cs typeface="Verdana"/>
              </a:rPr>
              <a:t>amet</a:t>
            </a:r>
            <a:r>
              <a:rPr lang="nl-NL" sz="1500" dirty="0">
                <a:latin typeface="Verdana"/>
                <a:cs typeface="Verdana"/>
              </a:rPr>
              <a:t>, </a:t>
            </a:r>
            <a:r>
              <a:rPr lang="nl-NL" sz="1500" dirty="0" err="1">
                <a:latin typeface="Verdana"/>
                <a:cs typeface="Verdana"/>
              </a:rPr>
              <a:t>consectetuer</a:t>
            </a:r>
            <a:r>
              <a:rPr lang="nl-NL" sz="1500" dirty="0">
                <a:latin typeface="Verdana"/>
                <a:cs typeface="Verdana"/>
              </a:rPr>
              <a:t> </a:t>
            </a:r>
            <a:r>
              <a:rPr lang="nl-NL" sz="1500" dirty="0" err="1">
                <a:latin typeface="Verdana"/>
                <a:cs typeface="Verdana"/>
              </a:rPr>
              <a:t>adipiscing</a:t>
            </a:r>
            <a:r>
              <a:rPr lang="nl-NL" sz="1500" dirty="0">
                <a:latin typeface="Verdana"/>
                <a:cs typeface="Verdana"/>
              </a:rPr>
              <a:t> </a:t>
            </a:r>
            <a:r>
              <a:rPr lang="nl-NL" sz="1500" dirty="0" err="1">
                <a:latin typeface="Verdana"/>
                <a:cs typeface="Verdana"/>
              </a:rPr>
              <a:t>elit</a:t>
            </a:r>
            <a:r>
              <a:rPr lang="nl-NL" sz="1500" dirty="0">
                <a:latin typeface="Verdana"/>
                <a:cs typeface="Verdana"/>
              </a:rPr>
              <a:t>. </a:t>
            </a:r>
            <a:r>
              <a:rPr lang="nl-NL" sz="1500" dirty="0" err="1">
                <a:latin typeface="Verdana"/>
                <a:cs typeface="Verdana"/>
              </a:rPr>
              <a:t>Aenean</a:t>
            </a:r>
            <a:r>
              <a:rPr lang="nl-NL" sz="1500" dirty="0">
                <a:latin typeface="Verdana"/>
                <a:cs typeface="Verdana"/>
              </a:rPr>
              <a:t> commodo </a:t>
            </a:r>
            <a:r>
              <a:rPr lang="nl-NL" sz="1500" dirty="0" err="1">
                <a:latin typeface="Verdana"/>
                <a:cs typeface="Verdana"/>
              </a:rPr>
              <a:t>ligula</a:t>
            </a:r>
            <a:r>
              <a:rPr lang="nl-NL" sz="1500" dirty="0">
                <a:latin typeface="Verdana"/>
                <a:cs typeface="Verdana"/>
              </a:rPr>
              <a:t> </a:t>
            </a:r>
            <a:r>
              <a:rPr lang="nl-NL" sz="1500" dirty="0" err="1">
                <a:latin typeface="Verdana"/>
                <a:cs typeface="Verdana"/>
              </a:rPr>
              <a:t>eget</a:t>
            </a:r>
            <a:r>
              <a:rPr lang="nl-NL" sz="1500" dirty="0">
                <a:latin typeface="Verdana"/>
                <a:cs typeface="Verdana"/>
              </a:rPr>
              <a:t> </a:t>
            </a:r>
            <a:r>
              <a:rPr lang="nl-NL" sz="1500" dirty="0" err="1">
                <a:latin typeface="Verdana"/>
                <a:cs typeface="Verdana"/>
              </a:rPr>
              <a:t>dolor</a:t>
            </a:r>
            <a:r>
              <a:rPr lang="nl-NL" sz="1500" dirty="0">
                <a:latin typeface="Verdana"/>
                <a:cs typeface="Verdana"/>
              </a:rPr>
              <a:t>. </a:t>
            </a:r>
            <a:r>
              <a:rPr lang="nl-NL" sz="1500" dirty="0" err="1">
                <a:latin typeface="Verdana"/>
                <a:cs typeface="Verdana"/>
              </a:rPr>
              <a:t>Aenean</a:t>
            </a:r>
            <a:r>
              <a:rPr lang="nl-NL" sz="1500" dirty="0">
                <a:latin typeface="Verdana"/>
                <a:cs typeface="Verdana"/>
              </a:rPr>
              <a:t> massa. Cum </a:t>
            </a:r>
            <a:r>
              <a:rPr lang="nl-NL" sz="1500" dirty="0" err="1">
                <a:latin typeface="Verdana"/>
                <a:cs typeface="Verdana"/>
              </a:rPr>
              <a:t>sociis</a:t>
            </a:r>
            <a:r>
              <a:rPr lang="nl-NL" sz="1500" dirty="0">
                <a:latin typeface="Verdana"/>
                <a:cs typeface="Verdana"/>
              </a:rPr>
              <a:t> </a:t>
            </a:r>
            <a:r>
              <a:rPr lang="nl-NL" sz="1500" dirty="0" err="1">
                <a:latin typeface="Verdana"/>
                <a:cs typeface="Verdana"/>
              </a:rPr>
              <a:t>natoque</a:t>
            </a:r>
            <a:r>
              <a:rPr lang="nl-NL" sz="1500" dirty="0">
                <a:latin typeface="Verdana"/>
                <a:cs typeface="Verdana"/>
              </a:rPr>
              <a:t> </a:t>
            </a:r>
            <a:r>
              <a:rPr lang="nl-NL" sz="1500" dirty="0" err="1">
                <a:latin typeface="Verdana"/>
                <a:cs typeface="Verdana"/>
              </a:rPr>
              <a:t>penatibus</a:t>
            </a:r>
            <a:r>
              <a:rPr lang="nl-NL" sz="1500" dirty="0">
                <a:latin typeface="Verdana"/>
                <a:cs typeface="Verdana"/>
              </a:rPr>
              <a:t> et </a:t>
            </a:r>
            <a:r>
              <a:rPr lang="nl-NL" sz="1500" dirty="0" err="1">
                <a:latin typeface="Verdana"/>
                <a:cs typeface="Verdana"/>
              </a:rPr>
              <a:t>magnis</a:t>
            </a:r>
            <a:r>
              <a:rPr lang="nl-NL" sz="1500" dirty="0">
                <a:latin typeface="Verdana"/>
                <a:cs typeface="Verdana"/>
              </a:rPr>
              <a:t> dis </a:t>
            </a:r>
            <a:r>
              <a:rPr lang="nl-NL" sz="1500" dirty="0" err="1">
                <a:latin typeface="Verdana"/>
                <a:cs typeface="Verdana"/>
              </a:rPr>
              <a:t>parturient</a:t>
            </a:r>
            <a:r>
              <a:rPr lang="nl-NL" sz="1500" dirty="0">
                <a:latin typeface="Verdana"/>
                <a:cs typeface="Verdana"/>
              </a:rPr>
              <a:t> </a:t>
            </a:r>
            <a:r>
              <a:rPr lang="nl-NL" sz="1500" dirty="0" err="1">
                <a:latin typeface="Verdana"/>
                <a:cs typeface="Verdana"/>
              </a:rPr>
              <a:t>montes</a:t>
            </a:r>
            <a:r>
              <a:rPr lang="nl-NL" sz="1500" dirty="0">
                <a:latin typeface="Verdana"/>
                <a:cs typeface="Verdana"/>
              </a:rPr>
              <a:t>, </a:t>
            </a:r>
            <a:r>
              <a:rPr lang="nl-NL" sz="1500" dirty="0" err="1">
                <a:latin typeface="Verdana"/>
                <a:cs typeface="Verdana"/>
              </a:rPr>
              <a:t>nascetur</a:t>
            </a:r>
            <a:r>
              <a:rPr lang="nl-NL" sz="1500" dirty="0">
                <a:latin typeface="Verdana"/>
                <a:cs typeface="Verdana"/>
              </a:rPr>
              <a:t> </a:t>
            </a:r>
            <a:r>
              <a:rPr lang="nl-NL" sz="1500" dirty="0" err="1">
                <a:latin typeface="Verdana"/>
                <a:cs typeface="Verdana"/>
              </a:rPr>
              <a:t>ridiculus</a:t>
            </a:r>
            <a:r>
              <a:rPr lang="nl-NL" sz="1500" dirty="0">
                <a:latin typeface="Verdana"/>
                <a:cs typeface="Verdana"/>
              </a:rPr>
              <a:t> mus. </a:t>
            </a:r>
            <a:r>
              <a:rPr lang="nl-NL" sz="1500" dirty="0" err="1">
                <a:latin typeface="Verdana"/>
                <a:cs typeface="Verdana"/>
              </a:rPr>
              <a:t>Donec</a:t>
            </a:r>
            <a:r>
              <a:rPr lang="nl-NL" sz="1500" dirty="0">
                <a:latin typeface="Verdana"/>
                <a:cs typeface="Verdana"/>
              </a:rPr>
              <a:t> </a:t>
            </a:r>
            <a:r>
              <a:rPr lang="nl-NL" sz="1500" dirty="0" err="1">
                <a:latin typeface="Verdana"/>
                <a:cs typeface="Verdana"/>
              </a:rPr>
              <a:t>quam</a:t>
            </a:r>
            <a:r>
              <a:rPr lang="nl-NL" sz="1500" dirty="0">
                <a:latin typeface="Verdana"/>
                <a:cs typeface="Verdana"/>
              </a:rPr>
              <a:t> </a:t>
            </a:r>
            <a:r>
              <a:rPr lang="nl-NL" sz="1500" dirty="0" err="1">
                <a:latin typeface="Verdana"/>
                <a:cs typeface="Verdana"/>
              </a:rPr>
              <a:t>felis</a:t>
            </a:r>
            <a:r>
              <a:rPr lang="nl-NL" sz="1500" dirty="0">
                <a:latin typeface="Verdana"/>
                <a:cs typeface="Verdana"/>
              </a:rPr>
              <a:t>, </a:t>
            </a:r>
            <a:r>
              <a:rPr lang="nl-NL" sz="1500" dirty="0" err="1">
                <a:latin typeface="Verdana"/>
                <a:cs typeface="Verdana"/>
              </a:rPr>
              <a:t>ultricies</a:t>
            </a:r>
            <a:r>
              <a:rPr lang="nl-NL" sz="1500" dirty="0">
                <a:latin typeface="Verdana"/>
                <a:cs typeface="Verdana"/>
              </a:rPr>
              <a:t> </a:t>
            </a:r>
            <a:r>
              <a:rPr lang="nl-NL" sz="1500" dirty="0" err="1">
                <a:latin typeface="Verdana"/>
                <a:cs typeface="Verdana"/>
              </a:rPr>
              <a:t>nec</a:t>
            </a:r>
            <a:r>
              <a:rPr lang="nl-NL" sz="1500" dirty="0">
                <a:latin typeface="Verdana"/>
                <a:cs typeface="Verdana"/>
              </a:rPr>
              <a:t>, </a:t>
            </a:r>
            <a:r>
              <a:rPr lang="nl-NL" sz="1500" dirty="0" err="1">
                <a:latin typeface="Verdana"/>
                <a:cs typeface="Verdana"/>
              </a:rPr>
              <a:t>pellentesque</a:t>
            </a:r>
            <a:r>
              <a:rPr lang="nl-NL" sz="1500" dirty="0">
                <a:latin typeface="Verdana"/>
                <a:cs typeface="Verdana"/>
              </a:rPr>
              <a:t> </a:t>
            </a:r>
            <a:r>
              <a:rPr lang="nl-NL" sz="1500" dirty="0" err="1">
                <a:latin typeface="Verdana"/>
                <a:cs typeface="Verdana"/>
              </a:rPr>
              <a:t>eu</a:t>
            </a:r>
            <a:r>
              <a:rPr lang="nl-NL" sz="1500" dirty="0">
                <a:latin typeface="Verdana"/>
                <a:cs typeface="Verdana"/>
              </a:rPr>
              <a:t>, </a:t>
            </a:r>
            <a:r>
              <a:rPr lang="nl-NL" sz="1500" dirty="0" err="1">
                <a:latin typeface="Verdana"/>
                <a:cs typeface="Verdana"/>
              </a:rPr>
              <a:t>pretium</a:t>
            </a:r>
            <a:r>
              <a:rPr lang="nl-NL" sz="1500" dirty="0">
                <a:latin typeface="Verdana"/>
                <a:cs typeface="Verdana"/>
              </a:rPr>
              <a:t> </a:t>
            </a:r>
            <a:r>
              <a:rPr lang="nl-NL" sz="1500" dirty="0" err="1">
                <a:latin typeface="Verdana"/>
                <a:cs typeface="Verdana"/>
              </a:rPr>
              <a:t>quis</a:t>
            </a:r>
            <a:r>
              <a:rPr lang="nl-NL" sz="1500" dirty="0">
                <a:latin typeface="Verdana"/>
                <a:cs typeface="Verdana"/>
              </a:rPr>
              <a:t>, </a:t>
            </a:r>
            <a:r>
              <a:rPr lang="nl-NL" sz="1500" dirty="0" err="1">
                <a:latin typeface="Verdana"/>
                <a:cs typeface="Verdana"/>
              </a:rPr>
              <a:t>sem</a:t>
            </a:r>
            <a:r>
              <a:rPr lang="nl-NL" sz="1500" dirty="0">
                <a:latin typeface="Verdana"/>
                <a:cs typeface="Verdana"/>
              </a:rPr>
              <a:t>. </a:t>
            </a:r>
            <a:r>
              <a:rPr lang="nl-NL" sz="1500" dirty="0" err="1">
                <a:latin typeface="Verdana"/>
                <a:cs typeface="Verdana"/>
              </a:rPr>
              <a:t>Nulla</a:t>
            </a:r>
            <a:r>
              <a:rPr lang="nl-NL" sz="1500" dirty="0">
                <a:latin typeface="Verdana"/>
                <a:cs typeface="Verdana"/>
              </a:rPr>
              <a:t> </a:t>
            </a:r>
            <a:r>
              <a:rPr lang="nl-NL" sz="1500" dirty="0" err="1">
                <a:latin typeface="Verdana"/>
                <a:cs typeface="Verdana"/>
              </a:rPr>
              <a:t>consequat</a:t>
            </a:r>
            <a:r>
              <a:rPr lang="nl-NL" sz="1500" dirty="0">
                <a:latin typeface="Verdana"/>
                <a:cs typeface="Verdana"/>
              </a:rPr>
              <a:t> massa </a:t>
            </a:r>
            <a:r>
              <a:rPr lang="nl-NL" sz="1500" dirty="0" err="1">
                <a:latin typeface="Verdana"/>
                <a:cs typeface="Verdana"/>
              </a:rPr>
              <a:t>quis</a:t>
            </a:r>
            <a:r>
              <a:rPr lang="nl-NL" sz="1500" dirty="0">
                <a:latin typeface="Verdana"/>
                <a:cs typeface="Verdana"/>
              </a:rPr>
              <a:t> </a:t>
            </a:r>
            <a:r>
              <a:rPr lang="nl-NL" sz="1500" dirty="0" err="1">
                <a:latin typeface="Verdana"/>
                <a:cs typeface="Verdana"/>
              </a:rPr>
              <a:t>enim</a:t>
            </a:r>
            <a:r>
              <a:rPr lang="nl-NL" sz="1500" dirty="0">
                <a:latin typeface="Verdana"/>
                <a:cs typeface="Verdana"/>
              </a:rPr>
              <a:t>. </a:t>
            </a:r>
            <a:r>
              <a:rPr lang="nl-NL" sz="1500" dirty="0" err="1">
                <a:latin typeface="Verdana"/>
                <a:cs typeface="Verdana"/>
              </a:rPr>
              <a:t>Donec</a:t>
            </a:r>
            <a:r>
              <a:rPr lang="nl-NL" sz="1500" dirty="0">
                <a:latin typeface="Verdana"/>
                <a:cs typeface="Verdana"/>
              </a:rPr>
              <a:t> pede </a:t>
            </a:r>
            <a:r>
              <a:rPr lang="nl-NL" sz="1500" dirty="0" err="1">
                <a:latin typeface="Verdana"/>
                <a:cs typeface="Verdana"/>
              </a:rPr>
              <a:t>justo</a:t>
            </a:r>
            <a:r>
              <a:rPr lang="nl-NL" sz="1500" dirty="0">
                <a:latin typeface="Verdana"/>
                <a:cs typeface="Verdana"/>
              </a:rPr>
              <a:t>, </a:t>
            </a:r>
            <a:r>
              <a:rPr lang="nl-NL" sz="1500" dirty="0" err="1">
                <a:latin typeface="Verdana"/>
                <a:cs typeface="Verdana"/>
              </a:rPr>
              <a:t>fringilla</a:t>
            </a:r>
            <a:r>
              <a:rPr lang="nl-NL" sz="1500" dirty="0">
                <a:latin typeface="Verdana"/>
                <a:cs typeface="Verdana"/>
              </a:rPr>
              <a:t> vel, </a:t>
            </a:r>
            <a:r>
              <a:rPr lang="nl-NL" sz="1500" dirty="0" err="1">
                <a:latin typeface="Verdana"/>
                <a:cs typeface="Verdana"/>
              </a:rPr>
              <a:t>aliquet</a:t>
            </a:r>
            <a:r>
              <a:rPr lang="nl-NL" sz="1500" dirty="0">
                <a:latin typeface="Verdana"/>
                <a:cs typeface="Verdana"/>
              </a:rPr>
              <a:t> </a:t>
            </a:r>
            <a:r>
              <a:rPr lang="nl-NL" sz="1500" dirty="0" err="1">
                <a:latin typeface="Verdana"/>
                <a:cs typeface="Verdana"/>
              </a:rPr>
              <a:t>nec</a:t>
            </a:r>
            <a:r>
              <a:rPr lang="nl-NL" sz="1500" dirty="0">
                <a:latin typeface="Verdana"/>
                <a:cs typeface="Verdana"/>
              </a:rPr>
              <a:t>, </a:t>
            </a:r>
          </a:p>
        </p:txBody>
      </p:sp>
      <p:pic>
        <p:nvPicPr>
          <p:cNvPr id="7" name="Picture 6" descr="Logo DANS bovenschrif wit transpara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9700" y="6152434"/>
            <a:ext cx="1727200" cy="658734"/>
          </a:xfrm>
          <a:prstGeom prst="rect">
            <a:avLst/>
          </a:prstGeom>
        </p:spPr>
      </p:pic>
    </p:spTree>
    <p:extLst>
      <p:ext uri="{BB962C8B-B14F-4D97-AF65-F5344CB8AC3E}">
        <p14:creationId xmlns:p14="http://schemas.microsoft.com/office/powerpoint/2010/main" val="909221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nnensheet met opsomming">
    <p:spTree>
      <p:nvGrpSpPr>
        <p:cNvPr id="1" name=""/>
        <p:cNvGrpSpPr/>
        <p:nvPr/>
      </p:nvGrpSpPr>
      <p:grpSpPr>
        <a:xfrm>
          <a:off x="0" y="0"/>
          <a:ext cx="0" cy="0"/>
          <a:chOff x="0" y="0"/>
          <a:chExt cx="0" cy="0"/>
        </a:xfrm>
      </p:grpSpPr>
      <p:sp>
        <p:nvSpPr>
          <p:cNvPr id="8" name="Rectangle 7"/>
          <p:cNvSpPr/>
          <p:nvPr userDrawn="1"/>
        </p:nvSpPr>
        <p:spPr>
          <a:xfrm>
            <a:off x="0" y="6177835"/>
            <a:ext cx="12192000" cy="680166"/>
          </a:xfrm>
          <a:prstGeom prst="rect">
            <a:avLst/>
          </a:prstGeom>
          <a:solidFill>
            <a:schemeClr val="bg1">
              <a:lumMod val="5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15341"/>
            <a:ext cx="12192000" cy="691745"/>
          </a:xfrm>
          <a:prstGeom prst="rect">
            <a:avLst/>
          </a:prstGeom>
        </p:spPr>
      </p:pic>
      <p:sp>
        <p:nvSpPr>
          <p:cNvPr id="14" name="Title Placeholder 6"/>
          <p:cNvSpPr>
            <a:spLocks noGrp="1"/>
          </p:cNvSpPr>
          <p:nvPr>
            <p:ph type="title"/>
          </p:nvPr>
        </p:nvSpPr>
        <p:spPr>
          <a:xfrm>
            <a:off x="139700" y="152221"/>
            <a:ext cx="11933480" cy="82417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Content Placeholder 2"/>
          <p:cNvSpPr>
            <a:spLocks noGrp="1"/>
          </p:cNvSpPr>
          <p:nvPr>
            <p:ph sz="quarter" idx="10" hasCustomPrompt="1"/>
          </p:nvPr>
        </p:nvSpPr>
        <p:spPr>
          <a:xfrm>
            <a:off x="139700" y="1736727"/>
            <a:ext cx="11582400" cy="3713163"/>
          </a:xfrm>
        </p:spPr>
        <p:txBody>
          <a:bodyPr/>
          <a:lstStyle>
            <a:lvl1pPr marL="342900" indent="-342900">
              <a:lnSpc>
                <a:spcPct val="90000"/>
              </a:lnSpc>
              <a:buFont typeface="Arial" charset="0"/>
              <a:buChar char="•"/>
              <a:defRPr sz="2100"/>
            </a:lvl1pPr>
          </a:lstStyle>
          <a:p>
            <a:pPr>
              <a:lnSpc>
                <a:spcPct val="90000"/>
              </a:lnSpc>
              <a:defRPr/>
            </a:pPr>
            <a:r>
              <a:rPr lang="nl-NL" sz="1500" dirty="0" err="1">
                <a:latin typeface="Verdana"/>
                <a:cs typeface="Verdana"/>
              </a:rPr>
              <a:t>Lorem</a:t>
            </a:r>
            <a:r>
              <a:rPr lang="nl-NL" sz="1500" dirty="0">
                <a:latin typeface="Verdana"/>
                <a:cs typeface="Verdana"/>
              </a:rPr>
              <a:t> </a:t>
            </a:r>
            <a:r>
              <a:rPr lang="nl-NL" sz="1500" dirty="0" err="1">
                <a:latin typeface="Verdana"/>
                <a:cs typeface="Verdana"/>
              </a:rPr>
              <a:t>ipsum</a:t>
            </a:r>
            <a:r>
              <a:rPr lang="nl-NL" sz="1500" dirty="0">
                <a:latin typeface="Verdana"/>
                <a:cs typeface="Verdana"/>
              </a:rPr>
              <a:t> </a:t>
            </a:r>
            <a:r>
              <a:rPr lang="nl-NL" sz="1500" dirty="0" err="1">
                <a:latin typeface="Verdana"/>
                <a:cs typeface="Verdana"/>
              </a:rPr>
              <a:t>dolor</a:t>
            </a:r>
            <a:r>
              <a:rPr lang="nl-NL" sz="1500" dirty="0">
                <a:latin typeface="Verdana"/>
                <a:cs typeface="Verdana"/>
              </a:rPr>
              <a:t>:</a:t>
            </a:r>
          </a:p>
          <a:p>
            <a:pPr marL="342900" indent="-342900">
              <a:lnSpc>
                <a:spcPct val="90000"/>
              </a:lnSpc>
              <a:buFont typeface="Arial" charset="0"/>
              <a:buChar char="•"/>
              <a:defRPr/>
            </a:pPr>
            <a:r>
              <a:rPr lang="nl-NL" sz="1500" dirty="0" err="1">
                <a:latin typeface="Verdana"/>
                <a:cs typeface="Verdana"/>
              </a:rPr>
              <a:t>Sit</a:t>
            </a:r>
            <a:r>
              <a:rPr lang="nl-NL" sz="1500" dirty="0">
                <a:latin typeface="Verdana"/>
                <a:cs typeface="Verdana"/>
              </a:rPr>
              <a:t> </a:t>
            </a:r>
            <a:r>
              <a:rPr lang="nl-NL" sz="1500" dirty="0" err="1">
                <a:latin typeface="Verdana"/>
                <a:cs typeface="Verdana"/>
              </a:rPr>
              <a:t>amet</a:t>
            </a:r>
            <a:r>
              <a:rPr lang="nl-NL" sz="1500" dirty="0">
                <a:latin typeface="Verdana"/>
                <a:cs typeface="Verdana"/>
              </a:rPr>
              <a:t>, </a:t>
            </a:r>
            <a:r>
              <a:rPr lang="nl-NL" sz="1500" dirty="0" err="1">
                <a:latin typeface="Verdana"/>
                <a:cs typeface="Verdana"/>
              </a:rPr>
              <a:t>consectetuer</a:t>
            </a:r>
            <a:r>
              <a:rPr lang="nl-NL" sz="1500" dirty="0">
                <a:latin typeface="Verdana"/>
                <a:cs typeface="Verdana"/>
              </a:rPr>
              <a:t> </a:t>
            </a:r>
            <a:r>
              <a:rPr lang="nl-NL" sz="1500" dirty="0" err="1">
                <a:latin typeface="Verdana"/>
                <a:cs typeface="Verdana"/>
              </a:rPr>
              <a:t>adipiscing</a:t>
            </a:r>
            <a:r>
              <a:rPr lang="nl-NL" sz="1500" dirty="0">
                <a:latin typeface="Verdana"/>
                <a:cs typeface="Verdana"/>
              </a:rPr>
              <a:t> </a:t>
            </a:r>
            <a:r>
              <a:rPr lang="nl-NL" sz="1500" dirty="0" err="1">
                <a:latin typeface="Verdana"/>
                <a:cs typeface="Verdana"/>
              </a:rPr>
              <a:t>elit</a:t>
            </a:r>
            <a:r>
              <a:rPr lang="nl-NL" sz="1500" dirty="0">
                <a:latin typeface="Verdana"/>
                <a:cs typeface="Verdana"/>
              </a:rPr>
              <a:t>. </a:t>
            </a:r>
          </a:p>
          <a:p>
            <a:pPr marL="342900" indent="-342900">
              <a:lnSpc>
                <a:spcPct val="90000"/>
              </a:lnSpc>
              <a:buFont typeface="Arial" charset="0"/>
              <a:buChar char="•"/>
              <a:defRPr/>
            </a:pPr>
            <a:r>
              <a:rPr lang="nl-NL" sz="1500" dirty="0" err="1">
                <a:latin typeface="Verdana"/>
                <a:cs typeface="Verdana"/>
              </a:rPr>
              <a:t>Aenean</a:t>
            </a:r>
            <a:r>
              <a:rPr lang="nl-NL" sz="1500" dirty="0">
                <a:latin typeface="Verdana"/>
                <a:cs typeface="Verdana"/>
              </a:rPr>
              <a:t> commodo </a:t>
            </a:r>
            <a:r>
              <a:rPr lang="nl-NL" sz="1500" dirty="0" err="1">
                <a:latin typeface="Verdana"/>
                <a:cs typeface="Verdana"/>
              </a:rPr>
              <a:t>ligula</a:t>
            </a:r>
            <a:r>
              <a:rPr lang="nl-NL" sz="1500" dirty="0">
                <a:latin typeface="Verdana"/>
                <a:cs typeface="Verdana"/>
              </a:rPr>
              <a:t> </a:t>
            </a:r>
            <a:r>
              <a:rPr lang="nl-NL" sz="1500" dirty="0" err="1">
                <a:latin typeface="Verdana"/>
                <a:cs typeface="Verdana"/>
              </a:rPr>
              <a:t>eget</a:t>
            </a:r>
            <a:r>
              <a:rPr lang="nl-NL" sz="1500" dirty="0">
                <a:latin typeface="Verdana"/>
                <a:cs typeface="Verdana"/>
              </a:rPr>
              <a:t> </a:t>
            </a:r>
            <a:r>
              <a:rPr lang="nl-NL" sz="1500" dirty="0" err="1">
                <a:latin typeface="Verdana"/>
                <a:cs typeface="Verdana"/>
              </a:rPr>
              <a:t>dolor</a:t>
            </a:r>
            <a:r>
              <a:rPr lang="nl-NL" sz="1500" dirty="0">
                <a:latin typeface="Verdana"/>
                <a:cs typeface="Verdana"/>
              </a:rPr>
              <a:t>. </a:t>
            </a:r>
          </a:p>
          <a:p>
            <a:pPr marL="342900" indent="-342900">
              <a:lnSpc>
                <a:spcPct val="90000"/>
              </a:lnSpc>
              <a:buFont typeface="Arial" charset="0"/>
              <a:buChar char="•"/>
              <a:defRPr/>
            </a:pPr>
            <a:r>
              <a:rPr lang="nl-NL" sz="1500" dirty="0" err="1">
                <a:latin typeface="Verdana"/>
                <a:cs typeface="Verdana"/>
              </a:rPr>
              <a:t>Aenean</a:t>
            </a:r>
            <a:r>
              <a:rPr lang="nl-NL" sz="1500" dirty="0">
                <a:latin typeface="Verdana"/>
                <a:cs typeface="Verdana"/>
              </a:rPr>
              <a:t> massa. </a:t>
            </a:r>
          </a:p>
          <a:p>
            <a:pPr marL="342900" indent="-342900">
              <a:lnSpc>
                <a:spcPct val="90000"/>
              </a:lnSpc>
              <a:buFont typeface="Arial" charset="0"/>
              <a:buChar char="•"/>
              <a:defRPr/>
            </a:pPr>
            <a:r>
              <a:rPr lang="nl-NL" sz="1500" dirty="0">
                <a:latin typeface="Verdana"/>
                <a:cs typeface="Verdana"/>
              </a:rPr>
              <a:t>Cum </a:t>
            </a:r>
            <a:r>
              <a:rPr lang="nl-NL" sz="1500" dirty="0" err="1">
                <a:latin typeface="Verdana"/>
                <a:cs typeface="Verdana"/>
              </a:rPr>
              <a:t>sociis</a:t>
            </a:r>
            <a:r>
              <a:rPr lang="nl-NL" sz="1500" dirty="0">
                <a:latin typeface="Verdana"/>
                <a:cs typeface="Verdana"/>
              </a:rPr>
              <a:t> </a:t>
            </a:r>
            <a:r>
              <a:rPr lang="nl-NL" sz="1500" dirty="0" err="1">
                <a:latin typeface="Verdana"/>
                <a:cs typeface="Verdana"/>
              </a:rPr>
              <a:t>natoque</a:t>
            </a:r>
            <a:r>
              <a:rPr lang="nl-NL" sz="1500" dirty="0">
                <a:latin typeface="Verdana"/>
                <a:cs typeface="Verdana"/>
              </a:rPr>
              <a:t> </a:t>
            </a:r>
            <a:r>
              <a:rPr lang="nl-NL" sz="1500" dirty="0" err="1">
                <a:latin typeface="Verdana"/>
                <a:cs typeface="Verdana"/>
              </a:rPr>
              <a:t>penatibus</a:t>
            </a:r>
            <a:r>
              <a:rPr lang="nl-NL" sz="1500" dirty="0">
                <a:latin typeface="Verdana"/>
                <a:cs typeface="Verdana"/>
              </a:rPr>
              <a:t>. </a:t>
            </a:r>
          </a:p>
        </p:txBody>
      </p:sp>
      <p:pic>
        <p:nvPicPr>
          <p:cNvPr id="7" name="Picture 6" descr="Logo DANS bovenschrif wit transpara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9700" y="6152434"/>
            <a:ext cx="1727200" cy="658734"/>
          </a:xfrm>
          <a:prstGeom prst="rect">
            <a:avLst/>
          </a:prstGeom>
        </p:spPr>
      </p:pic>
    </p:spTree>
    <p:extLst>
      <p:ext uri="{BB962C8B-B14F-4D97-AF65-F5344CB8AC3E}">
        <p14:creationId xmlns:p14="http://schemas.microsoft.com/office/powerpoint/2010/main" val="175844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atste sheet">
    <p:spTree>
      <p:nvGrpSpPr>
        <p:cNvPr id="1" name=""/>
        <p:cNvGrpSpPr/>
        <p:nvPr/>
      </p:nvGrpSpPr>
      <p:grpSpPr>
        <a:xfrm>
          <a:off x="0" y="0"/>
          <a:ext cx="0" cy="0"/>
          <a:chOff x="0" y="0"/>
          <a:chExt cx="0" cy="0"/>
        </a:xfrm>
      </p:grpSpPr>
      <p:sp>
        <p:nvSpPr>
          <p:cNvPr id="10" name="Rectangle 9"/>
          <p:cNvSpPr/>
          <p:nvPr userDrawn="1"/>
        </p:nvSpPr>
        <p:spPr>
          <a:xfrm>
            <a:off x="0" y="6177835"/>
            <a:ext cx="12192000" cy="680166"/>
          </a:xfrm>
          <a:prstGeom prst="rect">
            <a:avLst/>
          </a:prstGeom>
          <a:solidFill>
            <a:schemeClr val="bg1">
              <a:lumMod val="5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Box 10"/>
          <p:cNvSpPr txBox="1"/>
          <p:nvPr userDrawn="1"/>
        </p:nvSpPr>
        <p:spPr>
          <a:xfrm>
            <a:off x="-6350" y="6305550"/>
            <a:ext cx="12096751" cy="369332"/>
          </a:xfrm>
          <a:prstGeom prst="rect">
            <a:avLst/>
          </a:prstGeom>
          <a:noFill/>
        </p:spPr>
        <p:txBody>
          <a:bodyPr wrap="square" rtlCol="0">
            <a:spAutoFit/>
          </a:bodyPr>
          <a:lstStyle/>
          <a:p>
            <a:pPr algn="r"/>
            <a:r>
              <a:rPr lang="en-US" sz="900" dirty="0">
                <a:solidFill>
                  <a:schemeClr val="bg1"/>
                </a:solidFill>
                <a:latin typeface="Verdana"/>
                <a:cs typeface="Verdana"/>
              </a:rPr>
              <a:t>dans.knaw.nl</a:t>
            </a:r>
          </a:p>
          <a:p>
            <a:pPr algn="r"/>
            <a:r>
              <a:rPr lang="en-US" sz="900" dirty="0">
                <a:solidFill>
                  <a:schemeClr val="bg1"/>
                </a:solidFill>
                <a:latin typeface="Verdana"/>
                <a:cs typeface="Verdana"/>
              </a:rPr>
              <a:t>DANS is</a:t>
            </a:r>
            <a:r>
              <a:rPr lang="en-US" sz="900" baseline="0" dirty="0">
                <a:solidFill>
                  <a:schemeClr val="bg1"/>
                </a:solidFill>
                <a:latin typeface="Verdana"/>
                <a:cs typeface="Verdana"/>
              </a:rPr>
              <a:t> an</a:t>
            </a:r>
            <a:r>
              <a:rPr lang="en-US" sz="900" dirty="0">
                <a:solidFill>
                  <a:schemeClr val="bg1"/>
                </a:solidFill>
                <a:latin typeface="Verdana"/>
                <a:cs typeface="Verdana"/>
              </a:rPr>
              <a:t> institute</a:t>
            </a:r>
            <a:r>
              <a:rPr lang="en-US" sz="900" baseline="0" dirty="0">
                <a:solidFill>
                  <a:schemeClr val="bg1"/>
                </a:solidFill>
                <a:latin typeface="Verdana"/>
                <a:cs typeface="Verdana"/>
              </a:rPr>
              <a:t> of </a:t>
            </a:r>
            <a:r>
              <a:rPr lang="en-US" sz="900" dirty="0">
                <a:solidFill>
                  <a:schemeClr val="bg1"/>
                </a:solidFill>
                <a:latin typeface="Verdana"/>
                <a:cs typeface="Verdana"/>
              </a:rPr>
              <a:t>KNAW en NWO</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15341"/>
            <a:ext cx="12192000" cy="691745"/>
          </a:xfrm>
          <a:prstGeom prst="rect">
            <a:avLst/>
          </a:prstGeom>
        </p:spPr>
      </p:pic>
      <p:sp>
        <p:nvSpPr>
          <p:cNvPr id="3" name="Content Placeholder 2"/>
          <p:cNvSpPr>
            <a:spLocks noGrp="1"/>
          </p:cNvSpPr>
          <p:nvPr>
            <p:ph sz="quarter" idx="10" hasCustomPrompt="1"/>
          </p:nvPr>
        </p:nvSpPr>
        <p:spPr>
          <a:xfrm>
            <a:off x="142876" y="2157413"/>
            <a:ext cx="11947525" cy="1079500"/>
          </a:xfrm>
        </p:spPr>
        <p:txBody>
          <a:bodyPr/>
          <a:lstStyle>
            <a:lvl1pPr marL="0" indent="0">
              <a:buNone/>
              <a:defRPr sz="2100" baseline="0"/>
            </a:lvl1pPr>
          </a:lstStyle>
          <a:p>
            <a:pPr algn="ctr"/>
            <a:r>
              <a:rPr lang="nl-NL" sz="2250" dirty="0" err="1">
                <a:solidFill>
                  <a:srgbClr val="DC241F"/>
                </a:solidFill>
                <a:latin typeface="Verdana"/>
                <a:cs typeface="Verdana"/>
              </a:rPr>
              <a:t>Thanks</a:t>
            </a:r>
            <a:r>
              <a:rPr lang="nl-NL" sz="2250" dirty="0">
                <a:solidFill>
                  <a:srgbClr val="DC241F"/>
                </a:solidFill>
                <a:latin typeface="Verdana"/>
                <a:cs typeface="Verdana"/>
              </a:rPr>
              <a:t> </a:t>
            </a:r>
            <a:r>
              <a:rPr lang="nl-NL" sz="2250" dirty="0" err="1">
                <a:solidFill>
                  <a:srgbClr val="DC241F"/>
                </a:solidFill>
                <a:latin typeface="Verdana"/>
                <a:cs typeface="Verdana"/>
              </a:rPr>
              <a:t>for</a:t>
            </a:r>
            <a:r>
              <a:rPr lang="nl-NL" sz="2250" dirty="0">
                <a:solidFill>
                  <a:srgbClr val="DC241F"/>
                </a:solidFill>
                <a:latin typeface="Verdana"/>
                <a:cs typeface="Verdana"/>
              </a:rPr>
              <a:t> </a:t>
            </a:r>
            <a:r>
              <a:rPr lang="nl-NL" sz="2250" dirty="0" err="1">
                <a:solidFill>
                  <a:srgbClr val="DC241F"/>
                </a:solidFill>
                <a:latin typeface="Verdana"/>
                <a:cs typeface="Verdana"/>
              </a:rPr>
              <a:t>your</a:t>
            </a:r>
            <a:r>
              <a:rPr lang="nl-NL" sz="2250" dirty="0">
                <a:solidFill>
                  <a:srgbClr val="DC241F"/>
                </a:solidFill>
                <a:latin typeface="Verdana"/>
                <a:cs typeface="Verdana"/>
              </a:rPr>
              <a:t> attention</a:t>
            </a:r>
          </a:p>
        </p:txBody>
      </p:sp>
      <p:sp>
        <p:nvSpPr>
          <p:cNvPr id="5" name="Content Placeholder 4"/>
          <p:cNvSpPr>
            <a:spLocks noGrp="1"/>
          </p:cNvSpPr>
          <p:nvPr>
            <p:ph sz="quarter" idx="11" hasCustomPrompt="1"/>
          </p:nvPr>
        </p:nvSpPr>
        <p:spPr>
          <a:xfrm>
            <a:off x="149226" y="3495186"/>
            <a:ext cx="11941175" cy="482058"/>
          </a:xfrm>
        </p:spPr>
        <p:txBody>
          <a:bodyPr/>
          <a:lstStyle>
            <a:lvl1pPr marL="0" indent="0">
              <a:buNone/>
              <a:defRPr sz="2100"/>
            </a:lvl1pPr>
          </a:lstStyle>
          <a:p>
            <a:pPr algn="ctr"/>
            <a:r>
              <a:rPr lang="nl-NL" sz="1500" dirty="0" err="1">
                <a:latin typeface="Verdana"/>
                <a:cs typeface="Verdana"/>
              </a:rPr>
              <a:t>surname.lastname@dans.knaw.nl</a:t>
            </a:r>
            <a:endParaRPr lang="nl-NL" sz="1500" dirty="0">
              <a:latin typeface="Verdana"/>
              <a:cs typeface="Verdana"/>
            </a:endParaRPr>
          </a:p>
          <a:p>
            <a:pPr lvl="0"/>
            <a:endParaRPr lang="en-US" dirty="0"/>
          </a:p>
        </p:txBody>
      </p:sp>
      <p:sp>
        <p:nvSpPr>
          <p:cNvPr id="19" name="Content Placeholder 4"/>
          <p:cNvSpPr>
            <a:spLocks noGrp="1"/>
          </p:cNvSpPr>
          <p:nvPr>
            <p:ph sz="quarter" idx="12" hasCustomPrompt="1"/>
          </p:nvPr>
        </p:nvSpPr>
        <p:spPr>
          <a:xfrm>
            <a:off x="149226" y="3984287"/>
            <a:ext cx="11941175" cy="482058"/>
          </a:xfrm>
        </p:spPr>
        <p:txBody>
          <a:bodyPr/>
          <a:lstStyle>
            <a:lvl1pPr marL="0" indent="0">
              <a:buNone/>
              <a:defRPr sz="2100"/>
            </a:lvl1pPr>
          </a:lstStyle>
          <a:p>
            <a:pPr algn="ctr"/>
            <a:r>
              <a:rPr lang="nl-NL" sz="1500" dirty="0">
                <a:latin typeface="Verdana"/>
                <a:cs typeface="Verdana"/>
              </a:rPr>
              <a:t>Twitter: @DANSKNAW</a:t>
            </a:r>
          </a:p>
          <a:p>
            <a:pPr lvl="0"/>
            <a:endParaRPr lang="en-US" dirty="0"/>
          </a:p>
        </p:txBody>
      </p:sp>
      <p:sp>
        <p:nvSpPr>
          <p:cNvPr id="20" name="Content Placeholder 4"/>
          <p:cNvSpPr>
            <a:spLocks noGrp="1"/>
          </p:cNvSpPr>
          <p:nvPr>
            <p:ph sz="quarter" idx="13" hasCustomPrompt="1"/>
          </p:nvPr>
        </p:nvSpPr>
        <p:spPr>
          <a:xfrm>
            <a:off x="149226" y="4474033"/>
            <a:ext cx="11941175" cy="482058"/>
          </a:xfrm>
        </p:spPr>
        <p:txBody>
          <a:bodyPr/>
          <a:lstStyle>
            <a:lvl1pPr marL="0" indent="0">
              <a:buNone/>
              <a:defRPr sz="2100"/>
            </a:lvl1pPr>
          </a:lstStyle>
          <a:p>
            <a:pPr algn="ctr"/>
            <a:r>
              <a:rPr lang="nl-NL" sz="1500" dirty="0" err="1">
                <a:latin typeface="Verdana"/>
                <a:cs typeface="Verdana"/>
              </a:rPr>
              <a:t>dans.knaw.nl</a:t>
            </a:r>
            <a:r>
              <a:rPr lang="nl-NL" sz="1500" dirty="0">
                <a:latin typeface="Verdana"/>
                <a:cs typeface="Verdana"/>
              </a:rPr>
              <a:t>/en</a:t>
            </a:r>
          </a:p>
          <a:p>
            <a:pPr lvl="0"/>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743" y="55881"/>
            <a:ext cx="2570714" cy="980440"/>
          </a:xfrm>
          <a:prstGeom prst="rect">
            <a:avLst/>
          </a:prstGeom>
        </p:spPr>
      </p:pic>
    </p:spTree>
    <p:extLst>
      <p:ext uri="{BB962C8B-B14F-4D97-AF65-F5344CB8AC3E}">
        <p14:creationId xmlns:p14="http://schemas.microsoft.com/office/powerpoint/2010/main" val="1020990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D978-DED9-8647-A82E-DC2090508A6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A29EEF55-2F1A-FF45-A368-7EF79F2216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3B4700AC-9D39-9546-B716-6741BAD9B706}"/>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5" name="Footer Placeholder 4">
            <a:extLst>
              <a:ext uri="{FF2B5EF4-FFF2-40B4-BE49-F238E27FC236}">
                <a16:creationId xmlns:a16="http://schemas.microsoft.com/office/drawing/2014/main" id="{C501D471-D6DE-D641-BF9C-EBA3E822B20C}"/>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95109B7C-C20C-F340-A233-0E6E1F667FDD}"/>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492650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2AE7-00BD-3548-A579-FCFA8678F682}"/>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1AE1FE73-C28A-2C48-97EB-1F214840A78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E285C659-ECC8-0E4B-940C-06E9C8CCDAFF}"/>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5" name="Footer Placeholder 4">
            <a:extLst>
              <a:ext uri="{FF2B5EF4-FFF2-40B4-BE49-F238E27FC236}">
                <a16:creationId xmlns:a16="http://schemas.microsoft.com/office/drawing/2014/main" id="{40BFCA9C-3404-5C47-A4A8-91AF803ACCA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E7E38A91-F809-DF41-A17F-722645C7752E}"/>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123444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4CD69-3023-8E4E-B4CF-D08323456BC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DE7BDF75-AFB1-6743-8611-B967C2730F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4CC349E-B8E1-5C41-B2FE-21C3EDF781C7}"/>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5" name="Footer Placeholder 4">
            <a:extLst>
              <a:ext uri="{FF2B5EF4-FFF2-40B4-BE49-F238E27FC236}">
                <a16:creationId xmlns:a16="http://schemas.microsoft.com/office/drawing/2014/main" id="{87FE7AFB-A259-F943-9801-246CB8A6228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0CC0AE0-6C76-894E-9F78-5F165D1B6E01}"/>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72356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54BC6-2805-2B4B-A557-3E6693480F0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16594E69-6B18-8046-9FC2-A2DF9376DE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E8ABE532-B412-3940-8953-909347FC0DE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3BCC888D-CDB7-1044-A2A2-E6805420F744}"/>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6" name="Footer Placeholder 5">
            <a:extLst>
              <a:ext uri="{FF2B5EF4-FFF2-40B4-BE49-F238E27FC236}">
                <a16:creationId xmlns:a16="http://schemas.microsoft.com/office/drawing/2014/main" id="{52F22E54-6EE1-7845-A316-348D9DFBE7A9}"/>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62282872-1E3D-F842-B4AA-A3CE0CB848F0}"/>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345927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31708-76D4-C649-A162-7058C21B522D}"/>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9DAC6C06-AB1E-5E42-A4FD-E6D0B26964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E5D70B7-8533-634E-BCBB-FE93AC0DF44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2F4DF90B-2BB1-B54F-A838-FE88CC1D2A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67635BE-E1D5-5F43-BC77-23F84C38F82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7B09A47E-8973-2E4D-A015-CC1DC8E554A9}"/>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8" name="Footer Placeholder 7">
            <a:extLst>
              <a:ext uri="{FF2B5EF4-FFF2-40B4-BE49-F238E27FC236}">
                <a16:creationId xmlns:a16="http://schemas.microsoft.com/office/drawing/2014/main" id="{6BB34330-09F3-9C4D-92EB-A3D27DA0A76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62823772-BB01-454E-8C78-438EB3770A6C}"/>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390186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7862-F49D-2E49-AD3C-3EDF234C822E}"/>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74777BB8-8882-F248-A6BD-91AD1571B595}"/>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4" name="Footer Placeholder 3">
            <a:extLst>
              <a:ext uri="{FF2B5EF4-FFF2-40B4-BE49-F238E27FC236}">
                <a16:creationId xmlns:a16="http://schemas.microsoft.com/office/drawing/2014/main" id="{67573495-C6A7-8F48-82E6-B3B070AF6F1A}"/>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BD1030F0-0458-FB4B-99CC-D6B4C94C365D}"/>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3584244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849546-C2D9-4E45-9F22-BF7A0870090F}"/>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3" name="Footer Placeholder 2">
            <a:extLst>
              <a:ext uri="{FF2B5EF4-FFF2-40B4-BE49-F238E27FC236}">
                <a16:creationId xmlns:a16="http://schemas.microsoft.com/office/drawing/2014/main" id="{4C1E8DB8-DDD0-5F48-9887-D2FA0C625631}"/>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6211F24-F4A3-E748-9F90-05ACE3C75A9D}"/>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2828202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14EC-1BBD-DC49-9EEA-8B2939A4D3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F88B0D3-FD32-5240-A250-BC801E0B99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E465E07E-95B6-2141-92B4-DD4ECCF140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9A48F39-6AF8-1446-8987-C3E773381B57}"/>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6" name="Footer Placeholder 5">
            <a:extLst>
              <a:ext uri="{FF2B5EF4-FFF2-40B4-BE49-F238E27FC236}">
                <a16:creationId xmlns:a16="http://schemas.microsoft.com/office/drawing/2014/main" id="{54B81323-A38C-1E49-BA7C-E6F4459A4F06}"/>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EFB45A4A-59C5-474F-954C-1DEDF6B03BD9}"/>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352035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25CA-0748-F04C-A96A-5CCEE46C088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8AD3EC00-AF08-594F-B6FA-FFB4A8705E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BF804D3-6DDE-1D40-94E3-6B56CAABA1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76E825D-90F4-0147-A698-7E98343DFE4D}"/>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6" name="Footer Placeholder 5">
            <a:extLst>
              <a:ext uri="{FF2B5EF4-FFF2-40B4-BE49-F238E27FC236}">
                <a16:creationId xmlns:a16="http://schemas.microsoft.com/office/drawing/2014/main" id="{67AD70D8-F872-AA4E-B525-DD8776E731AB}"/>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ECFB5D71-816B-7D46-8B19-DD121D79A0E6}"/>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3454736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1E3E-0ACA-2B48-B9C4-F58E59E19838}"/>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D5460ACB-5097-714D-BC56-DF662CF3387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D95BD60-1835-444A-BCFB-C226C99D4041}"/>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5" name="Footer Placeholder 4">
            <a:extLst>
              <a:ext uri="{FF2B5EF4-FFF2-40B4-BE49-F238E27FC236}">
                <a16:creationId xmlns:a16="http://schemas.microsoft.com/office/drawing/2014/main" id="{B8845C9D-04B6-9443-A4D6-226F332C24D6}"/>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5C21139B-4459-5E47-9002-F5A004DF672E}"/>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1783019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327461-F9CF-D244-8984-0B3A8A69FCC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38B85D65-84E8-404E-8F34-36ABA107592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DC274F6C-604C-2A43-BEA1-35572AEC9845}"/>
              </a:ext>
            </a:extLst>
          </p:cNvPr>
          <p:cNvSpPr>
            <a:spLocks noGrp="1"/>
          </p:cNvSpPr>
          <p:nvPr>
            <p:ph type="dt" sz="half" idx="10"/>
          </p:nvPr>
        </p:nvSpPr>
        <p:spPr/>
        <p:txBody>
          <a:bodyPr/>
          <a:lstStyle/>
          <a:p>
            <a:fld id="{843D6864-2BB2-3D43-9E4B-10CED613A5B4}" type="datetimeFigureOut">
              <a:rPr lang="en-NL" smtClean="0"/>
              <a:t>28/03/2022</a:t>
            </a:fld>
            <a:endParaRPr lang="en-NL"/>
          </a:p>
        </p:txBody>
      </p:sp>
      <p:sp>
        <p:nvSpPr>
          <p:cNvPr id="5" name="Footer Placeholder 4">
            <a:extLst>
              <a:ext uri="{FF2B5EF4-FFF2-40B4-BE49-F238E27FC236}">
                <a16:creationId xmlns:a16="http://schemas.microsoft.com/office/drawing/2014/main" id="{EF90F4B5-DF17-434C-A19B-4896AB00B23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DCF8EF8-A847-1742-8292-C21A87D26B41}"/>
              </a:ext>
            </a:extLst>
          </p:cNvPr>
          <p:cNvSpPr>
            <a:spLocks noGrp="1"/>
          </p:cNvSpPr>
          <p:nvPr>
            <p:ph type="sldNum" sz="quarter" idx="12"/>
          </p:nvPr>
        </p:nvSpPr>
        <p:spPr/>
        <p:txBody>
          <a:bodyPr/>
          <a:lstStyle/>
          <a:p>
            <a:fld id="{2F2F97CF-6DD5-1247-863D-A0BEA2CC15CE}" type="slidenum">
              <a:rPr lang="en-NL" smtClean="0"/>
              <a:t>‹#›</a:t>
            </a:fld>
            <a:endParaRPr lang="en-NL"/>
          </a:p>
        </p:txBody>
      </p:sp>
    </p:spTree>
    <p:extLst>
      <p:ext uri="{BB962C8B-B14F-4D97-AF65-F5344CB8AC3E}">
        <p14:creationId xmlns:p14="http://schemas.microsoft.com/office/powerpoint/2010/main" val="33985738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itle Placeholder 6"/>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Tree>
    <p:extLst>
      <p:ext uri="{BB962C8B-B14F-4D97-AF65-F5344CB8AC3E}">
        <p14:creationId xmlns:p14="http://schemas.microsoft.com/office/powerpoint/2010/main" val="924098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685800" rtl="0" eaLnBrk="1" latinLnBrk="0" hangingPunct="1">
        <a:lnSpc>
          <a:spcPct val="90000"/>
        </a:lnSpc>
        <a:spcBef>
          <a:spcPct val="0"/>
        </a:spcBef>
        <a:buNone/>
        <a:defRPr sz="3000" kern="1200">
          <a:solidFill>
            <a:schemeClr val="tx1"/>
          </a:solidFill>
          <a:latin typeface="Verdana" charset="0"/>
          <a:ea typeface="Verdana" charset="0"/>
          <a:cs typeface="Verdana" charset="0"/>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Verdana" charset="0"/>
          <a:ea typeface="Verdana" charset="0"/>
          <a:cs typeface="Verdana"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Verdana" charset="0"/>
          <a:ea typeface="Verdana" charset="0"/>
          <a:cs typeface="Verdana" charset="0"/>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Verdana" charset="0"/>
          <a:ea typeface="Verdana" charset="0"/>
          <a:cs typeface="Verdana" charset="0"/>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Verdana" charset="0"/>
          <a:ea typeface="Verdana" charset="0"/>
          <a:cs typeface="Verdana" charset="0"/>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Verdana" charset="0"/>
          <a:ea typeface="Verdana" charset="0"/>
          <a:cs typeface="Verdana"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D7FA44-93FF-2040-A2F8-DD614107E6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NL" dirty="0"/>
          </a:p>
        </p:txBody>
      </p:sp>
      <p:sp>
        <p:nvSpPr>
          <p:cNvPr id="3" name="Text Placeholder 2">
            <a:extLst>
              <a:ext uri="{FF2B5EF4-FFF2-40B4-BE49-F238E27FC236}">
                <a16:creationId xmlns:a16="http://schemas.microsoft.com/office/drawing/2014/main" id="{A1031D4E-044F-E74E-8433-26E2647170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419EBC10-07A9-4647-881F-F398F833B6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D6864-2BB2-3D43-9E4B-10CED613A5B4}" type="datetimeFigureOut">
              <a:rPr lang="en-NL" smtClean="0"/>
              <a:t>28/03/2022</a:t>
            </a:fld>
            <a:endParaRPr lang="en-NL"/>
          </a:p>
        </p:txBody>
      </p:sp>
      <p:sp>
        <p:nvSpPr>
          <p:cNvPr id="5" name="Footer Placeholder 4">
            <a:extLst>
              <a:ext uri="{FF2B5EF4-FFF2-40B4-BE49-F238E27FC236}">
                <a16:creationId xmlns:a16="http://schemas.microsoft.com/office/drawing/2014/main" id="{F6429BD0-1BAD-F045-9060-15A190A880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B07B81AF-4AC9-EB4A-89CF-94DE95ED54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2F97CF-6DD5-1247-863D-A0BEA2CC15CE}" type="slidenum">
              <a:rPr lang="en-NL" smtClean="0"/>
              <a:t>‹#›</a:t>
            </a:fld>
            <a:endParaRPr lang="en-NL"/>
          </a:p>
        </p:txBody>
      </p:sp>
    </p:spTree>
    <p:extLst>
      <p:ext uri="{BB962C8B-B14F-4D97-AF65-F5344CB8AC3E}">
        <p14:creationId xmlns:p14="http://schemas.microsoft.com/office/powerpoint/2010/main" val="407520328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s://wiki.documentfoundation.org/Accessibility/Creating_Accessible_LibreOffice_Files" TargetMode="External"/><Relationship Id="rId3" Type="http://schemas.openxmlformats.org/officeDocument/2006/relationships/hyperlink" Target="https://support.microsoft.com/en-us/topic/everything-you-need-to-know-to-write-effective-alt-text-df98f884-ca3d-456c-807b-1a1fa82f5dc2?ui=en-us&amp;rs=en-us&amp;ad=us" TargetMode="External"/><Relationship Id="rId7" Type="http://schemas.openxmlformats.org/officeDocument/2006/relationships/hyperlink" Target="https://support.google.com/docs/answer/6199477?hl=en" TargetMode="External"/><Relationship Id="rId2" Type="http://schemas.openxmlformats.org/officeDocument/2006/relationships/hyperlink" Target="https://support.microsoft.com/en-us/office/make-your-content-accessible-to-everyone-with-the-accessibility-checker-38059c2d-45ef-4830-9797-618f0e96f3ab" TargetMode="External"/><Relationship Id="rId1" Type="http://schemas.openxmlformats.org/officeDocument/2006/relationships/slideLayout" Target="../slideLayouts/slideLayout3.xml"/><Relationship Id="rId6" Type="http://schemas.openxmlformats.org/officeDocument/2006/relationships/hyperlink" Target="https://support.microsoft.com/en-us/office/everything-you-need-to-know-to-write-effective-alt-text-df98f884-ca3d-456c-807b-1a1fa82f5dc2" TargetMode="External"/><Relationship Id="rId5" Type="http://schemas.openxmlformats.org/officeDocument/2006/relationships/hyperlink" Target="https://support.microsoft.com/en-us/topic/create-accessible-pdfs-064625e0-56ea-4e16-ad71-3aa33bb4b7ed" TargetMode="External"/><Relationship Id="rId10" Type="http://schemas.openxmlformats.org/officeDocument/2006/relationships/hyperlink" Target="https://www.adobe.com/accessibility/products.html" TargetMode="External"/><Relationship Id="rId4" Type="http://schemas.openxmlformats.org/officeDocument/2006/relationships/hyperlink" Target="https://support.microsoft.com/en-us/topic/make-your-powerpoint-presentations-accessible-to-people-with-disabilities-6f7772b2-2f33-4bd2-8ca7-dae3b2b3ef25" TargetMode="External"/><Relationship Id="rId9" Type="http://schemas.openxmlformats.org/officeDocument/2006/relationships/hyperlink" Target="https://www.tug.org/twg/accessibility/"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edf-feph.org/publications/accessible-social-media-toolkit/" TargetMode="External"/><Relationship Id="rId3" Type="http://schemas.openxmlformats.org/officeDocument/2006/relationships/hyperlink" Target="https://www.ryobi.co.jp/products/visolve/en/" TargetMode="External"/><Relationship Id="rId7" Type="http://schemas.openxmlformats.org/officeDocument/2006/relationships/hyperlink" Target="https://www.edf-feph.org/publications/accessible-powerpoint-toolkit/" TargetMode="External"/><Relationship Id="rId12" Type="http://schemas.openxmlformats.org/officeDocument/2006/relationships/hyperlink" Target="https://creativecommons.org/licenses/by-sa/4.0/" TargetMode="External"/><Relationship Id="rId2" Type="http://schemas.openxmlformats.org/officeDocument/2006/relationships/hyperlink" Target="https://colororacle.org/" TargetMode="External"/><Relationship Id="rId1" Type="http://schemas.openxmlformats.org/officeDocument/2006/relationships/slideLayout" Target="../slideLayouts/slideLayout3.xml"/><Relationship Id="rId6" Type="http://schemas.openxmlformats.org/officeDocument/2006/relationships/hyperlink" Target="https://www.edf-feph.org/publications/digital-accessibility-training-session-1-making-word-documents-accessible/" TargetMode="External"/><Relationship Id="rId11" Type="http://schemas.openxmlformats.org/officeDocument/2006/relationships/hyperlink" Target="https://openmoji.org/" TargetMode="External"/><Relationship Id="rId5" Type="http://schemas.openxmlformats.org/officeDocument/2006/relationships/hyperlink" Target="https://www.edf-feph.org/projects/vividt/" TargetMode="External"/><Relationship Id="rId10" Type="http://schemas.openxmlformats.org/officeDocument/2006/relationships/hyperlink" Target="https://www.edf-feph.org/publications/accessible-video-toolkit-digital-accessibility-training-session-5/" TargetMode="External"/><Relationship Id="rId4" Type="http://schemas.openxmlformats.org/officeDocument/2006/relationships/hyperlink" Target="https://www.edf-feph.org/" TargetMode="External"/><Relationship Id="rId9" Type="http://schemas.openxmlformats.org/officeDocument/2006/relationships/hyperlink" Target="https://www.edf-feph.org/publications/accessible-online-meeting-toolkit-digital-accessibility-training-session-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660F24-9B0A-0C41-B5C4-539211B50E4F}"/>
              </a:ext>
            </a:extLst>
          </p:cNvPr>
          <p:cNvSpPr>
            <a:spLocks noGrp="1"/>
          </p:cNvSpPr>
          <p:nvPr>
            <p:ph type="title" idx="4294967295"/>
          </p:nvPr>
        </p:nvSpPr>
        <p:spPr>
          <a:xfrm>
            <a:off x="837843" y="2584506"/>
            <a:ext cx="10515600" cy="1325563"/>
          </a:xfrm>
        </p:spPr>
        <p:txBody>
          <a:bodyPr>
            <a:normAutofit/>
          </a:bodyPr>
          <a:lstStyle/>
          <a:p>
            <a:pPr algn="ctr" rtl="0" eaLnBrk="1" latinLnBrk="0" hangingPunct="1"/>
            <a:r>
              <a:rPr lang="en-GB" sz="3600" kern="1200" baseline="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Using an accessibility checker to increase the accessibility of your work</a:t>
            </a:r>
            <a:endParaRPr lang="en-NL" sz="3600" dirty="0">
              <a:effectLst/>
            </a:endParaRPr>
          </a:p>
          <a:p>
            <a:endParaRPr lang="en-NL" dirty="0"/>
          </a:p>
        </p:txBody>
      </p:sp>
      <p:sp>
        <p:nvSpPr>
          <p:cNvPr id="4" name="Content Placeholder 3"/>
          <p:cNvSpPr>
            <a:spLocks noGrp="1"/>
          </p:cNvSpPr>
          <p:nvPr>
            <p:ph sz="quarter" idx="12"/>
          </p:nvPr>
        </p:nvSpPr>
        <p:spPr>
          <a:xfrm>
            <a:off x="1423803" y="4179409"/>
            <a:ext cx="10235701" cy="438975"/>
          </a:xfrm>
        </p:spPr>
        <p:txBody>
          <a:bodyPr/>
          <a:lstStyle/>
          <a:p>
            <a:r>
              <a:rPr lang="en-US" dirty="0"/>
              <a:t>Kim Ferguson, Research Data Management Specialist at DANS-KNAW</a:t>
            </a:r>
          </a:p>
        </p:txBody>
      </p:sp>
      <p:pic>
        <p:nvPicPr>
          <p:cNvPr id="10" name="Picture 9" descr="Blue Twitter bird icon">
            <a:extLst>
              <a:ext uri="{FF2B5EF4-FFF2-40B4-BE49-F238E27FC236}">
                <a16:creationId xmlns:a16="http://schemas.microsoft.com/office/drawing/2014/main" id="{B554E4D0-0343-1345-B04D-73D2C2965390}"/>
              </a:ext>
            </a:extLst>
          </p:cNvPr>
          <p:cNvPicPr>
            <a:picLocks noChangeAspect="1"/>
          </p:cNvPicPr>
          <p:nvPr/>
        </p:nvPicPr>
        <p:blipFill>
          <a:blip r:embed="rId3"/>
          <a:stretch>
            <a:fillRect/>
          </a:stretch>
        </p:blipFill>
        <p:spPr>
          <a:xfrm>
            <a:off x="1390852" y="4593443"/>
            <a:ext cx="457143" cy="501191"/>
          </a:xfrm>
          <a:prstGeom prst="rect">
            <a:avLst/>
          </a:prstGeom>
        </p:spPr>
      </p:pic>
      <p:sp>
        <p:nvSpPr>
          <p:cNvPr id="5" name="Content Placeholder 4"/>
          <p:cNvSpPr>
            <a:spLocks noGrp="1"/>
          </p:cNvSpPr>
          <p:nvPr>
            <p:ph sz="quarter" idx="13"/>
          </p:nvPr>
        </p:nvSpPr>
        <p:spPr>
          <a:xfrm>
            <a:off x="1789563" y="4653138"/>
            <a:ext cx="1799784" cy="476250"/>
          </a:xfrm>
        </p:spPr>
        <p:txBody>
          <a:bodyPr/>
          <a:lstStyle/>
          <a:p>
            <a:r>
              <a:rPr lang="en-US" dirty="0"/>
              <a:t>@</a:t>
            </a:r>
            <a:r>
              <a:rPr lang="en-US" dirty="0" err="1"/>
              <a:t>kfergy</a:t>
            </a:r>
            <a:endParaRPr lang="en-US" dirty="0"/>
          </a:p>
        </p:txBody>
      </p:sp>
      <p:sp>
        <p:nvSpPr>
          <p:cNvPr id="6" name="Content Placeholder 5"/>
          <p:cNvSpPr>
            <a:spLocks noGrp="1"/>
          </p:cNvSpPr>
          <p:nvPr>
            <p:ph sz="quarter" idx="14"/>
          </p:nvPr>
        </p:nvSpPr>
        <p:spPr>
          <a:xfrm>
            <a:off x="1423803" y="5129388"/>
            <a:ext cx="10218325" cy="476250"/>
          </a:xfrm>
        </p:spPr>
        <p:txBody>
          <a:bodyPr/>
          <a:lstStyle/>
          <a:p>
            <a:r>
              <a:rPr lang="en-US" dirty="0"/>
              <a:t>March 29, 2022; LCRDM Networking Day; </a:t>
            </a:r>
            <a:r>
              <a:rPr lang="en-US" dirty="0" err="1"/>
              <a:t>Muntgebouw</a:t>
            </a:r>
            <a:r>
              <a:rPr lang="en-US" dirty="0"/>
              <a:t>, Utrecht</a:t>
            </a:r>
          </a:p>
        </p:txBody>
      </p:sp>
      <p:pic>
        <p:nvPicPr>
          <p:cNvPr id="1028" name="Picture 4" descr="CC BY SA 4.0 licence image">
            <a:extLst>
              <a:ext uri="{FF2B5EF4-FFF2-40B4-BE49-F238E27FC236}">
                <a16:creationId xmlns:a16="http://schemas.microsoft.com/office/drawing/2014/main" id="{9CD69DDF-2CD1-CD46-9DE1-92DD7A6522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14395"/>
            <a:ext cx="1777042" cy="6261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AD47959-320E-E048-8B60-628CF6A5E7E2}"/>
              </a:ext>
            </a:extLst>
          </p:cNvPr>
          <p:cNvSpPr txBox="1"/>
          <p:nvPr/>
        </p:nvSpPr>
        <p:spPr>
          <a:xfrm>
            <a:off x="1847995" y="6327405"/>
            <a:ext cx="3432414" cy="400110"/>
          </a:xfrm>
          <a:prstGeom prst="rect">
            <a:avLst/>
          </a:prstGeom>
          <a:noFill/>
        </p:spPr>
        <p:txBody>
          <a:bodyPr wrap="none" rtlCol="0">
            <a:spAutoFit/>
          </a:bodyPr>
          <a:lstStyle/>
          <a:p>
            <a:r>
              <a:rPr lang="en-NL" sz="2000" b="1" dirty="0">
                <a:solidFill>
                  <a:schemeClr val="bg1"/>
                </a:solidFill>
              </a:rPr>
              <a:t>DOI: </a:t>
            </a:r>
            <a:r>
              <a:rPr lang="en-GB" sz="2000" b="1" dirty="0">
                <a:solidFill>
                  <a:schemeClr val="bg1"/>
                </a:solidFill>
              </a:rPr>
              <a:t>10.5281/zenodo.6391146</a:t>
            </a:r>
            <a:endParaRPr lang="en-NL" sz="2000" b="1" dirty="0">
              <a:solidFill>
                <a:schemeClr val="bg1"/>
              </a:solidFill>
            </a:endParaRPr>
          </a:p>
        </p:txBody>
      </p:sp>
    </p:spTree>
    <p:extLst>
      <p:ext uri="{BB962C8B-B14F-4D97-AF65-F5344CB8AC3E}">
        <p14:creationId xmlns:p14="http://schemas.microsoft.com/office/powerpoint/2010/main" val="402906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730" y="132765"/>
            <a:ext cx="10220257" cy="824173"/>
          </a:xfrm>
        </p:spPr>
        <p:txBody>
          <a:bodyPr/>
          <a:lstStyle/>
          <a:p>
            <a:r>
              <a:rPr lang="en-US" dirty="0"/>
              <a:t>What is accessibility in this context?</a:t>
            </a:r>
          </a:p>
        </p:txBody>
      </p:sp>
      <p:sp>
        <p:nvSpPr>
          <p:cNvPr id="3" name="Content Placeholder 2"/>
          <p:cNvSpPr>
            <a:spLocks noGrp="1"/>
          </p:cNvSpPr>
          <p:nvPr>
            <p:ph sz="quarter" idx="10"/>
          </p:nvPr>
        </p:nvSpPr>
        <p:spPr>
          <a:xfrm>
            <a:off x="304801" y="1506540"/>
            <a:ext cx="11253216" cy="4576208"/>
          </a:xfrm>
        </p:spPr>
        <p:txBody>
          <a:bodyPr>
            <a:normAutofit lnSpcReduction="10000"/>
          </a:bodyPr>
          <a:lstStyle/>
          <a:p>
            <a:r>
              <a:rPr lang="en-US" sz="2400" i="1" dirty="0" err="1"/>
              <a:t>Toegankelijkheid</a:t>
            </a:r>
            <a:r>
              <a:rPr lang="en-US" sz="2400" dirty="0"/>
              <a:t> in Dutch</a:t>
            </a:r>
          </a:p>
          <a:p>
            <a:endParaRPr lang="en-GB" sz="2400" dirty="0"/>
          </a:p>
          <a:p>
            <a:r>
              <a:rPr lang="en-GB" sz="2400" dirty="0"/>
              <a:t>Accessibility is the practice of making your communication accessible and usable by as many people as possible – things such as presentations, documents, and emails all fall under this.</a:t>
            </a:r>
          </a:p>
          <a:p>
            <a:endParaRPr lang="en-GB" sz="2400" dirty="0"/>
          </a:p>
          <a:p>
            <a:r>
              <a:rPr lang="en-GB" sz="2400" dirty="0"/>
              <a:t>Rather than focus on the impairment, instead consider the mode of access: </a:t>
            </a:r>
          </a:p>
          <a:p>
            <a:endParaRPr lang="en-GB" sz="2400" dirty="0"/>
          </a:p>
          <a:p>
            <a:pPr lvl="1">
              <a:buFont typeface="Wingdings" pitchFamily="2" charset="2"/>
              <a:buChar char="à"/>
            </a:pPr>
            <a:r>
              <a:rPr lang="en-GB" sz="2100" dirty="0"/>
              <a:t> </a:t>
            </a:r>
            <a:r>
              <a:rPr lang="en-GB" sz="2100" dirty="0">
                <a:sym typeface="Wingdings" panose="05000000000000000000" pitchFamily="2" charset="2"/>
              </a:rPr>
              <a:t>What </a:t>
            </a:r>
            <a:r>
              <a:rPr lang="en-GB" sz="2100" dirty="0"/>
              <a:t>are the options for accessing my work and results? </a:t>
            </a:r>
          </a:p>
          <a:p>
            <a:pPr lvl="1">
              <a:buFont typeface="Wingdings" pitchFamily="2" charset="2"/>
              <a:buChar char="à"/>
            </a:pPr>
            <a:r>
              <a:rPr lang="en-GB" sz="2100" dirty="0"/>
              <a:t> Is my work able to be understood by those who are not viewing the screen?</a:t>
            </a:r>
          </a:p>
          <a:p>
            <a:pPr lvl="1">
              <a:buFont typeface="Wingdings" pitchFamily="2" charset="2"/>
              <a:buChar char="à"/>
            </a:pPr>
            <a:r>
              <a:rPr lang="en-GB" sz="2100" dirty="0"/>
              <a:t> How do I check for things like this if I’m not sure what is necessary?</a:t>
            </a:r>
          </a:p>
        </p:txBody>
      </p:sp>
    </p:spTree>
    <p:extLst>
      <p:ext uri="{BB962C8B-B14F-4D97-AF65-F5344CB8AC3E}">
        <p14:creationId xmlns:p14="http://schemas.microsoft.com/office/powerpoint/2010/main" val="145028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627" y="132765"/>
            <a:ext cx="10302746" cy="824173"/>
          </a:xfrm>
        </p:spPr>
        <p:txBody>
          <a:bodyPr>
            <a:normAutofit/>
          </a:bodyPr>
          <a:lstStyle/>
          <a:p>
            <a:r>
              <a:rPr lang="en-US" sz="3200" dirty="0"/>
              <a:t>Why is accessibility important?</a:t>
            </a:r>
          </a:p>
        </p:txBody>
      </p:sp>
      <p:sp>
        <p:nvSpPr>
          <p:cNvPr id="3" name="Content Placeholder 2"/>
          <p:cNvSpPr>
            <a:spLocks noGrp="1"/>
          </p:cNvSpPr>
          <p:nvPr>
            <p:ph sz="quarter" idx="10"/>
          </p:nvPr>
        </p:nvSpPr>
        <p:spPr>
          <a:xfrm>
            <a:off x="542163" y="1410511"/>
            <a:ext cx="11225767" cy="4484451"/>
          </a:xfrm>
        </p:spPr>
        <p:txBody>
          <a:bodyPr>
            <a:normAutofit fontScale="70000" lnSpcReduction="20000"/>
          </a:bodyPr>
          <a:lstStyle/>
          <a:p>
            <a:pPr marL="0" indent="0">
              <a:lnSpc>
                <a:spcPct val="120000"/>
              </a:lnSpc>
              <a:buNone/>
            </a:pPr>
            <a:r>
              <a:rPr lang="en-GB" sz="2800" b="1" dirty="0">
                <a:solidFill>
                  <a:schemeClr val="accent3">
                    <a:lumMod val="50000"/>
                  </a:schemeClr>
                </a:solidFill>
                <a:sym typeface="Wingdings" panose="05000000000000000000" pitchFamily="2" charset="2"/>
              </a:rPr>
              <a:t></a:t>
            </a:r>
            <a:r>
              <a:rPr lang="en-GB" sz="2800" b="1" dirty="0">
                <a:sym typeface="Wingdings" panose="05000000000000000000" pitchFamily="2" charset="2"/>
              </a:rPr>
              <a:t> </a:t>
            </a:r>
            <a:r>
              <a:rPr lang="en-GB" sz="2800" dirty="0">
                <a:sym typeface="Wingdings" panose="05000000000000000000" pitchFamily="2" charset="2"/>
              </a:rPr>
              <a:t>Ethically, morally, and in some cases, legally</a:t>
            </a:r>
          </a:p>
          <a:p>
            <a:pPr marL="0" indent="0">
              <a:lnSpc>
                <a:spcPct val="120000"/>
              </a:lnSpc>
              <a:spcAft>
                <a:spcPts val="600"/>
              </a:spcAft>
              <a:buNone/>
            </a:pPr>
            <a:r>
              <a:rPr lang="en-GB" sz="2800" b="1" dirty="0">
                <a:solidFill>
                  <a:schemeClr val="accent3">
                    <a:lumMod val="50000"/>
                  </a:schemeClr>
                </a:solidFill>
                <a:sym typeface="Wingdings" panose="05000000000000000000" pitchFamily="2" charset="2"/>
              </a:rPr>
              <a:t></a:t>
            </a:r>
            <a:r>
              <a:rPr lang="en-GB" sz="2800" dirty="0">
                <a:sym typeface="Wingdings" panose="05000000000000000000" pitchFamily="2" charset="2"/>
              </a:rPr>
              <a:t> </a:t>
            </a:r>
            <a:r>
              <a:rPr lang="en-GB" sz="2800" dirty="0"/>
              <a:t>Accessibility is about </a:t>
            </a:r>
            <a:r>
              <a:rPr lang="en-GB" sz="2800" b="1" dirty="0"/>
              <a:t>equality &amp; equity</a:t>
            </a:r>
            <a:endParaRPr lang="en-GB" sz="2400" b="1" dirty="0"/>
          </a:p>
          <a:p>
            <a:pPr marL="514350" lvl="2" indent="0">
              <a:lnSpc>
                <a:spcPct val="120000"/>
              </a:lnSpc>
              <a:buNone/>
            </a:pPr>
            <a:endParaRPr lang="en-GB" sz="3100" dirty="0"/>
          </a:p>
          <a:p>
            <a:pPr marL="514350" lvl="2" indent="0">
              <a:lnSpc>
                <a:spcPct val="120000"/>
              </a:lnSpc>
              <a:buNone/>
            </a:pPr>
            <a:r>
              <a:rPr lang="en-GB" sz="2600" dirty="0"/>
              <a:t>An example of digital/web accessibility:</a:t>
            </a:r>
          </a:p>
          <a:p>
            <a:pPr marL="514350" lvl="2" indent="0">
              <a:lnSpc>
                <a:spcPct val="120000"/>
              </a:lnSpc>
              <a:spcAft>
                <a:spcPts val="600"/>
              </a:spcAft>
              <a:buNone/>
            </a:pPr>
            <a:r>
              <a:rPr lang="en-GB" sz="2600" dirty="0"/>
              <a:t>Screen readers can be used by those with visual impairments as well as those with dyslexia or ADHD to access or better understand the information you are sharing. These tools rely on image descriptions and proper slide order to tell the story of your presentation. Adding these elements do not interfere with other aspects of the document.</a:t>
            </a:r>
          </a:p>
          <a:p>
            <a:pPr>
              <a:lnSpc>
                <a:spcPct val="120000"/>
              </a:lnSpc>
              <a:buFont typeface="Wingdings" pitchFamily="2" charset="2"/>
              <a:buChar char="à"/>
            </a:pPr>
            <a:r>
              <a:rPr lang="en-GB" sz="2600" dirty="0"/>
              <a:t>If your images don’t have an attached description or alt-text, they have no impact for those audience members – you’re limiting the reach of your efforts.</a:t>
            </a:r>
          </a:p>
          <a:p>
            <a:pPr>
              <a:lnSpc>
                <a:spcPct val="120000"/>
              </a:lnSpc>
              <a:buFont typeface="Wingdings" pitchFamily="2" charset="2"/>
              <a:buChar char="à"/>
            </a:pPr>
            <a:r>
              <a:rPr lang="en-GB" sz="2600" dirty="0"/>
              <a:t>If you’re communicating important information via a visual aide, there should also be text (on-screen or in the image attributes/metadata) – provide options and everyone wins!</a:t>
            </a:r>
          </a:p>
        </p:txBody>
      </p:sp>
    </p:spTree>
    <p:extLst>
      <p:ext uri="{BB962C8B-B14F-4D97-AF65-F5344CB8AC3E}">
        <p14:creationId xmlns:p14="http://schemas.microsoft.com/office/powerpoint/2010/main" val="177542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627" y="132765"/>
            <a:ext cx="10302746" cy="824173"/>
          </a:xfrm>
        </p:spPr>
        <p:txBody>
          <a:bodyPr/>
          <a:lstStyle/>
          <a:p>
            <a:r>
              <a:rPr lang="en-US" dirty="0"/>
              <a:t>Accessibility Checkers – the tool you’ve always had</a:t>
            </a:r>
          </a:p>
        </p:txBody>
      </p:sp>
      <p:sp>
        <p:nvSpPr>
          <p:cNvPr id="3" name="Content Placeholder 2"/>
          <p:cNvSpPr>
            <a:spLocks noGrp="1"/>
          </p:cNvSpPr>
          <p:nvPr>
            <p:ph sz="quarter" idx="10"/>
          </p:nvPr>
        </p:nvSpPr>
        <p:spPr>
          <a:xfrm>
            <a:off x="648394" y="1736727"/>
            <a:ext cx="11073706" cy="4215186"/>
          </a:xfrm>
        </p:spPr>
        <p:txBody>
          <a:bodyPr>
            <a:normAutofit fontScale="92500" lnSpcReduction="10000"/>
          </a:bodyPr>
          <a:lstStyle/>
          <a:p>
            <a:pPr marL="0" indent="0">
              <a:buNone/>
            </a:pPr>
            <a:r>
              <a:rPr lang="en-GB" sz="2400" dirty="0"/>
              <a:t>Microsoft Accessibility Checkers</a:t>
            </a:r>
          </a:p>
          <a:p>
            <a:pPr>
              <a:buFont typeface="Wingdings" pitchFamily="2" charset="2"/>
              <a:buChar char="à"/>
            </a:pPr>
            <a:r>
              <a:rPr lang="en-GB" sz="2400" dirty="0">
                <a:sym typeface="Wingdings" pitchFamily="2" charset="2"/>
              </a:rPr>
              <a:t>built-in tool throughout MS Office Suite (</a:t>
            </a:r>
            <a:r>
              <a:rPr lang="en-GB" sz="2400" dirty="0" err="1">
                <a:sym typeface="Wingdings" pitchFamily="2" charset="2"/>
              </a:rPr>
              <a:t>Powerpoint</a:t>
            </a:r>
            <a:r>
              <a:rPr lang="en-GB" sz="2400" dirty="0">
                <a:sym typeface="Wingdings" pitchFamily="2" charset="2"/>
              </a:rPr>
              <a:t>, Word, Outlook, Excel, Visio, etc.)</a:t>
            </a:r>
          </a:p>
          <a:p>
            <a:pPr>
              <a:buFont typeface="Wingdings" pitchFamily="2" charset="2"/>
              <a:buChar char="à"/>
            </a:pPr>
            <a:r>
              <a:rPr lang="en-GB" sz="2400" dirty="0">
                <a:sym typeface="Wingdings" pitchFamily="2" charset="2"/>
              </a:rPr>
              <a:t>Chiefly elements for visual impairments where screen reader software would benefit</a:t>
            </a:r>
          </a:p>
          <a:p>
            <a:pPr>
              <a:buFont typeface="Wingdings" pitchFamily="2" charset="2"/>
              <a:buChar char="à"/>
            </a:pPr>
            <a:r>
              <a:rPr lang="en-GB" sz="2400" dirty="0">
                <a:sym typeface="Wingdings" pitchFamily="2" charset="2"/>
              </a:rPr>
              <a:t>Additional contrast/colour checking elements</a:t>
            </a:r>
          </a:p>
          <a:p>
            <a:pPr>
              <a:buFont typeface="Wingdings" pitchFamily="2" charset="2"/>
              <a:buChar char="à"/>
            </a:pPr>
            <a:r>
              <a:rPr lang="en-GB" sz="2400" dirty="0">
                <a:sym typeface="Wingdings" pitchFamily="2" charset="2"/>
              </a:rPr>
              <a:t>Give you Errors, Warnings, Tips, and AI-powered Suggestions</a:t>
            </a:r>
          </a:p>
          <a:p>
            <a:pPr marL="0" indent="0">
              <a:buNone/>
            </a:pPr>
            <a:endParaRPr lang="en-GB" sz="2400" dirty="0">
              <a:sym typeface="Wingdings" pitchFamily="2" charset="2"/>
            </a:endParaRPr>
          </a:p>
          <a:p>
            <a:pPr marL="0" indent="0">
              <a:buNone/>
            </a:pPr>
            <a:r>
              <a:rPr lang="en-GB" sz="2400" dirty="0">
                <a:sym typeface="Wingdings" pitchFamily="2" charset="2"/>
              </a:rPr>
              <a:t>Don’t use Microsoft? </a:t>
            </a:r>
          </a:p>
          <a:p>
            <a:pPr>
              <a:buFont typeface="Wingdings" pitchFamily="2" charset="2"/>
              <a:buChar char="à"/>
            </a:pPr>
            <a:r>
              <a:rPr lang="en-GB" sz="2400" dirty="0">
                <a:sym typeface="Wingdings" pitchFamily="2" charset="2"/>
              </a:rPr>
              <a:t>This walkthrough can help guide you through things to consider</a:t>
            </a:r>
          </a:p>
          <a:p>
            <a:pPr>
              <a:buFont typeface="Wingdings" pitchFamily="2" charset="2"/>
              <a:buChar char="à"/>
            </a:pPr>
            <a:r>
              <a:rPr lang="en-GB" sz="2400" dirty="0"/>
              <a:t>Helpful with existing documentation for Google, Apple, Adobe, Latex, and Apache products (links in end slide)</a:t>
            </a:r>
          </a:p>
        </p:txBody>
      </p:sp>
    </p:spTree>
    <p:extLst>
      <p:ext uri="{BB962C8B-B14F-4D97-AF65-F5344CB8AC3E}">
        <p14:creationId xmlns:p14="http://schemas.microsoft.com/office/powerpoint/2010/main" val="315678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627" y="132765"/>
            <a:ext cx="10302746" cy="824173"/>
          </a:xfrm>
        </p:spPr>
        <p:txBody>
          <a:bodyPr>
            <a:normAutofit/>
          </a:bodyPr>
          <a:lstStyle/>
          <a:p>
            <a:pPr algn="ctr"/>
            <a:r>
              <a:rPr lang="en-US" dirty="0"/>
              <a:t>Hands-on experience</a:t>
            </a:r>
          </a:p>
        </p:txBody>
      </p:sp>
      <p:sp>
        <p:nvSpPr>
          <p:cNvPr id="3" name="Content Placeholder 2"/>
          <p:cNvSpPr>
            <a:spLocks noGrp="1"/>
          </p:cNvSpPr>
          <p:nvPr>
            <p:ph sz="quarter" idx="10"/>
          </p:nvPr>
        </p:nvSpPr>
        <p:spPr>
          <a:xfrm>
            <a:off x="764770" y="2743200"/>
            <a:ext cx="10957329" cy="2706690"/>
          </a:xfrm>
        </p:spPr>
        <p:txBody>
          <a:bodyPr>
            <a:normAutofit/>
          </a:bodyPr>
          <a:lstStyle/>
          <a:p>
            <a:pPr marL="0" indent="0">
              <a:buNone/>
            </a:pPr>
            <a:r>
              <a:rPr lang="en-GB" sz="4400" dirty="0">
                <a:latin typeface="+mj-lt"/>
              </a:rPr>
              <a:t>Using the accessibility checker in this </a:t>
            </a:r>
            <a:r>
              <a:rPr lang="en-GB" sz="4400" dirty="0" err="1">
                <a:latin typeface="+mj-lt"/>
              </a:rPr>
              <a:t>powerpoint</a:t>
            </a:r>
            <a:r>
              <a:rPr lang="en-GB" sz="4400" dirty="0">
                <a:latin typeface="+mj-lt"/>
              </a:rPr>
              <a:t> file</a:t>
            </a:r>
            <a:endParaRPr lang="en-GB" sz="2400" dirty="0">
              <a:latin typeface="+mj-lt"/>
            </a:endParaRPr>
          </a:p>
          <a:p>
            <a:pPr marL="0" indent="0">
              <a:buNone/>
            </a:pPr>
            <a:endParaRPr lang="en-GB" sz="2400" dirty="0">
              <a:latin typeface="+mj-lt"/>
            </a:endParaRPr>
          </a:p>
        </p:txBody>
      </p:sp>
    </p:spTree>
    <p:extLst>
      <p:ext uri="{BB962C8B-B14F-4D97-AF65-F5344CB8AC3E}">
        <p14:creationId xmlns:p14="http://schemas.microsoft.com/office/powerpoint/2010/main" val="383043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5364-1B6A-1645-A1B7-19A467C4335A}"/>
              </a:ext>
            </a:extLst>
          </p:cNvPr>
          <p:cNvSpPr>
            <a:spLocks noGrp="1"/>
          </p:cNvSpPr>
          <p:nvPr>
            <p:ph type="ctrTitle"/>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Using the accessibility checker</a:t>
            </a:r>
          </a:p>
        </p:txBody>
      </p:sp>
      <p:sp>
        <p:nvSpPr>
          <p:cNvPr id="3" name="Subtitle 2">
            <a:extLst>
              <a:ext uri="{FF2B5EF4-FFF2-40B4-BE49-F238E27FC236}">
                <a16:creationId xmlns:a16="http://schemas.microsoft.com/office/drawing/2014/main" id="{37B12C87-2E9E-C143-B379-E1DB4ADA1817}"/>
              </a:ext>
            </a:extLst>
          </p:cNvPr>
          <p:cNvSpPr>
            <a:spLocks noGrp="1"/>
          </p:cNvSpPr>
          <p:nvPr>
            <p:ph type="subTitle" idx="1"/>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First, let’s turn it on.</a:t>
            </a:r>
          </a:p>
        </p:txBody>
      </p:sp>
    </p:spTree>
    <p:extLst>
      <p:ext uri="{BB962C8B-B14F-4D97-AF65-F5344CB8AC3E}">
        <p14:creationId xmlns:p14="http://schemas.microsoft.com/office/powerpoint/2010/main" val="1821396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54969-7D9C-C240-BD06-03F3D80F0735}"/>
              </a:ext>
            </a:extLst>
          </p:cNvPr>
          <p:cNvSpPr>
            <a:spLocks noGrp="1"/>
          </p:cNvSpPr>
          <p:nvPr>
            <p:ph type="title"/>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Adding images</a:t>
            </a:r>
          </a:p>
        </p:txBody>
      </p:sp>
      <p:sp>
        <p:nvSpPr>
          <p:cNvPr id="3" name="Content Placeholder 2">
            <a:extLst>
              <a:ext uri="{FF2B5EF4-FFF2-40B4-BE49-F238E27FC236}">
                <a16:creationId xmlns:a16="http://schemas.microsoft.com/office/drawing/2014/main" id="{3A024D39-7F86-D34B-B0D4-1CE3115CB240}"/>
              </a:ext>
            </a:extLst>
          </p:cNvPr>
          <p:cNvSpPr>
            <a:spLocks noGrp="1"/>
          </p:cNvSpPr>
          <p:nvPr>
            <p:ph idx="1"/>
          </p:nvPr>
        </p:nvSpPr>
        <p:spPr/>
        <p:txBody>
          <a:bodyPr>
            <a:normAutofit/>
          </a:bodyPr>
          <a:lstStyle/>
          <a:p>
            <a:r>
              <a:rPr lang="en-NL" sz="2400" dirty="0">
                <a:latin typeface="Verdana" panose="020B0604030504040204" pitchFamily="34" charset="0"/>
                <a:ea typeface="Verdana" panose="020B0604030504040204" pitchFamily="34" charset="0"/>
                <a:cs typeface="Verdana" panose="020B0604030504040204" pitchFamily="34" charset="0"/>
              </a:rPr>
              <a:t>Adding alt-text or image description (slightly different)</a:t>
            </a:r>
          </a:p>
          <a:p>
            <a:r>
              <a:rPr lang="en-NL" sz="2400" dirty="0">
                <a:latin typeface="Verdana" panose="020B0604030504040204" pitchFamily="34" charset="0"/>
                <a:ea typeface="Verdana" panose="020B0604030504040204" pitchFamily="34" charset="0"/>
                <a:cs typeface="Verdana" panose="020B0604030504040204" pitchFamily="34" charset="0"/>
              </a:rPr>
              <a:t>How to make useful image descriptions? Checker has tips</a:t>
            </a:r>
          </a:p>
          <a:p>
            <a:r>
              <a:rPr lang="en-NL" sz="2400" dirty="0">
                <a:latin typeface="Verdana" panose="020B0604030504040204" pitchFamily="34" charset="0"/>
                <a:ea typeface="Verdana" panose="020B0604030504040204" pitchFamily="34" charset="0"/>
                <a:cs typeface="Verdana" panose="020B0604030504040204" pitchFamily="34" charset="0"/>
              </a:rPr>
              <a:t>When to mark as decorative </a:t>
            </a:r>
          </a:p>
          <a:p>
            <a:r>
              <a:rPr lang="en-NL" sz="2400" dirty="0">
                <a:latin typeface="Verdana" panose="020B0604030504040204" pitchFamily="34" charset="0"/>
                <a:ea typeface="Verdana" panose="020B0604030504040204" pitchFamily="34" charset="0"/>
                <a:cs typeface="Verdana" panose="020B0604030504040204" pitchFamily="34" charset="0"/>
              </a:rPr>
              <a:t>Watch out for grouping</a:t>
            </a:r>
          </a:p>
        </p:txBody>
      </p:sp>
      <p:pic>
        <p:nvPicPr>
          <p:cNvPr id="5" name="Picture 4">
            <a:extLst>
              <a:ext uri="{FF2B5EF4-FFF2-40B4-BE49-F238E27FC236}">
                <a16:creationId xmlns:a16="http://schemas.microsoft.com/office/drawing/2014/main" id="{277E7F24-C751-F94B-AE3D-884FDCBC2E3F}"/>
              </a:ext>
            </a:extLst>
          </p:cNvPr>
          <p:cNvPicPr>
            <a:picLocks noChangeAspect="1"/>
          </p:cNvPicPr>
          <p:nvPr/>
        </p:nvPicPr>
        <p:blipFill>
          <a:blip r:embed="rId3"/>
          <a:stretch>
            <a:fillRect/>
          </a:stretch>
        </p:blipFill>
        <p:spPr>
          <a:xfrm>
            <a:off x="665018" y="3773978"/>
            <a:ext cx="1325563" cy="1325563"/>
          </a:xfrm>
          <a:prstGeom prst="rect">
            <a:avLst/>
          </a:prstGeom>
        </p:spPr>
      </p:pic>
      <p:pic>
        <p:nvPicPr>
          <p:cNvPr id="1028" name="Picture 4" descr="logo-DANS-Data Archiving and Networked Services">
            <a:extLst>
              <a:ext uri="{FF2B5EF4-FFF2-40B4-BE49-F238E27FC236}">
                <a16:creationId xmlns:a16="http://schemas.microsoft.com/office/drawing/2014/main" id="{78C813B3-9DF8-2F48-B3B9-B83E6FD79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689" y="5187476"/>
            <a:ext cx="3706506" cy="141407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D9316EE9-1353-6440-A55B-33D80D5EEF8F}"/>
              </a:ext>
            </a:extLst>
          </p:cNvPr>
          <p:cNvCxnSpPr>
            <a:cxnSpLocks/>
          </p:cNvCxnSpPr>
          <p:nvPr/>
        </p:nvCxnSpPr>
        <p:spPr>
          <a:xfrm>
            <a:off x="4483281" y="4441829"/>
            <a:ext cx="1967444" cy="942574"/>
          </a:xfrm>
          <a:prstGeom prst="straightConnector1">
            <a:avLst/>
          </a:prstGeom>
          <a:ln w="47625" cap="flat" cmpd="thickThin" algn="ctr">
            <a:solidFill>
              <a:schemeClr val="tx1">
                <a:lumMod val="95000"/>
                <a:lumOff val="5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3" name="Picture 12">
            <a:extLst>
              <a:ext uri="{FF2B5EF4-FFF2-40B4-BE49-F238E27FC236}">
                <a16:creationId xmlns:a16="http://schemas.microsoft.com/office/drawing/2014/main" id="{5FD67740-751A-5845-8645-712C5CEA5BD9}"/>
              </a:ext>
            </a:extLst>
          </p:cNvPr>
          <p:cNvPicPr>
            <a:picLocks noChangeAspect="1"/>
          </p:cNvPicPr>
          <p:nvPr/>
        </p:nvPicPr>
        <p:blipFill>
          <a:blip r:embed="rId5"/>
          <a:stretch>
            <a:fillRect/>
          </a:stretch>
        </p:blipFill>
        <p:spPr>
          <a:xfrm>
            <a:off x="7614043" y="4165895"/>
            <a:ext cx="2437015" cy="2437015"/>
          </a:xfrm>
          <a:prstGeom prst="rect">
            <a:avLst/>
          </a:prstGeom>
        </p:spPr>
      </p:pic>
      <p:pic>
        <p:nvPicPr>
          <p:cNvPr id="15" name="Picture 14">
            <a:extLst>
              <a:ext uri="{FF2B5EF4-FFF2-40B4-BE49-F238E27FC236}">
                <a16:creationId xmlns:a16="http://schemas.microsoft.com/office/drawing/2014/main" id="{F928CC95-8D0F-594D-A578-E6837A1C5905}"/>
              </a:ext>
            </a:extLst>
          </p:cNvPr>
          <p:cNvPicPr>
            <a:picLocks noChangeAspect="1"/>
          </p:cNvPicPr>
          <p:nvPr/>
        </p:nvPicPr>
        <p:blipFill>
          <a:blip r:embed="rId6"/>
          <a:stretch>
            <a:fillRect/>
          </a:stretch>
        </p:blipFill>
        <p:spPr>
          <a:xfrm>
            <a:off x="9617657" y="3716432"/>
            <a:ext cx="2766218" cy="2766218"/>
          </a:xfrm>
          <a:prstGeom prst="rect">
            <a:avLst/>
          </a:prstGeom>
        </p:spPr>
      </p:pic>
    </p:spTree>
    <p:extLst>
      <p:ext uri="{BB962C8B-B14F-4D97-AF65-F5344CB8AC3E}">
        <p14:creationId xmlns:p14="http://schemas.microsoft.com/office/powerpoint/2010/main" val="266115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51A-3DFD-9846-AF60-5A207C9E55A6}"/>
              </a:ext>
            </a:extLst>
          </p:cNvPr>
          <p:cNvSpPr>
            <a:spLocks noGrp="1"/>
          </p:cNvSpPr>
          <p:nvPr>
            <p:ph type="title"/>
          </p:nvPr>
        </p:nvSpPr>
        <p:spPr/>
        <p:txBody>
          <a:bodyPr/>
          <a:lstStyle/>
          <a:p>
            <a:endParaRPr lang="en-NL" dirty="0"/>
          </a:p>
        </p:txBody>
      </p:sp>
      <p:graphicFrame>
        <p:nvGraphicFramePr>
          <p:cNvPr id="7" name="Table 7">
            <a:extLst>
              <a:ext uri="{FF2B5EF4-FFF2-40B4-BE49-F238E27FC236}">
                <a16:creationId xmlns:a16="http://schemas.microsoft.com/office/drawing/2014/main" id="{0B40427E-61D1-3645-A85C-F93BDFA796EC}"/>
              </a:ext>
            </a:extLst>
          </p:cNvPr>
          <p:cNvGraphicFramePr>
            <a:graphicFrameLocks noGrp="1"/>
          </p:cNvGraphicFramePr>
          <p:nvPr>
            <p:ph idx="1"/>
            <p:extLst>
              <p:ext uri="{D42A27DB-BD31-4B8C-83A1-F6EECF244321}">
                <p14:modId xmlns:p14="http://schemas.microsoft.com/office/powerpoint/2010/main" val="2987913958"/>
              </p:ext>
            </p:extLst>
          </p:nvPr>
        </p:nvGraphicFramePr>
        <p:xfrm>
          <a:off x="838200" y="2922905"/>
          <a:ext cx="10515600" cy="1981200"/>
        </p:xfrm>
        <a:graphic>
          <a:graphicData uri="http://schemas.openxmlformats.org/drawingml/2006/table">
            <a:tbl>
              <a:tblPr bandRow="1">
                <a:tableStyleId>{5C22544A-7EE6-4342-B048-85BDC9FD1C3A}</a:tableStyleId>
              </a:tblPr>
              <a:tblGrid>
                <a:gridCol w="2628900">
                  <a:extLst>
                    <a:ext uri="{9D8B030D-6E8A-4147-A177-3AD203B41FA5}">
                      <a16:colId xmlns:a16="http://schemas.microsoft.com/office/drawing/2014/main" val="1935864488"/>
                    </a:ext>
                  </a:extLst>
                </a:gridCol>
                <a:gridCol w="2628900">
                  <a:extLst>
                    <a:ext uri="{9D8B030D-6E8A-4147-A177-3AD203B41FA5}">
                      <a16:colId xmlns:a16="http://schemas.microsoft.com/office/drawing/2014/main" val="3486416056"/>
                    </a:ext>
                  </a:extLst>
                </a:gridCol>
                <a:gridCol w="2628900">
                  <a:extLst>
                    <a:ext uri="{9D8B030D-6E8A-4147-A177-3AD203B41FA5}">
                      <a16:colId xmlns:a16="http://schemas.microsoft.com/office/drawing/2014/main" val="2811378169"/>
                    </a:ext>
                  </a:extLst>
                </a:gridCol>
                <a:gridCol w="2628900">
                  <a:extLst>
                    <a:ext uri="{9D8B030D-6E8A-4147-A177-3AD203B41FA5}">
                      <a16:colId xmlns:a16="http://schemas.microsoft.com/office/drawing/2014/main" val="1539905187"/>
                    </a:ext>
                  </a:extLst>
                </a:gridCol>
              </a:tblGrid>
              <a:tr h="370840">
                <a:tc>
                  <a:txBody>
                    <a:bodyPr/>
                    <a:lstStyle/>
                    <a:p>
                      <a:r>
                        <a:rPr lang="en-NL" sz="2000" dirty="0"/>
                        <a:t>Header?</a:t>
                      </a:r>
                    </a:p>
                  </a:txBody>
                  <a:tcPr/>
                </a:tc>
                <a:tc>
                  <a:txBody>
                    <a:bodyPr/>
                    <a:lstStyle/>
                    <a:p>
                      <a:r>
                        <a:rPr lang="en-NL" sz="2000" dirty="0"/>
                        <a:t>Formatted as such?</a:t>
                      </a:r>
                    </a:p>
                  </a:txBody>
                  <a:tcPr/>
                </a:tc>
                <a:tc>
                  <a:txBody>
                    <a:bodyPr/>
                    <a:lstStyle/>
                    <a:p>
                      <a:r>
                        <a:rPr lang="en-NL" sz="2000" dirty="0"/>
                        <a:t>This allows it to be read</a:t>
                      </a:r>
                    </a:p>
                  </a:txBody>
                  <a:tcPr/>
                </a:tc>
                <a:tc>
                  <a:txBody>
                    <a:bodyPr/>
                    <a:lstStyle/>
                    <a:p>
                      <a:r>
                        <a:rPr lang="en-NL" sz="2000" dirty="0"/>
                        <a:t>As you intended</a:t>
                      </a:r>
                    </a:p>
                  </a:txBody>
                  <a:tcPr/>
                </a:tc>
                <a:extLst>
                  <a:ext uri="{0D108BD9-81ED-4DB2-BD59-A6C34878D82A}">
                    <a16:rowId xmlns:a16="http://schemas.microsoft.com/office/drawing/2014/main" val="147272337"/>
                  </a:ext>
                </a:extLst>
              </a:tr>
              <a:tr h="370840">
                <a:tc>
                  <a:txBody>
                    <a:bodyPr/>
                    <a:lstStyle/>
                    <a:p>
                      <a:endParaRPr lang="en-NL" sz="2000" dirty="0"/>
                    </a:p>
                  </a:txBody>
                  <a:tcPr/>
                </a:tc>
                <a:tc>
                  <a:txBody>
                    <a:bodyPr/>
                    <a:lstStyle/>
                    <a:p>
                      <a:endParaRPr lang="en-NL" sz="2000"/>
                    </a:p>
                  </a:txBody>
                  <a:tcPr/>
                </a:tc>
                <a:tc>
                  <a:txBody>
                    <a:bodyPr/>
                    <a:lstStyle/>
                    <a:p>
                      <a:endParaRPr lang="en-NL" sz="2000"/>
                    </a:p>
                  </a:txBody>
                  <a:tcPr/>
                </a:tc>
                <a:tc>
                  <a:txBody>
                    <a:bodyPr/>
                    <a:lstStyle/>
                    <a:p>
                      <a:endParaRPr lang="en-NL" sz="2000"/>
                    </a:p>
                  </a:txBody>
                  <a:tcPr/>
                </a:tc>
                <a:extLst>
                  <a:ext uri="{0D108BD9-81ED-4DB2-BD59-A6C34878D82A}">
                    <a16:rowId xmlns:a16="http://schemas.microsoft.com/office/drawing/2014/main" val="1760593255"/>
                  </a:ext>
                </a:extLst>
              </a:tr>
              <a:tr h="370840">
                <a:tc>
                  <a:txBody>
                    <a:bodyPr/>
                    <a:lstStyle/>
                    <a:p>
                      <a:endParaRPr lang="en-NL" sz="2000" dirty="0"/>
                    </a:p>
                  </a:txBody>
                  <a:tcPr/>
                </a:tc>
                <a:tc>
                  <a:txBody>
                    <a:bodyPr/>
                    <a:lstStyle/>
                    <a:p>
                      <a:endParaRPr lang="en-NL" sz="2000"/>
                    </a:p>
                  </a:txBody>
                  <a:tcPr/>
                </a:tc>
                <a:tc>
                  <a:txBody>
                    <a:bodyPr/>
                    <a:lstStyle/>
                    <a:p>
                      <a:endParaRPr lang="en-NL" sz="2000"/>
                    </a:p>
                  </a:txBody>
                  <a:tcPr/>
                </a:tc>
                <a:tc>
                  <a:txBody>
                    <a:bodyPr/>
                    <a:lstStyle/>
                    <a:p>
                      <a:endParaRPr lang="en-NL" sz="2000"/>
                    </a:p>
                  </a:txBody>
                  <a:tcPr/>
                </a:tc>
                <a:extLst>
                  <a:ext uri="{0D108BD9-81ED-4DB2-BD59-A6C34878D82A}">
                    <a16:rowId xmlns:a16="http://schemas.microsoft.com/office/drawing/2014/main" val="3834790973"/>
                  </a:ext>
                </a:extLst>
              </a:tr>
              <a:tr h="370840">
                <a:tc>
                  <a:txBody>
                    <a:bodyPr/>
                    <a:lstStyle/>
                    <a:p>
                      <a:endParaRPr lang="en-NL" sz="2000" dirty="0"/>
                    </a:p>
                  </a:txBody>
                  <a:tcPr/>
                </a:tc>
                <a:tc>
                  <a:txBody>
                    <a:bodyPr/>
                    <a:lstStyle/>
                    <a:p>
                      <a:endParaRPr lang="en-NL" sz="2000"/>
                    </a:p>
                  </a:txBody>
                  <a:tcPr/>
                </a:tc>
                <a:tc>
                  <a:txBody>
                    <a:bodyPr/>
                    <a:lstStyle/>
                    <a:p>
                      <a:endParaRPr lang="en-NL" sz="2000"/>
                    </a:p>
                  </a:txBody>
                  <a:tcPr/>
                </a:tc>
                <a:tc>
                  <a:txBody>
                    <a:bodyPr/>
                    <a:lstStyle/>
                    <a:p>
                      <a:endParaRPr lang="en-NL" sz="2000"/>
                    </a:p>
                  </a:txBody>
                  <a:tcPr/>
                </a:tc>
                <a:extLst>
                  <a:ext uri="{0D108BD9-81ED-4DB2-BD59-A6C34878D82A}">
                    <a16:rowId xmlns:a16="http://schemas.microsoft.com/office/drawing/2014/main" val="358451860"/>
                  </a:ext>
                </a:extLst>
              </a:tr>
              <a:tr h="370840">
                <a:tc>
                  <a:txBody>
                    <a:bodyPr/>
                    <a:lstStyle/>
                    <a:p>
                      <a:endParaRPr lang="en-NL" sz="2000" dirty="0"/>
                    </a:p>
                  </a:txBody>
                  <a:tcPr/>
                </a:tc>
                <a:tc>
                  <a:txBody>
                    <a:bodyPr/>
                    <a:lstStyle/>
                    <a:p>
                      <a:endParaRPr lang="en-NL" sz="2000"/>
                    </a:p>
                  </a:txBody>
                  <a:tcPr/>
                </a:tc>
                <a:tc>
                  <a:txBody>
                    <a:bodyPr/>
                    <a:lstStyle/>
                    <a:p>
                      <a:endParaRPr lang="en-NL" sz="2000"/>
                    </a:p>
                  </a:txBody>
                  <a:tcPr/>
                </a:tc>
                <a:tc>
                  <a:txBody>
                    <a:bodyPr/>
                    <a:lstStyle/>
                    <a:p>
                      <a:endParaRPr lang="en-NL" sz="2000" dirty="0"/>
                    </a:p>
                  </a:txBody>
                  <a:tcPr/>
                </a:tc>
                <a:extLst>
                  <a:ext uri="{0D108BD9-81ED-4DB2-BD59-A6C34878D82A}">
                    <a16:rowId xmlns:a16="http://schemas.microsoft.com/office/drawing/2014/main" val="3939198623"/>
                  </a:ext>
                </a:extLst>
              </a:tr>
            </a:tbl>
          </a:graphicData>
        </a:graphic>
      </p:graphicFrame>
    </p:spTree>
    <p:extLst>
      <p:ext uri="{BB962C8B-B14F-4D97-AF65-F5344CB8AC3E}">
        <p14:creationId xmlns:p14="http://schemas.microsoft.com/office/powerpoint/2010/main" val="2734926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473A0D8-9FB2-304A-9949-61DBAEB66A33}"/>
              </a:ext>
            </a:extLst>
          </p:cNvPr>
          <p:cNvGraphicFramePr/>
          <p:nvPr>
            <p:extLst>
              <p:ext uri="{D42A27DB-BD31-4B8C-83A1-F6EECF244321}">
                <p14:modId xmlns:p14="http://schemas.microsoft.com/office/powerpoint/2010/main" val="750781967"/>
              </p:ext>
            </p:extLst>
          </p:nvPr>
        </p:nvGraphicFramePr>
        <p:xfrm>
          <a:off x="7514363" y="3429000"/>
          <a:ext cx="3990683" cy="3245091"/>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DD7F9910-243B-6648-AB43-CA423CF8E077}"/>
              </a:ext>
            </a:extLst>
          </p:cNvPr>
          <p:cNvSpPr>
            <a:spLocks noGrp="1"/>
          </p:cNvSpPr>
          <p:nvPr>
            <p:ph idx="1"/>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Slide order is about what appears when</a:t>
            </a:r>
          </a:p>
          <a:p>
            <a:pPr lvl="1"/>
            <a:r>
              <a:rPr lang="en-GB" dirty="0">
                <a:latin typeface="Verdana" panose="020B0604030504040204" pitchFamily="34" charset="0"/>
                <a:ea typeface="Verdana" panose="020B0604030504040204" pitchFamily="34" charset="0"/>
                <a:cs typeface="Verdana" panose="020B0604030504040204" pitchFamily="34" charset="0"/>
              </a:rPr>
              <a:t>M</a:t>
            </a:r>
            <a:r>
              <a:rPr lang="en-NL" dirty="0">
                <a:latin typeface="Verdana" panose="020B0604030504040204" pitchFamily="34" charset="0"/>
                <a:ea typeface="Verdana" panose="020B0604030504040204" pitchFamily="34" charset="0"/>
                <a:cs typeface="Verdana" panose="020B0604030504040204" pitchFamily="34" charset="0"/>
              </a:rPr>
              <a:t>ake sure this is in accordance with any animations, or else it won’t make sense</a:t>
            </a:r>
          </a:p>
          <a:p>
            <a:r>
              <a:rPr lang="en-NL" dirty="0">
                <a:latin typeface="Verdana" panose="020B0604030504040204" pitchFamily="34" charset="0"/>
                <a:ea typeface="Verdana" panose="020B0604030504040204" pitchFamily="34" charset="0"/>
                <a:cs typeface="Verdana" panose="020B0604030504040204" pitchFamily="34" charset="0"/>
              </a:rPr>
              <a:t>If you’re explaining a concept and want to use the same slide title more than once,</a:t>
            </a:r>
          </a:p>
        </p:txBody>
      </p:sp>
      <p:graphicFrame>
        <p:nvGraphicFramePr>
          <p:cNvPr id="5" name="Diagram 4">
            <a:extLst>
              <a:ext uri="{FF2B5EF4-FFF2-40B4-BE49-F238E27FC236}">
                <a16:creationId xmlns:a16="http://schemas.microsoft.com/office/drawing/2014/main" id="{2F8B71AB-E73E-7241-AAEE-C9314B7F4879}"/>
              </a:ext>
            </a:extLst>
          </p:cNvPr>
          <p:cNvGraphicFramePr/>
          <p:nvPr>
            <p:extLst>
              <p:ext uri="{D42A27DB-BD31-4B8C-83A1-F6EECF244321}">
                <p14:modId xmlns:p14="http://schemas.microsoft.com/office/powerpoint/2010/main" val="3893491512"/>
              </p:ext>
            </p:extLst>
          </p:nvPr>
        </p:nvGraphicFramePr>
        <p:xfrm>
          <a:off x="1435100" y="3313238"/>
          <a:ext cx="4734217" cy="35447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B8A32D26-176B-2742-8024-3A98867A1E91}"/>
              </a:ext>
            </a:extLst>
          </p:cNvPr>
          <p:cNvSpPr>
            <a:spLocks noGrp="1"/>
          </p:cNvSpPr>
          <p:nvPr>
            <p:ph type="title"/>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Here’s an explanation title</a:t>
            </a:r>
          </a:p>
        </p:txBody>
      </p:sp>
    </p:spTree>
    <p:extLst>
      <p:ext uri="{BB962C8B-B14F-4D97-AF65-F5344CB8AC3E}">
        <p14:creationId xmlns:p14="http://schemas.microsoft.com/office/powerpoint/2010/main" val="266782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build="p"/>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FCD2E-1BB2-7B48-8055-5B34C9A5D262}"/>
              </a:ext>
            </a:extLst>
          </p:cNvPr>
          <p:cNvSpPr>
            <a:spLocks noGrp="1"/>
          </p:cNvSpPr>
          <p:nvPr>
            <p:ph type="title"/>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Here’s an explanation title</a:t>
            </a:r>
          </a:p>
        </p:txBody>
      </p:sp>
      <p:sp>
        <p:nvSpPr>
          <p:cNvPr id="3" name="Content Placeholder 2">
            <a:extLst>
              <a:ext uri="{FF2B5EF4-FFF2-40B4-BE49-F238E27FC236}">
                <a16:creationId xmlns:a16="http://schemas.microsoft.com/office/drawing/2014/main" id="{1020B26D-8ABC-DA41-9417-8A357D7A49AF}"/>
              </a:ext>
            </a:extLst>
          </p:cNvPr>
          <p:cNvSpPr>
            <a:spLocks noGrp="1"/>
          </p:cNvSpPr>
          <p:nvPr>
            <p:ph idx="1"/>
          </p:nvPr>
        </p:nvSpPr>
        <p:spPr/>
        <p:txBody>
          <a:bodyPr/>
          <a:lstStyle/>
          <a:p>
            <a:r>
              <a:rPr lang="en-NL" dirty="0">
                <a:latin typeface="Verdana" panose="020B0604030504040204" pitchFamily="34" charset="0"/>
                <a:ea typeface="Verdana" panose="020B0604030504040204" pitchFamily="34" charset="0"/>
                <a:cs typeface="Verdana" panose="020B0604030504040204" pitchFamily="34" charset="0"/>
              </a:rPr>
              <a:t>You should consider slightly changing it up</a:t>
            </a:r>
          </a:p>
          <a:p>
            <a:r>
              <a:rPr lang="en-NL" dirty="0">
                <a:latin typeface="Verdana" panose="020B0604030504040204" pitchFamily="34" charset="0"/>
                <a:ea typeface="Verdana" panose="020B0604030504040204" pitchFamily="34" charset="0"/>
                <a:cs typeface="Verdana" panose="020B0604030504040204" pitchFamily="34" charset="0"/>
              </a:rPr>
              <a:t>Grouped images?</a:t>
            </a:r>
          </a:p>
        </p:txBody>
      </p:sp>
      <p:grpSp>
        <p:nvGrpSpPr>
          <p:cNvPr id="6" name="Group 5">
            <a:extLst>
              <a:ext uri="{FF2B5EF4-FFF2-40B4-BE49-F238E27FC236}">
                <a16:creationId xmlns:a16="http://schemas.microsoft.com/office/drawing/2014/main" id="{7F3BA17A-3001-8942-99AA-9A35C801AF6C}"/>
              </a:ext>
            </a:extLst>
          </p:cNvPr>
          <p:cNvGrpSpPr/>
          <p:nvPr/>
        </p:nvGrpSpPr>
        <p:grpSpPr>
          <a:xfrm>
            <a:off x="838200" y="3758507"/>
            <a:ext cx="8954194" cy="2590800"/>
            <a:chOff x="838200" y="3758507"/>
            <a:chExt cx="8954194" cy="2590800"/>
          </a:xfrm>
        </p:grpSpPr>
        <p:pic>
          <p:nvPicPr>
            <p:cNvPr id="3074" name="Picture 2">
              <a:extLst>
                <a:ext uri="{FF2B5EF4-FFF2-40B4-BE49-F238E27FC236}">
                  <a16:creationId xmlns:a16="http://schemas.microsoft.com/office/drawing/2014/main" id="{E35B6BB3-C8B5-AE4F-B813-382C827E78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915" y="3879094"/>
              <a:ext cx="4160479" cy="24702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50A1A0A-0580-6E4E-A7D5-B765D9EEC138}"/>
                </a:ext>
              </a:extLst>
            </p:cNvPr>
            <p:cNvPicPr>
              <a:picLocks noChangeAspect="1"/>
            </p:cNvPicPr>
            <p:nvPr/>
          </p:nvPicPr>
          <p:blipFill>
            <a:blip r:embed="rId4"/>
            <a:stretch>
              <a:fillRect/>
            </a:stretch>
          </p:blipFill>
          <p:spPr>
            <a:xfrm>
              <a:off x="838200" y="3758507"/>
              <a:ext cx="2553393" cy="2553393"/>
            </a:xfrm>
            <a:prstGeom prst="rect">
              <a:avLst/>
            </a:prstGeom>
          </p:spPr>
        </p:pic>
      </p:grpSp>
    </p:spTree>
    <p:extLst>
      <p:ext uri="{BB962C8B-B14F-4D97-AF65-F5344CB8AC3E}">
        <p14:creationId xmlns:p14="http://schemas.microsoft.com/office/powerpoint/2010/main" val="1639800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371B6-0FD5-0F4A-89BA-3E256D87EF64}"/>
              </a:ext>
            </a:extLst>
          </p:cNvPr>
          <p:cNvSpPr>
            <a:spLocks noGrp="1"/>
          </p:cNvSpPr>
          <p:nvPr>
            <p:ph type="title"/>
          </p:nvPr>
        </p:nvSpPr>
        <p:spPr/>
        <p:txBody>
          <a:bodyPr>
            <a:normAutofit/>
          </a:bodyPr>
          <a:lstStyle/>
          <a:p>
            <a:r>
              <a:rPr lang="en-NL" sz="4000" dirty="0">
                <a:latin typeface="Verdana" panose="020B0604030504040204" pitchFamily="34" charset="0"/>
                <a:ea typeface="Verdana" panose="020B0604030504040204" pitchFamily="34" charset="0"/>
                <a:cs typeface="Verdana" panose="020B0604030504040204" pitchFamily="34" charset="0"/>
              </a:rPr>
              <a:t>Colour choices – not so straightforward</a:t>
            </a:r>
          </a:p>
        </p:txBody>
      </p:sp>
      <p:sp>
        <p:nvSpPr>
          <p:cNvPr id="3" name="Content Placeholder 2">
            <a:extLst>
              <a:ext uri="{FF2B5EF4-FFF2-40B4-BE49-F238E27FC236}">
                <a16:creationId xmlns:a16="http://schemas.microsoft.com/office/drawing/2014/main" id="{6C32729A-BAD1-0F4D-A423-28163D55BE02}"/>
              </a:ext>
            </a:extLst>
          </p:cNvPr>
          <p:cNvSpPr>
            <a:spLocks noGrp="1"/>
          </p:cNvSpPr>
          <p:nvPr>
            <p:ph idx="1"/>
          </p:nvPr>
        </p:nvSpPr>
        <p:spPr/>
        <p:txBody>
          <a:bodyPr>
            <a:normAutofit/>
          </a:bodyPr>
          <a:lstStyle/>
          <a:p>
            <a:r>
              <a:rPr lang="en-NL" sz="2400"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This text is light grey on a white background – will it trip the checker?</a:t>
            </a:r>
          </a:p>
          <a:p>
            <a:endParaRPr lang="en-NL" sz="2400" dirty="0">
              <a:solidFill>
                <a:schemeClr val="bg2">
                  <a:lumMod val="90000"/>
                </a:schemeClr>
              </a:solidFill>
              <a:latin typeface="Verdana" panose="020B0604030504040204" pitchFamily="34" charset="0"/>
              <a:ea typeface="Verdana" panose="020B0604030504040204" pitchFamily="34" charset="0"/>
              <a:cs typeface="Verdana" panose="020B0604030504040204" pitchFamily="34" charset="0"/>
            </a:endParaRPr>
          </a:p>
          <a:p>
            <a:r>
              <a:rPr lang="en-NL" sz="2400" dirty="0">
                <a:solidFill>
                  <a:schemeClr val="bg2">
                    <a:lumMod val="90000"/>
                  </a:schemeClr>
                </a:solidFill>
                <a:latin typeface="Verdana" panose="020B0604030504040204" pitchFamily="34" charset="0"/>
                <a:ea typeface="Verdana" panose="020B0604030504040204" pitchFamily="34" charset="0"/>
                <a:cs typeface="Verdana" panose="020B0604030504040204" pitchFamily="34" charset="0"/>
              </a:rPr>
              <a:t>This is also pretty poor contrast, but will it trip the checker?</a:t>
            </a:r>
          </a:p>
          <a:p>
            <a:endParaRPr lang="en-NL" sz="2400" dirty="0">
              <a:solidFill>
                <a:schemeClr val="bg2">
                  <a:lumMod val="90000"/>
                </a:schemeClr>
              </a:solidFill>
              <a:latin typeface="Verdana" panose="020B0604030504040204" pitchFamily="34" charset="0"/>
              <a:ea typeface="Verdana" panose="020B0604030504040204" pitchFamily="34" charset="0"/>
              <a:cs typeface="Verdana" panose="020B0604030504040204" pitchFamily="34" charset="0"/>
            </a:endParaRPr>
          </a:p>
          <a:p>
            <a:r>
              <a:rPr lang="en-NL" sz="2400" dirty="0">
                <a:solidFill>
                  <a:srgbClr val="FFFF00"/>
                </a:solidFill>
                <a:latin typeface="Verdana" panose="020B0604030504040204" pitchFamily="34" charset="0"/>
                <a:ea typeface="Verdana" panose="020B0604030504040204" pitchFamily="34" charset="0"/>
                <a:cs typeface="Verdana" panose="020B0604030504040204" pitchFamily="34" charset="0"/>
              </a:rPr>
              <a:t>What about this?</a:t>
            </a:r>
          </a:p>
          <a:p>
            <a:endParaRPr lang="en-NL" sz="2400" dirty="0">
              <a:solidFill>
                <a:schemeClr val="bg2">
                  <a:lumMod val="90000"/>
                </a:schemeClr>
              </a:solidFill>
              <a:latin typeface="Verdana" panose="020B0604030504040204" pitchFamily="34" charset="0"/>
              <a:ea typeface="Verdana" panose="020B0604030504040204" pitchFamily="34" charset="0"/>
              <a:cs typeface="Verdana" panose="020B0604030504040204" pitchFamily="34" charset="0"/>
            </a:endParaRPr>
          </a:p>
          <a:p>
            <a:r>
              <a:rPr lang="en-NL" sz="2400" dirty="0">
                <a:solidFill>
                  <a:schemeClr val="accent6">
                    <a:lumMod val="40000"/>
                    <a:lumOff val="60000"/>
                  </a:schemeClr>
                </a:solidFill>
                <a:latin typeface="Verdana" panose="020B0604030504040204" pitchFamily="34" charset="0"/>
                <a:ea typeface="Verdana" panose="020B0604030504040204" pitchFamily="34" charset="0"/>
                <a:cs typeface="Verdana" panose="020B0604030504040204" pitchFamily="34" charset="0"/>
              </a:rPr>
              <a:t>Testing like this can give you a better sense of what is being detected</a:t>
            </a:r>
          </a:p>
        </p:txBody>
      </p:sp>
      <p:sp>
        <p:nvSpPr>
          <p:cNvPr id="6" name="TextBox 5">
            <a:extLst>
              <a:ext uri="{FF2B5EF4-FFF2-40B4-BE49-F238E27FC236}">
                <a16:creationId xmlns:a16="http://schemas.microsoft.com/office/drawing/2014/main" id="{FCAF5DAC-4071-5E4E-A45F-A837DC98D6D2}"/>
              </a:ext>
            </a:extLst>
          </p:cNvPr>
          <p:cNvSpPr txBox="1"/>
          <p:nvPr/>
        </p:nvSpPr>
        <p:spPr>
          <a:xfrm>
            <a:off x="1764132" y="5915353"/>
            <a:ext cx="8663736" cy="52322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NL" sz="2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This is a text box, it behaves differently</a:t>
            </a:r>
          </a:p>
        </p:txBody>
      </p:sp>
    </p:spTree>
    <p:extLst>
      <p:ext uri="{BB962C8B-B14F-4D97-AF65-F5344CB8AC3E}">
        <p14:creationId xmlns:p14="http://schemas.microsoft.com/office/powerpoint/2010/main" val="3265231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627" y="132765"/>
            <a:ext cx="10302746" cy="824173"/>
          </a:xfrm>
        </p:spPr>
        <p:txBody>
          <a:bodyPr/>
          <a:lstStyle/>
          <a:p>
            <a:r>
              <a:rPr lang="en-US" dirty="0"/>
              <a:t>Accessibility Checkers – what they cannot do</a:t>
            </a:r>
          </a:p>
        </p:txBody>
      </p:sp>
      <p:sp>
        <p:nvSpPr>
          <p:cNvPr id="3" name="Content Placeholder 2"/>
          <p:cNvSpPr>
            <a:spLocks noGrp="1"/>
          </p:cNvSpPr>
          <p:nvPr>
            <p:ph sz="quarter" idx="10"/>
          </p:nvPr>
        </p:nvSpPr>
        <p:spPr>
          <a:xfrm>
            <a:off x="648394" y="1537252"/>
            <a:ext cx="11073706" cy="4558747"/>
          </a:xfrm>
        </p:spPr>
        <p:txBody>
          <a:bodyPr>
            <a:normAutofit fontScale="92500" lnSpcReduction="10000"/>
          </a:bodyPr>
          <a:lstStyle/>
          <a:p>
            <a:pPr marL="0" indent="0">
              <a:buNone/>
            </a:pPr>
            <a:r>
              <a:rPr lang="en-GB" sz="2400" dirty="0"/>
              <a:t>Design </a:t>
            </a:r>
            <a:r>
              <a:rPr lang="en-GB" sz="2400" dirty="0">
                <a:sym typeface="Wingdings" pitchFamily="2" charset="2"/>
              </a:rPr>
              <a:t> Will not tell you if your slide is too busy</a:t>
            </a:r>
          </a:p>
          <a:p>
            <a:pPr marL="0" indent="0">
              <a:buNone/>
            </a:pPr>
            <a:endParaRPr lang="en-GB" sz="2400" dirty="0"/>
          </a:p>
          <a:p>
            <a:pPr marL="0" indent="0">
              <a:buNone/>
            </a:pPr>
            <a:r>
              <a:rPr lang="en-GB" sz="2400" dirty="0"/>
              <a:t>Images </a:t>
            </a:r>
            <a:r>
              <a:rPr lang="en-GB" sz="2400" dirty="0">
                <a:sym typeface="Wingdings" pitchFamily="2" charset="2"/>
              </a:rPr>
              <a:t> it’s not AI</a:t>
            </a:r>
          </a:p>
          <a:p>
            <a:pPr>
              <a:buFontTx/>
              <a:buChar char="-"/>
            </a:pPr>
            <a:r>
              <a:rPr lang="en-GB" sz="2400" dirty="0">
                <a:sym typeface="Wingdings" pitchFamily="2" charset="2"/>
              </a:rPr>
              <a:t>Decisions related to colour or contrast only work for text and background objects, not images or infographics imported</a:t>
            </a:r>
          </a:p>
          <a:p>
            <a:pPr marL="0" indent="0">
              <a:buNone/>
            </a:pPr>
            <a:endParaRPr lang="en-GB" sz="2400" dirty="0">
              <a:sym typeface="Wingdings" pitchFamily="2" charset="2"/>
            </a:endParaRPr>
          </a:p>
          <a:p>
            <a:pPr marL="0" indent="0">
              <a:buNone/>
            </a:pPr>
            <a:r>
              <a:rPr lang="en-GB" sz="2400" dirty="0">
                <a:sym typeface="Wingdings" pitchFamily="2" charset="2"/>
              </a:rPr>
              <a:t>Captions  Video cannot be captioned in </a:t>
            </a:r>
            <a:r>
              <a:rPr lang="en-GB" sz="2400" dirty="0" err="1">
                <a:sym typeface="Wingdings" pitchFamily="2" charset="2"/>
              </a:rPr>
              <a:t>Powerpoint</a:t>
            </a:r>
            <a:endParaRPr lang="en-GB" sz="2400" dirty="0">
              <a:sym typeface="Wingdings" pitchFamily="2" charset="2"/>
            </a:endParaRPr>
          </a:p>
          <a:p>
            <a:pPr>
              <a:buFontTx/>
              <a:buChar char="-"/>
            </a:pPr>
            <a:r>
              <a:rPr lang="en-GB" sz="2400" dirty="0">
                <a:sym typeface="Wingdings" pitchFamily="2" charset="2"/>
              </a:rPr>
              <a:t>Additional considerations are necessary</a:t>
            </a:r>
          </a:p>
          <a:p>
            <a:pPr marL="0" indent="0">
              <a:buNone/>
            </a:pPr>
            <a:endParaRPr lang="en-GB" sz="2400" dirty="0">
              <a:sym typeface="Wingdings" pitchFamily="2" charset="2"/>
            </a:endParaRPr>
          </a:p>
          <a:p>
            <a:pPr marL="0" indent="0">
              <a:buNone/>
            </a:pPr>
            <a:r>
              <a:rPr lang="en-GB" sz="2400" dirty="0">
                <a:sym typeface="Wingdings" pitchFamily="2" charset="2"/>
              </a:rPr>
              <a:t>Exporting  Exporting to .pdf </a:t>
            </a:r>
          </a:p>
          <a:p>
            <a:pPr>
              <a:buFontTx/>
              <a:buChar char="-"/>
            </a:pPr>
            <a:r>
              <a:rPr lang="en-GB" sz="2400" dirty="0">
                <a:sym typeface="Wingdings" pitchFamily="2" charset="2"/>
              </a:rPr>
              <a:t>can be done accessibly, but it can be tricky (tips from Microsoft and Adobe in links)</a:t>
            </a:r>
          </a:p>
        </p:txBody>
      </p:sp>
    </p:spTree>
    <p:extLst>
      <p:ext uri="{BB962C8B-B14F-4D97-AF65-F5344CB8AC3E}">
        <p14:creationId xmlns:p14="http://schemas.microsoft.com/office/powerpoint/2010/main" val="390530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D2575-98A6-844C-B1C1-B83F3A6C7A14}"/>
              </a:ext>
            </a:extLst>
          </p:cNvPr>
          <p:cNvSpPr>
            <a:spLocks noGrp="1"/>
          </p:cNvSpPr>
          <p:nvPr>
            <p:ph type="title"/>
          </p:nvPr>
        </p:nvSpPr>
        <p:spPr>
          <a:xfrm>
            <a:off x="1301858" y="152221"/>
            <a:ext cx="10771322" cy="824173"/>
          </a:xfrm>
        </p:spPr>
        <p:txBody>
          <a:bodyPr/>
          <a:lstStyle/>
          <a:p>
            <a:r>
              <a:rPr lang="en-NL" dirty="0"/>
              <a:t>When to use the accessibility checkers?</a:t>
            </a:r>
          </a:p>
        </p:txBody>
      </p:sp>
      <p:sp>
        <p:nvSpPr>
          <p:cNvPr id="3" name="Content Placeholder 2">
            <a:extLst>
              <a:ext uri="{FF2B5EF4-FFF2-40B4-BE49-F238E27FC236}">
                <a16:creationId xmlns:a16="http://schemas.microsoft.com/office/drawing/2014/main" id="{BB2BF496-0EDB-3840-8F41-22C855520C5D}"/>
              </a:ext>
            </a:extLst>
          </p:cNvPr>
          <p:cNvSpPr>
            <a:spLocks noGrp="1"/>
          </p:cNvSpPr>
          <p:nvPr>
            <p:ph sz="quarter" idx="10"/>
          </p:nvPr>
        </p:nvSpPr>
        <p:spPr>
          <a:xfrm>
            <a:off x="561521" y="1587437"/>
            <a:ext cx="11068957" cy="4085575"/>
          </a:xfrm>
        </p:spPr>
        <p:txBody>
          <a:bodyPr>
            <a:normAutofit/>
          </a:bodyPr>
          <a:lstStyle/>
          <a:p>
            <a:pPr marL="0" indent="0">
              <a:buNone/>
            </a:pPr>
            <a:r>
              <a:rPr lang="en-NL" dirty="0"/>
              <a:t>Are you:</a:t>
            </a:r>
          </a:p>
          <a:p>
            <a:pPr>
              <a:buFont typeface="Wingdings" pitchFamily="2" charset="2"/>
              <a:buChar char="à"/>
            </a:pPr>
            <a:r>
              <a:rPr lang="en-NL" dirty="0">
                <a:sym typeface="Wingdings" pitchFamily="2" charset="2"/>
              </a:rPr>
              <a:t>S</a:t>
            </a:r>
            <a:r>
              <a:rPr lang="en-GB" dirty="0">
                <a:sym typeface="Wingdings" pitchFamily="2" charset="2"/>
              </a:rPr>
              <a:t>h</a:t>
            </a:r>
            <a:r>
              <a:rPr lang="en-NL" dirty="0">
                <a:sym typeface="Wingdings" pitchFamily="2" charset="2"/>
              </a:rPr>
              <a:t>aring your slides with colleagues or students?</a:t>
            </a:r>
          </a:p>
          <a:p>
            <a:pPr>
              <a:buFont typeface="Wingdings" pitchFamily="2" charset="2"/>
              <a:buChar char="à"/>
            </a:pPr>
            <a:r>
              <a:rPr lang="en-NL" dirty="0">
                <a:sym typeface="Wingdings" pitchFamily="2" charset="2"/>
              </a:rPr>
              <a:t>Uploading or publishing a presentation externally?</a:t>
            </a:r>
          </a:p>
          <a:p>
            <a:pPr>
              <a:buFont typeface="Wingdings" pitchFamily="2" charset="2"/>
              <a:buChar char="à"/>
            </a:pPr>
            <a:r>
              <a:rPr lang="en-NL" dirty="0">
                <a:sym typeface="Wingdings" pitchFamily="2" charset="2"/>
              </a:rPr>
              <a:t>Likely to re-use elements of an internal presentation?</a:t>
            </a:r>
          </a:p>
          <a:p>
            <a:pPr>
              <a:buFont typeface="Wingdings" pitchFamily="2" charset="2"/>
              <a:buChar char="à"/>
            </a:pPr>
            <a:r>
              <a:rPr lang="en-NL" dirty="0">
                <a:sym typeface="Wingdings" pitchFamily="2" charset="2"/>
              </a:rPr>
              <a:t>Collection of infographics or logos?</a:t>
            </a:r>
          </a:p>
          <a:p>
            <a:pPr marL="0" indent="0">
              <a:buNone/>
            </a:pPr>
            <a:r>
              <a:rPr lang="en-NL" b="1" dirty="0">
                <a:sym typeface="Wingdings" pitchFamily="2" charset="2"/>
              </a:rPr>
              <a:t>	T</a:t>
            </a:r>
            <a:r>
              <a:rPr lang="en-GB" b="1" dirty="0">
                <a:sym typeface="Wingdings" pitchFamily="2" charset="2"/>
              </a:rPr>
              <a:t>h</a:t>
            </a:r>
            <a:r>
              <a:rPr lang="en-NL" b="1" dirty="0">
                <a:sym typeface="Wingdings" pitchFamily="2" charset="2"/>
              </a:rPr>
              <a:t>en I suggest using it – soon it becomes second nature</a:t>
            </a:r>
          </a:p>
          <a:p>
            <a:pPr marL="0" indent="0">
              <a:buNone/>
            </a:pPr>
            <a:endParaRPr lang="en-NL" dirty="0">
              <a:sym typeface="Wingdings" pitchFamily="2" charset="2"/>
            </a:endParaRPr>
          </a:p>
          <a:p>
            <a:pPr marL="0" indent="0">
              <a:buNone/>
            </a:pPr>
            <a:r>
              <a:rPr lang="en-NL" dirty="0">
                <a:sym typeface="Wingdings" pitchFamily="2" charset="2"/>
              </a:rPr>
              <a:t>But, if you’re:</a:t>
            </a:r>
          </a:p>
          <a:p>
            <a:pPr marL="0" indent="0">
              <a:buNone/>
            </a:pPr>
            <a:r>
              <a:rPr lang="en-NL" dirty="0">
                <a:sym typeface="Wingdings" pitchFamily="2" charset="2"/>
              </a:rPr>
              <a:t> Making a presentation that is one-time and/or won’t be shared</a:t>
            </a:r>
          </a:p>
          <a:p>
            <a:pPr marL="0" indent="0">
              <a:buNone/>
            </a:pPr>
            <a:r>
              <a:rPr lang="en-NL" b="1" dirty="0">
                <a:sym typeface="Wingdings" pitchFamily="2" charset="2"/>
              </a:rPr>
              <a:t>Then it’s less important, but again, practice will make it quicker to use</a:t>
            </a:r>
            <a:endParaRPr lang="en-NL" b="1" dirty="0"/>
          </a:p>
        </p:txBody>
      </p:sp>
    </p:spTree>
    <p:extLst>
      <p:ext uri="{BB962C8B-B14F-4D97-AF65-F5344CB8AC3E}">
        <p14:creationId xmlns:p14="http://schemas.microsoft.com/office/powerpoint/2010/main" val="337795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627" y="132765"/>
            <a:ext cx="10302746" cy="824173"/>
          </a:xfrm>
        </p:spPr>
        <p:txBody>
          <a:bodyPr>
            <a:normAutofit/>
          </a:bodyPr>
          <a:lstStyle/>
          <a:p>
            <a:pPr algn="ctr"/>
            <a:r>
              <a:rPr lang="en-US" dirty="0"/>
              <a:t>When you’re trying it out for yourself:</a:t>
            </a:r>
          </a:p>
        </p:txBody>
      </p:sp>
      <p:sp>
        <p:nvSpPr>
          <p:cNvPr id="3" name="Content Placeholder 2"/>
          <p:cNvSpPr>
            <a:spLocks noGrp="1"/>
          </p:cNvSpPr>
          <p:nvPr>
            <p:ph sz="quarter" idx="10"/>
          </p:nvPr>
        </p:nvSpPr>
        <p:spPr>
          <a:xfrm>
            <a:off x="764770" y="1380931"/>
            <a:ext cx="10957329" cy="4508425"/>
          </a:xfrm>
        </p:spPr>
        <p:txBody>
          <a:bodyPr>
            <a:normAutofit fontScale="92500" lnSpcReduction="20000"/>
          </a:bodyPr>
          <a:lstStyle/>
          <a:p>
            <a:pPr>
              <a:lnSpc>
                <a:spcPct val="160000"/>
              </a:lnSpc>
              <a:buFont typeface="Wingdings" pitchFamily="2" charset="2"/>
              <a:buChar char="à"/>
            </a:pPr>
            <a:r>
              <a:rPr lang="en-GB" sz="2400" dirty="0">
                <a:sym typeface="Wingdings" pitchFamily="2" charset="2"/>
              </a:rPr>
              <a:t>The Microsoft documentation is online and very helpful (links)</a:t>
            </a:r>
          </a:p>
          <a:p>
            <a:pPr>
              <a:lnSpc>
                <a:spcPct val="160000"/>
              </a:lnSpc>
              <a:buFont typeface="Wingdings" pitchFamily="2" charset="2"/>
              <a:buChar char="à"/>
            </a:pPr>
            <a:r>
              <a:rPr lang="en-GB" sz="2400" dirty="0">
                <a:sym typeface="Wingdings" pitchFamily="2" charset="2"/>
              </a:rPr>
              <a:t>The first time you use it, you can select to always have it on</a:t>
            </a:r>
          </a:p>
          <a:p>
            <a:pPr marL="0" indent="0">
              <a:lnSpc>
                <a:spcPct val="160000"/>
              </a:lnSpc>
              <a:buNone/>
            </a:pPr>
            <a:r>
              <a:rPr lang="en-GB" sz="2400" dirty="0">
                <a:sym typeface="Wingdings" pitchFamily="2" charset="2"/>
              </a:rPr>
              <a:t> </a:t>
            </a:r>
            <a:r>
              <a:rPr lang="en-GB" sz="2400" dirty="0"/>
              <a:t>Checkers can be used retro-actively on existing documents</a:t>
            </a:r>
          </a:p>
          <a:p>
            <a:pPr>
              <a:lnSpc>
                <a:spcPct val="160000"/>
              </a:lnSpc>
              <a:buFont typeface="Wingdings" pitchFamily="2" charset="2"/>
              <a:buChar char="à"/>
            </a:pPr>
            <a:r>
              <a:rPr lang="en-GB" sz="2400" dirty="0">
                <a:sym typeface="Wingdings" pitchFamily="2" charset="2"/>
              </a:rPr>
              <a:t>A</a:t>
            </a:r>
            <a:r>
              <a:rPr lang="en-GB" sz="2400" dirty="0"/>
              <a:t>ll additions (like alt-text or slide order) carry over when you re-use slide decks or images</a:t>
            </a:r>
          </a:p>
          <a:p>
            <a:pPr>
              <a:lnSpc>
                <a:spcPct val="160000"/>
              </a:lnSpc>
              <a:buFont typeface="Wingdings" pitchFamily="2" charset="2"/>
              <a:buChar char="à"/>
            </a:pPr>
            <a:r>
              <a:rPr lang="en-GB" sz="2400" dirty="0"/>
              <a:t>Check images that you import from the internet, they might have useless alt-text</a:t>
            </a:r>
          </a:p>
          <a:p>
            <a:pPr>
              <a:lnSpc>
                <a:spcPct val="160000"/>
              </a:lnSpc>
              <a:buFont typeface="Wingdings" pitchFamily="2" charset="2"/>
              <a:buChar char="à"/>
            </a:pPr>
            <a:r>
              <a:rPr lang="en-GB" sz="2400" dirty="0"/>
              <a:t>Locking a document to editing means that a screen reader cannot work</a:t>
            </a:r>
          </a:p>
          <a:p>
            <a:pPr marL="0" indent="0">
              <a:buNone/>
            </a:pPr>
            <a:endParaRPr lang="en-GB" sz="2400" dirty="0"/>
          </a:p>
        </p:txBody>
      </p:sp>
    </p:spTree>
    <p:extLst>
      <p:ext uri="{BB962C8B-B14F-4D97-AF65-F5344CB8AC3E}">
        <p14:creationId xmlns:p14="http://schemas.microsoft.com/office/powerpoint/2010/main" val="218795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627" y="132765"/>
            <a:ext cx="10302746" cy="824173"/>
          </a:xfrm>
        </p:spPr>
        <p:txBody>
          <a:bodyPr/>
          <a:lstStyle/>
          <a:p>
            <a:r>
              <a:rPr lang="en-US" dirty="0"/>
              <a:t>But keep in mind…</a:t>
            </a:r>
          </a:p>
        </p:txBody>
      </p:sp>
      <p:sp>
        <p:nvSpPr>
          <p:cNvPr id="3" name="Content Placeholder 2"/>
          <p:cNvSpPr>
            <a:spLocks noGrp="1"/>
          </p:cNvSpPr>
          <p:nvPr>
            <p:ph sz="quarter" idx="10"/>
          </p:nvPr>
        </p:nvSpPr>
        <p:spPr>
          <a:xfrm>
            <a:off x="139700" y="1396539"/>
            <a:ext cx="11932326" cy="4616804"/>
          </a:xfrm>
        </p:spPr>
        <p:txBody>
          <a:bodyPr>
            <a:normAutofit fontScale="85000" lnSpcReduction="10000"/>
          </a:bodyPr>
          <a:lstStyle/>
          <a:p>
            <a:pPr marL="0" indent="0">
              <a:lnSpc>
                <a:spcPct val="120000"/>
              </a:lnSpc>
              <a:buNone/>
            </a:pPr>
            <a:r>
              <a:rPr lang="nl-NL" sz="3500" b="1" dirty="0" err="1">
                <a:sym typeface="Wingdings" panose="05000000000000000000" pitchFamily="2" charset="2"/>
              </a:rPr>
              <a:t>There</a:t>
            </a:r>
            <a:r>
              <a:rPr lang="nl-NL" sz="3500" b="1" dirty="0">
                <a:sym typeface="Wingdings" panose="05000000000000000000" pitchFamily="2" charset="2"/>
              </a:rPr>
              <a:t> is no perfect </a:t>
            </a:r>
            <a:r>
              <a:rPr lang="nl-NL" sz="3500" b="1" dirty="0" err="1">
                <a:sym typeface="Wingdings" panose="05000000000000000000" pitchFamily="2" charset="2"/>
              </a:rPr>
              <a:t>accessibility</a:t>
            </a:r>
            <a:endParaRPr lang="nl-NL" sz="3500" b="1" dirty="0">
              <a:sym typeface="Wingdings" panose="05000000000000000000" pitchFamily="2" charset="2"/>
            </a:endParaRPr>
          </a:p>
          <a:p>
            <a:pPr marL="201168" lvl="1" indent="0">
              <a:lnSpc>
                <a:spcPct val="120000"/>
              </a:lnSpc>
              <a:buClr>
                <a:srgbClr val="00B050"/>
              </a:buClr>
              <a:buNone/>
            </a:pPr>
            <a:r>
              <a:rPr lang="nl-NL" sz="2600" dirty="0">
                <a:sym typeface="Wingdings" panose="05000000000000000000" pitchFamily="2" charset="2"/>
              </a:rPr>
              <a:t>An </a:t>
            </a:r>
            <a:r>
              <a:rPr lang="nl-NL" sz="2600" dirty="0" err="1">
                <a:sym typeface="Wingdings" panose="05000000000000000000" pitchFamily="2" charset="2"/>
              </a:rPr>
              <a:t>accommodation</a:t>
            </a:r>
            <a:r>
              <a:rPr lang="nl-NL" sz="2600" dirty="0">
                <a:sym typeface="Wingdings" panose="05000000000000000000" pitchFamily="2" charset="2"/>
              </a:rPr>
              <a:t> </a:t>
            </a:r>
            <a:r>
              <a:rPr lang="nl-NL" sz="2600" dirty="0" err="1">
                <a:sym typeface="Wingdings" panose="05000000000000000000" pitchFamily="2" charset="2"/>
              </a:rPr>
              <a:t>for</a:t>
            </a:r>
            <a:r>
              <a:rPr lang="nl-NL" sz="2600" dirty="0">
                <a:sym typeface="Wingdings" panose="05000000000000000000" pitchFamily="2" charset="2"/>
              </a:rPr>
              <a:t> </a:t>
            </a:r>
            <a:r>
              <a:rPr lang="nl-NL" sz="2600" dirty="0" err="1">
                <a:sym typeface="Wingdings" panose="05000000000000000000" pitchFamily="2" charset="2"/>
              </a:rPr>
              <a:t>one</a:t>
            </a:r>
            <a:r>
              <a:rPr lang="nl-NL" sz="2600" dirty="0">
                <a:sym typeface="Wingdings" panose="05000000000000000000" pitchFamily="2" charset="2"/>
              </a:rPr>
              <a:t> person </a:t>
            </a:r>
            <a:r>
              <a:rPr lang="nl-NL" sz="2600" dirty="0" err="1">
                <a:sym typeface="Wingdings" panose="05000000000000000000" pitchFamily="2" charset="2"/>
              </a:rPr>
              <a:t>can</a:t>
            </a:r>
            <a:r>
              <a:rPr lang="nl-NL" sz="2600" dirty="0">
                <a:sym typeface="Wingdings" panose="05000000000000000000" pitchFamily="2" charset="2"/>
              </a:rPr>
              <a:t> </a:t>
            </a:r>
            <a:r>
              <a:rPr lang="nl-NL" sz="2600" dirty="0" err="1">
                <a:sym typeface="Wingdings" panose="05000000000000000000" pitchFamily="2" charset="2"/>
              </a:rPr>
              <a:t>be</a:t>
            </a:r>
            <a:r>
              <a:rPr lang="nl-NL" sz="2600" dirty="0">
                <a:sym typeface="Wingdings" panose="05000000000000000000" pitchFamily="2" charset="2"/>
              </a:rPr>
              <a:t> </a:t>
            </a:r>
            <a:r>
              <a:rPr lang="nl-NL" sz="2600" dirty="0" err="1">
                <a:sym typeface="Wingdings" panose="05000000000000000000" pitchFamily="2" charset="2"/>
              </a:rPr>
              <a:t>an</a:t>
            </a:r>
            <a:r>
              <a:rPr lang="nl-NL" sz="2600" dirty="0">
                <a:sym typeface="Wingdings" panose="05000000000000000000" pitchFamily="2" charset="2"/>
              </a:rPr>
              <a:t> impediment </a:t>
            </a:r>
            <a:r>
              <a:rPr lang="nl-NL" sz="2600" dirty="0" err="1">
                <a:sym typeface="Wingdings" panose="05000000000000000000" pitchFamily="2" charset="2"/>
              </a:rPr>
              <a:t>for</a:t>
            </a:r>
            <a:r>
              <a:rPr lang="nl-NL" sz="2600" dirty="0">
                <a:sym typeface="Wingdings" panose="05000000000000000000" pitchFamily="2" charset="2"/>
              </a:rPr>
              <a:t> </a:t>
            </a:r>
            <a:r>
              <a:rPr lang="nl-NL" sz="2600" dirty="0" err="1">
                <a:sym typeface="Wingdings" panose="05000000000000000000" pitchFamily="2" charset="2"/>
              </a:rPr>
              <a:t>another</a:t>
            </a:r>
            <a:r>
              <a:rPr lang="nl-NL" sz="2600" dirty="0">
                <a:sym typeface="Wingdings" panose="05000000000000000000" pitchFamily="2" charset="2"/>
              </a:rPr>
              <a:t>, </a:t>
            </a:r>
            <a:r>
              <a:rPr lang="nl-NL" sz="2600" dirty="0" err="1">
                <a:sym typeface="Wingdings" panose="05000000000000000000" pitchFamily="2" charset="2"/>
              </a:rPr>
              <a:t>so</a:t>
            </a:r>
            <a:r>
              <a:rPr lang="nl-NL" sz="2600" dirty="0">
                <a:sym typeface="Wingdings" panose="05000000000000000000" pitchFamily="2" charset="2"/>
              </a:rPr>
              <a:t> </a:t>
            </a:r>
            <a:r>
              <a:rPr lang="en-CA" sz="2600" dirty="0">
                <a:sym typeface="Wingdings" panose="05000000000000000000" pitchFamily="2" charset="2"/>
              </a:rPr>
              <a:t>having options and avenues to access the information is key</a:t>
            </a:r>
            <a:endParaRPr lang="en-CA" sz="1900" dirty="0">
              <a:sym typeface="Wingdings" panose="05000000000000000000" pitchFamily="2" charset="2"/>
            </a:endParaRPr>
          </a:p>
          <a:p>
            <a:pPr marL="0" indent="0">
              <a:lnSpc>
                <a:spcPct val="160000"/>
              </a:lnSpc>
              <a:buNone/>
            </a:pPr>
            <a:r>
              <a:rPr lang="en-CA" sz="2600" dirty="0">
                <a:sym typeface="Wingdings" panose="05000000000000000000" pitchFamily="2" charset="2"/>
              </a:rPr>
              <a:t>	 Learn from feedback you receive</a:t>
            </a:r>
          </a:p>
          <a:p>
            <a:pPr marL="0" indent="0">
              <a:lnSpc>
                <a:spcPct val="160000"/>
              </a:lnSpc>
              <a:buNone/>
            </a:pPr>
            <a:r>
              <a:rPr lang="en-GB" sz="2600" dirty="0">
                <a:sym typeface="Wingdings" panose="05000000000000000000" pitchFamily="2" charset="2"/>
              </a:rPr>
              <a:t>	 These skills take time, intent, and practice</a:t>
            </a:r>
          </a:p>
          <a:p>
            <a:pPr marL="0" indent="0">
              <a:lnSpc>
                <a:spcPct val="160000"/>
              </a:lnSpc>
              <a:buNone/>
            </a:pPr>
            <a:r>
              <a:rPr lang="en-GB" sz="2600" dirty="0">
                <a:sym typeface="Wingdings" panose="05000000000000000000" pitchFamily="2" charset="2"/>
              </a:rPr>
              <a:t>	 Accessibility checkers are there to help with some aspects, but they 			are not perfect or complete</a:t>
            </a:r>
          </a:p>
          <a:p>
            <a:pPr marL="0" indent="0">
              <a:lnSpc>
                <a:spcPct val="160000"/>
              </a:lnSpc>
              <a:buNone/>
            </a:pPr>
            <a:r>
              <a:rPr lang="en-GB" sz="2600" dirty="0">
                <a:sym typeface="Wingdings" panose="05000000000000000000" pitchFamily="2" charset="2"/>
              </a:rPr>
              <a:t>	 Interested in other ways to be more accessible? Check out 2</a:t>
            </a:r>
            <a:r>
              <a:rPr lang="en-GB" sz="2600" baseline="30000" dirty="0">
                <a:sym typeface="Wingdings" pitchFamily="2" charset="2"/>
              </a:rPr>
              <a:t>nd</a:t>
            </a:r>
            <a:r>
              <a:rPr lang="en-GB" sz="2600" dirty="0">
                <a:sym typeface="Wingdings" pitchFamily="2" charset="2"/>
              </a:rPr>
              <a:t> link slide</a:t>
            </a:r>
          </a:p>
        </p:txBody>
      </p:sp>
    </p:spTree>
    <p:extLst>
      <p:ext uri="{BB962C8B-B14F-4D97-AF65-F5344CB8AC3E}">
        <p14:creationId xmlns:p14="http://schemas.microsoft.com/office/powerpoint/2010/main" val="176118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F5F8-9815-7548-8688-79CF72D2E74B}"/>
              </a:ext>
            </a:extLst>
          </p:cNvPr>
          <p:cNvSpPr>
            <a:spLocks noGrp="1"/>
          </p:cNvSpPr>
          <p:nvPr>
            <p:ph type="title"/>
          </p:nvPr>
        </p:nvSpPr>
        <p:spPr/>
        <p:txBody>
          <a:bodyPr/>
          <a:lstStyle/>
          <a:p>
            <a:r>
              <a:rPr lang="en-NL" dirty="0"/>
              <a:t>Resources &amp; Links, part 1</a:t>
            </a:r>
          </a:p>
        </p:txBody>
      </p:sp>
      <p:sp>
        <p:nvSpPr>
          <p:cNvPr id="3" name="Content Placeholder 2">
            <a:extLst>
              <a:ext uri="{FF2B5EF4-FFF2-40B4-BE49-F238E27FC236}">
                <a16:creationId xmlns:a16="http://schemas.microsoft.com/office/drawing/2014/main" id="{CFBCE108-FD6D-6342-A2FD-ED5288E1F3A5}"/>
              </a:ext>
            </a:extLst>
          </p:cNvPr>
          <p:cNvSpPr>
            <a:spLocks noGrp="1"/>
          </p:cNvSpPr>
          <p:nvPr>
            <p:ph sz="quarter" idx="10"/>
          </p:nvPr>
        </p:nvSpPr>
        <p:spPr>
          <a:xfrm>
            <a:off x="266007" y="1363287"/>
            <a:ext cx="11456093" cy="4655128"/>
          </a:xfrm>
        </p:spPr>
        <p:txBody>
          <a:bodyPr>
            <a:normAutofit fontScale="70000" lnSpcReduction="20000"/>
          </a:bodyPr>
          <a:lstStyle/>
          <a:p>
            <a:pPr>
              <a:lnSpc>
                <a:spcPct val="120000"/>
              </a:lnSpc>
              <a:buClr>
                <a:schemeClr val="accent3">
                  <a:lumMod val="50000"/>
                </a:schemeClr>
              </a:buClr>
              <a:buFont typeface="Calibri" panose="020F0502020204030204" pitchFamily="34" charset="0"/>
              <a:buChar char="→"/>
            </a:pPr>
            <a:r>
              <a:rPr lang="en-GB" sz="3200" dirty="0"/>
              <a:t> Microsoft Accessibility Checker:</a:t>
            </a:r>
          </a:p>
          <a:p>
            <a:pPr lvl="1">
              <a:lnSpc>
                <a:spcPct val="120000"/>
              </a:lnSpc>
              <a:buFont typeface="Courier New" panose="02070309020205020404" pitchFamily="49" charset="0"/>
              <a:buChar char="o"/>
            </a:pPr>
            <a:r>
              <a:rPr lang="en-GB" sz="3000" dirty="0">
                <a:sym typeface="Wingdings" panose="05000000000000000000" pitchFamily="2" charset="2"/>
              </a:rPr>
              <a:t> </a:t>
            </a:r>
            <a:r>
              <a:rPr lang="en-GB" sz="3000" dirty="0">
                <a:sym typeface="Wingdings" panose="05000000000000000000" pitchFamily="2" charset="2"/>
                <a:hlinkClick r:id="rId2"/>
              </a:rPr>
              <a:t>All programs</a:t>
            </a:r>
            <a:r>
              <a:rPr lang="en-GB" sz="3000" dirty="0">
                <a:hlinkClick r:id="rId2"/>
              </a:rPr>
              <a:t> overview</a:t>
            </a:r>
            <a:endParaRPr lang="en-GB" sz="3000" dirty="0"/>
          </a:p>
          <a:p>
            <a:pPr lvl="1">
              <a:lnSpc>
                <a:spcPct val="120000"/>
              </a:lnSpc>
              <a:buFont typeface="Courier New" panose="02070309020205020404" pitchFamily="49" charset="0"/>
              <a:buChar char="o"/>
            </a:pPr>
            <a:r>
              <a:rPr lang="en-GB" sz="3000" dirty="0">
                <a:sym typeface="Wingdings" panose="05000000000000000000" pitchFamily="2" charset="2"/>
              </a:rPr>
              <a:t> </a:t>
            </a:r>
            <a:r>
              <a:rPr lang="en-GB" sz="3000" dirty="0">
                <a:sym typeface="Wingdings" panose="05000000000000000000" pitchFamily="2" charset="2"/>
                <a:hlinkClick r:id="rId3"/>
              </a:rPr>
              <a:t>Word processor </a:t>
            </a:r>
            <a:r>
              <a:rPr lang="en-GB" sz="3000" dirty="0">
                <a:hlinkClick r:id="rId3"/>
              </a:rPr>
              <a:t>details </a:t>
            </a:r>
            <a:endParaRPr lang="en-GB" sz="3000" dirty="0"/>
          </a:p>
          <a:p>
            <a:pPr lvl="1">
              <a:lnSpc>
                <a:spcPct val="120000"/>
              </a:lnSpc>
              <a:buFont typeface="Courier New" panose="02070309020205020404" pitchFamily="49" charset="0"/>
              <a:buChar char="o"/>
            </a:pPr>
            <a:r>
              <a:rPr lang="en-GB" sz="3000" dirty="0">
                <a:sym typeface="Wingdings" panose="05000000000000000000" pitchFamily="2" charset="2"/>
              </a:rPr>
              <a:t> </a:t>
            </a:r>
            <a:r>
              <a:rPr lang="en-GB" sz="3000" dirty="0">
                <a:sym typeface="Wingdings" panose="05000000000000000000" pitchFamily="2" charset="2"/>
                <a:hlinkClick r:id="rId4"/>
              </a:rPr>
              <a:t>Powerpoint details</a:t>
            </a:r>
            <a:r>
              <a:rPr lang="en-GB" sz="3000" dirty="0">
                <a:sym typeface="Wingdings" panose="05000000000000000000" pitchFamily="2" charset="2"/>
              </a:rPr>
              <a:t> </a:t>
            </a:r>
          </a:p>
          <a:p>
            <a:pPr lvl="1">
              <a:lnSpc>
                <a:spcPct val="120000"/>
              </a:lnSpc>
              <a:buFont typeface="Courier New" panose="02070309020205020404" pitchFamily="49" charset="0"/>
              <a:buChar char="o"/>
            </a:pPr>
            <a:r>
              <a:rPr lang="en-GB" sz="3000" dirty="0">
                <a:sym typeface="Wingdings" panose="05000000000000000000" pitchFamily="2" charset="2"/>
              </a:rPr>
              <a:t> </a:t>
            </a:r>
            <a:r>
              <a:rPr lang="en-GB" sz="3000" dirty="0">
                <a:sym typeface="Wingdings" panose="05000000000000000000" pitchFamily="2" charset="2"/>
                <a:hlinkClick r:id="rId5"/>
              </a:rPr>
              <a:t>Exporting .doc to .pdf with properties intact</a:t>
            </a:r>
            <a:endParaRPr lang="en-GB" sz="3000" dirty="0">
              <a:sym typeface="Wingdings" panose="05000000000000000000" pitchFamily="2" charset="2"/>
            </a:endParaRPr>
          </a:p>
          <a:p>
            <a:pPr lvl="1">
              <a:lnSpc>
                <a:spcPct val="120000"/>
              </a:lnSpc>
              <a:buFont typeface="Courier New" panose="02070309020205020404" pitchFamily="49" charset="0"/>
              <a:buChar char="o"/>
            </a:pPr>
            <a:r>
              <a:rPr lang="en-GB" sz="3000" dirty="0"/>
              <a:t> </a:t>
            </a:r>
            <a:r>
              <a:rPr lang="en-GB" sz="3000" dirty="0">
                <a:hlinkClick r:id="rId6"/>
              </a:rPr>
              <a:t>Writing effective alt-text</a:t>
            </a:r>
            <a:endParaRPr lang="en-GB" sz="3000" dirty="0"/>
          </a:p>
          <a:p>
            <a:pPr>
              <a:lnSpc>
                <a:spcPct val="120000"/>
              </a:lnSpc>
              <a:buClr>
                <a:schemeClr val="accent3">
                  <a:lumMod val="50000"/>
                </a:schemeClr>
              </a:buClr>
              <a:buFont typeface="Calibri" panose="020F0502020204030204" pitchFamily="34" charset="0"/>
              <a:buChar char="→"/>
            </a:pPr>
            <a:r>
              <a:rPr lang="en-GB" sz="3200" dirty="0"/>
              <a:t> Google Docs: </a:t>
            </a:r>
            <a:r>
              <a:rPr lang="en-GB" sz="3200" dirty="0">
                <a:hlinkClick r:id="rId7"/>
              </a:rPr>
              <a:t>details</a:t>
            </a:r>
            <a:r>
              <a:rPr lang="en-GB" sz="3200" dirty="0"/>
              <a:t> on all aspects </a:t>
            </a:r>
          </a:p>
          <a:p>
            <a:pPr>
              <a:lnSpc>
                <a:spcPct val="120000"/>
              </a:lnSpc>
              <a:buClr>
                <a:schemeClr val="accent3">
                  <a:lumMod val="50000"/>
                </a:schemeClr>
              </a:buClr>
              <a:buFont typeface="Calibri" panose="020F0502020204030204" pitchFamily="34" charset="0"/>
              <a:buChar char="→"/>
            </a:pPr>
            <a:r>
              <a:rPr lang="en-GB" sz="3200" dirty="0"/>
              <a:t> LibreOffice: </a:t>
            </a:r>
            <a:r>
              <a:rPr lang="en-GB" sz="3200" dirty="0">
                <a:hlinkClick r:id="rId8"/>
              </a:rPr>
              <a:t>Documentation</a:t>
            </a:r>
            <a:r>
              <a:rPr lang="en-GB" sz="3200" dirty="0"/>
              <a:t> </a:t>
            </a:r>
          </a:p>
          <a:p>
            <a:pPr>
              <a:lnSpc>
                <a:spcPct val="120000"/>
              </a:lnSpc>
              <a:buClr>
                <a:schemeClr val="accent3">
                  <a:lumMod val="50000"/>
                </a:schemeClr>
              </a:buClr>
              <a:buFont typeface="Calibri" panose="020F0502020204030204" pitchFamily="34" charset="0"/>
              <a:buChar char="→"/>
            </a:pPr>
            <a:r>
              <a:rPr lang="en-GB" sz="3200" dirty="0"/>
              <a:t> Latex users: </a:t>
            </a:r>
            <a:r>
              <a:rPr lang="en-GB" sz="3200" dirty="0">
                <a:hlinkClick r:id="rId9"/>
              </a:rPr>
              <a:t>A resource guide</a:t>
            </a:r>
            <a:endParaRPr lang="en-GB" sz="3200" dirty="0"/>
          </a:p>
          <a:p>
            <a:pPr>
              <a:lnSpc>
                <a:spcPct val="120000"/>
              </a:lnSpc>
              <a:buClr>
                <a:schemeClr val="accent3">
                  <a:lumMod val="50000"/>
                </a:schemeClr>
              </a:buClr>
              <a:buFont typeface="Calibri" panose="020F0502020204030204" pitchFamily="34" charset="0"/>
              <a:buChar char="→"/>
            </a:pPr>
            <a:r>
              <a:rPr lang="en-GB" sz="3200" dirty="0"/>
              <a:t> Adobe Creative Cloud: </a:t>
            </a:r>
            <a:r>
              <a:rPr lang="en-GB" sz="3200" dirty="0">
                <a:hlinkClick r:id="rId10"/>
              </a:rPr>
              <a:t>details by program</a:t>
            </a:r>
            <a:endParaRPr lang="en-GB" sz="3200" dirty="0"/>
          </a:p>
          <a:p>
            <a:pPr>
              <a:lnSpc>
                <a:spcPct val="120000"/>
              </a:lnSpc>
              <a:buClr>
                <a:schemeClr val="accent3">
                  <a:lumMod val="50000"/>
                </a:schemeClr>
              </a:buClr>
              <a:buFont typeface="Calibri" panose="020F0502020204030204" pitchFamily="34" charset="0"/>
              <a:buChar char="→"/>
            </a:pPr>
            <a:r>
              <a:rPr lang="en-GB" sz="3200" dirty="0"/>
              <a:t> Apache OpenOffice: … no documentation/guides.</a:t>
            </a:r>
          </a:p>
        </p:txBody>
      </p:sp>
    </p:spTree>
    <p:extLst>
      <p:ext uri="{BB962C8B-B14F-4D97-AF65-F5344CB8AC3E}">
        <p14:creationId xmlns:p14="http://schemas.microsoft.com/office/powerpoint/2010/main" val="355282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94F0-0E50-EC47-8DF2-37F19651D243}"/>
              </a:ext>
            </a:extLst>
          </p:cNvPr>
          <p:cNvSpPr>
            <a:spLocks noGrp="1"/>
          </p:cNvSpPr>
          <p:nvPr>
            <p:ph type="title"/>
          </p:nvPr>
        </p:nvSpPr>
        <p:spPr/>
        <p:txBody>
          <a:bodyPr>
            <a:normAutofit fontScale="90000"/>
          </a:bodyPr>
          <a:lstStyle/>
          <a:p>
            <a:r>
              <a:rPr lang="en-NL" dirty="0"/>
              <a:t>Resources &amp; Links, part 2 – additional resources for accessibility</a:t>
            </a:r>
          </a:p>
        </p:txBody>
      </p:sp>
      <p:sp>
        <p:nvSpPr>
          <p:cNvPr id="3" name="Content Placeholder 2">
            <a:extLst>
              <a:ext uri="{FF2B5EF4-FFF2-40B4-BE49-F238E27FC236}">
                <a16:creationId xmlns:a16="http://schemas.microsoft.com/office/drawing/2014/main" id="{CAE72F22-5600-A448-BA3F-A69139270E6E}"/>
              </a:ext>
            </a:extLst>
          </p:cNvPr>
          <p:cNvSpPr>
            <a:spLocks noGrp="1"/>
          </p:cNvSpPr>
          <p:nvPr>
            <p:ph sz="quarter" idx="10"/>
          </p:nvPr>
        </p:nvSpPr>
        <p:spPr>
          <a:xfrm>
            <a:off x="635430" y="1524000"/>
            <a:ext cx="11086669" cy="4334359"/>
          </a:xfrm>
        </p:spPr>
        <p:txBody>
          <a:bodyPr>
            <a:normAutofit fontScale="92500" lnSpcReduction="20000"/>
          </a:bodyPr>
          <a:lstStyle/>
          <a:p>
            <a:pPr marL="0" indent="0">
              <a:buNone/>
            </a:pPr>
            <a:r>
              <a:rPr lang="en-NL" sz="2400" dirty="0"/>
              <a:t>Colour &amp; contrast</a:t>
            </a:r>
          </a:p>
          <a:p>
            <a:pPr>
              <a:buClr>
                <a:schemeClr val="accent3">
                  <a:lumMod val="50000"/>
                </a:schemeClr>
              </a:buClr>
              <a:buFont typeface="Calibri" panose="020F0502020204030204" pitchFamily="34" charset="0"/>
              <a:buChar char="→"/>
            </a:pPr>
            <a:r>
              <a:rPr lang="en-GB" sz="2400" dirty="0"/>
              <a:t> </a:t>
            </a:r>
            <a:r>
              <a:rPr lang="en-GB" sz="2400" dirty="0">
                <a:hlinkClick r:id="rId2"/>
              </a:rPr>
              <a:t>Color Oracle Simulator </a:t>
            </a:r>
            <a:r>
              <a:rPr lang="en-GB" sz="2400" dirty="0"/>
              <a:t>(</a:t>
            </a:r>
            <a:r>
              <a:rPr lang="en-GB" sz="2400" dirty="0" err="1"/>
              <a:t>colourblindness</a:t>
            </a:r>
            <a:r>
              <a:rPr lang="en-GB" sz="2400" dirty="0"/>
              <a:t> + contrast, all operating systems)</a:t>
            </a:r>
          </a:p>
          <a:p>
            <a:pPr>
              <a:buClr>
                <a:schemeClr val="accent3">
                  <a:lumMod val="50000"/>
                </a:schemeClr>
              </a:buClr>
              <a:buFont typeface="Calibri" panose="020F0502020204030204" pitchFamily="34" charset="0"/>
              <a:buChar char="→"/>
            </a:pPr>
            <a:r>
              <a:rPr lang="en-GB" sz="2400" dirty="0"/>
              <a:t> </a:t>
            </a:r>
            <a:r>
              <a:rPr lang="en-GB" sz="2400" dirty="0">
                <a:hlinkClick r:id="rId3"/>
              </a:rPr>
              <a:t>Visolve</a:t>
            </a:r>
            <a:r>
              <a:rPr lang="en-GB" sz="2400" dirty="0"/>
              <a:t> (simulate and alter colours, web/PC/Mac/mobile)</a:t>
            </a:r>
          </a:p>
          <a:p>
            <a:pPr marL="0" indent="0">
              <a:buNone/>
            </a:pPr>
            <a:endParaRPr lang="en-NL" sz="2400" dirty="0"/>
          </a:p>
          <a:p>
            <a:pPr marL="0" indent="0">
              <a:buNone/>
            </a:pPr>
            <a:r>
              <a:rPr lang="en-NL" sz="2400" dirty="0">
                <a:hlinkClick r:id="rId4"/>
              </a:rPr>
              <a:t>EDF</a:t>
            </a:r>
            <a:r>
              <a:rPr lang="en-NL" sz="2400" dirty="0"/>
              <a:t> and </a:t>
            </a:r>
            <a:r>
              <a:rPr lang="en-NL" sz="2400" dirty="0">
                <a:hlinkClick r:id="rId5"/>
              </a:rPr>
              <a:t>VIVID:T</a:t>
            </a:r>
            <a:r>
              <a:rPr lang="en-NL" sz="2400" dirty="0"/>
              <a:t> selection of toolkits for:</a:t>
            </a:r>
          </a:p>
          <a:p>
            <a:pPr>
              <a:buFont typeface="Wingdings" pitchFamily="2" charset="2"/>
              <a:buChar char="à"/>
            </a:pPr>
            <a:r>
              <a:rPr lang="en-NL" sz="2400" dirty="0">
                <a:sym typeface="Wingdings" pitchFamily="2" charset="2"/>
                <a:hlinkClick r:id="rId6"/>
              </a:rPr>
              <a:t>Word Documents</a:t>
            </a:r>
            <a:endParaRPr lang="en-NL" sz="2400" dirty="0">
              <a:sym typeface="Wingdings" pitchFamily="2" charset="2"/>
            </a:endParaRPr>
          </a:p>
          <a:p>
            <a:pPr>
              <a:buFont typeface="Wingdings" pitchFamily="2" charset="2"/>
              <a:buChar char="à"/>
            </a:pPr>
            <a:r>
              <a:rPr lang="en-NL" sz="2400" dirty="0">
                <a:sym typeface="Wingdings" pitchFamily="2" charset="2"/>
                <a:hlinkClick r:id="rId7"/>
              </a:rPr>
              <a:t>Powerpoint</a:t>
            </a:r>
            <a:endParaRPr lang="en-NL" sz="2400" dirty="0">
              <a:sym typeface="Wingdings" pitchFamily="2" charset="2"/>
            </a:endParaRPr>
          </a:p>
          <a:p>
            <a:pPr>
              <a:buFont typeface="Wingdings" pitchFamily="2" charset="2"/>
              <a:buChar char="à"/>
            </a:pPr>
            <a:r>
              <a:rPr lang="en-NL" sz="2400" dirty="0">
                <a:sym typeface="Wingdings" pitchFamily="2" charset="2"/>
                <a:hlinkClick r:id="rId8"/>
              </a:rPr>
              <a:t>S</a:t>
            </a:r>
            <a:r>
              <a:rPr lang="en-GB" sz="2400" dirty="0">
                <a:sym typeface="Wingdings" pitchFamily="2" charset="2"/>
                <a:hlinkClick r:id="rId8"/>
              </a:rPr>
              <a:t>o</a:t>
            </a:r>
            <a:r>
              <a:rPr lang="en-NL" sz="2400" dirty="0">
                <a:sym typeface="Wingdings" pitchFamily="2" charset="2"/>
                <a:hlinkClick r:id="rId8"/>
              </a:rPr>
              <a:t>cial Media</a:t>
            </a:r>
            <a:endParaRPr lang="en-NL" sz="2400" dirty="0">
              <a:sym typeface="Wingdings" pitchFamily="2" charset="2"/>
            </a:endParaRPr>
          </a:p>
          <a:p>
            <a:pPr>
              <a:buFont typeface="Wingdings" pitchFamily="2" charset="2"/>
              <a:buChar char="à"/>
            </a:pPr>
            <a:r>
              <a:rPr lang="en-NL" sz="2400" dirty="0">
                <a:sym typeface="Wingdings" pitchFamily="2" charset="2"/>
                <a:hlinkClick r:id="rId9"/>
              </a:rPr>
              <a:t>Online Meetings</a:t>
            </a:r>
            <a:endParaRPr lang="en-NL" sz="2400" dirty="0">
              <a:sym typeface="Wingdings" pitchFamily="2" charset="2"/>
            </a:endParaRPr>
          </a:p>
          <a:p>
            <a:pPr>
              <a:buFont typeface="Wingdings" pitchFamily="2" charset="2"/>
              <a:buChar char="à"/>
            </a:pPr>
            <a:r>
              <a:rPr lang="en-NL" sz="2400" dirty="0">
                <a:sym typeface="Wingdings" pitchFamily="2" charset="2"/>
                <a:hlinkClick r:id="rId10"/>
              </a:rPr>
              <a:t>Videos</a:t>
            </a:r>
            <a:endParaRPr lang="en-NL" sz="2400" dirty="0"/>
          </a:p>
          <a:p>
            <a:pPr marL="0" indent="0">
              <a:buNone/>
            </a:pPr>
            <a:endParaRPr lang="en-GB" dirty="0"/>
          </a:p>
          <a:p>
            <a:pPr marL="0" indent="0">
              <a:buNone/>
            </a:pPr>
            <a:r>
              <a:rPr lang="en-GB" sz="1700" dirty="0"/>
              <a:t>All emojis designed by </a:t>
            </a:r>
            <a:r>
              <a:rPr lang="en-GB" sz="1700" u="sng" dirty="0">
                <a:hlinkClick r:id="rId11"/>
              </a:rPr>
              <a:t>OpenMoji</a:t>
            </a:r>
            <a:r>
              <a:rPr lang="en-GB" sz="1700" dirty="0"/>
              <a:t> – the open-source emoji and icon project. License: </a:t>
            </a:r>
            <a:r>
              <a:rPr lang="en-GB" sz="1700" u="sng" dirty="0">
                <a:hlinkClick r:id="rId12"/>
              </a:rPr>
              <a:t>CC BY-SA 4.0</a:t>
            </a:r>
            <a:endParaRPr lang="en-NL" sz="1700" dirty="0"/>
          </a:p>
          <a:p>
            <a:pPr>
              <a:buFontTx/>
              <a:buChar char="-"/>
            </a:pPr>
            <a:endParaRPr lang="en-NL" dirty="0"/>
          </a:p>
        </p:txBody>
      </p:sp>
    </p:spTree>
    <p:extLst>
      <p:ext uri="{BB962C8B-B14F-4D97-AF65-F5344CB8AC3E}">
        <p14:creationId xmlns:p14="http://schemas.microsoft.com/office/powerpoint/2010/main" val="2441358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814647" y="3495186"/>
            <a:ext cx="11275754" cy="482058"/>
          </a:xfrm>
        </p:spPr>
        <p:txBody>
          <a:bodyPr/>
          <a:lstStyle/>
          <a:p>
            <a:r>
              <a:rPr lang="en-US" dirty="0" err="1"/>
              <a:t>kim.ferguson@dans.knaw.nl</a:t>
            </a:r>
            <a:endParaRPr lang="en-US" dirty="0"/>
          </a:p>
        </p:txBody>
      </p:sp>
      <p:sp>
        <p:nvSpPr>
          <p:cNvPr id="4" name="Content Placeholder 3"/>
          <p:cNvSpPr>
            <a:spLocks noGrp="1"/>
          </p:cNvSpPr>
          <p:nvPr>
            <p:ph sz="quarter" idx="12"/>
          </p:nvPr>
        </p:nvSpPr>
        <p:spPr>
          <a:xfrm>
            <a:off x="1315838" y="3984287"/>
            <a:ext cx="10774563" cy="482058"/>
          </a:xfrm>
        </p:spPr>
        <p:txBody>
          <a:bodyPr/>
          <a:lstStyle/>
          <a:p>
            <a:r>
              <a:rPr lang="en-US" dirty="0"/>
              <a:t>@</a:t>
            </a:r>
            <a:r>
              <a:rPr lang="en-US" dirty="0" err="1"/>
              <a:t>dans_knaw_nwo</a:t>
            </a:r>
            <a:r>
              <a:rPr lang="en-US" dirty="0"/>
              <a:t> and @</a:t>
            </a:r>
            <a:r>
              <a:rPr lang="en-US" dirty="0" err="1"/>
              <a:t>kfergy</a:t>
            </a:r>
            <a:endParaRPr lang="en-US" dirty="0"/>
          </a:p>
        </p:txBody>
      </p:sp>
      <p:sp>
        <p:nvSpPr>
          <p:cNvPr id="5" name="Content Placeholder 4"/>
          <p:cNvSpPr>
            <a:spLocks noGrp="1"/>
          </p:cNvSpPr>
          <p:nvPr>
            <p:ph sz="quarter" idx="13"/>
          </p:nvPr>
        </p:nvSpPr>
        <p:spPr>
          <a:xfrm>
            <a:off x="814647" y="4474032"/>
            <a:ext cx="11275754" cy="628055"/>
          </a:xfrm>
        </p:spPr>
        <p:txBody>
          <a:bodyPr>
            <a:normAutofit/>
          </a:bodyPr>
          <a:lstStyle/>
          <a:p>
            <a:r>
              <a:rPr lang="en-US" dirty="0"/>
              <a:t>Web: </a:t>
            </a:r>
            <a:r>
              <a:rPr lang="en-US" dirty="0" err="1"/>
              <a:t>dans.knaw.nl</a:t>
            </a:r>
            <a:r>
              <a:rPr lang="en-US" dirty="0"/>
              <a:t>/</a:t>
            </a:r>
          </a:p>
        </p:txBody>
      </p:sp>
      <p:pic>
        <p:nvPicPr>
          <p:cNvPr id="6" name="Picture 5">
            <a:extLst>
              <a:ext uri="{FF2B5EF4-FFF2-40B4-BE49-F238E27FC236}">
                <a16:creationId xmlns:a16="http://schemas.microsoft.com/office/drawing/2014/main" id="{EA0B8D79-DD0C-254F-9D82-FCEB558BBE7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4647" y="3925788"/>
            <a:ext cx="501191" cy="501191"/>
          </a:xfrm>
          <a:prstGeom prst="rect">
            <a:avLst/>
          </a:prstGeom>
        </p:spPr>
      </p:pic>
      <p:sp>
        <p:nvSpPr>
          <p:cNvPr id="7" name="Title 6">
            <a:extLst>
              <a:ext uri="{FF2B5EF4-FFF2-40B4-BE49-F238E27FC236}">
                <a16:creationId xmlns:a16="http://schemas.microsoft.com/office/drawing/2014/main" id="{26E00C13-F8D5-7F45-9926-166D8139DA03}"/>
              </a:ext>
            </a:extLst>
          </p:cNvPr>
          <p:cNvSpPr>
            <a:spLocks noGrp="1"/>
          </p:cNvSpPr>
          <p:nvPr>
            <p:ph type="title" idx="4294967295"/>
          </p:nvPr>
        </p:nvSpPr>
        <p:spPr>
          <a:xfrm>
            <a:off x="1194724" y="1913917"/>
            <a:ext cx="10515600" cy="1325563"/>
          </a:xfrm>
        </p:spPr>
        <p:txBody>
          <a:bodyPr>
            <a:normAutofit/>
          </a:bodyPr>
          <a:lstStyle/>
          <a:p>
            <a:r>
              <a:rPr lang="en-NL" sz="4000" dirty="0"/>
              <a:t>Thanks for your attention!</a:t>
            </a:r>
          </a:p>
        </p:txBody>
      </p:sp>
    </p:spTree>
    <p:extLst>
      <p:ext uri="{BB962C8B-B14F-4D97-AF65-F5344CB8AC3E}">
        <p14:creationId xmlns:p14="http://schemas.microsoft.com/office/powerpoint/2010/main" val="930020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E6F327C-731D-A842-A893-ACCD25787C9A}" vid="{33C55060-5072-884A-B1DC-42C223291E2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312</TotalTime>
  <Words>1908</Words>
  <Application>Microsoft Macintosh PowerPoint</Application>
  <PresentationFormat>Widescreen</PresentationFormat>
  <Paragraphs>162</Paragraphs>
  <Slides>18</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Calibri</vt:lpstr>
      <vt:lpstr>Calibri Light</vt:lpstr>
      <vt:lpstr>Courier New</vt:lpstr>
      <vt:lpstr>Verdana</vt:lpstr>
      <vt:lpstr>Wingdings</vt:lpstr>
      <vt:lpstr>Office Theme</vt:lpstr>
      <vt:lpstr>Custom Design</vt:lpstr>
      <vt:lpstr>Using an accessibility checker to increase the accessibility of your work </vt:lpstr>
      <vt:lpstr>What is accessibility in this context?</vt:lpstr>
      <vt:lpstr>Why is accessibility important?</vt:lpstr>
      <vt:lpstr>Accessibility Checkers – the tool you’ve always had</vt:lpstr>
      <vt:lpstr>Hands-on experience</vt:lpstr>
      <vt:lpstr>Using the accessibility checker</vt:lpstr>
      <vt:lpstr>Adding images</vt:lpstr>
      <vt:lpstr>PowerPoint Presentation</vt:lpstr>
      <vt:lpstr>Here’s an explanation title</vt:lpstr>
      <vt:lpstr>Here’s an explanation title</vt:lpstr>
      <vt:lpstr>Colour choices – not so straightforward</vt:lpstr>
      <vt:lpstr>Accessibility Checkers – what they cannot do</vt:lpstr>
      <vt:lpstr>When to use the accessibility checkers?</vt:lpstr>
      <vt:lpstr>When you’re trying it out for yourself:</vt:lpstr>
      <vt:lpstr>But keep in mind…</vt:lpstr>
      <vt:lpstr>Resources &amp; Links, part 1</vt:lpstr>
      <vt:lpstr>Resources &amp; Links, part 2 – additional resources for accessibility</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Ferguson</dc:creator>
  <cp:lastModifiedBy>Kim Ferguson</cp:lastModifiedBy>
  <cp:revision>12</cp:revision>
  <dcterms:created xsi:type="dcterms:W3CDTF">2022-03-14T09:34:23Z</dcterms:created>
  <dcterms:modified xsi:type="dcterms:W3CDTF">2022-03-28T17:34:01Z</dcterms:modified>
</cp:coreProperties>
</file>