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0" r:id="rId2"/>
    <p:sldId id="299" r:id="rId3"/>
    <p:sldId id="265" r:id="rId4"/>
    <p:sldId id="289" r:id="rId5"/>
    <p:sldId id="293" r:id="rId6"/>
    <p:sldId id="262" r:id="rId7"/>
    <p:sldId id="292" r:id="rId8"/>
    <p:sldId id="264" r:id="rId9"/>
    <p:sldId id="277" r:id="rId10"/>
    <p:sldId id="280" r:id="rId11"/>
    <p:sldId id="296" r:id="rId12"/>
    <p:sldId id="297" r:id="rId13"/>
    <p:sldId id="291" r:id="rId14"/>
    <p:sldId id="298" r:id="rId15"/>
    <p:sldId id="270" r:id="rId16"/>
    <p:sldId id="275" r:id="rId17"/>
    <p:sldId id="288" r:id="rId1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4270"/>
    <a:srgbClr val="292929"/>
    <a:srgbClr val="40948A"/>
    <a:srgbClr val="56BBAD"/>
    <a:srgbClr val="7FC9C9"/>
    <a:srgbClr val="FFE3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68970" autoAdjust="0"/>
  </p:normalViewPr>
  <p:slideViewPr>
    <p:cSldViewPr snapToGrid="0">
      <p:cViewPr varScale="1">
        <p:scale>
          <a:sx n="72" d="100"/>
          <a:sy n="72" d="100"/>
        </p:scale>
        <p:origin x="170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werkblad.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lo.be\home\home_lm\ldecock\Documents\2022\LL%20Pilotnetwork\Map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CB2E-4349-BCAD-D89AA3CCAE97}"/>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CB2E-4349-BCAD-D89AA3CCAE97}"/>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CB2E-4349-BCAD-D89AA3CCAE97}"/>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CB2E-4349-BCAD-D89AA3CCAE97}"/>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CB2E-4349-BCAD-D89AA3CCAE97}"/>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CB2E-4349-BCAD-D89AA3CCAE97}"/>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CB2E-4349-BCAD-D89AA3CCAE97}"/>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CB2E-4349-BCAD-D89AA3CCAE97}"/>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CB2E-4349-BCAD-D89AA3CCAE97}"/>
              </c:ext>
            </c:extLst>
          </c:dPt>
          <c:dLbls>
            <c:dLbl>
              <c:idx val="0"/>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accent1"/>
                      </a:solidFill>
                      <a:latin typeface="+mn-lt"/>
                      <a:ea typeface="+mn-ea"/>
                      <a:cs typeface="+mn-cs"/>
                    </a:defRPr>
                  </a:pPr>
                  <a:endParaRPr lang="nl-BE"/>
                </a:p>
              </c:txPr>
              <c:dLblPos val="outEnd"/>
              <c:showLegendKey val="0"/>
              <c:showVal val="0"/>
              <c:showCatName val="1"/>
              <c:showSerName val="0"/>
              <c:showPercent val="0"/>
              <c:showBubbleSize val="0"/>
              <c:extLst>
                <c:ext xmlns:c16="http://schemas.microsoft.com/office/drawing/2014/chart" uri="{C3380CC4-5D6E-409C-BE32-E72D297353CC}">
                  <c16:uniqueId val="{00000001-CB2E-4349-BCAD-D89AA3CCAE97}"/>
                </c:ext>
              </c:extLst>
            </c:dLbl>
            <c:dLbl>
              <c:idx val="1"/>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accent2"/>
                      </a:solidFill>
                      <a:latin typeface="+mn-lt"/>
                      <a:ea typeface="+mn-ea"/>
                      <a:cs typeface="+mn-cs"/>
                    </a:defRPr>
                  </a:pPr>
                  <a:endParaRPr lang="nl-BE"/>
                </a:p>
              </c:txPr>
              <c:dLblPos val="outEnd"/>
              <c:showLegendKey val="0"/>
              <c:showVal val="0"/>
              <c:showCatName val="1"/>
              <c:showSerName val="0"/>
              <c:showPercent val="0"/>
              <c:showBubbleSize val="0"/>
              <c:extLst>
                <c:ext xmlns:c16="http://schemas.microsoft.com/office/drawing/2014/chart" uri="{C3380CC4-5D6E-409C-BE32-E72D297353CC}">
                  <c16:uniqueId val="{00000003-CB2E-4349-BCAD-D89AA3CCAE97}"/>
                </c:ext>
              </c:extLst>
            </c:dLbl>
            <c:dLbl>
              <c:idx val="2"/>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accent3"/>
                      </a:solidFill>
                      <a:latin typeface="+mn-lt"/>
                      <a:ea typeface="+mn-ea"/>
                      <a:cs typeface="+mn-cs"/>
                    </a:defRPr>
                  </a:pPr>
                  <a:endParaRPr lang="nl-BE"/>
                </a:p>
              </c:txPr>
              <c:dLblPos val="outEnd"/>
              <c:showLegendKey val="0"/>
              <c:showVal val="0"/>
              <c:showCatName val="1"/>
              <c:showSerName val="0"/>
              <c:showPercent val="0"/>
              <c:showBubbleSize val="0"/>
              <c:extLst>
                <c:ext xmlns:c16="http://schemas.microsoft.com/office/drawing/2014/chart" uri="{C3380CC4-5D6E-409C-BE32-E72D297353CC}">
                  <c16:uniqueId val="{00000005-CB2E-4349-BCAD-D89AA3CCAE97}"/>
                </c:ext>
              </c:extLst>
            </c:dLbl>
            <c:dLbl>
              <c:idx val="3"/>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4"/>
                      </a:solidFill>
                      <a:latin typeface="+mn-lt"/>
                      <a:ea typeface="+mn-ea"/>
                      <a:cs typeface="+mn-cs"/>
                    </a:defRPr>
                  </a:pPr>
                  <a:endParaRPr lang="nl-BE"/>
                </a:p>
              </c:txPr>
              <c:dLblPos val="outEnd"/>
              <c:showLegendKey val="0"/>
              <c:showVal val="0"/>
              <c:showCatName val="1"/>
              <c:showSerName val="0"/>
              <c:showPercent val="0"/>
              <c:showBubbleSize val="0"/>
              <c:extLst>
                <c:ext xmlns:c15="http://schemas.microsoft.com/office/drawing/2012/chart" uri="{CE6537A1-D6FC-4f65-9D91-7224C49458BB}">
                  <c15:layout>
                    <c:manualLayout>
                      <c:w val="0.1998469842299386"/>
                      <c:h val="0.20863142384295089"/>
                    </c:manualLayout>
                  </c15:layout>
                </c:ext>
                <c:ext xmlns:c16="http://schemas.microsoft.com/office/drawing/2014/chart" uri="{C3380CC4-5D6E-409C-BE32-E72D297353CC}">
                  <c16:uniqueId val="{00000007-CB2E-4349-BCAD-D89AA3CCAE97}"/>
                </c:ext>
              </c:extLst>
            </c:dLbl>
            <c:dLbl>
              <c:idx val="4"/>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5"/>
                      </a:solidFill>
                      <a:latin typeface="+mn-lt"/>
                      <a:ea typeface="+mn-ea"/>
                      <a:cs typeface="+mn-cs"/>
                    </a:defRPr>
                  </a:pPr>
                  <a:endParaRPr lang="nl-BE"/>
                </a:p>
              </c:txPr>
              <c:dLblPos val="outEnd"/>
              <c:showLegendKey val="0"/>
              <c:showVal val="0"/>
              <c:showCatName val="1"/>
              <c:showSerName val="0"/>
              <c:showPercent val="0"/>
              <c:showBubbleSize val="0"/>
              <c:extLst>
                <c:ext xmlns:c15="http://schemas.microsoft.com/office/drawing/2012/chart" uri="{CE6537A1-D6FC-4f65-9D91-7224C49458BB}">
                  <c15:layout>
                    <c:manualLayout>
                      <c:w val="0.20912117792932888"/>
                      <c:h val="0.16381066134339375"/>
                    </c:manualLayout>
                  </c15:layout>
                </c:ext>
                <c:ext xmlns:c16="http://schemas.microsoft.com/office/drawing/2014/chart" uri="{C3380CC4-5D6E-409C-BE32-E72D297353CC}">
                  <c16:uniqueId val="{00000009-CB2E-4349-BCAD-D89AA3CCAE97}"/>
                </c:ext>
              </c:extLst>
            </c:dLbl>
            <c:dLbl>
              <c:idx val="5"/>
              <c:layout>
                <c:manualLayout>
                  <c:x val="-5.2315964458099107E-2"/>
                  <c:y val="5.5093271752262474E-2"/>
                </c:manualLayout>
              </c:layout>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accent6"/>
                      </a:solidFill>
                      <a:latin typeface="+mn-lt"/>
                      <a:ea typeface="+mn-ea"/>
                      <a:cs typeface="+mn-cs"/>
                    </a:defRPr>
                  </a:pPr>
                  <a:endParaRPr lang="nl-BE"/>
                </a:p>
              </c:txPr>
              <c:dLblPos val="bestFit"/>
              <c:showLegendKey val="0"/>
              <c:showVal val="0"/>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B2E-4349-BCAD-D89AA3CCAE97}"/>
                </c:ext>
              </c:extLst>
            </c:dLbl>
            <c:dLbl>
              <c:idx val="6"/>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accent1">
                          <a:lumMod val="60000"/>
                        </a:schemeClr>
                      </a:solidFill>
                      <a:latin typeface="+mn-lt"/>
                      <a:ea typeface="+mn-ea"/>
                      <a:cs typeface="+mn-cs"/>
                    </a:defRPr>
                  </a:pPr>
                  <a:endParaRPr lang="nl-BE"/>
                </a:p>
              </c:txPr>
              <c:dLblPos val="outEnd"/>
              <c:showLegendKey val="0"/>
              <c:showVal val="0"/>
              <c:showCatName val="1"/>
              <c:showSerName val="0"/>
              <c:showPercent val="0"/>
              <c:showBubbleSize val="0"/>
              <c:extLst>
                <c:ext xmlns:c16="http://schemas.microsoft.com/office/drawing/2014/chart" uri="{C3380CC4-5D6E-409C-BE32-E72D297353CC}">
                  <c16:uniqueId val="{0000000D-CB2E-4349-BCAD-D89AA3CCAE97}"/>
                </c:ext>
              </c:extLst>
            </c:dLbl>
            <c:dLbl>
              <c:idx val="7"/>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accent2">
                          <a:lumMod val="60000"/>
                        </a:schemeClr>
                      </a:solidFill>
                      <a:latin typeface="+mn-lt"/>
                      <a:ea typeface="+mn-ea"/>
                      <a:cs typeface="+mn-cs"/>
                    </a:defRPr>
                  </a:pPr>
                  <a:endParaRPr lang="nl-BE"/>
                </a:p>
              </c:txPr>
              <c:dLblPos val="outEnd"/>
              <c:showLegendKey val="0"/>
              <c:showVal val="0"/>
              <c:showCatName val="1"/>
              <c:showSerName val="0"/>
              <c:showPercent val="0"/>
              <c:showBubbleSize val="0"/>
              <c:extLst>
                <c:ext xmlns:c16="http://schemas.microsoft.com/office/drawing/2014/chart" uri="{C3380CC4-5D6E-409C-BE32-E72D297353CC}">
                  <c16:uniqueId val="{0000000F-CB2E-4349-BCAD-D89AA3CCAE97}"/>
                </c:ext>
              </c:extLst>
            </c:dLbl>
            <c:dLbl>
              <c:idx val="8"/>
              <c:delete val="1"/>
              <c:extLst>
                <c:ext xmlns:c15="http://schemas.microsoft.com/office/drawing/2012/chart" uri="{CE6537A1-D6FC-4f65-9D91-7224C49458BB}">
                  <c15:layout/>
                </c:ext>
                <c:ext xmlns:c16="http://schemas.microsoft.com/office/drawing/2014/chart" uri="{C3380CC4-5D6E-409C-BE32-E72D297353CC}">
                  <c16:uniqueId val="{00000011-CB2E-4349-BCAD-D89AA3CCAE97}"/>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accent1"/>
                    </a:solidFill>
                    <a:latin typeface="+mn-lt"/>
                    <a:ea typeface="+mn-ea"/>
                    <a:cs typeface="+mn-cs"/>
                  </a:defRPr>
                </a:pPr>
                <a:endParaRPr lang="nl-BE"/>
              </a:p>
            </c:tx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Blad1!$J$6:$J$14</c:f>
              <c:strCache>
                <c:ptCount val="9"/>
                <c:pt idx="0">
                  <c:v>farmers </c:v>
                </c:pt>
                <c:pt idx="1">
                  <c:v>research</c:v>
                </c:pt>
                <c:pt idx="2">
                  <c:v>education</c:v>
                </c:pt>
                <c:pt idx="3">
                  <c:v>farmers organisation</c:v>
                </c:pt>
                <c:pt idx="4">
                  <c:v>governement</c:v>
                </c:pt>
                <c:pt idx="5">
                  <c:v>advisory service</c:v>
                </c:pt>
                <c:pt idx="6">
                  <c:v>industry</c:v>
                </c:pt>
                <c:pt idx="7">
                  <c:v>ngo</c:v>
                </c:pt>
                <c:pt idx="8">
                  <c:v>consumer</c:v>
                </c:pt>
              </c:strCache>
            </c:strRef>
          </c:cat>
          <c:val>
            <c:numRef>
              <c:f>Blad1!$K$6:$K$14</c:f>
              <c:numCache>
                <c:formatCode>General</c:formatCode>
                <c:ptCount val="9"/>
                <c:pt idx="0">
                  <c:v>46</c:v>
                </c:pt>
                <c:pt idx="1">
                  <c:v>68</c:v>
                </c:pt>
                <c:pt idx="2">
                  <c:v>36</c:v>
                </c:pt>
                <c:pt idx="3">
                  <c:v>13</c:v>
                </c:pt>
                <c:pt idx="4">
                  <c:v>11</c:v>
                </c:pt>
                <c:pt idx="5">
                  <c:v>21</c:v>
                </c:pt>
                <c:pt idx="6">
                  <c:v>6</c:v>
                </c:pt>
                <c:pt idx="7">
                  <c:v>11</c:v>
                </c:pt>
                <c:pt idx="8">
                  <c:v>1</c:v>
                </c:pt>
              </c:numCache>
            </c:numRef>
          </c:val>
          <c:extLst>
            <c:ext xmlns:c16="http://schemas.microsoft.com/office/drawing/2014/chart" uri="{C3380CC4-5D6E-409C-BE32-E72D297353CC}">
              <c16:uniqueId val="{00000012-CB2E-4349-BCAD-D89AA3CCAE97}"/>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0E028B-C428-4097-94D2-9A001E11D358}" type="datetimeFigureOut">
              <a:rPr lang="en-GB" smtClean="0"/>
              <a:t>10/12/2021</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268BAF-5C8C-42B6-B9FB-3B1A8FBB75E9}" type="slidenum">
              <a:rPr lang="en-GB" smtClean="0"/>
              <a:t>‹nr.›</a:t>
            </a:fld>
            <a:endParaRPr lang="en-GB"/>
          </a:p>
        </p:txBody>
      </p:sp>
    </p:spTree>
    <p:extLst>
      <p:ext uri="{BB962C8B-B14F-4D97-AF65-F5344CB8AC3E}">
        <p14:creationId xmlns:p14="http://schemas.microsoft.com/office/powerpoint/2010/main" val="1015481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en-GB" b="1" baseline="0" noProof="0" dirty="0" smtClean="0"/>
              <a:t>we are a v</a:t>
            </a:r>
            <a:r>
              <a:rPr lang="en-GB" b="1" noProof="0" dirty="0" smtClean="0"/>
              <a:t>ery young</a:t>
            </a:r>
            <a:r>
              <a:rPr lang="en-GB" b="1" baseline="0" noProof="0" dirty="0" smtClean="0"/>
              <a:t> living lab, we started the preparation of the LL in 2019, and the end of 2019 we had our first real activities with farmers, in February 2020 we launched it officially in the press,</a:t>
            </a:r>
          </a:p>
          <a:p>
            <a:pPr marL="0" indent="0">
              <a:buNone/>
            </a:pPr>
            <a:endParaRPr lang="en-GB" b="1" noProof="0" dirty="0" smtClean="0"/>
          </a:p>
          <a:p>
            <a:pPr marL="0" indent="0">
              <a:buFont typeface="Arial" panose="020B0604020202020204" pitchFamily="34" charset="0"/>
              <a:buNone/>
            </a:pPr>
            <a:r>
              <a:rPr lang="en-GB" b="1" baseline="0" noProof="0" dirty="0" smtClean="0"/>
              <a:t>It started from </a:t>
            </a:r>
            <a:r>
              <a:rPr lang="en-GB" b="1" noProof="0" dirty="0" smtClean="0"/>
              <a:t>bottom-up needs, there was a r</a:t>
            </a:r>
            <a:r>
              <a:rPr lang="en-GB" noProof="0" dirty="0" smtClean="0"/>
              <a:t>equest from the organic sector for more participatory research, about 3 years ago,</a:t>
            </a:r>
            <a:r>
              <a:rPr lang="en-GB" baseline="0" noProof="0" dirty="0" smtClean="0"/>
              <a:t> they argued for more research on organic agriculture that started from the needs of the farmers and would be carried out with the farmers</a:t>
            </a:r>
            <a:r>
              <a:rPr lang="en-GB" noProof="0" dirty="0" smtClean="0"/>
              <a:t>.</a:t>
            </a:r>
            <a:r>
              <a:rPr lang="en-GB" baseline="0" noProof="0" dirty="0" smtClean="0"/>
              <a:t> They discussed this with several actors and national policy officers. </a:t>
            </a:r>
          </a:p>
          <a:p>
            <a:pPr marL="0" indent="0">
              <a:buFont typeface="Arial" panose="020B0604020202020204" pitchFamily="34" charset="0"/>
              <a:buNone/>
            </a:pPr>
            <a:endParaRPr lang="en-GB" baseline="0" noProof="0" dirty="0" smtClean="0"/>
          </a:p>
          <a:p>
            <a:pPr marL="0" indent="0">
              <a:buFont typeface="Arial" panose="020B0604020202020204" pitchFamily="34" charset="0"/>
              <a:buNone/>
            </a:pPr>
            <a:r>
              <a:rPr lang="en-GB" baseline="0" noProof="0" dirty="0" smtClean="0"/>
              <a:t>The government listen to this request As such, it was taken up in the strategic plans of the government, ILVO was requested to set up a living lab on organic farming </a:t>
            </a:r>
            <a:r>
              <a:rPr lang="en-GB" baseline="0" noProof="0" dirty="0" err="1" smtClean="0"/>
              <a:t>anda</a:t>
            </a:r>
            <a:r>
              <a:rPr lang="en-GB" baseline="0" noProof="0" dirty="0" smtClean="0"/>
              <a:t> there was also quite a lot of societal demand, also from other </a:t>
            </a:r>
            <a:r>
              <a:rPr lang="en-GB" baseline="0" noProof="0" dirty="0" err="1" smtClean="0"/>
              <a:t>ngo’s</a:t>
            </a:r>
            <a:r>
              <a:rPr lang="en-GB" baseline="0" noProof="0" dirty="0" smtClean="0"/>
              <a:t>, to take the concept agroecology as a guiding concept.  because of the relevance of the concept, the living lab was broadened to Living lab Agroecology and Organic farming.</a:t>
            </a:r>
          </a:p>
          <a:p>
            <a:pPr marL="0" indent="0">
              <a:buFont typeface="Arial" panose="020B0604020202020204" pitchFamily="34" charset="0"/>
              <a:buNone/>
            </a:pPr>
            <a:endParaRPr lang="en-GB" noProof="0" dirty="0" smtClean="0"/>
          </a:p>
          <a:p>
            <a:pPr marL="0" indent="0">
              <a:buNone/>
            </a:pPr>
            <a:r>
              <a:rPr lang="en-GB" b="1" baseline="0" noProof="0" dirty="0" smtClean="0"/>
              <a:t>We of course immediately decided to look for </a:t>
            </a:r>
            <a:r>
              <a:rPr lang="en-GB" noProof="0" dirty="0" smtClean="0"/>
              <a:t>close collaborations with other institutes and relevant actors </a:t>
            </a:r>
          </a:p>
          <a:p>
            <a:endParaRPr lang="en-GB" noProof="0" dirty="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2</a:t>
            </a:fld>
            <a:endParaRPr lang="nl-BE"/>
          </a:p>
        </p:txBody>
      </p:sp>
    </p:spTree>
    <p:extLst>
      <p:ext uri="{BB962C8B-B14F-4D97-AF65-F5344CB8AC3E}">
        <p14:creationId xmlns:p14="http://schemas.microsoft.com/office/powerpoint/2010/main" val="3796867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3</a:t>
            </a:fld>
            <a:endParaRPr lang="nl-BE"/>
          </a:p>
        </p:txBody>
      </p:sp>
    </p:spTree>
    <p:extLst>
      <p:ext uri="{BB962C8B-B14F-4D97-AF65-F5344CB8AC3E}">
        <p14:creationId xmlns:p14="http://schemas.microsoft.com/office/powerpoint/2010/main" val="1294887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2B8B3-DBED-44D5-A401-CD653FF51C9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565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2B8B3-DBED-44D5-A401-CD653FF51C9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5948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noProof="0" dirty="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6</a:t>
            </a:fld>
            <a:endParaRPr lang="nl-BE"/>
          </a:p>
        </p:txBody>
      </p:sp>
    </p:spTree>
    <p:extLst>
      <p:ext uri="{BB962C8B-B14F-4D97-AF65-F5344CB8AC3E}">
        <p14:creationId xmlns:p14="http://schemas.microsoft.com/office/powerpoint/2010/main" val="2048286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2B8B3-DBED-44D5-A401-CD653FF51C9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9131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2B8B3-DBED-44D5-A401-CD653FF51C9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7497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9</a:t>
            </a:fld>
            <a:endParaRPr lang="nl-BE"/>
          </a:p>
        </p:txBody>
      </p:sp>
    </p:spTree>
    <p:extLst>
      <p:ext uri="{BB962C8B-B14F-4D97-AF65-F5344CB8AC3E}">
        <p14:creationId xmlns:p14="http://schemas.microsoft.com/office/powerpoint/2010/main" val="2027619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10</a:t>
            </a:fld>
            <a:endParaRPr lang="nl-BE"/>
          </a:p>
        </p:txBody>
      </p:sp>
    </p:spTree>
    <p:extLst>
      <p:ext uri="{BB962C8B-B14F-4D97-AF65-F5344CB8AC3E}">
        <p14:creationId xmlns:p14="http://schemas.microsoft.com/office/powerpoint/2010/main" val="607133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baseline="0" dirty="0" smtClean="0"/>
          </a:p>
          <a:p>
            <a:endParaRPr lang="nl-BE" baseline="0" dirty="0" smtClean="0"/>
          </a:p>
          <a:p>
            <a:endParaRPr lang="nl-BE" baseline="0" dirty="0" smtClean="0"/>
          </a:p>
          <a:p>
            <a:endParaRPr lang="nl-BE" dirty="0" smtClean="0"/>
          </a:p>
          <a:p>
            <a:endParaRPr lang="nl-BE" dirty="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11</a:t>
            </a:fld>
            <a:endParaRPr lang="nl-BE"/>
          </a:p>
        </p:txBody>
      </p:sp>
    </p:spTree>
    <p:extLst>
      <p:ext uri="{BB962C8B-B14F-4D97-AF65-F5344CB8AC3E}">
        <p14:creationId xmlns:p14="http://schemas.microsoft.com/office/powerpoint/2010/main" val="3014035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12</a:t>
            </a:fld>
            <a:endParaRPr lang="nl-BE"/>
          </a:p>
        </p:txBody>
      </p:sp>
    </p:spTree>
    <p:extLst>
      <p:ext uri="{BB962C8B-B14F-4D97-AF65-F5344CB8AC3E}">
        <p14:creationId xmlns:p14="http://schemas.microsoft.com/office/powerpoint/2010/main" val="2317423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kern="1200" dirty="0" smtClean="0">
                <a:solidFill>
                  <a:schemeClr val="tx1"/>
                </a:solidFill>
                <a:effectLst/>
                <a:latin typeface="+mn-lt"/>
                <a:ea typeface="+mn-ea"/>
                <a:cs typeface="+mn-cs"/>
              </a:rPr>
              <a:t>+/-213  </a:t>
            </a:r>
            <a:r>
              <a:rPr lang="nl-BE" sz="1200" b="0" kern="1200" dirty="0" err="1" smtClean="0">
                <a:solidFill>
                  <a:schemeClr val="tx1"/>
                </a:solidFill>
                <a:effectLst/>
                <a:latin typeface="+mn-lt"/>
                <a:ea typeface="+mn-ea"/>
                <a:cs typeface="+mn-cs"/>
              </a:rPr>
              <a:t>participants</a:t>
            </a:r>
            <a:r>
              <a:rPr lang="nl-BE" sz="1200" b="0" kern="1200" baseline="0" dirty="0" smtClean="0">
                <a:solidFill>
                  <a:schemeClr val="tx1"/>
                </a:solidFill>
                <a:effectLst/>
                <a:latin typeface="+mn-lt"/>
                <a:ea typeface="+mn-ea"/>
                <a:cs typeface="+mn-cs"/>
              </a:rPr>
              <a:t> in </a:t>
            </a:r>
            <a:r>
              <a:rPr lang="nl-BE" sz="1200" b="0" kern="1200" baseline="0" dirty="0" err="1" smtClean="0">
                <a:solidFill>
                  <a:schemeClr val="tx1"/>
                </a:solidFill>
                <a:effectLst/>
                <a:latin typeface="+mn-lt"/>
                <a:ea typeface="+mn-ea"/>
                <a:cs typeface="+mn-cs"/>
              </a:rPr>
              <a:t>activities</a:t>
            </a:r>
            <a:r>
              <a:rPr lang="nl-BE" sz="1200" b="0" kern="1200" baseline="0" dirty="0" smtClean="0">
                <a:solidFill>
                  <a:schemeClr val="tx1"/>
                </a:solidFill>
                <a:effectLst/>
                <a:latin typeface="+mn-lt"/>
                <a:ea typeface="+mn-ea"/>
                <a:cs typeface="+mn-cs"/>
              </a:rPr>
              <a:t> </a:t>
            </a:r>
            <a:endParaRPr lang="nl-BE" sz="1200" b="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2B8B3-DBED-44D5-A401-CD653FF51C9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92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14</a:t>
            </a:fld>
            <a:endParaRPr lang="nl-BE"/>
          </a:p>
        </p:txBody>
      </p:sp>
    </p:spTree>
    <p:extLst>
      <p:ext uri="{BB962C8B-B14F-4D97-AF65-F5344CB8AC3E}">
        <p14:creationId xmlns:p14="http://schemas.microsoft.com/office/powerpoint/2010/main" val="4218029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15</a:t>
            </a:fld>
            <a:endParaRPr lang="nl-BE"/>
          </a:p>
        </p:txBody>
      </p:sp>
    </p:spTree>
    <p:extLst>
      <p:ext uri="{BB962C8B-B14F-4D97-AF65-F5344CB8AC3E}">
        <p14:creationId xmlns:p14="http://schemas.microsoft.com/office/powerpoint/2010/main" val="3408042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smtClean="0"/>
          </a:p>
          <a:p>
            <a:r>
              <a:rPr lang="nl-BE" dirty="0" err="1" smtClean="0"/>
              <a:t>Youtube</a:t>
            </a:r>
            <a:r>
              <a:rPr lang="nl-BE" baseline="0" dirty="0" smtClean="0"/>
              <a:t> De groentelaar:  Question of fair pricing 0:53 – 1:47</a:t>
            </a:r>
          </a:p>
          <a:p>
            <a:r>
              <a:rPr lang="nl-BE" baseline="0" dirty="0" err="1" smtClean="0"/>
              <a:t>Importance</a:t>
            </a:r>
            <a:r>
              <a:rPr lang="nl-BE" baseline="0" dirty="0" smtClean="0"/>
              <a:t> of  living labs: 11:47 – 3:41</a:t>
            </a:r>
            <a:endParaRPr lang="nl-BE" dirty="0" smtClean="0"/>
          </a:p>
          <a:p>
            <a:endParaRPr lang="nl-BE" dirty="0" smtClean="0"/>
          </a:p>
        </p:txBody>
      </p:sp>
      <p:sp>
        <p:nvSpPr>
          <p:cNvPr id="4" name="Tijdelijke aanduiding voor dianummer 3"/>
          <p:cNvSpPr>
            <a:spLocks noGrp="1"/>
          </p:cNvSpPr>
          <p:nvPr>
            <p:ph type="sldNum" sz="quarter" idx="10"/>
          </p:nvPr>
        </p:nvSpPr>
        <p:spPr/>
        <p:txBody>
          <a:bodyPr/>
          <a:lstStyle/>
          <a:p>
            <a:fld id="{BA22B8B3-DBED-44D5-A401-CD653FF51C93}" type="slidenum">
              <a:rPr lang="nl-BE" smtClean="0"/>
              <a:t>16</a:t>
            </a:fld>
            <a:endParaRPr lang="nl-BE"/>
          </a:p>
        </p:txBody>
      </p:sp>
    </p:spTree>
    <p:extLst>
      <p:ext uri="{BB962C8B-B14F-4D97-AF65-F5344CB8AC3E}">
        <p14:creationId xmlns:p14="http://schemas.microsoft.com/office/powerpoint/2010/main" val="2790534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8595D5-66DC-444E-ABF2-6152A2B464A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5863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en-GB"/>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a:p>
        </p:txBody>
      </p:sp>
      <p:sp>
        <p:nvSpPr>
          <p:cNvPr id="4" name="Tijdelijke aanduiding voor datum 3"/>
          <p:cNvSpPr>
            <a:spLocks noGrp="1"/>
          </p:cNvSpPr>
          <p:nvPr>
            <p:ph type="dt" sz="half" idx="10"/>
          </p:nvPr>
        </p:nvSpPr>
        <p:spPr/>
        <p:txBody>
          <a:bodyPr/>
          <a:lstStyle/>
          <a:p>
            <a:fld id="{22E0EC4D-10A3-4219-BA90-862DEE6D83C4}" type="datetimeFigureOut">
              <a:rPr lang="en-GB" smtClean="0"/>
              <a:t>10/12/2021</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2067646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22E0EC4D-10A3-4219-BA90-862DEE6D83C4}" type="datetimeFigureOut">
              <a:rPr lang="en-GB" smtClean="0"/>
              <a:t>10/12/2021</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2137439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en-GB"/>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Tekststijl van het model bewerken</a:t>
            </a:r>
          </a:p>
        </p:txBody>
      </p:sp>
      <p:sp>
        <p:nvSpPr>
          <p:cNvPr id="4" name="Tijdelijke aanduiding voor datum 3"/>
          <p:cNvSpPr>
            <a:spLocks noGrp="1"/>
          </p:cNvSpPr>
          <p:nvPr>
            <p:ph type="dt" sz="half" idx="10"/>
          </p:nvPr>
        </p:nvSpPr>
        <p:spPr/>
        <p:txBody>
          <a:bodyPr/>
          <a:lstStyle/>
          <a:p>
            <a:fld id="{22E0EC4D-10A3-4219-BA90-862DEE6D83C4}" type="datetimeFigureOut">
              <a:rPr lang="en-GB" smtClean="0"/>
              <a:t>10/12/2021</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2825813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datum 4"/>
          <p:cNvSpPr>
            <a:spLocks noGrp="1"/>
          </p:cNvSpPr>
          <p:nvPr>
            <p:ph type="dt" sz="half" idx="10"/>
          </p:nvPr>
        </p:nvSpPr>
        <p:spPr/>
        <p:txBody>
          <a:bodyPr/>
          <a:lstStyle/>
          <a:p>
            <a:fld id="{22E0EC4D-10A3-4219-BA90-862DEE6D83C4}" type="datetimeFigureOut">
              <a:rPr lang="en-GB" smtClean="0"/>
              <a:t>10/12/2021</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2668731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en-GB"/>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7" name="Tijdelijke aanduiding voor datum 6"/>
          <p:cNvSpPr>
            <a:spLocks noGrp="1"/>
          </p:cNvSpPr>
          <p:nvPr>
            <p:ph type="dt" sz="half" idx="10"/>
          </p:nvPr>
        </p:nvSpPr>
        <p:spPr/>
        <p:txBody>
          <a:bodyPr/>
          <a:lstStyle/>
          <a:p>
            <a:fld id="{22E0EC4D-10A3-4219-BA90-862DEE6D83C4}" type="datetimeFigureOut">
              <a:rPr lang="en-GB" smtClean="0"/>
              <a:t>10/12/2021</a:t>
            </a:fld>
            <a:endParaRPr lang="en-GB"/>
          </a:p>
        </p:txBody>
      </p:sp>
      <p:sp>
        <p:nvSpPr>
          <p:cNvPr id="8" name="Tijdelijke aanduiding voor voettekst 7"/>
          <p:cNvSpPr>
            <a:spLocks noGrp="1"/>
          </p:cNvSpPr>
          <p:nvPr>
            <p:ph type="ftr" sz="quarter" idx="11"/>
          </p:nvPr>
        </p:nvSpPr>
        <p:spPr/>
        <p:txBody>
          <a:bodyPr/>
          <a:lstStyle/>
          <a:p>
            <a:endParaRPr lang="en-GB"/>
          </a:p>
        </p:txBody>
      </p:sp>
      <p:sp>
        <p:nvSpPr>
          <p:cNvPr id="9" name="Tijdelijke aanduiding voor dianummer 8"/>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3564240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datum 2"/>
          <p:cNvSpPr>
            <a:spLocks noGrp="1"/>
          </p:cNvSpPr>
          <p:nvPr>
            <p:ph type="dt" sz="half" idx="10"/>
          </p:nvPr>
        </p:nvSpPr>
        <p:spPr/>
        <p:txBody>
          <a:bodyPr/>
          <a:lstStyle/>
          <a:p>
            <a:fld id="{22E0EC4D-10A3-4219-BA90-862DEE6D83C4}" type="datetimeFigureOut">
              <a:rPr lang="en-GB" smtClean="0"/>
              <a:t>10/12/2021</a:t>
            </a:fld>
            <a:endParaRPr lang="en-GB"/>
          </a:p>
        </p:txBody>
      </p:sp>
      <p:sp>
        <p:nvSpPr>
          <p:cNvPr id="4" name="Tijdelijke aanduiding voor voettekst 3"/>
          <p:cNvSpPr>
            <a:spLocks noGrp="1"/>
          </p:cNvSpPr>
          <p:nvPr>
            <p:ph type="ftr" sz="quarter" idx="11"/>
          </p:nvPr>
        </p:nvSpPr>
        <p:spPr/>
        <p:txBody>
          <a:bodyPr/>
          <a:lstStyle/>
          <a:p>
            <a:endParaRPr lang="en-GB"/>
          </a:p>
        </p:txBody>
      </p:sp>
      <p:sp>
        <p:nvSpPr>
          <p:cNvPr id="5" name="Tijdelijke aanduiding voor dianummer 4"/>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3766903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2E0EC4D-10A3-4219-BA90-862DEE6D83C4}" type="datetimeFigureOut">
              <a:rPr lang="en-GB" smtClean="0"/>
              <a:t>10/12/2021</a:t>
            </a:fld>
            <a:endParaRPr lang="en-GB"/>
          </a:p>
        </p:txBody>
      </p:sp>
      <p:sp>
        <p:nvSpPr>
          <p:cNvPr id="3" name="Tijdelijke aanduiding voor voettekst 2"/>
          <p:cNvSpPr>
            <a:spLocks noGrp="1"/>
          </p:cNvSpPr>
          <p:nvPr>
            <p:ph type="ftr" sz="quarter" idx="11"/>
          </p:nvPr>
        </p:nvSpPr>
        <p:spPr/>
        <p:txBody>
          <a:bodyPr/>
          <a:lstStyle/>
          <a:p>
            <a:endParaRPr lang="en-GB"/>
          </a:p>
        </p:txBody>
      </p:sp>
      <p:sp>
        <p:nvSpPr>
          <p:cNvPr id="4" name="Tijdelijke aanduiding voor dianummer 3"/>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4100670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22E0EC4D-10A3-4219-BA90-862DEE6D83C4}" type="datetimeFigureOut">
              <a:rPr lang="en-GB" smtClean="0"/>
              <a:t>10/12/2021</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4155796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22E0EC4D-10A3-4219-BA90-862DEE6D83C4}" type="datetimeFigureOut">
              <a:rPr lang="en-GB" smtClean="0"/>
              <a:t>10/12/2021</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1502859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22E0EC4D-10A3-4219-BA90-862DEE6D83C4}" type="datetimeFigureOut">
              <a:rPr lang="en-GB" smtClean="0"/>
              <a:t>10/12/2021</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1963754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en-GB"/>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22E0EC4D-10A3-4219-BA90-862DEE6D83C4}" type="datetimeFigureOut">
              <a:rPr lang="en-GB" smtClean="0"/>
              <a:t>10/12/2021</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B223CE39-3E05-4CD4-AC36-9B4376E63044}" type="slidenum">
              <a:rPr lang="en-GB" smtClean="0"/>
              <a:t>‹nr.›</a:t>
            </a:fld>
            <a:endParaRPr lang="en-GB"/>
          </a:p>
        </p:txBody>
      </p:sp>
    </p:spTree>
    <p:extLst>
      <p:ext uri="{BB962C8B-B14F-4D97-AF65-F5344CB8AC3E}">
        <p14:creationId xmlns:p14="http://schemas.microsoft.com/office/powerpoint/2010/main" val="1614609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en-GB"/>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E0EC4D-10A3-4219-BA90-862DEE6D83C4}" type="datetimeFigureOut">
              <a:rPr lang="en-GB" smtClean="0"/>
              <a:t>10/12/2021</a:t>
            </a:fld>
            <a:endParaRPr lang="en-GB"/>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23CE39-3E05-4CD4-AC36-9B4376E63044}" type="slidenum">
              <a:rPr lang="en-GB" smtClean="0"/>
              <a:t>‹nr.›</a:t>
            </a:fld>
            <a:endParaRPr lang="en-GB"/>
          </a:p>
        </p:txBody>
      </p:sp>
    </p:spTree>
    <p:extLst>
      <p:ext uri="{BB962C8B-B14F-4D97-AF65-F5344CB8AC3E}">
        <p14:creationId xmlns:p14="http://schemas.microsoft.com/office/powerpoint/2010/main" val="1512730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2.jpe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jpeg"/><Relationship Id="rId3" Type="http://schemas.openxmlformats.org/officeDocument/2006/relationships/image" Target="../media/image2.jpeg"/><Relationship Id="rId7" Type="http://schemas.openxmlformats.org/officeDocument/2006/relationships/image" Target="../media/image18.png"/><Relationship Id="rId12" Type="http://schemas.openxmlformats.org/officeDocument/2006/relationships/hyperlink" Target="https://www.google.be/url?sa=i&amp;url=https%3A%2F%2Fwww.vlaamsbrabant.be%2Feconomie-landbouw%2Fland-en-tuinbouw%2Fpraktijkonderzoek-en-voorlichting%2Faardbeien-kleinfruit-druiven%2Findex.jsp&amp;psig=AOvVaw16dd5HF0Jtq5GJP9kD9tor&amp;ust=1590748007397000&amp;source=images&amp;cd=vfe&amp;ved=0CAIQjRxqFwoTCNiD1KGs1ukCFQAAAAAdAAAAABAJ"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61.sv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mailto:llaebio@ilvo.vlaanderen.be" TargetMode="Externa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29.pn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2.jpe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www.ppaehansbeke.be/" TargetMode="External"/><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6.jpeg"/><Relationship Id="rId7"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47.png"/><Relationship Id="rId4" Type="http://schemas.openxmlformats.org/officeDocument/2006/relationships/hyperlink" Target="http://www.llaebio.b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youtube.com/watch?v=Wm6bKTJ5W64&amp;t=14s"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14.png"/><Relationship Id="rId3" Type="http://schemas.openxmlformats.org/officeDocument/2006/relationships/image" Target="../media/image50.png"/><Relationship Id="rId7" Type="http://schemas.openxmlformats.org/officeDocument/2006/relationships/image" Target="../media/image52.png"/><Relationship Id="rId12"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5.png"/><Relationship Id="rId5" Type="http://schemas.openxmlformats.org/officeDocument/2006/relationships/image" Target="NULL"/><Relationship Id="rId10" Type="http://schemas.microsoft.com/office/2007/relationships/hdphoto" Target="../media/hdphoto1.wdp"/><Relationship Id="rId9"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4270">
            <a:alpha val="82000"/>
          </a:srgbClr>
        </a:solidFill>
        <a:effectLst/>
      </p:bgPr>
    </p:bg>
    <p:spTree>
      <p:nvGrpSpPr>
        <p:cNvPr id="1" name=""/>
        <p:cNvGrpSpPr/>
        <p:nvPr/>
      </p:nvGrpSpPr>
      <p:grpSpPr>
        <a:xfrm>
          <a:off x="0" y="0"/>
          <a:ext cx="0" cy="0"/>
          <a:chOff x="0" y="0"/>
          <a:chExt cx="0" cy="0"/>
        </a:xfrm>
      </p:grpSpPr>
      <p:sp>
        <p:nvSpPr>
          <p:cNvPr id="6" name="Rechthoek 5"/>
          <p:cNvSpPr/>
          <p:nvPr/>
        </p:nvSpPr>
        <p:spPr>
          <a:xfrm>
            <a:off x="0" y="5570483"/>
            <a:ext cx="12192000" cy="777765"/>
          </a:xfrm>
          <a:prstGeom prst="rect">
            <a:avLst/>
          </a:prstGeom>
          <a:solidFill>
            <a:srgbClr val="FFE3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 name="Titel 1"/>
          <p:cNvSpPr>
            <a:spLocks noGrp="1"/>
          </p:cNvSpPr>
          <p:nvPr>
            <p:ph type="ctrTitle"/>
          </p:nvPr>
        </p:nvSpPr>
        <p:spPr>
          <a:xfrm>
            <a:off x="421341" y="209866"/>
            <a:ext cx="5728447" cy="5045826"/>
          </a:xfrm>
        </p:spPr>
        <p:txBody>
          <a:bodyPr>
            <a:normAutofit fontScale="90000"/>
          </a:bodyPr>
          <a:lstStyle/>
          <a:p>
            <a:pPr algn="l"/>
            <a:r>
              <a:rPr lang="en-GB" b="1" dirty="0" smtClean="0">
                <a:solidFill>
                  <a:schemeClr val="bg1"/>
                </a:solidFill>
              </a:rPr>
              <a:t>Living Lab Agroecology and Organic Agriculture</a:t>
            </a:r>
            <a:br>
              <a:rPr lang="en-GB" b="1" dirty="0" smtClean="0">
                <a:solidFill>
                  <a:schemeClr val="bg1"/>
                </a:solidFill>
              </a:rPr>
            </a:br>
            <a:r>
              <a:rPr lang="en-GB" sz="4900" b="1" dirty="0" smtClean="0">
                <a:solidFill>
                  <a:schemeClr val="bg1"/>
                </a:solidFill>
              </a:rPr>
              <a:t>Flanders – BE</a:t>
            </a:r>
            <a:br>
              <a:rPr lang="en-GB" sz="4900" b="1" dirty="0" smtClean="0">
                <a:solidFill>
                  <a:schemeClr val="bg1"/>
                </a:solidFill>
              </a:rPr>
            </a:br>
            <a:r>
              <a:rPr lang="en-GB" sz="4900" b="1" dirty="0" smtClean="0">
                <a:solidFill>
                  <a:schemeClr val="bg1"/>
                </a:solidFill>
              </a:rPr>
              <a:t/>
            </a:r>
            <a:br>
              <a:rPr lang="en-GB" sz="4900" b="1" dirty="0" smtClean="0">
                <a:solidFill>
                  <a:schemeClr val="bg1"/>
                </a:solidFill>
              </a:rPr>
            </a:br>
            <a:r>
              <a:rPr lang="en-GB" sz="4900" b="1" dirty="0" smtClean="0">
                <a:solidFill>
                  <a:schemeClr val="bg1"/>
                </a:solidFill>
              </a:rPr>
              <a:t>LLAEBIO</a:t>
            </a:r>
            <a:endParaRPr lang="en-GB" sz="4900" b="1" dirty="0">
              <a:solidFill>
                <a:schemeClr val="bg1"/>
              </a:solidFill>
            </a:endParaRPr>
          </a:p>
        </p:txBody>
      </p:sp>
      <p:sp>
        <p:nvSpPr>
          <p:cNvPr id="3" name="Ondertitel 2"/>
          <p:cNvSpPr>
            <a:spLocks noGrp="1"/>
          </p:cNvSpPr>
          <p:nvPr>
            <p:ph type="subTitle" idx="1"/>
          </p:nvPr>
        </p:nvSpPr>
        <p:spPr>
          <a:xfrm>
            <a:off x="305405" y="5738648"/>
            <a:ext cx="11581190" cy="441434"/>
          </a:xfrm>
        </p:spPr>
        <p:txBody>
          <a:bodyPr>
            <a:normAutofit/>
          </a:bodyPr>
          <a:lstStyle/>
          <a:p>
            <a:pPr algn="r"/>
            <a:r>
              <a:rPr lang="en-GB" dirty="0" smtClean="0">
                <a:solidFill>
                  <a:srgbClr val="0C4270"/>
                </a:solidFill>
              </a:rPr>
              <a:t>ALL-READY 1</a:t>
            </a:r>
            <a:r>
              <a:rPr lang="en-GB" baseline="30000" dirty="0" smtClean="0">
                <a:solidFill>
                  <a:srgbClr val="0C4270"/>
                </a:solidFill>
              </a:rPr>
              <a:t>st</a:t>
            </a:r>
            <a:r>
              <a:rPr lang="en-GB" dirty="0" smtClean="0">
                <a:solidFill>
                  <a:srgbClr val="0C4270"/>
                </a:solidFill>
              </a:rPr>
              <a:t> Pilot meeting, 13 – 14 December 2021</a:t>
            </a:r>
            <a:endParaRPr lang="en-GB" dirty="0">
              <a:solidFill>
                <a:srgbClr val="0C4270"/>
              </a:solidFill>
            </a:endParaRPr>
          </a:p>
        </p:txBody>
      </p:sp>
      <p:pic>
        <p:nvPicPr>
          <p:cNvPr id="5" name="Afbeelding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705" y="767631"/>
            <a:ext cx="5483363" cy="4440945"/>
          </a:xfrm>
          <a:prstGeom prst="rect">
            <a:avLst/>
          </a:prstGeom>
        </p:spPr>
      </p:pic>
    </p:spTree>
    <p:extLst>
      <p:ext uri="{BB962C8B-B14F-4D97-AF65-F5344CB8AC3E}">
        <p14:creationId xmlns:p14="http://schemas.microsoft.com/office/powerpoint/2010/main" val="16842548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510" y="1"/>
            <a:ext cx="12202510" cy="977462"/>
          </a:xfrm>
          <a:solidFill>
            <a:srgbClr val="FFE369"/>
          </a:solidFill>
          <a:ln>
            <a:solidFill>
              <a:srgbClr val="FFE369"/>
            </a:solidFill>
          </a:ln>
        </p:spPr>
        <p:style>
          <a:lnRef idx="2">
            <a:schemeClr val="accent4"/>
          </a:lnRef>
          <a:fillRef idx="1">
            <a:schemeClr val="lt1"/>
          </a:fillRef>
          <a:effectRef idx="0">
            <a:schemeClr val="accent4"/>
          </a:effectRef>
          <a:fontRef idx="minor">
            <a:schemeClr val="dk1"/>
          </a:fontRef>
        </p:style>
        <p:txBody>
          <a:bodyPr>
            <a:normAutofit/>
          </a:bodyPr>
          <a:lstStyle/>
          <a:p>
            <a:pPr marL="273050"/>
            <a:r>
              <a:rPr lang="en-GB" sz="4000" dirty="0" smtClean="0">
                <a:solidFill>
                  <a:srgbClr val="0C4270"/>
                </a:solidFill>
                <a:latin typeface="Arial Rounded MT Bold" panose="020F0704030504030204" pitchFamily="34" charset="0"/>
              </a:rPr>
              <a:t>The initiative</a:t>
            </a:r>
            <a:endParaRPr lang="en-GB" sz="4000" dirty="0">
              <a:solidFill>
                <a:srgbClr val="0C4270"/>
              </a:solidFill>
              <a:latin typeface="Arial Rounded MT Bold" panose="020F0704030504030204" pitchFamily="34" charset="0"/>
            </a:endParaRPr>
          </a:p>
        </p:txBody>
      </p:sp>
      <p:pic>
        <p:nvPicPr>
          <p:cNvPr id="13"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2800" y="0"/>
            <a:ext cx="1240914" cy="1005010"/>
          </a:xfrm>
          <a:prstGeom prst="rect">
            <a:avLst/>
          </a:prstGeom>
        </p:spPr>
      </p:pic>
      <p:sp>
        <p:nvSpPr>
          <p:cNvPr id="14" name="Rechthoek 13"/>
          <p:cNvSpPr/>
          <p:nvPr/>
        </p:nvSpPr>
        <p:spPr>
          <a:xfrm>
            <a:off x="337970" y="1367153"/>
            <a:ext cx="11270933" cy="4647426"/>
          </a:xfrm>
          <a:prstGeom prst="rect">
            <a:avLst/>
          </a:prstGeom>
        </p:spPr>
        <p:txBody>
          <a:bodyPr wrap="square">
            <a:spAutoFit/>
          </a:bodyPr>
          <a:lstStyle/>
          <a:p>
            <a:pPr marL="285750" indent="-285750">
              <a:buFont typeface="Arial" panose="020B0604020202020204" pitchFamily="34" charset="0"/>
              <a:buChar char="•"/>
            </a:pPr>
            <a:r>
              <a:rPr lang="en-GB" sz="2000" dirty="0">
                <a:solidFill>
                  <a:srgbClr val="0C4270"/>
                </a:solidFill>
                <a:latin typeface="Arial Rounded MT Bold" panose="020F0704030504030204" pitchFamily="34" charset="0"/>
              </a:rPr>
              <a:t>The very beginning of the </a:t>
            </a:r>
            <a:r>
              <a:rPr lang="en-GB" sz="2000" dirty="0" smtClean="0">
                <a:solidFill>
                  <a:srgbClr val="0C4270"/>
                </a:solidFill>
                <a:latin typeface="Arial Rounded MT Bold" panose="020F0704030504030204" pitchFamily="34" charset="0"/>
              </a:rPr>
              <a:t>initiative  2017-2018</a:t>
            </a:r>
          </a:p>
          <a:p>
            <a:pPr marL="742950" lvl="1"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request </a:t>
            </a:r>
            <a:r>
              <a:rPr lang="en-GB" dirty="0">
                <a:solidFill>
                  <a:srgbClr val="0C4270"/>
                </a:solidFill>
                <a:latin typeface="Arial" panose="020B0604020202020204" pitchFamily="34" charset="0"/>
                <a:cs typeface="Arial" panose="020B0604020202020204" pitchFamily="34" charset="0"/>
              </a:rPr>
              <a:t>from the organic sector for more participatory </a:t>
            </a:r>
            <a:r>
              <a:rPr lang="en-GB" dirty="0" smtClean="0">
                <a:solidFill>
                  <a:srgbClr val="0C4270"/>
                </a:solidFill>
                <a:latin typeface="Arial" panose="020B0604020202020204" pitchFamily="34" charset="0"/>
                <a:cs typeface="Arial" panose="020B0604020202020204" pitchFamily="34" charset="0"/>
              </a:rPr>
              <a:t>research </a:t>
            </a:r>
          </a:p>
          <a:p>
            <a:pPr marL="742950" lvl="1"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more </a:t>
            </a:r>
            <a:r>
              <a:rPr lang="en-GB" dirty="0">
                <a:solidFill>
                  <a:srgbClr val="0C4270"/>
                </a:solidFill>
                <a:latin typeface="Arial" panose="020B0604020202020204" pitchFamily="34" charset="0"/>
                <a:cs typeface="Arial" panose="020B0604020202020204" pitchFamily="34" charset="0"/>
              </a:rPr>
              <a:t>research started from the farmers’ needs and carried out with the </a:t>
            </a:r>
            <a:r>
              <a:rPr lang="en-GB" dirty="0" smtClean="0">
                <a:solidFill>
                  <a:srgbClr val="0C4270"/>
                </a:solidFill>
                <a:latin typeface="Arial" panose="020B0604020202020204" pitchFamily="34" charset="0"/>
                <a:cs typeface="Arial" panose="020B0604020202020204" pitchFamily="34" charset="0"/>
              </a:rPr>
              <a:t>farmers</a:t>
            </a:r>
          </a:p>
          <a:p>
            <a:pPr lvl="2"/>
            <a:r>
              <a:rPr lang="en-GB" sz="2000" dirty="0" smtClean="0"/>
              <a:t>	</a:t>
            </a:r>
            <a:endParaRPr lang="en-GB" sz="2000" b="1" dirty="0">
              <a:solidFill>
                <a:srgbClr val="0C4270"/>
              </a:solidFill>
              <a:latin typeface="Arial Rounded MT Bold" panose="020F0704030504030204" pitchFamily="34" charset="0"/>
              <a:cs typeface="Arial" panose="020B0604020202020204" pitchFamily="34" charset="0"/>
            </a:endParaRPr>
          </a:p>
          <a:p>
            <a:pPr marL="742950" lvl="1"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the Flemish government asked ILVO to </a:t>
            </a:r>
            <a:r>
              <a:rPr lang="en-GB" dirty="0">
                <a:solidFill>
                  <a:srgbClr val="0C4270"/>
                </a:solidFill>
                <a:latin typeface="Arial" panose="020B0604020202020204" pitchFamily="34" charset="0"/>
                <a:cs typeface="Arial" panose="020B0604020202020204" pitchFamily="34" charset="0"/>
              </a:rPr>
              <a:t>set up a living lab on organic farming</a:t>
            </a:r>
          </a:p>
          <a:p>
            <a:pPr marL="742950" lvl="1"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increasing societal demand </a:t>
            </a:r>
            <a:r>
              <a:rPr lang="en-GB" dirty="0">
                <a:solidFill>
                  <a:srgbClr val="0C4270"/>
                </a:solidFill>
                <a:latin typeface="Arial" panose="020B0604020202020204" pitchFamily="34" charset="0"/>
                <a:cs typeface="Arial" panose="020B0604020202020204" pitchFamily="34" charset="0"/>
              </a:rPr>
              <a:t>to take the concept agroecology as a guiding </a:t>
            </a:r>
            <a:r>
              <a:rPr lang="en-GB" dirty="0" smtClean="0">
                <a:solidFill>
                  <a:srgbClr val="0C4270"/>
                </a:solidFill>
                <a:latin typeface="Arial" panose="020B0604020202020204" pitchFamily="34" charset="0"/>
                <a:cs typeface="Arial" panose="020B0604020202020204" pitchFamily="34" charset="0"/>
              </a:rPr>
              <a:t>concept</a:t>
            </a:r>
          </a:p>
          <a:p>
            <a:pPr marL="742950" lvl="1"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the </a:t>
            </a:r>
            <a:r>
              <a:rPr lang="en-GB" dirty="0">
                <a:solidFill>
                  <a:srgbClr val="0C4270"/>
                </a:solidFill>
                <a:latin typeface="Arial" panose="020B0604020202020204" pitchFamily="34" charset="0"/>
                <a:cs typeface="Arial" panose="020B0604020202020204" pitchFamily="34" charset="0"/>
              </a:rPr>
              <a:t>living lab was broadened to Living lab Agroecology and Organic </a:t>
            </a:r>
            <a:r>
              <a:rPr lang="en-GB" dirty="0" smtClean="0">
                <a:solidFill>
                  <a:srgbClr val="0C4270"/>
                </a:solidFill>
                <a:latin typeface="Arial" panose="020B0604020202020204" pitchFamily="34" charset="0"/>
                <a:cs typeface="Arial" panose="020B0604020202020204" pitchFamily="34" charset="0"/>
              </a:rPr>
              <a:t>farming</a:t>
            </a:r>
            <a:endParaRPr lang="en-GB" dirty="0">
              <a:solidFill>
                <a:srgbClr val="0C4270"/>
              </a:solidFill>
              <a:latin typeface="Arial" panose="020B0604020202020204" pitchFamily="34" charset="0"/>
              <a:cs typeface="Arial" panose="020B0604020202020204" pitchFamily="34" charset="0"/>
            </a:endParaRPr>
          </a:p>
          <a:p>
            <a:endParaRPr lang="en-GB" dirty="0" smtClean="0"/>
          </a:p>
          <a:p>
            <a:endParaRPr lang="en-GB" dirty="0" smtClean="0"/>
          </a:p>
          <a:p>
            <a:pPr marL="285750" indent="-285750">
              <a:buFont typeface="Arial" panose="020B0604020202020204" pitchFamily="34" charset="0"/>
              <a:buChar char="•"/>
            </a:pPr>
            <a:r>
              <a:rPr lang="en-GB" sz="2000" dirty="0">
                <a:solidFill>
                  <a:srgbClr val="0C4270"/>
                </a:solidFill>
                <a:latin typeface="Arial Rounded MT Bold" panose="020F0704030504030204" pitchFamily="34" charset="0"/>
              </a:rPr>
              <a:t>First steps </a:t>
            </a:r>
            <a:r>
              <a:rPr lang="en-GB" sz="2000" dirty="0" smtClean="0">
                <a:solidFill>
                  <a:srgbClr val="0C4270"/>
                </a:solidFill>
                <a:latin typeface="Arial Rounded MT Bold" panose="020F0704030504030204" pitchFamily="34" charset="0"/>
              </a:rPr>
              <a:t>2019</a:t>
            </a:r>
            <a:endParaRPr lang="en-GB" sz="2000" dirty="0">
              <a:solidFill>
                <a:srgbClr val="0C4270"/>
              </a:solidFill>
              <a:latin typeface="Arial Rounded MT Bold" panose="020F0704030504030204" pitchFamily="34" charset="0"/>
            </a:endParaRPr>
          </a:p>
          <a:p>
            <a:pPr marL="742950" lvl="1"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set up LL in close collaboration </a:t>
            </a:r>
            <a:r>
              <a:rPr lang="en-GB" dirty="0">
                <a:solidFill>
                  <a:srgbClr val="0C4270"/>
                </a:solidFill>
                <a:latin typeface="Arial" panose="020B0604020202020204" pitchFamily="34" charset="0"/>
                <a:cs typeface="Arial" panose="020B0604020202020204" pitchFamily="34" charset="0"/>
              </a:rPr>
              <a:t>with other institutes and relevant actors </a:t>
            </a:r>
            <a:endParaRPr lang="en-GB" dirty="0" smtClean="0">
              <a:solidFill>
                <a:srgbClr val="0C427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first real activity with farmers to define future actions end 2019</a:t>
            </a:r>
          </a:p>
          <a:p>
            <a:pPr marL="742950" lvl="1" indent="-285750">
              <a:buFont typeface="Arial" panose="020B0604020202020204" pitchFamily="34" charset="0"/>
              <a:buChar char="•"/>
            </a:pPr>
            <a:endParaRPr lang="en-GB" dirty="0" smtClean="0">
              <a:solidFill>
                <a:srgbClr val="0C427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GB" dirty="0">
              <a:solidFill>
                <a:srgbClr val="0C4270"/>
              </a:solidFill>
              <a:latin typeface="Arial" panose="020B0604020202020204" pitchFamily="34" charset="0"/>
              <a:cs typeface="Arial" panose="020B0604020202020204" pitchFamily="34" charset="0"/>
            </a:endParaRPr>
          </a:p>
          <a:p>
            <a:pPr marL="285750" lvl="1" indent="-285750">
              <a:buFont typeface="Arial" panose="020B0604020202020204" pitchFamily="34" charset="0"/>
              <a:buChar char="•"/>
            </a:pPr>
            <a:r>
              <a:rPr lang="en-GB" sz="2000" dirty="0">
                <a:solidFill>
                  <a:srgbClr val="0C4270"/>
                </a:solidFill>
                <a:latin typeface="Arial Rounded MT Bold" panose="020F0704030504030204" pitchFamily="34" charset="0"/>
              </a:rPr>
              <a:t>Officially launched in February </a:t>
            </a:r>
            <a:r>
              <a:rPr lang="en-GB" sz="2000" dirty="0" smtClean="0">
                <a:solidFill>
                  <a:srgbClr val="0C4270"/>
                </a:solidFill>
                <a:latin typeface="Arial Rounded MT Bold" panose="020F0704030504030204" pitchFamily="34" charset="0"/>
              </a:rPr>
              <a:t>2020</a:t>
            </a:r>
            <a:endParaRPr lang="en-GB" dirty="0">
              <a:solidFill>
                <a:srgbClr val="0C427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solidFill>
                <a:srgbClr val="0C4270"/>
              </a:solidFill>
              <a:latin typeface="Arial" panose="020B0604020202020204" pitchFamily="34" charset="0"/>
              <a:cs typeface="Arial" panose="020B0604020202020204" pitchFamily="34" charset="0"/>
            </a:endParaRPr>
          </a:p>
        </p:txBody>
      </p:sp>
      <p:pic>
        <p:nvPicPr>
          <p:cNvPr id="6" name="Afbeelding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4105" y="4545498"/>
            <a:ext cx="4173898" cy="2169810"/>
          </a:xfrm>
          <a:prstGeom prst="rect">
            <a:avLst/>
          </a:prstGeom>
        </p:spPr>
      </p:pic>
    </p:spTree>
    <p:extLst>
      <p:ext uri="{BB962C8B-B14F-4D97-AF65-F5344CB8AC3E}">
        <p14:creationId xmlns:p14="http://schemas.microsoft.com/office/powerpoint/2010/main" val="3531233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p:cNvSpPr>
            <a:spLocks noGrp="1"/>
          </p:cNvSpPr>
          <p:nvPr>
            <p:ph sz="half" idx="1"/>
          </p:nvPr>
        </p:nvSpPr>
        <p:spPr>
          <a:xfrm>
            <a:off x="321366" y="1297794"/>
            <a:ext cx="8478078" cy="4351338"/>
          </a:xfrm>
        </p:spPr>
        <p:txBody>
          <a:bodyPr/>
          <a:lstStyle/>
          <a:p>
            <a:pPr marL="0" indent="0">
              <a:buNone/>
            </a:pPr>
            <a:r>
              <a:rPr lang="nl-BE" dirty="0" err="1" smtClean="0">
                <a:solidFill>
                  <a:srgbClr val="0C4270"/>
                </a:solidFill>
                <a:latin typeface="Arial Rounded MT Bold" panose="020F0704030504030204" pitchFamily="34" charset="0"/>
              </a:rPr>
              <a:t>ENoLL</a:t>
            </a:r>
            <a:r>
              <a:rPr lang="nl-BE" dirty="0" smtClean="0">
                <a:solidFill>
                  <a:srgbClr val="0C4270"/>
                </a:solidFill>
                <a:latin typeface="Arial Rounded MT Bold" panose="020F0704030504030204" pitchFamily="34" charset="0"/>
              </a:rPr>
              <a:t> </a:t>
            </a:r>
            <a:r>
              <a:rPr lang="nl-BE" dirty="0" err="1" smtClean="0">
                <a:solidFill>
                  <a:srgbClr val="0C4270"/>
                </a:solidFill>
                <a:latin typeface="Arial Rounded MT Bold" panose="020F0704030504030204" pitchFamily="34" charset="0"/>
              </a:rPr>
              <a:t>principles</a:t>
            </a:r>
            <a:endParaRPr lang="nl-BE" dirty="0" smtClean="0">
              <a:solidFill>
                <a:srgbClr val="0C4270"/>
              </a:solidFill>
              <a:latin typeface="Arial Rounded MT Bold" panose="020F0704030504030204" pitchFamily="34" charset="0"/>
            </a:endParaRPr>
          </a:p>
          <a:p>
            <a:pPr marL="0" indent="0">
              <a:buNone/>
            </a:pPr>
            <a:r>
              <a:rPr lang="nl-BE" dirty="0" smtClean="0">
                <a:solidFill>
                  <a:srgbClr val="0C4270"/>
                </a:solidFill>
                <a:latin typeface="Arial Rounded MT Bold" panose="020F0704030504030204" pitchFamily="34" charset="0"/>
              </a:rPr>
              <a:t>5 </a:t>
            </a:r>
            <a:r>
              <a:rPr lang="nl-BE" dirty="0" err="1" smtClean="0">
                <a:solidFill>
                  <a:srgbClr val="0C4270"/>
                </a:solidFill>
                <a:latin typeface="Arial Rounded MT Bold" panose="020F0704030504030204" pitchFamily="34" charset="0"/>
              </a:rPr>
              <a:t>components</a:t>
            </a:r>
            <a:endParaRPr lang="en-GB" dirty="0">
              <a:solidFill>
                <a:srgbClr val="0C4270"/>
              </a:solidFill>
              <a:latin typeface="Arial Rounded MT Bold" panose="020F0704030504030204" pitchFamily="34" charset="0"/>
            </a:endParaRPr>
          </a:p>
        </p:txBody>
      </p:sp>
      <p:pic>
        <p:nvPicPr>
          <p:cNvPr id="6" name="Tijdelijke aanduiding voor inhoud 3"/>
          <p:cNvPicPr>
            <a:picLocks noChangeAspect="1"/>
          </p:cNvPicPr>
          <p:nvPr/>
        </p:nvPicPr>
        <p:blipFill>
          <a:blip r:embed="rId3" cstate="print">
            <a:duotone>
              <a:prstClr val="black"/>
              <a:srgbClr val="40948A">
                <a:tint val="45000"/>
                <a:satMod val="400000"/>
              </a:srgbClr>
            </a:duotone>
            <a:extLst>
              <a:ext uri="{28A0092B-C50C-407E-A947-70E740481C1C}">
                <a14:useLocalDpi xmlns:a14="http://schemas.microsoft.com/office/drawing/2010/main" val="0"/>
              </a:ext>
            </a:extLst>
          </a:blip>
          <a:stretch>
            <a:fillRect/>
          </a:stretch>
        </p:blipFill>
        <p:spPr>
          <a:xfrm>
            <a:off x="4735344" y="1244786"/>
            <a:ext cx="5343838" cy="5261730"/>
          </a:xfrm>
          <a:prstGeom prst="rect">
            <a:avLst/>
          </a:prstGeom>
        </p:spPr>
      </p:pic>
      <p:sp>
        <p:nvSpPr>
          <p:cNvPr id="8" name="Titel 1"/>
          <p:cNvSpPr txBox="1">
            <a:spLocks/>
          </p:cNvSpPr>
          <p:nvPr/>
        </p:nvSpPr>
        <p:spPr>
          <a:xfrm>
            <a:off x="-10510" y="1"/>
            <a:ext cx="12202510" cy="977462"/>
          </a:xfrm>
          <a:prstGeom prst="rect">
            <a:avLst/>
          </a:prstGeom>
          <a:solidFill>
            <a:srgbClr val="FFE369"/>
          </a:solidFill>
          <a:ln w="12700" cap="flat" cmpd="sng" algn="ctr">
            <a:solidFill>
              <a:srgbClr val="FFE369"/>
            </a:solidFill>
            <a:prstDash val="solid"/>
            <a:miter lim="800000"/>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73050"/>
            <a:r>
              <a:rPr lang="en-GB" sz="4000" dirty="0" smtClean="0">
                <a:solidFill>
                  <a:srgbClr val="0C4270"/>
                </a:solidFill>
                <a:latin typeface="Arial Rounded MT Bold" panose="020F0704030504030204" pitchFamily="34" charset="0"/>
              </a:rPr>
              <a:t>Living Lab </a:t>
            </a:r>
            <a:endParaRPr lang="en-GB" sz="4000" dirty="0">
              <a:solidFill>
                <a:srgbClr val="0C4270"/>
              </a:solidFill>
              <a:latin typeface="Arial Rounded MT Bold" panose="020F0704030504030204" pitchFamily="34" charset="0"/>
            </a:endParaRPr>
          </a:p>
        </p:txBody>
      </p:sp>
      <p:pic>
        <p:nvPicPr>
          <p:cNvPr id="9" name="Tijdelijke aanduiding voor inhoud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72800" y="0"/>
            <a:ext cx="1240914" cy="1005010"/>
          </a:xfrm>
          <a:prstGeom prst="rect">
            <a:avLst/>
          </a:prstGeom>
        </p:spPr>
      </p:pic>
    </p:spTree>
    <p:extLst>
      <p:ext uri="{BB962C8B-B14F-4D97-AF65-F5344CB8AC3E}">
        <p14:creationId xmlns:p14="http://schemas.microsoft.com/office/powerpoint/2010/main" val="830853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p:cNvSpPr txBox="1">
            <a:spLocks/>
          </p:cNvSpPr>
          <p:nvPr/>
        </p:nvSpPr>
        <p:spPr>
          <a:xfrm>
            <a:off x="1022763" y="-28258"/>
            <a:ext cx="1097378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Arial Rounded MT Bold" panose="020F0704030504030204" pitchFamily="34" charset="0"/>
              <a:ea typeface="+mj-ea"/>
              <a:cs typeface="+mj-cs"/>
            </a:endParaRPr>
          </a:p>
        </p:txBody>
      </p:sp>
      <p:sp>
        <p:nvSpPr>
          <p:cNvPr id="18" name="Titel 1"/>
          <p:cNvSpPr>
            <a:spLocks noGrp="1"/>
          </p:cNvSpPr>
          <p:nvPr>
            <p:ph type="title"/>
          </p:nvPr>
        </p:nvSpPr>
        <p:spPr>
          <a:xfrm>
            <a:off x="-10510" y="1"/>
            <a:ext cx="12202510" cy="977462"/>
          </a:xfrm>
          <a:solidFill>
            <a:srgbClr val="FFE369"/>
          </a:solidFill>
          <a:ln>
            <a:solidFill>
              <a:srgbClr val="FFE369"/>
            </a:solidFill>
          </a:ln>
        </p:spPr>
        <p:style>
          <a:lnRef idx="2">
            <a:schemeClr val="accent4"/>
          </a:lnRef>
          <a:fillRef idx="1">
            <a:schemeClr val="lt1"/>
          </a:fillRef>
          <a:effectRef idx="0">
            <a:schemeClr val="accent4"/>
          </a:effectRef>
          <a:fontRef idx="minor">
            <a:schemeClr val="dk1"/>
          </a:fontRef>
        </p:style>
        <p:txBody>
          <a:bodyPr>
            <a:normAutofit/>
          </a:bodyPr>
          <a:lstStyle/>
          <a:p>
            <a:pPr marL="273050"/>
            <a:r>
              <a:rPr lang="en-GB" sz="4000" dirty="0" smtClean="0">
                <a:solidFill>
                  <a:srgbClr val="0C4270"/>
                </a:solidFill>
                <a:latin typeface="Arial Rounded MT Bold" panose="020F0704030504030204" pitchFamily="34" charset="0"/>
              </a:rPr>
              <a:t>Partners and users</a:t>
            </a:r>
            <a:endParaRPr lang="en-GB" sz="4000" dirty="0">
              <a:solidFill>
                <a:srgbClr val="0C4270"/>
              </a:solidFill>
              <a:latin typeface="Arial Rounded MT Bold" panose="020F0704030504030204" pitchFamily="34" charset="0"/>
            </a:endParaRPr>
          </a:p>
        </p:txBody>
      </p:sp>
      <p:pic>
        <p:nvPicPr>
          <p:cNvPr id="19"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2800" y="0"/>
            <a:ext cx="1240914" cy="1005010"/>
          </a:xfrm>
          <a:prstGeom prst="rect">
            <a:avLst/>
          </a:prstGeom>
        </p:spPr>
      </p:pic>
      <p:grpSp>
        <p:nvGrpSpPr>
          <p:cNvPr id="16" name="Groep 15"/>
          <p:cNvGrpSpPr/>
          <p:nvPr/>
        </p:nvGrpSpPr>
        <p:grpSpPr>
          <a:xfrm>
            <a:off x="245348" y="1297305"/>
            <a:ext cx="5674451" cy="5117123"/>
            <a:chOff x="3341351" y="163777"/>
            <a:chExt cx="6971685" cy="6694223"/>
          </a:xfrm>
        </p:grpSpPr>
        <p:grpSp>
          <p:nvGrpSpPr>
            <p:cNvPr id="20" name="Groep 19"/>
            <p:cNvGrpSpPr/>
            <p:nvPr/>
          </p:nvGrpSpPr>
          <p:grpSpPr>
            <a:xfrm>
              <a:off x="8693036" y="2704637"/>
              <a:ext cx="1620000" cy="1620000"/>
              <a:chOff x="8628396" y="5185680"/>
              <a:chExt cx="1620000" cy="1620000"/>
            </a:xfrm>
          </p:grpSpPr>
          <p:pic>
            <p:nvPicPr>
              <p:cNvPr id="45" name="Afbeelding 4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28396" y="5185680"/>
                <a:ext cx="1620000" cy="1620000"/>
              </a:xfrm>
              <a:prstGeom prst="rect">
                <a:avLst/>
              </a:prstGeom>
            </p:spPr>
          </p:pic>
          <p:sp>
            <p:nvSpPr>
              <p:cNvPr id="46" name="Tekstvak 45"/>
              <p:cNvSpPr txBox="1"/>
              <p:nvPr/>
            </p:nvSpPr>
            <p:spPr>
              <a:xfrm>
                <a:off x="8965871" y="6254137"/>
                <a:ext cx="1042313" cy="228035"/>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40948A"/>
                    </a:solidFill>
                    <a:effectLst/>
                    <a:uLnTx/>
                    <a:uFillTx/>
                    <a:latin typeface="Bahnschrift Light SemiCondensed" panose="020B0502040204020203" pitchFamily="34" charset="0"/>
                    <a:ea typeface="+mn-ea"/>
                    <a:cs typeface="+mn-cs"/>
                  </a:rPr>
                  <a:t>INDUSTRY</a:t>
                </a:r>
                <a:endPar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endParaRPr>
              </a:p>
            </p:txBody>
          </p:sp>
        </p:grpSp>
        <p:grpSp>
          <p:nvGrpSpPr>
            <p:cNvPr id="21" name="Groep 20"/>
            <p:cNvGrpSpPr/>
            <p:nvPr/>
          </p:nvGrpSpPr>
          <p:grpSpPr>
            <a:xfrm>
              <a:off x="5149905" y="1887960"/>
              <a:ext cx="3364698" cy="3245856"/>
              <a:chOff x="4383932" y="821997"/>
              <a:chExt cx="4007715" cy="3877089"/>
            </a:xfrm>
          </p:grpSpPr>
          <p:sp>
            <p:nvSpPr>
              <p:cNvPr id="43" name="Tekstvak 42"/>
              <p:cNvSpPr txBox="1"/>
              <p:nvPr/>
            </p:nvSpPr>
            <p:spPr>
              <a:xfrm>
                <a:off x="4643253" y="1163776"/>
                <a:ext cx="3748394" cy="3535309"/>
              </a:xfrm>
              <a:prstGeom prst="rect">
                <a:avLst/>
              </a:prstGeom>
              <a:solidFill>
                <a:schemeClr val="bg1"/>
              </a:solidFill>
            </p:spPr>
            <p:txBody>
              <a:bodyPr wrap="square" rtlCol="0">
                <a:prstTxWarp prst="textArchUp">
                  <a:avLst>
                    <a:gd name="adj" fmla="val 11334252"/>
                  </a:avLst>
                </a:prstTxWarp>
                <a:spAutoFit/>
              </a:bodyPr>
              <a:lstStyle/>
              <a:p>
                <a:r>
                  <a:rPr lang="en-GB" sz="2400" dirty="0" smtClean="0">
                    <a:solidFill>
                      <a:srgbClr val="0C4270"/>
                    </a:solidFill>
                    <a:latin typeface="Bahnschrift Light SemiCondensed" panose="020B0502040204020203" pitchFamily="34" charset="0"/>
                  </a:rPr>
                  <a:t>AGRO-FOOD-SYSTEM</a:t>
                </a:r>
                <a:endParaRPr lang="en-GB" sz="2400" dirty="0">
                  <a:solidFill>
                    <a:srgbClr val="0C4270"/>
                  </a:solidFill>
                  <a:latin typeface="Bahnschrift Light SemiCondensed" panose="020B0502040204020203" pitchFamily="34" charset="0"/>
                </a:endParaRPr>
              </a:p>
            </p:txBody>
          </p:sp>
          <p:pic>
            <p:nvPicPr>
              <p:cNvPr id="44" name="Afbeelding 43"/>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383932" y="821997"/>
                <a:ext cx="3877089" cy="3877089"/>
              </a:xfrm>
              <a:prstGeom prst="rect">
                <a:avLst/>
              </a:prstGeom>
            </p:spPr>
          </p:pic>
        </p:grpSp>
        <p:grpSp>
          <p:nvGrpSpPr>
            <p:cNvPr id="22" name="Groep 21"/>
            <p:cNvGrpSpPr/>
            <p:nvPr/>
          </p:nvGrpSpPr>
          <p:grpSpPr>
            <a:xfrm>
              <a:off x="7917243" y="4442944"/>
              <a:ext cx="1620000" cy="1620000"/>
              <a:chOff x="10396964" y="5206960"/>
              <a:chExt cx="1620000" cy="1620000"/>
            </a:xfrm>
          </p:grpSpPr>
          <p:pic>
            <p:nvPicPr>
              <p:cNvPr id="41" name="Afbeelding 4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96964" y="5206960"/>
                <a:ext cx="1620000" cy="1620000"/>
              </a:xfrm>
              <a:prstGeom prst="rect">
                <a:avLst/>
              </a:prstGeom>
            </p:spPr>
          </p:pic>
          <p:sp>
            <p:nvSpPr>
              <p:cNvPr id="42" name="Tekstvak 41"/>
              <p:cNvSpPr txBox="1"/>
              <p:nvPr/>
            </p:nvSpPr>
            <p:spPr>
              <a:xfrm>
                <a:off x="10755701" y="6330168"/>
                <a:ext cx="902525" cy="228035"/>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40948A"/>
                    </a:solidFill>
                    <a:effectLst/>
                    <a:uLnTx/>
                    <a:uFillTx/>
                    <a:latin typeface="Bahnschrift Light SemiCondensed" panose="020B0502040204020203" pitchFamily="34" charset="0"/>
                    <a:ea typeface="+mn-ea"/>
                    <a:cs typeface="+mn-cs"/>
                  </a:rPr>
                  <a:t>NGO’S</a:t>
                </a:r>
                <a:endPar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endParaRPr>
              </a:p>
            </p:txBody>
          </p:sp>
        </p:grpSp>
        <p:grpSp>
          <p:nvGrpSpPr>
            <p:cNvPr id="23" name="Groep 22"/>
            <p:cNvGrpSpPr/>
            <p:nvPr/>
          </p:nvGrpSpPr>
          <p:grpSpPr>
            <a:xfrm>
              <a:off x="6003045" y="163777"/>
              <a:ext cx="1620000" cy="1620000"/>
              <a:chOff x="1687381" y="4849581"/>
              <a:chExt cx="1620000" cy="1620000"/>
            </a:xfrm>
          </p:grpSpPr>
          <p:pic>
            <p:nvPicPr>
              <p:cNvPr id="39" name="Afbeelding 3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87381" y="4849581"/>
                <a:ext cx="1620000" cy="1620000"/>
              </a:xfrm>
              <a:prstGeom prst="ellipse">
                <a:avLst/>
              </a:prstGeom>
            </p:spPr>
          </p:pic>
          <p:sp>
            <p:nvSpPr>
              <p:cNvPr id="40" name="Tekstvak 39"/>
              <p:cNvSpPr txBox="1"/>
              <p:nvPr/>
            </p:nvSpPr>
            <p:spPr>
              <a:xfrm rot="20412971">
                <a:off x="1963602" y="5697796"/>
                <a:ext cx="1211363" cy="228035"/>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rPr>
                  <a:t>F</a:t>
                </a:r>
                <a:r>
                  <a:rPr kumimoji="0" lang="en-GB" sz="1200" b="0" i="0" u="none" strike="noStrike" kern="1200" cap="none" spc="0" normalizeH="0" baseline="0" noProof="0" dirty="0" smtClean="0">
                    <a:ln>
                      <a:noFill/>
                    </a:ln>
                    <a:solidFill>
                      <a:srgbClr val="40948A"/>
                    </a:solidFill>
                    <a:effectLst/>
                    <a:uLnTx/>
                    <a:uFillTx/>
                    <a:latin typeface="Bahnschrift Light SemiCondensed" panose="020B0502040204020203" pitchFamily="34" charset="0"/>
                    <a:ea typeface="+mn-ea"/>
                    <a:cs typeface="+mn-cs"/>
                  </a:rPr>
                  <a:t>ARMERS</a:t>
                </a:r>
                <a:endPar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endParaRPr>
              </a:p>
            </p:txBody>
          </p:sp>
        </p:grpSp>
        <p:grpSp>
          <p:nvGrpSpPr>
            <p:cNvPr id="24" name="Groep 23"/>
            <p:cNvGrpSpPr/>
            <p:nvPr/>
          </p:nvGrpSpPr>
          <p:grpSpPr>
            <a:xfrm>
              <a:off x="3341351" y="2664373"/>
              <a:ext cx="1620000" cy="1620000"/>
              <a:chOff x="302790" y="3709703"/>
              <a:chExt cx="1620000" cy="1620000"/>
            </a:xfrm>
          </p:grpSpPr>
          <p:pic>
            <p:nvPicPr>
              <p:cNvPr id="37" name="Afbeelding 3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02790" y="3709703"/>
                <a:ext cx="1620000" cy="1620000"/>
              </a:xfrm>
              <a:prstGeom prst="ellipse">
                <a:avLst/>
              </a:prstGeom>
            </p:spPr>
          </p:pic>
          <p:sp>
            <p:nvSpPr>
              <p:cNvPr id="38" name="Tekstvak 37"/>
              <p:cNvSpPr txBox="1"/>
              <p:nvPr/>
            </p:nvSpPr>
            <p:spPr>
              <a:xfrm>
                <a:off x="602839" y="4800108"/>
                <a:ext cx="1019902" cy="228035"/>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rPr>
                  <a:t>G</a:t>
                </a:r>
                <a:r>
                  <a:rPr kumimoji="0" lang="en-GB" sz="1200" b="0" i="0" u="none" strike="noStrike" kern="1200" cap="none" spc="0" normalizeH="0" baseline="0" noProof="0" dirty="0" smtClean="0">
                    <a:ln>
                      <a:noFill/>
                    </a:ln>
                    <a:solidFill>
                      <a:srgbClr val="40948A"/>
                    </a:solidFill>
                    <a:effectLst/>
                    <a:uLnTx/>
                    <a:uFillTx/>
                    <a:latin typeface="Bahnschrift Light SemiCondensed" panose="020B0502040204020203" pitchFamily="34" charset="0"/>
                    <a:ea typeface="+mn-ea"/>
                    <a:cs typeface="+mn-cs"/>
                  </a:rPr>
                  <a:t>OVERNMENT</a:t>
                </a:r>
                <a:endPar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endParaRPr>
              </a:p>
            </p:txBody>
          </p:sp>
        </p:grpSp>
        <p:grpSp>
          <p:nvGrpSpPr>
            <p:cNvPr id="25" name="Groep 24"/>
            <p:cNvGrpSpPr/>
            <p:nvPr/>
          </p:nvGrpSpPr>
          <p:grpSpPr>
            <a:xfrm>
              <a:off x="6003045" y="5238000"/>
              <a:ext cx="1620000" cy="1620000"/>
              <a:chOff x="5091258" y="5185680"/>
              <a:chExt cx="1620000" cy="1620000"/>
            </a:xfrm>
          </p:grpSpPr>
          <p:pic>
            <p:nvPicPr>
              <p:cNvPr id="35" name="Afbeelding 3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091258" y="5185680"/>
                <a:ext cx="1620000" cy="1620000"/>
              </a:xfrm>
              <a:prstGeom prst="rect">
                <a:avLst/>
              </a:prstGeom>
            </p:spPr>
          </p:pic>
          <p:sp>
            <p:nvSpPr>
              <p:cNvPr id="36" name="Tekstvak 35"/>
              <p:cNvSpPr txBox="1"/>
              <p:nvPr/>
            </p:nvSpPr>
            <p:spPr>
              <a:xfrm>
                <a:off x="5419953" y="6312682"/>
                <a:ext cx="902525" cy="228035"/>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40948A"/>
                    </a:solidFill>
                    <a:effectLst/>
                    <a:uLnTx/>
                    <a:uFillTx/>
                    <a:latin typeface="Bahnschrift Light SemiCondensed" panose="020B0502040204020203" pitchFamily="34" charset="0"/>
                    <a:ea typeface="+mn-ea"/>
                    <a:cs typeface="+mn-cs"/>
                  </a:rPr>
                  <a:t>CITIZENS</a:t>
                </a:r>
                <a:endPar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endParaRPr>
              </a:p>
            </p:txBody>
          </p:sp>
        </p:grpSp>
        <p:grpSp>
          <p:nvGrpSpPr>
            <p:cNvPr id="26" name="Groep 25"/>
            <p:cNvGrpSpPr/>
            <p:nvPr/>
          </p:nvGrpSpPr>
          <p:grpSpPr>
            <a:xfrm>
              <a:off x="4161472" y="4427999"/>
              <a:ext cx="1620000" cy="1620000"/>
              <a:chOff x="3322689" y="5185680"/>
              <a:chExt cx="1620000" cy="1620000"/>
            </a:xfrm>
          </p:grpSpPr>
          <p:pic>
            <p:nvPicPr>
              <p:cNvPr id="33" name="Afbeelding 3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322689" y="5185680"/>
                <a:ext cx="1620000" cy="1620000"/>
              </a:xfrm>
              <a:prstGeom prst="rect">
                <a:avLst/>
              </a:prstGeom>
            </p:spPr>
          </p:pic>
          <p:sp>
            <p:nvSpPr>
              <p:cNvPr id="34" name="Tekstvak 33"/>
              <p:cNvSpPr txBox="1"/>
              <p:nvPr/>
            </p:nvSpPr>
            <p:spPr>
              <a:xfrm rot="20829649">
                <a:off x="3469840" y="6006092"/>
                <a:ext cx="1335905" cy="228035"/>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40948A"/>
                    </a:solidFill>
                    <a:effectLst/>
                    <a:uLnTx/>
                    <a:uFillTx/>
                    <a:latin typeface="Bahnschrift Light SemiCondensed" panose="020B0502040204020203" pitchFamily="34" charset="0"/>
                    <a:ea typeface="+mn-ea"/>
                    <a:cs typeface="+mn-cs"/>
                  </a:rPr>
                  <a:t>EXTENSION</a:t>
                </a:r>
                <a:endPar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endParaRPr>
              </a:p>
            </p:txBody>
          </p:sp>
        </p:grpSp>
        <p:grpSp>
          <p:nvGrpSpPr>
            <p:cNvPr id="27" name="Groep 26"/>
            <p:cNvGrpSpPr/>
            <p:nvPr/>
          </p:nvGrpSpPr>
          <p:grpSpPr>
            <a:xfrm>
              <a:off x="4195979" y="796612"/>
              <a:ext cx="1620000" cy="1620000"/>
              <a:chOff x="317494" y="2018628"/>
              <a:chExt cx="1620000" cy="1620000"/>
            </a:xfrm>
          </p:grpSpPr>
          <p:pic>
            <p:nvPicPr>
              <p:cNvPr id="31" name="Afbeelding 30"/>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17494" y="2018628"/>
                <a:ext cx="1620000" cy="1620000"/>
              </a:xfrm>
              <a:prstGeom prst="ellipse">
                <a:avLst/>
              </a:prstGeom>
            </p:spPr>
          </p:pic>
          <p:sp>
            <p:nvSpPr>
              <p:cNvPr id="32" name="Tekstvak 31"/>
              <p:cNvSpPr txBox="1"/>
              <p:nvPr/>
            </p:nvSpPr>
            <p:spPr>
              <a:xfrm>
                <a:off x="700643" y="3115032"/>
                <a:ext cx="902525" cy="228035"/>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40948A"/>
                    </a:solidFill>
                    <a:effectLst/>
                    <a:uLnTx/>
                    <a:uFillTx/>
                    <a:latin typeface="Bahnschrift Light SemiCondensed" panose="020B0502040204020203" pitchFamily="34" charset="0"/>
                    <a:ea typeface="+mn-ea"/>
                    <a:cs typeface="+mn-cs"/>
                  </a:rPr>
                  <a:t>RESEARCH</a:t>
                </a:r>
                <a:endPar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endParaRPr>
              </a:p>
            </p:txBody>
          </p:sp>
        </p:grpSp>
        <p:grpSp>
          <p:nvGrpSpPr>
            <p:cNvPr id="28" name="Groep 27"/>
            <p:cNvGrpSpPr/>
            <p:nvPr/>
          </p:nvGrpSpPr>
          <p:grpSpPr>
            <a:xfrm>
              <a:off x="7917243" y="796612"/>
              <a:ext cx="1620000" cy="1620000"/>
              <a:chOff x="6859827" y="5185680"/>
              <a:chExt cx="1620000" cy="1620000"/>
            </a:xfrm>
          </p:grpSpPr>
          <p:pic>
            <p:nvPicPr>
              <p:cNvPr id="29" name="Afbeelding 28"/>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859827" y="5185680"/>
                <a:ext cx="1620000" cy="1620000"/>
              </a:xfrm>
              <a:prstGeom prst="rect">
                <a:avLst/>
              </a:prstGeom>
            </p:spPr>
          </p:pic>
          <p:sp>
            <p:nvSpPr>
              <p:cNvPr id="30" name="Tekstvak 29"/>
              <p:cNvSpPr txBox="1"/>
              <p:nvPr/>
            </p:nvSpPr>
            <p:spPr>
              <a:xfrm>
                <a:off x="7165827" y="6254137"/>
                <a:ext cx="1007999" cy="228035"/>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40948A"/>
                    </a:solidFill>
                    <a:effectLst/>
                    <a:uLnTx/>
                    <a:uFillTx/>
                    <a:latin typeface="Bahnschrift Light SemiCondensed" panose="020B0502040204020203" pitchFamily="34" charset="0"/>
                    <a:ea typeface="+mn-ea"/>
                    <a:cs typeface="+mn-cs"/>
                  </a:rPr>
                  <a:t>EDUCATION</a:t>
                </a:r>
                <a:endParaRPr kumimoji="0" lang="en-GB" sz="1200" b="0" i="0" u="none" strike="noStrike" kern="1200" cap="none" spc="0" normalizeH="0" baseline="0" noProof="0" dirty="0">
                  <a:ln>
                    <a:noFill/>
                  </a:ln>
                  <a:solidFill>
                    <a:srgbClr val="40948A"/>
                  </a:solidFill>
                  <a:effectLst/>
                  <a:uLnTx/>
                  <a:uFillTx/>
                  <a:latin typeface="Bahnschrift Light SemiCondensed" panose="020B0502040204020203" pitchFamily="34" charset="0"/>
                  <a:ea typeface="+mn-ea"/>
                  <a:cs typeface="+mn-cs"/>
                </a:endParaRPr>
              </a:p>
            </p:txBody>
          </p:sp>
        </p:grpSp>
      </p:grpSp>
      <p:pic>
        <p:nvPicPr>
          <p:cNvPr id="47" name="Afbeelding 46"/>
          <p:cNvPicPr>
            <a:picLocks noChangeAspect="1"/>
          </p:cNvPicPr>
          <p:nvPr/>
        </p:nvPicPr>
        <p:blipFill>
          <a:blip r:embed="rId13"/>
          <a:stretch>
            <a:fillRect/>
          </a:stretch>
        </p:blipFill>
        <p:spPr>
          <a:xfrm>
            <a:off x="5919799" y="1854958"/>
            <a:ext cx="6076753" cy="3775190"/>
          </a:xfrm>
          <a:prstGeom prst="rect">
            <a:avLst/>
          </a:prstGeom>
        </p:spPr>
      </p:pic>
    </p:spTree>
    <p:extLst>
      <p:ext uri="{BB962C8B-B14F-4D97-AF65-F5344CB8AC3E}">
        <p14:creationId xmlns:p14="http://schemas.microsoft.com/office/powerpoint/2010/main" val="278451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p:cNvSpPr txBox="1">
            <a:spLocks/>
          </p:cNvSpPr>
          <p:nvPr/>
        </p:nvSpPr>
        <p:spPr>
          <a:xfrm>
            <a:off x="1022763" y="-28258"/>
            <a:ext cx="1097378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Arial Rounded MT Bold" panose="020F0704030504030204" pitchFamily="34" charset="0"/>
              <a:ea typeface="+mj-ea"/>
              <a:cs typeface="+mj-cs"/>
            </a:endParaRPr>
          </a:p>
        </p:txBody>
      </p:sp>
      <p:sp>
        <p:nvSpPr>
          <p:cNvPr id="18" name="Titel 1"/>
          <p:cNvSpPr>
            <a:spLocks noGrp="1"/>
          </p:cNvSpPr>
          <p:nvPr>
            <p:ph type="title"/>
          </p:nvPr>
        </p:nvSpPr>
        <p:spPr>
          <a:xfrm>
            <a:off x="-10510" y="1"/>
            <a:ext cx="12202510" cy="977462"/>
          </a:xfrm>
          <a:solidFill>
            <a:srgbClr val="FFE369"/>
          </a:solidFill>
          <a:ln>
            <a:solidFill>
              <a:srgbClr val="FFE369"/>
            </a:solidFill>
          </a:ln>
        </p:spPr>
        <p:style>
          <a:lnRef idx="2">
            <a:schemeClr val="accent4"/>
          </a:lnRef>
          <a:fillRef idx="1">
            <a:schemeClr val="lt1"/>
          </a:fillRef>
          <a:effectRef idx="0">
            <a:schemeClr val="accent4"/>
          </a:effectRef>
          <a:fontRef idx="minor">
            <a:schemeClr val="dk1"/>
          </a:fontRef>
        </p:style>
        <p:txBody>
          <a:bodyPr>
            <a:normAutofit/>
          </a:bodyPr>
          <a:lstStyle/>
          <a:p>
            <a:pPr marL="273050"/>
            <a:r>
              <a:rPr lang="en-GB" sz="4000" dirty="0" smtClean="0">
                <a:solidFill>
                  <a:srgbClr val="0C4270"/>
                </a:solidFill>
                <a:latin typeface="Arial Rounded MT Bold" panose="020F0704030504030204" pitchFamily="34" charset="0"/>
              </a:rPr>
              <a:t>Partners</a:t>
            </a:r>
            <a:endParaRPr lang="en-GB" sz="4000" dirty="0">
              <a:solidFill>
                <a:srgbClr val="0C4270"/>
              </a:solidFill>
              <a:latin typeface="Arial Rounded MT Bold" panose="020F0704030504030204" pitchFamily="34" charset="0"/>
            </a:endParaRPr>
          </a:p>
        </p:txBody>
      </p:sp>
      <p:pic>
        <p:nvPicPr>
          <p:cNvPr id="19"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2800" y="0"/>
            <a:ext cx="1240914" cy="1005010"/>
          </a:xfrm>
          <a:prstGeom prst="rect">
            <a:avLst/>
          </a:prstGeom>
        </p:spPr>
      </p:pic>
      <p:sp>
        <p:nvSpPr>
          <p:cNvPr id="16" name="Tekstvak 15">
            <a:extLst>
              <a:ext uri="{FF2B5EF4-FFF2-40B4-BE49-F238E27FC236}">
                <a16:creationId xmlns:a16="http://schemas.microsoft.com/office/drawing/2014/main" id="{5D041B0C-6962-4078-91FD-97B9B3E4BCC8}"/>
              </a:ext>
            </a:extLst>
          </p:cNvPr>
          <p:cNvSpPr txBox="1"/>
          <p:nvPr/>
        </p:nvSpPr>
        <p:spPr>
          <a:xfrm>
            <a:off x="-25239" y="1119696"/>
            <a:ext cx="3309030" cy="2308324"/>
          </a:xfrm>
          <a:prstGeom prst="rect">
            <a:avLst/>
          </a:prstGeom>
          <a:noFill/>
        </p:spPr>
        <p:txBody>
          <a:bodyPr wrap="square" rtlCol="0">
            <a:spAutoFit/>
          </a:bodyPr>
          <a:lstStyle/>
          <a:p>
            <a:pPr algn="ctr"/>
            <a:r>
              <a:rPr lang="en-GB" i="1" dirty="0" smtClean="0">
                <a:solidFill>
                  <a:srgbClr val="56BBAD"/>
                </a:solidFill>
              </a:rPr>
              <a:t>‘As a research and extension centre we support growers in sustainable and innovative vegetable culture. In the living lab we </a:t>
            </a:r>
            <a:r>
              <a:rPr lang="en-GB" b="1" i="1" dirty="0" smtClean="0">
                <a:solidFill>
                  <a:srgbClr val="56BBAD"/>
                </a:solidFill>
              </a:rPr>
              <a:t>share knowledge and get inspired </a:t>
            </a:r>
            <a:r>
              <a:rPr lang="en-GB" i="1" dirty="0" smtClean="0">
                <a:solidFill>
                  <a:srgbClr val="56BBAD"/>
                </a:solidFill>
              </a:rPr>
              <a:t> on organic and agro-ecological techniques in other sectors’</a:t>
            </a:r>
            <a:endParaRPr lang="en-GB" i="1" dirty="0">
              <a:solidFill>
                <a:srgbClr val="56BBAD"/>
              </a:solidFill>
            </a:endParaRPr>
          </a:p>
        </p:txBody>
      </p:sp>
      <p:sp>
        <p:nvSpPr>
          <p:cNvPr id="20" name="Tekstvak 19">
            <a:extLst>
              <a:ext uri="{FF2B5EF4-FFF2-40B4-BE49-F238E27FC236}">
                <a16:creationId xmlns:a16="http://schemas.microsoft.com/office/drawing/2014/main" id="{66A353BA-05B8-9943-BE21-8D1DD2EF6ABF}"/>
              </a:ext>
            </a:extLst>
          </p:cNvPr>
          <p:cNvSpPr txBox="1"/>
          <p:nvPr/>
        </p:nvSpPr>
        <p:spPr>
          <a:xfrm>
            <a:off x="8102464" y="1119696"/>
            <a:ext cx="3793405" cy="1754326"/>
          </a:xfrm>
          <a:prstGeom prst="rect">
            <a:avLst/>
          </a:prstGeom>
          <a:solidFill>
            <a:schemeClr val="bg1">
              <a:alpha val="78000"/>
            </a:schemeClr>
          </a:solidFill>
        </p:spPr>
        <p:txBody>
          <a:bodyPr wrap="square" rtlCol="0">
            <a:spAutoFit/>
          </a:bodyPr>
          <a:lstStyle/>
          <a:p>
            <a:r>
              <a:rPr lang="nl-BE" dirty="0">
                <a:solidFill>
                  <a:schemeClr val="accent2"/>
                </a:solidFill>
                <a:latin typeface="Karla" pitchFamily="2" charset="0"/>
                <a:ea typeface="Karla" pitchFamily="2" charset="0"/>
              </a:rPr>
              <a:t>‘</a:t>
            </a:r>
            <a:r>
              <a:rPr lang="nl-BE" b="1" dirty="0">
                <a:solidFill>
                  <a:schemeClr val="accent2"/>
                </a:solidFill>
                <a:latin typeface="Karla" pitchFamily="2" charset="0"/>
                <a:ea typeface="Karla" pitchFamily="2" charset="0"/>
              </a:rPr>
              <a:t>Open knowledge exchange in co-creation with (organic) farmers </a:t>
            </a:r>
            <a:r>
              <a:rPr lang="nl-BE" dirty="0">
                <a:solidFill>
                  <a:schemeClr val="accent2"/>
                </a:solidFill>
                <a:latin typeface="Karla" pitchFamily="2" charset="0"/>
                <a:ea typeface="Karla" pitchFamily="2" charset="0"/>
              </a:rPr>
              <a:t>as driver for of an agroecological food and farming system’</a:t>
            </a:r>
          </a:p>
          <a:p>
            <a:pPr algn="r"/>
            <a:r>
              <a:rPr lang="nl-BE" b="1" dirty="0">
                <a:solidFill>
                  <a:schemeClr val="accent2"/>
                </a:solidFill>
                <a:latin typeface="Karla" pitchFamily="2" charset="0"/>
                <a:ea typeface="Karla" pitchFamily="2" charset="0"/>
              </a:rPr>
              <a:t>		</a:t>
            </a:r>
            <a:r>
              <a:rPr lang="nl-BE" b="1" dirty="0">
                <a:solidFill>
                  <a:schemeClr val="accent2"/>
                </a:solidFill>
                <a:effectLst>
                  <a:outerShdw blurRad="38100" dist="38100" dir="2700000" algn="tl">
                    <a:srgbClr val="000000">
                      <a:alpha val="43137"/>
                    </a:srgbClr>
                  </a:outerShdw>
                </a:effectLst>
                <a:latin typeface="Karla" pitchFamily="2" charset="0"/>
                <a:ea typeface="Karla" pitchFamily="2" charset="0"/>
              </a:rPr>
              <a:t> </a:t>
            </a:r>
            <a:r>
              <a:rPr lang="nl-BE" i="1" dirty="0">
                <a:solidFill>
                  <a:schemeClr val="accent2"/>
                </a:solidFill>
                <a:effectLst>
                  <a:outerShdw blurRad="38100" dist="38100" dir="2700000" algn="tl">
                    <a:srgbClr val="000000">
                      <a:alpha val="43137"/>
                    </a:srgbClr>
                  </a:outerShdw>
                </a:effectLst>
                <a:latin typeface="Karla" pitchFamily="2" charset="0"/>
                <a:ea typeface="Karla" pitchFamily="2" charset="0"/>
              </a:rPr>
              <a:t>An Jamart</a:t>
            </a:r>
          </a:p>
        </p:txBody>
      </p:sp>
      <p:pic>
        <p:nvPicPr>
          <p:cNvPr id="21" name="Afbeelding 20"/>
          <p:cNvPicPr>
            <a:picLocks noChangeAspect="1"/>
          </p:cNvPicPr>
          <p:nvPr/>
        </p:nvPicPr>
        <p:blipFill>
          <a:blip r:embed="rId4"/>
          <a:stretch>
            <a:fillRect/>
          </a:stretch>
        </p:blipFill>
        <p:spPr>
          <a:xfrm>
            <a:off x="8838079" y="2496238"/>
            <a:ext cx="1646756" cy="636032"/>
          </a:xfrm>
          <a:prstGeom prst="rect">
            <a:avLst/>
          </a:prstGeom>
        </p:spPr>
      </p:pic>
      <p:sp>
        <p:nvSpPr>
          <p:cNvPr id="24" name="Ondertitel 2"/>
          <p:cNvSpPr txBox="1">
            <a:spLocks/>
          </p:cNvSpPr>
          <p:nvPr/>
        </p:nvSpPr>
        <p:spPr>
          <a:xfrm>
            <a:off x="7868692" y="5189445"/>
            <a:ext cx="4127860" cy="1393261"/>
          </a:xfrm>
          <a:prstGeom prst="rect">
            <a:avLst/>
          </a:prstGeom>
        </p:spPr>
        <p:txBody>
          <a:bodyPr vert="horz" lIns="0" tIns="0" rIns="0" bIns="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70000"/>
              </a:lnSpc>
            </a:pPr>
            <a:r>
              <a:rPr lang="nl-BE" sz="2400" b="1" dirty="0" smtClean="0">
                <a:solidFill>
                  <a:srgbClr val="0C4270"/>
                </a:solidFill>
                <a:latin typeface="Calibri"/>
                <a:ea typeface="Verdana"/>
                <a:cs typeface="Calibri"/>
              </a:rPr>
              <a:t>‘</a:t>
            </a:r>
            <a:r>
              <a:rPr lang="en-US" sz="2400" b="1" dirty="0">
                <a:solidFill>
                  <a:srgbClr val="0C4270"/>
                </a:solidFill>
                <a:ea typeface="Verdana"/>
                <a:cs typeface="Calibri"/>
              </a:rPr>
              <a:t>Increasing biodiversity </a:t>
            </a:r>
            <a:r>
              <a:rPr lang="en-US" sz="2400" dirty="0">
                <a:solidFill>
                  <a:srgbClr val="0C4270"/>
                </a:solidFill>
                <a:ea typeface="Verdana"/>
                <a:cs typeface="Calibri"/>
              </a:rPr>
              <a:t>is a corner stone in modern fruit </a:t>
            </a:r>
            <a:r>
              <a:rPr lang="en-US" sz="2400" dirty="0" smtClean="0">
                <a:solidFill>
                  <a:srgbClr val="0C4270"/>
                </a:solidFill>
                <a:ea typeface="Verdana"/>
                <a:cs typeface="Calibri"/>
              </a:rPr>
              <a:t>production and the basis for agro ecology’</a:t>
            </a:r>
            <a:r>
              <a:rPr lang="nl-BE" sz="2400" dirty="0" smtClean="0">
                <a:solidFill>
                  <a:srgbClr val="0C4270"/>
                </a:solidFill>
                <a:latin typeface="Calibri"/>
                <a:ea typeface="Verdana"/>
                <a:cs typeface="Calibri"/>
              </a:rPr>
              <a:t>’</a:t>
            </a:r>
          </a:p>
          <a:p>
            <a:pPr algn="r">
              <a:lnSpc>
                <a:spcPct val="70000"/>
              </a:lnSpc>
            </a:pPr>
            <a:r>
              <a:rPr lang="nl-BE" i="1" dirty="0" smtClean="0">
                <a:solidFill>
                  <a:srgbClr val="0C4270"/>
                </a:solidFill>
                <a:effectLst>
                  <a:outerShdw blurRad="660400" dist="38100" dir="2700000" algn="tl" rotWithShape="0">
                    <a:prstClr val="black">
                      <a:alpha val="88000"/>
                    </a:prstClr>
                  </a:outerShdw>
                </a:effectLst>
                <a:latin typeface="Calibri"/>
                <a:ea typeface="Verdana"/>
                <a:cs typeface="Calibri"/>
              </a:rPr>
              <a:t>Renske Petré</a:t>
            </a:r>
            <a:endParaRPr lang="en-GB" i="1" dirty="0">
              <a:solidFill>
                <a:srgbClr val="0C4270"/>
              </a:solidFill>
              <a:effectLst>
                <a:outerShdw blurRad="660400" dist="38100" dir="2700000" algn="tl" rotWithShape="0">
                  <a:prstClr val="black">
                    <a:alpha val="88000"/>
                  </a:prstClr>
                </a:outerShdw>
              </a:effectLst>
            </a:endParaRPr>
          </a:p>
        </p:txBody>
      </p:sp>
      <p:pic>
        <p:nvPicPr>
          <p:cNvPr id="26" name="Picture 3" descr="\\pcfruit-dc\data01\_pcfruit\logos\Nieuw_logo_pcfruit\pcfruit vzw 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102464" y="6266932"/>
            <a:ext cx="1241298" cy="445421"/>
          </a:xfrm>
          <a:prstGeom prst="rect">
            <a:avLst/>
          </a:prstGeom>
          <a:noFill/>
          <a:extLst>
            <a:ext uri="{909E8E84-426E-40DD-AFC4-6F175D3DCCD1}">
              <a14:hiddenFill xmlns:a14="http://schemas.microsoft.com/office/drawing/2010/main">
                <a:solidFill>
                  <a:srgbClr val="FFFFFF"/>
                </a:solidFill>
              </a14:hiddenFill>
            </a:ext>
          </a:extLst>
        </p:spPr>
      </p:pic>
      <p:sp>
        <p:nvSpPr>
          <p:cNvPr id="27" name="Ondertitel 2"/>
          <p:cNvSpPr txBox="1">
            <a:spLocks/>
          </p:cNvSpPr>
          <p:nvPr/>
        </p:nvSpPr>
        <p:spPr>
          <a:xfrm>
            <a:off x="3578011" y="4729131"/>
            <a:ext cx="3056422" cy="1383229"/>
          </a:xfrm>
          <a:prstGeom prst="rect">
            <a:avLst/>
          </a:prstGeom>
        </p:spPr>
        <p:txBody>
          <a:bodyPr vert="horz" lIns="0" tIns="0" rIns="0" bIns="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70000"/>
              </a:lnSpc>
            </a:pPr>
            <a:r>
              <a:rPr lang="en-GB" sz="2400" dirty="0" smtClean="0">
                <a:solidFill>
                  <a:schemeClr val="accent6">
                    <a:lumMod val="75000"/>
                  </a:schemeClr>
                </a:solidFill>
                <a:latin typeface="Calibri"/>
                <a:ea typeface="Verdana"/>
                <a:cs typeface="Calibri"/>
              </a:rPr>
              <a:t>‘</a:t>
            </a:r>
            <a:r>
              <a:rPr lang="en-GB" sz="2400" b="1" dirty="0" smtClean="0">
                <a:solidFill>
                  <a:schemeClr val="accent6">
                    <a:lumMod val="75000"/>
                  </a:schemeClr>
                </a:solidFill>
                <a:latin typeface="Calibri"/>
                <a:ea typeface="Verdana"/>
                <a:cs typeface="Calibri"/>
              </a:rPr>
              <a:t>On farm innovation and technical progress </a:t>
            </a:r>
            <a:r>
              <a:rPr lang="en-GB" sz="2400" dirty="0" smtClean="0">
                <a:solidFill>
                  <a:schemeClr val="accent6">
                    <a:lumMod val="75000"/>
                  </a:schemeClr>
                </a:solidFill>
                <a:latin typeface="Calibri"/>
                <a:ea typeface="Verdana"/>
                <a:cs typeface="Calibri"/>
              </a:rPr>
              <a:t>are </a:t>
            </a:r>
            <a:r>
              <a:rPr lang="en-GB" sz="2400" b="1" dirty="0" smtClean="0">
                <a:solidFill>
                  <a:schemeClr val="accent6">
                    <a:lumMod val="75000"/>
                  </a:schemeClr>
                </a:solidFill>
                <a:latin typeface="Calibri"/>
                <a:ea typeface="Verdana"/>
                <a:cs typeface="Calibri"/>
              </a:rPr>
              <a:t>vital drivers </a:t>
            </a:r>
            <a:r>
              <a:rPr lang="en-GB" sz="2400" dirty="0" smtClean="0">
                <a:solidFill>
                  <a:schemeClr val="accent6">
                    <a:lumMod val="75000"/>
                  </a:schemeClr>
                </a:solidFill>
                <a:latin typeface="Calibri"/>
                <a:ea typeface="Verdana"/>
                <a:cs typeface="Calibri"/>
              </a:rPr>
              <a:t>in the transition to a more agro-ecological approach</a:t>
            </a:r>
            <a:r>
              <a:rPr lang="en-GB" dirty="0" smtClean="0">
                <a:solidFill>
                  <a:srgbClr val="0C4270"/>
                </a:solidFill>
                <a:latin typeface="Calibri"/>
                <a:ea typeface="Verdana"/>
                <a:cs typeface="Calibri"/>
              </a:rPr>
              <a:t>’</a:t>
            </a:r>
          </a:p>
          <a:p>
            <a:pPr algn="r">
              <a:lnSpc>
                <a:spcPct val="70000"/>
              </a:lnSpc>
            </a:pPr>
            <a:r>
              <a:rPr lang="nl-BE" i="1" dirty="0" smtClean="0">
                <a:solidFill>
                  <a:schemeClr val="accent6">
                    <a:lumMod val="75000"/>
                  </a:schemeClr>
                </a:solidFill>
                <a:effectLst>
                  <a:outerShdw blurRad="660400" dist="38100" dir="2700000" algn="tl" rotWithShape="0">
                    <a:prstClr val="black">
                      <a:alpha val="88000"/>
                    </a:prstClr>
                  </a:outerShdw>
                </a:effectLst>
                <a:latin typeface="Calibri"/>
                <a:ea typeface="Verdana"/>
                <a:cs typeface="Calibri"/>
              </a:rPr>
              <a:t>Dieter </a:t>
            </a:r>
            <a:r>
              <a:rPr lang="nl-BE" i="1" dirty="0" err="1" smtClean="0">
                <a:solidFill>
                  <a:schemeClr val="accent6">
                    <a:lumMod val="75000"/>
                  </a:schemeClr>
                </a:solidFill>
                <a:effectLst>
                  <a:outerShdw blurRad="660400" dist="38100" dir="2700000" algn="tl" rotWithShape="0">
                    <a:prstClr val="black">
                      <a:alpha val="88000"/>
                    </a:prstClr>
                  </a:outerShdw>
                </a:effectLst>
                <a:latin typeface="Calibri"/>
                <a:ea typeface="Verdana"/>
                <a:cs typeface="Calibri"/>
              </a:rPr>
              <a:t>Depraetere</a:t>
            </a:r>
            <a:endParaRPr lang="en-GB" i="1" dirty="0">
              <a:solidFill>
                <a:schemeClr val="accent6">
                  <a:lumMod val="75000"/>
                </a:schemeClr>
              </a:solidFill>
              <a:effectLst>
                <a:outerShdw blurRad="660400" dist="38100" dir="2700000" algn="tl" rotWithShape="0">
                  <a:prstClr val="black">
                    <a:alpha val="88000"/>
                  </a:prstClr>
                </a:outerShdw>
              </a:effectLst>
            </a:endParaRPr>
          </a:p>
        </p:txBody>
      </p:sp>
      <p:pic>
        <p:nvPicPr>
          <p:cNvPr id="29" name="Afbeelding 2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69750" y="5932113"/>
            <a:ext cx="1267341" cy="699678"/>
          </a:xfrm>
          <a:prstGeom prst="rect">
            <a:avLst/>
          </a:prstGeom>
        </p:spPr>
      </p:pic>
      <p:pic>
        <p:nvPicPr>
          <p:cNvPr id="30" name="Afbeelding 29">
            <a:extLst>
              <a:ext uri="{FF2B5EF4-FFF2-40B4-BE49-F238E27FC236}">
                <a16:creationId xmlns:a16="http://schemas.microsoft.com/office/drawing/2014/main" id="{82492550-1B9B-40FD-8BCA-28CE62EFD1B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2334" y="3132270"/>
            <a:ext cx="850429" cy="850429"/>
          </a:xfrm>
          <a:prstGeom prst="rect">
            <a:avLst/>
          </a:prstGeom>
        </p:spPr>
      </p:pic>
      <p:sp>
        <p:nvSpPr>
          <p:cNvPr id="31" name="Ondertitel 2"/>
          <p:cNvSpPr txBox="1">
            <a:spLocks/>
          </p:cNvSpPr>
          <p:nvPr/>
        </p:nvSpPr>
        <p:spPr>
          <a:xfrm>
            <a:off x="3511693" y="955402"/>
            <a:ext cx="3607916" cy="951391"/>
          </a:xfrm>
          <a:prstGeom prst="rect">
            <a:avLst/>
          </a:prstGeom>
        </p:spPr>
        <p:txBody>
          <a:bodyPr vert="horz" lIns="0" tIns="0" rIns="0" bIns="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70000"/>
              </a:lnSpc>
            </a:pPr>
            <a:r>
              <a:rPr lang="en-GB" sz="2400" dirty="0" smtClean="0">
                <a:ea typeface="Verdana"/>
                <a:cs typeface="Calibri"/>
              </a:rPr>
              <a:t>‘Healthy agriculture </a:t>
            </a:r>
            <a:r>
              <a:rPr lang="en-GB" sz="2400" b="1" dirty="0" smtClean="0">
                <a:ea typeface="Verdana"/>
                <a:cs typeface="Calibri"/>
              </a:rPr>
              <a:t>for </a:t>
            </a:r>
          </a:p>
          <a:p>
            <a:pPr>
              <a:lnSpc>
                <a:spcPct val="70000"/>
              </a:lnSpc>
            </a:pPr>
            <a:r>
              <a:rPr lang="en-GB" sz="2400" b="1" dirty="0" smtClean="0">
                <a:ea typeface="Verdana"/>
                <a:cs typeface="Calibri"/>
              </a:rPr>
              <a:t>involved local communities</a:t>
            </a:r>
            <a:r>
              <a:rPr lang="en-GB" sz="2400" dirty="0" smtClean="0">
                <a:ea typeface="Verdana"/>
                <a:cs typeface="Calibri"/>
              </a:rPr>
              <a:t>’</a:t>
            </a:r>
            <a:endParaRPr lang="en-GB" sz="2400" dirty="0">
              <a:effectLst>
                <a:outerShdw blurRad="660400" dist="38100" dir="2700000" algn="tl" rotWithShape="0">
                  <a:prstClr val="black">
                    <a:alpha val="88000"/>
                  </a:prstClr>
                </a:outerShdw>
              </a:effectLst>
            </a:endParaRPr>
          </a:p>
        </p:txBody>
      </p:sp>
      <p:pic>
        <p:nvPicPr>
          <p:cNvPr id="32" name="Picture 27" descr="A close up of a logo&#10;&#10;Description automatically generated">
            <a:extLst>
              <a:ext uri="{FF2B5EF4-FFF2-40B4-BE49-F238E27FC236}">
                <a16:creationId xmlns:a16="http://schemas.microsoft.com/office/drawing/2014/main" id="{56734097-5C20-B94C-AA57-94B0B62E0C3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628560" y="1240349"/>
            <a:ext cx="1312845" cy="1312845"/>
          </a:xfrm>
          <a:prstGeom prst="rect">
            <a:avLst/>
          </a:prstGeom>
        </p:spPr>
      </p:pic>
      <p:sp>
        <p:nvSpPr>
          <p:cNvPr id="34" name="Ondertitel 2">
            <a:extLst>
              <a:ext uri="{FF2B5EF4-FFF2-40B4-BE49-F238E27FC236}">
                <a16:creationId xmlns:a16="http://schemas.microsoft.com/office/drawing/2014/main" id="{E02A088F-3ECF-4F17-AB7B-680001260B5C}"/>
              </a:ext>
            </a:extLst>
          </p:cNvPr>
          <p:cNvSpPr txBox="1">
            <a:spLocks/>
          </p:cNvSpPr>
          <p:nvPr/>
        </p:nvSpPr>
        <p:spPr>
          <a:xfrm>
            <a:off x="3152487" y="2297915"/>
            <a:ext cx="4127860" cy="2040094"/>
          </a:xfrm>
          <a:prstGeom prst="rect">
            <a:avLst/>
          </a:prstGeom>
        </p:spPr>
        <p:txBody>
          <a:bodyPr vert="horz" lIns="0" tIns="0" rIns="0" bIns="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70000"/>
              </a:lnSpc>
            </a:pPr>
            <a:r>
              <a:rPr lang="en-GB" sz="2400" dirty="0" smtClean="0">
                <a:solidFill>
                  <a:srgbClr val="0C4270"/>
                </a:solidFill>
                <a:latin typeface="Calibri"/>
                <a:ea typeface="Verdana"/>
                <a:cs typeface="Calibri"/>
              </a:rPr>
              <a:t>‘</a:t>
            </a:r>
            <a:r>
              <a:rPr lang="en-GB" sz="2400" b="1" dirty="0" smtClean="0">
                <a:solidFill>
                  <a:srgbClr val="0C4270"/>
                </a:solidFill>
                <a:latin typeface="Calibri"/>
                <a:ea typeface="Verdana"/>
                <a:cs typeface="Calibri"/>
              </a:rPr>
              <a:t>Practice-driven research </a:t>
            </a:r>
            <a:r>
              <a:rPr lang="en-GB" sz="2400" dirty="0" smtClean="0">
                <a:solidFill>
                  <a:srgbClr val="0C4270"/>
                </a:solidFill>
                <a:latin typeface="Calibri"/>
                <a:ea typeface="Verdana"/>
                <a:cs typeface="Calibri"/>
              </a:rPr>
              <a:t>and tailored knowledge exchange are key for development of agro-ecological innovations with farmers’</a:t>
            </a:r>
          </a:p>
          <a:p>
            <a:pPr algn="r">
              <a:lnSpc>
                <a:spcPct val="70000"/>
              </a:lnSpc>
            </a:pPr>
            <a:r>
              <a:rPr lang="en-GB" i="1" dirty="0" smtClean="0">
                <a:solidFill>
                  <a:srgbClr val="0C4270"/>
                </a:solidFill>
                <a:effectLst>
                  <a:outerShdw blurRad="660400" dist="38100" dir="2700000" algn="tl" rotWithShape="0">
                    <a:prstClr val="black">
                      <a:alpha val="88000"/>
                    </a:prstClr>
                  </a:outerShdw>
                </a:effectLst>
                <a:latin typeface="Calibri"/>
                <a:ea typeface="Verdana"/>
                <a:cs typeface="Calibri"/>
              </a:rPr>
              <a:t>Carmen Landuyt</a:t>
            </a:r>
            <a:endParaRPr lang="en-GB" i="1" dirty="0">
              <a:solidFill>
                <a:srgbClr val="0C4270"/>
              </a:solidFill>
              <a:effectLst>
                <a:outerShdw blurRad="660400" dist="38100" dir="2700000" algn="tl" rotWithShape="0">
                  <a:prstClr val="black">
                    <a:alpha val="88000"/>
                  </a:prstClr>
                </a:outerShdw>
              </a:effectLst>
            </a:endParaRPr>
          </a:p>
        </p:txBody>
      </p:sp>
      <p:pic>
        <p:nvPicPr>
          <p:cNvPr id="35" name="Afbeelding 34" descr="Afbeelding met tekening&#10;&#10;Automatisch gegenereerde beschrijving">
            <a:extLst>
              <a:ext uri="{FF2B5EF4-FFF2-40B4-BE49-F238E27FC236}">
                <a16:creationId xmlns:a16="http://schemas.microsoft.com/office/drawing/2014/main" id="{CE5886B7-599D-4B99-BED4-007A60183FB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11463" y="3762716"/>
            <a:ext cx="1383687" cy="345457"/>
          </a:xfrm>
          <a:prstGeom prst="rect">
            <a:avLst/>
          </a:prstGeom>
        </p:spPr>
      </p:pic>
      <p:sp>
        <p:nvSpPr>
          <p:cNvPr id="36" name="Tekstvak 35"/>
          <p:cNvSpPr txBox="1"/>
          <p:nvPr/>
        </p:nvSpPr>
        <p:spPr>
          <a:xfrm>
            <a:off x="7442439" y="3132270"/>
            <a:ext cx="4711743" cy="1938992"/>
          </a:xfrm>
          <a:prstGeom prst="rect">
            <a:avLst/>
          </a:prstGeom>
          <a:noFill/>
        </p:spPr>
        <p:txBody>
          <a:bodyPr wrap="square" rtlCol="0">
            <a:spAutoFit/>
          </a:bodyPr>
          <a:lstStyle/>
          <a:p>
            <a:r>
              <a:rPr lang="en-GB" sz="2000" i="1" dirty="0" smtClean="0">
                <a:solidFill>
                  <a:srgbClr val="0C4270"/>
                </a:solidFill>
              </a:rPr>
              <a:t>“We believe that </a:t>
            </a:r>
            <a:r>
              <a:rPr lang="en-GB" sz="2000" b="1" i="1" dirty="0" smtClean="0">
                <a:solidFill>
                  <a:srgbClr val="0C4270"/>
                </a:solidFill>
              </a:rPr>
              <a:t>system approaches are necessary to address the challenges of our today’s food system</a:t>
            </a:r>
            <a:r>
              <a:rPr lang="en-GB" sz="2000" i="1" dirty="0" smtClean="0">
                <a:solidFill>
                  <a:srgbClr val="0C4270"/>
                </a:solidFill>
              </a:rPr>
              <a:t>. </a:t>
            </a:r>
            <a:r>
              <a:rPr lang="en-GB" sz="2000" b="1" i="1" dirty="0" smtClean="0">
                <a:solidFill>
                  <a:srgbClr val="0C4270"/>
                </a:solidFill>
              </a:rPr>
              <a:t>Researcher</a:t>
            </a:r>
            <a:r>
              <a:rPr lang="en-GB" sz="2000" i="1" dirty="0" smtClean="0">
                <a:solidFill>
                  <a:srgbClr val="0C4270"/>
                </a:solidFill>
              </a:rPr>
              <a:t>s need to take up a </a:t>
            </a:r>
            <a:r>
              <a:rPr lang="en-GB" sz="2000" b="1" i="1" dirty="0" smtClean="0">
                <a:solidFill>
                  <a:srgbClr val="0C4270"/>
                </a:solidFill>
              </a:rPr>
              <a:t>new role in society </a:t>
            </a:r>
            <a:r>
              <a:rPr lang="en-GB" sz="2000" i="1" dirty="0" smtClean="0">
                <a:solidFill>
                  <a:srgbClr val="0C4270"/>
                </a:solidFill>
              </a:rPr>
              <a:t>and this living lab will learn us a lot about this.”</a:t>
            </a:r>
          </a:p>
          <a:p>
            <a:pPr algn="r"/>
            <a:r>
              <a:rPr lang="nl-BE" sz="2000" b="1" dirty="0">
                <a:solidFill>
                  <a:srgbClr val="0C4270"/>
                </a:solidFill>
              </a:rPr>
              <a:t>	</a:t>
            </a:r>
            <a:r>
              <a:rPr lang="nl-BE" sz="2000" b="1" dirty="0" smtClean="0">
                <a:solidFill>
                  <a:srgbClr val="0C4270"/>
                </a:solidFill>
              </a:rPr>
              <a:t>	</a:t>
            </a:r>
            <a:r>
              <a:rPr lang="nl-BE" sz="2000" b="1" i="1" dirty="0" smtClean="0">
                <a:solidFill>
                  <a:srgbClr val="0C4270"/>
                </a:solidFill>
              </a:rPr>
              <a:t>	</a:t>
            </a:r>
            <a:r>
              <a:rPr lang="nl-BE" i="1" dirty="0" smtClean="0">
                <a:solidFill>
                  <a:srgbClr val="0C4270"/>
                </a:solidFill>
                <a:effectLst>
                  <a:outerShdw blurRad="38100" dist="38100" dir="2700000" algn="tl">
                    <a:srgbClr val="000000">
                      <a:alpha val="43137"/>
                    </a:srgbClr>
                  </a:outerShdw>
                </a:effectLst>
              </a:rPr>
              <a:t>Fleur Marchand</a:t>
            </a:r>
            <a:endParaRPr lang="nl-BE" i="1" dirty="0">
              <a:solidFill>
                <a:srgbClr val="0C4270"/>
              </a:solidFill>
              <a:effectLst>
                <a:outerShdw blurRad="38100" dist="38100" dir="2700000" algn="tl">
                  <a:srgbClr val="000000">
                    <a:alpha val="43137"/>
                  </a:srgbClr>
                </a:outerShdw>
              </a:effectLst>
            </a:endParaRPr>
          </a:p>
        </p:txBody>
      </p:sp>
      <p:pic>
        <p:nvPicPr>
          <p:cNvPr id="37" name="Graphic 3">
            <a:extLst>
              <a:ext uri="{FF2B5EF4-FFF2-40B4-BE49-F238E27FC236}">
                <a16:creationId xmlns:a16="http://schemas.microsoft.com/office/drawing/2014/main" id="{F3DADC7F-F63E-4D2D-AEA5-FD916D93669F}"/>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p:blipFill>
        <p:spPr>
          <a:xfrm>
            <a:off x="7020799" y="4806131"/>
            <a:ext cx="1112310" cy="532488"/>
          </a:xfrm>
          <a:prstGeom prst="rect">
            <a:avLst/>
          </a:prstGeom>
        </p:spPr>
      </p:pic>
      <p:sp>
        <p:nvSpPr>
          <p:cNvPr id="23" name="Rechthoek 22"/>
          <p:cNvSpPr/>
          <p:nvPr/>
        </p:nvSpPr>
        <p:spPr>
          <a:xfrm>
            <a:off x="108419" y="4806131"/>
            <a:ext cx="2891307" cy="1761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6">
                    <a:lumMod val="75000"/>
                  </a:schemeClr>
                </a:solidFill>
              </a:rPr>
              <a:t>‘Thanks </a:t>
            </a:r>
            <a:r>
              <a:rPr lang="en-US" sz="2000" dirty="0">
                <a:solidFill>
                  <a:schemeClr val="accent6">
                    <a:lumMod val="75000"/>
                  </a:schemeClr>
                </a:solidFill>
              </a:rPr>
              <a:t>to agro-ecological thinking, we </a:t>
            </a:r>
            <a:r>
              <a:rPr lang="en-US" sz="2000" b="1" dirty="0">
                <a:solidFill>
                  <a:schemeClr val="accent6">
                    <a:lumMod val="75000"/>
                  </a:schemeClr>
                </a:solidFill>
              </a:rPr>
              <a:t>look beyond the </a:t>
            </a:r>
            <a:r>
              <a:rPr lang="en-US" sz="2000" b="1" dirty="0" smtClean="0">
                <a:solidFill>
                  <a:schemeClr val="accent6">
                    <a:lumMod val="75000"/>
                  </a:schemeClr>
                </a:solidFill>
              </a:rPr>
              <a:t>optimization </a:t>
            </a:r>
            <a:r>
              <a:rPr lang="en-US" sz="2000" b="1" dirty="0">
                <a:solidFill>
                  <a:schemeClr val="accent6">
                    <a:lumMod val="75000"/>
                  </a:schemeClr>
                </a:solidFill>
              </a:rPr>
              <a:t>of </a:t>
            </a:r>
            <a:r>
              <a:rPr lang="en-US" sz="2000" b="1" dirty="0" smtClean="0">
                <a:solidFill>
                  <a:schemeClr val="accent6">
                    <a:lumMod val="75000"/>
                  </a:schemeClr>
                </a:solidFill>
              </a:rPr>
              <a:t>cultivation’</a:t>
            </a:r>
            <a:r>
              <a:rPr lang="en-US" dirty="0" smtClean="0">
                <a:solidFill>
                  <a:schemeClr val="accent6">
                    <a:lumMod val="75000"/>
                  </a:schemeClr>
                </a:solidFill>
              </a:rPr>
              <a:t>.</a:t>
            </a:r>
            <a:endParaRPr lang="nl-BE" dirty="0">
              <a:solidFill>
                <a:schemeClr val="accent6">
                  <a:lumMod val="75000"/>
                </a:schemeClr>
              </a:solidFill>
            </a:endParaRPr>
          </a:p>
        </p:txBody>
      </p:sp>
      <p:pic>
        <p:nvPicPr>
          <p:cNvPr id="28" name="Picture 11" descr="Aardbeien, kleinfruit en druiven - Provincie Vlaams-Brabant">
            <a:hlinkClick r:id="rId12"/>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562027" y="4303105"/>
            <a:ext cx="1304513" cy="852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017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510" y="1"/>
            <a:ext cx="12202510" cy="977462"/>
          </a:xfrm>
          <a:solidFill>
            <a:srgbClr val="FFE369"/>
          </a:solidFill>
          <a:ln>
            <a:solidFill>
              <a:srgbClr val="FFE369"/>
            </a:solidFill>
          </a:ln>
        </p:spPr>
        <p:style>
          <a:lnRef idx="2">
            <a:schemeClr val="accent4"/>
          </a:lnRef>
          <a:fillRef idx="1">
            <a:schemeClr val="lt1"/>
          </a:fillRef>
          <a:effectRef idx="0">
            <a:schemeClr val="accent4"/>
          </a:effectRef>
          <a:fontRef idx="minor">
            <a:schemeClr val="dk1"/>
          </a:fontRef>
        </p:style>
        <p:txBody>
          <a:bodyPr>
            <a:normAutofit/>
          </a:bodyPr>
          <a:lstStyle/>
          <a:p>
            <a:pPr marL="273050"/>
            <a:r>
              <a:rPr lang="en-GB" sz="4000" dirty="0" smtClean="0">
                <a:solidFill>
                  <a:srgbClr val="0C4270"/>
                </a:solidFill>
                <a:latin typeface="Arial Rounded MT Bold" panose="020F0704030504030204" pitchFamily="34" charset="0"/>
              </a:rPr>
              <a:t>Vision and mission</a:t>
            </a:r>
            <a:endParaRPr lang="en-GB" sz="4000" dirty="0">
              <a:solidFill>
                <a:srgbClr val="0C4270"/>
              </a:solidFill>
              <a:latin typeface="Arial Rounded MT Bold" panose="020F0704030504030204" pitchFamily="34" charset="0"/>
            </a:endParaRPr>
          </a:p>
        </p:txBody>
      </p:sp>
      <p:pic>
        <p:nvPicPr>
          <p:cNvPr id="13"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00901" y="1767999"/>
            <a:ext cx="4346597" cy="4270637"/>
          </a:xfrm>
          <a:prstGeom prst="rect">
            <a:avLst/>
          </a:prstGeom>
        </p:spPr>
      </p:pic>
      <p:sp>
        <p:nvSpPr>
          <p:cNvPr id="4" name="Rechthoek 3"/>
          <p:cNvSpPr/>
          <p:nvPr/>
        </p:nvSpPr>
        <p:spPr>
          <a:xfrm>
            <a:off x="572585" y="1945208"/>
            <a:ext cx="6096000" cy="4093428"/>
          </a:xfrm>
          <a:prstGeom prst="rect">
            <a:avLst/>
          </a:prstGeom>
        </p:spPr>
        <p:txBody>
          <a:bodyPr>
            <a:spAutoFit/>
          </a:bodyPr>
          <a:lstStyle/>
          <a:p>
            <a:r>
              <a:rPr lang="en-GB" sz="2000" b="1" dirty="0" smtClean="0">
                <a:solidFill>
                  <a:srgbClr val="5EBAAF"/>
                </a:solidFill>
              </a:rPr>
              <a:t>WHY? </a:t>
            </a:r>
            <a:r>
              <a:rPr lang="en-GB" sz="2000" dirty="0" smtClean="0">
                <a:solidFill>
                  <a:srgbClr val="002060"/>
                </a:solidFill>
              </a:rPr>
              <a:t>We support agroecological innovation as a lever in the </a:t>
            </a:r>
            <a:r>
              <a:rPr lang="en-GB" sz="2000" b="1" dirty="0" smtClean="0">
                <a:solidFill>
                  <a:srgbClr val="002060"/>
                </a:solidFill>
              </a:rPr>
              <a:t>transition from organic and conventional agriculture </a:t>
            </a:r>
            <a:r>
              <a:rPr lang="en-GB" sz="2000" dirty="0" smtClean="0">
                <a:solidFill>
                  <a:srgbClr val="002060"/>
                </a:solidFill>
              </a:rPr>
              <a:t>to a sustainable food and agricultural ecosystems. </a:t>
            </a:r>
          </a:p>
          <a:p>
            <a:endParaRPr lang="en-GB" sz="2000" b="1" dirty="0" smtClean="0">
              <a:solidFill>
                <a:srgbClr val="002060"/>
              </a:solidFill>
            </a:endParaRPr>
          </a:p>
          <a:p>
            <a:endParaRPr lang="en-GB" sz="2000" b="1" dirty="0" smtClean="0">
              <a:solidFill>
                <a:srgbClr val="5EBAAF"/>
              </a:solidFill>
            </a:endParaRPr>
          </a:p>
          <a:p>
            <a:r>
              <a:rPr lang="en-GB" sz="2000" b="1" dirty="0" smtClean="0">
                <a:solidFill>
                  <a:srgbClr val="5EBAAF"/>
                </a:solidFill>
              </a:rPr>
              <a:t>WHAT? </a:t>
            </a:r>
            <a:r>
              <a:rPr lang="en-GB" sz="2000" dirty="0" smtClean="0">
                <a:solidFill>
                  <a:srgbClr val="002060"/>
                </a:solidFill>
              </a:rPr>
              <a:t>The living lab brings together partners from the agrifood system and facilitates </a:t>
            </a:r>
            <a:r>
              <a:rPr lang="en-GB" sz="2000" b="1" dirty="0" smtClean="0">
                <a:solidFill>
                  <a:srgbClr val="002060"/>
                </a:solidFill>
              </a:rPr>
              <a:t>innovative research and knowledge sharing </a:t>
            </a:r>
            <a:r>
              <a:rPr lang="en-GB" sz="2000" dirty="0" smtClean="0">
                <a:solidFill>
                  <a:srgbClr val="002060"/>
                </a:solidFill>
              </a:rPr>
              <a:t>on agroecology and organic agriculture.</a:t>
            </a:r>
          </a:p>
          <a:p>
            <a:endParaRPr lang="en-GB" sz="1200" dirty="0" smtClean="0">
              <a:solidFill>
                <a:srgbClr val="002060"/>
              </a:solidFill>
            </a:endParaRPr>
          </a:p>
          <a:p>
            <a:r>
              <a:rPr lang="en-GB" sz="2000" dirty="0" smtClean="0">
                <a:solidFill>
                  <a:srgbClr val="002060"/>
                </a:solidFill>
              </a:rPr>
              <a:t>To this end, we </a:t>
            </a:r>
            <a:r>
              <a:rPr lang="en-GB" sz="2000" b="1" dirty="0" smtClean="0">
                <a:solidFill>
                  <a:srgbClr val="002060"/>
                </a:solidFill>
              </a:rPr>
              <a:t>connect people, organisations, science and practice</a:t>
            </a:r>
            <a:r>
              <a:rPr lang="en-GB" sz="2000" dirty="0" smtClean="0">
                <a:solidFill>
                  <a:srgbClr val="002060"/>
                </a:solidFill>
              </a:rPr>
              <a:t>. The LLAEBIO is continuously looking for </a:t>
            </a:r>
            <a:r>
              <a:rPr lang="en-GB" sz="2000" b="1" dirty="0" smtClean="0">
                <a:solidFill>
                  <a:srgbClr val="002060"/>
                </a:solidFill>
              </a:rPr>
              <a:t>partnerships to develop its activities together</a:t>
            </a:r>
            <a:r>
              <a:rPr lang="en-GB" sz="2000" dirty="0" smtClean="0">
                <a:solidFill>
                  <a:srgbClr val="002060"/>
                </a:solidFill>
              </a:rPr>
              <a:t>. </a:t>
            </a:r>
          </a:p>
        </p:txBody>
      </p:sp>
      <p:pic>
        <p:nvPicPr>
          <p:cNvPr id="14" name="Tijdelijke aanduiding voor inhoud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72800" y="0"/>
            <a:ext cx="1240914" cy="1005010"/>
          </a:xfrm>
          <a:prstGeom prst="rect">
            <a:avLst/>
          </a:prstGeom>
        </p:spPr>
      </p:pic>
    </p:spTree>
    <p:extLst>
      <p:ext uri="{BB962C8B-B14F-4D97-AF65-F5344CB8AC3E}">
        <p14:creationId xmlns:p14="http://schemas.microsoft.com/office/powerpoint/2010/main" val="34963011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p:cNvSpPr txBox="1">
            <a:spLocks/>
          </p:cNvSpPr>
          <p:nvPr/>
        </p:nvSpPr>
        <p:spPr>
          <a:xfrm>
            <a:off x="1022763" y="-28258"/>
            <a:ext cx="1097378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Arial Rounded MT Bold" panose="020F0704030504030204" pitchFamily="34" charset="0"/>
              <a:ea typeface="+mj-ea"/>
              <a:cs typeface="+mj-cs"/>
            </a:endParaRPr>
          </a:p>
        </p:txBody>
      </p:sp>
      <p:sp>
        <p:nvSpPr>
          <p:cNvPr id="18" name="Titel 1"/>
          <p:cNvSpPr>
            <a:spLocks noGrp="1"/>
          </p:cNvSpPr>
          <p:nvPr>
            <p:ph type="title"/>
          </p:nvPr>
        </p:nvSpPr>
        <p:spPr>
          <a:xfrm>
            <a:off x="-10510" y="0"/>
            <a:ext cx="12202510" cy="977462"/>
          </a:xfrm>
          <a:solidFill>
            <a:srgbClr val="FFE369"/>
          </a:solidFill>
          <a:ln>
            <a:solidFill>
              <a:srgbClr val="FFE369"/>
            </a:solidFill>
          </a:ln>
        </p:spPr>
        <p:style>
          <a:lnRef idx="2">
            <a:schemeClr val="accent4"/>
          </a:lnRef>
          <a:fillRef idx="1">
            <a:schemeClr val="lt1"/>
          </a:fillRef>
          <a:effectRef idx="0">
            <a:schemeClr val="accent4"/>
          </a:effectRef>
          <a:fontRef idx="minor">
            <a:schemeClr val="dk1"/>
          </a:fontRef>
        </p:style>
        <p:txBody>
          <a:bodyPr>
            <a:normAutofit/>
          </a:bodyPr>
          <a:lstStyle/>
          <a:p>
            <a:pPr marL="273050"/>
            <a:r>
              <a:rPr lang="en-GB" sz="4000" dirty="0" smtClean="0">
                <a:solidFill>
                  <a:srgbClr val="0C4270"/>
                </a:solidFill>
                <a:latin typeface="Arial Rounded MT Bold" panose="020F0704030504030204" pitchFamily="34" charset="0"/>
              </a:rPr>
              <a:t>Management</a:t>
            </a:r>
            <a:endParaRPr lang="en-GB" sz="4000" dirty="0">
              <a:solidFill>
                <a:srgbClr val="0C4270"/>
              </a:solidFill>
              <a:latin typeface="Arial Rounded MT Bold" panose="020F0704030504030204" pitchFamily="34" charset="0"/>
            </a:endParaRPr>
          </a:p>
        </p:txBody>
      </p:sp>
      <p:pic>
        <p:nvPicPr>
          <p:cNvPr id="19"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2800" y="0"/>
            <a:ext cx="1240914" cy="1005010"/>
          </a:xfrm>
          <a:prstGeom prst="rect">
            <a:avLst/>
          </a:prstGeom>
        </p:spPr>
      </p:pic>
      <p:pic>
        <p:nvPicPr>
          <p:cNvPr id="6" name="Afbeelding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20" y="4517571"/>
            <a:ext cx="2775313" cy="3363685"/>
          </a:xfrm>
          <a:prstGeom prst="rect">
            <a:avLst/>
          </a:prstGeom>
        </p:spPr>
      </p:pic>
      <p:sp>
        <p:nvSpPr>
          <p:cNvPr id="2" name="Rechthoek 1"/>
          <p:cNvSpPr/>
          <p:nvPr/>
        </p:nvSpPr>
        <p:spPr>
          <a:xfrm>
            <a:off x="335421" y="1261139"/>
            <a:ext cx="11334798" cy="3231654"/>
          </a:xfrm>
          <a:prstGeom prst="rect">
            <a:avLst/>
          </a:prstGeom>
        </p:spPr>
        <p:txBody>
          <a:bodyPr wrap="square">
            <a:spAutoFit/>
          </a:bodyPr>
          <a:lstStyle/>
          <a:p>
            <a:pPr marL="285750" indent="-285750">
              <a:buFont typeface="Arial" panose="020B0604020202020204" pitchFamily="34" charset="0"/>
              <a:buChar char="•"/>
            </a:pPr>
            <a:r>
              <a:rPr lang="en-GB" sz="2000" b="1" dirty="0" smtClean="0">
                <a:solidFill>
                  <a:srgbClr val="0C4270"/>
                </a:solidFill>
                <a:latin typeface="Arial" panose="020B0604020202020204" pitchFamily="34" charset="0"/>
                <a:cs typeface="Arial" panose="020B0604020202020204" pitchFamily="34" charset="0"/>
              </a:rPr>
              <a:t>Facilitation and coordination of the living lab by ILVO</a:t>
            </a:r>
          </a:p>
          <a:p>
            <a:pPr marL="742950" lvl="1" indent="-285750">
              <a:buFont typeface="Arial" panose="020B0604020202020204" pitchFamily="34" charset="0"/>
              <a:buChar char="•"/>
            </a:pPr>
            <a:r>
              <a:rPr lang="en-GB" b="1" dirty="0" smtClean="0">
                <a:solidFill>
                  <a:srgbClr val="40948A"/>
                </a:solidFill>
                <a:latin typeface="Arial" panose="020B0604020202020204" pitchFamily="34" charset="0"/>
                <a:cs typeface="Arial" panose="020B0604020202020204" pitchFamily="34" charset="0"/>
              </a:rPr>
              <a:t>coordination: </a:t>
            </a:r>
            <a:r>
              <a:rPr lang="en-GB" dirty="0" smtClean="0">
                <a:solidFill>
                  <a:srgbClr val="0C4270"/>
                </a:solidFill>
                <a:latin typeface="Arial" panose="020B0604020202020204" pitchFamily="34" charset="0"/>
                <a:cs typeface="Arial" panose="020B0604020202020204" pitchFamily="34" charset="0"/>
              </a:rPr>
              <a:t>1 FTE from the Social Sciences unit</a:t>
            </a:r>
          </a:p>
          <a:p>
            <a:pPr marL="742950" lvl="1" indent="-285750">
              <a:buFont typeface="Arial" panose="020B0604020202020204" pitchFamily="34" charset="0"/>
              <a:buChar char="•"/>
            </a:pPr>
            <a:r>
              <a:rPr lang="en-GB" b="1" dirty="0" smtClean="0">
                <a:solidFill>
                  <a:srgbClr val="40948A"/>
                </a:solidFill>
                <a:latin typeface="Arial" panose="020B0604020202020204" pitchFamily="34" charset="0"/>
                <a:cs typeface="Arial" panose="020B0604020202020204" pitchFamily="34" charset="0"/>
              </a:rPr>
              <a:t>Supported by core team </a:t>
            </a:r>
            <a:r>
              <a:rPr lang="en-GB" b="1" dirty="0" smtClean="0">
                <a:solidFill>
                  <a:srgbClr val="0C4270"/>
                </a:solidFill>
                <a:latin typeface="Arial" panose="020B0604020202020204" pitchFamily="34" charset="0"/>
                <a:cs typeface="Arial" panose="020B0604020202020204" pitchFamily="34" charset="0"/>
              </a:rPr>
              <a:t>together </a:t>
            </a:r>
            <a:r>
              <a:rPr lang="en-GB" dirty="0" smtClean="0">
                <a:solidFill>
                  <a:srgbClr val="0C4270"/>
                </a:solidFill>
                <a:latin typeface="Arial" panose="020B0604020202020204" pitchFamily="34" charset="0"/>
                <a:cs typeface="Arial" panose="020B0604020202020204" pitchFamily="34" charset="0"/>
              </a:rPr>
              <a:t>with researchers from all ILVO units</a:t>
            </a:r>
          </a:p>
          <a:p>
            <a:pPr marL="285750" indent="-285750">
              <a:spcBef>
                <a:spcPts val="2400"/>
              </a:spcBef>
              <a:buFont typeface="Arial" panose="020B0604020202020204" pitchFamily="34" charset="0"/>
              <a:buChar char="•"/>
            </a:pPr>
            <a:r>
              <a:rPr lang="en-GB" sz="2000" b="1" dirty="0" smtClean="0">
                <a:solidFill>
                  <a:srgbClr val="0C4270"/>
                </a:solidFill>
                <a:latin typeface="Arial" panose="020B0604020202020204" pitchFamily="34" charset="0"/>
                <a:cs typeface="Arial" panose="020B0604020202020204" pitchFamily="34" charset="0"/>
              </a:rPr>
              <a:t>Coordination through participation:</a:t>
            </a:r>
          </a:p>
          <a:p>
            <a:pPr marL="742950" lvl="1" indent="-285750">
              <a:buFont typeface="Arial" panose="020B0604020202020204" pitchFamily="34" charset="0"/>
              <a:buChar char="•"/>
            </a:pPr>
            <a:r>
              <a:rPr lang="en-GB" b="1" dirty="0" smtClean="0">
                <a:solidFill>
                  <a:srgbClr val="40948A"/>
                </a:solidFill>
                <a:latin typeface="Arial" panose="020B0604020202020204" pitchFamily="34" charset="0"/>
                <a:cs typeface="Arial" panose="020B0604020202020204" pitchFamily="34" charset="0"/>
              </a:rPr>
              <a:t>Participative and demand driven: </a:t>
            </a:r>
          </a:p>
          <a:p>
            <a:pPr marL="1200150" lvl="2"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gathering point for ad hoc questions </a:t>
            </a:r>
            <a:r>
              <a:rPr lang="en-GB" b="1" dirty="0" smtClean="0">
                <a:solidFill>
                  <a:srgbClr val="0C4270"/>
                </a:solidFill>
                <a:latin typeface="Arial" panose="020B0604020202020204" pitchFamily="34" charset="0"/>
                <a:cs typeface="Arial" panose="020B0604020202020204" pitchFamily="34" charset="0"/>
                <a:hlinkClick r:id="rId5"/>
              </a:rPr>
              <a:t>llaebio@ilvo.vlaanderen.be</a:t>
            </a:r>
            <a:r>
              <a:rPr lang="en-GB" b="1" dirty="0" smtClean="0">
                <a:solidFill>
                  <a:srgbClr val="0C4270"/>
                </a:solidFill>
                <a:latin typeface="Arial" panose="020B0604020202020204" pitchFamily="34" charset="0"/>
                <a:cs typeface="Arial" panose="020B0604020202020204" pitchFamily="34" charset="0"/>
              </a:rPr>
              <a:t> </a:t>
            </a:r>
          </a:p>
          <a:p>
            <a:pPr marL="1200150" lvl="2"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interactive workshops to determine actions and activities</a:t>
            </a:r>
          </a:p>
          <a:p>
            <a:pPr marL="742950" lvl="1" indent="-285750">
              <a:buFont typeface="Arial" panose="020B0604020202020204" pitchFamily="34" charset="0"/>
              <a:buChar char="•"/>
            </a:pPr>
            <a:r>
              <a:rPr lang="en-GB" b="1" dirty="0">
                <a:solidFill>
                  <a:srgbClr val="40948A"/>
                </a:solidFill>
                <a:latin typeface="Arial" panose="020B0604020202020204" pitchFamily="34" charset="0"/>
                <a:cs typeface="Arial" panose="020B0604020202020204" pitchFamily="34" charset="0"/>
              </a:rPr>
              <a:t>Working groups: </a:t>
            </a:r>
            <a:r>
              <a:rPr lang="en-GB" dirty="0">
                <a:solidFill>
                  <a:srgbClr val="0C4270"/>
                </a:solidFill>
                <a:latin typeface="Arial" panose="020B0604020202020204" pitchFamily="34" charset="0"/>
                <a:cs typeface="Arial" panose="020B0604020202020204" pitchFamily="34" charset="0"/>
              </a:rPr>
              <a:t>activities together with stakeholders, variable membership, linked to specific goal, temporary</a:t>
            </a:r>
          </a:p>
          <a:p>
            <a:pPr marL="285750" indent="-285750">
              <a:buFont typeface="Arial" panose="020B0604020202020204" pitchFamily="34" charset="0"/>
              <a:buChar char="•"/>
            </a:pPr>
            <a:endParaRPr lang="en-GB" dirty="0">
              <a:solidFill>
                <a:srgbClr val="0C4270"/>
              </a:solidFill>
              <a:latin typeface="Arial" panose="020B0604020202020204" pitchFamily="34" charset="0"/>
              <a:cs typeface="Arial" panose="020B0604020202020204" pitchFamily="34" charset="0"/>
            </a:endParaRPr>
          </a:p>
        </p:txBody>
      </p:sp>
      <p:pic>
        <p:nvPicPr>
          <p:cNvPr id="9" name="Tijdelijke aanduiding voor inhoud 12"/>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036649" y="4528457"/>
            <a:ext cx="9422596" cy="2982893"/>
          </a:xfrm>
          <a:prstGeom prst="rect">
            <a:avLst/>
          </a:prstGeom>
        </p:spPr>
      </p:pic>
      <p:pic>
        <p:nvPicPr>
          <p:cNvPr id="13" name="Tijdelijke aanduiding voor inhoud 8"/>
          <p:cNvPicPr>
            <a:picLocks noGrp="1" noChangeAspect="1"/>
          </p:cNvPicPr>
          <p:nvPr>
            <p:ph sz="half" idx="4294967295"/>
          </p:nvPr>
        </p:nvPicPr>
        <p:blipFill rotWithShape="1">
          <a:blip r:embed="rId7"/>
          <a:srcRect l="6574" r="19019"/>
          <a:stretch/>
        </p:blipFill>
        <p:spPr>
          <a:xfrm>
            <a:off x="2660013" y="4517571"/>
            <a:ext cx="3342807" cy="2544744"/>
          </a:xfrm>
          <a:prstGeom prst="rect">
            <a:avLst/>
          </a:prstGeom>
        </p:spPr>
      </p:pic>
    </p:spTree>
    <p:extLst>
      <p:ext uri="{BB962C8B-B14F-4D97-AF65-F5344CB8AC3E}">
        <p14:creationId xmlns:p14="http://schemas.microsoft.com/office/powerpoint/2010/main" val="26608625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075045" y="4600501"/>
            <a:ext cx="2869224" cy="362777"/>
          </a:xfrm>
        </p:spPr>
        <p:txBody>
          <a:bodyPr>
            <a:noAutofit/>
          </a:bodyPr>
          <a:lstStyle/>
          <a:p>
            <a:pPr marL="0" indent="0" algn="ctr">
              <a:buNone/>
            </a:pPr>
            <a:r>
              <a:rPr lang="en-US" dirty="0" smtClean="0">
                <a:solidFill>
                  <a:srgbClr val="002060"/>
                </a:solidFill>
                <a:latin typeface="Arial" panose="020B0604020202020204" pitchFamily="34" charset="0"/>
                <a:cs typeface="Arial" panose="020B0604020202020204" pitchFamily="34" charset="0"/>
              </a:rPr>
              <a:t> </a:t>
            </a:r>
            <a:r>
              <a:rPr lang="en-US" dirty="0" err="1" smtClean="0">
                <a:solidFill>
                  <a:srgbClr val="002060"/>
                </a:solidFill>
                <a:latin typeface="Arial" panose="020B0604020202020204" pitchFamily="34" charset="0"/>
                <a:cs typeface="Arial" panose="020B0604020202020204" pitchFamily="34" charset="0"/>
              </a:rPr>
              <a:t>Enoll</a:t>
            </a:r>
            <a:r>
              <a:rPr lang="en-US" dirty="0" smtClean="0">
                <a:solidFill>
                  <a:srgbClr val="002060"/>
                </a:solidFill>
                <a:latin typeface="Arial" panose="020B0604020202020204" pitchFamily="34" charset="0"/>
                <a:cs typeface="Arial" panose="020B0604020202020204" pitchFamily="34" charset="0"/>
              </a:rPr>
              <a:t> approach</a:t>
            </a:r>
          </a:p>
          <a:p>
            <a:pPr algn="ctr">
              <a:buFontTx/>
              <a:buChar char="-"/>
            </a:pPr>
            <a:r>
              <a:rPr lang="en-US" sz="1400" dirty="0" smtClean="0">
                <a:solidFill>
                  <a:srgbClr val="002060"/>
                </a:solidFill>
                <a:latin typeface="Arial" panose="020B0604020202020204" pitchFamily="34" charset="0"/>
                <a:cs typeface="Arial" panose="020B0604020202020204" pitchFamily="34" charset="0"/>
              </a:rPr>
              <a:t>co-creation</a:t>
            </a:r>
          </a:p>
          <a:p>
            <a:pPr algn="ctr">
              <a:buFontTx/>
              <a:buChar char="-"/>
            </a:pPr>
            <a:r>
              <a:rPr lang="en-US" sz="1400" dirty="0" smtClean="0">
                <a:solidFill>
                  <a:srgbClr val="002060"/>
                </a:solidFill>
                <a:latin typeface="Arial" panose="020B0604020202020204" pitchFamily="34" charset="0"/>
                <a:cs typeface="Arial" panose="020B0604020202020204" pitchFamily="34" charset="0"/>
              </a:rPr>
              <a:t>active user involvement</a:t>
            </a:r>
          </a:p>
          <a:p>
            <a:pPr algn="ctr">
              <a:buFontTx/>
              <a:buChar char="-"/>
            </a:pPr>
            <a:r>
              <a:rPr lang="en-US" sz="1400" dirty="0" smtClean="0">
                <a:solidFill>
                  <a:srgbClr val="002060"/>
                </a:solidFill>
                <a:latin typeface="Arial" panose="020B0604020202020204" pitchFamily="34" charset="0"/>
                <a:cs typeface="Arial" panose="020B0604020202020204" pitchFamily="34" charset="0"/>
              </a:rPr>
              <a:t>multi-method approach</a:t>
            </a:r>
          </a:p>
          <a:p>
            <a:pPr algn="ctr">
              <a:buFontTx/>
              <a:buChar char="-"/>
            </a:pPr>
            <a:r>
              <a:rPr lang="en-US" sz="1400" dirty="0" smtClean="0">
                <a:solidFill>
                  <a:srgbClr val="002060"/>
                </a:solidFill>
                <a:latin typeface="Arial" panose="020B0604020202020204" pitchFamily="34" charset="0"/>
                <a:cs typeface="Arial" panose="020B0604020202020204" pitchFamily="34" charset="0"/>
              </a:rPr>
              <a:t>multi stakeholder participation</a:t>
            </a:r>
          </a:p>
          <a:p>
            <a:pPr algn="ctr">
              <a:buFontTx/>
              <a:buChar char="-"/>
            </a:pPr>
            <a:r>
              <a:rPr lang="en-US" sz="1400" dirty="0" smtClean="0">
                <a:solidFill>
                  <a:srgbClr val="002060"/>
                </a:solidFill>
                <a:latin typeface="Arial" panose="020B0604020202020204" pitchFamily="34" charset="0"/>
                <a:cs typeface="Arial" panose="020B0604020202020204" pitchFamily="34" charset="0"/>
              </a:rPr>
              <a:t>real life setting</a:t>
            </a:r>
          </a:p>
          <a:p>
            <a:pPr marL="0" indent="0" algn="ctr">
              <a:buNone/>
            </a:pPr>
            <a:endParaRPr lang="en-US" dirty="0">
              <a:solidFill>
                <a:srgbClr val="002060"/>
              </a:solidFill>
              <a:latin typeface="Arial" panose="020B0604020202020204" pitchFamily="34" charset="0"/>
              <a:cs typeface="Arial" panose="020B0604020202020204" pitchFamily="34" charset="0"/>
            </a:endParaRPr>
          </a:p>
          <a:p>
            <a:pPr marL="0" indent="0" algn="ctr">
              <a:buNone/>
            </a:pPr>
            <a:endParaRPr lang="en-US" dirty="0" smtClean="0">
              <a:solidFill>
                <a:srgbClr val="002060"/>
              </a:solidFill>
              <a:latin typeface="Arial" panose="020B0604020202020204" pitchFamily="34" charset="0"/>
              <a:cs typeface="Arial" panose="020B0604020202020204" pitchFamily="34" charset="0"/>
            </a:endParaRPr>
          </a:p>
          <a:p>
            <a:pPr marL="0" indent="0" algn="ctr">
              <a:buNone/>
            </a:pPr>
            <a:endParaRPr lang="en-US" dirty="0">
              <a:solidFill>
                <a:srgbClr val="002060"/>
              </a:solidFill>
              <a:latin typeface="Arial" panose="020B0604020202020204" pitchFamily="34" charset="0"/>
              <a:cs typeface="Arial" panose="020B0604020202020204" pitchFamily="34" charset="0"/>
            </a:endParaRPr>
          </a:p>
          <a:p>
            <a:pPr marL="0" indent="0" algn="ctr">
              <a:buNone/>
            </a:pPr>
            <a:endParaRPr lang="en-US" dirty="0" smtClean="0">
              <a:solidFill>
                <a:srgbClr val="002060"/>
              </a:solidFill>
              <a:latin typeface="Arial" panose="020B0604020202020204" pitchFamily="34" charset="0"/>
              <a:cs typeface="Arial" panose="020B0604020202020204" pitchFamily="34" charset="0"/>
            </a:endParaRPr>
          </a:p>
          <a:p>
            <a:pPr marL="0" indent="0" algn="ctr">
              <a:buNone/>
            </a:pPr>
            <a:endParaRPr lang="en-US" dirty="0">
              <a:solidFill>
                <a:srgbClr val="002060"/>
              </a:solidFill>
              <a:latin typeface="Arial" panose="020B0604020202020204" pitchFamily="34" charset="0"/>
              <a:cs typeface="Arial" panose="020B0604020202020204" pitchFamily="34" charset="0"/>
            </a:endParaRPr>
          </a:p>
          <a:p>
            <a:pPr marL="0" indent="0" algn="ctr">
              <a:buNone/>
            </a:pPr>
            <a:endParaRPr lang="en-US" dirty="0" smtClean="0">
              <a:solidFill>
                <a:srgbClr val="002060"/>
              </a:solidFill>
              <a:latin typeface="Arial" panose="020B0604020202020204" pitchFamily="34" charset="0"/>
              <a:cs typeface="Arial" panose="020B0604020202020204" pitchFamily="34" charset="0"/>
            </a:endParaRPr>
          </a:p>
          <a:p>
            <a:pPr marL="0" indent="0" algn="ctr">
              <a:buNone/>
            </a:pPr>
            <a:endParaRPr lang="en-US" dirty="0" smtClean="0">
              <a:solidFill>
                <a:srgbClr val="002060"/>
              </a:solidFill>
              <a:latin typeface="Arial" panose="020B0604020202020204" pitchFamily="34" charset="0"/>
              <a:cs typeface="Arial" panose="020B0604020202020204" pitchFamily="34" charset="0"/>
            </a:endParaRPr>
          </a:p>
          <a:p>
            <a:pPr marL="0" indent="0" algn="ctr">
              <a:buNone/>
            </a:pPr>
            <a:endParaRPr lang="en-US" dirty="0">
              <a:solidFill>
                <a:srgbClr val="002060"/>
              </a:solidFill>
              <a:latin typeface="Arial" panose="020B0604020202020204" pitchFamily="34" charset="0"/>
              <a:cs typeface="Arial" panose="020B0604020202020204" pitchFamily="34" charset="0"/>
            </a:endParaRPr>
          </a:p>
        </p:txBody>
      </p:sp>
      <p:pic>
        <p:nvPicPr>
          <p:cNvPr id="4" name="Picture 2" descr="l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50301" y="1325564"/>
            <a:ext cx="3803461" cy="3230245"/>
          </a:xfrm>
          <a:prstGeom prst="rect">
            <a:avLst/>
          </a:prstGeom>
          <a:noFill/>
          <a:extLst>
            <a:ext uri="{909E8E84-426E-40DD-AFC4-6F175D3DCCD1}">
              <a14:hiddenFill xmlns:a14="http://schemas.microsoft.com/office/drawing/2010/main">
                <a:solidFill>
                  <a:srgbClr val="FFFFFF"/>
                </a:solidFill>
              </a14:hiddenFill>
            </a:ext>
          </a:extLst>
        </p:spPr>
      </p:pic>
      <p:pic>
        <p:nvPicPr>
          <p:cNvPr id="11" name="Afbeelding 6" descr="Afbeeldingsresultaat voor socialisation externalisatio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93748" y="1789261"/>
            <a:ext cx="3064607" cy="230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kstvak 11"/>
          <p:cNvSpPr txBox="1"/>
          <p:nvPr/>
        </p:nvSpPr>
        <p:spPr>
          <a:xfrm>
            <a:off x="10274635" y="4294199"/>
            <a:ext cx="126014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100" b="0" i="1" u="none" strike="noStrike" kern="1200" cap="none" spc="0" normalizeH="0" baseline="0" noProof="0" dirty="0" err="1" smtClean="0">
                <a:ln>
                  <a:noFill/>
                </a:ln>
                <a:solidFill>
                  <a:prstClr val="black"/>
                </a:solidFill>
                <a:effectLst/>
                <a:uLnTx/>
                <a:uFillTx/>
                <a:latin typeface="Calibri" panose="020F0502020204030204"/>
                <a:ea typeface="+mn-ea"/>
                <a:cs typeface="+mn-cs"/>
              </a:rPr>
              <a:t>Nonaka</a:t>
            </a:r>
            <a:r>
              <a:rPr kumimoji="0" lang="nl-BE" sz="1100" b="0" i="1" u="none" strike="noStrike" kern="1200" cap="none" spc="0" normalizeH="0" baseline="0" noProof="0" dirty="0" smtClean="0">
                <a:ln>
                  <a:noFill/>
                </a:ln>
                <a:solidFill>
                  <a:prstClr val="black"/>
                </a:solidFill>
                <a:effectLst/>
                <a:uLnTx/>
                <a:uFillTx/>
                <a:latin typeface="Calibri" panose="020F0502020204030204"/>
                <a:ea typeface="+mn-ea"/>
                <a:cs typeface="+mn-cs"/>
              </a:rPr>
              <a:t> et al. 2000</a:t>
            </a:r>
            <a:endParaRPr kumimoji="0" lang="nl-BE" sz="11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Afbeelding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9635" y="2018817"/>
            <a:ext cx="4505375" cy="1814994"/>
          </a:xfrm>
          <a:prstGeom prst="rect">
            <a:avLst/>
          </a:prstGeom>
        </p:spPr>
      </p:pic>
      <p:sp>
        <p:nvSpPr>
          <p:cNvPr id="13" name="Tijdelijke aanduiding voor inhoud 2"/>
          <p:cNvSpPr txBox="1">
            <a:spLocks/>
          </p:cNvSpPr>
          <p:nvPr/>
        </p:nvSpPr>
        <p:spPr>
          <a:xfrm>
            <a:off x="254297" y="5233802"/>
            <a:ext cx="4116049" cy="3921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System thinking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Tijdelijke aanduiding voor inhoud 2"/>
          <p:cNvSpPr txBox="1">
            <a:spLocks/>
          </p:cNvSpPr>
          <p:nvPr/>
        </p:nvSpPr>
        <p:spPr>
          <a:xfrm>
            <a:off x="8757050" y="4904985"/>
            <a:ext cx="3035170" cy="22502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dirty="0" smtClean="0">
                <a:solidFill>
                  <a:srgbClr val="002060"/>
                </a:solidFill>
                <a:latin typeface="Arial" panose="020B0604020202020204" pitchFamily="34" charset="0"/>
                <a:cs typeface="Arial" panose="020B0604020202020204" pitchFamily="34" charset="0"/>
              </a:rPr>
              <a:t>Integrating practical and scientific knowledge</a:t>
            </a:r>
            <a:endParaRPr kumimoji="0" lang="en-US" b="0"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smtClean="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smtClean="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smtClean="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5" name="Titel 1"/>
          <p:cNvSpPr txBox="1">
            <a:spLocks/>
          </p:cNvSpPr>
          <p:nvPr/>
        </p:nvSpPr>
        <p:spPr>
          <a:xfrm>
            <a:off x="3306853" y="57261"/>
            <a:ext cx="1097378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Arial Rounded MT Bold" panose="020F0704030504030204" pitchFamily="34" charset="0"/>
              <a:ea typeface="+mj-ea"/>
              <a:cs typeface="+mj-cs"/>
            </a:endParaRPr>
          </a:p>
        </p:txBody>
      </p:sp>
      <p:sp>
        <p:nvSpPr>
          <p:cNvPr id="9" name="Tekstvak 8"/>
          <p:cNvSpPr txBox="1"/>
          <p:nvPr/>
        </p:nvSpPr>
        <p:spPr>
          <a:xfrm>
            <a:off x="4710843" y="2679076"/>
            <a:ext cx="364202" cy="523220"/>
          </a:xfrm>
          <a:prstGeom prst="rect">
            <a:avLst/>
          </a:prstGeom>
          <a:noFill/>
        </p:spPr>
        <p:txBody>
          <a:bodyPr wrap="none" rtlCol="0">
            <a:spAutoFit/>
          </a:bodyPr>
          <a:lstStyle/>
          <a:p>
            <a:r>
              <a:rPr lang="en-GB" sz="2800" dirty="0" smtClean="0"/>
              <a:t>+</a:t>
            </a:r>
            <a:endParaRPr lang="en-GB" sz="2800" dirty="0"/>
          </a:p>
        </p:txBody>
      </p:sp>
      <p:sp>
        <p:nvSpPr>
          <p:cNvPr id="17" name="Tekstvak 16"/>
          <p:cNvSpPr txBox="1"/>
          <p:nvPr/>
        </p:nvSpPr>
        <p:spPr>
          <a:xfrm>
            <a:off x="8429546" y="2664704"/>
            <a:ext cx="364202" cy="523220"/>
          </a:xfrm>
          <a:prstGeom prst="rect">
            <a:avLst/>
          </a:prstGeom>
          <a:noFill/>
        </p:spPr>
        <p:txBody>
          <a:bodyPr wrap="none" rtlCol="0">
            <a:spAutoFit/>
          </a:bodyPr>
          <a:lstStyle/>
          <a:p>
            <a:r>
              <a:rPr lang="en-GB" sz="2800" dirty="0" smtClean="0"/>
              <a:t>+</a:t>
            </a:r>
            <a:endParaRPr lang="en-GB" sz="2800" dirty="0"/>
          </a:p>
        </p:txBody>
      </p:sp>
      <p:sp>
        <p:nvSpPr>
          <p:cNvPr id="18" name="Titel 1"/>
          <p:cNvSpPr>
            <a:spLocks noGrp="1"/>
          </p:cNvSpPr>
          <p:nvPr>
            <p:ph type="title"/>
          </p:nvPr>
        </p:nvSpPr>
        <p:spPr>
          <a:xfrm>
            <a:off x="-10510" y="1"/>
            <a:ext cx="12202510" cy="977462"/>
          </a:xfrm>
          <a:solidFill>
            <a:srgbClr val="FFE369"/>
          </a:solidFill>
          <a:ln>
            <a:solidFill>
              <a:srgbClr val="FFE369"/>
            </a:solidFill>
          </a:ln>
        </p:spPr>
        <p:style>
          <a:lnRef idx="2">
            <a:schemeClr val="accent4"/>
          </a:lnRef>
          <a:fillRef idx="1">
            <a:schemeClr val="lt1"/>
          </a:fillRef>
          <a:effectRef idx="0">
            <a:schemeClr val="accent4"/>
          </a:effectRef>
          <a:fontRef idx="minor">
            <a:schemeClr val="dk1"/>
          </a:fontRef>
        </p:style>
        <p:txBody>
          <a:bodyPr>
            <a:normAutofit/>
          </a:bodyPr>
          <a:lstStyle/>
          <a:p>
            <a:pPr marL="273050"/>
            <a:r>
              <a:rPr lang="en-GB" sz="4000" dirty="0" smtClean="0">
                <a:solidFill>
                  <a:srgbClr val="0C4270"/>
                </a:solidFill>
                <a:latin typeface="Arial Rounded MT Bold" panose="020F0704030504030204" pitchFamily="34" charset="0"/>
              </a:rPr>
              <a:t>Approach</a:t>
            </a:r>
            <a:endParaRPr lang="en-GB" sz="4000" dirty="0">
              <a:solidFill>
                <a:srgbClr val="0C4270"/>
              </a:solidFill>
              <a:latin typeface="Arial Rounded MT Bold" panose="020F0704030504030204" pitchFamily="34" charset="0"/>
            </a:endParaRPr>
          </a:p>
        </p:txBody>
      </p:sp>
      <p:pic>
        <p:nvPicPr>
          <p:cNvPr id="19" name="Tijdelijke aanduiding voor inhoud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972800" y="0"/>
            <a:ext cx="1240914" cy="1005010"/>
          </a:xfrm>
          <a:prstGeom prst="rect">
            <a:avLst/>
          </a:prstGeom>
        </p:spPr>
      </p:pic>
      <p:sp>
        <p:nvSpPr>
          <p:cNvPr id="2" name="Tekstvak 1"/>
          <p:cNvSpPr txBox="1"/>
          <p:nvPr/>
        </p:nvSpPr>
        <p:spPr>
          <a:xfrm>
            <a:off x="641445" y="1382824"/>
            <a:ext cx="2717411" cy="369332"/>
          </a:xfrm>
          <a:prstGeom prst="rect">
            <a:avLst/>
          </a:prstGeom>
          <a:noFill/>
        </p:spPr>
        <p:txBody>
          <a:bodyPr wrap="none" rtlCol="0">
            <a:spAutoFit/>
          </a:bodyPr>
          <a:lstStyle/>
          <a:p>
            <a:pPr marL="285750" indent="-28575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Guided by 3 elements</a:t>
            </a:r>
            <a:endParaRPr lang="en-GB" dirty="0">
              <a:solidFill>
                <a:srgbClr val="0C427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51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p:bldP spid="13" grpId="0"/>
      <p:bldP spid="14" grpId="0"/>
      <p:bldP spid="9"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9566" y="4569515"/>
            <a:ext cx="4068417" cy="2288485"/>
          </a:xfrm>
          <a:prstGeom prst="rect">
            <a:avLst/>
          </a:prstGeom>
        </p:spPr>
      </p:pic>
      <p:sp>
        <p:nvSpPr>
          <p:cNvPr id="16" name="Tijdelijke aanduiding voor inhoud 2"/>
          <p:cNvSpPr>
            <a:spLocks noGrp="1"/>
          </p:cNvSpPr>
          <p:nvPr>
            <p:ph idx="1"/>
          </p:nvPr>
        </p:nvSpPr>
        <p:spPr>
          <a:xfrm>
            <a:off x="310774" y="1200693"/>
            <a:ext cx="10847556" cy="1648016"/>
          </a:xfrm>
        </p:spPr>
        <p:txBody>
          <a:bodyPr>
            <a:normAutofit/>
          </a:bodyPr>
          <a:lstStyle/>
          <a:p>
            <a:pPr marL="0" indent="0">
              <a:buNone/>
            </a:pPr>
            <a:r>
              <a:rPr lang="en-GB" b="1" dirty="0" smtClean="0">
                <a:solidFill>
                  <a:srgbClr val="0C4270"/>
                </a:solidFill>
                <a:latin typeface="Arial" panose="020B0604020202020204" pitchFamily="34" charset="0"/>
                <a:cs typeface="Arial" panose="020B0604020202020204" pitchFamily="34" charset="0"/>
              </a:rPr>
              <a:t>Knowledge sharing</a:t>
            </a:r>
          </a:p>
          <a:p>
            <a:pPr lvl="1"/>
            <a:r>
              <a:rPr lang="en-GB" sz="2000" dirty="0" smtClean="0">
                <a:solidFill>
                  <a:srgbClr val="40948A"/>
                </a:solidFill>
                <a:latin typeface="Arial" panose="020B0604020202020204" pitchFamily="34" charset="0"/>
                <a:cs typeface="Arial" panose="020B0604020202020204" pitchFamily="34" charset="0"/>
              </a:rPr>
              <a:t>Knowledge exchange - connecting people</a:t>
            </a:r>
          </a:p>
          <a:p>
            <a:pPr lvl="1"/>
            <a:r>
              <a:rPr lang="en-GB" sz="2000" dirty="0" smtClean="0">
                <a:solidFill>
                  <a:srgbClr val="40948A"/>
                </a:solidFill>
                <a:latin typeface="Arial" panose="020B0604020202020204" pitchFamily="34" charset="0"/>
                <a:cs typeface="Arial" panose="020B0604020202020204" pitchFamily="34" charset="0"/>
              </a:rPr>
              <a:t>Make knowledge and information visible</a:t>
            </a:r>
            <a:r>
              <a:rPr lang="en-GB" sz="2000" dirty="0" smtClean="0">
                <a:solidFill>
                  <a:srgbClr val="0C4270"/>
                </a:solidFill>
                <a:latin typeface="Arial" panose="020B0604020202020204" pitchFamily="34" charset="0"/>
                <a:cs typeface="Arial" panose="020B0604020202020204" pitchFamily="34" charset="0"/>
              </a:rPr>
              <a:t>: website, learning networks, …</a:t>
            </a:r>
          </a:p>
        </p:txBody>
      </p:sp>
      <p:sp>
        <p:nvSpPr>
          <p:cNvPr id="17" name="Tijdelijke aanduiding voor inhoud 2"/>
          <p:cNvSpPr txBox="1">
            <a:spLocks/>
          </p:cNvSpPr>
          <p:nvPr/>
        </p:nvSpPr>
        <p:spPr>
          <a:xfrm>
            <a:off x="344866" y="2744212"/>
            <a:ext cx="10813464" cy="16128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2800" b="1" dirty="0" smtClean="0">
                <a:solidFill>
                  <a:srgbClr val="0C4270"/>
                </a:solidFill>
                <a:latin typeface="Arial" panose="020B0604020202020204" pitchFamily="34" charset="0"/>
                <a:cs typeface="Arial" panose="020B0604020202020204" pitchFamily="34" charset="0"/>
              </a:rPr>
              <a:t>Innovative research:</a:t>
            </a:r>
          </a:p>
          <a:p>
            <a:pPr marL="685800" lvl="1" indent="-228600">
              <a:lnSpc>
                <a:spcPct val="90000"/>
              </a:lnSpc>
              <a:spcBef>
                <a:spcPts val="500"/>
              </a:spcBef>
              <a:buFont typeface="Arial" panose="020B0604020202020204" pitchFamily="34" charset="0"/>
              <a:buChar char="•"/>
            </a:pPr>
            <a:r>
              <a:rPr lang="en-GB" sz="2000" dirty="0" smtClean="0">
                <a:solidFill>
                  <a:srgbClr val="40948A"/>
                </a:solidFill>
                <a:latin typeface="Arial" panose="020B0604020202020204" pitchFamily="34" charset="0"/>
                <a:cs typeface="Arial" panose="020B0604020202020204" pitchFamily="34" charset="0"/>
              </a:rPr>
              <a:t>Determination of knowledge gaps</a:t>
            </a:r>
          </a:p>
          <a:p>
            <a:pPr marL="685800" lvl="1" indent="-228600">
              <a:lnSpc>
                <a:spcPct val="90000"/>
              </a:lnSpc>
              <a:spcBef>
                <a:spcPts val="500"/>
              </a:spcBef>
              <a:buFont typeface="Arial" panose="020B0604020202020204" pitchFamily="34" charset="0"/>
              <a:buChar char="•"/>
            </a:pPr>
            <a:r>
              <a:rPr lang="en-GB" sz="2000" dirty="0" smtClean="0">
                <a:solidFill>
                  <a:srgbClr val="40948A"/>
                </a:solidFill>
                <a:latin typeface="Arial" panose="020B0604020202020204" pitchFamily="34" charset="0"/>
                <a:cs typeface="Arial" panose="020B0604020202020204" pitchFamily="34" charset="0"/>
              </a:rPr>
              <a:t>Facilitation of development of project proposal</a:t>
            </a:r>
            <a:endParaRPr lang="en-GB" sz="2400" dirty="0">
              <a:solidFill>
                <a:srgbClr val="40948A"/>
              </a:solidFill>
              <a:latin typeface="Arial" panose="020B0604020202020204" pitchFamily="34" charset="0"/>
              <a:cs typeface="Arial" panose="020B0604020202020204" pitchFamily="34" charset="0"/>
            </a:endParaRPr>
          </a:p>
        </p:txBody>
      </p:sp>
      <p:sp>
        <p:nvSpPr>
          <p:cNvPr id="7" name="Titel 1"/>
          <p:cNvSpPr txBox="1">
            <a:spLocks/>
          </p:cNvSpPr>
          <p:nvPr/>
        </p:nvSpPr>
        <p:spPr>
          <a:xfrm>
            <a:off x="2742" y="-31941"/>
            <a:ext cx="12202510" cy="977462"/>
          </a:xfrm>
          <a:prstGeom prst="rect">
            <a:avLst/>
          </a:prstGeom>
          <a:solidFill>
            <a:srgbClr val="FFE369"/>
          </a:solidFill>
          <a:ln w="12700" cap="flat" cmpd="sng" algn="ctr">
            <a:solidFill>
              <a:srgbClr val="FFE369"/>
            </a:solidFill>
            <a:prstDash val="solid"/>
            <a:miter lim="800000"/>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73050"/>
            <a:r>
              <a:rPr lang="en-GB" sz="4000" dirty="0" smtClean="0">
                <a:solidFill>
                  <a:srgbClr val="0C4270"/>
                </a:solidFill>
                <a:latin typeface="Arial Rounded MT Bold" panose="020F0704030504030204" pitchFamily="34" charset="0"/>
              </a:rPr>
              <a:t>Activities </a:t>
            </a:r>
            <a:endParaRPr lang="en-GB" sz="4000" dirty="0">
              <a:solidFill>
                <a:srgbClr val="0C4270"/>
              </a:solidFill>
              <a:latin typeface="Arial Rounded MT Bold" panose="020F0704030504030204" pitchFamily="34" charset="0"/>
            </a:endParaRPr>
          </a:p>
        </p:txBody>
      </p:sp>
      <p:pic>
        <p:nvPicPr>
          <p:cNvPr id="10" name="Tijdelijke aanduiding voor inhoud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64338" y="-45715"/>
            <a:ext cx="1240914" cy="1005010"/>
          </a:xfrm>
          <a:prstGeom prst="rect">
            <a:avLst/>
          </a:prstGeom>
        </p:spPr>
      </p:pic>
      <p:pic>
        <p:nvPicPr>
          <p:cNvPr id="11" name="Afbeelding 10"/>
          <p:cNvPicPr>
            <a:picLocks noChangeAspect="1"/>
          </p:cNvPicPr>
          <p:nvPr/>
        </p:nvPicPr>
        <p:blipFill rotWithShape="1">
          <a:blip r:embed="rId5"/>
          <a:srcRect t="9814" b="14017"/>
          <a:stretch/>
        </p:blipFill>
        <p:spPr>
          <a:xfrm>
            <a:off x="8182891" y="4569515"/>
            <a:ext cx="4022361" cy="2297840"/>
          </a:xfrm>
          <a:prstGeom prst="rect">
            <a:avLst/>
          </a:prstGeom>
        </p:spPr>
      </p:pic>
      <p:pic>
        <p:nvPicPr>
          <p:cNvPr id="3" name="Afbeelding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555972"/>
            <a:ext cx="3552092" cy="2368062"/>
          </a:xfrm>
          <a:prstGeom prst="rect">
            <a:avLst/>
          </a:prstGeom>
        </p:spPr>
      </p:pic>
      <p:pic>
        <p:nvPicPr>
          <p:cNvPr id="13" name="Afbeelding 12"/>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597522" y="4576805"/>
            <a:ext cx="2637595" cy="2459547"/>
          </a:xfrm>
          <a:prstGeom prst="rect">
            <a:avLst/>
          </a:prstGeom>
        </p:spPr>
      </p:pic>
    </p:spTree>
    <p:extLst>
      <p:ext uri="{BB962C8B-B14F-4D97-AF65-F5344CB8AC3E}">
        <p14:creationId xmlns:p14="http://schemas.microsoft.com/office/powerpoint/2010/main" val="2911383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half" idx="1"/>
          </p:nvPr>
        </p:nvSpPr>
        <p:spPr>
          <a:xfrm>
            <a:off x="354665" y="1715086"/>
            <a:ext cx="10248900" cy="1549202"/>
          </a:xfrm>
        </p:spPr>
        <p:txBody>
          <a:bodyPr>
            <a:normAutofit/>
          </a:bodyPr>
          <a:lstStyle/>
          <a:p>
            <a:pPr marL="0" lvl="1" indent="0">
              <a:buNone/>
            </a:pPr>
            <a:r>
              <a:rPr lang="en-GB" b="1" dirty="0" smtClean="0">
                <a:solidFill>
                  <a:srgbClr val="0C4270"/>
                </a:solidFill>
                <a:latin typeface="Arial" panose="020B0604020202020204" pitchFamily="34" charset="0"/>
                <a:cs typeface="Arial" panose="020B0604020202020204" pitchFamily="34" charset="0"/>
              </a:rPr>
              <a:t>Webinar </a:t>
            </a:r>
            <a:r>
              <a:rPr lang="en-GB" b="1" dirty="0" err="1" smtClean="0">
                <a:solidFill>
                  <a:srgbClr val="0C4270"/>
                </a:solidFill>
                <a:latin typeface="Arial" panose="020B0604020202020204" pitchFamily="34" charset="0"/>
                <a:cs typeface="Arial" panose="020B0604020202020204" pitchFamily="34" charset="0"/>
              </a:rPr>
              <a:t>serie</a:t>
            </a:r>
            <a:r>
              <a:rPr lang="en-GB" b="1" dirty="0" smtClean="0">
                <a:solidFill>
                  <a:srgbClr val="0C4270"/>
                </a:solidFill>
                <a:latin typeface="Arial" panose="020B0604020202020204" pitchFamily="34" charset="0"/>
                <a:cs typeface="Arial" panose="020B0604020202020204" pitchFamily="34" charset="0"/>
              </a:rPr>
              <a:t>: ‘fair pricing’ : </a:t>
            </a:r>
          </a:p>
          <a:p>
            <a:pPr lvl="1"/>
            <a:r>
              <a:rPr lang="en-GB" sz="1800" dirty="0" smtClean="0">
                <a:solidFill>
                  <a:srgbClr val="0C4270"/>
                </a:solidFill>
                <a:latin typeface="Arial" panose="020B0604020202020204" pitchFamily="34" charset="0"/>
                <a:cs typeface="Arial" panose="020B0604020202020204" pitchFamily="34" charset="0"/>
              </a:rPr>
              <a:t>Initiated by a specific question of a farmer</a:t>
            </a:r>
          </a:p>
          <a:p>
            <a:pPr lvl="1"/>
            <a:r>
              <a:rPr lang="en-GB" sz="1800" dirty="0" smtClean="0">
                <a:solidFill>
                  <a:srgbClr val="0C4270"/>
                </a:solidFill>
                <a:latin typeface="Arial" panose="020B0604020202020204" pitchFamily="34" charset="0"/>
                <a:cs typeface="Arial" panose="020B0604020202020204" pitchFamily="34" charset="0"/>
              </a:rPr>
              <a:t>‘Business models’,  ‘cost price  calculation’, ‘market price’ </a:t>
            </a:r>
          </a:p>
          <a:p>
            <a:pPr lvl="1"/>
            <a:r>
              <a:rPr lang="en-GB" sz="1800" dirty="0" smtClean="0">
                <a:solidFill>
                  <a:srgbClr val="0C4270"/>
                </a:solidFill>
                <a:latin typeface="Arial" panose="020B0604020202020204" pitchFamily="34" charset="0"/>
                <a:cs typeface="Arial" panose="020B0604020202020204" pitchFamily="34" charset="0"/>
              </a:rPr>
              <a:t>Exchange theoretical and practical knowledge</a:t>
            </a:r>
          </a:p>
          <a:p>
            <a:pPr lvl="1"/>
            <a:endParaRPr lang="en-GB" sz="1800" dirty="0" smtClean="0">
              <a:solidFill>
                <a:srgbClr val="0C4270"/>
              </a:solidFill>
              <a:latin typeface="Arial" panose="020B0604020202020204" pitchFamily="34" charset="0"/>
              <a:cs typeface="Arial" panose="020B0604020202020204" pitchFamily="34" charset="0"/>
            </a:endParaRPr>
          </a:p>
        </p:txBody>
      </p:sp>
      <p:sp>
        <p:nvSpPr>
          <p:cNvPr id="5" name="Rechthoek 4"/>
          <p:cNvSpPr/>
          <p:nvPr/>
        </p:nvSpPr>
        <p:spPr>
          <a:xfrm>
            <a:off x="-8693" y="3821697"/>
            <a:ext cx="9427185" cy="2103140"/>
          </a:xfrm>
          <a:prstGeom prst="rect">
            <a:avLst/>
          </a:prstGeom>
        </p:spPr>
        <p:txBody>
          <a:bodyPr wrap="square">
            <a:spAutoFit/>
          </a:bodyPr>
          <a:lstStyle/>
          <a:p>
            <a:pPr marL="457200" lvl="2" indent="0">
              <a:lnSpc>
                <a:spcPct val="100000"/>
              </a:lnSpc>
              <a:spcBef>
                <a:spcPts val="1000"/>
              </a:spcBef>
              <a:buNone/>
            </a:pPr>
            <a:r>
              <a:rPr lang="en-GB" sz="2400" b="1" dirty="0" smtClean="0">
                <a:solidFill>
                  <a:srgbClr val="0C4270"/>
                </a:solidFill>
                <a:latin typeface="Arial" panose="020B0604020202020204" pitchFamily="34" charset="0"/>
                <a:cs typeface="Arial" panose="020B0604020202020204" pitchFamily="34" charset="0"/>
              </a:rPr>
              <a:t>Inspiration seminar </a:t>
            </a:r>
            <a:r>
              <a:rPr lang="en-GB" sz="2400" b="1" i="1" dirty="0" smtClean="0">
                <a:solidFill>
                  <a:srgbClr val="0C4270"/>
                </a:solidFill>
                <a:latin typeface="Arial" panose="020B0604020202020204" pitchFamily="34" charset="0"/>
                <a:cs typeface="Arial" panose="020B0604020202020204" pitchFamily="34" charset="0"/>
              </a:rPr>
              <a:t>‘</a:t>
            </a:r>
            <a:r>
              <a:rPr lang="en-GB" sz="2400" b="1" i="1" dirty="0" err="1" smtClean="0">
                <a:solidFill>
                  <a:srgbClr val="0C4270"/>
                </a:solidFill>
                <a:latin typeface="Arial" panose="020B0604020202020204" pitchFamily="34" charset="0"/>
                <a:cs typeface="Arial" panose="020B0604020202020204" pitchFamily="34" charset="0"/>
              </a:rPr>
              <a:t>Laat</a:t>
            </a:r>
            <a:r>
              <a:rPr lang="en-GB" sz="2400" b="1" i="1" dirty="0" smtClean="0">
                <a:solidFill>
                  <a:srgbClr val="0C4270"/>
                </a:solidFill>
                <a:latin typeface="Arial" panose="020B0604020202020204" pitchFamily="34" charset="0"/>
                <a:cs typeface="Arial" panose="020B0604020202020204" pitchFamily="34" charset="0"/>
              </a:rPr>
              <a:t> de </a:t>
            </a:r>
            <a:r>
              <a:rPr lang="en-GB" sz="2400" b="1" i="1" dirty="0" err="1" smtClean="0">
                <a:solidFill>
                  <a:srgbClr val="0C4270"/>
                </a:solidFill>
                <a:latin typeface="Arial" panose="020B0604020202020204" pitchFamily="34" charset="0"/>
                <a:cs typeface="Arial" panose="020B0604020202020204" pitchFamily="34" charset="0"/>
              </a:rPr>
              <a:t>bodem</a:t>
            </a:r>
            <a:r>
              <a:rPr lang="en-GB" sz="2400" b="1" i="1" dirty="0" smtClean="0">
                <a:solidFill>
                  <a:srgbClr val="0C4270"/>
                </a:solidFill>
                <a:latin typeface="Arial" panose="020B0604020202020204" pitchFamily="34" charset="0"/>
                <a:cs typeface="Arial" panose="020B0604020202020204" pitchFamily="34" charset="0"/>
              </a:rPr>
              <a:t> </a:t>
            </a:r>
            <a:r>
              <a:rPr lang="en-GB" sz="2400" b="1" i="1" dirty="0" err="1" smtClean="0">
                <a:solidFill>
                  <a:srgbClr val="0C4270"/>
                </a:solidFill>
                <a:latin typeface="Arial" panose="020B0604020202020204" pitchFamily="34" charset="0"/>
                <a:cs typeface="Arial" panose="020B0604020202020204" pitchFamily="34" charset="0"/>
              </a:rPr>
              <a:t>voor</a:t>
            </a:r>
            <a:r>
              <a:rPr lang="en-GB" sz="2400" b="1" i="1" dirty="0" smtClean="0">
                <a:solidFill>
                  <a:srgbClr val="0C4270"/>
                </a:solidFill>
                <a:latin typeface="Arial" panose="020B0604020202020204" pitchFamily="34" charset="0"/>
                <a:cs typeface="Arial" panose="020B0604020202020204" pitchFamily="34" charset="0"/>
              </a:rPr>
              <a:t> je </a:t>
            </a:r>
            <a:r>
              <a:rPr lang="en-GB" sz="2400" b="1" i="1" dirty="0" err="1" smtClean="0">
                <a:solidFill>
                  <a:srgbClr val="0C4270"/>
                </a:solidFill>
                <a:latin typeface="Arial" panose="020B0604020202020204" pitchFamily="34" charset="0"/>
                <a:cs typeface="Arial" panose="020B0604020202020204" pitchFamily="34" charset="0"/>
              </a:rPr>
              <a:t>werken</a:t>
            </a:r>
            <a:r>
              <a:rPr lang="en-GB" sz="2400" b="1" i="1" dirty="0" smtClean="0">
                <a:solidFill>
                  <a:srgbClr val="0C4270"/>
                </a:solidFill>
                <a:latin typeface="Arial" panose="020B0604020202020204" pitchFamily="34" charset="0"/>
                <a:cs typeface="Arial" panose="020B0604020202020204" pitchFamily="34" charset="0"/>
              </a:rPr>
              <a:t>’ </a:t>
            </a:r>
          </a:p>
          <a:p>
            <a:pPr marL="1073150" lvl="3" indent="-285750">
              <a:spcBef>
                <a:spcPts val="1000"/>
              </a:spcBef>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Short video’s with testimonies of farmers about sustainable soil management on their farm (together with partners of TRANSAE project)</a:t>
            </a:r>
          </a:p>
          <a:p>
            <a:pPr marL="1073150" lvl="3" indent="-285750">
              <a:spcBef>
                <a:spcPts val="1000"/>
              </a:spcBef>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Connecting farmers interested in agroecology for a healthier soil and looking for colleagues to network and share knowledge with</a:t>
            </a:r>
          </a:p>
          <a:p>
            <a:endParaRPr lang="nl-BE" dirty="0">
              <a:solidFill>
                <a:srgbClr val="0C4270"/>
              </a:solidFill>
              <a:latin typeface="Arial" panose="020B0604020202020204" pitchFamily="34" charset="0"/>
              <a:cs typeface="Arial" panose="020B0604020202020204" pitchFamily="34" charset="0"/>
            </a:endParaRPr>
          </a:p>
        </p:txBody>
      </p:sp>
      <p:pic>
        <p:nvPicPr>
          <p:cNvPr id="10" name="Afbeelding 9"/>
          <p:cNvPicPr>
            <a:picLocks noChangeAspect="1"/>
          </p:cNvPicPr>
          <p:nvPr/>
        </p:nvPicPr>
        <p:blipFill>
          <a:blip r:embed="rId3"/>
          <a:stretch>
            <a:fillRect/>
          </a:stretch>
        </p:blipFill>
        <p:spPr>
          <a:xfrm>
            <a:off x="9359928" y="4059353"/>
            <a:ext cx="2604400" cy="885040"/>
          </a:xfrm>
          <a:prstGeom prst="rect">
            <a:avLst/>
          </a:prstGeom>
        </p:spPr>
      </p:pic>
      <p:pic>
        <p:nvPicPr>
          <p:cNvPr id="11" name="Afbeelding 10"/>
          <p:cNvPicPr>
            <a:picLocks noChangeAspect="1"/>
          </p:cNvPicPr>
          <p:nvPr/>
        </p:nvPicPr>
        <p:blipFill>
          <a:blip r:embed="rId4"/>
          <a:stretch>
            <a:fillRect/>
          </a:stretch>
        </p:blipFill>
        <p:spPr>
          <a:xfrm>
            <a:off x="9477055" y="5055734"/>
            <a:ext cx="2370146" cy="1562384"/>
          </a:xfrm>
          <a:prstGeom prst="rect">
            <a:avLst/>
          </a:prstGeom>
        </p:spPr>
      </p:pic>
      <p:sp>
        <p:nvSpPr>
          <p:cNvPr id="9" name="Titel 1"/>
          <p:cNvSpPr txBox="1">
            <a:spLocks/>
          </p:cNvSpPr>
          <p:nvPr/>
        </p:nvSpPr>
        <p:spPr>
          <a:xfrm>
            <a:off x="-10510" y="-23596"/>
            <a:ext cx="12202510" cy="977462"/>
          </a:xfrm>
          <a:prstGeom prst="rect">
            <a:avLst/>
          </a:prstGeom>
          <a:solidFill>
            <a:srgbClr val="FFE369"/>
          </a:solidFill>
          <a:ln w="12700" cap="flat" cmpd="sng" algn="ctr">
            <a:solidFill>
              <a:srgbClr val="FFE369"/>
            </a:solidFill>
            <a:prstDash val="solid"/>
            <a:miter lim="800000"/>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73050"/>
            <a:r>
              <a:rPr lang="en-GB" sz="4000" dirty="0" smtClean="0">
                <a:solidFill>
                  <a:srgbClr val="0C4270"/>
                </a:solidFill>
                <a:latin typeface="Arial Rounded MT Bold" panose="020F0704030504030204" pitchFamily="34" charset="0"/>
              </a:rPr>
              <a:t>Some examples: </a:t>
            </a:r>
          </a:p>
          <a:p>
            <a:pPr marL="273050"/>
            <a:r>
              <a:rPr lang="en-GB" sz="4000" dirty="0" smtClean="0">
                <a:solidFill>
                  <a:srgbClr val="0C4270"/>
                </a:solidFill>
                <a:latin typeface="Arial Rounded MT Bold" panose="020F0704030504030204" pitchFamily="34" charset="0"/>
              </a:rPr>
              <a:t>Knowledge sharing and connecting</a:t>
            </a:r>
            <a:endParaRPr lang="en-GB" sz="4000" dirty="0">
              <a:solidFill>
                <a:srgbClr val="0C4270"/>
              </a:solidFill>
              <a:latin typeface="Arial Rounded MT Bold" panose="020F0704030504030204" pitchFamily="34" charset="0"/>
            </a:endParaRPr>
          </a:p>
        </p:txBody>
      </p:sp>
      <p:pic>
        <p:nvPicPr>
          <p:cNvPr id="15" name="Tijdelijke aanduiding voor inhoud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964338" y="-23973"/>
            <a:ext cx="1240914" cy="1005010"/>
          </a:xfrm>
          <a:prstGeom prst="rect">
            <a:avLst/>
          </a:prstGeom>
        </p:spPr>
      </p:pic>
      <p:pic>
        <p:nvPicPr>
          <p:cNvPr id="13" name="Afbeelding 12"/>
          <p:cNvPicPr>
            <a:picLocks noChangeAspect="1"/>
          </p:cNvPicPr>
          <p:nvPr/>
        </p:nvPicPr>
        <p:blipFill rotWithShape="1">
          <a:blip r:embed="rId6"/>
          <a:srcRect t="9814" b="14017"/>
          <a:stretch/>
        </p:blipFill>
        <p:spPr>
          <a:xfrm>
            <a:off x="6825361" y="1056714"/>
            <a:ext cx="2534567" cy="1447913"/>
          </a:xfrm>
          <a:prstGeom prst="rect">
            <a:avLst/>
          </a:prstGeom>
        </p:spPr>
      </p:pic>
      <p:pic>
        <p:nvPicPr>
          <p:cNvPr id="12" name="Afbeelding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57685" y="2140094"/>
            <a:ext cx="2989516" cy="1681603"/>
          </a:xfrm>
          <a:prstGeom prst="rect">
            <a:avLst/>
          </a:prstGeom>
        </p:spPr>
      </p:pic>
    </p:spTree>
    <p:extLst>
      <p:ext uri="{BB962C8B-B14F-4D97-AF65-F5344CB8AC3E}">
        <p14:creationId xmlns:p14="http://schemas.microsoft.com/office/powerpoint/2010/main" val="389989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txBox="1">
            <a:spLocks/>
          </p:cNvSpPr>
          <p:nvPr/>
        </p:nvSpPr>
        <p:spPr>
          <a:xfrm>
            <a:off x="1608" y="-23973"/>
            <a:ext cx="12202510" cy="977462"/>
          </a:xfrm>
          <a:prstGeom prst="rect">
            <a:avLst/>
          </a:prstGeom>
          <a:solidFill>
            <a:srgbClr val="FFE369"/>
          </a:solidFill>
          <a:ln w="12700" cap="flat" cmpd="sng" algn="ctr">
            <a:solidFill>
              <a:srgbClr val="FFE369"/>
            </a:solidFill>
            <a:prstDash val="solid"/>
            <a:miter lim="800000"/>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73050"/>
            <a:r>
              <a:rPr lang="en-GB" sz="4000" dirty="0" smtClean="0">
                <a:solidFill>
                  <a:srgbClr val="0C4270"/>
                </a:solidFill>
                <a:latin typeface="Arial Rounded MT Bold" panose="020F0704030504030204" pitchFamily="34" charset="0"/>
              </a:rPr>
              <a:t>Some examples</a:t>
            </a:r>
            <a:endParaRPr lang="en-GB" sz="4000" dirty="0">
              <a:solidFill>
                <a:srgbClr val="0C4270"/>
              </a:solidFill>
              <a:latin typeface="Arial Rounded MT Bold" panose="020F0704030504030204" pitchFamily="34" charset="0"/>
            </a:endParaRPr>
          </a:p>
        </p:txBody>
      </p:sp>
      <p:pic>
        <p:nvPicPr>
          <p:cNvPr id="15"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51086" y="-23973"/>
            <a:ext cx="1240914" cy="1005010"/>
          </a:xfrm>
          <a:prstGeom prst="rect">
            <a:avLst/>
          </a:prstGeom>
        </p:spPr>
      </p:pic>
      <p:sp>
        <p:nvSpPr>
          <p:cNvPr id="3" name="Rechthoek 2"/>
          <p:cNvSpPr/>
          <p:nvPr/>
        </p:nvSpPr>
        <p:spPr>
          <a:xfrm>
            <a:off x="354665" y="1480574"/>
            <a:ext cx="8946700" cy="830997"/>
          </a:xfrm>
          <a:prstGeom prst="rect">
            <a:avLst/>
          </a:prstGeom>
        </p:spPr>
        <p:txBody>
          <a:bodyPr wrap="square">
            <a:spAutoFit/>
          </a:bodyPr>
          <a:lstStyle/>
          <a:p>
            <a:r>
              <a:rPr lang="nl-BE" sz="2400" b="1" dirty="0" err="1" smtClean="0">
                <a:solidFill>
                  <a:srgbClr val="002060"/>
                </a:solidFill>
                <a:latin typeface="Arial" panose="020B0604020202020204" pitchFamily="34" charset="0"/>
                <a:cs typeface="Arial" panose="020B0604020202020204" pitchFamily="34" charset="0"/>
              </a:rPr>
              <a:t>Inspiration</a:t>
            </a:r>
            <a:r>
              <a:rPr lang="nl-BE" sz="2400" b="1" dirty="0" smtClean="0">
                <a:solidFill>
                  <a:srgbClr val="002060"/>
                </a:solidFill>
                <a:latin typeface="Arial" panose="020B0604020202020204" pitchFamily="34" charset="0"/>
                <a:cs typeface="Arial" panose="020B0604020202020204" pitchFamily="34" charset="0"/>
              </a:rPr>
              <a:t> seminar </a:t>
            </a:r>
            <a:r>
              <a:rPr lang="nl-BE" sz="2400" b="1" dirty="0" err="1" smtClean="0">
                <a:solidFill>
                  <a:srgbClr val="002060"/>
                </a:solidFill>
                <a:latin typeface="Arial" panose="020B0604020202020204" pitchFamily="34" charset="0"/>
                <a:cs typeface="Arial" panose="020B0604020202020204" pitchFamily="34" charset="0"/>
              </a:rPr>
              <a:t>about</a:t>
            </a:r>
            <a:r>
              <a:rPr lang="nl-BE" sz="2400" b="1" dirty="0" smtClean="0">
                <a:solidFill>
                  <a:srgbClr val="002060"/>
                </a:solidFill>
                <a:latin typeface="Arial" panose="020B0604020202020204" pitchFamily="34" charset="0"/>
                <a:cs typeface="Arial" panose="020B0604020202020204" pitchFamily="34" charset="0"/>
              </a:rPr>
              <a:t> </a:t>
            </a:r>
            <a:r>
              <a:rPr lang="nl-BE" sz="2400" b="1" dirty="0" err="1" smtClean="0">
                <a:solidFill>
                  <a:srgbClr val="002060"/>
                </a:solidFill>
                <a:latin typeface="Arial" panose="020B0604020202020204" pitchFamily="34" charset="0"/>
                <a:cs typeface="Arial" panose="020B0604020202020204" pitchFamily="34" charset="0"/>
              </a:rPr>
              <a:t>agroecology</a:t>
            </a:r>
            <a:r>
              <a:rPr lang="nl-BE" sz="2400" b="1" dirty="0" smtClean="0">
                <a:solidFill>
                  <a:srgbClr val="002060"/>
                </a:solidFill>
                <a:latin typeface="Arial" panose="020B0604020202020204" pitchFamily="34" charset="0"/>
                <a:cs typeface="Arial" panose="020B0604020202020204" pitchFamily="34" charset="0"/>
              </a:rPr>
              <a:t> </a:t>
            </a:r>
            <a:r>
              <a:rPr lang="en-US" sz="2400" b="1" dirty="0" smtClean="0">
                <a:solidFill>
                  <a:srgbClr val="002060"/>
                </a:solidFill>
                <a:latin typeface="Arial" panose="020B0604020202020204" pitchFamily="34" charset="0"/>
                <a:cs typeface="Arial" panose="020B0604020202020204" pitchFamily="34" charset="0"/>
              </a:rPr>
              <a:t>for teachers of secondary agricultural schools</a:t>
            </a:r>
            <a:endParaRPr lang="nl-BE" sz="2400" b="1" dirty="0">
              <a:solidFill>
                <a:srgbClr val="002060"/>
              </a:solidFill>
              <a:latin typeface="Arial" panose="020B0604020202020204" pitchFamily="34" charset="0"/>
              <a:cs typeface="Arial" panose="020B0604020202020204" pitchFamily="34" charset="0"/>
            </a:endParaRPr>
          </a:p>
        </p:txBody>
      </p:sp>
      <p:sp>
        <p:nvSpPr>
          <p:cNvPr id="16" name="Rechthoek 15"/>
          <p:cNvSpPr/>
          <p:nvPr/>
        </p:nvSpPr>
        <p:spPr>
          <a:xfrm>
            <a:off x="354664" y="2862689"/>
            <a:ext cx="9356449" cy="1015663"/>
          </a:xfrm>
          <a:prstGeom prst="rect">
            <a:avLst/>
          </a:prstGeom>
        </p:spPr>
        <p:txBody>
          <a:bodyPr wrap="square">
            <a:spAutoFit/>
          </a:bodyPr>
          <a:lstStyle/>
          <a:p>
            <a:r>
              <a:rPr lang="en-GB" sz="2400" b="1" dirty="0" smtClean="0">
                <a:solidFill>
                  <a:srgbClr val="002060"/>
                </a:solidFill>
                <a:latin typeface="Arial" panose="020B0604020202020204" pitchFamily="34" charset="0"/>
                <a:cs typeface="Arial" panose="020B0604020202020204" pitchFamily="34" charset="0"/>
              </a:rPr>
              <a:t>‘</a:t>
            </a:r>
            <a:r>
              <a:rPr lang="en-GB" sz="2400" b="1" i="1" dirty="0" smtClean="0">
                <a:solidFill>
                  <a:srgbClr val="002060"/>
                </a:solidFill>
                <a:latin typeface="Arial" panose="020B0604020202020204" pitchFamily="34" charset="0"/>
                <a:cs typeface="Arial" panose="020B0604020202020204" pitchFamily="34" charset="0"/>
              </a:rPr>
              <a:t>LLAEBIO </a:t>
            </a:r>
            <a:r>
              <a:rPr lang="en-GB" sz="2400" b="1" i="1" dirty="0" err="1" smtClean="0">
                <a:solidFill>
                  <a:srgbClr val="002060"/>
                </a:solidFill>
                <a:latin typeface="Arial" panose="020B0604020202020204" pitchFamily="34" charset="0"/>
                <a:cs typeface="Arial" panose="020B0604020202020204" pitchFamily="34" charset="0"/>
              </a:rPr>
              <a:t>draait</a:t>
            </a:r>
            <a:r>
              <a:rPr lang="en-GB" sz="2400" b="1" i="1" dirty="0" smtClean="0">
                <a:solidFill>
                  <a:srgbClr val="002060"/>
                </a:solidFill>
                <a:latin typeface="Arial" panose="020B0604020202020204" pitchFamily="34" charset="0"/>
                <a:cs typeface="Arial" panose="020B0604020202020204" pitchFamily="34" charset="0"/>
              </a:rPr>
              <a:t> door</a:t>
            </a:r>
            <a:r>
              <a:rPr lang="en-GB" sz="2400" b="1" dirty="0" smtClean="0">
                <a:solidFill>
                  <a:srgbClr val="002060"/>
                </a:solidFill>
                <a:latin typeface="Arial" panose="020B0604020202020204" pitchFamily="34" charset="0"/>
                <a:cs typeface="Arial" panose="020B0604020202020204" pitchFamily="34" charset="0"/>
              </a:rPr>
              <a:t>’ - event</a:t>
            </a:r>
          </a:p>
          <a:p>
            <a:pPr marL="444500" lvl="1" indent="-342900">
              <a:buFont typeface="Arial" panose="020B0604020202020204" pitchFamily="34" charset="0"/>
              <a:buChar char="•"/>
            </a:pPr>
            <a:r>
              <a:rPr lang="en-GB" dirty="0" smtClean="0">
                <a:solidFill>
                  <a:srgbClr val="0C4270"/>
                </a:solidFill>
                <a:latin typeface="Arial" panose="020B0604020202020204" pitchFamily="34" charset="0"/>
                <a:cs typeface="Arial" panose="020B0604020202020204" pitchFamily="34" charset="0"/>
              </a:rPr>
              <a:t>Every 3</a:t>
            </a:r>
            <a:r>
              <a:rPr lang="en-GB" baseline="30000" dirty="0" smtClean="0">
                <a:solidFill>
                  <a:srgbClr val="0C4270"/>
                </a:solidFill>
                <a:latin typeface="Arial" panose="020B0604020202020204" pitchFamily="34" charset="0"/>
                <a:cs typeface="Arial" panose="020B0604020202020204" pitchFamily="34" charset="0"/>
              </a:rPr>
              <a:t>rd</a:t>
            </a:r>
            <a:r>
              <a:rPr lang="en-GB" dirty="0" smtClean="0">
                <a:solidFill>
                  <a:srgbClr val="0C4270"/>
                </a:solidFill>
                <a:latin typeface="Arial" panose="020B0604020202020204" pitchFamily="34" charset="0"/>
                <a:cs typeface="Arial" panose="020B0604020202020204" pitchFamily="34" charset="0"/>
              </a:rPr>
              <a:t> -4</a:t>
            </a:r>
            <a:r>
              <a:rPr lang="en-GB" baseline="30000" dirty="0" smtClean="0">
                <a:solidFill>
                  <a:srgbClr val="0C4270"/>
                </a:solidFill>
                <a:latin typeface="Arial" panose="020B0604020202020204" pitchFamily="34" charset="0"/>
                <a:cs typeface="Arial" panose="020B0604020202020204" pitchFamily="34" charset="0"/>
              </a:rPr>
              <a:t>th</a:t>
            </a:r>
            <a:r>
              <a:rPr lang="en-GB" dirty="0" smtClean="0">
                <a:solidFill>
                  <a:srgbClr val="0C4270"/>
                </a:solidFill>
                <a:latin typeface="Arial" panose="020B0604020202020204" pitchFamily="34" charset="0"/>
                <a:cs typeface="Arial" panose="020B0604020202020204" pitchFamily="34" charset="0"/>
              </a:rPr>
              <a:t>  month update about  LLAEBIO and exchange of information about projects and activities between partners</a:t>
            </a:r>
          </a:p>
        </p:txBody>
      </p:sp>
      <p:pic>
        <p:nvPicPr>
          <p:cNvPr id="13" name="Tijdelijke aanduiding voor inhoud 3"/>
          <p:cNvPicPr>
            <a:picLocks noChangeAspect="1"/>
          </p:cNvPicPr>
          <p:nvPr/>
        </p:nvPicPr>
        <p:blipFill>
          <a:blip r:embed="rId4"/>
          <a:stretch>
            <a:fillRect/>
          </a:stretch>
        </p:blipFill>
        <p:spPr>
          <a:xfrm>
            <a:off x="8508466" y="1281768"/>
            <a:ext cx="3563156" cy="1795540"/>
          </a:xfrm>
          <a:prstGeom prst="rect">
            <a:avLst/>
          </a:prstGeom>
        </p:spPr>
      </p:pic>
      <p:pic>
        <p:nvPicPr>
          <p:cNvPr id="14" name="Afbeelding 13"/>
          <p:cNvPicPr>
            <a:picLocks noChangeAspect="1"/>
          </p:cNvPicPr>
          <p:nvPr/>
        </p:nvPicPr>
        <p:blipFill>
          <a:blip r:embed="rId5"/>
          <a:stretch>
            <a:fillRect/>
          </a:stretch>
        </p:blipFill>
        <p:spPr>
          <a:xfrm>
            <a:off x="7693982" y="4943349"/>
            <a:ext cx="3214766" cy="1914651"/>
          </a:xfrm>
          <a:prstGeom prst="rect">
            <a:avLst/>
          </a:prstGeom>
        </p:spPr>
      </p:pic>
      <p:sp>
        <p:nvSpPr>
          <p:cNvPr id="6" name="Rechthoek 5"/>
          <p:cNvSpPr/>
          <p:nvPr/>
        </p:nvSpPr>
        <p:spPr>
          <a:xfrm>
            <a:off x="354664" y="4380570"/>
            <a:ext cx="11477945" cy="1754326"/>
          </a:xfrm>
          <a:prstGeom prst="rect">
            <a:avLst/>
          </a:prstGeom>
        </p:spPr>
        <p:txBody>
          <a:bodyPr wrap="square">
            <a:spAutoFit/>
          </a:bodyPr>
          <a:lstStyle/>
          <a:p>
            <a:pPr marL="0" lvl="1"/>
            <a:r>
              <a:rPr lang="en-GB" sz="2400" b="1" dirty="0" smtClean="0">
                <a:solidFill>
                  <a:srgbClr val="0C4270"/>
                </a:solidFill>
                <a:latin typeface="Arial" panose="020B0604020202020204" pitchFamily="34" charset="0"/>
                <a:cs typeface="Arial" panose="020B0604020202020204" pitchFamily="34" charset="0"/>
              </a:rPr>
              <a:t>Field day  on the Experimental platform for Agroecology – </a:t>
            </a:r>
            <a:r>
              <a:rPr lang="en-GB" sz="2400" b="1" dirty="0" err="1" smtClean="0">
                <a:solidFill>
                  <a:srgbClr val="0C4270"/>
                </a:solidFill>
                <a:latin typeface="Arial" panose="020B0604020202020204" pitchFamily="34" charset="0"/>
                <a:cs typeface="Arial" panose="020B0604020202020204" pitchFamily="34" charset="0"/>
              </a:rPr>
              <a:t>Hansbeke</a:t>
            </a:r>
            <a:r>
              <a:rPr lang="en-GB" sz="2400" b="1" dirty="0" smtClean="0">
                <a:solidFill>
                  <a:srgbClr val="0C4270"/>
                </a:solidFill>
                <a:latin typeface="Arial" panose="020B0604020202020204" pitchFamily="34" charset="0"/>
                <a:cs typeface="Arial" panose="020B0604020202020204" pitchFamily="34" charset="0"/>
              </a:rPr>
              <a:t> </a:t>
            </a:r>
          </a:p>
          <a:p>
            <a:pPr marL="0" lvl="1"/>
            <a:r>
              <a:rPr lang="en-GB" dirty="0" smtClean="0">
                <a:solidFill>
                  <a:srgbClr val="0C4270"/>
                </a:solidFill>
                <a:latin typeface="Arial" panose="020B0604020202020204" pitchFamily="34" charset="0"/>
                <a:cs typeface="Arial" panose="020B0604020202020204" pitchFamily="34" charset="0"/>
                <a:hlinkClick r:id="rId6"/>
              </a:rPr>
              <a:t>www.ppaehansbeke.be</a:t>
            </a:r>
            <a:r>
              <a:rPr lang="en-GB" dirty="0" smtClean="0">
                <a:solidFill>
                  <a:srgbClr val="0C4270"/>
                </a:solidFill>
                <a:latin typeface="Arial" panose="020B0604020202020204" pitchFamily="34" charset="0"/>
                <a:cs typeface="Arial" panose="020B0604020202020204" pitchFamily="34" charset="0"/>
              </a:rPr>
              <a:t> </a:t>
            </a:r>
          </a:p>
          <a:p>
            <a:pPr marL="0" lvl="1"/>
            <a:endParaRPr lang="en-GB" dirty="0" smtClean="0">
              <a:solidFill>
                <a:srgbClr val="0C4270"/>
              </a:solidFill>
              <a:latin typeface="Arial" panose="020B0604020202020204" pitchFamily="34" charset="0"/>
              <a:cs typeface="Arial" panose="020B0604020202020204" pitchFamily="34" charset="0"/>
            </a:endParaRPr>
          </a:p>
          <a:p>
            <a:pPr marL="0" lvl="1"/>
            <a:r>
              <a:rPr lang="en-GB" sz="2400" b="1" dirty="0" smtClean="0">
                <a:solidFill>
                  <a:srgbClr val="0C4270"/>
                </a:solidFill>
                <a:latin typeface="Arial" panose="020B0604020202020204" pitchFamily="34" charset="0"/>
                <a:cs typeface="Arial" panose="020B0604020202020204" pitchFamily="34" charset="0"/>
              </a:rPr>
              <a:t>Demonstration day ‘Composting on the farm’</a:t>
            </a:r>
          </a:p>
          <a:p>
            <a:pPr marL="800100" lvl="1" indent="-342900">
              <a:buFont typeface="Arial" panose="020B0604020202020204" pitchFamily="34" charset="0"/>
              <a:buChar char="•"/>
            </a:pPr>
            <a:endParaRPr lang="en-GB" sz="2400" dirty="0">
              <a:solidFill>
                <a:srgbClr val="0C427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342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txBox="1">
            <a:spLocks/>
          </p:cNvSpPr>
          <p:nvPr/>
        </p:nvSpPr>
        <p:spPr>
          <a:xfrm>
            <a:off x="1608" y="-23973"/>
            <a:ext cx="12202510" cy="977462"/>
          </a:xfrm>
          <a:prstGeom prst="rect">
            <a:avLst/>
          </a:prstGeom>
          <a:solidFill>
            <a:srgbClr val="FFE369"/>
          </a:solidFill>
          <a:ln w="12700" cap="flat" cmpd="sng" algn="ctr">
            <a:solidFill>
              <a:srgbClr val="FFE369"/>
            </a:solidFill>
            <a:prstDash val="solid"/>
            <a:miter lim="800000"/>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73050"/>
            <a:r>
              <a:rPr lang="en-GB" sz="4000" dirty="0" smtClean="0">
                <a:solidFill>
                  <a:srgbClr val="0C4270"/>
                </a:solidFill>
                <a:latin typeface="Arial Rounded MT Bold" panose="020F0704030504030204" pitchFamily="34" charset="0"/>
              </a:rPr>
              <a:t>Some examples: Innovative research</a:t>
            </a:r>
            <a:endParaRPr lang="en-GB" sz="4000" dirty="0">
              <a:solidFill>
                <a:srgbClr val="0C4270"/>
              </a:solidFill>
              <a:latin typeface="Arial Rounded MT Bold" panose="020F0704030504030204" pitchFamily="34" charset="0"/>
            </a:endParaRPr>
          </a:p>
        </p:txBody>
      </p:sp>
      <p:pic>
        <p:nvPicPr>
          <p:cNvPr id="15"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51086" y="-23973"/>
            <a:ext cx="1240914" cy="1005010"/>
          </a:xfrm>
          <a:prstGeom prst="rect">
            <a:avLst/>
          </a:prstGeom>
        </p:spPr>
      </p:pic>
      <p:sp>
        <p:nvSpPr>
          <p:cNvPr id="10" name="Tekstvak 9"/>
          <p:cNvSpPr txBox="1"/>
          <p:nvPr/>
        </p:nvSpPr>
        <p:spPr>
          <a:xfrm>
            <a:off x="0" y="1309819"/>
            <a:ext cx="11251096" cy="3785652"/>
          </a:xfrm>
          <a:prstGeom prst="rect">
            <a:avLst/>
          </a:prstGeom>
          <a:noFill/>
        </p:spPr>
        <p:txBody>
          <a:bodyPr wrap="square" rtlCol="0">
            <a:spAutoFit/>
          </a:bodyPr>
          <a:lstStyle/>
          <a:p>
            <a:pPr marL="800100" lvl="1" indent="-342900">
              <a:buFont typeface="Arial" panose="020B0604020202020204" pitchFamily="34" charset="0"/>
              <a:buChar char="•"/>
            </a:pPr>
            <a:r>
              <a:rPr lang="en-GB" sz="2400" b="1" dirty="0" smtClean="0">
                <a:solidFill>
                  <a:srgbClr val="0C4270"/>
                </a:solidFill>
                <a:latin typeface="Arial" panose="020B0604020202020204" pitchFamily="34" charset="0"/>
                <a:cs typeface="Arial" panose="020B0604020202020204" pitchFamily="34" charset="0"/>
              </a:rPr>
              <a:t>Organisation of round tables to define research priorities together with the organic sector</a:t>
            </a:r>
          </a:p>
          <a:p>
            <a:pPr marL="800100" lvl="1" indent="-342900">
              <a:buFont typeface="Arial" panose="020B0604020202020204" pitchFamily="34" charset="0"/>
              <a:buChar char="•"/>
            </a:pPr>
            <a:endParaRPr lang="en-GB" sz="2400" b="1" dirty="0" smtClean="0">
              <a:solidFill>
                <a:srgbClr val="0C4270"/>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GB" sz="2400" b="1" dirty="0" smtClean="0">
                <a:solidFill>
                  <a:srgbClr val="0C4270"/>
                </a:solidFill>
                <a:latin typeface="Arial" panose="020B0604020202020204" pitchFamily="34" charset="0"/>
                <a:cs typeface="Arial" panose="020B0604020202020204" pitchFamily="34" charset="0"/>
              </a:rPr>
              <a:t>Facilitating and writing of a project proposal</a:t>
            </a:r>
          </a:p>
          <a:p>
            <a:pPr marL="800100" lvl="1" indent="-342900">
              <a:buFont typeface="Arial" panose="020B0604020202020204" pitchFamily="34" charset="0"/>
              <a:buChar char="•"/>
            </a:pPr>
            <a:endParaRPr lang="en-GB" sz="2400" b="1" dirty="0" smtClean="0">
              <a:solidFill>
                <a:srgbClr val="0C4270"/>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GB" sz="2400" b="1" dirty="0" smtClean="0">
                <a:solidFill>
                  <a:srgbClr val="0C4270"/>
                </a:solidFill>
                <a:latin typeface="Arial" panose="020B0604020202020204" pitchFamily="34" charset="0"/>
                <a:cs typeface="Arial" panose="020B0604020202020204" pitchFamily="34" charset="0"/>
              </a:rPr>
              <a:t>Learning networks on rotational grazing and other agro ecological practices</a:t>
            </a:r>
          </a:p>
          <a:p>
            <a:pPr marL="800100" lvl="1" indent="-342900">
              <a:buFont typeface="Arial" panose="020B0604020202020204" pitchFamily="34" charset="0"/>
              <a:buChar char="•"/>
            </a:pPr>
            <a:endParaRPr lang="en-GB" sz="2400" b="1" dirty="0" smtClean="0">
              <a:solidFill>
                <a:srgbClr val="0C4270"/>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GB" sz="2400" b="1" dirty="0" smtClean="0">
                <a:solidFill>
                  <a:srgbClr val="0C4270"/>
                </a:solidFill>
                <a:latin typeface="Arial" panose="020B0604020202020204" pitchFamily="34" charset="0"/>
                <a:cs typeface="Arial" panose="020B0604020202020204" pitchFamily="34" charset="0"/>
              </a:rPr>
              <a:t>Scientific grounding of the concept agroecology</a:t>
            </a:r>
          </a:p>
          <a:p>
            <a:pPr lvl="1"/>
            <a:endParaRPr lang="en-GB" sz="2400" b="1" dirty="0">
              <a:solidFill>
                <a:srgbClr val="0C4270"/>
              </a:solidFill>
              <a:latin typeface="Arial" panose="020B0604020202020204" pitchFamily="34" charset="0"/>
              <a:cs typeface="Arial" panose="020B0604020202020204" pitchFamily="34" charset="0"/>
            </a:endParaRPr>
          </a:p>
        </p:txBody>
      </p:sp>
      <p:pic>
        <p:nvPicPr>
          <p:cNvPr id="11" name="Afbeelding 10"/>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063164" y="3997836"/>
            <a:ext cx="3128836" cy="2910884"/>
          </a:xfrm>
          <a:prstGeom prst="rect">
            <a:avLst/>
          </a:prstGeom>
        </p:spPr>
      </p:pic>
      <p:pic>
        <p:nvPicPr>
          <p:cNvPr id="12" name="Tijdelijke aanduiding voor inhoud 3"/>
          <p:cNvPicPr>
            <a:picLocks noGrp="1" noChangeAspect="1"/>
          </p:cNvPicPr>
          <p:nvPr>
            <p:ph sz="half" idx="1"/>
          </p:nvPr>
        </p:nvPicPr>
        <p:blipFill>
          <a:blip r:embed="rId5" cstate="email">
            <a:extLst>
              <a:ext uri="{28A0092B-C50C-407E-A947-70E740481C1C}">
                <a14:useLocalDpi xmlns:a14="http://schemas.microsoft.com/office/drawing/2010/main"/>
              </a:ext>
            </a:extLst>
          </a:blip>
          <a:stretch>
            <a:fillRect/>
          </a:stretch>
        </p:blipFill>
        <p:spPr>
          <a:xfrm>
            <a:off x="0" y="5145127"/>
            <a:ext cx="4752204" cy="2673115"/>
          </a:xfrm>
          <a:prstGeom prst="rect">
            <a:avLst/>
          </a:prstGeom>
        </p:spPr>
      </p:pic>
      <p:pic>
        <p:nvPicPr>
          <p:cNvPr id="17" name="Tijdelijke aanduiding voor inhoud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67064" y="5145127"/>
            <a:ext cx="4296100" cy="2375743"/>
          </a:xfrm>
          <a:prstGeom prst="rect">
            <a:avLst/>
          </a:prstGeom>
        </p:spPr>
      </p:pic>
    </p:spTree>
    <p:extLst>
      <p:ext uri="{BB962C8B-B14F-4D97-AF65-F5344CB8AC3E}">
        <p14:creationId xmlns:p14="http://schemas.microsoft.com/office/powerpoint/2010/main" val="173693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p:cNvSpPr txBox="1">
            <a:spLocks/>
          </p:cNvSpPr>
          <p:nvPr/>
        </p:nvSpPr>
        <p:spPr>
          <a:xfrm>
            <a:off x="1022763" y="-28258"/>
            <a:ext cx="1097378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Arial Rounded MT Bold" panose="020F0704030504030204" pitchFamily="34" charset="0"/>
              <a:ea typeface="+mj-ea"/>
              <a:cs typeface="+mj-cs"/>
            </a:endParaRPr>
          </a:p>
        </p:txBody>
      </p:sp>
      <p:sp>
        <p:nvSpPr>
          <p:cNvPr id="18" name="Titel 1"/>
          <p:cNvSpPr>
            <a:spLocks noGrp="1"/>
          </p:cNvSpPr>
          <p:nvPr>
            <p:ph type="title"/>
          </p:nvPr>
        </p:nvSpPr>
        <p:spPr>
          <a:xfrm>
            <a:off x="-10510" y="1"/>
            <a:ext cx="12202510" cy="977462"/>
          </a:xfrm>
          <a:solidFill>
            <a:srgbClr val="FFE369"/>
          </a:solidFill>
          <a:ln>
            <a:solidFill>
              <a:srgbClr val="FFE369"/>
            </a:solidFill>
          </a:ln>
        </p:spPr>
        <p:style>
          <a:lnRef idx="2">
            <a:schemeClr val="accent4"/>
          </a:lnRef>
          <a:fillRef idx="1">
            <a:schemeClr val="lt1"/>
          </a:fillRef>
          <a:effectRef idx="0">
            <a:schemeClr val="accent4"/>
          </a:effectRef>
          <a:fontRef idx="minor">
            <a:schemeClr val="dk1"/>
          </a:fontRef>
        </p:style>
        <p:txBody>
          <a:bodyPr>
            <a:normAutofit/>
          </a:bodyPr>
          <a:lstStyle/>
          <a:p>
            <a:pPr marL="273050"/>
            <a:r>
              <a:rPr lang="en-GB" sz="4000" dirty="0" smtClean="0">
                <a:solidFill>
                  <a:srgbClr val="0C4270"/>
                </a:solidFill>
                <a:latin typeface="Arial Rounded MT Bold" panose="020F0704030504030204" pitchFamily="34" charset="0"/>
              </a:rPr>
              <a:t>Current participation in activities</a:t>
            </a:r>
            <a:endParaRPr lang="en-GB" sz="4000" dirty="0">
              <a:solidFill>
                <a:srgbClr val="0C4270"/>
              </a:solidFill>
              <a:latin typeface="Arial Rounded MT Bold" panose="020F0704030504030204" pitchFamily="34" charset="0"/>
            </a:endParaRPr>
          </a:p>
        </p:txBody>
      </p:sp>
      <p:pic>
        <p:nvPicPr>
          <p:cNvPr id="19"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2800" y="0"/>
            <a:ext cx="1240914" cy="1005010"/>
          </a:xfrm>
          <a:prstGeom prst="rect">
            <a:avLst/>
          </a:prstGeom>
        </p:spPr>
      </p:pic>
      <p:graphicFrame>
        <p:nvGraphicFramePr>
          <p:cNvPr id="48" name="Grafiek 47"/>
          <p:cNvGraphicFramePr>
            <a:graphicFrameLocks/>
          </p:cNvGraphicFramePr>
          <p:nvPr>
            <p:extLst>
              <p:ext uri="{D42A27DB-BD31-4B8C-83A1-F6EECF244321}">
                <p14:modId xmlns:p14="http://schemas.microsoft.com/office/powerpoint/2010/main" val="1428598978"/>
              </p:ext>
            </p:extLst>
          </p:nvPr>
        </p:nvGraphicFramePr>
        <p:xfrm>
          <a:off x="1616181" y="977463"/>
          <a:ext cx="8949128" cy="536580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Grafiek 5"/>
          <p:cNvGraphicFramePr>
            <a:graphicFrameLocks/>
          </p:cNvGraphicFramePr>
          <p:nvPr>
            <p:extLst>
              <p:ext uri="{D42A27DB-BD31-4B8C-83A1-F6EECF244321}">
                <p14:modId xmlns:p14="http://schemas.microsoft.com/office/powerpoint/2010/main" val="1190785732"/>
              </p:ext>
            </p:extLst>
          </p:nvPr>
        </p:nvGraphicFramePr>
        <p:xfrm>
          <a:off x="1420733" y="1064644"/>
          <a:ext cx="8675481" cy="579335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098954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txBox="1">
            <a:spLocks/>
          </p:cNvSpPr>
          <p:nvPr/>
        </p:nvSpPr>
        <p:spPr>
          <a:xfrm>
            <a:off x="14860" y="-23973"/>
            <a:ext cx="12202510" cy="977462"/>
          </a:xfrm>
          <a:prstGeom prst="rect">
            <a:avLst/>
          </a:prstGeom>
          <a:solidFill>
            <a:srgbClr val="FFE369"/>
          </a:solidFill>
          <a:ln w="12700" cap="flat" cmpd="sng" algn="ctr">
            <a:solidFill>
              <a:srgbClr val="FFE369"/>
            </a:solidFill>
            <a:prstDash val="solid"/>
            <a:miter lim="800000"/>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73050"/>
            <a:r>
              <a:rPr lang="en-GB" sz="4000" dirty="0" smtClean="0">
                <a:solidFill>
                  <a:srgbClr val="0C4270"/>
                </a:solidFill>
                <a:latin typeface="Arial Rounded MT Bold" panose="020F0704030504030204" pitchFamily="34" charset="0"/>
              </a:rPr>
              <a:t>Actions for the future</a:t>
            </a:r>
            <a:endParaRPr lang="en-GB" sz="4000" dirty="0">
              <a:solidFill>
                <a:srgbClr val="0C4270"/>
              </a:solidFill>
              <a:latin typeface="Arial Rounded MT Bold" panose="020F0704030504030204" pitchFamily="34" charset="0"/>
            </a:endParaRPr>
          </a:p>
        </p:txBody>
      </p:sp>
      <p:pic>
        <p:nvPicPr>
          <p:cNvPr id="15"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51086" y="-23973"/>
            <a:ext cx="1240914" cy="1005010"/>
          </a:xfrm>
          <a:prstGeom prst="rect">
            <a:avLst/>
          </a:prstGeom>
        </p:spPr>
      </p:pic>
      <p:sp>
        <p:nvSpPr>
          <p:cNvPr id="10" name="Tekstvak 9"/>
          <p:cNvSpPr txBox="1"/>
          <p:nvPr/>
        </p:nvSpPr>
        <p:spPr>
          <a:xfrm>
            <a:off x="355414" y="1281734"/>
            <a:ext cx="10951086" cy="2708434"/>
          </a:xfrm>
          <a:prstGeom prst="rect">
            <a:avLst/>
          </a:prstGeom>
          <a:noFill/>
        </p:spPr>
        <p:txBody>
          <a:bodyPr wrap="square" rtlCol="0">
            <a:spAutoFit/>
          </a:bodyPr>
          <a:lstStyle/>
          <a:p>
            <a:pPr marL="514350" indent="-514350">
              <a:spcBef>
                <a:spcPts val="600"/>
              </a:spcBef>
              <a:buFont typeface="Arial" panose="020B0604020202020204" pitchFamily="34" charset="0"/>
              <a:buChar char="•"/>
            </a:pPr>
            <a:r>
              <a:rPr lang="en-US" sz="2000" dirty="0" smtClean="0">
                <a:solidFill>
                  <a:srgbClr val="0C4270"/>
                </a:solidFill>
                <a:latin typeface="Arial" panose="020B0604020202020204" pitchFamily="34" charset="0"/>
                <a:cs typeface="Arial" panose="020B0604020202020204" pitchFamily="34" charset="0"/>
              </a:rPr>
              <a:t>System thinking</a:t>
            </a:r>
          </a:p>
          <a:p>
            <a:pPr marL="514350" indent="-514350">
              <a:spcBef>
                <a:spcPts val="600"/>
              </a:spcBef>
              <a:buFont typeface="Arial" panose="020B0604020202020204" pitchFamily="34" charset="0"/>
              <a:buChar char="•"/>
            </a:pPr>
            <a:r>
              <a:rPr lang="en-US" sz="2000" dirty="0" smtClean="0">
                <a:solidFill>
                  <a:srgbClr val="0C4270"/>
                </a:solidFill>
                <a:latin typeface="Arial" panose="020B0604020202020204" pitchFamily="34" charset="0"/>
                <a:cs typeface="Arial" panose="020B0604020202020204" pitchFamily="34" charset="0"/>
              </a:rPr>
              <a:t>Communication:  to a not polarizing debate, how do you do that?</a:t>
            </a:r>
          </a:p>
          <a:p>
            <a:pPr marL="514350" indent="-514350">
              <a:spcBef>
                <a:spcPts val="600"/>
              </a:spcBef>
              <a:buFont typeface="Arial" panose="020B0604020202020204" pitchFamily="34" charset="0"/>
              <a:buChar char="•"/>
            </a:pPr>
            <a:r>
              <a:rPr lang="en-US" sz="2000" dirty="0" smtClean="0">
                <a:solidFill>
                  <a:srgbClr val="0C4270"/>
                </a:solidFill>
                <a:latin typeface="Arial" panose="020B0604020202020204" pitchFamily="34" charset="0"/>
                <a:cs typeface="Arial" panose="020B0604020202020204" pitchFamily="34" charset="0"/>
              </a:rPr>
              <a:t>Inspired by Flemish pioneers in </a:t>
            </a:r>
            <a:r>
              <a:rPr lang="en-US" sz="2000" dirty="0" err="1" smtClean="0">
                <a:solidFill>
                  <a:srgbClr val="0C4270"/>
                </a:solidFill>
                <a:latin typeface="Arial" panose="020B0604020202020204" pitchFamily="34" charset="0"/>
                <a:cs typeface="Arial" panose="020B0604020202020204" pitchFamily="34" charset="0"/>
              </a:rPr>
              <a:t>agroecology</a:t>
            </a:r>
            <a:r>
              <a:rPr lang="en-US" sz="2000" dirty="0" smtClean="0">
                <a:solidFill>
                  <a:srgbClr val="0C4270"/>
                </a:solidFill>
                <a:latin typeface="Arial" panose="020B0604020202020204" pitchFamily="34" charset="0"/>
                <a:cs typeface="Arial" panose="020B0604020202020204" pitchFamily="34" charset="0"/>
              </a:rPr>
              <a:t> and organic farming, a movie</a:t>
            </a:r>
          </a:p>
          <a:p>
            <a:pPr marL="514350" indent="-514350">
              <a:spcBef>
                <a:spcPts val="600"/>
              </a:spcBef>
              <a:buFont typeface="Arial" panose="020B0604020202020204" pitchFamily="34" charset="0"/>
              <a:buChar char="•"/>
            </a:pPr>
            <a:r>
              <a:rPr lang="en-US" sz="2000" dirty="0" smtClean="0">
                <a:solidFill>
                  <a:srgbClr val="0C4270"/>
                </a:solidFill>
                <a:latin typeface="Arial" panose="020B0604020202020204" pitchFamily="34" charset="0"/>
                <a:cs typeface="Arial" panose="020B0604020202020204" pitchFamily="34" charset="0"/>
              </a:rPr>
              <a:t>Expertise in </a:t>
            </a:r>
            <a:r>
              <a:rPr lang="en-US" sz="2000" dirty="0" err="1" smtClean="0">
                <a:solidFill>
                  <a:srgbClr val="0C4270"/>
                </a:solidFill>
                <a:latin typeface="Arial" panose="020B0604020202020204" pitchFamily="34" charset="0"/>
                <a:cs typeface="Arial" panose="020B0604020202020204" pitchFamily="34" charset="0"/>
              </a:rPr>
              <a:t>agroecology</a:t>
            </a:r>
            <a:r>
              <a:rPr lang="en-US" sz="2000" dirty="0" smtClean="0">
                <a:solidFill>
                  <a:srgbClr val="0C4270"/>
                </a:solidFill>
                <a:latin typeface="Arial" panose="020B0604020202020204" pitchFamily="34" charset="0"/>
                <a:cs typeface="Arial" panose="020B0604020202020204" pitchFamily="34" charset="0"/>
              </a:rPr>
              <a:t> and organic farming in the picture</a:t>
            </a:r>
          </a:p>
          <a:p>
            <a:pPr marL="514350" indent="-514350">
              <a:spcBef>
                <a:spcPts val="600"/>
              </a:spcBef>
              <a:buFont typeface="Arial" panose="020B0604020202020204" pitchFamily="34" charset="0"/>
              <a:buChar char="•"/>
            </a:pPr>
            <a:r>
              <a:rPr lang="en-US" sz="2000" dirty="0" smtClean="0">
                <a:solidFill>
                  <a:srgbClr val="0C4270"/>
                </a:solidFill>
                <a:latin typeface="Arial" panose="020B0604020202020204" pitchFamily="34" charset="0"/>
                <a:cs typeface="Arial" panose="020B0604020202020204" pitchFamily="34" charset="0"/>
              </a:rPr>
              <a:t>Transition to </a:t>
            </a:r>
            <a:r>
              <a:rPr lang="en-US" sz="2000" dirty="0" err="1" smtClean="0">
                <a:solidFill>
                  <a:srgbClr val="0C4270"/>
                </a:solidFill>
                <a:latin typeface="Arial" panose="020B0604020202020204" pitchFamily="34" charset="0"/>
                <a:cs typeface="Arial" panose="020B0604020202020204" pitchFamily="34" charset="0"/>
              </a:rPr>
              <a:t>agroecology</a:t>
            </a:r>
            <a:r>
              <a:rPr lang="en-US" sz="2000" dirty="0" smtClean="0">
                <a:solidFill>
                  <a:srgbClr val="0C4270"/>
                </a:solidFill>
                <a:latin typeface="Arial" panose="020B0604020202020204" pitchFamily="34" charset="0"/>
                <a:cs typeface="Arial" panose="020B0604020202020204" pitchFamily="34" charset="0"/>
              </a:rPr>
              <a:t>: values and norms</a:t>
            </a:r>
          </a:p>
          <a:p>
            <a:pPr marL="514350" indent="-514350">
              <a:spcBef>
                <a:spcPts val="600"/>
              </a:spcBef>
              <a:buFont typeface="Arial" panose="020B0604020202020204" pitchFamily="34" charset="0"/>
              <a:buChar char="•"/>
            </a:pPr>
            <a:r>
              <a:rPr lang="en-US" sz="2000" dirty="0" smtClean="0">
                <a:solidFill>
                  <a:srgbClr val="0C4270"/>
                </a:solidFill>
                <a:latin typeface="Arial" panose="020B0604020202020204" pitchFamily="34" charset="0"/>
                <a:cs typeface="Arial" panose="020B0604020202020204" pitchFamily="34" charset="0"/>
              </a:rPr>
              <a:t>Bundling and sharing information on specific themes</a:t>
            </a:r>
          </a:p>
          <a:p>
            <a:pPr marL="514350" indent="-514350">
              <a:spcBef>
                <a:spcPts val="600"/>
              </a:spcBef>
              <a:buFont typeface="Arial" panose="020B0604020202020204" pitchFamily="34" charset="0"/>
              <a:buChar char="•"/>
            </a:pPr>
            <a:r>
              <a:rPr lang="en-US" sz="2000" dirty="0" smtClean="0">
                <a:solidFill>
                  <a:srgbClr val="0C4270"/>
                </a:solidFill>
                <a:latin typeface="Arial" panose="020B0604020202020204" pitchFamily="34" charset="0"/>
                <a:cs typeface="Arial" panose="020B0604020202020204" pitchFamily="34" charset="0"/>
              </a:rPr>
              <a:t>Agroecology and organic farming in education.</a:t>
            </a:r>
            <a:endParaRPr lang="en-US" sz="2000" dirty="0">
              <a:solidFill>
                <a:srgbClr val="0C4270"/>
              </a:solidFill>
              <a:latin typeface="Arial" panose="020B0604020202020204" pitchFamily="34" charset="0"/>
              <a:cs typeface="Arial" panose="020B0604020202020204" pitchFamily="34" charset="0"/>
            </a:endParaRPr>
          </a:p>
        </p:txBody>
      </p:sp>
      <p:pic>
        <p:nvPicPr>
          <p:cNvPr id="14" name="Tijdelijke aanduiding voor inhoud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42852" y="4636604"/>
            <a:ext cx="3949148" cy="2221396"/>
          </a:xfrm>
          <a:prstGeom prst="rect">
            <a:avLst/>
          </a:prstGeom>
        </p:spPr>
      </p:pic>
      <p:pic>
        <p:nvPicPr>
          <p:cNvPr id="7" name="Tijdelijke aanduiding voor inhoud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20682" y="4636604"/>
            <a:ext cx="3222170" cy="2416628"/>
          </a:xfrm>
          <a:prstGeom prst="rect">
            <a:avLst/>
          </a:prstGeom>
        </p:spPr>
      </p:pic>
      <p:pic>
        <p:nvPicPr>
          <p:cNvPr id="8" name="Afbeelding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9346" y="4636604"/>
            <a:ext cx="3535529" cy="2359116"/>
          </a:xfrm>
          <a:prstGeom prst="rect">
            <a:avLst/>
          </a:prstGeom>
        </p:spPr>
      </p:pic>
      <p:pic>
        <p:nvPicPr>
          <p:cNvPr id="13" name="Afbeelding 12"/>
          <p:cNvPicPr>
            <a:picLocks noChangeAspect="1"/>
          </p:cNvPicPr>
          <p:nvPr/>
        </p:nvPicPr>
        <p:blipFill rotWithShape="1">
          <a:blip r:embed="rId7"/>
          <a:srcRect l="17151" t="18960" r="36237" b="5914"/>
          <a:stretch/>
        </p:blipFill>
        <p:spPr>
          <a:xfrm>
            <a:off x="0" y="4307319"/>
            <a:ext cx="2813538" cy="2550681"/>
          </a:xfrm>
          <a:prstGeom prst="rect">
            <a:avLst/>
          </a:prstGeom>
        </p:spPr>
      </p:pic>
    </p:spTree>
    <p:extLst>
      <p:ext uri="{BB962C8B-B14F-4D97-AF65-F5344CB8AC3E}">
        <p14:creationId xmlns:p14="http://schemas.microsoft.com/office/powerpoint/2010/main" val="30884254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7760" y="4477870"/>
            <a:ext cx="3781151" cy="2521024"/>
          </a:xfrm>
          <a:prstGeom prst="rect">
            <a:avLst/>
          </a:prstGeom>
        </p:spPr>
      </p:pic>
      <p:sp>
        <p:nvSpPr>
          <p:cNvPr id="3" name="Tijdelijke aanduiding voor inhoud 2"/>
          <p:cNvSpPr>
            <a:spLocks noGrp="1"/>
          </p:cNvSpPr>
          <p:nvPr>
            <p:ph idx="1"/>
          </p:nvPr>
        </p:nvSpPr>
        <p:spPr>
          <a:xfrm>
            <a:off x="435771" y="1392125"/>
            <a:ext cx="10881586" cy="3737846"/>
          </a:xfrm>
        </p:spPr>
        <p:txBody>
          <a:bodyPr>
            <a:normAutofit/>
          </a:bodyPr>
          <a:lstStyle/>
          <a:p>
            <a:pPr marL="0" indent="0">
              <a:buNone/>
            </a:pPr>
            <a:r>
              <a:rPr lang="nl-BE" sz="2400" b="1" dirty="0">
                <a:solidFill>
                  <a:srgbClr val="0C4270"/>
                </a:solidFill>
                <a:latin typeface="Arial" panose="020B0604020202020204" pitchFamily="34" charset="0"/>
                <a:cs typeface="Arial" panose="020B0604020202020204" pitchFamily="34" charset="0"/>
              </a:rPr>
              <a:t>Website</a:t>
            </a:r>
            <a:r>
              <a:rPr lang="nl-BE" sz="2400" b="1" dirty="0" smtClean="0">
                <a:solidFill>
                  <a:srgbClr val="0C4270"/>
                </a:solidFill>
                <a:latin typeface="Arial" panose="020B0604020202020204" pitchFamily="34" charset="0"/>
                <a:cs typeface="Arial" panose="020B0604020202020204" pitchFamily="34" charset="0"/>
              </a:rPr>
              <a:t>: </a:t>
            </a:r>
            <a:r>
              <a:rPr lang="nl-BE" sz="2000" u="sng" dirty="0" smtClean="0">
                <a:latin typeface="Arial" panose="020B0604020202020204" pitchFamily="34" charset="0"/>
                <a:cs typeface="Arial" panose="020B0604020202020204" pitchFamily="34" charset="0"/>
                <a:hlinkClick r:id="rId4"/>
              </a:rPr>
              <a:t>www.llaebio.be</a:t>
            </a:r>
            <a:endParaRPr lang="nl-BE" sz="2000" dirty="0">
              <a:latin typeface="Arial" panose="020B0604020202020204" pitchFamily="34" charset="0"/>
              <a:cs typeface="Arial" panose="020B0604020202020204" pitchFamily="34" charset="0"/>
            </a:endParaRPr>
          </a:p>
          <a:p>
            <a:pPr marL="0" indent="0">
              <a:buNone/>
            </a:pPr>
            <a:r>
              <a:rPr lang="nl-NL" sz="2400" b="1" dirty="0" err="1" smtClean="0">
                <a:solidFill>
                  <a:srgbClr val="0C4270"/>
                </a:solidFill>
                <a:latin typeface="Arial" panose="020B0604020202020204" pitchFamily="34" charset="0"/>
                <a:cs typeface="Arial" panose="020B0604020202020204" pitchFamily="34" charset="0"/>
              </a:rPr>
              <a:t>Newsletters</a:t>
            </a:r>
            <a:r>
              <a:rPr lang="nl-NL" sz="2400" b="1" dirty="0" smtClean="0">
                <a:solidFill>
                  <a:srgbClr val="0C4270"/>
                </a:solidFill>
                <a:latin typeface="Arial" panose="020B0604020202020204" pitchFamily="34" charset="0"/>
                <a:cs typeface="Arial" panose="020B0604020202020204" pitchFamily="34" charset="0"/>
              </a:rPr>
              <a:t> and </a:t>
            </a:r>
            <a:r>
              <a:rPr lang="nl-NL" sz="2400" b="1" dirty="0" err="1" smtClean="0">
                <a:solidFill>
                  <a:srgbClr val="0C4270"/>
                </a:solidFill>
                <a:latin typeface="Arial" panose="020B0604020202020204" pitchFamily="34" charset="0"/>
                <a:cs typeface="Arial" panose="020B0604020202020204" pitchFamily="34" charset="0"/>
              </a:rPr>
              <a:t>social</a:t>
            </a:r>
            <a:r>
              <a:rPr lang="nl-NL" sz="2400" b="1" dirty="0" smtClean="0">
                <a:solidFill>
                  <a:srgbClr val="0C4270"/>
                </a:solidFill>
                <a:latin typeface="Arial" panose="020B0604020202020204" pitchFamily="34" charset="0"/>
                <a:cs typeface="Arial" panose="020B0604020202020204" pitchFamily="34" charset="0"/>
              </a:rPr>
              <a:t> media of partners</a:t>
            </a:r>
          </a:p>
          <a:p>
            <a:pPr marL="0" indent="0">
              <a:buNone/>
            </a:pPr>
            <a:r>
              <a:rPr lang="nl-NL" sz="2400" b="1" dirty="0" err="1" smtClean="0">
                <a:solidFill>
                  <a:srgbClr val="0C4270"/>
                </a:solidFill>
                <a:latin typeface="Arial" panose="020B0604020202020204" pitchFamily="34" charset="0"/>
                <a:cs typeface="Arial" panose="020B0604020202020204" pitchFamily="34" charset="0"/>
              </a:rPr>
              <a:t>Linkedin</a:t>
            </a:r>
            <a:r>
              <a:rPr lang="nl-NL" sz="2400" b="1" dirty="0" smtClean="0">
                <a:solidFill>
                  <a:srgbClr val="0C4270"/>
                </a:solidFill>
                <a:latin typeface="Arial" panose="020B0604020202020204" pitchFamily="34" charset="0"/>
                <a:cs typeface="Arial" panose="020B0604020202020204" pitchFamily="34" charset="0"/>
              </a:rPr>
              <a:t> </a:t>
            </a:r>
            <a:r>
              <a:rPr lang="nl-NL" sz="2400" b="1" dirty="0" err="1" smtClean="0">
                <a:solidFill>
                  <a:srgbClr val="0C4270"/>
                </a:solidFill>
                <a:latin typeface="Arial" panose="020B0604020202020204" pitchFamily="34" charset="0"/>
                <a:cs typeface="Arial" panose="020B0604020202020204" pitchFamily="34" charset="0"/>
              </a:rPr>
              <a:t>group</a:t>
            </a:r>
            <a:r>
              <a:rPr lang="nl-NL" sz="2400" b="1" dirty="0" smtClean="0">
                <a:solidFill>
                  <a:srgbClr val="0C4270"/>
                </a:solidFill>
                <a:latin typeface="Arial" panose="020B0604020202020204" pitchFamily="34" charset="0"/>
                <a:cs typeface="Arial" panose="020B0604020202020204" pitchFamily="34" charset="0"/>
              </a:rPr>
              <a:t>: </a:t>
            </a:r>
            <a:r>
              <a:rPr lang="nl-NL" sz="2000" u="sng" dirty="0">
                <a:solidFill>
                  <a:srgbClr val="0C4270"/>
                </a:solidFill>
              </a:rPr>
              <a:t>https://www.linkedin.com/groups/12393194</a:t>
            </a:r>
            <a:endParaRPr lang="en-GB" sz="2400" dirty="0">
              <a:solidFill>
                <a:srgbClr val="0C4270"/>
              </a:solidFill>
            </a:endParaRPr>
          </a:p>
          <a:p>
            <a:pPr marL="0" indent="0">
              <a:buNone/>
            </a:pPr>
            <a:endParaRPr lang="nl-NL" sz="2400" b="1" dirty="0">
              <a:solidFill>
                <a:srgbClr val="0C4270"/>
              </a:solidFill>
              <a:latin typeface="Arial" panose="020B0604020202020204" pitchFamily="34" charset="0"/>
              <a:cs typeface="Arial" panose="020B0604020202020204" pitchFamily="34" charset="0"/>
            </a:endParaRPr>
          </a:p>
        </p:txBody>
      </p:sp>
      <p:sp>
        <p:nvSpPr>
          <p:cNvPr id="10" name="Tijdelijke aanduiding voor inhoud 2"/>
          <p:cNvSpPr txBox="1">
            <a:spLocks/>
          </p:cNvSpPr>
          <p:nvPr/>
        </p:nvSpPr>
        <p:spPr>
          <a:xfrm>
            <a:off x="435771" y="3261048"/>
            <a:ext cx="11397036" cy="10672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dirty="0" smtClean="0">
                <a:solidFill>
                  <a:srgbClr val="0C4270"/>
                </a:solidFill>
                <a:latin typeface="Arial" panose="020B0604020202020204" pitchFamily="34" charset="0"/>
                <a:cs typeface="Arial" panose="020B0604020202020204" pitchFamily="34" charset="0"/>
              </a:rPr>
              <a:t>Farmland for future projects </a:t>
            </a:r>
            <a:endParaRPr lang="en-GB" sz="2400" dirty="0" smtClean="0">
              <a:solidFill>
                <a:srgbClr val="0C4270"/>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2400" dirty="0" smtClean="0">
                <a:solidFill>
                  <a:srgbClr val="0C4270"/>
                </a:solidFill>
                <a:latin typeface="Arial" panose="020B0604020202020204" pitchFamily="34" charset="0"/>
                <a:cs typeface="Arial" panose="020B0604020202020204" pitchFamily="34" charset="0"/>
              </a:rPr>
              <a:t>both on research sites of participants as on real farms</a:t>
            </a:r>
            <a:endParaRPr lang="en-GB" sz="2400" b="1" dirty="0">
              <a:solidFill>
                <a:srgbClr val="0C4270"/>
              </a:solidFill>
              <a:latin typeface="Arial" panose="020B0604020202020204" pitchFamily="34" charset="0"/>
              <a:cs typeface="Arial" panose="020B0604020202020204" pitchFamily="34" charset="0"/>
            </a:endParaRPr>
          </a:p>
        </p:txBody>
      </p:sp>
      <p:pic>
        <p:nvPicPr>
          <p:cNvPr id="14"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835340" y="4470305"/>
            <a:ext cx="4778829" cy="2414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el 1"/>
          <p:cNvSpPr txBox="1">
            <a:spLocks/>
          </p:cNvSpPr>
          <p:nvPr/>
        </p:nvSpPr>
        <p:spPr>
          <a:xfrm>
            <a:off x="19782" y="-1157"/>
            <a:ext cx="12202510" cy="977462"/>
          </a:xfrm>
          <a:prstGeom prst="rect">
            <a:avLst/>
          </a:prstGeom>
          <a:solidFill>
            <a:srgbClr val="FFE369"/>
          </a:solidFill>
          <a:ln w="12700" cap="flat" cmpd="sng" algn="ctr">
            <a:solidFill>
              <a:srgbClr val="FFE369"/>
            </a:solidFill>
            <a:prstDash val="solid"/>
            <a:miter lim="800000"/>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73050"/>
            <a:r>
              <a:rPr lang="en-GB" sz="4000" dirty="0" smtClean="0">
                <a:solidFill>
                  <a:srgbClr val="0C4270"/>
                </a:solidFill>
                <a:latin typeface="Arial Rounded MT Bold" panose="020F0704030504030204" pitchFamily="34" charset="0"/>
              </a:rPr>
              <a:t>ICT and infrastructure</a:t>
            </a:r>
            <a:endParaRPr lang="en-GB" sz="4000" dirty="0">
              <a:solidFill>
                <a:srgbClr val="0C4270"/>
              </a:solidFill>
              <a:latin typeface="Arial Rounded MT Bold" panose="020F0704030504030204" pitchFamily="34" charset="0"/>
            </a:endParaRPr>
          </a:p>
        </p:txBody>
      </p:sp>
      <p:pic>
        <p:nvPicPr>
          <p:cNvPr id="13" name="Tijdelijke aanduiding voor inhoud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951086" y="-23973"/>
            <a:ext cx="1240914" cy="1005010"/>
          </a:xfrm>
          <a:prstGeom prst="rect">
            <a:avLst/>
          </a:prstGeom>
        </p:spPr>
      </p:pic>
      <p:pic>
        <p:nvPicPr>
          <p:cNvPr id="9" name="Afbeelding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379" y="4473051"/>
            <a:ext cx="3614057" cy="2427352"/>
          </a:xfrm>
          <a:prstGeom prst="rect">
            <a:avLst/>
          </a:prstGeom>
        </p:spPr>
      </p:pic>
      <p:pic>
        <p:nvPicPr>
          <p:cNvPr id="2" name="Afbeelding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99682" y="4472361"/>
            <a:ext cx="3722610" cy="2481740"/>
          </a:xfrm>
          <a:prstGeom prst="rect">
            <a:avLst/>
          </a:prstGeom>
        </p:spPr>
      </p:pic>
    </p:spTree>
    <p:extLst>
      <p:ext uri="{BB962C8B-B14F-4D97-AF65-F5344CB8AC3E}">
        <p14:creationId xmlns:p14="http://schemas.microsoft.com/office/powerpoint/2010/main" val="42877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639417" y="1301596"/>
            <a:ext cx="10515600" cy="4351338"/>
          </a:xfrm>
        </p:spPr>
        <p:txBody>
          <a:bodyPr/>
          <a:lstStyle/>
          <a:p>
            <a:endParaRPr lang="en-US" dirty="0">
              <a:solidFill>
                <a:schemeClr val="accent5">
                  <a:lumMod val="50000"/>
                </a:schemeClr>
              </a:solidFill>
            </a:endParaRPr>
          </a:p>
          <a:p>
            <a:pPr>
              <a:spcBef>
                <a:spcPts val="1200"/>
              </a:spcBef>
            </a:pPr>
            <a:r>
              <a:rPr lang="en-US" dirty="0">
                <a:solidFill>
                  <a:schemeClr val="accent5">
                    <a:lumMod val="50000"/>
                  </a:schemeClr>
                </a:solidFill>
              </a:rPr>
              <a:t>Grow as a living lab to boost co-creation between all </a:t>
            </a:r>
            <a:r>
              <a:rPr lang="en-US" dirty="0" smtClean="0">
                <a:solidFill>
                  <a:schemeClr val="accent5">
                    <a:lumMod val="50000"/>
                  </a:schemeClr>
                </a:solidFill>
              </a:rPr>
              <a:t>actors</a:t>
            </a:r>
          </a:p>
          <a:p>
            <a:pPr>
              <a:spcBef>
                <a:spcPts val="1200"/>
              </a:spcBef>
            </a:pPr>
            <a:r>
              <a:rPr lang="en-US" dirty="0" smtClean="0">
                <a:solidFill>
                  <a:schemeClr val="accent5">
                    <a:lumMod val="50000"/>
                  </a:schemeClr>
                </a:solidFill>
              </a:rPr>
              <a:t>More </a:t>
            </a:r>
            <a:r>
              <a:rPr lang="en-US" dirty="0">
                <a:solidFill>
                  <a:schemeClr val="accent5">
                    <a:lumMod val="50000"/>
                  </a:schemeClr>
                </a:solidFill>
              </a:rPr>
              <a:t>farmers on board</a:t>
            </a:r>
          </a:p>
          <a:p>
            <a:pPr>
              <a:spcBef>
                <a:spcPts val="1200"/>
              </a:spcBef>
            </a:pPr>
            <a:r>
              <a:rPr lang="en-US" dirty="0" smtClean="0">
                <a:solidFill>
                  <a:schemeClr val="accent5">
                    <a:lumMod val="50000"/>
                  </a:schemeClr>
                </a:solidFill>
              </a:rPr>
              <a:t>More research funded for </a:t>
            </a:r>
            <a:r>
              <a:rPr lang="en-US" dirty="0" err="1" smtClean="0">
                <a:solidFill>
                  <a:schemeClr val="accent5">
                    <a:lumMod val="50000"/>
                  </a:schemeClr>
                </a:solidFill>
              </a:rPr>
              <a:t>agroecological</a:t>
            </a:r>
            <a:r>
              <a:rPr lang="en-US" dirty="0" smtClean="0">
                <a:solidFill>
                  <a:schemeClr val="accent5">
                    <a:lumMod val="50000"/>
                  </a:schemeClr>
                </a:solidFill>
              </a:rPr>
              <a:t> and organic research</a:t>
            </a:r>
          </a:p>
          <a:p>
            <a:pPr>
              <a:spcBef>
                <a:spcPts val="1200"/>
              </a:spcBef>
            </a:pPr>
            <a:r>
              <a:rPr lang="nl-BE" dirty="0" smtClean="0">
                <a:solidFill>
                  <a:srgbClr val="0C4270"/>
                </a:solidFill>
              </a:rPr>
              <a:t>Networking </a:t>
            </a:r>
            <a:r>
              <a:rPr lang="nl-BE" dirty="0">
                <a:solidFill>
                  <a:srgbClr val="0C4270"/>
                </a:solidFill>
              </a:rPr>
              <a:t>on EU level </a:t>
            </a:r>
            <a:endParaRPr lang="nl-BE" dirty="0">
              <a:solidFill>
                <a:schemeClr val="accent5">
                  <a:lumMod val="50000"/>
                </a:schemeClr>
              </a:solidFill>
            </a:endParaRPr>
          </a:p>
          <a:p>
            <a:pPr marL="0" indent="0">
              <a:buNone/>
            </a:pPr>
            <a:endParaRPr lang="nl-BE" dirty="0"/>
          </a:p>
        </p:txBody>
      </p:sp>
      <p:sp>
        <p:nvSpPr>
          <p:cNvPr id="5" name="Titel 1"/>
          <p:cNvSpPr txBox="1">
            <a:spLocks/>
          </p:cNvSpPr>
          <p:nvPr/>
        </p:nvSpPr>
        <p:spPr>
          <a:xfrm>
            <a:off x="6530" y="-14409"/>
            <a:ext cx="12202510" cy="977462"/>
          </a:xfrm>
          <a:prstGeom prst="rect">
            <a:avLst/>
          </a:prstGeom>
          <a:solidFill>
            <a:srgbClr val="FFE369"/>
          </a:solidFill>
          <a:ln w="12700" cap="flat" cmpd="sng" algn="ctr">
            <a:solidFill>
              <a:srgbClr val="FFE369"/>
            </a:solidFill>
            <a:prstDash val="solid"/>
            <a:miter lim="800000"/>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73050"/>
            <a:r>
              <a:rPr lang="en-GB" sz="4000" dirty="0" smtClean="0">
                <a:solidFill>
                  <a:srgbClr val="0C4270"/>
                </a:solidFill>
                <a:latin typeface="Arial Rounded MT Bold" panose="020F0704030504030204" pitchFamily="34" charset="0"/>
              </a:rPr>
              <a:t>Ambitions</a:t>
            </a:r>
            <a:endParaRPr lang="en-GB" sz="4000" dirty="0">
              <a:solidFill>
                <a:srgbClr val="0C4270"/>
              </a:solidFill>
              <a:latin typeface="Arial Rounded MT Bold" panose="020F0704030504030204" pitchFamily="34" charset="0"/>
            </a:endParaRPr>
          </a:p>
        </p:txBody>
      </p:sp>
      <p:pic>
        <p:nvPicPr>
          <p:cNvPr id="6" name="Tijdelijke aanduiding voor inhoud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64338" y="-23973"/>
            <a:ext cx="1240914" cy="1005010"/>
          </a:xfrm>
          <a:prstGeom prst="rect">
            <a:avLst/>
          </a:prstGeom>
        </p:spPr>
      </p:pic>
      <p:sp>
        <p:nvSpPr>
          <p:cNvPr id="2" name="Tekstvak 1"/>
          <p:cNvSpPr txBox="1"/>
          <p:nvPr/>
        </p:nvSpPr>
        <p:spPr>
          <a:xfrm>
            <a:off x="145774" y="4775237"/>
            <a:ext cx="11926956" cy="1508105"/>
          </a:xfrm>
          <a:prstGeom prst="rect">
            <a:avLst/>
          </a:prstGeom>
          <a:noFill/>
        </p:spPr>
        <p:txBody>
          <a:bodyPr wrap="square" rtlCol="0">
            <a:spAutoFit/>
          </a:bodyPr>
          <a:lstStyle/>
          <a:p>
            <a:pPr algn="ctr">
              <a:lnSpc>
                <a:spcPct val="90000"/>
              </a:lnSpc>
              <a:spcBef>
                <a:spcPts val="1200"/>
              </a:spcBef>
            </a:pPr>
            <a:r>
              <a:rPr lang="en-GB" sz="2400" b="1" dirty="0">
                <a:solidFill>
                  <a:schemeClr val="accent5">
                    <a:lumMod val="50000"/>
                  </a:schemeClr>
                </a:solidFill>
              </a:rPr>
              <a:t>Statement of a </a:t>
            </a:r>
            <a:r>
              <a:rPr lang="en-GB" sz="2400" b="1" dirty="0" smtClean="0">
                <a:solidFill>
                  <a:schemeClr val="accent5">
                    <a:lumMod val="50000"/>
                  </a:schemeClr>
                </a:solidFill>
              </a:rPr>
              <a:t>farmer about how living labs Agroecology can support agriculture</a:t>
            </a:r>
          </a:p>
          <a:p>
            <a:pPr algn="ctr">
              <a:lnSpc>
                <a:spcPct val="90000"/>
              </a:lnSpc>
              <a:spcBef>
                <a:spcPts val="1200"/>
              </a:spcBef>
            </a:pPr>
            <a:r>
              <a:rPr lang="en-GB" sz="2800" dirty="0">
                <a:solidFill>
                  <a:schemeClr val="accent5">
                    <a:lumMod val="50000"/>
                  </a:schemeClr>
                </a:solidFill>
                <a:hlinkClick r:id="rId4"/>
              </a:rPr>
              <a:t>https://</a:t>
            </a:r>
            <a:r>
              <a:rPr lang="en-GB" sz="2800" dirty="0" smtClean="0">
                <a:solidFill>
                  <a:schemeClr val="accent5">
                    <a:lumMod val="50000"/>
                  </a:schemeClr>
                </a:solidFill>
                <a:hlinkClick r:id="rId4"/>
              </a:rPr>
              <a:t>www.youtube.com/watch?v=Wm6bKTJ5W64&amp;t=14s</a:t>
            </a:r>
            <a:endParaRPr lang="en-GB" sz="2800" dirty="0" smtClean="0">
              <a:solidFill>
                <a:schemeClr val="accent5">
                  <a:lumMod val="50000"/>
                </a:schemeClr>
              </a:solidFill>
            </a:endParaRPr>
          </a:p>
          <a:p>
            <a:pPr algn="ctr">
              <a:lnSpc>
                <a:spcPct val="90000"/>
              </a:lnSpc>
              <a:spcBef>
                <a:spcPts val="1200"/>
              </a:spcBef>
            </a:pPr>
            <a:r>
              <a:rPr lang="en-GB" sz="2800" dirty="0" smtClean="0">
                <a:solidFill>
                  <a:schemeClr val="accent5">
                    <a:lumMod val="50000"/>
                  </a:schemeClr>
                </a:solidFill>
              </a:rPr>
              <a:t>  </a:t>
            </a:r>
            <a:endParaRPr lang="en-GB" sz="2800" dirty="0">
              <a:solidFill>
                <a:schemeClr val="accent5">
                  <a:lumMod val="50000"/>
                </a:schemeClr>
              </a:solidFill>
            </a:endParaRPr>
          </a:p>
        </p:txBody>
      </p:sp>
    </p:spTree>
    <p:extLst>
      <p:ext uri="{BB962C8B-B14F-4D97-AF65-F5344CB8AC3E}">
        <p14:creationId xmlns:p14="http://schemas.microsoft.com/office/powerpoint/2010/main" val="35252126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3498574"/>
            <a:ext cx="12311270" cy="3359426"/>
          </a:xfrm>
          <a:prstGeom prst="rect">
            <a:avLst/>
          </a:prstGeom>
          <a:solidFill>
            <a:srgbClr val="0C427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F3DADC7F-F63E-4D2D-AEA5-FD916D93669F}"/>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950111" y="4052707"/>
            <a:ext cx="1346030" cy="644376"/>
          </a:xfrm>
          <a:prstGeom prst="rect">
            <a:avLst/>
          </a:prstGeom>
        </p:spPr>
      </p:pic>
      <p:sp>
        <p:nvSpPr>
          <p:cNvPr id="6" name="Tekstvak 5">
            <a:extLst>
              <a:ext uri="{FF2B5EF4-FFF2-40B4-BE49-F238E27FC236}">
                <a16:creationId xmlns:a16="http://schemas.microsoft.com/office/drawing/2014/main" id="{C78E9FE1-FC5F-4CCA-8CE6-8800D6D18C30}"/>
              </a:ext>
            </a:extLst>
          </p:cNvPr>
          <p:cNvSpPr txBox="1"/>
          <p:nvPr/>
        </p:nvSpPr>
        <p:spPr>
          <a:xfrm>
            <a:off x="8133042" y="3978791"/>
            <a:ext cx="371856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smtClean="0">
                <a:ln>
                  <a:noFill/>
                </a:ln>
                <a:solidFill>
                  <a:schemeClr val="bg1"/>
                </a:solidFill>
                <a:effectLst/>
                <a:uLnTx/>
                <a:uFillTx/>
                <a:latin typeface="FlandersArtSans-Light" panose="00000400000000000000" pitchFamily="2" charset="0"/>
                <a:ea typeface="+mn-ea"/>
                <a:cs typeface="+mn-cs"/>
              </a:rPr>
              <a:t>Instituut</a:t>
            </a:r>
            <a:r>
              <a:rPr kumimoji="0" lang="nl-BE" b="1" i="0" u="none" strike="noStrike" kern="1200" cap="none" spc="0" normalizeH="0" noProof="0" dirty="0" smtClean="0">
                <a:ln>
                  <a:noFill/>
                </a:ln>
                <a:solidFill>
                  <a:schemeClr val="bg1"/>
                </a:solidFill>
                <a:effectLst/>
                <a:uLnTx/>
                <a:uFillTx/>
                <a:latin typeface="FlandersArtSans-Light" panose="00000400000000000000" pitchFamily="2" charset="0"/>
                <a:ea typeface="+mn-ea"/>
                <a:cs typeface="+mn-cs"/>
              </a:rPr>
              <a:t> voor Landbouw-, Visserij-, en Voedingsonderzoek</a:t>
            </a:r>
            <a:endParaRPr kumimoji="0" lang="nl-BE"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rPr>
              <a:t>Burg. Van </a:t>
            </a:r>
            <a:r>
              <a:rPr kumimoji="0" lang="nl-NL" b="1" i="0" u="none" strike="noStrike" kern="1200" cap="none" spc="0" normalizeH="0" baseline="0" noProof="0" dirty="0" err="1">
                <a:ln>
                  <a:noFill/>
                </a:ln>
                <a:solidFill>
                  <a:schemeClr val="bg1"/>
                </a:solidFill>
                <a:effectLst/>
                <a:uLnTx/>
                <a:uFillTx/>
                <a:latin typeface="FlandersArtSans-Light" panose="00000400000000000000" pitchFamily="2" charset="0"/>
                <a:ea typeface="+mn-ea"/>
                <a:cs typeface="+mn-cs"/>
              </a:rPr>
              <a:t>Gansberghelaan</a:t>
            </a:r>
            <a:r>
              <a:rPr kumimoji="0" lang="nl-NL"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rPr>
              <a:t>  92</a:t>
            </a:r>
            <a:endParaRPr kumimoji="0" lang="nl-BE"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rPr>
              <a:t>9820 Merelbeke </a:t>
            </a:r>
            <a:r>
              <a:rPr kumimoji="0" lang="nl-NL"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rPr>
              <a:t>– België</a:t>
            </a:r>
            <a:endParaRPr kumimoji="0" lang="nl-BE"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rPr>
              <a:t>T + 32 (0)9 272 25 00</a:t>
            </a:r>
            <a:endParaRPr kumimoji="0" lang="nl-BE"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rPr>
              <a:t>F  +32 (0)9 272 25 01</a:t>
            </a:r>
            <a:endParaRPr kumimoji="0" lang="nl-BE"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rPr>
              <a:t> </a:t>
            </a:r>
            <a:endParaRPr kumimoji="0" lang="nl-BE"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1" i="0" u="none" strike="noStrike" kern="1200" cap="none" spc="0" normalizeH="0" baseline="0" noProof="0" dirty="0" smtClean="0">
                <a:ln>
                  <a:noFill/>
                </a:ln>
                <a:solidFill>
                  <a:schemeClr val="bg1"/>
                </a:solidFill>
                <a:effectLst/>
                <a:uLnTx/>
                <a:uFillTx/>
                <a:latin typeface="FlandersArtSans-Light" panose="00000400000000000000" pitchFamily="2" charset="0"/>
                <a:ea typeface="+mn-ea"/>
                <a:cs typeface="+mn-cs"/>
              </a:rPr>
              <a:t>www.ilvo.vlaanderen.be</a:t>
            </a:r>
            <a:endParaRPr kumimoji="0" lang="nl-BE" b="1" i="0" u="none" strike="noStrike" kern="1200" cap="none" spc="0" normalizeH="0" baseline="0" noProof="0" dirty="0">
              <a:ln>
                <a:noFill/>
              </a:ln>
              <a:solidFill>
                <a:schemeClr val="bg1"/>
              </a:solidFill>
              <a:effectLst/>
              <a:uLnTx/>
              <a:uFillTx/>
              <a:latin typeface="FlandersArtSans-Light" panose="000004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b="0" i="0" u="none" strike="noStrike" kern="1200" cap="none" spc="0" normalizeH="0" baseline="0" noProof="0" dirty="0">
              <a:ln>
                <a:noFill/>
              </a:ln>
              <a:solidFill>
                <a:prstClr val="black"/>
              </a:solidFill>
              <a:effectLst/>
              <a:uLnTx/>
              <a:uFillTx/>
              <a:latin typeface="FlandersArtSans-Light" panose="00000400000000000000" pitchFamily="2" charset="0"/>
              <a:ea typeface="+mn-ea"/>
              <a:cs typeface="+mn-cs"/>
            </a:endParaRPr>
          </a:p>
        </p:txBody>
      </p:sp>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43350" y="3995879"/>
            <a:ext cx="651112" cy="645401"/>
          </a:xfrm>
          <a:prstGeom prst="rect">
            <a:avLst/>
          </a:prstGeom>
        </p:spPr>
      </p:pic>
      <p:sp>
        <p:nvSpPr>
          <p:cNvPr id="17" name="Rechthoek 16"/>
          <p:cNvSpPr/>
          <p:nvPr/>
        </p:nvSpPr>
        <p:spPr>
          <a:xfrm>
            <a:off x="2502708" y="4162916"/>
            <a:ext cx="244490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smtClean="0">
                <a:ln>
                  <a:noFill/>
                </a:ln>
                <a:solidFill>
                  <a:schemeClr val="bg1"/>
                </a:solidFill>
                <a:effectLst/>
                <a:uLnTx/>
                <a:uFillTx/>
                <a:latin typeface="FlandersArtSans-Light" panose="00000400000000000000" pitchFamily="2" charset="0"/>
                <a:ea typeface="+mn-ea"/>
                <a:cs typeface="+mn-cs"/>
              </a:rPr>
              <a:t>llaebio@ilvo.vlaanderen.be</a:t>
            </a:r>
          </a:p>
        </p:txBody>
      </p:sp>
      <p:sp>
        <p:nvSpPr>
          <p:cNvPr id="12" name="Tekstvak 11"/>
          <p:cNvSpPr txBox="1"/>
          <p:nvPr/>
        </p:nvSpPr>
        <p:spPr>
          <a:xfrm>
            <a:off x="2502708" y="6006775"/>
            <a:ext cx="38679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sng" strike="noStrike" kern="1200" cap="none" spc="0" normalizeH="0" baseline="0" noProof="0" dirty="0" smtClean="0">
                <a:ln>
                  <a:noFill/>
                </a:ln>
                <a:solidFill>
                  <a:schemeClr val="bg1"/>
                </a:solidFill>
                <a:effectLst/>
                <a:uLnTx/>
                <a:uFillTx/>
                <a:latin typeface="Calibri" panose="020F0502020204030204"/>
                <a:ea typeface="+mn-ea"/>
                <a:cs typeface="+mn-cs"/>
              </a:rPr>
              <a:t>www.llaebio.be</a:t>
            </a:r>
            <a:endParaRPr kumimoji="0" lang="nl-BE"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13" name="Afbeelding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874" y="486628"/>
            <a:ext cx="3019024" cy="2445090"/>
          </a:xfrm>
          <a:prstGeom prst="rect">
            <a:avLst/>
          </a:prstGeom>
        </p:spPr>
      </p:pic>
      <p:pic>
        <p:nvPicPr>
          <p:cNvPr id="1026" name="Picture 2" descr="LinkedIn logo and symbol, meaning, history, PNG"/>
          <p:cNvPicPr>
            <a:picLocks noChangeAspect="1" noChangeArrowheads="1"/>
          </p:cNvPicPr>
          <p:nvPr/>
        </p:nvPicPr>
        <p:blipFill>
          <a:blip r:embed="rId8" cstate="print">
            <a:lum bright="70000" contrast="-70000"/>
            <a:extLst>
              <a:ext uri="{28A0092B-C50C-407E-A947-70E740481C1C}">
                <a14:useLocalDpi xmlns:a14="http://schemas.microsoft.com/office/drawing/2010/main" val="0"/>
              </a:ext>
            </a:extLst>
          </a:blip>
          <a:srcRect/>
          <a:stretch>
            <a:fillRect/>
          </a:stretch>
        </p:blipFill>
        <p:spPr bwMode="auto">
          <a:xfrm>
            <a:off x="676719" y="4858058"/>
            <a:ext cx="1438117" cy="898823"/>
          </a:xfrm>
          <a:prstGeom prst="rect">
            <a:avLst/>
          </a:prstGeom>
          <a:noFill/>
          <a:extLst>
            <a:ext uri="{909E8E84-426E-40DD-AFC4-6F175D3DCCD1}">
              <a14:hiddenFill xmlns:a14="http://schemas.microsoft.com/office/drawing/2010/main">
                <a:solidFill>
                  <a:srgbClr val="FFFFFF"/>
                </a:solidFill>
              </a14:hiddenFill>
            </a:ext>
          </a:extLst>
        </p:spPr>
      </p:pic>
      <p:sp>
        <p:nvSpPr>
          <p:cNvPr id="7" name="Rechthoek 6"/>
          <p:cNvSpPr/>
          <p:nvPr/>
        </p:nvSpPr>
        <p:spPr>
          <a:xfrm>
            <a:off x="2436295" y="5122803"/>
            <a:ext cx="6096000" cy="369332"/>
          </a:xfrm>
          <a:prstGeom prst="rect">
            <a:avLst/>
          </a:prstGeom>
        </p:spPr>
        <p:txBody>
          <a:bodyPr>
            <a:spAutoFit/>
          </a:bodyPr>
          <a:lstStyle/>
          <a:p>
            <a:r>
              <a:rPr lang="nl-NL" u="sng" dirty="0" smtClean="0">
                <a:solidFill>
                  <a:schemeClr val="bg1"/>
                </a:solidFill>
              </a:rPr>
              <a:t>https://www.linkedin.com/groups/12393194</a:t>
            </a:r>
            <a:endParaRPr lang="en-GB" dirty="0">
              <a:solidFill>
                <a:schemeClr val="bg1"/>
              </a:solidFill>
            </a:endParaRPr>
          </a:p>
        </p:txBody>
      </p:sp>
      <p:grpSp>
        <p:nvGrpSpPr>
          <p:cNvPr id="9" name="Groep 8"/>
          <p:cNvGrpSpPr/>
          <p:nvPr/>
        </p:nvGrpSpPr>
        <p:grpSpPr>
          <a:xfrm>
            <a:off x="1246498" y="5696066"/>
            <a:ext cx="1441810" cy="1105168"/>
            <a:chOff x="10614089" y="2606519"/>
            <a:chExt cx="3318273" cy="2476821"/>
          </a:xfrm>
        </p:grpSpPr>
        <p:grpSp>
          <p:nvGrpSpPr>
            <p:cNvPr id="8" name="Groep 7"/>
            <p:cNvGrpSpPr/>
            <p:nvPr/>
          </p:nvGrpSpPr>
          <p:grpSpPr>
            <a:xfrm>
              <a:off x="10614089" y="2606519"/>
              <a:ext cx="2738274" cy="2476821"/>
              <a:chOff x="10635587" y="2607800"/>
              <a:chExt cx="2738274" cy="2476821"/>
            </a:xfrm>
          </p:grpSpPr>
          <p:pic>
            <p:nvPicPr>
              <p:cNvPr id="1032" name="Picture 8" descr="Free Png Website Icons Web Icon - free transparent png images - pngaaa.com"/>
              <p:cNvPicPr>
                <a:picLocks noChangeAspect="1" noChangeArrowheads="1"/>
              </p:cNvPicPr>
              <p:nvPr/>
            </p:nvPicPr>
            <p:blipFill>
              <a:blip r:embed="rId9">
                <a:duotone>
                  <a:schemeClr val="accent1">
                    <a:shade val="45000"/>
                    <a:satMod val="135000"/>
                  </a:schemeClr>
                  <a:prstClr val="white"/>
                </a:duotone>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660332" y="2607800"/>
                <a:ext cx="2066925" cy="22098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ree Png Website Icons Web Icon - free transparent png images - pngaaa.com"/>
              <p:cNvPicPr>
                <a:picLocks noChangeAspect="1" noChangeArrowheads="1"/>
              </p:cNvPicPr>
              <p:nvPr/>
            </p:nvPicPr>
            <p:blipFill>
              <a:blip r:embed="rId11">
                <a:duotone>
                  <a:schemeClr val="accent1">
                    <a:shade val="45000"/>
                    <a:satMod val="135000"/>
                  </a:schemeClr>
                  <a:prstClr val="white"/>
                </a:duotone>
                <a:extLst>
                  <a:ext uri="{BEBA8EAE-BF5A-486C-A8C5-ECC9F3942E4B}">
                    <a14:imgProps xmlns:a14="http://schemas.microsoft.com/office/drawing/2010/main">
                      <a14:imgLayer r:embed="rId10">
                        <a14:imgEffect>
                          <a14:backgroundRemoval t="0" b="35776" l="9217" r="89862">
                            <a14:foregroundMark x1="41475" y1="62931" x2="41475" y2="62931"/>
                            <a14:foregroundMark x1="41475" y1="62931" x2="41475" y2="62931"/>
                          </a14:backgroundRemoval>
                        </a14:imgEffect>
                      </a14:imgLayer>
                    </a14:imgProps>
                  </a:ext>
                  <a:ext uri="{28A0092B-C50C-407E-A947-70E740481C1C}">
                    <a14:useLocalDpi xmlns:a14="http://schemas.microsoft.com/office/drawing/2010/main" val="0"/>
                  </a:ext>
                </a:extLst>
              </a:blip>
              <a:srcRect/>
              <a:stretch>
                <a:fillRect/>
              </a:stretch>
            </p:blipFill>
            <p:spPr bwMode="auto">
              <a:xfrm>
                <a:off x="10635587" y="2874820"/>
                <a:ext cx="2066925" cy="220980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Free Png Website Icons Web Icon - free transparent png images - pngaaa.com"/>
              <p:cNvPicPr>
                <a:picLocks noChangeAspect="1" noChangeArrowheads="1"/>
              </p:cNvPicPr>
              <p:nvPr/>
            </p:nvPicPr>
            <p:blipFill>
              <a:blip r:embed="rId12">
                <a:duotone>
                  <a:schemeClr val="accent1">
                    <a:shade val="45000"/>
                    <a:satMod val="135000"/>
                  </a:schemeClr>
                  <a:prstClr val="white"/>
                </a:duotone>
                <a:extLst>
                  <a:ext uri="{BEBA8EAE-BF5A-486C-A8C5-ECC9F3942E4B}">
                    <a14:imgProps xmlns:a14="http://schemas.microsoft.com/office/drawing/2010/main">
                      <a14:imgLayer r:embed="rId10">
                        <a14:imgEffect>
                          <a14:backgroundRemoval t="34914" b="53879" l="0" r="97235"/>
                        </a14:imgEffect>
                      </a14:imgLayer>
                    </a14:imgProps>
                  </a:ext>
                  <a:ext uri="{28A0092B-C50C-407E-A947-70E740481C1C}">
                    <a14:useLocalDpi xmlns:a14="http://schemas.microsoft.com/office/drawing/2010/main" val="0"/>
                  </a:ext>
                </a:extLst>
              </a:blip>
              <a:srcRect/>
              <a:stretch>
                <a:fillRect/>
              </a:stretch>
            </p:blipFill>
            <p:spPr bwMode="auto">
              <a:xfrm>
                <a:off x="10660332" y="2764410"/>
                <a:ext cx="2066925" cy="22098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Free Png Website Icons Web Icon - free transparent png images - pngaaa.com"/>
              <p:cNvPicPr>
                <a:picLocks noChangeAspect="1" noChangeArrowheads="1"/>
              </p:cNvPicPr>
              <p:nvPr/>
            </p:nvPicPr>
            <p:blipFill>
              <a:blip r:embed="rId12">
                <a:duotone>
                  <a:schemeClr val="accent1">
                    <a:shade val="45000"/>
                    <a:satMod val="135000"/>
                  </a:schemeClr>
                  <a:prstClr val="white"/>
                </a:duotone>
                <a:extLst>
                  <a:ext uri="{BEBA8EAE-BF5A-486C-A8C5-ECC9F3942E4B}">
                    <a14:imgProps xmlns:a14="http://schemas.microsoft.com/office/drawing/2010/main">
                      <a14:imgLayer r:embed="rId10">
                        <a14:imgEffect>
                          <a14:backgroundRemoval t="34914" b="53879" l="0" r="97235"/>
                        </a14:imgEffect>
                      </a14:imgLayer>
                    </a14:imgProps>
                  </a:ext>
                  <a:ext uri="{28A0092B-C50C-407E-A947-70E740481C1C}">
                    <a14:useLocalDpi xmlns:a14="http://schemas.microsoft.com/office/drawing/2010/main" val="0"/>
                  </a:ext>
                </a:extLst>
              </a:blip>
              <a:srcRect/>
              <a:stretch>
                <a:fillRect/>
              </a:stretch>
            </p:blipFill>
            <p:spPr bwMode="auto">
              <a:xfrm>
                <a:off x="11306936" y="2766507"/>
                <a:ext cx="2066925" cy="2209801"/>
              </a:xfrm>
              <a:prstGeom prst="rect">
                <a:avLst/>
              </a:prstGeom>
              <a:noFill/>
              <a:extLst>
                <a:ext uri="{909E8E84-426E-40DD-AFC4-6F175D3DCCD1}">
                  <a14:hiddenFill xmlns:a14="http://schemas.microsoft.com/office/drawing/2010/main">
                    <a:solidFill>
                      <a:srgbClr val="FFFFFF"/>
                    </a:solidFill>
                  </a14:hiddenFill>
                </a:ext>
              </a:extLst>
            </p:spPr>
          </p:pic>
        </p:grpSp>
        <p:pic>
          <p:nvPicPr>
            <p:cNvPr id="25" name="Picture 14" descr="Free Png Website Icons Web Icon - free transparent png images - pngaaa.com"/>
            <p:cNvPicPr>
              <a:picLocks noChangeAspect="1" noChangeArrowheads="1"/>
            </p:cNvPicPr>
            <p:nvPr/>
          </p:nvPicPr>
          <p:blipFill>
            <a:blip r:embed="rId12">
              <a:duotone>
                <a:schemeClr val="accent1">
                  <a:shade val="45000"/>
                  <a:satMod val="135000"/>
                </a:schemeClr>
                <a:prstClr val="white"/>
              </a:duotone>
              <a:extLst>
                <a:ext uri="{BEBA8EAE-BF5A-486C-A8C5-ECC9F3942E4B}">
                  <a14:imgProps xmlns:a14="http://schemas.microsoft.com/office/drawing/2010/main">
                    <a14:imgLayer r:embed="rId10">
                      <a14:imgEffect>
                        <a14:backgroundRemoval t="34914" b="53879" l="0" r="97235"/>
                      </a14:imgEffect>
                    </a14:imgLayer>
                  </a14:imgProps>
                </a:ext>
                <a:ext uri="{28A0092B-C50C-407E-A947-70E740481C1C}">
                  <a14:useLocalDpi xmlns:a14="http://schemas.microsoft.com/office/drawing/2010/main" val="0"/>
                </a:ext>
              </a:extLst>
            </a:blip>
            <a:srcRect/>
            <a:stretch>
              <a:fillRect/>
            </a:stretch>
          </p:blipFill>
          <p:spPr bwMode="auto">
            <a:xfrm>
              <a:off x="11873986" y="2773550"/>
              <a:ext cx="2058376" cy="2200661"/>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Afbeelding 17"/>
          <p:cNvPicPr>
            <a:picLocks noChangeAspect="1"/>
          </p:cNvPicPr>
          <p:nvPr/>
        </p:nvPicPr>
        <p:blipFill>
          <a:blip r:embed="rId13"/>
          <a:stretch>
            <a:fillRect/>
          </a:stretch>
        </p:blipFill>
        <p:spPr>
          <a:xfrm>
            <a:off x="5353083" y="0"/>
            <a:ext cx="5559918" cy="3454106"/>
          </a:xfrm>
          <a:prstGeom prst="rect">
            <a:avLst/>
          </a:prstGeom>
        </p:spPr>
      </p:pic>
    </p:spTree>
    <p:extLst>
      <p:ext uri="{BB962C8B-B14F-4D97-AF65-F5344CB8AC3E}">
        <p14:creationId xmlns:p14="http://schemas.microsoft.com/office/powerpoint/2010/main" val="3636604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1221</TotalTime>
  <Words>1171</Words>
  <Application>Microsoft Office PowerPoint</Application>
  <PresentationFormat>Breedbeeld</PresentationFormat>
  <Paragraphs>193</Paragraphs>
  <Slides>17</Slides>
  <Notes>16</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17</vt:i4>
      </vt:variant>
    </vt:vector>
  </HeadingPairs>
  <TitlesOfParts>
    <vt:vector size="26" baseType="lpstr">
      <vt:lpstr>Arial</vt:lpstr>
      <vt:lpstr>Arial Rounded MT Bold</vt:lpstr>
      <vt:lpstr>Bahnschrift Light SemiCondensed</vt:lpstr>
      <vt:lpstr>Calibri</vt:lpstr>
      <vt:lpstr>Calibri Light</vt:lpstr>
      <vt:lpstr>FlandersArtSans-Light</vt:lpstr>
      <vt:lpstr>Karla</vt:lpstr>
      <vt:lpstr>Verdana</vt:lpstr>
      <vt:lpstr>Kantoorthema</vt:lpstr>
      <vt:lpstr>Living Lab Agroecology and Organic Agriculture Flanders – BE  LLAEBIO</vt:lpstr>
      <vt:lpstr>The initiative</vt:lpstr>
      <vt:lpstr>PowerPoint-presentatie</vt:lpstr>
      <vt:lpstr>Partners and users</vt:lpstr>
      <vt:lpstr>Partners</vt:lpstr>
      <vt:lpstr>Vision and mission</vt:lpstr>
      <vt:lpstr>Management</vt:lpstr>
      <vt:lpstr>Approach</vt:lpstr>
      <vt:lpstr>PowerPoint-presentatie</vt:lpstr>
      <vt:lpstr>PowerPoint-presentatie</vt:lpstr>
      <vt:lpstr>PowerPoint-presentatie</vt:lpstr>
      <vt:lpstr>PowerPoint-presentatie</vt:lpstr>
      <vt:lpstr>Current participation in activities</vt:lpstr>
      <vt:lpstr>PowerPoint-presentatie</vt:lpstr>
      <vt:lpstr>PowerPoint-presentatie</vt:lpstr>
      <vt:lpstr>PowerPoint-presentatie</vt:lpstr>
      <vt:lpstr>PowerPoint-presentatie</vt:lpstr>
    </vt:vector>
  </TitlesOfParts>
  <Company>ILVO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Lab Agroecology and Organic Agriculture Flanders - BE</dc:title>
  <dc:creator>Lieve De Cock</dc:creator>
  <cp:lastModifiedBy>Lieve De Cock</cp:lastModifiedBy>
  <cp:revision>72</cp:revision>
  <dcterms:created xsi:type="dcterms:W3CDTF">2021-12-08T12:46:29Z</dcterms:created>
  <dcterms:modified xsi:type="dcterms:W3CDTF">2021-12-10T18:57:59Z</dcterms:modified>
</cp:coreProperties>
</file>