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9"/>
  </p:notesMasterIdLst>
  <p:handoutMasterIdLst>
    <p:handoutMasterId r:id="rId50"/>
  </p:handoutMasterIdLst>
  <p:sldIdLst>
    <p:sldId id="299" r:id="rId3"/>
    <p:sldId id="300" r:id="rId4"/>
    <p:sldId id="301" r:id="rId5"/>
    <p:sldId id="302" r:id="rId6"/>
    <p:sldId id="303" r:id="rId7"/>
    <p:sldId id="256" r:id="rId8"/>
    <p:sldId id="288" r:id="rId9"/>
    <p:sldId id="291" r:id="rId10"/>
    <p:sldId id="277" r:id="rId11"/>
    <p:sldId id="278" r:id="rId12"/>
    <p:sldId id="279" r:id="rId13"/>
    <p:sldId id="280" r:id="rId14"/>
    <p:sldId id="276" r:id="rId15"/>
    <p:sldId id="281" r:id="rId16"/>
    <p:sldId id="261" r:id="rId17"/>
    <p:sldId id="292" r:id="rId18"/>
    <p:sldId id="267" r:id="rId19"/>
    <p:sldId id="266" r:id="rId20"/>
    <p:sldId id="268" r:id="rId21"/>
    <p:sldId id="293" r:id="rId22"/>
    <p:sldId id="260" r:id="rId23"/>
    <p:sldId id="262" r:id="rId24"/>
    <p:sldId id="285" r:id="rId25"/>
    <p:sldId id="275" r:id="rId26"/>
    <p:sldId id="294" r:id="rId27"/>
    <p:sldId id="264" r:id="rId28"/>
    <p:sldId id="295" r:id="rId29"/>
    <p:sldId id="263" r:id="rId30"/>
    <p:sldId id="271" r:id="rId31"/>
    <p:sldId id="272" r:id="rId32"/>
    <p:sldId id="273" r:id="rId33"/>
    <p:sldId id="296" r:id="rId34"/>
    <p:sldId id="270" r:id="rId35"/>
    <p:sldId id="298" r:id="rId36"/>
    <p:sldId id="289" r:id="rId37"/>
    <p:sldId id="31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29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4" autoAdjust="0"/>
    <p:restoredTop sz="94624" autoAdjust="0"/>
  </p:normalViewPr>
  <p:slideViewPr>
    <p:cSldViewPr snapToGrid="0">
      <p:cViewPr varScale="1">
        <p:scale>
          <a:sx n="69" d="100"/>
          <a:sy n="69" d="100"/>
        </p:scale>
        <p:origin x="6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14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5B1D5-D17F-4450-BD8A-CEBC9037A2D5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98F16-20CF-44DB-938B-B742EE5B0FB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77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03FB1-4265-4D4D-B260-4D45284F5B42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1BA66-E4E4-4AA9-A7E9-D93DEF5F154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6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BA66-E4E4-4AA9-A7E9-D93DEF5F154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93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1BA66-E4E4-4AA9-A7E9-D93DEF5F154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53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1666-E44C-401F-86A6-AA32B01A19A3}" type="datetime1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1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C0EE-BA35-478E-83D0-8F440881EDAB}" type="datetime1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2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76AD-0FFD-4C55-A4BA-1FCF704F456E}" type="datetime1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1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BDADE-749E-4B89-8629-9BD41B6D8B47}" type="datetime1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2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C6B5D-22B9-4254-A33F-411F501F401F}" type="datetime1">
              <a:rPr lang="en-US" smtClean="0"/>
              <a:t>6/8/2021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4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B5BAB-1368-46FC-93A2-B80FC55C6DB4}" type="datetime1">
              <a:rPr lang="en-US" smtClean="0"/>
              <a:t>6/8/2021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8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19CF-95B3-4328-973A-04E529D23694}" type="datetime1">
              <a:rPr lang="en-US" smtClean="0"/>
              <a:t>6/8/2021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3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148ED-B673-4F4F-A572-F0FCE0B819F6}" type="datetime1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56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0DB9-14E2-4D93-97FA-0BFB55D07799}" type="datetime1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7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77C7-9E4B-4AF1-AA24-608564975C2A}" type="datetime1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37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28E4-AD10-492F-A4A0-BB09D50E2DB5}" type="datetime1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53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83484"/>
      </p:ext>
    </p:extLst>
  </p:cSld>
  <p:clrMapOvr>
    <a:masterClrMapping/>
  </p:clrMapOvr>
  <p:hf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88637"/>
      </p:ext>
    </p:extLst>
  </p:cSld>
  <p:clrMapOvr>
    <a:masterClrMapping/>
  </p:clrMapOvr>
  <p:hf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11046"/>
      </p:ext>
    </p:extLst>
  </p:cSld>
  <p:clrMapOvr>
    <a:masterClrMapping/>
  </p:clrMapOvr>
  <p:hf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49828"/>
      </p:ext>
    </p:extLst>
  </p:cSld>
  <p:clrMapOvr>
    <a:masterClrMapping/>
  </p:clrMapOvr>
  <p:hf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365129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2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18455"/>
      </p:ext>
    </p:extLst>
  </p:cSld>
  <p:clrMapOvr>
    <a:masterClrMapping/>
  </p:clrMapOvr>
  <p:hf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092466"/>
      </p:ext>
    </p:extLst>
  </p:cSld>
  <p:clrMapOvr>
    <a:masterClrMapping/>
  </p:clrMapOvr>
  <p:hf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39182"/>
      </p:ext>
    </p:extLst>
  </p:cSld>
  <p:clrMapOvr>
    <a:masterClrMapping/>
  </p:clrMapOvr>
  <p:hf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44593"/>
      </p:ext>
    </p:extLst>
  </p:cSld>
  <p:clrMapOvr>
    <a:masterClrMapping/>
  </p:clrMapOvr>
  <p:hf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08695"/>
      </p:ext>
    </p:extLst>
  </p:cSld>
  <p:clrMapOvr>
    <a:masterClrMapping/>
  </p:clrMapOvr>
  <p:hf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773"/>
      </p:ext>
    </p:extLst>
  </p:cSld>
  <p:clrMapOvr>
    <a:masterClrMapping/>
  </p:clrMapOvr>
  <p:hf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2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1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76730"/>
      </p:ext>
    </p:extLst>
  </p:cSld>
  <p:clrMapOvr>
    <a:masterClrMapping/>
  </p:clrMapOvr>
  <p:hf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tel og innhold" userDrawn="1">
  <p:cSld name="Tittel og innho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4;p3"/>
          <p:cNvSpPr>
            <a:spLocks noGrp="1"/>
          </p:cNvSpPr>
          <p:nvPr>
            <p:ph type="body" idx="1"/>
          </p:nvPr>
        </p:nvSpPr>
        <p:spPr bwMode="auto">
          <a:xfrm>
            <a:off x="838200" y="1825628"/>
            <a:ext cx="10515600" cy="1419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marR="0" lvl="0" indent="-2714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685800" marR="0" lvl="1" indent="-25717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028700" marR="0" lvl="2" indent="-2428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371600" marR="0" lvl="3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1714500" marR="0" lvl="4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057400" marR="0" lvl="5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2400300" marR="0" lvl="6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2743200" marR="0" lvl="7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3086100" marR="0" lvl="8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5;p3"/>
          <p:cNvSpPr>
            <a:spLocks noGrp="1"/>
          </p:cNvSpPr>
          <p:nvPr>
            <p:ph type="pic" idx="2"/>
          </p:nvPr>
        </p:nvSpPr>
        <p:spPr bwMode="auto">
          <a:xfrm>
            <a:off x="148168" y="6135688"/>
            <a:ext cx="2142067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6;p3"/>
          <p:cNvSpPr>
            <a:spLocks noGrp="1"/>
          </p:cNvSpPr>
          <p:nvPr>
            <p:ph type="body" idx="3"/>
          </p:nvPr>
        </p:nvSpPr>
        <p:spPr bwMode="auto">
          <a:xfrm>
            <a:off x="838200" y="356581"/>
            <a:ext cx="1055619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42900" marR="0" lvl="0" indent="-17145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2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685800" marR="0" lvl="1" indent="-25717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028700" marR="0" lvl="2" indent="-2428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371600" marR="0" lvl="3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1714500" marR="0" lvl="4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057400" marR="0" lvl="5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2400300" marR="0" lvl="6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2743200" marR="0" lvl="7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3086100" marR="0" lvl="8" indent="-235744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9903535"/>
      </p:ext>
    </p:extLst>
  </p:cSld>
  <p:clrMapOvr>
    <a:masterClrMapping/>
  </p:clrMapOvr>
  <p:hf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A0A7A-AAE9-469D-B55F-967A4BA15C70}" type="datetime1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6CD5-C53D-48F4-ABFD-4356A787E2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3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8F09D55-B33E-9D41-BBBF-FE4D2776DA32}" type="datetimeFigureOut">
              <a:rPr lang="en-US"/>
              <a:t>6/8/2021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0B322B-2624-2242-8600-C4DC5874DA00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3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/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/4.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ublincore.org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dards.iso.org/ittf/PubliclyAvailableStandards/c035346_ISO_IEC_11179-4_2004(E).zip" TargetMode="External"/><Relationship Id="rId2" Type="http://schemas.openxmlformats.org/officeDocument/2006/relationships/hyperlink" Target="http://semanticweb.kaist.ac.kr/org/tc37/pdocument/standards/ISO%20704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ddi-alliance.bitbucket.io/DDI-CDI/DDI-CDI_Public_Review_1/1_Specification_Documents/Part_2_DDI-CDI_Detailed_Model_PR_1.pdf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ddialliance.org/learn/request-a-training-session" TargetMode="External"/><Relationship Id="rId2" Type="http://schemas.openxmlformats.org/officeDocument/2006/relationships/hyperlink" Target="mailto:ddi-train@googlegroups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6D7CC-A284-405D-A124-5F5B5659F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Metadata for Research Data management: The DDI Perspective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F9D54-B8EF-4DA9-A2C5-D8E744A861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DDI Training Working Group</a:t>
            </a:r>
          </a:p>
          <a:p>
            <a:r>
              <a:rPr lang="en-US" dirty="0"/>
              <a:t>29 April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6D6F5-A6C2-4F44-BBED-329E2D02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623EC-DBA9-4D2E-AAA2-08A7678D0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2448" y="6147054"/>
            <a:ext cx="1612900" cy="57150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CDA2A98F-7686-4F12-BAA0-F5C55D0A8448}"/>
              </a:ext>
            </a:extLst>
          </p:cNvPr>
          <p:cNvSpPr/>
          <p:nvPr/>
        </p:nvSpPr>
        <p:spPr bwMode="auto">
          <a:xfrm>
            <a:off x="7723462" y="6335742"/>
            <a:ext cx="2448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800" dirty="0">
                <a:latin typeface="Arial"/>
                <a:cs typeface="Arial"/>
              </a:rPr>
              <a:t>This work is licensed under </a:t>
            </a:r>
            <a:r>
              <a:rPr lang="en-US" sz="800" u="sng" dirty="0">
                <a:latin typeface="Arial"/>
                <a:cs typeface="Arial"/>
                <a:hlinkClick r:id="rId3"/>
              </a:rPr>
              <a:t>Creative Commons Attribution 4.0 International License</a:t>
            </a:r>
            <a:r>
              <a:rPr lang="en-US" sz="800" dirty="0">
                <a:latin typeface="Arial"/>
                <a:cs typeface="Arial"/>
              </a:rPr>
              <a:t>.</a:t>
            </a:r>
            <a:endParaRPr dirty="0"/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FFBCF1C2-81EE-4E98-8492-4B889EA67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269623" y="5861603"/>
            <a:ext cx="419100" cy="433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5A486FCC-6448-4A9F-A48B-7B299A76D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9675632" y="5877608"/>
            <a:ext cx="458086" cy="447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3288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E023E-2CD0-44B6-933D-E307AAD7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Obvious Questions…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02A1D-8356-4407-B959-A5C667FA8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should we care so much about metadata? </a:t>
            </a:r>
          </a:p>
          <a:p>
            <a:r>
              <a:rPr lang="en-US" dirty="0"/>
              <a:t>Isn’t it just “data about data”?</a:t>
            </a:r>
          </a:p>
          <a:p>
            <a:r>
              <a:rPr lang="en-US" dirty="0"/>
              <a:t>Shouldn’t we be focused on the data?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30D65-C06A-418E-8678-CB506D4C9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2DC6DE-E96B-48BA-B9F6-91241D25B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8633" y="6176963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00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5A841-3A28-4501-9200-76680137D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Care about Data, You Care about Metadata!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19C56-5310-4061-99BA-2F86FD711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is what allows people to discover, assess, and navigate through collections of data</a:t>
            </a:r>
          </a:p>
          <a:p>
            <a:r>
              <a:rPr lang="en-US" dirty="0"/>
              <a:t>Metadata is what allows people to understand data</a:t>
            </a:r>
          </a:p>
          <a:p>
            <a:r>
              <a:rPr lang="en-US" dirty="0"/>
              <a:t>Metadata is what allows machines to process and manage data</a:t>
            </a:r>
          </a:p>
          <a:p>
            <a:r>
              <a:rPr lang="en-US" dirty="0"/>
              <a:t>Metadata is what allows people to harmonize, integrate, and reuse data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If you want FAIR data, you need </a:t>
            </a:r>
            <a:r>
              <a:rPr lang="en-US" i="1" dirty="0"/>
              <a:t>metadata</a:t>
            </a:r>
            <a:r>
              <a:rPr lang="en-US" dirty="0"/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2329A-C8DF-4658-8653-51DFFFBC9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21573F-3471-45EA-850D-4B2C07790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08613" y="6070600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721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72A90-79BE-46AB-9924-592E3CBF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Metadata is the Limiting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5658B-82DD-4C5A-9B1E-0D6F26F5D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data is only as good as the metadata which describes it</a:t>
            </a:r>
          </a:p>
          <a:p>
            <a:r>
              <a:rPr lang="en-US" dirty="0"/>
              <a:t>Traditionally, research has focused on data supporting specific research</a:t>
            </a:r>
          </a:p>
          <a:p>
            <a:r>
              <a:rPr lang="en-US" dirty="0"/>
              <a:t>Now, the demand for larger, cross-cutting research projects places an emphasis on better data management</a:t>
            </a:r>
          </a:p>
          <a:p>
            <a:r>
              <a:rPr lang="en-US" dirty="0"/>
              <a:t>The answer to providing this is to have good, well-managed metadata!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A0F79-15E6-40FD-A4CE-064A5B4ED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D44442-40FA-41F5-8946-DB06A5117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8593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16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539B2-AD24-40AD-9776-CACE250ED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Understandings and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BFAF8-6466-49B0-8938-69C6AB4B2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Across research domains, the term “metadata” means many different things</a:t>
            </a:r>
          </a:p>
          <a:p>
            <a:r>
              <a:rPr lang="en-US" dirty="0"/>
              <a:t>We need to respect these differences…</a:t>
            </a:r>
          </a:p>
          <a:p>
            <a:r>
              <a:rPr lang="en-US" dirty="0"/>
              <a:t>We also need a shared understanding</a:t>
            </a:r>
          </a:p>
          <a:p>
            <a:r>
              <a:rPr lang="en-US" dirty="0"/>
              <a:t>The DDI community has spent decades understanding metadata, using it to manage data, and modelling it for implementation in systems</a:t>
            </a:r>
          </a:p>
          <a:p>
            <a:r>
              <a:rPr lang="en-US" dirty="0"/>
              <a:t>We do not have the </a:t>
            </a:r>
            <a:r>
              <a:rPr lang="en-US" i="1" dirty="0"/>
              <a:t>only</a:t>
            </a:r>
            <a:r>
              <a:rPr lang="en-US" dirty="0"/>
              <a:t> perspective – but we do have a </a:t>
            </a:r>
            <a:r>
              <a:rPr lang="en-US" i="1" dirty="0"/>
              <a:t>proven, useful one!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4D568-B092-4EA5-877C-3B8B7EB04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FFA2B6-9E4F-4E12-82D3-BD8FDEC53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3603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89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Understanding Metadata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8691"/>
            <a:ext cx="9144000" cy="1655762"/>
          </a:xfrm>
        </p:spPr>
        <p:txBody>
          <a:bodyPr/>
          <a:lstStyle/>
          <a:p>
            <a:endParaRPr lang="en-US" i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0100C32-27AF-4632-8B43-580F24F93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2467" y="608728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83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Defining Metadata</a:t>
            </a:r>
          </a:p>
          <a:p>
            <a:r>
              <a:rPr lang="en-US" dirty="0"/>
              <a:t>Data or Metadata?</a:t>
            </a:r>
          </a:p>
          <a:p>
            <a:r>
              <a:rPr lang="en-US" dirty="0"/>
              <a:t>Examples</a:t>
            </a:r>
          </a:p>
          <a:p>
            <a:r>
              <a:rPr lang="en-US" dirty="0"/>
              <a:t>Roles</a:t>
            </a:r>
          </a:p>
          <a:p>
            <a:r>
              <a:rPr lang="en-US" dirty="0"/>
              <a:t>Usage</a:t>
            </a:r>
          </a:p>
          <a:p>
            <a:r>
              <a:rPr lang="en-US" dirty="0"/>
              <a:t>Management</a:t>
            </a:r>
          </a:p>
          <a:p>
            <a:r>
              <a:rPr lang="en-US" dirty="0"/>
              <a:t>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DD0B2F-485C-491F-896C-8E7D1C07D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3642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81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CFA9BB7-79BD-4654-AFF4-A9F137BE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Metadata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CEA468-1C5C-48A5-B8D5-3A524ECC6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97462C-BCB4-42B6-8A5E-7E61537E6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394E0B0-D304-449C-B31B-217B326C3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17301" y="6070600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80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16D688D-2345-4E67-BF60-B8B896E81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in this can?</a:t>
            </a:r>
          </a:p>
        </p:txBody>
      </p:sp>
      <p:pic>
        <p:nvPicPr>
          <p:cNvPr id="1026" name="Picture 2" descr="Unlabelled Tin Can On A White Background Stock Photo - Image of container,  metallic: 159452534">
            <a:extLst>
              <a:ext uri="{FF2B5EF4-FFF2-40B4-BE49-F238E27FC236}">
                <a16:creationId xmlns:a16="http://schemas.microsoft.com/office/drawing/2014/main" id="{BDC93DB7-815A-4CE9-8509-94EB2839B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287" y="1268760"/>
            <a:ext cx="4149427" cy="493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E6707273-5A0B-4507-9878-9658178C7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67399" y="6203758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5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141D8-2602-4C04-B229-338E3C9F3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Now you know!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273905-D194-4CD4-A61F-C47FB1E55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18" y="1374719"/>
            <a:ext cx="3374132" cy="4701291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F7E3615-1170-447C-9144-1E3BF2F5A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0009" y="6076010"/>
            <a:ext cx="1612900" cy="571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316" y="1802955"/>
            <a:ext cx="3660749" cy="384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82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B42FE-5B47-4F57-B15D-A09722F11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do the numbers in this table mean?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44D701-66BB-4D68-874D-09AFA4E7F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08" y="2419845"/>
            <a:ext cx="8838992" cy="2823567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4522DA69-4FC2-4A43-BC29-47D067E2E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6108" y="620712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61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62EF-F9CC-40E0-8B3F-0D7194553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Metadata tells us!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BD122C-D242-46AE-8553-62CA75738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779" y="2086248"/>
            <a:ext cx="8680441" cy="3992819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AE7CA920-934F-48F7-A325-2242C5865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2879" y="6188877"/>
            <a:ext cx="1612900" cy="571500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>
          <a:xfrm>
            <a:off x="5959149" y="4614334"/>
            <a:ext cx="457200" cy="1363134"/>
          </a:xfrm>
          <a:prstGeom prst="rightBrace">
            <a:avLst>
              <a:gd name="adj1" fmla="val 8333"/>
              <a:gd name="adj2" fmla="val 51987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756398" y="5065068"/>
            <a:ext cx="1405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Metadata</a:t>
            </a: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H="1" flipV="1">
            <a:off x="3531290" y="2652068"/>
            <a:ext cx="3927842" cy="2413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0"/>
          </p:cNvCxnSpPr>
          <p:nvPr/>
        </p:nvCxnSpPr>
        <p:spPr>
          <a:xfrm flipH="1" flipV="1">
            <a:off x="5301514" y="2662704"/>
            <a:ext cx="2157618" cy="24023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0"/>
          </p:cNvCxnSpPr>
          <p:nvPr/>
        </p:nvCxnSpPr>
        <p:spPr>
          <a:xfrm flipH="1" flipV="1">
            <a:off x="7181808" y="2652069"/>
            <a:ext cx="277324" cy="24129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0"/>
          </p:cNvCxnSpPr>
          <p:nvPr/>
        </p:nvCxnSpPr>
        <p:spPr>
          <a:xfrm flipV="1">
            <a:off x="7459132" y="2662705"/>
            <a:ext cx="1278468" cy="24023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90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>
                <a:latin typeface="Arial"/>
                <a:cs typeface="Arial"/>
              </a:rPr>
              <a:t>What Does “Meta” Mean, Anyway?</a:t>
            </a:r>
            <a:endParaRPr lang="en-US" dirty="0"/>
          </a:p>
        </p:txBody>
      </p:sp>
      <p:sp>
        <p:nvSpPr>
          <p:cNvPr id="6" name="Rectangle 3"/>
          <p:cNvSpPr/>
          <p:nvPr/>
        </p:nvSpPr>
        <p:spPr bwMode="auto">
          <a:xfrm>
            <a:off x="6006913" y="3290500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350"/>
              <a:t> </a:t>
            </a:r>
            <a:endParaRPr sz="1350"/>
          </a:p>
        </p:txBody>
      </p:sp>
      <p:sp>
        <p:nvSpPr>
          <p:cNvPr id="7" name="Rectangle 4"/>
          <p:cNvSpPr/>
          <p:nvPr/>
        </p:nvSpPr>
        <p:spPr bwMode="auto">
          <a:xfrm>
            <a:off x="6006913" y="3290500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350"/>
              <a:t> </a:t>
            </a:r>
            <a:endParaRPr sz="1350"/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2428" y="6072295"/>
            <a:ext cx="1612900" cy="5715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33FBCE-69E3-42E6-9525-229738CF21E2}"/>
              </a:ext>
            </a:extLst>
          </p:cNvPr>
          <p:cNvSpPr txBox="1">
            <a:spLocks/>
          </p:cNvSpPr>
          <p:nvPr/>
        </p:nvSpPr>
        <p:spPr bwMode="auto">
          <a:xfrm>
            <a:off x="838199" y="2011892"/>
            <a:ext cx="9482667" cy="3639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SzPts val="2000"/>
              <a:defRPr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Metadata are descriptions or information about some thing(s)</a:t>
            </a:r>
          </a:p>
          <a:p>
            <a:pPr>
              <a:spcBef>
                <a:spcPts val="0"/>
              </a:spcBef>
              <a:buSzPts val="2000"/>
              <a:defRPr/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SzPts val="2000"/>
              <a:defRPr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Greek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2800" dirty="0">
                <a:solidFill>
                  <a:srgbClr val="202122"/>
                </a:solidFill>
                <a:latin typeface="Arial" panose="020B0604020202020204" pitchFamily="34" charset="0"/>
              </a:rPr>
              <a:t> μετά</a:t>
            </a:r>
            <a:r>
              <a:rPr lang="en-GB" sz="2800" i="1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prefix meaning</a:t>
            </a:r>
          </a:p>
          <a:p>
            <a:pPr lvl="2">
              <a:spcBef>
                <a:spcPts val="0"/>
              </a:spcBef>
              <a:buSzPts val="2000"/>
              <a:defRPr/>
            </a:pPr>
            <a:endParaRPr lang="en-GB" dirty="0">
              <a:solidFill>
                <a:srgbClr val="2021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buSzPts val="2000"/>
              <a:defRPr/>
            </a:pPr>
            <a:r>
              <a:rPr lang="en-GB" sz="24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</a:p>
          <a:p>
            <a:pPr lvl="2">
              <a:spcBef>
                <a:spcPts val="0"/>
              </a:spcBef>
              <a:buSzPts val="2000"/>
              <a:defRPr/>
            </a:pPr>
            <a:r>
              <a:rPr lang="en-GB" sz="24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</a:p>
          <a:p>
            <a:pPr lvl="2">
              <a:spcBef>
                <a:spcPts val="0"/>
              </a:spcBef>
              <a:buSzPts val="2000"/>
              <a:defRPr/>
            </a:pPr>
            <a:r>
              <a:rPr lang="en-GB" sz="24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Transcending</a:t>
            </a:r>
          </a:p>
          <a:p>
            <a:pPr lvl="2">
              <a:spcBef>
                <a:spcPts val="0"/>
              </a:spcBef>
              <a:buSzPts val="2000"/>
              <a:defRPr/>
            </a:pPr>
            <a:endParaRPr lang="en-GB" sz="2800" dirty="0">
              <a:solidFill>
                <a:srgbClr val="2021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SzPts val="2000"/>
              <a:defRPr/>
            </a:pPr>
            <a:r>
              <a:rPr lang="en-GB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Literally – metadata are </a:t>
            </a:r>
            <a:r>
              <a:rPr lang="en-GB" sz="2800" u="sng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en-GB" sz="2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thing(s) being described</a:t>
            </a:r>
          </a:p>
          <a:p>
            <a:pPr marL="0" indent="0">
              <a:spcBef>
                <a:spcPts val="0"/>
              </a:spcBef>
              <a:buSzPts val="2000"/>
              <a:buNone/>
              <a:defRPr/>
            </a:pPr>
            <a:endParaRPr lang="en-GB" dirty="0">
              <a:solidFill>
                <a:srgbClr val="2021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612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>
                <a:latin typeface="Arial"/>
                <a:cs typeface="Arial"/>
              </a:rPr>
              <a:t>Metadata Clarification</a:t>
            </a:r>
            <a:endParaRPr dirty="0"/>
          </a:p>
        </p:txBody>
      </p:sp>
      <p:sp>
        <p:nvSpPr>
          <p:cNvPr id="6" name="Rectangle 3"/>
          <p:cNvSpPr/>
          <p:nvPr/>
        </p:nvSpPr>
        <p:spPr bwMode="auto">
          <a:xfrm>
            <a:off x="6006913" y="3290500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350"/>
              <a:t> </a:t>
            </a:r>
            <a:endParaRPr sz="1350"/>
          </a:p>
        </p:txBody>
      </p:sp>
      <p:sp>
        <p:nvSpPr>
          <p:cNvPr id="7" name="Rectangle 4"/>
          <p:cNvSpPr/>
          <p:nvPr/>
        </p:nvSpPr>
        <p:spPr bwMode="auto">
          <a:xfrm>
            <a:off x="6006913" y="3290500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350"/>
              <a:t> </a:t>
            </a:r>
            <a:endParaRPr sz="1350"/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2428" y="6027324"/>
            <a:ext cx="1612900" cy="5715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33FBCE-69E3-42E6-9525-229738CF21E2}"/>
              </a:ext>
            </a:extLst>
          </p:cNvPr>
          <p:cNvSpPr txBox="1">
            <a:spLocks/>
          </p:cNvSpPr>
          <p:nvPr/>
        </p:nvSpPr>
        <p:spPr bwMode="auto">
          <a:xfrm>
            <a:off x="838200" y="1425343"/>
            <a:ext cx="9922934" cy="460198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SzPts val="2000"/>
              <a:defRPr/>
            </a:pPr>
            <a:endParaRPr lang="en-GB" sz="2400" dirty="0">
              <a:solidFill>
                <a:srgbClr val="2021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3800" u="sng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numeric table</a:t>
            </a: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are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Headings for the columns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Descriptions of the values in each column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describe the table and the data in the cells</a:t>
            </a:r>
          </a:p>
          <a:p>
            <a:pPr>
              <a:lnSpc>
                <a:spcPct val="120000"/>
              </a:lnSpc>
              <a:spcBef>
                <a:spcPts val="0"/>
              </a:spcBef>
              <a:buSzPts val="2000"/>
              <a:defRPr/>
            </a:pPr>
            <a:endParaRPr lang="en-GB" sz="3800" u="sng" dirty="0">
              <a:solidFill>
                <a:srgbClr val="2021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define it as “data about data”, but…</a:t>
            </a:r>
          </a:p>
          <a:p>
            <a:pPr>
              <a:lnSpc>
                <a:spcPct val="120000"/>
              </a:lnSpc>
              <a:spcBef>
                <a:spcPts val="0"/>
              </a:spcBef>
              <a:buSzPts val="2000"/>
              <a:defRPr/>
            </a:pPr>
            <a:endParaRPr lang="en-GB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3800" u="sng" dirty="0">
                <a:latin typeface="Arial" panose="020B0604020202020204" pitchFamily="34" charset="0"/>
                <a:cs typeface="Arial" panose="020B0604020202020204" pitchFamily="34" charset="0"/>
              </a:rPr>
              <a:t>food can</a:t>
            </a:r>
            <a:r>
              <a:rPr lang="en-GB" sz="3800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latin typeface="Arial" panose="020B0604020202020204" pitchFamily="34" charset="0"/>
                <a:cs typeface="Arial" panose="020B0604020202020204" pitchFamily="34" charset="0"/>
              </a:rPr>
              <a:t>Metadata are what is written in the label on the can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describe the contents of the can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2000"/>
              <a:buNone/>
              <a:defRPr/>
            </a:pPr>
            <a:endParaRPr lang="en-GB" sz="3800" dirty="0">
              <a:solidFill>
                <a:srgbClr val="2021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SzPts val="2000"/>
              <a:defRPr/>
            </a:pPr>
            <a:r>
              <a:rPr lang="en-GB" sz="38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look at this in more detail …</a:t>
            </a:r>
          </a:p>
        </p:txBody>
      </p:sp>
    </p:spTree>
    <p:extLst>
      <p:ext uri="{BB962C8B-B14F-4D97-AF65-F5344CB8AC3E}">
        <p14:creationId xmlns:p14="http://schemas.microsoft.com/office/powerpoint/2010/main" val="1788143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Metadata Defined – Not Just </a:t>
            </a:r>
            <a:r>
              <a:rPr lang="en-US" b="1" i="1" dirty="0"/>
              <a:t>Data about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Metadata may be about data</a:t>
            </a:r>
          </a:p>
          <a:p>
            <a:pPr lvl="1"/>
            <a:r>
              <a:rPr lang="en-US" dirty="0"/>
              <a:t>Numeric table example</a:t>
            </a:r>
          </a:p>
          <a:p>
            <a:r>
              <a:rPr lang="en-US" dirty="0"/>
              <a:t>Metadata may be about some other “things”</a:t>
            </a:r>
          </a:p>
          <a:p>
            <a:pPr lvl="1"/>
            <a:r>
              <a:rPr lang="en-US" dirty="0"/>
              <a:t>Food can example</a:t>
            </a:r>
          </a:p>
          <a:p>
            <a:r>
              <a:rPr lang="en-US" dirty="0"/>
              <a:t>Requires broad view of metadata</a:t>
            </a:r>
          </a:p>
          <a:p>
            <a:pPr lvl="1"/>
            <a:r>
              <a:rPr lang="en-US" dirty="0"/>
              <a:t>“Data about some resource”</a:t>
            </a:r>
          </a:p>
          <a:p>
            <a:r>
              <a:rPr lang="en-US" dirty="0"/>
              <a:t>Enhanced definition</a:t>
            </a:r>
          </a:p>
          <a:p>
            <a:pPr lvl="1"/>
            <a:r>
              <a:rPr lang="en-US" dirty="0"/>
              <a:t>Metadata &lt;-&gt; data intended to be used for describing some object(s)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329695-5A1E-4F38-A1D1-DBBB0C2CF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08613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08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E00D31-8B13-47FA-8BB4-111BD7975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or Metadata?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83AE00-CC66-4A0A-A19C-F082DD223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E1B14-4502-46E3-AD57-1D6F44501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7B5D4C-4903-4E3D-84C1-54D6735C0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8633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32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Metadata or Data? It Depends!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 – How do we </a:t>
            </a:r>
            <a:r>
              <a:rPr lang="en-US" u="sng" dirty="0"/>
              <a:t>intend</a:t>
            </a:r>
            <a:r>
              <a:rPr lang="en-US" dirty="0"/>
              <a:t> to use the data?</a:t>
            </a:r>
          </a:p>
          <a:p>
            <a:pPr lvl="1"/>
            <a:r>
              <a:rPr lang="en-US" dirty="0"/>
              <a:t>Microdata – data used to represent a population</a:t>
            </a:r>
          </a:p>
          <a:p>
            <a:pPr lvl="2"/>
            <a:r>
              <a:rPr lang="en-US" dirty="0"/>
              <a:t>Not each individual respondent, but for producing statistics</a:t>
            </a:r>
          </a:p>
          <a:p>
            <a:pPr lvl="1"/>
            <a:r>
              <a:rPr lang="en-US" dirty="0"/>
              <a:t>Administrative data – data used to manage a social program</a:t>
            </a:r>
          </a:p>
          <a:p>
            <a:pPr lvl="2"/>
            <a:r>
              <a:rPr lang="en-US" dirty="0"/>
              <a:t>Data used to monitor eligibility and results</a:t>
            </a:r>
          </a:p>
          <a:p>
            <a:pPr lvl="1"/>
            <a:r>
              <a:rPr lang="en-US" dirty="0"/>
              <a:t>Primary purpose of data is not to describe</a:t>
            </a:r>
          </a:p>
          <a:p>
            <a:r>
              <a:rPr lang="en-US" dirty="0"/>
              <a:t>Metadata are intended to </a:t>
            </a:r>
            <a:r>
              <a:rPr lang="en-US" u="sng" dirty="0"/>
              <a:t>describe</a:t>
            </a:r>
          </a:p>
          <a:p>
            <a:r>
              <a:rPr lang="en-US" dirty="0"/>
              <a:t>Data are intended to </a:t>
            </a:r>
            <a:r>
              <a:rPr lang="en-US" u="sng" dirty="0"/>
              <a:t>measure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D70F55-09DB-4027-94AE-72A54AAC0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3623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15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Metadata versus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9075"/>
            <a:ext cx="10515600" cy="4767888"/>
          </a:xfrm>
        </p:spPr>
        <p:txBody>
          <a:bodyPr>
            <a:normAutofit/>
          </a:bodyPr>
          <a:lstStyle/>
          <a:p>
            <a:r>
              <a:rPr lang="en-US" dirty="0"/>
              <a:t>Consider microdata or administrative data</a:t>
            </a:r>
          </a:p>
          <a:p>
            <a:pPr lvl="1"/>
            <a:r>
              <a:rPr lang="en-US" dirty="0"/>
              <a:t>Microdata – </a:t>
            </a:r>
          </a:p>
          <a:p>
            <a:pPr lvl="2"/>
            <a:r>
              <a:rPr lang="en-US" dirty="0"/>
              <a:t>data collected from respondents in a statistical survey</a:t>
            </a:r>
          </a:p>
          <a:p>
            <a:pPr lvl="2"/>
            <a:r>
              <a:rPr lang="en-US" dirty="0"/>
              <a:t>collected data are a description of each respondent</a:t>
            </a:r>
          </a:p>
          <a:p>
            <a:pPr lvl="1"/>
            <a:r>
              <a:rPr lang="en-US" dirty="0"/>
              <a:t>Administrative data –</a:t>
            </a:r>
          </a:p>
          <a:p>
            <a:pPr lvl="2"/>
            <a:r>
              <a:rPr lang="en-US" dirty="0"/>
              <a:t>data acquired as a result of managing some social program</a:t>
            </a:r>
          </a:p>
          <a:p>
            <a:pPr lvl="2"/>
            <a:r>
              <a:rPr lang="en-US" dirty="0"/>
              <a:t>managed data are a description of each program participant</a:t>
            </a:r>
          </a:p>
          <a:p>
            <a:r>
              <a:rPr lang="en-US" dirty="0"/>
              <a:t>Why aren’t these metadata?</a:t>
            </a:r>
          </a:p>
          <a:p>
            <a:pPr lvl="1"/>
            <a:r>
              <a:rPr lang="en-US" dirty="0"/>
              <a:t>In each case, data describe some things, but…</a:t>
            </a:r>
          </a:p>
          <a:p>
            <a:pPr lvl="2"/>
            <a:r>
              <a:rPr lang="en-US" dirty="0"/>
              <a:t>Survey responses are used to </a:t>
            </a:r>
            <a:r>
              <a:rPr lang="en-US" i="1" dirty="0"/>
              <a:t>measure</a:t>
            </a:r>
            <a:r>
              <a:rPr lang="en-US" dirty="0"/>
              <a:t> characteristics of a population</a:t>
            </a:r>
          </a:p>
          <a:p>
            <a:pPr lvl="2"/>
            <a:r>
              <a:rPr lang="en-US" dirty="0"/>
              <a:t>Administrative data are used to </a:t>
            </a:r>
            <a:r>
              <a:rPr lang="en-US" i="1" dirty="0"/>
              <a:t>measure</a:t>
            </a:r>
            <a:r>
              <a:rPr lang="en-US" dirty="0"/>
              <a:t> characteristics of the program participants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2FF36-0887-498C-894E-A428C4262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3584" y="6070600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11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Metadata – A Role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Metadata is a </a:t>
            </a:r>
            <a:r>
              <a:rPr lang="en-US" u="sng" dirty="0"/>
              <a:t>role</a:t>
            </a:r>
            <a:r>
              <a:rPr lang="en-US" dirty="0"/>
              <a:t> for data</a:t>
            </a:r>
          </a:p>
          <a:p>
            <a:r>
              <a:rPr lang="en-US" dirty="0"/>
              <a:t>No data are always metadata</a:t>
            </a:r>
          </a:p>
          <a:p>
            <a:pPr lvl="1"/>
            <a:r>
              <a:rPr lang="en-US" dirty="0"/>
              <a:t>Data are metadata when they are used that way</a:t>
            </a:r>
          </a:p>
          <a:p>
            <a:r>
              <a:rPr lang="en-US" dirty="0"/>
              <a:t>Most (if not all) data can be used as metadata</a:t>
            </a:r>
          </a:p>
          <a:p>
            <a:r>
              <a:rPr lang="en-US" dirty="0"/>
              <a:t>Sometimes, data could be both metadata and data</a:t>
            </a:r>
          </a:p>
          <a:p>
            <a:pPr lvl="1"/>
            <a:r>
              <a:rPr lang="en-US" dirty="0"/>
              <a:t>Depends on usage</a:t>
            </a:r>
          </a:p>
          <a:p>
            <a:pPr lvl="1"/>
            <a:r>
              <a:rPr lang="en-US" dirty="0"/>
              <a:t>Same data, different perspective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6605E8-D266-4ABB-96F7-D9B16CCE0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73505" y="607554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03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6E22B7-3AEE-4549-A228-4C9C5825D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191EE-511E-4649-87F1-CCD8DBA5F5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919D8-3B0D-450D-9C55-3D795F90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4B3E8D-508D-4580-A80F-3D1DB591C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8573" y="6116638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29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Dublin Core Metadata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Dublin Core </a:t>
            </a:r>
            <a:endParaRPr lang="en-US" dirty="0"/>
          </a:p>
          <a:p>
            <a:pPr lvl="1"/>
            <a:r>
              <a:rPr lang="en-US" dirty="0"/>
              <a:t>Commonly used metadata standard</a:t>
            </a:r>
          </a:p>
          <a:p>
            <a:pPr lvl="1"/>
            <a:r>
              <a:rPr lang="en-US" dirty="0"/>
              <a:t>Dublin Core Metadata Element Set</a:t>
            </a:r>
          </a:p>
          <a:p>
            <a:pPr lvl="2"/>
            <a:r>
              <a:rPr lang="en-US" dirty="0"/>
              <a:t>Originally 15 core elements</a:t>
            </a:r>
          </a:p>
          <a:p>
            <a:pPr lvl="2"/>
            <a:r>
              <a:rPr lang="en-US" dirty="0"/>
              <a:t>Over 40 additional elements</a:t>
            </a:r>
          </a:p>
          <a:p>
            <a:pPr lvl="1"/>
            <a:r>
              <a:rPr lang="en-US" dirty="0"/>
              <a:t>Developed by</a:t>
            </a:r>
          </a:p>
          <a:p>
            <a:pPr lvl="2"/>
            <a:r>
              <a:rPr lang="en-US" dirty="0"/>
              <a:t>Online Computer Library Center – Dublin, OH</a:t>
            </a:r>
          </a:p>
          <a:p>
            <a:pPr lvl="1"/>
            <a:r>
              <a:rPr lang="en-US" dirty="0"/>
              <a:t>Used in many digital libraries</a:t>
            </a:r>
          </a:p>
          <a:p>
            <a:pPr lvl="2"/>
            <a:r>
              <a:rPr lang="en-US" dirty="0"/>
              <a:t>Museums, Book libraries</a:t>
            </a:r>
          </a:p>
          <a:p>
            <a:pPr lvl="1"/>
            <a:r>
              <a:rPr lang="en-US" dirty="0"/>
              <a:t>Objects of interest:</a:t>
            </a:r>
          </a:p>
          <a:p>
            <a:pPr lvl="2"/>
            <a:r>
              <a:rPr lang="en-US" dirty="0"/>
              <a:t>Museums – paintings, bones, pictures, documents, tools – not data</a:t>
            </a:r>
          </a:p>
          <a:p>
            <a:pPr lvl="2"/>
            <a:r>
              <a:rPr lang="en-US" dirty="0"/>
              <a:t>Book libraries – books and magazines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CC0CDA-0DAF-44BE-AFCC-98156FCC7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3603" y="6070600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16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Telephone Call Example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Another example – telephone company data</a:t>
            </a:r>
          </a:p>
          <a:p>
            <a:pPr lvl="1"/>
            <a:r>
              <a:rPr lang="en-US" dirty="0"/>
              <a:t>Telephone company knows</a:t>
            </a:r>
          </a:p>
          <a:p>
            <a:pPr lvl="2"/>
            <a:r>
              <a:rPr lang="en-US" dirty="0"/>
              <a:t>Who called whom</a:t>
            </a:r>
          </a:p>
          <a:p>
            <a:pPr lvl="2"/>
            <a:r>
              <a:rPr lang="en-US" dirty="0"/>
              <a:t>Whether connection is made or why it failed</a:t>
            </a:r>
          </a:p>
          <a:p>
            <a:pPr lvl="2"/>
            <a:r>
              <a:rPr lang="en-US" dirty="0"/>
              <a:t>Length of connection</a:t>
            </a:r>
          </a:p>
          <a:p>
            <a:pPr lvl="1"/>
            <a:r>
              <a:rPr lang="en-US" dirty="0"/>
              <a:t>But they don’t have the </a:t>
            </a:r>
            <a:r>
              <a:rPr lang="en-US" i="1" dirty="0"/>
              <a:t>content</a:t>
            </a:r>
            <a:r>
              <a:rPr lang="en-US" dirty="0"/>
              <a:t> of each conversation</a:t>
            </a:r>
          </a:p>
          <a:p>
            <a:r>
              <a:rPr lang="en-US" dirty="0"/>
              <a:t>Telephone data contains:</a:t>
            </a:r>
          </a:p>
          <a:p>
            <a:pPr lvl="1"/>
            <a:r>
              <a:rPr lang="en-US" dirty="0"/>
              <a:t>One number was used to call another</a:t>
            </a:r>
          </a:p>
          <a:p>
            <a:pPr lvl="2"/>
            <a:r>
              <a:rPr lang="en-US" dirty="0"/>
              <a:t>Including subscriber information of caller</a:t>
            </a:r>
          </a:p>
          <a:p>
            <a:pPr lvl="1"/>
            <a:r>
              <a:rPr lang="en-US" dirty="0"/>
              <a:t>Date/time this occurred</a:t>
            </a:r>
          </a:p>
          <a:p>
            <a:pPr lvl="1"/>
            <a:r>
              <a:rPr lang="en-US" dirty="0"/>
              <a:t>Whether a connection was made</a:t>
            </a:r>
          </a:p>
          <a:p>
            <a:pPr lvl="1"/>
            <a:r>
              <a:rPr lang="en-US" dirty="0"/>
              <a:t>How long connection lasted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2BAD2-DE30-4EDA-A64B-B4D5372E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3643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78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Telephone Call Example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as data</a:t>
            </a:r>
          </a:p>
          <a:p>
            <a:pPr lvl="1"/>
            <a:r>
              <a:rPr lang="en-US" dirty="0"/>
              <a:t>Build network of calls</a:t>
            </a:r>
          </a:p>
          <a:p>
            <a:pPr lvl="2"/>
            <a:r>
              <a:rPr lang="en-US" dirty="0"/>
              <a:t>Nodes are phone number / subscribers</a:t>
            </a:r>
          </a:p>
          <a:p>
            <a:r>
              <a:rPr lang="en-US" dirty="0"/>
              <a:t>Use as metadata</a:t>
            </a:r>
          </a:p>
          <a:p>
            <a:pPr lvl="1"/>
            <a:r>
              <a:rPr lang="en-US" dirty="0"/>
              <a:t>Part of the description of a particular phone call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u="sng" dirty="0"/>
              <a:t>role</a:t>
            </a:r>
            <a:r>
              <a:rPr lang="en-US" dirty="0"/>
              <a:t> the data play is crucial for making the distinction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CD015E-BE2A-4EFF-96C6-913DF624F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3584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64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Scheme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>
            <a:normAutofit/>
          </a:bodyPr>
          <a:lstStyle/>
          <a:p>
            <a:r>
              <a:rPr lang="en-US" dirty="0"/>
              <a:t>Classification scheme entry</a:t>
            </a:r>
          </a:p>
          <a:p>
            <a:pPr lvl="2"/>
            <a:r>
              <a:rPr lang="en-US" dirty="0"/>
              <a:t>Concept, code, definition, description, relationships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Data for a classification database</a:t>
            </a:r>
          </a:p>
          <a:p>
            <a:pPr lvl="1"/>
            <a:r>
              <a:rPr lang="en-US" dirty="0"/>
              <a:t>Data for construction of n-cubes, as element of a dimension</a:t>
            </a:r>
          </a:p>
          <a:p>
            <a:pPr lvl="1"/>
            <a:r>
              <a:rPr lang="en-US" dirty="0"/>
              <a:t>Data for construction of stratified sample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Metadata for user of a table as description (meaning) of a cell</a:t>
            </a:r>
          </a:p>
          <a:p>
            <a:pPr lvl="1"/>
            <a:r>
              <a:rPr lang="en-US" dirty="0"/>
              <a:t>Metadata for user of data based on the stratified sample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A19398-E771-4174-A092-B07B6661A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3584" y="6070600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09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05D20C-7CDB-4495-BBD4-498B61651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696691-BBA1-4A69-80A7-918657A9C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81B9D-C774-43D6-8292-98D06CB06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7A66F9-190C-48C1-AAD3-91841B134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8632" y="6116638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1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Metadata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690688"/>
            <a:ext cx="8347753" cy="3992563"/>
          </a:xfrm>
        </p:spPr>
        <p:txBody>
          <a:bodyPr>
            <a:normAutofit/>
          </a:bodyPr>
          <a:lstStyle/>
          <a:p>
            <a:r>
              <a:rPr lang="en-US" dirty="0"/>
              <a:t>Metadata supports 3 main uses:</a:t>
            </a:r>
          </a:p>
          <a:p>
            <a:pPr lvl="1"/>
            <a:r>
              <a:rPr lang="en-US" dirty="0"/>
              <a:t>Discovery - find relevant resources (e.g., data)</a:t>
            </a:r>
          </a:p>
          <a:p>
            <a:pPr lvl="1"/>
            <a:r>
              <a:rPr lang="en-US" dirty="0"/>
              <a:t>Understandability - convey the semantics of resources</a:t>
            </a:r>
          </a:p>
          <a:p>
            <a:pPr lvl="1"/>
            <a:r>
              <a:rPr lang="en-US" dirty="0"/>
              <a:t>Usage - describe limits of reasonable use</a:t>
            </a:r>
          </a:p>
          <a:p>
            <a:r>
              <a:rPr lang="en-US" dirty="0"/>
              <a:t>Above uses are roles</a:t>
            </a:r>
          </a:p>
          <a:p>
            <a:pPr lvl="1"/>
            <a:r>
              <a:rPr lang="en-US" dirty="0"/>
              <a:t>Variables apply in all three cases</a:t>
            </a:r>
          </a:p>
          <a:p>
            <a:pPr lvl="1"/>
            <a:r>
              <a:rPr lang="en-US" dirty="0"/>
              <a:t>So do data sets</a:t>
            </a:r>
          </a:p>
          <a:p>
            <a:pPr lvl="1"/>
            <a:r>
              <a:rPr lang="en-US" dirty="0"/>
              <a:t>Therefore, structures of data do as well</a:t>
            </a:r>
          </a:p>
          <a:p>
            <a:r>
              <a:rPr lang="en-US" dirty="0"/>
              <a:t>But these are definitely not the only roles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B8946A-7319-4549-A8E3-9B4D63EDE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8574" y="6070600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12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6B5D9B-10B3-47D2-9882-A79AEEAE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473B53-19FC-44BC-8CD8-14BECB7C2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8CB6A-3F8D-41EC-AF60-63DB4961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646E90-2583-49CB-8842-348E51D53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08613" y="6116638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49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3046"/>
          </a:xfrm>
        </p:spPr>
        <p:txBody>
          <a:bodyPr/>
          <a:lstStyle/>
          <a:p>
            <a:r>
              <a:rPr lang="en-US" dirty="0"/>
              <a:t>What Do We Want to Describe?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719961" y="2053653"/>
            <a:ext cx="4122737" cy="450576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Variables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Segments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Value Domains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Classification schemes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Code lists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Questions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Questionnaires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Instruments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Collection process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187851" y="2210938"/>
            <a:ext cx="4140360" cy="4003123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Sample design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Weighting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Data transformations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Editing procedures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Machine Learning methods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Allocation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Estimation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Disclosure control</a:t>
            </a:r>
          </a:p>
          <a:p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838200" y="1518948"/>
            <a:ext cx="8464421" cy="6919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SzPct val="80000"/>
              <a:buFont typeface="Wingdings" pitchFamily="2" charset="2"/>
              <a:buChar char=""/>
              <a:defRPr sz="3200" kern="120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Font typeface="Wingdings 3" pitchFamily="18" charset="2"/>
              <a:buChar char=""/>
              <a:defRPr sz="2800" kern="120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Font typeface="Calibri" pitchFamily="34" charset="0"/>
              <a:buChar char="–"/>
              <a:defRPr sz="2400" kern="120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SzPct val="125000"/>
              <a:buFont typeface="Arial" charset="0"/>
              <a:buChar char="•"/>
              <a:defRPr sz="2000" kern="120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 kern="1200">
                <a:solidFill>
                  <a:srgbClr val="000000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Metadata may be used to describe …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5B2BF4-3B49-43D9-8890-6CE072C44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0889" y="615049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87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Metadata - Simple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Document descriptions of statistical objects</a:t>
            </a:r>
          </a:p>
          <a:p>
            <a:pPr lvl="1"/>
            <a:r>
              <a:rPr lang="en-US" dirty="0"/>
              <a:t>Promote records management</a:t>
            </a:r>
          </a:p>
          <a:p>
            <a:r>
              <a:rPr lang="en-US" dirty="0"/>
              <a:t>Provide means of comparison across</a:t>
            </a:r>
          </a:p>
          <a:p>
            <a:pPr lvl="1"/>
            <a:r>
              <a:rPr lang="en-US" dirty="0"/>
              <a:t>Objects (e.g., classification schemes)</a:t>
            </a:r>
          </a:p>
          <a:p>
            <a:pPr lvl="1"/>
            <a:r>
              <a:rPr lang="en-US" dirty="0"/>
              <a:t>Programs, experiments, studies</a:t>
            </a:r>
          </a:p>
          <a:p>
            <a:pPr lvl="1"/>
            <a:r>
              <a:rPr lang="en-US" dirty="0"/>
              <a:t>Time</a:t>
            </a:r>
          </a:p>
          <a:p>
            <a:pPr lvl="1"/>
            <a:r>
              <a:rPr lang="en-US" dirty="0"/>
              <a:t>Organizations</a:t>
            </a:r>
          </a:p>
          <a:p>
            <a:pPr lvl="1"/>
            <a:r>
              <a:rPr lang="en-US" dirty="0"/>
              <a:t>Subject areas (including within broad domains)</a:t>
            </a:r>
          </a:p>
          <a:p>
            <a:pPr lvl="1"/>
            <a:r>
              <a:rPr lang="en-US" dirty="0"/>
              <a:t>Cultures (especially languages)</a:t>
            </a:r>
          </a:p>
          <a:p>
            <a:pPr lvl="1"/>
            <a:r>
              <a:rPr lang="en-US" dirty="0"/>
              <a:t>Political entities (e.g., countries)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AC5B5D-A119-4102-B4ED-F0379E2D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3623" y="6176963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08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Metadata - Enhanced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 new descriptions of more complex objects</a:t>
            </a:r>
          </a:p>
          <a:p>
            <a:pPr lvl="1"/>
            <a:r>
              <a:rPr lang="en-US" dirty="0"/>
              <a:t>Descriptions of variables used to describe each data set</a:t>
            </a:r>
          </a:p>
          <a:p>
            <a:pPr lvl="1"/>
            <a:r>
              <a:rPr lang="en-US" dirty="0"/>
              <a:t>Descriptions of questions used to describe question form or questionnaire</a:t>
            </a:r>
          </a:p>
          <a:p>
            <a:r>
              <a:rPr lang="en-US" dirty="0"/>
              <a:t>Promote </a:t>
            </a:r>
            <a:r>
              <a:rPr lang="en-US" u="sng" dirty="0"/>
              <a:t>reuse</a:t>
            </a:r>
            <a:r>
              <a:rPr lang="en-US" dirty="0"/>
              <a:t> – “describe once, use many”</a:t>
            </a:r>
          </a:p>
          <a:p>
            <a:pPr lvl="1"/>
            <a:r>
              <a:rPr lang="en-US" dirty="0"/>
              <a:t>Increase comparability</a:t>
            </a:r>
          </a:p>
          <a:p>
            <a:pPr lvl="1"/>
            <a:r>
              <a:rPr lang="en-US" dirty="0"/>
              <a:t>Reduce inconsistency</a:t>
            </a:r>
          </a:p>
          <a:p>
            <a:pPr lvl="2"/>
            <a:r>
              <a:rPr lang="en-US" dirty="0"/>
              <a:t>Avoid gratuitous differences</a:t>
            </a:r>
          </a:p>
          <a:p>
            <a:pPr lvl="1"/>
            <a:r>
              <a:rPr lang="en-US" dirty="0"/>
              <a:t>Increase quality</a:t>
            </a:r>
          </a:p>
          <a:p>
            <a:pPr lvl="1"/>
            <a:r>
              <a:rPr lang="en-US" dirty="0"/>
              <a:t>Reduce future burden</a:t>
            </a:r>
          </a:p>
          <a:p>
            <a:pPr lvl="1"/>
            <a:r>
              <a:rPr lang="en-US" dirty="0"/>
              <a:t>Reduce costs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A04C4-3605-4151-806F-92AA40CA5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750" y="620712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55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Metadata - Advanced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Promote machine-readable metadata</a:t>
            </a:r>
          </a:p>
          <a:p>
            <a:pPr lvl="1"/>
            <a:r>
              <a:rPr lang="en-US" dirty="0"/>
              <a:t>Avoid using long prose documents</a:t>
            </a:r>
          </a:p>
          <a:p>
            <a:pPr lvl="1"/>
            <a:r>
              <a:rPr lang="en-US" dirty="0"/>
              <a:t>Implement machine-readable formats (e.g., XML, JSON)</a:t>
            </a:r>
          </a:p>
          <a:p>
            <a:pPr lvl="1"/>
            <a:r>
              <a:rPr lang="en-US" dirty="0"/>
              <a:t>Strive towards metadata-driven processing</a:t>
            </a:r>
          </a:p>
          <a:p>
            <a:pPr lvl="1"/>
            <a:r>
              <a:rPr lang="en-US" dirty="0"/>
              <a:t>Machine-actionable metadata</a:t>
            </a:r>
          </a:p>
          <a:p>
            <a:r>
              <a:rPr lang="en-US" dirty="0"/>
              <a:t>Promote concept management</a:t>
            </a:r>
          </a:p>
          <a:p>
            <a:pPr lvl="1"/>
            <a:r>
              <a:rPr lang="en-US" dirty="0"/>
              <a:t>Note how and where concepts are used</a:t>
            </a:r>
          </a:p>
          <a:p>
            <a:pPr lvl="2"/>
            <a:r>
              <a:rPr lang="en-US" dirty="0"/>
              <a:t>E.g., Concept, Universe, Category, Variable </a:t>
            </a:r>
          </a:p>
          <a:p>
            <a:pPr lvl="1"/>
            <a:r>
              <a:rPr lang="en-US" dirty="0"/>
              <a:t>Link similar meanings</a:t>
            </a:r>
          </a:p>
          <a:p>
            <a:pPr lvl="1"/>
            <a:r>
              <a:rPr lang="en-US" dirty="0"/>
              <a:t>For definitions, use principles defined in</a:t>
            </a:r>
          </a:p>
          <a:p>
            <a:pPr lvl="2"/>
            <a:r>
              <a:rPr lang="en-US" dirty="0">
                <a:hlinkClick r:id="rId2"/>
              </a:rPr>
              <a:t>ISO 704 </a:t>
            </a:r>
            <a:r>
              <a:rPr lang="en-US" dirty="0"/>
              <a:t>(Terminology – Principles and methods)</a:t>
            </a:r>
          </a:p>
          <a:p>
            <a:pPr lvl="2"/>
            <a:r>
              <a:rPr lang="en-US" dirty="0">
                <a:hlinkClick r:id="rId3"/>
              </a:rPr>
              <a:t>ISO/IEC 11179-4 </a:t>
            </a:r>
            <a:r>
              <a:rPr lang="en-US" dirty="0"/>
              <a:t>(Information technology — Metadata registries (MDR) — Part 4: Formulation of data definitions)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hlinkClick r:id="rId4"/>
              </a:rPr>
              <a:t>terminological approach to data and metadata</a:t>
            </a:r>
            <a:r>
              <a:rPr lang="en-US" dirty="0"/>
              <a:t>, based on ISO 704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572B3-F89D-4682-B09E-F200AE511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1750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29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B5A409-D7C3-4959-A92F-A6E333A4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7ADE4B-5BB1-4FDB-9403-D69FEB6D6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43867-637D-4DD0-B62F-420726687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87019B-92BC-4F75-BCED-79E676378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3584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58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Metadata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Metadata are data</a:t>
            </a:r>
          </a:p>
          <a:p>
            <a:pPr lvl="1"/>
            <a:r>
              <a:rPr lang="en-US" dirty="0"/>
              <a:t>Metadata can be managed in a database</a:t>
            </a:r>
          </a:p>
          <a:p>
            <a:pPr lvl="2"/>
            <a:r>
              <a:rPr lang="en-US" dirty="0"/>
              <a:t>A </a:t>
            </a:r>
            <a:r>
              <a:rPr lang="en-US" u="sng" dirty="0"/>
              <a:t>metadata repository</a:t>
            </a:r>
            <a:r>
              <a:rPr lang="en-US" dirty="0"/>
              <a:t> is a database of metadata</a:t>
            </a:r>
          </a:p>
          <a:p>
            <a:pPr lvl="2"/>
            <a:r>
              <a:rPr lang="en-US" dirty="0"/>
              <a:t>Metadata is also often stored in data repositories</a:t>
            </a:r>
          </a:p>
          <a:p>
            <a:r>
              <a:rPr lang="en-US" dirty="0"/>
              <a:t>Relational, Object-oriented, Graph / Network, Other?</a:t>
            </a:r>
          </a:p>
          <a:p>
            <a:pPr lvl="1"/>
            <a:r>
              <a:rPr lang="en-US" dirty="0"/>
              <a:t>Depends on several factors</a:t>
            </a:r>
          </a:p>
          <a:p>
            <a:pPr lvl="2"/>
            <a:r>
              <a:rPr lang="en-US" dirty="0"/>
              <a:t>Available software</a:t>
            </a:r>
          </a:p>
          <a:p>
            <a:pPr lvl="2"/>
            <a:r>
              <a:rPr lang="en-US" dirty="0"/>
              <a:t>Current expertise</a:t>
            </a:r>
          </a:p>
          <a:p>
            <a:pPr lvl="2"/>
            <a:r>
              <a:rPr lang="en-US" dirty="0"/>
              <a:t>Integration with other systems</a:t>
            </a:r>
          </a:p>
          <a:p>
            <a:pPr lvl="2"/>
            <a:r>
              <a:rPr lang="en-US" dirty="0"/>
              <a:t>Time frame</a:t>
            </a:r>
          </a:p>
          <a:p>
            <a:pPr lvl="2"/>
            <a:r>
              <a:rPr lang="en-US" dirty="0"/>
              <a:t>Costs</a:t>
            </a:r>
          </a:p>
          <a:p>
            <a:pPr lvl="2"/>
            <a:r>
              <a:rPr lang="en-US" dirty="0"/>
              <a:t>Risks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2DD0D2-7A8E-43D0-A000-C02EAE644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3604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510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DF53-9930-4458-B3B5-B7D6976F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Managed Metadata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1902E-C88B-4F55-81F9-25580EAE3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consistency in the production and dissemination of data</a:t>
            </a:r>
          </a:p>
          <a:p>
            <a:pPr lvl="1"/>
            <a:r>
              <a:rPr lang="en-US" dirty="0"/>
              <a:t>More comparable data</a:t>
            </a:r>
          </a:p>
          <a:p>
            <a:pPr lvl="1"/>
            <a:r>
              <a:rPr lang="en-US" dirty="0"/>
              <a:t>More understandable data</a:t>
            </a:r>
          </a:p>
          <a:p>
            <a:pPr lvl="1"/>
            <a:r>
              <a:rPr lang="en-US" dirty="0"/>
              <a:t>More FAIR data</a:t>
            </a:r>
          </a:p>
          <a:p>
            <a:r>
              <a:rPr lang="en-US" dirty="0"/>
              <a:t>Assessing and ensuring data quality</a:t>
            </a:r>
          </a:p>
          <a:p>
            <a:r>
              <a:rPr lang="en-US" dirty="0"/>
              <a:t>Organizational efficiency</a:t>
            </a:r>
          </a:p>
          <a:p>
            <a:pPr lvl="1"/>
            <a:r>
              <a:rPr lang="en-US" dirty="0"/>
              <a:t>Reuse of metadata assets</a:t>
            </a:r>
          </a:p>
          <a:p>
            <a:pPr lvl="1"/>
            <a:r>
              <a:rPr lang="en-US" dirty="0"/>
              <a:t>Better design, implementation, and execution of processes </a:t>
            </a:r>
          </a:p>
          <a:p>
            <a:pPr lvl="1"/>
            <a:r>
              <a:rPr lang="en-US" dirty="0"/>
              <a:t>Increased automation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6975E-E204-462A-8807-BEE73889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15B523-2790-41B3-B5F2-88D1410B4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3642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66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3512"/>
            <a:ext cx="10515600" cy="48428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Definition of metadata</a:t>
            </a:r>
          </a:p>
          <a:p>
            <a:pPr lvl="1"/>
            <a:r>
              <a:rPr lang="en-US" dirty="0"/>
              <a:t>data intended to be used for describing some object(s)</a:t>
            </a:r>
          </a:p>
          <a:p>
            <a:r>
              <a:rPr lang="en-US" dirty="0"/>
              <a:t>Compare with data</a:t>
            </a:r>
          </a:p>
          <a:p>
            <a:pPr lvl="1"/>
            <a:r>
              <a:rPr lang="en-US" dirty="0"/>
              <a:t>When are data metadata? It depends.</a:t>
            </a:r>
          </a:p>
          <a:p>
            <a:r>
              <a:rPr lang="en-US" dirty="0"/>
              <a:t>Roles</a:t>
            </a:r>
          </a:p>
          <a:p>
            <a:pPr lvl="1"/>
            <a:r>
              <a:rPr lang="en-US" dirty="0"/>
              <a:t>Metadata can be used for multiple purposes (administrative, semantic, etc.)</a:t>
            </a:r>
          </a:p>
          <a:p>
            <a:r>
              <a:rPr lang="en-US" dirty="0"/>
              <a:t>Uses</a:t>
            </a:r>
          </a:p>
          <a:p>
            <a:pPr lvl="1"/>
            <a:r>
              <a:rPr lang="en-US" dirty="0"/>
              <a:t>Human readable documentation</a:t>
            </a:r>
          </a:p>
          <a:p>
            <a:pPr lvl="1"/>
            <a:r>
              <a:rPr lang="en-US" dirty="0"/>
              <a:t>Sharing metadata and reusable descriptions</a:t>
            </a:r>
          </a:p>
          <a:p>
            <a:pPr lvl="1"/>
            <a:r>
              <a:rPr lang="en-US" dirty="0"/>
              <a:t>Concept management and machine-readable metadata</a:t>
            </a:r>
          </a:p>
          <a:p>
            <a:r>
              <a:rPr lang="en-US" dirty="0"/>
              <a:t>Management</a:t>
            </a:r>
          </a:p>
          <a:p>
            <a:pPr lvl="1"/>
            <a:r>
              <a:rPr lang="en-US" dirty="0"/>
              <a:t>Metadata are data, so they may be managed similarly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A4247-98B7-42C3-BD46-8EB0BCEE7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6070600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285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A6E43C-A1C2-4409-B4EA-8AF810A991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DDI Products and Evolution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86117DF-B0E5-4333-9A89-166AA2744F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5F03D-525A-4A87-9786-73086DC5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92EE23-1D0E-4F81-9335-178902EA7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6070600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555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588F-9275-40BF-9B2B-0A6B2592F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DDI Metadata –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AF24C-884F-41BF-8B36-614FD7BA9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DDI has been producing specifications for metadata in RDM for more than 2 decades</a:t>
            </a:r>
          </a:p>
          <a:p>
            <a:r>
              <a:rPr lang="en-US" dirty="0"/>
              <a:t>Our understanding of metadata has evolved</a:t>
            </a:r>
          </a:p>
          <a:p>
            <a:r>
              <a:rPr lang="en-US" dirty="0"/>
              <a:t>Our suite of products has grown to support more aspects of RDM</a:t>
            </a:r>
          </a:p>
          <a:p>
            <a:r>
              <a:rPr lang="en-US" dirty="0"/>
              <a:t>The evolution is ongoing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AA6F1-3AD4-4270-8770-CD955DFB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E49CE7-5238-4581-A1CB-DBD4CB796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6176963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54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795D2-ABC6-4C74-9EF2-303C2CDB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DDI: Major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CD16C-1064-4089-A590-7FA8B66F8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DDI Codebook (aka “DDI 1.0”, “DDI 1.2”, “DDI 2.5”, etc.)</a:t>
            </a:r>
          </a:p>
          <a:p>
            <a:r>
              <a:rPr lang="en-US" dirty="0"/>
              <a:t>DDI Lifecycle (aka “DDI 3.0”, “DDI 3.1”, “DDI 3.3”, etc.)</a:t>
            </a:r>
          </a:p>
          <a:p>
            <a:r>
              <a:rPr lang="en-US" dirty="0"/>
              <a:t>DDI Cross Domain Integration (aka “DDI-CDI”)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1D5E8-5D3D-453C-8914-4D1DD979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A14EB8-F3FD-423C-A000-6BFCBC16E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6176963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6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8CE68-D62D-4033-BE23-E2A4109C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DDI Codebook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D563E-CA56-4170-B3C0-36342E223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XML description of a “codebook” (a data dictionary)</a:t>
            </a:r>
          </a:p>
          <a:p>
            <a:pPr lvl="1"/>
            <a:r>
              <a:rPr lang="en-US" dirty="0"/>
              <a:t>Rectangular files</a:t>
            </a:r>
          </a:p>
          <a:p>
            <a:pPr lvl="1"/>
            <a:r>
              <a:rPr lang="en-US" dirty="0"/>
              <a:t>No concept of metadata reuse</a:t>
            </a:r>
          </a:p>
          <a:p>
            <a:pPr lvl="1"/>
            <a:r>
              <a:rPr lang="en-US" dirty="0"/>
              <a:t>Based on models in existing analysis tools (Stata, SPSS, SAS, etc.)</a:t>
            </a:r>
          </a:p>
          <a:p>
            <a:r>
              <a:rPr lang="en-US" dirty="0"/>
              <a:t>Included Dublin Core and descriptive “study-level” metadata</a:t>
            </a:r>
          </a:p>
          <a:p>
            <a:r>
              <a:rPr lang="en-US" dirty="0"/>
              <a:t>Machine-readable (</a:t>
            </a:r>
            <a:r>
              <a:rPr lang="en-US" i="1" dirty="0"/>
              <a:t>slightly</a:t>
            </a:r>
            <a:r>
              <a:rPr lang="en-US" dirty="0"/>
              <a:t> machine-actionable…)</a:t>
            </a:r>
          </a:p>
          <a:p>
            <a:r>
              <a:rPr lang="en-US" dirty="0"/>
              <a:t>Described data for a single study (one point in time)</a:t>
            </a:r>
          </a:p>
          <a:p>
            <a:r>
              <a:rPr lang="en-US" dirty="0"/>
              <a:t>After-the-fact description to support archiving and reuse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F68CD-67CE-477E-B754-E3724D11C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39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79C2F4-E779-4A49-9C49-3818D7D5F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750" y="620712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022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FED18-40D1-46D9-9F05-651C503B1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DDI Lifecycle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1F44D-B055-43EF-A773-045C40CD6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Major expansion</a:t>
            </a:r>
          </a:p>
          <a:p>
            <a:pPr lvl="1"/>
            <a:r>
              <a:rPr lang="en-US" dirty="0"/>
              <a:t>Describe multiple waves for longitudinal/repeat data collection</a:t>
            </a:r>
          </a:p>
          <a:p>
            <a:pPr lvl="1"/>
            <a:r>
              <a:rPr lang="en-US" dirty="0"/>
              <a:t>Describe comparison and harmonization</a:t>
            </a:r>
          </a:p>
          <a:p>
            <a:pPr lvl="1"/>
            <a:r>
              <a:rPr lang="en-US" dirty="0"/>
              <a:t>Describe data collection and survey instruments</a:t>
            </a:r>
          </a:p>
          <a:p>
            <a:pPr lvl="1"/>
            <a:r>
              <a:rPr lang="en-US" dirty="0"/>
              <a:t>Describe the entire data lifecycle</a:t>
            </a:r>
          </a:p>
          <a:p>
            <a:r>
              <a:rPr lang="en-US" dirty="0"/>
              <a:t>Reuse of metadata was central to these functions</a:t>
            </a:r>
          </a:p>
          <a:p>
            <a:pPr lvl="1"/>
            <a:r>
              <a:rPr lang="en-US" dirty="0"/>
              <a:t>Support for centralized metadata management</a:t>
            </a:r>
          </a:p>
          <a:p>
            <a:r>
              <a:rPr lang="en-US" dirty="0"/>
              <a:t>Focus still primarily on rectangular data</a:t>
            </a:r>
          </a:p>
          <a:p>
            <a:r>
              <a:rPr lang="en-US" dirty="0"/>
              <a:t>XML encoding</a:t>
            </a:r>
          </a:p>
          <a:p>
            <a:pPr lvl="1"/>
            <a:r>
              <a:rPr lang="en-US" dirty="0"/>
              <a:t>Machine-readable</a:t>
            </a:r>
          </a:p>
          <a:p>
            <a:pPr lvl="1"/>
            <a:r>
              <a:rPr lang="en-US" dirty="0"/>
              <a:t>Machine-actionable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B7FF1-E01A-4BF8-A8B0-044B27E90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40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8FBF0-4939-4607-A08E-4D0C9A3DA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6176963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691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28033-2440-4FEC-816B-4DC249E23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DDI Lifecycle Diagram (Original Version)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A5A98-7E5B-404E-981B-C4099C02B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41</a:t>
            </a:fld>
            <a:endParaRPr lang="en-US"/>
          </a:p>
        </p:txBody>
      </p:sp>
      <p:pic>
        <p:nvPicPr>
          <p:cNvPr id="1026" name="Picture 2" descr="DDI Lifecycle (Thomas, Gregory, &amp; Piazza, 2005) | Download Scientific  Diagram">
            <a:extLst>
              <a:ext uri="{FF2B5EF4-FFF2-40B4-BE49-F238E27FC236}">
                <a16:creationId xmlns:a16="http://schemas.microsoft.com/office/drawing/2014/main" id="{3D8D15C6-A96C-4A08-A751-8B2393959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36" y="1690688"/>
            <a:ext cx="10083185" cy="438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03092B-72E7-4091-8F94-DA406AC1C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614997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775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44EDF-D8E5-4CBB-8813-72B311D4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Important Change…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05FD7-27EA-48BD-890A-95F795289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DDI Codebook allowed you to reference Concepts from variable descriptions</a:t>
            </a:r>
          </a:p>
          <a:p>
            <a:r>
              <a:rPr lang="en-US" dirty="0"/>
              <a:t>DDI Lifecycle provided full-blown support for describing Concepts and reusing them </a:t>
            </a:r>
          </a:p>
          <a:p>
            <a:pPr lvl="1"/>
            <a:r>
              <a:rPr lang="en-US" dirty="0"/>
              <a:t>Referenced by Variables</a:t>
            </a:r>
          </a:p>
          <a:p>
            <a:pPr lvl="1"/>
            <a:r>
              <a:rPr lang="en-US" dirty="0"/>
              <a:t>Referenced by Categories in Classifications/</a:t>
            </a:r>
            <a:r>
              <a:rPr lang="en-US" dirty="0" err="1"/>
              <a:t>Codelists</a:t>
            </a:r>
            <a:endParaRPr lang="en-US" dirty="0"/>
          </a:p>
          <a:p>
            <a:pPr lvl="1"/>
            <a:r>
              <a:rPr lang="en-US" dirty="0"/>
              <a:t>Referenced by Units/Populations/Universes</a:t>
            </a:r>
          </a:p>
          <a:p>
            <a:r>
              <a:rPr lang="en-US" dirty="0"/>
              <a:t>With the popular “semantic” technologies, Concepts become central</a:t>
            </a:r>
          </a:p>
          <a:p>
            <a:pPr lvl="1"/>
            <a:r>
              <a:rPr lang="en-US" dirty="0"/>
              <a:t>SKOS is the most-used vocabulary in the RDF world</a:t>
            </a:r>
          </a:p>
          <a:p>
            <a:pPr lvl="1"/>
            <a:r>
              <a:rPr lang="en-US" dirty="0"/>
              <a:t>Basis of sematic mapping between organizations/domains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C920C-4C51-463B-88B2-5AFB155B2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42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243D25-7C85-4A05-9CF9-25AC12F23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6253162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348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9A1B8-6506-4271-AAD3-CDE22BB0E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DDI Cross-Domain Integration (DDI-CDI)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61FC8-637A-45B1-A05F-034D2BF8C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4007"/>
            <a:ext cx="10515600" cy="46629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An extension of the metadata set found in DDI-C and DDI-L</a:t>
            </a:r>
          </a:p>
          <a:p>
            <a:pPr lvl="1"/>
            <a:r>
              <a:rPr lang="en-US" dirty="0"/>
              <a:t>Not a replacement!</a:t>
            </a:r>
          </a:p>
          <a:p>
            <a:pPr lvl="1"/>
            <a:r>
              <a:rPr lang="en-US" dirty="0"/>
              <a:t>Will be released Summer 2021</a:t>
            </a:r>
          </a:p>
          <a:p>
            <a:r>
              <a:rPr lang="en-US" dirty="0"/>
              <a:t>Provides support for additional types of data</a:t>
            </a:r>
          </a:p>
          <a:p>
            <a:pPr lvl="1"/>
            <a:r>
              <a:rPr lang="en-US" dirty="0"/>
              <a:t>Long data/sensor data/event data</a:t>
            </a:r>
          </a:p>
          <a:p>
            <a:pPr lvl="1"/>
            <a:r>
              <a:rPr lang="en-US" dirty="0"/>
              <a:t>Multi-dimensional data/data “cubes”</a:t>
            </a:r>
          </a:p>
          <a:p>
            <a:pPr lvl="1"/>
            <a:r>
              <a:rPr lang="en-US" dirty="0"/>
              <a:t>Key-Value data/No SQL data/”big” data</a:t>
            </a:r>
          </a:p>
          <a:p>
            <a:r>
              <a:rPr lang="en-US" dirty="0"/>
              <a:t>Provides support for describing process and provenance across data sets as data is reused/harmonized/integrated</a:t>
            </a:r>
          </a:p>
          <a:p>
            <a:r>
              <a:rPr lang="en-US" i="1" dirty="0"/>
              <a:t>Very</a:t>
            </a:r>
            <a:r>
              <a:rPr lang="en-US" dirty="0"/>
              <a:t> Concept-rich </a:t>
            </a:r>
          </a:p>
          <a:p>
            <a:r>
              <a:rPr lang="en-US" dirty="0"/>
              <a:t>Focus is on individual “Datums”</a:t>
            </a:r>
          </a:p>
          <a:p>
            <a:r>
              <a:rPr lang="en-US" dirty="0"/>
              <a:t>Model-based (UML), not just XML</a:t>
            </a:r>
          </a:p>
          <a:p>
            <a:pPr lvl="1"/>
            <a:r>
              <a:rPr lang="en-US" dirty="0"/>
              <a:t>Emphasis on machine-actionable metadata!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42375-E4B6-4900-895D-5CE1A57BC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43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132C50-A174-4559-AA42-29D4AFAD1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6207125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9789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67C8-C4EE-4701-AFEF-084C4BF1F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28840-729A-45E9-8575-B82DEAA46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E-Mail: 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ddi-train@googlegroups.com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Contact form: 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https://ddialliance.org/learn/request-a-training-session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75F31-1EC6-4AEF-93D4-04BC465BB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44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3FFBFD-39AE-4366-8BF2-69F4A0509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853" y="5891213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28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9913B-AE1A-4A47-AA34-D4DD618E6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5D1AA-57E9-437D-84C6-5FCFF138F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581DF-D716-48CA-8F75-8D4ECA05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6CD5-C53D-48F4-ABFD-4356A787E2F8}" type="slidenum">
              <a:rPr lang="en-US" smtClean="0"/>
              <a:t>45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DB8FD7-E15A-47E3-999A-92CB745B9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4833" y="6026398"/>
            <a:ext cx="1612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31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98;p31"/>
          <p:cNvSpPr>
            <a:spLocks noGrp="1"/>
          </p:cNvSpPr>
          <p:nvPr>
            <p:ph type="body" idx="1"/>
          </p:nvPr>
        </p:nvSpPr>
        <p:spPr bwMode="auto">
          <a:xfrm>
            <a:off x="2959968" y="1319726"/>
            <a:ext cx="2606992" cy="28490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marL="257175" lvl="1" indent="0" algn="ctr">
              <a:lnSpc>
                <a:spcPct val="100000"/>
              </a:lnSpc>
              <a:spcBef>
                <a:spcPts val="0"/>
              </a:spcBef>
              <a:buSzPts val="1600"/>
              <a:buNone/>
              <a:defRPr/>
            </a:pPr>
            <a:r>
              <a:rPr lang="en-US" sz="2100" dirty="0">
                <a:latin typeface="+mn-lt"/>
              </a:rPr>
              <a:t>Florio </a:t>
            </a:r>
            <a:r>
              <a:rPr lang="en-US" sz="2100" dirty="0" err="1">
                <a:latin typeface="+mn-lt"/>
              </a:rPr>
              <a:t>Orocio</a:t>
            </a:r>
            <a:r>
              <a:rPr lang="en-US" sz="2100" dirty="0">
                <a:latin typeface="+mn-lt"/>
              </a:rPr>
              <a:t> </a:t>
            </a:r>
            <a:r>
              <a:rPr lang="en-US" sz="2100" dirty="0" err="1">
                <a:latin typeface="+mn-lt"/>
              </a:rPr>
              <a:t>Arguillas</a:t>
            </a:r>
            <a:endParaRPr lang="en-US" sz="2100" dirty="0">
              <a:latin typeface="+mn-lt"/>
            </a:endParaRPr>
          </a:p>
          <a:p>
            <a:pPr marL="257175" lvl="1" indent="0" algn="ctr">
              <a:lnSpc>
                <a:spcPct val="100000"/>
              </a:lnSpc>
              <a:spcBef>
                <a:spcPts val="0"/>
              </a:spcBef>
              <a:buSzPts val="1600"/>
              <a:buNone/>
              <a:defRPr/>
            </a:pPr>
            <a:r>
              <a:rPr sz="2100" dirty="0">
                <a:latin typeface="+mn-lt"/>
              </a:rPr>
              <a:t>Alina </a:t>
            </a:r>
            <a:r>
              <a:rPr sz="2100" dirty="0" err="1" smtClean="0">
                <a:latin typeface="+mn-lt"/>
              </a:rPr>
              <a:t>Danciu</a:t>
            </a:r>
            <a:endParaRPr lang="fr-FR" sz="2100" dirty="0" smtClean="0">
              <a:latin typeface="+mn-lt"/>
            </a:endParaRPr>
          </a:p>
          <a:p>
            <a:pPr marL="257175" lvl="1" indent="0" algn="ctr">
              <a:lnSpc>
                <a:spcPct val="100000"/>
              </a:lnSpc>
              <a:spcBef>
                <a:spcPts val="0"/>
              </a:spcBef>
              <a:buSzPts val="1600"/>
              <a:buNone/>
              <a:defRPr/>
            </a:pPr>
            <a:r>
              <a:rPr lang="fr-FR" sz="2100" dirty="0" smtClean="0">
                <a:latin typeface="+mn-lt"/>
              </a:rPr>
              <a:t>Adrian </a:t>
            </a:r>
            <a:r>
              <a:rPr lang="fr-FR" sz="2100" dirty="0" err="1" smtClean="0">
                <a:latin typeface="+mn-lt"/>
              </a:rPr>
              <a:t>Dusa</a:t>
            </a:r>
            <a:endParaRPr sz="2100" dirty="0">
              <a:latin typeface="+mn-lt"/>
            </a:endParaRPr>
          </a:p>
          <a:p>
            <a:pPr marL="257175" lvl="1" indent="0" algn="ctr">
              <a:lnSpc>
                <a:spcPct val="100000"/>
              </a:lnSpc>
              <a:buSzPts val="1600"/>
              <a:buNone/>
              <a:defRPr/>
            </a:pPr>
            <a:r>
              <a:rPr lang="en-US" sz="2100" dirty="0">
                <a:latin typeface="+mn-lt"/>
              </a:rPr>
              <a:t>Jane Fry</a:t>
            </a:r>
          </a:p>
          <a:p>
            <a:pPr marL="257175" lvl="1" indent="0" algn="ctr">
              <a:lnSpc>
                <a:spcPct val="100000"/>
              </a:lnSpc>
              <a:buSzPts val="1600"/>
              <a:buNone/>
              <a:defRPr/>
            </a:pPr>
            <a:r>
              <a:rPr lang="en-US" sz="2100" dirty="0">
                <a:latin typeface="+mn-lt"/>
              </a:rPr>
              <a:t>Martine Gagnon</a:t>
            </a:r>
          </a:p>
          <a:p>
            <a:pPr marL="257175" lvl="1" indent="0" algn="ctr">
              <a:lnSpc>
                <a:spcPct val="100000"/>
              </a:lnSpc>
              <a:buSzPts val="1600"/>
              <a:buNone/>
              <a:defRPr/>
            </a:pPr>
            <a:r>
              <a:rPr sz="2100" dirty="0">
                <a:latin typeface="+mn-lt"/>
              </a:rPr>
              <a:t>Dan Gillman</a:t>
            </a:r>
          </a:p>
          <a:p>
            <a:pPr marL="257175" lvl="1" indent="0" algn="ctr">
              <a:lnSpc>
                <a:spcPct val="100000"/>
              </a:lnSpc>
              <a:buSzPts val="1600"/>
              <a:buNone/>
              <a:defRPr/>
            </a:pPr>
            <a:r>
              <a:rPr sz="2100" dirty="0">
                <a:latin typeface="+mn-lt"/>
              </a:rPr>
              <a:t>Arofan Gregory</a:t>
            </a:r>
          </a:p>
          <a:p>
            <a:pPr marL="257175" lvl="1" indent="0" algn="ctr">
              <a:lnSpc>
                <a:spcPct val="100000"/>
              </a:lnSpc>
              <a:buSzPts val="1600"/>
              <a:buNone/>
              <a:defRPr/>
            </a:pPr>
            <a:r>
              <a:rPr sz="2100" dirty="0" err="1">
                <a:latin typeface="+mn-lt"/>
              </a:rPr>
              <a:t>Taras</a:t>
            </a:r>
            <a:r>
              <a:rPr sz="2100" dirty="0">
                <a:latin typeface="+mn-lt"/>
              </a:rPr>
              <a:t> Günther</a:t>
            </a:r>
          </a:p>
          <a:p>
            <a:pPr marL="257175" lvl="1" indent="0" algn="ctr">
              <a:lnSpc>
                <a:spcPct val="100000"/>
              </a:lnSpc>
              <a:buSzPts val="1600"/>
              <a:buNone/>
              <a:defRPr/>
            </a:pPr>
            <a:r>
              <a:rPr sz="2100" dirty="0">
                <a:latin typeface="+mn-lt"/>
              </a:rPr>
              <a:t>Lea </a:t>
            </a:r>
            <a:r>
              <a:rPr sz="2100" dirty="0" err="1">
                <a:latin typeface="+mn-lt"/>
              </a:rPr>
              <a:t>Sztuk</a:t>
            </a:r>
            <a:r>
              <a:rPr sz="2100" dirty="0">
                <a:latin typeface="+mn-lt"/>
              </a:rPr>
              <a:t> Haahr</a:t>
            </a:r>
          </a:p>
          <a:p>
            <a:pPr marL="257175" lvl="1" indent="0" algn="ctr">
              <a:lnSpc>
                <a:spcPct val="100000"/>
              </a:lnSpc>
              <a:buSzPts val="1600"/>
              <a:buNone/>
              <a:defRPr/>
            </a:pPr>
            <a:r>
              <a:rPr sz="2100" dirty="0" err="1">
                <a:latin typeface="+mn-lt"/>
              </a:rPr>
              <a:t>Chifundo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Kanjala</a:t>
            </a:r>
            <a:endParaRPr sz="2100" dirty="0">
              <a:latin typeface="+mn-lt"/>
            </a:endParaRPr>
          </a:p>
          <a:p>
            <a:pPr marL="257175" lvl="1" indent="0" algn="ctr">
              <a:lnSpc>
                <a:spcPct val="100000"/>
              </a:lnSpc>
              <a:buSzPts val="1600"/>
              <a:buNone/>
              <a:defRPr/>
            </a:pPr>
            <a:r>
              <a:rPr sz="2100" dirty="0">
                <a:latin typeface="+mn-lt"/>
              </a:rPr>
              <a:t>Kaia </a:t>
            </a:r>
            <a:r>
              <a:rPr sz="2100" dirty="0" err="1">
                <a:latin typeface="+mn-lt"/>
              </a:rPr>
              <a:t>Kulla</a:t>
            </a:r>
            <a:endParaRPr sz="2100" dirty="0">
              <a:latin typeface="+mn-lt"/>
            </a:endParaRPr>
          </a:p>
        </p:txBody>
      </p:sp>
      <p:sp>
        <p:nvSpPr>
          <p:cNvPr id="5" name="Google Shape;299;p31"/>
          <p:cNvSpPr>
            <a:spLocks noGrp="1"/>
          </p:cNvSpPr>
          <p:nvPr>
            <p:ph type="body" idx="3"/>
          </p:nvPr>
        </p:nvSpPr>
        <p:spPr bwMode="auto">
          <a:xfrm>
            <a:off x="2999656" y="260648"/>
            <a:ext cx="5937858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marL="0" indent="0">
              <a:spcBef>
                <a:spcPts val="0"/>
              </a:spcBef>
              <a:defRPr/>
            </a:pPr>
            <a:r>
              <a:rPr lang="en-US" dirty="0">
                <a:solidFill>
                  <a:schemeClr val="tx1"/>
                </a:solidFill>
              </a:rPr>
              <a:t>Credits: DDI Training Working Group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6" name="Google Shape;300;p31"/>
          <p:cNvSpPr/>
          <p:nvPr/>
        </p:nvSpPr>
        <p:spPr bwMode="auto">
          <a:xfrm>
            <a:off x="5724791" y="1335308"/>
            <a:ext cx="2807702" cy="2870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buClr>
                <a:prstClr val="black"/>
              </a:buClr>
              <a:buSzPts val="1600"/>
              <a:defRPr/>
            </a:pPr>
            <a:r>
              <a:rPr lang="en-US" sz="2100" kern="0" dirty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Kathryn Lavender</a:t>
            </a:r>
          </a:p>
          <a:p>
            <a:pPr algn="ctr">
              <a:buClr>
                <a:prstClr val="black"/>
              </a:buClr>
              <a:buSzPts val="1600"/>
              <a:defRPr/>
            </a:pPr>
            <a:r>
              <a:rPr sz="2100" kern="0" dirty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Amber</a:t>
            </a:r>
            <a:r>
              <a:rPr lang="en-US" sz="2100" kern="0" dirty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 </a:t>
            </a:r>
            <a:r>
              <a:rPr sz="2100" kern="0" dirty="0" err="1">
                <a:solidFill>
                  <a:prstClr val="black"/>
                </a:solidFill>
                <a:latin typeface="Calibri"/>
                <a:ea typeface="Arial"/>
                <a:cs typeface="Arial"/>
              </a:rPr>
              <a:t>Leahey</a:t>
            </a:r>
            <a:endParaRPr lang="en-US" sz="2100" kern="0" dirty="0"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algn="ctr">
              <a:buClr>
                <a:prstClr val="black"/>
              </a:buClr>
              <a:buSzPts val="1600"/>
              <a:defRPr/>
            </a:pPr>
            <a:r>
              <a:rPr lang="en-US" sz="2100" kern="0" dirty="0">
                <a:solidFill>
                  <a:prstClr val="black"/>
                </a:solidFill>
                <a:latin typeface="Calibri"/>
                <a:cs typeface="Arial"/>
              </a:rPr>
              <a:t>Jared Lyle</a:t>
            </a:r>
            <a:endParaRPr sz="2100" kern="0" dirty="0">
              <a:solidFill>
                <a:prstClr val="black"/>
              </a:solidFill>
              <a:latin typeface="Calibri"/>
              <a:cs typeface="Arial"/>
            </a:endParaRPr>
          </a:p>
          <a:p>
            <a:pPr algn="ctr">
              <a:spcBef>
                <a:spcPts val="563"/>
              </a:spcBef>
              <a:buClr>
                <a:prstClr val="black"/>
              </a:buClr>
              <a:buSzPts val="1600"/>
              <a:defRPr/>
            </a:pPr>
            <a:r>
              <a:rPr sz="2100" kern="0" dirty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Alexandre </a:t>
            </a:r>
            <a:r>
              <a:rPr sz="2100" kern="0" dirty="0" err="1" smtClean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Mairot</a:t>
            </a:r>
            <a:endParaRPr lang="fr-FR" sz="2100" kern="0" dirty="0" smtClean="0"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algn="ctr">
              <a:spcBef>
                <a:spcPts val="563"/>
              </a:spcBef>
              <a:buClr>
                <a:prstClr val="black"/>
              </a:buClr>
              <a:buSzPts val="1600"/>
              <a:defRPr/>
            </a:pPr>
            <a:r>
              <a:rPr lang="fr-FR" sz="2100" kern="0" dirty="0" smtClean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Laura </a:t>
            </a:r>
            <a:r>
              <a:rPr lang="fr-FR" sz="2100" kern="0" dirty="0" err="1" smtClean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Molloy</a:t>
            </a:r>
            <a:r>
              <a:rPr lang="fr-FR" sz="2100" kern="0" smtClean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 </a:t>
            </a:r>
            <a:endParaRPr lang="en-US" sz="2100" kern="0" dirty="0"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algn="ctr">
              <a:spcBef>
                <a:spcPts val="563"/>
              </a:spcBef>
              <a:buClr>
                <a:prstClr val="black"/>
              </a:buClr>
              <a:buSzPts val="1600"/>
              <a:defRPr/>
            </a:pPr>
            <a:r>
              <a:rPr lang="en-US" sz="2100" kern="0" dirty="0">
                <a:solidFill>
                  <a:prstClr val="black"/>
                </a:solidFill>
                <a:latin typeface="Calibri"/>
                <a:cs typeface="Arial"/>
              </a:rPr>
              <a:t>Lucie Marie</a:t>
            </a:r>
            <a:endParaRPr sz="2100" kern="0" dirty="0">
              <a:solidFill>
                <a:prstClr val="black"/>
              </a:solidFill>
              <a:latin typeface="Calibri"/>
              <a:cs typeface="Arial"/>
            </a:endParaRPr>
          </a:p>
          <a:p>
            <a:pPr algn="ctr">
              <a:spcBef>
                <a:spcPts val="563"/>
              </a:spcBef>
              <a:buClr>
                <a:prstClr val="black"/>
              </a:buClr>
              <a:buSzPts val="1600"/>
              <a:defRPr/>
            </a:pPr>
            <a:r>
              <a:rPr sz="2100" kern="0" dirty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Hayley Mills</a:t>
            </a:r>
            <a:endParaRPr sz="2100" kern="0" dirty="0">
              <a:solidFill>
                <a:prstClr val="black"/>
              </a:solidFill>
              <a:latin typeface="Calibri"/>
              <a:cs typeface="Arial"/>
            </a:endParaRPr>
          </a:p>
          <a:p>
            <a:pPr algn="ctr">
              <a:spcBef>
                <a:spcPts val="563"/>
              </a:spcBef>
              <a:buClr>
                <a:prstClr val="black"/>
              </a:buClr>
              <a:buSzPts val="1600"/>
              <a:defRPr/>
            </a:pPr>
            <a:r>
              <a:rPr sz="2100" kern="0" dirty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Hilde </a:t>
            </a:r>
            <a:r>
              <a:rPr sz="2100" kern="0" dirty="0" err="1">
                <a:solidFill>
                  <a:prstClr val="black"/>
                </a:solidFill>
                <a:latin typeface="Calibri"/>
                <a:ea typeface="Arial"/>
                <a:cs typeface="Arial"/>
              </a:rPr>
              <a:t>Orten</a:t>
            </a:r>
            <a:endParaRPr sz="2100" kern="0" dirty="0">
              <a:solidFill>
                <a:prstClr val="black"/>
              </a:solidFill>
              <a:latin typeface="Calibri"/>
              <a:cs typeface="Arial"/>
            </a:endParaRPr>
          </a:p>
          <a:p>
            <a:pPr algn="ctr">
              <a:spcBef>
                <a:spcPts val="563"/>
              </a:spcBef>
              <a:buClr>
                <a:prstClr val="black"/>
              </a:buClr>
              <a:buSzPts val="1600"/>
              <a:defRPr/>
            </a:pPr>
            <a:r>
              <a:rPr sz="2100" kern="0" dirty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Anja Perry</a:t>
            </a:r>
            <a:endParaRPr sz="2100" kern="0" dirty="0">
              <a:solidFill>
                <a:prstClr val="black"/>
              </a:solidFill>
              <a:latin typeface="Calibri"/>
              <a:cs typeface="Arial"/>
            </a:endParaRPr>
          </a:p>
          <a:p>
            <a:pPr algn="ctr">
              <a:spcBef>
                <a:spcPts val="563"/>
              </a:spcBef>
              <a:buClr>
                <a:prstClr val="black"/>
              </a:buClr>
              <a:buSzPts val="1600"/>
              <a:defRPr/>
            </a:pPr>
            <a:r>
              <a:rPr sz="2100" kern="0" dirty="0">
                <a:solidFill>
                  <a:prstClr val="black"/>
                </a:solidFill>
                <a:latin typeface="Calibri"/>
                <a:ea typeface="Arial"/>
                <a:cs typeface="Arial"/>
              </a:rPr>
              <a:t>Knut </a:t>
            </a:r>
            <a:r>
              <a:rPr sz="2100" kern="0" dirty="0" err="1">
                <a:solidFill>
                  <a:prstClr val="black"/>
                </a:solidFill>
                <a:latin typeface="Calibri"/>
                <a:ea typeface="Arial"/>
                <a:cs typeface="Arial"/>
              </a:rPr>
              <a:t>Wenzig</a:t>
            </a:r>
            <a:endParaRPr sz="2100" kern="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cxnSp>
        <p:nvCxnSpPr>
          <p:cNvPr id="7" name="Google Shape;301;p31"/>
          <p:cNvCxnSpPr>
            <a:cxnSpLocks/>
          </p:cNvCxnSpPr>
          <p:nvPr/>
        </p:nvCxnSpPr>
        <p:spPr bwMode="auto">
          <a:xfrm rot="10800000" flipH="1">
            <a:off x="2959968" y="1192096"/>
            <a:ext cx="5974080" cy="1016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Picture 4">
            <a:extLst>
              <a:ext uri="{FF2B5EF4-FFF2-40B4-BE49-F238E27FC236}">
                <a16:creationId xmlns:a16="http://schemas.microsoft.com/office/drawing/2014/main" id="{72F99F75-9810-4484-9AE2-C0E580F77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2468" y="6162236"/>
            <a:ext cx="1612900" cy="571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2400</TotalTime>
  <Words>1858</Words>
  <Application>Microsoft Office PowerPoint</Application>
  <PresentationFormat>Grand écran</PresentationFormat>
  <Paragraphs>381</Paragraphs>
  <Slides>46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Calibri Light</vt:lpstr>
      <vt:lpstr>Courier New</vt:lpstr>
      <vt:lpstr>Wingdings</vt:lpstr>
      <vt:lpstr>Office Theme</vt:lpstr>
      <vt:lpstr>1_Office Theme</vt:lpstr>
      <vt:lpstr>Introduction to Metadata for Research Data management: The DDI Perspective</vt:lpstr>
      <vt:lpstr>Some Obvious Questions…</vt:lpstr>
      <vt:lpstr>If You Care about Data, You Care about Metadata!</vt:lpstr>
      <vt:lpstr>Metadata is the Limiting Factor</vt:lpstr>
      <vt:lpstr>Different Understandings and Definitions</vt:lpstr>
      <vt:lpstr>Understanding Metadata</vt:lpstr>
      <vt:lpstr>Contents</vt:lpstr>
      <vt:lpstr>Defining Metadata</vt:lpstr>
      <vt:lpstr>What is in this can?</vt:lpstr>
      <vt:lpstr>Now you know!</vt:lpstr>
      <vt:lpstr>What do the numbers in this table mean?</vt:lpstr>
      <vt:lpstr>Metadata tells us!</vt:lpstr>
      <vt:lpstr>What Does “Meta” Mean, Anyway?</vt:lpstr>
      <vt:lpstr>Metadata Clarification</vt:lpstr>
      <vt:lpstr>Metadata Defined – Not Just Data about Data</vt:lpstr>
      <vt:lpstr>Data or Metadata?</vt:lpstr>
      <vt:lpstr>Metadata or Data? It Depends!</vt:lpstr>
      <vt:lpstr>Metadata versus Data</vt:lpstr>
      <vt:lpstr>Metadata – A Role</vt:lpstr>
      <vt:lpstr>Examples</vt:lpstr>
      <vt:lpstr>Dublin Core Metadata Example</vt:lpstr>
      <vt:lpstr>Telephone Call Example (1)</vt:lpstr>
      <vt:lpstr>Telephone Call Example (2)</vt:lpstr>
      <vt:lpstr>Classification Scheme Example</vt:lpstr>
      <vt:lpstr>Roles</vt:lpstr>
      <vt:lpstr>Roles of Metadata</vt:lpstr>
      <vt:lpstr>Usage</vt:lpstr>
      <vt:lpstr>What Do We Want to Describe? </vt:lpstr>
      <vt:lpstr>Uses of Metadata - Simple</vt:lpstr>
      <vt:lpstr>Uses of Metadata - Enhanced</vt:lpstr>
      <vt:lpstr>Uses of Metadata - Advanced</vt:lpstr>
      <vt:lpstr>Management</vt:lpstr>
      <vt:lpstr>Managing Metadata</vt:lpstr>
      <vt:lpstr>Benefits of Managed Metadata</vt:lpstr>
      <vt:lpstr>Summary</vt:lpstr>
      <vt:lpstr>DDI Products and Evolution</vt:lpstr>
      <vt:lpstr>DDI Metadata – Evolution</vt:lpstr>
      <vt:lpstr>DDI: Major Specifications</vt:lpstr>
      <vt:lpstr>DDI Codebook</vt:lpstr>
      <vt:lpstr>DDI Lifecycle</vt:lpstr>
      <vt:lpstr>The DDI Lifecycle Diagram (Original Version)</vt:lpstr>
      <vt:lpstr>An Important Change…</vt:lpstr>
      <vt:lpstr>DDI Cross-Domain Integration (DDI-CDI)</vt:lpstr>
      <vt:lpstr>Contact</vt:lpstr>
      <vt:lpstr>Questions?</vt:lpstr>
      <vt:lpstr>Présentation PowerPoint</vt:lpstr>
    </vt:vector>
  </TitlesOfParts>
  <Company>Bureau of Labor Statistics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Gillman, Daniel - BLS</dc:creator>
  <cp:lastModifiedBy>Alina DANCIU</cp:lastModifiedBy>
  <cp:revision>196</cp:revision>
  <dcterms:created xsi:type="dcterms:W3CDTF">2020-07-24T13:56:34Z</dcterms:created>
  <dcterms:modified xsi:type="dcterms:W3CDTF">2021-06-08T09:20:48Z</dcterms:modified>
</cp:coreProperties>
</file>