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70" r:id="rId4"/>
    <p:sldId id="279" r:id="rId5"/>
    <p:sldId id="280" r:id="rId6"/>
    <p:sldId id="264" r:id="rId7"/>
    <p:sldId id="273" r:id="rId8"/>
    <p:sldId id="277" r:id="rId9"/>
    <p:sldId id="285" r:id="rId10"/>
    <p:sldId id="262" r:id="rId11"/>
    <p:sldId id="281" r:id="rId12"/>
    <p:sldId id="283" r:id="rId13"/>
    <p:sldId id="286" r:id="rId14"/>
    <p:sldId id="271" r:id="rId15"/>
    <p:sldId id="284" r:id="rId16"/>
    <p:sldId id="268" r:id="rId17"/>
  </p:sldIdLst>
  <p:sldSz cx="12192000" cy="6858000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0FF5"/>
    <a:srgbClr val="FFFFFF"/>
    <a:srgbClr val="0DA375"/>
    <a:srgbClr val="4347F7"/>
    <a:srgbClr val="3729EB"/>
    <a:srgbClr val="2D3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8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34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177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010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826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25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4722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667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038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71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91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855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2FC1D-479E-4793-98DA-EA040B5BDF54}" type="datetimeFigureOut">
              <a:rPr lang="it-IT" smtClean="0"/>
              <a:t>16/02/2022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D4E2-BB62-40FA-A652-38F21E46F4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30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7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/>
          <p:cNvSpPr txBox="1"/>
          <p:nvPr/>
        </p:nvSpPr>
        <p:spPr>
          <a:xfrm>
            <a:off x="931153" y="-83058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latin typeface="Arial Narrow" panose="020B0606020202030204" pitchFamily="34" charset="0"/>
              </a:rPr>
              <a:t>A</a:t>
            </a:r>
            <a:endParaRPr lang="it-IT" sz="4400" dirty="0">
              <a:latin typeface="Arial Narrow" panose="020B060602020203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995226" y="580613"/>
            <a:ext cx="5268414" cy="6107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00" y="938892"/>
            <a:ext cx="4400644" cy="5703581"/>
          </a:xfrm>
          <a:prstGeom prst="rect">
            <a:avLst/>
          </a:prstGeom>
        </p:spPr>
      </p:pic>
      <p:grpSp>
        <p:nvGrpSpPr>
          <p:cNvPr id="22" name="Gruppo 21"/>
          <p:cNvGrpSpPr>
            <a:grpSpLocks noChangeAspect="1"/>
          </p:cNvGrpSpPr>
          <p:nvPr/>
        </p:nvGrpSpPr>
        <p:grpSpPr>
          <a:xfrm>
            <a:off x="2419616" y="564051"/>
            <a:ext cx="2892528" cy="5983121"/>
            <a:chOff x="1633725" y="1094700"/>
            <a:chExt cx="2647834" cy="5476979"/>
          </a:xfrm>
        </p:grpSpPr>
        <p:sp>
          <p:nvSpPr>
            <p:cNvPr id="19" name="CasellaDiTesto 18"/>
            <p:cNvSpPr txBox="1"/>
            <p:nvPr/>
          </p:nvSpPr>
          <p:spPr>
            <a:xfrm>
              <a:off x="1633725" y="6138909"/>
              <a:ext cx="346564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6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2210809" y="6138909"/>
              <a:ext cx="346564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7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CasellaDiTesto 38"/>
            <p:cNvSpPr txBox="1"/>
            <p:nvPr/>
          </p:nvSpPr>
          <p:spPr>
            <a:xfrm>
              <a:off x="2798058" y="6138909"/>
              <a:ext cx="346564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8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3316705" y="6138909"/>
              <a:ext cx="333672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00B050"/>
                  </a:solidFill>
                  <a:latin typeface="Arial Narrow" panose="020B0606020202030204" pitchFamily="34" charset="0"/>
                </a:rPr>
                <a:t>9</a:t>
              </a:r>
              <a:endParaRPr lang="it-IT" sz="2400" u="sng" dirty="0">
                <a:solidFill>
                  <a:srgbClr val="00B05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3826351" y="6138916"/>
              <a:ext cx="455208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10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1646194" y="1094700"/>
              <a:ext cx="317916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00B0F0"/>
                  </a:solidFill>
                  <a:latin typeface="Arial Narrow" panose="020B0606020202030204" pitchFamily="34" charset="0"/>
                </a:rPr>
                <a:t>1</a:t>
              </a:r>
              <a:endParaRPr lang="it-IT" sz="2400" u="sng" dirty="0">
                <a:solidFill>
                  <a:srgbClr val="00B0F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2210809" y="1094707"/>
              <a:ext cx="346564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2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2803669" y="1094707"/>
              <a:ext cx="333672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3</a:t>
              </a:r>
              <a:endParaRPr lang="it-IT" sz="2400" u="sng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3311094" y="1094707"/>
              <a:ext cx="346564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4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873639" y="1094707"/>
              <a:ext cx="346564" cy="43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u="sng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5</a:t>
              </a:r>
              <a:endParaRPr lang="it-IT" sz="2400" u="sng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7" name="Ovale 16"/>
          <p:cNvSpPr>
            <a:spLocks noChangeAspect="1"/>
          </p:cNvSpPr>
          <p:nvPr/>
        </p:nvSpPr>
        <p:spPr>
          <a:xfrm>
            <a:off x="10833918" y="1424943"/>
            <a:ext cx="338086" cy="360771"/>
          </a:xfrm>
          <a:prstGeom prst="ellipse">
            <a:avLst/>
          </a:prstGeom>
          <a:noFill/>
          <a:ln w="28575">
            <a:solidFill>
              <a:srgbClr val="0DA3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/>
          <p:cNvSpPr txBox="1"/>
          <p:nvPr/>
        </p:nvSpPr>
        <p:spPr>
          <a:xfrm>
            <a:off x="11172004" y="1355473"/>
            <a:ext cx="445545" cy="485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latin typeface="Arial Narrow" panose="020B0606020202030204" pitchFamily="34" charset="0"/>
              </a:rPr>
              <a:t>Hi</a:t>
            </a: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34" name="Ovale 33"/>
          <p:cNvSpPr>
            <a:spLocks noChangeAspect="1"/>
          </p:cNvSpPr>
          <p:nvPr/>
        </p:nvSpPr>
        <p:spPr>
          <a:xfrm>
            <a:off x="10833918" y="917444"/>
            <a:ext cx="338086" cy="3607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/>
          <p:cNvSpPr txBox="1"/>
          <p:nvPr/>
        </p:nvSpPr>
        <p:spPr>
          <a:xfrm>
            <a:off x="11172004" y="847974"/>
            <a:ext cx="622615" cy="485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>
                <a:latin typeface="Arial Narrow" panose="020B0606020202030204" pitchFamily="34" charset="0"/>
              </a:rPr>
              <a:t>Mid</a:t>
            </a: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36" name="Ovale 35"/>
          <p:cNvSpPr>
            <a:spLocks noChangeAspect="1"/>
          </p:cNvSpPr>
          <p:nvPr/>
        </p:nvSpPr>
        <p:spPr>
          <a:xfrm>
            <a:off x="10833918" y="397028"/>
            <a:ext cx="338086" cy="360771"/>
          </a:xfrm>
          <a:prstGeom prst="ellipse">
            <a:avLst/>
          </a:prstGeom>
          <a:noFill/>
          <a:ln w="28575">
            <a:solidFill>
              <a:srgbClr val="372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32" name="Oggetto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065025"/>
              </p:ext>
            </p:extLst>
          </p:nvPr>
        </p:nvGraphicFramePr>
        <p:xfrm>
          <a:off x="6168581" y="75651"/>
          <a:ext cx="6453187" cy="665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" name="Prism 7" r:id="rId4" imgW="4685006" imgH="4836148" progId="Prism7.Document">
                  <p:embed/>
                </p:oleObj>
              </mc:Choice>
              <mc:Fallback>
                <p:oleObj name="Prism 7" r:id="rId4" imgW="4685006" imgH="4836148" progId="Prism7.Document">
                  <p:embed/>
                  <p:pic>
                    <p:nvPicPr>
                      <p:cNvPr id="2" name="Oggetto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68581" y="75651"/>
                        <a:ext cx="6453187" cy="6656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asellaDiTesto 23"/>
          <p:cNvSpPr txBox="1"/>
          <p:nvPr/>
        </p:nvSpPr>
        <p:spPr>
          <a:xfrm>
            <a:off x="7415504" y="4600690"/>
            <a:ext cx="1633639" cy="971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>
                <a:latin typeface="Arial Narrow" panose="020B0606020202030204" pitchFamily="34" charset="0"/>
              </a:rPr>
              <a:t>r</a:t>
            </a:r>
            <a:r>
              <a:rPr lang="it-IT" sz="2400" baseline="-25000" dirty="0" err="1" smtClean="0">
                <a:latin typeface="Arial Narrow" panose="020B0606020202030204" pitchFamily="34" charset="0"/>
              </a:rPr>
              <a:t>p</a:t>
            </a:r>
            <a:r>
              <a:rPr lang="it-IT" sz="2400" dirty="0" smtClean="0">
                <a:latin typeface="Arial Narrow" panose="020B0606020202030204" pitchFamily="34" charset="0"/>
              </a:rPr>
              <a:t>= - 0.87</a:t>
            </a:r>
          </a:p>
          <a:p>
            <a:endParaRPr lang="it-IT" sz="600" dirty="0" smtClean="0">
              <a:latin typeface="Arial Narrow" panose="020B0606020202030204" pitchFamily="34" charset="0"/>
            </a:endParaRPr>
          </a:p>
          <a:p>
            <a:r>
              <a:rPr lang="it-IT" sz="2400" i="1" dirty="0" smtClean="0">
                <a:latin typeface="Arial Narrow" panose="020B0606020202030204" pitchFamily="34" charset="0"/>
              </a:rPr>
              <a:t>P = </a:t>
            </a:r>
            <a:r>
              <a:rPr lang="it-IT" sz="2400" dirty="0" smtClean="0">
                <a:latin typeface="Arial Narrow" panose="020B0606020202030204" pitchFamily="34" charset="0"/>
              </a:rPr>
              <a:t>0.0008 </a:t>
            </a:r>
            <a:r>
              <a:rPr lang="it-IT" sz="2400" i="1" dirty="0" smtClean="0">
                <a:latin typeface="Arial Narrow" panose="020B0606020202030204" pitchFamily="34" charset="0"/>
              </a:rPr>
              <a:t> </a:t>
            </a:r>
            <a:endParaRPr lang="it-IT" sz="2400" i="1" dirty="0">
              <a:latin typeface="Arial Narrow" panose="020B060602020203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995226" y="54864"/>
            <a:ext cx="11061837" cy="66294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11161719" y="35840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latin typeface="Arial Narrow" panose="020B0606020202030204" pitchFamily="34" charset="0"/>
              </a:rPr>
              <a:t>Lo</a:t>
            </a: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1036800" y="533467"/>
            <a:ext cx="748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>
                <a:solidFill>
                  <a:srgbClr val="FFFFFF"/>
                </a:solidFill>
                <a:latin typeface="Arial Narrow" panose="020B0606020202030204" pitchFamily="34" charset="0"/>
              </a:rPr>
              <a:t>kDa</a:t>
            </a:r>
            <a:endParaRPr lang="it-IT" sz="24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5437444" y="2404939"/>
            <a:ext cx="731137" cy="400110"/>
            <a:chOff x="5437444" y="2404939"/>
            <a:chExt cx="731137" cy="400110"/>
          </a:xfrm>
        </p:grpSpPr>
        <p:sp>
          <p:nvSpPr>
            <p:cNvPr id="28" name="CasellaDiTesto 27"/>
            <p:cNvSpPr txBox="1"/>
            <p:nvPr/>
          </p:nvSpPr>
          <p:spPr>
            <a:xfrm>
              <a:off x="5557244" y="2404939"/>
              <a:ext cx="6113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37</a:t>
              </a:r>
              <a:endParaRPr lang="it-IT" sz="2000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" name="Connettore diritto 3"/>
            <p:cNvCxnSpPr>
              <a:endCxn id="28" idx="1"/>
            </p:cNvCxnSpPr>
            <p:nvPr/>
          </p:nvCxnSpPr>
          <p:spPr>
            <a:xfrm>
              <a:off x="5437444" y="2604994"/>
              <a:ext cx="119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po 5"/>
          <p:cNvGrpSpPr/>
          <p:nvPr/>
        </p:nvGrpSpPr>
        <p:grpSpPr>
          <a:xfrm>
            <a:off x="5437444" y="5408571"/>
            <a:ext cx="731137" cy="400110"/>
            <a:chOff x="5437444" y="5408571"/>
            <a:chExt cx="731137" cy="400110"/>
          </a:xfrm>
        </p:grpSpPr>
        <p:sp>
          <p:nvSpPr>
            <p:cNvPr id="30" name="CasellaDiTesto 29"/>
            <p:cNvSpPr txBox="1"/>
            <p:nvPr/>
          </p:nvSpPr>
          <p:spPr>
            <a:xfrm>
              <a:off x="5557244" y="5408571"/>
              <a:ext cx="6113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37</a:t>
              </a:r>
              <a:endParaRPr lang="it-IT" sz="2000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31" name="Connettore diritto 30"/>
            <p:cNvCxnSpPr>
              <a:endCxn id="30" idx="1"/>
            </p:cNvCxnSpPr>
            <p:nvPr/>
          </p:nvCxnSpPr>
          <p:spPr>
            <a:xfrm>
              <a:off x="5437444" y="5608626"/>
              <a:ext cx="119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o 36"/>
          <p:cNvGrpSpPr/>
          <p:nvPr/>
        </p:nvGrpSpPr>
        <p:grpSpPr>
          <a:xfrm>
            <a:off x="5437444" y="1036807"/>
            <a:ext cx="731137" cy="400110"/>
            <a:chOff x="5437444" y="2404939"/>
            <a:chExt cx="731137" cy="400110"/>
          </a:xfrm>
        </p:grpSpPr>
        <p:sp>
          <p:nvSpPr>
            <p:cNvPr id="47" name="CasellaDiTesto 46"/>
            <p:cNvSpPr txBox="1"/>
            <p:nvPr/>
          </p:nvSpPr>
          <p:spPr>
            <a:xfrm>
              <a:off x="5557244" y="2404939"/>
              <a:ext cx="6113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86</a:t>
              </a:r>
              <a:endParaRPr lang="it-IT" sz="2000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8" name="Connettore diritto 47"/>
            <p:cNvCxnSpPr>
              <a:endCxn id="47" idx="1"/>
            </p:cNvCxnSpPr>
            <p:nvPr/>
          </p:nvCxnSpPr>
          <p:spPr>
            <a:xfrm>
              <a:off x="5437444" y="2604994"/>
              <a:ext cx="119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o 48"/>
          <p:cNvGrpSpPr/>
          <p:nvPr/>
        </p:nvGrpSpPr>
        <p:grpSpPr>
          <a:xfrm>
            <a:off x="5437444" y="3973125"/>
            <a:ext cx="731137" cy="400110"/>
            <a:chOff x="5437444" y="2404939"/>
            <a:chExt cx="731137" cy="400110"/>
          </a:xfrm>
        </p:grpSpPr>
        <p:sp>
          <p:nvSpPr>
            <p:cNvPr id="50" name="CasellaDiTesto 49"/>
            <p:cNvSpPr txBox="1"/>
            <p:nvPr/>
          </p:nvSpPr>
          <p:spPr>
            <a:xfrm>
              <a:off x="5557244" y="2404939"/>
              <a:ext cx="6113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>
                  <a:solidFill>
                    <a:srgbClr val="FFFFFF"/>
                  </a:solidFill>
                  <a:latin typeface="Arial Narrow" panose="020B0606020202030204" pitchFamily="34" charset="0"/>
                </a:rPr>
                <a:t>86</a:t>
              </a:r>
              <a:endParaRPr lang="it-IT" sz="2000" dirty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51" name="Connettore diritto 50"/>
            <p:cNvCxnSpPr>
              <a:endCxn id="50" idx="1"/>
            </p:cNvCxnSpPr>
            <p:nvPr/>
          </p:nvCxnSpPr>
          <p:spPr>
            <a:xfrm>
              <a:off x="5437444" y="2604994"/>
              <a:ext cx="119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800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/>
          <p:cNvSpPr/>
          <p:nvPr/>
        </p:nvSpPr>
        <p:spPr>
          <a:xfrm>
            <a:off x="45720" y="155448"/>
            <a:ext cx="12011343" cy="66294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-32251" y="16502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latin typeface="Arial Narrow" panose="020B0606020202030204" pitchFamily="34" charset="0"/>
              </a:rPr>
              <a:t>B</a:t>
            </a:r>
            <a:endParaRPr lang="it-IT" sz="4400" dirty="0">
              <a:latin typeface="Arial Narrow" panose="020B060602020203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76" y="562233"/>
            <a:ext cx="10733823" cy="5896857"/>
          </a:xfrm>
          <a:prstGeom prst="rect">
            <a:avLst/>
          </a:prstGeom>
        </p:spPr>
      </p:pic>
      <p:grpSp>
        <p:nvGrpSpPr>
          <p:cNvPr id="14" name="Gruppo 13"/>
          <p:cNvGrpSpPr/>
          <p:nvPr/>
        </p:nvGrpSpPr>
        <p:grpSpPr>
          <a:xfrm>
            <a:off x="1212448" y="3058782"/>
            <a:ext cx="3006329" cy="484448"/>
            <a:chOff x="1212448" y="3058782"/>
            <a:chExt cx="3006329" cy="484448"/>
          </a:xfrm>
        </p:grpSpPr>
        <p:grpSp>
          <p:nvGrpSpPr>
            <p:cNvPr id="41" name="Gruppo 40"/>
            <p:cNvGrpSpPr/>
            <p:nvPr/>
          </p:nvGrpSpPr>
          <p:grpSpPr>
            <a:xfrm>
              <a:off x="2105009" y="3095714"/>
              <a:ext cx="1037726" cy="447516"/>
              <a:chOff x="3292288" y="1908974"/>
              <a:chExt cx="1070535" cy="461665"/>
            </a:xfrm>
          </p:grpSpPr>
          <p:sp>
            <p:nvSpPr>
              <p:cNvPr id="42" name="CasellaDiTesto 41"/>
              <p:cNvSpPr txBox="1"/>
              <p:nvPr/>
            </p:nvSpPr>
            <p:spPr>
              <a:xfrm>
                <a:off x="3292288" y="1908974"/>
                <a:ext cx="689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smtClean="0">
                    <a:latin typeface="Arial Narrow" panose="020B0606020202030204" pitchFamily="34" charset="0"/>
                  </a:rPr>
                  <a:t>FSC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43" name="Connettore 2 42"/>
              <p:cNvCxnSpPr/>
              <p:nvPr/>
            </p:nvCxnSpPr>
            <p:spPr>
              <a:xfrm>
                <a:off x="3921751" y="2141265"/>
                <a:ext cx="441072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CasellaDiTesto 43"/>
            <p:cNvSpPr txBox="1"/>
            <p:nvPr/>
          </p:nvSpPr>
          <p:spPr>
            <a:xfrm>
              <a:off x="1212448" y="3058782"/>
              <a:ext cx="281562" cy="35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3629547" y="3058782"/>
              <a:ext cx="589230" cy="35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1000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6" name="Gruppo 45"/>
          <p:cNvGrpSpPr/>
          <p:nvPr/>
        </p:nvGrpSpPr>
        <p:grpSpPr>
          <a:xfrm rot="16200000">
            <a:off x="524502" y="1765481"/>
            <a:ext cx="1069157" cy="447516"/>
            <a:chOff x="3259863" y="1910441"/>
            <a:chExt cx="1102960" cy="461665"/>
          </a:xfrm>
        </p:grpSpPr>
        <p:sp>
          <p:nvSpPr>
            <p:cNvPr id="47" name="CasellaDiTesto 46"/>
            <p:cNvSpPr txBox="1"/>
            <p:nvPr/>
          </p:nvSpPr>
          <p:spPr>
            <a:xfrm>
              <a:off x="3259863" y="1910441"/>
              <a:ext cx="7040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latin typeface="Arial Narrow" panose="020B0606020202030204" pitchFamily="34" charset="0"/>
                </a:rPr>
                <a:t>SSC</a:t>
              </a:r>
              <a:endParaRPr lang="it-IT" sz="2400" dirty="0">
                <a:latin typeface="Arial Narrow" panose="020B0606020202030204" pitchFamily="34" charset="0"/>
              </a:endParaRPr>
            </a:p>
          </p:txBody>
        </p:sp>
        <p:cxnSp>
          <p:nvCxnSpPr>
            <p:cNvPr id="48" name="Connettore 2 47"/>
            <p:cNvCxnSpPr/>
            <p:nvPr/>
          </p:nvCxnSpPr>
          <p:spPr>
            <a:xfrm>
              <a:off x="3921751" y="2141265"/>
              <a:ext cx="44107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CasellaDiTesto 48"/>
          <p:cNvSpPr txBox="1"/>
          <p:nvPr/>
        </p:nvSpPr>
        <p:spPr>
          <a:xfrm rot="16200000">
            <a:off x="1005742" y="2841614"/>
            <a:ext cx="281562" cy="358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Arial Narrow" panose="020B0606020202030204" pitchFamily="34" charset="0"/>
              </a:rPr>
              <a:t>0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 rot="16200000">
            <a:off x="851908" y="534709"/>
            <a:ext cx="589230" cy="358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Arial Narrow" panose="020B0606020202030204" pitchFamily="34" charset="0"/>
              </a:rPr>
              <a:t>1000</a:t>
            </a:r>
            <a:endParaRPr lang="it-IT" dirty="0">
              <a:latin typeface="Arial Narrow" panose="020B0606020202030204" pitchFamily="34" charset="0"/>
            </a:endParaRPr>
          </a:p>
        </p:txBody>
      </p:sp>
      <p:grpSp>
        <p:nvGrpSpPr>
          <p:cNvPr id="10" name="Gruppo 9"/>
          <p:cNvGrpSpPr/>
          <p:nvPr/>
        </p:nvGrpSpPr>
        <p:grpSpPr>
          <a:xfrm>
            <a:off x="4205515" y="487044"/>
            <a:ext cx="497987" cy="2674357"/>
            <a:chOff x="3960242" y="317281"/>
            <a:chExt cx="513731" cy="2758910"/>
          </a:xfrm>
        </p:grpSpPr>
        <p:grpSp>
          <p:nvGrpSpPr>
            <p:cNvPr id="51" name="Gruppo 50"/>
            <p:cNvGrpSpPr/>
            <p:nvPr/>
          </p:nvGrpSpPr>
          <p:grpSpPr>
            <a:xfrm rot="16200000">
              <a:off x="3498041" y="1493574"/>
              <a:ext cx="1386067" cy="461665"/>
              <a:chOff x="2976756" y="1875656"/>
              <a:chExt cx="1386067" cy="461665"/>
            </a:xfrm>
          </p:grpSpPr>
          <p:sp>
            <p:nvSpPr>
              <p:cNvPr id="52" name="CasellaDiTesto 51"/>
              <p:cNvSpPr txBox="1"/>
              <p:nvPr/>
            </p:nvSpPr>
            <p:spPr>
              <a:xfrm>
                <a:off x="2976756" y="1875656"/>
                <a:ext cx="9877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err="1" smtClean="0">
                    <a:latin typeface="Arial Narrow" panose="020B0606020202030204" pitchFamily="34" charset="0"/>
                  </a:rPr>
                  <a:t>Counts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53" name="Connettore 2 52"/>
              <p:cNvCxnSpPr/>
              <p:nvPr/>
            </p:nvCxnSpPr>
            <p:spPr>
              <a:xfrm>
                <a:off x="3921751" y="2141265"/>
                <a:ext cx="441072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CasellaDiTesto 53"/>
            <p:cNvSpPr txBox="1"/>
            <p:nvPr/>
          </p:nvSpPr>
          <p:spPr>
            <a:xfrm rot="16200000">
              <a:off x="4142703" y="274629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55" name="CasellaDiTesto 54"/>
            <p:cNvSpPr txBox="1"/>
            <p:nvPr/>
          </p:nvSpPr>
          <p:spPr>
            <a:xfrm rot="16200000">
              <a:off x="4091176" y="33074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80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57" name="Gruppo 56"/>
          <p:cNvGrpSpPr/>
          <p:nvPr/>
        </p:nvGrpSpPr>
        <p:grpSpPr>
          <a:xfrm>
            <a:off x="8169486" y="487044"/>
            <a:ext cx="497987" cy="2674357"/>
            <a:chOff x="3960242" y="317281"/>
            <a:chExt cx="513731" cy="2758910"/>
          </a:xfrm>
        </p:grpSpPr>
        <p:grpSp>
          <p:nvGrpSpPr>
            <p:cNvPr id="58" name="Gruppo 57"/>
            <p:cNvGrpSpPr/>
            <p:nvPr/>
          </p:nvGrpSpPr>
          <p:grpSpPr>
            <a:xfrm rot="16200000">
              <a:off x="3498041" y="1493574"/>
              <a:ext cx="1386067" cy="461665"/>
              <a:chOff x="2976756" y="1875656"/>
              <a:chExt cx="1386067" cy="461665"/>
            </a:xfrm>
          </p:grpSpPr>
          <p:sp>
            <p:nvSpPr>
              <p:cNvPr id="61" name="CasellaDiTesto 60"/>
              <p:cNvSpPr txBox="1"/>
              <p:nvPr/>
            </p:nvSpPr>
            <p:spPr>
              <a:xfrm>
                <a:off x="2976756" y="1875656"/>
                <a:ext cx="9877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err="1" smtClean="0">
                    <a:latin typeface="Arial Narrow" panose="020B0606020202030204" pitchFamily="34" charset="0"/>
                  </a:rPr>
                  <a:t>Counts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62" name="Connettore 2 61"/>
              <p:cNvCxnSpPr/>
              <p:nvPr/>
            </p:nvCxnSpPr>
            <p:spPr>
              <a:xfrm>
                <a:off x="3921751" y="2141265"/>
                <a:ext cx="441072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CasellaDiTesto 58"/>
            <p:cNvSpPr txBox="1"/>
            <p:nvPr/>
          </p:nvSpPr>
          <p:spPr>
            <a:xfrm rot="16200000">
              <a:off x="4142703" y="274629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60" name="CasellaDiTesto 59"/>
            <p:cNvSpPr txBox="1"/>
            <p:nvPr/>
          </p:nvSpPr>
          <p:spPr>
            <a:xfrm rot="16200000">
              <a:off x="4091176" y="33074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80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63" name="Gruppo 62"/>
          <p:cNvGrpSpPr/>
          <p:nvPr/>
        </p:nvGrpSpPr>
        <p:grpSpPr>
          <a:xfrm>
            <a:off x="4236384" y="3766007"/>
            <a:ext cx="497987" cy="2434297"/>
            <a:chOff x="3960242" y="564931"/>
            <a:chExt cx="513731" cy="2511260"/>
          </a:xfrm>
        </p:grpSpPr>
        <p:grpSp>
          <p:nvGrpSpPr>
            <p:cNvPr id="64" name="Gruppo 63"/>
            <p:cNvGrpSpPr/>
            <p:nvPr/>
          </p:nvGrpSpPr>
          <p:grpSpPr>
            <a:xfrm rot="16200000">
              <a:off x="3498041" y="1493574"/>
              <a:ext cx="1386067" cy="461665"/>
              <a:chOff x="2976756" y="1875656"/>
              <a:chExt cx="1386067" cy="461665"/>
            </a:xfrm>
          </p:grpSpPr>
          <p:sp>
            <p:nvSpPr>
              <p:cNvPr id="67" name="CasellaDiTesto 66"/>
              <p:cNvSpPr txBox="1"/>
              <p:nvPr/>
            </p:nvSpPr>
            <p:spPr>
              <a:xfrm>
                <a:off x="2976756" y="1875656"/>
                <a:ext cx="9877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err="1" smtClean="0">
                    <a:latin typeface="Arial Narrow" panose="020B0606020202030204" pitchFamily="34" charset="0"/>
                  </a:rPr>
                  <a:t>Counts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68" name="Connettore 2 67"/>
              <p:cNvCxnSpPr/>
              <p:nvPr/>
            </p:nvCxnSpPr>
            <p:spPr>
              <a:xfrm>
                <a:off x="3921751" y="2141265"/>
                <a:ext cx="441072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CasellaDiTesto 64"/>
            <p:cNvSpPr txBox="1"/>
            <p:nvPr/>
          </p:nvSpPr>
          <p:spPr>
            <a:xfrm rot="16200000">
              <a:off x="4142703" y="274629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66" name="CasellaDiTesto 65"/>
            <p:cNvSpPr txBox="1"/>
            <p:nvPr/>
          </p:nvSpPr>
          <p:spPr>
            <a:xfrm rot="16200000">
              <a:off x="4091176" y="57839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80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87" name="Gruppo 86"/>
          <p:cNvGrpSpPr/>
          <p:nvPr/>
        </p:nvGrpSpPr>
        <p:grpSpPr>
          <a:xfrm>
            <a:off x="8169486" y="3809996"/>
            <a:ext cx="497988" cy="2384012"/>
            <a:chOff x="3960242" y="616806"/>
            <a:chExt cx="513732" cy="2459385"/>
          </a:xfrm>
        </p:grpSpPr>
        <p:grpSp>
          <p:nvGrpSpPr>
            <p:cNvPr id="88" name="Gruppo 87"/>
            <p:cNvGrpSpPr/>
            <p:nvPr/>
          </p:nvGrpSpPr>
          <p:grpSpPr>
            <a:xfrm rot="16200000">
              <a:off x="3580287" y="1575820"/>
              <a:ext cx="1221576" cy="461665"/>
              <a:chOff x="2976756" y="1875656"/>
              <a:chExt cx="1221576" cy="461665"/>
            </a:xfrm>
          </p:grpSpPr>
          <p:sp>
            <p:nvSpPr>
              <p:cNvPr id="91" name="CasellaDiTesto 90"/>
              <p:cNvSpPr txBox="1"/>
              <p:nvPr/>
            </p:nvSpPr>
            <p:spPr>
              <a:xfrm>
                <a:off x="2976756" y="1875656"/>
                <a:ext cx="9877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err="1" smtClean="0">
                    <a:latin typeface="Arial Narrow" panose="020B0606020202030204" pitchFamily="34" charset="0"/>
                  </a:rPr>
                  <a:t>Counts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92" name="Connettore 2 91"/>
              <p:cNvCxnSpPr/>
              <p:nvPr/>
            </p:nvCxnSpPr>
            <p:spPr>
              <a:xfrm rot="5400000" flipV="1">
                <a:off x="4060042" y="2002975"/>
                <a:ext cx="0" cy="27658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CasellaDiTesto 88"/>
            <p:cNvSpPr txBox="1"/>
            <p:nvPr/>
          </p:nvSpPr>
          <p:spPr>
            <a:xfrm rot="16200000">
              <a:off x="4142703" y="274629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90" name="CasellaDiTesto 89"/>
            <p:cNvSpPr txBox="1"/>
            <p:nvPr/>
          </p:nvSpPr>
          <p:spPr>
            <a:xfrm rot="16200000">
              <a:off x="4038277" y="683171"/>
              <a:ext cx="502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100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-196850" y="3387725"/>
            <a:ext cx="4527550" cy="3509963"/>
            <a:chOff x="-111125" y="3387725"/>
            <a:chExt cx="4527550" cy="3509963"/>
          </a:xfrm>
        </p:grpSpPr>
        <p:graphicFrame>
          <p:nvGraphicFramePr>
            <p:cNvPr id="30" name="Oggetto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34928338"/>
                </p:ext>
              </p:extLst>
            </p:nvPr>
          </p:nvGraphicFramePr>
          <p:xfrm>
            <a:off x="-111125" y="3387725"/>
            <a:ext cx="4527550" cy="3509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66" name="Prism 7" r:id="rId4" imgW="4410582" imgH="3418222" progId="Prism7.Document">
                    <p:embed/>
                  </p:oleObj>
                </mc:Choice>
                <mc:Fallback>
                  <p:oleObj name="Prism 7" r:id="rId4" imgW="4410582" imgH="3418222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-111125" y="3387725"/>
                          <a:ext cx="4527550" cy="3509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uppo 3"/>
            <p:cNvGrpSpPr>
              <a:grpSpLocks noChangeAspect="1"/>
            </p:cNvGrpSpPr>
            <p:nvPr/>
          </p:nvGrpSpPr>
          <p:grpSpPr>
            <a:xfrm>
              <a:off x="3524986" y="3772324"/>
              <a:ext cx="540610" cy="924390"/>
              <a:chOff x="3274158" y="3467346"/>
              <a:chExt cx="810605" cy="1386055"/>
            </a:xfrm>
          </p:grpSpPr>
          <p:sp>
            <p:nvSpPr>
              <p:cNvPr id="31" name="Ovale 30"/>
              <p:cNvSpPr>
                <a:spLocks noChangeAspect="1"/>
              </p:cNvSpPr>
              <p:nvPr/>
            </p:nvSpPr>
            <p:spPr>
              <a:xfrm>
                <a:off x="3274158" y="4510469"/>
                <a:ext cx="321369" cy="342932"/>
              </a:xfrm>
              <a:prstGeom prst="ellipse">
                <a:avLst/>
              </a:prstGeom>
              <a:noFill/>
              <a:ln w="28575">
                <a:solidFill>
                  <a:srgbClr val="0DA3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3595527" y="4444434"/>
                <a:ext cx="362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Hi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33" name="Ovale 32"/>
              <p:cNvSpPr>
                <a:spLocks noChangeAspect="1"/>
              </p:cNvSpPr>
              <p:nvPr/>
            </p:nvSpPr>
            <p:spPr>
              <a:xfrm>
                <a:off x="3274158" y="4028064"/>
                <a:ext cx="321369" cy="34293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3595527" y="3962029"/>
                <a:ext cx="489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err="1" smtClean="0">
                    <a:latin typeface="Arial Narrow" panose="020B0606020202030204" pitchFamily="34" charset="0"/>
                  </a:rPr>
                  <a:t>Mid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35" name="Ovale 34"/>
              <p:cNvSpPr>
                <a:spLocks noChangeAspect="1"/>
              </p:cNvSpPr>
              <p:nvPr/>
            </p:nvSpPr>
            <p:spPr>
              <a:xfrm>
                <a:off x="3274158" y="3533381"/>
                <a:ext cx="321369" cy="342932"/>
              </a:xfrm>
              <a:prstGeom prst="ellipse">
                <a:avLst/>
              </a:prstGeom>
              <a:noFill/>
              <a:ln w="28575">
                <a:solidFill>
                  <a:srgbClr val="3729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3595527" y="346734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Lo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93" name="Gruppo 92"/>
          <p:cNvGrpSpPr/>
          <p:nvPr/>
        </p:nvGrpSpPr>
        <p:grpSpPr>
          <a:xfrm>
            <a:off x="4630514" y="3048090"/>
            <a:ext cx="3541118" cy="461665"/>
            <a:chOff x="1212448" y="3048090"/>
            <a:chExt cx="3541118" cy="461665"/>
          </a:xfrm>
        </p:grpSpPr>
        <p:grpSp>
          <p:nvGrpSpPr>
            <p:cNvPr id="94" name="Gruppo 93"/>
            <p:cNvGrpSpPr/>
            <p:nvPr/>
          </p:nvGrpSpPr>
          <p:grpSpPr>
            <a:xfrm>
              <a:off x="2381230" y="3048090"/>
              <a:ext cx="1259844" cy="461665"/>
              <a:chOff x="3577243" y="1859844"/>
              <a:chExt cx="1299675" cy="476261"/>
            </a:xfrm>
          </p:grpSpPr>
          <p:sp>
            <p:nvSpPr>
              <p:cNvPr id="97" name="CasellaDiTesto 96"/>
              <p:cNvSpPr txBox="1"/>
              <p:nvPr/>
            </p:nvSpPr>
            <p:spPr>
              <a:xfrm>
                <a:off x="3577243" y="1859844"/>
                <a:ext cx="858593" cy="47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smtClean="0">
                    <a:latin typeface="Arial Narrow" panose="020B0606020202030204" pitchFamily="34" charset="0"/>
                  </a:rPr>
                  <a:t>CD29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98" name="Connettore 2 97"/>
              <p:cNvCxnSpPr/>
              <p:nvPr/>
            </p:nvCxnSpPr>
            <p:spPr>
              <a:xfrm>
                <a:off x="4435847" y="2092134"/>
                <a:ext cx="44107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CasellaDiTesto 94"/>
            <p:cNvSpPr txBox="1"/>
            <p:nvPr/>
          </p:nvSpPr>
          <p:spPr>
            <a:xfrm>
              <a:off x="1212448" y="3058782"/>
              <a:ext cx="281562" cy="35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96" name="CasellaDiTesto 95"/>
            <p:cNvSpPr txBox="1"/>
            <p:nvPr/>
          </p:nvSpPr>
          <p:spPr>
            <a:xfrm>
              <a:off x="4286772" y="305878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10</a:t>
              </a:r>
              <a:r>
                <a:rPr lang="it-IT" baseline="30000" dirty="0" smtClean="0">
                  <a:latin typeface="Arial Narrow" panose="020B0606020202030204" pitchFamily="34" charset="0"/>
                </a:rPr>
                <a:t>6</a:t>
              </a:r>
              <a:endParaRPr lang="it-IT" baseline="300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9" name="Gruppo 98"/>
          <p:cNvGrpSpPr/>
          <p:nvPr/>
        </p:nvGrpSpPr>
        <p:grpSpPr>
          <a:xfrm>
            <a:off x="8578636" y="3048090"/>
            <a:ext cx="3541118" cy="461665"/>
            <a:chOff x="1212448" y="3048090"/>
            <a:chExt cx="3541118" cy="461665"/>
          </a:xfrm>
        </p:grpSpPr>
        <p:grpSp>
          <p:nvGrpSpPr>
            <p:cNvPr id="100" name="Gruppo 99"/>
            <p:cNvGrpSpPr/>
            <p:nvPr/>
          </p:nvGrpSpPr>
          <p:grpSpPr>
            <a:xfrm>
              <a:off x="2381230" y="3048090"/>
              <a:ext cx="1259844" cy="461665"/>
              <a:chOff x="3577243" y="1859844"/>
              <a:chExt cx="1299675" cy="476261"/>
            </a:xfrm>
          </p:grpSpPr>
          <p:sp>
            <p:nvSpPr>
              <p:cNvPr id="103" name="CasellaDiTesto 102"/>
              <p:cNvSpPr txBox="1"/>
              <p:nvPr/>
            </p:nvSpPr>
            <p:spPr>
              <a:xfrm>
                <a:off x="3577243" y="1859844"/>
                <a:ext cx="858592" cy="47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smtClean="0">
                    <a:latin typeface="Arial Narrow" panose="020B0606020202030204" pitchFamily="34" charset="0"/>
                  </a:rPr>
                  <a:t>CD44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104" name="Connettore 2 103"/>
              <p:cNvCxnSpPr/>
              <p:nvPr/>
            </p:nvCxnSpPr>
            <p:spPr>
              <a:xfrm>
                <a:off x="4435847" y="2092134"/>
                <a:ext cx="44107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CasellaDiTesto 100"/>
            <p:cNvSpPr txBox="1"/>
            <p:nvPr/>
          </p:nvSpPr>
          <p:spPr>
            <a:xfrm>
              <a:off x="1212448" y="3058782"/>
              <a:ext cx="281562" cy="35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102" name="CasellaDiTesto 101"/>
            <p:cNvSpPr txBox="1"/>
            <p:nvPr/>
          </p:nvSpPr>
          <p:spPr>
            <a:xfrm>
              <a:off x="4286772" y="305878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10</a:t>
              </a:r>
              <a:r>
                <a:rPr lang="it-IT" baseline="30000" dirty="0" smtClean="0">
                  <a:latin typeface="Arial Narrow" panose="020B0606020202030204" pitchFamily="34" charset="0"/>
                </a:rPr>
                <a:t>6</a:t>
              </a:r>
              <a:endParaRPr lang="it-IT" baseline="300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105" name="Gruppo 104"/>
          <p:cNvGrpSpPr/>
          <p:nvPr/>
        </p:nvGrpSpPr>
        <p:grpSpPr>
          <a:xfrm>
            <a:off x="4628368" y="6103566"/>
            <a:ext cx="3541118" cy="461665"/>
            <a:chOff x="1212448" y="3048090"/>
            <a:chExt cx="3541118" cy="461665"/>
          </a:xfrm>
        </p:grpSpPr>
        <p:grpSp>
          <p:nvGrpSpPr>
            <p:cNvPr id="106" name="Gruppo 105"/>
            <p:cNvGrpSpPr/>
            <p:nvPr/>
          </p:nvGrpSpPr>
          <p:grpSpPr>
            <a:xfrm>
              <a:off x="2381230" y="3048090"/>
              <a:ext cx="1259844" cy="461665"/>
              <a:chOff x="3577243" y="1859844"/>
              <a:chExt cx="1299675" cy="476261"/>
            </a:xfrm>
          </p:grpSpPr>
          <p:sp>
            <p:nvSpPr>
              <p:cNvPr id="109" name="CasellaDiTesto 108"/>
              <p:cNvSpPr txBox="1"/>
              <p:nvPr/>
            </p:nvSpPr>
            <p:spPr>
              <a:xfrm>
                <a:off x="3577243" y="1859844"/>
                <a:ext cx="858592" cy="47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smtClean="0">
                    <a:latin typeface="Arial Narrow" panose="020B0606020202030204" pitchFamily="34" charset="0"/>
                  </a:rPr>
                  <a:t>CD90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110" name="Connettore 2 109"/>
              <p:cNvCxnSpPr/>
              <p:nvPr/>
            </p:nvCxnSpPr>
            <p:spPr>
              <a:xfrm>
                <a:off x="4435847" y="2092134"/>
                <a:ext cx="44107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CasellaDiTesto 106"/>
            <p:cNvSpPr txBox="1"/>
            <p:nvPr/>
          </p:nvSpPr>
          <p:spPr>
            <a:xfrm>
              <a:off x="1212448" y="3058782"/>
              <a:ext cx="281562" cy="35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108" name="CasellaDiTesto 107"/>
            <p:cNvSpPr txBox="1"/>
            <p:nvPr/>
          </p:nvSpPr>
          <p:spPr>
            <a:xfrm>
              <a:off x="4286772" y="305878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10</a:t>
              </a:r>
              <a:r>
                <a:rPr lang="it-IT" baseline="30000" dirty="0" smtClean="0">
                  <a:latin typeface="Arial Narrow" panose="020B0606020202030204" pitchFamily="34" charset="0"/>
                </a:rPr>
                <a:t>6</a:t>
              </a:r>
              <a:endParaRPr lang="it-IT" baseline="300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111" name="Gruppo 110"/>
          <p:cNvGrpSpPr/>
          <p:nvPr/>
        </p:nvGrpSpPr>
        <p:grpSpPr>
          <a:xfrm>
            <a:off x="8578636" y="6103566"/>
            <a:ext cx="3541118" cy="461665"/>
            <a:chOff x="1212448" y="3048090"/>
            <a:chExt cx="3541118" cy="461665"/>
          </a:xfrm>
        </p:grpSpPr>
        <p:grpSp>
          <p:nvGrpSpPr>
            <p:cNvPr id="112" name="Gruppo 111"/>
            <p:cNvGrpSpPr/>
            <p:nvPr/>
          </p:nvGrpSpPr>
          <p:grpSpPr>
            <a:xfrm>
              <a:off x="2381230" y="3048090"/>
              <a:ext cx="1345569" cy="461665"/>
              <a:chOff x="3577243" y="1859844"/>
              <a:chExt cx="1388109" cy="476261"/>
            </a:xfrm>
          </p:grpSpPr>
          <p:sp>
            <p:nvSpPr>
              <p:cNvPr id="115" name="CasellaDiTesto 114"/>
              <p:cNvSpPr txBox="1"/>
              <p:nvPr/>
            </p:nvSpPr>
            <p:spPr>
              <a:xfrm>
                <a:off x="3577243" y="1859844"/>
                <a:ext cx="1004116" cy="47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400" dirty="0" smtClean="0">
                    <a:latin typeface="Arial Narrow" panose="020B0606020202030204" pitchFamily="34" charset="0"/>
                  </a:rPr>
                  <a:t>CD105</a:t>
                </a:r>
                <a:endParaRPr lang="it-IT" sz="24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116" name="Connettore 2 115"/>
              <p:cNvCxnSpPr/>
              <p:nvPr/>
            </p:nvCxnSpPr>
            <p:spPr>
              <a:xfrm>
                <a:off x="4524281" y="2092134"/>
                <a:ext cx="44107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CasellaDiTesto 112"/>
            <p:cNvSpPr txBox="1"/>
            <p:nvPr/>
          </p:nvSpPr>
          <p:spPr>
            <a:xfrm>
              <a:off x="1212448" y="3058782"/>
              <a:ext cx="281562" cy="35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0</a:t>
              </a:r>
              <a:endParaRPr lang="it-IT" dirty="0">
                <a:latin typeface="Arial Narrow" panose="020B0606020202030204" pitchFamily="34" charset="0"/>
              </a:endParaRPr>
            </a:p>
          </p:txBody>
        </p:sp>
        <p:sp>
          <p:nvSpPr>
            <p:cNvPr id="114" name="CasellaDiTesto 113"/>
            <p:cNvSpPr txBox="1"/>
            <p:nvPr/>
          </p:nvSpPr>
          <p:spPr>
            <a:xfrm>
              <a:off x="4286772" y="305878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latin typeface="Arial Narrow" panose="020B0606020202030204" pitchFamily="34" charset="0"/>
                </a:rPr>
                <a:t>10</a:t>
              </a:r>
              <a:r>
                <a:rPr lang="it-IT" baseline="30000" dirty="0" smtClean="0">
                  <a:latin typeface="Arial Narrow" panose="020B0606020202030204" pitchFamily="34" charset="0"/>
                </a:rPr>
                <a:t>6</a:t>
              </a:r>
              <a:endParaRPr lang="it-IT" baseline="30000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093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811" r="636" b="1869"/>
          <a:stretch/>
        </p:blipFill>
        <p:spPr>
          <a:xfrm>
            <a:off x="48205" y="2314228"/>
            <a:ext cx="12012972" cy="322703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217261" y="1930947"/>
            <a:ext cx="2908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latin typeface="Arial Narrow" panose="020B0606020202030204" pitchFamily="34" charset="0"/>
              </a:rPr>
              <a:t>CTRL - </a:t>
            </a:r>
            <a:r>
              <a:rPr lang="it-IT" sz="24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</a:t>
            </a:r>
            <a:r>
              <a:rPr lang="it-IT" sz="2400" dirty="0">
                <a:solidFill>
                  <a:srgbClr val="0DA375"/>
                </a:solidFill>
                <a:latin typeface="Arial Narrow" panose="020B0606020202030204" pitchFamily="34" charset="0"/>
              </a:rPr>
              <a:t>‘Hi’ </a:t>
            </a:r>
            <a:r>
              <a:rPr lang="it-IT" sz="2400" dirty="0">
                <a:latin typeface="Arial Narrow" panose="020B0606020202030204" pitchFamily="34" charset="0"/>
              </a:rPr>
              <a:t>– 72hr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645404" y="1915445"/>
            <a:ext cx="331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Arial Narrow" panose="020B0606020202030204" pitchFamily="34" charset="0"/>
              </a:rPr>
              <a:t>MOI 1 – </a:t>
            </a:r>
            <a:r>
              <a:rPr lang="it-IT" sz="24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 </a:t>
            </a:r>
            <a:r>
              <a:rPr lang="it-IT" sz="2400" dirty="0" smtClean="0">
                <a:latin typeface="Arial Narrow" panose="020B0606020202030204" pitchFamily="34" charset="0"/>
              </a:rPr>
              <a:t>– 72hr</a:t>
            </a: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0" y="1636954"/>
            <a:ext cx="518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latin typeface="Arial Narrow" panose="020B0606020202030204" pitchFamily="34" charset="0"/>
              </a:rPr>
              <a:t>C</a:t>
            </a:r>
          </a:p>
        </p:txBody>
      </p:sp>
      <p:cxnSp>
        <p:nvCxnSpPr>
          <p:cNvPr id="18" name="Connettore 2 17"/>
          <p:cNvCxnSpPr/>
          <p:nvPr/>
        </p:nvCxnSpPr>
        <p:spPr>
          <a:xfrm flipH="1" flipV="1">
            <a:off x="5892473" y="4121826"/>
            <a:ext cx="170925" cy="2642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6300216" y="2935224"/>
            <a:ext cx="215646" cy="3911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 flipH="1">
            <a:off x="9290304" y="3575305"/>
            <a:ext cx="195506" cy="306099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8384636" y="3636665"/>
            <a:ext cx="254555" cy="292689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>
            <a:off x="10122489" y="3060775"/>
            <a:ext cx="438234" cy="48991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 flipV="1">
            <a:off x="11660466" y="3881404"/>
            <a:ext cx="238493" cy="312043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 flipV="1">
            <a:off x="10653326" y="3895661"/>
            <a:ext cx="237674" cy="2261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flipH="1" flipV="1">
            <a:off x="9796052" y="4564843"/>
            <a:ext cx="326437" cy="1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flipH="1" flipV="1">
            <a:off x="7123866" y="3955270"/>
            <a:ext cx="291918" cy="2452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6408039" y="2843784"/>
            <a:ext cx="369189" cy="2659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45720" y="1719072"/>
            <a:ext cx="12011343" cy="38221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diritto 18"/>
          <p:cNvCxnSpPr/>
          <p:nvPr/>
        </p:nvCxnSpPr>
        <p:spPr>
          <a:xfrm>
            <a:off x="233437" y="5454039"/>
            <a:ext cx="81898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1606" y="4930819"/>
            <a:ext cx="1127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200µm</a:t>
            </a:r>
            <a:endParaRPr lang="it-IT" sz="2800" dirty="0">
              <a:latin typeface="Arial Narrow" panose="020B0606020202030204" pitchFamily="34" charset="0"/>
            </a:endParaRPr>
          </a:p>
        </p:txBody>
      </p:sp>
      <p:cxnSp>
        <p:nvCxnSpPr>
          <p:cNvPr id="24" name="Connettore diritto 23"/>
          <p:cNvCxnSpPr/>
          <p:nvPr/>
        </p:nvCxnSpPr>
        <p:spPr>
          <a:xfrm>
            <a:off x="4317132" y="5454039"/>
            <a:ext cx="81898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4125301" y="4930819"/>
            <a:ext cx="1127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200µm</a:t>
            </a:r>
            <a:endParaRPr lang="it-IT" sz="2800" dirty="0">
              <a:latin typeface="Arial Narrow" panose="020B0606020202030204" pitchFamily="34" charset="0"/>
            </a:endParaRPr>
          </a:p>
        </p:txBody>
      </p:sp>
      <p:cxnSp>
        <p:nvCxnSpPr>
          <p:cNvPr id="35" name="Connettore diritto 34"/>
          <p:cNvCxnSpPr/>
          <p:nvPr/>
        </p:nvCxnSpPr>
        <p:spPr>
          <a:xfrm>
            <a:off x="10991596" y="5454039"/>
            <a:ext cx="92494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0891000" y="4930819"/>
            <a:ext cx="1127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latin typeface="Arial Narrow" panose="020B0606020202030204" pitchFamily="34" charset="0"/>
              </a:rPr>
              <a:t>1</a:t>
            </a:r>
            <a:r>
              <a:rPr lang="it-IT" sz="2800" dirty="0" smtClean="0">
                <a:latin typeface="Arial Narrow" panose="020B0606020202030204" pitchFamily="34" charset="0"/>
              </a:rPr>
              <a:t>00µm</a:t>
            </a:r>
            <a:endParaRPr lang="it-I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285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735206"/>
              </p:ext>
            </p:extLst>
          </p:nvPr>
        </p:nvGraphicFramePr>
        <p:xfrm>
          <a:off x="-131763" y="1590675"/>
          <a:ext cx="12257088" cy="405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7" name="Prism 7" r:id="rId3" imgW="8830168" imgH="2922650" progId="Prism7.Document">
                  <p:embed/>
                </p:oleObj>
              </mc:Choice>
              <mc:Fallback>
                <p:oleObj name="Prism 7" r:id="rId3" imgW="8830168" imgH="2922650" progId="Prism7.Document">
                  <p:embed/>
                  <p:pic>
                    <p:nvPicPr>
                      <p:cNvPr id="2" name="Ogget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31763" y="1590675"/>
                        <a:ext cx="12257088" cy="405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e 3"/>
          <p:cNvSpPr>
            <a:spLocks noChangeAspect="1"/>
          </p:cNvSpPr>
          <p:nvPr/>
        </p:nvSpPr>
        <p:spPr>
          <a:xfrm>
            <a:off x="7648073" y="1325145"/>
            <a:ext cx="224822" cy="22619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7872895" y="1238189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10 MOI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8" name="Triangolo isoscele 7"/>
          <p:cNvSpPr/>
          <p:nvPr/>
        </p:nvSpPr>
        <p:spPr>
          <a:xfrm>
            <a:off x="3807225" y="1322739"/>
            <a:ext cx="198783" cy="22619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057547" y="1235783"/>
            <a:ext cx="930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0.1 MOI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10" name="Triangolo isoscele 9"/>
          <p:cNvSpPr/>
          <p:nvPr/>
        </p:nvSpPr>
        <p:spPr>
          <a:xfrm rot="10800000">
            <a:off x="5679373" y="1325145"/>
            <a:ext cx="198783" cy="22619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942756" y="1238189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1 MOI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74295" y="981075"/>
            <a:ext cx="12011343" cy="44196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0" y="867655"/>
            <a:ext cx="518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latin typeface="Arial Narrow" panose="020B0606020202030204" pitchFamily="34" charset="0"/>
              </a:rPr>
              <a:t>D</a:t>
            </a:r>
            <a:endParaRPr lang="it-IT" sz="4400" dirty="0">
              <a:latin typeface="Arial Narrow" panose="020B060602020203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292225" y="1836828"/>
            <a:ext cx="6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Arial Narrow" panose="020B0606020202030204" pitchFamily="34" charset="0"/>
              </a:rPr>
              <a:t>Spike</a:t>
            </a:r>
            <a:endParaRPr lang="it-IT" i="1" dirty="0">
              <a:latin typeface="Arial Narrow" panose="020B060602020203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811455" y="183682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Arial Narrow" panose="020B0606020202030204" pitchFamily="34" charset="0"/>
              </a:rPr>
              <a:t>ORF-1</a:t>
            </a:r>
            <a:endParaRPr lang="it-IT" i="1" dirty="0">
              <a:latin typeface="Arial Narrow" panose="020B060602020203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294277" y="1836828"/>
            <a:ext cx="6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Arial Narrow" panose="020B0606020202030204" pitchFamily="34" charset="0"/>
              </a:rPr>
              <a:t>Spike</a:t>
            </a:r>
            <a:endParaRPr lang="it-IT" i="1" dirty="0">
              <a:latin typeface="Arial Narrow" panose="020B060602020203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813507" y="183682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Arial Narrow" panose="020B0606020202030204" pitchFamily="34" charset="0"/>
              </a:rPr>
              <a:t>ORF-1</a:t>
            </a:r>
            <a:endParaRPr lang="it-IT" i="1" dirty="0">
              <a:latin typeface="Arial Narrow" panose="020B060602020203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9140418" y="1836828"/>
            <a:ext cx="6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Arial Narrow" panose="020B0606020202030204" pitchFamily="34" charset="0"/>
              </a:rPr>
              <a:t>Spike</a:t>
            </a:r>
            <a:endParaRPr lang="it-IT" i="1" dirty="0">
              <a:latin typeface="Arial Narrow" panose="020B0606020202030204" pitchFamily="34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0659648" y="183682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Arial Narrow" panose="020B0606020202030204" pitchFamily="34" charset="0"/>
              </a:rPr>
              <a:t>ORF-1</a:t>
            </a:r>
            <a:endParaRPr lang="it-IT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33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74295" y="1762125"/>
            <a:ext cx="12011343" cy="36385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297796"/>
              </p:ext>
            </p:extLst>
          </p:nvPr>
        </p:nvGraphicFramePr>
        <p:xfrm>
          <a:off x="-57150" y="2613025"/>
          <a:ext cx="12034838" cy="311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9" name="Prism 7" r:id="rId3" imgW="8848534" imgH="2289859" progId="Prism7.Document">
                  <p:embed/>
                </p:oleObj>
              </mc:Choice>
              <mc:Fallback>
                <p:oleObj name="Prism 7" r:id="rId3" imgW="8848534" imgH="2289859" progId="Prism7.Document">
                  <p:embed/>
                  <p:pic>
                    <p:nvPicPr>
                      <p:cNvPr id="203" name="Oggetto 20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7150" y="2613025"/>
                        <a:ext cx="12034838" cy="311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2324431" y="2658423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N2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353506" y="2658423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N2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0258756" y="2658423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N2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grpSp>
        <p:nvGrpSpPr>
          <p:cNvPr id="9" name="Gruppo 8"/>
          <p:cNvGrpSpPr/>
          <p:nvPr/>
        </p:nvGrpSpPr>
        <p:grpSpPr>
          <a:xfrm>
            <a:off x="3273373" y="1947827"/>
            <a:ext cx="6498819" cy="419411"/>
            <a:chOff x="2684581" y="500027"/>
            <a:chExt cx="6498819" cy="419411"/>
          </a:xfrm>
        </p:grpSpPr>
        <p:sp>
          <p:nvSpPr>
            <p:cNvPr id="10" name="Ovale 9"/>
            <p:cNvSpPr>
              <a:spLocks noChangeAspect="1"/>
            </p:cNvSpPr>
            <p:nvPr/>
          </p:nvSpPr>
          <p:spPr>
            <a:xfrm>
              <a:off x="8086223" y="606284"/>
              <a:ext cx="224822" cy="22619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8311045" y="519328"/>
              <a:ext cx="8723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10 MOI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2684581" y="586983"/>
              <a:ext cx="234733" cy="2261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2929932" y="500027"/>
              <a:ext cx="7344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CTRL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  <p:sp>
          <p:nvSpPr>
            <p:cNvPr id="14" name="Triangolo isoscele 13"/>
            <p:cNvSpPr/>
            <p:nvPr/>
          </p:nvSpPr>
          <p:spPr>
            <a:xfrm>
              <a:off x="4245375" y="603878"/>
              <a:ext cx="198783" cy="226197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4495697" y="516922"/>
              <a:ext cx="9300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0.1 MOI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  <p:sp>
          <p:nvSpPr>
            <p:cNvPr id="16" name="Triangolo isoscele 15"/>
            <p:cNvSpPr/>
            <p:nvPr/>
          </p:nvSpPr>
          <p:spPr>
            <a:xfrm rot="10800000">
              <a:off x="6117523" y="606284"/>
              <a:ext cx="198783" cy="226197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6380906" y="519328"/>
              <a:ext cx="7553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1 MOI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8" name="CasellaDiTesto 17"/>
          <p:cNvSpPr txBox="1"/>
          <p:nvPr/>
        </p:nvSpPr>
        <p:spPr>
          <a:xfrm>
            <a:off x="0" y="1631012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latin typeface="Arial Narrow" panose="020B0606020202030204" pitchFamily="34" charset="0"/>
              </a:rPr>
              <a:t>E</a:t>
            </a:r>
            <a:endParaRPr lang="it-IT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0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Rettangolo 272"/>
          <p:cNvSpPr/>
          <p:nvPr/>
        </p:nvSpPr>
        <p:spPr>
          <a:xfrm>
            <a:off x="45720" y="1228725"/>
            <a:ext cx="12011343" cy="36766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4" name="CasellaDiTesto 273"/>
          <p:cNvSpPr txBox="1"/>
          <p:nvPr/>
        </p:nvSpPr>
        <p:spPr>
          <a:xfrm>
            <a:off x="0" y="1145903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latin typeface="Arial Narrow" panose="020B0606020202030204" pitchFamily="34" charset="0"/>
              </a:rPr>
              <a:t>F</a:t>
            </a:r>
          </a:p>
        </p:txBody>
      </p:sp>
      <p:graphicFrame>
        <p:nvGraphicFramePr>
          <p:cNvPr id="276" name="Oggetto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878684"/>
              </p:ext>
            </p:extLst>
          </p:nvPr>
        </p:nvGraphicFramePr>
        <p:xfrm>
          <a:off x="38100" y="1601788"/>
          <a:ext cx="12018963" cy="356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Prism 7" r:id="rId3" imgW="9359207" imgH="2779309" progId="Prism7.Document">
                  <p:embed/>
                </p:oleObj>
              </mc:Choice>
              <mc:Fallback>
                <p:oleObj name="Prism 7" r:id="rId3" imgW="9359207" imgH="2779309" progId="Prism7.Document">
                  <p:embed/>
                  <p:pic>
                    <p:nvPicPr>
                      <p:cNvPr id="2" name="Ogget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" y="1601788"/>
                        <a:ext cx="12018963" cy="356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0383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99664"/>
            <a:ext cx="9324072" cy="6685184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591056" y="2919036"/>
            <a:ext cx="790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CTR</a:t>
            </a:r>
            <a:endParaRPr lang="it-IT" sz="2800" dirty="0">
              <a:latin typeface="Arial Narrow" panose="020B0606020202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9839325" y="2919036"/>
            <a:ext cx="1000125" cy="50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0" y="-70394"/>
            <a:ext cx="7521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latin typeface="Arial Narrow" panose="020B0606020202030204" pitchFamily="34" charset="0"/>
              </a:rPr>
              <a:t>S1</a:t>
            </a:r>
            <a:endParaRPr lang="it-IT" sz="4400" dirty="0">
              <a:latin typeface="Arial Narrow" panose="020B060602020203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253092" y="2919036"/>
            <a:ext cx="4740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2h – </a:t>
            </a:r>
            <a:r>
              <a:rPr lang="it-IT" sz="2800" dirty="0" err="1" smtClean="0">
                <a:latin typeface="Arial Narrow" panose="020B0606020202030204" pitchFamily="34" charset="0"/>
              </a:rPr>
              <a:t>moi</a:t>
            </a:r>
            <a:r>
              <a:rPr lang="it-IT" sz="2800" dirty="0" smtClean="0">
                <a:latin typeface="Arial Narrow" panose="020B0606020202030204" pitchFamily="34" charset="0"/>
              </a:rPr>
              <a:t> 1                           SN </a:t>
            </a:r>
            <a:r>
              <a:rPr lang="it-IT" sz="28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‘Hi’</a:t>
            </a:r>
            <a:endParaRPr lang="it-IT" sz="28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9848850" y="6252786"/>
            <a:ext cx="1000125" cy="50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6253092" y="6261628"/>
            <a:ext cx="4668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72h – </a:t>
            </a:r>
            <a:r>
              <a:rPr lang="it-IT" sz="2800" dirty="0" err="1" smtClean="0">
                <a:latin typeface="Arial Narrow" panose="020B0606020202030204" pitchFamily="34" charset="0"/>
              </a:rPr>
              <a:t>moi</a:t>
            </a:r>
            <a:r>
              <a:rPr lang="it-IT" sz="2800" dirty="0" smtClean="0">
                <a:latin typeface="Arial Narrow" panose="020B0606020202030204" pitchFamily="34" charset="0"/>
              </a:rPr>
              <a:t> </a:t>
            </a:r>
            <a:r>
              <a:rPr lang="it-IT" sz="2800" dirty="0">
                <a:latin typeface="Arial Narrow" panose="020B0606020202030204" pitchFamily="34" charset="0"/>
              </a:rPr>
              <a:t>1               </a:t>
            </a:r>
            <a:r>
              <a:rPr lang="it-IT" sz="2800" dirty="0" smtClean="0">
                <a:latin typeface="Arial Narrow" panose="020B0606020202030204" pitchFamily="34" charset="0"/>
              </a:rPr>
              <a:t>          SN </a:t>
            </a:r>
            <a:r>
              <a:rPr lang="it-IT" sz="2800" dirty="0">
                <a:solidFill>
                  <a:srgbClr val="00B050"/>
                </a:solidFill>
                <a:latin typeface="Arial Narrow" panose="020B0606020202030204" pitchFamily="34" charset="0"/>
              </a:rPr>
              <a:t>‘Hi</a:t>
            </a:r>
            <a:r>
              <a:rPr lang="it-IT" sz="28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’</a:t>
            </a:r>
            <a:endParaRPr lang="it-IT" sz="28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210366" y="6252785"/>
            <a:ext cx="1000125" cy="50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1592912" y="6261628"/>
            <a:ext cx="4668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24h – </a:t>
            </a:r>
            <a:r>
              <a:rPr lang="it-IT" sz="2800" dirty="0" err="1" smtClean="0">
                <a:latin typeface="Arial Narrow" panose="020B0606020202030204" pitchFamily="34" charset="0"/>
              </a:rPr>
              <a:t>moi</a:t>
            </a:r>
            <a:r>
              <a:rPr lang="it-IT" sz="2800" dirty="0" smtClean="0">
                <a:latin typeface="Arial Narrow" panose="020B0606020202030204" pitchFamily="34" charset="0"/>
              </a:rPr>
              <a:t> </a:t>
            </a:r>
            <a:r>
              <a:rPr lang="it-IT" sz="2800" dirty="0">
                <a:latin typeface="Arial Narrow" panose="020B0606020202030204" pitchFamily="34" charset="0"/>
              </a:rPr>
              <a:t>1                 </a:t>
            </a:r>
            <a:r>
              <a:rPr lang="it-IT" sz="2800" dirty="0" smtClean="0">
                <a:latin typeface="Arial Narrow" panose="020B0606020202030204" pitchFamily="34" charset="0"/>
              </a:rPr>
              <a:t>        SN </a:t>
            </a:r>
            <a:r>
              <a:rPr lang="it-IT" sz="2800" dirty="0">
                <a:solidFill>
                  <a:srgbClr val="00B050"/>
                </a:solidFill>
                <a:latin typeface="Arial Narrow" panose="020B0606020202030204" pitchFamily="34" charset="0"/>
              </a:rPr>
              <a:t>‘</a:t>
            </a:r>
            <a:r>
              <a:rPr lang="it-IT" sz="28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Hi’</a:t>
            </a:r>
          </a:p>
        </p:txBody>
      </p:sp>
    </p:spTree>
    <p:extLst>
      <p:ext uri="{BB962C8B-B14F-4D97-AF65-F5344CB8AC3E}">
        <p14:creationId xmlns:p14="http://schemas.microsoft.com/office/powerpoint/2010/main" val="2913060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5720" y="828675"/>
            <a:ext cx="12011343" cy="40671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-31897" y="738118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latin typeface="Arial Narrow" panose="020B0606020202030204" pitchFamily="34" charset="0"/>
              </a:rPr>
              <a:t>A</a:t>
            </a:r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058269"/>
              </p:ext>
            </p:extLst>
          </p:nvPr>
        </p:nvGraphicFramePr>
        <p:xfrm>
          <a:off x="-111125" y="1677988"/>
          <a:ext cx="12257088" cy="341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Prism 7" r:id="rId3" imgW="9363889" imgH="2613278" progId="Prism7.Document">
                  <p:embed/>
                </p:oleObj>
              </mc:Choice>
              <mc:Fallback>
                <p:oleObj name="Prism 7" r:id="rId3" imgW="9363889" imgH="2613278" progId="Prism7.Document">
                  <p:embed/>
                  <p:pic>
                    <p:nvPicPr>
                      <p:cNvPr id="2" name="Ogget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1125" y="1677988"/>
                        <a:ext cx="12257088" cy="341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105231" y="1683023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N2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156128" y="168302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E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880483" y="1683021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 smtClean="0">
                <a:latin typeface="Arial Narrow" panose="020B0606020202030204" pitchFamily="34" charset="0"/>
              </a:rPr>
              <a:t>RdRP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29916" y="1715003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N2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180813" y="171500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E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905168" y="1715001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 smtClean="0">
                <a:latin typeface="Arial Narrow" panose="020B0606020202030204" pitchFamily="34" charset="0"/>
              </a:rPr>
              <a:t>RdRP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9154601" y="1683021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N2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0205498" y="1683020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>
                <a:latin typeface="Arial Narrow" panose="020B0606020202030204" pitchFamily="34" charset="0"/>
              </a:rPr>
              <a:t>E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0929853" y="1683019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 smtClean="0">
                <a:latin typeface="Arial Narrow" panose="020B0606020202030204" pitchFamily="34" charset="0"/>
              </a:rPr>
              <a:t>RdRP</a:t>
            </a:r>
            <a:endParaRPr lang="it-IT" sz="2000" i="1" dirty="0">
              <a:latin typeface="Arial Narrow" panose="020B0606020202030204" pitchFamily="34" charset="0"/>
            </a:endParaRPr>
          </a:p>
        </p:txBody>
      </p:sp>
      <p:grpSp>
        <p:nvGrpSpPr>
          <p:cNvPr id="22" name="Gruppo 21"/>
          <p:cNvGrpSpPr/>
          <p:nvPr/>
        </p:nvGrpSpPr>
        <p:grpSpPr>
          <a:xfrm>
            <a:off x="3322756" y="995327"/>
            <a:ext cx="6498819" cy="419411"/>
            <a:chOff x="2684581" y="500027"/>
            <a:chExt cx="6498819" cy="419411"/>
          </a:xfrm>
        </p:grpSpPr>
        <p:sp>
          <p:nvSpPr>
            <p:cNvPr id="14" name="Ovale 13"/>
            <p:cNvSpPr>
              <a:spLocks noChangeAspect="1"/>
            </p:cNvSpPr>
            <p:nvPr/>
          </p:nvSpPr>
          <p:spPr>
            <a:xfrm>
              <a:off x="8086223" y="606284"/>
              <a:ext cx="224822" cy="22619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8311045" y="519328"/>
              <a:ext cx="8723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10 MOI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2684581" y="586983"/>
              <a:ext cx="234733" cy="2261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2929932" y="500027"/>
              <a:ext cx="7344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CTRL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  <p:sp>
          <p:nvSpPr>
            <p:cNvPr id="18" name="Triangolo isoscele 17"/>
            <p:cNvSpPr/>
            <p:nvPr/>
          </p:nvSpPr>
          <p:spPr>
            <a:xfrm>
              <a:off x="4245375" y="603878"/>
              <a:ext cx="198783" cy="226197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4495697" y="516922"/>
              <a:ext cx="9300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0.1 MOI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Triangolo isoscele 19"/>
            <p:cNvSpPr/>
            <p:nvPr/>
          </p:nvSpPr>
          <p:spPr>
            <a:xfrm rot="10800000">
              <a:off x="6117523" y="606284"/>
              <a:ext cx="198783" cy="226197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6380906" y="519328"/>
              <a:ext cx="7553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i="1" dirty="0" smtClean="0">
                  <a:latin typeface="Arial Narrow" panose="020B0606020202030204" pitchFamily="34" charset="0"/>
                </a:rPr>
                <a:t>1 MOI</a:t>
              </a:r>
              <a:endParaRPr lang="it-IT" sz="2000" i="1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3673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72986" y="419205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  <a:latin typeface="Arial Narrow" panose="020B0606020202030204" pitchFamily="34" charset="0"/>
              </a:rPr>
              <a:t>B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975961" y="561344"/>
            <a:ext cx="10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α</a:t>
            </a:r>
            <a:r>
              <a:rPr lang="it-IT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SMA</a:t>
            </a:r>
            <a:endParaRPr lang="it-IT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856561" y="563428"/>
            <a:ext cx="9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4347F7"/>
                </a:solidFill>
                <a:latin typeface="Arial Narrow" panose="020B0606020202030204" pitchFamily="34" charset="0"/>
              </a:rPr>
              <a:t>DAPI</a:t>
            </a:r>
            <a:endParaRPr lang="it-IT" sz="2400" dirty="0">
              <a:solidFill>
                <a:srgbClr val="4347F7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346429" y="561344"/>
            <a:ext cx="2129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SARS-CoV-2</a:t>
            </a:r>
            <a:endParaRPr lang="it-IT" sz="24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8626900" y="561343"/>
            <a:ext cx="153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Collagen1</a:t>
            </a:r>
            <a:endParaRPr lang="it-IT" sz="2400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9" name="Gruppo 8"/>
          <p:cNvGrpSpPr>
            <a:grpSpLocks noChangeAspect="1"/>
          </p:cNvGrpSpPr>
          <p:nvPr/>
        </p:nvGrpSpPr>
        <p:grpSpPr>
          <a:xfrm>
            <a:off x="56379" y="1065477"/>
            <a:ext cx="12130833" cy="4856351"/>
            <a:chOff x="115496" y="1065478"/>
            <a:chExt cx="11962950" cy="4789142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813" b="346"/>
            <a:stretch/>
          </p:blipFill>
          <p:spPr>
            <a:xfrm>
              <a:off x="5921936" y="1074241"/>
              <a:ext cx="6057293" cy="4715028"/>
            </a:xfrm>
            <a:prstGeom prst="rect">
              <a:avLst/>
            </a:prstGeom>
            <a:ln w="9525">
              <a:noFill/>
            </a:ln>
          </p:spPr>
        </p:pic>
        <p:cxnSp>
          <p:nvCxnSpPr>
            <p:cNvPr id="4" name="Connettore diritto 3"/>
            <p:cNvCxnSpPr/>
            <p:nvPr/>
          </p:nvCxnSpPr>
          <p:spPr>
            <a:xfrm>
              <a:off x="10840221" y="5382318"/>
              <a:ext cx="1068304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asellaDiTesto 14"/>
            <p:cNvSpPr txBox="1"/>
            <p:nvPr/>
          </p:nvSpPr>
          <p:spPr>
            <a:xfrm>
              <a:off x="10937078" y="5382319"/>
              <a:ext cx="874589" cy="4723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50µm</a:t>
              </a:r>
              <a:endParaRPr lang="it-IT" sz="20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1237549" y="1074241"/>
              <a:ext cx="8408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α</a:t>
              </a:r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SMA</a:t>
              </a:r>
              <a:endParaRPr lang="it-IT" sz="20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10662699" y="1083766"/>
              <a:ext cx="7116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>
                  <a:solidFill>
                    <a:srgbClr val="4347F7"/>
                  </a:solidFill>
                  <a:latin typeface="Arial Narrow" panose="020B0606020202030204" pitchFamily="34" charset="0"/>
                </a:rPr>
                <a:t>DAPI</a:t>
              </a:r>
              <a:endParaRPr lang="it-IT" sz="2000" dirty="0">
                <a:solidFill>
                  <a:srgbClr val="4347F7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13" name="Immagine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24" b="12768"/>
            <a:stretch/>
          </p:blipFill>
          <p:spPr>
            <a:xfrm>
              <a:off x="115496" y="1065478"/>
              <a:ext cx="5753161" cy="4723791"/>
            </a:xfrm>
            <a:prstGeom prst="rect">
              <a:avLst/>
            </a:prstGeom>
            <a:ln w="9525">
              <a:noFill/>
            </a:ln>
          </p:spPr>
        </p:pic>
        <p:cxnSp>
          <p:nvCxnSpPr>
            <p:cNvPr id="14" name="Connettore diritto 13"/>
            <p:cNvCxnSpPr/>
            <p:nvPr/>
          </p:nvCxnSpPr>
          <p:spPr>
            <a:xfrm>
              <a:off x="4720339" y="5379291"/>
              <a:ext cx="1068303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sellaDiTesto 15"/>
            <p:cNvSpPr txBox="1"/>
            <p:nvPr/>
          </p:nvSpPr>
          <p:spPr>
            <a:xfrm>
              <a:off x="4817195" y="5379292"/>
              <a:ext cx="874589" cy="4723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50µm</a:t>
              </a:r>
              <a:endParaRPr lang="it-IT" sz="20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5920204" y="5275792"/>
              <a:ext cx="2433701" cy="51597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it-IT" sz="2800" dirty="0" smtClean="0">
                  <a:solidFill>
                    <a:srgbClr val="0DA375"/>
                  </a:solidFill>
                  <a:latin typeface="Arial Narrow" panose="020B0606020202030204" pitchFamily="34" charset="0"/>
                </a:rPr>
                <a:t>ACE2 ‘Hi’ </a:t>
              </a:r>
              <a:r>
                <a:rPr lang="it-IT" sz="28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- CTRL</a:t>
              </a:r>
              <a:endParaRPr lang="it-IT" sz="28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15496" y="5284337"/>
              <a:ext cx="2481126" cy="51597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it-IT" sz="2800" dirty="0" smtClean="0">
                  <a:solidFill>
                    <a:srgbClr val="090FF5"/>
                  </a:solidFill>
                  <a:latin typeface="Arial Narrow" panose="020B0606020202030204" pitchFamily="34" charset="0"/>
                </a:rPr>
                <a:t>ACE2 ‘Lo’ </a:t>
              </a:r>
              <a:r>
                <a:rPr lang="it-IT" sz="28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- CTRL</a:t>
              </a:r>
              <a:endParaRPr lang="it-IT" sz="28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31" name="Connettore diritto 30"/>
            <p:cNvCxnSpPr/>
            <p:nvPr/>
          </p:nvCxnSpPr>
          <p:spPr>
            <a:xfrm>
              <a:off x="5885360" y="1072156"/>
              <a:ext cx="34903" cy="472514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ttangolo 23"/>
          <p:cNvSpPr/>
          <p:nvPr/>
        </p:nvSpPr>
        <p:spPr>
          <a:xfrm>
            <a:off x="45720" y="1072157"/>
            <a:ext cx="12043310" cy="4783404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34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/>
          <a:stretch/>
        </p:blipFill>
        <p:spPr>
          <a:xfrm>
            <a:off x="55244" y="1970441"/>
            <a:ext cx="3938695" cy="3595580"/>
          </a:xfrm>
          <a:prstGeom prst="rect">
            <a:avLst/>
          </a:prstGeom>
          <a:ln>
            <a:noFill/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4"/>
          <a:stretch/>
        </p:blipFill>
        <p:spPr>
          <a:xfrm>
            <a:off x="4077166" y="1970440"/>
            <a:ext cx="3940980" cy="3595581"/>
          </a:xfrm>
          <a:prstGeom prst="rect">
            <a:avLst/>
          </a:prstGeom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4"/>
          <a:stretch/>
        </p:blipFill>
        <p:spPr>
          <a:xfrm>
            <a:off x="8111750" y="1970440"/>
            <a:ext cx="3940979" cy="3595581"/>
          </a:xfrm>
          <a:prstGeom prst="rect">
            <a:avLst/>
          </a:prstGeom>
          <a:ln>
            <a:noFill/>
          </a:ln>
        </p:spPr>
      </p:pic>
      <p:cxnSp>
        <p:nvCxnSpPr>
          <p:cNvPr id="11" name="Connettore diritto 10"/>
          <p:cNvCxnSpPr/>
          <p:nvPr/>
        </p:nvCxnSpPr>
        <p:spPr>
          <a:xfrm>
            <a:off x="124337" y="2050430"/>
            <a:ext cx="4572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0" y="2010050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50µm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058379" y="2010050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50µm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Connettore diritto 20"/>
          <p:cNvCxnSpPr/>
          <p:nvPr/>
        </p:nvCxnSpPr>
        <p:spPr>
          <a:xfrm>
            <a:off x="11348294" y="2038852"/>
            <a:ext cx="63368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1266088" y="2010050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50µm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-74624" y="1297936"/>
            <a:ext cx="518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  <a:latin typeface="Arial Narrow" panose="020B0606020202030204" pitchFamily="34" charset="0"/>
              </a:rPr>
              <a:t>C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5834150" y="1435277"/>
            <a:ext cx="10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α</a:t>
            </a:r>
            <a:r>
              <a:rPr lang="it-IT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SMA</a:t>
            </a:r>
            <a:endParaRPr lang="it-IT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8052892" y="1435277"/>
            <a:ext cx="2129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SARS-CoV-2</a:t>
            </a:r>
            <a:endParaRPr lang="it-IT" sz="24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3295650" y="1437361"/>
            <a:ext cx="9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4347F7"/>
                </a:solidFill>
                <a:latin typeface="Arial Narrow" panose="020B0606020202030204" pitchFamily="34" charset="0"/>
              </a:rPr>
              <a:t>DAPI</a:t>
            </a:r>
            <a:endParaRPr lang="it-IT" sz="2400" dirty="0">
              <a:solidFill>
                <a:srgbClr val="4347F7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2535785" y="5082411"/>
            <a:ext cx="1495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90FF5"/>
                </a:solidFill>
                <a:latin typeface="Arial Narrow" panose="020B0606020202030204" pitchFamily="34" charset="0"/>
              </a:rPr>
              <a:t>ACE2 ‘Lo’</a:t>
            </a:r>
            <a:endParaRPr lang="it-IT" sz="2800" dirty="0">
              <a:solidFill>
                <a:srgbClr val="090FF5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10678595" y="5082411"/>
            <a:ext cx="1447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</a:t>
            </a:r>
            <a:endParaRPr lang="it-IT" sz="2800" dirty="0">
              <a:solidFill>
                <a:srgbClr val="0DA375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6636520" y="5082411"/>
            <a:ext cx="1447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</a:t>
            </a:r>
            <a:endParaRPr lang="it-IT" sz="2800" dirty="0">
              <a:solidFill>
                <a:srgbClr val="0DA375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3" name="Connettore diritto 42"/>
          <p:cNvCxnSpPr/>
          <p:nvPr/>
        </p:nvCxnSpPr>
        <p:spPr>
          <a:xfrm>
            <a:off x="8063645" y="1968137"/>
            <a:ext cx="0" cy="359788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diritto 43"/>
          <p:cNvCxnSpPr/>
          <p:nvPr/>
        </p:nvCxnSpPr>
        <p:spPr>
          <a:xfrm>
            <a:off x="4032011" y="1965960"/>
            <a:ext cx="0" cy="3600061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ttangolo 44"/>
          <p:cNvSpPr/>
          <p:nvPr/>
        </p:nvSpPr>
        <p:spPr>
          <a:xfrm>
            <a:off x="45720" y="1966259"/>
            <a:ext cx="12011344" cy="3599762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7" name="Connettore diritto 46"/>
          <p:cNvCxnSpPr/>
          <p:nvPr/>
        </p:nvCxnSpPr>
        <p:spPr>
          <a:xfrm>
            <a:off x="4193931" y="2050430"/>
            <a:ext cx="4572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281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" t="2980" r="12850" b="9888"/>
          <a:stretch/>
        </p:blipFill>
        <p:spPr>
          <a:xfrm>
            <a:off x="6722680" y="992778"/>
            <a:ext cx="5366349" cy="5749475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51" name="Connettore diritto 50"/>
          <p:cNvCxnSpPr/>
          <p:nvPr/>
        </p:nvCxnSpPr>
        <p:spPr>
          <a:xfrm>
            <a:off x="6891576" y="1158980"/>
            <a:ext cx="90195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8" b="5612"/>
          <a:stretch/>
        </p:blipFill>
        <p:spPr>
          <a:xfrm>
            <a:off x="63009" y="992778"/>
            <a:ext cx="6556978" cy="5749476"/>
          </a:xfrm>
          <a:prstGeom prst="rect">
            <a:avLst/>
          </a:prstGeom>
          <a:ln>
            <a:noFill/>
          </a:ln>
        </p:spPr>
      </p:pic>
      <p:cxnSp>
        <p:nvCxnSpPr>
          <p:cNvPr id="22" name="Connettore diritto 21"/>
          <p:cNvCxnSpPr/>
          <p:nvPr/>
        </p:nvCxnSpPr>
        <p:spPr>
          <a:xfrm>
            <a:off x="123690" y="1129294"/>
            <a:ext cx="95554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4154" y="1132946"/>
            <a:ext cx="1174615" cy="587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50 µm</a:t>
            </a:r>
            <a:endParaRPr lang="it-IT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Rettangolo 24"/>
          <p:cNvSpPr>
            <a:spLocks noChangeAspect="1"/>
          </p:cNvSpPr>
          <p:nvPr/>
        </p:nvSpPr>
        <p:spPr>
          <a:xfrm>
            <a:off x="3389827" y="4678948"/>
            <a:ext cx="1328532" cy="1416079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6" name="Connettore diritto 25"/>
          <p:cNvCxnSpPr/>
          <p:nvPr/>
        </p:nvCxnSpPr>
        <p:spPr>
          <a:xfrm flipV="1">
            <a:off x="4718359" y="1014097"/>
            <a:ext cx="1950483" cy="3664851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diritto 26"/>
          <p:cNvCxnSpPr/>
          <p:nvPr/>
        </p:nvCxnSpPr>
        <p:spPr>
          <a:xfrm>
            <a:off x="4703027" y="6095028"/>
            <a:ext cx="1980828" cy="542116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054093" y="2762575"/>
            <a:ext cx="508491" cy="86868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4402913" y="2209800"/>
            <a:ext cx="475117" cy="115768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 flipH="1" flipV="1">
            <a:off x="4703027" y="3332264"/>
            <a:ext cx="341670" cy="113329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 flipH="1">
            <a:off x="5324545" y="2267684"/>
            <a:ext cx="424463" cy="120872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 flipH="1" flipV="1">
            <a:off x="1720340" y="5297471"/>
            <a:ext cx="429694" cy="179031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7912307" y="4291601"/>
            <a:ext cx="247406" cy="474799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7168922" y="5736634"/>
            <a:ext cx="605279" cy="27124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 flipH="1" flipV="1">
            <a:off x="8890169" y="5763758"/>
            <a:ext cx="448410" cy="186737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/>
          <p:nvPr/>
        </p:nvCxnSpPr>
        <p:spPr>
          <a:xfrm>
            <a:off x="9059606" y="3867515"/>
            <a:ext cx="109535" cy="562981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-70403" y="316927"/>
            <a:ext cx="518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  <a:latin typeface="Arial Narrow" panose="020B0606020202030204" pitchFamily="34" charset="0"/>
              </a:rPr>
              <a:t>D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817267" y="552432"/>
            <a:ext cx="10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α</a:t>
            </a:r>
            <a:r>
              <a:rPr lang="it-IT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SMA</a:t>
            </a:r>
            <a:endParaRPr lang="it-IT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8036010" y="552432"/>
            <a:ext cx="1817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SARS-CoV-2</a:t>
            </a:r>
            <a:endParaRPr lang="it-IT" sz="24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3278767" y="554516"/>
            <a:ext cx="9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4347F7"/>
                </a:solidFill>
                <a:latin typeface="Arial Narrow" panose="020B0606020202030204" pitchFamily="34" charset="0"/>
              </a:rPr>
              <a:t>DAPI</a:t>
            </a:r>
            <a:endParaRPr lang="it-IT" sz="2400" dirty="0">
              <a:solidFill>
                <a:srgbClr val="4347F7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45719" y="976445"/>
            <a:ext cx="12043311" cy="576580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6" name="Connettore diritto 45"/>
          <p:cNvCxnSpPr/>
          <p:nvPr/>
        </p:nvCxnSpPr>
        <p:spPr>
          <a:xfrm>
            <a:off x="6668842" y="976445"/>
            <a:ext cx="0" cy="5765808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9172" y="6271103"/>
            <a:ext cx="1447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</a:t>
            </a:r>
            <a:endParaRPr lang="it-IT" sz="2800" dirty="0">
              <a:solidFill>
                <a:srgbClr val="0DA375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812301" y="1132946"/>
            <a:ext cx="1045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it-IT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 µm</a:t>
            </a:r>
            <a:endParaRPr lang="it-IT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80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 t="3502" r="1831" b="5017"/>
          <a:stretch/>
        </p:blipFill>
        <p:spPr>
          <a:xfrm>
            <a:off x="82047" y="828759"/>
            <a:ext cx="5963518" cy="5800972"/>
          </a:xfrm>
          <a:prstGeom prst="rect">
            <a:avLst/>
          </a:prstGeom>
          <a:ln>
            <a:noFill/>
          </a:ln>
        </p:spPr>
      </p:pic>
      <p:cxnSp>
        <p:nvCxnSpPr>
          <p:cNvPr id="22" name="Connettore diritto 21"/>
          <p:cNvCxnSpPr/>
          <p:nvPr/>
        </p:nvCxnSpPr>
        <p:spPr>
          <a:xfrm>
            <a:off x="228425" y="6427939"/>
            <a:ext cx="92977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" t="3502" r="1826" b="5015"/>
          <a:stretch/>
        </p:blipFill>
        <p:spPr>
          <a:xfrm>
            <a:off x="6138285" y="828759"/>
            <a:ext cx="5963517" cy="5800972"/>
          </a:xfrm>
          <a:prstGeom prst="rect">
            <a:avLst/>
          </a:prstGeom>
          <a:ln>
            <a:noFill/>
          </a:ln>
        </p:spPr>
      </p:pic>
      <p:cxnSp>
        <p:nvCxnSpPr>
          <p:cNvPr id="20" name="Connettore diritto 19"/>
          <p:cNvCxnSpPr/>
          <p:nvPr/>
        </p:nvCxnSpPr>
        <p:spPr>
          <a:xfrm>
            <a:off x="6269285" y="6427939"/>
            <a:ext cx="92977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tangolo 22"/>
          <p:cNvSpPr/>
          <p:nvPr/>
        </p:nvSpPr>
        <p:spPr>
          <a:xfrm>
            <a:off x="7024475" y="4221811"/>
            <a:ext cx="1920742" cy="1463040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291690" y="5907531"/>
            <a:ext cx="800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5µm</a:t>
            </a:r>
            <a:endParaRPr lang="it-IT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332550" y="5907531"/>
            <a:ext cx="800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5µm</a:t>
            </a:r>
            <a:endParaRPr lang="it-IT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-38895" y="182792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  <a:latin typeface="Arial Narrow" panose="020B0606020202030204" pitchFamily="34" charset="0"/>
              </a:rPr>
              <a:t>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5656422" y="364113"/>
            <a:ext cx="10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α</a:t>
            </a:r>
            <a:r>
              <a:rPr lang="it-IT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SMA</a:t>
            </a:r>
            <a:endParaRPr lang="it-IT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7875164" y="364113"/>
            <a:ext cx="2129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SARS-CoV-2</a:t>
            </a:r>
            <a:endParaRPr lang="it-IT" sz="24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117922" y="366197"/>
            <a:ext cx="9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4347F7"/>
                </a:solidFill>
                <a:latin typeface="Arial Narrow" panose="020B0606020202030204" pitchFamily="34" charset="0"/>
              </a:rPr>
              <a:t>DAPI</a:t>
            </a:r>
            <a:endParaRPr lang="it-IT" sz="2400" dirty="0">
              <a:solidFill>
                <a:srgbClr val="4347F7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1143064" y="4218173"/>
            <a:ext cx="1920742" cy="1463040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/>
          <p:cNvSpPr/>
          <p:nvPr/>
        </p:nvSpPr>
        <p:spPr>
          <a:xfrm>
            <a:off x="82048" y="826675"/>
            <a:ext cx="12019754" cy="5803055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6" name="Connettore diritto 35"/>
          <p:cNvCxnSpPr/>
          <p:nvPr/>
        </p:nvCxnSpPr>
        <p:spPr>
          <a:xfrm>
            <a:off x="6103449" y="827314"/>
            <a:ext cx="0" cy="5808617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590574" y="919009"/>
            <a:ext cx="1447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</a:t>
            </a:r>
            <a:endParaRPr lang="it-IT" sz="2800" dirty="0">
              <a:solidFill>
                <a:srgbClr val="0DA375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10672871" y="827314"/>
            <a:ext cx="1447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</a:t>
            </a:r>
            <a:endParaRPr lang="it-IT" sz="2800" dirty="0">
              <a:solidFill>
                <a:srgbClr val="0DA375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680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sellaDiTesto 19"/>
          <p:cNvSpPr txBox="1"/>
          <p:nvPr/>
        </p:nvSpPr>
        <p:spPr>
          <a:xfrm>
            <a:off x="-42997" y="801100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  <a:latin typeface="Arial Narrow" panose="020B0606020202030204" pitchFamily="34" charset="0"/>
              </a:rPr>
              <a:t>F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040440" y="995901"/>
            <a:ext cx="13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Collagen1</a:t>
            </a:r>
            <a:endParaRPr lang="it-IT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684419" y="995901"/>
            <a:ext cx="1734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SARS-CoV-2</a:t>
            </a:r>
            <a:endParaRPr lang="it-IT" sz="24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930153" y="997985"/>
            <a:ext cx="9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4347F7"/>
                </a:solidFill>
                <a:latin typeface="Arial Narrow" panose="020B0606020202030204" pitchFamily="34" charset="0"/>
              </a:rPr>
              <a:t>DAPI</a:t>
            </a:r>
            <a:endParaRPr lang="it-IT" sz="2400" dirty="0">
              <a:solidFill>
                <a:srgbClr val="4347F7"/>
              </a:solidFill>
              <a:latin typeface="Arial Narrow" panose="020B0606020202030204" pitchFamily="34" charset="0"/>
            </a:endParaRPr>
          </a:p>
        </p:txBody>
      </p:sp>
      <p:pic>
        <p:nvPicPr>
          <p:cNvPr id="33" name="Immagin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33451" flipH="1">
            <a:off x="5389936" y="712449"/>
            <a:ext cx="6514605" cy="5931995"/>
          </a:xfrm>
          <a:prstGeom prst="rect">
            <a:avLst/>
          </a:prstGeom>
        </p:spPr>
      </p:pic>
      <p:cxnSp>
        <p:nvCxnSpPr>
          <p:cNvPr id="14" name="Connettore diritto 13"/>
          <p:cNvCxnSpPr/>
          <p:nvPr/>
        </p:nvCxnSpPr>
        <p:spPr>
          <a:xfrm>
            <a:off x="5553261" y="1474558"/>
            <a:ext cx="0" cy="4807272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8" r="887" b="5287"/>
          <a:stretch/>
        </p:blipFill>
        <p:spPr>
          <a:xfrm>
            <a:off x="82048" y="1490162"/>
            <a:ext cx="5409933" cy="4791668"/>
          </a:xfrm>
          <a:prstGeom prst="rect">
            <a:avLst/>
          </a:prstGeom>
        </p:spPr>
      </p:pic>
      <p:cxnSp>
        <p:nvCxnSpPr>
          <p:cNvPr id="10" name="Connettore diritto 9"/>
          <p:cNvCxnSpPr/>
          <p:nvPr/>
        </p:nvCxnSpPr>
        <p:spPr>
          <a:xfrm>
            <a:off x="4178037" y="6144885"/>
            <a:ext cx="1240937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/>
          <p:nvPr/>
        </p:nvSpPr>
        <p:spPr>
          <a:xfrm>
            <a:off x="2830270" y="3300548"/>
            <a:ext cx="923110" cy="905691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4439587" y="5733547"/>
            <a:ext cx="759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50µm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9488682" y="993817"/>
            <a:ext cx="1734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SARS-CoV-2</a:t>
            </a:r>
            <a:endParaRPr lang="it-IT" sz="24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6734416" y="995901"/>
            <a:ext cx="9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4347F7"/>
                </a:solidFill>
                <a:latin typeface="Arial Narrow" panose="020B0606020202030204" pitchFamily="34" charset="0"/>
              </a:rPr>
              <a:t>DAPI</a:t>
            </a:r>
            <a:endParaRPr lang="it-IT" sz="2400" dirty="0">
              <a:solidFill>
                <a:srgbClr val="4347F7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8177585" y="993816"/>
            <a:ext cx="10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α</a:t>
            </a:r>
            <a:r>
              <a:rPr lang="it-IT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SMA</a:t>
            </a:r>
            <a:endParaRPr lang="it-IT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10857598" y="1490162"/>
            <a:ext cx="513804" cy="4046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/>
          <p:cNvSpPr txBox="1"/>
          <p:nvPr/>
        </p:nvSpPr>
        <p:spPr>
          <a:xfrm>
            <a:off x="10794820" y="1452798"/>
            <a:ext cx="759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10734782" y="5262798"/>
            <a:ext cx="885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3.5µm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Rettangolo 40"/>
          <p:cNvSpPr/>
          <p:nvPr/>
        </p:nvSpPr>
        <p:spPr>
          <a:xfrm rot="5070876">
            <a:off x="8551572" y="4057681"/>
            <a:ext cx="513804" cy="4046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82048" y="1474558"/>
            <a:ext cx="12019754" cy="480682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ttangolo 41"/>
          <p:cNvSpPr/>
          <p:nvPr/>
        </p:nvSpPr>
        <p:spPr>
          <a:xfrm rot="20842854">
            <a:off x="6205494" y="4962087"/>
            <a:ext cx="513804" cy="12363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/>
          <p:cNvSpPr txBox="1"/>
          <p:nvPr/>
        </p:nvSpPr>
        <p:spPr>
          <a:xfrm>
            <a:off x="6774446" y="5860800"/>
            <a:ext cx="759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0µm</a:t>
            </a:r>
            <a:endParaRPr lang="it-IT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38923" y="5793168"/>
            <a:ext cx="1447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rgbClr val="0DA375"/>
                </a:solidFill>
                <a:latin typeface="Arial Narrow" panose="020B0606020202030204" pitchFamily="34" charset="0"/>
              </a:rPr>
              <a:t>ACE2 ‘Hi’</a:t>
            </a:r>
            <a:endParaRPr lang="it-IT" sz="2800" dirty="0">
              <a:solidFill>
                <a:srgbClr val="0DA375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Connettore diritto 44"/>
          <p:cNvCxnSpPr/>
          <p:nvPr/>
        </p:nvCxnSpPr>
        <p:spPr>
          <a:xfrm flipV="1">
            <a:off x="3753380" y="1698171"/>
            <a:ext cx="2804174" cy="1602379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diritto 47"/>
          <p:cNvCxnSpPr/>
          <p:nvPr/>
        </p:nvCxnSpPr>
        <p:spPr>
          <a:xfrm>
            <a:off x="3753380" y="4206239"/>
            <a:ext cx="3049963" cy="1674631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13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o 23"/>
          <p:cNvGrpSpPr/>
          <p:nvPr/>
        </p:nvGrpSpPr>
        <p:grpSpPr>
          <a:xfrm>
            <a:off x="350077" y="201621"/>
            <a:ext cx="6215315" cy="6365680"/>
            <a:chOff x="350077" y="216989"/>
            <a:chExt cx="6215315" cy="6365680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0" t="8000" r="15485" b="4000"/>
            <a:stretch/>
          </p:blipFill>
          <p:spPr>
            <a:xfrm>
              <a:off x="513805" y="986430"/>
              <a:ext cx="4779083" cy="4841966"/>
            </a:xfrm>
            <a:prstGeom prst="rect">
              <a:avLst/>
            </a:prstGeom>
          </p:spPr>
        </p:pic>
        <p:sp>
          <p:nvSpPr>
            <p:cNvPr id="2" name="CasellaDiTesto 1"/>
            <p:cNvSpPr txBox="1"/>
            <p:nvPr/>
          </p:nvSpPr>
          <p:spPr>
            <a:xfrm>
              <a:off x="350077" y="216989"/>
              <a:ext cx="49404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4400" dirty="0" smtClean="0">
                  <a:latin typeface="Arial Narrow" panose="020B0606020202030204" pitchFamily="34" charset="0"/>
                </a:rPr>
                <a:t>A</a:t>
              </a:r>
              <a:endParaRPr lang="it-IT" sz="4400" dirty="0">
                <a:latin typeface="Arial Narrow" panose="020B0606020202030204" pitchFamily="34" charset="0"/>
              </a:endParaRPr>
            </a:p>
          </p:txBody>
        </p:sp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5456" y="2147570"/>
              <a:ext cx="1108578" cy="3680826"/>
            </a:xfrm>
            <a:prstGeom prst="rect">
              <a:avLst/>
            </a:prstGeom>
          </p:spPr>
        </p:pic>
        <p:cxnSp>
          <p:nvCxnSpPr>
            <p:cNvPr id="6" name="Connettore diritto 5"/>
            <p:cNvCxnSpPr/>
            <p:nvPr/>
          </p:nvCxnSpPr>
          <p:spPr>
            <a:xfrm>
              <a:off x="1517904" y="6121004"/>
              <a:ext cx="10789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/>
            <p:cNvCxnSpPr/>
            <p:nvPr/>
          </p:nvCxnSpPr>
          <p:spPr>
            <a:xfrm>
              <a:off x="2795016" y="6121004"/>
              <a:ext cx="10789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ttore diritto 7"/>
            <p:cNvCxnSpPr/>
            <p:nvPr/>
          </p:nvCxnSpPr>
          <p:spPr>
            <a:xfrm>
              <a:off x="4072128" y="6121004"/>
              <a:ext cx="10789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sellaDiTesto 8"/>
            <p:cNvSpPr txBox="1"/>
            <p:nvPr/>
          </p:nvSpPr>
          <p:spPr>
            <a:xfrm>
              <a:off x="1798934" y="6121004"/>
              <a:ext cx="5501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latin typeface="Arial Narrow" panose="020B0606020202030204" pitchFamily="34" charset="0"/>
                </a:rPr>
                <a:t>2hr</a:t>
              </a: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3022860" y="6121004"/>
              <a:ext cx="6912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latin typeface="Arial Narrow" panose="020B0606020202030204" pitchFamily="34" charset="0"/>
                </a:rPr>
                <a:t>24hr</a:t>
              </a: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4299972" y="6116540"/>
              <a:ext cx="6912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latin typeface="Arial Narrow" panose="020B0606020202030204" pitchFamily="34" charset="0"/>
                </a:rPr>
                <a:t>72hr</a:t>
              </a: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2275908" y="5731393"/>
              <a:ext cx="4764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>
                  <a:solidFill>
                    <a:srgbClr val="0DA375"/>
                  </a:solidFill>
                  <a:latin typeface="Arial Narrow" panose="020B0606020202030204" pitchFamily="34" charset="0"/>
                </a:rPr>
                <a:t>‘Hi’</a:t>
              </a: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834650" y="5731393"/>
              <a:ext cx="5116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 smtClean="0">
                  <a:solidFill>
                    <a:srgbClr val="090FF5"/>
                  </a:solidFill>
                  <a:latin typeface="Arial Narrow" panose="020B0606020202030204" pitchFamily="34" charset="0"/>
                </a:rPr>
                <a:t>‘Lo’</a:t>
              </a:r>
              <a:endParaRPr lang="it-IT" sz="2000" dirty="0">
                <a:solidFill>
                  <a:srgbClr val="090FF5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1336744" y="5731393"/>
              <a:ext cx="6158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‘</a:t>
              </a:r>
              <a:r>
                <a:rPr lang="it-IT" sz="2000" dirty="0" err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Mid</a:t>
              </a:r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’</a:t>
              </a:r>
              <a:endParaRPr lang="it-IT" sz="20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5" name="Rettangolo 14"/>
            <p:cNvSpPr/>
            <p:nvPr/>
          </p:nvSpPr>
          <p:spPr>
            <a:xfrm>
              <a:off x="3560444" y="5731393"/>
              <a:ext cx="4764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>
                  <a:solidFill>
                    <a:srgbClr val="0DA375"/>
                  </a:solidFill>
                  <a:latin typeface="Arial Narrow" panose="020B0606020202030204" pitchFamily="34" charset="0"/>
                </a:rPr>
                <a:t>‘Hi’</a:t>
              </a:r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2669539" y="5731393"/>
              <a:ext cx="5116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 smtClean="0">
                  <a:solidFill>
                    <a:srgbClr val="090FF5"/>
                  </a:solidFill>
                  <a:latin typeface="Arial Narrow" panose="020B0606020202030204" pitchFamily="34" charset="0"/>
                </a:rPr>
                <a:t>‘Lo’</a:t>
              </a:r>
              <a:endParaRPr lang="it-IT" sz="2000" dirty="0">
                <a:solidFill>
                  <a:srgbClr val="090FF5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3041904" y="5731393"/>
              <a:ext cx="6158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‘</a:t>
              </a:r>
              <a:r>
                <a:rPr lang="it-IT" sz="2000" dirty="0" err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Mid</a:t>
              </a:r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’</a:t>
              </a:r>
              <a:endParaRPr lang="it-IT" sz="20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4844980" y="5710920"/>
              <a:ext cx="4764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>
                  <a:solidFill>
                    <a:srgbClr val="0DA375"/>
                  </a:solidFill>
                  <a:latin typeface="Arial Narrow" panose="020B0606020202030204" pitchFamily="34" charset="0"/>
                </a:rPr>
                <a:t>‘Hi’</a:t>
              </a:r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4403722" y="5731393"/>
              <a:ext cx="5116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 smtClean="0">
                  <a:solidFill>
                    <a:srgbClr val="090FF5"/>
                  </a:solidFill>
                  <a:latin typeface="Arial Narrow" panose="020B0606020202030204" pitchFamily="34" charset="0"/>
                </a:rPr>
                <a:t>‘Lo’</a:t>
              </a:r>
              <a:endParaRPr lang="it-IT" sz="2000" dirty="0">
                <a:solidFill>
                  <a:srgbClr val="090FF5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3905816" y="5731393"/>
              <a:ext cx="6158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‘</a:t>
              </a:r>
              <a:r>
                <a:rPr lang="it-IT" sz="2000" dirty="0" err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Mid</a:t>
              </a:r>
              <a:r>
                <a:rPr lang="it-IT" sz="200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’</a:t>
              </a:r>
              <a:endParaRPr lang="it-IT" sz="20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360497" y="59256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latin typeface="Arial Narrow" panose="020B0606020202030204" pitchFamily="34" charset="0"/>
                </a:rPr>
                <a:t>-1.5</a:t>
              </a: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4792149" y="592564"/>
              <a:ext cx="5373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>
                  <a:latin typeface="Arial Narrow" panose="020B0606020202030204" pitchFamily="34" charset="0"/>
                </a:rPr>
                <a:t>1.5</a:t>
              </a:r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350077" y="283464"/>
              <a:ext cx="6215315" cy="629474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822275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071725" y="192024"/>
            <a:ext cx="9099021" cy="629107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979638" y="47687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latin typeface="Arial Narrow" panose="020B0606020202030204" pitchFamily="34" charset="0"/>
              </a:rPr>
              <a:t>B</a:t>
            </a:r>
            <a:endParaRPr lang="it-IT" sz="4400" dirty="0">
              <a:latin typeface="Arial Narrow" panose="020B0606020202030204" pitchFamily="34" charset="0"/>
            </a:endParaRPr>
          </a:p>
        </p:txBody>
      </p:sp>
      <p:grpSp>
        <p:nvGrpSpPr>
          <p:cNvPr id="94" name="Gruppo 93"/>
          <p:cNvGrpSpPr>
            <a:grpSpLocks noChangeAspect="1"/>
          </p:cNvGrpSpPr>
          <p:nvPr/>
        </p:nvGrpSpPr>
        <p:grpSpPr>
          <a:xfrm>
            <a:off x="1061295" y="458409"/>
            <a:ext cx="9109451" cy="5980151"/>
            <a:chOff x="978999" y="-71943"/>
            <a:chExt cx="10350746" cy="6795034"/>
          </a:xfrm>
        </p:grpSpPr>
        <p:graphicFrame>
          <p:nvGraphicFramePr>
            <p:cNvPr id="2" name="Oggetto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0769437"/>
                </p:ext>
              </p:extLst>
            </p:nvPr>
          </p:nvGraphicFramePr>
          <p:xfrm>
            <a:off x="1162961" y="-71943"/>
            <a:ext cx="4711700" cy="3459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4" name="Prism 7" r:id="rId3" imgW="4710935" imgH="3459280" progId="Prism7.Document">
                    <p:embed/>
                  </p:oleObj>
                </mc:Choice>
                <mc:Fallback>
                  <p:oleObj name="Prism 7" r:id="rId3" imgW="4710935" imgH="3459280" progId="Prism7.Document">
                    <p:embed/>
                    <p:pic>
                      <p:nvPicPr>
                        <p:cNvPr id="57" name="Oggetto 5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162961" y="-71943"/>
                          <a:ext cx="4711700" cy="3459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ggetto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3601421"/>
                </p:ext>
              </p:extLst>
            </p:nvPr>
          </p:nvGraphicFramePr>
          <p:xfrm>
            <a:off x="6667373" y="-33018"/>
            <a:ext cx="4652963" cy="3417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5" name="Prism 7" r:id="rId5" imgW="4652953" imgH="3418222" progId="Prism7.Document">
                    <p:embed/>
                  </p:oleObj>
                </mc:Choice>
                <mc:Fallback>
                  <p:oleObj name="Prism 7" r:id="rId5" imgW="4652953" imgH="3418222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667373" y="-33018"/>
                          <a:ext cx="4652963" cy="3417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gget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8831541"/>
                </p:ext>
              </p:extLst>
            </p:nvPr>
          </p:nvGraphicFramePr>
          <p:xfrm>
            <a:off x="1174041" y="3200781"/>
            <a:ext cx="4652963" cy="3419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6" name="Prism 7" r:id="rId7" imgW="4652953" imgH="3419663" progId="Prism7.Document">
                    <p:embed/>
                  </p:oleObj>
                </mc:Choice>
                <mc:Fallback>
                  <p:oleObj name="Prism 7" r:id="rId7" imgW="4652953" imgH="3419663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74041" y="3200781"/>
                          <a:ext cx="4652963" cy="3419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ggetto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657958"/>
                </p:ext>
              </p:extLst>
            </p:nvPr>
          </p:nvGraphicFramePr>
          <p:xfrm>
            <a:off x="6676782" y="3196903"/>
            <a:ext cx="4652963" cy="3419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7" name="Prism 7" r:id="rId9" imgW="4652953" imgH="3419663" progId="Prism7.Document">
                    <p:embed/>
                  </p:oleObj>
                </mc:Choice>
                <mc:Fallback>
                  <p:oleObj name="Prism 7" r:id="rId9" imgW="4652953" imgH="3419663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676782" y="3196903"/>
                          <a:ext cx="4652963" cy="3419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CasellaDiTesto 5"/>
            <p:cNvSpPr txBox="1"/>
            <p:nvPr/>
          </p:nvSpPr>
          <p:spPr>
            <a:xfrm rot="16200000">
              <a:off x="300128" y="1506647"/>
              <a:ext cx="16962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err="1" smtClean="0">
                  <a:latin typeface="Arial Narrow" panose="020B0606020202030204" pitchFamily="34" charset="0"/>
                </a:rPr>
                <a:t>Fold</a:t>
              </a:r>
              <a:r>
                <a:rPr lang="it-IT" sz="1600" dirty="0" smtClean="0">
                  <a:latin typeface="Arial Narrow" panose="020B0606020202030204" pitchFamily="34" charset="0"/>
                </a:rPr>
                <a:t> </a:t>
              </a:r>
              <a:r>
                <a:rPr lang="it-IT" sz="1600" dirty="0" err="1" smtClean="0">
                  <a:latin typeface="Arial Narrow" panose="020B0606020202030204" pitchFamily="34" charset="0"/>
                </a:rPr>
                <a:t>Change</a:t>
              </a:r>
              <a:r>
                <a:rPr lang="it-IT" sz="1600" dirty="0" smtClean="0">
                  <a:latin typeface="Arial Narrow" panose="020B0606020202030204" pitchFamily="34" charset="0"/>
                </a:rPr>
                <a:t> (2</a:t>
              </a:r>
              <a:r>
                <a:rPr lang="it-IT" sz="1600" baseline="30000" dirty="0" smtClean="0">
                  <a:latin typeface="Arial Narrow" panose="020B0606020202030204" pitchFamily="34" charset="0"/>
                </a:rPr>
                <a:t>-</a:t>
              </a:r>
              <a:r>
                <a:rPr lang="el-GR" sz="1600" baseline="30000" dirty="0" smtClean="0">
                  <a:latin typeface="Arial Narrow" panose="020B0606020202030204" pitchFamily="34" charset="0"/>
                </a:rPr>
                <a:t>ΔΔ</a:t>
              </a:r>
              <a:r>
                <a:rPr lang="it-IT" sz="1600" baseline="30000" dirty="0" err="1" smtClean="0">
                  <a:latin typeface="Arial Narrow" panose="020B0606020202030204" pitchFamily="34" charset="0"/>
                </a:rPr>
                <a:t>Ct</a:t>
              </a:r>
              <a:r>
                <a:rPr lang="it-IT" sz="1600" dirty="0">
                  <a:latin typeface="Arial Narrow" panose="020B0606020202030204" pitchFamily="34" charset="0"/>
                </a:rPr>
                <a:t>)</a:t>
              </a:r>
            </a:p>
          </p:txBody>
        </p:sp>
        <p:sp>
          <p:nvSpPr>
            <p:cNvPr id="7" name="CasellaDiTesto 6"/>
            <p:cNvSpPr txBox="1"/>
            <p:nvPr/>
          </p:nvSpPr>
          <p:spPr>
            <a:xfrm rot="16200000">
              <a:off x="300127" y="4747593"/>
              <a:ext cx="16962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err="1" smtClean="0">
                  <a:latin typeface="Arial Narrow" panose="020B0606020202030204" pitchFamily="34" charset="0"/>
                </a:rPr>
                <a:t>Fold</a:t>
              </a:r>
              <a:r>
                <a:rPr lang="it-IT" sz="1600" dirty="0" smtClean="0">
                  <a:latin typeface="Arial Narrow" panose="020B0606020202030204" pitchFamily="34" charset="0"/>
                </a:rPr>
                <a:t> </a:t>
              </a:r>
              <a:r>
                <a:rPr lang="it-IT" sz="1600" dirty="0" err="1" smtClean="0">
                  <a:latin typeface="Arial Narrow" panose="020B0606020202030204" pitchFamily="34" charset="0"/>
                </a:rPr>
                <a:t>Change</a:t>
              </a:r>
              <a:r>
                <a:rPr lang="it-IT" sz="1600" dirty="0" smtClean="0">
                  <a:latin typeface="Arial Narrow" panose="020B0606020202030204" pitchFamily="34" charset="0"/>
                </a:rPr>
                <a:t> (2</a:t>
              </a:r>
              <a:r>
                <a:rPr lang="it-IT" sz="1600" baseline="30000" dirty="0" smtClean="0">
                  <a:latin typeface="Arial Narrow" panose="020B0606020202030204" pitchFamily="34" charset="0"/>
                </a:rPr>
                <a:t>-</a:t>
              </a:r>
              <a:r>
                <a:rPr lang="el-GR" sz="1600" baseline="30000" dirty="0" smtClean="0">
                  <a:latin typeface="Arial Narrow" panose="020B0606020202030204" pitchFamily="34" charset="0"/>
                </a:rPr>
                <a:t>ΔΔ</a:t>
              </a:r>
              <a:r>
                <a:rPr lang="it-IT" sz="1600" baseline="30000" dirty="0" err="1" smtClean="0">
                  <a:latin typeface="Arial Narrow" panose="020B0606020202030204" pitchFamily="34" charset="0"/>
                </a:rPr>
                <a:t>Ct</a:t>
              </a:r>
              <a:r>
                <a:rPr lang="it-IT" sz="1600" dirty="0">
                  <a:latin typeface="Arial Narrow" panose="020B0606020202030204" pitchFamily="34" charset="0"/>
                </a:rPr>
                <a:t>)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 rot="16200000">
              <a:off x="5788778" y="1506648"/>
              <a:ext cx="16962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err="1" smtClean="0">
                  <a:latin typeface="Arial Narrow" panose="020B0606020202030204" pitchFamily="34" charset="0"/>
                </a:rPr>
                <a:t>Fold</a:t>
              </a:r>
              <a:r>
                <a:rPr lang="it-IT" sz="1600" dirty="0" smtClean="0">
                  <a:latin typeface="Arial Narrow" panose="020B0606020202030204" pitchFamily="34" charset="0"/>
                </a:rPr>
                <a:t> </a:t>
              </a:r>
              <a:r>
                <a:rPr lang="it-IT" sz="1600" dirty="0" err="1" smtClean="0">
                  <a:latin typeface="Arial Narrow" panose="020B0606020202030204" pitchFamily="34" charset="0"/>
                </a:rPr>
                <a:t>Change</a:t>
              </a:r>
              <a:r>
                <a:rPr lang="it-IT" sz="1600" dirty="0" smtClean="0">
                  <a:latin typeface="Arial Narrow" panose="020B0606020202030204" pitchFamily="34" charset="0"/>
                </a:rPr>
                <a:t> (2</a:t>
              </a:r>
              <a:r>
                <a:rPr lang="it-IT" sz="1600" baseline="30000" dirty="0" smtClean="0">
                  <a:latin typeface="Arial Narrow" panose="020B0606020202030204" pitchFamily="34" charset="0"/>
                </a:rPr>
                <a:t>-</a:t>
              </a:r>
              <a:r>
                <a:rPr lang="el-GR" sz="1600" baseline="30000" dirty="0" smtClean="0">
                  <a:latin typeface="Arial Narrow" panose="020B0606020202030204" pitchFamily="34" charset="0"/>
                </a:rPr>
                <a:t>ΔΔ</a:t>
              </a:r>
              <a:r>
                <a:rPr lang="it-IT" sz="1600" baseline="30000" dirty="0" err="1" smtClean="0">
                  <a:latin typeface="Arial Narrow" panose="020B0606020202030204" pitchFamily="34" charset="0"/>
                </a:rPr>
                <a:t>Ct</a:t>
              </a:r>
              <a:r>
                <a:rPr lang="it-IT" sz="1600" dirty="0">
                  <a:latin typeface="Arial Narrow" panose="020B0606020202030204" pitchFamily="34" charset="0"/>
                </a:rPr>
                <a:t>)</a:t>
              </a:r>
            </a:p>
          </p:txBody>
        </p:sp>
        <p:sp>
          <p:nvSpPr>
            <p:cNvPr id="9" name="CasellaDiTesto 8"/>
            <p:cNvSpPr txBox="1"/>
            <p:nvPr/>
          </p:nvSpPr>
          <p:spPr>
            <a:xfrm rot="16200000">
              <a:off x="5788778" y="4746416"/>
              <a:ext cx="16962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err="1" smtClean="0">
                  <a:latin typeface="Arial Narrow" panose="020B0606020202030204" pitchFamily="34" charset="0"/>
                </a:rPr>
                <a:t>Fold</a:t>
              </a:r>
              <a:r>
                <a:rPr lang="it-IT" sz="1600" dirty="0" smtClean="0">
                  <a:latin typeface="Arial Narrow" panose="020B0606020202030204" pitchFamily="34" charset="0"/>
                </a:rPr>
                <a:t> </a:t>
              </a:r>
              <a:r>
                <a:rPr lang="it-IT" sz="1600" dirty="0" err="1" smtClean="0">
                  <a:latin typeface="Arial Narrow" panose="020B0606020202030204" pitchFamily="34" charset="0"/>
                </a:rPr>
                <a:t>Change</a:t>
              </a:r>
              <a:r>
                <a:rPr lang="it-IT" sz="1600" dirty="0" smtClean="0">
                  <a:latin typeface="Arial Narrow" panose="020B0606020202030204" pitchFamily="34" charset="0"/>
                </a:rPr>
                <a:t> (2</a:t>
              </a:r>
              <a:r>
                <a:rPr lang="it-IT" sz="1600" baseline="30000" dirty="0" smtClean="0">
                  <a:latin typeface="Arial Narrow" panose="020B0606020202030204" pitchFamily="34" charset="0"/>
                </a:rPr>
                <a:t>-</a:t>
              </a:r>
              <a:r>
                <a:rPr lang="el-GR" sz="1600" baseline="30000" dirty="0" smtClean="0">
                  <a:latin typeface="Arial Narrow" panose="020B0606020202030204" pitchFamily="34" charset="0"/>
                </a:rPr>
                <a:t>ΔΔ</a:t>
              </a:r>
              <a:r>
                <a:rPr lang="it-IT" sz="1600" baseline="30000" dirty="0" err="1" smtClean="0">
                  <a:latin typeface="Arial Narrow" panose="020B0606020202030204" pitchFamily="34" charset="0"/>
                </a:rPr>
                <a:t>Ct</a:t>
              </a:r>
              <a:r>
                <a:rPr lang="it-IT" sz="1600" dirty="0">
                  <a:latin typeface="Arial Narrow" panose="020B0606020202030204" pitchFamily="34" charset="0"/>
                </a:rPr>
                <a:t>)</a:t>
              </a: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652079" y="449947"/>
              <a:ext cx="699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CTGF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7173638" y="454434"/>
              <a:ext cx="8440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ACTA-2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1651824" y="364419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Col1A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7146775" y="3658094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Col3A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  <p:grpSp>
          <p:nvGrpSpPr>
            <p:cNvPr id="44" name="Gruppo 43"/>
            <p:cNvGrpSpPr/>
            <p:nvPr/>
          </p:nvGrpSpPr>
          <p:grpSpPr>
            <a:xfrm>
              <a:off x="1763019" y="891591"/>
              <a:ext cx="639662" cy="921512"/>
              <a:chOff x="1763019" y="891591"/>
              <a:chExt cx="639662" cy="921512"/>
            </a:xfrm>
          </p:grpSpPr>
          <p:sp>
            <p:nvSpPr>
              <p:cNvPr id="16" name="Rettangolo 15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" name="CasellaDiTesto 16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Rettangolo 17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20" name="Rettangolo 19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45" name="Gruppo 44"/>
            <p:cNvGrpSpPr/>
            <p:nvPr/>
          </p:nvGrpSpPr>
          <p:grpSpPr>
            <a:xfrm>
              <a:off x="1782765" y="4197204"/>
              <a:ext cx="639662" cy="921512"/>
              <a:chOff x="1763019" y="891591"/>
              <a:chExt cx="639662" cy="921512"/>
            </a:xfrm>
          </p:grpSpPr>
          <p:sp>
            <p:nvSpPr>
              <p:cNvPr id="46" name="Rettangolo 45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7" name="CasellaDiTesto 46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48" name="Rettangolo 47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CasellaDiTesto 48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1" name="CasellaDiTesto 50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52" name="Gruppo 51"/>
            <p:cNvGrpSpPr/>
            <p:nvPr/>
          </p:nvGrpSpPr>
          <p:grpSpPr>
            <a:xfrm>
              <a:off x="7293137" y="4197204"/>
              <a:ext cx="639662" cy="921512"/>
              <a:chOff x="1763019" y="891591"/>
              <a:chExt cx="639662" cy="921512"/>
            </a:xfrm>
          </p:grpSpPr>
          <p:sp>
            <p:nvSpPr>
              <p:cNvPr id="53" name="Rettangolo 52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4" name="CasellaDiTesto 53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55" name="Rettangolo 54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" name="CasellaDiTesto 55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57" name="Rettangolo 56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59" name="Gruppo 58"/>
            <p:cNvGrpSpPr/>
            <p:nvPr/>
          </p:nvGrpSpPr>
          <p:grpSpPr>
            <a:xfrm>
              <a:off x="7290820" y="891591"/>
              <a:ext cx="639662" cy="921512"/>
              <a:chOff x="1763019" y="891591"/>
              <a:chExt cx="639662" cy="921512"/>
            </a:xfrm>
          </p:grpSpPr>
          <p:sp>
            <p:nvSpPr>
              <p:cNvPr id="60" name="Rettangolo 59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1" name="CasellaDiTesto 60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62" name="Rettangolo 61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3" name="CasellaDiTesto 62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64" name="Rettangolo 63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5" name="CasellaDiTesto 64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69" name="Gruppo 68"/>
            <p:cNvGrpSpPr/>
            <p:nvPr/>
          </p:nvGrpSpPr>
          <p:grpSpPr>
            <a:xfrm>
              <a:off x="2169432" y="3064669"/>
              <a:ext cx="2952169" cy="400110"/>
              <a:chOff x="2224296" y="3092101"/>
              <a:chExt cx="2952169" cy="400110"/>
            </a:xfrm>
          </p:grpSpPr>
          <p:sp>
            <p:nvSpPr>
              <p:cNvPr id="66" name="CasellaDiTesto 65"/>
              <p:cNvSpPr txBox="1"/>
              <p:nvPr/>
            </p:nvSpPr>
            <p:spPr>
              <a:xfrm>
                <a:off x="2224296" y="3092101"/>
                <a:ext cx="4187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67" name="CasellaDiTesto 66"/>
              <p:cNvSpPr txBox="1"/>
              <p:nvPr/>
            </p:nvSpPr>
            <p:spPr>
              <a:xfrm>
                <a:off x="3413147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24h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68" name="CasellaDiTesto 67"/>
              <p:cNvSpPr txBox="1"/>
              <p:nvPr/>
            </p:nvSpPr>
            <p:spPr>
              <a:xfrm>
                <a:off x="4640741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72h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0" name="Gruppo 69"/>
            <p:cNvGrpSpPr/>
            <p:nvPr/>
          </p:nvGrpSpPr>
          <p:grpSpPr>
            <a:xfrm>
              <a:off x="7680216" y="3061621"/>
              <a:ext cx="2952169" cy="400110"/>
              <a:chOff x="2224296" y="3092101"/>
              <a:chExt cx="2952169" cy="400110"/>
            </a:xfrm>
          </p:grpSpPr>
          <p:sp>
            <p:nvSpPr>
              <p:cNvPr id="71" name="CasellaDiTesto 70"/>
              <p:cNvSpPr txBox="1"/>
              <p:nvPr/>
            </p:nvSpPr>
            <p:spPr>
              <a:xfrm>
                <a:off x="2224296" y="3092101"/>
                <a:ext cx="4187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72" name="CasellaDiTesto 71"/>
              <p:cNvSpPr txBox="1"/>
              <p:nvPr/>
            </p:nvSpPr>
            <p:spPr>
              <a:xfrm>
                <a:off x="3413147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24h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73" name="CasellaDiTesto 72"/>
              <p:cNvSpPr txBox="1"/>
              <p:nvPr/>
            </p:nvSpPr>
            <p:spPr>
              <a:xfrm>
                <a:off x="4640741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72h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4" name="Gruppo 73"/>
            <p:cNvGrpSpPr/>
            <p:nvPr/>
          </p:nvGrpSpPr>
          <p:grpSpPr>
            <a:xfrm>
              <a:off x="7686312" y="6322981"/>
              <a:ext cx="2952169" cy="400110"/>
              <a:chOff x="2224296" y="3092101"/>
              <a:chExt cx="2952169" cy="400110"/>
            </a:xfrm>
          </p:grpSpPr>
          <p:sp>
            <p:nvSpPr>
              <p:cNvPr id="75" name="CasellaDiTesto 74"/>
              <p:cNvSpPr txBox="1"/>
              <p:nvPr/>
            </p:nvSpPr>
            <p:spPr>
              <a:xfrm>
                <a:off x="2224296" y="3092101"/>
                <a:ext cx="4187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76" name="CasellaDiTesto 75"/>
              <p:cNvSpPr txBox="1"/>
              <p:nvPr/>
            </p:nvSpPr>
            <p:spPr>
              <a:xfrm>
                <a:off x="3413147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24h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77" name="CasellaDiTesto 76"/>
              <p:cNvSpPr txBox="1"/>
              <p:nvPr/>
            </p:nvSpPr>
            <p:spPr>
              <a:xfrm>
                <a:off x="4640741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72h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8" name="Gruppo 77"/>
            <p:cNvGrpSpPr/>
            <p:nvPr/>
          </p:nvGrpSpPr>
          <p:grpSpPr>
            <a:xfrm>
              <a:off x="2178576" y="6319933"/>
              <a:ext cx="2952169" cy="400110"/>
              <a:chOff x="2224296" y="3092101"/>
              <a:chExt cx="2952169" cy="400110"/>
            </a:xfrm>
          </p:grpSpPr>
          <p:sp>
            <p:nvSpPr>
              <p:cNvPr id="79" name="CasellaDiTesto 78"/>
              <p:cNvSpPr txBox="1"/>
              <p:nvPr/>
            </p:nvSpPr>
            <p:spPr>
              <a:xfrm>
                <a:off x="2224296" y="3092101"/>
                <a:ext cx="4187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80" name="CasellaDiTesto 79"/>
              <p:cNvSpPr txBox="1"/>
              <p:nvPr/>
            </p:nvSpPr>
            <p:spPr>
              <a:xfrm>
                <a:off x="3413147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24h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81" name="CasellaDiTesto 80"/>
              <p:cNvSpPr txBox="1"/>
              <p:nvPr/>
            </p:nvSpPr>
            <p:spPr>
              <a:xfrm>
                <a:off x="4640741" y="3092101"/>
                <a:ext cx="5357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dirty="0" smtClean="0">
                    <a:latin typeface="Arial Narrow" panose="020B0606020202030204" pitchFamily="34" charset="0"/>
                  </a:rPr>
                  <a:t>72h</a:t>
                </a:r>
                <a:endParaRPr lang="it-IT" sz="20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82" name="CasellaDiTesto 81"/>
            <p:cNvSpPr txBox="1"/>
            <p:nvPr/>
          </p:nvSpPr>
          <p:spPr>
            <a:xfrm>
              <a:off x="3427220" y="1007867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CasellaDiTesto 82"/>
            <p:cNvSpPr txBox="1"/>
            <p:nvPr/>
          </p:nvSpPr>
          <p:spPr>
            <a:xfrm>
              <a:off x="4671071" y="625813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CasellaDiTesto 83"/>
            <p:cNvSpPr txBox="1"/>
            <p:nvPr/>
          </p:nvSpPr>
          <p:spPr>
            <a:xfrm>
              <a:off x="8537172" y="1082660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CasellaDiTesto 84"/>
            <p:cNvSpPr txBox="1"/>
            <p:nvPr/>
          </p:nvSpPr>
          <p:spPr>
            <a:xfrm>
              <a:off x="8908156" y="1068489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CasellaDiTesto 85"/>
            <p:cNvSpPr txBox="1"/>
            <p:nvPr/>
          </p:nvSpPr>
          <p:spPr>
            <a:xfrm>
              <a:off x="9299301" y="320660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CasellaDiTesto 86"/>
            <p:cNvSpPr txBox="1"/>
            <p:nvPr/>
          </p:nvSpPr>
          <p:spPr>
            <a:xfrm>
              <a:off x="9755940" y="1354801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CasellaDiTesto 87"/>
            <p:cNvSpPr txBox="1"/>
            <p:nvPr/>
          </p:nvSpPr>
          <p:spPr>
            <a:xfrm>
              <a:off x="10126925" y="1340630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CasellaDiTesto 88"/>
            <p:cNvSpPr txBox="1"/>
            <p:nvPr/>
          </p:nvSpPr>
          <p:spPr>
            <a:xfrm>
              <a:off x="10518070" y="946061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CasellaDiTesto 89"/>
            <p:cNvSpPr txBox="1"/>
            <p:nvPr/>
          </p:nvSpPr>
          <p:spPr>
            <a:xfrm>
              <a:off x="4640299" y="3514911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CasellaDiTesto 90"/>
            <p:cNvSpPr txBox="1"/>
            <p:nvPr/>
          </p:nvSpPr>
          <p:spPr>
            <a:xfrm>
              <a:off x="9755885" y="3972667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CasellaDiTesto 91"/>
            <p:cNvSpPr txBox="1"/>
            <p:nvPr/>
          </p:nvSpPr>
          <p:spPr>
            <a:xfrm>
              <a:off x="10114237" y="3964017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CasellaDiTesto 92"/>
            <p:cNvSpPr txBox="1"/>
            <p:nvPr/>
          </p:nvSpPr>
          <p:spPr>
            <a:xfrm>
              <a:off x="10531934" y="3766867"/>
              <a:ext cx="442973" cy="66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it-IT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162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83820" y="1689618"/>
            <a:ext cx="12011343" cy="363219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88" name="Gruppo 87"/>
          <p:cNvGrpSpPr>
            <a:grpSpLocks noChangeAspect="1"/>
          </p:cNvGrpSpPr>
          <p:nvPr/>
        </p:nvGrpSpPr>
        <p:grpSpPr>
          <a:xfrm>
            <a:off x="175530" y="2002536"/>
            <a:ext cx="12084224" cy="3026470"/>
            <a:chOff x="-25907" y="1965827"/>
            <a:chExt cx="12230797" cy="3063179"/>
          </a:xfrm>
        </p:grpSpPr>
        <p:graphicFrame>
          <p:nvGraphicFramePr>
            <p:cNvPr id="59" name="Oggetto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0699065"/>
                </p:ext>
              </p:extLst>
            </p:nvPr>
          </p:nvGraphicFramePr>
          <p:xfrm>
            <a:off x="-25907" y="1965829"/>
            <a:ext cx="4168140" cy="30631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5" name="Prism 7" r:id="rId3" imgW="4652953" imgH="3419663" progId="Prism7.Document">
                    <p:embed/>
                  </p:oleObj>
                </mc:Choice>
                <mc:Fallback>
                  <p:oleObj name="Prism 7" r:id="rId3" imgW="4652953" imgH="3419663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-25907" y="1965829"/>
                          <a:ext cx="4168140" cy="30631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ggetto 5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0029667"/>
                </p:ext>
              </p:extLst>
            </p:nvPr>
          </p:nvGraphicFramePr>
          <p:xfrm>
            <a:off x="4004000" y="1965827"/>
            <a:ext cx="4170983" cy="30631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6" name="Prism 7" r:id="rId5" imgW="4656195" imgH="3419663" progId="Prism7.Document">
                    <p:embed/>
                  </p:oleObj>
                </mc:Choice>
                <mc:Fallback>
                  <p:oleObj name="Prism 7" r:id="rId5" imgW="4656195" imgH="3419663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004000" y="1965827"/>
                          <a:ext cx="4170983" cy="30631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ggetto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1611025"/>
                </p:ext>
              </p:extLst>
            </p:nvPr>
          </p:nvGraphicFramePr>
          <p:xfrm>
            <a:off x="8036750" y="1965827"/>
            <a:ext cx="4168140" cy="30631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7" name="Prism 7" r:id="rId7" imgW="4652953" imgH="3419663" progId="Prism7.Document">
                    <p:embed/>
                  </p:oleObj>
                </mc:Choice>
                <mc:Fallback>
                  <p:oleObj name="Prism 7" r:id="rId7" imgW="4652953" imgH="3419663" progId="Prism7.Document">
                    <p:embed/>
                    <p:pic>
                      <p:nvPicPr>
                        <p:cNvPr id="2" name="Oggetto 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036750" y="1965827"/>
                          <a:ext cx="4168140" cy="30631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3" name="Gruppo 62"/>
            <p:cNvGrpSpPr/>
            <p:nvPr/>
          </p:nvGrpSpPr>
          <p:grpSpPr>
            <a:xfrm>
              <a:off x="545009" y="2636026"/>
              <a:ext cx="639662" cy="921512"/>
              <a:chOff x="1763019" y="891591"/>
              <a:chExt cx="639662" cy="921512"/>
            </a:xfrm>
          </p:grpSpPr>
          <p:sp>
            <p:nvSpPr>
              <p:cNvPr id="64" name="Rettangolo 63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5" name="CasellaDiTesto 64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66" name="Rettangolo 65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7" name="CasellaDiTesto 66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68" name="Rettangolo 67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9" name="CasellaDiTesto 68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0" name="Gruppo 69"/>
            <p:cNvGrpSpPr/>
            <p:nvPr/>
          </p:nvGrpSpPr>
          <p:grpSpPr>
            <a:xfrm>
              <a:off x="4577759" y="2636026"/>
              <a:ext cx="639662" cy="921512"/>
              <a:chOff x="1763019" y="891591"/>
              <a:chExt cx="639662" cy="921512"/>
            </a:xfrm>
          </p:grpSpPr>
          <p:sp>
            <p:nvSpPr>
              <p:cNvPr id="71" name="Rettangolo 70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2" name="CasellaDiTesto 71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73" name="Rettangolo 72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4" name="CasellaDiTesto 73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75" name="Rettangolo 74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6" name="CasellaDiTesto 75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7" name="Gruppo 76"/>
            <p:cNvGrpSpPr/>
            <p:nvPr/>
          </p:nvGrpSpPr>
          <p:grpSpPr>
            <a:xfrm>
              <a:off x="8610509" y="2636026"/>
              <a:ext cx="639662" cy="921512"/>
              <a:chOff x="1763019" y="891591"/>
              <a:chExt cx="639662" cy="921512"/>
            </a:xfrm>
          </p:grpSpPr>
          <p:sp>
            <p:nvSpPr>
              <p:cNvPr id="78" name="Rettangolo 77"/>
              <p:cNvSpPr/>
              <p:nvPr/>
            </p:nvSpPr>
            <p:spPr>
              <a:xfrm>
                <a:off x="1763019" y="981007"/>
                <a:ext cx="1905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9" name="CasellaDiTesto 78"/>
              <p:cNvSpPr txBox="1"/>
              <p:nvPr/>
            </p:nvSpPr>
            <p:spPr>
              <a:xfrm>
                <a:off x="1953519" y="891591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0.1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80" name="Rettangolo 79"/>
              <p:cNvSpPr/>
              <p:nvPr/>
            </p:nvSpPr>
            <p:spPr>
              <a:xfrm>
                <a:off x="1766864" y="1260014"/>
                <a:ext cx="190500" cy="190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1" name="CasellaDiTesto 80"/>
              <p:cNvSpPr txBox="1"/>
              <p:nvPr/>
            </p:nvSpPr>
            <p:spPr>
              <a:xfrm>
                <a:off x="1957364" y="117059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82" name="Rettangolo 81"/>
              <p:cNvSpPr/>
              <p:nvPr/>
            </p:nvSpPr>
            <p:spPr>
              <a:xfrm>
                <a:off x="1763019" y="1533187"/>
                <a:ext cx="190500" cy="1905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3" name="CasellaDiTesto 82"/>
              <p:cNvSpPr txBox="1"/>
              <p:nvPr/>
            </p:nvSpPr>
            <p:spPr>
              <a:xfrm>
                <a:off x="1953519" y="1443771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smtClean="0">
                    <a:latin typeface="Arial Narrow" panose="020B0606020202030204" pitchFamily="34" charset="0"/>
                  </a:rPr>
                  <a:t>10</a:t>
                </a:r>
                <a:endParaRPr lang="it-IT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84" name="CasellaDiTesto 83"/>
            <p:cNvSpPr txBox="1"/>
            <p:nvPr/>
          </p:nvSpPr>
          <p:spPr>
            <a:xfrm>
              <a:off x="472427" y="2267149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IL-1</a:t>
              </a:r>
              <a:r>
                <a:rPr lang="el-GR" i="1" dirty="0" smtClean="0">
                  <a:latin typeface="Arial Narrow" panose="020B0606020202030204" pitchFamily="34" charset="0"/>
                </a:rPr>
                <a:t>β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  <p:sp>
          <p:nvSpPr>
            <p:cNvPr id="85" name="CasellaDiTesto 84"/>
            <p:cNvSpPr txBox="1"/>
            <p:nvPr/>
          </p:nvSpPr>
          <p:spPr>
            <a:xfrm>
              <a:off x="4472125" y="2296086"/>
              <a:ext cx="12474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CCL2/MCP1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  <p:sp>
          <p:nvSpPr>
            <p:cNvPr id="86" name="CasellaDiTesto 85"/>
            <p:cNvSpPr txBox="1"/>
            <p:nvPr/>
          </p:nvSpPr>
          <p:spPr>
            <a:xfrm>
              <a:off x="8508380" y="231474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latin typeface="Arial Narrow" panose="020B0606020202030204" pitchFamily="34" charset="0"/>
                </a:rPr>
                <a:t>IL-6</a:t>
              </a:r>
              <a:endParaRPr lang="it-IT" i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87" name="CasellaDiTesto 86"/>
          <p:cNvSpPr txBox="1"/>
          <p:nvPr/>
        </p:nvSpPr>
        <p:spPr>
          <a:xfrm rot="16200000">
            <a:off x="-624768" y="3426015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>
                <a:latin typeface="Arial Narrow" panose="020B0606020202030204" pitchFamily="34" charset="0"/>
              </a:rPr>
              <a:t>Fold</a:t>
            </a:r>
            <a:r>
              <a:rPr lang="it-IT" sz="1600" dirty="0" smtClean="0">
                <a:latin typeface="Arial Narrow" panose="020B0606020202030204" pitchFamily="34" charset="0"/>
              </a:rPr>
              <a:t> </a:t>
            </a:r>
            <a:r>
              <a:rPr lang="it-IT" sz="1600" dirty="0" err="1" smtClean="0">
                <a:latin typeface="Arial Narrow" panose="020B0606020202030204" pitchFamily="34" charset="0"/>
              </a:rPr>
              <a:t>Change</a:t>
            </a:r>
            <a:r>
              <a:rPr lang="it-IT" sz="1600" dirty="0" smtClean="0">
                <a:latin typeface="Arial Narrow" panose="020B0606020202030204" pitchFamily="34" charset="0"/>
              </a:rPr>
              <a:t> (2</a:t>
            </a:r>
            <a:r>
              <a:rPr lang="it-IT" sz="1600" baseline="30000" dirty="0" smtClean="0">
                <a:latin typeface="Arial Narrow" panose="020B0606020202030204" pitchFamily="34" charset="0"/>
              </a:rPr>
              <a:t>-</a:t>
            </a:r>
            <a:r>
              <a:rPr lang="el-GR" sz="1600" baseline="30000" dirty="0" smtClean="0">
                <a:latin typeface="Arial Narrow" panose="020B0606020202030204" pitchFamily="34" charset="0"/>
              </a:rPr>
              <a:t>ΔΔ</a:t>
            </a:r>
            <a:r>
              <a:rPr lang="it-IT" sz="1600" baseline="30000" dirty="0" err="1" smtClean="0">
                <a:latin typeface="Arial Narrow" panose="020B0606020202030204" pitchFamily="34" charset="0"/>
              </a:rPr>
              <a:t>Ct</a:t>
            </a:r>
            <a:r>
              <a:rPr lang="it-IT" sz="1600" dirty="0"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89" name="CasellaDiTesto 88"/>
          <p:cNvSpPr txBox="1"/>
          <p:nvPr/>
        </p:nvSpPr>
        <p:spPr>
          <a:xfrm rot="16200000">
            <a:off x="3405131" y="3354734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>
                <a:latin typeface="Arial Narrow" panose="020B0606020202030204" pitchFamily="34" charset="0"/>
              </a:rPr>
              <a:t>Fold</a:t>
            </a:r>
            <a:r>
              <a:rPr lang="it-IT" sz="1600" dirty="0" smtClean="0">
                <a:latin typeface="Arial Narrow" panose="020B0606020202030204" pitchFamily="34" charset="0"/>
              </a:rPr>
              <a:t> </a:t>
            </a:r>
            <a:r>
              <a:rPr lang="it-IT" sz="1600" dirty="0" err="1" smtClean="0">
                <a:latin typeface="Arial Narrow" panose="020B0606020202030204" pitchFamily="34" charset="0"/>
              </a:rPr>
              <a:t>Change</a:t>
            </a:r>
            <a:r>
              <a:rPr lang="it-IT" sz="1600" dirty="0" smtClean="0">
                <a:latin typeface="Arial Narrow" panose="020B0606020202030204" pitchFamily="34" charset="0"/>
              </a:rPr>
              <a:t> (2</a:t>
            </a:r>
            <a:r>
              <a:rPr lang="it-IT" sz="1600" baseline="30000" dirty="0" smtClean="0">
                <a:latin typeface="Arial Narrow" panose="020B0606020202030204" pitchFamily="34" charset="0"/>
              </a:rPr>
              <a:t>-</a:t>
            </a:r>
            <a:r>
              <a:rPr lang="el-GR" sz="1600" baseline="30000" dirty="0" smtClean="0">
                <a:latin typeface="Arial Narrow" panose="020B0606020202030204" pitchFamily="34" charset="0"/>
              </a:rPr>
              <a:t>ΔΔ</a:t>
            </a:r>
            <a:r>
              <a:rPr lang="it-IT" sz="1600" baseline="30000" dirty="0" err="1" smtClean="0">
                <a:latin typeface="Arial Narrow" panose="020B0606020202030204" pitchFamily="34" charset="0"/>
              </a:rPr>
              <a:t>Ct</a:t>
            </a:r>
            <a:r>
              <a:rPr lang="it-IT" sz="1600" dirty="0"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90" name="CasellaDiTesto 89"/>
          <p:cNvSpPr txBox="1"/>
          <p:nvPr/>
        </p:nvSpPr>
        <p:spPr>
          <a:xfrm rot="16200000">
            <a:off x="7358634" y="3397182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>
                <a:latin typeface="Arial Narrow" panose="020B0606020202030204" pitchFamily="34" charset="0"/>
              </a:rPr>
              <a:t>Fold</a:t>
            </a:r>
            <a:r>
              <a:rPr lang="it-IT" sz="1600" dirty="0" smtClean="0">
                <a:latin typeface="Arial Narrow" panose="020B0606020202030204" pitchFamily="34" charset="0"/>
              </a:rPr>
              <a:t> </a:t>
            </a:r>
            <a:r>
              <a:rPr lang="it-IT" sz="1600" dirty="0" err="1" smtClean="0">
                <a:latin typeface="Arial Narrow" panose="020B0606020202030204" pitchFamily="34" charset="0"/>
              </a:rPr>
              <a:t>Change</a:t>
            </a:r>
            <a:r>
              <a:rPr lang="it-IT" sz="1600" dirty="0" smtClean="0">
                <a:latin typeface="Arial Narrow" panose="020B0606020202030204" pitchFamily="34" charset="0"/>
              </a:rPr>
              <a:t> (2</a:t>
            </a:r>
            <a:r>
              <a:rPr lang="it-IT" sz="1600" baseline="30000" dirty="0" smtClean="0">
                <a:latin typeface="Arial Narrow" panose="020B0606020202030204" pitchFamily="34" charset="0"/>
              </a:rPr>
              <a:t>-</a:t>
            </a:r>
            <a:r>
              <a:rPr lang="el-GR" sz="1600" baseline="30000" dirty="0" smtClean="0">
                <a:latin typeface="Arial Narrow" panose="020B0606020202030204" pitchFamily="34" charset="0"/>
              </a:rPr>
              <a:t>ΔΔ</a:t>
            </a:r>
            <a:r>
              <a:rPr lang="it-IT" sz="1600" baseline="30000" dirty="0" err="1" smtClean="0">
                <a:latin typeface="Arial Narrow" panose="020B0606020202030204" pitchFamily="34" charset="0"/>
              </a:rPr>
              <a:t>Ct</a:t>
            </a:r>
            <a:r>
              <a:rPr lang="it-IT" sz="1600" dirty="0">
                <a:latin typeface="Arial Narrow" panose="020B0606020202030204" pitchFamily="34" charset="0"/>
              </a:rPr>
              <a:t>)</a:t>
            </a:r>
          </a:p>
        </p:txBody>
      </p:sp>
      <p:grpSp>
        <p:nvGrpSpPr>
          <p:cNvPr id="91" name="Gruppo 90"/>
          <p:cNvGrpSpPr/>
          <p:nvPr/>
        </p:nvGrpSpPr>
        <p:grpSpPr>
          <a:xfrm>
            <a:off x="1093399" y="4765358"/>
            <a:ext cx="2577265" cy="400110"/>
            <a:chOff x="2224296" y="3092101"/>
            <a:chExt cx="2577265" cy="400110"/>
          </a:xfrm>
        </p:grpSpPr>
        <p:sp>
          <p:nvSpPr>
            <p:cNvPr id="92" name="CasellaDiTesto 91"/>
            <p:cNvSpPr txBox="1"/>
            <p:nvPr/>
          </p:nvSpPr>
          <p:spPr>
            <a:xfrm>
              <a:off x="2224296" y="3092101"/>
              <a:ext cx="4187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2h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93" name="CasellaDiTesto 92"/>
            <p:cNvSpPr txBox="1"/>
            <p:nvPr/>
          </p:nvSpPr>
          <p:spPr>
            <a:xfrm>
              <a:off x="3202835" y="3092101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24h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94" name="CasellaDiTesto 93"/>
            <p:cNvSpPr txBox="1"/>
            <p:nvPr/>
          </p:nvSpPr>
          <p:spPr>
            <a:xfrm>
              <a:off x="4265837" y="3092101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72h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5" name="Gruppo 94"/>
          <p:cNvGrpSpPr/>
          <p:nvPr/>
        </p:nvGrpSpPr>
        <p:grpSpPr>
          <a:xfrm>
            <a:off x="5075012" y="4773403"/>
            <a:ext cx="2577265" cy="400110"/>
            <a:chOff x="2224296" y="3092101"/>
            <a:chExt cx="2577265" cy="400110"/>
          </a:xfrm>
        </p:grpSpPr>
        <p:sp>
          <p:nvSpPr>
            <p:cNvPr id="96" name="CasellaDiTesto 95"/>
            <p:cNvSpPr txBox="1"/>
            <p:nvPr/>
          </p:nvSpPr>
          <p:spPr>
            <a:xfrm>
              <a:off x="2224296" y="3092101"/>
              <a:ext cx="4187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2h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97" name="CasellaDiTesto 96"/>
            <p:cNvSpPr txBox="1"/>
            <p:nvPr/>
          </p:nvSpPr>
          <p:spPr>
            <a:xfrm>
              <a:off x="3202835" y="3092101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24h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98" name="CasellaDiTesto 97"/>
            <p:cNvSpPr txBox="1"/>
            <p:nvPr/>
          </p:nvSpPr>
          <p:spPr>
            <a:xfrm>
              <a:off x="4265837" y="3092101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72h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9" name="Gruppo 98"/>
          <p:cNvGrpSpPr/>
          <p:nvPr/>
        </p:nvGrpSpPr>
        <p:grpSpPr>
          <a:xfrm>
            <a:off x="9059434" y="4761482"/>
            <a:ext cx="2577265" cy="400110"/>
            <a:chOff x="2224296" y="3092101"/>
            <a:chExt cx="2577265" cy="400110"/>
          </a:xfrm>
        </p:grpSpPr>
        <p:sp>
          <p:nvSpPr>
            <p:cNvPr id="100" name="CasellaDiTesto 99"/>
            <p:cNvSpPr txBox="1"/>
            <p:nvPr/>
          </p:nvSpPr>
          <p:spPr>
            <a:xfrm>
              <a:off x="2224296" y="3092101"/>
              <a:ext cx="4187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2h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101" name="CasellaDiTesto 100"/>
            <p:cNvSpPr txBox="1"/>
            <p:nvPr/>
          </p:nvSpPr>
          <p:spPr>
            <a:xfrm>
              <a:off x="3202835" y="3092101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24h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102" name="CasellaDiTesto 101"/>
            <p:cNvSpPr txBox="1"/>
            <p:nvPr/>
          </p:nvSpPr>
          <p:spPr>
            <a:xfrm>
              <a:off x="4265837" y="3092101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 smtClean="0">
                  <a:latin typeface="Arial Narrow" panose="020B0606020202030204" pitchFamily="34" charset="0"/>
                </a:rPr>
                <a:t>72h</a:t>
              </a:r>
              <a:endParaRPr lang="it-IT" sz="20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31" name="CasellaDiTesto 130"/>
          <p:cNvSpPr txBox="1"/>
          <p:nvPr/>
        </p:nvSpPr>
        <p:spPr>
          <a:xfrm>
            <a:off x="-5265" y="1549794"/>
            <a:ext cx="518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latin typeface="Arial Narrow" panose="020B0606020202030204" pitchFamily="34" charset="0"/>
              </a:rPr>
              <a:t>C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1822260" y="29403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2138780" y="294108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493379" y="238347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2887087" y="2732863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3203607" y="2733585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3558206" y="2175970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5781670" y="3204872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6098190" y="3205594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6452789" y="2647979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CasellaDiTesto 55"/>
          <p:cNvSpPr txBox="1"/>
          <p:nvPr/>
        </p:nvSpPr>
        <p:spPr>
          <a:xfrm>
            <a:off x="6866902" y="2724919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7183422" y="2725641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7538021" y="2168026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CasellaDiTesto 102"/>
          <p:cNvSpPr txBox="1"/>
          <p:nvPr/>
        </p:nvSpPr>
        <p:spPr>
          <a:xfrm>
            <a:off x="9786469" y="3122819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CasellaDiTesto 103"/>
          <p:cNvSpPr txBox="1"/>
          <p:nvPr/>
        </p:nvSpPr>
        <p:spPr>
          <a:xfrm>
            <a:off x="11522443" y="2737252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461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6442</TotalTime>
  <Words>397</Words>
  <Application>Microsoft Office PowerPoint</Application>
  <PresentationFormat>Widescreen</PresentationFormat>
  <Paragraphs>247</Paragraphs>
  <Slides>16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Times New Roman</vt:lpstr>
      <vt:lpstr>Tema di Office</vt:lpstr>
      <vt:lpstr>Prism 7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Pesce Maurizio</dc:creator>
  <cp:lastModifiedBy>Pesce Maurizio</cp:lastModifiedBy>
  <cp:revision>214</cp:revision>
  <cp:lastPrinted>2020-10-01T14:27:56Z</cp:lastPrinted>
  <dcterms:created xsi:type="dcterms:W3CDTF">2020-06-22T11:50:49Z</dcterms:created>
  <dcterms:modified xsi:type="dcterms:W3CDTF">2022-02-16T12:33:51Z</dcterms:modified>
</cp:coreProperties>
</file>