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ggpjQrC001M7ax6vb+sUS5UsU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A7B2B3-8B4C-49AB-8574-11DC6F530B9D}">
  <a:tblStyle styleId="{F6A7B2B3-8B4C-49AB-8574-11DC6F530B9D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2F4"/>
          </a:solidFill>
        </a:fill>
      </a:tcStyle>
    </a:wholeTbl>
    <a:band1H>
      <a:tcTxStyle/>
      <a:tcStyle>
        <a:tcBdr/>
        <a:fill>
          <a:solidFill>
            <a:srgbClr val="E0E4E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4E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5"/>
  </p:normalViewPr>
  <p:slideViewPr>
    <p:cSldViewPr snapToGrid="0">
      <p:cViewPr varScale="1">
        <p:scale>
          <a:sx n="99" d="100"/>
          <a:sy n="99" d="100"/>
        </p:scale>
        <p:origin x="20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sldNum" idx="12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 txBox="1"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spcFirstLastPara="1" wrap="square" lIns="98275" tIns="49125" rIns="98275" bIns="49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o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o"/>
              <a:defRPr sz="22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Calibri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3924300" cy="504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2"/>
          </p:nvPr>
        </p:nvSpPr>
        <p:spPr>
          <a:xfrm>
            <a:off x="4643438" y="1268413"/>
            <a:ext cx="3924300" cy="504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o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o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4650" algn="l" rtl="0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sz="23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cxnSp>
        <p:nvCxnSpPr>
          <p:cNvPr id="12" name="Google Shape;12;p13"/>
          <p:cNvCxnSpPr/>
          <p:nvPr/>
        </p:nvCxnSpPr>
        <p:spPr>
          <a:xfrm>
            <a:off x="609600" y="6145096"/>
            <a:ext cx="79248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" name="Google Shape;16;p13"/>
          <p:cNvCxnSpPr/>
          <p:nvPr/>
        </p:nvCxnSpPr>
        <p:spPr>
          <a:xfrm>
            <a:off x="566738" y="1152641"/>
            <a:ext cx="8008936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 txBox="1">
            <a:spLocks noGrp="1"/>
          </p:cNvSpPr>
          <p:nvPr>
            <p:ph type="ctrTitle"/>
          </p:nvPr>
        </p:nvSpPr>
        <p:spPr>
          <a:xfrm>
            <a:off x="705318" y="4431155"/>
            <a:ext cx="7772400" cy="423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Hossep Dolatian</a:t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1163772" y="5601139"/>
            <a:ext cx="70104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chemeClr val="dk1"/>
              </a:buClr>
              <a:buSzPts val="2000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21.01.2022</a:t>
            </a:r>
          </a:p>
        </p:txBody>
      </p:sp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142" y="275376"/>
            <a:ext cx="3548063" cy="1420812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9443" y="591702"/>
            <a:ext cx="1250481" cy="102226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705318" y="3111286"/>
            <a:ext cx="7772400" cy="505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Armenian</a:t>
            </a:r>
            <a:endParaRPr/>
          </a:p>
        </p:txBody>
      </p:sp>
      <p:sp>
        <p:nvSpPr>
          <p:cNvPr id="57" name="Google Shape;57;p1"/>
          <p:cNvSpPr txBox="1"/>
          <p:nvPr/>
        </p:nvSpPr>
        <p:spPr>
          <a:xfrm>
            <a:off x="705318" y="3502682"/>
            <a:ext cx="7772400" cy="601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Phonology and Phonetics</a:t>
            </a:r>
            <a:endParaRPr/>
          </a:p>
        </p:txBody>
      </p:sp>
      <p:sp>
        <p:nvSpPr>
          <p:cNvPr id="58" name="Google Shape;58;p1"/>
          <p:cNvSpPr txBox="1"/>
          <p:nvPr/>
        </p:nvSpPr>
        <p:spPr>
          <a:xfrm>
            <a:off x="705318" y="4772073"/>
            <a:ext cx="7772400" cy="47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Stony Brook University</a:t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548641" y="6237649"/>
            <a:ext cx="82406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visit glottothèque at: https://spw.uni-goettingen.de/projects/lacim/</a:t>
            </a:r>
            <a:endParaRPr sz="1800" b="0" i="0" u="none" strike="noStrike" cap="none">
              <a:solidFill>
                <a:srgbClr val="00009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705318" y="2223989"/>
            <a:ext cx="7772400" cy="519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glottothèque</a:t>
            </a:r>
            <a:br>
              <a:rPr lang="en-US" sz="30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languages of Anatolia, Caucasus, Iran, Mesopotamia</a:t>
            </a:r>
            <a:r>
              <a:rPr lang="en-US" sz="2400" b="1" i="0" u="none" strike="noStrike" cap="non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5500" y="4697993"/>
            <a:ext cx="2574715" cy="94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Phoneme inventory</a:t>
            </a:r>
            <a:endParaRPr/>
          </a:p>
        </p:txBody>
      </p:sp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None/>
            </a:pPr>
            <a:r>
              <a:rPr lang="en-US" sz="2000"/>
              <a:t>Eastern and Western Armenian have similar phoneme inventories, but Eastern has more phonemes (in parentheses)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endParaRPr sz="1800"/>
          </a:p>
        </p:txBody>
      </p:sp>
      <p:sp>
        <p:nvSpPr>
          <p:cNvPr id="68" name="Google Shape;68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9" name="Google Shape;69;p2"/>
          <p:cNvGraphicFramePr/>
          <p:nvPr/>
        </p:nvGraphicFramePr>
        <p:xfrm>
          <a:off x="438393" y="2170841"/>
          <a:ext cx="8001000" cy="3553610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4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Bilab.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Labio-dental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Dental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Alveo.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Post-alveolar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Verdana"/>
                        <a:buNone/>
                      </a:pPr>
                      <a:r>
                        <a:rPr lang="en-US" sz="1200"/>
                        <a:t>Palatal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Velar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Uvular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Glottal</a:t>
                      </a: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Stop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(p)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</a:t>
                      </a:r>
                      <a:r>
                        <a:rPr lang="en-US" sz="1200" baseline="30000"/>
                        <a:t>h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b 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(t)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</a:t>
                      </a:r>
                      <a:r>
                        <a:rPr lang="en-US" sz="1200" baseline="30000"/>
                        <a:t>h</a:t>
                      </a:r>
                      <a:r>
                        <a:rPr lang="en-US" sz="1200"/>
                        <a:t>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</a:t>
                      </a:r>
                      <a:endParaRPr sz="12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(k)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k</a:t>
                      </a:r>
                      <a:r>
                        <a:rPr lang="en-US" sz="1200" baseline="30000"/>
                        <a:t>h</a:t>
                      </a:r>
                      <a:r>
                        <a:rPr lang="en-US" sz="1200"/>
                        <a:t> 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200"/>
                        <a:t>ɡ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Affr.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(ts)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ts</a:t>
                      </a:r>
                      <a:r>
                        <a:rPr lang="en-US" sz="1200" baseline="30000"/>
                        <a:t>h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dz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(tʃ)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tʃ</a:t>
                      </a:r>
                      <a:r>
                        <a:rPr lang="en-US" sz="1200" baseline="30000"/>
                        <a:t>h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dʒ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Fric.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f v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 z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en-US" sz="1200"/>
                        <a:t>ʃ ʒ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χ ʁ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</a:t>
                      </a: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Nas.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n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Liq.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ɾ (r) l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Glide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j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Laryngeal contrast</a:t>
            </a:r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Among stops, Eastern Armenian makes a 3-way laryngeal contrast /p, p</a:t>
            </a:r>
            <a:r>
              <a:rPr lang="en-US" baseline="30000"/>
              <a:t>h</a:t>
            </a:r>
            <a:r>
              <a:rPr lang="en-US"/>
              <a:t>, b/. The orthography provides a letter for each phoneme. Final unaspirates are variably glottalized.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3-way contrasts are pretty common in the area.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In Western Armenian, the 3-way contrast is reduced to 2-way. The /p/ and /b/ are switched.</a:t>
            </a:r>
            <a:endParaRPr/>
          </a:p>
        </p:txBody>
      </p:sp>
      <p:graphicFrame>
        <p:nvGraphicFramePr>
          <p:cNvPr id="76" name="Google Shape;76;p3"/>
          <p:cNvGraphicFramePr/>
          <p:nvPr/>
        </p:nvGraphicFramePr>
        <p:xfrm>
          <a:off x="1238992" y="3050656"/>
          <a:ext cx="7065100" cy="1864805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100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0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East.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West.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&lt;բ&gt;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/b/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[bɑr]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ɑr]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‘word’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բառ</a:t>
                      </a: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&lt;պ&gt;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/p/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[pɑɾ]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/b/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[bɑɾ]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‘dance’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պար</a:t>
                      </a: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&lt;փ&gt;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ɑk]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/p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/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[p</a:t>
                      </a:r>
                      <a:r>
                        <a:rPr lang="en-US" sz="1700" baseline="30000"/>
                        <a:t>h</a:t>
                      </a:r>
                      <a:r>
                        <a:rPr lang="en-US" sz="1700"/>
                        <a:t>ɑk]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‘yard’</a:t>
                      </a:r>
                      <a:endParaRPr sz="17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փակ</a:t>
                      </a:r>
                      <a:endParaRPr sz="17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Laryngeal contrast</a:t>
            </a:r>
            <a:endParaRPr/>
          </a:p>
        </p:txBody>
      </p:sp>
      <p:sp>
        <p:nvSpPr>
          <p:cNvPr id="82" name="Google Shape;82;p4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Geographically, the exact phonetic values for the 2-way contrast in Western varies by the speaker’s society 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Lebanese Arabic has a [b-p] distinction, so Western Armenian speakers in Lebanon use the [b-p] distinction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Language contact causes Western speakers to adopt the phonetic system of their surrounding</a:t>
            </a:r>
            <a:endParaRPr/>
          </a:p>
        </p:txBody>
      </p:sp>
      <p:graphicFrame>
        <p:nvGraphicFramePr>
          <p:cNvPr id="83" name="Google Shape;83;p4"/>
          <p:cNvGraphicFramePr/>
          <p:nvPr/>
        </p:nvGraphicFramePr>
        <p:xfrm>
          <a:off x="830517" y="2048421"/>
          <a:ext cx="7096625" cy="1920300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139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Lebanon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USA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Turkey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”voiced” labial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b</a:t>
                      </a:r>
                      <a:r>
                        <a:rPr lang="en-US" sz="1800"/>
                        <a:t>ɑɾ]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p</a:t>
                      </a:r>
                      <a:r>
                        <a:rPr lang="en-US" sz="1800"/>
                        <a:t>ɑɾ]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b</a:t>
                      </a:r>
                      <a:r>
                        <a:rPr lang="en-US" sz="1800"/>
                        <a:t>ɑɾ]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‘dance’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պար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“voiceless” labial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p</a:t>
                      </a:r>
                      <a:r>
                        <a:rPr lang="en-US" sz="1800"/>
                        <a:t>ɑk]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p</a:t>
                      </a:r>
                      <a:r>
                        <a:rPr lang="en-US" sz="1800" baseline="30000">
                          <a:highlight>
                            <a:srgbClr val="FFFF00"/>
                          </a:highlight>
                        </a:rPr>
                        <a:t>h</a:t>
                      </a:r>
                      <a:r>
                        <a:rPr lang="en-US" sz="1800"/>
                        <a:t>ɑk]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p</a:t>
                      </a:r>
                      <a:r>
                        <a:rPr lang="en-US" sz="1800" baseline="30000">
                          <a:highlight>
                            <a:srgbClr val="FFFF00"/>
                          </a:highlight>
                        </a:rPr>
                        <a:t>h</a:t>
                      </a:r>
                      <a:r>
                        <a:rPr lang="en-US" sz="1800"/>
                        <a:t>ɑk]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‘yard’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փակ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Rhotic contrast</a:t>
            </a:r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Eastern Armenian has a phonemic trill and flap (spirantized)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For Eastern speakers in Iran, the flap is actually a retroflex approximant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Western Armenian doesn’t have a phonemic trill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Rhotic changes are typologically common</a:t>
            </a:r>
            <a:endParaRPr/>
          </a:p>
        </p:txBody>
      </p:sp>
      <p:graphicFrame>
        <p:nvGraphicFramePr>
          <p:cNvPr id="90" name="Google Shape;90;p5"/>
          <p:cNvGraphicFramePr/>
          <p:nvPr/>
        </p:nvGraphicFramePr>
        <p:xfrm>
          <a:off x="828984" y="3559428"/>
          <a:ext cx="7738750" cy="2123490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98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Eastern (Armenia)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Eastern (Iran)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Western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&lt;ռ&gt;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/r/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/r/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/ɾ/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ռամկական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r</a:t>
                      </a:r>
                      <a:r>
                        <a:rPr lang="en-US" sz="1800"/>
                        <a:t>ɑmkɑkɑn]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r</a:t>
                      </a: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ɒ</a:t>
                      </a:r>
                      <a:r>
                        <a:rPr lang="en-US" sz="1800"/>
                        <a:t>mk</a:t>
                      </a: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ɒ</a:t>
                      </a:r>
                      <a:r>
                        <a:rPr lang="en-US" sz="1800"/>
                        <a:t>k</a:t>
                      </a: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ɒ</a:t>
                      </a:r>
                      <a:r>
                        <a:rPr lang="en-US" sz="1800"/>
                        <a:t>n]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[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ɾ</a:t>
                      </a:r>
                      <a:r>
                        <a:rPr lang="en-US" sz="1800"/>
                        <a:t>ɑmɡɑɡɑn]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‘democratic’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&lt;ր&gt;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/ɾ/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/ɻ/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/ɾ/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Րաֆֆի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ɾ</a:t>
                      </a:r>
                      <a:r>
                        <a:rPr lang="en-US" sz="1800"/>
                        <a:t>ɑfi/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ɻ</a:t>
                      </a: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ɒ</a:t>
                      </a:r>
                      <a:r>
                        <a:rPr lang="en-US" sz="1800"/>
                        <a:t>fi/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</a:t>
                      </a:r>
                      <a:r>
                        <a:rPr lang="en-US" sz="1800">
                          <a:highlight>
                            <a:srgbClr val="FFFF00"/>
                          </a:highlight>
                        </a:rPr>
                        <a:t>ɾ</a:t>
                      </a:r>
                      <a:r>
                        <a:rPr lang="en-US" sz="1800"/>
                        <a:t>ɑfi/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‘Raffi’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Vowel space</a:t>
            </a:r>
            <a:endParaRPr/>
          </a:p>
        </p:txBody>
      </p:sp>
      <p:sp>
        <p:nvSpPr>
          <p:cNvPr id="96" name="Google Shape;96;p6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Both dialects utilize same basic set of vocalic phonemes = canonical set of 5 vowels plus schwa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Midvowels have variable ATR: lax [ɛ, ɔ] or tense [e, o]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Across dialects, Eastern Armenian in Iran uses rounded /ɒ/ instead of unrounded /ɑ/ because of Persian contact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For glide-vowel sequences, the Eastern /ju/ sequence is (usually) pronounced as [ʏ] in Western because of contact with Turkic</a:t>
            </a:r>
            <a:endParaRPr/>
          </a:p>
          <a:p>
            <a:pPr marL="908050" lvl="1" indent="-436562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Char char="o"/>
            </a:pPr>
            <a:r>
              <a:rPr lang="en-US"/>
              <a:t>`guest’:   EA [hjuɾ]  հյուր	WA	 [hʏɾ] հիւր</a:t>
            </a:r>
            <a:endParaRPr/>
          </a:p>
        </p:txBody>
      </p:sp>
      <p:graphicFrame>
        <p:nvGraphicFramePr>
          <p:cNvPr id="97" name="Google Shape;97;p6"/>
          <p:cNvGraphicFramePr/>
          <p:nvPr/>
        </p:nvGraphicFramePr>
        <p:xfrm>
          <a:off x="2714708" y="2208530"/>
          <a:ext cx="4572000" cy="1112550"/>
        </p:xfrm>
        <a:graphic>
          <a:graphicData uri="http://schemas.openxmlformats.org/drawingml/2006/table">
            <a:tbl>
              <a:tblPr bandRow="1">
                <a:noFill/>
                <a:tableStyleId>{F6A7B2B3-8B4C-49AB-8574-11DC6F530B9D}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/i/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/u/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/e/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/ə/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/o/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/ɑ/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Stress</a:t>
            </a:r>
            <a:endParaRPr/>
          </a:p>
        </p:txBody>
      </p:sp>
      <p:sp>
        <p:nvSpPr>
          <p:cNvPr id="103" name="Google Shape;103;p7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Regular stress is ‘final’ like most other languages in the area, but… stress is on the rightmost non-schwa vowel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Some morphemes trigger irregular stress before or after them. Prestressing suffixes are common in Turkic, and stressed prefixes are common in Iranian.</a:t>
            </a:r>
            <a:endParaRPr/>
          </a:p>
        </p:txBody>
      </p:sp>
      <p:graphicFrame>
        <p:nvGraphicFramePr>
          <p:cNvPr id="104" name="Google Shape;104;p7"/>
          <p:cNvGraphicFramePr/>
          <p:nvPr/>
        </p:nvGraphicFramePr>
        <p:xfrm>
          <a:off x="945759" y="2232855"/>
          <a:ext cx="7621950" cy="2110100"/>
        </p:xfrm>
        <a:graphic>
          <a:graphicData uri="http://schemas.openxmlformats.org/drawingml/2006/table">
            <a:tbl>
              <a:tblPr bandRow="1">
                <a:noFill/>
                <a:tableStyleId>{F6A7B2B3-8B4C-49AB-8574-11DC6F530B9D}</a:tableStyleId>
              </a:tblPr>
              <a:tblGrid>
                <a:gridCol w="159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West.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East.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պատասխան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[bɑ.dɑs.ˈχɑn]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[pɑ.tɑs.ˈχɑn]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‘answer’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երբեմն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[jeɾˈ.pʰe.mən]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[jeɾˈ.pʰe.mən]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'sometimes’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հինգերորդ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[ˈhiŋkʰ-eɾoɾtʰ]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[ˈhiŋɡ-eɾoɾtʰ]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[hiŋɡ-eɾˈoɾtʰ]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‘fifth’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չայրեմ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[ˈtʃʰ-ɑj.ɾem]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[tʃʰ-ɑj.ˈɾem]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‘I don’t burn’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Syllable structure</a:t>
            </a:r>
            <a:endParaRPr/>
          </a:p>
        </p:txBody>
      </p:sp>
      <p:sp>
        <p:nvSpPr>
          <p:cNvPr id="110" name="Google Shape;110;p8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Typical syllable is max CVCC, like other languages in the area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Complex onsets are typically avoided, except for /Cj/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Complex codas typically have falling sonority, except the extrasyllabic appendix /k</a:t>
            </a:r>
            <a:r>
              <a:rPr lang="en-US" baseline="30000"/>
              <a:t>h</a:t>
            </a:r>
            <a:r>
              <a:rPr lang="en-US"/>
              <a:t>/ can be added after consonant cluster</a:t>
            </a:r>
            <a:endParaRPr/>
          </a:p>
        </p:txBody>
      </p:sp>
      <p:graphicFrame>
        <p:nvGraphicFramePr>
          <p:cNvPr id="111" name="Google Shape;111;p8"/>
          <p:cNvGraphicFramePr/>
          <p:nvPr/>
        </p:nvGraphicFramePr>
        <p:xfrm>
          <a:off x="1432147" y="1708498"/>
          <a:ext cx="7135625" cy="1902540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142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7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Western</a:t>
                      </a:r>
                      <a:endParaRPr sz="1800"/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Eastern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aseline="30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aseline="30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[u]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[u]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‘and’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ու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CV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[ɡɑ]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[kɑ]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‘it exists’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կա, կայ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CVC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[ɡɑn]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[kɑn]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‘they exist’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կան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CVCC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[ɡɑnk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[kɑnk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‘we exist’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կանք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2" name="Google Shape;112;p8"/>
          <p:cNvGraphicFramePr/>
          <p:nvPr/>
        </p:nvGraphicFramePr>
        <p:xfrm>
          <a:off x="1432148" y="5148712"/>
          <a:ext cx="7394000" cy="736620"/>
        </p:xfrm>
        <a:graphic>
          <a:graphicData uri="http://schemas.openxmlformats.org/drawingml/2006/table">
            <a:tbl>
              <a:tblPr bandRow="1">
                <a:noFill/>
                <a:tableStyleId>{F6A7B2B3-8B4C-49AB-8574-11DC6F530B9D}</a:tableStyleId>
              </a:tblPr>
              <a:tblGrid>
                <a:gridCol w="142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4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CjVCC</a:t>
                      </a:r>
                      <a:endParaRPr sz="18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[ɡjɑnk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/>
                        <a:t>[kjɑnk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‘life’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կյանք, կեանք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CVCC-k</a:t>
                      </a:r>
                      <a:r>
                        <a:rPr lang="en-US" sz="1800" baseline="30000"/>
                        <a:t>h</a:t>
                      </a:r>
                      <a:endParaRPr sz="1800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[bɑɾtk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[pɑɾtk</a:t>
                      </a:r>
                      <a:r>
                        <a:rPr lang="en-US" sz="1800" baseline="30000"/>
                        <a:t>h</a:t>
                      </a:r>
                      <a:r>
                        <a:rPr lang="en-US" sz="1800"/>
                        <a:t>]</a:t>
                      </a: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‘debt’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պարտք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Schwa epenthesis</a:t>
            </a:r>
            <a:endParaRPr/>
          </a:p>
        </p:txBody>
      </p:sp>
      <p:sp>
        <p:nvSpPr>
          <p:cNvPr id="118" name="Google Shape;118;p9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Even though Armenian is generally a CVCC language, the orthography shows long sequences of consonants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These clusters are predictably broken up in speech via schwa epenthesis. (Eastern transcription)</a:t>
            </a: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3302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None/>
            </a:pP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-US"/>
              <a:t>Location of schwa depends on a lot of factors (morphology, sonority, directional syllabification)</a:t>
            </a:r>
            <a:endParaRPr/>
          </a:p>
        </p:txBody>
      </p:sp>
      <p:graphicFrame>
        <p:nvGraphicFramePr>
          <p:cNvPr id="119" name="Google Shape;119;p9"/>
          <p:cNvGraphicFramePr/>
          <p:nvPr/>
        </p:nvGraphicFramePr>
        <p:xfrm>
          <a:off x="566738" y="3014822"/>
          <a:ext cx="8224950" cy="2273360"/>
        </p:xfrm>
        <a:graphic>
          <a:graphicData uri="http://schemas.openxmlformats.org/drawingml/2006/table">
            <a:tbl>
              <a:tblPr firstRow="1" bandRow="1">
                <a:noFill/>
                <a:tableStyleId>{F6A7B2B3-8B4C-49AB-8574-11DC6F530B9D}</a:tableStyleId>
              </a:tblPr>
              <a:tblGrid>
                <a:gridCol w="117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6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6C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դնել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գրպան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մկրտել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ճմռթկել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քրթմնջել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&lt;dnel&gt;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&lt;ɡɾpɑn&gt;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&lt;mkɾtel&gt;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&lt;tʃmrtʰkel&gt;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&lt;kʰɾtʰmndʒɑl&gt;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[də.nel]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[ɡəɾ.pɑn]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[mə.kəɾ.tel]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[tʃə.mərtʰ.kel]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[kʰəɾtʰ.mən.dʒɑl]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put’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‘pocket’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baptize’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wrinkle’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‘to mutter’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ideas</a:t>
            </a:r>
            <a:endParaRPr/>
          </a:p>
        </p:txBody>
      </p:sp>
      <p:sp>
        <p:nvSpPr>
          <p:cNvPr id="125" name="Google Shape;125;p10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</a:pPr>
            <a:endParaRPr sz="1800"/>
          </a:p>
          <a:p>
            <a:pPr marL="469900" lvl="0" indent="-4699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</a:pPr>
            <a:r>
              <a:rPr lang="en-US" sz="2000"/>
              <a:t>One common thing across Armenian phonology is that it‘s very specific to dialect and region</a:t>
            </a:r>
            <a:endParaRPr sz="2000"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endParaRPr sz="1800"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rPr lang="en-US" sz="1800"/>
              <a:t>	Try to find an Armenian-speaking community near you. 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rPr lang="en-US" sz="1800"/>
              <a:t>	Try to elicit and transcribe the words in the presentation on Praat. 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r>
              <a:rPr lang="en-US" sz="1800"/>
              <a:t>	See how easily their speech matches what you see in the slides vs. the phonology of the dominant language.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 sz="1200"/>
          </a:p>
          <a:p>
            <a:pPr marL="469900" lvl="0" indent="-469900" algn="l" rtl="0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</a:pPr>
            <a:endParaRPr sz="1600"/>
          </a:p>
        </p:txBody>
      </p:sp>
      <p:sp>
        <p:nvSpPr>
          <p:cNvPr id="126" name="Google Shape;126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10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-US" sz="1800"/>
              <a:t>Chapter 1 in Vaux, B. (1998). </a:t>
            </a:r>
            <a:r>
              <a:rPr lang="en-US" sz="1800" i="1"/>
              <a:t>The phonology of Armenian</a:t>
            </a:r>
            <a:r>
              <a:rPr lang="en-US" sz="1800"/>
              <a:t>. Oxford University Press.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-US" sz="1800"/>
              <a:t>Baronian, L. (2017). Two problems in Armenian phonology. </a:t>
            </a:r>
            <a:r>
              <a:rPr lang="en-US" sz="1800" i="1"/>
              <a:t>Language and Linguistics Compass</a:t>
            </a:r>
            <a:r>
              <a:rPr lang="en-US" sz="1800"/>
              <a:t>, </a:t>
            </a:r>
            <a:r>
              <a:rPr lang="en-US" sz="1800" i="1"/>
              <a:t>11</a:t>
            </a:r>
            <a:r>
              <a:rPr lang="en-US" sz="1800"/>
              <a:t>(8), e12247.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-US" sz="1800"/>
              <a:t>Seyfarth, S., &amp; Garellek, M. (2018). Plosive voicing acoustics and voice quality in Yerevan Armenian. </a:t>
            </a:r>
            <a:r>
              <a:rPr lang="en-US" sz="1800" i="1"/>
              <a:t>Journal of Phonetics</a:t>
            </a:r>
            <a:r>
              <a:rPr lang="en-US" sz="1800"/>
              <a:t>, </a:t>
            </a:r>
            <a:r>
              <a:rPr lang="en-US" sz="1800" i="1"/>
              <a:t>71</a:t>
            </a:r>
            <a:r>
              <a:rPr lang="en-US" sz="1800"/>
              <a:t>, 425-450.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-US" sz="1800"/>
              <a:t>Kelly, N. E., &amp; Keshishian, L. (2021). Voicing patterns in stops among heritage speakers of Western Armenian in Lebanon and the US. </a:t>
            </a:r>
            <a:r>
              <a:rPr lang="en-US" sz="1800" i="1"/>
              <a:t>Nordic Journal of Linguistics</a:t>
            </a:r>
            <a:r>
              <a:rPr lang="en-US" sz="1800"/>
              <a:t>, 1-27.</a:t>
            </a:r>
            <a:endParaRPr/>
          </a:p>
          <a:p>
            <a:pPr marL="469900" lvl="0" indent="-469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-US" sz="1800"/>
              <a:t>Feel free to ask me for current on dialectal phonetics ☺ </a:t>
            </a:r>
            <a:endParaRPr sz="1800"/>
          </a:p>
          <a:p>
            <a:pPr marL="469900" lvl="0" indent="-355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None/>
            </a:pPr>
            <a:endParaRPr sz="18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t>11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>
            <a:spLocks noGrp="1"/>
          </p:cNvSpPr>
          <p:nvPr>
            <p:ph type="title"/>
          </p:nvPr>
        </p:nvSpPr>
        <p:spPr>
          <a:xfrm>
            <a:off x="574675" y="304800"/>
            <a:ext cx="8001000" cy="747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lecture</a:t>
            </a:r>
            <a:endParaRPr/>
          </a:p>
        </p:txBody>
      </p:sp>
      <p:sp>
        <p:nvSpPr>
          <p:cNvPr id="139" name="Google Shape;139;p12"/>
          <p:cNvSpPr txBox="1">
            <a:spLocks noGrp="1"/>
          </p:cNvSpPr>
          <p:nvPr>
            <p:ph type="body" idx="1"/>
          </p:nvPr>
        </p:nvSpPr>
        <p:spPr>
          <a:xfrm>
            <a:off x="566738" y="1268413"/>
            <a:ext cx="8001000" cy="47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rPr lang="en-US" sz="1600"/>
              <a:t>is part of the series </a:t>
            </a:r>
            <a:r>
              <a:rPr lang="en-US" sz="1600" i="1"/>
              <a:t>Glottothèque: Languages of the Anatolia, Caucasus, Iran, Mesopotamia; grammatical snippets online</a:t>
            </a:r>
            <a:r>
              <a:rPr lang="en-US" sz="1600"/>
              <a:t>, ed. by. C. Bulut, A. Donabédian-Demopoulos, G. Haig, G. Khan, P. Samvelian, S. Skopeteas, N. Sumbatova</a:t>
            </a:r>
            <a:r>
              <a:rPr lang="en-US" sz="1600" i="1"/>
              <a:t>. </a:t>
            </a:r>
            <a:r>
              <a:rPr lang="en-US" sz="1600"/>
              <a:t>Bamberg/Cambridge/Göttingen/Moskow/Nicosia/Paris: LACIM network.</a:t>
            </a:r>
            <a:endParaRPr/>
          </a:p>
        </p:txBody>
      </p:sp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675" y="2871765"/>
            <a:ext cx="7900973" cy="317320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2"/>
          <p:cNvSpPr/>
          <p:nvPr/>
        </p:nvSpPr>
        <p:spPr>
          <a:xfrm>
            <a:off x="689548" y="3987383"/>
            <a:ext cx="4429593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may find related lectures and further information at the Glottothèque website at: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https://spw.uni-goettingen.de/projects/lacim/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1211</Words>
  <Application>Microsoft Macintosh PowerPoint</Application>
  <PresentationFormat>On-screen Show (4:3)</PresentationFormat>
  <Paragraphs>266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Noto Sans Symbols</vt:lpstr>
      <vt:lpstr>Verdana</vt:lpstr>
      <vt:lpstr>Profile</vt:lpstr>
      <vt:lpstr>Hossep Dolatian</vt:lpstr>
      <vt:lpstr>Phoneme inventory</vt:lpstr>
      <vt:lpstr>Laryngeal contrast</vt:lpstr>
      <vt:lpstr>Laryngeal contrast</vt:lpstr>
      <vt:lpstr>Rhotic contrast</vt:lpstr>
      <vt:lpstr>Vowel space</vt:lpstr>
      <vt:lpstr>Stress</vt:lpstr>
      <vt:lpstr>Syllable structure</vt:lpstr>
      <vt:lpstr>Schwa epenthesis</vt:lpstr>
      <vt:lpstr>ideas</vt:lpstr>
      <vt:lpstr>references</vt:lpstr>
      <vt:lpstr>this lecture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Hossep Dolatian</dc:title>
  <dc:creator>stavros skopeteas</dc:creator>
  <cp:lastModifiedBy>Daniel Schaefer</cp:lastModifiedBy>
  <cp:revision>1</cp:revision>
  <dcterms:created xsi:type="dcterms:W3CDTF">2007-09-25T10:39:58Z</dcterms:created>
  <dcterms:modified xsi:type="dcterms:W3CDTF">2022-01-22T22:24:47Z</dcterms:modified>
</cp:coreProperties>
</file>