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hfX0gC/F/r2G13roB+CPeQVX/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605F75-BECF-4496-B935-58FE332C915B}">
  <a:tblStyle styleId="{47605F75-BECF-4496-B935-58FE332C915B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2F4"/>
          </a:solidFill>
        </a:fill>
      </a:tcStyle>
    </a:wholeTbl>
    <a:band1H>
      <a:tcTxStyle/>
      <a:tcStyle>
        <a:tcBdr/>
        <a:fill>
          <a:solidFill>
            <a:srgbClr val="E0E4E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4E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5"/>
  </p:normalViewPr>
  <p:slideViewPr>
    <p:cSldViewPr snapToGrid="0">
      <p:cViewPr varScale="1">
        <p:scale>
          <a:sx n="99" d="100"/>
          <a:sy n="99" d="100"/>
        </p:scale>
        <p:origin x="200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sldNum" idx="12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o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lvl="4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o"/>
              <a:defRPr sz="22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Calibri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3924300" cy="504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2"/>
          </p:nvPr>
        </p:nvSpPr>
        <p:spPr>
          <a:xfrm>
            <a:off x="4643438" y="1268413"/>
            <a:ext cx="3924300" cy="504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9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o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4650" algn="l" rtl="0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sz="23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cxnSp>
        <p:nvCxnSpPr>
          <p:cNvPr id="12" name="Google Shape;12;p14"/>
          <p:cNvCxnSpPr/>
          <p:nvPr/>
        </p:nvCxnSpPr>
        <p:spPr>
          <a:xfrm>
            <a:off x="609600" y="6145096"/>
            <a:ext cx="79248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3;p1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" name="Google Shape;16;p14"/>
          <p:cNvCxnSpPr/>
          <p:nvPr/>
        </p:nvCxnSpPr>
        <p:spPr>
          <a:xfrm>
            <a:off x="566738" y="1152641"/>
            <a:ext cx="8008936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 txBox="1">
            <a:spLocks noGrp="1"/>
          </p:cNvSpPr>
          <p:nvPr>
            <p:ph type="ctrTitle"/>
          </p:nvPr>
        </p:nvSpPr>
        <p:spPr>
          <a:xfrm>
            <a:off x="705318" y="4431155"/>
            <a:ext cx="7772400" cy="423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Hossep Dolatian</a:t>
            </a:r>
            <a:endParaRPr/>
          </a:p>
        </p:txBody>
      </p:sp>
      <p:sp>
        <p:nvSpPr>
          <p:cNvPr id="53" name="Google Shape;53;p1"/>
          <p:cNvSpPr/>
          <p:nvPr/>
        </p:nvSpPr>
        <p:spPr>
          <a:xfrm>
            <a:off x="1163772" y="5601139"/>
            <a:ext cx="70104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21.01.2022</a:t>
            </a:r>
          </a:p>
        </p:txBody>
      </p:sp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142" y="275376"/>
            <a:ext cx="3548063" cy="1420812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9443" y="591702"/>
            <a:ext cx="1250481" cy="102226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705318" y="3111286"/>
            <a:ext cx="7772400" cy="505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Armenian</a:t>
            </a:r>
            <a:endParaRPr/>
          </a:p>
        </p:txBody>
      </p:sp>
      <p:sp>
        <p:nvSpPr>
          <p:cNvPr id="57" name="Google Shape;57;p1"/>
          <p:cNvSpPr txBox="1"/>
          <p:nvPr/>
        </p:nvSpPr>
        <p:spPr>
          <a:xfrm>
            <a:off x="705318" y="3502682"/>
            <a:ext cx="7772400" cy="601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Morphology</a:t>
            </a:r>
            <a:endParaRPr/>
          </a:p>
        </p:txBody>
      </p:sp>
      <p:sp>
        <p:nvSpPr>
          <p:cNvPr id="58" name="Google Shape;58;p1"/>
          <p:cNvSpPr txBox="1"/>
          <p:nvPr/>
        </p:nvSpPr>
        <p:spPr>
          <a:xfrm>
            <a:off x="705318" y="4772073"/>
            <a:ext cx="7772400" cy="47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Stony Brook University</a:t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548641" y="6237649"/>
            <a:ext cx="82406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visit glottothèque at: https://spw.uni-goettingen.de/projects/lacim/</a:t>
            </a:r>
            <a:endParaRPr sz="1800" b="0" i="0" u="none" strike="noStrike" cap="none">
              <a:solidFill>
                <a:srgbClr val="00009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705318" y="2223989"/>
            <a:ext cx="7772400" cy="519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glottothèque</a:t>
            </a:r>
            <a:br>
              <a:rPr lang="en-US" sz="30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languages of Anatolia, Caucasus, Iran, Mesopotamia</a:t>
            </a:r>
            <a:r>
              <a:rPr lang="en-US" sz="2400" b="1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0675" y="4379730"/>
            <a:ext cx="2574715" cy="94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Overview of morphology</a:t>
            </a:r>
            <a:endParaRPr/>
          </a:p>
        </p:txBody>
      </p:sp>
      <p:sp>
        <p:nvSpPr>
          <p:cNvPr id="67" name="Google Shape;67;p2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 dirty="0"/>
              <a:t>Morphology is primarily suffixing (</a:t>
            </a:r>
            <a:r>
              <a:rPr lang="en-US" sz="2000" b="1" u="sng" dirty="0"/>
              <a:t>D</a:t>
            </a:r>
            <a:r>
              <a:rPr lang="en-US" sz="2000" dirty="0"/>
              <a:t>erivational and </a:t>
            </a:r>
            <a:r>
              <a:rPr lang="en-US" sz="2000" b="1" u="sng" dirty="0"/>
              <a:t>I</a:t>
            </a:r>
            <a:r>
              <a:rPr lang="en-US" sz="2000" dirty="0"/>
              <a:t>nflectional) and agglutinative. </a:t>
            </a:r>
            <a:endParaRPr dirty="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 dirty="0"/>
              <a:t>Few prefixes, and compounding with linker </a:t>
            </a:r>
            <a:r>
              <a:rPr lang="en-US" sz="2000" i="1" dirty="0"/>
              <a:t>–a – </a:t>
            </a:r>
            <a:r>
              <a:rPr lang="en-US" sz="2000" dirty="0"/>
              <a:t>(very Hellenic)</a:t>
            </a:r>
            <a:endParaRPr dirty="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 dirty="0"/>
              <a:t>The entire word gets regular stress and forms a prosodic word</a:t>
            </a:r>
            <a:endParaRPr sz="2000" dirty="0"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 dirty="0"/>
          </a:p>
          <a:p>
            <a:pPr marL="469900" lvl="0" indent="-355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endParaRPr sz="1800" dirty="0"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 dirty="0"/>
          </a:p>
        </p:txBody>
      </p:sp>
      <p:sp>
        <p:nvSpPr>
          <p:cNvPr id="68" name="Google Shape;68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9" name="Google Shape;69;p2"/>
          <p:cNvGraphicFramePr/>
          <p:nvPr/>
        </p:nvGraphicFramePr>
        <p:xfrm>
          <a:off x="815222" y="2976091"/>
          <a:ext cx="7719175" cy="3068890"/>
        </p:xfrm>
        <a:graphic>
          <a:graphicData uri="http://schemas.openxmlformats.org/drawingml/2006/table">
            <a:tbl>
              <a:tblPr bandRow="1">
                <a:noFill/>
                <a:tableStyleId>{47605F75-BECF-4496-B935-58FE332C915B}</a:tableStyleId>
              </a:tblPr>
              <a:tblGrid>
                <a:gridCol w="167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/>
                        <a:t>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[kʰɑʁɑkʰ]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‘country’ քաղաք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 + 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[kʰɑʁɑkʰ-ɑˈtsʰi]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‘citizen’ քաղաքացի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 + D + 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[kʰɑʁɑkʰ-ɑtsʰi-ˈneɾ]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'citizen-PL’  քաղաքացիներ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 + D + I + 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[kʰɑʁɑkʰ-ɑtsʰi-neˈɾ-ov]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600"/>
                        <a:t>'citizen-PL-INS’  քաղաքացիներ</a:t>
                      </a:r>
                      <a:r>
                        <a:rPr lang="en-US"/>
                        <a:t>ով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D + 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[ɑŋ-kʰɑˈʁɑkʰ]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‘countryless’ անքաղաք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 + L + 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[kʰɑʁɑkʰ-ɑ-ˈmɑjɾ]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‘capital’ քաղաքամայր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(lit. country + mother)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Nominal inflection</a:t>
            </a:r>
            <a:endParaRPr/>
          </a:p>
        </p:txBody>
      </p:sp>
      <p:sp>
        <p:nvSpPr>
          <p:cNvPr id="75" name="Google Shape;75;p3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Regular nouns have agglutinative inflection for Number+Case+Det</a:t>
            </a:r>
            <a:endParaRPr sz="2000"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Nom/Acc and Gen/Dat are syncretic in nouns (not pronouns)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Abl is /-e/ in Western, /-its</a:t>
            </a:r>
            <a:r>
              <a:rPr lang="en-US" sz="2000" baseline="30000"/>
              <a:t>h</a:t>
            </a:r>
            <a:r>
              <a:rPr lang="en-US" sz="2000"/>
              <a:t>/ in Eastern. Loc /-um/ in Eastern only.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Det is definite, 1SG/2SG possessive, and (Western) indefinite</a:t>
            </a:r>
            <a:endParaRPr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000"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Oblique cases (Gen, Abl,…) can‘t take Def in Eastern</a:t>
            </a:r>
            <a:endParaRPr/>
          </a:p>
        </p:txBody>
      </p:sp>
      <p:sp>
        <p:nvSpPr>
          <p:cNvPr id="76" name="Google Shape;76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3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7" name="Google Shape;77;p3"/>
          <p:cNvGraphicFramePr/>
          <p:nvPr/>
        </p:nvGraphicFramePr>
        <p:xfrm>
          <a:off x="327663" y="2945703"/>
          <a:ext cx="8479150" cy="280423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1131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7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N + 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N + PL + 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N + PL + K + Det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՝country’ քաղաք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600"/>
                        <a:t>՝countries’ քաղաքներ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‘my countries’ քաղաքներս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Nom/Acc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kʰɑʁɑkʰ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       -əs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Gen/Dat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kʰɑʁɑkʰ -i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-u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 -u   -s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Abl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kʰɑʁɑkʰ -e    WA</a:t>
                      </a:r>
                      <a:endParaRPr sz="16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kʰɑʁɑkʰ -itsʰ  EA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-e</a:t>
                      </a:r>
                      <a:endParaRPr sz="16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600"/>
                        <a:t>kʰɑʁɑkʰ-neɾ-itsʰ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 -e   -s</a:t>
                      </a:r>
                      <a:endParaRPr sz="16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600"/>
                        <a:t>kʰɑʁɑkʰ-neɾ  -itsʰ -əs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Inst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kʰɑʁɑkʰ -ov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-ov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kʰɑʁɑkʰ-neɾ  -ov -əs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Loc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600"/>
                        <a:t>kʰɑʁɑkʰ -um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600"/>
                        <a:t>kʰɑʁɑkʰ-neɾ -um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/>
                        <a:t>kʰɑʁɑkʰ-neɾ -um -əs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Nominal inflection and recursion</a:t>
            </a:r>
            <a:endParaRPr/>
          </a:p>
        </p:txBody>
      </p:sp>
      <p:sp>
        <p:nvSpPr>
          <p:cNvPr id="83" name="Google Shape;83;p4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Nouns are inflected for PL+Case+Det</a:t>
            </a: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But ellipsis can create sequences of stacked inflection</a:t>
            </a:r>
            <a:endParaRPr sz="200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Common in Turkic</a:t>
            </a:r>
            <a:endParaRPr sz="2000"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</p:txBody>
      </p:sp>
      <p:sp>
        <p:nvSpPr>
          <p:cNvPr id="84" name="Google Shape;84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4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" name="Google Shape;85;p4"/>
          <p:cNvGraphicFramePr/>
          <p:nvPr/>
        </p:nvGraphicFramePr>
        <p:xfrm>
          <a:off x="1385832" y="4182427"/>
          <a:ext cx="4398625" cy="1529110"/>
        </p:xfrm>
        <a:graphic>
          <a:graphicData uri="http://schemas.openxmlformats.org/drawingml/2006/table">
            <a:tbl>
              <a:tblPr bandRow="1">
                <a:noFill/>
                <a:tableStyleId>{47605F75-BECF-4496-B935-58FE332C915B}</a:tableStyleId>
              </a:tblPr>
              <a:tblGrid>
                <a:gridCol w="137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mɑɾjɑm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-i-n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-neɾ-ov-ə</a:t>
                      </a:r>
                      <a:endParaRPr sz="16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Mariam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-Gen-Def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-PL-Inst-Def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‘With Mariam’s’ Մարիամիններովը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6" name="Google Shape;86;p4"/>
          <p:cNvGraphicFramePr/>
          <p:nvPr/>
        </p:nvGraphicFramePr>
        <p:xfrm>
          <a:off x="1385832" y="1778233"/>
          <a:ext cx="5860500" cy="1077000"/>
        </p:xfrm>
        <a:graphic>
          <a:graphicData uri="http://schemas.openxmlformats.org/drawingml/2006/table">
            <a:tbl>
              <a:tblPr bandRow="1">
                <a:noFill/>
                <a:tableStyleId>{47605F75-BECF-4496-B935-58FE332C915B}</a:tableStyleId>
              </a:tblPr>
              <a:tblGrid>
                <a:gridCol w="121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mɑɾjɑm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-i-n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seʁɑn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-neɾ-ov-ə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Mariam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-Gen-Def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table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-PL-Inst-Def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‘With Mariam’s tables’ Մարիամին սեղաններովը</a:t>
                      </a:r>
                      <a:endParaRPr sz="160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Allomorphy in nominal inflection</a:t>
            </a:r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Phonologically-conditioned allomorphy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Def is /-ə/ after C, /-n/ after V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Possessives are /-əs/ and /-ət</a:t>
            </a:r>
            <a:r>
              <a:rPr lang="en-US" sz="2000" baseline="30000"/>
              <a:t>(h)</a:t>
            </a:r>
            <a:r>
              <a:rPr lang="en-US" sz="2000"/>
              <a:t>/ after C, /-s/ and /-t</a:t>
            </a:r>
            <a:r>
              <a:rPr lang="en-US" sz="2000" baseline="30000"/>
              <a:t>(h)</a:t>
            </a:r>
            <a:r>
              <a:rPr lang="en-US" sz="2000"/>
              <a:t>/ after V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PL is /-eɾ/ after monosyllables, /-neɾ/ after poylsyllables</a:t>
            </a: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71487" lvl="1" indent="0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Morphologically-conditioned allomorphy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Dat/Gen is /-u/ after some morphemes, but generally /-i/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A few words have special PL or Dat/Gen allomorphs – next up</a:t>
            </a:r>
            <a:endParaRPr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</p:txBody>
      </p:sp>
      <p:sp>
        <p:nvSpPr>
          <p:cNvPr id="93" name="Google Shape;93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5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4" name="Google Shape;94;p5"/>
          <p:cNvGraphicFramePr/>
          <p:nvPr/>
        </p:nvGraphicFramePr>
        <p:xfrm>
          <a:off x="1136109" y="2762285"/>
          <a:ext cx="7080150" cy="1046525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154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1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7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+Def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+1SG.Poss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+PL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‘</a:t>
                      </a:r>
                      <a:r>
                        <a:rPr lang="en-US"/>
                        <a:t>rose</a:t>
                      </a:r>
                      <a:r>
                        <a:rPr lang="en-US" sz="1400"/>
                        <a:t>’ վարդ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vɑɾ</a:t>
                      </a:r>
                      <a:r>
                        <a:rPr lang="en-US" sz="1400"/>
                        <a:t>t</a:t>
                      </a:r>
                      <a:r>
                        <a:rPr lang="en-US" sz="1400" baseline="30000"/>
                        <a:t>h</a:t>
                      </a:r>
                      <a:endParaRPr sz="14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-ə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-əs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-eɾ</a:t>
                      </a: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/>
                        <a:t>`wind’ քամի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kʰɑmi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kʰɑmi</a:t>
                      </a:r>
                      <a:r>
                        <a:rPr lang="en-US" sz="1400"/>
                        <a:t>-n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kʰɑmi</a:t>
                      </a:r>
                      <a:r>
                        <a:rPr lang="en-US" sz="1400"/>
                        <a:t>-s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kʰɑmi</a:t>
                      </a:r>
                      <a:r>
                        <a:rPr lang="en-US" sz="1400"/>
                        <a:t>-ne</a:t>
                      </a:r>
                      <a:r>
                        <a:rPr lang="en-US"/>
                        <a:t>ɾ</a:t>
                      </a: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5" name="Google Shape;95;p5"/>
          <p:cNvGraphicFramePr/>
          <p:nvPr/>
        </p:nvGraphicFramePr>
        <p:xfrm>
          <a:off x="1592797" y="5083391"/>
          <a:ext cx="5987100" cy="1012425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88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+Dat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West.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-eɾ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-eɾ-u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`roses’ վարդեր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East.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-eɾ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-eɾ-i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`roses’ վարդեր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Irregularity in nominal inflection</a:t>
            </a:r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Some high-frequency words have special root allomorphs or suffix allomorphs for Dat/Gen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Oblique cases repeat this special allomorph, sometimes with a linker morph. Patterns of oblique stems is common in the Caucuses</a:t>
            </a:r>
            <a:endParaRPr sz="2000"/>
          </a:p>
        </p:txBody>
      </p:sp>
      <p:sp>
        <p:nvSpPr>
          <p:cNvPr id="102" name="Google Shape;102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6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3" name="Google Shape;103;p6"/>
          <p:cNvGraphicFramePr/>
          <p:nvPr/>
        </p:nvGraphicFramePr>
        <p:xfrm>
          <a:off x="1374742" y="2955550"/>
          <a:ext cx="7159650" cy="299147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104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8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Regular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Irregular suffix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Irregular ablaut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‘</a:t>
                      </a:r>
                      <a:r>
                        <a:rPr lang="en-US"/>
                        <a:t>rose</a:t>
                      </a:r>
                      <a:r>
                        <a:rPr lang="en-US" sz="1400"/>
                        <a:t>’</a:t>
                      </a:r>
                      <a:r>
                        <a:rPr lang="en-US"/>
                        <a:t> վարդ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‘friend’ ընկեր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’</a:t>
                      </a:r>
                      <a:r>
                        <a:rPr lang="en-US"/>
                        <a:t>mo</a:t>
                      </a:r>
                      <a:r>
                        <a:rPr lang="en-US" sz="1400"/>
                        <a:t>ther’ </a:t>
                      </a:r>
                      <a:r>
                        <a:rPr lang="en-US"/>
                        <a:t>մ</a:t>
                      </a:r>
                      <a:r>
                        <a:rPr lang="en-US" sz="1400"/>
                        <a:t>այր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Nom/Acc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WA: </a:t>
                      </a:r>
                      <a:r>
                        <a:rPr lang="en-US" sz="1400"/>
                        <a:t>ə</a:t>
                      </a:r>
                      <a:r>
                        <a:rPr lang="en-US"/>
                        <a:t>ŋ</a:t>
                      </a:r>
                      <a:r>
                        <a:rPr lang="en-US" sz="1600"/>
                        <a:t>ɡ</a:t>
                      </a:r>
                      <a:r>
                        <a:rPr lang="en-US" sz="1400"/>
                        <a:t>eɾ</a:t>
                      </a:r>
                      <a:endParaRPr sz="14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EA: əŋ</a:t>
                      </a:r>
                      <a:r>
                        <a:rPr lang="en-US" sz="1600"/>
                        <a:t>k</a:t>
                      </a:r>
                      <a:r>
                        <a:rPr lang="en-US"/>
                        <a:t>eɾ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m</a:t>
                      </a:r>
                      <a:r>
                        <a:rPr lang="en-US" sz="1400"/>
                        <a:t>ɑjɾ</a:t>
                      </a: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Dat/Gen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-i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WA: </a:t>
                      </a:r>
                      <a:r>
                        <a:rPr lang="en-US" sz="1400"/>
                        <a:t>ə</a:t>
                      </a:r>
                      <a:r>
                        <a:rPr lang="en-US"/>
                        <a:t>ŋ</a:t>
                      </a:r>
                      <a:r>
                        <a:rPr lang="en-US" sz="1600"/>
                        <a:t>k</a:t>
                      </a:r>
                      <a:r>
                        <a:rPr lang="en-US" sz="1400"/>
                        <a:t>eɾ-otʃ</a:t>
                      </a:r>
                      <a:r>
                        <a:rPr lang="en-US"/>
                        <a:t>ʰ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EA: əŋ</a:t>
                      </a:r>
                      <a:r>
                        <a:rPr lang="en-US" sz="1600"/>
                        <a:t>k</a:t>
                      </a:r>
                      <a:r>
                        <a:rPr lang="en-US"/>
                        <a:t>eɾ-odʒ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m</a:t>
                      </a:r>
                      <a:r>
                        <a:rPr lang="en-US" sz="1400"/>
                        <a:t>oɾ</a:t>
                      </a: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Abl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-e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WA: </a:t>
                      </a:r>
                      <a:r>
                        <a:rPr lang="en-US" sz="1400"/>
                        <a:t>ə</a:t>
                      </a:r>
                      <a:r>
                        <a:rPr lang="en-US"/>
                        <a:t>ŋ</a:t>
                      </a:r>
                      <a:r>
                        <a:rPr lang="en-US" sz="1600"/>
                        <a:t>ɡ</a:t>
                      </a:r>
                      <a:r>
                        <a:rPr lang="en-US" sz="1400"/>
                        <a:t>eɾ-otʃ</a:t>
                      </a:r>
                      <a:r>
                        <a:rPr lang="en-US"/>
                        <a:t>ʰ</a:t>
                      </a:r>
                      <a:r>
                        <a:rPr lang="en-US" sz="1400"/>
                        <a:t>-m-e</a:t>
                      </a:r>
                      <a:endParaRPr sz="14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EA: əŋ</a:t>
                      </a:r>
                      <a:r>
                        <a:rPr lang="en-US" sz="1600"/>
                        <a:t>k</a:t>
                      </a:r>
                      <a:r>
                        <a:rPr lang="en-US"/>
                        <a:t>eɾ-odʒ     -itsʰ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WA: m</a:t>
                      </a:r>
                      <a:r>
                        <a:rPr lang="en-US" sz="1400"/>
                        <a:t>oɾ-m-e</a:t>
                      </a:r>
                      <a:endParaRPr sz="14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EA:  moɾ    -itsʰ</a:t>
                      </a: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Inst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vɑɾt</a:t>
                      </a:r>
                      <a:r>
                        <a:rPr lang="en-US" baseline="30000"/>
                        <a:t>h</a:t>
                      </a:r>
                      <a:r>
                        <a:rPr lang="en-US" sz="1400"/>
                        <a:t>-ov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WA: </a:t>
                      </a:r>
                      <a:r>
                        <a:rPr lang="en-US" sz="1400"/>
                        <a:t>ə</a:t>
                      </a:r>
                      <a:r>
                        <a:rPr lang="en-US"/>
                        <a:t>ŋ</a:t>
                      </a:r>
                      <a:r>
                        <a:rPr lang="en-US" sz="1600"/>
                        <a:t>ɡ</a:t>
                      </a:r>
                      <a:r>
                        <a:rPr lang="en-US" sz="1400"/>
                        <a:t>eɾ-otʃ</a:t>
                      </a:r>
                      <a:r>
                        <a:rPr lang="en-US"/>
                        <a:t>ʰ</a:t>
                      </a:r>
                      <a:r>
                        <a:rPr lang="en-US" sz="1400"/>
                        <a:t>-m-ov</a:t>
                      </a:r>
                      <a:endParaRPr sz="14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EA: əŋ</a:t>
                      </a:r>
                      <a:r>
                        <a:rPr lang="en-US" sz="1600"/>
                        <a:t>ɡ</a:t>
                      </a:r>
                      <a:r>
                        <a:rPr lang="en-US"/>
                        <a:t>eɾ-odʒ     -ov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WA: m</a:t>
                      </a:r>
                      <a:r>
                        <a:rPr lang="en-US" sz="1400"/>
                        <a:t>oɾ-m-ov</a:t>
                      </a:r>
                      <a:endParaRPr sz="14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Verdana"/>
                        <a:buNone/>
                      </a:pPr>
                      <a:r>
                        <a:rPr lang="en-US"/>
                        <a:t>EA:  moɾ    -ov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Verbal conjugation classes</a:t>
            </a:r>
            <a:endParaRPr/>
          </a:p>
        </p:txBody>
      </p:sp>
      <p:sp>
        <p:nvSpPr>
          <p:cNvPr id="109" name="Google Shape;109;p7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Morphologically, verbs are either simplex or complex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Simplex: root + theme vowel + inflection (infinitive)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Theme vowel is either /-e-/, /-i-/, /-ɑ-/. Very IE.</a:t>
            </a:r>
            <a:endParaRPr/>
          </a:p>
          <a:p>
            <a:pPr marL="908050" lvl="1" indent="-436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 sz="2000"/>
              <a:t>/-i-/ is absent in Eastern. Archaic forms of Western also had /-u-/</a:t>
            </a:r>
            <a:endParaRPr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908050" lvl="1" indent="-309563" algn="l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Complex verb includes a valency-changing suffix</a:t>
            </a:r>
            <a:endParaRPr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342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endParaRPr sz="200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/>
              <a:t>Complex verbs can be derived from non-verbs hear [uɾɑχ] ‘happy’</a:t>
            </a:r>
            <a:endParaRPr sz="2000"/>
          </a:p>
        </p:txBody>
      </p:sp>
      <p:sp>
        <p:nvSpPr>
          <p:cNvPr id="110" name="Google Shape;110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7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1" name="Google Shape;111;p7"/>
          <p:cNvGraphicFramePr/>
          <p:nvPr/>
        </p:nvGraphicFramePr>
        <p:xfrm>
          <a:off x="1527175" y="2924731"/>
          <a:ext cx="6096000" cy="670580"/>
        </p:xfrm>
        <a:graphic>
          <a:graphicData uri="http://schemas.openxmlformats.org/drawingml/2006/table">
            <a:tbl>
              <a:tblPr bandRow="1">
                <a:noFill/>
                <a:tableStyleId>{47605F75-BECF-4496-B935-58FE332C915B}</a:tableStyleId>
              </a:tblPr>
              <a:tblGrid>
                <a:gridCol w="107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ləs-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e</a:t>
                      </a:r>
                      <a:r>
                        <a:rPr lang="en-US" sz="1600"/>
                        <a:t>-l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WA χos-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i</a:t>
                      </a:r>
                      <a:r>
                        <a:rPr lang="en-US" sz="1600"/>
                        <a:t>-l / EA χos-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e</a:t>
                      </a:r>
                      <a:r>
                        <a:rPr lang="en-US" sz="1600"/>
                        <a:t>-l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ɑʁ-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ɑ</a:t>
                      </a:r>
                      <a:r>
                        <a:rPr lang="en-US" sz="1600"/>
                        <a:t>-l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R-Th-Inf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’to hear’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’to speak’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‘to grind’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2" name="Google Shape;112;p7"/>
          <p:cNvGraphicFramePr/>
          <p:nvPr/>
        </p:nvGraphicFramePr>
        <p:xfrm>
          <a:off x="832026" y="3948102"/>
          <a:ext cx="7618075" cy="174759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211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Causative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Passive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Inchoative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'to make s.o. hear’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'to be spoken’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'to become happy’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tsʰən</a:t>
                      </a:r>
                      <a:r>
                        <a:rPr lang="en-US" sz="1600"/>
                        <a:t>-e-l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WA χos-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v</a:t>
                      </a:r>
                      <a:r>
                        <a:rPr lang="en-US" sz="1600"/>
                        <a:t>-i-l / EA χos-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v</a:t>
                      </a:r>
                      <a:r>
                        <a:rPr lang="en-US" sz="1600"/>
                        <a:t>-e-l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uɾɑχ-ɑ-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n</a:t>
                      </a:r>
                      <a:r>
                        <a:rPr lang="en-US" sz="1600"/>
                        <a:t>-ɑ-l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R-Th-Caus-Th-Inf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Root-Pass-Th-Inf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R-L-Inch-Th-Inf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լսեցնել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խօսուիլ / խոսվել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ուրախանալ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Verbal inflection</a:t>
            </a:r>
            <a:endParaRPr/>
          </a:p>
        </p:txBody>
      </p:sp>
      <p:sp>
        <p:nvSpPr>
          <p:cNvPr id="118" name="Google Shape;118;p8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In finite verbs, verbs inflect for tense, aspect, and subject agreement. Past tense and perfective aspect are overt.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For mood, verbs inflect for imperatives and prohibitive</a:t>
            </a:r>
            <a:endParaRPr/>
          </a:p>
        </p:txBody>
      </p:sp>
      <p:graphicFrame>
        <p:nvGraphicFramePr>
          <p:cNvPr id="119" name="Google Shape;119;p8"/>
          <p:cNvGraphicFramePr/>
          <p:nvPr/>
        </p:nvGraphicFramePr>
        <p:xfrm>
          <a:off x="574675" y="2501900"/>
          <a:ext cx="7647250" cy="206253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229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0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‘to hear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‘to grind’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Inf.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ləs-e-l</a:t>
                      </a: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լսել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ɑʁ-ɑ-l</a:t>
                      </a: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աղալ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R-Th-Inf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Subj. Pres. 1PL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ɑʁ-ɑ-nk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R-Th-IPL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Subj. Pst. Impf. 1PL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ləs-e-ji-nk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ɑʁ-ɑ-ji-nk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R-Th-Pst-IPL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Pst. Perf. 1PL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ləs-e-tsʰ-i-nk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ɑʁ-ɑ-tsʰ-i-nk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R-Th-Pfv-Pst-IPL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Synthesis and periphrasis</a:t>
            </a:r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Both Western and Eastern have synthetic and periphrastic inflection, but Eastern has more periphrasis. 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Indicative present is formed by adding a prefix to the subjunctive in Western. But Eastern uses a special converb + finite aux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</p:txBody>
      </p:sp>
      <p:graphicFrame>
        <p:nvGraphicFramePr>
          <p:cNvPr id="126" name="Google Shape;126;p9"/>
          <p:cNvGraphicFramePr/>
          <p:nvPr/>
        </p:nvGraphicFramePr>
        <p:xfrm>
          <a:off x="1364661" y="3276009"/>
          <a:ext cx="5991775" cy="198125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181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Western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Eastern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‘to hear’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ləs-e-l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ləs-e-l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Subj. Pres. 1PL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Indc. Pres. 1PL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ɡ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ə</a:t>
                      </a:r>
                      <a:r>
                        <a:rPr lang="en-US" sz="1600"/>
                        <a:t>-ləs-e-nk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um</a:t>
                      </a:r>
                      <a:r>
                        <a:rPr lang="en-US" sz="1600"/>
                        <a:t>   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Indc-R-Th-IPL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R-CVB aux-1PL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endParaRPr sz="16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Synthesis and periphrasis</a:t>
            </a:r>
            <a:endParaRPr/>
          </a:p>
        </p:txBody>
      </p:sp>
      <p:sp>
        <p:nvSpPr>
          <p:cNvPr id="132" name="Google Shape;132;p10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Both lects show split behaviors in periphrasis.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In Western, negation is formed via a prefix /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ɡ</a:t>
            </a:r>
            <a:r>
              <a:rPr lang="en-US"/>
              <a:t>-/ for subjunctive. But with periphrasis for indicative.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Verb is in connegative form, while inflection is on a negative auxiliary. Very Finno-Ugric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In Eastern, optative is a prefix /k-/ to subjunctive. The negative form is periphrastic.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</p:txBody>
      </p:sp>
      <p:graphicFrame>
        <p:nvGraphicFramePr>
          <p:cNvPr id="133" name="Google Shape;133;p10"/>
          <p:cNvGraphicFramePr/>
          <p:nvPr/>
        </p:nvGraphicFramePr>
        <p:xfrm>
          <a:off x="1060416" y="4450936"/>
          <a:ext cx="7029500" cy="148340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186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‘to hear’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Subj. Pres. 1PL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Indc. Pres. 1PL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Positive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ɡ</a:t>
                      </a: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ə</a:t>
                      </a:r>
                      <a:r>
                        <a:rPr lang="en-US" sz="1600"/>
                        <a:t>-ləs-e-nk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Negative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>
                          <a:highlight>
                            <a:srgbClr val="FFFF00"/>
                          </a:highlight>
                        </a:rPr>
                        <a:t>tʃʰə</a:t>
                      </a:r>
                      <a:r>
                        <a:rPr lang="en-US" sz="1600"/>
                        <a:t>-ləs-e-nk</a:t>
                      </a:r>
                      <a:r>
                        <a:rPr lang="en-US" sz="1600" baseline="30000"/>
                        <a:t>h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tʃʰ-e-nk</a:t>
                      </a:r>
                      <a:r>
                        <a:rPr lang="en-US" sz="1600" baseline="30000"/>
                        <a:t>h               </a:t>
                      </a:r>
                      <a:r>
                        <a:rPr lang="en-US" sz="1600"/>
                        <a:t>ləs-e-ɾ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Neg-R-Th-IPL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600"/>
                        <a:t>Neg-aux-1PL  R-Th-CN</a:t>
                      </a:r>
                      <a:endParaRPr sz="16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Verbal stems and morphomes</a:t>
            </a:r>
            <a:endParaRPr/>
          </a:p>
        </p:txBody>
      </p:sp>
      <p:sp>
        <p:nvSpPr>
          <p:cNvPr id="139" name="Google Shape;139;p11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Armenian utilizes ‘aorist’ stems in way that’s similar to Romance morphomic stems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The aorist suffix </a:t>
            </a:r>
            <a:r>
              <a:rPr lang="en-US" i="1"/>
              <a:t>–tsʰ–</a:t>
            </a:r>
            <a:r>
              <a:rPr lang="en-US"/>
              <a:t> canonically marks past perfectivity. But it is meaninglessly used in some constructions and classes.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Some verbs have allomorphs wherever we expect this aorist. </a:t>
            </a:r>
            <a:endParaRPr/>
          </a:p>
        </p:txBody>
      </p:sp>
      <p:graphicFrame>
        <p:nvGraphicFramePr>
          <p:cNvPr id="140" name="Google Shape;140;p11"/>
          <p:cNvGraphicFramePr/>
          <p:nvPr/>
        </p:nvGraphicFramePr>
        <p:xfrm>
          <a:off x="349825" y="3429002"/>
          <a:ext cx="8146200" cy="2494340"/>
        </p:xfrm>
        <a:graphic>
          <a:graphicData uri="http://schemas.openxmlformats.org/drawingml/2006/table">
            <a:tbl>
              <a:tblPr firstRow="1" bandRow="1">
                <a:noFill/>
                <a:tableStyleId>{47605F75-BECF-4496-B935-58FE332C915B}</a:tableStyleId>
              </a:tblPr>
              <a:tblGrid>
                <a:gridCol w="184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/e/ theme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/ɑ/ theme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Suppletive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hear’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grind’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arrive’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Inf.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ləs</a:t>
                      </a:r>
                      <a:r>
                        <a:rPr lang="en-US" sz="1800"/>
                        <a:t>-e-l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լսել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ɑʁ</a:t>
                      </a:r>
                      <a:r>
                        <a:rPr lang="en-US" sz="1800"/>
                        <a:t>-ɑ-l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աղալ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WA kʰ-ɑ-l / EA ɡ-ɑ-l</a:t>
                      </a: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գալ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Pst. Perf. 2PL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ləs</a:t>
                      </a:r>
                      <a:r>
                        <a:rPr lang="en-US" sz="1800"/>
                        <a:t>-e-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tsʰ</a:t>
                      </a:r>
                      <a:r>
                        <a:rPr lang="en-US" sz="1800"/>
                        <a:t>-i-k</a:t>
                      </a:r>
                      <a:r>
                        <a:rPr lang="en-US"/>
                        <a:t>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ɑʁ</a:t>
                      </a:r>
                      <a:r>
                        <a:rPr lang="en-US" sz="1800"/>
                        <a:t>-ɑ-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tsʰ</a:t>
                      </a:r>
                      <a:r>
                        <a:rPr lang="en-US" sz="1800"/>
                        <a:t>-i-kʰ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jeɡ</a:t>
                      </a:r>
                      <a:r>
                        <a:rPr lang="en-US" sz="1800"/>
                        <a:t>-ɑ-kʰ   /  jek-ɑ-kʰ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Imp. 2PL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ləs</a:t>
                      </a:r>
                      <a:r>
                        <a:rPr lang="en-US" sz="1800"/>
                        <a:t>-e-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tsʰ</a:t>
                      </a:r>
                      <a:r>
                        <a:rPr lang="en-US" sz="1800"/>
                        <a:t>-ekʰ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ɑʁ</a:t>
                      </a:r>
                      <a:r>
                        <a:rPr lang="en-US" sz="1800"/>
                        <a:t>-ɑ-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tsʰ</a:t>
                      </a:r>
                      <a:r>
                        <a:rPr lang="en-US" sz="1800"/>
                        <a:t>-ekʰ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jeɡ</a:t>
                      </a:r>
                      <a:r>
                        <a:rPr lang="en-US" sz="1800"/>
                        <a:t>-ekʰ    /  jek-ekʰ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Subject Ptcp.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ləs</a:t>
                      </a:r>
                      <a:r>
                        <a:rPr lang="en-US" sz="1800"/>
                        <a:t>-oʁ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600"/>
                        <a:t>ɑʁ</a:t>
                      </a:r>
                      <a:r>
                        <a:rPr lang="en-US" sz="1800"/>
                        <a:t>-ɑ-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tsʰ</a:t>
                      </a:r>
                      <a:r>
                        <a:rPr lang="en-US" sz="1800"/>
                        <a:t>-oʁ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jeɡ</a:t>
                      </a:r>
                      <a:r>
                        <a:rPr lang="en-US" sz="1800"/>
                        <a:t>-oʁ     /  jek-oʁ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146" name="Google Shape;146;p12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</a:pPr>
            <a:r>
              <a:rPr lang="en-US" sz="1800"/>
              <a:t>General paradigms</a:t>
            </a:r>
            <a:endParaRPr sz="1800"/>
          </a:p>
          <a:p>
            <a:pPr marL="469900" lvl="0" indent="-469900" algn="l" rtl="0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en-US" sz="1600"/>
              <a:t>Dum-Tragut, J. 2009. </a:t>
            </a:r>
            <a:r>
              <a:rPr lang="en-US" sz="1600" i="1"/>
              <a:t>Armenian: Modern Eastern Armenian</a:t>
            </a:r>
            <a:r>
              <a:rPr lang="en-US" sz="1600"/>
              <a:t> (Vol. 14). John Benjamins Publishing.</a:t>
            </a:r>
            <a:endParaRPr/>
          </a:p>
          <a:p>
            <a:pPr marL="4699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Boyacioglu N., and Dolatian, H. 2020. Armenian Verbs: Paradigms and verb lists of Western Armenian conjugation classes (v.1.0.0). Zenodo. https://doi.org/10.5281/zenodo.4397423</a:t>
            </a:r>
            <a:endParaRPr sz="16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rPr lang="en-US" sz="1600"/>
              <a:t>Theoretical discussion</a:t>
            </a:r>
            <a:endParaRPr sz="1600"/>
          </a:p>
          <a:p>
            <a:pPr marL="469900" lvl="0" indent="-469900" algn="l" rtl="0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en-US" sz="1600"/>
              <a:t>Donabédian, A. 1997. Neutralisation de la diathèse des participes en-acde l’arménien mod-erne occidental.Studi italiani di linguistica teorica ed applicata26(2):327–339.</a:t>
            </a:r>
            <a:endParaRPr sz="1200"/>
          </a:p>
          <a:p>
            <a:pPr marL="469900" lvl="0" indent="-469900" algn="l" rtl="0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en-US" sz="1600"/>
              <a:t>Daniel, M., and Khurshudian V.. 2015. Valency classes in Eastern Armenian. InValencyClasses in the World’s Languages, ed. by Andrej Malchukov and Bernard Comrie, 483–540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en-US" sz="1600"/>
              <a:t>Dolatian, D. and Guekguezian P. 2021. Relativized Locality: Phases and Tiers in Long-Distance Allomorphy in Armenian. </a:t>
            </a:r>
            <a:r>
              <a:rPr lang="en-US" sz="1600" i="1"/>
              <a:t>Linguistic Inquiry</a:t>
            </a:r>
            <a:endParaRPr sz="1600"/>
          </a:p>
          <a:p>
            <a:pPr marL="469900" lvl="0" indent="-368300" algn="l" rtl="0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</a:pPr>
            <a:endParaRPr sz="1600"/>
          </a:p>
        </p:txBody>
      </p:sp>
      <p:sp>
        <p:nvSpPr>
          <p:cNvPr id="147" name="Google Shape;147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12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lecture</a:t>
            </a:r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rPr lang="en-US" sz="1600"/>
              <a:t>is part of the series </a:t>
            </a:r>
            <a:r>
              <a:rPr lang="en-US" sz="1600" i="1"/>
              <a:t>Glottothèque: Languages of the Anatolia, Caucasus, Iran, Mesopotamia; grammatical snippets online</a:t>
            </a:r>
            <a:r>
              <a:rPr lang="en-US" sz="1600"/>
              <a:t>, ed. by. C. Bulut, A. Donabédian-Demopoulos, G. Haig, G. Khan, P. Samvelian, S. Skopeteas, N. Sumbatova</a:t>
            </a:r>
            <a:r>
              <a:rPr lang="en-US" sz="1600" i="1"/>
              <a:t>. </a:t>
            </a:r>
            <a:r>
              <a:rPr lang="en-US" sz="1600"/>
              <a:t>Bamberg/Cambridge/Göttingen/Moskow/Nicosia/Paris: LACIM network.</a:t>
            </a:r>
            <a:endParaRPr/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675" y="2871765"/>
            <a:ext cx="7900973" cy="317320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3"/>
          <p:cNvSpPr/>
          <p:nvPr/>
        </p:nvSpPr>
        <p:spPr>
          <a:xfrm>
            <a:off x="689548" y="3987383"/>
            <a:ext cx="4429593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may find related lectures and further information at the Glottothèque website at: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https://spw.uni-goettingen.de/projects/lacim/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1356</Words>
  <Application>Microsoft Macintosh PowerPoint</Application>
  <PresentationFormat>On-screen Show (4:3)</PresentationFormat>
  <Paragraphs>311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Noto Sans Symbols</vt:lpstr>
      <vt:lpstr>Verdana</vt:lpstr>
      <vt:lpstr>Profile</vt:lpstr>
      <vt:lpstr>Hossep Dolatian</vt:lpstr>
      <vt:lpstr>Overview of morphology</vt:lpstr>
      <vt:lpstr>Nominal inflection</vt:lpstr>
      <vt:lpstr>Nominal inflection and recursion</vt:lpstr>
      <vt:lpstr>Allomorphy in nominal inflection</vt:lpstr>
      <vt:lpstr>Irregularity in nominal inflection</vt:lpstr>
      <vt:lpstr>Verbal conjugation classes</vt:lpstr>
      <vt:lpstr>Verbal inflection</vt:lpstr>
      <vt:lpstr>Synthesis and periphrasis</vt:lpstr>
      <vt:lpstr>Synthesis and periphrasis</vt:lpstr>
      <vt:lpstr>Verbal stems and morphomes</vt:lpstr>
      <vt:lpstr>references</vt:lpstr>
      <vt:lpstr>this lecture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Hossep Dolatian</dc:title>
  <dc:creator>stavros skopeteas</dc:creator>
  <cp:lastModifiedBy>Daniel Schaefer</cp:lastModifiedBy>
  <cp:revision>2</cp:revision>
  <dcterms:created xsi:type="dcterms:W3CDTF">2007-09-25T10:39:58Z</dcterms:created>
  <dcterms:modified xsi:type="dcterms:W3CDTF">2022-01-22T22:24:18Z</dcterms:modified>
</cp:coreProperties>
</file>