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6"/>
  </p:notesMasterIdLst>
  <p:handoutMasterIdLst>
    <p:handoutMasterId r:id="rId17"/>
  </p:handoutMasterIdLst>
  <p:sldIdLst>
    <p:sldId id="729" r:id="rId2"/>
    <p:sldId id="790" r:id="rId3"/>
    <p:sldId id="797" r:id="rId4"/>
    <p:sldId id="798" r:id="rId5"/>
    <p:sldId id="799" r:id="rId6"/>
    <p:sldId id="800" r:id="rId7"/>
    <p:sldId id="801" r:id="rId8"/>
    <p:sldId id="802" r:id="rId9"/>
    <p:sldId id="803" r:id="rId10"/>
    <p:sldId id="804" r:id="rId11"/>
    <p:sldId id="805" r:id="rId12"/>
    <p:sldId id="795" r:id="rId13"/>
    <p:sldId id="796" r:id="rId14"/>
    <p:sldId id="791" r:id="rId15"/>
  </p:sldIdLst>
  <p:sldSz cx="9144000" cy="6858000" type="screen4x3"/>
  <p:notesSz cx="7099300" cy="10234613"/>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caladmin Skopeteas" initials="LS" lastIdx="2" clrIdx="0">
    <p:extLst>
      <p:ext uri="{19B8F6BF-5375-455C-9EA6-DF929625EA0E}">
        <p15:presenceInfo xmlns:p15="http://schemas.microsoft.com/office/powerpoint/2012/main" userId="Localadmin Skopetea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00"/>
    <a:srgbClr val="008000"/>
    <a:srgbClr val="71889F"/>
    <a:srgbClr val="8A9DB0"/>
    <a:srgbClr val="FFCC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E23E02-38C8-4A39-A2EB-E472E230DDF4}" v="12" dt="2022-01-17T15:39:23.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1244" y="4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Hodgson" userId="4051984803ec58e2" providerId="LiveId" clId="{E7E23E02-38C8-4A39-A2EB-E472E230DDF4}"/>
    <pc:docChg chg="undo redo custSel addSld delSld modSld">
      <pc:chgData name="Katherine Hodgson" userId="4051984803ec58e2" providerId="LiveId" clId="{E7E23E02-38C8-4A39-A2EB-E472E230DDF4}" dt="2022-01-21T17:10:17.254" v="10132" actId="20577"/>
      <pc:docMkLst>
        <pc:docMk/>
      </pc:docMkLst>
      <pc:sldChg chg="modSp mod">
        <pc:chgData name="Katherine Hodgson" userId="4051984803ec58e2" providerId="LiveId" clId="{E7E23E02-38C8-4A39-A2EB-E472E230DDF4}" dt="2022-01-21T17:10:17.254" v="10132" actId="20577"/>
        <pc:sldMkLst>
          <pc:docMk/>
          <pc:sldMk cId="0" sldId="729"/>
        </pc:sldMkLst>
        <pc:spChg chg="mod">
          <ac:chgData name="Katherine Hodgson" userId="4051984803ec58e2" providerId="LiveId" clId="{E7E23E02-38C8-4A39-A2EB-E472E230DDF4}" dt="2022-01-11T16:41:04.771" v="15" actId="20577"/>
          <ac:spMkLst>
            <pc:docMk/>
            <pc:sldMk cId="0" sldId="729"/>
            <ac:spMk id="9" creationId="{00000000-0000-0000-0000-000000000000}"/>
          </ac:spMkLst>
        </pc:spChg>
        <pc:spChg chg="mod">
          <ac:chgData name="Katherine Hodgson" userId="4051984803ec58e2" providerId="LiveId" clId="{E7E23E02-38C8-4A39-A2EB-E472E230DDF4}" dt="2022-01-11T16:41:14.852" v="58" actId="20577"/>
          <ac:spMkLst>
            <pc:docMk/>
            <pc:sldMk cId="0" sldId="729"/>
            <ac:spMk id="10" creationId="{00000000-0000-0000-0000-000000000000}"/>
          </ac:spMkLst>
        </pc:spChg>
        <pc:spChg chg="mod">
          <ac:chgData name="Katherine Hodgson" userId="4051984803ec58e2" providerId="LiveId" clId="{E7E23E02-38C8-4A39-A2EB-E472E230DDF4}" dt="2022-01-11T16:41:32.662" v="122" actId="20577"/>
          <ac:spMkLst>
            <pc:docMk/>
            <pc:sldMk cId="0" sldId="729"/>
            <ac:spMk id="11" creationId="{00000000-0000-0000-0000-000000000000}"/>
          </ac:spMkLst>
        </pc:spChg>
        <pc:spChg chg="mod">
          <ac:chgData name="Katherine Hodgson" userId="4051984803ec58e2" providerId="LiveId" clId="{E7E23E02-38C8-4A39-A2EB-E472E230DDF4}" dt="2022-01-11T16:41:20.287" v="75" actId="20577"/>
          <ac:spMkLst>
            <pc:docMk/>
            <pc:sldMk cId="0" sldId="729"/>
            <ac:spMk id="5122" creationId="{00000000-0000-0000-0000-000000000000}"/>
          </ac:spMkLst>
        </pc:spChg>
        <pc:spChg chg="mod">
          <ac:chgData name="Katherine Hodgson" userId="4051984803ec58e2" providerId="LiveId" clId="{E7E23E02-38C8-4A39-A2EB-E472E230DDF4}" dt="2022-01-21T17:10:17.254" v="10132" actId="20577"/>
          <ac:spMkLst>
            <pc:docMk/>
            <pc:sldMk cId="0" sldId="729"/>
            <ac:spMk id="5123" creationId="{00000000-0000-0000-0000-000000000000}"/>
          </ac:spMkLst>
        </pc:spChg>
      </pc:sldChg>
      <pc:sldChg chg="modSp mod">
        <pc:chgData name="Katherine Hodgson" userId="4051984803ec58e2" providerId="LiveId" clId="{E7E23E02-38C8-4A39-A2EB-E472E230DDF4}" dt="2022-01-19T10:14:45.879" v="9537"/>
        <pc:sldMkLst>
          <pc:docMk/>
          <pc:sldMk cId="0" sldId="790"/>
        </pc:sldMkLst>
        <pc:spChg chg="mod">
          <ac:chgData name="Katherine Hodgson" userId="4051984803ec58e2" providerId="LiveId" clId="{E7E23E02-38C8-4A39-A2EB-E472E230DDF4}" dt="2022-01-11T18:13:50.057" v="854" actId="20577"/>
          <ac:spMkLst>
            <pc:docMk/>
            <pc:sldMk cId="0" sldId="790"/>
            <ac:spMk id="7170" creationId="{00000000-0000-0000-0000-000000000000}"/>
          </ac:spMkLst>
        </pc:spChg>
        <pc:spChg chg="mod">
          <ac:chgData name="Katherine Hodgson" userId="4051984803ec58e2" providerId="LiveId" clId="{E7E23E02-38C8-4A39-A2EB-E472E230DDF4}" dt="2022-01-19T10:14:45.879" v="9537"/>
          <ac:spMkLst>
            <pc:docMk/>
            <pc:sldMk cId="0" sldId="790"/>
            <ac:spMk id="7171" creationId="{00000000-0000-0000-0000-000000000000}"/>
          </ac:spMkLst>
        </pc:spChg>
      </pc:sldChg>
      <pc:sldChg chg="del">
        <pc:chgData name="Katherine Hodgson" userId="4051984803ec58e2" providerId="LiveId" clId="{E7E23E02-38C8-4A39-A2EB-E472E230DDF4}" dt="2022-01-19T10:33:17.522" v="9598" actId="2696"/>
        <pc:sldMkLst>
          <pc:docMk/>
          <pc:sldMk cId="720094616" sldId="794"/>
        </pc:sldMkLst>
      </pc:sldChg>
      <pc:sldChg chg="modSp mod">
        <pc:chgData name="Katherine Hodgson" userId="4051984803ec58e2" providerId="LiveId" clId="{E7E23E02-38C8-4A39-A2EB-E472E230DDF4}" dt="2022-01-19T11:05:15.819" v="10120" actId="20577"/>
        <pc:sldMkLst>
          <pc:docMk/>
          <pc:sldMk cId="3492415338" sldId="795"/>
        </pc:sldMkLst>
        <pc:spChg chg="mod">
          <ac:chgData name="Katherine Hodgson" userId="4051984803ec58e2" providerId="LiveId" clId="{E7E23E02-38C8-4A39-A2EB-E472E230DDF4}" dt="2022-01-19T11:05:15.819" v="10120" actId="20577"/>
          <ac:spMkLst>
            <pc:docMk/>
            <pc:sldMk cId="3492415338" sldId="795"/>
            <ac:spMk id="7171" creationId="{00000000-0000-0000-0000-000000000000}"/>
          </ac:spMkLst>
        </pc:spChg>
      </pc:sldChg>
      <pc:sldChg chg="modSp mod">
        <pc:chgData name="Katherine Hodgson" userId="4051984803ec58e2" providerId="LiveId" clId="{E7E23E02-38C8-4A39-A2EB-E472E230DDF4}" dt="2022-01-19T10:34:48.304" v="9606" actId="20577"/>
        <pc:sldMkLst>
          <pc:docMk/>
          <pc:sldMk cId="736932523" sldId="796"/>
        </pc:sldMkLst>
        <pc:spChg chg="mod">
          <ac:chgData name="Katherine Hodgson" userId="4051984803ec58e2" providerId="LiveId" clId="{E7E23E02-38C8-4A39-A2EB-E472E230DDF4}" dt="2022-01-19T10:34:48.304" v="9606" actId="20577"/>
          <ac:spMkLst>
            <pc:docMk/>
            <pc:sldMk cId="736932523" sldId="796"/>
            <ac:spMk id="7171" creationId="{00000000-0000-0000-0000-000000000000}"/>
          </ac:spMkLst>
        </pc:spChg>
      </pc:sldChg>
      <pc:sldChg chg="modSp new mod">
        <pc:chgData name="Katherine Hodgson" userId="4051984803ec58e2" providerId="LiveId" clId="{E7E23E02-38C8-4A39-A2EB-E472E230DDF4}" dt="2022-01-11T20:16:02.571" v="4462" actId="14100"/>
        <pc:sldMkLst>
          <pc:docMk/>
          <pc:sldMk cId="1039266416" sldId="797"/>
        </pc:sldMkLst>
        <pc:spChg chg="mod">
          <ac:chgData name="Katherine Hodgson" userId="4051984803ec58e2" providerId="LiveId" clId="{E7E23E02-38C8-4A39-A2EB-E472E230DDF4}" dt="2022-01-11T18:27:48.051" v="2054" actId="20577"/>
          <ac:spMkLst>
            <pc:docMk/>
            <pc:sldMk cId="1039266416" sldId="797"/>
            <ac:spMk id="2" creationId="{D03D2402-3136-476B-A63B-3293A086955F}"/>
          </ac:spMkLst>
        </pc:spChg>
        <pc:spChg chg="mod">
          <ac:chgData name="Katherine Hodgson" userId="4051984803ec58e2" providerId="LiveId" clId="{E7E23E02-38C8-4A39-A2EB-E472E230DDF4}" dt="2022-01-11T20:16:02.571" v="4462" actId="14100"/>
          <ac:spMkLst>
            <pc:docMk/>
            <pc:sldMk cId="1039266416" sldId="797"/>
            <ac:spMk id="3" creationId="{B92D68D9-AD06-42C8-B65E-F689636C0703}"/>
          </ac:spMkLst>
        </pc:spChg>
      </pc:sldChg>
      <pc:sldChg chg="addSp delSp modSp new mod">
        <pc:chgData name="Katherine Hodgson" userId="4051984803ec58e2" providerId="LiveId" clId="{E7E23E02-38C8-4A39-A2EB-E472E230DDF4}" dt="2022-01-11T18:33:04.598" v="2188" actId="20577"/>
        <pc:sldMkLst>
          <pc:docMk/>
          <pc:sldMk cId="517967428" sldId="798"/>
        </pc:sldMkLst>
        <pc:spChg chg="mod">
          <ac:chgData name="Katherine Hodgson" userId="4051984803ec58e2" providerId="LiveId" clId="{E7E23E02-38C8-4A39-A2EB-E472E230DDF4}" dt="2022-01-11T18:33:04.598" v="2188" actId="20577"/>
          <ac:spMkLst>
            <pc:docMk/>
            <pc:sldMk cId="517967428" sldId="798"/>
            <ac:spMk id="2" creationId="{93F1CE3F-8628-4C09-B5F2-A5460F91BF53}"/>
          </ac:spMkLst>
        </pc:spChg>
        <pc:spChg chg="del">
          <ac:chgData name="Katherine Hodgson" userId="4051984803ec58e2" providerId="LiveId" clId="{E7E23E02-38C8-4A39-A2EB-E472E230DDF4}" dt="2022-01-11T18:29:02.889" v="2057"/>
          <ac:spMkLst>
            <pc:docMk/>
            <pc:sldMk cId="517967428" sldId="798"/>
            <ac:spMk id="3" creationId="{8F86CC7F-C56C-4018-A434-8355FF5B545D}"/>
          </ac:spMkLst>
        </pc:spChg>
        <pc:picChg chg="add mod">
          <ac:chgData name="Katherine Hodgson" userId="4051984803ec58e2" providerId="LiveId" clId="{E7E23E02-38C8-4A39-A2EB-E472E230DDF4}" dt="2022-01-11T18:29:02.889" v="2057"/>
          <ac:picMkLst>
            <pc:docMk/>
            <pc:sldMk cId="517967428" sldId="798"/>
            <ac:picMk id="4" creationId="{CC428C40-2A8B-422D-8F6F-BFF907127B1C}"/>
          </ac:picMkLst>
        </pc:picChg>
      </pc:sldChg>
      <pc:sldChg chg="modSp new mod">
        <pc:chgData name="Katherine Hodgson" userId="4051984803ec58e2" providerId="LiveId" clId="{E7E23E02-38C8-4A39-A2EB-E472E230DDF4}" dt="2022-01-19T10:15:27.083" v="9539" actId="20577"/>
        <pc:sldMkLst>
          <pc:docMk/>
          <pc:sldMk cId="1871964648" sldId="799"/>
        </pc:sldMkLst>
        <pc:spChg chg="mod">
          <ac:chgData name="Katherine Hodgson" userId="4051984803ec58e2" providerId="LiveId" clId="{E7E23E02-38C8-4A39-A2EB-E472E230DDF4}" dt="2022-01-11T18:49:41.554" v="3073" actId="20577"/>
          <ac:spMkLst>
            <pc:docMk/>
            <pc:sldMk cId="1871964648" sldId="799"/>
            <ac:spMk id="2" creationId="{A79D9CCF-2528-4BE1-A086-EB7A6B376D59}"/>
          </ac:spMkLst>
        </pc:spChg>
        <pc:spChg chg="mod">
          <ac:chgData name="Katherine Hodgson" userId="4051984803ec58e2" providerId="LiveId" clId="{E7E23E02-38C8-4A39-A2EB-E472E230DDF4}" dt="2022-01-19T10:15:27.083" v="9539" actId="20577"/>
          <ac:spMkLst>
            <pc:docMk/>
            <pc:sldMk cId="1871964648" sldId="799"/>
            <ac:spMk id="3" creationId="{E5C8C965-0182-482C-AD0E-9BB1BA0F153A}"/>
          </ac:spMkLst>
        </pc:spChg>
      </pc:sldChg>
      <pc:sldChg chg="modSp new mod">
        <pc:chgData name="Katherine Hodgson" userId="4051984803ec58e2" providerId="LiveId" clId="{E7E23E02-38C8-4A39-A2EB-E472E230DDF4}" dt="2022-01-19T10:28:06.217" v="9559" actId="20577"/>
        <pc:sldMkLst>
          <pc:docMk/>
          <pc:sldMk cId="1978687037" sldId="800"/>
        </pc:sldMkLst>
        <pc:spChg chg="mod">
          <ac:chgData name="Katherine Hodgson" userId="4051984803ec58e2" providerId="LiveId" clId="{E7E23E02-38C8-4A39-A2EB-E472E230DDF4}" dt="2022-01-11T20:25:58.315" v="5110" actId="20577"/>
          <ac:spMkLst>
            <pc:docMk/>
            <pc:sldMk cId="1978687037" sldId="800"/>
            <ac:spMk id="2" creationId="{36C9058C-48A1-4CAC-BC5E-F6B7C3A40507}"/>
          </ac:spMkLst>
        </pc:spChg>
        <pc:spChg chg="mod">
          <ac:chgData name="Katherine Hodgson" userId="4051984803ec58e2" providerId="LiveId" clId="{E7E23E02-38C8-4A39-A2EB-E472E230DDF4}" dt="2022-01-19T10:28:06.217" v="9559" actId="20577"/>
          <ac:spMkLst>
            <pc:docMk/>
            <pc:sldMk cId="1978687037" sldId="800"/>
            <ac:spMk id="3" creationId="{CDBF041A-94D2-4A4F-8E80-24AA65268CD8}"/>
          </ac:spMkLst>
        </pc:spChg>
      </pc:sldChg>
      <pc:sldChg chg="modSp new mod">
        <pc:chgData name="Katherine Hodgson" userId="4051984803ec58e2" providerId="LiveId" clId="{E7E23E02-38C8-4A39-A2EB-E472E230DDF4}" dt="2022-01-19T10:30:40.362" v="9576" actId="20577"/>
        <pc:sldMkLst>
          <pc:docMk/>
          <pc:sldMk cId="3529281266" sldId="801"/>
        </pc:sldMkLst>
        <pc:spChg chg="mod">
          <ac:chgData name="Katherine Hodgson" userId="4051984803ec58e2" providerId="LiveId" clId="{E7E23E02-38C8-4A39-A2EB-E472E230DDF4}" dt="2022-01-11T20:26:12.062" v="5146" actId="20577"/>
          <ac:spMkLst>
            <pc:docMk/>
            <pc:sldMk cId="3529281266" sldId="801"/>
            <ac:spMk id="2" creationId="{42F54850-3FB9-4A1F-859E-6369F8AAEBC3}"/>
          </ac:spMkLst>
        </pc:spChg>
        <pc:spChg chg="mod">
          <ac:chgData name="Katherine Hodgson" userId="4051984803ec58e2" providerId="LiveId" clId="{E7E23E02-38C8-4A39-A2EB-E472E230DDF4}" dt="2022-01-19T10:30:40.362" v="9576" actId="20577"/>
          <ac:spMkLst>
            <pc:docMk/>
            <pc:sldMk cId="3529281266" sldId="801"/>
            <ac:spMk id="3" creationId="{4F518286-2506-496F-B93E-FF092D6E2EC7}"/>
          </ac:spMkLst>
        </pc:spChg>
      </pc:sldChg>
      <pc:sldChg chg="modSp new mod">
        <pc:chgData name="Katherine Hodgson" userId="4051984803ec58e2" providerId="LiveId" clId="{E7E23E02-38C8-4A39-A2EB-E472E230DDF4}" dt="2022-01-19T10:31:29.647" v="9584" actId="20577"/>
        <pc:sldMkLst>
          <pc:docMk/>
          <pc:sldMk cId="687256661" sldId="802"/>
        </pc:sldMkLst>
        <pc:spChg chg="mod">
          <ac:chgData name="Katherine Hodgson" userId="4051984803ec58e2" providerId="LiveId" clId="{E7E23E02-38C8-4A39-A2EB-E472E230DDF4}" dt="2022-01-11T20:27:04.949" v="5196" actId="20577"/>
          <ac:spMkLst>
            <pc:docMk/>
            <pc:sldMk cId="687256661" sldId="802"/>
            <ac:spMk id="2" creationId="{26321B12-21DA-4D6B-991B-AB8E0528A942}"/>
          </ac:spMkLst>
        </pc:spChg>
        <pc:spChg chg="mod">
          <ac:chgData name="Katherine Hodgson" userId="4051984803ec58e2" providerId="LiveId" clId="{E7E23E02-38C8-4A39-A2EB-E472E230DDF4}" dt="2022-01-19T10:31:29.647" v="9584" actId="20577"/>
          <ac:spMkLst>
            <pc:docMk/>
            <pc:sldMk cId="687256661" sldId="802"/>
            <ac:spMk id="3" creationId="{15F97A44-DDD5-4609-9930-A06DAD4178C4}"/>
          </ac:spMkLst>
        </pc:spChg>
      </pc:sldChg>
      <pc:sldChg chg="modSp new mod">
        <pc:chgData name="Katherine Hodgson" userId="4051984803ec58e2" providerId="LiveId" clId="{E7E23E02-38C8-4A39-A2EB-E472E230DDF4}" dt="2022-01-19T10:32:09.832" v="9588"/>
        <pc:sldMkLst>
          <pc:docMk/>
          <pc:sldMk cId="2345731639" sldId="803"/>
        </pc:sldMkLst>
        <pc:spChg chg="mod">
          <ac:chgData name="Katherine Hodgson" userId="4051984803ec58e2" providerId="LiveId" clId="{E7E23E02-38C8-4A39-A2EB-E472E230DDF4}" dt="2022-01-11T20:34:09.462" v="5922" actId="20577"/>
          <ac:spMkLst>
            <pc:docMk/>
            <pc:sldMk cId="2345731639" sldId="803"/>
            <ac:spMk id="2" creationId="{299B7FDD-0E75-4CAF-81C0-6D1A065E9589}"/>
          </ac:spMkLst>
        </pc:spChg>
        <pc:spChg chg="mod">
          <ac:chgData name="Katherine Hodgson" userId="4051984803ec58e2" providerId="LiveId" clId="{E7E23E02-38C8-4A39-A2EB-E472E230DDF4}" dt="2022-01-19T10:32:09.832" v="9588"/>
          <ac:spMkLst>
            <pc:docMk/>
            <pc:sldMk cId="2345731639" sldId="803"/>
            <ac:spMk id="3" creationId="{B1A22F67-ED9C-4474-9B2D-C123AB0647BC}"/>
          </ac:spMkLst>
        </pc:spChg>
      </pc:sldChg>
      <pc:sldChg chg="modSp new mod">
        <pc:chgData name="Katherine Hodgson" userId="4051984803ec58e2" providerId="LiveId" clId="{E7E23E02-38C8-4A39-A2EB-E472E230DDF4}" dt="2022-01-19T10:33:02.906" v="9597" actId="20577"/>
        <pc:sldMkLst>
          <pc:docMk/>
          <pc:sldMk cId="3942035664" sldId="804"/>
        </pc:sldMkLst>
        <pc:spChg chg="mod">
          <ac:chgData name="Katherine Hodgson" userId="4051984803ec58e2" providerId="LiveId" clId="{E7E23E02-38C8-4A39-A2EB-E472E230DDF4}" dt="2022-01-11T20:49:43.469" v="7209" actId="20577"/>
          <ac:spMkLst>
            <pc:docMk/>
            <pc:sldMk cId="3942035664" sldId="804"/>
            <ac:spMk id="2" creationId="{D0C20147-EBB6-4095-9FEA-EE4D3E1646B0}"/>
          </ac:spMkLst>
        </pc:spChg>
        <pc:spChg chg="mod">
          <ac:chgData name="Katherine Hodgson" userId="4051984803ec58e2" providerId="LiveId" clId="{E7E23E02-38C8-4A39-A2EB-E472E230DDF4}" dt="2022-01-19T10:33:02.906" v="9597" actId="20577"/>
          <ac:spMkLst>
            <pc:docMk/>
            <pc:sldMk cId="3942035664" sldId="804"/>
            <ac:spMk id="3" creationId="{29F732E3-B711-4144-B7FA-0CDBC5E56CB5}"/>
          </ac:spMkLst>
        </pc:spChg>
      </pc:sldChg>
      <pc:sldChg chg="modSp new mod">
        <pc:chgData name="Katherine Hodgson" userId="4051984803ec58e2" providerId="LiveId" clId="{E7E23E02-38C8-4A39-A2EB-E472E230DDF4}" dt="2022-01-17T15:38:24.588" v="9430" actId="20577"/>
        <pc:sldMkLst>
          <pc:docMk/>
          <pc:sldMk cId="3707853517" sldId="805"/>
        </pc:sldMkLst>
        <pc:spChg chg="mod">
          <ac:chgData name="Katherine Hodgson" userId="4051984803ec58e2" providerId="LiveId" clId="{E7E23E02-38C8-4A39-A2EB-E472E230DDF4}" dt="2022-01-11T21:08:08.281" v="8432" actId="20577"/>
          <ac:spMkLst>
            <pc:docMk/>
            <pc:sldMk cId="3707853517" sldId="805"/>
            <ac:spMk id="2" creationId="{9CB9D04E-215F-416B-A9C2-50A3B22E9855}"/>
          </ac:spMkLst>
        </pc:spChg>
        <pc:spChg chg="mod">
          <ac:chgData name="Katherine Hodgson" userId="4051984803ec58e2" providerId="LiveId" clId="{E7E23E02-38C8-4A39-A2EB-E472E230DDF4}" dt="2022-01-17T15:38:24.588" v="9430" actId="20577"/>
          <ac:spMkLst>
            <pc:docMk/>
            <pc:sldMk cId="3707853517" sldId="805"/>
            <ac:spMk id="3" creationId="{1BC6906C-3765-4628-A5F9-D9DDE65A2464}"/>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10-25T11:27:11.196" idx="2">
    <p:pos x="4806" y="301"/>
    <p:text>Lecturer's university logo</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18" name="Rectangle 2"/>
          <p:cNvSpPr>
            <a:spLocks noGrp="1" noChangeArrowheads="1"/>
          </p:cNvSpPr>
          <p:nvPr>
            <p:ph type="hdr" sz="quarter"/>
          </p:nvPr>
        </p:nvSpPr>
        <p:spPr bwMode="auto">
          <a:xfrm>
            <a:off x="0" y="0"/>
            <a:ext cx="3076575"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t" anchorCtr="0" compatLnSpc="1">
            <a:prstTxWarp prst="textNoShape">
              <a:avLst/>
            </a:prstTxWarp>
          </a:bodyPr>
          <a:lstStyle>
            <a:lvl1pPr defTabSz="982503" eaLnBrk="1" hangingPunct="1">
              <a:defRPr sz="1200">
                <a:latin typeface="Arial" panose="020B0604020202020204" pitchFamily="34" charset="0"/>
              </a:defRPr>
            </a:lvl1pPr>
          </a:lstStyle>
          <a:p>
            <a:pPr>
              <a:defRPr/>
            </a:pPr>
            <a:endParaRPr lang="en-US" altLang="de-DE"/>
          </a:p>
        </p:txBody>
      </p:sp>
      <p:sp>
        <p:nvSpPr>
          <p:cNvPr id="188419" name="Rectangle 3"/>
          <p:cNvSpPr>
            <a:spLocks noGrp="1" noChangeArrowheads="1"/>
          </p:cNvSpPr>
          <p:nvPr>
            <p:ph type="dt" sz="quarter" idx="1"/>
          </p:nvPr>
        </p:nvSpPr>
        <p:spPr bwMode="auto">
          <a:xfrm>
            <a:off x="4021138" y="0"/>
            <a:ext cx="3076575"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t" anchorCtr="0" compatLnSpc="1">
            <a:prstTxWarp prst="textNoShape">
              <a:avLst/>
            </a:prstTxWarp>
          </a:bodyPr>
          <a:lstStyle>
            <a:lvl1pPr algn="r" defTabSz="982503" eaLnBrk="1" hangingPunct="1">
              <a:defRPr sz="1200">
                <a:latin typeface="Arial" panose="020B0604020202020204" pitchFamily="34" charset="0"/>
              </a:defRPr>
            </a:lvl1pPr>
          </a:lstStyle>
          <a:p>
            <a:pPr>
              <a:defRPr/>
            </a:pPr>
            <a:endParaRPr lang="en-US" altLang="de-DE"/>
          </a:p>
        </p:txBody>
      </p:sp>
      <p:sp>
        <p:nvSpPr>
          <p:cNvPr id="188420" name="Rectangle 4"/>
          <p:cNvSpPr>
            <a:spLocks noGrp="1" noChangeArrowheads="1"/>
          </p:cNvSpPr>
          <p:nvPr>
            <p:ph type="ftr" sz="quarter" idx="2"/>
          </p:nvPr>
        </p:nvSpPr>
        <p:spPr bwMode="auto">
          <a:xfrm>
            <a:off x="0" y="9720263"/>
            <a:ext cx="3076575"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b" anchorCtr="0" compatLnSpc="1">
            <a:prstTxWarp prst="textNoShape">
              <a:avLst/>
            </a:prstTxWarp>
          </a:bodyPr>
          <a:lstStyle>
            <a:lvl1pPr defTabSz="982503" eaLnBrk="1" hangingPunct="1">
              <a:defRPr sz="1200">
                <a:latin typeface="Arial" panose="020B0604020202020204" pitchFamily="34" charset="0"/>
              </a:defRPr>
            </a:lvl1pPr>
          </a:lstStyle>
          <a:p>
            <a:pPr>
              <a:defRPr/>
            </a:pPr>
            <a:endParaRPr lang="en-US" altLang="de-DE"/>
          </a:p>
        </p:txBody>
      </p:sp>
      <p:sp>
        <p:nvSpPr>
          <p:cNvPr id="188421" name="Rectangle 5"/>
          <p:cNvSpPr>
            <a:spLocks noGrp="1" noChangeArrowheads="1"/>
          </p:cNvSpPr>
          <p:nvPr>
            <p:ph type="sldNum" sz="quarter" idx="3"/>
          </p:nvPr>
        </p:nvSpPr>
        <p:spPr bwMode="auto">
          <a:xfrm>
            <a:off x="4021138" y="9720263"/>
            <a:ext cx="3076575"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b" anchorCtr="0" compatLnSpc="1">
            <a:prstTxWarp prst="textNoShape">
              <a:avLst/>
            </a:prstTxWarp>
          </a:bodyPr>
          <a:lstStyle>
            <a:lvl1pPr algn="r" defTabSz="982503" eaLnBrk="1" hangingPunct="1">
              <a:defRPr sz="1200">
                <a:latin typeface="Arial" panose="020B0604020202020204" pitchFamily="34" charset="0"/>
              </a:defRPr>
            </a:lvl1pPr>
          </a:lstStyle>
          <a:p>
            <a:pPr>
              <a:defRPr/>
            </a:pPr>
            <a:fld id="{E604E697-147F-40D4-BA94-E44D785AAE5B}" type="slidenum">
              <a:rPr lang="en-US" altLang="de-DE"/>
              <a:pPr>
                <a:defRPr/>
              </a:pPr>
              <a:t>‹#›</a:t>
            </a:fld>
            <a:endParaRPr lang="en-US"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076575"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t" anchorCtr="0" compatLnSpc="1">
            <a:prstTxWarp prst="textNoShape">
              <a:avLst/>
            </a:prstTxWarp>
          </a:bodyPr>
          <a:lstStyle>
            <a:lvl1pPr defTabSz="982503" eaLnBrk="1" hangingPunct="1">
              <a:defRPr sz="1200">
                <a:latin typeface="Arial" panose="020B0604020202020204" pitchFamily="34" charset="0"/>
              </a:defRPr>
            </a:lvl1pPr>
          </a:lstStyle>
          <a:p>
            <a:pPr>
              <a:defRPr/>
            </a:pPr>
            <a:endParaRPr lang="en-US" altLang="de-DE"/>
          </a:p>
        </p:txBody>
      </p:sp>
      <p:sp>
        <p:nvSpPr>
          <p:cNvPr id="141315" name="Rectangle 3"/>
          <p:cNvSpPr>
            <a:spLocks noGrp="1" noChangeArrowheads="1"/>
          </p:cNvSpPr>
          <p:nvPr>
            <p:ph type="dt" idx="1"/>
          </p:nvPr>
        </p:nvSpPr>
        <p:spPr bwMode="auto">
          <a:xfrm>
            <a:off x="4021138" y="0"/>
            <a:ext cx="3076575"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t" anchorCtr="0" compatLnSpc="1">
            <a:prstTxWarp prst="textNoShape">
              <a:avLst/>
            </a:prstTxWarp>
          </a:bodyPr>
          <a:lstStyle>
            <a:lvl1pPr algn="r" defTabSz="982503" eaLnBrk="1" hangingPunct="1">
              <a:defRPr sz="1200">
                <a:latin typeface="Arial" panose="020B0604020202020204" pitchFamily="34" charset="0"/>
              </a:defRPr>
            </a:lvl1pPr>
          </a:lstStyle>
          <a:p>
            <a:pPr>
              <a:defRPr/>
            </a:pPr>
            <a:endParaRPr lang="en-US" altLang="de-DE"/>
          </a:p>
        </p:txBody>
      </p:sp>
      <p:sp>
        <p:nvSpPr>
          <p:cNvPr id="3076" name="Rectangle 4"/>
          <p:cNvSpPr>
            <a:spLocks noGrp="1" noRot="1" noChangeAspect="1" noChangeArrowheads="1" noTextEdit="1"/>
          </p:cNvSpPr>
          <p:nvPr>
            <p:ph type="sldImg" idx="2"/>
          </p:nvPr>
        </p:nvSpPr>
        <p:spPr bwMode="auto">
          <a:xfrm>
            <a:off x="993775" y="768350"/>
            <a:ext cx="5113338" cy="3835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1317"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t" anchorCtr="0" compatLnSpc="1">
            <a:prstTxWarp prst="textNoShape">
              <a:avLst/>
            </a:prstTxWarp>
          </a:bodyPr>
          <a:lstStyle/>
          <a:p>
            <a:pPr lvl="0"/>
            <a:r>
              <a:rPr lang="en-US" altLang="de-DE" noProof="0"/>
              <a:t>Click to edit Master text styles</a:t>
            </a:r>
          </a:p>
          <a:p>
            <a:pPr lvl="1"/>
            <a:r>
              <a:rPr lang="en-US" altLang="de-DE" noProof="0"/>
              <a:t>Second level</a:t>
            </a:r>
          </a:p>
          <a:p>
            <a:pPr lvl="2"/>
            <a:r>
              <a:rPr lang="en-US" altLang="de-DE" noProof="0"/>
              <a:t>Third level</a:t>
            </a:r>
          </a:p>
          <a:p>
            <a:pPr lvl="3"/>
            <a:r>
              <a:rPr lang="en-US" altLang="de-DE" noProof="0"/>
              <a:t>Fourth level</a:t>
            </a:r>
          </a:p>
          <a:p>
            <a:pPr lvl="4"/>
            <a:r>
              <a:rPr lang="en-US" altLang="de-DE" noProof="0"/>
              <a:t>Fifth level</a:t>
            </a:r>
          </a:p>
        </p:txBody>
      </p:sp>
      <p:sp>
        <p:nvSpPr>
          <p:cNvPr id="141318" name="Rectangle 6"/>
          <p:cNvSpPr>
            <a:spLocks noGrp="1" noChangeArrowheads="1"/>
          </p:cNvSpPr>
          <p:nvPr>
            <p:ph type="ftr" sz="quarter" idx="4"/>
          </p:nvPr>
        </p:nvSpPr>
        <p:spPr bwMode="auto">
          <a:xfrm>
            <a:off x="0" y="9720263"/>
            <a:ext cx="3076575"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b" anchorCtr="0" compatLnSpc="1">
            <a:prstTxWarp prst="textNoShape">
              <a:avLst/>
            </a:prstTxWarp>
          </a:bodyPr>
          <a:lstStyle>
            <a:lvl1pPr defTabSz="982503" eaLnBrk="1" hangingPunct="1">
              <a:defRPr sz="1200">
                <a:latin typeface="Arial" panose="020B0604020202020204" pitchFamily="34" charset="0"/>
              </a:defRPr>
            </a:lvl1pPr>
          </a:lstStyle>
          <a:p>
            <a:pPr>
              <a:defRPr/>
            </a:pPr>
            <a:endParaRPr lang="en-US" altLang="de-DE"/>
          </a:p>
        </p:txBody>
      </p:sp>
      <p:sp>
        <p:nvSpPr>
          <p:cNvPr id="141319" name="Rectangle 7"/>
          <p:cNvSpPr>
            <a:spLocks noGrp="1" noChangeArrowheads="1"/>
          </p:cNvSpPr>
          <p:nvPr>
            <p:ph type="sldNum" sz="quarter" idx="5"/>
          </p:nvPr>
        </p:nvSpPr>
        <p:spPr bwMode="auto">
          <a:xfrm>
            <a:off x="4021138" y="9720263"/>
            <a:ext cx="3076575"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76" tIns="49137" rIns="98276" bIns="49137" numCol="1" anchor="b" anchorCtr="0" compatLnSpc="1">
            <a:prstTxWarp prst="textNoShape">
              <a:avLst/>
            </a:prstTxWarp>
          </a:bodyPr>
          <a:lstStyle>
            <a:lvl1pPr algn="r" defTabSz="982503" eaLnBrk="1" hangingPunct="1">
              <a:defRPr sz="1200">
                <a:latin typeface="Arial" panose="020B0604020202020204" pitchFamily="34" charset="0"/>
              </a:defRPr>
            </a:lvl1pPr>
          </a:lstStyle>
          <a:p>
            <a:pPr>
              <a:defRPr/>
            </a:pPr>
            <a:fld id="{9E96EE9F-86D5-41B7-B6B7-6C4B612E86AC}" type="slidenum">
              <a:rPr lang="en-US" altLang="de-DE"/>
              <a:pPr>
                <a:defRPr/>
              </a:pPr>
              <a:t>‹#›</a:t>
            </a:fld>
            <a:endParaRPr lang="en-US"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defTabSz="979488">
              <a:defRPr>
                <a:solidFill>
                  <a:schemeClr val="tx1"/>
                </a:solidFill>
                <a:latin typeface="Verdana" panose="020B0604030504040204" pitchFamily="34" charset="0"/>
                <a:cs typeface="Arial" panose="020B0604020202020204" pitchFamily="34" charset="0"/>
              </a:defRPr>
            </a:lvl1pPr>
            <a:lvl2pPr marL="766763" indent="-293688" defTabSz="979488">
              <a:defRPr>
                <a:solidFill>
                  <a:schemeClr val="tx1"/>
                </a:solidFill>
                <a:latin typeface="Verdana" panose="020B0604030504040204" pitchFamily="34" charset="0"/>
                <a:cs typeface="Arial" panose="020B0604020202020204" pitchFamily="34" charset="0"/>
              </a:defRPr>
            </a:lvl2pPr>
            <a:lvl3pPr marL="1182688" indent="-234950" defTabSz="979488">
              <a:defRPr>
                <a:solidFill>
                  <a:schemeClr val="tx1"/>
                </a:solidFill>
                <a:latin typeface="Verdana" panose="020B0604030504040204" pitchFamily="34" charset="0"/>
                <a:cs typeface="Arial" panose="020B0604020202020204" pitchFamily="34" charset="0"/>
              </a:defRPr>
            </a:lvl3pPr>
            <a:lvl4pPr marL="1655763" indent="-234950" defTabSz="979488">
              <a:defRPr>
                <a:solidFill>
                  <a:schemeClr val="tx1"/>
                </a:solidFill>
                <a:latin typeface="Verdana" panose="020B0604030504040204" pitchFamily="34" charset="0"/>
                <a:cs typeface="Arial" panose="020B0604020202020204" pitchFamily="34" charset="0"/>
              </a:defRPr>
            </a:lvl4pPr>
            <a:lvl5pPr marL="2130425" indent="-234950" defTabSz="979488">
              <a:defRPr>
                <a:solidFill>
                  <a:schemeClr val="tx1"/>
                </a:solidFill>
                <a:latin typeface="Verdana" panose="020B0604030504040204" pitchFamily="34" charset="0"/>
                <a:cs typeface="Arial" panose="020B0604020202020204" pitchFamily="34" charset="0"/>
              </a:defRPr>
            </a:lvl5pPr>
            <a:lvl6pPr marL="2587625" indent="-234950" defTabSz="979488"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044825" indent="-234950" defTabSz="979488"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502025" indent="-234950" defTabSz="979488"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959225" indent="-234950" defTabSz="979488"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51D7BFF5-8EE0-4004-8ABD-611F16DF7EEE}" type="slidenum">
              <a:rPr lang="en-US" altLang="de-DE" smtClean="0">
                <a:latin typeface="Arial" panose="020B0604020202020204" pitchFamily="34" charset="0"/>
              </a:rPr>
              <a:pPr/>
              <a:t>1</a:t>
            </a:fld>
            <a:endParaRPr lang="en-US" altLang="de-DE">
              <a:latin typeface="Arial" panose="020B0604020202020204" pitchFamily="34"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685800" y="990600"/>
            <a:ext cx="7772400" cy="1371600"/>
          </a:xfrm>
        </p:spPr>
        <p:txBody>
          <a:bodyPr/>
          <a:lstStyle>
            <a:lvl1pPr>
              <a:defRPr sz="3400">
                <a:latin typeface="Calibri Light" panose="020F0302020204030204" pitchFamily="34" charset="0"/>
                <a:cs typeface="Calibri Light" panose="020F0302020204030204" pitchFamily="34" charset="0"/>
              </a:defRPr>
            </a:lvl1pPr>
          </a:lstStyle>
          <a:p>
            <a:pPr lvl="0"/>
            <a:r>
              <a:rPr lang="en-US" altLang="de-DE" noProof="0"/>
              <a:t>Click to edit Master title style</a:t>
            </a:r>
          </a:p>
        </p:txBody>
      </p:sp>
      <p:sp>
        <p:nvSpPr>
          <p:cNvPr id="49155" name="Rectangle 3"/>
          <p:cNvSpPr>
            <a:spLocks noGrp="1" noChangeArrowheads="1"/>
          </p:cNvSpPr>
          <p:nvPr>
            <p:ph type="subTitle" idx="1"/>
          </p:nvPr>
        </p:nvSpPr>
        <p:spPr>
          <a:xfrm>
            <a:off x="1447800" y="3429000"/>
            <a:ext cx="7010400" cy="1600200"/>
          </a:xfrm>
        </p:spPr>
        <p:txBody>
          <a:bodyPr/>
          <a:lstStyle>
            <a:lvl1pPr marL="0" indent="0">
              <a:buFontTx/>
              <a:buNone/>
              <a:defRPr sz="1500">
                <a:latin typeface="Calibri Light" panose="020F0302020204030204" pitchFamily="34" charset="0"/>
                <a:cs typeface="Calibri Light" panose="020F0302020204030204" pitchFamily="34" charset="0"/>
              </a:defRPr>
            </a:lvl1pPr>
          </a:lstStyle>
          <a:p>
            <a:pPr lvl="0"/>
            <a:r>
              <a:rPr lang="en-US" altLang="de-DE" noProof="0"/>
              <a:t>Click to edit Master subtitle style</a:t>
            </a:r>
          </a:p>
        </p:txBody>
      </p:sp>
      <p:sp>
        <p:nvSpPr>
          <p:cNvPr id="4"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de-DE"/>
          </a:p>
        </p:txBody>
      </p:sp>
      <p:sp>
        <p:nvSpPr>
          <p:cNvPr id="5" name="Rectangle 5"/>
          <p:cNvSpPr>
            <a:spLocks noGrp="1" noChangeArrowheads="1"/>
          </p:cNvSpPr>
          <p:nvPr>
            <p:ph type="ftr" sz="quarter" idx="11"/>
          </p:nvPr>
        </p:nvSpPr>
        <p:spPr>
          <a:xfrm>
            <a:off x="3124200" y="6248400"/>
            <a:ext cx="2895600" cy="457200"/>
          </a:xfrm>
        </p:spPr>
        <p:txBody>
          <a:bodyPr/>
          <a:lstStyle>
            <a:lvl1pPr>
              <a:defRPr>
                <a:latin typeface="Calibri Light" panose="020F0302020204030204" pitchFamily="34" charset="0"/>
                <a:cs typeface="Calibri Light" panose="020F0302020204030204" pitchFamily="34" charset="0"/>
              </a:defRPr>
            </a:lvl1pPr>
          </a:lstStyle>
          <a:p>
            <a:pPr>
              <a:defRPr/>
            </a:pPr>
            <a:endParaRPr lang="en-US" altLang="de-DE"/>
          </a:p>
        </p:txBody>
      </p:sp>
      <p:sp>
        <p:nvSpPr>
          <p:cNvPr id="6" name="Rectangle 6"/>
          <p:cNvSpPr>
            <a:spLocks noGrp="1" noChangeArrowheads="1"/>
          </p:cNvSpPr>
          <p:nvPr>
            <p:ph type="sldNum" sz="quarter" idx="12"/>
          </p:nvPr>
        </p:nvSpPr>
        <p:spPr>
          <a:xfrm>
            <a:off x="6553200" y="6248400"/>
            <a:ext cx="1905000" cy="457200"/>
          </a:xfrm>
        </p:spPr>
        <p:txBody>
          <a:bodyPr/>
          <a:lstStyle>
            <a:lvl1pPr>
              <a:defRPr>
                <a:latin typeface="Calibri Light" panose="020F0302020204030204" pitchFamily="34" charset="0"/>
                <a:cs typeface="Calibri Light" panose="020F0302020204030204" pitchFamily="34" charset="0"/>
              </a:defRPr>
            </a:lvl1pPr>
          </a:lstStyle>
          <a:p>
            <a:pPr>
              <a:defRPr/>
            </a:pPr>
            <a:fld id="{BAD3AE50-3C78-44AA-B88B-F2627B9CDC09}" type="slidenum">
              <a:rPr lang="en-US" altLang="de-DE" smtClean="0"/>
              <a:pPr>
                <a:defRPr/>
              </a:pPr>
              <a:t>‹#›</a:t>
            </a:fld>
            <a:endParaRPr lang="en-US" altLang="de-DE"/>
          </a:p>
        </p:txBody>
      </p:sp>
    </p:spTree>
    <p:extLst>
      <p:ext uri="{BB962C8B-B14F-4D97-AF65-F5344CB8AC3E}">
        <p14:creationId xmlns:p14="http://schemas.microsoft.com/office/powerpoint/2010/main" val="497516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Calibri Light" panose="020F0302020204030204" pitchFamily="34" charset="0"/>
                <a:cs typeface="Calibri Light" panose="020F0302020204030204" pitchFamily="34" charset="0"/>
              </a:defRPr>
            </a:lvl1pPr>
          </a:lstStyle>
          <a:p>
            <a:r>
              <a:rPr lang="de-DE"/>
              <a:t>Titelmasterformat durch Klicken bearbeiten</a:t>
            </a:r>
          </a:p>
        </p:txBody>
      </p:sp>
      <p:sp>
        <p:nvSpPr>
          <p:cNvPr id="3" name="Inhaltsplatzhalter 2"/>
          <p:cNvSpPr>
            <a:spLocks noGrp="1"/>
          </p:cNvSpPr>
          <p:nvPr>
            <p:ph idx="1"/>
          </p:nvPr>
        </p:nvSpPr>
        <p:spPr/>
        <p:txBody>
          <a:bodyPr/>
          <a:lstStyle>
            <a:lvl1pPr>
              <a:defRPr sz="2200">
                <a:latin typeface="Calibri Light" panose="020F0302020204030204" pitchFamily="34" charset="0"/>
                <a:cs typeface="Calibri Light" panose="020F0302020204030204" pitchFamily="34" charset="0"/>
              </a:defRPr>
            </a:lvl1pPr>
            <a:lvl2pPr>
              <a:defRPr sz="2200">
                <a:latin typeface="Calibri Light" panose="020F0302020204030204" pitchFamily="34" charset="0"/>
                <a:cs typeface="Calibri Light" panose="020F0302020204030204" pitchFamily="34" charset="0"/>
              </a:defRPr>
            </a:lvl2pPr>
            <a:lvl3pPr>
              <a:defRPr sz="2000">
                <a:latin typeface="Calibri Light" panose="020F0302020204030204" pitchFamily="34" charset="0"/>
                <a:cs typeface="Calibri Light" panose="020F0302020204030204" pitchFamily="34" charset="0"/>
              </a:defRPr>
            </a:lvl3pPr>
            <a:lvl4pPr>
              <a:defRPr sz="2000">
                <a:latin typeface="Calibri Light" panose="020F0302020204030204" pitchFamily="34" charset="0"/>
                <a:cs typeface="Calibri Light" panose="020F0302020204030204" pitchFamily="34" charset="0"/>
              </a:defRPr>
            </a:lvl4pPr>
            <a:lvl5pPr>
              <a:defRPr sz="2000">
                <a:latin typeface="Calibri Light" panose="020F0302020204030204" pitchFamily="34" charset="0"/>
                <a:cs typeface="Calibri Light" panose="020F0302020204030204" pitchFamily="34" charset="0"/>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de-DE"/>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de-DE"/>
          </a:p>
        </p:txBody>
      </p:sp>
      <p:sp>
        <p:nvSpPr>
          <p:cNvPr id="6" name="Rectangle 8"/>
          <p:cNvSpPr>
            <a:spLocks noGrp="1" noChangeArrowheads="1"/>
          </p:cNvSpPr>
          <p:nvPr>
            <p:ph type="sldNum" sz="quarter" idx="12"/>
          </p:nvPr>
        </p:nvSpPr>
        <p:spPr>
          <a:ln/>
        </p:spPr>
        <p:txBody>
          <a:bodyPr/>
          <a:lstStyle>
            <a:lvl1pPr>
              <a:defRPr/>
            </a:lvl1pPr>
          </a:lstStyle>
          <a:p>
            <a:pPr>
              <a:defRPr/>
            </a:pPr>
            <a:fld id="{745A9703-E260-49ED-84FE-56AD00EC0068}" type="slidenum">
              <a:rPr lang="en-US" altLang="de-DE"/>
              <a:pPr>
                <a:defRPr/>
              </a:pPr>
              <a:t>‹#›</a:t>
            </a:fld>
            <a:endParaRPr lang="en-US" altLang="de-DE"/>
          </a:p>
        </p:txBody>
      </p:sp>
    </p:spTree>
    <p:extLst>
      <p:ext uri="{BB962C8B-B14F-4D97-AF65-F5344CB8AC3E}">
        <p14:creationId xmlns:p14="http://schemas.microsoft.com/office/powerpoint/2010/main" val="582458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3000">
                <a:latin typeface="Calibri Light" panose="020F0302020204030204" pitchFamily="34" charset="0"/>
                <a:cs typeface="Calibri Light" panose="020F0302020204030204" pitchFamily="34" charset="0"/>
              </a:defRPr>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atin typeface="Calibri Light" panose="020F0302020204030204" pitchFamily="34" charset="0"/>
                <a:cs typeface="Calibri Light" panose="020F0302020204030204" pitchFamily="34" charset="0"/>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de-DE"/>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de-DE"/>
          </a:p>
        </p:txBody>
      </p:sp>
      <p:sp>
        <p:nvSpPr>
          <p:cNvPr id="6" name="Rectangle 8"/>
          <p:cNvSpPr>
            <a:spLocks noGrp="1" noChangeArrowheads="1"/>
          </p:cNvSpPr>
          <p:nvPr>
            <p:ph type="sldNum" sz="quarter" idx="12"/>
          </p:nvPr>
        </p:nvSpPr>
        <p:spPr>
          <a:ln/>
        </p:spPr>
        <p:txBody>
          <a:bodyPr/>
          <a:lstStyle>
            <a:lvl1pPr>
              <a:defRPr/>
            </a:lvl1pPr>
          </a:lstStyle>
          <a:p>
            <a:pPr>
              <a:defRPr/>
            </a:pPr>
            <a:fld id="{2A6FCD3F-738C-4369-8F2F-939CFC291F25}" type="slidenum">
              <a:rPr lang="en-US" altLang="de-DE"/>
              <a:pPr>
                <a:defRPr/>
              </a:pPr>
              <a:t>‹#›</a:t>
            </a:fld>
            <a:endParaRPr lang="en-US" altLang="de-DE"/>
          </a:p>
        </p:txBody>
      </p:sp>
    </p:spTree>
    <p:extLst>
      <p:ext uri="{BB962C8B-B14F-4D97-AF65-F5344CB8AC3E}">
        <p14:creationId xmlns:p14="http://schemas.microsoft.com/office/powerpoint/2010/main" val="2329505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Calibri Light" panose="020F0302020204030204" pitchFamily="34" charset="0"/>
                <a:cs typeface="Calibri Light" panose="020F0302020204030204" pitchFamily="34" charset="0"/>
              </a:defRPr>
            </a:lvl1pPr>
          </a:lstStyle>
          <a:p>
            <a:r>
              <a:rPr lang="de-DE"/>
              <a:t>Titelmasterformat durch Klicken bearbeiten</a:t>
            </a:r>
          </a:p>
        </p:txBody>
      </p:sp>
      <p:sp>
        <p:nvSpPr>
          <p:cNvPr id="3" name="Inhaltsplatzhalter 2"/>
          <p:cNvSpPr>
            <a:spLocks noGrp="1"/>
          </p:cNvSpPr>
          <p:nvPr>
            <p:ph sz="half" idx="1"/>
          </p:nvPr>
        </p:nvSpPr>
        <p:spPr>
          <a:xfrm>
            <a:off x="566738" y="1268413"/>
            <a:ext cx="3924300" cy="5040312"/>
          </a:xfrm>
        </p:spPr>
        <p:txBody>
          <a:bodyPr/>
          <a:lstStyle>
            <a:lvl1pPr>
              <a:defRPr sz="2200">
                <a:latin typeface="Calibri Light" panose="020F0302020204030204" pitchFamily="34" charset="0"/>
                <a:cs typeface="Calibri Light" panose="020F0302020204030204" pitchFamily="34" charset="0"/>
              </a:defRPr>
            </a:lvl1pPr>
            <a:lvl2pPr>
              <a:defRPr sz="2000">
                <a:latin typeface="Calibri Light" panose="020F0302020204030204" pitchFamily="34" charset="0"/>
                <a:cs typeface="Calibri Light" panose="020F0302020204030204" pitchFamily="34" charset="0"/>
              </a:defRPr>
            </a:lvl2pPr>
            <a:lvl3pPr>
              <a:defRPr sz="2000">
                <a:latin typeface="Calibri Light" panose="020F0302020204030204" pitchFamily="34" charset="0"/>
                <a:cs typeface="Calibri Light" panose="020F0302020204030204" pitchFamily="34" charset="0"/>
              </a:defRPr>
            </a:lvl3pPr>
            <a:lvl4pPr>
              <a:defRPr sz="2000">
                <a:latin typeface="Calibri Light" panose="020F0302020204030204" pitchFamily="34" charset="0"/>
                <a:cs typeface="Calibri Light" panose="020F0302020204030204" pitchFamily="34" charset="0"/>
              </a:defRPr>
            </a:lvl4pPr>
            <a:lvl5pPr>
              <a:defRPr sz="2000">
                <a:latin typeface="Calibri Light" panose="020F0302020204030204" pitchFamily="34" charset="0"/>
                <a:cs typeface="Calibri Light" panose="020F0302020204030204" pitchFamily="34" charset="0"/>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3438" y="1268413"/>
            <a:ext cx="3924300" cy="5040312"/>
          </a:xfrm>
        </p:spPr>
        <p:txBody>
          <a:bodyPr/>
          <a:lstStyle>
            <a:lvl1pPr>
              <a:defRPr sz="2200">
                <a:latin typeface="Calibri Light" panose="020F0302020204030204" pitchFamily="34" charset="0"/>
                <a:cs typeface="Calibri Light" panose="020F0302020204030204" pitchFamily="34" charset="0"/>
              </a:defRPr>
            </a:lvl1pPr>
            <a:lvl2pPr>
              <a:defRPr sz="2000">
                <a:latin typeface="Calibri Light" panose="020F0302020204030204" pitchFamily="34" charset="0"/>
                <a:cs typeface="Calibri Light" panose="020F0302020204030204" pitchFamily="34" charset="0"/>
              </a:defRPr>
            </a:lvl2pPr>
            <a:lvl3pPr>
              <a:defRPr sz="2000">
                <a:latin typeface="Calibri Light" panose="020F0302020204030204" pitchFamily="34" charset="0"/>
                <a:cs typeface="Calibri Light" panose="020F0302020204030204" pitchFamily="34" charset="0"/>
              </a:defRPr>
            </a:lvl3pPr>
            <a:lvl4pPr>
              <a:defRPr sz="2000">
                <a:latin typeface="Calibri Light" panose="020F0302020204030204" pitchFamily="34" charset="0"/>
                <a:cs typeface="Calibri Light" panose="020F0302020204030204" pitchFamily="34" charset="0"/>
              </a:defRPr>
            </a:lvl4pPr>
            <a:lvl5pPr>
              <a:defRPr sz="2000">
                <a:latin typeface="Calibri Light" panose="020F0302020204030204" pitchFamily="34" charset="0"/>
                <a:cs typeface="Calibri Light" panose="020F0302020204030204" pitchFamily="34" charset="0"/>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de-DE"/>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de-DE"/>
          </a:p>
        </p:txBody>
      </p:sp>
      <p:sp>
        <p:nvSpPr>
          <p:cNvPr id="7" name="Rectangle 8"/>
          <p:cNvSpPr>
            <a:spLocks noGrp="1" noChangeArrowheads="1"/>
          </p:cNvSpPr>
          <p:nvPr>
            <p:ph type="sldNum" sz="quarter" idx="12"/>
          </p:nvPr>
        </p:nvSpPr>
        <p:spPr>
          <a:ln/>
        </p:spPr>
        <p:txBody>
          <a:bodyPr/>
          <a:lstStyle>
            <a:lvl1pPr>
              <a:defRPr/>
            </a:lvl1pPr>
          </a:lstStyle>
          <a:p>
            <a:pPr>
              <a:defRPr/>
            </a:pPr>
            <a:fld id="{BECB8FCD-26EE-463B-9BD8-2C92B57A4D7F}" type="slidenum">
              <a:rPr lang="en-US" altLang="de-DE"/>
              <a:pPr>
                <a:defRPr/>
              </a:pPr>
              <a:t>‹#›</a:t>
            </a:fld>
            <a:endParaRPr lang="en-US" altLang="de-DE"/>
          </a:p>
        </p:txBody>
      </p:sp>
    </p:spTree>
    <p:extLst>
      <p:ext uri="{BB962C8B-B14F-4D97-AF65-F5344CB8AC3E}">
        <p14:creationId xmlns:p14="http://schemas.microsoft.com/office/powerpoint/2010/main" val="325633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Calibri Light" panose="020F0302020204030204" pitchFamily="34" charset="0"/>
                <a:cs typeface="Calibri Light" panose="020F0302020204030204" pitchFamily="34" charset="0"/>
              </a:defRPr>
            </a:lvl1pPr>
          </a:lstStyle>
          <a:p>
            <a:r>
              <a:rPr lang="de-DE"/>
              <a:t>Titelmasterformat durch Klicken bearbeiten</a:t>
            </a:r>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de-DE"/>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de-DE"/>
          </a:p>
        </p:txBody>
      </p:sp>
      <p:sp>
        <p:nvSpPr>
          <p:cNvPr id="5" name="Rectangle 8"/>
          <p:cNvSpPr>
            <a:spLocks noGrp="1" noChangeArrowheads="1"/>
          </p:cNvSpPr>
          <p:nvPr>
            <p:ph type="sldNum" sz="quarter" idx="12"/>
          </p:nvPr>
        </p:nvSpPr>
        <p:spPr>
          <a:ln/>
        </p:spPr>
        <p:txBody>
          <a:bodyPr/>
          <a:lstStyle>
            <a:lvl1pPr>
              <a:defRPr/>
            </a:lvl1pPr>
          </a:lstStyle>
          <a:p>
            <a:pPr>
              <a:defRPr/>
            </a:pPr>
            <a:fld id="{2F4B6B58-DBB5-4BE5-9CBC-3F6FB1B9031E}" type="slidenum">
              <a:rPr lang="en-US" altLang="de-DE"/>
              <a:pPr>
                <a:defRPr/>
              </a:pPr>
              <a:t>‹#›</a:t>
            </a:fld>
            <a:endParaRPr lang="en-US" altLang="de-DE"/>
          </a:p>
        </p:txBody>
      </p:sp>
    </p:spTree>
    <p:extLst>
      <p:ext uri="{BB962C8B-B14F-4D97-AF65-F5344CB8AC3E}">
        <p14:creationId xmlns:p14="http://schemas.microsoft.com/office/powerpoint/2010/main" val="34608651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de-DE"/>
              <a:t>Click to edit Master title style</a:t>
            </a:r>
          </a:p>
        </p:txBody>
      </p:sp>
      <p:sp>
        <p:nvSpPr>
          <p:cNvPr id="1027" name="Rectangle 3"/>
          <p:cNvSpPr>
            <a:spLocks noGrp="1" noChangeArrowheads="1"/>
          </p:cNvSpPr>
          <p:nvPr>
            <p:ph type="body" idx="1"/>
          </p:nvPr>
        </p:nvSpPr>
        <p:spPr bwMode="auto">
          <a:xfrm>
            <a:off x="566738" y="1268413"/>
            <a:ext cx="8001000" cy="4776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p:txBody>
      </p:sp>
      <p:sp>
        <p:nvSpPr>
          <p:cNvPr id="1029" name="Line 5"/>
          <p:cNvSpPr>
            <a:spLocks noChangeShapeType="1"/>
          </p:cNvSpPr>
          <p:nvPr/>
        </p:nvSpPr>
        <p:spPr bwMode="auto">
          <a:xfrm flipV="1">
            <a:off x="609600" y="6145096"/>
            <a:ext cx="7924800" cy="0"/>
          </a:xfrm>
          <a:prstGeom prst="line">
            <a:avLst/>
          </a:prstGeom>
          <a:noFill/>
          <a:ln w="28575">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8134"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de-DE"/>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en-US" altLang="de-DE"/>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E84C192A-2317-4C19-99DC-95C7071F2E81}" type="slidenum">
              <a:rPr lang="en-US" altLang="de-DE"/>
              <a:pPr>
                <a:defRPr/>
              </a:pPr>
              <a:t>‹#›</a:t>
            </a:fld>
            <a:endParaRPr lang="en-US" altLang="de-DE"/>
          </a:p>
        </p:txBody>
      </p:sp>
      <p:sp>
        <p:nvSpPr>
          <p:cNvPr id="9" name="Line 5"/>
          <p:cNvSpPr>
            <a:spLocks noChangeShapeType="1"/>
          </p:cNvSpPr>
          <p:nvPr userDrawn="1"/>
        </p:nvSpPr>
        <p:spPr bwMode="auto">
          <a:xfrm flipV="1">
            <a:off x="566738" y="1152641"/>
            <a:ext cx="8008936" cy="0"/>
          </a:xfrm>
          <a:prstGeom prst="line">
            <a:avLst/>
          </a:prstGeom>
          <a:noFill/>
          <a:ln w="28575">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844" r:id="rId1"/>
    <p:sldLayoutId id="2147483832" r:id="rId2"/>
    <p:sldLayoutId id="2147483833" r:id="rId3"/>
    <p:sldLayoutId id="2147483834" r:id="rId4"/>
    <p:sldLayoutId id="2147483836" r:id="rId5"/>
  </p:sldLayoutIdLst>
  <p:txStyles>
    <p:titleStyle>
      <a:lvl1pPr algn="l" rtl="0" eaLnBrk="0" fontAlgn="base" hangingPunct="0">
        <a:spcBef>
          <a:spcPct val="0"/>
        </a:spcBef>
        <a:spcAft>
          <a:spcPct val="0"/>
        </a:spcAft>
        <a:defRPr sz="3200" kern="1200">
          <a:solidFill>
            <a:schemeClr val="tx2"/>
          </a:solidFill>
          <a:latin typeface="Calibri Light" panose="020F0302020204030204" pitchFamily="34" charset="0"/>
          <a:ea typeface="+mj-ea"/>
          <a:cs typeface="Calibri Light" panose="020F0302020204030204" pitchFamily="34" charset="0"/>
        </a:defRPr>
      </a:lvl1pPr>
      <a:lvl2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2pPr>
      <a:lvl3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3pPr>
      <a:lvl4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4pPr>
      <a:lvl5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5pPr>
      <a:lvl6pPr marL="4572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6pPr>
      <a:lvl7pPr marL="9144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7pPr>
      <a:lvl8pPr marL="13716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8pPr>
      <a:lvl9pPr marL="18288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9pPr>
    </p:titleStyle>
    <p:bodyStyle>
      <a:lvl1pPr marL="469900" indent="-469900" algn="l" rtl="0" eaLnBrk="0" fontAlgn="base" hangingPunct="0">
        <a:lnSpc>
          <a:spcPct val="120000"/>
        </a:lnSpc>
        <a:spcBef>
          <a:spcPct val="20000"/>
        </a:spcBef>
        <a:spcAft>
          <a:spcPct val="0"/>
        </a:spcAft>
        <a:buClr>
          <a:schemeClr val="tx1"/>
        </a:buClr>
        <a:buChar char="•"/>
        <a:defRPr sz="2200" kern="1200">
          <a:solidFill>
            <a:schemeClr val="tx1"/>
          </a:solidFill>
          <a:latin typeface="Calibri Light" panose="020F0302020204030204" pitchFamily="34" charset="0"/>
          <a:ea typeface="+mn-ea"/>
          <a:cs typeface="Calibri Light" panose="020F0302020204030204" pitchFamily="34" charset="0"/>
        </a:defRPr>
      </a:lvl1pPr>
      <a:lvl2pPr marL="908050" indent="-436563" algn="l" rtl="0" eaLnBrk="0" fontAlgn="base" hangingPunct="0">
        <a:spcBef>
          <a:spcPct val="20000"/>
        </a:spcBef>
        <a:spcAft>
          <a:spcPct val="0"/>
        </a:spcAft>
        <a:buClr>
          <a:schemeClr val="tx1"/>
        </a:buClr>
        <a:buChar char="o"/>
        <a:defRPr sz="2000" kern="1200">
          <a:solidFill>
            <a:schemeClr val="tx1"/>
          </a:solidFill>
          <a:latin typeface="Calibri Light" panose="020F0302020204030204" pitchFamily="34" charset="0"/>
          <a:ea typeface="+mn-ea"/>
          <a:cs typeface="Calibri Light" panose="020F0302020204030204" pitchFamily="34" charset="0"/>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ciscl.unisi.it/doc/doc_pub/aspects_low_IP.do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05318" y="4431155"/>
            <a:ext cx="7772400" cy="423589"/>
          </a:xfrm>
        </p:spPr>
        <p:txBody>
          <a:bodyPr/>
          <a:lstStyle/>
          <a:p>
            <a:pPr algn="ctr" eaLnBrk="1" hangingPunct="1"/>
            <a:r>
              <a:rPr lang="en-US" altLang="de-DE" sz="2400" dirty="0">
                <a:latin typeface="Calibri Light" panose="020F0302020204030204" pitchFamily="34" charset="0"/>
                <a:cs typeface="Calibri Light" panose="020F0302020204030204" pitchFamily="34" charset="0"/>
              </a:rPr>
              <a:t>Katherine Hodgson</a:t>
            </a:r>
          </a:p>
        </p:txBody>
      </p:sp>
      <p:sp>
        <p:nvSpPr>
          <p:cNvPr id="5123" name="Rectangle 4"/>
          <p:cNvSpPr>
            <a:spLocks noChangeArrowheads="1"/>
          </p:cNvSpPr>
          <p:nvPr/>
        </p:nvSpPr>
        <p:spPr bwMode="auto">
          <a:xfrm>
            <a:off x="1163772" y="5601139"/>
            <a:ext cx="70104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spcBef>
                <a:spcPct val="20000"/>
              </a:spcBef>
              <a:buClr>
                <a:schemeClr val="tx1"/>
              </a:buClr>
              <a:buChar char="•"/>
              <a:defRPr sz="1600">
                <a:solidFill>
                  <a:schemeClr val="tx1"/>
                </a:solidFill>
                <a:latin typeface="Verdana" panose="020B0604030504040204" pitchFamily="34" charset="0"/>
                <a:cs typeface="Arial" panose="020B0604020202020204" pitchFamily="34" charset="0"/>
              </a:defRPr>
            </a:lvl1pPr>
            <a:lvl2pPr marL="908050" indent="14288">
              <a:spcBef>
                <a:spcPct val="20000"/>
              </a:spcBef>
              <a:buClr>
                <a:schemeClr val="tx1"/>
              </a:buClr>
              <a:buChar char="o"/>
              <a:defRPr sz="1600">
                <a:solidFill>
                  <a:schemeClr val="tx1"/>
                </a:solidFill>
                <a:latin typeface="Verdana" panose="020B0604030504040204" pitchFamily="34" charset="0"/>
                <a:cs typeface="Arial" panose="020B0604020202020204" pitchFamily="34" charset="0"/>
              </a:defRPr>
            </a:lvl2pPr>
            <a:lvl3pPr marL="909638"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30651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1695450"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ctr" eaLnBrk="1" hangingPunct="1">
              <a:buFontTx/>
              <a:buNone/>
            </a:pPr>
            <a:r>
              <a:rPr lang="en-US" altLang="de-DE" sz="2000" dirty="0">
                <a:latin typeface="Calibri Light" panose="020F0302020204030204" pitchFamily="34" charset="0"/>
                <a:cs typeface="Calibri Light" panose="020F0302020204030204" pitchFamily="34" charset="0"/>
              </a:rPr>
              <a:t>21.02.2022</a:t>
            </a:r>
          </a:p>
        </p:txBody>
      </p:sp>
      <p:pic>
        <p:nvPicPr>
          <p:cNvPr id="5125"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5142" y="275376"/>
            <a:ext cx="3548063" cy="142081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43" y="591702"/>
            <a:ext cx="1250481" cy="1022268"/>
          </a:xfrm>
          <a:prstGeom prst="rect">
            <a:avLst/>
          </a:prstGeom>
        </p:spPr>
      </p:pic>
      <p:sp>
        <p:nvSpPr>
          <p:cNvPr id="9" name="Rectangle 2"/>
          <p:cNvSpPr txBox="1">
            <a:spLocks noChangeArrowheads="1"/>
          </p:cNvSpPr>
          <p:nvPr/>
        </p:nvSpPr>
        <p:spPr bwMode="auto">
          <a:xfrm>
            <a:off x="705318" y="3111286"/>
            <a:ext cx="7772400" cy="505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4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2pPr>
            <a:lvl3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3pPr>
            <a:lvl4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4pPr>
            <a:lvl5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5pPr>
            <a:lvl6pPr marL="4572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6pPr>
            <a:lvl7pPr marL="9144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7pPr>
            <a:lvl8pPr marL="13716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8pPr>
            <a:lvl9pPr marL="18288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9pPr>
          </a:lstStyle>
          <a:p>
            <a:pPr algn="ctr" eaLnBrk="1" hangingPunct="1"/>
            <a:r>
              <a:rPr lang="en-US" altLang="de-DE" sz="3800" dirty="0">
                <a:latin typeface="Calibri Light" panose="020F0302020204030204" pitchFamily="34" charset="0"/>
                <a:cs typeface="Calibri Light" panose="020F0302020204030204" pitchFamily="34" charset="0"/>
              </a:rPr>
              <a:t>Armenian</a:t>
            </a:r>
          </a:p>
        </p:txBody>
      </p:sp>
      <p:sp>
        <p:nvSpPr>
          <p:cNvPr id="10" name="Rectangle 2"/>
          <p:cNvSpPr txBox="1">
            <a:spLocks noChangeArrowheads="1"/>
          </p:cNvSpPr>
          <p:nvPr/>
        </p:nvSpPr>
        <p:spPr bwMode="auto">
          <a:xfrm>
            <a:off x="705318" y="3502682"/>
            <a:ext cx="7772400" cy="60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4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2pPr>
            <a:lvl3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3pPr>
            <a:lvl4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4pPr>
            <a:lvl5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5pPr>
            <a:lvl6pPr marL="4572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6pPr>
            <a:lvl7pPr marL="9144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7pPr>
            <a:lvl8pPr marL="13716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8pPr>
            <a:lvl9pPr marL="18288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9pPr>
          </a:lstStyle>
          <a:p>
            <a:pPr algn="ctr" eaLnBrk="1" hangingPunct="1"/>
            <a:r>
              <a:rPr lang="en-US" altLang="de-DE" sz="3000" dirty="0">
                <a:latin typeface="Calibri Light" panose="020F0302020204030204" pitchFamily="34" charset="0"/>
                <a:cs typeface="Calibri Light" panose="020F0302020204030204" pitchFamily="34" charset="0"/>
              </a:rPr>
              <a:t>Noun phrase structure and determination</a:t>
            </a:r>
          </a:p>
        </p:txBody>
      </p:sp>
      <p:sp>
        <p:nvSpPr>
          <p:cNvPr id="11" name="Rectangle 2"/>
          <p:cNvSpPr txBox="1">
            <a:spLocks noChangeArrowheads="1"/>
          </p:cNvSpPr>
          <p:nvPr/>
        </p:nvSpPr>
        <p:spPr bwMode="auto">
          <a:xfrm>
            <a:off x="705318" y="4772073"/>
            <a:ext cx="7772400" cy="470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4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2pPr>
            <a:lvl3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3pPr>
            <a:lvl4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4pPr>
            <a:lvl5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5pPr>
            <a:lvl6pPr marL="4572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6pPr>
            <a:lvl7pPr marL="9144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7pPr>
            <a:lvl8pPr marL="13716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8pPr>
            <a:lvl9pPr marL="18288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9pPr>
          </a:lstStyle>
          <a:p>
            <a:pPr algn="ctr" eaLnBrk="1" hangingPunct="1"/>
            <a:r>
              <a:rPr lang="en-US" altLang="de-DE" sz="2000" dirty="0">
                <a:latin typeface="Calibri Light" panose="020F0302020204030204" pitchFamily="34" charset="0"/>
                <a:cs typeface="Calibri Light" panose="020F0302020204030204" pitchFamily="34" charset="0"/>
              </a:rPr>
              <a:t>University of Cambridge</a:t>
            </a:r>
          </a:p>
        </p:txBody>
      </p:sp>
      <p:sp>
        <p:nvSpPr>
          <p:cNvPr id="12" name="Rechteck 11"/>
          <p:cNvSpPr/>
          <p:nvPr/>
        </p:nvSpPr>
        <p:spPr>
          <a:xfrm>
            <a:off x="548641" y="6237649"/>
            <a:ext cx="8240662" cy="369332"/>
          </a:xfrm>
          <a:prstGeom prst="rect">
            <a:avLst/>
          </a:prstGeom>
        </p:spPr>
        <p:txBody>
          <a:bodyPr wrap="square">
            <a:spAutoFit/>
          </a:bodyPr>
          <a:lstStyle/>
          <a:p>
            <a:pPr algn="ctr"/>
            <a:r>
              <a:rPr lang="de-DE" sz="1800">
                <a:solidFill>
                  <a:srgbClr val="000099"/>
                </a:solidFill>
                <a:latin typeface="Calibri Light" panose="020F0302020204030204" pitchFamily="34" charset="0"/>
                <a:cs typeface="Calibri Light" panose="020F0302020204030204" pitchFamily="34" charset="0"/>
              </a:rPr>
              <a:t>visit glottothèque at: https://spw.uni-goettingen.de/projects/lacim/</a:t>
            </a:r>
            <a:endParaRPr lang="de-DE">
              <a:solidFill>
                <a:srgbClr val="000099"/>
              </a:solidFill>
            </a:endParaRPr>
          </a:p>
        </p:txBody>
      </p:sp>
      <p:sp>
        <p:nvSpPr>
          <p:cNvPr id="13" name="Rectangle 2"/>
          <p:cNvSpPr txBox="1">
            <a:spLocks noChangeArrowheads="1"/>
          </p:cNvSpPr>
          <p:nvPr/>
        </p:nvSpPr>
        <p:spPr bwMode="auto">
          <a:xfrm>
            <a:off x="705318" y="2223989"/>
            <a:ext cx="7772400" cy="51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4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2pPr>
            <a:lvl3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3pPr>
            <a:lvl4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4pPr>
            <a:lvl5pPr algn="l" rtl="0" eaLnBrk="0" fontAlgn="base" hangingPunct="0">
              <a:spcBef>
                <a:spcPct val="0"/>
              </a:spcBef>
              <a:spcAft>
                <a:spcPct val="0"/>
              </a:spcAft>
              <a:defRPr sz="3200">
                <a:solidFill>
                  <a:schemeClr val="tx2"/>
                </a:solidFill>
                <a:latin typeface="Verdana" panose="020B0604030504040204" pitchFamily="34" charset="0"/>
                <a:cs typeface="Arial" panose="020B0604020202020204" pitchFamily="34" charset="0"/>
              </a:defRPr>
            </a:lvl5pPr>
            <a:lvl6pPr marL="4572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6pPr>
            <a:lvl7pPr marL="9144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7pPr>
            <a:lvl8pPr marL="13716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8pPr>
            <a:lvl9pPr marL="1828800" algn="l" rtl="0" fontAlgn="base">
              <a:spcBef>
                <a:spcPct val="0"/>
              </a:spcBef>
              <a:spcAft>
                <a:spcPct val="0"/>
              </a:spcAft>
              <a:defRPr sz="3200">
                <a:solidFill>
                  <a:schemeClr val="tx2"/>
                </a:solidFill>
                <a:latin typeface="Verdana" panose="020B0604030504040204" pitchFamily="34" charset="0"/>
                <a:cs typeface="Arial" panose="020B0604020202020204" pitchFamily="34" charset="0"/>
              </a:defRPr>
            </a:lvl9pPr>
          </a:lstStyle>
          <a:p>
            <a:pPr algn="ctr" eaLnBrk="1" hangingPunct="1"/>
            <a:r>
              <a:rPr lang="en-US" altLang="de-DE" sz="3000">
                <a:solidFill>
                  <a:srgbClr val="000099"/>
                </a:solidFill>
                <a:latin typeface="Calibri Light" panose="020F0302020204030204" pitchFamily="34" charset="0"/>
                <a:cs typeface="Calibri Light" panose="020F0302020204030204" pitchFamily="34" charset="0"/>
              </a:rPr>
              <a:t>glottothèque</a:t>
            </a:r>
            <a:br>
              <a:rPr lang="en-US" altLang="de-DE" sz="3000">
                <a:solidFill>
                  <a:srgbClr val="000099"/>
                </a:solidFill>
                <a:latin typeface="Calibri Light" panose="020F0302020204030204" pitchFamily="34" charset="0"/>
                <a:cs typeface="Calibri Light" panose="020F0302020204030204" pitchFamily="34" charset="0"/>
              </a:rPr>
            </a:br>
            <a:r>
              <a:rPr lang="en-US" altLang="de-DE" sz="2400">
                <a:solidFill>
                  <a:srgbClr val="000099"/>
                </a:solidFill>
                <a:latin typeface="Calibri Light" panose="020F0302020204030204" pitchFamily="34" charset="0"/>
                <a:cs typeface="Calibri Light" panose="020F0302020204030204" pitchFamily="34" charset="0"/>
              </a:rPr>
              <a:t>languages of Anatolia, Caucasus, Iran, Mesopotamia</a:t>
            </a:r>
            <a:r>
              <a:rPr lang="en-US" altLang="de-DE" sz="2400" b="1">
                <a:solidFill>
                  <a:srgbClr val="000099"/>
                </a:solidFill>
                <a:latin typeface="Calibri Light" panose="020F0302020204030204" pitchFamily="34" charset="0"/>
                <a:cs typeface="Calibri Light" panose="020F0302020204030204" pitchFamily="34" charset="0"/>
              </a:rPr>
              <a:t> </a:t>
            </a:r>
            <a:endParaRPr lang="en-US" altLang="de-DE" sz="2400">
              <a:latin typeface="Calibri Light" panose="020F0302020204030204" pitchFamily="34" charset="0"/>
              <a:cs typeface="Calibri Light" panose="020F03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de-DE" altLang="de-DE" dirty="0"/>
              <a:t>General properties</a:t>
            </a:r>
          </a:p>
        </p:txBody>
      </p:sp>
      <p:sp>
        <p:nvSpPr>
          <p:cNvPr id="7171" name="Rectangle 3"/>
          <p:cNvSpPr>
            <a:spLocks noGrp="1" noChangeArrowheads="1"/>
          </p:cNvSpPr>
          <p:nvPr>
            <p:ph type="body" idx="1"/>
          </p:nvPr>
        </p:nvSpPr>
        <p:spPr/>
        <p:txBody>
          <a:bodyPr/>
          <a:lstStyle/>
          <a:p>
            <a:pPr indent="0" eaLnBrk="1" hangingPunct="1">
              <a:buFontTx/>
              <a:buNone/>
            </a:pPr>
            <a:r>
              <a:rPr lang="de-DE" altLang="de-DE" dirty="0"/>
              <a:t>The noun phrase in modern Armenian is head-final, generally showing the order </a:t>
            </a:r>
            <a:r>
              <a:rPr lang="de-DE" altLang="de-DE" dirty="0">
                <a:solidFill>
                  <a:srgbClr val="FF0000"/>
                </a:solidFill>
              </a:rPr>
              <a:t>Dem</a:t>
            </a:r>
            <a:r>
              <a:rPr lang="de-DE" altLang="de-DE" dirty="0">
                <a:solidFill>
                  <a:srgbClr val="00B050"/>
                </a:solidFill>
              </a:rPr>
              <a:t> Num </a:t>
            </a:r>
            <a:r>
              <a:rPr lang="de-DE" altLang="de-DE" dirty="0">
                <a:solidFill>
                  <a:srgbClr val="00B0F0"/>
                </a:solidFill>
              </a:rPr>
              <a:t>A</a:t>
            </a:r>
            <a:r>
              <a:rPr lang="de-DE" altLang="de-DE" dirty="0">
                <a:solidFill>
                  <a:srgbClr val="00B050"/>
                </a:solidFill>
              </a:rPr>
              <a:t> </a:t>
            </a:r>
            <a:r>
              <a:rPr lang="de-DE" altLang="de-DE" dirty="0">
                <a:solidFill>
                  <a:srgbClr val="7030A0"/>
                </a:solidFill>
              </a:rPr>
              <a:t>N</a:t>
            </a:r>
            <a:r>
              <a:rPr lang="de-DE" altLang="de-DE" dirty="0">
                <a:solidFill>
                  <a:srgbClr val="00B050"/>
                </a:solidFill>
              </a:rPr>
              <a:t> </a:t>
            </a:r>
            <a:r>
              <a:rPr lang="de-DE" altLang="de-DE" dirty="0"/>
              <a:t>(cf. Greenberg‘s Universal 20):</a:t>
            </a:r>
          </a:p>
          <a:p>
            <a:pPr indent="0" eaLnBrk="1" hangingPunct="1">
              <a:buFontTx/>
              <a:buNone/>
            </a:pPr>
            <a:r>
              <a:rPr lang="de-DE" altLang="de-DE" sz="1800" dirty="0"/>
              <a:t>(1)    </a:t>
            </a:r>
            <a:r>
              <a:rPr lang="de-DE" altLang="de-DE" sz="1800" dirty="0">
                <a:solidFill>
                  <a:srgbClr val="FF0000"/>
                </a:solidFill>
              </a:rPr>
              <a:t>ays</a:t>
            </a:r>
            <a:r>
              <a:rPr lang="de-DE" altLang="de-DE" sz="1800" dirty="0"/>
              <a:t>      </a:t>
            </a:r>
            <a:r>
              <a:rPr lang="de-DE" altLang="de-DE" sz="1800" dirty="0">
                <a:solidFill>
                  <a:srgbClr val="00B050"/>
                </a:solidFill>
              </a:rPr>
              <a:t>yerku</a:t>
            </a:r>
            <a:r>
              <a:rPr lang="de-DE" altLang="de-DE" sz="1800" dirty="0"/>
              <a:t> </a:t>
            </a:r>
            <a:r>
              <a:rPr lang="hy-AM" altLang="de-DE" sz="1800" dirty="0">
                <a:solidFill>
                  <a:srgbClr val="00B0F0"/>
                </a:solidFill>
              </a:rPr>
              <a:t>ge</a:t>
            </a:r>
            <a:r>
              <a:rPr lang="en-GB" altLang="de-DE" sz="1800" dirty="0">
                <a:solidFill>
                  <a:srgbClr val="00B0F0"/>
                </a:solidFill>
              </a:rPr>
              <a:t>ł</a:t>
            </a:r>
            <a:r>
              <a:rPr lang="hy-AM" altLang="de-DE" sz="1800" dirty="0">
                <a:solidFill>
                  <a:srgbClr val="00B0F0"/>
                </a:solidFill>
              </a:rPr>
              <a:t>ecʿik</a:t>
            </a:r>
            <a:r>
              <a:rPr lang="hy-AM" altLang="de-DE" sz="1800" dirty="0"/>
              <a:t> </a:t>
            </a:r>
            <a:r>
              <a:rPr lang="hy-AM" altLang="de-DE" sz="1800" dirty="0">
                <a:solidFill>
                  <a:srgbClr val="7030A0"/>
                </a:solidFill>
              </a:rPr>
              <a:t>nkar</a:t>
            </a:r>
            <a:r>
              <a:rPr lang="en-GB" altLang="de-DE" sz="1800" dirty="0"/>
              <a:t>-</a:t>
            </a:r>
            <a:r>
              <a:rPr lang="hy-AM" altLang="de-DE" sz="1800" dirty="0"/>
              <a:t>ner</a:t>
            </a:r>
            <a:r>
              <a:rPr lang="en-GB" altLang="de-DE" sz="1800" dirty="0"/>
              <a:t>-</a:t>
            </a:r>
            <a:r>
              <a:rPr lang="hy-AM" altLang="de-DE" sz="1800" dirty="0">
                <a:solidFill>
                  <a:srgbClr val="FFC000"/>
                </a:solidFill>
              </a:rPr>
              <a:t>ə</a:t>
            </a:r>
            <a:br>
              <a:rPr lang="en-GB" altLang="de-DE" sz="1800" dirty="0"/>
            </a:br>
            <a:r>
              <a:rPr lang="en-GB" altLang="de-DE" sz="1800" dirty="0"/>
              <a:t>	</a:t>
            </a:r>
            <a:r>
              <a:rPr lang="hy-AM" altLang="de-DE" sz="1800" dirty="0">
                <a:solidFill>
                  <a:srgbClr val="FF0000"/>
                </a:solidFill>
              </a:rPr>
              <a:t>DEM</a:t>
            </a:r>
            <a:r>
              <a:rPr lang="en-GB" altLang="de-DE" sz="1800" dirty="0">
                <a:solidFill>
                  <a:srgbClr val="FF0000"/>
                </a:solidFill>
              </a:rPr>
              <a:t>1</a:t>
            </a:r>
            <a:r>
              <a:rPr lang="en-GB" altLang="de-DE" sz="1800" dirty="0"/>
              <a:t> </a:t>
            </a:r>
            <a:r>
              <a:rPr lang="en-GB" altLang="de-DE" sz="1800" dirty="0">
                <a:solidFill>
                  <a:srgbClr val="00B050"/>
                </a:solidFill>
              </a:rPr>
              <a:t>two</a:t>
            </a:r>
            <a:r>
              <a:rPr lang="en-GB" altLang="de-DE" sz="1800" dirty="0"/>
              <a:t>    </a:t>
            </a:r>
            <a:r>
              <a:rPr lang="en-GB" altLang="de-DE" sz="1800" dirty="0">
                <a:solidFill>
                  <a:srgbClr val="00B0F0"/>
                </a:solidFill>
              </a:rPr>
              <a:t>beautiful</a:t>
            </a:r>
            <a:r>
              <a:rPr lang="en-GB" altLang="de-DE" sz="1800" dirty="0"/>
              <a:t> </a:t>
            </a:r>
            <a:r>
              <a:rPr lang="en-GB" altLang="de-DE" sz="1800" dirty="0">
                <a:solidFill>
                  <a:srgbClr val="7030A0"/>
                </a:solidFill>
              </a:rPr>
              <a:t>picture</a:t>
            </a:r>
            <a:r>
              <a:rPr lang="en-GB" altLang="de-DE" sz="1800" dirty="0"/>
              <a:t>-</a:t>
            </a:r>
            <a:r>
              <a:rPr lang="hy-AM" altLang="de-DE" sz="1800" dirty="0"/>
              <a:t>PL</a:t>
            </a:r>
            <a:r>
              <a:rPr lang="en-GB" altLang="de-DE" sz="1800" dirty="0"/>
              <a:t>-DEF</a:t>
            </a:r>
          </a:p>
          <a:p>
            <a:pPr indent="0" eaLnBrk="1" hangingPunct="1">
              <a:buFontTx/>
              <a:buNone/>
            </a:pPr>
            <a:r>
              <a:rPr lang="en-GB" altLang="de-DE" sz="1800" dirty="0"/>
              <a:t>	‘these two beautiful pictures’</a:t>
            </a:r>
          </a:p>
          <a:p>
            <a:pPr indent="0" eaLnBrk="1" hangingPunct="1">
              <a:buFontTx/>
              <a:buNone/>
            </a:pPr>
            <a:r>
              <a:rPr lang="en-GB" altLang="de-DE" sz="2000" dirty="0"/>
              <a:t>The </a:t>
            </a:r>
            <a:r>
              <a:rPr lang="en-GB" altLang="de-DE" sz="2000" dirty="0">
                <a:solidFill>
                  <a:srgbClr val="FFC000"/>
                </a:solidFill>
              </a:rPr>
              <a:t>definite article </a:t>
            </a:r>
            <a:r>
              <a:rPr lang="en-GB" altLang="de-DE" sz="2000" dirty="0"/>
              <a:t>is enclitic, always on the head noun. It is obligatory with demonstratives and/or possessives, and may agree with the latter in person</a:t>
            </a:r>
            <a:r>
              <a:rPr lang="hy-AM" altLang="de-DE" sz="2000" dirty="0"/>
              <a:t> </a:t>
            </a:r>
            <a:r>
              <a:rPr lang="en-GB" altLang="de-DE" sz="2000" dirty="0"/>
              <a:t>(and with the former in some dialects):</a:t>
            </a:r>
          </a:p>
          <a:p>
            <a:pPr indent="0" eaLnBrk="1" hangingPunct="1">
              <a:buFontTx/>
              <a:buNone/>
            </a:pPr>
            <a:r>
              <a:rPr lang="en-GB" altLang="de-DE" sz="1800" dirty="0"/>
              <a:t>(2) 	</a:t>
            </a:r>
            <a:r>
              <a:rPr lang="en-GB" altLang="de-DE" sz="1800" dirty="0" err="1">
                <a:solidFill>
                  <a:srgbClr val="FF0000"/>
                </a:solidFill>
              </a:rPr>
              <a:t>im</a:t>
            </a:r>
            <a:r>
              <a:rPr lang="en-GB" altLang="de-DE" sz="1800" dirty="0"/>
              <a:t> </a:t>
            </a:r>
            <a:r>
              <a:rPr lang="en-GB" altLang="de-DE" sz="1800" dirty="0" err="1"/>
              <a:t>nkar</a:t>
            </a:r>
            <a:r>
              <a:rPr lang="en-GB" altLang="de-DE" sz="1800" dirty="0"/>
              <a:t>-</a:t>
            </a:r>
            <a:r>
              <a:rPr lang="en-GB" altLang="de-DE" sz="1800" dirty="0">
                <a:solidFill>
                  <a:srgbClr val="FF0000"/>
                </a:solidFill>
              </a:rPr>
              <a:t>s</a:t>
            </a:r>
            <a:r>
              <a:rPr lang="en-GB" altLang="de-DE" sz="1800" dirty="0"/>
              <a:t> </a:t>
            </a:r>
            <a:r>
              <a:rPr lang="hy-AM" altLang="de-DE" sz="1800" dirty="0"/>
              <a:t>	</a:t>
            </a:r>
            <a:r>
              <a:rPr lang="en-GB" altLang="de-DE" sz="1800" dirty="0"/>
              <a:t>	</a:t>
            </a:r>
            <a:r>
              <a:rPr lang="en-GB" altLang="de-DE" sz="1800" dirty="0">
                <a:solidFill>
                  <a:srgbClr val="00B050"/>
                </a:solidFill>
              </a:rPr>
              <a:t>k</a:t>
            </a:r>
            <a:r>
              <a:rPr lang="hy-AM" altLang="de-DE" sz="1800" dirty="0">
                <a:solidFill>
                  <a:srgbClr val="00B050"/>
                </a:solidFill>
              </a:rPr>
              <a:t>ʿo</a:t>
            </a:r>
            <a:r>
              <a:rPr lang="hy-AM" altLang="de-DE" sz="1800" dirty="0"/>
              <a:t> nkar</a:t>
            </a:r>
            <a:r>
              <a:rPr lang="en-GB" altLang="de-DE" sz="1800" dirty="0"/>
              <a:t>-</a:t>
            </a:r>
            <a:r>
              <a:rPr lang="hy-AM" altLang="de-DE" sz="1800" dirty="0">
                <a:solidFill>
                  <a:srgbClr val="00B050"/>
                </a:solidFill>
              </a:rPr>
              <a:t>d</a:t>
            </a:r>
            <a:r>
              <a:rPr lang="hy-AM" altLang="de-DE" sz="1800" dirty="0"/>
              <a:t> 	</a:t>
            </a:r>
            <a:r>
              <a:rPr lang="hy-AM" altLang="de-DE" sz="1800" dirty="0">
                <a:solidFill>
                  <a:srgbClr val="00B0F0"/>
                </a:solidFill>
              </a:rPr>
              <a:t>nra</a:t>
            </a:r>
            <a:r>
              <a:rPr lang="hy-AM" altLang="de-DE" sz="1800" dirty="0"/>
              <a:t> nkar</a:t>
            </a:r>
            <a:r>
              <a:rPr lang="en-GB" altLang="de-DE" sz="1800" dirty="0"/>
              <a:t>-</a:t>
            </a:r>
            <a:r>
              <a:rPr lang="hy-AM" altLang="de-DE" sz="1800" dirty="0">
                <a:solidFill>
                  <a:srgbClr val="00B0F0"/>
                </a:solidFill>
              </a:rPr>
              <a:t>ə</a:t>
            </a:r>
            <a:br>
              <a:rPr lang="en-GB" altLang="de-DE" sz="1800" dirty="0"/>
            </a:br>
            <a:r>
              <a:rPr lang="en-GB" altLang="de-DE" sz="1800" dirty="0"/>
              <a:t>	my picture-DEF1	your picture-DEF2	his/her picture-DEF(3)</a:t>
            </a:r>
          </a:p>
          <a:p>
            <a:pPr indent="0" eaLnBrk="1" hangingPunct="1">
              <a:buFontTx/>
              <a:buNone/>
            </a:pPr>
            <a:r>
              <a:rPr lang="en-GB" altLang="de-DE" sz="1800" dirty="0"/>
              <a:t>(3)	 </a:t>
            </a:r>
            <a:r>
              <a:rPr lang="en-GB" altLang="de-DE" sz="1800" dirty="0">
                <a:solidFill>
                  <a:srgbClr val="FF0000"/>
                </a:solidFill>
              </a:rPr>
              <a:t>as</a:t>
            </a:r>
            <a:r>
              <a:rPr lang="en-GB" altLang="de-DE" sz="1800" dirty="0"/>
              <a:t> </a:t>
            </a:r>
            <a:r>
              <a:rPr lang="en-GB" altLang="de-DE" sz="1800" dirty="0" err="1"/>
              <a:t>oiv</a:t>
            </a:r>
            <a:r>
              <a:rPr lang="en-GB" altLang="de-DE" sz="1800" dirty="0"/>
              <a:t>-</a:t>
            </a:r>
            <a:r>
              <a:rPr lang="hy-AM" altLang="de-DE" sz="1800" dirty="0">
                <a:solidFill>
                  <a:srgbClr val="FF0000"/>
                </a:solidFill>
              </a:rPr>
              <a:t>əs</a:t>
            </a:r>
            <a:r>
              <a:rPr lang="hy-AM" altLang="de-DE" sz="1800" dirty="0"/>
              <a:t> </a:t>
            </a:r>
            <a:r>
              <a:rPr lang="en-GB" altLang="de-DE" sz="1800" dirty="0"/>
              <a:t>‘this shepherd-DEF1’ (</a:t>
            </a:r>
            <a:r>
              <a:rPr lang="en-GB" altLang="de-DE" sz="1800" dirty="0" err="1"/>
              <a:t>Hamshen</a:t>
            </a:r>
            <a:r>
              <a:rPr lang="en-GB" altLang="de-DE" sz="1800" dirty="0"/>
              <a:t>, Vaux 2007: 266)</a:t>
            </a:r>
          </a:p>
          <a:p>
            <a:pPr indent="0" eaLnBrk="1" hangingPunct="1">
              <a:buFontTx/>
              <a:buNone/>
            </a:pPr>
            <a:endParaRPr lang="de-DE" altLang="de-DE" sz="2000" dirty="0"/>
          </a:p>
          <a:p>
            <a:pPr eaLnBrk="1" hangingPunct="1">
              <a:buFontTx/>
              <a:buNone/>
            </a:pPr>
            <a:endParaRPr lang="de-DE" altLang="de-DE" sz="1400" dirty="0"/>
          </a:p>
          <a:p>
            <a:pPr eaLnBrk="1" hangingPunct="1">
              <a:buFontTx/>
              <a:buNone/>
            </a:pPr>
            <a:endParaRPr lang="de-DE" altLang="de-DE" sz="1800" dirty="0"/>
          </a:p>
        </p:txBody>
      </p:sp>
      <p:sp>
        <p:nvSpPr>
          <p:cNvPr id="2" name="Foliennummernplatzhalter 1"/>
          <p:cNvSpPr>
            <a:spLocks noGrp="1"/>
          </p:cNvSpPr>
          <p:nvPr>
            <p:ph type="sldNum" sz="quarter" idx="12"/>
          </p:nvPr>
        </p:nvSpPr>
        <p:spPr/>
        <p:txBody>
          <a:bodyPr/>
          <a:lstStyle/>
          <a:p>
            <a:pPr>
              <a:defRPr/>
            </a:pPr>
            <a:fld id="{745A9703-E260-49ED-84FE-56AD00EC0068}" type="slidenum">
              <a:rPr lang="en-US" altLang="de-DE" smtClean="0">
                <a:latin typeface="Calibri Light" panose="020F0302020204030204" pitchFamily="34" charset="0"/>
                <a:cs typeface="Calibri Light" panose="020F0302020204030204" pitchFamily="34" charset="0"/>
              </a:rPr>
              <a:pPr>
                <a:defRPr/>
              </a:pPr>
              <a:t>2</a:t>
            </a:fld>
            <a:endParaRPr lang="en-US" altLang="de-DE">
              <a:latin typeface="Calibri Light" panose="020F0302020204030204" pitchFamily="34" charset="0"/>
              <a:cs typeface="Calibri Light" panose="020F03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2402-3136-476B-A63B-3293A086955F}"/>
              </a:ext>
            </a:extLst>
          </p:cNvPr>
          <p:cNvSpPr>
            <a:spLocks noGrp="1"/>
          </p:cNvSpPr>
          <p:nvPr>
            <p:ph type="title"/>
          </p:nvPr>
        </p:nvSpPr>
        <p:spPr/>
        <p:txBody>
          <a:bodyPr/>
          <a:lstStyle/>
          <a:p>
            <a:r>
              <a:rPr lang="en-GB" dirty="0"/>
              <a:t>Parallels between noun phrase and clause</a:t>
            </a:r>
          </a:p>
        </p:txBody>
      </p:sp>
      <p:sp>
        <p:nvSpPr>
          <p:cNvPr id="3" name="Content Placeholder 2">
            <a:extLst>
              <a:ext uri="{FF2B5EF4-FFF2-40B4-BE49-F238E27FC236}">
                <a16:creationId xmlns:a16="http://schemas.microsoft.com/office/drawing/2014/main" id="{B92D68D9-AD06-42C8-B65E-F689636C0703}"/>
              </a:ext>
            </a:extLst>
          </p:cNvPr>
          <p:cNvSpPr>
            <a:spLocks noGrp="1"/>
          </p:cNvSpPr>
          <p:nvPr>
            <p:ph idx="1"/>
          </p:nvPr>
        </p:nvSpPr>
        <p:spPr>
          <a:xfrm>
            <a:off x="566738" y="1268413"/>
            <a:ext cx="8001000" cy="4894262"/>
          </a:xfrm>
        </p:spPr>
        <p:txBody>
          <a:bodyPr/>
          <a:lstStyle/>
          <a:p>
            <a:pPr marL="0" indent="0">
              <a:buNone/>
            </a:pPr>
            <a:r>
              <a:rPr lang="en-GB" dirty="0"/>
              <a:t>The ‘agree’ relationship between the possessor and the definite article suggests parallels with that between the subject and the inflected verb/auxiliary in the clause (</a:t>
            </a:r>
            <a:r>
              <a:rPr lang="en-GB" dirty="0" err="1"/>
              <a:t>Donab</a:t>
            </a:r>
            <a:r>
              <a:rPr lang="en-GB" dirty="0" err="1">
                <a:ea typeface="Charis SIL" panose="02000500060000020004" pitchFamily="2" charset="0"/>
              </a:rPr>
              <a:t>éd</a:t>
            </a:r>
            <a:r>
              <a:rPr lang="en-GB" dirty="0" err="1"/>
              <a:t>ian</a:t>
            </a:r>
            <a:r>
              <a:rPr lang="en-GB" dirty="0"/>
              <a:t>-Demopoulos 2010, Hodgson 2019). Similar syntactic and semantic parallels have been drawn at least since Chomsky (1972):</a:t>
            </a:r>
          </a:p>
          <a:p>
            <a:pPr marL="0" indent="0">
              <a:buNone/>
            </a:pPr>
            <a:r>
              <a:rPr lang="en-GB" sz="1800" dirty="0"/>
              <a:t>John destroyed the city.</a:t>
            </a:r>
          </a:p>
          <a:p>
            <a:pPr marL="0" indent="0">
              <a:buNone/>
            </a:pPr>
            <a:r>
              <a:rPr lang="en-GB" sz="1800" dirty="0"/>
              <a:t>John’s destruction of the city.</a:t>
            </a:r>
          </a:p>
          <a:p>
            <a:pPr marL="0" indent="0">
              <a:buNone/>
            </a:pPr>
            <a:r>
              <a:rPr lang="en-GB" dirty="0"/>
              <a:t>The role of demonstratives could be compared to that of Tense in the clause (as expressed by temporal adverbs and verb morphology): both have deictic properties, the former locating the referent in space, the latter anchoring the event in time. In generative terms, D would be parallel to T.</a:t>
            </a:r>
          </a:p>
        </p:txBody>
      </p:sp>
    </p:spTree>
    <p:extLst>
      <p:ext uri="{BB962C8B-B14F-4D97-AF65-F5344CB8AC3E}">
        <p14:creationId xmlns:p14="http://schemas.microsoft.com/office/powerpoint/2010/main" val="103926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CE3F-8628-4C09-B5F2-A5460F91BF53}"/>
              </a:ext>
            </a:extLst>
          </p:cNvPr>
          <p:cNvSpPr>
            <a:spLocks noGrp="1"/>
          </p:cNvSpPr>
          <p:nvPr>
            <p:ph type="title"/>
          </p:nvPr>
        </p:nvSpPr>
        <p:spPr/>
        <p:txBody>
          <a:bodyPr/>
          <a:lstStyle/>
          <a:p>
            <a:r>
              <a:rPr lang="en-GB" dirty="0"/>
              <a:t>Inflectional domain of DP and clause</a:t>
            </a:r>
          </a:p>
        </p:txBody>
      </p:sp>
      <p:pic>
        <p:nvPicPr>
          <p:cNvPr id="4" name="Content Placeholder 3" descr="Schematic&#10;&#10;Description automatically generated with medium confidence">
            <a:extLst>
              <a:ext uri="{FF2B5EF4-FFF2-40B4-BE49-F238E27FC236}">
                <a16:creationId xmlns:a16="http://schemas.microsoft.com/office/drawing/2014/main" id="{CC428C40-2A8B-422D-8F6F-BFF907127B1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8186" y="1268413"/>
            <a:ext cx="3258104" cy="4776787"/>
          </a:xfrm>
          <a:prstGeom prst="rect">
            <a:avLst/>
          </a:prstGeom>
          <a:noFill/>
        </p:spPr>
      </p:pic>
    </p:spTree>
    <p:extLst>
      <p:ext uri="{BB962C8B-B14F-4D97-AF65-F5344CB8AC3E}">
        <p14:creationId xmlns:p14="http://schemas.microsoft.com/office/powerpoint/2010/main" val="51796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9CCF-2528-4BE1-A086-EB7A6B376D59}"/>
              </a:ext>
            </a:extLst>
          </p:cNvPr>
          <p:cNvSpPr>
            <a:spLocks noGrp="1"/>
          </p:cNvSpPr>
          <p:nvPr>
            <p:ph type="title"/>
          </p:nvPr>
        </p:nvSpPr>
        <p:spPr/>
        <p:txBody>
          <a:bodyPr/>
          <a:lstStyle/>
          <a:p>
            <a:r>
              <a:rPr lang="en-GB" dirty="0"/>
              <a:t>Noun phrase structure and clause structure</a:t>
            </a:r>
          </a:p>
        </p:txBody>
      </p:sp>
      <p:sp>
        <p:nvSpPr>
          <p:cNvPr id="3" name="Content Placeholder 2">
            <a:extLst>
              <a:ext uri="{FF2B5EF4-FFF2-40B4-BE49-F238E27FC236}">
                <a16:creationId xmlns:a16="http://schemas.microsoft.com/office/drawing/2014/main" id="{E5C8C965-0182-482C-AD0E-9BB1BA0F153A}"/>
              </a:ext>
            </a:extLst>
          </p:cNvPr>
          <p:cNvSpPr>
            <a:spLocks noGrp="1"/>
          </p:cNvSpPr>
          <p:nvPr>
            <p:ph idx="1"/>
          </p:nvPr>
        </p:nvSpPr>
        <p:spPr>
          <a:xfrm>
            <a:off x="568325" y="1052512"/>
            <a:ext cx="8001000" cy="5081587"/>
          </a:xfrm>
        </p:spPr>
        <p:txBody>
          <a:bodyPr/>
          <a:lstStyle/>
          <a:p>
            <a:pPr marL="0" indent="0">
              <a:lnSpc>
                <a:spcPts val="1070"/>
              </a:lnSpc>
              <a:spcAft>
                <a:spcPts val="800"/>
              </a:spcAft>
              <a:buNone/>
            </a:pPr>
            <a:r>
              <a:rPr lang="en-GB" sz="4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4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736600" algn="l"/>
                <a:tab pos="1854200" algn="l"/>
                <a:tab pos="3683000" algn="l"/>
              </a:tabLst>
            </a:pPr>
            <a:r>
              <a:rPr lang="en-GB" sz="1400" dirty="0">
                <a:effectLst/>
                <a:ea typeface="Times New Roman" panose="02020603050405020304" pitchFamily="18" charset="0"/>
              </a:rPr>
              <a:t>Clause:		[CP…[CP	[FPadv1…[FPadv2	[</a:t>
            </a:r>
            <a:r>
              <a:rPr lang="en-GB" sz="1400" dirty="0" err="1">
                <a:effectLst/>
                <a:ea typeface="Times New Roman" panose="02020603050405020304" pitchFamily="18" charset="0"/>
              </a:rPr>
              <a:t>vP</a:t>
            </a:r>
            <a:r>
              <a:rPr lang="en-GB" sz="1400" dirty="0">
                <a:effectLst/>
                <a:ea typeface="Times New Roman" panose="02020603050405020304" pitchFamily="18" charset="0"/>
              </a:rPr>
              <a:t>…[VP]]]]]]</a:t>
            </a:r>
            <a:endParaRPr lang="en-GB" sz="1400" dirty="0">
              <a:effectLst/>
              <a:ea typeface="Calibri" panose="020F0502020204030204" pitchFamily="34" charset="0"/>
            </a:endParaRPr>
          </a:p>
          <a:p>
            <a:pPr marL="0" indent="0">
              <a:lnSpc>
                <a:spcPct val="107000"/>
              </a:lnSpc>
              <a:spcAft>
                <a:spcPts val="800"/>
              </a:spcAft>
              <a:buNone/>
              <a:tabLst>
                <a:tab pos="736600" algn="l"/>
                <a:tab pos="1854200" algn="l"/>
                <a:tab pos="3683000" algn="l"/>
              </a:tabLst>
            </a:pPr>
            <a:r>
              <a:rPr lang="en-GB" sz="1400" dirty="0">
                <a:ea typeface="Times New Roman" panose="02020603050405020304" pitchFamily="18" charset="0"/>
              </a:rPr>
              <a:t>Noun phrase:</a:t>
            </a:r>
            <a:r>
              <a:rPr lang="en-GB" sz="1400" dirty="0">
                <a:effectLst/>
                <a:ea typeface="Times New Roman" panose="02020603050405020304" pitchFamily="18" charset="0"/>
              </a:rPr>
              <a:t>	[DP…[DP	[FPadj1…[FPadj2	[</a:t>
            </a:r>
            <a:r>
              <a:rPr lang="en-GB" sz="1400" dirty="0" err="1">
                <a:effectLst/>
                <a:ea typeface="Times New Roman" panose="02020603050405020304" pitchFamily="18" charset="0"/>
              </a:rPr>
              <a:t>nP</a:t>
            </a:r>
            <a:r>
              <a:rPr lang="en-GB" sz="1400" dirty="0">
                <a:effectLst/>
                <a:ea typeface="Times New Roman" panose="02020603050405020304" pitchFamily="18" charset="0"/>
              </a:rPr>
              <a:t>…[NP]]]]]]</a:t>
            </a:r>
            <a:endParaRPr lang="en-GB" sz="1400" dirty="0">
              <a:effectLst/>
              <a:ea typeface="Calibri" panose="020F0502020204030204" pitchFamily="34" charset="0"/>
            </a:endParaRPr>
          </a:p>
          <a:p>
            <a:pPr marL="0" indent="0">
              <a:lnSpc>
                <a:spcPct val="107000"/>
              </a:lnSpc>
              <a:spcAft>
                <a:spcPts val="800"/>
              </a:spcAft>
              <a:buNone/>
              <a:tabLst>
                <a:tab pos="1854200" algn="l"/>
                <a:tab pos="3683000" algn="l"/>
              </a:tabLst>
            </a:pPr>
            <a:r>
              <a:rPr lang="en-GB" sz="1400" dirty="0">
                <a:effectLst/>
                <a:ea typeface="Times New Roman" panose="02020603050405020304" pitchFamily="18" charset="0"/>
              </a:rPr>
              <a:t>	Discourse domain	Inflectional domain	Thematic domain</a:t>
            </a:r>
            <a:endParaRPr lang="en-GB" sz="1400" dirty="0">
              <a:effectLst/>
              <a:ea typeface="Calibri" panose="020F0502020204030204" pitchFamily="34" charset="0"/>
            </a:endParaRPr>
          </a:p>
          <a:p>
            <a:pPr marL="0" indent="0">
              <a:buNone/>
            </a:pPr>
            <a:r>
              <a:rPr lang="en-GB" sz="1400" dirty="0">
                <a:effectLst/>
                <a:ea typeface="Times New Roman" panose="02020603050405020304" pitchFamily="18" charset="0"/>
              </a:rPr>
              <a:t>		</a:t>
            </a:r>
            <a:r>
              <a:rPr lang="en-GB" sz="1400" dirty="0" err="1">
                <a:effectLst/>
                <a:ea typeface="Times New Roman" panose="02020603050405020304" pitchFamily="18" charset="0"/>
              </a:rPr>
              <a:t>Ihsane</a:t>
            </a:r>
            <a:r>
              <a:rPr lang="en-GB" sz="1400" dirty="0">
                <a:effectLst/>
                <a:ea typeface="Times New Roman" panose="02020603050405020304" pitchFamily="18" charset="0"/>
              </a:rPr>
              <a:t> (2008: 17) (cf. also Cinque 2002, </a:t>
            </a:r>
            <a:r>
              <a:rPr lang="en-GB" sz="1400" dirty="0" err="1">
                <a:effectLst/>
                <a:ea typeface="Times New Roman" panose="02020603050405020304" pitchFamily="18" charset="0"/>
              </a:rPr>
              <a:t>Belletti</a:t>
            </a:r>
            <a:r>
              <a:rPr lang="en-GB" sz="1400" dirty="0">
                <a:effectLst/>
                <a:ea typeface="Times New Roman" panose="02020603050405020304" pitchFamily="18" charset="0"/>
              </a:rPr>
              <a:t> 2004, </a:t>
            </a:r>
            <a:r>
              <a:rPr lang="en-GB" sz="1400" dirty="0" err="1">
                <a:effectLst/>
                <a:ea typeface="Times New Roman" panose="02020603050405020304" pitchFamily="18" charset="0"/>
              </a:rPr>
              <a:t>Rizzi</a:t>
            </a:r>
            <a:r>
              <a:rPr lang="en-GB" sz="1400" dirty="0">
                <a:effectLst/>
                <a:ea typeface="Times New Roman" panose="02020603050405020304" pitchFamily="18" charset="0"/>
              </a:rPr>
              <a:t> 2004, etc.)</a:t>
            </a:r>
          </a:p>
          <a:p>
            <a:pPr marL="0" indent="0">
              <a:buNone/>
            </a:pPr>
            <a:endParaRPr lang="en-GB" sz="1400" dirty="0"/>
          </a:p>
          <a:p>
            <a:pPr marL="0" indent="0">
              <a:buNone/>
            </a:pPr>
            <a:r>
              <a:rPr lang="en-GB" sz="2000" dirty="0"/>
              <a:t>Armenian also provides some evidence for movement of modifiers to a peripheral ‘discourse domain’ in the noun phrase (see Hodgson 2019 for more details):</a:t>
            </a:r>
          </a:p>
          <a:p>
            <a:pPr marL="0" indent="0">
              <a:buNone/>
            </a:pPr>
            <a:r>
              <a:rPr lang="en-GB" sz="1800" dirty="0"/>
              <a:t>(4)   </a:t>
            </a:r>
            <a:r>
              <a:rPr lang="hy-AM" sz="1800" dirty="0"/>
              <a:t>Օ</a:t>
            </a:r>
            <a:r>
              <a:rPr lang="en-GB" sz="1800" dirty="0"/>
              <a:t>r     </a:t>
            </a:r>
            <a:r>
              <a:rPr lang="en-GB" sz="1800" dirty="0" err="1">
                <a:solidFill>
                  <a:srgbClr val="FF0000"/>
                </a:solidFill>
              </a:rPr>
              <a:t>haykakan</a:t>
            </a:r>
            <a:r>
              <a:rPr lang="en-GB" sz="1800" dirty="0"/>
              <a:t>  </a:t>
            </a:r>
            <a:r>
              <a:rPr lang="en-GB" sz="1800" dirty="0" err="1"/>
              <a:t>kusakc</a:t>
            </a:r>
            <a:r>
              <a:rPr lang="hy-AM" sz="1800" dirty="0"/>
              <a:t>ʿutʿyun</a:t>
            </a:r>
            <a:r>
              <a:rPr lang="en-GB" sz="1800" dirty="0"/>
              <a:t>-</a:t>
            </a:r>
            <a:r>
              <a:rPr lang="hy-AM" sz="1800" dirty="0"/>
              <a:t>ner</a:t>
            </a:r>
            <a:r>
              <a:rPr lang="en-GB" sz="1800" dirty="0"/>
              <a:t>-</a:t>
            </a:r>
            <a:r>
              <a:rPr lang="hy-AM" sz="1800" dirty="0"/>
              <a:t>n en </a:t>
            </a:r>
            <a:r>
              <a:rPr lang="en-GB" sz="1800" dirty="0"/>
              <a:t>               </a:t>
            </a:r>
            <a:r>
              <a:rPr lang="hy-AM" sz="1800" dirty="0"/>
              <a:t>gorcum </a:t>
            </a:r>
            <a:r>
              <a:rPr lang="en-GB" sz="1800" dirty="0"/>
              <a:t>       </a:t>
            </a:r>
            <a:r>
              <a:rPr lang="hy-AM" sz="1800" dirty="0"/>
              <a:t>Avstralia</a:t>
            </a:r>
            <a:r>
              <a:rPr lang="en-GB" sz="1800" dirty="0"/>
              <a:t>-</a:t>
            </a:r>
            <a:r>
              <a:rPr lang="hy-AM" sz="1800" dirty="0"/>
              <a:t>yum</a:t>
            </a:r>
            <a:r>
              <a:rPr lang="en-GB" sz="1800" dirty="0"/>
              <a:t>?</a:t>
            </a:r>
            <a:br>
              <a:rPr lang="en-GB" sz="1800" dirty="0"/>
            </a:br>
            <a:r>
              <a:rPr lang="en-GB" sz="1800" dirty="0"/>
              <a:t>        which Armenian party-PL-DEF              be.3PL.PRS </a:t>
            </a:r>
            <a:r>
              <a:rPr lang="en-GB" sz="1800" dirty="0" err="1"/>
              <a:t>operate.IPT</a:t>
            </a:r>
            <a:r>
              <a:rPr lang="en-GB" sz="1800" dirty="0"/>
              <a:t> Australia-LOC</a:t>
            </a:r>
          </a:p>
          <a:p>
            <a:pPr marL="0" indent="0">
              <a:buNone/>
            </a:pPr>
            <a:r>
              <a:rPr lang="en-GB" sz="1800" dirty="0"/>
              <a:t>        ‘Which Armenian parties operate in Australia?’ (unmarked)</a:t>
            </a:r>
          </a:p>
          <a:p>
            <a:pPr marL="0" indent="0">
              <a:buNone/>
            </a:pPr>
            <a:r>
              <a:rPr lang="en-GB" sz="1800" dirty="0"/>
              <a:t>(5)   </a:t>
            </a:r>
            <a:r>
              <a:rPr lang="en-GB" sz="1800" dirty="0" err="1">
                <a:solidFill>
                  <a:srgbClr val="FF0000"/>
                </a:solidFill>
              </a:rPr>
              <a:t>Haykakan</a:t>
            </a:r>
            <a:r>
              <a:rPr lang="en-GB" sz="1800" dirty="0"/>
              <a:t> OR </a:t>
            </a:r>
            <a:r>
              <a:rPr lang="en-GB" sz="1800" dirty="0" err="1"/>
              <a:t>kusakc</a:t>
            </a:r>
            <a:r>
              <a:rPr lang="hy-AM" sz="1800" dirty="0"/>
              <a:t>ʿutyunnern en gorcum Avstraliayum</a:t>
            </a:r>
            <a:r>
              <a:rPr lang="en-GB" sz="1800" dirty="0"/>
              <a:t>?</a:t>
            </a:r>
          </a:p>
          <a:p>
            <a:pPr marL="0" indent="0">
              <a:buNone/>
            </a:pPr>
            <a:r>
              <a:rPr lang="en-GB" sz="1800" dirty="0"/>
              <a:t>        ‘Armenian’ is unstressed: topic of discourse = Armenian things or parties.</a:t>
            </a:r>
          </a:p>
        </p:txBody>
      </p:sp>
    </p:spTree>
    <p:extLst>
      <p:ext uri="{BB962C8B-B14F-4D97-AF65-F5344CB8AC3E}">
        <p14:creationId xmlns:p14="http://schemas.microsoft.com/office/powerpoint/2010/main" val="187196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9058C-48A1-4CAC-BC5E-F6B7C3A40507}"/>
              </a:ext>
            </a:extLst>
          </p:cNvPr>
          <p:cNvSpPr>
            <a:spLocks noGrp="1"/>
          </p:cNvSpPr>
          <p:nvPr>
            <p:ph type="title"/>
          </p:nvPr>
        </p:nvSpPr>
        <p:spPr/>
        <p:txBody>
          <a:bodyPr/>
          <a:lstStyle/>
          <a:p>
            <a:r>
              <a:rPr lang="en-GB" dirty="0"/>
              <a:t>Definite article and specificity</a:t>
            </a:r>
          </a:p>
        </p:txBody>
      </p:sp>
      <p:sp>
        <p:nvSpPr>
          <p:cNvPr id="3" name="Content Placeholder 2">
            <a:extLst>
              <a:ext uri="{FF2B5EF4-FFF2-40B4-BE49-F238E27FC236}">
                <a16:creationId xmlns:a16="http://schemas.microsoft.com/office/drawing/2014/main" id="{CDBF041A-94D2-4A4F-8E80-24AA65268CD8}"/>
              </a:ext>
            </a:extLst>
          </p:cNvPr>
          <p:cNvSpPr>
            <a:spLocks noGrp="1"/>
          </p:cNvSpPr>
          <p:nvPr>
            <p:ph idx="1"/>
          </p:nvPr>
        </p:nvSpPr>
        <p:spPr/>
        <p:txBody>
          <a:bodyPr/>
          <a:lstStyle/>
          <a:p>
            <a:pPr marL="0" indent="0">
              <a:buNone/>
            </a:pPr>
            <a:r>
              <a:rPr lang="en-GB" dirty="0"/>
              <a:t>The definite article in Armenian occurs in certain contexts that cannot be defined as ‘definite’ in the usual sense of ‘identifiable by the addressee’. Sigler (1996: 113ff) describes it as a marker of specificity, as it is said to be obligatory with genitives (6) and partitives (7):</a:t>
            </a:r>
          </a:p>
          <a:p>
            <a:pPr marL="0" indent="0">
              <a:buNone/>
            </a:pPr>
            <a:r>
              <a:rPr lang="en-GB" sz="1800" dirty="0"/>
              <a:t>(6) (a) </a:t>
            </a:r>
            <a:r>
              <a:rPr lang="en-GB" sz="1800" dirty="0" err="1"/>
              <a:t>egeł</a:t>
            </a:r>
            <a:r>
              <a:rPr lang="hy-AM" sz="1800" dirty="0"/>
              <a:t>eci</a:t>
            </a:r>
            <a:r>
              <a:rPr lang="en-GB" sz="1800" dirty="0"/>
              <a:t>-</a:t>
            </a:r>
            <a:r>
              <a:rPr lang="hy-AM" sz="1800" dirty="0"/>
              <a:t>i</a:t>
            </a:r>
            <a:r>
              <a:rPr lang="en-GB" sz="1800" dirty="0"/>
              <a:t>-</a:t>
            </a:r>
            <a:r>
              <a:rPr lang="hy-AM" sz="1800" dirty="0">
                <a:solidFill>
                  <a:srgbClr val="FF0000"/>
                </a:solidFill>
              </a:rPr>
              <a:t>n</a:t>
            </a:r>
            <a:r>
              <a:rPr lang="hy-AM" sz="1800" dirty="0"/>
              <a:t> </a:t>
            </a:r>
            <a:r>
              <a:rPr lang="en-GB" sz="1800" dirty="0"/>
              <a:t>t</a:t>
            </a:r>
            <a:r>
              <a:rPr lang="hy-AM" sz="1800" dirty="0"/>
              <a:t>anikʿ</a:t>
            </a:r>
            <a:r>
              <a:rPr lang="en-GB" sz="1800" dirty="0">
                <a:solidFill>
                  <a:srgbClr val="FF0000"/>
                </a:solidFill>
              </a:rPr>
              <a:t>-*(</a:t>
            </a:r>
            <a:r>
              <a:rPr lang="hy-AM" sz="1800" dirty="0">
                <a:solidFill>
                  <a:srgbClr val="FF0000"/>
                </a:solidFill>
              </a:rPr>
              <a:t>ə</a:t>
            </a:r>
            <a:r>
              <a:rPr lang="en-GB" sz="1800" dirty="0">
                <a:solidFill>
                  <a:srgbClr val="FF0000"/>
                </a:solidFill>
              </a:rPr>
              <a:t>)</a:t>
            </a:r>
            <a:r>
              <a:rPr lang="en-GB" sz="1800" dirty="0"/>
              <a:t>		(b) </a:t>
            </a:r>
            <a:r>
              <a:rPr lang="hy-AM" sz="1800" dirty="0"/>
              <a:t>ege</a:t>
            </a:r>
            <a:r>
              <a:rPr lang="en-GB" sz="1800" dirty="0"/>
              <a:t>ł</a:t>
            </a:r>
            <a:r>
              <a:rPr lang="hy-AM" sz="1800" dirty="0"/>
              <a:t>eci</a:t>
            </a:r>
            <a:r>
              <a:rPr lang="en-GB" sz="1800" dirty="0"/>
              <a:t>-</a:t>
            </a:r>
            <a:r>
              <a:rPr lang="hy-AM" sz="1800" dirty="0"/>
              <a:t>i</a:t>
            </a:r>
            <a:r>
              <a:rPr lang="en-GB" sz="1800" dirty="0"/>
              <a:t>-</a:t>
            </a:r>
            <a:r>
              <a:rPr lang="hy-AM" sz="1800" dirty="0">
                <a:solidFill>
                  <a:srgbClr val="00B0F0"/>
                </a:solidFill>
              </a:rPr>
              <a:t>mə</a:t>
            </a:r>
            <a:r>
              <a:rPr lang="hy-AM" sz="1800" dirty="0"/>
              <a:t> tanikʿ</a:t>
            </a:r>
            <a:r>
              <a:rPr lang="en-GB" sz="1800" dirty="0">
                <a:solidFill>
                  <a:srgbClr val="FF0000"/>
                </a:solidFill>
              </a:rPr>
              <a:t>-*(</a:t>
            </a:r>
            <a:r>
              <a:rPr lang="hy-AM" sz="1800" dirty="0">
                <a:solidFill>
                  <a:srgbClr val="FF0000"/>
                </a:solidFill>
              </a:rPr>
              <a:t>ə</a:t>
            </a:r>
            <a:r>
              <a:rPr lang="en-GB" sz="1800" dirty="0">
                <a:solidFill>
                  <a:srgbClr val="FF0000"/>
                </a:solidFill>
              </a:rPr>
              <a:t>)</a:t>
            </a:r>
            <a:br>
              <a:rPr lang="en-GB" sz="1800" dirty="0"/>
            </a:br>
            <a:r>
              <a:rPr lang="en-GB" sz="1800" dirty="0"/>
              <a:t>            church-GEN-</a:t>
            </a:r>
            <a:r>
              <a:rPr lang="en-GB" sz="1800" dirty="0">
                <a:solidFill>
                  <a:srgbClr val="FF0000"/>
                </a:solidFill>
              </a:rPr>
              <a:t>DEF</a:t>
            </a:r>
            <a:r>
              <a:rPr lang="en-GB" sz="1800" dirty="0"/>
              <a:t> roof-</a:t>
            </a:r>
            <a:r>
              <a:rPr lang="en-GB" sz="1800" dirty="0">
                <a:solidFill>
                  <a:srgbClr val="FF0000"/>
                </a:solidFill>
              </a:rPr>
              <a:t>DEF</a:t>
            </a:r>
            <a:r>
              <a:rPr lang="en-GB" sz="1800" dirty="0"/>
              <a:t>	      church-GEN-</a:t>
            </a:r>
            <a:r>
              <a:rPr lang="en-GB" sz="1800" dirty="0">
                <a:solidFill>
                  <a:srgbClr val="00B0F0"/>
                </a:solidFill>
              </a:rPr>
              <a:t>IND</a:t>
            </a:r>
            <a:r>
              <a:rPr lang="en-GB" sz="1800" dirty="0"/>
              <a:t> roof-</a:t>
            </a:r>
            <a:r>
              <a:rPr lang="en-GB" sz="1800" dirty="0">
                <a:solidFill>
                  <a:srgbClr val="FF0000"/>
                </a:solidFill>
              </a:rPr>
              <a:t>DEF</a:t>
            </a:r>
          </a:p>
          <a:p>
            <a:pPr marL="0" indent="0">
              <a:buNone/>
            </a:pPr>
            <a:r>
              <a:rPr lang="en-GB" sz="1800" dirty="0"/>
              <a:t>           ‘the church’s roof’ (def)	 	      ‘a church’s roof’ (</a:t>
            </a:r>
            <a:r>
              <a:rPr lang="en-GB" sz="1800" dirty="0" err="1"/>
              <a:t>indef</a:t>
            </a:r>
            <a:r>
              <a:rPr lang="en-GB" sz="1800" dirty="0"/>
              <a:t>)</a:t>
            </a:r>
            <a:endParaRPr lang="hy-AM" sz="1800" dirty="0"/>
          </a:p>
          <a:p>
            <a:pPr marL="0" indent="0">
              <a:buNone/>
            </a:pPr>
            <a:r>
              <a:rPr lang="en-GB" sz="1800" dirty="0"/>
              <a:t> (7) </a:t>
            </a:r>
            <a:r>
              <a:rPr lang="hy-AM" sz="1800" dirty="0"/>
              <a:t>  </a:t>
            </a:r>
            <a:r>
              <a:rPr lang="en-GB" sz="1800" dirty="0"/>
              <a:t>Ô</a:t>
            </a:r>
            <a:r>
              <a:rPr lang="hy-AM" sz="1800" dirty="0"/>
              <a:t>to</a:t>
            </a:r>
            <a:r>
              <a:rPr lang="en-GB" sz="1800" dirty="0"/>
              <a:t>-</a:t>
            </a:r>
            <a:r>
              <a:rPr lang="hy-AM" sz="1800" dirty="0"/>
              <a:t>ner</a:t>
            </a:r>
            <a:r>
              <a:rPr lang="en-GB" sz="1800" dirty="0"/>
              <a:t>-</a:t>
            </a:r>
            <a:r>
              <a:rPr lang="hy-AM" sz="1800" dirty="0"/>
              <a:t>e</a:t>
            </a:r>
            <a:r>
              <a:rPr lang="en-GB" sz="1800" dirty="0"/>
              <a:t>-</a:t>
            </a:r>
            <a:r>
              <a:rPr lang="hy-AM" sz="1800" dirty="0"/>
              <a:t>n </a:t>
            </a:r>
            <a:r>
              <a:rPr lang="en-GB" sz="1800" dirty="0"/>
              <a:t>       </a:t>
            </a:r>
            <a:r>
              <a:rPr lang="hy-AM" sz="1800" dirty="0"/>
              <a:t>yerekʿ </a:t>
            </a:r>
            <a:r>
              <a:rPr lang="en-GB" sz="1800" dirty="0"/>
              <a:t> </a:t>
            </a:r>
            <a:r>
              <a:rPr lang="hy-AM" sz="1800" dirty="0"/>
              <a:t>ha</a:t>
            </a:r>
            <a:r>
              <a:rPr lang="en-GB" sz="1800" dirty="0"/>
              <a:t>t</a:t>
            </a:r>
            <a:r>
              <a:rPr lang="en-GB" sz="1800" dirty="0">
                <a:solidFill>
                  <a:srgbClr val="FF0000"/>
                </a:solidFill>
              </a:rPr>
              <a:t>-*(</a:t>
            </a:r>
            <a:r>
              <a:rPr lang="hy-AM" sz="1800" dirty="0">
                <a:solidFill>
                  <a:srgbClr val="FF0000"/>
                </a:solidFill>
              </a:rPr>
              <a:t>ə</a:t>
            </a:r>
            <a:r>
              <a:rPr lang="en-GB" sz="1800" dirty="0">
                <a:solidFill>
                  <a:srgbClr val="FF0000"/>
                </a:solidFill>
              </a:rPr>
              <a:t>)</a:t>
            </a:r>
            <a:r>
              <a:rPr lang="hy-AM" sz="1800" dirty="0">
                <a:solidFill>
                  <a:srgbClr val="FF0000"/>
                </a:solidFill>
              </a:rPr>
              <a:t> </a:t>
            </a:r>
            <a:r>
              <a:rPr lang="en-GB" sz="1800" dirty="0">
                <a:solidFill>
                  <a:srgbClr val="FF0000"/>
                </a:solidFill>
              </a:rPr>
              <a:t>    </a:t>
            </a:r>
            <a:r>
              <a:rPr lang="en-GB" sz="1800" dirty="0"/>
              <a:t>g</a:t>
            </a:r>
            <a:r>
              <a:rPr lang="hy-AM" sz="1800" dirty="0"/>
              <a:t>o</a:t>
            </a:r>
            <a:r>
              <a:rPr lang="en-GB" sz="1800" dirty="0"/>
              <a:t>ł</a:t>
            </a:r>
            <a:r>
              <a:rPr lang="hy-AM" sz="1800" dirty="0"/>
              <a:t>cʿvecʿan</a:t>
            </a:r>
            <a:r>
              <a:rPr lang="en-GB" sz="1800" dirty="0"/>
              <a:t>.</a:t>
            </a:r>
            <a:br>
              <a:rPr lang="en-GB" sz="1800" dirty="0"/>
            </a:br>
            <a:r>
              <a:rPr lang="en-GB" sz="1800" dirty="0"/>
              <a:t>         Car-PL-ABL-DEF three   piece-</a:t>
            </a:r>
            <a:r>
              <a:rPr lang="en-GB" sz="1800" dirty="0">
                <a:solidFill>
                  <a:srgbClr val="FF0000"/>
                </a:solidFill>
              </a:rPr>
              <a:t>DEF</a:t>
            </a:r>
            <a:r>
              <a:rPr lang="en-GB" sz="1800" dirty="0"/>
              <a:t> steal.PASS.3PL.AOR</a:t>
            </a:r>
          </a:p>
          <a:p>
            <a:pPr marL="0" indent="0">
              <a:buNone/>
            </a:pPr>
            <a:r>
              <a:rPr lang="en-GB" sz="1800" dirty="0"/>
              <a:t>         ‘Three of the cars were stolen’</a:t>
            </a:r>
          </a:p>
          <a:p>
            <a:pPr marL="0" indent="0">
              <a:buNone/>
            </a:pPr>
            <a:endParaRPr lang="en-GB" dirty="0"/>
          </a:p>
        </p:txBody>
      </p:sp>
    </p:spTree>
    <p:extLst>
      <p:ext uri="{BB962C8B-B14F-4D97-AF65-F5344CB8AC3E}">
        <p14:creationId xmlns:p14="http://schemas.microsoft.com/office/powerpoint/2010/main" val="1978687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54850-3FB9-4A1F-859E-6369F8AAEBC3}"/>
              </a:ext>
            </a:extLst>
          </p:cNvPr>
          <p:cNvSpPr>
            <a:spLocks noGrp="1"/>
          </p:cNvSpPr>
          <p:nvPr>
            <p:ph type="title"/>
          </p:nvPr>
        </p:nvSpPr>
        <p:spPr/>
        <p:txBody>
          <a:bodyPr/>
          <a:lstStyle/>
          <a:p>
            <a:r>
              <a:rPr lang="en-GB" dirty="0"/>
              <a:t>Definite article and specificity</a:t>
            </a:r>
          </a:p>
        </p:txBody>
      </p:sp>
      <p:sp>
        <p:nvSpPr>
          <p:cNvPr id="3" name="Content Placeholder 2">
            <a:extLst>
              <a:ext uri="{FF2B5EF4-FFF2-40B4-BE49-F238E27FC236}">
                <a16:creationId xmlns:a16="http://schemas.microsoft.com/office/drawing/2014/main" id="{4F518286-2506-496F-B93E-FF092D6E2EC7}"/>
              </a:ext>
            </a:extLst>
          </p:cNvPr>
          <p:cNvSpPr>
            <a:spLocks noGrp="1"/>
          </p:cNvSpPr>
          <p:nvPr>
            <p:ph idx="1"/>
          </p:nvPr>
        </p:nvSpPr>
        <p:spPr/>
        <p:txBody>
          <a:bodyPr/>
          <a:lstStyle/>
          <a:p>
            <a:pPr marL="0" indent="0">
              <a:buNone/>
            </a:pPr>
            <a:r>
              <a:rPr lang="en-GB" dirty="0"/>
              <a:t>However, this is best interpreted as a syntactic operation where the article is used when the noun is modified by certain categories of elements usually associated with definiteness or specificity, rather than being associated with the semantic property of specificity itself:</a:t>
            </a:r>
          </a:p>
          <a:p>
            <a:pPr marL="342900" indent="-342900">
              <a:buAutoNum type="arabicParenBoth" startAt="8"/>
            </a:pPr>
            <a:r>
              <a:rPr lang="en-GB" sz="1800" dirty="0"/>
              <a:t>(a) </a:t>
            </a:r>
            <a:r>
              <a:rPr lang="hy-AM" sz="1800" dirty="0"/>
              <a:t>  O</a:t>
            </a:r>
            <a:r>
              <a:rPr lang="en-GB" sz="1800" dirty="0" err="1"/>
              <a:t>stikan</a:t>
            </a:r>
            <a:r>
              <a:rPr lang="en-GB" sz="1800" dirty="0"/>
              <a:t>      </a:t>
            </a:r>
            <a:r>
              <a:rPr lang="en-GB" sz="1800" dirty="0" err="1"/>
              <a:t>em</a:t>
            </a:r>
            <a:r>
              <a:rPr lang="en-GB" sz="1800" dirty="0"/>
              <a:t>               </a:t>
            </a:r>
            <a:r>
              <a:rPr lang="hy-AM" sz="1800" dirty="0"/>
              <a:t> </a:t>
            </a:r>
            <a:r>
              <a:rPr lang="en-GB" sz="1800" dirty="0"/>
              <a:t>p</a:t>
            </a:r>
            <a:r>
              <a:rPr lang="hy-AM" sz="1800" dirty="0"/>
              <a:t>ʿntrum, </a:t>
            </a:r>
            <a:r>
              <a:rPr lang="en-GB" sz="1800" dirty="0"/>
              <a:t>  </a:t>
            </a:r>
            <a:r>
              <a:rPr lang="hy-AM" sz="1800" dirty="0"/>
              <a:t>baycʿ čʿem </a:t>
            </a:r>
            <a:r>
              <a:rPr lang="en-GB" sz="1800" dirty="0"/>
              <a:t>                  </a:t>
            </a:r>
            <a:r>
              <a:rPr lang="hy-AM" sz="1800" dirty="0"/>
              <a:t> </a:t>
            </a:r>
            <a:r>
              <a:rPr lang="en-GB" sz="1800" dirty="0"/>
              <a:t> </a:t>
            </a:r>
            <a:r>
              <a:rPr lang="hy-AM" sz="1800" dirty="0"/>
              <a:t>karo</a:t>
            </a:r>
            <a:r>
              <a:rPr lang="en-GB" sz="1800" dirty="0"/>
              <a:t>ł </a:t>
            </a:r>
            <a:r>
              <a:rPr lang="hy-AM" sz="1800" dirty="0"/>
              <a:t>  gtne</a:t>
            </a:r>
            <a:r>
              <a:rPr lang="en-GB" sz="1800" dirty="0"/>
              <a:t>l</a:t>
            </a:r>
            <a:r>
              <a:rPr lang="hy-AM" sz="1800" dirty="0"/>
              <a:t>.</a:t>
            </a:r>
            <a:br>
              <a:rPr lang="en-GB" sz="1800" dirty="0"/>
            </a:br>
            <a:r>
              <a:rPr lang="en-GB" sz="1800" dirty="0"/>
              <a:t>       policeman  be.1SG.PRS </a:t>
            </a:r>
            <a:r>
              <a:rPr lang="en-GB" sz="1800" dirty="0" err="1"/>
              <a:t>search.IPF</a:t>
            </a:r>
            <a:r>
              <a:rPr lang="en-GB" sz="1800" dirty="0"/>
              <a:t>, but    NEG.be.3SG.PRS able    find.INF</a:t>
            </a:r>
            <a:br>
              <a:rPr lang="en-GB" sz="1800" dirty="0"/>
            </a:br>
            <a:r>
              <a:rPr lang="en-GB" sz="1800" dirty="0"/>
              <a:t>      ‘I’m looking for a policeman, but I can’t find one.’ (non-specific)</a:t>
            </a:r>
          </a:p>
          <a:p>
            <a:pPr marL="0" indent="0">
              <a:buNone/>
            </a:pPr>
            <a:r>
              <a:rPr lang="en-GB" sz="1800" dirty="0"/>
              <a:t>      (b)  </a:t>
            </a:r>
            <a:r>
              <a:rPr lang="hy-AM" sz="1800" dirty="0"/>
              <a:t>Mi </a:t>
            </a:r>
            <a:r>
              <a:rPr lang="en-GB" sz="1800" dirty="0"/>
              <a:t>  </a:t>
            </a:r>
            <a:r>
              <a:rPr lang="hy-AM" sz="1800" dirty="0"/>
              <a:t>ostikan</a:t>
            </a:r>
            <a:r>
              <a:rPr lang="en-GB" sz="1800" dirty="0"/>
              <a:t>-</a:t>
            </a:r>
            <a:r>
              <a:rPr lang="hy-AM" sz="1800" dirty="0">
                <a:solidFill>
                  <a:srgbClr val="00B050"/>
                </a:solidFill>
              </a:rPr>
              <a:t>i</a:t>
            </a:r>
            <a:r>
              <a:rPr lang="en-GB" sz="1800" dirty="0">
                <a:solidFill>
                  <a:srgbClr val="FF0000"/>
                </a:solidFill>
              </a:rPr>
              <a:t>(-*n)</a:t>
            </a:r>
            <a:r>
              <a:rPr lang="hy-AM" sz="1800" dirty="0"/>
              <a:t> </a:t>
            </a:r>
            <a:r>
              <a:rPr lang="en-GB" sz="1800" dirty="0"/>
              <a:t>                </a:t>
            </a:r>
            <a:r>
              <a:rPr lang="hy-AM" sz="1800" dirty="0"/>
              <a:t>  em </a:t>
            </a:r>
            <a:r>
              <a:rPr lang="en-GB" sz="1800" dirty="0"/>
              <a:t>               </a:t>
            </a:r>
            <a:r>
              <a:rPr lang="hy-AM" sz="1800" dirty="0"/>
              <a:t>pʿntrum, </a:t>
            </a:r>
            <a:r>
              <a:rPr lang="en-GB" sz="1800" dirty="0"/>
              <a:t>   </a:t>
            </a:r>
            <a:r>
              <a:rPr lang="hy-AM" sz="1800" dirty="0"/>
              <a:t>or</a:t>
            </a:r>
            <a:r>
              <a:rPr lang="en-GB" sz="1800" dirty="0"/>
              <a:t>-</a:t>
            </a:r>
            <a:r>
              <a:rPr lang="hy-AM" sz="1800" dirty="0"/>
              <a:t>i </a:t>
            </a:r>
            <a:r>
              <a:rPr lang="en-GB" sz="1800" dirty="0"/>
              <a:t>           </a:t>
            </a:r>
            <a:r>
              <a:rPr lang="hy-AM" sz="1800" dirty="0"/>
              <a:t>  anun</a:t>
            </a:r>
            <a:r>
              <a:rPr lang="en-GB" sz="1800" dirty="0"/>
              <a:t>-</a:t>
            </a:r>
            <a:r>
              <a:rPr lang="hy-AM" sz="1800" dirty="0"/>
              <a:t>ə</a:t>
            </a:r>
            <a:br>
              <a:rPr lang="en-GB" sz="1800" dirty="0"/>
            </a:br>
            <a:r>
              <a:rPr lang="en-GB" sz="1800" dirty="0"/>
              <a:t>             IND policeman-DAT(-*DEF)   be.1SG.PRS </a:t>
            </a:r>
            <a:r>
              <a:rPr lang="en-GB" sz="1800" dirty="0" err="1"/>
              <a:t>search.IPF</a:t>
            </a:r>
            <a:r>
              <a:rPr lang="en-GB" sz="1800" dirty="0"/>
              <a:t>,  which-GEN name-DEF</a:t>
            </a:r>
          </a:p>
          <a:p>
            <a:pPr marL="0" indent="0">
              <a:buNone/>
            </a:pPr>
            <a:r>
              <a:rPr lang="en-GB" sz="1800" dirty="0"/>
              <a:t>             </a:t>
            </a:r>
            <a:r>
              <a:rPr lang="hy-AM" sz="1800" dirty="0"/>
              <a:t>Po</a:t>
            </a:r>
            <a:r>
              <a:rPr lang="en-GB" sz="1800" dirty="0"/>
              <a:t>ł</a:t>
            </a:r>
            <a:r>
              <a:rPr lang="hy-AM" sz="1800" dirty="0"/>
              <a:t>os </a:t>
            </a:r>
            <a:r>
              <a:rPr lang="en-GB" sz="1800" dirty="0"/>
              <a:t>  </a:t>
            </a:r>
            <a:r>
              <a:rPr lang="hy-AM" sz="1800" dirty="0"/>
              <a:t> </a:t>
            </a:r>
            <a:r>
              <a:rPr lang="en-GB" sz="1800" dirty="0"/>
              <a:t>ê</a:t>
            </a:r>
            <a:r>
              <a:rPr lang="hy-AM" sz="1800" dirty="0"/>
              <a:t>.</a:t>
            </a:r>
            <a:br>
              <a:rPr lang="en-GB" sz="1800" dirty="0"/>
            </a:br>
            <a:r>
              <a:rPr lang="en-GB" sz="1800" dirty="0"/>
              <a:t>             </a:t>
            </a:r>
            <a:r>
              <a:rPr lang="en-GB" sz="1800" dirty="0" err="1"/>
              <a:t>Poghos</a:t>
            </a:r>
            <a:r>
              <a:rPr lang="en-GB" sz="1800" dirty="0"/>
              <a:t> be.3SG.PRS</a:t>
            </a:r>
            <a:br>
              <a:rPr lang="en-GB" sz="1800" dirty="0"/>
            </a:br>
            <a:r>
              <a:rPr lang="en-GB" sz="1800" dirty="0"/>
              <a:t>            ‘I’m looking for a policeman, whose name is </a:t>
            </a:r>
            <a:r>
              <a:rPr lang="en-GB" sz="1800" dirty="0" err="1"/>
              <a:t>Poghos</a:t>
            </a:r>
            <a:r>
              <a:rPr lang="en-GB" sz="1800" dirty="0"/>
              <a:t>.’ (specific)</a:t>
            </a:r>
          </a:p>
        </p:txBody>
      </p:sp>
    </p:spTree>
    <p:extLst>
      <p:ext uri="{BB962C8B-B14F-4D97-AF65-F5344CB8AC3E}">
        <p14:creationId xmlns:p14="http://schemas.microsoft.com/office/powerpoint/2010/main" val="3529281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21B12-21DA-4D6B-991B-AB8E0528A942}"/>
              </a:ext>
            </a:extLst>
          </p:cNvPr>
          <p:cNvSpPr>
            <a:spLocks noGrp="1"/>
          </p:cNvSpPr>
          <p:nvPr>
            <p:ph type="title"/>
          </p:nvPr>
        </p:nvSpPr>
        <p:spPr/>
        <p:txBody>
          <a:bodyPr/>
          <a:lstStyle/>
          <a:p>
            <a:r>
              <a:rPr lang="en-GB" dirty="0"/>
              <a:t>Definite article and nominalization</a:t>
            </a:r>
          </a:p>
        </p:txBody>
      </p:sp>
      <p:sp>
        <p:nvSpPr>
          <p:cNvPr id="3" name="Content Placeholder 2">
            <a:extLst>
              <a:ext uri="{FF2B5EF4-FFF2-40B4-BE49-F238E27FC236}">
                <a16:creationId xmlns:a16="http://schemas.microsoft.com/office/drawing/2014/main" id="{15F97A44-DDD5-4609-9930-A06DAD4178C4}"/>
              </a:ext>
            </a:extLst>
          </p:cNvPr>
          <p:cNvSpPr>
            <a:spLocks noGrp="1"/>
          </p:cNvSpPr>
          <p:nvPr>
            <p:ph idx="1"/>
          </p:nvPr>
        </p:nvSpPr>
        <p:spPr/>
        <p:txBody>
          <a:bodyPr/>
          <a:lstStyle/>
          <a:p>
            <a:pPr marL="0" indent="0">
              <a:buNone/>
            </a:pPr>
            <a:r>
              <a:rPr lang="en-GB" dirty="0"/>
              <a:t>Asatryan (2004: 96) states that the definite article may be used simply as a marker of nominalization, converting non-nominal parts of speech to nominal use. In this role it is not necessarily associated with definiteness, or even specificity, as seen in the following example:</a:t>
            </a:r>
          </a:p>
          <a:p>
            <a:pPr marL="0" indent="0">
              <a:buNone/>
            </a:pPr>
            <a:r>
              <a:rPr lang="en-GB" sz="1800" dirty="0"/>
              <a:t>(9)   </a:t>
            </a:r>
            <a:r>
              <a:rPr lang="hy-AM" sz="1800" dirty="0"/>
              <a:t> E</a:t>
            </a:r>
            <a:r>
              <a:rPr lang="en-GB" sz="1800" dirty="0"/>
              <a:t>t</a:t>
            </a:r>
            <a:r>
              <a:rPr lang="hy-AM" sz="1800" dirty="0"/>
              <a:t>ʿe  mtadrvel </a:t>
            </a:r>
            <a:r>
              <a:rPr lang="en-GB" sz="1800" dirty="0"/>
              <a:t>   </a:t>
            </a:r>
            <a:r>
              <a:rPr lang="hy-AM" sz="1800" dirty="0"/>
              <a:t> es </a:t>
            </a:r>
            <a:r>
              <a:rPr lang="en-GB" sz="1800" dirty="0"/>
              <a:t>                </a:t>
            </a:r>
            <a:r>
              <a:rPr lang="hy-AM" sz="1800" dirty="0"/>
              <a:t>mekʿena  gnel, </a:t>
            </a:r>
            <a:r>
              <a:rPr lang="en-GB" sz="1800" dirty="0"/>
              <a:t>     </a:t>
            </a:r>
            <a:r>
              <a:rPr lang="hy-AM" sz="1800" dirty="0"/>
              <a:t>aveli </a:t>
            </a:r>
            <a:r>
              <a:rPr lang="en-GB" sz="1800" dirty="0"/>
              <a:t> </a:t>
            </a:r>
            <a:r>
              <a:rPr lang="hy-AM" sz="1800" dirty="0"/>
              <a:t>lav </a:t>
            </a:r>
            <a:r>
              <a:rPr lang="en-GB" sz="1800" dirty="0"/>
              <a:t>    </a:t>
            </a:r>
            <a:r>
              <a:rPr lang="hy-AM" sz="1800" dirty="0"/>
              <a:t>k</a:t>
            </a:r>
            <a:r>
              <a:rPr lang="en-GB" sz="1800" dirty="0"/>
              <a:t>-</a:t>
            </a:r>
            <a:r>
              <a:rPr lang="hy-AM" sz="1800" dirty="0"/>
              <a:t>lini </a:t>
            </a:r>
            <a:br>
              <a:rPr lang="en-GB" sz="1800" dirty="0"/>
            </a:br>
            <a:r>
              <a:rPr lang="en-GB" sz="1800" dirty="0"/>
              <a:t>         If       decide.PPT be.2SG.PRS car           </a:t>
            </a:r>
            <a:r>
              <a:rPr lang="hy-AM" sz="1800" dirty="0"/>
              <a:t> </a:t>
            </a:r>
            <a:r>
              <a:rPr lang="en-GB" sz="1800" dirty="0"/>
              <a:t>buy.INF, more good FUT-be.3SG</a:t>
            </a:r>
          </a:p>
          <a:p>
            <a:pPr marL="0" indent="0">
              <a:buNone/>
            </a:pPr>
            <a:r>
              <a:rPr lang="en-GB" sz="1800" dirty="0"/>
              <a:t>         </a:t>
            </a:r>
            <a:r>
              <a:rPr lang="hy-AM" sz="1800" dirty="0"/>
              <a:t>nor</a:t>
            </a:r>
            <a:r>
              <a:rPr lang="en-GB" sz="1800" dirty="0"/>
              <a:t>-</a:t>
            </a:r>
            <a:r>
              <a:rPr lang="hy-AM" sz="1800" dirty="0">
                <a:solidFill>
                  <a:srgbClr val="FF0000"/>
                </a:solidFill>
              </a:rPr>
              <a:t>ə</a:t>
            </a:r>
            <a:r>
              <a:rPr lang="hy-AM" sz="1800" dirty="0"/>
              <a:t> </a:t>
            </a:r>
            <a:r>
              <a:rPr lang="en-GB" sz="1800" dirty="0"/>
              <a:t>      </a:t>
            </a:r>
            <a:r>
              <a:rPr lang="hy-AM" sz="1800" dirty="0"/>
              <a:t>gnel.</a:t>
            </a:r>
            <a:br>
              <a:rPr lang="en-GB" sz="1800" dirty="0"/>
            </a:br>
            <a:r>
              <a:rPr lang="en-GB" sz="1800" dirty="0"/>
              <a:t>         new-</a:t>
            </a:r>
            <a:r>
              <a:rPr lang="en-GB" sz="1800" dirty="0">
                <a:solidFill>
                  <a:srgbClr val="FF0000"/>
                </a:solidFill>
              </a:rPr>
              <a:t>DEF</a:t>
            </a:r>
            <a:r>
              <a:rPr lang="en-GB" sz="1800" dirty="0"/>
              <a:t> buy.INF</a:t>
            </a:r>
            <a:br>
              <a:rPr lang="en-GB" sz="1800" dirty="0"/>
            </a:br>
            <a:r>
              <a:rPr lang="en-GB" sz="1800" dirty="0"/>
              <a:t>         ‘If you have decided to buy a car, it will be better to buy a new one.’</a:t>
            </a:r>
          </a:p>
          <a:p>
            <a:pPr marL="0" indent="0">
              <a:buNone/>
            </a:pPr>
            <a:endParaRPr lang="en-GB" dirty="0"/>
          </a:p>
        </p:txBody>
      </p:sp>
    </p:spTree>
    <p:extLst>
      <p:ext uri="{BB962C8B-B14F-4D97-AF65-F5344CB8AC3E}">
        <p14:creationId xmlns:p14="http://schemas.microsoft.com/office/powerpoint/2010/main" val="687256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7FDD-0E75-4CAF-81C0-6D1A065E9589}"/>
              </a:ext>
            </a:extLst>
          </p:cNvPr>
          <p:cNvSpPr>
            <a:spLocks noGrp="1"/>
          </p:cNvSpPr>
          <p:nvPr>
            <p:ph type="title"/>
          </p:nvPr>
        </p:nvSpPr>
        <p:spPr/>
        <p:txBody>
          <a:bodyPr/>
          <a:lstStyle/>
          <a:p>
            <a:r>
              <a:rPr lang="en-GB" dirty="0"/>
              <a:t>Definite article and argument status</a:t>
            </a:r>
          </a:p>
        </p:txBody>
      </p:sp>
      <p:sp>
        <p:nvSpPr>
          <p:cNvPr id="3" name="Content Placeholder 2">
            <a:extLst>
              <a:ext uri="{FF2B5EF4-FFF2-40B4-BE49-F238E27FC236}">
                <a16:creationId xmlns:a16="http://schemas.microsoft.com/office/drawing/2014/main" id="{B1A22F67-ED9C-4474-9B2D-C123AB0647BC}"/>
              </a:ext>
            </a:extLst>
          </p:cNvPr>
          <p:cNvSpPr>
            <a:spLocks noGrp="1"/>
          </p:cNvSpPr>
          <p:nvPr>
            <p:ph idx="1"/>
          </p:nvPr>
        </p:nvSpPr>
        <p:spPr/>
        <p:txBody>
          <a:bodyPr/>
          <a:lstStyle/>
          <a:p>
            <a:pPr marL="0" indent="0">
              <a:buNone/>
            </a:pPr>
            <a:r>
              <a:rPr lang="en-GB" dirty="0"/>
              <a:t>There is some evidence that the definite article in cases such as (9) is better understood as a marker of (core) argument status. One possible piece of evidence is that in </a:t>
            </a:r>
            <a:r>
              <a:rPr lang="hy-AM" dirty="0"/>
              <a:t>standard Eastern Armenian, </a:t>
            </a:r>
            <a:r>
              <a:rPr lang="en-GB" dirty="0"/>
              <a:t>it may not be used with cases associated with non-core arguments (genitive, ablative, instrumental, locative), even if the referent is definite:</a:t>
            </a:r>
          </a:p>
          <a:p>
            <a:pPr marL="0" indent="0">
              <a:buNone/>
            </a:pPr>
            <a:r>
              <a:rPr lang="en-GB" sz="1800" dirty="0"/>
              <a:t>(10)	(a)   k</a:t>
            </a:r>
            <a:r>
              <a:rPr lang="hy-AM" sz="1800" dirty="0"/>
              <a:t>ʿa</a:t>
            </a:r>
            <a:r>
              <a:rPr lang="en-GB" sz="1800" dirty="0"/>
              <a:t>ł</a:t>
            </a:r>
            <a:r>
              <a:rPr lang="hy-AM" sz="1800" dirty="0"/>
              <a:t>akʿ</a:t>
            </a:r>
            <a:r>
              <a:rPr lang="en-GB" sz="1800" dirty="0"/>
              <a:t>-</a:t>
            </a:r>
            <a:r>
              <a:rPr lang="hy-AM" sz="1800" dirty="0">
                <a:solidFill>
                  <a:srgbClr val="00B050"/>
                </a:solidFill>
              </a:rPr>
              <a:t>i</a:t>
            </a:r>
            <a:r>
              <a:rPr lang="en-GB" sz="1800" dirty="0">
                <a:solidFill>
                  <a:srgbClr val="FF0000"/>
                </a:solidFill>
              </a:rPr>
              <a:t>(*-</a:t>
            </a:r>
            <a:r>
              <a:rPr lang="hy-AM" sz="1800" dirty="0">
                <a:solidFill>
                  <a:srgbClr val="FF0000"/>
                </a:solidFill>
              </a:rPr>
              <a:t>n</a:t>
            </a:r>
            <a:r>
              <a:rPr lang="en-GB" sz="1800" dirty="0">
                <a:solidFill>
                  <a:srgbClr val="FF0000"/>
                </a:solidFill>
              </a:rPr>
              <a:t>)</a:t>
            </a:r>
            <a:r>
              <a:rPr lang="hy-AM" sz="1800" dirty="0"/>
              <a:t> kentron</a:t>
            </a:r>
            <a:r>
              <a:rPr lang="en-GB" sz="1800" dirty="0"/>
              <a:t>-</a:t>
            </a:r>
            <a:r>
              <a:rPr lang="hy-AM" sz="1800" dirty="0"/>
              <a:t>ə</a:t>
            </a:r>
            <a:br>
              <a:rPr lang="en-GB" sz="1800" dirty="0"/>
            </a:br>
            <a:r>
              <a:rPr lang="en-GB" sz="1800" dirty="0"/>
              <a:t>	        town-GEN</a:t>
            </a:r>
            <a:r>
              <a:rPr lang="en-GB" sz="1800" dirty="0">
                <a:solidFill>
                  <a:srgbClr val="FF0000"/>
                </a:solidFill>
              </a:rPr>
              <a:t>(*-DEF)  </a:t>
            </a:r>
            <a:r>
              <a:rPr lang="en-GB" sz="1800" dirty="0"/>
              <a:t>centre-DEF</a:t>
            </a:r>
            <a:br>
              <a:rPr lang="en-GB" sz="1800" dirty="0"/>
            </a:br>
            <a:r>
              <a:rPr lang="en-GB" sz="1800" dirty="0"/>
              <a:t>	        ‘the centre of the town’</a:t>
            </a:r>
            <a:endParaRPr lang="hy-AM" sz="1800" dirty="0"/>
          </a:p>
          <a:p>
            <a:pPr marL="0" indent="0">
              <a:buNone/>
            </a:pPr>
            <a:r>
              <a:rPr lang="en-GB" sz="1800" dirty="0"/>
              <a:t>	(b)   </a:t>
            </a:r>
            <a:r>
              <a:rPr lang="hy-AM" sz="1800" dirty="0"/>
              <a:t>kʿa</a:t>
            </a:r>
            <a:r>
              <a:rPr lang="en-GB" sz="1800" dirty="0"/>
              <a:t>ł</a:t>
            </a:r>
            <a:r>
              <a:rPr lang="hy-AM" sz="1800" dirty="0"/>
              <a:t>akʿ</a:t>
            </a:r>
            <a:r>
              <a:rPr lang="en-GB" sz="1800" dirty="0"/>
              <a:t>-</a:t>
            </a:r>
            <a:r>
              <a:rPr lang="hy-AM" sz="1800" dirty="0">
                <a:solidFill>
                  <a:srgbClr val="00B050"/>
                </a:solidFill>
              </a:rPr>
              <a:t>icʿ</a:t>
            </a:r>
            <a:r>
              <a:rPr lang="en-GB" sz="1800" dirty="0">
                <a:solidFill>
                  <a:srgbClr val="FF0000"/>
                </a:solidFill>
              </a:rPr>
              <a:t>(*-</a:t>
            </a:r>
            <a:r>
              <a:rPr lang="hy-AM" sz="1800" dirty="0">
                <a:solidFill>
                  <a:srgbClr val="FF0000"/>
                </a:solidFill>
              </a:rPr>
              <a:t>ə</a:t>
            </a:r>
            <a:r>
              <a:rPr lang="en-GB" sz="1800" dirty="0">
                <a:solidFill>
                  <a:srgbClr val="FF0000"/>
                </a:solidFill>
              </a:rPr>
              <a:t>)</a:t>
            </a:r>
            <a:r>
              <a:rPr lang="en-GB" sz="1800" dirty="0"/>
              <a:t> ‘the town (ABL)’</a:t>
            </a:r>
            <a:endParaRPr lang="hy-AM" sz="1800" dirty="0"/>
          </a:p>
          <a:p>
            <a:pPr marL="0" indent="0">
              <a:buNone/>
            </a:pPr>
            <a:r>
              <a:rPr lang="en-GB" sz="1800" dirty="0"/>
              <a:t>	(c)   k</a:t>
            </a:r>
            <a:r>
              <a:rPr lang="hy-AM" sz="1800" dirty="0"/>
              <a:t>ʿa</a:t>
            </a:r>
            <a:r>
              <a:rPr lang="en-GB" sz="1800" dirty="0"/>
              <a:t>ł</a:t>
            </a:r>
            <a:r>
              <a:rPr lang="hy-AM" sz="1800" dirty="0"/>
              <a:t>akʿ</a:t>
            </a:r>
            <a:r>
              <a:rPr lang="en-GB" sz="1800" dirty="0"/>
              <a:t>-</a:t>
            </a:r>
            <a:r>
              <a:rPr lang="hy-AM" sz="1800" dirty="0">
                <a:solidFill>
                  <a:srgbClr val="00B050"/>
                </a:solidFill>
              </a:rPr>
              <a:t>ov</a:t>
            </a:r>
            <a:r>
              <a:rPr lang="en-GB" sz="1800" dirty="0">
                <a:solidFill>
                  <a:srgbClr val="FF0000"/>
                </a:solidFill>
              </a:rPr>
              <a:t>(*-</a:t>
            </a:r>
            <a:r>
              <a:rPr lang="hy-AM" sz="1800" dirty="0">
                <a:solidFill>
                  <a:srgbClr val="FF0000"/>
                </a:solidFill>
              </a:rPr>
              <a:t>ə</a:t>
            </a:r>
            <a:r>
              <a:rPr lang="en-GB" sz="1800" dirty="0">
                <a:solidFill>
                  <a:srgbClr val="FF0000"/>
                </a:solidFill>
              </a:rPr>
              <a:t>)</a:t>
            </a:r>
            <a:r>
              <a:rPr lang="en-GB" sz="1800" dirty="0"/>
              <a:t> ‘the town (INS)’</a:t>
            </a:r>
            <a:endParaRPr lang="hy-AM" sz="1800" dirty="0"/>
          </a:p>
          <a:p>
            <a:pPr marL="0" indent="0">
              <a:buNone/>
            </a:pPr>
            <a:r>
              <a:rPr lang="en-GB" sz="1800" dirty="0"/>
              <a:t>	(d)   k</a:t>
            </a:r>
            <a:r>
              <a:rPr lang="hy-AM" sz="1800" dirty="0"/>
              <a:t>ʿa</a:t>
            </a:r>
            <a:r>
              <a:rPr lang="en-GB" sz="1800" dirty="0"/>
              <a:t>ł</a:t>
            </a:r>
            <a:r>
              <a:rPr lang="hy-AM" sz="1800" dirty="0"/>
              <a:t>akʿ</a:t>
            </a:r>
            <a:r>
              <a:rPr lang="en-GB" sz="1800" dirty="0"/>
              <a:t>-</a:t>
            </a:r>
            <a:r>
              <a:rPr lang="hy-AM" sz="1800" dirty="0">
                <a:solidFill>
                  <a:srgbClr val="00B050"/>
                </a:solidFill>
              </a:rPr>
              <a:t>um</a:t>
            </a:r>
            <a:r>
              <a:rPr lang="en-GB" sz="1800" dirty="0">
                <a:solidFill>
                  <a:srgbClr val="FF0000"/>
                </a:solidFill>
              </a:rPr>
              <a:t>(*-</a:t>
            </a:r>
            <a:r>
              <a:rPr lang="hy-AM" sz="1800" dirty="0">
                <a:solidFill>
                  <a:srgbClr val="FF0000"/>
                </a:solidFill>
              </a:rPr>
              <a:t>ə</a:t>
            </a:r>
            <a:r>
              <a:rPr lang="en-GB" sz="1800" dirty="0">
                <a:solidFill>
                  <a:srgbClr val="FF0000"/>
                </a:solidFill>
              </a:rPr>
              <a:t>)</a:t>
            </a:r>
            <a:r>
              <a:rPr lang="en-GB" sz="1800" dirty="0"/>
              <a:t> ‘the town (LOC)’</a:t>
            </a:r>
            <a:endParaRPr lang="hy-AM" sz="1800" dirty="0"/>
          </a:p>
        </p:txBody>
      </p:sp>
    </p:spTree>
    <p:extLst>
      <p:ext uri="{BB962C8B-B14F-4D97-AF65-F5344CB8AC3E}">
        <p14:creationId xmlns:p14="http://schemas.microsoft.com/office/powerpoint/2010/main" val="2345731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0147-EBB6-4095-9FEA-EE4D3E1646B0}"/>
              </a:ext>
            </a:extLst>
          </p:cNvPr>
          <p:cNvSpPr>
            <a:spLocks noGrp="1"/>
          </p:cNvSpPr>
          <p:nvPr>
            <p:ph type="title"/>
          </p:nvPr>
        </p:nvSpPr>
        <p:spPr/>
        <p:txBody>
          <a:bodyPr/>
          <a:lstStyle/>
          <a:p>
            <a:r>
              <a:rPr lang="en-GB" dirty="0"/>
              <a:t>Definite article and argument status</a:t>
            </a:r>
          </a:p>
        </p:txBody>
      </p:sp>
      <p:sp>
        <p:nvSpPr>
          <p:cNvPr id="3" name="Content Placeholder 2">
            <a:extLst>
              <a:ext uri="{FF2B5EF4-FFF2-40B4-BE49-F238E27FC236}">
                <a16:creationId xmlns:a16="http://schemas.microsoft.com/office/drawing/2014/main" id="{29F732E3-B711-4144-B7FA-0CDBC5E56CB5}"/>
              </a:ext>
            </a:extLst>
          </p:cNvPr>
          <p:cNvSpPr>
            <a:spLocks noGrp="1"/>
          </p:cNvSpPr>
          <p:nvPr>
            <p:ph idx="1"/>
          </p:nvPr>
        </p:nvSpPr>
        <p:spPr/>
        <p:txBody>
          <a:bodyPr/>
          <a:lstStyle/>
          <a:p>
            <a:pPr marL="0" indent="0">
              <a:buNone/>
            </a:pPr>
            <a:r>
              <a:rPr lang="en-GB" dirty="0"/>
              <a:t>Another piece of evidence comes from certain other essentially adverbial elements that take nominative (zero) case, but do not receive the definite article even if semantically definite, notably elements denoting location (11) and destination (12):</a:t>
            </a:r>
          </a:p>
          <a:p>
            <a:pPr marL="0" indent="0">
              <a:buNone/>
            </a:pPr>
            <a:r>
              <a:rPr lang="en-GB" sz="1800" dirty="0"/>
              <a:t>(11)   Vardan-</a:t>
            </a:r>
            <a:r>
              <a:rPr lang="hy-AM" sz="1800" dirty="0"/>
              <a:t>ə</a:t>
            </a:r>
            <a:r>
              <a:rPr lang="en-GB" sz="1800" dirty="0"/>
              <a:t> </a:t>
            </a:r>
            <a:r>
              <a:rPr lang="hy-AM" sz="1800" dirty="0"/>
              <a:t> </a:t>
            </a:r>
            <a:r>
              <a:rPr lang="en-GB" sz="1800" dirty="0"/>
              <a:t>    </a:t>
            </a:r>
            <a:r>
              <a:rPr lang="hy-AM" sz="1800" dirty="0"/>
              <a:t>Erevan</a:t>
            </a:r>
            <a:r>
              <a:rPr lang="en-GB" sz="1800" dirty="0">
                <a:solidFill>
                  <a:srgbClr val="FF0000"/>
                </a:solidFill>
              </a:rPr>
              <a:t>(*-</a:t>
            </a:r>
            <a:r>
              <a:rPr lang="hy-AM" sz="1800" dirty="0">
                <a:solidFill>
                  <a:srgbClr val="FF0000"/>
                </a:solidFill>
              </a:rPr>
              <a:t>ə</a:t>
            </a:r>
            <a:r>
              <a:rPr lang="en-GB" sz="1800" dirty="0">
                <a:solidFill>
                  <a:srgbClr val="FF0000"/>
                </a:solidFill>
              </a:rPr>
              <a:t>)</a:t>
            </a:r>
            <a:r>
              <a:rPr lang="hy-AM" sz="1800" dirty="0"/>
              <a:t> </a:t>
            </a:r>
            <a:r>
              <a:rPr lang="en-GB" sz="1800" dirty="0"/>
              <a:t>    </a:t>
            </a:r>
            <a:r>
              <a:rPr lang="hy-AM" sz="1800" dirty="0"/>
              <a:t>  </a:t>
            </a:r>
            <a:r>
              <a:rPr lang="en-GB" sz="1800" dirty="0"/>
              <a:t>/ </a:t>
            </a:r>
            <a:r>
              <a:rPr lang="en-GB" sz="1800" dirty="0" err="1"/>
              <a:t>xanut</a:t>
            </a:r>
            <a:r>
              <a:rPr lang="hy-AM" sz="1800" dirty="0"/>
              <a:t>ʿ</a:t>
            </a:r>
            <a:r>
              <a:rPr lang="en-GB" sz="1800" dirty="0">
                <a:solidFill>
                  <a:srgbClr val="FF0000"/>
                </a:solidFill>
              </a:rPr>
              <a:t>(*-</a:t>
            </a:r>
            <a:r>
              <a:rPr lang="hy-AM" sz="1800" dirty="0">
                <a:solidFill>
                  <a:srgbClr val="FF0000"/>
                </a:solidFill>
              </a:rPr>
              <a:t>n</a:t>
            </a:r>
            <a:r>
              <a:rPr lang="en-GB" sz="1800" dirty="0">
                <a:solidFill>
                  <a:srgbClr val="FF0000"/>
                </a:solidFill>
              </a:rPr>
              <a:t>)</a:t>
            </a:r>
            <a:r>
              <a:rPr lang="en-GB" sz="1800" dirty="0"/>
              <a:t> ê.</a:t>
            </a:r>
            <a:br>
              <a:rPr lang="en-GB" sz="1800" dirty="0"/>
            </a:br>
            <a:r>
              <a:rPr lang="en-GB" sz="1800" dirty="0"/>
              <a:t>          Vardan-DEF Yerevan</a:t>
            </a:r>
            <a:r>
              <a:rPr lang="en-GB" sz="1800" dirty="0">
                <a:solidFill>
                  <a:srgbClr val="FF0000"/>
                </a:solidFill>
              </a:rPr>
              <a:t>(*-DEF) </a:t>
            </a:r>
            <a:r>
              <a:rPr lang="en-GB" sz="1800" dirty="0"/>
              <a:t>/ shop</a:t>
            </a:r>
            <a:r>
              <a:rPr lang="en-GB" sz="1800" dirty="0">
                <a:solidFill>
                  <a:srgbClr val="FF0000"/>
                </a:solidFill>
              </a:rPr>
              <a:t>(*-DEF) </a:t>
            </a:r>
            <a:r>
              <a:rPr lang="hy-AM" sz="1800" dirty="0">
                <a:solidFill>
                  <a:srgbClr val="FF0000"/>
                </a:solidFill>
              </a:rPr>
              <a:t> </a:t>
            </a:r>
            <a:r>
              <a:rPr lang="en-GB" sz="1800" dirty="0"/>
              <a:t>be.3SG.PRS </a:t>
            </a:r>
          </a:p>
          <a:p>
            <a:pPr marL="0" indent="0">
              <a:buNone/>
            </a:pPr>
            <a:r>
              <a:rPr lang="en-GB" sz="1800" dirty="0"/>
              <a:t>          ‘Vardan is in Yerevan / at the shop.’</a:t>
            </a:r>
            <a:endParaRPr lang="hy-AM" sz="1800" dirty="0"/>
          </a:p>
          <a:p>
            <a:pPr marL="0" indent="0">
              <a:buNone/>
            </a:pPr>
            <a:endParaRPr lang="en-GB" sz="1800" dirty="0"/>
          </a:p>
          <a:p>
            <a:pPr marL="0" indent="0">
              <a:buNone/>
            </a:pPr>
            <a:r>
              <a:rPr lang="en-GB" sz="1800" dirty="0"/>
              <a:t>(12)   Vardan-</a:t>
            </a:r>
            <a:r>
              <a:rPr lang="hy-AM" sz="1800" dirty="0"/>
              <a:t>ə </a:t>
            </a:r>
            <a:r>
              <a:rPr lang="en-GB" sz="1800" dirty="0"/>
              <a:t>     </a:t>
            </a:r>
            <a:r>
              <a:rPr lang="hy-AM" sz="1800" dirty="0"/>
              <a:t>gnum </a:t>
            </a:r>
            <a:r>
              <a:rPr lang="en-GB" sz="1800" dirty="0"/>
              <a:t> ê</a:t>
            </a:r>
            <a:r>
              <a:rPr lang="hy-AM" sz="1800" dirty="0"/>
              <a:t> </a:t>
            </a:r>
            <a:r>
              <a:rPr lang="en-GB" sz="1800" dirty="0"/>
              <a:t>                 </a:t>
            </a:r>
            <a:r>
              <a:rPr lang="hy-AM" sz="1800" dirty="0"/>
              <a:t>Erevan</a:t>
            </a:r>
            <a:r>
              <a:rPr lang="en-GB" sz="1800" dirty="0">
                <a:solidFill>
                  <a:srgbClr val="FF0000"/>
                </a:solidFill>
              </a:rPr>
              <a:t>(*-</a:t>
            </a:r>
            <a:r>
              <a:rPr lang="hy-AM" sz="1800" dirty="0">
                <a:solidFill>
                  <a:srgbClr val="FF0000"/>
                </a:solidFill>
              </a:rPr>
              <a:t>ə</a:t>
            </a:r>
            <a:r>
              <a:rPr lang="en-GB" sz="1800" dirty="0">
                <a:solidFill>
                  <a:srgbClr val="FF0000"/>
                </a:solidFill>
              </a:rPr>
              <a:t>)</a:t>
            </a:r>
            <a:r>
              <a:rPr lang="hy-AM" sz="1800" dirty="0"/>
              <a:t> </a:t>
            </a:r>
            <a:r>
              <a:rPr lang="en-GB" sz="1800" dirty="0"/>
              <a:t>     </a:t>
            </a:r>
            <a:r>
              <a:rPr lang="hy-AM" sz="1800" dirty="0"/>
              <a:t> </a:t>
            </a:r>
            <a:r>
              <a:rPr lang="en-GB" sz="1800" dirty="0"/>
              <a:t>/ </a:t>
            </a:r>
            <a:r>
              <a:rPr lang="en-GB" sz="1800" dirty="0" err="1"/>
              <a:t>xanut</a:t>
            </a:r>
            <a:r>
              <a:rPr lang="hy-AM" sz="1800" dirty="0"/>
              <a:t>ʿ</a:t>
            </a:r>
            <a:r>
              <a:rPr lang="en-GB" sz="1800" dirty="0">
                <a:solidFill>
                  <a:srgbClr val="FF0000"/>
                </a:solidFill>
              </a:rPr>
              <a:t>(*-</a:t>
            </a:r>
            <a:r>
              <a:rPr lang="hy-AM" sz="1800" dirty="0">
                <a:solidFill>
                  <a:srgbClr val="FF0000"/>
                </a:solidFill>
              </a:rPr>
              <a:t>ə</a:t>
            </a:r>
            <a:r>
              <a:rPr lang="en-GB" sz="1800" dirty="0">
                <a:solidFill>
                  <a:srgbClr val="FF0000"/>
                </a:solidFill>
              </a:rPr>
              <a:t>)</a:t>
            </a:r>
            <a:r>
              <a:rPr lang="en-GB" sz="1800" dirty="0"/>
              <a:t>.</a:t>
            </a:r>
            <a:br>
              <a:rPr lang="en-GB" sz="1800" dirty="0"/>
            </a:br>
            <a:r>
              <a:rPr lang="en-GB" sz="1800" dirty="0"/>
              <a:t>          Vardan-DEF </a:t>
            </a:r>
            <a:r>
              <a:rPr lang="en-GB" sz="1800" dirty="0" err="1"/>
              <a:t>go.IPT</a:t>
            </a:r>
            <a:r>
              <a:rPr lang="en-GB" sz="1800" dirty="0"/>
              <a:t> </a:t>
            </a:r>
            <a:r>
              <a:rPr lang="hy-AM" sz="1800" dirty="0"/>
              <a:t> </a:t>
            </a:r>
            <a:r>
              <a:rPr lang="en-GB" sz="1800" dirty="0"/>
              <a:t>be.3SG.PRS Yerevan</a:t>
            </a:r>
            <a:r>
              <a:rPr lang="en-GB" sz="1800" dirty="0">
                <a:solidFill>
                  <a:srgbClr val="FF0000"/>
                </a:solidFill>
              </a:rPr>
              <a:t>(*-DEF) </a:t>
            </a:r>
            <a:r>
              <a:rPr lang="en-GB" sz="1800" dirty="0"/>
              <a:t>/ shop</a:t>
            </a:r>
            <a:r>
              <a:rPr lang="en-GB" sz="1800" dirty="0">
                <a:solidFill>
                  <a:srgbClr val="FF0000"/>
                </a:solidFill>
              </a:rPr>
              <a:t>(*-DEF)</a:t>
            </a:r>
          </a:p>
          <a:p>
            <a:pPr marL="0" indent="0">
              <a:buNone/>
            </a:pPr>
            <a:r>
              <a:rPr lang="en-GB" sz="1800" dirty="0"/>
              <a:t>         ‘Vardan is going to Yerevan / the shop.’</a:t>
            </a:r>
          </a:p>
          <a:p>
            <a:pPr marL="0" indent="0">
              <a:buNone/>
            </a:pPr>
            <a:endParaRPr lang="hy-AM" sz="1800" dirty="0"/>
          </a:p>
        </p:txBody>
      </p:sp>
    </p:spTree>
    <p:extLst>
      <p:ext uri="{BB962C8B-B14F-4D97-AF65-F5344CB8AC3E}">
        <p14:creationId xmlns:p14="http://schemas.microsoft.com/office/powerpoint/2010/main" val="3942035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9D04E-215F-416B-A9C2-50A3B22E9855}"/>
              </a:ext>
            </a:extLst>
          </p:cNvPr>
          <p:cNvSpPr>
            <a:spLocks noGrp="1"/>
          </p:cNvSpPr>
          <p:nvPr>
            <p:ph type="title"/>
          </p:nvPr>
        </p:nvSpPr>
        <p:spPr/>
        <p:txBody>
          <a:bodyPr/>
          <a:lstStyle/>
          <a:p>
            <a:r>
              <a:rPr lang="en-GB" dirty="0"/>
              <a:t>Typological parallels</a:t>
            </a:r>
          </a:p>
        </p:txBody>
      </p:sp>
      <p:sp>
        <p:nvSpPr>
          <p:cNvPr id="3" name="Content Placeholder 2">
            <a:extLst>
              <a:ext uri="{FF2B5EF4-FFF2-40B4-BE49-F238E27FC236}">
                <a16:creationId xmlns:a16="http://schemas.microsoft.com/office/drawing/2014/main" id="{1BC6906C-3765-4628-A5F9-D9DDE65A2464}"/>
              </a:ext>
            </a:extLst>
          </p:cNvPr>
          <p:cNvSpPr>
            <a:spLocks noGrp="1"/>
          </p:cNvSpPr>
          <p:nvPr>
            <p:ph idx="1"/>
          </p:nvPr>
        </p:nvSpPr>
        <p:spPr>
          <a:xfrm>
            <a:off x="566738" y="1163638"/>
            <a:ext cx="8001000" cy="4894262"/>
          </a:xfrm>
        </p:spPr>
        <p:txBody>
          <a:bodyPr/>
          <a:lstStyle/>
          <a:p>
            <a:r>
              <a:rPr lang="hy-AM" dirty="0"/>
              <a:t>Donab</a:t>
            </a:r>
            <a:r>
              <a:rPr lang="en-GB" dirty="0">
                <a:ea typeface="Charis SIL" panose="02000500060000020004" pitchFamily="2" charset="0"/>
              </a:rPr>
              <a:t>é</a:t>
            </a:r>
            <a:r>
              <a:rPr lang="hy-AM" dirty="0"/>
              <a:t>dian</a:t>
            </a:r>
            <a:r>
              <a:rPr lang="en-GB" dirty="0"/>
              <a:t>-Demopoulos (2010) states that when bare nouns appear to be arguments (object or subject), their main function is actually to modify or complete the meaning of the verb (see also </a:t>
            </a:r>
            <a:r>
              <a:rPr lang="en-GB" dirty="0" err="1"/>
              <a:t>Kalomoiros</a:t>
            </a:r>
            <a:r>
              <a:rPr lang="en-GB" dirty="0"/>
              <a:t> 2021 for semantics of bare nouns), as an adjective modifies a noun. Both immediately precede the modified element. She draws typological parallels with other languages of the area.</a:t>
            </a:r>
          </a:p>
          <a:p>
            <a:r>
              <a:rPr lang="en-GB" dirty="0"/>
              <a:t>The distribution of the definite article in Armenian has parallels with that of the ‘articulated’ case forms in Kartvelian (Harris 1985), suggesting similar developments in the history of these languages.</a:t>
            </a:r>
          </a:p>
        </p:txBody>
      </p:sp>
    </p:spTree>
    <p:extLst>
      <p:ext uri="{BB962C8B-B14F-4D97-AF65-F5344CB8AC3E}">
        <p14:creationId xmlns:p14="http://schemas.microsoft.com/office/powerpoint/2010/main" val="3707853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de-DE" altLang="de-DE"/>
              <a:t>ideas</a:t>
            </a:r>
          </a:p>
        </p:txBody>
      </p:sp>
      <p:sp>
        <p:nvSpPr>
          <p:cNvPr id="7171" name="Rectangle 3"/>
          <p:cNvSpPr>
            <a:spLocks noGrp="1" noChangeArrowheads="1"/>
          </p:cNvSpPr>
          <p:nvPr>
            <p:ph type="body" idx="1"/>
          </p:nvPr>
        </p:nvSpPr>
        <p:spPr/>
        <p:txBody>
          <a:bodyPr/>
          <a:lstStyle/>
          <a:p>
            <a:pPr eaLnBrk="1" hangingPunct="1">
              <a:buFontTx/>
              <a:buNone/>
            </a:pPr>
            <a:endParaRPr lang="de-DE" altLang="de-DE" sz="2000" dirty="0"/>
          </a:p>
          <a:p>
            <a:pPr eaLnBrk="1" hangingPunct="1"/>
            <a:r>
              <a:rPr lang="de-DE" altLang="de-DE" sz="2000" dirty="0"/>
              <a:t>Look for parallels between noun phrase structure and clause structure in other languages you know. How far do these parallels go? What are the differences between the structure of the noun phrase and that of the clause?</a:t>
            </a:r>
          </a:p>
          <a:p>
            <a:pPr eaLnBrk="1" hangingPunct="1"/>
            <a:r>
              <a:rPr lang="de-DE" altLang="de-DE" sz="2000" dirty="0"/>
              <a:t>Investigate the functions of the definite article in other languages you know. Are there any instances where it functions as something other than a marker of semantic definiteness? </a:t>
            </a:r>
            <a:r>
              <a:rPr lang="de-DE" altLang="de-DE" sz="2000"/>
              <a:t>Are there any restrictions on its use with semantically definite referents?</a:t>
            </a:r>
            <a:endParaRPr lang="de-DE" altLang="de-DE" sz="2000" dirty="0"/>
          </a:p>
          <a:p>
            <a:pPr eaLnBrk="1" hangingPunct="1">
              <a:buFontTx/>
              <a:buNone/>
            </a:pPr>
            <a:endParaRPr lang="de-DE" altLang="de-DE" sz="1400" dirty="0"/>
          </a:p>
          <a:p>
            <a:pPr eaLnBrk="1" hangingPunct="1">
              <a:buFontTx/>
              <a:buNone/>
            </a:pPr>
            <a:endParaRPr lang="de-DE" altLang="de-DE" sz="1800" dirty="0"/>
          </a:p>
        </p:txBody>
      </p:sp>
      <p:sp>
        <p:nvSpPr>
          <p:cNvPr id="2" name="Foliennummernplatzhalter 1"/>
          <p:cNvSpPr>
            <a:spLocks noGrp="1"/>
          </p:cNvSpPr>
          <p:nvPr>
            <p:ph type="sldNum" sz="quarter" idx="12"/>
          </p:nvPr>
        </p:nvSpPr>
        <p:spPr/>
        <p:txBody>
          <a:bodyPr/>
          <a:lstStyle/>
          <a:p>
            <a:pPr>
              <a:defRPr/>
            </a:pPr>
            <a:fld id="{745A9703-E260-49ED-84FE-56AD00EC0068}" type="slidenum">
              <a:rPr lang="en-US" altLang="de-DE" smtClean="0">
                <a:latin typeface="Calibri Light" panose="020F0302020204030204" pitchFamily="34" charset="0"/>
                <a:cs typeface="Calibri Light" panose="020F0302020204030204" pitchFamily="34" charset="0"/>
              </a:rPr>
              <a:pPr>
                <a:defRPr/>
              </a:pPr>
              <a:t>12</a:t>
            </a:fld>
            <a:endParaRPr lang="en-US" altLang="de-DE">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49241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de-DE" altLang="de-DE"/>
              <a:t>references</a:t>
            </a:r>
          </a:p>
        </p:txBody>
      </p:sp>
      <p:sp>
        <p:nvSpPr>
          <p:cNvPr id="7171" name="Rectangle 3"/>
          <p:cNvSpPr>
            <a:spLocks noGrp="1" noChangeArrowheads="1"/>
          </p:cNvSpPr>
          <p:nvPr>
            <p:ph type="body" idx="1"/>
          </p:nvPr>
        </p:nvSpPr>
        <p:spPr>
          <a:xfrm>
            <a:off x="574675" y="790575"/>
            <a:ext cx="8001000" cy="4882917"/>
          </a:xfrm>
        </p:spPr>
        <p:txBody>
          <a:bodyPr/>
          <a:lstStyle/>
          <a:p>
            <a:pPr eaLnBrk="1" hangingPunct="1">
              <a:buFontTx/>
              <a:buNone/>
            </a:pPr>
            <a:endParaRPr lang="de-DE" altLang="de-DE" sz="2000" dirty="0"/>
          </a:p>
          <a:p>
            <a:pPr marL="0" indent="0">
              <a:lnSpc>
                <a:spcPct val="107000"/>
              </a:lnSpc>
              <a:spcAft>
                <a:spcPts val="800"/>
              </a:spcAft>
              <a:buNone/>
              <a:tabLst>
                <a:tab pos="1854200" algn="l"/>
                <a:tab pos="3683000" algn="l"/>
              </a:tabLst>
            </a:pPr>
            <a:r>
              <a:rPr lang="en-GB" sz="1000" dirty="0">
                <a:effectLst/>
                <a:latin typeface="Calibri Light" panose="020F0302020204030204" pitchFamily="34" charset="0"/>
                <a:ea typeface="Calibri" panose="020F0502020204030204" pitchFamily="34" charset="0"/>
                <a:cs typeface="Times New Roman" panose="02020603050405020304" pitchFamily="18" charset="0"/>
              </a:rPr>
              <a:t>Asatryan, M. E. 2004. </a:t>
            </a:r>
            <a:r>
              <a:rPr lang="en-GB" sz="1000" i="1" dirty="0" err="1">
                <a:effectLst/>
                <a:latin typeface="Calibri Light" panose="020F0302020204030204" pitchFamily="34" charset="0"/>
                <a:ea typeface="Calibri" panose="020F0502020204030204" pitchFamily="34" charset="0"/>
                <a:cs typeface="Times New Roman" panose="02020603050405020304" pitchFamily="18" charset="0"/>
              </a:rPr>
              <a:t>Žamanakakic</a:t>
            </a:r>
            <a:r>
              <a:rPr lang="el-GR" sz="1000" i="1"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000" i="1" dirty="0" err="1">
                <a:effectLst/>
                <a:latin typeface="Calibri Light" panose="020F0302020204030204" pitchFamily="34" charset="0"/>
                <a:ea typeface="Calibri" panose="020F0502020204030204" pitchFamily="34" charset="0"/>
                <a:cs typeface="Times New Roman" panose="02020603050405020304" pitchFamily="18" charset="0"/>
              </a:rPr>
              <a:t>hayoc</a:t>
            </a:r>
            <a:r>
              <a:rPr lang="el-GR" sz="1000" i="1"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000" i="1" dirty="0" err="1">
                <a:effectLst/>
                <a:latin typeface="Calibri Light" panose="020F0302020204030204" pitchFamily="34" charset="0"/>
                <a:ea typeface="Calibri" panose="020F0502020204030204" pitchFamily="34" charset="0"/>
                <a:cs typeface="Times New Roman" panose="02020603050405020304" pitchFamily="18" charset="0"/>
              </a:rPr>
              <a:t>lez</a:t>
            </a:r>
            <a:r>
              <a:rPr lang="en-GB" sz="1000" i="1" dirty="0" err="1">
                <a:ea typeface="Calibri" panose="020F0502020204030204" pitchFamily="34" charset="0"/>
                <a:cs typeface="Times New Roman" panose="02020603050405020304" pitchFamily="18" charset="0"/>
              </a:rPr>
              <a:t>u</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000" i="1" dirty="0" err="1">
                <a:effectLst/>
                <a:latin typeface="Calibri Light" panose="020F0302020204030204" pitchFamily="34" charset="0"/>
                <a:ea typeface="Calibri" panose="020F0502020204030204" pitchFamily="34" charset="0"/>
                <a:cs typeface="Times New Roman" panose="02020603050405020304" pitchFamily="18" charset="0"/>
              </a:rPr>
              <a:t>J̌evabanut</a:t>
            </a:r>
            <a:r>
              <a:rPr lang="el-GR" sz="1000" i="1" dirty="0">
                <a:effectLst/>
                <a:latin typeface="Calibri Light" panose="020F0302020204030204" pitchFamily="34" charset="0"/>
                <a:ea typeface="Calibri" panose="020F0502020204030204" pitchFamily="34" charset="0"/>
                <a:cs typeface="Times New Roman" panose="02020603050405020304" pitchFamily="18" charset="0"/>
              </a:rPr>
              <a:t>῾</a:t>
            </a:r>
            <a:r>
              <a:rPr lang="en-GB" sz="1000" i="1" dirty="0" err="1">
                <a:effectLst/>
                <a:latin typeface="Calibri Light" panose="020F0302020204030204" pitchFamily="34" charset="0"/>
                <a:ea typeface="Calibri" panose="020F0502020204030204" pitchFamily="34" charset="0"/>
                <a:cs typeface="Times New Roman" panose="02020603050405020304" pitchFamily="18" charset="0"/>
              </a:rPr>
              <a:t>yun</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000" dirty="0">
                <a:effectLst/>
                <a:latin typeface="Calibri Light" panose="020F0302020204030204" pitchFamily="34" charset="0"/>
                <a:ea typeface="Calibri" panose="020F0502020204030204" pitchFamily="34" charset="0"/>
                <a:cs typeface="Times New Roman" panose="02020603050405020304" pitchFamily="18" charset="0"/>
              </a:rPr>
              <a:t>[Modern Armenian language: Morphology]. Yerevan: Yerevan State University Press.</a:t>
            </a:r>
            <a:endParaRPr lang="hy-AM" sz="10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1854200" algn="l"/>
                <a:tab pos="3683000" algn="l"/>
              </a:tabLst>
            </a:pPr>
            <a:r>
              <a:rPr lang="en-GB" sz="1000" dirty="0" err="1">
                <a:effectLst/>
                <a:latin typeface="Calibri Light" panose="020F0302020204030204" pitchFamily="34" charset="0"/>
                <a:ea typeface="Times New Roman" panose="02020603050405020304" pitchFamily="18" charset="0"/>
                <a:cs typeface="Times New Roman" panose="02020603050405020304" pitchFamily="18" charset="0"/>
              </a:rPr>
              <a:t>Belletti</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Adriana. 2004. </a:t>
            </a:r>
            <a:r>
              <a:rPr lang="en-GB" sz="1000" u="none" strike="noStrike" dirty="0">
                <a:solidFill>
                  <a:srgbClr val="0563C1"/>
                </a:solidFill>
                <a:effectLst/>
                <a:latin typeface="Calibri Light" panose="020F0302020204030204" pitchFamily="34" charset="0"/>
                <a:ea typeface="Times New Roman" panose="02020603050405020304" pitchFamily="18" charset="0"/>
                <a:cs typeface="Times New Roman" panose="02020603050405020304" pitchFamily="18" charset="0"/>
                <a:hlinkClick r:id="rId2"/>
              </a:rPr>
              <a:t>Aspects of the low IP area.</a:t>
            </a:r>
            <a:r>
              <a:rPr lang="en-GB" sz="1000" u="sng" dirty="0">
                <a:solidFill>
                  <a:srgbClr val="0563C1"/>
                </a:solidFill>
                <a:effectLst/>
                <a:latin typeface="Calibri Light" panose="020F0302020204030204" pitchFamily="34" charset="0"/>
                <a:ea typeface="Times New Roman" panose="02020603050405020304" pitchFamily="18" charset="0"/>
                <a:cs typeface="Times New Roman" panose="02020603050405020304" pitchFamily="18" charset="0"/>
                <a:hlinkClick r:id="rId2"/>
              </a:rPr>
              <a:t> </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In Luigi </a:t>
            </a:r>
            <a:r>
              <a:rPr lang="en-GB" sz="1000" dirty="0" err="1">
                <a:effectLst/>
                <a:latin typeface="Calibri Light" panose="020F0302020204030204" pitchFamily="34" charset="0"/>
                <a:ea typeface="Times New Roman" panose="02020603050405020304" pitchFamily="18" charset="0"/>
                <a:cs typeface="Times New Roman" panose="02020603050405020304" pitchFamily="18" charset="0"/>
              </a:rPr>
              <a:t>Rizzi</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(ed.).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The Structure of IP and CP. The Cartography of Syntactic Structures </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vol.2. Oxford: OUP.</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270510" indent="0">
              <a:lnSpc>
                <a:spcPct val="110000"/>
              </a:lnSpc>
              <a:spcAft>
                <a:spcPts val="800"/>
              </a:spcAft>
              <a:buNone/>
            </a:pP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Chomsky, Noam. 1972. Remarks on Nominalisation. In Noam Chomsky,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Studies on Semantics in</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Generative Grammar. </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The Hague: Mouton</a:t>
            </a:r>
            <a:r>
              <a:rPr lang="hy-AM" sz="1000" dirty="0">
                <a:effectLst/>
                <a:latin typeface="Calibri Light" panose="020F0302020204030204" pitchFamily="34" charset="0"/>
                <a:ea typeface="Times New Roman" panose="02020603050405020304" pitchFamily="18" charset="0"/>
                <a:cs typeface="Times New Roman" panose="02020603050405020304" pitchFamily="18" charset="0"/>
              </a:rPr>
              <a:t>.</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Cinque, Guglielmo (ed.). 2002.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Functional Structure in DP and IP: The Cartography of Syntactic Structures</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vol. 1: 54-90. New York: Oxford University Press.</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Donabédian</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-Demopoulos, </a:t>
            </a: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Anaïd</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2010. Nom nu et </a:t>
            </a: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tropisme</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a:t>
            </a: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typologique</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le </a:t>
            </a: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cas</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de </a:t>
            </a: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l’arménien</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In </a:t>
            </a:r>
            <a:r>
              <a:rPr lang="en-GB" sz="1000" i="1"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Essais</a:t>
            </a:r>
            <a:r>
              <a:rPr lang="en-GB" sz="1000" i="1"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de </a:t>
            </a:r>
            <a:r>
              <a:rPr lang="en-GB" sz="1000" i="1"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typologie</a:t>
            </a:r>
            <a:r>
              <a:rPr lang="en-GB" sz="1000" i="1"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et de </a:t>
            </a:r>
            <a:r>
              <a:rPr lang="en-GB" sz="1000" i="1"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linguistique</a:t>
            </a:r>
            <a:r>
              <a:rPr lang="en-GB" sz="1000" i="1"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a:t>
            </a:r>
            <a:r>
              <a:rPr lang="en-GB" sz="1000" i="1"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générale</a:t>
            </a:r>
            <a:r>
              <a:rPr lang="en-GB" sz="1000" i="1"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mélanges </a:t>
            </a:r>
            <a:r>
              <a:rPr lang="en-GB" sz="1000" i="1"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offerts</a:t>
            </a:r>
            <a:r>
              <a:rPr lang="en-GB" sz="1000" i="1"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à Denis </a:t>
            </a:r>
            <a:r>
              <a:rPr lang="en-GB" sz="1000" i="1"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Creissels</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a:t>
            </a:r>
            <a:r>
              <a:rPr lang="en-GB" sz="1000" dirty="0" err="1">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Floricic</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 F.</a:t>
            </a:r>
            <a:r>
              <a:rPr lang="hy-AM" sz="1000" dirty="0">
                <a:latin typeface="Times New Roman" panose="02020603050405020304" pitchFamily="18" charset="0"/>
                <a:ea typeface="Calibri" panose="020F0502020204030204" pitchFamily="34" charset="0"/>
                <a:cs typeface="Times New Roman" panose="02020603050405020304" pitchFamily="18" charset="0"/>
              </a:rPr>
              <a:t> 9</a:t>
            </a:r>
            <a:r>
              <a:rPr lang="en-GB" sz="1000" dirty="0">
                <a:solidFill>
                  <a:srgbClr val="29404A"/>
                </a:solidFill>
                <a:effectLst/>
                <a:latin typeface="Calibri Light" panose="020F0302020204030204" pitchFamily="34" charset="0"/>
                <a:ea typeface="Calibri" panose="020F0502020204030204" pitchFamily="34" charset="0"/>
                <a:cs typeface="Times New Roman" panose="02020603050405020304" pitchFamily="18" charset="0"/>
              </a:rPr>
              <a:t>Ed.). 403-416.</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a:effectLst/>
                <a:latin typeface="Calibri Light" panose="020F0302020204030204" pitchFamily="34" charset="0"/>
                <a:ea typeface="Calibri" panose="020F0502020204030204" pitchFamily="34" charset="0"/>
                <a:cs typeface="Times New Roman" panose="02020603050405020304" pitchFamily="18" charset="0"/>
              </a:rPr>
              <a:t>Greenberg, Joseph H. 1963. Some universals of grammar with particular reference to the order of meaningful elements. In J.H. Greenberg (ed.) </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Universals of Language</a:t>
            </a:r>
            <a:r>
              <a:rPr lang="en-GB" sz="1000" dirty="0">
                <a:effectLst/>
                <a:latin typeface="Calibri Light" panose="020F0302020204030204" pitchFamily="34" charset="0"/>
                <a:ea typeface="Calibri" panose="020F0502020204030204" pitchFamily="34" charset="0"/>
                <a:cs typeface="Times New Roman" panose="02020603050405020304" pitchFamily="18" charset="0"/>
              </a:rPr>
              <a:t>, 73-113. Cambridge, Mass: MIT Press</a:t>
            </a:r>
            <a:r>
              <a:rPr lang="hy-AM" sz="1000" dirty="0">
                <a:effectLst/>
                <a:latin typeface="Calibri Light" panose="020F0302020204030204" pitchFamily="34" charset="0"/>
                <a:ea typeface="Calibri" panose="020F0502020204030204" pitchFamily="34" charset="0"/>
                <a:cs typeface="Times New Roman" panose="02020603050405020304" pitchFamily="18" charset="0"/>
              </a:rPr>
              <a:t>.</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a:effectLst/>
                <a:latin typeface="Calibri Light" panose="020F0302020204030204" pitchFamily="34" charset="0"/>
                <a:ea typeface="Calibri" panose="020F0502020204030204" pitchFamily="34" charset="0"/>
                <a:cs typeface="Times New Roman" panose="02020603050405020304" pitchFamily="18" charset="0"/>
              </a:rPr>
              <a:t>Harris, Alice C. 1985. </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Diachronic Syntax: The Kartvelian Case</a:t>
            </a:r>
            <a:r>
              <a:rPr lang="en-GB" sz="1000" dirty="0">
                <a:effectLst/>
                <a:latin typeface="Calibri Light" panose="020F0302020204030204" pitchFamily="34" charset="0"/>
                <a:ea typeface="Calibri" panose="020F0502020204030204" pitchFamily="34" charset="0"/>
                <a:cs typeface="Times New Roman" panose="02020603050405020304" pitchFamily="18" charset="0"/>
              </a:rPr>
              <a:t>. Academic Press.</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a:effectLst/>
                <a:latin typeface="Calibri Light" panose="020F0302020204030204" pitchFamily="34" charset="0"/>
                <a:ea typeface="Calibri" panose="020F0502020204030204" pitchFamily="34" charset="0"/>
                <a:cs typeface="Times New Roman" panose="02020603050405020304" pitchFamily="18" charset="0"/>
              </a:rPr>
              <a:t>Hodgson, Katherine. 2019. Discourse </a:t>
            </a:r>
            <a:r>
              <a:rPr lang="en-GB" sz="1000" dirty="0" err="1">
                <a:effectLst/>
                <a:latin typeface="Calibri Light" panose="020F0302020204030204" pitchFamily="34" charset="0"/>
                <a:ea typeface="Calibri" panose="020F0502020204030204" pitchFamily="34" charset="0"/>
                <a:cs typeface="Times New Roman" panose="02020603050405020304" pitchFamily="18" charset="0"/>
              </a:rPr>
              <a:t>Configurationality</a:t>
            </a:r>
            <a:r>
              <a:rPr lang="en-GB" sz="1000" dirty="0">
                <a:effectLst/>
                <a:latin typeface="Calibri Light" panose="020F0302020204030204" pitchFamily="34" charset="0"/>
                <a:ea typeface="Calibri" panose="020F0502020204030204" pitchFamily="34" charset="0"/>
                <a:cs typeface="Times New Roman" panose="02020603050405020304" pitchFamily="18" charset="0"/>
              </a:rPr>
              <a:t> and the Noun Phrase in Eastern Armenian. </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Faits de </a:t>
            </a:r>
            <a:r>
              <a:rPr lang="en-GB" sz="1000" i="1" dirty="0" err="1">
                <a:effectLst/>
                <a:latin typeface="Calibri Light" panose="020F0302020204030204" pitchFamily="34" charset="0"/>
                <a:ea typeface="Calibri" panose="020F0502020204030204" pitchFamily="34" charset="0"/>
                <a:cs typeface="Times New Roman" panose="02020603050405020304" pitchFamily="18" charset="0"/>
              </a:rPr>
              <a:t>Langues</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000" dirty="0">
                <a:effectLst/>
                <a:latin typeface="Calibri Light" panose="020F0302020204030204" pitchFamily="34" charset="0"/>
                <a:ea typeface="Calibri" panose="020F0502020204030204" pitchFamily="34" charset="0"/>
                <a:cs typeface="Times New Roman" panose="02020603050405020304" pitchFamily="18" charset="0"/>
              </a:rPr>
              <a:t>50:2</a:t>
            </a:r>
            <a:r>
              <a:rPr lang="en-GB" sz="1000" i="1"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000" dirty="0">
                <a:effectLst/>
                <a:latin typeface="Calibri Light" panose="020F0302020204030204" pitchFamily="34" charset="0"/>
                <a:ea typeface="Calibri" panose="020F0502020204030204" pitchFamily="34" charset="0"/>
                <a:cs typeface="Times New Roman" panose="02020603050405020304" pitchFamily="18" charset="0"/>
              </a:rPr>
              <a:t>137-166.</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err="1">
                <a:effectLst/>
                <a:latin typeface="Calibri Light" panose="020F0302020204030204" pitchFamily="34" charset="0"/>
                <a:ea typeface="Times New Roman" panose="02020603050405020304" pitchFamily="18" charset="0"/>
                <a:cs typeface="Times New Roman" panose="02020603050405020304" pitchFamily="18" charset="0"/>
              </a:rPr>
              <a:t>Ihsane</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a:t>
            </a:r>
            <a:r>
              <a:rPr lang="en-GB" sz="1000" dirty="0" err="1">
                <a:effectLst/>
                <a:latin typeface="Calibri Light" panose="020F0302020204030204" pitchFamily="34" charset="0"/>
                <a:ea typeface="Times New Roman" panose="02020603050405020304" pitchFamily="18" charset="0"/>
                <a:cs typeface="Times New Roman" panose="02020603050405020304" pitchFamily="18" charset="0"/>
              </a:rPr>
              <a:t>Tabea</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2008.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The Layered DP. Form and meaning of French indefinites. </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Amsterdam/Philadelphia: John </a:t>
            </a:r>
            <a:r>
              <a:rPr lang="en-GB" sz="1000" dirty="0" err="1">
                <a:effectLst/>
                <a:latin typeface="Calibri Light" panose="020F0302020204030204" pitchFamily="34" charset="0"/>
                <a:ea typeface="Times New Roman" panose="02020603050405020304" pitchFamily="18" charset="0"/>
                <a:cs typeface="Times New Roman" panose="02020603050405020304" pitchFamily="18" charset="0"/>
              </a:rPr>
              <a:t>Benjamins</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a:t>
            </a:r>
          </a:p>
          <a:p>
            <a:pPr marL="0" indent="0">
              <a:lnSpc>
                <a:spcPct val="107000"/>
              </a:lnSpc>
              <a:spcAft>
                <a:spcPts val="800"/>
              </a:spcAft>
              <a:buNone/>
            </a:pPr>
            <a:r>
              <a:rPr lang="en-GB" sz="1000" dirty="0" err="1">
                <a:effectLst/>
                <a:ea typeface="Calibri" panose="020F0502020204030204" pitchFamily="34" charset="0"/>
              </a:rPr>
              <a:t>Kalomoiros</a:t>
            </a:r>
            <a:r>
              <a:rPr lang="en-GB" sz="1000" dirty="0">
                <a:effectLst/>
                <a:ea typeface="Calibri" panose="020F0502020204030204" pitchFamily="34" charset="0"/>
              </a:rPr>
              <a:t>, Alexandros. 2021. Bare singulars and pseudo-incorporation in Western Armenian. </a:t>
            </a:r>
            <a:r>
              <a:rPr lang="en-US" sz="1000" b="0" i="0" u="none" strike="noStrike" baseline="0" dirty="0">
                <a:solidFill>
                  <a:srgbClr val="003366"/>
                </a:solidFill>
                <a:latin typeface="NimbusRomNo9L-Regu"/>
              </a:rPr>
              <a:t>Proceedings of SALT </a:t>
            </a:r>
            <a:r>
              <a:rPr lang="en-US" sz="1000" b="0" i="0" u="none" strike="noStrike" baseline="0" dirty="0">
                <a:solidFill>
                  <a:srgbClr val="000000"/>
                </a:solidFill>
                <a:latin typeface="NimbusRomNo9L-Regu"/>
              </a:rPr>
              <a:t>31. 365–384.</a:t>
            </a:r>
            <a:endParaRPr lang="en-GB" sz="1000" dirty="0">
              <a:effectLst/>
              <a:ea typeface="Calibri" panose="020F0502020204030204" pitchFamily="34" charset="0"/>
            </a:endParaRPr>
          </a:p>
          <a:p>
            <a:pPr marL="0" indent="0">
              <a:lnSpc>
                <a:spcPct val="107000"/>
              </a:lnSpc>
              <a:spcAft>
                <a:spcPts val="800"/>
              </a:spcAft>
              <a:buNone/>
            </a:pPr>
            <a:r>
              <a:rPr lang="en-GB" sz="1000" dirty="0" err="1">
                <a:effectLst/>
                <a:latin typeface="Calibri Light" panose="020F0302020204030204" pitchFamily="34" charset="0"/>
                <a:ea typeface="Times New Roman" panose="02020603050405020304" pitchFamily="18" charset="0"/>
                <a:cs typeface="Times New Roman" panose="02020603050405020304" pitchFamily="18" charset="0"/>
              </a:rPr>
              <a:t>Rizzi</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Luigi (ed.). 2004.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The structure of CP and IP: the cartography of syntactic structures</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vol. 2 (Oxford Studies in Comparative Syntax). Oxford: Oxford University Press.</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6510" indent="0">
              <a:lnSpc>
                <a:spcPct val="97000"/>
              </a:lnSpc>
              <a:spcAft>
                <a:spcPts val="800"/>
              </a:spcAft>
              <a:buNone/>
            </a:pP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Sigler, Michele. 1996. </a:t>
            </a:r>
            <a:r>
              <a:rPr lang="en-GB" sz="1000" i="1" dirty="0">
                <a:effectLst/>
                <a:latin typeface="Calibri Light" panose="020F0302020204030204" pitchFamily="34" charset="0"/>
                <a:ea typeface="Times New Roman" panose="02020603050405020304" pitchFamily="18" charset="0"/>
                <a:cs typeface="Times New Roman" panose="02020603050405020304" pitchFamily="18" charset="0"/>
              </a:rPr>
              <a:t>Specificity and Agreement in Standard Western Armenian</a:t>
            </a:r>
            <a:r>
              <a:rPr lang="en-GB" sz="1000" dirty="0">
                <a:effectLst/>
                <a:latin typeface="Calibri Light" panose="020F0302020204030204" pitchFamily="34" charset="0"/>
                <a:ea typeface="Times New Roman" panose="02020603050405020304" pitchFamily="18" charset="0"/>
                <a:cs typeface="Times New Roman" panose="02020603050405020304" pitchFamily="18" charset="0"/>
              </a:rPr>
              <a:t>. Cambridge, MA: MIT PhD thesis.</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000" dirty="0">
                <a:effectLst/>
                <a:latin typeface="Calibri Light" panose="020F0302020204030204" pitchFamily="34" charset="0"/>
                <a:ea typeface="Sylfaen" panose="010A0502050306030303" pitchFamily="18" charset="0"/>
                <a:cs typeface="Times New Roman" panose="02020603050405020304" pitchFamily="18" charset="0"/>
              </a:rPr>
              <a:t>Vaux, Bert .2007. </a:t>
            </a:r>
            <a:r>
              <a:rPr lang="en-GB" sz="1000" dirty="0" err="1">
                <a:effectLst/>
                <a:latin typeface="Calibri Light" panose="020F0302020204030204" pitchFamily="34" charset="0"/>
                <a:ea typeface="Sylfaen" panose="010A0502050306030303" pitchFamily="18" charset="0"/>
                <a:cs typeface="Times New Roman" panose="02020603050405020304" pitchFamily="18" charset="0"/>
              </a:rPr>
              <a:t>Homshetsma</a:t>
            </a:r>
            <a:r>
              <a:rPr lang="en-GB" sz="1000" dirty="0">
                <a:effectLst/>
                <a:latin typeface="Calibri Light" panose="020F0302020204030204" pitchFamily="34" charset="0"/>
                <a:ea typeface="Sylfaen" panose="010A0502050306030303" pitchFamily="18" charset="0"/>
                <a:cs typeface="Times New Roman" panose="02020603050405020304" pitchFamily="18" charset="0"/>
              </a:rPr>
              <a:t>. The language of the Armenians of </a:t>
            </a:r>
            <a:r>
              <a:rPr lang="en-GB" sz="1000" dirty="0" err="1">
                <a:effectLst/>
                <a:latin typeface="Calibri Light" panose="020F0302020204030204" pitchFamily="34" charset="0"/>
                <a:ea typeface="Sylfaen" panose="010A0502050306030303" pitchFamily="18" charset="0"/>
                <a:cs typeface="Times New Roman" panose="02020603050405020304" pitchFamily="18" charset="0"/>
              </a:rPr>
              <a:t>Hamshen</a:t>
            </a:r>
            <a:r>
              <a:rPr lang="en-GB" sz="1000" dirty="0">
                <a:effectLst/>
                <a:latin typeface="Calibri Light" panose="020F0302020204030204" pitchFamily="34" charset="0"/>
                <a:ea typeface="Sylfaen" panose="010A0502050306030303" pitchFamily="18" charset="0"/>
                <a:cs typeface="Times New Roman" panose="02020603050405020304" pitchFamily="18" charset="0"/>
              </a:rPr>
              <a:t>. In H. Simonian (ed.) </a:t>
            </a:r>
            <a:r>
              <a:rPr lang="en-GB" sz="1000" i="1" dirty="0">
                <a:effectLst/>
                <a:latin typeface="Calibri Light" panose="020F0302020204030204" pitchFamily="34" charset="0"/>
                <a:ea typeface="Sylfaen" panose="010A0502050306030303" pitchFamily="18" charset="0"/>
                <a:cs typeface="Times New Roman" panose="02020603050405020304" pitchFamily="18" charset="0"/>
              </a:rPr>
              <a:t>The </a:t>
            </a:r>
            <a:r>
              <a:rPr lang="en-GB" sz="1000" i="1" dirty="0" err="1">
                <a:effectLst/>
                <a:latin typeface="Calibri Light" panose="020F0302020204030204" pitchFamily="34" charset="0"/>
                <a:ea typeface="Sylfaen" panose="010A0502050306030303" pitchFamily="18" charset="0"/>
                <a:cs typeface="Times New Roman" panose="02020603050405020304" pitchFamily="18" charset="0"/>
              </a:rPr>
              <a:t>Hemshin</a:t>
            </a:r>
            <a:r>
              <a:rPr lang="en-GB" sz="1000" dirty="0">
                <a:effectLst/>
                <a:latin typeface="Calibri Light" panose="020F0302020204030204" pitchFamily="34" charset="0"/>
                <a:ea typeface="Sylfaen" panose="010A0502050306030303" pitchFamily="18" charset="0"/>
                <a:cs typeface="Times New Roman" panose="02020603050405020304" pitchFamily="18" charset="0"/>
              </a:rPr>
              <a:t>. Abingdon &amp; New York: Routledge. 257-278.</a:t>
            </a:r>
            <a:endParaRPr lang="en-GB" sz="1000" dirty="0">
              <a:effectLst/>
              <a:latin typeface="Times New Roman" panose="02020603050405020304" pitchFamily="18" charset="0"/>
              <a:ea typeface="Calibri" panose="020F0502020204030204" pitchFamily="34" charset="0"/>
              <a:cs typeface="Times New Roman" panose="02020603050405020304" pitchFamily="18" charset="0"/>
            </a:endParaRPr>
          </a:p>
          <a:p>
            <a:pPr eaLnBrk="1" hangingPunct="1">
              <a:buFontTx/>
              <a:buNone/>
            </a:pPr>
            <a:endParaRPr lang="de-DE" altLang="de-DE" sz="1000" dirty="0"/>
          </a:p>
        </p:txBody>
      </p:sp>
      <p:sp>
        <p:nvSpPr>
          <p:cNvPr id="2" name="Foliennummernplatzhalter 1"/>
          <p:cNvSpPr>
            <a:spLocks noGrp="1"/>
          </p:cNvSpPr>
          <p:nvPr>
            <p:ph type="sldNum" sz="quarter" idx="12"/>
          </p:nvPr>
        </p:nvSpPr>
        <p:spPr/>
        <p:txBody>
          <a:bodyPr/>
          <a:lstStyle/>
          <a:p>
            <a:pPr>
              <a:defRPr/>
            </a:pPr>
            <a:fld id="{745A9703-E260-49ED-84FE-56AD00EC0068}" type="slidenum">
              <a:rPr lang="en-US" altLang="de-DE" smtClean="0">
                <a:latin typeface="Calibri Light" panose="020F0302020204030204" pitchFamily="34" charset="0"/>
                <a:cs typeface="Calibri Light" panose="020F0302020204030204" pitchFamily="34" charset="0"/>
              </a:rPr>
              <a:pPr>
                <a:defRPr/>
              </a:pPr>
              <a:t>13</a:t>
            </a:fld>
            <a:endParaRPr lang="en-US" altLang="de-DE">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73693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this lecture</a:t>
            </a:r>
          </a:p>
        </p:txBody>
      </p:sp>
      <p:sp>
        <p:nvSpPr>
          <p:cNvPr id="3" name="Inhaltsplatzhalter 2"/>
          <p:cNvSpPr>
            <a:spLocks noGrp="1"/>
          </p:cNvSpPr>
          <p:nvPr>
            <p:ph idx="1"/>
          </p:nvPr>
        </p:nvSpPr>
        <p:spPr/>
        <p:txBody>
          <a:bodyPr/>
          <a:lstStyle/>
          <a:p>
            <a:pPr marL="0" indent="0">
              <a:buNone/>
            </a:pPr>
            <a:r>
              <a:rPr lang="en-US" altLang="de-DE" sz="1600"/>
              <a:t>is part of the series </a:t>
            </a:r>
            <a:r>
              <a:rPr lang="en-US" sz="1600" i="1"/>
              <a:t>Glottothèque: Languages of the Anatolia, Caucasus, Iran, Mesopotamia; grammatical snippets online</a:t>
            </a:r>
            <a:r>
              <a:rPr lang="en-US" sz="1600"/>
              <a:t>, ed. by. C. Bulut, A. Donabédian-Demopoulos, G. Haig, G. Khan, P. Samvelian, S. Skopeteas, N. Sumbatova</a:t>
            </a:r>
            <a:r>
              <a:rPr lang="en-US" sz="1600" i="1"/>
              <a:t>. </a:t>
            </a:r>
            <a:r>
              <a:rPr lang="en-US" sz="1600"/>
              <a:t>Bamberg/Cambridge/Göttingen/Moskow/Nicosia/Paris: LACIM network.</a:t>
            </a:r>
          </a:p>
        </p:txBody>
      </p:sp>
      <p:pic>
        <p:nvPicPr>
          <p:cNvPr id="4" name="Grafik 3"/>
          <p:cNvPicPr>
            <a:picLocks noChangeAspect="1"/>
          </p:cNvPicPr>
          <p:nvPr/>
        </p:nvPicPr>
        <p:blipFill>
          <a:blip r:embed="rId2"/>
          <a:stretch>
            <a:fillRect/>
          </a:stretch>
        </p:blipFill>
        <p:spPr>
          <a:xfrm>
            <a:off x="574675" y="2871765"/>
            <a:ext cx="7900973" cy="3173202"/>
          </a:xfrm>
          <a:prstGeom prst="rect">
            <a:avLst/>
          </a:prstGeom>
        </p:spPr>
      </p:pic>
      <p:sp>
        <p:nvSpPr>
          <p:cNvPr id="5" name="Rechteck 4"/>
          <p:cNvSpPr/>
          <p:nvPr/>
        </p:nvSpPr>
        <p:spPr>
          <a:xfrm>
            <a:off x="689548" y="3987383"/>
            <a:ext cx="4429593" cy="1138773"/>
          </a:xfrm>
          <a:prstGeom prst="rect">
            <a:avLst/>
          </a:prstGeom>
        </p:spPr>
        <p:txBody>
          <a:bodyPr wrap="square">
            <a:spAutoFit/>
          </a:bodyPr>
          <a:lstStyle/>
          <a:p>
            <a:pPr marL="0" indent="0">
              <a:buNone/>
            </a:pPr>
            <a:endParaRPr lang="en-US" altLang="de-DE" sz="1800">
              <a:solidFill>
                <a:schemeClr val="bg1"/>
              </a:solidFill>
              <a:latin typeface="Calibri Light" panose="020F0302020204030204" pitchFamily="34" charset="0"/>
              <a:cs typeface="Calibri Light" panose="020F0302020204030204" pitchFamily="34" charset="0"/>
            </a:endParaRPr>
          </a:p>
          <a:p>
            <a:pPr marL="0" indent="0">
              <a:buNone/>
            </a:pPr>
            <a:r>
              <a:rPr lang="en-US" altLang="de-DE" sz="1600">
                <a:solidFill>
                  <a:schemeClr val="bg1"/>
                </a:solidFill>
                <a:latin typeface="Calibri Light" panose="020F0302020204030204" pitchFamily="34" charset="0"/>
                <a:cs typeface="Calibri Light" panose="020F0302020204030204" pitchFamily="34" charset="0"/>
              </a:rPr>
              <a:t>You may find related lectures and further information at the Glottothèque website at: </a:t>
            </a:r>
            <a:endParaRPr lang="en-US" sz="1800">
              <a:solidFill>
                <a:schemeClr val="bg1"/>
              </a:solidFill>
              <a:latin typeface="Calibri Light" panose="020F0302020204030204" pitchFamily="34" charset="0"/>
              <a:cs typeface="Calibri Light" panose="020F0302020204030204" pitchFamily="34" charset="0"/>
            </a:endParaRPr>
          </a:p>
          <a:p>
            <a:pPr marL="0" indent="0">
              <a:buNone/>
            </a:pPr>
            <a:r>
              <a:rPr lang="de-DE" sz="1800">
                <a:solidFill>
                  <a:schemeClr val="bg1"/>
                </a:solidFill>
                <a:latin typeface="Calibri Light" panose="020F0302020204030204" pitchFamily="34" charset="0"/>
                <a:cs typeface="Calibri Light" panose="020F0302020204030204" pitchFamily="34" charset="0"/>
              </a:rPr>
              <a:t>https://spw.uni-goettingen.de/projects/lacim/</a:t>
            </a:r>
          </a:p>
        </p:txBody>
      </p:sp>
    </p:spTree>
    <p:extLst>
      <p:ext uri="{BB962C8B-B14F-4D97-AF65-F5344CB8AC3E}">
        <p14:creationId xmlns:p14="http://schemas.microsoft.com/office/powerpoint/2010/main" val="2255195649"/>
      </p:ext>
    </p:extLst>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Profile</Template>
  <TotalTime>434</TotalTime>
  <Words>1959</Words>
  <Application>Microsoft Office PowerPoint</Application>
  <PresentationFormat>On-screen Show (4:3)</PresentationFormat>
  <Paragraphs>92</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 Light</vt:lpstr>
      <vt:lpstr>NimbusRomNo9L-Regu</vt:lpstr>
      <vt:lpstr>Times New Roman</vt:lpstr>
      <vt:lpstr>Verdana</vt:lpstr>
      <vt:lpstr>Wingdings</vt:lpstr>
      <vt:lpstr>Profile</vt:lpstr>
      <vt:lpstr>Katherine Hodgson</vt:lpstr>
      <vt:lpstr>General properties</vt:lpstr>
      <vt:lpstr>Parallels between noun phrase and clause</vt:lpstr>
      <vt:lpstr>Inflectional domain of DP and clause</vt:lpstr>
      <vt:lpstr>Noun phrase structure and clause structure</vt:lpstr>
      <vt:lpstr>Definite article and specificity</vt:lpstr>
      <vt:lpstr>Definite article and specificity</vt:lpstr>
      <vt:lpstr>Definite article and nominalization</vt:lpstr>
      <vt:lpstr>Definite article and argument status</vt:lpstr>
      <vt:lpstr>Definite article and argument status</vt:lpstr>
      <vt:lpstr>Typological parallels</vt:lpstr>
      <vt:lpstr>ideas</vt:lpstr>
      <vt:lpstr>references</vt:lpstr>
      <vt:lpstr>this lecture</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in Georgian and the expression of contrast</dc:title>
  <dc:creator>stavros skopeteas</dc:creator>
  <cp:lastModifiedBy>Katherine Hodgson</cp:lastModifiedBy>
  <cp:revision>463</cp:revision>
  <cp:lastPrinted>2021-07-05T15:33:56Z</cp:lastPrinted>
  <dcterms:created xsi:type="dcterms:W3CDTF">2007-09-25T10:39:58Z</dcterms:created>
  <dcterms:modified xsi:type="dcterms:W3CDTF">2022-01-21T17:10:32Z</dcterms:modified>
</cp:coreProperties>
</file>