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1"/>
  </p:notesMasterIdLst>
  <p:sldIdLst>
    <p:sldId id="740" r:id="rId3"/>
    <p:sldId id="257" r:id="rId4"/>
    <p:sldId id="731" r:id="rId5"/>
    <p:sldId id="732" r:id="rId6"/>
    <p:sldId id="733" r:id="rId7"/>
    <p:sldId id="734" r:id="rId8"/>
    <p:sldId id="736" r:id="rId9"/>
    <p:sldId id="739" r:id="rId10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15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EEEE4-9F68-46F7-A665-110D41904DA1}" type="datetimeFigureOut">
              <a:rPr lang="hr-HR" smtClean="0"/>
              <a:t>27.10.2021.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B3604-81BD-40D9-9AB9-E4ACED2D94E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70614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6EDA-20E3-4B9E-A99A-F474CC7634A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8B09-0830-4C02-A401-2E3D27DC7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74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6EDA-20E3-4B9E-A99A-F474CC7634A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8B09-0830-4C02-A401-2E3D27DC7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17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6EDA-20E3-4B9E-A99A-F474CC7634A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8B09-0830-4C02-A401-2E3D27DC7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56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6EDA-20E3-4B9E-A99A-F474CC7634A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8B09-0830-4C02-A401-2E3D27DC7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71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6EDA-20E3-4B9E-A99A-F474CC7634A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8B09-0830-4C02-A401-2E3D27DC7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827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6EDA-20E3-4B9E-A99A-F474CC7634A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8B09-0830-4C02-A401-2E3D27DC7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122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6EDA-20E3-4B9E-A99A-F474CC7634A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8B09-0830-4C02-A401-2E3D27DC7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95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6EDA-20E3-4B9E-A99A-F474CC7634A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8B09-0830-4C02-A401-2E3D27DC7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635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6EDA-20E3-4B9E-A99A-F474CC7634A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8B09-0830-4C02-A401-2E3D27DC7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42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6EDA-20E3-4B9E-A99A-F474CC7634A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8B09-0830-4C02-A401-2E3D27DC7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70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6EDA-20E3-4B9E-A99A-F474CC7634A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8B09-0830-4C02-A401-2E3D27DC7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71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603"/>
            <a:ext cx="10881360" cy="205803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/>
            </a:lvl1pPr>
            <a:lvl2pPr marL="480048" indent="0" algn="ctr">
              <a:buNone/>
              <a:defRPr/>
            </a:lvl2pPr>
            <a:lvl3pPr marL="960096" indent="0" algn="ctr">
              <a:buNone/>
              <a:defRPr/>
            </a:lvl3pPr>
            <a:lvl4pPr marL="1440144" indent="0" algn="ctr">
              <a:buNone/>
              <a:defRPr/>
            </a:lvl4pPr>
            <a:lvl5pPr marL="1920192" indent="0" algn="ctr">
              <a:buNone/>
              <a:defRPr/>
            </a:lvl5pPr>
            <a:lvl6pPr marL="2400240" indent="0" algn="ctr">
              <a:buNone/>
              <a:defRPr/>
            </a:lvl6pPr>
            <a:lvl7pPr marL="2880288" indent="0" algn="ctr">
              <a:buNone/>
              <a:defRPr/>
            </a:lvl7pPr>
            <a:lvl8pPr marL="3360336" indent="0" algn="ctr">
              <a:buNone/>
              <a:defRPr/>
            </a:lvl8pPr>
            <a:lvl9pPr marL="384038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0ADF-740B-4A54-AFA9-B75F95DA8C74}" type="slidenum">
              <a:rPr lang="hr-HR" altLang="sr-Latn-R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hr-HR" altLang="sr-Latn-RS">
              <a:solidFill>
                <a:prstClr val="white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14820C-4E19-47B5-B767-7A086B22FF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073"/>
            <a:ext cx="12801600" cy="185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862" y="1730056"/>
            <a:ext cx="11516995" cy="705678"/>
          </a:xfrm>
        </p:spPr>
        <p:txBody>
          <a:bodyPr/>
          <a:lstStyle>
            <a:lvl1pPr>
              <a:defRPr sz="3360">
                <a:solidFill>
                  <a:srgbClr val="0033CC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862" y="2582754"/>
            <a:ext cx="11516995" cy="5951646"/>
          </a:xfrm>
        </p:spPr>
        <p:txBody>
          <a:bodyPr/>
          <a:lstStyle>
            <a:lvl1pPr>
              <a:defRPr>
                <a:solidFill>
                  <a:srgbClr val="0033CC"/>
                </a:solidFill>
              </a:defRPr>
            </a:lvl1pPr>
            <a:lvl2pPr>
              <a:defRPr>
                <a:solidFill>
                  <a:srgbClr val="0033CC"/>
                </a:solidFill>
              </a:defRPr>
            </a:lvl2pPr>
            <a:lvl3pPr>
              <a:defRPr>
                <a:solidFill>
                  <a:srgbClr val="0033CC"/>
                </a:solidFill>
              </a:defRPr>
            </a:lvl3pPr>
            <a:lvl4pPr>
              <a:defRPr>
                <a:solidFill>
                  <a:srgbClr val="0033CC"/>
                </a:solidFill>
              </a:defRPr>
            </a:lvl4pPr>
            <a:lvl5pPr>
              <a:defRPr>
                <a:solidFill>
                  <a:srgbClr val="0033C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2F8A0-54A9-4FDD-B005-80F0C946704B}" type="slidenum">
              <a:rPr lang="hr-HR" altLang="sr-Latn-R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hr-HR" altLang="sr-Latn-RS">
              <a:solidFill>
                <a:prstClr val="white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14820C-4E19-47B5-B767-7A086B22FF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8480"/>
            <a:ext cx="12801600" cy="185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1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8"/>
            <a:ext cx="10881360" cy="190690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100"/>
            </a:lvl1pPr>
            <a:lvl2pPr marL="480048" indent="0">
              <a:buNone/>
              <a:defRPr sz="1890"/>
            </a:lvl2pPr>
            <a:lvl3pPr marL="960096" indent="0">
              <a:buNone/>
              <a:defRPr sz="1680"/>
            </a:lvl3pPr>
            <a:lvl4pPr marL="1440144" indent="0">
              <a:buNone/>
              <a:defRPr sz="1470"/>
            </a:lvl4pPr>
            <a:lvl5pPr marL="1920192" indent="0">
              <a:buNone/>
              <a:defRPr sz="1470"/>
            </a:lvl5pPr>
            <a:lvl6pPr marL="2400240" indent="0">
              <a:buNone/>
              <a:defRPr sz="1470"/>
            </a:lvl6pPr>
            <a:lvl7pPr marL="2880288" indent="0">
              <a:buNone/>
              <a:defRPr sz="1470"/>
            </a:lvl7pPr>
            <a:lvl8pPr marL="3360336" indent="0">
              <a:buNone/>
              <a:defRPr sz="1470"/>
            </a:lvl8pPr>
            <a:lvl9pPr marL="3840384" indent="0">
              <a:buNone/>
              <a:defRPr sz="147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E3F86-27B4-4C5D-9E6A-1BC20DBC8886}" type="slidenum">
              <a:rPr lang="hr-HR" altLang="sr-Latn-R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hr-HR" altLang="sr-Latn-RS">
              <a:solidFill>
                <a:prstClr val="white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14820C-4E19-47B5-B767-7A086B22FF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073"/>
            <a:ext cx="12801600" cy="185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30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3C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7860" y="2238059"/>
            <a:ext cx="5651817" cy="6296342"/>
          </a:xfrm>
        </p:spPr>
        <p:txBody>
          <a:bodyPr/>
          <a:lstStyle>
            <a:lvl1pPr>
              <a:defRPr sz="2940"/>
            </a:lvl1pPr>
            <a:lvl2pPr>
              <a:defRPr sz="2520"/>
            </a:lvl2pPr>
            <a:lvl3pPr>
              <a:defRPr sz="2100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3035" y="2238059"/>
            <a:ext cx="5651818" cy="6296342"/>
          </a:xfrm>
        </p:spPr>
        <p:txBody>
          <a:bodyPr/>
          <a:lstStyle>
            <a:lvl1pPr>
              <a:defRPr sz="2940"/>
            </a:lvl1pPr>
            <a:lvl2pPr>
              <a:defRPr sz="2520"/>
            </a:lvl2pPr>
            <a:lvl3pPr>
              <a:defRPr sz="2100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5716B7-120C-43FF-A4CB-8C02FDA0BF92}" type="slidenum">
              <a:rPr lang="hr-HR" altLang="sr-Latn-R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hr-HR" altLang="sr-Latn-R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83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>
                <a:solidFill>
                  <a:srgbClr val="0033C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48" indent="0">
              <a:buNone/>
              <a:defRPr sz="2100" b="1"/>
            </a:lvl2pPr>
            <a:lvl3pPr marL="960096" indent="0">
              <a:buNone/>
              <a:defRPr sz="1890" b="1"/>
            </a:lvl3pPr>
            <a:lvl4pPr marL="1440144" indent="0">
              <a:buNone/>
              <a:defRPr sz="1680" b="1"/>
            </a:lvl4pPr>
            <a:lvl5pPr marL="1920192" indent="0">
              <a:buNone/>
              <a:defRPr sz="1680" b="1"/>
            </a:lvl5pPr>
            <a:lvl6pPr marL="2400240" indent="0">
              <a:buNone/>
              <a:defRPr sz="1680" b="1"/>
            </a:lvl6pPr>
            <a:lvl7pPr marL="2880288" indent="0">
              <a:buNone/>
              <a:defRPr sz="1680" b="1"/>
            </a:lvl7pPr>
            <a:lvl8pPr marL="3360336" indent="0">
              <a:buNone/>
              <a:defRPr sz="1680" b="1"/>
            </a:lvl8pPr>
            <a:lvl9pPr marL="3840384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2520"/>
            </a:lvl1pPr>
            <a:lvl2pPr>
              <a:defRPr sz="2100"/>
            </a:lvl2pPr>
            <a:lvl3pPr>
              <a:defRPr sz="189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2149158"/>
            <a:ext cx="5658485" cy="89566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48" indent="0">
              <a:buNone/>
              <a:defRPr sz="2100" b="1"/>
            </a:lvl2pPr>
            <a:lvl3pPr marL="960096" indent="0">
              <a:buNone/>
              <a:defRPr sz="1890" b="1"/>
            </a:lvl3pPr>
            <a:lvl4pPr marL="1440144" indent="0">
              <a:buNone/>
              <a:defRPr sz="1680" b="1"/>
            </a:lvl4pPr>
            <a:lvl5pPr marL="1920192" indent="0">
              <a:buNone/>
              <a:defRPr sz="1680" b="1"/>
            </a:lvl5pPr>
            <a:lvl6pPr marL="2400240" indent="0">
              <a:buNone/>
              <a:defRPr sz="1680" b="1"/>
            </a:lvl6pPr>
            <a:lvl7pPr marL="2880288" indent="0">
              <a:buNone/>
              <a:defRPr sz="1680" b="1"/>
            </a:lvl7pPr>
            <a:lvl8pPr marL="3360336" indent="0">
              <a:buNone/>
              <a:defRPr sz="1680" b="1"/>
            </a:lvl8pPr>
            <a:lvl9pPr marL="3840384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3044825"/>
            <a:ext cx="5658485" cy="5531803"/>
          </a:xfrm>
        </p:spPr>
        <p:txBody>
          <a:bodyPr/>
          <a:lstStyle>
            <a:lvl1pPr>
              <a:defRPr sz="2520"/>
            </a:lvl1pPr>
            <a:lvl2pPr>
              <a:defRPr sz="2100"/>
            </a:lvl2pPr>
            <a:lvl3pPr>
              <a:defRPr sz="189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8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9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8C4E97-67B7-4A29-B96D-14F0E23B3108}" type="slidenum">
              <a:rPr lang="hr-HR" altLang="sr-Latn-R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hr-HR" altLang="sr-Latn-R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11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565" y="2074114"/>
            <a:ext cx="11516995" cy="508640"/>
          </a:xfrm>
        </p:spPr>
        <p:txBody>
          <a:bodyPr/>
          <a:lstStyle>
            <a:lvl1pPr>
              <a:defRPr sz="3360">
                <a:solidFill>
                  <a:srgbClr val="0033C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4DD49-7AA7-405D-B6FF-6AA15395D241}" type="slidenum">
              <a:rPr lang="hr-HR" altLang="sr-Latn-R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hr-HR" altLang="sr-Latn-RS">
              <a:solidFill>
                <a:prstClr val="white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14820C-4E19-47B5-B767-7A086B22FF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073"/>
            <a:ext cx="12801600" cy="185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15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46804-63B8-48A5-AD4E-23FD5A49D20B}" type="slidenum">
              <a:rPr lang="hr-HR" altLang="sr-Latn-R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hr-HR" altLang="sr-Latn-R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26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3" y="382270"/>
            <a:ext cx="4211638" cy="1626870"/>
          </a:xfrm>
        </p:spPr>
        <p:txBody>
          <a:bodyPr anchor="b"/>
          <a:lstStyle>
            <a:lvl1pPr algn="l">
              <a:defRPr sz="2100" b="1">
                <a:solidFill>
                  <a:srgbClr val="0033C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8"/>
            <a:ext cx="7156450" cy="8194358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3" y="2009145"/>
            <a:ext cx="4211638" cy="6567488"/>
          </a:xfrm>
        </p:spPr>
        <p:txBody>
          <a:bodyPr/>
          <a:lstStyle>
            <a:lvl1pPr marL="0" indent="0">
              <a:buNone/>
              <a:defRPr sz="1470"/>
            </a:lvl1pPr>
            <a:lvl2pPr marL="480048" indent="0">
              <a:buNone/>
              <a:defRPr sz="1260"/>
            </a:lvl2pPr>
            <a:lvl3pPr marL="960096" indent="0">
              <a:buNone/>
              <a:defRPr sz="1050"/>
            </a:lvl3pPr>
            <a:lvl4pPr marL="1440144" indent="0">
              <a:buNone/>
              <a:defRPr sz="945"/>
            </a:lvl4pPr>
            <a:lvl5pPr marL="1920192" indent="0">
              <a:buNone/>
              <a:defRPr sz="945"/>
            </a:lvl5pPr>
            <a:lvl6pPr marL="2400240" indent="0">
              <a:buNone/>
              <a:defRPr sz="945"/>
            </a:lvl6pPr>
            <a:lvl7pPr marL="2880288" indent="0">
              <a:buNone/>
              <a:defRPr sz="945"/>
            </a:lvl7pPr>
            <a:lvl8pPr marL="3360336" indent="0">
              <a:buNone/>
              <a:defRPr sz="945"/>
            </a:lvl8pPr>
            <a:lvl9pPr marL="3840384" indent="0">
              <a:buNone/>
              <a:defRPr sz="94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41753-D719-416C-8FD9-CA6FC430FA5B}" type="slidenum">
              <a:rPr lang="hr-HR" altLang="sr-Latn-R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hr-HR" altLang="sr-Latn-R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21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3360"/>
            </a:lvl1pPr>
            <a:lvl2pPr marL="480048" indent="0">
              <a:buNone/>
              <a:defRPr sz="2940"/>
            </a:lvl2pPr>
            <a:lvl3pPr marL="960096" indent="0">
              <a:buNone/>
              <a:defRPr sz="2520"/>
            </a:lvl3pPr>
            <a:lvl4pPr marL="1440144" indent="0">
              <a:buNone/>
              <a:defRPr sz="2100"/>
            </a:lvl4pPr>
            <a:lvl5pPr marL="1920192" indent="0">
              <a:buNone/>
              <a:defRPr sz="2100"/>
            </a:lvl5pPr>
            <a:lvl6pPr marL="2400240" indent="0">
              <a:buNone/>
              <a:defRPr sz="2100"/>
            </a:lvl6pPr>
            <a:lvl7pPr marL="2880288" indent="0">
              <a:buNone/>
              <a:defRPr sz="2100"/>
            </a:lvl7pPr>
            <a:lvl8pPr marL="3360336" indent="0">
              <a:buNone/>
              <a:defRPr sz="2100"/>
            </a:lvl8pPr>
            <a:lvl9pPr marL="3840384" indent="0">
              <a:buNone/>
              <a:defRPr sz="21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1470"/>
            </a:lvl1pPr>
            <a:lvl2pPr marL="480048" indent="0">
              <a:buNone/>
              <a:defRPr sz="1260"/>
            </a:lvl2pPr>
            <a:lvl3pPr marL="960096" indent="0">
              <a:buNone/>
              <a:defRPr sz="1050"/>
            </a:lvl3pPr>
            <a:lvl4pPr marL="1440144" indent="0">
              <a:buNone/>
              <a:defRPr sz="945"/>
            </a:lvl4pPr>
            <a:lvl5pPr marL="1920192" indent="0">
              <a:buNone/>
              <a:defRPr sz="945"/>
            </a:lvl5pPr>
            <a:lvl6pPr marL="2400240" indent="0">
              <a:buNone/>
              <a:defRPr sz="945"/>
            </a:lvl6pPr>
            <a:lvl7pPr marL="2880288" indent="0">
              <a:buNone/>
              <a:defRPr sz="945"/>
            </a:lvl7pPr>
            <a:lvl8pPr marL="3360336" indent="0">
              <a:buNone/>
              <a:defRPr sz="945"/>
            </a:lvl8pPr>
            <a:lvl9pPr marL="3840384" indent="0">
              <a:buNone/>
              <a:defRPr sz="94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AB9F9-940E-46BB-BC47-70ABE80FB622}" type="slidenum">
              <a:rPr lang="hr-HR" altLang="sr-Latn-R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hr-HR" altLang="sr-Latn-R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81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3C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CAD19-C6D0-478E-B298-5C492D92BF9B}" type="slidenum">
              <a:rPr lang="hr-HR" altLang="sr-Latn-R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hr-HR" altLang="sr-Latn-R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34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6715" y="382270"/>
            <a:ext cx="2878138" cy="8152130"/>
          </a:xfrm>
        </p:spPr>
        <p:txBody>
          <a:bodyPr vert="eaVert"/>
          <a:lstStyle>
            <a:lvl1pPr>
              <a:defRPr>
                <a:solidFill>
                  <a:srgbClr val="0033C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7860" y="382270"/>
            <a:ext cx="8425497" cy="81521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724C0-29CE-4C18-876D-3FD4F8117380}" type="slidenum">
              <a:rPr lang="hr-HR" altLang="sr-Latn-R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hr-HR" altLang="sr-Latn-R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47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862" y="382270"/>
            <a:ext cx="11516995" cy="16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37862" y="2238059"/>
            <a:ext cx="11516995" cy="6296342"/>
          </a:xfrm>
        </p:spPr>
        <p:txBody>
          <a:bodyPr/>
          <a:lstStyle/>
          <a:p>
            <a:pPr lvl="0"/>
            <a:endParaRPr lang="hr-HR" noProof="0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D66B0-01D9-42AC-9215-F6C8E50C225B}" type="slidenum">
              <a:rPr lang="hr-HR" altLang="sr-Latn-R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hr-HR" altLang="sr-Latn-R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10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862" y="382270"/>
            <a:ext cx="11516995" cy="1600200"/>
          </a:xfrm>
        </p:spPr>
        <p:txBody>
          <a:bodyPr/>
          <a:lstStyle>
            <a:lvl1pPr>
              <a:defRPr>
                <a:solidFill>
                  <a:srgbClr val="0033C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7860" y="2238059"/>
            <a:ext cx="5651817" cy="62963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503035" y="2238058"/>
            <a:ext cx="5651818" cy="30403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503035" y="5491806"/>
            <a:ext cx="5651818" cy="30426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8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47E1B-8DF0-4237-9E5A-4B00ECFE41F1}" type="slidenum">
              <a:rPr lang="hr-HR" altLang="sr-Latn-R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hr-HR" altLang="sr-Latn-R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92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66EDA-20E3-4B9E-A99A-F474CC7634A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98B09-0830-4C02-A401-2E3D27DC7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72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123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637862" y="342678"/>
            <a:ext cx="1151699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title style</a:t>
            </a:r>
          </a:p>
        </p:txBody>
      </p:sp>
      <p:sp>
        <p:nvSpPr>
          <p:cNvPr id="429124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37862" y="8738878"/>
            <a:ext cx="2982595" cy="664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429125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73880" y="8738878"/>
            <a:ext cx="4053840" cy="664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429126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74484" y="8738878"/>
            <a:ext cx="2982595" cy="664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D484FF38-C8F1-488C-AF86-030A2A17C202}" type="slidenum">
              <a:rPr lang="hr-HR" altLang="sr-Latn-R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hr-HR" altLang="sr-Latn-RS">
              <a:solidFill>
                <a:prstClr val="white"/>
              </a:solidFill>
            </a:endParaRPr>
          </a:p>
        </p:txBody>
      </p:sp>
      <p:sp>
        <p:nvSpPr>
          <p:cNvPr id="429127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7862" y="2238059"/>
            <a:ext cx="11516995" cy="6296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dirty="0" err="1"/>
              <a:t>Click</a:t>
            </a:r>
            <a:r>
              <a:rPr lang="hr-HR" dirty="0"/>
              <a:t> to </a:t>
            </a:r>
            <a:r>
              <a:rPr lang="hr-HR" dirty="0" err="1"/>
              <a:t>edit</a:t>
            </a:r>
            <a:r>
              <a:rPr lang="hr-HR" dirty="0"/>
              <a:t> Master </a:t>
            </a:r>
            <a:r>
              <a:rPr lang="hr-HR" dirty="0" err="1"/>
              <a:t>text</a:t>
            </a:r>
            <a:r>
              <a:rPr lang="hr-HR" dirty="0"/>
              <a:t> </a:t>
            </a:r>
            <a:r>
              <a:rPr lang="hr-HR" dirty="0" err="1"/>
              <a:t>styles</a:t>
            </a:r>
            <a:endParaRPr lang="hr-HR" dirty="0"/>
          </a:p>
          <a:p>
            <a:pPr lvl="1"/>
            <a:r>
              <a:rPr lang="hr-HR" dirty="0" err="1"/>
              <a:t>Second</a:t>
            </a:r>
            <a:r>
              <a:rPr lang="hr-HR" dirty="0"/>
              <a:t> </a:t>
            </a:r>
            <a:r>
              <a:rPr lang="hr-HR" dirty="0" err="1"/>
              <a:t>level</a:t>
            </a:r>
            <a:endParaRPr lang="hr-HR" dirty="0"/>
          </a:p>
          <a:p>
            <a:pPr lvl="2"/>
            <a:r>
              <a:rPr lang="hr-HR" dirty="0"/>
              <a:t>Third </a:t>
            </a:r>
            <a:r>
              <a:rPr lang="hr-HR" dirty="0" err="1"/>
              <a:t>level</a:t>
            </a:r>
            <a:endParaRPr lang="hr-HR" dirty="0"/>
          </a:p>
          <a:p>
            <a:pPr lvl="3"/>
            <a:r>
              <a:rPr lang="hr-HR" dirty="0" err="1"/>
              <a:t>Fourth</a:t>
            </a:r>
            <a:r>
              <a:rPr lang="hr-HR" dirty="0"/>
              <a:t> </a:t>
            </a:r>
            <a:r>
              <a:rPr lang="hr-HR" dirty="0" err="1"/>
              <a:t>level</a:t>
            </a:r>
            <a:endParaRPr lang="hr-HR" dirty="0"/>
          </a:p>
          <a:p>
            <a:pPr lvl="4"/>
            <a:r>
              <a:rPr lang="hr-HR" dirty="0"/>
              <a:t>Fifth </a:t>
            </a:r>
            <a:r>
              <a:rPr lang="hr-HR" dirty="0" err="1"/>
              <a:t>level</a:t>
            </a:r>
            <a:endParaRPr lang="hr-HR" dirty="0"/>
          </a:p>
        </p:txBody>
      </p:sp>
      <p:sp>
        <p:nvSpPr>
          <p:cNvPr id="9" name="Text Box 2" descr="balk2"/>
          <p:cNvSpPr txBox="1">
            <a:spLocks noChangeArrowheads="1"/>
          </p:cNvSpPr>
          <p:nvPr userDrawn="1"/>
        </p:nvSpPr>
        <p:spPr bwMode="auto">
          <a:xfrm>
            <a:off x="0" y="9134483"/>
            <a:ext cx="12801600" cy="466725"/>
          </a:xfrm>
          <a:prstGeom prst="rect">
            <a:avLst/>
          </a:prstGeom>
          <a:blipFill dpi="0" rotWithShape="0">
            <a:blip r:embed="rId15" cstate="print"/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 marL="6545263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hr-HR" sz="840" b="0">
              <a:solidFill>
                <a:srgbClr val="FFFF99"/>
              </a:solidFill>
              <a:cs typeface="Arial" charset="0"/>
            </a:endParaRPr>
          </a:p>
          <a:p>
            <a:pPr eaLnBrk="1" hangingPunct="1">
              <a:defRPr/>
            </a:pPr>
            <a:endParaRPr lang="hr-HR" sz="840" b="0">
              <a:solidFill>
                <a:srgbClr val="FFFF99"/>
              </a:solidFill>
              <a:cs typeface="Arial" charset="0"/>
            </a:endParaRPr>
          </a:p>
        </p:txBody>
      </p:sp>
      <p:pic>
        <p:nvPicPr>
          <p:cNvPr id="1033" name="Picture 9" descr="sveuclogo2"/>
          <p:cNvPicPr>
            <a:picLocks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3583" y="9134483"/>
            <a:ext cx="46450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1" descr="FSB_znak__logo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1422" y="9138920"/>
            <a:ext cx="1460181" cy="46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5" name="Rectangle 14"/>
          <p:cNvSpPr>
            <a:spLocks noChangeArrowheads="1"/>
          </p:cNvSpPr>
          <p:nvPr userDrawn="1"/>
        </p:nvSpPr>
        <p:spPr bwMode="auto">
          <a:xfrm>
            <a:off x="0" y="9227820"/>
            <a:ext cx="8961120" cy="37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573088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sr-Latn-RS" sz="1260" i="1" dirty="0">
                <a:solidFill>
                  <a:srgbClr val="EAF76F"/>
                </a:solidFill>
              </a:rPr>
              <a:t>DEPARTMENT OF ENERGY, POWER AND</a:t>
            </a:r>
            <a:r>
              <a:rPr lang="hr-HR" altLang="sr-Latn-RS" sz="1260" i="1" dirty="0">
                <a:solidFill>
                  <a:srgbClr val="EAF76F"/>
                </a:solidFill>
              </a:rPr>
              <a:t> </a:t>
            </a:r>
            <a:r>
              <a:rPr lang="en-US" altLang="sr-Latn-RS" sz="1260" i="1" dirty="0">
                <a:solidFill>
                  <a:srgbClr val="EAF76F"/>
                </a:solidFill>
              </a:rPr>
              <a:t>ENVIRONMENT</a:t>
            </a:r>
            <a:r>
              <a:rPr lang="hr-HR" altLang="sr-Latn-RS" sz="1260" i="1" dirty="0">
                <a:solidFill>
                  <a:srgbClr val="EAF76F"/>
                </a:solidFill>
              </a:rPr>
              <a:t>AL </a:t>
            </a:r>
            <a:r>
              <a:rPr lang="en-US" altLang="sr-Latn-RS" sz="1260" i="1" dirty="0">
                <a:solidFill>
                  <a:srgbClr val="EAF76F"/>
                </a:solidFill>
              </a:rPr>
              <a:t>ENGINEERING</a:t>
            </a:r>
            <a:endParaRPr lang="hr-HR" altLang="sr-Latn-RS" sz="1260" i="1" dirty="0">
              <a:solidFill>
                <a:srgbClr val="EAF7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33040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620">
          <a:solidFill>
            <a:srgbClr val="0033CC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62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62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62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62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5pPr>
      <a:lvl6pPr marL="480048" algn="ctr" rtl="0" fontAlgn="base">
        <a:spcBef>
          <a:spcPct val="0"/>
        </a:spcBef>
        <a:spcAft>
          <a:spcPct val="0"/>
        </a:spcAft>
        <a:defRPr sz="462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6pPr>
      <a:lvl7pPr marL="960096" algn="ctr" rtl="0" fontAlgn="base">
        <a:spcBef>
          <a:spcPct val="0"/>
        </a:spcBef>
        <a:spcAft>
          <a:spcPct val="0"/>
        </a:spcAft>
        <a:defRPr sz="462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7pPr>
      <a:lvl8pPr marL="1440144" algn="ctr" rtl="0" fontAlgn="base">
        <a:spcBef>
          <a:spcPct val="0"/>
        </a:spcBef>
        <a:spcAft>
          <a:spcPct val="0"/>
        </a:spcAft>
        <a:defRPr sz="462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8pPr>
      <a:lvl9pPr marL="1920192" algn="ctr" rtl="0" fontAlgn="base">
        <a:spcBef>
          <a:spcPct val="0"/>
        </a:spcBef>
        <a:spcAft>
          <a:spcPct val="0"/>
        </a:spcAft>
        <a:defRPr sz="462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9pPr>
    </p:titleStyle>
    <p:bodyStyle>
      <a:lvl1pPr marL="360036" indent="-360036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SzPct val="115000"/>
        <a:buFont typeface="Wingdings" panose="05000000000000000000" pitchFamily="2" charset="2"/>
        <a:buChar char="§"/>
        <a:defRPr sz="3360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80079" indent="-300031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940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200120" indent="-240024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SzPct val="115000"/>
        <a:buFont typeface="Wingdings" panose="05000000000000000000" pitchFamily="2" charset="2"/>
        <a:buChar char="§"/>
        <a:defRPr sz="2520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80168" indent="-240024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100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160216" indent="-240024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SzPct val="115000"/>
        <a:buFont typeface="Wingdings" panose="05000000000000000000" pitchFamily="2" charset="2"/>
        <a:buChar char="§"/>
        <a:defRPr sz="2100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640264" indent="-240024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1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3120312" indent="-240024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1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600360" indent="-240024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1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4080408" indent="-240024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1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sr-Latn-CS"/>
      </a:defPPr>
      <a:lvl1pPr marL="0" algn="l" defTabSz="960096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48" algn="l" defTabSz="960096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096" algn="l" defTabSz="960096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44" algn="l" defTabSz="960096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192" algn="l" defTabSz="960096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240" algn="l" defTabSz="960096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288" algn="l" defTabSz="960096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336" algn="l" defTabSz="960096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384" algn="l" defTabSz="960096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69B11-4B6E-4E6E-8B4B-10034961C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862" y="1730056"/>
            <a:ext cx="11516995" cy="3929964"/>
          </a:xfrm>
        </p:spPr>
        <p:txBody>
          <a:bodyPr/>
          <a:lstStyle/>
          <a:p>
            <a:r>
              <a:rPr lang="en-US" sz="4400" b="1" dirty="0"/>
              <a:t>Soft linking </a:t>
            </a:r>
            <a:r>
              <a:rPr lang="en-US" sz="4400" b="1" dirty="0" err="1"/>
              <a:t>EnergyPLAN</a:t>
            </a:r>
            <a:r>
              <a:rPr lang="en-US" sz="4400" b="1" dirty="0"/>
              <a:t> and Python -</a:t>
            </a:r>
            <a:br>
              <a:rPr lang="en-US" sz="4400" b="1" dirty="0"/>
            </a:br>
            <a:r>
              <a:rPr lang="en-US" sz="4400" b="1" dirty="0"/>
              <a:t>user manual</a:t>
            </a:r>
            <a:endParaRPr lang="hr-HR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CBBD2-8630-42CE-864C-141628239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862" y="5660020"/>
            <a:ext cx="11516995" cy="287438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Luka Herc,</a:t>
            </a:r>
          </a:p>
          <a:p>
            <a:pPr marL="0" indent="0" algn="ctr">
              <a:buNone/>
            </a:pPr>
            <a:r>
              <a:rPr lang="en-US" sz="3200" dirty="0"/>
              <a:t>University of Zagreb, Faculty of Mechanical Engineering and Naval Architecture, Croatia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371074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row: Right 8">
            <a:extLst>
              <a:ext uri="{FF2B5EF4-FFF2-40B4-BE49-F238E27FC236}">
                <a16:creationId xmlns:a16="http://schemas.microsoft.com/office/drawing/2014/main" id="{E1F9E48F-5578-41D8-B7AE-F0A7A7784371}"/>
              </a:ext>
            </a:extLst>
          </p:cNvPr>
          <p:cNvSpPr/>
          <p:nvPr/>
        </p:nvSpPr>
        <p:spPr>
          <a:xfrm>
            <a:off x="4546807" y="2382266"/>
            <a:ext cx="883455" cy="43966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70" b="1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083CD62-7495-45A2-A639-AE1070BA7092}"/>
              </a:ext>
            </a:extLst>
          </p:cNvPr>
          <p:cNvSpPr/>
          <p:nvPr/>
        </p:nvSpPr>
        <p:spPr>
          <a:xfrm>
            <a:off x="5699198" y="3988687"/>
            <a:ext cx="3241471" cy="1101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0" b="1" dirty="0"/>
              <a:t>INSERT DATA IN NEW EXCEL TABLE WHICH SERVES AS AN INPUT FOR </a:t>
            </a:r>
            <a:r>
              <a:rPr lang="en-US" sz="1470" b="1" dirty="0" err="1"/>
              <a:t>EnergyPLAN</a:t>
            </a:r>
            <a:endParaRPr lang="en-US" sz="1470" b="1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C78A7DD-29B0-4A70-B4FA-474B6ED881FD}"/>
              </a:ext>
            </a:extLst>
          </p:cNvPr>
          <p:cNvSpPr/>
          <p:nvPr/>
        </p:nvSpPr>
        <p:spPr>
          <a:xfrm>
            <a:off x="5561711" y="2075495"/>
            <a:ext cx="3241471" cy="1101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0" b="1" dirty="0"/>
              <a:t>PERMUTATION OF INPUTS USING  EXCEL POWER QUERY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6595511-857B-4EC9-ADCB-8AB0402D254C}"/>
              </a:ext>
            </a:extLst>
          </p:cNvPr>
          <p:cNvSpPr/>
          <p:nvPr/>
        </p:nvSpPr>
        <p:spPr>
          <a:xfrm>
            <a:off x="1173887" y="2105576"/>
            <a:ext cx="3241471" cy="1101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0" b="1" dirty="0"/>
              <a:t>EXCEL TABLE WITH THE VALUES FOR DIFFERENT CASES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78766E4-697D-406F-824F-96089C1E701B}"/>
              </a:ext>
            </a:extLst>
          </p:cNvPr>
          <p:cNvSpPr/>
          <p:nvPr/>
        </p:nvSpPr>
        <p:spPr>
          <a:xfrm>
            <a:off x="1185354" y="162303"/>
            <a:ext cx="3241471" cy="1101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0" b="1" dirty="0"/>
              <a:t>CURRENT CAPACITIES, DEMAND AND GENERATION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6F24A8F-E50B-4526-8534-B5B5679C8460}"/>
              </a:ext>
            </a:extLst>
          </p:cNvPr>
          <p:cNvSpPr/>
          <p:nvPr/>
        </p:nvSpPr>
        <p:spPr>
          <a:xfrm>
            <a:off x="5578771" y="162303"/>
            <a:ext cx="3241471" cy="1101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0" b="1" dirty="0"/>
              <a:t>THEORETICAL CAPACITIES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5B7E65D-A446-45F9-90DE-E92871CA8FDF}"/>
              </a:ext>
            </a:extLst>
          </p:cNvPr>
          <p:cNvSpPr/>
          <p:nvPr/>
        </p:nvSpPr>
        <p:spPr>
          <a:xfrm>
            <a:off x="3649272" y="8340783"/>
            <a:ext cx="3241471" cy="1101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0" b="1" dirty="0"/>
              <a:t>CREATE CHARTS</a:t>
            </a:r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1C22D6AC-43EF-4B7F-B85B-5A1D84D284DE}"/>
              </a:ext>
            </a:extLst>
          </p:cNvPr>
          <p:cNvSpPr/>
          <p:nvPr/>
        </p:nvSpPr>
        <p:spPr>
          <a:xfrm rot="9237203">
            <a:off x="3894922" y="1552308"/>
            <a:ext cx="1799107" cy="43966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70" b="1" dirty="0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1A11C20B-A632-4FF3-9FB6-4C8A5505B320}"/>
              </a:ext>
            </a:extLst>
          </p:cNvPr>
          <p:cNvSpPr/>
          <p:nvPr/>
        </p:nvSpPr>
        <p:spPr>
          <a:xfrm rot="10800000">
            <a:off x="4618397" y="4319595"/>
            <a:ext cx="883455" cy="43966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70" b="1" dirty="0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FB3EAB0C-8428-475B-96D8-2ADD89FB4CAB}"/>
              </a:ext>
            </a:extLst>
          </p:cNvPr>
          <p:cNvSpPr/>
          <p:nvPr/>
        </p:nvSpPr>
        <p:spPr>
          <a:xfrm rot="5400000">
            <a:off x="6895066" y="3363000"/>
            <a:ext cx="608879" cy="43966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70" b="1" dirty="0"/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4B6CC52C-5CA7-4ECB-82BC-E71B8B3CC14D}"/>
              </a:ext>
            </a:extLst>
          </p:cNvPr>
          <p:cNvSpPr/>
          <p:nvPr/>
        </p:nvSpPr>
        <p:spPr>
          <a:xfrm rot="4070943">
            <a:off x="3145198" y="5355948"/>
            <a:ext cx="1248093" cy="43966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70" b="1" dirty="0"/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59443D01-931E-4200-9CE8-98B531483D3B}"/>
              </a:ext>
            </a:extLst>
          </p:cNvPr>
          <p:cNvSpPr/>
          <p:nvPr/>
        </p:nvSpPr>
        <p:spPr>
          <a:xfrm rot="10800000">
            <a:off x="6979673" y="8671691"/>
            <a:ext cx="2352251" cy="43966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70" b="1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BC0AFC6-45D9-48EC-9062-A0F2E9E52FB3}"/>
              </a:ext>
            </a:extLst>
          </p:cNvPr>
          <p:cNvSpPr/>
          <p:nvPr/>
        </p:nvSpPr>
        <p:spPr>
          <a:xfrm>
            <a:off x="9265337" y="2075494"/>
            <a:ext cx="3241471" cy="1101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0" b="1" dirty="0"/>
              <a:t>MODEL A TEMPLATE CASE IN </a:t>
            </a:r>
            <a:r>
              <a:rPr lang="en-US" sz="1470" b="1" dirty="0" err="1"/>
              <a:t>EnergyPLAN</a:t>
            </a:r>
            <a:endParaRPr lang="en-US" sz="1470" b="1" dirty="0"/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7914AE57-A598-45C3-A0F3-D676F7BE704C}"/>
              </a:ext>
            </a:extLst>
          </p:cNvPr>
          <p:cNvSpPr/>
          <p:nvPr/>
        </p:nvSpPr>
        <p:spPr>
          <a:xfrm rot="8261534">
            <a:off x="8858835" y="3417051"/>
            <a:ext cx="883455" cy="43966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70" b="1" dirty="0"/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F798E683-87F7-448E-85FB-1BF6D263F4BE}"/>
              </a:ext>
            </a:extLst>
          </p:cNvPr>
          <p:cNvSpPr/>
          <p:nvPr/>
        </p:nvSpPr>
        <p:spPr>
          <a:xfrm rot="5400000">
            <a:off x="2501649" y="1490305"/>
            <a:ext cx="608879" cy="43966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70" b="1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A3CD0EC-0A41-400D-8135-5EEC9C7D342B}"/>
              </a:ext>
            </a:extLst>
          </p:cNvPr>
          <p:cNvSpPr/>
          <p:nvPr/>
        </p:nvSpPr>
        <p:spPr>
          <a:xfrm>
            <a:off x="9432550" y="6537994"/>
            <a:ext cx="3241471" cy="1101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0" b="1" dirty="0"/>
              <a:t>CHECK FOR ERRORS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7CCEA4B-6246-4BB6-BC67-E9F777B4E71F}"/>
              </a:ext>
            </a:extLst>
          </p:cNvPr>
          <p:cNvSpPr/>
          <p:nvPr/>
        </p:nvSpPr>
        <p:spPr>
          <a:xfrm>
            <a:off x="9432550" y="5064922"/>
            <a:ext cx="3241471" cy="1101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0" b="1" dirty="0"/>
              <a:t>IF THERE ARE ERRORS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5C1E325-D141-4ACB-BE88-3B296EAFA701}"/>
              </a:ext>
            </a:extLst>
          </p:cNvPr>
          <p:cNvSpPr/>
          <p:nvPr/>
        </p:nvSpPr>
        <p:spPr>
          <a:xfrm>
            <a:off x="9432552" y="8340783"/>
            <a:ext cx="3241471" cy="1101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0" b="1" dirty="0"/>
              <a:t>IF THERE ARE NO ERRORS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AECED25-6839-4B7B-8339-190E0C952865}"/>
              </a:ext>
            </a:extLst>
          </p:cNvPr>
          <p:cNvSpPr/>
          <p:nvPr/>
        </p:nvSpPr>
        <p:spPr>
          <a:xfrm rot="525327">
            <a:off x="6691718" y="6639205"/>
            <a:ext cx="2760037" cy="43966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70" b="1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52C1134E-F07C-49BF-A1E5-BC518E7F37E9}"/>
              </a:ext>
            </a:extLst>
          </p:cNvPr>
          <p:cNvSpPr/>
          <p:nvPr/>
        </p:nvSpPr>
        <p:spPr>
          <a:xfrm rot="5400000">
            <a:off x="10748847" y="7786856"/>
            <a:ext cx="608879" cy="43966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70" b="1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1EB3D38-96D6-4496-A77D-37B7BA3E7410}"/>
              </a:ext>
            </a:extLst>
          </p:cNvPr>
          <p:cNvSpPr/>
          <p:nvPr/>
        </p:nvSpPr>
        <p:spPr>
          <a:xfrm rot="16200000">
            <a:off x="10910791" y="6107113"/>
            <a:ext cx="296553" cy="43966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70" b="1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7A5E892-3B59-4BCC-8404-307A62988EE6}"/>
              </a:ext>
            </a:extLst>
          </p:cNvPr>
          <p:cNvSpPr/>
          <p:nvPr/>
        </p:nvSpPr>
        <p:spPr>
          <a:xfrm rot="11332772">
            <a:off x="4292752" y="5050358"/>
            <a:ext cx="5143439" cy="297473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70" b="1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AF930E1-0E77-4E23-89EB-EC7AABC0B924}"/>
              </a:ext>
            </a:extLst>
          </p:cNvPr>
          <p:cNvSpPr/>
          <p:nvPr/>
        </p:nvSpPr>
        <p:spPr>
          <a:xfrm>
            <a:off x="1173887" y="3988687"/>
            <a:ext cx="3241471" cy="1101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0" b="1" dirty="0"/>
              <a:t>RUN PYTHON SCRIPT TO SOLVE CASES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39972F0-6ED6-4511-86DA-0134428D6549}"/>
              </a:ext>
            </a:extLst>
          </p:cNvPr>
          <p:cNvSpPr/>
          <p:nvPr/>
        </p:nvSpPr>
        <p:spPr>
          <a:xfrm>
            <a:off x="3738201" y="5906930"/>
            <a:ext cx="3241471" cy="1101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0" b="1" dirty="0"/>
              <a:t>EXTRACT DATA INTO SINGLE .XLSX TABLE</a:t>
            </a:r>
          </a:p>
        </p:txBody>
      </p:sp>
    </p:spTree>
    <p:extLst>
      <p:ext uri="{BB962C8B-B14F-4D97-AF65-F5344CB8AC3E}">
        <p14:creationId xmlns:p14="http://schemas.microsoft.com/office/powerpoint/2010/main" val="2304424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8F3EC-DAEA-44E4-A902-799026F67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set of data in excel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C34A7-F298-4C25-B09A-C51B00E74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862" y="2280213"/>
            <a:ext cx="11516995" cy="6254187"/>
          </a:xfrm>
        </p:spPr>
        <p:txBody>
          <a:bodyPr/>
          <a:lstStyle/>
          <a:p>
            <a:r>
              <a:rPr lang="en-US" dirty="0"/>
              <a:t>Example of the set of input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Create queries</a:t>
            </a:r>
            <a:endParaRPr lang="hr-H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547B0-7E1A-4174-8D41-ED65778C8D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6" t="27387" r="32821" b="54826"/>
          <a:stretch/>
        </p:blipFill>
        <p:spPr>
          <a:xfrm>
            <a:off x="800092" y="2891498"/>
            <a:ext cx="7244313" cy="10995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9DB04F-64C6-4E8D-9922-347D508DA6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28" t="2864" r="75949" b="85323"/>
          <a:stretch/>
        </p:blipFill>
        <p:spPr>
          <a:xfrm>
            <a:off x="800092" y="4698372"/>
            <a:ext cx="1967697" cy="14178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585249-A59D-481C-8A19-6E12C5C843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61" r="51627" b="38682"/>
          <a:stretch/>
        </p:blipFill>
        <p:spPr>
          <a:xfrm>
            <a:off x="2930019" y="4698372"/>
            <a:ext cx="6329728" cy="43321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1357007-23A9-4696-A2F6-9B8DACB9560E}"/>
              </a:ext>
            </a:extLst>
          </p:cNvPr>
          <p:cNvSpPr/>
          <p:nvPr/>
        </p:nvSpPr>
        <p:spPr>
          <a:xfrm>
            <a:off x="3449256" y="4834225"/>
            <a:ext cx="347240" cy="62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BD2B09-C434-4741-9747-16A08EEC9B3B}"/>
              </a:ext>
            </a:extLst>
          </p:cNvPr>
          <p:cNvSpPr/>
          <p:nvPr/>
        </p:nvSpPr>
        <p:spPr>
          <a:xfrm>
            <a:off x="4315733" y="4698372"/>
            <a:ext cx="591933" cy="1358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595AD5-86C1-4CD2-A1A0-508BFDA45F9C}"/>
              </a:ext>
            </a:extLst>
          </p:cNvPr>
          <p:cNvSpPr txBox="1"/>
          <p:nvPr/>
        </p:nvSpPr>
        <p:spPr>
          <a:xfrm>
            <a:off x="9433367" y="5972537"/>
            <a:ext cx="2721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Repeat for each variable</a:t>
            </a:r>
            <a:endParaRPr lang="hr-HR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98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056B3-C88E-4A5D-A742-F9219DFAC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862" y="1776511"/>
            <a:ext cx="11516995" cy="6757889"/>
          </a:xfrm>
        </p:spPr>
        <p:txBody>
          <a:bodyPr/>
          <a:lstStyle/>
          <a:p>
            <a:r>
              <a:rPr lang="en-US" dirty="0"/>
              <a:t>Merge queries to create all combinations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Create table </a:t>
            </a:r>
            <a:endParaRPr lang="hr-H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12F52D-0705-4378-A761-10D79C994E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" t="3496" r="62839" b="53657"/>
          <a:stretch/>
        </p:blipFill>
        <p:spPr>
          <a:xfrm>
            <a:off x="891250" y="2401214"/>
            <a:ext cx="4815069" cy="31305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D74511-D20B-42D8-9192-4AC35D8907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464" r="1356" b="53014"/>
          <a:stretch/>
        </p:blipFill>
        <p:spPr>
          <a:xfrm>
            <a:off x="891251" y="6114426"/>
            <a:ext cx="11308466" cy="171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16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ACC29-8BEE-49AA-97E3-12148778D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47777"/>
            <a:ext cx="12801600" cy="7454096"/>
          </a:xfrm>
        </p:spPr>
        <p:txBody>
          <a:bodyPr/>
          <a:lstStyle/>
          <a:p>
            <a:r>
              <a:rPr lang="en-US" sz="2800" dirty="0"/>
              <a:t>Import data from </a:t>
            </a:r>
            <a:r>
              <a:rPr lang="en-US" sz="2800" dirty="0" err="1"/>
              <a:t>EnergyPLAN</a:t>
            </a:r>
            <a:r>
              <a:rPr lang="en-US" sz="2800" dirty="0"/>
              <a:t> base case scenario input data into new excel table</a:t>
            </a:r>
          </a:p>
          <a:p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At row 2200 paste the numbering of cases (from 1 to </a:t>
            </a:r>
            <a:r>
              <a:rPr lang="en-US" sz="2800" dirty="0">
                <a:solidFill>
                  <a:srgbClr val="FF0000"/>
                </a:solidFill>
              </a:rPr>
              <a:t>n</a:t>
            </a:r>
            <a:r>
              <a:rPr lang="en-US" sz="2800" dirty="0"/>
              <a:t> where </a:t>
            </a:r>
            <a:r>
              <a:rPr lang="en-US" sz="2800" dirty="0">
                <a:solidFill>
                  <a:srgbClr val="FF0000"/>
                </a:solidFill>
              </a:rPr>
              <a:t>n</a:t>
            </a:r>
            <a:r>
              <a:rPr lang="en-US" sz="2800" dirty="0"/>
              <a:t> is the number of cases)</a:t>
            </a:r>
          </a:p>
          <a:p>
            <a:endParaRPr lang="en-US" sz="2800" dirty="0"/>
          </a:p>
          <a:p>
            <a:r>
              <a:rPr lang="en-US" sz="2800" dirty="0"/>
              <a:t>Spread base case input to all </a:t>
            </a:r>
            <a:r>
              <a:rPr lang="en-US" sz="2800" dirty="0">
                <a:solidFill>
                  <a:srgbClr val="FF0000"/>
                </a:solidFill>
              </a:rPr>
              <a:t>n</a:t>
            </a:r>
            <a:r>
              <a:rPr lang="en-US" sz="2800" dirty="0"/>
              <a:t> columns</a:t>
            </a:r>
          </a:p>
          <a:p>
            <a:r>
              <a:rPr lang="en-US" sz="2800" dirty="0"/>
              <a:t>Use VLOOKUP function to replace corresponding rows with data from previous excel table (example is uploaded as well)</a:t>
            </a:r>
          </a:p>
          <a:p>
            <a:r>
              <a:rPr lang="en-US" sz="2800" dirty="0"/>
              <a:t>Save excel table (later referred as “</a:t>
            </a:r>
            <a:r>
              <a:rPr lang="en-US" sz="2800" dirty="0">
                <a:solidFill>
                  <a:srgbClr val="FF0000"/>
                </a:solidFill>
              </a:rPr>
              <a:t>input data table</a:t>
            </a:r>
            <a:r>
              <a:rPr lang="en-US" sz="2800" dirty="0"/>
              <a:t>”)</a:t>
            </a:r>
          </a:p>
          <a:p>
            <a:r>
              <a:rPr lang="en-US" sz="2800" dirty="0"/>
              <a:t>Create new excel file with the same case number data in row 1 and save excel table (later referred as “</a:t>
            </a:r>
            <a:r>
              <a:rPr lang="en-US" sz="2800" dirty="0">
                <a:solidFill>
                  <a:srgbClr val="FF0000"/>
                </a:solidFill>
              </a:rPr>
              <a:t>case name table</a:t>
            </a:r>
            <a:r>
              <a:rPr lang="en-US" sz="2800" dirty="0"/>
              <a:t>”)</a:t>
            </a:r>
          </a:p>
          <a:p>
            <a:endParaRPr lang="hr-HR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0A4F25-A2C5-4E92-BB96-90B900089B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214" r="20703" b="34625"/>
          <a:stretch/>
        </p:blipFill>
        <p:spPr>
          <a:xfrm>
            <a:off x="5254906" y="2192690"/>
            <a:ext cx="6452570" cy="21586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7D9B41-61DA-4C55-977F-C00177CDCE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696" r="51989" b="71338"/>
          <a:stretch/>
        </p:blipFill>
        <p:spPr>
          <a:xfrm>
            <a:off x="4924714" y="4710199"/>
            <a:ext cx="7440829" cy="86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20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FBBBE-5A2C-46FA-8D69-D3CF29250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862" y="1354238"/>
            <a:ext cx="11516995" cy="1081496"/>
          </a:xfrm>
        </p:spPr>
        <p:txBody>
          <a:bodyPr/>
          <a:lstStyle/>
          <a:p>
            <a:r>
              <a:rPr lang="en-US" dirty="0"/>
              <a:t>Python code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F388D-F6AC-481B-803E-1D5913B9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2233913"/>
            <a:ext cx="12581681" cy="6886937"/>
          </a:xfrm>
        </p:spPr>
        <p:txBody>
          <a:bodyPr/>
          <a:lstStyle/>
          <a:p>
            <a:r>
              <a:rPr lang="en-US" sz="3200" dirty="0"/>
              <a:t>Create “csv” titled folder for the results</a:t>
            </a:r>
          </a:p>
          <a:p>
            <a:r>
              <a:rPr lang="en-US" sz="3200" dirty="0"/>
              <a:t>Run python code</a:t>
            </a:r>
          </a:p>
          <a:p>
            <a:r>
              <a:rPr lang="en-US" sz="3200" dirty="0"/>
              <a:t>Navigate the dialog questions for </a:t>
            </a:r>
            <a:r>
              <a:rPr lang="en-US" sz="3200" dirty="0" err="1">
                <a:solidFill>
                  <a:srgbClr val="FF0000"/>
                </a:solidFill>
              </a:rPr>
              <a:t>EnergyPLAN</a:t>
            </a:r>
            <a:r>
              <a:rPr lang="en-US" sz="3200" dirty="0">
                <a:solidFill>
                  <a:srgbClr val="FF0000"/>
                </a:solidFill>
              </a:rPr>
              <a:t> base folder</a:t>
            </a:r>
            <a:r>
              <a:rPr lang="en-US" sz="3200" dirty="0"/>
              <a:t>, </a:t>
            </a:r>
            <a:r>
              <a:rPr lang="en-US" sz="3200" dirty="0">
                <a:solidFill>
                  <a:srgbClr val="FF0000"/>
                </a:solidFill>
              </a:rPr>
              <a:t>input data table, case name table</a:t>
            </a:r>
            <a:r>
              <a:rPr lang="en-US" sz="3200" dirty="0"/>
              <a:t> and desired .</a:t>
            </a:r>
            <a:r>
              <a:rPr lang="en-US" sz="3200" dirty="0">
                <a:solidFill>
                  <a:srgbClr val="FF0000"/>
                </a:solidFill>
              </a:rPr>
              <a:t>csv files output location</a:t>
            </a:r>
            <a:r>
              <a:rPr lang="en-US" sz="3200" dirty="0"/>
              <a:t>.</a:t>
            </a:r>
          </a:p>
          <a:p>
            <a:r>
              <a:rPr lang="en-US" sz="3200" dirty="0"/>
              <a:t>Parameters in the code are adjusted for </a:t>
            </a:r>
            <a:r>
              <a:rPr lang="en-US" sz="3200" dirty="0" err="1"/>
              <a:t>EnergyPLAN</a:t>
            </a:r>
            <a:r>
              <a:rPr lang="en-US" sz="3200" dirty="0"/>
              <a:t> opening position at upper left corner of the screen and screen resolution of 1920 x 1080 at the scale of 125 %. </a:t>
            </a:r>
            <a:r>
              <a:rPr lang="en-US" sz="3200" dirty="0">
                <a:solidFill>
                  <a:srgbClr val="FF0000"/>
                </a:solidFill>
              </a:rPr>
              <a:t>– adjust if the setup is different</a:t>
            </a:r>
          </a:p>
          <a:p>
            <a:r>
              <a:rPr lang="en-US" sz="3200" dirty="0"/>
              <a:t>Wait for the code to finish (</a:t>
            </a:r>
            <a:r>
              <a:rPr lang="en-US" sz="3200" dirty="0">
                <a:solidFill>
                  <a:srgbClr val="FF0000"/>
                </a:solidFill>
              </a:rPr>
              <a:t>duration can be adjusted, limited by the RAM speed</a:t>
            </a:r>
            <a:r>
              <a:rPr lang="en-US" sz="3200" dirty="0"/>
              <a:t>) and do not touch mouse or keyboard during execution</a:t>
            </a:r>
          </a:p>
          <a:p>
            <a:r>
              <a:rPr lang="en-US" sz="3200" dirty="0"/>
              <a:t>The process can be sped up by running parallel windows sessions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11263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0F2E4-F5A5-483C-AB42-C49ACC2C3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tables with results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D4233-5805-40BB-9079-6E6D8EA6B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24" y="2314938"/>
            <a:ext cx="7500394" cy="6204030"/>
          </a:xfrm>
        </p:spPr>
        <p:txBody>
          <a:bodyPr/>
          <a:lstStyle/>
          <a:p>
            <a:r>
              <a:rPr lang="en-US" dirty="0"/>
              <a:t>Open Microsoft excel</a:t>
            </a:r>
          </a:p>
          <a:p>
            <a:r>
              <a:rPr lang="en-US" dirty="0"/>
              <a:t>Insert new query from CSV</a:t>
            </a:r>
          </a:p>
          <a:p>
            <a:r>
              <a:rPr lang="en-US" dirty="0"/>
              <a:t>Select required data points</a:t>
            </a:r>
          </a:p>
          <a:p>
            <a:r>
              <a:rPr lang="en-US" dirty="0"/>
              <a:t>Create tables</a:t>
            </a:r>
          </a:p>
          <a:p>
            <a:r>
              <a:rPr lang="en-US" dirty="0">
                <a:solidFill>
                  <a:srgbClr val="FF0000"/>
                </a:solidFill>
              </a:rPr>
              <a:t>Check for errors </a:t>
            </a:r>
            <a:r>
              <a:rPr lang="en-US" dirty="0"/>
              <a:t>– check if the saved values of file names inside solution files differ from the file names</a:t>
            </a:r>
          </a:p>
          <a:p>
            <a:r>
              <a:rPr lang="en-US" dirty="0"/>
              <a:t>If there are errors, create new table with a list of file names with errors in line 1 and run these cases again – if necessary, readjust the timings between the steps in python code</a:t>
            </a:r>
          </a:p>
          <a:p>
            <a:endParaRPr lang="hr-H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37E58E-7C98-4159-86DB-00780FE4A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3463" y="2689242"/>
            <a:ext cx="4411394" cy="393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27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AE3EB-87DA-43CE-B585-1F3B9A585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Used python version and required plugins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B2A84-5C6A-4349-9297-28DDDC35B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Python 3.8, 64 bit</a:t>
            </a:r>
          </a:p>
          <a:p>
            <a:r>
              <a:rPr lang="en-US" dirty="0" err="1"/>
              <a:t>Pycharm</a:t>
            </a:r>
            <a:r>
              <a:rPr lang="en-US" dirty="0"/>
              <a:t> Community Edition 2019.3.2, 64 bit</a:t>
            </a:r>
          </a:p>
          <a:p>
            <a:r>
              <a:rPr lang="en-US" dirty="0"/>
              <a:t>Plugins: 	- </a:t>
            </a:r>
            <a:r>
              <a:rPr lang="en-US" dirty="0" err="1"/>
              <a:t>tkinter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	- </a:t>
            </a:r>
            <a:r>
              <a:rPr lang="en-US" dirty="0" err="1"/>
              <a:t>openpyxl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	- subprocess</a:t>
            </a:r>
          </a:p>
          <a:p>
            <a:pPr marL="0" indent="0">
              <a:buNone/>
            </a:pPr>
            <a:r>
              <a:rPr lang="en-US" dirty="0"/>
              <a:t>			- </a:t>
            </a:r>
            <a:r>
              <a:rPr lang="en-US" dirty="0" err="1"/>
              <a:t>os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	- time</a:t>
            </a:r>
          </a:p>
          <a:p>
            <a:pPr marL="0" indent="0">
              <a:buNone/>
            </a:pPr>
            <a:r>
              <a:rPr lang="en-US" dirty="0"/>
              <a:t>			- </a:t>
            </a:r>
            <a:r>
              <a:rPr lang="en-US" dirty="0" err="1"/>
              <a:t>pyautogui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2438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19">
        <p:fade/>
      </p:transition>
    </mc:Choice>
    <mc:Fallback xmlns="">
      <p:transition spd="med" advTm="24019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Fading Gri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ading Grid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ading Grid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655</TotalTime>
  <Words>457</Words>
  <Application>Microsoft Office PowerPoint</Application>
  <PresentationFormat>A3 Paper (297x420 mm)</PresentationFormat>
  <Paragraphs>61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1_Fading Grid</vt:lpstr>
      <vt:lpstr>Soft linking EnergyPLAN and Python - user manual</vt:lpstr>
      <vt:lpstr>PowerPoint Presentation</vt:lpstr>
      <vt:lpstr>Create set of data in excel</vt:lpstr>
      <vt:lpstr>PowerPoint Presentation</vt:lpstr>
      <vt:lpstr>PowerPoint Presentation</vt:lpstr>
      <vt:lpstr>Python code</vt:lpstr>
      <vt:lpstr>Create tables with results</vt:lpstr>
      <vt:lpstr>Used python version and required plugins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Luka</dc:creator>
  <cp:lastModifiedBy>Luka Herc</cp:lastModifiedBy>
  <cp:revision>33</cp:revision>
  <dcterms:created xsi:type="dcterms:W3CDTF">2020-02-17T13:10:51Z</dcterms:created>
  <dcterms:modified xsi:type="dcterms:W3CDTF">2021-10-27T08:13:24Z</dcterms:modified>
</cp:coreProperties>
</file>