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70" r:id="rId2"/>
    <p:sldId id="292" r:id="rId3"/>
    <p:sldId id="325" r:id="rId4"/>
    <p:sldId id="326" r:id="rId5"/>
    <p:sldId id="328" r:id="rId6"/>
    <p:sldId id="338" r:id="rId7"/>
    <p:sldId id="330" r:id="rId8"/>
    <p:sldId id="336" r:id="rId9"/>
    <p:sldId id="337" r:id="rId10"/>
    <p:sldId id="339" r:id="rId11"/>
    <p:sldId id="341" r:id="rId12"/>
    <p:sldId id="333" r:id="rId13"/>
    <p:sldId id="334" r:id="rId14"/>
    <p:sldId id="332" r:id="rId15"/>
    <p:sldId id="344" r:id="rId16"/>
    <p:sldId id="343" r:id="rId17"/>
    <p:sldId id="345" r:id="rId18"/>
    <p:sldId id="346" r:id="rId19"/>
    <p:sldId id="310" r:id="rId20"/>
  </p:sldIdLst>
  <p:sldSz cx="12198350" cy="6858000"/>
  <p:notesSz cx="9872663" cy="6742113"/>
  <p:custDataLst>
    <p:tags r:id="rId23"/>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 uri="{2D200454-40CA-4A62-9FC3-DE9A4176ACB9}">
      <p15:notesGuideLst xmlns:p15="http://schemas.microsoft.com/office/powerpoint/2012/main">
        <p15:guide id="1" orient="horz" pos="2124"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2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547"/>
  </p:normalViewPr>
  <p:slideViewPr>
    <p:cSldViewPr>
      <p:cViewPr varScale="1">
        <p:scale>
          <a:sx n="59" d="100"/>
          <a:sy n="59" d="100"/>
        </p:scale>
        <p:origin x="936" y="64"/>
      </p:cViewPr>
      <p:guideLst>
        <p:guide orient="horz" pos="2160"/>
        <p:guide pos="3842"/>
      </p:guideLst>
    </p:cSldViewPr>
  </p:slideViewPr>
  <p:notesTextViewPr>
    <p:cViewPr>
      <p:scale>
        <a:sx n="1" d="1"/>
        <a:sy n="1" d="1"/>
      </p:scale>
      <p:origin x="0" y="0"/>
    </p:cViewPr>
  </p:notesTextViewPr>
  <p:sorterViewPr>
    <p:cViewPr>
      <p:scale>
        <a:sx n="80" d="100"/>
        <a:sy n="80" d="100"/>
      </p:scale>
      <p:origin x="0" y="0"/>
    </p:cViewPr>
  </p:sorterViewPr>
  <p:notesViewPr>
    <p:cSldViewPr>
      <p:cViewPr varScale="1">
        <p:scale>
          <a:sx n="101" d="100"/>
          <a:sy n="101" d="100"/>
        </p:scale>
        <p:origin x="-3528" y="-90"/>
      </p:cViewPr>
      <p:guideLst>
        <p:guide orient="horz" pos="2124"/>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7106"/>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5592224" y="0"/>
            <a:ext cx="4278154" cy="337106"/>
          </a:xfrm>
          <a:prstGeom prst="rect">
            <a:avLst/>
          </a:prstGeom>
        </p:spPr>
        <p:txBody>
          <a:bodyPr vert="horz" lIns="91440" tIns="45720" rIns="91440" bIns="45720" rtlCol="0"/>
          <a:lstStyle>
            <a:lvl1pPr algn="r">
              <a:defRPr sz="1200"/>
            </a:lvl1pPr>
          </a:lstStyle>
          <a:p>
            <a:fld id="{4F068446-54CF-4267-A5BD-FA01909E96A2}" type="datetimeFigureOut">
              <a:rPr lang="nl-NL" smtClean="0"/>
              <a:t>9-12-2021</a:t>
            </a:fld>
            <a:endParaRPr lang="nl-NL"/>
          </a:p>
        </p:txBody>
      </p:sp>
      <p:sp>
        <p:nvSpPr>
          <p:cNvPr id="4" name="Footer Placeholder 3"/>
          <p:cNvSpPr>
            <a:spLocks noGrp="1"/>
          </p:cNvSpPr>
          <p:nvPr>
            <p:ph type="ftr" sz="quarter" idx="2"/>
          </p:nvPr>
        </p:nvSpPr>
        <p:spPr>
          <a:xfrm>
            <a:off x="0" y="6403837"/>
            <a:ext cx="4278154" cy="337106"/>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5592224" y="6403837"/>
            <a:ext cx="4278154" cy="337106"/>
          </a:xfrm>
          <a:prstGeom prst="rect">
            <a:avLst/>
          </a:prstGeom>
        </p:spPr>
        <p:txBody>
          <a:bodyPr vert="horz" lIns="91440" tIns="45720" rIns="91440" bIns="45720" rtlCol="0" anchor="b"/>
          <a:lstStyle>
            <a:lvl1pPr algn="r">
              <a:defRPr sz="1200"/>
            </a:lvl1pPr>
          </a:lstStyle>
          <a:p>
            <a:fld id="{8AF345F5-224F-42F7-8104-3FF77BEE4CD0}" type="slidenum">
              <a:rPr lang="nl-NL" smtClean="0"/>
              <a:t>‹#›</a:t>
            </a:fld>
            <a:endParaRPr lang="nl-NL"/>
          </a:p>
        </p:txBody>
      </p:sp>
    </p:spTree>
    <p:extLst>
      <p:ext uri="{BB962C8B-B14F-4D97-AF65-F5344CB8AC3E}">
        <p14:creationId xmlns:p14="http://schemas.microsoft.com/office/powerpoint/2010/main" val="2810830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4278154" cy="33710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5592224" y="0"/>
            <a:ext cx="4278154" cy="337106"/>
          </a:xfrm>
          <a:prstGeom prst="rect">
            <a:avLst/>
          </a:prstGeom>
        </p:spPr>
        <p:txBody>
          <a:bodyPr vert="horz" lIns="91440" tIns="45720" rIns="91440" bIns="45720" rtlCol="0"/>
          <a:lstStyle>
            <a:lvl1pPr algn="r">
              <a:defRPr sz="1200"/>
            </a:lvl1pPr>
          </a:lstStyle>
          <a:p>
            <a:fld id="{35698784-F1F2-4D71-B346-94F94D5EBAA2}" type="datetimeFigureOut">
              <a:rPr lang="nl-NL" smtClean="0"/>
              <a:t>9-12-2021</a:t>
            </a:fld>
            <a:endParaRPr lang="nl-NL"/>
          </a:p>
        </p:txBody>
      </p:sp>
      <p:sp>
        <p:nvSpPr>
          <p:cNvPr id="4" name="Tijdelijke aanduiding voor dia-afbeelding 3"/>
          <p:cNvSpPr>
            <a:spLocks noGrp="1" noRot="1" noChangeAspect="1"/>
          </p:cNvSpPr>
          <p:nvPr>
            <p:ph type="sldImg" idx="2"/>
          </p:nvPr>
        </p:nvSpPr>
        <p:spPr>
          <a:xfrm>
            <a:off x="2689225" y="506413"/>
            <a:ext cx="4494213" cy="25273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987267" y="3202504"/>
            <a:ext cx="7898130" cy="303395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403837"/>
            <a:ext cx="4278154" cy="337106"/>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5592224" y="6403837"/>
            <a:ext cx="4278154" cy="337106"/>
          </a:xfrm>
          <a:prstGeom prst="rect">
            <a:avLst/>
          </a:prstGeom>
        </p:spPr>
        <p:txBody>
          <a:bodyPr vert="horz" lIns="91440" tIns="45720" rIns="91440" bIns="45720" rtlCol="0" anchor="b"/>
          <a:lstStyle>
            <a:lvl1pPr algn="r">
              <a:defRPr sz="1200"/>
            </a:lvl1pPr>
          </a:lstStyle>
          <a:p>
            <a:fld id="{812ECD43-08E5-4945-BC4F-4857758E978F}" type="slidenum">
              <a:rPr lang="nl-NL" smtClean="0"/>
              <a:t>‹#›</a:t>
            </a:fld>
            <a:endParaRPr lang="nl-NL"/>
          </a:p>
        </p:txBody>
      </p:sp>
    </p:spTree>
    <p:extLst>
      <p:ext uri="{BB962C8B-B14F-4D97-AF65-F5344CB8AC3E}">
        <p14:creationId xmlns:p14="http://schemas.microsoft.com/office/powerpoint/2010/main" val="256351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PlaceHolder 1"/>
          <p:cNvSpPr>
            <a:spLocks noGrp="1" noRot="1" noChangeAspect="1"/>
          </p:cNvSpPr>
          <p:nvPr>
            <p:ph type="sldImg"/>
          </p:nvPr>
        </p:nvSpPr>
        <p:spPr>
          <a:xfrm>
            <a:off x="2689225" y="506413"/>
            <a:ext cx="4494213" cy="2527300"/>
          </a:xfrm>
          <a:prstGeom prst="rect">
            <a:avLst/>
          </a:prstGeom>
        </p:spPr>
      </p:sp>
      <p:sp>
        <p:nvSpPr>
          <p:cNvPr id="577" name="PlaceHolder 2"/>
          <p:cNvSpPr>
            <a:spLocks noGrp="1"/>
          </p:cNvSpPr>
          <p:nvPr>
            <p:ph type="body"/>
          </p:nvPr>
        </p:nvSpPr>
        <p:spPr>
          <a:xfrm>
            <a:off x="987120" y="3202560"/>
            <a:ext cx="7897680" cy="3033720"/>
          </a:xfrm>
          <a:prstGeom prst="rect">
            <a:avLst/>
          </a:prstGeom>
        </p:spPr>
        <p:txBody>
          <a:bodyPr>
            <a:noAutofit/>
          </a:bodyPr>
          <a:lstStyle/>
          <a:p>
            <a:endParaRPr lang="en-US" sz="2000" b="0" strike="noStrike" spc="-1" dirty="0">
              <a:latin typeface="Arial"/>
            </a:endParaRPr>
          </a:p>
        </p:txBody>
      </p:sp>
      <p:sp>
        <p:nvSpPr>
          <p:cNvPr id="578" name="TextShape 3"/>
          <p:cNvSpPr txBox="1"/>
          <p:nvPr/>
        </p:nvSpPr>
        <p:spPr>
          <a:xfrm>
            <a:off x="5592240" y="6403680"/>
            <a:ext cx="4277880" cy="336600"/>
          </a:xfrm>
          <a:prstGeom prst="rect">
            <a:avLst/>
          </a:prstGeom>
          <a:noFill/>
          <a:ln>
            <a:noFill/>
          </a:ln>
        </p:spPr>
        <p:txBody>
          <a:bodyPr anchor="b">
            <a:noAutofit/>
          </a:bodyPr>
          <a:lstStyle/>
          <a:p>
            <a:pPr algn="r">
              <a:lnSpc>
                <a:spcPct val="100000"/>
              </a:lnSpc>
            </a:pPr>
            <a:fld id="{B1A80B42-0E48-443E-AA0B-098DC6E515D8}" type="slidenum">
              <a:rPr lang="en-US" sz="1200" b="0" strike="noStrike" spc="-1">
                <a:solidFill>
                  <a:srgbClr val="000000"/>
                </a:solidFill>
                <a:latin typeface="+mn-lt"/>
                <a:ea typeface="+mn-ea"/>
              </a:rPr>
              <a:t>1</a:t>
            </a:fld>
            <a:endParaRPr lang="en-US" sz="1200" b="0" strike="noStrike" spc="-1">
              <a:latin typeface="Times New Roman"/>
            </a:endParaRPr>
          </a:p>
        </p:txBody>
      </p:sp>
    </p:spTree>
    <p:extLst>
      <p:ext uri="{BB962C8B-B14F-4D97-AF65-F5344CB8AC3E}">
        <p14:creationId xmlns:p14="http://schemas.microsoft.com/office/powerpoint/2010/main" val="214928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2</a:t>
            </a:fld>
            <a:endParaRPr lang="en-US" sz="1200" b="0" strike="noStrike" spc="-1">
              <a:latin typeface="Arial"/>
            </a:endParaRPr>
          </a:p>
        </p:txBody>
      </p:sp>
    </p:spTree>
    <p:extLst>
      <p:ext uri="{BB962C8B-B14F-4D97-AF65-F5344CB8AC3E}">
        <p14:creationId xmlns:p14="http://schemas.microsoft.com/office/powerpoint/2010/main" val="663791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3</a:t>
            </a:fld>
            <a:endParaRPr lang="en-US" sz="1200" b="0" strike="noStrike" spc="-1">
              <a:latin typeface="Arial"/>
            </a:endParaRPr>
          </a:p>
        </p:txBody>
      </p:sp>
    </p:spTree>
    <p:extLst>
      <p:ext uri="{BB962C8B-B14F-4D97-AF65-F5344CB8AC3E}">
        <p14:creationId xmlns:p14="http://schemas.microsoft.com/office/powerpoint/2010/main" val="142716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4</a:t>
            </a:fld>
            <a:endParaRPr lang="en-US" sz="1200" b="0" strike="noStrike" spc="-1">
              <a:latin typeface="Arial"/>
            </a:endParaRPr>
          </a:p>
        </p:txBody>
      </p:sp>
    </p:spTree>
    <p:extLst>
      <p:ext uri="{BB962C8B-B14F-4D97-AF65-F5344CB8AC3E}">
        <p14:creationId xmlns:p14="http://schemas.microsoft.com/office/powerpoint/2010/main" val="118828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5</a:t>
            </a:fld>
            <a:endParaRPr lang="en-US" sz="1200" b="0" strike="noStrike" spc="-1">
              <a:latin typeface="Arial"/>
            </a:endParaRPr>
          </a:p>
        </p:txBody>
      </p:sp>
    </p:spTree>
    <p:extLst>
      <p:ext uri="{BB962C8B-B14F-4D97-AF65-F5344CB8AC3E}">
        <p14:creationId xmlns:p14="http://schemas.microsoft.com/office/powerpoint/2010/main" val="1205737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6</a:t>
            </a:fld>
            <a:endParaRPr lang="en-US" sz="1200" b="0" strike="noStrike" spc="-1">
              <a:latin typeface="Arial"/>
            </a:endParaRPr>
          </a:p>
        </p:txBody>
      </p:sp>
    </p:spTree>
    <p:extLst>
      <p:ext uri="{BB962C8B-B14F-4D97-AF65-F5344CB8AC3E}">
        <p14:creationId xmlns:p14="http://schemas.microsoft.com/office/powerpoint/2010/main" val="3463342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7</a:t>
            </a:fld>
            <a:endParaRPr lang="en-US" sz="1200" b="0" strike="noStrike" spc="-1">
              <a:latin typeface="Arial"/>
            </a:endParaRPr>
          </a:p>
        </p:txBody>
      </p:sp>
    </p:spTree>
    <p:extLst>
      <p:ext uri="{BB962C8B-B14F-4D97-AF65-F5344CB8AC3E}">
        <p14:creationId xmlns:p14="http://schemas.microsoft.com/office/powerpoint/2010/main" val="2202150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8</a:t>
            </a:fld>
            <a:endParaRPr lang="en-US" sz="1200" b="0" strike="noStrike" spc="-1">
              <a:latin typeface="Arial"/>
            </a:endParaRPr>
          </a:p>
        </p:txBody>
      </p:sp>
    </p:spTree>
    <p:extLst>
      <p:ext uri="{BB962C8B-B14F-4D97-AF65-F5344CB8AC3E}">
        <p14:creationId xmlns:p14="http://schemas.microsoft.com/office/powerpoint/2010/main" val="3320969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9</a:t>
            </a:fld>
            <a:endParaRPr lang="en-US" sz="1200" b="0" strike="noStrike" spc="-1">
              <a:latin typeface="Arial"/>
            </a:endParaRPr>
          </a:p>
        </p:txBody>
      </p:sp>
    </p:spTree>
    <p:extLst>
      <p:ext uri="{BB962C8B-B14F-4D97-AF65-F5344CB8AC3E}">
        <p14:creationId xmlns:p14="http://schemas.microsoft.com/office/powerpoint/2010/main" val="2378047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10</a:t>
            </a:fld>
            <a:endParaRPr lang="en-US" sz="1200" b="0" strike="noStrike" spc="-1">
              <a:latin typeface="Arial"/>
            </a:endParaRPr>
          </a:p>
        </p:txBody>
      </p:sp>
    </p:spTree>
    <p:extLst>
      <p:ext uri="{BB962C8B-B14F-4D97-AF65-F5344CB8AC3E}">
        <p14:creationId xmlns:p14="http://schemas.microsoft.com/office/powerpoint/2010/main" val="581441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11</a:t>
            </a:fld>
            <a:endParaRPr lang="en-US" sz="1200" b="0" strike="noStrike" spc="-1">
              <a:latin typeface="Arial"/>
            </a:endParaRPr>
          </a:p>
        </p:txBody>
      </p:sp>
    </p:spTree>
    <p:extLst>
      <p:ext uri="{BB962C8B-B14F-4D97-AF65-F5344CB8AC3E}">
        <p14:creationId xmlns:p14="http://schemas.microsoft.com/office/powerpoint/2010/main" val="546254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12</a:t>
            </a:fld>
            <a:endParaRPr lang="en-US" sz="1200" b="0" strike="noStrike" spc="-1">
              <a:latin typeface="Arial"/>
            </a:endParaRPr>
          </a:p>
        </p:txBody>
      </p:sp>
    </p:spTree>
    <p:extLst>
      <p:ext uri="{BB962C8B-B14F-4D97-AF65-F5344CB8AC3E}">
        <p14:creationId xmlns:p14="http://schemas.microsoft.com/office/powerpoint/2010/main" val="164244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13</a:t>
            </a:fld>
            <a:endParaRPr lang="en-US" sz="1200" b="0" strike="noStrike" spc="-1">
              <a:latin typeface="Arial"/>
            </a:endParaRPr>
          </a:p>
        </p:txBody>
      </p:sp>
    </p:spTree>
    <p:extLst>
      <p:ext uri="{BB962C8B-B14F-4D97-AF65-F5344CB8AC3E}">
        <p14:creationId xmlns:p14="http://schemas.microsoft.com/office/powerpoint/2010/main" val="738660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14</a:t>
            </a:fld>
            <a:endParaRPr lang="en-US" sz="1200" b="0" strike="noStrike" spc="-1">
              <a:latin typeface="Arial"/>
            </a:endParaRPr>
          </a:p>
        </p:txBody>
      </p:sp>
    </p:spTree>
    <p:extLst>
      <p:ext uri="{BB962C8B-B14F-4D97-AF65-F5344CB8AC3E}">
        <p14:creationId xmlns:p14="http://schemas.microsoft.com/office/powerpoint/2010/main" val="2676684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15</a:t>
            </a:fld>
            <a:endParaRPr lang="en-US" sz="1200" b="0" strike="noStrike" spc="-1">
              <a:latin typeface="Arial"/>
            </a:endParaRPr>
          </a:p>
        </p:txBody>
      </p:sp>
    </p:spTree>
    <p:extLst>
      <p:ext uri="{BB962C8B-B14F-4D97-AF65-F5344CB8AC3E}">
        <p14:creationId xmlns:p14="http://schemas.microsoft.com/office/powerpoint/2010/main" val="684917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16</a:t>
            </a:fld>
            <a:endParaRPr lang="en-US" sz="1200" b="0" strike="noStrike" spc="-1">
              <a:latin typeface="Arial"/>
            </a:endParaRPr>
          </a:p>
        </p:txBody>
      </p:sp>
    </p:spTree>
    <p:extLst>
      <p:ext uri="{BB962C8B-B14F-4D97-AF65-F5344CB8AC3E}">
        <p14:creationId xmlns:p14="http://schemas.microsoft.com/office/powerpoint/2010/main" val="3352000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17</a:t>
            </a:fld>
            <a:endParaRPr lang="en-US" sz="1200" b="0" strike="noStrike" spc="-1">
              <a:latin typeface="Arial"/>
            </a:endParaRPr>
          </a:p>
        </p:txBody>
      </p:sp>
    </p:spTree>
    <p:extLst>
      <p:ext uri="{BB962C8B-B14F-4D97-AF65-F5344CB8AC3E}">
        <p14:creationId xmlns:p14="http://schemas.microsoft.com/office/powerpoint/2010/main" val="3439850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685800" y="1143000"/>
            <a:ext cx="5486400" cy="3086100"/>
          </a:xfrm>
          <a:prstGeom prst="rect">
            <a:avLst/>
          </a:prstGeom>
        </p:spPr>
      </p:sp>
      <p:sp>
        <p:nvSpPr>
          <p:cNvPr id="652"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pPr>
            <a:endParaRPr lang="en-US" sz="2000" b="0" strike="noStrike" spc="-1" dirty="0">
              <a:latin typeface="Arial"/>
            </a:endParaRPr>
          </a:p>
        </p:txBody>
      </p:sp>
      <p:sp>
        <p:nvSpPr>
          <p:cNvPr id="653"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2763B9-D91F-4E0C-A1BC-20998DD1E5D4}" type="slidenum">
              <a:rPr lang="en-US" sz="1200" b="0" strike="noStrike" spc="-1">
                <a:solidFill>
                  <a:srgbClr val="000000"/>
                </a:solidFill>
                <a:latin typeface="Arial"/>
                <a:ea typeface="+mn-ea"/>
              </a:rPr>
              <a:t>18</a:t>
            </a:fld>
            <a:endParaRPr lang="en-US" sz="1200" b="0" strike="noStrike" spc="-1">
              <a:latin typeface="Arial"/>
            </a:endParaRPr>
          </a:p>
        </p:txBody>
      </p:sp>
    </p:spTree>
    <p:extLst>
      <p:ext uri="{BB962C8B-B14F-4D97-AF65-F5344CB8AC3E}">
        <p14:creationId xmlns:p14="http://schemas.microsoft.com/office/powerpoint/2010/main" val="32739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812ECD43-08E5-4945-BC4F-4857758E978F}" type="slidenum">
              <a:rPr lang="nl-NL" smtClean="0"/>
              <a:t>19</a:t>
            </a:fld>
            <a:endParaRPr lang="nl-NL"/>
          </a:p>
        </p:txBody>
      </p:sp>
    </p:spTree>
    <p:extLst>
      <p:ext uri="{BB962C8B-B14F-4D97-AF65-F5344CB8AC3E}">
        <p14:creationId xmlns:p14="http://schemas.microsoft.com/office/powerpoint/2010/main" val="2294832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jdelijke aanduiding voor tekst 5"/>
          <p:cNvSpPr>
            <a:spLocks noGrp="1"/>
          </p:cNvSpPr>
          <p:nvPr>
            <p:ph type="body" sz="quarter" idx="13" hasCustomPrompt="1"/>
          </p:nvPr>
        </p:nvSpPr>
        <p:spPr>
          <a:xfrm>
            <a:off x="0" y="-1"/>
            <a:ext cx="12198349" cy="4521941"/>
          </a:xfrm>
          <a:solidFill>
            <a:srgbClr val="8592BC"/>
          </a:solidFill>
        </p:spPr>
        <p:txBody>
          <a:bodyPr>
            <a:normAutofit/>
          </a:bodyPr>
          <a:lstStyle>
            <a:lvl1pPr marL="0" indent="0">
              <a:buNone/>
              <a:defRPr sz="100">
                <a:solidFill>
                  <a:schemeClr val="bg2"/>
                </a:solidFill>
              </a:defRPr>
            </a:lvl1pPr>
          </a:lstStyle>
          <a:p>
            <a:pPr lvl="0"/>
            <a:r>
              <a:rPr lang="en-GB" noProof="0" dirty="0"/>
              <a:t>..</a:t>
            </a:r>
          </a:p>
        </p:txBody>
      </p:sp>
      <p:sp>
        <p:nvSpPr>
          <p:cNvPr id="6" name="Tijdelijke aanduiding voor tekst 5"/>
          <p:cNvSpPr>
            <a:spLocks noGrp="1"/>
          </p:cNvSpPr>
          <p:nvPr>
            <p:ph type="body" sz="quarter" idx="12" hasCustomPrompt="1"/>
          </p:nvPr>
        </p:nvSpPr>
        <p:spPr>
          <a:xfrm>
            <a:off x="1" y="1"/>
            <a:ext cx="12198350" cy="3719335"/>
          </a:xfrm>
          <a:solidFill>
            <a:schemeClr val="bg2"/>
          </a:solidFill>
        </p:spPr>
        <p:txBody>
          <a:bodyPr>
            <a:normAutofit/>
          </a:bodyPr>
          <a:lstStyle>
            <a:lvl1pPr marL="0" indent="0">
              <a:buNone/>
              <a:defRPr sz="100">
                <a:solidFill>
                  <a:schemeClr val="bg2"/>
                </a:solidFill>
              </a:defRPr>
            </a:lvl1pPr>
          </a:lstStyle>
          <a:p>
            <a:pPr lvl="0"/>
            <a:r>
              <a:rPr lang="en-GB" noProof="0" dirty="0"/>
              <a:t>..</a:t>
            </a:r>
          </a:p>
        </p:txBody>
      </p:sp>
      <p:sp>
        <p:nvSpPr>
          <p:cNvPr id="2" name="Titel 1"/>
          <p:cNvSpPr>
            <a:spLocks noGrp="1"/>
          </p:cNvSpPr>
          <p:nvPr>
            <p:ph type="title" hasCustomPrompt="1"/>
          </p:nvPr>
        </p:nvSpPr>
        <p:spPr>
          <a:xfrm>
            <a:off x="1490663" y="1052736"/>
            <a:ext cx="10225136" cy="1656184"/>
          </a:xfrm>
        </p:spPr>
        <p:txBody>
          <a:bodyPr/>
          <a:lstStyle>
            <a:lvl1pPr algn="l">
              <a:defRPr sz="5400">
                <a:solidFill>
                  <a:schemeClr val="bg1"/>
                </a:solidFill>
              </a:defRPr>
            </a:lvl1pPr>
          </a:lstStyle>
          <a:p>
            <a:r>
              <a:rPr lang="en-GB" noProof="0" dirty="0"/>
              <a:t>Title presentation</a:t>
            </a:r>
          </a:p>
        </p:txBody>
      </p:sp>
      <p:sp>
        <p:nvSpPr>
          <p:cNvPr id="20" name="Tijdelijke aanduiding voor tekst 19"/>
          <p:cNvSpPr>
            <a:spLocks noGrp="1"/>
          </p:cNvSpPr>
          <p:nvPr>
            <p:ph type="body" sz="quarter" idx="14" hasCustomPrompt="1"/>
          </p:nvPr>
        </p:nvSpPr>
        <p:spPr>
          <a:xfrm>
            <a:off x="1490663" y="3934610"/>
            <a:ext cx="6918325" cy="393700"/>
          </a:xfrm>
        </p:spPr>
        <p:txBody>
          <a:bodyPr anchor="ctr">
            <a:normAutofit/>
          </a:bodyPr>
          <a:lstStyle>
            <a:lvl1pPr marL="0" indent="0">
              <a:buNone/>
              <a:defRPr sz="2400">
                <a:solidFill>
                  <a:schemeClr val="bg1"/>
                </a:solidFill>
              </a:defRPr>
            </a:lvl1pPr>
          </a:lstStyle>
          <a:p>
            <a:pPr lvl="0"/>
            <a:r>
              <a:rPr lang="en-GB" noProof="0" dirty="0"/>
              <a:t>Subtitle presentation</a:t>
            </a:r>
          </a:p>
        </p:txBody>
      </p:sp>
      <p:pic>
        <p:nvPicPr>
          <p:cNvPr id="21" name="Picture 71"/>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42288" y="4888655"/>
            <a:ext cx="2621665" cy="1171425"/>
          </a:xfrm>
          <a:prstGeom prst="rect">
            <a:avLst/>
          </a:prstGeom>
          <a:noFill/>
          <a:extLst>
            <a:ext uri="{909E8E84-426E-40DD-AFC4-6F175D3DCCD1}">
              <a14:hiddenFill xmlns:a14="http://schemas.microsoft.com/office/drawing/2010/main">
                <a:solidFill>
                  <a:srgbClr val="FFFFFF"/>
                </a:solidFill>
              </a14:hiddenFill>
            </a:ext>
          </a:extLst>
        </p:spPr>
      </p:pic>
      <p:sp>
        <p:nvSpPr>
          <p:cNvPr id="8" name="Tijdelijke aanduiding voor datum 3"/>
          <p:cNvSpPr>
            <a:spLocks noGrp="1"/>
          </p:cNvSpPr>
          <p:nvPr>
            <p:ph type="dt" sz="half" idx="2"/>
          </p:nvPr>
        </p:nvSpPr>
        <p:spPr>
          <a:xfrm>
            <a:off x="7467327" y="3934684"/>
            <a:ext cx="4326359" cy="394127"/>
          </a:xfrm>
          <a:prstGeom prst="rect">
            <a:avLst/>
          </a:prstGeom>
        </p:spPr>
        <p:txBody>
          <a:bodyPr vert="horz" lIns="0" tIns="0" rIns="0" bIns="0" rtlCol="0" anchor="ctr"/>
          <a:lstStyle>
            <a:lvl1pPr algn="r">
              <a:defRPr sz="2400">
                <a:solidFill>
                  <a:schemeClr val="bg1"/>
                </a:solidFill>
              </a:defRPr>
            </a:lvl1pPr>
          </a:lstStyle>
          <a:p>
            <a:fld id="{928F9493-D671-4F27-99EF-9D103FC79999}" type="datetime1">
              <a:rPr lang="nl-NL" noProof="0" smtClean="0"/>
              <a:t>9-12-2021</a:t>
            </a:fld>
            <a:endParaRPr lang="en-GB" noProof="0" dirty="0"/>
          </a:p>
        </p:txBody>
      </p:sp>
      <p:sp>
        <p:nvSpPr>
          <p:cNvPr id="19" name="Rechthoek 18"/>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grpSp>
        <p:nvGrpSpPr>
          <p:cNvPr id="11" name="Grid" hidden="1"/>
          <p:cNvGrpSpPr/>
          <p:nvPr userDrawn="1"/>
        </p:nvGrpSpPr>
        <p:grpSpPr>
          <a:xfrm>
            <a:off x="-3" y="-1"/>
            <a:ext cx="12198354" cy="6858004"/>
            <a:chOff x="-3" y="-1"/>
            <a:chExt cx="12198354" cy="6858004"/>
          </a:xfrm>
        </p:grpSpPr>
        <p:sp>
          <p:nvSpPr>
            <p:cNvPr id="12" name="Rechthoek 11"/>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3205847" y="3205844"/>
              <a:ext cx="6858003" cy="446316"/>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4" name="Rechthoek 13"/>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6" name="Rechthoek 15"/>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02313" y="6543376"/>
            <a:ext cx="3588750" cy="270000"/>
          </a:xfrm>
          <a:prstGeom prst="rect">
            <a:avLst/>
          </a:prstGeom>
        </p:spPr>
      </p:pic>
      <p:sp>
        <p:nvSpPr>
          <p:cNvPr id="18" name="Rechthoek 19"/>
          <p:cNvSpPr/>
          <p:nvPr userDrawn="1"/>
        </p:nvSpPr>
        <p:spPr bwMode="auto">
          <a:xfrm>
            <a:off x="6099174" y="6453336"/>
            <a:ext cx="6099175"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sp>
        <p:nvSpPr>
          <p:cNvPr id="22"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10363797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7">
                                            <p:bg/>
                                          </p:spTgt>
                                        </p:tgtEl>
                                        <p:attrNameLst>
                                          <p:attrName>style.visibility</p:attrName>
                                        </p:attrNameLst>
                                      </p:cBhvr>
                                      <p:to>
                                        <p:strVal val="visible"/>
                                      </p:to>
                                    </p:set>
                                    <p:anim calcmode="lin" valueType="num">
                                      <p:cBhvr additive="base">
                                        <p:cTn id="10" dur="1000" fill="hold"/>
                                        <p:tgtEl>
                                          <p:spTgt spid="7">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7">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additive="base">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7">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250"/>
                                  </p:stCondLst>
                                  <p:childTnLst>
                                    <p:set>
                                      <p:cBhvr>
                                        <p:cTn id="17" dur="1" fill="hold">
                                          <p:stCondLst>
                                            <p:cond delay="0"/>
                                          </p:stCondLst>
                                        </p:cTn>
                                        <p:tgtEl>
                                          <p:spTgt spid="6">
                                            <p:bg/>
                                          </p:spTgt>
                                        </p:tgtEl>
                                        <p:attrNameLst>
                                          <p:attrName>style.visibility</p:attrName>
                                        </p:attrNameLst>
                                      </p:cBhvr>
                                      <p:to>
                                        <p:strVal val="visible"/>
                                      </p:to>
                                    </p:set>
                                    <p:anim calcmode="lin" valueType="num">
                                      <p:cBhvr additive="base">
                                        <p:cTn id="18"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9" dur="1000" fill="hold"/>
                                        <p:tgtEl>
                                          <p:spTgt spid="6">
                                            <p:bg/>
                                          </p:spTgt>
                                        </p:tgtEl>
                                        <p:attrNameLst>
                                          <p:attrName>ppt_y</p:attrName>
                                        </p:attrNameLst>
                                      </p:cBhvr>
                                      <p:tavLst>
                                        <p:tav tm="0">
                                          <p:val>
                                            <p:strVal val="0-#ppt_h/2"/>
                                          </p:val>
                                        </p:tav>
                                        <p:tav tm="100000">
                                          <p:val>
                                            <p:strVal val="#ppt_y"/>
                                          </p:val>
                                        </p:tav>
                                      </p:tavLst>
                                    </p:anim>
                                  </p:childTnLst>
                                </p:cTn>
                              </p:par>
                              <p:par>
                                <p:cTn id="20" presetID="2" presetClass="entr" presetSubtype="1" decel="100000" fill="hold" grpId="0" nodeType="withEffect">
                                  <p:stCondLst>
                                    <p:cond delay="25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additive="base">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fade">
                                      <p:cBhvr>
                                        <p:cTn id="26" dur="750"/>
                                        <p:tgtEl>
                                          <p:spTgt spid="20">
                                            <p:txEl>
                                              <p:pRg st="0" end="0"/>
                                            </p:txEl>
                                          </p:spTgt>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750"/>
                                        <p:tgtEl>
                                          <p:spTgt spid="8"/>
                                        </p:tgtEl>
                                      </p:cBhvr>
                                    </p:animEffect>
                                  </p:childTnLst>
                                </p:cTn>
                              </p:par>
                              <p:par>
                                <p:cTn id="30" presetID="10" presetClass="entr" presetSubtype="0" fill="hold" nodeType="with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Lst>
      </p:bldP>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P spid="20" grpId="0" build="p">
        <p:tmplLst>
          <p:tmpl lvl="1">
            <p:tnLst>
              <p:par>
                <p:cTn presetID="10" presetClass="entr" presetSubtype="0" fill="hold" nodeType="withEffect">
                  <p:stCondLst>
                    <p:cond delay="1000"/>
                  </p:stCondLst>
                  <p:childTnLst>
                    <p:set>
                      <p:cBhvr>
                        <p:cTn dur="1" fill="hold">
                          <p:stCondLst>
                            <p:cond delay="0"/>
                          </p:stCondLst>
                        </p:cTn>
                        <p:tgtEl>
                          <p:spTgt spid="20"/>
                        </p:tgtEl>
                        <p:attrNameLst>
                          <p:attrName>style.visibility</p:attrName>
                        </p:attrNameLst>
                      </p:cBhvr>
                      <p:to>
                        <p:strVal val="visible"/>
                      </p:to>
                    </p:set>
                    <p:animEffect transition="in" filter="fade">
                      <p:cBhvr>
                        <p:cTn dur="750"/>
                        <p:tgtEl>
                          <p:spTgt spid="20"/>
                        </p:tgtEl>
                      </p:cBhvr>
                    </p:animEffect>
                  </p:childTnLst>
                </p:cTn>
              </p:par>
            </p:tnLst>
          </p:tmpl>
        </p:tmplLst>
      </p:bldP>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3" y="1252836"/>
            <a:ext cx="6846640" cy="4795836"/>
          </a:xfrm>
          <a:noFill/>
        </p:spPr>
        <p:txBody>
          <a:bodyPr vert="horz" wrap="none" lIns="0" tIns="0" rIns="0" bIns="0"/>
          <a:lstStyle>
            <a:lvl1pPr marL="361950" indent="-361950">
              <a:spcBef>
                <a:spcPts val="800"/>
              </a:spcBef>
              <a:spcAft>
                <a:spcPts val="800"/>
              </a:spcAft>
              <a:buClr>
                <a:schemeClr val="bg2"/>
              </a:buClr>
              <a:buFont typeface="+mj-lt"/>
              <a:buAutoNum type="arabicPeriod"/>
              <a:defRPr sz="2400">
                <a:solidFill>
                  <a:schemeClr val="bg2"/>
                </a:solidFill>
              </a:defRPr>
            </a:lvl1pPr>
            <a:lvl2pPr marL="542925" indent="-180975">
              <a:buClr>
                <a:schemeClr val="bg2"/>
              </a:buClr>
              <a:buFont typeface="Arial" panose="020B0604020202020204" pitchFamily="34" charset="0"/>
              <a:buChar char="•"/>
              <a:defRPr>
                <a:solidFill>
                  <a:schemeClr val="bg2"/>
                </a:solidFill>
              </a:defRPr>
            </a:lvl2pPr>
            <a:lvl3pPr>
              <a:defRPr>
                <a:solidFill>
                  <a:schemeClr val="bg2"/>
                </a:solidFill>
              </a:defRPr>
            </a:lvl3pPr>
            <a:lvl4pPr>
              <a:defRPr>
                <a:solidFill>
                  <a:schemeClr val="bg2"/>
                </a:solidFill>
              </a:defRPr>
            </a:lvl4pPr>
            <a:lvl5pPr>
              <a:defRPr>
                <a:solidFill>
                  <a:schemeClr val="accent1"/>
                </a:solidFill>
              </a:defRPr>
            </a:lvl5pPr>
            <a:lvl6pPr marL="361950" indent="-361950">
              <a:spcBef>
                <a:spcPts val="800"/>
              </a:spcBef>
              <a:spcAft>
                <a:spcPts val="800"/>
              </a:spcAft>
              <a:buClr>
                <a:schemeClr val="bg2"/>
              </a:buClr>
              <a:buFont typeface="+mj-lt"/>
              <a:buAutoNum type="arabicPeriod"/>
              <a:tabLst/>
              <a:defRPr sz="2400">
                <a:solidFill>
                  <a:schemeClr val="bg2"/>
                </a:solidFill>
              </a:defRPr>
            </a:lvl6pPr>
            <a:lvl7pPr marL="542925" indent="-180975">
              <a:buClr>
                <a:schemeClr val="bg2"/>
              </a:buClr>
              <a:buFont typeface="Arial" panose="020B0604020202020204" pitchFamily="34" charset="0"/>
              <a:buChar char="•"/>
              <a:defRPr>
                <a:solidFill>
                  <a:schemeClr val="bg2"/>
                </a:solidFill>
              </a:defRPr>
            </a:lvl7pPr>
            <a:lvl8pPr>
              <a:defRPr>
                <a:solidFill>
                  <a:schemeClr val="bg2"/>
                </a:solidFill>
              </a:defRPr>
            </a:lvl8pPr>
            <a:lvl9pPr>
              <a:defRPr>
                <a:solidFill>
                  <a:schemeClr val="bg2"/>
                </a:solidFill>
              </a:defRPr>
            </a:lvl9pPr>
          </a:lstStyle>
          <a:p>
            <a:pPr lvl="0"/>
            <a:r>
              <a:rPr lang="en-GB" noProof="0" dirty="0"/>
              <a:t>Numbering</a:t>
            </a:r>
          </a:p>
          <a:p>
            <a:pPr lvl="1"/>
            <a:r>
              <a:rPr lang="en-GB" noProof="0" dirty="0"/>
              <a:t>Bullet</a:t>
            </a:r>
          </a:p>
          <a:p>
            <a:pPr lvl="2"/>
            <a:r>
              <a:rPr lang="en-GB" noProof="0" dirty="0"/>
              <a:t>Plain text</a:t>
            </a:r>
          </a:p>
          <a:p>
            <a:pPr lvl="3"/>
            <a:r>
              <a:rPr lang="en-GB" noProof="0" dirty="0"/>
              <a:t>Header dark blue</a:t>
            </a:r>
          </a:p>
          <a:p>
            <a:pPr lvl="4"/>
            <a:r>
              <a:rPr lang="en-GB" noProof="0" dirty="0"/>
              <a:t>Header yellow</a:t>
            </a:r>
          </a:p>
          <a:p>
            <a:pPr lvl="5"/>
            <a:r>
              <a:rPr lang="en-GB" noProof="0" dirty="0"/>
              <a:t>Numbering</a:t>
            </a:r>
          </a:p>
          <a:p>
            <a:pPr lvl="6"/>
            <a:r>
              <a:rPr lang="en-GB" noProof="0" dirty="0"/>
              <a:t>Bullet</a:t>
            </a:r>
          </a:p>
          <a:p>
            <a:pPr lvl="7"/>
            <a:r>
              <a:rPr lang="en-GB" sz="1800" noProof="0" dirty="0"/>
              <a:t>Plain text</a:t>
            </a:r>
          </a:p>
          <a:p>
            <a:pPr lvl="8"/>
            <a:r>
              <a:rPr lang="en-GB" noProof="0" dirty="0"/>
              <a:t>Header dark blue</a:t>
            </a:r>
          </a:p>
        </p:txBody>
      </p:sp>
      <p:sp>
        <p:nvSpPr>
          <p:cNvPr id="7" name="Tijdelijke aanduiding voor afbeelding 13"/>
          <p:cNvSpPr>
            <a:spLocks noGrp="1"/>
          </p:cNvSpPr>
          <p:nvPr>
            <p:ph type="pic" sz="quarter" idx="13" hasCustomPrompt="1"/>
          </p:nvPr>
        </p:nvSpPr>
        <p:spPr>
          <a:xfrm>
            <a:off x="7453634" y="1252538"/>
            <a:ext cx="4339905"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grpSp>
        <p:nvGrpSpPr>
          <p:cNvPr id="8" name="Grid" hidden="1"/>
          <p:cNvGrpSpPr/>
          <p:nvPr userDrawn="1"/>
        </p:nvGrpSpPr>
        <p:grpSpPr>
          <a:xfrm>
            <a:off x="0" y="0"/>
            <a:ext cx="12198353" cy="6858004"/>
            <a:chOff x="-2" y="-1"/>
            <a:chExt cx="12198353" cy="6858004"/>
          </a:xfrm>
        </p:grpSpPr>
        <p:sp>
          <p:nvSpPr>
            <p:cNvPr id="9" name="Rechthoek 8"/>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0" name="Rechthoek 9"/>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4" name="Rechthoek 13"/>
            <p:cNvSpPr/>
            <p:nvPr userDrawn="1"/>
          </p:nvSpPr>
          <p:spPr bwMode="auto">
            <a:xfrm rot="5400000">
              <a:off x="3923465"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54426134"/>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sp>
        <p:nvSpPr>
          <p:cNvPr id="4"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592596851"/>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mp; Image 75%/2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7926761"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0" y="0"/>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5003585"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8533755" y="1252538"/>
            <a:ext cx="3259784"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590302820"/>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mp; Image 50%/5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5" y="1252538"/>
            <a:ext cx="5592763"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682767422"/>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Image 25%/7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3534273"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611099"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141267" y="1252538"/>
            <a:ext cx="7652271"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4132317621"/>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04663" y="1252538"/>
            <a:ext cx="11388876"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3"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929258224"/>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Image 4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218777" cy="6858004"/>
            <a:chOff x="-2" y="-1"/>
            <a:chExt cx="12218777"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6" name="Rechthoek 15"/>
            <p:cNvSpPr/>
            <p:nvPr userDrawn="1"/>
          </p:nvSpPr>
          <p:spPr bwMode="auto">
            <a:xfrm rot="10800000">
              <a:off x="5360772" y="3549589"/>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6"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7" name="Tijdelijke aanduiding voor afbeelding 13"/>
          <p:cNvSpPr>
            <a:spLocks noGrp="1"/>
          </p:cNvSpPr>
          <p:nvPr>
            <p:ph type="pic" sz="quarter" idx="14" hasCustomPrompt="1"/>
          </p:nvPr>
        </p:nvSpPr>
        <p:spPr>
          <a:xfrm>
            <a:off x="9098614"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8" name="Tijdelijke aanduiding voor afbeelding 13"/>
          <p:cNvSpPr>
            <a:spLocks noGrp="1"/>
          </p:cNvSpPr>
          <p:nvPr>
            <p:ph type="pic" sz="quarter" idx="15" hasCustomPrompt="1"/>
          </p:nvPr>
        </p:nvSpPr>
        <p:spPr>
          <a:xfrm>
            <a:off x="6200776"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9" name="Tijdelijke aanduiding voor afbeelding 13"/>
          <p:cNvSpPr>
            <a:spLocks noGrp="1"/>
          </p:cNvSpPr>
          <p:nvPr>
            <p:ph type="pic" sz="quarter" idx="16" hasCustomPrompt="1"/>
          </p:nvPr>
        </p:nvSpPr>
        <p:spPr>
          <a:xfrm>
            <a:off x="9098614"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20"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673173449"/>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mp; Image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341"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7" name="Tijdelijke aanduiding voor afbeelding 13"/>
          <p:cNvSpPr>
            <a:spLocks noGrp="1"/>
          </p:cNvSpPr>
          <p:nvPr>
            <p:ph type="pic" sz="quarter" idx="14" hasCustomPrompt="1"/>
          </p:nvPr>
        </p:nvSpPr>
        <p:spPr>
          <a:xfrm>
            <a:off x="9098179"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6"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414698225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4" name="Tijdelijke aanduiding voor grafiek 3"/>
          <p:cNvSpPr>
            <a:spLocks noGrp="1"/>
          </p:cNvSpPr>
          <p:nvPr>
            <p:ph type="chart"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 graph</a:t>
            </a:r>
          </a:p>
        </p:txBody>
      </p:sp>
      <p:sp>
        <p:nvSpPr>
          <p:cNvPr id="13"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270295096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3" name="Tijdelijke aanduiding voor media 12"/>
          <p:cNvSpPr>
            <a:spLocks noGrp="1"/>
          </p:cNvSpPr>
          <p:nvPr>
            <p:ph type="media"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 video</a:t>
            </a:r>
          </a:p>
        </p:txBody>
      </p:sp>
      <p:sp>
        <p:nvSpPr>
          <p:cNvPr id="14"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2653170741"/>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Tijdelijke aanduiding voor tekst 5"/>
          <p:cNvSpPr>
            <a:spLocks noGrp="1"/>
          </p:cNvSpPr>
          <p:nvPr>
            <p:ph type="body" sz="quarter" idx="12" hasCustomPrompt="1"/>
          </p:nvPr>
        </p:nvSpPr>
        <p:spPr>
          <a:xfrm>
            <a:off x="1" y="1"/>
            <a:ext cx="12198350" cy="4521939"/>
          </a:xfrm>
          <a:solidFill>
            <a:schemeClr val="bg2"/>
          </a:solidFill>
        </p:spPr>
        <p:txBody>
          <a:bodyPr>
            <a:normAutofit/>
          </a:bodyPr>
          <a:lstStyle>
            <a:lvl1pPr marL="0" indent="0">
              <a:buNone/>
              <a:defRPr sz="100">
                <a:solidFill>
                  <a:schemeClr val="bg2"/>
                </a:solidFill>
              </a:defRPr>
            </a:lvl1pPr>
          </a:lstStyle>
          <a:p>
            <a:pPr lvl="0"/>
            <a:r>
              <a:rPr lang="en-GB" noProof="0" dirty="0"/>
              <a:t>..</a:t>
            </a:r>
          </a:p>
        </p:txBody>
      </p:sp>
      <p:sp>
        <p:nvSpPr>
          <p:cNvPr id="2" name="Titel 1"/>
          <p:cNvSpPr>
            <a:spLocks noGrp="1"/>
          </p:cNvSpPr>
          <p:nvPr>
            <p:ph type="title" hasCustomPrompt="1"/>
          </p:nvPr>
        </p:nvSpPr>
        <p:spPr>
          <a:xfrm>
            <a:off x="1490663" y="1052736"/>
            <a:ext cx="10225136" cy="1656184"/>
          </a:xfrm>
        </p:spPr>
        <p:txBody>
          <a:bodyPr/>
          <a:lstStyle>
            <a:lvl1pPr algn="l">
              <a:defRPr sz="5400">
                <a:solidFill>
                  <a:schemeClr val="bg1"/>
                </a:solidFill>
              </a:defRPr>
            </a:lvl1pPr>
          </a:lstStyle>
          <a:p>
            <a:r>
              <a:rPr lang="en-GB" noProof="0" dirty="0"/>
              <a:t>Title closure</a:t>
            </a:r>
          </a:p>
        </p:txBody>
      </p:sp>
      <p:pic>
        <p:nvPicPr>
          <p:cNvPr id="21" name="Picture 71"/>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42288" y="4888655"/>
            <a:ext cx="2621665" cy="117142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id" hidden="1"/>
          <p:cNvGrpSpPr/>
          <p:nvPr userDrawn="1"/>
        </p:nvGrpSpPr>
        <p:grpSpPr>
          <a:xfrm>
            <a:off x="-3" y="-1"/>
            <a:ext cx="12198354" cy="6858004"/>
            <a:chOff x="-3" y="-1"/>
            <a:chExt cx="12198354" cy="6858004"/>
          </a:xfrm>
        </p:grpSpPr>
        <p:sp>
          <p:nvSpPr>
            <p:cNvPr id="12" name="Rechthoek 11"/>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3205847" y="3205844"/>
              <a:ext cx="6858003" cy="446316"/>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4" name="Rechthoek 13"/>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6" name="Rechthoek 15"/>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9" name="Rechthoek 18"/>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02313" y="6543376"/>
            <a:ext cx="3588750" cy="270000"/>
          </a:xfrm>
          <a:prstGeom prst="rect">
            <a:avLst/>
          </a:prstGeom>
        </p:spPr>
      </p:pic>
      <p:sp>
        <p:nvSpPr>
          <p:cNvPr id="18" name="Rechthoek 19"/>
          <p:cNvSpPr/>
          <p:nvPr userDrawn="1"/>
        </p:nvSpPr>
        <p:spPr bwMode="auto">
          <a:xfrm>
            <a:off x="6099174" y="6453336"/>
            <a:ext cx="6099175"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sp>
        <p:nvSpPr>
          <p:cNvPr id="20"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61301136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250"/>
                                  </p:stCondLst>
                                  <p:childTnLst>
                                    <p:set>
                                      <p:cBhvr>
                                        <p:cTn id="9" dur="1" fill="hold">
                                          <p:stCondLst>
                                            <p:cond delay="0"/>
                                          </p:stCondLst>
                                        </p:cTn>
                                        <p:tgtEl>
                                          <p:spTgt spid="6">
                                            <p:bg/>
                                          </p:spTgt>
                                        </p:tgtEl>
                                        <p:attrNameLst>
                                          <p:attrName>style.visibility</p:attrName>
                                        </p:attrNameLst>
                                      </p:cBhvr>
                                      <p:to>
                                        <p:strVal val="visible"/>
                                      </p:to>
                                    </p:set>
                                    <p:anim calcmode="lin" valueType="num">
                                      <p:cBhvr additive="base">
                                        <p:cTn id="10"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6">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25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186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04662" y="404664"/>
            <a:ext cx="11389024" cy="432048"/>
          </a:xfrm>
          <a:prstGeom prst="rect">
            <a:avLst/>
          </a:prstGeom>
        </p:spPr>
        <p:txBody>
          <a:bodyPr vert="horz" lIns="0" tIns="0" rIns="0" bIns="0" rtlCol="0" anchor="ctr">
            <a:noAutofit/>
          </a:bodyPr>
          <a:lstStyle/>
          <a:p>
            <a:r>
              <a:rPr lang="en-GB" noProof="0" dirty="0"/>
              <a:t>Title</a:t>
            </a:r>
          </a:p>
        </p:txBody>
      </p:sp>
      <p:sp>
        <p:nvSpPr>
          <p:cNvPr id="3" name="Tijdelijke aanduiding voor tekst 2"/>
          <p:cNvSpPr>
            <a:spLocks noGrp="1"/>
          </p:cNvSpPr>
          <p:nvPr>
            <p:ph type="body" idx="1"/>
          </p:nvPr>
        </p:nvSpPr>
        <p:spPr>
          <a:xfrm>
            <a:off x="404662" y="1252836"/>
            <a:ext cx="11389023" cy="4795836"/>
          </a:xfrm>
          <a:prstGeom prst="rect">
            <a:avLst/>
          </a:prstGeom>
        </p:spPr>
        <p:txBody>
          <a:bodyPr vert="horz" lIns="0" tIns="0" rIns="0" bIns="0" rtlCol="0">
            <a:normAutofit/>
          </a:bodyPr>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11" name="Grid" hidden="1"/>
          <p:cNvGrpSpPr/>
          <p:nvPr userDrawn="1"/>
        </p:nvGrpSpPr>
        <p:grpSpPr>
          <a:xfrm>
            <a:off x="-2" y="-1"/>
            <a:ext cx="12198353" cy="6858003"/>
            <a:chOff x="-2" y="-1"/>
            <a:chExt cx="12198353" cy="6858003"/>
          </a:xfrm>
        </p:grpSpPr>
        <p:sp>
          <p:nvSpPr>
            <p:cNvPr id="7" name="Rechthoek 6"/>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8" name="Rechthoek 7"/>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9" name="Rechthoek 8"/>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20" name="Rechthoek 19"/>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pic>
        <p:nvPicPr>
          <p:cNvPr id="14" name="Picture 1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04662" y="6543376"/>
            <a:ext cx="3588750" cy="270000"/>
          </a:xfrm>
          <a:prstGeom prst="rect">
            <a:avLst/>
          </a:prstGeom>
        </p:spPr>
      </p:pic>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a:t>
            </a:fld>
            <a:endParaRPr lang="nl-NL"/>
          </a:p>
        </p:txBody>
      </p:sp>
    </p:spTree>
    <p:extLst>
      <p:ext uri="{BB962C8B-B14F-4D97-AF65-F5344CB8AC3E}">
        <p14:creationId xmlns:p14="http://schemas.microsoft.com/office/powerpoint/2010/main" val="383980359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58" r:id="rId3"/>
    <p:sldLayoutId id="2147483665" r:id="rId4"/>
    <p:sldLayoutId id="2147483661" r:id="rId5"/>
    <p:sldLayoutId id="2147483664" r:id="rId6"/>
    <p:sldLayoutId id="2147483666" r:id="rId7"/>
    <p:sldLayoutId id="2147483662" r:id="rId8"/>
    <p:sldLayoutId id="2147483663" r:id="rId9"/>
    <p:sldLayoutId id="2147483667" r:id="rId10"/>
    <p:sldLayoutId id="2147483668" r:id="rId11"/>
    <p:sldLayoutId id="2147483670" r:id="rId12"/>
    <p:sldLayoutId id="2147483671" r:id="rId13"/>
  </p:sldLayoutIdLst>
  <p:hf hdr="0" ftr="0" dt="0"/>
  <p:txStyles>
    <p:titleStyle>
      <a:lvl1pPr algn="l" defTabSz="914400" rtl="0" eaLnBrk="1" latinLnBrk="0" hangingPunct="1">
        <a:spcBef>
          <a:spcPct val="0"/>
        </a:spcBef>
        <a:buNone/>
        <a:defRPr sz="4000" b="1" i="0" kern="1200">
          <a:solidFill>
            <a:schemeClr val="bg2"/>
          </a:solidFill>
          <a:latin typeface="+mj-lt"/>
          <a:ea typeface="+mj-ea"/>
          <a:cs typeface="+mj-cs"/>
        </a:defRPr>
      </a:lvl1pPr>
    </p:titleStyle>
    <p:bodyStyle>
      <a:lvl1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1pPr>
      <a:lvl2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600"/>
        </a:spcAft>
        <a:buFont typeface="Arial" panose="020B0604020202020204" pitchFamily="34" charset="0"/>
        <a:buNone/>
        <a:defRPr sz="1800" kern="1200">
          <a:solidFill>
            <a:schemeClr val="bg2"/>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800" b="1" kern="1200">
          <a:solidFill>
            <a:schemeClr val="bg2"/>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tx2"/>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6pPr>
      <a:lvl7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7pPr>
      <a:lvl8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bg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liberquarterly.eu/article/view/10915"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hyperlink" Target="https://libereurope.eu/" TargetMode="Externa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hyperlink" Target="https://libereurope.eu/zeroembargo/"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TextShape 1"/>
          <p:cNvSpPr txBox="1"/>
          <p:nvPr/>
        </p:nvSpPr>
        <p:spPr>
          <a:xfrm>
            <a:off x="0" y="0"/>
            <a:ext cx="12197880" cy="4521600"/>
          </a:xfrm>
          <a:prstGeom prst="rect">
            <a:avLst/>
          </a:prstGeom>
          <a:solidFill>
            <a:srgbClr val="8592BC"/>
          </a:solidFill>
          <a:ln>
            <a:noFill/>
          </a:ln>
        </p:spPr>
        <p:txBody>
          <a:bodyPr lIns="0" tIns="0" rIns="0" bIns="0">
            <a:noAutofit/>
          </a:bodyPr>
          <a:lstStyle/>
          <a:p>
            <a:endParaRPr lang="nl-NL" sz="1800" b="0" strike="noStrike" spc="-1">
              <a:solidFill>
                <a:srgbClr val="001158"/>
              </a:solidFill>
              <a:latin typeface="Georgia"/>
            </a:endParaRPr>
          </a:p>
        </p:txBody>
      </p:sp>
      <p:sp>
        <p:nvSpPr>
          <p:cNvPr id="434" name="TextShape 2"/>
          <p:cNvSpPr txBox="1"/>
          <p:nvPr/>
        </p:nvSpPr>
        <p:spPr>
          <a:xfrm>
            <a:off x="0" y="0"/>
            <a:ext cx="12197880" cy="3718800"/>
          </a:xfrm>
          <a:prstGeom prst="rect">
            <a:avLst/>
          </a:prstGeom>
          <a:solidFill>
            <a:srgbClr val="001158"/>
          </a:solidFill>
          <a:ln>
            <a:noFill/>
          </a:ln>
        </p:spPr>
        <p:txBody>
          <a:bodyPr lIns="0" tIns="0" rIns="0" bIns="0">
            <a:noAutofit/>
          </a:bodyPr>
          <a:lstStyle/>
          <a:p>
            <a:endParaRPr lang="nl-NL" sz="1800" b="0" strike="noStrike" spc="-1">
              <a:solidFill>
                <a:srgbClr val="001158"/>
              </a:solidFill>
              <a:latin typeface="Georgia"/>
            </a:endParaRPr>
          </a:p>
        </p:txBody>
      </p:sp>
      <p:sp>
        <p:nvSpPr>
          <p:cNvPr id="435" name="TextShape 3"/>
          <p:cNvSpPr txBox="1"/>
          <p:nvPr/>
        </p:nvSpPr>
        <p:spPr>
          <a:xfrm>
            <a:off x="626400" y="1268760"/>
            <a:ext cx="11016720" cy="2088232"/>
          </a:xfrm>
          <a:prstGeom prst="rect">
            <a:avLst/>
          </a:prstGeom>
          <a:noFill/>
          <a:ln>
            <a:noFill/>
          </a:ln>
        </p:spPr>
        <p:txBody>
          <a:bodyPr lIns="0" tIns="0" rIns="0" bIns="0" anchor="ctr">
            <a:noAutofit/>
          </a:bodyPr>
          <a:lstStyle/>
          <a:p>
            <a:pPr algn="ctr">
              <a:lnSpc>
                <a:spcPct val="100000"/>
              </a:lnSpc>
            </a:pPr>
            <a:r>
              <a:rPr lang="nl-NL" sz="5400" b="1" strike="noStrike" spc="-1" dirty="0">
                <a:solidFill>
                  <a:srgbClr val="FFFFFF"/>
                </a:solidFill>
                <a:latin typeface="Georgia"/>
              </a:rPr>
              <a:t> </a:t>
            </a:r>
          </a:p>
          <a:p>
            <a:pPr algn="ctr">
              <a:lnSpc>
                <a:spcPct val="100000"/>
              </a:lnSpc>
            </a:pPr>
            <a:r>
              <a:rPr lang="en-GB" sz="4000" b="1" spc="-1" dirty="0">
                <a:solidFill>
                  <a:srgbClr val="FFFFFF"/>
                </a:solidFill>
                <a:latin typeface="Georgia"/>
              </a:rPr>
              <a:t>SECONDARY PUBLISHING RIGHT</a:t>
            </a:r>
          </a:p>
          <a:p>
            <a:pPr algn="ctr">
              <a:lnSpc>
                <a:spcPct val="100000"/>
              </a:lnSpc>
            </a:pPr>
            <a:r>
              <a:rPr lang="en-GB" sz="4000" b="1" spc="-1" dirty="0">
                <a:solidFill>
                  <a:srgbClr val="FFFFFF"/>
                </a:solidFill>
                <a:latin typeface="Georgia"/>
              </a:rPr>
              <a:t>i</a:t>
            </a:r>
            <a:r>
              <a:rPr lang="en-GB" sz="4000" b="1" strike="noStrike" spc="-1" dirty="0">
                <a:solidFill>
                  <a:srgbClr val="FFFFFF"/>
                </a:solidFill>
                <a:latin typeface="Georgia"/>
              </a:rPr>
              <a:t>n the Netherlands</a:t>
            </a:r>
          </a:p>
          <a:p>
            <a:pPr algn="ctr">
              <a:lnSpc>
                <a:spcPct val="100000"/>
              </a:lnSpc>
            </a:pPr>
            <a:endParaRPr lang="nl-NL" sz="2800" b="1" spc="-1" dirty="0">
              <a:solidFill>
                <a:srgbClr val="FFFFFF"/>
              </a:solidFill>
              <a:latin typeface="Georgia"/>
            </a:endParaRPr>
          </a:p>
          <a:p>
            <a:pPr algn="ctr">
              <a:lnSpc>
                <a:spcPct val="100000"/>
              </a:lnSpc>
            </a:pPr>
            <a:r>
              <a:rPr lang="nl-NL" sz="2800" b="1" spc="-1" dirty="0">
                <a:solidFill>
                  <a:srgbClr val="FFFFFF"/>
                </a:solidFill>
                <a:latin typeface="Georgia"/>
              </a:rPr>
              <a:t>Workshop 9th of December 2021</a:t>
            </a:r>
            <a:endParaRPr lang="nl-NL" sz="2800" b="1" strike="noStrike" spc="-1" dirty="0">
              <a:solidFill>
                <a:srgbClr val="FFFFFF"/>
              </a:solidFill>
              <a:latin typeface="Georgia"/>
            </a:endParaRPr>
          </a:p>
          <a:p>
            <a:pPr algn="ctr">
              <a:lnSpc>
                <a:spcPct val="100000"/>
              </a:lnSpc>
            </a:pPr>
            <a:endParaRPr lang="nl-NL" sz="2800" b="1" strike="noStrike" spc="-1" dirty="0">
              <a:solidFill>
                <a:srgbClr val="FFFFFF"/>
              </a:solidFill>
              <a:latin typeface="Georgia"/>
            </a:endParaRPr>
          </a:p>
          <a:p>
            <a:pPr algn="ctr">
              <a:lnSpc>
                <a:spcPct val="100000"/>
              </a:lnSpc>
            </a:pPr>
            <a:br>
              <a:rPr dirty="0"/>
            </a:br>
            <a:br>
              <a:rPr dirty="0"/>
            </a:br>
            <a:br>
              <a:rPr dirty="0"/>
            </a:br>
            <a:br>
              <a:rPr lang="nl-NL" sz="2000" b="1" strike="noStrike" spc="-1" dirty="0">
                <a:solidFill>
                  <a:srgbClr val="FFFFFF"/>
                </a:solidFill>
                <a:latin typeface="Georgia"/>
              </a:rPr>
            </a:br>
            <a:endParaRPr lang="nl-NL" sz="2000" b="1" spc="-1" dirty="0">
              <a:solidFill>
                <a:srgbClr val="FFFFFF"/>
              </a:solidFill>
              <a:latin typeface="Georgia"/>
            </a:endParaRPr>
          </a:p>
          <a:p>
            <a:pPr algn="ctr">
              <a:lnSpc>
                <a:spcPct val="100000"/>
              </a:lnSpc>
            </a:pPr>
            <a:endParaRPr lang="nl-NL" sz="2000" b="0" strike="noStrike" spc="-1" dirty="0">
              <a:solidFill>
                <a:srgbClr val="000000"/>
              </a:solidFill>
              <a:latin typeface="Georgia"/>
            </a:endParaRPr>
          </a:p>
        </p:txBody>
      </p:sp>
      <p:sp>
        <p:nvSpPr>
          <p:cNvPr id="436" name="TextShape 4"/>
          <p:cNvSpPr txBox="1"/>
          <p:nvPr/>
        </p:nvSpPr>
        <p:spPr>
          <a:xfrm>
            <a:off x="1490760" y="3934440"/>
            <a:ext cx="9000720" cy="393480"/>
          </a:xfrm>
          <a:prstGeom prst="rect">
            <a:avLst/>
          </a:prstGeom>
          <a:noFill/>
          <a:ln>
            <a:noFill/>
          </a:ln>
        </p:spPr>
        <p:txBody>
          <a:bodyPr lIns="0" tIns="0" rIns="0" bIns="0" anchor="ctr">
            <a:normAutofit fontScale="92000"/>
          </a:bodyPr>
          <a:lstStyle/>
          <a:p>
            <a:pPr>
              <a:lnSpc>
                <a:spcPct val="90000"/>
              </a:lnSpc>
              <a:spcBef>
                <a:spcPts val="601"/>
              </a:spcBef>
              <a:spcAft>
                <a:spcPts val="601"/>
              </a:spcAft>
            </a:pPr>
            <a:r>
              <a:rPr lang="nl-NL" sz="2400" b="0" strike="noStrike" spc="-1" dirty="0">
                <a:solidFill>
                  <a:srgbClr val="FFFFFF"/>
                </a:solidFill>
                <a:latin typeface="Georgia"/>
              </a:rPr>
              <a:t>Erna Sattler | Centre </a:t>
            </a:r>
            <a:r>
              <a:rPr lang="nl-NL" sz="2400" b="0" strike="noStrike" spc="-1" dirty="0" err="1">
                <a:solidFill>
                  <a:srgbClr val="FFFFFF"/>
                </a:solidFill>
                <a:latin typeface="Georgia"/>
              </a:rPr>
              <a:t>for</a:t>
            </a:r>
            <a:r>
              <a:rPr lang="nl-NL" sz="2400" b="0" strike="noStrike" spc="-1" dirty="0">
                <a:solidFill>
                  <a:srgbClr val="FFFFFF"/>
                </a:solidFill>
                <a:latin typeface="Georgia"/>
              </a:rPr>
              <a:t> Digital Scholarship | Leiden University Library</a:t>
            </a:r>
            <a:endParaRPr lang="nl-NL" sz="2400" b="0" strike="noStrike" spc="-1" dirty="0">
              <a:solidFill>
                <a:srgbClr val="001158"/>
              </a:solidFill>
              <a:latin typeface="Georgia"/>
            </a:endParaRPr>
          </a:p>
        </p:txBody>
      </p:sp>
      <p:sp>
        <p:nvSpPr>
          <p:cNvPr id="437" name="TextShape 5"/>
          <p:cNvSpPr txBox="1"/>
          <p:nvPr/>
        </p:nvSpPr>
        <p:spPr>
          <a:xfrm>
            <a:off x="9132840" y="6473160"/>
            <a:ext cx="2744280" cy="364680"/>
          </a:xfrm>
          <a:prstGeom prst="rect">
            <a:avLst/>
          </a:prstGeom>
          <a:noFill/>
          <a:ln>
            <a:noFill/>
          </a:ln>
        </p:spPr>
        <p:txBody>
          <a:bodyPr anchor="ctr">
            <a:noAutofit/>
          </a:bodyPr>
          <a:lstStyle/>
          <a:p>
            <a:pPr algn="r">
              <a:lnSpc>
                <a:spcPct val="100000"/>
              </a:lnSpc>
            </a:pPr>
            <a:fld id="{5D0DBEAC-3D1E-43FC-BBDF-3941EBB47178}" type="slidenum">
              <a:rPr lang="en-US" sz="1200" b="0" strike="noStrike" spc="-1">
                <a:solidFill>
                  <a:srgbClr val="FFFFFF"/>
                </a:solidFill>
                <a:latin typeface="Georgia"/>
              </a:rPr>
              <a:t>1</a:t>
            </a:fld>
            <a:endParaRPr lang="en-US" sz="1200" b="0" strike="noStrike" spc="-1">
              <a:latin typeface="Times New Roman"/>
            </a:endParaRPr>
          </a:p>
        </p:txBody>
      </p:sp>
      <p:pic>
        <p:nvPicPr>
          <p:cNvPr id="3" name="Picture 2">
            <a:extLst>
              <a:ext uri="{FF2B5EF4-FFF2-40B4-BE49-F238E27FC236}">
                <a16:creationId xmlns:a16="http://schemas.microsoft.com/office/drawing/2014/main" id="{258E8DD5-B65A-6E46-83CE-3B31229D0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591" y="4900480"/>
            <a:ext cx="1104900" cy="1193800"/>
          </a:xfrm>
          <a:prstGeom prst="rect">
            <a:avLst/>
          </a:prstGeom>
        </p:spPr>
      </p:pic>
      <p:pic>
        <p:nvPicPr>
          <p:cNvPr id="4" name="Picture 3">
            <a:extLst>
              <a:ext uri="{FF2B5EF4-FFF2-40B4-BE49-F238E27FC236}">
                <a16:creationId xmlns:a16="http://schemas.microsoft.com/office/drawing/2014/main" id="{6178F5E6-9C27-D84B-B5D4-521C98D746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8940" y="5046380"/>
            <a:ext cx="3987800" cy="812800"/>
          </a:xfrm>
          <a:prstGeom prst="rect">
            <a:avLst/>
          </a:prstGeom>
        </p:spPr>
      </p:pic>
    </p:spTree>
    <p:extLst>
      <p:ext uri="{BB962C8B-B14F-4D97-AF65-F5344CB8AC3E}">
        <p14:creationId xmlns:p14="http://schemas.microsoft.com/office/powerpoint/2010/main" val="1647396570"/>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2</a:t>
            </a:fld>
            <a:endParaRPr lang="en-US" sz="1000" b="0" strike="noStrike" spc="-1">
              <a:latin typeface="Arial"/>
            </a:endParaRPr>
          </a:p>
        </p:txBody>
      </p:sp>
      <p:sp>
        <p:nvSpPr>
          <p:cNvPr id="516" name="CustomShape 2"/>
          <p:cNvSpPr/>
          <p:nvPr/>
        </p:nvSpPr>
        <p:spPr>
          <a:xfrm>
            <a:off x="698575" y="1124744"/>
            <a:ext cx="10153128" cy="492361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lnSpc>
                <a:spcPct val="100000"/>
              </a:lnSpc>
              <a:spcBef>
                <a:spcPts val="601"/>
              </a:spcBef>
              <a:spcAft>
                <a:spcPts val="601"/>
              </a:spcAft>
              <a:buClr>
                <a:srgbClr val="001158"/>
              </a:buClr>
              <a:buFont typeface="Arial"/>
              <a:buChar char="•"/>
            </a:pPr>
            <a:r>
              <a:rPr lang="en-US" sz="2800" spc="-1" dirty="0">
                <a:solidFill>
                  <a:srgbClr val="001158"/>
                </a:solidFill>
                <a:latin typeface="Georgia"/>
              </a:rPr>
              <a:t>Dutch Copyright Act (DCA, </a:t>
            </a:r>
            <a:r>
              <a:rPr lang="en-US" sz="2800" spc="-1" dirty="0" err="1">
                <a:solidFill>
                  <a:srgbClr val="001158"/>
                </a:solidFill>
                <a:latin typeface="Georgia"/>
              </a:rPr>
              <a:t>Auteurswet</a:t>
            </a:r>
            <a:r>
              <a:rPr lang="en-US" sz="2800" spc="-1" dirty="0">
                <a:solidFill>
                  <a:srgbClr val="001158"/>
                </a:solidFill>
                <a:latin typeface="Georgia"/>
              </a:rPr>
              <a:t>)</a:t>
            </a:r>
          </a:p>
          <a:p>
            <a:pPr marL="181080" indent="-180720">
              <a:lnSpc>
                <a:spcPct val="100000"/>
              </a:lnSpc>
              <a:spcBef>
                <a:spcPts val="601"/>
              </a:spcBef>
              <a:spcAft>
                <a:spcPts val="601"/>
              </a:spcAft>
              <a:buClr>
                <a:srgbClr val="001158"/>
              </a:buClr>
              <a:buFont typeface="Arial"/>
              <a:buChar char="•"/>
            </a:pPr>
            <a:r>
              <a:rPr lang="en-US" sz="2800" b="0" strike="noStrike" spc="-1" dirty="0">
                <a:solidFill>
                  <a:srgbClr val="001158"/>
                </a:solidFill>
                <a:latin typeface="Georgia"/>
              </a:rPr>
              <a:t>In </a:t>
            </a:r>
            <a:r>
              <a:rPr lang="en-US" sz="2800" spc="-1" dirty="0">
                <a:solidFill>
                  <a:srgbClr val="001158"/>
                </a:solidFill>
                <a:latin typeface="Georgia"/>
              </a:rPr>
              <a:t>January</a:t>
            </a:r>
            <a:r>
              <a:rPr lang="en-US" sz="2800" b="0" strike="noStrike" spc="-1" dirty="0">
                <a:solidFill>
                  <a:srgbClr val="001158"/>
                </a:solidFill>
                <a:latin typeface="Georgia"/>
              </a:rPr>
              <a:t> 2014 </a:t>
            </a:r>
            <a:r>
              <a:rPr lang="en-US" sz="2800" spc="-1" dirty="0">
                <a:solidFill>
                  <a:srgbClr val="001158"/>
                </a:solidFill>
                <a:latin typeface="Georgia"/>
              </a:rPr>
              <a:t>Member of Parliament </a:t>
            </a:r>
            <a:br>
              <a:rPr lang="en-US" sz="2800" spc="-1" dirty="0">
                <a:solidFill>
                  <a:srgbClr val="001158"/>
                </a:solidFill>
                <a:latin typeface="Georgia"/>
              </a:rPr>
            </a:br>
            <a:r>
              <a:rPr lang="en-US" sz="2800" spc="-1" dirty="0">
                <a:solidFill>
                  <a:srgbClr val="001158"/>
                </a:solidFill>
                <a:latin typeface="Georgia"/>
              </a:rPr>
              <a:t>Joost </a:t>
            </a:r>
            <a:r>
              <a:rPr lang="en-US" sz="2800" spc="-1" dirty="0" err="1">
                <a:solidFill>
                  <a:srgbClr val="001158"/>
                </a:solidFill>
                <a:latin typeface="Georgia"/>
              </a:rPr>
              <a:t>Taverne</a:t>
            </a:r>
            <a:r>
              <a:rPr lang="en-US" sz="2800" spc="-1" dirty="0">
                <a:solidFill>
                  <a:srgbClr val="001158"/>
                </a:solidFill>
                <a:latin typeface="Georgia"/>
              </a:rPr>
              <a:t> submitted an amendment to</a:t>
            </a:r>
            <a:br>
              <a:rPr lang="en-US" sz="2800" spc="-1" dirty="0">
                <a:solidFill>
                  <a:srgbClr val="001158"/>
                </a:solidFill>
                <a:latin typeface="Georgia"/>
              </a:rPr>
            </a:br>
            <a:r>
              <a:rPr lang="en-US" sz="2800" spc="-1" dirty="0">
                <a:solidFill>
                  <a:srgbClr val="001158"/>
                </a:solidFill>
                <a:latin typeface="Georgia"/>
              </a:rPr>
              <a:t>the DCA regarding secondary publishing right</a:t>
            </a:r>
          </a:p>
          <a:p>
            <a:pPr marL="181080" indent="-180720">
              <a:lnSpc>
                <a:spcPct val="100000"/>
              </a:lnSpc>
              <a:spcBef>
                <a:spcPts val="601"/>
              </a:spcBef>
              <a:spcAft>
                <a:spcPts val="601"/>
              </a:spcAft>
              <a:buClr>
                <a:srgbClr val="001158"/>
              </a:buClr>
              <a:buFont typeface="Arial"/>
              <a:buChar char="•"/>
            </a:pPr>
            <a:r>
              <a:rPr lang="en-US" sz="2800" spc="-1" dirty="0">
                <a:solidFill>
                  <a:srgbClr val="001158"/>
                </a:solidFill>
                <a:latin typeface="Georgia"/>
              </a:rPr>
              <a:t>In February 2015 the final amendment was submitted</a:t>
            </a:r>
          </a:p>
          <a:p>
            <a:pPr marL="181080" indent="-180720">
              <a:lnSpc>
                <a:spcPct val="100000"/>
              </a:lnSpc>
              <a:spcBef>
                <a:spcPts val="601"/>
              </a:spcBef>
              <a:spcAft>
                <a:spcPts val="601"/>
              </a:spcAft>
              <a:buClr>
                <a:srgbClr val="001158"/>
              </a:buClr>
              <a:buFont typeface="Arial"/>
              <a:buChar char="•"/>
            </a:pPr>
            <a:r>
              <a:rPr lang="en-US" sz="2800" b="0" strike="noStrike" spc="-1" dirty="0">
                <a:solidFill>
                  <a:srgbClr val="001158"/>
                </a:solidFill>
                <a:latin typeface="Georgia"/>
              </a:rPr>
              <a:t>Now </a:t>
            </a:r>
            <a:r>
              <a:rPr lang="en-US" sz="2800" spc="-1" dirty="0">
                <a:solidFill>
                  <a:srgbClr val="001158"/>
                </a:solidFill>
                <a:latin typeface="Georgia"/>
              </a:rPr>
              <a:t>known as the </a:t>
            </a:r>
            <a:r>
              <a:rPr lang="en-US" sz="2800" spc="-1" dirty="0" err="1">
                <a:solidFill>
                  <a:srgbClr val="001158"/>
                </a:solidFill>
                <a:latin typeface="Georgia"/>
              </a:rPr>
              <a:t>Taverne</a:t>
            </a:r>
            <a:r>
              <a:rPr lang="en-US" sz="2800" spc="-1" dirty="0">
                <a:solidFill>
                  <a:srgbClr val="001158"/>
                </a:solidFill>
                <a:latin typeface="Georgia"/>
              </a:rPr>
              <a:t> Amendment</a:t>
            </a:r>
          </a:p>
          <a:p>
            <a:pPr marL="181080" indent="-180720">
              <a:lnSpc>
                <a:spcPct val="100000"/>
              </a:lnSpc>
              <a:spcBef>
                <a:spcPts val="601"/>
              </a:spcBef>
              <a:spcAft>
                <a:spcPts val="601"/>
              </a:spcAft>
              <a:buClr>
                <a:srgbClr val="001158"/>
              </a:buClr>
              <a:buFont typeface="Arial"/>
              <a:buChar char="•"/>
            </a:pPr>
            <a:r>
              <a:rPr lang="en-US" sz="2800" spc="-1" dirty="0">
                <a:solidFill>
                  <a:srgbClr val="001158"/>
                </a:solidFill>
                <a:latin typeface="Georgia"/>
              </a:rPr>
              <a:t>It was approved by Parliament and the Senate</a:t>
            </a:r>
          </a:p>
          <a:p>
            <a:pPr marL="181080" indent="-180720">
              <a:lnSpc>
                <a:spcPct val="100000"/>
              </a:lnSpc>
              <a:spcBef>
                <a:spcPts val="601"/>
              </a:spcBef>
              <a:spcAft>
                <a:spcPts val="601"/>
              </a:spcAft>
              <a:buClr>
                <a:srgbClr val="001158"/>
              </a:buClr>
              <a:buFont typeface="Arial"/>
              <a:buChar char="•"/>
            </a:pPr>
            <a:r>
              <a:rPr lang="en-US" sz="2800" spc="-1" dirty="0">
                <a:solidFill>
                  <a:srgbClr val="001158"/>
                </a:solidFill>
                <a:latin typeface="Georgia"/>
              </a:rPr>
              <a:t>Later in</a:t>
            </a:r>
            <a:r>
              <a:rPr lang="en-US" sz="2800" b="0" strike="noStrike" spc="-1" dirty="0">
                <a:solidFill>
                  <a:srgbClr val="001158"/>
                </a:solidFill>
                <a:latin typeface="Georgia"/>
              </a:rPr>
              <a:t> 2015 it became art. 25fa DCA</a:t>
            </a:r>
            <a:endParaRPr lang="en-US" sz="2600" b="0" strike="noStrike" spc="-1" dirty="0">
              <a:latin typeface="Arial"/>
            </a:endParaRPr>
          </a:p>
          <a:p>
            <a:pPr>
              <a:lnSpc>
                <a:spcPct val="100000"/>
              </a:lnSpc>
              <a:spcBef>
                <a:spcPts val="601"/>
              </a:spcBef>
              <a:spcAft>
                <a:spcPts val="601"/>
              </a:spcAft>
            </a:pPr>
            <a:endParaRPr lang="en-US" sz="2600" b="0" strike="noStrike" spc="-1" dirty="0">
              <a:latin typeface="Arial"/>
            </a:endParaRPr>
          </a:p>
          <a:p>
            <a:pPr>
              <a:lnSpc>
                <a:spcPct val="90000"/>
              </a:lnSpc>
              <a:spcBef>
                <a:spcPts val="601"/>
              </a:spcBef>
              <a:spcAft>
                <a:spcPts val="601"/>
              </a:spcAft>
            </a:pPr>
            <a:endParaRPr lang="en-US" sz="2600" b="0" strike="noStrike" spc="-1" dirty="0">
              <a:latin typeface="Arial"/>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US" sz="4000" b="1" spc="-1" dirty="0">
                <a:solidFill>
                  <a:srgbClr val="001158"/>
                </a:solidFill>
                <a:latin typeface="Georgia"/>
              </a:rPr>
              <a:t>             How did it all start?</a:t>
            </a:r>
            <a:endParaRPr lang="en-US" sz="4000" b="0" strike="noStrike" spc="-1" dirty="0">
              <a:latin typeface="Arial"/>
            </a:endParaRPr>
          </a:p>
        </p:txBody>
      </p:sp>
      <p:pic>
        <p:nvPicPr>
          <p:cNvPr id="3" name="Picture 2">
            <a:extLst>
              <a:ext uri="{FF2B5EF4-FFF2-40B4-BE49-F238E27FC236}">
                <a16:creationId xmlns:a16="http://schemas.microsoft.com/office/drawing/2014/main" id="{3DCDB0AF-635C-1B41-BEDD-50A1E393E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1375" y="809640"/>
            <a:ext cx="2438400" cy="2387600"/>
          </a:xfrm>
          <a:prstGeom prst="rect">
            <a:avLst/>
          </a:prstGeom>
        </p:spPr>
      </p:pic>
      <p:sp>
        <p:nvSpPr>
          <p:cNvPr id="4" name="TextBox 3">
            <a:extLst>
              <a:ext uri="{FF2B5EF4-FFF2-40B4-BE49-F238E27FC236}">
                <a16:creationId xmlns:a16="http://schemas.microsoft.com/office/drawing/2014/main" id="{6FE719D8-FA00-2342-841F-3A47C9D1288F}"/>
              </a:ext>
            </a:extLst>
          </p:cNvPr>
          <p:cNvSpPr txBox="1"/>
          <p:nvPr/>
        </p:nvSpPr>
        <p:spPr>
          <a:xfrm>
            <a:off x="9284248" y="3187624"/>
            <a:ext cx="2438400" cy="308160"/>
          </a:xfrm>
          <a:prstGeom prst="rect">
            <a:avLst/>
          </a:prstGeom>
          <a:noFill/>
        </p:spPr>
        <p:txBody>
          <a:bodyPr wrap="none" lIns="108000" tIns="108000" rIns="108000" bIns="108000" rtlCol="0">
            <a:noAutofit/>
          </a:bodyPr>
          <a:lstStyle/>
          <a:p>
            <a:r>
              <a:rPr lang="en-NL" sz="1400" dirty="0">
                <a:solidFill>
                  <a:schemeClr val="bg2"/>
                </a:solidFill>
              </a:rPr>
              <a:t>Source: wikipedia.org</a:t>
            </a:r>
            <a:endParaRPr lang="en-NL" sz="1400" noProof="0" dirty="0" err="1">
              <a:solidFill>
                <a:schemeClr val="bg2"/>
              </a:solidFill>
            </a:endParaRPr>
          </a:p>
        </p:txBody>
      </p:sp>
    </p:spTree>
    <p:extLst>
      <p:ext uri="{BB962C8B-B14F-4D97-AF65-F5344CB8AC3E}">
        <p14:creationId xmlns:p14="http://schemas.microsoft.com/office/powerpoint/2010/main" val="216745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3</a:t>
            </a:fld>
            <a:endParaRPr lang="en-US" sz="1000" b="0" strike="noStrike" spc="-1">
              <a:latin typeface="Arial"/>
            </a:endParaRPr>
          </a:p>
        </p:txBody>
      </p:sp>
      <p:sp>
        <p:nvSpPr>
          <p:cNvPr id="516" name="CustomShape 2"/>
          <p:cNvSpPr/>
          <p:nvPr/>
        </p:nvSpPr>
        <p:spPr>
          <a:xfrm>
            <a:off x="698575" y="1268760"/>
            <a:ext cx="10153128" cy="4779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000" spc="-1" dirty="0">
                <a:solidFill>
                  <a:srgbClr val="001158"/>
                </a:solidFill>
                <a:latin typeface="Georgia"/>
              </a:rPr>
              <a:t>Art. 25fa DCA:</a:t>
            </a:r>
            <a:br>
              <a:rPr lang="en-US" sz="2000" spc="-1" dirty="0">
                <a:solidFill>
                  <a:srgbClr val="001158"/>
                </a:solidFill>
                <a:latin typeface="Georgia"/>
              </a:rPr>
            </a:br>
            <a:r>
              <a:rPr lang="en-US" sz="2000" spc="-1" dirty="0">
                <a:solidFill>
                  <a:srgbClr val="001158"/>
                </a:solidFill>
                <a:latin typeface="Georgia"/>
              </a:rPr>
              <a:t>The maker of a short scientific work for which the research has been financed in whole or in part with Dutch public funds shall have the right to make the work available to the public free of charge after a reasonable period following its first publication, provided that the source of the first publication is clearly indicated.</a:t>
            </a:r>
            <a:br>
              <a:rPr lang="en-US" sz="2000" spc="-1" dirty="0">
                <a:solidFill>
                  <a:srgbClr val="001158"/>
                </a:solidFill>
                <a:latin typeface="Georgia"/>
              </a:rPr>
            </a:br>
            <a:r>
              <a:rPr lang="en-US" sz="1600" i="1" spc="-1" dirty="0">
                <a:solidFill>
                  <a:srgbClr val="001158"/>
                </a:solidFill>
                <a:latin typeface="Georgia"/>
              </a:rPr>
              <a:t>Translation by Erna Sattler</a:t>
            </a:r>
            <a:br>
              <a:rPr lang="en-US" sz="2000" spc="-1" dirty="0">
                <a:solidFill>
                  <a:srgbClr val="001158"/>
                </a:solidFill>
                <a:latin typeface="Georgia"/>
              </a:rPr>
            </a:br>
            <a:endParaRPr lang="en-US" sz="2000" spc="-1" dirty="0">
              <a:solidFill>
                <a:srgbClr val="001158"/>
              </a:solidFill>
              <a:latin typeface="Georgia"/>
            </a:endParaRPr>
          </a:p>
          <a:p>
            <a:pPr marL="181080" indent="-180720">
              <a:spcBef>
                <a:spcPts val="601"/>
              </a:spcBef>
              <a:spcAft>
                <a:spcPts val="601"/>
              </a:spcAft>
              <a:buClr>
                <a:srgbClr val="001158"/>
              </a:buClr>
              <a:buFont typeface="Arial"/>
              <a:buChar char="•"/>
            </a:pPr>
            <a:r>
              <a:rPr lang="en-US" sz="2000" spc="-1" dirty="0">
                <a:solidFill>
                  <a:srgbClr val="001158"/>
                </a:solidFill>
                <a:latin typeface="Georgia"/>
              </a:rPr>
              <a:t>The Dutch original:</a:t>
            </a:r>
            <a:br>
              <a:rPr lang="en-US" sz="2000" spc="-1" dirty="0">
                <a:solidFill>
                  <a:srgbClr val="001158"/>
                </a:solidFill>
                <a:latin typeface="Georgia"/>
              </a:rPr>
            </a:br>
            <a:r>
              <a:rPr lang="nl-NL" sz="2000" spc="-1" dirty="0">
                <a:solidFill>
                  <a:srgbClr val="001158"/>
                </a:solidFill>
                <a:latin typeface="Georgia"/>
              </a:rPr>
              <a:t>De maker van een kort werk van wetenschap waarvoor het onderzoek geheel of gedeeltelijk met Nederlandse publieke middelen is bekostigd, heeft het recht om dat werk na verloop van een redelijke termijn na de eerste openbaarmaking ervan, om niet beschikbaar te stellen voor het publiek, mits de bron van de eerste openbaarmaking daarbij op duidelijke wijze wordt vermeld.</a:t>
            </a:r>
            <a:br>
              <a:rPr lang="nl-NL" sz="2000" spc="-1" dirty="0">
                <a:solidFill>
                  <a:srgbClr val="001158"/>
                </a:solidFill>
                <a:latin typeface="Georgia"/>
              </a:rPr>
            </a:br>
            <a:endParaRPr lang="nl-NL" sz="2000" spc="-1" dirty="0">
              <a:solidFill>
                <a:srgbClr val="001158"/>
              </a:solidFill>
              <a:latin typeface="Arial"/>
            </a:endParaRPr>
          </a:p>
          <a:p>
            <a:pPr marL="360">
              <a:spcBef>
                <a:spcPts val="601"/>
              </a:spcBef>
              <a:spcAft>
                <a:spcPts val="601"/>
              </a:spcAft>
              <a:buClr>
                <a:srgbClr val="001158"/>
              </a:buClr>
            </a:pPr>
            <a:endParaRPr lang="en-US"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Dutch Copyright Act</a:t>
            </a:r>
            <a:endParaRPr lang="en-US" sz="4000" b="0" strike="noStrike" spc="-1" dirty="0">
              <a:latin typeface="Arial"/>
            </a:endParaRPr>
          </a:p>
        </p:txBody>
      </p:sp>
    </p:spTree>
    <p:extLst>
      <p:ext uri="{BB962C8B-B14F-4D97-AF65-F5344CB8AC3E}">
        <p14:creationId xmlns:p14="http://schemas.microsoft.com/office/powerpoint/2010/main" val="2743739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4</a:t>
            </a:fld>
            <a:endParaRPr lang="en-US" sz="1000" b="0" strike="noStrike" spc="-1">
              <a:latin typeface="Arial"/>
            </a:endParaRPr>
          </a:p>
        </p:txBody>
      </p:sp>
      <p:sp>
        <p:nvSpPr>
          <p:cNvPr id="516" name="CustomShape 2"/>
          <p:cNvSpPr/>
          <p:nvPr/>
        </p:nvSpPr>
        <p:spPr>
          <a:xfrm>
            <a:off x="2858815" y="1376714"/>
            <a:ext cx="4608512" cy="467164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At first researchers at Dutch universities were hesitant, most did not republish </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Universities came to their aid and asked a reputable expert for advice</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Questions raised by art. 25fa needed to be answered….</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Questions like ….</a:t>
            </a:r>
          </a:p>
          <a:p>
            <a:pPr marL="181080" indent="-180720">
              <a:lnSpc>
                <a:spcPct val="100000"/>
              </a:lnSpc>
              <a:spcBef>
                <a:spcPts val="601"/>
              </a:spcBef>
              <a:spcAft>
                <a:spcPts val="601"/>
              </a:spcAft>
              <a:buClr>
                <a:srgbClr val="001158"/>
              </a:buClr>
              <a:buFont typeface="Arial"/>
              <a:buChar char="•"/>
            </a:pPr>
            <a:endParaRPr lang="en-US" sz="2800" spc="-1" dirty="0">
              <a:solidFill>
                <a:srgbClr val="001158"/>
              </a:solidFill>
              <a:latin typeface="Georgia"/>
            </a:endParaRPr>
          </a:p>
          <a:p>
            <a:pPr>
              <a:lnSpc>
                <a:spcPct val="100000"/>
              </a:lnSpc>
              <a:spcBef>
                <a:spcPts val="601"/>
              </a:spcBef>
              <a:spcAft>
                <a:spcPts val="601"/>
              </a:spcAft>
            </a:pPr>
            <a:endParaRPr lang="en-US" sz="2600" b="0" strike="noStrike" spc="-1" dirty="0">
              <a:latin typeface="Arial"/>
            </a:endParaRPr>
          </a:p>
          <a:p>
            <a:pPr>
              <a:lnSpc>
                <a:spcPct val="100000"/>
              </a:lnSpc>
              <a:spcBef>
                <a:spcPts val="601"/>
              </a:spcBef>
              <a:spcAft>
                <a:spcPts val="601"/>
              </a:spcAft>
            </a:pPr>
            <a:endParaRPr lang="en-US" sz="2600" b="0" strike="noStrike" spc="-1" dirty="0">
              <a:latin typeface="Arial"/>
            </a:endParaRPr>
          </a:p>
          <a:p>
            <a:pPr>
              <a:lnSpc>
                <a:spcPct val="90000"/>
              </a:lnSpc>
              <a:spcBef>
                <a:spcPts val="601"/>
              </a:spcBef>
              <a:spcAft>
                <a:spcPts val="601"/>
              </a:spcAft>
            </a:pPr>
            <a:endParaRPr lang="en-US" sz="2600" b="0" strike="noStrike" spc="-1" dirty="0">
              <a:latin typeface="Arial"/>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How did Researchers React</a:t>
            </a:r>
            <a:r>
              <a:rPr lang="en-US" sz="4000" b="1" strike="noStrike" spc="-1" dirty="0">
                <a:solidFill>
                  <a:srgbClr val="001158"/>
                </a:solidFill>
                <a:latin typeface="Georgia"/>
              </a:rPr>
              <a:t>?</a:t>
            </a:r>
            <a:endParaRPr lang="en-US" sz="4000" b="0" strike="noStrike" spc="-1" dirty="0">
              <a:latin typeface="Arial"/>
            </a:endParaRPr>
          </a:p>
        </p:txBody>
      </p:sp>
      <p:pic>
        <p:nvPicPr>
          <p:cNvPr id="3" name="Picture 2">
            <a:extLst>
              <a:ext uri="{FF2B5EF4-FFF2-40B4-BE49-F238E27FC236}">
                <a16:creationId xmlns:a16="http://schemas.microsoft.com/office/drawing/2014/main" id="{5A39D720-3BC2-0A4B-B6DD-13D42901B5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519" y="1376714"/>
            <a:ext cx="2520280" cy="3353515"/>
          </a:xfrm>
          <a:prstGeom prst="rect">
            <a:avLst/>
          </a:prstGeom>
        </p:spPr>
      </p:pic>
      <p:pic>
        <p:nvPicPr>
          <p:cNvPr id="5" name="Picture 4">
            <a:extLst>
              <a:ext uri="{FF2B5EF4-FFF2-40B4-BE49-F238E27FC236}">
                <a16:creationId xmlns:a16="http://schemas.microsoft.com/office/drawing/2014/main" id="{8DBAB9E1-1521-304C-93FB-6BFF86D5D2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7002" y="3212976"/>
            <a:ext cx="4032448" cy="2662573"/>
          </a:xfrm>
          <a:prstGeom prst="rect">
            <a:avLst/>
          </a:prstGeom>
        </p:spPr>
      </p:pic>
      <p:sp>
        <p:nvSpPr>
          <p:cNvPr id="2" name="TextBox 1">
            <a:extLst>
              <a:ext uri="{FF2B5EF4-FFF2-40B4-BE49-F238E27FC236}">
                <a16:creationId xmlns:a16="http://schemas.microsoft.com/office/drawing/2014/main" id="{84E2A4D0-0DF0-B74B-A8AF-57F9C4E581D5}"/>
              </a:ext>
            </a:extLst>
          </p:cNvPr>
          <p:cNvSpPr txBox="1"/>
          <p:nvPr/>
        </p:nvSpPr>
        <p:spPr>
          <a:xfrm>
            <a:off x="0" y="4730229"/>
            <a:ext cx="2520280" cy="570979"/>
          </a:xfrm>
          <a:prstGeom prst="rect">
            <a:avLst/>
          </a:prstGeom>
          <a:noFill/>
        </p:spPr>
        <p:txBody>
          <a:bodyPr wrap="none" lIns="108000" tIns="108000" rIns="108000" bIns="108000" rtlCol="0">
            <a:noAutofit/>
          </a:bodyPr>
          <a:lstStyle/>
          <a:p>
            <a:r>
              <a:rPr lang="en-NL" sz="1200" noProof="0" dirty="0">
                <a:solidFill>
                  <a:schemeClr val="bg2"/>
                </a:solidFill>
              </a:rPr>
              <a:t>By WingedWolf CC BY-NC-ND 2.0</a:t>
            </a:r>
          </a:p>
          <a:p>
            <a:r>
              <a:rPr lang="en-NL" sz="1200" noProof="0" dirty="0">
                <a:solidFill>
                  <a:schemeClr val="bg2"/>
                </a:solidFill>
              </a:rPr>
              <a:t>Source: search.creativecommons.org</a:t>
            </a:r>
          </a:p>
        </p:txBody>
      </p:sp>
      <p:sp>
        <p:nvSpPr>
          <p:cNvPr id="4" name="TextBox 3">
            <a:extLst>
              <a:ext uri="{FF2B5EF4-FFF2-40B4-BE49-F238E27FC236}">
                <a16:creationId xmlns:a16="http://schemas.microsoft.com/office/drawing/2014/main" id="{096DA0F7-F426-4249-BEBE-DF85D6100E9B}"/>
              </a:ext>
            </a:extLst>
          </p:cNvPr>
          <p:cNvSpPr txBox="1"/>
          <p:nvPr/>
        </p:nvSpPr>
        <p:spPr>
          <a:xfrm>
            <a:off x="7805862" y="5875549"/>
            <a:ext cx="4023588" cy="577787"/>
          </a:xfrm>
          <a:prstGeom prst="rect">
            <a:avLst/>
          </a:prstGeom>
          <a:noFill/>
        </p:spPr>
        <p:txBody>
          <a:bodyPr wrap="none" lIns="108000" tIns="108000" rIns="108000" bIns="108000" rtlCol="0">
            <a:noAutofit/>
          </a:bodyPr>
          <a:lstStyle/>
          <a:p>
            <a:r>
              <a:rPr lang="en-NL" sz="1200" noProof="0" dirty="0">
                <a:solidFill>
                  <a:schemeClr val="bg2"/>
                </a:solidFill>
              </a:rPr>
              <a:t>By Leo Reynolds CC BY-NC-SA 2.0</a:t>
            </a:r>
          </a:p>
          <a:p>
            <a:r>
              <a:rPr lang="en-NL" sz="1200" dirty="0">
                <a:solidFill>
                  <a:schemeClr val="bg2"/>
                </a:solidFill>
              </a:rPr>
              <a:t>Source: search.creativecommons.org</a:t>
            </a:r>
            <a:endParaRPr lang="en-NL" sz="1200" noProof="0" dirty="0" err="1">
              <a:solidFill>
                <a:schemeClr val="bg2"/>
              </a:solidFill>
            </a:endParaRPr>
          </a:p>
        </p:txBody>
      </p:sp>
    </p:spTree>
    <p:extLst>
      <p:ext uri="{BB962C8B-B14F-4D97-AF65-F5344CB8AC3E}">
        <p14:creationId xmlns:p14="http://schemas.microsoft.com/office/powerpoint/2010/main" val="338739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5</a:t>
            </a:fld>
            <a:endParaRPr lang="en-US" sz="1000" b="0" strike="noStrike" spc="-1">
              <a:latin typeface="Arial"/>
            </a:endParaRPr>
          </a:p>
        </p:txBody>
      </p:sp>
      <p:sp>
        <p:nvSpPr>
          <p:cNvPr id="516" name="CustomShape 2"/>
          <p:cNvSpPr/>
          <p:nvPr/>
        </p:nvSpPr>
        <p:spPr>
          <a:xfrm>
            <a:off x="698575" y="980280"/>
            <a:ext cx="10153128" cy="506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800" spc="-1" dirty="0">
                <a:solidFill>
                  <a:srgbClr val="001158"/>
                </a:solidFill>
                <a:latin typeface="Georgia"/>
              </a:rPr>
              <a:t>Art. 25fa DCA:</a:t>
            </a:r>
            <a:br>
              <a:rPr lang="en-US" sz="2800" spc="-1" dirty="0">
                <a:solidFill>
                  <a:srgbClr val="001158"/>
                </a:solidFill>
                <a:latin typeface="Georgia"/>
              </a:rPr>
            </a:br>
            <a:r>
              <a:rPr lang="en-US" sz="2800" spc="-1" dirty="0">
                <a:solidFill>
                  <a:srgbClr val="001158"/>
                </a:solidFill>
                <a:latin typeface="Georgia"/>
              </a:rPr>
              <a:t>The maker of a </a:t>
            </a:r>
            <a:r>
              <a:rPr lang="en-US" sz="2800" spc="-1" dirty="0">
                <a:solidFill>
                  <a:srgbClr val="001158"/>
                </a:solidFill>
                <a:highlight>
                  <a:srgbClr val="FFFF00"/>
                </a:highlight>
                <a:latin typeface="Georgia"/>
              </a:rPr>
              <a:t>short scientific work</a:t>
            </a:r>
            <a:r>
              <a:rPr lang="en-US" sz="2800" spc="-1" dirty="0">
                <a:solidFill>
                  <a:srgbClr val="001158"/>
                </a:solidFill>
                <a:latin typeface="Georgia"/>
              </a:rPr>
              <a:t> for which the research has been financed in whole or in part with Dutch public funds shall have the right to make the work available to the public free of charge after a reasonable period following its first publication, provided that the source of the first publication is clearly indicated.</a:t>
            </a:r>
          </a:p>
          <a:p>
            <a:pPr marL="181080" indent="-180720">
              <a:spcBef>
                <a:spcPts val="601"/>
              </a:spcBef>
              <a:spcAft>
                <a:spcPts val="601"/>
              </a:spcAft>
              <a:buClr>
                <a:srgbClr val="001158"/>
              </a:buClr>
              <a:buFont typeface="Arial"/>
              <a:buChar char="•"/>
            </a:pPr>
            <a:r>
              <a:rPr lang="en-US" sz="2800" spc="-1" dirty="0">
                <a:solidFill>
                  <a:srgbClr val="FF0000"/>
                </a:solidFill>
                <a:latin typeface="Georgia"/>
              </a:rPr>
              <a:t>How is a short scientific work defined?</a:t>
            </a: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Dutch Copyright Act</a:t>
            </a:r>
            <a:endParaRPr lang="en-US" sz="4000" b="0" strike="noStrike" spc="-1" dirty="0">
              <a:latin typeface="Arial"/>
            </a:endParaRPr>
          </a:p>
        </p:txBody>
      </p:sp>
    </p:spTree>
    <p:extLst>
      <p:ext uri="{BB962C8B-B14F-4D97-AF65-F5344CB8AC3E}">
        <p14:creationId xmlns:p14="http://schemas.microsoft.com/office/powerpoint/2010/main" val="1869906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6</a:t>
            </a:fld>
            <a:endParaRPr lang="en-US" sz="1000" b="0" strike="noStrike" spc="-1">
              <a:latin typeface="Arial"/>
            </a:endParaRPr>
          </a:p>
        </p:txBody>
      </p:sp>
      <p:sp>
        <p:nvSpPr>
          <p:cNvPr id="516" name="CustomShape 2"/>
          <p:cNvSpPr/>
          <p:nvPr/>
        </p:nvSpPr>
        <p:spPr>
          <a:xfrm>
            <a:off x="698575" y="980280"/>
            <a:ext cx="10153128" cy="506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800" spc="-1" dirty="0">
                <a:solidFill>
                  <a:srgbClr val="001158"/>
                </a:solidFill>
                <a:latin typeface="Georgia"/>
              </a:rPr>
              <a:t>Art. 25fa DCA:</a:t>
            </a:r>
            <a:br>
              <a:rPr lang="en-US" sz="2800" spc="-1" dirty="0">
                <a:solidFill>
                  <a:srgbClr val="001158"/>
                </a:solidFill>
                <a:latin typeface="Georgia"/>
              </a:rPr>
            </a:br>
            <a:r>
              <a:rPr lang="en-US" sz="2800" spc="-1" dirty="0">
                <a:solidFill>
                  <a:srgbClr val="001158"/>
                </a:solidFill>
                <a:latin typeface="Georgia"/>
              </a:rPr>
              <a:t>The maker of a short scientific work for which the research has been </a:t>
            </a:r>
            <a:r>
              <a:rPr lang="en-US" sz="2800" spc="-1" dirty="0">
                <a:solidFill>
                  <a:srgbClr val="001158"/>
                </a:solidFill>
                <a:highlight>
                  <a:srgbClr val="FFFF00"/>
                </a:highlight>
                <a:latin typeface="Georgia"/>
              </a:rPr>
              <a:t>financed in whole or in part with Dutch public funds </a:t>
            </a:r>
            <a:r>
              <a:rPr lang="en-US" sz="2800" spc="-1" dirty="0">
                <a:solidFill>
                  <a:srgbClr val="001158"/>
                </a:solidFill>
                <a:latin typeface="Georgia"/>
              </a:rPr>
              <a:t>shall have the right to make the work available to the public free of charge after a reasonable period following its first publication, provided that the source of the first publication is clearly indicated.</a:t>
            </a:r>
          </a:p>
          <a:p>
            <a:pPr marL="181080" indent="-180720">
              <a:spcBef>
                <a:spcPts val="601"/>
              </a:spcBef>
              <a:spcAft>
                <a:spcPts val="601"/>
              </a:spcAft>
              <a:buClr>
                <a:srgbClr val="001158"/>
              </a:buClr>
              <a:buFont typeface="Arial"/>
              <a:buChar char="•"/>
            </a:pPr>
            <a:r>
              <a:rPr lang="en-US" sz="2800" spc="-1" dirty="0">
                <a:solidFill>
                  <a:srgbClr val="FF0000"/>
                </a:solidFill>
                <a:latin typeface="Georgia"/>
              </a:rPr>
              <a:t>How much or how little does ‘in part’ have to be to comply with the requirement of this article 25fa DCA?</a:t>
            </a: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Dutch Copyright Act</a:t>
            </a:r>
            <a:endParaRPr lang="en-US" sz="4000" b="0" strike="noStrike" spc="-1" dirty="0">
              <a:latin typeface="Arial"/>
            </a:endParaRPr>
          </a:p>
        </p:txBody>
      </p:sp>
    </p:spTree>
    <p:extLst>
      <p:ext uri="{BB962C8B-B14F-4D97-AF65-F5344CB8AC3E}">
        <p14:creationId xmlns:p14="http://schemas.microsoft.com/office/powerpoint/2010/main" val="606409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7</a:t>
            </a:fld>
            <a:endParaRPr lang="en-US" sz="1000" b="0" strike="noStrike" spc="-1">
              <a:latin typeface="Arial"/>
            </a:endParaRPr>
          </a:p>
        </p:txBody>
      </p:sp>
      <p:sp>
        <p:nvSpPr>
          <p:cNvPr id="516" name="CustomShape 2"/>
          <p:cNvSpPr/>
          <p:nvPr/>
        </p:nvSpPr>
        <p:spPr>
          <a:xfrm>
            <a:off x="698575" y="980280"/>
            <a:ext cx="10153128" cy="506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800" spc="-1" dirty="0">
                <a:solidFill>
                  <a:srgbClr val="001158"/>
                </a:solidFill>
                <a:latin typeface="Georgia"/>
              </a:rPr>
              <a:t>Art. 25fa DCA:</a:t>
            </a:r>
            <a:br>
              <a:rPr lang="en-US" sz="2800" spc="-1" dirty="0">
                <a:solidFill>
                  <a:srgbClr val="001158"/>
                </a:solidFill>
                <a:latin typeface="Georgia"/>
              </a:rPr>
            </a:br>
            <a:r>
              <a:rPr lang="en-US" sz="2800" spc="-1" dirty="0">
                <a:solidFill>
                  <a:srgbClr val="001158"/>
                </a:solidFill>
                <a:latin typeface="Georgia"/>
              </a:rPr>
              <a:t>The maker of a short scientific work for which the research has been financed in whole or in part with Dutch public funds shall have the right to make the work available to the public free of charge </a:t>
            </a:r>
            <a:r>
              <a:rPr lang="en-US" sz="2800" spc="-1" dirty="0">
                <a:solidFill>
                  <a:srgbClr val="001158"/>
                </a:solidFill>
                <a:highlight>
                  <a:srgbClr val="FFFF00"/>
                </a:highlight>
                <a:latin typeface="Georgia"/>
              </a:rPr>
              <a:t>after a reasonable period </a:t>
            </a:r>
            <a:r>
              <a:rPr lang="en-US" sz="2800" spc="-1" dirty="0">
                <a:solidFill>
                  <a:srgbClr val="001158"/>
                </a:solidFill>
                <a:latin typeface="Georgia"/>
              </a:rPr>
              <a:t>following its first publication, provided that the source of the first publication is clearly indicated.</a:t>
            </a:r>
          </a:p>
          <a:p>
            <a:pPr marL="181080" indent="-180720">
              <a:spcBef>
                <a:spcPts val="601"/>
              </a:spcBef>
              <a:spcAft>
                <a:spcPts val="601"/>
              </a:spcAft>
              <a:buClr>
                <a:srgbClr val="001158"/>
              </a:buClr>
              <a:buFont typeface="Arial"/>
              <a:buChar char="•"/>
            </a:pPr>
            <a:r>
              <a:rPr lang="en-US" sz="2800" spc="-1" dirty="0">
                <a:solidFill>
                  <a:srgbClr val="FF0000"/>
                </a:solidFill>
                <a:latin typeface="Georgia"/>
              </a:rPr>
              <a:t>What is a reasonable period?</a:t>
            </a:r>
            <a:br>
              <a:rPr lang="en-US" sz="2800" spc="-1" dirty="0">
                <a:solidFill>
                  <a:srgbClr val="001158"/>
                </a:solidFill>
                <a:latin typeface="Georgia"/>
              </a:rPr>
            </a:br>
            <a:endParaRPr lang="en-US" sz="28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Dutch Copyright Act</a:t>
            </a:r>
            <a:endParaRPr lang="en-US" sz="4000" b="0" strike="noStrike" spc="-1" dirty="0">
              <a:latin typeface="Arial"/>
            </a:endParaRPr>
          </a:p>
        </p:txBody>
      </p:sp>
    </p:spTree>
    <p:extLst>
      <p:ext uri="{BB962C8B-B14F-4D97-AF65-F5344CB8AC3E}">
        <p14:creationId xmlns:p14="http://schemas.microsoft.com/office/powerpoint/2010/main" val="3975560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8</a:t>
            </a:fld>
            <a:endParaRPr lang="en-US" sz="1000" b="0" strike="noStrike" spc="-1">
              <a:latin typeface="Arial"/>
            </a:endParaRPr>
          </a:p>
        </p:txBody>
      </p:sp>
      <p:sp>
        <p:nvSpPr>
          <p:cNvPr id="516" name="CustomShape 2"/>
          <p:cNvSpPr/>
          <p:nvPr/>
        </p:nvSpPr>
        <p:spPr>
          <a:xfrm>
            <a:off x="698575" y="1268760"/>
            <a:ext cx="10153128" cy="4779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br>
              <a:rPr lang="en-US" sz="2000" spc="-1" dirty="0">
                <a:solidFill>
                  <a:srgbClr val="001158"/>
                </a:solidFill>
                <a:latin typeface="Georgia"/>
              </a:rPr>
            </a:br>
            <a:br>
              <a:rPr lang="en-US" sz="2000" spc="-1" dirty="0">
                <a:solidFill>
                  <a:srgbClr val="001158"/>
                </a:solidFill>
                <a:latin typeface="Georgia"/>
              </a:rPr>
            </a:br>
            <a:endParaRPr lang="en-US"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National Project Group </a:t>
            </a:r>
            <a:r>
              <a:rPr lang="en-US" sz="4000" b="1" spc="-1" dirty="0" err="1">
                <a:solidFill>
                  <a:srgbClr val="001158"/>
                </a:solidFill>
                <a:latin typeface="Georgia"/>
              </a:rPr>
              <a:t>Taverne</a:t>
            </a:r>
            <a:endParaRPr lang="en-US" sz="4000" b="0" strike="noStrike" spc="-1" dirty="0">
              <a:latin typeface="Arial"/>
            </a:endParaRPr>
          </a:p>
        </p:txBody>
      </p:sp>
      <p:pic>
        <p:nvPicPr>
          <p:cNvPr id="3" name="Picture 2">
            <a:extLst>
              <a:ext uri="{FF2B5EF4-FFF2-40B4-BE49-F238E27FC236}">
                <a16:creationId xmlns:a16="http://schemas.microsoft.com/office/drawing/2014/main" id="{7F751781-5962-434F-A21B-97262094F5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165" y="1452144"/>
            <a:ext cx="6912768" cy="4596216"/>
          </a:xfrm>
          <a:prstGeom prst="rect">
            <a:avLst/>
          </a:prstGeom>
        </p:spPr>
      </p:pic>
      <p:sp>
        <p:nvSpPr>
          <p:cNvPr id="4" name="TextBox 3">
            <a:extLst>
              <a:ext uri="{FF2B5EF4-FFF2-40B4-BE49-F238E27FC236}">
                <a16:creationId xmlns:a16="http://schemas.microsoft.com/office/drawing/2014/main" id="{96B87037-C714-7747-B30A-450BE19C9F43}"/>
              </a:ext>
            </a:extLst>
          </p:cNvPr>
          <p:cNvSpPr txBox="1"/>
          <p:nvPr/>
        </p:nvSpPr>
        <p:spPr>
          <a:xfrm>
            <a:off x="7899375" y="1452144"/>
            <a:ext cx="3625810" cy="4137096"/>
          </a:xfrm>
          <a:prstGeom prst="rect">
            <a:avLst/>
          </a:prstGeom>
          <a:noFill/>
        </p:spPr>
        <p:txBody>
          <a:bodyPr wrap="none" lIns="108000" tIns="108000" rIns="108000" bIns="108000" rtlCol="0">
            <a:noAutofit/>
          </a:bodyPr>
          <a:lstStyle/>
          <a:p>
            <a:pPr algn="ctr"/>
            <a:r>
              <a:rPr lang="en-NL" noProof="0" dirty="0">
                <a:solidFill>
                  <a:schemeClr val="bg2"/>
                </a:solidFill>
              </a:rPr>
              <a:t>Dutch universities </a:t>
            </a:r>
          </a:p>
          <a:p>
            <a:pPr algn="ctr"/>
            <a:r>
              <a:rPr lang="en-NL" noProof="0" dirty="0">
                <a:solidFill>
                  <a:schemeClr val="bg2"/>
                </a:solidFill>
              </a:rPr>
              <a:t>and their </a:t>
            </a:r>
            <a:r>
              <a:rPr lang="en-GB" dirty="0">
                <a:solidFill>
                  <a:schemeClr val="bg2"/>
                </a:solidFill>
              </a:rPr>
              <a:t>l</a:t>
            </a:r>
            <a:r>
              <a:rPr lang="en-NL" dirty="0">
                <a:solidFill>
                  <a:schemeClr val="bg2"/>
                </a:solidFill>
              </a:rPr>
              <a:t>ibraries </a:t>
            </a:r>
            <a:r>
              <a:rPr lang="en-NL" noProof="0" dirty="0">
                <a:solidFill>
                  <a:schemeClr val="bg2"/>
                </a:solidFill>
              </a:rPr>
              <a:t> </a:t>
            </a:r>
          </a:p>
          <a:p>
            <a:pPr algn="ctr"/>
            <a:r>
              <a:rPr lang="en-NL" noProof="0" dirty="0">
                <a:solidFill>
                  <a:schemeClr val="bg2"/>
                </a:solidFill>
              </a:rPr>
              <a:t>decided to </a:t>
            </a:r>
            <a:r>
              <a:rPr lang="en-NL" dirty="0">
                <a:solidFill>
                  <a:schemeClr val="bg2"/>
                </a:solidFill>
              </a:rPr>
              <a:t>collaborate </a:t>
            </a:r>
          </a:p>
          <a:p>
            <a:pPr algn="ctr"/>
            <a:r>
              <a:rPr lang="en-NL" dirty="0">
                <a:solidFill>
                  <a:schemeClr val="bg2"/>
                </a:solidFill>
              </a:rPr>
              <a:t>and formed the</a:t>
            </a:r>
          </a:p>
          <a:p>
            <a:pPr algn="ctr"/>
            <a:r>
              <a:rPr lang="en-GB" dirty="0">
                <a:solidFill>
                  <a:schemeClr val="bg2"/>
                </a:solidFill>
              </a:rPr>
              <a:t>N</a:t>
            </a:r>
            <a:r>
              <a:rPr lang="en-NL" dirty="0">
                <a:solidFill>
                  <a:schemeClr val="bg2"/>
                </a:solidFill>
              </a:rPr>
              <a:t>ational Project Group Taverne</a:t>
            </a:r>
          </a:p>
          <a:p>
            <a:pPr algn="ctr"/>
            <a:endParaRPr lang="en-NL" dirty="0">
              <a:solidFill>
                <a:schemeClr val="bg2"/>
              </a:solidFill>
            </a:endParaRPr>
          </a:p>
          <a:p>
            <a:pPr algn="ctr"/>
            <a:r>
              <a:rPr lang="en-NL" dirty="0">
                <a:solidFill>
                  <a:schemeClr val="bg2"/>
                </a:solidFill>
              </a:rPr>
              <a:t>Each university </a:t>
            </a:r>
          </a:p>
          <a:p>
            <a:pPr algn="ctr"/>
            <a:r>
              <a:rPr lang="en-NL" dirty="0">
                <a:solidFill>
                  <a:schemeClr val="bg2"/>
                </a:solidFill>
              </a:rPr>
              <a:t>had its own local</a:t>
            </a:r>
          </a:p>
          <a:p>
            <a:pPr algn="ctr"/>
            <a:r>
              <a:rPr lang="en-NL" dirty="0">
                <a:solidFill>
                  <a:schemeClr val="bg2"/>
                </a:solidFill>
              </a:rPr>
              <a:t> Project Leader Taverne</a:t>
            </a:r>
            <a:br>
              <a:rPr lang="en-NL" dirty="0">
                <a:solidFill>
                  <a:schemeClr val="bg2"/>
                </a:solidFill>
              </a:rPr>
            </a:br>
            <a:endParaRPr lang="en-NL" dirty="0">
              <a:solidFill>
                <a:schemeClr val="bg2"/>
              </a:solidFill>
            </a:endParaRPr>
          </a:p>
          <a:p>
            <a:pPr algn="ctr"/>
            <a:r>
              <a:rPr lang="en-NL" dirty="0">
                <a:solidFill>
                  <a:schemeClr val="bg2"/>
                </a:solidFill>
              </a:rPr>
              <a:t>Developing a way of working </a:t>
            </a:r>
          </a:p>
          <a:p>
            <a:pPr algn="ctr"/>
            <a:r>
              <a:rPr lang="en-NL" dirty="0">
                <a:solidFill>
                  <a:schemeClr val="bg2"/>
                </a:solidFill>
              </a:rPr>
              <a:t>for universities,</a:t>
            </a:r>
          </a:p>
          <a:p>
            <a:pPr algn="ctr"/>
            <a:r>
              <a:rPr lang="en-NL" dirty="0">
                <a:solidFill>
                  <a:schemeClr val="bg2"/>
                </a:solidFill>
              </a:rPr>
              <a:t>their scholars </a:t>
            </a:r>
            <a:br>
              <a:rPr lang="en-NL" dirty="0">
                <a:solidFill>
                  <a:schemeClr val="bg2"/>
                </a:solidFill>
              </a:rPr>
            </a:br>
            <a:r>
              <a:rPr lang="en-NL" dirty="0">
                <a:solidFill>
                  <a:schemeClr val="bg2"/>
                </a:solidFill>
              </a:rPr>
              <a:t>and their libraries</a:t>
            </a:r>
          </a:p>
          <a:p>
            <a:pPr algn="ctr"/>
            <a:endParaRPr lang="en-NL" dirty="0">
              <a:solidFill>
                <a:schemeClr val="bg2"/>
              </a:solidFill>
            </a:endParaRPr>
          </a:p>
          <a:p>
            <a:pPr algn="ctr"/>
            <a:r>
              <a:rPr lang="en-NL" dirty="0">
                <a:solidFill>
                  <a:schemeClr val="bg2"/>
                </a:solidFill>
              </a:rPr>
              <a:t>Their answers?</a:t>
            </a:r>
          </a:p>
          <a:p>
            <a:endParaRPr lang="en-NL" noProof="0" dirty="0" err="1">
              <a:solidFill>
                <a:schemeClr val="bg2"/>
              </a:solidFill>
            </a:endParaRPr>
          </a:p>
        </p:txBody>
      </p:sp>
    </p:spTree>
    <p:extLst>
      <p:ext uri="{BB962C8B-B14F-4D97-AF65-F5344CB8AC3E}">
        <p14:creationId xmlns:p14="http://schemas.microsoft.com/office/powerpoint/2010/main" val="3017578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9</a:t>
            </a:fld>
            <a:endParaRPr lang="en-US" sz="1000" b="0" strike="noStrike" spc="-1">
              <a:latin typeface="Arial"/>
            </a:endParaRPr>
          </a:p>
        </p:txBody>
      </p:sp>
      <p:sp>
        <p:nvSpPr>
          <p:cNvPr id="516" name="CustomShape 2"/>
          <p:cNvSpPr/>
          <p:nvPr/>
        </p:nvSpPr>
        <p:spPr>
          <a:xfrm>
            <a:off x="698575" y="764704"/>
            <a:ext cx="10513168" cy="52836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800" spc="-1" dirty="0">
                <a:solidFill>
                  <a:srgbClr val="001158"/>
                </a:solidFill>
                <a:highlight>
                  <a:srgbClr val="FFFF00"/>
                </a:highlight>
                <a:latin typeface="Georgia"/>
              </a:rPr>
              <a:t>Short scientific work</a:t>
            </a:r>
            <a:r>
              <a:rPr lang="en-US" sz="2800" spc="-1" dirty="0">
                <a:solidFill>
                  <a:srgbClr val="001158"/>
                </a:solidFill>
                <a:latin typeface="Georgia"/>
              </a:rPr>
              <a:t>, definition:</a:t>
            </a:r>
            <a:br>
              <a:rPr lang="en-US" sz="2800" spc="-1" dirty="0">
                <a:solidFill>
                  <a:srgbClr val="001158"/>
                </a:solidFill>
                <a:latin typeface="Georgia"/>
              </a:rPr>
            </a:br>
            <a:r>
              <a:rPr lang="en-US" sz="2800" spc="-1" dirty="0">
                <a:solidFill>
                  <a:srgbClr val="001158"/>
                </a:solidFill>
                <a:latin typeface="Georgia"/>
              </a:rPr>
              <a:t>- Journal articles</a:t>
            </a:r>
            <a:br>
              <a:rPr lang="en-US" sz="2800" spc="-1" dirty="0">
                <a:solidFill>
                  <a:srgbClr val="001158"/>
                </a:solidFill>
                <a:latin typeface="Georgia"/>
              </a:rPr>
            </a:br>
            <a:r>
              <a:rPr lang="en-US" sz="2800" spc="-1" dirty="0">
                <a:solidFill>
                  <a:srgbClr val="001158"/>
                </a:solidFill>
                <a:latin typeface="Georgia"/>
              </a:rPr>
              <a:t>- Book chapters in multi-authored books</a:t>
            </a:r>
            <a:br>
              <a:rPr lang="en-US" sz="2800" spc="-1" dirty="0">
                <a:solidFill>
                  <a:srgbClr val="001158"/>
                </a:solidFill>
                <a:latin typeface="Georgia"/>
              </a:rPr>
            </a:br>
            <a:r>
              <a:rPr lang="en-US" sz="2800" spc="-1" dirty="0">
                <a:solidFill>
                  <a:srgbClr val="001158"/>
                </a:solidFill>
                <a:latin typeface="Georgia"/>
              </a:rPr>
              <a:t>- Conference papers</a:t>
            </a:r>
            <a:br>
              <a:rPr lang="en-US" sz="2800" spc="-1" dirty="0">
                <a:solidFill>
                  <a:srgbClr val="001158"/>
                </a:solidFill>
                <a:latin typeface="Georgia"/>
              </a:rPr>
            </a:br>
            <a:r>
              <a:rPr lang="en-US" sz="2800" spc="-1" dirty="0">
                <a:solidFill>
                  <a:srgbClr val="001158"/>
                </a:solidFill>
                <a:latin typeface="Georgia"/>
              </a:rPr>
              <a:t>For the avoidance of doubt: it does </a:t>
            </a:r>
            <a:r>
              <a:rPr lang="en-US" sz="2800" spc="-1" dirty="0">
                <a:solidFill>
                  <a:srgbClr val="FF0000"/>
                </a:solidFill>
                <a:latin typeface="Georgia"/>
              </a:rPr>
              <a:t>NOT</a:t>
            </a:r>
            <a:r>
              <a:rPr lang="en-US" sz="2800" spc="-1" dirty="0">
                <a:solidFill>
                  <a:srgbClr val="001158"/>
                </a:solidFill>
                <a:latin typeface="Georgia"/>
              </a:rPr>
              <a:t> include (chapters of) monographs</a:t>
            </a:r>
          </a:p>
          <a:p>
            <a:pPr marL="181080" indent="-180720">
              <a:spcBef>
                <a:spcPts val="601"/>
              </a:spcBef>
              <a:spcAft>
                <a:spcPts val="601"/>
              </a:spcAft>
              <a:buClr>
                <a:srgbClr val="001158"/>
              </a:buClr>
              <a:buFont typeface="Arial"/>
              <a:buChar char="•"/>
            </a:pPr>
            <a:r>
              <a:rPr lang="en-US" sz="2800" spc="-1" dirty="0">
                <a:solidFill>
                  <a:srgbClr val="001158"/>
                </a:solidFill>
                <a:latin typeface="Georgia"/>
              </a:rPr>
              <a:t>The work will be republished in the final published version/</a:t>
            </a:r>
            <a:br>
              <a:rPr lang="en-US" sz="2800" spc="-1" dirty="0">
                <a:solidFill>
                  <a:srgbClr val="001158"/>
                </a:solidFill>
                <a:latin typeface="Georgia"/>
              </a:rPr>
            </a:br>
            <a:r>
              <a:rPr lang="en-US" sz="2800" spc="-1" dirty="0">
                <a:solidFill>
                  <a:srgbClr val="001158"/>
                </a:solidFill>
                <a:latin typeface="Georgia"/>
              </a:rPr>
              <a:t>version of record</a:t>
            </a:r>
            <a:br>
              <a:rPr lang="en-US" sz="2800" spc="-1" dirty="0">
                <a:solidFill>
                  <a:srgbClr val="001158"/>
                </a:solidFill>
                <a:latin typeface="Georgia"/>
              </a:rPr>
            </a:br>
            <a:endParaRPr lang="en-US" sz="28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DCA: short scientific work</a:t>
            </a:r>
            <a:endParaRPr lang="en-US" sz="4000" b="0" strike="noStrike" spc="-1" dirty="0">
              <a:latin typeface="Arial"/>
            </a:endParaRPr>
          </a:p>
        </p:txBody>
      </p:sp>
    </p:spTree>
    <p:extLst>
      <p:ext uri="{BB962C8B-B14F-4D97-AF65-F5344CB8AC3E}">
        <p14:creationId xmlns:p14="http://schemas.microsoft.com/office/powerpoint/2010/main" val="181854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10</a:t>
            </a:fld>
            <a:endParaRPr lang="en-US" sz="1000" b="0" strike="noStrike" spc="-1">
              <a:latin typeface="Arial"/>
            </a:endParaRPr>
          </a:p>
        </p:txBody>
      </p:sp>
      <p:sp>
        <p:nvSpPr>
          <p:cNvPr id="516" name="CustomShape 2"/>
          <p:cNvSpPr/>
          <p:nvPr/>
        </p:nvSpPr>
        <p:spPr>
          <a:xfrm>
            <a:off x="698575" y="1484784"/>
            <a:ext cx="10153128" cy="45635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400" spc="-1" dirty="0">
                <a:solidFill>
                  <a:srgbClr val="001158"/>
                </a:solidFill>
                <a:highlight>
                  <a:srgbClr val="FFFF00"/>
                </a:highlight>
                <a:latin typeface="Georgia"/>
              </a:rPr>
              <a:t>Financed in whole or in part with Dutch public funds:</a:t>
            </a:r>
            <a:r>
              <a:rPr lang="en-US" sz="2400" spc="-1" dirty="0">
                <a:solidFill>
                  <a:srgbClr val="001158"/>
                </a:solidFill>
                <a:latin typeface="Georgia"/>
              </a:rPr>
              <a:t> how much is too little?</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What if an article is multi-authored? What if only a small fraction or even just one of the co-authors has been funded by Dutch public funds?</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The inclusion of a researcher as co-author implies that his/her contribution is of substantial value to the final product and therefor has been financed in part with Dutch public funds</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So yes, the work may be republished</a:t>
            </a:r>
          </a:p>
          <a:p>
            <a:pPr marL="360">
              <a:spcBef>
                <a:spcPts val="601"/>
              </a:spcBef>
              <a:spcAft>
                <a:spcPts val="601"/>
              </a:spcAft>
              <a:buClr>
                <a:srgbClr val="001158"/>
              </a:buClr>
            </a:pPr>
            <a:endParaRPr lang="en-US" sz="2000" spc="-1" dirty="0">
              <a:solidFill>
                <a:srgbClr val="001158"/>
              </a:solidFill>
              <a:latin typeface="Georgia"/>
            </a:endParaRPr>
          </a:p>
          <a:p>
            <a:pPr marL="181080" indent="-180720">
              <a:spcBef>
                <a:spcPts val="601"/>
              </a:spcBef>
              <a:spcAft>
                <a:spcPts val="601"/>
              </a:spcAft>
              <a:buClr>
                <a:srgbClr val="001158"/>
              </a:buClr>
              <a:buFont typeface="Arial"/>
              <a:buChar char="•"/>
            </a:pPr>
            <a:endParaRPr lang="en-US"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DCA: in whole or in part</a:t>
            </a:r>
            <a:endParaRPr lang="en-US" sz="4000" b="0" strike="noStrike" spc="-1" dirty="0">
              <a:latin typeface="Arial"/>
            </a:endParaRPr>
          </a:p>
        </p:txBody>
      </p:sp>
    </p:spTree>
    <p:extLst>
      <p:ext uri="{BB962C8B-B14F-4D97-AF65-F5344CB8AC3E}">
        <p14:creationId xmlns:p14="http://schemas.microsoft.com/office/powerpoint/2010/main" val="2157319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11</a:t>
            </a:fld>
            <a:endParaRPr lang="en-US" sz="1000" b="0" strike="noStrike" spc="-1">
              <a:latin typeface="Arial"/>
            </a:endParaRPr>
          </a:p>
        </p:txBody>
      </p:sp>
      <p:sp>
        <p:nvSpPr>
          <p:cNvPr id="516" name="CustomShape 2"/>
          <p:cNvSpPr/>
          <p:nvPr/>
        </p:nvSpPr>
        <p:spPr>
          <a:xfrm>
            <a:off x="698575" y="764704"/>
            <a:ext cx="10153128" cy="52836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400" spc="-1" dirty="0">
                <a:solidFill>
                  <a:srgbClr val="001158"/>
                </a:solidFill>
                <a:latin typeface="Georgia"/>
              </a:rPr>
              <a:t>What is a </a:t>
            </a:r>
            <a:r>
              <a:rPr lang="en-US" sz="2400" spc="-1" dirty="0">
                <a:solidFill>
                  <a:srgbClr val="001158"/>
                </a:solidFill>
                <a:highlight>
                  <a:srgbClr val="FFFF00"/>
                </a:highlight>
                <a:latin typeface="Georgia"/>
              </a:rPr>
              <a:t>reasonable period following first publication</a:t>
            </a:r>
            <a:r>
              <a:rPr lang="en-US" sz="2400" spc="-1" dirty="0">
                <a:solidFill>
                  <a:srgbClr val="001158"/>
                </a:solidFill>
                <a:latin typeface="Georgia"/>
              </a:rPr>
              <a:t>?</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Project Group </a:t>
            </a:r>
            <a:r>
              <a:rPr lang="en-US" sz="2400" spc="-1" dirty="0" err="1">
                <a:solidFill>
                  <a:srgbClr val="001158"/>
                </a:solidFill>
                <a:latin typeface="Georgia"/>
              </a:rPr>
              <a:t>Taverne</a:t>
            </a:r>
            <a:r>
              <a:rPr lang="en-US" sz="2400" spc="-1" dirty="0">
                <a:solidFill>
                  <a:srgbClr val="001158"/>
                </a:solidFill>
                <a:latin typeface="Georgia"/>
              </a:rPr>
              <a:t> concluded that</a:t>
            </a:r>
            <a:br>
              <a:rPr lang="en-US" sz="2400" spc="-1" dirty="0">
                <a:solidFill>
                  <a:srgbClr val="001158"/>
                </a:solidFill>
                <a:latin typeface="Georgia"/>
              </a:rPr>
            </a:br>
            <a:r>
              <a:rPr lang="en-US" sz="2400" i="1" spc="-1" dirty="0">
                <a:solidFill>
                  <a:srgbClr val="001158"/>
                </a:solidFill>
                <a:latin typeface="Georgia"/>
              </a:rPr>
              <a:t>six months </a:t>
            </a:r>
            <a:r>
              <a:rPr lang="en-US" sz="2400" spc="-1" dirty="0">
                <a:solidFill>
                  <a:srgbClr val="001158"/>
                </a:solidFill>
                <a:latin typeface="Georgia"/>
              </a:rPr>
              <a:t>is a reasonable period</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First publication is the date the published</a:t>
            </a:r>
            <a:br>
              <a:rPr lang="en-US" sz="2400" spc="-1" dirty="0">
                <a:solidFill>
                  <a:srgbClr val="001158"/>
                </a:solidFill>
                <a:latin typeface="Georgia"/>
              </a:rPr>
            </a:br>
            <a:r>
              <a:rPr lang="en-US" sz="2400" spc="-1" dirty="0">
                <a:solidFill>
                  <a:srgbClr val="001158"/>
                </a:solidFill>
                <a:latin typeface="Georgia"/>
              </a:rPr>
              <a:t>version is made available online</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Publishers will have sufficient time to earn back </a:t>
            </a:r>
            <a:br>
              <a:rPr lang="en-US" sz="2400" spc="-1" dirty="0">
                <a:solidFill>
                  <a:srgbClr val="001158"/>
                </a:solidFill>
                <a:latin typeface="Georgia"/>
              </a:rPr>
            </a:br>
            <a:r>
              <a:rPr lang="en-US" sz="2400" spc="-1" dirty="0">
                <a:solidFill>
                  <a:srgbClr val="001158"/>
                </a:solidFill>
                <a:latin typeface="Georgia"/>
              </a:rPr>
              <a:t>their investments</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No expectations that libraries will cancel journal </a:t>
            </a:r>
            <a:br>
              <a:rPr lang="en-US" sz="2400" spc="-1" dirty="0">
                <a:solidFill>
                  <a:srgbClr val="001158"/>
                </a:solidFill>
                <a:latin typeface="Georgia"/>
              </a:rPr>
            </a:br>
            <a:r>
              <a:rPr lang="en-US" sz="2400" spc="-1" dirty="0">
                <a:solidFill>
                  <a:srgbClr val="001158"/>
                </a:solidFill>
                <a:latin typeface="Georgia"/>
              </a:rPr>
              <a:t>subscriptions due to republishing</a:t>
            </a:r>
            <a:br>
              <a:rPr lang="en-US" sz="2800" spc="-1" dirty="0">
                <a:solidFill>
                  <a:srgbClr val="001158"/>
                </a:solidFill>
                <a:latin typeface="Georgia"/>
              </a:rPr>
            </a:br>
            <a:endParaRPr lang="en-US" sz="28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Article 25fa DCA: a reasonable period</a:t>
            </a:r>
            <a:endParaRPr lang="en-US" sz="4000" b="0" strike="noStrike" spc="-1" dirty="0">
              <a:latin typeface="Arial"/>
            </a:endParaRPr>
          </a:p>
        </p:txBody>
      </p:sp>
      <p:pic>
        <p:nvPicPr>
          <p:cNvPr id="3" name="Picture 2">
            <a:extLst>
              <a:ext uri="{FF2B5EF4-FFF2-40B4-BE49-F238E27FC236}">
                <a16:creationId xmlns:a16="http://schemas.microsoft.com/office/drawing/2014/main" id="{C3929F81-FE74-3A41-83C4-9E2879208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1520" y="1321405"/>
            <a:ext cx="4064000" cy="3441700"/>
          </a:xfrm>
          <a:prstGeom prst="rect">
            <a:avLst/>
          </a:prstGeom>
        </p:spPr>
      </p:pic>
      <p:sp>
        <p:nvSpPr>
          <p:cNvPr id="4" name="TextBox 3">
            <a:extLst>
              <a:ext uri="{FF2B5EF4-FFF2-40B4-BE49-F238E27FC236}">
                <a16:creationId xmlns:a16="http://schemas.microsoft.com/office/drawing/2014/main" id="{929C9ADD-B34B-C142-B0E9-E59CA9E8AB10}"/>
              </a:ext>
            </a:extLst>
          </p:cNvPr>
          <p:cNvSpPr txBox="1"/>
          <p:nvPr/>
        </p:nvSpPr>
        <p:spPr>
          <a:xfrm>
            <a:off x="9779768" y="4677093"/>
            <a:ext cx="2174540" cy="576064"/>
          </a:xfrm>
          <a:prstGeom prst="rect">
            <a:avLst/>
          </a:prstGeom>
          <a:noFill/>
        </p:spPr>
        <p:txBody>
          <a:bodyPr wrap="none" lIns="108000" tIns="108000" rIns="108000" bIns="108000" rtlCol="0">
            <a:noAutofit/>
          </a:bodyPr>
          <a:lstStyle/>
          <a:p>
            <a:r>
              <a:rPr lang="en-NL" sz="1400" noProof="0" dirty="0">
                <a:solidFill>
                  <a:schemeClr val="bg2"/>
                </a:solidFill>
              </a:rPr>
              <a:t>By OpenClipart-Vectors</a:t>
            </a:r>
          </a:p>
          <a:p>
            <a:r>
              <a:rPr lang="en-NL" sz="1400" dirty="0">
                <a:solidFill>
                  <a:schemeClr val="bg2"/>
                </a:solidFill>
              </a:rPr>
              <a:t>with Pixabay License</a:t>
            </a:r>
            <a:endParaRPr lang="en-NL" sz="1400" noProof="0" dirty="0">
              <a:solidFill>
                <a:schemeClr val="bg2"/>
              </a:solidFill>
            </a:endParaRPr>
          </a:p>
        </p:txBody>
      </p:sp>
    </p:spTree>
    <p:extLst>
      <p:ext uri="{BB962C8B-B14F-4D97-AF65-F5344CB8AC3E}">
        <p14:creationId xmlns:p14="http://schemas.microsoft.com/office/powerpoint/2010/main" val="233325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12</a:t>
            </a:fld>
            <a:endParaRPr lang="en-US" sz="1000" b="0" strike="noStrike" spc="-1">
              <a:latin typeface="Arial"/>
            </a:endParaRPr>
          </a:p>
        </p:txBody>
      </p:sp>
      <p:sp>
        <p:nvSpPr>
          <p:cNvPr id="516" name="CustomShape 2"/>
          <p:cNvSpPr/>
          <p:nvPr/>
        </p:nvSpPr>
        <p:spPr>
          <a:xfrm>
            <a:off x="698575" y="980280"/>
            <a:ext cx="11089232" cy="506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Project Group </a:t>
            </a:r>
            <a:r>
              <a:rPr lang="en-US" sz="2400" spc="-1" dirty="0" err="1">
                <a:solidFill>
                  <a:srgbClr val="001158"/>
                </a:solidFill>
                <a:latin typeface="Georgia"/>
              </a:rPr>
              <a:t>Taverne</a:t>
            </a:r>
            <a:r>
              <a:rPr lang="en-US" sz="2400" spc="-1" dirty="0">
                <a:solidFill>
                  <a:srgbClr val="001158"/>
                </a:solidFill>
                <a:latin typeface="Georgia"/>
              </a:rPr>
              <a:t> presented its findings to the boards of all universities</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Nationwide </a:t>
            </a:r>
            <a:r>
              <a:rPr lang="en-US" sz="2400" spc="-1" dirty="0" err="1">
                <a:solidFill>
                  <a:srgbClr val="001158"/>
                </a:solidFill>
                <a:latin typeface="Georgia"/>
              </a:rPr>
              <a:t>Taverne</a:t>
            </a:r>
            <a:r>
              <a:rPr lang="en-US" sz="2400" spc="-1" dirty="0">
                <a:solidFill>
                  <a:srgbClr val="001158"/>
                </a:solidFill>
                <a:latin typeface="Georgia"/>
              </a:rPr>
              <a:t> Pilot started in early 2019</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Scholars employed by all (14) Dutch universities could participate</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Intended candidates needed to contact </a:t>
            </a:r>
            <a:br>
              <a:rPr lang="en-US" sz="2400" spc="-1" dirty="0">
                <a:solidFill>
                  <a:srgbClr val="001158"/>
                </a:solidFill>
                <a:latin typeface="Georgia"/>
              </a:rPr>
            </a:br>
            <a:r>
              <a:rPr lang="en-US" sz="2400" spc="-1" dirty="0">
                <a:solidFill>
                  <a:srgbClr val="001158"/>
                </a:solidFill>
                <a:latin typeface="Georgia"/>
              </a:rPr>
              <a:t>their university’s library</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Library checked if publications were </a:t>
            </a:r>
            <a:br>
              <a:rPr lang="en-US" sz="2400" spc="-1" dirty="0">
                <a:solidFill>
                  <a:srgbClr val="001158"/>
                </a:solidFill>
                <a:latin typeface="Georgia"/>
              </a:rPr>
            </a:br>
            <a:r>
              <a:rPr lang="en-US" sz="2400" spc="-1" dirty="0">
                <a:solidFill>
                  <a:srgbClr val="001158"/>
                </a:solidFill>
                <a:latin typeface="Georgia"/>
              </a:rPr>
              <a:t>eligible </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Participants signed a license to give </a:t>
            </a:r>
            <a:br>
              <a:rPr lang="en-US" sz="2400" spc="-1" dirty="0">
                <a:solidFill>
                  <a:srgbClr val="001158"/>
                </a:solidFill>
                <a:latin typeface="Georgia"/>
              </a:rPr>
            </a:br>
            <a:r>
              <a:rPr lang="en-US" sz="2400" spc="-1" dirty="0">
                <a:solidFill>
                  <a:srgbClr val="001158"/>
                </a:solidFill>
                <a:latin typeface="Georgia"/>
              </a:rPr>
              <a:t>their consent</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Slogan: “you share we take care”</a:t>
            </a:r>
            <a:endParaRPr lang="en-US" sz="2600" b="0" strike="noStrike" spc="-1" dirty="0">
              <a:latin typeface="Arial"/>
            </a:endParaRPr>
          </a:p>
          <a:p>
            <a:pPr>
              <a:lnSpc>
                <a:spcPct val="90000"/>
              </a:lnSpc>
              <a:spcBef>
                <a:spcPts val="601"/>
              </a:spcBef>
              <a:spcAft>
                <a:spcPts val="601"/>
              </a:spcAft>
            </a:pPr>
            <a:endParaRPr lang="en-US" sz="2600" b="0" strike="noStrike" spc="-1" dirty="0">
              <a:latin typeface="Arial"/>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How did we move on</a:t>
            </a:r>
            <a:r>
              <a:rPr lang="en-US" sz="4000" b="1" strike="noStrike" spc="-1" dirty="0">
                <a:solidFill>
                  <a:srgbClr val="001158"/>
                </a:solidFill>
                <a:latin typeface="Georgia"/>
              </a:rPr>
              <a:t>?</a:t>
            </a:r>
            <a:endParaRPr lang="en-US" sz="4000" b="0" strike="noStrike" spc="-1" dirty="0">
              <a:latin typeface="Arial"/>
            </a:endParaRPr>
          </a:p>
        </p:txBody>
      </p:sp>
      <p:pic>
        <p:nvPicPr>
          <p:cNvPr id="3" name="Picture 2">
            <a:extLst>
              <a:ext uri="{FF2B5EF4-FFF2-40B4-BE49-F238E27FC236}">
                <a16:creationId xmlns:a16="http://schemas.microsoft.com/office/drawing/2014/main" id="{97F91A88-0DC5-8C43-9BEC-8564A1298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1472" y="3140968"/>
            <a:ext cx="4464495" cy="2511278"/>
          </a:xfrm>
          <a:prstGeom prst="rect">
            <a:avLst/>
          </a:prstGeom>
        </p:spPr>
      </p:pic>
    </p:spTree>
    <p:extLst>
      <p:ext uri="{BB962C8B-B14F-4D97-AF65-F5344CB8AC3E}">
        <p14:creationId xmlns:p14="http://schemas.microsoft.com/office/powerpoint/2010/main" val="3369878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13</a:t>
            </a:fld>
            <a:endParaRPr lang="en-US" sz="1000" b="0" strike="noStrike" spc="-1">
              <a:latin typeface="Arial"/>
            </a:endParaRPr>
          </a:p>
        </p:txBody>
      </p:sp>
      <p:sp>
        <p:nvSpPr>
          <p:cNvPr id="516" name="CustomShape 2"/>
          <p:cNvSpPr/>
          <p:nvPr/>
        </p:nvSpPr>
        <p:spPr>
          <a:xfrm>
            <a:off x="5955159" y="1268760"/>
            <a:ext cx="4896544" cy="4779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You share: you, the scholar will give permission for your article(s) to be published in open access in your university repository</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We take care: libraries do the administration and: </a:t>
            </a:r>
            <a:br>
              <a:rPr lang="en-US" sz="2400" spc="-1" dirty="0">
                <a:solidFill>
                  <a:srgbClr val="001158"/>
                </a:solidFill>
                <a:latin typeface="Georgia"/>
              </a:rPr>
            </a:br>
            <a:r>
              <a:rPr lang="en-US" sz="2400" spc="-1" dirty="0">
                <a:solidFill>
                  <a:srgbClr val="001158"/>
                </a:solidFill>
                <a:latin typeface="Georgia"/>
              </a:rPr>
              <a:t>if any publisher were to undertake legal action, universities jointly will pay the legal fees</a:t>
            </a:r>
          </a:p>
          <a:p>
            <a:pPr marL="181080" indent="-180720">
              <a:lnSpc>
                <a:spcPct val="100000"/>
              </a:lnSpc>
              <a:spcBef>
                <a:spcPts val="601"/>
              </a:spcBef>
              <a:spcAft>
                <a:spcPts val="601"/>
              </a:spcAft>
              <a:buClr>
                <a:srgbClr val="001158"/>
              </a:buClr>
              <a:buFont typeface="Arial"/>
              <a:buChar char="•"/>
            </a:pPr>
            <a:endParaRPr lang="en-US" sz="2800" spc="-1" dirty="0">
              <a:solidFill>
                <a:srgbClr val="001158"/>
              </a:solidFill>
              <a:latin typeface="Georgia"/>
            </a:endParaRPr>
          </a:p>
          <a:p>
            <a:pPr>
              <a:lnSpc>
                <a:spcPct val="100000"/>
              </a:lnSpc>
              <a:spcBef>
                <a:spcPts val="601"/>
              </a:spcBef>
              <a:spcAft>
                <a:spcPts val="601"/>
              </a:spcAft>
            </a:pPr>
            <a:endParaRPr lang="en-US" sz="2600" b="0" strike="noStrike" spc="-1" dirty="0">
              <a:latin typeface="Arial"/>
            </a:endParaRPr>
          </a:p>
          <a:p>
            <a:pPr>
              <a:lnSpc>
                <a:spcPct val="100000"/>
              </a:lnSpc>
              <a:spcBef>
                <a:spcPts val="601"/>
              </a:spcBef>
              <a:spcAft>
                <a:spcPts val="601"/>
              </a:spcAft>
            </a:pPr>
            <a:endParaRPr lang="en-US" sz="2600" b="0" strike="noStrike" spc="-1" dirty="0">
              <a:latin typeface="Arial"/>
            </a:endParaRPr>
          </a:p>
          <a:p>
            <a:pPr>
              <a:lnSpc>
                <a:spcPct val="90000"/>
              </a:lnSpc>
              <a:spcBef>
                <a:spcPts val="601"/>
              </a:spcBef>
              <a:spcAft>
                <a:spcPts val="601"/>
              </a:spcAft>
            </a:pPr>
            <a:endParaRPr lang="en-US" sz="2600" b="0" strike="noStrike" spc="-1" dirty="0">
              <a:latin typeface="Arial"/>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You share, we take care!</a:t>
            </a:r>
            <a:endParaRPr lang="en-US" sz="4000" b="0" strike="noStrike" spc="-1" dirty="0">
              <a:latin typeface="Arial"/>
            </a:endParaRPr>
          </a:p>
        </p:txBody>
      </p:sp>
      <p:pic>
        <p:nvPicPr>
          <p:cNvPr id="5" name="Picture 4">
            <a:extLst>
              <a:ext uri="{FF2B5EF4-FFF2-40B4-BE49-F238E27FC236}">
                <a16:creationId xmlns:a16="http://schemas.microsoft.com/office/drawing/2014/main" id="{6CC1ECCA-C6DC-6441-AD3B-BB51CEC019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6647" y="1224176"/>
            <a:ext cx="3711716" cy="5085184"/>
          </a:xfrm>
          <a:prstGeom prst="rect">
            <a:avLst/>
          </a:prstGeom>
        </p:spPr>
      </p:pic>
    </p:spTree>
    <p:extLst>
      <p:ext uri="{BB962C8B-B14F-4D97-AF65-F5344CB8AC3E}">
        <p14:creationId xmlns:p14="http://schemas.microsoft.com/office/powerpoint/2010/main" val="849861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14</a:t>
            </a:fld>
            <a:endParaRPr lang="en-US" sz="1000" b="0" strike="noStrike" spc="-1">
              <a:latin typeface="Arial"/>
            </a:endParaRPr>
          </a:p>
        </p:txBody>
      </p:sp>
      <p:sp>
        <p:nvSpPr>
          <p:cNvPr id="516" name="CustomShape 2"/>
          <p:cNvSpPr/>
          <p:nvPr/>
        </p:nvSpPr>
        <p:spPr>
          <a:xfrm>
            <a:off x="698575" y="1772816"/>
            <a:ext cx="4608512" cy="345638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Before the Pilot started …</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Publishers were informed about the Pilot indicating:</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This is the law</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This is how we interpret it</a:t>
            </a:r>
          </a:p>
          <a:p>
            <a:pPr marL="181080" indent="-180720">
              <a:lnSpc>
                <a:spcPct val="100000"/>
              </a:lnSpc>
              <a:spcBef>
                <a:spcPts val="601"/>
              </a:spcBef>
              <a:spcAft>
                <a:spcPts val="601"/>
              </a:spcAft>
              <a:buClr>
                <a:srgbClr val="001158"/>
              </a:buClr>
              <a:buFont typeface="Arial"/>
              <a:buChar char="•"/>
            </a:pPr>
            <a:r>
              <a:rPr lang="en-US" sz="2400" spc="-1" dirty="0">
                <a:solidFill>
                  <a:srgbClr val="001158"/>
                </a:solidFill>
                <a:latin typeface="Georgia"/>
              </a:rPr>
              <a:t>This is what we are going to do</a:t>
            </a:r>
            <a:endParaRPr lang="en-US" sz="2800" spc="-1" dirty="0">
              <a:solidFill>
                <a:srgbClr val="001158"/>
              </a:solidFill>
              <a:latin typeface="Georgia"/>
            </a:endParaRPr>
          </a:p>
          <a:p>
            <a:pPr>
              <a:lnSpc>
                <a:spcPct val="100000"/>
              </a:lnSpc>
              <a:spcBef>
                <a:spcPts val="601"/>
              </a:spcBef>
              <a:spcAft>
                <a:spcPts val="601"/>
              </a:spcAft>
            </a:pPr>
            <a:endParaRPr lang="en-US" sz="2600" b="0" strike="noStrike" spc="-1" dirty="0">
              <a:latin typeface="Arial"/>
            </a:endParaRPr>
          </a:p>
          <a:p>
            <a:pPr>
              <a:lnSpc>
                <a:spcPct val="100000"/>
              </a:lnSpc>
              <a:spcBef>
                <a:spcPts val="601"/>
              </a:spcBef>
              <a:spcAft>
                <a:spcPts val="601"/>
              </a:spcAft>
            </a:pPr>
            <a:endParaRPr lang="en-US" sz="2600" b="0" strike="noStrike" spc="-1" dirty="0">
              <a:latin typeface="Arial"/>
            </a:endParaRPr>
          </a:p>
          <a:p>
            <a:pPr>
              <a:lnSpc>
                <a:spcPct val="90000"/>
              </a:lnSpc>
              <a:spcBef>
                <a:spcPts val="601"/>
              </a:spcBef>
              <a:spcAft>
                <a:spcPts val="601"/>
              </a:spcAft>
            </a:pPr>
            <a:endParaRPr lang="en-US" sz="2600" b="0" strike="noStrike" spc="-1" dirty="0">
              <a:latin typeface="Arial"/>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What </a:t>
            </a:r>
            <a:r>
              <a:rPr lang="en-US" sz="4000" b="1" spc="-1" dirty="0">
                <a:solidFill>
                  <a:srgbClr val="001158"/>
                </a:solidFill>
                <a:latin typeface="Georgia"/>
              </a:rPr>
              <a:t>About the Publishers</a:t>
            </a:r>
            <a:r>
              <a:rPr lang="en-US" sz="4000" b="1" strike="noStrike" spc="-1" dirty="0">
                <a:solidFill>
                  <a:srgbClr val="001158"/>
                </a:solidFill>
                <a:latin typeface="Georgia"/>
              </a:rPr>
              <a:t>?</a:t>
            </a:r>
            <a:endParaRPr lang="en-US" sz="4000" b="0" strike="noStrike" spc="-1" dirty="0">
              <a:latin typeface="Arial"/>
            </a:endParaRPr>
          </a:p>
        </p:txBody>
      </p:sp>
      <p:pic>
        <p:nvPicPr>
          <p:cNvPr id="3" name="Picture 2">
            <a:extLst>
              <a:ext uri="{FF2B5EF4-FFF2-40B4-BE49-F238E27FC236}">
                <a16:creationId xmlns:a16="http://schemas.microsoft.com/office/drawing/2014/main" id="{BB9FC01B-44FB-2C4E-A711-FF4C766D4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3452" y="3397522"/>
            <a:ext cx="1562100" cy="1714500"/>
          </a:xfrm>
          <a:prstGeom prst="rect">
            <a:avLst/>
          </a:prstGeom>
        </p:spPr>
      </p:pic>
      <p:pic>
        <p:nvPicPr>
          <p:cNvPr id="5" name="Picture 4">
            <a:extLst>
              <a:ext uri="{FF2B5EF4-FFF2-40B4-BE49-F238E27FC236}">
                <a16:creationId xmlns:a16="http://schemas.microsoft.com/office/drawing/2014/main" id="{C668D9CB-C9FC-8047-84E3-E12D12FBC7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5310" y="2565400"/>
            <a:ext cx="2019300" cy="863600"/>
          </a:xfrm>
          <a:prstGeom prst="rect">
            <a:avLst/>
          </a:prstGeom>
        </p:spPr>
      </p:pic>
      <p:pic>
        <p:nvPicPr>
          <p:cNvPr id="7" name="Picture 6">
            <a:extLst>
              <a:ext uri="{FF2B5EF4-FFF2-40B4-BE49-F238E27FC236}">
                <a16:creationId xmlns:a16="http://schemas.microsoft.com/office/drawing/2014/main" id="{2EE252B7-89F5-EF48-AA17-F5A956B89C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4027" y="1358867"/>
            <a:ext cx="2742480" cy="1558227"/>
          </a:xfrm>
          <a:prstGeom prst="rect">
            <a:avLst/>
          </a:prstGeom>
        </p:spPr>
      </p:pic>
      <p:pic>
        <p:nvPicPr>
          <p:cNvPr id="9" name="Picture 8">
            <a:extLst>
              <a:ext uri="{FF2B5EF4-FFF2-40B4-BE49-F238E27FC236}">
                <a16:creationId xmlns:a16="http://schemas.microsoft.com/office/drawing/2014/main" id="{960CB02F-6EDE-6F46-9DB7-E12B921482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66046" y="4715606"/>
            <a:ext cx="3213988" cy="1112272"/>
          </a:xfrm>
          <a:prstGeom prst="rect">
            <a:avLst/>
          </a:prstGeom>
        </p:spPr>
      </p:pic>
      <p:pic>
        <p:nvPicPr>
          <p:cNvPr id="4" name="Picture 3">
            <a:extLst>
              <a:ext uri="{FF2B5EF4-FFF2-40B4-BE49-F238E27FC236}">
                <a16:creationId xmlns:a16="http://schemas.microsoft.com/office/drawing/2014/main" id="{B307285D-FB85-1144-BA86-4B4A7F01D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8149" y="5562152"/>
            <a:ext cx="2705100" cy="609600"/>
          </a:xfrm>
          <a:prstGeom prst="rect">
            <a:avLst/>
          </a:prstGeom>
        </p:spPr>
      </p:pic>
    </p:spTree>
    <p:extLst>
      <p:ext uri="{BB962C8B-B14F-4D97-AF65-F5344CB8AC3E}">
        <p14:creationId xmlns:p14="http://schemas.microsoft.com/office/powerpoint/2010/main" val="4241396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15</a:t>
            </a:fld>
            <a:endParaRPr lang="en-US" sz="1000" b="0" strike="noStrike" spc="-1">
              <a:latin typeface="Arial"/>
            </a:endParaRPr>
          </a:p>
        </p:txBody>
      </p:sp>
      <p:sp>
        <p:nvSpPr>
          <p:cNvPr id="516" name="CustomShape 2"/>
          <p:cNvSpPr/>
          <p:nvPr/>
        </p:nvSpPr>
        <p:spPr>
          <a:xfrm>
            <a:off x="698575" y="1484784"/>
            <a:ext cx="10153128" cy="45635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400" spc="-1" dirty="0">
                <a:solidFill>
                  <a:srgbClr val="001158"/>
                </a:solidFill>
                <a:latin typeface="Georgia"/>
              </a:rPr>
              <a:t>7 months pilot</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all 14 universities participated</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600 researchers signed license</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2800 publications were shared including </a:t>
            </a:r>
            <a:br>
              <a:rPr lang="en-US" sz="2400" spc="-1" dirty="0">
                <a:solidFill>
                  <a:srgbClr val="001158"/>
                </a:solidFill>
                <a:latin typeface="Georgia"/>
              </a:rPr>
            </a:br>
            <a:r>
              <a:rPr lang="en-US" sz="2400" spc="-1" dirty="0">
                <a:solidFill>
                  <a:srgbClr val="001158"/>
                </a:solidFill>
                <a:latin typeface="Georgia"/>
              </a:rPr>
              <a:t>2100 articles and 350 book chapters</a:t>
            </a:r>
          </a:p>
          <a:p>
            <a:pPr marL="181080" indent="-180720">
              <a:spcBef>
                <a:spcPts val="601"/>
              </a:spcBef>
              <a:spcAft>
                <a:spcPts val="601"/>
              </a:spcAft>
              <a:buClr>
                <a:srgbClr val="001158"/>
              </a:buClr>
              <a:buFont typeface="Arial"/>
              <a:buChar char="•"/>
            </a:pPr>
            <a:r>
              <a:rPr lang="en-US" sz="2400" spc="-1" dirty="0">
                <a:solidFill>
                  <a:srgbClr val="001158"/>
                </a:solidFill>
                <a:latin typeface="Georgia"/>
              </a:rPr>
              <a:t>0 legal incidents</a:t>
            </a:r>
            <a:br>
              <a:rPr lang="en-US" sz="2400" spc="-1" dirty="0">
                <a:solidFill>
                  <a:srgbClr val="001158"/>
                </a:solidFill>
                <a:latin typeface="Georgia"/>
              </a:rPr>
            </a:br>
            <a:endParaRPr lang="en-US" sz="2400" spc="-1" dirty="0">
              <a:solidFill>
                <a:srgbClr val="001158"/>
              </a:solidFill>
              <a:latin typeface="Georgia"/>
            </a:endParaRPr>
          </a:p>
          <a:p>
            <a:pPr marL="181080" indent="-180720">
              <a:spcBef>
                <a:spcPts val="601"/>
              </a:spcBef>
              <a:spcAft>
                <a:spcPts val="601"/>
              </a:spcAft>
              <a:buClr>
                <a:srgbClr val="001158"/>
              </a:buClr>
              <a:buFont typeface="Arial"/>
              <a:buChar char="•"/>
            </a:pPr>
            <a:r>
              <a:rPr lang="en-US" sz="2000" spc="-1" dirty="0">
                <a:solidFill>
                  <a:srgbClr val="001158"/>
                </a:solidFill>
                <a:latin typeface="Georgia"/>
              </a:rPr>
              <a:t>More information on the pilot:</a:t>
            </a:r>
            <a:br>
              <a:rPr lang="en-US" sz="2400" spc="-1" dirty="0">
                <a:solidFill>
                  <a:srgbClr val="001158"/>
                </a:solidFill>
                <a:latin typeface="Georgia"/>
              </a:rPr>
            </a:br>
            <a:r>
              <a:rPr lang="en-US" spc="-1" dirty="0">
                <a:solidFill>
                  <a:srgbClr val="001158"/>
                </a:solidFill>
                <a:hlinkClick r:id="rId3"/>
              </a:rPr>
              <a:t>https://liberquarterly.eu/article/view/10915</a:t>
            </a:r>
            <a:r>
              <a:rPr lang="en-US" spc="-1" dirty="0">
                <a:solidFill>
                  <a:srgbClr val="001158"/>
                </a:solidFill>
              </a:rPr>
              <a:t> </a:t>
            </a:r>
            <a:endParaRPr lang="en-US" spc="-1" dirty="0">
              <a:solidFill>
                <a:srgbClr val="001158"/>
              </a:solidFill>
              <a:latin typeface="Georgia"/>
            </a:endParaRPr>
          </a:p>
          <a:p>
            <a:pPr marL="181080" indent="-180720">
              <a:spcBef>
                <a:spcPts val="601"/>
              </a:spcBef>
              <a:spcAft>
                <a:spcPts val="601"/>
              </a:spcAft>
              <a:buClr>
                <a:srgbClr val="001158"/>
              </a:buClr>
              <a:buFont typeface="Arial"/>
              <a:buChar char="•"/>
            </a:pPr>
            <a:endParaRPr lang="en-US"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The Results of the Pilot</a:t>
            </a:r>
            <a:endParaRPr lang="en-US" sz="4000" b="0" strike="noStrike" spc="-1" dirty="0">
              <a:latin typeface="Arial"/>
            </a:endParaRPr>
          </a:p>
        </p:txBody>
      </p:sp>
      <p:pic>
        <p:nvPicPr>
          <p:cNvPr id="5" name="Picture 4">
            <a:extLst>
              <a:ext uri="{FF2B5EF4-FFF2-40B4-BE49-F238E27FC236}">
                <a16:creationId xmlns:a16="http://schemas.microsoft.com/office/drawing/2014/main" id="{FFBEFA30-E2C3-524B-8059-5B4A2A37B5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7496" y="2492896"/>
            <a:ext cx="2016224" cy="2074571"/>
          </a:xfrm>
          <a:prstGeom prst="rect">
            <a:avLst/>
          </a:prstGeom>
        </p:spPr>
      </p:pic>
      <p:pic>
        <p:nvPicPr>
          <p:cNvPr id="7" name="Picture 6">
            <a:extLst>
              <a:ext uri="{FF2B5EF4-FFF2-40B4-BE49-F238E27FC236}">
                <a16:creationId xmlns:a16="http://schemas.microsoft.com/office/drawing/2014/main" id="{CE7FCD93-BAF3-7A45-9AAA-301C491D6F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9495" y="1225576"/>
            <a:ext cx="2808312" cy="1807851"/>
          </a:xfrm>
          <a:prstGeom prst="rect">
            <a:avLst/>
          </a:prstGeom>
        </p:spPr>
      </p:pic>
      <p:pic>
        <p:nvPicPr>
          <p:cNvPr id="9" name="Picture 8">
            <a:extLst>
              <a:ext uri="{FF2B5EF4-FFF2-40B4-BE49-F238E27FC236}">
                <a16:creationId xmlns:a16="http://schemas.microsoft.com/office/drawing/2014/main" id="{EF089E9F-2B15-6D4A-AA56-6C726AE582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31823" y="3890221"/>
            <a:ext cx="1438794" cy="2475344"/>
          </a:xfrm>
          <a:prstGeom prst="rect">
            <a:avLst/>
          </a:prstGeom>
        </p:spPr>
      </p:pic>
      <p:sp>
        <p:nvSpPr>
          <p:cNvPr id="10" name="TextBox 9">
            <a:extLst>
              <a:ext uri="{FF2B5EF4-FFF2-40B4-BE49-F238E27FC236}">
                <a16:creationId xmlns:a16="http://schemas.microsoft.com/office/drawing/2014/main" id="{279A8BC3-7BFA-954F-B457-5BB3D8C4FB0B}"/>
              </a:ext>
            </a:extLst>
          </p:cNvPr>
          <p:cNvSpPr txBox="1"/>
          <p:nvPr/>
        </p:nvSpPr>
        <p:spPr>
          <a:xfrm>
            <a:off x="9771583" y="5933925"/>
            <a:ext cx="2173937" cy="431640"/>
          </a:xfrm>
          <a:prstGeom prst="rect">
            <a:avLst/>
          </a:prstGeom>
          <a:noFill/>
        </p:spPr>
        <p:txBody>
          <a:bodyPr wrap="none" lIns="108000" tIns="108000" rIns="108000" bIns="108000" rtlCol="0">
            <a:noAutofit/>
          </a:bodyPr>
          <a:lstStyle/>
          <a:p>
            <a:r>
              <a:rPr lang="en-NL" sz="1200" noProof="0" dirty="0">
                <a:solidFill>
                  <a:schemeClr val="bg2"/>
                </a:solidFill>
              </a:rPr>
              <a:t>Source images: Pixabay.com</a:t>
            </a:r>
          </a:p>
        </p:txBody>
      </p:sp>
    </p:spTree>
    <p:extLst>
      <p:ext uri="{BB962C8B-B14F-4D97-AF65-F5344CB8AC3E}">
        <p14:creationId xmlns:p14="http://schemas.microsoft.com/office/powerpoint/2010/main" val="16790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16</a:t>
            </a:fld>
            <a:endParaRPr lang="en-US" sz="1000" b="0" strike="noStrike" spc="-1">
              <a:latin typeface="Arial"/>
            </a:endParaRPr>
          </a:p>
        </p:txBody>
      </p:sp>
      <p:sp>
        <p:nvSpPr>
          <p:cNvPr id="516" name="CustomShape 2"/>
          <p:cNvSpPr/>
          <p:nvPr/>
        </p:nvSpPr>
        <p:spPr>
          <a:xfrm>
            <a:off x="698575" y="1484784"/>
            <a:ext cx="7175219" cy="45635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000" spc="-1" dirty="0">
                <a:solidFill>
                  <a:srgbClr val="001158"/>
                </a:solidFill>
                <a:latin typeface="Georgia"/>
              </a:rPr>
              <a:t>Pilot is completed and proved to be a success</a:t>
            </a:r>
          </a:p>
          <a:p>
            <a:pPr marL="181080" indent="-180720">
              <a:spcBef>
                <a:spcPts val="601"/>
              </a:spcBef>
              <a:spcAft>
                <a:spcPts val="601"/>
              </a:spcAft>
              <a:buClr>
                <a:srgbClr val="001158"/>
              </a:buClr>
              <a:buFont typeface="Arial"/>
              <a:buChar char="•"/>
            </a:pPr>
            <a:r>
              <a:rPr lang="en-US" sz="2000" spc="-1" dirty="0">
                <a:solidFill>
                  <a:srgbClr val="001158"/>
                </a:solidFill>
              </a:rPr>
              <a:t>Universities are now in the process of implementing the </a:t>
            </a:r>
            <a:r>
              <a:rPr lang="en-US" sz="2000" spc="-1" dirty="0" err="1">
                <a:solidFill>
                  <a:srgbClr val="001158"/>
                </a:solidFill>
              </a:rPr>
              <a:t>Taverne</a:t>
            </a:r>
            <a:r>
              <a:rPr lang="en-US" sz="2000" spc="-1" dirty="0">
                <a:solidFill>
                  <a:srgbClr val="001158"/>
                </a:solidFill>
              </a:rPr>
              <a:t> Amendment for all their scholars/employees</a:t>
            </a:r>
          </a:p>
          <a:p>
            <a:pPr marL="181080" indent="-180720">
              <a:spcBef>
                <a:spcPts val="601"/>
              </a:spcBef>
              <a:spcAft>
                <a:spcPts val="601"/>
              </a:spcAft>
              <a:buClr>
                <a:srgbClr val="001158"/>
              </a:buClr>
              <a:buFont typeface="Arial"/>
              <a:buChar char="•"/>
            </a:pPr>
            <a:r>
              <a:rPr lang="en-US" sz="2000" spc="-1" dirty="0">
                <a:solidFill>
                  <a:srgbClr val="001158"/>
                </a:solidFill>
              </a:rPr>
              <a:t>Leiden University has amended its existing </a:t>
            </a:r>
            <a:r>
              <a:rPr lang="en-US" sz="2000" spc="-1" dirty="0" err="1">
                <a:solidFill>
                  <a:srgbClr val="001158"/>
                </a:solidFill>
              </a:rPr>
              <a:t>Labour</a:t>
            </a:r>
            <a:r>
              <a:rPr lang="en-US" sz="2000" spc="-1" dirty="0">
                <a:solidFill>
                  <a:srgbClr val="001158"/>
                </a:solidFill>
              </a:rPr>
              <a:t> Agreement with all employees involved and has incorporated these changes in its standard </a:t>
            </a:r>
            <a:r>
              <a:rPr lang="en-US" sz="2000" spc="-1" dirty="0" err="1">
                <a:solidFill>
                  <a:srgbClr val="001158"/>
                </a:solidFill>
              </a:rPr>
              <a:t>Labour</a:t>
            </a:r>
            <a:r>
              <a:rPr lang="en-US" sz="2000" spc="-1" dirty="0">
                <a:solidFill>
                  <a:srgbClr val="001158"/>
                </a:solidFill>
              </a:rPr>
              <a:t> Agreement with new employees,</a:t>
            </a:r>
          </a:p>
          <a:p>
            <a:pPr marL="181080" indent="-180720">
              <a:spcBef>
                <a:spcPts val="601"/>
              </a:spcBef>
              <a:spcAft>
                <a:spcPts val="601"/>
              </a:spcAft>
              <a:buClr>
                <a:srgbClr val="001158"/>
              </a:buClr>
              <a:buFont typeface="Arial"/>
              <a:buChar char="•"/>
            </a:pPr>
            <a:r>
              <a:rPr lang="en-US" sz="2000" spc="-1" dirty="0">
                <a:solidFill>
                  <a:srgbClr val="001158"/>
                </a:solidFill>
              </a:rPr>
              <a:t>stating: </a:t>
            </a:r>
            <a:br>
              <a:rPr lang="en-US" sz="2000" spc="-1" dirty="0">
                <a:solidFill>
                  <a:srgbClr val="001158"/>
                </a:solidFill>
              </a:rPr>
            </a:br>
            <a:r>
              <a:rPr lang="en-US" sz="2000" spc="-1" dirty="0">
                <a:solidFill>
                  <a:srgbClr val="001158"/>
                </a:solidFill>
              </a:rPr>
              <a:t>- Leiden expects you to upload your ‘short works’ in the</a:t>
            </a:r>
            <a:br>
              <a:rPr lang="en-US" sz="2000" spc="-1" dirty="0">
                <a:solidFill>
                  <a:srgbClr val="001158"/>
                </a:solidFill>
              </a:rPr>
            </a:br>
            <a:r>
              <a:rPr lang="en-US" sz="2000" spc="-1" dirty="0">
                <a:solidFill>
                  <a:srgbClr val="001158"/>
                </a:solidFill>
              </a:rPr>
              <a:t>  university repository 6 months after first publication</a:t>
            </a:r>
            <a:br>
              <a:rPr lang="en-US" sz="2000" spc="-1" dirty="0">
                <a:solidFill>
                  <a:srgbClr val="001158"/>
                </a:solidFill>
              </a:rPr>
            </a:br>
            <a:r>
              <a:rPr lang="en-US" sz="2000" spc="-1" dirty="0">
                <a:solidFill>
                  <a:srgbClr val="001158"/>
                </a:solidFill>
              </a:rPr>
              <a:t>- You may opt out, but motivate your opting out</a:t>
            </a:r>
          </a:p>
          <a:p>
            <a:pPr marL="181080" indent="-180720">
              <a:spcBef>
                <a:spcPts val="601"/>
              </a:spcBef>
              <a:spcAft>
                <a:spcPts val="601"/>
              </a:spcAft>
              <a:buClr>
                <a:srgbClr val="001158"/>
              </a:buClr>
              <a:buFont typeface="Arial"/>
              <a:buChar char="•"/>
            </a:pPr>
            <a:endParaRPr lang="en-US" sz="2000" spc="-1" dirty="0">
              <a:solidFill>
                <a:srgbClr val="001158"/>
              </a:solidFill>
              <a:latin typeface="Georgia"/>
            </a:endParaRPr>
          </a:p>
          <a:p>
            <a:pPr marL="181080" indent="-180720">
              <a:spcBef>
                <a:spcPts val="601"/>
              </a:spcBef>
              <a:spcAft>
                <a:spcPts val="601"/>
              </a:spcAft>
              <a:buClr>
                <a:srgbClr val="001158"/>
              </a:buClr>
              <a:buFont typeface="Arial"/>
              <a:buChar char="•"/>
            </a:pPr>
            <a:endParaRPr lang="en-US" sz="2000" spc="-1" dirty="0">
              <a:solidFill>
                <a:srgbClr val="001158"/>
              </a:solidFill>
              <a:latin typeface="Georgia"/>
            </a:endParaRPr>
          </a:p>
          <a:p>
            <a:pPr marL="181080" indent="-180720">
              <a:spcBef>
                <a:spcPts val="601"/>
              </a:spcBef>
              <a:spcAft>
                <a:spcPts val="601"/>
              </a:spcAft>
              <a:buClr>
                <a:srgbClr val="001158"/>
              </a:buClr>
              <a:buFont typeface="Arial"/>
              <a:buChar char="•"/>
            </a:pPr>
            <a:endParaRPr lang="nl-NL"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Where are we now?</a:t>
            </a:r>
            <a:endParaRPr lang="en-US" sz="4000" b="0" strike="noStrike" spc="-1" dirty="0">
              <a:latin typeface="Arial"/>
            </a:endParaRPr>
          </a:p>
        </p:txBody>
      </p:sp>
      <p:pic>
        <p:nvPicPr>
          <p:cNvPr id="5" name="Picture 4">
            <a:extLst>
              <a:ext uri="{FF2B5EF4-FFF2-40B4-BE49-F238E27FC236}">
                <a16:creationId xmlns:a16="http://schemas.microsoft.com/office/drawing/2014/main" id="{224142F9-D9DF-C741-863C-BD5D0E567C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4996" y="2280306"/>
            <a:ext cx="3621051" cy="2728590"/>
          </a:xfrm>
          <a:prstGeom prst="rect">
            <a:avLst/>
          </a:prstGeom>
        </p:spPr>
      </p:pic>
      <p:sp>
        <p:nvSpPr>
          <p:cNvPr id="6" name="TextBox 5">
            <a:extLst>
              <a:ext uri="{FF2B5EF4-FFF2-40B4-BE49-F238E27FC236}">
                <a16:creationId xmlns:a16="http://schemas.microsoft.com/office/drawing/2014/main" id="{48F320A0-9127-6B43-99AB-28FE0473447C}"/>
              </a:ext>
            </a:extLst>
          </p:cNvPr>
          <p:cNvSpPr txBox="1"/>
          <p:nvPr/>
        </p:nvSpPr>
        <p:spPr>
          <a:xfrm>
            <a:off x="7817008" y="5008896"/>
            <a:ext cx="3771371" cy="364320"/>
          </a:xfrm>
          <a:prstGeom prst="rect">
            <a:avLst/>
          </a:prstGeom>
          <a:noFill/>
        </p:spPr>
        <p:txBody>
          <a:bodyPr wrap="none" lIns="108000" tIns="108000" rIns="108000" bIns="108000" rtlCol="0">
            <a:noAutofit/>
          </a:bodyPr>
          <a:lstStyle/>
          <a:p>
            <a:r>
              <a:rPr lang="en-NL" sz="1400" dirty="0">
                <a:solidFill>
                  <a:schemeClr val="bg2"/>
                </a:solidFill>
                <a:latin typeface="Calibri" panose="020F0502020204030204" pitchFamily="34" charset="0"/>
                <a:cs typeface="Calibri" panose="020F0502020204030204" pitchFamily="34" charset="0"/>
              </a:rPr>
              <a:t>By mollyali, search.creativecommons.org, CC BY-NC 2.0</a:t>
            </a:r>
            <a:endParaRPr lang="en-NL" sz="1400" noProof="0" dirty="0" err="1">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323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17</a:t>
            </a:fld>
            <a:endParaRPr lang="en-US" sz="1000" b="0" strike="noStrike" spc="-1">
              <a:latin typeface="Arial"/>
            </a:endParaRPr>
          </a:p>
        </p:txBody>
      </p:sp>
      <p:sp>
        <p:nvSpPr>
          <p:cNvPr id="516" name="CustomShape 2"/>
          <p:cNvSpPr/>
          <p:nvPr/>
        </p:nvSpPr>
        <p:spPr>
          <a:xfrm>
            <a:off x="698575" y="1039614"/>
            <a:ext cx="10153128" cy="282143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z="2000" spc="-1" dirty="0">
                <a:solidFill>
                  <a:srgbClr val="001158"/>
                </a:solidFill>
                <a:latin typeface="Georgia"/>
              </a:rPr>
              <a:t>LIBER (</a:t>
            </a:r>
            <a:r>
              <a:rPr lang="fr-FR" sz="2000" spc="-1" dirty="0">
                <a:solidFill>
                  <a:srgbClr val="001158"/>
                </a:solidFill>
                <a:latin typeface="Georgia"/>
              </a:rPr>
              <a:t>Ligue des Bibliothèques Européennes de Recherche – </a:t>
            </a:r>
            <a:r>
              <a:rPr lang="en-GB" sz="2000" spc="-1" dirty="0">
                <a:solidFill>
                  <a:srgbClr val="001158"/>
                </a:solidFill>
                <a:latin typeface="Georgia"/>
              </a:rPr>
              <a:t>Association</a:t>
            </a:r>
            <a:br>
              <a:rPr lang="en-GB" sz="2000" spc="-1" dirty="0">
                <a:solidFill>
                  <a:srgbClr val="001158"/>
                </a:solidFill>
                <a:latin typeface="Georgia"/>
              </a:rPr>
            </a:br>
            <a:r>
              <a:rPr lang="en-GB" sz="2000" spc="-1" dirty="0">
                <a:solidFill>
                  <a:srgbClr val="001158"/>
                </a:solidFill>
                <a:latin typeface="Georgia"/>
              </a:rPr>
              <a:t>of European Research Libraries) is the voice of Europe’s research library </a:t>
            </a:r>
            <a:br>
              <a:rPr lang="en-GB" sz="2000" spc="-1" dirty="0">
                <a:solidFill>
                  <a:srgbClr val="001158"/>
                </a:solidFill>
                <a:latin typeface="Georgia"/>
              </a:rPr>
            </a:br>
            <a:r>
              <a:rPr lang="en-GB" sz="2000" spc="-1" dirty="0">
                <a:solidFill>
                  <a:srgbClr val="001158"/>
                </a:solidFill>
                <a:latin typeface="Georgia"/>
              </a:rPr>
              <a:t>community</a:t>
            </a:r>
          </a:p>
          <a:p>
            <a:pPr marL="181080" indent="-180720">
              <a:spcBef>
                <a:spcPts val="601"/>
              </a:spcBef>
              <a:spcAft>
                <a:spcPts val="601"/>
              </a:spcAft>
              <a:buClr>
                <a:srgbClr val="001158"/>
              </a:buClr>
              <a:buFont typeface="Arial"/>
              <a:buChar char="•"/>
            </a:pPr>
            <a:r>
              <a:rPr lang="en-GB" sz="2000" spc="-1" dirty="0">
                <a:solidFill>
                  <a:srgbClr val="001158"/>
                </a:solidFill>
                <a:latin typeface="Georgia"/>
              </a:rPr>
              <a:t>About 450 national, university and other libraries are part of LIBER and its </a:t>
            </a:r>
            <a:br>
              <a:rPr lang="en-GB" sz="2000" spc="-1" dirty="0">
                <a:solidFill>
                  <a:srgbClr val="001158"/>
                </a:solidFill>
                <a:latin typeface="Georgia"/>
              </a:rPr>
            </a:br>
            <a:r>
              <a:rPr lang="en-GB" sz="2000" spc="-1" dirty="0">
                <a:solidFill>
                  <a:srgbClr val="001158"/>
                </a:solidFill>
                <a:latin typeface="Georgia"/>
              </a:rPr>
              <a:t>wider network includes partnerships with other European organisations such as IFLA and SPARC Europe</a:t>
            </a:r>
            <a:br>
              <a:rPr lang="en-GB" sz="2000" spc="-1" dirty="0">
                <a:solidFill>
                  <a:srgbClr val="001158"/>
                </a:solidFill>
                <a:latin typeface="Georgia"/>
              </a:rPr>
            </a:br>
            <a:br>
              <a:rPr lang="en-US" sz="2000" spc="-1" dirty="0">
                <a:solidFill>
                  <a:srgbClr val="001158"/>
                </a:solidFill>
                <a:latin typeface="Georgia"/>
              </a:rPr>
            </a:br>
            <a:endParaRPr lang="en-US"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pc="-1" dirty="0">
                <a:solidFill>
                  <a:srgbClr val="001158"/>
                </a:solidFill>
                <a:latin typeface="Georgia"/>
              </a:rPr>
              <a:t>What about Europe?</a:t>
            </a:r>
            <a:endParaRPr lang="en-US" sz="4000" b="0" strike="noStrike" spc="-1" dirty="0">
              <a:latin typeface="Arial"/>
            </a:endParaRPr>
          </a:p>
        </p:txBody>
      </p:sp>
      <p:pic>
        <p:nvPicPr>
          <p:cNvPr id="5" name="Picture 4">
            <a:extLst>
              <a:ext uri="{FF2B5EF4-FFF2-40B4-BE49-F238E27FC236}">
                <a16:creationId xmlns:a16="http://schemas.microsoft.com/office/drawing/2014/main" id="{4C648B35-E73E-5849-8B33-97F74F816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869" y="1190860"/>
            <a:ext cx="1104900" cy="1193800"/>
          </a:xfrm>
          <a:prstGeom prst="rect">
            <a:avLst/>
          </a:prstGeom>
        </p:spPr>
      </p:pic>
      <p:pic>
        <p:nvPicPr>
          <p:cNvPr id="7" name="Picture 6">
            <a:extLst>
              <a:ext uri="{FF2B5EF4-FFF2-40B4-BE49-F238E27FC236}">
                <a16:creationId xmlns:a16="http://schemas.microsoft.com/office/drawing/2014/main" id="{76C3BEED-7BBC-F349-AF0B-B82F5C155B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543" y="3789040"/>
            <a:ext cx="3312368" cy="2467107"/>
          </a:xfrm>
          <a:prstGeom prst="rect">
            <a:avLst/>
          </a:prstGeom>
        </p:spPr>
      </p:pic>
      <p:sp>
        <p:nvSpPr>
          <p:cNvPr id="8" name="TextBox 7">
            <a:extLst>
              <a:ext uri="{FF2B5EF4-FFF2-40B4-BE49-F238E27FC236}">
                <a16:creationId xmlns:a16="http://schemas.microsoft.com/office/drawing/2014/main" id="{AEDF8D63-5B49-A846-9386-A74C222B7E9F}"/>
              </a:ext>
            </a:extLst>
          </p:cNvPr>
          <p:cNvSpPr txBox="1"/>
          <p:nvPr/>
        </p:nvSpPr>
        <p:spPr>
          <a:xfrm>
            <a:off x="4298975" y="3789040"/>
            <a:ext cx="6433492" cy="2467106"/>
          </a:xfrm>
          <a:prstGeom prst="rect">
            <a:avLst/>
          </a:prstGeom>
          <a:noFill/>
        </p:spPr>
        <p:txBody>
          <a:bodyPr wrap="none" lIns="108000" tIns="108000" rIns="108000" bIns="108000" rtlCol="0">
            <a:noAutofit/>
          </a:bodyPr>
          <a:lstStyle/>
          <a:p>
            <a:pPr marL="285750" indent="-285750">
              <a:buFont typeface="Arial" panose="020B0604020202020204" pitchFamily="34" charset="0"/>
              <a:buChar char="•"/>
            </a:pPr>
            <a:r>
              <a:rPr lang="en-GB" dirty="0">
                <a:solidFill>
                  <a:schemeClr val="bg2"/>
                </a:solidFill>
                <a:hlinkClick r:id="rId5"/>
              </a:rPr>
              <a:t>https://libereurope.eu/</a:t>
            </a:r>
            <a:r>
              <a:rPr lang="en-GB" dirty="0">
                <a:solidFill>
                  <a:schemeClr val="bg2"/>
                </a:solidFill>
              </a:rPr>
              <a:t> </a:t>
            </a:r>
            <a:br>
              <a:rPr lang="en-NL" dirty="0">
                <a:solidFill>
                  <a:schemeClr val="bg2"/>
                </a:solidFill>
              </a:rPr>
            </a:br>
            <a:endParaRPr lang="en-NL" dirty="0">
              <a:solidFill>
                <a:schemeClr val="bg2"/>
              </a:solidFill>
            </a:endParaRPr>
          </a:p>
          <a:p>
            <a:pPr marL="285750" indent="-285750">
              <a:buFont typeface="Arial" panose="020B0604020202020204" pitchFamily="34" charset="0"/>
              <a:buChar char="•"/>
            </a:pPr>
            <a:r>
              <a:rPr lang="en-NL" dirty="0">
                <a:solidFill>
                  <a:schemeClr val="bg2"/>
                </a:solidFill>
              </a:rPr>
              <a:t>LIBER has dedicated working groups, such as </a:t>
            </a:r>
            <a:br>
              <a:rPr lang="en-GB" dirty="0">
                <a:solidFill>
                  <a:schemeClr val="bg2"/>
                </a:solidFill>
              </a:rPr>
            </a:br>
            <a:endParaRPr lang="en-GB" dirty="0">
              <a:solidFill>
                <a:schemeClr val="bg2"/>
              </a:solidFill>
            </a:endParaRPr>
          </a:p>
          <a:p>
            <a:pPr marL="285750" indent="-285750">
              <a:buFont typeface="Wingdings" pitchFamily="2" charset="2"/>
              <a:buChar char="Ø"/>
            </a:pPr>
            <a:r>
              <a:rPr lang="en-NL" dirty="0">
                <a:solidFill>
                  <a:schemeClr val="bg2"/>
                </a:solidFill>
              </a:rPr>
              <a:t>LIBER </a:t>
            </a:r>
            <a:r>
              <a:rPr lang="en-NL" dirty="0">
                <a:solidFill>
                  <a:srgbClr val="FF0000"/>
                </a:solidFill>
              </a:rPr>
              <a:t>Copyright &amp; Legal Matters </a:t>
            </a:r>
            <a:r>
              <a:rPr lang="en-NL" dirty="0">
                <a:solidFill>
                  <a:schemeClr val="bg2"/>
                </a:solidFill>
              </a:rPr>
              <a:t>Working Group</a:t>
            </a:r>
            <a:br>
              <a:rPr lang="en-NL" dirty="0">
                <a:solidFill>
                  <a:schemeClr val="bg2"/>
                </a:solidFill>
              </a:rPr>
            </a:br>
            <a:endParaRPr lang="en-NL" dirty="0">
              <a:solidFill>
                <a:schemeClr val="bg2"/>
              </a:solidFill>
            </a:endParaRPr>
          </a:p>
          <a:p>
            <a:pPr marL="285750" indent="-285750">
              <a:buFont typeface="Wingdings" pitchFamily="2" charset="2"/>
              <a:buChar char="Ø"/>
            </a:pPr>
            <a:r>
              <a:rPr lang="en-NL" dirty="0">
                <a:solidFill>
                  <a:schemeClr val="bg2"/>
                </a:solidFill>
              </a:rPr>
              <a:t>LIBER </a:t>
            </a:r>
            <a:r>
              <a:rPr lang="en-NL" dirty="0">
                <a:solidFill>
                  <a:srgbClr val="FF0000"/>
                </a:solidFill>
              </a:rPr>
              <a:t>Open Access </a:t>
            </a:r>
            <a:r>
              <a:rPr lang="en-NL" dirty="0">
                <a:solidFill>
                  <a:schemeClr val="bg2"/>
                </a:solidFill>
              </a:rPr>
              <a:t>Working Group</a:t>
            </a:r>
          </a:p>
        </p:txBody>
      </p:sp>
    </p:spTree>
    <p:extLst>
      <p:ext uri="{BB962C8B-B14F-4D97-AF65-F5344CB8AC3E}">
        <p14:creationId xmlns:p14="http://schemas.microsoft.com/office/powerpoint/2010/main" val="33872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61372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E0A3FDC-931F-434C-9EF6-8BA12C468EED}" type="slidenum">
              <a:rPr lang="en-US" sz="1000" b="0" strike="noStrike" spc="-1">
                <a:solidFill>
                  <a:srgbClr val="BC0031"/>
                </a:solidFill>
                <a:latin typeface="Arial"/>
              </a:rPr>
              <a:t>18</a:t>
            </a:fld>
            <a:endParaRPr lang="en-US" sz="1000" b="0" strike="noStrike" spc="-1">
              <a:latin typeface="Arial"/>
            </a:endParaRPr>
          </a:p>
        </p:txBody>
      </p:sp>
      <p:sp>
        <p:nvSpPr>
          <p:cNvPr id="516" name="CustomShape 2"/>
          <p:cNvSpPr/>
          <p:nvPr/>
        </p:nvSpPr>
        <p:spPr>
          <a:xfrm>
            <a:off x="698575" y="1039614"/>
            <a:ext cx="10801200" cy="519769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601"/>
              </a:spcBef>
              <a:spcAft>
                <a:spcPts val="601"/>
              </a:spcAft>
            </a:pPr>
            <a:endParaRPr lang="en-US" sz="1800" b="0" strike="noStrike" spc="-1" dirty="0">
              <a:latin typeface="Arial"/>
            </a:endParaRPr>
          </a:p>
          <a:p>
            <a:pPr marL="181080" indent="-180720">
              <a:spcBef>
                <a:spcPts val="601"/>
              </a:spcBef>
              <a:spcAft>
                <a:spcPts val="601"/>
              </a:spcAft>
              <a:buClr>
                <a:srgbClr val="001158"/>
              </a:buClr>
              <a:buFont typeface="Arial"/>
              <a:buChar char="•"/>
            </a:pPr>
            <a:r>
              <a:rPr lang="en-US" spc="-1" dirty="0">
                <a:solidFill>
                  <a:srgbClr val="001158"/>
                </a:solidFill>
                <a:latin typeface="Georgia"/>
              </a:rPr>
              <a:t>Both Working Groups (Copyright &amp; Legal Matters and Open Access)</a:t>
            </a:r>
            <a:br>
              <a:rPr lang="en-US" spc="-1" dirty="0">
                <a:solidFill>
                  <a:srgbClr val="001158"/>
                </a:solidFill>
                <a:latin typeface="Georgia"/>
              </a:rPr>
            </a:br>
            <a:r>
              <a:rPr lang="en-US" spc="-1" dirty="0">
                <a:solidFill>
                  <a:srgbClr val="001158"/>
                </a:solidFill>
                <a:latin typeface="Georgia"/>
              </a:rPr>
              <a:t>worked on a Pan-European Model Law for the Use of Publicly Funded</a:t>
            </a:r>
            <a:br>
              <a:rPr lang="en-US" spc="-1" dirty="0">
                <a:solidFill>
                  <a:srgbClr val="001158"/>
                </a:solidFill>
                <a:latin typeface="Georgia"/>
              </a:rPr>
            </a:br>
            <a:r>
              <a:rPr lang="en-US" spc="-1" dirty="0">
                <a:solidFill>
                  <a:srgbClr val="001158"/>
                </a:solidFill>
                <a:latin typeface="Georgia"/>
              </a:rPr>
              <a:t>Scholarly Publications</a:t>
            </a:r>
          </a:p>
          <a:p>
            <a:pPr marL="181080" indent="-180720">
              <a:spcBef>
                <a:spcPts val="601"/>
              </a:spcBef>
              <a:spcAft>
                <a:spcPts val="601"/>
              </a:spcAft>
              <a:buClr>
                <a:srgbClr val="001158"/>
              </a:buClr>
              <a:buFont typeface="Arial"/>
              <a:buChar char="•"/>
            </a:pPr>
            <a:r>
              <a:rPr lang="en-US" spc="-1" dirty="0">
                <a:solidFill>
                  <a:srgbClr val="001158"/>
                </a:solidFill>
                <a:latin typeface="Georgia"/>
              </a:rPr>
              <a:t>Model Law was approved by LIBER’s Executive Board and can be found here:</a:t>
            </a:r>
            <a:br>
              <a:rPr lang="en-US" spc="-1" dirty="0">
                <a:solidFill>
                  <a:srgbClr val="001158"/>
                </a:solidFill>
              </a:rPr>
            </a:br>
            <a:r>
              <a:rPr lang="en-US" spc="-1" dirty="0">
                <a:solidFill>
                  <a:srgbClr val="001158"/>
                </a:solidFill>
                <a:hlinkClick r:id="rId3"/>
              </a:rPr>
              <a:t>https://libereurope.eu/zeroembargo/</a:t>
            </a:r>
            <a:r>
              <a:rPr lang="en-US" spc="-1" dirty="0">
                <a:solidFill>
                  <a:srgbClr val="001158"/>
                </a:solidFill>
              </a:rPr>
              <a:t> </a:t>
            </a:r>
          </a:p>
          <a:p>
            <a:pPr marL="181080" indent="-180720">
              <a:spcBef>
                <a:spcPts val="601"/>
              </a:spcBef>
              <a:spcAft>
                <a:spcPts val="601"/>
              </a:spcAft>
              <a:buClr>
                <a:srgbClr val="001158"/>
              </a:buClr>
              <a:buFont typeface="Arial"/>
              <a:buChar char="•"/>
            </a:pPr>
            <a:r>
              <a:rPr lang="en-US" spc="-1" dirty="0">
                <a:solidFill>
                  <a:srgbClr val="001158"/>
                </a:solidFill>
                <a:latin typeface="Georgia"/>
              </a:rPr>
              <a:t>Aim: zero embargo on open access for Publicly Funded Scholarly Publications</a:t>
            </a:r>
          </a:p>
          <a:p>
            <a:pPr marL="181080" indent="-180720">
              <a:spcBef>
                <a:spcPts val="601"/>
              </a:spcBef>
              <a:spcAft>
                <a:spcPts val="601"/>
              </a:spcAft>
              <a:buClr>
                <a:srgbClr val="001158"/>
              </a:buClr>
              <a:buFont typeface="Arial"/>
              <a:buChar char="•"/>
            </a:pPr>
            <a:r>
              <a:rPr lang="en-US" spc="-1" dirty="0">
                <a:solidFill>
                  <a:srgbClr val="001158"/>
                </a:solidFill>
                <a:latin typeface="Georgia"/>
              </a:rPr>
              <a:t>While some European countries in recent years have passed legislation allowing publicly funded </a:t>
            </a:r>
            <a:br>
              <a:rPr lang="en-US" spc="-1" dirty="0">
                <a:solidFill>
                  <a:srgbClr val="001158"/>
                </a:solidFill>
                <a:latin typeface="Georgia"/>
              </a:rPr>
            </a:br>
            <a:r>
              <a:rPr lang="en-US" spc="-1" dirty="0">
                <a:solidFill>
                  <a:srgbClr val="001158"/>
                </a:solidFill>
                <a:latin typeface="Georgia"/>
              </a:rPr>
              <a:t>short scholarly works to be placed online in open access after a certain period, most have not (yet)</a:t>
            </a:r>
          </a:p>
          <a:p>
            <a:pPr marL="181080" indent="-180720">
              <a:spcBef>
                <a:spcPts val="601"/>
              </a:spcBef>
              <a:spcAft>
                <a:spcPts val="601"/>
              </a:spcAft>
              <a:buClr>
                <a:srgbClr val="001158"/>
              </a:buClr>
              <a:buFont typeface="Arial"/>
              <a:buChar char="•"/>
            </a:pPr>
            <a:r>
              <a:rPr lang="en-US" spc="-1" dirty="0">
                <a:solidFill>
                  <a:srgbClr val="001158"/>
                </a:solidFill>
                <a:latin typeface="Georgia"/>
              </a:rPr>
              <a:t>In the Model Law secondary publishing rights are the rights of authors, their employers and funders (and these rights cannot be waived via contracts with publishers)</a:t>
            </a:r>
          </a:p>
          <a:p>
            <a:pPr marL="181080" indent="-180720">
              <a:spcBef>
                <a:spcPts val="601"/>
              </a:spcBef>
              <a:spcAft>
                <a:spcPts val="601"/>
              </a:spcAft>
              <a:buClr>
                <a:srgbClr val="001158"/>
              </a:buClr>
              <a:buFont typeface="Arial"/>
              <a:buChar char="•"/>
            </a:pPr>
            <a:r>
              <a:rPr lang="en-US" spc="-1" dirty="0">
                <a:solidFill>
                  <a:srgbClr val="001158"/>
                </a:solidFill>
                <a:latin typeface="Georgia"/>
              </a:rPr>
              <a:t>It allows for immediate republication:</a:t>
            </a:r>
            <a:br>
              <a:rPr lang="en-US" spc="-1" dirty="0">
                <a:solidFill>
                  <a:srgbClr val="001158"/>
                </a:solidFill>
                <a:latin typeface="Georgia"/>
              </a:rPr>
            </a:br>
            <a:r>
              <a:rPr lang="en-US" spc="-1" dirty="0">
                <a:solidFill>
                  <a:srgbClr val="001158"/>
                </a:solidFill>
                <a:latin typeface="Georgia"/>
              </a:rPr>
              <a:t>majority publicly funded: publicly funded 50% or more : full use/re-use by the end user is permitted</a:t>
            </a:r>
            <a:br>
              <a:rPr lang="en-US" spc="-1" dirty="0">
                <a:solidFill>
                  <a:srgbClr val="001158"/>
                </a:solidFill>
                <a:latin typeface="Georgia"/>
              </a:rPr>
            </a:br>
            <a:r>
              <a:rPr lang="en-US" spc="-1" dirty="0">
                <a:solidFill>
                  <a:srgbClr val="001158"/>
                </a:solidFill>
                <a:latin typeface="Georgia"/>
              </a:rPr>
              <a:t>minority publicly funded: publicly funded less than 50%: allow only reading by the end user</a:t>
            </a:r>
          </a:p>
          <a:p>
            <a:pPr marL="181080" indent="-180720">
              <a:spcBef>
                <a:spcPts val="601"/>
              </a:spcBef>
              <a:spcAft>
                <a:spcPts val="601"/>
              </a:spcAft>
              <a:buClr>
                <a:srgbClr val="001158"/>
              </a:buClr>
              <a:buFont typeface="Arial"/>
              <a:buChar char="•"/>
            </a:pPr>
            <a:r>
              <a:rPr lang="en-US" spc="-1" dirty="0">
                <a:solidFill>
                  <a:srgbClr val="001158"/>
                </a:solidFill>
                <a:latin typeface="Georgia"/>
              </a:rPr>
              <a:t>It causes equity of access to scientific output across Europe</a:t>
            </a:r>
          </a:p>
          <a:p>
            <a:pPr marL="181080" indent="-180720">
              <a:spcBef>
                <a:spcPts val="601"/>
              </a:spcBef>
              <a:spcAft>
                <a:spcPts val="601"/>
              </a:spcAft>
              <a:buClr>
                <a:srgbClr val="001158"/>
              </a:buClr>
              <a:buFont typeface="Arial"/>
              <a:buChar char="•"/>
            </a:pPr>
            <a:endParaRPr lang="en-GB" sz="2000" spc="-1" dirty="0">
              <a:solidFill>
                <a:srgbClr val="001158"/>
              </a:solidFill>
              <a:latin typeface="Georgia"/>
            </a:endParaRPr>
          </a:p>
        </p:txBody>
      </p:sp>
      <p:sp>
        <p:nvSpPr>
          <p:cNvPr id="517" name="CustomShape 3"/>
          <p:cNvSpPr/>
          <p:nvPr/>
        </p:nvSpPr>
        <p:spPr>
          <a:xfrm>
            <a:off x="556920" y="548640"/>
            <a:ext cx="11388600" cy="43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1" strike="noStrike" spc="-1" dirty="0">
                <a:solidFill>
                  <a:srgbClr val="001158"/>
                </a:solidFill>
                <a:latin typeface="Georgia"/>
              </a:rPr>
              <a:t>Pan</a:t>
            </a:r>
            <a:r>
              <a:rPr lang="en-US" sz="4000" b="1" spc="-1" dirty="0">
                <a:solidFill>
                  <a:srgbClr val="001158"/>
                </a:solidFill>
                <a:latin typeface="Georgia"/>
              </a:rPr>
              <a:t>-European Model Law</a:t>
            </a:r>
            <a:endParaRPr lang="en-US" sz="4000" b="0" strike="noStrike" spc="-1" dirty="0">
              <a:latin typeface="Arial"/>
            </a:endParaRPr>
          </a:p>
        </p:txBody>
      </p:sp>
      <p:pic>
        <p:nvPicPr>
          <p:cNvPr id="5" name="Picture 4">
            <a:extLst>
              <a:ext uri="{FF2B5EF4-FFF2-40B4-BE49-F238E27FC236}">
                <a16:creationId xmlns:a16="http://schemas.microsoft.com/office/drawing/2014/main" id="{4C648B35-E73E-5849-8B33-97F74F8165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567" y="1484784"/>
            <a:ext cx="1104900" cy="1193800"/>
          </a:xfrm>
          <a:prstGeom prst="rect">
            <a:avLst/>
          </a:prstGeom>
        </p:spPr>
      </p:pic>
    </p:spTree>
    <p:extLst>
      <p:ext uri="{BB962C8B-B14F-4D97-AF65-F5344CB8AC3E}">
        <p14:creationId xmlns:p14="http://schemas.microsoft.com/office/powerpoint/2010/main" val="349364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TextShape 1"/>
          <p:cNvSpPr txBox="1"/>
          <p:nvPr/>
        </p:nvSpPr>
        <p:spPr>
          <a:xfrm>
            <a:off x="0" y="332656"/>
            <a:ext cx="12197880" cy="4521600"/>
          </a:xfrm>
          <a:prstGeom prst="rect">
            <a:avLst/>
          </a:prstGeom>
          <a:solidFill>
            <a:srgbClr val="001158"/>
          </a:solidFill>
          <a:ln>
            <a:noFill/>
          </a:ln>
        </p:spPr>
        <p:txBody>
          <a:bodyPr lIns="0" tIns="0" rIns="0" bIns="0">
            <a:noAutofit/>
          </a:bodyPr>
          <a:lstStyle/>
          <a:p>
            <a:endParaRPr lang="nl-NL" sz="1800" b="0" strike="noStrike" spc="-1">
              <a:solidFill>
                <a:srgbClr val="001158"/>
              </a:solidFill>
              <a:latin typeface="Georgia"/>
            </a:endParaRPr>
          </a:p>
        </p:txBody>
      </p:sp>
      <p:sp>
        <p:nvSpPr>
          <p:cNvPr id="574" name="TextShape 2"/>
          <p:cNvSpPr txBox="1"/>
          <p:nvPr/>
        </p:nvSpPr>
        <p:spPr>
          <a:xfrm>
            <a:off x="1130760" y="1684800"/>
            <a:ext cx="10224720" cy="1151640"/>
          </a:xfrm>
          <a:prstGeom prst="rect">
            <a:avLst/>
          </a:prstGeom>
          <a:noFill/>
          <a:ln>
            <a:noFill/>
          </a:ln>
        </p:spPr>
        <p:txBody>
          <a:bodyPr lIns="0" tIns="0" rIns="0" bIns="0" anchor="ctr">
            <a:noAutofit/>
          </a:bodyPr>
          <a:lstStyle/>
          <a:p>
            <a:pPr algn="ctr">
              <a:lnSpc>
                <a:spcPct val="100000"/>
              </a:lnSpc>
            </a:pPr>
            <a:r>
              <a:rPr lang="en-GB" sz="4000" b="1" strike="noStrike" spc="-1" dirty="0">
                <a:solidFill>
                  <a:srgbClr val="FFFFFF"/>
                </a:solidFill>
                <a:latin typeface="Georgia"/>
              </a:rPr>
              <a:t>Thank you for your attention</a:t>
            </a:r>
            <a:br>
              <a:rPr lang="en-GB" sz="4000" dirty="0"/>
            </a:br>
            <a:br>
              <a:rPr lang="en-GB" sz="4000" dirty="0"/>
            </a:br>
            <a:r>
              <a:rPr lang="nl-NL" sz="4000" b="1" spc="-1" dirty="0">
                <a:solidFill>
                  <a:srgbClr val="FFFFFF"/>
                </a:solidFill>
                <a:latin typeface="Georgia"/>
              </a:rPr>
              <a:t>Erna Sattler</a:t>
            </a:r>
          </a:p>
          <a:p>
            <a:pPr algn="ctr">
              <a:lnSpc>
                <a:spcPct val="100000"/>
              </a:lnSpc>
            </a:pPr>
            <a:r>
              <a:rPr lang="nl-NL" sz="4000" b="1" strike="noStrike" spc="-1" dirty="0">
                <a:solidFill>
                  <a:srgbClr val="FFFFFF"/>
                </a:solidFill>
                <a:latin typeface="Georgia"/>
              </a:rPr>
              <a:t>e.w.sattler@library.leidenuniv.nl</a:t>
            </a:r>
            <a:endParaRPr lang="nl-NL" sz="4000" b="0" strike="noStrike" spc="-1" dirty="0">
              <a:solidFill>
                <a:srgbClr val="000000"/>
              </a:solidFill>
              <a:latin typeface="Georgia"/>
            </a:endParaRPr>
          </a:p>
        </p:txBody>
      </p:sp>
      <p:sp>
        <p:nvSpPr>
          <p:cNvPr id="575" name="TextShape 3"/>
          <p:cNvSpPr txBox="1"/>
          <p:nvPr/>
        </p:nvSpPr>
        <p:spPr>
          <a:xfrm>
            <a:off x="9132840" y="6473160"/>
            <a:ext cx="2744280" cy="364680"/>
          </a:xfrm>
          <a:prstGeom prst="rect">
            <a:avLst/>
          </a:prstGeom>
          <a:noFill/>
          <a:ln>
            <a:noFill/>
          </a:ln>
        </p:spPr>
        <p:txBody>
          <a:bodyPr anchor="ctr">
            <a:noAutofit/>
          </a:bodyPr>
          <a:lstStyle/>
          <a:p>
            <a:pPr algn="r">
              <a:lnSpc>
                <a:spcPct val="100000"/>
              </a:lnSpc>
            </a:pPr>
            <a:fld id="{307ADBBD-D563-4087-9895-1E999688A2B6}" type="slidenum">
              <a:rPr lang="en-US" sz="1200" b="0" strike="noStrike" spc="-1">
                <a:solidFill>
                  <a:srgbClr val="FFFFFF"/>
                </a:solidFill>
                <a:latin typeface="Georgia"/>
              </a:rPr>
              <a:t>19</a:t>
            </a:fld>
            <a:endParaRPr lang="en-US" sz="1200" b="0" strike="noStrike" spc="-1">
              <a:latin typeface="Times New Roman"/>
            </a:endParaRPr>
          </a:p>
        </p:txBody>
      </p:sp>
    </p:spTree>
    <p:extLst>
      <p:ext uri="{BB962C8B-B14F-4D97-AF65-F5344CB8AC3E}">
        <p14:creationId xmlns:p14="http://schemas.microsoft.com/office/powerpoint/2010/main" val="3840255692"/>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bce83e47c546ff6ac1b4b362eaa37f0f7a52c"/>
</p:tagLst>
</file>

<file path=ppt/theme/theme1.xml><?xml version="1.0" encoding="utf-8"?>
<a:theme xmlns:a="http://schemas.openxmlformats.org/drawingml/2006/main" name="Corporate template-set Universiteit Leiden">
  <a:themeElements>
    <a:clrScheme name="Universiteit Leiden">
      <a:dk1>
        <a:srgbClr val="000000"/>
      </a:dk1>
      <a:lt1>
        <a:srgbClr val="FFFFFF"/>
      </a:lt1>
      <a:dk2>
        <a:srgbClr val="8592BC"/>
      </a:dk2>
      <a:lt2>
        <a:srgbClr val="001158"/>
      </a:lt2>
      <a:accent1>
        <a:srgbClr val="9EBA2E"/>
      </a:accent1>
      <a:accent2>
        <a:srgbClr val="5CB1EB"/>
      </a:accent2>
      <a:accent3>
        <a:srgbClr val="34A3A9"/>
      </a:accent3>
      <a:accent4>
        <a:srgbClr val="F46E32"/>
      </a:accent4>
      <a:accent5>
        <a:srgbClr val="2C712D"/>
      </a:accent5>
      <a:accent6>
        <a:srgbClr val="B02079"/>
      </a:accent6>
      <a:hlink>
        <a:srgbClr val="0033CC"/>
      </a:hlink>
      <a:folHlink>
        <a:srgbClr val="7030A0"/>
      </a:folHlink>
    </a:clrScheme>
    <a:fontScheme name="Universiteit Leiden">
      <a:majorFont>
        <a:latin typeface="Georgia"/>
        <a:ea typeface=""/>
        <a:cs typeface=""/>
      </a:majorFont>
      <a:minorFont>
        <a:latin typeface="Georgi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08000" tIns="108000" rIns="108000" bIns="108000" rtlCol="0">
        <a:noAutofit/>
      </a:bodyPr>
      <a:lstStyle>
        <a:defPPr>
          <a:defRPr noProof="0" dirty="0" err="1" smtClean="0">
            <a:solidFill>
              <a:schemeClr val="bg2"/>
            </a:solidFill>
          </a:defRPr>
        </a:defPPr>
      </a:lstStyle>
    </a:txDef>
  </a:objectDefaults>
  <a:extraClrSchemeLst/>
  <a:extLst>
    <a:ext uri="{05A4C25C-085E-4340-85A3-A5531E510DB2}">
      <thm15:themeFamily xmlns:thm15="http://schemas.microsoft.com/office/thememl/2012/main" name="Presentatie14" id="{3AFBFF7E-DC53-2D40-A9AF-2D42F384EF5C}" vid="{0B82484E-3298-9C48-97C1-D5AB797E77D5}"/>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Corporate template-set Universiteit Leiden</Template>
  <TotalTime>1671</TotalTime>
  <Words>1496</Words>
  <Application>Microsoft Office PowerPoint</Application>
  <PresentationFormat>Custom</PresentationFormat>
  <Paragraphs>183</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Georgia</vt:lpstr>
      <vt:lpstr>Minion</vt:lpstr>
      <vt:lpstr>Times New Roman</vt:lpstr>
      <vt:lpstr>Wingdings</vt:lpstr>
      <vt:lpstr>Corporate template-set Universiteit Leiden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Rosie Allison</cp:lastModifiedBy>
  <cp:revision>53</cp:revision>
  <cp:lastPrinted>2018-11-27T09:56:33Z</cp:lastPrinted>
  <dcterms:created xsi:type="dcterms:W3CDTF">2020-09-29T12:48:44Z</dcterms:created>
  <dcterms:modified xsi:type="dcterms:W3CDTF">2021-12-09T08:16:38Z</dcterms:modified>
</cp:coreProperties>
</file>