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40" r:id="rId5"/>
    <p:sldMasterId id="2147483707" r:id="rId6"/>
  </p:sldMasterIdLst>
  <p:notesMasterIdLst>
    <p:notesMasterId r:id="rId29"/>
  </p:notesMasterIdLst>
  <p:handoutMasterIdLst>
    <p:handoutMasterId r:id="rId30"/>
  </p:handoutMasterIdLst>
  <p:sldIdLst>
    <p:sldId id="280" r:id="rId7"/>
    <p:sldId id="285" r:id="rId8"/>
    <p:sldId id="347" r:id="rId9"/>
    <p:sldId id="359" r:id="rId10"/>
    <p:sldId id="363" r:id="rId11"/>
    <p:sldId id="364" r:id="rId12"/>
    <p:sldId id="326" r:id="rId13"/>
    <p:sldId id="286" r:id="rId14"/>
    <p:sldId id="330" r:id="rId15"/>
    <p:sldId id="355" r:id="rId16"/>
    <p:sldId id="356" r:id="rId17"/>
    <p:sldId id="288" r:id="rId18"/>
    <p:sldId id="349" r:id="rId19"/>
    <p:sldId id="350" r:id="rId20"/>
    <p:sldId id="371" r:id="rId21"/>
    <p:sldId id="351" r:id="rId22"/>
    <p:sldId id="367" r:id="rId23"/>
    <p:sldId id="372" r:id="rId24"/>
    <p:sldId id="370" r:id="rId25"/>
    <p:sldId id="369" r:id="rId26"/>
    <p:sldId id="342" r:id="rId27"/>
    <p:sldId id="31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1F2F2"/>
    <a:srgbClr val="AAAAAA"/>
    <a:srgbClr val="929292"/>
    <a:srgbClr val="F9F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CC38C9-5055-CD49-B363-2FE5606DEA82}" v="52" dt="2021-02-02T14:53:24.581"/>
    <p1510:client id="{B04D2656-C8AE-AD42-9E26-85BA118373B8}" v="99" dt="2021-02-03T11:54:28.717"/>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Šviesus stilius 3 – paryškinima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9130" autoAdjust="0"/>
  </p:normalViewPr>
  <p:slideViewPr>
    <p:cSldViewPr snapToGrid="0" snapToObjects="1" showGuides="1">
      <p:cViewPr varScale="1">
        <p:scale>
          <a:sx n="115" d="100"/>
          <a:sy n="115" d="100"/>
        </p:scale>
        <p:origin x="600" y="1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47"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darbalapis.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darbalapis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darbalapis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darbalapis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Arial" panose="020B0604020202020204" pitchFamily="34" charset="0"/>
                <a:ea typeface="Inter" panose="020B0502030000000004" pitchFamily="34" charset="0"/>
                <a:cs typeface="Arial" panose="020B0604020202020204" pitchFamily="34" charset="0"/>
              </a:defRPr>
            </a:pPr>
            <a:r>
              <a:rPr lang="en-US" sz="1500" b="1" i="0" dirty="0">
                <a:solidFill>
                  <a:schemeClr val="bg1"/>
                </a:solidFill>
                <a:latin typeface="Arial" panose="020B0604020202020204" pitchFamily="34" charset="0"/>
                <a:ea typeface="Inter" panose="020B0502030000000004" pitchFamily="34" charset="0"/>
                <a:cs typeface="Arial" panose="020B0604020202020204" pitchFamily="34" charset="0"/>
              </a:rPr>
              <a:t>CHART TITLE</a:t>
            </a:r>
          </a:p>
        </c:rich>
      </c:tx>
      <c:layout>
        <c:manualLayout>
          <c:xMode val="edge"/>
          <c:yMode val="edge"/>
          <c:x val="0.412559167001458"/>
          <c:y val="0"/>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Arial" panose="020B0604020202020204" pitchFamily="34" charset="0"/>
              <a:ea typeface="Inter" panose="020B0502030000000004" pitchFamily="34" charset="0"/>
              <a:cs typeface="Arial" panose="020B0604020202020204" pitchFamily="34" charset="0"/>
            </a:defRPr>
          </a:pPr>
          <a:endParaRPr lang="lt-LT"/>
        </a:p>
      </c:txPr>
    </c:title>
    <c:autoTitleDeleted val="0"/>
    <c:plotArea>
      <c:layout/>
      <c:barChart>
        <c:barDir val="col"/>
        <c:grouping val="clustered"/>
        <c:varyColors val="0"/>
        <c:ser>
          <c:idx val="0"/>
          <c:order val="0"/>
          <c:tx>
            <c:strRef>
              <c:f>Sheet1!$B$1</c:f>
              <c:strCache>
                <c:ptCount val="1"/>
                <c:pt idx="0">
                  <c:v>Series 1</c:v>
                </c:pt>
              </c:strCache>
            </c:strRef>
          </c:tx>
          <c:spPr>
            <a:solidFill>
              <a:srgbClr val="F9F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886-7743-A8E3-CB06C727B347}"/>
            </c:ext>
          </c:extLst>
        </c:ser>
        <c:ser>
          <c:idx val="1"/>
          <c:order val="1"/>
          <c:tx>
            <c:strRef>
              <c:f>Sheet1!$C$1</c:f>
              <c:strCache>
                <c:ptCount val="1"/>
                <c:pt idx="0">
                  <c:v>Series 2</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886-7743-A8E3-CB06C727B347}"/>
            </c:ext>
          </c:extLst>
        </c:ser>
        <c:ser>
          <c:idx val="2"/>
          <c:order val="2"/>
          <c:tx>
            <c:strRef>
              <c:f>Sheet1!$D$1</c:f>
              <c:strCache>
                <c:ptCount val="1"/>
                <c:pt idx="0">
                  <c:v>Series 3</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886-7743-A8E3-CB06C727B347}"/>
            </c:ext>
          </c:extLst>
        </c:ser>
        <c:dLbls>
          <c:dLblPos val="outEnd"/>
          <c:showLegendKey val="0"/>
          <c:showVal val="1"/>
          <c:showCatName val="0"/>
          <c:showSerName val="0"/>
          <c:showPercent val="0"/>
          <c:showBubbleSize val="0"/>
        </c:dLbls>
        <c:gapWidth val="219"/>
        <c:overlap val="-27"/>
        <c:axId val="2147177432"/>
        <c:axId val="2147181080"/>
      </c:barChart>
      <c:catAx>
        <c:axId val="214717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crossAx val="2147181080"/>
        <c:crosses val="autoZero"/>
        <c:auto val="1"/>
        <c:lblAlgn val="ctr"/>
        <c:lblOffset val="100"/>
        <c:noMultiLvlLbl val="0"/>
      </c:catAx>
      <c:valAx>
        <c:axId val="2147181080"/>
        <c:scaling>
          <c:orientation val="minMax"/>
        </c:scaling>
        <c:delete val="0"/>
        <c:axPos val="l"/>
        <c:majorGridlines>
          <c:spPr>
            <a:ln w="12700" cap="flat" cmpd="sng" algn="ctr">
              <a:solidFill>
                <a:srgbClr val="E6E6E6"/>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crossAx val="2147177432"/>
        <c:crosses val="autoZero"/>
        <c:crossBetween val="between"/>
      </c:valAx>
      <c:spPr>
        <a:noFill/>
        <a:ln>
          <a:noFill/>
        </a:ln>
        <a:effectLst/>
      </c:spPr>
    </c:plotArea>
    <c:legend>
      <c:legendPos val="b"/>
      <c:layout>
        <c:manualLayout>
          <c:xMode val="edge"/>
          <c:yMode val="edge"/>
          <c:x val="0.29552552523746101"/>
          <c:y val="0.93412845896881103"/>
          <c:w val="0.40894878693928799"/>
          <c:h val="6.587154103118959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Arial" panose="020B0604020202020204" pitchFamily="34" charset="0"/>
                <a:ea typeface="Inter" panose="020B0502030000000004" pitchFamily="34" charset="0"/>
                <a:cs typeface="Arial" panose="020B0604020202020204" pitchFamily="34" charset="0"/>
              </a:defRPr>
            </a:pPr>
            <a:r>
              <a:rPr lang="en-US" sz="1500" b="1" i="0" dirty="0">
                <a:solidFill>
                  <a:schemeClr val="bg1"/>
                </a:solidFill>
                <a:latin typeface="Arial" panose="020B0604020202020204" pitchFamily="34" charset="0"/>
                <a:ea typeface="Inter" panose="020B0502030000000004" pitchFamily="34" charset="0"/>
                <a:cs typeface="Arial" panose="020B0604020202020204" pitchFamily="34" charset="0"/>
              </a:rPr>
              <a:t>SALES</a:t>
            </a:r>
          </a:p>
        </c:rich>
      </c:tx>
      <c:layout>
        <c:manualLayout>
          <c:xMode val="edge"/>
          <c:yMode val="edge"/>
          <c:x val="0.40315792258724098"/>
          <c:y val="0"/>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Arial" panose="020B0604020202020204" pitchFamily="34" charset="0"/>
              <a:ea typeface="Inter" panose="020B0502030000000004" pitchFamily="34" charset="0"/>
              <a:cs typeface="Arial" panose="020B0604020202020204" pitchFamily="34" charset="0"/>
            </a:defRPr>
          </a:pPr>
          <a:endParaRPr lang="lt-LT"/>
        </a:p>
      </c:txPr>
    </c:title>
    <c:autoTitleDeleted val="0"/>
    <c:plotArea>
      <c:layout/>
      <c:doughnutChart>
        <c:varyColors val="1"/>
        <c:ser>
          <c:idx val="0"/>
          <c:order val="0"/>
          <c:tx>
            <c:strRef>
              <c:f>Sheet1!$B$1</c:f>
              <c:strCache>
                <c:ptCount val="1"/>
                <c:pt idx="0">
                  <c:v>Sales</c:v>
                </c:pt>
              </c:strCache>
            </c:strRef>
          </c:tx>
          <c:spPr>
            <a:ln w="25400">
              <a:solidFill>
                <a:schemeClr val="bg1"/>
              </a:solidFill>
            </a:ln>
          </c:spPr>
          <c:dPt>
            <c:idx val="0"/>
            <c:bubble3D val="0"/>
            <c:spPr>
              <a:solidFill>
                <a:srgbClr val="FFFF00"/>
              </a:solidFill>
              <a:ln w="25400">
                <a:solidFill>
                  <a:schemeClr val="bg1"/>
                </a:solidFill>
              </a:ln>
              <a:effectLst/>
            </c:spPr>
            <c:extLst>
              <c:ext xmlns:c16="http://schemas.microsoft.com/office/drawing/2014/chart" uri="{C3380CC4-5D6E-409C-BE32-E72D297353CC}">
                <c16:uniqueId val="{00000001-1AE5-BC47-8800-5A9F6026E152}"/>
              </c:ext>
            </c:extLst>
          </c:dPt>
          <c:dPt>
            <c:idx val="1"/>
            <c:bubble3D val="0"/>
            <c:spPr>
              <a:solidFill>
                <a:schemeClr val="bg1">
                  <a:lumMod val="75000"/>
                </a:schemeClr>
              </a:solidFill>
              <a:ln w="25400">
                <a:solidFill>
                  <a:schemeClr val="bg1"/>
                </a:solidFill>
              </a:ln>
              <a:effectLst/>
            </c:spPr>
            <c:extLst>
              <c:ext xmlns:c16="http://schemas.microsoft.com/office/drawing/2014/chart" uri="{C3380CC4-5D6E-409C-BE32-E72D297353CC}">
                <c16:uniqueId val="{00000003-1AE5-BC47-8800-5A9F6026E152}"/>
              </c:ext>
            </c:extLst>
          </c:dPt>
          <c:dPt>
            <c:idx val="2"/>
            <c:bubble3D val="0"/>
            <c:spPr>
              <a:solidFill>
                <a:schemeClr val="tx1">
                  <a:lumMod val="50000"/>
                  <a:lumOff val="50000"/>
                </a:schemeClr>
              </a:solidFill>
              <a:ln w="25400">
                <a:solidFill>
                  <a:schemeClr val="bg1"/>
                </a:solidFill>
              </a:ln>
              <a:effectLst/>
            </c:spPr>
            <c:extLst>
              <c:ext xmlns:c16="http://schemas.microsoft.com/office/drawing/2014/chart" uri="{C3380CC4-5D6E-409C-BE32-E72D297353CC}">
                <c16:uniqueId val="{00000005-1AE5-BC47-8800-5A9F6026E152}"/>
              </c:ext>
            </c:extLst>
          </c:dPt>
          <c:dPt>
            <c:idx val="3"/>
            <c:bubble3D val="0"/>
            <c:spPr>
              <a:solidFill>
                <a:schemeClr val="bg2"/>
              </a:solidFill>
              <a:ln w="25400">
                <a:solidFill>
                  <a:schemeClr val="bg1"/>
                </a:solidFill>
              </a:ln>
              <a:effectLst/>
            </c:spPr>
            <c:extLst>
              <c:ext xmlns:c16="http://schemas.microsoft.com/office/drawing/2014/chart" uri="{C3380CC4-5D6E-409C-BE32-E72D297353CC}">
                <c16:uniqueId val="{00000007-1AE5-BC47-8800-5A9F6026E152}"/>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65</c:v>
                </c:pt>
                <c:pt idx="3">
                  <c:v>1.2</c:v>
                </c:pt>
              </c:numCache>
            </c:numRef>
          </c:val>
          <c:extLst>
            <c:ext xmlns:c16="http://schemas.microsoft.com/office/drawing/2014/chart" uri="{C3380CC4-5D6E-409C-BE32-E72D297353CC}">
              <c16:uniqueId val="{00000008-1AE5-BC47-8800-5A9F6026E152}"/>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9.2155787985526996E-2"/>
          <c:y val="0.92494248187899997"/>
          <c:w val="0.81568842402894604"/>
          <c:h val="7.505751812100029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Inter Medium" panose="020B0502030000000004" pitchFamily="34" charset="0"/>
              <a:cs typeface="Arial" panose="020B0604020202020204" pitchFamily="34"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Arial" panose="020B0604020202020204" pitchFamily="34" charset="0"/>
                <a:ea typeface="Inter" panose="020B0502030000000004" pitchFamily="34" charset="0"/>
                <a:cs typeface="Arial" panose="020B0604020202020204" pitchFamily="34" charset="0"/>
              </a:defRPr>
            </a:pPr>
            <a:r>
              <a:rPr lang="en-US" sz="1500" b="1" i="0" dirty="0">
                <a:solidFill>
                  <a:schemeClr val="tx1"/>
                </a:solidFill>
                <a:latin typeface="Arial" panose="020B0604020202020204" pitchFamily="34" charset="0"/>
                <a:ea typeface="Inter" panose="020B0502030000000004" pitchFamily="34" charset="0"/>
                <a:cs typeface="Arial" panose="020B0604020202020204" pitchFamily="34" charset="0"/>
              </a:rPr>
              <a:t>CHART TITLE</a:t>
            </a:r>
          </a:p>
        </c:rich>
      </c:tx>
      <c:layout>
        <c:manualLayout>
          <c:xMode val="edge"/>
          <c:yMode val="edge"/>
          <c:x val="0.412559167001458"/>
          <c:y val="0"/>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Arial" panose="020B0604020202020204" pitchFamily="34" charset="0"/>
              <a:ea typeface="Inter" panose="020B0502030000000004" pitchFamily="34" charset="0"/>
              <a:cs typeface="Arial" panose="020B0604020202020204" pitchFamily="34" charset="0"/>
            </a:defRPr>
          </a:pPr>
          <a:endParaRPr lang="lt-LT"/>
        </a:p>
      </c:txPr>
    </c:title>
    <c:autoTitleDeleted val="0"/>
    <c:plotArea>
      <c:layout/>
      <c:barChart>
        <c:barDir val="col"/>
        <c:grouping val="clustered"/>
        <c:varyColors val="0"/>
        <c:ser>
          <c:idx val="0"/>
          <c:order val="0"/>
          <c:tx>
            <c:strRef>
              <c:f>Sheet1!$B$1</c:f>
              <c:strCache>
                <c:ptCount val="1"/>
                <c:pt idx="0">
                  <c:v>Series 1</c:v>
                </c:pt>
              </c:strCache>
            </c:strRef>
          </c:tx>
          <c:spPr>
            <a:solidFill>
              <a:srgbClr val="F9F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C4B-6C47-972A-B110C8D37BEF}"/>
            </c:ext>
          </c:extLst>
        </c:ser>
        <c:ser>
          <c:idx val="1"/>
          <c:order val="1"/>
          <c:tx>
            <c:strRef>
              <c:f>Sheet1!$C$1</c:f>
              <c:strCache>
                <c:ptCount val="1"/>
                <c:pt idx="0">
                  <c:v>Series 2</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C4B-6C47-972A-B110C8D37BEF}"/>
            </c:ext>
          </c:extLst>
        </c:ser>
        <c:ser>
          <c:idx val="2"/>
          <c:order val="2"/>
          <c:tx>
            <c:strRef>
              <c:f>Sheet1!$D$1</c:f>
              <c:strCache>
                <c:ptCount val="1"/>
                <c:pt idx="0">
                  <c:v>Series 3</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C4B-6C47-972A-B110C8D37BEF}"/>
            </c:ext>
          </c:extLst>
        </c:ser>
        <c:dLbls>
          <c:dLblPos val="outEnd"/>
          <c:showLegendKey val="0"/>
          <c:showVal val="1"/>
          <c:showCatName val="0"/>
          <c:showSerName val="0"/>
          <c:showPercent val="0"/>
          <c:showBubbleSize val="0"/>
        </c:dLbls>
        <c:gapWidth val="219"/>
        <c:overlap val="-27"/>
        <c:axId val="2147294728"/>
        <c:axId val="2147298360"/>
      </c:barChart>
      <c:catAx>
        <c:axId val="214729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crossAx val="2147298360"/>
        <c:crosses val="autoZero"/>
        <c:auto val="1"/>
        <c:lblAlgn val="ctr"/>
        <c:lblOffset val="100"/>
        <c:noMultiLvlLbl val="0"/>
      </c:catAx>
      <c:valAx>
        <c:axId val="2147298360"/>
        <c:scaling>
          <c:orientation val="minMax"/>
        </c:scaling>
        <c:delete val="0"/>
        <c:axPos val="l"/>
        <c:majorGridlines>
          <c:spPr>
            <a:ln w="15875" cap="flat" cmpd="sng" algn="ctr">
              <a:solidFill>
                <a:srgbClr val="E6E6E6"/>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crossAx val="2147294728"/>
        <c:crosses val="autoZero"/>
        <c:crossBetween val="between"/>
      </c:valAx>
      <c:spPr>
        <a:noFill/>
        <a:ln>
          <a:noFill/>
        </a:ln>
        <a:effectLst/>
      </c:spPr>
    </c:plotArea>
    <c:legend>
      <c:legendPos val="b"/>
      <c:layout>
        <c:manualLayout>
          <c:xMode val="edge"/>
          <c:yMode val="edge"/>
          <c:x val="0.29552552523746101"/>
          <c:y val="0.93412845896881103"/>
          <c:w val="0.40894878693928799"/>
          <c:h val="6.587154103118959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Arial" panose="020B0604020202020204" pitchFamily="34" charset="0"/>
                <a:ea typeface="Inter" panose="020B0502030000000004" pitchFamily="34" charset="0"/>
                <a:cs typeface="Arial" panose="020B0604020202020204" pitchFamily="34" charset="0"/>
              </a:defRPr>
            </a:pPr>
            <a:r>
              <a:rPr lang="en-US" sz="1500" b="1" i="0" dirty="0">
                <a:solidFill>
                  <a:schemeClr val="tx1"/>
                </a:solidFill>
                <a:latin typeface="Arial" panose="020B0604020202020204" pitchFamily="34" charset="0"/>
                <a:ea typeface="Inter" panose="020B0502030000000004" pitchFamily="34" charset="0"/>
                <a:cs typeface="Arial" panose="020B0604020202020204" pitchFamily="34" charset="0"/>
              </a:rPr>
              <a:t>SALES</a:t>
            </a:r>
          </a:p>
        </c:rich>
      </c:tx>
      <c:layout>
        <c:manualLayout>
          <c:xMode val="edge"/>
          <c:yMode val="edge"/>
          <c:x val="0.40315792258724098"/>
          <c:y val="0"/>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Arial" panose="020B0604020202020204" pitchFamily="34" charset="0"/>
              <a:ea typeface="Inter" panose="020B0502030000000004" pitchFamily="34" charset="0"/>
              <a:cs typeface="Arial" panose="020B0604020202020204" pitchFamily="34" charset="0"/>
            </a:defRPr>
          </a:pPr>
          <a:endParaRPr lang="lt-LT"/>
        </a:p>
      </c:txPr>
    </c:title>
    <c:autoTitleDeleted val="0"/>
    <c:plotArea>
      <c:layout/>
      <c:doughnutChart>
        <c:varyColors val="1"/>
        <c:ser>
          <c:idx val="0"/>
          <c:order val="0"/>
          <c:tx>
            <c:strRef>
              <c:f>Sheet1!$B$1</c:f>
              <c:strCache>
                <c:ptCount val="1"/>
                <c:pt idx="0">
                  <c:v>Sales</c:v>
                </c:pt>
              </c:strCache>
            </c:strRef>
          </c:tx>
          <c:spPr>
            <a:ln w="25400">
              <a:solidFill>
                <a:schemeClr val="bg1"/>
              </a:solidFill>
            </a:ln>
          </c:spPr>
          <c:dPt>
            <c:idx val="0"/>
            <c:bubble3D val="0"/>
            <c:spPr>
              <a:solidFill>
                <a:srgbClr val="FFFF00"/>
              </a:solidFill>
              <a:ln w="25400">
                <a:solidFill>
                  <a:schemeClr val="bg1"/>
                </a:solidFill>
              </a:ln>
              <a:effectLst/>
            </c:spPr>
            <c:extLst>
              <c:ext xmlns:c16="http://schemas.microsoft.com/office/drawing/2014/chart" uri="{C3380CC4-5D6E-409C-BE32-E72D297353CC}">
                <c16:uniqueId val="{00000001-498E-CD47-A703-74F3E808FEB0}"/>
              </c:ext>
            </c:extLst>
          </c:dPt>
          <c:dPt>
            <c:idx val="1"/>
            <c:bubble3D val="0"/>
            <c:spPr>
              <a:solidFill>
                <a:schemeClr val="bg1">
                  <a:lumMod val="75000"/>
                </a:schemeClr>
              </a:solidFill>
              <a:ln w="25400">
                <a:solidFill>
                  <a:schemeClr val="bg1"/>
                </a:solidFill>
              </a:ln>
              <a:effectLst/>
            </c:spPr>
            <c:extLst>
              <c:ext xmlns:c16="http://schemas.microsoft.com/office/drawing/2014/chart" uri="{C3380CC4-5D6E-409C-BE32-E72D297353CC}">
                <c16:uniqueId val="{00000003-498E-CD47-A703-74F3E808FEB0}"/>
              </c:ext>
            </c:extLst>
          </c:dPt>
          <c:dPt>
            <c:idx val="2"/>
            <c:bubble3D val="0"/>
            <c:spPr>
              <a:solidFill>
                <a:schemeClr val="tx1">
                  <a:lumMod val="50000"/>
                  <a:lumOff val="50000"/>
                </a:schemeClr>
              </a:solidFill>
              <a:ln w="25400">
                <a:solidFill>
                  <a:schemeClr val="bg1"/>
                </a:solidFill>
              </a:ln>
              <a:effectLst/>
            </c:spPr>
            <c:extLst>
              <c:ext xmlns:c16="http://schemas.microsoft.com/office/drawing/2014/chart" uri="{C3380CC4-5D6E-409C-BE32-E72D297353CC}">
                <c16:uniqueId val="{00000005-498E-CD47-A703-74F3E808FEB0}"/>
              </c:ext>
            </c:extLst>
          </c:dPt>
          <c:dPt>
            <c:idx val="3"/>
            <c:bubble3D val="0"/>
            <c:spPr>
              <a:solidFill>
                <a:schemeClr val="bg2"/>
              </a:solidFill>
              <a:ln w="25400">
                <a:solidFill>
                  <a:schemeClr val="bg1"/>
                </a:solidFill>
              </a:ln>
              <a:effectLst/>
            </c:spPr>
            <c:extLst>
              <c:ext xmlns:c16="http://schemas.microsoft.com/office/drawing/2014/chart" uri="{C3380CC4-5D6E-409C-BE32-E72D297353CC}">
                <c16:uniqueId val="{00000007-498E-CD47-A703-74F3E808FEB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65</c:v>
                </c:pt>
                <c:pt idx="3">
                  <c:v>1.2</c:v>
                </c:pt>
              </c:numCache>
            </c:numRef>
          </c:val>
          <c:extLst>
            <c:ext xmlns:c16="http://schemas.microsoft.com/office/drawing/2014/chart" uri="{C3380CC4-5D6E-409C-BE32-E72D297353CC}">
              <c16:uniqueId val="{00000008-498E-CD47-A703-74F3E808FEB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9.2155787985526996E-2"/>
          <c:y val="0.92494248187899997"/>
          <c:w val="0.81568842402894604"/>
          <c:h val="7.505751812100029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Inter Medium" panose="020B0502030000000004" pitchFamily="34" charset="0"/>
              <a:cs typeface="Arial" panose="020B0604020202020204" pitchFamily="34"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8C3969-9E63-A345-BB21-C4F80F17B8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72AFF04-979D-ED46-A90F-3C0B9D5964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F77756-703A-4C45-96D0-2261A4FADC57}" type="datetimeFigureOut">
              <a:rPr lang="en-US" smtClean="0"/>
              <a:t>8/13/2021</a:t>
            </a:fld>
            <a:endParaRPr lang="en-US"/>
          </a:p>
        </p:txBody>
      </p:sp>
      <p:sp>
        <p:nvSpPr>
          <p:cNvPr id="4" name="Footer Placeholder 3">
            <a:extLst>
              <a:ext uri="{FF2B5EF4-FFF2-40B4-BE49-F238E27FC236}">
                <a16:creationId xmlns:a16="http://schemas.microsoft.com/office/drawing/2014/main" id="{788A9E3F-2800-654D-A508-43B1B8C345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82DB950-E412-6D41-986A-A4F7198885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BAD6D8-DF40-6D42-973A-CD331A9D1051}" type="slidenum">
              <a:rPr lang="en-US" smtClean="0"/>
              <a:t>‹#›</a:t>
            </a:fld>
            <a:endParaRPr lang="en-US"/>
          </a:p>
        </p:txBody>
      </p:sp>
    </p:spTree>
    <p:extLst>
      <p:ext uri="{BB962C8B-B14F-4D97-AF65-F5344CB8AC3E}">
        <p14:creationId xmlns:p14="http://schemas.microsoft.com/office/powerpoint/2010/main" val="2427309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A7845-6E42-A54B-BDCA-C3518250E7BF}" type="datetimeFigureOut">
              <a:rPr lang="en-US" smtClean="0"/>
              <a:t>8/13/2021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E41982-9C9C-C141-8575-EDABC0346C38}" type="slidenum">
              <a:rPr lang="en-US" smtClean="0"/>
              <a:t>‹#›</a:t>
            </a:fld>
            <a:endParaRPr lang="en-US"/>
          </a:p>
        </p:txBody>
      </p:sp>
    </p:spTree>
    <p:extLst>
      <p:ext uri="{BB962C8B-B14F-4D97-AF65-F5344CB8AC3E}">
        <p14:creationId xmlns:p14="http://schemas.microsoft.com/office/powerpoint/2010/main" val="148024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jp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1.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svg"/><Relationship Id="rId12" Type="http://schemas.openxmlformats.org/officeDocument/2006/relationships/image" Target="../media/image26.svg"/><Relationship Id="rId17" Type="http://schemas.openxmlformats.org/officeDocument/2006/relationships/image" Target="../media/image23.png"/><Relationship Id="rId2" Type="http://schemas.openxmlformats.org/officeDocument/2006/relationships/image" Target="../media/image16.jpeg"/><Relationship Id="rId16"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20.svg"/><Relationship Id="rId11" Type="http://schemas.openxmlformats.org/officeDocument/2006/relationships/image" Target="../media/image20.png"/><Relationship Id="rId5" Type="http://schemas.openxmlformats.org/officeDocument/2006/relationships/image" Target="../media/image18.png"/><Relationship Id="rId15" Type="http://schemas.openxmlformats.org/officeDocument/2006/relationships/image" Target="../media/image22.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svg"/><Relationship Id="rId14" Type="http://schemas.openxmlformats.org/officeDocument/2006/relationships/image" Target="../media/image28.sv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8.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8.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15.emf"/><Relationship Id="rId1" Type="http://schemas.openxmlformats.org/officeDocument/2006/relationships/slideMaster" Target="../slideMasters/slideMaster1.xml"/><Relationship Id="rId4" Type="http://schemas.openxmlformats.org/officeDocument/2006/relationships/image" Target="../media/image36.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ulinė">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sp>
        <p:nvSpPr>
          <p:cNvPr id="14" name="Text Placeholder 4">
            <a:extLst>
              <a:ext uri="{FF2B5EF4-FFF2-40B4-BE49-F238E27FC236}">
                <a16:creationId xmlns:a16="http://schemas.microsoft.com/office/drawing/2014/main" id="{462B305F-E454-6A49-BE5A-20AC4E248E21}"/>
              </a:ext>
            </a:extLst>
          </p:cNvPr>
          <p:cNvSpPr>
            <a:spLocks noGrp="1"/>
          </p:cNvSpPr>
          <p:nvPr>
            <p:ph type="body" sz="quarter" idx="10" hasCustomPrompt="1"/>
          </p:nvPr>
        </p:nvSpPr>
        <p:spPr>
          <a:xfrm>
            <a:off x="632355" y="5892800"/>
            <a:ext cx="8854531" cy="500312"/>
          </a:xfrm>
          <a:prstGeom prst="rect">
            <a:avLst/>
          </a:prstGeom>
        </p:spPr>
        <p:txBody>
          <a:bodyPr anchor="b"/>
          <a:lstStyle>
            <a:lvl1pPr marL="0" indent="0">
              <a:buNone/>
              <a:defRPr sz="22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hr-HR" dirty="0"/>
              <a:t>PROJEKTO I PUSMEČIO ĮŽVALGOS</a:t>
            </a:r>
          </a:p>
        </p:txBody>
      </p:sp>
      <p:sp>
        <p:nvSpPr>
          <p:cNvPr id="15" name="Text Placeholder 7">
            <a:extLst>
              <a:ext uri="{FF2B5EF4-FFF2-40B4-BE49-F238E27FC236}">
                <a16:creationId xmlns:a16="http://schemas.microsoft.com/office/drawing/2014/main" id="{AD15DE3A-FC37-F54E-907A-A159B33E946B}"/>
              </a:ext>
            </a:extLst>
          </p:cNvPr>
          <p:cNvSpPr>
            <a:spLocks noGrp="1"/>
          </p:cNvSpPr>
          <p:nvPr>
            <p:ph type="body" sz="quarter" idx="11" hasCustomPrompt="1"/>
          </p:nvPr>
        </p:nvSpPr>
        <p:spPr>
          <a:xfrm>
            <a:off x="632355" y="1952625"/>
            <a:ext cx="8854531" cy="3534526"/>
          </a:xfrm>
          <a:prstGeom prst="rect">
            <a:avLst/>
          </a:prstGeom>
        </p:spPr>
        <p:txBody>
          <a:bodyPr anchor="b"/>
          <a:lstStyle>
            <a:lvl1pPr marL="0" indent="0">
              <a:buNone/>
              <a:defRPr sz="34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fi-FI" dirty="0" err="1"/>
              <a:t>Akademinių</a:t>
            </a:r>
            <a:r>
              <a:rPr lang="fi-FI" dirty="0"/>
              <a:t> </a:t>
            </a:r>
            <a:r>
              <a:rPr lang="fi-FI" dirty="0" err="1"/>
              <a:t>pasiekimų</a:t>
            </a:r>
            <a:r>
              <a:rPr lang="fi-FI" dirty="0"/>
              <a:t> </a:t>
            </a:r>
            <a:r>
              <a:rPr lang="fi-FI" dirty="0" err="1"/>
              <a:t>netolygumai</a:t>
            </a:r>
            <a:r>
              <a:rPr lang="fi-FI" dirty="0"/>
              <a:t> į </a:t>
            </a:r>
            <a:r>
              <a:rPr lang="fi-FI" dirty="0" err="1"/>
              <a:t>asmenį</a:t>
            </a:r>
            <a:r>
              <a:rPr lang="fi-FI" dirty="0"/>
              <a:t> </a:t>
            </a:r>
            <a:r>
              <a:rPr lang="fi-FI" dirty="0" err="1"/>
              <a:t>ir</a:t>
            </a:r>
            <a:r>
              <a:rPr lang="fi-FI" dirty="0"/>
              <a:t> į </a:t>
            </a:r>
            <a:r>
              <a:rPr lang="fi-FI" dirty="0" err="1"/>
              <a:t>kintamąjį</a:t>
            </a:r>
            <a:r>
              <a:rPr lang="fi-FI" dirty="0"/>
              <a:t> </a:t>
            </a:r>
            <a:r>
              <a:rPr lang="fi-FI" dirty="0" err="1"/>
              <a:t>orientuotu</a:t>
            </a:r>
            <a:r>
              <a:rPr lang="fi-FI" dirty="0"/>
              <a:t> </a:t>
            </a:r>
            <a:r>
              <a:rPr lang="fi-FI" dirty="0" err="1"/>
              <a:t>požiūriu</a:t>
            </a:r>
            <a:r>
              <a:rPr lang="fi-FI" dirty="0"/>
              <a:t>:</a:t>
            </a:r>
          </a:p>
          <a:p>
            <a:pPr lvl="0"/>
            <a:r>
              <a:rPr lang="fi-FI" dirty="0" err="1"/>
              <a:t>Mokymosi</a:t>
            </a:r>
            <a:r>
              <a:rPr lang="fi-FI" dirty="0"/>
              <a:t> </a:t>
            </a:r>
            <a:r>
              <a:rPr lang="fi-FI" dirty="0" err="1"/>
              <a:t>analitikos</a:t>
            </a:r>
            <a:r>
              <a:rPr lang="fi-FI" dirty="0"/>
              <a:t> </a:t>
            </a:r>
            <a:r>
              <a:rPr lang="fi-FI" dirty="0" err="1"/>
              <a:t>įrankio</a:t>
            </a:r>
            <a:r>
              <a:rPr lang="fi-FI" dirty="0"/>
              <a:t> NO-GAP </a:t>
            </a:r>
            <a:r>
              <a:rPr lang="fi-FI" dirty="0" err="1"/>
              <a:t>prototipas</a:t>
            </a:r>
            <a:endParaRPr lang="en-US" dirty="0"/>
          </a:p>
        </p:txBody>
      </p:sp>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sp>
        <p:nvSpPr>
          <p:cNvPr id="3"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pic>
        <p:nvPicPr>
          <p:cNvPr id="4" name="Picture 3">
            <a:extLst>
              <a:ext uri="{FF2B5EF4-FFF2-40B4-BE49-F238E27FC236}">
                <a16:creationId xmlns:a16="http://schemas.microsoft.com/office/drawing/2014/main" id="{5B3236F9-E2AE-0F43-8E57-369CAB5520BE}"/>
              </a:ext>
            </a:extLst>
          </p:cNvPr>
          <p:cNvPicPr>
            <a:picLocks noChangeAspect="1"/>
          </p:cNvPicPr>
          <p:nvPr userDrawn="1"/>
        </p:nvPicPr>
        <p:blipFill rotWithShape="1">
          <a:blip r:embed="rId4"/>
          <a:srcRect t="3" r="14257" b="-238517"/>
          <a:stretch/>
        </p:blipFill>
        <p:spPr>
          <a:xfrm>
            <a:off x="0" y="958421"/>
            <a:ext cx="10453816" cy="128974"/>
          </a:xfrm>
          <a:prstGeom prst="rect">
            <a:avLst/>
          </a:prstGeom>
        </p:spPr>
      </p:pic>
      <p:pic>
        <p:nvPicPr>
          <p:cNvPr id="5" name="Picture 4">
            <a:extLst>
              <a:ext uri="{FF2B5EF4-FFF2-40B4-BE49-F238E27FC236}">
                <a16:creationId xmlns:a16="http://schemas.microsoft.com/office/drawing/2014/main" id="{5280B7D9-02D2-AC4C-8368-6F07A5A2E8F5}"/>
              </a:ext>
            </a:extLst>
          </p:cNvPr>
          <p:cNvPicPr>
            <a:picLocks noChangeAspect="1"/>
          </p:cNvPicPr>
          <p:nvPr userDrawn="1"/>
        </p:nvPicPr>
        <p:blipFill>
          <a:blip r:embed="rId5"/>
          <a:stretch>
            <a:fillRect/>
          </a:stretch>
        </p:blipFill>
        <p:spPr>
          <a:xfrm>
            <a:off x="7293495" y="858795"/>
            <a:ext cx="1104900" cy="254000"/>
          </a:xfrm>
          <a:prstGeom prst="rect">
            <a:avLst/>
          </a:prstGeom>
        </p:spPr>
      </p:pic>
      <p:pic>
        <p:nvPicPr>
          <p:cNvPr id="9" name="Image1" descr="https://www.lmt.lt/data/public/uploads/2019/09/lmt_lt_logo1_spalvotas_erdvinis.jpg"/>
          <p:cNvPicPr/>
          <p:nvPr/>
        </p:nvPicPr>
        <p:blipFill>
          <a:blip r:embed="rId6"/>
          <a:stretch>
            <a:fillRect/>
          </a:stretch>
        </p:blipFill>
        <p:spPr bwMode="auto">
          <a:xfrm>
            <a:off x="632355" y="1952625"/>
            <a:ext cx="2184400" cy="958421"/>
          </a:xfrm>
          <a:prstGeom prst="rect">
            <a:avLst/>
          </a:prstGeom>
        </p:spPr>
      </p:pic>
      <p:pic>
        <p:nvPicPr>
          <p:cNvPr id="10" name="Picture 9"/>
          <p:cNvPicPr/>
          <p:nvPr/>
        </p:nvPicPr>
        <p:blipFill>
          <a:blip r:embed="rId7">
            <a:extLst>
              <a:ext uri="{28A0092B-C50C-407E-A947-70E740481C1C}">
                <a14:useLocalDpi xmlns:a14="http://schemas.microsoft.com/office/drawing/2010/main" val="0"/>
              </a:ext>
            </a:extLst>
          </a:blip>
          <a:stretch>
            <a:fillRect/>
          </a:stretch>
        </p:blipFill>
        <p:spPr>
          <a:xfrm>
            <a:off x="7694470" y="1952625"/>
            <a:ext cx="1792416" cy="958421"/>
          </a:xfrm>
          <a:prstGeom prst="rect">
            <a:avLst/>
          </a:prstGeom>
        </p:spPr>
      </p:pic>
    </p:spTree>
    <p:extLst>
      <p:ext uri="{BB962C8B-B14F-4D97-AF65-F5344CB8AC3E}">
        <p14:creationId xmlns:p14="http://schemas.microsoft.com/office/powerpoint/2010/main" val="1966835292"/>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urinys">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456921" y="424809"/>
            <a:ext cx="862883" cy="983770"/>
          </a:xfrm>
          <a:prstGeom prst="rect">
            <a:avLst/>
          </a:prstGeom>
        </p:spPr>
      </p:pic>
      <p:sp>
        <p:nvSpPr>
          <p:cNvPr id="20" name="Text Placeholder 5">
            <a:extLst>
              <a:ext uri="{FF2B5EF4-FFF2-40B4-BE49-F238E27FC236}">
                <a16:creationId xmlns:a16="http://schemas.microsoft.com/office/drawing/2014/main" id="{46D6B95C-B687-614F-8DA6-5031F96661AD}"/>
              </a:ext>
            </a:extLst>
          </p:cNvPr>
          <p:cNvSpPr>
            <a:spLocks noGrp="1"/>
          </p:cNvSpPr>
          <p:nvPr>
            <p:ph type="body" sz="quarter" idx="10" hasCustomPrompt="1"/>
          </p:nvPr>
        </p:nvSpPr>
        <p:spPr>
          <a:xfrm>
            <a:off x="2613221" y="1960510"/>
            <a:ext cx="6975279" cy="4276777"/>
          </a:xfrm>
          <a:prstGeom prst="rect">
            <a:avLst/>
          </a:prstGeom>
        </p:spPr>
        <p:txBody>
          <a:bodyPr/>
          <a:lstStyle>
            <a:lvl1pPr marL="360000" indent="-360000">
              <a:lnSpc>
                <a:spcPct val="110000"/>
              </a:lnSpc>
              <a:spcBef>
                <a:spcPts val="1200"/>
              </a:spcBef>
              <a:buClr>
                <a:srgbClr val="FFFF00"/>
              </a:buClr>
              <a:buFont typeface="+mj-lt"/>
              <a:buAutoNum type="arabicPeriod"/>
              <a:defRPr sz="20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stStyle>
          <a:p>
            <a:pPr lvl="0"/>
            <a:r>
              <a:rPr lang="en-US" dirty="0" err="1"/>
              <a:t>Projekto</a:t>
            </a:r>
            <a:r>
              <a:rPr lang="en-US" dirty="0"/>
              <a:t> </a:t>
            </a:r>
            <a:r>
              <a:rPr lang="en-US" dirty="0" err="1"/>
              <a:t>pristatymas</a:t>
            </a:r>
            <a:endParaRPr lang="en-US" dirty="0"/>
          </a:p>
          <a:p>
            <a:pPr lvl="0"/>
            <a:r>
              <a:rPr lang="en-US" dirty="0" err="1"/>
              <a:t>Mokinių</a:t>
            </a:r>
            <a:r>
              <a:rPr lang="en-US" dirty="0"/>
              <a:t> </a:t>
            </a:r>
            <a:r>
              <a:rPr lang="en-US" dirty="0" err="1"/>
              <a:t>pasiekimų</a:t>
            </a:r>
            <a:r>
              <a:rPr lang="en-US" dirty="0"/>
              <a:t> </a:t>
            </a:r>
            <a:r>
              <a:rPr lang="en-US" dirty="0" err="1"/>
              <a:t>netolygumai</a:t>
            </a:r>
            <a:r>
              <a:rPr lang="en-US" dirty="0"/>
              <a:t>: SEK </a:t>
            </a:r>
            <a:r>
              <a:rPr lang="en-US" dirty="0" err="1"/>
              <a:t>reikšmė</a:t>
            </a:r>
            <a:r>
              <a:rPr lang="en-US" dirty="0"/>
              <a:t> </a:t>
            </a:r>
            <a:r>
              <a:rPr lang="en-US" dirty="0" err="1"/>
              <a:t>individo</a:t>
            </a:r>
            <a:r>
              <a:rPr lang="en-US" dirty="0"/>
              <a:t> </a:t>
            </a:r>
            <a:r>
              <a:rPr lang="en-US" dirty="0" err="1"/>
              <a:t>ir</a:t>
            </a:r>
            <a:r>
              <a:rPr lang="en-US" dirty="0"/>
              <a:t> </a:t>
            </a:r>
            <a:r>
              <a:rPr lang="en-US" dirty="0" err="1"/>
              <a:t>mokyklos</a:t>
            </a:r>
            <a:r>
              <a:rPr lang="en-US" dirty="0"/>
              <a:t> </a:t>
            </a:r>
            <a:r>
              <a:rPr lang="en-US" dirty="0" err="1"/>
              <a:t>lygmeniu</a:t>
            </a:r>
            <a:endParaRPr lang="en-US" dirty="0"/>
          </a:p>
          <a:p>
            <a:pPr lvl="0"/>
            <a:r>
              <a:rPr lang="en-US" dirty="0" err="1"/>
              <a:t>Funkcionavimo</a:t>
            </a:r>
            <a:r>
              <a:rPr lang="en-US" dirty="0"/>
              <a:t> </a:t>
            </a:r>
            <a:r>
              <a:rPr lang="en-US" dirty="0" err="1"/>
              <a:t>mokykloje</a:t>
            </a:r>
            <a:r>
              <a:rPr lang="en-US" dirty="0"/>
              <a:t> </a:t>
            </a:r>
            <a:r>
              <a:rPr lang="en-US" dirty="0" err="1"/>
              <a:t>profilių</a:t>
            </a:r>
            <a:r>
              <a:rPr lang="en-US" dirty="0"/>
              <a:t> </a:t>
            </a:r>
            <a:r>
              <a:rPr lang="en-US" dirty="0" err="1"/>
              <a:t>įvairovė</a:t>
            </a:r>
            <a:endParaRPr lang="en-US" dirty="0"/>
          </a:p>
          <a:p>
            <a:pPr lvl="0"/>
            <a:r>
              <a:rPr lang="en-US" dirty="0" err="1"/>
              <a:t>Nacionalinių</a:t>
            </a:r>
            <a:r>
              <a:rPr lang="en-US" dirty="0"/>
              <a:t> </a:t>
            </a:r>
            <a:r>
              <a:rPr lang="en-US" dirty="0" err="1"/>
              <a:t>tyrimų</a:t>
            </a:r>
            <a:r>
              <a:rPr lang="en-US" dirty="0"/>
              <a:t> </a:t>
            </a:r>
            <a:r>
              <a:rPr lang="en-US" dirty="0" err="1"/>
              <a:t>apribojimai</a:t>
            </a:r>
            <a:r>
              <a:rPr lang="en-US" dirty="0"/>
              <a:t> </a:t>
            </a:r>
            <a:r>
              <a:rPr lang="en-US" dirty="0" err="1"/>
              <a:t>ir</a:t>
            </a:r>
            <a:r>
              <a:rPr lang="en-US" dirty="0"/>
              <a:t> </a:t>
            </a:r>
            <a:r>
              <a:rPr lang="en-US" dirty="0" err="1"/>
              <a:t>populiacinių</a:t>
            </a:r>
            <a:r>
              <a:rPr lang="en-US" dirty="0"/>
              <a:t> </a:t>
            </a:r>
            <a:r>
              <a:rPr lang="en-US" dirty="0" err="1"/>
              <a:t>duomenų</a:t>
            </a:r>
            <a:r>
              <a:rPr lang="en-US" dirty="0"/>
              <a:t> </a:t>
            </a:r>
            <a:r>
              <a:rPr lang="en-US" dirty="0" err="1"/>
              <a:t>galimybės</a:t>
            </a:r>
            <a:endParaRPr lang="en-US" dirty="0"/>
          </a:p>
          <a:p>
            <a:pPr lvl="0"/>
            <a:r>
              <a:rPr lang="en-US" dirty="0" err="1"/>
              <a:t>Diskusija</a:t>
            </a:r>
            <a:r>
              <a:rPr lang="en-US" dirty="0"/>
              <a:t>: </a:t>
            </a:r>
            <a:r>
              <a:rPr lang="en-US" dirty="0" err="1"/>
              <a:t>Populiacinių</a:t>
            </a:r>
            <a:r>
              <a:rPr lang="en-US" dirty="0"/>
              <a:t> </a:t>
            </a:r>
            <a:r>
              <a:rPr lang="en-US" dirty="0" err="1"/>
              <a:t>tyrimų</a:t>
            </a:r>
            <a:r>
              <a:rPr lang="en-US" dirty="0"/>
              <a:t> </a:t>
            </a:r>
            <a:r>
              <a:rPr lang="en-US" dirty="0" err="1"/>
              <a:t>naudojimo</a:t>
            </a:r>
            <a:r>
              <a:rPr lang="en-US" dirty="0"/>
              <a:t> </a:t>
            </a:r>
            <a:r>
              <a:rPr lang="en-US" dirty="0" err="1"/>
              <a:t>mokslinio</a:t>
            </a:r>
            <a:r>
              <a:rPr lang="en-US" dirty="0"/>
              <a:t> </a:t>
            </a:r>
            <a:r>
              <a:rPr lang="en-US" dirty="0" err="1"/>
              <a:t>tyrimo</a:t>
            </a:r>
            <a:r>
              <a:rPr lang="en-US" dirty="0"/>
              <a:t> </a:t>
            </a:r>
            <a:r>
              <a:rPr lang="en-US" dirty="0" err="1"/>
              <a:t>tikslais</a:t>
            </a:r>
            <a:r>
              <a:rPr lang="en-US" dirty="0"/>
              <a:t> </a:t>
            </a:r>
            <a:r>
              <a:rPr lang="en-US" dirty="0" err="1"/>
              <a:t>galimybės</a:t>
            </a:r>
            <a:endParaRPr lang="en-US" dirty="0"/>
          </a:p>
          <a:p>
            <a:pPr lvl="0"/>
            <a:endParaRPr lang="en-US" dirty="0"/>
          </a:p>
        </p:txBody>
      </p:sp>
      <p:sp>
        <p:nvSpPr>
          <p:cNvPr id="21" name="Text Placeholder 4">
            <a:extLst>
              <a:ext uri="{FF2B5EF4-FFF2-40B4-BE49-F238E27FC236}">
                <a16:creationId xmlns:a16="http://schemas.microsoft.com/office/drawing/2014/main" id="{25D01418-F6D6-EA49-BF7F-FFFFA2FDDCD4}"/>
              </a:ext>
            </a:extLst>
          </p:cNvPr>
          <p:cNvSpPr>
            <a:spLocks noGrp="1"/>
          </p:cNvSpPr>
          <p:nvPr>
            <p:ph type="body" sz="quarter" idx="11" hasCustomPrompt="1"/>
          </p:nvPr>
        </p:nvSpPr>
        <p:spPr>
          <a:xfrm>
            <a:off x="2613221" y="600737"/>
            <a:ext cx="8037512" cy="509636"/>
          </a:xfrm>
          <a:prstGeom prst="rect">
            <a:avLst/>
          </a:prstGeom>
        </p:spPr>
        <p:txBody>
          <a:bodyPr/>
          <a:lstStyle>
            <a:lvl1pPr marL="0" indent="0">
              <a:buNone/>
              <a:defRPr sz="30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Turinys</a:t>
            </a:r>
            <a:endParaRPr lang="en-US" dirty="0"/>
          </a:p>
        </p:txBody>
      </p:sp>
      <p:pic>
        <p:nvPicPr>
          <p:cNvPr id="24" name="Picture 23">
            <a:extLst>
              <a:ext uri="{FF2B5EF4-FFF2-40B4-BE49-F238E27FC236}">
                <a16:creationId xmlns:a16="http://schemas.microsoft.com/office/drawing/2014/main" id="{A768C0BA-DBA4-9E4F-97DF-579214DE10AF}"/>
              </a:ext>
            </a:extLst>
          </p:cNvPr>
          <p:cNvPicPr>
            <a:picLocks noChangeAspect="1"/>
          </p:cNvPicPr>
          <p:nvPr userDrawn="1"/>
        </p:nvPicPr>
        <p:blipFill>
          <a:blip r:embed="rId3"/>
          <a:stretch>
            <a:fillRect/>
          </a:stretch>
        </p:blipFill>
        <p:spPr>
          <a:xfrm>
            <a:off x="1646472" y="0"/>
            <a:ext cx="190500" cy="6858000"/>
          </a:xfrm>
          <a:prstGeom prst="rect">
            <a:avLst/>
          </a:prstGeom>
        </p:spPr>
      </p:pic>
      <p:sp>
        <p:nvSpPr>
          <p:cNvPr id="8" name="Text Placeholder 2">
            <a:extLst>
              <a:ext uri="{FF2B5EF4-FFF2-40B4-BE49-F238E27FC236}">
                <a16:creationId xmlns:a16="http://schemas.microsoft.com/office/drawing/2014/main" id="{BD862C0A-2BED-074B-8AF0-3A7D2789C05D}"/>
              </a:ext>
            </a:extLst>
          </p:cNvPr>
          <p:cNvSpPr>
            <a:spLocks noGrp="1"/>
          </p:cNvSpPr>
          <p:nvPr>
            <p:ph type="body" sz="quarter" idx="12" hasCustomPrompt="1"/>
          </p:nvPr>
        </p:nvSpPr>
        <p:spPr>
          <a:xfrm rot="16200000">
            <a:off x="-1604416" y="3603891"/>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sp>
        <p:nvSpPr>
          <p:cNvPr id="9" name="Slide Number Placeholder 3">
            <a:extLst>
              <a:ext uri="{FF2B5EF4-FFF2-40B4-BE49-F238E27FC236}">
                <a16:creationId xmlns:a16="http://schemas.microsoft.com/office/drawing/2014/main" id="{7AF8862B-96D5-3A40-B92F-BAC6CDE874C0}"/>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2</a:t>
            </a:r>
          </a:p>
        </p:txBody>
      </p:sp>
    </p:spTree>
    <p:extLst>
      <p:ext uri="{BB962C8B-B14F-4D97-AF65-F5344CB8AC3E}">
        <p14:creationId xmlns:p14="http://schemas.microsoft.com/office/powerpoint/2010/main" val="3154229607"/>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731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kyrius_Vienas skaičius">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pic>
        <p:nvPicPr>
          <p:cNvPr id="2" name="Picture 1">
            <a:extLst>
              <a:ext uri="{FF2B5EF4-FFF2-40B4-BE49-F238E27FC236}">
                <a16:creationId xmlns:a16="http://schemas.microsoft.com/office/drawing/2014/main" id="{6D892914-F5A9-F642-B52A-C75D04F09286}"/>
              </a:ext>
            </a:extLst>
          </p:cNvPr>
          <p:cNvPicPr>
            <a:picLocks noChangeAspect="1"/>
          </p:cNvPicPr>
          <p:nvPr userDrawn="1"/>
        </p:nvPicPr>
        <p:blipFill>
          <a:blip r:embed="rId4"/>
          <a:stretch>
            <a:fillRect/>
          </a:stretch>
        </p:blipFill>
        <p:spPr>
          <a:xfrm>
            <a:off x="2840052" y="0"/>
            <a:ext cx="38100" cy="6858000"/>
          </a:xfrm>
          <a:prstGeom prst="rect">
            <a:avLst/>
          </a:prstGeom>
        </p:spPr>
      </p:pic>
      <p:pic>
        <p:nvPicPr>
          <p:cNvPr id="9" name="Picture 8">
            <a:extLst>
              <a:ext uri="{FF2B5EF4-FFF2-40B4-BE49-F238E27FC236}">
                <a16:creationId xmlns:a16="http://schemas.microsoft.com/office/drawing/2014/main" id="{DE4D699B-062F-E34A-B8AF-6AF33D54CB2F}"/>
              </a:ext>
            </a:extLst>
          </p:cNvPr>
          <p:cNvPicPr>
            <a:picLocks noChangeAspect="1"/>
          </p:cNvPicPr>
          <p:nvPr userDrawn="1"/>
        </p:nvPicPr>
        <p:blipFill rotWithShape="1">
          <a:blip r:embed="rId4"/>
          <a:srcRect l="-119640" t="58032" r="-170830" b="390"/>
          <a:stretch/>
        </p:blipFill>
        <p:spPr>
          <a:xfrm rot="5400000">
            <a:off x="1351336" y="52466"/>
            <a:ext cx="148773" cy="2851446"/>
          </a:xfrm>
          <a:prstGeom prst="rect">
            <a:avLst/>
          </a:prstGeom>
        </p:spPr>
      </p:pic>
      <p:sp>
        <p:nvSpPr>
          <p:cNvPr id="18" name="Text Placeholder 3">
            <a:extLst>
              <a:ext uri="{FF2B5EF4-FFF2-40B4-BE49-F238E27FC236}">
                <a16:creationId xmlns:a16="http://schemas.microsoft.com/office/drawing/2014/main" id="{224758FE-FB03-7945-8489-CE74EBB5340E}"/>
              </a:ext>
            </a:extLst>
          </p:cNvPr>
          <p:cNvSpPr>
            <a:spLocks noGrp="1"/>
          </p:cNvSpPr>
          <p:nvPr>
            <p:ph type="body" sz="quarter" idx="10" hasCustomPrompt="1"/>
          </p:nvPr>
        </p:nvSpPr>
        <p:spPr>
          <a:xfrm>
            <a:off x="3467098" y="3668711"/>
            <a:ext cx="6222494" cy="2724025"/>
          </a:xfrm>
          <a:prstGeom prst="rect">
            <a:avLst/>
          </a:prstGeom>
        </p:spPr>
        <p:txBody>
          <a:bodyPr anchor="b"/>
          <a:lstStyle>
            <a:lvl1pPr marL="0" indent="0">
              <a:buNone/>
              <a:defRPr sz="37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en-US" dirty="0" err="1"/>
              <a:t>Projekto</a:t>
            </a:r>
            <a:r>
              <a:rPr lang="en-US" dirty="0"/>
              <a:t> </a:t>
            </a:r>
            <a:r>
              <a:rPr lang="en-US" dirty="0" err="1"/>
              <a:t>pristatymas</a:t>
            </a:r>
            <a:endParaRPr lang="en-US" dirty="0"/>
          </a:p>
        </p:txBody>
      </p:sp>
      <p:pic>
        <p:nvPicPr>
          <p:cNvPr id="19" name="Picture 18">
            <a:extLst>
              <a:ext uri="{FF2B5EF4-FFF2-40B4-BE49-F238E27FC236}">
                <a16:creationId xmlns:a16="http://schemas.microsoft.com/office/drawing/2014/main" id="{E6E61C04-401B-A548-95BE-432EEC7539D9}"/>
              </a:ext>
            </a:extLst>
          </p:cNvPr>
          <p:cNvPicPr>
            <a:picLocks noChangeAspect="1"/>
          </p:cNvPicPr>
          <p:nvPr userDrawn="1"/>
        </p:nvPicPr>
        <p:blipFill>
          <a:blip r:embed="rId5"/>
          <a:stretch>
            <a:fillRect/>
          </a:stretch>
        </p:blipFill>
        <p:spPr>
          <a:xfrm>
            <a:off x="1373481" y="1329925"/>
            <a:ext cx="1104900" cy="254000"/>
          </a:xfrm>
          <a:prstGeom prst="rect">
            <a:avLst/>
          </a:prstGeom>
        </p:spPr>
      </p:pic>
      <p:sp>
        <p:nvSpPr>
          <p:cNvPr id="12" name="TextBox 11">
            <a:extLst>
              <a:ext uri="{FF2B5EF4-FFF2-40B4-BE49-F238E27FC236}">
                <a16:creationId xmlns:a16="http://schemas.microsoft.com/office/drawing/2014/main" id="{323ABD1B-A1CE-B243-B0AE-AFA3DF058648}"/>
              </a:ext>
            </a:extLst>
          </p:cNvPr>
          <p:cNvSpPr txBox="1"/>
          <p:nvPr userDrawn="1"/>
        </p:nvSpPr>
        <p:spPr>
          <a:xfrm>
            <a:off x="3467098" y="1289465"/>
            <a:ext cx="4604847" cy="323165"/>
          </a:xfrm>
          <a:prstGeom prst="rect">
            <a:avLst/>
          </a:prstGeom>
          <a:noFill/>
        </p:spPr>
        <p:txBody>
          <a:bodyPr wrap="square" rtlCol="0">
            <a:spAutoFit/>
          </a:bodyPr>
          <a:lstStyle/>
          <a:p>
            <a:r>
              <a:rPr lang="x-none" sz="15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KAUNO TECHNOLOGIJOS UNIVERSITETAS</a:t>
            </a:r>
          </a:p>
        </p:txBody>
      </p:sp>
      <p:sp>
        <p:nvSpPr>
          <p:cNvPr id="14" name="Text Placeholder 6">
            <a:extLst>
              <a:ext uri="{FF2B5EF4-FFF2-40B4-BE49-F238E27FC236}">
                <a16:creationId xmlns:a16="http://schemas.microsoft.com/office/drawing/2014/main" id="{F0045096-48AE-2F45-81DE-246F7A97BAFA}"/>
              </a:ext>
            </a:extLst>
          </p:cNvPr>
          <p:cNvSpPr>
            <a:spLocks noGrp="1"/>
          </p:cNvSpPr>
          <p:nvPr>
            <p:ph type="body" sz="quarter" idx="13" hasCustomPrompt="1"/>
          </p:nvPr>
        </p:nvSpPr>
        <p:spPr>
          <a:xfrm>
            <a:off x="0" y="3373722"/>
            <a:ext cx="2828658" cy="3222561"/>
          </a:xfrm>
          <a:prstGeom prst="rect">
            <a:avLst/>
          </a:prstGeom>
          <a:ln w="19050">
            <a:noFill/>
          </a:ln>
        </p:spPr>
        <p:txBody>
          <a:bodyPr/>
          <a:lstStyle>
            <a:lvl1pPr marL="0" indent="0" algn="ctr">
              <a:buNone/>
              <a:defRPr sz="26000" b="1" i="0">
                <a:ln w="19050">
                  <a:solidFill>
                    <a:schemeClr val="bg1"/>
                  </a:solidFill>
                </a:ln>
                <a:noFill/>
                <a:latin typeface="Arial" panose="020B0604020202020204" pitchFamily="34" charset="0"/>
                <a:ea typeface="Inter" panose="020B0502030000000004" pitchFamily="34" charset="0"/>
                <a:cs typeface="Arial" panose="020B0604020202020204" pitchFamily="34" charset="0"/>
              </a:defRPr>
            </a:lvl1pPr>
          </a:lstStyle>
          <a:p>
            <a:pPr lvl="0"/>
            <a:r>
              <a:rPr lang="en-US" dirty="0"/>
              <a:t>1</a:t>
            </a:r>
          </a:p>
        </p:txBody>
      </p:sp>
      <p:sp>
        <p:nvSpPr>
          <p:cNvPr id="15"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spTree>
    <p:extLst>
      <p:ext uri="{BB962C8B-B14F-4D97-AF65-F5344CB8AC3E}">
        <p14:creationId xmlns:p14="http://schemas.microsoft.com/office/powerpoint/2010/main" val="3364796189"/>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as_Juoda">
    <p:bg>
      <p:bgPr>
        <a:solidFill>
          <a:schemeClr val="tx1"/>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DCD1856C-F327-BF49-A715-D3258E845AB5}"/>
              </a:ext>
            </a:extLst>
          </p:cNvPr>
          <p:cNvSpPr>
            <a:spLocks noGrp="1"/>
          </p:cNvSpPr>
          <p:nvPr>
            <p:ph type="body" sz="quarter" idx="11" hasCustomPrompt="1"/>
          </p:nvPr>
        </p:nvSpPr>
        <p:spPr>
          <a:xfrm>
            <a:off x="641645" y="600737"/>
            <a:ext cx="8978606" cy="509636"/>
          </a:xfrm>
          <a:prstGeom prst="rect">
            <a:avLst/>
          </a:prstGeom>
        </p:spPr>
        <p:txBody>
          <a:bodyPr/>
          <a:lstStyle>
            <a:lvl1pPr marL="0" indent="0">
              <a:buNone/>
              <a:defRPr sz="30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Projekto</a:t>
            </a:r>
            <a:r>
              <a:rPr lang="en-US" dirty="0"/>
              <a:t> </a:t>
            </a:r>
            <a:r>
              <a:rPr lang="en-US" dirty="0" err="1"/>
              <a:t>tikslas</a:t>
            </a:r>
            <a:endParaRPr lang="en-US" dirty="0"/>
          </a:p>
        </p:txBody>
      </p:sp>
      <p:sp>
        <p:nvSpPr>
          <p:cNvPr id="21" name="Text Placeholder 20">
            <a:extLst>
              <a:ext uri="{FF2B5EF4-FFF2-40B4-BE49-F238E27FC236}">
                <a16:creationId xmlns:a16="http://schemas.microsoft.com/office/drawing/2014/main" id="{B4B86B12-DA76-274D-9D4F-46D64739DB84}"/>
              </a:ext>
            </a:extLst>
          </p:cNvPr>
          <p:cNvSpPr>
            <a:spLocks noGrp="1"/>
          </p:cNvSpPr>
          <p:nvPr>
            <p:ph type="body" sz="quarter" idx="15" hasCustomPrompt="1"/>
          </p:nvPr>
        </p:nvSpPr>
        <p:spPr>
          <a:xfrm>
            <a:off x="639930" y="4374624"/>
            <a:ext cx="9828212" cy="1911743"/>
          </a:xfrm>
          <a:prstGeom prst="rect">
            <a:avLst/>
          </a:prstGeom>
        </p:spPr>
        <p:txBody>
          <a:bodyPr anchor="t"/>
          <a:lstStyle>
            <a:lvl1pPr marL="0" marR="0" indent="0" algn="l" defTabSz="914400" rtl="0" eaLnBrk="1" fontAlgn="auto" latinLnBrk="0" hangingPunct="1">
              <a:lnSpc>
                <a:spcPct val="110000"/>
              </a:lnSpc>
              <a:spcBef>
                <a:spcPts val="0"/>
              </a:spcBef>
              <a:spcAft>
                <a:spcPts val="0"/>
              </a:spcAft>
              <a:buClrTx/>
              <a:buSzTx/>
              <a:buFont typeface="+mj-lt"/>
              <a:buNone/>
              <a:tabLst/>
              <a:defRPr sz="2000" b="0" i="0" baseline="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Pasiekimų netolygumai projekte suprantami kaip švietimo galimybių nelygybė (Ferreira &amp; Gignoux, 2011).</a:t>
            </a:r>
          </a:p>
          <a:p>
            <a:pPr lvl="0"/>
            <a:endParaRPr lang="lt-LT" dirty="0"/>
          </a:p>
          <a:p>
            <a:pPr lvl="0"/>
            <a:r>
              <a:rPr lang="lt-LT" dirty="0"/>
              <a:t>Tai pasiekimų išsibarstymo dalis, paaiškinama iš anksto egzistuojančių aplinkybių </a:t>
            </a:r>
            <a:r>
              <a:rPr lang="mr-IN" dirty="0"/>
              <a:t>–</a:t>
            </a:r>
            <a:r>
              <a:rPr lang="lt-LT" dirty="0"/>
              <a:t> mokinio šeimos socialinio-ekonominio-kultūrinio (SEK) konteksto.</a:t>
            </a:r>
          </a:p>
          <a:p>
            <a:pPr lvl="0"/>
            <a:endParaRPr lang="lt-LT" dirty="0"/>
          </a:p>
        </p:txBody>
      </p:sp>
      <p:sp>
        <p:nvSpPr>
          <p:cNvPr id="22" name="Text Placeholder 20">
            <a:extLst>
              <a:ext uri="{FF2B5EF4-FFF2-40B4-BE49-F238E27FC236}">
                <a16:creationId xmlns:a16="http://schemas.microsoft.com/office/drawing/2014/main" id="{587BF503-4657-4144-AE5A-7FC3C4A8467D}"/>
              </a:ext>
            </a:extLst>
          </p:cNvPr>
          <p:cNvSpPr>
            <a:spLocks noGrp="1"/>
          </p:cNvSpPr>
          <p:nvPr>
            <p:ph type="body" sz="quarter" idx="12" hasCustomPrompt="1"/>
          </p:nvPr>
        </p:nvSpPr>
        <p:spPr>
          <a:xfrm>
            <a:off x="639930" y="2303040"/>
            <a:ext cx="9828212" cy="1581035"/>
          </a:xfrm>
          <a:prstGeom prst="rect">
            <a:avLst/>
          </a:prstGeom>
        </p:spPr>
        <p:txBody>
          <a:bodyPr anchor="b"/>
          <a:lstStyle>
            <a:lvl1pPr marL="0" indent="0">
              <a:lnSpc>
                <a:spcPct val="110000"/>
              </a:lnSpc>
              <a:spcBef>
                <a:spcPts val="0"/>
              </a:spcBef>
              <a:spcAft>
                <a:spcPts val="0"/>
              </a:spcAft>
              <a:buFont typeface="+mj-lt"/>
              <a:buNone/>
              <a:defRPr sz="2400" b="1"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stStyle>
          <a:p>
            <a:pPr lvl="0"/>
            <a:r>
              <a:rPr lang="sk-SK" dirty="0"/>
              <a:t>Remiantis nacionalinių akademinių pasiekimų tyrimų duomenimis siekiama įvertinti Lietuvos mokinių akademinių pasiekimų netoly-gumus, jų veiksnius ir sukurti mokymosi analitikos įrankio NO-GAP prototipą. </a:t>
            </a:r>
          </a:p>
        </p:txBody>
      </p:sp>
      <p:pic>
        <p:nvPicPr>
          <p:cNvPr id="11" name="Picture 10">
            <a:extLst>
              <a:ext uri="{FF2B5EF4-FFF2-40B4-BE49-F238E27FC236}">
                <a16:creationId xmlns:a16="http://schemas.microsoft.com/office/drawing/2014/main" id="{69C3A560-9403-BC49-A5F7-C015081D15DE}"/>
              </a:ext>
            </a:extLst>
          </p:cNvPr>
          <p:cNvPicPr>
            <a:picLocks noChangeAspect="1"/>
          </p:cNvPicPr>
          <p:nvPr userDrawn="1"/>
        </p:nvPicPr>
        <p:blipFill>
          <a:blip r:embed="rId2"/>
          <a:stretch>
            <a:fillRect/>
          </a:stretch>
        </p:blipFill>
        <p:spPr>
          <a:xfrm>
            <a:off x="0" y="1351225"/>
            <a:ext cx="12192000" cy="190500"/>
          </a:xfrm>
          <a:prstGeom prst="rect">
            <a:avLst/>
          </a:prstGeom>
        </p:spPr>
      </p:pic>
      <p:pic>
        <p:nvPicPr>
          <p:cNvPr id="12" name="Picture 11">
            <a:extLst>
              <a:ext uri="{FF2B5EF4-FFF2-40B4-BE49-F238E27FC236}">
                <a16:creationId xmlns:a16="http://schemas.microsoft.com/office/drawing/2014/main" id="{6E36B143-6BE1-0541-83D6-F8722667238A}"/>
              </a:ext>
            </a:extLst>
          </p:cNvPr>
          <p:cNvPicPr>
            <a:picLocks noChangeAspect="1"/>
          </p:cNvPicPr>
          <p:nvPr userDrawn="1"/>
        </p:nvPicPr>
        <p:blipFill>
          <a:blip r:embed="rId3"/>
          <a:stretch>
            <a:fillRect/>
          </a:stretch>
        </p:blipFill>
        <p:spPr>
          <a:xfrm>
            <a:off x="11163044" y="696317"/>
            <a:ext cx="590984" cy="318475"/>
          </a:xfrm>
          <a:prstGeom prst="rect">
            <a:avLst/>
          </a:prstGeom>
        </p:spPr>
      </p:pic>
      <p:sp>
        <p:nvSpPr>
          <p:cNvPr id="8" name="Slide Number Placeholder 3">
            <a:extLst>
              <a:ext uri="{FF2B5EF4-FFF2-40B4-BE49-F238E27FC236}">
                <a16:creationId xmlns:a16="http://schemas.microsoft.com/office/drawing/2014/main" id="{EE81F693-50CC-E74A-92F2-28556691589B}"/>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4</a:t>
            </a:r>
          </a:p>
        </p:txBody>
      </p:sp>
    </p:spTree>
    <p:extLst>
      <p:ext uri="{BB962C8B-B14F-4D97-AF65-F5344CB8AC3E}">
        <p14:creationId xmlns:p14="http://schemas.microsoft.com/office/powerpoint/2010/main" val="4182828940"/>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kstas_Dvi dalys">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8A384-C846-7641-BEB4-42006FEB5447}"/>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 Placeholder 20">
            <a:extLst>
              <a:ext uri="{FF2B5EF4-FFF2-40B4-BE49-F238E27FC236}">
                <a16:creationId xmlns:a16="http://schemas.microsoft.com/office/drawing/2014/main" id="{F497E261-9388-AC42-BFA8-252592EA0D4A}"/>
              </a:ext>
            </a:extLst>
          </p:cNvPr>
          <p:cNvSpPr>
            <a:spLocks noGrp="1"/>
          </p:cNvSpPr>
          <p:nvPr>
            <p:ph type="body" sz="quarter" idx="15" hasCustomPrompt="1"/>
          </p:nvPr>
        </p:nvSpPr>
        <p:spPr>
          <a:xfrm>
            <a:off x="639930" y="2924175"/>
            <a:ext cx="4922888" cy="3311169"/>
          </a:xfrm>
          <a:prstGeom prst="rect">
            <a:avLst/>
          </a:prstGeom>
        </p:spPr>
        <p:txBody>
          <a:bodyPr anchor="t"/>
          <a:lstStyle>
            <a:lvl1pPr marL="0" indent="0">
              <a:lnSpc>
                <a:spcPct val="110000"/>
              </a:lnSpc>
              <a:spcBef>
                <a:spcPts val="0"/>
              </a:spcBef>
              <a:spcAft>
                <a:spcPts val="0"/>
              </a:spcAft>
              <a:buFont typeface="Arial"/>
              <a:buNone/>
              <a:defRPr sz="2400" b="0" i="0" baseline="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Su SEK susijusių pasiekimų skirtumų raiška individo ir instituciniame (mokyklos/ klasės) lygyje;</a:t>
            </a:r>
          </a:p>
          <a:p>
            <a:pPr lvl="0"/>
            <a:endParaRPr lang="lt-LT" dirty="0"/>
          </a:p>
          <a:p>
            <a:pPr lvl="0"/>
            <a:r>
              <a:rPr lang="lt-LT" dirty="0"/>
              <a:t>Individualūs ir aplinkos veiksniai, paaiškinantys SEK ir pasiekimų ryšį bei veikiantys jo stiprumą.</a:t>
            </a:r>
          </a:p>
          <a:p>
            <a:pPr lvl="0"/>
            <a:endParaRPr lang="lt-LT" dirty="0"/>
          </a:p>
          <a:p>
            <a:pPr lvl="0"/>
            <a:endParaRPr lang="lt-LT" dirty="0"/>
          </a:p>
        </p:txBody>
      </p:sp>
      <p:sp>
        <p:nvSpPr>
          <p:cNvPr id="17" name="Text Placeholder 4">
            <a:extLst>
              <a:ext uri="{FF2B5EF4-FFF2-40B4-BE49-F238E27FC236}">
                <a16:creationId xmlns:a16="http://schemas.microsoft.com/office/drawing/2014/main" id="{B5FF6581-2E75-F54C-AC74-4CFB308232A1}"/>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baseline="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TYRIMO VEIKLOS</a:t>
            </a:r>
          </a:p>
        </p:txBody>
      </p:sp>
      <p:sp>
        <p:nvSpPr>
          <p:cNvPr id="23" name="Text Placeholder 20">
            <a:extLst>
              <a:ext uri="{FF2B5EF4-FFF2-40B4-BE49-F238E27FC236}">
                <a16:creationId xmlns:a16="http://schemas.microsoft.com/office/drawing/2014/main" id="{2E6D4784-2EA3-C74A-80A6-6E53A345902F}"/>
              </a:ext>
            </a:extLst>
          </p:cNvPr>
          <p:cNvSpPr>
            <a:spLocks noGrp="1"/>
          </p:cNvSpPr>
          <p:nvPr>
            <p:ph type="body" sz="quarter" idx="16" hasCustomPrompt="1"/>
          </p:nvPr>
        </p:nvSpPr>
        <p:spPr>
          <a:xfrm>
            <a:off x="6371807" y="2924175"/>
            <a:ext cx="5446171" cy="3311169"/>
          </a:xfrm>
          <a:prstGeom prst="rect">
            <a:avLst/>
          </a:prstGeom>
        </p:spPr>
        <p:txBody>
          <a:bodyPr anchor="t"/>
          <a:lstStyle>
            <a:lvl1pPr marL="0" indent="0">
              <a:lnSpc>
                <a:spcPct val="110000"/>
              </a:lnSpc>
              <a:spcBef>
                <a:spcPts val="0"/>
              </a:spcBef>
              <a:spcAft>
                <a:spcPts val="0"/>
              </a:spcAft>
              <a:buFont typeface="+mj-lt"/>
              <a:buNone/>
              <a:defRPr sz="2400" b="0" i="0" baseline="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Tyrimais grįsto analitinio įrankio prototipas, kuris pademonstruos galimybes:</a:t>
            </a:r>
          </a:p>
          <a:p>
            <a:pPr lvl="0"/>
            <a:endParaRPr lang="lt-LT" dirty="0"/>
          </a:p>
          <a:p>
            <a:pPr lvl="0"/>
            <a:r>
              <a:rPr lang="lt-LT" dirty="0"/>
              <a:t>-Stebėti SEK-pasiekimų ryšį šalies, savivaldybės, mokyklos lygmeniu;</a:t>
            </a:r>
          </a:p>
          <a:p>
            <a:pPr lvl="0"/>
            <a:r>
              <a:rPr lang="lt-LT" dirty="0"/>
              <a:t>-Numatyti SEK-pasiekimų ryšio pokytį keičiant su juo susijusius veiksnius.</a:t>
            </a:r>
          </a:p>
        </p:txBody>
      </p:sp>
      <p:sp>
        <p:nvSpPr>
          <p:cNvPr id="25" name="Text Placeholder 4">
            <a:extLst>
              <a:ext uri="{FF2B5EF4-FFF2-40B4-BE49-F238E27FC236}">
                <a16:creationId xmlns:a16="http://schemas.microsoft.com/office/drawing/2014/main" id="{5592035A-2271-5843-9AF4-E3E9FDCF0139}"/>
              </a:ext>
            </a:extLst>
          </p:cNvPr>
          <p:cNvSpPr>
            <a:spLocks noGrp="1"/>
          </p:cNvSpPr>
          <p:nvPr>
            <p:ph type="body" sz="quarter" idx="18" hasCustomPrompt="1"/>
          </p:nvPr>
        </p:nvSpPr>
        <p:spPr>
          <a:xfrm>
            <a:off x="6371807" y="600737"/>
            <a:ext cx="5287011"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EKSPERIMENTINĖ VEIKLA</a:t>
            </a:r>
          </a:p>
        </p:txBody>
      </p:sp>
      <p:sp>
        <p:nvSpPr>
          <p:cNvPr id="8" name="Slide Number Placeholder 3">
            <a:extLst>
              <a:ext uri="{FF2B5EF4-FFF2-40B4-BE49-F238E27FC236}">
                <a16:creationId xmlns:a16="http://schemas.microsoft.com/office/drawing/2014/main" id="{BEC282FF-8A8E-4743-8FE6-0CBA9BBA69B5}"/>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tx1"/>
                </a:solidFill>
                <a:latin typeface="Arial" panose="020B0604020202020204" pitchFamily="34" charset="0"/>
                <a:ea typeface="Inter Semi Bold" panose="020B0502030000000004" pitchFamily="34" charset="0"/>
                <a:cs typeface="Arial" panose="020B0604020202020204" pitchFamily="34" charset="0"/>
              </a:rPr>
              <a:t>5</a:t>
            </a:r>
          </a:p>
        </p:txBody>
      </p:sp>
    </p:spTree>
    <p:extLst>
      <p:ext uri="{BB962C8B-B14F-4D97-AF65-F5344CB8AC3E}">
        <p14:creationId xmlns:p14="http://schemas.microsoft.com/office/powerpoint/2010/main" val="3796437252"/>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traštė_Tekstas_Foto_Juoda">
    <p:bg>
      <p:bgPr>
        <a:solidFill>
          <a:schemeClr val="tx1"/>
        </a:solidFill>
        <a:effectLst/>
      </p:bgPr>
    </p:bg>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BFB2BAA7-03FA-7D45-B48B-16E2EB97900F}"/>
              </a:ext>
            </a:extLst>
          </p:cNvPr>
          <p:cNvSpPr>
            <a:spLocks noGrp="1"/>
          </p:cNvSpPr>
          <p:nvPr>
            <p:ph type="pic" sz="quarter" idx="19"/>
          </p:nvPr>
        </p:nvSpPr>
        <p:spPr>
          <a:xfrm>
            <a:off x="6096000" y="1"/>
            <a:ext cx="6096000" cy="6858000"/>
          </a:xfrm>
          <a:prstGeom prst="rect">
            <a:avLst/>
          </a:prstGeom>
        </p:spPr>
        <p:txBody>
          <a:bodyPr/>
          <a:lstStyle/>
          <a:p>
            <a:endParaRPr lang="x-none" dirty="0"/>
          </a:p>
        </p:txBody>
      </p:sp>
      <p:sp>
        <p:nvSpPr>
          <p:cNvPr id="6" name="Text Placeholder 20">
            <a:extLst>
              <a:ext uri="{FF2B5EF4-FFF2-40B4-BE49-F238E27FC236}">
                <a16:creationId xmlns:a16="http://schemas.microsoft.com/office/drawing/2014/main" id="{66AC166F-BD2D-6D49-902E-EA2D168F6C1B}"/>
              </a:ext>
            </a:extLst>
          </p:cNvPr>
          <p:cNvSpPr>
            <a:spLocks noGrp="1"/>
          </p:cNvSpPr>
          <p:nvPr>
            <p:ph type="body" sz="quarter" idx="15" hasCustomPrompt="1"/>
          </p:nvPr>
        </p:nvSpPr>
        <p:spPr>
          <a:xfrm>
            <a:off x="639930" y="2708938"/>
            <a:ext cx="4922888" cy="3726659"/>
          </a:xfrm>
          <a:prstGeom prst="rect">
            <a:avLst/>
          </a:prstGeom>
        </p:spPr>
        <p:txBody>
          <a:bodyPr anchor="t"/>
          <a:lstStyle>
            <a:lvl1pPr marL="0" indent="0">
              <a:lnSpc>
                <a:spcPct val="110000"/>
              </a:lnSpc>
              <a:spcBef>
                <a:spcPts val="0"/>
              </a:spcBef>
              <a:spcAft>
                <a:spcPts val="0"/>
              </a:spcAft>
              <a:buFont typeface="+mj-lt"/>
              <a:buNone/>
              <a:defRPr sz="2400" b="0" i="0" baseline="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Dirba 8 tyrėjai:</a:t>
            </a:r>
          </a:p>
          <a:p>
            <a:pPr lvl="0"/>
            <a:endParaRPr lang="lt-LT" dirty="0"/>
          </a:p>
          <a:p>
            <a:pPr lvl="0"/>
            <a:r>
              <a:rPr lang="en-US" dirty="0"/>
              <a:t>R</a:t>
            </a:r>
            <a:r>
              <a:rPr lang="lt-LT" dirty="0"/>
              <a:t>aidos ir edukaciniai psichologai;</a:t>
            </a:r>
          </a:p>
          <a:p>
            <a:pPr lvl="0"/>
            <a:r>
              <a:rPr lang="lt-LT" dirty="0"/>
              <a:t>Edukologai;</a:t>
            </a:r>
          </a:p>
          <a:p>
            <a:pPr lvl="0"/>
            <a:r>
              <a:rPr lang="lt-LT" dirty="0"/>
              <a:t>Sociologai.</a:t>
            </a:r>
          </a:p>
          <a:p>
            <a:pPr lvl="0"/>
            <a:endParaRPr lang="lt-LT" dirty="0"/>
          </a:p>
          <a:p>
            <a:pPr lvl="0"/>
            <a:r>
              <a:rPr lang="lt-LT" dirty="0"/>
              <a:t>Analitinės kompetencijos mokinių psichosocialinio funkcionavimo ir akademinių pasiekimų srityse.</a:t>
            </a:r>
          </a:p>
        </p:txBody>
      </p:sp>
      <p:sp>
        <p:nvSpPr>
          <p:cNvPr id="7" name="Text Placeholder 4">
            <a:extLst>
              <a:ext uri="{FF2B5EF4-FFF2-40B4-BE49-F238E27FC236}">
                <a16:creationId xmlns:a16="http://schemas.microsoft.com/office/drawing/2014/main" id="{C1CCD885-C1EB-3A48-B8A0-CC1F23EEB6AE}"/>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PROJEKTO KOMANDA</a:t>
            </a:r>
          </a:p>
        </p:txBody>
      </p:sp>
    </p:spTree>
    <p:extLst>
      <p:ext uri="{BB962C8B-B14F-4D97-AF65-F5344CB8AC3E}">
        <p14:creationId xmlns:p14="http://schemas.microsoft.com/office/powerpoint/2010/main" val="1562306216"/>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ntraštė_Tekstas_Foto_Balta">
    <p:bg>
      <p:bgPr>
        <a:solidFill>
          <a:schemeClr val="bg1"/>
        </a:solidFill>
        <a:effectLst/>
      </p:bgPr>
    </p:bg>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BFB2BAA7-03FA-7D45-B48B-16E2EB97900F}"/>
              </a:ext>
            </a:extLst>
          </p:cNvPr>
          <p:cNvSpPr>
            <a:spLocks noGrp="1"/>
          </p:cNvSpPr>
          <p:nvPr>
            <p:ph type="pic" sz="quarter" idx="19"/>
          </p:nvPr>
        </p:nvSpPr>
        <p:spPr>
          <a:xfrm>
            <a:off x="6096000" y="1"/>
            <a:ext cx="6096000" cy="6858000"/>
          </a:xfrm>
          <a:prstGeom prst="rect">
            <a:avLst/>
          </a:prstGeom>
        </p:spPr>
        <p:txBody>
          <a:bodyPr/>
          <a:lstStyle>
            <a:lvl1pPr marL="0" indent="0">
              <a:buNone/>
              <a:defRPr/>
            </a:lvl1pPr>
          </a:lstStyle>
          <a:p>
            <a:endParaRPr lang="x-none" dirty="0"/>
          </a:p>
        </p:txBody>
      </p:sp>
      <p:sp>
        <p:nvSpPr>
          <p:cNvPr id="6" name="Text Placeholder 20">
            <a:extLst>
              <a:ext uri="{FF2B5EF4-FFF2-40B4-BE49-F238E27FC236}">
                <a16:creationId xmlns:a16="http://schemas.microsoft.com/office/drawing/2014/main" id="{66AC166F-BD2D-6D49-902E-EA2D168F6C1B}"/>
              </a:ext>
            </a:extLst>
          </p:cNvPr>
          <p:cNvSpPr>
            <a:spLocks noGrp="1"/>
          </p:cNvSpPr>
          <p:nvPr>
            <p:ph type="body" sz="quarter" idx="15" hasCustomPrompt="1"/>
          </p:nvPr>
        </p:nvSpPr>
        <p:spPr>
          <a:xfrm>
            <a:off x="639930" y="2924175"/>
            <a:ext cx="4922888" cy="3311169"/>
          </a:xfrm>
          <a:prstGeom prst="rect">
            <a:avLst/>
          </a:prstGeom>
        </p:spPr>
        <p:txBody>
          <a:bodyPr anchor="t"/>
          <a:lstStyle>
            <a:lvl1pPr marL="0" indent="0">
              <a:lnSpc>
                <a:spcPct val="110000"/>
              </a:lnSpc>
              <a:spcBef>
                <a:spcPts val="0"/>
              </a:spcBef>
              <a:spcAft>
                <a:spcPts val="0"/>
              </a:spcAft>
              <a:buFont typeface="+mj-lt"/>
              <a:buNone/>
              <a:defRPr sz="2400" b="0" i="0" baseline="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it-IT" dirty="0" err="1"/>
              <a:t>Ekosisteminis</a:t>
            </a:r>
            <a:r>
              <a:rPr lang="it-IT" dirty="0"/>
              <a:t> </a:t>
            </a:r>
            <a:r>
              <a:rPr lang="it-IT" dirty="0" err="1"/>
              <a:t>dinaminis</a:t>
            </a:r>
            <a:r>
              <a:rPr lang="it-IT" dirty="0"/>
              <a:t> </a:t>
            </a:r>
            <a:r>
              <a:rPr lang="it-IT" dirty="0" err="1"/>
              <a:t>požiūris</a:t>
            </a:r>
            <a:r>
              <a:rPr lang="it-IT" dirty="0"/>
              <a:t> </a:t>
            </a:r>
            <a:r>
              <a:rPr lang="it-IT" dirty="0" err="1"/>
              <a:t>į</a:t>
            </a:r>
            <a:r>
              <a:rPr lang="it-IT" dirty="0"/>
              <a:t> </a:t>
            </a:r>
            <a:r>
              <a:rPr lang="it-IT" dirty="0" err="1"/>
              <a:t>mokinio</a:t>
            </a:r>
            <a:r>
              <a:rPr lang="it-IT" dirty="0"/>
              <a:t> (</a:t>
            </a:r>
            <a:r>
              <a:rPr lang="it-IT" dirty="0" err="1"/>
              <a:t>vaiko</a:t>
            </a:r>
            <a:r>
              <a:rPr lang="it-IT" dirty="0"/>
              <a:t>, </a:t>
            </a:r>
            <a:r>
              <a:rPr lang="it-IT" dirty="0" err="1"/>
              <a:t>paauglio</a:t>
            </a:r>
            <a:r>
              <a:rPr lang="it-IT" dirty="0"/>
              <a:t>) </a:t>
            </a:r>
            <a:r>
              <a:rPr lang="it-IT" dirty="0" err="1"/>
              <a:t>raidą</a:t>
            </a:r>
            <a:r>
              <a:rPr lang="it-IT" dirty="0"/>
              <a:t> </a:t>
            </a:r>
            <a:r>
              <a:rPr lang="it-IT" dirty="0" err="1"/>
              <a:t>ir</a:t>
            </a:r>
            <a:r>
              <a:rPr lang="it-IT" dirty="0"/>
              <a:t> </a:t>
            </a:r>
            <a:r>
              <a:rPr lang="it-IT" dirty="0" err="1"/>
              <a:t>funkcionavimą</a:t>
            </a:r>
            <a:r>
              <a:rPr lang="it-IT" dirty="0"/>
              <a:t>:</a:t>
            </a:r>
          </a:p>
          <a:p>
            <a:pPr lvl="0"/>
            <a:endParaRPr lang="it-IT" dirty="0"/>
          </a:p>
          <a:p>
            <a:pPr lvl="0"/>
            <a:r>
              <a:rPr lang="it-IT" dirty="0"/>
              <a:t>-</a:t>
            </a:r>
            <a:r>
              <a:rPr lang="it-IT" dirty="0" err="1"/>
              <a:t>Raidos</a:t>
            </a:r>
            <a:r>
              <a:rPr lang="it-IT" dirty="0"/>
              <a:t> </a:t>
            </a:r>
            <a:r>
              <a:rPr lang="it-IT" dirty="0" err="1"/>
              <a:t>plastiškumas</a:t>
            </a:r>
            <a:r>
              <a:rPr lang="it-IT" dirty="0"/>
              <a:t>;</a:t>
            </a:r>
          </a:p>
          <a:p>
            <a:pPr lvl="0"/>
            <a:r>
              <a:rPr lang="it-IT" dirty="0"/>
              <a:t>-</a:t>
            </a:r>
            <a:r>
              <a:rPr lang="it-IT" dirty="0" err="1"/>
              <a:t>Socialinio</a:t>
            </a:r>
            <a:r>
              <a:rPr lang="it-IT" dirty="0"/>
              <a:t> </a:t>
            </a:r>
            <a:r>
              <a:rPr lang="it-IT" dirty="0" err="1"/>
              <a:t>konteksto</a:t>
            </a:r>
            <a:r>
              <a:rPr lang="it-IT" dirty="0"/>
              <a:t> </a:t>
            </a:r>
            <a:r>
              <a:rPr lang="it-IT" dirty="0" err="1"/>
              <a:t>reikšmė</a:t>
            </a:r>
            <a:r>
              <a:rPr lang="it-IT" dirty="0"/>
              <a:t>;</a:t>
            </a:r>
          </a:p>
          <a:p>
            <a:pPr lvl="0"/>
            <a:r>
              <a:rPr lang="it-IT" dirty="0"/>
              <a:t>-</a:t>
            </a:r>
            <a:r>
              <a:rPr lang="it-IT" dirty="0" err="1"/>
              <a:t>Santykiai</a:t>
            </a:r>
            <a:r>
              <a:rPr lang="it-IT" dirty="0"/>
              <a:t> </a:t>
            </a:r>
            <a:r>
              <a:rPr lang="it-IT" dirty="0" err="1"/>
              <a:t>reiškiasi</a:t>
            </a:r>
            <a:r>
              <a:rPr lang="it-IT" dirty="0"/>
              <a:t> </a:t>
            </a:r>
            <a:r>
              <a:rPr lang="it-IT" dirty="0" err="1"/>
              <a:t>institucinėse</a:t>
            </a:r>
            <a:r>
              <a:rPr lang="it-IT" dirty="0"/>
              <a:t> </a:t>
            </a:r>
            <a:r>
              <a:rPr lang="it-IT" dirty="0" err="1"/>
              <a:t>struktūrose</a:t>
            </a:r>
            <a:r>
              <a:rPr lang="it-IT" dirty="0"/>
              <a:t>.</a:t>
            </a:r>
          </a:p>
        </p:txBody>
      </p:sp>
      <p:sp>
        <p:nvSpPr>
          <p:cNvPr id="7" name="Text Placeholder 4">
            <a:extLst>
              <a:ext uri="{FF2B5EF4-FFF2-40B4-BE49-F238E27FC236}">
                <a16:creationId xmlns:a16="http://schemas.microsoft.com/office/drawing/2014/main" id="{C1CCD885-C1EB-3A48-B8A0-CC1F23EEB6AE}"/>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TEORINĖ PRIEIGA</a:t>
            </a:r>
          </a:p>
        </p:txBody>
      </p:sp>
      <p:pic>
        <p:nvPicPr>
          <p:cNvPr id="5" name="Picture 4"/>
          <p:cNvPicPr>
            <a:picLocks noChangeAspect="1"/>
          </p:cNvPicPr>
          <p:nvPr userDrawn="1"/>
        </p:nvPicPr>
        <p:blipFill>
          <a:blip r:embed="rId2"/>
          <a:stretch>
            <a:fillRect/>
          </a:stretch>
        </p:blipFill>
        <p:spPr>
          <a:xfrm>
            <a:off x="6096000" y="1262574"/>
            <a:ext cx="5829612" cy="4226469"/>
          </a:xfrm>
          <a:prstGeom prst="rect">
            <a:avLst/>
          </a:prstGeom>
        </p:spPr>
      </p:pic>
    </p:spTree>
    <p:extLst>
      <p:ext uri="{BB962C8B-B14F-4D97-AF65-F5344CB8AC3E}">
        <p14:creationId xmlns:p14="http://schemas.microsoft.com/office/powerpoint/2010/main" val="988558142"/>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_Antraštė_Tekstas_Juoda">
    <p:bg>
      <p:bgPr>
        <a:solidFill>
          <a:schemeClr val="bg1"/>
        </a:solidFill>
        <a:effectLst/>
      </p:bgPr>
    </p:bg>
    <p:spTree>
      <p:nvGrpSpPr>
        <p:cNvPr id="1" name=""/>
        <p:cNvGrpSpPr/>
        <p:nvPr/>
      </p:nvGrpSpPr>
      <p:grpSpPr>
        <a:xfrm>
          <a:off x="0" y="0"/>
          <a:ext cx="0" cy="0"/>
          <a:chOff x="0" y="0"/>
          <a:chExt cx="0" cy="0"/>
        </a:xfrm>
      </p:grpSpPr>
      <p:sp>
        <p:nvSpPr>
          <p:cNvPr id="15" name="Text Placeholder 20">
            <a:extLst>
              <a:ext uri="{FF2B5EF4-FFF2-40B4-BE49-F238E27FC236}">
                <a16:creationId xmlns:a16="http://schemas.microsoft.com/office/drawing/2014/main" id="{B5F1E7A3-042D-1A41-A4EE-C4B741F2F954}"/>
              </a:ext>
            </a:extLst>
          </p:cNvPr>
          <p:cNvSpPr>
            <a:spLocks noGrp="1"/>
          </p:cNvSpPr>
          <p:nvPr>
            <p:ph type="body" sz="quarter" idx="16" hasCustomPrompt="1"/>
          </p:nvPr>
        </p:nvSpPr>
        <p:spPr>
          <a:xfrm>
            <a:off x="7921706" y="2924175"/>
            <a:ext cx="3737112" cy="3311169"/>
          </a:xfrm>
          <a:prstGeom prst="rect">
            <a:avLst/>
          </a:prstGeom>
        </p:spPr>
        <p:txBody>
          <a:bodyPr anchor="t"/>
          <a:lstStyle>
            <a:lvl1pPr marL="0" indent="0">
              <a:lnSpc>
                <a:spcPct val="110000"/>
              </a:lnSpc>
              <a:spcBef>
                <a:spcPts val="0"/>
              </a:spcBef>
              <a:spcAft>
                <a:spcPts val="0"/>
              </a:spcAft>
              <a:buFont typeface="+mj-lt"/>
              <a:buNone/>
              <a:defRPr sz="24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pl-PL" dirty="0"/>
              <a:t>-</a:t>
            </a:r>
            <a:r>
              <a:rPr lang="pl-PL" dirty="0" err="1"/>
              <a:t>Daugiapakopis</a:t>
            </a:r>
            <a:r>
              <a:rPr lang="pl-PL" dirty="0"/>
              <a:t> </a:t>
            </a:r>
            <a:r>
              <a:rPr lang="pl-PL" dirty="0" err="1"/>
              <a:t>modeliavimas</a:t>
            </a:r>
            <a:r>
              <a:rPr lang="pl-PL" dirty="0"/>
              <a:t>;</a:t>
            </a:r>
          </a:p>
          <a:p>
            <a:pPr lvl="0"/>
            <a:r>
              <a:rPr lang="pl-PL" dirty="0"/>
              <a:t>-</a:t>
            </a:r>
            <a:r>
              <a:rPr lang="pl-PL" dirty="0" err="1"/>
              <a:t>Kintamųjų</a:t>
            </a:r>
            <a:r>
              <a:rPr lang="pl-PL" dirty="0"/>
              <a:t> </a:t>
            </a:r>
            <a:r>
              <a:rPr lang="pl-PL" dirty="0" err="1"/>
              <a:t>sąveikos</a:t>
            </a:r>
            <a:r>
              <a:rPr lang="pl-PL" dirty="0"/>
              <a:t> </a:t>
            </a:r>
            <a:r>
              <a:rPr lang="pl-PL" dirty="0" err="1"/>
              <a:t>ir</a:t>
            </a:r>
            <a:r>
              <a:rPr lang="pl-PL" dirty="0"/>
              <a:t> </a:t>
            </a:r>
            <a:r>
              <a:rPr lang="pl-PL" dirty="0" err="1"/>
              <a:t>netiesinių</a:t>
            </a:r>
            <a:r>
              <a:rPr lang="pl-PL" dirty="0"/>
              <a:t> </a:t>
            </a:r>
            <a:r>
              <a:rPr lang="pl-PL" dirty="0" err="1"/>
              <a:t>ryšių</a:t>
            </a:r>
            <a:r>
              <a:rPr lang="pl-PL" dirty="0"/>
              <a:t> </a:t>
            </a:r>
            <a:r>
              <a:rPr lang="pl-PL" dirty="0" err="1"/>
              <a:t>analizė</a:t>
            </a:r>
            <a:r>
              <a:rPr lang="pl-PL" dirty="0"/>
              <a:t>;</a:t>
            </a:r>
          </a:p>
          <a:p>
            <a:pPr lvl="0"/>
            <a:r>
              <a:rPr lang="pl-PL" dirty="0"/>
              <a:t>-</a:t>
            </a:r>
            <a:r>
              <a:rPr lang="pl-PL" dirty="0" err="1"/>
              <a:t>Mediacinė</a:t>
            </a:r>
            <a:r>
              <a:rPr lang="pl-PL" dirty="0"/>
              <a:t> </a:t>
            </a:r>
            <a:r>
              <a:rPr lang="pl-PL" dirty="0" err="1"/>
              <a:t>analizė</a:t>
            </a:r>
            <a:r>
              <a:rPr lang="pl-PL" dirty="0"/>
              <a:t>.</a:t>
            </a:r>
          </a:p>
          <a:p>
            <a:pPr lvl="0"/>
            <a:endParaRPr lang="pl-PL" dirty="0"/>
          </a:p>
        </p:txBody>
      </p:sp>
      <p:sp>
        <p:nvSpPr>
          <p:cNvPr id="16" name="Text Placeholder 4">
            <a:extLst>
              <a:ext uri="{FF2B5EF4-FFF2-40B4-BE49-F238E27FC236}">
                <a16:creationId xmlns:a16="http://schemas.microsoft.com/office/drawing/2014/main" id="{0393B77B-8341-1C44-8B13-EC418665B44B}"/>
              </a:ext>
            </a:extLst>
          </p:cNvPr>
          <p:cNvSpPr>
            <a:spLocks noGrp="1"/>
          </p:cNvSpPr>
          <p:nvPr>
            <p:ph type="body" sz="quarter" idx="18" hasCustomPrompt="1"/>
          </p:nvPr>
        </p:nvSpPr>
        <p:spPr>
          <a:xfrm>
            <a:off x="7921705" y="600737"/>
            <a:ext cx="3737113" cy="509636"/>
          </a:xfrm>
          <a:prstGeom prst="rect">
            <a:avLst/>
          </a:prstGeom>
        </p:spPr>
        <p:txBody>
          <a:bodyPr/>
          <a:lstStyle>
            <a:lvl1pPr marL="0" indent="0">
              <a:buNone/>
              <a:defRPr sz="2200" b="1" i="0" baseline="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ANALITINĖ PRIEIGA</a:t>
            </a:r>
          </a:p>
        </p:txBody>
      </p:sp>
      <p:sp>
        <p:nvSpPr>
          <p:cNvPr id="6" name="Slide Number Placeholder 3">
            <a:extLst>
              <a:ext uri="{FF2B5EF4-FFF2-40B4-BE49-F238E27FC236}">
                <a16:creationId xmlns:a16="http://schemas.microsoft.com/office/drawing/2014/main" id="{3D9565FE-3CF5-C940-8534-EF27E7FE6B39}"/>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8</a:t>
            </a:r>
          </a:p>
        </p:txBody>
      </p:sp>
      <p:pic>
        <p:nvPicPr>
          <p:cNvPr id="2" name="Picture 1" descr="Hierarchinė struktūr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2482" y="1519324"/>
            <a:ext cx="7174992" cy="3828288"/>
          </a:xfrm>
          <a:prstGeom prst="rect">
            <a:avLst/>
          </a:prstGeom>
        </p:spPr>
      </p:pic>
      <p:sp>
        <p:nvSpPr>
          <p:cNvPr id="8" name="TextBox 7">
            <a:extLst>
              <a:ext uri="{FF2B5EF4-FFF2-40B4-BE49-F238E27FC236}">
                <a16:creationId xmlns:a16="http://schemas.microsoft.com/office/drawing/2014/main" id="{340F5146-061D-420E-AD20-D6209769B9EC}"/>
              </a:ext>
            </a:extLst>
          </p:cNvPr>
          <p:cNvSpPr txBox="1"/>
          <p:nvPr userDrawn="1"/>
        </p:nvSpPr>
        <p:spPr>
          <a:xfrm>
            <a:off x="2620025" y="848763"/>
            <a:ext cx="2442345" cy="461665"/>
          </a:xfrm>
          <a:prstGeom prst="rect">
            <a:avLst/>
          </a:prstGeom>
          <a:noFill/>
        </p:spPr>
        <p:txBody>
          <a:bodyPr wrap="none" rtlCol="0">
            <a:spAutoFit/>
          </a:bodyPr>
          <a:lstStyle/>
          <a:p>
            <a:pPr algn="ctr"/>
            <a:r>
              <a:rPr lang="en-US" sz="2400" b="0" dirty="0">
                <a:solidFill>
                  <a:schemeClr val="accent5">
                    <a:lumMod val="50000"/>
                  </a:schemeClr>
                </a:solidFill>
                <a:latin typeface="Arial"/>
                <a:cs typeface="Arial"/>
              </a:rPr>
              <a:t> 3 </a:t>
            </a:r>
            <a:r>
              <a:rPr lang="en-US" sz="2400" b="0" dirty="0" err="1">
                <a:solidFill>
                  <a:schemeClr val="accent5">
                    <a:lumMod val="50000"/>
                  </a:schemeClr>
                </a:solidFill>
                <a:latin typeface="Arial"/>
                <a:cs typeface="Arial"/>
              </a:rPr>
              <a:t>lygis</a:t>
            </a:r>
            <a:r>
              <a:rPr lang="en-US" sz="2400" b="0" dirty="0">
                <a:solidFill>
                  <a:schemeClr val="accent5">
                    <a:lumMod val="50000"/>
                  </a:schemeClr>
                </a:solidFill>
                <a:latin typeface="Arial"/>
                <a:cs typeface="Arial"/>
              </a:rPr>
              <a:t>: </a:t>
            </a:r>
            <a:r>
              <a:rPr lang="en-US" sz="2400" b="0" dirty="0" err="1">
                <a:solidFill>
                  <a:schemeClr val="accent5">
                    <a:lumMod val="50000"/>
                  </a:schemeClr>
                </a:solidFill>
                <a:latin typeface="Arial"/>
                <a:cs typeface="Arial"/>
              </a:rPr>
              <a:t>mokykl</a:t>
            </a:r>
            <a:r>
              <a:rPr lang="lt-LT" sz="2400" b="0" dirty="0">
                <a:solidFill>
                  <a:schemeClr val="accent5">
                    <a:lumMod val="50000"/>
                  </a:schemeClr>
                </a:solidFill>
                <a:latin typeface="Arial"/>
                <a:cs typeface="Arial"/>
              </a:rPr>
              <a:t>a</a:t>
            </a:r>
          </a:p>
        </p:txBody>
      </p:sp>
      <p:sp>
        <p:nvSpPr>
          <p:cNvPr id="10" name="TextBox 9">
            <a:extLst>
              <a:ext uri="{FF2B5EF4-FFF2-40B4-BE49-F238E27FC236}">
                <a16:creationId xmlns:a16="http://schemas.microsoft.com/office/drawing/2014/main" id="{1D4657DB-3D11-4443-A914-A82AEEA9E78F}"/>
              </a:ext>
            </a:extLst>
          </p:cNvPr>
          <p:cNvSpPr txBox="1"/>
          <p:nvPr userDrawn="1"/>
        </p:nvSpPr>
        <p:spPr>
          <a:xfrm>
            <a:off x="2789089" y="2400955"/>
            <a:ext cx="2032077" cy="461665"/>
          </a:xfrm>
          <a:prstGeom prst="rect">
            <a:avLst/>
          </a:prstGeom>
          <a:noFill/>
        </p:spPr>
        <p:txBody>
          <a:bodyPr wrap="none" rtlCol="0">
            <a:spAutoFit/>
          </a:bodyPr>
          <a:lstStyle/>
          <a:p>
            <a:r>
              <a:rPr lang="en-US" sz="2400" b="0" dirty="0">
                <a:solidFill>
                  <a:schemeClr val="accent5">
                    <a:lumMod val="50000"/>
                  </a:schemeClr>
                </a:solidFill>
                <a:latin typeface="Arial"/>
                <a:cs typeface="Arial"/>
              </a:rPr>
              <a:t> 2 </a:t>
            </a:r>
            <a:r>
              <a:rPr lang="en-US" sz="2400" b="0" dirty="0" err="1">
                <a:solidFill>
                  <a:schemeClr val="accent5">
                    <a:lumMod val="50000"/>
                  </a:schemeClr>
                </a:solidFill>
                <a:latin typeface="Arial"/>
                <a:cs typeface="Arial"/>
              </a:rPr>
              <a:t>lygis</a:t>
            </a:r>
            <a:r>
              <a:rPr lang="en-US" sz="2400" b="0" dirty="0">
                <a:solidFill>
                  <a:schemeClr val="accent5">
                    <a:lumMod val="50000"/>
                  </a:schemeClr>
                </a:solidFill>
                <a:latin typeface="Arial"/>
                <a:cs typeface="Arial"/>
              </a:rPr>
              <a:t>: </a:t>
            </a:r>
            <a:r>
              <a:rPr lang="en-US" sz="2400" b="0" dirty="0" err="1">
                <a:solidFill>
                  <a:schemeClr val="accent5">
                    <a:lumMod val="50000"/>
                  </a:schemeClr>
                </a:solidFill>
                <a:latin typeface="Arial"/>
                <a:cs typeface="Arial"/>
              </a:rPr>
              <a:t>klas</a:t>
            </a:r>
            <a:r>
              <a:rPr lang="lt-LT" sz="2400" b="0" dirty="0">
                <a:solidFill>
                  <a:schemeClr val="accent5">
                    <a:lumMod val="50000"/>
                  </a:schemeClr>
                </a:solidFill>
                <a:latin typeface="Arial"/>
                <a:cs typeface="Arial"/>
              </a:rPr>
              <a:t>ė</a:t>
            </a:r>
          </a:p>
        </p:txBody>
      </p:sp>
      <p:sp>
        <p:nvSpPr>
          <p:cNvPr id="11" name="TextBox 10">
            <a:extLst>
              <a:ext uri="{FF2B5EF4-FFF2-40B4-BE49-F238E27FC236}">
                <a16:creationId xmlns:a16="http://schemas.microsoft.com/office/drawing/2014/main" id="{C3A8E122-5AF3-4299-BADB-EEE218ABEE3B}"/>
              </a:ext>
            </a:extLst>
          </p:cNvPr>
          <p:cNvSpPr txBox="1"/>
          <p:nvPr userDrawn="1"/>
        </p:nvSpPr>
        <p:spPr>
          <a:xfrm>
            <a:off x="2539527" y="4100616"/>
            <a:ext cx="2442345" cy="461665"/>
          </a:xfrm>
          <a:prstGeom prst="rect">
            <a:avLst/>
          </a:prstGeom>
          <a:noFill/>
        </p:spPr>
        <p:txBody>
          <a:bodyPr wrap="none" rtlCol="0">
            <a:spAutoFit/>
          </a:bodyPr>
          <a:lstStyle/>
          <a:p>
            <a:r>
              <a:rPr lang="en-US" sz="2400" b="0" dirty="0">
                <a:solidFill>
                  <a:schemeClr val="accent5">
                    <a:lumMod val="50000"/>
                  </a:schemeClr>
                </a:solidFill>
                <a:latin typeface="Arial"/>
                <a:cs typeface="Arial"/>
              </a:rPr>
              <a:t> 1 </a:t>
            </a:r>
            <a:r>
              <a:rPr lang="en-US" sz="2400" b="0" dirty="0" err="1">
                <a:solidFill>
                  <a:schemeClr val="accent5">
                    <a:lumMod val="50000"/>
                  </a:schemeClr>
                </a:solidFill>
                <a:latin typeface="Arial"/>
                <a:cs typeface="Arial"/>
              </a:rPr>
              <a:t>lygis</a:t>
            </a:r>
            <a:r>
              <a:rPr lang="en-US" sz="2400" b="0" dirty="0">
                <a:solidFill>
                  <a:schemeClr val="accent5">
                    <a:lumMod val="50000"/>
                  </a:schemeClr>
                </a:solidFill>
                <a:latin typeface="Arial"/>
                <a:cs typeface="Arial"/>
              </a:rPr>
              <a:t>: </a:t>
            </a:r>
            <a:r>
              <a:rPr lang="en-US" sz="2400" b="0" dirty="0" err="1">
                <a:solidFill>
                  <a:schemeClr val="accent5">
                    <a:lumMod val="50000"/>
                  </a:schemeClr>
                </a:solidFill>
                <a:latin typeface="Arial"/>
                <a:cs typeface="Arial"/>
              </a:rPr>
              <a:t>mok</a:t>
            </a:r>
            <a:r>
              <a:rPr lang="lt-LT" sz="2400" b="0" dirty="0">
                <a:solidFill>
                  <a:schemeClr val="accent5">
                    <a:lumMod val="50000"/>
                  </a:schemeClr>
                </a:solidFill>
                <a:latin typeface="Arial"/>
                <a:cs typeface="Arial"/>
              </a:rPr>
              <a:t>inys</a:t>
            </a:r>
          </a:p>
        </p:txBody>
      </p:sp>
    </p:spTree>
    <p:extLst>
      <p:ext uri="{BB962C8B-B14F-4D97-AF65-F5344CB8AC3E}">
        <p14:creationId xmlns:p14="http://schemas.microsoft.com/office/powerpoint/2010/main" val="384649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Foto_Antraštė_Tekstas_Juoda">
    <p:bg>
      <p:bgPr>
        <a:solidFill>
          <a:schemeClr val="bg1"/>
        </a:solidFill>
        <a:effectLst/>
      </p:bgPr>
    </p:bg>
    <p:spTree>
      <p:nvGrpSpPr>
        <p:cNvPr id="1" name=""/>
        <p:cNvGrpSpPr/>
        <p:nvPr/>
      </p:nvGrpSpPr>
      <p:grpSpPr>
        <a:xfrm>
          <a:off x="0" y="0"/>
          <a:ext cx="0" cy="0"/>
          <a:chOff x="0" y="0"/>
          <a:chExt cx="0" cy="0"/>
        </a:xfrm>
      </p:grpSpPr>
      <p:sp>
        <p:nvSpPr>
          <p:cNvPr id="15" name="Text Placeholder 20">
            <a:extLst>
              <a:ext uri="{FF2B5EF4-FFF2-40B4-BE49-F238E27FC236}">
                <a16:creationId xmlns:a16="http://schemas.microsoft.com/office/drawing/2014/main" id="{B5F1E7A3-042D-1A41-A4EE-C4B741F2F954}"/>
              </a:ext>
            </a:extLst>
          </p:cNvPr>
          <p:cNvSpPr>
            <a:spLocks noGrp="1"/>
          </p:cNvSpPr>
          <p:nvPr>
            <p:ph type="body" sz="quarter" idx="16" hasCustomPrompt="1"/>
          </p:nvPr>
        </p:nvSpPr>
        <p:spPr>
          <a:xfrm>
            <a:off x="6414859" y="2924175"/>
            <a:ext cx="5243960" cy="3311169"/>
          </a:xfrm>
          <a:prstGeom prst="rect">
            <a:avLst/>
          </a:prstGeom>
        </p:spPr>
        <p:txBody>
          <a:bodyPr anchor="t"/>
          <a:lstStyle>
            <a:lvl1pPr marL="0" indent="0">
              <a:lnSpc>
                <a:spcPct val="110000"/>
              </a:lnSpc>
              <a:spcBef>
                <a:spcPts val="0"/>
              </a:spcBef>
              <a:spcAft>
                <a:spcPts val="0"/>
              </a:spcAft>
              <a:buFont typeface="+mj-lt"/>
              <a:buNone/>
              <a:defRPr sz="24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hr-HR" dirty="0"/>
              <a:t>Neįvertinę daugiapakopės duomenų struktūros išvadas formuluojame:</a:t>
            </a:r>
          </a:p>
          <a:p>
            <a:pPr lvl="0"/>
            <a:r>
              <a:rPr lang="hr-HR" dirty="0"/>
              <a:t>-Lyg klasės ar mokyklos vienodos;</a:t>
            </a:r>
          </a:p>
          <a:p>
            <a:pPr lvl="0"/>
            <a:r>
              <a:rPr lang="hr-HR" dirty="0"/>
              <a:t>-Stebėjimai nepriklausomi.</a:t>
            </a:r>
          </a:p>
          <a:p>
            <a:pPr lvl="0"/>
            <a:endParaRPr lang="hr-HR" dirty="0"/>
          </a:p>
          <a:p>
            <a:pPr lvl="0"/>
            <a:r>
              <a:rPr lang="hr-HR" dirty="0"/>
              <a:t>Dėl to pervertinami ryšiai, sumaišomi individo ir konteksto efektai.</a:t>
            </a:r>
          </a:p>
        </p:txBody>
      </p:sp>
      <p:sp>
        <p:nvSpPr>
          <p:cNvPr id="16" name="Text Placeholder 4">
            <a:extLst>
              <a:ext uri="{FF2B5EF4-FFF2-40B4-BE49-F238E27FC236}">
                <a16:creationId xmlns:a16="http://schemas.microsoft.com/office/drawing/2014/main" id="{0393B77B-8341-1C44-8B13-EC418665B44B}"/>
              </a:ext>
            </a:extLst>
          </p:cNvPr>
          <p:cNvSpPr>
            <a:spLocks noGrp="1"/>
          </p:cNvSpPr>
          <p:nvPr>
            <p:ph type="body" sz="quarter" idx="18" hasCustomPrompt="1"/>
          </p:nvPr>
        </p:nvSpPr>
        <p:spPr>
          <a:xfrm>
            <a:off x="6414859" y="600737"/>
            <a:ext cx="5243959" cy="509636"/>
          </a:xfrm>
          <a:prstGeom prst="rect">
            <a:avLst/>
          </a:prstGeom>
        </p:spPr>
        <p:txBody>
          <a:bodyPr/>
          <a:lstStyle>
            <a:lvl1pPr marL="0" indent="0">
              <a:buNone/>
              <a:defRPr sz="2200" b="1" i="0" baseline="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ANALITINĖ PRIEIGA</a:t>
            </a:r>
          </a:p>
        </p:txBody>
      </p:sp>
      <p:sp>
        <p:nvSpPr>
          <p:cNvPr id="6" name="Slide Number Placeholder 3">
            <a:extLst>
              <a:ext uri="{FF2B5EF4-FFF2-40B4-BE49-F238E27FC236}">
                <a16:creationId xmlns:a16="http://schemas.microsoft.com/office/drawing/2014/main" id="{3D9565FE-3CF5-C940-8534-EF27E7FE6B39}"/>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8</a:t>
            </a:r>
          </a:p>
        </p:txBody>
      </p:sp>
      <p:pic>
        <p:nvPicPr>
          <p:cNvPr id="2" name="Picture 1" descr="Hierarchinė struktūra.png"/>
          <p:cNvPicPr>
            <a:picLocks noChangeAspect="1"/>
          </p:cNvPicPr>
          <p:nvPr userDrawn="1"/>
        </p:nvPicPr>
        <p:blipFill rotWithShape="1">
          <a:blip r:embed="rId2">
            <a:extLst>
              <a:ext uri="{28A0092B-C50C-407E-A947-70E740481C1C}">
                <a14:useLocalDpi xmlns:a14="http://schemas.microsoft.com/office/drawing/2010/main" val="0"/>
              </a:ext>
            </a:extLst>
          </a:blip>
          <a:srcRect r="54734"/>
          <a:stretch/>
        </p:blipFill>
        <p:spPr>
          <a:xfrm>
            <a:off x="282482" y="1519324"/>
            <a:ext cx="3247843" cy="3828288"/>
          </a:xfrm>
          <a:prstGeom prst="rect">
            <a:avLst/>
          </a:prstGeom>
        </p:spPr>
      </p:pic>
      <p:cxnSp>
        <p:nvCxnSpPr>
          <p:cNvPr id="13" name="Straight Arrow Connector 12">
            <a:extLst>
              <a:ext uri="{FF2B5EF4-FFF2-40B4-BE49-F238E27FC236}">
                <a16:creationId xmlns:a16="http://schemas.microsoft.com/office/drawing/2014/main" id="{81A8F2FC-CFF7-EF44-AF22-7267E1E1766A}"/>
              </a:ext>
            </a:extLst>
          </p:cNvPr>
          <p:cNvCxnSpPr/>
          <p:nvPr userDrawn="1"/>
        </p:nvCxnSpPr>
        <p:spPr>
          <a:xfrm>
            <a:off x="3610442" y="4796909"/>
            <a:ext cx="952902"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7DD7456-B18B-CC46-871B-21FB37765390}"/>
              </a:ext>
            </a:extLst>
          </p:cNvPr>
          <p:cNvCxnSpPr>
            <a:cxnSpLocks/>
          </p:cNvCxnSpPr>
          <p:nvPr userDrawn="1"/>
        </p:nvCxnSpPr>
        <p:spPr>
          <a:xfrm>
            <a:off x="3610442" y="3923977"/>
            <a:ext cx="1125360" cy="7036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74E1A89-83DB-D84E-813D-1DEB5EAF3C8C}"/>
              </a:ext>
            </a:extLst>
          </p:cNvPr>
          <p:cNvCxnSpPr>
            <a:cxnSpLocks/>
          </p:cNvCxnSpPr>
          <p:nvPr userDrawn="1"/>
        </p:nvCxnSpPr>
        <p:spPr>
          <a:xfrm>
            <a:off x="3530325" y="2924175"/>
            <a:ext cx="1356162" cy="14232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40F5146-061D-420E-AD20-D6209769B9EC}"/>
              </a:ext>
            </a:extLst>
          </p:cNvPr>
          <p:cNvSpPr txBox="1"/>
          <p:nvPr userDrawn="1"/>
        </p:nvSpPr>
        <p:spPr>
          <a:xfrm>
            <a:off x="4408785" y="4347401"/>
            <a:ext cx="1638081" cy="1200328"/>
          </a:xfrm>
          <a:prstGeom prst="rect">
            <a:avLst/>
          </a:prstGeom>
          <a:noFill/>
        </p:spPr>
        <p:txBody>
          <a:bodyPr wrap="square" rtlCol="0">
            <a:spAutoFit/>
          </a:bodyPr>
          <a:lstStyle/>
          <a:p>
            <a:pPr algn="ctr"/>
            <a:r>
              <a:rPr lang="en-US" sz="2400" b="0" dirty="0">
                <a:solidFill>
                  <a:schemeClr val="accent5">
                    <a:lumMod val="50000"/>
                  </a:schemeClr>
                </a:solidFill>
                <a:latin typeface="Arial"/>
                <a:cs typeface="Arial"/>
              </a:rPr>
              <a:t> </a:t>
            </a:r>
            <a:r>
              <a:rPr lang="lt-LT" sz="2400" b="0" dirty="0">
                <a:solidFill>
                  <a:schemeClr val="accent5">
                    <a:lumMod val="50000"/>
                  </a:schemeClr>
                </a:solidFill>
                <a:latin typeface="Arial"/>
                <a:cs typeface="Arial"/>
              </a:rPr>
              <a:t>PK žemiausio lygmens</a:t>
            </a:r>
          </a:p>
        </p:txBody>
      </p:sp>
    </p:spTree>
    <p:extLst>
      <p:ext uri="{BB962C8B-B14F-4D97-AF65-F5344CB8AC3E}">
        <p14:creationId xmlns:p14="http://schemas.microsoft.com/office/powerpoint/2010/main" val="264000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kyrius_Vienas skaičius">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pic>
        <p:nvPicPr>
          <p:cNvPr id="2" name="Picture 1">
            <a:extLst>
              <a:ext uri="{FF2B5EF4-FFF2-40B4-BE49-F238E27FC236}">
                <a16:creationId xmlns:a16="http://schemas.microsoft.com/office/drawing/2014/main" id="{6D892914-F5A9-F642-B52A-C75D04F09286}"/>
              </a:ext>
            </a:extLst>
          </p:cNvPr>
          <p:cNvPicPr>
            <a:picLocks noChangeAspect="1"/>
          </p:cNvPicPr>
          <p:nvPr userDrawn="1"/>
        </p:nvPicPr>
        <p:blipFill>
          <a:blip r:embed="rId4"/>
          <a:stretch>
            <a:fillRect/>
          </a:stretch>
        </p:blipFill>
        <p:spPr>
          <a:xfrm>
            <a:off x="2840052" y="0"/>
            <a:ext cx="38100" cy="6858000"/>
          </a:xfrm>
          <a:prstGeom prst="rect">
            <a:avLst/>
          </a:prstGeom>
        </p:spPr>
      </p:pic>
      <p:pic>
        <p:nvPicPr>
          <p:cNvPr id="9" name="Picture 8">
            <a:extLst>
              <a:ext uri="{FF2B5EF4-FFF2-40B4-BE49-F238E27FC236}">
                <a16:creationId xmlns:a16="http://schemas.microsoft.com/office/drawing/2014/main" id="{DE4D699B-062F-E34A-B8AF-6AF33D54CB2F}"/>
              </a:ext>
            </a:extLst>
          </p:cNvPr>
          <p:cNvPicPr>
            <a:picLocks noChangeAspect="1"/>
          </p:cNvPicPr>
          <p:nvPr userDrawn="1"/>
        </p:nvPicPr>
        <p:blipFill rotWithShape="1">
          <a:blip r:embed="rId4"/>
          <a:srcRect l="-119640" t="58032" r="-170830" b="390"/>
          <a:stretch/>
        </p:blipFill>
        <p:spPr>
          <a:xfrm rot="5400000">
            <a:off x="1351336" y="52466"/>
            <a:ext cx="148773" cy="2851446"/>
          </a:xfrm>
          <a:prstGeom prst="rect">
            <a:avLst/>
          </a:prstGeom>
        </p:spPr>
      </p:pic>
      <p:sp>
        <p:nvSpPr>
          <p:cNvPr id="18" name="Text Placeholder 3">
            <a:extLst>
              <a:ext uri="{FF2B5EF4-FFF2-40B4-BE49-F238E27FC236}">
                <a16:creationId xmlns:a16="http://schemas.microsoft.com/office/drawing/2014/main" id="{224758FE-FB03-7945-8489-CE74EBB5340E}"/>
              </a:ext>
            </a:extLst>
          </p:cNvPr>
          <p:cNvSpPr>
            <a:spLocks noGrp="1"/>
          </p:cNvSpPr>
          <p:nvPr>
            <p:ph type="body" sz="quarter" idx="10" hasCustomPrompt="1"/>
          </p:nvPr>
        </p:nvSpPr>
        <p:spPr>
          <a:xfrm>
            <a:off x="3467098" y="3668711"/>
            <a:ext cx="6222494" cy="2724025"/>
          </a:xfrm>
          <a:prstGeom prst="rect">
            <a:avLst/>
          </a:prstGeom>
        </p:spPr>
        <p:txBody>
          <a:bodyPr anchor="b"/>
          <a:lstStyle>
            <a:lvl1pPr marL="0" indent="0">
              <a:buNone/>
              <a:defRPr sz="37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pt-BR" dirty="0" err="1"/>
              <a:t>Mokinių</a:t>
            </a:r>
            <a:r>
              <a:rPr lang="pt-BR" dirty="0"/>
              <a:t> </a:t>
            </a:r>
            <a:r>
              <a:rPr lang="pt-BR" dirty="0" err="1"/>
              <a:t>pasiekimų</a:t>
            </a:r>
            <a:r>
              <a:rPr lang="pt-BR" dirty="0"/>
              <a:t> </a:t>
            </a:r>
            <a:r>
              <a:rPr lang="pt-BR" dirty="0" err="1"/>
              <a:t>netolygumai</a:t>
            </a:r>
            <a:r>
              <a:rPr lang="pt-BR" dirty="0"/>
              <a:t>: </a:t>
            </a:r>
          </a:p>
          <a:p>
            <a:pPr lvl="0"/>
            <a:r>
              <a:rPr lang="pt-BR" dirty="0"/>
              <a:t>SEK </a:t>
            </a:r>
            <a:r>
              <a:rPr lang="pt-BR" dirty="0" err="1"/>
              <a:t>reikšmė</a:t>
            </a:r>
            <a:r>
              <a:rPr lang="pt-BR" dirty="0"/>
              <a:t> </a:t>
            </a:r>
            <a:r>
              <a:rPr lang="pt-BR" dirty="0" err="1"/>
              <a:t>individo</a:t>
            </a:r>
            <a:r>
              <a:rPr lang="pt-BR" dirty="0"/>
              <a:t> ir </a:t>
            </a:r>
            <a:r>
              <a:rPr lang="pt-BR" dirty="0" err="1"/>
              <a:t>mokyklos</a:t>
            </a:r>
            <a:r>
              <a:rPr lang="pt-BR" dirty="0"/>
              <a:t> </a:t>
            </a:r>
            <a:r>
              <a:rPr lang="pt-BR" dirty="0" err="1"/>
              <a:t>lygmeniu</a:t>
            </a:r>
            <a:endParaRPr lang="pt-BR" dirty="0"/>
          </a:p>
        </p:txBody>
      </p:sp>
      <p:pic>
        <p:nvPicPr>
          <p:cNvPr id="19" name="Picture 18">
            <a:extLst>
              <a:ext uri="{FF2B5EF4-FFF2-40B4-BE49-F238E27FC236}">
                <a16:creationId xmlns:a16="http://schemas.microsoft.com/office/drawing/2014/main" id="{E6E61C04-401B-A548-95BE-432EEC7539D9}"/>
              </a:ext>
            </a:extLst>
          </p:cNvPr>
          <p:cNvPicPr>
            <a:picLocks noChangeAspect="1"/>
          </p:cNvPicPr>
          <p:nvPr userDrawn="1"/>
        </p:nvPicPr>
        <p:blipFill>
          <a:blip r:embed="rId5"/>
          <a:stretch>
            <a:fillRect/>
          </a:stretch>
        </p:blipFill>
        <p:spPr>
          <a:xfrm>
            <a:off x="1373481" y="1329925"/>
            <a:ext cx="1104900" cy="254000"/>
          </a:xfrm>
          <a:prstGeom prst="rect">
            <a:avLst/>
          </a:prstGeom>
        </p:spPr>
      </p:pic>
      <p:sp>
        <p:nvSpPr>
          <p:cNvPr id="12" name="TextBox 11">
            <a:extLst>
              <a:ext uri="{FF2B5EF4-FFF2-40B4-BE49-F238E27FC236}">
                <a16:creationId xmlns:a16="http://schemas.microsoft.com/office/drawing/2014/main" id="{323ABD1B-A1CE-B243-B0AE-AFA3DF058648}"/>
              </a:ext>
            </a:extLst>
          </p:cNvPr>
          <p:cNvSpPr txBox="1"/>
          <p:nvPr userDrawn="1"/>
        </p:nvSpPr>
        <p:spPr>
          <a:xfrm>
            <a:off x="3467098" y="1289465"/>
            <a:ext cx="4604847" cy="323165"/>
          </a:xfrm>
          <a:prstGeom prst="rect">
            <a:avLst/>
          </a:prstGeom>
          <a:noFill/>
        </p:spPr>
        <p:txBody>
          <a:bodyPr wrap="square" rtlCol="0">
            <a:spAutoFit/>
          </a:bodyPr>
          <a:lstStyle/>
          <a:p>
            <a:r>
              <a:rPr lang="x-none" sz="15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KAUNO TECHNOLOGIJOS UNIVERSITETAS</a:t>
            </a:r>
          </a:p>
        </p:txBody>
      </p:sp>
      <p:sp>
        <p:nvSpPr>
          <p:cNvPr id="14" name="Text Placeholder 6">
            <a:extLst>
              <a:ext uri="{FF2B5EF4-FFF2-40B4-BE49-F238E27FC236}">
                <a16:creationId xmlns:a16="http://schemas.microsoft.com/office/drawing/2014/main" id="{F0045096-48AE-2F45-81DE-246F7A97BAFA}"/>
              </a:ext>
            </a:extLst>
          </p:cNvPr>
          <p:cNvSpPr>
            <a:spLocks noGrp="1"/>
          </p:cNvSpPr>
          <p:nvPr>
            <p:ph type="body" sz="quarter" idx="13" hasCustomPrompt="1"/>
          </p:nvPr>
        </p:nvSpPr>
        <p:spPr>
          <a:xfrm>
            <a:off x="0" y="3373722"/>
            <a:ext cx="2828658" cy="3222561"/>
          </a:xfrm>
          <a:prstGeom prst="rect">
            <a:avLst/>
          </a:prstGeom>
          <a:ln w="19050">
            <a:noFill/>
          </a:ln>
        </p:spPr>
        <p:txBody>
          <a:bodyPr/>
          <a:lstStyle>
            <a:lvl1pPr marL="0" indent="0" algn="ctr">
              <a:buNone/>
              <a:defRPr sz="26000" b="1" i="0">
                <a:ln w="19050">
                  <a:solidFill>
                    <a:schemeClr val="bg1"/>
                  </a:solidFill>
                </a:ln>
                <a:noFill/>
                <a:latin typeface="Arial" panose="020B0604020202020204" pitchFamily="34" charset="0"/>
                <a:ea typeface="Inter" panose="020B0502030000000004" pitchFamily="34" charset="0"/>
                <a:cs typeface="Arial" panose="020B0604020202020204" pitchFamily="34" charset="0"/>
              </a:defRPr>
            </a:lvl1pPr>
          </a:lstStyle>
          <a:p>
            <a:pPr lvl="0"/>
            <a:r>
              <a:rPr lang="en-US" dirty="0"/>
              <a:t>2</a:t>
            </a:r>
          </a:p>
        </p:txBody>
      </p:sp>
      <p:sp>
        <p:nvSpPr>
          <p:cNvPr id="15"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spTree>
    <p:extLst>
      <p:ext uri="{BB962C8B-B14F-4D97-AF65-F5344CB8AC3E}">
        <p14:creationId xmlns:p14="http://schemas.microsoft.com/office/powerpoint/2010/main" val="2044076416"/>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kstas_Balta">
    <p:bg>
      <p:bgPr>
        <a:solidFill>
          <a:schemeClr val="bg1"/>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DCD1856C-F327-BF49-A715-D3258E845AB5}"/>
              </a:ext>
            </a:extLst>
          </p:cNvPr>
          <p:cNvSpPr>
            <a:spLocks noGrp="1"/>
          </p:cNvSpPr>
          <p:nvPr>
            <p:ph type="body" sz="quarter" idx="11" hasCustomPrompt="1"/>
          </p:nvPr>
        </p:nvSpPr>
        <p:spPr>
          <a:xfrm>
            <a:off x="641644" y="430475"/>
            <a:ext cx="9826497" cy="920750"/>
          </a:xfrm>
          <a:prstGeom prst="rect">
            <a:avLst/>
          </a:prstGeom>
        </p:spPr>
        <p:txBody>
          <a:bodyPr/>
          <a:lstStyle>
            <a:lvl1pPr marL="0" indent="0">
              <a:buNone/>
              <a:defRPr sz="30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err="1"/>
              <a:t>Kiek</a:t>
            </a:r>
            <a:r>
              <a:rPr lang="fi-FI" dirty="0"/>
              <a:t> </a:t>
            </a:r>
            <a:r>
              <a:rPr lang="fi-FI" dirty="0" err="1"/>
              <a:t>pasiekimų</a:t>
            </a:r>
            <a:r>
              <a:rPr lang="fi-FI" dirty="0"/>
              <a:t> </a:t>
            </a:r>
            <a:r>
              <a:rPr lang="fi-FI" dirty="0" err="1"/>
              <a:t>išsibarstymo</a:t>
            </a:r>
            <a:r>
              <a:rPr lang="fi-FI" dirty="0"/>
              <a:t> </a:t>
            </a:r>
            <a:r>
              <a:rPr lang="fi-FI" dirty="0" err="1"/>
              <a:t>stebime</a:t>
            </a:r>
            <a:r>
              <a:rPr lang="fi-FI" dirty="0"/>
              <a:t> </a:t>
            </a:r>
            <a:r>
              <a:rPr lang="fi-FI" dirty="0" err="1"/>
              <a:t>kaip</a:t>
            </a:r>
            <a:r>
              <a:rPr lang="fi-FI" dirty="0"/>
              <a:t> </a:t>
            </a:r>
            <a:r>
              <a:rPr lang="fi-FI" dirty="0" err="1"/>
              <a:t>skirtumus</a:t>
            </a:r>
            <a:r>
              <a:rPr lang="fi-FI" dirty="0"/>
              <a:t> </a:t>
            </a:r>
            <a:r>
              <a:rPr lang="fi-FI" dirty="0" err="1"/>
              <a:t>tarp</a:t>
            </a:r>
            <a:r>
              <a:rPr lang="fi-FI" dirty="0"/>
              <a:t> </a:t>
            </a:r>
            <a:r>
              <a:rPr lang="fi-FI" dirty="0" err="1"/>
              <a:t>mokinių</a:t>
            </a:r>
            <a:r>
              <a:rPr lang="fi-FI" dirty="0"/>
              <a:t>, o </a:t>
            </a:r>
            <a:r>
              <a:rPr lang="fi-FI" dirty="0" err="1"/>
              <a:t>kiek</a:t>
            </a:r>
            <a:r>
              <a:rPr lang="fi-FI" dirty="0"/>
              <a:t> - </a:t>
            </a:r>
            <a:r>
              <a:rPr lang="fi-FI" dirty="0" err="1"/>
              <a:t>tarp</a:t>
            </a:r>
            <a:r>
              <a:rPr lang="fi-FI" dirty="0"/>
              <a:t> </a:t>
            </a:r>
            <a:r>
              <a:rPr lang="fi-FI" dirty="0" err="1"/>
              <a:t>klasių/mokyklų</a:t>
            </a:r>
            <a:r>
              <a:rPr lang="fi-FI" dirty="0"/>
              <a:t>?</a:t>
            </a:r>
            <a:endParaRPr lang="en-US" dirty="0"/>
          </a:p>
        </p:txBody>
      </p:sp>
      <p:sp>
        <p:nvSpPr>
          <p:cNvPr id="21" name="Text Placeholder 20">
            <a:extLst>
              <a:ext uri="{FF2B5EF4-FFF2-40B4-BE49-F238E27FC236}">
                <a16:creationId xmlns:a16="http://schemas.microsoft.com/office/drawing/2014/main" id="{B4B86B12-DA76-274D-9D4F-46D64739DB84}"/>
              </a:ext>
            </a:extLst>
          </p:cNvPr>
          <p:cNvSpPr>
            <a:spLocks noGrp="1"/>
          </p:cNvSpPr>
          <p:nvPr>
            <p:ph type="body" sz="quarter" idx="15" hasCustomPrompt="1"/>
          </p:nvPr>
        </p:nvSpPr>
        <p:spPr>
          <a:xfrm>
            <a:off x="639930" y="3788177"/>
            <a:ext cx="9828212" cy="2447167"/>
          </a:xfrm>
          <a:prstGeom prst="rect">
            <a:avLst/>
          </a:prstGeom>
        </p:spPr>
        <p:txBody>
          <a:bodyPr anchor="t"/>
          <a:lstStyle>
            <a:lvl1pPr marL="0" indent="0">
              <a:lnSpc>
                <a:spcPct val="110000"/>
              </a:lnSpc>
              <a:spcBef>
                <a:spcPts val="0"/>
              </a:spcBef>
              <a:spcAft>
                <a:spcPts val="0"/>
              </a:spcAft>
              <a:buFont typeface="+mj-lt"/>
              <a:buNone/>
              <a:defRPr sz="2000" b="0" i="0" baseline="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hr-HR" dirty="0"/>
              <a:t>Nacionaliniuose mokinių pasiekimuose dalyvavo visi atsitiktinai atrinktos klasės iš atsitiktinai atrinktos mokyklos mokiniai (atsitiktinė lizdinė imtis).</a:t>
            </a:r>
          </a:p>
          <a:p>
            <a:pPr lvl="0"/>
            <a:endParaRPr lang="hr-HR" dirty="0"/>
          </a:p>
          <a:p>
            <a:pPr lvl="0"/>
            <a:r>
              <a:rPr lang="hr-HR" dirty="0"/>
              <a:t>Klasės ir mokyklos efektai </a:t>
            </a:r>
            <a:r>
              <a:rPr lang="mr-IN" dirty="0"/>
              <a:t>–</a:t>
            </a:r>
            <a:r>
              <a:rPr lang="hr-HR" dirty="0"/>
              <a:t> susilieję, neįmanoma įvertinti atskirai.</a:t>
            </a:r>
          </a:p>
          <a:p>
            <a:pPr lvl="0"/>
            <a:endParaRPr lang="hr-HR" dirty="0"/>
          </a:p>
          <a:p>
            <a:pPr lvl="0"/>
            <a:r>
              <a:rPr lang="hr-HR" dirty="0"/>
              <a:t>Analizuojamos 8 ir 6 klasių imtys, kurių dydis nuo 2710 iki 4479, bet efektyvios imtys ženkliai mažesnės.</a:t>
            </a:r>
          </a:p>
        </p:txBody>
      </p:sp>
      <p:sp>
        <p:nvSpPr>
          <p:cNvPr id="22" name="Text Placeholder 20">
            <a:extLst>
              <a:ext uri="{FF2B5EF4-FFF2-40B4-BE49-F238E27FC236}">
                <a16:creationId xmlns:a16="http://schemas.microsoft.com/office/drawing/2014/main" id="{587BF503-4657-4144-AE5A-7FC3C4A8467D}"/>
              </a:ext>
            </a:extLst>
          </p:cNvPr>
          <p:cNvSpPr>
            <a:spLocks noGrp="1"/>
          </p:cNvSpPr>
          <p:nvPr>
            <p:ph type="body" sz="quarter" idx="12" hasCustomPrompt="1"/>
          </p:nvPr>
        </p:nvSpPr>
        <p:spPr>
          <a:xfrm>
            <a:off x="643723" y="2538326"/>
            <a:ext cx="9828212" cy="1019347"/>
          </a:xfrm>
          <a:prstGeom prst="rect">
            <a:avLst/>
          </a:prstGeom>
        </p:spPr>
        <p:txBody>
          <a:bodyPr anchor="b"/>
          <a:lstStyle>
            <a:lvl1pPr marL="0" indent="0">
              <a:lnSpc>
                <a:spcPct val="110000"/>
              </a:lnSpc>
              <a:spcBef>
                <a:spcPts val="0"/>
              </a:spcBef>
              <a:spcAft>
                <a:spcPts val="0"/>
              </a:spcAft>
              <a:buFont typeface="+mj-lt"/>
              <a:buNone/>
              <a:defRPr sz="2400" b="1" i="0">
                <a:solidFill>
                  <a:schemeClr val="tx1"/>
                </a:solidFill>
                <a:latin typeface="Arial" panose="020B0604020202020204" pitchFamily="34" charset="0"/>
                <a:ea typeface="Inter Medium" panose="020B0502030000000004" pitchFamily="34" charset="0"/>
                <a:cs typeface="Arial" panose="020B0604020202020204" pitchFamily="34" charset="0"/>
              </a:defRPr>
            </a:lvl1pPr>
          </a:lstStyle>
          <a:p>
            <a:pPr lvl="0"/>
            <a:r>
              <a:rPr lang="lt-LT" dirty="0"/>
              <a:t>DUOMENYS: </a:t>
            </a:r>
          </a:p>
          <a:p>
            <a:pPr lvl="0"/>
            <a:r>
              <a:rPr lang="lt-LT" dirty="0"/>
              <a:t>2012-2016 m. Nacionaliniai mokinių pasiekimų tyrimai (NMPT)</a:t>
            </a:r>
          </a:p>
        </p:txBody>
      </p:sp>
      <p:pic>
        <p:nvPicPr>
          <p:cNvPr id="9" name="Picture 8">
            <a:extLst>
              <a:ext uri="{FF2B5EF4-FFF2-40B4-BE49-F238E27FC236}">
                <a16:creationId xmlns:a16="http://schemas.microsoft.com/office/drawing/2014/main" id="{C66F165C-7173-9B41-9B41-5FC5C0B7D53F}"/>
              </a:ext>
            </a:extLst>
          </p:cNvPr>
          <p:cNvPicPr>
            <a:picLocks noChangeAspect="1"/>
          </p:cNvPicPr>
          <p:nvPr userDrawn="1"/>
        </p:nvPicPr>
        <p:blipFill>
          <a:blip r:embed="rId2"/>
          <a:stretch>
            <a:fillRect/>
          </a:stretch>
        </p:blipFill>
        <p:spPr>
          <a:xfrm>
            <a:off x="0" y="1351225"/>
            <a:ext cx="12192000" cy="190500"/>
          </a:xfrm>
          <a:prstGeom prst="rect">
            <a:avLst/>
          </a:prstGeom>
        </p:spPr>
      </p:pic>
      <p:pic>
        <p:nvPicPr>
          <p:cNvPr id="14" name="Picture 13">
            <a:extLst>
              <a:ext uri="{FF2B5EF4-FFF2-40B4-BE49-F238E27FC236}">
                <a16:creationId xmlns:a16="http://schemas.microsoft.com/office/drawing/2014/main" id="{0B47D6DC-D91B-A144-80BE-9E55BF0FD1FC}"/>
              </a:ext>
            </a:extLst>
          </p:cNvPr>
          <p:cNvPicPr>
            <a:picLocks noChangeAspect="1"/>
          </p:cNvPicPr>
          <p:nvPr userDrawn="1"/>
        </p:nvPicPr>
        <p:blipFill>
          <a:blip r:embed="rId3"/>
          <a:stretch>
            <a:fillRect/>
          </a:stretch>
        </p:blipFill>
        <p:spPr>
          <a:xfrm>
            <a:off x="11163222" y="696316"/>
            <a:ext cx="590985" cy="318475"/>
          </a:xfrm>
          <a:prstGeom prst="rect">
            <a:avLst/>
          </a:prstGeom>
        </p:spPr>
      </p:pic>
      <p:sp>
        <p:nvSpPr>
          <p:cNvPr id="8" name="Slide Number Placeholder 3">
            <a:extLst>
              <a:ext uri="{FF2B5EF4-FFF2-40B4-BE49-F238E27FC236}">
                <a16:creationId xmlns:a16="http://schemas.microsoft.com/office/drawing/2014/main" id="{BD405FBB-9895-7146-BF23-12D1784B464A}"/>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tx1"/>
                </a:solidFill>
                <a:latin typeface="Arial" panose="020B0604020202020204" pitchFamily="34" charset="0"/>
                <a:ea typeface="Inter Semi Bold" panose="020B0502030000000004" pitchFamily="34" charset="0"/>
                <a:cs typeface="Arial" panose="020B0604020202020204" pitchFamily="34" charset="0"/>
              </a:rPr>
              <a:t>11</a:t>
            </a:r>
          </a:p>
        </p:txBody>
      </p:sp>
    </p:spTree>
    <p:extLst>
      <p:ext uri="{BB962C8B-B14F-4D97-AF65-F5344CB8AC3E}">
        <p14:creationId xmlns:p14="http://schemas.microsoft.com/office/powerpoint/2010/main" val="1801753813"/>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Foto_Antraštė_Tekstas_Juoda">
    <p:bg>
      <p:bgPr>
        <a:solidFill>
          <a:schemeClr val="bg1"/>
        </a:solidFill>
        <a:effectLst/>
      </p:bgPr>
    </p:bg>
    <p:spTree>
      <p:nvGrpSpPr>
        <p:cNvPr id="1" name=""/>
        <p:cNvGrpSpPr/>
        <p:nvPr/>
      </p:nvGrpSpPr>
      <p:grpSpPr>
        <a:xfrm>
          <a:off x="0" y="0"/>
          <a:ext cx="0" cy="0"/>
          <a:chOff x="0" y="0"/>
          <a:chExt cx="0" cy="0"/>
        </a:xfrm>
      </p:grpSpPr>
      <p:sp>
        <p:nvSpPr>
          <p:cNvPr id="15" name="Text Placeholder 20">
            <a:extLst>
              <a:ext uri="{FF2B5EF4-FFF2-40B4-BE49-F238E27FC236}">
                <a16:creationId xmlns:a16="http://schemas.microsoft.com/office/drawing/2014/main" id="{B5F1E7A3-042D-1A41-A4EE-C4B741F2F954}"/>
              </a:ext>
            </a:extLst>
          </p:cNvPr>
          <p:cNvSpPr>
            <a:spLocks noGrp="1"/>
          </p:cNvSpPr>
          <p:nvPr>
            <p:ph type="body" sz="quarter" idx="16"/>
          </p:nvPr>
        </p:nvSpPr>
        <p:spPr>
          <a:xfrm>
            <a:off x="8494597" y="4519984"/>
            <a:ext cx="3164222" cy="1715360"/>
          </a:xfrm>
          <a:prstGeom prst="rect">
            <a:avLst/>
          </a:prstGeom>
        </p:spPr>
        <p:txBody>
          <a:bodyPr anchor="t"/>
          <a:lstStyle>
            <a:lvl1pPr marL="0" indent="0">
              <a:lnSpc>
                <a:spcPct val="110000"/>
              </a:lnSpc>
              <a:spcBef>
                <a:spcPts val="0"/>
              </a:spcBef>
              <a:spcAft>
                <a:spcPts val="0"/>
              </a:spcAft>
              <a:buFont typeface="+mj-lt"/>
              <a:buNone/>
              <a:defRPr sz="24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endParaRPr lang="hu-HU" dirty="0"/>
          </a:p>
          <a:p>
            <a:pPr lvl="0"/>
            <a:r>
              <a:rPr lang="hu-HU" dirty="0"/>
              <a:t>2014 m. NMPT, 8 kl. Matematika</a:t>
            </a:r>
          </a:p>
          <a:p>
            <a:pPr lvl="0"/>
            <a:endParaRPr lang="hr-HR" dirty="0"/>
          </a:p>
        </p:txBody>
      </p:sp>
      <p:sp>
        <p:nvSpPr>
          <p:cNvPr id="16" name="Text Placeholder 4">
            <a:extLst>
              <a:ext uri="{FF2B5EF4-FFF2-40B4-BE49-F238E27FC236}">
                <a16:creationId xmlns:a16="http://schemas.microsoft.com/office/drawing/2014/main" id="{0393B77B-8341-1C44-8B13-EC418665B44B}"/>
              </a:ext>
            </a:extLst>
          </p:cNvPr>
          <p:cNvSpPr>
            <a:spLocks noGrp="1"/>
          </p:cNvSpPr>
          <p:nvPr>
            <p:ph type="body" sz="quarter" idx="18" hasCustomPrompt="1"/>
          </p:nvPr>
        </p:nvSpPr>
        <p:spPr>
          <a:xfrm>
            <a:off x="538159" y="600736"/>
            <a:ext cx="11120659" cy="733735"/>
          </a:xfrm>
          <a:prstGeom prst="rect">
            <a:avLst/>
          </a:prstGeom>
        </p:spPr>
        <p:txBody>
          <a:bodyPr/>
          <a:lstStyle>
            <a:lvl1pPr marL="0" indent="0">
              <a:buNone/>
              <a:defRPr sz="2200" b="1" i="0" baseline="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KIEK PASIEKIMŲ IŠSIBARSTYMO STEBIME KAIP SKIRTUMUS TARP MOKINIŲ, O KIEK </a:t>
            </a:r>
            <a:r>
              <a:rPr lang="mr-IN" dirty="0"/>
              <a:t>–</a:t>
            </a:r>
            <a:r>
              <a:rPr lang="fi-FI" dirty="0"/>
              <a:t> KAIP SKIRTUMUS TARP KLASIŲ/MOKYKLŲ?</a:t>
            </a:r>
          </a:p>
        </p:txBody>
      </p:sp>
      <p:sp>
        <p:nvSpPr>
          <p:cNvPr id="6" name="Slide Number Placeholder 3">
            <a:extLst>
              <a:ext uri="{FF2B5EF4-FFF2-40B4-BE49-F238E27FC236}">
                <a16:creationId xmlns:a16="http://schemas.microsoft.com/office/drawing/2014/main" id="{3D9565FE-3CF5-C940-8534-EF27E7FE6B39}"/>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8</a:t>
            </a:r>
          </a:p>
        </p:txBody>
      </p:sp>
      <p:grpSp>
        <p:nvGrpSpPr>
          <p:cNvPr id="10" name="Group 9"/>
          <p:cNvGrpSpPr/>
          <p:nvPr userDrawn="1"/>
        </p:nvGrpSpPr>
        <p:grpSpPr>
          <a:xfrm>
            <a:off x="559546" y="1677801"/>
            <a:ext cx="8407511" cy="5160367"/>
            <a:chOff x="1151357" y="1074977"/>
            <a:chExt cx="8923583" cy="5604695"/>
          </a:xfrm>
        </p:grpSpPr>
        <p:sp>
          <p:nvSpPr>
            <p:cNvPr id="11" name="TextBox 66">
              <a:extLst>
                <a:ext uri="{FF2B5EF4-FFF2-40B4-BE49-F238E27FC236}">
                  <a16:creationId xmlns:a16="http://schemas.microsoft.com/office/drawing/2014/main" id="{823C346A-C304-407E-A1A4-C8D4F0E4BF78}"/>
                </a:ext>
              </a:extLst>
            </p:cNvPr>
            <p:cNvSpPr txBox="1"/>
            <p:nvPr/>
          </p:nvSpPr>
          <p:spPr>
            <a:xfrm>
              <a:off x="5052380" y="1985262"/>
              <a:ext cx="2465844" cy="400114"/>
            </a:xfrm>
            <a:prstGeom prst="rect">
              <a:avLst/>
            </a:prstGeom>
            <a:noFill/>
            <a:ln w="9528" cap="flat">
              <a:solidFill>
                <a:srgbClr val="548235"/>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000" b="0" i="0" u="none" strike="noStrike" kern="1200" cap="none" spc="0" baseline="0" dirty="0">
                  <a:solidFill>
                    <a:srgbClr val="2E75B6"/>
                  </a:solidFill>
                  <a:uFillTx/>
                  <a:latin typeface="Calibri"/>
                </a:rPr>
                <a:t>Skirtumai tarp klasių</a:t>
              </a:r>
            </a:p>
          </p:txBody>
        </p:sp>
        <p:cxnSp>
          <p:nvCxnSpPr>
            <p:cNvPr id="12" name="Straight Arrow Connector 90">
              <a:extLst>
                <a:ext uri="{FF2B5EF4-FFF2-40B4-BE49-F238E27FC236}">
                  <a16:creationId xmlns:a16="http://schemas.microsoft.com/office/drawing/2014/main" id="{7498604E-FDBC-498E-A351-22E0A0069E28}"/>
                </a:ext>
              </a:extLst>
            </p:cNvPr>
            <p:cNvCxnSpPr/>
            <p:nvPr/>
          </p:nvCxnSpPr>
          <p:spPr>
            <a:xfrm flipH="1" flipV="1">
              <a:off x="4628802" y="1359310"/>
              <a:ext cx="1007047" cy="564925"/>
            </a:xfrm>
            <a:prstGeom prst="straightConnector1">
              <a:avLst/>
            </a:prstGeom>
            <a:noFill/>
            <a:ln w="76196" cap="flat">
              <a:solidFill>
                <a:srgbClr val="548235"/>
              </a:solidFill>
              <a:prstDash val="solid"/>
              <a:miter/>
              <a:tailEnd type="arrow"/>
            </a:ln>
          </p:spPr>
        </p:cxnSp>
        <p:cxnSp>
          <p:nvCxnSpPr>
            <p:cNvPr id="19" name="Straight Arrow Connector 90">
              <a:extLst>
                <a:ext uri="{FF2B5EF4-FFF2-40B4-BE49-F238E27FC236}">
                  <a16:creationId xmlns:a16="http://schemas.microsoft.com/office/drawing/2014/main" id="{0A44A988-E3B0-4139-B163-F646A35F9EC9}"/>
                </a:ext>
              </a:extLst>
            </p:cNvPr>
            <p:cNvCxnSpPr/>
            <p:nvPr/>
          </p:nvCxnSpPr>
          <p:spPr>
            <a:xfrm flipV="1">
              <a:off x="6934334" y="1411504"/>
              <a:ext cx="974558" cy="556613"/>
            </a:xfrm>
            <a:prstGeom prst="straightConnector1">
              <a:avLst/>
            </a:prstGeom>
            <a:noFill/>
            <a:ln w="76196" cap="flat">
              <a:solidFill>
                <a:srgbClr val="548235"/>
              </a:solidFill>
              <a:prstDash val="solid"/>
              <a:miter/>
              <a:tailEnd type="arrow"/>
            </a:ln>
          </p:spPr>
        </p:cxnSp>
        <p:pic>
          <p:nvPicPr>
            <p:cNvPr id="20" name="Picture 42">
              <a:extLst>
                <a:ext uri="{FF2B5EF4-FFF2-40B4-BE49-F238E27FC236}">
                  <a16:creationId xmlns:a16="http://schemas.microsoft.com/office/drawing/2014/main" id="{D5631328-64F4-47AD-BFEF-C2D28F276CFD}"/>
                </a:ext>
              </a:extLst>
            </p:cNvPr>
            <p:cNvPicPr>
              <a:picLocks noChangeAspect="1"/>
            </p:cNvPicPr>
            <p:nvPr/>
          </p:nvPicPr>
          <p:blipFill>
            <a:blip r:embed="rId2"/>
            <a:stretch>
              <a:fillRect/>
            </a:stretch>
          </p:blipFill>
          <p:spPr>
            <a:xfrm>
              <a:off x="3126260" y="2971671"/>
              <a:ext cx="6179999" cy="3708001"/>
            </a:xfrm>
            <a:prstGeom prst="rect">
              <a:avLst/>
            </a:prstGeom>
            <a:noFill/>
            <a:ln cap="flat">
              <a:noFill/>
            </a:ln>
          </p:spPr>
        </p:pic>
        <p:cxnSp>
          <p:nvCxnSpPr>
            <p:cNvPr id="21" name="Straight Arrow Connector 90">
              <a:extLst>
                <a:ext uri="{FF2B5EF4-FFF2-40B4-BE49-F238E27FC236}">
                  <a16:creationId xmlns:a16="http://schemas.microsoft.com/office/drawing/2014/main" id="{74D352E6-5186-4B7E-BF62-138626EC3807}"/>
                </a:ext>
              </a:extLst>
            </p:cNvPr>
            <p:cNvCxnSpPr/>
            <p:nvPr/>
          </p:nvCxnSpPr>
          <p:spPr>
            <a:xfrm>
              <a:off x="6908996" y="2393057"/>
              <a:ext cx="0" cy="935797"/>
            </a:xfrm>
            <a:prstGeom prst="straightConnector1">
              <a:avLst/>
            </a:prstGeom>
            <a:noFill/>
            <a:ln w="76196" cap="flat">
              <a:solidFill>
                <a:srgbClr val="548235"/>
              </a:solidFill>
              <a:prstDash val="solid"/>
              <a:miter/>
              <a:tailEnd type="arrow"/>
            </a:ln>
          </p:spPr>
        </p:cxnSp>
        <p:cxnSp>
          <p:nvCxnSpPr>
            <p:cNvPr id="22" name="Straight Arrow Connector 89">
              <a:extLst>
                <a:ext uri="{FF2B5EF4-FFF2-40B4-BE49-F238E27FC236}">
                  <a16:creationId xmlns:a16="http://schemas.microsoft.com/office/drawing/2014/main" id="{3266B6A6-2BE9-4817-AEA1-54735BEEA394}"/>
                </a:ext>
              </a:extLst>
            </p:cNvPr>
            <p:cNvCxnSpPr/>
            <p:nvPr/>
          </p:nvCxnSpPr>
          <p:spPr>
            <a:xfrm>
              <a:off x="4139031" y="4701570"/>
              <a:ext cx="1185072" cy="0"/>
            </a:xfrm>
            <a:prstGeom prst="straightConnector1">
              <a:avLst/>
            </a:prstGeom>
            <a:noFill/>
            <a:ln w="76196" cap="flat">
              <a:solidFill>
                <a:srgbClr val="2E75B6"/>
              </a:solidFill>
              <a:prstDash val="solid"/>
              <a:miter/>
              <a:tailEnd type="arrow"/>
            </a:ln>
          </p:spPr>
        </p:cxnSp>
        <p:grpSp>
          <p:nvGrpSpPr>
            <p:cNvPr id="23" name="Group 138">
              <a:extLst>
                <a:ext uri="{FF2B5EF4-FFF2-40B4-BE49-F238E27FC236}">
                  <a16:creationId xmlns:a16="http://schemas.microsoft.com/office/drawing/2014/main" id="{FDB1E6DD-C088-45C3-9A32-C4B83738965B}"/>
                </a:ext>
              </a:extLst>
            </p:cNvPr>
            <p:cNvGrpSpPr/>
            <p:nvPr/>
          </p:nvGrpSpPr>
          <p:grpSpPr>
            <a:xfrm>
              <a:off x="1534162" y="1074977"/>
              <a:ext cx="3119475" cy="2385706"/>
              <a:chOff x="1534162" y="1074977"/>
              <a:chExt cx="3119475" cy="2385706"/>
            </a:xfrm>
          </p:grpSpPr>
          <p:grpSp>
            <p:nvGrpSpPr>
              <p:cNvPr id="41" name="Group 139">
                <a:extLst>
                  <a:ext uri="{FF2B5EF4-FFF2-40B4-BE49-F238E27FC236}">
                    <a16:creationId xmlns:a16="http://schemas.microsoft.com/office/drawing/2014/main" id="{745577EE-B39D-441E-A1DF-09904E599142}"/>
                  </a:ext>
                </a:extLst>
              </p:cNvPr>
              <p:cNvGrpSpPr/>
              <p:nvPr/>
            </p:nvGrpSpPr>
            <p:grpSpPr>
              <a:xfrm>
                <a:off x="1651854" y="1129485"/>
                <a:ext cx="2878796" cy="2049691"/>
                <a:chOff x="1651854" y="1129485"/>
                <a:chExt cx="2878796" cy="2049691"/>
              </a:xfrm>
            </p:grpSpPr>
            <p:pic>
              <p:nvPicPr>
                <p:cNvPr id="43" name="Graphic 13" descr="Man">
                  <a:extLst>
                    <a:ext uri="{FF2B5EF4-FFF2-40B4-BE49-F238E27FC236}">
                      <a16:creationId xmlns:a16="http://schemas.microsoft.com/office/drawing/2014/main" id="{535BDA1F-8AFB-4759-9475-AB79FE38B57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85830" y="2085956"/>
                  <a:ext cx="644094" cy="614202"/>
                </a:xfrm>
                <a:prstGeom prst="rect">
                  <a:avLst/>
                </a:prstGeom>
                <a:noFill/>
                <a:ln cap="flat">
                  <a:noFill/>
                </a:ln>
              </p:spPr>
            </p:pic>
            <p:pic>
              <p:nvPicPr>
                <p:cNvPr id="44" name="Graphic 14" descr="Man">
                  <a:extLst>
                    <a:ext uri="{FF2B5EF4-FFF2-40B4-BE49-F238E27FC236}">
                      <a16:creationId xmlns:a16="http://schemas.microsoft.com/office/drawing/2014/main" id="{97141B2A-D8E4-42C6-B0CE-39EE03FF6132}"/>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010863" y="2622965"/>
                  <a:ext cx="518885" cy="494809"/>
                </a:xfrm>
                <a:prstGeom prst="rect">
                  <a:avLst/>
                </a:prstGeom>
                <a:noFill/>
                <a:ln cap="flat">
                  <a:noFill/>
                </a:ln>
              </p:spPr>
            </p:pic>
            <p:pic>
              <p:nvPicPr>
                <p:cNvPr id="45" name="Graphic 15" descr="Man">
                  <a:extLst>
                    <a:ext uri="{FF2B5EF4-FFF2-40B4-BE49-F238E27FC236}">
                      <a16:creationId xmlns:a16="http://schemas.microsoft.com/office/drawing/2014/main" id="{E01D07D7-D25A-4254-B693-E81404DE52C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873883" y="1422687"/>
                  <a:ext cx="530306" cy="505699"/>
                </a:xfrm>
                <a:prstGeom prst="rect">
                  <a:avLst/>
                </a:prstGeom>
                <a:noFill/>
                <a:ln cap="flat">
                  <a:noFill/>
                </a:ln>
              </p:spPr>
            </p:pic>
            <p:pic>
              <p:nvPicPr>
                <p:cNvPr id="46" name="Graphic 16" descr="Man">
                  <a:extLst>
                    <a:ext uri="{FF2B5EF4-FFF2-40B4-BE49-F238E27FC236}">
                      <a16:creationId xmlns:a16="http://schemas.microsoft.com/office/drawing/2014/main" id="{547AD06C-EBC3-49F8-93A5-AC9E61B0047E}"/>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173135" y="1284832"/>
                  <a:ext cx="644094" cy="614202"/>
                </a:xfrm>
                <a:prstGeom prst="rect">
                  <a:avLst/>
                </a:prstGeom>
                <a:noFill/>
                <a:ln cap="flat">
                  <a:noFill/>
                </a:ln>
              </p:spPr>
            </p:pic>
            <p:pic>
              <p:nvPicPr>
                <p:cNvPr id="47" name="Graphic 21" descr="Man">
                  <a:extLst>
                    <a:ext uri="{FF2B5EF4-FFF2-40B4-BE49-F238E27FC236}">
                      <a16:creationId xmlns:a16="http://schemas.microsoft.com/office/drawing/2014/main" id="{1CEF65A4-5363-42A8-B685-40D44A0CE5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458306" y="2641893"/>
                  <a:ext cx="563416" cy="537283"/>
                </a:xfrm>
                <a:prstGeom prst="rect">
                  <a:avLst/>
                </a:prstGeom>
                <a:noFill/>
                <a:ln cap="flat">
                  <a:noFill/>
                </a:ln>
              </p:spPr>
            </p:pic>
            <p:pic>
              <p:nvPicPr>
                <p:cNvPr id="48" name="Graphic 22" descr="Man">
                  <a:extLst>
                    <a:ext uri="{FF2B5EF4-FFF2-40B4-BE49-F238E27FC236}">
                      <a16:creationId xmlns:a16="http://schemas.microsoft.com/office/drawing/2014/main" id="{259926EC-B9B9-4D92-941D-BC9D27B7C32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377412" y="1762807"/>
                  <a:ext cx="644094" cy="614202"/>
                </a:xfrm>
                <a:prstGeom prst="rect">
                  <a:avLst/>
                </a:prstGeom>
                <a:noFill/>
                <a:ln cap="flat">
                  <a:noFill/>
                </a:ln>
              </p:spPr>
            </p:pic>
            <p:pic>
              <p:nvPicPr>
                <p:cNvPr id="49" name="Graphic 23" descr="Man">
                  <a:extLst>
                    <a:ext uri="{FF2B5EF4-FFF2-40B4-BE49-F238E27FC236}">
                      <a16:creationId xmlns:a16="http://schemas.microsoft.com/office/drawing/2014/main" id="{60D8655C-6EE9-469F-B047-E3EC4383F1F9}"/>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343625" y="2526450"/>
                  <a:ext cx="644094" cy="614202"/>
                </a:xfrm>
                <a:prstGeom prst="rect">
                  <a:avLst/>
                </a:prstGeom>
                <a:noFill/>
                <a:ln cap="flat">
                  <a:noFill/>
                </a:ln>
              </p:spPr>
            </p:pic>
            <p:pic>
              <p:nvPicPr>
                <p:cNvPr id="50" name="Graphic 24" descr="Man">
                  <a:extLst>
                    <a:ext uri="{FF2B5EF4-FFF2-40B4-BE49-F238E27FC236}">
                      <a16:creationId xmlns:a16="http://schemas.microsoft.com/office/drawing/2014/main" id="{F362858C-DD2C-4610-BBF5-99229DAB19D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877799" y="1543461"/>
                  <a:ext cx="412184" cy="393054"/>
                </a:xfrm>
                <a:prstGeom prst="rect">
                  <a:avLst/>
                </a:prstGeom>
                <a:noFill/>
                <a:ln cap="flat">
                  <a:noFill/>
                </a:ln>
              </p:spPr>
            </p:pic>
            <p:pic>
              <p:nvPicPr>
                <p:cNvPr id="51" name="Graphic 25" descr="Man">
                  <a:extLst>
                    <a:ext uri="{FF2B5EF4-FFF2-40B4-BE49-F238E27FC236}">
                      <a16:creationId xmlns:a16="http://schemas.microsoft.com/office/drawing/2014/main" id="{26141711-EE4C-4259-B7FC-750DABE911B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031958" y="1899931"/>
                  <a:ext cx="644094" cy="614202"/>
                </a:xfrm>
                <a:prstGeom prst="rect">
                  <a:avLst/>
                </a:prstGeom>
                <a:noFill/>
                <a:ln cap="flat">
                  <a:noFill/>
                </a:ln>
              </p:spPr>
            </p:pic>
            <p:pic>
              <p:nvPicPr>
                <p:cNvPr id="52" name="Graphic 26" descr="Man">
                  <a:extLst>
                    <a:ext uri="{FF2B5EF4-FFF2-40B4-BE49-F238E27FC236}">
                      <a16:creationId xmlns:a16="http://schemas.microsoft.com/office/drawing/2014/main" id="{CFD05B37-5643-4DF3-9E33-8B6EB54BED2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579418" y="1847380"/>
                  <a:ext cx="951232" cy="907093"/>
                </a:xfrm>
                <a:prstGeom prst="rect">
                  <a:avLst/>
                </a:prstGeom>
                <a:noFill/>
                <a:ln cap="flat">
                  <a:noFill/>
                </a:ln>
              </p:spPr>
            </p:pic>
            <p:pic>
              <p:nvPicPr>
                <p:cNvPr id="53" name="Graphic 27" descr="Man">
                  <a:extLst>
                    <a:ext uri="{FF2B5EF4-FFF2-40B4-BE49-F238E27FC236}">
                      <a16:creationId xmlns:a16="http://schemas.microsoft.com/office/drawing/2014/main" id="{0D6C58F2-CBB7-4978-84A9-469235F3B56C}"/>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651854" y="1796777"/>
                  <a:ext cx="1065065" cy="1015651"/>
                </a:xfrm>
                <a:prstGeom prst="rect">
                  <a:avLst/>
                </a:prstGeom>
                <a:noFill/>
                <a:ln cap="flat">
                  <a:noFill/>
                </a:ln>
              </p:spPr>
            </p:pic>
            <p:pic>
              <p:nvPicPr>
                <p:cNvPr id="54" name="Graphic 30" descr="Man">
                  <a:extLst>
                    <a:ext uri="{FF2B5EF4-FFF2-40B4-BE49-F238E27FC236}">
                      <a16:creationId xmlns:a16="http://schemas.microsoft.com/office/drawing/2014/main" id="{3416E9A7-ADA8-4EEE-98BE-2FBCEDE011D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057689" y="1129485"/>
                  <a:ext cx="1239039" cy="1181551"/>
                </a:xfrm>
                <a:prstGeom prst="rect">
                  <a:avLst/>
                </a:prstGeom>
                <a:noFill/>
                <a:ln cap="flat">
                  <a:noFill/>
                </a:ln>
              </p:spPr>
            </p:pic>
          </p:grpSp>
          <p:sp>
            <p:nvSpPr>
              <p:cNvPr id="42" name="Rectangle 140">
                <a:extLst>
                  <a:ext uri="{FF2B5EF4-FFF2-40B4-BE49-F238E27FC236}">
                    <a16:creationId xmlns:a16="http://schemas.microsoft.com/office/drawing/2014/main" id="{C5BE9208-EB9B-4454-BFE9-E3A8FD50CA05}"/>
                  </a:ext>
                </a:extLst>
              </p:cNvPr>
              <p:cNvSpPr/>
              <p:nvPr/>
            </p:nvSpPr>
            <p:spPr>
              <a:xfrm>
                <a:off x="1534162" y="1074977"/>
                <a:ext cx="3119475" cy="2385706"/>
              </a:xfrm>
              <a:prstGeom prst="rect">
                <a:avLst/>
              </a:prstGeom>
              <a:no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grpSp>
        <p:sp>
          <p:nvSpPr>
            <p:cNvPr id="24" name="TextBox 66">
              <a:extLst>
                <a:ext uri="{FF2B5EF4-FFF2-40B4-BE49-F238E27FC236}">
                  <a16:creationId xmlns:a16="http://schemas.microsoft.com/office/drawing/2014/main" id="{4E073B9E-70E8-4EB1-95C3-095309FA7736}"/>
                </a:ext>
              </a:extLst>
            </p:cNvPr>
            <p:cNvSpPr txBox="1"/>
            <p:nvPr/>
          </p:nvSpPr>
          <p:spPr>
            <a:xfrm>
              <a:off x="1151357" y="4318363"/>
              <a:ext cx="2964064" cy="707882"/>
            </a:xfrm>
            <a:prstGeom prst="rect">
              <a:avLst/>
            </a:prstGeom>
            <a:noFill/>
            <a:ln w="9528" cap="flat">
              <a:solidFill>
                <a:srgbClr val="9DC3E6"/>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000" b="0" i="0" u="none" strike="noStrike" kern="1200" cap="none" spc="0" baseline="0" dirty="0">
                  <a:solidFill>
                    <a:srgbClr val="2E75B6"/>
                  </a:solidFill>
                  <a:uFillTx/>
                  <a:latin typeface="Calibri"/>
                </a:rPr>
                <a:t>Individualūs mokinių skirtumai klasėse</a:t>
              </a:r>
            </a:p>
          </p:txBody>
        </p:sp>
        <p:grpSp>
          <p:nvGrpSpPr>
            <p:cNvPr id="25" name="Group 137">
              <a:extLst>
                <a:ext uri="{FF2B5EF4-FFF2-40B4-BE49-F238E27FC236}">
                  <a16:creationId xmlns:a16="http://schemas.microsoft.com/office/drawing/2014/main" id="{B82779AA-61FC-4410-9ADD-56E2E1140306}"/>
                </a:ext>
              </a:extLst>
            </p:cNvPr>
            <p:cNvGrpSpPr/>
            <p:nvPr/>
          </p:nvGrpSpPr>
          <p:grpSpPr>
            <a:xfrm>
              <a:off x="7916957" y="1083399"/>
              <a:ext cx="2157983" cy="1786975"/>
              <a:chOff x="7916957" y="1083399"/>
              <a:chExt cx="2157983" cy="1786975"/>
            </a:xfrm>
          </p:grpSpPr>
          <p:grpSp>
            <p:nvGrpSpPr>
              <p:cNvPr id="27" name="Group 91">
                <a:extLst>
                  <a:ext uri="{FF2B5EF4-FFF2-40B4-BE49-F238E27FC236}">
                    <a16:creationId xmlns:a16="http://schemas.microsoft.com/office/drawing/2014/main" id="{5D6BDD88-64FC-4775-8192-8E9CE6D0FADC}"/>
                  </a:ext>
                </a:extLst>
              </p:cNvPr>
              <p:cNvGrpSpPr/>
              <p:nvPr/>
            </p:nvGrpSpPr>
            <p:grpSpPr>
              <a:xfrm>
                <a:off x="7916957" y="1150424"/>
                <a:ext cx="2080250" cy="1492337"/>
                <a:chOff x="7916957" y="1150424"/>
                <a:chExt cx="2080250" cy="1492337"/>
              </a:xfrm>
            </p:grpSpPr>
            <p:pic>
              <p:nvPicPr>
                <p:cNvPr id="29" name="Graphic 13" descr="Man">
                  <a:extLst>
                    <a:ext uri="{FF2B5EF4-FFF2-40B4-BE49-F238E27FC236}">
                      <a16:creationId xmlns:a16="http://schemas.microsoft.com/office/drawing/2014/main" id="{17B84944-53DE-40F7-9C7B-C6D1A6071355}"/>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664122" y="1846813"/>
                  <a:ext cx="465429" cy="447196"/>
                </a:xfrm>
                <a:prstGeom prst="rect">
                  <a:avLst/>
                </a:prstGeom>
                <a:noFill/>
                <a:ln cap="flat">
                  <a:noFill/>
                </a:ln>
              </p:spPr>
            </p:pic>
            <p:pic>
              <p:nvPicPr>
                <p:cNvPr id="30" name="Graphic 14" descr="Man">
                  <a:extLst>
                    <a:ext uri="{FF2B5EF4-FFF2-40B4-BE49-F238E27FC236}">
                      <a16:creationId xmlns:a16="http://schemas.microsoft.com/office/drawing/2014/main" id="{FDE89016-FEB8-4721-B246-251FC971AA06}"/>
                    </a:ext>
                  </a:extLst>
                </p:cNvPr>
                <p:cNvPicPr>
                  <a:picLocks noChangeAspect="1"/>
                </p:cNvPicPr>
                <p:nvPr/>
              </p:nvPicPr>
              <p:blipFill>
                <a:blip r:embed="rId5">
                  <a:extLst>
                    <a:ext uri="{96DAC541-7B7A-43D3-8B79-37D633B846F1}">
                      <asvg:svgBlip xmlns:asvg="http://schemas.microsoft.com/office/drawing/2016/SVG/main" xmlns="" r:embed="rId7"/>
                    </a:ext>
                  </a:extLst>
                </a:blip>
                <a:stretch>
                  <a:fillRect/>
                </a:stretch>
              </p:blipFill>
              <p:spPr>
                <a:xfrm>
                  <a:off x="8898986" y="2237792"/>
                  <a:ext cx="374949" cy="360264"/>
                </a:xfrm>
                <a:prstGeom prst="rect">
                  <a:avLst/>
                </a:prstGeom>
                <a:noFill/>
                <a:ln cap="flat">
                  <a:noFill/>
                </a:ln>
              </p:spPr>
            </p:pic>
            <p:pic>
              <p:nvPicPr>
                <p:cNvPr id="31" name="Graphic 15" descr="Man">
                  <a:extLst>
                    <a:ext uri="{FF2B5EF4-FFF2-40B4-BE49-F238E27FC236}">
                      <a16:creationId xmlns:a16="http://schemas.microsoft.com/office/drawing/2014/main" id="{7F683171-5E7B-4C2A-A790-8E480A6F08D8}"/>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9522616" y="1363891"/>
                  <a:ext cx="383206" cy="368192"/>
                </a:xfrm>
                <a:prstGeom prst="rect">
                  <a:avLst/>
                </a:prstGeom>
                <a:noFill/>
                <a:ln cap="flat">
                  <a:noFill/>
                </a:ln>
              </p:spPr>
            </p:pic>
            <p:pic>
              <p:nvPicPr>
                <p:cNvPr id="32" name="Graphic 16" descr="Man">
                  <a:extLst>
                    <a:ext uri="{FF2B5EF4-FFF2-40B4-BE49-F238E27FC236}">
                      <a16:creationId xmlns:a16="http://schemas.microsoft.com/office/drawing/2014/main" id="{BAC24AE4-231B-4007-B4BF-8544E91FC9D8}"/>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293635" y="1263517"/>
                  <a:ext cx="465429" cy="447196"/>
                </a:xfrm>
                <a:prstGeom prst="rect">
                  <a:avLst/>
                </a:prstGeom>
                <a:noFill/>
                <a:ln cap="flat">
                  <a:noFill/>
                </a:ln>
              </p:spPr>
            </p:pic>
            <p:pic>
              <p:nvPicPr>
                <p:cNvPr id="33" name="Graphic 21" descr="Man">
                  <a:extLst>
                    <a:ext uri="{FF2B5EF4-FFF2-40B4-BE49-F238E27FC236}">
                      <a16:creationId xmlns:a16="http://schemas.microsoft.com/office/drawing/2014/main" id="{B1168DAA-6369-4F92-AC42-22BB46659E7A}"/>
                    </a:ext>
                  </a:extLst>
                </p:cNvPr>
                <p:cNvPicPr>
                  <a:picLocks noChangeAspect="1"/>
                </p:cNvPicPr>
                <p:nvPr/>
              </p:nvPicPr>
              <p:blipFill>
                <a:blip r:embed="rId5">
                  <a:extLst>
                    <a:ext uri="{96DAC541-7B7A-43D3-8B79-37D633B846F1}">
                      <asvg:svgBlip xmlns:asvg="http://schemas.microsoft.com/office/drawing/2016/SVG/main" xmlns="" r:embed="rId10"/>
                    </a:ext>
                  </a:extLst>
                </a:blip>
                <a:stretch>
                  <a:fillRect/>
                </a:stretch>
              </p:blipFill>
              <p:spPr>
                <a:xfrm>
                  <a:off x="9222318" y="2251581"/>
                  <a:ext cx="407136" cy="391180"/>
                </a:xfrm>
                <a:prstGeom prst="rect">
                  <a:avLst/>
                </a:prstGeom>
                <a:noFill/>
                <a:ln cap="flat">
                  <a:noFill/>
                </a:ln>
              </p:spPr>
            </p:pic>
            <p:pic>
              <p:nvPicPr>
                <p:cNvPr id="34" name="Graphic 22" descr="Man">
                  <a:extLst>
                    <a:ext uri="{FF2B5EF4-FFF2-40B4-BE49-F238E27FC236}">
                      <a16:creationId xmlns:a16="http://schemas.microsoft.com/office/drawing/2014/main" id="{FB20E7A7-7588-4D46-9414-5C3387611C8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441256" y="1611529"/>
                  <a:ext cx="465429" cy="447196"/>
                </a:xfrm>
                <a:prstGeom prst="rect">
                  <a:avLst/>
                </a:prstGeom>
                <a:noFill/>
                <a:ln cap="flat">
                  <a:noFill/>
                </a:ln>
              </p:spPr>
            </p:pic>
            <p:pic>
              <p:nvPicPr>
                <p:cNvPr id="35" name="Graphic 23" descr="Man">
                  <a:extLst>
                    <a:ext uri="{FF2B5EF4-FFF2-40B4-BE49-F238E27FC236}">
                      <a16:creationId xmlns:a16="http://schemas.microsoft.com/office/drawing/2014/main" id="{D008C3C9-7053-4D61-9DEC-75D0FA7997B3}"/>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416832" y="2167530"/>
                  <a:ext cx="465429" cy="447196"/>
                </a:xfrm>
                <a:prstGeom prst="rect">
                  <a:avLst/>
                </a:prstGeom>
                <a:noFill/>
                <a:ln cap="flat">
                  <a:noFill/>
                </a:ln>
              </p:spPr>
            </p:pic>
            <p:pic>
              <p:nvPicPr>
                <p:cNvPr id="36" name="Graphic 24" descr="Man">
                  <a:extLst>
                    <a:ext uri="{FF2B5EF4-FFF2-40B4-BE49-F238E27FC236}">
                      <a16:creationId xmlns:a16="http://schemas.microsoft.com/office/drawing/2014/main" id="{153F3795-5AEF-4451-86CA-079C3DBB46C3}"/>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8802837" y="1451829"/>
                  <a:ext cx="297847" cy="286179"/>
                </a:xfrm>
                <a:prstGeom prst="rect">
                  <a:avLst/>
                </a:prstGeom>
                <a:noFill/>
                <a:ln cap="flat">
                  <a:noFill/>
                </a:ln>
              </p:spPr>
            </p:pic>
            <p:pic>
              <p:nvPicPr>
                <p:cNvPr id="37" name="Graphic 25" descr="Man">
                  <a:extLst>
                    <a:ext uri="{FF2B5EF4-FFF2-40B4-BE49-F238E27FC236}">
                      <a16:creationId xmlns:a16="http://schemas.microsoft.com/office/drawing/2014/main" id="{7CB3C49A-FC08-4641-98B2-1F43BA63578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914238" y="1711363"/>
                  <a:ext cx="465429" cy="447196"/>
                </a:xfrm>
                <a:prstGeom prst="rect">
                  <a:avLst/>
                </a:prstGeom>
                <a:noFill/>
                <a:ln cap="flat">
                  <a:noFill/>
                </a:ln>
              </p:spPr>
            </p:pic>
            <p:pic>
              <p:nvPicPr>
                <p:cNvPr id="38" name="Graphic 26" descr="Man">
                  <a:extLst>
                    <a:ext uri="{FF2B5EF4-FFF2-40B4-BE49-F238E27FC236}">
                      <a16:creationId xmlns:a16="http://schemas.microsoft.com/office/drawing/2014/main" id="{467BA10F-DE38-4B02-A171-F7F9761CADD6}"/>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9309835" y="1673114"/>
                  <a:ext cx="687372" cy="660434"/>
                </a:xfrm>
                <a:prstGeom prst="rect">
                  <a:avLst/>
                </a:prstGeom>
                <a:noFill/>
                <a:ln cap="flat">
                  <a:noFill/>
                </a:ln>
              </p:spPr>
            </p:pic>
            <p:pic>
              <p:nvPicPr>
                <p:cNvPr id="39" name="Graphic 27" descr="Man">
                  <a:extLst>
                    <a:ext uri="{FF2B5EF4-FFF2-40B4-BE49-F238E27FC236}">
                      <a16:creationId xmlns:a16="http://schemas.microsoft.com/office/drawing/2014/main" id="{444DBC88-B4F5-4D1F-A06D-83358B26B89B}"/>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7916957" y="1636263"/>
                  <a:ext cx="769632" cy="739475"/>
                </a:xfrm>
                <a:prstGeom prst="rect">
                  <a:avLst/>
                </a:prstGeom>
                <a:noFill/>
                <a:ln cap="flat">
                  <a:noFill/>
                </a:ln>
              </p:spPr>
            </p:pic>
            <p:pic>
              <p:nvPicPr>
                <p:cNvPr id="40" name="Graphic 30" descr="Man">
                  <a:extLst>
                    <a:ext uri="{FF2B5EF4-FFF2-40B4-BE49-F238E27FC236}">
                      <a16:creationId xmlns:a16="http://schemas.microsoft.com/office/drawing/2014/main" id="{7B92CB90-6A5A-4F0A-BC9D-4B18E87003F8}"/>
                    </a:ext>
                  </a:extLst>
                </p:cNvPr>
                <p:cNvPicPr>
                  <a:picLocks noChangeAspect="1"/>
                </p:cNvPicPr>
                <p:nvPr/>
              </p:nvPicPr>
              <p:blipFill>
                <a:blip r:embed="rId17">
                  <a:extLst>
                    <a:ext uri="{96DAC541-7B7A-43D3-8B79-37D633B846F1}">
                      <asvg:svgBlip xmlns:asvg="http://schemas.microsoft.com/office/drawing/2016/SVG/main" xmlns="" r:embed="rId18"/>
                    </a:ext>
                  </a:extLst>
                </a:blip>
                <a:stretch>
                  <a:fillRect/>
                </a:stretch>
              </p:blipFill>
              <p:spPr>
                <a:xfrm>
                  <a:off x="8932828" y="1150424"/>
                  <a:ext cx="895353" cy="860267"/>
                </a:xfrm>
                <a:prstGeom prst="rect">
                  <a:avLst/>
                </a:prstGeom>
                <a:noFill/>
                <a:ln cap="flat">
                  <a:noFill/>
                </a:ln>
              </p:spPr>
            </p:pic>
          </p:grpSp>
          <p:sp>
            <p:nvSpPr>
              <p:cNvPr id="28" name="Rectangle 94">
                <a:extLst>
                  <a:ext uri="{FF2B5EF4-FFF2-40B4-BE49-F238E27FC236}">
                    <a16:creationId xmlns:a16="http://schemas.microsoft.com/office/drawing/2014/main" id="{4A0EA720-C588-4E75-88B5-27F080337F34}"/>
                  </a:ext>
                </a:extLst>
              </p:cNvPr>
              <p:cNvSpPr/>
              <p:nvPr/>
            </p:nvSpPr>
            <p:spPr>
              <a:xfrm>
                <a:off x="7950616" y="1083399"/>
                <a:ext cx="2124324" cy="1786975"/>
              </a:xfrm>
              <a:prstGeom prst="rect">
                <a:avLst/>
              </a:prstGeom>
              <a:no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grpSp>
        <p:cxnSp>
          <p:nvCxnSpPr>
            <p:cNvPr id="26" name="Straight Arrow Connector 89">
              <a:extLst>
                <a:ext uri="{FF2B5EF4-FFF2-40B4-BE49-F238E27FC236}">
                  <a16:creationId xmlns:a16="http://schemas.microsoft.com/office/drawing/2014/main" id="{D3B793C1-890E-4EBB-81B0-B7265B52417A}"/>
                </a:ext>
              </a:extLst>
            </p:cNvPr>
            <p:cNvCxnSpPr/>
            <p:nvPr/>
          </p:nvCxnSpPr>
          <p:spPr>
            <a:xfrm flipH="1" flipV="1">
              <a:off x="2800980" y="3113596"/>
              <a:ext cx="772220" cy="1189414"/>
            </a:xfrm>
            <a:prstGeom prst="straightConnector1">
              <a:avLst/>
            </a:prstGeom>
            <a:noFill/>
            <a:ln w="76196" cap="flat">
              <a:solidFill>
                <a:srgbClr val="2E75B6"/>
              </a:solidFill>
              <a:prstDash val="solid"/>
              <a:miter/>
              <a:tailEnd type="arrow"/>
            </a:ln>
          </p:spPr>
        </p:cxnSp>
      </p:grpSp>
    </p:spTree>
    <p:extLst>
      <p:ext uri="{BB962C8B-B14F-4D97-AF65-F5344CB8AC3E}">
        <p14:creationId xmlns:p14="http://schemas.microsoft.com/office/powerpoint/2010/main" val="3868917969"/>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Foto_Antraštė_Tekstas_Juoda">
    <p:bg>
      <p:bgPr>
        <a:solidFill>
          <a:schemeClr val="bg1"/>
        </a:solidFill>
        <a:effectLst/>
      </p:bgPr>
    </p:bg>
    <p:spTree>
      <p:nvGrpSpPr>
        <p:cNvPr id="1" name=""/>
        <p:cNvGrpSpPr/>
        <p:nvPr/>
      </p:nvGrpSpPr>
      <p:grpSpPr>
        <a:xfrm>
          <a:off x="0" y="0"/>
          <a:ext cx="0" cy="0"/>
          <a:chOff x="0" y="0"/>
          <a:chExt cx="0" cy="0"/>
        </a:xfrm>
      </p:grpSpPr>
      <p:sp>
        <p:nvSpPr>
          <p:cNvPr id="15" name="Text Placeholder 20">
            <a:extLst>
              <a:ext uri="{FF2B5EF4-FFF2-40B4-BE49-F238E27FC236}">
                <a16:creationId xmlns:a16="http://schemas.microsoft.com/office/drawing/2014/main" id="{B5F1E7A3-042D-1A41-A4EE-C4B741F2F954}"/>
              </a:ext>
            </a:extLst>
          </p:cNvPr>
          <p:cNvSpPr>
            <a:spLocks noGrp="1"/>
          </p:cNvSpPr>
          <p:nvPr>
            <p:ph type="body" sz="quarter" idx="16" hasCustomPrompt="1"/>
          </p:nvPr>
        </p:nvSpPr>
        <p:spPr>
          <a:xfrm>
            <a:off x="10530844" y="6007447"/>
            <a:ext cx="1264400" cy="557840"/>
          </a:xfrm>
          <a:prstGeom prst="rect">
            <a:avLst/>
          </a:prstGeom>
        </p:spPr>
        <p:txBody>
          <a:bodyPr anchor="t"/>
          <a:lstStyle>
            <a:lvl1pPr marL="0" indent="0">
              <a:lnSpc>
                <a:spcPct val="110000"/>
              </a:lnSpc>
              <a:spcBef>
                <a:spcPts val="0"/>
              </a:spcBef>
              <a:spcAft>
                <a:spcPts val="0"/>
              </a:spcAft>
              <a:buFont typeface="+mj-lt"/>
              <a:buNone/>
              <a:defRPr sz="24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hu-HU" dirty="0"/>
              <a:t>NMPT</a:t>
            </a:r>
            <a:endParaRPr lang="hr-HR" dirty="0"/>
          </a:p>
        </p:txBody>
      </p:sp>
      <p:sp>
        <p:nvSpPr>
          <p:cNvPr id="6" name="Slide Number Placeholder 3">
            <a:extLst>
              <a:ext uri="{FF2B5EF4-FFF2-40B4-BE49-F238E27FC236}">
                <a16:creationId xmlns:a16="http://schemas.microsoft.com/office/drawing/2014/main" id="{3D9565FE-3CF5-C940-8534-EF27E7FE6B39}"/>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8</a:t>
            </a:r>
          </a:p>
        </p:txBody>
      </p:sp>
      <p:pic>
        <p:nvPicPr>
          <p:cNvPr id="55" name="Picture 54">
            <a:extLst>
              <a:ext uri="{FF2B5EF4-FFF2-40B4-BE49-F238E27FC236}">
                <a16:creationId xmlns:a16="http://schemas.microsoft.com/office/drawing/2014/main" id="{F10B99C4-0358-4469-9B35-0884E1B367B9}"/>
              </a:ext>
            </a:extLst>
          </p:cNvPr>
          <p:cNvPicPr>
            <a:picLocks noChangeAspect="1"/>
          </p:cNvPicPr>
          <p:nvPr userDrawn="1"/>
        </p:nvPicPr>
        <p:blipFill>
          <a:blip r:embed="rId2"/>
          <a:stretch>
            <a:fillRect/>
          </a:stretch>
        </p:blipFill>
        <p:spPr>
          <a:xfrm>
            <a:off x="2520000" y="756000"/>
            <a:ext cx="1943236" cy="1800000"/>
          </a:xfrm>
          <a:prstGeom prst="rect">
            <a:avLst/>
          </a:prstGeom>
        </p:spPr>
      </p:pic>
      <p:pic>
        <p:nvPicPr>
          <p:cNvPr id="56" name="Picture 55">
            <a:extLst>
              <a:ext uri="{FF2B5EF4-FFF2-40B4-BE49-F238E27FC236}">
                <a16:creationId xmlns:a16="http://schemas.microsoft.com/office/drawing/2014/main" id="{0AD18157-1BDC-45F4-9AA5-0F1A84764643}"/>
              </a:ext>
            </a:extLst>
          </p:cNvPr>
          <p:cNvPicPr>
            <a:picLocks noChangeAspect="1"/>
          </p:cNvPicPr>
          <p:nvPr userDrawn="1"/>
        </p:nvPicPr>
        <p:blipFill>
          <a:blip r:embed="rId3"/>
          <a:stretch>
            <a:fillRect/>
          </a:stretch>
        </p:blipFill>
        <p:spPr>
          <a:xfrm>
            <a:off x="5040000" y="756000"/>
            <a:ext cx="1938460" cy="1800000"/>
          </a:xfrm>
          <a:prstGeom prst="rect">
            <a:avLst/>
          </a:prstGeom>
        </p:spPr>
      </p:pic>
      <p:pic>
        <p:nvPicPr>
          <p:cNvPr id="57" name="Picture 56">
            <a:extLst>
              <a:ext uri="{FF2B5EF4-FFF2-40B4-BE49-F238E27FC236}">
                <a16:creationId xmlns:a16="http://schemas.microsoft.com/office/drawing/2014/main" id="{B58F0F81-EF15-4743-963D-9FC9CC7DAF71}"/>
              </a:ext>
            </a:extLst>
          </p:cNvPr>
          <p:cNvPicPr>
            <a:picLocks noChangeAspect="1"/>
          </p:cNvPicPr>
          <p:nvPr userDrawn="1"/>
        </p:nvPicPr>
        <p:blipFill>
          <a:blip r:embed="rId4"/>
          <a:stretch>
            <a:fillRect/>
          </a:stretch>
        </p:blipFill>
        <p:spPr>
          <a:xfrm>
            <a:off x="7560000" y="756000"/>
            <a:ext cx="1949335" cy="1800860"/>
          </a:xfrm>
          <a:prstGeom prst="rect">
            <a:avLst/>
          </a:prstGeom>
        </p:spPr>
      </p:pic>
      <p:pic>
        <p:nvPicPr>
          <p:cNvPr id="58" name="Picture 57">
            <a:extLst>
              <a:ext uri="{FF2B5EF4-FFF2-40B4-BE49-F238E27FC236}">
                <a16:creationId xmlns:a16="http://schemas.microsoft.com/office/drawing/2014/main" id="{ED807A56-9AA8-4F55-A4CA-F20E1CF86015}"/>
              </a:ext>
            </a:extLst>
          </p:cNvPr>
          <p:cNvPicPr>
            <a:picLocks noChangeAspect="1"/>
          </p:cNvPicPr>
          <p:nvPr userDrawn="1"/>
        </p:nvPicPr>
        <p:blipFill>
          <a:blip r:embed="rId5"/>
          <a:stretch>
            <a:fillRect/>
          </a:stretch>
        </p:blipFill>
        <p:spPr>
          <a:xfrm>
            <a:off x="10080000" y="756000"/>
            <a:ext cx="1943237" cy="1800000"/>
          </a:xfrm>
          <a:prstGeom prst="rect">
            <a:avLst/>
          </a:prstGeom>
        </p:spPr>
      </p:pic>
      <p:sp>
        <p:nvSpPr>
          <p:cNvPr id="59" name="Title 1">
            <a:extLst>
              <a:ext uri="{FF2B5EF4-FFF2-40B4-BE49-F238E27FC236}">
                <a16:creationId xmlns:a16="http://schemas.microsoft.com/office/drawing/2014/main" id="{E5630783-582A-4E0E-925C-6034A63DFC84}"/>
              </a:ext>
            </a:extLst>
          </p:cNvPr>
          <p:cNvSpPr txBox="1"/>
          <p:nvPr userDrawn="1"/>
        </p:nvSpPr>
        <p:spPr>
          <a:xfrm>
            <a:off x="198074" y="1375554"/>
            <a:ext cx="2240326" cy="478646"/>
          </a:xfrm>
          <a:prstGeom prst="rect">
            <a:avLst/>
          </a:prstGeom>
          <a:noFill/>
          <a:ln cap="flat">
            <a:noFill/>
          </a:ln>
        </p:spPr>
        <p:txBody>
          <a:bodyPr vert="horz" wrap="square" lIns="91440" tIns="45720" rIns="91440" bIns="45720" anchor="ctr"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err="1">
                <a:solidFill>
                  <a:srgbClr val="1F4E79"/>
                </a:solidFill>
                <a:uFillTx/>
                <a:latin typeface="Calibri Light"/>
              </a:rPr>
              <a:t>Matematika</a:t>
            </a:r>
            <a:r>
              <a:rPr lang="en-US" sz="2800" b="1" i="0" u="none" strike="noStrike" kern="1200" cap="none" spc="0" baseline="0" dirty="0">
                <a:solidFill>
                  <a:srgbClr val="1F4E79"/>
                </a:solidFill>
                <a:uFillTx/>
                <a:latin typeface="Calibri Light"/>
              </a:rPr>
              <a:t> </a:t>
            </a:r>
            <a:endParaRPr lang="lt-LT" sz="2800" b="1" i="0" u="none" strike="noStrike" kern="1200" cap="none" spc="0" baseline="0" dirty="0">
              <a:solidFill>
                <a:srgbClr val="1F4E79"/>
              </a:solidFill>
              <a:uFillTx/>
              <a:latin typeface="Calibri Light"/>
            </a:endParaRPr>
          </a:p>
        </p:txBody>
      </p:sp>
      <p:pic>
        <p:nvPicPr>
          <p:cNvPr id="60" name="Picture 59">
            <a:extLst>
              <a:ext uri="{FF2B5EF4-FFF2-40B4-BE49-F238E27FC236}">
                <a16:creationId xmlns:a16="http://schemas.microsoft.com/office/drawing/2014/main" id="{28B118DF-0A01-406E-B7C1-4E11CA622B85}"/>
              </a:ext>
            </a:extLst>
          </p:cNvPr>
          <p:cNvPicPr>
            <a:picLocks noChangeAspect="1"/>
          </p:cNvPicPr>
          <p:nvPr userDrawn="1"/>
        </p:nvPicPr>
        <p:blipFill>
          <a:blip r:embed="rId6"/>
          <a:stretch>
            <a:fillRect/>
          </a:stretch>
        </p:blipFill>
        <p:spPr>
          <a:xfrm>
            <a:off x="2490101" y="3877504"/>
            <a:ext cx="1943236" cy="1800000"/>
          </a:xfrm>
          <a:prstGeom prst="rect">
            <a:avLst/>
          </a:prstGeom>
        </p:spPr>
      </p:pic>
      <p:pic>
        <p:nvPicPr>
          <p:cNvPr id="61" name="Picture 60">
            <a:extLst>
              <a:ext uri="{FF2B5EF4-FFF2-40B4-BE49-F238E27FC236}">
                <a16:creationId xmlns:a16="http://schemas.microsoft.com/office/drawing/2014/main" id="{C351F1BE-8B4F-4345-9ADC-2C4C6425A3FA}"/>
              </a:ext>
            </a:extLst>
          </p:cNvPr>
          <p:cNvPicPr>
            <a:picLocks noChangeAspect="1"/>
          </p:cNvPicPr>
          <p:nvPr userDrawn="1"/>
        </p:nvPicPr>
        <p:blipFill>
          <a:blip r:embed="rId7"/>
          <a:stretch>
            <a:fillRect/>
          </a:stretch>
        </p:blipFill>
        <p:spPr>
          <a:xfrm>
            <a:off x="5046101" y="3877504"/>
            <a:ext cx="1938463" cy="1800000"/>
          </a:xfrm>
          <a:prstGeom prst="rect">
            <a:avLst/>
          </a:prstGeom>
        </p:spPr>
      </p:pic>
      <p:pic>
        <p:nvPicPr>
          <p:cNvPr id="62" name="Picture 61">
            <a:extLst>
              <a:ext uri="{FF2B5EF4-FFF2-40B4-BE49-F238E27FC236}">
                <a16:creationId xmlns:a16="http://schemas.microsoft.com/office/drawing/2014/main" id="{10777F90-BC6A-4E2D-85EE-A4C2A0228FAF}"/>
              </a:ext>
            </a:extLst>
          </p:cNvPr>
          <p:cNvPicPr>
            <a:picLocks noChangeAspect="1"/>
          </p:cNvPicPr>
          <p:nvPr userDrawn="1"/>
        </p:nvPicPr>
        <p:blipFill>
          <a:blip r:embed="rId8"/>
          <a:stretch>
            <a:fillRect/>
          </a:stretch>
        </p:blipFill>
        <p:spPr>
          <a:xfrm>
            <a:off x="7566101" y="3877504"/>
            <a:ext cx="1943234" cy="1800000"/>
          </a:xfrm>
          <a:prstGeom prst="rect">
            <a:avLst/>
          </a:prstGeom>
        </p:spPr>
      </p:pic>
      <p:pic>
        <p:nvPicPr>
          <p:cNvPr id="63" name="Picture 62">
            <a:extLst>
              <a:ext uri="{FF2B5EF4-FFF2-40B4-BE49-F238E27FC236}">
                <a16:creationId xmlns:a16="http://schemas.microsoft.com/office/drawing/2014/main" id="{00AFEB4B-EC8D-4F0F-8A56-EBB24503245E}"/>
              </a:ext>
            </a:extLst>
          </p:cNvPr>
          <p:cNvPicPr>
            <a:picLocks noChangeAspect="1"/>
          </p:cNvPicPr>
          <p:nvPr userDrawn="1"/>
        </p:nvPicPr>
        <p:blipFill>
          <a:blip r:embed="rId9"/>
          <a:stretch>
            <a:fillRect/>
          </a:stretch>
        </p:blipFill>
        <p:spPr>
          <a:xfrm>
            <a:off x="10086101" y="3877504"/>
            <a:ext cx="1943233" cy="1800000"/>
          </a:xfrm>
          <a:prstGeom prst="rect">
            <a:avLst/>
          </a:prstGeom>
        </p:spPr>
      </p:pic>
      <p:pic>
        <p:nvPicPr>
          <p:cNvPr id="64" name="Picture 63">
            <a:extLst>
              <a:ext uri="{FF2B5EF4-FFF2-40B4-BE49-F238E27FC236}">
                <a16:creationId xmlns:a16="http://schemas.microsoft.com/office/drawing/2014/main" id="{744FC37B-7578-45F3-BB30-F3C0F9EB7875}"/>
              </a:ext>
            </a:extLst>
          </p:cNvPr>
          <p:cNvPicPr>
            <a:picLocks noChangeAspect="1"/>
          </p:cNvPicPr>
          <p:nvPr userDrawn="1"/>
        </p:nvPicPr>
        <p:blipFill rotWithShape="1">
          <a:blip r:embed="rId10"/>
          <a:srcRect t="82039"/>
          <a:stretch/>
        </p:blipFill>
        <p:spPr>
          <a:xfrm>
            <a:off x="2871480" y="5927170"/>
            <a:ext cx="7208520" cy="515970"/>
          </a:xfrm>
          <a:prstGeom prst="rect">
            <a:avLst/>
          </a:prstGeom>
        </p:spPr>
      </p:pic>
      <p:sp>
        <p:nvSpPr>
          <p:cNvPr id="65" name="Title 1">
            <a:extLst>
              <a:ext uri="{FF2B5EF4-FFF2-40B4-BE49-F238E27FC236}">
                <a16:creationId xmlns:a16="http://schemas.microsoft.com/office/drawing/2014/main" id="{80F4289A-A701-4BE7-95DF-08A137250F8B}"/>
              </a:ext>
            </a:extLst>
          </p:cNvPr>
          <p:cNvSpPr txBox="1"/>
          <p:nvPr userDrawn="1"/>
        </p:nvSpPr>
        <p:spPr>
          <a:xfrm>
            <a:off x="147703" y="4419008"/>
            <a:ext cx="2240326" cy="478646"/>
          </a:xfrm>
          <a:prstGeom prst="rect">
            <a:avLst/>
          </a:prstGeom>
          <a:noFill/>
          <a:ln cap="flat">
            <a:noFill/>
          </a:ln>
        </p:spPr>
        <p:txBody>
          <a:bodyPr vert="horz" wrap="square" lIns="91440" tIns="45720" rIns="91440" bIns="45720" anchor="ctr"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lt-LT" sz="2800" b="1" i="0" u="none" strike="noStrike" kern="1200" cap="none" spc="0" baseline="0" dirty="0">
                <a:solidFill>
                  <a:srgbClr val="1F4E79"/>
                </a:solidFill>
                <a:uFillTx/>
                <a:latin typeface="Calibri Light"/>
              </a:rPr>
              <a:t>Skaitymas</a:t>
            </a:r>
            <a:r>
              <a:rPr lang="en-US" sz="2800" b="1" i="0" u="none" strike="noStrike" kern="1200" cap="none" spc="0" baseline="0" dirty="0">
                <a:solidFill>
                  <a:srgbClr val="1F4E79"/>
                </a:solidFill>
                <a:uFillTx/>
                <a:latin typeface="Calibri Light"/>
              </a:rPr>
              <a:t> </a:t>
            </a:r>
            <a:endParaRPr lang="lt-LT" sz="2800" b="1" i="0" u="none" strike="noStrike" kern="1200" cap="none" spc="0" baseline="0" dirty="0">
              <a:solidFill>
                <a:srgbClr val="1F4E79"/>
              </a:solidFill>
              <a:uFillTx/>
              <a:latin typeface="Calibri Light"/>
            </a:endParaRPr>
          </a:p>
        </p:txBody>
      </p:sp>
      <p:sp>
        <p:nvSpPr>
          <p:cNvPr id="66" name="TextBox 65">
            <a:extLst>
              <a:ext uri="{FF2B5EF4-FFF2-40B4-BE49-F238E27FC236}">
                <a16:creationId xmlns:a16="http://schemas.microsoft.com/office/drawing/2014/main" id="{7AAB5C4D-DEE9-4000-AF6C-796637FB07ED}"/>
              </a:ext>
            </a:extLst>
          </p:cNvPr>
          <p:cNvSpPr txBox="1"/>
          <p:nvPr userDrawn="1"/>
        </p:nvSpPr>
        <p:spPr>
          <a:xfrm>
            <a:off x="2524773" y="3026075"/>
            <a:ext cx="1938463" cy="461665"/>
          </a:xfrm>
          <a:prstGeom prst="rect">
            <a:avLst/>
          </a:prstGeom>
          <a:noFill/>
        </p:spPr>
        <p:txBody>
          <a:bodyPr wrap="square" rtlCol="0">
            <a:spAutoFit/>
          </a:bodyPr>
          <a:lstStyle/>
          <a:p>
            <a:r>
              <a:rPr lang="lt-LT" sz="2400" b="1" dirty="0">
                <a:solidFill>
                  <a:schemeClr val="accent5">
                    <a:lumMod val="50000"/>
                  </a:schemeClr>
                </a:solidFill>
              </a:rPr>
              <a:t>2012 m., 8 kl.</a:t>
            </a:r>
          </a:p>
        </p:txBody>
      </p:sp>
      <p:sp>
        <p:nvSpPr>
          <p:cNvPr id="67" name="TextBox 66">
            <a:extLst>
              <a:ext uri="{FF2B5EF4-FFF2-40B4-BE49-F238E27FC236}">
                <a16:creationId xmlns:a16="http://schemas.microsoft.com/office/drawing/2014/main" id="{814E2390-5106-40DA-9777-EA334D52EB94}"/>
              </a:ext>
            </a:extLst>
          </p:cNvPr>
          <p:cNvSpPr txBox="1"/>
          <p:nvPr userDrawn="1"/>
        </p:nvSpPr>
        <p:spPr>
          <a:xfrm>
            <a:off x="5004280" y="3010764"/>
            <a:ext cx="1938463" cy="461665"/>
          </a:xfrm>
          <a:prstGeom prst="rect">
            <a:avLst/>
          </a:prstGeom>
          <a:noFill/>
        </p:spPr>
        <p:txBody>
          <a:bodyPr wrap="square" rtlCol="0">
            <a:spAutoFit/>
          </a:bodyPr>
          <a:lstStyle/>
          <a:p>
            <a:r>
              <a:rPr lang="lt-LT" sz="2400" b="1" dirty="0">
                <a:solidFill>
                  <a:schemeClr val="accent5">
                    <a:lumMod val="50000"/>
                  </a:schemeClr>
                </a:solidFill>
              </a:rPr>
              <a:t>2014 m., 8 kl.</a:t>
            </a:r>
          </a:p>
        </p:txBody>
      </p:sp>
      <p:sp>
        <p:nvSpPr>
          <p:cNvPr id="68" name="TextBox 67">
            <a:extLst>
              <a:ext uri="{FF2B5EF4-FFF2-40B4-BE49-F238E27FC236}">
                <a16:creationId xmlns:a16="http://schemas.microsoft.com/office/drawing/2014/main" id="{9DCF5720-1A0A-461D-9C6B-82D31857211C}"/>
              </a:ext>
            </a:extLst>
          </p:cNvPr>
          <p:cNvSpPr txBox="1"/>
          <p:nvPr userDrawn="1"/>
        </p:nvSpPr>
        <p:spPr>
          <a:xfrm>
            <a:off x="7423966" y="3010765"/>
            <a:ext cx="1938463" cy="461665"/>
          </a:xfrm>
          <a:prstGeom prst="rect">
            <a:avLst/>
          </a:prstGeom>
          <a:noFill/>
        </p:spPr>
        <p:txBody>
          <a:bodyPr wrap="square" rtlCol="0">
            <a:spAutoFit/>
          </a:bodyPr>
          <a:lstStyle/>
          <a:p>
            <a:r>
              <a:rPr lang="lt-LT" sz="2400" b="1" dirty="0">
                <a:solidFill>
                  <a:schemeClr val="accent5">
                    <a:lumMod val="50000"/>
                  </a:schemeClr>
                </a:solidFill>
              </a:rPr>
              <a:t>2015 m., 8 kl.</a:t>
            </a:r>
          </a:p>
        </p:txBody>
      </p:sp>
      <p:sp>
        <p:nvSpPr>
          <p:cNvPr id="69" name="TextBox 68">
            <a:extLst>
              <a:ext uri="{FF2B5EF4-FFF2-40B4-BE49-F238E27FC236}">
                <a16:creationId xmlns:a16="http://schemas.microsoft.com/office/drawing/2014/main" id="{1B035904-9150-4FE1-8967-782002B66AA0}"/>
              </a:ext>
            </a:extLst>
          </p:cNvPr>
          <p:cNvSpPr txBox="1"/>
          <p:nvPr userDrawn="1"/>
        </p:nvSpPr>
        <p:spPr>
          <a:xfrm>
            <a:off x="9903473" y="2967335"/>
            <a:ext cx="1938463" cy="461665"/>
          </a:xfrm>
          <a:prstGeom prst="rect">
            <a:avLst/>
          </a:prstGeom>
          <a:noFill/>
        </p:spPr>
        <p:txBody>
          <a:bodyPr wrap="square" rtlCol="0">
            <a:spAutoFit/>
          </a:bodyPr>
          <a:lstStyle/>
          <a:p>
            <a:r>
              <a:rPr lang="lt-LT" sz="2400" b="1" dirty="0">
                <a:solidFill>
                  <a:schemeClr val="accent5">
                    <a:lumMod val="50000"/>
                  </a:schemeClr>
                </a:solidFill>
              </a:rPr>
              <a:t>2016 m., 6 kl.</a:t>
            </a:r>
          </a:p>
        </p:txBody>
      </p:sp>
    </p:spTree>
    <p:extLst>
      <p:ext uri="{BB962C8B-B14F-4D97-AF65-F5344CB8AC3E}">
        <p14:creationId xmlns:p14="http://schemas.microsoft.com/office/powerpoint/2010/main" val="3878026010"/>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kyrius_Vienas skaičius">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pic>
        <p:nvPicPr>
          <p:cNvPr id="2" name="Picture 1">
            <a:extLst>
              <a:ext uri="{FF2B5EF4-FFF2-40B4-BE49-F238E27FC236}">
                <a16:creationId xmlns:a16="http://schemas.microsoft.com/office/drawing/2014/main" id="{6D892914-F5A9-F642-B52A-C75D04F09286}"/>
              </a:ext>
            </a:extLst>
          </p:cNvPr>
          <p:cNvPicPr>
            <a:picLocks noChangeAspect="1"/>
          </p:cNvPicPr>
          <p:nvPr userDrawn="1"/>
        </p:nvPicPr>
        <p:blipFill>
          <a:blip r:embed="rId4"/>
          <a:stretch>
            <a:fillRect/>
          </a:stretch>
        </p:blipFill>
        <p:spPr>
          <a:xfrm>
            <a:off x="2840052" y="0"/>
            <a:ext cx="38100" cy="6858000"/>
          </a:xfrm>
          <a:prstGeom prst="rect">
            <a:avLst/>
          </a:prstGeom>
        </p:spPr>
      </p:pic>
      <p:pic>
        <p:nvPicPr>
          <p:cNvPr id="9" name="Picture 8">
            <a:extLst>
              <a:ext uri="{FF2B5EF4-FFF2-40B4-BE49-F238E27FC236}">
                <a16:creationId xmlns:a16="http://schemas.microsoft.com/office/drawing/2014/main" id="{DE4D699B-062F-E34A-B8AF-6AF33D54CB2F}"/>
              </a:ext>
            </a:extLst>
          </p:cNvPr>
          <p:cNvPicPr>
            <a:picLocks noChangeAspect="1"/>
          </p:cNvPicPr>
          <p:nvPr userDrawn="1"/>
        </p:nvPicPr>
        <p:blipFill rotWithShape="1">
          <a:blip r:embed="rId4"/>
          <a:srcRect l="-119640" t="58032" r="-170830" b="390"/>
          <a:stretch/>
        </p:blipFill>
        <p:spPr>
          <a:xfrm rot="5400000">
            <a:off x="1351336" y="52466"/>
            <a:ext cx="148773" cy="2851446"/>
          </a:xfrm>
          <a:prstGeom prst="rect">
            <a:avLst/>
          </a:prstGeom>
        </p:spPr>
      </p:pic>
      <p:sp>
        <p:nvSpPr>
          <p:cNvPr id="18" name="Text Placeholder 3">
            <a:extLst>
              <a:ext uri="{FF2B5EF4-FFF2-40B4-BE49-F238E27FC236}">
                <a16:creationId xmlns:a16="http://schemas.microsoft.com/office/drawing/2014/main" id="{224758FE-FB03-7945-8489-CE74EBB5340E}"/>
              </a:ext>
            </a:extLst>
          </p:cNvPr>
          <p:cNvSpPr>
            <a:spLocks noGrp="1"/>
          </p:cNvSpPr>
          <p:nvPr>
            <p:ph type="body" sz="quarter" idx="10" hasCustomPrompt="1"/>
          </p:nvPr>
        </p:nvSpPr>
        <p:spPr>
          <a:xfrm>
            <a:off x="3467098" y="3668711"/>
            <a:ext cx="6222494" cy="2724025"/>
          </a:xfrm>
          <a:prstGeom prst="rect">
            <a:avLst/>
          </a:prstGeom>
        </p:spPr>
        <p:txBody>
          <a:bodyPr anchor="b"/>
          <a:lstStyle>
            <a:lvl1pPr marL="0" indent="0">
              <a:buNone/>
              <a:defRPr sz="37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hr-HR" dirty="0"/>
              <a:t>Funkcionavimo mokykloje profilių įvairovė</a:t>
            </a:r>
          </a:p>
        </p:txBody>
      </p:sp>
      <p:pic>
        <p:nvPicPr>
          <p:cNvPr id="19" name="Picture 18">
            <a:extLst>
              <a:ext uri="{FF2B5EF4-FFF2-40B4-BE49-F238E27FC236}">
                <a16:creationId xmlns:a16="http://schemas.microsoft.com/office/drawing/2014/main" id="{E6E61C04-401B-A548-95BE-432EEC7539D9}"/>
              </a:ext>
            </a:extLst>
          </p:cNvPr>
          <p:cNvPicPr>
            <a:picLocks noChangeAspect="1"/>
          </p:cNvPicPr>
          <p:nvPr userDrawn="1"/>
        </p:nvPicPr>
        <p:blipFill>
          <a:blip r:embed="rId5"/>
          <a:stretch>
            <a:fillRect/>
          </a:stretch>
        </p:blipFill>
        <p:spPr>
          <a:xfrm>
            <a:off x="1373481" y="1329925"/>
            <a:ext cx="1104900" cy="254000"/>
          </a:xfrm>
          <a:prstGeom prst="rect">
            <a:avLst/>
          </a:prstGeom>
        </p:spPr>
      </p:pic>
      <p:sp>
        <p:nvSpPr>
          <p:cNvPr id="12" name="TextBox 11">
            <a:extLst>
              <a:ext uri="{FF2B5EF4-FFF2-40B4-BE49-F238E27FC236}">
                <a16:creationId xmlns:a16="http://schemas.microsoft.com/office/drawing/2014/main" id="{323ABD1B-A1CE-B243-B0AE-AFA3DF058648}"/>
              </a:ext>
            </a:extLst>
          </p:cNvPr>
          <p:cNvSpPr txBox="1"/>
          <p:nvPr userDrawn="1"/>
        </p:nvSpPr>
        <p:spPr>
          <a:xfrm>
            <a:off x="3467098" y="1289465"/>
            <a:ext cx="4604847" cy="323165"/>
          </a:xfrm>
          <a:prstGeom prst="rect">
            <a:avLst/>
          </a:prstGeom>
          <a:noFill/>
        </p:spPr>
        <p:txBody>
          <a:bodyPr wrap="square" rtlCol="0">
            <a:spAutoFit/>
          </a:bodyPr>
          <a:lstStyle/>
          <a:p>
            <a:r>
              <a:rPr lang="x-none" sz="15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KAUNO TECHNOLOGIJOS UNIVERSITETAS</a:t>
            </a:r>
          </a:p>
        </p:txBody>
      </p:sp>
      <p:sp>
        <p:nvSpPr>
          <p:cNvPr id="14" name="Text Placeholder 6">
            <a:extLst>
              <a:ext uri="{FF2B5EF4-FFF2-40B4-BE49-F238E27FC236}">
                <a16:creationId xmlns:a16="http://schemas.microsoft.com/office/drawing/2014/main" id="{F0045096-48AE-2F45-81DE-246F7A97BAFA}"/>
              </a:ext>
            </a:extLst>
          </p:cNvPr>
          <p:cNvSpPr>
            <a:spLocks noGrp="1"/>
          </p:cNvSpPr>
          <p:nvPr>
            <p:ph type="body" sz="quarter" idx="13" hasCustomPrompt="1"/>
          </p:nvPr>
        </p:nvSpPr>
        <p:spPr>
          <a:xfrm>
            <a:off x="0" y="3373722"/>
            <a:ext cx="2828658" cy="3222561"/>
          </a:xfrm>
          <a:prstGeom prst="rect">
            <a:avLst/>
          </a:prstGeom>
          <a:ln w="19050">
            <a:noFill/>
          </a:ln>
        </p:spPr>
        <p:txBody>
          <a:bodyPr/>
          <a:lstStyle>
            <a:lvl1pPr marL="0" indent="0" algn="ctr">
              <a:buNone/>
              <a:defRPr sz="26000" b="1" i="0">
                <a:ln w="19050">
                  <a:solidFill>
                    <a:schemeClr val="bg1"/>
                  </a:solidFill>
                </a:ln>
                <a:noFill/>
                <a:latin typeface="Arial" panose="020B0604020202020204" pitchFamily="34" charset="0"/>
                <a:ea typeface="Inter" panose="020B0502030000000004" pitchFamily="34" charset="0"/>
                <a:cs typeface="Arial" panose="020B0604020202020204" pitchFamily="34" charset="0"/>
              </a:defRPr>
            </a:lvl1pPr>
          </a:lstStyle>
          <a:p>
            <a:pPr lvl="0"/>
            <a:r>
              <a:rPr lang="en-US" dirty="0"/>
              <a:t>3</a:t>
            </a:r>
          </a:p>
        </p:txBody>
      </p:sp>
      <p:sp>
        <p:nvSpPr>
          <p:cNvPr id="15"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spTree>
    <p:extLst>
      <p:ext uri="{BB962C8B-B14F-4D97-AF65-F5344CB8AC3E}">
        <p14:creationId xmlns:p14="http://schemas.microsoft.com/office/powerpoint/2010/main" val="790142279"/>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kyrius_Vienas skaičius">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pic>
        <p:nvPicPr>
          <p:cNvPr id="2" name="Picture 1">
            <a:extLst>
              <a:ext uri="{FF2B5EF4-FFF2-40B4-BE49-F238E27FC236}">
                <a16:creationId xmlns:a16="http://schemas.microsoft.com/office/drawing/2014/main" id="{6D892914-F5A9-F642-B52A-C75D04F09286}"/>
              </a:ext>
            </a:extLst>
          </p:cNvPr>
          <p:cNvPicPr>
            <a:picLocks noChangeAspect="1"/>
          </p:cNvPicPr>
          <p:nvPr userDrawn="1"/>
        </p:nvPicPr>
        <p:blipFill>
          <a:blip r:embed="rId4"/>
          <a:stretch>
            <a:fillRect/>
          </a:stretch>
        </p:blipFill>
        <p:spPr>
          <a:xfrm>
            <a:off x="2840052" y="0"/>
            <a:ext cx="38100" cy="6858000"/>
          </a:xfrm>
          <a:prstGeom prst="rect">
            <a:avLst/>
          </a:prstGeom>
        </p:spPr>
      </p:pic>
      <p:pic>
        <p:nvPicPr>
          <p:cNvPr id="9" name="Picture 8">
            <a:extLst>
              <a:ext uri="{FF2B5EF4-FFF2-40B4-BE49-F238E27FC236}">
                <a16:creationId xmlns:a16="http://schemas.microsoft.com/office/drawing/2014/main" id="{DE4D699B-062F-E34A-B8AF-6AF33D54CB2F}"/>
              </a:ext>
            </a:extLst>
          </p:cNvPr>
          <p:cNvPicPr>
            <a:picLocks noChangeAspect="1"/>
          </p:cNvPicPr>
          <p:nvPr userDrawn="1"/>
        </p:nvPicPr>
        <p:blipFill rotWithShape="1">
          <a:blip r:embed="rId4"/>
          <a:srcRect l="-119640" t="58032" r="-170830" b="390"/>
          <a:stretch/>
        </p:blipFill>
        <p:spPr>
          <a:xfrm rot="5400000">
            <a:off x="1351336" y="52466"/>
            <a:ext cx="148773" cy="2851446"/>
          </a:xfrm>
          <a:prstGeom prst="rect">
            <a:avLst/>
          </a:prstGeom>
        </p:spPr>
      </p:pic>
      <p:sp>
        <p:nvSpPr>
          <p:cNvPr id="18" name="Text Placeholder 3">
            <a:extLst>
              <a:ext uri="{FF2B5EF4-FFF2-40B4-BE49-F238E27FC236}">
                <a16:creationId xmlns:a16="http://schemas.microsoft.com/office/drawing/2014/main" id="{224758FE-FB03-7945-8489-CE74EBB5340E}"/>
              </a:ext>
            </a:extLst>
          </p:cNvPr>
          <p:cNvSpPr>
            <a:spLocks noGrp="1"/>
          </p:cNvSpPr>
          <p:nvPr>
            <p:ph type="body" sz="quarter" idx="10" hasCustomPrompt="1"/>
          </p:nvPr>
        </p:nvSpPr>
        <p:spPr>
          <a:xfrm>
            <a:off x="3467098" y="3668711"/>
            <a:ext cx="6222494" cy="2724025"/>
          </a:xfrm>
          <a:prstGeom prst="rect">
            <a:avLst/>
          </a:prstGeom>
        </p:spPr>
        <p:txBody>
          <a:bodyPr anchor="b"/>
          <a:lstStyle>
            <a:lvl1pPr marL="0" indent="0">
              <a:buNone/>
              <a:defRPr sz="37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fi-FI" dirty="0" err="1"/>
              <a:t>Nacionalinių</a:t>
            </a:r>
            <a:r>
              <a:rPr lang="fi-FI" dirty="0"/>
              <a:t> </a:t>
            </a:r>
            <a:r>
              <a:rPr lang="fi-FI" dirty="0" err="1"/>
              <a:t>tyrimų</a:t>
            </a:r>
            <a:r>
              <a:rPr lang="fi-FI" dirty="0"/>
              <a:t> </a:t>
            </a:r>
            <a:r>
              <a:rPr lang="fi-FI" dirty="0" err="1"/>
              <a:t>apribojimai</a:t>
            </a:r>
            <a:r>
              <a:rPr lang="fi-FI" dirty="0"/>
              <a:t> </a:t>
            </a:r>
            <a:r>
              <a:rPr lang="fi-FI" dirty="0" err="1"/>
              <a:t>ir</a:t>
            </a:r>
            <a:r>
              <a:rPr lang="fi-FI" dirty="0"/>
              <a:t> </a:t>
            </a:r>
            <a:r>
              <a:rPr lang="fi-FI" dirty="0" err="1"/>
              <a:t>populiacinių</a:t>
            </a:r>
            <a:r>
              <a:rPr lang="fi-FI" dirty="0"/>
              <a:t> </a:t>
            </a:r>
            <a:r>
              <a:rPr lang="fi-FI" dirty="0" err="1"/>
              <a:t>duomenų</a:t>
            </a:r>
            <a:r>
              <a:rPr lang="fi-FI" dirty="0"/>
              <a:t> </a:t>
            </a:r>
            <a:r>
              <a:rPr lang="fi-FI" dirty="0" err="1"/>
              <a:t>galimybės</a:t>
            </a:r>
            <a:endParaRPr lang="fi-FI" dirty="0"/>
          </a:p>
        </p:txBody>
      </p:sp>
      <p:pic>
        <p:nvPicPr>
          <p:cNvPr id="19" name="Picture 18">
            <a:extLst>
              <a:ext uri="{FF2B5EF4-FFF2-40B4-BE49-F238E27FC236}">
                <a16:creationId xmlns:a16="http://schemas.microsoft.com/office/drawing/2014/main" id="{E6E61C04-401B-A548-95BE-432EEC7539D9}"/>
              </a:ext>
            </a:extLst>
          </p:cNvPr>
          <p:cNvPicPr>
            <a:picLocks noChangeAspect="1"/>
          </p:cNvPicPr>
          <p:nvPr userDrawn="1"/>
        </p:nvPicPr>
        <p:blipFill>
          <a:blip r:embed="rId5"/>
          <a:stretch>
            <a:fillRect/>
          </a:stretch>
        </p:blipFill>
        <p:spPr>
          <a:xfrm>
            <a:off x="1373481" y="1329925"/>
            <a:ext cx="1104900" cy="254000"/>
          </a:xfrm>
          <a:prstGeom prst="rect">
            <a:avLst/>
          </a:prstGeom>
        </p:spPr>
      </p:pic>
      <p:sp>
        <p:nvSpPr>
          <p:cNvPr id="12" name="TextBox 11">
            <a:extLst>
              <a:ext uri="{FF2B5EF4-FFF2-40B4-BE49-F238E27FC236}">
                <a16:creationId xmlns:a16="http://schemas.microsoft.com/office/drawing/2014/main" id="{323ABD1B-A1CE-B243-B0AE-AFA3DF058648}"/>
              </a:ext>
            </a:extLst>
          </p:cNvPr>
          <p:cNvSpPr txBox="1"/>
          <p:nvPr userDrawn="1"/>
        </p:nvSpPr>
        <p:spPr>
          <a:xfrm>
            <a:off x="3467098" y="1289465"/>
            <a:ext cx="4604847" cy="323165"/>
          </a:xfrm>
          <a:prstGeom prst="rect">
            <a:avLst/>
          </a:prstGeom>
          <a:noFill/>
        </p:spPr>
        <p:txBody>
          <a:bodyPr wrap="square" rtlCol="0">
            <a:spAutoFit/>
          </a:bodyPr>
          <a:lstStyle/>
          <a:p>
            <a:r>
              <a:rPr lang="x-none" sz="15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KAUNO TECHNOLOGIJOS UNIVERSITETAS</a:t>
            </a:r>
          </a:p>
        </p:txBody>
      </p:sp>
      <p:sp>
        <p:nvSpPr>
          <p:cNvPr id="14" name="Text Placeholder 6">
            <a:extLst>
              <a:ext uri="{FF2B5EF4-FFF2-40B4-BE49-F238E27FC236}">
                <a16:creationId xmlns:a16="http://schemas.microsoft.com/office/drawing/2014/main" id="{F0045096-48AE-2F45-81DE-246F7A97BAFA}"/>
              </a:ext>
            </a:extLst>
          </p:cNvPr>
          <p:cNvSpPr>
            <a:spLocks noGrp="1"/>
          </p:cNvSpPr>
          <p:nvPr>
            <p:ph type="body" sz="quarter" idx="13" hasCustomPrompt="1"/>
          </p:nvPr>
        </p:nvSpPr>
        <p:spPr>
          <a:xfrm>
            <a:off x="0" y="3373722"/>
            <a:ext cx="2828658" cy="3222561"/>
          </a:xfrm>
          <a:prstGeom prst="rect">
            <a:avLst/>
          </a:prstGeom>
          <a:ln w="19050">
            <a:noFill/>
          </a:ln>
        </p:spPr>
        <p:txBody>
          <a:bodyPr/>
          <a:lstStyle>
            <a:lvl1pPr marL="0" indent="0" algn="ctr">
              <a:buNone/>
              <a:defRPr sz="26000" b="1" i="0">
                <a:ln w="19050">
                  <a:solidFill>
                    <a:schemeClr val="bg1"/>
                  </a:solidFill>
                </a:ln>
                <a:noFill/>
                <a:latin typeface="Arial" panose="020B0604020202020204" pitchFamily="34" charset="0"/>
                <a:ea typeface="Inter" panose="020B0502030000000004" pitchFamily="34" charset="0"/>
                <a:cs typeface="Arial" panose="020B0604020202020204" pitchFamily="34" charset="0"/>
              </a:defRPr>
            </a:lvl1pPr>
          </a:lstStyle>
          <a:p>
            <a:pPr lvl="0"/>
            <a:r>
              <a:rPr lang="en-US" dirty="0"/>
              <a:t>4</a:t>
            </a:r>
          </a:p>
        </p:txBody>
      </p:sp>
      <p:sp>
        <p:nvSpPr>
          <p:cNvPr id="15"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spTree>
    <p:extLst>
      <p:ext uri="{BB962C8B-B14F-4D97-AF65-F5344CB8AC3E}">
        <p14:creationId xmlns:p14="http://schemas.microsoft.com/office/powerpoint/2010/main" val="1818459366"/>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ekstas_Dvi dalys">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8A384-C846-7641-BEB4-42006FEB5447}"/>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 Placeholder 20">
            <a:extLst>
              <a:ext uri="{FF2B5EF4-FFF2-40B4-BE49-F238E27FC236}">
                <a16:creationId xmlns:a16="http://schemas.microsoft.com/office/drawing/2014/main" id="{F497E261-9388-AC42-BFA8-252592EA0D4A}"/>
              </a:ext>
            </a:extLst>
          </p:cNvPr>
          <p:cNvSpPr>
            <a:spLocks noGrp="1"/>
          </p:cNvSpPr>
          <p:nvPr>
            <p:ph type="body" sz="quarter" idx="15" hasCustomPrompt="1"/>
          </p:nvPr>
        </p:nvSpPr>
        <p:spPr>
          <a:xfrm>
            <a:off x="639930" y="2924175"/>
            <a:ext cx="4922888" cy="3311169"/>
          </a:xfrm>
          <a:prstGeom prst="rect">
            <a:avLst/>
          </a:prstGeom>
        </p:spPr>
        <p:txBody>
          <a:bodyPr anchor="t"/>
          <a:lstStyle>
            <a:lvl1pPr marL="457200" indent="-457200">
              <a:lnSpc>
                <a:spcPct val="110000"/>
              </a:lnSpc>
              <a:spcBef>
                <a:spcPts val="0"/>
              </a:spcBef>
              <a:spcAft>
                <a:spcPts val="0"/>
              </a:spcAft>
              <a:buFont typeface="+mj-lt"/>
              <a:buAutoNum type="arabicPeriod"/>
              <a:defRPr sz="2400" b="0" i="0" baseline="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Statistiškai ribotos galimybės nustatyti SEK-pasiekimų ryšio stiprumą mokyklos lygiu. </a:t>
            </a:r>
          </a:p>
          <a:p>
            <a:pPr lvl="0"/>
            <a:endParaRPr lang="lt-LT" dirty="0"/>
          </a:p>
          <a:p>
            <a:pPr lvl="0"/>
            <a:r>
              <a:rPr lang="lt-LT" dirty="0"/>
              <a:t>Nėra galimybės nustatyti SEK-pasiekimų ryšio stiprumą/ kryptį keičiančius konteksto veiksnius.</a:t>
            </a:r>
          </a:p>
        </p:txBody>
      </p:sp>
      <p:sp>
        <p:nvSpPr>
          <p:cNvPr id="17" name="Text Placeholder 4">
            <a:extLst>
              <a:ext uri="{FF2B5EF4-FFF2-40B4-BE49-F238E27FC236}">
                <a16:creationId xmlns:a16="http://schemas.microsoft.com/office/drawing/2014/main" id="{B5FF6581-2E75-F54C-AC74-4CFB308232A1}"/>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IMČIŲ DUOMENYS</a:t>
            </a:r>
          </a:p>
        </p:txBody>
      </p:sp>
      <p:sp>
        <p:nvSpPr>
          <p:cNvPr id="23" name="Text Placeholder 20">
            <a:extLst>
              <a:ext uri="{FF2B5EF4-FFF2-40B4-BE49-F238E27FC236}">
                <a16:creationId xmlns:a16="http://schemas.microsoft.com/office/drawing/2014/main" id="{2E6D4784-2EA3-C74A-80A6-6E53A345902F}"/>
              </a:ext>
            </a:extLst>
          </p:cNvPr>
          <p:cNvSpPr>
            <a:spLocks noGrp="1"/>
          </p:cNvSpPr>
          <p:nvPr>
            <p:ph type="body" sz="quarter" idx="16" hasCustomPrompt="1"/>
          </p:nvPr>
        </p:nvSpPr>
        <p:spPr>
          <a:xfrm>
            <a:off x="6735930" y="2924175"/>
            <a:ext cx="4922888" cy="3311169"/>
          </a:xfrm>
          <a:prstGeom prst="rect">
            <a:avLst/>
          </a:prstGeom>
        </p:spPr>
        <p:txBody>
          <a:bodyPr anchor="t"/>
          <a:lstStyle>
            <a:lvl1pPr marL="457200" indent="-457200">
              <a:lnSpc>
                <a:spcPct val="110000"/>
              </a:lnSpc>
              <a:spcBef>
                <a:spcPts val="0"/>
              </a:spcBef>
              <a:spcAft>
                <a:spcPts val="0"/>
              </a:spcAft>
              <a:buFont typeface="+mj-lt"/>
              <a:buAutoNum type="arabicPeriod"/>
              <a:defRPr sz="2400" b="0" i="0" baseline="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Galimybė nustatyti SEK-pasiekimų ryšio stiprumą mokyklos lygiu.</a:t>
            </a:r>
          </a:p>
          <a:p>
            <a:pPr lvl="0"/>
            <a:endParaRPr lang="lt-LT" dirty="0"/>
          </a:p>
          <a:p>
            <a:pPr lvl="0"/>
            <a:r>
              <a:rPr lang="lt-LT" dirty="0"/>
              <a:t>Galimybė paaiškinti SEK-pasiekimų ryšio stiprumą/ kryptį keičiančius konteksto veiksnius. </a:t>
            </a:r>
          </a:p>
        </p:txBody>
      </p:sp>
      <p:sp>
        <p:nvSpPr>
          <p:cNvPr id="25" name="Text Placeholder 4">
            <a:extLst>
              <a:ext uri="{FF2B5EF4-FFF2-40B4-BE49-F238E27FC236}">
                <a16:creationId xmlns:a16="http://schemas.microsoft.com/office/drawing/2014/main" id="{5592035A-2271-5843-9AF4-E3E9FDCF0139}"/>
              </a:ext>
            </a:extLst>
          </p:cNvPr>
          <p:cNvSpPr>
            <a:spLocks noGrp="1"/>
          </p:cNvSpPr>
          <p:nvPr>
            <p:ph type="body" sz="quarter" idx="18" hasCustomPrompt="1"/>
          </p:nvPr>
        </p:nvSpPr>
        <p:spPr>
          <a:xfrm>
            <a:off x="6737645" y="600737"/>
            <a:ext cx="4921173" cy="509636"/>
          </a:xfrm>
          <a:prstGeom prst="rect">
            <a:avLst/>
          </a:prstGeom>
        </p:spPr>
        <p:txBody>
          <a:bodyPr/>
          <a:lstStyle>
            <a:lvl1pPr marL="0" indent="0">
              <a:buNone/>
              <a:defRPr sz="22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POPULIACINIAI DUOMENYS</a:t>
            </a:r>
          </a:p>
        </p:txBody>
      </p:sp>
      <p:sp>
        <p:nvSpPr>
          <p:cNvPr id="9" name="Slide Number Placeholder 3">
            <a:extLst>
              <a:ext uri="{FF2B5EF4-FFF2-40B4-BE49-F238E27FC236}">
                <a16:creationId xmlns:a16="http://schemas.microsoft.com/office/drawing/2014/main" id="{B83568EC-B77A-0E4D-9628-B5B410A3918A}"/>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bg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4087196231"/>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ekstas_Dvi dalys">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8A384-C846-7641-BEB4-42006FEB5447}"/>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 Placeholder 20">
            <a:extLst>
              <a:ext uri="{FF2B5EF4-FFF2-40B4-BE49-F238E27FC236}">
                <a16:creationId xmlns:a16="http://schemas.microsoft.com/office/drawing/2014/main" id="{F497E261-9388-AC42-BFA8-252592EA0D4A}"/>
              </a:ext>
            </a:extLst>
          </p:cNvPr>
          <p:cNvSpPr>
            <a:spLocks noGrp="1"/>
          </p:cNvSpPr>
          <p:nvPr>
            <p:ph type="body" sz="quarter" idx="15" hasCustomPrompt="1"/>
          </p:nvPr>
        </p:nvSpPr>
        <p:spPr>
          <a:xfrm>
            <a:off x="639930" y="2924175"/>
            <a:ext cx="4922888" cy="3311169"/>
          </a:xfrm>
          <a:prstGeom prst="rect">
            <a:avLst/>
          </a:prstGeom>
        </p:spPr>
        <p:txBody>
          <a:bodyPr anchor="t"/>
          <a:lstStyle>
            <a:lvl1pPr marL="457200" indent="-457200">
              <a:lnSpc>
                <a:spcPct val="110000"/>
              </a:lnSpc>
              <a:spcBef>
                <a:spcPts val="0"/>
              </a:spcBef>
              <a:spcAft>
                <a:spcPts val="0"/>
              </a:spcAft>
              <a:buFont typeface="+mj-lt"/>
              <a:buAutoNum type="arabicPeriod" startAt="3"/>
              <a:defRPr sz="2400" b="0" i="0" baseline="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Statistiškai ribotos galimybės nustatyti SEK-pasiekimų ryšio stiprumą mokyklos lygiu. </a:t>
            </a:r>
          </a:p>
          <a:p>
            <a:pPr lvl="0"/>
            <a:r>
              <a:rPr lang="lt-LT" dirty="0"/>
              <a:t>Nėra galimybės nustatyti SEK-pasiekimų ryšio stiprumą/ kryptį keičiančius konteksto veiksnius.</a:t>
            </a:r>
          </a:p>
        </p:txBody>
      </p:sp>
      <p:sp>
        <p:nvSpPr>
          <p:cNvPr id="17" name="Text Placeholder 4">
            <a:extLst>
              <a:ext uri="{FF2B5EF4-FFF2-40B4-BE49-F238E27FC236}">
                <a16:creationId xmlns:a16="http://schemas.microsoft.com/office/drawing/2014/main" id="{B5FF6581-2E75-F54C-AC74-4CFB308232A1}"/>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IMČIŲ DUOMENYS</a:t>
            </a:r>
          </a:p>
        </p:txBody>
      </p:sp>
      <p:sp>
        <p:nvSpPr>
          <p:cNvPr id="23" name="Text Placeholder 20">
            <a:extLst>
              <a:ext uri="{FF2B5EF4-FFF2-40B4-BE49-F238E27FC236}">
                <a16:creationId xmlns:a16="http://schemas.microsoft.com/office/drawing/2014/main" id="{2E6D4784-2EA3-C74A-80A6-6E53A345902F}"/>
              </a:ext>
            </a:extLst>
          </p:cNvPr>
          <p:cNvSpPr>
            <a:spLocks noGrp="1"/>
          </p:cNvSpPr>
          <p:nvPr>
            <p:ph type="body" sz="quarter" idx="16" hasCustomPrompt="1"/>
          </p:nvPr>
        </p:nvSpPr>
        <p:spPr>
          <a:xfrm>
            <a:off x="6735930" y="2924175"/>
            <a:ext cx="4922888" cy="3311169"/>
          </a:xfrm>
          <a:prstGeom prst="rect">
            <a:avLst/>
          </a:prstGeom>
        </p:spPr>
        <p:txBody>
          <a:bodyPr anchor="t"/>
          <a:lstStyle>
            <a:lvl1pPr marL="457200" indent="-457200">
              <a:lnSpc>
                <a:spcPct val="110000"/>
              </a:lnSpc>
              <a:spcBef>
                <a:spcPts val="0"/>
              </a:spcBef>
              <a:spcAft>
                <a:spcPts val="0"/>
              </a:spcAft>
              <a:buFont typeface="+mj-lt"/>
              <a:buAutoNum type="arabicPeriod" startAt="3"/>
              <a:defRPr sz="2400" b="0" i="0" baseline="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Galimybė nustatyti SEK-pasiekimų ryšio stiprumą mokyklos lygiu.</a:t>
            </a:r>
          </a:p>
          <a:p>
            <a:pPr lvl="0"/>
            <a:endParaRPr lang="lt-LT" dirty="0"/>
          </a:p>
          <a:p>
            <a:pPr lvl="0"/>
            <a:r>
              <a:rPr lang="lt-LT" dirty="0"/>
              <a:t>Galimybė paaiškinti SEK-pasiekimų ryšio stiprumą/ kryptį keičiančius konteksto veiksnius. </a:t>
            </a:r>
          </a:p>
        </p:txBody>
      </p:sp>
      <p:sp>
        <p:nvSpPr>
          <p:cNvPr id="25" name="Text Placeholder 4">
            <a:extLst>
              <a:ext uri="{FF2B5EF4-FFF2-40B4-BE49-F238E27FC236}">
                <a16:creationId xmlns:a16="http://schemas.microsoft.com/office/drawing/2014/main" id="{5592035A-2271-5843-9AF4-E3E9FDCF0139}"/>
              </a:ext>
            </a:extLst>
          </p:cNvPr>
          <p:cNvSpPr>
            <a:spLocks noGrp="1"/>
          </p:cNvSpPr>
          <p:nvPr>
            <p:ph type="body" sz="quarter" idx="18" hasCustomPrompt="1"/>
          </p:nvPr>
        </p:nvSpPr>
        <p:spPr>
          <a:xfrm>
            <a:off x="6737645" y="600737"/>
            <a:ext cx="4921173" cy="509636"/>
          </a:xfrm>
          <a:prstGeom prst="rect">
            <a:avLst/>
          </a:prstGeom>
        </p:spPr>
        <p:txBody>
          <a:bodyPr/>
          <a:lstStyle>
            <a:lvl1pPr marL="0" indent="0">
              <a:buNone/>
              <a:defRPr sz="22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POPULIACINIAI DUOMENYS</a:t>
            </a:r>
          </a:p>
        </p:txBody>
      </p:sp>
      <p:sp>
        <p:nvSpPr>
          <p:cNvPr id="9" name="Slide Number Placeholder 3">
            <a:extLst>
              <a:ext uri="{FF2B5EF4-FFF2-40B4-BE49-F238E27FC236}">
                <a16:creationId xmlns:a16="http://schemas.microsoft.com/office/drawing/2014/main" id="{B83568EC-B77A-0E4D-9628-B5B410A3918A}"/>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bg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31288917"/>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ekstas_Dvi dalys">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8A384-C846-7641-BEB4-42006FEB5447}"/>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 Placeholder 20">
            <a:extLst>
              <a:ext uri="{FF2B5EF4-FFF2-40B4-BE49-F238E27FC236}">
                <a16:creationId xmlns:a16="http://schemas.microsoft.com/office/drawing/2014/main" id="{F497E261-9388-AC42-BFA8-252592EA0D4A}"/>
              </a:ext>
            </a:extLst>
          </p:cNvPr>
          <p:cNvSpPr>
            <a:spLocks noGrp="1"/>
          </p:cNvSpPr>
          <p:nvPr>
            <p:ph type="body" sz="quarter" idx="15" hasCustomPrompt="1"/>
          </p:nvPr>
        </p:nvSpPr>
        <p:spPr>
          <a:xfrm>
            <a:off x="639930" y="2924175"/>
            <a:ext cx="4922888" cy="3311169"/>
          </a:xfrm>
          <a:prstGeom prst="rect">
            <a:avLst/>
          </a:prstGeom>
        </p:spPr>
        <p:txBody>
          <a:bodyPr anchor="t"/>
          <a:lstStyle>
            <a:lvl1pPr marL="457200" indent="-457200">
              <a:lnSpc>
                <a:spcPct val="110000"/>
              </a:lnSpc>
              <a:spcBef>
                <a:spcPts val="0"/>
              </a:spcBef>
              <a:spcAft>
                <a:spcPts val="0"/>
              </a:spcAft>
              <a:buFont typeface="+mj-lt"/>
              <a:buAutoNum type="arabicPeriod" startAt="5"/>
              <a:defRPr sz="2400" b="0" i="0" baseline="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Statistiškai ribotos galimybės nustatyti SEK-pasiekimų ryšio stiprumą mokyklos lygiu. </a:t>
            </a:r>
          </a:p>
          <a:p>
            <a:pPr lvl="0"/>
            <a:endParaRPr lang="lt-LT" dirty="0"/>
          </a:p>
          <a:p>
            <a:pPr lvl="0"/>
            <a:r>
              <a:rPr lang="lt-LT" dirty="0"/>
              <a:t>Nėra galimybės nustatyti SEK-pasiekimų ryšio stiprumą/ kryptį keičiančius konteksto veiksnius.</a:t>
            </a:r>
          </a:p>
        </p:txBody>
      </p:sp>
      <p:sp>
        <p:nvSpPr>
          <p:cNvPr id="17" name="Text Placeholder 4">
            <a:extLst>
              <a:ext uri="{FF2B5EF4-FFF2-40B4-BE49-F238E27FC236}">
                <a16:creationId xmlns:a16="http://schemas.microsoft.com/office/drawing/2014/main" id="{B5FF6581-2E75-F54C-AC74-4CFB308232A1}"/>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IMČIŲ DUOMENYS</a:t>
            </a:r>
          </a:p>
        </p:txBody>
      </p:sp>
      <p:sp>
        <p:nvSpPr>
          <p:cNvPr id="23" name="Text Placeholder 20">
            <a:extLst>
              <a:ext uri="{FF2B5EF4-FFF2-40B4-BE49-F238E27FC236}">
                <a16:creationId xmlns:a16="http://schemas.microsoft.com/office/drawing/2014/main" id="{2E6D4784-2EA3-C74A-80A6-6E53A345902F}"/>
              </a:ext>
            </a:extLst>
          </p:cNvPr>
          <p:cNvSpPr>
            <a:spLocks noGrp="1"/>
          </p:cNvSpPr>
          <p:nvPr>
            <p:ph type="body" sz="quarter" idx="16" hasCustomPrompt="1"/>
          </p:nvPr>
        </p:nvSpPr>
        <p:spPr>
          <a:xfrm>
            <a:off x="6735930" y="2924175"/>
            <a:ext cx="4922888" cy="3311169"/>
          </a:xfrm>
          <a:prstGeom prst="rect">
            <a:avLst/>
          </a:prstGeom>
        </p:spPr>
        <p:txBody>
          <a:bodyPr anchor="t"/>
          <a:lstStyle>
            <a:lvl1pPr marL="457200" indent="-457200">
              <a:lnSpc>
                <a:spcPct val="110000"/>
              </a:lnSpc>
              <a:spcBef>
                <a:spcPts val="0"/>
              </a:spcBef>
              <a:spcAft>
                <a:spcPts val="0"/>
              </a:spcAft>
              <a:buFont typeface="+mj-lt"/>
              <a:buAutoNum type="arabicPeriod" startAt="5"/>
              <a:defRPr sz="2400" b="0" i="0" baseline="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Galimybė nustatyti SEK-pasiekimų ryšio stiprumą mokyklos lygiu.</a:t>
            </a:r>
          </a:p>
          <a:p>
            <a:pPr lvl="0"/>
            <a:endParaRPr lang="lt-LT" dirty="0"/>
          </a:p>
          <a:p>
            <a:pPr lvl="0"/>
            <a:r>
              <a:rPr lang="lt-LT" dirty="0"/>
              <a:t>Galimybė paaiškinti SEK-pasiekimų ryšio stiprumą/ kryptį keičiančius konteksto veiksnius. </a:t>
            </a:r>
          </a:p>
        </p:txBody>
      </p:sp>
      <p:sp>
        <p:nvSpPr>
          <p:cNvPr id="25" name="Text Placeholder 4">
            <a:extLst>
              <a:ext uri="{FF2B5EF4-FFF2-40B4-BE49-F238E27FC236}">
                <a16:creationId xmlns:a16="http://schemas.microsoft.com/office/drawing/2014/main" id="{5592035A-2271-5843-9AF4-E3E9FDCF0139}"/>
              </a:ext>
            </a:extLst>
          </p:cNvPr>
          <p:cNvSpPr>
            <a:spLocks noGrp="1"/>
          </p:cNvSpPr>
          <p:nvPr>
            <p:ph type="body" sz="quarter" idx="18" hasCustomPrompt="1"/>
          </p:nvPr>
        </p:nvSpPr>
        <p:spPr>
          <a:xfrm>
            <a:off x="6737645" y="600737"/>
            <a:ext cx="4921173" cy="509636"/>
          </a:xfrm>
          <a:prstGeom prst="rect">
            <a:avLst/>
          </a:prstGeom>
        </p:spPr>
        <p:txBody>
          <a:bodyPr/>
          <a:lstStyle>
            <a:lvl1pPr marL="0" indent="0">
              <a:buNone/>
              <a:defRPr sz="22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POPULIACINIAI DUOMENYS</a:t>
            </a:r>
          </a:p>
        </p:txBody>
      </p:sp>
      <p:sp>
        <p:nvSpPr>
          <p:cNvPr id="9" name="Slide Number Placeholder 3">
            <a:extLst>
              <a:ext uri="{FF2B5EF4-FFF2-40B4-BE49-F238E27FC236}">
                <a16:creationId xmlns:a16="http://schemas.microsoft.com/office/drawing/2014/main" id="{B83568EC-B77A-0E4D-9628-B5B410A3918A}"/>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bg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31288917"/>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Skyrius_Vienas skaičius">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pic>
        <p:nvPicPr>
          <p:cNvPr id="2" name="Picture 1">
            <a:extLst>
              <a:ext uri="{FF2B5EF4-FFF2-40B4-BE49-F238E27FC236}">
                <a16:creationId xmlns:a16="http://schemas.microsoft.com/office/drawing/2014/main" id="{6D892914-F5A9-F642-B52A-C75D04F09286}"/>
              </a:ext>
            </a:extLst>
          </p:cNvPr>
          <p:cNvPicPr>
            <a:picLocks noChangeAspect="1"/>
          </p:cNvPicPr>
          <p:nvPr userDrawn="1"/>
        </p:nvPicPr>
        <p:blipFill>
          <a:blip r:embed="rId4"/>
          <a:stretch>
            <a:fillRect/>
          </a:stretch>
        </p:blipFill>
        <p:spPr>
          <a:xfrm>
            <a:off x="2840052" y="0"/>
            <a:ext cx="38100" cy="6858000"/>
          </a:xfrm>
          <a:prstGeom prst="rect">
            <a:avLst/>
          </a:prstGeom>
        </p:spPr>
      </p:pic>
      <p:pic>
        <p:nvPicPr>
          <p:cNvPr id="9" name="Picture 8">
            <a:extLst>
              <a:ext uri="{FF2B5EF4-FFF2-40B4-BE49-F238E27FC236}">
                <a16:creationId xmlns:a16="http://schemas.microsoft.com/office/drawing/2014/main" id="{DE4D699B-062F-E34A-B8AF-6AF33D54CB2F}"/>
              </a:ext>
            </a:extLst>
          </p:cNvPr>
          <p:cNvPicPr>
            <a:picLocks noChangeAspect="1"/>
          </p:cNvPicPr>
          <p:nvPr userDrawn="1"/>
        </p:nvPicPr>
        <p:blipFill rotWithShape="1">
          <a:blip r:embed="rId4"/>
          <a:srcRect l="-119640" t="58032" r="-170830" b="390"/>
          <a:stretch/>
        </p:blipFill>
        <p:spPr>
          <a:xfrm rot="5400000">
            <a:off x="1351336" y="52466"/>
            <a:ext cx="148773" cy="2851446"/>
          </a:xfrm>
          <a:prstGeom prst="rect">
            <a:avLst/>
          </a:prstGeom>
        </p:spPr>
      </p:pic>
      <p:sp>
        <p:nvSpPr>
          <p:cNvPr id="18" name="Text Placeholder 3">
            <a:extLst>
              <a:ext uri="{FF2B5EF4-FFF2-40B4-BE49-F238E27FC236}">
                <a16:creationId xmlns:a16="http://schemas.microsoft.com/office/drawing/2014/main" id="{224758FE-FB03-7945-8489-CE74EBB5340E}"/>
              </a:ext>
            </a:extLst>
          </p:cNvPr>
          <p:cNvSpPr>
            <a:spLocks noGrp="1"/>
          </p:cNvSpPr>
          <p:nvPr>
            <p:ph type="body" sz="quarter" idx="10" hasCustomPrompt="1"/>
          </p:nvPr>
        </p:nvSpPr>
        <p:spPr>
          <a:xfrm>
            <a:off x="3467098" y="3668711"/>
            <a:ext cx="6222494" cy="2724025"/>
          </a:xfrm>
          <a:prstGeom prst="rect">
            <a:avLst/>
          </a:prstGeom>
        </p:spPr>
        <p:txBody>
          <a:bodyPr anchor="b"/>
          <a:lstStyle>
            <a:lvl1pPr marL="0" indent="0">
              <a:buNone/>
              <a:defRPr sz="37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lvl="0"/>
            <a:r>
              <a:rPr lang="hr-HR" dirty="0"/>
              <a:t>Aptarimas/ Diskusija</a:t>
            </a:r>
          </a:p>
        </p:txBody>
      </p:sp>
      <p:pic>
        <p:nvPicPr>
          <p:cNvPr id="19" name="Picture 18">
            <a:extLst>
              <a:ext uri="{FF2B5EF4-FFF2-40B4-BE49-F238E27FC236}">
                <a16:creationId xmlns:a16="http://schemas.microsoft.com/office/drawing/2014/main" id="{E6E61C04-401B-A548-95BE-432EEC7539D9}"/>
              </a:ext>
            </a:extLst>
          </p:cNvPr>
          <p:cNvPicPr>
            <a:picLocks noChangeAspect="1"/>
          </p:cNvPicPr>
          <p:nvPr userDrawn="1"/>
        </p:nvPicPr>
        <p:blipFill>
          <a:blip r:embed="rId5"/>
          <a:stretch>
            <a:fillRect/>
          </a:stretch>
        </p:blipFill>
        <p:spPr>
          <a:xfrm>
            <a:off x="1373481" y="1329925"/>
            <a:ext cx="1104900" cy="254000"/>
          </a:xfrm>
          <a:prstGeom prst="rect">
            <a:avLst/>
          </a:prstGeom>
        </p:spPr>
      </p:pic>
      <p:sp>
        <p:nvSpPr>
          <p:cNvPr id="12" name="TextBox 11">
            <a:extLst>
              <a:ext uri="{FF2B5EF4-FFF2-40B4-BE49-F238E27FC236}">
                <a16:creationId xmlns:a16="http://schemas.microsoft.com/office/drawing/2014/main" id="{323ABD1B-A1CE-B243-B0AE-AFA3DF058648}"/>
              </a:ext>
            </a:extLst>
          </p:cNvPr>
          <p:cNvSpPr txBox="1"/>
          <p:nvPr userDrawn="1"/>
        </p:nvSpPr>
        <p:spPr>
          <a:xfrm>
            <a:off x="3467098" y="1289465"/>
            <a:ext cx="4604847" cy="323165"/>
          </a:xfrm>
          <a:prstGeom prst="rect">
            <a:avLst/>
          </a:prstGeom>
          <a:noFill/>
        </p:spPr>
        <p:txBody>
          <a:bodyPr wrap="square" rtlCol="0">
            <a:spAutoFit/>
          </a:bodyPr>
          <a:lstStyle/>
          <a:p>
            <a:r>
              <a:rPr lang="x-none" sz="15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KAUNO TECHNOLOGIJOS UNIVERSITETAS</a:t>
            </a:r>
          </a:p>
        </p:txBody>
      </p:sp>
      <p:sp>
        <p:nvSpPr>
          <p:cNvPr id="14" name="Text Placeholder 6">
            <a:extLst>
              <a:ext uri="{FF2B5EF4-FFF2-40B4-BE49-F238E27FC236}">
                <a16:creationId xmlns:a16="http://schemas.microsoft.com/office/drawing/2014/main" id="{F0045096-48AE-2F45-81DE-246F7A97BAFA}"/>
              </a:ext>
            </a:extLst>
          </p:cNvPr>
          <p:cNvSpPr>
            <a:spLocks noGrp="1"/>
          </p:cNvSpPr>
          <p:nvPr>
            <p:ph type="body" sz="quarter" idx="13" hasCustomPrompt="1"/>
          </p:nvPr>
        </p:nvSpPr>
        <p:spPr>
          <a:xfrm>
            <a:off x="0" y="3373722"/>
            <a:ext cx="2828658" cy="3222561"/>
          </a:xfrm>
          <a:prstGeom prst="rect">
            <a:avLst/>
          </a:prstGeom>
          <a:ln w="19050">
            <a:noFill/>
          </a:ln>
        </p:spPr>
        <p:txBody>
          <a:bodyPr/>
          <a:lstStyle>
            <a:lvl1pPr marL="0" indent="0" algn="ctr">
              <a:buNone/>
              <a:defRPr sz="26000" b="1" i="0">
                <a:ln w="19050">
                  <a:solidFill>
                    <a:schemeClr val="bg1"/>
                  </a:solidFill>
                </a:ln>
                <a:noFill/>
                <a:latin typeface="Arial" panose="020B0604020202020204" pitchFamily="34" charset="0"/>
                <a:ea typeface="Inter" panose="020B0502030000000004" pitchFamily="34" charset="0"/>
                <a:cs typeface="Arial" panose="020B0604020202020204" pitchFamily="34" charset="0"/>
              </a:defRPr>
            </a:lvl1pPr>
          </a:lstStyle>
          <a:p>
            <a:pPr lvl="0"/>
            <a:r>
              <a:rPr lang="en-US" dirty="0"/>
              <a:t>5</a:t>
            </a:r>
          </a:p>
        </p:txBody>
      </p:sp>
      <p:sp>
        <p:nvSpPr>
          <p:cNvPr id="15"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800" b="0" i="0" baseline="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lang="hr-HR" dirty="0"/>
              <a:t>PRISTATYMAS LR ŠMSM, 2021 05 06</a:t>
            </a:r>
            <a:endParaRPr lang="en-US" dirty="0"/>
          </a:p>
        </p:txBody>
      </p:sp>
    </p:spTree>
    <p:extLst>
      <p:ext uri="{BB962C8B-B14F-4D97-AF65-F5344CB8AC3E}">
        <p14:creationId xmlns:p14="http://schemas.microsoft.com/office/powerpoint/2010/main" val="1818459366"/>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ekstas_Juoda">
    <p:bg>
      <p:bgPr>
        <a:solidFill>
          <a:schemeClr val="tx1"/>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DCD1856C-F327-BF49-A715-D3258E845AB5}"/>
              </a:ext>
            </a:extLst>
          </p:cNvPr>
          <p:cNvSpPr>
            <a:spLocks noGrp="1"/>
          </p:cNvSpPr>
          <p:nvPr>
            <p:ph type="body" sz="quarter" idx="11" hasCustomPrompt="1"/>
          </p:nvPr>
        </p:nvSpPr>
        <p:spPr>
          <a:xfrm>
            <a:off x="641645" y="387427"/>
            <a:ext cx="8978606" cy="963798"/>
          </a:xfrm>
          <a:prstGeom prst="rect">
            <a:avLst/>
          </a:prstGeom>
        </p:spPr>
        <p:txBody>
          <a:bodyPr/>
          <a:lstStyle>
            <a:lvl1pPr marL="0" indent="0">
              <a:buNone/>
              <a:defRPr sz="30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err="1"/>
              <a:t>Populiacinių</a:t>
            </a:r>
            <a:r>
              <a:rPr lang="fi-FI" dirty="0"/>
              <a:t> </a:t>
            </a:r>
            <a:r>
              <a:rPr lang="fi-FI" dirty="0" err="1"/>
              <a:t>tyrimų</a:t>
            </a:r>
            <a:r>
              <a:rPr lang="fi-FI" dirty="0"/>
              <a:t> </a:t>
            </a:r>
            <a:r>
              <a:rPr lang="fi-FI" dirty="0" err="1"/>
              <a:t>naudojimo</a:t>
            </a:r>
            <a:r>
              <a:rPr lang="fi-FI" dirty="0"/>
              <a:t> </a:t>
            </a:r>
            <a:r>
              <a:rPr lang="fi-FI" dirty="0" err="1"/>
              <a:t>mokslinio</a:t>
            </a:r>
            <a:r>
              <a:rPr lang="fi-FI" dirty="0"/>
              <a:t> </a:t>
            </a:r>
            <a:r>
              <a:rPr lang="fi-FI" dirty="0" err="1"/>
              <a:t>tyrimo</a:t>
            </a:r>
            <a:r>
              <a:rPr lang="fi-FI" dirty="0"/>
              <a:t> </a:t>
            </a:r>
            <a:r>
              <a:rPr lang="fi-FI" dirty="0" err="1"/>
              <a:t>tikslais</a:t>
            </a:r>
            <a:r>
              <a:rPr lang="fi-FI" dirty="0"/>
              <a:t> </a:t>
            </a:r>
            <a:r>
              <a:rPr lang="fi-FI" dirty="0" err="1"/>
              <a:t>galimybės</a:t>
            </a:r>
            <a:endParaRPr lang="fi-FI" dirty="0"/>
          </a:p>
        </p:txBody>
      </p:sp>
      <p:sp>
        <p:nvSpPr>
          <p:cNvPr id="21" name="Text Placeholder 20">
            <a:extLst>
              <a:ext uri="{FF2B5EF4-FFF2-40B4-BE49-F238E27FC236}">
                <a16:creationId xmlns:a16="http://schemas.microsoft.com/office/drawing/2014/main" id="{B4B86B12-DA76-274D-9D4F-46D64739DB84}"/>
              </a:ext>
            </a:extLst>
          </p:cNvPr>
          <p:cNvSpPr>
            <a:spLocks noGrp="1"/>
          </p:cNvSpPr>
          <p:nvPr>
            <p:ph type="body" sz="quarter" idx="15" hasCustomPrompt="1"/>
          </p:nvPr>
        </p:nvSpPr>
        <p:spPr>
          <a:xfrm>
            <a:off x="639930" y="4374624"/>
            <a:ext cx="9828212" cy="1860720"/>
          </a:xfrm>
          <a:prstGeom prst="rect">
            <a:avLst/>
          </a:prstGeom>
        </p:spPr>
        <p:txBody>
          <a:bodyPr anchor="t"/>
          <a:lstStyle>
            <a:lvl1pPr marL="0" indent="0">
              <a:lnSpc>
                <a:spcPct val="110000"/>
              </a:lnSpc>
              <a:spcBef>
                <a:spcPts val="0"/>
              </a:spcBef>
              <a:spcAft>
                <a:spcPts val="0"/>
              </a:spcAft>
              <a:buFont typeface="+mj-lt"/>
              <a:buNone/>
              <a:defRPr sz="16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2" name="Text Placeholder 20">
            <a:extLst>
              <a:ext uri="{FF2B5EF4-FFF2-40B4-BE49-F238E27FC236}">
                <a16:creationId xmlns:a16="http://schemas.microsoft.com/office/drawing/2014/main" id="{587BF503-4657-4144-AE5A-7FC3C4A8467D}"/>
              </a:ext>
            </a:extLst>
          </p:cNvPr>
          <p:cNvSpPr>
            <a:spLocks noGrp="1"/>
          </p:cNvSpPr>
          <p:nvPr>
            <p:ph type="body" sz="quarter" idx="12" hasCustomPrompt="1"/>
          </p:nvPr>
        </p:nvSpPr>
        <p:spPr>
          <a:xfrm>
            <a:off x="643723" y="3048000"/>
            <a:ext cx="9828212" cy="1019347"/>
          </a:xfrm>
          <a:prstGeom prst="rect">
            <a:avLst/>
          </a:prstGeom>
        </p:spPr>
        <p:txBody>
          <a:bodyPr anchor="b"/>
          <a:lstStyle>
            <a:lvl1pPr marL="0" indent="0">
              <a:lnSpc>
                <a:spcPct val="110000"/>
              </a:lnSpc>
              <a:spcBef>
                <a:spcPts val="0"/>
              </a:spcBef>
              <a:spcAft>
                <a:spcPts val="0"/>
              </a:spcAft>
              <a:buFont typeface="+mj-lt"/>
              <a:buNone/>
              <a:defRPr sz="2200" b="1" i="0">
                <a:solidFill>
                  <a:schemeClr val="bg1"/>
                </a:solidFill>
                <a:latin typeface="Arial" panose="020B0604020202020204" pitchFamily="34" charset="0"/>
                <a:ea typeface="Inter Medium" panose="020B0502030000000004" pitchFamily="34" charset="0"/>
                <a:cs typeface="Arial" panose="020B0604020202020204" pitchFamily="34" charset="0"/>
              </a:defRPr>
            </a:lvl1pPr>
          </a:lstStyle>
          <a:p>
            <a:pPr lvl="0"/>
            <a:r>
              <a:rPr lang="lt-LT" dirty="0"/>
              <a:t>Antraštė 2</a:t>
            </a:r>
          </a:p>
        </p:txBody>
      </p:sp>
      <p:pic>
        <p:nvPicPr>
          <p:cNvPr id="11" name="Picture 10">
            <a:extLst>
              <a:ext uri="{FF2B5EF4-FFF2-40B4-BE49-F238E27FC236}">
                <a16:creationId xmlns:a16="http://schemas.microsoft.com/office/drawing/2014/main" id="{69C3A560-9403-BC49-A5F7-C015081D15DE}"/>
              </a:ext>
            </a:extLst>
          </p:cNvPr>
          <p:cNvPicPr>
            <a:picLocks noChangeAspect="1"/>
          </p:cNvPicPr>
          <p:nvPr userDrawn="1"/>
        </p:nvPicPr>
        <p:blipFill>
          <a:blip r:embed="rId2"/>
          <a:stretch>
            <a:fillRect/>
          </a:stretch>
        </p:blipFill>
        <p:spPr>
          <a:xfrm>
            <a:off x="0" y="1351225"/>
            <a:ext cx="12192000" cy="190500"/>
          </a:xfrm>
          <a:prstGeom prst="rect">
            <a:avLst/>
          </a:prstGeom>
        </p:spPr>
      </p:pic>
      <p:pic>
        <p:nvPicPr>
          <p:cNvPr id="12" name="Picture 11">
            <a:extLst>
              <a:ext uri="{FF2B5EF4-FFF2-40B4-BE49-F238E27FC236}">
                <a16:creationId xmlns:a16="http://schemas.microsoft.com/office/drawing/2014/main" id="{6E36B143-6BE1-0541-83D6-F8722667238A}"/>
              </a:ext>
            </a:extLst>
          </p:cNvPr>
          <p:cNvPicPr>
            <a:picLocks noChangeAspect="1"/>
          </p:cNvPicPr>
          <p:nvPr userDrawn="1"/>
        </p:nvPicPr>
        <p:blipFill>
          <a:blip r:embed="rId3"/>
          <a:stretch>
            <a:fillRect/>
          </a:stretch>
        </p:blipFill>
        <p:spPr>
          <a:xfrm>
            <a:off x="11163044" y="696317"/>
            <a:ext cx="590984" cy="318475"/>
          </a:xfrm>
          <a:prstGeom prst="rect">
            <a:avLst/>
          </a:prstGeom>
        </p:spPr>
      </p:pic>
      <p:sp>
        <p:nvSpPr>
          <p:cNvPr id="8" name="Slide Number Placeholder 3">
            <a:extLst>
              <a:ext uri="{FF2B5EF4-FFF2-40B4-BE49-F238E27FC236}">
                <a16:creationId xmlns:a16="http://schemas.microsoft.com/office/drawing/2014/main" id="{EE81F693-50CC-E74A-92F2-28556691589B}"/>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rPr>
              <a:t>22</a:t>
            </a:r>
          </a:p>
        </p:txBody>
      </p:sp>
    </p:spTree>
    <p:extLst>
      <p:ext uri="{BB962C8B-B14F-4D97-AF65-F5344CB8AC3E}">
        <p14:creationId xmlns:p14="http://schemas.microsoft.com/office/powerpoint/2010/main" val="1882739261"/>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as_Šūkis_Juoda">
    <p:bg>
      <p:bgPr>
        <a:solidFill>
          <a:schemeClr val="tx1"/>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DCD1856C-F327-BF49-A715-D3258E845AB5}"/>
              </a:ext>
            </a:extLst>
          </p:cNvPr>
          <p:cNvSpPr>
            <a:spLocks noGrp="1"/>
          </p:cNvSpPr>
          <p:nvPr>
            <p:ph type="body" sz="quarter" idx="11" hasCustomPrompt="1"/>
          </p:nvPr>
        </p:nvSpPr>
        <p:spPr>
          <a:xfrm>
            <a:off x="641644" y="600737"/>
            <a:ext cx="9908045" cy="509636"/>
          </a:xfrm>
          <a:prstGeom prst="rect">
            <a:avLst/>
          </a:prstGeom>
        </p:spPr>
        <p:txBody>
          <a:bodyPr/>
          <a:lstStyle>
            <a:lvl1pPr marL="0" indent="0">
              <a:buNone/>
              <a:defRPr sz="30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pic>
        <p:nvPicPr>
          <p:cNvPr id="10" name="Picture 9">
            <a:extLst>
              <a:ext uri="{FF2B5EF4-FFF2-40B4-BE49-F238E27FC236}">
                <a16:creationId xmlns:a16="http://schemas.microsoft.com/office/drawing/2014/main" id="{6B7DEC24-8D93-6D48-A79C-7BDDFFA2B161}"/>
              </a:ext>
            </a:extLst>
          </p:cNvPr>
          <p:cNvPicPr>
            <a:picLocks noChangeAspect="1"/>
          </p:cNvPicPr>
          <p:nvPr userDrawn="1"/>
        </p:nvPicPr>
        <p:blipFill>
          <a:blip r:embed="rId2"/>
          <a:stretch>
            <a:fillRect/>
          </a:stretch>
        </p:blipFill>
        <p:spPr>
          <a:xfrm>
            <a:off x="11013890" y="0"/>
            <a:ext cx="38100" cy="6858000"/>
          </a:xfrm>
          <a:prstGeom prst="rect">
            <a:avLst/>
          </a:prstGeom>
        </p:spPr>
      </p:pic>
      <p:sp>
        <p:nvSpPr>
          <p:cNvPr id="19" name="Text Placeholder 2">
            <a:extLst>
              <a:ext uri="{FF2B5EF4-FFF2-40B4-BE49-F238E27FC236}">
                <a16:creationId xmlns:a16="http://schemas.microsoft.com/office/drawing/2014/main" id="{CD1AB869-1A97-C74F-B22C-8C4A3C855317}"/>
              </a:ext>
            </a:extLst>
          </p:cNvPr>
          <p:cNvSpPr>
            <a:spLocks noGrp="1"/>
          </p:cNvSpPr>
          <p:nvPr>
            <p:ph type="body" sz="quarter" idx="14" hasCustomPrompt="1"/>
          </p:nvPr>
        </p:nvSpPr>
        <p:spPr>
          <a:xfrm rot="16200000">
            <a:off x="9406361" y="3040008"/>
            <a:ext cx="4397904" cy="1173382"/>
          </a:xfrm>
          <a:prstGeom prst="rect">
            <a:avLst/>
          </a:prstGeom>
        </p:spPr>
        <p:txBody>
          <a:bodyPr anchor="ctr"/>
          <a:lstStyle>
            <a:lvl1pPr marL="0" indent="0">
              <a:lnSpc>
                <a:spcPct val="130000"/>
              </a:lnSpc>
              <a:spcBef>
                <a:spcPts val="0"/>
              </a:spcBef>
              <a:buNone/>
              <a:defRPr sz="1300" b="1" i="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lvl="0"/>
            <a:r>
              <a:rPr lang="en-GB" dirty="0"/>
              <a:t>UŽ KIEKVIENOS TECHNOLOGIJOS – ŽMOGUS</a:t>
            </a:r>
            <a:endParaRPr lang="x-none" dirty="0"/>
          </a:p>
        </p:txBody>
      </p:sp>
      <p:pic>
        <p:nvPicPr>
          <p:cNvPr id="16" name="Picture 15">
            <a:extLst>
              <a:ext uri="{FF2B5EF4-FFF2-40B4-BE49-F238E27FC236}">
                <a16:creationId xmlns:a16="http://schemas.microsoft.com/office/drawing/2014/main" id="{A7015AA5-A63A-AA42-ACD1-300F08FBDCD4}"/>
              </a:ext>
            </a:extLst>
          </p:cNvPr>
          <p:cNvPicPr>
            <a:picLocks noChangeAspect="1"/>
          </p:cNvPicPr>
          <p:nvPr userDrawn="1"/>
        </p:nvPicPr>
        <p:blipFill rotWithShape="1">
          <a:blip r:embed="rId3"/>
          <a:srcRect t="-1" r="9663" b="-12809"/>
          <a:stretch/>
        </p:blipFill>
        <p:spPr>
          <a:xfrm>
            <a:off x="0" y="1356723"/>
            <a:ext cx="11013890" cy="214901"/>
          </a:xfrm>
          <a:prstGeom prst="rect">
            <a:avLst/>
          </a:prstGeom>
        </p:spPr>
      </p:pic>
      <p:sp>
        <p:nvSpPr>
          <p:cNvPr id="21" name="Text Placeholder 20">
            <a:extLst>
              <a:ext uri="{FF2B5EF4-FFF2-40B4-BE49-F238E27FC236}">
                <a16:creationId xmlns:a16="http://schemas.microsoft.com/office/drawing/2014/main" id="{B4B86B12-DA76-274D-9D4F-46D64739DB84}"/>
              </a:ext>
            </a:extLst>
          </p:cNvPr>
          <p:cNvSpPr>
            <a:spLocks noGrp="1"/>
          </p:cNvSpPr>
          <p:nvPr>
            <p:ph type="body" sz="quarter" idx="15" hasCustomPrompt="1"/>
          </p:nvPr>
        </p:nvSpPr>
        <p:spPr>
          <a:xfrm>
            <a:off x="639930" y="4374624"/>
            <a:ext cx="9828212" cy="1860720"/>
          </a:xfrm>
          <a:prstGeom prst="rect">
            <a:avLst/>
          </a:prstGeom>
        </p:spPr>
        <p:txBody>
          <a:bodyPr anchor="t"/>
          <a:lstStyle>
            <a:lvl1pPr marL="0" indent="0">
              <a:lnSpc>
                <a:spcPct val="110000"/>
              </a:lnSpc>
              <a:spcBef>
                <a:spcPts val="0"/>
              </a:spcBef>
              <a:spcAft>
                <a:spcPts val="0"/>
              </a:spcAft>
              <a:buFont typeface="+mj-lt"/>
              <a:buNone/>
              <a:defRPr sz="16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2" name="Text Placeholder 20">
            <a:extLst>
              <a:ext uri="{FF2B5EF4-FFF2-40B4-BE49-F238E27FC236}">
                <a16:creationId xmlns:a16="http://schemas.microsoft.com/office/drawing/2014/main" id="{587BF503-4657-4144-AE5A-7FC3C4A8467D}"/>
              </a:ext>
            </a:extLst>
          </p:cNvPr>
          <p:cNvSpPr>
            <a:spLocks noGrp="1"/>
          </p:cNvSpPr>
          <p:nvPr>
            <p:ph type="body" sz="quarter" idx="12" hasCustomPrompt="1"/>
          </p:nvPr>
        </p:nvSpPr>
        <p:spPr>
          <a:xfrm>
            <a:off x="643723" y="3048000"/>
            <a:ext cx="9828212" cy="1019347"/>
          </a:xfrm>
          <a:prstGeom prst="rect">
            <a:avLst/>
          </a:prstGeom>
        </p:spPr>
        <p:txBody>
          <a:bodyPr anchor="b"/>
          <a:lstStyle>
            <a:lvl1pPr marL="0" indent="0">
              <a:lnSpc>
                <a:spcPct val="110000"/>
              </a:lnSpc>
              <a:spcBef>
                <a:spcPts val="0"/>
              </a:spcBef>
              <a:spcAft>
                <a:spcPts val="0"/>
              </a:spcAft>
              <a:buFont typeface="+mj-lt"/>
              <a:buNone/>
              <a:defRPr sz="2200" b="1" i="0">
                <a:solidFill>
                  <a:schemeClr val="bg1"/>
                </a:solidFill>
                <a:latin typeface="Arial" panose="020B0604020202020204" pitchFamily="34" charset="0"/>
                <a:ea typeface="Inter Medium" panose="020B0502030000000004" pitchFamily="34" charset="0"/>
                <a:cs typeface="Arial" panose="020B0604020202020204" pitchFamily="34" charset="0"/>
              </a:defRPr>
            </a:lvl1pPr>
          </a:lstStyle>
          <a:p>
            <a:pPr lvl="0"/>
            <a:r>
              <a:rPr lang="lt-LT" dirty="0"/>
              <a:t>Antraštė 2</a:t>
            </a:r>
          </a:p>
        </p:txBody>
      </p:sp>
      <p:pic>
        <p:nvPicPr>
          <p:cNvPr id="23" name="Picture 22">
            <a:extLst>
              <a:ext uri="{FF2B5EF4-FFF2-40B4-BE49-F238E27FC236}">
                <a16:creationId xmlns:a16="http://schemas.microsoft.com/office/drawing/2014/main" id="{810A3938-1C5A-734A-9AEB-AA2A81156F6C}"/>
              </a:ext>
            </a:extLst>
          </p:cNvPr>
          <p:cNvPicPr>
            <a:picLocks noChangeAspect="1"/>
          </p:cNvPicPr>
          <p:nvPr userDrawn="1"/>
        </p:nvPicPr>
        <p:blipFill>
          <a:blip r:embed="rId4"/>
          <a:stretch>
            <a:fillRect/>
          </a:stretch>
        </p:blipFill>
        <p:spPr>
          <a:xfrm>
            <a:off x="11314565" y="696317"/>
            <a:ext cx="590984" cy="318475"/>
          </a:xfrm>
          <a:prstGeom prst="rect">
            <a:avLst/>
          </a:prstGeom>
        </p:spPr>
      </p:pic>
      <p:sp>
        <p:nvSpPr>
          <p:cNvPr id="11" name="Slide Number Placeholder 3">
            <a:extLst>
              <a:ext uri="{FF2B5EF4-FFF2-40B4-BE49-F238E27FC236}">
                <a16:creationId xmlns:a16="http://schemas.microsoft.com/office/drawing/2014/main" id="{7EE7EFB9-58EC-4E46-B135-D34F2910C588}"/>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bg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1195424930"/>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as_Šūkis_Balta">
    <p:bg>
      <p:bgPr>
        <a:solidFill>
          <a:schemeClr val="bg1"/>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DCD1856C-F327-BF49-A715-D3258E845AB5}"/>
              </a:ext>
            </a:extLst>
          </p:cNvPr>
          <p:cNvSpPr>
            <a:spLocks noGrp="1"/>
          </p:cNvSpPr>
          <p:nvPr>
            <p:ph type="body" sz="quarter" idx="11" hasCustomPrompt="1"/>
          </p:nvPr>
        </p:nvSpPr>
        <p:spPr>
          <a:xfrm>
            <a:off x="641644" y="600737"/>
            <a:ext cx="9908045" cy="509636"/>
          </a:xfrm>
          <a:prstGeom prst="rect">
            <a:avLst/>
          </a:prstGeom>
        </p:spPr>
        <p:txBody>
          <a:bodyPr/>
          <a:lstStyle>
            <a:lvl1pPr marL="0" indent="0">
              <a:buNone/>
              <a:defRPr sz="30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sp>
        <p:nvSpPr>
          <p:cNvPr id="19" name="Text Placeholder 2">
            <a:extLst>
              <a:ext uri="{FF2B5EF4-FFF2-40B4-BE49-F238E27FC236}">
                <a16:creationId xmlns:a16="http://schemas.microsoft.com/office/drawing/2014/main" id="{CD1AB869-1A97-C74F-B22C-8C4A3C855317}"/>
              </a:ext>
            </a:extLst>
          </p:cNvPr>
          <p:cNvSpPr>
            <a:spLocks noGrp="1"/>
          </p:cNvSpPr>
          <p:nvPr>
            <p:ph type="body" sz="quarter" idx="14" hasCustomPrompt="1"/>
          </p:nvPr>
        </p:nvSpPr>
        <p:spPr>
          <a:xfrm rot="16200000">
            <a:off x="9406361" y="3040008"/>
            <a:ext cx="4397904" cy="1173382"/>
          </a:xfrm>
          <a:prstGeom prst="rect">
            <a:avLst/>
          </a:prstGeom>
        </p:spPr>
        <p:txBody>
          <a:bodyPr anchor="ctr"/>
          <a:lstStyle>
            <a:lvl1pPr marL="0" indent="0">
              <a:lnSpc>
                <a:spcPct val="130000"/>
              </a:lnSpc>
              <a:spcBef>
                <a:spcPts val="0"/>
              </a:spcBef>
              <a:buNone/>
              <a:defRPr sz="1300" b="1" i="0">
                <a:solidFill>
                  <a:schemeClr val="tx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lvl="0"/>
            <a:r>
              <a:rPr lang="en-GB" dirty="0"/>
              <a:t>UŽ KIEKVIENOS TECHNOLOGIJOS – ŽMOGUS</a:t>
            </a:r>
            <a:endParaRPr lang="x-none" dirty="0"/>
          </a:p>
        </p:txBody>
      </p:sp>
      <p:sp>
        <p:nvSpPr>
          <p:cNvPr id="21" name="Text Placeholder 20">
            <a:extLst>
              <a:ext uri="{FF2B5EF4-FFF2-40B4-BE49-F238E27FC236}">
                <a16:creationId xmlns:a16="http://schemas.microsoft.com/office/drawing/2014/main" id="{B4B86B12-DA76-274D-9D4F-46D64739DB84}"/>
              </a:ext>
            </a:extLst>
          </p:cNvPr>
          <p:cNvSpPr>
            <a:spLocks noGrp="1"/>
          </p:cNvSpPr>
          <p:nvPr>
            <p:ph type="body" sz="quarter" idx="15" hasCustomPrompt="1"/>
          </p:nvPr>
        </p:nvSpPr>
        <p:spPr>
          <a:xfrm>
            <a:off x="639930" y="4374624"/>
            <a:ext cx="9828212" cy="1860720"/>
          </a:xfrm>
          <a:prstGeom prst="rect">
            <a:avLst/>
          </a:prstGeom>
        </p:spPr>
        <p:txBody>
          <a:bodyPr anchor="t"/>
          <a:lstStyle>
            <a:lvl1pPr marL="0" indent="0">
              <a:lnSpc>
                <a:spcPct val="110000"/>
              </a:lnSpc>
              <a:spcBef>
                <a:spcPts val="0"/>
              </a:spcBef>
              <a:spcAft>
                <a:spcPts val="0"/>
              </a:spcAft>
              <a:buFont typeface="+mj-lt"/>
              <a:buNone/>
              <a:defRPr sz="16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2" name="Text Placeholder 20">
            <a:extLst>
              <a:ext uri="{FF2B5EF4-FFF2-40B4-BE49-F238E27FC236}">
                <a16:creationId xmlns:a16="http://schemas.microsoft.com/office/drawing/2014/main" id="{587BF503-4657-4144-AE5A-7FC3C4A8467D}"/>
              </a:ext>
            </a:extLst>
          </p:cNvPr>
          <p:cNvSpPr>
            <a:spLocks noGrp="1"/>
          </p:cNvSpPr>
          <p:nvPr>
            <p:ph type="body" sz="quarter" idx="12" hasCustomPrompt="1"/>
          </p:nvPr>
        </p:nvSpPr>
        <p:spPr>
          <a:xfrm>
            <a:off x="643723" y="3048000"/>
            <a:ext cx="9828212" cy="1019347"/>
          </a:xfrm>
          <a:prstGeom prst="rect">
            <a:avLst/>
          </a:prstGeom>
        </p:spPr>
        <p:txBody>
          <a:bodyPr anchor="b"/>
          <a:lstStyle>
            <a:lvl1pPr marL="0" indent="0">
              <a:lnSpc>
                <a:spcPct val="110000"/>
              </a:lnSpc>
              <a:spcBef>
                <a:spcPts val="0"/>
              </a:spcBef>
              <a:spcAft>
                <a:spcPts val="0"/>
              </a:spcAft>
              <a:buFont typeface="+mj-lt"/>
              <a:buNone/>
              <a:defRPr sz="2200" b="1" i="0">
                <a:solidFill>
                  <a:schemeClr val="tx1"/>
                </a:solidFill>
                <a:latin typeface="Arial" panose="020B0604020202020204" pitchFamily="34" charset="0"/>
                <a:ea typeface="Inter Medium" panose="020B0502030000000004" pitchFamily="34" charset="0"/>
                <a:cs typeface="Arial" panose="020B0604020202020204" pitchFamily="34" charset="0"/>
              </a:defRPr>
            </a:lvl1pPr>
          </a:lstStyle>
          <a:p>
            <a:pPr lvl="0"/>
            <a:r>
              <a:rPr lang="lt-LT" dirty="0"/>
              <a:t>Antraštė 2</a:t>
            </a:r>
          </a:p>
        </p:txBody>
      </p:sp>
      <p:pic>
        <p:nvPicPr>
          <p:cNvPr id="11" name="Picture 10">
            <a:extLst>
              <a:ext uri="{FF2B5EF4-FFF2-40B4-BE49-F238E27FC236}">
                <a16:creationId xmlns:a16="http://schemas.microsoft.com/office/drawing/2014/main" id="{BC028207-03C6-EB4F-8087-70DFE414C3FB}"/>
              </a:ext>
            </a:extLst>
          </p:cNvPr>
          <p:cNvPicPr>
            <a:picLocks noChangeAspect="1"/>
          </p:cNvPicPr>
          <p:nvPr userDrawn="1"/>
        </p:nvPicPr>
        <p:blipFill>
          <a:blip r:embed="rId2"/>
          <a:stretch>
            <a:fillRect/>
          </a:stretch>
        </p:blipFill>
        <p:spPr>
          <a:xfrm>
            <a:off x="11314563" y="696316"/>
            <a:ext cx="590985" cy="318475"/>
          </a:xfrm>
          <a:prstGeom prst="rect">
            <a:avLst/>
          </a:prstGeom>
        </p:spPr>
      </p:pic>
      <p:pic>
        <p:nvPicPr>
          <p:cNvPr id="14" name="Picture 13">
            <a:extLst>
              <a:ext uri="{FF2B5EF4-FFF2-40B4-BE49-F238E27FC236}">
                <a16:creationId xmlns:a16="http://schemas.microsoft.com/office/drawing/2014/main" id="{E8B3520C-4886-5844-B632-0EFDEEFA04BE}"/>
              </a:ext>
            </a:extLst>
          </p:cNvPr>
          <p:cNvPicPr>
            <a:picLocks noChangeAspect="1"/>
          </p:cNvPicPr>
          <p:nvPr userDrawn="1"/>
        </p:nvPicPr>
        <p:blipFill>
          <a:blip r:embed="rId3"/>
          <a:stretch>
            <a:fillRect/>
          </a:stretch>
        </p:blipFill>
        <p:spPr>
          <a:xfrm>
            <a:off x="11010097" y="0"/>
            <a:ext cx="38100" cy="6858000"/>
          </a:xfrm>
          <a:prstGeom prst="rect">
            <a:avLst/>
          </a:prstGeom>
        </p:spPr>
      </p:pic>
      <p:pic>
        <p:nvPicPr>
          <p:cNvPr id="15" name="Picture 14">
            <a:extLst>
              <a:ext uri="{FF2B5EF4-FFF2-40B4-BE49-F238E27FC236}">
                <a16:creationId xmlns:a16="http://schemas.microsoft.com/office/drawing/2014/main" id="{DBBDCAF9-A99D-AB48-B61A-DEA4A9FF6C9F}"/>
              </a:ext>
            </a:extLst>
          </p:cNvPr>
          <p:cNvPicPr>
            <a:picLocks noChangeAspect="1"/>
          </p:cNvPicPr>
          <p:nvPr userDrawn="1"/>
        </p:nvPicPr>
        <p:blipFill rotWithShape="1">
          <a:blip r:embed="rId4"/>
          <a:srcRect r="9625" b="-49952"/>
          <a:stretch/>
        </p:blipFill>
        <p:spPr>
          <a:xfrm>
            <a:off x="0" y="1356709"/>
            <a:ext cx="11018622" cy="285659"/>
          </a:xfrm>
          <a:prstGeom prst="rect">
            <a:avLst/>
          </a:prstGeom>
        </p:spPr>
      </p:pic>
      <p:sp>
        <p:nvSpPr>
          <p:cNvPr id="10" name="Slide Number Placeholder 3">
            <a:extLst>
              <a:ext uri="{FF2B5EF4-FFF2-40B4-BE49-F238E27FC236}">
                <a16:creationId xmlns:a16="http://schemas.microsoft.com/office/drawing/2014/main" id="{D1705FAF-CC62-BB49-B817-BC45A057FA08}"/>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tx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tx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149757217"/>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as_Balta">
    <p:bg>
      <p:bgPr>
        <a:solidFill>
          <a:schemeClr val="bg1"/>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DCD1856C-F327-BF49-A715-D3258E845AB5}"/>
              </a:ext>
            </a:extLst>
          </p:cNvPr>
          <p:cNvSpPr>
            <a:spLocks noGrp="1"/>
          </p:cNvSpPr>
          <p:nvPr>
            <p:ph type="body" sz="quarter" idx="11" hasCustomPrompt="1"/>
          </p:nvPr>
        </p:nvSpPr>
        <p:spPr>
          <a:xfrm>
            <a:off x="641645" y="600737"/>
            <a:ext cx="8978606" cy="509636"/>
          </a:xfrm>
          <a:prstGeom prst="rect">
            <a:avLst/>
          </a:prstGeom>
        </p:spPr>
        <p:txBody>
          <a:bodyPr/>
          <a:lstStyle>
            <a:lvl1pPr marL="0" indent="0">
              <a:buNone/>
              <a:defRPr sz="30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sp>
        <p:nvSpPr>
          <p:cNvPr id="21" name="Text Placeholder 20">
            <a:extLst>
              <a:ext uri="{FF2B5EF4-FFF2-40B4-BE49-F238E27FC236}">
                <a16:creationId xmlns:a16="http://schemas.microsoft.com/office/drawing/2014/main" id="{B4B86B12-DA76-274D-9D4F-46D64739DB84}"/>
              </a:ext>
            </a:extLst>
          </p:cNvPr>
          <p:cNvSpPr>
            <a:spLocks noGrp="1"/>
          </p:cNvSpPr>
          <p:nvPr>
            <p:ph type="body" sz="quarter" idx="15" hasCustomPrompt="1"/>
          </p:nvPr>
        </p:nvSpPr>
        <p:spPr>
          <a:xfrm>
            <a:off x="639930" y="4374624"/>
            <a:ext cx="9828212" cy="1860720"/>
          </a:xfrm>
          <a:prstGeom prst="rect">
            <a:avLst/>
          </a:prstGeom>
        </p:spPr>
        <p:txBody>
          <a:bodyPr anchor="t"/>
          <a:lstStyle>
            <a:lvl1pPr marL="0" indent="0">
              <a:lnSpc>
                <a:spcPct val="110000"/>
              </a:lnSpc>
              <a:spcBef>
                <a:spcPts val="0"/>
              </a:spcBef>
              <a:spcAft>
                <a:spcPts val="0"/>
              </a:spcAft>
              <a:buFont typeface="+mj-lt"/>
              <a:buNone/>
              <a:defRPr sz="16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2" name="Text Placeholder 20">
            <a:extLst>
              <a:ext uri="{FF2B5EF4-FFF2-40B4-BE49-F238E27FC236}">
                <a16:creationId xmlns:a16="http://schemas.microsoft.com/office/drawing/2014/main" id="{587BF503-4657-4144-AE5A-7FC3C4A8467D}"/>
              </a:ext>
            </a:extLst>
          </p:cNvPr>
          <p:cNvSpPr>
            <a:spLocks noGrp="1"/>
          </p:cNvSpPr>
          <p:nvPr>
            <p:ph type="body" sz="quarter" idx="12" hasCustomPrompt="1"/>
          </p:nvPr>
        </p:nvSpPr>
        <p:spPr>
          <a:xfrm>
            <a:off x="643723" y="3048000"/>
            <a:ext cx="9828212" cy="1019347"/>
          </a:xfrm>
          <a:prstGeom prst="rect">
            <a:avLst/>
          </a:prstGeom>
        </p:spPr>
        <p:txBody>
          <a:bodyPr anchor="b"/>
          <a:lstStyle>
            <a:lvl1pPr marL="0" indent="0">
              <a:lnSpc>
                <a:spcPct val="110000"/>
              </a:lnSpc>
              <a:spcBef>
                <a:spcPts val="0"/>
              </a:spcBef>
              <a:spcAft>
                <a:spcPts val="0"/>
              </a:spcAft>
              <a:buFont typeface="+mj-lt"/>
              <a:buNone/>
              <a:defRPr sz="2200" b="1" i="0">
                <a:solidFill>
                  <a:schemeClr val="tx1"/>
                </a:solidFill>
                <a:latin typeface="Arial" panose="020B0604020202020204" pitchFamily="34" charset="0"/>
                <a:ea typeface="Inter Medium" panose="020B0502030000000004" pitchFamily="34" charset="0"/>
                <a:cs typeface="Arial" panose="020B0604020202020204" pitchFamily="34" charset="0"/>
              </a:defRPr>
            </a:lvl1pPr>
          </a:lstStyle>
          <a:p>
            <a:pPr lvl="0"/>
            <a:r>
              <a:rPr lang="lt-LT" dirty="0"/>
              <a:t>Antraštė 2</a:t>
            </a:r>
          </a:p>
        </p:txBody>
      </p:sp>
      <p:pic>
        <p:nvPicPr>
          <p:cNvPr id="9" name="Picture 8">
            <a:extLst>
              <a:ext uri="{FF2B5EF4-FFF2-40B4-BE49-F238E27FC236}">
                <a16:creationId xmlns:a16="http://schemas.microsoft.com/office/drawing/2014/main" id="{C66F165C-7173-9B41-9B41-5FC5C0B7D53F}"/>
              </a:ext>
            </a:extLst>
          </p:cNvPr>
          <p:cNvPicPr>
            <a:picLocks noChangeAspect="1"/>
          </p:cNvPicPr>
          <p:nvPr userDrawn="1"/>
        </p:nvPicPr>
        <p:blipFill>
          <a:blip r:embed="rId2"/>
          <a:stretch>
            <a:fillRect/>
          </a:stretch>
        </p:blipFill>
        <p:spPr>
          <a:xfrm>
            <a:off x="0" y="1351225"/>
            <a:ext cx="12192000" cy="190500"/>
          </a:xfrm>
          <a:prstGeom prst="rect">
            <a:avLst/>
          </a:prstGeom>
        </p:spPr>
      </p:pic>
      <p:pic>
        <p:nvPicPr>
          <p:cNvPr id="14" name="Picture 13">
            <a:extLst>
              <a:ext uri="{FF2B5EF4-FFF2-40B4-BE49-F238E27FC236}">
                <a16:creationId xmlns:a16="http://schemas.microsoft.com/office/drawing/2014/main" id="{0B47D6DC-D91B-A144-80BE-9E55BF0FD1FC}"/>
              </a:ext>
            </a:extLst>
          </p:cNvPr>
          <p:cNvPicPr>
            <a:picLocks noChangeAspect="1"/>
          </p:cNvPicPr>
          <p:nvPr userDrawn="1"/>
        </p:nvPicPr>
        <p:blipFill>
          <a:blip r:embed="rId3"/>
          <a:stretch>
            <a:fillRect/>
          </a:stretch>
        </p:blipFill>
        <p:spPr>
          <a:xfrm>
            <a:off x="11163222" y="696316"/>
            <a:ext cx="590985" cy="318475"/>
          </a:xfrm>
          <a:prstGeom prst="rect">
            <a:avLst/>
          </a:prstGeom>
        </p:spPr>
      </p:pic>
      <p:sp>
        <p:nvSpPr>
          <p:cNvPr id="8" name="Slide Number Placeholder 3">
            <a:extLst>
              <a:ext uri="{FF2B5EF4-FFF2-40B4-BE49-F238E27FC236}">
                <a16:creationId xmlns:a16="http://schemas.microsoft.com/office/drawing/2014/main" id="{BD405FBB-9895-7146-BF23-12D1784B464A}"/>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tx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tx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2233462981"/>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ekstas_Dvi dalys">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8A384-C846-7641-BEB4-42006FEB5447}"/>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 Placeholder 20">
            <a:extLst>
              <a:ext uri="{FF2B5EF4-FFF2-40B4-BE49-F238E27FC236}">
                <a16:creationId xmlns:a16="http://schemas.microsoft.com/office/drawing/2014/main" id="{F497E261-9388-AC42-BFA8-252592EA0D4A}"/>
              </a:ext>
            </a:extLst>
          </p:cNvPr>
          <p:cNvSpPr>
            <a:spLocks noGrp="1"/>
          </p:cNvSpPr>
          <p:nvPr>
            <p:ph type="body" sz="quarter" idx="15" hasCustomPrompt="1"/>
          </p:nvPr>
        </p:nvSpPr>
        <p:spPr>
          <a:xfrm>
            <a:off x="639930" y="2924175"/>
            <a:ext cx="4922888" cy="3311169"/>
          </a:xfrm>
          <a:prstGeom prst="rect">
            <a:avLst/>
          </a:prstGeom>
        </p:spPr>
        <p:txBody>
          <a:bodyPr anchor="t"/>
          <a:lstStyle>
            <a:lvl1pPr marL="0" indent="0">
              <a:lnSpc>
                <a:spcPct val="110000"/>
              </a:lnSpc>
              <a:spcBef>
                <a:spcPts val="0"/>
              </a:spcBef>
              <a:spcAft>
                <a:spcPts val="0"/>
              </a:spcAft>
              <a:buFont typeface="+mj-lt"/>
              <a:buNone/>
              <a:defRPr sz="16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7" name="Text Placeholder 4">
            <a:extLst>
              <a:ext uri="{FF2B5EF4-FFF2-40B4-BE49-F238E27FC236}">
                <a16:creationId xmlns:a16="http://schemas.microsoft.com/office/drawing/2014/main" id="{B5FF6581-2E75-F54C-AC74-4CFB308232A1}"/>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ANTRAŠTĖ</a:t>
            </a:r>
          </a:p>
        </p:txBody>
      </p:sp>
      <p:sp>
        <p:nvSpPr>
          <p:cNvPr id="23" name="Text Placeholder 20">
            <a:extLst>
              <a:ext uri="{FF2B5EF4-FFF2-40B4-BE49-F238E27FC236}">
                <a16:creationId xmlns:a16="http://schemas.microsoft.com/office/drawing/2014/main" id="{2E6D4784-2EA3-C74A-80A6-6E53A345902F}"/>
              </a:ext>
            </a:extLst>
          </p:cNvPr>
          <p:cNvSpPr>
            <a:spLocks noGrp="1"/>
          </p:cNvSpPr>
          <p:nvPr>
            <p:ph type="body" sz="quarter" idx="16" hasCustomPrompt="1"/>
          </p:nvPr>
        </p:nvSpPr>
        <p:spPr>
          <a:xfrm>
            <a:off x="6735930" y="2924175"/>
            <a:ext cx="4922888" cy="3311169"/>
          </a:xfrm>
          <a:prstGeom prst="rect">
            <a:avLst/>
          </a:prstGeom>
        </p:spPr>
        <p:txBody>
          <a:bodyPr anchor="t"/>
          <a:lstStyle>
            <a:lvl1pPr marL="0" indent="0">
              <a:lnSpc>
                <a:spcPct val="110000"/>
              </a:lnSpc>
              <a:spcBef>
                <a:spcPts val="0"/>
              </a:spcBef>
              <a:spcAft>
                <a:spcPts val="0"/>
              </a:spcAft>
              <a:buFont typeface="+mj-lt"/>
              <a:buNone/>
              <a:defRPr sz="16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5" name="Text Placeholder 4">
            <a:extLst>
              <a:ext uri="{FF2B5EF4-FFF2-40B4-BE49-F238E27FC236}">
                <a16:creationId xmlns:a16="http://schemas.microsoft.com/office/drawing/2014/main" id="{5592035A-2271-5843-9AF4-E3E9FDCF0139}"/>
              </a:ext>
            </a:extLst>
          </p:cNvPr>
          <p:cNvSpPr>
            <a:spLocks noGrp="1"/>
          </p:cNvSpPr>
          <p:nvPr>
            <p:ph type="body" sz="quarter" idx="18" hasCustomPrompt="1"/>
          </p:nvPr>
        </p:nvSpPr>
        <p:spPr>
          <a:xfrm>
            <a:off x="6737645" y="600737"/>
            <a:ext cx="4921173" cy="509636"/>
          </a:xfrm>
          <a:prstGeom prst="rect">
            <a:avLst/>
          </a:prstGeom>
        </p:spPr>
        <p:txBody>
          <a:bodyPr/>
          <a:lstStyle>
            <a:lvl1pPr marL="0" indent="0">
              <a:buNone/>
              <a:defRPr sz="22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ANTRAŠTĖ</a:t>
            </a:r>
          </a:p>
        </p:txBody>
      </p:sp>
      <p:sp>
        <p:nvSpPr>
          <p:cNvPr id="9" name="Slide Number Placeholder 3">
            <a:extLst>
              <a:ext uri="{FF2B5EF4-FFF2-40B4-BE49-F238E27FC236}">
                <a16:creationId xmlns:a16="http://schemas.microsoft.com/office/drawing/2014/main" id="{B83568EC-B77A-0E4D-9628-B5B410A3918A}"/>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bg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bg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2153394625"/>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ekstas_Keturios dalys">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5224FEE-B2A5-5B45-808C-F0B694341654}"/>
              </a:ext>
            </a:extLst>
          </p:cNvPr>
          <p:cNvSpPr/>
          <p:nvPr userDrawn="1"/>
        </p:nvSpPr>
        <p:spPr>
          <a:xfrm>
            <a:off x="6096001" y="1"/>
            <a:ext cx="6095999" cy="3428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Text Placeholder 20">
            <a:extLst>
              <a:ext uri="{FF2B5EF4-FFF2-40B4-BE49-F238E27FC236}">
                <a16:creationId xmlns:a16="http://schemas.microsoft.com/office/drawing/2014/main" id="{B72BBEF3-610E-084B-8035-69D7E509C5AF}"/>
              </a:ext>
            </a:extLst>
          </p:cNvPr>
          <p:cNvSpPr>
            <a:spLocks noGrp="1"/>
          </p:cNvSpPr>
          <p:nvPr>
            <p:ph type="body" sz="quarter" idx="15" hasCustomPrompt="1"/>
          </p:nvPr>
        </p:nvSpPr>
        <p:spPr>
          <a:xfrm>
            <a:off x="6959600"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6" name="Text Placeholder 20">
            <a:extLst>
              <a:ext uri="{FF2B5EF4-FFF2-40B4-BE49-F238E27FC236}">
                <a16:creationId xmlns:a16="http://schemas.microsoft.com/office/drawing/2014/main" id="{69113ABE-874B-0647-8AAD-DE5BA4A26CCF}"/>
              </a:ext>
            </a:extLst>
          </p:cNvPr>
          <p:cNvSpPr>
            <a:spLocks noGrp="1"/>
          </p:cNvSpPr>
          <p:nvPr>
            <p:ph type="body" sz="quarter" idx="16" hasCustomPrompt="1"/>
          </p:nvPr>
        </p:nvSpPr>
        <p:spPr>
          <a:xfrm>
            <a:off x="863597"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8" name="Rectangle 17">
            <a:extLst>
              <a:ext uri="{FF2B5EF4-FFF2-40B4-BE49-F238E27FC236}">
                <a16:creationId xmlns:a16="http://schemas.microsoft.com/office/drawing/2014/main" id="{504E145C-81F0-8344-8DEA-9501D7BD7159}"/>
              </a:ext>
            </a:extLst>
          </p:cNvPr>
          <p:cNvSpPr/>
          <p:nvPr userDrawn="1"/>
        </p:nvSpPr>
        <p:spPr>
          <a:xfrm>
            <a:off x="1" y="3429001"/>
            <a:ext cx="6095999" cy="3428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9" name="Text Placeholder 20">
            <a:extLst>
              <a:ext uri="{FF2B5EF4-FFF2-40B4-BE49-F238E27FC236}">
                <a16:creationId xmlns:a16="http://schemas.microsoft.com/office/drawing/2014/main" id="{BAFEA5EF-7EB5-B242-B569-0521DECA7C5F}"/>
              </a:ext>
            </a:extLst>
          </p:cNvPr>
          <p:cNvSpPr>
            <a:spLocks noGrp="1"/>
          </p:cNvSpPr>
          <p:nvPr>
            <p:ph type="body" sz="quarter" idx="17" hasCustomPrompt="1"/>
          </p:nvPr>
        </p:nvSpPr>
        <p:spPr>
          <a:xfrm>
            <a:off x="6959600"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0" name="Text Placeholder 20">
            <a:extLst>
              <a:ext uri="{FF2B5EF4-FFF2-40B4-BE49-F238E27FC236}">
                <a16:creationId xmlns:a16="http://schemas.microsoft.com/office/drawing/2014/main" id="{3E63EFE9-5010-3C45-ABA3-DB0AF79AC1EE}"/>
              </a:ext>
            </a:extLst>
          </p:cNvPr>
          <p:cNvSpPr>
            <a:spLocks noGrp="1"/>
          </p:cNvSpPr>
          <p:nvPr>
            <p:ph type="body" sz="quarter" idx="18" hasCustomPrompt="1"/>
          </p:nvPr>
        </p:nvSpPr>
        <p:spPr>
          <a:xfrm>
            <a:off x="863597"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Tree>
    <p:extLst>
      <p:ext uri="{BB962C8B-B14F-4D97-AF65-F5344CB8AC3E}">
        <p14:creationId xmlns:p14="http://schemas.microsoft.com/office/powerpoint/2010/main" val="2962774028"/>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ekstas_Keturios dalys">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04E145C-81F0-8344-8DEA-9501D7BD7159}"/>
              </a:ext>
            </a:extLst>
          </p:cNvPr>
          <p:cNvSpPr/>
          <p:nvPr userDrawn="1"/>
        </p:nvSpPr>
        <p:spPr>
          <a:xfrm>
            <a:off x="1" y="-1"/>
            <a:ext cx="6095999" cy="3428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Rectangle 8">
            <a:extLst>
              <a:ext uri="{FF2B5EF4-FFF2-40B4-BE49-F238E27FC236}">
                <a16:creationId xmlns:a16="http://schemas.microsoft.com/office/drawing/2014/main" id="{75224FEE-B2A5-5B45-808C-F0B694341654}"/>
              </a:ext>
            </a:extLst>
          </p:cNvPr>
          <p:cNvSpPr/>
          <p:nvPr userDrawn="1"/>
        </p:nvSpPr>
        <p:spPr>
          <a:xfrm>
            <a:off x="6096001" y="3428998"/>
            <a:ext cx="6095999" cy="3428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Text Placeholder 20">
            <a:extLst>
              <a:ext uri="{FF2B5EF4-FFF2-40B4-BE49-F238E27FC236}">
                <a16:creationId xmlns:a16="http://schemas.microsoft.com/office/drawing/2014/main" id="{B72BBEF3-610E-084B-8035-69D7E509C5AF}"/>
              </a:ext>
            </a:extLst>
          </p:cNvPr>
          <p:cNvSpPr>
            <a:spLocks noGrp="1"/>
          </p:cNvSpPr>
          <p:nvPr>
            <p:ph type="body" sz="quarter" idx="15" hasCustomPrompt="1"/>
          </p:nvPr>
        </p:nvSpPr>
        <p:spPr>
          <a:xfrm>
            <a:off x="6959600"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6" name="Text Placeholder 20">
            <a:extLst>
              <a:ext uri="{FF2B5EF4-FFF2-40B4-BE49-F238E27FC236}">
                <a16:creationId xmlns:a16="http://schemas.microsoft.com/office/drawing/2014/main" id="{69113ABE-874B-0647-8AAD-DE5BA4A26CCF}"/>
              </a:ext>
            </a:extLst>
          </p:cNvPr>
          <p:cNvSpPr>
            <a:spLocks noGrp="1"/>
          </p:cNvSpPr>
          <p:nvPr>
            <p:ph type="body" sz="quarter" idx="16" hasCustomPrompt="1"/>
          </p:nvPr>
        </p:nvSpPr>
        <p:spPr>
          <a:xfrm>
            <a:off x="863597"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9" name="Text Placeholder 20">
            <a:extLst>
              <a:ext uri="{FF2B5EF4-FFF2-40B4-BE49-F238E27FC236}">
                <a16:creationId xmlns:a16="http://schemas.microsoft.com/office/drawing/2014/main" id="{BAFEA5EF-7EB5-B242-B569-0521DECA7C5F}"/>
              </a:ext>
            </a:extLst>
          </p:cNvPr>
          <p:cNvSpPr>
            <a:spLocks noGrp="1"/>
          </p:cNvSpPr>
          <p:nvPr>
            <p:ph type="body" sz="quarter" idx="17" hasCustomPrompt="1"/>
          </p:nvPr>
        </p:nvSpPr>
        <p:spPr>
          <a:xfrm>
            <a:off x="6959600"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0" name="Text Placeholder 20">
            <a:extLst>
              <a:ext uri="{FF2B5EF4-FFF2-40B4-BE49-F238E27FC236}">
                <a16:creationId xmlns:a16="http://schemas.microsoft.com/office/drawing/2014/main" id="{3E63EFE9-5010-3C45-ABA3-DB0AF79AC1EE}"/>
              </a:ext>
            </a:extLst>
          </p:cNvPr>
          <p:cNvSpPr>
            <a:spLocks noGrp="1"/>
          </p:cNvSpPr>
          <p:nvPr>
            <p:ph type="body" sz="quarter" idx="18" hasCustomPrompt="1"/>
          </p:nvPr>
        </p:nvSpPr>
        <p:spPr>
          <a:xfrm>
            <a:off x="863597"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Tree>
    <p:extLst>
      <p:ext uri="{BB962C8B-B14F-4D97-AF65-F5344CB8AC3E}">
        <p14:creationId xmlns:p14="http://schemas.microsoft.com/office/powerpoint/2010/main" val="236036594"/>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guide id="19"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ekstas_Keturios dalys">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CE84176-04FD-7E44-80FE-534E00AD68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ext Placeholder 20">
            <a:extLst>
              <a:ext uri="{FF2B5EF4-FFF2-40B4-BE49-F238E27FC236}">
                <a16:creationId xmlns:a16="http://schemas.microsoft.com/office/drawing/2014/main" id="{A2479587-0613-014A-907C-7A6BD40A26A3}"/>
              </a:ext>
            </a:extLst>
          </p:cNvPr>
          <p:cNvSpPr>
            <a:spLocks noGrp="1"/>
          </p:cNvSpPr>
          <p:nvPr>
            <p:ph type="body" sz="quarter" idx="15" hasCustomPrompt="1"/>
          </p:nvPr>
        </p:nvSpPr>
        <p:spPr>
          <a:xfrm>
            <a:off x="6959600"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9" name="Text Placeholder 20">
            <a:extLst>
              <a:ext uri="{FF2B5EF4-FFF2-40B4-BE49-F238E27FC236}">
                <a16:creationId xmlns:a16="http://schemas.microsoft.com/office/drawing/2014/main" id="{0FAD5EC6-4199-5C46-B4E6-5A8F47734253}"/>
              </a:ext>
            </a:extLst>
          </p:cNvPr>
          <p:cNvSpPr>
            <a:spLocks noGrp="1"/>
          </p:cNvSpPr>
          <p:nvPr>
            <p:ph type="body" sz="quarter" idx="16" hasCustomPrompt="1"/>
          </p:nvPr>
        </p:nvSpPr>
        <p:spPr>
          <a:xfrm>
            <a:off x="863597"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Ekosisteminis požiūris</a:t>
            </a:r>
          </a:p>
        </p:txBody>
      </p:sp>
      <p:sp>
        <p:nvSpPr>
          <p:cNvPr id="10" name="Text Placeholder 20">
            <a:extLst>
              <a:ext uri="{FF2B5EF4-FFF2-40B4-BE49-F238E27FC236}">
                <a16:creationId xmlns:a16="http://schemas.microsoft.com/office/drawing/2014/main" id="{63654EC9-44A8-5048-83C2-2359A000B865}"/>
              </a:ext>
            </a:extLst>
          </p:cNvPr>
          <p:cNvSpPr>
            <a:spLocks noGrp="1"/>
          </p:cNvSpPr>
          <p:nvPr>
            <p:ph type="body" sz="quarter" idx="17" hasCustomPrompt="1"/>
          </p:nvPr>
        </p:nvSpPr>
        <p:spPr>
          <a:xfrm>
            <a:off x="6959600"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1" name="Text Placeholder 20">
            <a:extLst>
              <a:ext uri="{FF2B5EF4-FFF2-40B4-BE49-F238E27FC236}">
                <a16:creationId xmlns:a16="http://schemas.microsoft.com/office/drawing/2014/main" id="{87ED44B0-B49B-2E43-9448-B9CA2D9A13BF}"/>
              </a:ext>
            </a:extLst>
          </p:cNvPr>
          <p:cNvSpPr>
            <a:spLocks noGrp="1"/>
          </p:cNvSpPr>
          <p:nvPr>
            <p:ph type="body" sz="quarter" idx="18" hasCustomPrompt="1"/>
          </p:nvPr>
        </p:nvSpPr>
        <p:spPr>
          <a:xfrm>
            <a:off x="863597"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Tree>
    <p:extLst>
      <p:ext uri="{BB962C8B-B14F-4D97-AF65-F5344CB8AC3E}">
        <p14:creationId xmlns:p14="http://schemas.microsoft.com/office/powerpoint/2010/main" val="29675304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ekstas_Keturios dalys">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747910-06FD-4846-B37B-91A91EE5B3C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ext Placeholder 20">
            <a:extLst>
              <a:ext uri="{FF2B5EF4-FFF2-40B4-BE49-F238E27FC236}">
                <a16:creationId xmlns:a16="http://schemas.microsoft.com/office/drawing/2014/main" id="{719F9151-DC16-CE4F-9309-39250B29EAA0}"/>
              </a:ext>
            </a:extLst>
          </p:cNvPr>
          <p:cNvSpPr>
            <a:spLocks noGrp="1"/>
          </p:cNvSpPr>
          <p:nvPr>
            <p:ph type="body" sz="quarter" idx="15" hasCustomPrompt="1"/>
          </p:nvPr>
        </p:nvSpPr>
        <p:spPr>
          <a:xfrm>
            <a:off x="6959600"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5" name="Text Placeholder 20">
            <a:extLst>
              <a:ext uri="{FF2B5EF4-FFF2-40B4-BE49-F238E27FC236}">
                <a16:creationId xmlns:a16="http://schemas.microsoft.com/office/drawing/2014/main" id="{C502A480-02A7-4745-AB98-DBF617812510}"/>
              </a:ext>
            </a:extLst>
          </p:cNvPr>
          <p:cNvSpPr>
            <a:spLocks noGrp="1"/>
          </p:cNvSpPr>
          <p:nvPr>
            <p:ph type="body" sz="quarter" idx="16" hasCustomPrompt="1"/>
          </p:nvPr>
        </p:nvSpPr>
        <p:spPr>
          <a:xfrm>
            <a:off x="863597"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6" name="Text Placeholder 20">
            <a:extLst>
              <a:ext uri="{FF2B5EF4-FFF2-40B4-BE49-F238E27FC236}">
                <a16:creationId xmlns:a16="http://schemas.microsoft.com/office/drawing/2014/main" id="{9DD59F3E-D979-E24A-8E0A-3B87A2DA64D7}"/>
              </a:ext>
            </a:extLst>
          </p:cNvPr>
          <p:cNvSpPr>
            <a:spLocks noGrp="1"/>
          </p:cNvSpPr>
          <p:nvPr>
            <p:ph type="body" sz="quarter" idx="17" hasCustomPrompt="1"/>
          </p:nvPr>
        </p:nvSpPr>
        <p:spPr>
          <a:xfrm>
            <a:off x="6959600"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7" name="Text Placeholder 20">
            <a:extLst>
              <a:ext uri="{FF2B5EF4-FFF2-40B4-BE49-F238E27FC236}">
                <a16:creationId xmlns:a16="http://schemas.microsoft.com/office/drawing/2014/main" id="{F8037D3B-F9E1-394A-A1A9-880049C2F5D7}"/>
              </a:ext>
            </a:extLst>
          </p:cNvPr>
          <p:cNvSpPr>
            <a:spLocks noGrp="1"/>
          </p:cNvSpPr>
          <p:nvPr>
            <p:ph type="body" sz="quarter" idx="18" hasCustomPrompt="1"/>
          </p:nvPr>
        </p:nvSpPr>
        <p:spPr>
          <a:xfrm>
            <a:off x="863597"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Tree>
    <p:extLst>
      <p:ext uri="{BB962C8B-B14F-4D97-AF65-F5344CB8AC3E}">
        <p14:creationId xmlns:p14="http://schemas.microsoft.com/office/powerpoint/2010/main" val="17706961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skutinė">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6F833E-D503-7449-87CC-B8E383BC66CA}"/>
              </a:ext>
            </a:extLst>
          </p:cNvPr>
          <p:cNvPicPr>
            <a:picLocks noChangeAspect="1"/>
          </p:cNvPicPr>
          <p:nvPr userDrawn="1"/>
        </p:nvPicPr>
        <p:blipFill>
          <a:blip r:embed="rId2"/>
          <a:stretch>
            <a:fillRect/>
          </a:stretch>
        </p:blipFill>
        <p:spPr>
          <a:xfrm>
            <a:off x="10909021" y="424809"/>
            <a:ext cx="862883" cy="983770"/>
          </a:xfrm>
          <a:prstGeom prst="rect">
            <a:avLst/>
          </a:prstGeom>
        </p:spPr>
      </p:pic>
      <p:sp>
        <p:nvSpPr>
          <p:cNvPr id="15" name="Text Placeholder 7">
            <a:extLst>
              <a:ext uri="{FF2B5EF4-FFF2-40B4-BE49-F238E27FC236}">
                <a16:creationId xmlns:a16="http://schemas.microsoft.com/office/drawing/2014/main" id="{AD15DE3A-FC37-F54E-907A-A159B33E946B}"/>
              </a:ext>
            </a:extLst>
          </p:cNvPr>
          <p:cNvSpPr>
            <a:spLocks noGrp="1"/>
          </p:cNvSpPr>
          <p:nvPr>
            <p:ph type="body" sz="quarter" idx="11" hasCustomPrompt="1"/>
          </p:nvPr>
        </p:nvSpPr>
        <p:spPr>
          <a:xfrm>
            <a:off x="632355" y="2909230"/>
            <a:ext cx="8854531" cy="3534526"/>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0" b="1" i="0">
                <a:solidFill>
                  <a:srgbClr val="FFFF00"/>
                </a:solidFill>
                <a:latin typeface="Arial" panose="020B0604020202020204" pitchFamily="34" charset="0"/>
                <a:ea typeface="Inter Semi Bold" panose="020B05020300000000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Q&amp;A</a:t>
            </a:r>
          </a:p>
        </p:txBody>
      </p:sp>
      <p:pic>
        <p:nvPicPr>
          <p:cNvPr id="7" name="Picture 6">
            <a:extLst>
              <a:ext uri="{FF2B5EF4-FFF2-40B4-BE49-F238E27FC236}">
                <a16:creationId xmlns:a16="http://schemas.microsoft.com/office/drawing/2014/main" id="{ED861843-38B4-D148-99E5-9F4C3E2339E0}"/>
              </a:ext>
            </a:extLst>
          </p:cNvPr>
          <p:cNvPicPr>
            <a:picLocks noChangeAspect="1"/>
          </p:cNvPicPr>
          <p:nvPr userDrawn="1"/>
        </p:nvPicPr>
        <p:blipFill>
          <a:blip r:embed="rId3"/>
          <a:stretch>
            <a:fillRect/>
          </a:stretch>
        </p:blipFill>
        <p:spPr>
          <a:xfrm>
            <a:off x="10356850" y="0"/>
            <a:ext cx="190500" cy="6858000"/>
          </a:xfrm>
          <a:prstGeom prst="rect">
            <a:avLst/>
          </a:prstGeom>
        </p:spPr>
      </p:pic>
      <p:sp>
        <p:nvSpPr>
          <p:cNvPr id="3" name="Text Placeholder 2">
            <a:extLst>
              <a:ext uri="{FF2B5EF4-FFF2-40B4-BE49-F238E27FC236}">
                <a16:creationId xmlns:a16="http://schemas.microsoft.com/office/drawing/2014/main" id="{B1C7BC27-E701-EC4E-A29B-BA55A67673FA}"/>
              </a:ext>
            </a:extLst>
          </p:cNvPr>
          <p:cNvSpPr>
            <a:spLocks noGrp="1"/>
          </p:cNvSpPr>
          <p:nvPr>
            <p:ph type="body" sz="quarter" idx="12" hasCustomPrompt="1"/>
          </p:nvPr>
        </p:nvSpPr>
        <p:spPr>
          <a:xfrm rot="16200000">
            <a:off x="8847686" y="3603890"/>
            <a:ext cx="4985555" cy="643688"/>
          </a:xfrm>
          <a:prstGeom prst="rect">
            <a:avLst/>
          </a:prstGeom>
        </p:spPr>
        <p:txBody>
          <a:bodyPr anchor="ctr"/>
          <a:lstStyle>
            <a:lvl1pPr marL="0" indent="0">
              <a:lnSpc>
                <a:spcPct val="130000"/>
              </a:lnSpc>
              <a:spcBef>
                <a:spcPts val="0"/>
              </a:spcBef>
              <a:buNone/>
              <a:defRPr sz="1500" b="1" i="0">
                <a:solidFill>
                  <a:schemeClr val="bg1"/>
                </a:solidFill>
                <a:latin typeface="Arial" panose="020B0604020202020204" pitchFamily="34" charset="0"/>
                <a:ea typeface="Inter Medium" panose="020B0502030000000004" pitchFamily="34" charset="0"/>
                <a:cs typeface="Arial" panose="020B0604020202020204" pitchFamily="34" charset="0"/>
              </a:defRPr>
            </a:lvl1pPr>
            <a:lvl2pPr marL="4572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2pPr>
            <a:lvl3pPr marL="9144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3pPr>
            <a:lvl4pPr marL="13716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4pPr>
            <a:lvl5pPr marL="1828800" indent="0">
              <a:buNone/>
              <a:defRPr sz="1500" b="0" i="0">
                <a:solidFill>
                  <a:schemeClr val="bg1"/>
                </a:solidFill>
                <a:latin typeface="Inter Medium" panose="020B0502030000000004" pitchFamily="34" charset="0"/>
                <a:ea typeface="Inter Medium" panose="020B0502030000000004" pitchFamily="34" charset="0"/>
                <a:cs typeface="Inter Medium" panose="020B0502030000000004" pitchFamily="34" charset="0"/>
              </a:defRPr>
            </a:lvl5pPr>
          </a:lstStyle>
          <a:p>
            <a:pPr lvl="0"/>
            <a:r>
              <a:rPr lang="en-GB" dirty="0"/>
              <a:t>UŽ KIEKVIENOS TECHNOLOGIJOS – ŽMOGUS</a:t>
            </a:r>
            <a:endParaRPr lang="x-none" dirty="0"/>
          </a:p>
        </p:txBody>
      </p:sp>
      <p:pic>
        <p:nvPicPr>
          <p:cNvPr id="4" name="Picture 3">
            <a:extLst>
              <a:ext uri="{FF2B5EF4-FFF2-40B4-BE49-F238E27FC236}">
                <a16:creationId xmlns:a16="http://schemas.microsoft.com/office/drawing/2014/main" id="{5B3236F9-E2AE-0F43-8E57-369CAB5520BE}"/>
              </a:ext>
            </a:extLst>
          </p:cNvPr>
          <p:cNvPicPr>
            <a:picLocks noChangeAspect="1"/>
          </p:cNvPicPr>
          <p:nvPr userDrawn="1"/>
        </p:nvPicPr>
        <p:blipFill rotWithShape="1">
          <a:blip r:embed="rId4"/>
          <a:srcRect t="3" r="14257" b="-238517"/>
          <a:stretch/>
        </p:blipFill>
        <p:spPr>
          <a:xfrm>
            <a:off x="0" y="958421"/>
            <a:ext cx="10453816" cy="128974"/>
          </a:xfrm>
          <a:prstGeom prst="rect">
            <a:avLst/>
          </a:prstGeom>
        </p:spPr>
      </p:pic>
      <p:pic>
        <p:nvPicPr>
          <p:cNvPr id="5" name="Picture 4">
            <a:extLst>
              <a:ext uri="{FF2B5EF4-FFF2-40B4-BE49-F238E27FC236}">
                <a16:creationId xmlns:a16="http://schemas.microsoft.com/office/drawing/2014/main" id="{5280B7D9-02D2-AC4C-8368-6F07A5A2E8F5}"/>
              </a:ext>
            </a:extLst>
          </p:cNvPr>
          <p:cNvPicPr>
            <a:picLocks noChangeAspect="1"/>
          </p:cNvPicPr>
          <p:nvPr userDrawn="1"/>
        </p:nvPicPr>
        <p:blipFill>
          <a:blip r:embed="rId5"/>
          <a:stretch>
            <a:fillRect/>
          </a:stretch>
        </p:blipFill>
        <p:spPr>
          <a:xfrm>
            <a:off x="7293495" y="858795"/>
            <a:ext cx="1104900" cy="254000"/>
          </a:xfrm>
          <a:prstGeom prst="rect">
            <a:avLst/>
          </a:prstGeom>
        </p:spPr>
      </p:pic>
    </p:spTree>
    <p:extLst>
      <p:ext uri="{BB962C8B-B14F-4D97-AF65-F5344CB8AC3E}">
        <p14:creationId xmlns:p14="http://schemas.microsoft.com/office/powerpoint/2010/main" val="2764757651"/>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164A-0188-413F-8616-E4B177493B41}"/>
              </a:ext>
            </a:extLst>
          </p:cNvPr>
          <p:cNvSpPr txBox="1">
            <a:spLocks noGrp="1"/>
          </p:cNvSpPr>
          <p:nvPr>
            <p:ph type="title"/>
          </p:nvPr>
        </p:nvSpPr>
        <p:spPr>
          <a:xfrm>
            <a:off x="838203" y="365129"/>
            <a:ext cx="10515600" cy="1325559"/>
          </a:xfrm>
          <a:prstGeom prst="rect">
            <a:avLst/>
          </a:prstGeom>
        </p:spPr>
        <p:txBody>
          <a:bodyPr/>
          <a:lstStyle>
            <a:lvl1pPr>
              <a:defRPr/>
            </a:lvl1pPr>
          </a:lstStyle>
          <a:p>
            <a:pPr lvl="0"/>
            <a:r>
              <a:rPr lang="en-US"/>
              <a:t>Click to edit Master title style</a:t>
            </a:r>
            <a:endParaRPr lang="lt-LT"/>
          </a:p>
        </p:txBody>
      </p:sp>
      <p:sp>
        <p:nvSpPr>
          <p:cNvPr id="3" name="Content Placeholder 2">
            <a:extLst>
              <a:ext uri="{FF2B5EF4-FFF2-40B4-BE49-F238E27FC236}">
                <a16:creationId xmlns:a16="http://schemas.microsoft.com/office/drawing/2014/main" id="{BDD839E2-3C5E-461C-A40F-E6C083290F77}"/>
              </a:ext>
            </a:extLst>
          </p:cNvPr>
          <p:cNvSpPr txBox="1">
            <a:spLocks noGrp="1"/>
          </p:cNvSpPr>
          <p:nvPr>
            <p:ph idx="1"/>
          </p:nvPr>
        </p:nvSpPr>
        <p:spPr>
          <a:xfrm>
            <a:off x="838203" y="1825627"/>
            <a:ext cx="10515600" cy="4351336"/>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3CBA797B-2B4C-49F6-8A62-18BD7D07BA52}"/>
              </a:ext>
            </a:extLst>
          </p:cNvPr>
          <p:cNvSpPr txBox="1">
            <a:spLocks noGrp="1"/>
          </p:cNvSpPr>
          <p:nvPr>
            <p:ph type="dt" sz="half" idx="7"/>
          </p:nvPr>
        </p:nvSpPr>
        <p:spPr>
          <a:xfrm>
            <a:off x="838203" y="6356351"/>
            <a:ext cx="2743200" cy="365129"/>
          </a:xfrm>
          <a:prstGeom prst="rect">
            <a:avLst/>
          </a:prstGeom>
        </p:spPr>
        <p:txBody>
          <a:bodyPr/>
          <a:lstStyle>
            <a:lvl1pPr>
              <a:defRPr/>
            </a:lvl1pPr>
          </a:lstStyle>
          <a:p>
            <a:pPr lvl="0"/>
            <a:fld id="{B72262EB-FD77-7D4A-A0D4-BFAA687E0E26}" type="datetime1">
              <a:rPr lang="en-US" smtClean="0"/>
              <a:t>8/13/2021</a:t>
            </a:fld>
            <a:endParaRPr lang="lt-LT"/>
          </a:p>
        </p:txBody>
      </p:sp>
      <p:sp>
        <p:nvSpPr>
          <p:cNvPr id="5" name="Footer Placeholder 4">
            <a:extLst>
              <a:ext uri="{FF2B5EF4-FFF2-40B4-BE49-F238E27FC236}">
                <a16:creationId xmlns:a16="http://schemas.microsoft.com/office/drawing/2014/main" id="{8EAE4C2D-556F-40B8-8EE8-ACB5F2DE2CB7}"/>
              </a:ext>
            </a:extLst>
          </p:cNvPr>
          <p:cNvSpPr txBox="1">
            <a:spLocks noGrp="1"/>
          </p:cNvSpPr>
          <p:nvPr>
            <p:ph type="ftr" sz="quarter" idx="9"/>
          </p:nvPr>
        </p:nvSpPr>
        <p:spPr>
          <a:xfrm>
            <a:off x="4038603" y="6356351"/>
            <a:ext cx="4114800" cy="365129"/>
          </a:xfrm>
          <a:prstGeom prst="rect">
            <a:avLst/>
          </a:prstGeom>
        </p:spPr>
        <p:txBody>
          <a:bodyPr/>
          <a:lstStyle>
            <a:lvl1pPr>
              <a:defRPr/>
            </a:lvl1pPr>
          </a:lstStyle>
          <a:p>
            <a:pPr lvl="0"/>
            <a:endParaRPr lang="lt-LT"/>
          </a:p>
        </p:txBody>
      </p:sp>
      <p:sp>
        <p:nvSpPr>
          <p:cNvPr id="6" name="Slide Number Placeholder 5">
            <a:extLst>
              <a:ext uri="{FF2B5EF4-FFF2-40B4-BE49-F238E27FC236}">
                <a16:creationId xmlns:a16="http://schemas.microsoft.com/office/drawing/2014/main" id="{BED0AD2F-2EAF-45CC-8446-CB5F17D1A9FE}"/>
              </a:ext>
            </a:extLst>
          </p:cNvPr>
          <p:cNvSpPr txBox="1">
            <a:spLocks noGrp="1"/>
          </p:cNvSpPr>
          <p:nvPr>
            <p:ph type="sldNum" sz="quarter" idx="8"/>
          </p:nvPr>
        </p:nvSpPr>
        <p:spPr>
          <a:xfrm>
            <a:off x="8610603" y="6356351"/>
            <a:ext cx="2743200" cy="365129"/>
          </a:xfrm>
          <a:prstGeom prst="rect">
            <a:avLst/>
          </a:prstGeom>
        </p:spPr>
        <p:txBody>
          <a:bodyPr/>
          <a:lstStyle>
            <a:lvl1pPr>
              <a:defRPr/>
            </a:lvl1pPr>
          </a:lstStyle>
          <a:p>
            <a:pPr lvl="0"/>
            <a:fld id="{51D59B48-9D28-4849-9178-0E604650D7A9}" type="slidenum">
              <a:t>‹#›</a:t>
            </a:fld>
            <a:endParaRPr lang="lt-LT"/>
          </a:p>
        </p:txBody>
      </p:sp>
    </p:spTree>
    <p:extLst>
      <p:ext uri="{BB962C8B-B14F-4D97-AF65-F5344CB8AC3E}">
        <p14:creationId xmlns:p14="http://schemas.microsoft.com/office/powerpoint/2010/main" val="19605799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to">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2968082D-F45E-1B49-9FC3-AAC24B320736}"/>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571262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to_Antraštė_Balta">
    <p:bg>
      <p:bgPr>
        <a:solidFill>
          <a:schemeClr val="bg1"/>
        </a:solidFill>
        <a:effectLst/>
      </p:bgPr>
    </p:bg>
    <p:spTree>
      <p:nvGrpSpPr>
        <p:cNvPr id="1" name=""/>
        <p:cNvGrpSpPr/>
        <p:nvPr/>
      </p:nvGrpSpPr>
      <p:grpSpPr>
        <a:xfrm>
          <a:off x="0" y="0"/>
          <a:ext cx="0" cy="0"/>
          <a:chOff x="0" y="0"/>
          <a:chExt cx="0" cy="0"/>
        </a:xfrm>
      </p:grpSpPr>
      <p:sp>
        <p:nvSpPr>
          <p:cNvPr id="12" name="Text Placeholder 4">
            <a:extLst>
              <a:ext uri="{FF2B5EF4-FFF2-40B4-BE49-F238E27FC236}">
                <a16:creationId xmlns:a16="http://schemas.microsoft.com/office/drawing/2014/main" id="{50E515E2-7668-514A-A0B4-AC7D06DDB5FE}"/>
              </a:ext>
            </a:extLst>
          </p:cNvPr>
          <p:cNvSpPr>
            <a:spLocks noGrp="1"/>
          </p:cNvSpPr>
          <p:nvPr>
            <p:ph type="body" sz="quarter" idx="11" hasCustomPrompt="1"/>
          </p:nvPr>
        </p:nvSpPr>
        <p:spPr>
          <a:xfrm>
            <a:off x="641644" y="600737"/>
            <a:ext cx="9908045" cy="509636"/>
          </a:xfrm>
          <a:prstGeom prst="rect">
            <a:avLst/>
          </a:prstGeom>
        </p:spPr>
        <p:txBody>
          <a:bodyPr/>
          <a:lstStyle>
            <a:lvl1pPr marL="0" indent="0">
              <a:buNone/>
              <a:defRPr sz="30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sp>
        <p:nvSpPr>
          <p:cNvPr id="13" name="Picture Placeholder 3">
            <a:extLst>
              <a:ext uri="{FF2B5EF4-FFF2-40B4-BE49-F238E27FC236}">
                <a16:creationId xmlns:a16="http://schemas.microsoft.com/office/drawing/2014/main" id="{5F302F9B-B4B3-B045-8492-FFC9D530256C}"/>
              </a:ext>
            </a:extLst>
          </p:cNvPr>
          <p:cNvSpPr>
            <a:spLocks noGrp="1"/>
          </p:cNvSpPr>
          <p:nvPr>
            <p:ph type="pic" sz="quarter" idx="12"/>
          </p:nvPr>
        </p:nvSpPr>
        <p:spPr>
          <a:xfrm>
            <a:off x="0" y="1449388"/>
            <a:ext cx="12192000" cy="5408611"/>
          </a:xfrm>
          <a:prstGeom prst="rect">
            <a:avLst/>
          </a:prstGeom>
        </p:spPr>
        <p:txBody>
          <a:bodyPr/>
          <a:lstStyle/>
          <a:p>
            <a:endParaRPr lang="en-US"/>
          </a:p>
        </p:txBody>
      </p:sp>
    </p:spTree>
    <p:extLst>
      <p:ext uri="{BB962C8B-B14F-4D97-AF65-F5344CB8AC3E}">
        <p14:creationId xmlns:p14="http://schemas.microsoft.com/office/powerpoint/2010/main" val="1696790623"/>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to_Antraštė_Juoda">
    <p:bg>
      <p:bgPr>
        <a:solidFill>
          <a:schemeClr val="tx1"/>
        </a:solidFill>
        <a:effectLst/>
      </p:bgPr>
    </p:bg>
    <p:spTree>
      <p:nvGrpSpPr>
        <p:cNvPr id="1" name=""/>
        <p:cNvGrpSpPr/>
        <p:nvPr/>
      </p:nvGrpSpPr>
      <p:grpSpPr>
        <a:xfrm>
          <a:off x="0" y="0"/>
          <a:ext cx="0" cy="0"/>
          <a:chOff x="0" y="0"/>
          <a:chExt cx="0" cy="0"/>
        </a:xfrm>
      </p:grpSpPr>
      <p:sp>
        <p:nvSpPr>
          <p:cNvPr id="12" name="Text Placeholder 4">
            <a:extLst>
              <a:ext uri="{FF2B5EF4-FFF2-40B4-BE49-F238E27FC236}">
                <a16:creationId xmlns:a16="http://schemas.microsoft.com/office/drawing/2014/main" id="{50E515E2-7668-514A-A0B4-AC7D06DDB5FE}"/>
              </a:ext>
            </a:extLst>
          </p:cNvPr>
          <p:cNvSpPr>
            <a:spLocks noGrp="1"/>
          </p:cNvSpPr>
          <p:nvPr>
            <p:ph type="body" sz="quarter" idx="11" hasCustomPrompt="1"/>
          </p:nvPr>
        </p:nvSpPr>
        <p:spPr>
          <a:xfrm>
            <a:off x="641644" y="600737"/>
            <a:ext cx="9908045" cy="509636"/>
          </a:xfrm>
          <a:prstGeom prst="rect">
            <a:avLst/>
          </a:prstGeom>
        </p:spPr>
        <p:txBody>
          <a:bodyPr/>
          <a:lstStyle>
            <a:lvl1pPr marL="0" indent="0">
              <a:buNone/>
              <a:defRPr sz="30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sp>
        <p:nvSpPr>
          <p:cNvPr id="13" name="Picture Placeholder 3">
            <a:extLst>
              <a:ext uri="{FF2B5EF4-FFF2-40B4-BE49-F238E27FC236}">
                <a16:creationId xmlns:a16="http://schemas.microsoft.com/office/drawing/2014/main" id="{5F302F9B-B4B3-B045-8492-FFC9D530256C}"/>
              </a:ext>
            </a:extLst>
          </p:cNvPr>
          <p:cNvSpPr>
            <a:spLocks noGrp="1"/>
          </p:cNvSpPr>
          <p:nvPr>
            <p:ph type="pic" sz="quarter" idx="12"/>
          </p:nvPr>
        </p:nvSpPr>
        <p:spPr>
          <a:xfrm>
            <a:off x="0" y="1449388"/>
            <a:ext cx="12192000" cy="5408611"/>
          </a:xfrm>
          <a:prstGeom prst="rect">
            <a:avLst/>
          </a:prstGeom>
        </p:spPr>
        <p:txBody>
          <a:bodyPr/>
          <a:lstStyle/>
          <a:p>
            <a:endParaRPr lang="en-US"/>
          </a:p>
        </p:txBody>
      </p:sp>
    </p:spTree>
    <p:extLst>
      <p:ext uri="{BB962C8B-B14F-4D97-AF65-F5344CB8AC3E}">
        <p14:creationId xmlns:p14="http://schemas.microsoft.com/office/powerpoint/2010/main" val="3830311098"/>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vi_Foto_Juoda">
    <p:bg>
      <p:bgPr>
        <a:solidFill>
          <a:schemeClr val="tx1"/>
        </a:solidFill>
        <a:effectLst/>
      </p:bgPr>
    </p:bg>
    <p:spTree>
      <p:nvGrpSpPr>
        <p:cNvPr id="1" name=""/>
        <p:cNvGrpSpPr/>
        <p:nvPr/>
      </p:nvGrpSpPr>
      <p:grpSpPr>
        <a:xfrm>
          <a:off x="0" y="0"/>
          <a:ext cx="0" cy="0"/>
          <a:chOff x="0" y="0"/>
          <a:chExt cx="0" cy="0"/>
        </a:xfrm>
      </p:grpSpPr>
      <p:sp>
        <p:nvSpPr>
          <p:cNvPr id="12" name="Text Placeholder 4">
            <a:extLst>
              <a:ext uri="{FF2B5EF4-FFF2-40B4-BE49-F238E27FC236}">
                <a16:creationId xmlns:a16="http://schemas.microsoft.com/office/drawing/2014/main" id="{50E515E2-7668-514A-A0B4-AC7D06DDB5FE}"/>
              </a:ext>
            </a:extLst>
          </p:cNvPr>
          <p:cNvSpPr>
            <a:spLocks noGrp="1"/>
          </p:cNvSpPr>
          <p:nvPr>
            <p:ph type="body" sz="quarter" idx="11" hasCustomPrompt="1"/>
          </p:nvPr>
        </p:nvSpPr>
        <p:spPr>
          <a:xfrm>
            <a:off x="641644" y="600737"/>
            <a:ext cx="10908714" cy="509636"/>
          </a:xfrm>
          <a:prstGeom prst="rect">
            <a:avLst/>
          </a:prstGeom>
        </p:spPr>
        <p:txBody>
          <a:bodyPr/>
          <a:lstStyle>
            <a:lvl1pPr marL="0" indent="0">
              <a:buNone/>
              <a:defRPr sz="3000" b="1" i="0">
                <a:solidFill>
                  <a:schemeClr val="bg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sp>
        <p:nvSpPr>
          <p:cNvPr id="6" name="Picture Placeholder 3">
            <a:extLst>
              <a:ext uri="{FF2B5EF4-FFF2-40B4-BE49-F238E27FC236}">
                <a16:creationId xmlns:a16="http://schemas.microsoft.com/office/drawing/2014/main" id="{45230BBD-D8AC-0545-A7D5-13382E10E93A}"/>
              </a:ext>
            </a:extLst>
          </p:cNvPr>
          <p:cNvSpPr>
            <a:spLocks noGrp="1"/>
          </p:cNvSpPr>
          <p:nvPr>
            <p:ph type="pic" sz="quarter" idx="14"/>
          </p:nvPr>
        </p:nvSpPr>
        <p:spPr>
          <a:xfrm>
            <a:off x="638177" y="1809749"/>
            <a:ext cx="5181597" cy="4333876"/>
          </a:xfrm>
          <a:prstGeom prst="rect">
            <a:avLst/>
          </a:prstGeom>
        </p:spPr>
        <p:txBody>
          <a:bodyPr/>
          <a:lstStyle/>
          <a:p>
            <a:endParaRPr lang="en-US"/>
          </a:p>
        </p:txBody>
      </p:sp>
      <p:sp>
        <p:nvSpPr>
          <p:cNvPr id="7" name="Picture Placeholder 3">
            <a:extLst>
              <a:ext uri="{FF2B5EF4-FFF2-40B4-BE49-F238E27FC236}">
                <a16:creationId xmlns:a16="http://schemas.microsoft.com/office/drawing/2014/main" id="{10D8EEC7-A4A8-754E-B0D5-1BD7DE8A8170}"/>
              </a:ext>
            </a:extLst>
          </p:cNvPr>
          <p:cNvSpPr>
            <a:spLocks noGrp="1"/>
          </p:cNvSpPr>
          <p:nvPr>
            <p:ph type="pic" sz="quarter" idx="15"/>
          </p:nvPr>
        </p:nvSpPr>
        <p:spPr>
          <a:xfrm>
            <a:off x="6368761" y="1809749"/>
            <a:ext cx="5181597" cy="4333876"/>
          </a:xfrm>
          <a:prstGeom prst="rect">
            <a:avLst/>
          </a:prstGeom>
        </p:spPr>
        <p:txBody>
          <a:bodyPr/>
          <a:lstStyle/>
          <a:p>
            <a:endParaRPr lang="en-US"/>
          </a:p>
        </p:txBody>
      </p:sp>
      <p:sp>
        <p:nvSpPr>
          <p:cNvPr id="9" name="Slide Number Placeholder 3">
            <a:extLst>
              <a:ext uri="{FF2B5EF4-FFF2-40B4-BE49-F238E27FC236}">
                <a16:creationId xmlns:a16="http://schemas.microsoft.com/office/drawing/2014/main" id="{B18BB3B5-113D-8548-9F2F-322C167FD2BE}"/>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bg1"/>
                </a:solidFill>
                <a:latin typeface="Inter Semi Bold" panose="020B0502030000000004" pitchFamily="34" charset="0"/>
                <a:ea typeface="Inter Semi Bold" panose="020B0502030000000004" pitchFamily="34" charset="0"/>
                <a:cs typeface="Inter Semi Bold" panose="020B0502030000000004" pitchFamily="34" charset="0"/>
              </a:rPr>
              <a:pPr algn="ctr"/>
              <a:t>‹#›</a:t>
            </a:fld>
            <a:endParaRPr lang="en-US" sz="1400" b="1" i="0" dirty="0">
              <a:solidFill>
                <a:schemeClr val="bg1"/>
              </a:solidFill>
              <a:latin typeface="Inter Semi Bold" panose="020B0502030000000004" pitchFamily="34" charset="0"/>
              <a:ea typeface="Inter Semi Bold" panose="020B0502030000000004" pitchFamily="34" charset="0"/>
              <a:cs typeface="Inter Semi Bold" panose="020B0502030000000004" pitchFamily="34" charset="0"/>
            </a:endParaRPr>
          </a:p>
        </p:txBody>
      </p:sp>
    </p:spTree>
    <p:extLst>
      <p:ext uri="{BB962C8B-B14F-4D97-AF65-F5344CB8AC3E}">
        <p14:creationId xmlns:p14="http://schemas.microsoft.com/office/powerpoint/2010/main" val="3116550192"/>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vi_Foto_Balta">
    <p:bg>
      <p:bgPr>
        <a:solidFill>
          <a:schemeClr val="bg1"/>
        </a:solidFill>
        <a:effectLst/>
      </p:bgPr>
    </p:bg>
    <p:spTree>
      <p:nvGrpSpPr>
        <p:cNvPr id="1" name=""/>
        <p:cNvGrpSpPr/>
        <p:nvPr/>
      </p:nvGrpSpPr>
      <p:grpSpPr>
        <a:xfrm>
          <a:off x="0" y="0"/>
          <a:ext cx="0" cy="0"/>
          <a:chOff x="0" y="0"/>
          <a:chExt cx="0" cy="0"/>
        </a:xfrm>
      </p:grpSpPr>
      <p:sp>
        <p:nvSpPr>
          <p:cNvPr id="12" name="Text Placeholder 4">
            <a:extLst>
              <a:ext uri="{FF2B5EF4-FFF2-40B4-BE49-F238E27FC236}">
                <a16:creationId xmlns:a16="http://schemas.microsoft.com/office/drawing/2014/main" id="{50E515E2-7668-514A-A0B4-AC7D06DDB5FE}"/>
              </a:ext>
            </a:extLst>
          </p:cNvPr>
          <p:cNvSpPr>
            <a:spLocks noGrp="1"/>
          </p:cNvSpPr>
          <p:nvPr>
            <p:ph type="body" sz="quarter" idx="11" hasCustomPrompt="1"/>
          </p:nvPr>
        </p:nvSpPr>
        <p:spPr>
          <a:xfrm>
            <a:off x="641644" y="600737"/>
            <a:ext cx="10908714" cy="509636"/>
          </a:xfrm>
          <a:prstGeom prst="rect">
            <a:avLst/>
          </a:prstGeom>
        </p:spPr>
        <p:txBody>
          <a:bodyPr/>
          <a:lstStyle>
            <a:lvl1pPr marL="0" indent="0">
              <a:buNone/>
              <a:defRPr sz="30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Antraštė</a:t>
            </a:r>
            <a:endParaRPr lang="en-US" dirty="0"/>
          </a:p>
        </p:txBody>
      </p:sp>
      <p:sp>
        <p:nvSpPr>
          <p:cNvPr id="6" name="Picture Placeholder 3">
            <a:extLst>
              <a:ext uri="{FF2B5EF4-FFF2-40B4-BE49-F238E27FC236}">
                <a16:creationId xmlns:a16="http://schemas.microsoft.com/office/drawing/2014/main" id="{45230BBD-D8AC-0545-A7D5-13382E10E93A}"/>
              </a:ext>
            </a:extLst>
          </p:cNvPr>
          <p:cNvSpPr>
            <a:spLocks noGrp="1"/>
          </p:cNvSpPr>
          <p:nvPr>
            <p:ph type="pic" sz="quarter" idx="14"/>
          </p:nvPr>
        </p:nvSpPr>
        <p:spPr>
          <a:xfrm>
            <a:off x="638177" y="1809749"/>
            <a:ext cx="5181597" cy="4333876"/>
          </a:xfrm>
          <a:prstGeom prst="rect">
            <a:avLst/>
          </a:prstGeom>
        </p:spPr>
        <p:txBody>
          <a:bodyPr/>
          <a:lstStyle/>
          <a:p>
            <a:endParaRPr lang="en-US"/>
          </a:p>
        </p:txBody>
      </p:sp>
      <p:sp>
        <p:nvSpPr>
          <p:cNvPr id="7" name="Picture Placeholder 3">
            <a:extLst>
              <a:ext uri="{FF2B5EF4-FFF2-40B4-BE49-F238E27FC236}">
                <a16:creationId xmlns:a16="http://schemas.microsoft.com/office/drawing/2014/main" id="{10D8EEC7-A4A8-754E-B0D5-1BD7DE8A8170}"/>
              </a:ext>
            </a:extLst>
          </p:cNvPr>
          <p:cNvSpPr>
            <a:spLocks noGrp="1"/>
          </p:cNvSpPr>
          <p:nvPr>
            <p:ph type="pic" sz="quarter" idx="15"/>
          </p:nvPr>
        </p:nvSpPr>
        <p:spPr>
          <a:xfrm>
            <a:off x="6368761" y="1809749"/>
            <a:ext cx="5181597" cy="4333876"/>
          </a:xfrm>
          <a:prstGeom prst="rect">
            <a:avLst/>
          </a:prstGeom>
        </p:spPr>
        <p:txBody>
          <a:bodyPr/>
          <a:lstStyle/>
          <a:p>
            <a:endParaRPr lang="en-US"/>
          </a:p>
        </p:txBody>
      </p:sp>
      <p:sp>
        <p:nvSpPr>
          <p:cNvPr id="8" name="Slide Number Placeholder 3">
            <a:extLst>
              <a:ext uri="{FF2B5EF4-FFF2-40B4-BE49-F238E27FC236}">
                <a16:creationId xmlns:a16="http://schemas.microsoft.com/office/drawing/2014/main" id="{786F870C-64A2-4745-A31D-1B11AEC206B2}"/>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tx1"/>
                </a:solidFill>
                <a:latin typeface="Inter Semi Bold" panose="020B0502030000000004" pitchFamily="34" charset="0"/>
                <a:ea typeface="Inter Semi Bold" panose="020B0502030000000004" pitchFamily="34" charset="0"/>
                <a:cs typeface="Inter Semi Bold" panose="020B0502030000000004" pitchFamily="34" charset="0"/>
              </a:rPr>
              <a:pPr algn="ctr"/>
              <a:t>‹#›</a:t>
            </a:fld>
            <a:endParaRPr lang="en-US" sz="1400" b="1" i="0" dirty="0">
              <a:solidFill>
                <a:schemeClr val="tx1"/>
              </a:solidFill>
              <a:latin typeface="Inter Semi Bold" panose="020B0502030000000004" pitchFamily="34" charset="0"/>
              <a:ea typeface="Inter Semi Bold" panose="020B0502030000000004" pitchFamily="34" charset="0"/>
              <a:cs typeface="Inter Semi Bold" panose="020B0502030000000004" pitchFamily="34" charset="0"/>
            </a:endParaRPr>
          </a:p>
        </p:txBody>
      </p:sp>
    </p:spTree>
    <p:extLst>
      <p:ext uri="{BB962C8B-B14F-4D97-AF65-F5344CB8AC3E}">
        <p14:creationId xmlns:p14="http://schemas.microsoft.com/office/powerpoint/2010/main" val="2001385822"/>
      </p:ext>
    </p:extLst>
  </p:cSld>
  <p:clrMapOvr>
    <a:masterClrMapping/>
  </p:clrMapOvr>
  <p:extLst>
    <p:ext uri="{DCECCB84-F9BA-43D5-87BE-67443E8EF086}">
      <p15:sldGuideLst xmlns:p15="http://schemas.microsoft.com/office/powerpoint/2012/main">
        <p15:guide id="1" orient="horz" pos="3702" userDrawn="1">
          <p15:clr>
            <a:srgbClr val="FBAE40"/>
          </p15:clr>
        </p15:guide>
        <p15:guide id="2" pos="1096" userDrawn="1">
          <p15:clr>
            <a:srgbClr val="FBAE40"/>
          </p15:clr>
        </p15:guide>
        <p15:guide id="3" pos="4384" userDrawn="1">
          <p15:clr>
            <a:srgbClr val="FBAE40"/>
          </p15:clr>
        </p15:guide>
        <p15:guide id="4" pos="2184" userDrawn="1">
          <p15:clr>
            <a:srgbClr val="FBAE40"/>
          </p15:clr>
        </p15:guide>
        <p15:guide id="5" pos="3296" userDrawn="1">
          <p15:clr>
            <a:srgbClr val="FBAE40"/>
          </p15:clr>
        </p15:guide>
        <p15:guide id="6" pos="5473" userDrawn="1">
          <p15:clr>
            <a:srgbClr val="FBAE40"/>
          </p15:clr>
        </p15:guide>
        <p15:guide id="8" pos="6584" userDrawn="1">
          <p15:clr>
            <a:srgbClr val="FBAE40"/>
          </p15:clr>
        </p15:guide>
        <p15:guide id="9" pos="6040" userDrawn="1">
          <p15:clr>
            <a:srgbClr val="FBAE40"/>
          </p15:clr>
        </p15:guide>
        <p15:guide id="10" orient="horz" pos="3090" userDrawn="1">
          <p15:clr>
            <a:srgbClr val="FBAE40"/>
          </p15:clr>
        </p15:guide>
        <p15:guide id="11" orient="horz" pos="1842" userDrawn="1">
          <p15:clr>
            <a:srgbClr val="FBAE40"/>
          </p15:clr>
        </p15:guide>
        <p15:guide id="12" orient="horz" pos="1230" userDrawn="1">
          <p15:clr>
            <a:srgbClr val="FBAE40"/>
          </p15:clr>
        </p15:guide>
        <p15:guide id="13" orient="horz" pos="913" userDrawn="1">
          <p15:clr>
            <a:srgbClr val="FBAE40"/>
          </p15:clr>
        </p15:guide>
        <p15:guide id="14" orient="horz" pos="618" userDrawn="1">
          <p15:clr>
            <a:srgbClr val="FBAE40"/>
          </p15:clr>
        </p15:guide>
        <p15:guide id="15" orient="horz" pos="2478" userDrawn="1">
          <p15:clr>
            <a:srgbClr val="FBAE40"/>
          </p15:clr>
        </p15:guide>
        <p15:guide id="16" pos="393" userDrawn="1">
          <p15:clr>
            <a:srgbClr val="FBAE40"/>
          </p15:clr>
        </p15:guide>
        <p15:guide id="17" orient="horz" pos="3929" userDrawn="1">
          <p15:clr>
            <a:srgbClr val="FBAE40"/>
          </p15:clr>
        </p15:guide>
        <p15:guide id="18" orient="horz" pos="368"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to_Antraštė_Tekstas_Balta">
    <p:bg>
      <p:bgPr>
        <a:solidFill>
          <a:schemeClr val="bg1"/>
        </a:solidFill>
        <a:effectLst/>
      </p:bgPr>
    </p:bg>
    <p:spTree>
      <p:nvGrpSpPr>
        <p:cNvPr id="1" name=""/>
        <p:cNvGrpSpPr/>
        <p:nvPr/>
      </p:nvGrpSpPr>
      <p:grpSpPr>
        <a:xfrm>
          <a:off x="0" y="0"/>
          <a:ext cx="0" cy="0"/>
          <a:chOff x="0" y="0"/>
          <a:chExt cx="0" cy="0"/>
        </a:xfrm>
      </p:grpSpPr>
      <p:sp>
        <p:nvSpPr>
          <p:cNvPr id="23" name="Text Placeholder 20">
            <a:extLst>
              <a:ext uri="{FF2B5EF4-FFF2-40B4-BE49-F238E27FC236}">
                <a16:creationId xmlns:a16="http://schemas.microsoft.com/office/drawing/2014/main" id="{2E6D4784-2EA3-C74A-80A6-6E53A345902F}"/>
              </a:ext>
            </a:extLst>
          </p:cNvPr>
          <p:cNvSpPr>
            <a:spLocks noGrp="1"/>
          </p:cNvSpPr>
          <p:nvPr>
            <p:ph type="body" sz="quarter" idx="16" hasCustomPrompt="1"/>
          </p:nvPr>
        </p:nvSpPr>
        <p:spPr>
          <a:xfrm>
            <a:off x="6735930" y="2924175"/>
            <a:ext cx="4922888" cy="3311169"/>
          </a:xfrm>
          <a:prstGeom prst="rect">
            <a:avLst/>
          </a:prstGeom>
        </p:spPr>
        <p:txBody>
          <a:bodyPr anchor="t"/>
          <a:lstStyle>
            <a:lvl1pPr marL="0" indent="0">
              <a:lnSpc>
                <a:spcPct val="110000"/>
              </a:lnSpc>
              <a:spcBef>
                <a:spcPts val="0"/>
              </a:spcBef>
              <a:spcAft>
                <a:spcPts val="0"/>
              </a:spcAft>
              <a:buFont typeface="+mj-lt"/>
              <a:buNone/>
              <a:defRPr sz="16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25" name="Text Placeholder 4">
            <a:extLst>
              <a:ext uri="{FF2B5EF4-FFF2-40B4-BE49-F238E27FC236}">
                <a16:creationId xmlns:a16="http://schemas.microsoft.com/office/drawing/2014/main" id="{5592035A-2271-5843-9AF4-E3E9FDCF0139}"/>
              </a:ext>
            </a:extLst>
          </p:cNvPr>
          <p:cNvSpPr>
            <a:spLocks noGrp="1"/>
          </p:cNvSpPr>
          <p:nvPr>
            <p:ph type="body" sz="quarter" idx="18" hasCustomPrompt="1"/>
          </p:nvPr>
        </p:nvSpPr>
        <p:spPr>
          <a:xfrm>
            <a:off x="6737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ANTRAŠTĖ</a:t>
            </a:r>
          </a:p>
        </p:txBody>
      </p:sp>
      <p:sp>
        <p:nvSpPr>
          <p:cNvPr id="13" name="Picture Placeholder 4">
            <a:extLst>
              <a:ext uri="{FF2B5EF4-FFF2-40B4-BE49-F238E27FC236}">
                <a16:creationId xmlns:a16="http://schemas.microsoft.com/office/drawing/2014/main" id="{BFB2BAA7-03FA-7D45-B48B-16E2EB97900F}"/>
              </a:ext>
            </a:extLst>
          </p:cNvPr>
          <p:cNvSpPr>
            <a:spLocks noGrp="1"/>
          </p:cNvSpPr>
          <p:nvPr>
            <p:ph type="pic" sz="quarter" idx="19"/>
          </p:nvPr>
        </p:nvSpPr>
        <p:spPr>
          <a:xfrm>
            <a:off x="1" y="1"/>
            <a:ext cx="6096000" cy="6858000"/>
          </a:xfrm>
          <a:prstGeom prst="rect">
            <a:avLst/>
          </a:prstGeom>
        </p:spPr>
        <p:txBody>
          <a:bodyPr/>
          <a:lstStyle/>
          <a:p>
            <a:endParaRPr lang="x-none" dirty="0"/>
          </a:p>
        </p:txBody>
      </p:sp>
      <p:sp>
        <p:nvSpPr>
          <p:cNvPr id="6" name="Slide Number Placeholder 3">
            <a:extLst>
              <a:ext uri="{FF2B5EF4-FFF2-40B4-BE49-F238E27FC236}">
                <a16:creationId xmlns:a16="http://schemas.microsoft.com/office/drawing/2014/main" id="{E960C207-DFB8-7C44-BEFE-3C8BB4B229DC}"/>
              </a:ext>
            </a:extLst>
          </p:cNvPr>
          <p:cNvSpPr txBox="1">
            <a:spLocks/>
          </p:cNvSpPr>
          <p:nvPr userDrawn="1"/>
        </p:nvSpPr>
        <p:spPr>
          <a:xfrm>
            <a:off x="11163044" y="6286367"/>
            <a:ext cx="922601" cy="365125"/>
          </a:xfrm>
          <a:prstGeom prst="rect">
            <a:avLst/>
          </a:prstGeom>
        </p:spPr>
        <p:txBody>
          <a:bodyPr anchor="b"/>
          <a:lstStyle>
            <a:defPPr>
              <a:defRPr lang="en-US"/>
            </a:defPPr>
            <a:lvl1pPr marL="0" algn="r" defTabSz="914400" rtl="0" eaLnBrk="1" latinLnBrk="0" hangingPunct="1">
              <a:defRPr sz="15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6F01323-A656-431B-B19E-EE6A8E2AF848}" type="slidenum">
              <a:rPr lang="en-US" sz="1400" b="1" i="0" smtClean="0">
                <a:solidFill>
                  <a:schemeClr val="tx1"/>
                </a:solidFill>
                <a:latin typeface="Arial" panose="020B0604020202020204" pitchFamily="34" charset="0"/>
                <a:ea typeface="Inter Semi Bold" panose="020B0502030000000004" pitchFamily="34" charset="0"/>
                <a:cs typeface="Arial" panose="020B0604020202020204" pitchFamily="34" charset="0"/>
              </a:rPr>
              <a:pPr algn="ctr"/>
              <a:t>‹#›</a:t>
            </a:fld>
            <a:endParaRPr lang="en-US" sz="1400" b="1" i="0" dirty="0">
              <a:solidFill>
                <a:schemeClr val="tx1"/>
              </a:solidFill>
              <a:latin typeface="Arial" panose="020B0604020202020204" pitchFamily="34" charset="0"/>
              <a:ea typeface="Inter Semi Bold" panose="020B0502030000000004" pitchFamily="34" charset="0"/>
              <a:cs typeface="Arial" panose="020B0604020202020204" pitchFamily="34" charset="0"/>
            </a:endParaRPr>
          </a:p>
        </p:txBody>
      </p:sp>
    </p:spTree>
    <p:extLst>
      <p:ext uri="{BB962C8B-B14F-4D97-AF65-F5344CB8AC3E}">
        <p14:creationId xmlns:p14="http://schemas.microsoft.com/office/powerpoint/2010/main" val="4081787762"/>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ntraštė_Tekstas_Foto_Balta">
    <p:bg>
      <p:bgPr>
        <a:solidFill>
          <a:schemeClr val="bg1"/>
        </a:solidFill>
        <a:effectLst/>
      </p:bgPr>
    </p:bg>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BFB2BAA7-03FA-7D45-B48B-16E2EB97900F}"/>
              </a:ext>
            </a:extLst>
          </p:cNvPr>
          <p:cNvSpPr>
            <a:spLocks noGrp="1"/>
          </p:cNvSpPr>
          <p:nvPr>
            <p:ph type="pic" sz="quarter" idx="19"/>
          </p:nvPr>
        </p:nvSpPr>
        <p:spPr>
          <a:xfrm>
            <a:off x="6096000" y="1"/>
            <a:ext cx="6096000" cy="6858000"/>
          </a:xfrm>
          <a:prstGeom prst="rect">
            <a:avLst/>
          </a:prstGeom>
        </p:spPr>
        <p:txBody>
          <a:bodyPr/>
          <a:lstStyle/>
          <a:p>
            <a:endParaRPr lang="x-none" dirty="0"/>
          </a:p>
        </p:txBody>
      </p:sp>
      <p:sp>
        <p:nvSpPr>
          <p:cNvPr id="6" name="Text Placeholder 20">
            <a:extLst>
              <a:ext uri="{FF2B5EF4-FFF2-40B4-BE49-F238E27FC236}">
                <a16:creationId xmlns:a16="http://schemas.microsoft.com/office/drawing/2014/main" id="{66AC166F-BD2D-6D49-902E-EA2D168F6C1B}"/>
              </a:ext>
            </a:extLst>
          </p:cNvPr>
          <p:cNvSpPr>
            <a:spLocks noGrp="1"/>
          </p:cNvSpPr>
          <p:nvPr>
            <p:ph type="body" sz="quarter" idx="15" hasCustomPrompt="1"/>
          </p:nvPr>
        </p:nvSpPr>
        <p:spPr>
          <a:xfrm>
            <a:off x="639930" y="2924175"/>
            <a:ext cx="4922888" cy="3311169"/>
          </a:xfrm>
          <a:prstGeom prst="rect">
            <a:avLst/>
          </a:prstGeom>
        </p:spPr>
        <p:txBody>
          <a:bodyPr anchor="t"/>
          <a:lstStyle>
            <a:lvl1pPr marL="0" indent="0">
              <a:lnSpc>
                <a:spcPct val="110000"/>
              </a:lnSpc>
              <a:spcBef>
                <a:spcPts val="0"/>
              </a:spcBef>
              <a:spcAft>
                <a:spcPts val="0"/>
              </a:spcAft>
              <a:buFont typeface="+mj-lt"/>
              <a:buNone/>
              <a:defRPr sz="16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7" name="Text Placeholder 4">
            <a:extLst>
              <a:ext uri="{FF2B5EF4-FFF2-40B4-BE49-F238E27FC236}">
                <a16:creationId xmlns:a16="http://schemas.microsoft.com/office/drawing/2014/main" id="{C1CCD885-C1EB-3A48-B8A0-CC1F23EEB6AE}"/>
              </a:ext>
            </a:extLst>
          </p:cNvPr>
          <p:cNvSpPr>
            <a:spLocks noGrp="1"/>
          </p:cNvSpPr>
          <p:nvPr>
            <p:ph type="body" sz="quarter" idx="11" hasCustomPrompt="1"/>
          </p:nvPr>
        </p:nvSpPr>
        <p:spPr>
          <a:xfrm>
            <a:off x="641645" y="600737"/>
            <a:ext cx="4921173" cy="509636"/>
          </a:xfrm>
          <a:prstGeom prst="rect">
            <a:avLst/>
          </a:prstGeom>
        </p:spPr>
        <p:txBody>
          <a:bodyPr/>
          <a:lstStyle>
            <a:lvl1pPr marL="0" indent="0">
              <a:buNone/>
              <a:defRPr sz="2200" b="1" i="0">
                <a:solidFill>
                  <a:schemeClr val="tx1"/>
                </a:solidFill>
                <a:latin typeface="Arial" panose="020B0604020202020204" pitchFamily="34" charset="0"/>
                <a:ea typeface="Inter Semi Bold" panose="020B05020300000000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ANTRAŠTĖ</a:t>
            </a:r>
          </a:p>
        </p:txBody>
      </p:sp>
    </p:spTree>
    <p:extLst>
      <p:ext uri="{BB962C8B-B14F-4D97-AF65-F5344CB8AC3E}">
        <p14:creationId xmlns:p14="http://schemas.microsoft.com/office/powerpoint/2010/main" val="3322117946"/>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Foto_Antraštė_Keturios dalys">
    <p:bg>
      <p:bgPr>
        <a:solidFill>
          <a:schemeClr val="tx1"/>
        </a:solidFill>
        <a:effectLst/>
      </p:bgPr>
    </p:bg>
    <p:spTree>
      <p:nvGrpSpPr>
        <p:cNvPr id="1" name=""/>
        <p:cNvGrpSpPr/>
        <p:nvPr/>
      </p:nvGrpSpPr>
      <p:grpSpPr>
        <a:xfrm>
          <a:off x="0" y="0"/>
          <a:ext cx="0" cy="0"/>
          <a:chOff x="0" y="0"/>
          <a:chExt cx="0" cy="0"/>
        </a:xfrm>
      </p:grpSpPr>
      <p:sp>
        <p:nvSpPr>
          <p:cNvPr id="16" name="Text Placeholder 20">
            <a:extLst>
              <a:ext uri="{FF2B5EF4-FFF2-40B4-BE49-F238E27FC236}">
                <a16:creationId xmlns:a16="http://schemas.microsoft.com/office/drawing/2014/main" id="{69113ABE-874B-0647-8AAD-DE5BA4A26CCF}"/>
              </a:ext>
            </a:extLst>
          </p:cNvPr>
          <p:cNvSpPr>
            <a:spLocks noGrp="1"/>
          </p:cNvSpPr>
          <p:nvPr>
            <p:ph type="body" sz="quarter" idx="16" hasCustomPrompt="1"/>
          </p:nvPr>
        </p:nvSpPr>
        <p:spPr>
          <a:xfrm>
            <a:off x="863597"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9" name="Text Placeholder 20">
            <a:extLst>
              <a:ext uri="{FF2B5EF4-FFF2-40B4-BE49-F238E27FC236}">
                <a16:creationId xmlns:a16="http://schemas.microsoft.com/office/drawing/2014/main" id="{BAFEA5EF-7EB5-B242-B569-0521DECA7C5F}"/>
              </a:ext>
            </a:extLst>
          </p:cNvPr>
          <p:cNvSpPr>
            <a:spLocks noGrp="1"/>
          </p:cNvSpPr>
          <p:nvPr>
            <p:ph type="body" sz="quarter" idx="17" hasCustomPrompt="1"/>
          </p:nvPr>
        </p:nvSpPr>
        <p:spPr>
          <a:xfrm>
            <a:off x="6959600" y="342900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8" name="Picture Placeholder 4">
            <a:extLst>
              <a:ext uri="{FF2B5EF4-FFF2-40B4-BE49-F238E27FC236}">
                <a16:creationId xmlns:a16="http://schemas.microsoft.com/office/drawing/2014/main" id="{D95773F8-D068-1F4A-994E-CAA5A3CA9D73}"/>
              </a:ext>
            </a:extLst>
          </p:cNvPr>
          <p:cNvSpPr>
            <a:spLocks noGrp="1"/>
          </p:cNvSpPr>
          <p:nvPr>
            <p:ph type="pic" sz="quarter" idx="19"/>
          </p:nvPr>
        </p:nvSpPr>
        <p:spPr>
          <a:xfrm>
            <a:off x="0" y="3429001"/>
            <a:ext cx="6096000" cy="3428997"/>
          </a:xfrm>
          <a:prstGeom prst="rect">
            <a:avLst/>
          </a:prstGeom>
        </p:spPr>
        <p:txBody>
          <a:bodyPr/>
          <a:lstStyle/>
          <a:p>
            <a:endParaRPr lang="x-none" dirty="0"/>
          </a:p>
        </p:txBody>
      </p:sp>
      <p:sp>
        <p:nvSpPr>
          <p:cNvPr id="11" name="Picture Placeholder 4">
            <a:extLst>
              <a:ext uri="{FF2B5EF4-FFF2-40B4-BE49-F238E27FC236}">
                <a16:creationId xmlns:a16="http://schemas.microsoft.com/office/drawing/2014/main" id="{52F83555-CE96-6D4C-89FF-4953A94371F1}"/>
              </a:ext>
            </a:extLst>
          </p:cNvPr>
          <p:cNvSpPr>
            <a:spLocks noGrp="1"/>
          </p:cNvSpPr>
          <p:nvPr>
            <p:ph type="pic" sz="quarter" idx="20"/>
          </p:nvPr>
        </p:nvSpPr>
        <p:spPr>
          <a:xfrm>
            <a:off x="6096000" y="1"/>
            <a:ext cx="6096000" cy="3428997"/>
          </a:xfrm>
          <a:prstGeom prst="rect">
            <a:avLst/>
          </a:prstGeom>
        </p:spPr>
        <p:txBody>
          <a:bodyPr/>
          <a:lstStyle/>
          <a:p>
            <a:endParaRPr lang="x-none" dirty="0"/>
          </a:p>
        </p:txBody>
      </p:sp>
    </p:spTree>
    <p:extLst>
      <p:ext uri="{BB962C8B-B14F-4D97-AF65-F5344CB8AC3E}">
        <p14:creationId xmlns:p14="http://schemas.microsoft.com/office/powerpoint/2010/main" val="3899158391"/>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Foto_Antraštė_Keturios dalys">
    <p:bg>
      <p:bgPr>
        <a:solidFill>
          <a:schemeClr val="bg1"/>
        </a:solidFill>
        <a:effectLst/>
      </p:bgPr>
    </p:bg>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D95773F8-D068-1F4A-994E-CAA5A3CA9D73}"/>
              </a:ext>
            </a:extLst>
          </p:cNvPr>
          <p:cNvSpPr>
            <a:spLocks noGrp="1"/>
          </p:cNvSpPr>
          <p:nvPr>
            <p:ph type="pic" sz="quarter" idx="19"/>
          </p:nvPr>
        </p:nvSpPr>
        <p:spPr>
          <a:xfrm>
            <a:off x="0" y="1"/>
            <a:ext cx="6096000" cy="3428997"/>
          </a:xfrm>
          <a:prstGeom prst="rect">
            <a:avLst/>
          </a:prstGeom>
        </p:spPr>
        <p:txBody>
          <a:bodyPr/>
          <a:lstStyle/>
          <a:p>
            <a:endParaRPr lang="x-none" dirty="0"/>
          </a:p>
        </p:txBody>
      </p:sp>
      <p:sp>
        <p:nvSpPr>
          <p:cNvPr id="16" name="Text Placeholder 20">
            <a:extLst>
              <a:ext uri="{FF2B5EF4-FFF2-40B4-BE49-F238E27FC236}">
                <a16:creationId xmlns:a16="http://schemas.microsoft.com/office/drawing/2014/main" id="{69113ABE-874B-0647-8AAD-DE5BA4A26CCF}"/>
              </a:ext>
            </a:extLst>
          </p:cNvPr>
          <p:cNvSpPr>
            <a:spLocks noGrp="1"/>
          </p:cNvSpPr>
          <p:nvPr>
            <p:ph type="body" sz="quarter" idx="16" hasCustomPrompt="1"/>
          </p:nvPr>
        </p:nvSpPr>
        <p:spPr>
          <a:xfrm>
            <a:off x="863597" y="3428998"/>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9" name="Text Placeholder 20">
            <a:extLst>
              <a:ext uri="{FF2B5EF4-FFF2-40B4-BE49-F238E27FC236}">
                <a16:creationId xmlns:a16="http://schemas.microsoft.com/office/drawing/2014/main" id="{BAFEA5EF-7EB5-B242-B569-0521DECA7C5F}"/>
              </a:ext>
            </a:extLst>
          </p:cNvPr>
          <p:cNvSpPr>
            <a:spLocks noGrp="1"/>
          </p:cNvSpPr>
          <p:nvPr>
            <p:ph type="body" sz="quarter" idx="17" hasCustomPrompt="1"/>
          </p:nvPr>
        </p:nvSpPr>
        <p:spPr>
          <a:xfrm>
            <a:off x="6959600"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tx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1" name="Picture Placeholder 4">
            <a:extLst>
              <a:ext uri="{FF2B5EF4-FFF2-40B4-BE49-F238E27FC236}">
                <a16:creationId xmlns:a16="http://schemas.microsoft.com/office/drawing/2014/main" id="{52F83555-CE96-6D4C-89FF-4953A94371F1}"/>
              </a:ext>
            </a:extLst>
          </p:cNvPr>
          <p:cNvSpPr>
            <a:spLocks noGrp="1"/>
          </p:cNvSpPr>
          <p:nvPr>
            <p:ph type="pic" sz="quarter" idx="20"/>
          </p:nvPr>
        </p:nvSpPr>
        <p:spPr>
          <a:xfrm>
            <a:off x="6096000" y="3429003"/>
            <a:ext cx="6096000" cy="3428997"/>
          </a:xfrm>
          <a:prstGeom prst="rect">
            <a:avLst/>
          </a:prstGeom>
        </p:spPr>
        <p:txBody>
          <a:bodyPr/>
          <a:lstStyle/>
          <a:p>
            <a:endParaRPr lang="x-none" dirty="0"/>
          </a:p>
        </p:txBody>
      </p:sp>
    </p:spTree>
    <p:extLst>
      <p:ext uri="{BB962C8B-B14F-4D97-AF65-F5344CB8AC3E}">
        <p14:creationId xmlns:p14="http://schemas.microsoft.com/office/powerpoint/2010/main" val="4197057146"/>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Foto_Antraštė_Keturios dalys">
    <p:bg>
      <p:bgPr>
        <a:solidFill>
          <a:schemeClr val="tx1"/>
        </a:solidFill>
        <a:effectLst/>
      </p:bgPr>
    </p:bg>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D95773F8-D068-1F4A-994E-CAA5A3CA9D73}"/>
              </a:ext>
            </a:extLst>
          </p:cNvPr>
          <p:cNvSpPr>
            <a:spLocks noGrp="1"/>
          </p:cNvSpPr>
          <p:nvPr>
            <p:ph type="pic" sz="quarter" idx="19"/>
          </p:nvPr>
        </p:nvSpPr>
        <p:spPr>
          <a:xfrm>
            <a:off x="0" y="1"/>
            <a:ext cx="6096000" cy="3428997"/>
          </a:xfrm>
          <a:prstGeom prst="rect">
            <a:avLst/>
          </a:prstGeom>
        </p:spPr>
        <p:txBody>
          <a:bodyPr/>
          <a:lstStyle/>
          <a:p>
            <a:endParaRPr lang="x-none" dirty="0"/>
          </a:p>
        </p:txBody>
      </p:sp>
      <p:sp>
        <p:nvSpPr>
          <p:cNvPr id="16" name="Text Placeholder 20">
            <a:extLst>
              <a:ext uri="{FF2B5EF4-FFF2-40B4-BE49-F238E27FC236}">
                <a16:creationId xmlns:a16="http://schemas.microsoft.com/office/drawing/2014/main" id="{69113ABE-874B-0647-8AAD-DE5BA4A26CCF}"/>
              </a:ext>
            </a:extLst>
          </p:cNvPr>
          <p:cNvSpPr>
            <a:spLocks noGrp="1"/>
          </p:cNvSpPr>
          <p:nvPr>
            <p:ph type="body" sz="quarter" idx="16" hasCustomPrompt="1"/>
          </p:nvPr>
        </p:nvSpPr>
        <p:spPr>
          <a:xfrm>
            <a:off x="863597" y="3428998"/>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9" name="Text Placeholder 20">
            <a:extLst>
              <a:ext uri="{FF2B5EF4-FFF2-40B4-BE49-F238E27FC236}">
                <a16:creationId xmlns:a16="http://schemas.microsoft.com/office/drawing/2014/main" id="{BAFEA5EF-7EB5-B242-B569-0521DECA7C5F}"/>
              </a:ext>
            </a:extLst>
          </p:cNvPr>
          <p:cNvSpPr>
            <a:spLocks noGrp="1"/>
          </p:cNvSpPr>
          <p:nvPr>
            <p:ph type="body" sz="quarter" idx="17" hasCustomPrompt="1"/>
          </p:nvPr>
        </p:nvSpPr>
        <p:spPr>
          <a:xfrm>
            <a:off x="6959600" y="0"/>
            <a:ext cx="4534568" cy="3428998"/>
          </a:xfrm>
          <a:prstGeom prst="rect">
            <a:avLst/>
          </a:prstGeom>
        </p:spPr>
        <p:txBody>
          <a:bodyPr anchor="ctr"/>
          <a:lstStyle>
            <a:lvl1pPr marL="0" indent="0">
              <a:lnSpc>
                <a:spcPct val="110000"/>
              </a:lnSpc>
              <a:spcBef>
                <a:spcPts val="0"/>
              </a:spcBef>
              <a:spcAft>
                <a:spcPts val="0"/>
              </a:spcAft>
              <a:buFont typeface="+mj-lt"/>
              <a:buNone/>
              <a:defRPr sz="2200" b="0" i="0">
                <a:solidFill>
                  <a:schemeClr val="bg1"/>
                </a:solidFill>
                <a:latin typeface="Arial" panose="020B0604020202020204" pitchFamily="34" charset="0"/>
                <a:ea typeface="Inter" panose="020B0502030000000004" pitchFamily="34" charset="0"/>
                <a:cs typeface="Arial" panose="020B0604020202020204" pitchFamily="34" charset="0"/>
              </a:defRPr>
            </a:lvl1pPr>
          </a:lstStyle>
          <a:p>
            <a:pPr lvl="0"/>
            <a:r>
              <a:rPr lang="lt-LT" dirty="0"/>
              <a:t>Tekstas</a:t>
            </a:r>
          </a:p>
          <a:p>
            <a:pPr lvl="0"/>
            <a:r>
              <a:rPr lang="lt-LT" dirty="0"/>
              <a:t>antra eilutė</a:t>
            </a:r>
          </a:p>
        </p:txBody>
      </p:sp>
      <p:sp>
        <p:nvSpPr>
          <p:cNvPr id="11" name="Picture Placeholder 4">
            <a:extLst>
              <a:ext uri="{FF2B5EF4-FFF2-40B4-BE49-F238E27FC236}">
                <a16:creationId xmlns:a16="http://schemas.microsoft.com/office/drawing/2014/main" id="{52F83555-CE96-6D4C-89FF-4953A94371F1}"/>
              </a:ext>
            </a:extLst>
          </p:cNvPr>
          <p:cNvSpPr>
            <a:spLocks noGrp="1"/>
          </p:cNvSpPr>
          <p:nvPr>
            <p:ph type="pic" sz="quarter" idx="20"/>
          </p:nvPr>
        </p:nvSpPr>
        <p:spPr>
          <a:xfrm>
            <a:off x="6096000" y="3429003"/>
            <a:ext cx="6096000" cy="3428997"/>
          </a:xfrm>
          <a:prstGeom prst="rect">
            <a:avLst/>
          </a:prstGeom>
        </p:spPr>
        <p:txBody>
          <a:bodyPr/>
          <a:lstStyle/>
          <a:p>
            <a:endParaRPr lang="x-none" dirty="0"/>
          </a:p>
        </p:txBody>
      </p:sp>
    </p:spTree>
    <p:extLst>
      <p:ext uri="{BB962C8B-B14F-4D97-AF65-F5344CB8AC3E}">
        <p14:creationId xmlns:p14="http://schemas.microsoft.com/office/powerpoint/2010/main" val="1911777476"/>
      </p:ext>
    </p:extLst>
  </p:cSld>
  <p:clrMapOvr>
    <a:masterClrMapping/>
  </p:clrMapOvr>
  <p:extLst>
    <p:ext uri="{DCECCB84-F9BA-43D5-87BE-67443E8EF086}">
      <p15:sldGuideLst xmlns:p15="http://schemas.microsoft.com/office/powerpoint/2012/main">
        <p15:guide id="1" orient="horz" pos="3702">
          <p15:clr>
            <a:srgbClr val="FBAE40"/>
          </p15:clr>
        </p15:guide>
        <p15:guide id="2" pos="1096">
          <p15:clr>
            <a:srgbClr val="FBAE40"/>
          </p15:clr>
        </p15:guide>
        <p15:guide id="3" pos="4384">
          <p15:clr>
            <a:srgbClr val="FBAE40"/>
          </p15:clr>
        </p15:guide>
        <p15:guide id="4" pos="2184">
          <p15:clr>
            <a:srgbClr val="FBAE40"/>
          </p15:clr>
        </p15:guide>
        <p15:guide id="5" pos="3296">
          <p15:clr>
            <a:srgbClr val="FBAE40"/>
          </p15:clr>
        </p15:guide>
        <p15:guide id="6" pos="5473">
          <p15:clr>
            <a:srgbClr val="FBAE40"/>
          </p15:clr>
        </p15:guide>
        <p15:guide id="8" pos="6584">
          <p15:clr>
            <a:srgbClr val="FBAE40"/>
          </p15:clr>
        </p15:guide>
        <p15:guide id="9" pos="6040">
          <p15:clr>
            <a:srgbClr val="FBAE40"/>
          </p15:clr>
        </p15:guide>
        <p15:guide id="10" orient="horz" pos="3090">
          <p15:clr>
            <a:srgbClr val="FBAE40"/>
          </p15:clr>
        </p15:guide>
        <p15:guide id="11" orient="horz" pos="1842">
          <p15:clr>
            <a:srgbClr val="FBAE40"/>
          </p15:clr>
        </p15:guide>
        <p15:guide id="12" orient="horz" pos="1230">
          <p15:clr>
            <a:srgbClr val="FBAE40"/>
          </p15:clr>
        </p15:guide>
        <p15:guide id="13" orient="horz" pos="913">
          <p15:clr>
            <a:srgbClr val="FBAE40"/>
          </p15:clr>
        </p15:guide>
        <p15:guide id="14" orient="horz" pos="618">
          <p15:clr>
            <a:srgbClr val="FBAE40"/>
          </p15:clr>
        </p15:guide>
        <p15:guide id="15" orient="horz" pos="2478">
          <p15:clr>
            <a:srgbClr val="FBAE40"/>
          </p15:clr>
        </p15:guide>
        <p15:guide id="16" pos="393">
          <p15:clr>
            <a:srgbClr val="FBAE40"/>
          </p15:clr>
        </p15:guide>
        <p15:guide id="17" orient="horz" pos="3929">
          <p15:clr>
            <a:srgbClr val="FBAE40"/>
          </p15:clr>
        </p15:guide>
        <p15:guide id="18" orient="horz" pos="368">
          <p15:clr>
            <a:srgbClr val="FBAE40"/>
          </p15:clr>
        </p15:guide>
        <p15:guide id="19"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agrama_Juodas fonas">
    <p:bg>
      <p:bgPr>
        <a:solidFill>
          <a:schemeClr val="tx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AB4F772-2275-974B-AA4E-C0D2280B6421}"/>
              </a:ext>
            </a:extLst>
          </p:cNvPr>
          <p:cNvSpPr txBox="1"/>
          <p:nvPr userDrawn="1"/>
        </p:nvSpPr>
        <p:spPr>
          <a:xfrm>
            <a:off x="1279922" y="403225"/>
            <a:ext cx="9632156" cy="1988878"/>
          </a:xfrm>
          <a:prstGeom prst="rect">
            <a:avLst/>
          </a:prstGeom>
          <a:noFill/>
        </p:spPr>
        <p:txBody>
          <a:bodyPr wrap="square" rtlCol="0">
            <a:spAutoFit/>
          </a:bodyPr>
          <a:lstStyle/>
          <a:p>
            <a:pPr algn="ctr">
              <a:lnSpc>
                <a:spcPct val="110000"/>
              </a:lnSpc>
              <a:spcAft>
                <a:spcPts val="1200"/>
              </a:spcAft>
            </a:pPr>
            <a:r>
              <a:rPr lang="en-GB" sz="1800" b="1" i="0"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SVARBU (ŠITA SKAIDRĖ NĖRA ŠABLONO DALIS)</a:t>
            </a:r>
            <a:endParaRPr lang="lt-LT" b="1" i="0" dirty="0">
              <a:solidFill>
                <a:srgbClr val="FFFF00"/>
              </a:solidFill>
              <a:latin typeface="Arial" panose="020B0604020202020204" pitchFamily="34" charset="0"/>
              <a:ea typeface="Inter" panose="020B0502030000000004" pitchFamily="34" charset="0"/>
              <a:cs typeface="Arial" panose="020B0604020202020204" pitchFamily="34" charset="0"/>
            </a:endParaRPr>
          </a:p>
          <a:p>
            <a:pPr algn="ctr">
              <a:lnSpc>
                <a:spcPct val="110000"/>
              </a:lnSpc>
              <a:spcAft>
                <a:spcPts val="1200"/>
              </a:spcAft>
            </a:pPr>
            <a:r>
              <a:rPr lang="lt-LT" b="0" i="0" dirty="0">
                <a:solidFill>
                  <a:schemeClr val="bg1"/>
                </a:solidFill>
                <a:latin typeface="Arial" panose="020B0604020202020204" pitchFamily="34" charset="0"/>
                <a:ea typeface="Inter" panose="020B0502030000000004" pitchFamily="34" charset="0"/>
                <a:cs typeface="Arial" panose="020B0604020202020204" pitchFamily="34" charset="0"/>
              </a:rPr>
              <a:t>Nusikopijuokite diagramą:</a:t>
            </a:r>
          </a:p>
          <a:p>
            <a:pPr algn="ctr">
              <a:lnSpc>
                <a:spcPct val="110000"/>
              </a:lnSpc>
              <a:spcAft>
                <a:spcPts val="1200"/>
              </a:spcAft>
            </a:pP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1.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Nueikite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į</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View panel </a:t>
            </a: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2.</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Slide Master </a:t>
            </a: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3.</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Nusikopijuokite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diagramą</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r>
            <a:b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b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4.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Uždarykite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Slide Master</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Normal</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5.</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Įklijuokite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diagramą</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savo</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skaidrėje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a:t>
            </a:r>
            <a:endParaRPr lang="lt-LT"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endParaRPr>
          </a:p>
          <a:p>
            <a:pPr algn="ctr">
              <a:lnSpc>
                <a:spcPct val="110000"/>
              </a:lnSpc>
              <a:spcAft>
                <a:spcPts val="1200"/>
              </a:spcAft>
            </a:pPr>
            <a:r>
              <a:rPr lang="lt-LT" b="1" i="0" dirty="0">
                <a:solidFill>
                  <a:schemeClr val="bg1"/>
                </a:solidFill>
                <a:latin typeface="Arial" panose="020B0604020202020204" pitchFamily="34" charset="0"/>
                <a:ea typeface="Inter Semi Bold" panose="020B0502030000000004" pitchFamily="34" charset="0"/>
                <a:cs typeface="Arial" panose="020B0604020202020204" pitchFamily="34" charset="0"/>
              </a:rPr>
              <a:t>Visos kitos diagramos turi būti kuriamos remiantis esama stilistika.</a:t>
            </a:r>
            <a:endParaRPr lang="en-US" b="1" i="0" dirty="0">
              <a:solidFill>
                <a:schemeClr val="bg1"/>
              </a:solidFill>
              <a:latin typeface="Arial" panose="020B0604020202020204" pitchFamily="34" charset="0"/>
              <a:ea typeface="Inter Semi Bold" panose="020B0502030000000004" pitchFamily="34" charset="0"/>
              <a:cs typeface="Arial" panose="020B0604020202020204" pitchFamily="34" charset="0"/>
            </a:endParaRPr>
          </a:p>
        </p:txBody>
      </p:sp>
      <p:graphicFrame>
        <p:nvGraphicFramePr>
          <p:cNvPr id="7" name="Chart 6">
            <a:extLst>
              <a:ext uri="{FF2B5EF4-FFF2-40B4-BE49-F238E27FC236}">
                <a16:creationId xmlns:a16="http://schemas.microsoft.com/office/drawing/2014/main" id="{0ECDE41A-C15A-8C4B-A12D-1A07B994E01E}"/>
              </a:ext>
            </a:extLst>
          </p:cNvPr>
          <p:cNvGraphicFramePr/>
          <p:nvPr userDrawn="1">
            <p:extLst>
              <p:ext uri="{D42A27DB-BD31-4B8C-83A1-F6EECF244321}">
                <p14:modId xmlns:p14="http://schemas.microsoft.com/office/powerpoint/2010/main" val="983733450"/>
              </p:ext>
            </p:extLst>
          </p:nvPr>
        </p:nvGraphicFramePr>
        <p:xfrm>
          <a:off x="988701" y="2767449"/>
          <a:ext cx="5988569" cy="38992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1E189536-B994-8B44-9AD6-1E9B3000F884}"/>
              </a:ext>
            </a:extLst>
          </p:cNvPr>
          <p:cNvGraphicFramePr/>
          <p:nvPr userDrawn="1">
            <p:extLst>
              <p:ext uri="{D42A27DB-BD31-4B8C-83A1-F6EECF244321}">
                <p14:modId xmlns:p14="http://schemas.microsoft.com/office/powerpoint/2010/main" val="181667176"/>
              </p:ext>
            </p:extLst>
          </p:nvPr>
        </p:nvGraphicFramePr>
        <p:xfrm>
          <a:off x="7585316" y="3085203"/>
          <a:ext cx="4006368" cy="35814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3109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agrama_Baltas fonas">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22D502-64E2-DE49-8A59-1D3013B76A6E}"/>
              </a:ext>
            </a:extLst>
          </p:cNvPr>
          <p:cNvSpPr txBox="1"/>
          <p:nvPr userDrawn="1"/>
        </p:nvSpPr>
        <p:spPr>
          <a:xfrm>
            <a:off x="1279922" y="403225"/>
            <a:ext cx="9632156" cy="1988878"/>
          </a:xfrm>
          <a:prstGeom prst="rect">
            <a:avLst/>
          </a:prstGeom>
          <a:noFill/>
        </p:spPr>
        <p:txBody>
          <a:bodyPr wrap="square" rtlCol="0">
            <a:spAutoFit/>
          </a:bodyPr>
          <a:lstStyle/>
          <a:p>
            <a:pPr algn="ctr">
              <a:lnSpc>
                <a:spcPct val="110000"/>
              </a:lnSpc>
              <a:spcAft>
                <a:spcPts val="1200"/>
              </a:spcAft>
            </a:pPr>
            <a:r>
              <a:rPr lang="en-GB" sz="1800" b="1" i="0"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SVARBU (ŠITA SKAIDRĖ NĖRA ŠABLONO DALIS)</a:t>
            </a:r>
            <a:endParaRPr lang="lt-LT" b="1" i="0" dirty="0">
              <a:solidFill>
                <a:schemeClr val="tx1"/>
              </a:solidFill>
              <a:latin typeface="Arial" panose="020B0604020202020204" pitchFamily="34" charset="0"/>
              <a:ea typeface="Inter" panose="020B0502030000000004" pitchFamily="34" charset="0"/>
              <a:cs typeface="Arial" panose="020B0604020202020204" pitchFamily="34" charset="0"/>
            </a:endParaRPr>
          </a:p>
          <a:p>
            <a:pPr algn="ctr">
              <a:lnSpc>
                <a:spcPct val="110000"/>
              </a:lnSpc>
              <a:spcAft>
                <a:spcPts val="1200"/>
              </a:spcAft>
            </a:pPr>
            <a:r>
              <a:rPr lang="lt-LT" b="0" i="0" dirty="0">
                <a:solidFill>
                  <a:schemeClr val="tx1"/>
                </a:solidFill>
                <a:latin typeface="Arial" panose="020B0604020202020204" pitchFamily="34" charset="0"/>
                <a:ea typeface="Inter" panose="020B0502030000000004" pitchFamily="34" charset="0"/>
                <a:cs typeface="Arial" panose="020B0604020202020204" pitchFamily="34" charset="0"/>
              </a:rPr>
              <a:t>Nusikopijuokite diagramą:</a:t>
            </a:r>
          </a:p>
          <a:p>
            <a:pPr algn="ctr">
              <a:lnSpc>
                <a:spcPct val="110000"/>
              </a:lnSpc>
              <a:spcAft>
                <a:spcPts val="1200"/>
              </a:spcAft>
            </a:pP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1.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Nueikite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į</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View panel </a:t>
            </a: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2.</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Slide Master </a:t>
            </a: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3.</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Nusikopijuokite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diagramą</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r>
            <a:b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b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4.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Uždarykite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Slide Master</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Normal</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5.</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Įklijuokite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diagramą</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savo</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skaidrėje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a:t>
            </a:r>
            <a:endParaRPr lang="lt-LT"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endParaRPr>
          </a:p>
          <a:p>
            <a:pPr algn="ctr">
              <a:lnSpc>
                <a:spcPct val="110000"/>
              </a:lnSpc>
              <a:spcAft>
                <a:spcPts val="1200"/>
              </a:spcAft>
            </a:pPr>
            <a:r>
              <a:rPr lang="lt-LT" b="1" i="0" dirty="0">
                <a:solidFill>
                  <a:schemeClr val="tx1"/>
                </a:solidFill>
                <a:latin typeface="Arial" panose="020B0604020202020204" pitchFamily="34" charset="0"/>
                <a:ea typeface="Inter Semi Bold" panose="020B0502030000000004" pitchFamily="34" charset="0"/>
                <a:cs typeface="Arial" panose="020B0604020202020204" pitchFamily="34" charset="0"/>
              </a:rPr>
              <a:t>Visos kitos diagramos turi būti kuriamos remiantis esama stilistika.</a:t>
            </a:r>
            <a:endParaRPr lang="en-US" b="1" i="0" dirty="0">
              <a:solidFill>
                <a:schemeClr val="tx1"/>
              </a:solidFill>
              <a:latin typeface="Arial" panose="020B0604020202020204" pitchFamily="34" charset="0"/>
              <a:ea typeface="Inter Semi Bold" panose="020B0502030000000004" pitchFamily="34" charset="0"/>
              <a:cs typeface="Arial" panose="020B0604020202020204" pitchFamily="34" charset="0"/>
            </a:endParaRPr>
          </a:p>
        </p:txBody>
      </p:sp>
      <p:graphicFrame>
        <p:nvGraphicFramePr>
          <p:cNvPr id="6" name="Chart 5">
            <a:extLst>
              <a:ext uri="{FF2B5EF4-FFF2-40B4-BE49-F238E27FC236}">
                <a16:creationId xmlns:a16="http://schemas.microsoft.com/office/drawing/2014/main" id="{8EE4845D-B78D-4A46-9763-62D727630EA1}"/>
              </a:ext>
            </a:extLst>
          </p:cNvPr>
          <p:cNvGraphicFramePr/>
          <p:nvPr userDrawn="1">
            <p:extLst>
              <p:ext uri="{D42A27DB-BD31-4B8C-83A1-F6EECF244321}">
                <p14:modId xmlns:p14="http://schemas.microsoft.com/office/powerpoint/2010/main" val="1737979793"/>
              </p:ext>
            </p:extLst>
          </p:nvPr>
        </p:nvGraphicFramePr>
        <p:xfrm>
          <a:off x="988701" y="2763075"/>
          <a:ext cx="5995285" cy="39036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5A0CB8A1-1010-EC4F-B6C5-EFB7467F76EE}"/>
              </a:ext>
            </a:extLst>
          </p:cNvPr>
          <p:cNvGraphicFramePr/>
          <p:nvPr userDrawn="1">
            <p:extLst>
              <p:ext uri="{D42A27DB-BD31-4B8C-83A1-F6EECF244321}">
                <p14:modId xmlns:p14="http://schemas.microsoft.com/office/powerpoint/2010/main" val="1245475880"/>
              </p:ext>
            </p:extLst>
          </p:nvPr>
        </p:nvGraphicFramePr>
        <p:xfrm>
          <a:off x="7585316" y="3085203"/>
          <a:ext cx="4006368" cy="35814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810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ntelė_Juodas fonas">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A4775A3-EB07-A141-A562-5216ADEA360A}"/>
              </a:ext>
            </a:extLst>
          </p:cNvPr>
          <p:cNvSpPr txBox="1"/>
          <p:nvPr userDrawn="1"/>
        </p:nvSpPr>
        <p:spPr>
          <a:xfrm>
            <a:off x="1102519" y="698500"/>
            <a:ext cx="9986962" cy="1532599"/>
          </a:xfrm>
          <a:prstGeom prst="rect">
            <a:avLst/>
          </a:prstGeom>
          <a:noFill/>
        </p:spPr>
        <p:txBody>
          <a:bodyPr wrap="square" rtlCol="0">
            <a:spAutoFit/>
          </a:bodyPr>
          <a:lstStyle/>
          <a:p>
            <a:pPr algn="ctr">
              <a:lnSpc>
                <a:spcPct val="110000"/>
              </a:lnSpc>
              <a:spcAft>
                <a:spcPts val="1200"/>
              </a:spcAft>
            </a:pPr>
            <a:r>
              <a:rPr lang="en-GB" sz="1800" b="1" i="0"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SVARBU (ŠITA SKAIDRĖ NĖRA ŠABLONO DALIS)</a:t>
            </a:r>
            <a:endParaRPr lang="lt-LT" b="1" i="0" dirty="0">
              <a:solidFill>
                <a:srgbClr val="FFFF00"/>
              </a:solidFill>
              <a:latin typeface="Arial" panose="020B0604020202020204" pitchFamily="34" charset="0"/>
              <a:ea typeface="Inter" panose="020B0502030000000004" pitchFamily="34" charset="0"/>
              <a:cs typeface="Arial" panose="020B0604020202020204" pitchFamily="34" charset="0"/>
            </a:endParaRPr>
          </a:p>
          <a:p>
            <a:pPr marL="0" marR="0" lvl="0" indent="0" algn="ctr" defTabSz="914400" rtl="0" eaLnBrk="1" fontAlgn="auto" latinLnBrk="0" hangingPunct="1">
              <a:lnSpc>
                <a:spcPct val="110000"/>
              </a:lnSpc>
              <a:spcBef>
                <a:spcPts val="0"/>
              </a:spcBef>
              <a:spcAft>
                <a:spcPts val="1200"/>
              </a:spcAft>
              <a:buClrTx/>
              <a:buSzTx/>
              <a:buFontTx/>
              <a:buNone/>
              <a:tabLst/>
              <a:defRPr/>
            </a:pPr>
            <a:r>
              <a:rPr lang="lt-LT" b="0" i="0" dirty="0">
                <a:solidFill>
                  <a:schemeClr val="bg1"/>
                </a:solidFill>
                <a:latin typeface="Arial" panose="020B0604020202020204" pitchFamily="34" charset="0"/>
                <a:ea typeface="Inter" panose="020B0502030000000004" pitchFamily="34" charset="0"/>
                <a:cs typeface="Arial" panose="020B0604020202020204" pitchFamily="34" charset="0"/>
              </a:rPr>
              <a:t>Nusikopijuokite lentelę:</a:t>
            </a:r>
          </a:p>
          <a:p>
            <a:pPr marL="0" marR="0" lvl="0" indent="0" algn="ctr" defTabSz="914400" rtl="0" eaLnBrk="1" fontAlgn="auto" latinLnBrk="0" hangingPunct="1">
              <a:lnSpc>
                <a:spcPct val="110000"/>
              </a:lnSpc>
              <a:spcBef>
                <a:spcPts val="0"/>
              </a:spcBef>
              <a:spcAft>
                <a:spcPts val="1200"/>
              </a:spcAft>
              <a:buClrTx/>
              <a:buSzTx/>
              <a:buFontTx/>
              <a:buNone/>
              <a:tabLst/>
              <a:defRPr/>
            </a:pP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1.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Nueikite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į</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View panel </a:t>
            </a: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2.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Slide Master </a:t>
            </a: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3.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Nusikopijuokite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lentelę</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r>
            <a:b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b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4.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Uždarykite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Slide Master</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Normal</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1" i="0" u="none" strike="noStrike" kern="1200" dirty="0">
                <a:solidFill>
                  <a:srgbClr val="FFFF00"/>
                </a:solidFill>
                <a:effectLst/>
                <a:latin typeface="Arial" panose="020B0604020202020204" pitchFamily="34" charset="0"/>
                <a:ea typeface="Inter" panose="020B0502030000000004" pitchFamily="34" charset="0"/>
                <a:cs typeface="Arial" panose="020B0604020202020204" pitchFamily="34" charset="0"/>
              </a:rPr>
              <a:t>5.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Įklijuokite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lentelę</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savo</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bg1"/>
                </a:solidFill>
                <a:effectLst/>
                <a:latin typeface="Arial" panose="020B0604020202020204" pitchFamily="34" charset="0"/>
                <a:ea typeface="Inter" panose="020B0502030000000004" pitchFamily="34" charset="0"/>
                <a:cs typeface="Arial" panose="020B0604020202020204" pitchFamily="34" charset="0"/>
              </a:rPr>
              <a:t>skaidrėje</a:t>
            </a:r>
            <a:r>
              <a:rPr lang="en-GB"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rPr>
              <a:t>.</a:t>
            </a:r>
            <a:endParaRPr lang="lt-LT" sz="1600" b="0" i="0" u="none" strike="noStrike" kern="1200" dirty="0">
              <a:solidFill>
                <a:schemeClr val="bg1"/>
              </a:solidFill>
              <a:effectLst/>
              <a:latin typeface="Arial" panose="020B0604020202020204" pitchFamily="34" charset="0"/>
              <a:ea typeface="Inter" panose="020B05020300000000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8EDCF25F-588F-FA48-A5FB-9F332A23BADD}"/>
              </a:ext>
            </a:extLst>
          </p:cNvPr>
          <p:cNvGraphicFramePr>
            <a:graphicFrameLocks noGrp="1"/>
          </p:cNvGraphicFramePr>
          <p:nvPr userDrawn="1">
            <p:extLst>
              <p:ext uri="{D42A27DB-BD31-4B8C-83A1-F6EECF244321}">
                <p14:modId xmlns:p14="http://schemas.microsoft.com/office/powerpoint/2010/main" val="2431052889"/>
              </p:ext>
            </p:extLst>
          </p:nvPr>
        </p:nvGraphicFramePr>
        <p:xfrm>
          <a:off x="947737" y="2736570"/>
          <a:ext cx="10077314" cy="3475035"/>
        </p:xfrm>
        <a:graphic>
          <a:graphicData uri="http://schemas.openxmlformats.org/drawingml/2006/table">
            <a:tbl>
              <a:tblPr firstRow="1" bandRow="1">
                <a:tableStyleId>{073A0DAA-6AF3-43AB-8588-CEC1D06C72B9}</a:tableStyleId>
              </a:tblPr>
              <a:tblGrid>
                <a:gridCol w="525463">
                  <a:extLst>
                    <a:ext uri="{9D8B030D-6E8A-4147-A177-3AD203B41FA5}">
                      <a16:colId xmlns:a16="http://schemas.microsoft.com/office/drawing/2014/main" val="553379762"/>
                    </a:ext>
                  </a:extLst>
                </a:gridCol>
                <a:gridCol w="5672183">
                  <a:extLst>
                    <a:ext uri="{9D8B030D-6E8A-4147-A177-3AD203B41FA5}">
                      <a16:colId xmlns:a16="http://schemas.microsoft.com/office/drawing/2014/main" val="2887563481"/>
                    </a:ext>
                  </a:extLst>
                </a:gridCol>
                <a:gridCol w="2632166">
                  <a:extLst>
                    <a:ext uri="{9D8B030D-6E8A-4147-A177-3AD203B41FA5}">
                      <a16:colId xmlns:a16="http://schemas.microsoft.com/office/drawing/2014/main" val="1877026651"/>
                    </a:ext>
                  </a:extLst>
                </a:gridCol>
                <a:gridCol w="1247502">
                  <a:extLst>
                    <a:ext uri="{9D8B030D-6E8A-4147-A177-3AD203B41FA5}">
                      <a16:colId xmlns:a16="http://schemas.microsoft.com/office/drawing/2014/main" val="2481374449"/>
                    </a:ext>
                  </a:extLst>
                </a:gridCol>
              </a:tblGrid>
              <a:tr h="695007">
                <a:tc>
                  <a:txBody>
                    <a:bodyPr/>
                    <a:lstStyle/>
                    <a:p>
                      <a:r>
                        <a:rPr lang="en-US" sz="1500" b="1" i="0" dirty="0">
                          <a:solidFill>
                            <a:srgbClr val="FFFF00"/>
                          </a:solidFill>
                          <a:latin typeface="Arial" panose="020B0604020202020204" pitchFamily="34" charset="0"/>
                          <a:ea typeface="Inter" panose="020B0502030000000004" pitchFamily="34" charset="0"/>
                          <a:cs typeface="Arial" panose="020B0604020202020204" pitchFamily="34" charset="0"/>
                        </a:rPr>
                        <a:t>Nr.</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75000"/>
                        <a:lumOff val="25000"/>
                      </a:schemeClr>
                    </a:solidFill>
                  </a:tcPr>
                </a:tc>
                <a:tc>
                  <a:txBody>
                    <a:bodyPr/>
                    <a:lstStyle/>
                    <a:p>
                      <a:r>
                        <a:rPr lang="en-US" sz="1500" b="1" i="0" dirty="0">
                          <a:solidFill>
                            <a:srgbClr val="FFFF00"/>
                          </a:solidFill>
                          <a:latin typeface="Arial" panose="020B0604020202020204" pitchFamily="34" charset="0"/>
                          <a:ea typeface="Inter" panose="020B0502030000000004" pitchFamily="34" charset="0"/>
                          <a:cs typeface="Arial" panose="020B0604020202020204" pitchFamily="34" charset="0"/>
                        </a:rPr>
                        <a:t>Magna aliquam</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75000"/>
                        <a:lumOff val="25000"/>
                      </a:schemeClr>
                    </a:solidFill>
                  </a:tcPr>
                </a:tc>
                <a:tc>
                  <a:txBody>
                    <a:bodyPr/>
                    <a:lstStyle/>
                    <a:p>
                      <a:r>
                        <a:rPr lang="en-US" sz="1500" b="1" i="0" dirty="0">
                          <a:solidFill>
                            <a:srgbClr val="FFFF00"/>
                          </a:solidFill>
                          <a:latin typeface="Arial" panose="020B0604020202020204" pitchFamily="34" charset="0"/>
                          <a:ea typeface="Inter" panose="020B0502030000000004" pitchFamily="34" charset="0"/>
                          <a:cs typeface="Arial" panose="020B0604020202020204" pitchFamily="34" charset="0"/>
                        </a:rPr>
                        <a:t>Enim ad minim</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75000"/>
                        <a:lumOff val="25000"/>
                      </a:schemeClr>
                    </a:solidFill>
                  </a:tcPr>
                </a:tc>
                <a:tc>
                  <a:txBody>
                    <a:bodyPr/>
                    <a:lstStyle/>
                    <a:p>
                      <a:r>
                        <a:rPr lang="en-US" sz="1500" b="1" i="0" dirty="0">
                          <a:solidFill>
                            <a:srgbClr val="FFFF00"/>
                          </a:solidFill>
                          <a:latin typeface="Arial" panose="020B0604020202020204" pitchFamily="34" charset="0"/>
                          <a:ea typeface="Inter" panose="020B0502030000000004" pitchFamily="34" charset="0"/>
                          <a:cs typeface="Arial" panose="020B0604020202020204" pitchFamily="34" charset="0"/>
                        </a:rPr>
                        <a:t>Iriure</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437261061"/>
                  </a:ext>
                </a:extLst>
              </a:tr>
              <a:tr h="695007">
                <a:tc>
                  <a:txBody>
                    <a:bodyPr/>
                    <a:lstStyle/>
                    <a:p>
                      <a:pPr algn="ctr"/>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1</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Aoreet dolore magna aliquam erat volutpat</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Praesent luptatum</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en-US" sz="1500" b="0" i="0" dirty="0">
                          <a:solidFill>
                            <a:srgbClr val="FFFF00"/>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003534893"/>
                  </a:ext>
                </a:extLst>
              </a:tr>
              <a:tr h="695007">
                <a:tc>
                  <a:txBody>
                    <a:bodyPr/>
                    <a:lstStyle/>
                    <a:p>
                      <a:pPr algn="ctr"/>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2</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Ut wisi enim ad minim veniam, quis nostrud</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Dolore te feugait nul</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en-US" sz="1500" b="0" i="0" dirty="0">
                          <a:solidFill>
                            <a:srgbClr val="FFFF00"/>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182109185"/>
                  </a:ext>
                </a:extLst>
              </a:tr>
              <a:tr h="695007">
                <a:tc>
                  <a:txBody>
                    <a:bodyPr/>
                    <a:lstStyle/>
                    <a:p>
                      <a:pPr algn="ctr"/>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3</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Exerci tation ullamcorper suscipit lobortis nisl</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Augue duis</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en-US" sz="1500" b="0" i="0" dirty="0">
                          <a:solidFill>
                            <a:srgbClr val="FFFF00"/>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763808814"/>
                  </a:ext>
                </a:extLst>
              </a:tr>
              <a:tr h="695007">
                <a:tc>
                  <a:txBody>
                    <a:bodyPr/>
                    <a:lstStyle/>
                    <a:p>
                      <a:pPr algn="ctr"/>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4</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Duis autem vel eum iriure dolor </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r>
                        <a:rPr lang="en-US" sz="1500" b="0" i="0" dirty="0">
                          <a:solidFill>
                            <a:schemeClr val="bg1"/>
                          </a:solidFill>
                          <a:latin typeface="Arial" panose="020B0604020202020204" pitchFamily="34" charset="0"/>
                          <a:ea typeface="Inter" panose="020B0502030000000004" pitchFamily="34" charset="0"/>
                          <a:cs typeface="Arial" panose="020B0604020202020204" pitchFamily="34" charset="0"/>
                        </a:rPr>
                        <a:t>Te feugait nulla facilisi</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en-US" sz="1500" b="0" i="0" dirty="0">
                          <a:solidFill>
                            <a:srgbClr val="FFFF00"/>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659441268"/>
                  </a:ext>
                </a:extLst>
              </a:tr>
            </a:tbl>
          </a:graphicData>
        </a:graphic>
      </p:graphicFrame>
    </p:spTree>
    <p:extLst>
      <p:ext uri="{BB962C8B-B14F-4D97-AF65-F5344CB8AC3E}">
        <p14:creationId xmlns:p14="http://schemas.microsoft.com/office/powerpoint/2010/main" val="42420871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entelė_Baltas fonas">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245F59-08C9-D44E-AAB0-68B4A977944C}"/>
              </a:ext>
            </a:extLst>
          </p:cNvPr>
          <p:cNvSpPr txBox="1"/>
          <p:nvPr userDrawn="1"/>
        </p:nvSpPr>
        <p:spPr>
          <a:xfrm>
            <a:off x="1102519" y="698500"/>
            <a:ext cx="9986962" cy="1532599"/>
          </a:xfrm>
          <a:prstGeom prst="rect">
            <a:avLst/>
          </a:prstGeom>
          <a:noFill/>
        </p:spPr>
        <p:txBody>
          <a:bodyPr wrap="square" rtlCol="0">
            <a:spAutoFit/>
          </a:bodyPr>
          <a:lstStyle/>
          <a:p>
            <a:pPr algn="ctr">
              <a:lnSpc>
                <a:spcPct val="110000"/>
              </a:lnSpc>
              <a:spcAft>
                <a:spcPts val="1200"/>
              </a:spcAft>
            </a:pPr>
            <a:r>
              <a:rPr lang="en-GB" sz="1800" b="1" i="0"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SVARBU (ŠITA SKAIDRĖ NĖRA ŠABLONO DALIS)</a:t>
            </a:r>
            <a:endParaRPr lang="lt-LT" b="1" i="0" dirty="0">
              <a:solidFill>
                <a:schemeClr val="tx1"/>
              </a:solidFill>
              <a:latin typeface="Arial" panose="020B0604020202020204" pitchFamily="34" charset="0"/>
              <a:ea typeface="Inter" panose="020B0502030000000004" pitchFamily="34" charset="0"/>
              <a:cs typeface="Arial" panose="020B0604020202020204" pitchFamily="34" charset="0"/>
            </a:endParaRPr>
          </a:p>
          <a:p>
            <a:pPr marL="0" marR="0" lvl="0" indent="0" algn="ctr" defTabSz="914400" rtl="0" eaLnBrk="1" fontAlgn="auto" latinLnBrk="0" hangingPunct="1">
              <a:lnSpc>
                <a:spcPct val="110000"/>
              </a:lnSpc>
              <a:spcBef>
                <a:spcPts val="0"/>
              </a:spcBef>
              <a:spcAft>
                <a:spcPts val="1200"/>
              </a:spcAft>
              <a:buClrTx/>
              <a:buSzTx/>
              <a:buFontTx/>
              <a:buNone/>
              <a:tabLst/>
              <a:defRPr/>
            </a:pPr>
            <a:r>
              <a:rPr lang="lt-LT" b="0" i="0" dirty="0">
                <a:solidFill>
                  <a:schemeClr val="tx1"/>
                </a:solidFill>
                <a:latin typeface="Arial" panose="020B0604020202020204" pitchFamily="34" charset="0"/>
                <a:ea typeface="Inter" panose="020B0502030000000004" pitchFamily="34" charset="0"/>
                <a:cs typeface="Arial" panose="020B0604020202020204" pitchFamily="34" charset="0"/>
              </a:rPr>
              <a:t>Nusikopijuokite lentelę:</a:t>
            </a:r>
          </a:p>
          <a:p>
            <a:pPr marL="0" marR="0" lvl="0" indent="0" algn="ctr" defTabSz="914400" rtl="0" eaLnBrk="1" fontAlgn="auto" latinLnBrk="0" hangingPunct="1">
              <a:lnSpc>
                <a:spcPct val="110000"/>
              </a:lnSpc>
              <a:spcBef>
                <a:spcPts val="0"/>
              </a:spcBef>
              <a:spcAft>
                <a:spcPts val="1200"/>
              </a:spcAft>
              <a:buClrTx/>
              <a:buSzTx/>
              <a:buFontTx/>
              <a:buNone/>
              <a:tabLst/>
              <a:defRPr/>
            </a:pP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1.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Nueikite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į</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View panel </a:t>
            </a: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2.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Slide Master </a:t>
            </a: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3.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Nusikopijuokite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lentelę</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r>
            <a:b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b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4.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Uždarykite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Slide Master</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pasirinkite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1"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Normal</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1"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5.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Įklijuokite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lentelę</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savo</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 </a:t>
            </a:r>
            <a:r>
              <a:rPr lang="en-GB" sz="1600" b="0" i="0" u="none" strike="noStrike" kern="1200" dirty="0" err="1">
                <a:solidFill>
                  <a:schemeClr val="tx1"/>
                </a:solidFill>
                <a:effectLst/>
                <a:latin typeface="Arial" panose="020B0604020202020204" pitchFamily="34" charset="0"/>
                <a:ea typeface="Inter" panose="020B0502030000000004" pitchFamily="34" charset="0"/>
                <a:cs typeface="Arial" panose="020B0604020202020204" pitchFamily="34" charset="0"/>
              </a:rPr>
              <a:t>skaidrėje</a:t>
            </a:r>
            <a:r>
              <a:rPr lang="en-GB"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rPr>
              <a:t>.</a:t>
            </a:r>
            <a:endParaRPr lang="lt-LT" sz="1600" b="0" i="0" u="none" strike="noStrike" kern="1200" dirty="0">
              <a:solidFill>
                <a:schemeClr val="tx1"/>
              </a:solidFill>
              <a:effectLst/>
              <a:latin typeface="Arial" panose="020B0604020202020204" pitchFamily="34" charset="0"/>
              <a:ea typeface="Inter" panose="020B05020300000000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40D29DF7-224A-0946-B65F-B6854B3ABD98}"/>
              </a:ext>
            </a:extLst>
          </p:cNvPr>
          <p:cNvGraphicFramePr>
            <a:graphicFrameLocks noGrp="1"/>
          </p:cNvGraphicFramePr>
          <p:nvPr userDrawn="1">
            <p:extLst>
              <p:ext uri="{D42A27DB-BD31-4B8C-83A1-F6EECF244321}">
                <p14:modId xmlns:p14="http://schemas.microsoft.com/office/powerpoint/2010/main" val="2636463211"/>
              </p:ext>
            </p:extLst>
          </p:nvPr>
        </p:nvGraphicFramePr>
        <p:xfrm>
          <a:off x="947737" y="2736570"/>
          <a:ext cx="10279789" cy="3475035"/>
        </p:xfrm>
        <a:graphic>
          <a:graphicData uri="http://schemas.openxmlformats.org/drawingml/2006/table">
            <a:tbl>
              <a:tblPr firstRow="1" bandRow="1">
                <a:tableStyleId>{073A0DAA-6AF3-43AB-8588-CEC1D06C72B9}</a:tableStyleId>
              </a:tblPr>
              <a:tblGrid>
                <a:gridCol w="528366">
                  <a:extLst>
                    <a:ext uri="{9D8B030D-6E8A-4147-A177-3AD203B41FA5}">
                      <a16:colId xmlns:a16="http://schemas.microsoft.com/office/drawing/2014/main" val="553379762"/>
                    </a:ext>
                  </a:extLst>
                </a:gridCol>
                <a:gridCol w="5669280">
                  <a:extLst>
                    <a:ext uri="{9D8B030D-6E8A-4147-A177-3AD203B41FA5}">
                      <a16:colId xmlns:a16="http://schemas.microsoft.com/office/drawing/2014/main" val="2887563481"/>
                    </a:ext>
                  </a:extLst>
                </a:gridCol>
                <a:gridCol w="2625634">
                  <a:extLst>
                    <a:ext uri="{9D8B030D-6E8A-4147-A177-3AD203B41FA5}">
                      <a16:colId xmlns:a16="http://schemas.microsoft.com/office/drawing/2014/main" val="1877026651"/>
                    </a:ext>
                  </a:extLst>
                </a:gridCol>
                <a:gridCol w="1456509">
                  <a:extLst>
                    <a:ext uri="{9D8B030D-6E8A-4147-A177-3AD203B41FA5}">
                      <a16:colId xmlns:a16="http://schemas.microsoft.com/office/drawing/2014/main" val="2481374449"/>
                    </a:ext>
                  </a:extLst>
                </a:gridCol>
              </a:tblGrid>
              <a:tr h="695007">
                <a:tc>
                  <a:txBody>
                    <a:bodyPr/>
                    <a:lstStyle/>
                    <a:p>
                      <a:r>
                        <a:rPr lang="en-US" sz="1500" b="1" i="0" dirty="0">
                          <a:solidFill>
                            <a:schemeClr val="tx1"/>
                          </a:solidFill>
                          <a:latin typeface="Arial" panose="020B0604020202020204" pitchFamily="34" charset="0"/>
                          <a:ea typeface="Inter" panose="020B0502030000000004" pitchFamily="34" charset="0"/>
                          <a:cs typeface="Arial" panose="020B0604020202020204" pitchFamily="34" charset="0"/>
                        </a:rPr>
                        <a:t>Nr.</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2F2"/>
                    </a:solidFill>
                  </a:tcPr>
                </a:tc>
                <a:tc>
                  <a:txBody>
                    <a:bodyPr/>
                    <a:lstStyle/>
                    <a:p>
                      <a:r>
                        <a:rPr lang="en-US" sz="1500" b="1" i="0" dirty="0">
                          <a:solidFill>
                            <a:schemeClr val="tx1"/>
                          </a:solidFill>
                          <a:latin typeface="Arial" panose="020B0604020202020204" pitchFamily="34" charset="0"/>
                          <a:ea typeface="Inter" panose="020B0502030000000004" pitchFamily="34" charset="0"/>
                          <a:cs typeface="Arial" panose="020B0604020202020204" pitchFamily="34" charset="0"/>
                        </a:rPr>
                        <a:t>Magna aliquam</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2F2"/>
                    </a:solidFill>
                  </a:tcPr>
                </a:tc>
                <a:tc>
                  <a:txBody>
                    <a:bodyPr/>
                    <a:lstStyle/>
                    <a:p>
                      <a:r>
                        <a:rPr lang="en-US" sz="1500" b="1" i="0" dirty="0">
                          <a:solidFill>
                            <a:schemeClr val="tx1"/>
                          </a:solidFill>
                          <a:latin typeface="Arial" panose="020B0604020202020204" pitchFamily="34" charset="0"/>
                          <a:ea typeface="Inter" panose="020B0502030000000004" pitchFamily="34" charset="0"/>
                          <a:cs typeface="Arial" panose="020B0604020202020204" pitchFamily="34" charset="0"/>
                        </a:rPr>
                        <a:t>Enim ad minim</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2F2"/>
                    </a:solidFill>
                  </a:tcPr>
                </a:tc>
                <a:tc>
                  <a:txBody>
                    <a:bodyPr/>
                    <a:lstStyle/>
                    <a:p>
                      <a:r>
                        <a:rPr lang="en-US" sz="1500" b="1" i="0" dirty="0">
                          <a:solidFill>
                            <a:schemeClr val="tx1"/>
                          </a:solidFill>
                          <a:latin typeface="Arial" panose="020B0604020202020204" pitchFamily="34" charset="0"/>
                          <a:ea typeface="Inter" panose="020B0502030000000004" pitchFamily="34" charset="0"/>
                          <a:cs typeface="Arial" panose="020B0604020202020204" pitchFamily="34" charset="0"/>
                        </a:rPr>
                        <a:t>Iriure</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2F2"/>
                    </a:solidFill>
                  </a:tcPr>
                </a:tc>
                <a:extLst>
                  <a:ext uri="{0D108BD9-81ED-4DB2-BD59-A6C34878D82A}">
                    <a16:rowId xmlns:a16="http://schemas.microsoft.com/office/drawing/2014/main" val="1437261061"/>
                  </a:ext>
                </a:extLst>
              </a:tr>
              <a:tr h="695007">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1</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Aoreet dolore magna aliquam erat volutpat</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Praesent luptatum</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003534893"/>
                  </a:ext>
                </a:extLst>
              </a:tr>
              <a:tr h="695007">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2</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Ut wisi enim ad minim veniam, quis nostrud</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Dolore te feugait nul</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82109185"/>
                  </a:ext>
                </a:extLst>
              </a:tr>
              <a:tr h="695007">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3</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Exerci tation ullamcorper suscipit lobortis nisl</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Augue duis</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63808814"/>
                  </a:ext>
                </a:extLst>
              </a:tr>
              <a:tr h="695007">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4</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Duis autem vel eum iriure dolor </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Te feugait nulla facilisi</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sz="1500" b="0" i="0" dirty="0">
                          <a:solidFill>
                            <a:schemeClr val="tx1"/>
                          </a:solidFill>
                          <a:latin typeface="Arial" panose="020B0604020202020204" pitchFamily="34" charset="0"/>
                          <a:ea typeface="Inter" panose="020B0502030000000004" pitchFamily="34" charset="0"/>
                          <a:cs typeface="Arial" panose="020B0604020202020204" pitchFamily="34" charset="0"/>
                        </a:rPr>
                        <a:t>-</a:t>
                      </a: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59441268"/>
                  </a:ext>
                </a:extLst>
              </a:tr>
            </a:tbl>
          </a:graphicData>
        </a:graphic>
      </p:graphicFrame>
    </p:spTree>
    <p:extLst>
      <p:ext uri="{BB962C8B-B14F-4D97-AF65-F5344CB8AC3E}">
        <p14:creationId xmlns:p14="http://schemas.microsoft.com/office/powerpoint/2010/main" val="15257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2.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5" Type="http://schemas.openxmlformats.org/officeDocument/2006/relationships/theme" Target="../theme/theme3.xml"/><Relationship Id="rId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401343"/>
      </p:ext>
    </p:extLst>
  </p:cSld>
  <p:clrMap bg1="lt1" tx1="dk1" bg2="lt2" tx2="dk2" accent1="accent1" accent2="accent2" accent3="accent3" accent4="accent4" accent5="accent5" accent6="accent6" hlink="hlink" folHlink="folHlink"/>
  <p:sldLayoutIdLst>
    <p:sldLayoutId id="2147483713" r:id="rId1"/>
    <p:sldLayoutId id="2147483712" r:id="rId2"/>
    <p:sldLayoutId id="2147483714" r:id="rId3"/>
    <p:sldLayoutId id="2147483737" r:id="rId4"/>
    <p:sldLayoutId id="2147483717" r:id="rId5"/>
    <p:sldLayoutId id="2147483732" r:id="rId6"/>
    <p:sldLayoutId id="2147483747" r:id="rId7"/>
    <p:sldLayoutId id="2147483746" r:id="rId8"/>
    <p:sldLayoutId id="2147483753" r:id="rId9"/>
    <p:sldLayoutId id="2147483749" r:id="rId10"/>
    <p:sldLayoutId id="2147483755" r:id="rId11"/>
    <p:sldLayoutId id="2147483754" r:id="rId12"/>
    <p:sldLayoutId id="2147483756" r:id="rId13"/>
    <p:sldLayoutId id="2147483750" r:id="rId14"/>
    <p:sldLayoutId id="2147483752" r:id="rId15"/>
    <p:sldLayoutId id="2147483757" r:id="rId16"/>
    <p:sldLayoutId id="2147483758" r:id="rId17"/>
    <p:sldLayoutId id="2147483759" r:id="rId18"/>
    <p:sldLayoutId id="2147483751" r:id="rId19"/>
    <p:sldLayoutId id="2147483744" r:id="rId20"/>
    <p:sldLayoutId id="2147483716" r:id="rId21"/>
    <p:sldLayoutId id="2147483723" r:id="rId22"/>
    <p:sldLayoutId id="2147483738" r:id="rId23"/>
    <p:sldLayoutId id="2147483718" r:id="rId24"/>
    <p:sldLayoutId id="2147483719" r:id="rId25"/>
    <p:sldLayoutId id="2147483720" r:id="rId26"/>
    <p:sldLayoutId id="2147483677" r:id="rId27"/>
    <p:sldLayoutId id="2147483739" r:id="rId28"/>
    <p:sldLayoutId id="2147483743" r:id="rId29"/>
    <p:sldLayoutId id="2147483760" r:id="rId3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558009"/>
      </p:ext>
    </p:extLst>
  </p:cSld>
  <p:clrMap bg1="lt1" tx1="dk1" bg2="lt2" tx2="dk2" accent1="accent1" accent2="accent2" accent3="accent3" accent4="accent4" accent5="accent5" accent6="accent6" hlink="hlink" folHlink="folHlink"/>
  <p:sldLayoutIdLst>
    <p:sldLayoutId id="2147483741" r:id="rId1"/>
    <p:sldLayoutId id="2147483725" r:id="rId2"/>
    <p:sldLayoutId id="2147483726" r:id="rId3"/>
    <p:sldLayoutId id="2147483727" r:id="rId4"/>
    <p:sldLayoutId id="2147483728" r:id="rId5"/>
    <p:sldLayoutId id="2147483742" r:id="rId6"/>
    <p:sldLayoutId id="2147483731" r:id="rId7"/>
    <p:sldLayoutId id="2147483734" r:id="rId8"/>
    <p:sldLayoutId id="2147483735" r:id="rId9"/>
    <p:sldLayoutId id="2147483736"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8673086"/>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jpg"/><Relationship Id="rId1" Type="http://schemas.openxmlformats.org/officeDocument/2006/relationships/slideLayout" Target="../slideLayouts/slideLayout22.xml"/><Relationship Id="rId4" Type="http://schemas.openxmlformats.org/officeDocument/2006/relationships/image" Target="../media/image41.png"/></Relationships>
</file>

<file path=ppt/slides/_rels/slide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81.svg"/><Relationship Id="rId3" Type="http://schemas.openxmlformats.org/officeDocument/2006/relationships/image" Target="../media/image88.svg"/><Relationship Id="rId7" Type="http://schemas.openxmlformats.org/officeDocument/2006/relationships/image" Target="../media/image91.svg"/><Relationship Id="rId12"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99.svg"/><Relationship Id="rId1" Type="http://schemas.openxmlformats.org/officeDocument/2006/relationships/slideLayout" Target="../slideLayouts/slideLayout30.xml"/><Relationship Id="rId6" Type="http://schemas.openxmlformats.org/officeDocument/2006/relationships/image" Target="../media/image44.png"/><Relationship Id="rId11" Type="http://schemas.openxmlformats.org/officeDocument/2006/relationships/image" Target="../media/image95.svg"/><Relationship Id="rId5" Type="http://schemas.openxmlformats.org/officeDocument/2006/relationships/image" Target="../media/image89.svg"/><Relationship Id="rId15" Type="http://schemas.openxmlformats.org/officeDocument/2006/relationships/image" Target="../media/image47.png"/><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image" Target="../media/image93.svg"/><Relationship Id="rId14" Type="http://schemas.openxmlformats.org/officeDocument/2006/relationships/image" Target="../media/image97.svg"/></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93.svg"/><Relationship Id="rId3" Type="http://schemas.openxmlformats.org/officeDocument/2006/relationships/image" Target="../media/image101.svg"/><Relationship Id="rId7" Type="http://schemas.openxmlformats.org/officeDocument/2006/relationships/image" Target="../media/image104.svg"/><Relationship Id="rId12" Type="http://schemas.openxmlformats.org/officeDocument/2006/relationships/image" Target="../media/image45.png"/><Relationship Id="rId2" Type="http://schemas.openxmlformats.org/officeDocument/2006/relationships/image" Target="../media/image48.png"/><Relationship Id="rId1" Type="http://schemas.openxmlformats.org/officeDocument/2006/relationships/slideLayout" Target="../slideLayouts/slideLayout30.xml"/><Relationship Id="rId6" Type="http://schemas.openxmlformats.org/officeDocument/2006/relationships/image" Target="../media/image50.png"/><Relationship Id="rId11" Type="http://schemas.openxmlformats.org/officeDocument/2006/relationships/image" Target="../media/image108.svg"/><Relationship Id="rId5" Type="http://schemas.openxmlformats.org/officeDocument/2006/relationships/image" Target="../media/image103.svg"/><Relationship Id="rId15" Type="http://schemas.openxmlformats.org/officeDocument/2006/relationships/image" Target="../media/image95.svg"/><Relationship Id="rId10" Type="http://schemas.openxmlformats.org/officeDocument/2006/relationships/image" Target="../media/image52.png"/><Relationship Id="rId4" Type="http://schemas.openxmlformats.org/officeDocument/2006/relationships/image" Target="../media/image49.png"/><Relationship Id="rId9" Type="http://schemas.openxmlformats.org/officeDocument/2006/relationships/image" Target="../media/image106.svg"/><Relationship Id="rId1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30.xml"/><Relationship Id="rId6" Type="http://schemas.openxmlformats.org/officeDocument/2006/relationships/image" Target="../media/image51.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45.png"/><Relationship Id="rId4" Type="http://schemas.openxmlformats.org/officeDocument/2006/relationships/image" Target="../media/image50.png"/><Relationship Id="rId9" Type="http://schemas.openxmlformats.org/officeDocument/2006/relationships/image" Target="NULL"/></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120.svg"/><Relationship Id="rId18" Type="http://schemas.openxmlformats.org/officeDocument/2006/relationships/image" Target="../media/image46.png"/><Relationship Id="rId3" Type="http://schemas.openxmlformats.org/officeDocument/2006/relationships/image" Target="../media/image110.svg"/><Relationship Id="rId7" Type="http://schemas.openxmlformats.org/officeDocument/2006/relationships/image" Target="../media/image114.svg"/><Relationship Id="rId12" Type="http://schemas.openxmlformats.org/officeDocument/2006/relationships/image" Target="../media/image58.png"/><Relationship Id="rId17" Type="http://schemas.openxmlformats.org/officeDocument/2006/relationships/image" Target="../media/image93.svg"/><Relationship Id="rId2" Type="http://schemas.openxmlformats.org/officeDocument/2006/relationships/image" Target="../media/image53.png"/><Relationship Id="rId16" Type="http://schemas.openxmlformats.org/officeDocument/2006/relationships/image" Target="../media/image45.png"/><Relationship Id="rId1" Type="http://schemas.openxmlformats.org/officeDocument/2006/relationships/slideLayout" Target="../slideLayouts/slideLayout30.xml"/><Relationship Id="rId6" Type="http://schemas.openxmlformats.org/officeDocument/2006/relationships/image" Target="../media/image55.png"/><Relationship Id="rId11" Type="http://schemas.openxmlformats.org/officeDocument/2006/relationships/image" Target="../media/image118.svg"/><Relationship Id="rId5" Type="http://schemas.openxmlformats.org/officeDocument/2006/relationships/image" Target="../media/image112.svg"/><Relationship Id="rId15" Type="http://schemas.openxmlformats.org/officeDocument/2006/relationships/image" Target="../media/image122.svg"/><Relationship Id="rId10" Type="http://schemas.openxmlformats.org/officeDocument/2006/relationships/image" Target="../media/image57.png"/><Relationship Id="rId19" Type="http://schemas.openxmlformats.org/officeDocument/2006/relationships/image" Target="../media/image95.svg"/><Relationship Id="rId4" Type="http://schemas.openxmlformats.org/officeDocument/2006/relationships/image" Target="../media/image54.png"/><Relationship Id="rId9" Type="http://schemas.openxmlformats.org/officeDocument/2006/relationships/image" Target="../media/image116.svg"/><Relationship Id="rId14" Type="http://schemas.openxmlformats.org/officeDocument/2006/relationships/image" Target="../media/image5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hyperlink" Target="http://www/" TargetMode="External"/><Relationship Id="rId2" Type="http://schemas.openxmlformats.org/officeDocument/2006/relationships/hyperlink" Target="http://www.iier.org.au/iier30/chirkina.pdf" TargetMode="Externa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9.jpg"/><Relationship Id="rId1" Type="http://schemas.openxmlformats.org/officeDocument/2006/relationships/slideLayout" Target="../slideLayouts/slideLayout22.xml"/><Relationship Id="rId4" Type="http://schemas.openxmlformats.org/officeDocument/2006/relationships/image" Target="../media/image4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38717" y="3474719"/>
            <a:ext cx="10670756" cy="1388225"/>
          </a:xfrm>
        </p:spPr>
        <p:txBody>
          <a:bodyPr/>
          <a:lstStyle/>
          <a:p>
            <a:r>
              <a:rPr lang="en-GB" sz="3400" dirty="0" smtClean="0">
                <a:solidFill>
                  <a:schemeClr val="accent5">
                    <a:lumMod val="50000"/>
                  </a:schemeClr>
                </a:solidFill>
                <a:latin typeface="+mn-lt"/>
              </a:rPr>
              <a:t>Investigating </a:t>
            </a:r>
            <a:r>
              <a:rPr lang="en-GB" sz="3400" dirty="0">
                <a:solidFill>
                  <a:schemeClr val="accent5">
                    <a:lumMod val="50000"/>
                  </a:schemeClr>
                </a:solidFill>
                <a:latin typeface="+mn-lt"/>
              </a:rPr>
              <a:t>Academic Resilience: </a:t>
            </a:r>
            <a:endParaRPr lang="lt-LT" sz="3400" dirty="0" smtClean="0">
              <a:solidFill>
                <a:schemeClr val="accent5">
                  <a:lumMod val="50000"/>
                </a:schemeClr>
              </a:solidFill>
              <a:latin typeface="+mn-lt"/>
            </a:endParaRPr>
          </a:p>
          <a:p>
            <a:r>
              <a:rPr lang="en-GB" sz="3400" dirty="0" smtClean="0">
                <a:solidFill>
                  <a:schemeClr val="accent5">
                    <a:lumMod val="50000"/>
                  </a:schemeClr>
                </a:solidFill>
                <a:latin typeface="+mn-lt"/>
              </a:rPr>
              <a:t>What </a:t>
            </a:r>
            <a:r>
              <a:rPr lang="en-GB" sz="3400" dirty="0">
                <a:solidFill>
                  <a:schemeClr val="accent5">
                    <a:lumMod val="50000"/>
                  </a:schemeClr>
                </a:solidFill>
                <a:latin typeface="+mn-lt"/>
              </a:rPr>
              <a:t>Could Help to Mitigate SES-related Achievement </a:t>
            </a:r>
            <a:r>
              <a:rPr lang="en-GB" sz="3400" dirty="0" smtClean="0">
                <a:solidFill>
                  <a:schemeClr val="accent5">
                    <a:lumMod val="50000"/>
                  </a:schemeClr>
                </a:solidFill>
                <a:latin typeface="+mn-lt"/>
              </a:rPr>
              <a:t>Inequalities</a:t>
            </a:r>
            <a:endParaRPr lang="lt-LT" sz="3400" dirty="0" smtClean="0">
              <a:solidFill>
                <a:schemeClr val="accent5">
                  <a:lumMod val="50000"/>
                </a:schemeClr>
              </a:solidFill>
              <a:latin typeface="+mn-lt"/>
            </a:endParaRPr>
          </a:p>
          <a:p>
            <a:endParaRPr lang="lt-LT" sz="3400" dirty="0" smtClean="0">
              <a:solidFill>
                <a:schemeClr val="accent5">
                  <a:lumMod val="50000"/>
                </a:schemeClr>
              </a:solidFill>
              <a:latin typeface="+mn-lt"/>
            </a:endParaRPr>
          </a:p>
          <a:p>
            <a:r>
              <a:rPr lang="en-US" b="0" dirty="0" smtClean="0"/>
              <a:t>Pre-conference short bite of presentation</a:t>
            </a:r>
            <a:endParaRPr lang="en-US" sz="3400" dirty="0">
              <a:solidFill>
                <a:schemeClr val="accent5">
                  <a:lumMod val="50000"/>
                </a:schemeClr>
              </a:solidFill>
              <a:latin typeface="+mn-lt"/>
            </a:endParaRPr>
          </a:p>
        </p:txBody>
      </p:sp>
      <p:sp>
        <p:nvSpPr>
          <p:cNvPr id="12" name="Text Placeholder 1"/>
          <p:cNvSpPr>
            <a:spLocks noGrp="1"/>
          </p:cNvSpPr>
          <p:nvPr>
            <p:ph type="body" sz="quarter" idx="4294967295"/>
          </p:nvPr>
        </p:nvSpPr>
        <p:spPr>
          <a:xfrm>
            <a:off x="264565" y="5511556"/>
            <a:ext cx="10459105" cy="525712"/>
          </a:xfrm>
          <a:prstGeom prst="rect">
            <a:avLst/>
          </a:prstGeom>
        </p:spPr>
        <p:txBody>
          <a:bodyPr/>
          <a:lstStyle/>
          <a:p>
            <a:pPr marL="0" indent="0">
              <a:buNone/>
            </a:pPr>
            <a:r>
              <a:rPr lang="en-GB" sz="2400" dirty="0" err="1">
                <a:solidFill>
                  <a:srgbClr val="385723"/>
                </a:solidFill>
              </a:rPr>
              <a:t>Eglė</a:t>
            </a:r>
            <a:r>
              <a:rPr lang="en-GB" sz="2400" dirty="0">
                <a:solidFill>
                  <a:srgbClr val="385723"/>
                </a:solidFill>
              </a:rPr>
              <a:t> </a:t>
            </a:r>
            <a:r>
              <a:rPr lang="en-GB" sz="2400" dirty="0" err="1" smtClean="0">
                <a:solidFill>
                  <a:srgbClr val="385723"/>
                </a:solidFill>
              </a:rPr>
              <a:t>Melnikė</a:t>
            </a:r>
            <a:r>
              <a:rPr lang="sk-SK" sz="2400" baseline="30000" dirty="0">
                <a:solidFill>
                  <a:srgbClr val="385723"/>
                </a:solidFill>
              </a:rPr>
              <a:t>1</a:t>
            </a:r>
            <a:r>
              <a:rPr lang="en-GB" sz="2400" dirty="0" smtClean="0">
                <a:solidFill>
                  <a:srgbClr val="385723"/>
                </a:solidFill>
              </a:rPr>
              <a:t>, </a:t>
            </a:r>
            <a:r>
              <a:rPr lang="en-GB" sz="2400" dirty="0" err="1">
                <a:solidFill>
                  <a:srgbClr val="385723"/>
                </a:solidFill>
              </a:rPr>
              <a:t>Saulė</a:t>
            </a:r>
            <a:r>
              <a:rPr lang="en-GB" sz="2400" dirty="0">
                <a:solidFill>
                  <a:srgbClr val="385723"/>
                </a:solidFill>
              </a:rPr>
              <a:t> </a:t>
            </a:r>
            <a:r>
              <a:rPr lang="en-GB" sz="2400" dirty="0" err="1" smtClean="0">
                <a:solidFill>
                  <a:srgbClr val="385723"/>
                </a:solidFill>
              </a:rPr>
              <a:t>Raižienė</a:t>
            </a:r>
            <a:r>
              <a:rPr lang="sk-SK" sz="2400" baseline="30000" dirty="0" smtClean="0">
                <a:solidFill>
                  <a:srgbClr val="385723"/>
                </a:solidFill>
              </a:rPr>
              <a:t>1</a:t>
            </a:r>
            <a:r>
              <a:rPr lang="lt-LT" sz="2400" baseline="30000" dirty="0" smtClean="0">
                <a:solidFill>
                  <a:srgbClr val="385723"/>
                </a:solidFill>
              </a:rPr>
              <a:t>,2</a:t>
            </a:r>
            <a:r>
              <a:rPr lang="en-GB" sz="2400" dirty="0" smtClean="0">
                <a:solidFill>
                  <a:srgbClr val="385723"/>
                </a:solidFill>
              </a:rPr>
              <a:t>, </a:t>
            </a:r>
            <a:r>
              <a:rPr lang="en-GB" sz="2400" dirty="0" err="1">
                <a:solidFill>
                  <a:srgbClr val="385723"/>
                </a:solidFill>
              </a:rPr>
              <a:t>Daiva</a:t>
            </a:r>
            <a:r>
              <a:rPr lang="en-GB" sz="2400" dirty="0">
                <a:solidFill>
                  <a:srgbClr val="385723"/>
                </a:solidFill>
              </a:rPr>
              <a:t> </a:t>
            </a:r>
            <a:r>
              <a:rPr lang="en-GB" sz="2400" dirty="0" err="1" smtClean="0">
                <a:solidFill>
                  <a:srgbClr val="385723"/>
                </a:solidFill>
              </a:rPr>
              <a:t>Sevalneva</a:t>
            </a:r>
            <a:r>
              <a:rPr lang="sk-SK" sz="2400" baseline="30000" dirty="0">
                <a:solidFill>
                  <a:srgbClr val="385723"/>
                </a:solidFill>
              </a:rPr>
              <a:t>1</a:t>
            </a:r>
            <a:r>
              <a:rPr lang="en-GB" sz="2400" dirty="0" smtClean="0">
                <a:solidFill>
                  <a:srgbClr val="385723"/>
                </a:solidFill>
              </a:rPr>
              <a:t>, </a:t>
            </a:r>
            <a:r>
              <a:rPr lang="en-GB" sz="2400" dirty="0">
                <a:solidFill>
                  <a:srgbClr val="385723"/>
                </a:solidFill>
              </a:rPr>
              <a:t>Rasa </a:t>
            </a:r>
            <a:r>
              <a:rPr lang="en-GB" sz="2400" dirty="0" err="1" smtClean="0">
                <a:solidFill>
                  <a:srgbClr val="385723"/>
                </a:solidFill>
              </a:rPr>
              <a:t>Erentaitė</a:t>
            </a:r>
            <a:r>
              <a:rPr lang="sk-SK" sz="2400" baseline="30000" dirty="0">
                <a:solidFill>
                  <a:srgbClr val="385723"/>
                </a:solidFill>
              </a:rPr>
              <a:t>1</a:t>
            </a:r>
            <a:endParaRPr lang="lt-LT" sz="2400" dirty="0">
              <a:solidFill>
                <a:srgbClr val="385723"/>
              </a:solidFill>
            </a:endParaRPr>
          </a:p>
          <a:p>
            <a:pPr marL="0" indent="0">
              <a:buNone/>
            </a:pPr>
            <a:r>
              <a:rPr lang="sk-SK" sz="2400" baseline="30000" dirty="0">
                <a:solidFill>
                  <a:srgbClr val="385723"/>
                </a:solidFill>
              </a:rPr>
              <a:t>1</a:t>
            </a:r>
            <a:r>
              <a:rPr lang="sk-SK" sz="2400" i="1" dirty="0" smtClean="0">
                <a:solidFill>
                  <a:srgbClr val="385723"/>
                </a:solidFill>
              </a:rPr>
              <a:t>Kaunas </a:t>
            </a:r>
            <a:r>
              <a:rPr lang="sk-SK" sz="2400" i="1" dirty="0" smtClean="0">
                <a:solidFill>
                  <a:srgbClr val="385723"/>
                </a:solidFill>
              </a:rPr>
              <a:t>University of </a:t>
            </a:r>
            <a:r>
              <a:rPr lang="sk-SK" sz="2400" i="1" dirty="0" smtClean="0">
                <a:solidFill>
                  <a:srgbClr val="385723"/>
                </a:solidFill>
              </a:rPr>
              <a:t>Technology</a:t>
            </a:r>
            <a:r>
              <a:rPr lang="lt-LT" sz="2400" i="1" dirty="0" smtClean="0">
                <a:solidFill>
                  <a:srgbClr val="385723"/>
                </a:solidFill>
              </a:rPr>
              <a:t>, </a:t>
            </a:r>
            <a:r>
              <a:rPr lang="sk-SK" sz="2400" baseline="30000" dirty="0">
                <a:solidFill>
                  <a:srgbClr val="385723"/>
                </a:solidFill>
              </a:rPr>
              <a:t>2</a:t>
            </a:r>
            <a:r>
              <a:rPr lang="lt-LT" sz="2400" i="1" dirty="0" smtClean="0">
                <a:solidFill>
                  <a:srgbClr val="385723"/>
                </a:solidFill>
              </a:rPr>
              <a:t>Vilnius </a:t>
            </a:r>
            <a:r>
              <a:rPr lang="lt-LT" sz="2400" i="1" dirty="0" err="1" smtClean="0">
                <a:solidFill>
                  <a:srgbClr val="385723"/>
                </a:solidFill>
              </a:rPr>
              <a:t>university</a:t>
            </a:r>
            <a:r>
              <a:rPr lang="lt-LT" sz="2400" i="1" dirty="0" smtClean="0">
                <a:solidFill>
                  <a:srgbClr val="385723"/>
                </a:solidFill>
              </a:rPr>
              <a:t>, Lithuania</a:t>
            </a:r>
            <a:endParaRPr lang="sk-SK" sz="2400" dirty="0" smtClean="0">
              <a:solidFill>
                <a:srgbClr val="385723"/>
              </a:solidFill>
            </a:endParaRPr>
          </a:p>
          <a:p>
            <a:pPr marL="0" indent="0">
              <a:buNone/>
            </a:pPr>
            <a:endParaRPr lang="en-US" sz="2400" dirty="0">
              <a:solidFill>
                <a:srgbClr val="385723"/>
              </a:solidFill>
            </a:endParaRPr>
          </a:p>
        </p:txBody>
      </p:sp>
      <p:sp>
        <p:nvSpPr>
          <p:cNvPr id="14" name="Text Placeholder 3"/>
          <p:cNvSpPr>
            <a:spLocks noGrp="1"/>
          </p:cNvSpPr>
          <p:nvPr>
            <p:ph type="body" sz="quarter" idx="12"/>
          </p:nvPr>
        </p:nvSpPr>
        <p:spPr>
          <a:xfrm rot="16200000">
            <a:off x="9173433" y="3354849"/>
            <a:ext cx="4670232" cy="405669"/>
          </a:xfrm>
        </p:spPr>
        <p:txBody>
          <a:bodyPr/>
          <a:lstStyle/>
          <a:p>
            <a:r>
              <a:rPr lang="lt-LT" sz="2000" b="0" dirty="0" smtClean="0">
                <a:latin typeface="+mn-lt"/>
              </a:rPr>
              <a:t>ECER, 2021</a:t>
            </a:r>
            <a:endParaRPr lang="en-US" sz="2000" b="0" dirty="0">
              <a:latin typeface="+mn-lt"/>
            </a:endParaRPr>
          </a:p>
        </p:txBody>
      </p:sp>
      <p:sp>
        <p:nvSpPr>
          <p:cNvPr id="15" name="Text Placeholder 3"/>
          <p:cNvSpPr>
            <a:spLocks noGrp="1"/>
          </p:cNvSpPr>
          <p:nvPr>
            <p:ph type="body" sz="quarter" idx="12"/>
          </p:nvPr>
        </p:nvSpPr>
        <p:spPr>
          <a:xfrm rot="16200000">
            <a:off x="11349766" y="6165642"/>
            <a:ext cx="458670" cy="546759"/>
          </a:xfrm>
          <a:solidFill>
            <a:schemeClr val="bg1"/>
          </a:solidFill>
        </p:spPr>
        <p:txBody>
          <a:bodyPr/>
          <a:lstStyle/>
          <a:p>
            <a:r>
              <a:rPr lang="en-US" sz="1800" b="0" dirty="0"/>
              <a:t> </a:t>
            </a:r>
          </a:p>
        </p:txBody>
      </p:sp>
      <p:pic>
        <p:nvPicPr>
          <p:cNvPr id="16" name="Picture 15"/>
          <p:cNvPicPr/>
          <p:nvPr/>
        </p:nvPicPr>
        <p:blipFill>
          <a:blip r:embed="rId2">
            <a:extLst>
              <a:ext uri="{28A0092B-C50C-407E-A947-70E740481C1C}">
                <a14:useLocalDpi xmlns:a14="http://schemas.microsoft.com/office/drawing/2010/main" val="0"/>
              </a:ext>
            </a:extLst>
          </a:blip>
          <a:stretch>
            <a:fillRect/>
          </a:stretch>
        </p:blipFill>
        <p:spPr>
          <a:xfrm>
            <a:off x="264563" y="29022"/>
            <a:ext cx="1605023" cy="1227596"/>
          </a:xfrm>
          <a:prstGeom prst="rect">
            <a:avLst/>
          </a:prstGeom>
        </p:spPr>
      </p:pic>
      <p:sp>
        <p:nvSpPr>
          <p:cNvPr id="19" name="Text Placeholder 3"/>
          <p:cNvSpPr>
            <a:spLocks noGrp="1"/>
          </p:cNvSpPr>
          <p:nvPr>
            <p:ph type="body" sz="quarter" idx="12"/>
          </p:nvPr>
        </p:nvSpPr>
        <p:spPr>
          <a:xfrm rot="16200000">
            <a:off x="11427461" y="407487"/>
            <a:ext cx="642795" cy="886287"/>
          </a:xfrm>
          <a:solidFill>
            <a:schemeClr val="bg1"/>
          </a:solidFill>
        </p:spPr>
        <p:txBody>
          <a:bodyPr/>
          <a:lstStyle/>
          <a:p>
            <a:r>
              <a:rPr lang="en-US" sz="1800" b="0" dirty="0"/>
              <a:t> </a:t>
            </a:r>
          </a:p>
        </p:txBody>
      </p:sp>
      <p:pic>
        <p:nvPicPr>
          <p:cNvPr id="18" name="Picture 17"/>
          <p:cNvPicPr/>
          <p:nvPr/>
        </p:nvPicPr>
        <p:blipFill>
          <a:blip r:embed="rId3">
            <a:extLst>
              <a:ext uri="{28A0092B-C50C-407E-A947-70E740481C1C}">
                <a14:useLocalDpi xmlns:a14="http://schemas.microsoft.com/office/drawing/2010/main" val="0"/>
              </a:ext>
            </a:extLst>
          </a:blip>
          <a:stretch>
            <a:fillRect/>
          </a:stretch>
        </p:blipFill>
        <p:spPr>
          <a:xfrm>
            <a:off x="11090130" y="324488"/>
            <a:ext cx="1066594" cy="1127168"/>
          </a:xfrm>
          <a:prstGeom prst="rect">
            <a:avLst/>
          </a:prstGeom>
        </p:spPr>
      </p:pic>
      <p:sp>
        <p:nvSpPr>
          <p:cNvPr id="20" name="Rectangle 19"/>
          <p:cNvSpPr/>
          <p:nvPr/>
        </p:nvSpPr>
        <p:spPr>
          <a:xfrm>
            <a:off x="3974354" y="379866"/>
            <a:ext cx="6749316" cy="830997"/>
          </a:xfrm>
          <a:prstGeom prst="rect">
            <a:avLst/>
          </a:prstGeom>
        </p:spPr>
        <p:txBody>
          <a:bodyPr wrap="square">
            <a:spAutoFit/>
          </a:bodyPr>
          <a:lstStyle/>
          <a:p>
            <a:r>
              <a:rPr lang="en-US" sz="1600" dirty="0"/>
              <a:t>This </a:t>
            </a:r>
            <a:r>
              <a:rPr lang="en-US" sz="1600" dirty="0" smtClean="0"/>
              <a:t>study </a:t>
            </a:r>
            <a:r>
              <a:rPr lang="en-US" sz="1600" dirty="0"/>
              <a:t>has received funding from </a:t>
            </a:r>
            <a:r>
              <a:rPr lang="en-US" sz="1600" dirty="0" smtClean="0"/>
              <a:t>European </a:t>
            </a:r>
            <a:r>
              <a:rPr lang="en-US" sz="1600" dirty="0"/>
              <a:t>Regional Development </a:t>
            </a:r>
            <a:r>
              <a:rPr lang="en-US" sz="1600" dirty="0" smtClean="0"/>
              <a:t>Fund </a:t>
            </a:r>
            <a:r>
              <a:rPr lang="en-US" sz="1600" dirty="0"/>
              <a:t>(project No 01.2.2-LMT-K-718-03-</a:t>
            </a:r>
            <a:r>
              <a:rPr lang="en-US" sz="1600" dirty="0" smtClean="0"/>
              <a:t>0059) </a:t>
            </a:r>
            <a:r>
              <a:rPr lang="en-US" sz="1600" dirty="0"/>
              <a:t>under grant agreement with the Research Council of Lithuania (LMTLT)</a:t>
            </a:r>
            <a:r>
              <a:rPr lang="en-US" sz="1600" dirty="0" smtClean="0"/>
              <a:t>.</a:t>
            </a:r>
            <a:endParaRPr lang="en-US" sz="1600" dirty="0"/>
          </a:p>
        </p:txBody>
      </p:sp>
      <p:pic>
        <p:nvPicPr>
          <p:cNvPr id="2" name="Picture 1"/>
          <p:cNvPicPr>
            <a:picLocks noChangeAspect="1"/>
          </p:cNvPicPr>
          <p:nvPr/>
        </p:nvPicPr>
        <p:blipFill>
          <a:blip r:embed="rId4"/>
          <a:stretch>
            <a:fillRect/>
          </a:stretch>
        </p:blipFill>
        <p:spPr>
          <a:xfrm>
            <a:off x="1869587" y="379866"/>
            <a:ext cx="1797768" cy="705063"/>
          </a:xfrm>
          <a:prstGeom prst="rect">
            <a:avLst/>
          </a:prstGeom>
        </p:spPr>
      </p:pic>
    </p:spTree>
    <p:extLst>
      <p:ext uri="{BB962C8B-B14F-4D97-AF65-F5344CB8AC3E}">
        <p14:creationId xmlns:p14="http://schemas.microsoft.com/office/powerpoint/2010/main" val="297606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3"/>
          <p:cNvSpPr>
            <a:spLocks noGrp="1"/>
          </p:cNvSpPr>
          <p:nvPr>
            <p:ph type="body" sz="quarter" idx="12"/>
          </p:nvPr>
        </p:nvSpPr>
        <p:spPr>
          <a:xfrm rot="16200000">
            <a:off x="11349766" y="6165642"/>
            <a:ext cx="458670" cy="546759"/>
          </a:xfrm>
          <a:solidFill>
            <a:schemeClr val="bg1"/>
          </a:solidFill>
        </p:spPr>
        <p:txBody>
          <a:bodyPr/>
          <a:lstStyle/>
          <a:p>
            <a:r>
              <a:rPr lang="en-US" sz="1800" b="0" dirty="0"/>
              <a:t> </a:t>
            </a:r>
          </a:p>
        </p:txBody>
      </p:sp>
      <p:sp>
        <p:nvSpPr>
          <p:cNvPr id="19" name="Text Placeholder 3"/>
          <p:cNvSpPr>
            <a:spLocks noGrp="1"/>
          </p:cNvSpPr>
          <p:nvPr>
            <p:ph type="body" sz="quarter" idx="12"/>
          </p:nvPr>
        </p:nvSpPr>
        <p:spPr>
          <a:xfrm rot="16200000">
            <a:off x="11427461" y="407487"/>
            <a:ext cx="642795" cy="886287"/>
          </a:xfrm>
          <a:solidFill>
            <a:schemeClr val="bg1"/>
          </a:solidFill>
        </p:spPr>
        <p:txBody>
          <a:bodyPr/>
          <a:lstStyle/>
          <a:p>
            <a:r>
              <a:rPr lang="en-US" sz="1800" b="0" dirty="0"/>
              <a:t> </a:t>
            </a:r>
          </a:p>
        </p:txBody>
      </p:sp>
      <p:pic>
        <p:nvPicPr>
          <p:cNvPr id="18" name="Picture 17"/>
          <p:cNvPicPr/>
          <p:nvPr/>
        </p:nvPicPr>
        <p:blipFill>
          <a:blip r:embed="rId2">
            <a:extLst>
              <a:ext uri="{28A0092B-C50C-407E-A947-70E740481C1C}">
                <a14:useLocalDpi xmlns:a14="http://schemas.microsoft.com/office/drawing/2010/main" val="0"/>
              </a:ext>
            </a:extLst>
          </a:blip>
          <a:stretch>
            <a:fillRect/>
          </a:stretch>
        </p:blipFill>
        <p:spPr>
          <a:xfrm>
            <a:off x="11090130" y="324488"/>
            <a:ext cx="1066594" cy="1127168"/>
          </a:xfrm>
          <a:prstGeom prst="rect">
            <a:avLst/>
          </a:prstGeom>
        </p:spPr>
      </p:pic>
      <p:sp>
        <p:nvSpPr>
          <p:cNvPr id="11" name="Text Placeholder 2"/>
          <p:cNvSpPr>
            <a:spLocks noGrp="1"/>
          </p:cNvSpPr>
          <p:nvPr>
            <p:ph type="body" sz="quarter" idx="4294967295"/>
          </p:nvPr>
        </p:nvSpPr>
        <p:spPr>
          <a:xfrm>
            <a:off x="306477" y="2987125"/>
            <a:ext cx="2828658" cy="3222561"/>
          </a:xfrm>
          <a:prstGeom prst="rect">
            <a:avLst/>
          </a:prstGeom>
          <a:ln>
            <a:solidFill>
              <a:schemeClr val="tx1"/>
            </a:solidFill>
          </a:ln>
        </p:spPr>
        <p:txBody>
          <a:bodyPr anchor="ctr"/>
          <a:lstStyle/>
          <a:p>
            <a:pPr marL="0" indent="0">
              <a:buNone/>
            </a:pPr>
            <a:r>
              <a:rPr lang="en-US" sz="26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rPr>
              <a:t>1</a:t>
            </a:r>
          </a:p>
        </p:txBody>
      </p:sp>
      <p:sp>
        <p:nvSpPr>
          <p:cNvPr id="12" name="Text Placeholder 1"/>
          <p:cNvSpPr>
            <a:spLocks noGrp="1"/>
          </p:cNvSpPr>
          <p:nvPr>
            <p:ph type="body" sz="quarter" idx="4294967295"/>
          </p:nvPr>
        </p:nvSpPr>
        <p:spPr>
          <a:xfrm>
            <a:off x="3896645" y="3227683"/>
            <a:ext cx="6222494" cy="2724025"/>
          </a:xfrm>
          <a:prstGeom prst="rect">
            <a:avLst/>
          </a:prstGeom>
          <a:ln>
            <a:solidFill>
              <a:schemeClr val="tx1"/>
            </a:solidFill>
          </a:ln>
        </p:spPr>
        <p:txBody>
          <a:bodyPr anchor="b"/>
          <a:lstStyle/>
          <a:p>
            <a:pPr marL="0" indent="0">
              <a:buNone/>
            </a:pPr>
            <a:r>
              <a:rPr lang="en-US" sz="4400" b="1" dirty="0">
                <a:solidFill>
                  <a:schemeClr val="accent5">
                    <a:lumMod val="50000"/>
                  </a:schemeClr>
                </a:solidFill>
              </a:rPr>
              <a:t>BACKGROUND </a:t>
            </a:r>
            <a:r>
              <a:rPr lang="en-US" sz="4400" b="1" dirty="0" smtClean="0">
                <a:solidFill>
                  <a:schemeClr val="accent5">
                    <a:lumMod val="50000"/>
                  </a:schemeClr>
                </a:solidFill>
              </a:rPr>
              <a:t>AND </a:t>
            </a:r>
            <a:r>
              <a:rPr lang="en-US" sz="4400" b="1" dirty="0">
                <a:solidFill>
                  <a:schemeClr val="accent5">
                    <a:lumMod val="50000"/>
                  </a:schemeClr>
                </a:solidFill>
              </a:rPr>
              <a:t>AIM</a:t>
            </a:r>
            <a:endParaRPr lang="en-US" sz="4400" b="1" dirty="0">
              <a:solidFill>
                <a:schemeClr val="accent5">
                  <a:lumMod val="50000"/>
                </a:schemeClr>
              </a:solidFill>
            </a:endParaRPr>
          </a:p>
        </p:txBody>
      </p:sp>
      <p:sp>
        <p:nvSpPr>
          <p:cNvPr id="9" name="Text Placeholder 3"/>
          <p:cNvSpPr>
            <a:spLocks noGrp="1"/>
          </p:cNvSpPr>
          <p:nvPr>
            <p:ph type="body" sz="quarter" idx="12"/>
          </p:nvPr>
        </p:nvSpPr>
        <p:spPr>
          <a:xfrm rot="16200000">
            <a:off x="9173433" y="3354849"/>
            <a:ext cx="4670232" cy="405669"/>
          </a:xfrm>
        </p:spPr>
        <p:txBody>
          <a:bodyPr/>
          <a:lstStyle/>
          <a:p>
            <a:r>
              <a:rPr lang="lt-LT" sz="2000" b="0" dirty="0"/>
              <a:t>ECER, 2021</a:t>
            </a:r>
            <a:endParaRPr lang="en-US" sz="2000" b="0" dirty="0"/>
          </a:p>
        </p:txBody>
      </p:sp>
    </p:spTree>
    <p:extLst>
      <p:ext uri="{BB962C8B-B14F-4D97-AF65-F5344CB8AC3E}">
        <p14:creationId xmlns:p14="http://schemas.microsoft.com/office/powerpoint/2010/main" val="2572692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BACKGROUND</a:t>
            </a:r>
            <a:endParaRPr lang="en-US" sz="3600" dirty="0">
              <a:latin typeface="+mn-lt"/>
            </a:endParaRPr>
          </a:p>
        </p:txBody>
      </p:sp>
      <p:sp>
        <p:nvSpPr>
          <p:cNvPr id="5" name="Text Placeholder 4"/>
          <p:cNvSpPr>
            <a:spLocks noGrp="1"/>
          </p:cNvSpPr>
          <p:nvPr>
            <p:ph type="body" sz="quarter" idx="12"/>
          </p:nvPr>
        </p:nvSpPr>
        <p:spPr>
          <a:xfrm>
            <a:off x="641644" y="1454727"/>
            <a:ext cx="11395185" cy="5128953"/>
          </a:xfrm>
        </p:spPr>
        <p:txBody>
          <a:bodyPr anchor="ctr"/>
          <a:lstStyle/>
          <a:p>
            <a:pPr>
              <a:spcBef>
                <a:spcPts val="1200"/>
              </a:spcBef>
            </a:pPr>
            <a:endParaRPr lang="hr-HR" sz="1100" b="0" dirty="0">
              <a:solidFill>
                <a:schemeClr val="accent5">
                  <a:lumMod val="50000"/>
                </a:schemeClr>
              </a:solidFill>
              <a:latin typeface="+mn-lt"/>
            </a:endParaRPr>
          </a:p>
          <a:p>
            <a:pPr marL="285750" indent="-285750">
              <a:spcBef>
                <a:spcPts val="1200"/>
              </a:spcBef>
              <a:buFont typeface="Arial" panose="020B0604020202020204" pitchFamily="34" charset="0"/>
              <a:buChar char="•"/>
            </a:pPr>
            <a:r>
              <a:rPr lang="en-US" sz="1800" b="0" dirty="0" smtClean="0">
                <a:solidFill>
                  <a:schemeClr val="accent5">
                    <a:lumMod val="50000"/>
                  </a:schemeClr>
                </a:solidFill>
              </a:rPr>
              <a:t>The question of differences in students’ achievement is analyzed at various levels (global, international, national, regional/ municipal, school) and fields (policy making, scientific and practical research).</a:t>
            </a:r>
          </a:p>
          <a:p>
            <a:pPr marL="285750" indent="-285750">
              <a:spcBef>
                <a:spcPts val="1200"/>
              </a:spcBef>
              <a:buFont typeface="Arial" panose="020B0604020202020204" pitchFamily="34" charset="0"/>
              <a:buChar char="•"/>
            </a:pPr>
            <a:r>
              <a:rPr lang="en-US" sz="1800" b="0" dirty="0" smtClean="0">
                <a:solidFill>
                  <a:schemeClr val="accent5">
                    <a:lumMod val="50000"/>
                  </a:schemeClr>
                </a:solidFill>
              </a:rPr>
              <a:t>Data analyses of international and national surveys, national assessments usually provide general findings on student achievement differences (by region/urbanization level of school location, school type, students gender), quite often also by students social-economic-cultural background (SES).</a:t>
            </a:r>
          </a:p>
          <a:p>
            <a:pPr marL="285750" indent="-285750">
              <a:spcBef>
                <a:spcPts val="1200"/>
              </a:spcBef>
              <a:buFont typeface="Arial" panose="020B0604020202020204" pitchFamily="34" charset="0"/>
              <a:buChar char="•"/>
            </a:pPr>
            <a:r>
              <a:rPr lang="en-US" sz="1800" b="0" dirty="0" smtClean="0">
                <a:solidFill>
                  <a:schemeClr val="accent5">
                    <a:lumMod val="50000"/>
                  </a:schemeClr>
                </a:solidFill>
              </a:rPr>
              <a:t>Regarding SES – the common conclusion and trend is that students from socioeconomically disadvantaged homes demonstrate lower academic achievement.</a:t>
            </a:r>
            <a:endParaRPr lang="lt-LT" sz="1800" b="0" dirty="0" smtClean="0">
              <a:solidFill>
                <a:schemeClr val="accent5">
                  <a:lumMod val="50000"/>
                </a:schemeClr>
              </a:solidFill>
            </a:endParaRPr>
          </a:p>
          <a:p>
            <a:pPr marL="285750" indent="-285750">
              <a:spcBef>
                <a:spcPts val="1200"/>
              </a:spcBef>
              <a:buFont typeface="Arial" panose="020B0604020202020204" pitchFamily="34" charset="0"/>
              <a:buChar char="•"/>
            </a:pPr>
            <a:r>
              <a:rPr lang="en-GB" sz="1800" dirty="0" smtClean="0">
                <a:solidFill>
                  <a:schemeClr val="accent5">
                    <a:lumMod val="50000"/>
                  </a:schemeClr>
                </a:solidFill>
              </a:rPr>
              <a:t>However</a:t>
            </a:r>
            <a:r>
              <a:rPr lang="en-GB" sz="1800" b="0" dirty="0">
                <a:solidFill>
                  <a:schemeClr val="accent5">
                    <a:lumMod val="50000"/>
                  </a:schemeClr>
                </a:solidFill>
              </a:rPr>
              <a:t>, research </a:t>
            </a:r>
            <a:r>
              <a:rPr lang="lt-LT" sz="1800" b="0" dirty="0" smtClean="0">
                <a:solidFill>
                  <a:schemeClr val="accent5">
                    <a:lumMod val="50000"/>
                  </a:schemeClr>
                </a:solidFill>
              </a:rPr>
              <a:t>also </a:t>
            </a:r>
            <a:r>
              <a:rPr lang="en-GB" sz="1800" b="0" dirty="0" smtClean="0">
                <a:solidFill>
                  <a:schemeClr val="accent5">
                    <a:lumMod val="50000"/>
                  </a:schemeClr>
                </a:solidFill>
              </a:rPr>
              <a:t>shows</a:t>
            </a:r>
            <a:r>
              <a:rPr lang="en-GB" sz="1800" b="0" dirty="0">
                <a:solidFill>
                  <a:schemeClr val="accent5">
                    <a:lumMod val="50000"/>
                  </a:schemeClr>
                </a:solidFill>
              </a:rPr>
              <a:t>, that there is a group of disadvantaged </a:t>
            </a:r>
            <a:r>
              <a:rPr lang="en-GB" sz="1800" b="0" dirty="0" smtClean="0">
                <a:solidFill>
                  <a:schemeClr val="accent5">
                    <a:lumMod val="50000"/>
                  </a:schemeClr>
                </a:solidFill>
              </a:rPr>
              <a:t>students</a:t>
            </a:r>
            <a:r>
              <a:rPr lang="lt-LT" sz="1800" b="0" dirty="0" smtClean="0">
                <a:solidFill>
                  <a:schemeClr val="accent5">
                    <a:lumMod val="50000"/>
                  </a:schemeClr>
                </a:solidFill>
              </a:rPr>
              <a:t> </a:t>
            </a:r>
            <a:r>
              <a:rPr lang="en-GB" sz="1800" b="0" dirty="0">
                <a:solidFill>
                  <a:schemeClr val="accent5">
                    <a:lumMod val="50000"/>
                  </a:schemeClr>
                </a:solidFill>
              </a:rPr>
              <a:t>who achieve the same high results as their more advantaged peers. This capacity is called </a:t>
            </a:r>
            <a:r>
              <a:rPr lang="en-GB" sz="1800" dirty="0">
                <a:solidFill>
                  <a:schemeClr val="accent5">
                    <a:lumMod val="50000"/>
                  </a:schemeClr>
                </a:solidFill>
              </a:rPr>
              <a:t>academic resilience</a:t>
            </a:r>
            <a:r>
              <a:rPr lang="en-GB" sz="1800" b="0" dirty="0">
                <a:solidFill>
                  <a:schemeClr val="accent5">
                    <a:lumMod val="50000"/>
                  </a:schemeClr>
                </a:solidFill>
              </a:rPr>
              <a:t>.</a:t>
            </a:r>
            <a:endParaRPr lang="lt-LT" sz="1800" b="0" dirty="0">
              <a:solidFill>
                <a:schemeClr val="accent5">
                  <a:lumMod val="50000"/>
                </a:schemeClr>
              </a:solidFill>
            </a:endParaRPr>
          </a:p>
          <a:p>
            <a:pPr>
              <a:spcBef>
                <a:spcPts val="1200"/>
              </a:spcBef>
            </a:pPr>
            <a:endParaRPr lang="lt-LT" sz="1800" b="0" dirty="0" smtClean="0">
              <a:solidFill>
                <a:schemeClr val="accent5">
                  <a:lumMod val="50000"/>
                </a:schemeClr>
              </a:solidFill>
            </a:endParaRPr>
          </a:p>
          <a:p>
            <a:pPr>
              <a:spcBef>
                <a:spcPts val="1200"/>
              </a:spcBef>
            </a:pPr>
            <a:r>
              <a:rPr lang="en-GB" sz="1800" b="0" dirty="0">
                <a:solidFill>
                  <a:schemeClr val="accent5">
                    <a:lumMod val="50000"/>
                  </a:schemeClr>
                </a:solidFill>
              </a:rPr>
              <a:t>OECD</a:t>
            </a:r>
            <a:r>
              <a:rPr lang="lt-LT" sz="1800" b="0" dirty="0">
                <a:solidFill>
                  <a:schemeClr val="accent5">
                    <a:lumMod val="50000"/>
                  </a:schemeClr>
                </a:solidFill>
              </a:rPr>
              <a:t>, </a:t>
            </a:r>
            <a:r>
              <a:rPr lang="en-GB" sz="1800" b="0" dirty="0">
                <a:solidFill>
                  <a:schemeClr val="accent5">
                    <a:lumMod val="50000"/>
                  </a:schemeClr>
                </a:solidFill>
              </a:rPr>
              <a:t>2018</a:t>
            </a:r>
            <a:r>
              <a:rPr lang="lt-LT" sz="1800" b="0" dirty="0">
                <a:solidFill>
                  <a:schemeClr val="accent5">
                    <a:lumMod val="50000"/>
                  </a:schemeClr>
                </a:solidFill>
              </a:rPr>
              <a:t>; </a:t>
            </a:r>
            <a:r>
              <a:rPr lang="en-GB" sz="1800" b="0" dirty="0">
                <a:solidFill>
                  <a:schemeClr val="accent5">
                    <a:lumMod val="50000"/>
                  </a:schemeClr>
                </a:solidFill>
              </a:rPr>
              <a:t>NEC</a:t>
            </a:r>
            <a:r>
              <a:rPr lang="lt-LT" sz="1800" b="0" dirty="0">
                <a:solidFill>
                  <a:schemeClr val="accent5">
                    <a:lumMod val="50000"/>
                  </a:schemeClr>
                </a:solidFill>
              </a:rPr>
              <a:t>, </a:t>
            </a:r>
            <a:r>
              <a:rPr lang="en-GB" sz="1800" b="0" dirty="0">
                <a:solidFill>
                  <a:schemeClr val="accent5">
                    <a:lumMod val="50000"/>
                  </a:schemeClr>
                </a:solidFill>
              </a:rPr>
              <a:t>2014</a:t>
            </a:r>
            <a:endParaRPr lang="sk-SK" sz="1800" b="0" dirty="0">
              <a:solidFill>
                <a:schemeClr val="accent5">
                  <a:lumMod val="50000"/>
                </a:schemeClr>
              </a:solidFill>
            </a:endParaRPr>
          </a:p>
        </p:txBody>
      </p:sp>
    </p:spTree>
    <p:extLst>
      <p:ext uri="{BB962C8B-B14F-4D97-AF65-F5344CB8AC3E}">
        <p14:creationId xmlns:p14="http://schemas.microsoft.com/office/powerpoint/2010/main" val="3270094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BACKGROUND</a:t>
            </a:r>
            <a:endParaRPr lang="en-US" sz="3600" dirty="0">
              <a:latin typeface="+mn-lt"/>
            </a:endParaRPr>
          </a:p>
        </p:txBody>
      </p:sp>
      <p:sp>
        <p:nvSpPr>
          <p:cNvPr id="5" name="Text Placeholder 4"/>
          <p:cNvSpPr>
            <a:spLocks noGrp="1"/>
          </p:cNvSpPr>
          <p:nvPr>
            <p:ph type="body" sz="quarter" idx="12"/>
          </p:nvPr>
        </p:nvSpPr>
        <p:spPr>
          <a:xfrm>
            <a:off x="641645" y="1787236"/>
            <a:ext cx="10381862" cy="4818454"/>
          </a:xfrm>
        </p:spPr>
        <p:txBody>
          <a:bodyPr anchor="ctr"/>
          <a:lstStyle/>
          <a:p>
            <a:pPr marL="514350" indent="-514350">
              <a:spcBef>
                <a:spcPts val="1200"/>
              </a:spcBef>
              <a:buFont typeface="Arial"/>
              <a:buChar char="•"/>
            </a:pPr>
            <a:r>
              <a:rPr lang="en-US" sz="1800" b="0" dirty="0">
                <a:solidFill>
                  <a:schemeClr val="accent5">
                    <a:lumMod val="50000"/>
                  </a:schemeClr>
                </a:solidFill>
              </a:rPr>
              <a:t>Research shows that as predictors of academic resilience can be considered such factors as:</a:t>
            </a:r>
          </a:p>
          <a:p>
            <a:pPr marL="1200150" lvl="1" indent="-514350">
              <a:spcBef>
                <a:spcPts val="1200"/>
              </a:spcBef>
              <a:buFont typeface="Arial"/>
              <a:buChar char="•"/>
            </a:pPr>
            <a:r>
              <a:rPr lang="en-US" sz="1800" dirty="0">
                <a:solidFill>
                  <a:schemeClr val="accent5">
                    <a:lumMod val="50000"/>
                  </a:schemeClr>
                </a:solidFill>
                <a:latin typeface="Arial" panose="020B0604020202020204" pitchFamily="34" charset="0"/>
                <a:ea typeface="Inter Medium" panose="020B0502030000000004" pitchFamily="34" charset="0"/>
                <a:cs typeface="Arial" panose="020B0604020202020204" pitchFamily="34" charset="0"/>
              </a:rPr>
              <a:t>students’ educational aspirations</a:t>
            </a:r>
          </a:p>
          <a:p>
            <a:pPr marL="1200150" lvl="1" indent="-514350">
              <a:spcBef>
                <a:spcPts val="1200"/>
              </a:spcBef>
              <a:buFont typeface="Arial"/>
              <a:buChar char="•"/>
            </a:pPr>
            <a:r>
              <a:rPr lang="en-US" sz="1800" dirty="0">
                <a:solidFill>
                  <a:schemeClr val="accent5">
                    <a:lumMod val="50000"/>
                  </a:schemeClr>
                </a:solidFill>
                <a:latin typeface="Arial" panose="020B0604020202020204" pitchFamily="34" charset="0"/>
                <a:ea typeface="Inter Medium" panose="020B0502030000000004" pitchFamily="34" charset="0"/>
                <a:cs typeface="Arial" panose="020B0604020202020204" pitchFamily="34" charset="0"/>
              </a:rPr>
              <a:t>socio-emotional skills (such as perseverance, ..), individual psychological resilience, self-regulated learning, confidence (self-efficacy), co-ordination (planning), control, composure (low anxiety), commitment (persistence)</a:t>
            </a:r>
          </a:p>
          <a:p>
            <a:pPr marL="1200150" lvl="1" indent="-514350">
              <a:spcBef>
                <a:spcPts val="1200"/>
              </a:spcBef>
              <a:buFont typeface="Arial"/>
              <a:buChar char="•"/>
            </a:pPr>
            <a:r>
              <a:rPr lang="en-US" sz="1800" dirty="0">
                <a:solidFill>
                  <a:schemeClr val="accent5">
                    <a:lumMod val="50000"/>
                  </a:schemeClr>
                </a:solidFill>
                <a:latin typeface="Arial" panose="020B0604020202020204" pitchFamily="34" charset="0"/>
                <a:ea typeface="Inter Medium" panose="020B0502030000000004" pitchFamily="34" charset="0"/>
                <a:cs typeface="Arial" panose="020B0604020202020204" pitchFamily="34" charset="0"/>
              </a:rPr>
              <a:t>students‘ well-being</a:t>
            </a:r>
          </a:p>
          <a:p>
            <a:pPr marL="1200150" lvl="1" indent="-514350">
              <a:spcBef>
                <a:spcPts val="1200"/>
              </a:spcBef>
              <a:buFont typeface="Arial"/>
              <a:buChar char="•"/>
            </a:pPr>
            <a:r>
              <a:rPr lang="en-US" sz="1800" dirty="0">
                <a:solidFill>
                  <a:schemeClr val="accent5">
                    <a:lumMod val="50000"/>
                  </a:schemeClr>
                </a:solidFill>
                <a:latin typeface="Arial" panose="020B0604020202020204" pitchFamily="34" charset="0"/>
                <a:ea typeface="Inter Medium" panose="020B0502030000000004" pitchFamily="34" charset="0"/>
                <a:cs typeface="Arial" panose="020B0604020202020204" pitchFamily="34" charset="0"/>
              </a:rPr>
              <a:t>parents and teachers support, expectations</a:t>
            </a:r>
          </a:p>
          <a:p>
            <a:pPr marL="1200150" lvl="1" indent="-514350">
              <a:spcBef>
                <a:spcPts val="1200"/>
              </a:spcBef>
              <a:buFont typeface="Arial"/>
              <a:buChar char="•"/>
            </a:pPr>
            <a:endParaRPr lang="en-US" sz="2000" b="0" dirty="0" smtClean="0">
              <a:solidFill>
                <a:schemeClr val="accent5">
                  <a:lumMod val="50000"/>
                </a:schemeClr>
              </a:solidFill>
            </a:endParaRPr>
          </a:p>
          <a:p>
            <a:pPr>
              <a:spcBef>
                <a:spcPts val="1200"/>
              </a:spcBef>
            </a:pPr>
            <a:endParaRPr lang="en-US" sz="2000" b="0" dirty="0" smtClean="0">
              <a:solidFill>
                <a:schemeClr val="accent5">
                  <a:lumMod val="50000"/>
                </a:schemeClr>
              </a:solidFill>
            </a:endParaRPr>
          </a:p>
          <a:p>
            <a:pPr>
              <a:spcBef>
                <a:spcPts val="1200"/>
              </a:spcBef>
            </a:pPr>
            <a:r>
              <a:rPr lang="en-US" sz="1800" b="0" dirty="0">
                <a:solidFill>
                  <a:schemeClr val="accent5">
                    <a:lumMod val="50000"/>
                  </a:schemeClr>
                </a:solidFill>
              </a:rPr>
              <a:t>OECD 2018; </a:t>
            </a:r>
            <a:r>
              <a:rPr lang="en-US" sz="1800" b="0" dirty="0" err="1">
                <a:solidFill>
                  <a:schemeClr val="accent5">
                    <a:lumMod val="50000"/>
                  </a:schemeClr>
                </a:solidFill>
              </a:rPr>
              <a:t>Erberber</a:t>
            </a:r>
            <a:r>
              <a:rPr lang="en-US" sz="1800" b="0" dirty="0">
                <a:solidFill>
                  <a:schemeClr val="accent5">
                    <a:lumMod val="50000"/>
                  </a:schemeClr>
                </a:solidFill>
              </a:rPr>
              <a:t>, et al., 2015; Wills &amp; </a:t>
            </a:r>
            <a:r>
              <a:rPr lang="en-US" sz="1800" b="0" dirty="0" err="1">
                <a:solidFill>
                  <a:schemeClr val="accent5">
                    <a:lumMod val="50000"/>
                  </a:schemeClr>
                </a:solidFill>
              </a:rPr>
              <a:t>Hofmeyr</a:t>
            </a:r>
            <a:r>
              <a:rPr lang="en-US" sz="1800" b="0" dirty="0">
                <a:solidFill>
                  <a:schemeClr val="accent5">
                    <a:lumMod val="50000"/>
                  </a:schemeClr>
                </a:solidFill>
              </a:rPr>
              <a:t>, 2019, </a:t>
            </a:r>
            <a:r>
              <a:rPr lang="en-US" sz="1800" b="0" dirty="0" err="1">
                <a:solidFill>
                  <a:schemeClr val="accent5">
                    <a:lumMod val="50000"/>
                  </a:schemeClr>
                </a:solidFill>
              </a:rPr>
              <a:t>Chirkina</a:t>
            </a:r>
            <a:r>
              <a:rPr lang="en-US" sz="1800" b="0" dirty="0">
                <a:solidFill>
                  <a:schemeClr val="accent5">
                    <a:lumMod val="50000"/>
                  </a:schemeClr>
                </a:solidFill>
              </a:rPr>
              <a:t> et al., 2020; Cassidy, 2016; Martin &amp; Marsh, 2006</a:t>
            </a:r>
          </a:p>
        </p:txBody>
      </p:sp>
    </p:spTree>
    <p:extLst>
      <p:ext uri="{BB962C8B-B14F-4D97-AF65-F5344CB8AC3E}">
        <p14:creationId xmlns:p14="http://schemas.microsoft.com/office/powerpoint/2010/main" val="29133454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b="0" dirty="0" smtClean="0"/>
              <a:t>Lithuanian context</a:t>
            </a:r>
            <a:endParaRPr lang="en-US" sz="3600" b="0" dirty="0"/>
          </a:p>
        </p:txBody>
      </p:sp>
      <p:sp>
        <p:nvSpPr>
          <p:cNvPr id="5" name="Text Placeholder 4"/>
          <p:cNvSpPr>
            <a:spLocks noGrp="1"/>
          </p:cNvSpPr>
          <p:nvPr>
            <p:ph type="body" sz="quarter" idx="12"/>
          </p:nvPr>
        </p:nvSpPr>
        <p:spPr>
          <a:xfrm>
            <a:off x="641644" y="1454727"/>
            <a:ext cx="11395185" cy="5128953"/>
          </a:xfrm>
        </p:spPr>
        <p:txBody>
          <a:bodyPr anchor="ctr"/>
          <a:lstStyle/>
          <a:p>
            <a:pPr>
              <a:spcBef>
                <a:spcPts val="1200"/>
              </a:spcBef>
            </a:pPr>
            <a:endParaRPr lang="en-US" sz="1100" b="0" dirty="0" smtClean="0">
              <a:solidFill>
                <a:schemeClr val="accent5">
                  <a:lumMod val="50000"/>
                </a:schemeClr>
              </a:solidFill>
              <a:latin typeface="+mn-lt"/>
            </a:endParaRPr>
          </a:p>
          <a:p>
            <a:pPr marL="285750" indent="-285750">
              <a:spcBef>
                <a:spcPts val="1200"/>
              </a:spcBef>
              <a:buFont typeface="Arial" panose="020B0604020202020204" pitchFamily="34" charset="0"/>
              <a:buChar char="•"/>
            </a:pPr>
            <a:r>
              <a:rPr lang="en-US" sz="1800" b="0" dirty="0" smtClean="0">
                <a:solidFill>
                  <a:schemeClr val="accent5">
                    <a:lumMod val="50000"/>
                  </a:schemeClr>
                </a:solidFill>
              </a:rPr>
              <a:t>The results of international studies of student achievements, national surveys of students achievements, national assessments in Lithuania show big differences in students achievements by region (urban/rural location of the school) and also by students SES. These differences are not narrowing, instead - becomes even bigger.</a:t>
            </a:r>
          </a:p>
          <a:p>
            <a:pPr marL="285750" indent="-285750">
              <a:spcBef>
                <a:spcPts val="1200"/>
              </a:spcBef>
              <a:buFont typeface="Arial" panose="020B0604020202020204" pitchFamily="34" charset="0"/>
              <a:buChar char="•"/>
            </a:pPr>
            <a:r>
              <a:rPr lang="en-US" sz="1800" b="0" dirty="0" smtClean="0">
                <a:solidFill>
                  <a:schemeClr val="accent5">
                    <a:lumMod val="50000"/>
                  </a:schemeClr>
                </a:solidFill>
              </a:rPr>
              <a:t>One of the topic of recent education policy in Lithuania is to narrow the achievement gap between disadvantaged and advantaged students with a special focus on disadvantaged students group.</a:t>
            </a:r>
          </a:p>
          <a:p>
            <a:pPr marL="285750" indent="-285750">
              <a:spcBef>
                <a:spcPts val="1200"/>
              </a:spcBef>
              <a:buFont typeface="Arial" panose="020B0604020202020204" pitchFamily="34" charset="0"/>
              <a:buChar char="•"/>
            </a:pPr>
            <a:r>
              <a:rPr lang="en-US" sz="1800" b="0" dirty="0" smtClean="0">
                <a:solidFill>
                  <a:schemeClr val="accent5">
                    <a:lumMod val="50000"/>
                  </a:schemeClr>
                </a:solidFill>
              </a:rPr>
              <a:t>In Lithuania, academic resilience has not been addressed from an empirical data perspective. Analyses of data from national and international student surveys usually provide general findings on student achievement differences (by region, gender, SES). Analysis of National surveys of students’ achievements data also show that there is positive correlation between students internal and external motivation to learn mathematics (8th grade students), learning to learn skills (metacognitive skills, planning, self-regulation) and their achievement in mathematics. However, there is a lack of data-based insight into the variations and interactions between major divides in achievement taking in account disadvantaged students.</a:t>
            </a:r>
          </a:p>
          <a:p>
            <a:pPr>
              <a:spcBef>
                <a:spcPts val="1200"/>
              </a:spcBef>
            </a:pPr>
            <a:endParaRPr lang="en-US" sz="1800" b="0" dirty="0" smtClean="0">
              <a:solidFill>
                <a:schemeClr val="accent5">
                  <a:lumMod val="50000"/>
                </a:schemeClr>
              </a:solidFill>
            </a:endParaRPr>
          </a:p>
          <a:p>
            <a:pPr>
              <a:spcBef>
                <a:spcPts val="1200"/>
              </a:spcBef>
            </a:pPr>
            <a:r>
              <a:rPr lang="en-US" sz="1800" b="0" dirty="0" smtClean="0">
                <a:solidFill>
                  <a:schemeClr val="accent5">
                    <a:lumMod val="50000"/>
                  </a:schemeClr>
                </a:solidFill>
              </a:rPr>
              <a:t>NEC, 2016; NEC, 2014</a:t>
            </a:r>
            <a:endParaRPr lang="en-US" sz="1800" b="0" dirty="0">
              <a:solidFill>
                <a:schemeClr val="accent5">
                  <a:lumMod val="50000"/>
                </a:schemeClr>
              </a:solidFill>
            </a:endParaRPr>
          </a:p>
        </p:txBody>
      </p:sp>
    </p:spTree>
    <p:extLst>
      <p:ext uri="{BB962C8B-B14F-4D97-AF65-F5344CB8AC3E}">
        <p14:creationId xmlns:p14="http://schemas.microsoft.com/office/powerpoint/2010/main" val="2710256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AIM</a:t>
            </a:r>
            <a:endParaRPr lang="en-US" sz="3600" dirty="0">
              <a:latin typeface="+mn-lt"/>
            </a:endParaRPr>
          </a:p>
        </p:txBody>
      </p:sp>
      <p:sp>
        <p:nvSpPr>
          <p:cNvPr id="5" name="Text Placeholder 4"/>
          <p:cNvSpPr>
            <a:spLocks noGrp="1"/>
          </p:cNvSpPr>
          <p:nvPr>
            <p:ph type="body" sz="quarter" idx="12"/>
          </p:nvPr>
        </p:nvSpPr>
        <p:spPr>
          <a:xfrm>
            <a:off x="641645" y="2028733"/>
            <a:ext cx="10381862" cy="3516699"/>
          </a:xfrm>
        </p:spPr>
        <p:txBody>
          <a:bodyPr anchor="ctr"/>
          <a:lstStyle/>
          <a:p>
            <a:pPr>
              <a:spcBef>
                <a:spcPts val="1200"/>
              </a:spcBef>
            </a:pPr>
            <a:r>
              <a:rPr lang="en-US" sz="2800" b="0" dirty="0" smtClean="0">
                <a:solidFill>
                  <a:schemeClr val="accent5">
                    <a:lumMod val="50000"/>
                  </a:schemeClr>
                </a:solidFill>
                <a:latin typeface="+mn-lt"/>
              </a:rPr>
              <a:t>The aim of this study is to investigate motivational resources in resilient and non-resilient students in order to better understand SES-related achievement inequalities. </a:t>
            </a:r>
            <a:endParaRPr lang="en-US" sz="2800" b="0" dirty="0">
              <a:solidFill>
                <a:schemeClr val="accent5">
                  <a:lumMod val="50000"/>
                </a:schemeClr>
              </a:solidFill>
              <a:latin typeface="+mn-lt"/>
            </a:endParaRPr>
          </a:p>
        </p:txBody>
      </p:sp>
    </p:spTree>
    <p:extLst>
      <p:ext uri="{BB962C8B-B14F-4D97-AF65-F5344CB8AC3E}">
        <p14:creationId xmlns:p14="http://schemas.microsoft.com/office/powerpoint/2010/main" val="42919157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3"/>
          <p:cNvSpPr>
            <a:spLocks noGrp="1"/>
          </p:cNvSpPr>
          <p:nvPr>
            <p:ph type="body" sz="quarter" idx="12"/>
          </p:nvPr>
        </p:nvSpPr>
        <p:spPr>
          <a:xfrm rot="16200000">
            <a:off x="11349766" y="6165642"/>
            <a:ext cx="458670" cy="546759"/>
          </a:xfrm>
          <a:solidFill>
            <a:schemeClr val="bg1"/>
          </a:solidFill>
        </p:spPr>
        <p:txBody>
          <a:bodyPr/>
          <a:lstStyle/>
          <a:p>
            <a:r>
              <a:rPr lang="en-US" sz="1800" b="0" dirty="0"/>
              <a:t> </a:t>
            </a:r>
          </a:p>
        </p:txBody>
      </p:sp>
      <p:sp>
        <p:nvSpPr>
          <p:cNvPr id="19" name="Text Placeholder 3"/>
          <p:cNvSpPr>
            <a:spLocks noGrp="1"/>
          </p:cNvSpPr>
          <p:nvPr>
            <p:ph type="body" sz="quarter" idx="12"/>
          </p:nvPr>
        </p:nvSpPr>
        <p:spPr>
          <a:xfrm rot="16200000">
            <a:off x="11427461" y="407487"/>
            <a:ext cx="642795" cy="886287"/>
          </a:xfrm>
          <a:solidFill>
            <a:schemeClr val="bg1"/>
          </a:solidFill>
        </p:spPr>
        <p:txBody>
          <a:bodyPr/>
          <a:lstStyle/>
          <a:p>
            <a:r>
              <a:rPr lang="en-US" sz="1800" b="0" dirty="0"/>
              <a:t> </a:t>
            </a:r>
          </a:p>
        </p:txBody>
      </p:sp>
      <p:pic>
        <p:nvPicPr>
          <p:cNvPr id="18" name="Picture 17"/>
          <p:cNvPicPr/>
          <p:nvPr/>
        </p:nvPicPr>
        <p:blipFill>
          <a:blip r:embed="rId2">
            <a:extLst>
              <a:ext uri="{28A0092B-C50C-407E-A947-70E740481C1C}">
                <a14:useLocalDpi xmlns:a14="http://schemas.microsoft.com/office/drawing/2010/main" val="0"/>
              </a:ext>
            </a:extLst>
          </a:blip>
          <a:stretch>
            <a:fillRect/>
          </a:stretch>
        </p:blipFill>
        <p:spPr>
          <a:xfrm>
            <a:off x="11090130" y="324488"/>
            <a:ext cx="1066594" cy="1127168"/>
          </a:xfrm>
          <a:prstGeom prst="rect">
            <a:avLst/>
          </a:prstGeom>
        </p:spPr>
      </p:pic>
      <p:sp>
        <p:nvSpPr>
          <p:cNvPr id="11" name="Text Placeholder 2"/>
          <p:cNvSpPr>
            <a:spLocks noGrp="1"/>
          </p:cNvSpPr>
          <p:nvPr>
            <p:ph type="body" sz="quarter" idx="4294967295"/>
          </p:nvPr>
        </p:nvSpPr>
        <p:spPr>
          <a:xfrm>
            <a:off x="306477" y="2987125"/>
            <a:ext cx="2828658" cy="3222561"/>
          </a:xfrm>
          <a:prstGeom prst="rect">
            <a:avLst/>
          </a:prstGeom>
          <a:ln>
            <a:solidFill>
              <a:schemeClr val="tx1"/>
            </a:solidFill>
          </a:ln>
        </p:spPr>
        <p:txBody>
          <a:bodyPr anchor="ctr"/>
          <a:lstStyle/>
          <a:p>
            <a:pPr marL="0" indent="0">
              <a:buNone/>
            </a:pPr>
            <a:r>
              <a:rPr lang="en-US" sz="26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rPr>
              <a:t>2</a:t>
            </a:r>
          </a:p>
        </p:txBody>
      </p:sp>
      <p:sp>
        <p:nvSpPr>
          <p:cNvPr id="12" name="Text Placeholder 1"/>
          <p:cNvSpPr>
            <a:spLocks noGrp="1"/>
          </p:cNvSpPr>
          <p:nvPr>
            <p:ph type="body" sz="quarter" idx="4294967295"/>
          </p:nvPr>
        </p:nvSpPr>
        <p:spPr>
          <a:xfrm>
            <a:off x="3933188" y="3221698"/>
            <a:ext cx="6296628" cy="2724025"/>
          </a:xfrm>
          <a:prstGeom prst="rect">
            <a:avLst/>
          </a:prstGeom>
          <a:ln>
            <a:solidFill>
              <a:schemeClr val="tx1"/>
            </a:solidFill>
          </a:ln>
        </p:spPr>
        <p:txBody>
          <a:bodyPr anchor="b"/>
          <a:lstStyle/>
          <a:p>
            <a:pPr marL="0" indent="0">
              <a:buNone/>
            </a:pPr>
            <a:r>
              <a:rPr lang="fi-FI" sz="4400" b="1" dirty="0" smtClean="0">
                <a:solidFill>
                  <a:schemeClr val="accent5">
                    <a:lumMod val="50000"/>
                  </a:schemeClr>
                </a:solidFill>
              </a:rPr>
              <a:t>METHOD</a:t>
            </a:r>
            <a:endParaRPr lang="fi-FI" sz="4400" b="1" dirty="0">
              <a:solidFill>
                <a:schemeClr val="accent5">
                  <a:lumMod val="50000"/>
                </a:schemeClr>
              </a:solidFill>
            </a:endParaRPr>
          </a:p>
        </p:txBody>
      </p:sp>
      <p:sp>
        <p:nvSpPr>
          <p:cNvPr id="10" name="Text Placeholder 3"/>
          <p:cNvSpPr>
            <a:spLocks noGrp="1"/>
          </p:cNvSpPr>
          <p:nvPr>
            <p:ph type="body" sz="quarter" idx="12"/>
          </p:nvPr>
        </p:nvSpPr>
        <p:spPr>
          <a:xfrm rot="16200000">
            <a:off x="9173433" y="3354849"/>
            <a:ext cx="4670232" cy="405669"/>
          </a:xfrm>
        </p:spPr>
        <p:txBody>
          <a:bodyPr/>
          <a:lstStyle/>
          <a:p>
            <a:r>
              <a:rPr lang="lt-LT" sz="2000" b="0" dirty="0"/>
              <a:t>ECER, 2021</a:t>
            </a:r>
            <a:endParaRPr lang="en-US" sz="2000" b="0" dirty="0"/>
          </a:p>
        </p:txBody>
      </p:sp>
    </p:spTree>
    <p:extLst>
      <p:ext uri="{BB962C8B-B14F-4D97-AF65-F5344CB8AC3E}">
        <p14:creationId xmlns:p14="http://schemas.microsoft.com/office/powerpoint/2010/main" val="31214053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SAMPLE</a:t>
            </a:r>
            <a:endParaRPr lang="en-US" sz="3600" dirty="0">
              <a:latin typeface="+mn-lt"/>
            </a:endParaRPr>
          </a:p>
        </p:txBody>
      </p:sp>
      <p:sp>
        <p:nvSpPr>
          <p:cNvPr id="5" name="Text Placeholder 4"/>
          <p:cNvSpPr>
            <a:spLocks noGrp="1"/>
          </p:cNvSpPr>
          <p:nvPr>
            <p:ph type="body" sz="quarter" idx="12"/>
          </p:nvPr>
        </p:nvSpPr>
        <p:spPr>
          <a:xfrm>
            <a:off x="516955" y="1895302"/>
            <a:ext cx="10381862" cy="4073235"/>
          </a:xfrm>
        </p:spPr>
        <p:txBody>
          <a:bodyPr anchor="ctr"/>
          <a:lstStyle/>
          <a:p>
            <a:pPr marL="457200" indent="-457200">
              <a:spcBef>
                <a:spcPts val="1200"/>
              </a:spcBef>
              <a:buFont typeface="Arial"/>
              <a:buChar char="•"/>
            </a:pPr>
            <a:r>
              <a:rPr lang="en-US" sz="2000" b="0" dirty="0" smtClean="0">
                <a:solidFill>
                  <a:schemeClr val="accent5">
                    <a:lumMod val="50000"/>
                  </a:schemeClr>
                </a:solidFill>
                <a:latin typeface="+mn-lt"/>
              </a:rPr>
              <a:t>Data come from the National Survey of Student Achievements (</a:t>
            </a:r>
            <a:r>
              <a:rPr lang="en-US" sz="2000" b="0" dirty="0" smtClean="0">
                <a:solidFill>
                  <a:schemeClr val="accent5">
                    <a:lumMod val="50000"/>
                  </a:schemeClr>
                </a:solidFill>
                <a:latin typeface="+mn-lt"/>
              </a:rPr>
              <a:t>NSSAs) (open-access, data were collected by the National Examination Center);</a:t>
            </a:r>
          </a:p>
          <a:p>
            <a:pPr marL="457200" indent="-457200">
              <a:spcBef>
                <a:spcPts val="1200"/>
              </a:spcBef>
              <a:buFont typeface="Arial"/>
              <a:buChar char="•"/>
            </a:pPr>
            <a:r>
              <a:rPr lang="en-US" sz="2000" b="0" dirty="0" smtClean="0">
                <a:solidFill>
                  <a:schemeClr val="accent5">
                    <a:lumMod val="50000"/>
                  </a:schemeClr>
                </a:solidFill>
                <a:latin typeface="+mn-lt"/>
              </a:rPr>
              <a:t>2012 and 2014 cohorts of Lithuanian 8th grade students used:</a:t>
            </a:r>
          </a:p>
          <a:p>
            <a:pPr marL="1143000" lvl="1" indent="-457200">
              <a:spcBef>
                <a:spcPts val="1200"/>
              </a:spcBef>
              <a:buFont typeface="Arial"/>
              <a:buChar char="•"/>
            </a:pPr>
            <a:r>
              <a:rPr lang="en-US" sz="2000" dirty="0" smtClean="0">
                <a:solidFill>
                  <a:schemeClr val="accent5">
                    <a:lumMod val="50000"/>
                  </a:schemeClr>
                </a:solidFill>
                <a:ea typeface="Inter Medium" panose="020B0502030000000004" pitchFamily="34" charset="0"/>
                <a:cs typeface="Arial" panose="020B0604020202020204" pitchFamily="34" charset="0"/>
              </a:rPr>
              <a:t>2012: </a:t>
            </a:r>
            <a:r>
              <a:rPr lang="lt-LT" sz="2000" dirty="0" smtClean="0">
                <a:solidFill>
                  <a:schemeClr val="accent5">
                    <a:lumMod val="50000"/>
                  </a:schemeClr>
                </a:solidFill>
                <a:ea typeface="Inter Medium" panose="020B0502030000000004" pitchFamily="34" charset="0"/>
                <a:cs typeface="Arial" panose="020B0604020202020204" pitchFamily="34" charset="0"/>
              </a:rPr>
              <a:t>N=4479; 49,9</a:t>
            </a:r>
            <a:r>
              <a:rPr lang="en-US" sz="2000" dirty="0" smtClean="0">
                <a:solidFill>
                  <a:schemeClr val="accent5">
                    <a:lumMod val="50000"/>
                  </a:schemeClr>
                </a:solidFill>
                <a:ea typeface="Inter Medium" panose="020B0502030000000004" pitchFamily="34" charset="0"/>
                <a:cs typeface="Arial" panose="020B0604020202020204" pitchFamily="34" charset="0"/>
              </a:rPr>
              <a:t>% females</a:t>
            </a:r>
            <a:r>
              <a:rPr lang="lt-LT" sz="2000" dirty="0" smtClean="0">
                <a:solidFill>
                  <a:schemeClr val="accent5">
                    <a:lumMod val="50000"/>
                  </a:schemeClr>
                </a:solidFill>
                <a:ea typeface="Inter Medium" panose="020B0502030000000004" pitchFamily="34" charset="0"/>
                <a:cs typeface="Arial" panose="020B0604020202020204" pitchFamily="34" charset="0"/>
              </a:rPr>
              <a:t>.</a:t>
            </a:r>
            <a:r>
              <a:rPr lang="en-US" sz="2000" dirty="0" smtClean="0">
                <a:solidFill>
                  <a:schemeClr val="accent5">
                    <a:lumMod val="50000"/>
                  </a:schemeClr>
                </a:solidFill>
                <a:ea typeface="Inter Medium" panose="020B0502030000000004" pitchFamily="34" charset="0"/>
                <a:cs typeface="Arial" panose="020B0604020202020204" pitchFamily="34" charset="0"/>
              </a:rPr>
              <a:t> The </a:t>
            </a:r>
            <a:r>
              <a:rPr lang="en-US" sz="2000" dirty="0">
                <a:solidFill>
                  <a:schemeClr val="accent5">
                    <a:lumMod val="50000"/>
                  </a:schemeClr>
                </a:solidFill>
                <a:ea typeface="Inter Medium" panose="020B0502030000000004" pitchFamily="34" charset="0"/>
                <a:cs typeface="Arial" panose="020B0604020202020204" pitchFamily="34" charset="0"/>
              </a:rPr>
              <a:t>participants came from </a:t>
            </a:r>
            <a:r>
              <a:rPr lang="lt-LT" sz="2000" dirty="0" smtClean="0">
                <a:solidFill>
                  <a:schemeClr val="accent5">
                    <a:lumMod val="50000"/>
                  </a:schemeClr>
                </a:solidFill>
                <a:ea typeface="Inter Medium" panose="020B0502030000000004" pitchFamily="34" charset="0"/>
                <a:cs typeface="Arial" panose="020B0604020202020204" pitchFamily="34" charset="0"/>
              </a:rPr>
              <a:t>212 </a:t>
            </a:r>
            <a:r>
              <a:rPr lang="en-US" sz="2000" dirty="0" smtClean="0">
                <a:solidFill>
                  <a:schemeClr val="accent5">
                    <a:lumMod val="50000"/>
                  </a:schemeClr>
                </a:solidFill>
                <a:ea typeface="Inter Medium" panose="020B0502030000000004" pitchFamily="34" charset="0"/>
                <a:cs typeface="Arial" panose="020B0604020202020204" pitchFamily="34" charset="0"/>
              </a:rPr>
              <a:t>classes </a:t>
            </a:r>
            <a:r>
              <a:rPr lang="en-US" sz="2000" dirty="0">
                <a:solidFill>
                  <a:schemeClr val="accent5">
                    <a:lumMod val="50000"/>
                  </a:schemeClr>
                </a:solidFill>
                <a:ea typeface="Inter Medium" panose="020B0502030000000004" pitchFamily="34" charset="0"/>
                <a:cs typeface="Arial" panose="020B0604020202020204" pitchFamily="34" charset="0"/>
              </a:rPr>
              <a:t>in </a:t>
            </a:r>
            <a:r>
              <a:rPr lang="en-US" sz="2000" dirty="0" smtClean="0">
                <a:solidFill>
                  <a:schemeClr val="accent5">
                    <a:lumMod val="50000"/>
                  </a:schemeClr>
                </a:solidFill>
                <a:ea typeface="Inter Medium" panose="020B0502030000000004" pitchFamily="34" charset="0"/>
                <a:cs typeface="Arial" panose="020B0604020202020204" pitchFamily="34" charset="0"/>
              </a:rPr>
              <a:t>1</a:t>
            </a:r>
            <a:r>
              <a:rPr lang="lt-LT" sz="2000" dirty="0" smtClean="0">
                <a:solidFill>
                  <a:schemeClr val="accent5">
                    <a:lumMod val="50000"/>
                  </a:schemeClr>
                </a:solidFill>
                <a:ea typeface="Inter Medium" panose="020B0502030000000004" pitchFamily="34" charset="0"/>
                <a:cs typeface="Arial" panose="020B0604020202020204" pitchFamily="34" charset="0"/>
              </a:rPr>
              <a:t>60</a:t>
            </a:r>
            <a:r>
              <a:rPr lang="en-US" sz="2000" dirty="0" smtClean="0">
                <a:solidFill>
                  <a:schemeClr val="accent5">
                    <a:lumMod val="50000"/>
                  </a:schemeClr>
                </a:solidFill>
                <a:ea typeface="Inter Medium" panose="020B0502030000000004" pitchFamily="34" charset="0"/>
                <a:cs typeface="Arial" panose="020B0604020202020204" pitchFamily="34" charset="0"/>
              </a:rPr>
              <a:t> </a:t>
            </a:r>
            <a:r>
              <a:rPr lang="en-US" sz="2000" dirty="0">
                <a:solidFill>
                  <a:schemeClr val="accent5">
                    <a:lumMod val="50000"/>
                  </a:schemeClr>
                </a:solidFill>
                <a:ea typeface="Inter Medium" panose="020B0502030000000004" pitchFamily="34" charset="0"/>
                <a:cs typeface="Arial" panose="020B0604020202020204" pitchFamily="34" charset="0"/>
              </a:rPr>
              <a:t>schools.</a:t>
            </a:r>
            <a:endParaRPr lang="en-US" sz="2000" dirty="0" smtClean="0">
              <a:solidFill>
                <a:schemeClr val="accent5">
                  <a:lumMod val="50000"/>
                </a:schemeClr>
              </a:solidFill>
              <a:ea typeface="Inter Medium" panose="020B0502030000000004" pitchFamily="34" charset="0"/>
              <a:cs typeface="Arial" panose="020B0604020202020204" pitchFamily="34" charset="0"/>
            </a:endParaRPr>
          </a:p>
          <a:p>
            <a:pPr marL="1143000" lvl="1" indent="-457200">
              <a:spcBef>
                <a:spcPts val="1200"/>
              </a:spcBef>
              <a:buFont typeface="Arial"/>
              <a:buChar char="•"/>
            </a:pPr>
            <a:r>
              <a:rPr lang="en-US" sz="2000" dirty="0" smtClean="0">
                <a:solidFill>
                  <a:schemeClr val="accent5">
                    <a:lumMod val="50000"/>
                  </a:schemeClr>
                </a:solidFill>
                <a:ea typeface="Inter Medium" panose="020B0502030000000004" pitchFamily="34" charset="0"/>
                <a:cs typeface="Arial" panose="020B0604020202020204" pitchFamily="34" charset="0"/>
              </a:rPr>
              <a:t>2014: N=3763; 50.5% females. The participants came from 178 classes in 148 schools. </a:t>
            </a:r>
          </a:p>
          <a:p>
            <a:pPr marL="457200" indent="-457200">
              <a:spcBef>
                <a:spcPts val="1200"/>
              </a:spcBef>
              <a:buFont typeface="Arial"/>
              <a:buChar char="•"/>
            </a:pPr>
            <a:r>
              <a:rPr lang="en-US" sz="2000" b="0" dirty="0" smtClean="0">
                <a:solidFill>
                  <a:schemeClr val="accent5">
                    <a:lumMod val="50000"/>
                  </a:schemeClr>
                </a:solidFill>
                <a:latin typeface="+mn-lt"/>
              </a:rPr>
              <a:t>Only those who filled in measures of this study are included, thus, effective sample size:</a:t>
            </a:r>
          </a:p>
          <a:p>
            <a:pPr lvl="1" indent="0">
              <a:spcBef>
                <a:spcPts val="1200"/>
              </a:spcBef>
              <a:buNone/>
            </a:pPr>
            <a:r>
              <a:rPr lang="en-US" sz="2000" dirty="0" smtClean="0">
                <a:solidFill>
                  <a:schemeClr val="accent5">
                    <a:lumMod val="50000"/>
                  </a:schemeClr>
                </a:solidFill>
                <a:ea typeface="Inter Medium" panose="020B0502030000000004" pitchFamily="34" charset="0"/>
                <a:cs typeface="Arial" panose="020B0604020202020204" pitchFamily="34" charset="0"/>
              </a:rPr>
              <a:t>2012: Mathematics cognitive test</a:t>
            </a:r>
            <a:r>
              <a:rPr lang="lt-LT" sz="2000" dirty="0" smtClean="0">
                <a:solidFill>
                  <a:schemeClr val="accent5">
                    <a:lumMod val="50000"/>
                  </a:schemeClr>
                </a:solidFill>
                <a:ea typeface="Inter Medium" panose="020B0502030000000004" pitchFamily="34" charset="0"/>
                <a:cs typeface="Arial" panose="020B0604020202020204" pitchFamily="34" charset="0"/>
              </a:rPr>
              <a:t>s</a:t>
            </a:r>
            <a:r>
              <a:rPr lang="en-US" sz="2000" dirty="0" smtClean="0">
                <a:solidFill>
                  <a:schemeClr val="accent5">
                    <a:lumMod val="50000"/>
                  </a:schemeClr>
                </a:solidFill>
                <a:ea typeface="Inter Medium" panose="020B0502030000000004" pitchFamily="34" charset="0"/>
                <a:cs typeface="Arial" panose="020B0604020202020204" pitchFamily="34" charset="0"/>
              </a:rPr>
              <a:t> N = </a:t>
            </a:r>
            <a:r>
              <a:rPr lang="lt-LT" sz="2000" dirty="0" smtClean="0">
                <a:solidFill>
                  <a:schemeClr val="accent5">
                    <a:lumMod val="50000"/>
                  </a:schemeClr>
                </a:solidFill>
                <a:ea typeface="Inter Medium" panose="020B0502030000000004" pitchFamily="34" charset="0"/>
                <a:cs typeface="Arial" panose="020B0604020202020204" pitchFamily="34" charset="0"/>
              </a:rPr>
              <a:t>2988</a:t>
            </a:r>
            <a:r>
              <a:rPr lang="en-US" sz="2000" dirty="0" smtClean="0">
                <a:solidFill>
                  <a:schemeClr val="accent5">
                    <a:lumMod val="50000"/>
                  </a:schemeClr>
                </a:solidFill>
                <a:ea typeface="Inter Medium" panose="020B0502030000000004" pitchFamily="34" charset="0"/>
                <a:cs typeface="Arial" panose="020B0604020202020204" pitchFamily="34" charset="0"/>
              </a:rPr>
              <a:t>, Reading cognitive test</a:t>
            </a:r>
            <a:r>
              <a:rPr lang="lt-LT" sz="2000" dirty="0" smtClean="0">
                <a:solidFill>
                  <a:schemeClr val="accent5">
                    <a:lumMod val="50000"/>
                  </a:schemeClr>
                </a:solidFill>
                <a:ea typeface="Inter Medium" panose="020B0502030000000004" pitchFamily="34" charset="0"/>
                <a:cs typeface="Arial" panose="020B0604020202020204" pitchFamily="34" charset="0"/>
              </a:rPr>
              <a:t>s</a:t>
            </a:r>
            <a:r>
              <a:rPr lang="en-US" sz="2000" dirty="0" smtClean="0">
                <a:solidFill>
                  <a:schemeClr val="accent5">
                    <a:lumMod val="50000"/>
                  </a:schemeClr>
                </a:solidFill>
                <a:ea typeface="Inter Medium" panose="020B0502030000000004" pitchFamily="34" charset="0"/>
                <a:cs typeface="Arial" panose="020B0604020202020204" pitchFamily="34" charset="0"/>
              </a:rPr>
              <a:t> N = </a:t>
            </a:r>
            <a:r>
              <a:rPr lang="lt-LT" sz="2000" dirty="0" smtClean="0">
                <a:solidFill>
                  <a:schemeClr val="accent5">
                    <a:lumMod val="50000"/>
                  </a:schemeClr>
                </a:solidFill>
                <a:ea typeface="Inter Medium" panose="020B0502030000000004" pitchFamily="34" charset="0"/>
                <a:cs typeface="Arial" panose="020B0604020202020204" pitchFamily="34" charset="0"/>
              </a:rPr>
              <a:t>2986</a:t>
            </a:r>
            <a:endParaRPr lang="en-US" sz="2000" dirty="0" smtClean="0">
              <a:solidFill>
                <a:schemeClr val="accent5">
                  <a:lumMod val="50000"/>
                </a:schemeClr>
              </a:solidFill>
              <a:ea typeface="Inter Medium" panose="020B0502030000000004" pitchFamily="34" charset="0"/>
              <a:cs typeface="Arial" panose="020B0604020202020204" pitchFamily="34" charset="0"/>
            </a:endParaRPr>
          </a:p>
          <a:p>
            <a:pPr lvl="1" indent="0">
              <a:spcBef>
                <a:spcPts val="1200"/>
              </a:spcBef>
              <a:buNone/>
            </a:pPr>
            <a:r>
              <a:rPr lang="en-US" sz="2000" dirty="0" smtClean="0">
                <a:solidFill>
                  <a:schemeClr val="accent5">
                    <a:lumMod val="50000"/>
                  </a:schemeClr>
                </a:solidFill>
                <a:ea typeface="Inter Medium" panose="020B0502030000000004" pitchFamily="34" charset="0"/>
                <a:cs typeface="Arial" panose="020B0604020202020204" pitchFamily="34" charset="0"/>
              </a:rPr>
              <a:t>2014: Mathematics cognitive test</a:t>
            </a:r>
            <a:r>
              <a:rPr lang="lt-LT" sz="2000" dirty="0" smtClean="0">
                <a:solidFill>
                  <a:schemeClr val="accent5">
                    <a:lumMod val="50000"/>
                  </a:schemeClr>
                </a:solidFill>
                <a:ea typeface="Inter Medium" panose="020B0502030000000004" pitchFamily="34" charset="0"/>
                <a:cs typeface="Arial" panose="020B0604020202020204" pitchFamily="34" charset="0"/>
              </a:rPr>
              <a:t>s</a:t>
            </a:r>
            <a:r>
              <a:rPr lang="en-US" sz="2000" dirty="0" smtClean="0">
                <a:solidFill>
                  <a:schemeClr val="accent5">
                    <a:lumMod val="50000"/>
                  </a:schemeClr>
                </a:solidFill>
                <a:ea typeface="Inter Medium" panose="020B0502030000000004" pitchFamily="34" charset="0"/>
                <a:cs typeface="Arial" panose="020B0604020202020204" pitchFamily="34" charset="0"/>
              </a:rPr>
              <a:t> N = </a:t>
            </a:r>
            <a:r>
              <a:rPr lang="lt-LT" sz="2000" dirty="0" smtClean="0">
                <a:solidFill>
                  <a:schemeClr val="accent5">
                    <a:lumMod val="50000"/>
                  </a:schemeClr>
                </a:solidFill>
                <a:ea typeface="Inter Medium" panose="020B0502030000000004" pitchFamily="34" charset="0"/>
                <a:cs typeface="Arial" panose="020B0604020202020204" pitchFamily="34" charset="0"/>
              </a:rPr>
              <a:t>1702</a:t>
            </a:r>
            <a:r>
              <a:rPr lang="en-US" sz="2000" dirty="0" smtClean="0">
                <a:solidFill>
                  <a:schemeClr val="accent5">
                    <a:lumMod val="50000"/>
                  </a:schemeClr>
                </a:solidFill>
                <a:ea typeface="Inter Medium" panose="020B0502030000000004" pitchFamily="34" charset="0"/>
                <a:cs typeface="Arial" panose="020B0604020202020204" pitchFamily="34" charset="0"/>
              </a:rPr>
              <a:t>, Reading cognitive test</a:t>
            </a:r>
            <a:r>
              <a:rPr lang="lt-LT" sz="2000" dirty="0" smtClean="0">
                <a:solidFill>
                  <a:schemeClr val="accent5">
                    <a:lumMod val="50000"/>
                  </a:schemeClr>
                </a:solidFill>
                <a:ea typeface="Inter Medium" panose="020B0502030000000004" pitchFamily="34" charset="0"/>
                <a:cs typeface="Arial" panose="020B0604020202020204" pitchFamily="34" charset="0"/>
              </a:rPr>
              <a:t>s</a:t>
            </a:r>
            <a:r>
              <a:rPr lang="en-US" sz="2000" dirty="0" smtClean="0">
                <a:solidFill>
                  <a:schemeClr val="accent5">
                    <a:lumMod val="50000"/>
                  </a:schemeClr>
                </a:solidFill>
                <a:ea typeface="Inter Medium" panose="020B0502030000000004" pitchFamily="34" charset="0"/>
                <a:cs typeface="Arial" panose="020B0604020202020204" pitchFamily="34" charset="0"/>
              </a:rPr>
              <a:t> N = </a:t>
            </a:r>
            <a:r>
              <a:rPr lang="lt-LT" sz="2000" dirty="0" smtClean="0">
                <a:solidFill>
                  <a:schemeClr val="accent5">
                    <a:lumMod val="50000"/>
                  </a:schemeClr>
                </a:solidFill>
                <a:ea typeface="Inter Medium" panose="020B0502030000000004" pitchFamily="34" charset="0"/>
                <a:cs typeface="Arial" panose="020B0604020202020204" pitchFamily="34" charset="0"/>
              </a:rPr>
              <a:t>1669</a:t>
            </a:r>
            <a:endParaRPr lang="en-US" sz="2000" dirty="0" smtClean="0">
              <a:solidFill>
                <a:schemeClr val="accent5">
                  <a:lumMod val="50000"/>
                </a:schemeClr>
              </a:solidFill>
              <a:ea typeface="Inter Medium" panose="020B0502030000000004" pitchFamily="34" charset="0"/>
              <a:cs typeface="Arial" panose="020B0604020202020204" pitchFamily="34" charset="0"/>
            </a:endParaRPr>
          </a:p>
          <a:p>
            <a:pPr marL="457200" indent="-457200">
              <a:spcBef>
                <a:spcPts val="1200"/>
              </a:spcBef>
              <a:buFont typeface="Arial"/>
              <a:buChar char="•"/>
            </a:pPr>
            <a:endParaRPr lang="en-US" sz="2000" b="0" dirty="0">
              <a:solidFill>
                <a:schemeClr val="accent5">
                  <a:lumMod val="50000"/>
                </a:schemeClr>
              </a:solidFill>
              <a:latin typeface="+mn-lt"/>
            </a:endParaRPr>
          </a:p>
        </p:txBody>
      </p:sp>
    </p:spTree>
    <p:extLst>
      <p:ext uri="{BB962C8B-B14F-4D97-AF65-F5344CB8AC3E}">
        <p14:creationId xmlns:p14="http://schemas.microsoft.com/office/powerpoint/2010/main" val="8902466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ANALYTIC </a:t>
            </a:r>
            <a:r>
              <a:rPr lang="en-US" sz="3600" dirty="0" smtClean="0">
                <a:latin typeface="+mn-lt"/>
              </a:rPr>
              <a:t>APPROACH</a:t>
            </a:r>
            <a:endParaRPr lang="en-US" sz="3600" dirty="0">
              <a:latin typeface="+mn-lt"/>
            </a:endParaRPr>
          </a:p>
        </p:txBody>
      </p:sp>
      <p:sp>
        <p:nvSpPr>
          <p:cNvPr id="5" name="Text Placeholder 4"/>
          <p:cNvSpPr>
            <a:spLocks noGrp="1"/>
          </p:cNvSpPr>
          <p:nvPr>
            <p:ph type="body" sz="quarter" idx="12"/>
          </p:nvPr>
        </p:nvSpPr>
        <p:spPr>
          <a:xfrm>
            <a:off x="641645" y="1467820"/>
            <a:ext cx="10381862" cy="5138108"/>
          </a:xfrm>
        </p:spPr>
        <p:txBody>
          <a:bodyPr anchor="ctr"/>
          <a:lstStyle/>
          <a:p>
            <a:pPr marL="342900" indent="-342900">
              <a:buFont typeface="Arial" panose="020B0604020202020204" pitchFamily="34" charset="0"/>
              <a:buChar char="•"/>
            </a:pPr>
            <a:r>
              <a:rPr lang="en-US" sz="2000" dirty="0" smtClean="0">
                <a:solidFill>
                  <a:schemeClr val="accent5">
                    <a:lumMod val="50000"/>
                  </a:schemeClr>
                </a:solidFill>
              </a:rPr>
              <a:t>Socio-economically disadvantaged students</a:t>
            </a:r>
            <a:r>
              <a:rPr lang="en-US" sz="2000" b="0" dirty="0" smtClean="0">
                <a:solidFill>
                  <a:schemeClr val="accent5">
                    <a:lumMod val="50000"/>
                  </a:schemeClr>
                </a:solidFill>
              </a:rPr>
              <a:t>: are students in the bottom quarter of the social-economic-cultural index (SES)</a:t>
            </a:r>
            <a:r>
              <a:rPr lang="lt-LT" sz="2000" b="0" dirty="0" smtClean="0">
                <a:solidFill>
                  <a:schemeClr val="accent5">
                    <a:lumMod val="50000"/>
                  </a:schemeClr>
                </a:solidFill>
              </a:rPr>
              <a:t>.</a:t>
            </a:r>
            <a:endParaRPr lang="en-US" sz="2000" b="0" dirty="0" smtClean="0">
              <a:solidFill>
                <a:schemeClr val="accent5">
                  <a:lumMod val="50000"/>
                </a:schemeClr>
              </a:solidFill>
            </a:endParaRPr>
          </a:p>
          <a:p>
            <a:pPr marL="342900" indent="-342900">
              <a:spcBef>
                <a:spcPts val="1200"/>
              </a:spcBef>
              <a:buFont typeface="Arial" panose="020B0604020202020204" pitchFamily="34" charset="0"/>
              <a:buChar char="•"/>
            </a:pPr>
            <a:r>
              <a:rPr lang="en-US" sz="2000" b="0" dirty="0" smtClean="0">
                <a:solidFill>
                  <a:schemeClr val="accent5">
                    <a:lumMod val="50000"/>
                  </a:schemeClr>
                </a:solidFill>
                <a:latin typeface="+mn-lt"/>
              </a:rPr>
              <a:t>Two groups were formed: </a:t>
            </a:r>
          </a:p>
          <a:p>
            <a:pPr marL="800100" lvl="3" indent="-342900">
              <a:lnSpc>
                <a:spcPct val="110000"/>
              </a:lnSpc>
              <a:spcBef>
                <a:spcPts val="1200"/>
              </a:spcBef>
            </a:pPr>
            <a:r>
              <a:rPr lang="en-US" sz="2000" b="1" dirty="0" smtClean="0">
                <a:solidFill>
                  <a:schemeClr val="accent5">
                    <a:lumMod val="50000"/>
                  </a:schemeClr>
                </a:solidFill>
                <a:ea typeface="Inter Medium" panose="020B0502030000000004" pitchFamily="34" charset="0"/>
                <a:cs typeface="Arial" panose="020B0604020202020204" pitchFamily="34" charset="0"/>
              </a:rPr>
              <a:t>resilient students </a:t>
            </a:r>
            <a:r>
              <a:rPr lang="en-US" sz="2000" dirty="0" smtClean="0">
                <a:solidFill>
                  <a:schemeClr val="accent5">
                    <a:lumMod val="50000"/>
                  </a:schemeClr>
                </a:solidFill>
                <a:ea typeface="Inter Medium" panose="020B0502030000000004" pitchFamily="34" charset="0"/>
                <a:cs typeface="Arial" panose="020B0604020202020204" pitchFamily="34" charset="0"/>
              </a:rPr>
              <a:t>are defined as a group of socio-economically disadvantaged students who score at the top two quintiles of Mathematics/Reading performance among all students. </a:t>
            </a:r>
          </a:p>
          <a:p>
            <a:pPr marL="800100" lvl="3" indent="-342900">
              <a:lnSpc>
                <a:spcPct val="110000"/>
              </a:lnSpc>
              <a:spcBef>
                <a:spcPts val="1200"/>
              </a:spcBef>
            </a:pPr>
            <a:r>
              <a:rPr lang="en-US" sz="2000" b="1" dirty="0" smtClean="0">
                <a:solidFill>
                  <a:schemeClr val="accent5">
                    <a:lumMod val="50000"/>
                  </a:schemeClr>
                </a:solidFill>
                <a:ea typeface="Inter Medium" panose="020B0502030000000004" pitchFamily="34" charset="0"/>
                <a:cs typeface="Arial" panose="020B0604020202020204" pitchFamily="34" charset="0"/>
              </a:rPr>
              <a:t>non-resilient students </a:t>
            </a:r>
            <a:r>
              <a:rPr lang="en-US" sz="2000" dirty="0" smtClean="0">
                <a:solidFill>
                  <a:schemeClr val="accent5">
                    <a:lumMod val="50000"/>
                  </a:schemeClr>
                </a:solidFill>
                <a:ea typeface="Inter Medium" panose="020B0502030000000004" pitchFamily="34" charset="0"/>
                <a:cs typeface="Arial" panose="020B0604020202020204" pitchFamily="34" charset="0"/>
              </a:rPr>
              <a:t>- a group of socio-economically disadvantaged students who score at the bottom two quintiles of Mathematics/Reading performance among all student. </a:t>
            </a:r>
          </a:p>
          <a:p>
            <a:pPr marL="342900" indent="-342900">
              <a:spcBef>
                <a:spcPts val="1200"/>
              </a:spcBef>
              <a:buFont typeface="Arial" panose="020B0604020202020204" pitchFamily="34" charset="0"/>
              <a:buChar char="•"/>
            </a:pPr>
            <a:r>
              <a:rPr lang="en-US" sz="2000" b="0" dirty="0" smtClean="0">
                <a:solidFill>
                  <a:schemeClr val="accent5">
                    <a:lumMod val="50000"/>
                  </a:schemeClr>
                </a:solidFill>
                <a:latin typeface="+mn-lt"/>
              </a:rPr>
              <a:t>For comparative analysis of these two groups independent-samples t-test and </a:t>
            </a:r>
            <a:r>
              <a:rPr lang="en-US" sz="2000" b="0" dirty="0" err="1" smtClean="0">
                <a:solidFill>
                  <a:schemeClr val="accent5">
                    <a:lumMod val="50000"/>
                  </a:schemeClr>
                </a:solidFill>
                <a:latin typeface="+mn-lt"/>
              </a:rPr>
              <a:t>Hedges’g</a:t>
            </a:r>
            <a:r>
              <a:rPr lang="en-US" sz="2000" b="0" dirty="0" smtClean="0">
                <a:solidFill>
                  <a:schemeClr val="accent5">
                    <a:lumMod val="50000"/>
                  </a:schemeClr>
                </a:solidFill>
                <a:latin typeface="+mn-lt"/>
              </a:rPr>
              <a:t> criteria (for effect size) were used.</a:t>
            </a:r>
          </a:p>
          <a:p>
            <a:pPr marL="342900" indent="-342900">
              <a:spcBef>
                <a:spcPts val="1200"/>
              </a:spcBef>
              <a:buFont typeface="Arial" panose="020B0604020202020204" pitchFamily="34" charset="0"/>
              <a:buChar char="•"/>
            </a:pPr>
            <a:r>
              <a:rPr lang="en-US" sz="2000" b="0" dirty="0" smtClean="0">
                <a:solidFill>
                  <a:schemeClr val="accent5">
                    <a:lumMod val="50000"/>
                  </a:schemeClr>
                </a:solidFill>
                <a:latin typeface="+mn-lt"/>
              </a:rPr>
              <a:t>For Mathematics and Reading achievements analysis was performed separately.</a:t>
            </a:r>
            <a:endParaRPr lang="en-US" sz="2000" b="0" dirty="0">
              <a:solidFill>
                <a:schemeClr val="accent5">
                  <a:lumMod val="50000"/>
                </a:schemeClr>
              </a:solidFill>
              <a:latin typeface="+mn-lt"/>
            </a:endParaRPr>
          </a:p>
        </p:txBody>
      </p:sp>
    </p:spTree>
    <p:extLst>
      <p:ext uri="{BB962C8B-B14F-4D97-AF65-F5344CB8AC3E}">
        <p14:creationId xmlns:p14="http://schemas.microsoft.com/office/powerpoint/2010/main" val="2109791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INSTRUMENTS </a:t>
            </a:r>
            <a:r>
              <a:rPr lang="lt-LT" sz="3600" dirty="0">
                <a:latin typeface="+mn-lt"/>
              </a:rPr>
              <a:t>1</a:t>
            </a:r>
            <a:endParaRPr lang="en-US" sz="3600" dirty="0">
              <a:latin typeface="+mn-lt"/>
            </a:endParaRPr>
          </a:p>
        </p:txBody>
      </p:sp>
      <p:graphicFrame>
        <p:nvGraphicFramePr>
          <p:cNvPr id="6" name="Table 5">
            <a:extLst>
              <a:ext uri="{FF2B5EF4-FFF2-40B4-BE49-F238E27FC236}">
                <a16:creationId xmlns:a16="http://schemas.microsoft.com/office/drawing/2014/main" id="{40D29DF7-224A-0946-B65F-B6854B3ABD98}"/>
              </a:ext>
            </a:extLst>
          </p:cNvPr>
          <p:cNvGraphicFramePr>
            <a:graphicFrameLocks noGrp="1"/>
          </p:cNvGraphicFramePr>
          <p:nvPr>
            <p:extLst>
              <p:ext uri="{D42A27DB-BD31-4B8C-83A1-F6EECF244321}">
                <p14:modId xmlns:p14="http://schemas.microsoft.com/office/powerpoint/2010/main" val="80964024"/>
              </p:ext>
            </p:extLst>
          </p:nvPr>
        </p:nvGraphicFramePr>
        <p:xfrm>
          <a:off x="714980" y="1634778"/>
          <a:ext cx="10279790" cy="4670568"/>
        </p:xfrm>
        <a:graphic>
          <a:graphicData uri="http://schemas.openxmlformats.org/drawingml/2006/table">
            <a:tbl>
              <a:tblPr firstRow="1" bandRow="1">
                <a:tableStyleId>{FABFCF23-3B69-468F-B69F-88F6DE6A72F2}</a:tableStyleId>
              </a:tblPr>
              <a:tblGrid>
                <a:gridCol w="1837027">
                  <a:extLst>
                    <a:ext uri="{9D8B030D-6E8A-4147-A177-3AD203B41FA5}">
                      <a16:colId xmlns:a16="http://schemas.microsoft.com/office/drawing/2014/main" val="553379762"/>
                    </a:ext>
                  </a:extLst>
                </a:gridCol>
                <a:gridCol w="4893167">
                  <a:extLst>
                    <a:ext uri="{9D8B030D-6E8A-4147-A177-3AD203B41FA5}">
                      <a16:colId xmlns:a16="http://schemas.microsoft.com/office/drawing/2014/main" val="20001"/>
                    </a:ext>
                  </a:extLst>
                </a:gridCol>
                <a:gridCol w="1518072">
                  <a:extLst>
                    <a:ext uri="{9D8B030D-6E8A-4147-A177-3AD203B41FA5}">
                      <a16:colId xmlns:a16="http://schemas.microsoft.com/office/drawing/2014/main" val="2887563481"/>
                    </a:ext>
                  </a:extLst>
                </a:gridCol>
                <a:gridCol w="2031524">
                  <a:extLst>
                    <a:ext uri="{9D8B030D-6E8A-4147-A177-3AD203B41FA5}">
                      <a16:colId xmlns:a16="http://schemas.microsoft.com/office/drawing/2014/main" val="1877026651"/>
                    </a:ext>
                  </a:extLst>
                </a:gridCol>
              </a:tblGrid>
              <a:tr h="349590">
                <a:tc gridSpan="2">
                  <a:txBody>
                    <a:bodyPr/>
                    <a:lstStyle/>
                    <a:p>
                      <a:pPr algn="ctr"/>
                      <a:r>
                        <a:rPr lang="en-US" sz="1600" baseline="0" noProof="0" dirty="0" smtClean="0"/>
                        <a:t>Motivational aspects</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hMerge="1">
                  <a:txBody>
                    <a:bodyPr/>
                    <a:lstStyle/>
                    <a:p>
                      <a:endParaRPr lang="en-US" sz="2000" b="1" i="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2F2"/>
                    </a:solidFill>
                  </a:tcPr>
                </a:tc>
                <a:tc rowSpan="2">
                  <a:txBody>
                    <a:bodyPr/>
                    <a:lstStyle/>
                    <a:p>
                      <a:pPr algn="ctr"/>
                      <a:r>
                        <a:rPr lang="en-US" sz="1600" noProof="0" dirty="0" smtClean="0"/>
                        <a:t>Number of</a:t>
                      </a:r>
                      <a:r>
                        <a:rPr lang="en-US" sz="1600" baseline="0" noProof="0" dirty="0" smtClean="0"/>
                        <a:t> items</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rowSpan="2">
                  <a:txBody>
                    <a:bodyPr/>
                    <a:lstStyle/>
                    <a:p>
                      <a:pPr algn="ctr"/>
                      <a:r>
                        <a:rPr lang="en-US" sz="1600" noProof="0" dirty="0" smtClean="0"/>
                        <a:t>Coefficient</a:t>
                      </a:r>
                      <a:r>
                        <a:rPr lang="en-US" sz="1600" baseline="0" noProof="0" dirty="0" smtClean="0"/>
                        <a:t> α</a:t>
                      </a:r>
                    </a:p>
                    <a:p>
                      <a:pPr algn="ctr"/>
                      <a:r>
                        <a:rPr lang="lt-LT" sz="1600" b="1" i="0" baseline="0" noProof="0" dirty="0" smtClean="0">
                          <a:solidFill>
                            <a:schemeClr val="tx1"/>
                          </a:solidFill>
                          <a:latin typeface="+mn-lt"/>
                          <a:ea typeface="Inter" panose="020B0502030000000004" pitchFamily="34" charset="0"/>
                          <a:cs typeface="Arial" panose="020B0604020202020204" pitchFamily="34" charset="0"/>
                        </a:rPr>
                        <a:t>2012/</a:t>
                      </a:r>
                      <a:r>
                        <a:rPr lang="en-US" sz="1600" b="1" i="0" baseline="0" noProof="0" dirty="0" smtClean="0">
                          <a:solidFill>
                            <a:schemeClr val="tx1"/>
                          </a:solidFill>
                          <a:latin typeface="+mn-lt"/>
                          <a:ea typeface="Inter" panose="020B0502030000000004" pitchFamily="34" charset="0"/>
                          <a:cs typeface="Arial" panose="020B0604020202020204" pitchFamily="34" charset="0"/>
                        </a:rPr>
                        <a:t>2014</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extLst>
                  <a:ext uri="{0D108BD9-81ED-4DB2-BD59-A6C34878D82A}">
                    <a16:rowId xmlns:a16="http://schemas.microsoft.com/office/drawing/2014/main" val="1437261061"/>
                  </a:ext>
                </a:extLst>
              </a:tr>
              <a:tr h="349590">
                <a:tc>
                  <a:txBody>
                    <a:bodyPr/>
                    <a:lstStyle/>
                    <a:p>
                      <a:pPr algn="ctr"/>
                      <a:r>
                        <a:rPr lang="en-US" sz="1600" b="1" noProof="0" dirty="0" smtClean="0"/>
                        <a:t>Construct </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a:txBody>
                    <a:bodyPr/>
                    <a:lstStyle/>
                    <a:p>
                      <a:pPr algn="ctr"/>
                      <a:r>
                        <a:rPr lang="en-US" sz="1600" b="1" noProof="0" dirty="0" smtClean="0"/>
                        <a:t>Measure</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475288">
                <a:tc rowSpan="4">
                  <a:txBody>
                    <a:bodyPr/>
                    <a:lstStyle/>
                    <a:p>
                      <a:pPr algn="ctr"/>
                      <a:r>
                        <a:rPr lang="en-US" sz="1600" noProof="0" dirty="0" smtClean="0">
                          <a:latin typeface="+mn-lt"/>
                        </a:rPr>
                        <a:t>Motivational resources</a:t>
                      </a:r>
                      <a:endParaRPr lang="en-US" sz="1600" noProof="0" dirty="0">
                        <a:latin typeface="+mn-lt"/>
                      </a:endParaRPr>
                    </a:p>
                  </a:txBody>
                  <a:tcPr marL="108000" marR="108000" marT="54000" marB="54000" anchor="ctr"/>
                </a:tc>
                <a:tc>
                  <a:txBody>
                    <a:bodyPr/>
                    <a:lstStyle/>
                    <a:p>
                      <a:pPr algn="ctr"/>
                      <a:r>
                        <a:rPr lang="en-US" sz="1600" noProof="0" dirty="0" smtClean="0">
                          <a:latin typeface="+mn-lt"/>
                        </a:rPr>
                        <a:t>Self-efficacy scale</a:t>
                      </a:r>
                    </a:p>
                  </a:txBody>
                  <a:tcPr marL="108000" marR="108000" marT="54000" marB="54000" anchor="ctr"/>
                </a:tc>
                <a:tc>
                  <a:txBody>
                    <a:bodyPr/>
                    <a:lstStyle/>
                    <a:p>
                      <a:pPr algn="ctr"/>
                      <a:r>
                        <a:rPr lang="en-US" sz="1600" noProof="0" dirty="0" smtClean="0">
                          <a:latin typeface="+mn-lt"/>
                        </a:rPr>
                        <a:t>4</a:t>
                      </a:r>
                      <a:endParaRPr lang="en-US" sz="1600" noProof="0" dirty="0">
                        <a:latin typeface="+mn-lt"/>
                      </a:endParaRPr>
                    </a:p>
                  </a:txBody>
                  <a:tcPr marL="108000" marR="108000" marT="54000" marB="54000" anchor="ctr"/>
                </a:tc>
                <a:tc>
                  <a:txBody>
                    <a:bodyPr/>
                    <a:lstStyle/>
                    <a:p>
                      <a:pPr algn="ctr"/>
                      <a:r>
                        <a:rPr lang="lt-LT" sz="1600" noProof="0" dirty="0" smtClean="0">
                          <a:latin typeface="+mn-lt"/>
                        </a:rPr>
                        <a:t>.68/</a:t>
                      </a:r>
                      <a:r>
                        <a:rPr lang="en-US" sz="1600" noProof="0" dirty="0" smtClean="0">
                          <a:latin typeface="+mn-lt"/>
                        </a:rPr>
                        <a:t>.76</a:t>
                      </a:r>
                      <a:endParaRPr lang="en-US" sz="1600" noProof="0" dirty="0">
                        <a:latin typeface="+mn-lt"/>
                      </a:endParaRPr>
                    </a:p>
                  </a:txBody>
                  <a:tcPr marL="108000" marR="108000" marT="54000" marB="54000" anchor="ctr"/>
                </a:tc>
                <a:extLst>
                  <a:ext uri="{0D108BD9-81ED-4DB2-BD59-A6C34878D82A}">
                    <a16:rowId xmlns:a16="http://schemas.microsoft.com/office/drawing/2014/main" val="2003534893"/>
                  </a:ext>
                </a:extLst>
              </a:tr>
              <a:tr h="475288">
                <a:tc vMerge="1">
                  <a:txBody>
                    <a:bodyPr/>
                    <a:lstStyle/>
                    <a:p>
                      <a:pPr algn="ctr"/>
                      <a:endParaRPr lang="en-US" sz="1600" dirty="0">
                        <a:latin typeface="+mn-lt"/>
                      </a:endParaRPr>
                    </a:p>
                  </a:txBody>
                  <a:tcPr marL="108000" marR="108000" marT="54000" marB="54000" anchor="ctr"/>
                </a:tc>
                <a:tc>
                  <a:txBody>
                    <a:bodyPr/>
                    <a:lstStyle/>
                    <a:p>
                      <a:pPr algn="ctr"/>
                      <a:r>
                        <a:rPr lang="en-US" sz="1600" kern="1200" noProof="0" dirty="0" smtClean="0">
                          <a:solidFill>
                            <a:schemeClr val="dk1"/>
                          </a:solidFill>
                          <a:latin typeface="+mn-lt"/>
                          <a:ea typeface="+mn-ea"/>
                          <a:cs typeface="+mn-cs"/>
                        </a:rPr>
                        <a:t>Task value scale</a:t>
                      </a:r>
                    </a:p>
                  </a:txBody>
                  <a:tcPr marL="108000" marR="108000" marT="54000" marB="54000" anchor="ctr"/>
                </a:tc>
                <a:tc>
                  <a:txBody>
                    <a:bodyPr/>
                    <a:lstStyle/>
                    <a:p>
                      <a:pPr algn="ctr"/>
                      <a:r>
                        <a:rPr lang="en-US" sz="1600" noProof="0" dirty="0" smtClean="0">
                          <a:latin typeface="+mn-lt"/>
                        </a:rPr>
                        <a:t>5</a:t>
                      </a:r>
                      <a:endParaRPr lang="en-US" sz="1600" noProof="0" dirty="0">
                        <a:latin typeface="+mn-lt"/>
                      </a:endParaRPr>
                    </a:p>
                  </a:txBody>
                  <a:tcPr marL="108000" marR="108000" marT="54000" marB="54000" anchor="ctr"/>
                </a:tc>
                <a:tc>
                  <a:txBody>
                    <a:bodyPr/>
                    <a:lstStyle/>
                    <a:p>
                      <a:pPr algn="ctr"/>
                      <a:r>
                        <a:rPr lang="lt-LT" sz="1600" noProof="0" dirty="0" smtClean="0">
                          <a:latin typeface="+mn-lt"/>
                        </a:rPr>
                        <a:t>.76/</a:t>
                      </a:r>
                      <a:r>
                        <a:rPr lang="en-US" sz="1600" noProof="0" dirty="0" smtClean="0">
                          <a:latin typeface="+mn-lt"/>
                        </a:rPr>
                        <a:t>.82</a:t>
                      </a:r>
                      <a:endParaRPr lang="en-US" sz="1600" noProof="0" dirty="0">
                        <a:latin typeface="+mn-lt"/>
                      </a:endParaRPr>
                    </a:p>
                  </a:txBody>
                  <a:tcPr marL="108000" marR="108000" marT="54000" marB="54000" anchor="ctr"/>
                </a:tc>
                <a:extLst>
                  <a:ext uri="{0D108BD9-81ED-4DB2-BD59-A6C34878D82A}">
                    <a16:rowId xmlns:a16="http://schemas.microsoft.com/office/drawing/2014/main" val="1182109185"/>
                  </a:ext>
                </a:extLst>
              </a:tr>
              <a:tr h="475288">
                <a:tc vMerge="1">
                  <a:txBody>
                    <a:bodyPr/>
                    <a:lstStyle/>
                    <a:p>
                      <a:pPr algn="ctr"/>
                      <a:endParaRPr lang="en-US" sz="1600" dirty="0">
                        <a:latin typeface="+mn-lt"/>
                      </a:endParaRPr>
                    </a:p>
                  </a:txBody>
                  <a:tcPr marL="108000" marR="108000" marT="54000" marB="54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solidFill>
                            <a:schemeClr val="dk1"/>
                          </a:solidFill>
                          <a:latin typeface="+mn-lt"/>
                          <a:ea typeface="+mn-ea"/>
                          <a:cs typeface="+mn-cs"/>
                        </a:rPr>
                        <a:t>Beliefs about difficulties in learning scale</a:t>
                      </a:r>
                    </a:p>
                  </a:txBody>
                  <a:tcPr marL="108000" marR="108000" marT="54000" marB="54000" anchor="ctr"/>
                </a:tc>
                <a:tc>
                  <a:txBody>
                    <a:bodyPr/>
                    <a:lstStyle/>
                    <a:p>
                      <a:pPr algn="ctr"/>
                      <a:r>
                        <a:rPr lang="en-US" sz="1600" noProof="0" dirty="0" smtClean="0">
                          <a:latin typeface="+mn-lt"/>
                        </a:rPr>
                        <a:t>6</a:t>
                      </a:r>
                      <a:endParaRPr lang="en-US" sz="1600" noProof="0" dirty="0">
                        <a:latin typeface="+mn-lt"/>
                      </a:endParaRPr>
                    </a:p>
                  </a:txBody>
                  <a:tcPr marL="108000" marR="108000" marT="54000" marB="54000" anchor="ctr"/>
                </a:tc>
                <a:tc>
                  <a:txBody>
                    <a:bodyPr/>
                    <a:lstStyle/>
                    <a:p>
                      <a:pPr algn="ctr"/>
                      <a:r>
                        <a:rPr lang="lt-LT" sz="1600" noProof="0" dirty="0" smtClean="0">
                          <a:latin typeface="+mn-lt"/>
                        </a:rPr>
                        <a:t>.69/</a:t>
                      </a:r>
                      <a:r>
                        <a:rPr lang="en-US" sz="1600" noProof="0" dirty="0" smtClean="0">
                          <a:latin typeface="+mn-lt"/>
                        </a:rPr>
                        <a:t>.73</a:t>
                      </a:r>
                      <a:endParaRPr lang="en-US" sz="1600" noProof="0" dirty="0">
                        <a:latin typeface="+mn-lt"/>
                      </a:endParaRPr>
                    </a:p>
                  </a:txBody>
                  <a:tcPr marL="108000" marR="108000" marT="54000" marB="54000" anchor="ctr"/>
                </a:tc>
                <a:extLst>
                  <a:ext uri="{0D108BD9-81ED-4DB2-BD59-A6C34878D82A}">
                    <a16:rowId xmlns:a16="http://schemas.microsoft.com/office/drawing/2014/main" val="3596712919"/>
                  </a:ext>
                </a:extLst>
              </a:tr>
              <a:tr h="475288">
                <a:tc vMerge="1">
                  <a:txBody>
                    <a:bodyPr/>
                    <a:lstStyle/>
                    <a:p>
                      <a:pPr algn="ctr"/>
                      <a:endParaRPr lang="en-US" sz="1600" dirty="0">
                        <a:latin typeface="+mn-lt"/>
                      </a:endParaRPr>
                    </a:p>
                  </a:txBody>
                  <a:tcPr marL="108000" marR="108000" marT="54000" marB="54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solidFill>
                            <a:schemeClr val="tx1"/>
                          </a:solidFill>
                          <a:latin typeface="+mn-lt"/>
                          <a:ea typeface="+mn-ea"/>
                          <a:cs typeface="+mn-cs"/>
                        </a:rPr>
                        <a:t>Future expectations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i="1" kern="1200" noProof="0" dirty="0" smtClean="0">
                          <a:solidFill>
                            <a:schemeClr val="tx1"/>
                          </a:solidFill>
                          <a:effectLst/>
                          <a:latin typeface="+mn-lt"/>
                          <a:ea typeface="+mn-ea"/>
                          <a:cs typeface="+mn-cs"/>
                        </a:rPr>
                        <a:t>what education they expect to complete in the future</a:t>
                      </a:r>
                      <a:endParaRPr lang="en-US" sz="1050" i="1" kern="1200" noProof="0" dirty="0">
                        <a:solidFill>
                          <a:schemeClr val="tx1"/>
                        </a:solidFill>
                        <a:latin typeface="+mn-lt"/>
                        <a:ea typeface="+mn-ea"/>
                        <a:cs typeface="+mn-cs"/>
                      </a:endParaRPr>
                    </a:p>
                  </a:txBody>
                  <a:tcPr marL="108000" marR="108000" marT="54000" marB="54000" anchor="ctr"/>
                </a:tc>
                <a:tc>
                  <a:txBody>
                    <a:bodyPr/>
                    <a:lstStyle/>
                    <a:p>
                      <a:pPr algn="ctr"/>
                      <a:r>
                        <a:rPr lang="en-US" sz="1600" noProof="0" dirty="0" smtClean="0">
                          <a:solidFill>
                            <a:schemeClr val="tx1"/>
                          </a:solidFill>
                          <a:latin typeface="+mn-lt"/>
                        </a:rPr>
                        <a:t>1</a:t>
                      </a:r>
                      <a:endParaRPr lang="en-US" sz="1600" noProof="0" dirty="0">
                        <a:solidFill>
                          <a:schemeClr val="tx1"/>
                        </a:solidFill>
                        <a:latin typeface="+mn-lt"/>
                      </a:endParaRPr>
                    </a:p>
                  </a:txBody>
                  <a:tcPr marL="108000" marR="108000" marT="54000" marB="54000" anchor="ctr"/>
                </a:tc>
                <a:tc>
                  <a:txBody>
                    <a:bodyPr/>
                    <a:lstStyle/>
                    <a:p>
                      <a:pPr algn="ctr"/>
                      <a:endParaRPr lang="en-US" sz="1600" noProof="0" dirty="0">
                        <a:solidFill>
                          <a:schemeClr val="tx1"/>
                        </a:solidFill>
                        <a:latin typeface="+mn-lt"/>
                      </a:endParaRPr>
                    </a:p>
                  </a:txBody>
                  <a:tcPr marL="108000" marR="108000" marT="54000" marB="54000" anchor="ctr"/>
                </a:tc>
                <a:extLst>
                  <a:ext uri="{0D108BD9-81ED-4DB2-BD59-A6C34878D82A}">
                    <a16:rowId xmlns:a16="http://schemas.microsoft.com/office/drawing/2014/main" val="3781773449"/>
                  </a:ext>
                </a:extLst>
              </a:tr>
              <a:tr h="475288">
                <a:tc rowSpan="4">
                  <a:txBody>
                    <a:bodyPr/>
                    <a:lstStyle/>
                    <a:p>
                      <a:pPr algn="ctr"/>
                      <a:r>
                        <a:rPr lang="en-US" sz="1600" noProof="0" dirty="0" smtClean="0">
                          <a:latin typeface="+mn-lt"/>
                        </a:rPr>
                        <a:t>Students engagement</a:t>
                      </a:r>
                      <a:endParaRPr lang="en-US" sz="1600" noProof="0" dirty="0">
                        <a:latin typeface="+mn-lt"/>
                      </a:endParaRPr>
                    </a:p>
                  </a:txBody>
                  <a:tcPr marL="108000" marR="108000" marT="54000" marB="54000" anchor="ctr"/>
                </a:tc>
                <a:tc>
                  <a:txBody>
                    <a:bodyPr/>
                    <a:lstStyle/>
                    <a:p>
                      <a:pPr algn="ctr"/>
                      <a:r>
                        <a:rPr lang="en-US" sz="1600" kern="1200" noProof="0" dirty="0" smtClean="0">
                          <a:solidFill>
                            <a:schemeClr val="dk1"/>
                          </a:solidFill>
                          <a:latin typeface="+mn-lt"/>
                          <a:ea typeface="+mn-ea"/>
                          <a:cs typeface="+mn-cs"/>
                        </a:rPr>
                        <a:t>Emotional engagement scale</a:t>
                      </a:r>
                    </a:p>
                  </a:txBody>
                  <a:tcPr marL="108000" marR="108000" marT="54000" marB="54000" anchor="ctr"/>
                </a:tc>
                <a:tc>
                  <a:txBody>
                    <a:bodyPr/>
                    <a:lstStyle/>
                    <a:p>
                      <a:pPr algn="ctr"/>
                      <a:r>
                        <a:rPr lang="en-US" sz="1600" noProof="0" dirty="0" smtClean="0">
                          <a:latin typeface="+mn-lt"/>
                        </a:rPr>
                        <a:t>4</a:t>
                      </a:r>
                      <a:endParaRPr lang="en-US" sz="1600" noProof="0" dirty="0">
                        <a:latin typeface="+mn-lt"/>
                      </a:endParaRPr>
                    </a:p>
                  </a:txBody>
                  <a:tcPr marL="108000" marR="108000" marT="54000" marB="54000" anchor="ctr"/>
                </a:tc>
                <a:tc>
                  <a:txBody>
                    <a:bodyPr/>
                    <a:lstStyle/>
                    <a:p>
                      <a:pPr algn="ctr"/>
                      <a:r>
                        <a:rPr lang="lt-LT" sz="1600" noProof="0" dirty="0" smtClean="0">
                          <a:latin typeface="+mn-lt"/>
                        </a:rPr>
                        <a:t>.71/</a:t>
                      </a:r>
                      <a:r>
                        <a:rPr lang="en-US" sz="1600" noProof="0" dirty="0" smtClean="0">
                          <a:latin typeface="+mn-lt"/>
                        </a:rPr>
                        <a:t>.78</a:t>
                      </a:r>
                      <a:endParaRPr lang="en-US" sz="1600" noProof="0" dirty="0">
                        <a:latin typeface="+mn-lt"/>
                      </a:endParaRPr>
                    </a:p>
                  </a:txBody>
                  <a:tcPr marL="108000" marR="108000" marT="54000" marB="54000" anchor="ctr"/>
                </a:tc>
                <a:extLst>
                  <a:ext uri="{0D108BD9-81ED-4DB2-BD59-A6C34878D82A}">
                    <a16:rowId xmlns:a16="http://schemas.microsoft.com/office/drawing/2014/main" val="1303825554"/>
                  </a:ext>
                </a:extLst>
              </a:tr>
              <a:tr h="475288">
                <a:tc vMerge="1">
                  <a:txBody>
                    <a:bodyPr/>
                    <a:lstStyle/>
                    <a:p>
                      <a:pPr algn="ctr"/>
                      <a:endParaRPr lang="en-US" sz="1600" dirty="0">
                        <a:latin typeface="+mn-lt"/>
                      </a:endParaRPr>
                    </a:p>
                  </a:txBody>
                  <a:tcPr marL="108000" marR="108000" marT="54000" marB="54000" anchor="ctr"/>
                </a:tc>
                <a:tc>
                  <a:txBody>
                    <a:bodyPr/>
                    <a:lstStyle/>
                    <a:p>
                      <a:pPr algn="ctr"/>
                      <a:r>
                        <a:rPr lang="en-US" sz="1600" kern="1200" noProof="0" dirty="0" smtClean="0">
                          <a:solidFill>
                            <a:schemeClr val="dk1"/>
                          </a:solidFill>
                          <a:latin typeface="+mn-lt"/>
                          <a:ea typeface="+mn-ea"/>
                          <a:cs typeface="+mn-cs"/>
                        </a:rPr>
                        <a:t>Social engagement scale</a:t>
                      </a:r>
                    </a:p>
                  </a:txBody>
                  <a:tcPr marL="108000" marR="108000" marT="54000" marB="54000" anchor="ctr"/>
                </a:tc>
                <a:tc>
                  <a:txBody>
                    <a:bodyPr/>
                    <a:lstStyle/>
                    <a:p>
                      <a:pPr algn="ctr"/>
                      <a:r>
                        <a:rPr lang="en-US" sz="1600" noProof="0" dirty="0" smtClean="0">
                          <a:latin typeface="+mn-lt"/>
                        </a:rPr>
                        <a:t>5</a:t>
                      </a:r>
                      <a:endParaRPr lang="en-US" sz="1600" noProof="0" dirty="0">
                        <a:latin typeface="+mn-lt"/>
                      </a:endParaRPr>
                    </a:p>
                  </a:txBody>
                  <a:tcPr marL="108000" marR="108000" marT="54000" marB="54000" anchor="ctr"/>
                </a:tc>
                <a:tc>
                  <a:txBody>
                    <a:bodyPr/>
                    <a:lstStyle/>
                    <a:p>
                      <a:pPr algn="ctr"/>
                      <a:r>
                        <a:rPr lang="lt-LT" sz="1600" noProof="0" dirty="0" smtClean="0">
                          <a:latin typeface="+mn-lt"/>
                        </a:rPr>
                        <a:t>.64/</a:t>
                      </a:r>
                      <a:r>
                        <a:rPr lang="en-US" sz="1600" noProof="0" dirty="0" smtClean="0">
                          <a:latin typeface="+mn-lt"/>
                        </a:rPr>
                        <a:t>.74</a:t>
                      </a:r>
                      <a:endParaRPr lang="en-US" sz="1600" noProof="0" dirty="0">
                        <a:latin typeface="+mn-lt"/>
                      </a:endParaRPr>
                    </a:p>
                  </a:txBody>
                  <a:tcPr marL="108000" marR="108000" marT="54000" marB="54000" anchor="ctr"/>
                </a:tc>
                <a:extLst>
                  <a:ext uri="{0D108BD9-81ED-4DB2-BD59-A6C34878D82A}">
                    <a16:rowId xmlns:a16="http://schemas.microsoft.com/office/drawing/2014/main" val="1763808814"/>
                  </a:ext>
                </a:extLst>
              </a:tr>
              <a:tr h="475288">
                <a:tc vMerge="1">
                  <a:txBody>
                    <a:bodyPr/>
                    <a:lstStyle/>
                    <a:p>
                      <a:pPr algn="ctr"/>
                      <a:endParaRPr lang="en-US" sz="1600" dirty="0">
                        <a:latin typeface="+mn-lt"/>
                      </a:endParaRPr>
                    </a:p>
                  </a:txBody>
                  <a:tcPr marL="108000" marR="108000" marT="54000" marB="54000" anchor="ctr"/>
                </a:tc>
                <a:tc>
                  <a:txBody>
                    <a:bodyPr/>
                    <a:lstStyle/>
                    <a:p>
                      <a:pPr marL="0" algn="ctr" defTabSz="914400" rtl="0" eaLnBrk="1" latinLnBrk="0" hangingPunct="1"/>
                      <a:r>
                        <a:rPr lang="en-US" sz="1600" kern="1200" noProof="0" dirty="0" smtClean="0">
                          <a:solidFill>
                            <a:schemeClr val="dk1"/>
                          </a:solidFill>
                          <a:latin typeface="+mn-lt"/>
                          <a:ea typeface="+mn-ea"/>
                          <a:cs typeface="+mn-cs"/>
                        </a:rPr>
                        <a:t>Cognitive engagement: meta-cognitive self-regulation scale</a:t>
                      </a:r>
                    </a:p>
                  </a:txBody>
                  <a:tcPr marL="108000" marR="108000" marT="54000" marB="54000" anchor="ctr"/>
                </a:tc>
                <a:tc>
                  <a:txBody>
                    <a:bodyPr/>
                    <a:lstStyle/>
                    <a:p>
                      <a:pPr algn="ctr"/>
                      <a:r>
                        <a:rPr lang="en-US" sz="1600" noProof="0" dirty="0" smtClean="0">
                          <a:latin typeface="+mn-lt"/>
                        </a:rPr>
                        <a:t>8</a:t>
                      </a:r>
                      <a:endParaRPr lang="en-US" sz="1600" noProof="0" dirty="0">
                        <a:latin typeface="+mn-lt"/>
                      </a:endParaRPr>
                    </a:p>
                  </a:txBody>
                  <a:tcPr marL="108000" marR="108000" marT="54000" marB="54000" anchor="ctr"/>
                </a:tc>
                <a:tc>
                  <a:txBody>
                    <a:bodyPr/>
                    <a:lstStyle/>
                    <a:p>
                      <a:pPr algn="ctr"/>
                      <a:r>
                        <a:rPr lang="lt-LT" sz="1600" noProof="0" dirty="0" smtClean="0">
                          <a:latin typeface="+mn-lt"/>
                        </a:rPr>
                        <a:t>.75/</a:t>
                      </a:r>
                      <a:r>
                        <a:rPr lang="en-US" sz="1600" noProof="0" dirty="0" smtClean="0">
                          <a:latin typeface="+mn-lt"/>
                        </a:rPr>
                        <a:t>.83</a:t>
                      </a:r>
                      <a:endParaRPr lang="en-US" sz="1600" noProof="0" dirty="0">
                        <a:latin typeface="+mn-lt"/>
                      </a:endParaRPr>
                    </a:p>
                  </a:txBody>
                  <a:tcPr marL="108000" marR="108000" marT="54000" marB="54000" anchor="ctr"/>
                </a:tc>
                <a:extLst>
                  <a:ext uri="{0D108BD9-81ED-4DB2-BD59-A6C34878D82A}">
                    <a16:rowId xmlns:a16="http://schemas.microsoft.com/office/drawing/2014/main" val="10005"/>
                  </a:ext>
                </a:extLst>
              </a:tr>
              <a:tr h="475288">
                <a:tc vMerge="1">
                  <a:txBody>
                    <a:bodyPr/>
                    <a:lstStyle/>
                    <a:p>
                      <a:pPr algn="ctr"/>
                      <a:endParaRPr lang="en-US" sz="1600" dirty="0">
                        <a:latin typeface="+mn-lt"/>
                      </a:endParaRPr>
                    </a:p>
                  </a:txBody>
                  <a:tcPr marL="108000" marR="108000" marT="54000" marB="54000" anchor="ctr"/>
                </a:tc>
                <a:tc>
                  <a:txBody>
                    <a:bodyPr/>
                    <a:lstStyle/>
                    <a:p>
                      <a:pPr marL="0" algn="ctr" defTabSz="914400" rtl="0" eaLnBrk="1" latinLnBrk="0" hangingPunct="1"/>
                      <a:r>
                        <a:rPr lang="en-US" sz="1600" kern="1200" noProof="0" dirty="0" smtClean="0">
                          <a:solidFill>
                            <a:schemeClr val="dk1"/>
                          </a:solidFill>
                          <a:latin typeface="+mn-lt"/>
                          <a:ea typeface="+mn-ea"/>
                          <a:cs typeface="+mn-cs"/>
                        </a:rPr>
                        <a:t>Cognitive engagement: effort regulation scale</a:t>
                      </a:r>
                    </a:p>
                  </a:txBody>
                  <a:tcPr marL="108000" marR="108000" marT="54000" marB="54000" anchor="ctr"/>
                </a:tc>
                <a:tc>
                  <a:txBody>
                    <a:bodyPr/>
                    <a:lstStyle/>
                    <a:p>
                      <a:pPr algn="ctr"/>
                      <a:r>
                        <a:rPr lang="en-US" sz="1600" noProof="0" dirty="0" smtClean="0">
                          <a:latin typeface="+mn-lt"/>
                        </a:rPr>
                        <a:t>7</a:t>
                      </a:r>
                      <a:endParaRPr lang="en-US" sz="1600" noProof="0" dirty="0">
                        <a:latin typeface="+mn-lt"/>
                      </a:endParaRPr>
                    </a:p>
                  </a:txBody>
                  <a:tcPr marL="108000" marR="108000" marT="54000" marB="54000" anchor="ctr"/>
                </a:tc>
                <a:tc>
                  <a:txBody>
                    <a:bodyPr/>
                    <a:lstStyle/>
                    <a:p>
                      <a:pPr algn="ctr"/>
                      <a:r>
                        <a:rPr lang="lt-LT" sz="1600" noProof="0" dirty="0" smtClean="0">
                          <a:latin typeface="+mn-lt"/>
                        </a:rPr>
                        <a:t>.76/</a:t>
                      </a:r>
                      <a:r>
                        <a:rPr lang="en-US" sz="1600" noProof="0" dirty="0" smtClean="0">
                          <a:latin typeface="+mn-lt"/>
                        </a:rPr>
                        <a:t>.82</a:t>
                      </a:r>
                      <a:endParaRPr lang="en-US" sz="1600" noProof="0" dirty="0">
                        <a:latin typeface="+mn-lt"/>
                      </a:endParaRPr>
                    </a:p>
                  </a:txBody>
                  <a:tcPr marL="108000" marR="108000" marT="54000" marB="54000" anchor="ctr"/>
                </a:tc>
                <a:extLst>
                  <a:ext uri="{0D108BD9-81ED-4DB2-BD59-A6C34878D82A}">
                    <a16:rowId xmlns:a16="http://schemas.microsoft.com/office/drawing/2014/main" val="3393003405"/>
                  </a:ext>
                </a:extLst>
              </a:tr>
            </a:tbl>
          </a:graphicData>
        </a:graphic>
      </p:graphicFrame>
    </p:spTree>
    <p:extLst>
      <p:ext uri="{BB962C8B-B14F-4D97-AF65-F5344CB8AC3E}">
        <p14:creationId xmlns:p14="http://schemas.microsoft.com/office/powerpoint/2010/main" val="2875324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INSTRUMENTS </a:t>
            </a:r>
            <a:r>
              <a:rPr lang="lt-LT" sz="3600" dirty="0">
                <a:latin typeface="+mn-lt"/>
              </a:rPr>
              <a:t>2</a:t>
            </a:r>
            <a:endParaRPr lang="en-US" sz="3600" dirty="0">
              <a:latin typeface="+mn-lt"/>
            </a:endParaRPr>
          </a:p>
        </p:txBody>
      </p:sp>
      <p:graphicFrame>
        <p:nvGraphicFramePr>
          <p:cNvPr id="6" name="Table 5">
            <a:extLst>
              <a:ext uri="{FF2B5EF4-FFF2-40B4-BE49-F238E27FC236}">
                <a16:creationId xmlns:a16="http://schemas.microsoft.com/office/drawing/2014/main" id="{40D29DF7-224A-0946-B65F-B6854B3ABD98}"/>
              </a:ext>
            </a:extLst>
          </p:cNvPr>
          <p:cNvGraphicFramePr>
            <a:graphicFrameLocks noGrp="1"/>
          </p:cNvGraphicFramePr>
          <p:nvPr>
            <p:extLst>
              <p:ext uri="{D42A27DB-BD31-4B8C-83A1-F6EECF244321}">
                <p14:modId xmlns:p14="http://schemas.microsoft.com/office/powerpoint/2010/main" val="3400148425"/>
              </p:ext>
            </p:extLst>
          </p:nvPr>
        </p:nvGraphicFramePr>
        <p:xfrm>
          <a:off x="773169" y="2266546"/>
          <a:ext cx="10279790" cy="3080120"/>
        </p:xfrm>
        <a:graphic>
          <a:graphicData uri="http://schemas.openxmlformats.org/drawingml/2006/table">
            <a:tbl>
              <a:tblPr firstRow="1" bandRow="1">
                <a:tableStyleId>{FABFCF23-3B69-468F-B69F-88F6DE6A72F2}</a:tableStyleId>
              </a:tblPr>
              <a:tblGrid>
                <a:gridCol w="2964213">
                  <a:extLst>
                    <a:ext uri="{9D8B030D-6E8A-4147-A177-3AD203B41FA5}">
                      <a16:colId xmlns:a16="http://schemas.microsoft.com/office/drawing/2014/main" val="553379762"/>
                    </a:ext>
                  </a:extLst>
                </a:gridCol>
                <a:gridCol w="3765981">
                  <a:extLst>
                    <a:ext uri="{9D8B030D-6E8A-4147-A177-3AD203B41FA5}">
                      <a16:colId xmlns:a16="http://schemas.microsoft.com/office/drawing/2014/main" val="20001"/>
                    </a:ext>
                  </a:extLst>
                </a:gridCol>
                <a:gridCol w="1518072">
                  <a:extLst>
                    <a:ext uri="{9D8B030D-6E8A-4147-A177-3AD203B41FA5}">
                      <a16:colId xmlns:a16="http://schemas.microsoft.com/office/drawing/2014/main" val="2887563481"/>
                    </a:ext>
                  </a:extLst>
                </a:gridCol>
                <a:gridCol w="2031524">
                  <a:extLst>
                    <a:ext uri="{9D8B030D-6E8A-4147-A177-3AD203B41FA5}">
                      <a16:colId xmlns:a16="http://schemas.microsoft.com/office/drawing/2014/main" val="1877026651"/>
                    </a:ext>
                  </a:extLst>
                </a:gridCol>
              </a:tblGrid>
              <a:tr h="349590">
                <a:tc gridSpan="2">
                  <a:txBody>
                    <a:bodyPr/>
                    <a:lstStyle/>
                    <a:p>
                      <a:pPr algn="ctr"/>
                      <a:r>
                        <a:rPr lang="en-US" sz="1600" baseline="0" noProof="0" dirty="0" smtClean="0"/>
                        <a:t>Contextual support</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hMerge="1">
                  <a:txBody>
                    <a:bodyPr/>
                    <a:lstStyle/>
                    <a:p>
                      <a:endParaRPr lang="en-US" sz="2000" b="1" i="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2F2"/>
                    </a:solidFill>
                  </a:tcPr>
                </a:tc>
                <a:tc rowSpan="2">
                  <a:txBody>
                    <a:bodyPr/>
                    <a:lstStyle/>
                    <a:p>
                      <a:pPr algn="ctr"/>
                      <a:r>
                        <a:rPr lang="en-US" sz="1600" noProof="0" dirty="0" smtClean="0"/>
                        <a:t>Number of</a:t>
                      </a:r>
                      <a:r>
                        <a:rPr lang="en-US" sz="1600" baseline="0" noProof="0" dirty="0" smtClean="0"/>
                        <a:t> items</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rowSpan="2">
                  <a:txBody>
                    <a:bodyPr/>
                    <a:lstStyle/>
                    <a:p>
                      <a:pPr algn="ctr"/>
                      <a:r>
                        <a:rPr lang="en-US" sz="1600" noProof="0" dirty="0" smtClean="0"/>
                        <a:t>Coefficient</a:t>
                      </a:r>
                      <a:r>
                        <a:rPr lang="en-US" sz="1600" baseline="0" noProof="0" dirty="0" smtClean="0"/>
                        <a:t> α</a:t>
                      </a:r>
                    </a:p>
                    <a:p>
                      <a:pPr algn="ctr"/>
                      <a:r>
                        <a:rPr lang="en-US" sz="1600" b="1" i="0" baseline="0" noProof="0" dirty="0" smtClean="0">
                          <a:solidFill>
                            <a:schemeClr val="tx1"/>
                          </a:solidFill>
                          <a:latin typeface="+mn-lt"/>
                          <a:ea typeface="Inter" panose="020B0502030000000004" pitchFamily="34" charset="0"/>
                          <a:cs typeface="Arial" panose="020B0604020202020204" pitchFamily="34" charset="0"/>
                        </a:rPr>
                        <a:t>2014</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extLst>
                  <a:ext uri="{0D108BD9-81ED-4DB2-BD59-A6C34878D82A}">
                    <a16:rowId xmlns:a16="http://schemas.microsoft.com/office/drawing/2014/main" val="1437261061"/>
                  </a:ext>
                </a:extLst>
              </a:tr>
              <a:tr h="349590">
                <a:tc>
                  <a:txBody>
                    <a:bodyPr/>
                    <a:lstStyle/>
                    <a:p>
                      <a:pPr algn="ctr"/>
                      <a:r>
                        <a:rPr lang="en-US" sz="1600" b="1" noProof="0" dirty="0" smtClean="0"/>
                        <a:t>Construct </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a:txBody>
                    <a:bodyPr/>
                    <a:lstStyle/>
                    <a:p>
                      <a:pPr algn="ctr"/>
                      <a:r>
                        <a:rPr lang="en-US" sz="1600" b="1" noProof="0" dirty="0" smtClean="0"/>
                        <a:t>Measure</a:t>
                      </a:r>
                      <a:endParaRPr lang="en-US" sz="1600" b="1" i="0" noProof="0" dirty="0">
                        <a:solidFill>
                          <a:schemeClr val="tx1"/>
                        </a:solidFill>
                        <a:latin typeface="+mn-lt"/>
                        <a:ea typeface="Inter" panose="020B0502030000000004" pitchFamily="34" charset="0"/>
                        <a:cs typeface="Arial" panose="020B0604020202020204" pitchFamily="34" charset="0"/>
                      </a:endParaRPr>
                    </a:p>
                  </a:txBody>
                  <a:tcPr marL="108000" marR="108000" marT="54000" marB="5400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475288">
                <a:tc rowSpan="4">
                  <a:txBody>
                    <a:bodyPr/>
                    <a:lstStyle/>
                    <a:p>
                      <a:pPr algn="ctr"/>
                      <a:r>
                        <a:rPr lang="en-US" sz="1600" noProof="0" dirty="0" smtClean="0">
                          <a:latin typeface="+mn-lt"/>
                        </a:rPr>
                        <a:t>Teacher</a:t>
                      </a:r>
                      <a:r>
                        <a:rPr lang="en-US" sz="1600" baseline="0" noProof="0" dirty="0" smtClean="0">
                          <a:latin typeface="+mn-lt"/>
                        </a:rPr>
                        <a:t> support</a:t>
                      </a:r>
                      <a:endParaRPr lang="en-US" sz="1600" noProof="0" dirty="0">
                        <a:latin typeface="+mn-lt"/>
                      </a:endParaRPr>
                    </a:p>
                  </a:txBody>
                  <a:tcPr marL="108000" marR="108000" marT="54000" marB="54000" anchor="ctr"/>
                </a:tc>
                <a:tc>
                  <a:txBody>
                    <a:bodyPr/>
                    <a:lstStyle/>
                    <a:p>
                      <a:pPr algn="ctr"/>
                      <a:r>
                        <a:rPr lang="en-US" sz="1600" kern="1200" noProof="0" dirty="0" smtClean="0">
                          <a:solidFill>
                            <a:schemeClr val="dk1"/>
                          </a:solidFill>
                          <a:latin typeface="+mn-lt"/>
                          <a:ea typeface="+mn-ea"/>
                          <a:cs typeface="+mn-cs"/>
                        </a:rPr>
                        <a:t>Autonomy support scale</a:t>
                      </a:r>
                    </a:p>
                  </a:txBody>
                  <a:tcPr marL="108000" marR="108000" marT="54000" marB="54000" anchor="ctr"/>
                </a:tc>
                <a:tc>
                  <a:txBody>
                    <a:bodyPr/>
                    <a:lstStyle/>
                    <a:p>
                      <a:pPr algn="ctr"/>
                      <a:r>
                        <a:rPr lang="en-US" sz="1600" noProof="0" dirty="0" smtClean="0">
                          <a:latin typeface="+mn-lt"/>
                        </a:rPr>
                        <a:t>4</a:t>
                      </a:r>
                      <a:endParaRPr lang="en-US" sz="1600" noProof="0" dirty="0">
                        <a:latin typeface="+mn-lt"/>
                      </a:endParaRPr>
                    </a:p>
                  </a:txBody>
                  <a:tcPr marL="108000" marR="108000" marT="54000" marB="54000" anchor="ctr"/>
                </a:tc>
                <a:tc>
                  <a:txBody>
                    <a:bodyPr/>
                    <a:lstStyle/>
                    <a:p>
                      <a:pPr algn="ctr"/>
                      <a:r>
                        <a:rPr lang="lt-LT" sz="1600" noProof="0" dirty="0" smtClean="0">
                          <a:latin typeface="+mn-lt"/>
                        </a:rPr>
                        <a:t>.72/</a:t>
                      </a:r>
                      <a:r>
                        <a:rPr lang="en-US" sz="1600" noProof="0" dirty="0" smtClean="0">
                          <a:latin typeface="+mn-lt"/>
                        </a:rPr>
                        <a:t>.76</a:t>
                      </a:r>
                      <a:endParaRPr lang="en-US" sz="1600" noProof="0" dirty="0">
                        <a:latin typeface="+mn-lt"/>
                      </a:endParaRPr>
                    </a:p>
                  </a:txBody>
                  <a:tcPr marL="108000" marR="108000" marT="54000" marB="54000" anchor="ctr"/>
                </a:tc>
                <a:extLst>
                  <a:ext uri="{0D108BD9-81ED-4DB2-BD59-A6C34878D82A}">
                    <a16:rowId xmlns:a16="http://schemas.microsoft.com/office/drawing/2014/main" val="2003534893"/>
                  </a:ext>
                </a:extLst>
              </a:tr>
              <a:tr h="475288">
                <a:tc vMerge="1">
                  <a:txBody>
                    <a:bodyPr/>
                    <a:lstStyle/>
                    <a:p>
                      <a:pPr algn="ctr"/>
                      <a:endParaRPr lang="en-US" sz="1600" dirty="0">
                        <a:latin typeface="+mn-lt"/>
                      </a:endParaRPr>
                    </a:p>
                  </a:txBody>
                  <a:tcPr marL="108000" marR="108000" marT="54000" marB="54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solidFill>
                            <a:schemeClr val="dk1"/>
                          </a:solidFill>
                          <a:latin typeface="+mn-lt"/>
                          <a:ea typeface="+mn-ea"/>
                          <a:cs typeface="+mn-cs"/>
                        </a:rPr>
                        <a:t>Teacher interpersonal involvement scale</a:t>
                      </a:r>
                    </a:p>
                  </a:txBody>
                  <a:tcPr marL="108000" marR="108000" marT="54000" marB="54000" anchor="ctr"/>
                </a:tc>
                <a:tc>
                  <a:txBody>
                    <a:bodyPr/>
                    <a:lstStyle/>
                    <a:p>
                      <a:pPr algn="ctr"/>
                      <a:r>
                        <a:rPr lang="en-US" sz="1600" noProof="0" dirty="0" smtClean="0">
                          <a:latin typeface="+mn-lt"/>
                        </a:rPr>
                        <a:t>4</a:t>
                      </a:r>
                      <a:endParaRPr lang="en-US" sz="1600" noProof="0" dirty="0">
                        <a:latin typeface="+mn-lt"/>
                      </a:endParaRPr>
                    </a:p>
                  </a:txBody>
                  <a:tcPr marL="108000" marR="108000" marT="54000" marB="54000" anchor="ctr"/>
                </a:tc>
                <a:tc>
                  <a:txBody>
                    <a:bodyPr/>
                    <a:lstStyle/>
                    <a:p>
                      <a:pPr algn="ctr"/>
                      <a:r>
                        <a:rPr lang="lt-LT" sz="1600" noProof="0" dirty="0" smtClean="0">
                          <a:latin typeface="+mn-lt"/>
                        </a:rPr>
                        <a:t>.75/</a:t>
                      </a:r>
                      <a:r>
                        <a:rPr lang="en-US" sz="1600" noProof="0" dirty="0" smtClean="0">
                          <a:latin typeface="+mn-lt"/>
                        </a:rPr>
                        <a:t>.75</a:t>
                      </a:r>
                      <a:endParaRPr lang="en-US" sz="1600" noProof="0" dirty="0">
                        <a:latin typeface="+mn-lt"/>
                      </a:endParaRPr>
                    </a:p>
                  </a:txBody>
                  <a:tcPr marL="108000" marR="108000" marT="54000" marB="54000" anchor="ctr"/>
                </a:tc>
                <a:extLst>
                  <a:ext uri="{0D108BD9-81ED-4DB2-BD59-A6C34878D82A}">
                    <a16:rowId xmlns:a16="http://schemas.microsoft.com/office/drawing/2014/main" val="1182109185"/>
                  </a:ext>
                </a:extLst>
              </a:tr>
              <a:tr h="475288">
                <a:tc vMerge="1">
                  <a:txBody>
                    <a:bodyPr/>
                    <a:lstStyle/>
                    <a:p>
                      <a:pPr algn="ctr"/>
                      <a:endParaRPr lang="en-US" sz="1600" dirty="0">
                        <a:latin typeface="+mn-lt"/>
                      </a:endParaRPr>
                    </a:p>
                  </a:txBody>
                  <a:tcPr marL="108000" marR="108000" marT="54000" marB="54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solidFill>
                            <a:schemeClr val="dk1"/>
                          </a:solidFill>
                          <a:latin typeface="+mn-lt"/>
                          <a:ea typeface="+mn-ea"/>
                          <a:cs typeface="+mn-cs"/>
                        </a:rPr>
                        <a:t>Feedback scale</a:t>
                      </a:r>
                    </a:p>
                  </a:txBody>
                  <a:tcPr marL="108000" marR="108000" marT="54000" marB="54000" anchor="ctr"/>
                </a:tc>
                <a:tc>
                  <a:txBody>
                    <a:bodyPr/>
                    <a:lstStyle/>
                    <a:p>
                      <a:pPr algn="ctr"/>
                      <a:r>
                        <a:rPr lang="en-US" sz="1600" noProof="0" dirty="0" smtClean="0">
                          <a:latin typeface="+mn-lt"/>
                        </a:rPr>
                        <a:t>5</a:t>
                      </a:r>
                      <a:endParaRPr lang="en-US" sz="1600" noProof="0" dirty="0">
                        <a:latin typeface="+mn-lt"/>
                      </a:endParaRPr>
                    </a:p>
                  </a:txBody>
                  <a:tcPr marL="108000" marR="108000" marT="54000" marB="54000" anchor="ctr"/>
                </a:tc>
                <a:tc>
                  <a:txBody>
                    <a:bodyPr/>
                    <a:lstStyle/>
                    <a:p>
                      <a:pPr algn="ctr"/>
                      <a:r>
                        <a:rPr lang="lt-LT" sz="1600" noProof="0" dirty="0" smtClean="0">
                          <a:latin typeface="+mn-lt"/>
                        </a:rPr>
                        <a:t>.82/</a:t>
                      </a:r>
                      <a:r>
                        <a:rPr lang="en-US" sz="1600" noProof="0" dirty="0" smtClean="0">
                          <a:latin typeface="+mn-lt"/>
                        </a:rPr>
                        <a:t>.84</a:t>
                      </a:r>
                      <a:endParaRPr lang="en-US" sz="1600" noProof="0" dirty="0">
                        <a:latin typeface="+mn-lt"/>
                      </a:endParaRPr>
                    </a:p>
                  </a:txBody>
                  <a:tcPr marL="108000" marR="108000" marT="54000" marB="54000" anchor="ctr"/>
                </a:tc>
                <a:extLst>
                  <a:ext uri="{0D108BD9-81ED-4DB2-BD59-A6C34878D82A}">
                    <a16:rowId xmlns:a16="http://schemas.microsoft.com/office/drawing/2014/main" val="3596712919"/>
                  </a:ext>
                </a:extLst>
              </a:tr>
              <a:tr h="475288">
                <a:tc vMerge="1">
                  <a:txBody>
                    <a:bodyPr/>
                    <a:lstStyle/>
                    <a:p>
                      <a:pPr algn="ctr"/>
                      <a:endParaRPr lang="en-US" sz="1600" dirty="0">
                        <a:latin typeface="+mn-lt"/>
                      </a:endParaRPr>
                    </a:p>
                  </a:txBody>
                  <a:tcPr marL="108000" marR="108000" marT="54000" marB="54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solidFill>
                            <a:schemeClr val="dk1"/>
                          </a:solidFill>
                          <a:latin typeface="+mn-lt"/>
                          <a:ea typeface="+mn-ea"/>
                          <a:cs typeface="+mn-cs"/>
                        </a:rPr>
                        <a:t>Teacher support-assistance scale</a:t>
                      </a:r>
                    </a:p>
                  </a:txBody>
                  <a:tcPr marL="108000" marR="108000" marT="54000" marB="54000" anchor="ctr"/>
                </a:tc>
                <a:tc>
                  <a:txBody>
                    <a:bodyPr/>
                    <a:lstStyle/>
                    <a:p>
                      <a:pPr algn="ctr"/>
                      <a:r>
                        <a:rPr lang="en-US" sz="1600" noProof="0" dirty="0" smtClean="0">
                          <a:latin typeface="+mn-lt"/>
                        </a:rPr>
                        <a:t>8</a:t>
                      </a:r>
                      <a:endParaRPr lang="en-US" sz="1600" noProof="0" dirty="0">
                        <a:latin typeface="+mn-lt"/>
                      </a:endParaRPr>
                    </a:p>
                  </a:txBody>
                  <a:tcPr marL="108000" marR="108000" marT="54000" marB="54000" anchor="ctr"/>
                </a:tc>
                <a:tc>
                  <a:txBody>
                    <a:bodyPr/>
                    <a:lstStyle/>
                    <a:p>
                      <a:pPr algn="ctr"/>
                      <a:r>
                        <a:rPr lang="lt-LT" sz="1600" noProof="0" dirty="0" smtClean="0">
                          <a:latin typeface="+mn-lt"/>
                        </a:rPr>
                        <a:t>.76/</a:t>
                      </a:r>
                      <a:r>
                        <a:rPr lang="en-US" sz="1600" noProof="0" dirty="0" smtClean="0">
                          <a:latin typeface="+mn-lt"/>
                        </a:rPr>
                        <a:t>.81</a:t>
                      </a:r>
                      <a:endParaRPr lang="en-US" sz="1600" noProof="0" dirty="0">
                        <a:latin typeface="+mn-lt"/>
                      </a:endParaRPr>
                    </a:p>
                  </a:txBody>
                  <a:tcPr marL="108000" marR="108000" marT="54000" marB="54000" anchor="ctr"/>
                </a:tc>
                <a:extLst>
                  <a:ext uri="{0D108BD9-81ED-4DB2-BD59-A6C34878D82A}">
                    <a16:rowId xmlns:a16="http://schemas.microsoft.com/office/drawing/2014/main" val="3781773449"/>
                  </a:ext>
                </a:extLst>
              </a:tr>
              <a:tr h="475288">
                <a:tc>
                  <a:txBody>
                    <a:bodyPr/>
                    <a:lstStyle/>
                    <a:p>
                      <a:pPr algn="ctr"/>
                      <a:r>
                        <a:rPr lang="en-US" sz="1600" noProof="0" dirty="0" smtClean="0">
                          <a:latin typeface="+mn-lt"/>
                        </a:rPr>
                        <a:t>Parents support</a:t>
                      </a:r>
                      <a:endParaRPr lang="en-US" sz="1600" noProof="0" dirty="0">
                        <a:latin typeface="+mn-lt"/>
                      </a:endParaRPr>
                    </a:p>
                  </a:txBody>
                  <a:tcPr marL="108000" marR="108000" marT="54000" marB="54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solidFill>
                            <a:schemeClr val="dk1"/>
                          </a:solidFill>
                          <a:latin typeface="+mn-lt"/>
                          <a:ea typeface="+mn-ea"/>
                          <a:cs typeface="+mn-cs"/>
                        </a:rPr>
                        <a:t>Parents support scale</a:t>
                      </a:r>
                    </a:p>
                  </a:txBody>
                  <a:tcPr marL="108000" marR="108000" marT="54000" marB="54000" anchor="ctr"/>
                </a:tc>
                <a:tc>
                  <a:txBody>
                    <a:bodyPr/>
                    <a:lstStyle/>
                    <a:p>
                      <a:pPr algn="ctr"/>
                      <a:r>
                        <a:rPr lang="en-US" sz="1600" noProof="0" dirty="0" smtClean="0">
                          <a:latin typeface="+mn-lt"/>
                        </a:rPr>
                        <a:t>3</a:t>
                      </a:r>
                      <a:endParaRPr lang="en-US" sz="1600" noProof="0" dirty="0">
                        <a:latin typeface="+mn-lt"/>
                      </a:endParaRPr>
                    </a:p>
                  </a:txBody>
                  <a:tcPr marL="108000" marR="108000" marT="54000" marB="54000" anchor="ctr"/>
                </a:tc>
                <a:tc>
                  <a:txBody>
                    <a:bodyPr/>
                    <a:lstStyle/>
                    <a:p>
                      <a:pPr algn="ctr"/>
                      <a:r>
                        <a:rPr lang="lt-LT" sz="1600" noProof="0" dirty="0" smtClean="0">
                          <a:latin typeface="+mn-lt"/>
                        </a:rPr>
                        <a:t>.67/</a:t>
                      </a:r>
                      <a:r>
                        <a:rPr lang="en-US" sz="1600" noProof="0" dirty="0" smtClean="0">
                          <a:latin typeface="+mn-lt"/>
                        </a:rPr>
                        <a:t>.71</a:t>
                      </a:r>
                      <a:endParaRPr lang="en-US" sz="1600" noProof="0" dirty="0">
                        <a:latin typeface="+mn-lt"/>
                      </a:endParaRPr>
                    </a:p>
                  </a:txBody>
                  <a:tcPr marL="108000" marR="108000" marT="54000" marB="54000" anchor="ctr"/>
                </a:tc>
                <a:extLst>
                  <a:ext uri="{0D108BD9-81ED-4DB2-BD59-A6C34878D82A}">
                    <a16:rowId xmlns:a16="http://schemas.microsoft.com/office/drawing/2014/main" val="1303825554"/>
                  </a:ext>
                </a:extLst>
              </a:tr>
            </a:tbl>
          </a:graphicData>
        </a:graphic>
      </p:graphicFrame>
    </p:spTree>
    <p:extLst>
      <p:ext uri="{BB962C8B-B14F-4D97-AF65-F5344CB8AC3E}">
        <p14:creationId xmlns:p14="http://schemas.microsoft.com/office/powerpoint/2010/main" val="1635387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3"/>
          <p:cNvSpPr>
            <a:spLocks noGrp="1"/>
          </p:cNvSpPr>
          <p:nvPr>
            <p:ph type="body" sz="quarter" idx="12"/>
          </p:nvPr>
        </p:nvSpPr>
        <p:spPr>
          <a:xfrm rot="16200000">
            <a:off x="11349766" y="6165642"/>
            <a:ext cx="458670" cy="546759"/>
          </a:xfrm>
          <a:solidFill>
            <a:schemeClr val="bg1"/>
          </a:solidFill>
        </p:spPr>
        <p:txBody>
          <a:bodyPr/>
          <a:lstStyle/>
          <a:p>
            <a:r>
              <a:rPr lang="en-US" sz="1800" b="0" dirty="0"/>
              <a:t> </a:t>
            </a:r>
          </a:p>
        </p:txBody>
      </p:sp>
      <p:sp>
        <p:nvSpPr>
          <p:cNvPr id="19" name="Text Placeholder 3"/>
          <p:cNvSpPr>
            <a:spLocks noGrp="1"/>
          </p:cNvSpPr>
          <p:nvPr>
            <p:ph type="body" sz="quarter" idx="12"/>
          </p:nvPr>
        </p:nvSpPr>
        <p:spPr>
          <a:xfrm rot="16200000">
            <a:off x="11427461" y="407487"/>
            <a:ext cx="642795" cy="886287"/>
          </a:xfrm>
          <a:solidFill>
            <a:schemeClr val="bg1"/>
          </a:solidFill>
        </p:spPr>
        <p:txBody>
          <a:bodyPr/>
          <a:lstStyle/>
          <a:p>
            <a:r>
              <a:rPr lang="en-US" sz="1800" b="0" dirty="0"/>
              <a:t> </a:t>
            </a:r>
          </a:p>
        </p:txBody>
      </p:sp>
      <p:pic>
        <p:nvPicPr>
          <p:cNvPr id="18" name="Picture 17"/>
          <p:cNvPicPr/>
          <p:nvPr/>
        </p:nvPicPr>
        <p:blipFill>
          <a:blip r:embed="rId2">
            <a:extLst>
              <a:ext uri="{28A0092B-C50C-407E-A947-70E740481C1C}">
                <a14:useLocalDpi xmlns:a14="http://schemas.microsoft.com/office/drawing/2010/main" val="0"/>
              </a:ext>
            </a:extLst>
          </a:blip>
          <a:stretch>
            <a:fillRect/>
          </a:stretch>
        </p:blipFill>
        <p:spPr>
          <a:xfrm>
            <a:off x="11090130" y="324488"/>
            <a:ext cx="1066594" cy="1127168"/>
          </a:xfrm>
          <a:prstGeom prst="rect">
            <a:avLst/>
          </a:prstGeom>
        </p:spPr>
      </p:pic>
      <p:sp>
        <p:nvSpPr>
          <p:cNvPr id="11" name="Text Placeholder 2"/>
          <p:cNvSpPr>
            <a:spLocks noGrp="1"/>
          </p:cNvSpPr>
          <p:nvPr>
            <p:ph type="body" sz="quarter" idx="4294967295"/>
          </p:nvPr>
        </p:nvSpPr>
        <p:spPr>
          <a:xfrm>
            <a:off x="306477" y="2987125"/>
            <a:ext cx="2828658" cy="3222561"/>
          </a:xfrm>
          <a:prstGeom prst="rect">
            <a:avLst/>
          </a:prstGeom>
          <a:ln>
            <a:solidFill>
              <a:schemeClr val="tx1"/>
            </a:solidFill>
          </a:ln>
        </p:spPr>
        <p:txBody>
          <a:bodyPr anchor="ctr"/>
          <a:lstStyle/>
          <a:p>
            <a:pPr marL="0" indent="0">
              <a:buNone/>
            </a:pPr>
            <a:r>
              <a:rPr lang="en-US" sz="26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rPr>
              <a:t>3</a:t>
            </a:r>
          </a:p>
        </p:txBody>
      </p:sp>
      <p:sp>
        <p:nvSpPr>
          <p:cNvPr id="12" name="Text Placeholder 1"/>
          <p:cNvSpPr>
            <a:spLocks noGrp="1"/>
          </p:cNvSpPr>
          <p:nvPr>
            <p:ph type="body" sz="quarter" idx="4294967295"/>
          </p:nvPr>
        </p:nvSpPr>
        <p:spPr>
          <a:xfrm>
            <a:off x="3933188" y="3221698"/>
            <a:ext cx="6296628" cy="2724025"/>
          </a:xfrm>
          <a:prstGeom prst="rect">
            <a:avLst/>
          </a:prstGeom>
          <a:ln>
            <a:solidFill>
              <a:schemeClr val="tx1"/>
            </a:solidFill>
          </a:ln>
        </p:spPr>
        <p:txBody>
          <a:bodyPr anchor="b"/>
          <a:lstStyle/>
          <a:p>
            <a:pPr marL="0" indent="0">
              <a:buNone/>
            </a:pPr>
            <a:r>
              <a:rPr lang="fi-FI" sz="4400" b="1" dirty="0" smtClean="0">
                <a:solidFill>
                  <a:schemeClr val="accent5">
                    <a:lumMod val="50000"/>
                  </a:schemeClr>
                </a:solidFill>
              </a:rPr>
              <a:t>RESULTS</a:t>
            </a:r>
            <a:endParaRPr lang="fi-FI" sz="4400" b="1" dirty="0">
              <a:solidFill>
                <a:schemeClr val="accent5">
                  <a:lumMod val="50000"/>
                </a:schemeClr>
              </a:solidFill>
            </a:endParaRPr>
          </a:p>
        </p:txBody>
      </p:sp>
      <p:sp>
        <p:nvSpPr>
          <p:cNvPr id="9" name="Text Placeholder 3"/>
          <p:cNvSpPr>
            <a:spLocks noGrp="1"/>
          </p:cNvSpPr>
          <p:nvPr>
            <p:ph type="body" sz="quarter" idx="12"/>
          </p:nvPr>
        </p:nvSpPr>
        <p:spPr>
          <a:xfrm rot="16200000">
            <a:off x="9173433" y="3354849"/>
            <a:ext cx="4670232" cy="405669"/>
          </a:xfrm>
        </p:spPr>
        <p:txBody>
          <a:bodyPr/>
          <a:lstStyle/>
          <a:p>
            <a:r>
              <a:rPr lang="lt-LT" sz="2000" b="0" dirty="0"/>
              <a:t>ECER, 2021</a:t>
            </a:r>
            <a:endParaRPr lang="en-US" sz="2000" b="0" dirty="0"/>
          </a:p>
        </p:txBody>
      </p:sp>
    </p:spTree>
    <p:extLst>
      <p:ext uri="{BB962C8B-B14F-4D97-AF65-F5344CB8AC3E}">
        <p14:creationId xmlns:p14="http://schemas.microsoft.com/office/powerpoint/2010/main" val="3577376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3">
            <a:extLst>
              <a:ext uri="{FF2B5EF4-FFF2-40B4-BE49-F238E27FC236}">
                <a16:creationId xmlns:a16="http://schemas.microsoft.com/office/drawing/2014/main" id="{CBC28AEB-CFE6-4C09-B204-5CDEE0A1D2FB}"/>
              </a:ext>
            </a:extLst>
          </p:cNvPr>
          <p:cNvSpPr txBox="1"/>
          <p:nvPr/>
        </p:nvSpPr>
        <p:spPr>
          <a:xfrm>
            <a:off x="960350" y="5459534"/>
            <a:ext cx="8089431" cy="461665"/>
          </a:xfrm>
          <a:prstGeom prst="rect">
            <a:avLst/>
          </a:prstGeom>
          <a:noFill/>
          <a:ln cap="flat">
            <a:noFill/>
          </a:ln>
        </p:spPr>
        <p:txBody>
          <a:bodyPr vert="horz" wrap="square" lIns="91440" tIns="45720" rIns="91440" bIns="45720" anchor="t" anchorCtr="1" compatLnSpc="1">
            <a:spAutoFit/>
          </a:bodyPr>
          <a:lstStyle/>
          <a:p>
            <a:pPr lvl="0" algn="ctr">
              <a:defRPr sz="1800" b="0" i="0" u="none" strike="noStrike" kern="0" cap="none" spc="0" baseline="0">
                <a:solidFill>
                  <a:srgbClr val="000000"/>
                </a:solidFill>
                <a:uFillTx/>
              </a:defRPr>
            </a:pPr>
            <a:r>
              <a:rPr lang="en-US" sz="2400" dirty="0" smtClean="0">
                <a:solidFill>
                  <a:schemeClr val="accent5">
                    <a:lumMod val="50000"/>
                  </a:schemeClr>
                </a:solidFill>
              </a:rPr>
              <a:t>Students from disadvantaged SE</a:t>
            </a:r>
            <a:r>
              <a:rPr lang="lt-LT" sz="2400" dirty="0" smtClean="0">
                <a:solidFill>
                  <a:schemeClr val="accent5">
                    <a:lumMod val="50000"/>
                  </a:schemeClr>
                </a:solidFill>
              </a:rPr>
              <a:t>S</a:t>
            </a:r>
            <a:endParaRPr lang="en-US" sz="2400" b="1" dirty="0">
              <a:solidFill>
                <a:schemeClr val="accent5">
                  <a:lumMod val="50000"/>
                </a:schemeClr>
              </a:solidFill>
            </a:endParaRPr>
          </a:p>
        </p:txBody>
      </p:sp>
      <p:pic>
        <p:nvPicPr>
          <p:cNvPr id="3" name="Graphic 70" descr="Man">
            <a:extLst>
              <a:ext uri="{FF2B5EF4-FFF2-40B4-BE49-F238E27FC236}">
                <a16:creationId xmlns:a16="http://schemas.microsoft.com/office/drawing/2014/main" id="{323A7221-3132-4735-A0CF-6F082BB778B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22128" y="4343859"/>
            <a:ext cx="1025859" cy="1025859"/>
          </a:xfrm>
          <a:prstGeom prst="rect">
            <a:avLst/>
          </a:prstGeom>
          <a:noFill/>
          <a:ln cap="flat">
            <a:noFill/>
          </a:ln>
        </p:spPr>
      </p:pic>
      <p:pic>
        <p:nvPicPr>
          <p:cNvPr id="4" name="Graphic 71" descr="Man">
            <a:extLst>
              <a:ext uri="{FF2B5EF4-FFF2-40B4-BE49-F238E27FC236}">
                <a16:creationId xmlns:a16="http://schemas.microsoft.com/office/drawing/2014/main" id="{2F170E37-C8FE-46B1-89B6-168E911D344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241786" y="4347901"/>
            <a:ext cx="1025859" cy="1025859"/>
          </a:xfrm>
          <a:prstGeom prst="rect">
            <a:avLst/>
          </a:prstGeom>
          <a:noFill/>
          <a:ln cap="flat">
            <a:noFill/>
          </a:ln>
        </p:spPr>
      </p:pic>
      <p:pic>
        <p:nvPicPr>
          <p:cNvPr id="5" name="Graphic 73" descr="Man">
            <a:extLst>
              <a:ext uri="{FF2B5EF4-FFF2-40B4-BE49-F238E27FC236}">
                <a16:creationId xmlns:a16="http://schemas.microsoft.com/office/drawing/2014/main" id="{27FB34D9-E991-4F0E-B34E-6AD6ABFEF5D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2200772" y="4343859"/>
            <a:ext cx="1025859" cy="1025859"/>
          </a:xfrm>
          <a:prstGeom prst="rect">
            <a:avLst/>
          </a:prstGeom>
          <a:noFill/>
          <a:ln cap="flat">
            <a:noFill/>
          </a:ln>
        </p:spPr>
      </p:pic>
      <p:pic>
        <p:nvPicPr>
          <p:cNvPr id="6" name="Graphic 74" descr="Man">
            <a:extLst>
              <a:ext uri="{FF2B5EF4-FFF2-40B4-BE49-F238E27FC236}">
                <a16:creationId xmlns:a16="http://schemas.microsoft.com/office/drawing/2014/main" id="{24EA9E70-A146-42CC-AA67-7D9466FF60E6}"/>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054346" y="4343859"/>
            <a:ext cx="1025859" cy="1025859"/>
          </a:xfrm>
          <a:prstGeom prst="rect">
            <a:avLst/>
          </a:prstGeom>
          <a:noFill/>
          <a:ln cap="flat">
            <a:noFill/>
          </a:ln>
        </p:spPr>
      </p:pic>
      <p:pic>
        <p:nvPicPr>
          <p:cNvPr id="7" name="Graphic 75" descr="Man">
            <a:extLst>
              <a:ext uri="{FF2B5EF4-FFF2-40B4-BE49-F238E27FC236}">
                <a16:creationId xmlns:a16="http://schemas.microsoft.com/office/drawing/2014/main" id="{BECD24ED-855A-45BA-83DA-F45EBD8267D2}"/>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953594" y="4343859"/>
            <a:ext cx="1025859" cy="1025859"/>
          </a:xfrm>
          <a:prstGeom prst="rect">
            <a:avLst/>
          </a:prstGeom>
          <a:noFill/>
          <a:ln cap="flat">
            <a:noFill/>
          </a:ln>
        </p:spPr>
      </p:pic>
      <p:pic>
        <p:nvPicPr>
          <p:cNvPr id="8" name="Graphic 76" descr="Man">
            <a:extLst>
              <a:ext uri="{FF2B5EF4-FFF2-40B4-BE49-F238E27FC236}">
                <a16:creationId xmlns:a16="http://schemas.microsoft.com/office/drawing/2014/main" id="{0CA4DED9-5780-45AC-A7C7-05C453720319}"/>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4829306" y="4343868"/>
            <a:ext cx="1025859" cy="1025859"/>
          </a:xfrm>
          <a:prstGeom prst="rect">
            <a:avLst/>
          </a:prstGeom>
          <a:noFill/>
          <a:ln cap="flat">
            <a:noFill/>
          </a:ln>
        </p:spPr>
      </p:pic>
      <p:pic>
        <p:nvPicPr>
          <p:cNvPr id="9" name="Graphic 77" descr="Man">
            <a:extLst>
              <a:ext uri="{FF2B5EF4-FFF2-40B4-BE49-F238E27FC236}">
                <a16:creationId xmlns:a16="http://schemas.microsoft.com/office/drawing/2014/main" id="{03A2939E-D847-4E25-8BCB-ADC2D332D2CF}"/>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5737040" y="4343868"/>
            <a:ext cx="1025859" cy="1025859"/>
          </a:xfrm>
          <a:prstGeom prst="rect">
            <a:avLst/>
          </a:prstGeom>
          <a:noFill/>
          <a:ln cap="flat">
            <a:noFill/>
          </a:ln>
        </p:spPr>
      </p:pic>
      <p:pic>
        <p:nvPicPr>
          <p:cNvPr id="10" name="Graphic 78" descr="Man">
            <a:extLst>
              <a:ext uri="{FF2B5EF4-FFF2-40B4-BE49-F238E27FC236}">
                <a16:creationId xmlns:a16="http://schemas.microsoft.com/office/drawing/2014/main" id="{D856FBBD-A193-40A0-8F0F-6A273536541A}"/>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6668631" y="4343859"/>
            <a:ext cx="1025859" cy="1025859"/>
          </a:xfrm>
          <a:prstGeom prst="rect">
            <a:avLst/>
          </a:prstGeom>
          <a:noFill/>
          <a:ln cap="flat">
            <a:noFill/>
          </a:ln>
        </p:spPr>
      </p:pic>
      <p:pic>
        <p:nvPicPr>
          <p:cNvPr id="11" name="Graphic 79" descr="Man">
            <a:extLst>
              <a:ext uri="{FF2B5EF4-FFF2-40B4-BE49-F238E27FC236}">
                <a16:creationId xmlns:a16="http://schemas.microsoft.com/office/drawing/2014/main" id="{15EF5BA7-A9EE-43BC-BD77-0CE51EC72CD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7530343" y="4343868"/>
            <a:ext cx="1025859" cy="1025859"/>
          </a:xfrm>
          <a:prstGeom prst="rect">
            <a:avLst/>
          </a:prstGeom>
          <a:noFill/>
          <a:ln cap="flat">
            <a:noFill/>
          </a:ln>
        </p:spPr>
      </p:pic>
      <p:pic>
        <p:nvPicPr>
          <p:cNvPr id="12" name="Graphic 80" descr="Man">
            <a:extLst>
              <a:ext uri="{FF2B5EF4-FFF2-40B4-BE49-F238E27FC236}">
                <a16:creationId xmlns:a16="http://schemas.microsoft.com/office/drawing/2014/main" id="{FCD4773C-9809-4F6A-9C18-1E1AB2257937}"/>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8443591" y="4343868"/>
            <a:ext cx="1025859" cy="1025859"/>
          </a:xfrm>
          <a:prstGeom prst="rect">
            <a:avLst/>
          </a:prstGeom>
          <a:noFill/>
          <a:ln cap="flat">
            <a:noFill/>
          </a:ln>
        </p:spPr>
      </p:pic>
      <p:sp>
        <p:nvSpPr>
          <p:cNvPr id="13" name="TextBox 92">
            <a:extLst>
              <a:ext uri="{FF2B5EF4-FFF2-40B4-BE49-F238E27FC236}">
                <a16:creationId xmlns:a16="http://schemas.microsoft.com/office/drawing/2014/main" id="{F56319CC-CC31-4FE6-8A2F-3D8E3B67D727}"/>
              </a:ext>
            </a:extLst>
          </p:cNvPr>
          <p:cNvSpPr txBox="1"/>
          <p:nvPr/>
        </p:nvSpPr>
        <p:spPr>
          <a:xfrm>
            <a:off x="725919" y="1102026"/>
            <a:ext cx="8089431" cy="46166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smtClean="0">
                <a:solidFill>
                  <a:schemeClr val="accent5">
                    <a:lumMod val="50000"/>
                  </a:schemeClr>
                </a:solidFill>
                <a:uFillTx/>
                <a:latin typeface="Calibri"/>
              </a:rPr>
              <a:t>Students from advantaged</a:t>
            </a:r>
            <a:r>
              <a:rPr lang="en-US" sz="2400" b="0" i="0" u="none" strike="noStrike" kern="1200" cap="none" spc="0" dirty="0" smtClean="0">
                <a:solidFill>
                  <a:schemeClr val="accent5">
                    <a:lumMod val="50000"/>
                  </a:schemeClr>
                </a:solidFill>
                <a:uFillTx/>
                <a:latin typeface="Calibri"/>
              </a:rPr>
              <a:t> SE</a:t>
            </a:r>
            <a:r>
              <a:rPr lang="lt-LT" sz="2400" b="0" i="0" u="none" strike="noStrike" kern="1200" cap="none" spc="0" dirty="0" smtClean="0">
                <a:solidFill>
                  <a:schemeClr val="accent5">
                    <a:lumMod val="50000"/>
                  </a:schemeClr>
                </a:solidFill>
                <a:uFillTx/>
                <a:latin typeface="Calibri"/>
              </a:rPr>
              <a:t>S</a:t>
            </a:r>
            <a:endParaRPr lang="en-US" sz="2400" b="1" i="0" u="none" strike="noStrike" kern="1200" cap="none" spc="0" baseline="0" dirty="0">
              <a:solidFill>
                <a:schemeClr val="accent5">
                  <a:lumMod val="50000"/>
                </a:schemeClr>
              </a:solidFill>
              <a:uFillTx/>
              <a:latin typeface="Calibri"/>
            </a:endParaRPr>
          </a:p>
        </p:txBody>
      </p:sp>
      <p:pic>
        <p:nvPicPr>
          <p:cNvPr id="14" name="Graphic 93" descr="Man">
            <a:extLst>
              <a:ext uri="{FF2B5EF4-FFF2-40B4-BE49-F238E27FC236}">
                <a16:creationId xmlns:a16="http://schemas.microsoft.com/office/drawing/2014/main" id="{B5B89CD7-AC96-4980-9A65-84274D3A7BAE}"/>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250527" y="1553034"/>
            <a:ext cx="1025859" cy="1025859"/>
          </a:xfrm>
          <a:prstGeom prst="rect">
            <a:avLst/>
          </a:prstGeom>
          <a:noFill/>
          <a:ln cap="flat">
            <a:noFill/>
          </a:ln>
        </p:spPr>
      </p:pic>
      <p:pic>
        <p:nvPicPr>
          <p:cNvPr id="15" name="Graphic 94" descr="Man">
            <a:extLst>
              <a:ext uri="{FF2B5EF4-FFF2-40B4-BE49-F238E27FC236}">
                <a16:creationId xmlns:a16="http://schemas.microsoft.com/office/drawing/2014/main" id="{CE5133CA-03CA-419B-91FB-54C707E10972}"/>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204036" y="1548992"/>
            <a:ext cx="1025859" cy="1025859"/>
          </a:xfrm>
          <a:prstGeom prst="rect">
            <a:avLst/>
          </a:prstGeom>
          <a:noFill/>
          <a:ln cap="flat">
            <a:noFill/>
          </a:ln>
        </p:spPr>
      </p:pic>
      <p:pic>
        <p:nvPicPr>
          <p:cNvPr id="16" name="Graphic 95" descr="Man">
            <a:extLst>
              <a:ext uri="{FF2B5EF4-FFF2-40B4-BE49-F238E27FC236}">
                <a16:creationId xmlns:a16="http://schemas.microsoft.com/office/drawing/2014/main" id="{30DFD8DE-3A71-4A28-8ED4-FF75C4B6044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2117284" y="1553034"/>
            <a:ext cx="1025859" cy="1025859"/>
          </a:xfrm>
          <a:prstGeom prst="rect">
            <a:avLst/>
          </a:prstGeom>
          <a:noFill/>
          <a:ln cap="flat">
            <a:noFill/>
          </a:ln>
        </p:spPr>
      </p:pic>
      <p:pic>
        <p:nvPicPr>
          <p:cNvPr id="17" name="Graphic 96" descr="Man">
            <a:extLst>
              <a:ext uri="{FF2B5EF4-FFF2-40B4-BE49-F238E27FC236}">
                <a16:creationId xmlns:a16="http://schemas.microsoft.com/office/drawing/2014/main" id="{A9E111B5-0BE3-4034-881D-47726B7A6D8B}"/>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065919" y="1553034"/>
            <a:ext cx="1025859" cy="1025859"/>
          </a:xfrm>
          <a:prstGeom prst="rect">
            <a:avLst/>
          </a:prstGeom>
          <a:noFill/>
          <a:ln cap="flat">
            <a:noFill/>
          </a:ln>
        </p:spPr>
      </p:pic>
      <p:pic>
        <p:nvPicPr>
          <p:cNvPr id="18" name="Graphic 97" descr="Man">
            <a:extLst>
              <a:ext uri="{FF2B5EF4-FFF2-40B4-BE49-F238E27FC236}">
                <a16:creationId xmlns:a16="http://schemas.microsoft.com/office/drawing/2014/main" id="{E911DCC0-B3D9-4652-B31E-13C6CF9C7AD1}"/>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873983" y="1553034"/>
            <a:ext cx="1025859" cy="1025859"/>
          </a:xfrm>
          <a:prstGeom prst="rect">
            <a:avLst/>
          </a:prstGeom>
          <a:noFill/>
          <a:ln cap="flat">
            <a:noFill/>
          </a:ln>
        </p:spPr>
      </p:pic>
      <p:pic>
        <p:nvPicPr>
          <p:cNvPr id="19" name="Graphic 98" descr="Man">
            <a:extLst>
              <a:ext uri="{FF2B5EF4-FFF2-40B4-BE49-F238E27FC236}">
                <a16:creationId xmlns:a16="http://schemas.microsoft.com/office/drawing/2014/main" id="{7701864C-9B65-4D55-848A-E32C74C4DDD6}"/>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4770635" y="1553034"/>
            <a:ext cx="1025859" cy="1025859"/>
          </a:xfrm>
          <a:prstGeom prst="rect">
            <a:avLst/>
          </a:prstGeom>
          <a:noFill/>
          <a:ln cap="flat">
            <a:noFill/>
          </a:ln>
        </p:spPr>
      </p:pic>
      <p:pic>
        <p:nvPicPr>
          <p:cNvPr id="20" name="Graphic 99" descr="Man">
            <a:extLst>
              <a:ext uri="{FF2B5EF4-FFF2-40B4-BE49-F238E27FC236}">
                <a16:creationId xmlns:a16="http://schemas.microsoft.com/office/drawing/2014/main" id="{F7689488-6887-4A3F-892B-F6FF313DCE5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5678378" y="1553034"/>
            <a:ext cx="1025859" cy="1025859"/>
          </a:xfrm>
          <a:prstGeom prst="rect">
            <a:avLst/>
          </a:prstGeom>
          <a:noFill/>
          <a:ln cap="flat">
            <a:noFill/>
          </a:ln>
        </p:spPr>
      </p:pic>
      <p:pic>
        <p:nvPicPr>
          <p:cNvPr id="21" name="Graphic 100" descr="Man">
            <a:extLst>
              <a:ext uri="{FF2B5EF4-FFF2-40B4-BE49-F238E27FC236}">
                <a16:creationId xmlns:a16="http://schemas.microsoft.com/office/drawing/2014/main" id="{3050E4EE-3CA5-4BF9-9A2D-94FEEF2F63AB}"/>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6609969" y="1553034"/>
            <a:ext cx="1025859" cy="1025859"/>
          </a:xfrm>
          <a:prstGeom prst="rect">
            <a:avLst/>
          </a:prstGeom>
          <a:noFill/>
          <a:ln cap="flat">
            <a:noFill/>
          </a:ln>
        </p:spPr>
      </p:pic>
      <p:pic>
        <p:nvPicPr>
          <p:cNvPr id="22" name="Graphic 101" descr="Man">
            <a:extLst>
              <a:ext uri="{FF2B5EF4-FFF2-40B4-BE49-F238E27FC236}">
                <a16:creationId xmlns:a16="http://schemas.microsoft.com/office/drawing/2014/main" id="{15CC6E23-62DC-4F76-8999-15D214094E0C}"/>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471672" y="1553034"/>
            <a:ext cx="1025859" cy="1025859"/>
          </a:xfrm>
          <a:prstGeom prst="rect">
            <a:avLst/>
          </a:prstGeom>
          <a:noFill/>
          <a:ln cap="flat">
            <a:noFill/>
          </a:ln>
        </p:spPr>
      </p:pic>
      <p:pic>
        <p:nvPicPr>
          <p:cNvPr id="23" name="Graphic 102" descr="Man">
            <a:extLst>
              <a:ext uri="{FF2B5EF4-FFF2-40B4-BE49-F238E27FC236}">
                <a16:creationId xmlns:a16="http://schemas.microsoft.com/office/drawing/2014/main" id="{AD13C827-B7AA-436E-9AEE-3D5D279C62B3}"/>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8384920" y="1553034"/>
            <a:ext cx="1025859" cy="1025859"/>
          </a:xfrm>
          <a:prstGeom prst="rect">
            <a:avLst/>
          </a:prstGeom>
          <a:noFill/>
          <a:ln cap="flat">
            <a:noFill/>
          </a:ln>
        </p:spPr>
      </p:pic>
      <p:sp>
        <p:nvSpPr>
          <p:cNvPr id="27" name="Title 1">
            <a:extLst>
              <a:ext uri="{FF2B5EF4-FFF2-40B4-BE49-F238E27FC236}">
                <a16:creationId xmlns:a16="http://schemas.microsoft.com/office/drawing/2014/main" id="{528B4518-8FF0-4194-820D-72F335964E02}"/>
              </a:ext>
            </a:extLst>
          </p:cNvPr>
          <p:cNvSpPr txBox="1"/>
          <p:nvPr/>
        </p:nvSpPr>
        <p:spPr>
          <a:xfrm>
            <a:off x="2680070" y="6313352"/>
            <a:ext cx="5930533" cy="544648"/>
          </a:xfrm>
          <a:prstGeom prst="rect">
            <a:avLst/>
          </a:prstGeom>
          <a:noFill/>
          <a:ln cap="flat">
            <a:noFill/>
          </a:ln>
        </p:spPr>
        <p:txBody>
          <a:bodyPr vert="horz" wrap="square" lIns="91440" tIns="45720" rIns="91440" bIns="45720" anchor="ctr"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1400" b="0" i="0" u="none" strike="noStrike" kern="1200" cap="none" spc="0" baseline="0" dirty="0" smtClean="0">
                <a:solidFill>
                  <a:srgbClr val="2E75B6"/>
                </a:solidFill>
                <a:uFillTx/>
                <a:latin typeface="Calibri Light"/>
              </a:rPr>
              <a:t>201</a:t>
            </a:r>
            <a:r>
              <a:rPr lang="en-US" sz="1400" dirty="0" smtClean="0">
                <a:solidFill>
                  <a:srgbClr val="2E75B6"/>
                </a:solidFill>
                <a:latin typeface="Calibri Light"/>
              </a:rPr>
              <a:t>4, </a:t>
            </a:r>
            <a:r>
              <a:rPr lang="en-US" sz="1400" b="0" i="0" u="none" strike="noStrike" kern="1200" cap="none" spc="0" baseline="0" dirty="0" smtClean="0">
                <a:solidFill>
                  <a:srgbClr val="2E75B6"/>
                </a:solidFill>
                <a:uFillTx/>
                <a:latin typeface="Calibri Light"/>
              </a:rPr>
              <a:t>National Surveys, 8 grade, </a:t>
            </a:r>
            <a:r>
              <a:rPr lang="en-US" sz="1400" dirty="0" smtClean="0">
                <a:solidFill>
                  <a:srgbClr val="2E75B6"/>
                </a:solidFill>
                <a:latin typeface="Calibri Light"/>
              </a:rPr>
              <a:t>M</a:t>
            </a:r>
            <a:r>
              <a:rPr lang="en-US" sz="1400" b="0" i="0" u="none" strike="noStrike" kern="1200" cap="none" spc="0" baseline="0" dirty="0" smtClean="0">
                <a:solidFill>
                  <a:srgbClr val="2E75B6"/>
                </a:solidFill>
                <a:uFillTx/>
                <a:latin typeface="Calibri Light"/>
              </a:rPr>
              <a:t>ath</a:t>
            </a:r>
            <a:endParaRPr lang="en-US" sz="1400" b="0" i="0" u="none" strike="noStrike" kern="1200" cap="none" spc="0" baseline="0" dirty="0">
              <a:solidFill>
                <a:srgbClr val="2E75B6"/>
              </a:solidFill>
              <a:uFillTx/>
              <a:latin typeface="Calibri Light"/>
            </a:endParaRPr>
          </a:p>
        </p:txBody>
      </p:sp>
      <p:cxnSp>
        <p:nvCxnSpPr>
          <p:cNvPr id="30" name="Straight Arrow Connector 29">
            <a:extLst>
              <a:ext uri="{FF2B5EF4-FFF2-40B4-BE49-F238E27FC236}">
                <a16:creationId xmlns:a16="http://schemas.microsoft.com/office/drawing/2014/main" id="{23589429-001F-4DB6-A84D-A4DA5607CF5E}"/>
              </a:ext>
            </a:extLst>
          </p:cNvPr>
          <p:cNvCxnSpPr>
            <a:cxnSpLocks/>
          </p:cNvCxnSpPr>
          <p:nvPr/>
        </p:nvCxnSpPr>
        <p:spPr>
          <a:xfrm>
            <a:off x="608371" y="3477568"/>
            <a:ext cx="9328109" cy="0"/>
          </a:xfrm>
          <a:prstGeom prst="straightConnector1">
            <a:avLst/>
          </a:prstGeom>
          <a:ln w="3175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9" name="Graphic 93" descr="Man">
            <a:extLst>
              <a:ext uri="{FF2B5EF4-FFF2-40B4-BE49-F238E27FC236}">
                <a16:creationId xmlns:a16="http://schemas.microsoft.com/office/drawing/2014/main" id="{2349DCB8-C2DA-4F0D-AD02-7CB69BE3D7FC}"/>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9953790" y="258107"/>
            <a:ext cx="477519" cy="477519"/>
          </a:xfrm>
          <a:prstGeom prst="rect">
            <a:avLst/>
          </a:prstGeom>
          <a:noFill/>
          <a:ln cap="flat">
            <a:noFill/>
          </a:ln>
        </p:spPr>
      </p:pic>
      <p:pic>
        <p:nvPicPr>
          <p:cNvPr id="44" name="Graphic 93" descr="Man">
            <a:extLst>
              <a:ext uri="{FF2B5EF4-FFF2-40B4-BE49-F238E27FC236}">
                <a16:creationId xmlns:a16="http://schemas.microsoft.com/office/drawing/2014/main" id="{4789A44C-DE6E-44DD-9127-FFCACD062C94}"/>
              </a:ext>
            </a:extLst>
          </p:cNvPr>
          <p:cNvPicPr>
            <a:picLocks noChangeAspect="1"/>
          </p:cNvPicPr>
          <p:nvPr/>
        </p:nvPicPr>
        <p:blipFill>
          <a:blip r:embed="rId6">
            <a:extLst>
              <a:ext uri="{96DAC541-7B7A-43D3-8B79-37D633B846F1}">
                <asvg:svgBlip xmlns="" xmlns:asvg="http://schemas.microsoft.com/office/drawing/2016/SVG/main" r:embed="rId12"/>
              </a:ext>
            </a:extLst>
          </a:blip>
          <a:stretch>
            <a:fillRect/>
          </a:stretch>
        </p:blipFill>
        <p:spPr>
          <a:xfrm>
            <a:off x="9953790" y="1209810"/>
            <a:ext cx="477519" cy="477519"/>
          </a:xfrm>
          <a:prstGeom prst="rect">
            <a:avLst/>
          </a:prstGeom>
          <a:noFill/>
          <a:ln cap="flat">
            <a:noFill/>
          </a:ln>
        </p:spPr>
      </p:pic>
      <p:pic>
        <p:nvPicPr>
          <p:cNvPr id="45" name="Graphic 93" descr="Man">
            <a:extLst>
              <a:ext uri="{FF2B5EF4-FFF2-40B4-BE49-F238E27FC236}">
                <a16:creationId xmlns:a16="http://schemas.microsoft.com/office/drawing/2014/main" id="{47845DC0-F54B-40AD-AA00-E6D05357946D}"/>
              </a:ext>
            </a:extLst>
          </p:cNvPr>
          <p:cNvPicPr>
            <a:picLocks noChangeAspect="1"/>
          </p:cNvPicPr>
          <p:nvPr/>
        </p:nvPicPr>
        <p:blipFill>
          <a:blip r:embed="rId4">
            <a:extLst>
              <a:ext uri="{96DAC541-7B7A-43D3-8B79-37D633B846F1}">
                <asvg:svgBlip xmlns="" xmlns:asvg="http://schemas.microsoft.com/office/drawing/2016/SVG/main" r:embed="rId13"/>
              </a:ext>
            </a:extLst>
          </a:blip>
          <a:stretch>
            <a:fillRect/>
          </a:stretch>
        </p:blipFill>
        <p:spPr>
          <a:xfrm>
            <a:off x="9953790" y="725923"/>
            <a:ext cx="477519" cy="477519"/>
          </a:xfrm>
          <a:prstGeom prst="rect">
            <a:avLst/>
          </a:prstGeom>
          <a:noFill/>
          <a:ln cap="flat">
            <a:noFill/>
          </a:ln>
        </p:spPr>
      </p:pic>
      <p:pic>
        <p:nvPicPr>
          <p:cNvPr id="47" name="Graphic 93" descr="Man">
            <a:extLst>
              <a:ext uri="{FF2B5EF4-FFF2-40B4-BE49-F238E27FC236}">
                <a16:creationId xmlns:a16="http://schemas.microsoft.com/office/drawing/2014/main" id="{ED1D7EFF-BC14-469E-9EF0-864F716625CE}"/>
              </a:ext>
            </a:extLst>
          </p:cNvPr>
          <p:cNvPicPr>
            <a:picLocks noChangeAspect="1"/>
          </p:cNvPicPr>
          <p:nvPr/>
        </p:nvPicPr>
        <p:blipFill>
          <a:blip r:embed="rId10">
            <a:extLst>
              <a:ext uri="{96DAC541-7B7A-43D3-8B79-37D633B846F1}">
                <asvg:svgBlip xmlns="" xmlns:asvg="http://schemas.microsoft.com/office/drawing/2016/SVG/main" r:embed="rId14"/>
              </a:ext>
            </a:extLst>
          </a:blip>
          <a:stretch>
            <a:fillRect/>
          </a:stretch>
        </p:blipFill>
        <p:spPr>
          <a:xfrm>
            <a:off x="9953790" y="2223850"/>
            <a:ext cx="477519" cy="477519"/>
          </a:xfrm>
          <a:prstGeom prst="rect">
            <a:avLst/>
          </a:prstGeom>
          <a:noFill/>
          <a:ln cap="flat">
            <a:noFill/>
          </a:ln>
        </p:spPr>
      </p:pic>
      <p:pic>
        <p:nvPicPr>
          <p:cNvPr id="48" name="Graphic 93" descr="Man">
            <a:extLst>
              <a:ext uri="{FF2B5EF4-FFF2-40B4-BE49-F238E27FC236}">
                <a16:creationId xmlns:a16="http://schemas.microsoft.com/office/drawing/2014/main" id="{2EBCE67F-88D7-44CF-836A-C7E44148B8E1}"/>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9953790" y="1724401"/>
            <a:ext cx="477519" cy="477519"/>
          </a:xfrm>
          <a:prstGeom prst="rect">
            <a:avLst/>
          </a:prstGeom>
          <a:noFill/>
          <a:ln cap="flat">
            <a:noFill/>
          </a:ln>
        </p:spPr>
      </p:pic>
      <p:sp>
        <p:nvSpPr>
          <p:cNvPr id="49" name="TextBox 48">
            <a:extLst>
              <a:ext uri="{FF2B5EF4-FFF2-40B4-BE49-F238E27FC236}">
                <a16:creationId xmlns:a16="http://schemas.microsoft.com/office/drawing/2014/main" id="{8EDA34D8-C130-49F4-923F-7812BF88A023}"/>
              </a:ext>
            </a:extLst>
          </p:cNvPr>
          <p:cNvSpPr txBox="1"/>
          <p:nvPr/>
        </p:nvSpPr>
        <p:spPr>
          <a:xfrm>
            <a:off x="10333926" y="347581"/>
            <a:ext cx="1872948" cy="276999"/>
          </a:xfrm>
          <a:prstGeom prst="rect">
            <a:avLst/>
          </a:prstGeom>
          <a:noFill/>
        </p:spPr>
        <p:txBody>
          <a:bodyPr wrap="square" rtlCol="0">
            <a:spAutoFit/>
          </a:bodyPr>
          <a:lstStyle/>
          <a:p>
            <a:r>
              <a:rPr lang="lt-LT" sz="1200" dirty="0" err="1" smtClean="0">
                <a:solidFill>
                  <a:schemeClr val="accent5">
                    <a:lumMod val="50000"/>
                  </a:schemeClr>
                </a:solidFill>
              </a:rPr>
              <a:t>Achievements</a:t>
            </a:r>
            <a:r>
              <a:rPr lang="lt-LT" sz="1200" dirty="0" smtClean="0">
                <a:solidFill>
                  <a:schemeClr val="accent5">
                    <a:lumMod val="50000"/>
                  </a:schemeClr>
                </a:solidFill>
              </a:rPr>
              <a:t>: 1 </a:t>
            </a:r>
            <a:r>
              <a:rPr lang="lt-LT" sz="1200" dirty="0" err="1" smtClean="0">
                <a:solidFill>
                  <a:schemeClr val="accent5">
                    <a:lumMod val="50000"/>
                  </a:schemeClr>
                </a:solidFill>
              </a:rPr>
              <a:t>quintile</a:t>
            </a:r>
            <a:endParaRPr lang="lt-LT" sz="1200" dirty="0">
              <a:solidFill>
                <a:schemeClr val="accent5">
                  <a:lumMod val="50000"/>
                </a:schemeClr>
              </a:solidFill>
            </a:endParaRPr>
          </a:p>
        </p:txBody>
      </p:sp>
      <p:sp>
        <p:nvSpPr>
          <p:cNvPr id="54" name="Rectangle 53">
            <a:extLst>
              <a:ext uri="{FF2B5EF4-FFF2-40B4-BE49-F238E27FC236}">
                <a16:creationId xmlns:a16="http://schemas.microsoft.com/office/drawing/2014/main" id="{1A2FF4AF-CC60-4DF6-B616-5D17C489BFCC}"/>
              </a:ext>
            </a:extLst>
          </p:cNvPr>
          <p:cNvSpPr/>
          <p:nvPr/>
        </p:nvSpPr>
        <p:spPr>
          <a:xfrm>
            <a:off x="9916941" y="156190"/>
            <a:ext cx="2220031" cy="2700669"/>
          </a:xfrm>
          <a:prstGeom prst="rect">
            <a:avLst/>
          </a:prstGeom>
          <a:solidFill>
            <a:srgbClr val="CCECFF">
              <a:alpha val="20000"/>
            </a:srgb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5" name="Rectangle 54">
            <a:extLst>
              <a:ext uri="{FF2B5EF4-FFF2-40B4-BE49-F238E27FC236}">
                <a16:creationId xmlns:a16="http://schemas.microsoft.com/office/drawing/2014/main" id="{BB6C99F8-DF04-4454-9726-382F3F6E92BC}"/>
              </a:ext>
            </a:extLst>
          </p:cNvPr>
          <p:cNvSpPr/>
          <p:nvPr/>
        </p:nvSpPr>
        <p:spPr>
          <a:xfrm>
            <a:off x="6839954" y="4136065"/>
            <a:ext cx="2493770" cy="1392982"/>
          </a:xfrm>
          <a:prstGeom prst="rect">
            <a:avLst/>
          </a:prstGeom>
          <a:solidFill>
            <a:srgbClr val="CCECFF">
              <a:alpha val="14118"/>
            </a:srgb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rgbClr val="C00000"/>
              </a:solidFill>
            </a:endParaRPr>
          </a:p>
        </p:txBody>
      </p:sp>
      <p:sp>
        <p:nvSpPr>
          <p:cNvPr id="56" name="TextBox 55">
            <a:extLst>
              <a:ext uri="{FF2B5EF4-FFF2-40B4-BE49-F238E27FC236}">
                <a16:creationId xmlns:a16="http://schemas.microsoft.com/office/drawing/2014/main" id="{CD2C1A1E-5A40-4F3F-A9F0-9EB19CE369EA}"/>
              </a:ext>
            </a:extLst>
          </p:cNvPr>
          <p:cNvSpPr txBox="1"/>
          <p:nvPr/>
        </p:nvSpPr>
        <p:spPr>
          <a:xfrm>
            <a:off x="10024113" y="4307443"/>
            <a:ext cx="2106395" cy="1200329"/>
          </a:xfrm>
          <a:prstGeom prst="rect">
            <a:avLst/>
          </a:prstGeom>
          <a:noFill/>
        </p:spPr>
        <p:txBody>
          <a:bodyPr wrap="square" rtlCol="0">
            <a:spAutoFit/>
          </a:bodyPr>
          <a:lstStyle/>
          <a:p>
            <a:r>
              <a:rPr lang="en-US" sz="2400" b="1" dirty="0" smtClean="0">
                <a:solidFill>
                  <a:schemeClr val="accent5">
                    <a:lumMod val="50000"/>
                  </a:schemeClr>
                </a:solidFill>
              </a:rPr>
              <a:t>Academically resilient students</a:t>
            </a:r>
            <a:endParaRPr lang="en-US" sz="2400" b="1" dirty="0">
              <a:solidFill>
                <a:schemeClr val="accent5">
                  <a:lumMod val="50000"/>
                </a:schemeClr>
              </a:solidFill>
            </a:endParaRPr>
          </a:p>
        </p:txBody>
      </p:sp>
      <p:sp>
        <p:nvSpPr>
          <p:cNvPr id="57" name="Arrow: Left 56">
            <a:extLst>
              <a:ext uri="{FF2B5EF4-FFF2-40B4-BE49-F238E27FC236}">
                <a16:creationId xmlns:a16="http://schemas.microsoft.com/office/drawing/2014/main" id="{D2E7E76D-0B38-4622-A053-13A50E92408B}"/>
              </a:ext>
            </a:extLst>
          </p:cNvPr>
          <p:cNvSpPr/>
          <p:nvPr/>
        </p:nvSpPr>
        <p:spPr>
          <a:xfrm>
            <a:off x="9410779" y="4807596"/>
            <a:ext cx="525701" cy="45719"/>
          </a:xfrm>
          <a:prstGeom prst="left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9" name="TextBox 58">
            <a:extLst>
              <a:ext uri="{FF2B5EF4-FFF2-40B4-BE49-F238E27FC236}">
                <a16:creationId xmlns:a16="http://schemas.microsoft.com/office/drawing/2014/main" id="{11490D11-4D2E-47FF-A2AC-43DA3540FF78}"/>
              </a:ext>
            </a:extLst>
          </p:cNvPr>
          <p:cNvSpPr txBox="1"/>
          <p:nvPr/>
        </p:nvSpPr>
        <p:spPr>
          <a:xfrm>
            <a:off x="10333926" y="737180"/>
            <a:ext cx="1872948" cy="276999"/>
          </a:xfrm>
          <a:prstGeom prst="rect">
            <a:avLst/>
          </a:prstGeom>
          <a:noFill/>
        </p:spPr>
        <p:txBody>
          <a:bodyPr wrap="square" rtlCol="0">
            <a:spAutoFit/>
          </a:bodyPr>
          <a:lstStyle/>
          <a:p>
            <a:r>
              <a:rPr lang="lt-LT" sz="1200" dirty="0" err="1">
                <a:solidFill>
                  <a:schemeClr val="accent5">
                    <a:lumMod val="50000"/>
                  </a:schemeClr>
                </a:solidFill>
              </a:rPr>
              <a:t>Achievements</a:t>
            </a:r>
            <a:r>
              <a:rPr lang="lt-LT" sz="1200" dirty="0">
                <a:solidFill>
                  <a:schemeClr val="accent5">
                    <a:lumMod val="50000"/>
                  </a:schemeClr>
                </a:solidFill>
              </a:rPr>
              <a:t>: </a:t>
            </a:r>
            <a:r>
              <a:rPr lang="lt-LT" sz="1200" dirty="0" smtClean="0">
                <a:solidFill>
                  <a:schemeClr val="accent5">
                    <a:lumMod val="50000"/>
                  </a:schemeClr>
                </a:solidFill>
              </a:rPr>
              <a:t>2 </a:t>
            </a:r>
            <a:r>
              <a:rPr lang="lt-LT" sz="1200" dirty="0" err="1">
                <a:solidFill>
                  <a:schemeClr val="accent5">
                    <a:lumMod val="50000"/>
                  </a:schemeClr>
                </a:solidFill>
              </a:rPr>
              <a:t>quintile</a:t>
            </a:r>
            <a:endParaRPr lang="lt-LT" sz="1200" dirty="0">
              <a:solidFill>
                <a:schemeClr val="accent5">
                  <a:lumMod val="50000"/>
                </a:schemeClr>
              </a:solidFill>
            </a:endParaRPr>
          </a:p>
        </p:txBody>
      </p:sp>
      <p:sp>
        <p:nvSpPr>
          <p:cNvPr id="60" name="TextBox 59">
            <a:extLst>
              <a:ext uri="{FF2B5EF4-FFF2-40B4-BE49-F238E27FC236}">
                <a16:creationId xmlns:a16="http://schemas.microsoft.com/office/drawing/2014/main" id="{0E3DD141-377F-446A-9AFB-8F5439759F53}"/>
              </a:ext>
            </a:extLst>
          </p:cNvPr>
          <p:cNvSpPr txBox="1"/>
          <p:nvPr/>
        </p:nvSpPr>
        <p:spPr>
          <a:xfrm>
            <a:off x="10333926" y="1229526"/>
            <a:ext cx="1872948" cy="276999"/>
          </a:xfrm>
          <a:prstGeom prst="rect">
            <a:avLst/>
          </a:prstGeom>
          <a:noFill/>
        </p:spPr>
        <p:txBody>
          <a:bodyPr wrap="square" rtlCol="0">
            <a:spAutoFit/>
          </a:bodyPr>
          <a:lstStyle/>
          <a:p>
            <a:r>
              <a:rPr lang="lt-LT" sz="1200" dirty="0" err="1">
                <a:solidFill>
                  <a:schemeClr val="accent5">
                    <a:lumMod val="50000"/>
                  </a:schemeClr>
                </a:solidFill>
              </a:rPr>
              <a:t>Achievements</a:t>
            </a:r>
            <a:r>
              <a:rPr lang="lt-LT" sz="1200" dirty="0">
                <a:solidFill>
                  <a:schemeClr val="accent5">
                    <a:lumMod val="50000"/>
                  </a:schemeClr>
                </a:solidFill>
              </a:rPr>
              <a:t>: </a:t>
            </a:r>
            <a:r>
              <a:rPr lang="lt-LT" sz="1200" dirty="0" smtClean="0">
                <a:solidFill>
                  <a:schemeClr val="accent5">
                    <a:lumMod val="50000"/>
                  </a:schemeClr>
                </a:solidFill>
              </a:rPr>
              <a:t>3 </a:t>
            </a:r>
            <a:r>
              <a:rPr lang="lt-LT" sz="1200" dirty="0" err="1">
                <a:solidFill>
                  <a:schemeClr val="accent5">
                    <a:lumMod val="50000"/>
                  </a:schemeClr>
                </a:solidFill>
              </a:rPr>
              <a:t>quintile</a:t>
            </a:r>
            <a:endParaRPr lang="lt-LT" sz="1200" dirty="0">
              <a:solidFill>
                <a:schemeClr val="accent5">
                  <a:lumMod val="50000"/>
                </a:schemeClr>
              </a:solidFill>
            </a:endParaRPr>
          </a:p>
        </p:txBody>
      </p:sp>
      <p:sp>
        <p:nvSpPr>
          <p:cNvPr id="61" name="TextBox 60">
            <a:extLst>
              <a:ext uri="{FF2B5EF4-FFF2-40B4-BE49-F238E27FC236}">
                <a16:creationId xmlns:a16="http://schemas.microsoft.com/office/drawing/2014/main" id="{9A76AD6A-EFBA-4B1C-B520-2B333A25A365}"/>
              </a:ext>
            </a:extLst>
          </p:cNvPr>
          <p:cNvSpPr txBox="1"/>
          <p:nvPr/>
        </p:nvSpPr>
        <p:spPr>
          <a:xfrm>
            <a:off x="10333926" y="1777378"/>
            <a:ext cx="1872948" cy="276999"/>
          </a:xfrm>
          <a:prstGeom prst="rect">
            <a:avLst/>
          </a:prstGeom>
          <a:noFill/>
        </p:spPr>
        <p:txBody>
          <a:bodyPr wrap="square" rtlCol="0">
            <a:spAutoFit/>
          </a:bodyPr>
          <a:lstStyle/>
          <a:p>
            <a:r>
              <a:rPr lang="lt-LT" sz="1200" dirty="0" err="1">
                <a:solidFill>
                  <a:schemeClr val="accent5">
                    <a:lumMod val="50000"/>
                  </a:schemeClr>
                </a:solidFill>
              </a:rPr>
              <a:t>Achievements</a:t>
            </a:r>
            <a:r>
              <a:rPr lang="lt-LT" sz="1200" dirty="0">
                <a:solidFill>
                  <a:schemeClr val="accent5">
                    <a:lumMod val="50000"/>
                  </a:schemeClr>
                </a:solidFill>
              </a:rPr>
              <a:t>: 4</a:t>
            </a:r>
            <a:r>
              <a:rPr lang="lt-LT" sz="1200" dirty="0" smtClean="0">
                <a:solidFill>
                  <a:schemeClr val="accent5">
                    <a:lumMod val="50000"/>
                  </a:schemeClr>
                </a:solidFill>
              </a:rPr>
              <a:t> </a:t>
            </a:r>
            <a:r>
              <a:rPr lang="lt-LT" sz="1200" dirty="0" err="1">
                <a:solidFill>
                  <a:schemeClr val="accent5">
                    <a:lumMod val="50000"/>
                  </a:schemeClr>
                </a:solidFill>
              </a:rPr>
              <a:t>quintile</a:t>
            </a:r>
            <a:endParaRPr lang="lt-LT" sz="1200" dirty="0">
              <a:solidFill>
                <a:schemeClr val="accent5">
                  <a:lumMod val="50000"/>
                </a:schemeClr>
              </a:solidFill>
            </a:endParaRPr>
          </a:p>
        </p:txBody>
      </p:sp>
      <p:sp>
        <p:nvSpPr>
          <p:cNvPr id="62" name="TextBox 61">
            <a:extLst>
              <a:ext uri="{FF2B5EF4-FFF2-40B4-BE49-F238E27FC236}">
                <a16:creationId xmlns:a16="http://schemas.microsoft.com/office/drawing/2014/main" id="{C1FAECF3-DD39-4F8D-9185-0AA2E38133B6}"/>
              </a:ext>
            </a:extLst>
          </p:cNvPr>
          <p:cNvSpPr txBox="1"/>
          <p:nvPr/>
        </p:nvSpPr>
        <p:spPr>
          <a:xfrm>
            <a:off x="10333926" y="2289425"/>
            <a:ext cx="1872948" cy="276999"/>
          </a:xfrm>
          <a:prstGeom prst="rect">
            <a:avLst/>
          </a:prstGeom>
          <a:noFill/>
        </p:spPr>
        <p:txBody>
          <a:bodyPr wrap="square" rtlCol="0">
            <a:spAutoFit/>
          </a:bodyPr>
          <a:lstStyle/>
          <a:p>
            <a:r>
              <a:rPr lang="lt-LT" sz="1200" dirty="0" err="1">
                <a:solidFill>
                  <a:schemeClr val="accent5">
                    <a:lumMod val="50000"/>
                  </a:schemeClr>
                </a:solidFill>
              </a:rPr>
              <a:t>Achievements</a:t>
            </a:r>
            <a:r>
              <a:rPr lang="lt-LT" sz="1200" dirty="0">
                <a:solidFill>
                  <a:schemeClr val="accent5">
                    <a:lumMod val="50000"/>
                  </a:schemeClr>
                </a:solidFill>
              </a:rPr>
              <a:t>: </a:t>
            </a:r>
            <a:r>
              <a:rPr lang="lt-LT" sz="1200" dirty="0" smtClean="0">
                <a:solidFill>
                  <a:schemeClr val="accent5">
                    <a:lumMod val="50000"/>
                  </a:schemeClr>
                </a:solidFill>
              </a:rPr>
              <a:t>5 </a:t>
            </a:r>
            <a:r>
              <a:rPr lang="lt-LT" sz="1200" dirty="0" err="1">
                <a:solidFill>
                  <a:schemeClr val="accent5">
                    <a:lumMod val="50000"/>
                  </a:schemeClr>
                </a:solidFill>
              </a:rPr>
              <a:t>quintile</a:t>
            </a:r>
            <a:endParaRPr lang="lt-LT" sz="1200" dirty="0">
              <a:solidFill>
                <a:schemeClr val="accent5">
                  <a:lumMod val="50000"/>
                </a:schemeClr>
              </a:solidFill>
            </a:endParaRPr>
          </a:p>
        </p:txBody>
      </p:sp>
      <p:sp>
        <p:nvSpPr>
          <p:cNvPr id="42" name="Title 1">
            <a:extLst>
              <a:ext uri="{FF2B5EF4-FFF2-40B4-BE49-F238E27FC236}">
                <a16:creationId xmlns:a16="http://schemas.microsoft.com/office/drawing/2014/main" id="{3954FDA6-E4F9-4E6C-B737-8574CB5F5995}"/>
              </a:ext>
            </a:extLst>
          </p:cNvPr>
          <p:cNvSpPr txBox="1"/>
          <p:nvPr/>
        </p:nvSpPr>
        <p:spPr>
          <a:xfrm>
            <a:off x="67675" y="71407"/>
            <a:ext cx="9886115" cy="660782"/>
          </a:xfrm>
          <a:prstGeom prst="rect">
            <a:avLst/>
          </a:prstGeom>
          <a:noFill/>
          <a:ln cap="flat">
            <a:noFill/>
          </a:ln>
        </p:spPr>
        <p:txBody>
          <a:bodyPr vert="horz" wrap="square" lIns="91440" tIns="45720" rIns="91440" bIns="45720" anchor="ctr" anchorCtr="1" compatLnSpc="1">
            <a:noAutofit/>
          </a:bodyPr>
          <a:lstStyle/>
          <a:p>
            <a:pPr algn="ctr">
              <a:lnSpc>
                <a:spcPct val="90000"/>
              </a:lnSpc>
              <a:defRPr sz="1800" b="0" i="0" u="none" strike="noStrike" kern="0" cap="none" spc="0" baseline="0">
                <a:solidFill>
                  <a:srgbClr val="000000"/>
                </a:solidFill>
                <a:uFillTx/>
              </a:defRPr>
            </a:pPr>
            <a:r>
              <a:rPr lang="en-US" sz="2400" i="0" u="none" strike="noStrike" kern="1200" cap="none" spc="0" baseline="0" dirty="0" smtClean="0">
                <a:uFillTx/>
              </a:rPr>
              <a:t>About 1/3 </a:t>
            </a:r>
            <a:r>
              <a:rPr lang="en-US" sz="2400" dirty="0" smtClean="0"/>
              <a:t>disadvantaged students are academically resilient</a:t>
            </a:r>
            <a:r>
              <a:rPr lang="en-US" sz="2400" i="0" u="none" strike="noStrike" kern="1200" cap="none" spc="0" dirty="0" smtClean="0">
                <a:uFillTx/>
              </a:rPr>
              <a:t> </a:t>
            </a:r>
            <a:r>
              <a:rPr lang="en-US" sz="2400" i="0" u="none" strike="noStrike" kern="1200" cap="none" spc="0" baseline="0" dirty="0" smtClean="0">
                <a:uFillTx/>
              </a:rPr>
              <a:t> </a:t>
            </a:r>
            <a:r>
              <a:rPr lang="lt-LT" sz="2400" i="0" u="none" strike="noStrike" kern="1200" cap="none" spc="0" baseline="0" dirty="0" smtClean="0">
                <a:uFillTx/>
              </a:rPr>
              <a:t> </a:t>
            </a:r>
            <a:r>
              <a:rPr lang="en-US" sz="2400" dirty="0" smtClean="0"/>
              <a:t>(8 </a:t>
            </a:r>
            <a:r>
              <a:rPr lang="en-US" sz="2400" dirty="0"/>
              <a:t>grade, </a:t>
            </a:r>
            <a:r>
              <a:rPr lang="en-US" sz="2400" dirty="0" smtClean="0"/>
              <a:t>Mathematics</a:t>
            </a:r>
            <a:r>
              <a:rPr lang="lt-LT" sz="2400" dirty="0" smtClean="0"/>
              <a:t>, 2014</a:t>
            </a:r>
            <a:r>
              <a:rPr lang="en-US" sz="2400" dirty="0" smtClean="0"/>
              <a:t>)</a:t>
            </a:r>
            <a:endParaRPr lang="en-US" sz="2400" dirty="0"/>
          </a:p>
        </p:txBody>
      </p:sp>
      <p:sp>
        <p:nvSpPr>
          <p:cNvPr id="43" name="Slide Number Placeholder 41"/>
          <p:cNvSpPr>
            <a:spLocks noGrp="1"/>
          </p:cNvSpPr>
          <p:nvPr>
            <p:ph type="sldNum" sz="quarter" idx="8"/>
          </p:nvPr>
        </p:nvSpPr>
        <p:spPr>
          <a:xfrm>
            <a:off x="11506745" y="6344030"/>
            <a:ext cx="514829" cy="365129"/>
          </a:xfrm>
        </p:spPr>
        <p:txBody>
          <a:bodyPr/>
          <a:lstStyle/>
          <a:p>
            <a:pPr lvl="0"/>
            <a:fld id="{51D59B48-9D28-4849-9178-0E604650D7A9}" type="slidenum">
              <a:rPr lang="uk-UA" sz="1600" b="1" smtClean="0"/>
              <a:t>13</a:t>
            </a:fld>
            <a:endParaRPr lang="uk-UA" sz="1600" b="1" dirty="0"/>
          </a:p>
        </p:txBody>
      </p:sp>
      <p:sp>
        <p:nvSpPr>
          <p:cNvPr id="24" name="TextBox 23"/>
          <p:cNvSpPr txBox="1"/>
          <p:nvPr/>
        </p:nvSpPr>
        <p:spPr>
          <a:xfrm>
            <a:off x="578892" y="3272668"/>
            <a:ext cx="2276145" cy="369332"/>
          </a:xfrm>
          <a:prstGeom prst="rect">
            <a:avLst/>
          </a:prstGeom>
          <a:noFill/>
        </p:spPr>
        <p:txBody>
          <a:bodyPr wrap="square" rtlCol="0">
            <a:spAutoFit/>
          </a:bodyPr>
          <a:lstStyle/>
          <a:p>
            <a:r>
              <a:rPr lang="en-US" dirty="0" smtClean="0"/>
              <a:t>Low achievements</a:t>
            </a:r>
            <a:endParaRPr lang="en-US" dirty="0"/>
          </a:p>
        </p:txBody>
      </p:sp>
      <p:sp>
        <p:nvSpPr>
          <p:cNvPr id="46" name="TextBox 45"/>
          <p:cNvSpPr txBox="1"/>
          <p:nvPr/>
        </p:nvSpPr>
        <p:spPr>
          <a:xfrm>
            <a:off x="7616356" y="3270121"/>
            <a:ext cx="2276145" cy="369332"/>
          </a:xfrm>
          <a:prstGeom prst="rect">
            <a:avLst/>
          </a:prstGeom>
          <a:noFill/>
        </p:spPr>
        <p:txBody>
          <a:bodyPr wrap="square" rtlCol="0">
            <a:spAutoFit/>
          </a:bodyPr>
          <a:lstStyle/>
          <a:p>
            <a:r>
              <a:rPr lang="en-US" dirty="0" smtClean="0"/>
              <a:t>High achievements</a:t>
            </a:r>
            <a:endParaRPr lang="en-US" dirty="0"/>
          </a:p>
        </p:txBody>
      </p:sp>
    </p:spTree>
    <p:extLst>
      <p:ext uri="{BB962C8B-B14F-4D97-AF65-F5344CB8AC3E}">
        <p14:creationId xmlns:p14="http://schemas.microsoft.com/office/powerpoint/2010/main" val="271522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25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250"/>
                                        <p:tgtEl>
                                          <p:spTgt spid="5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p:bldP spid="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45" descr="Man">
            <a:extLst>
              <a:ext uri="{FF2B5EF4-FFF2-40B4-BE49-F238E27FC236}">
                <a16:creationId xmlns:a16="http://schemas.microsoft.com/office/drawing/2014/main" id="{7AF525F6-F103-4F73-A0FB-009F41D33F6F}"/>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6576529" y="1916298"/>
            <a:ext cx="682828" cy="594707"/>
          </a:xfrm>
          <a:prstGeom prst="rect">
            <a:avLst/>
          </a:prstGeom>
          <a:noFill/>
          <a:ln cap="flat">
            <a:noFill/>
          </a:ln>
        </p:spPr>
      </p:pic>
      <p:pic>
        <p:nvPicPr>
          <p:cNvPr id="3" name="Graphic 46" descr="Man">
            <a:extLst>
              <a:ext uri="{FF2B5EF4-FFF2-40B4-BE49-F238E27FC236}">
                <a16:creationId xmlns:a16="http://schemas.microsoft.com/office/drawing/2014/main" id="{772793C7-B6FA-4C84-85EF-9A00C40FD22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7072289" y="1926823"/>
            <a:ext cx="682828" cy="594707"/>
          </a:xfrm>
          <a:prstGeom prst="rect">
            <a:avLst/>
          </a:prstGeom>
          <a:noFill/>
          <a:ln cap="flat">
            <a:noFill/>
          </a:ln>
        </p:spPr>
      </p:pic>
      <p:pic>
        <p:nvPicPr>
          <p:cNvPr id="4" name="Graphic 47" descr="Man">
            <a:extLst>
              <a:ext uri="{FF2B5EF4-FFF2-40B4-BE49-F238E27FC236}">
                <a16:creationId xmlns:a16="http://schemas.microsoft.com/office/drawing/2014/main" id="{26915523-3F3A-4545-9185-8CDA54C0FB32}"/>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7506922" y="1926860"/>
            <a:ext cx="682828" cy="594707"/>
          </a:xfrm>
          <a:prstGeom prst="rect">
            <a:avLst/>
          </a:prstGeom>
          <a:noFill/>
          <a:ln cap="flat">
            <a:noFill/>
          </a:ln>
        </p:spPr>
      </p:pic>
      <p:pic>
        <p:nvPicPr>
          <p:cNvPr id="5" name="Graphic 48" descr="Man">
            <a:extLst>
              <a:ext uri="{FF2B5EF4-FFF2-40B4-BE49-F238E27FC236}">
                <a16:creationId xmlns:a16="http://schemas.microsoft.com/office/drawing/2014/main" id="{5B311C0E-8F36-4112-BE56-B622D1BA4312}"/>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022424" y="1928753"/>
            <a:ext cx="682828" cy="594707"/>
          </a:xfrm>
          <a:prstGeom prst="rect">
            <a:avLst/>
          </a:prstGeom>
          <a:noFill/>
          <a:ln cap="flat">
            <a:noFill/>
          </a:ln>
        </p:spPr>
      </p:pic>
      <p:pic>
        <p:nvPicPr>
          <p:cNvPr id="6" name="Graphic 49" descr="Man">
            <a:extLst>
              <a:ext uri="{FF2B5EF4-FFF2-40B4-BE49-F238E27FC236}">
                <a16:creationId xmlns:a16="http://schemas.microsoft.com/office/drawing/2014/main" id="{C6EE3627-3531-4AD1-AA0B-7A888DEFEC5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483053" y="1934413"/>
            <a:ext cx="682828" cy="594707"/>
          </a:xfrm>
          <a:prstGeom prst="rect">
            <a:avLst/>
          </a:prstGeom>
          <a:noFill/>
          <a:ln cap="flat">
            <a:noFill/>
          </a:ln>
        </p:spPr>
      </p:pic>
      <p:pic>
        <p:nvPicPr>
          <p:cNvPr id="7" name="Graphic 50" descr="Man">
            <a:extLst>
              <a:ext uri="{FF2B5EF4-FFF2-40B4-BE49-F238E27FC236}">
                <a16:creationId xmlns:a16="http://schemas.microsoft.com/office/drawing/2014/main" id="{8B43116F-29B5-4F33-B28C-24E95AF605F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972559" y="1932529"/>
            <a:ext cx="682828" cy="594707"/>
          </a:xfrm>
          <a:prstGeom prst="rect">
            <a:avLst/>
          </a:prstGeom>
          <a:noFill/>
          <a:ln cap="flat">
            <a:noFill/>
          </a:ln>
        </p:spPr>
      </p:pic>
      <p:pic>
        <p:nvPicPr>
          <p:cNvPr id="8" name="Graphic 51" descr="Man">
            <a:extLst>
              <a:ext uri="{FF2B5EF4-FFF2-40B4-BE49-F238E27FC236}">
                <a16:creationId xmlns:a16="http://schemas.microsoft.com/office/drawing/2014/main" id="{4F85CB26-116D-4439-9D85-52A04B2EA0F3}"/>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flipH="1">
            <a:off x="9382539" y="1934422"/>
            <a:ext cx="786685" cy="594707"/>
          </a:xfrm>
          <a:prstGeom prst="rect">
            <a:avLst/>
          </a:prstGeom>
          <a:noFill/>
          <a:ln cap="flat">
            <a:noFill/>
          </a:ln>
        </p:spPr>
      </p:pic>
      <p:pic>
        <p:nvPicPr>
          <p:cNvPr id="9" name="Graphic 52" descr="Man">
            <a:extLst>
              <a:ext uri="{FF2B5EF4-FFF2-40B4-BE49-F238E27FC236}">
                <a16:creationId xmlns:a16="http://schemas.microsoft.com/office/drawing/2014/main" id="{2509EF29-98A9-4209-B1FB-E8BFCC66A7BF}"/>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9955868" y="1936315"/>
            <a:ext cx="682828" cy="594707"/>
          </a:xfrm>
          <a:prstGeom prst="rect">
            <a:avLst/>
          </a:prstGeom>
          <a:noFill/>
          <a:ln cap="flat">
            <a:noFill/>
          </a:ln>
        </p:spPr>
      </p:pic>
      <p:pic>
        <p:nvPicPr>
          <p:cNvPr id="10" name="Graphic 53" descr="Man">
            <a:extLst>
              <a:ext uri="{FF2B5EF4-FFF2-40B4-BE49-F238E27FC236}">
                <a16:creationId xmlns:a16="http://schemas.microsoft.com/office/drawing/2014/main" id="{BC0930A2-462C-42D4-8DB1-93BF543A64AE}"/>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10444935" y="1936315"/>
            <a:ext cx="682828" cy="594707"/>
          </a:xfrm>
          <a:prstGeom prst="rect">
            <a:avLst/>
          </a:prstGeom>
          <a:noFill/>
          <a:ln cap="flat">
            <a:noFill/>
          </a:ln>
        </p:spPr>
      </p:pic>
      <p:pic>
        <p:nvPicPr>
          <p:cNvPr id="11" name="Graphic 8" descr="Woman">
            <a:extLst>
              <a:ext uri="{FF2B5EF4-FFF2-40B4-BE49-F238E27FC236}">
                <a16:creationId xmlns:a16="http://schemas.microsoft.com/office/drawing/2014/main" id="{1FAF1C1C-EA3A-477E-910D-C99964A071E8}"/>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0444935" y="2700305"/>
            <a:ext cx="733421" cy="733421"/>
          </a:xfrm>
          <a:prstGeom prst="rect">
            <a:avLst/>
          </a:prstGeom>
          <a:noFill/>
          <a:ln cap="flat">
            <a:noFill/>
          </a:ln>
        </p:spPr>
      </p:pic>
      <p:pic>
        <p:nvPicPr>
          <p:cNvPr id="12" name="Graphic 58" descr="Woman">
            <a:extLst>
              <a:ext uri="{FF2B5EF4-FFF2-40B4-BE49-F238E27FC236}">
                <a16:creationId xmlns:a16="http://schemas.microsoft.com/office/drawing/2014/main" id="{F8607343-DB68-49E2-AB62-FF5B05FFA0F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9965670" y="2699363"/>
            <a:ext cx="733421" cy="733421"/>
          </a:xfrm>
          <a:prstGeom prst="rect">
            <a:avLst/>
          </a:prstGeom>
          <a:noFill/>
          <a:ln cap="flat">
            <a:noFill/>
          </a:ln>
        </p:spPr>
      </p:pic>
      <p:pic>
        <p:nvPicPr>
          <p:cNvPr id="13" name="Graphic 59" descr="Woman">
            <a:extLst>
              <a:ext uri="{FF2B5EF4-FFF2-40B4-BE49-F238E27FC236}">
                <a16:creationId xmlns:a16="http://schemas.microsoft.com/office/drawing/2014/main" id="{6D49E624-C5E2-42A9-BCC6-3CC63ABB77DB}"/>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9486397" y="2701247"/>
            <a:ext cx="733421" cy="733421"/>
          </a:xfrm>
          <a:prstGeom prst="rect">
            <a:avLst/>
          </a:prstGeom>
          <a:noFill/>
          <a:ln cap="flat">
            <a:noFill/>
          </a:ln>
        </p:spPr>
      </p:pic>
      <p:pic>
        <p:nvPicPr>
          <p:cNvPr id="14" name="Graphic 60" descr="Woman">
            <a:extLst>
              <a:ext uri="{FF2B5EF4-FFF2-40B4-BE49-F238E27FC236}">
                <a16:creationId xmlns:a16="http://schemas.microsoft.com/office/drawing/2014/main" id="{076D9272-75B6-4664-8453-EA7A282FD319}"/>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8963753" y="2695578"/>
            <a:ext cx="733421" cy="733421"/>
          </a:xfrm>
          <a:prstGeom prst="rect">
            <a:avLst/>
          </a:prstGeom>
          <a:noFill/>
          <a:ln cap="flat">
            <a:noFill/>
          </a:ln>
        </p:spPr>
      </p:pic>
      <p:pic>
        <p:nvPicPr>
          <p:cNvPr id="15" name="Graphic 61" descr="Woman">
            <a:extLst>
              <a:ext uri="{FF2B5EF4-FFF2-40B4-BE49-F238E27FC236}">
                <a16:creationId xmlns:a16="http://schemas.microsoft.com/office/drawing/2014/main" id="{186AC2C0-9DD2-44A8-B8BC-8B24CA386C73}"/>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8538658" y="2695578"/>
            <a:ext cx="692603" cy="733421"/>
          </a:xfrm>
          <a:prstGeom prst="rect">
            <a:avLst/>
          </a:prstGeom>
          <a:noFill/>
          <a:ln cap="flat">
            <a:noFill/>
          </a:ln>
        </p:spPr>
      </p:pic>
      <p:pic>
        <p:nvPicPr>
          <p:cNvPr id="16" name="Graphic 62" descr="Woman">
            <a:extLst>
              <a:ext uri="{FF2B5EF4-FFF2-40B4-BE49-F238E27FC236}">
                <a16:creationId xmlns:a16="http://schemas.microsoft.com/office/drawing/2014/main" id="{5FF76EF9-5E42-4F22-820C-EC1FFCB9C80A}"/>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8004291" y="2699171"/>
            <a:ext cx="733421" cy="733421"/>
          </a:xfrm>
          <a:prstGeom prst="rect">
            <a:avLst/>
          </a:prstGeom>
          <a:noFill/>
          <a:ln cap="flat">
            <a:noFill/>
          </a:ln>
        </p:spPr>
      </p:pic>
      <p:pic>
        <p:nvPicPr>
          <p:cNvPr id="17" name="Graphic 64" descr="Woman">
            <a:extLst>
              <a:ext uri="{FF2B5EF4-FFF2-40B4-BE49-F238E27FC236}">
                <a16:creationId xmlns:a16="http://schemas.microsoft.com/office/drawing/2014/main" id="{DB4E3B8D-EA73-4D04-B29C-A209CEEB4805}"/>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555248" y="2695578"/>
            <a:ext cx="733421" cy="733421"/>
          </a:xfrm>
          <a:prstGeom prst="rect">
            <a:avLst/>
          </a:prstGeom>
          <a:noFill/>
          <a:ln cap="flat">
            <a:noFill/>
          </a:ln>
        </p:spPr>
      </p:pic>
      <p:pic>
        <p:nvPicPr>
          <p:cNvPr id="18" name="Graphic 65" descr="Woman">
            <a:extLst>
              <a:ext uri="{FF2B5EF4-FFF2-40B4-BE49-F238E27FC236}">
                <a16:creationId xmlns:a16="http://schemas.microsoft.com/office/drawing/2014/main" id="{7BAAC018-3D96-4581-9FC8-008C84878F27}"/>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079860" y="2699171"/>
            <a:ext cx="733421" cy="733421"/>
          </a:xfrm>
          <a:prstGeom prst="rect">
            <a:avLst/>
          </a:prstGeom>
          <a:noFill/>
          <a:ln cap="flat">
            <a:noFill/>
          </a:ln>
        </p:spPr>
      </p:pic>
      <p:pic>
        <p:nvPicPr>
          <p:cNvPr id="19" name="Graphic 66" descr="Woman">
            <a:extLst>
              <a:ext uri="{FF2B5EF4-FFF2-40B4-BE49-F238E27FC236}">
                <a16:creationId xmlns:a16="http://schemas.microsoft.com/office/drawing/2014/main" id="{CF9A5BED-6DCA-4B38-896F-0B8A7EE64474}"/>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6576529" y="2709732"/>
            <a:ext cx="733421" cy="733421"/>
          </a:xfrm>
          <a:prstGeom prst="rect">
            <a:avLst/>
          </a:prstGeom>
          <a:noFill/>
          <a:ln cap="flat">
            <a:noFill/>
          </a:ln>
        </p:spPr>
      </p:pic>
      <p:sp>
        <p:nvSpPr>
          <p:cNvPr id="20" name="TextBox 9">
            <a:extLst>
              <a:ext uri="{FF2B5EF4-FFF2-40B4-BE49-F238E27FC236}">
                <a16:creationId xmlns:a16="http://schemas.microsoft.com/office/drawing/2014/main" id="{16C4F386-D371-4910-BB84-F3AB47851966}"/>
              </a:ext>
            </a:extLst>
          </p:cNvPr>
          <p:cNvSpPr txBox="1"/>
          <p:nvPr/>
        </p:nvSpPr>
        <p:spPr>
          <a:xfrm>
            <a:off x="5306171" y="1926860"/>
            <a:ext cx="919776" cy="46166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smtClean="0">
                <a:solidFill>
                  <a:srgbClr val="2E75B6"/>
                </a:solidFill>
                <a:uFillTx/>
                <a:latin typeface="Calibri"/>
              </a:rPr>
              <a:t>Boys</a:t>
            </a:r>
            <a:endParaRPr lang="en-US" sz="2400" b="1" i="0" u="none" strike="noStrike" kern="1200" cap="none" spc="0" baseline="0" dirty="0">
              <a:solidFill>
                <a:srgbClr val="2E75B6"/>
              </a:solidFill>
              <a:uFillTx/>
              <a:latin typeface="Calibri"/>
            </a:endParaRPr>
          </a:p>
        </p:txBody>
      </p:sp>
      <p:sp>
        <p:nvSpPr>
          <p:cNvPr id="21" name="TextBox 67">
            <a:extLst>
              <a:ext uri="{FF2B5EF4-FFF2-40B4-BE49-F238E27FC236}">
                <a16:creationId xmlns:a16="http://schemas.microsoft.com/office/drawing/2014/main" id="{23F54BB8-C6F2-467B-86D3-ECAFEF7DDE5B}"/>
              </a:ext>
            </a:extLst>
          </p:cNvPr>
          <p:cNvSpPr txBox="1"/>
          <p:nvPr/>
        </p:nvSpPr>
        <p:spPr>
          <a:xfrm>
            <a:off x="5347821" y="2782756"/>
            <a:ext cx="891440"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smtClean="0">
                <a:solidFill>
                  <a:srgbClr val="2E75B6"/>
                </a:solidFill>
                <a:uFillTx/>
                <a:latin typeface="Calibri"/>
              </a:rPr>
              <a:t>Girls</a:t>
            </a:r>
            <a:endParaRPr lang="en-US" sz="2400" b="1" i="0" u="none" strike="noStrike" kern="1200" cap="none" spc="0" baseline="0" dirty="0">
              <a:solidFill>
                <a:srgbClr val="2E75B6"/>
              </a:solidFill>
              <a:uFillTx/>
              <a:latin typeface="Calibri"/>
            </a:endParaRPr>
          </a:p>
        </p:txBody>
      </p:sp>
      <p:pic>
        <p:nvPicPr>
          <p:cNvPr id="22" name="Graphic 68" descr="Man">
            <a:extLst>
              <a:ext uri="{FF2B5EF4-FFF2-40B4-BE49-F238E27FC236}">
                <a16:creationId xmlns:a16="http://schemas.microsoft.com/office/drawing/2014/main" id="{20194AF0-12F5-4873-B6EF-77D8CF10A102}"/>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6621911" y="4469175"/>
            <a:ext cx="682828" cy="594707"/>
          </a:xfrm>
          <a:prstGeom prst="rect">
            <a:avLst/>
          </a:prstGeom>
          <a:noFill/>
          <a:ln cap="flat">
            <a:noFill/>
          </a:ln>
        </p:spPr>
      </p:pic>
      <p:pic>
        <p:nvPicPr>
          <p:cNvPr id="23" name="Graphic 69" descr="Man">
            <a:extLst>
              <a:ext uri="{FF2B5EF4-FFF2-40B4-BE49-F238E27FC236}">
                <a16:creationId xmlns:a16="http://schemas.microsoft.com/office/drawing/2014/main" id="{A52B9C03-3DD4-4143-9C4D-07F2A2885B2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7099419" y="4458614"/>
            <a:ext cx="682828" cy="594707"/>
          </a:xfrm>
          <a:prstGeom prst="rect">
            <a:avLst/>
          </a:prstGeom>
          <a:noFill/>
          <a:ln cap="flat">
            <a:noFill/>
          </a:ln>
        </p:spPr>
      </p:pic>
      <p:pic>
        <p:nvPicPr>
          <p:cNvPr id="24" name="Graphic 72" descr="Man">
            <a:extLst>
              <a:ext uri="{FF2B5EF4-FFF2-40B4-BE49-F238E27FC236}">
                <a16:creationId xmlns:a16="http://schemas.microsoft.com/office/drawing/2014/main" id="{A8913C71-AC84-412F-9D7C-F3840F81BB17}"/>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7552294" y="4479737"/>
            <a:ext cx="682828" cy="594707"/>
          </a:xfrm>
          <a:prstGeom prst="rect">
            <a:avLst/>
          </a:prstGeom>
          <a:noFill/>
          <a:ln cap="flat">
            <a:noFill/>
          </a:ln>
        </p:spPr>
      </p:pic>
      <p:pic>
        <p:nvPicPr>
          <p:cNvPr id="25" name="Graphic 81" descr="Man">
            <a:extLst>
              <a:ext uri="{FF2B5EF4-FFF2-40B4-BE49-F238E27FC236}">
                <a16:creationId xmlns:a16="http://schemas.microsoft.com/office/drawing/2014/main" id="{BE9A4737-4473-4339-B1D9-8E9B4B8B0BC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067796" y="4481629"/>
            <a:ext cx="682828" cy="594707"/>
          </a:xfrm>
          <a:prstGeom prst="rect">
            <a:avLst/>
          </a:prstGeom>
          <a:noFill/>
          <a:ln cap="flat">
            <a:noFill/>
          </a:ln>
        </p:spPr>
      </p:pic>
      <p:pic>
        <p:nvPicPr>
          <p:cNvPr id="26" name="Graphic 82" descr="Man">
            <a:extLst>
              <a:ext uri="{FF2B5EF4-FFF2-40B4-BE49-F238E27FC236}">
                <a16:creationId xmlns:a16="http://schemas.microsoft.com/office/drawing/2014/main" id="{6CF35DF3-D380-4357-948E-1ABDC3DC44E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538658" y="4483522"/>
            <a:ext cx="682828" cy="594707"/>
          </a:xfrm>
          <a:prstGeom prst="rect">
            <a:avLst/>
          </a:prstGeom>
          <a:noFill/>
          <a:ln cap="flat">
            <a:noFill/>
          </a:ln>
        </p:spPr>
      </p:pic>
      <p:pic>
        <p:nvPicPr>
          <p:cNvPr id="27" name="Graphic 83" descr="Man">
            <a:extLst>
              <a:ext uri="{FF2B5EF4-FFF2-40B4-BE49-F238E27FC236}">
                <a16:creationId xmlns:a16="http://schemas.microsoft.com/office/drawing/2014/main" id="{0CB90B54-43C4-421A-8E2C-637E17ED44BF}"/>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9017931" y="4485406"/>
            <a:ext cx="682828" cy="594707"/>
          </a:xfrm>
          <a:prstGeom prst="rect">
            <a:avLst/>
          </a:prstGeom>
          <a:noFill/>
          <a:ln cap="flat">
            <a:noFill/>
          </a:ln>
        </p:spPr>
      </p:pic>
      <p:pic>
        <p:nvPicPr>
          <p:cNvPr id="28" name="Graphic 84" descr="Man">
            <a:extLst>
              <a:ext uri="{FF2B5EF4-FFF2-40B4-BE49-F238E27FC236}">
                <a16:creationId xmlns:a16="http://schemas.microsoft.com/office/drawing/2014/main" id="{F4A4E5BA-BD28-4A34-A123-5309988DF20A}"/>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9531778" y="4487299"/>
            <a:ext cx="682828" cy="594707"/>
          </a:xfrm>
          <a:prstGeom prst="rect">
            <a:avLst/>
          </a:prstGeom>
          <a:noFill/>
          <a:ln cap="flat">
            <a:noFill/>
          </a:ln>
        </p:spPr>
      </p:pic>
      <p:pic>
        <p:nvPicPr>
          <p:cNvPr id="29" name="Graphic 85" descr="Man">
            <a:extLst>
              <a:ext uri="{FF2B5EF4-FFF2-40B4-BE49-F238E27FC236}">
                <a16:creationId xmlns:a16="http://schemas.microsoft.com/office/drawing/2014/main" id="{1ED45A3D-FECA-43DB-93FE-17F57E5E728D}"/>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10001250" y="4489191"/>
            <a:ext cx="682828" cy="594707"/>
          </a:xfrm>
          <a:prstGeom prst="rect">
            <a:avLst/>
          </a:prstGeom>
          <a:noFill/>
          <a:ln cap="flat">
            <a:noFill/>
          </a:ln>
        </p:spPr>
      </p:pic>
      <p:pic>
        <p:nvPicPr>
          <p:cNvPr id="30" name="Graphic 86" descr="Man">
            <a:extLst>
              <a:ext uri="{FF2B5EF4-FFF2-40B4-BE49-F238E27FC236}">
                <a16:creationId xmlns:a16="http://schemas.microsoft.com/office/drawing/2014/main" id="{D79713DC-42AD-427A-AC0E-9FBEC7B1461D}"/>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10490307" y="4489191"/>
            <a:ext cx="682828" cy="594707"/>
          </a:xfrm>
          <a:prstGeom prst="rect">
            <a:avLst/>
          </a:prstGeom>
          <a:noFill/>
          <a:ln cap="flat">
            <a:noFill/>
          </a:ln>
        </p:spPr>
      </p:pic>
      <p:sp>
        <p:nvSpPr>
          <p:cNvPr id="31" name="TextBox 107">
            <a:extLst>
              <a:ext uri="{FF2B5EF4-FFF2-40B4-BE49-F238E27FC236}">
                <a16:creationId xmlns:a16="http://schemas.microsoft.com/office/drawing/2014/main" id="{008F2F8E-AC2F-419A-9D0A-A82403A692C5}"/>
              </a:ext>
            </a:extLst>
          </p:cNvPr>
          <p:cNvSpPr txBox="1"/>
          <p:nvPr/>
        </p:nvSpPr>
        <p:spPr>
          <a:xfrm>
            <a:off x="4402908" y="4525127"/>
            <a:ext cx="2095211"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smtClean="0">
                <a:solidFill>
                  <a:srgbClr val="2E75B6"/>
                </a:solidFill>
                <a:uFillTx/>
                <a:latin typeface="Calibri"/>
              </a:rPr>
              <a:t>Urban schools</a:t>
            </a:r>
            <a:endParaRPr lang="en-US" sz="2400" b="1" i="0" u="none" strike="noStrike" kern="1200" cap="none" spc="0" baseline="0" dirty="0">
              <a:solidFill>
                <a:srgbClr val="2E75B6"/>
              </a:solidFill>
              <a:uFillTx/>
              <a:latin typeface="Calibri"/>
            </a:endParaRPr>
          </a:p>
        </p:txBody>
      </p:sp>
      <p:sp>
        <p:nvSpPr>
          <p:cNvPr id="32" name="TextBox 109">
            <a:extLst>
              <a:ext uri="{FF2B5EF4-FFF2-40B4-BE49-F238E27FC236}">
                <a16:creationId xmlns:a16="http://schemas.microsoft.com/office/drawing/2014/main" id="{3DD43A6E-C2EC-43C8-8D9E-A8C4A6AA74FF}"/>
              </a:ext>
            </a:extLst>
          </p:cNvPr>
          <p:cNvSpPr txBox="1"/>
          <p:nvPr/>
        </p:nvSpPr>
        <p:spPr>
          <a:xfrm>
            <a:off x="4402908" y="5336813"/>
            <a:ext cx="2215765"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smtClean="0">
                <a:solidFill>
                  <a:srgbClr val="2E75B6"/>
                </a:solidFill>
                <a:uFillTx/>
                <a:latin typeface="Calibri"/>
              </a:rPr>
              <a:t>Rural schools</a:t>
            </a:r>
            <a:endParaRPr lang="en-US" sz="2400" b="1" i="0" u="none" strike="noStrike" kern="1200" cap="none" spc="0" baseline="0" dirty="0">
              <a:solidFill>
                <a:srgbClr val="2E75B6"/>
              </a:solidFill>
              <a:uFillTx/>
              <a:latin typeface="Calibri"/>
            </a:endParaRPr>
          </a:p>
        </p:txBody>
      </p:sp>
      <p:pic>
        <p:nvPicPr>
          <p:cNvPr id="33" name="Graphic 110" descr="Man">
            <a:extLst>
              <a:ext uri="{FF2B5EF4-FFF2-40B4-BE49-F238E27FC236}">
                <a16:creationId xmlns:a16="http://schemas.microsoft.com/office/drawing/2014/main" id="{280B301A-4D1B-4E7A-9C47-91F93DB2A10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7099419" y="5317208"/>
            <a:ext cx="682828" cy="594707"/>
          </a:xfrm>
          <a:prstGeom prst="rect">
            <a:avLst/>
          </a:prstGeom>
          <a:noFill/>
          <a:ln cap="flat">
            <a:noFill/>
          </a:ln>
        </p:spPr>
      </p:pic>
      <p:pic>
        <p:nvPicPr>
          <p:cNvPr id="34" name="Graphic 111" descr="Man">
            <a:extLst>
              <a:ext uri="{FF2B5EF4-FFF2-40B4-BE49-F238E27FC236}">
                <a16:creationId xmlns:a16="http://schemas.microsoft.com/office/drawing/2014/main" id="{55309601-380A-400B-B20C-8E90B076688F}"/>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7552294" y="5338331"/>
            <a:ext cx="682828" cy="594707"/>
          </a:xfrm>
          <a:prstGeom prst="rect">
            <a:avLst/>
          </a:prstGeom>
          <a:noFill/>
          <a:ln cap="flat">
            <a:noFill/>
          </a:ln>
        </p:spPr>
      </p:pic>
      <p:pic>
        <p:nvPicPr>
          <p:cNvPr id="35" name="Graphic 112" descr="Man">
            <a:extLst>
              <a:ext uri="{FF2B5EF4-FFF2-40B4-BE49-F238E27FC236}">
                <a16:creationId xmlns:a16="http://schemas.microsoft.com/office/drawing/2014/main" id="{259B1B98-2C36-4EA2-91A6-CBF070492B1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067796" y="5340224"/>
            <a:ext cx="682828" cy="594707"/>
          </a:xfrm>
          <a:prstGeom prst="rect">
            <a:avLst/>
          </a:prstGeom>
          <a:noFill/>
          <a:ln cap="flat">
            <a:noFill/>
          </a:ln>
        </p:spPr>
      </p:pic>
      <p:pic>
        <p:nvPicPr>
          <p:cNvPr id="36" name="Graphic 113" descr="Man">
            <a:extLst>
              <a:ext uri="{FF2B5EF4-FFF2-40B4-BE49-F238E27FC236}">
                <a16:creationId xmlns:a16="http://schemas.microsoft.com/office/drawing/2014/main" id="{71B90652-0D7A-41F9-B8A1-8F9E1202970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8538658" y="5342116"/>
            <a:ext cx="682828" cy="594707"/>
          </a:xfrm>
          <a:prstGeom prst="rect">
            <a:avLst/>
          </a:prstGeom>
          <a:noFill/>
          <a:ln cap="flat">
            <a:noFill/>
          </a:ln>
        </p:spPr>
      </p:pic>
      <p:pic>
        <p:nvPicPr>
          <p:cNvPr id="37" name="Graphic 114" descr="Man">
            <a:extLst>
              <a:ext uri="{FF2B5EF4-FFF2-40B4-BE49-F238E27FC236}">
                <a16:creationId xmlns:a16="http://schemas.microsoft.com/office/drawing/2014/main" id="{86323F71-EE71-4CE4-8206-1229F368DA87}"/>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9017931" y="5344000"/>
            <a:ext cx="682828" cy="594707"/>
          </a:xfrm>
          <a:prstGeom prst="rect">
            <a:avLst/>
          </a:prstGeom>
          <a:noFill/>
          <a:ln cap="flat">
            <a:noFill/>
          </a:ln>
        </p:spPr>
      </p:pic>
      <p:pic>
        <p:nvPicPr>
          <p:cNvPr id="38" name="Graphic 115" descr="Man">
            <a:extLst>
              <a:ext uri="{FF2B5EF4-FFF2-40B4-BE49-F238E27FC236}">
                <a16:creationId xmlns:a16="http://schemas.microsoft.com/office/drawing/2014/main" id="{33A1DC57-31DD-471D-8A06-E6DB2E65C37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9531778" y="5345893"/>
            <a:ext cx="682828" cy="594707"/>
          </a:xfrm>
          <a:prstGeom prst="rect">
            <a:avLst/>
          </a:prstGeom>
          <a:noFill/>
          <a:ln cap="flat">
            <a:noFill/>
          </a:ln>
        </p:spPr>
      </p:pic>
      <p:pic>
        <p:nvPicPr>
          <p:cNvPr id="39" name="Graphic 116" descr="Man">
            <a:extLst>
              <a:ext uri="{FF2B5EF4-FFF2-40B4-BE49-F238E27FC236}">
                <a16:creationId xmlns:a16="http://schemas.microsoft.com/office/drawing/2014/main" id="{8F4102DC-7DD3-4423-A6B9-19E05DF666EE}"/>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10001250" y="5347786"/>
            <a:ext cx="682828" cy="594707"/>
          </a:xfrm>
          <a:prstGeom prst="rect">
            <a:avLst/>
          </a:prstGeom>
          <a:noFill/>
          <a:ln cap="flat">
            <a:noFill/>
          </a:ln>
        </p:spPr>
      </p:pic>
      <p:pic>
        <p:nvPicPr>
          <p:cNvPr id="40" name="Graphic 117" descr="Man">
            <a:extLst>
              <a:ext uri="{FF2B5EF4-FFF2-40B4-BE49-F238E27FC236}">
                <a16:creationId xmlns:a16="http://schemas.microsoft.com/office/drawing/2014/main" id="{9970DF07-0C99-483A-8724-8217D216D1B7}"/>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flipH="1">
            <a:off x="10490307" y="5347786"/>
            <a:ext cx="682828" cy="594707"/>
          </a:xfrm>
          <a:prstGeom prst="rect">
            <a:avLst/>
          </a:prstGeom>
          <a:noFill/>
          <a:ln cap="flat">
            <a:noFill/>
          </a:ln>
        </p:spPr>
      </p:pic>
      <p:pic>
        <p:nvPicPr>
          <p:cNvPr id="41" name="Graphic 118" descr="Man">
            <a:extLst>
              <a:ext uri="{FF2B5EF4-FFF2-40B4-BE49-F238E27FC236}">
                <a16:creationId xmlns:a16="http://schemas.microsoft.com/office/drawing/2014/main" id="{B7924F7B-08B9-436D-9872-B4C71645C5B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6670785" y="5296076"/>
            <a:ext cx="682828" cy="594707"/>
          </a:xfrm>
          <a:prstGeom prst="rect">
            <a:avLst/>
          </a:prstGeom>
          <a:noFill/>
          <a:ln cap="flat">
            <a:noFill/>
          </a:ln>
        </p:spPr>
      </p:pic>
      <p:sp>
        <p:nvSpPr>
          <p:cNvPr id="42" name="Title 1">
            <a:extLst>
              <a:ext uri="{FF2B5EF4-FFF2-40B4-BE49-F238E27FC236}">
                <a16:creationId xmlns:a16="http://schemas.microsoft.com/office/drawing/2014/main" id="{7FF58043-CE69-4E23-8050-3C17296DFEB8}"/>
              </a:ext>
            </a:extLst>
          </p:cNvPr>
          <p:cNvSpPr txBox="1"/>
          <p:nvPr/>
        </p:nvSpPr>
        <p:spPr>
          <a:xfrm>
            <a:off x="3032232" y="6349495"/>
            <a:ext cx="5202890" cy="386608"/>
          </a:xfrm>
          <a:prstGeom prst="rect">
            <a:avLst/>
          </a:prstGeom>
          <a:noFill/>
          <a:ln cap="flat">
            <a:noFill/>
          </a:ln>
        </p:spPr>
        <p:txBody>
          <a:bodyPr vert="horz" wrap="square" lIns="91440" tIns="45720" rIns="91440" bIns="45720" anchor="ctr" anchorCtr="1" compatLnSpc="1">
            <a:normAutofit/>
          </a:bodyPr>
          <a:lstStyle/>
          <a:p>
            <a:pPr lvl="0" algn="ctr">
              <a:lnSpc>
                <a:spcPct val="90000"/>
              </a:lnSpc>
              <a:defRPr sz="1800" b="0" i="0" u="none" strike="noStrike" kern="0" cap="none" spc="0" baseline="0">
                <a:solidFill>
                  <a:srgbClr val="000000"/>
                </a:solidFill>
                <a:uFillTx/>
              </a:defRPr>
            </a:pPr>
            <a:r>
              <a:rPr lang="en-US" sz="1400" dirty="0" smtClean="0">
                <a:solidFill>
                  <a:srgbClr val="2E75B6"/>
                </a:solidFill>
                <a:latin typeface="Calibri Light"/>
              </a:rPr>
              <a:t>2014, National Surveys, 8 grade, Math</a:t>
            </a:r>
            <a:endParaRPr lang="en-US" sz="1400" dirty="0">
              <a:solidFill>
                <a:srgbClr val="2E75B6"/>
              </a:solidFill>
              <a:latin typeface="Calibri Light"/>
            </a:endParaRPr>
          </a:p>
        </p:txBody>
      </p:sp>
      <p:pic>
        <p:nvPicPr>
          <p:cNvPr id="50" name="Graphic 78" descr="Man">
            <a:extLst>
              <a:ext uri="{FF2B5EF4-FFF2-40B4-BE49-F238E27FC236}">
                <a16:creationId xmlns:a16="http://schemas.microsoft.com/office/drawing/2014/main" id="{EA48F910-0B16-46A1-BC5B-1B3AE89F1530}"/>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597531" y="2568567"/>
            <a:ext cx="1025859" cy="1025859"/>
          </a:xfrm>
          <a:prstGeom prst="rect">
            <a:avLst/>
          </a:prstGeom>
          <a:noFill/>
          <a:ln cap="flat">
            <a:noFill/>
          </a:ln>
        </p:spPr>
      </p:pic>
      <p:pic>
        <p:nvPicPr>
          <p:cNvPr id="51" name="Graphic 79" descr="Man">
            <a:extLst>
              <a:ext uri="{FF2B5EF4-FFF2-40B4-BE49-F238E27FC236}">
                <a16:creationId xmlns:a16="http://schemas.microsoft.com/office/drawing/2014/main" id="{928029AD-855F-4C49-BB93-689CDBE49E06}"/>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1459243" y="2568576"/>
            <a:ext cx="1025859" cy="1025859"/>
          </a:xfrm>
          <a:prstGeom prst="rect">
            <a:avLst/>
          </a:prstGeom>
          <a:noFill/>
          <a:ln cap="flat">
            <a:noFill/>
          </a:ln>
        </p:spPr>
      </p:pic>
      <p:pic>
        <p:nvPicPr>
          <p:cNvPr id="52" name="Graphic 80" descr="Man">
            <a:extLst>
              <a:ext uri="{FF2B5EF4-FFF2-40B4-BE49-F238E27FC236}">
                <a16:creationId xmlns:a16="http://schemas.microsoft.com/office/drawing/2014/main" id="{8F6F93F7-F7B7-4559-8182-6FFAE4909AE5}"/>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2372491" y="2568576"/>
            <a:ext cx="1025859" cy="1025859"/>
          </a:xfrm>
          <a:prstGeom prst="rect">
            <a:avLst/>
          </a:prstGeom>
          <a:noFill/>
          <a:ln cap="flat">
            <a:noFill/>
          </a:ln>
        </p:spPr>
      </p:pic>
      <p:sp>
        <p:nvSpPr>
          <p:cNvPr id="53" name="Rectangle 52">
            <a:extLst>
              <a:ext uri="{FF2B5EF4-FFF2-40B4-BE49-F238E27FC236}">
                <a16:creationId xmlns:a16="http://schemas.microsoft.com/office/drawing/2014/main" id="{1D429FA3-A62A-4990-8A4A-5044BBBCA1E6}"/>
              </a:ext>
            </a:extLst>
          </p:cNvPr>
          <p:cNvSpPr/>
          <p:nvPr/>
        </p:nvSpPr>
        <p:spPr>
          <a:xfrm>
            <a:off x="768854" y="2360773"/>
            <a:ext cx="2493770" cy="1392982"/>
          </a:xfrm>
          <a:prstGeom prst="rect">
            <a:avLst/>
          </a:prstGeom>
          <a:solidFill>
            <a:srgbClr val="CCECFF">
              <a:alpha val="14118"/>
            </a:srgb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8" name="Title 1">
            <a:extLst>
              <a:ext uri="{FF2B5EF4-FFF2-40B4-BE49-F238E27FC236}">
                <a16:creationId xmlns:a16="http://schemas.microsoft.com/office/drawing/2014/main" id="{3954FDA6-E4F9-4E6C-B737-8574CB5F5995}"/>
              </a:ext>
            </a:extLst>
          </p:cNvPr>
          <p:cNvSpPr txBox="1"/>
          <p:nvPr/>
        </p:nvSpPr>
        <p:spPr>
          <a:xfrm>
            <a:off x="99357" y="173002"/>
            <a:ext cx="11922217" cy="812603"/>
          </a:xfrm>
          <a:prstGeom prst="rect">
            <a:avLst/>
          </a:prstGeom>
          <a:noFill/>
          <a:ln cap="flat">
            <a:noFill/>
          </a:ln>
        </p:spPr>
        <p:txBody>
          <a:bodyPr vert="horz" wrap="square" lIns="91440" tIns="45720" rIns="91440" bIns="45720" anchor="ctr" anchorCtr="1" compatLnSpc="1">
            <a:noAutofit/>
          </a:bodyPr>
          <a:lstStyle/>
          <a:p>
            <a:pPr lvl="0" algn="ctr">
              <a:lnSpc>
                <a:spcPct val="90000"/>
              </a:lnSpc>
              <a:defRPr sz="1800" b="0" i="0" u="none" strike="noStrike" kern="0" cap="none" spc="0" baseline="0">
                <a:solidFill>
                  <a:srgbClr val="000000"/>
                </a:solidFill>
                <a:uFillTx/>
              </a:defRPr>
            </a:pPr>
            <a:r>
              <a:rPr lang="en-US" sz="3200" dirty="0" smtClean="0"/>
              <a:t>No significant differences in distribution by gender and urbanization level of school location (8 grade, </a:t>
            </a:r>
            <a:r>
              <a:rPr lang="en-US" sz="3200" b="1" dirty="0" smtClean="0"/>
              <a:t>Mathematics</a:t>
            </a:r>
            <a:r>
              <a:rPr lang="lt-LT" sz="3200" dirty="0" smtClean="0"/>
              <a:t>, 2014</a:t>
            </a:r>
            <a:r>
              <a:rPr lang="en-US" sz="3200" dirty="0" smtClean="0"/>
              <a:t>)</a:t>
            </a:r>
            <a:endParaRPr lang="en-US" sz="3200" dirty="0"/>
          </a:p>
        </p:txBody>
      </p:sp>
      <p:sp>
        <p:nvSpPr>
          <p:cNvPr id="49" name="Slide Number Placeholder 41"/>
          <p:cNvSpPr>
            <a:spLocks noGrp="1"/>
          </p:cNvSpPr>
          <p:nvPr>
            <p:ph type="sldNum" sz="quarter" idx="8"/>
          </p:nvPr>
        </p:nvSpPr>
        <p:spPr>
          <a:xfrm>
            <a:off x="11506745" y="6344030"/>
            <a:ext cx="514829" cy="365129"/>
          </a:xfrm>
        </p:spPr>
        <p:txBody>
          <a:bodyPr/>
          <a:lstStyle/>
          <a:p>
            <a:pPr lvl="0"/>
            <a:fld id="{51D59B48-9D28-4849-9178-0E604650D7A9}" type="slidenum">
              <a:rPr lang="uk-UA" sz="1600" b="1" smtClean="0"/>
              <a:t>14</a:t>
            </a:fld>
            <a:endParaRPr lang="uk-UA" sz="1600" b="1" dirty="0"/>
          </a:p>
        </p:txBody>
      </p:sp>
      <p:sp>
        <p:nvSpPr>
          <p:cNvPr id="43" name="TextBox 42"/>
          <p:cNvSpPr txBox="1"/>
          <p:nvPr/>
        </p:nvSpPr>
        <p:spPr>
          <a:xfrm>
            <a:off x="768854" y="3724229"/>
            <a:ext cx="2493770" cy="307777"/>
          </a:xfrm>
          <a:prstGeom prst="rect">
            <a:avLst/>
          </a:prstGeom>
          <a:noFill/>
        </p:spPr>
        <p:txBody>
          <a:bodyPr wrap="square" rtlCol="0">
            <a:spAutoFit/>
          </a:bodyPr>
          <a:lstStyle/>
          <a:p>
            <a:pPr algn="ctr"/>
            <a:r>
              <a:rPr lang="en-US" sz="1400" dirty="0">
                <a:solidFill>
                  <a:schemeClr val="accent5">
                    <a:lumMod val="50000"/>
                  </a:schemeClr>
                </a:solidFill>
              </a:rPr>
              <a:t>Academically resilient </a:t>
            </a:r>
            <a:r>
              <a:rPr lang="en-US" sz="1400" dirty="0" smtClean="0">
                <a:solidFill>
                  <a:schemeClr val="accent5">
                    <a:lumMod val="50000"/>
                  </a:schemeClr>
                </a:solidFill>
              </a:rPr>
              <a:t>students</a:t>
            </a:r>
            <a:endParaRPr lang="en-US" sz="1400" dirty="0">
              <a:solidFill>
                <a:schemeClr val="accent5">
                  <a:lumMod val="50000"/>
                </a:schemeClr>
              </a:solidFill>
            </a:endParaRPr>
          </a:p>
        </p:txBody>
      </p:sp>
    </p:spTree>
    <p:extLst>
      <p:ext uri="{BB962C8B-B14F-4D97-AF65-F5344CB8AC3E}">
        <p14:creationId xmlns:p14="http://schemas.microsoft.com/office/powerpoint/2010/main" val="3132641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45" descr="Man">
            <a:extLst>
              <a:ext uri="{FF2B5EF4-FFF2-40B4-BE49-F238E27FC236}">
                <a16:creationId xmlns:a16="http://schemas.microsoft.com/office/drawing/2014/main" id="{7AF525F6-F103-4F73-A0FB-009F41D33F6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6576529" y="1916298"/>
            <a:ext cx="682828" cy="594707"/>
          </a:xfrm>
          <a:prstGeom prst="rect">
            <a:avLst/>
          </a:prstGeom>
          <a:noFill/>
          <a:ln cap="flat">
            <a:noFill/>
          </a:ln>
        </p:spPr>
      </p:pic>
      <p:pic>
        <p:nvPicPr>
          <p:cNvPr id="3" name="Graphic 46" descr="Man">
            <a:extLst>
              <a:ext uri="{FF2B5EF4-FFF2-40B4-BE49-F238E27FC236}">
                <a16:creationId xmlns:a16="http://schemas.microsoft.com/office/drawing/2014/main" id="{772793C7-B6FA-4C84-85EF-9A00C40FD22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7072289" y="1926823"/>
            <a:ext cx="682828" cy="594707"/>
          </a:xfrm>
          <a:prstGeom prst="rect">
            <a:avLst/>
          </a:prstGeom>
          <a:noFill/>
          <a:ln cap="flat">
            <a:noFill/>
          </a:ln>
        </p:spPr>
      </p:pic>
      <p:pic>
        <p:nvPicPr>
          <p:cNvPr id="4" name="Graphic 47" descr="Man">
            <a:extLst>
              <a:ext uri="{FF2B5EF4-FFF2-40B4-BE49-F238E27FC236}">
                <a16:creationId xmlns:a16="http://schemas.microsoft.com/office/drawing/2014/main" id="{26915523-3F3A-4545-9185-8CDA54C0FB3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7506922" y="1926860"/>
            <a:ext cx="682828" cy="594707"/>
          </a:xfrm>
          <a:prstGeom prst="rect">
            <a:avLst/>
          </a:prstGeom>
          <a:noFill/>
          <a:ln cap="flat">
            <a:noFill/>
          </a:ln>
        </p:spPr>
      </p:pic>
      <p:pic>
        <p:nvPicPr>
          <p:cNvPr id="5" name="Graphic 48" descr="Man">
            <a:extLst>
              <a:ext uri="{FF2B5EF4-FFF2-40B4-BE49-F238E27FC236}">
                <a16:creationId xmlns:a16="http://schemas.microsoft.com/office/drawing/2014/main" id="{5B311C0E-8F36-4112-BE56-B622D1BA431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022424" y="1928753"/>
            <a:ext cx="682828" cy="594707"/>
          </a:xfrm>
          <a:prstGeom prst="rect">
            <a:avLst/>
          </a:prstGeom>
          <a:noFill/>
          <a:ln cap="flat">
            <a:noFill/>
          </a:ln>
        </p:spPr>
      </p:pic>
      <p:pic>
        <p:nvPicPr>
          <p:cNvPr id="6" name="Graphic 49" descr="Man">
            <a:extLst>
              <a:ext uri="{FF2B5EF4-FFF2-40B4-BE49-F238E27FC236}">
                <a16:creationId xmlns:a16="http://schemas.microsoft.com/office/drawing/2014/main" id="{C6EE3627-3531-4AD1-AA0B-7A888DEFEC5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483053" y="1934413"/>
            <a:ext cx="682828" cy="594707"/>
          </a:xfrm>
          <a:prstGeom prst="rect">
            <a:avLst/>
          </a:prstGeom>
          <a:noFill/>
          <a:ln cap="flat">
            <a:noFill/>
          </a:ln>
        </p:spPr>
      </p:pic>
      <p:pic>
        <p:nvPicPr>
          <p:cNvPr id="7" name="Graphic 50" descr="Man">
            <a:extLst>
              <a:ext uri="{FF2B5EF4-FFF2-40B4-BE49-F238E27FC236}">
                <a16:creationId xmlns:a16="http://schemas.microsoft.com/office/drawing/2014/main" id="{8B43116F-29B5-4F33-B28C-24E95AF605F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972559" y="1932529"/>
            <a:ext cx="682828" cy="594707"/>
          </a:xfrm>
          <a:prstGeom prst="rect">
            <a:avLst/>
          </a:prstGeom>
          <a:noFill/>
          <a:ln cap="flat">
            <a:noFill/>
          </a:ln>
        </p:spPr>
      </p:pic>
      <p:pic>
        <p:nvPicPr>
          <p:cNvPr id="9" name="Graphic 52" descr="Man">
            <a:extLst>
              <a:ext uri="{FF2B5EF4-FFF2-40B4-BE49-F238E27FC236}">
                <a16:creationId xmlns:a16="http://schemas.microsoft.com/office/drawing/2014/main" id="{2509EF29-98A9-4209-B1FB-E8BFCC66A7BF}"/>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9955868" y="1936315"/>
            <a:ext cx="682828" cy="594707"/>
          </a:xfrm>
          <a:prstGeom prst="rect">
            <a:avLst/>
          </a:prstGeom>
          <a:noFill/>
          <a:ln cap="flat">
            <a:noFill/>
          </a:ln>
        </p:spPr>
      </p:pic>
      <p:pic>
        <p:nvPicPr>
          <p:cNvPr id="10" name="Graphic 53" descr="Man">
            <a:extLst>
              <a:ext uri="{FF2B5EF4-FFF2-40B4-BE49-F238E27FC236}">
                <a16:creationId xmlns:a16="http://schemas.microsoft.com/office/drawing/2014/main" id="{BC0930A2-462C-42D4-8DB1-93BF543A64A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10444935" y="1936315"/>
            <a:ext cx="682828" cy="594707"/>
          </a:xfrm>
          <a:prstGeom prst="rect">
            <a:avLst/>
          </a:prstGeom>
          <a:noFill/>
          <a:ln cap="flat">
            <a:noFill/>
          </a:ln>
        </p:spPr>
      </p:pic>
      <p:pic>
        <p:nvPicPr>
          <p:cNvPr id="11" name="Graphic 8" descr="Woman">
            <a:extLst>
              <a:ext uri="{FF2B5EF4-FFF2-40B4-BE49-F238E27FC236}">
                <a16:creationId xmlns:a16="http://schemas.microsoft.com/office/drawing/2014/main" id="{1FAF1C1C-EA3A-477E-910D-C99964A071E8}"/>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44935" y="2700305"/>
            <a:ext cx="733421" cy="733421"/>
          </a:xfrm>
          <a:prstGeom prst="rect">
            <a:avLst/>
          </a:prstGeom>
          <a:noFill/>
          <a:ln cap="flat">
            <a:noFill/>
          </a:ln>
        </p:spPr>
      </p:pic>
      <p:pic>
        <p:nvPicPr>
          <p:cNvPr id="12" name="Graphic 58" descr="Woman">
            <a:extLst>
              <a:ext uri="{FF2B5EF4-FFF2-40B4-BE49-F238E27FC236}">
                <a16:creationId xmlns:a16="http://schemas.microsoft.com/office/drawing/2014/main" id="{F8607343-DB68-49E2-AB62-FF5B05FFA0FC}"/>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9965670" y="2699363"/>
            <a:ext cx="733421" cy="733421"/>
          </a:xfrm>
          <a:prstGeom prst="rect">
            <a:avLst/>
          </a:prstGeom>
          <a:noFill/>
          <a:ln cap="flat">
            <a:noFill/>
          </a:ln>
        </p:spPr>
      </p:pic>
      <p:pic>
        <p:nvPicPr>
          <p:cNvPr id="13" name="Graphic 59" descr="Woman">
            <a:extLst>
              <a:ext uri="{FF2B5EF4-FFF2-40B4-BE49-F238E27FC236}">
                <a16:creationId xmlns:a16="http://schemas.microsoft.com/office/drawing/2014/main" id="{6D49E624-C5E2-42A9-BCC6-3CC63ABB77DB}"/>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9486397" y="2701247"/>
            <a:ext cx="733421" cy="733421"/>
          </a:xfrm>
          <a:prstGeom prst="rect">
            <a:avLst/>
          </a:prstGeom>
          <a:noFill/>
          <a:ln cap="flat">
            <a:noFill/>
          </a:ln>
        </p:spPr>
      </p:pic>
      <p:pic>
        <p:nvPicPr>
          <p:cNvPr id="14" name="Graphic 60" descr="Woman">
            <a:extLst>
              <a:ext uri="{FF2B5EF4-FFF2-40B4-BE49-F238E27FC236}">
                <a16:creationId xmlns:a16="http://schemas.microsoft.com/office/drawing/2014/main" id="{076D9272-75B6-4664-8453-EA7A282FD319}"/>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963753" y="2695578"/>
            <a:ext cx="733421" cy="733421"/>
          </a:xfrm>
          <a:prstGeom prst="rect">
            <a:avLst/>
          </a:prstGeom>
          <a:noFill/>
          <a:ln cap="flat">
            <a:noFill/>
          </a:ln>
        </p:spPr>
      </p:pic>
      <p:pic>
        <p:nvPicPr>
          <p:cNvPr id="15" name="Graphic 61" descr="Woman">
            <a:extLst>
              <a:ext uri="{FF2B5EF4-FFF2-40B4-BE49-F238E27FC236}">
                <a16:creationId xmlns:a16="http://schemas.microsoft.com/office/drawing/2014/main" id="{186AC2C0-9DD2-44A8-B8BC-8B24CA386C73}"/>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538658" y="2695578"/>
            <a:ext cx="692603" cy="733421"/>
          </a:xfrm>
          <a:prstGeom prst="rect">
            <a:avLst/>
          </a:prstGeom>
          <a:noFill/>
          <a:ln cap="flat">
            <a:noFill/>
          </a:ln>
        </p:spPr>
      </p:pic>
      <p:pic>
        <p:nvPicPr>
          <p:cNvPr id="16" name="Graphic 62" descr="Woman">
            <a:extLst>
              <a:ext uri="{FF2B5EF4-FFF2-40B4-BE49-F238E27FC236}">
                <a16:creationId xmlns:a16="http://schemas.microsoft.com/office/drawing/2014/main" id="{5FF76EF9-5E42-4F22-820C-EC1FFCB9C80A}"/>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004291" y="2699171"/>
            <a:ext cx="733421" cy="733421"/>
          </a:xfrm>
          <a:prstGeom prst="rect">
            <a:avLst/>
          </a:prstGeom>
          <a:noFill/>
          <a:ln cap="flat">
            <a:noFill/>
          </a:ln>
        </p:spPr>
      </p:pic>
      <p:pic>
        <p:nvPicPr>
          <p:cNvPr id="17" name="Graphic 64" descr="Woman">
            <a:extLst>
              <a:ext uri="{FF2B5EF4-FFF2-40B4-BE49-F238E27FC236}">
                <a16:creationId xmlns:a16="http://schemas.microsoft.com/office/drawing/2014/main" id="{DB4E3B8D-EA73-4D04-B29C-A209CEEB4805}"/>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7555248" y="2695578"/>
            <a:ext cx="733421" cy="733421"/>
          </a:xfrm>
          <a:prstGeom prst="rect">
            <a:avLst/>
          </a:prstGeom>
          <a:noFill/>
          <a:ln cap="flat">
            <a:noFill/>
          </a:ln>
        </p:spPr>
      </p:pic>
      <p:pic>
        <p:nvPicPr>
          <p:cNvPr id="18" name="Graphic 65" descr="Woman">
            <a:extLst>
              <a:ext uri="{FF2B5EF4-FFF2-40B4-BE49-F238E27FC236}">
                <a16:creationId xmlns:a16="http://schemas.microsoft.com/office/drawing/2014/main" id="{7BAAC018-3D96-4581-9FC8-008C84878F27}"/>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7079860" y="2699171"/>
            <a:ext cx="733421" cy="733421"/>
          </a:xfrm>
          <a:prstGeom prst="rect">
            <a:avLst/>
          </a:prstGeom>
          <a:noFill/>
          <a:ln cap="flat">
            <a:noFill/>
          </a:ln>
        </p:spPr>
      </p:pic>
      <p:pic>
        <p:nvPicPr>
          <p:cNvPr id="19" name="Graphic 66" descr="Woman">
            <a:extLst>
              <a:ext uri="{FF2B5EF4-FFF2-40B4-BE49-F238E27FC236}">
                <a16:creationId xmlns:a16="http://schemas.microsoft.com/office/drawing/2014/main" id="{CF9A5BED-6DCA-4B38-896F-0B8A7EE64474}"/>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76529" y="2709732"/>
            <a:ext cx="733421" cy="733421"/>
          </a:xfrm>
          <a:prstGeom prst="rect">
            <a:avLst/>
          </a:prstGeom>
          <a:noFill/>
          <a:ln cap="flat">
            <a:noFill/>
          </a:ln>
        </p:spPr>
      </p:pic>
      <p:sp>
        <p:nvSpPr>
          <p:cNvPr id="20" name="TextBox 9">
            <a:extLst>
              <a:ext uri="{FF2B5EF4-FFF2-40B4-BE49-F238E27FC236}">
                <a16:creationId xmlns:a16="http://schemas.microsoft.com/office/drawing/2014/main" id="{16C4F386-D371-4910-BB84-F3AB47851966}"/>
              </a:ext>
            </a:extLst>
          </p:cNvPr>
          <p:cNvSpPr txBox="1"/>
          <p:nvPr/>
        </p:nvSpPr>
        <p:spPr>
          <a:xfrm>
            <a:off x="5306171" y="1926860"/>
            <a:ext cx="919776" cy="46166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2E75B6"/>
                </a:solidFill>
                <a:uFillTx/>
                <a:latin typeface="Calibri"/>
              </a:rPr>
              <a:t>Boys</a:t>
            </a:r>
          </a:p>
        </p:txBody>
      </p:sp>
      <p:sp>
        <p:nvSpPr>
          <p:cNvPr id="21" name="TextBox 67">
            <a:extLst>
              <a:ext uri="{FF2B5EF4-FFF2-40B4-BE49-F238E27FC236}">
                <a16:creationId xmlns:a16="http://schemas.microsoft.com/office/drawing/2014/main" id="{23F54BB8-C6F2-467B-86D3-ECAFEF7DDE5B}"/>
              </a:ext>
            </a:extLst>
          </p:cNvPr>
          <p:cNvSpPr txBox="1"/>
          <p:nvPr/>
        </p:nvSpPr>
        <p:spPr>
          <a:xfrm>
            <a:off x="5347821" y="2782756"/>
            <a:ext cx="891440"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2E75B6"/>
                </a:solidFill>
                <a:uFillTx/>
                <a:latin typeface="Calibri"/>
              </a:rPr>
              <a:t>Girls</a:t>
            </a:r>
          </a:p>
        </p:txBody>
      </p:sp>
      <p:pic>
        <p:nvPicPr>
          <p:cNvPr id="22" name="Graphic 68" descr="Man">
            <a:extLst>
              <a:ext uri="{FF2B5EF4-FFF2-40B4-BE49-F238E27FC236}">
                <a16:creationId xmlns:a16="http://schemas.microsoft.com/office/drawing/2014/main" id="{20194AF0-12F5-4873-B6EF-77D8CF10A10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6621911" y="4469175"/>
            <a:ext cx="682828" cy="594707"/>
          </a:xfrm>
          <a:prstGeom prst="rect">
            <a:avLst/>
          </a:prstGeom>
          <a:noFill/>
          <a:ln cap="flat">
            <a:noFill/>
          </a:ln>
        </p:spPr>
      </p:pic>
      <p:pic>
        <p:nvPicPr>
          <p:cNvPr id="23" name="Graphic 69" descr="Man">
            <a:extLst>
              <a:ext uri="{FF2B5EF4-FFF2-40B4-BE49-F238E27FC236}">
                <a16:creationId xmlns:a16="http://schemas.microsoft.com/office/drawing/2014/main" id="{A52B9C03-3DD4-4143-9C4D-07F2A2885B2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7099419" y="4458614"/>
            <a:ext cx="682828" cy="594707"/>
          </a:xfrm>
          <a:prstGeom prst="rect">
            <a:avLst/>
          </a:prstGeom>
          <a:noFill/>
          <a:ln cap="flat">
            <a:noFill/>
          </a:ln>
        </p:spPr>
      </p:pic>
      <p:pic>
        <p:nvPicPr>
          <p:cNvPr id="24" name="Graphic 72" descr="Man">
            <a:extLst>
              <a:ext uri="{FF2B5EF4-FFF2-40B4-BE49-F238E27FC236}">
                <a16:creationId xmlns:a16="http://schemas.microsoft.com/office/drawing/2014/main" id="{A8913C71-AC84-412F-9D7C-F3840F81BB1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7552294" y="4479737"/>
            <a:ext cx="682828" cy="594707"/>
          </a:xfrm>
          <a:prstGeom prst="rect">
            <a:avLst/>
          </a:prstGeom>
          <a:noFill/>
          <a:ln cap="flat">
            <a:noFill/>
          </a:ln>
        </p:spPr>
      </p:pic>
      <p:pic>
        <p:nvPicPr>
          <p:cNvPr id="25" name="Graphic 81" descr="Man">
            <a:extLst>
              <a:ext uri="{FF2B5EF4-FFF2-40B4-BE49-F238E27FC236}">
                <a16:creationId xmlns:a16="http://schemas.microsoft.com/office/drawing/2014/main" id="{BE9A4737-4473-4339-B1D9-8E9B4B8B0BC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067796" y="4481629"/>
            <a:ext cx="682828" cy="594707"/>
          </a:xfrm>
          <a:prstGeom prst="rect">
            <a:avLst/>
          </a:prstGeom>
          <a:noFill/>
          <a:ln cap="flat">
            <a:noFill/>
          </a:ln>
        </p:spPr>
      </p:pic>
      <p:pic>
        <p:nvPicPr>
          <p:cNvPr id="26" name="Graphic 82" descr="Man">
            <a:extLst>
              <a:ext uri="{FF2B5EF4-FFF2-40B4-BE49-F238E27FC236}">
                <a16:creationId xmlns:a16="http://schemas.microsoft.com/office/drawing/2014/main" id="{6CF35DF3-D380-4357-948E-1ABDC3DC44E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538658" y="4483522"/>
            <a:ext cx="682828" cy="594707"/>
          </a:xfrm>
          <a:prstGeom prst="rect">
            <a:avLst/>
          </a:prstGeom>
          <a:noFill/>
          <a:ln cap="flat">
            <a:noFill/>
          </a:ln>
        </p:spPr>
      </p:pic>
      <p:pic>
        <p:nvPicPr>
          <p:cNvPr id="27" name="Graphic 83" descr="Man">
            <a:extLst>
              <a:ext uri="{FF2B5EF4-FFF2-40B4-BE49-F238E27FC236}">
                <a16:creationId xmlns:a16="http://schemas.microsoft.com/office/drawing/2014/main" id="{0CB90B54-43C4-421A-8E2C-637E17ED44B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9017931" y="4485406"/>
            <a:ext cx="682828" cy="594707"/>
          </a:xfrm>
          <a:prstGeom prst="rect">
            <a:avLst/>
          </a:prstGeom>
          <a:noFill/>
          <a:ln cap="flat">
            <a:noFill/>
          </a:ln>
        </p:spPr>
      </p:pic>
      <p:pic>
        <p:nvPicPr>
          <p:cNvPr id="28" name="Graphic 84" descr="Man">
            <a:extLst>
              <a:ext uri="{FF2B5EF4-FFF2-40B4-BE49-F238E27FC236}">
                <a16:creationId xmlns:a16="http://schemas.microsoft.com/office/drawing/2014/main" id="{F4A4E5BA-BD28-4A34-A123-5309988DF20A}"/>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9531778" y="4487299"/>
            <a:ext cx="682828" cy="594707"/>
          </a:xfrm>
          <a:prstGeom prst="rect">
            <a:avLst/>
          </a:prstGeom>
          <a:noFill/>
          <a:ln cap="flat">
            <a:noFill/>
          </a:ln>
        </p:spPr>
      </p:pic>
      <p:pic>
        <p:nvPicPr>
          <p:cNvPr id="29" name="Graphic 85" descr="Man">
            <a:extLst>
              <a:ext uri="{FF2B5EF4-FFF2-40B4-BE49-F238E27FC236}">
                <a16:creationId xmlns:a16="http://schemas.microsoft.com/office/drawing/2014/main" id="{1ED45A3D-FECA-43DB-93FE-17F57E5E728D}"/>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10001250" y="4489191"/>
            <a:ext cx="682828" cy="594707"/>
          </a:xfrm>
          <a:prstGeom prst="rect">
            <a:avLst/>
          </a:prstGeom>
          <a:noFill/>
          <a:ln cap="flat">
            <a:noFill/>
          </a:ln>
        </p:spPr>
      </p:pic>
      <p:pic>
        <p:nvPicPr>
          <p:cNvPr id="30" name="Graphic 86" descr="Man">
            <a:extLst>
              <a:ext uri="{FF2B5EF4-FFF2-40B4-BE49-F238E27FC236}">
                <a16:creationId xmlns:a16="http://schemas.microsoft.com/office/drawing/2014/main" id="{D79713DC-42AD-427A-AC0E-9FBEC7B1461D}"/>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10490307" y="4489191"/>
            <a:ext cx="682828" cy="594707"/>
          </a:xfrm>
          <a:prstGeom prst="rect">
            <a:avLst/>
          </a:prstGeom>
          <a:noFill/>
          <a:ln cap="flat">
            <a:noFill/>
          </a:ln>
        </p:spPr>
      </p:pic>
      <p:sp>
        <p:nvSpPr>
          <p:cNvPr id="31" name="TextBox 107">
            <a:extLst>
              <a:ext uri="{FF2B5EF4-FFF2-40B4-BE49-F238E27FC236}">
                <a16:creationId xmlns:a16="http://schemas.microsoft.com/office/drawing/2014/main" id="{008F2F8E-AC2F-419A-9D0A-A82403A692C5}"/>
              </a:ext>
            </a:extLst>
          </p:cNvPr>
          <p:cNvSpPr txBox="1"/>
          <p:nvPr/>
        </p:nvSpPr>
        <p:spPr>
          <a:xfrm>
            <a:off x="4402908" y="4525127"/>
            <a:ext cx="2095211"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2E75B6"/>
                </a:solidFill>
                <a:uFillTx/>
                <a:latin typeface="Calibri"/>
              </a:rPr>
              <a:t>Urban schools</a:t>
            </a:r>
          </a:p>
        </p:txBody>
      </p:sp>
      <p:sp>
        <p:nvSpPr>
          <p:cNvPr id="32" name="TextBox 109">
            <a:extLst>
              <a:ext uri="{FF2B5EF4-FFF2-40B4-BE49-F238E27FC236}">
                <a16:creationId xmlns:a16="http://schemas.microsoft.com/office/drawing/2014/main" id="{3DD43A6E-C2EC-43C8-8D9E-A8C4A6AA74FF}"/>
              </a:ext>
            </a:extLst>
          </p:cNvPr>
          <p:cNvSpPr txBox="1"/>
          <p:nvPr/>
        </p:nvSpPr>
        <p:spPr>
          <a:xfrm>
            <a:off x="4402908" y="5336813"/>
            <a:ext cx="2215765"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2E75B6"/>
                </a:solidFill>
                <a:uFillTx/>
                <a:latin typeface="Calibri"/>
              </a:rPr>
              <a:t>Rural schools</a:t>
            </a:r>
          </a:p>
        </p:txBody>
      </p:sp>
      <p:pic>
        <p:nvPicPr>
          <p:cNvPr id="33" name="Graphic 110" descr="Man">
            <a:extLst>
              <a:ext uri="{FF2B5EF4-FFF2-40B4-BE49-F238E27FC236}">
                <a16:creationId xmlns:a16="http://schemas.microsoft.com/office/drawing/2014/main" id="{280B301A-4D1B-4E7A-9C47-91F93DB2A10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7099419" y="5317208"/>
            <a:ext cx="682828" cy="594707"/>
          </a:xfrm>
          <a:prstGeom prst="rect">
            <a:avLst/>
          </a:prstGeom>
          <a:noFill/>
          <a:ln cap="flat">
            <a:noFill/>
          </a:ln>
        </p:spPr>
      </p:pic>
      <p:pic>
        <p:nvPicPr>
          <p:cNvPr id="34" name="Graphic 111" descr="Man">
            <a:extLst>
              <a:ext uri="{FF2B5EF4-FFF2-40B4-BE49-F238E27FC236}">
                <a16:creationId xmlns:a16="http://schemas.microsoft.com/office/drawing/2014/main" id="{55309601-380A-400B-B20C-8E90B076688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7552294" y="5338331"/>
            <a:ext cx="682828" cy="594707"/>
          </a:xfrm>
          <a:prstGeom prst="rect">
            <a:avLst/>
          </a:prstGeom>
          <a:noFill/>
          <a:ln cap="flat">
            <a:noFill/>
          </a:ln>
        </p:spPr>
      </p:pic>
      <p:pic>
        <p:nvPicPr>
          <p:cNvPr id="35" name="Graphic 112" descr="Man">
            <a:extLst>
              <a:ext uri="{FF2B5EF4-FFF2-40B4-BE49-F238E27FC236}">
                <a16:creationId xmlns:a16="http://schemas.microsoft.com/office/drawing/2014/main" id="{259B1B98-2C36-4EA2-91A6-CBF070492B1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067796" y="5340224"/>
            <a:ext cx="682828" cy="594707"/>
          </a:xfrm>
          <a:prstGeom prst="rect">
            <a:avLst/>
          </a:prstGeom>
          <a:noFill/>
          <a:ln cap="flat">
            <a:noFill/>
          </a:ln>
        </p:spPr>
      </p:pic>
      <p:pic>
        <p:nvPicPr>
          <p:cNvPr id="36" name="Graphic 113" descr="Man">
            <a:extLst>
              <a:ext uri="{FF2B5EF4-FFF2-40B4-BE49-F238E27FC236}">
                <a16:creationId xmlns:a16="http://schemas.microsoft.com/office/drawing/2014/main" id="{71B90652-0D7A-41F9-B8A1-8F9E1202970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8538658" y="5342116"/>
            <a:ext cx="682828" cy="594707"/>
          </a:xfrm>
          <a:prstGeom prst="rect">
            <a:avLst/>
          </a:prstGeom>
          <a:noFill/>
          <a:ln cap="flat">
            <a:noFill/>
          </a:ln>
        </p:spPr>
      </p:pic>
      <p:pic>
        <p:nvPicPr>
          <p:cNvPr id="37" name="Graphic 114" descr="Man">
            <a:extLst>
              <a:ext uri="{FF2B5EF4-FFF2-40B4-BE49-F238E27FC236}">
                <a16:creationId xmlns:a16="http://schemas.microsoft.com/office/drawing/2014/main" id="{86323F71-EE71-4CE4-8206-1229F368DA8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9017931" y="5344000"/>
            <a:ext cx="682828" cy="594707"/>
          </a:xfrm>
          <a:prstGeom prst="rect">
            <a:avLst/>
          </a:prstGeom>
          <a:noFill/>
          <a:ln cap="flat">
            <a:noFill/>
          </a:ln>
        </p:spPr>
      </p:pic>
      <p:pic>
        <p:nvPicPr>
          <p:cNvPr id="38" name="Graphic 115" descr="Man">
            <a:extLst>
              <a:ext uri="{FF2B5EF4-FFF2-40B4-BE49-F238E27FC236}">
                <a16:creationId xmlns:a16="http://schemas.microsoft.com/office/drawing/2014/main" id="{33A1DC57-31DD-471D-8A06-E6DB2E65C37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9531778" y="5345893"/>
            <a:ext cx="682828" cy="594707"/>
          </a:xfrm>
          <a:prstGeom prst="rect">
            <a:avLst/>
          </a:prstGeom>
          <a:noFill/>
          <a:ln cap="flat">
            <a:noFill/>
          </a:ln>
        </p:spPr>
      </p:pic>
      <p:pic>
        <p:nvPicPr>
          <p:cNvPr id="39" name="Graphic 116" descr="Man">
            <a:extLst>
              <a:ext uri="{FF2B5EF4-FFF2-40B4-BE49-F238E27FC236}">
                <a16:creationId xmlns:a16="http://schemas.microsoft.com/office/drawing/2014/main" id="{8F4102DC-7DD3-4423-A6B9-19E05DF666E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10001250" y="5347786"/>
            <a:ext cx="682828" cy="594707"/>
          </a:xfrm>
          <a:prstGeom prst="rect">
            <a:avLst/>
          </a:prstGeom>
          <a:noFill/>
          <a:ln cap="flat">
            <a:noFill/>
          </a:ln>
        </p:spPr>
      </p:pic>
      <p:pic>
        <p:nvPicPr>
          <p:cNvPr id="40" name="Graphic 117" descr="Man">
            <a:extLst>
              <a:ext uri="{FF2B5EF4-FFF2-40B4-BE49-F238E27FC236}">
                <a16:creationId xmlns:a16="http://schemas.microsoft.com/office/drawing/2014/main" id="{9970DF07-0C99-483A-8724-8217D216D1B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flipH="1">
            <a:off x="10490307" y="5347786"/>
            <a:ext cx="682828" cy="594707"/>
          </a:xfrm>
          <a:prstGeom prst="rect">
            <a:avLst/>
          </a:prstGeom>
          <a:noFill/>
          <a:ln cap="flat">
            <a:noFill/>
          </a:ln>
        </p:spPr>
      </p:pic>
      <p:pic>
        <p:nvPicPr>
          <p:cNvPr id="41" name="Graphic 118" descr="Man">
            <a:extLst>
              <a:ext uri="{FF2B5EF4-FFF2-40B4-BE49-F238E27FC236}">
                <a16:creationId xmlns:a16="http://schemas.microsoft.com/office/drawing/2014/main" id="{B7924F7B-08B9-436D-9872-B4C71645C5B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6670785" y="5296076"/>
            <a:ext cx="682828" cy="594707"/>
          </a:xfrm>
          <a:prstGeom prst="rect">
            <a:avLst/>
          </a:prstGeom>
          <a:noFill/>
          <a:ln cap="flat">
            <a:noFill/>
          </a:ln>
        </p:spPr>
      </p:pic>
      <p:sp>
        <p:nvSpPr>
          <p:cNvPr id="42" name="Title 1">
            <a:extLst>
              <a:ext uri="{FF2B5EF4-FFF2-40B4-BE49-F238E27FC236}">
                <a16:creationId xmlns:a16="http://schemas.microsoft.com/office/drawing/2014/main" id="{7FF58043-CE69-4E23-8050-3C17296DFEB8}"/>
              </a:ext>
            </a:extLst>
          </p:cNvPr>
          <p:cNvSpPr txBox="1"/>
          <p:nvPr/>
        </p:nvSpPr>
        <p:spPr>
          <a:xfrm>
            <a:off x="3032232" y="6349495"/>
            <a:ext cx="5202890" cy="386608"/>
          </a:xfrm>
          <a:prstGeom prst="rect">
            <a:avLst/>
          </a:prstGeom>
          <a:noFill/>
          <a:ln cap="flat">
            <a:noFill/>
          </a:ln>
        </p:spPr>
        <p:txBody>
          <a:bodyPr vert="horz" wrap="square" lIns="91440" tIns="45720" rIns="91440" bIns="45720" anchor="ctr" anchorCtr="1" compatLnSpc="1">
            <a:normAutofit/>
          </a:bodyPr>
          <a:lstStyle/>
          <a:p>
            <a:pPr lvl="0" algn="ctr">
              <a:lnSpc>
                <a:spcPct val="90000"/>
              </a:lnSpc>
              <a:defRPr sz="1800" b="0" i="0" u="none" strike="noStrike" kern="0" cap="none" spc="0" baseline="0">
                <a:solidFill>
                  <a:srgbClr val="000000"/>
                </a:solidFill>
                <a:uFillTx/>
              </a:defRPr>
            </a:pPr>
            <a:r>
              <a:rPr lang="en-US" sz="1400" dirty="0">
                <a:solidFill>
                  <a:srgbClr val="2E75B6"/>
                </a:solidFill>
                <a:latin typeface="Calibri Light"/>
              </a:rPr>
              <a:t>2014, National Surveys, 8 grade, </a:t>
            </a:r>
            <a:r>
              <a:rPr lang="lt-LT" sz="1400" dirty="0">
                <a:solidFill>
                  <a:srgbClr val="2E75B6"/>
                </a:solidFill>
                <a:latin typeface="Calibri Light"/>
              </a:rPr>
              <a:t>Reading</a:t>
            </a:r>
            <a:endParaRPr lang="en-US" sz="1400" dirty="0">
              <a:solidFill>
                <a:srgbClr val="2E75B6"/>
              </a:solidFill>
              <a:latin typeface="Calibri Light"/>
            </a:endParaRPr>
          </a:p>
        </p:txBody>
      </p:sp>
      <p:pic>
        <p:nvPicPr>
          <p:cNvPr id="50" name="Graphic 78" descr="Man">
            <a:extLst>
              <a:ext uri="{FF2B5EF4-FFF2-40B4-BE49-F238E27FC236}">
                <a16:creationId xmlns:a16="http://schemas.microsoft.com/office/drawing/2014/main" id="{EA48F910-0B16-46A1-BC5B-1B3AE89F1530}"/>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597531" y="2568567"/>
            <a:ext cx="1025859" cy="1025859"/>
          </a:xfrm>
          <a:prstGeom prst="rect">
            <a:avLst/>
          </a:prstGeom>
          <a:noFill/>
          <a:ln cap="flat">
            <a:noFill/>
          </a:ln>
        </p:spPr>
      </p:pic>
      <p:pic>
        <p:nvPicPr>
          <p:cNvPr id="51" name="Graphic 79" descr="Man">
            <a:extLst>
              <a:ext uri="{FF2B5EF4-FFF2-40B4-BE49-F238E27FC236}">
                <a16:creationId xmlns:a16="http://schemas.microsoft.com/office/drawing/2014/main" id="{928029AD-855F-4C49-BB93-689CDBE49E06}"/>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1459243" y="2568576"/>
            <a:ext cx="1025859" cy="1025859"/>
          </a:xfrm>
          <a:prstGeom prst="rect">
            <a:avLst/>
          </a:prstGeom>
          <a:noFill/>
          <a:ln cap="flat">
            <a:noFill/>
          </a:ln>
        </p:spPr>
      </p:pic>
      <p:pic>
        <p:nvPicPr>
          <p:cNvPr id="52" name="Graphic 80" descr="Man">
            <a:extLst>
              <a:ext uri="{FF2B5EF4-FFF2-40B4-BE49-F238E27FC236}">
                <a16:creationId xmlns:a16="http://schemas.microsoft.com/office/drawing/2014/main" id="{8F6F93F7-F7B7-4559-8182-6FFAE4909AE5}"/>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2372491" y="2568576"/>
            <a:ext cx="1025859" cy="1025859"/>
          </a:xfrm>
          <a:prstGeom prst="rect">
            <a:avLst/>
          </a:prstGeom>
          <a:noFill/>
          <a:ln cap="flat">
            <a:noFill/>
          </a:ln>
        </p:spPr>
      </p:pic>
      <p:sp>
        <p:nvSpPr>
          <p:cNvPr id="53" name="Rectangle 52">
            <a:extLst>
              <a:ext uri="{FF2B5EF4-FFF2-40B4-BE49-F238E27FC236}">
                <a16:creationId xmlns:a16="http://schemas.microsoft.com/office/drawing/2014/main" id="{1D429FA3-A62A-4990-8A4A-5044BBBCA1E6}"/>
              </a:ext>
            </a:extLst>
          </p:cNvPr>
          <p:cNvSpPr/>
          <p:nvPr/>
        </p:nvSpPr>
        <p:spPr>
          <a:xfrm>
            <a:off x="768854" y="2360773"/>
            <a:ext cx="2493770" cy="1392982"/>
          </a:xfrm>
          <a:prstGeom prst="rect">
            <a:avLst/>
          </a:prstGeom>
          <a:solidFill>
            <a:srgbClr val="CCECFF">
              <a:alpha val="14118"/>
            </a:srgb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8" name="Title 1">
            <a:extLst>
              <a:ext uri="{FF2B5EF4-FFF2-40B4-BE49-F238E27FC236}">
                <a16:creationId xmlns:a16="http://schemas.microsoft.com/office/drawing/2014/main" id="{3954FDA6-E4F9-4E6C-B737-8574CB5F5995}"/>
              </a:ext>
            </a:extLst>
          </p:cNvPr>
          <p:cNvSpPr txBox="1"/>
          <p:nvPr/>
        </p:nvSpPr>
        <p:spPr>
          <a:xfrm>
            <a:off x="99357" y="204400"/>
            <a:ext cx="11922217" cy="812603"/>
          </a:xfrm>
          <a:prstGeom prst="rect">
            <a:avLst/>
          </a:prstGeom>
          <a:noFill/>
          <a:ln cap="flat">
            <a:noFill/>
          </a:ln>
        </p:spPr>
        <p:txBody>
          <a:bodyPr vert="horz" wrap="square" lIns="91440" tIns="45720" rIns="91440" bIns="45720" anchor="ctr" anchorCtr="1" compatLnSpc="1">
            <a:noAutofit/>
          </a:bodyPr>
          <a:lstStyle/>
          <a:p>
            <a:pPr lvl="0" algn="ctr">
              <a:lnSpc>
                <a:spcPct val="90000"/>
              </a:lnSpc>
              <a:defRPr sz="1800" b="0" i="0" u="none" strike="noStrike" kern="0" cap="none" spc="0" baseline="0">
                <a:solidFill>
                  <a:srgbClr val="000000"/>
                </a:solidFill>
                <a:uFillTx/>
              </a:defRPr>
            </a:pPr>
            <a:r>
              <a:rPr lang="en-US" sz="3200" dirty="0" smtClean="0"/>
              <a:t>No significant differences in distribution by urbanization level of school location, but significant differences by </a:t>
            </a:r>
            <a:r>
              <a:rPr lang="en-US" sz="3200" dirty="0" smtClean="0"/>
              <a:t>gender </a:t>
            </a:r>
            <a:r>
              <a:rPr lang="en-US" sz="3200" dirty="0" smtClean="0"/>
              <a:t>(8 grade, </a:t>
            </a:r>
            <a:r>
              <a:rPr lang="en-US" sz="3200" b="1" dirty="0" smtClean="0"/>
              <a:t>Reading</a:t>
            </a:r>
            <a:r>
              <a:rPr lang="lt-LT" sz="3200" dirty="0" smtClean="0"/>
              <a:t>,</a:t>
            </a:r>
            <a:r>
              <a:rPr lang="lt-LT" sz="3200" b="1" dirty="0" smtClean="0"/>
              <a:t> </a:t>
            </a:r>
            <a:r>
              <a:rPr lang="lt-LT" sz="3200" dirty="0"/>
              <a:t>2014</a:t>
            </a:r>
            <a:r>
              <a:rPr lang="en-US" sz="3200" dirty="0" smtClean="0"/>
              <a:t>)</a:t>
            </a:r>
            <a:endParaRPr lang="en-US" sz="3200" dirty="0"/>
          </a:p>
        </p:txBody>
      </p:sp>
      <p:sp>
        <p:nvSpPr>
          <p:cNvPr id="49" name="Slide Number Placeholder 41"/>
          <p:cNvSpPr>
            <a:spLocks noGrp="1"/>
          </p:cNvSpPr>
          <p:nvPr>
            <p:ph type="sldNum" sz="quarter" idx="8"/>
          </p:nvPr>
        </p:nvSpPr>
        <p:spPr>
          <a:xfrm>
            <a:off x="11506745" y="6344030"/>
            <a:ext cx="514829" cy="365129"/>
          </a:xfrm>
        </p:spPr>
        <p:txBody>
          <a:bodyPr/>
          <a:lstStyle/>
          <a:p>
            <a:pPr lvl="0"/>
            <a:fld id="{51D59B48-9D28-4849-9178-0E604650D7A9}" type="slidenum">
              <a:rPr lang="uk-UA" sz="1600" b="1" smtClean="0"/>
              <a:t>15</a:t>
            </a:fld>
            <a:endParaRPr lang="uk-UA" sz="1600" b="1" dirty="0"/>
          </a:p>
        </p:txBody>
      </p:sp>
      <p:pic>
        <p:nvPicPr>
          <p:cNvPr id="54" name="Graphic 50" descr="Man">
            <a:extLst>
              <a:ext uri="{FF2B5EF4-FFF2-40B4-BE49-F238E27FC236}">
                <a16:creationId xmlns:a16="http://schemas.microsoft.com/office/drawing/2014/main" id="{C08D3ED4-EA8D-470A-B0D5-7584D56BF7F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9486397" y="1924396"/>
            <a:ext cx="682828" cy="594707"/>
          </a:xfrm>
          <a:prstGeom prst="rect">
            <a:avLst/>
          </a:prstGeom>
          <a:noFill/>
          <a:ln cap="flat">
            <a:noFill/>
          </a:ln>
        </p:spPr>
      </p:pic>
      <p:pic>
        <p:nvPicPr>
          <p:cNvPr id="55" name="Graphic 59" descr="Woman">
            <a:extLst>
              <a:ext uri="{FF2B5EF4-FFF2-40B4-BE49-F238E27FC236}">
                <a16:creationId xmlns:a16="http://schemas.microsoft.com/office/drawing/2014/main" id="{7A99F4FA-3CF7-4DF7-BF0C-579486672443}"/>
              </a:ext>
            </a:extLst>
          </p:cNvPr>
          <p:cNvPicPr>
            <a:picLocks noChangeAspect="1"/>
          </p:cNvPicPr>
          <p:nvPr/>
        </p:nvPicPr>
        <p:blipFill rotWithShape="1">
          <a:blip r:embed="rId6">
            <a:extLst>
              <a:ext uri="{96DAC541-7B7A-43D3-8B79-37D633B846F1}">
                <asvg:svgBlip xmlns:asvg="http://schemas.microsoft.com/office/drawing/2016/SVG/main" xmlns="" r:embed="rId7"/>
              </a:ext>
            </a:extLst>
          </a:blip>
          <a:srcRect l="47849"/>
          <a:stretch/>
        </p:blipFill>
        <p:spPr>
          <a:xfrm>
            <a:off x="9316544" y="2685195"/>
            <a:ext cx="382490" cy="733421"/>
          </a:xfrm>
          <a:prstGeom prst="rect">
            <a:avLst/>
          </a:prstGeom>
          <a:noFill/>
          <a:ln cap="flat">
            <a:noFill/>
          </a:ln>
        </p:spPr>
      </p:pic>
      <p:sp>
        <p:nvSpPr>
          <p:cNvPr id="56" name="TextBox 55"/>
          <p:cNvSpPr txBox="1"/>
          <p:nvPr/>
        </p:nvSpPr>
        <p:spPr>
          <a:xfrm>
            <a:off x="768854" y="3724229"/>
            <a:ext cx="2493770" cy="307777"/>
          </a:xfrm>
          <a:prstGeom prst="rect">
            <a:avLst/>
          </a:prstGeom>
          <a:noFill/>
        </p:spPr>
        <p:txBody>
          <a:bodyPr wrap="square" rtlCol="0">
            <a:spAutoFit/>
          </a:bodyPr>
          <a:lstStyle/>
          <a:p>
            <a:pPr algn="ctr"/>
            <a:r>
              <a:rPr lang="en-US" sz="1400" dirty="0">
                <a:solidFill>
                  <a:schemeClr val="accent5">
                    <a:lumMod val="50000"/>
                  </a:schemeClr>
                </a:solidFill>
              </a:rPr>
              <a:t>Academically resilient </a:t>
            </a:r>
            <a:r>
              <a:rPr lang="en-US" sz="1400" dirty="0" smtClean="0">
                <a:solidFill>
                  <a:schemeClr val="accent5">
                    <a:lumMod val="50000"/>
                  </a:schemeClr>
                </a:solidFill>
              </a:rPr>
              <a:t>students</a:t>
            </a:r>
            <a:endParaRPr lang="en-US" sz="1400" dirty="0">
              <a:solidFill>
                <a:schemeClr val="accent5">
                  <a:lumMod val="50000"/>
                </a:schemeClr>
              </a:solidFill>
            </a:endParaRPr>
          </a:p>
        </p:txBody>
      </p:sp>
    </p:spTree>
    <p:extLst>
      <p:ext uri="{BB962C8B-B14F-4D97-AF65-F5344CB8AC3E}">
        <p14:creationId xmlns:p14="http://schemas.microsoft.com/office/powerpoint/2010/main" val="11425207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D66EA-BCD9-44A8-A968-BAE6A35F2864}"/>
              </a:ext>
            </a:extLst>
          </p:cNvPr>
          <p:cNvSpPr txBox="1"/>
          <p:nvPr/>
        </p:nvSpPr>
        <p:spPr>
          <a:xfrm>
            <a:off x="3425863" y="6437467"/>
            <a:ext cx="5434114" cy="331625"/>
          </a:xfrm>
          <a:prstGeom prst="rect">
            <a:avLst/>
          </a:prstGeom>
          <a:noFill/>
          <a:ln cap="flat">
            <a:noFill/>
          </a:ln>
        </p:spPr>
        <p:txBody>
          <a:bodyPr vert="horz" wrap="square" lIns="91440" tIns="45720" rIns="91440" bIns="45720" anchor="ctr" anchorCtr="1" compatLnSpc="1">
            <a:normAutofit/>
          </a:bodyPr>
          <a:lstStyle/>
          <a:p>
            <a:pPr lvl="0" algn="ctr">
              <a:lnSpc>
                <a:spcPct val="90000"/>
              </a:lnSpc>
              <a:defRPr sz="1800" b="0" i="0" u="none" strike="noStrike" kern="0" cap="none" spc="0" baseline="0">
                <a:solidFill>
                  <a:srgbClr val="000000"/>
                </a:solidFill>
                <a:uFillTx/>
              </a:defRPr>
            </a:pPr>
            <a:r>
              <a:rPr lang="en-US" sz="1400" dirty="0" smtClean="0">
                <a:solidFill>
                  <a:srgbClr val="2E75B6"/>
                </a:solidFill>
                <a:latin typeface="Calibri Light"/>
              </a:rPr>
              <a:t>2014, National Surveys, 8 grade, Math</a:t>
            </a:r>
            <a:endParaRPr lang="en-US" sz="1400" dirty="0">
              <a:solidFill>
                <a:srgbClr val="2E75B6"/>
              </a:solidFill>
              <a:latin typeface="Calibri Light"/>
            </a:endParaRPr>
          </a:p>
        </p:txBody>
      </p:sp>
      <p:cxnSp>
        <p:nvCxnSpPr>
          <p:cNvPr id="10" name="Straight Connector 3">
            <a:extLst>
              <a:ext uri="{FF2B5EF4-FFF2-40B4-BE49-F238E27FC236}">
                <a16:creationId xmlns:a16="http://schemas.microsoft.com/office/drawing/2014/main" id="{2030C6C1-36F9-481D-A8E8-CDD56D25A961}"/>
              </a:ext>
            </a:extLst>
          </p:cNvPr>
          <p:cNvCxnSpPr/>
          <p:nvPr/>
        </p:nvCxnSpPr>
        <p:spPr>
          <a:xfrm>
            <a:off x="3425863" y="952018"/>
            <a:ext cx="0" cy="5485449"/>
          </a:xfrm>
          <a:prstGeom prst="straightConnector1">
            <a:avLst/>
          </a:prstGeom>
          <a:noFill/>
          <a:ln w="346072" cap="flat">
            <a:solidFill>
              <a:srgbClr val="2E75B6"/>
            </a:solidFill>
            <a:prstDash val="solid"/>
            <a:miter/>
          </a:ln>
        </p:spPr>
      </p:cxnSp>
      <p:sp>
        <p:nvSpPr>
          <p:cNvPr id="11" name="TextBox 4">
            <a:extLst>
              <a:ext uri="{FF2B5EF4-FFF2-40B4-BE49-F238E27FC236}">
                <a16:creationId xmlns:a16="http://schemas.microsoft.com/office/drawing/2014/main" id="{AAE370FF-8B5E-432E-8F71-2DEEB767ECEE}"/>
              </a:ext>
            </a:extLst>
          </p:cNvPr>
          <p:cNvSpPr txBox="1"/>
          <p:nvPr/>
        </p:nvSpPr>
        <p:spPr>
          <a:xfrm>
            <a:off x="3855137" y="1110986"/>
            <a:ext cx="7917515" cy="461662"/>
          </a:xfrm>
          <a:prstGeom prst="rect">
            <a:avLst/>
          </a:prstGeom>
          <a:solidFill>
            <a:srgbClr val="BDD7EE"/>
          </a:solidFill>
          <a:ln w="38103" cap="flat">
            <a:solidFill>
              <a:srgbClr val="2E75B6"/>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kern="0" dirty="0">
                <a:solidFill>
                  <a:srgbClr val="1F4E79"/>
                </a:solidFill>
              </a:rPr>
              <a:t>Confidence in </a:t>
            </a:r>
            <a:r>
              <a:rPr lang="en-US" sz="2400" kern="0" dirty="0" smtClean="0">
                <a:solidFill>
                  <a:srgbClr val="1F4E79"/>
                </a:solidFill>
              </a:rPr>
              <a:t>ability </a:t>
            </a:r>
            <a:r>
              <a:rPr lang="en-US" sz="2400" kern="0" dirty="0">
                <a:solidFill>
                  <a:srgbClr val="1F4E79"/>
                </a:solidFill>
              </a:rPr>
              <a:t>to learn</a:t>
            </a:r>
            <a:endParaRPr lang="lt-LT" sz="2400" b="0" i="0" u="none" strike="noStrike" kern="1200" cap="none" spc="0" baseline="0" dirty="0">
              <a:solidFill>
                <a:srgbClr val="1F4E79"/>
              </a:solidFill>
              <a:uFillTx/>
              <a:latin typeface="Calibri"/>
            </a:endParaRPr>
          </a:p>
        </p:txBody>
      </p:sp>
      <p:sp>
        <p:nvSpPr>
          <p:cNvPr id="12" name="TextBox 53">
            <a:extLst>
              <a:ext uri="{FF2B5EF4-FFF2-40B4-BE49-F238E27FC236}">
                <a16:creationId xmlns:a16="http://schemas.microsoft.com/office/drawing/2014/main" id="{77C198C0-6721-4298-800A-4D89A04D21C8}"/>
              </a:ext>
            </a:extLst>
          </p:cNvPr>
          <p:cNvSpPr txBox="1"/>
          <p:nvPr/>
        </p:nvSpPr>
        <p:spPr>
          <a:xfrm>
            <a:off x="3842875" y="1838702"/>
            <a:ext cx="7929786" cy="461662"/>
          </a:xfrm>
          <a:prstGeom prst="rect">
            <a:avLst/>
          </a:prstGeom>
          <a:solidFill>
            <a:srgbClr val="BDD7EE"/>
          </a:solidFill>
          <a:ln w="38103" cap="flat">
            <a:solidFill>
              <a:srgbClr val="2E75B6"/>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dirty="0">
                <a:solidFill>
                  <a:srgbClr val="1F4E79"/>
                </a:solidFill>
              </a:rPr>
              <a:t>Perception of the meaning of learning</a:t>
            </a:r>
            <a:endParaRPr lang="lt-LT" sz="2400" b="0" i="0" u="none" strike="noStrike" kern="1200" cap="none" spc="0" baseline="0" dirty="0">
              <a:solidFill>
                <a:srgbClr val="1F4E79"/>
              </a:solidFill>
              <a:uFillTx/>
              <a:latin typeface="Calibri"/>
            </a:endParaRPr>
          </a:p>
        </p:txBody>
      </p:sp>
      <p:sp>
        <p:nvSpPr>
          <p:cNvPr id="13" name="TextBox 54">
            <a:extLst>
              <a:ext uri="{FF2B5EF4-FFF2-40B4-BE49-F238E27FC236}">
                <a16:creationId xmlns:a16="http://schemas.microsoft.com/office/drawing/2014/main" id="{49C951E3-C159-496D-9076-B55198A353DD}"/>
              </a:ext>
            </a:extLst>
          </p:cNvPr>
          <p:cNvSpPr txBox="1"/>
          <p:nvPr/>
        </p:nvSpPr>
        <p:spPr>
          <a:xfrm>
            <a:off x="3855137" y="3431670"/>
            <a:ext cx="7917533" cy="461662"/>
          </a:xfrm>
          <a:prstGeom prst="rect">
            <a:avLst/>
          </a:prstGeom>
          <a:solidFill>
            <a:srgbClr val="BDD7EE"/>
          </a:solidFill>
          <a:ln w="38103" cap="flat">
            <a:solidFill>
              <a:srgbClr val="2E75B6"/>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kern="0" dirty="0">
                <a:solidFill>
                  <a:srgbClr val="1F4E79"/>
                </a:solidFill>
              </a:rPr>
              <a:t>More ambitious aspirations for further learning</a:t>
            </a:r>
            <a:endParaRPr lang="lt-LT" sz="2400" b="0" i="0" u="none" strike="noStrike" kern="1200" cap="none" spc="0" baseline="0" dirty="0">
              <a:solidFill>
                <a:srgbClr val="1F4E79"/>
              </a:solidFill>
              <a:uFillTx/>
              <a:latin typeface="Calibri"/>
            </a:endParaRPr>
          </a:p>
        </p:txBody>
      </p:sp>
      <p:sp>
        <p:nvSpPr>
          <p:cNvPr id="14" name="TextBox 55">
            <a:extLst>
              <a:ext uri="{FF2B5EF4-FFF2-40B4-BE49-F238E27FC236}">
                <a16:creationId xmlns:a16="http://schemas.microsoft.com/office/drawing/2014/main" id="{50F18B15-C2FA-47B0-BE07-99B7620F5189}"/>
              </a:ext>
            </a:extLst>
          </p:cNvPr>
          <p:cNvSpPr txBox="1"/>
          <p:nvPr/>
        </p:nvSpPr>
        <p:spPr>
          <a:xfrm>
            <a:off x="3868949" y="2626623"/>
            <a:ext cx="7954786" cy="461662"/>
          </a:xfrm>
          <a:prstGeom prst="rect">
            <a:avLst/>
          </a:prstGeom>
          <a:solidFill>
            <a:srgbClr val="BDD7EE"/>
          </a:solidFill>
          <a:ln w="38103" cap="flat">
            <a:solidFill>
              <a:srgbClr val="2E75B6"/>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dirty="0" smtClean="0">
                <a:solidFill>
                  <a:srgbClr val="1F4E79"/>
                </a:solidFill>
              </a:rPr>
              <a:t>Belief that he can overcome learning difficulties</a:t>
            </a:r>
            <a:endParaRPr lang="en-US" sz="2400" b="0" i="0" u="none" strike="noStrike" kern="1200" cap="none" spc="0" baseline="0" dirty="0">
              <a:solidFill>
                <a:srgbClr val="1F4E79"/>
              </a:solidFill>
              <a:uFillTx/>
              <a:latin typeface="Calibri"/>
            </a:endParaRPr>
          </a:p>
        </p:txBody>
      </p:sp>
      <p:sp>
        <p:nvSpPr>
          <p:cNvPr id="15" name="TextBox 56">
            <a:extLst>
              <a:ext uri="{FF2B5EF4-FFF2-40B4-BE49-F238E27FC236}">
                <a16:creationId xmlns:a16="http://schemas.microsoft.com/office/drawing/2014/main" id="{841FD404-B27D-4D4F-B257-D7B177660C4D}"/>
              </a:ext>
            </a:extLst>
          </p:cNvPr>
          <p:cNvSpPr txBox="1"/>
          <p:nvPr/>
        </p:nvSpPr>
        <p:spPr>
          <a:xfrm>
            <a:off x="3855137" y="4244690"/>
            <a:ext cx="7917533" cy="461662"/>
          </a:xfrm>
          <a:prstGeom prst="rect">
            <a:avLst/>
          </a:prstGeom>
          <a:solidFill>
            <a:srgbClr val="BDD7EE"/>
          </a:solidFill>
          <a:ln w="38103" cap="flat">
            <a:solidFill>
              <a:srgbClr val="0070C0"/>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dirty="0">
                <a:solidFill>
                  <a:srgbClr val="1F4E79"/>
                </a:solidFill>
              </a:rPr>
              <a:t>Stronger social involvement in the classroom community</a:t>
            </a:r>
            <a:endParaRPr lang="lt-LT" sz="2400" b="0" i="0" u="none" strike="noStrike" kern="1200" cap="none" spc="0" baseline="0" dirty="0">
              <a:solidFill>
                <a:srgbClr val="1F4E79"/>
              </a:solidFill>
              <a:uFillTx/>
              <a:latin typeface="Calibri"/>
            </a:endParaRPr>
          </a:p>
        </p:txBody>
      </p:sp>
      <p:sp>
        <p:nvSpPr>
          <p:cNvPr id="16" name="TextBox 57">
            <a:extLst>
              <a:ext uri="{FF2B5EF4-FFF2-40B4-BE49-F238E27FC236}">
                <a16:creationId xmlns:a16="http://schemas.microsoft.com/office/drawing/2014/main" id="{73BA5BFD-A7C9-46AB-AC3B-0C45FC945811}"/>
              </a:ext>
            </a:extLst>
          </p:cNvPr>
          <p:cNvSpPr txBox="1"/>
          <p:nvPr/>
        </p:nvSpPr>
        <p:spPr>
          <a:xfrm>
            <a:off x="3855137" y="5049453"/>
            <a:ext cx="7917533" cy="461662"/>
          </a:xfrm>
          <a:prstGeom prst="rect">
            <a:avLst/>
          </a:prstGeom>
          <a:solidFill>
            <a:srgbClr val="BDD7EE"/>
          </a:solidFill>
          <a:ln w="38103" cap="flat">
            <a:solidFill>
              <a:srgbClr val="2E75B6"/>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dirty="0">
                <a:solidFill>
                  <a:srgbClr val="1F4E79"/>
                </a:solidFill>
              </a:rPr>
              <a:t>Higher metacognitive abilities of self-regulation</a:t>
            </a:r>
            <a:endParaRPr lang="lt-LT" sz="2400" b="0" i="0" u="none" strike="noStrike" kern="1200" cap="none" spc="0" baseline="0" dirty="0">
              <a:solidFill>
                <a:srgbClr val="1F4E79"/>
              </a:solidFill>
              <a:uFillTx/>
              <a:latin typeface="Calibri"/>
            </a:endParaRPr>
          </a:p>
        </p:txBody>
      </p:sp>
      <p:sp>
        <p:nvSpPr>
          <p:cNvPr id="17" name="TextBox 58">
            <a:extLst>
              <a:ext uri="{FF2B5EF4-FFF2-40B4-BE49-F238E27FC236}">
                <a16:creationId xmlns:a16="http://schemas.microsoft.com/office/drawing/2014/main" id="{613E2F81-892B-49C5-B05F-BD4F0F0FA53A}"/>
              </a:ext>
            </a:extLst>
          </p:cNvPr>
          <p:cNvSpPr txBox="1"/>
          <p:nvPr/>
        </p:nvSpPr>
        <p:spPr>
          <a:xfrm>
            <a:off x="3855137" y="5812667"/>
            <a:ext cx="7917524" cy="461662"/>
          </a:xfrm>
          <a:prstGeom prst="rect">
            <a:avLst/>
          </a:prstGeom>
          <a:solidFill>
            <a:srgbClr val="BDD7EE"/>
          </a:solidFill>
          <a:ln w="38103" cap="flat">
            <a:solidFill>
              <a:srgbClr val="2E75B6"/>
            </a:solidFill>
            <a:prstDash val="solid"/>
            <a:miter/>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2400" dirty="0" smtClean="0">
                <a:solidFill>
                  <a:srgbClr val="1F4E79"/>
                </a:solidFill>
              </a:rPr>
              <a:t>Greater parental support, interest in students learning</a:t>
            </a:r>
            <a:endParaRPr lang="en-US" sz="2400" b="0" i="0" u="none" strike="noStrike" kern="1200" cap="none" spc="0" baseline="0" dirty="0">
              <a:solidFill>
                <a:srgbClr val="1F4E79"/>
              </a:solidFill>
              <a:uFillTx/>
              <a:latin typeface="Calibri"/>
            </a:endParaRPr>
          </a:p>
        </p:txBody>
      </p:sp>
      <p:sp>
        <p:nvSpPr>
          <p:cNvPr id="18" name="Oval 61">
            <a:extLst>
              <a:ext uri="{FF2B5EF4-FFF2-40B4-BE49-F238E27FC236}">
                <a16:creationId xmlns:a16="http://schemas.microsoft.com/office/drawing/2014/main" id="{2BD8ED95-D774-40E5-A48D-1231E7BA6A9B}"/>
              </a:ext>
            </a:extLst>
          </p:cNvPr>
          <p:cNvSpPr/>
          <p:nvPr/>
        </p:nvSpPr>
        <p:spPr>
          <a:xfrm>
            <a:off x="3219629" y="1053617"/>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sp>
        <p:nvSpPr>
          <p:cNvPr id="19" name="Oval 62">
            <a:extLst>
              <a:ext uri="{FF2B5EF4-FFF2-40B4-BE49-F238E27FC236}">
                <a16:creationId xmlns:a16="http://schemas.microsoft.com/office/drawing/2014/main" id="{0D9CDB86-266E-4605-A1C7-7507AB6392AD}"/>
              </a:ext>
            </a:extLst>
          </p:cNvPr>
          <p:cNvSpPr/>
          <p:nvPr/>
        </p:nvSpPr>
        <p:spPr>
          <a:xfrm>
            <a:off x="3219218" y="1844052"/>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sp>
        <p:nvSpPr>
          <p:cNvPr id="20" name="Oval 63">
            <a:extLst>
              <a:ext uri="{FF2B5EF4-FFF2-40B4-BE49-F238E27FC236}">
                <a16:creationId xmlns:a16="http://schemas.microsoft.com/office/drawing/2014/main" id="{6BA4F9C7-D155-499D-94D7-E9E8523C901D}"/>
              </a:ext>
            </a:extLst>
          </p:cNvPr>
          <p:cNvSpPr/>
          <p:nvPr/>
        </p:nvSpPr>
        <p:spPr>
          <a:xfrm>
            <a:off x="3222839" y="2610209"/>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sp>
        <p:nvSpPr>
          <p:cNvPr id="21" name="Oval 64">
            <a:extLst>
              <a:ext uri="{FF2B5EF4-FFF2-40B4-BE49-F238E27FC236}">
                <a16:creationId xmlns:a16="http://schemas.microsoft.com/office/drawing/2014/main" id="{5EEC82CA-FD81-4271-931B-C2FC2F8C01F6}"/>
              </a:ext>
            </a:extLst>
          </p:cNvPr>
          <p:cNvSpPr/>
          <p:nvPr/>
        </p:nvSpPr>
        <p:spPr>
          <a:xfrm>
            <a:off x="3215213" y="3451439"/>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sp>
        <p:nvSpPr>
          <p:cNvPr id="22" name="Oval 65">
            <a:extLst>
              <a:ext uri="{FF2B5EF4-FFF2-40B4-BE49-F238E27FC236}">
                <a16:creationId xmlns:a16="http://schemas.microsoft.com/office/drawing/2014/main" id="{70E0F7A0-9045-4662-A549-D006A2610869}"/>
              </a:ext>
            </a:extLst>
          </p:cNvPr>
          <p:cNvSpPr/>
          <p:nvPr/>
        </p:nvSpPr>
        <p:spPr>
          <a:xfrm>
            <a:off x="3215213" y="4249353"/>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sp>
        <p:nvSpPr>
          <p:cNvPr id="23" name="Oval 66">
            <a:extLst>
              <a:ext uri="{FF2B5EF4-FFF2-40B4-BE49-F238E27FC236}">
                <a16:creationId xmlns:a16="http://schemas.microsoft.com/office/drawing/2014/main" id="{207ECA7B-439A-45D8-A066-CBC6FBF09A78}"/>
              </a:ext>
            </a:extLst>
          </p:cNvPr>
          <p:cNvSpPr/>
          <p:nvPr/>
        </p:nvSpPr>
        <p:spPr>
          <a:xfrm>
            <a:off x="3215213" y="5049453"/>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sp>
        <p:nvSpPr>
          <p:cNvPr id="24" name="Oval 67">
            <a:extLst>
              <a:ext uri="{FF2B5EF4-FFF2-40B4-BE49-F238E27FC236}">
                <a16:creationId xmlns:a16="http://schemas.microsoft.com/office/drawing/2014/main" id="{6E47C7B2-C02A-4893-AEE2-6F442A91D1F3}"/>
              </a:ext>
            </a:extLst>
          </p:cNvPr>
          <p:cNvSpPr/>
          <p:nvPr/>
        </p:nvSpPr>
        <p:spPr>
          <a:xfrm>
            <a:off x="3236994" y="5807829"/>
            <a:ext cx="409312" cy="45095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28575" cap="flat">
            <a:solidFill>
              <a:srgbClr val="2E75B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t-LT" sz="1800" b="0" i="0" u="none" strike="noStrike" kern="1200" cap="none" spc="0" baseline="0">
              <a:solidFill>
                <a:srgbClr val="FFFFFF"/>
              </a:solidFill>
              <a:uFillTx/>
              <a:latin typeface="Calibri"/>
            </a:endParaRPr>
          </a:p>
        </p:txBody>
      </p:sp>
      <p:pic>
        <p:nvPicPr>
          <p:cNvPr id="25" name="Graphic 68" descr="Head with gears">
            <a:extLst>
              <a:ext uri="{FF2B5EF4-FFF2-40B4-BE49-F238E27FC236}">
                <a16:creationId xmlns:a16="http://schemas.microsoft.com/office/drawing/2014/main" id="{2CBE79D3-E649-40AD-98E2-091583D7F01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264023" y="2661022"/>
            <a:ext cx="351120" cy="351120"/>
          </a:xfrm>
          <a:prstGeom prst="rect">
            <a:avLst/>
          </a:prstGeom>
          <a:noFill/>
          <a:ln cap="flat">
            <a:noFill/>
          </a:ln>
        </p:spPr>
      </p:pic>
      <p:pic>
        <p:nvPicPr>
          <p:cNvPr id="26" name="Graphic 71" descr="Graduation cap">
            <a:extLst>
              <a:ext uri="{FF2B5EF4-FFF2-40B4-BE49-F238E27FC236}">
                <a16:creationId xmlns:a16="http://schemas.microsoft.com/office/drawing/2014/main" id="{4B8D6319-CDA0-4418-AA87-227A4AFAF506}"/>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222839" y="3463692"/>
            <a:ext cx="392314" cy="392314"/>
          </a:xfrm>
          <a:prstGeom prst="rect">
            <a:avLst/>
          </a:prstGeom>
          <a:noFill/>
          <a:ln cap="flat">
            <a:noFill/>
          </a:ln>
        </p:spPr>
      </p:pic>
      <p:pic>
        <p:nvPicPr>
          <p:cNvPr id="27" name="Graphic 73" descr="Suburban scene">
            <a:extLst>
              <a:ext uri="{FF2B5EF4-FFF2-40B4-BE49-F238E27FC236}">
                <a16:creationId xmlns:a16="http://schemas.microsoft.com/office/drawing/2014/main" id="{FC026839-099F-4F72-B956-7C68D2613051}"/>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274539" y="5849563"/>
            <a:ext cx="316190" cy="316190"/>
          </a:xfrm>
          <a:prstGeom prst="rect">
            <a:avLst/>
          </a:prstGeom>
          <a:noFill/>
          <a:ln cap="flat">
            <a:noFill/>
          </a:ln>
        </p:spPr>
      </p:pic>
      <p:pic>
        <p:nvPicPr>
          <p:cNvPr id="29" name="Graphic 76" descr="Handshake">
            <a:extLst>
              <a:ext uri="{FF2B5EF4-FFF2-40B4-BE49-F238E27FC236}">
                <a16:creationId xmlns:a16="http://schemas.microsoft.com/office/drawing/2014/main" id="{6017C010-E892-4DBD-BE66-F3E06B1A9E06}"/>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222839" y="4299627"/>
            <a:ext cx="397407" cy="397407"/>
          </a:xfrm>
          <a:prstGeom prst="rect">
            <a:avLst/>
          </a:prstGeom>
          <a:noFill/>
          <a:ln cap="flat">
            <a:noFill/>
          </a:ln>
        </p:spPr>
      </p:pic>
      <p:pic>
        <p:nvPicPr>
          <p:cNvPr id="30" name="Graphic 78" descr="Bullseye">
            <a:extLst>
              <a:ext uri="{FF2B5EF4-FFF2-40B4-BE49-F238E27FC236}">
                <a16:creationId xmlns:a16="http://schemas.microsoft.com/office/drawing/2014/main" id="{9DF42623-05EF-4728-9903-1F7620629A3A}"/>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3255017" y="1892652"/>
            <a:ext cx="360136" cy="360136"/>
          </a:xfrm>
          <a:prstGeom prst="rect">
            <a:avLst/>
          </a:prstGeom>
          <a:noFill/>
          <a:ln cap="flat">
            <a:noFill/>
          </a:ln>
        </p:spPr>
      </p:pic>
      <p:pic>
        <p:nvPicPr>
          <p:cNvPr id="31" name="Graphic 80" descr="Person eating">
            <a:extLst>
              <a:ext uri="{FF2B5EF4-FFF2-40B4-BE49-F238E27FC236}">
                <a16:creationId xmlns:a16="http://schemas.microsoft.com/office/drawing/2014/main" id="{10A5677F-B30C-48B9-AD22-30BF22D0DE84}"/>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3256342" y="5090181"/>
            <a:ext cx="369893" cy="369893"/>
          </a:xfrm>
          <a:prstGeom prst="rect">
            <a:avLst/>
          </a:prstGeom>
          <a:noFill/>
          <a:ln cap="flat">
            <a:noFill/>
          </a:ln>
        </p:spPr>
      </p:pic>
      <p:pic>
        <p:nvPicPr>
          <p:cNvPr id="32" name="Graphic 82" descr="User">
            <a:extLst>
              <a:ext uri="{FF2B5EF4-FFF2-40B4-BE49-F238E27FC236}">
                <a16:creationId xmlns:a16="http://schemas.microsoft.com/office/drawing/2014/main" id="{EFB11453-5E36-4CA7-9822-D1EC9A947749}"/>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3222839" y="1071247"/>
            <a:ext cx="377016" cy="377016"/>
          </a:xfrm>
          <a:prstGeom prst="rect">
            <a:avLst/>
          </a:prstGeom>
          <a:noFill/>
          <a:ln cap="flat">
            <a:noFill/>
          </a:ln>
        </p:spPr>
      </p:pic>
      <p:pic>
        <p:nvPicPr>
          <p:cNvPr id="33" name="Graphic 78" descr="Man">
            <a:extLst>
              <a:ext uri="{FF2B5EF4-FFF2-40B4-BE49-F238E27FC236}">
                <a16:creationId xmlns:a16="http://schemas.microsoft.com/office/drawing/2014/main" id="{8014B829-859F-4BFB-8713-4006D950C639}"/>
              </a:ext>
            </a:extLst>
          </p:cNvPr>
          <p:cNvPicPr>
            <a:picLocks noChangeAspect="1"/>
          </p:cNvPicPr>
          <p:nvPr/>
        </p:nvPicPr>
        <p:blipFill>
          <a:blip r:embed="rId16">
            <a:extLst>
              <a:ext uri="{96DAC541-7B7A-43D3-8B79-37D633B846F1}">
                <asvg:svgBlip xmlns="" xmlns:asvg="http://schemas.microsoft.com/office/drawing/2016/SVG/main" r:embed="rId17"/>
              </a:ext>
            </a:extLst>
          </a:blip>
          <a:stretch>
            <a:fillRect/>
          </a:stretch>
        </p:blipFill>
        <p:spPr>
          <a:xfrm>
            <a:off x="181959" y="3114439"/>
            <a:ext cx="1025859" cy="1025859"/>
          </a:xfrm>
          <a:prstGeom prst="rect">
            <a:avLst/>
          </a:prstGeom>
          <a:noFill/>
          <a:ln cap="flat">
            <a:noFill/>
          </a:ln>
        </p:spPr>
      </p:pic>
      <p:pic>
        <p:nvPicPr>
          <p:cNvPr id="34" name="Graphic 79" descr="Man">
            <a:extLst>
              <a:ext uri="{FF2B5EF4-FFF2-40B4-BE49-F238E27FC236}">
                <a16:creationId xmlns:a16="http://schemas.microsoft.com/office/drawing/2014/main" id="{7A6F7B91-205A-449F-9F82-57847A23C203}"/>
              </a:ext>
            </a:extLst>
          </p:cNvPr>
          <p:cNvPicPr>
            <a:picLocks noChangeAspect="1"/>
          </p:cNvPicPr>
          <p:nvPr/>
        </p:nvPicPr>
        <p:blipFill>
          <a:blip r:embed="rId16">
            <a:extLst>
              <a:ext uri="{96DAC541-7B7A-43D3-8B79-37D633B846F1}">
                <asvg:svgBlip xmlns="" xmlns:asvg="http://schemas.microsoft.com/office/drawing/2016/SVG/main" r:embed="rId17"/>
              </a:ext>
            </a:extLst>
          </a:blip>
          <a:stretch>
            <a:fillRect/>
          </a:stretch>
        </p:blipFill>
        <p:spPr>
          <a:xfrm>
            <a:off x="1043671" y="3114448"/>
            <a:ext cx="1025859" cy="1025859"/>
          </a:xfrm>
          <a:prstGeom prst="rect">
            <a:avLst/>
          </a:prstGeom>
          <a:noFill/>
          <a:ln cap="flat">
            <a:noFill/>
          </a:ln>
        </p:spPr>
      </p:pic>
      <p:pic>
        <p:nvPicPr>
          <p:cNvPr id="35" name="Graphic 80" descr="Man">
            <a:extLst>
              <a:ext uri="{FF2B5EF4-FFF2-40B4-BE49-F238E27FC236}">
                <a16:creationId xmlns:a16="http://schemas.microsoft.com/office/drawing/2014/main" id="{62976A45-9D6B-4365-83BC-B29557DAAD2D}"/>
              </a:ext>
            </a:extLst>
          </p:cNvPr>
          <p:cNvPicPr>
            <a:picLocks noChangeAspect="1"/>
          </p:cNvPicPr>
          <p:nvPr/>
        </p:nvPicPr>
        <p:blipFill>
          <a:blip r:embed="rId18">
            <a:extLst>
              <a:ext uri="{96DAC541-7B7A-43D3-8B79-37D633B846F1}">
                <asvg:svgBlip xmlns="" xmlns:asvg="http://schemas.microsoft.com/office/drawing/2016/SVG/main" r:embed="rId19"/>
              </a:ext>
            </a:extLst>
          </a:blip>
          <a:stretch>
            <a:fillRect/>
          </a:stretch>
        </p:blipFill>
        <p:spPr>
          <a:xfrm>
            <a:off x="1956919" y="3114448"/>
            <a:ext cx="1025859" cy="1025859"/>
          </a:xfrm>
          <a:prstGeom prst="rect">
            <a:avLst/>
          </a:prstGeom>
          <a:noFill/>
          <a:ln cap="flat">
            <a:noFill/>
          </a:ln>
        </p:spPr>
      </p:pic>
      <p:sp>
        <p:nvSpPr>
          <p:cNvPr id="36" name="Rectangle 35">
            <a:extLst>
              <a:ext uri="{FF2B5EF4-FFF2-40B4-BE49-F238E27FC236}">
                <a16:creationId xmlns:a16="http://schemas.microsoft.com/office/drawing/2014/main" id="{6B11B203-49A8-45BC-9E6F-AC844BBD19D8}"/>
              </a:ext>
            </a:extLst>
          </p:cNvPr>
          <p:cNvSpPr/>
          <p:nvPr/>
        </p:nvSpPr>
        <p:spPr>
          <a:xfrm>
            <a:off x="353282" y="2906645"/>
            <a:ext cx="2493770" cy="1392982"/>
          </a:xfrm>
          <a:prstGeom prst="rect">
            <a:avLst/>
          </a:prstGeom>
          <a:solidFill>
            <a:srgbClr val="CCECFF">
              <a:alpha val="14118"/>
            </a:srgb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7" name="Title 1">
            <a:extLst>
              <a:ext uri="{FF2B5EF4-FFF2-40B4-BE49-F238E27FC236}">
                <a16:creationId xmlns:a16="http://schemas.microsoft.com/office/drawing/2014/main" id="{3954FDA6-E4F9-4E6C-B737-8574CB5F5995}"/>
              </a:ext>
            </a:extLst>
          </p:cNvPr>
          <p:cNvSpPr txBox="1"/>
          <p:nvPr/>
        </p:nvSpPr>
        <p:spPr>
          <a:xfrm>
            <a:off x="0" y="17190"/>
            <a:ext cx="12021574" cy="660782"/>
          </a:xfrm>
          <a:prstGeom prst="rect">
            <a:avLst/>
          </a:prstGeom>
          <a:noFill/>
          <a:ln cap="flat">
            <a:noFill/>
          </a:ln>
        </p:spPr>
        <p:txBody>
          <a:bodyPr vert="horz" wrap="square" lIns="91440" tIns="45720" rIns="91440" bIns="45720" anchor="ctr" anchorCtr="1" compatLnSpc="1">
            <a:noAutofit/>
          </a:bodyPr>
          <a:lstStyle/>
          <a:p>
            <a:pPr marL="0" marR="0" lvl="0" indent="0"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3600" b="1" dirty="0" smtClean="0"/>
              <a:t>Academically resilient students </a:t>
            </a:r>
            <a:r>
              <a:rPr lang="en-US" sz="3600" dirty="0" smtClean="0"/>
              <a:t>(8 grade</a:t>
            </a:r>
            <a:r>
              <a:rPr lang="en-US" sz="3600" dirty="0" smtClean="0"/>
              <a:t>, Mathematics</a:t>
            </a:r>
            <a:r>
              <a:rPr lang="lt-LT" sz="3600" dirty="0" smtClean="0"/>
              <a:t>, 2014</a:t>
            </a:r>
            <a:r>
              <a:rPr lang="en-US" sz="3600" dirty="0" smtClean="0"/>
              <a:t>)</a:t>
            </a:r>
            <a:r>
              <a:rPr lang="en-US" sz="3600" dirty="0" smtClean="0"/>
              <a:t>:</a:t>
            </a:r>
            <a:endParaRPr lang="en-US" sz="3600" i="0" u="none" strike="noStrike" kern="1200" cap="none" spc="0" baseline="0" dirty="0">
              <a:uFillTx/>
            </a:endParaRPr>
          </a:p>
        </p:txBody>
      </p:sp>
      <p:sp>
        <p:nvSpPr>
          <p:cNvPr id="38" name="Slide Number Placeholder 41"/>
          <p:cNvSpPr>
            <a:spLocks noGrp="1"/>
          </p:cNvSpPr>
          <p:nvPr>
            <p:ph type="sldNum" sz="quarter" idx="8"/>
          </p:nvPr>
        </p:nvSpPr>
        <p:spPr>
          <a:xfrm>
            <a:off x="11506745" y="6344030"/>
            <a:ext cx="514829" cy="365129"/>
          </a:xfrm>
        </p:spPr>
        <p:txBody>
          <a:bodyPr/>
          <a:lstStyle/>
          <a:p>
            <a:pPr lvl="0"/>
            <a:fld id="{51D59B48-9D28-4849-9178-0E604650D7A9}" type="slidenum">
              <a:rPr lang="uk-UA" sz="1600" b="1" smtClean="0"/>
              <a:t>16</a:t>
            </a:fld>
            <a:endParaRPr lang="uk-UA" sz="1600" b="1" dirty="0"/>
          </a:p>
        </p:txBody>
      </p:sp>
      <p:sp>
        <p:nvSpPr>
          <p:cNvPr id="39" name="TextBox 38"/>
          <p:cNvSpPr txBox="1"/>
          <p:nvPr/>
        </p:nvSpPr>
        <p:spPr>
          <a:xfrm>
            <a:off x="349003" y="4274624"/>
            <a:ext cx="2493770" cy="307777"/>
          </a:xfrm>
          <a:prstGeom prst="rect">
            <a:avLst/>
          </a:prstGeom>
          <a:noFill/>
        </p:spPr>
        <p:txBody>
          <a:bodyPr wrap="square" rtlCol="0">
            <a:spAutoFit/>
          </a:bodyPr>
          <a:lstStyle/>
          <a:p>
            <a:pPr algn="ctr"/>
            <a:r>
              <a:rPr lang="en-US" sz="1400" dirty="0">
                <a:solidFill>
                  <a:schemeClr val="accent5">
                    <a:lumMod val="50000"/>
                  </a:schemeClr>
                </a:solidFill>
              </a:rPr>
              <a:t>Academically resilient </a:t>
            </a:r>
            <a:r>
              <a:rPr lang="en-US" sz="1400" dirty="0" smtClean="0">
                <a:solidFill>
                  <a:schemeClr val="accent5">
                    <a:lumMod val="50000"/>
                  </a:schemeClr>
                </a:solidFill>
              </a:rPr>
              <a:t>students</a:t>
            </a:r>
            <a:endParaRPr lang="en-US" sz="1400" dirty="0">
              <a:solidFill>
                <a:schemeClr val="accent5">
                  <a:lumMod val="50000"/>
                </a:schemeClr>
              </a:solidFill>
            </a:endParaRPr>
          </a:p>
        </p:txBody>
      </p:sp>
    </p:spTree>
    <p:extLst>
      <p:ext uri="{BB962C8B-B14F-4D97-AF65-F5344CB8AC3E}">
        <p14:creationId xmlns:p14="http://schemas.microsoft.com/office/powerpoint/2010/main" val="40517655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b="0" dirty="0" smtClean="0"/>
              <a:t>Results (8 grade, Mathematics</a:t>
            </a:r>
            <a:r>
              <a:rPr lang="lt-LT" sz="3600" b="0" dirty="0" smtClean="0"/>
              <a:t>, 2014</a:t>
            </a:r>
            <a:r>
              <a:rPr lang="en-US" sz="3600" b="0" dirty="0" smtClean="0"/>
              <a:t>):</a:t>
            </a:r>
            <a:endParaRPr lang="en-US" sz="3600" b="0" dirty="0">
              <a:latin typeface="+mn-lt"/>
            </a:endParaRPr>
          </a:p>
        </p:txBody>
      </p:sp>
      <p:sp>
        <p:nvSpPr>
          <p:cNvPr id="5" name="Text Placeholder 4"/>
          <p:cNvSpPr>
            <a:spLocks noGrp="1"/>
          </p:cNvSpPr>
          <p:nvPr>
            <p:ph type="body" sz="quarter" idx="12"/>
          </p:nvPr>
        </p:nvSpPr>
        <p:spPr>
          <a:xfrm>
            <a:off x="641645" y="1662545"/>
            <a:ext cx="10381862" cy="4585936"/>
          </a:xfrm>
        </p:spPr>
        <p:txBody>
          <a:bodyPr anchor="ctr"/>
          <a:lstStyle/>
          <a:p>
            <a:pPr marL="285750" indent="-285750">
              <a:buFont typeface="Arial" panose="020B0604020202020204" pitchFamily="34" charset="0"/>
              <a:buChar char="•"/>
            </a:pPr>
            <a:r>
              <a:rPr lang="en-GB" sz="1600" dirty="0">
                <a:solidFill>
                  <a:schemeClr val="accent5">
                    <a:lumMod val="50000"/>
                  </a:schemeClr>
                </a:solidFill>
              </a:rPr>
              <a:t>All students’ motivational resource indicators had substantially higher scores </a:t>
            </a:r>
            <a:r>
              <a:rPr lang="en-GB" sz="1600" b="0" dirty="0">
                <a:solidFill>
                  <a:schemeClr val="accent5">
                    <a:lumMod val="50000"/>
                  </a:schemeClr>
                </a:solidFill>
              </a:rPr>
              <a:t>among resilient students (self-efficacy (t(82) = -2.553, p = 0.013, effect size g =</a:t>
            </a:r>
            <a:r>
              <a:rPr lang="en-GB" sz="1600" b="0" dirty="0" smtClean="0">
                <a:solidFill>
                  <a:schemeClr val="accent5">
                    <a:lumMod val="50000"/>
                  </a:schemeClr>
                </a:solidFill>
              </a:rPr>
              <a:t>0.</a:t>
            </a:r>
            <a:r>
              <a:rPr lang="lt-LT" sz="1600" b="0" dirty="0" smtClean="0">
                <a:solidFill>
                  <a:schemeClr val="accent5">
                    <a:lumMod val="50000"/>
                  </a:schemeClr>
                </a:solidFill>
              </a:rPr>
              <a:t>595</a:t>
            </a:r>
            <a:r>
              <a:rPr lang="en-GB" sz="1600" b="0" dirty="0" smtClean="0">
                <a:solidFill>
                  <a:schemeClr val="accent5">
                    <a:lumMod val="50000"/>
                  </a:schemeClr>
                </a:solidFill>
              </a:rPr>
              <a:t>) </a:t>
            </a:r>
            <a:r>
              <a:rPr lang="en-GB" sz="1600" b="0" dirty="0">
                <a:solidFill>
                  <a:schemeClr val="accent5">
                    <a:lumMod val="50000"/>
                  </a:schemeClr>
                </a:solidFill>
              </a:rPr>
              <a:t>task value (t(82)= -2.520, p = 0.014, effect size g = </a:t>
            </a:r>
            <a:r>
              <a:rPr lang="en-GB" sz="1600" b="0" dirty="0" smtClean="0">
                <a:solidFill>
                  <a:schemeClr val="accent5">
                    <a:lumMod val="50000"/>
                  </a:schemeClr>
                </a:solidFill>
              </a:rPr>
              <a:t>0.59</a:t>
            </a:r>
            <a:r>
              <a:rPr lang="lt-LT" sz="1600" b="0" dirty="0" smtClean="0">
                <a:solidFill>
                  <a:schemeClr val="accent5">
                    <a:lumMod val="50000"/>
                  </a:schemeClr>
                </a:solidFill>
              </a:rPr>
              <a:t>3</a:t>
            </a:r>
            <a:r>
              <a:rPr lang="en-GB" sz="1600" b="0" dirty="0" smtClean="0">
                <a:solidFill>
                  <a:schemeClr val="accent5">
                    <a:lumMod val="50000"/>
                  </a:schemeClr>
                </a:solidFill>
              </a:rPr>
              <a:t>), </a:t>
            </a:r>
            <a:r>
              <a:rPr lang="en-GB" sz="1600" b="0" dirty="0">
                <a:solidFill>
                  <a:schemeClr val="accent5">
                    <a:lumMod val="50000"/>
                  </a:schemeClr>
                </a:solidFill>
              </a:rPr>
              <a:t>beliefs about difficulties in learning (t(82)= 2.189, p = 0.031, effect size g = </a:t>
            </a:r>
            <a:r>
              <a:rPr lang="en-GB" sz="1600" b="0" dirty="0" smtClean="0">
                <a:solidFill>
                  <a:schemeClr val="accent5">
                    <a:lumMod val="50000"/>
                  </a:schemeClr>
                </a:solidFill>
              </a:rPr>
              <a:t>0.5</a:t>
            </a:r>
            <a:r>
              <a:rPr lang="lt-LT" sz="1600" b="0" dirty="0" smtClean="0">
                <a:solidFill>
                  <a:schemeClr val="accent5">
                    <a:lumMod val="50000"/>
                  </a:schemeClr>
                </a:solidFill>
              </a:rPr>
              <a:t>06</a:t>
            </a:r>
            <a:r>
              <a:rPr lang="en-GB" sz="1600" b="0" dirty="0" smtClean="0">
                <a:solidFill>
                  <a:schemeClr val="accent5">
                    <a:lumMod val="50000"/>
                  </a:schemeClr>
                </a:solidFill>
              </a:rPr>
              <a:t>)). </a:t>
            </a:r>
            <a:r>
              <a:rPr lang="en-GB" sz="1600" b="0" dirty="0">
                <a:solidFill>
                  <a:schemeClr val="accent5">
                    <a:lumMod val="50000"/>
                  </a:schemeClr>
                </a:solidFill>
              </a:rPr>
              <a:t>Resilient students had higher future learning expectations (t(261) = 5.679, p = 0.000, effect size g = 0.722).</a:t>
            </a:r>
            <a:endParaRPr lang="lt-LT" sz="1600" b="0" dirty="0">
              <a:solidFill>
                <a:schemeClr val="accent5">
                  <a:lumMod val="50000"/>
                </a:schemeClr>
              </a:solidFill>
            </a:endParaRPr>
          </a:p>
          <a:p>
            <a:pPr marL="285750" indent="-285750">
              <a:buFont typeface="Arial" panose="020B0604020202020204" pitchFamily="34" charset="0"/>
              <a:buChar char="•"/>
            </a:pPr>
            <a:r>
              <a:rPr lang="en-GB" sz="1600" b="0" dirty="0">
                <a:solidFill>
                  <a:schemeClr val="accent5">
                    <a:lumMod val="50000"/>
                  </a:schemeClr>
                </a:solidFill>
              </a:rPr>
              <a:t>Resilient students showed </a:t>
            </a:r>
            <a:r>
              <a:rPr lang="en-GB" sz="1600" dirty="0">
                <a:solidFill>
                  <a:schemeClr val="accent5">
                    <a:lumMod val="50000"/>
                  </a:schemeClr>
                </a:solidFill>
              </a:rPr>
              <a:t>higher social engagement </a:t>
            </a:r>
            <a:r>
              <a:rPr lang="en-GB" sz="1600" b="0" dirty="0">
                <a:solidFill>
                  <a:schemeClr val="accent5">
                    <a:lumMod val="50000"/>
                  </a:schemeClr>
                </a:solidFill>
              </a:rPr>
              <a:t>(t(318) =-2.279, p = 0.023, effect size g = </a:t>
            </a:r>
            <a:r>
              <a:rPr lang="en-GB" sz="1600" b="0" dirty="0" smtClean="0">
                <a:solidFill>
                  <a:schemeClr val="accent5">
                    <a:lumMod val="50000"/>
                  </a:schemeClr>
                </a:solidFill>
              </a:rPr>
              <a:t>0.2</a:t>
            </a:r>
            <a:r>
              <a:rPr lang="lt-LT" sz="1600" b="0" dirty="0" smtClean="0">
                <a:solidFill>
                  <a:schemeClr val="accent5">
                    <a:lumMod val="50000"/>
                  </a:schemeClr>
                </a:solidFill>
              </a:rPr>
              <a:t>56</a:t>
            </a:r>
            <a:r>
              <a:rPr lang="en-GB" sz="1600" b="0" dirty="0" smtClean="0">
                <a:solidFill>
                  <a:schemeClr val="accent5">
                    <a:lumMod val="50000"/>
                  </a:schemeClr>
                </a:solidFill>
              </a:rPr>
              <a:t>).</a:t>
            </a:r>
            <a:endParaRPr lang="lt-LT" sz="1600" b="0" dirty="0">
              <a:solidFill>
                <a:schemeClr val="accent5">
                  <a:lumMod val="50000"/>
                </a:schemeClr>
              </a:solidFill>
            </a:endParaRPr>
          </a:p>
          <a:p>
            <a:pPr marL="285750" indent="-285750">
              <a:buFont typeface="Arial" panose="020B0604020202020204" pitchFamily="34" charset="0"/>
              <a:buChar char="•"/>
            </a:pPr>
            <a:r>
              <a:rPr lang="en-GB" sz="1600" b="0" dirty="0">
                <a:solidFill>
                  <a:schemeClr val="accent5">
                    <a:lumMod val="50000"/>
                  </a:schemeClr>
                </a:solidFill>
              </a:rPr>
              <a:t>A substantial difference between the two groups was observed in </a:t>
            </a:r>
            <a:r>
              <a:rPr lang="en-GB" sz="1600" dirty="0">
                <a:solidFill>
                  <a:schemeClr val="accent5">
                    <a:lumMod val="50000"/>
                  </a:schemeClr>
                </a:solidFill>
              </a:rPr>
              <a:t>meta-cognitive self-regulation </a:t>
            </a:r>
            <a:r>
              <a:rPr lang="en-GB" sz="1600" b="0" dirty="0">
                <a:solidFill>
                  <a:schemeClr val="accent5">
                    <a:lumMod val="50000"/>
                  </a:schemeClr>
                </a:solidFill>
              </a:rPr>
              <a:t>(indicator from cognitive engagement group) (t(82) = -2.155, p =0.034, effect size g = </a:t>
            </a:r>
            <a:r>
              <a:rPr lang="en-GB" sz="1600" b="0" dirty="0" smtClean="0">
                <a:solidFill>
                  <a:schemeClr val="accent5">
                    <a:lumMod val="50000"/>
                  </a:schemeClr>
                </a:solidFill>
              </a:rPr>
              <a:t>0.</a:t>
            </a:r>
            <a:r>
              <a:rPr lang="lt-LT" sz="1600" b="0" dirty="0" smtClean="0">
                <a:solidFill>
                  <a:schemeClr val="accent5">
                    <a:lumMod val="50000"/>
                  </a:schemeClr>
                </a:solidFill>
              </a:rPr>
              <a:t>494</a:t>
            </a:r>
            <a:r>
              <a:rPr lang="en-GB" sz="1600" b="0" dirty="0" smtClean="0">
                <a:solidFill>
                  <a:schemeClr val="accent5">
                    <a:lumMod val="50000"/>
                  </a:schemeClr>
                </a:solidFill>
              </a:rPr>
              <a:t>), </a:t>
            </a:r>
            <a:r>
              <a:rPr lang="en-GB" sz="1600" b="0" dirty="0">
                <a:solidFill>
                  <a:schemeClr val="accent5">
                    <a:lumMod val="50000"/>
                  </a:schemeClr>
                </a:solidFill>
              </a:rPr>
              <a:t>but no significant differences were observed in effort regulation.</a:t>
            </a:r>
            <a:endParaRPr lang="lt-LT" sz="1600" b="0" dirty="0">
              <a:solidFill>
                <a:schemeClr val="accent5">
                  <a:lumMod val="50000"/>
                </a:schemeClr>
              </a:solidFill>
            </a:endParaRPr>
          </a:p>
          <a:p>
            <a:pPr marL="285750" indent="-285750">
              <a:buFont typeface="Arial" panose="020B0604020202020204" pitchFamily="34" charset="0"/>
              <a:buChar char="•"/>
            </a:pPr>
            <a:r>
              <a:rPr lang="en-GB" sz="1600" dirty="0">
                <a:solidFill>
                  <a:schemeClr val="accent5">
                    <a:lumMod val="50000"/>
                  </a:schemeClr>
                </a:solidFill>
              </a:rPr>
              <a:t>Contextual support from parents also showed significant differences </a:t>
            </a:r>
            <a:r>
              <a:rPr lang="en-GB" sz="1600" b="0" dirty="0" smtClean="0">
                <a:solidFill>
                  <a:schemeClr val="accent5">
                    <a:lumMod val="50000"/>
                  </a:schemeClr>
                </a:solidFill>
              </a:rPr>
              <a:t>(</a:t>
            </a:r>
            <a:r>
              <a:rPr lang="en-GB" sz="1600" b="0" dirty="0">
                <a:solidFill>
                  <a:schemeClr val="accent5">
                    <a:lumMod val="50000"/>
                  </a:schemeClr>
                </a:solidFill>
              </a:rPr>
              <a:t>t(322) = -3.378, p = 0.001, effect size g = </a:t>
            </a:r>
            <a:r>
              <a:rPr lang="en-GB" sz="1600" b="0" dirty="0" smtClean="0">
                <a:solidFill>
                  <a:schemeClr val="accent5">
                    <a:lumMod val="50000"/>
                  </a:schemeClr>
                </a:solidFill>
              </a:rPr>
              <a:t>0.3</a:t>
            </a:r>
            <a:r>
              <a:rPr lang="lt-LT" sz="1600" b="0" dirty="0" smtClean="0">
                <a:solidFill>
                  <a:schemeClr val="accent5">
                    <a:lumMod val="50000"/>
                  </a:schemeClr>
                </a:solidFill>
              </a:rPr>
              <a:t>35</a:t>
            </a:r>
            <a:r>
              <a:rPr lang="en-GB" sz="1600" b="0" dirty="0" smtClean="0">
                <a:solidFill>
                  <a:schemeClr val="accent5">
                    <a:lumMod val="50000"/>
                  </a:schemeClr>
                </a:solidFill>
              </a:rPr>
              <a:t>). </a:t>
            </a:r>
            <a:r>
              <a:rPr lang="en-GB" sz="1600" b="0" dirty="0">
                <a:solidFill>
                  <a:schemeClr val="accent5">
                    <a:lumMod val="50000"/>
                  </a:schemeClr>
                </a:solidFill>
              </a:rPr>
              <a:t>There were no significant differences in teacher support, which rise a need to explore this aspect more in-depth and use more specific indicators, reflecting various aspects of teaching.</a:t>
            </a:r>
            <a:endParaRPr lang="lt-LT" sz="1600" b="0" dirty="0">
              <a:solidFill>
                <a:schemeClr val="accent5">
                  <a:lumMod val="50000"/>
                </a:schemeClr>
              </a:solidFill>
            </a:endParaRPr>
          </a:p>
          <a:p>
            <a:pPr marL="285750" indent="-285750">
              <a:spcBef>
                <a:spcPts val="1200"/>
              </a:spcBef>
              <a:buFont typeface="Arial" panose="020B0604020202020204" pitchFamily="34" charset="0"/>
              <a:buChar char="•"/>
            </a:pPr>
            <a:endParaRPr lang="en-US" sz="1600" b="0" dirty="0" smtClean="0">
              <a:solidFill>
                <a:schemeClr val="accent5">
                  <a:lumMod val="50000"/>
                </a:schemeClr>
              </a:solidFill>
              <a:latin typeface="+mn-lt"/>
            </a:endParaRPr>
          </a:p>
        </p:txBody>
      </p:sp>
    </p:spTree>
    <p:extLst>
      <p:ext uri="{BB962C8B-B14F-4D97-AF65-F5344CB8AC3E}">
        <p14:creationId xmlns:p14="http://schemas.microsoft.com/office/powerpoint/2010/main" val="42022180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b="0" dirty="0" smtClean="0"/>
              <a:t>Effect size (</a:t>
            </a:r>
            <a:r>
              <a:rPr lang="en-US" sz="3600" b="0" dirty="0" err="1" smtClean="0"/>
              <a:t>Hedges'g</a:t>
            </a:r>
            <a:r>
              <a:rPr lang="en-US" sz="3600" b="0" dirty="0" smtClean="0"/>
              <a:t> coefficients)</a:t>
            </a:r>
            <a:endParaRPr lang="en-US" sz="3600" b="0" dirty="0">
              <a:latin typeface="+mn-lt"/>
            </a:endParaRPr>
          </a:p>
        </p:txBody>
      </p:sp>
      <p:graphicFrame>
        <p:nvGraphicFramePr>
          <p:cNvPr id="4" name="Turinio vietos rezervavimo ženklas 6"/>
          <p:cNvGraphicFramePr>
            <a:graphicFrameLocks/>
          </p:cNvGraphicFramePr>
          <p:nvPr>
            <p:extLst>
              <p:ext uri="{D42A27DB-BD31-4B8C-83A1-F6EECF244321}">
                <p14:modId xmlns:p14="http://schemas.microsoft.com/office/powerpoint/2010/main" val="452772950"/>
              </p:ext>
            </p:extLst>
          </p:nvPr>
        </p:nvGraphicFramePr>
        <p:xfrm>
          <a:off x="192757" y="2044933"/>
          <a:ext cx="7265328" cy="3886390"/>
        </p:xfrm>
        <a:graphic>
          <a:graphicData uri="http://schemas.openxmlformats.org/drawingml/2006/table">
            <a:tbl>
              <a:tblPr>
                <a:tableStyleId>{BC89EF96-8CEA-46FF-86C4-4CE0E7609802}</a:tableStyleId>
              </a:tblPr>
              <a:tblGrid>
                <a:gridCol w="4160704">
                  <a:extLst>
                    <a:ext uri="{9D8B030D-6E8A-4147-A177-3AD203B41FA5}">
                      <a16:colId xmlns:a16="http://schemas.microsoft.com/office/drawing/2014/main" val="1480655153"/>
                    </a:ext>
                  </a:extLst>
                </a:gridCol>
                <a:gridCol w="776156">
                  <a:extLst>
                    <a:ext uri="{9D8B030D-6E8A-4147-A177-3AD203B41FA5}">
                      <a16:colId xmlns:a16="http://schemas.microsoft.com/office/drawing/2014/main" val="3607613092"/>
                    </a:ext>
                  </a:extLst>
                </a:gridCol>
                <a:gridCol w="776156">
                  <a:extLst>
                    <a:ext uri="{9D8B030D-6E8A-4147-A177-3AD203B41FA5}">
                      <a16:colId xmlns:a16="http://schemas.microsoft.com/office/drawing/2014/main" val="465311799"/>
                    </a:ext>
                  </a:extLst>
                </a:gridCol>
                <a:gridCol w="776156">
                  <a:extLst>
                    <a:ext uri="{9D8B030D-6E8A-4147-A177-3AD203B41FA5}">
                      <a16:colId xmlns:a16="http://schemas.microsoft.com/office/drawing/2014/main" val="2527517722"/>
                    </a:ext>
                  </a:extLst>
                </a:gridCol>
                <a:gridCol w="776156">
                  <a:extLst>
                    <a:ext uri="{9D8B030D-6E8A-4147-A177-3AD203B41FA5}">
                      <a16:colId xmlns:a16="http://schemas.microsoft.com/office/drawing/2014/main" val="3801053464"/>
                    </a:ext>
                  </a:extLst>
                </a:gridCol>
              </a:tblGrid>
              <a:tr h="296960">
                <a:tc>
                  <a:txBody>
                    <a:bodyPr/>
                    <a:lstStyle/>
                    <a:p>
                      <a:pPr algn="l" fontAlgn="b"/>
                      <a:endParaRPr lang="en-US" sz="1050" b="0" i="0" u="none" strike="noStrike" noProof="0" dirty="0">
                        <a:solidFill>
                          <a:srgbClr val="000000"/>
                        </a:solidFill>
                        <a:effectLst/>
                        <a:latin typeface="Calibri" panose="020F0502020204030204" pitchFamily="34" charset="0"/>
                      </a:endParaRPr>
                    </a:p>
                  </a:txBody>
                  <a:tcPr marL="9525" marR="9525" marT="9525" marB="0" anchor="b"/>
                </a:tc>
                <a:tc gridSpan="4">
                  <a:txBody>
                    <a:bodyPr/>
                    <a:lstStyle/>
                    <a:p>
                      <a:pPr algn="ctr" fontAlgn="b"/>
                      <a:r>
                        <a:rPr lang="en-US" sz="1600" b="1" i="1" u="none" strike="noStrike" noProof="0" dirty="0" err="1" smtClean="0">
                          <a:effectLst/>
                        </a:rPr>
                        <a:t>Hedges'g</a:t>
                      </a:r>
                      <a:r>
                        <a:rPr lang="en-US" sz="1600" b="1" i="1" u="none" strike="noStrike" noProof="0" dirty="0" smtClean="0">
                          <a:effectLst/>
                        </a:rPr>
                        <a:t> coefficients</a:t>
                      </a:r>
                      <a:endParaRPr lang="en-US" sz="1600" b="1" i="1" u="none" strike="noStrike" noProof="0" dirty="0">
                        <a:solidFill>
                          <a:srgbClr val="000000"/>
                        </a:solidFill>
                        <a:effectLst/>
                        <a:latin typeface="Calibri" panose="020F0502020204030204" pitchFamily="34" charset="0"/>
                      </a:endParaRPr>
                    </a:p>
                  </a:txBody>
                  <a:tcPr marL="9525" marR="9525" marT="9525" marB="0" anchor="b"/>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val="2084005072"/>
                  </a:ext>
                </a:extLst>
              </a:tr>
              <a:tr h="295685">
                <a:tc rowSpan="2">
                  <a:txBody>
                    <a:bodyPr/>
                    <a:lstStyle/>
                    <a:p>
                      <a:pPr algn="l" fontAlgn="b"/>
                      <a:r>
                        <a:rPr lang="en-US" sz="1050" u="none" strike="noStrike" noProof="0" dirty="0" smtClean="0">
                          <a:effectLst/>
                        </a:rPr>
                        <a:t> </a:t>
                      </a:r>
                      <a:endParaRPr lang="en-US" sz="1050" b="0" i="0" u="none" strike="noStrike" noProof="0" dirty="0">
                        <a:solidFill>
                          <a:srgbClr val="000000"/>
                        </a:solidFill>
                        <a:effectLst/>
                        <a:latin typeface="Calibri" panose="020F0502020204030204" pitchFamily="34" charset="0"/>
                      </a:endParaRPr>
                    </a:p>
                  </a:txBody>
                  <a:tcPr marL="9525" marR="9525" marT="9525" marB="0" anchor="b"/>
                </a:tc>
                <a:tc gridSpan="2">
                  <a:txBody>
                    <a:bodyPr/>
                    <a:lstStyle/>
                    <a:p>
                      <a:pPr algn="ctr" fontAlgn="b"/>
                      <a:r>
                        <a:rPr lang="en-US" sz="1800" b="1" u="none" strike="noStrike" noProof="0" dirty="0" smtClean="0">
                          <a:solidFill>
                            <a:schemeClr val="tx1"/>
                          </a:solidFill>
                          <a:effectLst/>
                        </a:rPr>
                        <a:t>Mathematics</a:t>
                      </a:r>
                      <a:endParaRPr lang="en-US" sz="1800" b="1" i="0" u="none" strike="noStrike" noProof="0" dirty="0">
                        <a:solidFill>
                          <a:schemeClr val="tx1"/>
                        </a:solidFill>
                        <a:effectLst/>
                        <a:latin typeface="Calibri" panose="020F0502020204030204" pitchFamily="34" charset="0"/>
                      </a:endParaRPr>
                    </a:p>
                  </a:txBody>
                  <a:tcPr marL="9525" marR="9525" marT="9525" marB="0" anchor="b"/>
                </a:tc>
                <a:tc hMerge="1">
                  <a:txBody>
                    <a:bodyPr/>
                    <a:lstStyle/>
                    <a:p>
                      <a:endParaRPr lang="lt-LT"/>
                    </a:p>
                  </a:txBody>
                  <a:tcPr/>
                </a:tc>
                <a:tc gridSpan="2">
                  <a:txBody>
                    <a:bodyPr/>
                    <a:lstStyle/>
                    <a:p>
                      <a:pPr algn="ctr" fontAlgn="b"/>
                      <a:r>
                        <a:rPr lang="en-US" sz="1800" b="1" u="none" strike="noStrike" noProof="0" dirty="0" smtClean="0">
                          <a:solidFill>
                            <a:schemeClr val="tx1"/>
                          </a:solidFill>
                          <a:effectLst/>
                        </a:rPr>
                        <a:t>Reading</a:t>
                      </a:r>
                      <a:endParaRPr lang="en-US" sz="1800" b="1" i="0" u="none" strike="noStrike" noProof="0" dirty="0">
                        <a:solidFill>
                          <a:schemeClr val="tx1"/>
                        </a:solidFill>
                        <a:effectLst/>
                        <a:latin typeface="Calibri" panose="020F0502020204030204" pitchFamily="34" charset="0"/>
                      </a:endParaRPr>
                    </a:p>
                  </a:txBody>
                  <a:tcPr marL="9525" marR="9525" marT="9525" marB="0" anchor="b"/>
                </a:tc>
                <a:tc hMerge="1">
                  <a:txBody>
                    <a:bodyPr/>
                    <a:lstStyle/>
                    <a:p>
                      <a:endParaRPr lang="lt-LT"/>
                    </a:p>
                  </a:txBody>
                  <a:tcPr/>
                </a:tc>
                <a:extLst>
                  <a:ext uri="{0D108BD9-81ED-4DB2-BD59-A6C34878D82A}">
                    <a16:rowId xmlns:a16="http://schemas.microsoft.com/office/drawing/2014/main" val="1653270587"/>
                  </a:ext>
                </a:extLst>
              </a:tr>
              <a:tr h="248375">
                <a:tc vMerge="1">
                  <a:txBody>
                    <a:bodyPr/>
                    <a:lstStyle/>
                    <a:p>
                      <a:endParaRPr lang="lt-LT"/>
                    </a:p>
                  </a:txBody>
                  <a:tcPr/>
                </a:tc>
                <a:tc>
                  <a:txBody>
                    <a:bodyPr/>
                    <a:lstStyle/>
                    <a:p>
                      <a:pPr algn="ctr" fontAlgn="b"/>
                      <a:r>
                        <a:rPr lang="en-US" sz="1600" b="1" u="none" strike="noStrike" noProof="0" dirty="0" smtClean="0">
                          <a:solidFill>
                            <a:schemeClr val="tx1"/>
                          </a:solidFill>
                          <a:effectLst/>
                        </a:rPr>
                        <a:t>2012</a:t>
                      </a:r>
                      <a:endParaRPr lang="en-US" sz="1600" b="1"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600" b="1" u="none" strike="noStrike" noProof="0" dirty="0" smtClean="0">
                          <a:solidFill>
                            <a:schemeClr val="tx1"/>
                          </a:solidFill>
                          <a:effectLst/>
                        </a:rPr>
                        <a:t>2014</a:t>
                      </a:r>
                      <a:endParaRPr lang="en-US" sz="1600" b="1"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600" b="1" u="none" strike="noStrike" noProof="0" dirty="0" smtClean="0">
                          <a:solidFill>
                            <a:schemeClr val="tx1"/>
                          </a:solidFill>
                          <a:effectLst/>
                        </a:rPr>
                        <a:t>2012</a:t>
                      </a:r>
                      <a:endParaRPr lang="en-US" sz="1600" b="1"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600" b="1" u="none" strike="noStrike" noProof="0" dirty="0" smtClean="0">
                          <a:solidFill>
                            <a:schemeClr val="tx1"/>
                          </a:solidFill>
                          <a:effectLst/>
                        </a:rPr>
                        <a:t>2014</a:t>
                      </a:r>
                      <a:endParaRPr lang="en-US" sz="1600" b="1" i="0" u="none" strike="noStrike" noProof="0"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44689527"/>
                  </a:ext>
                </a:extLst>
              </a:tr>
              <a:tr h="236547">
                <a:tc>
                  <a:txBody>
                    <a:bodyPr/>
                    <a:lstStyle/>
                    <a:p>
                      <a:pPr algn="l" fontAlgn="t"/>
                      <a:r>
                        <a:rPr lang="en-US" sz="1600" u="none" strike="noStrike" noProof="0" dirty="0" smtClean="0">
                          <a:effectLst/>
                        </a:rPr>
                        <a:t>Self-Efficacy</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b="1" u="none" strike="noStrike" noProof="0" dirty="0" smtClean="0">
                          <a:solidFill>
                            <a:schemeClr val="tx1"/>
                          </a:solidFill>
                          <a:effectLst/>
                        </a:rPr>
                        <a:t>0,398</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0,595</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ctr" fontAlgn="b"/>
                      <a:r>
                        <a:rPr lang="en-US" sz="1200" u="none" strike="noStrike" noProof="0" dirty="0" smtClean="0">
                          <a:solidFill>
                            <a:schemeClr val="tx1"/>
                          </a:solidFill>
                          <a:effectLst/>
                        </a:rPr>
                        <a:t>0,227</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0,284</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986519866"/>
                  </a:ext>
                </a:extLst>
              </a:tr>
              <a:tr h="236547">
                <a:tc>
                  <a:txBody>
                    <a:bodyPr/>
                    <a:lstStyle/>
                    <a:p>
                      <a:pPr algn="l" fontAlgn="t"/>
                      <a:r>
                        <a:rPr lang="en-US" sz="1600" u="none" strike="noStrike" noProof="0" dirty="0">
                          <a:effectLst/>
                        </a:rPr>
                        <a:t>Beliefs about difficulties in learning</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b="1" u="none" strike="noStrike" noProof="0" dirty="0" smtClean="0">
                          <a:solidFill>
                            <a:schemeClr val="tx1"/>
                          </a:solidFill>
                          <a:effectLst/>
                        </a:rPr>
                        <a:t>0,618</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ctr" fontAlgn="b"/>
                      <a:r>
                        <a:rPr lang="en-US" sz="1200" b="1" u="none" strike="noStrike" noProof="0" dirty="0" smtClean="0">
                          <a:solidFill>
                            <a:schemeClr val="tx1"/>
                          </a:solidFill>
                          <a:effectLst/>
                        </a:rPr>
                        <a:t>0,506</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ctr" fontAlgn="b"/>
                      <a:r>
                        <a:rPr lang="en-US" sz="1200" b="1" u="none" strike="noStrike" noProof="0" dirty="0" smtClean="0">
                          <a:solidFill>
                            <a:schemeClr val="tx1"/>
                          </a:solidFill>
                          <a:effectLst/>
                        </a:rPr>
                        <a:t>0,476</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0,390</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1844970344"/>
                  </a:ext>
                </a:extLst>
              </a:tr>
              <a:tr h="236547">
                <a:tc>
                  <a:txBody>
                    <a:bodyPr/>
                    <a:lstStyle/>
                    <a:p>
                      <a:pPr algn="l" fontAlgn="t"/>
                      <a:r>
                        <a:rPr lang="en-US" sz="1600" u="none" strike="noStrike" noProof="0" dirty="0" smtClean="0">
                          <a:effectLst/>
                        </a:rPr>
                        <a:t>Emotional Engagement</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b="1" u="none" strike="noStrike" noProof="0" dirty="0" smtClean="0">
                          <a:solidFill>
                            <a:schemeClr val="tx1"/>
                          </a:solidFill>
                          <a:effectLst/>
                        </a:rPr>
                        <a:t>0,219</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 </a:t>
                      </a:r>
                      <a:endParaRPr lang="en-US" sz="1200" b="1"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b="1" u="none" strike="noStrike" noProof="0" dirty="0" smtClean="0">
                          <a:solidFill>
                            <a:schemeClr val="tx1"/>
                          </a:solidFill>
                          <a:effectLst/>
                        </a:rPr>
                        <a:t>0,231</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0,207</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2106186668"/>
                  </a:ext>
                </a:extLst>
              </a:tr>
              <a:tr h="236547">
                <a:tc>
                  <a:txBody>
                    <a:bodyPr/>
                    <a:lstStyle/>
                    <a:p>
                      <a:pPr algn="l" fontAlgn="t"/>
                      <a:r>
                        <a:rPr lang="en-US" sz="1600" u="none" strike="noStrike" noProof="0" dirty="0" smtClean="0">
                          <a:effectLst/>
                        </a:rPr>
                        <a:t>Social Engagement</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b="1" u="none" strike="noStrike" noProof="0" dirty="0" smtClean="0">
                          <a:solidFill>
                            <a:schemeClr val="tx1"/>
                          </a:solidFill>
                          <a:effectLst/>
                        </a:rPr>
                        <a:t>0,313</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0,256</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0,211</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8756829"/>
                  </a:ext>
                </a:extLst>
              </a:tr>
              <a:tr h="236547">
                <a:tc>
                  <a:txBody>
                    <a:bodyPr/>
                    <a:lstStyle/>
                    <a:p>
                      <a:pPr algn="l" fontAlgn="t"/>
                      <a:r>
                        <a:rPr lang="en-US" sz="1600" u="none" strike="noStrike" noProof="0" dirty="0" smtClean="0">
                          <a:effectLst/>
                        </a:rPr>
                        <a:t>Metacognitive Self - Regulation</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b="1" u="none" strike="noStrike" noProof="0" dirty="0" smtClean="0">
                          <a:solidFill>
                            <a:schemeClr val="tx1"/>
                          </a:solidFill>
                          <a:effectLst/>
                        </a:rPr>
                        <a:t>0,326</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0,494</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0,521</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ctr" fontAlgn="b"/>
                      <a:r>
                        <a:rPr lang="en-US" sz="1200" b="1" u="none" strike="noStrike" noProof="0" dirty="0" smtClean="0">
                          <a:solidFill>
                            <a:schemeClr val="tx1"/>
                          </a:solidFill>
                          <a:effectLst/>
                        </a:rPr>
                        <a:t>0,569</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3924687539"/>
                  </a:ext>
                </a:extLst>
              </a:tr>
              <a:tr h="236547">
                <a:tc>
                  <a:txBody>
                    <a:bodyPr/>
                    <a:lstStyle/>
                    <a:p>
                      <a:pPr algn="l" fontAlgn="t"/>
                      <a:r>
                        <a:rPr lang="en-US" sz="1600" u="none" strike="noStrike" noProof="0" dirty="0" smtClean="0">
                          <a:effectLst/>
                        </a:rPr>
                        <a:t>Effort Regulation</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0,256</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0,355</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0,267</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0,365</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355740912"/>
                  </a:ext>
                </a:extLst>
              </a:tr>
              <a:tr h="236547">
                <a:tc>
                  <a:txBody>
                    <a:bodyPr/>
                    <a:lstStyle/>
                    <a:p>
                      <a:pPr algn="l" fontAlgn="t"/>
                      <a:r>
                        <a:rPr lang="en-US" sz="1600" u="none" strike="noStrike" noProof="0" dirty="0" smtClean="0">
                          <a:effectLst/>
                        </a:rPr>
                        <a:t>Task Value</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0,258</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0,593</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ctr" fontAlgn="b"/>
                      <a:r>
                        <a:rPr lang="en-US" sz="1200" u="none" strike="noStrike" noProof="0" dirty="0" smtClean="0">
                          <a:solidFill>
                            <a:schemeClr val="tx1"/>
                          </a:solidFill>
                          <a:effectLst/>
                        </a:rPr>
                        <a:t>0,280</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0,354</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1108475934"/>
                  </a:ext>
                </a:extLst>
              </a:tr>
              <a:tr h="236547">
                <a:tc>
                  <a:txBody>
                    <a:bodyPr/>
                    <a:lstStyle/>
                    <a:p>
                      <a:pPr algn="l" fontAlgn="t"/>
                      <a:r>
                        <a:rPr lang="en-US" sz="1600" u="none" strike="noStrike" noProof="0" dirty="0" smtClean="0">
                          <a:effectLst/>
                        </a:rPr>
                        <a:t>Autonomy Support</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4357928"/>
                  </a:ext>
                </a:extLst>
              </a:tr>
              <a:tr h="236547">
                <a:tc>
                  <a:txBody>
                    <a:bodyPr/>
                    <a:lstStyle/>
                    <a:p>
                      <a:pPr algn="l" fontAlgn="t"/>
                      <a:r>
                        <a:rPr lang="en-US" sz="1600" u="none" strike="noStrike" noProof="0" dirty="0" smtClean="0">
                          <a:effectLst/>
                        </a:rPr>
                        <a:t>Teacher Interpersonal Involvement</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0,228</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0152904"/>
                  </a:ext>
                </a:extLst>
              </a:tr>
              <a:tr h="236547">
                <a:tc>
                  <a:txBody>
                    <a:bodyPr/>
                    <a:lstStyle/>
                    <a:p>
                      <a:pPr algn="l" fontAlgn="t"/>
                      <a:r>
                        <a:rPr lang="en-US" sz="1600" u="none" strike="noStrike" noProof="0" dirty="0" smtClean="0">
                          <a:effectLst/>
                        </a:rPr>
                        <a:t>Feedback</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46053653"/>
                  </a:ext>
                </a:extLst>
              </a:tr>
              <a:tr h="236547">
                <a:tc>
                  <a:txBody>
                    <a:bodyPr/>
                    <a:lstStyle/>
                    <a:p>
                      <a:pPr algn="l" fontAlgn="t"/>
                      <a:r>
                        <a:rPr lang="en-US" sz="1600" u="none" strike="noStrike" noProof="0" dirty="0" smtClean="0">
                          <a:effectLst/>
                        </a:rPr>
                        <a:t>Teacher Support - Assistance</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tc>
                <a:tc>
                  <a:txBody>
                    <a:bodyPr/>
                    <a:lstStyle/>
                    <a:p>
                      <a:pPr algn="ctr" fontAlgn="b"/>
                      <a:r>
                        <a:rPr lang="en-US" sz="1200" u="none" strike="noStrike" noProof="0" dirty="0" smtClean="0">
                          <a:solidFill>
                            <a:schemeClr val="tx1"/>
                          </a:solidFill>
                          <a:effectLst/>
                        </a:rPr>
                        <a:t>0,296</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2512736974"/>
                  </a:ext>
                </a:extLst>
              </a:tr>
              <a:tr h="236547">
                <a:tc>
                  <a:txBody>
                    <a:bodyPr/>
                    <a:lstStyle/>
                    <a:p>
                      <a:pPr algn="l" fontAlgn="t"/>
                      <a:r>
                        <a:rPr lang="en-US" sz="1600" u="none" strike="noStrike" noProof="0" dirty="0" smtClean="0">
                          <a:effectLst/>
                        </a:rPr>
                        <a:t>Parents support</a:t>
                      </a:r>
                      <a:endParaRPr lang="en-US" sz="1600" b="0" i="0" u="none" strike="noStrike" noProof="0" dirty="0">
                        <a:solidFill>
                          <a:srgbClr val="000000"/>
                        </a:solidFill>
                        <a:effectLst/>
                        <a:latin typeface="Arial" panose="020B0604020202020204" pitchFamily="34" charset="0"/>
                      </a:endParaRPr>
                    </a:p>
                  </a:txBody>
                  <a:tcPr marL="9525" marR="9525" marT="9525" marB="0"/>
                </a:tc>
                <a:tc>
                  <a:txBody>
                    <a:bodyPr/>
                    <a:lstStyle/>
                    <a:p>
                      <a:pPr algn="ctr" fontAlgn="b"/>
                      <a:r>
                        <a:rPr lang="en-US" sz="1200" u="none" strike="noStrike" noProof="0" dirty="0" smtClean="0">
                          <a:solidFill>
                            <a:schemeClr val="tx1"/>
                          </a:solidFill>
                          <a:effectLst/>
                        </a:rPr>
                        <a:t> </a:t>
                      </a:r>
                      <a:endParaRPr lang="en-US" sz="1200" b="0" i="0" u="none" strike="noStrike" noProof="0" dirty="0">
                        <a:solidFill>
                          <a:schemeClr val="tx1"/>
                        </a:solidFill>
                        <a:effectLst/>
                        <a:latin typeface="Calibri" panose="020F0502020204030204" pitchFamily="34" charset="0"/>
                      </a:endParaRPr>
                    </a:p>
                  </a:txBody>
                  <a:tcPr marL="9525" marR="9525" marT="9525" marB="0" anchor="b">
                    <a:solidFill>
                      <a:schemeClr val="bg2">
                        <a:lumMod val="90000"/>
                      </a:schemeClr>
                    </a:solidFill>
                  </a:tcPr>
                </a:tc>
                <a:tc>
                  <a:txBody>
                    <a:bodyPr/>
                    <a:lstStyle/>
                    <a:p>
                      <a:pPr algn="ctr" fontAlgn="b"/>
                      <a:r>
                        <a:rPr lang="en-US" sz="1200" b="1" u="none" strike="noStrike" noProof="0" dirty="0" smtClean="0">
                          <a:solidFill>
                            <a:schemeClr val="tx1"/>
                          </a:solidFill>
                          <a:effectLst/>
                        </a:rPr>
                        <a:t>0,335</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tc>
                  <a:txBody>
                    <a:bodyPr/>
                    <a:lstStyle/>
                    <a:p>
                      <a:pPr algn="ctr" fontAlgn="b"/>
                      <a:r>
                        <a:rPr lang="en-US" sz="1200" b="1" u="none" strike="noStrike" noProof="0" dirty="0" smtClean="0">
                          <a:solidFill>
                            <a:schemeClr val="tx1"/>
                          </a:solidFill>
                          <a:effectLst/>
                        </a:rPr>
                        <a:t> </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bg2">
                        <a:lumMod val="90000"/>
                      </a:schemeClr>
                    </a:solidFill>
                  </a:tcPr>
                </a:tc>
                <a:tc>
                  <a:txBody>
                    <a:bodyPr/>
                    <a:lstStyle/>
                    <a:p>
                      <a:pPr algn="ctr" fontAlgn="b"/>
                      <a:r>
                        <a:rPr lang="en-US" sz="1200" b="1" u="none" strike="noStrike" noProof="0" dirty="0" smtClean="0">
                          <a:solidFill>
                            <a:schemeClr val="tx1"/>
                          </a:solidFill>
                          <a:effectLst/>
                        </a:rPr>
                        <a:t>0,244</a:t>
                      </a:r>
                      <a:endParaRPr lang="en-US" sz="1200" b="1" i="0" u="none" strike="noStrike" noProof="0"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3604084842"/>
                  </a:ext>
                </a:extLst>
              </a:tr>
            </a:tbl>
          </a:graphicData>
        </a:graphic>
      </p:graphicFrame>
      <p:graphicFrame>
        <p:nvGraphicFramePr>
          <p:cNvPr id="6" name="Lentelė 5"/>
          <p:cNvGraphicFramePr>
            <a:graphicFrameLocks noGrp="1"/>
          </p:cNvGraphicFramePr>
          <p:nvPr>
            <p:extLst>
              <p:ext uri="{D42A27DB-BD31-4B8C-83A1-F6EECF244321}">
                <p14:modId xmlns:p14="http://schemas.microsoft.com/office/powerpoint/2010/main" val="898822301"/>
              </p:ext>
            </p:extLst>
          </p:nvPr>
        </p:nvGraphicFramePr>
        <p:xfrm>
          <a:off x="7811892" y="4350173"/>
          <a:ext cx="4190993" cy="1642110"/>
        </p:xfrm>
        <a:graphic>
          <a:graphicData uri="http://schemas.openxmlformats.org/drawingml/2006/table">
            <a:tbl>
              <a:tblPr>
                <a:tableStyleId>{BC89EF96-8CEA-46FF-86C4-4CE0E7609802}</a:tableStyleId>
              </a:tblPr>
              <a:tblGrid>
                <a:gridCol w="703966">
                  <a:extLst>
                    <a:ext uri="{9D8B030D-6E8A-4147-A177-3AD203B41FA5}">
                      <a16:colId xmlns:a16="http://schemas.microsoft.com/office/drawing/2014/main" val="1701502741"/>
                    </a:ext>
                  </a:extLst>
                </a:gridCol>
                <a:gridCol w="3487027">
                  <a:extLst>
                    <a:ext uri="{9D8B030D-6E8A-4147-A177-3AD203B41FA5}">
                      <a16:colId xmlns:a16="http://schemas.microsoft.com/office/drawing/2014/main" val="793431871"/>
                    </a:ext>
                  </a:extLst>
                </a:gridCol>
              </a:tblGrid>
              <a:tr h="101774">
                <a:tc>
                  <a:txBody>
                    <a:bodyPr/>
                    <a:lstStyle/>
                    <a:p>
                      <a:pPr algn="l" fontAlgn="b"/>
                      <a:endParaRPr lang="en-US" sz="1000" b="1" i="0" u="none" strike="noStrike" noProof="0" dirty="0">
                        <a:solidFill>
                          <a:srgbClr val="C00000"/>
                        </a:solidFill>
                        <a:effectLst/>
                        <a:latin typeface="Calibri" panose="020F0502020204030204" pitchFamily="34" charset="0"/>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000" u="none" strike="noStrike" noProof="0" dirty="0" smtClean="0">
                          <a:effectLst/>
                        </a:rPr>
                        <a:t> </a:t>
                      </a:r>
                      <a:r>
                        <a:rPr lang="en-US" sz="1400" u="none" strike="noStrike" noProof="0" dirty="0" smtClean="0">
                          <a:effectLst/>
                        </a:rPr>
                        <a:t>Comments:</a:t>
                      </a:r>
                      <a:endParaRPr lang="en-US" sz="1000" b="0" i="0" u="none" strike="noStrike" noProof="0"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42987939"/>
                  </a:ext>
                </a:extLst>
              </a:tr>
              <a:tr h="101774">
                <a:tc>
                  <a:txBody>
                    <a:bodyPr/>
                    <a:lstStyle/>
                    <a:p>
                      <a:pPr algn="l" fontAlgn="b"/>
                      <a:endParaRPr lang="lt-LT" sz="1000" b="0"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tc>
                  <a:txBody>
                    <a:bodyPr/>
                    <a:lstStyle/>
                    <a:p>
                      <a:pPr algn="l" fontAlgn="b"/>
                      <a:r>
                        <a:rPr lang="en-US" sz="1000" u="none" strike="noStrike" dirty="0">
                          <a:effectLst/>
                        </a:rPr>
                        <a:t>there is no such aspect in a survey</a:t>
                      </a:r>
                      <a:endParaRPr lang="en-US" sz="1000" b="0" i="0" u="none" strike="noStrike" dirty="0">
                        <a:solidFill>
                          <a:srgbClr val="000000"/>
                        </a:solidFill>
                        <a:effectLst/>
                        <a:latin typeface="Calibri" panose="020F0502020204030204" pitchFamily="34" charset="0"/>
                      </a:endParaRPr>
                    </a:p>
                  </a:txBody>
                  <a:tcPr marL="9525" marR="9525" marT="9525" marB="0" anchor="b">
                    <a:solidFill>
                      <a:schemeClr val="accent3">
                        <a:lumMod val="60000"/>
                        <a:lumOff val="40000"/>
                      </a:schemeClr>
                    </a:solidFill>
                  </a:tcPr>
                </a:tc>
                <a:extLst>
                  <a:ext uri="{0D108BD9-81ED-4DB2-BD59-A6C34878D82A}">
                    <a16:rowId xmlns:a16="http://schemas.microsoft.com/office/drawing/2014/main" val="1386343251"/>
                  </a:ext>
                </a:extLst>
              </a:tr>
              <a:tr h="101774">
                <a:tc>
                  <a:txBody>
                    <a:bodyPr/>
                    <a:lstStyle/>
                    <a:p>
                      <a:pPr algn="ctr" fontAlgn="b"/>
                      <a:endParaRPr lang="lt-LT"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dirty="0" smtClean="0">
                          <a:solidFill>
                            <a:schemeClr val="tx1"/>
                          </a:solidFill>
                          <a:effectLst/>
                        </a:rPr>
                        <a:t>difference statistically not significant</a:t>
                      </a:r>
                      <a:r>
                        <a:rPr lang="lt-LT" sz="1000" u="none" strike="noStrike" dirty="0" smtClean="0">
                          <a:solidFill>
                            <a:schemeClr val="tx1"/>
                          </a:solidFill>
                          <a:effectLst/>
                        </a:rPr>
                        <a:t> (</a:t>
                      </a:r>
                      <a:r>
                        <a:rPr lang="en-US" sz="1000" b="0" dirty="0" smtClean="0">
                          <a:solidFill>
                            <a:schemeClr val="tx1"/>
                          </a:solidFill>
                          <a:latin typeface="+mn-lt"/>
                        </a:rPr>
                        <a:t>independent-samples t-test</a:t>
                      </a:r>
                      <a:r>
                        <a:rPr lang="lt-LT" sz="1000" b="0" dirty="0" smtClean="0">
                          <a:solidFill>
                            <a:schemeClr val="tx1"/>
                          </a:solidFill>
                          <a:latin typeface="+mn-lt"/>
                        </a:rPr>
                        <a:t>)</a:t>
                      </a:r>
                      <a:r>
                        <a:rPr lang="en-US" sz="1000" u="none" strike="noStrike" dirty="0" smtClean="0">
                          <a:solidFill>
                            <a:schemeClr val="tx1"/>
                          </a:solidFill>
                          <a:effectLst/>
                        </a:rPr>
                        <a:t>, small effect size</a:t>
                      </a:r>
                      <a:r>
                        <a:rPr lang="lt-LT" sz="1000" u="none" strike="noStrike" dirty="0" smtClean="0">
                          <a:solidFill>
                            <a:schemeClr val="tx1"/>
                          </a:solidFill>
                          <a:effectLst/>
                        </a:rPr>
                        <a:t> (</a:t>
                      </a:r>
                      <a:r>
                        <a:rPr lang="en-US" sz="1000" b="0" i="0" u="none" strike="noStrike" noProof="0" dirty="0" err="1" smtClean="0">
                          <a:solidFill>
                            <a:schemeClr val="tx1"/>
                          </a:solidFill>
                          <a:effectLst/>
                        </a:rPr>
                        <a:t>Hedges'g</a:t>
                      </a:r>
                      <a:r>
                        <a:rPr lang="en-US" sz="1000" b="0" i="0" u="none" strike="noStrike" noProof="0" dirty="0" smtClean="0">
                          <a:solidFill>
                            <a:schemeClr val="tx1"/>
                          </a:solidFill>
                          <a:effectLst/>
                        </a:rPr>
                        <a:t> </a:t>
                      </a:r>
                      <a:r>
                        <a:rPr lang="en-US" sz="1000" b="0" i="0" u="none" strike="noStrike" noProof="0" dirty="0" err="1" smtClean="0">
                          <a:solidFill>
                            <a:schemeClr val="tx1"/>
                          </a:solidFill>
                          <a:effectLst/>
                        </a:rPr>
                        <a:t>coeficient</a:t>
                      </a:r>
                      <a:r>
                        <a:rPr lang="lt-LT" sz="1000" b="0" i="0" u="none" strike="noStrike" noProof="0" dirty="0" smtClean="0">
                          <a:solidFill>
                            <a:schemeClr val="tx1"/>
                          </a:solidFill>
                          <a:effectLst/>
                        </a:rPr>
                        <a:t>)</a:t>
                      </a:r>
                      <a:endParaRPr lang="en-US" sz="1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95232187"/>
                  </a:ext>
                </a:extLst>
              </a:tr>
              <a:tr h="184799">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lt-LT" sz="1050" b="0" i="0" u="none" strike="noStrike" dirty="0" smtClean="0">
                          <a:solidFill>
                            <a:srgbClr val="000000"/>
                          </a:solidFill>
                          <a:effectLst/>
                          <a:latin typeface="Calibri" panose="020F0502020204030204" pitchFamily="34" charset="0"/>
                        </a:rPr>
                        <a:t>xxx</a:t>
                      </a:r>
                    </a:p>
                  </a:txBody>
                  <a:tcPr marL="9525" marR="9525" marT="9525" marB="0" anchor="b">
                    <a:solidFill>
                      <a:schemeClr val="accent2">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000" b="0" u="none" strike="noStrike" dirty="0">
                          <a:solidFill>
                            <a:schemeClr val="tx1"/>
                          </a:solidFill>
                          <a:effectLst/>
                        </a:rPr>
                        <a:t>difference statistically not </a:t>
                      </a:r>
                      <a:r>
                        <a:rPr lang="en-US" sz="1000" b="0" u="none" strike="noStrike" dirty="0" smtClean="0">
                          <a:solidFill>
                            <a:schemeClr val="tx1"/>
                          </a:solidFill>
                          <a:effectLst/>
                        </a:rPr>
                        <a:t>significant</a:t>
                      </a:r>
                      <a:r>
                        <a:rPr lang="lt-LT" sz="1000" b="0" u="none" strike="noStrike" dirty="0" smtClean="0">
                          <a:solidFill>
                            <a:schemeClr val="tx1"/>
                          </a:solidFill>
                          <a:effectLst/>
                        </a:rPr>
                        <a:t> </a:t>
                      </a:r>
                      <a:r>
                        <a:rPr lang="lt-LT" sz="1000" u="none" strike="noStrike" dirty="0" smtClean="0">
                          <a:solidFill>
                            <a:schemeClr val="tx1"/>
                          </a:solidFill>
                          <a:effectLst/>
                        </a:rPr>
                        <a:t>(</a:t>
                      </a:r>
                      <a:r>
                        <a:rPr lang="en-US" sz="1000" b="0" dirty="0" smtClean="0">
                          <a:solidFill>
                            <a:schemeClr val="tx1"/>
                          </a:solidFill>
                          <a:latin typeface="+mn-lt"/>
                        </a:rPr>
                        <a:t>independent-samples t-test</a:t>
                      </a:r>
                      <a:r>
                        <a:rPr lang="lt-LT" sz="1000" b="0" dirty="0" smtClean="0">
                          <a:solidFill>
                            <a:schemeClr val="tx1"/>
                          </a:solidFill>
                          <a:latin typeface="+mn-lt"/>
                        </a:rPr>
                        <a:t>)</a:t>
                      </a:r>
                      <a:r>
                        <a:rPr lang="en-US" sz="1000" b="0" u="none" strike="noStrike" dirty="0" smtClean="0">
                          <a:solidFill>
                            <a:schemeClr val="tx1"/>
                          </a:solidFill>
                          <a:effectLst/>
                        </a:rPr>
                        <a:t>, medium </a:t>
                      </a:r>
                      <a:r>
                        <a:rPr lang="en-US" sz="1000" b="0" u="none" strike="noStrike" dirty="0">
                          <a:solidFill>
                            <a:schemeClr val="tx1"/>
                          </a:solidFill>
                          <a:effectLst/>
                        </a:rPr>
                        <a:t>effect </a:t>
                      </a:r>
                      <a:r>
                        <a:rPr lang="en-US" sz="1000" b="0" u="none" strike="noStrike" dirty="0" smtClean="0">
                          <a:solidFill>
                            <a:schemeClr val="tx1"/>
                          </a:solidFill>
                          <a:effectLst/>
                        </a:rPr>
                        <a:t>size</a:t>
                      </a:r>
                      <a:r>
                        <a:rPr lang="lt-LT" sz="1000" b="0" u="none" strike="noStrike" dirty="0" smtClean="0">
                          <a:solidFill>
                            <a:schemeClr val="tx1"/>
                          </a:solidFill>
                          <a:effectLst/>
                        </a:rPr>
                        <a:t> </a:t>
                      </a:r>
                      <a:r>
                        <a:rPr lang="lt-LT" sz="1000" u="none" strike="noStrike" dirty="0" smtClean="0">
                          <a:solidFill>
                            <a:schemeClr val="tx1"/>
                          </a:solidFill>
                          <a:effectLst/>
                        </a:rPr>
                        <a:t>(</a:t>
                      </a:r>
                      <a:r>
                        <a:rPr lang="en-US" sz="1000" b="0" i="0" u="none" strike="noStrike" noProof="0" dirty="0" err="1" smtClean="0">
                          <a:solidFill>
                            <a:schemeClr val="tx1"/>
                          </a:solidFill>
                          <a:effectLst/>
                        </a:rPr>
                        <a:t>Hedges'g</a:t>
                      </a:r>
                      <a:r>
                        <a:rPr lang="en-US" sz="1000" b="0" i="0" u="none" strike="noStrike" noProof="0" dirty="0" smtClean="0">
                          <a:solidFill>
                            <a:schemeClr val="tx1"/>
                          </a:solidFill>
                          <a:effectLst/>
                        </a:rPr>
                        <a:t> </a:t>
                      </a:r>
                      <a:r>
                        <a:rPr lang="en-US" sz="1000" b="0" i="0" u="none" strike="noStrike" noProof="0" dirty="0" err="1" smtClean="0">
                          <a:solidFill>
                            <a:schemeClr val="tx1"/>
                          </a:solidFill>
                          <a:effectLst/>
                        </a:rPr>
                        <a:t>coeficient</a:t>
                      </a:r>
                      <a:r>
                        <a:rPr lang="lt-LT" sz="1000" b="0" i="0" u="none" strike="noStrike" noProof="0" dirty="0" smtClean="0">
                          <a:solidFill>
                            <a:schemeClr val="tx1"/>
                          </a:solidFill>
                          <a:effectLst/>
                        </a:rPr>
                        <a:t>)</a:t>
                      </a:r>
                      <a:endParaRPr lang="en-US" sz="1000" b="0" i="0" u="none" strike="noStrike"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3857299033"/>
                  </a:ext>
                </a:extLst>
              </a:tr>
              <a:tr h="18384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lt-LT" sz="1050" b="1" i="0" u="none" strike="noStrike" dirty="0" smtClean="0">
                          <a:solidFill>
                            <a:srgbClr val="000000"/>
                          </a:solidFill>
                          <a:effectLst/>
                          <a:latin typeface="Calibri" panose="020F0502020204030204" pitchFamily="34" charset="0"/>
                        </a:rPr>
                        <a:t>xxx</a:t>
                      </a:r>
                    </a:p>
                  </a:txBody>
                  <a:tcPr marL="9525" marR="9525" marT="9525" marB="0" anchor="b">
                    <a:solidFill>
                      <a:schemeClr val="accent2">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000" b="1" u="none" strike="noStrike" dirty="0">
                          <a:solidFill>
                            <a:schemeClr val="tx1"/>
                          </a:solidFill>
                          <a:effectLst/>
                        </a:rPr>
                        <a:t>difference statistically </a:t>
                      </a:r>
                      <a:r>
                        <a:rPr lang="en-US" sz="1000" b="1" u="none" strike="noStrike" dirty="0" smtClean="0">
                          <a:solidFill>
                            <a:schemeClr val="tx1"/>
                          </a:solidFill>
                          <a:effectLst/>
                        </a:rPr>
                        <a:t>significant</a:t>
                      </a:r>
                      <a:r>
                        <a:rPr lang="lt-LT" sz="1000" b="1" u="none" strike="noStrike" dirty="0" smtClean="0">
                          <a:solidFill>
                            <a:schemeClr val="tx1"/>
                          </a:solidFill>
                          <a:effectLst/>
                        </a:rPr>
                        <a:t> </a:t>
                      </a:r>
                      <a:r>
                        <a:rPr lang="lt-LT" sz="1000" b="1" u="none" strike="noStrike" dirty="0" smtClean="0">
                          <a:solidFill>
                            <a:schemeClr val="tx1"/>
                          </a:solidFill>
                          <a:effectLst/>
                        </a:rPr>
                        <a:t>(</a:t>
                      </a:r>
                      <a:r>
                        <a:rPr lang="en-US" sz="1000" b="1" dirty="0" smtClean="0">
                          <a:solidFill>
                            <a:schemeClr val="tx1"/>
                          </a:solidFill>
                          <a:latin typeface="+mn-lt"/>
                        </a:rPr>
                        <a:t>independent-samples t-test</a:t>
                      </a:r>
                      <a:r>
                        <a:rPr lang="lt-LT" sz="1000" b="1" dirty="0" smtClean="0">
                          <a:solidFill>
                            <a:schemeClr val="tx1"/>
                          </a:solidFill>
                          <a:latin typeface="+mn-lt"/>
                        </a:rPr>
                        <a:t>)</a:t>
                      </a:r>
                      <a:r>
                        <a:rPr lang="en-US" sz="1000" b="1" u="none" strike="noStrike" dirty="0" smtClean="0">
                          <a:solidFill>
                            <a:schemeClr val="tx1"/>
                          </a:solidFill>
                          <a:effectLst/>
                        </a:rPr>
                        <a:t>, medium </a:t>
                      </a:r>
                      <a:r>
                        <a:rPr lang="en-US" sz="1000" b="1" u="none" strike="noStrike" dirty="0">
                          <a:solidFill>
                            <a:schemeClr val="tx1"/>
                          </a:solidFill>
                          <a:effectLst/>
                        </a:rPr>
                        <a:t>effect </a:t>
                      </a:r>
                      <a:r>
                        <a:rPr lang="en-US" sz="1000" b="1" u="none" strike="noStrike" dirty="0" smtClean="0">
                          <a:solidFill>
                            <a:schemeClr val="tx1"/>
                          </a:solidFill>
                          <a:effectLst/>
                        </a:rPr>
                        <a:t>size</a:t>
                      </a:r>
                      <a:r>
                        <a:rPr lang="lt-LT" sz="1000" b="1" u="none" strike="noStrike" dirty="0" smtClean="0">
                          <a:solidFill>
                            <a:schemeClr val="tx1"/>
                          </a:solidFill>
                          <a:effectLst/>
                        </a:rPr>
                        <a:t> </a:t>
                      </a:r>
                      <a:r>
                        <a:rPr lang="lt-LT" sz="1000" b="1" u="none" strike="noStrike" dirty="0" smtClean="0">
                          <a:solidFill>
                            <a:schemeClr val="tx1"/>
                          </a:solidFill>
                          <a:effectLst/>
                        </a:rPr>
                        <a:t>(</a:t>
                      </a:r>
                      <a:r>
                        <a:rPr lang="en-US" sz="1000" b="1" i="0" u="none" strike="noStrike" noProof="0" dirty="0" err="1" smtClean="0">
                          <a:solidFill>
                            <a:schemeClr val="tx1"/>
                          </a:solidFill>
                          <a:effectLst/>
                        </a:rPr>
                        <a:t>Hedges'g</a:t>
                      </a:r>
                      <a:r>
                        <a:rPr lang="en-US" sz="1000" b="1" i="0" u="none" strike="noStrike" noProof="0" dirty="0" smtClean="0">
                          <a:solidFill>
                            <a:schemeClr val="tx1"/>
                          </a:solidFill>
                          <a:effectLst/>
                        </a:rPr>
                        <a:t> </a:t>
                      </a:r>
                      <a:r>
                        <a:rPr lang="en-US" sz="1000" b="1" i="0" u="none" strike="noStrike" noProof="0" dirty="0" err="1" smtClean="0">
                          <a:solidFill>
                            <a:schemeClr val="tx1"/>
                          </a:solidFill>
                          <a:effectLst/>
                        </a:rPr>
                        <a:t>coeficient</a:t>
                      </a:r>
                      <a:r>
                        <a:rPr lang="lt-LT" sz="1000" b="1" i="0" u="none" strike="noStrike" noProof="0" dirty="0" smtClean="0">
                          <a:solidFill>
                            <a:schemeClr val="tx1"/>
                          </a:solidFill>
                          <a:effectLst/>
                        </a:rPr>
                        <a:t>)</a:t>
                      </a:r>
                      <a:endParaRPr lang="en-US" sz="1000" b="1" i="0" u="none" strike="noStrike" dirty="0">
                        <a:solidFill>
                          <a:schemeClr val="tx1"/>
                        </a:solidFill>
                        <a:effectLst/>
                        <a:latin typeface="Calibri" panose="020F0502020204030204" pitchFamily="34" charset="0"/>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2491785703"/>
                  </a:ext>
                </a:extLst>
              </a:tr>
              <a:tr h="18479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lt-LT" sz="1050" b="1" i="0" u="none" strike="noStrike" dirty="0" smtClean="0">
                          <a:solidFill>
                            <a:srgbClr val="000000"/>
                          </a:solidFill>
                          <a:effectLst/>
                          <a:latin typeface="Calibri" panose="020F0502020204030204" pitchFamily="34" charset="0"/>
                        </a:rPr>
                        <a:t>xxx</a:t>
                      </a:r>
                    </a:p>
                  </a:txBody>
                  <a:tcPr marL="9525" marR="9525" marT="9525" marB="0" anchor="b">
                    <a:solidFill>
                      <a:schemeClr val="accent4">
                        <a:lumMod val="60000"/>
                        <a:lumOff val="4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000" b="1" u="none" strike="noStrike" dirty="0">
                          <a:solidFill>
                            <a:schemeClr val="tx1"/>
                          </a:solidFill>
                          <a:effectLst/>
                        </a:rPr>
                        <a:t>difference statistically </a:t>
                      </a:r>
                      <a:r>
                        <a:rPr lang="en-US" sz="1000" b="1" u="none" strike="noStrike" dirty="0" smtClean="0">
                          <a:solidFill>
                            <a:schemeClr val="tx1"/>
                          </a:solidFill>
                          <a:effectLst/>
                        </a:rPr>
                        <a:t>significant</a:t>
                      </a:r>
                      <a:r>
                        <a:rPr lang="lt-LT" sz="1000" b="1" u="none" strike="noStrike" dirty="0" smtClean="0">
                          <a:solidFill>
                            <a:schemeClr val="tx1"/>
                          </a:solidFill>
                          <a:effectLst/>
                        </a:rPr>
                        <a:t> </a:t>
                      </a:r>
                      <a:r>
                        <a:rPr lang="lt-LT" sz="1000" b="1" u="none" strike="noStrike" dirty="0" smtClean="0">
                          <a:solidFill>
                            <a:schemeClr val="tx1"/>
                          </a:solidFill>
                          <a:effectLst/>
                        </a:rPr>
                        <a:t>(</a:t>
                      </a:r>
                      <a:r>
                        <a:rPr lang="en-US" sz="1000" b="1" dirty="0" smtClean="0">
                          <a:solidFill>
                            <a:schemeClr val="tx1"/>
                          </a:solidFill>
                          <a:latin typeface="+mn-lt"/>
                        </a:rPr>
                        <a:t>independent-samples t-test</a:t>
                      </a:r>
                      <a:r>
                        <a:rPr lang="lt-LT" sz="1000" b="1" dirty="0" smtClean="0">
                          <a:solidFill>
                            <a:schemeClr val="tx1"/>
                          </a:solidFill>
                          <a:latin typeface="+mn-lt"/>
                        </a:rPr>
                        <a:t>)</a:t>
                      </a:r>
                      <a:r>
                        <a:rPr lang="en-US" sz="1000" b="1" u="none" strike="noStrike" dirty="0" smtClean="0">
                          <a:solidFill>
                            <a:schemeClr val="tx1"/>
                          </a:solidFill>
                          <a:effectLst/>
                        </a:rPr>
                        <a:t>, large </a:t>
                      </a:r>
                      <a:r>
                        <a:rPr lang="en-US" sz="1000" b="1" u="none" strike="noStrike" dirty="0">
                          <a:solidFill>
                            <a:schemeClr val="tx1"/>
                          </a:solidFill>
                          <a:effectLst/>
                        </a:rPr>
                        <a:t>effect </a:t>
                      </a:r>
                      <a:r>
                        <a:rPr lang="en-US" sz="1000" b="1" u="none" strike="noStrike" dirty="0" smtClean="0">
                          <a:solidFill>
                            <a:schemeClr val="tx1"/>
                          </a:solidFill>
                          <a:effectLst/>
                        </a:rPr>
                        <a:t>size</a:t>
                      </a:r>
                      <a:r>
                        <a:rPr lang="lt-LT" sz="1000" b="1" u="none" strike="noStrike" dirty="0" smtClean="0">
                          <a:solidFill>
                            <a:schemeClr val="tx1"/>
                          </a:solidFill>
                          <a:effectLst/>
                        </a:rPr>
                        <a:t> </a:t>
                      </a:r>
                      <a:r>
                        <a:rPr lang="lt-LT" sz="1000" b="1" u="none" strike="noStrike" dirty="0" smtClean="0">
                          <a:solidFill>
                            <a:schemeClr val="tx1"/>
                          </a:solidFill>
                          <a:effectLst/>
                        </a:rPr>
                        <a:t>(</a:t>
                      </a:r>
                      <a:r>
                        <a:rPr lang="en-US" sz="1000" b="1" i="0" u="none" strike="noStrike" noProof="0" dirty="0" err="1" smtClean="0">
                          <a:solidFill>
                            <a:schemeClr val="tx1"/>
                          </a:solidFill>
                          <a:effectLst/>
                        </a:rPr>
                        <a:t>Hedges'g</a:t>
                      </a:r>
                      <a:r>
                        <a:rPr lang="en-US" sz="1000" b="1" i="0" u="none" strike="noStrike" noProof="0" dirty="0" smtClean="0">
                          <a:solidFill>
                            <a:schemeClr val="tx1"/>
                          </a:solidFill>
                          <a:effectLst/>
                        </a:rPr>
                        <a:t> </a:t>
                      </a:r>
                      <a:r>
                        <a:rPr lang="en-US" sz="1000" b="1" i="0" u="none" strike="noStrike" noProof="0" dirty="0" err="1" smtClean="0">
                          <a:solidFill>
                            <a:schemeClr val="tx1"/>
                          </a:solidFill>
                          <a:effectLst/>
                        </a:rPr>
                        <a:t>coeficient</a:t>
                      </a:r>
                      <a:r>
                        <a:rPr lang="lt-LT" sz="1000" b="1" i="0" u="none" strike="noStrike" noProof="0" dirty="0" smtClean="0">
                          <a:solidFill>
                            <a:schemeClr val="tx1"/>
                          </a:solidFill>
                          <a:effectLst/>
                        </a:rPr>
                        <a:t>)</a:t>
                      </a:r>
                      <a:endParaRPr lang="en-US" sz="1000" b="1" i="0" u="none" strike="noStrike" dirty="0">
                        <a:solidFill>
                          <a:schemeClr val="tx1"/>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3387627099"/>
                  </a:ext>
                </a:extLst>
              </a:tr>
            </a:tbl>
          </a:graphicData>
        </a:graphic>
      </p:graphicFrame>
    </p:spTree>
    <p:extLst>
      <p:ext uri="{BB962C8B-B14F-4D97-AF65-F5344CB8AC3E}">
        <p14:creationId xmlns:p14="http://schemas.microsoft.com/office/powerpoint/2010/main" val="219502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3"/>
          <p:cNvSpPr>
            <a:spLocks noGrp="1"/>
          </p:cNvSpPr>
          <p:nvPr>
            <p:ph type="body" sz="quarter" idx="12"/>
          </p:nvPr>
        </p:nvSpPr>
        <p:spPr>
          <a:xfrm rot="16200000">
            <a:off x="11349766" y="6165642"/>
            <a:ext cx="458670" cy="546759"/>
          </a:xfrm>
          <a:solidFill>
            <a:schemeClr val="bg1"/>
          </a:solidFill>
        </p:spPr>
        <p:txBody>
          <a:bodyPr/>
          <a:lstStyle/>
          <a:p>
            <a:r>
              <a:rPr lang="en-US" sz="1800" b="0" dirty="0"/>
              <a:t> </a:t>
            </a:r>
          </a:p>
        </p:txBody>
      </p:sp>
      <p:sp>
        <p:nvSpPr>
          <p:cNvPr id="19" name="Text Placeholder 3"/>
          <p:cNvSpPr>
            <a:spLocks noGrp="1"/>
          </p:cNvSpPr>
          <p:nvPr>
            <p:ph type="body" sz="quarter" idx="12"/>
          </p:nvPr>
        </p:nvSpPr>
        <p:spPr>
          <a:xfrm rot="16200000">
            <a:off x="11427461" y="407487"/>
            <a:ext cx="642795" cy="886287"/>
          </a:xfrm>
          <a:solidFill>
            <a:schemeClr val="bg1"/>
          </a:solidFill>
        </p:spPr>
        <p:txBody>
          <a:bodyPr/>
          <a:lstStyle/>
          <a:p>
            <a:r>
              <a:rPr lang="en-US" sz="1800" b="0" dirty="0"/>
              <a:t> </a:t>
            </a:r>
          </a:p>
        </p:txBody>
      </p:sp>
      <p:pic>
        <p:nvPicPr>
          <p:cNvPr id="18" name="Picture 17"/>
          <p:cNvPicPr/>
          <p:nvPr/>
        </p:nvPicPr>
        <p:blipFill>
          <a:blip r:embed="rId2">
            <a:extLst>
              <a:ext uri="{28A0092B-C50C-407E-A947-70E740481C1C}">
                <a14:useLocalDpi xmlns:a14="http://schemas.microsoft.com/office/drawing/2010/main" val="0"/>
              </a:ext>
            </a:extLst>
          </a:blip>
          <a:stretch>
            <a:fillRect/>
          </a:stretch>
        </p:blipFill>
        <p:spPr>
          <a:xfrm>
            <a:off x="11090130" y="324488"/>
            <a:ext cx="1066594" cy="1127168"/>
          </a:xfrm>
          <a:prstGeom prst="rect">
            <a:avLst/>
          </a:prstGeom>
        </p:spPr>
      </p:pic>
      <p:sp>
        <p:nvSpPr>
          <p:cNvPr id="11" name="Text Placeholder 2"/>
          <p:cNvSpPr>
            <a:spLocks noGrp="1"/>
          </p:cNvSpPr>
          <p:nvPr>
            <p:ph type="body" sz="quarter" idx="4294967295"/>
          </p:nvPr>
        </p:nvSpPr>
        <p:spPr>
          <a:xfrm>
            <a:off x="306477" y="2987125"/>
            <a:ext cx="2828658" cy="3222561"/>
          </a:xfrm>
          <a:prstGeom prst="rect">
            <a:avLst/>
          </a:prstGeom>
          <a:ln>
            <a:solidFill>
              <a:schemeClr val="tx1"/>
            </a:solidFill>
          </a:ln>
        </p:spPr>
        <p:txBody>
          <a:bodyPr anchor="ctr"/>
          <a:lstStyle/>
          <a:p>
            <a:pPr marL="0" indent="0">
              <a:buNone/>
            </a:pPr>
            <a:r>
              <a:rPr lang="en-US" sz="26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rPr>
              <a:t>4</a:t>
            </a:r>
          </a:p>
        </p:txBody>
      </p:sp>
      <p:sp>
        <p:nvSpPr>
          <p:cNvPr id="12" name="Text Placeholder 1"/>
          <p:cNvSpPr>
            <a:spLocks noGrp="1"/>
          </p:cNvSpPr>
          <p:nvPr>
            <p:ph type="body" sz="quarter" idx="4294967295"/>
          </p:nvPr>
        </p:nvSpPr>
        <p:spPr>
          <a:xfrm>
            <a:off x="3633348" y="3221698"/>
            <a:ext cx="6790481" cy="2724025"/>
          </a:xfrm>
          <a:prstGeom prst="rect">
            <a:avLst/>
          </a:prstGeom>
          <a:ln>
            <a:solidFill>
              <a:schemeClr val="tx1"/>
            </a:solidFill>
          </a:ln>
        </p:spPr>
        <p:txBody>
          <a:bodyPr anchor="b"/>
          <a:lstStyle/>
          <a:p>
            <a:pPr marL="0" indent="0">
              <a:buNone/>
            </a:pPr>
            <a:r>
              <a:rPr lang="fi-FI" sz="4400" b="1" dirty="0" smtClean="0">
                <a:solidFill>
                  <a:schemeClr val="accent5">
                    <a:lumMod val="50000"/>
                  </a:schemeClr>
                </a:solidFill>
              </a:rPr>
              <a:t>CONCLUSIONS</a:t>
            </a:r>
            <a:endParaRPr lang="fi-FI" sz="4400" b="1" dirty="0">
              <a:solidFill>
                <a:schemeClr val="accent5">
                  <a:lumMod val="50000"/>
                </a:schemeClr>
              </a:solidFill>
            </a:endParaRPr>
          </a:p>
        </p:txBody>
      </p:sp>
      <p:sp>
        <p:nvSpPr>
          <p:cNvPr id="9" name="Text Placeholder 3"/>
          <p:cNvSpPr>
            <a:spLocks noGrp="1"/>
          </p:cNvSpPr>
          <p:nvPr>
            <p:ph type="body" sz="quarter" idx="12"/>
          </p:nvPr>
        </p:nvSpPr>
        <p:spPr>
          <a:xfrm rot="16200000">
            <a:off x="9173433" y="3354849"/>
            <a:ext cx="4670232" cy="405669"/>
          </a:xfrm>
        </p:spPr>
        <p:txBody>
          <a:bodyPr/>
          <a:lstStyle/>
          <a:p>
            <a:r>
              <a:rPr lang="lt-LT" sz="2000" b="0" dirty="0"/>
              <a:t>ECER, 2021</a:t>
            </a:r>
            <a:endParaRPr lang="en-US" sz="2000" b="0" dirty="0"/>
          </a:p>
          <a:p>
            <a:endParaRPr lang="en-US" sz="2000" b="0" dirty="0">
              <a:latin typeface="+mn-lt"/>
            </a:endParaRPr>
          </a:p>
        </p:txBody>
      </p:sp>
    </p:spTree>
    <p:extLst>
      <p:ext uri="{BB962C8B-B14F-4D97-AF65-F5344CB8AC3E}">
        <p14:creationId xmlns:p14="http://schemas.microsoft.com/office/powerpoint/2010/main" val="1765818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CONCLUSIONS</a:t>
            </a:r>
            <a:endParaRPr lang="en-US" sz="3600" dirty="0">
              <a:latin typeface="+mn-lt"/>
            </a:endParaRPr>
          </a:p>
        </p:txBody>
      </p:sp>
      <p:sp>
        <p:nvSpPr>
          <p:cNvPr id="5" name="Text Placeholder 4"/>
          <p:cNvSpPr>
            <a:spLocks noGrp="1"/>
          </p:cNvSpPr>
          <p:nvPr>
            <p:ph type="body" sz="quarter" idx="12"/>
          </p:nvPr>
        </p:nvSpPr>
        <p:spPr>
          <a:xfrm>
            <a:off x="641645" y="1630303"/>
            <a:ext cx="11252152" cy="4579304"/>
          </a:xfrm>
        </p:spPr>
        <p:txBody>
          <a:bodyPr anchor="ctr"/>
          <a:lstStyle/>
          <a:p>
            <a:pPr marL="514350" indent="-514350">
              <a:spcBef>
                <a:spcPts val="1200"/>
              </a:spcBef>
              <a:buFont typeface="Arial"/>
              <a:buChar char="•"/>
            </a:pPr>
            <a:r>
              <a:rPr lang="en-US" sz="2000" b="0" dirty="0" smtClean="0">
                <a:solidFill>
                  <a:schemeClr val="accent5">
                    <a:lumMod val="50000"/>
                  </a:schemeClr>
                </a:solidFill>
              </a:rPr>
              <a:t>In Mathematics case there were no significant differences in distribution between resilient and non-resilient students according to gender, school location/urbanization </a:t>
            </a:r>
            <a:r>
              <a:rPr lang="en-US" sz="2000" b="0" dirty="0" smtClean="0">
                <a:solidFill>
                  <a:schemeClr val="accent5">
                    <a:lumMod val="50000"/>
                  </a:schemeClr>
                </a:solidFill>
              </a:rPr>
              <a:t>level;</a:t>
            </a:r>
          </a:p>
          <a:p>
            <a:pPr marL="514350" indent="-514350">
              <a:spcBef>
                <a:spcPts val="1200"/>
              </a:spcBef>
              <a:buFont typeface="Arial"/>
              <a:buChar char="•"/>
            </a:pPr>
            <a:r>
              <a:rPr lang="en-US" sz="2000" b="0" dirty="0" smtClean="0">
                <a:solidFill>
                  <a:schemeClr val="accent5">
                    <a:lumMod val="50000"/>
                  </a:schemeClr>
                </a:solidFill>
              </a:rPr>
              <a:t>In Reading case there were no significant differences in distribution between resilient and non-resilient students according to school location/urbanization level but there is a difference according to gender;</a:t>
            </a:r>
          </a:p>
          <a:p>
            <a:pPr marL="514350" indent="-514350">
              <a:spcBef>
                <a:spcPts val="1200"/>
              </a:spcBef>
              <a:buFont typeface="Arial"/>
              <a:buChar char="•"/>
            </a:pPr>
            <a:r>
              <a:rPr lang="en-US" sz="2000" b="0" dirty="0" smtClean="0">
                <a:solidFill>
                  <a:schemeClr val="accent5">
                    <a:lumMod val="50000"/>
                  </a:schemeClr>
                </a:solidFill>
              </a:rPr>
              <a:t>Metacognitive self–regulation skills, attitudes toward learning difficulties could be good predictors of students being resilient.</a:t>
            </a:r>
          </a:p>
          <a:p>
            <a:pPr marL="514350" indent="-514350">
              <a:spcBef>
                <a:spcPts val="1200"/>
              </a:spcBef>
              <a:buFont typeface="Arial"/>
              <a:buChar char="•"/>
            </a:pPr>
            <a:r>
              <a:rPr lang="en-US" sz="2000" b="0" dirty="0" smtClean="0">
                <a:solidFill>
                  <a:schemeClr val="accent5">
                    <a:lumMod val="50000"/>
                  </a:schemeClr>
                </a:solidFill>
              </a:rPr>
              <a:t>Resilient students have higher support from parents and their motivational resources, such as academic self-concept, self-efficacy, task value and engagement, are greater compared to non-resilient students.</a:t>
            </a:r>
            <a:endParaRPr lang="en-US" sz="2800" b="0" dirty="0" smtClean="0">
              <a:solidFill>
                <a:schemeClr val="accent5">
                  <a:lumMod val="50000"/>
                </a:schemeClr>
              </a:solidFill>
              <a:latin typeface="+mn-lt"/>
            </a:endParaRPr>
          </a:p>
        </p:txBody>
      </p:sp>
    </p:spTree>
    <p:extLst>
      <p:ext uri="{BB962C8B-B14F-4D97-AF65-F5344CB8AC3E}">
        <p14:creationId xmlns:p14="http://schemas.microsoft.com/office/powerpoint/2010/main" val="26142021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3600" dirty="0" smtClean="0">
                <a:latin typeface="+mn-lt"/>
              </a:rPr>
              <a:t>REFERENCES</a:t>
            </a:r>
            <a:endParaRPr lang="en-US" sz="3600" dirty="0">
              <a:latin typeface="+mn-lt"/>
            </a:endParaRPr>
          </a:p>
        </p:txBody>
      </p:sp>
      <p:sp>
        <p:nvSpPr>
          <p:cNvPr id="5" name="Text Placeholder 4"/>
          <p:cNvSpPr>
            <a:spLocks noGrp="1"/>
          </p:cNvSpPr>
          <p:nvPr>
            <p:ph type="body" sz="quarter" idx="12"/>
          </p:nvPr>
        </p:nvSpPr>
        <p:spPr>
          <a:xfrm>
            <a:off x="641645" y="1750430"/>
            <a:ext cx="10381862" cy="5045360"/>
          </a:xfrm>
        </p:spPr>
        <p:txBody>
          <a:bodyPr anchor="ctr"/>
          <a:lstStyle/>
          <a:p>
            <a:pPr marL="171450" lvl="0" indent="-171450">
              <a:buFont typeface="Arial" panose="020B0604020202020204" pitchFamily="34" charset="0"/>
              <a:buChar char="•"/>
            </a:pPr>
            <a:r>
              <a:rPr lang="en-GB" sz="1100" b="0" dirty="0" err="1"/>
              <a:t>Agasisti</a:t>
            </a:r>
            <a:r>
              <a:rPr lang="en-GB" sz="1100" b="0" dirty="0"/>
              <a:t>, T. et al. (2018), “Academic resilience: What schools and countries do to help disadvantaged students succeed in PISA”, OECD Education Working Papers, No. 167, OECD Publishing, Paris.</a:t>
            </a:r>
            <a:endParaRPr lang="lt-LT" sz="1100" b="0" dirty="0"/>
          </a:p>
          <a:p>
            <a:pPr marL="171450" lvl="0" indent="-171450">
              <a:buFont typeface="Arial" panose="020B0604020202020204" pitchFamily="34" charset="0"/>
              <a:buChar char="•"/>
            </a:pPr>
            <a:r>
              <a:rPr lang="en-GB" sz="1100" b="0" dirty="0"/>
              <a:t>Cassidy, S. (2016). The Academic Resilience Scale (ARS-30): A new multidimensional construct measure. Frontiers in Psychology, 18 November</a:t>
            </a:r>
            <a:endParaRPr lang="lt-LT" sz="1100" b="0" dirty="0"/>
          </a:p>
          <a:p>
            <a:pPr marL="171450" lvl="0" indent="-171450">
              <a:buFont typeface="Arial" panose="020B0604020202020204" pitchFamily="34" charset="0"/>
              <a:buChar char="•"/>
            </a:pPr>
            <a:r>
              <a:rPr lang="en-GB" sz="1100" b="0" dirty="0" err="1"/>
              <a:t>Chirkina</a:t>
            </a:r>
            <a:r>
              <a:rPr lang="en-GB" sz="1100" b="0" dirty="0"/>
              <a:t>, T., </a:t>
            </a:r>
            <a:r>
              <a:rPr lang="en-GB" sz="1100" b="0" dirty="0" err="1"/>
              <a:t>Khavenson</a:t>
            </a:r>
            <a:r>
              <a:rPr lang="en-GB" sz="1100" b="0" dirty="0"/>
              <a:t>, T., </a:t>
            </a:r>
            <a:r>
              <a:rPr lang="en-GB" sz="1100" b="0" dirty="0" err="1"/>
              <a:t>Pinskaya</a:t>
            </a:r>
            <a:r>
              <a:rPr lang="en-GB" sz="1100" b="0" dirty="0"/>
              <a:t>, M. &amp; Zvyagintsev, R. (2020). Factors of student resilience obtained from TIMSS and PISA longitudinal studies. Issues in Educational Research, 30(4), 1245-1263. </a:t>
            </a:r>
            <a:r>
              <a:rPr lang="en-GB" sz="1100" b="0" dirty="0">
                <a:hlinkClick r:id="rId2"/>
              </a:rPr>
              <a:t>http://www.iier.org.au/iier30/chirkina.pdf</a:t>
            </a:r>
            <a:endParaRPr lang="lt-LT" sz="1100" b="0" dirty="0"/>
          </a:p>
          <a:p>
            <a:pPr marL="171450" lvl="0" indent="-171450">
              <a:buFont typeface="Arial" panose="020B0604020202020204" pitchFamily="34" charset="0"/>
              <a:buChar char="•"/>
            </a:pPr>
            <a:r>
              <a:rPr lang="en-GB" sz="1100" b="0" dirty="0" err="1"/>
              <a:t>Connel</a:t>
            </a:r>
            <a:r>
              <a:rPr lang="en-GB" sz="1100" b="0" dirty="0"/>
              <a:t>, J. P., Wellborn, J. G. (1991). Competence, autonomy, and relatedness: A motivational analysis of self-system processes. In M. R. Gunnar &amp; L. A. </a:t>
            </a:r>
            <a:r>
              <a:rPr lang="en-GB" sz="1100" b="0" dirty="0" err="1"/>
              <a:t>Sroufe</a:t>
            </a:r>
            <a:r>
              <a:rPr lang="en-GB" sz="1100" b="0" dirty="0"/>
              <a:t> (Red.), Self-processes in development: Minnesota symposium on child psychology (23, 167–216). Chicago, IL: University of Chicago Press.</a:t>
            </a:r>
            <a:endParaRPr lang="lt-LT" sz="1100" b="0" dirty="0"/>
          </a:p>
          <a:p>
            <a:pPr marL="171450" lvl="0" indent="-171450">
              <a:buFont typeface="Arial" panose="020B0604020202020204" pitchFamily="34" charset="0"/>
              <a:buChar char="•"/>
            </a:pPr>
            <a:r>
              <a:rPr lang="en-GB" sz="1100" b="0" dirty="0" err="1"/>
              <a:t>Deci</a:t>
            </a:r>
            <a:r>
              <a:rPr lang="en-GB" sz="1100" b="0" dirty="0"/>
              <a:t>, E. L., Ryan, R. M. (1985). Intrinsic motivation and self-determination in human </a:t>
            </a:r>
            <a:r>
              <a:rPr lang="en-GB" sz="1100" b="0" dirty="0" err="1"/>
              <a:t>behavior</a:t>
            </a:r>
            <a:r>
              <a:rPr lang="en-GB" sz="1100" b="0" dirty="0"/>
              <a:t>. New York, NY: Plenum.</a:t>
            </a:r>
            <a:endParaRPr lang="lt-LT" sz="1100" b="0" dirty="0"/>
          </a:p>
          <a:p>
            <a:pPr marL="171450" lvl="0" indent="-171450">
              <a:buFont typeface="Arial" panose="020B0604020202020204" pitchFamily="34" charset="0"/>
              <a:buChar char="•"/>
            </a:pPr>
            <a:r>
              <a:rPr lang="en-GB" sz="1100" b="0" dirty="0" err="1"/>
              <a:t>Erberber</a:t>
            </a:r>
            <a:r>
              <a:rPr lang="en-GB" sz="1100" b="0" dirty="0"/>
              <a:t>, E., Stephens, M., </a:t>
            </a:r>
            <a:r>
              <a:rPr lang="en-GB" sz="1100" b="0" dirty="0" err="1"/>
              <a:t>Mamedova</a:t>
            </a:r>
            <a:r>
              <a:rPr lang="en-GB" sz="1100" b="0" dirty="0"/>
              <a:t>, S., Ferguson, S., &amp; Kroeger, T. (2015, March). Socioeconomically disadvantaged students who are academically successful: Examining academic resilience </a:t>
            </a:r>
            <a:r>
              <a:rPr lang="en-GB" sz="1100" b="0" dirty="0" err="1"/>
              <a:t>crossnationally</a:t>
            </a:r>
            <a:r>
              <a:rPr lang="en-GB" sz="1100" b="0" dirty="0"/>
              <a:t>. IEA’s Policy Brief Series, No. 5, Amsterdam, IEA, </a:t>
            </a:r>
            <a:r>
              <a:rPr lang="en-GB" sz="1100" b="0" dirty="0">
                <a:hlinkClick r:id="rId3"/>
              </a:rPr>
              <a:t>http://www</a:t>
            </a:r>
            <a:r>
              <a:rPr lang="en-GB" sz="1100" b="0" dirty="0"/>
              <a:t>. iea.nl/policy_briefs.html</a:t>
            </a:r>
            <a:endParaRPr lang="lt-LT" sz="1100" b="0" dirty="0"/>
          </a:p>
          <a:p>
            <a:pPr marL="171450" lvl="0" indent="-171450">
              <a:buFont typeface="Arial" panose="020B0604020202020204" pitchFamily="34" charset="0"/>
              <a:buChar char="•"/>
            </a:pPr>
            <a:r>
              <a:rPr lang="en-GB" sz="1100" b="0" dirty="0"/>
              <a:t>Martin, Andrew &amp; Marsh, Herb. (2006). Academic resilience and its psychological and educational correlates: A construct validity approach. Psychology in the Schools. 43. 267 - 281. 10.1002/pits.20149.</a:t>
            </a:r>
            <a:endParaRPr lang="lt-LT" sz="1100" b="0" dirty="0"/>
          </a:p>
          <a:p>
            <a:pPr marL="171450" lvl="0" indent="-171450">
              <a:buFont typeface="Arial" panose="020B0604020202020204" pitchFamily="34" charset="0"/>
              <a:buChar char="•"/>
            </a:pPr>
            <a:r>
              <a:rPr lang="en-GB" sz="1100" b="0" dirty="0"/>
              <a:t>NEC (2014). National survey of students’ achievements. 2014. Report (in Lithuanian https://www.nec.lt/failai/6057_2014_NMPT_ataskaita_galutine_RED.pdf</a:t>
            </a:r>
            <a:endParaRPr lang="lt-LT" sz="1100" b="0" dirty="0"/>
          </a:p>
          <a:p>
            <a:pPr marL="171450" lvl="0" indent="-171450">
              <a:buFont typeface="Arial" panose="020B0604020202020204" pitchFamily="34" charset="0"/>
              <a:buChar char="•"/>
            </a:pPr>
            <a:r>
              <a:rPr lang="en-GB" sz="1100" b="0" dirty="0"/>
              <a:t>NEC (2016). Programme for international student assessment OECD PISA 2015. National report (in Lithuanian) https://nec.lt/failai/6566_OECD_PISA2015_Ataskaita.pdf</a:t>
            </a:r>
            <a:endParaRPr lang="lt-LT" sz="1100" b="0" dirty="0"/>
          </a:p>
          <a:p>
            <a:pPr marL="171450" lvl="0" indent="-171450">
              <a:buFont typeface="Arial" panose="020B0604020202020204" pitchFamily="34" charset="0"/>
              <a:buChar char="•"/>
            </a:pPr>
            <a:r>
              <a:rPr lang="en-GB" sz="1100" b="0" dirty="0"/>
              <a:t>OECD (2018), Equity in Education: Breaking Down Barriers to Social Mobility, PISA, OECD Publishing, Paris.</a:t>
            </a:r>
            <a:endParaRPr lang="lt-LT" sz="1100" b="0" dirty="0"/>
          </a:p>
          <a:p>
            <a:pPr marL="171450" lvl="0" indent="-171450">
              <a:buFont typeface="Arial" panose="020B0604020202020204" pitchFamily="34" charset="0"/>
              <a:buChar char="•"/>
            </a:pPr>
            <a:r>
              <a:rPr lang="en-GB" sz="1100" b="0" dirty="0"/>
              <a:t>Skinner, E. A., </a:t>
            </a:r>
            <a:r>
              <a:rPr lang="en-GB" sz="1100" b="0" dirty="0" err="1"/>
              <a:t>Furrer</a:t>
            </a:r>
            <a:r>
              <a:rPr lang="en-GB" sz="1100" b="0" dirty="0"/>
              <a:t>, C., </a:t>
            </a:r>
            <a:r>
              <a:rPr lang="en-GB" sz="1100" b="0" dirty="0" err="1"/>
              <a:t>Marchand</a:t>
            </a:r>
            <a:r>
              <a:rPr lang="en-GB" sz="1100" b="0" dirty="0"/>
              <a:t>, G., </a:t>
            </a:r>
            <a:r>
              <a:rPr lang="en-GB" sz="1100" b="0" dirty="0" err="1"/>
              <a:t>Kindermann</a:t>
            </a:r>
            <a:r>
              <a:rPr lang="en-GB" sz="1100" b="0" dirty="0"/>
              <a:t>, T. (2008). Engagement and disaffection in the classroom: Part of a larger motivational dynamic? Journal of Educational Psychology, 100, 765–781</a:t>
            </a:r>
            <a:endParaRPr lang="lt-LT" sz="1100" b="0" dirty="0"/>
          </a:p>
          <a:p>
            <a:pPr marL="171450" lvl="0" indent="-171450">
              <a:buFont typeface="Arial" panose="020B0604020202020204" pitchFamily="34" charset="0"/>
              <a:buChar char="•"/>
            </a:pPr>
            <a:r>
              <a:rPr lang="en-GB" sz="1100" b="0" dirty="0"/>
              <a:t>Skinner, E. A., </a:t>
            </a:r>
            <a:r>
              <a:rPr lang="en-GB" sz="1100" b="0" dirty="0" err="1"/>
              <a:t>Kindermann</a:t>
            </a:r>
            <a:r>
              <a:rPr lang="en-GB" sz="1100" b="0" dirty="0"/>
              <a:t>, T. A., Connell, J. P., and Wellborn, J. G. (2009). Engagement and disaffection as organizational constructs in the dynamics of motivational development, in Handbook of Motivation in School, </a:t>
            </a:r>
            <a:r>
              <a:rPr lang="en-GB" sz="1100" b="0" dirty="0" err="1"/>
              <a:t>eds</a:t>
            </a:r>
            <a:r>
              <a:rPr lang="en-GB" sz="1100" b="0" dirty="0"/>
              <a:t> K. </a:t>
            </a:r>
            <a:r>
              <a:rPr lang="en-GB" sz="1100" b="0" dirty="0" err="1"/>
              <a:t>Wentzel</a:t>
            </a:r>
            <a:r>
              <a:rPr lang="en-GB" sz="1100" b="0" dirty="0"/>
              <a:t> and A. </a:t>
            </a:r>
            <a:r>
              <a:rPr lang="en-GB" sz="1100" b="0" dirty="0" err="1"/>
              <a:t>Wigfield</a:t>
            </a:r>
            <a:r>
              <a:rPr lang="en-GB" sz="1100" b="0" dirty="0"/>
              <a:t> (</a:t>
            </a:r>
            <a:r>
              <a:rPr lang="en-GB" sz="1100" b="0" dirty="0" err="1"/>
              <a:t>Malwah</a:t>
            </a:r>
            <a:r>
              <a:rPr lang="en-GB" sz="1100" b="0" dirty="0"/>
              <a:t>, NJ: Erlbaum), 223–246.</a:t>
            </a:r>
            <a:endParaRPr lang="lt-LT" sz="1100" b="0" dirty="0"/>
          </a:p>
          <a:p>
            <a:pPr marL="171450" indent="-171450">
              <a:buFont typeface="Arial" panose="020B0604020202020204" pitchFamily="34" charset="0"/>
              <a:buChar char="•"/>
            </a:pPr>
            <a:r>
              <a:rPr lang="en-GB" sz="1100" b="0" dirty="0"/>
              <a:t>Wills, Gabrielle; </a:t>
            </a:r>
            <a:r>
              <a:rPr lang="en-GB" sz="1100" b="0" dirty="0" err="1"/>
              <a:t>Hofmeyr</a:t>
            </a:r>
            <a:r>
              <a:rPr lang="en-GB" sz="1100" b="0" dirty="0"/>
              <a:t>, </a:t>
            </a:r>
            <a:r>
              <a:rPr lang="en-GB" sz="1100" b="0" dirty="0" err="1"/>
              <a:t>Heleen</a:t>
            </a:r>
            <a:r>
              <a:rPr lang="en-GB" sz="1100" b="0" dirty="0"/>
              <a:t> (2019). Academic resilience in challenging contexts: Evidence from township and rural primary schools in South Africa. International Journal of Educational Research, 98, 192–205.</a:t>
            </a:r>
            <a:endParaRPr lang="en-US" sz="800" b="0" dirty="0" smtClean="0">
              <a:solidFill>
                <a:schemeClr val="accent5">
                  <a:lumMod val="50000"/>
                </a:schemeClr>
              </a:solidFill>
            </a:endParaRPr>
          </a:p>
        </p:txBody>
      </p:sp>
    </p:spTree>
    <p:extLst>
      <p:ext uri="{BB962C8B-B14F-4D97-AF65-F5344CB8AC3E}">
        <p14:creationId xmlns:p14="http://schemas.microsoft.com/office/powerpoint/2010/main" val="5392901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1869586" y="4578797"/>
            <a:ext cx="7941886" cy="379633"/>
          </a:xfrm>
        </p:spPr>
        <p:txBody>
          <a:bodyPr/>
          <a:lstStyle/>
          <a:p>
            <a:pPr algn="ctr"/>
            <a:r>
              <a:rPr lang="lt-LT" sz="2000" dirty="0" smtClean="0">
                <a:solidFill>
                  <a:schemeClr val="accent5">
                    <a:lumMod val="50000"/>
                  </a:schemeClr>
                </a:solidFill>
                <a:latin typeface="+mn-lt"/>
              </a:rPr>
              <a:t>THANK YOU FOR YOUR ATTENTION!</a:t>
            </a:r>
          </a:p>
          <a:p>
            <a:pPr algn="ctr"/>
            <a:endParaRPr lang="pl-PL" sz="3400" dirty="0" smtClean="0">
              <a:solidFill>
                <a:schemeClr val="accent5">
                  <a:lumMod val="50000"/>
                </a:schemeClr>
              </a:solidFill>
              <a:latin typeface="+mn-lt"/>
            </a:endParaRPr>
          </a:p>
          <a:p>
            <a:pPr algn="ctr"/>
            <a:r>
              <a:rPr lang="pl-PL" sz="2000" dirty="0" err="1" smtClean="0">
                <a:solidFill>
                  <a:schemeClr val="accent5">
                    <a:lumMod val="50000"/>
                  </a:schemeClr>
                </a:solidFill>
                <a:latin typeface="+mn-lt"/>
              </a:rPr>
              <a:t>Contact</a:t>
            </a:r>
            <a:r>
              <a:rPr lang="pl-PL" sz="2000" dirty="0" smtClean="0">
                <a:solidFill>
                  <a:schemeClr val="accent5">
                    <a:lumMod val="50000"/>
                  </a:schemeClr>
                </a:solidFill>
                <a:latin typeface="+mn-lt"/>
              </a:rPr>
              <a:t>: </a:t>
            </a:r>
            <a:r>
              <a:rPr lang="lt-LT" sz="2000" dirty="0" err="1" smtClean="0">
                <a:solidFill>
                  <a:schemeClr val="accent5">
                    <a:lumMod val="50000"/>
                  </a:schemeClr>
                </a:solidFill>
                <a:latin typeface="+mn-lt"/>
              </a:rPr>
              <a:t>egle.melnike</a:t>
            </a:r>
            <a:r>
              <a:rPr lang="pl-PL" sz="2000" dirty="0" smtClean="0">
                <a:solidFill>
                  <a:schemeClr val="accent5">
                    <a:lumMod val="50000"/>
                  </a:schemeClr>
                </a:solidFill>
                <a:latin typeface="+mn-lt"/>
              </a:rPr>
              <a:t>@</a:t>
            </a:r>
            <a:r>
              <a:rPr lang="pl-PL" sz="2000" dirty="0" err="1" smtClean="0">
                <a:solidFill>
                  <a:schemeClr val="accent5">
                    <a:lumMod val="50000"/>
                  </a:schemeClr>
                </a:solidFill>
                <a:latin typeface="+mn-lt"/>
              </a:rPr>
              <a:t>ktu.lt</a:t>
            </a:r>
            <a:endParaRPr lang="pl-PL" sz="2000" dirty="0">
              <a:solidFill>
                <a:schemeClr val="accent5">
                  <a:lumMod val="50000"/>
                </a:schemeClr>
              </a:solidFill>
              <a:latin typeface="+mn-lt"/>
            </a:endParaRPr>
          </a:p>
        </p:txBody>
      </p:sp>
      <p:sp>
        <p:nvSpPr>
          <p:cNvPr id="15" name="Text Placeholder 3"/>
          <p:cNvSpPr>
            <a:spLocks noGrp="1"/>
          </p:cNvSpPr>
          <p:nvPr>
            <p:ph type="body" sz="quarter" idx="12"/>
          </p:nvPr>
        </p:nvSpPr>
        <p:spPr>
          <a:xfrm rot="16200000">
            <a:off x="11349766" y="6165642"/>
            <a:ext cx="458670" cy="546759"/>
          </a:xfrm>
          <a:solidFill>
            <a:schemeClr val="bg1"/>
          </a:solidFill>
        </p:spPr>
        <p:txBody>
          <a:bodyPr/>
          <a:lstStyle/>
          <a:p>
            <a:r>
              <a:rPr lang="en-US" sz="1800" b="0" dirty="0"/>
              <a:t> </a:t>
            </a:r>
          </a:p>
        </p:txBody>
      </p:sp>
      <p:pic>
        <p:nvPicPr>
          <p:cNvPr id="16" name="Picture 15"/>
          <p:cNvPicPr/>
          <p:nvPr/>
        </p:nvPicPr>
        <p:blipFill>
          <a:blip r:embed="rId2">
            <a:extLst>
              <a:ext uri="{28A0092B-C50C-407E-A947-70E740481C1C}">
                <a14:useLocalDpi xmlns:a14="http://schemas.microsoft.com/office/drawing/2010/main" val="0"/>
              </a:ext>
            </a:extLst>
          </a:blip>
          <a:stretch>
            <a:fillRect/>
          </a:stretch>
        </p:blipFill>
        <p:spPr>
          <a:xfrm>
            <a:off x="264563" y="29022"/>
            <a:ext cx="1605023" cy="1227596"/>
          </a:xfrm>
          <a:prstGeom prst="rect">
            <a:avLst/>
          </a:prstGeom>
        </p:spPr>
      </p:pic>
      <p:pic>
        <p:nvPicPr>
          <p:cNvPr id="17" name="Picture 16" descr="https://www.lmt.lt/data/public/uploads/2019/09/lmt_lt_logo1_spalvotas_erdvinis.jpg"/>
          <p:cNvPicPr/>
          <p:nvPr/>
        </p:nvPicPr>
        <p:blipFill>
          <a:blip r:embed="rId3">
            <a:extLst>
              <a:ext uri="{28A0092B-C50C-407E-A947-70E740481C1C}">
                <a14:useLocalDpi xmlns:a14="http://schemas.microsoft.com/office/drawing/2010/main" val="0"/>
              </a:ext>
            </a:extLst>
          </a:blip>
          <a:srcRect/>
          <a:stretch>
            <a:fillRect/>
          </a:stretch>
        </p:blipFill>
        <p:spPr bwMode="auto">
          <a:xfrm>
            <a:off x="1869586" y="324488"/>
            <a:ext cx="1797769" cy="894159"/>
          </a:xfrm>
          <a:prstGeom prst="rect">
            <a:avLst/>
          </a:prstGeom>
          <a:noFill/>
          <a:ln>
            <a:noFill/>
          </a:ln>
        </p:spPr>
      </p:pic>
      <p:sp>
        <p:nvSpPr>
          <p:cNvPr id="19" name="Text Placeholder 3"/>
          <p:cNvSpPr>
            <a:spLocks noGrp="1"/>
          </p:cNvSpPr>
          <p:nvPr>
            <p:ph type="body" sz="quarter" idx="12"/>
          </p:nvPr>
        </p:nvSpPr>
        <p:spPr>
          <a:xfrm rot="16200000">
            <a:off x="11427461" y="407487"/>
            <a:ext cx="642795" cy="886287"/>
          </a:xfrm>
          <a:solidFill>
            <a:schemeClr val="bg1"/>
          </a:solidFill>
        </p:spPr>
        <p:txBody>
          <a:bodyPr/>
          <a:lstStyle/>
          <a:p>
            <a:r>
              <a:rPr lang="en-US" sz="1800" b="0" dirty="0"/>
              <a:t> </a:t>
            </a:r>
          </a:p>
        </p:txBody>
      </p:sp>
      <p:pic>
        <p:nvPicPr>
          <p:cNvPr id="18" name="Picture 17"/>
          <p:cNvPicPr/>
          <p:nvPr/>
        </p:nvPicPr>
        <p:blipFill>
          <a:blip r:embed="rId4">
            <a:extLst>
              <a:ext uri="{28A0092B-C50C-407E-A947-70E740481C1C}">
                <a14:useLocalDpi xmlns:a14="http://schemas.microsoft.com/office/drawing/2010/main" val="0"/>
              </a:ext>
            </a:extLst>
          </a:blip>
          <a:stretch>
            <a:fillRect/>
          </a:stretch>
        </p:blipFill>
        <p:spPr>
          <a:xfrm>
            <a:off x="11090130" y="324488"/>
            <a:ext cx="1066594" cy="1127168"/>
          </a:xfrm>
          <a:prstGeom prst="rect">
            <a:avLst/>
          </a:prstGeom>
        </p:spPr>
      </p:pic>
      <p:sp>
        <p:nvSpPr>
          <p:cNvPr id="11" name="Text Placeholder 3"/>
          <p:cNvSpPr>
            <a:spLocks noGrp="1"/>
          </p:cNvSpPr>
          <p:nvPr>
            <p:ph type="body" sz="quarter" idx="12"/>
          </p:nvPr>
        </p:nvSpPr>
        <p:spPr>
          <a:xfrm rot="16200000">
            <a:off x="9173433" y="3354849"/>
            <a:ext cx="4670232" cy="405669"/>
          </a:xfrm>
        </p:spPr>
        <p:txBody>
          <a:bodyPr/>
          <a:lstStyle/>
          <a:p>
            <a:r>
              <a:rPr lang="lt-LT" sz="2000" b="0" dirty="0"/>
              <a:t>ECER, 2021</a:t>
            </a:r>
            <a:endParaRPr lang="en-US" sz="2000" b="0" dirty="0"/>
          </a:p>
        </p:txBody>
      </p:sp>
      <p:sp>
        <p:nvSpPr>
          <p:cNvPr id="12" name="Rectangle 11"/>
          <p:cNvSpPr/>
          <p:nvPr/>
        </p:nvSpPr>
        <p:spPr>
          <a:xfrm>
            <a:off x="3974354" y="379866"/>
            <a:ext cx="6749316" cy="830997"/>
          </a:xfrm>
          <a:prstGeom prst="rect">
            <a:avLst/>
          </a:prstGeom>
        </p:spPr>
        <p:txBody>
          <a:bodyPr wrap="square">
            <a:spAutoFit/>
          </a:bodyPr>
          <a:lstStyle/>
          <a:p>
            <a:r>
              <a:rPr lang="en-US" sz="1600" dirty="0"/>
              <a:t>This </a:t>
            </a:r>
            <a:r>
              <a:rPr lang="en-US" sz="1600" dirty="0" smtClean="0"/>
              <a:t>study </a:t>
            </a:r>
            <a:r>
              <a:rPr lang="en-US" sz="1600" dirty="0"/>
              <a:t>has received funding from </a:t>
            </a:r>
            <a:r>
              <a:rPr lang="en-US" sz="1600" dirty="0" smtClean="0"/>
              <a:t>European </a:t>
            </a:r>
            <a:r>
              <a:rPr lang="en-US" sz="1600" dirty="0"/>
              <a:t>Regional Development </a:t>
            </a:r>
            <a:r>
              <a:rPr lang="en-US" sz="1600" dirty="0" smtClean="0"/>
              <a:t>Fund </a:t>
            </a:r>
            <a:r>
              <a:rPr lang="en-US" sz="1600" dirty="0"/>
              <a:t>(project No 01.2.2-LMT-K-718-03-</a:t>
            </a:r>
            <a:r>
              <a:rPr lang="en-US" sz="1600" dirty="0" smtClean="0"/>
              <a:t>0059) </a:t>
            </a:r>
            <a:r>
              <a:rPr lang="en-US" sz="1600" dirty="0"/>
              <a:t>under grant agreement with the Research Council of Lithuania (LMTLT)</a:t>
            </a:r>
            <a:r>
              <a:rPr lang="en-US" sz="1600" dirty="0" smtClean="0"/>
              <a:t>.</a:t>
            </a:r>
            <a:endParaRPr lang="en-US" sz="1600" dirty="0"/>
          </a:p>
        </p:txBody>
      </p:sp>
    </p:spTree>
    <p:extLst>
      <p:ext uri="{BB962C8B-B14F-4D97-AF65-F5344CB8AC3E}">
        <p14:creationId xmlns:p14="http://schemas.microsoft.com/office/powerpoint/2010/main" val="1567225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KSTA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OT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AGRAMA_LENTELĖ">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23C9406ED62CF488C658B502624A352" ma:contentTypeVersion="6" ma:contentTypeDescription="Create a new document." ma:contentTypeScope="" ma:versionID="df41287ef438fbbf9a7fa72111dc9abb">
  <xsd:schema xmlns:xsd="http://www.w3.org/2001/XMLSchema" xmlns:xs="http://www.w3.org/2001/XMLSchema" xmlns:p="http://schemas.microsoft.com/office/2006/metadata/properties" xmlns:ns2="501e803f-14fc-4c18-9b94-622eeb8fef37" targetNamespace="http://schemas.microsoft.com/office/2006/metadata/properties" ma:root="true" ma:fieldsID="d9a0ace4c203c4bd70043d03498069f7" ns2:_="">
    <xsd:import namespace="501e803f-14fc-4c18-9b94-622eeb8fe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1e803f-14fc-4c18-9b94-622eeb8fef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1B4FF6-ECEF-4A47-8BF1-7E426D167504}">
  <ds:schemaRefs>
    <ds:schemaRef ds:uri="http://schemas.microsoft.com/office/2006/documentManagement/types"/>
    <ds:schemaRef ds:uri="http://purl.org/dc/elements/1.1/"/>
    <ds:schemaRef ds:uri="http://schemas.microsoft.com/office/2006/metadata/properties"/>
    <ds:schemaRef ds:uri="http://purl.org/dc/terms/"/>
    <ds:schemaRef ds:uri="501e803f-14fc-4c18-9b94-622eeb8fef37"/>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CCE523A-E427-4152-AC03-E68796625500}">
  <ds:schemaRefs>
    <ds:schemaRef ds:uri="http://schemas.microsoft.com/sharepoint/v3/contenttype/forms"/>
  </ds:schemaRefs>
</ds:datastoreItem>
</file>

<file path=customXml/itemProps3.xml><?xml version="1.0" encoding="utf-8"?>
<ds:datastoreItem xmlns:ds="http://schemas.openxmlformats.org/officeDocument/2006/customXml" ds:itemID="{A9A6516E-D187-45B9-B894-D957B911E681}"/>
</file>

<file path=docProps/app.xml><?xml version="1.0" encoding="utf-8"?>
<Properties xmlns="http://schemas.openxmlformats.org/officeDocument/2006/extended-properties" xmlns:vt="http://schemas.openxmlformats.org/officeDocument/2006/docPropsVTypes">
  <TotalTime>28165</TotalTime>
  <Words>2165</Words>
  <Application>Microsoft Office PowerPoint</Application>
  <PresentationFormat>Plačiaekranė</PresentationFormat>
  <Paragraphs>277</Paragraphs>
  <Slides>22</Slides>
  <Notes>0</Notes>
  <HiddenSlides>0</HiddenSlides>
  <MMClips>0</MMClips>
  <ScaleCrop>false</ScaleCrop>
  <HeadingPairs>
    <vt:vector size="6" baseType="variant">
      <vt:variant>
        <vt:lpstr>Naudojami šriftai</vt:lpstr>
      </vt:variant>
      <vt:variant>
        <vt:i4>6</vt:i4>
      </vt:variant>
      <vt:variant>
        <vt:lpstr>Tema</vt:lpstr>
      </vt:variant>
      <vt:variant>
        <vt:i4>3</vt:i4>
      </vt:variant>
      <vt:variant>
        <vt:lpstr>Skaidrių pavadinimai</vt:lpstr>
      </vt:variant>
      <vt:variant>
        <vt:i4>22</vt:i4>
      </vt:variant>
    </vt:vector>
  </HeadingPairs>
  <TitlesOfParts>
    <vt:vector size="31" baseType="lpstr">
      <vt:lpstr>Arial</vt:lpstr>
      <vt:lpstr>Calibri</vt:lpstr>
      <vt:lpstr>Calibri Light</vt:lpstr>
      <vt:lpstr>Inter</vt:lpstr>
      <vt:lpstr>Inter Medium</vt:lpstr>
      <vt:lpstr>Inter Semi Bold</vt:lpstr>
      <vt:lpstr>TEKSTAS</vt:lpstr>
      <vt:lpstr>FOTO</vt:lpstr>
      <vt:lpstr>DIAGRAMA_LENTELĖ</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Vartotojas</cp:lastModifiedBy>
  <cp:revision>726</cp:revision>
  <dcterms:created xsi:type="dcterms:W3CDTF">2020-12-23T08:59:48Z</dcterms:created>
  <dcterms:modified xsi:type="dcterms:W3CDTF">2021-08-15T20:56:50Z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0x010100523C9406ED62CF488C658B502624A352</vt:lpwstr>
  </property>
</Properties>
</file>