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</p:sldMasterIdLst>
  <p:notesMasterIdLst>
    <p:notesMasterId r:id="rId4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6858000" type="screen4x3"/>
  <p:notesSz cx="6858000" cy="9144000"/>
  <p:embeddedFontLst>
    <p:embeddedFont>
      <p:font typeface="Arial Black" panose="020B0A04020102020204" pitchFamily="34" charset="0"/>
      <p:bold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Leelawadee" panose="020B0502040204020203" pitchFamily="34" charset="-34"/>
      <p:regular r:id="rId50"/>
      <p:bold r:id="rId51"/>
    </p:embeddedFont>
    <p:embeddedFont>
      <p:font typeface="Roboto" panose="02000000000000000000" pitchFamily="2" charset="0"/>
      <p:regular r:id="rId52"/>
      <p:bold r:id="rId53"/>
      <p:italic r:id="rId54"/>
      <p:boldItalic r:id="rId55"/>
    </p:embeddedFont>
    <p:embeddedFont>
      <p:font typeface="Teko" panose="020B0604020202020204" charset="0"/>
      <p:regular r:id="rId56"/>
      <p:bold r:id="rId5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8" roundtripDataSignature="AMtx7mjh64wj18b6QkFedYikaUd8tNAR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font" Target="fonts/font11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8" Type="http://customschemas.google.com/relationships/presentationmetadata" Target="metadata"/><Relationship Id="rId5" Type="http://schemas.openxmlformats.org/officeDocument/2006/relationships/slide" Target="slides/slide3.xml"/><Relationship Id="rId61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font" Target="fonts/font4.fntdata"/><Relationship Id="rId56" Type="http://schemas.openxmlformats.org/officeDocument/2006/relationships/font" Target="fonts/font12.fntdata"/><Relationship Id="rId8" Type="http://schemas.openxmlformats.org/officeDocument/2006/relationships/slide" Target="slides/slide6.xml"/><Relationship Id="rId51" Type="http://schemas.openxmlformats.org/officeDocument/2006/relationships/font" Target="fonts/font7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2.fntdata"/><Relationship Id="rId59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10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5.fntdata"/><Relationship Id="rId57" Type="http://schemas.openxmlformats.org/officeDocument/2006/relationships/font" Target="fonts/font13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8.fntdata"/><Relationship Id="rId6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P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4" name="Google Shape;18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00cac8197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2" name="Google Shape;192;g100cac8197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1413" y="685800"/>
            <a:ext cx="4573587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9" name="Google Shape;199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5" name="Google Shape;2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13" name="Google Shape;2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1" name="Google Shape;2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30" name="Google Shape;23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37" name="Google Shape;23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100cac81972_5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100cac81972_5_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g100cac81972_5_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PE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100cac81972_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100cac81972_6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g100cac81972_6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PE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100cac81972_5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100cac81972_5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g100cac81972_5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PE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100cac81972_7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100cac81972_7_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g100cac81972_7_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PE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100cac81972_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100cac81972_5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g100cac81972_5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PE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100cac81972_5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100cac81972_5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g100cac81972_5_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PE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100cac81972_5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100cac81972_5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g100cac81972_5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PE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100cac81972_5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100cac81972_5_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g100cac81972_5_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PE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100cac81972_5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100cac81972_5_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g100cac81972_5_4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PE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14" name="Google Shape;41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5" name="Google Shape;415;p8:notes"/>
          <p:cNvSpPr txBox="1"/>
          <p:nvPr/>
        </p:nvSpPr>
        <p:spPr>
          <a:xfrm>
            <a:off x="5179484" y="6513911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P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26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5" name="Google Shape;44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2" name="Google Shape;45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9" name="Google Shape;45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6" name="Google Shape;46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7" name="Google Shape;47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2" name="Google Shape;482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83" name="Google Shape;483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PE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3" name="Google Shape;49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1" name="Google Shape;50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100cac81972_5_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7" name="Google Shape;507;g100cac81972_5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100cac81972_5_8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7" name="Google Shape;517;g100cac81972_5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100cac81972_5_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23" name="Google Shape;523;g100cac81972_5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100cac81972_5_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29" name="Google Shape;529;g100cac81972_5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100cac81972_5_7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35" name="Google Shape;535;g100cac81972_5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100cac81972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1" name="Google Shape;541;g100cac81972_1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42" name="Google Shape;542;g100cac81972_1_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s-PE"/>
              <a:t>40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52" name="Google Shape;552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7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7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7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8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7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8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8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8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8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8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8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8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8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8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8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9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9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9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9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9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9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9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92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92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9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9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9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93"/>
          <p:cNvSpPr txBox="1">
            <a:spLocks noGrp="1"/>
          </p:cNvSpPr>
          <p:nvPr>
            <p:ph type="ctrTitle"/>
          </p:nvPr>
        </p:nvSpPr>
        <p:spPr>
          <a:xfrm>
            <a:off x="85445" y="-446151"/>
            <a:ext cx="8968740" cy="2618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1F5F"/>
              </a:buClr>
              <a:buSzPts val="17000"/>
              <a:buFont typeface="Teko"/>
              <a:buNone/>
              <a:defRPr sz="17000" b="1" i="0">
                <a:solidFill>
                  <a:srgbClr val="001F5F"/>
                </a:solidFill>
                <a:latin typeface="Teko"/>
                <a:ea typeface="Teko"/>
                <a:cs typeface="Teko"/>
                <a:sym typeface="Tek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93"/>
          <p:cNvSpPr txBox="1">
            <a:spLocks noGrp="1"/>
          </p:cNvSpPr>
          <p:nvPr>
            <p:ph type="subTitle" idx="1"/>
          </p:nvPr>
        </p:nvSpPr>
        <p:spPr>
          <a:xfrm>
            <a:off x="1111402" y="3758946"/>
            <a:ext cx="6922770" cy="1854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ts val="12000"/>
              <a:buChar char="•"/>
              <a:defRPr sz="12000" b="1" i="0">
                <a:solidFill>
                  <a:srgbClr val="C00000"/>
                </a:solidFill>
                <a:latin typeface="Teko"/>
                <a:ea typeface="Teko"/>
                <a:cs typeface="Teko"/>
                <a:sym typeface="Teko"/>
              </a:defRPr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9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9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9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8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82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8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8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8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81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81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5" name="Google Shape;105;p8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8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8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4 objetos" type="fourObj">
  <p:cSld name="FOUR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8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8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83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83"/>
          <p:cNvSpPr txBox="1">
            <a:spLocks noGrp="1"/>
          </p:cNvSpPr>
          <p:nvPr>
            <p:ph type="body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83"/>
          <p:cNvSpPr txBox="1">
            <a:spLocks noGrp="1"/>
          </p:cNvSpPr>
          <p:nvPr>
            <p:ph type="body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8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8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8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, 1 objeto y 2 objetos" type="objAndTwoObj">
  <p:cSld name="OBJECT_AND_TWO_OBJECTS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8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0" name="Google Shape;120;p8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84"/>
          <p:cNvSpPr txBox="1">
            <a:spLocks noGrp="1"/>
          </p:cNvSpPr>
          <p:nvPr>
            <p:ph type="body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8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8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8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94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94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8" name="Google Shape;128;p9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9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9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9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4" name="Google Shape;134;p95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9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9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9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6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96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1" name="Google Shape;141;p96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" name="Google Shape;142;p96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3" name="Google Shape;143;p96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4" name="Google Shape;144;p9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9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9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9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9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9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9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9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9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9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59" name="Google Shape;159;p9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60" name="Google Shape;160;p9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9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9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10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66" name="Google Shape;166;p10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67" name="Google Shape;167;p10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10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10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0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10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10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10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10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02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102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" name="Google Shape;179;p10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10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10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7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7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7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7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8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Google Shape;92;p80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8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8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8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ture.com/news/2009/090624/full/4591050a.html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"/>
          <p:cNvSpPr txBox="1">
            <a:spLocks noGrp="1"/>
          </p:cNvSpPr>
          <p:nvPr>
            <p:ph type="ctrTitle"/>
          </p:nvPr>
        </p:nvSpPr>
        <p:spPr>
          <a:xfrm>
            <a:off x="987724" y="716385"/>
            <a:ext cx="7612811" cy="2583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Calibri"/>
              <a:buNone/>
            </a:pPr>
            <a:r>
              <a:rPr lang="es-PE" sz="4400" b="1">
                <a:solidFill>
                  <a:srgbClr val="002060"/>
                </a:solidFill>
              </a:rPr>
              <a:t> Metrics and alternative metrics in Scholarly Publishing / </a:t>
            </a:r>
            <a:br>
              <a:rPr lang="es-PE" sz="4400" b="1">
                <a:solidFill>
                  <a:srgbClr val="002060"/>
                </a:solidFill>
              </a:rPr>
            </a:br>
            <a:r>
              <a:rPr lang="es-PE" sz="4400" b="1"/>
              <a:t>Métricas y métricas alternativas en la publicación científica</a:t>
            </a:r>
            <a:endParaRPr/>
          </a:p>
        </p:txBody>
      </p:sp>
      <p:sp>
        <p:nvSpPr>
          <p:cNvPr id="187" name="Google Shape;187;p1"/>
          <p:cNvSpPr txBox="1"/>
          <p:nvPr/>
        </p:nvSpPr>
        <p:spPr>
          <a:xfrm>
            <a:off x="543869" y="4555380"/>
            <a:ext cx="6512914" cy="2011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PE" sz="2000" b="1" i="0" u="none" strike="noStrike" cap="non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Mg. Josmel Pacheco-Mendoza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PE" sz="2000" b="1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Coordinador de la Unidad de Investigación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PE" sz="2000" b="1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en Bibliometría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PE" sz="18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Twitter: </a:t>
            </a:r>
            <a:r>
              <a:rPr lang="es-PE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@josmel1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PE" sz="18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E-mail: </a:t>
            </a:r>
            <a:r>
              <a:rPr lang="es-PE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josmel@gmail.com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PE" sz="18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ORCID: </a:t>
            </a:r>
            <a:r>
              <a:rPr lang="es-PE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orcid.org/0000-0002-2251-8092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"/>
          <p:cNvSpPr/>
          <p:nvPr/>
        </p:nvSpPr>
        <p:spPr>
          <a:xfrm>
            <a:off x="328337" y="4425204"/>
            <a:ext cx="6512914" cy="45719"/>
          </a:xfrm>
          <a:prstGeom prst="rect">
            <a:avLst/>
          </a:prstGeom>
          <a:solidFill>
            <a:srgbClr val="002060"/>
          </a:solidFill>
          <a:ln w="1270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9" name="Google Shape;189;p1" descr="Resultado de imagen para universidad san ignacio de loyol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57391" y="3672025"/>
            <a:ext cx="2104144" cy="2894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g100cac81972_0_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19143" y="1043432"/>
            <a:ext cx="8507400" cy="424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g100cac81972_0_0"/>
          <p:cNvSpPr txBox="1"/>
          <p:nvPr/>
        </p:nvSpPr>
        <p:spPr>
          <a:xfrm>
            <a:off x="107698" y="5292032"/>
            <a:ext cx="7776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PE" sz="2000" b="1" i="0" u="none" strike="noStrike" cap="none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El viejo mantra de "Publicar o morir" está obsoleto.</a:t>
            </a:r>
            <a:endParaRPr sz="2000" b="1" i="0" u="none" strike="noStrike" cap="non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g100cac81972_0_0"/>
          <p:cNvSpPr txBox="1"/>
          <p:nvPr/>
        </p:nvSpPr>
        <p:spPr>
          <a:xfrm>
            <a:off x="6133294" y="6074321"/>
            <a:ext cx="2304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PE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#visibleorvanish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Calibri"/>
              <a:buNone/>
            </a:pPr>
            <a:r>
              <a:rPr lang="es-PE" b="1">
                <a:solidFill>
                  <a:srgbClr val="002060"/>
                </a:solidFill>
              </a:rPr>
              <a:t>Maximizar el impacto de la Investigación</a:t>
            </a:r>
            <a:endParaRPr>
              <a:solidFill>
                <a:srgbClr val="002060"/>
              </a:solidFill>
            </a:endParaRPr>
          </a:p>
        </p:txBody>
      </p:sp>
      <p:pic>
        <p:nvPicPr>
          <p:cNvPr id="202" name="Google Shape;202;p6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645" y="1792431"/>
            <a:ext cx="9132600" cy="444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"/>
          <p:cNvSpPr/>
          <p:nvPr/>
        </p:nvSpPr>
        <p:spPr>
          <a:xfrm>
            <a:off x="248475" y="2743200"/>
            <a:ext cx="8649300" cy="35682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Calibri"/>
              <a:buNone/>
            </a:pPr>
            <a:r>
              <a:rPr lang="es-PE" b="1">
                <a:solidFill>
                  <a:srgbClr val="002060"/>
                </a:solidFill>
              </a:rPr>
              <a:t>La evaluación de la actividad científica</a:t>
            </a:r>
            <a:endParaRPr b="1">
              <a:solidFill>
                <a:srgbClr val="002060"/>
              </a:solidFill>
            </a:endParaRPr>
          </a:p>
        </p:txBody>
      </p:sp>
      <p:sp>
        <p:nvSpPr>
          <p:cNvPr id="209" name="Google Shape;209;p2"/>
          <p:cNvSpPr txBox="1">
            <a:spLocks noGrp="1"/>
          </p:cNvSpPr>
          <p:nvPr>
            <p:ph type="body" idx="1"/>
          </p:nvPr>
        </p:nvSpPr>
        <p:spPr>
          <a:xfrm>
            <a:off x="561675" y="2857500"/>
            <a:ext cx="8336100" cy="3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PE"/>
              <a:t>Desde los años ’60, ‘70 basada en citación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PE" b="1"/>
              <a:t>Citación</a:t>
            </a:r>
            <a:r>
              <a:rPr lang="es-PE"/>
              <a:t> como reconocimiento (Merton)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PE"/>
              <a:t>Nacimiento índices de citas - </a:t>
            </a:r>
            <a:r>
              <a:rPr lang="es-PE" b="1"/>
              <a:t>SCI, SSCI y A&amp;HCI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PE"/>
              <a:t>Popularización del </a:t>
            </a:r>
            <a:r>
              <a:rPr lang="es-PE" b="1"/>
              <a:t>Factor de Impacto </a:t>
            </a:r>
            <a:r>
              <a:rPr lang="es-PE"/>
              <a:t>(IF)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PE"/>
              <a:t>Herramienta esencial en políticas científicas (UK)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PE"/>
              <a:t>Existencia área críticas de evaluación: </a:t>
            </a:r>
            <a:r>
              <a:rPr lang="es-PE">
                <a:solidFill>
                  <a:srgbClr val="002060"/>
                </a:solidFill>
              </a:rPr>
              <a:t>Humanidades</a:t>
            </a:r>
            <a:endParaRPr>
              <a:solidFill>
                <a:srgbClr val="002060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PE"/>
              <a:t>Última década gran cantidad de recursos: Scopus/Dimensions(?)</a:t>
            </a:r>
            <a:endParaRPr/>
          </a:p>
          <a:p>
            <a:pPr marL="228600" lvl="0" indent="-7747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sp>
        <p:nvSpPr>
          <p:cNvPr id="210" name="Google Shape;210;p2"/>
          <p:cNvSpPr/>
          <p:nvPr/>
        </p:nvSpPr>
        <p:spPr>
          <a:xfrm>
            <a:off x="5546036" y="1919287"/>
            <a:ext cx="2872408" cy="556592"/>
          </a:xfrm>
          <a:prstGeom prst="roundRect">
            <a:avLst>
              <a:gd name="adj" fmla="val 16667"/>
            </a:avLst>
          </a:prstGeom>
          <a:solidFill>
            <a:srgbClr val="2E75B5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s-PE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Bibliometría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"/>
          <p:cNvSpPr txBox="1">
            <a:spLocks noGrp="1"/>
          </p:cNvSpPr>
          <p:nvPr>
            <p:ph type="body" idx="1"/>
          </p:nvPr>
        </p:nvSpPr>
        <p:spPr>
          <a:xfrm>
            <a:off x="1047750" y="1279301"/>
            <a:ext cx="5657850" cy="5116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650"/>
              <a:buFont typeface="Arial"/>
              <a:buNone/>
            </a:pPr>
            <a:r>
              <a:rPr lang="es-PE" sz="260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El análisis estadístico y sociométrico de la bibliografía científica mediante el </a:t>
            </a:r>
            <a:r>
              <a:rPr lang="es-PE" sz="26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uso de modelos matemáticos</a:t>
            </a:r>
            <a:r>
              <a:rPr lang="es-PE" sz="260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, y cuyos objetivos se basan en el </a:t>
            </a:r>
            <a:r>
              <a:rPr lang="es-PE" sz="26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estudio del tamaño, crecimiento y distribución de la bibliografía científica </a:t>
            </a:r>
            <a:r>
              <a:rPr lang="es-PE" sz="260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y en el estudio de la estructura y dinámica social que la producen y la utilizan. 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650"/>
              <a:buFont typeface="Arial"/>
              <a:buNone/>
            </a:pPr>
            <a:r>
              <a:rPr lang="es-PE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(López-Piñero, 1972)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650"/>
              <a:buFont typeface="Arial"/>
              <a:buNone/>
            </a:pP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rgbClr val="00B050"/>
              </a:buClr>
              <a:buSzPts val="650"/>
              <a:buFont typeface="Arial"/>
              <a:buNone/>
            </a:pPr>
            <a:r>
              <a:rPr lang="es-PE" sz="2600" b="1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El estudio de la medición de progreso científico y tecnológico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650"/>
              <a:buFont typeface="Arial"/>
              <a:buNone/>
            </a:pPr>
            <a:r>
              <a:rPr lang="es-PE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(Garfield, 1979)</a:t>
            </a:r>
            <a:endParaRPr/>
          </a:p>
        </p:txBody>
      </p:sp>
      <p:sp>
        <p:nvSpPr>
          <p:cNvPr id="216" name="Google Shape;216;p3"/>
          <p:cNvSpPr txBox="1"/>
          <p:nvPr/>
        </p:nvSpPr>
        <p:spPr>
          <a:xfrm>
            <a:off x="0" y="318052"/>
            <a:ext cx="9144000" cy="83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900"/>
              <a:buFont typeface="Calibri"/>
              <a:buNone/>
            </a:pPr>
            <a:r>
              <a:rPr lang="es-PE" sz="36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Definiciones básicas de la bibliometría</a:t>
            </a:r>
            <a:endParaRPr sz="36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7" name="Google Shape;217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89236" y="1511723"/>
            <a:ext cx="1666769" cy="2191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89235" y="4559619"/>
            <a:ext cx="1666769" cy="18363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Calibri"/>
              <a:buNone/>
            </a:pPr>
            <a:r>
              <a:rPr lang="es-PE" b="1">
                <a:solidFill>
                  <a:srgbClr val="002060"/>
                </a:solidFill>
              </a:rPr>
              <a:t>Los Indicadores bibliométricos</a:t>
            </a:r>
            <a:endParaRPr b="1">
              <a:solidFill>
                <a:srgbClr val="002060"/>
              </a:solidFill>
            </a:endParaRPr>
          </a:p>
        </p:txBody>
      </p:sp>
      <p:sp>
        <p:nvSpPr>
          <p:cNvPr id="224" name="Google Shape;224;p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21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PE"/>
              <a:t>La forma más difundida de cuantificar los resultados de la ciencia son los indicadores bibliométricos, que consisten en </a:t>
            </a:r>
            <a:r>
              <a:rPr lang="es-PE" b="1"/>
              <a:t>la extracción de información estadística </a:t>
            </a:r>
            <a:r>
              <a:rPr lang="es-PE"/>
              <a:t>de </a:t>
            </a:r>
            <a:r>
              <a:rPr lang="es-PE" b="1"/>
              <a:t>bases de datos bibliográficas.</a:t>
            </a:r>
            <a:endParaRPr/>
          </a:p>
        </p:txBody>
      </p:sp>
      <p:pic>
        <p:nvPicPr>
          <p:cNvPr id="225" name="Google Shape;225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72350" y="3675800"/>
            <a:ext cx="6171650" cy="3085825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26" name="Google Shape;226;p4"/>
          <p:cNvSpPr/>
          <p:nvPr/>
        </p:nvSpPr>
        <p:spPr>
          <a:xfrm>
            <a:off x="3156325" y="3899975"/>
            <a:ext cx="1931400" cy="1404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4"/>
          <p:cNvSpPr/>
          <p:nvPr/>
        </p:nvSpPr>
        <p:spPr>
          <a:xfrm>
            <a:off x="1722300" y="4351150"/>
            <a:ext cx="4247100" cy="1404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5"/>
          <p:cNvSpPr/>
          <p:nvPr/>
        </p:nvSpPr>
        <p:spPr>
          <a:xfrm>
            <a:off x="179511" y="692695"/>
            <a:ext cx="8964488" cy="612068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3" name="Google Shape;233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62270" y="692695"/>
            <a:ext cx="6569765" cy="612068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5"/>
          <p:cNvSpPr txBox="1"/>
          <p:nvPr/>
        </p:nvSpPr>
        <p:spPr>
          <a:xfrm>
            <a:off x="0" y="-27383"/>
            <a:ext cx="9144000" cy="961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 Black"/>
              <a:buNone/>
            </a:pPr>
            <a:br>
              <a:rPr lang="es-PE" sz="2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s-PE" sz="2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La bibliometría es una herramienta de diagnóstico</a:t>
            </a:r>
            <a:br>
              <a:rPr lang="es-PE" sz="2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8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oogle Shape;239;p7"/>
          <p:cNvGrpSpPr/>
          <p:nvPr/>
        </p:nvGrpSpPr>
        <p:grpSpPr>
          <a:xfrm>
            <a:off x="457200" y="1600751"/>
            <a:ext cx="8229599" cy="4524858"/>
            <a:chOff x="0" y="551"/>
            <a:chExt cx="8229599" cy="4524858"/>
          </a:xfrm>
        </p:grpSpPr>
        <p:sp>
          <p:nvSpPr>
            <p:cNvPr id="240" name="Google Shape;240;p7"/>
            <p:cNvSpPr/>
            <p:nvPr/>
          </p:nvSpPr>
          <p:spPr>
            <a:xfrm>
              <a:off x="3291839" y="551"/>
              <a:ext cx="4937760" cy="2154693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CDD9E3">
                <a:alpha val="89019"/>
              </a:srgbClr>
            </a:solidFill>
            <a:ln w="9525" cap="flat" cmpd="sng">
              <a:solidFill>
                <a:srgbClr val="CDD9E3">
                  <a:alpha val="89019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39999" dist="23000" dir="5400000" rotWithShape="0">
                <a:srgbClr val="000000">
                  <a:alpha val="3411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7"/>
            <p:cNvSpPr txBox="1"/>
            <p:nvPr/>
          </p:nvSpPr>
          <p:spPr>
            <a:xfrm>
              <a:off x="3291839" y="269888"/>
              <a:ext cx="4129750" cy="16160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375" tIns="32375" rIns="32375" bIns="32375" anchor="t" anchorCtr="0">
              <a:noAutofit/>
            </a:bodyPr>
            <a:lstStyle/>
            <a:p>
              <a:pPr marL="285750" marR="0" lvl="1" indent="-2857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100"/>
                <a:buFont typeface="Calibri"/>
                <a:buNone/>
              </a:pPr>
              <a:endParaRPr sz="5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285750" marR="0" lvl="1" indent="-285750" algn="l" rtl="0">
                <a:lnSpc>
                  <a:spcPct val="90000"/>
                </a:lnSpc>
                <a:spcBef>
                  <a:spcPts val="765"/>
                </a:spcBef>
                <a:spcAft>
                  <a:spcPts val="0"/>
                </a:spcAft>
                <a:buClr>
                  <a:schemeClr val="dk1"/>
                </a:buClr>
                <a:buSzPts val="5100"/>
                <a:buFont typeface="Calibri"/>
                <a:buNone/>
              </a:pPr>
              <a:endParaRPr sz="5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7"/>
            <p:cNvSpPr/>
            <p:nvPr/>
          </p:nvSpPr>
          <p:spPr>
            <a:xfrm>
              <a:off x="0" y="551"/>
              <a:ext cx="3291840" cy="2154693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20688F"/>
                </a:gs>
                <a:gs pos="80000">
                  <a:srgbClr val="298ABE"/>
                </a:gs>
                <a:gs pos="100000">
                  <a:srgbClr val="288BC1"/>
                </a:gs>
              </a:gsLst>
              <a:lin ang="16200000" scaled="0"/>
            </a:gradFill>
            <a:ln>
              <a:noFill/>
            </a:ln>
            <a:effectLst>
              <a:outerShdw blurRad="39999" dist="23000" dir="5400000" rotWithShape="0">
                <a:srgbClr val="000000">
                  <a:alpha val="3411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7"/>
            <p:cNvSpPr txBox="1"/>
            <p:nvPr/>
          </p:nvSpPr>
          <p:spPr>
            <a:xfrm>
              <a:off x="105182" y="105734"/>
              <a:ext cx="3081474" cy="19443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500"/>
                <a:buFont typeface="Calibri"/>
                <a:buNone/>
              </a:pPr>
              <a:endParaRPr sz="6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7"/>
            <p:cNvSpPr/>
            <p:nvPr/>
          </p:nvSpPr>
          <p:spPr>
            <a:xfrm>
              <a:off x="3291839" y="2370716"/>
              <a:ext cx="4937760" cy="2154693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CDD9E3">
                <a:alpha val="89019"/>
              </a:srgbClr>
            </a:solidFill>
            <a:ln w="9525" cap="flat" cmpd="sng">
              <a:solidFill>
                <a:srgbClr val="CDD9E3">
                  <a:alpha val="89019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39999" dist="23000" dir="5400000" rotWithShape="0">
                <a:srgbClr val="000000">
                  <a:alpha val="3411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7"/>
            <p:cNvSpPr txBox="1"/>
            <p:nvPr/>
          </p:nvSpPr>
          <p:spPr>
            <a:xfrm>
              <a:off x="3291839" y="2640052"/>
              <a:ext cx="4129750" cy="16160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375" tIns="32375" rIns="32375" bIns="32375" anchor="t" anchorCtr="0">
              <a:noAutofit/>
            </a:bodyPr>
            <a:lstStyle/>
            <a:p>
              <a:pPr marL="285750" marR="0" lvl="1" indent="-2857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100"/>
                <a:buFont typeface="Calibri"/>
                <a:buNone/>
              </a:pPr>
              <a:endParaRPr sz="5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285750" marR="0" lvl="1" indent="-285750" algn="l" rtl="0">
                <a:lnSpc>
                  <a:spcPct val="90000"/>
                </a:lnSpc>
                <a:spcBef>
                  <a:spcPts val="765"/>
                </a:spcBef>
                <a:spcAft>
                  <a:spcPts val="0"/>
                </a:spcAft>
                <a:buClr>
                  <a:schemeClr val="dk1"/>
                </a:buClr>
                <a:buSzPts val="5100"/>
                <a:buFont typeface="Calibri"/>
                <a:buNone/>
              </a:pPr>
              <a:endParaRPr sz="5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7"/>
            <p:cNvSpPr/>
            <p:nvPr/>
          </p:nvSpPr>
          <p:spPr>
            <a:xfrm>
              <a:off x="0" y="2370716"/>
              <a:ext cx="3291840" cy="2154693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20688F"/>
                </a:gs>
                <a:gs pos="80000">
                  <a:srgbClr val="298ABE"/>
                </a:gs>
                <a:gs pos="100000">
                  <a:srgbClr val="288BC1"/>
                </a:gs>
              </a:gsLst>
              <a:lin ang="16200000" scaled="0"/>
            </a:gradFill>
            <a:ln>
              <a:noFill/>
            </a:ln>
            <a:effectLst>
              <a:outerShdw blurRad="39999" dist="23000" dir="5400000" rotWithShape="0">
                <a:srgbClr val="000000">
                  <a:alpha val="3411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7"/>
            <p:cNvSpPr txBox="1"/>
            <p:nvPr/>
          </p:nvSpPr>
          <p:spPr>
            <a:xfrm>
              <a:off x="105182" y="2475899"/>
              <a:ext cx="3081474" cy="19443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500"/>
                <a:buFont typeface="Calibri"/>
                <a:buNone/>
              </a:pPr>
              <a:endParaRPr sz="6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8" name="Google Shape;248;p7"/>
          <p:cNvSpPr/>
          <p:nvPr/>
        </p:nvSpPr>
        <p:spPr>
          <a:xfrm>
            <a:off x="179511" y="692695"/>
            <a:ext cx="8784976" cy="612068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"/>
              <a:buFont typeface="Calibri"/>
              <a:buNone/>
            </a:pPr>
            <a:r>
              <a:rPr lang="es-PE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7"/>
          <p:cNvGrpSpPr/>
          <p:nvPr/>
        </p:nvGrpSpPr>
        <p:grpSpPr>
          <a:xfrm>
            <a:off x="1403648" y="1613023"/>
            <a:ext cx="6432376" cy="4264248"/>
            <a:chOff x="0" y="0"/>
            <a:chExt cx="6432376" cy="4264248"/>
          </a:xfrm>
        </p:grpSpPr>
        <p:sp>
          <p:nvSpPr>
            <p:cNvPr id="250" name="Google Shape;250;p7"/>
            <p:cNvSpPr/>
            <p:nvPr/>
          </p:nvSpPr>
          <p:spPr>
            <a:xfrm rot="-5400000">
              <a:off x="542031" y="-542031"/>
              <a:ext cx="2132124" cy="3216187"/>
            </a:xfrm>
            <a:prstGeom prst="round1Rect">
              <a:avLst>
                <a:gd name="adj" fmla="val 16667"/>
              </a:avLst>
            </a:prstGeom>
            <a:gradFill>
              <a:gsLst>
                <a:gs pos="0">
                  <a:srgbClr val="D4E5F5"/>
                </a:gs>
                <a:gs pos="100000">
                  <a:srgbClr val="70A4D5"/>
                </a:gs>
              </a:gsLst>
              <a:lin ang="5400012" scaled="0"/>
            </a:gradFill>
            <a:ln>
              <a:noFill/>
            </a:ln>
            <a:effectLst>
              <a:outerShdw blurRad="39999" dist="23000" dir="5400000" rotWithShape="0">
                <a:srgbClr val="000000">
                  <a:alpha val="3411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7"/>
            <p:cNvSpPr txBox="1"/>
            <p:nvPr/>
          </p:nvSpPr>
          <p:spPr>
            <a:xfrm>
              <a:off x="0" y="0"/>
              <a:ext cx="3216187" cy="15990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0450" tIns="220450" rIns="220450" bIns="2204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775"/>
                <a:buFont typeface="Calibri"/>
                <a:buNone/>
              </a:pPr>
              <a:r>
                <a:rPr lang="es-PE" sz="31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PRODUCCIÓN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7"/>
            <p:cNvSpPr/>
            <p:nvPr/>
          </p:nvSpPr>
          <p:spPr>
            <a:xfrm>
              <a:off x="3216188" y="0"/>
              <a:ext cx="3216187" cy="2132124"/>
            </a:xfrm>
            <a:prstGeom prst="round1Rect">
              <a:avLst>
                <a:gd name="adj" fmla="val 16667"/>
              </a:avLst>
            </a:prstGeom>
            <a:gradFill>
              <a:gsLst>
                <a:gs pos="0">
                  <a:srgbClr val="1077D2"/>
                </a:gs>
                <a:gs pos="100000">
                  <a:srgbClr val="093153"/>
                </a:gs>
              </a:gsLst>
              <a:lin ang="5400012" scaled="0"/>
            </a:gradFill>
            <a:ln>
              <a:noFill/>
            </a:ln>
            <a:effectLst>
              <a:outerShdw blurRad="39999" dist="23000" dir="5400000" rotWithShape="0">
                <a:srgbClr val="000000">
                  <a:alpha val="3411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7"/>
            <p:cNvSpPr txBox="1"/>
            <p:nvPr/>
          </p:nvSpPr>
          <p:spPr>
            <a:xfrm>
              <a:off x="3216188" y="0"/>
              <a:ext cx="3216187" cy="15990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0450" tIns="220450" rIns="220450" bIns="2204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775"/>
                <a:buFont typeface="Calibri"/>
                <a:buNone/>
              </a:pPr>
              <a:r>
                <a:rPr lang="es-PE" sz="31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IMPACTO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7"/>
            <p:cNvSpPr/>
            <p:nvPr/>
          </p:nvSpPr>
          <p:spPr>
            <a:xfrm rot="10800000">
              <a:off x="0" y="2132123"/>
              <a:ext cx="3216187" cy="2132124"/>
            </a:xfrm>
            <a:prstGeom prst="round1Rect">
              <a:avLst>
                <a:gd name="adj" fmla="val 16667"/>
              </a:avLst>
            </a:prstGeom>
            <a:gradFill>
              <a:gsLst>
                <a:gs pos="0">
                  <a:srgbClr val="606060"/>
                </a:gs>
                <a:gs pos="80000">
                  <a:srgbClr val="7E7E7E"/>
                </a:gs>
                <a:gs pos="100000">
                  <a:srgbClr val="7F7F7F"/>
                </a:gs>
              </a:gsLst>
              <a:lin ang="16200000" scaled="0"/>
            </a:gradFill>
            <a:ln>
              <a:noFill/>
            </a:ln>
            <a:effectLst>
              <a:outerShdw blurRad="39999" dist="23000" dir="5400000" rotWithShape="0">
                <a:srgbClr val="000000">
                  <a:alpha val="3411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7"/>
            <p:cNvSpPr txBox="1"/>
            <p:nvPr/>
          </p:nvSpPr>
          <p:spPr>
            <a:xfrm>
              <a:off x="0" y="2665155"/>
              <a:ext cx="3216187" cy="15990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0450" tIns="220450" rIns="220450" bIns="2204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775"/>
                <a:buFont typeface="Calibri"/>
                <a:buNone/>
              </a:pPr>
              <a:r>
                <a:rPr lang="es-PE" sz="31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COLABORACIÓN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7"/>
            <p:cNvSpPr/>
            <p:nvPr/>
          </p:nvSpPr>
          <p:spPr>
            <a:xfrm rot="5400000">
              <a:off x="3758220" y="1590092"/>
              <a:ext cx="2132124" cy="3216187"/>
            </a:xfrm>
            <a:prstGeom prst="round1Rect">
              <a:avLst>
                <a:gd name="adj" fmla="val 16667"/>
              </a:avLst>
            </a:prstGeom>
            <a:gradFill>
              <a:gsLst>
                <a:gs pos="0">
                  <a:srgbClr val="3177EE"/>
                </a:gs>
                <a:gs pos="100000">
                  <a:srgbClr val="113D8A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39999" dist="23000" dir="5400000" rotWithShape="0">
                <a:srgbClr val="000000">
                  <a:alpha val="3411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7"/>
            <p:cNvSpPr txBox="1"/>
            <p:nvPr/>
          </p:nvSpPr>
          <p:spPr>
            <a:xfrm>
              <a:off x="3216188" y="2665153"/>
              <a:ext cx="3216187" cy="15990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0450" tIns="220450" rIns="220450" bIns="2204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775"/>
                <a:buFont typeface="Calibri"/>
                <a:buNone/>
              </a:pPr>
              <a:r>
                <a:rPr lang="es-PE" sz="31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NUEVOS INDICADORES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7"/>
            <p:cNvSpPr/>
            <p:nvPr/>
          </p:nvSpPr>
          <p:spPr>
            <a:xfrm>
              <a:off x="1696558" y="1376562"/>
              <a:ext cx="3039258" cy="151112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A5AA92"/>
                </a:gs>
                <a:gs pos="80000">
                  <a:srgbClr val="DAE0C0"/>
                </a:gs>
                <a:gs pos="100000">
                  <a:srgbClr val="DBE2C0"/>
                </a:gs>
              </a:gsLst>
              <a:lin ang="16200000" scaled="0"/>
            </a:gradFill>
            <a:ln>
              <a:noFill/>
            </a:ln>
            <a:effectLst>
              <a:outerShdw blurRad="39999" dist="23000" dir="5400000" rotWithShape="0">
                <a:srgbClr val="000000">
                  <a:alpha val="3411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7"/>
            <p:cNvSpPr txBox="1"/>
            <p:nvPr/>
          </p:nvSpPr>
          <p:spPr>
            <a:xfrm>
              <a:off x="1770325" y="1450329"/>
              <a:ext cx="2891724" cy="13635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75"/>
                <a:buFont typeface="Calibri"/>
                <a:buNone/>
              </a:pPr>
              <a:r>
                <a:rPr lang="es-PE" sz="31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Indicadores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1085"/>
                </a:spcBef>
                <a:spcAft>
                  <a:spcPts val="0"/>
                </a:spcAft>
                <a:buClr>
                  <a:schemeClr val="dk1"/>
                </a:buClr>
                <a:buSzPts val="775"/>
                <a:buFont typeface="Calibri"/>
                <a:buNone/>
              </a:pPr>
              <a:r>
                <a:rPr lang="es-PE" sz="31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Bibliométricos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0" name="Google Shape;260;p7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1326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 Black"/>
              <a:buNone/>
            </a:pPr>
            <a:r>
              <a:rPr lang="es-PE" sz="36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Tipos de indicadores bibliométricos</a:t>
            </a:r>
            <a:endParaRPr/>
          </a:p>
        </p:txBody>
      </p:sp>
      <p:sp>
        <p:nvSpPr>
          <p:cNvPr id="261" name="Google Shape;261;p7"/>
          <p:cNvSpPr/>
          <p:nvPr/>
        </p:nvSpPr>
        <p:spPr>
          <a:xfrm>
            <a:off x="4780722" y="4278176"/>
            <a:ext cx="2959630" cy="1742250"/>
          </a:xfrm>
          <a:prstGeom prst="ellipse">
            <a:avLst/>
          </a:prstGeom>
          <a:noFill/>
          <a:ln w="3810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100cac81972_5_3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b="1">
                <a:solidFill>
                  <a:srgbClr val="001F5F"/>
                </a:solidFill>
              </a:rPr>
              <a:t>Producción</a:t>
            </a:r>
            <a:endParaRPr b="1">
              <a:solidFill>
                <a:srgbClr val="001F5F"/>
              </a:solidFill>
            </a:endParaRPr>
          </a:p>
        </p:txBody>
      </p:sp>
      <p:sp>
        <p:nvSpPr>
          <p:cNvPr id="268" name="Google Shape;268;g100cac81972_5_3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s-PE" sz="3000"/>
              <a:t>Análisis de producción de países (</a:t>
            </a:r>
            <a:r>
              <a:rPr lang="es-PE" sz="3000" b="1"/>
              <a:t>Macro</a:t>
            </a:r>
            <a:r>
              <a:rPr lang="es-PE" sz="3000"/>
              <a:t>)</a:t>
            </a:r>
            <a:endParaRPr sz="3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s-PE" sz="3000"/>
              <a:t>Análisis de producción de instituciones/ Revistas (</a:t>
            </a:r>
            <a:r>
              <a:rPr lang="es-PE" sz="3000" b="1"/>
              <a:t>Meso</a:t>
            </a:r>
            <a:r>
              <a:rPr lang="es-PE" sz="3000"/>
              <a:t>)</a:t>
            </a:r>
            <a:endParaRPr sz="3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s-PE" sz="3000"/>
              <a:t>Análisis de producción de autores (</a:t>
            </a:r>
            <a:r>
              <a:rPr lang="es-PE" sz="3000" b="1"/>
              <a:t>Micro</a:t>
            </a:r>
            <a:r>
              <a:rPr lang="es-PE" sz="3000"/>
              <a:t>)</a:t>
            </a:r>
            <a:endParaRPr sz="3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100cac81972_6_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b="1">
                <a:solidFill>
                  <a:srgbClr val="1F3864"/>
                </a:solidFill>
              </a:rPr>
              <a:t>Análisis de producción (País)</a:t>
            </a:r>
            <a:endParaRPr b="1">
              <a:solidFill>
                <a:srgbClr val="1F3864"/>
              </a:solidFill>
            </a:endParaRPr>
          </a:p>
        </p:txBody>
      </p:sp>
      <p:pic>
        <p:nvPicPr>
          <p:cNvPr id="275" name="Google Shape;275;g100cac81972_6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600" y="1617951"/>
            <a:ext cx="7886700" cy="4916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100cac81972_5_7"/>
          <p:cNvSpPr txBox="1">
            <a:spLocks noGrp="1"/>
          </p:cNvSpPr>
          <p:nvPr>
            <p:ph type="title"/>
          </p:nvPr>
        </p:nvSpPr>
        <p:spPr>
          <a:xfrm>
            <a:off x="628650" y="332076"/>
            <a:ext cx="78867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4100" b="1">
                <a:solidFill>
                  <a:srgbClr val="1F3864"/>
                </a:solidFill>
              </a:rPr>
              <a:t>Análisis de producción (institución) </a:t>
            </a:r>
            <a:endParaRPr sz="4100" b="1">
              <a:solidFill>
                <a:srgbClr val="1F3864"/>
              </a:solidFill>
            </a:endParaRPr>
          </a:p>
        </p:txBody>
      </p:sp>
      <p:pic>
        <p:nvPicPr>
          <p:cNvPr id="282" name="Google Shape;282;g100cac81972_5_7"/>
          <p:cNvPicPr preferRelativeResize="0"/>
          <p:nvPr/>
        </p:nvPicPr>
        <p:blipFill rotWithShape="1">
          <a:blip r:embed="rId3">
            <a:alphaModFix/>
          </a:blip>
          <a:srcRect b="4278"/>
          <a:stretch/>
        </p:blipFill>
        <p:spPr>
          <a:xfrm>
            <a:off x="-29175" y="1800512"/>
            <a:ext cx="9144001" cy="4585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100cac81972_7_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b="1">
                <a:solidFill>
                  <a:srgbClr val="002060"/>
                </a:solidFill>
              </a:rPr>
              <a:t>Producción UNMSM (Jerarquía)</a:t>
            </a:r>
            <a:endParaRPr b="1">
              <a:solidFill>
                <a:srgbClr val="002060"/>
              </a:solidFill>
            </a:endParaRPr>
          </a:p>
        </p:txBody>
      </p:sp>
      <p:pic>
        <p:nvPicPr>
          <p:cNvPr id="289" name="Google Shape;289;g100cac81972_7_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77675"/>
            <a:ext cx="9144000" cy="4203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100cac81972_5_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4100" b="1">
                <a:solidFill>
                  <a:srgbClr val="1F3864"/>
                </a:solidFill>
              </a:rPr>
              <a:t>Análisis de producción (institución) </a:t>
            </a:r>
            <a:endParaRPr sz="4100" b="1">
              <a:solidFill>
                <a:srgbClr val="1F3864"/>
              </a:solidFill>
            </a:endParaRPr>
          </a:p>
        </p:txBody>
      </p:sp>
      <p:pic>
        <p:nvPicPr>
          <p:cNvPr id="296" name="Google Shape;296;g100cac81972_5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175" y="1586350"/>
            <a:ext cx="8921749" cy="488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100cac81972_5_2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4100" b="1">
                <a:solidFill>
                  <a:srgbClr val="1F3864"/>
                </a:solidFill>
              </a:rPr>
              <a:t>Análisis de impacto (institución) </a:t>
            </a:r>
            <a:endParaRPr sz="4100" b="1">
              <a:solidFill>
                <a:srgbClr val="1F3864"/>
              </a:solidFill>
            </a:endParaRPr>
          </a:p>
        </p:txBody>
      </p:sp>
      <p:pic>
        <p:nvPicPr>
          <p:cNvPr id="303" name="Google Shape;303;g100cac81972_5_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96700"/>
            <a:ext cx="9144001" cy="5036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100cac81972_5_14"/>
          <p:cNvSpPr txBox="1">
            <a:spLocks noGrp="1"/>
          </p:cNvSpPr>
          <p:nvPr>
            <p:ph type="title"/>
          </p:nvPr>
        </p:nvSpPr>
        <p:spPr>
          <a:xfrm>
            <a:off x="325150" y="376325"/>
            <a:ext cx="83367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6829"/>
              <a:buFont typeface="Arial"/>
              <a:buNone/>
            </a:pPr>
            <a:r>
              <a:rPr lang="es-PE" sz="4100" b="1">
                <a:solidFill>
                  <a:srgbClr val="1F3864"/>
                </a:solidFill>
              </a:rPr>
              <a:t>Análisis de producción/impacto (autores) </a:t>
            </a:r>
            <a:endParaRPr sz="4100" b="1">
              <a:solidFill>
                <a:srgbClr val="1F386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/>
              </a:solidFill>
            </a:endParaRPr>
          </a:p>
        </p:txBody>
      </p:sp>
      <p:pic>
        <p:nvPicPr>
          <p:cNvPr id="310" name="Google Shape;310;g100cac81972_5_14"/>
          <p:cNvPicPr preferRelativeResize="0"/>
          <p:nvPr/>
        </p:nvPicPr>
        <p:blipFill rotWithShape="1">
          <a:blip r:embed="rId3">
            <a:alphaModFix/>
          </a:blip>
          <a:srcRect b="9165"/>
          <a:stretch/>
        </p:blipFill>
        <p:spPr>
          <a:xfrm>
            <a:off x="0" y="1340101"/>
            <a:ext cx="9143999" cy="236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g100cac81972_5_14"/>
          <p:cNvPicPr preferRelativeResize="0"/>
          <p:nvPr/>
        </p:nvPicPr>
        <p:blipFill rotWithShape="1">
          <a:blip r:embed="rId4">
            <a:alphaModFix/>
          </a:blip>
          <a:srcRect r="12395"/>
          <a:stretch/>
        </p:blipFill>
        <p:spPr>
          <a:xfrm>
            <a:off x="0" y="4234500"/>
            <a:ext cx="9144000" cy="24554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100cac81972_5_2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b="1">
                <a:solidFill>
                  <a:srgbClr val="002060"/>
                </a:solidFill>
              </a:rPr>
              <a:t>Análisis Revistas</a:t>
            </a:r>
            <a:endParaRPr b="1">
              <a:solidFill>
                <a:srgbClr val="002060"/>
              </a:solidFill>
            </a:endParaRPr>
          </a:p>
        </p:txBody>
      </p:sp>
      <p:pic>
        <p:nvPicPr>
          <p:cNvPr id="318" name="Google Shape;318;g100cac81972_5_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6975" y="1690825"/>
            <a:ext cx="3390900" cy="422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g100cac81972_5_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76825" y="1876851"/>
            <a:ext cx="2807100" cy="3884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Google Shape;324;p3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-1" t="9391" r="47869" b="37425"/>
          <a:stretch/>
        </p:blipFill>
        <p:spPr>
          <a:xfrm>
            <a:off x="352950" y="1963468"/>
            <a:ext cx="8438100" cy="4341300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33"/>
          <p:cNvSpPr txBox="1">
            <a:spLocks noGrp="1"/>
          </p:cNvSpPr>
          <p:nvPr>
            <p:ph type="title"/>
          </p:nvPr>
        </p:nvSpPr>
        <p:spPr>
          <a:xfrm>
            <a:off x="628650" y="440724"/>
            <a:ext cx="8140446" cy="910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45454"/>
              <a:buNone/>
            </a:pPr>
            <a:r>
              <a:rPr lang="es-PE" b="1">
                <a:solidFill>
                  <a:srgbClr val="002060"/>
                </a:solidFill>
              </a:rPr>
              <a:t>Búsqueda citas recibidas</a:t>
            </a:r>
            <a:r>
              <a:rPr lang="es-PE" b="1"/>
              <a:t> </a:t>
            </a:r>
            <a:br>
              <a:rPr lang="es-PE" b="1"/>
            </a:br>
            <a:r>
              <a:rPr lang="es-PE" b="1">
                <a:solidFill>
                  <a:srgbClr val="002060"/>
                </a:solidFill>
              </a:rPr>
              <a:t>(Cuando no está en Scopus)</a:t>
            </a:r>
            <a:endParaRPr b="1"/>
          </a:p>
        </p:txBody>
      </p:sp>
      <p:sp>
        <p:nvSpPr>
          <p:cNvPr id="326" name="Google Shape;326;p33"/>
          <p:cNvSpPr/>
          <p:nvPr/>
        </p:nvSpPr>
        <p:spPr>
          <a:xfrm>
            <a:off x="4588298" y="5361365"/>
            <a:ext cx="2060700" cy="5421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C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33"/>
          <p:cNvSpPr txBox="1"/>
          <p:nvPr/>
        </p:nvSpPr>
        <p:spPr>
          <a:xfrm>
            <a:off x="6508336" y="3443432"/>
            <a:ext cx="21420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5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Para buscar las citas de una revista cuando no está en SCOPUS</a:t>
            </a:r>
            <a:endParaRPr sz="105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3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8062" r="7990" b="6269"/>
          <a:stretch/>
        </p:blipFill>
        <p:spPr>
          <a:xfrm>
            <a:off x="569343" y="1667756"/>
            <a:ext cx="8035507" cy="4378556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4"/>
          <p:cNvSpPr txBox="1">
            <a:spLocks noGrp="1"/>
          </p:cNvSpPr>
          <p:nvPr>
            <p:ph type="title"/>
          </p:nvPr>
        </p:nvSpPr>
        <p:spPr>
          <a:xfrm>
            <a:off x="628650" y="371152"/>
            <a:ext cx="7886700" cy="851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45454"/>
              <a:buNone/>
            </a:pPr>
            <a:r>
              <a:rPr lang="es-PE" b="1">
                <a:solidFill>
                  <a:srgbClr val="001F5F"/>
                </a:solidFill>
              </a:rPr>
              <a:t>Búsqueda citas recibidas </a:t>
            </a:r>
            <a:br>
              <a:rPr lang="es-PE" b="1"/>
            </a:br>
            <a:r>
              <a:rPr lang="es-PE" b="1">
                <a:solidFill>
                  <a:srgbClr val="002060"/>
                </a:solidFill>
              </a:rPr>
              <a:t>(Cuando no está en scopus)</a:t>
            </a:r>
            <a:endParaRPr b="1"/>
          </a:p>
        </p:txBody>
      </p:sp>
      <p:sp>
        <p:nvSpPr>
          <p:cNvPr id="334" name="Google Shape;334;p34"/>
          <p:cNvSpPr/>
          <p:nvPr/>
        </p:nvSpPr>
        <p:spPr>
          <a:xfrm>
            <a:off x="1247595" y="2783890"/>
            <a:ext cx="5235157" cy="933017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C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34"/>
          <p:cNvSpPr txBox="1"/>
          <p:nvPr/>
        </p:nvSpPr>
        <p:spPr>
          <a:xfrm>
            <a:off x="4824323" y="4962853"/>
            <a:ext cx="2018581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5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Para buscar las citas de una revista cuando no está en SCOPUS</a:t>
            </a:r>
            <a:endParaRPr sz="105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34"/>
          <p:cNvSpPr/>
          <p:nvPr/>
        </p:nvSpPr>
        <p:spPr>
          <a:xfrm>
            <a:off x="6482751" y="5577433"/>
            <a:ext cx="1960353" cy="258794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C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3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4930"/>
          <a:stretch/>
        </p:blipFill>
        <p:spPr>
          <a:xfrm>
            <a:off x="568875" y="2115225"/>
            <a:ext cx="4394100" cy="397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35"/>
          <p:cNvSpPr/>
          <p:nvPr/>
        </p:nvSpPr>
        <p:spPr>
          <a:xfrm>
            <a:off x="812207" y="4789538"/>
            <a:ext cx="3884400" cy="447600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35"/>
          <p:cNvSpPr/>
          <p:nvPr/>
        </p:nvSpPr>
        <p:spPr>
          <a:xfrm>
            <a:off x="5050051" y="2287574"/>
            <a:ext cx="3406200" cy="33051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Hacer clic en el Plus </a:t>
            </a:r>
            <a:r>
              <a:rPr lang="es-PE" sz="3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(+)</a:t>
            </a:r>
            <a:r>
              <a:rPr lang="es-PE"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en la búsqueda avanzada aparecerá </a:t>
            </a:r>
            <a:r>
              <a:rPr lang="es-PE" sz="26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REFSRTITLE(  ) </a:t>
            </a:r>
            <a:r>
              <a:rPr lang="es-PE"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colocar el nombre de la revista </a:t>
            </a:r>
            <a:r>
              <a:rPr lang="es-PE" sz="26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dentro del paréntesis. </a:t>
            </a:r>
            <a:endParaRPr sz="1600"/>
          </a:p>
        </p:txBody>
      </p:sp>
      <p:sp>
        <p:nvSpPr>
          <p:cNvPr id="344" name="Google Shape;344;p35"/>
          <p:cNvSpPr txBox="1">
            <a:spLocks noGrp="1"/>
          </p:cNvSpPr>
          <p:nvPr>
            <p:ph type="title"/>
          </p:nvPr>
        </p:nvSpPr>
        <p:spPr>
          <a:xfrm>
            <a:off x="781050" y="523552"/>
            <a:ext cx="7886700" cy="8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45454"/>
              <a:buNone/>
            </a:pPr>
            <a:r>
              <a:rPr lang="es-PE" b="1">
                <a:solidFill>
                  <a:srgbClr val="001F5F"/>
                </a:solidFill>
              </a:rPr>
              <a:t>Búsqueda citas recibidas </a:t>
            </a:r>
            <a:br>
              <a:rPr lang="es-PE" b="1"/>
            </a:br>
            <a:r>
              <a:rPr lang="es-PE" b="1">
                <a:solidFill>
                  <a:srgbClr val="002060"/>
                </a:solidFill>
              </a:rPr>
              <a:t>(Cuando no está en scopus)</a:t>
            </a:r>
            <a:endParaRPr b="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Google Shape;349;p3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4293" t="22442" r="6342" b="7880"/>
          <a:stretch/>
        </p:blipFill>
        <p:spPr>
          <a:xfrm>
            <a:off x="247875" y="1834325"/>
            <a:ext cx="8166000" cy="472620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3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PE" b="1">
                <a:solidFill>
                  <a:srgbClr val="001F5F"/>
                </a:solidFill>
              </a:rPr>
              <a:t>Búsqueda citas recibidas </a:t>
            </a:r>
            <a:r>
              <a:rPr lang="es-PE" b="1">
                <a:solidFill>
                  <a:srgbClr val="002060"/>
                </a:solidFill>
              </a:rPr>
              <a:t>(Búsqueda avanzada)</a:t>
            </a:r>
            <a:endParaRPr/>
          </a:p>
        </p:txBody>
      </p:sp>
      <p:sp>
        <p:nvSpPr>
          <p:cNvPr id="351" name="Google Shape;351;p36"/>
          <p:cNvSpPr/>
          <p:nvPr/>
        </p:nvSpPr>
        <p:spPr>
          <a:xfrm>
            <a:off x="2205222" y="4622134"/>
            <a:ext cx="1654800" cy="4419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36"/>
          <p:cNvSpPr txBox="1"/>
          <p:nvPr/>
        </p:nvSpPr>
        <p:spPr>
          <a:xfrm>
            <a:off x="4670125" y="4419522"/>
            <a:ext cx="39726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Buscar también </a:t>
            </a:r>
            <a:r>
              <a:rPr lang="es-PE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Título abreviado </a:t>
            </a:r>
            <a:r>
              <a:rPr lang="es-PE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s-PE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Ver ficha Latindex</a:t>
            </a:r>
            <a:r>
              <a:rPr lang="es-PE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7"/>
          <p:cNvSpPr txBox="1">
            <a:spLocks noGrp="1"/>
          </p:cNvSpPr>
          <p:nvPr>
            <p:ph type="title"/>
          </p:nvPr>
        </p:nvSpPr>
        <p:spPr>
          <a:xfrm>
            <a:off x="628650" y="635219"/>
            <a:ext cx="7886700" cy="5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454"/>
              <a:buNone/>
            </a:pPr>
            <a:r>
              <a:rPr lang="es-PE" b="1">
                <a:solidFill>
                  <a:srgbClr val="002060"/>
                </a:solidFill>
              </a:rPr>
              <a:t>Búsqueda citas recibidas</a:t>
            </a:r>
            <a:endParaRPr/>
          </a:p>
        </p:txBody>
      </p:sp>
      <p:pic>
        <p:nvPicPr>
          <p:cNvPr id="358" name="Google Shape;358;p3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8588" r="1362" b="25071"/>
          <a:stretch/>
        </p:blipFill>
        <p:spPr>
          <a:xfrm>
            <a:off x="462700" y="1370275"/>
            <a:ext cx="8246100" cy="405780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37"/>
          <p:cNvSpPr/>
          <p:nvPr/>
        </p:nvSpPr>
        <p:spPr>
          <a:xfrm>
            <a:off x="2351744" y="3964765"/>
            <a:ext cx="2688300" cy="279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37"/>
          <p:cNvSpPr/>
          <p:nvPr/>
        </p:nvSpPr>
        <p:spPr>
          <a:xfrm>
            <a:off x="1663560" y="5446583"/>
            <a:ext cx="3043200" cy="10359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 poder detectar las variantes usar el operador de cercanía </a:t>
            </a:r>
            <a:r>
              <a:rPr lang="es-PE" sz="105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W</a:t>
            </a:r>
            <a:endParaRPr/>
          </a:p>
        </p:txBody>
      </p:sp>
      <p:sp>
        <p:nvSpPr>
          <p:cNvPr id="361" name="Google Shape;361;p37"/>
          <p:cNvSpPr/>
          <p:nvPr/>
        </p:nvSpPr>
        <p:spPr>
          <a:xfrm rot="-5400000">
            <a:off x="2811016" y="4710983"/>
            <a:ext cx="1202700" cy="268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37"/>
          <p:cNvSpPr/>
          <p:nvPr/>
        </p:nvSpPr>
        <p:spPr>
          <a:xfrm>
            <a:off x="874999" y="2695094"/>
            <a:ext cx="5528700" cy="8805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37"/>
          <p:cNvSpPr/>
          <p:nvPr/>
        </p:nvSpPr>
        <p:spPr>
          <a:xfrm>
            <a:off x="4830023" y="5475196"/>
            <a:ext cx="3043200" cy="10359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Restar y buscar las variantes en los artículos nuevos</a:t>
            </a:r>
            <a:endParaRPr/>
          </a:p>
        </p:txBody>
      </p:sp>
      <p:sp>
        <p:nvSpPr>
          <p:cNvPr id="364" name="Google Shape;364;p37"/>
          <p:cNvSpPr/>
          <p:nvPr/>
        </p:nvSpPr>
        <p:spPr>
          <a:xfrm>
            <a:off x="2285629" y="2026327"/>
            <a:ext cx="4118400" cy="2796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37"/>
          <p:cNvSpPr/>
          <p:nvPr/>
        </p:nvSpPr>
        <p:spPr>
          <a:xfrm rot="-5400000">
            <a:off x="5013818" y="4381133"/>
            <a:ext cx="1871100" cy="259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37"/>
          <p:cNvSpPr/>
          <p:nvPr/>
        </p:nvSpPr>
        <p:spPr>
          <a:xfrm>
            <a:off x="6533765" y="2305820"/>
            <a:ext cx="2044800" cy="677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Agregar las </a:t>
            </a:r>
            <a:r>
              <a:rPr lang="es-PE" sz="105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variantes</a:t>
            </a:r>
            <a:r>
              <a:rPr lang="es-PE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la fórmula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8"/>
          <p:cNvSpPr txBox="1">
            <a:spLocks noGrp="1"/>
          </p:cNvSpPr>
          <p:nvPr>
            <p:ph type="title"/>
          </p:nvPr>
        </p:nvSpPr>
        <p:spPr>
          <a:xfrm>
            <a:off x="546025" y="337894"/>
            <a:ext cx="78867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454"/>
              <a:buNone/>
            </a:pPr>
            <a:r>
              <a:rPr lang="es-PE" b="1">
                <a:solidFill>
                  <a:srgbClr val="002060"/>
                </a:solidFill>
              </a:rPr>
              <a:t>Búsqueda citas recibidas</a:t>
            </a:r>
            <a:endParaRPr/>
          </a:p>
        </p:txBody>
      </p:sp>
      <p:pic>
        <p:nvPicPr>
          <p:cNvPr id="372" name="Google Shape;372;p3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8586" r="56524" b="2317"/>
          <a:stretch/>
        </p:blipFill>
        <p:spPr>
          <a:xfrm>
            <a:off x="978150" y="1579889"/>
            <a:ext cx="3270900" cy="4954200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38"/>
          <p:cNvSpPr/>
          <p:nvPr/>
        </p:nvSpPr>
        <p:spPr>
          <a:xfrm>
            <a:off x="978151" y="3986532"/>
            <a:ext cx="1394400" cy="3360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38"/>
          <p:cNvSpPr txBox="1"/>
          <p:nvPr/>
        </p:nvSpPr>
        <p:spPr>
          <a:xfrm>
            <a:off x="4874975" y="2471650"/>
            <a:ext cx="3734700" cy="31707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Primero </a:t>
            </a:r>
            <a:r>
              <a:rPr lang="es-PE" sz="2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excluir</a:t>
            </a:r>
            <a:r>
              <a:rPr lang="es-PE"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PE" sz="2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los  últimos años </a:t>
            </a:r>
            <a:r>
              <a:rPr lang="es-PE"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para que el número sea menor de </a:t>
            </a:r>
            <a:r>
              <a:rPr lang="es-PE" sz="2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2000 registros </a:t>
            </a:r>
            <a:r>
              <a:rPr lang="es-PE"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 puedan descargar y </a:t>
            </a:r>
            <a:r>
              <a:rPr lang="es-PE" sz="2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luego limitar los últimos años</a:t>
            </a:r>
            <a:r>
              <a:rPr lang="es-PE"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Luego de eso </a:t>
            </a:r>
            <a:r>
              <a:rPr lang="es-PE" sz="2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juntar todo en Excel.</a:t>
            </a:r>
            <a:endParaRPr sz="1800"/>
          </a:p>
        </p:txBody>
      </p:sp>
      <p:sp>
        <p:nvSpPr>
          <p:cNvPr id="375" name="Google Shape;375;p38"/>
          <p:cNvSpPr/>
          <p:nvPr/>
        </p:nvSpPr>
        <p:spPr>
          <a:xfrm>
            <a:off x="1947325" y="3657975"/>
            <a:ext cx="425100" cy="336000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376" name="Google Shape;376;p38"/>
          <p:cNvSpPr/>
          <p:nvPr/>
        </p:nvSpPr>
        <p:spPr>
          <a:xfrm>
            <a:off x="908875" y="3657975"/>
            <a:ext cx="425100" cy="336000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377" name="Google Shape;377;p38"/>
          <p:cNvSpPr txBox="1"/>
          <p:nvPr/>
        </p:nvSpPr>
        <p:spPr>
          <a:xfrm>
            <a:off x="5106875" y="1688898"/>
            <a:ext cx="32709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7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Cómo descargar?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3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16542" r="56896" b="1946"/>
          <a:stretch/>
        </p:blipFill>
        <p:spPr>
          <a:xfrm>
            <a:off x="499229" y="567023"/>
            <a:ext cx="3985200" cy="534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56714" y="615184"/>
            <a:ext cx="3838138" cy="5206954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39"/>
          <p:cNvSpPr/>
          <p:nvPr/>
        </p:nvSpPr>
        <p:spPr>
          <a:xfrm>
            <a:off x="435624" y="1577975"/>
            <a:ext cx="605400" cy="572400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2400"/>
          </a:p>
        </p:txBody>
      </p:sp>
      <p:sp>
        <p:nvSpPr>
          <p:cNvPr id="385" name="Google Shape;385;p39"/>
          <p:cNvSpPr/>
          <p:nvPr/>
        </p:nvSpPr>
        <p:spPr>
          <a:xfrm>
            <a:off x="6649946" y="1577972"/>
            <a:ext cx="1711800" cy="3147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39"/>
          <p:cNvSpPr/>
          <p:nvPr/>
        </p:nvSpPr>
        <p:spPr>
          <a:xfrm>
            <a:off x="2664851" y="1607310"/>
            <a:ext cx="1736700" cy="2853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39"/>
          <p:cNvSpPr/>
          <p:nvPr/>
        </p:nvSpPr>
        <p:spPr>
          <a:xfrm>
            <a:off x="4484327" y="1488700"/>
            <a:ext cx="522900" cy="572400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8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2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0"/>
          <p:cNvSpPr txBox="1">
            <a:spLocks noGrp="1"/>
          </p:cNvSpPr>
          <p:nvPr>
            <p:ph type="title"/>
          </p:nvPr>
        </p:nvSpPr>
        <p:spPr>
          <a:xfrm>
            <a:off x="1015190" y="1542940"/>
            <a:ext cx="6737400" cy="9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pic>
        <p:nvPicPr>
          <p:cNvPr id="393" name="Google Shape;393;p4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r="2022"/>
          <a:stretch/>
        </p:blipFill>
        <p:spPr>
          <a:xfrm>
            <a:off x="669950" y="1470751"/>
            <a:ext cx="7428300" cy="465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40"/>
          <p:cNvPicPr preferRelativeResize="0"/>
          <p:nvPr/>
        </p:nvPicPr>
        <p:blipFill rotWithShape="1">
          <a:blip r:embed="rId4">
            <a:alphaModFix/>
          </a:blip>
          <a:srcRect l="5073" t="6913" r="3599" b="3514"/>
          <a:stretch/>
        </p:blipFill>
        <p:spPr>
          <a:xfrm>
            <a:off x="5209225" y="3949005"/>
            <a:ext cx="2122259" cy="1511131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40"/>
          <p:cNvSpPr txBox="1"/>
          <p:nvPr/>
        </p:nvSpPr>
        <p:spPr>
          <a:xfrm>
            <a:off x="2889228" y="5525544"/>
            <a:ext cx="5813400" cy="7851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Una vez </a:t>
            </a:r>
            <a:r>
              <a:rPr lang="es-PE"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limitada</a:t>
            </a:r>
            <a:r>
              <a:rPr lang="es-PE"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PE"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cantidad de años </a:t>
            </a:r>
            <a:r>
              <a:rPr lang="es-PE"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ya se puede hacer clic en </a:t>
            </a:r>
            <a:r>
              <a:rPr lang="es-PE" sz="15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View cited by </a:t>
            </a:r>
            <a:r>
              <a:rPr lang="es-PE"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 saber los artículos que citan a artículos de la revista analizada.</a:t>
            </a:r>
            <a:endParaRPr/>
          </a:p>
        </p:txBody>
      </p:sp>
      <p:sp>
        <p:nvSpPr>
          <p:cNvPr id="396" name="Google Shape;396;p40"/>
          <p:cNvSpPr/>
          <p:nvPr/>
        </p:nvSpPr>
        <p:spPr>
          <a:xfrm>
            <a:off x="5032370" y="3888561"/>
            <a:ext cx="1161900" cy="4059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00206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40"/>
          <p:cNvSpPr/>
          <p:nvPr/>
        </p:nvSpPr>
        <p:spPr>
          <a:xfrm>
            <a:off x="728901" y="4372122"/>
            <a:ext cx="1945500" cy="14508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00206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40"/>
          <p:cNvSpPr txBox="1"/>
          <p:nvPr/>
        </p:nvSpPr>
        <p:spPr>
          <a:xfrm>
            <a:off x="1451653" y="2759000"/>
            <a:ext cx="6425700" cy="369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2,338 en total, </a:t>
            </a:r>
            <a:r>
              <a:rPr lang="es-PE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872</a:t>
            </a:r>
            <a:r>
              <a:rPr lang="es-PE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las referencias de los </a:t>
            </a:r>
            <a:r>
              <a:rPr lang="es-PE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últimos tres años</a:t>
            </a:r>
            <a:r>
              <a:rPr lang="es-PE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399" name="Google Shape;399;p40"/>
          <p:cNvSpPr/>
          <p:nvPr/>
        </p:nvSpPr>
        <p:spPr>
          <a:xfrm>
            <a:off x="2733256" y="3582079"/>
            <a:ext cx="648600" cy="487800"/>
          </a:xfrm>
          <a:prstGeom prst="ellipse">
            <a:avLst/>
          </a:prstGeom>
          <a:noFill/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40"/>
          <p:cNvSpPr/>
          <p:nvPr/>
        </p:nvSpPr>
        <p:spPr>
          <a:xfrm>
            <a:off x="2577284" y="3399615"/>
            <a:ext cx="312000" cy="364800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01" name="Google Shape;401;p40"/>
          <p:cNvSpPr/>
          <p:nvPr/>
        </p:nvSpPr>
        <p:spPr>
          <a:xfrm>
            <a:off x="4664517" y="3875274"/>
            <a:ext cx="312000" cy="364800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02" name="Google Shape;402;p40"/>
          <p:cNvSpPr txBox="1"/>
          <p:nvPr/>
        </p:nvSpPr>
        <p:spPr>
          <a:xfrm>
            <a:off x="1600200" y="399441"/>
            <a:ext cx="6172200" cy="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s-PE" sz="30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Búsqueda referencias citadas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100cac81972_5_4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b="1">
                <a:solidFill>
                  <a:srgbClr val="002060"/>
                </a:solidFill>
              </a:rPr>
              <a:t>Métricas alternativas</a:t>
            </a:r>
            <a:endParaRPr b="1">
              <a:solidFill>
                <a:srgbClr val="002060"/>
              </a:solidFill>
            </a:endParaRPr>
          </a:p>
        </p:txBody>
      </p:sp>
      <p:sp>
        <p:nvSpPr>
          <p:cNvPr id="409" name="Google Shape;409;g100cac81972_5_43"/>
          <p:cNvSpPr/>
          <p:nvPr/>
        </p:nvSpPr>
        <p:spPr>
          <a:xfrm>
            <a:off x="1498350" y="2134725"/>
            <a:ext cx="2602800" cy="1148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0" name="Google Shape;410;g100cac81972_5_43" descr="Imagen relacionad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60835" y="1791203"/>
            <a:ext cx="2602868" cy="2082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g100cac81972_5_43" descr="Resultado de imagen para altmetric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26750" y="4314175"/>
            <a:ext cx="4932300" cy="175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8"/>
          <p:cNvSpPr txBox="1"/>
          <p:nvPr/>
        </p:nvSpPr>
        <p:spPr>
          <a:xfrm>
            <a:off x="71438" y="6604000"/>
            <a:ext cx="2714625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s-PE" sz="105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torressalinas@gmail.com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8" name="Google Shape;418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87450" y="1052513"/>
            <a:ext cx="6172200" cy="437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76428" y="1772816"/>
            <a:ext cx="2857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76428" y="1364828"/>
            <a:ext cx="2857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92328" y="1364828"/>
            <a:ext cx="2857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08228" y="1364828"/>
            <a:ext cx="2857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24128" y="1364828"/>
            <a:ext cx="2857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92328" y="1772816"/>
            <a:ext cx="2857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08228" y="1772816"/>
            <a:ext cx="2857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24128" y="1772816"/>
            <a:ext cx="28575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8"/>
          <p:cNvSpPr txBox="1"/>
          <p:nvPr/>
        </p:nvSpPr>
        <p:spPr>
          <a:xfrm>
            <a:off x="6732588" y="1123950"/>
            <a:ext cx="1728787" cy="65087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PE" sz="1800" b="1" i="0" u="none" strike="noStrike" cap="none">
                <a:solidFill>
                  <a:srgbClr val="006600"/>
                </a:solidFill>
                <a:latin typeface="Calibri"/>
                <a:ea typeface="Calibri"/>
                <a:cs typeface="Calibri"/>
                <a:sym typeface="Calibri"/>
              </a:rPr>
              <a:t>IMPACTO CIENTÍFICO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28" name="Google Shape;428;p8"/>
          <p:cNvCxnSpPr/>
          <p:nvPr/>
        </p:nvCxnSpPr>
        <p:spPr>
          <a:xfrm>
            <a:off x="1979613" y="5949950"/>
            <a:ext cx="5256212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29" name="Google Shape;429;p8"/>
          <p:cNvSpPr txBox="1"/>
          <p:nvPr/>
        </p:nvSpPr>
        <p:spPr>
          <a:xfrm>
            <a:off x="1908174" y="5589588"/>
            <a:ext cx="165571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PE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Inmediato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8"/>
          <p:cNvSpPr txBox="1"/>
          <p:nvPr/>
        </p:nvSpPr>
        <p:spPr>
          <a:xfrm>
            <a:off x="6300788" y="5589588"/>
            <a:ext cx="1008062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PE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años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8"/>
          <p:cNvSpPr/>
          <p:nvPr/>
        </p:nvSpPr>
        <p:spPr>
          <a:xfrm>
            <a:off x="791580" y="5817517"/>
            <a:ext cx="5760640" cy="90872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8"/>
          <p:cNvSpPr txBox="1"/>
          <p:nvPr/>
        </p:nvSpPr>
        <p:spPr>
          <a:xfrm>
            <a:off x="1619672" y="6071822"/>
            <a:ext cx="410445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PE" sz="20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Velocidad difusión</a:t>
            </a:r>
            <a:endParaRPr sz="20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687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Calibri"/>
              <a:buNone/>
            </a:pPr>
            <a:r>
              <a:rPr lang="es-PE" b="1">
                <a:solidFill>
                  <a:srgbClr val="002060"/>
                </a:solidFill>
              </a:rPr>
              <a:t>Inmediatez de la comunicación</a:t>
            </a:r>
            <a:endParaRPr/>
          </a:p>
        </p:txBody>
      </p:sp>
      <p:sp>
        <p:nvSpPr>
          <p:cNvPr id="434" name="Google Shape;434;p8"/>
          <p:cNvSpPr txBox="1"/>
          <p:nvPr/>
        </p:nvSpPr>
        <p:spPr>
          <a:xfrm>
            <a:off x="6300788" y="6406701"/>
            <a:ext cx="285020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PE" sz="16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Fuente: Daniel Torres-Salinas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5" name="Google Shape;435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42978" y="1772816"/>
            <a:ext cx="2857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42978" y="1364828"/>
            <a:ext cx="2857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58878" y="1364828"/>
            <a:ext cx="2857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4778" y="1364828"/>
            <a:ext cx="2857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90678" y="1364828"/>
            <a:ext cx="2857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58878" y="1772816"/>
            <a:ext cx="2857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4778" y="1772816"/>
            <a:ext cx="2857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90678" y="1772816"/>
            <a:ext cx="28575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9"/>
          <p:cNvSpPr txBox="1">
            <a:spLocks noGrp="1"/>
          </p:cNvSpPr>
          <p:nvPr>
            <p:ph type="title"/>
          </p:nvPr>
        </p:nvSpPr>
        <p:spPr>
          <a:xfrm>
            <a:off x="628650" y="713718"/>
            <a:ext cx="7886700" cy="628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ctr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None/>
            </a:pPr>
            <a:r>
              <a:rPr lang="es-PE" sz="4000" b="1">
                <a:solidFill>
                  <a:srgbClr val="002060"/>
                </a:solidFill>
              </a:rPr>
              <a:t>Nuevo contexto y nuevas herramientas</a:t>
            </a:r>
            <a:endParaRPr/>
          </a:p>
        </p:txBody>
      </p:sp>
      <p:sp>
        <p:nvSpPr>
          <p:cNvPr id="448" name="Google Shape;448;p9"/>
          <p:cNvSpPr txBox="1">
            <a:spLocks noGrp="1"/>
          </p:cNvSpPr>
          <p:nvPr>
            <p:ph type="body" idx="1"/>
          </p:nvPr>
        </p:nvSpPr>
        <p:spPr>
          <a:xfrm>
            <a:off x="628650" y="1709530"/>
            <a:ext cx="7886700" cy="151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PE"/>
              <a:t>Al mismo tiempo el contexto  tecnológico e internet han evolucionado  enormemente en los últimos años.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449" name="Google Shape;449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57106" y="3223801"/>
            <a:ext cx="6624016" cy="3336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10"/>
          <p:cNvSpPr txBox="1"/>
          <p:nvPr/>
        </p:nvSpPr>
        <p:spPr>
          <a:xfrm>
            <a:off x="589983" y="1690689"/>
            <a:ext cx="8065910" cy="1318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025" rIns="0" bIns="0" anchor="t" anchorCtr="0">
            <a:spAutoFit/>
          </a:bodyPr>
          <a:lstStyle/>
          <a:p>
            <a:pPr marL="215265" marR="208915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PE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Han surgido cientos de plataformas que permiten  compartir libremente todo tipo de información y  conectarnos a través de redes (web 2.0)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10"/>
          <p:cNvSpPr txBox="1"/>
          <p:nvPr/>
        </p:nvSpPr>
        <p:spPr>
          <a:xfrm>
            <a:off x="775252" y="3445509"/>
            <a:ext cx="7921487" cy="3047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50" rIns="0" bIns="0" anchor="t" anchorCtr="0">
            <a:spAutoFit/>
          </a:bodyPr>
          <a:lstStyle/>
          <a:p>
            <a:pPr marL="91440" marR="14351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PE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También se ha visto reflejado en la  actividad académica y científica: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00355" marR="0" lvl="0" indent="-208914" algn="just" rtl="0">
              <a:lnSpc>
                <a:spcPct val="100000"/>
              </a:lnSpc>
              <a:spcBef>
                <a:spcPts val="28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s-PE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Redes sociales académicas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00355" marR="0" lvl="0" indent="-2089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s-PE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Repositorios de acceso abierto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00355" marR="0" lvl="0" indent="-208914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s-PE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Gestores de referencias on-line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00355" marR="0" lvl="0" indent="-2089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s-PE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Sharing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00355" marR="0" lvl="0" indent="-2089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s-PE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Índices de Citas abiertos (GS)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1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9885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None/>
            </a:pPr>
            <a:r>
              <a:rPr lang="es-PE" sz="4000" b="1">
                <a:solidFill>
                  <a:srgbClr val="002060"/>
                </a:solidFill>
              </a:rPr>
              <a:t>Nuevo contexto y nuevas herramientas</a:t>
            </a:r>
            <a:endParaRPr sz="4000" b="1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Calibri"/>
              <a:buNone/>
            </a:pPr>
            <a:r>
              <a:rPr lang="es-PE" b="1">
                <a:solidFill>
                  <a:srgbClr val="002060"/>
                </a:solidFill>
              </a:rPr>
              <a:t>Altmetrics</a:t>
            </a:r>
            <a:endParaRPr b="1">
              <a:solidFill>
                <a:srgbClr val="002060"/>
              </a:solidFill>
            </a:endParaRPr>
          </a:p>
        </p:txBody>
      </p:sp>
      <p:sp>
        <p:nvSpPr>
          <p:cNvPr id="462" name="Google Shape;462;p11"/>
          <p:cNvSpPr/>
          <p:nvPr/>
        </p:nvSpPr>
        <p:spPr>
          <a:xfrm>
            <a:off x="723072" y="1369343"/>
            <a:ext cx="7697856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PE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término altmetrics fue propuesto por Jason Priem en un tuit publicado hace 11 años: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3" name="Google Shape;463;p1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83926" y="2497815"/>
            <a:ext cx="7385290" cy="39950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2"/>
          <p:cNvSpPr txBox="1"/>
          <p:nvPr/>
        </p:nvSpPr>
        <p:spPr>
          <a:xfrm>
            <a:off x="993892" y="2355316"/>
            <a:ext cx="2981755" cy="567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PE" sz="3600" b="1" i="0" u="none" strike="noStrike" cap="none">
                <a:solidFill>
                  <a:srgbClr val="5F497A"/>
                </a:solidFill>
                <a:latin typeface="Calibri"/>
                <a:ea typeface="Calibri"/>
                <a:cs typeface="Calibri"/>
                <a:sym typeface="Calibri"/>
              </a:rPr>
              <a:t>Plum analytics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12"/>
          <p:cNvSpPr/>
          <p:nvPr/>
        </p:nvSpPr>
        <p:spPr>
          <a:xfrm>
            <a:off x="4299801" y="2125867"/>
            <a:ext cx="2232279" cy="99211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0" name="Google Shape;470;p12" descr="Imagen relacionad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75210" y="3117978"/>
            <a:ext cx="2602868" cy="2082294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12"/>
          <p:cNvSpPr/>
          <p:nvPr/>
        </p:nvSpPr>
        <p:spPr>
          <a:xfrm>
            <a:off x="993892" y="3663967"/>
            <a:ext cx="3058914" cy="891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139065" lvl="0" indent="0" algn="l" rtl="0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PE" sz="3600" b="1" i="0" u="none" strike="noStrike" cap="none">
                <a:solidFill>
                  <a:srgbClr val="FF6600"/>
                </a:solidFill>
                <a:latin typeface="Calibri"/>
                <a:ea typeface="Calibri"/>
                <a:cs typeface="Calibri"/>
                <a:sym typeface="Calibri"/>
              </a:rPr>
              <a:t>Impact Story</a:t>
            </a:r>
            <a:endParaRPr sz="3600" b="1" i="0" u="none" strike="noStrike" cap="none">
              <a:solidFill>
                <a:srgbClr val="FF66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12"/>
          <p:cNvSpPr/>
          <p:nvPr/>
        </p:nvSpPr>
        <p:spPr>
          <a:xfrm>
            <a:off x="993892" y="5323504"/>
            <a:ext cx="3058914" cy="891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139065" lvl="0" indent="0" algn="l" rtl="0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PE" sz="36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Altmetric.com</a:t>
            </a:r>
            <a:endParaRPr sz="36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3" name="Google Shape;473;p12" descr="Resultado de imagen para altmetric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61832" y="5323504"/>
            <a:ext cx="3288275" cy="1167337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12"/>
          <p:cNvSpPr txBox="1">
            <a:spLocks noGrp="1"/>
          </p:cNvSpPr>
          <p:nvPr>
            <p:ph type="title"/>
          </p:nvPr>
        </p:nvSpPr>
        <p:spPr>
          <a:xfrm>
            <a:off x="377687" y="365126"/>
            <a:ext cx="831905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Leelawadee"/>
              <a:buNone/>
            </a:pPr>
            <a:r>
              <a:rPr lang="es-PE" sz="3600" b="1">
                <a:solidFill>
                  <a:srgbClr val="002060"/>
                </a:solidFill>
              </a:rPr>
              <a:t>Herramientas para recopilar indicadores</a:t>
            </a:r>
            <a:endParaRPr sz="3600" b="1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9" name="Google Shape;479;p1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14613" r="10298"/>
          <a:stretch/>
        </p:blipFill>
        <p:spPr>
          <a:xfrm>
            <a:off x="1073425" y="0"/>
            <a:ext cx="6549888" cy="65815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Calibri"/>
              <a:buNone/>
            </a:pPr>
            <a:r>
              <a:rPr lang="es-PE" b="1">
                <a:solidFill>
                  <a:srgbClr val="002060"/>
                </a:solidFill>
              </a:rPr>
              <a:t>Habitual en los congresos</a:t>
            </a:r>
            <a:endParaRPr/>
          </a:p>
        </p:txBody>
      </p:sp>
      <p:sp>
        <p:nvSpPr>
          <p:cNvPr id="486" name="Google Shape;486;p14"/>
          <p:cNvSpPr txBox="1"/>
          <p:nvPr/>
        </p:nvSpPr>
        <p:spPr>
          <a:xfrm>
            <a:off x="395536" y="5733256"/>
            <a:ext cx="8521900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PE" sz="1600" b="1" i="0" u="none" strike="noStrike" cap="none">
                <a:solidFill>
                  <a:srgbClr val="006600"/>
                </a:solidFill>
                <a:latin typeface="Calibri"/>
                <a:ea typeface="Calibri"/>
                <a:cs typeface="Calibri"/>
                <a:sym typeface="Calibri"/>
              </a:rPr>
              <a:t>Science journalism: Breaking the convention?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PE" sz="1600" b="0" i="1" u="sng" strike="noStrike" cap="none">
                <a:solidFill>
                  <a:srgbClr val="006600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http://www.nature.com/news/2009/090624/full/4591050a.html</a:t>
            </a:r>
            <a:endParaRPr sz="1600" b="0" i="1" u="none" strike="noStrike" cap="none">
              <a:solidFill>
                <a:srgbClr val="0066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PE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Published online 24 June 2009 | </a:t>
            </a:r>
            <a:r>
              <a:rPr lang="es-PE" sz="16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Nature</a:t>
            </a:r>
            <a:r>
              <a:rPr lang="es-PE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s-PE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459</a:t>
            </a:r>
            <a:r>
              <a:rPr lang="es-PE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1050-1051 (2009) | doi:10.1038/4591050a</a:t>
            </a:r>
            <a:endParaRPr sz="1600" b="0" i="1" u="none" strike="noStrike" cap="none">
              <a:solidFill>
                <a:srgbClr val="0066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7" name="Google Shape;487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08641" y="3321015"/>
            <a:ext cx="4104456" cy="2292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14"/>
          <p:cNvPicPr preferRelativeResize="0"/>
          <p:nvPr/>
        </p:nvPicPr>
        <p:blipFill rotWithShape="1">
          <a:blip r:embed="rId5">
            <a:alphaModFix/>
          </a:blip>
          <a:srcRect t="14282"/>
          <a:stretch/>
        </p:blipFill>
        <p:spPr>
          <a:xfrm>
            <a:off x="179512" y="1484783"/>
            <a:ext cx="5256584" cy="2370963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14"/>
          <p:cNvSpPr/>
          <p:nvPr/>
        </p:nvSpPr>
        <p:spPr>
          <a:xfrm>
            <a:off x="1481328" y="4346611"/>
            <a:ext cx="154530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PE" sz="18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HASHTAG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14"/>
          <p:cNvSpPr/>
          <p:nvPr/>
        </p:nvSpPr>
        <p:spPr>
          <a:xfrm>
            <a:off x="1609280" y="4873059"/>
            <a:ext cx="212814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PE" sz="1800" b="1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#OAWEEKPERU2018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5" name="Google Shape;495;p15" descr="Resultado de imagen para bibliometrÃ­a"/>
          <p:cNvPicPr preferRelativeResize="0"/>
          <p:nvPr/>
        </p:nvPicPr>
        <p:blipFill rotWithShape="1">
          <a:blip r:embed="rId3">
            <a:alphaModFix/>
          </a:blip>
          <a:srcRect l="6928" r="7331"/>
          <a:stretch/>
        </p:blipFill>
        <p:spPr>
          <a:xfrm>
            <a:off x="159026" y="1361660"/>
            <a:ext cx="8978550" cy="4999384"/>
          </a:xfrm>
          <a:prstGeom prst="rect">
            <a:avLst/>
          </a:prstGeom>
          <a:noFill/>
          <a:ln>
            <a:noFill/>
          </a:ln>
        </p:spPr>
      </p:pic>
      <p:sp>
        <p:nvSpPr>
          <p:cNvPr id="496" name="Google Shape;496;p15"/>
          <p:cNvSpPr txBox="1">
            <a:spLocks noGrp="1"/>
          </p:cNvSpPr>
          <p:nvPr>
            <p:ph type="title"/>
          </p:nvPr>
        </p:nvSpPr>
        <p:spPr>
          <a:xfrm>
            <a:off x="628650" y="365127"/>
            <a:ext cx="7886700" cy="996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4400"/>
              <a:buFont typeface="Calibri"/>
              <a:buNone/>
            </a:pPr>
            <a:r>
              <a:rPr lang="es-PE" b="1">
                <a:solidFill>
                  <a:srgbClr val="2F5496"/>
                </a:solidFill>
              </a:rPr>
              <a:t>Autoevaluación</a:t>
            </a:r>
            <a:endParaRPr/>
          </a:p>
        </p:txBody>
      </p:sp>
      <p:pic>
        <p:nvPicPr>
          <p:cNvPr id="497" name="Google Shape;497;p1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702285" y="343243"/>
            <a:ext cx="1245786" cy="1407006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15"/>
          <p:cNvSpPr/>
          <p:nvPr/>
        </p:nvSpPr>
        <p:spPr>
          <a:xfrm>
            <a:off x="159027" y="6246651"/>
            <a:ext cx="882594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PE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Robinson-García, N., Repiso, R., &amp; Torres-Salinas, D. (2018).</a:t>
            </a:r>
            <a:r>
              <a:rPr lang="es-PE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Perspectiva y retos de los profesionales de la evaluación científica y la bibliometría.</a:t>
            </a:r>
            <a:r>
              <a:rPr lang="es-PE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El Profesional de la Información, 27(3), 461–466. https://doi.org/10.3145/epi.2018.may.01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D19859EC-C184-44AA-B3AA-66691A5F3F35}"/>
              </a:ext>
            </a:extLst>
          </p:cNvPr>
          <p:cNvSpPr/>
          <p:nvPr/>
        </p:nvSpPr>
        <p:spPr>
          <a:xfrm>
            <a:off x="2770632" y="5212080"/>
            <a:ext cx="1161288" cy="5232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16"/>
          <p:cNvSpPr txBox="1">
            <a:spLocks noGrp="1"/>
          </p:cNvSpPr>
          <p:nvPr>
            <p:ph type="title"/>
          </p:nvPr>
        </p:nvSpPr>
        <p:spPr>
          <a:xfrm>
            <a:off x="225225" y="174626"/>
            <a:ext cx="7886700" cy="5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Calibri"/>
              <a:buNone/>
            </a:pPr>
            <a:r>
              <a:rPr lang="es-PE" b="1">
                <a:solidFill>
                  <a:srgbClr val="002060"/>
                </a:solidFill>
              </a:rPr>
              <a:t>Altmetric</a:t>
            </a:r>
            <a:endParaRPr b="1">
              <a:solidFill>
                <a:srgbClr val="002060"/>
              </a:solidFill>
            </a:endParaRPr>
          </a:p>
        </p:txBody>
      </p:sp>
      <p:pic>
        <p:nvPicPr>
          <p:cNvPr id="504" name="Google Shape;504;p16"/>
          <p:cNvPicPr preferRelativeResize="0"/>
          <p:nvPr/>
        </p:nvPicPr>
        <p:blipFill rotWithShape="1">
          <a:blip r:embed="rId3">
            <a:alphaModFix/>
          </a:blip>
          <a:srcRect b="6032"/>
          <a:stretch/>
        </p:blipFill>
        <p:spPr>
          <a:xfrm>
            <a:off x="48375" y="751525"/>
            <a:ext cx="9095624" cy="597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100cac81972_5_5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Calibri"/>
              <a:buNone/>
            </a:pPr>
            <a:r>
              <a:rPr lang="es-PE" b="1">
                <a:solidFill>
                  <a:srgbClr val="002060"/>
                </a:solidFill>
              </a:rPr>
              <a:t>Altmetric</a:t>
            </a:r>
            <a:endParaRPr b="1">
              <a:solidFill>
                <a:srgbClr val="002060"/>
              </a:solidFill>
            </a:endParaRPr>
          </a:p>
        </p:txBody>
      </p:sp>
      <p:pic>
        <p:nvPicPr>
          <p:cNvPr id="510" name="Google Shape;510;g100cac81972_5_5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1314" t="18802" r="1314" b="2395"/>
          <a:stretch/>
        </p:blipFill>
        <p:spPr>
          <a:xfrm>
            <a:off x="209535" y="1690689"/>
            <a:ext cx="8724900" cy="4574700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g100cac81972_5_53"/>
          <p:cNvSpPr/>
          <p:nvPr/>
        </p:nvSpPr>
        <p:spPr>
          <a:xfrm>
            <a:off x="7166113" y="4621696"/>
            <a:ext cx="1480800" cy="278400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g100cac81972_5_53"/>
          <p:cNvSpPr/>
          <p:nvPr/>
        </p:nvSpPr>
        <p:spPr>
          <a:xfrm>
            <a:off x="5784574" y="2534479"/>
            <a:ext cx="1033800" cy="318000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g100cac81972_5_53"/>
          <p:cNvSpPr/>
          <p:nvPr/>
        </p:nvSpPr>
        <p:spPr>
          <a:xfrm>
            <a:off x="3150705" y="2514601"/>
            <a:ext cx="874500" cy="337800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g100cac81972_5_53"/>
          <p:cNvSpPr/>
          <p:nvPr/>
        </p:nvSpPr>
        <p:spPr>
          <a:xfrm>
            <a:off x="7205870" y="2966557"/>
            <a:ext cx="1480800" cy="278400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100cac81972_5_85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9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Calibri"/>
              <a:buNone/>
            </a:pPr>
            <a:r>
              <a:rPr lang="es-PE" b="1">
                <a:solidFill>
                  <a:srgbClr val="002060"/>
                </a:solidFill>
              </a:rPr>
              <a:t>Altmetric</a:t>
            </a:r>
            <a:endParaRPr b="1">
              <a:solidFill>
                <a:srgbClr val="002060"/>
              </a:solidFill>
            </a:endParaRPr>
          </a:p>
        </p:txBody>
      </p:sp>
      <p:pic>
        <p:nvPicPr>
          <p:cNvPr id="520" name="Google Shape;520;g100cac81972_5_85"/>
          <p:cNvPicPr preferRelativeResize="0"/>
          <p:nvPr/>
        </p:nvPicPr>
        <p:blipFill rotWithShape="1">
          <a:blip r:embed="rId3">
            <a:alphaModFix/>
          </a:blip>
          <a:srcRect t="10968" r="1700"/>
          <a:stretch/>
        </p:blipFill>
        <p:spPr>
          <a:xfrm>
            <a:off x="50325" y="1061925"/>
            <a:ext cx="9043350" cy="5503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100cac81972_5_9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9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Calibri"/>
              <a:buNone/>
            </a:pPr>
            <a:r>
              <a:rPr lang="es-PE" b="1">
                <a:solidFill>
                  <a:srgbClr val="002060"/>
                </a:solidFill>
              </a:rPr>
              <a:t>Altmetric</a:t>
            </a:r>
            <a:endParaRPr b="1">
              <a:solidFill>
                <a:srgbClr val="002060"/>
              </a:solidFill>
            </a:endParaRPr>
          </a:p>
        </p:txBody>
      </p:sp>
      <p:pic>
        <p:nvPicPr>
          <p:cNvPr id="526" name="Google Shape;526;g100cac81972_5_91"/>
          <p:cNvPicPr preferRelativeResize="0"/>
          <p:nvPr/>
        </p:nvPicPr>
        <p:blipFill rotWithShape="1">
          <a:blip r:embed="rId3">
            <a:alphaModFix/>
          </a:blip>
          <a:srcRect t="10554" r="2008"/>
          <a:stretch/>
        </p:blipFill>
        <p:spPr>
          <a:xfrm>
            <a:off x="53250" y="1143750"/>
            <a:ext cx="9090751" cy="55751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100cac81972_5_6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Calibri"/>
              <a:buNone/>
            </a:pPr>
            <a:r>
              <a:rPr lang="es-PE" b="1">
                <a:solidFill>
                  <a:srgbClr val="002060"/>
                </a:solidFill>
              </a:rPr>
              <a:t>Altmetric</a:t>
            </a:r>
            <a:endParaRPr b="1">
              <a:solidFill>
                <a:srgbClr val="002060"/>
              </a:solidFill>
            </a:endParaRPr>
          </a:p>
        </p:txBody>
      </p:sp>
      <p:pic>
        <p:nvPicPr>
          <p:cNvPr id="532" name="Google Shape;532;g100cac81972_5_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050" y="1585500"/>
            <a:ext cx="8633076" cy="5171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100cac81972_5_7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Calibri"/>
              <a:buNone/>
            </a:pPr>
            <a:r>
              <a:rPr lang="es-PE" b="1">
                <a:solidFill>
                  <a:srgbClr val="002060"/>
                </a:solidFill>
              </a:rPr>
              <a:t>Altmetric</a:t>
            </a:r>
            <a:endParaRPr b="1">
              <a:solidFill>
                <a:srgbClr val="002060"/>
              </a:solidFill>
            </a:endParaRPr>
          </a:p>
        </p:txBody>
      </p:sp>
      <p:pic>
        <p:nvPicPr>
          <p:cNvPr id="538" name="Google Shape;538;g100cac81972_5_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175" y="1338950"/>
            <a:ext cx="8980577" cy="538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100cac81972_1_1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pic>
        <p:nvPicPr>
          <p:cNvPr id="545" name="Google Shape;545;g100cac81972_1_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7225" y="240276"/>
            <a:ext cx="7200900" cy="295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g100cac81972_1_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7225" y="3193026"/>
            <a:ext cx="5334326" cy="2680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g100cac81972_1_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70677" y="240275"/>
            <a:ext cx="2135625" cy="499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g100cac81972_1_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98400" y="4544450"/>
            <a:ext cx="4220150" cy="209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g100cac81972_1_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9000" y="4120902"/>
            <a:ext cx="2884300" cy="25222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75"/>
          <p:cNvSpPr txBox="1">
            <a:spLocks noGrp="1"/>
          </p:cNvSpPr>
          <p:nvPr>
            <p:ph type="body" idx="1"/>
          </p:nvPr>
        </p:nvSpPr>
        <p:spPr>
          <a:xfrm>
            <a:off x="628650" y="2620369"/>
            <a:ext cx="7886700" cy="35565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s-PE" sz="6000" b="1">
                <a:solidFill>
                  <a:srgbClr val="001F5F"/>
                </a:solidFill>
              </a:rPr>
              <a:t>Gracias</a:t>
            </a:r>
            <a:endParaRPr sz="4400" b="1">
              <a:solidFill>
                <a:srgbClr val="001F5F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endParaRPr sz="4400" b="1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ts val="4400"/>
              <a:buNone/>
            </a:pPr>
            <a:r>
              <a:rPr lang="es-PE" sz="4400" b="1">
                <a:solidFill>
                  <a:srgbClr val="002060"/>
                </a:solidFill>
              </a:rPr>
              <a:t>Josmel@gmail.com</a:t>
            </a:r>
            <a:endParaRPr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810</Words>
  <Application>Microsoft Office PowerPoint</Application>
  <PresentationFormat>Presentación en pantalla (4:3)</PresentationFormat>
  <Paragraphs>124</Paragraphs>
  <Slides>41</Slides>
  <Notes>41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41</vt:i4>
      </vt:variant>
    </vt:vector>
  </HeadingPairs>
  <TitlesOfParts>
    <vt:vector size="49" baseType="lpstr">
      <vt:lpstr>Leelawadee</vt:lpstr>
      <vt:lpstr>Arial</vt:lpstr>
      <vt:lpstr>Teko</vt:lpstr>
      <vt:lpstr>Calibri</vt:lpstr>
      <vt:lpstr>Arial Black</vt:lpstr>
      <vt:lpstr>Roboto</vt:lpstr>
      <vt:lpstr>Tema de Office</vt:lpstr>
      <vt:lpstr>1_Tema de Office</vt:lpstr>
      <vt:lpstr> Metrics and alternative metrics in Scholarly Publishing /  Métricas y métricas alternativas en la publicación científica</vt:lpstr>
      <vt:lpstr>Presentación de PowerPoint</vt:lpstr>
      <vt:lpstr>Maximizar el impacto de la Investigación</vt:lpstr>
      <vt:lpstr>La evaluación de la actividad científica</vt:lpstr>
      <vt:lpstr>Presentación de PowerPoint</vt:lpstr>
      <vt:lpstr>Los Indicadores bibliométricos</vt:lpstr>
      <vt:lpstr>Presentación de PowerPoint</vt:lpstr>
      <vt:lpstr>Tipos de indicadores bibliométricos</vt:lpstr>
      <vt:lpstr>Producción</vt:lpstr>
      <vt:lpstr>Análisis de producción (País)</vt:lpstr>
      <vt:lpstr>Análisis de producción (institución) </vt:lpstr>
      <vt:lpstr>Producción UNMSM (Jerarquía)</vt:lpstr>
      <vt:lpstr>Análisis de producción (institución) </vt:lpstr>
      <vt:lpstr>Análisis de impacto (institución) </vt:lpstr>
      <vt:lpstr>Análisis de producción/impacto (autores)  </vt:lpstr>
      <vt:lpstr>Análisis Revistas</vt:lpstr>
      <vt:lpstr>Búsqueda citas recibidas  (Cuando no está en Scopus)</vt:lpstr>
      <vt:lpstr>Búsqueda citas recibidas  (Cuando no está en scopus)</vt:lpstr>
      <vt:lpstr>Búsqueda citas recibidas  (Cuando no está en scopus)</vt:lpstr>
      <vt:lpstr>Búsqueda citas recibidas (Búsqueda avanzada)</vt:lpstr>
      <vt:lpstr>Búsqueda citas recibidas</vt:lpstr>
      <vt:lpstr>Búsqueda citas recibidas</vt:lpstr>
      <vt:lpstr>Presentación de PowerPoint</vt:lpstr>
      <vt:lpstr>Presentación de PowerPoint</vt:lpstr>
      <vt:lpstr>Métricas alternativas</vt:lpstr>
      <vt:lpstr>Inmediatez de la comunicación</vt:lpstr>
      <vt:lpstr>Nuevo contexto y nuevas herramientas</vt:lpstr>
      <vt:lpstr>Nuevo contexto y nuevas herramientas</vt:lpstr>
      <vt:lpstr>Altmetrics</vt:lpstr>
      <vt:lpstr>Herramientas para recopilar indicadores</vt:lpstr>
      <vt:lpstr>Presentación de PowerPoint</vt:lpstr>
      <vt:lpstr>Habitual en los congresos</vt:lpstr>
      <vt:lpstr>Autoevaluación</vt:lpstr>
      <vt:lpstr>Altmetric</vt:lpstr>
      <vt:lpstr>Altmetric</vt:lpstr>
      <vt:lpstr>Altmetric</vt:lpstr>
      <vt:lpstr>Altmetric</vt:lpstr>
      <vt:lpstr>Altmetric</vt:lpstr>
      <vt:lpstr>Altmetric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Metrics and alternative metrics in Scholarly Publishing /  Métricas y métricas alternativas en la publicación científica</dc:title>
  <dc:creator>Josmel Pacheco Mendoza</dc:creator>
  <cp:lastModifiedBy>Josmel Pacheco Mendoza</cp:lastModifiedBy>
  <cp:revision>2</cp:revision>
  <dcterms:created xsi:type="dcterms:W3CDTF">2019-02-20T20:01:54Z</dcterms:created>
  <dcterms:modified xsi:type="dcterms:W3CDTF">2021-11-08T18:17:52Z</dcterms:modified>
</cp:coreProperties>
</file>