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68" r:id="rId6"/>
    <p:sldId id="269" r:id="rId7"/>
    <p:sldId id="280" r:id="rId8"/>
    <p:sldId id="259" r:id="rId9"/>
    <p:sldId id="261" r:id="rId10"/>
    <p:sldId id="263" r:id="rId11"/>
    <p:sldId id="281" r:id="rId12"/>
    <p:sldId id="264" r:id="rId13"/>
    <p:sldId id="260" r:id="rId14"/>
    <p:sldId id="265" r:id="rId15"/>
    <p:sldId id="2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3DD3"/>
    <a:srgbClr val="EDFB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13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A34F6-B246-4B47-A47D-34967622E72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BAF20DF5-70E2-4B64-BA63-033F035828E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B949C502-5AC9-4BB8-B82C-07CDDFB26AAE}"/>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6" name="Slide Number Placeholder 5">
            <a:extLst>
              <a:ext uri="{FF2B5EF4-FFF2-40B4-BE49-F238E27FC236}">
                <a16:creationId xmlns:a16="http://schemas.microsoft.com/office/drawing/2014/main" id="{03D70EB3-6DA3-4650-B1CB-D6559D7AA813}"/>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Tree>
    <p:extLst>
      <p:ext uri="{BB962C8B-B14F-4D97-AF65-F5344CB8AC3E}">
        <p14:creationId xmlns:p14="http://schemas.microsoft.com/office/powerpoint/2010/main" val="912590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B91CC-69C1-4AEE-95EE-E000A197C3D1}"/>
              </a:ext>
            </a:extLst>
          </p:cNvPr>
          <p:cNvSpPr>
            <a:spLocks noGrp="1"/>
          </p:cNvSpPr>
          <p:nvPr>
            <p:ph type="title"/>
          </p:nvPr>
        </p:nvSpPr>
        <p:spPr>
          <a:xfrm>
            <a:off x="838200" y="550321"/>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7DB3F41-FEB8-4B40-A3BE-5F04E3474DA4}"/>
              </a:ext>
            </a:extLst>
          </p:cNvPr>
          <p:cNvSpPr>
            <a:spLocks noGrp="1"/>
          </p:cNvSpPr>
          <p:nvPr>
            <p:ph idx="1"/>
          </p:nvPr>
        </p:nvSpPr>
        <p:spPr>
          <a:xfrm>
            <a:off x="838200" y="2010821"/>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3">
            <a:extLst>
              <a:ext uri="{FF2B5EF4-FFF2-40B4-BE49-F238E27FC236}">
                <a16:creationId xmlns:a16="http://schemas.microsoft.com/office/drawing/2014/main" id="{45CF8B86-B079-42FA-BC13-777FDAA7F4AE}"/>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8" name="Slide Number Placeholder 5">
            <a:extLst>
              <a:ext uri="{FF2B5EF4-FFF2-40B4-BE49-F238E27FC236}">
                <a16:creationId xmlns:a16="http://schemas.microsoft.com/office/drawing/2014/main" id="{1579F364-4F7D-4922-B013-1213844DFF7F}"/>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Tree>
    <p:extLst>
      <p:ext uri="{BB962C8B-B14F-4D97-AF65-F5344CB8AC3E}">
        <p14:creationId xmlns:p14="http://schemas.microsoft.com/office/powerpoint/2010/main" val="3927965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8541-2EDF-4ABF-9B82-E4F94ECC59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91CE3948-5A96-4573-8F08-67C019A17AA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92F772A2-C806-4343-8403-D9F3F576C92B}"/>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8" name="Slide Number Placeholder 5">
            <a:extLst>
              <a:ext uri="{FF2B5EF4-FFF2-40B4-BE49-F238E27FC236}">
                <a16:creationId xmlns:a16="http://schemas.microsoft.com/office/drawing/2014/main" id="{EFA04F59-A4D2-4702-9420-FAF101A44034}"/>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Tree>
    <p:extLst>
      <p:ext uri="{BB962C8B-B14F-4D97-AF65-F5344CB8AC3E}">
        <p14:creationId xmlns:p14="http://schemas.microsoft.com/office/powerpoint/2010/main" val="2038282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539385-E50B-4828-BA14-14DA0BDC0A7A}"/>
              </a:ext>
            </a:extLst>
          </p:cNvPr>
          <p:cNvSpPr>
            <a:spLocks noGrp="1"/>
          </p:cNvSpPr>
          <p:nvPr>
            <p:ph sz="half" idx="1"/>
          </p:nvPr>
        </p:nvSpPr>
        <p:spPr>
          <a:xfrm>
            <a:off x="838200" y="1999250"/>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38FEFA1D-3DD2-4D40-9E77-ED89DE490789}"/>
              </a:ext>
            </a:extLst>
          </p:cNvPr>
          <p:cNvSpPr>
            <a:spLocks noGrp="1"/>
          </p:cNvSpPr>
          <p:nvPr>
            <p:ph sz="half" idx="2"/>
          </p:nvPr>
        </p:nvSpPr>
        <p:spPr>
          <a:xfrm>
            <a:off x="6172200" y="1999250"/>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8" name="Date Placeholder 3">
            <a:extLst>
              <a:ext uri="{FF2B5EF4-FFF2-40B4-BE49-F238E27FC236}">
                <a16:creationId xmlns:a16="http://schemas.microsoft.com/office/drawing/2014/main" id="{1175ED0A-9F7E-4F6E-B06F-9083B6BAE8F8}"/>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9" name="Slide Number Placeholder 5">
            <a:extLst>
              <a:ext uri="{FF2B5EF4-FFF2-40B4-BE49-F238E27FC236}">
                <a16:creationId xmlns:a16="http://schemas.microsoft.com/office/drawing/2014/main" id="{0A295D5F-070D-4C9D-B1FF-9D1E753509CF}"/>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
        <p:nvSpPr>
          <p:cNvPr id="10" name="Title 1">
            <a:extLst>
              <a:ext uri="{FF2B5EF4-FFF2-40B4-BE49-F238E27FC236}">
                <a16:creationId xmlns:a16="http://schemas.microsoft.com/office/drawing/2014/main" id="{375FFBA0-D7CE-4188-ACFA-8508EFE44D08}"/>
              </a:ext>
            </a:extLst>
          </p:cNvPr>
          <p:cNvSpPr>
            <a:spLocks noGrp="1"/>
          </p:cNvSpPr>
          <p:nvPr>
            <p:ph type="title"/>
          </p:nvPr>
        </p:nvSpPr>
        <p:spPr>
          <a:xfrm>
            <a:off x="838200" y="550321"/>
            <a:ext cx="10515600" cy="1325563"/>
          </a:xfrm>
          <a:prstGeom prst="rect">
            <a:avLst/>
          </a:prstGeom>
        </p:spPr>
        <p:txBody>
          <a:bodyPr/>
          <a:lstStyle/>
          <a:p>
            <a:r>
              <a:rPr lang="en-US" dirty="0"/>
              <a:t>Click to edit Master title style</a:t>
            </a:r>
            <a:endParaRPr lang="en-ID" dirty="0"/>
          </a:p>
        </p:txBody>
      </p:sp>
    </p:spTree>
    <p:extLst>
      <p:ext uri="{BB962C8B-B14F-4D97-AF65-F5344CB8AC3E}">
        <p14:creationId xmlns:p14="http://schemas.microsoft.com/office/powerpoint/2010/main" val="3142593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35C029-948A-42AB-B707-2251396987B0}"/>
              </a:ext>
            </a:extLst>
          </p:cNvPr>
          <p:cNvSpPr>
            <a:spLocks noGrp="1"/>
          </p:cNvSpPr>
          <p:nvPr>
            <p:ph type="body" idx="1"/>
          </p:nvPr>
        </p:nvSpPr>
        <p:spPr>
          <a:xfrm>
            <a:off x="839788" y="1901086"/>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0ACD73-220C-4841-900D-B0160584BB90}"/>
              </a:ext>
            </a:extLst>
          </p:cNvPr>
          <p:cNvSpPr>
            <a:spLocks noGrp="1"/>
          </p:cNvSpPr>
          <p:nvPr>
            <p:ph sz="half" idx="2"/>
          </p:nvPr>
        </p:nvSpPr>
        <p:spPr>
          <a:xfrm>
            <a:off x="839788" y="2724998"/>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0BA29DD7-93E4-41DF-A66E-2203CCA93E18}"/>
              </a:ext>
            </a:extLst>
          </p:cNvPr>
          <p:cNvSpPr>
            <a:spLocks noGrp="1"/>
          </p:cNvSpPr>
          <p:nvPr>
            <p:ph type="body" sz="quarter" idx="3"/>
          </p:nvPr>
        </p:nvSpPr>
        <p:spPr>
          <a:xfrm>
            <a:off x="6172200" y="1901086"/>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8179AB-2359-4781-A911-838A452232FE}"/>
              </a:ext>
            </a:extLst>
          </p:cNvPr>
          <p:cNvSpPr>
            <a:spLocks noGrp="1"/>
          </p:cNvSpPr>
          <p:nvPr>
            <p:ph sz="quarter" idx="4"/>
          </p:nvPr>
        </p:nvSpPr>
        <p:spPr>
          <a:xfrm>
            <a:off x="6172200" y="2724998"/>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10" name="Date Placeholder 3">
            <a:extLst>
              <a:ext uri="{FF2B5EF4-FFF2-40B4-BE49-F238E27FC236}">
                <a16:creationId xmlns:a16="http://schemas.microsoft.com/office/drawing/2014/main" id="{74D4C20E-E4A6-4676-A5F7-902A695DAF86}"/>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11" name="Slide Number Placeholder 5">
            <a:extLst>
              <a:ext uri="{FF2B5EF4-FFF2-40B4-BE49-F238E27FC236}">
                <a16:creationId xmlns:a16="http://schemas.microsoft.com/office/drawing/2014/main" id="{23C540F0-E853-4874-A78D-4BD4162FA1FA}"/>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
        <p:nvSpPr>
          <p:cNvPr id="12" name="Title 1">
            <a:extLst>
              <a:ext uri="{FF2B5EF4-FFF2-40B4-BE49-F238E27FC236}">
                <a16:creationId xmlns:a16="http://schemas.microsoft.com/office/drawing/2014/main" id="{F4A09382-FF48-44C3-B5E9-6769ED7E50D5}"/>
              </a:ext>
            </a:extLst>
          </p:cNvPr>
          <p:cNvSpPr>
            <a:spLocks noGrp="1"/>
          </p:cNvSpPr>
          <p:nvPr>
            <p:ph type="title"/>
          </p:nvPr>
        </p:nvSpPr>
        <p:spPr>
          <a:xfrm>
            <a:off x="838200" y="550321"/>
            <a:ext cx="10515600" cy="1325563"/>
          </a:xfrm>
          <a:prstGeom prst="rect">
            <a:avLst/>
          </a:prstGeom>
        </p:spPr>
        <p:txBody>
          <a:bodyPr/>
          <a:lstStyle/>
          <a:p>
            <a:r>
              <a:rPr lang="en-US"/>
              <a:t>Click to edit Master title style</a:t>
            </a:r>
            <a:endParaRPr lang="en-ID"/>
          </a:p>
        </p:txBody>
      </p:sp>
    </p:spTree>
    <p:extLst>
      <p:ext uri="{BB962C8B-B14F-4D97-AF65-F5344CB8AC3E}">
        <p14:creationId xmlns:p14="http://schemas.microsoft.com/office/powerpoint/2010/main" val="2121998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D25997AF-1C29-4354-BDEE-03534B893F9F}"/>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7" name="Slide Number Placeholder 5">
            <a:extLst>
              <a:ext uri="{FF2B5EF4-FFF2-40B4-BE49-F238E27FC236}">
                <a16:creationId xmlns:a16="http://schemas.microsoft.com/office/drawing/2014/main" id="{C0D3FDC0-0849-4EBC-B742-471D38C4F798}"/>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
        <p:nvSpPr>
          <p:cNvPr id="8" name="Title 1">
            <a:extLst>
              <a:ext uri="{FF2B5EF4-FFF2-40B4-BE49-F238E27FC236}">
                <a16:creationId xmlns:a16="http://schemas.microsoft.com/office/drawing/2014/main" id="{161A426F-1583-479A-A707-F699BD167E63}"/>
              </a:ext>
            </a:extLst>
          </p:cNvPr>
          <p:cNvSpPr>
            <a:spLocks noGrp="1"/>
          </p:cNvSpPr>
          <p:nvPr>
            <p:ph type="title"/>
          </p:nvPr>
        </p:nvSpPr>
        <p:spPr>
          <a:xfrm>
            <a:off x="838200" y="550321"/>
            <a:ext cx="10515600" cy="1325563"/>
          </a:xfrm>
          <a:prstGeom prst="rect">
            <a:avLst/>
          </a:prstGeom>
        </p:spPr>
        <p:txBody>
          <a:bodyPr/>
          <a:lstStyle/>
          <a:p>
            <a:r>
              <a:rPr lang="en-US"/>
              <a:t>Click to edit Master title style</a:t>
            </a:r>
            <a:endParaRPr lang="en-ID"/>
          </a:p>
        </p:txBody>
      </p:sp>
    </p:spTree>
    <p:extLst>
      <p:ext uri="{BB962C8B-B14F-4D97-AF65-F5344CB8AC3E}">
        <p14:creationId xmlns:p14="http://schemas.microsoft.com/office/powerpoint/2010/main" val="422230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76462A8-F79E-4150-8ADA-A9E8A6B2C374}"/>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6" name="Slide Number Placeholder 5">
            <a:extLst>
              <a:ext uri="{FF2B5EF4-FFF2-40B4-BE49-F238E27FC236}">
                <a16:creationId xmlns:a16="http://schemas.microsoft.com/office/drawing/2014/main" id="{1DE5730B-11B4-4280-9BA3-5B02B6532848}"/>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Tree>
    <p:extLst>
      <p:ext uri="{BB962C8B-B14F-4D97-AF65-F5344CB8AC3E}">
        <p14:creationId xmlns:p14="http://schemas.microsoft.com/office/powerpoint/2010/main" val="3563900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B156-6700-4CB6-A0E6-BA2685DAD3AF}"/>
              </a:ext>
            </a:extLst>
          </p:cNvPr>
          <p:cNvSpPr>
            <a:spLocks noGrp="1"/>
          </p:cNvSpPr>
          <p:nvPr>
            <p:ph type="title"/>
          </p:nvPr>
        </p:nvSpPr>
        <p:spPr>
          <a:xfrm>
            <a:off x="839788" y="665545"/>
            <a:ext cx="3932237" cy="1600200"/>
          </a:xfrm>
          <a:prstGeom prst="rect">
            <a:avLst/>
          </a:prstGeo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D3F23534-4BCF-43C4-B218-C3986F879EF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868AD5E1-56D2-4982-9D06-E35AB755B7CC}"/>
              </a:ext>
            </a:extLst>
          </p:cNvPr>
          <p:cNvSpPr>
            <a:spLocks noGrp="1"/>
          </p:cNvSpPr>
          <p:nvPr>
            <p:ph type="body" sz="half" idx="2"/>
          </p:nvPr>
        </p:nvSpPr>
        <p:spPr>
          <a:xfrm>
            <a:off x="839788" y="2265745"/>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F5B224C1-79FF-4EC4-B000-BC36E0638EC3}"/>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9" name="Slide Number Placeholder 5">
            <a:extLst>
              <a:ext uri="{FF2B5EF4-FFF2-40B4-BE49-F238E27FC236}">
                <a16:creationId xmlns:a16="http://schemas.microsoft.com/office/drawing/2014/main" id="{E21E2934-A0DE-48AF-A7E7-CE18A7EF9C83}"/>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Tree>
    <p:extLst>
      <p:ext uri="{BB962C8B-B14F-4D97-AF65-F5344CB8AC3E}">
        <p14:creationId xmlns:p14="http://schemas.microsoft.com/office/powerpoint/2010/main" val="2512073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1098A23-DDE1-44B3-A046-CD779544F9A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8" name="Date Placeholder 3">
            <a:extLst>
              <a:ext uri="{FF2B5EF4-FFF2-40B4-BE49-F238E27FC236}">
                <a16:creationId xmlns:a16="http://schemas.microsoft.com/office/drawing/2014/main" id="{1F957386-68CD-407F-83C4-2E673BB71E4A}"/>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9" name="Slide Number Placeholder 5">
            <a:extLst>
              <a:ext uri="{FF2B5EF4-FFF2-40B4-BE49-F238E27FC236}">
                <a16:creationId xmlns:a16="http://schemas.microsoft.com/office/drawing/2014/main" id="{74C6D46D-505A-4862-8770-B847EF067B4F}"/>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
        <p:nvSpPr>
          <p:cNvPr id="10" name="Title 1">
            <a:extLst>
              <a:ext uri="{FF2B5EF4-FFF2-40B4-BE49-F238E27FC236}">
                <a16:creationId xmlns:a16="http://schemas.microsoft.com/office/drawing/2014/main" id="{ED4AFE8A-9EDA-413F-B83D-BD83CF42DE1F}"/>
              </a:ext>
            </a:extLst>
          </p:cNvPr>
          <p:cNvSpPr>
            <a:spLocks noGrp="1"/>
          </p:cNvSpPr>
          <p:nvPr>
            <p:ph type="title"/>
          </p:nvPr>
        </p:nvSpPr>
        <p:spPr>
          <a:xfrm>
            <a:off x="839788" y="665545"/>
            <a:ext cx="3932237" cy="1600200"/>
          </a:xfrm>
          <a:prstGeom prst="rect">
            <a:avLst/>
          </a:prstGeom>
        </p:spPr>
        <p:txBody>
          <a:bodyPr anchor="b"/>
          <a:lstStyle>
            <a:lvl1pPr>
              <a:defRPr sz="3200"/>
            </a:lvl1pPr>
          </a:lstStyle>
          <a:p>
            <a:r>
              <a:rPr lang="en-US"/>
              <a:t>Click to edit Master title style</a:t>
            </a:r>
            <a:endParaRPr lang="en-ID"/>
          </a:p>
        </p:txBody>
      </p:sp>
      <p:sp>
        <p:nvSpPr>
          <p:cNvPr id="11" name="Text Placeholder 3">
            <a:extLst>
              <a:ext uri="{FF2B5EF4-FFF2-40B4-BE49-F238E27FC236}">
                <a16:creationId xmlns:a16="http://schemas.microsoft.com/office/drawing/2014/main" id="{A412717B-3B39-40E5-BC44-933B652EC2A1}"/>
              </a:ext>
            </a:extLst>
          </p:cNvPr>
          <p:cNvSpPr>
            <a:spLocks noGrp="1"/>
          </p:cNvSpPr>
          <p:nvPr>
            <p:ph type="body" sz="half" idx="2"/>
          </p:nvPr>
        </p:nvSpPr>
        <p:spPr>
          <a:xfrm>
            <a:off x="839788" y="2265745"/>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729481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0BD2335E-0762-4CF4-9298-57AE30663D98}"/>
              </a:ext>
            </a:extLst>
          </p:cNvPr>
          <p:cNvSpPr>
            <a:spLocks noGrp="1"/>
          </p:cNvSpPr>
          <p:nvPr>
            <p:ph type="body" orient="vert" idx="1"/>
          </p:nvPr>
        </p:nvSpPr>
        <p:spPr>
          <a:xfrm>
            <a:off x="838200" y="1929799"/>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3">
            <a:extLst>
              <a:ext uri="{FF2B5EF4-FFF2-40B4-BE49-F238E27FC236}">
                <a16:creationId xmlns:a16="http://schemas.microsoft.com/office/drawing/2014/main" id="{440DA0B2-FC37-4D5E-BB62-10B95DA8242F}"/>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8" name="Slide Number Placeholder 5">
            <a:extLst>
              <a:ext uri="{FF2B5EF4-FFF2-40B4-BE49-F238E27FC236}">
                <a16:creationId xmlns:a16="http://schemas.microsoft.com/office/drawing/2014/main" id="{D9B24B6C-39DF-4162-A007-EEA70FC62A86}"/>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
        <p:nvSpPr>
          <p:cNvPr id="9" name="Title 1">
            <a:extLst>
              <a:ext uri="{FF2B5EF4-FFF2-40B4-BE49-F238E27FC236}">
                <a16:creationId xmlns:a16="http://schemas.microsoft.com/office/drawing/2014/main" id="{5A7CD868-097F-4B0C-82E8-450FA5608E36}"/>
              </a:ext>
            </a:extLst>
          </p:cNvPr>
          <p:cNvSpPr>
            <a:spLocks noGrp="1"/>
          </p:cNvSpPr>
          <p:nvPr>
            <p:ph type="title"/>
          </p:nvPr>
        </p:nvSpPr>
        <p:spPr>
          <a:xfrm>
            <a:off x="838200" y="550321"/>
            <a:ext cx="10515600" cy="1325563"/>
          </a:xfrm>
          <a:prstGeom prst="rect">
            <a:avLst/>
          </a:prstGeom>
        </p:spPr>
        <p:txBody>
          <a:bodyPr/>
          <a:lstStyle/>
          <a:p>
            <a:r>
              <a:rPr lang="en-US" dirty="0"/>
              <a:t>Click to edit Master title style</a:t>
            </a:r>
            <a:endParaRPr lang="en-ID" dirty="0"/>
          </a:p>
        </p:txBody>
      </p:sp>
    </p:spTree>
    <p:extLst>
      <p:ext uri="{BB962C8B-B14F-4D97-AF65-F5344CB8AC3E}">
        <p14:creationId xmlns:p14="http://schemas.microsoft.com/office/powerpoint/2010/main" val="180515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30D2E4-AFBF-43FB-8AD0-B4F68097DD7F}"/>
              </a:ext>
            </a:extLst>
          </p:cNvPr>
          <p:cNvSpPr>
            <a:spLocks noGrp="1"/>
          </p:cNvSpPr>
          <p:nvPr>
            <p:ph type="title" orient="vert"/>
          </p:nvPr>
        </p:nvSpPr>
        <p:spPr>
          <a:xfrm>
            <a:off x="8724900" y="585041"/>
            <a:ext cx="2628900" cy="5811838"/>
          </a:xfrm>
          <a:prstGeom prst="rect">
            <a:avLst/>
          </a:prstGeo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27581972-587F-4805-9EF0-0B2C378FC374}"/>
              </a:ext>
            </a:extLst>
          </p:cNvPr>
          <p:cNvSpPr>
            <a:spLocks noGrp="1"/>
          </p:cNvSpPr>
          <p:nvPr>
            <p:ph type="body" orient="vert" idx="1"/>
          </p:nvPr>
        </p:nvSpPr>
        <p:spPr>
          <a:xfrm>
            <a:off x="838200" y="585041"/>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3">
            <a:extLst>
              <a:ext uri="{FF2B5EF4-FFF2-40B4-BE49-F238E27FC236}">
                <a16:creationId xmlns:a16="http://schemas.microsoft.com/office/drawing/2014/main" id="{F6234973-1F35-4C7A-95C9-93C8C04D863F}"/>
              </a:ext>
            </a:extLst>
          </p:cNvPr>
          <p:cNvSpPr>
            <a:spLocks noGrp="1"/>
          </p:cNvSpPr>
          <p:nvPr>
            <p:ph type="dt" sz="half" idx="10"/>
          </p:nvPr>
        </p:nvSpPr>
        <p:spPr>
          <a:xfrm>
            <a:off x="0" y="6492873"/>
            <a:ext cx="2743200" cy="365125"/>
          </a:xfrm>
          <a:prstGeom prst="rect">
            <a:avLst/>
          </a:prstGeom>
        </p:spPr>
        <p:txBody>
          <a:bodyPr/>
          <a:lstStyle/>
          <a:p>
            <a:fld id="{D52CA4F8-738A-4433-BD7B-F2FDB7C3455E}" type="datetimeFigureOut">
              <a:rPr lang="en-ID" smtClean="0"/>
              <a:t>16/11/2021</a:t>
            </a:fld>
            <a:endParaRPr lang="en-ID"/>
          </a:p>
        </p:txBody>
      </p:sp>
      <p:sp>
        <p:nvSpPr>
          <p:cNvPr id="8" name="Slide Number Placeholder 5">
            <a:extLst>
              <a:ext uri="{FF2B5EF4-FFF2-40B4-BE49-F238E27FC236}">
                <a16:creationId xmlns:a16="http://schemas.microsoft.com/office/drawing/2014/main" id="{68D2B21C-F35C-4CF2-BD5A-DB586D537587}"/>
              </a:ext>
            </a:extLst>
          </p:cNvPr>
          <p:cNvSpPr>
            <a:spLocks noGrp="1"/>
          </p:cNvSpPr>
          <p:nvPr>
            <p:ph type="sldNum" sz="quarter" idx="12"/>
          </p:nvPr>
        </p:nvSpPr>
        <p:spPr>
          <a:xfrm>
            <a:off x="10324617" y="6492872"/>
            <a:ext cx="728241" cy="365125"/>
          </a:xfrm>
          <a:prstGeom prst="rect">
            <a:avLst/>
          </a:prstGeom>
        </p:spPr>
        <p:txBody>
          <a:bodyPr/>
          <a:lstStyle/>
          <a:p>
            <a:fld id="{F1B0F124-88DE-4245-A38E-97E66DFC6034}" type="slidenum">
              <a:rPr lang="en-ID" smtClean="0"/>
              <a:t>‹#›</a:t>
            </a:fld>
            <a:endParaRPr lang="en-ID"/>
          </a:p>
        </p:txBody>
      </p:sp>
    </p:spTree>
    <p:extLst>
      <p:ext uri="{BB962C8B-B14F-4D97-AF65-F5344CB8AC3E}">
        <p14:creationId xmlns:p14="http://schemas.microsoft.com/office/powerpoint/2010/main" val="874138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EE43E1-3A99-4039-A489-9CCBEDBCA5A5}"/>
              </a:ext>
            </a:extLst>
          </p:cNvPr>
          <p:cNvSpPr/>
          <p:nvPr userDrawn="1"/>
        </p:nvSpPr>
        <p:spPr>
          <a:xfrm>
            <a:off x="0" y="6456784"/>
            <a:ext cx="12192000" cy="40121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pic>
        <p:nvPicPr>
          <p:cNvPr id="12" name="Picture 11" descr="Timeline&#10;&#10;Description automatically generated">
            <a:extLst>
              <a:ext uri="{FF2B5EF4-FFF2-40B4-BE49-F238E27FC236}">
                <a16:creationId xmlns:a16="http://schemas.microsoft.com/office/drawing/2014/main" id="{0CAD8B8A-6518-4E43-B602-6EEEF86BC26D}"/>
              </a:ext>
            </a:extLst>
          </p:cNvPr>
          <p:cNvPicPr>
            <a:picLocks noChangeAspect="1"/>
          </p:cNvPicPr>
          <p:nvPr userDrawn="1"/>
        </p:nvPicPr>
        <p:blipFill rotWithShape="1">
          <a:blip r:embed="rId13">
            <a:extLst>
              <a:ext uri="{BEBA8EAE-BF5A-486C-A8C5-ECC9F3942E4B}">
                <a14:imgProps xmlns:a14="http://schemas.microsoft.com/office/drawing/2010/main">
                  <a14:imgLayer r:embed="rId14">
                    <a14:imgEffect>
                      <a14:backgroundRemoval t="19375" b="29766" l="5923" r="89636">
                        <a14:foregroundMark x1="16287" y1="21094" x2="16287" y2="21094"/>
                        <a14:foregroundMark x1="89749" y1="27422" x2="89749" y2="27422"/>
                        <a14:foregroundMark x1="10820" y1="24453" x2="10820" y2="24453"/>
                        <a14:foregroundMark x1="6948" y1="20547" x2="6948" y2="20547"/>
                        <a14:foregroundMark x1="6036" y1="24766" x2="6036" y2="24766"/>
                        <a14:foregroundMark x1="14123" y1="20391" x2="14123" y2="20391"/>
                        <a14:foregroundMark x1="12642" y1="20391" x2="12642" y2="20391"/>
                        <a14:foregroundMark x1="23235" y1="23203" x2="23690" y2="23281"/>
                        <a14:foregroundMark x1="18223" y1="22031" x2="73007" y2="21328"/>
                        <a14:foregroundMark x1="73007" y1="21328" x2="86902" y2="21953"/>
                        <a14:foregroundMark x1="17084" y1="26484" x2="56606" y2="25859"/>
                        <a14:foregroundMark x1="56606" y1="25859" x2="86902" y2="26563"/>
                        <a14:foregroundMark x1="16059" y1="29531" x2="36674" y2="28828"/>
                        <a14:foregroundMark x1="36674" y1="28828" x2="78132" y2="29766"/>
                        <a14:foregroundMark x1="78132" y1="29766" x2="83827" y2="29531"/>
                      </a14:backgroundRemoval>
                    </a14:imgEffect>
                  </a14:imgLayer>
                </a14:imgProps>
              </a:ext>
              <a:ext uri="{28A0092B-C50C-407E-A947-70E740481C1C}">
                <a14:useLocalDpi xmlns:a14="http://schemas.microsoft.com/office/drawing/2010/main" val="0"/>
              </a:ext>
            </a:extLst>
          </a:blip>
          <a:srcRect l="746" t="18455" r="161" b="70153"/>
          <a:stretch/>
        </p:blipFill>
        <p:spPr>
          <a:xfrm>
            <a:off x="-1" y="0"/>
            <a:ext cx="3091689" cy="518160"/>
          </a:xfrm>
          <a:prstGeom prst="rect">
            <a:avLst/>
          </a:prstGeom>
        </p:spPr>
      </p:pic>
      <p:pic>
        <p:nvPicPr>
          <p:cNvPr id="17" name="Picture 16">
            <a:extLst>
              <a:ext uri="{FF2B5EF4-FFF2-40B4-BE49-F238E27FC236}">
                <a16:creationId xmlns:a16="http://schemas.microsoft.com/office/drawing/2014/main" id="{294F1C3F-2A2C-4E99-B2E1-C34206E9DFF2}"/>
              </a:ext>
            </a:extLst>
          </p:cNvPr>
          <p:cNvPicPr>
            <a:picLocks noChangeAspect="1"/>
          </p:cNvPicPr>
          <p:nvPr userDrawn="1"/>
        </p:nvPicPr>
        <p:blipFill>
          <a:blip r:embed="rId15"/>
          <a:stretch>
            <a:fillRect/>
          </a:stretch>
        </p:blipFill>
        <p:spPr>
          <a:xfrm>
            <a:off x="11091992" y="6473117"/>
            <a:ext cx="985004" cy="368550"/>
          </a:xfrm>
          <a:prstGeom prst="rect">
            <a:avLst/>
          </a:prstGeom>
        </p:spPr>
      </p:pic>
      <p:pic>
        <p:nvPicPr>
          <p:cNvPr id="18" name="Picture 17">
            <a:extLst>
              <a:ext uri="{FF2B5EF4-FFF2-40B4-BE49-F238E27FC236}">
                <a16:creationId xmlns:a16="http://schemas.microsoft.com/office/drawing/2014/main" id="{CECA5726-6B73-4911-825E-006BD798A69E}"/>
              </a:ext>
            </a:extLst>
          </p:cNvPr>
          <p:cNvPicPr>
            <a:picLocks noChangeAspect="1"/>
          </p:cNvPicPr>
          <p:nvPr userDrawn="1"/>
        </p:nvPicPr>
        <p:blipFill rotWithShape="1">
          <a:blip r:embed="rId16">
            <a:clrChange>
              <a:clrFrom>
                <a:srgbClr val="FFFFFF"/>
              </a:clrFrom>
              <a:clrTo>
                <a:srgbClr val="FFFFFF">
                  <a:alpha val="0"/>
                </a:srgbClr>
              </a:clrTo>
            </a:clrChange>
            <a:duotone>
              <a:schemeClr val="accent5">
                <a:shade val="45000"/>
                <a:satMod val="135000"/>
              </a:schemeClr>
              <a:prstClr val="white"/>
            </a:duotone>
          </a:blip>
          <a:srcRect l="13874" t="12877" r="12171" b="11272"/>
          <a:stretch/>
        </p:blipFill>
        <p:spPr>
          <a:xfrm>
            <a:off x="4054452" y="95490"/>
            <a:ext cx="412103" cy="422670"/>
          </a:xfrm>
          <a:prstGeom prst="rect">
            <a:avLst/>
          </a:prstGeom>
        </p:spPr>
      </p:pic>
      <p:pic>
        <p:nvPicPr>
          <p:cNvPr id="19" name="Picture 18">
            <a:extLst>
              <a:ext uri="{FF2B5EF4-FFF2-40B4-BE49-F238E27FC236}">
                <a16:creationId xmlns:a16="http://schemas.microsoft.com/office/drawing/2014/main" id="{99AC6FA0-3330-4CD9-98BC-B3E10508607D}"/>
              </a:ext>
            </a:extLst>
          </p:cNvPr>
          <p:cNvPicPr>
            <a:picLocks noChangeAspect="1"/>
          </p:cNvPicPr>
          <p:nvPr userDrawn="1"/>
        </p:nvPicPr>
        <p:blipFill>
          <a:blip r:embed="rId17">
            <a:clrChange>
              <a:clrFrom>
                <a:srgbClr val="FFFFFF"/>
              </a:clrFrom>
              <a:clrTo>
                <a:srgbClr val="FFFFFF">
                  <a:alpha val="0"/>
                </a:srgbClr>
              </a:clrTo>
            </a:clrChange>
            <a:duotone>
              <a:schemeClr val="accent5">
                <a:shade val="45000"/>
                <a:satMod val="135000"/>
              </a:schemeClr>
              <a:prstClr val="white"/>
            </a:duotone>
          </a:blip>
          <a:stretch>
            <a:fillRect/>
          </a:stretch>
        </p:blipFill>
        <p:spPr>
          <a:xfrm>
            <a:off x="2956501" y="113334"/>
            <a:ext cx="1010356" cy="369332"/>
          </a:xfrm>
          <a:prstGeom prst="rect">
            <a:avLst/>
          </a:prstGeom>
        </p:spPr>
      </p:pic>
    </p:spTree>
    <p:extLst>
      <p:ext uri="{BB962C8B-B14F-4D97-AF65-F5344CB8AC3E}">
        <p14:creationId xmlns:p14="http://schemas.microsoft.com/office/powerpoint/2010/main" val="33387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ndry.prima@trisakti.ac.id"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3D71-6F9D-4AE3-917C-2BA7F632F4DC}"/>
              </a:ext>
            </a:extLst>
          </p:cNvPr>
          <p:cNvSpPr>
            <a:spLocks noGrp="1"/>
          </p:cNvSpPr>
          <p:nvPr>
            <p:ph type="ctrTitle"/>
          </p:nvPr>
        </p:nvSpPr>
        <p:spPr/>
        <p:txBody>
          <a:bodyPr/>
          <a:lstStyle/>
          <a:p>
            <a:r>
              <a:rPr lang="en-US" sz="4400" b="1" dirty="0"/>
              <a:t>The Near Future Growth Expectations Of The City Gas Covering The Historical Sites In Jakarta-Indonesia</a:t>
            </a:r>
            <a:endParaRPr lang="en-ID" sz="4400" b="1" dirty="0"/>
          </a:p>
        </p:txBody>
      </p:sp>
      <p:sp>
        <p:nvSpPr>
          <p:cNvPr id="3" name="Subtitle 2">
            <a:extLst>
              <a:ext uri="{FF2B5EF4-FFF2-40B4-BE49-F238E27FC236}">
                <a16:creationId xmlns:a16="http://schemas.microsoft.com/office/drawing/2014/main" id="{AEA1F71A-3AE4-4472-B493-CF9C1875E568}"/>
              </a:ext>
            </a:extLst>
          </p:cNvPr>
          <p:cNvSpPr>
            <a:spLocks noGrp="1"/>
          </p:cNvSpPr>
          <p:nvPr>
            <p:ph type="subTitle" idx="1"/>
          </p:nvPr>
        </p:nvSpPr>
        <p:spPr/>
        <p:txBody>
          <a:bodyPr/>
          <a:lstStyle/>
          <a:p>
            <a:r>
              <a:rPr lang="en-ID" sz="1600" dirty="0"/>
              <a:t>Andry Prima, </a:t>
            </a:r>
            <a:r>
              <a:rPr lang="en-ID" sz="1600" dirty="0" err="1"/>
              <a:t>Wildan</a:t>
            </a:r>
            <a:r>
              <a:rPr lang="en-ID" sz="1600" dirty="0"/>
              <a:t> Tri </a:t>
            </a:r>
            <a:r>
              <a:rPr lang="en-ID" sz="1600" dirty="0" err="1"/>
              <a:t>Koesmawardani</a:t>
            </a:r>
            <a:r>
              <a:rPr lang="en-ID" sz="1600" dirty="0"/>
              <a:t>, </a:t>
            </a:r>
            <a:r>
              <a:rPr lang="en-ID" sz="1600" dirty="0" err="1"/>
              <a:t>Arinda</a:t>
            </a:r>
            <a:r>
              <a:rPr lang="en-ID" sz="1600" dirty="0"/>
              <a:t> </a:t>
            </a:r>
            <a:r>
              <a:rPr lang="en-ID" sz="1600" dirty="0" err="1"/>
              <a:t>Ristawati</a:t>
            </a:r>
            <a:r>
              <a:rPr lang="en-ID" sz="1600" dirty="0"/>
              <a:t>, </a:t>
            </a:r>
            <a:r>
              <a:rPr lang="en-ID" sz="1600" dirty="0" err="1"/>
              <a:t>Riskaviana</a:t>
            </a:r>
            <a:r>
              <a:rPr lang="en-ID" sz="1600" dirty="0"/>
              <a:t> </a:t>
            </a:r>
            <a:r>
              <a:rPr lang="en-ID" sz="1600" dirty="0" err="1"/>
              <a:t>Kurniawati</a:t>
            </a:r>
            <a:r>
              <a:rPr lang="en-ID" sz="1600" dirty="0"/>
              <a:t>, </a:t>
            </a:r>
          </a:p>
          <a:p>
            <a:r>
              <a:rPr lang="en-ID" sz="1600" dirty="0" err="1"/>
              <a:t>Harin</a:t>
            </a:r>
            <a:r>
              <a:rPr lang="en-ID" sz="1600" dirty="0"/>
              <a:t> </a:t>
            </a:r>
            <a:r>
              <a:rPr lang="en-ID" sz="1600" dirty="0" err="1"/>
              <a:t>Widiyatni</a:t>
            </a:r>
            <a:r>
              <a:rPr lang="en-ID" sz="1600" dirty="0"/>
              <a:t>, </a:t>
            </a:r>
            <a:r>
              <a:rPr lang="en-ID" sz="1600" dirty="0" err="1"/>
              <a:t>Pauhesti</a:t>
            </a:r>
            <a:r>
              <a:rPr lang="en-ID" sz="1600" dirty="0"/>
              <a:t>, </a:t>
            </a:r>
            <a:r>
              <a:rPr lang="en-ID" sz="1600" dirty="0" err="1"/>
              <a:t>Dwi</a:t>
            </a:r>
            <a:r>
              <a:rPr lang="en-ID" sz="1600" dirty="0"/>
              <a:t> Atty </a:t>
            </a:r>
            <a:r>
              <a:rPr lang="en-ID" sz="1600" dirty="0" err="1"/>
              <a:t>Mardiana</a:t>
            </a:r>
            <a:endParaRPr lang="en-ID" sz="1600" dirty="0"/>
          </a:p>
          <a:p>
            <a:r>
              <a:rPr lang="en-ID" dirty="0"/>
              <a:t>Corresponding E-mail; </a:t>
            </a:r>
          </a:p>
          <a:p>
            <a:r>
              <a:rPr lang="en-ID" dirty="0">
                <a:solidFill>
                  <a:srgbClr val="0070C0"/>
                </a:solidFill>
                <a:hlinkClick r:id="rId2"/>
              </a:rPr>
              <a:t>andry.prima@trisakti.ac.id</a:t>
            </a:r>
            <a:endParaRPr lang="en-ID" dirty="0">
              <a:solidFill>
                <a:srgbClr val="0070C0"/>
              </a:solidFill>
            </a:endParaRPr>
          </a:p>
          <a:p>
            <a:r>
              <a:rPr lang="en-US" sz="1600" dirty="0"/>
              <a:t>Faculty of Earth Technology and Energy</a:t>
            </a:r>
          </a:p>
          <a:p>
            <a:r>
              <a:rPr lang="en-US" sz="1600" dirty="0"/>
              <a:t>Universitas </a:t>
            </a:r>
            <a:r>
              <a:rPr lang="en-US" sz="1600" dirty="0" err="1"/>
              <a:t>Trisakti</a:t>
            </a:r>
            <a:r>
              <a:rPr lang="en-US" sz="1600" dirty="0"/>
              <a:t>, Jakarta, Indonesia</a:t>
            </a:r>
          </a:p>
          <a:p>
            <a:endParaRPr lang="en-ID" dirty="0">
              <a:solidFill>
                <a:srgbClr val="0070C0"/>
              </a:solidFill>
            </a:endParaRPr>
          </a:p>
        </p:txBody>
      </p:sp>
    </p:spTree>
    <p:extLst>
      <p:ext uri="{BB962C8B-B14F-4D97-AF65-F5344CB8AC3E}">
        <p14:creationId xmlns:p14="http://schemas.microsoft.com/office/powerpoint/2010/main" val="2922818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EFCFC-BBDA-4552-8676-C4248A186319}"/>
              </a:ext>
            </a:extLst>
          </p:cNvPr>
          <p:cNvSpPr>
            <a:spLocks noGrp="1"/>
          </p:cNvSpPr>
          <p:nvPr>
            <p:ph type="title"/>
          </p:nvPr>
        </p:nvSpPr>
        <p:spPr/>
        <p:txBody>
          <a:bodyPr/>
          <a:lstStyle/>
          <a:p>
            <a:r>
              <a:rPr lang="en-US" dirty="0"/>
              <a:t>OUTLINES</a:t>
            </a:r>
            <a:br>
              <a:rPr lang="en-US" dirty="0"/>
            </a:br>
            <a:endParaRPr lang="en-US" dirty="0"/>
          </a:p>
        </p:txBody>
      </p:sp>
      <p:sp>
        <p:nvSpPr>
          <p:cNvPr id="3" name="Content Placeholder 2">
            <a:extLst>
              <a:ext uri="{FF2B5EF4-FFF2-40B4-BE49-F238E27FC236}">
                <a16:creationId xmlns:a16="http://schemas.microsoft.com/office/drawing/2014/main" id="{D1931E6D-3FAC-41AB-8A56-904C22C9F798}"/>
              </a:ext>
            </a:extLst>
          </p:cNvPr>
          <p:cNvSpPr>
            <a:spLocks noGrp="1"/>
          </p:cNvSpPr>
          <p:nvPr>
            <p:ph idx="1"/>
          </p:nvPr>
        </p:nvSpPr>
        <p:spPr/>
        <p:txBody>
          <a:bodyPr/>
          <a:lstStyle/>
          <a:p>
            <a:r>
              <a:rPr lang="en-US" dirty="0"/>
              <a:t>INTRODUCTION</a:t>
            </a:r>
          </a:p>
          <a:p>
            <a:r>
              <a:rPr lang="en-US" dirty="0"/>
              <a:t>RESEARCH METHODOLOGY</a:t>
            </a:r>
          </a:p>
          <a:p>
            <a:r>
              <a:rPr lang="en-US" dirty="0"/>
              <a:t>RESULTS AND DISCUSSION</a:t>
            </a:r>
          </a:p>
          <a:p>
            <a:r>
              <a:rPr lang="en-US" dirty="0"/>
              <a:t>CONCLUSION</a:t>
            </a:r>
          </a:p>
        </p:txBody>
      </p:sp>
    </p:spTree>
    <p:extLst>
      <p:ext uri="{BB962C8B-B14F-4D97-AF65-F5344CB8AC3E}">
        <p14:creationId xmlns:p14="http://schemas.microsoft.com/office/powerpoint/2010/main" val="2785915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a:extLst>
              <a:ext uri="{FF2B5EF4-FFF2-40B4-BE49-F238E27FC236}">
                <a16:creationId xmlns:a16="http://schemas.microsoft.com/office/drawing/2014/main" id="{5268BDFC-47ED-6144-AA1A-D12FA0CE863C}"/>
              </a:ext>
            </a:extLst>
          </p:cNvPr>
          <p:cNvSpPr>
            <a:spLocks noChangeArrowheads="1"/>
          </p:cNvSpPr>
          <p:nvPr/>
        </p:nvSpPr>
        <p:spPr bwMode="auto">
          <a:xfrm>
            <a:off x="1518961" y="1048889"/>
            <a:ext cx="4953000" cy="457200"/>
          </a:xfrm>
          <a:prstGeom prst="roundRect">
            <a:avLst>
              <a:gd name="adj" fmla="val 16667"/>
            </a:avLst>
          </a:prstGeom>
          <a:solidFill>
            <a:schemeClr val="accent6">
              <a:lumMod val="75000"/>
            </a:schemeClr>
          </a:solidFill>
          <a:ln w="28575" cmpd="sng">
            <a:solidFill>
              <a:schemeClr val="bg1"/>
            </a:solidFill>
            <a:round/>
            <a:headEnd/>
            <a:tailEnd/>
          </a:ln>
          <a:effectLst>
            <a:outerShdw blurRad="63500" dist="71842" dir="2700000" algn="ctr" rotWithShape="0">
              <a:schemeClr val="bg2">
                <a:alpha val="50000"/>
              </a:schemeClr>
            </a:outerShdw>
          </a:effectLst>
        </p:spPr>
        <p:txBody>
          <a:bodyPr wrap="none" anchor="ctr"/>
          <a:lstStyle/>
          <a:p>
            <a:pPr algn="ctr"/>
            <a:endParaRPr lang="zh-CN" altLang="en-US"/>
          </a:p>
        </p:txBody>
      </p:sp>
      <p:sp>
        <p:nvSpPr>
          <p:cNvPr id="5" name="AutoShape 5">
            <a:extLst>
              <a:ext uri="{FF2B5EF4-FFF2-40B4-BE49-F238E27FC236}">
                <a16:creationId xmlns:a16="http://schemas.microsoft.com/office/drawing/2014/main" id="{3019248A-3169-014A-AA7B-D426FF6AE740}"/>
              </a:ext>
            </a:extLst>
          </p:cNvPr>
          <p:cNvSpPr>
            <a:spLocks noChangeArrowheads="1"/>
          </p:cNvSpPr>
          <p:nvPr/>
        </p:nvSpPr>
        <p:spPr bwMode="auto">
          <a:xfrm>
            <a:off x="1144587" y="917920"/>
            <a:ext cx="685800" cy="685800"/>
          </a:xfrm>
          <a:prstGeom prst="diamond">
            <a:avLst/>
          </a:prstGeom>
          <a:solidFill>
            <a:schemeClr val="accent6">
              <a:lumMod val="75000"/>
            </a:schemeClr>
          </a:solidFill>
          <a:ln w="25400" cmpd="sng">
            <a:solidFill>
              <a:schemeClr val="bg1"/>
            </a:solidFill>
            <a:miter lim="800000"/>
            <a:headEnd/>
            <a:tailEnd/>
          </a:ln>
          <a:effectLst>
            <a:outerShdw blurRad="63500" dist="76200" algn="ctr" rotWithShape="0">
              <a:schemeClr val="bg2">
                <a:alpha val="74998"/>
              </a:schemeClr>
            </a:outerShdw>
          </a:effectLst>
        </p:spPr>
        <p:txBody>
          <a:bodyPr wrap="none" anchor="ctr"/>
          <a:lstStyle/>
          <a:p>
            <a:endParaRPr lang="zh-CN" altLang="en-US"/>
          </a:p>
        </p:txBody>
      </p:sp>
      <p:sp>
        <p:nvSpPr>
          <p:cNvPr id="6" name="Text Box 6">
            <a:extLst>
              <a:ext uri="{FF2B5EF4-FFF2-40B4-BE49-F238E27FC236}">
                <a16:creationId xmlns:a16="http://schemas.microsoft.com/office/drawing/2014/main" id="{909710EA-B495-4740-B319-338963113E6A}"/>
              </a:ext>
            </a:extLst>
          </p:cNvPr>
          <p:cNvSpPr txBox="1">
            <a:spLocks noChangeArrowheads="1"/>
          </p:cNvSpPr>
          <p:nvPr/>
        </p:nvSpPr>
        <p:spPr bwMode="auto">
          <a:xfrm>
            <a:off x="2093774" y="1102485"/>
            <a:ext cx="41148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dirty="0">
                <a:solidFill>
                  <a:schemeClr val="bg1"/>
                </a:solidFill>
              </a:rPr>
              <a:t>INTRODUCTION</a:t>
            </a:r>
          </a:p>
        </p:txBody>
      </p:sp>
      <p:sp>
        <p:nvSpPr>
          <p:cNvPr id="7" name="Text Box 7">
            <a:extLst>
              <a:ext uri="{FF2B5EF4-FFF2-40B4-BE49-F238E27FC236}">
                <a16:creationId xmlns:a16="http://schemas.microsoft.com/office/drawing/2014/main" id="{AD2652A4-DA46-3045-AE94-A7BB45E24E5E}"/>
              </a:ext>
            </a:extLst>
          </p:cNvPr>
          <p:cNvSpPr txBox="1">
            <a:spLocks noChangeArrowheads="1"/>
          </p:cNvSpPr>
          <p:nvPr/>
        </p:nvSpPr>
        <p:spPr bwMode="auto">
          <a:xfrm>
            <a:off x="1298575" y="1016345"/>
            <a:ext cx="3540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sz="2400" b="1">
                <a:solidFill>
                  <a:schemeClr val="bg1"/>
                </a:solidFill>
              </a:rPr>
              <a:t>1</a:t>
            </a:r>
          </a:p>
        </p:txBody>
      </p:sp>
      <p:sp>
        <p:nvSpPr>
          <p:cNvPr id="8" name="TextBox 7">
            <a:extLst>
              <a:ext uri="{FF2B5EF4-FFF2-40B4-BE49-F238E27FC236}">
                <a16:creationId xmlns:a16="http://schemas.microsoft.com/office/drawing/2014/main" id="{87B94183-1607-4A59-9BDB-B779742B5B05}"/>
              </a:ext>
            </a:extLst>
          </p:cNvPr>
          <p:cNvSpPr txBox="1"/>
          <p:nvPr/>
        </p:nvSpPr>
        <p:spPr>
          <a:xfrm>
            <a:off x="1390650" y="1852524"/>
            <a:ext cx="5010150" cy="1200329"/>
          </a:xfrm>
          <a:prstGeom prst="rect">
            <a:avLst/>
          </a:prstGeom>
          <a:noFill/>
        </p:spPr>
        <p:txBody>
          <a:bodyPr wrap="square">
            <a:spAutoFit/>
          </a:bodyPr>
          <a:lstStyle/>
          <a:p>
            <a:r>
              <a:rPr lang="en-ID" dirty="0"/>
              <a:t>“The National Energy Policy captured the basis for renewable energy development in Indonesia and also specified a national target for the optimal energy mix.”  IEO (2019)</a:t>
            </a:r>
          </a:p>
        </p:txBody>
      </p:sp>
      <p:pic>
        <p:nvPicPr>
          <p:cNvPr id="9" name="Picture 8">
            <a:extLst>
              <a:ext uri="{FF2B5EF4-FFF2-40B4-BE49-F238E27FC236}">
                <a16:creationId xmlns:a16="http://schemas.microsoft.com/office/drawing/2014/main" id="{51275383-E6C0-4E23-BFEA-7E6B5EB8A453}"/>
              </a:ext>
            </a:extLst>
          </p:cNvPr>
          <p:cNvPicPr>
            <a:picLocks noChangeAspect="1"/>
          </p:cNvPicPr>
          <p:nvPr/>
        </p:nvPicPr>
        <p:blipFill>
          <a:blip r:embed="rId2"/>
          <a:stretch>
            <a:fillRect/>
          </a:stretch>
        </p:blipFill>
        <p:spPr>
          <a:xfrm>
            <a:off x="6006996" y="2533651"/>
            <a:ext cx="4792619" cy="2828924"/>
          </a:xfrm>
          <a:prstGeom prst="rect">
            <a:avLst/>
          </a:prstGeom>
          <a:ln>
            <a:solidFill>
              <a:schemeClr val="tx1"/>
            </a:solidFill>
          </a:ln>
        </p:spPr>
      </p:pic>
    </p:spTree>
    <p:extLst>
      <p:ext uri="{BB962C8B-B14F-4D97-AF65-F5344CB8AC3E}">
        <p14:creationId xmlns:p14="http://schemas.microsoft.com/office/powerpoint/2010/main" val="2989614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3A90C-FCCB-496E-8FA1-FCA52A8B0062}"/>
              </a:ext>
            </a:extLst>
          </p:cNvPr>
          <p:cNvSpPr>
            <a:spLocks noGrp="1"/>
          </p:cNvSpPr>
          <p:nvPr>
            <p:ph type="ctrTitle"/>
          </p:nvPr>
        </p:nvSpPr>
        <p:spPr>
          <a:xfrm>
            <a:off x="2128837" y="817564"/>
            <a:ext cx="7934325" cy="630159"/>
          </a:xfrm>
        </p:spPr>
        <p:txBody>
          <a:bodyPr>
            <a:normAutofit/>
          </a:bodyPr>
          <a:lstStyle/>
          <a:p>
            <a:r>
              <a:rPr lang="en-US" sz="2400" dirty="0"/>
              <a:t>Gas Production vs Export</a:t>
            </a:r>
            <a:endParaRPr lang="en-ID" sz="2400" dirty="0"/>
          </a:p>
        </p:txBody>
      </p:sp>
      <p:sp>
        <p:nvSpPr>
          <p:cNvPr id="3" name="Subtitle 2">
            <a:extLst>
              <a:ext uri="{FF2B5EF4-FFF2-40B4-BE49-F238E27FC236}">
                <a16:creationId xmlns:a16="http://schemas.microsoft.com/office/drawing/2014/main" id="{6DDB155A-8C50-483A-9812-79D54E369A2E}"/>
              </a:ext>
            </a:extLst>
          </p:cNvPr>
          <p:cNvSpPr>
            <a:spLocks noGrp="1"/>
          </p:cNvSpPr>
          <p:nvPr>
            <p:ph type="subTitle" idx="1"/>
          </p:nvPr>
        </p:nvSpPr>
        <p:spPr>
          <a:xfrm>
            <a:off x="2247900" y="5410279"/>
            <a:ext cx="4876800" cy="323773"/>
          </a:xfrm>
        </p:spPr>
        <p:txBody>
          <a:bodyPr>
            <a:normAutofit fontScale="85000" lnSpcReduction="20000"/>
          </a:bodyPr>
          <a:lstStyle/>
          <a:p>
            <a:r>
              <a:rPr lang="en-US" dirty="0"/>
              <a:t>Source IEO(2019)</a:t>
            </a:r>
            <a:endParaRPr lang="en-ID" dirty="0"/>
          </a:p>
        </p:txBody>
      </p:sp>
      <p:pic>
        <p:nvPicPr>
          <p:cNvPr id="5" name="Picture 4">
            <a:extLst>
              <a:ext uri="{FF2B5EF4-FFF2-40B4-BE49-F238E27FC236}">
                <a16:creationId xmlns:a16="http://schemas.microsoft.com/office/drawing/2014/main" id="{C0AE4613-E206-4CBA-BD37-393AAF7043FE}"/>
              </a:ext>
            </a:extLst>
          </p:cNvPr>
          <p:cNvPicPr>
            <a:picLocks noChangeAspect="1"/>
          </p:cNvPicPr>
          <p:nvPr/>
        </p:nvPicPr>
        <p:blipFill>
          <a:blip r:embed="rId2"/>
          <a:stretch>
            <a:fillRect/>
          </a:stretch>
        </p:blipFill>
        <p:spPr>
          <a:xfrm>
            <a:off x="1782331" y="1447722"/>
            <a:ext cx="8627337" cy="3962556"/>
          </a:xfrm>
          <a:prstGeom prst="rect">
            <a:avLst/>
          </a:prstGeom>
        </p:spPr>
      </p:pic>
    </p:spTree>
    <p:extLst>
      <p:ext uri="{BB962C8B-B14F-4D97-AF65-F5344CB8AC3E}">
        <p14:creationId xmlns:p14="http://schemas.microsoft.com/office/powerpoint/2010/main" val="3765669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E56EA-53CD-4E15-8F2E-D5C47406EF1A}"/>
              </a:ext>
            </a:extLst>
          </p:cNvPr>
          <p:cNvSpPr>
            <a:spLocks noGrp="1"/>
          </p:cNvSpPr>
          <p:nvPr>
            <p:ph type="ctrTitle"/>
          </p:nvPr>
        </p:nvSpPr>
        <p:spPr>
          <a:xfrm>
            <a:off x="2381250" y="617538"/>
            <a:ext cx="7010400" cy="773112"/>
          </a:xfrm>
        </p:spPr>
        <p:txBody>
          <a:bodyPr>
            <a:normAutofit/>
          </a:bodyPr>
          <a:lstStyle/>
          <a:p>
            <a:r>
              <a:rPr lang="en-US" sz="3200" dirty="0"/>
              <a:t>Scenario Assumption</a:t>
            </a:r>
            <a:endParaRPr lang="en-ID" sz="3200" dirty="0"/>
          </a:p>
        </p:txBody>
      </p:sp>
      <p:sp>
        <p:nvSpPr>
          <p:cNvPr id="3" name="Subtitle 2">
            <a:extLst>
              <a:ext uri="{FF2B5EF4-FFF2-40B4-BE49-F238E27FC236}">
                <a16:creationId xmlns:a16="http://schemas.microsoft.com/office/drawing/2014/main" id="{5A18B373-9641-4E0F-93F0-FC4C59287111}"/>
              </a:ext>
            </a:extLst>
          </p:cNvPr>
          <p:cNvSpPr>
            <a:spLocks noGrp="1"/>
          </p:cNvSpPr>
          <p:nvPr>
            <p:ph type="subTitle" idx="1"/>
          </p:nvPr>
        </p:nvSpPr>
        <p:spPr>
          <a:xfrm>
            <a:off x="5047059" y="5868410"/>
            <a:ext cx="1854251" cy="333375"/>
          </a:xfrm>
        </p:spPr>
        <p:txBody>
          <a:bodyPr>
            <a:normAutofit fontScale="70000" lnSpcReduction="20000"/>
          </a:bodyPr>
          <a:lstStyle/>
          <a:p>
            <a:r>
              <a:rPr lang="en-US" dirty="0"/>
              <a:t>Source IEO(2019)</a:t>
            </a:r>
            <a:endParaRPr lang="en-ID" dirty="0"/>
          </a:p>
        </p:txBody>
      </p:sp>
      <p:grpSp>
        <p:nvGrpSpPr>
          <p:cNvPr id="8" name="Group 7">
            <a:extLst>
              <a:ext uri="{FF2B5EF4-FFF2-40B4-BE49-F238E27FC236}">
                <a16:creationId xmlns:a16="http://schemas.microsoft.com/office/drawing/2014/main" id="{6FEA2720-B8CD-46D4-98E2-AA409950E107}"/>
              </a:ext>
            </a:extLst>
          </p:cNvPr>
          <p:cNvGrpSpPr/>
          <p:nvPr/>
        </p:nvGrpSpPr>
        <p:grpSpPr>
          <a:xfrm>
            <a:off x="1236899" y="1445192"/>
            <a:ext cx="9667874" cy="4179592"/>
            <a:chOff x="235225" y="1511300"/>
            <a:chExt cx="9163940" cy="3835400"/>
          </a:xfrm>
        </p:grpSpPr>
        <p:pic>
          <p:nvPicPr>
            <p:cNvPr id="4" name="Picture 3">
              <a:extLst>
                <a:ext uri="{FF2B5EF4-FFF2-40B4-BE49-F238E27FC236}">
                  <a16:creationId xmlns:a16="http://schemas.microsoft.com/office/drawing/2014/main" id="{48676500-3D6B-487A-90AD-3EE8BD44537F}"/>
                </a:ext>
              </a:extLst>
            </p:cNvPr>
            <p:cNvPicPr>
              <a:picLocks noChangeAspect="1"/>
            </p:cNvPicPr>
            <p:nvPr/>
          </p:nvPicPr>
          <p:blipFill>
            <a:blip r:embed="rId2"/>
            <a:stretch>
              <a:fillRect/>
            </a:stretch>
          </p:blipFill>
          <p:spPr>
            <a:xfrm>
              <a:off x="4953000" y="1511300"/>
              <a:ext cx="4446165" cy="3835400"/>
            </a:xfrm>
            <a:prstGeom prst="rect">
              <a:avLst/>
            </a:prstGeom>
          </p:spPr>
        </p:pic>
        <p:pic>
          <p:nvPicPr>
            <p:cNvPr id="5" name="Picture 4">
              <a:extLst>
                <a:ext uri="{FF2B5EF4-FFF2-40B4-BE49-F238E27FC236}">
                  <a16:creationId xmlns:a16="http://schemas.microsoft.com/office/drawing/2014/main" id="{7B7E2496-DADD-4C37-AE4A-AF3D1BA2D02F}"/>
                </a:ext>
              </a:extLst>
            </p:cNvPr>
            <p:cNvPicPr>
              <a:picLocks noChangeAspect="1"/>
            </p:cNvPicPr>
            <p:nvPr/>
          </p:nvPicPr>
          <p:blipFill>
            <a:blip r:embed="rId3"/>
            <a:stretch>
              <a:fillRect/>
            </a:stretch>
          </p:blipFill>
          <p:spPr>
            <a:xfrm>
              <a:off x="235225" y="1837773"/>
              <a:ext cx="4490356" cy="3442607"/>
            </a:xfrm>
            <a:prstGeom prst="rect">
              <a:avLst/>
            </a:prstGeom>
          </p:spPr>
        </p:pic>
        <p:sp>
          <p:nvSpPr>
            <p:cNvPr id="6" name="Arrow: Right 5">
              <a:extLst>
                <a:ext uri="{FF2B5EF4-FFF2-40B4-BE49-F238E27FC236}">
                  <a16:creationId xmlns:a16="http://schemas.microsoft.com/office/drawing/2014/main" id="{EA146F52-AD84-40FE-85BF-D75E48159BA4}"/>
                </a:ext>
              </a:extLst>
            </p:cNvPr>
            <p:cNvSpPr/>
            <p:nvPr/>
          </p:nvSpPr>
          <p:spPr>
            <a:xfrm>
              <a:off x="3924300" y="2867025"/>
              <a:ext cx="1181100" cy="56197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ID"/>
            </a:p>
          </p:txBody>
        </p:sp>
        <p:sp>
          <p:nvSpPr>
            <p:cNvPr id="7" name="Rectangle 6">
              <a:extLst>
                <a:ext uri="{FF2B5EF4-FFF2-40B4-BE49-F238E27FC236}">
                  <a16:creationId xmlns:a16="http://schemas.microsoft.com/office/drawing/2014/main" id="{744A1AD2-680A-4A74-BE63-74FBD0D6B796}"/>
                </a:ext>
              </a:extLst>
            </p:cNvPr>
            <p:cNvSpPr/>
            <p:nvPr/>
          </p:nvSpPr>
          <p:spPr>
            <a:xfrm>
              <a:off x="5191125" y="2762250"/>
              <a:ext cx="3800475" cy="561975"/>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grpSp>
    </p:spTree>
    <p:extLst>
      <p:ext uri="{BB962C8B-B14F-4D97-AF65-F5344CB8AC3E}">
        <p14:creationId xmlns:p14="http://schemas.microsoft.com/office/powerpoint/2010/main" val="1968102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8582B-EEB0-4257-83F7-72393AE3246F}"/>
              </a:ext>
            </a:extLst>
          </p:cNvPr>
          <p:cNvSpPr>
            <a:spLocks noGrp="1"/>
          </p:cNvSpPr>
          <p:nvPr>
            <p:ph type="ctrTitle"/>
          </p:nvPr>
        </p:nvSpPr>
        <p:spPr>
          <a:xfrm>
            <a:off x="1885951" y="1122363"/>
            <a:ext cx="8277225" cy="849312"/>
          </a:xfrm>
        </p:spPr>
        <p:txBody>
          <a:bodyPr>
            <a:normAutofit fontScale="90000"/>
          </a:bodyPr>
          <a:lstStyle/>
          <a:p>
            <a:r>
              <a:rPr lang="en-US" dirty="0"/>
              <a:t>The Development of City Gas </a:t>
            </a:r>
            <a:endParaRPr lang="en-ID" dirty="0"/>
          </a:p>
        </p:txBody>
      </p:sp>
      <p:sp>
        <p:nvSpPr>
          <p:cNvPr id="3" name="Subtitle 2">
            <a:extLst>
              <a:ext uri="{FF2B5EF4-FFF2-40B4-BE49-F238E27FC236}">
                <a16:creationId xmlns:a16="http://schemas.microsoft.com/office/drawing/2014/main" id="{C8FA7FD1-0D6F-4034-864C-B82F49F15318}"/>
              </a:ext>
            </a:extLst>
          </p:cNvPr>
          <p:cNvSpPr>
            <a:spLocks noGrp="1"/>
          </p:cNvSpPr>
          <p:nvPr>
            <p:ph type="subTitle" idx="1"/>
          </p:nvPr>
        </p:nvSpPr>
        <p:spPr>
          <a:xfrm>
            <a:off x="1543051" y="1839912"/>
            <a:ext cx="9229725" cy="3322638"/>
          </a:xfrm>
        </p:spPr>
        <p:txBody>
          <a:bodyPr>
            <a:noAutofit/>
          </a:bodyPr>
          <a:lstStyle/>
          <a:p>
            <a:pPr algn="l">
              <a:lnSpc>
                <a:spcPct val="170000"/>
              </a:lnSpc>
            </a:pPr>
            <a:r>
              <a:rPr lang="en-US" sz="1600" dirty="0"/>
              <a:t>“The unexpected pandemic necessitated a thorough review of key policies relating to the proposed construction. As a result, the realization of the initial project phase during the Covid-19 outbreak in 2020 was declined and further adjusted to 127,864. Surprisingly, the achievement surpassed the reviewed proposal by over 6% or was approximately 135,286. These figures obviously indicated 50.84% of the total projects were halted, contrary to earlier intention of building a minimum of 10 million city gas pipe connections by 2025”</a:t>
            </a:r>
            <a:endParaRPr lang="en-ID" sz="1600" dirty="0"/>
          </a:p>
        </p:txBody>
      </p:sp>
    </p:spTree>
    <p:extLst>
      <p:ext uri="{BB962C8B-B14F-4D97-AF65-F5344CB8AC3E}">
        <p14:creationId xmlns:p14="http://schemas.microsoft.com/office/powerpoint/2010/main" val="1799393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40"/>
          <p:cNvSpPr txBox="1"/>
          <p:nvPr/>
        </p:nvSpPr>
        <p:spPr>
          <a:xfrm>
            <a:off x="1539343" y="2592953"/>
            <a:ext cx="9369322" cy="1442686"/>
          </a:xfrm>
          <a:prstGeom prst="rect">
            <a:avLst/>
          </a:prstGeom>
        </p:spPr>
        <p:txBody>
          <a:bodyPr wrap="square" lIns="0" tIns="0" rIns="0" bIns="0" rtlCol="0">
            <a:noAutofit/>
          </a:bodyPr>
          <a:lstStyle/>
          <a:p>
            <a:pPr marL="3076477" marR="5685505" algn="ctr">
              <a:lnSpc>
                <a:spcPts val="5972"/>
              </a:lnSpc>
              <a:spcBef>
                <a:spcPts val="298"/>
              </a:spcBef>
            </a:pPr>
            <a:r>
              <a:rPr sz="5850" spc="271" dirty="0">
                <a:solidFill>
                  <a:srgbClr val="526779"/>
                </a:solidFill>
                <a:latin typeface="Times New Roman"/>
                <a:cs typeface="Times New Roman"/>
              </a:rPr>
              <a:t>·</a:t>
            </a:r>
            <a:r>
              <a:rPr sz="5850" dirty="0">
                <a:solidFill>
                  <a:srgbClr val="526779"/>
                </a:solidFill>
                <a:latin typeface="Times New Roman"/>
                <a:cs typeface="Times New Roman"/>
              </a:rPr>
              <a:t>~</a:t>
            </a:r>
            <a:endParaRPr sz="5850">
              <a:latin typeface="Times New Roman"/>
              <a:cs typeface="Times New Roman"/>
            </a:endParaRPr>
          </a:p>
          <a:p>
            <a:pPr marL="5095161" marR="3540646" algn="ctr">
              <a:lnSpc>
                <a:spcPts val="1365"/>
              </a:lnSpc>
              <a:spcBef>
                <a:spcPts val="2103"/>
              </a:spcBef>
            </a:pPr>
            <a:r>
              <a:rPr sz="1138" b="1" dirty="0">
                <a:solidFill>
                  <a:srgbClr val="404040"/>
                </a:solidFill>
                <a:latin typeface="Calibri"/>
                <a:cs typeface="Calibri"/>
              </a:rPr>
              <a:t>J</a:t>
            </a:r>
            <a:r>
              <a:rPr sz="1138" b="1" spc="3" dirty="0">
                <a:solidFill>
                  <a:srgbClr val="404040"/>
                </a:solidFill>
                <a:latin typeface="Calibri"/>
                <a:cs typeface="Calibri"/>
              </a:rPr>
              <a:t>a</a:t>
            </a:r>
            <a:r>
              <a:rPr sz="1138" b="1" dirty="0">
                <a:solidFill>
                  <a:srgbClr val="404040"/>
                </a:solidFill>
                <a:latin typeface="Calibri"/>
                <a:cs typeface="Calibri"/>
              </a:rPr>
              <a:t>ka</a:t>
            </a:r>
            <a:r>
              <a:rPr sz="1138" b="1" spc="3" dirty="0">
                <a:solidFill>
                  <a:srgbClr val="404040"/>
                </a:solidFill>
                <a:latin typeface="Calibri"/>
                <a:cs typeface="Calibri"/>
              </a:rPr>
              <a:t>rt</a:t>
            </a:r>
            <a:r>
              <a:rPr sz="1138" b="1" dirty="0">
                <a:solidFill>
                  <a:srgbClr val="404040"/>
                </a:solidFill>
                <a:latin typeface="Calibri"/>
                <a:cs typeface="Calibri"/>
              </a:rPr>
              <a:t>a</a:t>
            </a:r>
            <a:r>
              <a:rPr sz="1138" b="1" spc="-32" dirty="0">
                <a:solidFill>
                  <a:srgbClr val="404040"/>
                </a:solidFill>
                <a:latin typeface="Calibri"/>
                <a:cs typeface="Calibri"/>
              </a:rPr>
              <a:t> </a:t>
            </a:r>
            <a:r>
              <a:rPr sz="1138" b="1" dirty="0">
                <a:solidFill>
                  <a:srgbClr val="404040"/>
                </a:solidFill>
                <a:latin typeface="Calibri"/>
                <a:cs typeface="Calibri"/>
              </a:rPr>
              <a:t>d</a:t>
            </a:r>
            <a:r>
              <a:rPr sz="1138" b="1" spc="3" dirty="0">
                <a:solidFill>
                  <a:srgbClr val="404040"/>
                </a:solidFill>
                <a:latin typeface="Calibri"/>
                <a:cs typeface="Calibri"/>
              </a:rPr>
              <a:t>a</a:t>
            </a:r>
            <a:r>
              <a:rPr sz="1138" b="1" dirty="0">
                <a:solidFill>
                  <a:srgbClr val="404040"/>
                </a:solidFill>
                <a:latin typeface="Calibri"/>
                <a:cs typeface="Calibri"/>
              </a:rPr>
              <a:t>n</a:t>
            </a:r>
            <a:endParaRPr sz="1138">
              <a:latin typeface="Calibri"/>
              <a:cs typeface="Calibri"/>
            </a:endParaRPr>
          </a:p>
          <a:p>
            <a:pPr marL="166813">
              <a:lnSpc>
                <a:spcPts val="1381"/>
              </a:lnSpc>
              <a:spcBef>
                <a:spcPts val="1"/>
              </a:spcBef>
            </a:pPr>
            <a:r>
              <a:rPr sz="1706" b="1" baseline="13653" dirty="0">
                <a:latin typeface="Calibri"/>
                <a:cs typeface="Calibri"/>
              </a:rPr>
              <a:t>24 ci</a:t>
            </a:r>
            <a:r>
              <a:rPr sz="1706" b="1" spc="3" baseline="13653" dirty="0">
                <a:latin typeface="Calibri"/>
                <a:cs typeface="Calibri"/>
              </a:rPr>
              <a:t>t</a:t>
            </a:r>
            <a:r>
              <a:rPr sz="1706" b="1" baseline="13653" dirty="0">
                <a:latin typeface="Calibri"/>
                <a:cs typeface="Calibri"/>
              </a:rPr>
              <a:t>i</a:t>
            </a:r>
            <a:r>
              <a:rPr sz="1706" b="1" spc="3" baseline="13653" dirty="0">
                <a:latin typeface="Calibri"/>
                <a:cs typeface="Calibri"/>
              </a:rPr>
              <a:t>e</a:t>
            </a:r>
            <a:r>
              <a:rPr sz="1706" b="1" baseline="13653" dirty="0">
                <a:latin typeface="Calibri"/>
                <a:cs typeface="Calibri"/>
              </a:rPr>
              <a:t>s/</a:t>
            </a:r>
            <a:r>
              <a:rPr sz="1706" b="1" spc="3" baseline="13653" dirty="0">
                <a:latin typeface="Calibri"/>
                <a:cs typeface="Calibri"/>
              </a:rPr>
              <a:t>r</a:t>
            </a:r>
            <a:r>
              <a:rPr sz="1706" b="1" baseline="13653" dirty="0">
                <a:latin typeface="Calibri"/>
                <a:cs typeface="Calibri"/>
              </a:rPr>
              <a:t>egenci</a:t>
            </a:r>
            <a:r>
              <a:rPr sz="1706" b="1" spc="-7" baseline="13653" dirty="0">
                <a:latin typeface="Calibri"/>
                <a:cs typeface="Calibri"/>
              </a:rPr>
              <a:t>e</a:t>
            </a:r>
            <a:r>
              <a:rPr sz="1706" b="1" baseline="13653" dirty="0">
                <a:latin typeface="Calibri"/>
                <a:cs typeface="Calibri"/>
              </a:rPr>
              <a:t>s                                                                                                                    </a:t>
            </a:r>
            <a:r>
              <a:rPr sz="1706" b="1" spc="28" baseline="13653" dirty="0">
                <a:latin typeface="Calibri"/>
                <a:cs typeface="Calibri"/>
              </a:rPr>
              <a:t> </a:t>
            </a:r>
            <a:r>
              <a:rPr sz="1706" b="1" baseline="1950" dirty="0">
                <a:solidFill>
                  <a:srgbClr val="404040"/>
                </a:solidFill>
                <a:latin typeface="Calibri"/>
                <a:cs typeface="Calibri"/>
              </a:rPr>
              <a:t>Ta</a:t>
            </a:r>
            <a:r>
              <a:rPr sz="1706" b="1" spc="3" baseline="1950" dirty="0">
                <a:solidFill>
                  <a:srgbClr val="404040"/>
                </a:solidFill>
                <a:latin typeface="Calibri"/>
                <a:cs typeface="Calibri"/>
              </a:rPr>
              <a:t>n</a:t>
            </a:r>
            <a:r>
              <a:rPr sz="1706" b="1" spc="-3" baseline="1950" dirty="0">
                <a:solidFill>
                  <a:srgbClr val="404040"/>
                </a:solidFill>
                <a:latin typeface="Calibri"/>
                <a:cs typeface="Calibri"/>
              </a:rPr>
              <a:t>g</a:t>
            </a:r>
            <a:r>
              <a:rPr sz="1706" b="1" baseline="1950" dirty="0">
                <a:solidFill>
                  <a:srgbClr val="404040"/>
                </a:solidFill>
                <a:latin typeface="Calibri"/>
                <a:cs typeface="Calibri"/>
              </a:rPr>
              <a:t>e</a:t>
            </a:r>
            <a:r>
              <a:rPr sz="1706" b="1" spc="3" baseline="1950" dirty="0">
                <a:solidFill>
                  <a:srgbClr val="404040"/>
                </a:solidFill>
                <a:latin typeface="Calibri"/>
                <a:cs typeface="Calibri"/>
              </a:rPr>
              <a:t>r</a:t>
            </a:r>
            <a:r>
              <a:rPr sz="1706" b="1" baseline="1950" dirty="0">
                <a:solidFill>
                  <a:srgbClr val="404040"/>
                </a:solidFill>
                <a:latin typeface="Calibri"/>
                <a:cs typeface="Calibri"/>
              </a:rPr>
              <a:t>a</a:t>
            </a:r>
            <a:r>
              <a:rPr sz="1706" b="1" spc="-3" baseline="1950" dirty="0">
                <a:solidFill>
                  <a:srgbClr val="404040"/>
                </a:solidFill>
                <a:latin typeface="Calibri"/>
                <a:cs typeface="Calibri"/>
              </a:rPr>
              <a:t>n</a:t>
            </a:r>
            <a:r>
              <a:rPr sz="1706" b="1" baseline="1950" dirty="0">
                <a:solidFill>
                  <a:srgbClr val="404040"/>
                </a:solidFill>
                <a:latin typeface="Calibri"/>
                <a:cs typeface="Calibri"/>
              </a:rPr>
              <a:t>g</a:t>
            </a:r>
            <a:endParaRPr sz="1138">
              <a:latin typeface="Calibri"/>
              <a:cs typeface="Calibri"/>
            </a:endParaRPr>
          </a:p>
        </p:txBody>
      </p:sp>
      <p:sp>
        <p:nvSpPr>
          <p:cNvPr id="20" name="object 20"/>
          <p:cNvSpPr/>
          <p:nvPr/>
        </p:nvSpPr>
        <p:spPr>
          <a:xfrm>
            <a:off x="1746028" y="2035970"/>
            <a:ext cx="99060" cy="116395"/>
          </a:xfrm>
          <a:custGeom>
            <a:avLst/>
            <a:gdLst/>
            <a:ahLst/>
            <a:cxnLst/>
            <a:rect l="l" t="t" r="r" b="b"/>
            <a:pathLst>
              <a:path w="121920" h="143255">
                <a:moveTo>
                  <a:pt x="0" y="71627"/>
                </a:moveTo>
                <a:lnTo>
                  <a:pt x="242" y="78053"/>
                </a:lnTo>
                <a:lnTo>
                  <a:pt x="2808" y="93157"/>
                </a:lnTo>
                <a:lnTo>
                  <a:pt x="7924" y="106941"/>
                </a:lnTo>
                <a:lnTo>
                  <a:pt x="15283" y="119039"/>
                </a:lnTo>
                <a:lnTo>
                  <a:pt x="24574" y="129085"/>
                </a:lnTo>
                <a:lnTo>
                  <a:pt x="35490" y="136714"/>
                </a:lnTo>
                <a:lnTo>
                  <a:pt x="47722" y="141559"/>
                </a:lnTo>
                <a:lnTo>
                  <a:pt x="60960" y="143255"/>
                </a:lnTo>
                <a:lnTo>
                  <a:pt x="66436" y="142970"/>
                </a:lnTo>
                <a:lnTo>
                  <a:pt x="79303" y="139951"/>
                </a:lnTo>
                <a:lnTo>
                  <a:pt x="91037" y="133931"/>
                </a:lnTo>
                <a:lnTo>
                  <a:pt x="101331" y="125276"/>
                </a:lnTo>
                <a:lnTo>
                  <a:pt x="109875" y="114353"/>
                </a:lnTo>
                <a:lnTo>
                  <a:pt x="116360" y="101527"/>
                </a:lnTo>
                <a:lnTo>
                  <a:pt x="120478" y="87163"/>
                </a:lnTo>
                <a:lnTo>
                  <a:pt x="121920" y="71627"/>
                </a:lnTo>
                <a:lnTo>
                  <a:pt x="121677" y="65202"/>
                </a:lnTo>
                <a:lnTo>
                  <a:pt x="119111" y="50098"/>
                </a:lnTo>
                <a:lnTo>
                  <a:pt x="113995" y="36314"/>
                </a:lnTo>
                <a:lnTo>
                  <a:pt x="106636" y="24216"/>
                </a:lnTo>
                <a:lnTo>
                  <a:pt x="97345" y="14170"/>
                </a:lnTo>
                <a:lnTo>
                  <a:pt x="86429" y="6541"/>
                </a:lnTo>
                <a:lnTo>
                  <a:pt x="74197" y="1696"/>
                </a:lnTo>
                <a:lnTo>
                  <a:pt x="60960" y="0"/>
                </a:lnTo>
                <a:lnTo>
                  <a:pt x="55483" y="285"/>
                </a:lnTo>
                <a:lnTo>
                  <a:pt x="42616" y="3304"/>
                </a:lnTo>
                <a:lnTo>
                  <a:pt x="30882" y="9324"/>
                </a:lnTo>
                <a:lnTo>
                  <a:pt x="20588" y="17979"/>
                </a:lnTo>
                <a:lnTo>
                  <a:pt x="12044" y="28902"/>
                </a:lnTo>
                <a:lnTo>
                  <a:pt x="5559" y="41728"/>
                </a:lnTo>
                <a:lnTo>
                  <a:pt x="1441" y="56092"/>
                </a:lnTo>
                <a:lnTo>
                  <a:pt x="0" y="71627"/>
                </a:lnTo>
                <a:close/>
              </a:path>
            </a:pathLst>
          </a:custGeom>
          <a:solidFill>
            <a:srgbClr val="C55A11"/>
          </a:solidFill>
        </p:spPr>
        <p:txBody>
          <a:bodyPr wrap="square" lIns="0" tIns="0" rIns="0" bIns="0" rtlCol="0">
            <a:noAutofit/>
          </a:bodyPr>
          <a:lstStyle/>
          <a:p>
            <a:endParaRPr sz="1463"/>
          </a:p>
        </p:txBody>
      </p:sp>
      <p:sp>
        <p:nvSpPr>
          <p:cNvPr id="21" name="object 21"/>
          <p:cNvSpPr/>
          <p:nvPr/>
        </p:nvSpPr>
        <p:spPr>
          <a:xfrm>
            <a:off x="1840136" y="2214276"/>
            <a:ext cx="99059" cy="116396"/>
          </a:xfrm>
          <a:custGeom>
            <a:avLst/>
            <a:gdLst/>
            <a:ahLst/>
            <a:cxnLst/>
            <a:rect l="l" t="t" r="r" b="b"/>
            <a:pathLst>
              <a:path w="121919" h="143256">
                <a:moveTo>
                  <a:pt x="0" y="71628"/>
                </a:moveTo>
                <a:lnTo>
                  <a:pt x="242" y="78053"/>
                </a:lnTo>
                <a:lnTo>
                  <a:pt x="2808" y="93157"/>
                </a:lnTo>
                <a:lnTo>
                  <a:pt x="7924" y="106941"/>
                </a:lnTo>
                <a:lnTo>
                  <a:pt x="15283" y="119039"/>
                </a:lnTo>
                <a:lnTo>
                  <a:pt x="24574" y="129085"/>
                </a:lnTo>
                <a:lnTo>
                  <a:pt x="35490" y="136714"/>
                </a:lnTo>
                <a:lnTo>
                  <a:pt x="47722" y="141559"/>
                </a:lnTo>
                <a:lnTo>
                  <a:pt x="60959" y="143256"/>
                </a:lnTo>
                <a:lnTo>
                  <a:pt x="66436" y="142970"/>
                </a:lnTo>
                <a:lnTo>
                  <a:pt x="79303" y="139951"/>
                </a:lnTo>
                <a:lnTo>
                  <a:pt x="91037" y="133931"/>
                </a:lnTo>
                <a:lnTo>
                  <a:pt x="101331" y="125276"/>
                </a:lnTo>
                <a:lnTo>
                  <a:pt x="109875" y="114353"/>
                </a:lnTo>
                <a:lnTo>
                  <a:pt x="116360" y="101527"/>
                </a:lnTo>
                <a:lnTo>
                  <a:pt x="120478" y="87163"/>
                </a:lnTo>
                <a:lnTo>
                  <a:pt x="121919" y="71628"/>
                </a:lnTo>
                <a:lnTo>
                  <a:pt x="121677" y="65202"/>
                </a:lnTo>
                <a:lnTo>
                  <a:pt x="119111" y="50098"/>
                </a:lnTo>
                <a:lnTo>
                  <a:pt x="113995" y="36314"/>
                </a:lnTo>
                <a:lnTo>
                  <a:pt x="106636" y="24216"/>
                </a:lnTo>
                <a:lnTo>
                  <a:pt x="97345" y="14170"/>
                </a:lnTo>
                <a:lnTo>
                  <a:pt x="86429" y="6541"/>
                </a:lnTo>
                <a:lnTo>
                  <a:pt x="74197" y="1696"/>
                </a:lnTo>
                <a:lnTo>
                  <a:pt x="60959" y="0"/>
                </a:lnTo>
                <a:lnTo>
                  <a:pt x="55483" y="285"/>
                </a:lnTo>
                <a:lnTo>
                  <a:pt x="42616" y="3304"/>
                </a:lnTo>
                <a:lnTo>
                  <a:pt x="30882" y="9324"/>
                </a:lnTo>
                <a:lnTo>
                  <a:pt x="20588" y="17979"/>
                </a:lnTo>
                <a:lnTo>
                  <a:pt x="12044" y="28902"/>
                </a:lnTo>
                <a:lnTo>
                  <a:pt x="5559" y="41728"/>
                </a:lnTo>
                <a:lnTo>
                  <a:pt x="1441" y="56092"/>
                </a:lnTo>
                <a:lnTo>
                  <a:pt x="0" y="71628"/>
                </a:lnTo>
                <a:close/>
              </a:path>
            </a:pathLst>
          </a:custGeom>
          <a:solidFill>
            <a:srgbClr val="C55A11"/>
          </a:solidFill>
        </p:spPr>
        <p:txBody>
          <a:bodyPr wrap="square" lIns="0" tIns="0" rIns="0" bIns="0" rtlCol="0">
            <a:noAutofit/>
          </a:bodyPr>
          <a:lstStyle/>
          <a:p>
            <a:endParaRPr sz="1463"/>
          </a:p>
        </p:txBody>
      </p:sp>
      <p:sp>
        <p:nvSpPr>
          <p:cNvPr id="22" name="object 22"/>
          <p:cNvSpPr/>
          <p:nvPr/>
        </p:nvSpPr>
        <p:spPr>
          <a:xfrm>
            <a:off x="2219041" y="2544889"/>
            <a:ext cx="99059" cy="117634"/>
          </a:xfrm>
          <a:custGeom>
            <a:avLst/>
            <a:gdLst/>
            <a:ahLst/>
            <a:cxnLst/>
            <a:rect l="l" t="t" r="r" b="b"/>
            <a:pathLst>
              <a:path w="121919" h="144780">
                <a:moveTo>
                  <a:pt x="0" y="72389"/>
                </a:moveTo>
                <a:lnTo>
                  <a:pt x="296" y="79577"/>
                </a:lnTo>
                <a:lnTo>
                  <a:pt x="2954" y="94721"/>
                </a:lnTo>
                <a:lnTo>
                  <a:pt x="8121" y="108521"/>
                </a:lnTo>
                <a:lnTo>
                  <a:pt x="15493" y="120616"/>
                </a:lnTo>
                <a:lnTo>
                  <a:pt x="24767" y="130649"/>
                </a:lnTo>
                <a:lnTo>
                  <a:pt x="35639" y="138260"/>
                </a:lnTo>
                <a:lnTo>
                  <a:pt x="47804" y="143090"/>
                </a:lnTo>
                <a:lnTo>
                  <a:pt x="60959" y="144780"/>
                </a:lnTo>
                <a:lnTo>
                  <a:pt x="67007" y="144428"/>
                </a:lnTo>
                <a:lnTo>
                  <a:pt x="79752" y="141275"/>
                </a:lnTo>
                <a:lnTo>
                  <a:pt x="91371" y="135144"/>
                </a:lnTo>
                <a:lnTo>
                  <a:pt x="101558" y="126394"/>
                </a:lnTo>
                <a:lnTo>
                  <a:pt x="110010" y="115385"/>
                </a:lnTo>
                <a:lnTo>
                  <a:pt x="116424" y="102475"/>
                </a:lnTo>
                <a:lnTo>
                  <a:pt x="120495" y="88023"/>
                </a:lnTo>
                <a:lnTo>
                  <a:pt x="121919" y="72389"/>
                </a:lnTo>
                <a:lnTo>
                  <a:pt x="121623" y="65202"/>
                </a:lnTo>
                <a:lnTo>
                  <a:pt x="118965" y="50058"/>
                </a:lnTo>
                <a:lnTo>
                  <a:pt x="113798" y="36258"/>
                </a:lnTo>
                <a:lnTo>
                  <a:pt x="106426" y="24163"/>
                </a:lnTo>
                <a:lnTo>
                  <a:pt x="97152" y="14130"/>
                </a:lnTo>
                <a:lnTo>
                  <a:pt x="86280" y="6519"/>
                </a:lnTo>
                <a:lnTo>
                  <a:pt x="74115" y="1689"/>
                </a:lnTo>
                <a:lnTo>
                  <a:pt x="60959" y="0"/>
                </a:lnTo>
                <a:lnTo>
                  <a:pt x="54912" y="351"/>
                </a:lnTo>
                <a:lnTo>
                  <a:pt x="42167" y="3504"/>
                </a:lnTo>
                <a:lnTo>
                  <a:pt x="30548" y="9635"/>
                </a:lnTo>
                <a:lnTo>
                  <a:pt x="20361" y="18385"/>
                </a:lnTo>
                <a:lnTo>
                  <a:pt x="11909" y="29394"/>
                </a:lnTo>
                <a:lnTo>
                  <a:pt x="5495" y="42304"/>
                </a:lnTo>
                <a:lnTo>
                  <a:pt x="1424" y="56756"/>
                </a:lnTo>
                <a:lnTo>
                  <a:pt x="0" y="72389"/>
                </a:lnTo>
                <a:close/>
              </a:path>
            </a:pathLst>
          </a:custGeom>
          <a:solidFill>
            <a:srgbClr val="C55A11"/>
          </a:solidFill>
        </p:spPr>
        <p:txBody>
          <a:bodyPr wrap="square" lIns="0" tIns="0" rIns="0" bIns="0" rtlCol="0">
            <a:noAutofit/>
          </a:bodyPr>
          <a:lstStyle/>
          <a:p>
            <a:endParaRPr sz="1463"/>
          </a:p>
        </p:txBody>
      </p:sp>
      <p:sp>
        <p:nvSpPr>
          <p:cNvPr id="23" name="object 23"/>
          <p:cNvSpPr/>
          <p:nvPr/>
        </p:nvSpPr>
        <p:spPr>
          <a:xfrm>
            <a:off x="2257427" y="2782635"/>
            <a:ext cx="99059" cy="117633"/>
          </a:xfrm>
          <a:custGeom>
            <a:avLst/>
            <a:gdLst/>
            <a:ahLst/>
            <a:cxnLst/>
            <a:rect l="l" t="t" r="r" b="b"/>
            <a:pathLst>
              <a:path w="121919" h="144779">
                <a:moveTo>
                  <a:pt x="0" y="72389"/>
                </a:moveTo>
                <a:lnTo>
                  <a:pt x="296" y="79577"/>
                </a:lnTo>
                <a:lnTo>
                  <a:pt x="2954" y="94721"/>
                </a:lnTo>
                <a:lnTo>
                  <a:pt x="8121" y="108521"/>
                </a:lnTo>
                <a:lnTo>
                  <a:pt x="15493" y="120616"/>
                </a:lnTo>
                <a:lnTo>
                  <a:pt x="24767" y="130649"/>
                </a:lnTo>
                <a:lnTo>
                  <a:pt x="35639" y="138260"/>
                </a:lnTo>
                <a:lnTo>
                  <a:pt x="47804" y="143090"/>
                </a:lnTo>
                <a:lnTo>
                  <a:pt x="60959" y="144779"/>
                </a:lnTo>
                <a:lnTo>
                  <a:pt x="67007" y="144428"/>
                </a:lnTo>
                <a:lnTo>
                  <a:pt x="79752" y="141275"/>
                </a:lnTo>
                <a:lnTo>
                  <a:pt x="91371" y="135144"/>
                </a:lnTo>
                <a:lnTo>
                  <a:pt x="101558" y="126394"/>
                </a:lnTo>
                <a:lnTo>
                  <a:pt x="110010" y="115385"/>
                </a:lnTo>
                <a:lnTo>
                  <a:pt x="116424" y="102475"/>
                </a:lnTo>
                <a:lnTo>
                  <a:pt x="120495" y="88023"/>
                </a:lnTo>
                <a:lnTo>
                  <a:pt x="121919" y="72389"/>
                </a:lnTo>
                <a:lnTo>
                  <a:pt x="121623" y="65202"/>
                </a:lnTo>
                <a:lnTo>
                  <a:pt x="118965" y="50058"/>
                </a:lnTo>
                <a:lnTo>
                  <a:pt x="113798" y="36258"/>
                </a:lnTo>
                <a:lnTo>
                  <a:pt x="106426" y="24163"/>
                </a:lnTo>
                <a:lnTo>
                  <a:pt x="97152" y="14130"/>
                </a:lnTo>
                <a:lnTo>
                  <a:pt x="86280" y="6519"/>
                </a:lnTo>
                <a:lnTo>
                  <a:pt x="74115" y="1689"/>
                </a:lnTo>
                <a:lnTo>
                  <a:pt x="60959" y="0"/>
                </a:lnTo>
                <a:lnTo>
                  <a:pt x="54912" y="351"/>
                </a:lnTo>
                <a:lnTo>
                  <a:pt x="42167" y="3504"/>
                </a:lnTo>
                <a:lnTo>
                  <a:pt x="30548" y="9635"/>
                </a:lnTo>
                <a:lnTo>
                  <a:pt x="20361" y="18385"/>
                </a:lnTo>
                <a:lnTo>
                  <a:pt x="11909" y="29394"/>
                </a:lnTo>
                <a:lnTo>
                  <a:pt x="5495" y="42304"/>
                </a:lnTo>
                <a:lnTo>
                  <a:pt x="1424" y="56756"/>
                </a:lnTo>
                <a:lnTo>
                  <a:pt x="0" y="72389"/>
                </a:lnTo>
                <a:close/>
              </a:path>
            </a:pathLst>
          </a:custGeom>
          <a:solidFill>
            <a:srgbClr val="C55A11"/>
          </a:solidFill>
        </p:spPr>
        <p:txBody>
          <a:bodyPr wrap="square" lIns="0" tIns="0" rIns="0" bIns="0" rtlCol="0">
            <a:noAutofit/>
          </a:bodyPr>
          <a:lstStyle/>
          <a:p>
            <a:endParaRPr sz="1463"/>
          </a:p>
        </p:txBody>
      </p:sp>
      <p:sp>
        <p:nvSpPr>
          <p:cNvPr id="24" name="object 24"/>
          <p:cNvSpPr/>
          <p:nvPr/>
        </p:nvSpPr>
        <p:spPr>
          <a:xfrm>
            <a:off x="2448116" y="3012949"/>
            <a:ext cx="99060" cy="117633"/>
          </a:xfrm>
          <a:custGeom>
            <a:avLst/>
            <a:gdLst/>
            <a:ahLst/>
            <a:cxnLst/>
            <a:rect l="l" t="t" r="r" b="b"/>
            <a:pathLst>
              <a:path w="121920" h="144779">
                <a:moveTo>
                  <a:pt x="0" y="72389"/>
                </a:moveTo>
                <a:lnTo>
                  <a:pt x="296" y="79577"/>
                </a:lnTo>
                <a:lnTo>
                  <a:pt x="2954" y="94721"/>
                </a:lnTo>
                <a:lnTo>
                  <a:pt x="8121" y="108521"/>
                </a:lnTo>
                <a:lnTo>
                  <a:pt x="15493" y="120616"/>
                </a:lnTo>
                <a:lnTo>
                  <a:pt x="24767" y="130649"/>
                </a:lnTo>
                <a:lnTo>
                  <a:pt x="35639" y="138260"/>
                </a:lnTo>
                <a:lnTo>
                  <a:pt x="47804" y="143090"/>
                </a:lnTo>
                <a:lnTo>
                  <a:pt x="60959" y="144779"/>
                </a:lnTo>
                <a:lnTo>
                  <a:pt x="67007" y="144428"/>
                </a:lnTo>
                <a:lnTo>
                  <a:pt x="79752" y="141275"/>
                </a:lnTo>
                <a:lnTo>
                  <a:pt x="91371" y="135144"/>
                </a:lnTo>
                <a:lnTo>
                  <a:pt x="101558" y="126394"/>
                </a:lnTo>
                <a:lnTo>
                  <a:pt x="110010" y="115385"/>
                </a:lnTo>
                <a:lnTo>
                  <a:pt x="116424" y="102475"/>
                </a:lnTo>
                <a:lnTo>
                  <a:pt x="120495" y="88023"/>
                </a:lnTo>
                <a:lnTo>
                  <a:pt x="121920" y="72389"/>
                </a:lnTo>
                <a:lnTo>
                  <a:pt x="121623" y="65202"/>
                </a:lnTo>
                <a:lnTo>
                  <a:pt x="118965" y="50058"/>
                </a:lnTo>
                <a:lnTo>
                  <a:pt x="113798" y="36258"/>
                </a:lnTo>
                <a:lnTo>
                  <a:pt x="106426" y="24163"/>
                </a:lnTo>
                <a:lnTo>
                  <a:pt x="97152" y="14130"/>
                </a:lnTo>
                <a:lnTo>
                  <a:pt x="86280" y="6519"/>
                </a:lnTo>
                <a:lnTo>
                  <a:pt x="74115" y="1689"/>
                </a:lnTo>
                <a:lnTo>
                  <a:pt x="60959" y="0"/>
                </a:lnTo>
                <a:lnTo>
                  <a:pt x="54912" y="351"/>
                </a:lnTo>
                <a:lnTo>
                  <a:pt x="42167" y="3504"/>
                </a:lnTo>
                <a:lnTo>
                  <a:pt x="30548" y="9635"/>
                </a:lnTo>
                <a:lnTo>
                  <a:pt x="20361" y="18385"/>
                </a:lnTo>
                <a:lnTo>
                  <a:pt x="11909" y="29394"/>
                </a:lnTo>
                <a:lnTo>
                  <a:pt x="5495" y="42304"/>
                </a:lnTo>
                <a:lnTo>
                  <a:pt x="1424" y="56756"/>
                </a:lnTo>
                <a:lnTo>
                  <a:pt x="0" y="72389"/>
                </a:lnTo>
                <a:close/>
              </a:path>
            </a:pathLst>
          </a:custGeom>
          <a:solidFill>
            <a:srgbClr val="C55A11"/>
          </a:solidFill>
        </p:spPr>
        <p:txBody>
          <a:bodyPr wrap="square" lIns="0" tIns="0" rIns="0" bIns="0" rtlCol="0">
            <a:noAutofit/>
          </a:bodyPr>
          <a:lstStyle/>
          <a:p>
            <a:endParaRPr sz="1463"/>
          </a:p>
        </p:txBody>
      </p:sp>
      <p:sp>
        <p:nvSpPr>
          <p:cNvPr id="25" name="object 25"/>
          <p:cNvSpPr/>
          <p:nvPr/>
        </p:nvSpPr>
        <p:spPr>
          <a:xfrm>
            <a:off x="2497647" y="3178873"/>
            <a:ext cx="100297" cy="116396"/>
          </a:xfrm>
          <a:custGeom>
            <a:avLst/>
            <a:gdLst/>
            <a:ahLst/>
            <a:cxnLst/>
            <a:rect l="l" t="t" r="r" b="b"/>
            <a:pathLst>
              <a:path w="123443" h="143256">
                <a:moveTo>
                  <a:pt x="0" y="71627"/>
                </a:moveTo>
                <a:lnTo>
                  <a:pt x="292" y="78627"/>
                </a:lnTo>
                <a:lnTo>
                  <a:pt x="2973" y="93613"/>
                </a:lnTo>
                <a:lnTo>
                  <a:pt x="8202" y="107281"/>
                </a:lnTo>
                <a:lnTo>
                  <a:pt x="15670" y="119272"/>
                </a:lnTo>
                <a:lnTo>
                  <a:pt x="25066" y="129225"/>
                </a:lnTo>
                <a:lnTo>
                  <a:pt x="36080" y="136779"/>
                </a:lnTo>
                <a:lnTo>
                  <a:pt x="48402" y="141576"/>
                </a:lnTo>
                <a:lnTo>
                  <a:pt x="61721" y="143256"/>
                </a:lnTo>
                <a:lnTo>
                  <a:pt x="67753" y="142916"/>
                </a:lnTo>
                <a:lnTo>
                  <a:pt x="80667" y="139805"/>
                </a:lnTo>
                <a:lnTo>
                  <a:pt x="92445" y="133736"/>
                </a:lnTo>
                <a:lnTo>
                  <a:pt x="102777" y="125069"/>
                </a:lnTo>
                <a:lnTo>
                  <a:pt x="111353" y="114165"/>
                </a:lnTo>
                <a:lnTo>
                  <a:pt x="117863" y="101383"/>
                </a:lnTo>
                <a:lnTo>
                  <a:pt x="121997" y="87084"/>
                </a:lnTo>
                <a:lnTo>
                  <a:pt x="123443" y="71627"/>
                </a:lnTo>
                <a:lnTo>
                  <a:pt x="123151" y="64628"/>
                </a:lnTo>
                <a:lnTo>
                  <a:pt x="120470" y="49642"/>
                </a:lnTo>
                <a:lnTo>
                  <a:pt x="115241" y="35974"/>
                </a:lnTo>
                <a:lnTo>
                  <a:pt x="107773" y="23983"/>
                </a:lnTo>
                <a:lnTo>
                  <a:pt x="98377" y="14030"/>
                </a:lnTo>
                <a:lnTo>
                  <a:pt x="87363" y="6476"/>
                </a:lnTo>
                <a:lnTo>
                  <a:pt x="75041" y="1679"/>
                </a:lnTo>
                <a:lnTo>
                  <a:pt x="61721" y="0"/>
                </a:lnTo>
                <a:lnTo>
                  <a:pt x="55690" y="339"/>
                </a:lnTo>
                <a:lnTo>
                  <a:pt x="42776" y="3450"/>
                </a:lnTo>
                <a:lnTo>
                  <a:pt x="30998" y="9519"/>
                </a:lnTo>
                <a:lnTo>
                  <a:pt x="20666" y="18186"/>
                </a:lnTo>
                <a:lnTo>
                  <a:pt x="12090" y="29090"/>
                </a:lnTo>
                <a:lnTo>
                  <a:pt x="5580" y="41872"/>
                </a:lnTo>
                <a:lnTo>
                  <a:pt x="1446" y="56171"/>
                </a:lnTo>
                <a:lnTo>
                  <a:pt x="0" y="71627"/>
                </a:lnTo>
                <a:close/>
              </a:path>
            </a:pathLst>
          </a:custGeom>
          <a:solidFill>
            <a:srgbClr val="C55A11"/>
          </a:solidFill>
        </p:spPr>
        <p:txBody>
          <a:bodyPr wrap="square" lIns="0" tIns="0" rIns="0" bIns="0" rtlCol="0">
            <a:noAutofit/>
          </a:bodyPr>
          <a:lstStyle/>
          <a:p>
            <a:endParaRPr sz="1463"/>
          </a:p>
        </p:txBody>
      </p:sp>
      <p:sp>
        <p:nvSpPr>
          <p:cNvPr id="26" name="object 26"/>
          <p:cNvSpPr/>
          <p:nvPr/>
        </p:nvSpPr>
        <p:spPr>
          <a:xfrm>
            <a:off x="2581848" y="3372042"/>
            <a:ext cx="99059" cy="116395"/>
          </a:xfrm>
          <a:custGeom>
            <a:avLst/>
            <a:gdLst/>
            <a:ahLst/>
            <a:cxnLst/>
            <a:rect l="l" t="t" r="r" b="b"/>
            <a:pathLst>
              <a:path w="121919" h="143255">
                <a:moveTo>
                  <a:pt x="0" y="71627"/>
                </a:moveTo>
                <a:lnTo>
                  <a:pt x="242" y="78053"/>
                </a:lnTo>
                <a:lnTo>
                  <a:pt x="2809" y="93157"/>
                </a:lnTo>
                <a:lnTo>
                  <a:pt x="7927" y="106941"/>
                </a:lnTo>
                <a:lnTo>
                  <a:pt x="15287" y="119039"/>
                </a:lnTo>
                <a:lnTo>
                  <a:pt x="24580" y="129085"/>
                </a:lnTo>
                <a:lnTo>
                  <a:pt x="35496" y="136714"/>
                </a:lnTo>
                <a:lnTo>
                  <a:pt x="47726" y="141559"/>
                </a:lnTo>
                <a:lnTo>
                  <a:pt x="60960" y="143255"/>
                </a:lnTo>
                <a:lnTo>
                  <a:pt x="66434" y="142970"/>
                </a:lnTo>
                <a:lnTo>
                  <a:pt x="79298" y="139951"/>
                </a:lnTo>
                <a:lnTo>
                  <a:pt x="91031" y="133931"/>
                </a:lnTo>
                <a:lnTo>
                  <a:pt x="101326" y="125276"/>
                </a:lnTo>
                <a:lnTo>
                  <a:pt x="109871" y="114353"/>
                </a:lnTo>
                <a:lnTo>
                  <a:pt x="116358" y="101527"/>
                </a:lnTo>
                <a:lnTo>
                  <a:pt x="120478" y="87163"/>
                </a:lnTo>
                <a:lnTo>
                  <a:pt x="121919" y="71627"/>
                </a:lnTo>
                <a:lnTo>
                  <a:pt x="121677" y="65202"/>
                </a:lnTo>
                <a:lnTo>
                  <a:pt x="119110" y="50098"/>
                </a:lnTo>
                <a:lnTo>
                  <a:pt x="113992" y="36314"/>
                </a:lnTo>
                <a:lnTo>
                  <a:pt x="106632" y="24216"/>
                </a:lnTo>
                <a:lnTo>
                  <a:pt x="97339" y="14170"/>
                </a:lnTo>
                <a:lnTo>
                  <a:pt x="86423" y="6541"/>
                </a:lnTo>
                <a:lnTo>
                  <a:pt x="74193" y="1696"/>
                </a:lnTo>
                <a:lnTo>
                  <a:pt x="60960" y="0"/>
                </a:lnTo>
                <a:lnTo>
                  <a:pt x="55485" y="285"/>
                </a:lnTo>
                <a:lnTo>
                  <a:pt x="42621" y="3304"/>
                </a:lnTo>
                <a:lnTo>
                  <a:pt x="30888" y="9324"/>
                </a:lnTo>
                <a:lnTo>
                  <a:pt x="20593" y="17979"/>
                </a:lnTo>
                <a:lnTo>
                  <a:pt x="12048" y="28902"/>
                </a:lnTo>
                <a:lnTo>
                  <a:pt x="5561" y="41728"/>
                </a:lnTo>
                <a:lnTo>
                  <a:pt x="1441" y="56092"/>
                </a:lnTo>
                <a:lnTo>
                  <a:pt x="0" y="71627"/>
                </a:lnTo>
                <a:close/>
              </a:path>
            </a:pathLst>
          </a:custGeom>
          <a:solidFill>
            <a:srgbClr val="C55A11"/>
          </a:solidFill>
        </p:spPr>
        <p:txBody>
          <a:bodyPr wrap="square" lIns="0" tIns="0" rIns="0" bIns="0" rtlCol="0">
            <a:noAutofit/>
          </a:bodyPr>
          <a:lstStyle/>
          <a:p>
            <a:endParaRPr sz="1463"/>
          </a:p>
        </p:txBody>
      </p:sp>
      <p:sp>
        <p:nvSpPr>
          <p:cNvPr id="27" name="object 27"/>
          <p:cNvSpPr/>
          <p:nvPr/>
        </p:nvSpPr>
        <p:spPr>
          <a:xfrm>
            <a:off x="2739106" y="3406711"/>
            <a:ext cx="100297" cy="117634"/>
          </a:xfrm>
          <a:custGeom>
            <a:avLst/>
            <a:gdLst/>
            <a:ahLst/>
            <a:cxnLst/>
            <a:rect l="l" t="t" r="r" b="b"/>
            <a:pathLst>
              <a:path w="123443" h="144780">
                <a:moveTo>
                  <a:pt x="0" y="72390"/>
                </a:moveTo>
                <a:lnTo>
                  <a:pt x="350" y="80145"/>
                </a:lnTo>
                <a:lnTo>
                  <a:pt x="3121" y="95172"/>
                </a:lnTo>
                <a:lnTo>
                  <a:pt x="8398" y="108857"/>
                </a:lnTo>
                <a:lnTo>
                  <a:pt x="15877" y="120846"/>
                </a:lnTo>
                <a:lnTo>
                  <a:pt x="25253" y="130787"/>
                </a:lnTo>
                <a:lnTo>
                  <a:pt x="36223" y="138325"/>
                </a:lnTo>
                <a:lnTo>
                  <a:pt x="48480" y="143107"/>
                </a:lnTo>
                <a:lnTo>
                  <a:pt x="61721" y="144780"/>
                </a:lnTo>
                <a:lnTo>
                  <a:pt x="68322" y="144370"/>
                </a:lnTo>
                <a:lnTo>
                  <a:pt x="81118" y="141127"/>
                </a:lnTo>
                <a:lnTo>
                  <a:pt x="92782" y="134949"/>
                </a:lnTo>
                <a:lnTo>
                  <a:pt x="103008" y="126188"/>
                </a:lnTo>
                <a:lnTo>
                  <a:pt x="111492" y="115198"/>
                </a:lnTo>
                <a:lnTo>
                  <a:pt x="117928" y="102332"/>
                </a:lnTo>
                <a:lnTo>
                  <a:pt x="122014" y="87945"/>
                </a:lnTo>
                <a:lnTo>
                  <a:pt x="123443" y="72390"/>
                </a:lnTo>
                <a:lnTo>
                  <a:pt x="123093" y="64634"/>
                </a:lnTo>
                <a:lnTo>
                  <a:pt x="120322" y="49607"/>
                </a:lnTo>
                <a:lnTo>
                  <a:pt x="115045" y="35922"/>
                </a:lnTo>
                <a:lnTo>
                  <a:pt x="107566" y="23933"/>
                </a:lnTo>
                <a:lnTo>
                  <a:pt x="98190" y="13992"/>
                </a:lnTo>
                <a:lnTo>
                  <a:pt x="87220" y="6454"/>
                </a:lnTo>
                <a:lnTo>
                  <a:pt x="74963" y="1672"/>
                </a:lnTo>
                <a:lnTo>
                  <a:pt x="61721" y="0"/>
                </a:lnTo>
                <a:lnTo>
                  <a:pt x="55121" y="409"/>
                </a:lnTo>
                <a:lnTo>
                  <a:pt x="42325" y="3652"/>
                </a:lnTo>
                <a:lnTo>
                  <a:pt x="30661" y="9830"/>
                </a:lnTo>
                <a:lnTo>
                  <a:pt x="20435" y="18591"/>
                </a:lnTo>
                <a:lnTo>
                  <a:pt x="11951" y="29581"/>
                </a:lnTo>
                <a:lnTo>
                  <a:pt x="5515" y="42447"/>
                </a:lnTo>
                <a:lnTo>
                  <a:pt x="1429" y="56834"/>
                </a:lnTo>
                <a:lnTo>
                  <a:pt x="0" y="72390"/>
                </a:lnTo>
                <a:close/>
              </a:path>
            </a:pathLst>
          </a:custGeom>
          <a:solidFill>
            <a:srgbClr val="C55A11"/>
          </a:solidFill>
        </p:spPr>
        <p:txBody>
          <a:bodyPr wrap="square" lIns="0" tIns="0" rIns="0" bIns="0" rtlCol="0">
            <a:noAutofit/>
          </a:bodyPr>
          <a:lstStyle/>
          <a:p>
            <a:endParaRPr sz="1463"/>
          </a:p>
        </p:txBody>
      </p:sp>
      <p:sp>
        <p:nvSpPr>
          <p:cNvPr id="28" name="object 28"/>
          <p:cNvSpPr/>
          <p:nvPr/>
        </p:nvSpPr>
        <p:spPr>
          <a:xfrm>
            <a:off x="2877790" y="3452526"/>
            <a:ext cx="100297" cy="117634"/>
          </a:xfrm>
          <a:custGeom>
            <a:avLst/>
            <a:gdLst/>
            <a:ahLst/>
            <a:cxnLst/>
            <a:rect l="l" t="t" r="r" b="b"/>
            <a:pathLst>
              <a:path w="123443" h="144780">
                <a:moveTo>
                  <a:pt x="0" y="72390"/>
                </a:moveTo>
                <a:lnTo>
                  <a:pt x="350" y="80145"/>
                </a:lnTo>
                <a:lnTo>
                  <a:pt x="3121" y="95172"/>
                </a:lnTo>
                <a:lnTo>
                  <a:pt x="8398" y="108857"/>
                </a:lnTo>
                <a:lnTo>
                  <a:pt x="15877" y="120846"/>
                </a:lnTo>
                <a:lnTo>
                  <a:pt x="25253" y="130787"/>
                </a:lnTo>
                <a:lnTo>
                  <a:pt x="36223" y="138325"/>
                </a:lnTo>
                <a:lnTo>
                  <a:pt x="48480" y="143107"/>
                </a:lnTo>
                <a:lnTo>
                  <a:pt x="61721" y="144780"/>
                </a:lnTo>
                <a:lnTo>
                  <a:pt x="68322" y="144370"/>
                </a:lnTo>
                <a:lnTo>
                  <a:pt x="81118" y="141127"/>
                </a:lnTo>
                <a:lnTo>
                  <a:pt x="92782" y="134949"/>
                </a:lnTo>
                <a:lnTo>
                  <a:pt x="103008" y="126188"/>
                </a:lnTo>
                <a:lnTo>
                  <a:pt x="111492" y="115198"/>
                </a:lnTo>
                <a:lnTo>
                  <a:pt x="117928" y="102332"/>
                </a:lnTo>
                <a:lnTo>
                  <a:pt x="122014" y="87945"/>
                </a:lnTo>
                <a:lnTo>
                  <a:pt x="123443" y="72390"/>
                </a:lnTo>
                <a:lnTo>
                  <a:pt x="123093" y="64634"/>
                </a:lnTo>
                <a:lnTo>
                  <a:pt x="120322" y="49607"/>
                </a:lnTo>
                <a:lnTo>
                  <a:pt x="115045" y="35922"/>
                </a:lnTo>
                <a:lnTo>
                  <a:pt x="107566" y="23933"/>
                </a:lnTo>
                <a:lnTo>
                  <a:pt x="98190" y="13992"/>
                </a:lnTo>
                <a:lnTo>
                  <a:pt x="87220" y="6454"/>
                </a:lnTo>
                <a:lnTo>
                  <a:pt x="74963" y="1672"/>
                </a:lnTo>
                <a:lnTo>
                  <a:pt x="61721" y="0"/>
                </a:lnTo>
                <a:lnTo>
                  <a:pt x="55121" y="409"/>
                </a:lnTo>
                <a:lnTo>
                  <a:pt x="42325" y="3652"/>
                </a:lnTo>
                <a:lnTo>
                  <a:pt x="30661" y="9830"/>
                </a:lnTo>
                <a:lnTo>
                  <a:pt x="20435" y="18591"/>
                </a:lnTo>
                <a:lnTo>
                  <a:pt x="11951" y="29581"/>
                </a:lnTo>
                <a:lnTo>
                  <a:pt x="5515" y="42447"/>
                </a:lnTo>
                <a:lnTo>
                  <a:pt x="1429" y="56834"/>
                </a:lnTo>
                <a:lnTo>
                  <a:pt x="0" y="72390"/>
                </a:lnTo>
                <a:close/>
              </a:path>
            </a:pathLst>
          </a:custGeom>
          <a:solidFill>
            <a:srgbClr val="C55A11"/>
          </a:solidFill>
        </p:spPr>
        <p:txBody>
          <a:bodyPr wrap="square" lIns="0" tIns="0" rIns="0" bIns="0" rtlCol="0">
            <a:noAutofit/>
          </a:bodyPr>
          <a:lstStyle/>
          <a:p>
            <a:endParaRPr sz="1463"/>
          </a:p>
        </p:txBody>
      </p:sp>
      <p:sp>
        <p:nvSpPr>
          <p:cNvPr id="29" name="object 29"/>
          <p:cNvSpPr/>
          <p:nvPr/>
        </p:nvSpPr>
        <p:spPr>
          <a:xfrm>
            <a:off x="3080863" y="3452526"/>
            <a:ext cx="99059" cy="117634"/>
          </a:xfrm>
          <a:custGeom>
            <a:avLst/>
            <a:gdLst/>
            <a:ahLst/>
            <a:cxnLst/>
            <a:rect l="l" t="t" r="r" b="b"/>
            <a:pathLst>
              <a:path w="121919" h="144780">
                <a:moveTo>
                  <a:pt x="0" y="72390"/>
                </a:moveTo>
                <a:lnTo>
                  <a:pt x="296" y="79577"/>
                </a:lnTo>
                <a:lnTo>
                  <a:pt x="2954" y="94721"/>
                </a:lnTo>
                <a:lnTo>
                  <a:pt x="8121" y="108521"/>
                </a:lnTo>
                <a:lnTo>
                  <a:pt x="15493" y="120616"/>
                </a:lnTo>
                <a:lnTo>
                  <a:pt x="24767" y="130649"/>
                </a:lnTo>
                <a:lnTo>
                  <a:pt x="35639" y="138260"/>
                </a:lnTo>
                <a:lnTo>
                  <a:pt x="47804" y="143090"/>
                </a:lnTo>
                <a:lnTo>
                  <a:pt x="60959" y="144780"/>
                </a:lnTo>
                <a:lnTo>
                  <a:pt x="67007" y="144428"/>
                </a:lnTo>
                <a:lnTo>
                  <a:pt x="79752" y="141275"/>
                </a:lnTo>
                <a:lnTo>
                  <a:pt x="91371" y="135144"/>
                </a:lnTo>
                <a:lnTo>
                  <a:pt x="101558" y="126394"/>
                </a:lnTo>
                <a:lnTo>
                  <a:pt x="110010" y="115385"/>
                </a:lnTo>
                <a:lnTo>
                  <a:pt x="116424" y="102475"/>
                </a:lnTo>
                <a:lnTo>
                  <a:pt x="120495" y="88023"/>
                </a:lnTo>
                <a:lnTo>
                  <a:pt x="121919" y="72390"/>
                </a:lnTo>
                <a:lnTo>
                  <a:pt x="121623" y="65202"/>
                </a:lnTo>
                <a:lnTo>
                  <a:pt x="118965" y="50058"/>
                </a:lnTo>
                <a:lnTo>
                  <a:pt x="113798" y="36258"/>
                </a:lnTo>
                <a:lnTo>
                  <a:pt x="106426" y="24163"/>
                </a:lnTo>
                <a:lnTo>
                  <a:pt x="97152" y="14130"/>
                </a:lnTo>
                <a:lnTo>
                  <a:pt x="86280" y="6519"/>
                </a:lnTo>
                <a:lnTo>
                  <a:pt x="74115" y="1689"/>
                </a:lnTo>
                <a:lnTo>
                  <a:pt x="60959" y="0"/>
                </a:lnTo>
                <a:lnTo>
                  <a:pt x="54912" y="351"/>
                </a:lnTo>
                <a:lnTo>
                  <a:pt x="42167" y="3504"/>
                </a:lnTo>
                <a:lnTo>
                  <a:pt x="30548" y="9635"/>
                </a:lnTo>
                <a:lnTo>
                  <a:pt x="20361" y="18385"/>
                </a:lnTo>
                <a:lnTo>
                  <a:pt x="11909" y="29394"/>
                </a:lnTo>
                <a:lnTo>
                  <a:pt x="5495" y="42304"/>
                </a:lnTo>
                <a:lnTo>
                  <a:pt x="1424" y="56756"/>
                </a:lnTo>
                <a:lnTo>
                  <a:pt x="0" y="72390"/>
                </a:lnTo>
                <a:close/>
              </a:path>
            </a:pathLst>
          </a:custGeom>
          <a:solidFill>
            <a:srgbClr val="C55A11"/>
          </a:solidFill>
        </p:spPr>
        <p:txBody>
          <a:bodyPr wrap="square" lIns="0" tIns="0" rIns="0" bIns="0" rtlCol="0">
            <a:noAutofit/>
          </a:bodyPr>
          <a:lstStyle/>
          <a:p>
            <a:endParaRPr sz="1463"/>
          </a:p>
        </p:txBody>
      </p:sp>
      <p:sp>
        <p:nvSpPr>
          <p:cNvPr id="30" name="object 30"/>
          <p:cNvSpPr/>
          <p:nvPr/>
        </p:nvSpPr>
        <p:spPr>
          <a:xfrm>
            <a:off x="3225738" y="3499579"/>
            <a:ext cx="99059" cy="117634"/>
          </a:xfrm>
          <a:custGeom>
            <a:avLst/>
            <a:gdLst/>
            <a:ahLst/>
            <a:cxnLst/>
            <a:rect l="l" t="t" r="r" b="b"/>
            <a:pathLst>
              <a:path w="121919" h="144780">
                <a:moveTo>
                  <a:pt x="0" y="72390"/>
                </a:moveTo>
                <a:lnTo>
                  <a:pt x="296" y="79577"/>
                </a:lnTo>
                <a:lnTo>
                  <a:pt x="2954" y="94721"/>
                </a:lnTo>
                <a:lnTo>
                  <a:pt x="8121" y="108521"/>
                </a:lnTo>
                <a:lnTo>
                  <a:pt x="15493" y="120616"/>
                </a:lnTo>
                <a:lnTo>
                  <a:pt x="24767" y="130649"/>
                </a:lnTo>
                <a:lnTo>
                  <a:pt x="35639" y="138260"/>
                </a:lnTo>
                <a:lnTo>
                  <a:pt x="47804" y="143090"/>
                </a:lnTo>
                <a:lnTo>
                  <a:pt x="60959" y="144780"/>
                </a:lnTo>
                <a:lnTo>
                  <a:pt x="67007" y="144428"/>
                </a:lnTo>
                <a:lnTo>
                  <a:pt x="79752" y="141275"/>
                </a:lnTo>
                <a:lnTo>
                  <a:pt x="91371" y="135144"/>
                </a:lnTo>
                <a:lnTo>
                  <a:pt x="101558" y="126394"/>
                </a:lnTo>
                <a:lnTo>
                  <a:pt x="110010" y="115385"/>
                </a:lnTo>
                <a:lnTo>
                  <a:pt x="116424" y="102475"/>
                </a:lnTo>
                <a:lnTo>
                  <a:pt x="120495" y="88023"/>
                </a:lnTo>
                <a:lnTo>
                  <a:pt x="121919" y="72390"/>
                </a:lnTo>
                <a:lnTo>
                  <a:pt x="121623" y="65202"/>
                </a:lnTo>
                <a:lnTo>
                  <a:pt x="118965" y="50058"/>
                </a:lnTo>
                <a:lnTo>
                  <a:pt x="113798" y="36258"/>
                </a:lnTo>
                <a:lnTo>
                  <a:pt x="106426" y="24163"/>
                </a:lnTo>
                <a:lnTo>
                  <a:pt x="97152" y="14130"/>
                </a:lnTo>
                <a:lnTo>
                  <a:pt x="86280" y="6519"/>
                </a:lnTo>
                <a:lnTo>
                  <a:pt x="74115" y="1689"/>
                </a:lnTo>
                <a:lnTo>
                  <a:pt x="60959" y="0"/>
                </a:lnTo>
                <a:lnTo>
                  <a:pt x="54912" y="351"/>
                </a:lnTo>
                <a:lnTo>
                  <a:pt x="42167" y="3504"/>
                </a:lnTo>
                <a:lnTo>
                  <a:pt x="30548" y="9635"/>
                </a:lnTo>
                <a:lnTo>
                  <a:pt x="20361" y="18385"/>
                </a:lnTo>
                <a:lnTo>
                  <a:pt x="11909" y="29394"/>
                </a:lnTo>
                <a:lnTo>
                  <a:pt x="5495" y="42304"/>
                </a:lnTo>
                <a:lnTo>
                  <a:pt x="1424" y="56756"/>
                </a:lnTo>
                <a:lnTo>
                  <a:pt x="0" y="72390"/>
                </a:lnTo>
                <a:close/>
              </a:path>
            </a:pathLst>
          </a:custGeom>
          <a:solidFill>
            <a:srgbClr val="C55A11"/>
          </a:solidFill>
        </p:spPr>
        <p:txBody>
          <a:bodyPr wrap="square" lIns="0" tIns="0" rIns="0" bIns="0" rtlCol="0">
            <a:noAutofit/>
          </a:bodyPr>
          <a:lstStyle/>
          <a:p>
            <a:endParaRPr sz="1463"/>
          </a:p>
        </p:txBody>
      </p:sp>
      <p:sp>
        <p:nvSpPr>
          <p:cNvPr id="31" name="object 31"/>
          <p:cNvSpPr/>
          <p:nvPr/>
        </p:nvSpPr>
        <p:spPr>
          <a:xfrm>
            <a:off x="3816382" y="2315815"/>
            <a:ext cx="99060" cy="117633"/>
          </a:xfrm>
          <a:custGeom>
            <a:avLst/>
            <a:gdLst/>
            <a:ahLst/>
            <a:cxnLst/>
            <a:rect l="l" t="t" r="r" b="b"/>
            <a:pathLst>
              <a:path w="121920" h="144779">
                <a:moveTo>
                  <a:pt x="0" y="72389"/>
                </a:moveTo>
                <a:lnTo>
                  <a:pt x="296" y="79577"/>
                </a:lnTo>
                <a:lnTo>
                  <a:pt x="2954" y="94721"/>
                </a:lnTo>
                <a:lnTo>
                  <a:pt x="8121" y="108521"/>
                </a:lnTo>
                <a:lnTo>
                  <a:pt x="15493" y="120616"/>
                </a:lnTo>
                <a:lnTo>
                  <a:pt x="24767" y="130649"/>
                </a:lnTo>
                <a:lnTo>
                  <a:pt x="35639" y="138260"/>
                </a:lnTo>
                <a:lnTo>
                  <a:pt x="47804" y="143090"/>
                </a:lnTo>
                <a:lnTo>
                  <a:pt x="60960" y="144779"/>
                </a:lnTo>
                <a:lnTo>
                  <a:pt x="67007" y="144428"/>
                </a:lnTo>
                <a:lnTo>
                  <a:pt x="79752" y="141275"/>
                </a:lnTo>
                <a:lnTo>
                  <a:pt x="91371" y="135144"/>
                </a:lnTo>
                <a:lnTo>
                  <a:pt x="101558" y="126394"/>
                </a:lnTo>
                <a:lnTo>
                  <a:pt x="110010" y="115385"/>
                </a:lnTo>
                <a:lnTo>
                  <a:pt x="116424" y="102475"/>
                </a:lnTo>
                <a:lnTo>
                  <a:pt x="120495" y="88023"/>
                </a:lnTo>
                <a:lnTo>
                  <a:pt x="121920" y="72389"/>
                </a:lnTo>
                <a:lnTo>
                  <a:pt x="121623" y="65202"/>
                </a:lnTo>
                <a:lnTo>
                  <a:pt x="118965" y="50058"/>
                </a:lnTo>
                <a:lnTo>
                  <a:pt x="113798" y="36258"/>
                </a:lnTo>
                <a:lnTo>
                  <a:pt x="106426" y="24163"/>
                </a:lnTo>
                <a:lnTo>
                  <a:pt x="97152" y="14130"/>
                </a:lnTo>
                <a:lnTo>
                  <a:pt x="86280" y="6519"/>
                </a:lnTo>
                <a:lnTo>
                  <a:pt x="74115" y="1689"/>
                </a:lnTo>
                <a:lnTo>
                  <a:pt x="60960" y="0"/>
                </a:lnTo>
                <a:lnTo>
                  <a:pt x="54912" y="351"/>
                </a:lnTo>
                <a:lnTo>
                  <a:pt x="42167" y="3504"/>
                </a:lnTo>
                <a:lnTo>
                  <a:pt x="30548" y="9635"/>
                </a:lnTo>
                <a:lnTo>
                  <a:pt x="20361" y="18385"/>
                </a:lnTo>
                <a:lnTo>
                  <a:pt x="11909" y="29394"/>
                </a:lnTo>
                <a:lnTo>
                  <a:pt x="5495" y="42304"/>
                </a:lnTo>
                <a:lnTo>
                  <a:pt x="1424" y="56756"/>
                </a:lnTo>
                <a:lnTo>
                  <a:pt x="0" y="72389"/>
                </a:lnTo>
                <a:close/>
              </a:path>
            </a:pathLst>
          </a:custGeom>
          <a:solidFill>
            <a:srgbClr val="C55A11"/>
          </a:solidFill>
        </p:spPr>
        <p:txBody>
          <a:bodyPr wrap="square" lIns="0" tIns="0" rIns="0" bIns="0" rtlCol="0">
            <a:noAutofit/>
          </a:bodyPr>
          <a:lstStyle/>
          <a:p>
            <a:endParaRPr sz="1463"/>
          </a:p>
        </p:txBody>
      </p:sp>
      <p:sp>
        <p:nvSpPr>
          <p:cNvPr id="32" name="object 32"/>
          <p:cNvSpPr/>
          <p:nvPr/>
        </p:nvSpPr>
        <p:spPr>
          <a:xfrm>
            <a:off x="3633122" y="2669954"/>
            <a:ext cx="100297" cy="117633"/>
          </a:xfrm>
          <a:custGeom>
            <a:avLst/>
            <a:gdLst/>
            <a:ahLst/>
            <a:cxnLst/>
            <a:rect l="l" t="t" r="r" b="b"/>
            <a:pathLst>
              <a:path w="123443" h="144779">
                <a:moveTo>
                  <a:pt x="0" y="72389"/>
                </a:moveTo>
                <a:lnTo>
                  <a:pt x="350" y="80145"/>
                </a:lnTo>
                <a:lnTo>
                  <a:pt x="3121" y="95172"/>
                </a:lnTo>
                <a:lnTo>
                  <a:pt x="8398" y="108857"/>
                </a:lnTo>
                <a:lnTo>
                  <a:pt x="15877" y="120846"/>
                </a:lnTo>
                <a:lnTo>
                  <a:pt x="25253" y="130787"/>
                </a:lnTo>
                <a:lnTo>
                  <a:pt x="36223" y="138325"/>
                </a:lnTo>
                <a:lnTo>
                  <a:pt x="48480" y="143107"/>
                </a:lnTo>
                <a:lnTo>
                  <a:pt x="61722" y="144779"/>
                </a:lnTo>
                <a:lnTo>
                  <a:pt x="68322" y="144370"/>
                </a:lnTo>
                <a:lnTo>
                  <a:pt x="81118" y="141127"/>
                </a:lnTo>
                <a:lnTo>
                  <a:pt x="92782" y="134949"/>
                </a:lnTo>
                <a:lnTo>
                  <a:pt x="103008" y="126188"/>
                </a:lnTo>
                <a:lnTo>
                  <a:pt x="111492" y="115198"/>
                </a:lnTo>
                <a:lnTo>
                  <a:pt x="117928" y="102332"/>
                </a:lnTo>
                <a:lnTo>
                  <a:pt x="122014" y="87945"/>
                </a:lnTo>
                <a:lnTo>
                  <a:pt x="123443" y="72389"/>
                </a:lnTo>
                <a:lnTo>
                  <a:pt x="123093" y="64634"/>
                </a:lnTo>
                <a:lnTo>
                  <a:pt x="120322" y="49607"/>
                </a:lnTo>
                <a:lnTo>
                  <a:pt x="115045" y="35922"/>
                </a:lnTo>
                <a:lnTo>
                  <a:pt x="107566" y="23933"/>
                </a:lnTo>
                <a:lnTo>
                  <a:pt x="98190" y="13992"/>
                </a:lnTo>
                <a:lnTo>
                  <a:pt x="87220" y="6454"/>
                </a:lnTo>
                <a:lnTo>
                  <a:pt x="74963" y="1672"/>
                </a:lnTo>
                <a:lnTo>
                  <a:pt x="61722" y="0"/>
                </a:lnTo>
                <a:lnTo>
                  <a:pt x="55121" y="409"/>
                </a:lnTo>
                <a:lnTo>
                  <a:pt x="42325" y="3652"/>
                </a:lnTo>
                <a:lnTo>
                  <a:pt x="30661" y="9830"/>
                </a:lnTo>
                <a:lnTo>
                  <a:pt x="20435" y="18591"/>
                </a:lnTo>
                <a:lnTo>
                  <a:pt x="11951" y="29581"/>
                </a:lnTo>
                <a:lnTo>
                  <a:pt x="5515" y="42447"/>
                </a:lnTo>
                <a:lnTo>
                  <a:pt x="1429" y="56834"/>
                </a:lnTo>
                <a:lnTo>
                  <a:pt x="0" y="72389"/>
                </a:lnTo>
                <a:close/>
              </a:path>
            </a:pathLst>
          </a:custGeom>
          <a:solidFill>
            <a:srgbClr val="C55A11"/>
          </a:solidFill>
        </p:spPr>
        <p:txBody>
          <a:bodyPr wrap="square" lIns="0" tIns="0" rIns="0" bIns="0" rtlCol="0">
            <a:noAutofit/>
          </a:bodyPr>
          <a:lstStyle/>
          <a:p>
            <a:endParaRPr sz="1463"/>
          </a:p>
        </p:txBody>
      </p:sp>
      <p:sp>
        <p:nvSpPr>
          <p:cNvPr id="33" name="object 33"/>
          <p:cNvSpPr/>
          <p:nvPr/>
        </p:nvSpPr>
        <p:spPr>
          <a:xfrm>
            <a:off x="4031836" y="3209830"/>
            <a:ext cx="99060" cy="116396"/>
          </a:xfrm>
          <a:custGeom>
            <a:avLst/>
            <a:gdLst/>
            <a:ahLst/>
            <a:cxnLst/>
            <a:rect l="l" t="t" r="r" b="b"/>
            <a:pathLst>
              <a:path w="121920" h="143256">
                <a:moveTo>
                  <a:pt x="0" y="71627"/>
                </a:moveTo>
                <a:lnTo>
                  <a:pt x="242" y="78053"/>
                </a:lnTo>
                <a:lnTo>
                  <a:pt x="2809" y="93157"/>
                </a:lnTo>
                <a:lnTo>
                  <a:pt x="7927" y="106941"/>
                </a:lnTo>
                <a:lnTo>
                  <a:pt x="15287" y="119039"/>
                </a:lnTo>
                <a:lnTo>
                  <a:pt x="24580" y="129085"/>
                </a:lnTo>
                <a:lnTo>
                  <a:pt x="35496" y="136714"/>
                </a:lnTo>
                <a:lnTo>
                  <a:pt x="47726" y="141559"/>
                </a:lnTo>
                <a:lnTo>
                  <a:pt x="60960" y="143256"/>
                </a:lnTo>
                <a:lnTo>
                  <a:pt x="66434" y="142970"/>
                </a:lnTo>
                <a:lnTo>
                  <a:pt x="79298" y="139951"/>
                </a:lnTo>
                <a:lnTo>
                  <a:pt x="91031" y="133931"/>
                </a:lnTo>
                <a:lnTo>
                  <a:pt x="101326" y="125276"/>
                </a:lnTo>
                <a:lnTo>
                  <a:pt x="109871" y="114353"/>
                </a:lnTo>
                <a:lnTo>
                  <a:pt x="116358" y="101527"/>
                </a:lnTo>
                <a:lnTo>
                  <a:pt x="120478" y="87163"/>
                </a:lnTo>
                <a:lnTo>
                  <a:pt x="121920" y="71627"/>
                </a:lnTo>
                <a:lnTo>
                  <a:pt x="121677" y="65202"/>
                </a:lnTo>
                <a:lnTo>
                  <a:pt x="119110" y="50098"/>
                </a:lnTo>
                <a:lnTo>
                  <a:pt x="113992" y="36314"/>
                </a:lnTo>
                <a:lnTo>
                  <a:pt x="106632" y="24216"/>
                </a:lnTo>
                <a:lnTo>
                  <a:pt x="97339" y="14170"/>
                </a:lnTo>
                <a:lnTo>
                  <a:pt x="86423" y="6541"/>
                </a:lnTo>
                <a:lnTo>
                  <a:pt x="74193" y="1696"/>
                </a:lnTo>
                <a:lnTo>
                  <a:pt x="60960" y="0"/>
                </a:lnTo>
                <a:lnTo>
                  <a:pt x="55485" y="285"/>
                </a:lnTo>
                <a:lnTo>
                  <a:pt x="42621" y="3304"/>
                </a:lnTo>
                <a:lnTo>
                  <a:pt x="30888" y="9324"/>
                </a:lnTo>
                <a:lnTo>
                  <a:pt x="20593" y="17979"/>
                </a:lnTo>
                <a:lnTo>
                  <a:pt x="12048" y="28902"/>
                </a:lnTo>
                <a:lnTo>
                  <a:pt x="5561" y="41728"/>
                </a:lnTo>
                <a:lnTo>
                  <a:pt x="1441" y="56092"/>
                </a:lnTo>
                <a:lnTo>
                  <a:pt x="0" y="71627"/>
                </a:lnTo>
                <a:close/>
              </a:path>
            </a:pathLst>
          </a:custGeom>
          <a:solidFill>
            <a:srgbClr val="C55A11"/>
          </a:solidFill>
        </p:spPr>
        <p:txBody>
          <a:bodyPr wrap="square" lIns="0" tIns="0" rIns="0" bIns="0" rtlCol="0">
            <a:noAutofit/>
          </a:bodyPr>
          <a:lstStyle/>
          <a:p>
            <a:endParaRPr sz="1463"/>
          </a:p>
        </p:txBody>
      </p:sp>
      <p:sp>
        <p:nvSpPr>
          <p:cNvPr id="34" name="object 34"/>
          <p:cNvSpPr/>
          <p:nvPr/>
        </p:nvSpPr>
        <p:spPr>
          <a:xfrm>
            <a:off x="4390930" y="2516411"/>
            <a:ext cx="99060" cy="117633"/>
          </a:xfrm>
          <a:custGeom>
            <a:avLst/>
            <a:gdLst/>
            <a:ahLst/>
            <a:cxnLst/>
            <a:rect l="l" t="t" r="r" b="b"/>
            <a:pathLst>
              <a:path w="121920" h="144779">
                <a:moveTo>
                  <a:pt x="0" y="72389"/>
                </a:moveTo>
                <a:lnTo>
                  <a:pt x="296" y="79577"/>
                </a:lnTo>
                <a:lnTo>
                  <a:pt x="2954" y="94721"/>
                </a:lnTo>
                <a:lnTo>
                  <a:pt x="8121" y="108521"/>
                </a:lnTo>
                <a:lnTo>
                  <a:pt x="15493" y="120616"/>
                </a:lnTo>
                <a:lnTo>
                  <a:pt x="24767" y="130649"/>
                </a:lnTo>
                <a:lnTo>
                  <a:pt x="35639" y="138260"/>
                </a:lnTo>
                <a:lnTo>
                  <a:pt x="47804" y="143090"/>
                </a:lnTo>
                <a:lnTo>
                  <a:pt x="60960" y="144779"/>
                </a:lnTo>
                <a:lnTo>
                  <a:pt x="67007" y="144428"/>
                </a:lnTo>
                <a:lnTo>
                  <a:pt x="79752" y="141275"/>
                </a:lnTo>
                <a:lnTo>
                  <a:pt x="91371" y="135144"/>
                </a:lnTo>
                <a:lnTo>
                  <a:pt x="101558" y="126394"/>
                </a:lnTo>
                <a:lnTo>
                  <a:pt x="110010" y="115385"/>
                </a:lnTo>
                <a:lnTo>
                  <a:pt x="116424" y="102475"/>
                </a:lnTo>
                <a:lnTo>
                  <a:pt x="120495" y="88023"/>
                </a:lnTo>
                <a:lnTo>
                  <a:pt x="121920" y="72389"/>
                </a:lnTo>
                <a:lnTo>
                  <a:pt x="121623" y="65202"/>
                </a:lnTo>
                <a:lnTo>
                  <a:pt x="118965" y="50058"/>
                </a:lnTo>
                <a:lnTo>
                  <a:pt x="113798" y="36258"/>
                </a:lnTo>
                <a:lnTo>
                  <a:pt x="106426" y="24163"/>
                </a:lnTo>
                <a:lnTo>
                  <a:pt x="97152" y="14130"/>
                </a:lnTo>
                <a:lnTo>
                  <a:pt x="86280" y="6519"/>
                </a:lnTo>
                <a:lnTo>
                  <a:pt x="74115" y="1689"/>
                </a:lnTo>
                <a:lnTo>
                  <a:pt x="60960" y="0"/>
                </a:lnTo>
                <a:lnTo>
                  <a:pt x="54912" y="351"/>
                </a:lnTo>
                <a:lnTo>
                  <a:pt x="42167" y="3504"/>
                </a:lnTo>
                <a:lnTo>
                  <a:pt x="30548" y="9635"/>
                </a:lnTo>
                <a:lnTo>
                  <a:pt x="20361" y="18385"/>
                </a:lnTo>
                <a:lnTo>
                  <a:pt x="11909" y="29394"/>
                </a:lnTo>
                <a:lnTo>
                  <a:pt x="5495" y="42304"/>
                </a:lnTo>
                <a:lnTo>
                  <a:pt x="1424" y="56756"/>
                </a:lnTo>
                <a:lnTo>
                  <a:pt x="0" y="72389"/>
                </a:lnTo>
                <a:close/>
              </a:path>
            </a:pathLst>
          </a:custGeom>
          <a:solidFill>
            <a:srgbClr val="C55A11"/>
          </a:solidFill>
        </p:spPr>
        <p:txBody>
          <a:bodyPr wrap="square" lIns="0" tIns="0" rIns="0" bIns="0" rtlCol="0">
            <a:noAutofit/>
          </a:bodyPr>
          <a:lstStyle/>
          <a:p>
            <a:endParaRPr sz="1463"/>
          </a:p>
        </p:txBody>
      </p:sp>
      <p:sp>
        <p:nvSpPr>
          <p:cNvPr id="35" name="object 35"/>
          <p:cNvSpPr/>
          <p:nvPr/>
        </p:nvSpPr>
        <p:spPr>
          <a:xfrm>
            <a:off x="2119980" y="1636016"/>
            <a:ext cx="2270951" cy="347947"/>
          </a:xfrm>
          <a:custGeom>
            <a:avLst/>
            <a:gdLst/>
            <a:ahLst/>
            <a:cxnLst/>
            <a:rect l="l" t="t" r="r" b="b"/>
            <a:pathLst>
              <a:path w="2795016" h="428243">
                <a:moveTo>
                  <a:pt x="2580893" y="0"/>
                </a:moveTo>
                <a:lnTo>
                  <a:pt x="0" y="0"/>
                </a:lnTo>
                <a:lnTo>
                  <a:pt x="214122" y="214122"/>
                </a:lnTo>
                <a:lnTo>
                  <a:pt x="0" y="428243"/>
                </a:lnTo>
                <a:lnTo>
                  <a:pt x="2580893" y="428243"/>
                </a:lnTo>
                <a:lnTo>
                  <a:pt x="2795016" y="214122"/>
                </a:lnTo>
                <a:lnTo>
                  <a:pt x="2580893" y="0"/>
                </a:lnTo>
                <a:close/>
              </a:path>
            </a:pathLst>
          </a:custGeom>
          <a:solidFill>
            <a:srgbClr val="1F4E79"/>
          </a:solidFill>
        </p:spPr>
        <p:txBody>
          <a:bodyPr wrap="square" lIns="0" tIns="0" rIns="0" bIns="0" rtlCol="0">
            <a:noAutofit/>
          </a:bodyPr>
          <a:lstStyle/>
          <a:p>
            <a:endParaRPr sz="1463"/>
          </a:p>
        </p:txBody>
      </p:sp>
      <p:sp>
        <p:nvSpPr>
          <p:cNvPr id="36" name="object 36"/>
          <p:cNvSpPr/>
          <p:nvPr/>
        </p:nvSpPr>
        <p:spPr>
          <a:xfrm>
            <a:off x="6809233" y="1717740"/>
            <a:ext cx="2270951" cy="346709"/>
          </a:xfrm>
          <a:custGeom>
            <a:avLst/>
            <a:gdLst/>
            <a:ahLst/>
            <a:cxnLst/>
            <a:rect l="l" t="t" r="r" b="b"/>
            <a:pathLst>
              <a:path w="2795016" h="426719">
                <a:moveTo>
                  <a:pt x="2581655" y="0"/>
                </a:moveTo>
                <a:lnTo>
                  <a:pt x="0" y="0"/>
                </a:lnTo>
                <a:lnTo>
                  <a:pt x="213359" y="213359"/>
                </a:lnTo>
                <a:lnTo>
                  <a:pt x="0" y="426719"/>
                </a:lnTo>
                <a:lnTo>
                  <a:pt x="2581655" y="426719"/>
                </a:lnTo>
                <a:lnTo>
                  <a:pt x="2795016" y="213359"/>
                </a:lnTo>
                <a:lnTo>
                  <a:pt x="2581655" y="0"/>
                </a:lnTo>
                <a:close/>
              </a:path>
            </a:pathLst>
          </a:custGeom>
          <a:solidFill>
            <a:srgbClr val="1F8ECE"/>
          </a:solidFill>
        </p:spPr>
        <p:txBody>
          <a:bodyPr wrap="square" lIns="0" tIns="0" rIns="0" bIns="0" rtlCol="0">
            <a:noAutofit/>
          </a:bodyPr>
          <a:lstStyle/>
          <a:p>
            <a:endParaRPr sz="1463"/>
          </a:p>
        </p:txBody>
      </p:sp>
      <p:sp>
        <p:nvSpPr>
          <p:cNvPr id="37" name="object 37"/>
          <p:cNvSpPr/>
          <p:nvPr/>
        </p:nvSpPr>
        <p:spPr>
          <a:xfrm>
            <a:off x="7409785" y="3435192"/>
            <a:ext cx="66865" cy="85438"/>
          </a:xfrm>
          <a:custGeom>
            <a:avLst/>
            <a:gdLst/>
            <a:ahLst/>
            <a:cxnLst/>
            <a:rect l="l" t="t" r="r" b="b"/>
            <a:pathLst>
              <a:path w="82295" h="105155">
                <a:moveTo>
                  <a:pt x="0" y="52577"/>
                </a:moveTo>
                <a:lnTo>
                  <a:pt x="130" y="56802"/>
                </a:lnTo>
                <a:lnTo>
                  <a:pt x="2966" y="72238"/>
                </a:lnTo>
                <a:lnTo>
                  <a:pt x="9067" y="85530"/>
                </a:lnTo>
                <a:lnTo>
                  <a:pt x="17853" y="95940"/>
                </a:lnTo>
                <a:lnTo>
                  <a:pt x="28741" y="102728"/>
                </a:lnTo>
                <a:lnTo>
                  <a:pt x="41147" y="105155"/>
                </a:lnTo>
                <a:lnTo>
                  <a:pt x="44450" y="104989"/>
                </a:lnTo>
                <a:lnTo>
                  <a:pt x="56522" y="101370"/>
                </a:lnTo>
                <a:lnTo>
                  <a:pt x="66925" y="93580"/>
                </a:lnTo>
                <a:lnTo>
                  <a:pt x="75076" y="82358"/>
                </a:lnTo>
                <a:lnTo>
                  <a:pt x="80394" y="68444"/>
                </a:lnTo>
                <a:lnTo>
                  <a:pt x="82295" y="52577"/>
                </a:lnTo>
                <a:lnTo>
                  <a:pt x="82165" y="48353"/>
                </a:lnTo>
                <a:lnTo>
                  <a:pt x="79329" y="32917"/>
                </a:lnTo>
                <a:lnTo>
                  <a:pt x="73228" y="19625"/>
                </a:lnTo>
                <a:lnTo>
                  <a:pt x="64442" y="9215"/>
                </a:lnTo>
                <a:lnTo>
                  <a:pt x="53554" y="2427"/>
                </a:lnTo>
                <a:lnTo>
                  <a:pt x="41147" y="0"/>
                </a:lnTo>
                <a:lnTo>
                  <a:pt x="37845" y="166"/>
                </a:lnTo>
                <a:lnTo>
                  <a:pt x="25773" y="3785"/>
                </a:lnTo>
                <a:lnTo>
                  <a:pt x="15370" y="11575"/>
                </a:lnTo>
                <a:lnTo>
                  <a:pt x="7219" y="22797"/>
                </a:lnTo>
                <a:lnTo>
                  <a:pt x="1901" y="36711"/>
                </a:lnTo>
                <a:lnTo>
                  <a:pt x="0" y="52577"/>
                </a:lnTo>
                <a:close/>
              </a:path>
            </a:pathLst>
          </a:custGeom>
          <a:solidFill>
            <a:srgbClr val="FFFF00"/>
          </a:solidFill>
        </p:spPr>
        <p:txBody>
          <a:bodyPr wrap="square" lIns="0" tIns="0" rIns="0" bIns="0" rtlCol="0">
            <a:noAutofit/>
          </a:bodyPr>
          <a:lstStyle/>
          <a:p>
            <a:endParaRPr sz="1463"/>
          </a:p>
        </p:txBody>
      </p:sp>
      <p:sp>
        <p:nvSpPr>
          <p:cNvPr id="38" name="object 38"/>
          <p:cNvSpPr/>
          <p:nvPr/>
        </p:nvSpPr>
        <p:spPr>
          <a:xfrm>
            <a:off x="7342918" y="3429001"/>
            <a:ext cx="66866" cy="85438"/>
          </a:xfrm>
          <a:custGeom>
            <a:avLst/>
            <a:gdLst/>
            <a:ahLst/>
            <a:cxnLst/>
            <a:rect l="l" t="t" r="r" b="b"/>
            <a:pathLst>
              <a:path w="82296" h="105155">
                <a:moveTo>
                  <a:pt x="0" y="52577"/>
                </a:moveTo>
                <a:lnTo>
                  <a:pt x="130" y="56802"/>
                </a:lnTo>
                <a:lnTo>
                  <a:pt x="2966" y="72238"/>
                </a:lnTo>
                <a:lnTo>
                  <a:pt x="9067" y="85530"/>
                </a:lnTo>
                <a:lnTo>
                  <a:pt x="17853" y="95940"/>
                </a:lnTo>
                <a:lnTo>
                  <a:pt x="28741" y="102728"/>
                </a:lnTo>
                <a:lnTo>
                  <a:pt x="41148" y="105155"/>
                </a:lnTo>
                <a:lnTo>
                  <a:pt x="44450" y="104989"/>
                </a:lnTo>
                <a:lnTo>
                  <a:pt x="56522" y="101370"/>
                </a:lnTo>
                <a:lnTo>
                  <a:pt x="66925" y="93580"/>
                </a:lnTo>
                <a:lnTo>
                  <a:pt x="75076" y="82358"/>
                </a:lnTo>
                <a:lnTo>
                  <a:pt x="80394" y="68444"/>
                </a:lnTo>
                <a:lnTo>
                  <a:pt x="82296" y="52577"/>
                </a:lnTo>
                <a:lnTo>
                  <a:pt x="82165" y="48353"/>
                </a:lnTo>
                <a:lnTo>
                  <a:pt x="79329" y="32917"/>
                </a:lnTo>
                <a:lnTo>
                  <a:pt x="73228" y="19625"/>
                </a:lnTo>
                <a:lnTo>
                  <a:pt x="64442" y="9215"/>
                </a:lnTo>
                <a:lnTo>
                  <a:pt x="53554" y="2427"/>
                </a:lnTo>
                <a:lnTo>
                  <a:pt x="41148" y="0"/>
                </a:lnTo>
                <a:lnTo>
                  <a:pt x="37845" y="166"/>
                </a:lnTo>
                <a:lnTo>
                  <a:pt x="25773" y="3785"/>
                </a:lnTo>
                <a:lnTo>
                  <a:pt x="15370" y="11575"/>
                </a:lnTo>
                <a:lnTo>
                  <a:pt x="7219" y="22797"/>
                </a:lnTo>
                <a:lnTo>
                  <a:pt x="1901" y="36711"/>
                </a:lnTo>
                <a:lnTo>
                  <a:pt x="0" y="52577"/>
                </a:lnTo>
                <a:close/>
              </a:path>
            </a:pathLst>
          </a:custGeom>
          <a:solidFill>
            <a:srgbClr val="FFFF00"/>
          </a:solidFill>
        </p:spPr>
        <p:txBody>
          <a:bodyPr wrap="square" lIns="0" tIns="0" rIns="0" bIns="0" rtlCol="0">
            <a:noAutofit/>
          </a:bodyPr>
          <a:lstStyle/>
          <a:p>
            <a:endParaRPr sz="1463"/>
          </a:p>
        </p:txBody>
      </p:sp>
      <p:sp>
        <p:nvSpPr>
          <p:cNvPr id="39" name="object 39"/>
          <p:cNvSpPr/>
          <p:nvPr/>
        </p:nvSpPr>
        <p:spPr>
          <a:xfrm>
            <a:off x="1539343" y="1938147"/>
            <a:ext cx="9369322" cy="2097492"/>
          </a:xfrm>
          <a:prstGeom prst="rect">
            <a:avLst/>
          </a:prstGeom>
          <a:blipFill>
            <a:blip r:embed="rId2" cstate="print"/>
            <a:stretch>
              <a:fillRect/>
            </a:stretch>
          </a:blipFill>
        </p:spPr>
        <p:txBody>
          <a:bodyPr wrap="square" lIns="0" tIns="0" rIns="0" bIns="0" rtlCol="0">
            <a:noAutofit/>
          </a:bodyPr>
          <a:lstStyle/>
          <a:p>
            <a:endParaRPr sz="1463"/>
          </a:p>
        </p:txBody>
      </p:sp>
      <p:sp>
        <p:nvSpPr>
          <p:cNvPr id="19" name="object 19"/>
          <p:cNvSpPr/>
          <p:nvPr/>
        </p:nvSpPr>
        <p:spPr>
          <a:xfrm>
            <a:off x="1658112" y="4503802"/>
            <a:ext cx="4546854" cy="479203"/>
          </a:xfrm>
          <a:custGeom>
            <a:avLst/>
            <a:gdLst/>
            <a:ahLst/>
            <a:cxnLst/>
            <a:rect l="l" t="t" r="r" b="b"/>
            <a:pathLst>
              <a:path w="5596128" h="589788">
                <a:moveTo>
                  <a:pt x="0" y="98298"/>
                </a:moveTo>
                <a:lnTo>
                  <a:pt x="0" y="491490"/>
                </a:lnTo>
                <a:lnTo>
                  <a:pt x="964" y="505300"/>
                </a:lnTo>
                <a:lnTo>
                  <a:pt x="15576" y="544588"/>
                </a:lnTo>
                <a:lnTo>
                  <a:pt x="44544" y="573787"/>
                </a:lnTo>
                <a:lnTo>
                  <a:pt x="83701" y="588710"/>
                </a:lnTo>
                <a:lnTo>
                  <a:pt x="98297" y="589788"/>
                </a:lnTo>
                <a:lnTo>
                  <a:pt x="5497830" y="589788"/>
                </a:lnTo>
                <a:lnTo>
                  <a:pt x="5538746" y="580872"/>
                </a:lnTo>
                <a:lnTo>
                  <a:pt x="5571774" y="556211"/>
                </a:lnTo>
                <a:lnTo>
                  <a:pt x="5591921" y="519990"/>
                </a:lnTo>
                <a:lnTo>
                  <a:pt x="5596128" y="491490"/>
                </a:lnTo>
                <a:lnTo>
                  <a:pt x="5596128" y="98298"/>
                </a:lnTo>
                <a:lnTo>
                  <a:pt x="5587212" y="57381"/>
                </a:lnTo>
                <a:lnTo>
                  <a:pt x="5562551" y="24353"/>
                </a:lnTo>
                <a:lnTo>
                  <a:pt x="5526330" y="4206"/>
                </a:lnTo>
                <a:lnTo>
                  <a:pt x="5497830" y="0"/>
                </a:lnTo>
                <a:lnTo>
                  <a:pt x="98297" y="0"/>
                </a:lnTo>
                <a:lnTo>
                  <a:pt x="57353" y="8915"/>
                </a:lnTo>
                <a:lnTo>
                  <a:pt x="24332" y="33576"/>
                </a:lnTo>
                <a:lnTo>
                  <a:pt x="4201" y="69797"/>
                </a:lnTo>
                <a:lnTo>
                  <a:pt x="0" y="98298"/>
                </a:lnTo>
                <a:close/>
              </a:path>
            </a:pathLst>
          </a:custGeom>
          <a:solidFill>
            <a:srgbClr val="1F4E79"/>
          </a:solidFill>
        </p:spPr>
        <p:txBody>
          <a:bodyPr wrap="square" lIns="0" tIns="0" rIns="0" bIns="0" rtlCol="0">
            <a:noAutofit/>
          </a:bodyPr>
          <a:lstStyle/>
          <a:p>
            <a:endParaRPr sz="1463"/>
          </a:p>
        </p:txBody>
      </p:sp>
      <p:sp>
        <p:nvSpPr>
          <p:cNvPr id="18" name="object 18"/>
          <p:cNvSpPr/>
          <p:nvPr/>
        </p:nvSpPr>
        <p:spPr>
          <a:xfrm>
            <a:off x="6422899" y="4503802"/>
            <a:ext cx="4404455" cy="479203"/>
          </a:xfrm>
          <a:custGeom>
            <a:avLst/>
            <a:gdLst/>
            <a:ahLst/>
            <a:cxnLst/>
            <a:rect l="l" t="t" r="r" b="b"/>
            <a:pathLst>
              <a:path w="5420868" h="589788">
                <a:moveTo>
                  <a:pt x="0" y="98298"/>
                </a:moveTo>
                <a:lnTo>
                  <a:pt x="0" y="491490"/>
                </a:lnTo>
                <a:lnTo>
                  <a:pt x="965" y="505300"/>
                </a:lnTo>
                <a:lnTo>
                  <a:pt x="15592" y="544588"/>
                </a:lnTo>
                <a:lnTo>
                  <a:pt x="44572" y="573787"/>
                </a:lnTo>
                <a:lnTo>
                  <a:pt x="83715" y="588710"/>
                </a:lnTo>
                <a:lnTo>
                  <a:pt x="98297" y="589788"/>
                </a:lnTo>
                <a:lnTo>
                  <a:pt x="5322570" y="589788"/>
                </a:lnTo>
                <a:lnTo>
                  <a:pt x="5363486" y="580872"/>
                </a:lnTo>
                <a:lnTo>
                  <a:pt x="5396514" y="556211"/>
                </a:lnTo>
                <a:lnTo>
                  <a:pt x="5416661" y="519990"/>
                </a:lnTo>
                <a:lnTo>
                  <a:pt x="5420868" y="491490"/>
                </a:lnTo>
                <a:lnTo>
                  <a:pt x="5420868" y="98298"/>
                </a:lnTo>
                <a:lnTo>
                  <a:pt x="5411952" y="57381"/>
                </a:lnTo>
                <a:lnTo>
                  <a:pt x="5387291" y="24353"/>
                </a:lnTo>
                <a:lnTo>
                  <a:pt x="5351070" y="4206"/>
                </a:lnTo>
                <a:lnTo>
                  <a:pt x="5322570" y="0"/>
                </a:lnTo>
                <a:lnTo>
                  <a:pt x="98297" y="0"/>
                </a:lnTo>
                <a:lnTo>
                  <a:pt x="57381" y="8915"/>
                </a:lnTo>
                <a:lnTo>
                  <a:pt x="24353" y="33576"/>
                </a:lnTo>
                <a:lnTo>
                  <a:pt x="4206" y="69797"/>
                </a:lnTo>
                <a:lnTo>
                  <a:pt x="0" y="98298"/>
                </a:lnTo>
                <a:close/>
              </a:path>
            </a:pathLst>
          </a:custGeom>
          <a:solidFill>
            <a:srgbClr val="1F8ECE"/>
          </a:solidFill>
        </p:spPr>
        <p:txBody>
          <a:bodyPr wrap="square" lIns="0" tIns="0" rIns="0" bIns="0" rtlCol="0">
            <a:noAutofit/>
          </a:bodyPr>
          <a:lstStyle/>
          <a:p>
            <a:endParaRPr sz="1463"/>
          </a:p>
        </p:txBody>
      </p:sp>
      <p:sp>
        <p:nvSpPr>
          <p:cNvPr id="17" name="object 17"/>
          <p:cNvSpPr/>
          <p:nvPr/>
        </p:nvSpPr>
        <p:spPr>
          <a:xfrm>
            <a:off x="10448449" y="5848540"/>
            <a:ext cx="258794" cy="236506"/>
          </a:xfrm>
          <a:custGeom>
            <a:avLst/>
            <a:gdLst/>
            <a:ahLst/>
            <a:cxnLst/>
            <a:rect l="l" t="t" r="r" b="b"/>
            <a:pathLst>
              <a:path w="318516" h="291083">
                <a:moveTo>
                  <a:pt x="0" y="145541"/>
                </a:moveTo>
                <a:lnTo>
                  <a:pt x="711" y="159398"/>
                </a:lnTo>
                <a:lnTo>
                  <a:pt x="2839" y="173052"/>
                </a:lnTo>
                <a:lnTo>
                  <a:pt x="6315" y="186268"/>
                </a:lnTo>
                <a:lnTo>
                  <a:pt x="11073" y="198985"/>
                </a:lnTo>
                <a:lnTo>
                  <a:pt x="17046" y="211142"/>
                </a:lnTo>
                <a:lnTo>
                  <a:pt x="24168" y="222677"/>
                </a:lnTo>
                <a:lnTo>
                  <a:pt x="32373" y="233531"/>
                </a:lnTo>
                <a:lnTo>
                  <a:pt x="41592" y="243640"/>
                </a:lnTo>
                <a:lnTo>
                  <a:pt x="51761" y="252945"/>
                </a:lnTo>
                <a:lnTo>
                  <a:pt x="62811" y="261385"/>
                </a:lnTo>
                <a:lnTo>
                  <a:pt x="74676" y="268897"/>
                </a:lnTo>
                <a:lnTo>
                  <a:pt x="87291" y="275422"/>
                </a:lnTo>
                <a:lnTo>
                  <a:pt x="100587" y="280897"/>
                </a:lnTo>
                <a:lnTo>
                  <a:pt x="114498" y="285262"/>
                </a:lnTo>
                <a:lnTo>
                  <a:pt x="128958" y="288455"/>
                </a:lnTo>
                <a:lnTo>
                  <a:pt x="143900" y="290416"/>
                </a:lnTo>
                <a:lnTo>
                  <a:pt x="159258" y="291083"/>
                </a:lnTo>
                <a:lnTo>
                  <a:pt x="174429" y="290432"/>
                </a:lnTo>
                <a:lnTo>
                  <a:pt x="189376" y="288487"/>
                </a:lnTo>
                <a:lnTo>
                  <a:pt x="203843" y="285308"/>
                </a:lnTo>
                <a:lnTo>
                  <a:pt x="217761" y="280957"/>
                </a:lnTo>
                <a:lnTo>
                  <a:pt x="231065" y="275495"/>
                </a:lnTo>
                <a:lnTo>
                  <a:pt x="243688" y="268983"/>
                </a:lnTo>
                <a:lnTo>
                  <a:pt x="255563" y="261483"/>
                </a:lnTo>
                <a:lnTo>
                  <a:pt x="266624" y="253054"/>
                </a:lnTo>
                <a:lnTo>
                  <a:pt x="276804" y="243759"/>
                </a:lnTo>
                <a:lnTo>
                  <a:pt x="286035" y="233659"/>
                </a:lnTo>
                <a:lnTo>
                  <a:pt x="294252" y="222815"/>
                </a:lnTo>
                <a:lnTo>
                  <a:pt x="301388" y="211287"/>
                </a:lnTo>
                <a:lnTo>
                  <a:pt x="307376" y="199137"/>
                </a:lnTo>
                <a:lnTo>
                  <a:pt x="312150" y="186427"/>
                </a:lnTo>
                <a:lnTo>
                  <a:pt x="315642" y="173217"/>
                </a:lnTo>
                <a:lnTo>
                  <a:pt x="317786" y="159568"/>
                </a:lnTo>
                <a:lnTo>
                  <a:pt x="318516" y="145541"/>
                </a:lnTo>
                <a:lnTo>
                  <a:pt x="317804" y="131685"/>
                </a:lnTo>
                <a:lnTo>
                  <a:pt x="315676" y="118031"/>
                </a:lnTo>
                <a:lnTo>
                  <a:pt x="312200" y="104815"/>
                </a:lnTo>
                <a:lnTo>
                  <a:pt x="307442" y="92098"/>
                </a:lnTo>
                <a:lnTo>
                  <a:pt x="301469" y="79941"/>
                </a:lnTo>
                <a:lnTo>
                  <a:pt x="294347" y="68406"/>
                </a:lnTo>
                <a:lnTo>
                  <a:pt x="286142" y="57552"/>
                </a:lnTo>
                <a:lnTo>
                  <a:pt x="276923" y="47443"/>
                </a:lnTo>
                <a:lnTo>
                  <a:pt x="266754" y="38138"/>
                </a:lnTo>
                <a:lnTo>
                  <a:pt x="255704" y="29698"/>
                </a:lnTo>
                <a:lnTo>
                  <a:pt x="243839" y="22186"/>
                </a:lnTo>
                <a:lnTo>
                  <a:pt x="231224" y="15661"/>
                </a:lnTo>
                <a:lnTo>
                  <a:pt x="217928" y="10186"/>
                </a:lnTo>
                <a:lnTo>
                  <a:pt x="204017" y="5821"/>
                </a:lnTo>
                <a:lnTo>
                  <a:pt x="189557" y="2628"/>
                </a:lnTo>
                <a:lnTo>
                  <a:pt x="174615" y="667"/>
                </a:lnTo>
                <a:lnTo>
                  <a:pt x="159258" y="0"/>
                </a:lnTo>
                <a:lnTo>
                  <a:pt x="144086" y="651"/>
                </a:lnTo>
                <a:lnTo>
                  <a:pt x="129139" y="2596"/>
                </a:lnTo>
                <a:lnTo>
                  <a:pt x="114672" y="5775"/>
                </a:lnTo>
                <a:lnTo>
                  <a:pt x="100754" y="10126"/>
                </a:lnTo>
                <a:lnTo>
                  <a:pt x="87450" y="15588"/>
                </a:lnTo>
                <a:lnTo>
                  <a:pt x="74827" y="22100"/>
                </a:lnTo>
                <a:lnTo>
                  <a:pt x="62952" y="29600"/>
                </a:lnTo>
                <a:lnTo>
                  <a:pt x="51891" y="38029"/>
                </a:lnTo>
                <a:lnTo>
                  <a:pt x="41711" y="47324"/>
                </a:lnTo>
                <a:lnTo>
                  <a:pt x="32480" y="57424"/>
                </a:lnTo>
                <a:lnTo>
                  <a:pt x="24263" y="68268"/>
                </a:lnTo>
                <a:lnTo>
                  <a:pt x="17127" y="79796"/>
                </a:lnTo>
                <a:lnTo>
                  <a:pt x="11139" y="91946"/>
                </a:lnTo>
                <a:lnTo>
                  <a:pt x="6365" y="104656"/>
                </a:lnTo>
                <a:lnTo>
                  <a:pt x="2873" y="117866"/>
                </a:lnTo>
                <a:lnTo>
                  <a:pt x="729" y="131515"/>
                </a:lnTo>
                <a:lnTo>
                  <a:pt x="0" y="145541"/>
                </a:lnTo>
                <a:close/>
              </a:path>
            </a:pathLst>
          </a:custGeom>
          <a:solidFill>
            <a:srgbClr val="E30512"/>
          </a:solidFill>
        </p:spPr>
        <p:txBody>
          <a:bodyPr wrap="square" lIns="0" tIns="0" rIns="0" bIns="0" rtlCol="0">
            <a:noAutofit/>
          </a:bodyPr>
          <a:lstStyle/>
          <a:p>
            <a:endParaRPr sz="1463"/>
          </a:p>
        </p:txBody>
      </p:sp>
      <p:sp>
        <p:nvSpPr>
          <p:cNvPr id="16" name="object 16"/>
          <p:cNvSpPr/>
          <p:nvPr/>
        </p:nvSpPr>
        <p:spPr>
          <a:xfrm>
            <a:off x="1143001" y="5822641"/>
            <a:ext cx="8019939" cy="375087"/>
          </a:xfrm>
          <a:prstGeom prst="rect">
            <a:avLst/>
          </a:prstGeom>
          <a:blipFill>
            <a:blip r:embed="rId3" cstate="print"/>
            <a:stretch>
              <a:fillRect/>
            </a:stretch>
          </a:blipFill>
        </p:spPr>
        <p:txBody>
          <a:bodyPr wrap="square" lIns="0" tIns="0" rIns="0" bIns="0" rtlCol="0">
            <a:noAutofit/>
          </a:bodyPr>
          <a:lstStyle/>
          <a:p>
            <a:endParaRPr sz="1463"/>
          </a:p>
        </p:txBody>
      </p:sp>
      <p:sp>
        <p:nvSpPr>
          <p:cNvPr id="15" name="object 15"/>
          <p:cNvSpPr txBox="1"/>
          <p:nvPr/>
        </p:nvSpPr>
        <p:spPr>
          <a:xfrm>
            <a:off x="1591577" y="944127"/>
            <a:ext cx="652769" cy="351250"/>
          </a:xfrm>
          <a:prstGeom prst="rect">
            <a:avLst/>
          </a:prstGeom>
        </p:spPr>
        <p:txBody>
          <a:bodyPr wrap="square" lIns="0" tIns="0" rIns="0" bIns="0" rtlCol="0">
            <a:noAutofit/>
          </a:bodyPr>
          <a:lstStyle/>
          <a:p>
            <a:pPr marL="10319">
              <a:lnSpc>
                <a:spcPts val="2681"/>
              </a:lnSpc>
              <a:spcBef>
                <a:spcPts val="134"/>
              </a:spcBef>
            </a:pPr>
            <a:r>
              <a:rPr sz="2600" b="1" dirty="0">
                <a:solidFill>
                  <a:srgbClr val="1F8ECE"/>
                </a:solidFill>
                <a:latin typeface="Times New Roman"/>
                <a:cs typeface="Times New Roman"/>
              </a:rPr>
              <a:t>City</a:t>
            </a:r>
            <a:endParaRPr sz="2600">
              <a:latin typeface="Times New Roman"/>
              <a:cs typeface="Times New Roman"/>
            </a:endParaRPr>
          </a:p>
        </p:txBody>
      </p:sp>
      <p:sp>
        <p:nvSpPr>
          <p:cNvPr id="14" name="object 14"/>
          <p:cNvSpPr txBox="1"/>
          <p:nvPr/>
        </p:nvSpPr>
        <p:spPr>
          <a:xfrm>
            <a:off x="2239247" y="944127"/>
            <a:ext cx="1720978" cy="351250"/>
          </a:xfrm>
          <a:prstGeom prst="rect">
            <a:avLst/>
          </a:prstGeom>
        </p:spPr>
        <p:txBody>
          <a:bodyPr wrap="square" lIns="0" tIns="0" rIns="0" bIns="0" rtlCol="0">
            <a:noAutofit/>
          </a:bodyPr>
          <a:lstStyle/>
          <a:p>
            <a:pPr marL="10319">
              <a:lnSpc>
                <a:spcPts val="2681"/>
              </a:lnSpc>
              <a:spcBef>
                <a:spcPts val="134"/>
              </a:spcBef>
            </a:pPr>
            <a:r>
              <a:rPr sz="2600" b="1" dirty="0">
                <a:solidFill>
                  <a:srgbClr val="1F8ECE"/>
                </a:solidFill>
                <a:latin typeface="Times New Roman"/>
                <a:cs typeface="Times New Roman"/>
              </a:rPr>
              <a:t>Gas</a:t>
            </a:r>
            <a:r>
              <a:rPr sz="2600" b="1" spc="-119" dirty="0">
                <a:solidFill>
                  <a:srgbClr val="1F8ECE"/>
                </a:solidFill>
                <a:latin typeface="Times New Roman"/>
                <a:cs typeface="Times New Roman"/>
              </a:rPr>
              <a:t> </a:t>
            </a:r>
            <a:r>
              <a:rPr sz="2600" b="1" dirty="0">
                <a:solidFill>
                  <a:srgbClr val="1F8ECE"/>
                </a:solidFill>
                <a:latin typeface="Times New Roman"/>
                <a:cs typeface="Times New Roman"/>
              </a:rPr>
              <a:t>Pro</a:t>
            </a:r>
            <a:r>
              <a:rPr sz="2600" b="1" spc="-7" dirty="0">
                <a:solidFill>
                  <a:srgbClr val="1F8ECE"/>
                </a:solidFill>
                <a:latin typeface="Times New Roman"/>
                <a:cs typeface="Times New Roman"/>
              </a:rPr>
              <a:t>j</a:t>
            </a:r>
            <a:r>
              <a:rPr sz="2600" b="1" dirty="0">
                <a:solidFill>
                  <a:srgbClr val="1F8ECE"/>
                </a:solidFill>
                <a:latin typeface="Times New Roman"/>
                <a:cs typeface="Times New Roman"/>
              </a:rPr>
              <a:t>ect</a:t>
            </a:r>
            <a:endParaRPr sz="2600">
              <a:latin typeface="Times New Roman"/>
              <a:cs typeface="Times New Roman"/>
            </a:endParaRPr>
          </a:p>
        </p:txBody>
      </p:sp>
      <p:sp>
        <p:nvSpPr>
          <p:cNvPr id="13" name="object 13"/>
          <p:cNvSpPr txBox="1"/>
          <p:nvPr/>
        </p:nvSpPr>
        <p:spPr>
          <a:xfrm>
            <a:off x="10178472" y="1113631"/>
            <a:ext cx="577850" cy="505029"/>
          </a:xfrm>
          <a:prstGeom prst="rect">
            <a:avLst/>
          </a:prstGeom>
        </p:spPr>
        <p:txBody>
          <a:bodyPr wrap="square" lIns="0" tIns="0" rIns="0" bIns="0" rtlCol="0">
            <a:noAutofit/>
          </a:bodyPr>
          <a:lstStyle/>
          <a:p>
            <a:pPr marL="10319">
              <a:lnSpc>
                <a:spcPts val="3067"/>
              </a:lnSpc>
              <a:spcBef>
                <a:spcPts val="153"/>
              </a:spcBef>
            </a:pPr>
            <a:r>
              <a:rPr sz="2925" spc="-288" dirty="0">
                <a:solidFill>
                  <a:srgbClr val="526779"/>
                </a:solidFill>
                <a:latin typeface="Times New Roman"/>
                <a:cs typeface="Times New Roman"/>
              </a:rPr>
              <a:t>p</a:t>
            </a:r>
            <a:r>
              <a:rPr sz="1219" spc="-231" baseline="118850" dirty="0">
                <a:solidFill>
                  <a:srgbClr val="0B75B3"/>
                </a:solidFill>
                <a:latin typeface="Arial"/>
                <a:cs typeface="Arial"/>
              </a:rPr>
              <a:t>~</a:t>
            </a:r>
            <a:r>
              <a:rPr sz="2925" dirty="0">
                <a:solidFill>
                  <a:srgbClr val="526779"/>
                </a:solidFill>
                <a:latin typeface="Times New Roman"/>
                <a:cs typeface="Times New Roman"/>
              </a:rPr>
              <a:t>gn</a:t>
            </a:r>
            <a:endParaRPr sz="2925">
              <a:latin typeface="Times New Roman"/>
              <a:cs typeface="Times New Roman"/>
            </a:endParaRPr>
          </a:p>
          <a:p>
            <a:pPr marL="13351" marR="35989">
              <a:lnSpc>
                <a:spcPct val="95825"/>
              </a:lnSpc>
            </a:pPr>
            <a:r>
              <a:rPr sz="650" i="1" dirty="0">
                <a:solidFill>
                  <a:srgbClr val="95999E"/>
                </a:solidFill>
                <a:latin typeface="Arial"/>
                <a:cs typeface="Arial"/>
              </a:rPr>
              <a:t>energy</a:t>
            </a:r>
            <a:r>
              <a:rPr sz="650" i="1" spc="28" dirty="0">
                <a:solidFill>
                  <a:srgbClr val="95999E"/>
                </a:solidFill>
                <a:latin typeface="Arial"/>
                <a:cs typeface="Arial"/>
              </a:rPr>
              <a:t> </a:t>
            </a:r>
            <a:r>
              <a:rPr sz="650" i="1" dirty="0">
                <a:solidFill>
                  <a:srgbClr val="95999E"/>
                </a:solidFill>
                <a:latin typeface="Arial"/>
                <a:cs typeface="Arial"/>
              </a:rPr>
              <a:t>for</a:t>
            </a:r>
            <a:r>
              <a:rPr sz="650" i="1" spc="15" dirty="0">
                <a:solidFill>
                  <a:srgbClr val="95999E"/>
                </a:solidFill>
                <a:latin typeface="Arial"/>
                <a:cs typeface="Arial"/>
              </a:rPr>
              <a:t> </a:t>
            </a:r>
            <a:r>
              <a:rPr sz="650" i="1" dirty="0">
                <a:solidFill>
                  <a:srgbClr val="95999E"/>
                </a:solidFill>
                <a:latin typeface="Arial"/>
                <a:cs typeface="Arial"/>
              </a:rPr>
              <a:t>life</a:t>
            </a:r>
            <a:endParaRPr sz="650">
              <a:latin typeface="Arial"/>
              <a:cs typeface="Arial"/>
            </a:endParaRPr>
          </a:p>
        </p:txBody>
      </p:sp>
      <p:sp>
        <p:nvSpPr>
          <p:cNvPr id="12" name="object 12"/>
          <p:cNvSpPr txBox="1"/>
          <p:nvPr/>
        </p:nvSpPr>
        <p:spPr>
          <a:xfrm>
            <a:off x="10175439" y="1597348"/>
            <a:ext cx="229794" cy="103188"/>
          </a:xfrm>
          <a:prstGeom prst="rect">
            <a:avLst/>
          </a:prstGeom>
        </p:spPr>
        <p:txBody>
          <a:bodyPr wrap="square" lIns="0" tIns="0" rIns="0" bIns="0" rtlCol="0">
            <a:noAutofit/>
          </a:bodyPr>
          <a:lstStyle/>
          <a:p>
            <a:pPr marL="10319">
              <a:lnSpc>
                <a:spcPts val="747"/>
              </a:lnSpc>
              <a:spcBef>
                <a:spcPts val="37"/>
              </a:spcBef>
            </a:pPr>
            <a:r>
              <a:rPr sz="650" i="1" dirty="0">
                <a:solidFill>
                  <a:srgbClr val="95999E"/>
                </a:solidFill>
                <a:latin typeface="Arial"/>
                <a:cs typeface="Arial"/>
              </a:rPr>
              <a:t>A-of-</a:t>
            </a:r>
            <a:endParaRPr sz="650">
              <a:latin typeface="Arial"/>
              <a:cs typeface="Arial"/>
            </a:endParaRPr>
          </a:p>
        </p:txBody>
      </p:sp>
      <p:sp>
        <p:nvSpPr>
          <p:cNvPr id="11" name="object 11"/>
          <p:cNvSpPr txBox="1"/>
          <p:nvPr/>
        </p:nvSpPr>
        <p:spPr>
          <a:xfrm>
            <a:off x="2384759" y="1732289"/>
            <a:ext cx="1763636" cy="185325"/>
          </a:xfrm>
          <a:prstGeom prst="rect">
            <a:avLst/>
          </a:prstGeom>
        </p:spPr>
        <p:txBody>
          <a:bodyPr wrap="square" lIns="0" tIns="0" rIns="0" bIns="0" rtlCol="0">
            <a:noAutofit/>
          </a:bodyPr>
          <a:lstStyle/>
          <a:p>
            <a:pPr marL="10319">
              <a:lnSpc>
                <a:spcPts val="1402"/>
              </a:lnSpc>
              <a:spcBef>
                <a:spcPts val="70"/>
              </a:spcBef>
            </a:pPr>
            <a:r>
              <a:rPr sz="1950" b="1" spc="3" baseline="3413" dirty="0">
                <a:solidFill>
                  <a:srgbClr val="FFFFFF"/>
                </a:solidFill>
                <a:latin typeface="Calibri"/>
                <a:cs typeface="Calibri"/>
              </a:rPr>
              <a:t>A</a:t>
            </a:r>
            <a:r>
              <a:rPr sz="1950" b="1" baseline="3413" dirty="0">
                <a:solidFill>
                  <a:srgbClr val="FFFFFF"/>
                </a:solidFill>
                <a:latin typeface="Calibri"/>
                <a:cs typeface="Calibri"/>
              </a:rPr>
              <a:t>P</a:t>
            </a:r>
            <a:r>
              <a:rPr sz="1950" b="1" spc="3" baseline="3413" dirty="0">
                <a:solidFill>
                  <a:srgbClr val="FFFFFF"/>
                </a:solidFill>
                <a:latin typeface="Calibri"/>
                <a:cs typeface="Calibri"/>
              </a:rPr>
              <a:t>B</a:t>
            </a:r>
            <a:r>
              <a:rPr sz="1950" b="1" baseline="3413" dirty="0">
                <a:solidFill>
                  <a:srgbClr val="FFFFFF"/>
                </a:solidFill>
                <a:latin typeface="Calibri"/>
                <a:cs typeface="Calibri"/>
              </a:rPr>
              <a:t>N</a:t>
            </a:r>
            <a:r>
              <a:rPr sz="1950" b="1" spc="-30" baseline="3413" dirty="0">
                <a:solidFill>
                  <a:srgbClr val="FFFFFF"/>
                </a:solidFill>
                <a:latin typeface="Calibri"/>
                <a:cs typeface="Calibri"/>
              </a:rPr>
              <a:t> </a:t>
            </a:r>
            <a:r>
              <a:rPr sz="1950" b="1" baseline="3413" dirty="0">
                <a:solidFill>
                  <a:srgbClr val="FFFFFF"/>
                </a:solidFill>
                <a:latin typeface="Calibri"/>
                <a:cs typeface="Calibri"/>
              </a:rPr>
              <a:t>2</a:t>
            </a:r>
            <a:r>
              <a:rPr sz="1950" b="1" spc="-3" baseline="3413" dirty="0">
                <a:solidFill>
                  <a:srgbClr val="FFFFFF"/>
                </a:solidFill>
                <a:latin typeface="Calibri"/>
                <a:cs typeface="Calibri"/>
              </a:rPr>
              <a:t>02</a:t>
            </a:r>
            <a:r>
              <a:rPr sz="1950" b="1" baseline="3413" dirty="0">
                <a:solidFill>
                  <a:srgbClr val="FFFFFF"/>
                </a:solidFill>
                <a:latin typeface="Calibri"/>
                <a:cs typeface="Calibri"/>
              </a:rPr>
              <a:t>0</a:t>
            </a:r>
            <a:r>
              <a:rPr sz="1950" b="1" spc="-2" baseline="3413" dirty="0">
                <a:solidFill>
                  <a:srgbClr val="FFFFFF"/>
                </a:solidFill>
                <a:latin typeface="Calibri"/>
                <a:cs typeface="Calibri"/>
              </a:rPr>
              <a:t> </a:t>
            </a:r>
            <a:r>
              <a:rPr sz="1950" b="1" baseline="3413" dirty="0">
                <a:solidFill>
                  <a:srgbClr val="FFFFFF"/>
                </a:solidFill>
                <a:latin typeface="Calibri"/>
                <a:cs typeface="Calibri"/>
              </a:rPr>
              <a:t>:</a:t>
            </a:r>
            <a:r>
              <a:rPr sz="1950" b="1" spc="-7" baseline="3413" dirty="0">
                <a:solidFill>
                  <a:srgbClr val="FFFFFF"/>
                </a:solidFill>
                <a:latin typeface="Calibri"/>
                <a:cs typeface="Calibri"/>
              </a:rPr>
              <a:t> </a:t>
            </a:r>
            <a:r>
              <a:rPr sz="1950" b="1" spc="-3" baseline="3413" dirty="0">
                <a:solidFill>
                  <a:srgbClr val="FFFFFF"/>
                </a:solidFill>
                <a:latin typeface="Calibri"/>
                <a:cs typeface="Calibri"/>
              </a:rPr>
              <a:t>129</a:t>
            </a:r>
            <a:r>
              <a:rPr sz="1950" b="1" spc="3" baseline="3413" dirty="0">
                <a:solidFill>
                  <a:srgbClr val="FFFFFF"/>
                </a:solidFill>
                <a:latin typeface="Calibri"/>
                <a:cs typeface="Calibri"/>
              </a:rPr>
              <a:t>.</a:t>
            </a:r>
            <a:r>
              <a:rPr sz="1950" b="1" spc="-3" baseline="3413" dirty="0">
                <a:solidFill>
                  <a:srgbClr val="FFFFFF"/>
                </a:solidFill>
                <a:latin typeface="Calibri"/>
                <a:cs typeface="Calibri"/>
              </a:rPr>
              <a:t>86</a:t>
            </a:r>
            <a:r>
              <a:rPr sz="1950" b="1" baseline="3413" dirty="0">
                <a:solidFill>
                  <a:srgbClr val="FFFFFF"/>
                </a:solidFill>
                <a:latin typeface="Calibri"/>
                <a:cs typeface="Calibri"/>
              </a:rPr>
              <a:t>1</a:t>
            </a:r>
            <a:r>
              <a:rPr sz="1950" b="1" spc="-10" baseline="3413" dirty="0">
                <a:solidFill>
                  <a:srgbClr val="FFFFFF"/>
                </a:solidFill>
                <a:latin typeface="Calibri"/>
                <a:cs typeface="Calibri"/>
              </a:rPr>
              <a:t> </a:t>
            </a:r>
            <a:r>
              <a:rPr sz="1950" b="1" baseline="3413" dirty="0">
                <a:solidFill>
                  <a:srgbClr val="FFFFFF"/>
                </a:solidFill>
                <a:latin typeface="Calibri"/>
                <a:cs typeface="Calibri"/>
              </a:rPr>
              <a:t>SR*</a:t>
            </a:r>
            <a:endParaRPr sz="1300">
              <a:latin typeface="Calibri"/>
              <a:cs typeface="Calibri"/>
            </a:endParaRPr>
          </a:p>
        </p:txBody>
      </p:sp>
      <p:sp>
        <p:nvSpPr>
          <p:cNvPr id="10" name="object 10"/>
          <p:cNvSpPr txBox="1"/>
          <p:nvPr/>
        </p:nvSpPr>
        <p:spPr>
          <a:xfrm>
            <a:off x="7201552" y="1812588"/>
            <a:ext cx="1510765" cy="185572"/>
          </a:xfrm>
          <a:prstGeom prst="rect">
            <a:avLst/>
          </a:prstGeom>
        </p:spPr>
        <p:txBody>
          <a:bodyPr wrap="square" lIns="0" tIns="0" rIns="0" bIns="0" rtlCol="0">
            <a:noAutofit/>
          </a:bodyPr>
          <a:lstStyle/>
          <a:p>
            <a:pPr marL="10319">
              <a:lnSpc>
                <a:spcPts val="1406"/>
              </a:lnSpc>
              <a:spcBef>
                <a:spcPts val="70"/>
              </a:spcBef>
            </a:pPr>
            <a:r>
              <a:rPr sz="1950" b="1" baseline="3413" dirty="0">
                <a:solidFill>
                  <a:srgbClr val="FFFFFF"/>
                </a:solidFill>
                <a:latin typeface="Calibri"/>
                <a:cs typeface="Calibri"/>
              </a:rPr>
              <a:t>PGN</a:t>
            </a:r>
            <a:r>
              <a:rPr sz="1950" b="1" spc="-20" baseline="3413" dirty="0">
                <a:solidFill>
                  <a:srgbClr val="FFFFFF"/>
                </a:solidFill>
                <a:latin typeface="Calibri"/>
                <a:cs typeface="Calibri"/>
              </a:rPr>
              <a:t> </a:t>
            </a:r>
            <a:r>
              <a:rPr sz="1950" b="1" spc="-7" baseline="3413" dirty="0">
                <a:solidFill>
                  <a:srgbClr val="FFFFFF"/>
                </a:solidFill>
                <a:latin typeface="Calibri"/>
                <a:cs typeface="Calibri"/>
              </a:rPr>
              <a:t>2</a:t>
            </a:r>
            <a:r>
              <a:rPr sz="1950" b="1" spc="-3" baseline="3413" dirty="0">
                <a:solidFill>
                  <a:srgbClr val="FFFFFF"/>
                </a:solidFill>
                <a:latin typeface="Calibri"/>
                <a:cs typeface="Calibri"/>
              </a:rPr>
              <a:t>02</a:t>
            </a:r>
            <a:r>
              <a:rPr sz="1950" b="1" baseline="3413" dirty="0">
                <a:solidFill>
                  <a:srgbClr val="FFFFFF"/>
                </a:solidFill>
                <a:latin typeface="Calibri"/>
                <a:cs typeface="Calibri"/>
              </a:rPr>
              <a:t>0</a:t>
            </a:r>
            <a:r>
              <a:rPr sz="1950" b="1" spc="20" baseline="3413" dirty="0">
                <a:solidFill>
                  <a:srgbClr val="FFFFFF"/>
                </a:solidFill>
                <a:latin typeface="Calibri"/>
                <a:cs typeface="Calibri"/>
              </a:rPr>
              <a:t> </a:t>
            </a:r>
            <a:r>
              <a:rPr sz="1950" b="1" baseline="3413" dirty="0">
                <a:solidFill>
                  <a:srgbClr val="FFFFFF"/>
                </a:solidFill>
                <a:latin typeface="Calibri"/>
                <a:cs typeface="Calibri"/>
              </a:rPr>
              <a:t>: 5</a:t>
            </a:r>
            <a:r>
              <a:rPr sz="1950" b="1" spc="-7" baseline="3413" dirty="0">
                <a:solidFill>
                  <a:srgbClr val="FFFFFF"/>
                </a:solidFill>
                <a:latin typeface="Calibri"/>
                <a:cs typeface="Calibri"/>
              </a:rPr>
              <a:t>0</a:t>
            </a:r>
            <a:r>
              <a:rPr sz="1950" b="1" spc="3" baseline="3413" dirty="0">
                <a:solidFill>
                  <a:srgbClr val="FFFFFF"/>
                </a:solidFill>
                <a:latin typeface="Calibri"/>
                <a:cs typeface="Calibri"/>
              </a:rPr>
              <a:t>.</a:t>
            </a:r>
            <a:r>
              <a:rPr sz="1950" b="1" spc="-3" baseline="3413" dirty="0">
                <a:solidFill>
                  <a:srgbClr val="FFFFFF"/>
                </a:solidFill>
                <a:latin typeface="Calibri"/>
                <a:cs typeface="Calibri"/>
              </a:rPr>
              <a:t>00</a:t>
            </a:r>
            <a:r>
              <a:rPr sz="1950" b="1" baseline="3413" dirty="0">
                <a:solidFill>
                  <a:srgbClr val="FFFFFF"/>
                </a:solidFill>
                <a:latin typeface="Calibri"/>
                <a:cs typeface="Calibri"/>
              </a:rPr>
              <a:t>0</a:t>
            </a:r>
            <a:r>
              <a:rPr sz="1950" b="1" spc="16" baseline="3413" dirty="0">
                <a:solidFill>
                  <a:srgbClr val="FFFFFF"/>
                </a:solidFill>
                <a:latin typeface="Calibri"/>
                <a:cs typeface="Calibri"/>
              </a:rPr>
              <a:t> </a:t>
            </a:r>
            <a:r>
              <a:rPr sz="1950" b="1" baseline="3413" dirty="0">
                <a:solidFill>
                  <a:srgbClr val="FFFFFF"/>
                </a:solidFill>
                <a:latin typeface="Calibri"/>
                <a:cs typeface="Calibri"/>
              </a:rPr>
              <a:t>SR</a:t>
            </a:r>
            <a:endParaRPr sz="1300">
              <a:latin typeface="Calibri"/>
              <a:cs typeface="Calibri"/>
            </a:endParaRPr>
          </a:p>
        </p:txBody>
      </p:sp>
      <p:sp>
        <p:nvSpPr>
          <p:cNvPr id="9" name="object 9"/>
          <p:cNvSpPr txBox="1"/>
          <p:nvPr/>
        </p:nvSpPr>
        <p:spPr>
          <a:xfrm>
            <a:off x="4802665" y="2582634"/>
            <a:ext cx="166716" cy="763588"/>
          </a:xfrm>
          <a:prstGeom prst="rect">
            <a:avLst/>
          </a:prstGeom>
        </p:spPr>
        <p:txBody>
          <a:bodyPr wrap="square" lIns="0" tIns="0" rIns="0" bIns="0" rtlCol="0">
            <a:noAutofit/>
          </a:bodyPr>
          <a:lstStyle/>
          <a:p>
            <a:pPr marL="10319">
              <a:lnSpc>
                <a:spcPts val="6013"/>
              </a:lnSpc>
              <a:spcBef>
                <a:spcPts val="301"/>
              </a:spcBef>
            </a:pPr>
            <a:r>
              <a:rPr sz="5850" dirty="0">
                <a:solidFill>
                  <a:srgbClr val="82A5BF"/>
                </a:solidFill>
                <a:latin typeface="Times New Roman"/>
                <a:cs typeface="Times New Roman"/>
              </a:rPr>
              <a:t>-</a:t>
            </a:r>
            <a:r>
              <a:rPr sz="5850" dirty="0">
                <a:solidFill>
                  <a:srgbClr val="6E93B1"/>
                </a:solidFill>
                <a:latin typeface="Times New Roman"/>
                <a:cs typeface="Times New Roman"/>
              </a:rPr>
              <a:t>·</a:t>
            </a:r>
            <a:endParaRPr sz="5850">
              <a:latin typeface="Times New Roman"/>
              <a:cs typeface="Times New Roman"/>
            </a:endParaRPr>
          </a:p>
        </p:txBody>
      </p:sp>
      <p:sp>
        <p:nvSpPr>
          <p:cNvPr id="8" name="object 8"/>
          <p:cNvSpPr txBox="1"/>
          <p:nvPr/>
        </p:nvSpPr>
        <p:spPr>
          <a:xfrm>
            <a:off x="5146791" y="2582634"/>
            <a:ext cx="83788" cy="763588"/>
          </a:xfrm>
          <a:prstGeom prst="rect">
            <a:avLst/>
          </a:prstGeom>
        </p:spPr>
        <p:txBody>
          <a:bodyPr wrap="square" lIns="0" tIns="0" rIns="0" bIns="0" rtlCol="0">
            <a:noAutofit/>
          </a:bodyPr>
          <a:lstStyle/>
          <a:p>
            <a:pPr algn="ctr">
              <a:lnSpc>
                <a:spcPts val="6013"/>
              </a:lnSpc>
              <a:spcBef>
                <a:spcPts val="301"/>
              </a:spcBef>
            </a:pPr>
            <a:r>
              <a:rPr sz="5850" dirty="0">
                <a:solidFill>
                  <a:srgbClr val="8EB6D4"/>
                </a:solidFill>
                <a:latin typeface="Times New Roman"/>
                <a:cs typeface="Times New Roman"/>
              </a:rPr>
              <a:t>.</a:t>
            </a:r>
            <a:endParaRPr sz="5850">
              <a:latin typeface="Times New Roman"/>
              <a:cs typeface="Times New Roman"/>
            </a:endParaRPr>
          </a:p>
        </p:txBody>
      </p:sp>
      <p:sp>
        <p:nvSpPr>
          <p:cNvPr id="7" name="object 7"/>
          <p:cNvSpPr txBox="1"/>
          <p:nvPr/>
        </p:nvSpPr>
        <p:spPr>
          <a:xfrm>
            <a:off x="1702028" y="4271630"/>
            <a:ext cx="598382" cy="165512"/>
          </a:xfrm>
          <a:prstGeom prst="rect">
            <a:avLst/>
          </a:prstGeom>
        </p:spPr>
        <p:txBody>
          <a:bodyPr wrap="square" lIns="0" tIns="0" rIns="0" bIns="0" rtlCol="0">
            <a:noAutofit/>
          </a:bodyPr>
          <a:lstStyle/>
          <a:p>
            <a:pPr marL="10319">
              <a:lnSpc>
                <a:spcPts val="1243"/>
              </a:lnSpc>
              <a:spcBef>
                <a:spcPts val="62"/>
              </a:spcBef>
            </a:pPr>
            <a:r>
              <a:rPr sz="1706" b="1" baseline="1950" dirty="0">
                <a:solidFill>
                  <a:srgbClr val="404040"/>
                </a:solidFill>
                <a:latin typeface="Calibri"/>
                <a:cs typeface="Calibri"/>
              </a:rPr>
              <a:t>Progres</a:t>
            </a:r>
            <a:r>
              <a:rPr sz="1706" b="1" spc="3" baseline="1950" dirty="0">
                <a:solidFill>
                  <a:srgbClr val="404040"/>
                </a:solidFill>
                <a:latin typeface="Calibri"/>
                <a:cs typeface="Calibri"/>
              </a:rPr>
              <a:t>s</a:t>
            </a:r>
            <a:r>
              <a:rPr sz="1706" b="1" baseline="1950" dirty="0">
                <a:solidFill>
                  <a:srgbClr val="404040"/>
                </a:solidFill>
                <a:latin typeface="Calibri"/>
                <a:cs typeface="Calibri"/>
              </a:rPr>
              <a:t>:</a:t>
            </a:r>
            <a:endParaRPr sz="1138">
              <a:latin typeface="Calibri"/>
              <a:cs typeface="Calibri"/>
            </a:endParaRPr>
          </a:p>
        </p:txBody>
      </p:sp>
      <p:sp>
        <p:nvSpPr>
          <p:cNvPr id="6" name="object 6"/>
          <p:cNvSpPr txBox="1"/>
          <p:nvPr/>
        </p:nvSpPr>
        <p:spPr>
          <a:xfrm>
            <a:off x="6444259" y="4283290"/>
            <a:ext cx="2017075" cy="667520"/>
          </a:xfrm>
          <a:prstGeom prst="rect">
            <a:avLst/>
          </a:prstGeom>
        </p:spPr>
        <p:txBody>
          <a:bodyPr wrap="square" lIns="0" tIns="0" rIns="0" bIns="0" rtlCol="0">
            <a:noAutofit/>
          </a:bodyPr>
          <a:lstStyle/>
          <a:p>
            <a:pPr marL="10319" marR="19912">
              <a:lnSpc>
                <a:spcPts val="1243"/>
              </a:lnSpc>
              <a:spcBef>
                <a:spcPts val="62"/>
              </a:spcBef>
            </a:pPr>
            <a:r>
              <a:rPr sz="1706" b="1" baseline="1950" dirty="0">
                <a:solidFill>
                  <a:srgbClr val="404040"/>
                </a:solidFill>
                <a:latin typeface="Calibri"/>
                <a:cs typeface="Calibri"/>
              </a:rPr>
              <a:t>Progres</a:t>
            </a:r>
            <a:r>
              <a:rPr sz="1706" b="1" spc="3" baseline="1950" dirty="0">
                <a:solidFill>
                  <a:srgbClr val="404040"/>
                </a:solidFill>
                <a:latin typeface="Calibri"/>
                <a:cs typeface="Calibri"/>
              </a:rPr>
              <a:t>s</a:t>
            </a:r>
            <a:r>
              <a:rPr sz="1706" b="1" baseline="1950" dirty="0">
                <a:solidFill>
                  <a:srgbClr val="404040"/>
                </a:solidFill>
                <a:latin typeface="Calibri"/>
                <a:cs typeface="Calibri"/>
              </a:rPr>
              <a:t>:</a:t>
            </a:r>
            <a:endParaRPr sz="1138">
              <a:latin typeface="Calibri"/>
              <a:cs typeface="Calibri"/>
            </a:endParaRPr>
          </a:p>
          <a:p>
            <a:pPr marL="77493">
              <a:lnSpc>
                <a:spcPts val="1560"/>
              </a:lnSpc>
              <a:spcBef>
                <a:spcPts val="816"/>
              </a:spcBef>
            </a:pPr>
            <a:r>
              <a:rPr sz="1300" spc="-20" dirty="0">
                <a:solidFill>
                  <a:srgbClr val="FFFFFF"/>
                </a:solidFill>
                <a:latin typeface="Calibri"/>
                <a:cs typeface="Calibri"/>
              </a:rPr>
              <a:t>F</a:t>
            </a:r>
            <a:r>
              <a:rPr sz="1300" dirty="0">
                <a:solidFill>
                  <a:srgbClr val="FFFFFF"/>
                </a:solidFill>
                <a:latin typeface="Calibri"/>
                <a:cs typeface="Calibri"/>
              </a:rPr>
              <a:t>eas</a:t>
            </a:r>
            <a:r>
              <a:rPr sz="1300" spc="3" dirty="0">
                <a:solidFill>
                  <a:srgbClr val="FFFFFF"/>
                </a:solidFill>
                <a:latin typeface="Calibri"/>
                <a:cs typeface="Calibri"/>
              </a:rPr>
              <a:t>i</a:t>
            </a:r>
            <a:r>
              <a:rPr sz="1300" dirty="0">
                <a:solidFill>
                  <a:srgbClr val="FFFFFF"/>
                </a:solidFill>
                <a:latin typeface="Calibri"/>
                <a:cs typeface="Calibri"/>
              </a:rPr>
              <a:t>b</a:t>
            </a:r>
            <a:r>
              <a:rPr sz="1300" spc="3" dirty="0">
                <a:solidFill>
                  <a:srgbClr val="FFFFFF"/>
                </a:solidFill>
                <a:latin typeface="Calibri"/>
                <a:cs typeface="Calibri"/>
              </a:rPr>
              <a:t>ilit</a:t>
            </a:r>
            <a:r>
              <a:rPr sz="1300" dirty="0">
                <a:solidFill>
                  <a:srgbClr val="FFFFFF"/>
                </a:solidFill>
                <a:latin typeface="Calibri"/>
                <a:cs typeface="Calibri"/>
              </a:rPr>
              <a:t>y</a:t>
            </a:r>
            <a:r>
              <a:rPr sz="1300" spc="-68" dirty="0">
                <a:solidFill>
                  <a:srgbClr val="FFFFFF"/>
                </a:solidFill>
                <a:latin typeface="Calibri"/>
                <a:cs typeface="Calibri"/>
              </a:rPr>
              <a:t> </a:t>
            </a:r>
            <a:r>
              <a:rPr sz="1300" dirty="0">
                <a:solidFill>
                  <a:srgbClr val="FFFFFF"/>
                </a:solidFill>
                <a:latin typeface="Calibri"/>
                <a:cs typeface="Calibri"/>
              </a:rPr>
              <a:t>St</a:t>
            </a:r>
            <a:r>
              <a:rPr sz="1300" spc="3" dirty="0">
                <a:solidFill>
                  <a:srgbClr val="FFFFFF"/>
                </a:solidFill>
                <a:latin typeface="Calibri"/>
                <a:cs typeface="Calibri"/>
              </a:rPr>
              <a:t>u</a:t>
            </a:r>
            <a:r>
              <a:rPr sz="1300" dirty="0">
                <a:solidFill>
                  <a:srgbClr val="FFFFFF"/>
                </a:solidFill>
                <a:latin typeface="Calibri"/>
                <a:cs typeface="Calibri"/>
              </a:rPr>
              <a:t>d</a:t>
            </a:r>
            <a:r>
              <a:rPr sz="1300" spc="-89" dirty="0">
                <a:solidFill>
                  <a:srgbClr val="FFFFFF"/>
                </a:solidFill>
                <a:latin typeface="Calibri"/>
                <a:cs typeface="Calibri"/>
              </a:rPr>
              <a:t>y</a:t>
            </a:r>
            <a:r>
              <a:rPr sz="1300" dirty="0">
                <a:solidFill>
                  <a:srgbClr val="FFFFFF"/>
                </a:solidFill>
                <a:latin typeface="Calibri"/>
                <a:cs typeface="Calibri"/>
              </a:rPr>
              <a:t>,</a:t>
            </a:r>
            <a:r>
              <a:rPr sz="1300" spc="-33" dirty="0">
                <a:solidFill>
                  <a:srgbClr val="FFFFFF"/>
                </a:solidFill>
                <a:latin typeface="Calibri"/>
                <a:cs typeface="Calibri"/>
              </a:rPr>
              <a:t> </a:t>
            </a:r>
            <a:r>
              <a:rPr sz="1300" dirty="0">
                <a:solidFill>
                  <a:srgbClr val="FFFFFF"/>
                </a:solidFill>
                <a:latin typeface="Calibri"/>
                <a:cs typeface="Calibri"/>
              </a:rPr>
              <a:t>FEE</a:t>
            </a:r>
            <a:r>
              <a:rPr sz="1300" spc="7" dirty="0">
                <a:solidFill>
                  <a:srgbClr val="FFFFFF"/>
                </a:solidFill>
                <a:latin typeface="Calibri"/>
                <a:cs typeface="Calibri"/>
              </a:rPr>
              <a:t>D</a:t>
            </a:r>
            <a:r>
              <a:rPr sz="1300" spc="3" dirty="0">
                <a:solidFill>
                  <a:srgbClr val="FFFFFF"/>
                </a:solidFill>
                <a:latin typeface="Calibri"/>
                <a:cs typeface="Calibri"/>
              </a:rPr>
              <a:t>-</a:t>
            </a:r>
            <a:r>
              <a:rPr sz="1300" dirty="0">
                <a:solidFill>
                  <a:srgbClr val="FFFFFF"/>
                </a:solidFill>
                <a:latin typeface="Calibri"/>
                <a:cs typeface="Calibri"/>
              </a:rPr>
              <a:t>DE</a:t>
            </a:r>
            <a:r>
              <a:rPr sz="1300" spc="3" dirty="0">
                <a:solidFill>
                  <a:srgbClr val="FFFFFF"/>
                </a:solidFill>
                <a:latin typeface="Calibri"/>
                <a:cs typeface="Calibri"/>
              </a:rPr>
              <a:t>D</a:t>
            </a:r>
            <a:r>
              <a:rPr sz="1300" dirty="0">
                <a:solidFill>
                  <a:srgbClr val="FFFFFF"/>
                </a:solidFill>
                <a:latin typeface="Calibri"/>
                <a:cs typeface="Calibri"/>
              </a:rPr>
              <a:t>C </a:t>
            </a:r>
            <a:r>
              <a:rPr sz="1300" spc="3" dirty="0">
                <a:solidFill>
                  <a:srgbClr val="FFFFFF"/>
                </a:solidFill>
                <a:latin typeface="Calibri"/>
                <a:cs typeface="Calibri"/>
              </a:rPr>
              <a:t>I</a:t>
            </a:r>
            <a:r>
              <a:rPr sz="1300" dirty="0">
                <a:solidFill>
                  <a:srgbClr val="FFFFFF"/>
                </a:solidFill>
                <a:latin typeface="Calibri"/>
                <a:cs typeface="Calibri"/>
              </a:rPr>
              <a:t>n</a:t>
            </a:r>
            <a:r>
              <a:rPr sz="1300" spc="3" dirty="0">
                <a:solidFill>
                  <a:srgbClr val="FFFFFF"/>
                </a:solidFill>
                <a:latin typeface="Calibri"/>
                <a:cs typeface="Calibri"/>
              </a:rPr>
              <a:t>iti</a:t>
            </a:r>
            <a:r>
              <a:rPr sz="1300" dirty="0">
                <a:solidFill>
                  <a:srgbClr val="FFFFFF"/>
                </a:solidFill>
                <a:latin typeface="Calibri"/>
                <a:cs typeface="Calibri"/>
              </a:rPr>
              <a:t>al</a:t>
            </a:r>
            <a:r>
              <a:rPr sz="1300" spc="-54" dirty="0">
                <a:solidFill>
                  <a:srgbClr val="FFFFFF"/>
                </a:solidFill>
                <a:latin typeface="Calibri"/>
                <a:cs typeface="Calibri"/>
              </a:rPr>
              <a:t> </a:t>
            </a:r>
            <a:r>
              <a:rPr sz="1300" dirty="0">
                <a:solidFill>
                  <a:srgbClr val="FFFFFF"/>
                </a:solidFill>
                <a:latin typeface="Calibri"/>
                <a:cs typeface="Calibri"/>
              </a:rPr>
              <a:t>Busi</a:t>
            </a:r>
            <a:r>
              <a:rPr sz="1300" spc="3" dirty="0">
                <a:solidFill>
                  <a:srgbClr val="FFFFFF"/>
                </a:solidFill>
                <a:latin typeface="Calibri"/>
                <a:cs typeface="Calibri"/>
              </a:rPr>
              <a:t>n</a:t>
            </a:r>
            <a:r>
              <a:rPr sz="1300" dirty="0">
                <a:solidFill>
                  <a:srgbClr val="FFFFFF"/>
                </a:solidFill>
                <a:latin typeface="Calibri"/>
                <a:cs typeface="Calibri"/>
              </a:rPr>
              <a:t>ess</a:t>
            </a:r>
            <a:r>
              <a:rPr sz="1300" spc="-41" dirty="0">
                <a:solidFill>
                  <a:srgbClr val="FFFFFF"/>
                </a:solidFill>
                <a:latin typeface="Calibri"/>
                <a:cs typeface="Calibri"/>
              </a:rPr>
              <a:t> </a:t>
            </a:r>
            <a:r>
              <a:rPr sz="1300" dirty="0">
                <a:solidFill>
                  <a:srgbClr val="FFFFFF"/>
                </a:solidFill>
                <a:latin typeface="Calibri"/>
                <a:cs typeface="Calibri"/>
              </a:rPr>
              <a:t>P</a:t>
            </a:r>
            <a:r>
              <a:rPr sz="1300" spc="-20" dirty="0">
                <a:solidFill>
                  <a:srgbClr val="FFFFFF"/>
                </a:solidFill>
                <a:latin typeface="Calibri"/>
                <a:cs typeface="Calibri"/>
              </a:rPr>
              <a:t>r</a:t>
            </a:r>
            <a:r>
              <a:rPr sz="1300" dirty="0">
                <a:solidFill>
                  <a:srgbClr val="FFFFFF"/>
                </a:solidFill>
                <a:latin typeface="Calibri"/>
                <a:cs typeface="Calibri"/>
              </a:rPr>
              <a:t>oposal</a:t>
            </a:r>
            <a:endParaRPr sz="1300">
              <a:latin typeface="Calibri"/>
              <a:cs typeface="Calibri"/>
            </a:endParaRPr>
          </a:p>
        </p:txBody>
      </p:sp>
      <p:sp>
        <p:nvSpPr>
          <p:cNvPr id="5" name="object 5"/>
          <p:cNvSpPr txBox="1"/>
          <p:nvPr/>
        </p:nvSpPr>
        <p:spPr>
          <a:xfrm>
            <a:off x="1745862" y="4567365"/>
            <a:ext cx="615288" cy="383444"/>
          </a:xfrm>
          <a:prstGeom prst="rect">
            <a:avLst/>
          </a:prstGeom>
        </p:spPr>
        <p:txBody>
          <a:bodyPr wrap="square" lIns="0" tIns="0" rIns="0" bIns="0" rtlCol="0">
            <a:noAutofit/>
          </a:bodyPr>
          <a:lstStyle/>
          <a:p>
            <a:pPr marL="10319" marR="24702">
              <a:lnSpc>
                <a:spcPts val="1402"/>
              </a:lnSpc>
              <a:spcBef>
                <a:spcPts val="70"/>
              </a:spcBef>
            </a:pPr>
            <a:r>
              <a:rPr sz="1950" baseline="3413" dirty="0">
                <a:solidFill>
                  <a:srgbClr val="FFFFFF"/>
                </a:solidFill>
                <a:latin typeface="Calibri"/>
                <a:cs typeface="Calibri"/>
              </a:rPr>
              <a:t>P</a:t>
            </a:r>
            <a:r>
              <a:rPr sz="1950" spc="3" baseline="3413" dirty="0">
                <a:solidFill>
                  <a:srgbClr val="FFFFFF"/>
                </a:solidFill>
                <a:latin typeface="Calibri"/>
                <a:cs typeface="Calibri"/>
              </a:rPr>
              <a:t>h</a:t>
            </a:r>
            <a:r>
              <a:rPr sz="1950" baseline="3413" dirty="0">
                <a:solidFill>
                  <a:srgbClr val="FFFFFF"/>
                </a:solidFill>
                <a:latin typeface="Calibri"/>
                <a:cs typeface="Calibri"/>
              </a:rPr>
              <a:t>ase</a:t>
            </a:r>
            <a:endParaRPr sz="1300">
              <a:latin typeface="Calibri"/>
              <a:cs typeface="Calibri"/>
            </a:endParaRPr>
          </a:p>
          <a:p>
            <a:pPr marL="10319">
              <a:lnSpc>
                <a:spcPts val="1560"/>
              </a:lnSpc>
              <a:spcBef>
                <a:spcPts val="7"/>
              </a:spcBef>
            </a:pPr>
            <a:r>
              <a:rPr sz="1950" baseline="1706" dirty="0">
                <a:solidFill>
                  <a:srgbClr val="FFFFFF"/>
                </a:solidFill>
                <a:latin typeface="Calibri"/>
                <a:cs typeface="Calibri"/>
              </a:rPr>
              <a:t>P</a:t>
            </a:r>
            <a:r>
              <a:rPr sz="1950" spc="-20" baseline="1706" dirty="0">
                <a:solidFill>
                  <a:srgbClr val="FFFFFF"/>
                </a:solidFill>
                <a:latin typeface="Calibri"/>
                <a:cs typeface="Calibri"/>
              </a:rPr>
              <a:t>r</a:t>
            </a:r>
            <a:r>
              <a:rPr sz="1950" baseline="1706" dirty="0">
                <a:solidFill>
                  <a:srgbClr val="FFFFFF"/>
                </a:solidFill>
                <a:latin typeface="Calibri"/>
                <a:cs typeface="Calibri"/>
              </a:rPr>
              <a:t>og</a:t>
            </a:r>
            <a:r>
              <a:rPr sz="1950" spc="-20" baseline="1706" dirty="0">
                <a:solidFill>
                  <a:srgbClr val="FFFFFF"/>
                </a:solidFill>
                <a:latin typeface="Calibri"/>
                <a:cs typeface="Calibri"/>
              </a:rPr>
              <a:t>r</a:t>
            </a:r>
            <a:r>
              <a:rPr sz="1950" baseline="1706" dirty="0">
                <a:solidFill>
                  <a:srgbClr val="FFFFFF"/>
                </a:solidFill>
                <a:latin typeface="Calibri"/>
                <a:cs typeface="Calibri"/>
              </a:rPr>
              <a:t>ess</a:t>
            </a:r>
            <a:endParaRPr sz="1300">
              <a:latin typeface="Calibri"/>
              <a:cs typeface="Calibri"/>
            </a:endParaRPr>
          </a:p>
        </p:txBody>
      </p:sp>
      <p:sp>
        <p:nvSpPr>
          <p:cNvPr id="4" name="object 4"/>
          <p:cNvSpPr txBox="1"/>
          <p:nvPr/>
        </p:nvSpPr>
        <p:spPr>
          <a:xfrm>
            <a:off x="2488771" y="4567365"/>
            <a:ext cx="1556814" cy="383444"/>
          </a:xfrm>
          <a:prstGeom prst="rect">
            <a:avLst/>
          </a:prstGeom>
        </p:spPr>
        <p:txBody>
          <a:bodyPr wrap="square" lIns="0" tIns="0" rIns="0" bIns="0" rtlCol="0">
            <a:noAutofit/>
          </a:bodyPr>
          <a:lstStyle/>
          <a:p>
            <a:pPr marL="10319" marR="24702">
              <a:lnSpc>
                <a:spcPts val="1402"/>
              </a:lnSpc>
              <a:spcBef>
                <a:spcPts val="70"/>
              </a:spcBef>
            </a:pPr>
            <a:r>
              <a:rPr sz="1950" baseline="3413" dirty="0">
                <a:solidFill>
                  <a:srgbClr val="FFFFFF"/>
                </a:solidFill>
                <a:latin typeface="Calibri"/>
                <a:cs typeface="Calibri"/>
              </a:rPr>
              <a:t>:</a:t>
            </a:r>
            <a:r>
              <a:rPr sz="1950" spc="-3" baseline="3413" dirty="0">
                <a:solidFill>
                  <a:srgbClr val="FFFFFF"/>
                </a:solidFill>
                <a:latin typeface="Calibri"/>
                <a:cs typeface="Calibri"/>
              </a:rPr>
              <a:t> </a:t>
            </a:r>
            <a:r>
              <a:rPr sz="1950" baseline="3413" dirty="0">
                <a:solidFill>
                  <a:srgbClr val="FFFFFF"/>
                </a:solidFill>
                <a:latin typeface="Calibri"/>
                <a:cs typeface="Calibri"/>
              </a:rPr>
              <a:t>24</a:t>
            </a:r>
            <a:r>
              <a:rPr sz="1950" spc="-13" baseline="3413" dirty="0">
                <a:solidFill>
                  <a:srgbClr val="FFFFFF"/>
                </a:solidFill>
                <a:latin typeface="Calibri"/>
                <a:cs typeface="Calibri"/>
              </a:rPr>
              <a:t> </a:t>
            </a:r>
            <a:r>
              <a:rPr sz="1950" baseline="3413" dirty="0">
                <a:solidFill>
                  <a:srgbClr val="FFFFFF"/>
                </a:solidFill>
                <a:latin typeface="Calibri"/>
                <a:cs typeface="Calibri"/>
              </a:rPr>
              <a:t>ci</a:t>
            </a:r>
            <a:r>
              <a:rPr sz="1950" spc="3" baseline="3413" dirty="0">
                <a:solidFill>
                  <a:srgbClr val="FFFFFF"/>
                </a:solidFill>
                <a:latin typeface="Calibri"/>
                <a:cs typeface="Calibri"/>
              </a:rPr>
              <a:t>ti</a:t>
            </a:r>
            <a:r>
              <a:rPr sz="1950" baseline="3413" dirty="0">
                <a:solidFill>
                  <a:srgbClr val="FFFFFF"/>
                </a:solidFill>
                <a:latin typeface="Calibri"/>
                <a:cs typeface="Calibri"/>
              </a:rPr>
              <a:t>es</a:t>
            </a:r>
            <a:r>
              <a:rPr sz="1950" spc="-3" baseline="3413" dirty="0">
                <a:solidFill>
                  <a:srgbClr val="FFFFFF"/>
                </a:solidFill>
                <a:latin typeface="Calibri"/>
                <a:cs typeface="Calibri"/>
              </a:rPr>
              <a:t>/</a:t>
            </a:r>
            <a:r>
              <a:rPr sz="1950" spc="-24" baseline="3413" dirty="0">
                <a:solidFill>
                  <a:srgbClr val="FFFFFF"/>
                </a:solidFill>
                <a:latin typeface="Calibri"/>
                <a:cs typeface="Calibri"/>
              </a:rPr>
              <a:t>r</a:t>
            </a:r>
            <a:r>
              <a:rPr sz="1950" baseline="3413" dirty="0">
                <a:solidFill>
                  <a:srgbClr val="FFFFFF"/>
                </a:solidFill>
                <a:latin typeface="Calibri"/>
                <a:cs typeface="Calibri"/>
              </a:rPr>
              <a:t>e</a:t>
            </a:r>
            <a:r>
              <a:rPr sz="1950" spc="-7" baseline="3413" dirty="0">
                <a:solidFill>
                  <a:srgbClr val="FFFFFF"/>
                </a:solidFill>
                <a:latin typeface="Calibri"/>
                <a:cs typeface="Calibri"/>
              </a:rPr>
              <a:t>g</a:t>
            </a:r>
            <a:r>
              <a:rPr sz="1950" baseline="3413" dirty="0">
                <a:solidFill>
                  <a:srgbClr val="FFFFFF"/>
                </a:solidFill>
                <a:latin typeface="Calibri"/>
                <a:cs typeface="Calibri"/>
              </a:rPr>
              <a:t>encies</a:t>
            </a:r>
            <a:endParaRPr sz="1300">
              <a:latin typeface="Calibri"/>
              <a:cs typeface="Calibri"/>
            </a:endParaRPr>
          </a:p>
          <a:p>
            <a:pPr marL="10319">
              <a:lnSpc>
                <a:spcPts val="1560"/>
              </a:lnSpc>
              <a:spcBef>
                <a:spcPts val="7"/>
              </a:spcBef>
            </a:pPr>
            <a:r>
              <a:rPr sz="1950" baseline="1706" dirty="0">
                <a:solidFill>
                  <a:srgbClr val="FFFFFF"/>
                </a:solidFill>
                <a:latin typeface="Calibri"/>
                <a:cs typeface="Calibri"/>
              </a:rPr>
              <a:t>:</a:t>
            </a:r>
            <a:r>
              <a:rPr sz="1950" spc="-3" baseline="1706" dirty="0">
                <a:solidFill>
                  <a:srgbClr val="FFFFFF"/>
                </a:solidFill>
                <a:latin typeface="Calibri"/>
                <a:cs typeface="Calibri"/>
              </a:rPr>
              <a:t> </a:t>
            </a:r>
            <a:r>
              <a:rPr sz="1950" spc="3" baseline="1706" dirty="0">
                <a:solidFill>
                  <a:srgbClr val="FFFFFF"/>
                </a:solidFill>
                <a:latin typeface="Calibri"/>
                <a:cs typeface="Calibri"/>
              </a:rPr>
              <a:t>C</a:t>
            </a:r>
            <a:r>
              <a:rPr sz="1950" baseline="1706" dirty="0">
                <a:solidFill>
                  <a:srgbClr val="FFFFFF"/>
                </a:solidFill>
                <a:latin typeface="Calibri"/>
                <a:cs typeface="Calibri"/>
              </a:rPr>
              <a:t>on</a:t>
            </a:r>
            <a:r>
              <a:rPr sz="1950" spc="-11" baseline="1706" dirty="0">
                <a:solidFill>
                  <a:srgbClr val="FFFFFF"/>
                </a:solidFill>
                <a:latin typeface="Calibri"/>
                <a:cs typeface="Calibri"/>
              </a:rPr>
              <a:t>s</a:t>
            </a:r>
            <a:r>
              <a:rPr sz="1950" spc="3" baseline="1706" dirty="0">
                <a:solidFill>
                  <a:srgbClr val="FFFFFF"/>
                </a:solidFill>
                <a:latin typeface="Calibri"/>
                <a:cs typeface="Calibri"/>
              </a:rPr>
              <a:t>t</a:t>
            </a:r>
            <a:r>
              <a:rPr sz="1950" spc="-3" baseline="1706" dirty="0">
                <a:solidFill>
                  <a:srgbClr val="FFFFFF"/>
                </a:solidFill>
                <a:latin typeface="Calibri"/>
                <a:cs typeface="Calibri"/>
              </a:rPr>
              <a:t>r</a:t>
            </a:r>
            <a:r>
              <a:rPr sz="1950" baseline="1706" dirty="0">
                <a:solidFill>
                  <a:srgbClr val="FFFFFF"/>
                </a:solidFill>
                <a:latin typeface="Calibri"/>
                <a:cs typeface="Calibri"/>
              </a:rPr>
              <a:t>uct</a:t>
            </a:r>
            <a:r>
              <a:rPr sz="1950" spc="7" baseline="1706" dirty="0">
                <a:solidFill>
                  <a:srgbClr val="FFFFFF"/>
                </a:solidFill>
                <a:latin typeface="Calibri"/>
                <a:cs typeface="Calibri"/>
              </a:rPr>
              <a:t>i</a:t>
            </a:r>
            <a:r>
              <a:rPr sz="1950" baseline="1706" dirty="0">
                <a:solidFill>
                  <a:srgbClr val="FFFFFF"/>
                </a:solidFill>
                <a:latin typeface="Calibri"/>
                <a:cs typeface="Calibri"/>
              </a:rPr>
              <a:t>on</a:t>
            </a:r>
            <a:r>
              <a:rPr sz="1950" spc="-63" baseline="1706" dirty="0">
                <a:solidFill>
                  <a:srgbClr val="FFFFFF"/>
                </a:solidFill>
                <a:latin typeface="Calibri"/>
                <a:cs typeface="Calibri"/>
              </a:rPr>
              <a:t> </a:t>
            </a:r>
            <a:r>
              <a:rPr sz="1950" spc="-3" baseline="1706" dirty="0">
                <a:solidFill>
                  <a:srgbClr val="FFFFFF"/>
                </a:solidFill>
                <a:latin typeface="Calibri"/>
                <a:cs typeface="Calibri"/>
              </a:rPr>
              <a:t>82</a:t>
            </a:r>
            <a:r>
              <a:rPr sz="1950" baseline="1706" dirty="0">
                <a:solidFill>
                  <a:srgbClr val="FFFFFF"/>
                </a:solidFill>
                <a:latin typeface="Calibri"/>
                <a:cs typeface="Calibri"/>
              </a:rPr>
              <a:t>,</a:t>
            </a:r>
            <a:r>
              <a:rPr sz="1950" spc="-3" baseline="1706" dirty="0">
                <a:solidFill>
                  <a:srgbClr val="FFFFFF"/>
                </a:solidFill>
                <a:latin typeface="Calibri"/>
                <a:cs typeface="Calibri"/>
              </a:rPr>
              <a:t>6</a:t>
            </a:r>
            <a:r>
              <a:rPr sz="1950" baseline="1706" dirty="0">
                <a:solidFill>
                  <a:srgbClr val="FFFFFF"/>
                </a:solidFill>
                <a:latin typeface="Calibri"/>
                <a:cs typeface="Calibri"/>
              </a:rPr>
              <a:t>4</a:t>
            </a:r>
            <a:r>
              <a:rPr sz="1950" spc="2" baseline="1706" dirty="0">
                <a:solidFill>
                  <a:srgbClr val="FFFFFF"/>
                </a:solidFill>
                <a:latin typeface="Calibri"/>
                <a:cs typeface="Calibri"/>
              </a:rPr>
              <a:t> </a:t>
            </a:r>
            <a:r>
              <a:rPr sz="1950" baseline="1706" dirty="0">
                <a:solidFill>
                  <a:srgbClr val="FFFFFF"/>
                </a:solidFill>
                <a:latin typeface="Calibri"/>
                <a:cs typeface="Calibri"/>
              </a:rPr>
              <a:t>%</a:t>
            </a:r>
            <a:endParaRPr sz="1300">
              <a:latin typeface="Calibri"/>
              <a:cs typeface="Calibri"/>
            </a:endParaRPr>
          </a:p>
        </p:txBody>
      </p:sp>
      <p:sp>
        <p:nvSpPr>
          <p:cNvPr id="3" name="object 3"/>
          <p:cNvSpPr txBox="1"/>
          <p:nvPr/>
        </p:nvSpPr>
        <p:spPr>
          <a:xfrm>
            <a:off x="1695837" y="5072262"/>
            <a:ext cx="3612902" cy="441621"/>
          </a:xfrm>
          <a:prstGeom prst="rect">
            <a:avLst/>
          </a:prstGeom>
        </p:spPr>
        <p:txBody>
          <a:bodyPr wrap="square" lIns="0" tIns="0" rIns="0" bIns="0" rtlCol="0">
            <a:noAutofit/>
          </a:bodyPr>
          <a:lstStyle/>
          <a:p>
            <a:pPr marL="10319">
              <a:lnSpc>
                <a:spcPts val="1073"/>
              </a:lnSpc>
              <a:spcBef>
                <a:spcPts val="54"/>
              </a:spcBef>
            </a:pPr>
            <a:r>
              <a:rPr sz="1463" baseline="2275" dirty="0">
                <a:latin typeface="Calibri"/>
                <a:cs typeface="Calibri"/>
              </a:rPr>
              <a:t>*A</a:t>
            </a:r>
            <a:r>
              <a:rPr sz="1463" spc="7" baseline="2275" dirty="0">
                <a:latin typeface="Calibri"/>
                <a:cs typeface="Calibri"/>
              </a:rPr>
              <a:t>d</a:t>
            </a:r>
            <a:r>
              <a:rPr sz="1463" baseline="2275" dirty="0">
                <a:latin typeface="Calibri"/>
                <a:cs typeface="Calibri"/>
              </a:rPr>
              <a:t>j</a:t>
            </a:r>
            <a:r>
              <a:rPr sz="1463" spc="3" baseline="2275" dirty="0">
                <a:latin typeface="Calibri"/>
                <a:cs typeface="Calibri"/>
              </a:rPr>
              <a:t>u</a:t>
            </a:r>
            <a:r>
              <a:rPr sz="1463" spc="-11" baseline="2275" dirty="0">
                <a:latin typeface="Calibri"/>
                <a:cs typeface="Calibri"/>
              </a:rPr>
              <a:t>s</a:t>
            </a:r>
            <a:r>
              <a:rPr sz="1463" spc="3" baseline="2275" dirty="0">
                <a:latin typeface="Calibri"/>
                <a:cs typeface="Calibri"/>
              </a:rPr>
              <a:t>t</a:t>
            </a:r>
            <a:r>
              <a:rPr sz="1463" baseline="2275" dirty="0">
                <a:latin typeface="Calibri"/>
                <a:cs typeface="Calibri"/>
              </a:rPr>
              <a:t>ment</a:t>
            </a:r>
            <a:r>
              <a:rPr sz="1463" spc="-20" baseline="2275" dirty="0">
                <a:latin typeface="Calibri"/>
                <a:cs typeface="Calibri"/>
              </a:rPr>
              <a:t> </a:t>
            </a:r>
            <a:r>
              <a:rPr sz="1463" spc="-3" baseline="2275" dirty="0">
                <a:latin typeface="Calibri"/>
                <a:cs typeface="Calibri"/>
              </a:rPr>
              <a:t>t</a:t>
            </a:r>
            <a:r>
              <a:rPr sz="1463" baseline="2275" dirty="0">
                <a:latin typeface="Calibri"/>
                <a:cs typeface="Calibri"/>
              </a:rPr>
              <a:t>o</a:t>
            </a:r>
            <a:r>
              <a:rPr sz="1463" spc="-3" baseline="2275" dirty="0">
                <a:latin typeface="Calibri"/>
                <a:cs typeface="Calibri"/>
              </a:rPr>
              <a:t> </a:t>
            </a:r>
            <a:r>
              <a:rPr sz="1463" spc="3" baseline="2275" dirty="0">
                <a:latin typeface="Calibri"/>
                <a:cs typeface="Calibri"/>
              </a:rPr>
              <a:t>th</a:t>
            </a:r>
            <a:r>
              <a:rPr sz="1463" baseline="2275" dirty="0">
                <a:latin typeface="Calibri"/>
                <a:cs typeface="Calibri"/>
              </a:rPr>
              <a:t>e</a:t>
            </a:r>
            <a:r>
              <a:rPr sz="1463" spc="-3" baseline="2275" dirty="0">
                <a:latin typeface="Calibri"/>
                <a:cs typeface="Calibri"/>
              </a:rPr>
              <a:t> C</a:t>
            </a:r>
            <a:r>
              <a:rPr sz="1463" baseline="2275" dirty="0">
                <a:latin typeface="Calibri"/>
                <a:cs typeface="Calibri"/>
              </a:rPr>
              <a:t>i</a:t>
            </a:r>
            <a:r>
              <a:rPr sz="1463" spc="3" baseline="2275" dirty="0">
                <a:latin typeface="Calibri"/>
                <a:cs typeface="Calibri"/>
              </a:rPr>
              <a:t>t</a:t>
            </a:r>
            <a:r>
              <a:rPr sz="1463" baseline="2275" dirty="0">
                <a:latin typeface="Calibri"/>
                <a:cs typeface="Calibri"/>
              </a:rPr>
              <a:t>y</a:t>
            </a:r>
            <a:r>
              <a:rPr sz="1463" spc="-7" baseline="2275" dirty="0">
                <a:latin typeface="Calibri"/>
                <a:cs typeface="Calibri"/>
              </a:rPr>
              <a:t> </a:t>
            </a:r>
            <a:r>
              <a:rPr sz="1463" baseline="2275" dirty="0">
                <a:latin typeface="Calibri"/>
                <a:cs typeface="Calibri"/>
              </a:rPr>
              <a:t>Gas</a:t>
            </a:r>
            <a:r>
              <a:rPr sz="1463" spc="11" baseline="2275" dirty="0">
                <a:latin typeface="Calibri"/>
                <a:cs typeface="Calibri"/>
              </a:rPr>
              <a:t> </a:t>
            </a:r>
            <a:r>
              <a:rPr sz="1463" baseline="2275" dirty="0">
                <a:latin typeface="Calibri"/>
                <a:cs typeface="Calibri"/>
              </a:rPr>
              <a:t>P</a:t>
            </a:r>
            <a:r>
              <a:rPr sz="1463" spc="-15" baseline="2275" dirty="0">
                <a:latin typeface="Calibri"/>
                <a:cs typeface="Calibri"/>
              </a:rPr>
              <a:t>r</a:t>
            </a:r>
            <a:r>
              <a:rPr sz="1463" baseline="2275" dirty="0">
                <a:latin typeface="Calibri"/>
                <a:cs typeface="Calibri"/>
              </a:rPr>
              <a:t>o</a:t>
            </a:r>
            <a:r>
              <a:rPr sz="1463" spc="3" baseline="2275" dirty="0">
                <a:latin typeface="Calibri"/>
                <a:cs typeface="Calibri"/>
              </a:rPr>
              <a:t>j</a:t>
            </a:r>
            <a:r>
              <a:rPr sz="1463" baseline="2275" dirty="0">
                <a:latin typeface="Calibri"/>
                <a:cs typeface="Calibri"/>
              </a:rPr>
              <a:t>ect</a:t>
            </a:r>
            <a:r>
              <a:rPr sz="1463" spc="7" baseline="2275" dirty="0">
                <a:latin typeface="Calibri"/>
                <a:cs typeface="Calibri"/>
              </a:rPr>
              <a:t> </a:t>
            </a:r>
            <a:r>
              <a:rPr sz="1463" baseline="2275" dirty="0">
                <a:latin typeface="Calibri"/>
                <a:cs typeface="Calibri"/>
              </a:rPr>
              <a:t>A</a:t>
            </a:r>
            <a:r>
              <a:rPr sz="1463" spc="3" baseline="2275" dirty="0">
                <a:latin typeface="Calibri"/>
                <a:cs typeface="Calibri"/>
              </a:rPr>
              <a:t>P</a:t>
            </a:r>
            <a:r>
              <a:rPr sz="1463" spc="-3" baseline="2275" dirty="0">
                <a:latin typeface="Calibri"/>
                <a:cs typeface="Calibri"/>
              </a:rPr>
              <a:t>B</a:t>
            </a:r>
            <a:r>
              <a:rPr sz="1463" baseline="2275" dirty="0">
                <a:latin typeface="Calibri"/>
                <a:cs typeface="Calibri"/>
              </a:rPr>
              <a:t>N</a:t>
            </a:r>
            <a:r>
              <a:rPr sz="1463" spc="7" baseline="2275" dirty="0">
                <a:latin typeface="Calibri"/>
                <a:cs typeface="Calibri"/>
              </a:rPr>
              <a:t> </a:t>
            </a:r>
            <a:r>
              <a:rPr sz="1463" baseline="2275" dirty="0">
                <a:latin typeface="Calibri"/>
                <a:cs typeface="Calibri"/>
              </a:rPr>
              <a:t>2</a:t>
            </a:r>
            <a:r>
              <a:rPr sz="1463" spc="3" baseline="2275" dirty="0">
                <a:latin typeface="Calibri"/>
                <a:cs typeface="Calibri"/>
              </a:rPr>
              <a:t>0</a:t>
            </a:r>
            <a:r>
              <a:rPr sz="1463" baseline="2275" dirty="0">
                <a:latin typeface="Calibri"/>
                <a:cs typeface="Calibri"/>
              </a:rPr>
              <a:t>20</a:t>
            </a:r>
            <a:r>
              <a:rPr sz="1463" spc="7" baseline="2275" dirty="0">
                <a:latin typeface="Calibri"/>
                <a:cs typeface="Calibri"/>
              </a:rPr>
              <a:t> </a:t>
            </a:r>
            <a:r>
              <a:rPr sz="1463" spc="3" baseline="2275" dirty="0">
                <a:latin typeface="Calibri"/>
                <a:cs typeface="Calibri"/>
              </a:rPr>
              <a:t>du</a:t>
            </a:r>
            <a:r>
              <a:rPr sz="1463" baseline="2275" dirty="0">
                <a:latin typeface="Calibri"/>
                <a:cs typeface="Calibri"/>
              </a:rPr>
              <a:t>e</a:t>
            </a:r>
            <a:r>
              <a:rPr sz="1463" spc="-11" baseline="2275" dirty="0">
                <a:latin typeface="Calibri"/>
                <a:cs typeface="Calibri"/>
              </a:rPr>
              <a:t> </a:t>
            </a:r>
            <a:r>
              <a:rPr sz="1463" spc="-3" baseline="2275" dirty="0">
                <a:latin typeface="Calibri"/>
                <a:cs typeface="Calibri"/>
              </a:rPr>
              <a:t>t</a:t>
            </a:r>
            <a:r>
              <a:rPr sz="1463" baseline="2275" dirty="0">
                <a:latin typeface="Calibri"/>
                <a:cs typeface="Calibri"/>
              </a:rPr>
              <a:t>o</a:t>
            </a:r>
            <a:r>
              <a:rPr sz="1463" spc="-3" baseline="2275" dirty="0">
                <a:latin typeface="Calibri"/>
                <a:cs typeface="Calibri"/>
              </a:rPr>
              <a:t> </a:t>
            </a:r>
            <a:r>
              <a:rPr sz="1463" spc="-7" baseline="2275" dirty="0">
                <a:latin typeface="Calibri"/>
                <a:cs typeface="Calibri"/>
              </a:rPr>
              <a:t>e</a:t>
            </a:r>
            <a:r>
              <a:rPr sz="1463" spc="-3" baseline="2275" dirty="0">
                <a:latin typeface="Calibri"/>
                <a:cs typeface="Calibri"/>
              </a:rPr>
              <a:t>f</a:t>
            </a:r>
            <a:r>
              <a:rPr sz="1463" spc="3" baseline="2275" dirty="0">
                <a:latin typeface="Calibri"/>
                <a:cs typeface="Calibri"/>
              </a:rPr>
              <a:t>f</a:t>
            </a:r>
            <a:r>
              <a:rPr sz="1463" baseline="2275" dirty="0">
                <a:latin typeface="Calibri"/>
                <a:cs typeface="Calibri"/>
              </a:rPr>
              <a:t>i</a:t>
            </a:r>
            <a:r>
              <a:rPr sz="1463" spc="-3" baseline="2275" dirty="0">
                <a:latin typeface="Calibri"/>
                <a:cs typeface="Calibri"/>
              </a:rPr>
              <a:t>c</a:t>
            </a:r>
            <a:r>
              <a:rPr sz="1463" baseline="2275" dirty="0">
                <a:latin typeface="Calibri"/>
                <a:cs typeface="Calibri"/>
              </a:rPr>
              <a:t>ie</a:t>
            </a:r>
            <a:r>
              <a:rPr sz="1463" spc="7" baseline="2275" dirty="0">
                <a:latin typeface="Calibri"/>
                <a:cs typeface="Calibri"/>
              </a:rPr>
              <a:t>n</a:t>
            </a:r>
            <a:r>
              <a:rPr sz="1463" spc="-3" baseline="2275" dirty="0">
                <a:latin typeface="Calibri"/>
                <a:cs typeface="Calibri"/>
              </a:rPr>
              <a:t>c</a:t>
            </a:r>
            <a:r>
              <a:rPr sz="1463" baseline="2275" dirty="0">
                <a:latin typeface="Calibri"/>
                <a:cs typeface="Calibri"/>
              </a:rPr>
              <a:t>y</a:t>
            </a:r>
            <a:r>
              <a:rPr sz="1463" spc="-7" baseline="2275" dirty="0">
                <a:latin typeface="Calibri"/>
                <a:cs typeface="Calibri"/>
              </a:rPr>
              <a:t> </a:t>
            </a:r>
            <a:r>
              <a:rPr sz="1463" spc="3" baseline="2275" dirty="0">
                <a:latin typeface="Calibri"/>
                <a:cs typeface="Calibri"/>
              </a:rPr>
              <a:t>p</a:t>
            </a:r>
            <a:r>
              <a:rPr sz="1463" baseline="2275" dirty="0">
                <a:latin typeface="Calibri"/>
                <a:cs typeface="Calibri"/>
              </a:rPr>
              <a:t>olicy</a:t>
            </a:r>
            <a:endParaRPr sz="975">
              <a:latin typeface="Calibri"/>
              <a:cs typeface="Calibri"/>
            </a:endParaRPr>
          </a:p>
          <a:p>
            <a:pPr marL="10319" marR="18574">
              <a:lnSpc>
                <a:spcPts val="1170"/>
              </a:lnSpc>
              <a:spcBef>
                <a:spcPts val="5"/>
              </a:spcBef>
            </a:pPr>
            <a:r>
              <a:rPr sz="1463" spc="3" baseline="2275" dirty="0">
                <a:latin typeface="Calibri"/>
                <a:cs typeface="Calibri"/>
              </a:rPr>
              <a:t>f</a:t>
            </a:r>
            <a:r>
              <a:rPr sz="1463" spc="-15" baseline="2275" dirty="0">
                <a:latin typeface="Calibri"/>
                <a:cs typeface="Calibri"/>
              </a:rPr>
              <a:t>r</a:t>
            </a:r>
            <a:r>
              <a:rPr sz="1463" baseline="2275" dirty="0">
                <a:latin typeface="Calibri"/>
                <a:cs typeface="Calibri"/>
              </a:rPr>
              <a:t>om</a:t>
            </a:r>
            <a:r>
              <a:rPr sz="1463" spc="-3" baseline="2275" dirty="0">
                <a:latin typeface="Calibri"/>
                <a:cs typeface="Calibri"/>
              </a:rPr>
              <a:t> </a:t>
            </a:r>
            <a:r>
              <a:rPr sz="1463" baseline="2275" dirty="0">
                <a:latin typeface="Calibri"/>
                <a:cs typeface="Calibri"/>
              </a:rPr>
              <a:t>Go</a:t>
            </a:r>
            <a:r>
              <a:rPr sz="1463" spc="-7" baseline="2275" dirty="0">
                <a:latin typeface="Calibri"/>
                <a:cs typeface="Calibri"/>
              </a:rPr>
              <a:t>v</a:t>
            </a:r>
            <a:r>
              <a:rPr sz="1463" baseline="2275" dirty="0">
                <a:latin typeface="Calibri"/>
                <a:cs typeface="Calibri"/>
              </a:rPr>
              <a:t>e</a:t>
            </a:r>
            <a:r>
              <a:rPr sz="1463" spc="3" baseline="2275" dirty="0">
                <a:latin typeface="Calibri"/>
                <a:cs typeface="Calibri"/>
              </a:rPr>
              <a:t>rn</a:t>
            </a:r>
            <a:r>
              <a:rPr sz="1463" baseline="2275" dirty="0">
                <a:latin typeface="Calibri"/>
                <a:cs typeface="Calibri"/>
              </a:rPr>
              <a:t>ment,</a:t>
            </a:r>
            <a:r>
              <a:rPr sz="1463" spc="-20" baseline="2275" dirty="0">
                <a:latin typeface="Calibri"/>
                <a:cs typeface="Calibri"/>
              </a:rPr>
              <a:t> </a:t>
            </a:r>
            <a:r>
              <a:rPr sz="1463" baseline="2275" dirty="0">
                <a:latin typeface="Calibri"/>
                <a:cs typeface="Calibri"/>
              </a:rPr>
              <a:t>o</a:t>
            </a:r>
            <a:r>
              <a:rPr sz="1463" spc="3" baseline="2275" dirty="0">
                <a:latin typeface="Calibri"/>
                <a:cs typeface="Calibri"/>
              </a:rPr>
              <a:t>r</a:t>
            </a:r>
            <a:r>
              <a:rPr sz="1463" baseline="2275" dirty="0">
                <a:latin typeface="Calibri"/>
                <a:cs typeface="Calibri"/>
              </a:rPr>
              <a:t>igi</a:t>
            </a:r>
            <a:r>
              <a:rPr sz="1463" spc="3" baseline="2275" dirty="0">
                <a:latin typeface="Calibri"/>
                <a:cs typeface="Calibri"/>
              </a:rPr>
              <a:t>n</a:t>
            </a:r>
            <a:r>
              <a:rPr sz="1463" baseline="2275" dirty="0">
                <a:latin typeface="Calibri"/>
                <a:cs typeface="Calibri"/>
              </a:rPr>
              <a:t>ally</a:t>
            </a:r>
            <a:r>
              <a:rPr sz="1463" spc="-15" baseline="2275" dirty="0">
                <a:latin typeface="Calibri"/>
                <a:cs typeface="Calibri"/>
              </a:rPr>
              <a:t> </a:t>
            </a:r>
            <a:r>
              <a:rPr sz="1463" baseline="2275" dirty="0">
                <a:latin typeface="Calibri"/>
                <a:cs typeface="Calibri"/>
              </a:rPr>
              <a:t>2</a:t>
            </a:r>
            <a:r>
              <a:rPr sz="1463" spc="3" baseline="2275" dirty="0">
                <a:latin typeface="Calibri"/>
                <a:cs typeface="Calibri"/>
              </a:rPr>
              <a:t>6</a:t>
            </a:r>
            <a:r>
              <a:rPr sz="1463" baseline="2275" dirty="0">
                <a:latin typeface="Calibri"/>
                <a:cs typeface="Calibri"/>
              </a:rPr>
              <a:t>6.</a:t>
            </a:r>
            <a:r>
              <a:rPr sz="1463" spc="3" baseline="2275" dirty="0">
                <a:latin typeface="Calibri"/>
                <a:cs typeface="Calibri"/>
              </a:rPr>
              <a:t>0</a:t>
            </a:r>
            <a:r>
              <a:rPr sz="1463" baseline="2275" dirty="0">
                <a:latin typeface="Calibri"/>
                <a:cs typeface="Calibri"/>
              </a:rPr>
              <a:t>70</a:t>
            </a:r>
            <a:r>
              <a:rPr sz="1463" spc="7" baseline="2275" dirty="0">
                <a:latin typeface="Calibri"/>
                <a:cs typeface="Calibri"/>
              </a:rPr>
              <a:t> </a:t>
            </a:r>
            <a:r>
              <a:rPr sz="1463" spc="3" baseline="2275" dirty="0">
                <a:latin typeface="Calibri"/>
                <a:cs typeface="Calibri"/>
              </a:rPr>
              <a:t>h</a:t>
            </a:r>
            <a:r>
              <a:rPr sz="1463" baseline="2275" dirty="0">
                <a:latin typeface="Calibri"/>
                <a:cs typeface="Calibri"/>
              </a:rPr>
              <a:t>o</a:t>
            </a:r>
            <a:r>
              <a:rPr sz="1463" spc="7" baseline="2275" dirty="0">
                <a:latin typeface="Calibri"/>
                <a:cs typeface="Calibri"/>
              </a:rPr>
              <a:t>u</a:t>
            </a:r>
            <a:r>
              <a:rPr sz="1463" baseline="2275" dirty="0">
                <a:latin typeface="Calibri"/>
                <a:cs typeface="Calibri"/>
              </a:rPr>
              <a:t>se</a:t>
            </a:r>
            <a:r>
              <a:rPr sz="1463" spc="3" baseline="2275" dirty="0">
                <a:latin typeface="Calibri"/>
                <a:cs typeface="Calibri"/>
              </a:rPr>
              <a:t>h</a:t>
            </a:r>
            <a:r>
              <a:rPr sz="1463" baseline="2275" dirty="0">
                <a:latin typeface="Calibri"/>
                <a:cs typeface="Calibri"/>
              </a:rPr>
              <a:t>old</a:t>
            </a:r>
            <a:r>
              <a:rPr sz="1463" spc="-20" baseline="2275" dirty="0">
                <a:latin typeface="Calibri"/>
                <a:cs typeface="Calibri"/>
              </a:rPr>
              <a:t> </a:t>
            </a:r>
            <a:r>
              <a:rPr sz="1463" spc="-11" baseline="2275" dirty="0">
                <a:latin typeface="Calibri"/>
                <a:cs typeface="Calibri"/>
              </a:rPr>
              <a:t>c</a:t>
            </a:r>
            <a:r>
              <a:rPr sz="1463" baseline="2275" dirty="0">
                <a:latin typeface="Calibri"/>
                <a:cs typeface="Calibri"/>
              </a:rPr>
              <a:t>o</a:t>
            </a:r>
            <a:r>
              <a:rPr sz="1463" spc="7" baseline="2275" dirty="0">
                <a:latin typeface="Calibri"/>
                <a:cs typeface="Calibri"/>
              </a:rPr>
              <a:t>n</a:t>
            </a:r>
            <a:r>
              <a:rPr sz="1463" spc="3" baseline="2275" dirty="0">
                <a:latin typeface="Calibri"/>
                <a:cs typeface="Calibri"/>
              </a:rPr>
              <a:t>n</a:t>
            </a:r>
            <a:r>
              <a:rPr sz="1463" baseline="2275" dirty="0">
                <a:latin typeface="Calibri"/>
                <a:cs typeface="Calibri"/>
              </a:rPr>
              <a:t>ec</a:t>
            </a:r>
            <a:r>
              <a:rPr sz="1463" spc="3" baseline="2275" dirty="0">
                <a:latin typeface="Calibri"/>
                <a:cs typeface="Calibri"/>
              </a:rPr>
              <a:t>t</a:t>
            </a:r>
            <a:r>
              <a:rPr sz="1463" baseline="2275" dirty="0">
                <a:latin typeface="Calibri"/>
                <a:cs typeface="Calibri"/>
              </a:rPr>
              <a:t>io</a:t>
            </a:r>
            <a:r>
              <a:rPr sz="1463" spc="7" baseline="2275" dirty="0">
                <a:latin typeface="Calibri"/>
                <a:cs typeface="Calibri"/>
              </a:rPr>
              <a:t>n</a:t>
            </a:r>
            <a:r>
              <a:rPr sz="1463" baseline="2275" dirty="0">
                <a:latin typeface="Calibri"/>
                <a:cs typeface="Calibri"/>
              </a:rPr>
              <a:t>s</a:t>
            </a:r>
            <a:r>
              <a:rPr sz="1463" spc="-7" baseline="2275" dirty="0">
                <a:latin typeface="Calibri"/>
                <a:cs typeface="Calibri"/>
              </a:rPr>
              <a:t> </a:t>
            </a:r>
            <a:r>
              <a:rPr sz="1463" baseline="2275" dirty="0">
                <a:latin typeface="Calibri"/>
                <a:cs typeface="Calibri"/>
              </a:rPr>
              <a:t>in 2</a:t>
            </a:r>
            <a:r>
              <a:rPr sz="1463" spc="3" baseline="2275" dirty="0">
                <a:latin typeface="Calibri"/>
                <a:cs typeface="Calibri"/>
              </a:rPr>
              <a:t>0</a:t>
            </a:r>
            <a:r>
              <a:rPr sz="1463" baseline="2275" dirty="0">
                <a:latin typeface="Calibri"/>
                <a:cs typeface="Calibri"/>
              </a:rPr>
              <a:t>20</a:t>
            </a:r>
            <a:endParaRPr sz="975">
              <a:latin typeface="Calibri"/>
              <a:cs typeface="Calibri"/>
            </a:endParaRPr>
          </a:p>
          <a:p>
            <a:pPr marL="10319" marR="18574">
              <a:lnSpc>
                <a:spcPts val="1170"/>
              </a:lnSpc>
            </a:pPr>
            <a:r>
              <a:rPr sz="1463" spc="3" baseline="2275" dirty="0">
                <a:latin typeface="Calibri"/>
                <a:cs typeface="Calibri"/>
              </a:rPr>
              <a:t>d</a:t>
            </a:r>
            <a:r>
              <a:rPr sz="1463" baseline="2275" dirty="0">
                <a:latin typeface="Calibri"/>
                <a:cs typeface="Calibri"/>
              </a:rPr>
              <a:t>ivi</a:t>
            </a:r>
            <a:r>
              <a:rPr sz="1463" spc="3" baseline="2275" dirty="0">
                <a:latin typeface="Calibri"/>
                <a:cs typeface="Calibri"/>
              </a:rPr>
              <a:t>d</a:t>
            </a:r>
            <a:r>
              <a:rPr sz="1463" baseline="2275" dirty="0">
                <a:latin typeface="Calibri"/>
                <a:cs typeface="Calibri"/>
              </a:rPr>
              <a:t>ed</a:t>
            </a:r>
            <a:r>
              <a:rPr sz="1463" spc="-20" baseline="2275" dirty="0">
                <a:latin typeface="Calibri"/>
                <a:cs typeface="Calibri"/>
              </a:rPr>
              <a:t> </a:t>
            </a:r>
            <a:r>
              <a:rPr sz="1463" baseline="2275" dirty="0">
                <a:latin typeface="Calibri"/>
                <a:cs typeface="Calibri"/>
              </a:rPr>
              <a:t>i</a:t>
            </a:r>
            <a:r>
              <a:rPr sz="1463" spc="-3" baseline="2275" dirty="0">
                <a:latin typeface="Calibri"/>
                <a:cs typeface="Calibri"/>
              </a:rPr>
              <a:t>nt</a:t>
            </a:r>
            <a:r>
              <a:rPr sz="1463" baseline="2275" dirty="0">
                <a:latin typeface="Calibri"/>
                <a:cs typeface="Calibri"/>
              </a:rPr>
              <a:t>o</a:t>
            </a:r>
            <a:r>
              <a:rPr sz="1463" spc="-11" baseline="2275" dirty="0">
                <a:latin typeface="Calibri"/>
                <a:cs typeface="Calibri"/>
              </a:rPr>
              <a:t> </a:t>
            </a:r>
            <a:r>
              <a:rPr sz="1463" baseline="2275" dirty="0">
                <a:latin typeface="Calibri"/>
                <a:cs typeface="Calibri"/>
              </a:rPr>
              <a:t>1</a:t>
            </a:r>
            <a:r>
              <a:rPr sz="1463" spc="3" baseline="2275" dirty="0">
                <a:latin typeface="Calibri"/>
                <a:cs typeface="Calibri"/>
              </a:rPr>
              <a:t>2</a:t>
            </a:r>
            <a:r>
              <a:rPr sz="1463" baseline="2275" dirty="0">
                <a:latin typeface="Calibri"/>
                <a:cs typeface="Calibri"/>
              </a:rPr>
              <a:t>7.</a:t>
            </a:r>
            <a:r>
              <a:rPr sz="1463" spc="3" baseline="2275" dirty="0">
                <a:latin typeface="Calibri"/>
                <a:cs typeface="Calibri"/>
              </a:rPr>
              <a:t>8</a:t>
            </a:r>
            <a:r>
              <a:rPr sz="1463" baseline="2275" dirty="0">
                <a:latin typeface="Calibri"/>
                <a:cs typeface="Calibri"/>
              </a:rPr>
              <a:t>64</a:t>
            </a:r>
            <a:r>
              <a:rPr sz="1463" spc="7" baseline="2275" dirty="0">
                <a:latin typeface="Calibri"/>
                <a:cs typeface="Calibri"/>
              </a:rPr>
              <a:t> </a:t>
            </a:r>
            <a:r>
              <a:rPr sz="1463" baseline="2275" dirty="0">
                <a:latin typeface="Calibri"/>
                <a:cs typeface="Calibri"/>
              </a:rPr>
              <a:t>in 2</a:t>
            </a:r>
            <a:r>
              <a:rPr sz="1463" spc="3" baseline="2275" dirty="0">
                <a:latin typeface="Calibri"/>
                <a:cs typeface="Calibri"/>
              </a:rPr>
              <a:t>0</a:t>
            </a:r>
            <a:r>
              <a:rPr sz="1463" baseline="2275" dirty="0">
                <a:latin typeface="Calibri"/>
                <a:cs typeface="Calibri"/>
              </a:rPr>
              <a:t>20</a:t>
            </a:r>
            <a:r>
              <a:rPr sz="1463" spc="7" baseline="2275" dirty="0">
                <a:latin typeface="Calibri"/>
                <a:cs typeface="Calibri"/>
              </a:rPr>
              <a:t> </a:t>
            </a:r>
            <a:r>
              <a:rPr sz="1463" baseline="2275" dirty="0">
                <a:latin typeface="Calibri"/>
                <a:cs typeface="Calibri"/>
              </a:rPr>
              <a:t>a</a:t>
            </a:r>
            <a:r>
              <a:rPr sz="1463" spc="3" baseline="2275" dirty="0">
                <a:latin typeface="Calibri"/>
                <a:cs typeface="Calibri"/>
              </a:rPr>
              <a:t>n</a:t>
            </a:r>
            <a:r>
              <a:rPr sz="1463" baseline="2275" dirty="0">
                <a:latin typeface="Calibri"/>
                <a:cs typeface="Calibri"/>
              </a:rPr>
              <a:t>d</a:t>
            </a:r>
            <a:r>
              <a:rPr sz="1463" spc="-11" baseline="2275" dirty="0">
                <a:latin typeface="Calibri"/>
                <a:cs typeface="Calibri"/>
              </a:rPr>
              <a:t> </a:t>
            </a:r>
            <a:r>
              <a:rPr sz="1463" baseline="2275" dirty="0">
                <a:latin typeface="Calibri"/>
                <a:cs typeface="Calibri"/>
              </a:rPr>
              <a:t>1</a:t>
            </a:r>
            <a:r>
              <a:rPr sz="1463" spc="3" baseline="2275" dirty="0">
                <a:latin typeface="Calibri"/>
                <a:cs typeface="Calibri"/>
              </a:rPr>
              <a:t>3</a:t>
            </a:r>
            <a:r>
              <a:rPr sz="1463" baseline="2275" dirty="0">
                <a:latin typeface="Calibri"/>
                <a:cs typeface="Calibri"/>
              </a:rPr>
              <a:t>8.</a:t>
            </a:r>
            <a:r>
              <a:rPr sz="1463" spc="3" baseline="2275" dirty="0">
                <a:latin typeface="Calibri"/>
                <a:cs typeface="Calibri"/>
              </a:rPr>
              <a:t>2</a:t>
            </a:r>
            <a:r>
              <a:rPr sz="1463" baseline="2275" dirty="0">
                <a:latin typeface="Calibri"/>
                <a:cs typeface="Calibri"/>
              </a:rPr>
              <a:t>06</a:t>
            </a:r>
            <a:r>
              <a:rPr sz="1463" spc="15" baseline="2275" dirty="0">
                <a:latin typeface="Calibri"/>
                <a:cs typeface="Calibri"/>
              </a:rPr>
              <a:t> </a:t>
            </a:r>
            <a:r>
              <a:rPr sz="1463" baseline="2275" dirty="0">
                <a:latin typeface="Calibri"/>
                <a:cs typeface="Calibri"/>
              </a:rPr>
              <a:t>in 2</a:t>
            </a:r>
            <a:r>
              <a:rPr sz="1463" spc="3" baseline="2275" dirty="0">
                <a:latin typeface="Calibri"/>
                <a:cs typeface="Calibri"/>
              </a:rPr>
              <a:t>0</a:t>
            </a:r>
            <a:r>
              <a:rPr sz="1463" baseline="2275" dirty="0">
                <a:latin typeface="Calibri"/>
                <a:cs typeface="Calibri"/>
              </a:rPr>
              <a:t>2</a:t>
            </a:r>
            <a:r>
              <a:rPr sz="1463" spc="3" baseline="2275" dirty="0">
                <a:latin typeface="Calibri"/>
                <a:cs typeface="Calibri"/>
              </a:rPr>
              <a:t>1</a:t>
            </a:r>
            <a:r>
              <a:rPr sz="1463" baseline="2275" dirty="0">
                <a:latin typeface="Calibri"/>
                <a:cs typeface="Calibri"/>
              </a:rPr>
              <a:t>.</a:t>
            </a:r>
            <a:endParaRPr sz="975">
              <a:latin typeface="Calibri"/>
              <a:cs typeface="Calibri"/>
            </a:endParaRPr>
          </a:p>
        </p:txBody>
      </p:sp>
      <p:sp>
        <p:nvSpPr>
          <p:cNvPr id="2" name="object 2"/>
          <p:cNvSpPr txBox="1"/>
          <p:nvPr/>
        </p:nvSpPr>
        <p:spPr>
          <a:xfrm>
            <a:off x="10506235" y="5896071"/>
            <a:ext cx="163035" cy="144463"/>
          </a:xfrm>
          <a:prstGeom prst="rect">
            <a:avLst/>
          </a:prstGeom>
        </p:spPr>
        <p:txBody>
          <a:bodyPr wrap="square" lIns="0" tIns="0" rIns="0" bIns="0" rtlCol="0">
            <a:noAutofit/>
          </a:bodyPr>
          <a:lstStyle/>
          <a:p>
            <a:pPr marL="10319">
              <a:lnSpc>
                <a:spcPts val="1056"/>
              </a:lnSpc>
              <a:spcBef>
                <a:spcPts val="53"/>
              </a:spcBef>
            </a:pPr>
            <a:r>
              <a:rPr sz="975" spc="3" dirty="0">
                <a:solidFill>
                  <a:srgbClr val="FFFFFF"/>
                </a:solidFill>
                <a:latin typeface="Times New Roman"/>
                <a:cs typeface="Times New Roman"/>
              </a:rPr>
              <a:t>25</a:t>
            </a:r>
            <a:endParaRPr sz="975">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6">
            <a:extLst>
              <a:ext uri="{FF2B5EF4-FFF2-40B4-BE49-F238E27FC236}">
                <a16:creationId xmlns:a16="http://schemas.microsoft.com/office/drawing/2014/main" id="{B085E482-FEF8-494A-B937-8DBECF212B3F}"/>
              </a:ext>
            </a:extLst>
          </p:cNvPr>
          <p:cNvSpPr txBox="1">
            <a:spLocks noChangeArrowheads="1"/>
          </p:cNvSpPr>
          <p:nvPr/>
        </p:nvSpPr>
        <p:spPr bwMode="auto">
          <a:xfrm>
            <a:off x="1891747" y="456441"/>
            <a:ext cx="41148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dirty="0">
                <a:solidFill>
                  <a:schemeClr val="bg1"/>
                </a:solidFill>
              </a:rPr>
              <a:t>INTRODUCTION</a:t>
            </a:r>
          </a:p>
        </p:txBody>
      </p:sp>
      <p:sp>
        <p:nvSpPr>
          <p:cNvPr id="7" name="Text Box 7">
            <a:extLst>
              <a:ext uri="{FF2B5EF4-FFF2-40B4-BE49-F238E27FC236}">
                <a16:creationId xmlns:a16="http://schemas.microsoft.com/office/drawing/2014/main" id="{81DF1AB7-DD1D-ED49-93FE-A3EDDACBEA42}"/>
              </a:ext>
            </a:extLst>
          </p:cNvPr>
          <p:cNvSpPr txBox="1">
            <a:spLocks noChangeArrowheads="1"/>
          </p:cNvSpPr>
          <p:nvPr/>
        </p:nvSpPr>
        <p:spPr bwMode="auto">
          <a:xfrm>
            <a:off x="1207535" y="380241"/>
            <a:ext cx="3540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sz="2400" b="1" dirty="0">
                <a:solidFill>
                  <a:schemeClr val="bg1"/>
                </a:solidFill>
              </a:rPr>
              <a:t>1</a:t>
            </a:r>
          </a:p>
        </p:txBody>
      </p:sp>
      <p:sp>
        <p:nvSpPr>
          <p:cNvPr id="8" name="AutoShape 8">
            <a:extLst>
              <a:ext uri="{FF2B5EF4-FFF2-40B4-BE49-F238E27FC236}">
                <a16:creationId xmlns:a16="http://schemas.microsoft.com/office/drawing/2014/main" id="{153FA8E3-A127-EF43-B30F-658E98387079}"/>
              </a:ext>
            </a:extLst>
          </p:cNvPr>
          <p:cNvSpPr>
            <a:spLocks noChangeArrowheads="1"/>
          </p:cNvSpPr>
          <p:nvPr/>
        </p:nvSpPr>
        <p:spPr bwMode="auto">
          <a:xfrm>
            <a:off x="1358347" y="1278835"/>
            <a:ext cx="4953000" cy="457200"/>
          </a:xfrm>
          <a:prstGeom prst="roundRect">
            <a:avLst>
              <a:gd name="adj" fmla="val 16667"/>
            </a:avLst>
          </a:prstGeom>
          <a:solidFill>
            <a:schemeClr val="accent6">
              <a:lumMod val="60000"/>
              <a:lumOff val="40000"/>
            </a:schemeClr>
          </a:solidFill>
          <a:ln w="28575" cmpd="sng">
            <a:solidFill>
              <a:schemeClr val="bg1"/>
            </a:solidFill>
            <a:round/>
            <a:headEnd/>
            <a:tailEnd/>
          </a:ln>
          <a:effectLst>
            <a:outerShdw blurRad="63500" dist="71842" dir="2700000" algn="ctr" rotWithShape="0">
              <a:schemeClr val="bg2">
                <a:alpha val="50000"/>
              </a:schemeClr>
            </a:outerShdw>
          </a:effectLst>
        </p:spPr>
        <p:txBody>
          <a:bodyPr wrap="none" anchor="ctr"/>
          <a:lstStyle/>
          <a:p>
            <a:pPr algn="ctr"/>
            <a:endParaRPr lang="zh-CN" altLang="en-US"/>
          </a:p>
        </p:txBody>
      </p:sp>
      <p:sp>
        <p:nvSpPr>
          <p:cNvPr id="9" name="AutoShape 9">
            <a:extLst>
              <a:ext uri="{FF2B5EF4-FFF2-40B4-BE49-F238E27FC236}">
                <a16:creationId xmlns:a16="http://schemas.microsoft.com/office/drawing/2014/main" id="{0569E7F8-1AD1-DA44-BD00-B1531E4B1B42}"/>
              </a:ext>
            </a:extLst>
          </p:cNvPr>
          <p:cNvSpPr>
            <a:spLocks noChangeArrowheads="1"/>
          </p:cNvSpPr>
          <p:nvPr/>
        </p:nvSpPr>
        <p:spPr bwMode="auto">
          <a:xfrm>
            <a:off x="1053547" y="1159773"/>
            <a:ext cx="685800" cy="685800"/>
          </a:xfrm>
          <a:prstGeom prst="diamond">
            <a:avLst/>
          </a:prstGeom>
          <a:solidFill>
            <a:schemeClr val="accent6">
              <a:lumMod val="60000"/>
              <a:lumOff val="40000"/>
            </a:schemeClr>
          </a:solidFill>
          <a:ln w="25400" cmpd="sng">
            <a:solidFill>
              <a:schemeClr val="bg1"/>
            </a:solidFill>
            <a:miter lim="800000"/>
            <a:headEnd/>
            <a:tailEnd/>
          </a:ln>
          <a:effectLst>
            <a:outerShdw blurRad="63500" dist="76200" algn="ctr" rotWithShape="0">
              <a:schemeClr val="bg2">
                <a:alpha val="74998"/>
              </a:schemeClr>
            </a:outerShdw>
          </a:effectLst>
        </p:spPr>
        <p:txBody>
          <a:bodyPr wrap="none" anchor="ctr"/>
          <a:lstStyle/>
          <a:p>
            <a:endParaRPr lang="zh-CN" altLang="en-US"/>
          </a:p>
        </p:txBody>
      </p:sp>
      <p:sp>
        <p:nvSpPr>
          <p:cNvPr id="10" name="Text Box 10">
            <a:extLst>
              <a:ext uri="{FF2B5EF4-FFF2-40B4-BE49-F238E27FC236}">
                <a16:creationId xmlns:a16="http://schemas.microsoft.com/office/drawing/2014/main" id="{4F9DB757-A5E1-924E-8DA9-8E7FB359043F}"/>
              </a:ext>
            </a:extLst>
          </p:cNvPr>
          <p:cNvSpPr txBox="1">
            <a:spLocks noChangeArrowheads="1"/>
          </p:cNvSpPr>
          <p:nvPr/>
        </p:nvSpPr>
        <p:spPr bwMode="auto">
          <a:xfrm>
            <a:off x="1891747" y="1334398"/>
            <a:ext cx="41148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dirty="0">
                <a:solidFill>
                  <a:schemeClr val="bg1"/>
                </a:solidFill>
              </a:rPr>
              <a:t>Goals and Limitations</a:t>
            </a:r>
          </a:p>
        </p:txBody>
      </p:sp>
      <p:sp>
        <p:nvSpPr>
          <p:cNvPr id="11" name="Text Box 11">
            <a:extLst>
              <a:ext uri="{FF2B5EF4-FFF2-40B4-BE49-F238E27FC236}">
                <a16:creationId xmlns:a16="http://schemas.microsoft.com/office/drawing/2014/main" id="{7A315C00-16D6-C54D-8D28-C3000911C10F}"/>
              </a:ext>
            </a:extLst>
          </p:cNvPr>
          <p:cNvSpPr txBox="1">
            <a:spLocks noChangeArrowheads="1"/>
          </p:cNvSpPr>
          <p:nvPr/>
        </p:nvSpPr>
        <p:spPr bwMode="auto">
          <a:xfrm>
            <a:off x="1207535" y="1258198"/>
            <a:ext cx="3540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sz="2400" b="1">
                <a:solidFill>
                  <a:schemeClr val="bg1"/>
                </a:solidFill>
              </a:rPr>
              <a:t>2</a:t>
            </a:r>
          </a:p>
        </p:txBody>
      </p:sp>
      <p:sp>
        <p:nvSpPr>
          <p:cNvPr id="12" name="TextBox 11">
            <a:extLst>
              <a:ext uri="{FF2B5EF4-FFF2-40B4-BE49-F238E27FC236}">
                <a16:creationId xmlns:a16="http://schemas.microsoft.com/office/drawing/2014/main" id="{FC7545B1-3CF4-42C4-92AE-D9F91265C8D0}"/>
              </a:ext>
            </a:extLst>
          </p:cNvPr>
          <p:cNvSpPr txBox="1"/>
          <p:nvPr/>
        </p:nvSpPr>
        <p:spPr>
          <a:xfrm>
            <a:off x="2486026" y="1736035"/>
            <a:ext cx="7772399" cy="3970318"/>
          </a:xfrm>
          <a:prstGeom prst="rect">
            <a:avLst/>
          </a:prstGeom>
          <a:noFill/>
        </p:spPr>
        <p:txBody>
          <a:bodyPr wrap="square">
            <a:spAutoFit/>
          </a:bodyPr>
          <a:lstStyle/>
          <a:p>
            <a:pPr marL="285750" indent="-285750" algn="just">
              <a:buFont typeface="Arial" panose="020B0604020202020204" pitchFamily="34" charset="0"/>
              <a:buChar char="•"/>
            </a:pPr>
            <a:r>
              <a:rPr lang="en-US"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This study provided a comprehensive description on the impact of certain variables contributing to the reduction of the city gas pipe connections. Moreover, city gas has replaced the LPG, due to effective and collaborative efforts of government related authorities. </a:t>
            </a:r>
          </a:p>
          <a:p>
            <a:pPr marL="285750" indent="-285750" algn="just">
              <a:buFont typeface="Arial" panose="020B0604020202020204" pitchFamily="34" charset="0"/>
              <a:buChar char="•"/>
            </a:pPr>
            <a:r>
              <a:rPr lang="en-US"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The limitations of this investigation was the inability to access real time data, attributed to non-disclosure agreement. Therefore, data published publicly by similar government agencies were utilized, although were inadequate from the metropolitan area. These details are employed to address and interpret the growth conditions of city gas.</a:t>
            </a:r>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The originality of this study aimed at providing a suitable model with potential application by regulators or management of energy organizations, in order to predict the ideal number pertaining to the development of city gas connections during Covid-19 occurrence. Furthermore, the growth data of consumers in certain regions are sufficient for the to predict the projection. </a:t>
            </a:r>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3362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6">
            <a:extLst>
              <a:ext uri="{FF2B5EF4-FFF2-40B4-BE49-F238E27FC236}">
                <a16:creationId xmlns:a16="http://schemas.microsoft.com/office/drawing/2014/main" id="{B085E482-FEF8-494A-B937-8DBECF212B3F}"/>
              </a:ext>
            </a:extLst>
          </p:cNvPr>
          <p:cNvSpPr txBox="1">
            <a:spLocks noChangeArrowheads="1"/>
          </p:cNvSpPr>
          <p:nvPr/>
        </p:nvSpPr>
        <p:spPr bwMode="auto">
          <a:xfrm>
            <a:off x="1891747" y="456441"/>
            <a:ext cx="41148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dirty="0">
                <a:solidFill>
                  <a:schemeClr val="bg1"/>
                </a:solidFill>
              </a:rPr>
              <a:t>INTRODUCTION</a:t>
            </a:r>
          </a:p>
        </p:txBody>
      </p:sp>
      <p:sp>
        <p:nvSpPr>
          <p:cNvPr id="7" name="Text Box 7">
            <a:extLst>
              <a:ext uri="{FF2B5EF4-FFF2-40B4-BE49-F238E27FC236}">
                <a16:creationId xmlns:a16="http://schemas.microsoft.com/office/drawing/2014/main" id="{81DF1AB7-DD1D-ED49-93FE-A3EDDACBEA42}"/>
              </a:ext>
            </a:extLst>
          </p:cNvPr>
          <p:cNvSpPr txBox="1">
            <a:spLocks noChangeArrowheads="1"/>
          </p:cNvSpPr>
          <p:nvPr/>
        </p:nvSpPr>
        <p:spPr bwMode="auto">
          <a:xfrm>
            <a:off x="1207535" y="380241"/>
            <a:ext cx="3540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sz="2400" b="1" dirty="0">
                <a:solidFill>
                  <a:schemeClr val="bg1"/>
                </a:solidFill>
              </a:rPr>
              <a:t>1</a:t>
            </a:r>
          </a:p>
        </p:txBody>
      </p:sp>
      <p:sp>
        <p:nvSpPr>
          <p:cNvPr id="8" name="AutoShape 8">
            <a:extLst>
              <a:ext uri="{FF2B5EF4-FFF2-40B4-BE49-F238E27FC236}">
                <a16:creationId xmlns:a16="http://schemas.microsoft.com/office/drawing/2014/main" id="{153FA8E3-A127-EF43-B30F-658E98387079}"/>
              </a:ext>
            </a:extLst>
          </p:cNvPr>
          <p:cNvSpPr>
            <a:spLocks noChangeArrowheads="1"/>
          </p:cNvSpPr>
          <p:nvPr/>
        </p:nvSpPr>
        <p:spPr bwMode="auto">
          <a:xfrm>
            <a:off x="1358347" y="1278835"/>
            <a:ext cx="4953000" cy="457200"/>
          </a:xfrm>
          <a:prstGeom prst="roundRect">
            <a:avLst>
              <a:gd name="adj" fmla="val 16667"/>
            </a:avLst>
          </a:prstGeom>
          <a:solidFill>
            <a:schemeClr val="accent6">
              <a:lumMod val="60000"/>
              <a:lumOff val="40000"/>
            </a:schemeClr>
          </a:solidFill>
          <a:ln w="28575" cmpd="sng">
            <a:solidFill>
              <a:schemeClr val="bg1"/>
            </a:solidFill>
            <a:round/>
            <a:headEnd/>
            <a:tailEnd/>
          </a:ln>
          <a:effectLst>
            <a:outerShdw blurRad="63500" dist="71842" dir="2700000" algn="ctr" rotWithShape="0">
              <a:schemeClr val="bg2">
                <a:alpha val="50000"/>
              </a:schemeClr>
            </a:outerShdw>
          </a:effectLst>
        </p:spPr>
        <p:txBody>
          <a:bodyPr wrap="none" anchor="ctr"/>
          <a:lstStyle/>
          <a:p>
            <a:pPr algn="ctr"/>
            <a:endParaRPr lang="zh-CN" altLang="en-US"/>
          </a:p>
        </p:txBody>
      </p:sp>
      <p:sp>
        <p:nvSpPr>
          <p:cNvPr id="9" name="AutoShape 9">
            <a:extLst>
              <a:ext uri="{FF2B5EF4-FFF2-40B4-BE49-F238E27FC236}">
                <a16:creationId xmlns:a16="http://schemas.microsoft.com/office/drawing/2014/main" id="{0569E7F8-1AD1-DA44-BD00-B1531E4B1B42}"/>
              </a:ext>
            </a:extLst>
          </p:cNvPr>
          <p:cNvSpPr>
            <a:spLocks noChangeArrowheads="1"/>
          </p:cNvSpPr>
          <p:nvPr/>
        </p:nvSpPr>
        <p:spPr bwMode="auto">
          <a:xfrm>
            <a:off x="1053547" y="1159773"/>
            <a:ext cx="685800" cy="685800"/>
          </a:xfrm>
          <a:prstGeom prst="diamond">
            <a:avLst/>
          </a:prstGeom>
          <a:solidFill>
            <a:schemeClr val="accent6">
              <a:lumMod val="60000"/>
              <a:lumOff val="40000"/>
            </a:schemeClr>
          </a:solidFill>
          <a:ln w="25400" cmpd="sng">
            <a:solidFill>
              <a:schemeClr val="bg1"/>
            </a:solidFill>
            <a:miter lim="800000"/>
            <a:headEnd/>
            <a:tailEnd/>
          </a:ln>
          <a:effectLst>
            <a:outerShdw blurRad="63500" dist="76200" algn="ctr" rotWithShape="0">
              <a:schemeClr val="bg2">
                <a:alpha val="74998"/>
              </a:schemeClr>
            </a:outerShdw>
          </a:effectLst>
        </p:spPr>
        <p:txBody>
          <a:bodyPr wrap="none" anchor="ctr"/>
          <a:lstStyle/>
          <a:p>
            <a:endParaRPr lang="zh-CN" altLang="en-US"/>
          </a:p>
        </p:txBody>
      </p:sp>
      <p:sp>
        <p:nvSpPr>
          <p:cNvPr id="10" name="Text Box 10">
            <a:extLst>
              <a:ext uri="{FF2B5EF4-FFF2-40B4-BE49-F238E27FC236}">
                <a16:creationId xmlns:a16="http://schemas.microsoft.com/office/drawing/2014/main" id="{4F9DB757-A5E1-924E-8DA9-8E7FB359043F}"/>
              </a:ext>
            </a:extLst>
          </p:cNvPr>
          <p:cNvSpPr txBox="1">
            <a:spLocks noChangeArrowheads="1"/>
          </p:cNvSpPr>
          <p:nvPr/>
        </p:nvSpPr>
        <p:spPr bwMode="auto">
          <a:xfrm>
            <a:off x="1891747" y="1334398"/>
            <a:ext cx="41148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dirty="0">
                <a:solidFill>
                  <a:schemeClr val="bg1"/>
                </a:solidFill>
              </a:rPr>
              <a:t>RESEARCH METHODOLOGY</a:t>
            </a:r>
          </a:p>
        </p:txBody>
      </p:sp>
      <p:sp>
        <p:nvSpPr>
          <p:cNvPr id="11" name="Text Box 11">
            <a:extLst>
              <a:ext uri="{FF2B5EF4-FFF2-40B4-BE49-F238E27FC236}">
                <a16:creationId xmlns:a16="http://schemas.microsoft.com/office/drawing/2014/main" id="{7A315C00-16D6-C54D-8D28-C3000911C10F}"/>
              </a:ext>
            </a:extLst>
          </p:cNvPr>
          <p:cNvSpPr txBox="1">
            <a:spLocks noChangeArrowheads="1"/>
          </p:cNvSpPr>
          <p:nvPr/>
        </p:nvSpPr>
        <p:spPr bwMode="auto">
          <a:xfrm>
            <a:off x="1207535" y="1258198"/>
            <a:ext cx="3540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sz="2400" b="1">
                <a:solidFill>
                  <a:schemeClr val="bg1"/>
                </a:solidFill>
              </a:rPr>
              <a:t>2</a:t>
            </a:r>
          </a:p>
        </p:txBody>
      </p:sp>
      <p:sp>
        <p:nvSpPr>
          <p:cNvPr id="12" name="TextBox 11">
            <a:extLst>
              <a:ext uri="{FF2B5EF4-FFF2-40B4-BE49-F238E27FC236}">
                <a16:creationId xmlns:a16="http://schemas.microsoft.com/office/drawing/2014/main" id="{86F99229-DAF7-45DE-BC4C-22445D826735}"/>
              </a:ext>
            </a:extLst>
          </p:cNvPr>
          <p:cNvSpPr txBox="1"/>
          <p:nvPr/>
        </p:nvSpPr>
        <p:spPr>
          <a:xfrm>
            <a:off x="3555206" y="2141102"/>
            <a:ext cx="5033962" cy="3139321"/>
          </a:xfrm>
          <a:prstGeom prst="rect">
            <a:avLst/>
          </a:prstGeom>
          <a:noFill/>
        </p:spPr>
        <p:txBody>
          <a:bodyPr wrap="square">
            <a:spAutoFit/>
          </a:bodyPr>
          <a:lstStyle/>
          <a:p>
            <a:pPr indent="180340" algn="just"/>
            <a:r>
              <a:rPr lang="en-US"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The commonly known multivariable analysis stated the relationship as the following , Montgomery et al. (2013):</a:t>
            </a:r>
          </a:p>
          <a:p>
            <a:pPr indent="180340" algn="just"/>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a:p>
            <a:pPr indent="180340" algn="just"/>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Y</a:t>
            </a:r>
            <a:r>
              <a:rPr lang="en-US" i="1"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 </a:t>
            </a:r>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β</a:t>
            </a:r>
            <a:r>
              <a:rPr lang="en-US" i="1" baseline="-25000" dirty="0">
                <a:solidFill>
                  <a:srgbClr val="000000"/>
                </a:solidFill>
                <a:latin typeface="Times" panose="02020603050405020304" pitchFamily="18" charset="0"/>
                <a:ea typeface="Times New Roman" panose="02020603050405020304" pitchFamily="18" charset="0"/>
                <a:cs typeface="Times" panose="02020603050405020304" pitchFamily="18" charset="0"/>
              </a:rPr>
              <a:t>0</a:t>
            </a:r>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 + β</a:t>
            </a:r>
            <a:r>
              <a:rPr lang="en-US" i="1" baseline="-25000" dirty="0">
                <a:solidFill>
                  <a:srgbClr val="000000"/>
                </a:solidFill>
                <a:latin typeface="Times" panose="02020603050405020304" pitchFamily="18" charset="0"/>
                <a:ea typeface="Times New Roman" panose="02020603050405020304" pitchFamily="18" charset="0"/>
                <a:cs typeface="Times" panose="02020603050405020304" pitchFamily="18" charset="0"/>
              </a:rPr>
              <a:t>1</a:t>
            </a:r>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X</a:t>
            </a:r>
            <a:r>
              <a:rPr lang="en-US" i="1" baseline="-25000" dirty="0">
                <a:solidFill>
                  <a:srgbClr val="000000"/>
                </a:solidFill>
                <a:latin typeface="Times" panose="02020603050405020304" pitchFamily="18" charset="0"/>
                <a:ea typeface="Times New Roman" panose="02020603050405020304" pitchFamily="18" charset="0"/>
                <a:cs typeface="Times" panose="02020603050405020304" pitchFamily="18" charset="0"/>
              </a:rPr>
              <a:t>1i</a:t>
            </a:r>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 + Β</a:t>
            </a:r>
            <a:r>
              <a:rPr lang="en-US" i="1" baseline="-25000" dirty="0">
                <a:solidFill>
                  <a:srgbClr val="000000"/>
                </a:solidFill>
                <a:latin typeface="Times" panose="02020603050405020304" pitchFamily="18" charset="0"/>
                <a:ea typeface="Times New Roman" panose="02020603050405020304" pitchFamily="18" charset="0"/>
                <a:cs typeface="Times" panose="02020603050405020304" pitchFamily="18" charset="0"/>
              </a:rPr>
              <a:t>2</a:t>
            </a:r>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X</a:t>
            </a:r>
            <a:r>
              <a:rPr lang="en-US" i="1" baseline="-25000" dirty="0">
                <a:solidFill>
                  <a:srgbClr val="000000"/>
                </a:solidFill>
                <a:latin typeface="Times" panose="02020603050405020304" pitchFamily="18" charset="0"/>
                <a:ea typeface="Times New Roman" panose="02020603050405020304" pitchFamily="18" charset="0"/>
                <a:cs typeface="Times" panose="02020603050405020304" pitchFamily="18" charset="0"/>
              </a:rPr>
              <a:t>2i</a:t>
            </a:r>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 + e</a:t>
            </a:r>
            <a:r>
              <a:rPr lang="en-US" i="1" baseline="-25000" dirty="0">
                <a:solidFill>
                  <a:srgbClr val="000000"/>
                </a:solidFill>
                <a:latin typeface="Times" panose="02020603050405020304" pitchFamily="18" charset="0"/>
                <a:ea typeface="Times New Roman" panose="02020603050405020304" pitchFamily="18" charset="0"/>
                <a:cs typeface="Times" panose="02020603050405020304" pitchFamily="18" charset="0"/>
              </a:rPr>
              <a:t>1</a:t>
            </a:r>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a:p>
            <a:pPr indent="180340" algn="just"/>
            <a:r>
              <a:rPr lang="en-US"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 </a:t>
            </a:r>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a:p>
            <a:pPr indent="180340" algn="just"/>
            <a:r>
              <a:rPr lang="en-US"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Where;</a:t>
            </a:r>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a:p>
            <a:pPr indent="180340" algn="just"/>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Y</a:t>
            </a:r>
            <a:r>
              <a:rPr lang="en-US" i="1"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 </a:t>
            </a:r>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dependent variable</a:t>
            </a:r>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a:p>
            <a:pPr indent="180340" algn="just"/>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β = coefficient</a:t>
            </a:r>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a:p>
            <a:pPr indent="180340" algn="just"/>
            <a:r>
              <a:rPr lang="en-US" i="1" dirty="0">
                <a:solidFill>
                  <a:srgbClr val="000000"/>
                </a:solidFill>
                <a:latin typeface="Times" panose="02020603050405020304" pitchFamily="18" charset="0"/>
                <a:ea typeface="Times New Roman" panose="02020603050405020304" pitchFamily="18" charset="0"/>
                <a:cs typeface="Times" panose="02020603050405020304" pitchFamily="18" charset="0"/>
              </a:rPr>
              <a:t>X= independent variable</a:t>
            </a:r>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a:p>
            <a:pPr indent="180340" algn="just"/>
            <a:r>
              <a:rPr lang="en-US" i="1" baseline="-25000" dirty="0">
                <a:solidFill>
                  <a:srgbClr val="000000"/>
                </a:solidFill>
                <a:latin typeface="Times" panose="02020603050405020304" pitchFamily="18" charset="0"/>
                <a:ea typeface="Times New Roman" panose="02020603050405020304" pitchFamily="18" charset="0"/>
                <a:cs typeface="Times" panose="02020603050405020304" pitchFamily="18" charset="0"/>
              </a:rPr>
              <a:t> </a:t>
            </a:r>
            <a:endParaRPr lang="en-ID"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0062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utoShape 12">
            <a:extLst>
              <a:ext uri="{FF2B5EF4-FFF2-40B4-BE49-F238E27FC236}">
                <a16:creationId xmlns:a16="http://schemas.microsoft.com/office/drawing/2014/main" id="{6CE24E35-B6A0-1043-AE7A-D6602F64B9FA}"/>
              </a:ext>
            </a:extLst>
          </p:cNvPr>
          <p:cNvSpPr>
            <a:spLocks noChangeArrowheads="1"/>
          </p:cNvSpPr>
          <p:nvPr/>
        </p:nvSpPr>
        <p:spPr bwMode="auto">
          <a:xfrm>
            <a:off x="1378225" y="1282148"/>
            <a:ext cx="4953000" cy="457200"/>
          </a:xfrm>
          <a:prstGeom prst="roundRect">
            <a:avLst>
              <a:gd name="adj" fmla="val 16667"/>
            </a:avLst>
          </a:prstGeom>
          <a:solidFill>
            <a:schemeClr val="accent2">
              <a:lumMod val="75000"/>
            </a:schemeClr>
          </a:solidFill>
          <a:ln w="28575" cmpd="sng">
            <a:solidFill>
              <a:schemeClr val="bg1"/>
            </a:solidFill>
            <a:round/>
            <a:headEnd/>
            <a:tailEnd/>
          </a:ln>
          <a:effectLst>
            <a:outerShdw blurRad="63500" dist="71842" dir="2700000" algn="ctr" rotWithShape="0">
              <a:schemeClr val="bg2">
                <a:alpha val="50000"/>
              </a:schemeClr>
            </a:outerShdw>
          </a:effectLst>
        </p:spPr>
        <p:txBody>
          <a:bodyPr wrap="none" anchor="ctr"/>
          <a:lstStyle/>
          <a:p>
            <a:pPr algn="ctr"/>
            <a:endParaRPr lang="zh-CN" altLang="en-US"/>
          </a:p>
        </p:txBody>
      </p:sp>
      <p:sp>
        <p:nvSpPr>
          <p:cNvPr id="14" name="AutoShape 13">
            <a:extLst>
              <a:ext uri="{FF2B5EF4-FFF2-40B4-BE49-F238E27FC236}">
                <a16:creationId xmlns:a16="http://schemas.microsoft.com/office/drawing/2014/main" id="{911E9DEA-60A2-044C-9217-123359CA5EE4}"/>
              </a:ext>
            </a:extLst>
          </p:cNvPr>
          <p:cNvSpPr>
            <a:spLocks noChangeArrowheads="1"/>
          </p:cNvSpPr>
          <p:nvPr/>
        </p:nvSpPr>
        <p:spPr bwMode="auto">
          <a:xfrm>
            <a:off x="1073425" y="1163086"/>
            <a:ext cx="685800" cy="685800"/>
          </a:xfrm>
          <a:prstGeom prst="diamond">
            <a:avLst/>
          </a:prstGeom>
          <a:solidFill>
            <a:schemeClr val="accent2">
              <a:lumMod val="75000"/>
            </a:schemeClr>
          </a:solidFill>
          <a:ln w="25400" cmpd="sng">
            <a:solidFill>
              <a:schemeClr val="bg1"/>
            </a:solidFill>
            <a:miter lim="800000"/>
            <a:headEnd/>
            <a:tailEnd/>
          </a:ln>
          <a:effectLst>
            <a:outerShdw blurRad="63500" dist="76200" algn="ctr" rotWithShape="0">
              <a:schemeClr val="bg2">
                <a:alpha val="74998"/>
              </a:schemeClr>
            </a:outerShdw>
          </a:effectLst>
        </p:spPr>
        <p:txBody>
          <a:bodyPr wrap="none" anchor="ctr"/>
          <a:lstStyle/>
          <a:p>
            <a:endParaRPr lang="zh-CN" altLang="en-US"/>
          </a:p>
        </p:txBody>
      </p:sp>
      <p:sp>
        <p:nvSpPr>
          <p:cNvPr id="15" name="Text Box 14">
            <a:extLst>
              <a:ext uri="{FF2B5EF4-FFF2-40B4-BE49-F238E27FC236}">
                <a16:creationId xmlns:a16="http://schemas.microsoft.com/office/drawing/2014/main" id="{7A64D7E7-C36E-1E4F-A553-CE601AB1358D}"/>
              </a:ext>
            </a:extLst>
          </p:cNvPr>
          <p:cNvSpPr txBox="1">
            <a:spLocks noChangeArrowheads="1"/>
          </p:cNvSpPr>
          <p:nvPr/>
        </p:nvSpPr>
        <p:spPr bwMode="auto">
          <a:xfrm>
            <a:off x="1911625" y="1337711"/>
            <a:ext cx="41148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dirty="0">
                <a:solidFill>
                  <a:schemeClr val="bg1"/>
                </a:solidFill>
              </a:rPr>
              <a:t>RESULTS AND DISCUSSION</a:t>
            </a:r>
          </a:p>
        </p:txBody>
      </p:sp>
      <p:sp>
        <p:nvSpPr>
          <p:cNvPr id="16" name="Text Box 15">
            <a:extLst>
              <a:ext uri="{FF2B5EF4-FFF2-40B4-BE49-F238E27FC236}">
                <a16:creationId xmlns:a16="http://schemas.microsoft.com/office/drawing/2014/main" id="{9C983155-718F-F445-ACFF-6E324246615E}"/>
              </a:ext>
            </a:extLst>
          </p:cNvPr>
          <p:cNvSpPr txBox="1">
            <a:spLocks noChangeArrowheads="1"/>
          </p:cNvSpPr>
          <p:nvPr/>
        </p:nvSpPr>
        <p:spPr bwMode="auto">
          <a:xfrm>
            <a:off x="1227413" y="1261511"/>
            <a:ext cx="3540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sz="2400" b="1">
                <a:solidFill>
                  <a:schemeClr val="bg1"/>
                </a:solidFill>
              </a:rPr>
              <a:t>3</a:t>
            </a:r>
          </a:p>
        </p:txBody>
      </p:sp>
      <p:grpSp>
        <p:nvGrpSpPr>
          <p:cNvPr id="10" name="Group 9">
            <a:extLst>
              <a:ext uri="{FF2B5EF4-FFF2-40B4-BE49-F238E27FC236}">
                <a16:creationId xmlns:a16="http://schemas.microsoft.com/office/drawing/2014/main" id="{34B06AB2-634A-4396-9FCD-18C9C8DD17F7}"/>
              </a:ext>
            </a:extLst>
          </p:cNvPr>
          <p:cNvGrpSpPr/>
          <p:nvPr/>
        </p:nvGrpSpPr>
        <p:grpSpPr>
          <a:xfrm>
            <a:off x="1416325" y="2091773"/>
            <a:ext cx="9530716" cy="3178252"/>
            <a:chOff x="340264" y="2095500"/>
            <a:chExt cx="9530716" cy="3178252"/>
          </a:xfrm>
        </p:grpSpPr>
        <p:pic>
          <p:nvPicPr>
            <p:cNvPr id="3" name="Picture 2">
              <a:extLst>
                <a:ext uri="{FF2B5EF4-FFF2-40B4-BE49-F238E27FC236}">
                  <a16:creationId xmlns:a16="http://schemas.microsoft.com/office/drawing/2014/main" id="{B18A8907-0124-4940-84EC-EF7A67BE7E57}"/>
                </a:ext>
              </a:extLst>
            </p:cNvPr>
            <p:cNvPicPr>
              <a:picLocks noChangeAspect="1"/>
            </p:cNvPicPr>
            <p:nvPr/>
          </p:nvPicPr>
          <p:blipFill>
            <a:blip r:embed="rId2"/>
            <a:stretch>
              <a:fillRect/>
            </a:stretch>
          </p:blipFill>
          <p:spPr>
            <a:xfrm>
              <a:off x="4181353" y="3505200"/>
              <a:ext cx="5689627" cy="1768552"/>
            </a:xfrm>
            <a:prstGeom prst="rect">
              <a:avLst/>
            </a:prstGeom>
            <a:ln>
              <a:solidFill>
                <a:schemeClr val="tx1"/>
              </a:solidFill>
            </a:ln>
          </p:spPr>
        </p:pic>
        <p:pic>
          <p:nvPicPr>
            <p:cNvPr id="5" name="Picture 4">
              <a:extLst>
                <a:ext uri="{FF2B5EF4-FFF2-40B4-BE49-F238E27FC236}">
                  <a16:creationId xmlns:a16="http://schemas.microsoft.com/office/drawing/2014/main" id="{B24A91B0-9128-444F-8520-6FB3BFAA7F47}"/>
                </a:ext>
              </a:extLst>
            </p:cNvPr>
            <p:cNvPicPr>
              <a:picLocks noChangeAspect="1"/>
            </p:cNvPicPr>
            <p:nvPr/>
          </p:nvPicPr>
          <p:blipFill>
            <a:blip r:embed="rId3"/>
            <a:stretch>
              <a:fillRect/>
            </a:stretch>
          </p:blipFill>
          <p:spPr>
            <a:xfrm>
              <a:off x="340264" y="2095500"/>
              <a:ext cx="4612735" cy="1333500"/>
            </a:xfrm>
            <a:prstGeom prst="rect">
              <a:avLst/>
            </a:prstGeom>
            <a:ln>
              <a:solidFill>
                <a:schemeClr val="tx1"/>
              </a:solidFill>
            </a:ln>
          </p:spPr>
        </p:pic>
        <p:cxnSp>
          <p:nvCxnSpPr>
            <p:cNvPr id="9" name="Connector: Elbow 8">
              <a:extLst>
                <a:ext uri="{FF2B5EF4-FFF2-40B4-BE49-F238E27FC236}">
                  <a16:creationId xmlns:a16="http://schemas.microsoft.com/office/drawing/2014/main" id="{C8AA0077-F8A8-4DDD-B659-390357D04DAA}"/>
                </a:ext>
              </a:extLst>
            </p:cNvPr>
            <p:cNvCxnSpPr>
              <a:endCxn id="3" idx="0"/>
            </p:cNvCxnSpPr>
            <p:nvPr/>
          </p:nvCxnSpPr>
          <p:spPr>
            <a:xfrm>
              <a:off x="4952999" y="2343150"/>
              <a:ext cx="2073168" cy="1162050"/>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5812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4C1A1-C3BA-4C53-9D98-E7F0D2F675B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D3DFB62-1282-4661-BA45-CC32931418F3}"/>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F4178DA-839E-48E2-93B0-9AA2A55DD55B}"/>
              </a:ext>
            </a:extLst>
          </p:cNvPr>
          <p:cNvPicPr>
            <a:picLocks noChangeAspect="1"/>
          </p:cNvPicPr>
          <p:nvPr/>
        </p:nvPicPr>
        <p:blipFill>
          <a:blip r:embed="rId2"/>
          <a:stretch>
            <a:fillRect/>
          </a:stretch>
        </p:blipFill>
        <p:spPr>
          <a:xfrm>
            <a:off x="3146265" y="2446550"/>
            <a:ext cx="5788152" cy="2282952"/>
          </a:xfrm>
          <a:prstGeom prst="rect">
            <a:avLst/>
          </a:prstGeom>
        </p:spPr>
      </p:pic>
    </p:spTree>
    <p:extLst>
      <p:ext uri="{BB962C8B-B14F-4D97-AF65-F5344CB8AC3E}">
        <p14:creationId xmlns:p14="http://schemas.microsoft.com/office/powerpoint/2010/main" val="1297223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utoShape 12">
            <a:extLst>
              <a:ext uri="{FF2B5EF4-FFF2-40B4-BE49-F238E27FC236}">
                <a16:creationId xmlns:a16="http://schemas.microsoft.com/office/drawing/2014/main" id="{6CE24E35-B6A0-1043-AE7A-D6602F64B9FA}"/>
              </a:ext>
            </a:extLst>
          </p:cNvPr>
          <p:cNvSpPr>
            <a:spLocks noChangeArrowheads="1"/>
          </p:cNvSpPr>
          <p:nvPr/>
        </p:nvSpPr>
        <p:spPr bwMode="auto">
          <a:xfrm>
            <a:off x="1378225" y="1282148"/>
            <a:ext cx="4953000" cy="457200"/>
          </a:xfrm>
          <a:prstGeom prst="roundRect">
            <a:avLst>
              <a:gd name="adj" fmla="val 16667"/>
            </a:avLst>
          </a:prstGeom>
          <a:solidFill>
            <a:schemeClr val="accent2">
              <a:lumMod val="75000"/>
            </a:schemeClr>
          </a:solidFill>
          <a:ln w="28575" cmpd="sng">
            <a:solidFill>
              <a:schemeClr val="bg1"/>
            </a:solidFill>
            <a:round/>
            <a:headEnd/>
            <a:tailEnd/>
          </a:ln>
          <a:effectLst>
            <a:outerShdw blurRad="63500" dist="71842" dir="2700000" algn="ctr" rotWithShape="0">
              <a:schemeClr val="bg2">
                <a:alpha val="50000"/>
              </a:schemeClr>
            </a:outerShdw>
          </a:effectLst>
        </p:spPr>
        <p:txBody>
          <a:bodyPr wrap="none" anchor="ctr"/>
          <a:lstStyle/>
          <a:p>
            <a:pPr algn="ctr"/>
            <a:endParaRPr lang="zh-CN" altLang="en-US"/>
          </a:p>
        </p:txBody>
      </p:sp>
      <p:sp>
        <p:nvSpPr>
          <p:cNvPr id="14" name="AutoShape 13">
            <a:extLst>
              <a:ext uri="{FF2B5EF4-FFF2-40B4-BE49-F238E27FC236}">
                <a16:creationId xmlns:a16="http://schemas.microsoft.com/office/drawing/2014/main" id="{911E9DEA-60A2-044C-9217-123359CA5EE4}"/>
              </a:ext>
            </a:extLst>
          </p:cNvPr>
          <p:cNvSpPr>
            <a:spLocks noChangeArrowheads="1"/>
          </p:cNvSpPr>
          <p:nvPr/>
        </p:nvSpPr>
        <p:spPr bwMode="auto">
          <a:xfrm>
            <a:off x="1073425" y="1163086"/>
            <a:ext cx="685800" cy="685800"/>
          </a:xfrm>
          <a:prstGeom prst="diamond">
            <a:avLst/>
          </a:prstGeom>
          <a:solidFill>
            <a:schemeClr val="accent2">
              <a:lumMod val="75000"/>
            </a:schemeClr>
          </a:solidFill>
          <a:ln w="25400" cmpd="sng">
            <a:solidFill>
              <a:schemeClr val="bg1"/>
            </a:solidFill>
            <a:miter lim="800000"/>
            <a:headEnd/>
            <a:tailEnd/>
          </a:ln>
          <a:effectLst>
            <a:outerShdw blurRad="63500" dist="76200" algn="ctr" rotWithShape="0">
              <a:schemeClr val="bg2">
                <a:alpha val="74998"/>
              </a:schemeClr>
            </a:outerShdw>
          </a:effectLst>
        </p:spPr>
        <p:txBody>
          <a:bodyPr wrap="none" anchor="ctr"/>
          <a:lstStyle/>
          <a:p>
            <a:endParaRPr lang="zh-CN" altLang="en-US"/>
          </a:p>
        </p:txBody>
      </p:sp>
      <p:sp>
        <p:nvSpPr>
          <p:cNvPr id="15" name="Text Box 14">
            <a:extLst>
              <a:ext uri="{FF2B5EF4-FFF2-40B4-BE49-F238E27FC236}">
                <a16:creationId xmlns:a16="http://schemas.microsoft.com/office/drawing/2014/main" id="{7A64D7E7-C36E-1E4F-A553-CE601AB1358D}"/>
              </a:ext>
            </a:extLst>
          </p:cNvPr>
          <p:cNvSpPr txBox="1">
            <a:spLocks noChangeArrowheads="1"/>
          </p:cNvSpPr>
          <p:nvPr/>
        </p:nvSpPr>
        <p:spPr bwMode="auto">
          <a:xfrm>
            <a:off x="1911625" y="1337711"/>
            <a:ext cx="41148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dirty="0">
                <a:solidFill>
                  <a:schemeClr val="bg1"/>
                </a:solidFill>
              </a:rPr>
              <a:t>RESULTS AND DISCUSSION</a:t>
            </a:r>
          </a:p>
        </p:txBody>
      </p:sp>
      <p:sp>
        <p:nvSpPr>
          <p:cNvPr id="16" name="Text Box 15">
            <a:extLst>
              <a:ext uri="{FF2B5EF4-FFF2-40B4-BE49-F238E27FC236}">
                <a16:creationId xmlns:a16="http://schemas.microsoft.com/office/drawing/2014/main" id="{9C983155-718F-F445-ACFF-6E324246615E}"/>
              </a:ext>
            </a:extLst>
          </p:cNvPr>
          <p:cNvSpPr txBox="1">
            <a:spLocks noChangeArrowheads="1"/>
          </p:cNvSpPr>
          <p:nvPr/>
        </p:nvSpPr>
        <p:spPr bwMode="auto">
          <a:xfrm>
            <a:off x="1227413" y="1261511"/>
            <a:ext cx="3540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sz="2400" b="1">
                <a:solidFill>
                  <a:schemeClr val="bg1"/>
                </a:solidFill>
              </a:rPr>
              <a:t>3</a:t>
            </a:r>
          </a:p>
        </p:txBody>
      </p:sp>
      <p:pic>
        <p:nvPicPr>
          <p:cNvPr id="6" name="Picture 5" descr="Probability Plot of RESI">
            <a:extLst>
              <a:ext uri="{FF2B5EF4-FFF2-40B4-BE49-F238E27FC236}">
                <a16:creationId xmlns:a16="http://schemas.microsoft.com/office/drawing/2014/main" id="{D2331B71-835C-4B1A-9A93-87BBB584C4C0}"/>
              </a:ext>
            </a:extLst>
          </p:cNvPr>
          <p:cNvPicPr/>
          <p:nvPr/>
        </p:nvPicPr>
        <p:blipFill>
          <a:blip r:embed="rId2">
            <a:extLst>
              <a:ext uri="{28A0092B-C50C-407E-A947-70E740481C1C}">
                <a14:useLocalDpi xmlns:a14="http://schemas.microsoft.com/office/drawing/2010/main" val="0"/>
              </a:ext>
            </a:extLst>
          </a:blip>
          <a:srcRect/>
          <a:stretch>
            <a:fillRect/>
          </a:stretch>
        </p:blipFill>
        <p:spPr>
          <a:xfrm>
            <a:off x="1378225" y="1933258"/>
            <a:ext cx="3950969" cy="2745105"/>
          </a:xfrm>
          <a:prstGeom prst="rect">
            <a:avLst/>
          </a:prstGeom>
          <a:noFill/>
          <a:ln>
            <a:solidFill>
              <a:schemeClr val="tx1"/>
            </a:solidFill>
          </a:ln>
        </p:spPr>
      </p:pic>
      <p:pic>
        <p:nvPicPr>
          <p:cNvPr id="7" name="Picture 6" descr="Residuals vs Fits for City Gas Networks (x100k)">
            <a:extLst>
              <a:ext uri="{FF2B5EF4-FFF2-40B4-BE49-F238E27FC236}">
                <a16:creationId xmlns:a16="http://schemas.microsoft.com/office/drawing/2014/main" id="{5EBFC969-5E50-4BAE-B00C-E43A5F972D87}"/>
              </a:ext>
            </a:extLst>
          </p:cNvPr>
          <p:cNvPicPr/>
          <p:nvPr/>
        </p:nvPicPr>
        <p:blipFill>
          <a:blip r:embed="rId3">
            <a:extLst>
              <a:ext uri="{28A0092B-C50C-407E-A947-70E740481C1C}">
                <a14:useLocalDpi xmlns:a14="http://schemas.microsoft.com/office/drawing/2010/main" val="0"/>
              </a:ext>
            </a:extLst>
          </a:blip>
          <a:srcRect/>
          <a:stretch>
            <a:fillRect/>
          </a:stretch>
        </p:blipFill>
        <p:spPr>
          <a:xfrm>
            <a:off x="4289065" y="4199739"/>
            <a:ext cx="3950970" cy="2592939"/>
          </a:xfrm>
          <a:prstGeom prst="rect">
            <a:avLst/>
          </a:prstGeom>
          <a:noFill/>
          <a:ln>
            <a:solidFill>
              <a:schemeClr val="tx1"/>
            </a:solidFill>
          </a:ln>
        </p:spPr>
      </p:pic>
      <p:pic>
        <p:nvPicPr>
          <p:cNvPr id="8" name="Picture 7">
            <a:extLst>
              <a:ext uri="{FF2B5EF4-FFF2-40B4-BE49-F238E27FC236}">
                <a16:creationId xmlns:a16="http://schemas.microsoft.com/office/drawing/2014/main" id="{FAD57348-97E9-4B74-A524-1C913E755DFA}"/>
              </a:ext>
            </a:extLst>
          </p:cNvPr>
          <p:cNvPicPr/>
          <p:nvPr/>
        </p:nvPicPr>
        <p:blipFill>
          <a:blip r:embed="rId4"/>
          <a:stretch>
            <a:fillRect/>
          </a:stretch>
        </p:blipFill>
        <p:spPr>
          <a:xfrm>
            <a:off x="6381750" y="1454634"/>
            <a:ext cx="4667250" cy="2745105"/>
          </a:xfrm>
          <a:prstGeom prst="rect">
            <a:avLst/>
          </a:prstGeom>
          <a:ln>
            <a:solidFill>
              <a:schemeClr val="tx1"/>
            </a:solidFill>
          </a:ln>
        </p:spPr>
      </p:pic>
    </p:spTree>
    <p:extLst>
      <p:ext uri="{BB962C8B-B14F-4D97-AF65-F5344CB8AC3E}">
        <p14:creationId xmlns:p14="http://schemas.microsoft.com/office/powerpoint/2010/main" val="1843276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utoShape 12">
            <a:extLst>
              <a:ext uri="{FF2B5EF4-FFF2-40B4-BE49-F238E27FC236}">
                <a16:creationId xmlns:a16="http://schemas.microsoft.com/office/drawing/2014/main" id="{6CE24E35-B6A0-1043-AE7A-D6602F64B9FA}"/>
              </a:ext>
            </a:extLst>
          </p:cNvPr>
          <p:cNvSpPr>
            <a:spLocks noChangeArrowheads="1"/>
          </p:cNvSpPr>
          <p:nvPr/>
        </p:nvSpPr>
        <p:spPr bwMode="auto">
          <a:xfrm>
            <a:off x="1378225" y="1282148"/>
            <a:ext cx="4953000" cy="457200"/>
          </a:xfrm>
          <a:prstGeom prst="roundRect">
            <a:avLst>
              <a:gd name="adj" fmla="val 16667"/>
            </a:avLst>
          </a:prstGeom>
          <a:solidFill>
            <a:schemeClr val="accent2">
              <a:lumMod val="75000"/>
            </a:schemeClr>
          </a:solidFill>
          <a:ln w="28575" cmpd="sng">
            <a:solidFill>
              <a:schemeClr val="bg1"/>
            </a:solidFill>
            <a:round/>
            <a:headEnd/>
            <a:tailEnd/>
          </a:ln>
          <a:effectLst>
            <a:outerShdw blurRad="63500" dist="71842" dir="2700000" algn="ctr" rotWithShape="0">
              <a:schemeClr val="bg2">
                <a:alpha val="50000"/>
              </a:schemeClr>
            </a:outerShdw>
          </a:effectLst>
        </p:spPr>
        <p:txBody>
          <a:bodyPr wrap="none" anchor="ctr"/>
          <a:lstStyle/>
          <a:p>
            <a:pPr algn="ctr"/>
            <a:endParaRPr lang="zh-CN" altLang="en-US"/>
          </a:p>
        </p:txBody>
      </p:sp>
      <p:sp>
        <p:nvSpPr>
          <p:cNvPr id="14" name="AutoShape 13">
            <a:extLst>
              <a:ext uri="{FF2B5EF4-FFF2-40B4-BE49-F238E27FC236}">
                <a16:creationId xmlns:a16="http://schemas.microsoft.com/office/drawing/2014/main" id="{911E9DEA-60A2-044C-9217-123359CA5EE4}"/>
              </a:ext>
            </a:extLst>
          </p:cNvPr>
          <p:cNvSpPr>
            <a:spLocks noChangeArrowheads="1"/>
          </p:cNvSpPr>
          <p:nvPr/>
        </p:nvSpPr>
        <p:spPr bwMode="auto">
          <a:xfrm>
            <a:off x="1073425" y="1163086"/>
            <a:ext cx="685800" cy="685800"/>
          </a:xfrm>
          <a:prstGeom prst="diamond">
            <a:avLst/>
          </a:prstGeom>
          <a:solidFill>
            <a:schemeClr val="accent2">
              <a:lumMod val="75000"/>
            </a:schemeClr>
          </a:solidFill>
          <a:ln w="25400" cmpd="sng">
            <a:solidFill>
              <a:schemeClr val="bg1"/>
            </a:solidFill>
            <a:miter lim="800000"/>
            <a:headEnd/>
            <a:tailEnd/>
          </a:ln>
          <a:effectLst>
            <a:outerShdw blurRad="63500" dist="76200" algn="ctr" rotWithShape="0">
              <a:schemeClr val="bg2">
                <a:alpha val="74998"/>
              </a:schemeClr>
            </a:outerShdw>
          </a:effectLst>
        </p:spPr>
        <p:txBody>
          <a:bodyPr wrap="none" anchor="ctr"/>
          <a:lstStyle/>
          <a:p>
            <a:endParaRPr lang="zh-CN" altLang="en-US"/>
          </a:p>
        </p:txBody>
      </p:sp>
      <p:sp>
        <p:nvSpPr>
          <p:cNvPr id="15" name="Text Box 14">
            <a:extLst>
              <a:ext uri="{FF2B5EF4-FFF2-40B4-BE49-F238E27FC236}">
                <a16:creationId xmlns:a16="http://schemas.microsoft.com/office/drawing/2014/main" id="{7A64D7E7-C36E-1E4F-A553-CE601AB1358D}"/>
              </a:ext>
            </a:extLst>
          </p:cNvPr>
          <p:cNvSpPr txBox="1">
            <a:spLocks noChangeArrowheads="1"/>
          </p:cNvSpPr>
          <p:nvPr/>
        </p:nvSpPr>
        <p:spPr bwMode="auto">
          <a:xfrm>
            <a:off x="1911625" y="1337711"/>
            <a:ext cx="41148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dirty="0">
                <a:solidFill>
                  <a:schemeClr val="bg1"/>
                </a:solidFill>
              </a:rPr>
              <a:t>RESULTS AND DISCUSSION</a:t>
            </a:r>
          </a:p>
        </p:txBody>
      </p:sp>
      <p:sp>
        <p:nvSpPr>
          <p:cNvPr id="16" name="Text Box 15">
            <a:extLst>
              <a:ext uri="{FF2B5EF4-FFF2-40B4-BE49-F238E27FC236}">
                <a16:creationId xmlns:a16="http://schemas.microsoft.com/office/drawing/2014/main" id="{9C983155-718F-F445-ACFF-6E324246615E}"/>
              </a:ext>
            </a:extLst>
          </p:cNvPr>
          <p:cNvSpPr txBox="1">
            <a:spLocks noChangeArrowheads="1"/>
          </p:cNvSpPr>
          <p:nvPr/>
        </p:nvSpPr>
        <p:spPr bwMode="auto">
          <a:xfrm>
            <a:off x="1227413" y="1261511"/>
            <a:ext cx="3540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sz="2400" b="1">
                <a:solidFill>
                  <a:schemeClr val="bg1"/>
                </a:solidFill>
              </a:rPr>
              <a:t>3</a:t>
            </a:r>
          </a:p>
        </p:txBody>
      </p:sp>
      <p:pic>
        <p:nvPicPr>
          <p:cNvPr id="2" name="Picture 1">
            <a:extLst>
              <a:ext uri="{FF2B5EF4-FFF2-40B4-BE49-F238E27FC236}">
                <a16:creationId xmlns:a16="http://schemas.microsoft.com/office/drawing/2014/main" id="{F14A951B-CC73-46A3-9005-2CFDA30C0DD9}"/>
              </a:ext>
            </a:extLst>
          </p:cNvPr>
          <p:cNvPicPr>
            <a:picLocks noChangeAspect="1"/>
          </p:cNvPicPr>
          <p:nvPr/>
        </p:nvPicPr>
        <p:blipFill>
          <a:blip r:embed="rId2">
            <a:duotone>
              <a:prstClr val="black"/>
              <a:schemeClr val="accent6">
                <a:tint val="45000"/>
                <a:satMod val="400000"/>
              </a:schemeClr>
            </a:duotone>
          </a:blip>
          <a:stretch>
            <a:fillRect/>
          </a:stretch>
        </p:blipFill>
        <p:spPr>
          <a:xfrm>
            <a:off x="1378225" y="1837774"/>
            <a:ext cx="4490356" cy="3442607"/>
          </a:xfrm>
          <a:prstGeom prst="rect">
            <a:avLst/>
          </a:prstGeom>
        </p:spPr>
      </p:pic>
      <p:sp>
        <p:nvSpPr>
          <p:cNvPr id="3" name="Rectangle 2">
            <a:extLst>
              <a:ext uri="{FF2B5EF4-FFF2-40B4-BE49-F238E27FC236}">
                <a16:creationId xmlns:a16="http://schemas.microsoft.com/office/drawing/2014/main" id="{14AD9DD1-A7A2-403B-8D97-BB6BECEB9206}"/>
              </a:ext>
            </a:extLst>
          </p:cNvPr>
          <p:cNvSpPr/>
          <p:nvPr/>
        </p:nvSpPr>
        <p:spPr>
          <a:xfrm>
            <a:off x="4295776" y="5730880"/>
            <a:ext cx="3838575" cy="7842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the accumulation of city gas growth</a:t>
            </a:r>
            <a:endParaRPr lang="en-ID" dirty="0"/>
          </a:p>
        </p:txBody>
      </p:sp>
      <p:pic>
        <p:nvPicPr>
          <p:cNvPr id="8" name="Picture 7">
            <a:extLst>
              <a:ext uri="{FF2B5EF4-FFF2-40B4-BE49-F238E27FC236}">
                <a16:creationId xmlns:a16="http://schemas.microsoft.com/office/drawing/2014/main" id="{9CEE158C-F5E1-413E-8997-753CECE3A29C}"/>
              </a:ext>
            </a:extLst>
          </p:cNvPr>
          <p:cNvPicPr/>
          <p:nvPr/>
        </p:nvPicPr>
        <p:blipFill>
          <a:blip r:embed="rId3">
            <a:extLst>
              <a:ext uri="{28A0092B-C50C-407E-A947-70E740481C1C}">
                <a14:useLocalDpi xmlns:a14="http://schemas.microsoft.com/office/drawing/2010/main" val="0"/>
              </a:ext>
            </a:extLst>
          </a:blip>
          <a:srcRect/>
          <a:stretch>
            <a:fillRect/>
          </a:stretch>
        </p:blipFill>
        <p:spPr>
          <a:xfrm>
            <a:off x="6026425" y="1848887"/>
            <a:ext cx="4787350" cy="3504163"/>
          </a:xfrm>
          <a:prstGeom prst="rect">
            <a:avLst/>
          </a:prstGeom>
          <a:noFill/>
          <a:ln w="12700">
            <a:solidFill>
              <a:schemeClr val="tx1"/>
            </a:solidFill>
          </a:ln>
        </p:spPr>
      </p:pic>
    </p:spTree>
    <p:extLst>
      <p:ext uri="{BB962C8B-B14F-4D97-AF65-F5344CB8AC3E}">
        <p14:creationId xmlns:p14="http://schemas.microsoft.com/office/powerpoint/2010/main" val="4078337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16">
            <a:extLst>
              <a:ext uri="{FF2B5EF4-FFF2-40B4-BE49-F238E27FC236}">
                <a16:creationId xmlns:a16="http://schemas.microsoft.com/office/drawing/2014/main" id="{D40CEB31-F0DD-784C-B754-8271932CAB34}"/>
              </a:ext>
            </a:extLst>
          </p:cNvPr>
          <p:cNvSpPr>
            <a:spLocks noChangeArrowheads="1"/>
          </p:cNvSpPr>
          <p:nvPr/>
        </p:nvSpPr>
        <p:spPr bwMode="auto">
          <a:xfrm>
            <a:off x="1404800" y="1279008"/>
            <a:ext cx="4953000" cy="457200"/>
          </a:xfrm>
          <a:prstGeom prst="roundRect">
            <a:avLst>
              <a:gd name="adj" fmla="val 16667"/>
            </a:avLst>
          </a:prstGeom>
          <a:solidFill>
            <a:schemeClr val="accent4">
              <a:lumMod val="75000"/>
            </a:schemeClr>
          </a:solidFill>
          <a:ln w="28575" cmpd="sng">
            <a:solidFill>
              <a:schemeClr val="bg1"/>
            </a:solidFill>
            <a:round/>
            <a:headEnd/>
            <a:tailEnd/>
          </a:ln>
          <a:effectLst>
            <a:outerShdw blurRad="63500" dist="71842" dir="2700000" algn="ctr" rotWithShape="0">
              <a:schemeClr val="bg2">
                <a:alpha val="50000"/>
              </a:schemeClr>
            </a:outerShdw>
          </a:effectLst>
        </p:spPr>
        <p:txBody>
          <a:bodyPr wrap="none" anchor="ctr"/>
          <a:lstStyle/>
          <a:p>
            <a:pPr algn="ctr"/>
            <a:endParaRPr lang="zh-CN" altLang="en-US"/>
          </a:p>
        </p:txBody>
      </p:sp>
      <p:sp>
        <p:nvSpPr>
          <p:cNvPr id="5" name="AutoShape 17">
            <a:extLst>
              <a:ext uri="{FF2B5EF4-FFF2-40B4-BE49-F238E27FC236}">
                <a16:creationId xmlns:a16="http://schemas.microsoft.com/office/drawing/2014/main" id="{B2C9DA17-CAD6-D747-828B-F8AE25F078F6}"/>
              </a:ext>
            </a:extLst>
          </p:cNvPr>
          <p:cNvSpPr>
            <a:spLocks noChangeArrowheads="1"/>
          </p:cNvSpPr>
          <p:nvPr/>
        </p:nvSpPr>
        <p:spPr bwMode="auto">
          <a:xfrm>
            <a:off x="1061900" y="1149627"/>
            <a:ext cx="685800" cy="685800"/>
          </a:xfrm>
          <a:prstGeom prst="diamond">
            <a:avLst/>
          </a:prstGeom>
          <a:solidFill>
            <a:schemeClr val="accent4">
              <a:lumMod val="75000"/>
            </a:schemeClr>
          </a:solidFill>
          <a:ln w="25400" cmpd="sng">
            <a:solidFill>
              <a:schemeClr val="bg1"/>
            </a:solidFill>
            <a:miter lim="800000"/>
            <a:headEnd/>
            <a:tailEnd/>
          </a:ln>
          <a:effectLst>
            <a:outerShdw blurRad="63500" dist="76200" algn="ctr" rotWithShape="0">
              <a:schemeClr val="bg2">
                <a:alpha val="74998"/>
              </a:schemeClr>
            </a:outerShdw>
          </a:effectLst>
        </p:spPr>
        <p:txBody>
          <a:bodyPr wrap="none" anchor="ctr"/>
          <a:lstStyle/>
          <a:p>
            <a:endParaRPr lang="zh-CN" altLang="en-US"/>
          </a:p>
        </p:txBody>
      </p:sp>
      <p:sp>
        <p:nvSpPr>
          <p:cNvPr id="6" name="Text Box 18">
            <a:extLst>
              <a:ext uri="{FF2B5EF4-FFF2-40B4-BE49-F238E27FC236}">
                <a16:creationId xmlns:a16="http://schemas.microsoft.com/office/drawing/2014/main" id="{597DA576-F44F-5E43-98F9-845FF84BE0FE}"/>
              </a:ext>
            </a:extLst>
          </p:cNvPr>
          <p:cNvSpPr txBox="1">
            <a:spLocks noChangeArrowheads="1"/>
          </p:cNvSpPr>
          <p:nvPr/>
        </p:nvSpPr>
        <p:spPr bwMode="auto">
          <a:xfrm>
            <a:off x="1900100" y="1324253"/>
            <a:ext cx="41148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dirty="0">
                <a:solidFill>
                  <a:schemeClr val="bg1"/>
                </a:solidFill>
              </a:rPr>
              <a:t>CONCLUSION</a:t>
            </a:r>
          </a:p>
        </p:txBody>
      </p:sp>
      <p:sp>
        <p:nvSpPr>
          <p:cNvPr id="7" name="Text Box 19">
            <a:extLst>
              <a:ext uri="{FF2B5EF4-FFF2-40B4-BE49-F238E27FC236}">
                <a16:creationId xmlns:a16="http://schemas.microsoft.com/office/drawing/2014/main" id="{A2CB0F83-BBCA-1749-957F-7AB462022EBD}"/>
              </a:ext>
            </a:extLst>
          </p:cNvPr>
          <p:cNvSpPr txBox="1">
            <a:spLocks noChangeArrowheads="1"/>
          </p:cNvSpPr>
          <p:nvPr/>
        </p:nvSpPr>
        <p:spPr bwMode="auto">
          <a:xfrm>
            <a:off x="1215888" y="1248052"/>
            <a:ext cx="35401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cs typeface="宋体" charset="0"/>
              </a:defRPr>
            </a:lvl2pPr>
            <a:lvl3pPr marL="1143000" indent="-228600" eaLnBrk="0" hangingPunct="0">
              <a:defRPr>
                <a:solidFill>
                  <a:schemeClr val="tx1"/>
                </a:solidFill>
                <a:latin typeface="Arial" charset="0"/>
                <a:ea typeface="宋体" charset="0"/>
                <a:cs typeface="宋体" charset="0"/>
              </a:defRPr>
            </a:lvl3pPr>
            <a:lvl4pPr marL="1600200" indent="-228600" eaLnBrk="0" hangingPunct="0">
              <a:defRPr>
                <a:solidFill>
                  <a:schemeClr val="tx1"/>
                </a:solidFill>
                <a:latin typeface="Arial" charset="0"/>
                <a:ea typeface="宋体" charset="0"/>
                <a:cs typeface="宋体" charset="0"/>
              </a:defRPr>
            </a:lvl4pPr>
            <a:lvl5pPr marL="2057400" indent="-228600" eaLnBrk="0" hangingPunct="0">
              <a:defRPr>
                <a:solidFill>
                  <a:schemeClr val="tx1"/>
                </a:solidFill>
                <a:latin typeface="Arial" charset="0"/>
                <a:ea typeface="宋体" charset="0"/>
                <a:cs typeface="宋体" charset="0"/>
              </a:defRPr>
            </a:lvl5pPr>
            <a:lvl6pPr marL="2514600" indent="-228600" eaLnBrk="0" fontAlgn="base" hangingPunct="0">
              <a:spcBef>
                <a:spcPct val="0"/>
              </a:spcBef>
              <a:spcAft>
                <a:spcPct val="0"/>
              </a:spcAft>
              <a:defRPr>
                <a:solidFill>
                  <a:schemeClr val="tx1"/>
                </a:solidFill>
                <a:latin typeface="Arial" charset="0"/>
                <a:ea typeface="宋体" charset="0"/>
                <a:cs typeface="宋体" charset="0"/>
              </a:defRPr>
            </a:lvl6pPr>
            <a:lvl7pPr marL="2971800" indent="-228600" eaLnBrk="0" fontAlgn="base" hangingPunct="0">
              <a:spcBef>
                <a:spcPct val="0"/>
              </a:spcBef>
              <a:spcAft>
                <a:spcPct val="0"/>
              </a:spcAft>
              <a:defRPr>
                <a:solidFill>
                  <a:schemeClr val="tx1"/>
                </a:solidFill>
                <a:latin typeface="Arial" charset="0"/>
                <a:ea typeface="宋体" charset="0"/>
                <a:cs typeface="宋体" charset="0"/>
              </a:defRPr>
            </a:lvl7pPr>
            <a:lvl8pPr marL="3429000" indent="-228600" eaLnBrk="0" fontAlgn="base" hangingPunct="0">
              <a:spcBef>
                <a:spcPct val="0"/>
              </a:spcBef>
              <a:spcAft>
                <a:spcPct val="0"/>
              </a:spcAft>
              <a:defRPr>
                <a:solidFill>
                  <a:schemeClr val="tx1"/>
                </a:solidFill>
                <a:latin typeface="Arial" charset="0"/>
                <a:ea typeface="宋体" charset="0"/>
                <a:cs typeface="宋体" charset="0"/>
              </a:defRPr>
            </a:lvl8pPr>
            <a:lvl9pPr marL="3886200" indent="-228600" eaLnBrk="0" fontAlgn="base" hangingPunct="0">
              <a:spcBef>
                <a:spcPct val="0"/>
              </a:spcBef>
              <a:spcAft>
                <a:spcPct val="0"/>
              </a:spcAft>
              <a:defRPr>
                <a:solidFill>
                  <a:schemeClr val="tx1"/>
                </a:solidFill>
                <a:latin typeface="Arial" charset="0"/>
                <a:ea typeface="宋体" charset="0"/>
                <a:cs typeface="宋体" charset="0"/>
              </a:defRPr>
            </a:lvl9pPr>
          </a:lstStyle>
          <a:p>
            <a:pPr algn="ctr"/>
            <a:r>
              <a:rPr lang="en-US" sz="2400" b="1">
                <a:solidFill>
                  <a:schemeClr val="bg1"/>
                </a:solidFill>
              </a:rPr>
              <a:t>4</a:t>
            </a:r>
          </a:p>
        </p:txBody>
      </p:sp>
      <p:sp>
        <p:nvSpPr>
          <p:cNvPr id="9" name="TextBox 8">
            <a:extLst>
              <a:ext uri="{FF2B5EF4-FFF2-40B4-BE49-F238E27FC236}">
                <a16:creationId xmlns:a16="http://schemas.microsoft.com/office/drawing/2014/main" id="{11F53060-B0EC-4DB6-8B7B-88EE1814E343}"/>
              </a:ext>
            </a:extLst>
          </p:cNvPr>
          <p:cNvSpPr txBox="1"/>
          <p:nvPr/>
        </p:nvSpPr>
        <p:spPr>
          <a:xfrm>
            <a:off x="3414575" y="1865589"/>
            <a:ext cx="5886450"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en-US" sz="1600"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Based on the results and discussion, 96.92% of the data from applied variables were able to describe the linear model developed in this study. The generated histogram pattern was also neither right nor left-skewed, and therefore, was referred as an early indication of normality. Moreover, </a:t>
            </a:r>
            <a:r>
              <a:rPr lang="en-GB" sz="1600"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P-value was estimated at 0.075</a:t>
            </a:r>
            <a:r>
              <a:rPr lang="en-US" sz="1600"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 slightly higher than </a:t>
            </a:r>
            <a:r>
              <a:rPr lang="en-GB" sz="1600"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α in the regression (0,05), assumed to also prove normality. Evidently, no pattern of </a:t>
            </a:r>
            <a:r>
              <a:rPr lang="en-US" sz="1600" dirty="0">
                <a:solidFill>
                  <a:srgbClr val="000000"/>
                </a:solidFill>
                <a:latin typeface="Times" panose="02020603050405020304" pitchFamily="18" charset="0"/>
                <a:ea typeface="Times New Roman" panose="02020603050405020304" pitchFamily="18" charset="0"/>
                <a:cs typeface="Times New Roman" panose="02020603050405020304" pitchFamily="18" charset="0"/>
              </a:rPr>
              <a:t>heteroskedastic system was discovered in the residual plots, and similarly, no collinearity between variables was identified. Furthermore, linear regression was applied to predict the growth of city gas connections in the metropolitan area, using the derived model. The results showed the projected value was able to describe the deceleration of the development of the city gas connections. Therefore, the model is confirmed to be statistically valid for this prediction study. </a:t>
            </a:r>
            <a:endParaRPr lang="en-ID" sz="1600" dirty="0">
              <a:solidFill>
                <a:srgbClr val="000000"/>
              </a:solidFill>
              <a:latin typeface="Times"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7976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760E4F-8913-374B-A42B-66A9C5E2AF80}"/>
              </a:ext>
            </a:extLst>
          </p:cNvPr>
          <p:cNvSpPr/>
          <p:nvPr/>
        </p:nvSpPr>
        <p:spPr>
          <a:xfrm>
            <a:off x="1431236" y="1714356"/>
            <a:ext cx="8915399" cy="3785652"/>
          </a:xfrm>
          <a:prstGeom prst="rect">
            <a:avLst/>
          </a:prstGeom>
        </p:spPr>
        <p:txBody>
          <a:bodyPr wrap="square">
            <a:spAutoFit/>
          </a:bodyPr>
          <a:lstStyle/>
          <a:p>
            <a:pPr algn="ctr"/>
            <a:r>
              <a:rPr lang="ja-JP" altLang="en-US" sz="4000">
                <a:solidFill>
                  <a:srgbClr val="202124"/>
                </a:solidFill>
                <a:latin typeface="Avenir Next LT Pro" panose="020B0504020202020204" pitchFamily="34" charset="77"/>
              </a:rPr>
              <a:t>ありがとうございました</a:t>
            </a:r>
          </a:p>
          <a:p>
            <a:pPr algn="ctr"/>
            <a:r>
              <a:rPr lang="en-ID" sz="4000" dirty="0" err="1">
                <a:solidFill>
                  <a:srgbClr val="202124"/>
                </a:solidFill>
                <a:latin typeface="Avenir Next LT Pro" panose="020B0504020202020204" pitchFamily="34" charset="77"/>
              </a:rPr>
              <a:t>Arigatōgozaimashita</a:t>
            </a:r>
            <a:endParaRPr lang="en-ID" sz="4000" dirty="0">
              <a:solidFill>
                <a:srgbClr val="202124"/>
              </a:solidFill>
              <a:latin typeface="Avenir Next LT Pro" panose="020B0504020202020204" pitchFamily="34" charset="77"/>
            </a:endParaRPr>
          </a:p>
          <a:p>
            <a:pPr algn="ctr"/>
            <a:endParaRPr lang="en-ID" sz="4000" dirty="0">
              <a:solidFill>
                <a:srgbClr val="202124"/>
              </a:solidFill>
              <a:latin typeface="Avenir Next LT Pro" panose="020B0504020202020204" pitchFamily="34" charset="77"/>
            </a:endParaRPr>
          </a:p>
          <a:p>
            <a:pPr algn="ctr"/>
            <a:r>
              <a:rPr lang="en-ID" sz="4000" dirty="0">
                <a:solidFill>
                  <a:srgbClr val="202124"/>
                </a:solidFill>
                <a:latin typeface="Avenir Next LT Pro" panose="020B0504020202020204" pitchFamily="34" charset="77"/>
              </a:rPr>
              <a:t>TERIMA KASIH</a:t>
            </a:r>
            <a:br>
              <a:rPr lang="en-ID" sz="4000" dirty="0">
                <a:solidFill>
                  <a:srgbClr val="202124"/>
                </a:solidFill>
                <a:latin typeface="Avenir Next LT Pro" panose="020B0504020202020204" pitchFamily="34" charset="77"/>
              </a:rPr>
            </a:br>
            <a:br>
              <a:rPr lang="en-ID" sz="4000" dirty="0">
                <a:solidFill>
                  <a:srgbClr val="202124"/>
                </a:solidFill>
                <a:latin typeface="Avenir Next LT Pro" panose="020B0504020202020204" pitchFamily="34" charset="77"/>
              </a:rPr>
            </a:br>
            <a:r>
              <a:rPr lang="en-ID" sz="4000" dirty="0">
                <a:solidFill>
                  <a:srgbClr val="202124"/>
                </a:solidFill>
                <a:latin typeface="Avenir Next LT Pro" panose="020B0504020202020204" pitchFamily="34" charset="77"/>
              </a:rPr>
              <a:t>THANK YOU</a:t>
            </a:r>
          </a:p>
        </p:txBody>
      </p:sp>
    </p:spTree>
    <p:extLst>
      <p:ext uri="{BB962C8B-B14F-4D97-AF65-F5344CB8AC3E}">
        <p14:creationId xmlns:p14="http://schemas.microsoft.com/office/powerpoint/2010/main" val="4124994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TotalTime>
  <Words>704</Words>
  <Application>Microsoft Office PowerPoint</Application>
  <PresentationFormat>Widescreen</PresentationFormat>
  <Paragraphs>78</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Avenir Next LT Pro</vt:lpstr>
      <vt:lpstr>Calibri</vt:lpstr>
      <vt:lpstr>Calibri Light</vt:lpstr>
      <vt:lpstr>Times</vt:lpstr>
      <vt:lpstr>Times New Roman</vt:lpstr>
      <vt:lpstr>Office Theme</vt:lpstr>
      <vt:lpstr>The Near Future Growth Expectations Of The City Gas Covering The Historical Sites In Jakarta-Indonesia</vt:lpstr>
      <vt:lpstr>OUTLINES </vt:lpstr>
      <vt:lpstr>PowerPoint Presentation</vt:lpstr>
      <vt:lpstr>Gas Production vs Export</vt:lpstr>
      <vt:lpstr>Scenario Assumption</vt:lpstr>
      <vt:lpstr>The Development of City Gas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BATM 4</dc:creator>
  <cp:lastModifiedBy>Asus</cp:lastModifiedBy>
  <cp:revision>5</cp:revision>
  <dcterms:created xsi:type="dcterms:W3CDTF">2021-11-16T01:03:05Z</dcterms:created>
  <dcterms:modified xsi:type="dcterms:W3CDTF">2021-11-16T11:26:10Z</dcterms:modified>
</cp:coreProperties>
</file>