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0"/>
  </p:notesMasterIdLst>
  <p:sldIdLst>
    <p:sldId id="274" r:id="rId2"/>
    <p:sldId id="260" r:id="rId3"/>
    <p:sldId id="283" r:id="rId4"/>
    <p:sldId id="261" r:id="rId5"/>
    <p:sldId id="262" r:id="rId6"/>
    <p:sldId id="284" r:id="rId7"/>
    <p:sldId id="263" r:id="rId8"/>
    <p:sldId id="272" r:id="rId9"/>
    <p:sldId id="278" r:id="rId10"/>
    <p:sldId id="273" r:id="rId11"/>
    <p:sldId id="275" r:id="rId12"/>
    <p:sldId id="285" r:id="rId13"/>
    <p:sldId id="264" r:id="rId14"/>
    <p:sldId id="287" r:id="rId15"/>
    <p:sldId id="270" r:id="rId16"/>
    <p:sldId id="295" r:id="rId17"/>
    <p:sldId id="297" r:id="rId18"/>
    <p:sldId id="296" r:id="rId19"/>
    <p:sldId id="271" r:id="rId20"/>
    <p:sldId id="265" r:id="rId21"/>
    <p:sldId id="291" r:id="rId22"/>
    <p:sldId id="292" r:id="rId23"/>
    <p:sldId id="290" r:id="rId24"/>
    <p:sldId id="293" r:id="rId25"/>
    <p:sldId id="294" r:id="rId26"/>
    <p:sldId id="279" r:id="rId27"/>
    <p:sldId id="280" r:id="rId28"/>
    <p:sldId id="281" r:id="rId29"/>
  </p:sldIdLst>
  <p:sldSz cx="9144000" cy="5143500" type="screen16x9"/>
  <p:notesSz cx="6858000" cy="9144000"/>
  <p:embeddedFontLst>
    <p:embeddedFont>
      <p:font typeface="Calibri" panose="020F0502020204030204" pitchFamily="34" charset="0"/>
      <p:regular r:id="rId31"/>
      <p:bold r:id="rId32"/>
      <p:italic r:id="rId33"/>
      <p:boldItalic r:id="rId34"/>
    </p:embeddedFont>
    <p:embeddedFont>
      <p:font typeface="Freestyle Script" panose="030804020302050B0404" pitchFamily="66" charset="0"/>
      <p:regular r:id="rId35"/>
    </p:embeddedFont>
    <p:embeddedFont>
      <p:font typeface="Verdana" panose="020B0604030504040204" pitchFamily="34" charset="0"/>
      <p:regular r:id="rId36"/>
      <p:bold r:id="rId37"/>
      <p:italic r:id="rId38"/>
      <p:boldItalic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0" roundtripDataSignature="AMtx7mj47P8Z72weZny9WPTU5YFX2T47I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EEF4FB"/>
    <a:srgbClr val="B3C2DF"/>
    <a:srgbClr val="00FF00"/>
    <a:srgbClr val="FF00FF"/>
    <a:srgbClr val="0000FF"/>
    <a:srgbClr val="4472C4"/>
    <a:srgbClr val="2D516B"/>
    <a:srgbClr val="CF94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45FCD2-E8DD-3A4B-8F06-43459018ABB0}" v="345" dt="2021-11-02T15:48:20.8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65716" autoAdjust="0"/>
  </p:normalViewPr>
  <p:slideViewPr>
    <p:cSldViewPr snapToGrid="0">
      <p:cViewPr varScale="1">
        <p:scale>
          <a:sx n="90" d="100"/>
          <a:sy n="90" d="100"/>
        </p:scale>
        <p:origin x="1530" y="9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customschemas.google.com/relationships/presentationmetadata" Target="metadata"/><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F:\Beer%20Manu\2021%20PRG%20Beer%20Participant%20Information.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ysClr val="windowText" lastClr="000000"/>
                </a:solidFill>
                <a:latin typeface="+mn-lt"/>
                <a:ea typeface="+mn-ea"/>
                <a:cs typeface="+mn-cs"/>
              </a:defRPr>
            </a:pPr>
            <a:r>
              <a:rPr lang="en-US" sz="1800"/>
              <a:t>MS Platforms Used</a:t>
            </a:r>
          </a:p>
        </c:rich>
      </c:tx>
      <c:overlay val="0"/>
      <c:spPr>
        <a:noFill/>
        <a:ln>
          <a:noFill/>
        </a:ln>
        <a:effectLst/>
      </c:spPr>
      <c:txPr>
        <a:bodyPr rot="0" spcFirstLastPara="1" vertOverflow="ellipsis" vert="horz" wrap="square" anchor="ctr" anchorCtr="1"/>
        <a:lstStyle/>
        <a:p>
          <a:pPr>
            <a:defRPr sz="1800" b="0" i="0" u="none" strike="noStrike" kern="1200" spc="0" baseline="0">
              <a:solidFill>
                <a:sysClr val="windowText" lastClr="000000"/>
              </a:solidFill>
              <a:latin typeface="+mn-lt"/>
              <a:ea typeface="+mn-ea"/>
              <a:cs typeface="+mn-cs"/>
            </a:defRPr>
          </a:pPr>
          <a:endParaRPr lang="en-US"/>
        </a:p>
      </c:txPr>
    </c:title>
    <c:autoTitleDeleted val="0"/>
    <c:plotArea>
      <c:layout/>
      <c:barChart>
        <c:barDir val="col"/>
        <c:grouping val="clustered"/>
        <c:varyColors val="0"/>
        <c:ser>
          <c:idx val="0"/>
          <c:order val="0"/>
          <c:tx>
            <c:strRef>
              <c:f>Sheet1!$E$1</c:f>
              <c:strCache>
                <c:ptCount val="1"/>
                <c:pt idx="0">
                  <c:v>Frequency</c:v>
                </c:pt>
              </c:strCache>
            </c:strRef>
          </c:tx>
          <c:spPr>
            <a:solidFill>
              <a:schemeClr val="accent1"/>
            </a:solidFill>
            <a:ln>
              <a:noFill/>
            </a:ln>
            <a:effectLst/>
          </c:spPr>
          <c:invertIfNegative val="0"/>
          <c:cat>
            <c:strRef>
              <c:f>Sheet1!$D$2:$D$12</c:f>
              <c:strCache>
                <c:ptCount val="11"/>
                <c:pt idx="0">
                  <c:v>eclipse</c:v>
                </c:pt>
                <c:pt idx="1">
                  <c:v>exploris480</c:v>
                </c:pt>
                <c:pt idx="2">
                  <c:v>fusion</c:v>
                </c:pt>
                <c:pt idx="3">
                  <c:v>lumos</c:v>
                </c:pt>
                <c:pt idx="4">
                  <c:v>orbixl</c:v>
                </c:pt>
                <c:pt idx="5">
                  <c:v>qe</c:v>
                </c:pt>
                <c:pt idx="6">
                  <c:v>qehf</c:v>
                </c:pt>
                <c:pt idx="7">
                  <c:v>qeplus</c:v>
                </c:pt>
                <c:pt idx="8">
                  <c:v>timsTOFPro</c:v>
                </c:pt>
                <c:pt idx="9">
                  <c:v>tt5600</c:v>
                </c:pt>
                <c:pt idx="10">
                  <c:v>tt6600</c:v>
                </c:pt>
              </c:strCache>
            </c:strRef>
          </c:cat>
          <c:val>
            <c:numRef>
              <c:f>Sheet1!$E$2:$E$12</c:f>
              <c:numCache>
                <c:formatCode>General</c:formatCode>
                <c:ptCount val="11"/>
                <c:pt idx="0">
                  <c:v>4</c:v>
                </c:pt>
                <c:pt idx="1">
                  <c:v>8</c:v>
                </c:pt>
                <c:pt idx="2">
                  <c:v>3</c:v>
                </c:pt>
                <c:pt idx="3">
                  <c:v>3</c:v>
                </c:pt>
                <c:pt idx="4">
                  <c:v>1</c:v>
                </c:pt>
                <c:pt idx="5">
                  <c:v>2</c:v>
                </c:pt>
                <c:pt idx="6">
                  <c:v>6</c:v>
                </c:pt>
                <c:pt idx="7">
                  <c:v>3</c:v>
                </c:pt>
                <c:pt idx="8">
                  <c:v>3</c:v>
                </c:pt>
                <c:pt idx="9">
                  <c:v>2</c:v>
                </c:pt>
                <c:pt idx="10">
                  <c:v>1</c:v>
                </c:pt>
              </c:numCache>
            </c:numRef>
          </c:val>
          <c:extLst>
            <c:ext xmlns:c16="http://schemas.microsoft.com/office/drawing/2014/chart" uri="{C3380CC4-5D6E-409C-BE32-E72D297353CC}">
              <c16:uniqueId val="{00000000-144F-40D4-AABC-67CEE2C88AE3}"/>
            </c:ext>
          </c:extLst>
        </c:ser>
        <c:dLbls>
          <c:showLegendKey val="0"/>
          <c:showVal val="0"/>
          <c:showCatName val="0"/>
          <c:showSerName val="0"/>
          <c:showPercent val="0"/>
          <c:showBubbleSize val="0"/>
        </c:dLbls>
        <c:gapWidth val="219"/>
        <c:overlap val="-27"/>
        <c:axId val="717244592"/>
        <c:axId val="717241312"/>
      </c:barChart>
      <c:catAx>
        <c:axId val="717244592"/>
        <c:scaling>
          <c:orientation val="minMax"/>
        </c:scaling>
        <c:delete val="0"/>
        <c:axPos val="b"/>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717241312"/>
        <c:crosses val="autoZero"/>
        <c:auto val="1"/>
        <c:lblAlgn val="ctr"/>
        <c:lblOffset val="100"/>
        <c:noMultiLvlLbl val="0"/>
      </c:catAx>
      <c:valAx>
        <c:axId val="71724131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r>
                  <a:rPr lang="en-US" sz="1200"/>
                  <a:t>Fequency</a:t>
                </a:r>
              </a:p>
            </c:rich>
          </c:tx>
          <c:layout>
            <c:manualLayout>
              <c:xMode val="edge"/>
              <c:yMode val="edge"/>
              <c:x val="8.3333333333333332E-3"/>
              <c:y val="0.34458041703120446"/>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w="12700">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7172445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solidFill>
            <a:sysClr val="windowText" lastClr="000000"/>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2 goals for talk. Community =1 Beer =2</a:t>
            </a:r>
            <a:endParaRPr dirty="0"/>
          </a:p>
        </p:txBody>
      </p:sp>
      <p:sp>
        <p:nvSpPr>
          <p:cNvPr id="87" name="Google Shape;87;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extLst>
      <p:ext uri="{BB962C8B-B14F-4D97-AF65-F5344CB8AC3E}">
        <p14:creationId xmlns:p14="http://schemas.microsoft.com/office/powerpoint/2010/main" val="28007550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extLst>
      <p:ext uri="{BB962C8B-B14F-4D97-AF65-F5344CB8AC3E}">
        <p14:creationId xmlns:p14="http://schemas.microsoft.com/office/powerpoint/2010/main" val="23588577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c2c82be654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gc2c82be654_0_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Mention We gave people general guidelines but not specific instructions</a:t>
            </a:r>
          </a:p>
          <a:p>
            <a:pPr marL="0" lvl="0" indent="0" algn="l" rtl="0">
              <a:spcBef>
                <a:spcPts val="0"/>
              </a:spcBef>
              <a:spcAft>
                <a:spcPts val="0"/>
              </a:spcAft>
              <a:buNone/>
            </a:pPr>
            <a:endParaRPr dirty="0"/>
          </a:p>
        </p:txBody>
      </p:sp>
      <p:sp>
        <p:nvSpPr>
          <p:cNvPr id="94" name="Google Shape;94;gc2c82be654_0_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bf73847ce3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gbf73847ce3_0_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2" name="Google Shape;102;gbf73847ce3_0_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bf73847ce3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gbf73847ce3_0_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indent="0"/>
            <a:r>
              <a:rPr lang="en-US" dirty="0"/>
              <a:t>FYI: the US-05 genome is sequenced, but annotation was not available and used in this analysis.</a:t>
            </a:r>
          </a:p>
          <a:p>
            <a:pPr marL="0" indent="0"/>
            <a:endParaRPr lang="en-US" dirty="0"/>
          </a:p>
          <a:p>
            <a:pPr marL="0" indent="0"/>
            <a:r>
              <a:rPr lang="en-US" dirty="0"/>
              <a:t>The genome of this yeast has been sequenced , but we didn't use this specific genome in our analysis</a:t>
            </a:r>
          </a:p>
        </p:txBody>
      </p:sp>
      <p:sp>
        <p:nvSpPr>
          <p:cNvPr id="102" name="Google Shape;102;gbf73847ce3_0_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extLst>
      <p:ext uri="{BB962C8B-B14F-4D97-AF65-F5344CB8AC3E}">
        <p14:creationId xmlns:p14="http://schemas.microsoft.com/office/powerpoint/2010/main" val="2754476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c2c82be654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 name="Google Shape;111;gc2c82be654_0_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a:spcBef>
                <a:spcPts val="0"/>
              </a:spcBef>
              <a:spcAft>
                <a:spcPts val="0"/>
              </a:spcAft>
              <a:buNone/>
            </a:pPr>
            <a:r>
              <a:rPr lang="en-US" dirty="0"/>
              <a:t>https://</a:t>
            </a:r>
            <a:r>
              <a:rPr lang="en-US" dirty="0" err="1"/>
              <a:t>massive.ucsd.edu</a:t>
            </a:r>
            <a:r>
              <a:rPr lang="en-US" dirty="0"/>
              <a:t>/</a:t>
            </a:r>
            <a:r>
              <a:rPr lang="en-US" dirty="0" err="1"/>
              <a:t>ProteoSAFe</a:t>
            </a:r>
            <a:r>
              <a:rPr lang="en-US" dirty="0"/>
              <a:t>/</a:t>
            </a:r>
            <a:r>
              <a:rPr lang="en-US" dirty="0" err="1"/>
              <a:t>dataset.jsp?task</a:t>
            </a:r>
            <a:r>
              <a:rPr lang="en-US" dirty="0"/>
              <a:t>=b1d83491073946d3b617b739e9b9f378</a:t>
            </a:r>
          </a:p>
          <a:p>
            <a:pPr marL="0" lvl="0" indent="0" algn="l">
              <a:spcBef>
                <a:spcPts val="0"/>
              </a:spcBef>
              <a:spcAft>
                <a:spcPts val="0"/>
              </a:spcAft>
              <a:buNone/>
            </a:pPr>
            <a:endParaRPr lang="en-US" dirty="0"/>
          </a:p>
          <a:p>
            <a:pPr marL="0" lvl="0" indent="0" algn="l">
              <a:spcBef>
                <a:spcPts val="0"/>
              </a:spcBef>
              <a:spcAft>
                <a:spcPts val="0"/>
              </a:spcAft>
              <a:buNone/>
            </a:pPr>
            <a:r>
              <a:rPr lang="en-US" dirty="0"/>
              <a:t>This is great return rate. We usually average return rate as much lower. for example the </a:t>
            </a:r>
            <a:r>
              <a:rPr lang="en-US" dirty="0" err="1"/>
              <a:t>phospho</a:t>
            </a:r>
            <a:r>
              <a:rPr lang="en-US" dirty="0"/>
              <a:t> study 10% or lower</a:t>
            </a:r>
          </a:p>
          <a:p>
            <a:pPr marL="0" lvl="0" indent="0" algn="l">
              <a:spcBef>
                <a:spcPts val="0"/>
              </a:spcBef>
              <a:spcAft>
                <a:spcPts val="0"/>
              </a:spcAft>
              <a:buNone/>
            </a:pPr>
            <a:endParaRPr lang="en-US" dirty="0"/>
          </a:p>
          <a:p>
            <a:pPr marL="0" lvl="0" indent="0" algn="l">
              <a:spcBef>
                <a:spcPts val="0"/>
              </a:spcBef>
              <a:spcAft>
                <a:spcPts val="0"/>
              </a:spcAft>
              <a:buNone/>
            </a:pPr>
            <a:r>
              <a:rPr lang="en-US" dirty="0"/>
              <a:t>People were locked out of their lab</a:t>
            </a:r>
          </a:p>
          <a:p>
            <a:pPr marL="0" lvl="0" indent="0" algn="l">
              <a:spcBef>
                <a:spcPts val="0"/>
              </a:spcBef>
              <a:spcAft>
                <a:spcPts val="0"/>
              </a:spcAft>
              <a:buNone/>
            </a:pPr>
            <a:endParaRPr lang="en-US" dirty="0"/>
          </a:p>
          <a:p>
            <a:pPr marL="0" lvl="0" indent="0" algn="l">
              <a:spcBef>
                <a:spcPts val="0"/>
              </a:spcBef>
              <a:spcAft>
                <a:spcPts val="0"/>
              </a:spcAft>
              <a:buNone/>
            </a:pPr>
            <a:r>
              <a:rPr lang="en-US" dirty="0"/>
              <a:t>Making project easer and giving people ownership really increases return rates</a:t>
            </a:r>
          </a:p>
          <a:p>
            <a:pPr marL="0" lvl="0" indent="0" algn="l">
              <a:spcBef>
                <a:spcPts val="0"/>
              </a:spcBef>
              <a:spcAft>
                <a:spcPts val="0"/>
              </a:spcAft>
              <a:buNone/>
            </a:pPr>
            <a:endParaRPr lang="en-US" dirty="0"/>
          </a:p>
          <a:p>
            <a:pPr marL="0" lvl="0" indent="0" algn="l">
              <a:spcBef>
                <a:spcPts val="0"/>
              </a:spcBef>
              <a:spcAft>
                <a:spcPts val="0"/>
              </a:spcAft>
              <a:buNone/>
            </a:pPr>
            <a:r>
              <a:rPr lang="en-US" dirty="0"/>
              <a:t>We didn't give anyone any real instructions. </a:t>
            </a:r>
          </a:p>
          <a:p>
            <a:pPr marL="0" lvl="0" indent="0" algn="l">
              <a:spcBef>
                <a:spcPts val="0"/>
              </a:spcBef>
              <a:spcAft>
                <a:spcPts val="0"/>
              </a:spcAft>
              <a:buNone/>
            </a:pPr>
            <a:endParaRPr lang="en-US" dirty="0"/>
          </a:p>
          <a:p>
            <a:pPr marL="0" lvl="0" indent="0" algn="l">
              <a:spcBef>
                <a:spcPts val="0"/>
              </a:spcBef>
              <a:spcAft>
                <a:spcPts val="0"/>
              </a:spcAft>
              <a:buNone/>
            </a:pPr>
            <a:r>
              <a:rPr lang="en-US" dirty="0"/>
              <a:t>2 limitations</a:t>
            </a:r>
          </a:p>
          <a:p>
            <a:pPr marL="0" lvl="0" indent="0" algn="l">
              <a:spcBef>
                <a:spcPts val="0"/>
              </a:spcBef>
              <a:spcAft>
                <a:spcPts val="0"/>
              </a:spcAft>
              <a:buNone/>
            </a:pPr>
            <a:r>
              <a:rPr lang="en-US" dirty="0"/>
              <a:t>1 hour gradient </a:t>
            </a:r>
          </a:p>
          <a:p>
            <a:pPr marL="0" lvl="0" indent="0" algn="l">
              <a:spcBef>
                <a:spcPts val="0"/>
              </a:spcBef>
              <a:spcAft>
                <a:spcPts val="0"/>
              </a:spcAft>
              <a:buNone/>
            </a:pPr>
            <a:r>
              <a:rPr lang="en-US" dirty="0"/>
              <a:t>use DDA </a:t>
            </a:r>
          </a:p>
          <a:p>
            <a:pPr marL="0" indent="0"/>
            <a:endParaRPr lang="en-US" dirty="0"/>
          </a:p>
        </p:txBody>
      </p:sp>
      <p:sp>
        <p:nvSpPr>
          <p:cNvPr id="112" name="Google Shape;112;gc2c82be654_0_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bf73847ce3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 name="Google Shape;119;gbf73847ce3_0_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r>
              <a:rPr lang="en-US" dirty="0"/>
              <a:t>Really people to analyze the BRG beer or Heineken and whatever else</a:t>
            </a:r>
          </a:p>
          <a:p>
            <a:endParaRPr lang="en-US" dirty="0"/>
          </a:p>
          <a:p>
            <a:r>
              <a:rPr lang="en-US" dirty="0"/>
              <a:t>Why Heineken, beer friends said the QC on Heineken is very good around the world </a:t>
            </a:r>
          </a:p>
          <a:p>
            <a:endParaRPr lang="en-US" dirty="0"/>
          </a:p>
          <a:p>
            <a:endParaRPr lang="en-US" dirty="0"/>
          </a:p>
          <a:p>
            <a:r>
              <a:rPr lang="en-US" dirty="0"/>
              <a:t>10 was the max that someone returned . Data quality didn't seem to suffer on beer 10!</a:t>
            </a:r>
          </a:p>
          <a:p>
            <a:endParaRPr lang="en-US" dirty="0"/>
          </a:p>
          <a:p>
            <a:r>
              <a:rPr lang="en-US" dirty="0"/>
              <a:t>of the 78 beers  only one was non unique (stella) </a:t>
            </a:r>
          </a:p>
          <a:p>
            <a:endParaRPr lang="en-US" dirty="0"/>
          </a:p>
          <a:p>
            <a:r>
              <a:rPr lang="en-US" dirty="0"/>
              <a:t>Lab 7 rocked ! Used 2 different mass spec with and without </a:t>
            </a:r>
            <a:r>
              <a:rPr lang="en-US" dirty="0" err="1"/>
              <a:t>faims</a:t>
            </a:r>
            <a:r>
              <a:rPr lang="en-US" dirty="0"/>
              <a:t> in a pandemic</a:t>
            </a:r>
          </a:p>
        </p:txBody>
      </p:sp>
      <p:sp>
        <p:nvSpPr>
          <p:cNvPr id="120" name="Google Shape;120;gbf73847ce3_0_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extLst>
      <p:ext uri="{BB962C8B-B14F-4D97-AF65-F5344CB8AC3E}">
        <p14:creationId xmlns:p14="http://schemas.microsoft.com/office/powerpoint/2010/main" val="23476343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bf73847ce3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 name="Google Shape;119;gbf73847ce3_0_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endParaRPr lang="en-US" dirty="0"/>
          </a:p>
        </p:txBody>
      </p:sp>
      <p:sp>
        <p:nvSpPr>
          <p:cNvPr id="120" name="Google Shape;120;gbf73847ce3_0_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extLst>
      <p:ext uri="{BB962C8B-B14F-4D97-AF65-F5344CB8AC3E}">
        <p14:creationId xmlns:p14="http://schemas.microsoft.com/office/powerpoint/2010/main" val="3557787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bf73847ce3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 name="Google Shape;119;gbf73847ce3_0_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r>
              <a:rPr lang="en-US" dirty="0"/>
              <a:t>Say some participants</a:t>
            </a:r>
          </a:p>
        </p:txBody>
      </p:sp>
      <p:sp>
        <p:nvSpPr>
          <p:cNvPr id="120" name="Google Shape;120;gbf73847ce3_0_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extLst>
      <p:ext uri="{BB962C8B-B14F-4D97-AF65-F5344CB8AC3E}">
        <p14:creationId xmlns:p14="http://schemas.microsoft.com/office/powerpoint/2010/main" val="724155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bf73847ce3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 name="Google Shape;119;gbf73847ce3_0_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r>
              <a:rPr lang="en-US" dirty="0"/>
              <a:t>Mention </a:t>
            </a:r>
            <a:r>
              <a:rPr lang="en-US" dirty="0" err="1"/>
              <a:t>Metamorphesus</a:t>
            </a:r>
            <a:r>
              <a:rPr lang="en-US" dirty="0"/>
              <a:t> auto </a:t>
            </a:r>
            <a:r>
              <a:rPr lang="en-US" dirty="0" err="1"/>
              <a:t>cals</a:t>
            </a:r>
            <a:endParaRPr lang="en-US" dirty="0"/>
          </a:p>
          <a:p>
            <a:endParaRPr lang="en-US" dirty="0"/>
          </a:p>
          <a:p>
            <a:r>
              <a:rPr lang="en-US" dirty="0"/>
              <a:t>Dan = </a:t>
            </a:r>
            <a:r>
              <a:rPr lang="en-US" dirty="0" err="1"/>
              <a:t>msfragger</a:t>
            </a:r>
            <a:endParaRPr lang="en-US" dirty="0"/>
          </a:p>
          <a:p>
            <a:r>
              <a:rPr lang="en-US" dirty="0"/>
              <a:t>and Austin, </a:t>
            </a:r>
            <a:r>
              <a:rPr lang="en-US" dirty="0" err="1"/>
              <a:t>metanetwork</a:t>
            </a:r>
            <a:endParaRPr lang="en-US" dirty="0"/>
          </a:p>
        </p:txBody>
      </p:sp>
      <p:sp>
        <p:nvSpPr>
          <p:cNvPr id="120" name="Google Shape;120;gbf73847ce3_0_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extLst>
      <p:ext uri="{BB962C8B-B14F-4D97-AF65-F5344CB8AC3E}">
        <p14:creationId xmlns:p14="http://schemas.microsoft.com/office/powerpoint/2010/main" val="38738027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bf73847ce3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 name="Google Shape;119;gbf73847ce3_0_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r>
              <a:rPr lang="en-US" dirty="0"/>
              <a:t>Wheat is also an example of how the IDs in the larger database were redundant, as 692 IDs were mapped to a </a:t>
            </a:r>
            <a:r>
              <a:rPr lang="en-US" dirty="0" err="1"/>
              <a:t>UniProt</a:t>
            </a:r>
            <a:r>
              <a:rPr lang="en-US" dirty="0"/>
              <a:t> database of only 379 entries.</a:t>
            </a:r>
          </a:p>
          <a:p>
            <a:endParaRPr lang="en-US" dirty="0"/>
          </a:p>
          <a:p>
            <a:r>
              <a:rPr lang="en-US" dirty="0"/>
              <a:t>All the things we identified were actually in </a:t>
            </a:r>
            <a:r>
              <a:rPr lang="en-US" dirty="0" err="1"/>
              <a:t>uniprot</a:t>
            </a:r>
            <a:r>
              <a:rPr lang="en-US" dirty="0"/>
              <a:t> . We didn't really need to use the 91K </a:t>
            </a:r>
            <a:r>
              <a:rPr lang="en-US" dirty="0" err="1"/>
              <a:t>entried</a:t>
            </a:r>
            <a:r>
              <a:rPr lang="en-US" dirty="0"/>
              <a:t> in </a:t>
            </a:r>
            <a:r>
              <a:rPr lang="en-US" dirty="0" err="1"/>
              <a:t>hopsbase</a:t>
            </a:r>
            <a:r>
              <a:rPr lang="en-US" dirty="0"/>
              <a:t> . So we </a:t>
            </a:r>
            <a:r>
              <a:rPr lang="en-US" dirty="0" err="1"/>
              <a:t>recomend</a:t>
            </a:r>
            <a:r>
              <a:rPr lang="en-US" dirty="0"/>
              <a:t> using </a:t>
            </a:r>
            <a:r>
              <a:rPr lang="en-US" dirty="0" err="1"/>
              <a:t>uniprot</a:t>
            </a:r>
            <a:r>
              <a:rPr lang="en-US" dirty="0"/>
              <a:t> even though it has small numbers of entries</a:t>
            </a:r>
          </a:p>
        </p:txBody>
      </p:sp>
      <p:sp>
        <p:nvSpPr>
          <p:cNvPr id="120" name="Google Shape;120;gbf73847ce3_0_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extLst>
      <p:ext uri="{BB962C8B-B14F-4D97-AF65-F5344CB8AC3E}">
        <p14:creationId xmlns:p14="http://schemas.microsoft.com/office/powerpoint/2010/main" val="20350911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bf73847ce3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 name="Google Shape;119;gbf73847ce3_0_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r>
              <a:rPr lang="en-US" dirty="0"/>
              <a:t>The top protein is Barley Serpin-Z4, and the top yeast protein (ranked 2) is Enolase-1</a:t>
            </a:r>
          </a:p>
          <a:p>
            <a:r>
              <a:rPr lang="en-US" dirty="0"/>
              <a:t>Of note, Non-specific lipid-transfer protein 1 (Barley) is ranked 40th. This protein will come up more later.</a:t>
            </a:r>
          </a:p>
        </p:txBody>
      </p:sp>
      <p:sp>
        <p:nvSpPr>
          <p:cNvPr id="120" name="Google Shape;120;gbf73847ce3_0_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bf73847ce3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 name="Google Shape;119;gbf73847ce3_0_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r>
              <a:rPr lang="en-US" dirty="0"/>
              <a:t>Essentially say the yeast are growing are suppose</a:t>
            </a:r>
          </a:p>
        </p:txBody>
      </p:sp>
      <p:sp>
        <p:nvSpPr>
          <p:cNvPr id="120" name="Google Shape;120;gbf73847ce3_0_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extLst>
      <p:ext uri="{BB962C8B-B14F-4D97-AF65-F5344CB8AC3E}">
        <p14:creationId xmlns:p14="http://schemas.microsoft.com/office/powerpoint/2010/main" val="37423256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Mention we have very detailed methods. On the massive site available now and will be on the paper.</a:t>
            </a:r>
          </a:p>
          <a:p>
            <a:endParaRPr lang="en-US" dirty="0"/>
          </a:p>
          <a:p>
            <a:r>
              <a:rPr lang="en-US" dirty="0"/>
              <a:t>Big caveat this was a universal pipeline and not tweaked per platform</a:t>
            </a:r>
          </a:p>
          <a:p>
            <a:endParaRPr lang="en-US" dirty="0"/>
          </a:p>
          <a:p>
            <a:r>
              <a:rPr lang="en-US" dirty="0"/>
              <a:t>Universal pipeline is not perfect</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677189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i="1" dirty="0"/>
              <a:t>* 23 didn’t analyze this beer, but for reference participant 33 </a:t>
            </a:r>
            <a:r>
              <a:rPr lang="en-US" i="1" dirty="0" err="1"/>
              <a:t>ID’ed</a:t>
            </a:r>
            <a:r>
              <a:rPr lang="en-US" i="1" dirty="0"/>
              <a:t> on average 2134 in </a:t>
            </a:r>
            <a:r>
              <a:rPr lang="en-US" i="1" dirty="0" err="1"/>
              <a:t>prgBrew</a:t>
            </a:r>
            <a:r>
              <a:rPr lang="en-US" i="1" dirty="0"/>
              <a:t>, versus 23's 2681 in </a:t>
            </a:r>
            <a:r>
              <a:rPr lang="en-US" i="1" dirty="0" err="1"/>
              <a:t>prgBrew</a:t>
            </a:r>
            <a:r>
              <a:rPr lang="en-US" i="1" dirty="0"/>
              <a:t>, so we would have expected 23 to be highest here as well.</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015857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bf73847ce3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gbf73847ce3_0_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indent="0"/>
            <a:r>
              <a:rPr lang="en-US" dirty="0"/>
              <a:t>Across the board data analysis </a:t>
            </a:r>
          </a:p>
        </p:txBody>
      </p:sp>
      <p:sp>
        <p:nvSpPr>
          <p:cNvPr id="151" name="Google Shape;151;gbf73847ce3_0_2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extLst>
      <p:ext uri="{BB962C8B-B14F-4D97-AF65-F5344CB8AC3E}">
        <p14:creationId xmlns:p14="http://schemas.microsoft.com/office/powerpoint/2010/main" val="7608963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bf73847ce3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gbf73847ce3_0_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indent="0"/>
            <a:endParaRPr lang="en-US" dirty="0"/>
          </a:p>
        </p:txBody>
      </p:sp>
      <p:sp>
        <p:nvSpPr>
          <p:cNvPr id="151" name="Google Shape;151;gbf73847ce3_0_2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extLst>
      <p:ext uri="{BB962C8B-B14F-4D97-AF65-F5344CB8AC3E}">
        <p14:creationId xmlns:p14="http://schemas.microsoft.com/office/powerpoint/2010/main" val="4210422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Mention this is just one participant and there are 300 other injections!!</a:t>
            </a:r>
          </a:p>
          <a:p>
            <a:endParaRPr lang="en-US" dirty="0"/>
          </a:p>
          <a:p>
            <a:r>
              <a:rPr lang="en-US" dirty="0"/>
              <a:t>The next 4 slides will just participant 45</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675744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bf73847ce3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gbf73847ce3_0_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indent="0"/>
            <a:r>
              <a:rPr lang="en-US" dirty="0"/>
              <a:t>Here’s a tool called </a:t>
            </a:r>
            <a:r>
              <a:rPr lang="en-US" dirty="0" err="1"/>
              <a:t>MetaNetwork</a:t>
            </a:r>
            <a:r>
              <a:rPr lang="en-US" dirty="0"/>
              <a:t> that can help make sense of large proteomics datasets. It works by using a correlation clustering algorithm based on measured protein intensity values. It groups proteins into modules, and then calculates a measure of module expression called the module </a:t>
            </a:r>
            <a:r>
              <a:rPr lang="en-US" dirty="0" err="1"/>
              <a:t>eigenprotein</a:t>
            </a:r>
            <a:r>
              <a:rPr lang="en-US" dirty="0"/>
              <a:t>. We can use module </a:t>
            </a:r>
            <a:r>
              <a:rPr lang="en-US" dirty="0" err="1"/>
              <a:t>eigenproteins</a:t>
            </a:r>
            <a:r>
              <a:rPr lang="en-US" dirty="0"/>
              <a:t> to find up and down regulated groups of proteins across biological samples. </a:t>
            </a:r>
            <a:r>
              <a:rPr lang="en-US" dirty="0" err="1"/>
              <a:t>MetaNetwork</a:t>
            </a:r>
            <a:r>
              <a:rPr lang="en-US" dirty="0"/>
              <a:t> also has a built-in functional annotation enrichment tool.</a:t>
            </a:r>
          </a:p>
          <a:p>
            <a:pPr marL="0" indent="0"/>
            <a:endParaRPr lang="en-US" dirty="0"/>
          </a:p>
          <a:p>
            <a:pPr marL="0" indent="0"/>
            <a:r>
              <a:rPr lang="en-US" dirty="0"/>
              <a:t>integrates WGCNA analysis within </a:t>
            </a:r>
            <a:r>
              <a:rPr lang="en-US" dirty="0" err="1"/>
              <a:t>metamorphesus</a:t>
            </a:r>
            <a:r>
              <a:rPr lang="en-US" dirty="0"/>
              <a:t> ecosystem</a:t>
            </a:r>
          </a:p>
        </p:txBody>
      </p:sp>
      <p:sp>
        <p:nvSpPr>
          <p:cNvPr id="151" name="Google Shape;151;gbf73847ce3_0_2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bf73847ce3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gbf73847ce3_0_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indent="0"/>
            <a:r>
              <a:rPr lang="en-US" dirty="0"/>
              <a:t>We used </a:t>
            </a:r>
            <a:r>
              <a:rPr lang="en-US" dirty="0" err="1"/>
              <a:t>MetaNetwork</a:t>
            </a:r>
            <a:r>
              <a:rPr lang="en-US" dirty="0"/>
              <a:t> to identify modules and then used the modules to cluster the samples based on their module </a:t>
            </a:r>
            <a:r>
              <a:rPr lang="en-US" dirty="0" err="1"/>
              <a:t>eigenprotein</a:t>
            </a:r>
            <a:r>
              <a:rPr lang="en-US" dirty="0"/>
              <a:t> expression. We found that the clustering worked really well, as most samples clustered with their replicates. </a:t>
            </a:r>
          </a:p>
          <a:p>
            <a:pPr marL="0" indent="0"/>
            <a:endParaRPr lang="en-US" dirty="0"/>
          </a:p>
          <a:p>
            <a:pPr marL="0" indent="0"/>
            <a:r>
              <a:rPr lang="en-US" dirty="0"/>
              <a:t>We wondered what is the underlying driving force behind module formation, and hypothesized that it might be the physiochemical properties of the proteins that make up a module. Also, it seems likely that is the case. If we look at the Wicked Weed Pernicious, we see that it’s an outlier in the dendrogram and that it has increased expression of the green module, which has a GRAVY score indicating that the module is composed of more hydrophobic protein, a calculated net charge at pH 5 around 10, and an isoelectric point right around 7. From the GRAVY score, we hypothesize that this beer is hazy.</a:t>
            </a:r>
          </a:p>
          <a:p>
            <a:pPr marL="0" indent="0"/>
            <a:endParaRPr lang="en-US" dirty="0"/>
          </a:p>
          <a:p>
            <a:pPr marL="0" indent="0"/>
            <a:r>
              <a:rPr lang="en-US" dirty="0"/>
              <a:t>In the future we plan on correlating module </a:t>
            </a:r>
            <a:r>
              <a:rPr lang="en-US" dirty="0" err="1"/>
              <a:t>eigenproteins</a:t>
            </a:r>
            <a:r>
              <a:rPr lang="en-US" dirty="0"/>
              <a:t> with beer characteristics such as IBU, alcohol content, along with physiochemical properties to see if we can identify larger patterns.</a:t>
            </a:r>
          </a:p>
          <a:p>
            <a:pPr marL="0" indent="0"/>
            <a:r>
              <a:rPr lang="en-US" dirty="0"/>
              <a:t>Remove slide 20 and explain it somewhat on this slide. </a:t>
            </a:r>
          </a:p>
        </p:txBody>
      </p:sp>
      <p:sp>
        <p:nvSpPr>
          <p:cNvPr id="151" name="Google Shape;151;gbf73847ce3_0_2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extLst>
      <p:ext uri="{BB962C8B-B14F-4D97-AF65-F5344CB8AC3E}">
        <p14:creationId xmlns:p14="http://schemas.microsoft.com/office/powerpoint/2010/main" val="38825386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bf73847ce3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gbf73847ce3_0_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indent="0"/>
            <a:r>
              <a:rPr lang="en-US" dirty="0"/>
              <a:t>We wondered what is the underlying driving force behind module formation, and hypothesized that it might be the physiochemical properties of the proteins that make up a module. Also, it seems likely that is the case. If we look at the Wicked Weed Pernicious, we see that it’s an outlier in the dendrogram and that it has increased expression of the green module, which has a GRAVY score indicating that the module is composed of more hydrophobic protein, a calculated net charge at pH 5 around 10, and an isoelectric point right around 7. From the GRAVY score, we hypothesize that this beer is hazy.</a:t>
            </a:r>
          </a:p>
          <a:p>
            <a:pPr marL="0" indent="0"/>
            <a:endParaRPr lang="en-US" dirty="0"/>
          </a:p>
          <a:p>
            <a:pPr marL="0" indent="0"/>
            <a:r>
              <a:rPr lang="en-US" dirty="0"/>
              <a:t>In the future we plan on correlating module </a:t>
            </a:r>
            <a:r>
              <a:rPr lang="en-US" dirty="0" err="1"/>
              <a:t>eigenproteins</a:t>
            </a:r>
            <a:r>
              <a:rPr lang="en-US" dirty="0"/>
              <a:t> with beer characteristics such as IBU, alcohol content, along with physiochemical properties to see if we can identify larger patterns.</a:t>
            </a:r>
          </a:p>
        </p:txBody>
      </p:sp>
      <p:sp>
        <p:nvSpPr>
          <p:cNvPr id="151" name="Google Shape;151;gbf73847ce3_0_2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extLst>
      <p:ext uri="{BB962C8B-B14F-4D97-AF65-F5344CB8AC3E}">
        <p14:creationId xmlns:p14="http://schemas.microsoft.com/office/powerpoint/2010/main" val="23901654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bf73847ce3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gbf73847ce3_0_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err="1"/>
              <a:t>Msfragger</a:t>
            </a:r>
            <a:r>
              <a:rPr lang="en-US" dirty="0"/>
              <a:t> glycol output</a:t>
            </a:r>
            <a:endParaRPr dirty="0"/>
          </a:p>
        </p:txBody>
      </p:sp>
      <p:sp>
        <p:nvSpPr>
          <p:cNvPr id="151" name="Google Shape;151;gbf73847ce3_0_2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extLst>
      <p:ext uri="{BB962C8B-B14F-4D97-AF65-F5344CB8AC3E}">
        <p14:creationId xmlns:p14="http://schemas.microsoft.com/office/powerpoint/2010/main" val="24346408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bf73847ce3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gbf73847ce3_0_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indent="0"/>
            <a:r>
              <a:rPr lang="en-US" dirty="0"/>
              <a:t>Most important proteins in beer are lipid transfer proteins, serpins, amylase/trypsin inhibitors, amylases, proteases, and gluten-storage proteins</a:t>
            </a:r>
          </a:p>
        </p:txBody>
      </p:sp>
      <p:sp>
        <p:nvSpPr>
          <p:cNvPr id="151" name="Google Shape;151;gbf73847ce3_0_2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extLst>
      <p:ext uri="{BB962C8B-B14F-4D97-AF65-F5344CB8AC3E}">
        <p14:creationId xmlns:p14="http://schemas.microsoft.com/office/powerpoint/2010/main" val="33420769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bf73847ce3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gbf73847ce3_0_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If you use the optimal digestion method, optimal databases and select the optimal mods. You will see more of the beer proteome.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You can use this dataset to help tune your beer methods</a:t>
            </a:r>
            <a:endParaRPr dirty="0"/>
          </a:p>
        </p:txBody>
      </p:sp>
      <p:sp>
        <p:nvSpPr>
          <p:cNvPr id="151" name="Google Shape;151;gbf73847ce3_0_2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extLst>
      <p:ext uri="{BB962C8B-B14F-4D97-AF65-F5344CB8AC3E}">
        <p14:creationId xmlns:p14="http://schemas.microsoft.com/office/powerpoint/2010/main" val="21315107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bf73847ce3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gbf73847ce3_0_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 name="Google Shape;151;gbf73847ce3_0_2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extLst>
      <p:ext uri="{BB962C8B-B14F-4D97-AF65-F5344CB8AC3E}">
        <p14:creationId xmlns:p14="http://schemas.microsoft.com/office/powerpoint/2010/main" val="1173358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bf73847ce3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gbf73847ce3_0_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 name="Google Shape;151;gbf73847ce3_0_2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extLst>
      <p:ext uri="{BB962C8B-B14F-4D97-AF65-F5344CB8AC3E}">
        <p14:creationId xmlns:p14="http://schemas.microsoft.com/office/powerpoint/2010/main" val="1361949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bf73847ce3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gbf73847ce3_0_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 name="Google Shape;151;gbf73847ce3_0_2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extLst>
      <p:ext uri="{BB962C8B-B14F-4D97-AF65-F5344CB8AC3E}">
        <p14:creationId xmlns:p14="http://schemas.microsoft.com/office/powerpoint/2010/main" val="1858513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2017 Title Only">
  <p:cSld name="2017 Title Only">
    <p:spTree>
      <p:nvGrpSpPr>
        <p:cNvPr id="1" name="Shape 24"/>
        <p:cNvGrpSpPr/>
        <p:nvPr/>
      </p:nvGrpSpPr>
      <p:grpSpPr>
        <a:xfrm>
          <a:off x="0" y="0"/>
          <a:ext cx="0" cy="0"/>
          <a:chOff x="0" y="0"/>
          <a:chExt cx="0" cy="0"/>
        </a:xfrm>
      </p:grpSpPr>
      <p:sp>
        <p:nvSpPr>
          <p:cNvPr id="25" name="Google Shape;25;p32"/>
          <p:cNvSpPr txBox="1">
            <a:spLocks noGrp="1"/>
          </p:cNvSpPr>
          <p:nvPr>
            <p:ph type="title"/>
          </p:nvPr>
        </p:nvSpPr>
        <p:spPr>
          <a:xfrm>
            <a:off x="139336" y="147949"/>
            <a:ext cx="6629400" cy="75438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2017 Title and Content">
  <p:cSld name="2017 Title and Content">
    <p:spTree>
      <p:nvGrpSpPr>
        <p:cNvPr id="1" name="Shape 26"/>
        <p:cNvGrpSpPr/>
        <p:nvPr/>
      </p:nvGrpSpPr>
      <p:grpSpPr>
        <a:xfrm>
          <a:off x="0" y="0"/>
          <a:ext cx="0" cy="0"/>
          <a:chOff x="0" y="0"/>
          <a:chExt cx="0" cy="0"/>
        </a:xfrm>
      </p:grpSpPr>
      <p:sp>
        <p:nvSpPr>
          <p:cNvPr id="27" name="Google Shape;27;p33"/>
          <p:cNvSpPr txBox="1">
            <a:spLocks noGrp="1"/>
          </p:cNvSpPr>
          <p:nvPr>
            <p:ph type="body" idx="1"/>
          </p:nvPr>
        </p:nvSpPr>
        <p:spPr>
          <a:xfrm>
            <a:off x="130628" y="1099466"/>
            <a:ext cx="8686800" cy="3771900"/>
          </a:xfrm>
          <a:prstGeom prst="rect">
            <a:avLst/>
          </a:prstGeom>
          <a:noFill/>
          <a:ln>
            <a:noFill/>
          </a:ln>
        </p:spPr>
        <p:txBody>
          <a:bodyPr spcFirstLastPara="1" wrap="square" lIns="91425" tIns="45700" rIns="91425" bIns="45700" anchor="t" anchorCtr="0">
            <a:normAutofit/>
          </a:bodyPr>
          <a:lstStyle>
            <a:lvl1pPr marL="457200" marR="0" lvl="0" indent="-342900" algn="l">
              <a:lnSpc>
                <a:spcPct val="110000"/>
              </a:lnSpc>
              <a:spcBef>
                <a:spcPts val="360"/>
              </a:spcBef>
              <a:spcAft>
                <a:spcPts val="0"/>
              </a:spcAft>
              <a:buClr>
                <a:srgbClr val="4F81BD"/>
              </a:buClr>
              <a:buSzPts val="1800"/>
              <a:buFont typeface="Noto Sans Symbols"/>
              <a:buChar char="◼"/>
              <a:defRPr/>
            </a:lvl1pPr>
            <a:lvl2pPr marL="914400" marR="0" lvl="1" indent="-330200" algn="l">
              <a:lnSpc>
                <a:spcPct val="110000"/>
              </a:lnSpc>
              <a:spcBef>
                <a:spcPts val="320"/>
              </a:spcBef>
              <a:spcAft>
                <a:spcPts val="0"/>
              </a:spcAft>
              <a:buClr>
                <a:srgbClr val="4F81BD"/>
              </a:buClr>
              <a:buSzPts val="1600"/>
              <a:buFont typeface="Verdana"/>
              <a:buChar char="–"/>
              <a:defRPr/>
            </a:lvl2pPr>
            <a:lvl3pPr marL="1371600" marR="0" lvl="2" indent="-309880" algn="l">
              <a:lnSpc>
                <a:spcPct val="110000"/>
              </a:lnSpc>
              <a:spcBef>
                <a:spcPts val="320"/>
              </a:spcBef>
              <a:spcAft>
                <a:spcPts val="0"/>
              </a:spcAft>
              <a:buClr>
                <a:srgbClr val="4F81BD"/>
              </a:buClr>
              <a:buSzPts val="1280"/>
              <a:buFont typeface="Courier New"/>
              <a:buChar char="o"/>
              <a:defRPr/>
            </a:lvl3pPr>
            <a:lvl4pPr marL="1828800" marR="0" lvl="3" indent="-330200" algn="l">
              <a:lnSpc>
                <a:spcPct val="110000"/>
              </a:lnSpc>
              <a:spcBef>
                <a:spcPts val="320"/>
              </a:spcBef>
              <a:spcAft>
                <a:spcPts val="0"/>
              </a:spcAft>
              <a:buClr>
                <a:srgbClr val="4F81BD"/>
              </a:buClr>
              <a:buSzPts val="1600"/>
              <a:buFont typeface="Arial"/>
              <a:buChar char="•"/>
              <a:defRPr/>
            </a:lvl4pPr>
            <a:lvl5pPr marL="2286000" marR="0" lvl="4" indent="-330200" algn="l">
              <a:lnSpc>
                <a:spcPct val="110000"/>
              </a:lnSpc>
              <a:spcBef>
                <a:spcPts val="320"/>
              </a:spcBef>
              <a:spcAft>
                <a:spcPts val="0"/>
              </a:spcAft>
              <a:buClr>
                <a:srgbClr val="4F81BD"/>
              </a:buClr>
              <a:buSzPts val="1600"/>
              <a:buFont typeface="Arial"/>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228600" algn="l">
              <a:spcBef>
                <a:spcPts val="360"/>
              </a:spcBef>
              <a:spcAft>
                <a:spcPts val="0"/>
              </a:spcAft>
              <a:buClr>
                <a:schemeClr val="dk1"/>
              </a:buClr>
              <a:buSzPts val="1800"/>
              <a:buNone/>
              <a:defRPr/>
            </a:lvl8pPr>
            <a:lvl9pPr marL="4114800" lvl="8" indent="-228600" algn="l">
              <a:spcBef>
                <a:spcPts val="360"/>
              </a:spcBef>
              <a:spcAft>
                <a:spcPts val="0"/>
              </a:spcAft>
              <a:buClr>
                <a:schemeClr val="dk1"/>
              </a:buClr>
              <a:buSzPts val="1800"/>
              <a:buNone/>
              <a:defRPr/>
            </a:lvl9pPr>
          </a:lstStyle>
          <a:p>
            <a:endParaRPr/>
          </a:p>
        </p:txBody>
      </p:sp>
      <p:sp>
        <p:nvSpPr>
          <p:cNvPr id="28" name="Google Shape;28;p33"/>
          <p:cNvSpPr txBox="1">
            <a:spLocks noGrp="1"/>
          </p:cNvSpPr>
          <p:nvPr>
            <p:ph type="title"/>
          </p:nvPr>
        </p:nvSpPr>
        <p:spPr>
          <a:xfrm>
            <a:off x="139336" y="139067"/>
            <a:ext cx="6629400" cy="75438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017 Two Content">
  <p:cSld name="2017 Two Content">
    <p:spTree>
      <p:nvGrpSpPr>
        <p:cNvPr id="1" name="Shape 29"/>
        <p:cNvGrpSpPr/>
        <p:nvPr/>
      </p:nvGrpSpPr>
      <p:grpSpPr>
        <a:xfrm>
          <a:off x="0" y="0"/>
          <a:ext cx="0" cy="0"/>
          <a:chOff x="0" y="0"/>
          <a:chExt cx="0" cy="0"/>
        </a:xfrm>
      </p:grpSpPr>
      <p:sp>
        <p:nvSpPr>
          <p:cNvPr id="30" name="Google Shape;30;p34"/>
          <p:cNvSpPr txBox="1">
            <a:spLocks noGrp="1"/>
          </p:cNvSpPr>
          <p:nvPr>
            <p:ph type="body" idx="1"/>
          </p:nvPr>
        </p:nvSpPr>
        <p:spPr>
          <a:xfrm>
            <a:off x="118836" y="1093744"/>
            <a:ext cx="4343400" cy="3771900"/>
          </a:xfrm>
          <a:prstGeom prst="rect">
            <a:avLst/>
          </a:prstGeom>
          <a:noFill/>
          <a:ln>
            <a:noFill/>
          </a:ln>
        </p:spPr>
        <p:txBody>
          <a:bodyPr spcFirstLastPara="1" wrap="square" lIns="91425" tIns="45700" rIns="91425" bIns="45700" anchor="t" anchorCtr="0">
            <a:normAutofit/>
          </a:bodyPr>
          <a:lstStyle>
            <a:lvl1pPr marL="457200" marR="0" lvl="0" indent="-342900" algn="l">
              <a:lnSpc>
                <a:spcPct val="110000"/>
              </a:lnSpc>
              <a:spcBef>
                <a:spcPts val="360"/>
              </a:spcBef>
              <a:spcAft>
                <a:spcPts val="0"/>
              </a:spcAft>
              <a:buClr>
                <a:schemeClr val="accent1"/>
              </a:buClr>
              <a:buSzPts val="1800"/>
              <a:buFont typeface="Noto Sans Symbols"/>
              <a:buChar char="◼"/>
              <a:defRPr sz="1800">
                <a:latin typeface="Arial"/>
                <a:ea typeface="Arial"/>
                <a:cs typeface="Arial"/>
                <a:sym typeface="Arial"/>
              </a:defRPr>
            </a:lvl1pPr>
            <a:lvl2pPr marL="914400" marR="0" lvl="1" indent="-330200" algn="l">
              <a:lnSpc>
                <a:spcPct val="110000"/>
              </a:lnSpc>
              <a:spcBef>
                <a:spcPts val="320"/>
              </a:spcBef>
              <a:spcAft>
                <a:spcPts val="0"/>
              </a:spcAft>
              <a:buClr>
                <a:schemeClr val="accent1"/>
              </a:buClr>
              <a:buSzPts val="1600"/>
              <a:buFont typeface="Verdana"/>
              <a:buChar char="–"/>
              <a:defRPr sz="1600">
                <a:latin typeface="Arial"/>
                <a:ea typeface="Arial"/>
                <a:cs typeface="Arial"/>
                <a:sym typeface="Arial"/>
              </a:defRPr>
            </a:lvl2pPr>
            <a:lvl3pPr marL="1371600" marR="0" lvl="2" indent="-309880" algn="l">
              <a:lnSpc>
                <a:spcPct val="110000"/>
              </a:lnSpc>
              <a:spcBef>
                <a:spcPts val="320"/>
              </a:spcBef>
              <a:spcAft>
                <a:spcPts val="0"/>
              </a:spcAft>
              <a:buClr>
                <a:schemeClr val="accent1"/>
              </a:buClr>
              <a:buSzPts val="1280"/>
              <a:buFont typeface="Courier New"/>
              <a:buChar char="o"/>
              <a:defRPr sz="1600">
                <a:latin typeface="Arial"/>
                <a:ea typeface="Arial"/>
                <a:cs typeface="Arial"/>
                <a:sym typeface="Arial"/>
              </a:defRPr>
            </a:lvl3pPr>
            <a:lvl4pPr marL="1828800" marR="0" lvl="3" indent="-330200" algn="l">
              <a:lnSpc>
                <a:spcPct val="110000"/>
              </a:lnSpc>
              <a:spcBef>
                <a:spcPts val="320"/>
              </a:spcBef>
              <a:spcAft>
                <a:spcPts val="0"/>
              </a:spcAft>
              <a:buClr>
                <a:schemeClr val="accent1"/>
              </a:buClr>
              <a:buSzPts val="1600"/>
              <a:buFont typeface="Arial"/>
              <a:buChar char="•"/>
              <a:defRPr sz="1600">
                <a:latin typeface="Arial"/>
                <a:ea typeface="Arial"/>
                <a:cs typeface="Arial"/>
                <a:sym typeface="Arial"/>
              </a:defRPr>
            </a:lvl4pPr>
            <a:lvl5pPr marL="2286000" marR="0" lvl="4" indent="-330200" algn="l">
              <a:lnSpc>
                <a:spcPct val="110000"/>
              </a:lnSpc>
              <a:spcBef>
                <a:spcPts val="320"/>
              </a:spcBef>
              <a:spcAft>
                <a:spcPts val="0"/>
              </a:spcAft>
              <a:buClr>
                <a:schemeClr val="accent1"/>
              </a:buClr>
              <a:buSzPts val="1600"/>
              <a:buFont typeface="Arial"/>
              <a:buChar char="•"/>
              <a:defRPr sz="1600">
                <a:latin typeface="Arial"/>
                <a:ea typeface="Arial"/>
                <a:cs typeface="Arial"/>
                <a:sym typeface="Arial"/>
              </a:defRPr>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228600" algn="l">
              <a:spcBef>
                <a:spcPts val="360"/>
              </a:spcBef>
              <a:spcAft>
                <a:spcPts val="0"/>
              </a:spcAft>
              <a:buClr>
                <a:schemeClr val="dk1"/>
              </a:buClr>
              <a:buSzPts val="1800"/>
              <a:buFont typeface="Verdana"/>
              <a:buNone/>
              <a:defRPr sz="1800"/>
            </a:lvl8pPr>
            <a:lvl9pPr marL="4114800" lvl="8" indent="-228600" algn="l">
              <a:spcBef>
                <a:spcPts val="360"/>
              </a:spcBef>
              <a:spcAft>
                <a:spcPts val="0"/>
              </a:spcAft>
              <a:buClr>
                <a:schemeClr val="dk1"/>
              </a:buClr>
              <a:buSzPts val="1800"/>
              <a:buFont typeface="Arial"/>
              <a:buNone/>
              <a:defRPr sz="1800"/>
            </a:lvl9pPr>
          </a:lstStyle>
          <a:p>
            <a:endParaRPr/>
          </a:p>
        </p:txBody>
      </p:sp>
      <p:sp>
        <p:nvSpPr>
          <p:cNvPr id="31" name="Google Shape;31;p34"/>
          <p:cNvSpPr txBox="1">
            <a:spLocks noGrp="1"/>
          </p:cNvSpPr>
          <p:nvPr>
            <p:ph type="body" idx="2"/>
          </p:nvPr>
        </p:nvSpPr>
        <p:spPr>
          <a:xfrm>
            <a:off x="4648200" y="1093744"/>
            <a:ext cx="4343400" cy="3771900"/>
          </a:xfrm>
          <a:prstGeom prst="rect">
            <a:avLst/>
          </a:prstGeom>
          <a:noFill/>
          <a:ln>
            <a:noFill/>
          </a:ln>
        </p:spPr>
        <p:txBody>
          <a:bodyPr spcFirstLastPara="1" wrap="square" lIns="91425" tIns="45700" rIns="91425" bIns="45700" anchor="t" anchorCtr="0">
            <a:normAutofit/>
          </a:bodyPr>
          <a:lstStyle>
            <a:lvl1pPr marL="457200" marR="0" lvl="0" indent="-342900" algn="l">
              <a:lnSpc>
                <a:spcPct val="110000"/>
              </a:lnSpc>
              <a:spcBef>
                <a:spcPts val="360"/>
              </a:spcBef>
              <a:spcAft>
                <a:spcPts val="0"/>
              </a:spcAft>
              <a:buClr>
                <a:schemeClr val="accent1"/>
              </a:buClr>
              <a:buSzPts val="1800"/>
              <a:buFont typeface="Noto Sans Symbols"/>
              <a:buChar char="◼"/>
              <a:defRPr sz="1800">
                <a:latin typeface="Arial"/>
                <a:ea typeface="Arial"/>
                <a:cs typeface="Arial"/>
                <a:sym typeface="Arial"/>
              </a:defRPr>
            </a:lvl1pPr>
            <a:lvl2pPr marL="914400" marR="0" lvl="1" indent="-330200" algn="l">
              <a:lnSpc>
                <a:spcPct val="110000"/>
              </a:lnSpc>
              <a:spcBef>
                <a:spcPts val="320"/>
              </a:spcBef>
              <a:spcAft>
                <a:spcPts val="0"/>
              </a:spcAft>
              <a:buClr>
                <a:schemeClr val="accent1"/>
              </a:buClr>
              <a:buSzPts val="1600"/>
              <a:buFont typeface="Verdana"/>
              <a:buChar char="–"/>
              <a:defRPr sz="1600">
                <a:latin typeface="Arial"/>
                <a:ea typeface="Arial"/>
                <a:cs typeface="Arial"/>
                <a:sym typeface="Arial"/>
              </a:defRPr>
            </a:lvl2pPr>
            <a:lvl3pPr marL="1371600" marR="0" lvl="2" indent="-309880" algn="l">
              <a:lnSpc>
                <a:spcPct val="110000"/>
              </a:lnSpc>
              <a:spcBef>
                <a:spcPts val="320"/>
              </a:spcBef>
              <a:spcAft>
                <a:spcPts val="0"/>
              </a:spcAft>
              <a:buClr>
                <a:schemeClr val="accent1"/>
              </a:buClr>
              <a:buSzPts val="1280"/>
              <a:buFont typeface="Courier New"/>
              <a:buChar char="o"/>
              <a:defRPr sz="1600">
                <a:latin typeface="Arial"/>
                <a:ea typeface="Arial"/>
                <a:cs typeface="Arial"/>
                <a:sym typeface="Arial"/>
              </a:defRPr>
            </a:lvl3pPr>
            <a:lvl4pPr marL="1828800" marR="0" lvl="3" indent="-330200" algn="l">
              <a:lnSpc>
                <a:spcPct val="110000"/>
              </a:lnSpc>
              <a:spcBef>
                <a:spcPts val="320"/>
              </a:spcBef>
              <a:spcAft>
                <a:spcPts val="0"/>
              </a:spcAft>
              <a:buClr>
                <a:schemeClr val="accent1"/>
              </a:buClr>
              <a:buSzPts val="1600"/>
              <a:buFont typeface="Arial"/>
              <a:buChar char="•"/>
              <a:defRPr sz="1600">
                <a:latin typeface="Arial"/>
                <a:ea typeface="Arial"/>
                <a:cs typeface="Arial"/>
                <a:sym typeface="Arial"/>
              </a:defRPr>
            </a:lvl4pPr>
            <a:lvl5pPr marL="2286000" marR="0" lvl="4" indent="-330200" algn="l">
              <a:lnSpc>
                <a:spcPct val="110000"/>
              </a:lnSpc>
              <a:spcBef>
                <a:spcPts val="320"/>
              </a:spcBef>
              <a:spcAft>
                <a:spcPts val="0"/>
              </a:spcAft>
              <a:buClr>
                <a:schemeClr val="accent1"/>
              </a:buClr>
              <a:buSzPts val="1600"/>
              <a:buFont typeface="Arial"/>
              <a:buChar char="•"/>
              <a:defRPr sz="1600">
                <a:latin typeface="Arial"/>
                <a:ea typeface="Arial"/>
                <a:cs typeface="Arial"/>
                <a:sym typeface="Arial"/>
              </a:defRPr>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228600" algn="l">
              <a:spcBef>
                <a:spcPts val="360"/>
              </a:spcBef>
              <a:spcAft>
                <a:spcPts val="0"/>
              </a:spcAft>
              <a:buClr>
                <a:schemeClr val="dk1"/>
              </a:buClr>
              <a:buSzPts val="1800"/>
              <a:buFont typeface="Verdana"/>
              <a:buNone/>
              <a:defRPr sz="1800"/>
            </a:lvl8pPr>
            <a:lvl9pPr marL="4114800" lvl="8" indent="-228600" algn="l">
              <a:spcBef>
                <a:spcPts val="360"/>
              </a:spcBef>
              <a:spcAft>
                <a:spcPts val="0"/>
              </a:spcAft>
              <a:buClr>
                <a:schemeClr val="dk1"/>
              </a:buClr>
              <a:buSzPts val="1800"/>
              <a:buFont typeface="Arial"/>
              <a:buNone/>
              <a:defRPr sz="1800"/>
            </a:lvl9pPr>
          </a:lstStyle>
          <a:p>
            <a:endParaRPr/>
          </a:p>
        </p:txBody>
      </p:sp>
      <p:sp>
        <p:nvSpPr>
          <p:cNvPr id="32" name="Google Shape;32;p34"/>
          <p:cNvSpPr txBox="1">
            <a:spLocks noGrp="1"/>
          </p:cNvSpPr>
          <p:nvPr>
            <p:ph type="title"/>
          </p:nvPr>
        </p:nvSpPr>
        <p:spPr>
          <a:xfrm>
            <a:off x="139336" y="121303"/>
            <a:ext cx="6629400" cy="75438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017 Section Header">
  <p:cSld name="2017 Section Header">
    <p:spTree>
      <p:nvGrpSpPr>
        <p:cNvPr id="1" name="Shape 33"/>
        <p:cNvGrpSpPr/>
        <p:nvPr/>
      </p:nvGrpSpPr>
      <p:grpSpPr>
        <a:xfrm>
          <a:off x="0" y="0"/>
          <a:ext cx="0" cy="0"/>
          <a:chOff x="0" y="0"/>
          <a:chExt cx="0" cy="0"/>
        </a:xfrm>
      </p:grpSpPr>
      <p:sp>
        <p:nvSpPr>
          <p:cNvPr id="34" name="Google Shape;34;p35"/>
          <p:cNvSpPr txBox="1">
            <a:spLocks noGrp="1"/>
          </p:cNvSpPr>
          <p:nvPr>
            <p:ph type="body" idx="1"/>
          </p:nvPr>
        </p:nvSpPr>
        <p:spPr>
          <a:xfrm>
            <a:off x="0" y="2180035"/>
            <a:ext cx="9144000" cy="1125140"/>
          </a:xfrm>
          <a:prstGeom prst="rect">
            <a:avLst/>
          </a:prstGeom>
          <a:noFill/>
          <a:ln>
            <a:noFill/>
          </a:ln>
        </p:spPr>
        <p:txBody>
          <a:bodyPr spcFirstLastPara="1" wrap="square" lIns="91425" tIns="45700" rIns="91425" bIns="45700" anchor="ctr" anchorCtr="0">
            <a:noAutofit/>
          </a:bodyPr>
          <a:lstStyle>
            <a:lvl1pPr marL="457200" lvl="0" indent="-228600" algn="ctr">
              <a:lnSpc>
                <a:spcPct val="110000"/>
              </a:lnSpc>
              <a:spcBef>
                <a:spcPts val="480"/>
              </a:spcBef>
              <a:spcAft>
                <a:spcPts val="0"/>
              </a:spcAft>
              <a:buSzPts val="2400"/>
              <a:buNone/>
              <a:defRPr sz="2400" b="0">
                <a:solidFill>
                  <a:schemeClr val="accent1"/>
                </a:solidFill>
                <a:latin typeface="Arial"/>
                <a:ea typeface="Arial"/>
                <a:cs typeface="Arial"/>
                <a:sym typeface="Arial"/>
              </a:defRPr>
            </a:lvl1pPr>
            <a:lvl2pPr marL="914400" lvl="1" indent="-228600" algn="l">
              <a:lnSpc>
                <a:spcPct val="110000"/>
              </a:lnSpc>
              <a:spcBef>
                <a:spcPts val="360"/>
              </a:spcBef>
              <a:spcAft>
                <a:spcPts val="0"/>
              </a:spcAft>
              <a:buSzPts val="1800"/>
              <a:buNone/>
              <a:defRPr sz="1800"/>
            </a:lvl2pPr>
            <a:lvl3pPr marL="1371600" lvl="2" indent="-228600" algn="l">
              <a:lnSpc>
                <a:spcPct val="110000"/>
              </a:lnSpc>
              <a:spcBef>
                <a:spcPts val="320"/>
              </a:spcBef>
              <a:spcAft>
                <a:spcPts val="0"/>
              </a:spcAft>
              <a:buSzPts val="1280"/>
              <a:buNone/>
              <a:defRPr sz="1600"/>
            </a:lvl3pPr>
            <a:lvl4pPr marL="1828800" lvl="3" indent="-228600" algn="l">
              <a:lnSpc>
                <a:spcPct val="110000"/>
              </a:lnSpc>
              <a:spcBef>
                <a:spcPts val="280"/>
              </a:spcBef>
              <a:spcAft>
                <a:spcPts val="0"/>
              </a:spcAft>
              <a:buSzPts val="1400"/>
              <a:buNone/>
              <a:defRPr sz="1400"/>
            </a:lvl4pPr>
            <a:lvl5pPr marL="2286000" lvl="4" indent="-228600" algn="l">
              <a:lnSpc>
                <a:spcPct val="110000"/>
              </a:lnSpc>
              <a:spcBef>
                <a:spcPts val="280"/>
              </a:spcBef>
              <a:spcAft>
                <a:spcPts val="0"/>
              </a:spcAft>
              <a:buSzPts val="1400"/>
              <a:buNone/>
              <a:defRPr sz="1400"/>
            </a:lvl5pPr>
            <a:lvl6pPr marL="2743200" lvl="5" indent="-228600" algn="l">
              <a:spcBef>
                <a:spcPts val="280"/>
              </a:spcBef>
              <a:spcAft>
                <a:spcPts val="0"/>
              </a:spcAft>
              <a:buSzPts val="1400"/>
              <a:buNone/>
              <a:defRPr sz="1400"/>
            </a:lvl6pPr>
            <a:lvl7pPr marL="3200400" lvl="6" indent="-228600" algn="l">
              <a:spcBef>
                <a:spcPts val="280"/>
              </a:spcBef>
              <a:spcAft>
                <a:spcPts val="0"/>
              </a:spcAft>
              <a:buSzPts val="1400"/>
              <a:buNone/>
              <a:defRPr sz="1400"/>
            </a:lvl7pPr>
            <a:lvl8pPr marL="3657600" lvl="7" indent="-228600" algn="l">
              <a:spcBef>
                <a:spcPts val="280"/>
              </a:spcBef>
              <a:spcAft>
                <a:spcPts val="0"/>
              </a:spcAft>
              <a:buClr>
                <a:schemeClr val="dk1"/>
              </a:buClr>
              <a:buSzPts val="1400"/>
              <a:buFont typeface="Verdana"/>
              <a:buNone/>
              <a:defRPr sz="1400"/>
            </a:lvl8pPr>
            <a:lvl9pPr marL="4114800" lvl="8" indent="-228600" algn="l">
              <a:spcBef>
                <a:spcPts val="280"/>
              </a:spcBef>
              <a:spcAft>
                <a:spcPts val="0"/>
              </a:spcAft>
              <a:buClr>
                <a:schemeClr val="dk1"/>
              </a:buClr>
              <a:buSzPts val="1400"/>
              <a:buFont typeface="Arial"/>
              <a:buNone/>
              <a:defRPr sz="1400"/>
            </a:lvl9pPr>
          </a:lstStyle>
          <a:p>
            <a:endParaRPr/>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017 Blank" type="blank">
  <p:cSld name="BLANK">
    <p:spTree>
      <p:nvGrpSpPr>
        <p:cNvPr id="1" name="Shape 35"/>
        <p:cNvGrpSpPr/>
        <p:nvPr/>
      </p:nvGrpSpPr>
      <p:grpSpPr>
        <a:xfrm>
          <a:off x="0" y="0"/>
          <a:ext cx="0" cy="0"/>
          <a:chOff x="0" y="0"/>
          <a:chExt cx="0" cy="0"/>
        </a:xfrm>
      </p:grpSpPr>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017 1_3 Boxes">
  <p:cSld name="2017 1_3 Boxes">
    <p:spTree>
      <p:nvGrpSpPr>
        <p:cNvPr id="1" name="Shape 36"/>
        <p:cNvGrpSpPr/>
        <p:nvPr/>
      </p:nvGrpSpPr>
      <p:grpSpPr>
        <a:xfrm>
          <a:off x="0" y="0"/>
          <a:ext cx="0" cy="0"/>
          <a:chOff x="0" y="0"/>
          <a:chExt cx="0" cy="0"/>
        </a:xfrm>
      </p:grpSpPr>
      <p:sp>
        <p:nvSpPr>
          <p:cNvPr id="37" name="Google Shape;37;p37"/>
          <p:cNvSpPr txBox="1">
            <a:spLocks noGrp="1"/>
          </p:cNvSpPr>
          <p:nvPr>
            <p:ph type="title"/>
          </p:nvPr>
        </p:nvSpPr>
        <p:spPr>
          <a:xfrm>
            <a:off x="139336" y="23601"/>
            <a:ext cx="6629400" cy="75438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solidFill>
                  <a:srgbClr val="006DAC"/>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37"/>
          <p:cNvSpPr txBox="1">
            <a:spLocks noGrp="1"/>
          </p:cNvSpPr>
          <p:nvPr>
            <p:ph type="body" idx="1"/>
          </p:nvPr>
        </p:nvSpPr>
        <p:spPr>
          <a:xfrm>
            <a:off x="228600" y="3018773"/>
            <a:ext cx="8686800" cy="192024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lvl1pPr marL="457200" lvl="0" indent="-330200" algn="l">
              <a:lnSpc>
                <a:spcPct val="110000"/>
              </a:lnSpc>
              <a:spcBef>
                <a:spcPts val="320"/>
              </a:spcBef>
              <a:spcAft>
                <a:spcPts val="0"/>
              </a:spcAft>
              <a:buSzPts val="1600"/>
              <a:buChar char="◼"/>
              <a:defRPr sz="1600">
                <a:latin typeface="Arial"/>
                <a:ea typeface="Arial"/>
                <a:cs typeface="Arial"/>
                <a:sym typeface="Arial"/>
              </a:defRPr>
            </a:lvl1pPr>
            <a:lvl2pPr marL="914400" lvl="1" indent="-317500" algn="l">
              <a:lnSpc>
                <a:spcPct val="110000"/>
              </a:lnSpc>
              <a:spcBef>
                <a:spcPts val="280"/>
              </a:spcBef>
              <a:spcAft>
                <a:spcPts val="0"/>
              </a:spcAft>
              <a:buSzPts val="1400"/>
              <a:buChar char="–"/>
              <a:defRPr sz="1400">
                <a:latin typeface="Arial"/>
                <a:ea typeface="Arial"/>
                <a:cs typeface="Arial"/>
                <a:sym typeface="Arial"/>
              </a:defRPr>
            </a:lvl2pPr>
            <a:lvl3pPr marL="1371600" lvl="2" indent="-299719" algn="l">
              <a:lnSpc>
                <a:spcPct val="110000"/>
              </a:lnSpc>
              <a:spcBef>
                <a:spcPts val="280"/>
              </a:spcBef>
              <a:spcAft>
                <a:spcPts val="0"/>
              </a:spcAft>
              <a:buSzPts val="1120"/>
              <a:buChar char="o"/>
              <a:defRPr sz="1400">
                <a:latin typeface="Arial"/>
                <a:ea typeface="Arial"/>
                <a:cs typeface="Arial"/>
                <a:sym typeface="Arial"/>
              </a:defRPr>
            </a:lvl3pPr>
            <a:lvl4pPr marL="1828800" lvl="3" indent="-317500" algn="l">
              <a:lnSpc>
                <a:spcPct val="110000"/>
              </a:lnSpc>
              <a:spcBef>
                <a:spcPts val="280"/>
              </a:spcBef>
              <a:spcAft>
                <a:spcPts val="0"/>
              </a:spcAft>
              <a:buSzPts val="1400"/>
              <a:buChar char="•"/>
              <a:defRPr sz="1400">
                <a:latin typeface="Arial"/>
                <a:ea typeface="Arial"/>
                <a:cs typeface="Arial"/>
                <a:sym typeface="Arial"/>
              </a:defRPr>
            </a:lvl4pPr>
            <a:lvl5pPr marL="2286000" lvl="4" indent="-317500" algn="l">
              <a:lnSpc>
                <a:spcPct val="110000"/>
              </a:lnSpc>
              <a:spcBef>
                <a:spcPts val="280"/>
              </a:spcBef>
              <a:spcAft>
                <a:spcPts val="0"/>
              </a:spcAft>
              <a:buSzPts val="1400"/>
              <a:buChar char="•"/>
              <a:defRPr sz="1400">
                <a:latin typeface="Arial"/>
                <a:ea typeface="Arial"/>
                <a:cs typeface="Arial"/>
                <a:sym typeface="Arial"/>
              </a:defRPr>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228600" algn="l">
              <a:spcBef>
                <a:spcPts val="360"/>
              </a:spcBef>
              <a:spcAft>
                <a:spcPts val="0"/>
              </a:spcAft>
              <a:buClr>
                <a:schemeClr val="dk1"/>
              </a:buClr>
              <a:buSzPts val="1800"/>
              <a:buFont typeface="Verdana"/>
              <a:buNone/>
              <a:defRPr sz="1800"/>
            </a:lvl8pPr>
            <a:lvl9pPr marL="4114800" lvl="8" indent="-228600" algn="l">
              <a:spcBef>
                <a:spcPts val="360"/>
              </a:spcBef>
              <a:spcAft>
                <a:spcPts val="0"/>
              </a:spcAft>
              <a:buClr>
                <a:schemeClr val="dk1"/>
              </a:buClr>
              <a:buSzPts val="1800"/>
              <a:buFont typeface="Arial"/>
              <a:buNone/>
              <a:defRPr sz="1800"/>
            </a:lvl9pPr>
          </a:lstStyle>
          <a:p>
            <a:endParaRPr/>
          </a:p>
        </p:txBody>
      </p:sp>
      <p:sp>
        <p:nvSpPr>
          <p:cNvPr id="39" name="Google Shape;39;p37"/>
          <p:cNvSpPr txBox="1">
            <a:spLocks noGrp="1"/>
          </p:cNvSpPr>
          <p:nvPr>
            <p:ph type="body" idx="2"/>
          </p:nvPr>
        </p:nvSpPr>
        <p:spPr>
          <a:xfrm>
            <a:off x="228600" y="1002573"/>
            <a:ext cx="8686800" cy="192024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lvl1pPr marL="457200" lvl="0" indent="-330200" algn="l">
              <a:lnSpc>
                <a:spcPct val="110000"/>
              </a:lnSpc>
              <a:spcBef>
                <a:spcPts val="320"/>
              </a:spcBef>
              <a:spcAft>
                <a:spcPts val="0"/>
              </a:spcAft>
              <a:buSzPts val="1600"/>
              <a:buChar char="◼"/>
              <a:defRPr sz="1600">
                <a:latin typeface="Arial"/>
                <a:ea typeface="Arial"/>
                <a:cs typeface="Arial"/>
                <a:sym typeface="Arial"/>
              </a:defRPr>
            </a:lvl1pPr>
            <a:lvl2pPr marL="914400" lvl="1" indent="-317500" algn="l">
              <a:lnSpc>
                <a:spcPct val="110000"/>
              </a:lnSpc>
              <a:spcBef>
                <a:spcPts val="280"/>
              </a:spcBef>
              <a:spcAft>
                <a:spcPts val="0"/>
              </a:spcAft>
              <a:buSzPts val="1400"/>
              <a:buChar char="–"/>
              <a:defRPr sz="1400">
                <a:latin typeface="Arial"/>
                <a:ea typeface="Arial"/>
                <a:cs typeface="Arial"/>
                <a:sym typeface="Arial"/>
              </a:defRPr>
            </a:lvl2pPr>
            <a:lvl3pPr marL="1371600" lvl="2" indent="-299719" algn="l">
              <a:lnSpc>
                <a:spcPct val="110000"/>
              </a:lnSpc>
              <a:spcBef>
                <a:spcPts val="280"/>
              </a:spcBef>
              <a:spcAft>
                <a:spcPts val="0"/>
              </a:spcAft>
              <a:buSzPts val="1120"/>
              <a:buChar char="o"/>
              <a:defRPr sz="1400">
                <a:latin typeface="Arial"/>
                <a:ea typeface="Arial"/>
                <a:cs typeface="Arial"/>
                <a:sym typeface="Arial"/>
              </a:defRPr>
            </a:lvl3pPr>
            <a:lvl4pPr marL="1828800" lvl="3" indent="-317500" algn="l">
              <a:lnSpc>
                <a:spcPct val="110000"/>
              </a:lnSpc>
              <a:spcBef>
                <a:spcPts val="280"/>
              </a:spcBef>
              <a:spcAft>
                <a:spcPts val="0"/>
              </a:spcAft>
              <a:buSzPts val="1400"/>
              <a:buChar char="•"/>
              <a:defRPr sz="1400">
                <a:latin typeface="Arial"/>
                <a:ea typeface="Arial"/>
                <a:cs typeface="Arial"/>
                <a:sym typeface="Arial"/>
              </a:defRPr>
            </a:lvl4pPr>
            <a:lvl5pPr marL="2286000" lvl="4" indent="-317500" algn="l">
              <a:lnSpc>
                <a:spcPct val="110000"/>
              </a:lnSpc>
              <a:spcBef>
                <a:spcPts val="280"/>
              </a:spcBef>
              <a:spcAft>
                <a:spcPts val="0"/>
              </a:spcAft>
              <a:buSzPts val="1400"/>
              <a:buChar char="•"/>
              <a:defRPr sz="1400">
                <a:latin typeface="Arial"/>
                <a:ea typeface="Arial"/>
                <a:cs typeface="Arial"/>
                <a:sym typeface="Arial"/>
              </a:defRPr>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228600" algn="l">
              <a:spcBef>
                <a:spcPts val="360"/>
              </a:spcBef>
              <a:spcAft>
                <a:spcPts val="0"/>
              </a:spcAft>
              <a:buClr>
                <a:schemeClr val="dk1"/>
              </a:buClr>
              <a:buSzPts val="1800"/>
              <a:buFont typeface="Verdana"/>
              <a:buNone/>
              <a:defRPr sz="1800"/>
            </a:lvl8pPr>
            <a:lvl9pPr marL="4114800" lvl="8" indent="-228600" algn="l">
              <a:spcBef>
                <a:spcPts val="360"/>
              </a:spcBef>
              <a:spcAft>
                <a:spcPts val="0"/>
              </a:spcAft>
              <a:buClr>
                <a:schemeClr val="dk1"/>
              </a:buClr>
              <a:buSzPts val="1800"/>
              <a:buFont typeface="Arial"/>
              <a:buNone/>
              <a:defRPr sz="1800"/>
            </a:lvl9pPr>
          </a:lstStyle>
          <a:p>
            <a:endParaRPr/>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017 4 Boxes">
  <p:cSld name="2017 4 Boxes">
    <p:spTree>
      <p:nvGrpSpPr>
        <p:cNvPr id="1" name="Shape 40"/>
        <p:cNvGrpSpPr/>
        <p:nvPr/>
      </p:nvGrpSpPr>
      <p:grpSpPr>
        <a:xfrm>
          <a:off x="0" y="0"/>
          <a:ext cx="0" cy="0"/>
          <a:chOff x="0" y="0"/>
          <a:chExt cx="0" cy="0"/>
        </a:xfrm>
      </p:grpSpPr>
      <p:sp>
        <p:nvSpPr>
          <p:cNvPr id="41" name="Google Shape;41;p38"/>
          <p:cNvSpPr txBox="1">
            <a:spLocks noGrp="1"/>
          </p:cNvSpPr>
          <p:nvPr>
            <p:ph type="title"/>
          </p:nvPr>
        </p:nvSpPr>
        <p:spPr>
          <a:xfrm>
            <a:off x="139336" y="112421"/>
            <a:ext cx="6629400" cy="75438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38"/>
          <p:cNvSpPr txBox="1">
            <a:spLocks noGrp="1"/>
          </p:cNvSpPr>
          <p:nvPr>
            <p:ph type="body" idx="1"/>
          </p:nvPr>
        </p:nvSpPr>
        <p:spPr>
          <a:xfrm>
            <a:off x="223838" y="1004058"/>
            <a:ext cx="4114800" cy="1885950"/>
          </a:xfrm>
          <a:prstGeom prst="rect">
            <a:avLst/>
          </a:prstGeom>
          <a:noFill/>
          <a:ln>
            <a:noFill/>
          </a:ln>
        </p:spPr>
        <p:txBody>
          <a:bodyPr spcFirstLastPara="1" wrap="square" lIns="91425" tIns="45700" rIns="91425" bIns="45700" anchor="t" anchorCtr="0">
            <a:noAutofit/>
          </a:bodyPr>
          <a:lstStyle>
            <a:lvl1pPr marL="457200" lvl="0" indent="-330200" algn="l">
              <a:lnSpc>
                <a:spcPct val="110000"/>
              </a:lnSpc>
              <a:spcBef>
                <a:spcPts val="320"/>
              </a:spcBef>
              <a:spcAft>
                <a:spcPts val="0"/>
              </a:spcAft>
              <a:buSzPts val="1600"/>
              <a:buChar char="◼"/>
              <a:defRPr sz="1600">
                <a:latin typeface="Arial"/>
                <a:ea typeface="Arial"/>
                <a:cs typeface="Arial"/>
                <a:sym typeface="Arial"/>
              </a:defRPr>
            </a:lvl1pPr>
            <a:lvl2pPr marL="914400" lvl="1" indent="-317500" algn="l">
              <a:lnSpc>
                <a:spcPct val="110000"/>
              </a:lnSpc>
              <a:spcBef>
                <a:spcPts val="280"/>
              </a:spcBef>
              <a:spcAft>
                <a:spcPts val="0"/>
              </a:spcAft>
              <a:buSzPts val="1400"/>
              <a:buChar char="–"/>
              <a:defRPr sz="1400">
                <a:latin typeface="Arial"/>
                <a:ea typeface="Arial"/>
                <a:cs typeface="Arial"/>
                <a:sym typeface="Arial"/>
              </a:defRPr>
            </a:lvl2pPr>
            <a:lvl3pPr marL="1371600" lvl="2" indent="-299719" algn="l">
              <a:lnSpc>
                <a:spcPct val="110000"/>
              </a:lnSpc>
              <a:spcBef>
                <a:spcPts val="280"/>
              </a:spcBef>
              <a:spcAft>
                <a:spcPts val="0"/>
              </a:spcAft>
              <a:buSzPts val="1120"/>
              <a:buChar char="o"/>
              <a:defRPr sz="1400">
                <a:latin typeface="Arial"/>
                <a:ea typeface="Arial"/>
                <a:cs typeface="Arial"/>
                <a:sym typeface="Arial"/>
              </a:defRPr>
            </a:lvl3pPr>
            <a:lvl4pPr marL="1828800" lvl="3" indent="-317500" algn="l">
              <a:lnSpc>
                <a:spcPct val="110000"/>
              </a:lnSpc>
              <a:spcBef>
                <a:spcPts val="280"/>
              </a:spcBef>
              <a:spcAft>
                <a:spcPts val="0"/>
              </a:spcAft>
              <a:buSzPts val="1400"/>
              <a:buChar char="•"/>
              <a:defRPr sz="1400">
                <a:latin typeface="Arial"/>
                <a:ea typeface="Arial"/>
                <a:cs typeface="Arial"/>
                <a:sym typeface="Arial"/>
              </a:defRPr>
            </a:lvl4pPr>
            <a:lvl5pPr marL="2286000" lvl="4" indent="-317500" algn="l">
              <a:lnSpc>
                <a:spcPct val="110000"/>
              </a:lnSpc>
              <a:spcBef>
                <a:spcPts val="280"/>
              </a:spcBef>
              <a:spcAft>
                <a:spcPts val="0"/>
              </a:spcAft>
              <a:buSzPts val="1400"/>
              <a:buChar char="•"/>
              <a:defRPr sz="1400">
                <a:latin typeface="Arial"/>
                <a:ea typeface="Arial"/>
                <a:cs typeface="Arial"/>
                <a:sym typeface="Arial"/>
              </a:defRPr>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228600" algn="l">
              <a:spcBef>
                <a:spcPts val="360"/>
              </a:spcBef>
              <a:spcAft>
                <a:spcPts val="0"/>
              </a:spcAft>
              <a:buClr>
                <a:schemeClr val="dk1"/>
              </a:buClr>
              <a:buSzPts val="1800"/>
              <a:buFont typeface="Verdana"/>
              <a:buNone/>
              <a:defRPr sz="1800"/>
            </a:lvl8pPr>
            <a:lvl9pPr marL="4114800" lvl="8" indent="-228600" algn="l">
              <a:spcBef>
                <a:spcPts val="360"/>
              </a:spcBef>
              <a:spcAft>
                <a:spcPts val="0"/>
              </a:spcAft>
              <a:buClr>
                <a:schemeClr val="dk1"/>
              </a:buClr>
              <a:buSzPts val="1800"/>
              <a:buFont typeface="Arial"/>
              <a:buNone/>
              <a:defRPr sz="1800"/>
            </a:lvl9pPr>
          </a:lstStyle>
          <a:p>
            <a:endParaRPr/>
          </a:p>
        </p:txBody>
      </p:sp>
      <p:sp>
        <p:nvSpPr>
          <p:cNvPr id="43" name="Google Shape;43;p38"/>
          <p:cNvSpPr txBox="1">
            <a:spLocks noGrp="1"/>
          </p:cNvSpPr>
          <p:nvPr>
            <p:ph type="body" idx="2"/>
          </p:nvPr>
        </p:nvSpPr>
        <p:spPr>
          <a:xfrm>
            <a:off x="4703134" y="1004058"/>
            <a:ext cx="4114800" cy="1885950"/>
          </a:xfrm>
          <a:prstGeom prst="rect">
            <a:avLst/>
          </a:prstGeom>
          <a:noFill/>
          <a:ln>
            <a:noFill/>
          </a:ln>
        </p:spPr>
        <p:txBody>
          <a:bodyPr spcFirstLastPara="1" wrap="square" lIns="91425" tIns="45700" rIns="91425" bIns="45700" anchor="t" anchorCtr="0">
            <a:noAutofit/>
          </a:bodyPr>
          <a:lstStyle>
            <a:lvl1pPr marL="457200" lvl="0" indent="-330200" algn="l">
              <a:lnSpc>
                <a:spcPct val="110000"/>
              </a:lnSpc>
              <a:spcBef>
                <a:spcPts val="320"/>
              </a:spcBef>
              <a:spcAft>
                <a:spcPts val="0"/>
              </a:spcAft>
              <a:buSzPts val="1600"/>
              <a:buChar char="◼"/>
              <a:defRPr sz="1600">
                <a:latin typeface="Arial"/>
                <a:ea typeface="Arial"/>
                <a:cs typeface="Arial"/>
                <a:sym typeface="Arial"/>
              </a:defRPr>
            </a:lvl1pPr>
            <a:lvl2pPr marL="914400" lvl="1" indent="-317500" algn="l">
              <a:lnSpc>
                <a:spcPct val="110000"/>
              </a:lnSpc>
              <a:spcBef>
                <a:spcPts val="280"/>
              </a:spcBef>
              <a:spcAft>
                <a:spcPts val="0"/>
              </a:spcAft>
              <a:buSzPts val="1400"/>
              <a:buChar char="–"/>
              <a:defRPr sz="1400">
                <a:latin typeface="Arial"/>
                <a:ea typeface="Arial"/>
                <a:cs typeface="Arial"/>
                <a:sym typeface="Arial"/>
              </a:defRPr>
            </a:lvl2pPr>
            <a:lvl3pPr marL="1371600" lvl="2" indent="-299719" algn="l">
              <a:lnSpc>
                <a:spcPct val="110000"/>
              </a:lnSpc>
              <a:spcBef>
                <a:spcPts val="280"/>
              </a:spcBef>
              <a:spcAft>
                <a:spcPts val="0"/>
              </a:spcAft>
              <a:buSzPts val="1120"/>
              <a:buChar char="o"/>
              <a:defRPr sz="1400">
                <a:latin typeface="Arial"/>
                <a:ea typeface="Arial"/>
                <a:cs typeface="Arial"/>
                <a:sym typeface="Arial"/>
              </a:defRPr>
            </a:lvl3pPr>
            <a:lvl4pPr marL="1828800" lvl="3" indent="-317500" algn="l">
              <a:lnSpc>
                <a:spcPct val="110000"/>
              </a:lnSpc>
              <a:spcBef>
                <a:spcPts val="280"/>
              </a:spcBef>
              <a:spcAft>
                <a:spcPts val="0"/>
              </a:spcAft>
              <a:buSzPts val="1400"/>
              <a:buChar char="•"/>
              <a:defRPr sz="1400">
                <a:latin typeface="Arial"/>
                <a:ea typeface="Arial"/>
                <a:cs typeface="Arial"/>
                <a:sym typeface="Arial"/>
              </a:defRPr>
            </a:lvl4pPr>
            <a:lvl5pPr marL="2286000" lvl="4" indent="-317500" algn="l">
              <a:lnSpc>
                <a:spcPct val="110000"/>
              </a:lnSpc>
              <a:spcBef>
                <a:spcPts val="280"/>
              </a:spcBef>
              <a:spcAft>
                <a:spcPts val="0"/>
              </a:spcAft>
              <a:buSzPts val="1400"/>
              <a:buChar char="•"/>
              <a:defRPr sz="1400">
                <a:latin typeface="Arial"/>
                <a:ea typeface="Arial"/>
                <a:cs typeface="Arial"/>
                <a:sym typeface="Arial"/>
              </a:defRPr>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228600" algn="l">
              <a:spcBef>
                <a:spcPts val="360"/>
              </a:spcBef>
              <a:spcAft>
                <a:spcPts val="0"/>
              </a:spcAft>
              <a:buClr>
                <a:schemeClr val="dk1"/>
              </a:buClr>
              <a:buSzPts val="1800"/>
              <a:buFont typeface="Verdana"/>
              <a:buNone/>
              <a:defRPr sz="1800"/>
            </a:lvl8pPr>
            <a:lvl9pPr marL="4114800" lvl="8" indent="-228600" algn="l">
              <a:spcBef>
                <a:spcPts val="360"/>
              </a:spcBef>
              <a:spcAft>
                <a:spcPts val="0"/>
              </a:spcAft>
              <a:buClr>
                <a:schemeClr val="dk1"/>
              </a:buClr>
              <a:buSzPts val="1800"/>
              <a:buFont typeface="Arial"/>
              <a:buNone/>
              <a:defRPr sz="1800"/>
            </a:lvl9pPr>
          </a:lstStyle>
          <a:p>
            <a:endParaRPr/>
          </a:p>
        </p:txBody>
      </p:sp>
      <p:sp>
        <p:nvSpPr>
          <p:cNvPr id="44" name="Google Shape;44;p38"/>
          <p:cNvSpPr txBox="1">
            <a:spLocks noGrp="1"/>
          </p:cNvSpPr>
          <p:nvPr>
            <p:ph type="body" idx="3"/>
          </p:nvPr>
        </p:nvSpPr>
        <p:spPr>
          <a:xfrm>
            <a:off x="228600" y="3028950"/>
            <a:ext cx="4114800" cy="1885950"/>
          </a:xfrm>
          <a:prstGeom prst="rect">
            <a:avLst/>
          </a:prstGeom>
          <a:noFill/>
          <a:ln>
            <a:noFill/>
          </a:ln>
        </p:spPr>
        <p:txBody>
          <a:bodyPr spcFirstLastPara="1" wrap="square" lIns="91425" tIns="45700" rIns="91425" bIns="45700" anchor="t" anchorCtr="0">
            <a:noAutofit/>
          </a:bodyPr>
          <a:lstStyle>
            <a:lvl1pPr marL="457200" lvl="0" indent="-330200" algn="l">
              <a:lnSpc>
                <a:spcPct val="110000"/>
              </a:lnSpc>
              <a:spcBef>
                <a:spcPts val="320"/>
              </a:spcBef>
              <a:spcAft>
                <a:spcPts val="0"/>
              </a:spcAft>
              <a:buSzPts val="1600"/>
              <a:buChar char="◼"/>
              <a:defRPr sz="1600">
                <a:latin typeface="Arial"/>
                <a:ea typeface="Arial"/>
                <a:cs typeface="Arial"/>
                <a:sym typeface="Arial"/>
              </a:defRPr>
            </a:lvl1pPr>
            <a:lvl2pPr marL="914400" lvl="1" indent="-317500" algn="l">
              <a:lnSpc>
                <a:spcPct val="110000"/>
              </a:lnSpc>
              <a:spcBef>
                <a:spcPts val="280"/>
              </a:spcBef>
              <a:spcAft>
                <a:spcPts val="0"/>
              </a:spcAft>
              <a:buSzPts val="1400"/>
              <a:buChar char="–"/>
              <a:defRPr sz="1400">
                <a:latin typeface="Arial"/>
                <a:ea typeface="Arial"/>
                <a:cs typeface="Arial"/>
                <a:sym typeface="Arial"/>
              </a:defRPr>
            </a:lvl2pPr>
            <a:lvl3pPr marL="1371600" lvl="2" indent="-299719" algn="l">
              <a:lnSpc>
                <a:spcPct val="110000"/>
              </a:lnSpc>
              <a:spcBef>
                <a:spcPts val="280"/>
              </a:spcBef>
              <a:spcAft>
                <a:spcPts val="0"/>
              </a:spcAft>
              <a:buSzPts val="1120"/>
              <a:buChar char="o"/>
              <a:defRPr sz="1400">
                <a:latin typeface="Arial"/>
                <a:ea typeface="Arial"/>
                <a:cs typeface="Arial"/>
                <a:sym typeface="Arial"/>
              </a:defRPr>
            </a:lvl3pPr>
            <a:lvl4pPr marL="1828800" lvl="3" indent="-317500" algn="l">
              <a:lnSpc>
                <a:spcPct val="110000"/>
              </a:lnSpc>
              <a:spcBef>
                <a:spcPts val="280"/>
              </a:spcBef>
              <a:spcAft>
                <a:spcPts val="0"/>
              </a:spcAft>
              <a:buSzPts val="1400"/>
              <a:buChar char="•"/>
              <a:defRPr sz="1400">
                <a:latin typeface="Arial"/>
                <a:ea typeface="Arial"/>
                <a:cs typeface="Arial"/>
                <a:sym typeface="Arial"/>
              </a:defRPr>
            </a:lvl4pPr>
            <a:lvl5pPr marL="2286000" lvl="4" indent="-317500" algn="l">
              <a:lnSpc>
                <a:spcPct val="110000"/>
              </a:lnSpc>
              <a:spcBef>
                <a:spcPts val="280"/>
              </a:spcBef>
              <a:spcAft>
                <a:spcPts val="0"/>
              </a:spcAft>
              <a:buSzPts val="1400"/>
              <a:buChar char="•"/>
              <a:defRPr sz="1400">
                <a:latin typeface="Arial"/>
                <a:ea typeface="Arial"/>
                <a:cs typeface="Arial"/>
                <a:sym typeface="Arial"/>
              </a:defRPr>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228600" algn="l">
              <a:spcBef>
                <a:spcPts val="360"/>
              </a:spcBef>
              <a:spcAft>
                <a:spcPts val="0"/>
              </a:spcAft>
              <a:buClr>
                <a:schemeClr val="dk1"/>
              </a:buClr>
              <a:buSzPts val="1800"/>
              <a:buFont typeface="Verdana"/>
              <a:buNone/>
              <a:defRPr sz="1800"/>
            </a:lvl8pPr>
            <a:lvl9pPr marL="4114800" lvl="8" indent="-228600" algn="l">
              <a:spcBef>
                <a:spcPts val="360"/>
              </a:spcBef>
              <a:spcAft>
                <a:spcPts val="0"/>
              </a:spcAft>
              <a:buClr>
                <a:schemeClr val="dk1"/>
              </a:buClr>
              <a:buSzPts val="1800"/>
              <a:buFont typeface="Arial"/>
              <a:buNone/>
              <a:defRPr sz="1800"/>
            </a:lvl9pPr>
          </a:lstStyle>
          <a:p>
            <a:endParaRPr/>
          </a:p>
        </p:txBody>
      </p:sp>
      <p:sp>
        <p:nvSpPr>
          <p:cNvPr id="45" name="Google Shape;45;p38"/>
          <p:cNvSpPr txBox="1">
            <a:spLocks noGrp="1"/>
          </p:cNvSpPr>
          <p:nvPr>
            <p:ph type="body" idx="4"/>
          </p:nvPr>
        </p:nvSpPr>
        <p:spPr>
          <a:xfrm>
            <a:off x="4707896" y="3028950"/>
            <a:ext cx="4114800" cy="1885950"/>
          </a:xfrm>
          <a:prstGeom prst="rect">
            <a:avLst/>
          </a:prstGeom>
          <a:noFill/>
          <a:ln>
            <a:noFill/>
          </a:ln>
        </p:spPr>
        <p:txBody>
          <a:bodyPr spcFirstLastPara="1" wrap="square" lIns="91425" tIns="45700" rIns="91425" bIns="45700" anchor="t" anchorCtr="0">
            <a:noAutofit/>
          </a:bodyPr>
          <a:lstStyle>
            <a:lvl1pPr marL="457200" lvl="0" indent="-330200" algn="l">
              <a:lnSpc>
                <a:spcPct val="110000"/>
              </a:lnSpc>
              <a:spcBef>
                <a:spcPts val="320"/>
              </a:spcBef>
              <a:spcAft>
                <a:spcPts val="0"/>
              </a:spcAft>
              <a:buSzPts val="1600"/>
              <a:buChar char="◼"/>
              <a:defRPr sz="1600">
                <a:latin typeface="Arial"/>
                <a:ea typeface="Arial"/>
                <a:cs typeface="Arial"/>
                <a:sym typeface="Arial"/>
              </a:defRPr>
            </a:lvl1pPr>
            <a:lvl2pPr marL="914400" lvl="1" indent="-317500" algn="l">
              <a:lnSpc>
                <a:spcPct val="110000"/>
              </a:lnSpc>
              <a:spcBef>
                <a:spcPts val="280"/>
              </a:spcBef>
              <a:spcAft>
                <a:spcPts val="0"/>
              </a:spcAft>
              <a:buSzPts val="1400"/>
              <a:buChar char="–"/>
              <a:defRPr sz="1400">
                <a:latin typeface="Arial"/>
                <a:ea typeface="Arial"/>
                <a:cs typeface="Arial"/>
                <a:sym typeface="Arial"/>
              </a:defRPr>
            </a:lvl2pPr>
            <a:lvl3pPr marL="1371600" lvl="2" indent="-299719" algn="l">
              <a:lnSpc>
                <a:spcPct val="110000"/>
              </a:lnSpc>
              <a:spcBef>
                <a:spcPts val="280"/>
              </a:spcBef>
              <a:spcAft>
                <a:spcPts val="0"/>
              </a:spcAft>
              <a:buSzPts val="1120"/>
              <a:buChar char="o"/>
              <a:defRPr sz="1400">
                <a:latin typeface="Arial"/>
                <a:ea typeface="Arial"/>
                <a:cs typeface="Arial"/>
                <a:sym typeface="Arial"/>
              </a:defRPr>
            </a:lvl3pPr>
            <a:lvl4pPr marL="1828800" lvl="3" indent="-317500" algn="l">
              <a:lnSpc>
                <a:spcPct val="110000"/>
              </a:lnSpc>
              <a:spcBef>
                <a:spcPts val="280"/>
              </a:spcBef>
              <a:spcAft>
                <a:spcPts val="0"/>
              </a:spcAft>
              <a:buSzPts val="1400"/>
              <a:buChar char="•"/>
              <a:defRPr sz="1400">
                <a:latin typeface="Arial"/>
                <a:ea typeface="Arial"/>
                <a:cs typeface="Arial"/>
                <a:sym typeface="Arial"/>
              </a:defRPr>
            </a:lvl4pPr>
            <a:lvl5pPr marL="2286000" lvl="4" indent="-317500" algn="l">
              <a:lnSpc>
                <a:spcPct val="110000"/>
              </a:lnSpc>
              <a:spcBef>
                <a:spcPts val="280"/>
              </a:spcBef>
              <a:spcAft>
                <a:spcPts val="0"/>
              </a:spcAft>
              <a:buSzPts val="1400"/>
              <a:buChar char="•"/>
              <a:defRPr sz="1400">
                <a:latin typeface="Arial"/>
                <a:ea typeface="Arial"/>
                <a:cs typeface="Arial"/>
                <a:sym typeface="Arial"/>
              </a:defRPr>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228600" algn="l">
              <a:spcBef>
                <a:spcPts val="360"/>
              </a:spcBef>
              <a:spcAft>
                <a:spcPts val="0"/>
              </a:spcAft>
              <a:buClr>
                <a:schemeClr val="dk1"/>
              </a:buClr>
              <a:buSzPts val="1800"/>
              <a:buFont typeface="Verdana"/>
              <a:buNone/>
              <a:defRPr sz="1800"/>
            </a:lvl8pPr>
            <a:lvl9pPr marL="4114800" lvl="8" indent="-228600" algn="l">
              <a:spcBef>
                <a:spcPts val="360"/>
              </a:spcBef>
              <a:spcAft>
                <a:spcPts val="0"/>
              </a:spcAft>
              <a:buClr>
                <a:schemeClr val="dk1"/>
              </a:buClr>
              <a:buSzPts val="1800"/>
              <a:buFont typeface="Arial"/>
              <a:buNone/>
              <a:defRPr sz="1800"/>
            </a:lvl9pPr>
          </a:lstStyle>
          <a:p>
            <a:endParaRPr/>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2017 3 Boxes">
  <p:cSld name="2017 3 Boxes">
    <p:spTree>
      <p:nvGrpSpPr>
        <p:cNvPr id="1" name="Shape 46"/>
        <p:cNvGrpSpPr/>
        <p:nvPr/>
      </p:nvGrpSpPr>
      <p:grpSpPr>
        <a:xfrm>
          <a:off x="0" y="0"/>
          <a:ext cx="0" cy="0"/>
          <a:chOff x="0" y="0"/>
          <a:chExt cx="0" cy="0"/>
        </a:xfrm>
      </p:grpSpPr>
      <p:sp>
        <p:nvSpPr>
          <p:cNvPr id="47" name="Google Shape;47;p39"/>
          <p:cNvSpPr txBox="1">
            <a:spLocks noGrp="1"/>
          </p:cNvSpPr>
          <p:nvPr>
            <p:ph type="title"/>
          </p:nvPr>
        </p:nvSpPr>
        <p:spPr>
          <a:xfrm>
            <a:off x="139336" y="121303"/>
            <a:ext cx="6629400" cy="75438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39"/>
          <p:cNvSpPr txBox="1">
            <a:spLocks noGrp="1"/>
          </p:cNvSpPr>
          <p:nvPr>
            <p:ph type="body" idx="1"/>
          </p:nvPr>
        </p:nvSpPr>
        <p:spPr>
          <a:xfrm>
            <a:off x="223838" y="1004208"/>
            <a:ext cx="4114800" cy="1885950"/>
          </a:xfrm>
          <a:prstGeom prst="rect">
            <a:avLst/>
          </a:prstGeom>
          <a:noFill/>
          <a:ln>
            <a:noFill/>
          </a:ln>
        </p:spPr>
        <p:txBody>
          <a:bodyPr spcFirstLastPara="1" wrap="square" lIns="91425" tIns="45700" rIns="91425" bIns="45700" anchor="t" anchorCtr="0">
            <a:noAutofit/>
          </a:bodyPr>
          <a:lstStyle>
            <a:lvl1pPr marL="457200" lvl="0" indent="-330200" algn="l">
              <a:lnSpc>
                <a:spcPct val="110000"/>
              </a:lnSpc>
              <a:spcBef>
                <a:spcPts val="320"/>
              </a:spcBef>
              <a:spcAft>
                <a:spcPts val="0"/>
              </a:spcAft>
              <a:buSzPts val="1600"/>
              <a:buChar char="◼"/>
              <a:defRPr sz="1600">
                <a:latin typeface="Arial"/>
                <a:ea typeface="Arial"/>
                <a:cs typeface="Arial"/>
                <a:sym typeface="Arial"/>
              </a:defRPr>
            </a:lvl1pPr>
            <a:lvl2pPr marL="914400" lvl="1" indent="-317500" algn="l">
              <a:lnSpc>
                <a:spcPct val="110000"/>
              </a:lnSpc>
              <a:spcBef>
                <a:spcPts val="280"/>
              </a:spcBef>
              <a:spcAft>
                <a:spcPts val="0"/>
              </a:spcAft>
              <a:buSzPts val="1400"/>
              <a:buChar char="–"/>
              <a:defRPr sz="1400">
                <a:latin typeface="Arial"/>
                <a:ea typeface="Arial"/>
                <a:cs typeface="Arial"/>
                <a:sym typeface="Arial"/>
              </a:defRPr>
            </a:lvl2pPr>
            <a:lvl3pPr marL="1371600" lvl="2" indent="-299719" algn="l">
              <a:lnSpc>
                <a:spcPct val="110000"/>
              </a:lnSpc>
              <a:spcBef>
                <a:spcPts val="280"/>
              </a:spcBef>
              <a:spcAft>
                <a:spcPts val="0"/>
              </a:spcAft>
              <a:buSzPts val="1120"/>
              <a:buChar char="o"/>
              <a:defRPr sz="1400">
                <a:latin typeface="Arial"/>
                <a:ea typeface="Arial"/>
                <a:cs typeface="Arial"/>
                <a:sym typeface="Arial"/>
              </a:defRPr>
            </a:lvl3pPr>
            <a:lvl4pPr marL="1828800" lvl="3" indent="-317500" algn="l">
              <a:lnSpc>
                <a:spcPct val="110000"/>
              </a:lnSpc>
              <a:spcBef>
                <a:spcPts val="280"/>
              </a:spcBef>
              <a:spcAft>
                <a:spcPts val="0"/>
              </a:spcAft>
              <a:buSzPts val="1400"/>
              <a:buChar char="•"/>
              <a:defRPr sz="1400">
                <a:latin typeface="Arial"/>
                <a:ea typeface="Arial"/>
                <a:cs typeface="Arial"/>
                <a:sym typeface="Arial"/>
              </a:defRPr>
            </a:lvl4pPr>
            <a:lvl5pPr marL="2286000" lvl="4" indent="-317500" algn="l">
              <a:lnSpc>
                <a:spcPct val="110000"/>
              </a:lnSpc>
              <a:spcBef>
                <a:spcPts val="280"/>
              </a:spcBef>
              <a:spcAft>
                <a:spcPts val="0"/>
              </a:spcAft>
              <a:buSzPts val="1400"/>
              <a:buChar char="•"/>
              <a:defRPr sz="1400">
                <a:latin typeface="Arial"/>
                <a:ea typeface="Arial"/>
                <a:cs typeface="Arial"/>
                <a:sym typeface="Arial"/>
              </a:defRPr>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228600" algn="l">
              <a:spcBef>
                <a:spcPts val="360"/>
              </a:spcBef>
              <a:spcAft>
                <a:spcPts val="0"/>
              </a:spcAft>
              <a:buClr>
                <a:schemeClr val="dk1"/>
              </a:buClr>
              <a:buSzPts val="1800"/>
              <a:buFont typeface="Verdana"/>
              <a:buNone/>
              <a:defRPr sz="1800"/>
            </a:lvl8pPr>
            <a:lvl9pPr marL="4114800" lvl="8" indent="-228600" algn="l">
              <a:spcBef>
                <a:spcPts val="360"/>
              </a:spcBef>
              <a:spcAft>
                <a:spcPts val="0"/>
              </a:spcAft>
              <a:buClr>
                <a:schemeClr val="dk1"/>
              </a:buClr>
              <a:buSzPts val="1800"/>
              <a:buFont typeface="Arial"/>
              <a:buNone/>
              <a:defRPr sz="1800"/>
            </a:lvl9pPr>
          </a:lstStyle>
          <a:p>
            <a:endParaRPr/>
          </a:p>
        </p:txBody>
      </p:sp>
      <p:sp>
        <p:nvSpPr>
          <p:cNvPr id="49" name="Google Shape;49;p39"/>
          <p:cNvSpPr txBox="1">
            <a:spLocks noGrp="1"/>
          </p:cNvSpPr>
          <p:nvPr>
            <p:ph type="body" idx="2"/>
          </p:nvPr>
        </p:nvSpPr>
        <p:spPr>
          <a:xfrm>
            <a:off x="4701367" y="1004208"/>
            <a:ext cx="4256315" cy="1885950"/>
          </a:xfrm>
          <a:prstGeom prst="rect">
            <a:avLst/>
          </a:prstGeom>
          <a:noFill/>
          <a:ln>
            <a:noFill/>
          </a:ln>
        </p:spPr>
        <p:txBody>
          <a:bodyPr spcFirstLastPara="1" wrap="square" lIns="91425" tIns="45700" rIns="91425" bIns="45700" anchor="t" anchorCtr="0">
            <a:noAutofit/>
          </a:bodyPr>
          <a:lstStyle>
            <a:lvl1pPr marL="457200" lvl="0" indent="-330200" algn="l">
              <a:lnSpc>
                <a:spcPct val="110000"/>
              </a:lnSpc>
              <a:spcBef>
                <a:spcPts val="320"/>
              </a:spcBef>
              <a:spcAft>
                <a:spcPts val="0"/>
              </a:spcAft>
              <a:buSzPts val="1600"/>
              <a:buChar char="◼"/>
              <a:defRPr sz="1600">
                <a:latin typeface="Arial"/>
                <a:ea typeface="Arial"/>
                <a:cs typeface="Arial"/>
                <a:sym typeface="Arial"/>
              </a:defRPr>
            </a:lvl1pPr>
            <a:lvl2pPr marL="914400" lvl="1" indent="-317500" algn="l">
              <a:lnSpc>
                <a:spcPct val="110000"/>
              </a:lnSpc>
              <a:spcBef>
                <a:spcPts val="280"/>
              </a:spcBef>
              <a:spcAft>
                <a:spcPts val="0"/>
              </a:spcAft>
              <a:buSzPts val="1400"/>
              <a:buChar char="–"/>
              <a:defRPr sz="1400">
                <a:latin typeface="Arial"/>
                <a:ea typeface="Arial"/>
                <a:cs typeface="Arial"/>
                <a:sym typeface="Arial"/>
              </a:defRPr>
            </a:lvl2pPr>
            <a:lvl3pPr marL="1371600" lvl="2" indent="-299719" algn="l">
              <a:lnSpc>
                <a:spcPct val="110000"/>
              </a:lnSpc>
              <a:spcBef>
                <a:spcPts val="280"/>
              </a:spcBef>
              <a:spcAft>
                <a:spcPts val="0"/>
              </a:spcAft>
              <a:buSzPts val="1120"/>
              <a:buChar char="o"/>
              <a:defRPr sz="1400">
                <a:latin typeface="Arial"/>
                <a:ea typeface="Arial"/>
                <a:cs typeface="Arial"/>
                <a:sym typeface="Arial"/>
              </a:defRPr>
            </a:lvl3pPr>
            <a:lvl4pPr marL="1828800" lvl="3" indent="-317500" algn="l">
              <a:lnSpc>
                <a:spcPct val="110000"/>
              </a:lnSpc>
              <a:spcBef>
                <a:spcPts val="280"/>
              </a:spcBef>
              <a:spcAft>
                <a:spcPts val="0"/>
              </a:spcAft>
              <a:buSzPts val="1400"/>
              <a:buChar char="•"/>
              <a:defRPr sz="1400">
                <a:latin typeface="Arial"/>
                <a:ea typeface="Arial"/>
                <a:cs typeface="Arial"/>
                <a:sym typeface="Arial"/>
              </a:defRPr>
            </a:lvl4pPr>
            <a:lvl5pPr marL="2286000" lvl="4" indent="-317500" algn="l">
              <a:lnSpc>
                <a:spcPct val="110000"/>
              </a:lnSpc>
              <a:spcBef>
                <a:spcPts val="280"/>
              </a:spcBef>
              <a:spcAft>
                <a:spcPts val="0"/>
              </a:spcAft>
              <a:buSzPts val="1400"/>
              <a:buChar char="•"/>
              <a:defRPr sz="1400">
                <a:latin typeface="Arial"/>
                <a:ea typeface="Arial"/>
                <a:cs typeface="Arial"/>
                <a:sym typeface="Arial"/>
              </a:defRPr>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228600" algn="l">
              <a:spcBef>
                <a:spcPts val="360"/>
              </a:spcBef>
              <a:spcAft>
                <a:spcPts val="0"/>
              </a:spcAft>
              <a:buClr>
                <a:schemeClr val="dk1"/>
              </a:buClr>
              <a:buSzPts val="1800"/>
              <a:buFont typeface="Verdana"/>
              <a:buNone/>
              <a:defRPr sz="1800"/>
            </a:lvl8pPr>
            <a:lvl9pPr marL="4114800" lvl="8" indent="-228600" algn="l">
              <a:spcBef>
                <a:spcPts val="360"/>
              </a:spcBef>
              <a:spcAft>
                <a:spcPts val="0"/>
              </a:spcAft>
              <a:buClr>
                <a:schemeClr val="dk1"/>
              </a:buClr>
              <a:buSzPts val="1800"/>
              <a:buFont typeface="Arial"/>
              <a:buNone/>
              <a:defRPr sz="1800"/>
            </a:lvl9pPr>
          </a:lstStyle>
          <a:p>
            <a:endParaRPr/>
          </a:p>
        </p:txBody>
      </p:sp>
      <p:sp>
        <p:nvSpPr>
          <p:cNvPr id="50" name="Google Shape;50;p39"/>
          <p:cNvSpPr txBox="1">
            <a:spLocks noGrp="1"/>
          </p:cNvSpPr>
          <p:nvPr>
            <p:ph type="body" idx="3"/>
          </p:nvPr>
        </p:nvSpPr>
        <p:spPr>
          <a:xfrm>
            <a:off x="228600" y="3019343"/>
            <a:ext cx="8675914" cy="192024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lvl1pPr marL="457200" lvl="0" indent="-330200" algn="l">
              <a:lnSpc>
                <a:spcPct val="110000"/>
              </a:lnSpc>
              <a:spcBef>
                <a:spcPts val="320"/>
              </a:spcBef>
              <a:spcAft>
                <a:spcPts val="0"/>
              </a:spcAft>
              <a:buSzPts val="1600"/>
              <a:buChar char="◼"/>
              <a:defRPr sz="1600">
                <a:latin typeface="Arial"/>
                <a:ea typeface="Arial"/>
                <a:cs typeface="Arial"/>
                <a:sym typeface="Arial"/>
              </a:defRPr>
            </a:lvl1pPr>
            <a:lvl2pPr marL="914400" lvl="1" indent="-317500" algn="l">
              <a:lnSpc>
                <a:spcPct val="110000"/>
              </a:lnSpc>
              <a:spcBef>
                <a:spcPts val="280"/>
              </a:spcBef>
              <a:spcAft>
                <a:spcPts val="0"/>
              </a:spcAft>
              <a:buSzPts val="1400"/>
              <a:buChar char="–"/>
              <a:defRPr sz="1400">
                <a:latin typeface="Arial"/>
                <a:ea typeface="Arial"/>
                <a:cs typeface="Arial"/>
                <a:sym typeface="Arial"/>
              </a:defRPr>
            </a:lvl2pPr>
            <a:lvl3pPr marL="1371600" lvl="2" indent="-299719" algn="l">
              <a:lnSpc>
                <a:spcPct val="110000"/>
              </a:lnSpc>
              <a:spcBef>
                <a:spcPts val="280"/>
              </a:spcBef>
              <a:spcAft>
                <a:spcPts val="0"/>
              </a:spcAft>
              <a:buSzPts val="1120"/>
              <a:buChar char="o"/>
              <a:defRPr sz="1400">
                <a:latin typeface="Arial"/>
                <a:ea typeface="Arial"/>
                <a:cs typeface="Arial"/>
                <a:sym typeface="Arial"/>
              </a:defRPr>
            </a:lvl3pPr>
            <a:lvl4pPr marL="1828800" lvl="3" indent="-317500" algn="l">
              <a:lnSpc>
                <a:spcPct val="110000"/>
              </a:lnSpc>
              <a:spcBef>
                <a:spcPts val="280"/>
              </a:spcBef>
              <a:spcAft>
                <a:spcPts val="0"/>
              </a:spcAft>
              <a:buSzPts val="1400"/>
              <a:buChar char="•"/>
              <a:defRPr sz="1400">
                <a:latin typeface="Arial"/>
                <a:ea typeface="Arial"/>
                <a:cs typeface="Arial"/>
                <a:sym typeface="Arial"/>
              </a:defRPr>
            </a:lvl4pPr>
            <a:lvl5pPr marL="2286000" lvl="4" indent="-317500" algn="l">
              <a:lnSpc>
                <a:spcPct val="110000"/>
              </a:lnSpc>
              <a:spcBef>
                <a:spcPts val="280"/>
              </a:spcBef>
              <a:spcAft>
                <a:spcPts val="0"/>
              </a:spcAft>
              <a:buSzPts val="1400"/>
              <a:buChar char="•"/>
              <a:defRPr sz="1400">
                <a:latin typeface="Arial"/>
                <a:ea typeface="Arial"/>
                <a:cs typeface="Arial"/>
                <a:sym typeface="Arial"/>
              </a:defRPr>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228600" algn="l">
              <a:spcBef>
                <a:spcPts val="360"/>
              </a:spcBef>
              <a:spcAft>
                <a:spcPts val="0"/>
              </a:spcAft>
              <a:buClr>
                <a:schemeClr val="dk1"/>
              </a:buClr>
              <a:buSzPts val="1800"/>
              <a:buFont typeface="Verdana"/>
              <a:buNone/>
              <a:defRPr sz="1800"/>
            </a:lvl8pPr>
            <a:lvl9pPr marL="4114800" lvl="8" indent="-228600" algn="l">
              <a:spcBef>
                <a:spcPts val="360"/>
              </a:spcBef>
              <a:spcAft>
                <a:spcPts val="0"/>
              </a:spcAft>
              <a:buClr>
                <a:schemeClr val="dk1"/>
              </a:buClr>
              <a:buSzPts val="1800"/>
              <a:buFont typeface="Arial"/>
              <a:buNone/>
              <a:defRPr sz="1800"/>
            </a:lvl9pPr>
          </a:lstStyle>
          <a:p>
            <a:endParaRPr/>
          </a:p>
        </p:txBody>
      </p:sp>
    </p:spTree>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29"/>
          <p:cNvPicPr preferRelativeResize="0"/>
          <p:nvPr/>
        </p:nvPicPr>
        <p:blipFill rotWithShape="1">
          <a:blip r:embed="rId10">
            <a:alphaModFix/>
          </a:blip>
          <a:srcRect/>
          <a:stretch/>
        </p:blipFill>
        <p:spPr>
          <a:xfrm>
            <a:off x="8738709" y="2379"/>
            <a:ext cx="405291" cy="405291"/>
          </a:xfrm>
          <a:prstGeom prst="rect">
            <a:avLst/>
          </a:prstGeom>
          <a:noFill/>
          <a:ln>
            <a:noFill/>
          </a:ln>
        </p:spPr>
      </p:pic>
      <p:sp>
        <p:nvSpPr>
          <p:cNvPr id="11" name="Google Shape;11;p29"/>
          <p:cNvSpPr txBox="1">
            <a:spLocks noGrp="1"/>
          </p:cNvSpPr>
          <p:nvPr>
            <p:ph type="body" idx="1"/>
          </p:nvPr>
        </p:nvSpPr>
        <p:spPr>
          <a:xfrm>
            <a:off x="130175" y="1129784"/>
            <a:ext cx="8686800" cy="3861197"/>
          </a:xfrm>
          <a:prstGeom prst="rect">
            <a:avLst/>
          </a:prstGeom>
          <a:noFill/>
          <a:ln>
            <a:noFill/>
          </a:ln>
        </p:spPr>
        <p:txBody>
          <a:bodyPr spcFirstLastPara="1" wrap="square" lIns="91425" tIns="45700" rIns="91425" bIns="45700" anchor="t" anchorCtr="0">
            <a:noAutofit/>
          </a:bodyPr>
          <a:lstStyle>
            <a:lvl1pPr marL="457200" marR="0" lvl="0" indent="-342900" algn="l" rtl="0">
              <a:lnSpc>
                <a:spcPct val="110000"/>
              </a:lnSpc>
              <a:spcBef>
                <a:spcPts val="360"/>
              </a:spcBef>
              <a:spcAft>
                <a:spcPts val="0"/>
              </a:spcAft>
              <a:buClr>
                <a:schemeClr val="accent1"/>
              </a:buClr>
              <a:buSzPts val="1800"/>
              <a:buFont typeface="Noto Sans Symbols"/>
              <a:buChar char="◼"/>
              <a:defRPr sz="1800" b="0" i="0" u="none" strike="noStrike" cap="none">
                <a:solidFill>
                  <a:schemeClr val="dk1"/>
                </a:solidFill>
                <a:latin typeface="Arial"/>
                <a:ea typeface="Arial"/>
                <a:cs typeface="Arial"/>
                <a:sym typeface="Arial"/>
              </a:defRPr>
            </a:lvl1pPr>
            <a:lvl2pPr marL="914400" marR="0" lvl="1" indent="-330200" algn="l" rtl="0">
              <a:lnSpc>
                <a:spcPct val="110000"/>
              </a:lnSpc>
              <a:spcBef>
                <a:spcPts val="320"/>
              </a:spcBef>
              <a:spcAft>
                <a:spcPts val="0"/>
              </a:spcAft>
              <a:buClr>
                <a:schemeClr val="accent1"/>
              </a:buClr>
              <a:buSzPts val="1600"/>
              <a:buFont typeface="Verdana"/>
              <a:buChar char="–"/>
              <a:defRPr sz="1600" b="0" i="0" u="none" strike="noStrike" cap="none">
                <a:solidFill>
                  <a:schemeClr val="dk1"/>
                </a:solidFill>
                <a:latin typeface="Arial"/>
                <a:ea typeface="Arial"/>
                <a:cs typeface="Arial"/>
                <a:sym typeface="Arial"/>
              </a:defRPr>
            </a:lvl2pPr>
            <a:lvl3pPr marL="1371600" marR="0" lvl="2" indent="-309880" algn="l" rtl="0">
              <a:lnSpc>
                <a:spcPct val="110000"/>
              </a:lnSpc>
              <a:spcBef>
                <a:spcPts val="320"/>
              </a:spcBef>
              <a:spcAft>
                <a:spcPts val="0"/>
              </a:spcAft>
              <a:buClr>
                <a:schemeClr val="accent1"/>
              </a:buClr>
              <a:buSzPts val="1280"/>
              <a:buFont typeface="Courier New"/>
              <a:buChar char="o"/>
              <a:defRPr sz="1600" b="0" i="0" u="none" strike="noStrike" cap="none">
                <a:solidFill>
                  <a:schemeClr val="dk1"/>
                </a:solidFill>
                <a:latin typeface="Arial"/>
                <a:ea typeface="Arial"/>
                <a:cs typeface="Arial"/>
                <a:sym typeface="Arial"/>
              </a:defRPr>
            </a:lvl3pPr>
            <a:lvl4pPr marL="1828800" marR="0" lvl="3" indent="-330200" algn="l" rtl="0">
              <a:lnSpc>
                <a:spcPct val="110000"/>
              </a:lnSpc>
              <a:spcBef>
                <a:spcPts val="320"/>
              </a:spcBef>
              <a:spcAft>
                <a:spcPts val="0"/>
              </a:spcAft>
              <a:buClr>
                <a:schemeClr val="accent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a:lnSpc>
                <a:spcPct val="110000"/>
              </a:lnSpc>
              <a:spcBef>
                <a:spcPts val="320"/>
              </a:spcBef>
              <a:spcAft>
                <a:spcPts val="0"/>
              </a:spcAft>
              <a:buClr>
                <a:schemeClr val="accent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42900" algn="l" rtl="0">
              <a:spcBef>
                <a:spcPts val="360"/>
              </a:spcBef>
              <a:spcAft>
                <a:spcPts val="0"/>
              </a:spcAft>
              <a:buClr>
                <a:srgbClr val="3374D4"/>
              </a:buClr>
              <a:buSzPts val="1800"/>
              <a:buFont typeface="Arial"/>
              <a:buChar char="•"/>
              <a:defRPr sz="1800" b="0" i="0" u="none" strike="noStrike" cap="none">
                <a:solidFill>
                  <a:schemeClr val="dk1"/>
                </a:solidFill>
                <a:latin typeface="Verdana"/>
                <a:ea typeface="Verdana"/>
                <a:cs typeface="Verdana"/>
                <a:sym typeface="Verdana"/>
              </a:defRPr>
            </a:lvl6pPr>
            <a:lvl7pPr marL="3200400" marR="0" lvl="6" indent="-342900" algn="l" rtl="0">
              <a:spcBef>
                <a:spcPts val="360"/>
              </a:spcBef>
              <a:spcAft>
                <a:spcPts val="0"/>
              </a:spcAft>
              <a:buClr>
                <a:srgbClr val="3374D4"/>
              </a:buClr>
              <a:buSzPts val="1800"/>
              <a:buFont typeface="Arial"/>
              <a:buChar char="•"/>
              <a:defRPr sz="1800" b="0" i="0" u="none" strike="noStrike" cap="none">
                <a:solidFill>
                  <a:schemeClr val="dk1"/>
                </a:solidFill>
                <a:latin typeface="Verdana"/>
                <a:ea typeface="Verdana"/>
                <a:cs typeface="Verdana"/>
                <a:sym typeface="Verdana"/>
              </a:defRPr>
            </a:lvl7pPr>
            <a:lvl8pPr marL="3657600" marR="0" lvl="7" indent="-228600" algn="l" rtl="0">
              <a:spcBef>
                <a:spcPts val="360"/>
              </a:spcBef>
              <a:spcAft>
                <a:spcPts val="0"/>
              </a:spcAft>
              <a:buClr>
                <a:schemeClr val="dk1"/>
              </a:buClr>
              <a:buSzPts val="1800"/>
              <a:buFont typeface="Verdana"/>
              <a:buNone/>
              <a:defRPr sz="1800" b="0" i="0" u="none" strike="noStrike" cap="none">
                <a:solidFill>
                  <a:schemeClr val="dk1"/>
                </a:solidFill>
                <a:latin typeface="Verdana"/>
                <a:ea typeface="Verdana"/>
                <a:cs typeface="Verdana"/>
                <a:sym typeface="Verdana"/>
              </a:defRPr>
            </a:lvl8pPr>
            <a:lvl9pPr marL="4114800" marR="0" lvl="8" indent="-22860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2" name="Google Shape;12;p29"/>
          <p:cNvSpPr txBox="1">
            <a:spLocks noGrp="1"/>
          </p:cNvSpPr>
          <p:nvPr>
            <p:ph type="title"/>
          </p:nvPr>
        </p:nvSpPr>
        <p:spPr>
          <a:xfrm>
            <a:off x="131763" y="407670"/>
            <a:ext cx="6629400" cy="571994"/>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2000" b="0" i="0" u="none" strike="noStrike" cap="none">
                <a:solidFill>
                  <a:schemeClr val="accent1"/>
                </a:solidFill>
                <a:latin typeface="Arial"/>
                <a:ea typeface="Arial"/>
                <a:cs typeface="Arial"/>
                <a:sym typeface="Arial"/>
              </a:defRPr>
            </a:lvl1pPr>
            <a:lvl2pPr marR="0" lvl="1" algn="l" rtl="0">
              <a:spcBef>
                <a:spcPts val="0"/>
              </a:spcBef>
              <a:spcAft>
                <a:spcPts val="0"/>
              </a:spcAft>
              <a:buSzPts val="1400"/>
              <a:buNone/>
              <a:defRPr sz="2400" b="1" i="0" u="none" strike="noStrike" cap="none">
                <a:solidFill>
                  <a:schemeClr val="lt1"/>
                </a:solidFill>
                <a:latin typeface="Verdana"/>
                <a:ea typeface="Verdana"/>
                <a:cs typeface="Verdana"/>
                <a:sym typeface="Verdana"/>
              </a:defRPr>
            </a:lvl2pPr>
            <a:lvl3pPr marR="0" lvl="2" algn="l" rtl="0">
              <a:spcBef>
                <a:spcPts val="0"/>
              </a:spcBef>
              <a:spcAft>
                <a:spcPts val="0"/>
              </a:spcAft>
              <a:buSzPts val="1400"/>
              <a:buNone/>
              <a:defRPr sz="2400" b="1" i="0" u="none" strike="noStrike" cap="none">
                <a:solidFill>
                  <a:schemeClr val="lt1"/>
                </a:solidFill>
                <a:latin typeface="Verdana"/>
                <a:ea typeface="Verdana"/>
                <a:cs typeface="Verdana"/>
                <a:sym typeface="Verdana"/>
              </a:defRPr>
            </a:lvl3pPr>
            <a:lvl4pPr marR="0" lvl="3" algn="l" rtl="0">
              <a:spcBef>
                <a:spcPts val="0"/>
              </a:spcBef>
              <a:spcAft>
                <a:spcPts val="0"/>
              </a:spcAft>
              <a:buSzPts val="1400"/>
              <a:buNone/>
              <a:defRPr sz="2400" b="1" i="0" u="none" strike="noStrike" cap="none">
                <a:solidFill>
                  <a:schemeClr val="lt1"/>
                </a:solidFill>
                <a:latin typeface="Verdana"/>
                <a:ea typeface="Verdana"/>
                <a:cs typeface="Verdana"/>
                <a:sym typeface="Verdana"/>
              </a:defRPr>
            </a:lvl4pPr>
            <a:lvl5pPr marR="0" lvl="4" algn="l" rtl="0">
              <a:spcBef>
                <a:spcPts val="0"/>
              </a:spcBef>
              <a:spcAft>
                <a:spcPts val="0"/>
              </a:spcAft>
              <a:buSzPts val="1400"/>
              <a:buNone/>
              <a:defRPr sz="2400" b="1" i="0" u="none" strike="noStrike" cap="none">
                <a:solidFill>
                  <a:schemeClr val="lt1"/>
                </a:solidFill>
                <a:latin typeface="Verdana"/>
                <a:ea typeface="Verdana"/>
                <a:cs typeface="Verdana"/>
                <a:sym typeface="Verdana"/>
              </a:defRPr>
            </a:lvl5pPr>
            <a:lvl6pPr marR="0" lvl="5" algn="l" rtl="0">
              <a:spcBef>
                <a:spcPts val="0"/>
              </a:spcBef>
              <a:spcAft>
                <a:spcPts val="0"/>
              </a:spcAft>
              <a:buSzPts val="1400"/>
              <a:buNone/>
              <a:defRPr sz="2400" b="1" i="0" u="none" strike="noStrike" cap="none">
                <a:solidFill>
                  <a:schemeClr val="lt1"/>
                </a:solidFill>
                <a:latin typeface="Verdana"/>
                <a:ea typeface="Verdana"/>
                <a:cs typeface="Verdana"/>
                <a:sym typeface="Verdana"/>
              </a:defRPr>
            </a:lvl6pPr>
            <a:lvl7pPr marR="0" lvl="6" algn="l" rtl="0">
              <a:spcBef>
                <a:spcPts val="0"/>
              </a:spcBef>
              <a:spcAft>
                <a:spcPts val="0"/>
              </a:spcAft>
              <a:buSzPts val="1400"/>
              <a:buNone/>
              <a:defRPr sz="2400" b="1" i="0" u="none" strike="noStrike" cap="none">
                <a:solidFill>
                  <a:schemeClr val="lt1"/>
                </a:solidFill>
                <a:latin typeface="Verdana"/>
                <a:ea typeface="Verdana"/>
                <a:cs typeface="Verdana"/>
                <a:sym typeface="Verdana"/>
              </a:defRPr>
            </a:lvl7pPr>
            <a:lvl8pPr marR="0" lvl="7" algn="l" rtl="0">
              <a:spcBef>
                <a:spcPts val="0"/>
              </a:spcBef>
              <a:spcAft>
                <a:spcPts val="0"/>
              </a:spcAft>
              <a:buSzPts val="1400"/>
              <a:buNone/>
              <a:defRPr sz="2400" b="1" i="0" u="none" strike="noStrike" cap="none">
                <a:solidFill>
                  <a:schemeClr val="lt1"/>
                </a:solidFill>
                <a:latin typeface="Verdana"/>
                <a:ea typeface="Verdana"/>
                <a:cs typeface="Verdana"/>
                <a:sym typeface="Verdana"/>
              </a:defRPr>
            </a:lvl8pPr>
            <a:lvl9pPr marR="0" lvl="8" algn="l" rtl="0">
              <a:spcBef>
                <a:spcPts val="0"/>
              </a:spcBef>
              <a:spcAft>
                <a:spcPts val="0"/>
              </a:spcAft>
              <a:buSzPts val="1400"/>
              <a:buNone/>
              <a:defRPr sz="2400" b="1" i="0" u="none" strike="noStrike" cap="none">
                <a:solidFill>
                  <a:schemeClr val="lt1"/>
                </a:solidFill>
                <a:latin typeface="Verdana"/>
                <a:ea typeface="Verdana"/>
                <a:cs typeface="Verdana"/>
                <a:sym typeface="Verdana"/>
              </a:defRPr>
            </a:lvl9pPr>
          </a:lstStyle>
          <a:p>
            <a:endParaRPr/>
          </a:p>
        </p:txBody>
      </p:sp>
      <p:sp>
        <p:nvSpPr>
          <p:cNvPr id="13" name="Google Shape;13;p29"/>
          <p:cNvSpPr txBox="1"/>
          <p:nvPr/>
        </p:nvSpPr>
        <p:spPr>
          <a:xfrm>
            <a:off x="8773388" y="4941046"/>
            <a:ext cx="370614" cy="200055"/>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Clr>
                <a:srgbClr val="000000"/>
              </a:buClr>
              <a:buSzPts val="700"/>
              <a:buFont typeface="Verdana"/>
              <a:buNone/>
            </a:pPr>
            <a:r>
              <a:rPr lang="en-US" sz="700" b="0" i="0" u="none" strike="noStrike" cap="none">
                <a:solidFill>
                  <a:srgbClr val="000000"/>
                </a:solidFill>
                <a:latin typeface="Verdana"/>
                <a:ea typeface="Verdana"/>
                <a:cs typeface="Verdana"/>
                <a:sym typeface="Verdana"/>
              </a:rPr>
              <a:t> </a:t>
            </a:r>
            <a:fld id="{00000000-1234-1234-1234-123412341234}" type="slidenum">
              <a:rPr lang="en-US" sz="700" b="0" i="0" u="none" strike="noStrike" cap="none">
                <a:solidFill>
                  <a:srgbClr val="000000"/>
                </a:solidFill>
                <a:latin typeface="Verdana"/>
                <a:ea typeface="Verdana"/>
                <a:cs typeface="Verdana"/>
                <a:sym typeface="Verdana"/>
              </a:rPr>
              <a:t>‹#›</a:t>
            </a:fld>
            <a:endParaRPr sz="700" b="0" i="0" u="none" strike="noStrike" cap="none">
              <a:solidFill>
                <a:srgbClr val="000000"/>
              </a:solidFill>
              <a:latin typeface="Verdana"/>
              <a:ea typeface="Verdana"/>
              <a:cs typeface="Verdana"/>
              <a:sym typeface="Verdana"/>
            </a:endParaRPr>
          </a:p>
        </p:txBody>
      </p:sp>
      <p:sp>
        <p:nvSpPr>
          <p:cNvPr id="14" name="Google Shape;14;p29"/>
          <p:cNvSpPr/>
          <p:nvPr/>
        </p:nvSpPr>
        <p:spPr>
          <a:xfrm>
            <a:off x="0" y="0"/>
            <a:ext cx="8738709" cy="407670"/>
          </a:xfrm>
          <a:prstGeom prst="rect">
            <a:avLst/>
          </a:prstGeom>
          <a:gradFill>
            <a:gsLst>
              <a:gs pos="0">
                <a:srgbClr val="F4F7FB"/>
              </a:gs>
              <a:gs pos="11000">
                <a:schemeClr val="lt1"/>
              </a:gs>
              <a:gs pos="100000">
                <a:srgbClr val="D3930D"/>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600"/>
              <a:buFont typeface="Verdana"/>
              <a:buNone/>
            </a:pPr>
            <a:endParaRPr sz="1600" b="0" i="0" u="none" strike="noStrike" cap="none">
              <a:solidFill>
                <a:schemeClr val="dk1"/>
              </a:solidFill>
              <a:latin typeface="Verdana"/>
              <a:ea typeface="Verdana"/>
              <a:cs typeface="Verdana"/>
              <a:sym typeface="Verdana"/>
            </a:endParaRPr>
          </a:p>
        </p:txBody>
      </p:sp>
    </p:spTree>
  </p:cSld>
  <p:clrMap bg1="lt1" tx1="dk1" bg2="dk2"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Lst>
  <p:transition>
    <p:wipe dir="r"/>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4.emf"/><Relationship Id="rId5" Type="http://schemas.openxmlformats.org/officeDocument/2006/relationships/image" Target="../media/image23.emf"/><Relationship Id="rId4" Type="http://schemas.openxmlformats.org/officeDocument/2006/relationships/image" Target="../media/image22.emf"/></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38.png"/><Relationship Id="rId3" Type="http://schemas.openxmlformats.org/officeDocument/2006/relationships/image" Target="../media/image30.emf"/><Relationship Id="rId7" Type="http://schemas.openxmlformats.org/officeDocument/2006/relationships/image" Target="../media/image34.jpg"/><Relationship Id="rId12" Type="http://schemas.openxmlformats.org/officeDocument/2006/relationships/image" Target="../media/image37.jp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33.jpg"/><Relationship Id="rId11" Type="http://schemas.openxmlformats.org/officeDocument/2006/relationships/image" Target="../media/image11.png"/><Relationship Id="rId5" Type="http://schemas.openxmlformats.org/officeDocument/2006/relationships/image" Target="../media/image32.png"/><Relationship Id="rId10" Type="http://schemas.openxmlformats.org/officeDocument/2006/relationships/image" Target="../media/image36.png"/><Relationship Id="rId4" Type="http://schemas.openxmlformats.org/officeDocument/2006/relationships/image" Target="../media/image31.emf"/><Relationship Id="rId9" Type="http://schemas.openxmlformats.org/officeDocument/2006/relationships/image" Target="../media/image35.png"/><Relationship Id="rId14" Type="http://schemas.openxmlformats.org/officeDocument/2006/relationships/image" Target="../media/image39.jpeg"/></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9.jpeg"/></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3"/>
          <p:cNvSpPr txBox="1">
            <a:spLocks noGrp="1"/>
          </p:cNvSpPr>
          <p:nvPr>
            <p:ph type="title"/>
          </p:nvPr>
        </p:nvSpPr>
        <p:spPr>
          <a:xfrm>
            <a:off x="139321" y="439100"/>
            <a:ext cx="9004800" cy="754500"/>
          </a:xfrm>
          <a:prstGeom prst="rect">
            <a:avLst/>
          </a:prstGeom>
          <a:noFill/>
          <a:ln>
            <a:noFill/>
          </a:ln>
        </p:spPr>
        <p:txBody>
          <a:bodyPr spcFirstLastPara="1" wrap="square" lIns="91425" tIns="45700" rIns="91425" bIns="45700" anchor="b" anchorCtr="0">
            <a:noAutofit/>
          </a:bodyPr>
          <a:lstStyle/>
          <a:p>
            <a:pPr algn="ctr"/>
            <a:r>
              <a:rPr lang="en-US" dirty="0"/>
              <a:t>The 2020 ABRF Beer Study: Beer Proteomics at the Global Scale </a:t>
            </a:r>
          </a:p>
        </p:txBody>
      </p:sp>
      <p:sp>
        <p:nvSpPr>
          <p:cNvPr id="2" name="TextBox 1">
            <a:extLst>
              <a:ext uri="{FF2B5EF4-FFF2-40B4-BE49-F238E27FC236}">
                <a16:creationId xmlns:a16="http://schemas.microsoft.com/office/drawing/2014/main" id="{3F09DCAA-07BA-4A8F-BDFE-B76450460ADB}"/>
              </a:ext>
            </a:extLst>
          </p:cNvPr>
          <p:cNvSpPr txBox="1"/>
          <p:nvPr/>
        </p:nvSpPr>
        <p:spPr>
          <a:xfrm>
            <a:off x="172192" y="1600942"/>
            <a:ext cx="890270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u="sng" dirty="0"/>
              <a:t>Brett Phinney</a:t>
            </a:r>
            <a:r>
              <a:rPr lang="en-US" dirty="0"/>
              <a:t>, Andrew Marcus, Glen Fox, Hua Ding, Laura E Herring, Pratik D. Jagtap, Joanna Kirkpatrick, Vikas Kumar, Mukul K </a:t>
            </a:r>
            <a:r>
              <a:rPr lang="en-US" dirty="0" err="1"/>
              <a:t>Midha</a:t>
            </a:r>
            <a:r>
              <a:rPr lang="en-US" dirty="0"/>
              <a:t>, LeRoy Martin, Magnus </a:t>
            </a:r>
            <a:r>
              <a:rPr lang="en-US" dirty="0" err="1"/>
              <a:t>Palmblad</a:t>
            </a:r>
            <a:r>
              <a:rPr lang="en-US" dirty="0"/>
              <a:t>, </a:t>
            </a:r>
            <a:r>
              <a:rPr lang="en-US" dirty="0" err="1"/>
              <a:t>Baozhen</a:t>
            </a:r>
            <a:r>
              <a:rPr lang="en-US" dirty="0"/>
              <a:t> Shan, Paul M Stemmer, Yan Wang, Dan </a:t>
            </a:r>
            <a:r>
              <a:rPr lang="en-US" dirty="0" err="1"/>
              <a:t>Polasky</a:t>
            </a:r>
            <a:r>
              <a:rPr lang="en-US" dirty="0"/>
              <a:t>, Austin </a:t>
            </a:r>
            <a:r>
              <a:rPr lang="en-US" dirty="0" err="1"/>
              <a:t>Carr</a:t>
            </a:r>
            <a:r>
              <a:rPr lang="en-US" dirty="0"/>
              <a:t>, Michael </a:t>
            </a:r>
            <a:r>
              <a:rPr lang="en-US" dirty="0" err="1"/>
              <a:t>Shortreed</a:t>
            </a:r>
            <a:r>
              <a:rPr lang="en-US" dirty="0"/>
              <a:t>, Benjamin A. Neely</a:t>
            </a:r>
          </a:p>
        </p:txBody>
      </p:sp>
      <p:sp>
        <p:nvSpPr>
          <p:cNvPr id="4" name="TextBox 3">
            <a:extLst>
              <a:ext uri="{FF2B5EF4-FFF2-40B4-BE49-F238E27FC236}">
                <a16:creationId xmlns:a16="http://schemas.microsoft.com/office/drawing/2014/main" id="{9D718970-6F73-4F69-B44E-AACB625F3007}"/>
              </a:ext>
            </a:extLst>
          </p:cNvPr>
          <p:cNvSpPr txBox="1"/>
          <p:nvPr/>
        </p:nvSpPr>
        <p:spPr>
          <a:xfrm>
            <a:off x="744171" y="2707896"/>
            <a:ext cx="3013075" cy="17081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50" i="1" dirty="0"/>
              <a:t>Identification of certain commercial equipment, instruments, software or materials does not imply recommendation or endorsement by the National Institute of Standards and Technology, nor does it imply that the products identified are necessarily the best available for the purpose or are consumed by NIST personnel while working, and if they are, they are consumed in precise quantities under laboratory conditions.  </a:t>
            </a:r>
            <a:endParaRPr lang="en-US" sz="1050" dirty="0"/>
          </a:p>
          <a:p>
            <a:endParaRPr lang="en-US" sz="1050" dirty="0"/>
          </a:p>
        </p:txBody>
      </p:sp>
      <p:pic>
        <p:nvPicPr>
          <p:cNvPr id="3" name="Google Shape;98;gc2c82be654_0_19" descr="A picture containing headdress, clothing, person, helmet&#10;&#10;Description automatically generated">
            <a:extLst>
              <a:ext uri="{FF2B5EF4-FFF2-40B4-BE49-F238E27FC236}">
                <a16:creationId xmlns:a16="http://schemas.microsoft.com/office/drawing/2014/main" id="{9B24C5C5-035B-463F-9734-F318AC4C0BE3}"/>
              </a:ext>
            </a:extLst>
          </p:cNvPr>
          <p:cNvPicPr preferRelativeResize="0"/>
          <p:nvPr/>
        </p:nvPicPr>
        <p:blipFill>
          <a:blip r:embed="rId3">
            <a:alphaModFix/>
          </a:blip>
          <a:stretch>
            <a:fillRect/>
          </a:stretch>
        </p:blipFill>
        <p:spPr>
          <a:xfrm>
            <a:off x="5386755" y="2339606"/>
            <a:ext cx="2076450" cy="2076450"/>
          </a:xfrm>
          <a:prstGeom prst="rect">
            <a:avLst/>
          </a:prstGeom>
          <a:noFill/>
          <a:ln>
            <a:noFill/>
          </a:ln>
        </p:spPr>
      </p:pic>
      <p:sp>
        <p:nvSpPr>
          <p:cNvPr id="6" name="TextBox 5">
            <a:extLst>
              <a:ext uri="{FF2B5EF4-FFF2-40B4-BE49-F238E27FC236}">
                <a16:creationId xmlns:a16="http://schemas.microsoft.com/office/drawing/2014/main" id="{F845631E-D437-4EFF-8293-B8B93FD32389}"/>
              </a:ext>
            </a:extLst>
          </p:cNvPr>
          <p:cNvSpPr txBox="1"/>
          <p:nvPr/>
        </p:nvSpPr>
        <p:spPr>
          <a:xfrm>
            <a:off x="4983114" y="4550511"/>
            <a:ext cx="288373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t>The </a:t>
            </a:r>
            <a:r>
              <a:rPr lang="en-US" dirty="0" err="1"/>
              <a:t>Fundemic</a:t>
            </a:r>
            <a:r>
              <a:rPr lang="en-US" dirty="0"/>
              <a:t> Beer Project </a:t>
            </a:r>
          </a:p>
        </p:txBody>
      </p:sp>
    </p:spTree>
    <p:extLst>
      <p:ext uri="{BB962C8B-B14F-4D97-AF65-F5344CB8AC3E}">
        <p14:creationId xmlns:p14="http://schemas.microsoft.com/office/powerpoint/2010/main" val="13577854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3"/>
          <p:cNvSpPr txBox="1">
            <a:spLocks noGrp="1"/>
          </p:cNvSpPr>
          <p:nvPr>
            <p:ph type="title"/>
          </p:nvPr>
        </p:nvSpPr>
        <p:spPr>
          <a:xfrm>
            <a:off x="139321" y="439100"/>
            <a:ext cx="9004800" cy="7545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dirty="0"/>
              <a:t>2020 “Bridge” Study: Processing and analyzing a mixed, fermented yeast-plant proteome… The Beer Study.</a:t>
            </a:r>
            <a:endParaRPr dirty="0"/>
          </a:p>
        </p:txBody>
      </p:sp>
      <p:sp>
        <p:nvSpPr>
          <p:cNvPr id="90" name="Google Shape;90;p3"/>
          <p:cNvSpPr txBox="1"/>
          <p:nvPr/>
        </p:nvSpPr>
        <p:spPr>
          <a:xfrm>
            <a:off x="137935" y="1504950"/>
            <a:ext cx="5500625" cy="3600945"/>
          </a:xfrm>
          <a:prstGeom prst="rect">
            <a:avLst/>
          </a:prstGeom>
          <a:noFill/>
          <a:ln>
            <a:noFill/>
          </a:ln>
        </p:spPr>
        <p:txBody>
          <a:bodyPr spcFirstLastPara="1" wrap="square" lIns="91425" tIns="45700" rIns="91425" bIns="45700" anchor="t" anchorCtr="0">
            <a:spAutoFit/>
          </a:bodyPr>
          <a:lstStyle/>
          <a:p>
            <a:pPr marL="457200" indent="-342900">
              <a:buClr>
                <a:schemeClr val="dk1"/>
              </a:buClr>
              <a:buSzPts val="1800"/>
              <a:buFont typeface="Wingdings" panose="05000000000000000000" pitchFamily="2" charset="2"/>
              <a:buChar char="Ø"/>
            </a:pPr>
            <a:r>
              <a:rPr lang="en-US" sz="1800" dirty="0">
                <a:solidFill>
                  <a:schemeClr val="dk1"/>
                </a:solidFill>
                <a:latin typeface="+mj-lt"/>
                <a:ea typeface="Verdana"/>
                <a:cs typeface="Verdana"/>
                <a:sym typeface="Verdana"/>
              </a:rPr>
              <a:t>Beer proteomics isn't "new"</a:t>
            </a:r>
            <a:endParaRPr lang="en-US" sz="1800" dirty="0">
              <a:solidFill>
                <a:schemeClr val="dk1"/>
              </a:solidFill>
              <a:latin typeface="+mj-lt"/>
              <a:ea typeface="Verdana"/>
              <a:cs typeface="Verdana"/>
            </a:endParaRPr>
          </a:p>
          <a:p>
            <a:pPr marL="457200" indent="-342900">
              <a:buClr>
                <a:schemeClr val="dk1"/>
              </a:buClr>
              <a:buSzPts val="1800"/>
              <a:buFont typeface="Wingdings" panose="05000000000000000000" pitchFamily="2" charset="2"/>
              <a:buChar char="Ø"/>
            </a:pPr>
            <a:endParaRPr lang="en-US" sz="1800" dirty="0">
              <a:solidFill>
                <a:schemeClr val="dk1"/>
              </a:solidFill>
              <a:latin typeface="+mj-lt"/>
              <a:ea typeface="Verdana"/>
              <a:cs typeface="Verdana"/>
              <a:sym typeface="Verdana"/>
            </a:endParaRPr>
          </a:p>
          <a:p>
            <a:pPr marL="457200" marR="0" lvl="0" indent="-342900" algn="l">
              <a:spcBef>
                <a:spcPts val="0"/>
              </a:spcBef>
              <a:spcAft>
                <a:spcPts val="0"/>
              </a:spcAft>
              <a:buClr>
                <a:schemeClr val="dk1"/>
              </a:buClr>
              <a:buSzPts val="1800"/>
              <a:buFont typeface="Wingdings" panose="05000000000000000000" pitchFamily="2" charset="2"/>
              <a:buChar char="Ø"/>
            </a:pPr>
            <a:r>
              <a:rPr lang="en-US" sz="1800" dirty="0">
                <a:solidFill>
                  <a:schemeClr val="dk1"/>
                </a:solidFill>
                <a:latin typeface="+mj-lt"/>
                <a:ea typeface="Verdana"/>
                <a:cs typeface="Verdana"/>
                <a:sym typeface="Verdana"/>
              </a:rPr>
              <a:t>Study Goals: </a:t>
            </a:r>
          </a:p>
          <a:p>
            <a:pPr marL="457200" marR="0" lvl="0" indent="-342900" algn="l">
              <a:spcBef>
                <a:spcPts val="0"/>
              </a:spcBef>
              <a:spcAft>
                <a:spcPts val="0"/>
              </a:spcAft>
              <a:buClr>
                <a:schemeClr val="dk1"/>
              </a:buClr>
              <a:buSzPts val="1800"/>
              <a:buFont typeface="Wingdings" panose="05000000000000000000" pitchFamily="2" charset="2"/>
              <a:buChar char="Ø"/>
            </a:pPr>
            <a:endParaRPr lang="en-US" sz="1200" dirty="0">
              <a:solidFill>
                <a:schemeClr val="dk1"/>
              </a:solidFill>
              <a:latin typeface="+mj-lt"/>
              <a:ea typeface="Verdana"/>
              <a:cs typeface="Verdana"/>
              <a:sym typeface="Verdana"/>
            </a:endParaRPr>
          </a:p>
          <a:p>
            <a:pPr marL="914400" lvl="5" indent="-457200">
              <a:buClr>
                <a:schemeClr val="dk1"/>
              </a:buClr>
              <a:buSzPts val="1800"/>
              <a:buFont typeface="Wingdings" panose="05000000000000000000" pitchFamily="2" charset="2"/>
              <a:buChar char="§"/>
            </a:pPr>
            <a:r>
              <a:rPr lang="en-US" sz="1800" dirty="0">
                <a:solidFill>
                  <a:schemeClr val="dk1"/>
                </a:solidFill>
                <a:latin typeface="+mj-lt"/>
                <a:ea typeface="Verdana"/>
                <a:cs typeface="Verdana"/>
                <a:sym typeface="Verdana"/>
              </a:rPr>
              <a:t>Evaluate consistency of experimentally acquired proteome profiles</a:t>
            </a:r>
          </a:p>
          <a:p>
            <a:pPr marL="914400" lvl="5" indent="-457200">
              <a:buClr>
                <a:schemeClr val="dk1"/>
              </a:buClr>
              <a:buSzPts val="1800"/>
              <a:buFont typeface="Wingdings" panose="05000000000000000000" pitchFamily="2" charset="2"/>
              <a:buChar char="§"/>
            </a:pPr>
            <a:endParaRPr sz="1200" dirty="0">
              <a:solidFill>
                <a:schemeClr val="dk1"/>
              </a:solidFill>
              <a:latin typeface="+mj-lt"/>
              <a:ea typeface="Verdana"/>
              <a:cs typeface="Verdana"/>
              <a:sym typeface="Verdana"/>
            </a:endParaRPr>
          </a:p>
          <a:p>
            <a:pPr marL="914400" marR="0" lvl="0" indent="-457200" algn="l" rtl="0">
              <a:spcBef>
                <a:spcPts val="0"/>
              </a:spcBef>
              <a:spcAft>
                <a:spcPts val="0"/>
              </a:spcAft>
              <a:buClr>
                <a:schemeClr val="dk1"/>
              </a:buClr>
              <a:buSzPts val="1800"/>
              <a:buFont typeface="Wingdings" panose="05000000000000000000" pitchFamily="2" charset="2"/>
              <a:buChar char="§"/>
            </a:pPr>
            <a:r>
              <a:rPr lang="en-US" sz="1800" dirty="0">
                <a:solidFill>
                  <a:schemeClr val="dk1"/>
                </a:solidFill>
                <a:latin typeface="+mj-lt"/>
                <a:ea typeface="Verdana"/>
                <a:cs typeface="Verdana"/>
                <a:sym typeface="Verdana"/>
              </a:rPr>
              <a:t>Compare beer proteomes</a:t>
            </a:r>
          </a:p>
          <a:p>
            <a:pPr marL="914400" marR="0" lvl="0" indent="-457200" algn="l" rtl="0">
              <a:spcBef>
                <a:spcPts val="0"/>
              </a:spcBef>
              <a:spcAft>
                <a:spcPts val="0"/>
              </a:spcAft>
              <a:buClr>
                <a:schemeClr val="dk1"/>
              </a:buClr>
              <a:buSzPts val="1800"/>
              <a:buFont typeface="Wingdings" panose="05000000000000000000" pitchFamily="2" charset="2"/>
              <a:buChar char="§"/>
            </a:pPr>
            <a:endParaRPr lang="en-US" sz="1200" dirty="0">
              <a:solidFill>
                <a:schemeClr val="dk1"/>
              </a:solidFill>
              <a:latin typeface="+mj-lt"/>
              <a:ea typeface="Verdana"/>
              <a:cs typeface="Verdana"/>
              <a:sym typeface="Verdana"/>
            </a:endParaRPr>
          </a:p>
          <a:p>
            <a:pPr marL="914400" marR="0" lvl="0" indent="-457200" algn="l" rtl="0">
              <a:spcBef>
                <a:spcPts val="0"/>
              </a:spcBef>
              <a:spcAft>
                <a:spcPts val="0"/>
              </a:spcAft>
              <a:buClr>
                <a:schemeClr val="dk1"/>
              </a:buClr>
              <a:buSzPts val="1800"/>
              <a:buFont typeface="Wingdings" panose="05000000000000000000" pitchFamily="2" charset="2"/>
              <a:buChar char="§"/>
            </a:pPr>
            <a:r>
              <a:rPr lang="en-US" sz="1800" dirty="0">
                <a:solidFill>
                  <a:schemeClr val="dk1"/>
                </a:solidFill>
                <a:latin typeface="+mj-lt"/>
                <a:ea typeface="Verdana"/>
                <a:cs typeface="Verdana"/>
                <a:sym typeface="Verdana"/>
              </a:rPr>
              <a:t>Provide data for the community and to other ABRF research groups</a:t>
            </a:r>
          </a:p>
          <a:p>
            <a:pPr marL="914400" marR="0" lvl="0" indent="-457200" algn="l" rtl="0">
              <a:spcBef>
                <a:spcPts val="0"/>
              </a:spcBef>
              <a:spcAft>
                <a:spcPts val="0"/>
              </a:spcAft>
              <a:buClr>
                <a:schemeClr val="dk1"/>
              </a:buClr>
              <a:buSzPts val="1800"/>
              <a:buFont typeface="Wingdings" panose="05000000000000000000" pitchFamily="2" charset="2"/>
              <a:buChar char="§"/>
            </a:pPr>
            <a:endParaRPr lang="en-US" sz="1200" dirty="0">
              <a:solidFill>
                <a:schemeClr val="dk1"/>
              </a:solidFill>
              <a:latin typeface="+mj-lt"/>
              <a:ea typeface="Verdana"/>
              <a:cs typeface="Verdana"/>
              <a:sym typeface="Verdana"/>
            </a:endParaRPr>
          </a:p>
          <a:p>
            <a:pPr marL="914400" marR="0" lvl="0" indent="-457200" algn="l" rtl="0">
              <a:spcBef>
                <a:spcPts val="0"/>
              </a:spcBef>
              <a:spcAft>
                <a:spcPts val="0"/>
              </a:spcAft>
              <a:buClr>
                <a:schemeClr val="dk1"/>
              </a:buClr>
              <a:buSzPts val="1800"/>
              <a:buFont typeface="Wingdings" panose="05000000000000000000" pitchFamily="2" charset="2"/>
              <a:buChar char="§"/>
            </a:pPr>
            <a:r>
              <a:rPr lang="en-US" sz="1800" u="sng" dirty="0">
                <a:solidFill>
                  <a:schemeClr val="dk1"/>
                </a:solidFill>
                <a:latin typeface="+mj-lt"/>
                <a:ea typeface="Verdana"/>
                <a:cs typeface="Verdana"/>
                <a:sym typeface="Verdana"/>
              </a:rPr>
              <a:t>Engage with others in the community over a beer or three</a:t>
            </a:r>
            <a:endParaRPr sz="1800" u="sng" dirty="0">
              <a:solidFill>
                <a:schemeClr val="dk1"/>
              </a:solidFill>
              <a:latin typeface="+mj-lt"/>
              <a:ea typeface="Verdana"/>
              <a:cs typeface="Verdana"/>
              <a:sym typeface="Verdana"/>
            </a:endParaRPr>
          </a:p>
        </p:txBody>
      </p:sp>
      <p:grpSp>
        <p:nvGrpSpPr>
          <p:cNvPr id="2" name="Group 1">
            <a:extLst>
              <a:ext uri="{FF2B5EF4-FFF2-40B4-BE49-F238E27FC236}">
                <a16:creationId xmlns:a16="http://schemas.microsoft.com/office/drawing/2014/main" id="{C2A3AD91-B75D-42B2-95AD-91E856EBCA4A}"/>
              </a:ext>
            </a:extLst>
          </p:cNvPr>
          <p:cNvGrpSpPr/>
          <p:nvPr/>
        </p:nvGrpSpPr>
        <p:grpSpPr>
          <a:xfrm>
            <a:off x="5862289" y="1193600"/>
            <a:ext cx="2815022" cy="3710855"/>
            <a:chOff x="5862289" y="1193600"/>
            <a:chExt cx="2815022" cy="3710855"/>
          </a:xfrm>
        </p:grpSpPr>
        <p:pic>
          <p:nvPicPr>
            <p:cNvPr id="3" name="Picture 2" descr="A picture containing text&#10;&#10;Description automatically generated">
              <a:extLst>
                <a:ext uri="{FF2B5EF4-FFF2-40B4-BE49-F238E27FC236}">
                  <a16:creationId xmlns:a16="http://schemas.microsoft.com/office/drawing/2014/main" id="{28A3CD45-83F3-412D-AEB8-1D31870206EC}"/>
                </a:ext>
              </a:extLst>
            </p:cNvPr>
            <p:cNvPicPr>
              <a:picLocks noChangeAspect="1"/>
            </p:cNvPicPr>
            <p:nvPr/>
          </p:nvPicPr>
          <p:blipFill>
            <a:blip r:embed="rId3"/>
            <a:stretch>
              <a:fillRect/>
            </a:stretch>
          </p:blipFill>
          <p:spPr>
            <a:xfrm>
              <a:off x="5862289" y="1193600"/>
              <a:ext cx="2650151" cy="3517900"/>
            </a:xfrm>
            <a:prstGeom prst="rect">
              <a:avLst/>
            </a:prstGeom>
          </p:spPr>
        </p:pic>
        <p:sp>
          <p:nvSpPr>
            <p:cNvPr id="7" name="TextBox 6">
              <a:extLst>
                <a:ext uri="{FF2B5EF4-FFF2-40B4-BE49-F238E27FC236}">
                  <a16:creationId xmlns:a16="http://schemas.microsoft.com/office/drawing/2014/main" id="{9CE3A055-7EC8-4DB9-A60B-8FB27A0FEB3C}"/>
                </a:ext>
              </a:extLst>
            </p:cNvPr>
            <p:cNvSpPr txBox="1"/>
            <p:nvPr/>
          </p:nvSpPr>
          <p:spPr>
            <a:xfrm>
              <a:off x="5934111" y="4504345"/>
              <a:ext cx="274320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u="sng"/>
                <a:t>2018</a:t>
              </a: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0">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0">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0">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0">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0">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3"/>
          <p:cNvSpPr txBox="1">
            <a:spLocks noGrp="1"/>
          </p:cNvSpPr>
          <p:nvPr>
            <p:ph type="title"/>
          </p:nvPr>
        </p:nvSpPr>
        <p:spPr>
          <a:xfrm>
            <a:off x="139321" y="591435"/>
            <a:ext cx="9004800" cy="304671"/>
          </a:xfrm>
          <a:prstGeom prst="rect">
            <a:avLst/>
          </a:prstGeom>
          <a:noFill/>
          <a:ln>
            <a:noFill/>
          </a:ln>
        </p:spPr>
        <p:txBody>
          <a:bodyPr spcFirstLastPara="1" wrap="square" lIns="91425" tIns="45700" rIns="91425" bIns="45700" anchor="b" anchorCtr="0">
            <a:noAutofit/>
          </a:bodyPr>
          <a:lstStyle/>
          <a:p>
            <a:r>
              <a:rPr lang="en-US" dirty="0"/>
              <a:t>Why easily accessible materials are great for Interlaboratory Studies:</a:t>
            </a:r>
            <a:endParaRPr dirty="0"/>
          </a:p>
        </p:txBody>
      </p:sp>
      <p:sp>
        <p:nvSpPr>
          <p:cNvPr id="90" name="Google Shape;90;p3"/>
          <p:cNvSpPr txBox="1"/>
          <p:nvPr/>
        </p:nvSpPr>
        <p:spPr>
          <a:xfrm>
            <a:off x="137935" y="1300073"/>
            <a:ext cx="5500625" cy="3693278"/>
          </a:xfrm>
          <a:prstGeom prst="rect">
            <a:avLst/>
          </a:prstGeom>
          <a:noFill/>
          <a:ln>
            <a:noFill/>
          </a:ln>
        </p:spPr>
        <p:txBody>
          <a:bodyPr spcFirstLastPara="1" wrap="square" lIns="91425" tIns="45700" rIns="91425" bIns="45700" anchor="t" anchorCtr="0">
            <a:spAutoFit/>
          </a:bodyPr>
          <a:lstStyle/>
          <a:p>
            <a:pPr marL="457200" indent="-342900">
              <a:buClr>
                <a:schemeClr val="dk1"/>
              </a:buClr>
              <a:buSzPts val="1800"/>
              <a:buFont typeface="Wingdings" panose="05000000000000000000" pitchFamily="2" charset="2"/>
              <a:buChar char="Ø"/>
            </a:pPr>
            <a:r>
              <a:rPr lang="en-US" sz="1800" dirty="0">
                <a:solidFill>
                  <a:schemeClr val="dk1"/>
                </a:solidFill>
                <a:ea typeface="Verdana"/>
              </a:rPr>
              <a:t>Biofluids, tissues, cell lines, </a:t>
            </a:r>
            <a:r>
              <a:rPr lang="en-US" sz="1800" i="1" dirty="0">
                <a:solidFill>
                  <a:schemeClr val="dk1"/>
                </a:solidFill>
                <a:ea typeface="Verdana"/>
              </a:rPr>
              <a:t>etc</a:t>
            </a:r>
            <a:r>
              <a:rPr lang="en-US" sz="1800" dirty="0">
                <a:solidFill>
                  <a:schemeClr val="dk1"/>
                </a:solidFill>
                <a:ea typeface="Verdana"/>
              </a:rPr>
              <a:t>. can be expensive and difficult to ship</a:t>
            </a:r>
          </a:p>
          <a:p>
            <a:pPr marL="457200" indent="-342900">
              <a:buClr>
                <a:schemeClr val="dk1"/>
              </a:buClr>
              <a:buSzPts val="1800"/>
              <a:buFont typeface="Wingdings" panose="05000000000000000000" pitchFamily="2" charset="2"/>
              <a:buChar char="Ø"/>
            </a:pPr>
            <a:endParaRPr lang="en-US" sz="1800" dirty="0">
              <a:solidFill>
                <a:schemeClr val="dk1"/>
              </a:solidFill>
              <a:latin typeface="+mj-lt"/>
              <a:ea typeface="Verdana"/>
              <a:sym typeface="Verdana"/>
            </a:endParaRPr>
          </a:p>
          <a:p>
            <a:pPr marL="457200" indent="-342900">
              <a:buClr>
                <a:schemeClr val="dk1"/>
              </a:buClr>
              <a:buSzPts val="1800"/>
              <a:buFont typeface="Wingdings,Sans-Serif" panose="05000000000000000000" pitchFamily="2" charset="2"/>
              <a:buChar char="Ø"/>
            </a:pPr>
            <a:r>
              <a:rPr lang="en-US" sz="1800" dirty="0">
                <a:solidFill>
                  <a:schemeClr val="dk1"/>
                </a:solidFill>
                <a:latin typeface="+mj-lt"/>
                <a:ea typeface="Verdana"/>
                <a:sym typeface="Verdana"/>
              </a:rPr>
              <a:t>Everyday items can provide added interest due to relevance (beer, eggs, etc.) and can be purchased anywhere in the world by participants</a:t>
            </a:r>
            <a:endParaRPr lang="en-US" sz="1800" dirty="0">
              <a:solidFill>
                <a:schemeClr val="dk1"/>
              </a:solidFill>
              <a:latin typeface="+mj-lt"/>
              <a:ea typeface="Verdana"/>
            </a:endParaRPr>
          </a:p>
          <a:p>
            <a:pPr marL="457200" indent="-342900">
              <a:buClr>
                <a:schemeClr val="dk1"/>
              </a:buClr>
              <a:buSzPts val="1800"/>
              <a:buFont typeface="Wingdings" panose="05000000000000000000" pitchFamily="2" charset="2"/>
              <a:buChar char="Ø"/>
            </a:pPr>
            <a:endParaRPr lang="en-US" sz="1800" dirty="0">
              <a:solidFill>
                <a:schemeClr val="dk1"/>
              </a:solidFill>
              <a:ea typeface="Verdana"/>
            </a:endParaRPr>
          </a:p>
          <a:p>
            <a:pPr marL="457200" indent="-342900">
              <a:buClr>
                <a:schemeClr val="dk1"/>
              </a:buClr>
              <a:buSzPts val="1800"/>
              <a:buFont typeface="Wingdings" panose="05000000000000000000" pitchFamily="2" charset="2"/>
              <a:buChar char="Ø"/>
            </a:pPr>
            <a:r>
              <a:rPr lang="en-US" sz="1800" dirty="0">
                <a:solidFill>
                  <a:schemeClr val="dk1"/>
                </a:solidFill>
                <a:latin typeface="+mj-lt"/>
                <a:ea typeface="Verdana"/>
              </a:rPr>
              <a:t>Just because they are commonplace, doesn't mean their biochemistry isn't interesting</a:t>
            </a:r>
          </a:p>
          <a:p>
            <a:pPr marL="457200" indent="-342900">
              <a:buClr>
                <a:schemeClr val="dk1"/>
              </a:buClr>
              <a:buSzPts val="1800"/>
              <a:buFont typeface="Wingdings" panose="05000000000000000000" pitchFamily="2" charset="2"/>
              <a:buChar char="Ø"/>
            </a:pPr>
            <a:endParaRPr lang="en-US" sz="1800" dirty="0">
              <a:solidFill>
                <a:schemeClr val="dk1"/>
              </a:solidFill>
              <a:latin typeface="+mj-lt"/>
              <a:ea typeface="Verdana"/>
            </a:endParaRPr>
          </a:p>
          <a:p>
            <a:pPr marL="457200" indent="-342900">
              <a:buClr>
                <a:schemeClr val="dk1"/>
              </a:buClr>
              <a:buSzPts val="1800"/>
              <a:buFont typeface="Wingdings" panose="05000000000000000000" pitchFamily="2" charset="2"/>
              <a:buChar char="Ø"/>
            </a:pPr>
            <a:r>
              <a:rPr lang="en-US" sz="1800" dirty="0">
                <a:solidFill>
                  <a:schemeClr val="dk1"/>
                </a:solidFill>
                <a:latin typeface="+mj-lt"/>
                <a:ea typeface="Verdana"/>
                <a:cs typeface="Verdana"/>
              </a:rPr>
              <a:t>This results in a low cost, relevant, and enjoyable interlaboratory study</a:t>
            </a:r>
          </a:p>
        </p:txBody>
      </p:sp>
      <p:grpSp>
        <p:nvGrpSpPr>
          <p:cNvPr id="3" name="Group 2">
            <a:extLst>
              <a:ext uri="{FF2B5EF4-FFF2-40B4-BE49-F238E27FC236}">
                <a16:creationId xmlns:a16="http://schemas.microsoft.com/office/drawing/2014/main" id="{C5F2229C-0218-48AB-9703-0372A7948731}"/>
              </a:ext>
            </a:extLst>
          </p:cNvPr>
          <p:cNvGrpSpPr/>
          <p:nvPr/>
        </p:nvGrpSpPr>
        <p:grpSpPr>
          <a:xfrm>
            <a:off x="5633170" y="1688262"/>
            <a:ext cx="3401213" cy="3097735"/>
            <a:chOff x="5633170" y="1688262"/>
            <a:chExt cx="3401213" cy="3097735"/>
          </a:xfrm>
        </p:grpSpPr>
        <p:pic>
          <p:nvPicPr>
            <p:cNvPr id="2" name="Picture 3" descr="A picture containing person&#10;&#10;Description automatically generated">
              <a:extLst>
                <a:ext uri="{FF2B5EF4-FFF2-40B4-BE49-F238E27FC236}">
                  <a16:creationId xmlns:a16="http://schemas.microsoft.com/office/drawing/2014/main" id="{DCF0DEC9-3A35-4BD7-B8BB-01955E68C182}"/>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Lst>
            </a:blip>
            <a:srcRect t="-73" r="16829" b="365"/>
            <a:stretch/>
          </p:blipFill>
          <p:spPr>
            <a:xfrm>
              <a:off x="5633170" y="1688262"/>
              <a:ext cx="3401213" cy="2711467"/>
            </a:xfrm>
            <a:prstGeom prst="rect">
              <a:avLst/>
            </a:prstGeom>
          </p:spPr>
        </p:pic>
        <p:sp>
          <p:nvSpPr>
            <p:cNvPr id="4" name="Google Shape;90;p3">
              <a:extLst>
                <a:ext uri="{FF2B5EF4-FFF2-40B4-BE49-F238E27FC236}">
                  <a16:creationId xmlns:a16="http://schemas.microsoft.com/office/drawing/2014/main" id="{8403BF1D-EF32-40C3-9B5E-A115EE5BDB4C}"/>
                </a:ext>
              </a:extLst>
            </p:cNvPr>
            <p:cNvSpPr txBox="1"/>
            <p:nvPr/>
          </p:nvSpPr>
          <p:spPr>
            <a:xfrm>
              <a:off x="6098477" y="4509038"/>
              <a:ext cx="2470597" cy="276959"/>
            </a:xfrm>
            <a:prstGeom prst="rect">
              <a:avLst/>
            </a:prstGeom>
            <a:noFill/>
            <a:ln>
              <a:noFill/>
            </a:ln>
          </p:spPr>
          <p:txBody>
            <a:bodyPr spcFirstLastPara="1" wrap="square" lIns="91425" tIns="45700" rIns="91425" bIns="45700" anchor="t" anchorCtr="0">
              <a:spAutoFit/>
            </a:bodyPr>
            <a:lstStyle/>
            <a:p>
              <a:pPr marL="114300">
                <a:buClr>
                  <a:schemeClr val="dk1"/>
                </a:buClr>
                <a:buSzPts val="1800"/>
              </a:pPr>
              <a:r>
                <a:rPr lang="en-US" sz="1200" dirty="0">
                  <a:solidFill>
                    <a:schemeClr val="dk1"/>
                  </a:solidFill>
                  <a:latin typeface="+mj-lt"/>
                  <a:ea typeface="Verdana"/>
                  <a:cs typeface="Verdana"/>
                </a:rPr>
                <a:t>Image source: Jonathan Katz</a:t>
              </a:r>
              <a:endParaRPr lang="en-US" sz="1200" dirty="0">
                <a:solidFill>
                  <a:schemeClr val="dk1"/>
                </a:solidFill>
              </a:endParaRPr>
            </a:p>
          </p:txBody>
        </p:sp>
      </p:grpSp>
    </p:spTree>
    <p:extLst>
      <p:ext uri="{BB962C8B-B14F-4D97-AF65-F5344CB8AC3E}">
        <p14:creationId xmlns:p14="http://schemas.microsoft.com/office/powerpoint/2010/main" val="25038655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0">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gc2c82be654_0_19"/>
          <p:cNvSpPr txBox="1">
            <a:spLocks noGrp="1"/>
          </p:cNvSpPr>
          <p:nvPr>
            <p:ph type="title"/>
          </p:nvPr>
        </p:nvSpPr>
        <p:spPr>
          <a:xfrm>
            <a:off x="139321" y="147950"/>
            <a:ext cx="9004800" cy="7545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dirty="0"/>
              <a:t>2020 Beer Study: Design</a:t>
            </a:r>
            <a:endParaRPr dirty="0"/>
          </a:p>
        </p:txBody>
      </p:sp>
      <p:pic>
        <p:nvPicPr>
          <p:cNvPr id="97" name="Google Shape;97;gc2c82be654_0_19"/>
          <p:cNvPicPr preferRelativeResize="0"/>
          <p:nvPr/>
        </p:nvPicPr>
        <p:blipFill>
          <a:blip r:embed="rId3">
            <a:alphaModFix/>
          </a:blip>
          <a:stretch>
            <a:fillRect/>
          </a:stretch>
        </p:blipFill>
        <p:spPr>
          <a:xfrm>
            <a:off x="5115463" y="549100"/>
            <a:ext cx="3405375" cy="4446450"/>
          </a:xfrm>
          <a:prstGeom prst="rect">
            <a:avLst/>
          </a:prstGeom>
          <a:noFill/>
          <a:ln>
            <a:noFill/>
          </a:ln>
        </p:spPr>
      </p:pic>
      <p:pic>
        <p:nvPicPr>
          <p:cNvPr id="3" name="Picture 2" descr="A picture containing indoor, several&#10;&#10;Description automatically generated">
            <a:extLst>
              <a:ext uri="{FF2B5EF4-FFF2-40B4-BE49-F238E27FC236}">
                <a16:creationId xmlns:a16="http://schemas.microsoft.com/office/drawing/2014/main" id="{82A7B087-4028-41C6-8C24-3A2A7A88491B}"/>
              </a:ext>
            </a:extLst>
          </p:cNvPr>
          <p:cNvPicPr>
            <a:picLocks noChangeAspect="1"/>
          </p:cNvPicPr>
          <p:nvPr/>
        </p:nvPicPr>
        <p:blipFill>
          <a:blip r:embed="rId4"/>
          <a:stretch>
            <a:fillRect/>
          </a:stretch>
        </p:blipFill>
        <p:spPr>
          <a:xfrm>
            <a:off x="354890" y="1402902"/>
            <a:ext cx="3929066" cy="2946800"/>
          </a:xfrm>
          <a:prstGeom prst="rect">
            <a:avLst/>
          </a:prstGeom>
          <a:ln w="38100">
            <a:solidFill>
              <a:srgbClr val="FF0000"/>
            </a:solidFill>
          </a:ln>
        </p:spPr>
      </p:pic>
      <p:sp>
        <p:nvSpPr>
          <p:cNvPr id="4" name="Rectangle 3">
            <a:extLst>
              <a:ext uri="{FF2B5EF4-FFF2-40B4-BE49-F238E27FC236}">
                <a16:creationId xmlns:a16="http://schemas.microsoft.com/office/drawing/2014/main" id="{8503DE88-F18E-4531-9AFA-FC964F386120}"/>
              </a:ext>
            </a:extLst>
          </p:cNvPr>
          <p:cNvSpPr/>
          <p:nvPr/>
        </p:nvSpPr>
        <p:spPr>
          <a:xfrm>
            <a:off x="5039360" y="549100"/>
            <a:ext cx="690880" cy="7545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F626D3E0-D5E9-42FB-9C99-1027B1EE6C8A}"/>
              </a:ext>
            </a:extLst>
          </p:cNvPr>
          <p:cNvSpPr/>
          <p:nvPr/>
        </p:nvSpPr>
        <p:spPr>
          <a:xfrm>
            <a:off x="5960706" y="1402902"/>
            <a:ext cx="2158410" cy="1659275"/>
          </a:xfrm>
          <a:prstGeom prst="rect">
            <a:avLst/>
          </a:prstGeom>
          <a:noFill/>
          <a:ln w="38100">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DE49A265-F5FF-4494-8C45-95D861591CDC}"/>
              </a:ext>
            </a:extLst>
          </p:cNvPr>
          <p:cNvSpPr/>
          <p:nvPr/>
        </p:nvSpPr>
        <p:spPr>
          <a:xfrm>
            <a:off x="5960706" y="3062177"/>
            <a:ext cx="2158410" cy="716460"/>
          </a:xfrm>
          <a:prstGeom prst="rect">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72268657-BA63-4B5A-ACEC-9A62BF02633A}"/>
              </a:ext>
            </a:extLst>
          </p:cNvPr>
          <p:cNvSpPr txBox="1"/>
          <p:nvPr/>
        </p:nvSpPr>
        <p:spPr>
          <a:xfrm>
            <a:off x="8140470" y="1970929"/>
            <a:ext cx="1162458" cy="523220"/>
          </a:xfrm>
          <a:prstGeom prst="rect">
            <a:avLst/>
          </a:prstGeom>
          <a:noFill/>
        </p:spPr>
        <p:txBody>
          <a:bodyPr wrap="square" rtlCol="0">
            <a:spAutoFit/>
          </a:bodyPr>
          <a:lstStyle/>
          <a:p>
            <a:r>
              <a:rPr lang="en-US" dirty="0">
                <a:solidFill>
                  <a:schemeClr val="accent5"/>
                </a:solidFill>
              </a:rPr>
              <a:t>Chosen by participant</a:t>
            </a:r>
          </a:p>
        </p:txBody>
      </p:sp>
      <p:sp>
        <p:nvSpPr>
          <p:cNvPr id="9" name="TextBox 8">
            <a:extLst>
              <a:ext uri="{FF2B5EF4-FFF2-40B4-BE49-F238E27FC236}">
                <a16:creationId xmlns:a16="http://schemas.microsoft.com/office/drawing/2014/main" id="{DA2F5E57-4F34-4205-9015-C551071DA4A6}"/>
              </a:ext>
            </a:extLst>
          </p:cNvPr>
          <p:cNvSpPr txBox="1"/>
          <p:nvPr/>
        </p:nvSpPr>
        <p:spPr>
          <a:xfrm>
            <a:off x="8140470" y="3254851"/>
            <a:ext cx="1162458" cy="307777"/>
          </a:xfrm>
          <a:prstGeom prst="rect">
            <a:avLst/>
          </a:prstGeom>
          <a:noFill/>
        </p:spPr>
        <p:txBody>
          <a:bodyPr wrap="square" rtlCol="0">
            <a:spAutoFit/>
          </a:bodyPr>
          <a:lstStyle/>
          <a:p>
            <a:r>
              <a:rPr lang="en-US" dirty="0">
                <a:solidFill>
                  <a:schemeClr val="accent3"/>
                </a:solidFill>
              </a:rPr>
              <a:t>≤ 1 h DDA</a:t>
            </a:r>
          </a:p>
        </p:txBody>
      </p:sp>
      <p:sp>
        <p:nvSpPr>
          <p:cNvPr id="6" name="Arrow: Right 5">
            <a:extLst>
              <a:ext uri="{FF2B5EF4-FFF2-40B4-BE49-F238E27FC236}">
                <a16:creationId xmlns:a16="http://schemas.microsoft.com/office/drawing/2014/main" id="{A532123F-8419-4CCD-BA21-76AFB5F7A4A4}"/>
              </a:ext>
            </a:extLst>
          </p:cNvPr>
          <p:cNvSpPr/>
          <p:nvPr/>
        </p:nvSpPr>
        <p:spPr>
          <a:xfrm rot="19800000">
            <a:off x="4316332" y="1121058"/>
            <a:ext cx="690880" cy="116958"/>
          </a:xfrm>
          <a:prstGeom prst="rightArrow">
            <a:avLst/>
          </a:pr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gbf73847ce3_0_13"/>
          <p:cNvSpPr txBox="1">
            <a:spLocks noGrp="1"/>
          </p:cNvSpPr>
          <p:nvPr>
            <p:ph type="title"/>
          </p:nvPr>
        </p:nvSpPr>
        <p:spPr>
          <a:xfrm>
            <a:off x="139336" y="147949"/>
            <a:ext cx="6629400" cy="7545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dirty="0"/>
              <a:t>Timeline</a:t>
            </a:r>
            <a:endParaRPr dirty="0"/>
          </a:p>
        </p:txBody>
      </p:sp>
      <p:sp>
        <p:nvSpPr>
          <p:cNvPr id="105" name="Google Shape;105;gbf73847ce3_0_13"/>
          <p:cNvSpPr txBox="1"/>
          <p:nvPr/>
        </p:nvSpPr>
        <p:spPr>
          <a:xfrm>
            <a:off x="152401" y="1036925"/>
            <a:ext cx="4859438" cy="2031285"/>
          </a:xfrm>
          <a:prstGeom prst="rect">
            <a:avLst/>
          </a:prstGeom>
          <a:noFill/>
          <a:ln>
            <a:noFill/>
          </a:ln>
        </p:spPr>
        <p:txBody>
          <a:bodyPr spcFirstLastPara="1" wrap="square" lIns="91425" tIns="45700" rIns="91425" bIns="45700" anchor="t" anchorCtr="0">
            <a:spAutoFit/>
          </a:bodyPr>
          <a:lstStyle/>
          <a:p>
            <a:pPr marL="457200" marR="0" lvl="0" indent="-342900" algn="l" rtl="0">
              <a:spcBef>
                <a:spcPts val="0"/>
              </a:spcBef>
              <a:spcAft>
                <a:spcPts val="0"/>
              </a:spcAft>
              <a:buClr>
                <a:schemeClr val="dk1"/>
              </a:buClr>
              <a:buSzPts val="1800"/>
              <a:buFont typeface="Wingdings" panose="05000000000000000000" pitchFamily="2" charset="2"/>
              <a:buChar char="Ø"/>
            </a:pPr>
            <a:r>
              <a:rPr lang="en-US" sz="1800" dirty="0">
                <a:solidFill>
                  <a:schemeClr val="dk1"/>
                </a:solidFill>
                <a:latin typeface="+mj-lt"/>
                <a:ea typeface="Verdana"/>
                <a:cs typeface="Verdana"/>
                <a:sym typeface="Verdana"/>
              </a:rPr>
              <a:t>July 2020: Glen Fox and Kelly Scott (UC Davis) brewed and bottled the PRG beer</a:t>
            </a:r>
          </a:p>
          <a:p>
            <a:pPr marL="857250" lvl="1" indent="-285750">
              <a:buClr>
                <a:schemeClr val="dk1"/>
              </a:buClr>
              <a:buSzPts val="1800"/>
              <a:buFont typeface="Wingdings" panose="05000000000000000000" pitchFamily="2" charset="2"/>
              <a:buChar char="§"/>
            </a:pPr>
            <a:r>
              <a:rPr lang="en-US" sz="1800" dirty="0">
                <a:solidFill>
                  <a:schemeClr val="dk1"/>
                </a:solidFill>
                <a:latin typeface="+mj-lt"/>
                <a:ea typeface="Verdana"/>
                <a:cs typeface="Verdana"/>
                <a:sym typeface="Verdana"/>
              </a:rPr>
              <a:t>Pale Ale brewed at UC Davis </a:t>
            </a:r>
            <a:endParaRPr lang="en-US" sz="1800" dirty="0">
              <a:solidFill>
                <a:schemeClr val="dk1"/>
              </a:solidFill>
              <a:latin typeface="+mj-lt"/>
              <a:ea typeface="Verdana"/>
              <a:cs typeface="Verdana"/>
            </a:endParaRPr>
          </a:p>
          <a:p>
            <a:pPr marL="914400" marR="0" lvl="1" indent="-342900" algn="l" rtl="0">
              <a:spcBef>
                <a:spcPts val="0"/>
              </a:spcBef>
              <a:spcAft>
                <a:spcPts val="0"/>
              </a:spcAft>
              <a:buClr>
                <a:schemeClr val="dk1"/>
              </a:buClr>
              <a:buSzPts val="1800"/>
              <a:buFont typeface="Wingdings" panose="05000000000000000000" pitchFamily="2" charset="2"/>
              <a:buChar char="Ø"/>
            </a:pPr>
            <a:endParaRPr lang="en-US" sz="1800" dirty="0">
              <a:solidFill>
                <a:schemeClr val="dk1"/>
              </a:solidFill>
              <a:latin typeface="+mj-lt"/>
              <a:ea typeface="Verdana"/>
              <a:cs typeface="Verdana"/>
            </a:endParaRPr>
          </a:p>
          <a:p>
            <a:pPr marL="457200" marR="0" lvl="0" indent="-342900" algn="l" rtl="0">
              <a:spcBef>
                <a:spcPts val="0"/>
              </a:spcBef>
              <a:spcAft>
                <a:spcPts val="0"/>
              </a:spcAft>
              <a:buClr>
                <a:schemeClr val="dk1"/>
              </a:buClr>
              <a:buSzPts val="1800"/>
              <a:buFont typeface="Wingdings" panose="05000000000000000000" pitchFamily="2" charset="2"/>
              <a:buChar char="Ø"/>
            </a:pPr>
            <a:r>
              <a:rPr lang="en-US" sz="1800" dirty="0">
                <a:solidFill>
                  <a:schemeClr val="dk1"/>
                </a:solidFill>
                <a:latin typeface="+mj-lt"/>
                <a:ea typeface="Verdana"/>
                <a:cs typeface="Verdana"/>
                <a:sym typeface="Verdana"/>
              </a:rPr>
              <a:t>August 2020: staged a twitter poll followed by signup</a:t>
            </a:r>
            <a:endParaRPr sz="1800" dirty="0">
              <a:solidFill>
                <a:schemeClr val="dk1"/>
              </a:solidFill>
              <a:latin typeface="+mj-lt"/>
              <a:ea typeface="Verdana"/>
              <a:cs typeface="Verdana"/>
              <a:sym typeface="Verdana"/>
            </a:endParaRPr>
          </a:p>
          <a:p>
            <a:pPr marL="914400" marR="0" lvl="1" indent="-342900" algn="l" rtl="0">
              <a:spcBef>
                <a:spcPts val="0"/>
              </a:spcBef>
              <a:spcAft>
                <a:spcPts val="0"/>
              </a:spcAft>
              <a:buClr>
                <a:schemeClr val="dk1"/>
              </a:buClr>
              <a:buSzPts val="1800"/>
              <a:buFont typeface="Wingdings" panose="05000000000000000000" pitchFamily="2" charset="2"/>
              <a:buChar char="§"/>
            </a:pPr>
            <a:r>
              <a:rPr lang="en-US" sz="1800" dirty="0">
                <a:solidFill>
                  <a:schemeClr val="dk1"/>
                </a:solidFill>
                <a:latin typeface="+mj-lt"/>
                <a:ea typeface="Verdana"/>
                <a:cs typeface="Verdana"/>
                <a:sym typeface="Verdana"/>
              </a:rPr>
              <a:t>69 signed up, 32 non-US</a:t>
            </a:r>
            <a:endParaRPr sz="1800" dirty="0">
              <a:solidFill>
                <a:schemeClr val="dk1"/>
              </a:solidFill>
              <a:latin typeface="+mj-lt"/>
              <a:ea typeface="Verdana"/>
              <a:cs typeface="Verdana"/>
              <a:sym typeface="Verdana"/>
            </a:endParaRPr>
          </a:p>
        </p:txBody>
      </p:sp>
      <p:pic>
        <p:nvPicPr>
          <p:cNvPr id="106" name="Google Shape;106;gbf73847ce3_0_13"/>
          <p:cNvPicPr preferRelativeResize="0"/>
          <p:nvPr/>
        </p:nvPicPr>
        <p:blipFill>
          <a:blip r:embed="rId3">
            <a:alphaModFix/>
          </a:blip>
          <a:stretch>
            <a:fillRect/>
          </a:stretch>
        </p:blipFill>
        <p:spPr>
          <a:xfrm>
            <a:off x="5048721" y="1005662"/>
            <a:ext cx="3983519" cy="1446475"/>
          </a:xfrm>
          <a:prstGeom prst="rect">
            <a:avLst/>
          </a:prstGeom>
          <a:noFill/>
          <a:ln>
            <a:noFill/>
          </a:ln>
        </p:spPr>
      </p:pic>
      <p:pic>
        <p:nvPicPr>
          <p:cNvPr id="108" name="Google Shape;108;gbf73847ce3_0_13"/>
          <p:cNvPicPr preferRelativeResize="0"/>
          <p:nvPr/>
        </p:nvPicPr>
        <p:blipFill>
          <a:blip r:embed="rId4">
            <a:alphaModFix/>
          </a:blip>
          <a:stretch>
            <a:fillRect/>
          </a:stretch>
        </p:blipFill>
        <p:spPr>
          <a:xfrm>
            <a:off x="5048720" y="2972753"/>
            <a:ext cx="4010949" cy="2022797"/>
          </a:xfrm>
          <a:prstGeom prst="rect">
            <a:avLst/>
          </a:prstGeom>
          <a:noFill/>
          <a:ln>
            <a:noFill/>
          </a:ln>
        </p:spPr>
      </p:pic>
      <p:pic>
        <p:nvPicPr>
          <p:cNvPr id="3" name="Picture 2" descr="A picture containing indoor, floor, metal&#10;&#10;Description automatically generated">
            <a:extLst>
              <a:ext uri="{FF2B5EF4-FFF2-40B4-BE49-F238E27FC236}">
                <a16:creationId xmlns:a16="http://schemas.microsoft.com/office/drawing/2014/main" id="{FEFE8E2A-7097-4E36-95BB-83ADD41BD97D}"/>
              </a:ext>
            </a:extLst>
          </p:cNvPr>
          <p:cNvPicPr>
            <a:picLocks noChangeAspect="1"/>
          </p:cNvPicPr>
          <p:nvPr/>
        </p:nvPicPr>
        <p:blipFill rotWithShape="1">
          <a:blip r:embed="rId5"/>
          <a:srcRect t="23421" b="36707"/>
          <a:stretch/>
        </p:blipFill>
        <p:spPr>
          <a:xfrm>
            <a:off x="316344" y="3622207"/>
            <a:ext cx="4592512" cy="137334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5">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gbf73847ce3_0_13"/>
          <p:cNvSpPr txBox="1">
            <a:spLocks noGrp="1"/>
          </p:cNvSpPr>
          <p:nvPr>
            <p:ph type="title"/>
          </p:nvPr>
        </p:nvSpPr>
        <p:spPr>
          <a:xfrm>
            <a:off x="139336" y="147949"/>
            <a:ext cx="6629400" cy="754500"/>
          </a:xfrm>
          <a:prstGeom prst="rect">
            <a:avLst/>
          </a:prstGeom>
          <a:noFill/>
          <a:ln>
            <a:noFill/>
          </a:ln>
        </p:spPr>
        <p:txBody>
          <a:bodyPr spcFirstLastPara="1" wrap="square" lIns="91425" tIns="45700" rIns="91425" bIns="45700" anchor="b" anchorCtr="0">
            <a:noAutofit/>
          </a:bodyPr>
          <a:lstStyle/>
          <a:p>
            <a:r>
              <a:rPr lang="en-US" sz="2400" dirty="0"/>
              <a:t>What was in the PRG Brew?</a:t>
            </a:r>
            <a:endParaRPr lang="en-US" dirty="0"/>
          </a:p>
        </p:txBody>
      </p:sp>
      <p:sp>
        <p:nvSpPr>
          <p:cNvPr id="105" name="Google Shape;105;gbf73847ce3_0_13"/>
          <p:cNvSpPr txBox="1"/>
          <p:nvPr/>
        </p:nvSpPr>
        <p:spPr>
          <a:xfrm>
            <a:off x="152401" y="1036925"/>
            <a:ext cx="4859438" cy="1754286"/>
          </a:xfrm>
          <a:prstGeom prst="rect">
            <a:avLst/>
          </a:prstGeom>
          <a:noFill/>
          <a:ln>
            <a:noFill/>
          </a:ln>
        </p:spPr>
        <p:txBody>
          <a:bodyPr spcFirstLastPara="1" wrap="square" lIns="91425" tIns="45700" rIns="91425" bIns="45700" anchor="t" anchorCtr="0">
            <a:spAutoFit/>
          </a:bodyPr>
          <a:lstStyle/>
          <a:p>
            <a:pPr marL="114300">
              <a:buClr>
                <a:schemeClr val="dk1"/>
              </a:buClr>
              <a:buSzPts val="1800"/>
            </a:pPr>
            <a:r>
              <a:rPr lang="en-US" sz="1800" dirty="0">
                <a:latin typeface="+mj-lt"/>
                <a:ea typeface="Verdana"/>
                <a:sym typeface="Verdana"/>
              </a:rPr>
              <a:t>88% </a:t>
            </a:r>
            <a:r>
              <a:rPr lang="en-US" sz="1800" dirty="0" err="1">
                <a:latin typeface="+mj-lt"/>
                <a:ea typeface="Verdana"/>
                <a:sym typeface="Verdana"/>
              </a:rPr>
              <a:t>Rahr</a:t>
            </a:r>
            <a:r>
              <a:rPr lang="en-US" sz="1800" dirty="0">
                <a:latin typeface="+mj-lt"/>
                <a:ea typeface="Verdana"/>
                <a:sym typeface="Verdana"/>
              </a:rPr>
              <a:t> Pale Ale malt</a:t>
            </a:r>
            <a:endParaRPr lang="en-US" dirty="0">
              <a:latin typeface="+mj-lt"/>
              <a:ea typeface="Verdana"/>
            </a:endParaRPr>
          </a:p>
          <a:p>
            <a:pPr marL="114300">
              <a:buClr>
                <a:schemeClr val="dk1"/>
              </a:buClr>
              <a:buSzPts val="1800"/>
            </a:pPr>
            <a:r>
              <a:rPr lang="en-US" sz="1800" dirty="0">
                <a:latin typeface="+mj-lt"/>
                <a:ea typeface="Verdana"/>
                <a:sym typeface="Verdana"/>
              </a:rPr>
              <a:t>4% Crisp </a:t>
            </a:r>
            <a:r>
              <a:rPr lang="en-US" sz="1800" dirty="0" err="1">
                <a:latin typeface="+mj-lt"/>
                <a:ea typeface="Verdana"/>
                <a:sym typeface="Verdana"/>
              </a:rPr>
              <a:t>Caramalt</a:t>
            </a:r>
            <a:endParaRPr lang="en-US" dirty="0">
              <a:latin typeface="+mj-lt"/>
              <a:ea typeface="Verdana"/>
              <a:sym typeface="Verdana"/>
            </a:endParaRPr>
          </a:p>
          <a:p>
            <a:pPr marL="114300">
              <a:buSzPts val="1800"/>
              <a:buFont typeface="Wingdings" panose="05000000000000000000" pitchFamily="2" charset="2"/>
            </a:pPr>
            <a:r>
              <a:rPr lang="en-US" sz="1800" dirty="0">
                <a:latin typeface="+mj-lt"/>
                <a:ea typeface="Verdana"/>
                <a:sym typeface="Verdana"/>
              </a:rPr>
              <a:t>2% Simpsons </a:t>
            </a:r>
            <a:r>
              <a:rPr lang="en-US" sz="1800" dirty="0" err="1">
                <a:latin typeface="+mj-lt"/>
                <a:ea typeface="Verdana"/>
                <a:sym typeface="Verdana"/>
              </a:rPr>
              <a:t>Caramalt</a:t>
            </a:r>
            <a:endParaRPr lang="en-US" dirty="0">
              <a:latin typeface="+mj-lt"/>
              <a:ea typeface="Verdana"/>
              <a:sym typeface="Verdana"/>
            </a:endParaRPr>
          </a:p>
          <a:p>
            <a:pPr marL="114300">
              <a:buSzPts val="1800"/>
              <a:buFont typeface="Wingdings" panose="05000000000000000000" pitchFamily="2" charset="2"/>
            </a:pPr>
            <a:r>
              <a:rPr lang="en-US" sz="1800" dirty="0">
                <a:latin typeface="+mj-lt"/>
                <a:ea typeface="Verdana"/>
                <a:sym typeface="Verdana"/>
              </a:rPr>
              <a:t>6% </a:t>
            </a:r>
            <a:r>
              <a:rPr lang="en-US" sz="1800" dirty="0" err="1">
                <a:latin typeface="+mj-lt"/>
                <a:ea typeface="Verdana"/>
                <a:sym typeface="Verdana"/>
              </a:rPr>
              <a:t>Briess</a:t>
            </a:r>
            <a:r>
              <a:rPr lang="en-US" sz="1800" dirty="0">
                <a:latin typeface="+mj-lt"/>
                <a:ea typeface="Verdana"/>
                <a:sym typeface="Verdana"/>
              </a:rPr>
              <a:t> C20 malt</a:t>
            </a:r>
            <a:endParaRPr lang="en-US" dirty="0">
              <a:latin typeface="+mj-lt"/>
              <a:ea typeface="Verdana"/>
              <a:sym typeface="Verdana"/>
            </a:endParaRPr>
          </a:p>
          <a:p>
            <a:pPr marL="114300">
              <a:buSzPts val="1800"/>
              <a:buFont typeface="Wingdings" panose="05000000000000000000" pitchFamily="2" charset="2"/>
            </a:pPr>
            <a:r>
              <a:rPr lang="en-US" sz="1800" dirty="0">
                <a:latin typeface="+mj-lt"/>
                <a:ea typeface="Verdana"/>
                <a:sym typeface="Verdana"/>
              </a:rPr>
              <a:t>Centennial and Amarillo hops</a:t>
            </a:r>
            <a:endParaRPr lang="en-US" dirty="0"/>
          </a:p>
          <a:p>
            <a:pPr marL="114300" marR="0" lvl="0" algn="l" rtl="0">
              <a:spcBef>
                <a:spcPts val="0"/>
              </a:spcBef>
              <a:spcAft>
                <a:spcPts val="0"/>
              </a:spcAft>
              <a:buClr>
                <a:schemeClr val="dk1"/>
              </a:buClr>
              <a:buSzPts val="1800"/>
            </a:pPr>
            <a:endParaRPr sz="1800" dirty="0">
              <a:solidFill>
                <a:schemeClr val="dk1"/>
              </a:solidFill>
              <a:latin typeface="+mj-lt"/>
              <a:ea typeface="Verdana"/>
              <a:cs typeface="Verdana"/>
            </a:endParaRPr>
          </a:p>
        </p:txBody>
      </p:sp>
      <p:sp>
        <p:nvSpPr>
          <p:cNvPr id="2" name="Google Shape;105;gbf73847ce3_0_13">
            <a:extLst>
              <a:ext uri="{FF2B5EF4-FFF2-40B4-BE49-F238E27FC236}">
                <a16:creationId xmlns:a16="http://schemas.microsoft.com/office/drawing/2014/main" id="{56A1980C-0471-407A-9ECA-8E7BDAA28194}"/>
              </a:ext>
            </a:extLst>
          </p:cNvPr>
          <p:cNvSpPr txBox="1"/>
          <p:nvPr/>
        </p:nvSpPr>
        <p:spPr>
          <a:xfrm>
            <a:off x="5005834" y="1063454"/>
            <a:ext cx="4145063" cy="3139281"/>
          </a:xfrm>
          <a:prstGeom prst="rect">
            <a:avLst/>
          </a:prstGeom>
          <a:noFill/>
          <a:ln>
            <a:noFill/>
          </a:ln>
        </p:spPr>
        <p:txBody>
          <a:bodyPr spcFirstLastPara="1" wrap="square" lIns="91425" tIns="45700" rIns="91425" bIns="45700" anchor="t" anchorCtr="0">
            <a:spAutoFit/>
          </a:bodyPr>
          <a:lstStyle/>
          <a:p>
            <a:pPr marL="457200" indent="-342900">
              <a:buClr>
                <a:schemeClr val="dk1"/>
              </a:buClr>
              <a:buSzPts val="1800"/>
              <a:buFont typeface="Wingdings" panose="05000000000000000000" pitchFamily="2" charset="2"/>
              <a:buChar char="Ø"/>
            </a:pPr>
            <a:r>
              <a:rPr lang="en-US" sz="1800" dirty="0">
                <a:ea typeface="Verdana"/>
              </a:rPr>
              <a:t>Used the US-05 </a:t>
            </a:r>
            <a:r>
              <a:rPr lang="en-US" sz="1800" dirty="0" err="1">
                <a:ea typeface="Verdana"/>
              </a:rPr>
              <a:t>SafeAle</a:t>
            </a:r>
            <a:r>
              <a:rPr lang="en-US" sz="1800" dirty="0">
                <a:ea typeface="Verdana"/>
              </a:rPr>
              <a:t> yeast strain</a:t>
            </a:r>
          </a:p>
          <a:p>
            <a:pPr marL="457200" lvl="7" indent="-342900">
              <a:buClr>
                <a:schemeClr val="dk1"/>
              </a:buClr>
              <a:buSzPts val="1800"/>
              <a:buFont typeface="Wingdings" panose="05000000000000000000" pitchFamily="2" charset="2"/>
              <a:buChar char="Ø"/>
            </a:pPr>
            <a:endParaRPr lang="en-US" sz="1800" dirty="0">
              <a:solidFill>
                <a:schemeClr val="dk1"/>
              </a:solidFill>
              <a:latin typeface="+mj-lt"/>
              <a:ea typeface="Verdana"/>
            </a:endParaRPr>
          </a:p>
          <a:p>
            <a:pPr marL="457200" lvl="7" indent="-342900">
              <a:buClr>
                <a:schemeClr val="dk1"/>
              </a:buClr>
              <a:buSzPts val="1800"/>
              <a:buFont typeface="Wingdings" panose="05000000000000000000" pitchFamily="2" charset="2"/>
              <a:buChar char="Ø"/>
            </a:pPr>
            <a:r>
              <a:rPr lang="en-US" sz="1800" dirty="0">
                <a:solidFill>
                  <a:schemeClr val="dk1"/>
                </a:solidFill>
                <a:latin typeface="+mj-lt"/>
                <a:ea typeface="Verdana"/>
              </a:rPr>
              <a:t>The PRG brew was essentially yeast grown with barley (malt) and hops</a:t>
            </a:r>
          </a:p>
          <a:p>
            <a:pPr marL="457200" lvl="7" indent="-342900">
              <a:buClr>
                <a:schemeClr val="dk1"/>
              </a:buClr>
              <a:buSzPts val="1800"/>
              <a:buFont typeface="Wingdings" panose="05000000000000000000" pitchFamily="2" charset="2"/>
              <a:buChar char="Ø"/>
            </a:pPr>
            <a:endParaRPr lang="en-US" sz="1800" dirty="0">
              <a:solidFill>
                <a:schemeClr val="dk1"/>
              </a:solidFill>
              <a:latin typeface="+mj-lt"/>
              <a:ea typeface="Verdana"/>
            </a:endParaRPr>
          </a:p>
          <a:p>
            <a:pPr marL="457200" lvl="7" indent="-342900">
              <a:buClr>
                <a:schemeClr val="dk1"/>
              </a:buClr>
              <a:buSzPts val="1800"/>
              <a:buFont typeface="Wingdings" panose="05000000000000000000" pitchFamily="2" charset="2"/>
              <a:buChar char="Ø"/>
            </a:pPr>
            <a:r>
              <a:rPr lang="en-US" sz="1800" dirty="0">
                <a:solidFill>
                  <a:schemeClr val="dk1"/>
                </a:solidFill>
                <a:latin typeface="+mj-lt"/>
                <a:ea typeface="Verdana"/>
              </a:rPr>
              <a:t>Other beers might include rice and wheat, as well as countless other added species</a:t>
            </a:r>
          </a:p>
          <a:p>
            <a:pPr marL="114300">
              <a:buClr>
                <a:schemeClr val="dk1"/>
              </a:buClr>
              <a:buSzPts val="1800"/>
            </a:pPr>
            <a:endParaRPr lang="en-US" sz="1800" dirty="0">
              <a:solidFill>
                <a:schemeClr val="dk1"/>
              </a:solidFill>
              <a:latin typeface="+mj-lt"/>
              <a:ea typeface="Verdana"/>
              <a:cs typeface="Verdana"/>
            </a:endParaRPr>
          </a:p>
        </p:txBody>
      </p:sp>
      <p:pic>
        <p:nvPicPr>
          <p:cNvPr id="4" name="Picture 5" descr="A picture containing person, person, indoor, kitchen&#10;&#10;Description automatically generated">
            <a:extLst>
              <a:ext uri="{FF2B5EF4-FFF2-40B4-BE49-F238E27FC236}">
                <a16:creationId xmlns:a16="http://schemas.microsoft.com/office/drawing/2014/main" id="{E69A6E4B-D2CA-4070-8DB5-AB135A3041A4}"/>
              </a:ext>
            </a:extLst>
          </p:cNvPr>
          <p:cNvPicPr>
            <a:picLocks noChangeAspect="1"/>
          </p:cNvPicPr>
          <p:nvPr/>
        </p:nvPicPr>
        <p:blipFill>
          <a:blip r:embed="rId3"/>
          <a:stretch>
            <a:fillRect/>
          </a:stretch>
        </p:blipFill>
        <p:spPr>
          <a:xfrm>
            <a:off x="357368" y="2795767"/>
            <a:ext cx="3242633" cy="2053625"/>
          </a:xfrm>
          <a:prstGeom prst="rect">
            <a:avLst/>
          </a:prstGeom>
        </p:spPr>
      </p:pic>
      <p:pic>
        <p:nvPicPr>
          <p:cNvPr id="6" name="Google Shape;128;gbf73847ce3_0_19">
            <a:extLst>
              <a:ext uri="{FF2B5EF4-FFF2-40B4-BE49-F238E27FC236}">
                <a16:creationId xmlns:a16="http://schemas.microsoft.com/office/drawing/2014/main" id="{5BDEC564-B756-4927-B19C-C26ABD99828A}"/>
              </a:ext>
            </a:extLst>
          </p:cNvPr>
          <p:cNvPicPr preferRelativeResize="0"/>
          <p:nvPr/>
        </p:nvPicPr>
        <p:blipFill>
          <a:blip r:embed="rId4">
            <a:alphaModFix/>
          </a:blip>
          <a:stretch>
            <a:fillRect/>
          </a:stretch>
        </p:blipFill>
        <p:spPr>
          <a:xfrm>
            <a:off x="3739816" y="1427523"/>
            <a:ext cx="1126203" cy="2288453"/>
          </a:xfrm>
          <a:prstGeom prst="rect">
            <a:avLst/>
          </a:prstGeom>
          <a:noFill/>
          <a:ln w="28575" cap="flat" cmpd="sng">
            <a:noFill/>
            <a:prstDash val="solid"/>
            <a:round/>
            <a:headEnd type="none" w="sm" len="sm"/>
            <a:tailEnd type="none" w="sm" len="sm"/>
          </a:ln>
        </p:spPr>
      </p:pic>
    </p:spTree>
    <p:extLst>
      <p:ext uri="{BB962C8B-B14F-4D97-AF65-F5344CB8AC3E}">
        <p14:creationId xmlns:p14="http://schemas.microsoft.com/office/powerpoint/2010/main" val="127458010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gc2c82be654_0_11"/>
          <p:cNvSpPr txBox="1">
            <a:spLocks noGrp="1"/>
          </p:cNvSpPr>
          <p:nvPr>
            <p:ph type="title"/>
          </p:nvPr>
        </p:nvSpPr>
        <p:spPr>
          <a:xfrm>
            <a:off x="139336" y="147949"/>
            <a:ext cx="6629400" cy="7545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dirty="0"/>
              <a:t>Timeline (continued)</a:t>
            </a:r>
            <a:endParaRPr dirty="0"/>
          </a:p>
        </p:txBody>
      </p:sp>
      <p:sp>
        <p:nvSpPr>
          <p:cNvPr id="115" name="Google Shape;115;gc2c82be654_0_11"/>
          <p:cNvSpPr txBox="1"/>
          <p:nvPr/>
        </p:nvSpPr>
        <p:spPr>
          <a:xfrm>
            <a:off x="152400" y="1036925"/>
            <a:ext cx="5055900" cy="2585283"/>
          </a:xfrm>
          <a:prstGeom prst="rect">
            <a:avLst/>
          </a:prstGeom>
          <a:noFill/>
          <a:ln>
            <a:noFill/>
          </a:ln>
        </p:spPr>
        <p:txBody>
          <a:bodyPr spcFirstLastPara="1" wrap="square" lIns="91425" tIns="45700" rIns="91425" bIns="45700" anchor="t" anchorCtr="0">
            <a:spAutoFit/>
          </a:bodyPr>
          <a:lstStyle/>
          <a:p>
            <a:pPr marL="457200" indent="-342900">
              <a:buClr>
                <a:schemeClr val="dk1"/>
              </a:buClr>
              <a:buSzPts val="1800"/>
              <a:buFont typeface="Wingdings"/>
              <a:buChar char="Ø"/>
            </a:pPr>
            <a:r>
              <a:rPr lang="en-US" sz="1800" dirty="0">
                <a:solidFill>
                  <a:schemeClr val="dk1"/>
                </a:solidFill>
                <a:latin typeface="+mj-lt"/>
                <a:ea typeface="Verdana"/>
                <a:cs typeface="Verdana"/>
                <a:sym typeface="Verdana"/>
              </a:rPr>
              <a:t>September 2020: sent PRG Beer samples</a:t>
            </a:r>
            <a:endParaRPr lang="en-US" sz="1800" dirty="0">
              <a:solidFill>
                <a:schemeClr val="dk1"/>
              </a:solidFill>
              <a:latin typeface="+mj-lt"/>
              <a:ea typeface="Verdana"/>
              <a:cs typeface="Verdana"/>
            </a:endParaRPr>
          </a:p>
          <a:p>
            <a:pPr marL="914400" lvl="1" indent="-342900">
              <a:buClr>
                <a:schemeClr val="dk1"/>
              </a:buClr>
              <a:buSzPts val="1800"/>
              <a:buFont typeface="Wingdings"/>
              <a:buChar char="Ø"/>
            </a:pPr>
            <a:r>
              <a:rPr lang="en-US" sz="1800" dirty="0">
                <a:solidFill>
                  <a:schemeClr val="dk1"/>
                </a:solidFill>
                <a:latin typeface="+mj-lt"/>
                <a:ea typeface="Verdana"/>
                <a:cs typeface="Verdana"/>
                <a:sym typeface="Verdana"/>
              </a:rPr>
              <a:t>Including to the 32 non-US participants</a:t>
            </a:r>
            <a:endParaRPr sz="1800" dirty="0">
              <a:solidFill>
                <a:schemeClr val="dk1"/>
              </a:solidFill>
              <a:latin typeface="+mj-lt"/>
              <a:ea typeface="Verdana"/>
              <a:cs typeface="Verdana"/>
            </a:endParaRPr>
          </a:p>
          <a:p>
            <a:pPr marL="1257300" marR="0" lvl="0" indent="-342900" algn="l" rtl="0">
              <a:spcBef>
                <a:spcPts val="0"/>
              </a:spcBef>
              <a:spcAft>
                <a:spcPts val="0"/>
              </a:spcAft>
              <a:buFont typeface="Wingdings"/>
              <a:buChar char="Ø"/>
            </a:pPr>
            <a:endParaRPr sz="1800" dirty="0">
              <a:solidFill>
                <a:schemeClr val="dk1"/>
              </a:solidFill>
              <a:latin typeface="+mj-lt"/>
              <a:ea typeface="Verdana"/>
              <a:cs typeface="Verdana"/>
            </a:endParaRPr>
          </a:p>
          <a:p>
            <a:pPr marL="457200" marR="0" lvl="0" indent="-342900" algn="l" rtl="0">
              <a:spcBef>
                <a:spcPts val="0"/>
              </a:spcBef>
              <a:spcAft>
                <a:spcPts val="0"/>
              </a:spcAft>
              <a:buClr>
                <a:schemeClr val="dk1"/>
              </a:buClr>
              <a:buSzPts val="1800"/>
              <a:buFont typeface="Wingdings"/>
              <a:buChar char="Ø"/>
            </a:pPr>
            <a:r>
              <a:rPr lang="en-US" sz="1800" dirty="0">
                <a:solidFill>
                  <a:schemeClr val="dk1"/>
                </a:solidFill>
                <a:latin typeface="+mj-lt"/>
                <a:ea typeface="Verdana"/>
                <a:cs typeface="Verdana"/>
                <a:sym typeface="Verdana"/>
              </a:rPr>
              <a:t>January 2021: Data returned</a:t>
            </a:r>
            <a:endParaRPr sz="1800" dirty="0">
              <a:solidFill>
                <a:schemeClr val="dk1"/>
              </a:solidFill>
              <a:latin typeface="+mj-lt"/>
              <a:ea typeface="Verdana"/>
              <a:cs typeface="Verdana"/>
            </a:endParaRPr>
          </a:p>
          <a:p>
            <a:pPr marL="914400" marR="0" lvl="1" indent="-342900" algn="l" rtl="0">
              <a:spcBef>
                <a:spcPts val="0"/>
              </a:spcBef>
              <a:spcAft>
                <a:spcPts val="0"/>
              </a:spcAft>
              <a:buClr>
                <a:schemeClr val="dk1"/>
              </a:buClr>
              <a:buSzPts val="1800"/>
              <a:buFont typeface="Wingdings" panose="05000000000000000000" pitchFamily="2" charset="2"/>
              <a:buChar char="§"/>
            </a:pPr>
            <a:r>
              <a:rPr lang="en-US" sz="1800" dirty="0">
                <a:solidFill>
                  <a:schemeClr val="dk1"/>
                </a:solidFill>
                <a:latin typeface="+mj-lt"/>
                <a:ea typeface="Verdana"/>
                <a:cs typeface="Verdana"/>
                <a:sym typeface="Verdana"/>
              </a:rPr>
              <a:t>35 returned data</a:t>
            </a:r>
          </a:p>
          <a:p>
            <a:pPr marL="914400" marR="0" lvl="1" indent="-342900" algn="l" rtl="0">
              <a:spcBef>
                <a:spcPts val="0"/>
              </a:spcBef>
              <a:spcAft>
                <a:spcPts val="0"/>
              </a:spcAft>
              <a:buClr>
                <a:schemeClr val="dk1"/>
              </a:buClr>
              <a:buSzPts val="1800"/>
              <a:buFont typeface="Wingdings" panose="05000000000000000000" pitchFamily="2" charset="2"/>
              <a:buChar char="§"/>
            </a:pPr>
            <a:endParaRPr lang="en-US" sz="1200" dirty="0">
              <a:solidFill>
                <a:schemeClr val="dk1"/>
              </a:solidFill>
              <a:latin typeface="+mj-lt"/>
              <a:ea typeface="Verdana"/>
              <a:cs typeface="Verdana"/>
            </a:endParaRPr>
          </a:p>
          <a:p>
            <a:pPr marL="914400" lvl="1" indent="-342900">
              <a:buClr>
                <a:schemeClr val="dk1"/>
              </a:buClr>
              <a:buSzPts val="1800"/>
              <a:buFont typeface="Wingdings" panose="05000000000000000000" pitchFamily="2" charset="2"/>
              <a:buChar char="§"/>
            </a:pPr>
            <a:r>
              <a:rPr lang="en-US" sz="1800" dirty="0">
                <a:solidFill>
                  <a:schemeClr val="dk1"/>
                </a:solidFill>
                <a:latin typeface="+mj-lt"/>
                <a:ea typeface="Verdana"/>
                <a:cs typeface="Verdana"/>
              </a:rPr>
              <a:t>Data made public on </a:t>
            </a:r>
            <a:r>
              <a:rPr lang="en-US" sz="1800" dirty="0" err="1">
                <a:solidFill>
                  <a:schemeClr val="dk1"/>
                </a:solidFill>
                <a:latin typeface="+mj-lt"/>
                <a:ea typeface="Verdana"/>
                <a:cs typeface="Verdana"/>
              </a:rPr>
              <a:t>MassIVE</a:t>
            </a:r>
            <a:r>
              <a:rPr lang="en-US" sz="1800" dirty="0">
                <a:solidFill>
                  <a:schemeClr val="dk1"/>
                </a:solidFill>
                <a:latin typeface="+mj-lt"/>
                <a:ea typeface="Verdana"/>
                <a:cs typeface="Verdana"/>
              </a:rPr>
              <a:t> September 2021</a:t>
            </a:r>
          </a:p>
          <a:p>
            <a:pPr marL="914400" indent="-342900">
              <a:buClr>
                <a:schemeClr val="dk1"/>
              </a:buClr>
              <a:buSzPts val="1800"/>
              <a:buFont typeface="Verdana"/>
              <a:buChar char="○"/>
            </a:pPr>
            <a:endParaRPr lang="en-US" sz="1800" dirty="0">
              <a:solidFill>
                <a:schemeClr val="dk1"/>
              </a:solidFill>
              <a:latin typeface="+mj-lt"/>
              <a:ea typeface="Verdana"/>
              <a:cs typeface="Verdana"/>
            </a:endParaRPr>
          </a:p>
        </p:txBody>
      </p:sp>
      <p:pic>
        <p:nvPicPr>
          <p:cNvPr id="5" name="Google Shape;97;gc2c82be654_0_19">
            <a:extLst>
              <a:ext uri="{FF2B5EF4-FFF2-40B4-BE49-F238E27FC236}">
                <a16:creationId xmlns:a16="http://schemas.microsoft.com/office/drawing/2014/main" id="{FB9E633D-CFF7-4AFF-B685-4322A7A421EF}"/>
              </a:ext>
            </a:extLst>
          </p:cNvPr>
          <p:cNvPicPr preferRelativeResize="0"/>
          <p:nvPr/>
        </p:nvPicPr>
        <p:blipFill>
          <a:blip r:embed="rId3">
            <a:alphaModFix/>
          </a:blip>
          <a:stretch>
            <a:fillRect/>
          </a:stretch>
        </p:blipFill>
        <p:spPr>
          <a:xfrm>
            <a:off x="5586225" y="549101"/>
            <a:ext cx="3405375" cy="4446450"/>
          </a:xfrm>
          <a:prstGeom prst="rect">
            <a:avLst/>
          </a:prstGeom>
          <a:noFill/>
          <a:ln>
            <a:noFill/>
          </a:ln>
        </p:spPr>
      </p:pic>
      <p:sp>
        <p:nvSpPr>
          <p:cNvPr id="2" name="Explosion: 8 Points 1">
            <a:extLst>
              <a:ext uri="{FF2B5EF4-FFF2-40B4-BE49-F238E27FC236}">
                <a16:creationId xmlns:a16="http://schemas.microsoft.com/office/drawing/2014/main" id="{43882BC7-5D26-44E2-950C-D193401E0BDA}"/>
              </a:ext>
            </a:extLst>
          </p:cNvPr>
          <p:cNvSpPr/>
          <p:nvPr/>
        </p:nvSpPr>
        <p:spPr>
          <a:xfrm>
            <a:off x="4572000" y="1664570"/>
            <a:ext cx="1794933" cy="181436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357 injections</a:t>
            </a:r>
          </a:p>
        </p:txBody>
      </p:sp>
      <p:pic>
        <p:nvPicPr>
          <p:cNvPr id="6" name="Picture 5">
            <a:extLst>
              <a:ext uri="{FF2B5EF4-FFF2-40B4-BE49-F238E27FC236}">
                <a16:creationId xmlns:a16="http://schemas.microsoft.com/office/drawing/2014/main" id="{66B4C695-AEEF-4628-95BB-95624C1E5687}"/>
              </a:ext>
            </a:extLst>
          </p:cNvPr>
          <p:cNvPicPr>
            <a:picLocks noChangeAspect="1"/>
          </p:cNvPicPr>
          <p:nvPr/>
        </p:nvPicPr>
        <p:blipFill>
          <a:blip r:embed="rId4"/>
          <a:stretch>
            <a:fillRect/>
          </a:stretch>
        </p:blipFill>
        <p:spPr>
          <a:xfrm>
            <a:off x="-3765" y="3957857"/>
            <a:ext cx="6358650" cy="1021748"/>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5">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5">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gbf73847ce3_0_19"/>
          <p:cNvSpPr txBox="1">
            <a:spLocks noGrp="1"/>
          </p:cNvSpPr>
          <p:nvPr>
            <p:ph type="title"/>
          </p:nvPr>
        </p:nvSpPr>
        <p:spPr>
          <a:xfrm>
            <a:off x="139336" y="147949"/>
            <a:ext cx="6629400" cy="754500"/>
          </a:xfrm>
          <a:prstGeom prst="rect">
            <a:avLst/>
          </a:prstGeom>
          <a:noFill/>
          <a:ln>
            <a:noFill/>
          </a:ln>
        </p:spPr>
        <p:txBody>
          <a:bodyPr spcFirstLastPara="1" wrap="square" lIns="91425" tIns="45700" rIns="91425" bIns="45700" anchor="b" anchorCtr="0">
            <a:noAutofit/>
          </a:bodyPr>
          <a:lstStyle/>
          <a:p>
            <a:r>
              <a:rPr lang="en-US" dirty="0"/>
              <a:t>Beers around the world</a:t>
            </a:r>
            <a:endParaRPr lang="en-US" sz="1800" dirty="0"/>
          </a:p>
        </p:txBody>
      </p:sp>
      <p:sp>
        <p:nvSpPr>
          <p:cNvPr id="4" name="Google Shape;115;gc2c82be654_0_11">
            <a:extLst>
              <a:ext uri="{FF2B5EF4-FFF2-40B4-BE49-F238E27FC236}">
                <a16:creationId xmlns:a16="http://schemas.microsoft.com/office/drawing/2014/main" id="{258ECCFA-9CBC-4D0C-AC60-4870CDDB1CA7}"/>
              </a:ext>
            </a:extLst>
          </p:cNvPr>
          <p:cNvSpPr txBox="1"/>
          <p:nvPr/>
        </p:nvSpPr>
        <p:spPr>
          <a:xfrm>
            <a:off x="1438" y="1910350"/>
            <a:ext cx="4365787" cy="3139281"/>
          </a:xfrm>
          <a:prstGeom prst="rect">
            <a:avLst/>
          </a:prstGeom>
          <a:noFill/>
          <a:ln>
            <a:noFill/>
          </a:ln>
        </p:spPr>
        <p:txBody>
          <a:bodyPr spcFirstLastPara="1" wrap="square" lIns="91425" tIns="45700" rIns="91425" bIns="45700" anchor="t" anchorCtr="0">
            <a:spAutoFit/>
          </a:bodyPr>
          <a:lstStyle/>
          <a:p>
            <a:pPr marL="914400">
              <a:buClr>
                <a:schemeClr val="dk1"/>
              </a:buClr>
            </a:pPr>
            <a:endParaRPr lang="en-US" sz="1800" dirty="0">
              <a:solidFill>
                <a:schemeClr val="dk1"/>
              </a:solidFill>
              <a:latin typeface="+mj-lt"/>
              <a:ea typeface="Verdana"/>
              <a:cs typeface="Verdana"/>
            </a:endParaRPr>
          </a:p>
          <a:p>
            <a:pPr marL="457200" indent="-342900">
              <a:buClr>
                <a:schemeClr val="dk1"/>
              </a:buClr>
              <a:buSzPts val="1800"/>
              <a:buFont typeface="Wingdings" panose="05000000000000000000" pitchFamily="2" charset="2"/>
              <a:buChar char="Ø"/>
            </a:pPr>
            <a:r>
              <a:rPr lang="en-US" sz="1800" dirty="0">
                <a:solidFill>
                  <a:schemeClr val="dk1"/>
                </a:solidFill>
                <a:latin typeface="+mj-lt"/>
                <a:ea typeface="Verdana"/>
                <a:cs typeface="Verdana"/>
                <a:sym typeface="Verdana"/>
              </a:rPr>
              <a:t>Of 35 participants data:</a:t>
            </a:r>
            <a:endParaRPr sz="1800" dirty="0">
              <a:solidFill>
                <a:schemeClr val="dk1"/>
              </a:solidFill>
              <a:latin typeface="+mj-lt"/>
              <a:ea typeface="Verdana"/>
              <a:cs typeface="Verdana"/>
            </a:endParaRPr>
          </a:p>
          <a:p>
            <a:pPr marL="914400" marR="0" lvl="1" indent="-342900" algn="l" rtl="0">
              <a:spcBef>
                <a:spcPts val="0"/>
              </a:spcBef>
              <a:spcAft>
                <a:spcPts val="0"/>
              </a:spcAft>
              <a:buClr>
                <a:schemeClr val="dk1"/>
              </a:buClr>
              <a:buSzPts val="1800"/>
              <a:buFont typeface="Wingdings" panose="05000000000000000000" pitchFamily="2" charset="2"/>
              <a:buChar char="§"/>
            </a:pPr>
            <a:r>
              <a:rPr lang="en-US" sz="1800" dirty="0">
                <a:solidFill>
                  <a:schemeClr val="dk1"/>
                </a:solidFill>
                <a:latin typeface="+mj-lt"/>
                <a:ea typeface="Verdana"/>
                <a:cs typeface="Verdana"/>
                <a:sym typeface="Verdana"/>
              </a:rPr>
              <a:t>32 PRG Beer</a:t>
            </a:r>
          </a:p>
          <a:p>
            <a:pPr marL="914400" marR="0" lvl="1" indent="-342900" algn="l" rtl="0">
              <a:spcBef>
                <a:spcPts val="0"/>
              </a:spcBef>
              <a:spcAft>
                <a:spcPts val="0"/>
              </a:spcAft>
              <a:buClr>
                <a:schemeClr val="dk1"/>
              </a:buClr>
              <a:buSzPts val="1800"/>
              <a:buFont typeface="Wingdings" panose="05000000000000000000" pitchFamily="2" charset="2"/>
              <a:buChar char="§"/>
            </a:pPr>
            <a:endParaRPr lang="en-US" sz="1200" dirty="0">
              <a:solidFill>
                <a:schemeClr val="dk1"/>
              </a:solidFill>
              <a:latin typeface="+mj-lt"/>
              <a:ea typeface="Verdana"/>
              <a:cs typeface="Verdana"/>
              <a:sym typeface="Verdana"/>
            </a:endParaRPr>
          </a:p>
          <a:p>
            <a:pPr marL="914400" marR="0" lvl="1" indent="-342900" algn="l" rtl="0">
              <a:spcBef>
                <a:spcPts val="0"/>
              </a:spcBef>
              <a:spcAft>
                <a:spcPts val="0"/>
              </a:spcAft>
              <a:buClr>
                <a:schemeClr val="dk1"/>
              </a:buClr>
              <a:buSzPts val="1800"/>
              <a:buFont typeface="Wingdings" panose="05000000000000000000" pitchFamily="2" charset="2"/>
              <a:buChar char="§"/>
            </a:pPr>
            <a:r>
              <a:rPr lang="en-US" sz="1800" dirty="0">
                <a:solidFill>
                  <a:schemeClr val="dk1"/>
                </a:solidFill>
                <a:latin typeface="+mj-lt"/>
                <a:ea typeface="Verdana"/>
                <a:cs typeface="Verdana"/>
                <a:sym typeface="Verdana"/>
              </a:rPr>
              <a:t>17 Heineken </a:t>
            </a:r>
          </a:p>
          <a:p>
            <a:pPr marL="914400" marR="0" lvl="1" indent="-342900" algn="l" rtl="0">
              <a:spcBef>
                <a:spcPts val="0"/>
              </a:spcBef>
              <a:spcAft>
                <a:spcPts val="0"/>
              </a:spcAft>
              <a:buClr>
                <a:schemeClr val="dk1"/>
              </a:buClr>
              <a:buSzPts val="1800"/>
              <a:buFont typeface="Wingdings" panose="05000000000000000000" pitchFamily="2" charset="2"/>
              <a:buChar char="§"/>
            </a:pPr>
            <a:endParaRPr lang="en-US" sz="1200" dirty="0">
              <a:solidFill>
                <a:schemeClr val="dk1"/>
              </a:solidFill>
              <a:latin typeface="+mj-lt"/>
              <a:ea typeface="Verdana"/>
              <a:cs typeface="Verdana"/>
              <a:sym typeface="Verdana"/>
            </a:endParaRPr>
          </a:p>
          <a:p>
            <a:pPr marL="914400" marR="0" lvl="1" indent="-342900" algn="l" rtl="0">
              <a:spcBef>
                <a:spcPts val="0"/>
              </a:spcBef>
              <a:spcAft>
                <a:spcPts val="0"/>
              </a:spcAft>
              <a:buClr>
                <a:schemeClr val="dk1"/>
              </a:buClr>
              <a:buSzPts val="1800"/>
              <a:buFont typeface="Wingdings" panose="05000000000000000000" pitchFamily="2" charset="2"/>
              <a:buChar char="§"/>
            </a:pPr>
            <a:r>
              <a:rPr lang="en-US" sz="1800" dirty="0">
                <a:solidFill>
                  <a:schemeClr val="dk1"/>
                </a:solidFill>
                <a:latin typeface="+mj-lt"/>
                <a:ea typeface="Verdana"/>
                <a:cs typeface="Verdana"/>
                <a:sym typeface="Verdana"/>
              </a:rPr>
              <a:t>14 did both</a:t>
            </a:r>
          </a:p>
          <a:p>
            <a:pPr marL="914400" marR="0" lvl="1" indent="-342900" algn="l" rtl="0">
              <a:spcBef>
                <a:spcPts val="0"/>
              </a:spcBef>
              <a:spcAft>
                <a:spcPts val="0"/>
              </a:spcAft>
              <a:buClr>
                <a:schemeClr val="dk1"/>
              </a:buClr>
              <a:buSzPts val="1800"/>
              <a:buFont typeface="Wingdings" panose="05000000000000000000" pitchFamily="2" charset="2"/>
              <a:buChar char="§"/>
            </a:pPr>
            <a:endParaRPr sz="1200" dirty="0">
              <a:solidFill>
                <a:schemeClr val="dk1"/>
              </a:solidFill>
              <a:latin typeface="+mj-lt"/>
              <a:ea typeface="Verdana"/>
              <a:cs typeface="Verdana"/>
              <a:sym typeface="Verdana"/>
            </a:endParaRPr>
          </a:p>
          <a:p>
            <a:pPr marL="914400" marR="0" lvl="1" indent="-342900" algn="l" rtl="0">
              <a:spcBef>
                <a:spcPts val="0"/>
              </a:spcBef>
              <a:spcAft>
                <a:spcPts val="0"/>
              </a:spcAft>
              <a:buClr>
                <a:schemeClr val="dk1"/>
              </a:buClr>
              <a:buSzPts val="1800"/>
              <a:buFont typeface="Wingdings" panose="05000000000000000000" pitchFamily="2" charset="2"/>
              <a:buChar char="§"/>
            </a:pPr>
            <a:r>
              <a:rPr lang="en-US" sz="1800" dirty="0">
                <a:solidFill>
                  <a:schemeClr val="dk1"/>
                </a:solidFill>
                <a:latin typeface="+mj-lt"/>
                <a:ea typeface="Verdana"/>
                <a:cs typeface="Verdana"/>
                <a:sym typeface="Verdana"/>
              </a:rPr>
              <a:t>26 analyzed another beer </a:t>
            </a:r>
          </a:p>
          <a:p>
            <a:pPr marL="1371600" lvl="8" indent="-342900">
              <a:buClr>
                <a:schemeClr val="dk1"/>
              </a:buClr>
              <a:buSzPts val="1800"/>
              <a:buFont typeface="Arial" panose="020B0604020202020204" pitchFamily="34" charset="0"/>
              <a:buChar char="•"/>
            </a:pPr>
            <a:r>
              <a:rPr lang="en-US" sz="1800" i="1" dirty="0">
                <a:solidFill>
                  <a:schemeClr val="dk1"/>
                </a:solidFill>
                <a:latin typeface="+mj-lt"/>
                <a:ea typeface="Verdana"/>
                <a:cs typeface="Verdana"/>
                <a:sym typeface="Verdana"/>
              </a:rPr>
              <a:t>max was 10 other beers</a:t>
            </a:r>
          </a:p>
          <a:p>
            <a:pPr marL="1371600" lvl="8" indent="-342900">
              <a:buClr>
                <a:schemeClr val="dk1"/>
              </a:buClr>
              <a:buSzPts val="1800"/>
              <a:buFont typeface="Arial" panose="020B0604020202020204" pitchFamily="34" charset="0"/>
              <a:buChar char="•"/>
            </a:pPr>
            <a:endParaRPr lang="en-US" sz="1200" i="1" dirty="0">
              <a:solidFill>
                <a:schemeClr val="dk1"/>
              </a:solidFill>
              <a:latin typeface="+mj-lt"/>
              <a:ea typeface="Verdana"/>
              <a:cs typeface="Verdana"/>
            </a:endParaRPr>
          </a:p>
          <a:p>
            <a:pPr marL="914400" lvl="1" indent="-342900">
              <a:buClr>
                <a:schemeClr val="dk1"/>
              </a:buClr>
              <a:buSzPts val="1800"/>
              <a:buFont typeface="Wingdings" panose="05000000000000000000" pitchFamily="2" charset="2"/>
              <a:buChar char="§"/>
            </a:pPr>
            <a:r>
              <a:rPr lang="en-US" sz="1800" dirty="0">
                <a:solidFill>
                  <a:schemeClr val="dk1"/>
                </a:solidFill>
                <a:latin typeface="+mj-lt"/>
                <a:ea typeface="Verdana"/>
                <a:cs typeface="Verdana"/>
              </a:rPr>
              <a:t>There were 78 "other" beers</a:t>
            </a:r>
          </a:p>
        </p:txBody>
      </p:sp>
      <p:pic>
        <p:nvPicPr>
          <p:cNvPr id="8" name="Google Shape;97;gc2c82be654_0_19" descr="Diagram&#10;&#10;Description automatically generated">
            <a:extLst>
              <a:ext uri="{FF2B5EF4-FFF2-40B4-BE49-F238E27FC236}">
                <a16:creationId xmlns:a16="http://schemas.microsoft.com/office/drawing/2014/main" id="{28D1CA50-79F7-445D-9F3B-D7412F0F3C42}"/>
              </a:ext>
            </a:extLst>
          </p:cNvPr>
          <p:cNvPicPr preferRelativeResize="0"/>
          <p:nvPr/>
        </p:nvPicPr>
        <p:blipFill rotWithShape="1">
          <a:blip r:embed="rId3">
            <a:alphaModFix/>
          </a:blip>
          <a:srcRect r="-637" b="79827"/>
          <a:stretch/>
        </p:blipFill>
        <p:spPr>
          <a:xfrm>
            <a:off x="140801" y="1012771"/>
            <a:ext cx="3427067" cy="896974"/>
          </a:xfrm>
          <a:prstGeom prst="rect">
            <a:avLst/>
          </a:prstGeom>
          <a:noFill/>
          <a:ln>
            <a:noFill/>
          </a:ln>
        </p:spPr>
      </p:pic>
      <p:sp>
        <p:nvSpPr>
          <p:cNvPr id="10" name="TextBox 9">
            <a:extLst>
              <a:ext uri="{FF2B5EF4-FFF2-40B4-BE49-F238E27FC236}">
                <a16:creationId xmlns:a16="http://schemas.microsoft.com/office/drawing/2014/main" id="{BC958A66-1225-445F-860E-61E756BDAF42}"/>
              </a:ext>
            </a:extLst>
          </p:cNvPr>
          <p:cNvSpPr txBox="1"/>
          <p:nvPr/>
        </p:nvSpPr>
        <p:spPr>
          <a:xfrm>
            <a:off x="4591409" y="4046867"/>
            <a:ext cx="437143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i="1" dirty="0"/>
              <a:t>* some labs did analysis with and without FAIMS, with Participant 7 using two different mass spectrometers</a:t>
            </a:r>
          </a:p>
        </p:txBody>
      </p:sp>
      <p:graphicFrame>
        <p:nvGraphicFramePr>
          <p:cNvPr id="7" name="Chart 6">
            <a:extLst>
              <a:ext uri="{FF2B5EF4-FFF2-40B4-BE49-F238E27FC236}">
                <a16:creationId xmlns:a16="http://schemas.microsoft.com/office/drawing/2014/main" id="{94ED6A94-E194-458F-9FAD-247FA073A499}"/>
              </a:ext>
            </a:extLst>
          </p:cNvPr>
          <p:cNvGraphicFramePr>
            <a:graphicFrameLocks/>
          </p:cNvGraphicFramePr>
          <p:nvPr>
            <p:extLst>
              <p:ext uri="{D42A27DB-BD31-4B8C-83A1-F6EECF244321}">
                <p14:modId xmlns:p14="http://schemas.microsoft.com/office/powerpoint/2010/main" val="1012290203"/>
              </p:ext>
            </p:extLst>
          </p:nvPr>
        </p:nvGraphicFramePr>
        <p:xfrm>
          <a:off x="4390844" y="1184910"/>
          <a:ext cx="4572000" cy="277368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190232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Graphic spid="7"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gbf73847ce3_0_19"/>
          <p:cNvSpPr txBox="1">
            <a:spLocks noGrp="1"/>
          </p:cNvSpPr>
          <p:nvPr>
            <p:ph type="title"/>
          </p:nvPr>
        </p:nvSpPr>
        <p:spPr>
          <a:xfrm>
            <a:off x="139336" y="147949"/>
            <a:ext cx="6629400" cy="7545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dirty="0"/>
              <a:t>Beers in the Study</a:t>
            </a:r>
            <a:endParaRPr dirty="0"/>
          </a:p>
        </p:txBody>
      </p:sp>
      <p:pic>
        <p:nvPicPr>
          <p:cNvPr id="18" name="Picture 17" descr="A picture containing text, bottle, food, beverage&#10;&#10;Description automatically generated">
            <a:extLst>
              <a:ext uri="{FF2B5EF4-FFF2-40B4-BE49-F238E27FC236}">
                <a16:creationId xmlns:a16="http://schemas.microsoft.com/office/drawing/2014/main" id="{1A005D38-61A9-42C7-A327-FBE28F7F0CA0}"/>
              </a:ext>
            </a:extLst>
          </p:cNvPr>
          <p:cNvPicPr>
            <a:picLocks noChangeAspect="1"/>
          </p:cNvPicPr>
          <p:nvPr/>
        </p:nvPicPr>
        <p:blipFill>
          <a:blip r:embed="rId3"/>
          <a:stretch>
            <a:fillRect/>
          </a:stretch>
        </p:blipFill>
        <p:spPr>
          <a:xfrm>
            <a:off x="2329997" y="940263"/>
            <a:ext cx="5715421" cy="4055288"/>
          </a:xfrm>
          <a:prstGeom prst="rect">
            <a:avLst/>
          </a:prstGeom>
        </p:spPr>
      </p:pic>
      <p:pic>
        <p:nvPicPr>
          <p:cNvPr id="4" name="Google Shape;128;gbf73847ce3_0_19">
            <a:extLst>
              <a:ext uri="{FF2B5EF4-FFF2-40B4-BE49-F238E27FC236}">
                <a16:creationId xmlns:a16="http://schemas.microsoft.com/office/drawing/2014/main" id="{F7DE8F7C-4ABF-4F66-A0F7-94282A9D0875}"/>
              </a:ext>
            </a:extLst>
          </p:cNvPr>
          <p:cNvPicPr preferRelativeResize="0"/>
          <p:nvPr/>
        </p:nvPicPr>
        <p:blipFill>
          <a:blip r:embed="rId4">
            <a:alphaModFix/>
          </a:blip>
          <a:stretch>
            <a:fillRect/>
          </a:stretch>
        </p:blipFill>
        <p:spPr>
          <a:xfrm>
            <a:off x="139336" y="1162816"/>
            <a:ext cx="790071" cy="1610173"/>
          </a:xfrm>
          <a:prstGeom prst="rect">
            <a:avLst/>
          </a:prstGeom>
          <a:noFill/>
          <a:ln w="28575" cap="flat" cmpd="sng">
            <a:noFill/>
            <a:prstDash val="solid"/>
            <a:round/>
            <a:headEnd type="none" w="sm" len="sm"/>
            <a:tailEnd type="none" w="sm" len="sm"/>
          </a:ln>
        </p:spPr>
      </p:pic>
      <p:pic>
        <p:nvPicPr>
          <p:cNvPr id="6" name="Picture 5" descr="A green bottle with a red label&#10;&#10;Description automatically generated with low confidence">
            <a:extLst>
              <a:ext uri="{FF2B5EF4-FFF2-40B4-BE49-F238E27FC236}">
                <a16:creationId xmlns:a16="http://schemas.microsoft.com/office/drawing/2014/main" id="{4180277C-EBC5-4419-8AE0-E0AF747362B1}"/>
              </a:ext>
            </a:extLst>
          </p:cNvPr>
          <p:cNvPicPr>
            <a:picLocks noChangeAspect="1"/>
          </p:cNvPicPr>
          <p:nvPr/>
        </p:nvPicPr>
        <p:blipFill rotWithShape="1">
          <a:blip r:embed="rId5"/>
          <a:srcRect l="30107" t="2877" r="28818" b="4445"/>
          <a:stretch/>
        </p:blipFill>
        <p:spPr>
          <a:xfrm>
            <a:off x="1137354" y="1162816"/>
            <a:ext cx="492347" cy="1665632"/>
          </a:xfrm>
          <a:prstGeom prst="rect">
            <a:avLst/>
          </a:prstGeom>
        </p:spPr>
      </p:pic>
    </p:spTree>
    <p:extLst>
      <p:ext uri="{BB962C8B-B14F-4D97-AF65-F5344CB8AC3E}">
        <p14:creationId xmlns:p14="http://schemas.microsoft.com/office/powerpoint/2010/main" val="14864157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78" name="Google Shape;122;gbf73847ce3_0_19">
            <a:extLst>
              <a:ext uri="{FF2B5EF4-FFF2-40B4-BE49-F238E27FC236}">
                <a16:creationId xmlns:a16="http://schemas.microsoft.com/office/drawing/2014/main" id="{D9E4BF92-AEFA-4039-9217-5E9BE2C66EFB}"/>
              </a:ext>
            </a:extLst>
          </p:cNvPr>
          <p:cNvSpPr txBox="1">
            <a:spLocks noGrp="1"/>
          </p:cNvSpPr>
          <p:nvPr>
            <p:ph type="title"/>
          </p:nvPr>
        </p:nvSpPr>
        <p:spPr>
          <a:xfrm>
            <a:off x="139336" y="147949"/>
            <a:ext cx="6629400" cy="7545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dirty="0"/>
              <a:t>Participants in the Study</a:t>
            </a:r>
            <a:endParaRPr dirty="0"/>
          </a:p>
        </p:txBody>
      </p:sp>
      <p:pic>
        <p:nvPicPr>
          <p:cNvPr id="77" name="Picture 76" descr="A collage of people&#10;&#10;Description automatically generated with low confidence">
            <a:extLst>
              <a:ext uri="{FF2B5EF4-FFF2-40B4-BE49-F238E27FC236}">
                <a16:creationId xmlns:a16="http://schemas.microsoft.com/office/drawing/2014/main" id="{41730DF5-02BD-45AF-B34F-5E148A7141F5}"/>
              </a:ext>
            </a:extLst>
          </p:cNvPr>
          <p:cNvPicPr>
            <a:picLocks noChangeAspect="1"/>
          </p:cNvPicPr>
          <p:nvPr/>
        </p:nvPicPr>
        <p:blipFill>
          <a:blip r:embed="rId3"/>
          <a:stretch>
            <a:fillRect/>
          </a:stretch>
        </p:blipFill>
        <p:spPr>
          <a:xfrm>
            <a:off x="1913568" y="1071698"/>
            <a:ext cx="5526553" cy="3923853"/>
          </a:xfrm>
          <a:prstGeom prst="rect">
            <a:avLst/>
          </a:prstGeom>
        </p:spPr>
      </p:pic>
    </p:spTree>
    <p:extLst>
      <p:ext uri="{BB962C8B-B14F-4D97-AF65-F5344CB8AC3E}">
        <p14:creationId xmlns:p14="http://schemas.microsoft.com/office/powerpoint/2010/main" val="6212092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gbf73847ce3_0_19"/>
          <p:cNvSpPr txBox="1">
            <a:spLocks noGrp="1"/>
          </p:cNvSpPr>
          <p:nvPr>
            <p:ph type="title"/>
          </p:nvPr>
        </p:nvSpPr>
        <p:spPr>
          <a:xfrm>
            <a:off x="139336" y="147949"/>
            <a:ext cx="6629400" cy="7545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sz="2400" dirty="0"/>
              <a:t>Universal Pipeline</a:t>
            </a:r>
            <a:endParaRPr sz="2400" dirty="0"/>
          </a:p>
        </p:txBody>
      </p:sp>
      <p:pic>
        <p:nvPicPr>
          <p:cNvPr id="2" name="Picture 3" descr="Diagram&#10;&#10;Description automatically generated">
            <a:extLst>
              <a:ext uri="{FF2B5EF4-FFF2-40B4-BE49-F238E27FC236}">
                <a16:creationId xmlns:a16="http://schemas.microsoft.com/office/drawing/2014/main" id="{2D4112C5-18FD-4586-B5DA-F5A39004A620}"/>
              </a:ext>
            </a:extLst>
          </p:cNvPr>
          <p:cNvPicPr>
            <a:picLocks noChangeAspect="1"/>
          </p:cNvPicPr>
          <p:nvPr/>
        </p:nvPicPr>
        <p:blipFill rotWithShape="1">
          <a:blip r:embed="rId3"/>
          <a:srcRect r="-139" b="11811"/>
          <a:stretch/>
        </p:blipFill>
        <p:spPr>
          <a:xfrm>
            <a:off x="1192533" y="902449"/>
            <a:ext cx="6449021" cy="4000816"/>
          </a:xfrm>
          <a:prstGeom prst="rect">
            <a:avLst/>
          </a:prstGeom>
        </p:spPr>
      </p:pic>
      <p:pic>
        <p:nvPicPr>
          <p:cNvPr id="4" name="Picture 3" descr="A person holding a glass of beer&#10;&#10;Description automatically generated">
            <a:extLst>
              <a:ext uri="{FF2B5EF4-FFF2-40B4-BE49-F238E27FC236}">
                <a16:creationId xmlns:a16="http://schemas.microsoft.com/office/drawing/2014/main" id="{AD06C691-752B-4857-86FA-587F56EC2BBA}"/>
              </a:ext>
            </a:extLst>
          </p:cNvPr>
          <p:cNvPicPr>
            <a:picLocks noChangeAspect="1"/>
          </p:cNvPicPr>
          <p:nvPr/>
        </p:nvPicPr>
        <p:blipFill>
          <a:blip r:embed="rId4"/>
          <a:stretch>
            <a:fillRect/>
          </a:stretch>
        </p:blipFill>
        <p:spPr>
          <a:xfrm>
            <a:off x="7127225" y="3702430"/>
            <a:ext cx="878012" cy="1170682"/>
          </a:xfrm>
          <a:prstGeom prst="rect">
            <a:avLst/>
          </a:prstGeom>
        </p:spPr>
      </p:pic>
      <p:pic>
        <p:nvPicPr>
          <p:cNvPr id="7" name="Picture 6" descr="A person wearing glasses&#10;&#10;Description automatically generated with low confidence">
            <a:extLst>
              <a:ext uri="{FF2B5EF4-FFF2-40B4-BE49-F238E27FC236}">
                <a16:creationId xmlns:a16="http://schemas.microsoft.com/office/drawing/2014/main" id="{E6D358DA-CBE4-44DE-B4A1-7291C6BAE746}"/>
              </a:ext>
            </a:extLst>
          </p:cNvPr>
          <p:cNvPicPr>
            <a:picLocks noChangeAspect="1"/>
          </p:cNvPicPr>
          <p:nvPr/>
        </p:nvPicPr>
        <p:blipFill>
          <a:blip r:embed="rId5"/>
          <a:stretch>
            <a:fillRect/>
          </a:stretch>
        </p:blipFill>
        <p:spPr>
          <a:xfrm>
            <a:off x="3916039" y="1131268"/>
            <a:ext cx="1505047" cy="960321"/>
          </a:xfrm>
          <a:prstGeom prst="rect">
            <a:avLst/>
          </a:prstGeom>
        </p:spPr>
      </p:pic>
      <p:pic>
        <p:nvPicPr>
          <p:cNvPr id="9" name="Picture 8" descr="A person holding a glass of beer&#10;&#10;Description automatically generated with medium confidence">
            <a:extLst>
              <a:ext uri="{FF2B5EF4-FFF2-40B4-BE49-F238E27FC236}">
                <a16:creationId xmlns:a16="http://schemas.microsoft.com/office/drawing/2014/main" id="{428EF0A6-719C-40AC-9C68-F07A41F67662}"/>
              </a:ext>
            </a:extLst>
          </p:cNvPr>
          <p:cNvPicPr>
            <a:picLocks noChangeAspect="1"/>
          </p:cNvPicPr>
          <p:nvPr/>
        </p:nvPicPr>
        <p:blipFill>
          <a:blip r:embed="rId6"/>
          <a:stretch>
            <a:fillRect/>
          </a:stretch>
        </p:blipFill>
        <p:spPr>
          <a:xfrm>
            <a:off x="259697" y="3702430"/>
            <a:ext cx="984070" cy="1170681"/>
          </a:xfrm>
          <a:prstGeom prst="rect">
            <a:avLst/>
          </a:prstGeom>
        </p:spPr>
      </p:pic>
      <p:cxnSp>
        <p:nvCxnSpPr>
          <p:cNvPr id="11" name="Straight Arrow Connector 10">
            <a:extLst>
              <a:ext uri="{FF2B5EF4-FFF2-40B4-BE49-F238E27FC236}">
                <a16:creationId xmlns:a16="http://schemas.microsoft.com/office/drawing/2014/main" id="{57BFDA95-4D32-47E2-A527-7428A768E9FF}"/>
              </a:ext>
            </a:extLst>
          </p:cNvPr>
          <p:cNvCxnSpPr>
            <a:cxnSpLocks/>
          </p:cNvCxnSpPr>
          <p:nvPr/>
        </p:nvCxnSpPr>
        <p:spPr>
          <a:xfrm>
            <a:off x="2293257" y="3592286"/>
            <a:ext cx="0" cy="25826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2" name="Rectangle: Rounded Corners 11">
            <a:extLst>
              <a:ext uri="{FF2B5EF4-FFF2-40B4-BE49-F238E27FC236}">
                <a16:creationId xmlns:a16="http://schemas.microsoft.com/office/drawing/2014/main" id="{5452EB1F-155E-482E-BC97-CAF741E98AA7}"/>
              </a:ext>
            </a:extLst>
          </p:cNvPr>
          <p:cNvSpPr/>
          <p:nvPr/>
        </p:nvSpPr>
        <p:spPr>
          <a:xfrm>
            <a:off x="1826540" y="3972984"/>
            <a:ext cx="933434" cy="266853"/>
          </a:xfrm>
          <a:prstGeom prst="roundRect">
            <a:avLst/>
          </a:prstGeom>
          <a:solidFill>
            <a:srgbClr val="EEF4FB"/>
          </a:solidFill>
          <a:ln>
            <a:solidFill>
              <a:srgbClr val="B3C2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rPr>
              <a:t>#45 Subset</a:t>
            </a:r>
          </a:p>
        </p:txBody>
      </p:sp>
      <p:cxnSp>
        <p:nvCxnSpPr>
          <p:cNvPr id="14" name="Straight Arrow Connector 13">
            <a:extLst>
              <a:ext uri="{FF2B5EF4-FFF2-40B4-BE49-F238E27FC236}">
                <a16:creationId xmlns:a16="http://schemas.microsoft.com/office/drawing/2014/main" id="{00E754A4-6157-4834-9122-5378162E9DF8}"/>
              </a:ext>
            </a:extLst>
          </p:cNvPr>
          <p:cNvCxnSpPr>
            <a:cxnSpLocks/>
          </p:cNvCxnSpPr>
          <p:nvPr/>
        </p:nvCxnSpPr>
        <p:spPr>
          <a:xfrm>
            <a:off x="2293257" y="4362275"/>
            <a:ext cx="0" cy="24594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nvGrpSpPr>
          <p:cNvPr id="22" name="Group 21">
            <a:extLst>
              <a:ext uri="{FF2B5EF4-FFF2-40B4-BE49-F238E27FC236}">
                <a16:creationId xmlns:a16="http://schemas.microsoft.com/office/drawing/2014/main" id="{F85588CC-8F96-4F41-B89B-5F7E092465F9}"/>
              </a:ext>
            </a:extLst>
          </p:cNvPr>
          <p:cNvGrpSpPr/>
          <p:nvPr/>
        </p:nvGrpSpPr>
        <p:grpSpPr>
          <a:xfrm>
            <a:off x="1328449" y="4551194"/>
            <a:ext cx="2183957" cy="523220"/>
            <a:chOff x="1328449" y="4512576"/>
            <a:chExt cx="2183957" cy="523220"/>
          </a:xfrm>
        </p:grpSpPr>
        <p:pic>
          <p:nvPicPr>
            <p:cNvPr id="15" name="Picture 14" descr="A black and white sign&#10;&#10;Description automatically generated with low confidence">
              <a:extLst>
                <a:ext uri="{FF2B5EF4-FFF2-40B4-BE49-F238E27FC236}">
                  <a16:creationId xmlns:a16="http://schemas.microsoft.com/office/drawing/2014/main" id="{0EEAAB6D-B749-456B-8D22-569009F7B8A6}"/>
                </a:ext>
              </a:extLst>
            </p:cNvPr>
            <p:cNvPicPr>
              <a:picLocks noChangeAspect="1"/>
            </p:cNvPicPr>
            <p:nvPr/>
          </p:nvPicPr>
          <p:blipFill>
            <a:blip r:embed="rId7"/>
            <a:stretch>
              <a:fillRect/>
            </a:stretch>
          </p:blipFill>
          <p:spPr>
            <a:xfrm>
              <a:off x="1328449" y="4627917"/>
              <a:ext cx="1395824" cy="275348"/>
            </a:xfrm>
            <a:prstGeom prst="rect">
              <a:avLst/>
            </a:prstGeom>
          </p:spPr>
        </p:pic>
        <p:grpSp>
          <p:nvGrpSpPr>
            <p:cNvPr id="21" name="Group 20">
              <a:extLst>
                <a:ext uri="{FF2B5EF4-FFF2-40B4-BE49-F238E27FC236}">
                  <a16:creationId xmlns:a16="http://schemas.microsoft.com/office/drawing/2014/main" id="{34F39B53-B878-49F2-AA4A-995D94254405}"/>
                </a:ext>
              </a:extLst>
            </p:cNvPr>
            <p:cNvGrpSpPr/>
            <p:nvPr/>
          </p:nvGrpSpPr>
          <p:grpSpPr>
            <a:xfrm>
              <a:off x="2528336" y="4512576"/>
              <a:ext cx="984070" cy="523220"/>
              <a:chOff x="3063498" y="4611500"/>
              <a:chExt cx="984070" cy="523220"/>
            </a:xfrm>
          </p:grpSpPr>
          <p:pic>
            <p:nvPicPr>
              <p:cNvPr id="19" name="Picture 18" descr="Icon&#10;&#10;Description automatically generated">
                <a:extLst>
                  <a:ext uri="{FF2B5EF4-FFF2-40B4-BE49-F238E27FC236}">
                    <a16:creationId xmlns:a16="http://schemas.microsoft.com/office/drawing/2014/main" id="{6FA193AA-D565-4CB4-9398-256A4ABB76BD}"/>
                  </a:ext>
                </a:extLst>
              </p:cNvPr>
              <p:cNvPicPr>
                <a:picLocks noChangeAspect="1"/>
              </p:cNvPicPr>
              <p:nvPr/>
            </p:nvPicPr>
            <p:blipFill>
              <a:blip r:embed="rId8"/>
              <a:stretch>
                <a:fillRect/>
              </a:stretch>
            </p:blipFill>
            <p:spPr>
              <a:xfrm>
                <a:off x="3240551" y="4683783"/>
                <a:ext cx="629963" cy="438964"/>
              </a:xfrm>
              <a:prstGeom prst="rect">
                <a:avLst/>
              </a:prstGeom>
            </p:spPr>
          </p:pic>
          <p:sp>
            <p:nvSpPr>
              <p:cNvPr id="20" name="TextBox 19">
                <a:extLst>
                  <a:ext uri="{FF2B5EF4-FFF2-40B4-BE49-F238E27FC236}">
                    <a16:creationId xmlns:a16="http://schemas.microsoft.com/office/drawing/2014/main" id="{A11AA61A-6821-480F-B216-00ACFF7DBAD9}"/>
                  </a:ext>
                </a:extLst>
              </p:cNvPr>
              <p:cNvSpPr txBox="1"/>
              <p:nvPr/>
            </p:nvSpPr>
            <p:spPr>
              <a:xfrm rot="20133398">
                <a:off x="3063498" y="4611500"/>
                <a:ext cx="984070" cy="523220"/>
              </a:xfrm>
              <a:prstGeom prst="rect">
                <a:avLst/>
              </a:prstGeom>
              <a:noFill/>
            </p:spPr>
            <p:txBody>
              <a:bodyPr wrap="square" rtlCol="0">
                <a:spAutoFit/>
              </a:bodyPr>
              <a:lstStyle/>
              <a:p>
                <a:pPr algn="ctr"/>
                <a:r>
                  <a:rPr lang="en-US" sz="2800" dirty="0" err="1">
                    <a:solidFill>
                      <a:srgbClr val="EEF4FB"/>
                    </a:solidFill>
                    <a:latin typeface="Freestyle Script" panose="030804020302050B0404" pitchFamily="66" charset="0"/>
                  </a:rPr>
                  <a:t>Glyco</a:t>
                </a:r>
                <a:endParaRPr lang="en-US" sz="2800" dirty="0">
                  <a:solidFill>
                    <a:srgbClr val="EEF4FB"/>
                  </a:solidFill>
                  <a:latin typeface="Freestyle Script" panose="030804020302050B0404" pitchFamily="66" charset="0"/>
                </a:endParaRPr>
              </a:p>
            </p:txBody>
          </p:sp>
        </p:grpSp>
      </p:grpSp>
    </p:spTree>
    <p:extLst>
      <p:ext uri="{BB962C8B-B14F-4D97-AF65-F5344CB8AC3E}">
        <p14:creationId xmlns:p14="http://schemas.microsoft.com/office/powerpoint/2010/main" val="40082818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gbf73847ce3_0_19"/>
          <p:cNvSpPr txBox="1">
            <a:spLocks noGrp="1"/>
          </p:cNvSpPr>
          <p:nvPr>
            <p:ph type="title"/>
          </p:nvPr>
        </p:nvSpPr>
        <p:spPr>
          <a:xfrm>
            <a:off x="139336" y="147949"/>
            <a:ext cx="6629400" cy="754500"/>
          </a:xfrm>
          <a:prstGeom prst="rect">
            <a:avLst/>
          </a:prstGeom>
          <a:noFill/>
          <a:ln>
            <a:noFill/>
          </a:ln>
        </p:spPr>
        <p:txBody>
          <a:bodyPr spcFirstLastPara="1" wrap="square" lIns="91425" tIns="45700" rIns="91425" bIns="45700" anchor="b" anchorCtr="0">
            <a:noAutofit/>
          </a:bodyPr>
          <a:lstStyle/>
          <a:p>
            <a:r>
              <a:rPr lang="en-US" sz="2400" dirty="0"/>
              <a:t>About databases</a:t>
            </a:r>
            <a:endParaRPr sz="2400" dirty="0"/>
          </a:p>
        </p:txBody>
      </p:sp>
      <p:sp>
        <p:nvSpPr>
          <p:cNvPr id="5" name="Google Shape;115;gc2c82be654_0_11">
            <a:extLst>
              <a:ext uri="{FF2B5EF4-FFF2-40B4-BE49-F238E27FC236}">
                <a16:creationId xmlns:a16="http://schemas.microsoft.com/office/drawing/2014/main" id="{C8840BD6-5A45-434C-A59A-F4838C2325AE}"/>
              </a:ext>
            </a:extLst>
          </p:cNvPr>
          <p:cNvSpPr txBox="1"/>
          <p:nvPr/>
        </p:nvSpPr>
        <p:spPr>
          <a:xfrm>
            <a:off x="112712" y="2719675"/>
            <a:ext cx="8918576" cy="1754286"/>
          </a:xfrm>
          <a:prstGeom prst="rect">
            <a:avLst/>
          </a:prstGeom>
          <a:noFill/>
          <a:ln>
            <a:noFill/>
          </a:ln>
        </p:spPr>
        <p:txBody>
          <a:bodyPr spcFirstLastPara="1" wrap="square" lIns="91425" tIns="45700" rIns="91425" bIns="45700" anchor="t" anchorCtr="0">
            <a:spAutoFit/>
          </a:bodyPr>
          <a:lstStyle/>
          <a:p>
            <a:pPr marL="457200" indent="-342900">
              <a:buClr>
                <a:schemeClr val="dk1"/>
              </a:buClr>
              <a:buSzPts val="1800"/>
              <a:buFont typeface="Wingdings"/>
              <a:buChar char="Ø"/>
            </a:pPr>
            <a:r>
              <a:rPr lang="en-US" sz="1800" dirty="0">
                <a:solidFill>
                  <a:schemeClr val="dk1"/>
                </a:solidFill>
                <a:latin typeface="+mj-lt"/>
                <a:ea typeface="Verdana"/>
                <a:cs typeface="Verdana"/>
                <a:sym typeface="Verdana"/>
              </a:rPr>
              <a:t>Used "most complete" </a:t>
            </a:r>
            <a:r>
              <a:rPr lang="en-US" sz="1800" dirty="0" err="1">
                <a:solidFill>
                  <a:schemeClr val="dk1"/>
                </a:solidFill>
                <a:latin typeface="+mj-lt"/>
                <a:ea typeface="Verdana"/>
                <a:cs typeface="Verdana"/>
                <a:sym typeface="Verdana"/>
              </a:rPr>
              <a:t>fasta</a:t>
            </a:r>
            <a:r>
              <a:rPr lang="en-US" sz="1800" dirty="0">
                <a:solidFill>
                  <a:schemeClr val="dk1"/>
                </a:solidFill>
                <a:latin typeface="+mj-lt"/>
                <a:ea typeface="Verdana"/>
                <a:cs typeface="Verdana"/>
                <a:sym typeface="Verdana"/>
              </a:rPr>
              <a:t> if available (ex. </a:t>
            </a:r>
            <a:r>
              <a:rPr lang="en-US" sz="1800" dirty="0" err="1">
                <a:solidFill>
                  <a:schemeClr val="dk1"/>
                </a:solidFill>
                <a:latin typeface="+mj-lt"/>
                <a:ea typeface="Verdana"/>
                <a:cs typeface="Verdana"/>
                <a:sym typeface="Verdana"/>
              </a:rPr>
              <a:t>HopBase</a:t>
            </a:r>
            <a:r>
              <a:rPr lang="en-US" sz="1800" dirty="0">
                <a:solidFill>
                  <a:schemeClr val="dk1"/>
                </a:solidFill>
                <a:latin typeface="+mj-lt"/>
                <a:ea typeface="Verdana"/>
                <a:cs typeface="Verdana"/>
                <a:sym typeface="Verdana"/>
              </a:rPr>
              <a:t>)</a:t>
            </a:r>
            <a:endParaRPr lang="en-US" sz="1800" dirty="0">
              <a:solidFill>
                <a:schemeClr val="dk1"/>
              </a:solidFill>
              <a:latin typeface="+mj-lt"/>
              <a:ea typeface="Verdana"/>
              <a:cs typeface="Verdana"/>
            </a:endParaRPr>
          </a:p>
          <a:p>
            <a:pPr marL="914400" lvl="1" indent="-342900">
              <a:buClr>
                <a:schemeClr val="dk1"/>
              </a:buClr>
              <a:buSzPts val="1800"/>
              <a:buFont typeface="Wingdings" panose="05000000000000000000" pitchFamily="2" charset="2"/>
              <a:buChar char="§"/>
            </a:pPr>
            <a:r>
              <a:rPr lang="en-US" sz="1800" dirty="0">
                <a:solidFill>
                  <a:schemeClr val="dk1"/>
                </a:solidFill>
                <a:latin typeface="+mj-lt"/>
                <a:ea typeface="Verdana"/>
                <a:cs typeface="Verdana"/>
              </a:rPr>
              <a:t>Though large, protein descriptions were poor in </a:t>
            </a:r>
            <a:r>
              <a:rPr lang="en-US" sz="1800" dirty="0" err="1">
                <a:solidFill>
                  <a:schemeClr val="dk1"/>
                </a:solidFill>
                <a:latin typeface="+mj-lt"/>
                <a:ea typeface="Verdana"/>
                <a:cs typeface="Verdana"/>
              </a:rPr>
              <a:t>HopBase</a:t>
            </a:r>
            <a:r>
              <a:rPr lang="en-US" sz="1800" dirty="0">
                <a:solidFill>
                  <a:schemeClr val="dk1"/>
                </a:solidFill>
                <a:latin typeface="+mj-lt"/>
                <a:ea typeface="Verdana"/>
                <a:cs typeface="Verdana"/>
              </a:rPr>
              <a:t> and </a:t>
            </a:r>
            <a:r>
              <a:rPr lang="en-US" sz="1800" dirty="0" err="1">
                <a:solidFill>
                  <a:schemeClr val="dk1"/>
                </a:solidFill>
                <a:latin typeface="+mj-lt"/>
                <a:ea typeface="Verdana"/>
                <a:cs typeface="Verdana"/>
              </a:rPr>
              <a:t>Ensembl</a:t>
            </a:r>
            <a:endParaRPr lang="en-US" sz="1800" dirty="0">
              <a:solidFill>
                <a:schemeClr val="dk1"/>
              </a:solidFill>
              <a:latin typeface="+mj-lt"/>
              <a:ea typeface="Verdana"/>
              <a:cs typeface="Verdana"/>
            </a:endParaRPr>
          </a:p>
          <a:p>
            <a:pPr marL="914400" lvl="1" indent="-342900">
              <a:buSzPts val="1800"/>
              <a:buFont typeface="Wingdings" panose="05000000000000000000" pitchFamily="2" charset="2"/>
              <a:buChar char="§"/>
            </a:pPr>
            <a:r>
              <a:rPr lang="en-US" sz="1800" dirty="0">
                <a:solidFill>
                  <a:schemeClr val="dk1"/>
                </a:solidFill>
                <a:latin typeface="+mj-lt"/>
                <a:ea typeface="Verdana"/>
                <a:cs typeface="Verdana"/>
              </a:rPr>
              <a:t>Mapped IDs back to </a:t>
            </a:r>
            <a:r>
              <a:rPr lang="en-US" sz="1800" dirty="0" err="1">
                <a:solidFill>
                  <a:schemeClr val="dk1"/>
                </a:solidFill>
                <a:latin typeface="+mj-lt"/>
                <a:ea typeface="Verdana"/>
                <a:cs typeface="Verdana"/>
              </a:rPr>
              <a:t>UniProtKB</a:t>
            </a:r>
            <a:r>
              <a:rPr lang="en-US" sz="1800" dirty="0">
                <a:solidFill>
                  <a:schemeClr val="dk1"/>
                </a:solidFill>
                <a:latin typeface="+mj-lt"/>
                <a:ea typeface="Verdana"/>
                <a:cs typeface="Verdana"/>
              </a:rPr>
              <a:t> via PAW_BLAST</a:t>
            </a:r>
          </a:p>
          <a:p>
            <a:pPr marL="914400" lvl="1" indent="-342900">
              <a:buClr>
                <a:schemeClr val="dk1"/>
              </a:buClr>
              <a:buSzPts val="1800"/>
              <a:buFont typeface="Wingdings" panose="05000000000000000000" pitchFamily="2" charset="2"/>
              <a:buChar char="§"/>
            </a:pPr>
            <a:r>
              <a:rPr lang="en-US" sz="1800" dirty="0">
                <a:solidFill>
                  <a:schemeClr val="dk1"/>
                </a:solidFill>
                <a:latin typeface="+mj-lt"/>
                <a:ea typeface="Verdana"/>
                <a:cs typeface="Verdana"/>
              </a:rPr>
              <a:t>Majority of IDs were homologous to those in the </a:t>
            </a:r>
            <a:r>
              <a:rPr lang="en-US" sz="1800" dirty="0" err="1">
                <a:solidFill>
                  <a:schemeClr val="dk1"/>
                </a:solidFill>
                <a:latin typeface="+mj-lt"/>
                <a:ea typeface="Verdana"/>
                <a:cs typeface="Verdana"/>
              </a:rPr>
              <a:t>UniProtKB</a:t>
            </a:r>
            <a:r>
              <a:rPr lang="en-US" sz="1800" dirty="0">
                <a:solidFill>
                  <a:schemeClr val="dk1"/>
                </a:solidFill>
                <a:latin typeface="+mj-lt"/>
                <a:ea typeface="Verdana"/>
                <a:cs typeface="Verdana"/>
              </a:rPr>
              <a:t> </a:t>
            </a:r>
            <a:r>
              <a:rPr lang="en-US" sz="1800" dirty="0" err="1">
                <a:solidFill>
                  <a:schemeClr val="dk1"/>
                </a:solidFill>
                <a:latin typeface="+mj-lt"/>
                <a:ea typeface="Verdana"/>
                <a:cs typeface="Verdana"/>
              </a:rPr>
              <a:t>fastas</a:t>
            </a:r>
            <a:endParaRPr lang="en-US" sz="1800" dirty="0">
              <a:solidFill>
                <a:schemeClr val="dk1"/>
              </a:solidFill>
              <a:latin typeface="+mj-lt"/>
              <a:ea typeface="Verdana"/>
              <a:cs typeface="Verdana"/>
            </a:endParaRPr>
          </a:p>
          <a:p>
            <a:pPr marL="1257300" indent="-342900">
              <a:buClr>
                <a:schemeClr val="dk1"/>
              </a:buClr>
              <a:buFont typeface="Wingdings"/>
              <a:buChar char="Ø"/>
            </a:pPr>
            <a:endParaRPr lang="en-US" sz="1800" dirty="0">
              <a:solidFill>
                <a:schemeClr val="dk1"/>
              </a:solidFill>
              <a:latin typeface="+mj-lt"/>
              <a:ea typeface="Verdana"/>
              <a:cs typeface="Verdana"/>
              <a:sym typeface="Verdana"/>
            </a:endParaRPr>
          </a:p>
          <a:p>
            <a:pPr marL="457200" indent="-342900">
              <a:buClr>
                <a:schemeClr val="dk1"/>
              </a:buClr>
              <a:buSzPts val="1800"/>
              <a:buFont typeface="Wingdings"/>
              <a:buChar char="Ø"/>
            </a:pPr>
            <a:r>
              <a:rPr lang="en-US" sz="1800" b="1" dirty="0">
                <a:solidFill>
                  <a:schemeClr val="dk1"/>
                </a:solidFill>
                <a:latin typeface="+mj-lt"/>
                <a:ea typeface="Verdana"/>
                <a:cs typeface="Verdana"/>
                <a:sym typeface="Verdana"/>
              </a:rPr>
              <a:t>Take home: using </a:t>
            </a:r>
            <a:r>
              <a:rPr lang="en-US" sz="1800" b="1" dirty="0" err="1">
                <a:solidFill>
                  <a:schemeClr val="dk1"/>
                </a:solidFill>
                <a:latin typeface="+mj-lt"/>
                <a:ea typeface="Verdana"/>
                <a:cs typeface="Verdana"/>
                <a:sym typeface="Verdana"/>
              </a:rPr>
              <a:t>UniProtKB</a:t>
            </a:r>
            <a:r>
              <a:rPr lang="en-US" sz="1800" b="1" dirty="0">
                <a:solidFill>
                  <a:schemeClr val="dk1"/>
                </a:solidFill>
                <a:latin typeface="+mj-lt"/>
                <a:ea typeface="Verdana"/>
                <a:cs typeface="Verdana"/>
                <a:sym typeface="Verdana"/>
              </a:rPr>
              <a:t> beer-related databases is likely fine</a:t>
            </a:r>
            <a:endParaRPr lang="en-US" sz="1800" b="1" dirty="0">
              <a:solidFill>
                <a:schemeClr val="dk1"/>
              </a:solidFill>
              <a:latin typeface="+mj-lt"/>
              <a:ea typeface="Verdana"/>
              <a:cs typeface="Verdana"/>
            </a:endParaRPr>
          </a:p>
        </p:txBody>
      </p:sp>
      <p:graphicFrame>
        <p:nvGraphicFramePr>
          <p:cNvPr id="3" name="Table 2">
            <a:extLst>
              <a:ext uri="{FF2B5EF4-FFF2-40B4-BE49-F238E27FC236}">
                <a16:creationId xmlns:a16="http://schemas.microsoft.com/office/drawing/2014/main" id="{813BD731-E4D7-46BF-8C39-BE07D34F4E33}"/>
              </a:ext>
            </a:extLst>
          </p:cNvPr>
          <p:cNvGraphicFramePr>
            <a:graphicFrameLocks noGrp="1"/>
          </p:cNvGraphicFramePr>
          <p:nvPr>
            <p:extLst>
              <p:ext uri="{D42A27DB-BD31-4B8C-83A1-F6EECF244321}">
                <p14:modId xmlns:p14="http://schemas.microsoft.com/office/powerpoint/2010/main" val="1320492370"/>
              </p:ext>
            </p:extLst>
          </p:nvPr>
        </p:nvGraphicFramePr>
        <p:xfrm>
          <a:off x="477811" y="861934"/>
          <a:ext cx="7648924" cy="1676400"/>
        </p:xfrm>
        <a:graphic>
          <a:graphicData uri="http://schemas.openxmlformats.org/drawingml/2006/table">
            <a:tbl>
              <a:tblPr firstRow="1" bandRow="1">
                <a:tableStyleId>{5C22544A-7EE6-4342-B048-85BDC9FD1C3A}</a:tableStyleId>
              </a:tblPr>
              <a:tblGrid>
                <a:gridCol w="674905">
                  <a:extLst>
                    <a:ext uri="{9D8B030D-6E8A-4147-A177-3AD203B41FA5}">
                      <a16:colId xmlns:a16="http://schemas.microsoft.com/office/drawing/2014/main" val="390168186"/>
                    </a:ext>
                  </a:extLst>
                </a:gridCol>
                <a:gridCol w="998297">
                  <a:extLst>
                    <a:ext uri="{9D8B030D-6E8A-4147-A177-3AD203B41FA5}">
                      <a16:colId xmlns:a16="http://schemas.microsoft.com/office/drawing/2014/main" val="1894789575"/>
                    </a:ext>
                  </a:extLst>
                </a:gridCol>
                <a:gridCol w="759268">
                  <a:extLst>
                    <a:ext uri="{9D8B030D-6E8A-4147-A177-3AD203B41FA5}">
                      <a16:colId xmlns:a16="http://schemas.microsoft.com/office/drawing/2014/main" val="3114281754"/>
                    </a:ext>
                  </a:extLst>
                </a:gridCol>
                <a:gridCol w="913934">
                  <a:extLst>
                    <a:ext uri="{9D8B030D-6E8A-4147-A177-3AD203B41FA5}">
                      <a16:colId xmlns:a16="http://schemas.microsoft.com/office/drawing/2014/main" val="1098020563"/>
                    </a:ext>
                  </a:extLst>
                </a:gridCol>
                <a:gridCol w="2109079">
                  <a:extLst>
                    <a:ext uri="{9D8B030D-6E8A-4147-A177-3AD203B41FA5}">
                      <a16:colId xmlns:a16="http://schemas.microsoft.com/office/drawing/2014/main" val="2077255971"/>
                    </a:ext>
                  </a:extLst>
                </a:gridCol>
                <a:gridCol w="759268">
                  <a:extLst>
                    <a:ext uri="{9D8B030D-6E8A-4147-A177-3AD203B41FA5}">
                      <a16:colId xmlns:a16="http://schemas.microsoft.com/office/drawing/2014/main" val="52122738"/>
                    </a:ext>
                  </a:extLst>
                </a:gridCol>
                <a:gridCol w="759268">
                  <a:extLst>
                    <a:ext uri="{9D8B030D-6E8A-4147-A177-3AD203B41FA5}">
                      <a16:colId xmlns:a16="http://schemas.microsoft.com/office/drawing/2014/main" val="1831548506"/>
                    </a:ext>
                  </a:extLst>
                </a:gridCol>
                <a:gridCol w="674905">
                  <a:extLst>
                    <a:ext uri="{9D8B030D-6E8A-4147-A177-3AD203B41FA5}">
                      <a16:colId xmlns:a16="http://schemas.microsoft.com/office/drawing/2014/main" val="1176337505"/>
                    </a:ext>
                  </a:extLst>
                </a:gridCol>
              </a:tblGrid>
              <a:tr h="762000">
                <a:tc>
                  <a:txBody>
                    <a:bodyPr/>
                    <a:lstStyle/>
                    <a:p>
                      <a:pPr marL="0" algn="l" rtl="0" eaLnBrk="1" fontAlgn="b" latinLnBrk="0" hangingPunct="1">
                        <a:spcBef>
                          <a:spcPts val="0"/>
                        </a:spcBef>
                        <a:spcAft>
                          <a:spcPts val="0"/>
                        </a:spcAft>
                      </a:pPr>
                      <a:r>
                        <a:rPr lang="en-US" sz="1100" kern="1200">
                          <a:effectLst/>
                        </a:rPr>
                        <a:t>Species</a:t>
                      </a:r>
                      <a:endParaRPr lang="en-US">
                        <a:effectLst/>
                      </a:endParaRPr>
                    </a:p>
                  </a:txBody>
                  <a:tcPr marL="0" marR="0" marT="0" marB="0" anchor="ctr"/>
                </a:tc>
                <a:tc>
                  <a:txBody>
                    <a:bodyPr/>
                    <a:lstStyle/>
                    <a:p>
                      <a:pPr marL="0" algn="l" rtl="0" eaLnBrk="1" fontAlgn="b" latinLnBrk="0" hangingPunct="1">
                        <a:spcBef>
                          <a:spcPts val="0"/>
                        </a:spcBef>
                        <a:spcAft>
                          <a:spcPts val="0"/>
                        </a:spcAft>
                      </a:pPr>
                      <a:r>
                        <a:rPr lang="en-US" sz="1100" kern="1200">
                          <a:effectLst/>
                        </a:rPr>
                        <a:t>Fasta source</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100" kern="1200">
                          <a:effectLst/>
                        </a:rPr>
                        <a:t># entries</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100" kern="1200">
                          <a:effectLst/>
                        </a:rPr>
                        <a:t># IDs (experiment wide)</a:t>
                      </a:r>
                      <a:endParaRPr lang="en-US">
                        <a:effectLst/>
                      </a:endParaRPr>
                    </a:p>
                  </a:txBody>
                  <a:tcPr marL="0" marR="0" marT="0" marB="0" anchor="ctr"/>
                </a:tc>
                <a:tc>
                  <a:txBody>
                    <a:bodyPr/>
                    <a:lstStyle/>
                    <a:p>
                      <a:pPr marL="0" algn="l" rtl="0" eaLnBrk="1" fontAlgn="b" latinLnBrk="0" hangingPunct="1">
                        <a:spcBef>
                          <a:spcPts val="0"/>
                        </a:spcBef>
                        <a:spcAft>
                          <a:spcPts val="0"/>
                        </a:spcAft>
                      </a:pPr>
                      <a:r>
                        <a:rPr lang="en-US" sz="1100" kern="1200">
                          <a:effectLst/>
                        </a:rPr>
                        <a:t>UniProtKB (2021_02)</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100" kern="1200">
                          <a:effectLst/>
                        </a:rPr>
                        <a:t># entries</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100" kern="1200">
                          <a:effectLst/>
                        </a:rPr>
                        <a:t># IDs mapped to UniProtKB entries</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100" kern="1200">
                          <a:effectLst/>
                        </a:rPr>
                        <a:t>% IDs matched</a:t>
                      </a:r>
                      <a:endParaRPr lang="en-US">
                        <a:effectLst/>
                      </a:endParaRPr>
                    </a:p>
                  </a:txBody>
                  <a:tcPr marL="0" marR="0" marT="0" marB="0" anchor="ctr"/>
                </a:tc>
                <a:extLst>
                  <a:ext uri="{0D108BD9-81ED-4DB2-BD59-A6C34878D82A}">
                    <a16:rowId xmlns:a16="http://schemas.microsoft.com/office/drawing/2014/main" val="4132890123"/>
                  </a:ext>
                </a:extLst>
              </a:tr>
              <a:tr h="182880">
                <a:tc>
                  <a:txBody>
                    <a:bodyPr/>
                    <a:lstStyle/>
                    <a:p>
                      <a:pPr marL="0" algn="l" rtl="0" eaLnBrk="1" fontAlgn="b" latinLnBrk="0" hangingPunct="1">
                        <a:spcBef>
                          <a:spcPts val="0"/>
                        </a:spcBef>
                        <a:spcAft>
                          <a:spcPts val="0"/>
                        </a:spcAft>
                      </a:pPr>
                      <a:r>
                        <a:rPr lang="en-US" sz="1100" kern="1200" dirty="0">
                          <a:effectLst/>
                        </a:rPr>
                        <a:t>Barley</a:t>
                      </a:r>
                      <a:endParaRPr lang="en-US" dirty="0">
                        <a:effectLst/>
                      </a:endParaRPr>
                    </a:p>
                  </a:txBody>
                  <a:tcPr marL="0" marR="0" marT="0" marB="0" anchor="ctr"/>
                </a:tc>
                <a:tc>
                  <a:txBody>
                    <a:bodyPr/>
                    <a:lstStyle/>
                    <a:p>
                      <a:pPr marL="0" algn="l" rtl="0" eaLnBrk="1" fontAlgn="b" latinLnBrk="0" hangingPunct="1">
                        <a:spcBef>
                          <a:spcPts val="0"/>
                        </a:spcBef>
                        <a:spcAft>
                          <a:spcPts val="0"/>
                        </a:spcAft>
                      </a:pPr>
                      <a:r>
                        <a:rPr lang="en-US" sz="1100" kern="1200">
                          <a:effectLst/>
                        </a:rPr>
                        <a:t>Ensembl</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100" kern="1200" dirty="0">
                          <a:effectLst/>
                        </a:rPr>
                        <a:t>236,301</a:t>
                      </a:r>
                      <a:endParaRPr lang="en-US" dirty="0">
                        <a:effectLst/>
                      </a:endParaRPr>
                    </a:p>
                  </a:txBody>
                  <a:tcPr marL="0" marR="0" marT="0" marB="0" anchor="ctr"/>
                </a:tc>
                <a:tc>
                  <a:txBody>
                    <a:bodyPr/>
                    <a:lstStyle/>
                    <a:p>
                      <a:pPr marL="0" algn="ctr" rtl="0" eaLnBrk="1" fontAlgn="b" latinLnBrk="0" hangingPunct="1">
                        <a:spcBef>
                          <a:spcPts val="0"/>
                        </a:spcBef>
                        <a:spcAft>
                          <a:spcPts val="0"/>
                        </a:spcAft>
                      </a:pPr>
                      <a:r>
                        <a:rPr lang="en-US" sz="1100" kern="1200">
                          <a:effectLst/>
                        </a:rPr>
                        <a:t>1451</a:t>
                      </a:r>
                      <a:endParaRPr lang="en-US">
                        <a:effectLst/>
                      </a:endParaRPr>
                    </a:p>
                  </a:txBody>
                  <a:tcPr marL="0" marR="0" marT="0" marB="0" anchor="ctr"/>
                </a:tc>
                <a:tc>
                  <a:txBody>
                    <a:bodyPr/>
                    <a:lstStyle/>
                    <a:p>
                      <a:pPr marL="0" algn="l" rtl="0" eaLnBrk="1" fontAlgn="b" latinLnBrk="0" hangingPunct="1">
                        <a:spcBef>
                          <a:spcPts val="0"/>
                        </a:spcBef>
                        <a:spcAft>
                          <a:spcPts val="0"/>
                        </a:spcAft>
                      </a:pPr>
                      <a:r>
                        <a:rPr lang="en-US" sz="1100" kern="1200">
                          <a:effectLst/>
                        </a:rPr>
                        <a:t>4513 - reviewed only</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100" kern="1200">
                          <a:effectLst/>
                        </a:rPr>
                        <a:t>368</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100" kern="1200">
                          <a:effectLst/>
                        </a:rPr>
                        <a:t>1437</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100" kern="1200">
                          <a:effectLst/>
                        </a:rPr>
                        <a:t>99.0%</a:t>
                      </a:r>
                      <a:endParaRPr lang="en-US">
                        <a:effectLst/>
                      </a:endParaRPr>
                    </a:p>
                  </a:txBody>
                  <a:tcPr marL="0" marR="0" marT="0" marB="0" anchor="ctr"/>
                </a:tc>
                <a:extLst>
                  <a:ext uri="{0D108BD9-81ED-4DB2-BD59-A6C34878D82A}">
                    <a16:rowId xmlns:a16="http://schemas.microsoft.com/office/drawing/2014/main" val="1718105889"/>
                  </a:ext>
                </a:extLst>
              </a:tr>
              <a:tr h="182880">
                <a:tc>
                  <a:txBody>
                    <a:bodyPr/>
                    <a:lstStyle/>
                    <a:p>
                      <a:pPr marL="0" algn="l" rtl="0" eaLnBrk="1" fontAlgn="b" latinLnBrk="0" hangingPunct="1">
                        <a:spcBef>
                          <a:spcPts val="0"/>
                        </a:spcBef>
                        <a:spcAft>
                          <a:spcPts val="0"/>
                        </a:spcAft>
                      </a:pPr>
                      <a:r>
                        <a:rPr lang="en-US" sz="1100" kern="1200" dirty="0">
                          <a:effectLst/>
                        </a:rPr>
                        <a:t>Hops</a:t>
                      </a:r>
                      <a:endParaRPr lang="en-US" dirty="0">
                        <a:effectLst/>
                      </a:endParaRPr>
                    </a:p>
                  </a:txBody>
                  <a:tcPr marL="0" marR="0" marT="0" marB="0" anchor="ctr"/>
                </a:tc>
                <a:tc>
                  <a:txBody>
                    <a:bodyPr/>
                    <a:lstStyle/>
                    <a:p>
                      <a:pPr marL="0" algn="l" rtl="0" eaLnBrk="1" fontAlgn="b" latinLnBrk="0" hangingPunct="1">
                        <a:spcBef>
                          <a:spcPts val="0"/>
                        </a:spcBef>
                        <a:spcAft>
                          <a:spcPts val="0"/>
                        </a:spcAft>
                      </a:pPr>
                      <a:r>
                        <a:rPr lang="en-US" sz="1100" kern="1200">
                          <a:effectLst/>
                        </a:rPr>
                        <a:t>HopBase</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100" kern="1200" dirty="0">
                          <a:effectLst/>
                        </a:rPr>
                        <a:t>91,258</a:t>
                      </a:r>
                      <a:endParaRPr lang="en-US" dirty="0">
                        <a:effectLst/>
                      </a:endParaRPr>
                    </a:p>
                  </a:txBody>
                  <a:tcPr marL="0" marR="0" marT="0" marB="0" anchor="ctr"/>
                </a:tc>
                <a:tc>
                  <a:txBody>
                    <a:bodyPr/>
                    <a:lstStyle/>
                    <a:p>
                      <a:pPr marL="0" algn="ctr" rtl="0" eaLnBrk="1" fontAlgn="b" latinLnBrk="0" hangingPunct="1">
                        <a:spcBef>
                          <a:spcPts val="0"/>
                        </a:spcBef>
                        <a:spcAft>
                          <a:spcPts val="0"/>
                        </a:spcAft>
                      </a:pPr>
                      <a:r>
                        <a:rPr lang="en-US" sz="1100" kern="1200">
                          <a:effectLst/>
                        </a:rPr>
                        <a:t>778</a:t>
                      </a:r>
                      <a:endParaRPr lang="en-US">
                        <a:effectLst/>
                      </a:endParaRPr>
                    </a:p>
                  </a:txBody>
                  <a:tcPr marL="0" marR="0" marT="0" marB="0" anchor="ctr"/>
                </a:tc>
                <a:tc>
                  <a:txBody>
                    <a:bodyPr/>
                    <a:lstStyle/>
                    <a:p>
                      <a:pPr marL="0" algn="l" rtl="0" eaLnBrk="1" fontAlgn="b" latinLnBrk="0" hangingPunct="1">
                        <a:spcBef>
                          <a:spcPts val="0"/>
                        </a:spcBef>
                        <a:spcAft>
                          <a:spcPts val="0"/>
                        </a:spcAft>
                      </a:pPr>
                      <a:r>
                        <a:rPr lang="en-US" sz="1100" kern="1200">
                          <a:effectLst/>
                        </a:rPr>
                        <a:t>3486 - reviewed and unreviewed</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100" kern="1200">
                          <a:effectLst/>
                        </a:rPr>
                        <a:t>396</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100" kern="1200">
                          <a:effectLst/>
                        </a:rPr>
                        <a:t>762</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100" kern="1200">
                          <a:effectLst/>
                        </a:rPr>
                        <a:t>97.9%</a:t>
                      </a:r>
                      <a:endParaRPr lang="en-US">
                        <a:effectLst/>
                      </a:endParaRPr>
                    </a:p>
                  </a:txBody>
                  <a:tcPr marL="0" marR="0" marT="0" marB="0" anchor="ctr"/>
                </a:tc>
                <a:extLst>
                  <a:ext uri="{0D108BD9-81ED-4DB2-BD59-A6C34878D82A}">
                    <a16:rowId xmlns:a16="http://schemas.microsoft.com/office/drawing/2014/main" val="307150544"/>
                  </a:ext>
                </a:extLst>
              </a:tr>
              <a:tr h="182880">
                <a:tc>
                  <a:txBody>
                    <a:bodyPr/>
                    <a:lstStyle/>
                    <a:p>
                      <a:pPr marL="0" algn="l" rtl="0" eaLnBrk="1" fontAlgn="b" latinLnBrk="0" hangingPunct="1">
                        <a:spcBef>
                          <a:spcPts val="0"/>
                        </a:spcBef>
                        <a:spcAft>
                          <a:spcPts val="0"/>
                        </a:spcAft>
                      </a:pPr>
                      <a:r>
                        <a:rPr lang="en-US" sz="1100" kern="1200">
                          <a:effectLst/>
                        </a:rPr>
                        <a:t>Rice</a:t>
                      </a:r>
                      <a:endParaRPr lang="en-US">
                        <a:effectLst/>
                      </a:endParaRPr>
                    </a:p>
                  </a:txBody>
                  <a:tcPr marL="0" marR="0" marT="0" marB="0" anchor="ctr"/>
                </a:tc>
                <a:tc>
                  <a:txBody>
                    <a:bodyPr/>
                    <a:lstStyle/>
                    <a:p>
                      <a:pPr marL="0" algn="l" rtl="0" eaLnBrk="1" fontAlgn="b" latinLnBrk="0" hangingPunct="1">
                        <a:spcBef>
                          <a:spcPts val="0"/>
                        </a:spcBef>
                        <a:spcAft>
                          <a:spcPts val="0"/>
                        </a:spcAft>
                      </a:pPr>
                      <a:r>
                        <a:rPr lang="en-US" sz="1100" kern="1200">
                          <a:effectLst/>
                        </a:rPr>
                        <a:t>NCBI RefSeq</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100" kern="1200" dirty="0">
                          <a:effectLst/>
                        </a:rPr>
                        <a:t>42,580</a:t>
                      </a:r>
                      <a:endParaRPr lang="en-US" dirty="0">
                        <a:effectLst/>
                      </a:endParaRPr>
                    </a:p>
                  </a:txBody>
                  <a:tcPr marL="0" marR="0" marT="0" marB="0" anchor="ctr"/>
                </a:tc>
                <a:tc>
                  <a:txBody>
                    <a:bodyPr/>
                    <a:lstStyle/>
                    <a:p>
                      <a:pPr marL="0" algn="ctr" rtl="0" eaLnBrk="1" fontAlgn="b" latinLnBrk="0" hangingPunct="1">
                        <a:spcBef>
                          <a:spcPts val="0"/>
                        </a:spcBef>
                        <a:spcAft>
                          <a:spcPts val="0"/>
                        </a:spcAft>
                      </a:pPr>
                      <a:r>
                        <a:rPr lang="en-US" sz="1100" kern="1200">
                          <a:effectLst/>
                        </a:rPr>
                        <a:t>275</a:t>
                      </a:r>
                      <a:endParaRPr lang="en-US">
                        <a:effectLst/>
                      </a:endParaRPr>
                    </a:p>
                  </a:txBody>
                  <a:tcPr marL="0" marR="0" marT="0" marB="0" anchor="ctr"/>
                </a:tc>
                <a:tc>
                  <a:txBody>
                    <a:bodyPr/>
                    <a:lstStyle/>
                    <a:p>
                      <a:pPr marL="0" algn="l" rtl="0" eaLnBrk="1" fontAlgn="b" latinLnBrk="0" hangingPunct="1">
                        <a:spcBef>
                          <a:spcPts val="0"/>
                        </a:spcBef>
                        <a:spcAft>
                          <a:spcPts val="0"/>
                        </a:spcAft>
                      </a:pPr>
                      <a:r>
                        <a:rPr lang="en-US" sz="1100" kern="1200">
                          <a:effectLst/>
                        </a:rPr>
                        <a:t>4530 - reviewed only</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100" kern="1200">
                          <a:effectLst/>
                        </a:rPr>
                        <a:t>5047</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100" kern="1200">
                          <a:effectLst/>
                        </a:rPr>
                        <a:t>275</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100" kern="1200">
                          <a:effectLst/>
                        </a:rPr>
                        <a:t>100.0%</a:t>
                      </a:r>
                      <a:endParaRPr lang="en-US">
                        <a:effectLst/>
                      </a:endParaRPr>
                    </a:p>
                  </a:txBody>
                  <a:tcPr marL="0" marR="0" marT="0" marB="0" anchor="ctr"/>
                </a:tc>
                <a:extLst>
                  <a:ext uri="{0D108BD9-81ED-4DB2-BD59-A6C34878D82A}">
                    <a16:rowId xmlns:a16="http://schemas.microsoft.com/office/drawing/2014/main" val="1323547426"/>
                  </a:ext>
                </a:extLst>
              </a:tr>
              <a:tr h="182880">
                <a:tc>
                  <a:txBody>
                    <a:bodyPr/>
                    <a:lstStyle/>
                    <a:p>
                      <a:pPr marL="0" algn="l" rtl="0" eaLnBrk="1" fontAlgn="b" latinLnBrk="0" hangingPunct="1">
                        <a:spcBef>
                          <a:spcPts val="0"/>
                        </a:spcBef>
                        <a:spcAft>
                          <a:spcPts val="0"/>
                        </a:spcAft>
                      </a:pPr>
                      <a:r>
                        <a:rPr lang="en-US" sz="1100" kern="1200">
                          <a:effectLst/>
                        </a:rPr>
                        <a:t>Wheat</a:t>
                      </a:r>
                      <a:endParaRPr lang="en-US">
                        <a:effectLst/>
                      </a:endParaRPr>
                    </a:p>
                  </a:txBody>
                  <a:tcPr marL="0" marR="0" marT="0" marB="0" anchor="ctr"/>
                </a:tc>
                <a:tc>
                  <a:txBody>
                    <a:bodyPr/>
                    <a:lstStyle/>
                    <a:p>
                      <a:pPr marL="0" algn="l" rtl="0" eaLnBrk="1" fontAlgn="b" latinLnBrk="0" hangingPunct="1">
                        <a:spcBef>
                          <a:spcPts val="0"/>
                        </a:spcBef>
                        <a:spcAft>
                          <a:spcPts val="0"/>
                        </a:spcAft>
                      </a:pPr>
                      <a:r>
                        <a:rPr lang="en-US" sz="1100" kern="1200">
                          <a:effectLst/>
                        </a:rPr>
                        <a:t>Ensembl</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100" kern="1200" dirty="0">
                          <a:effectLst/>
                        </a:rPr>
                        <a:t>133,346</a:t>
                      </a:r>
                      <a:endParaRPr lang="en-US" dirty="0">
                        <a:effectLst/>
                      </a:endParaRPr>
                    </a:p>
                  </a:txBody>
                  <a:tcPr marL="0" marR="0" marT="0" marB="0" anchor="ctr"/>
                </a:tc>
                <a:tc>
                  <a:txBody>
                    <a:bodyPr/>
                    <a:lstStyle/>
                    <a:p>
                      <a:pPr marL="0" algn="ctr" rtl="0" eaLnBrk="1" fontAlgn="b" latinLnBrk="0" hangingPunct="1">
                        <a:spcBef>
                          <a:spcPts val="0"/>
                        </a:spcBef>
                        <a:spcAft>
                          <a:spcPts val="0"/>
                        </a:spcAft>
                      </a:pPr>
                      <a:r>
                        <a:rPr lang="en-US" sz="1100" kern="1200">
                          <a:effectLst/>
                        </a:rPr>
                        <a:t>695</a:t>
                      </a:r>
                      <a:endParaRPr lang="en-US">
                        <a:effectLst/>
                      </a:endParaRPr>
                    </a:p>
                  </a:txBody>
                  <a:tcPr marL="0" marR="0" marT="0" marB="0" anchor="ctr"/>
                </a:tc>
                <a:tc>
                  <a:txBody>
                    <a:bodyPr/>
                    <a:lstStyle/>
                    <a:p>
                      <a:pPr marL="0" algn="l" rtl="0" eaLnBrk="1" fontAlgn="b" latinLnBrk="0" hangingPunct="1">
                        <a:spcBef>
                          <a:spcPts val="0"/>
                        </a:spcBef>
                        <a:spcAft>
                          <a:spcPts val="0"/>
                        </a:spcAft>
                      </a:pPr>
                      <a:r>
                        <a:rPr lang="en-US" sz="1100" kern="1200">
                          <a:effectLst/>
                        </a:rPr>
                        <a:t>4565 - reviewed only</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100" kern="1200">
                          <a:effectLst/>
                        </a:rPr>
                        <a:t>379</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100" kern="1200">
                          <a:effectLst/>
                        </a:rPr>
                        <a:t>692</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100" kern="1200">
                          <a:effectLst/>
                        </a:rPr>
                        <a:t>99.6%</a:t>
                      </a:r>
                      <a:endParaRPr lang="en-US">
                        <a:effectLst/>
                      </a:endParaRPr>
                    </a:p>
                  </a:txBody>
                  <a:tcPr marL="0" marR="0" marT="0" marB="0" anchor="ctr"/>
                </a:tc>
                <a:extLst>
                  <a:ext uri="{0D108BD9-81ED-4DB2-BD59-A6C34878D82A}">
                    <a16:rowId xmlns:a16="http://schemas.microsoft.com/office/drawing/2014/main" val="2591231702"/>
                  </a:ext>
                </a:extLst>
              </a:tr>
              <a:tr h="182880">
                <a:tc>
                  <a:txBody>
                    <a:bodyPr/>
                    <a:lstStyle/>
                    <a:p>
                      <a:pPr marL="0" algn="l" rtl="0" eaLnBrk="1" fontAlgn="b" latinLnBrk="0" hangingPunct="1">
                        <a:spcBef>
                          <a:spcPts val="0"/>
                        </a:spcBef>
                        <a:spcAft>
                          <a:spcPts val="0"/>
                        </a:spcAft>
                      </a:pPr>
                      <a:r>
                        <a:rPr lang="en-US" sz="1100" kern="1200">
                          <a:effectLst/>
                        </a:rPr>
                        <a:t>Yeast</a:t>
                      </a:r>
                      <a:endParaRPr lang="en-US">
                        <a:effectLst/>
                      </a:endParaRPr>
                    </a:p>
                  </a:txBody>
                  <a:tcPr marL="0" marR="0" marT="0" marB="0" anchor="ctr"/>
                </a:tc>
                <a:tc>
                  <a:txBody>
                    <a:bodyPr/>
                    <a:lstStyle/>
                    <a:p>
                      <a:pPr marL="0" algn="l" rtl="0" eaLnBrk="1" fontAlgn="b" latinLnBrk="0" hangingPunct="1">
                        <a:spcBef>
                          <a:spcPts val="0"/>
                        </a:spcBef>
                        <a:spcAft>
                          <a:spcPts val="0"/>
                        </a:spcAft>
                      </a:pPr>
                      <a:r>
                        <a:rPr lang="en-US" sz="1100" kern="1200">
                          <a:effectLst/>
                        </a:rPr>
                        <a:t>UniProtKB</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100" kern="1200" dirty="0">
                          <a:effectLst/>
                        </a:rPr>
                        <a:t>7,905</a:t>
                      </a:r>
                      <a:endParaRPr lang="en-US" dirty="0">
                        <a:effectLst/>
                      </a:endParaRPr>
                    </a:p>
                  </a:txBody>
                  <a:tcPr marL="0" marR="0" marT="0" marB="0" anchor="ctr"/>
                </a:tc>
                <a:tc>
                  <a:txBody>
                    <a:bodyPr/>
                    <a:lstStyle/>
                    <a:p>
                      <a:pPr marL="0" algn="ctr" rtl="0" eaLnBrk="1" fontAlgn="b" latinLnBrk="0" hangingPunct="1">
                        <a:spcBef>
                          <a:spcPts val="0"/>
                        </a:spcBef>
                        <a:spcAft>
                          <a:spcPts val="0"/>
                        </a:spcAft>
                      </a:pPr>
                      <a:r>
                        <a:rPr lang="en-US" sz="1100" kern="1200">
                          <a:effectLst/>
                        </a:rPr>
                        <a:t>2719</a:t>
                      </a:r>
                      <a:endParaRPr lang="en-US">
                        <a:effectLst/>
                      </a:endParaRPr>
                    </a:p>
                  </a:txBody>
                  <a:tcPr marL="0" marR="0" marT="0" marB="0" anchor="ctr"/>
                </a:tc>
                <a:tc>
                  <a:txBody>
                    <a:bodyPr/>
                    <a:lstStyle/>
                    <a:p>
                      <a:pPr marL="0" algn="l" rtl="0" eaLnBrk="1" fontAlgn="b" latinLnBrk="0" hangingPunct="1">
                        <a:spcBef>
                          <a:spcPts val="0"/>
                        </a:spcBef>
                        <a:spcAft>
                          <a:spcPts val="0"/>
                        </a:spcAft>
                      </a:pPr>
                      <a:r>
                        <a:rPr lang="en-US" sz="1100" kern="1200">
                          <a:effectLst/>
                        </a:rPr>
                        <a:t>NA</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100" kern="1200">
                          <a:effectLst/>
                        </a:rPr>
                        <a:t>NA</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100" kern="1200">
                          <a:effectLst/>
                        </a:rPr>
                        <a:t>NA</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100" kern="1200" dirty="0">
                          <a:effectLst/>
                        </a:rPr>
                        <a:t>NA</a:t>
                      </a:r>
                      <a:endParaRPr lang="en-US" dirty="0">
                        <a:effectLst/>
                      </a:endParaRPr>
                    </a:p>
                  </a:txBody>
                  <a:tcPr marL="0" marR="0" marT="0" marB="0" anchor="ctr"/>
                </a:tc>
                <a:extLst>
                  <a:ext uri="{0D108BD9-81ED-4DB2-BD59-A6C34878D82A}">
                    <a16:rowId xmlns:a16="http://schemas.microsoft.com/office/drawing/2014/main" val="3872230512"/>
                  </a:ext>
                </a:extLst>
              </a:tr>
            </a:tbl>
          </a:graphicData>
        </a:graphic>
      </p:graphicFrame>
      <p:sp>
        <p:nvSpPr>
          <p:cNvPr id="2" name="Rectangle 1">
            <a:extLst>
              <a:ext uri="{FF2B5EF4-FFF2-40B4-BE49-F238E27FC236}">
                <a16:creationId xmlns:a16="http://schemas.microsoft.com/office/drawing/2014/main" id="{BCC3EC38-8256-42C9-BA6D-CF86BAA9BC3C}"/>
              </a:ext>
            </a:extLst>
          </p:cNvPr>
          <p:cNvSpPr/>
          <p:nvPr/>
        </p:nvSpPr>
        <p:spPr>
          <a:xfrm>
            <a:off x="7442200" y="861934"/>
            <a:ext cx="684535" cy="1676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31853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gbf73847ce3_0_19"/>
          <p:cNvSpPr txBox="1">
            <a:spLocks noGrp="1"/>
          </p:cNvSpPr>
          <p:nvPr>
            <p:ph type="title"/>
          </p:nvPr>
        </p:nvSpPr>
        <p:spPr>
          <a:xfrm>
            <a:off x="139336" y="425761"/>
            <a:ext cx="3241640" cy="762556"/>
          </a:xfrm>
          <a:prstGeom prst="rect">
            <a:avLst/>
          </a:prstGeom>
          <a:noFill/>
          <a:ln>
            <a:noFill/>
          </a:ln>
        </p:spPr>
        <p:txBody>
          <a:bodyPr spcFirstLastPara="1" wrap="square" lIns="91425" tIns="45700" rIns="91425" bIns="45700" anchor="b" anchorCtr="0">
            <a:noAutofit/>
          </a:bodyPr>
          <a:lstStyle/>
          <a:p>
            <a:r>
              <a:rPr lang="en-US" sz="2400" dirty="0"/>
              <a:t>So what proteins are in </a:t>
            </a:r>
            <a:r>
              <a:rPr lang="en-US" sz="2400" dirty="0" err="1"/>
              <a:t>prgBrew</a:t>
            </a:r>
            <a:r>
              <a:rPr lang="en-US" sz="2400" dirty="0"/>
              <a:t>?</a:t>
            </a:r>
          </a:p>
        </p:txBody>
      </p:sp>
      <p:pic>
        <p:nvPicPr>
          <p:cNvPr id="128" name="Google Shape;128;gbf73847ce3_0_19"/>
          <p:cNvPicPr preferRelativeResize="0"/>
          <p:nvPr/>
        </p:nvPicPr>
        <p:blipFill>
          <a:blip r:embed="rId3">
            <a:alphaModFix/>
          </a:blip>
          <a:stretch>
            <a:fillRect/>
          </a:stretch>
        </p:blipFill>
        <p:spPr>
          <a:xfrm>
            <a:off x="139336" y="1945480"/>
            <a:ext cx="713416" cy="1453948"/>
          </a:xfrm>
          <a:prstGeom prst="rect">
            <a:avLst/>
          </a:prstGeom>
          <a:noFill/>
          <a:ln w="28575" cap="flat" cmpd="sng">
            <a:noFill/>
            <a:prstDash val="solid"/>
            <a:round/>
            <a:headEnd type="none" w="sm" len="sm"/>
            <a:tailEnd type="none" w="sm" len="sm"/>
          </a:ln>
        </p:spPr>
      </p:pic>
      <p:sp>
        <p:nvSpPr>
          <p:cNvPr id="3" name="TextBox 2">
            <a:extLst>
              <a:ext uri="{FF2B5EF4-FFF2-40B4-BE49-F238E27FC236}">
                <a16:creationId xmlns:a16="http://schemas.microsoft.com/office/drawing/2014/main" id="{8B89E99A-7824-48E0-AF77-DECA61726ADE}"/>
              </a:ext>
            </a:extLst>
          </p:cNvPr>
          <p:cNvSpPr txBox="1"/>
          <p:nvPr/>
        </p:nvSpPr>
        <p:spPr>
          <a:xfrm>
            <a:off x="766040" y="1715332"/>
            <a:ext cx="2614936" cy="707886"/>
          </a:xfrm>
          <a:prstGeom prst="rect">
            <a:avLst/>
          </a:prstGeom>
          <a:noFill/>
        </p:spPr>
        <p:txBody>
          <a:bodyPr wrap="square" lIns="91440" tIns="45720" rIns="91440" bIns="45720" rtlCol="0" anchor="t">
            <a:spAutoFit/>
          </a:bodyPr>
          <a:lstStyle/>
          <a:p>
            <a:pPr algn="ctr"/>
            <a:r>
              <a:rPr lang="en-US" sz="2000" dirty="0"/>
              <a:t>2889 proteins across 3 replicates</a:t>
            </a:r>
            <a:endParaRPr lang="en-US" dirty="0"/>
          </a:p>
        </p:txBody>
      </p:sp>
      <p:sp>
        <p:nvSpPr>
          <p:cNvPr id="6" name="Arrow: Right 5">
            <a:extLst>
              <a:ext uri="{FF2B5EF4-FFF2-40B4-BE49-F238E27FC236}">
                <a16:creationId xmlns:a16="http://schemas.microsoft.com/office/drawing/2014/main" id="{4D1C37A3-B18F-4864-9A7B-DCF3E837160B}"/>
              </a:ext>
            </a:extLst>
          </p:cNvPr>
          <p:cNvSpPr/>
          <p:nvPr/>
        </p:nvSpPr>
        <p:spPr>
          <a:xfrm>
            <a:off x="1025446" y="2361591"/>
            <a:ext cx="2182835" cy="470487"/>
          </a:xfrm>
          <a:prstGeom prst="rightArrow">
            <a:avLst/>
          </a:prstGeom>
          <a:solidFill>
            <a:srgbClr val="4472C4"/>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cs typeface="Arial"/>
              </a:rPr>
              <a:t>Participant 23</a:t>
            </a:r>
            <a:endParaRPr lang="en-US"/>
          </a:p>
        </p:txBody>
      </p:sp>
      <p:sp>
        <p:nvSpPr>
          <p:cNvPr id="34" name="TextBox 33">
            <a:extLst>
              <a:ext uri="{FF2B5EF4-FFF2-40B4-BE49-F238E27FC236}">
                <a16:creationId xmlns:a16="http://schemas.microsoft.com/office/drawing/2014/main" id="{15A05941-4D8F-492F-A319-3C5BF4F950E9}"/>
              </a:ext>
            </a:extLst>
          </p:cNvPr>
          <p:cNvSpPr txBox="1"/>
          <p:nvPr/>
        </p:nvSpPr>
        <p:spPr>
          <a:xfrm>
            <a:off x="1025446" y="2696812"/>
            <a:ext cx="2182836" cy="707886"/>
          </a:xfrm>
          <a:prstGeom prst="rect">
            <a:avLst/>
          </a:prstGeom>
          <a:noFill/>
        </p:spPr>
        <p:txBody>
          <a:bodyPr wrap="square" lIns="91440" tIns="45720" rIns="91440" bIns="45720" rtlCol="0" anchor="t">
            <a:spAutoFit/>
          </a:bodyPr>
          <a:lstStyle/>
          <a:p>
            <a:pPr algn="ctr"/>
            <a:r>
              <a:rPr lang="en-US" sz="2000" dirty="0"/>
              <a:t>2391 proteins were yeast</a:t>
            </a:r>
          </a:p>
        </p:txBody>
      </p:sp>
      <p:sp>
        <p:nvSpPr>
          <p:cNvPr id="7" name="TextBox 6">
            <a:extLst>
              <a:ext uri="{FF2B5EF4-FFF2-40B4-BE49-F238E27FC236}">
                <a16:creationId xmlns:a16="http://schemas.microsoft.com/office/drawing/2014/main" id="{28A37BE1-693C-4444-9923-7DFA1E262648}"/>
              </a:ext>
            </a:extLst>
          </p:cNvPr>
          <p:cNvSpPr txBox="1"/>
          <p:nvPr/>
        </p:nvSpPr>
        <p:spPr>
          <a:xfrm>
            <a:off x="-78724" y="4827596"/>
            <a:ext cx="779626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dirty="0"/>
              <a:t>* wheat and rice aren't in </a:t>
            </a:r>
            <a:r>
              <a:rPr lang="en-US" i="1" dirty="0" err="1"/>
              <a:t>prgBrew</a:t>
            </a:r>
            <a:r>
              <a:rPr lang="en-US" i="1" dirty="0"/>
              <a:t> malt, and likely an artifact of cereal protein homology.</a:t>
            </a:r>
          </a:p>
        </p:txBody>
      </p:sp>
      <p:pic>
        <p:nvPicPr>
          <p:cNvPr id="10" name="Picture 9">
            <a:extLst>
              <a:ext uri="{FF2B5EF4-FFF2-40B4-BE49-F238E27FC236}">
                <a16:creationId xmlns:a16="http://schemas.microsoft.com/office/drawing/2014/main" id="{4F90339D-5DC8-4DAE-891C-B51EF80568E9}"/>
              </a:ext>
            </a:extLst>
          </p:cNvPr>
          <p:cNvPicPr>
            <a:picLocks noChangeAspect="1"/>
          </p:cNvPicPr>
          <p:nvPr/>
        </p:nvPicPr>
        <p:blipFill rotWithShape="1">
          <a:blip r:embed="rId4"/>
          <a:srcRect r="23460"/>
          <a:stretch/>
        </p:blipFill>
        <p:spPr>
          <a:xfrm>
            <a:off x="3246577" y="1708579"/>
            <a:ext cx="2369821" cy="1976466"/>
          </a:xfrm>
          <a:prstGeom prst="rect">
            <a:avLst/>
          </a:prstGeom>
        </p:spPr>
      </p:pic>
      <p:pic>
        <p:nvPicPr>
          <p:cNvPr id="12" name="Picture 11">
            <a:extLst>
              <a:ext uri="{FF2B5EF4-FFF2-40B4-BE49-F238E27FC236}">
                <a16:creationId xmlns:a16="http://schemas.microsoft.com/office/drawing/2014/main" id="{8D3BC1C3-D2FA-4CAC-95C9-7CAAB6DFA2F5}"/>
              </a:ext>
            </a:extLst>
          </p:cNvPr>
          <p:cNvPicPr>
            <a:picLocks noChangeAspect="1"/>
          </p:cNvPicPr>
          <p:nvPr/>
        </p:nvPicPr>
        <p:blipFill>
          <a:blip r:embed="rId5"/>
          <a:stretch>
            <a:fillRect/>
          </a:stretch>
        </p:blipFill>
        <p:spPr>
          <a:xfrm>
            <a:off x="5602106" y="1592608"/>
            <a:ext cx="3215379" cy="2478939"/>
          </a:xfrm>
          <a:prstGeom prst="rect">
            <a:avLst/>
          </a:prstGeom>
        </p:spPr>
      </p:pic>
      <p:pic>
        <p:nvPicPr>
          <p:cNvPr id="14" name="Picture 13">
            <a:extLst>
              <a:ext uri="{FF2B5EF4-FFF2-40B4-BE49-F238E27FC236}">
                <a16:creationId xmlns:a16="http://schemas.microsoft.com/office/drawing/2014/main" id="{6272AA90-DE8D-4015-A365-71566E8C2F94}"/>
              </a:ext>
            </a:extLst>
          </p:cNvPr>
          <p:cNvPicPr>
            <a:picLocks noChangeAspect="1"/>
          </p:cNvPicPr>
          <p:nvPr/>
        </p:nvPicPr>
        <p:blipFill>
          <a:blip r:embed="rId6"/>
          <a:stretch>
            <a:fillRect/>
          </a:stretch>
        </p:blipFill>
        <p:spPr>
          <a:xfrm>
            <a:off x="5602105" y="1592608"/>
            <a:ext cx="3215379" cy="2477825"/>
          </a:xfrm>
          <a:prstGeom prst="rect">
            <a:avLst/>
          </a:prstGeom>
        </p:spPr>
      </p:pic>
      <p:cxnSp>
        <p:nvCxnSpPr>
          <p:cNvPr id="18" name="Straight Arrow Connector 17">
            <a:extLst>
              <a:ext uri="{FF2B5EF4-FFF2-40B4-BE49-F238E27FC236}">
                <a16:creationId xmlns:a16="http://schemas.microsoft.com/office/drawing/2014/main" id="{EAA4E053-5C45-4607-904D-446095C1DDBB}"/>
              </a:ext>
            </a:extLst>
          </p:cNvPr>
          <p:cNvCxnSpPr>
            <a:cxnSpLocks/>
          </p:cNvCxnSpPr>
          <p:nvPr/>
        </p:nvCxnSpPr>
        <p:spPr>
          <a:xfrm flipH="1">
            <a:off x="6199632" y="813064"/>
            <a:ext cx="323298" cy="106145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667C351C-1DD4-4F8A-B074-BE5721CDA3A6}"/>
              </a:ext>
            </a:extLst>
          </p:cNvPr>
          <p:cNvSpPr txBox="1"/>
          <p:nvPr/>
        </p:nvSpPr>
        <p:spPr>
          <a:xfrm>
            <a:off x="6437376" y="505287"/>
            <a:ext cx="1625766" cy="307777"/>
          </a:xfrm>
          <a:prstGeom prst="rect">
            <a:avLst/>
          </a:prstGeom>
          <a:noFill/>
        </p:spPr>
        <p:txBody>
          <a:bodyPr wrap="none" rtlCol="0">
            <a:spAutoFit/>
          </a:bodyPr>
          <a:lstStyle/>
          <a:p>
            <a:r>
              <a:rPr lang="en-US" dirty="0"/>
              <a:t>Serpin-Z4 (barley)</a:t>
            </a:r>
          </a:p>
        </p:txBody>
      </p:sp>
      <p:cxnSp>
        <p:nvCxnSpPr>
          <p:cNvPr id="26" name="Straight Arrow Connector 25">
            <a:extLst>
              <a:ext uri="{FF2B5EF4-FFF2-40B4-BE49-F238E27FC236}">
                <a16:creationId xmlns:a16="http://schemas.microsoft.com/office/drawing/2014/main" id="{F8898CFE-1E75-48B3-B5A6-A98A05431309}"/>
              </a:ext>
            </a:extLst>
          </p:cNvPr>
          <p:cNvCxnSpPr>
            <a:cxnSpLocks/>
          </p:cNvCxnSpPr>
          <p:nvPr/>
        </p:nvCxnSpPr>
        <p:spPr>
          <a:xfrm flipH="1">
            <a:off x="6285186" y="1188317"/>
            <a:ext cx="237744" cy="131185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7" name="TextBox 26">
            <a:extLst>
              <a:ext uri="{FF2B5EF4-FFF2-40B4-BE49-F238E27FC236}">
                <a16:creationId xmlns:a16="http://schemas.microsoft.com/office/drawing/2014/main" id="{FF03A032-B091-47E6-BBF4-9AE433DDE88C}"/>
              </a:ext>
            </a:extLst>
          </p:cNvPr>
          <p:cNvSpPr txBox="1"/>
          <p:nvPr/>
        </p:nvSpPr>
        <p:spPr>
          <a:xfrm>
            <a:off x="6437376" y="813064"/>
            <a:ext cx="2478024" cy="523220"/>
          </a:xfrm>
          <a:prstGeom prst="rect">
            <a:avLst/>
          </a:prstGeom>
          <a:noFill/>
        </p:spPr>
        <p:txBody>
          <a:bodyPr wrap="square" rtlCol="0">
            <a:spAutoFit/>
          </a:bodyPr>
          <a:lstStyle/>
          <a:p>
            <a:r>
              <a:rPr lang="en-US" dirty="0"/>
              <a:t>Non-specific lipid-transfer protein 1 (barley; ranked 40) </a:t>
            </a:r>
          </a:p>
        </p:txBody>
      </p:sp>
      <p:sp>
        <p:nvSpPr>
          <p:cNvPr id="29" name="TextBox 28">
            <a:extLst>
              <a:ext uri="{FF2B5EF4-FFF2-40B4-BE49-F238E27FC236}">
                <a16:creationId xmlns:a16="http://schemas.microsoft.com/office/drawing/2014/main" id="{531EFAD8-EF8E-4272-A120-25412340BE43}"/>
              </a:ext>
            </a:extLst>
          </p:cNvPr>
          <p:cNvSpPr txBox="1"/>
          <p:nvPr/>
        </p:nvSpPr>
        <p:spPr>
          <a:xfrm>
            <a:off x="6437376" y="4190733"/>
            <a:ext cx="2257425" cy="523220"/>
          </a:xfrm>
          <a:prstGeom prst="rect">
            <a:avLst/>
          </a:prstGeom>
          <a:noFill/>
        </p:spPr>
        <p:txBody>
          <a:bodyPr wrap="square" rtlCol="0">
            <a:spAutoFit/>
          </a:bodyPr>
          <a:lstStyle/>
          <a:p>
            <a:r>
              <a:rPr lang="en-US" sz="1400" dirty="0">
                <a:solidFill>
                  <a:srgbClr val="FF0000"/>
                </a:solidFill>
                <a:ea typeface="Verdana"/>
              </a:rPr>
              <a:t>LTP1 </a:t>
            </a:r>
            <a:r>
              <a:rPr lang="en-US" sz="1400" b="1" u="sng" dirty="0">
                <a:solidFill>
                  <a:srgbClr val="FF0000"/>
                </a:solidFill>
                <a:ea typeface="Verdana"/>
              </a:rPr>
              <a:t>will</a:t>
            </a:r>
            <a:r>
              <a:rPr lang="en-US" sz="1400" dirty="0">
                <a:solidFill>
                  <a:srgbClr val="FF0000"/>
                </a:solidFill>
                <a:ea typeface="Verdana"/>
              </a:rPr>
              <a:t> come up later, so remember it.</a:t>
            </a:r>
            <a:endParaRPr lang="en-US" dirty="0">
              <a:solidFill>
                <a:srgbClr val="FF0000"/>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7" grpId="0"/>
      <p:bldP spid="20" grpId="0"/>
      <p:bldP spid="27" grpId="0"/>
      <p:bldP spid="2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gbf73847ce3_0_19"/>
          <p:cNvSpPr txBox="1">
            <a:spLocks noGrp="1"/>
          </p:cNvSpPr>
          <p:nvPr>
            <p:ph type="title"/>
          </p:nvPr>
        </p:nvSpPr>
        <p:spPr>
          <a:xfrm>
            <a:off x="139335" y="147949"/>
            <a:ext cx="7745359" cy="754500"/>
          </a:xfrm>
          <a:prstGeom prst="rect">
            <a:avLst/>
          </a:prstGeom>
          <a:noFill/>
          <a:ln>
            <a:noFill/>
          </a:ln>
        </p:spPr>
        <p:txBody>
          <a:bodyPr spcFirstLastPara="1" wrap="square" lIns="91425" tIns="45700" rIns="91425" bIns="45700" anchor="b" anchorCtr="0">
            <a:noAutofit/>
          </a:bodyPr>
          <a:lstStyle/>
          <a:p>
            <a:br>
              <a:rPr lang="en-US" dirty="0"/>
            </a:br>
            <a:r>
              <a:rPr lang="en-US" dirty="0"/>
              <a:t>So what </a:t>
            </a:r>
            <a:r>
              <a:rPr lang="en-US" b="1" i="1" dirty="0"/>
              <a:t>is</a:t>
            </a:r>
            <a:r>
              <a:rPr lang="en-US" dirty="0"/>
              <a:t> yeast doing in </a:t>
            </a:r>
            <a:r>
              <a:rPr lang="en-US" dirty="0" err="1"/>
              <a:t>prgBrew</a:t>
            </a:r>
            <a:r>
              <a:rPr lang="en-US" dirty="0"/>
              <a:t>?</a:t>
            </a:r>
          </a:p>
        </p:txBody>
      </p:sp>
      <p:sp>
        <p:nvSpPr>
          <p:cNvPr id="3" name="TextBox 2">
            <a:extLst>
              <a:ext uri="{FF2B5EF4-FFF2-40B4-BE49-F238E27FC236}">
                <a16:creationId xmlns:a16="http://schemas.microsoft.com/office/drawing/2014/main" id="{8B89E99A-7824-48E0-AF77-DECA61726ADE}"/>
              </a:ext>
            </a:extLst>
          </p:cNvPr>
          <p:cNvSpPr txBox="1"/>
          <p:nvPr/>
        </p:nvSpPr>
        <p:spPr>
          <a:xfrm>
            <a:off x="22606" y="949229"/>
            <a:ext cx="9271788" cy="1015663"/>
          </a:xfrm>
          <a:prstGeom prst="rect">
            <a:avLst/>
          </a:prstGeom>
          <a:noFill/>
        </p:spPr>
        <p:txBody>
          <a:bodyPr wrap="square" lIns="91440" tIns="45720" rIns="91440" bIns="45720" rtlCol="0" anchor="t">
            <a:spAutoFit/>
          </a:bodyPr>
          <a:lstStyle/>
          <a:p>
            <a:r>
              <a:rPr lang="en-US" sz="2000" dirty="0"/>
              <a:t>2719 Yeast Proteins – Overexpression Analysis (</a:t>
            </a:r>
            <a:r>
              <a:rPr lang="en-US" sz="2000" dirty="0" err="1"/>
              <a:t>WikiPathways</a:t>
            </a:r>
            <a:r>
              <a:rPr lang="en-US" sz="2000" dirty="0"/>
              <a:t> via </a:t>
            </a:r>
            <a:r>
              <a:rPr lang="en-US" sz="2000" dirty="0" err="1"/>
              <a:t>WebGestalt</a:t>
            </a:r>
            <a:r>
              <a:rPr lang="en-US" sz="2000" dirty="0"/>
              <a:t>)</a:t>
            </a:r>
          </a:p>
          <a:p>
            <a:endParaRPr lang="en-US" sz="2000" b="1" dirty="0"/>
          </a:p>
          <a:p>
            <a:r>
              <a:rPr lang="en-US" sz="2000" b="1" dirty="0"/>
              <a:t>It's Growing!</a:t>
            </a:r>
          </a:p>
        </p:txBody>
      </p:sp>
      <p:pic>
        <p:nvPicPr>
          <p:cNvPr id="5" name="Picture 6" descr="A picture containing background pattern&#10;&#10;Description automatically generated">
            <a:extLst>
              <a:ext uri="{FF2B5EF4-FFF2-40B4-BE49-F238E27FC236}">
                <a16:creationId xmlns:a16="http://schemas.microsoft.com/office/drawing/2014/main" id="{471174F3-513A-4510-A9FB-E7DAC3E9E44A}"/>
              </a:ext>
            </a:extLst>
          </p:cNvPr>
          <p:cNvPicPr>
            <a:picLocks noChangeAspect="1"/>
          </p:cNvPicPr>
          <p:nvPr/>
        </p:nvPicPr>
        <p:blipFill rotWithShape="1">
          <a:blip r:embed="rId3"/>
          <a:srcRect l="11571" t="9000" r="13922" b="333"/>
          <a:stretch/>
        </p:blipFill>
        <p:spPr>
          <a:xfrm>
            <a:off x="207915" y="2118352"/>
            <a:ext cx="9010270" cy="2547866"/>
          </a:xfrm>
          <a:prstGeom prst="rect">
            <a:avLst/>
          </a:prstGeom>
        </p:spPr>
      </p:pic>
    </p:spTree>
    <p:extLst>
      <p:ext uri="{BB962C8B-B14F-4D97-AF65-F5344CB8AC3E}">
        <p14:creationId xmlns:p14="http://schemas.microsoft.com/office/powerpoint/2010/main" val="28508156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EDF23611-7235-431E-923D-364C2702F3C9}"/>
              </a:ext>
            </a:extLst>
          </p:cNvPr>
          <p:cNvGrpSpPr/>
          <p:nvPr/>
        </p:nvGrpSpPr>
        <p:grpSpPr>
          <a:xfrm>
            <a:off x="0" y="747286"/>
            <a:ext cx="9144000" cy="4048444"/>
            <a:chOff x="0" y="747286"/>
            <a:chExt cx="9144000" cy="4048444"/>
          </a:xfrm>
        </p:grpSpPr>
        <p:pic>
          <p:nvPicPr>
            <p:cNvPr id="9" name="Picture 8">
              <a:extLst>
                <a:ext uri="{FF2B5EF4-FFF2-40B4-BE49-F238E27FC236}">
                  <a16:creationId xmlns:a16="http://schemas.microsoft.com/office/drawing/2014/main" id="{AA540282-AE68-450F-9503-4B032E235939}"/>
                </a:ext>
              </a:extLst>
            </p:cNvPr>
            <p:cNvPicPr>
              <a:picLocks noChangeAspect="1"/>
            </p:cNvPicPr>
            <p:nvPr/>
          </p:nvPicPr>
          <p:blipFill>
            <a:blip r:embed="rId3"/>
            <a:stretch>
              <a:fillRect/>
            </a:stretch>
          </p:blipFill>
          <p:spPr>
            <a:xfrm>
              <a:off x="0" y="747286"/>
              <a:ext cx="9144000" cy="3648927"/>
            </a:xfrm>
            <a:prstGeom prst="rect">
              <a:avLst/>
            </a:prstGeom>
          </p:spPr>
        </p:pic>
        <p:sp>
          <p:nvSpPr>
            <p:cNvPr id="7" name="TextBox 6">
              <a:extLst>
                <a:ext uri="{FF2B5EF4-FFF2-40B4-BE49-F238E27FC236}">
                  <a16:creationId xmlns:a16="http://schemas.microsoft.com/office/drawing/2014/main" id="{EC018456-A595-4275-88BD-E6196CB2A5B4}"/>
                </a:ext>
              </a:extLst>
            </p:cNvPr>
            <p:cNvSpPr txBox="1"/>
            <p:nvPr/>
          </p:nvSpPr>
          <p:spPr>
            <a:xfrm>
              <a:off x="1063271" y="4132923"/>
              <a:ext cx="582211" cy="246221"/>
            </a:xfrm>
            <a:prstGeom prst="rect">
              <a:avLst/>
            </a:prstGeom>
            <a:solidFill>
              <a:schemeClr val="bg1"/>
            </a:solidFill>
          </p:spPr>
          <p:txBody>
            <a:bodyPr wrap="none" rtlCol="0">
              <a:spAutoFit/>
            </a:bodyPr>
            <a:lstStyle/>
            <a:p>
              <a:pPr algn="ctr"/>
              <a:r>
                <a:rPr lang="en-US" sz="1000" dirty="0"/>
                <a:t>eclipse</a:t>
              </a:r>
            </a:p>
          </p:txBody>
        </p:sp>
        <p:sp>
          <p:nvSpPr>
            <p:cNvPr id="8" name="TextBox 7">
              <a:extLst>
                <a:ext uri="{FF2B5EF4-FFF2-40B4-BE49-F238E27FC236}">
                  <a16:creationId xmlns:a16="http://schemas.microsoft.com/office/drawing/2014/main" id="{22613035-74E5-40D2-B173-C54A178603DD}"/>
                </a:ext>
              </a:extLst>
            </p:cNvPr>
            <p:cNvSpPr txBox="1"/>
            <p:nvPr/>
          </p:nvSpPr>
          <p:spPr>
            <a:xfrm>
              <a:off x="2598145" y="4132923"/>
              <a:ext cx="872355" cy="246221"/>
            </a:xfrm>
            <a:prstGeom prst="rect">
              <a:avLst/>
            </a:prstGeom>
            <a:solidFill>
              <a:schemeClr val="bg1"/>
            </a:solidFill>
          </p:spPr>
          <p:txBody>
            <a:bodyPr wrap="none" rtlCol="0">
              <a:spAutoFit/>
            </a:bodyPr>
            <a:lstStyle/>
            <a:p>
              <a:pPr algn="ctr"/>
              <a:r>
                <a:rPr lang="en-US" sz="1000" dirty="0" err="1"/>
                <a:t>exploris</a:t>
              </a:r>
              <a:r>
                <a:rPr lang="en-US" sz="1000" dirty="0"/>
                <a:t> 480</a:t>
              </a:r>
            </a:p>
          </p:txBody>
        </p:sp>
        <p:sp>
          <p:nvSpPr>
            <p:cNvPr id="10" name="TextBox 9">
              <a:extLst>
                <a:ext uri="{FF2B5EF4-FFF2-40B4-BE49-F238E27FC236}">
                  <a16:creationId xmlns:a16="http://schemas.microsoft.com/office/drawing/2014/main" id="{1587BF06-FA1D-4F4A-B03C-4FC9D507C34E}"/>
                </a:ext>
              </a:extLst>
            </p:cNvPr>
            <p:cNvSpPr txBox="1"/>
            <p:nvPr/>
          </p:nvSpPr>
          <p:spPr>
            <a:xfrm>
              <a:off x="3957728" y="4132923"/>
              <a:ext cx="524504" cy="246221"/>
            </a:xfrm>
            <a:prstGeom prst="rect">
              <a:avLst/>
            </a:prstGeom>
            <a:solidFill>
              <a:schemeClr val="bg1"/>
            </a:solidFill>
          </p:spPr>
          <p:txBody>
            <a:bodyPr wrap="none" rtlCol="0">
              <a:spAutoFit/>
            </a:bodyPr>
            <a:lstStyle/>
            <a:p>
              <a:pPr algn="ctr"/>
              <a:r>
                <a:rPr lang="en-US" sz="1000" dirty="0"/>
                <a:t>fusion</a:t>
              </a:r>
            </a:p>
          </p:txBody>
        </p:sp>
        <p:sp>
          <p:nvSpPr>
            <p:cNvPr id="11" name="TextBox 10">
              <a:extLst>
                <a:ext uri="{FF2B5EF4-FFF2-40B4-BE49-F238E27FC236}">
                  <a16:creationId xmlns:a16="http://schemas.microsoft.com/office/drawing/2014/main" id="{A7A32AF7-A9E9-470A-B256-3E4EDEA138CE}"/>
                </a:ext>
              </a:extLst>
            </p:cNvPr>
            <p:cNvSpPr txBox="1"/>
            <p:nvPr/>
          </p:nvSpPr>
          <p:spPr>
            <a:xfrm>
              <a:off x="4634995" y="4132923"/>
              <a:ext cx="526106" cy="246221"/>
            </a:xfrm>
            <a:prstGeom prst="rect">
              <a:avLst/>
            </a:prstGeom>
            <a:solidFill>
              <a:schemeClr val="bg1"/>
            </a:solidFill>
          </p:spPr>
          <p:txBody>
            <a:bodyPr wrap="none" rtlCol="0">
              <a:spAutoFit/>
            </a:bodyPr>
            <a:lstStyle/>
            <a:p>
              <a:pPr algn="ctr"/>
              <a:r>
                <a:rPr lang="en-US" sz="1000" dirty="0" err="1"/>
                <a:t>lumos</a:t>
              </a:r>
              <a:endParaRPr lang="en-US" sz="1000" dirty="0"/>
            </a:p>
          </p:txBody>
        </p:sp>
        <p:sp>
          <p:nvSpPr>
            <p:cNvPr id="15" name="TextBox 14">
              <a:extLst>
                <a:ext uri="{FF2B5EF4-FFF2-40B4-BE49-F238E27FC236}">
                  <a16:creationId xmlns:a16="http://schemas.microsoft.com/office/drawing/2014/main" id="{FD4E7A2D-C861-40E1-BC9F-9F27CD048D97}"/>
                </a:ext>
              </a:extLst>
            </p:cNvPr>
            <p:cNvSpPr txBox="1"/>
            <p:nvPr/>
          </p:nvSpPr>
          <p:spPr>
            <a:xfrm>
              <a:off x="5523989" y="4132923"/>
              <a:ext cx="369012" cy="246221"/>
            </a:xfrm>
            <a:prstGeom prst="rect">
              <a:avLst/>
            </a:prstGeom>
            <a:solidFill>
              <a:schemeClr val="bg1"/>
            </a:solidFill>
          </p:spPr>
          <p:txBody>
            <a:bodyPr wrap="none" rtlCol="0">
              <a:spAutoFit/>
            </a:bodyPr>
            <a:lstStyle/>
            <a:p>
              <a:pPr algn="ctr"/>
              <a:r>
                <a:rPr lang="en-US" sz="1000" dirty="0"/>
                <a:t>QE</a:t>
              </a:r>
            </a:p>
          </p:txBody>
        </p:sp>
        <p:sp>
          <p:nvSpPr>
            <p:cNvPr id="16" name="TextBox 15">
              <a:extLst>
                <a:ext uri="{FF2B5EF4-FFF2-40B4-BE49-F238E27FC236}">
                  <a16:creationId xmlns:a16="http://schemas.microsoft.com/office/drawing/2014/main" id="{12F50098-D94F-4622-B534-A76CDE25A01C}"/>
                </a:ext>
              </a:extLst>
            </p:cNvPr>
            <p:cNvSpPr txBox="1"/>
            <p:nvPr/>
          </p:nvSpPr>
          <p:spPr>
            <a:xfrm>
              <a:off x="6246145" y="4132923"/>
              <a:ext cx="583814" cy="246221"/>
            </a:xfrm>
            <a:prstGeom prst="rect">
              <a:avLst/>
            </a:prstGeom>
            <a:solidFill>
              <a:schemeClr val="bg1"/>
            </a:solidFill>
          </p:spPr>
          <p:txBody>
            <a:bodyPr wrap="none" rtlCol="0">
              <a:spAutoFit/>
            </a:bodyPr>
            <a:lstStyle/>
            <a:p>
              <a:pPr algn="ctr"/>
              <a:r>
                <a:rPr lang="en-US" sz="1000" dirty="0"/>
                <a:t>QE-HF</a:t>
              </a:r>
            </a:p>
          </p:txBody>
        </p:sp>
        <p:sp>
          <p:nvSpPr>
            <p:cNvPr id="4" name="Rectangle 3">
              <a:extLst>
                <a:ext uri="{FF2B5EF4-FFF2-40B4-BE49-F238E27FC236}">
                  <a16:creationId xmlns:a16="http://schemas.microsoft.com/office/drawing/2014/main" id="{A912A493-A825-4440-ACE5-2424D9BEA664}"/>
                </a:ext>
              </a:extLst>
            </p:cNvPr>
            <p:cNvSpPr/>
            <p:nvPr/>
          </p:nvSpPr>
          <p:spPr>
            <a:xfrm>
              <a:off x="1793703" y="4114800"/>
              <a:ext cx="439134" cy="2814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2CD1107-23F3-4476-8972-278357E443E0}"/>
                </a:ext>
              </a:extLst>
            </p:cNvPr>
            <p:cNvSpPr txBox="1"/>
            <p:nvPr/>
          </p:nvSpPr>
          <p:spPr>
            <a:xfrm>
              <a:off x="1679945" y="4132923"/>
              <a:ext cx="651140" cy="553998"/>
            </a:xfrm>
            <a:prstGeom prst="rect">
              <a:avLst/>
            </a:prstGeom>
            <a:noFill/>
          </p:spPr>
          <p:txBody>
            <a:bodyPr wrap="none" rtlCol="0">
              <a:spAutoFit/>
            </a:bodyPr>
            <a:lstStyle/>
            <a:p>
              <a:pPr algn="ctr"/>
              <a:r>
                <a:rPr lang="en-US" sz="1000" dirty="0" err="1"/>
                <a:t>exploris</a:t>
              </a:r>
              <a:endParaRPr lang="en-US" sz="1000" dirty="0"/>
            </a:p>
            <a:p>
              <a:pPr algn="ctr"/>
              <a:r>
                <a:rPr lang="en-US" sz="1000" dirty="0"/>
                <a:t>480</a:t>
              </a:r>
            </a:p>
            <a:p>
              <a:pPr algn="ctr"/>
              <a:r>
                <a:rPr lang="en-US" sz="1000" dirty="0"/>
                <a:t>+FAIMS</a:t>
              </a:r>
            </a:p>
          </p:txBody>
        </p:sp>
        <p:sp>
          <p:nvSpPr>
            <p:cNvPr id="5" name="Rectangle 4">
              <a:extLst>
                <a:ext uri="{FF2B5EF4-FFF2-40B4-BE49-F238E27FC236}">
                  <a16:creationId xmlns:a16="http://schemas.microsoft.com/office/drawing/2014/main" id="{FFC10F7E-044F-4BA4-BBCC-51D92289E5E4}"/>
                </a:ext>
              </a:extLst>
            </p:cNvPr>
            <p:cNvSpPr/>
            <p:nvPr/>
          </p:nvSpPr>
          <p:spPr>
            <a:xfrm>
              <a:off x="5256621" y="4155311"/>
              <a:ext cx="216769" cy="2462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451AD6EE-C358-4502-9DC6-311DDD6FD8D6}"/>
                </a:ext>
              </a:extLst>
            </p:cNvPr>
            <p:cNvSpPr/>
            <p:nvPr/>
          </p:nvSpPr>
          <p:spPr>
            <a:xfrm>
              <a:off x="7107102" y="4169599"/>
              <a:ext cx="210146" cy="2462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7778F5F-68EE-47A4-B89B-71624B180D5F}"/>
                </a:ext>
              </a:extLst>
            </p:cNvPr>
            <p:cNvSpPr/>
            <p:nvPr/>
          </p:nvSpPr>
          <p:spPr>
            <a:xfrm>
              <a:off x="7333072" y="4095292"/>
              <a:ext cx="444091" cy="2462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025EB506-C612-45B8-8CB4-B11124B0D740}"/>
                </a:ext>
              </a:extLst>
            </p:cNvPr>
            <p:cNvSpPr/>
            <p:nvPr/>
          </p:nvSpPr>
          <p:spPr>
            <a:xfrm>
              <a:off x="7873518" y="4169599"/>
              <a:ext cx="477366" cy="2462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659CE417-2F86-4A21-B1B6-CAFD81227DF9}"/>
                </a:ext>
              </a:extLst>
            </p:cNvPr>
            <p:cNvSpPr/>
            <p:nvPr/>
          </p:nvSpPr>
          <p:spPr>
            <a:xfrm>
              <a:off x="8498870" y="4169599"/>
              <a:ext cx="407005" cy="2462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22B6DD9D-9B20-46A0-B6C9-ACEAAA47FB3A}"/>
                </a:ext>
              </a:extLst>
            </p:cNvPr>
            <p:cNvSpPr txBox="1"/>
            <p:nvPr/>
          </p:nvSpPr>
          <p:spPr>
            <a:xfrm rot="16200000">
              <a:off x="5060564" y="4280524"/>
              <a:ext cx="553358" cy="246221"/>
            </a:xfrm>
            <a:prstGeom prst="rect">
              <a:avLst/>
            </a:prstGeom>
            <a:noFill/>
          </p:spPr>
          <p:txBody>
            <a:bodyPr wrap="none" rtlCol="0">
              <a:spAutoFit/>
            </a:bodyPr>
            <a:lstStyle/>
            <a:p>
              <a:pPr algn="ctr"/>
              <a:r>
                <a:rPr lang="en-US" sz="1000" dirty="0" err="1"/>
                <a:t>orbiXL</a:t>
              </a:r>
              <a:endParaRPr lang="en-US" sz="1000" dirty="0"/>
            </a:p>
          </p:txBody>
        </p:sp>
        <p:sp>
          <p:nvSpPr>
            <p:cNvPr id="17" name="TextBox 16">
              <a:extLst>
                <a:ext uri="{FF2B5EF4-FFF2-40B4-BE49-F238E27FC236}">
                  <a16:creationId xmlns:a16="http://schemas.microsoft.com/office/drawing/2014/main" id="{A1478B63-A144-4D04-81FF-A4E0C63CCB97}"/>
                </a:ext>
              </a:extLst>
            </p:cNvPr>
            <p:cNvSpPr txBox="1"/>
            <p:nvPr/>
          </p:nvSpPr>
          <p:spPr>
            <a:xfrm rot="16200000">
              <a:off x="6871030" y="4338232"/>
              <a:ext cx="668774" cy="246221"/>
            </a:xfrm>
            <a:prstGeom prst="rect">
              <a:avLst/>
            </a:prstGeom>
            <a:noFill/>
          </p:spPr>
          <p:txBody>
            <a:bodyPr wrap="none" rtlCol="0">
              <a:spAutoFit/>
            </a:bodyPr>
            <a:lstStyle/>
            <a:p>
              <a:pPr algn="ctr"/>
              <a:r>
                <a:rPr lang="en-US" sz="1000" dirty="0"/>
                <a:t>QE-HFX</a:t>
              </a:r>
            </a:p>
          </p:txBody>
        </p:sp>
        <p:sp>
          <p:nvSpPr>
            <p:cNvPr id="19" name="TextBox 18">
              <a:extLst>
                <a:ext uri="{FF2B5EF4-FFF2-40B4-BE49-F238E27FC236}">
                  <a16:creationId xmlns:a16="http://schemas.microsoft.com/office/drawing/2014/main" id="{26C367EA-08F1-4254-90A6-40E3A47E344A}"/>
                </a:ext>
              </a:extLst>
            </p:cNvPr>
            <p:cNvSpPr txBox="1"/>
            <p:nvPr/>
          </p:nvSpPr>
          <p:spPr>
            <a:xfrm>
              <a:off x="7786707" y="4132923"/>
              <a:ext cx="720069" cy="400110"/>
            </a:xfrm>
            <a:prstGeom prst="rect">
              <a:avLst/>
            </a:prstGeom>
            <a:noFill/>
          </p:spPr>
          <p:txBody>
            <a:bodyPr wrap="none" rtlCol="0">
              <a:spAutoFit/>
            </a:bodyPr>
            <a:lstStyle/>
            <a:p>
              <a:pPr algn="ctr"/>
              <a:r>
                <a:rPr lang="en-US" sz="1000" dirty="0" err="1"/>
                <a:t>TimsTOF</a:t>
              </a:r>
              <a:endParaRPr lang="en-US" sz="1000" dirty="0"/>
            </a:p>
            <a:p>
              <a:pPr algn="ctr"/>
              <a:r>
                <a:rPr lang="en-US" sz="1000" dirty="0"/>
                <a:t>Pro</a:t>
              </a:r>
            </a:p>
          </p:txBody>
        </p:sp>
        <p:sp>
          <p:nvSpPr>
            <p:cNvPr id="20" name="TextBox 19">
              <a:extLst>
                <a:ext uri="{FF2B5EF4-FFF2-40B4-BE49-F238E27FC236}">
                  <a16:creationId xmlns:a16="http://schemas.microsoft.com/office/drawing/2014/main" id="{A75077E1-7221-4060-AA26-4042389F3D5F}"/>
                </a:ext>
              </a:extLst>
            </p:cNvPr>
            <p:cNvSpPr txBox="1"/>
            <p:nvPr/>
          </p:nvSpPr>
          <p:spPr>
            <a:xfrm>
              <a:off x="8470968" y="4132923"/>
              <a:ext cx="505267" cy="400110"/>
            </a:xfrm>
            <a:prstGeom prst="rect">
              <a:avLst/>
            </a:prstGeom>
            <a:noFill/>
          </p:spPr>
          <p:txBody>
            <a:bodyPr wrap="none" rtlCol="0">
              <a:spAutoFit/>
            </a:bodyPr>
            <a:lstStyle/>
            <a:p>
              <a:pPr algn="ctr"/>
              <a:r>
                <a:rPr lang="en-US" sz="1000" dirty="0"/>
                <a:t>Triple</a:t>
              </a:r>
            </a:p>
            <a:p>
              <a:pPr algn="ctr"/>
              <a:r>
                <a:rPr lang="en-US" sz="1000" dirty="0"/>
                <a:t>TOF</a:t>
              </a:r>
            </a:p>
          </p:txBody>
        </p:sp>
        <p:sp>
          <p:nvSpPr>
            <p:cNvPr id="18" name="TextBox 17">
              <a:extLst>
                <a:ext uri="{FF2B5EF4-FFF2-40B4-BE49-F238E27FC236}">
                  <a16:creationId xmlns:a16="http://schemas.microsoft.com/office/drawing/2014/main" id="{9CF65128-06AE-4B7D-B949-9C1975103683}"/>
                </a:ext>
              </a:extLst>
            </p:cNvPr>
            <p:cNvSpPr txBox="1"/>
            <p:nvPr/>
          </p:nvSpPr>
          <p:spPr>
            <a:xfrm>
              <a:off x="7227186" y="4132923"/>
              <a:ext cx="646331" cy="246221"/>
            </a:xfrm>
            <a:prstGeom prst="rect">
              <a:avLst/>
            </a:prstGeom>
            <a:noFill/>
          </p:spPr>
          <p:txBody>
            <a:bodyPr wrap="none" rtlCol="0">
              <a:spAutoFit/>
            </a:bodyPr>
            <a:lstStyle/>
            <a:p>
              <a:pPr algn="ctr"/>
              <a:r>
                <a:rPr lang="en-US" sz="1000" dirty="0"/>
                <a:t>QE-plus</a:t>
              </a:r>
            </a:p>
          </p:txBody>
        </p:sp>
      </p:grpSp>
      <p:sp>
        <p:nvSpPr>
          <p:cNvPr id="3" name="TextBox 2">
            <a:extLst>
              <a:ext uri="{FF2B5EF4-FFF2-40B4-BE49-F238E27FC236}">
                <a16:creationId xmlns:a16="http://schemas.microsoft.com/office/drawing/2014/main" id="{7A330AAF-9967-4CAE-94CF-3F0804D0A518}"/>
              </a:ext>
            </a:extLst>
          </p:cNvPr>
          <p:cNvSpPr txBox="1"/>
          <p:nvPr/>
        </p:nvSpPr>
        <p:spPr>
          <a:xfrm>
            <a:off x="5695985" y="895004"/>
            <a:ext cx="3448016" cy="954107"/>
          </a:xfrm>
          <a:prstGeom prst="rect">
            <a:avLst/>
          </a:prstGeom>
          <a:noFill/>
        </p:spPr>
        <p:txBody>
          <a:bodyPr wrap="square" lIns="91440" tIns="45720" rIns="91440" bIns="45720" rtlCol="0" anchor="t">
            <a:spAutoFit/>
          </a:bodyPr>
          <a:lstStyle/>
          <a:p>
            <a:r>
              <a:rPr lang="en-US" u="sng" dirty="0"/>
              <a:t>Highest IDs:</a:t>
            </a:r>
            <a:endParaRPr lang="en-US" dirty="0"/>
          </a:p>
          <a:p>
            <a:r>
              <a:rPr lang="en-US" dirty="0"/>
              <a:t>Participant 23, QE Classic </a:t>
            </a:r>
          </a:p>
          <a:p>
            <a:r>
              <a:rPr lang="en-US" dirty="0"/>
              <a:t>SDC SP3 digest</a:t>
            </a:r>
          </a:p>
          <a:p>
            <a:r>
              <a:rPr lang="en-US" dirty="0"/>
              <a:t>Identified on average 2681 proteins</a:t>
            </a:r>
          </a:p>
        </p:txBody>
      </p:sp>
      <p:sp>
        <p:nvSpPr>
          <p:cNvPr id="6" name="Google Shape;122;gbf73847ce3_0_19">
            <a:extLst>
              <a:ext uri="{FF2B5EF4-FFF2-40B4-BE49-F238E27FC236}">
                <a16:creationId xmlns:a16="http://schemas.microsoft.com/office/drawing/2014/main" id="{A9023466-3911-4765-87AA-29A8A2E64054}"/>
              </a:ext>
            </a:extLst>
          </p:cNvPr>
          <p:cNvSpPr txBox="1">
            <a:spLocks/>
          </p:cNvSpPr>
          <p:nvPr/>
        </p:nvSpPr>
        <p:spPr>
          <a:xfrm>
            <a:off x="139335" y="147949"/>
            <a:ext cx="7745359" cy="754500"/>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000" dirty="0">
                <a:solidFill>
                  <a:schemeClr val="accent1"/>
                </a:solidFill>
              </a:rPr>
              <a:t>PRG Beer Results</a:t>
            </a:r>
          </a:p>
        </p:txBody>
      </p:sp>
      <p:sp>
        <p:nvSpPr>
          <p:cNvPr id="12" name="Rectangle 11">
            <a:extLst>
              <a:ext uri="{FF2B5EF4-FFF2-40B4-BE49-F238E27FC236}">
                <a16:creationId xmlns:a16="http://schemas.microsoft.com/office/drawing/2014/main" id="{1B8F5EAE-17C0-49EF-9010-2B110FAAE795}"/>
              </a:ext>
            </a:extLst>
          </p:cNvPr>
          <p:cNvSpPr/>
          <p:nvPr/>
        </p:nvSpPr>
        <p:spPr>
          <a:xfrm>
            <a:off x="1360967" y="3987209"/>
            <a:ext cx="166215" cy="1397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160174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D359997-FFF5-4E19-A4CD-2FBC51082A6A}"/>
              </a:ext>
            </a:extLst>
          </p:cNvPr>
          <p:cNvGrpSpPr/>
          <p:nvPr/>
        </p:nvGrpSpPr>
        <p:grpSpPr>
          <a:xfrm>
            <a:off x="0" y="898077"/>
            <a:ext cx="9144000" cy="4063638"/>
            <a:chOff x="0" y="898077"/>
            <a:chExt cx="9144000" cy="4063638"/>
          </a:xfrm>
        </p:grpSpPr>
        <p:pic>
          <p:nvPicPr>
            <p:cNvPr id="7" name="Picture 6">
              <a:extLst>
                <a:ext uri="{FF2B5EF4-FFF2-40B4-BE49-F238E27FC236}">
                  <a16:creationId xmlns:a16="http://schemas.microsoft.com/office/drawing/2014/main" id="{4BA26392-58EF-4255-98CD-A0A3C073C50C}"/>
                </a:ext>
              </a:extLst>
            </p:cNvPr>
            <p:cNvPicPr>
              <a:picLocks noChangeAspect="1"/>
            </p:cNvPicPr>
            <p:nvPr/>
          </p:nvPicPr>
          <p:blipFill>
            <a:blip r:embed="rId3"/>
            <a:stretch>
              <a:fillRect/>
            </a:stretch>
          </p:blipFill>
          <p:spPr>
            <a:xfrm>
              <a:off x="0" y="898077"/>
              <a:ext cx="9144000" cy="3652145"/>
            </a:xfrm>
            <a:prstGeom prst="rect">
              <a:avLst/>
            </a:prstGeom>
          </p:spPr>
        </p:pic>
        <p:sp>
          <p:nvSpPr>
            <p:cNvPr id="25" name="TextBox 24">
              <a:extLst>
                <a:ext uri="{FF2B5EF4-FFF2-40B4-BE49-F238E27FC236}">
                  <a16:creationId xmlns:a16="http://schemas.microsoft.com/office/drawing/2014/main" id="{3F4BD16E-571C-41BA-8D46-D848D9254743}"/>
                </a:ext>
              </a:extLst>
            </p:cNvPr>
            <p:cNvSpPr txBox="1"/>
            <p:nvPr/>
          </p:nvSpPr>
          <p:spPr>
            <a:xfrm>
              <a:off x="972747" y="4254499"/>
              <a:ext cx="582211" cy="246221"/>
            </a:xfrm>
            <a:prstGeom prst="rect">
              <a:avLst/>
            </a:prstGeom>
            <a:solidFill>
              <a:schemeClr val="bg1"/>
            </a:solidFill>
          </p:spPr>
          <p:txBody>
            <a:bodyPr wrap="none" rtlCol="0">
              <a:spAutoFit/>
            </a:bodyPr>
            <a:lstStyle/>
            <a:p>
              <a:pPr algn="ctr"/>
              <a:r>
                <a:rPr lang="en-US" sz="1000" dirty="0"/>
                <a:t>eclipse</a:t>
              </a:r>
            </a:p>
          </p:txBody>
        </p:sp>
        <p:sp>
          <p:nvSpPr>
            <p:cNvPr id="26" name="TextBox 25">
              <a:extLst>
                <a:ext uri="{FF2B5EF4-FFF2-40B4-BE49-F238E27FC236}">
                  <a16:creationId xmlns:a16="http://schemas.microsoft.com/office/drawing/2014/main" id="{03194A87-81EE-466C-BBD2-87ED84F71E43}"/>
                </a:ext>
              </a:extLst>
            </p:cNvPr>
            <p:cNvSpPr txBox="1"/>
            <p:nvPr/>
          </p:nvSpPr>
          <p:spPr>
            <a:xfrm>
              <a:off x="3128869" y="4254499"/>
              <a:ext cx="872355" cy="246221"/>
            </a:xfrm>
            <a:prstGeom prst="rect">
              <a:avLst/>
            </a:prstGeom>
            <a:solidFill>
              <a:schemeClr val="bg1"/>
            </a:solidFill>
          </p:spPr>
          <p:txBody>
            <a:bodyPr wrap="none" rtlCol="0">
              <a:spAutoFit/>
            </a:bodyPr>
            <a:lstStyle/>
            <a:p>
              <a:pPr algn="ctr"/>
              <a:r>
                <a:rPr lang="en-US" sz="1000" dirty="0" err="1"/>
                <a:t>exploris</a:t>
              </a:r>
              <a:r>
                <a:rPr lang="en-US" sz="1000" dirty="0"/>
                <a:t> 480</a:t>
              </a:r>
            </a:p>
          </p:txBody>
        </p:sp>
        <p:sp>
          <p:nvSpPr>
            <p:cNvPr id="28" name="TextBox 27">
              <a:extLst>
                <a:ext uri="{FF2B5EF4-FFF2-40B4-BE49-F238E27FC236}">
                  <a16:creationId xmlns:a16="http://schemas.microsoft.com/office/drawing/2014/main" id="{7EFFA394-274A-4BEC-B4C8-6EBEDC9E6A0E}"/>
                </a:ext>
              </a:extLst>
            </p:cNvPr>
            <p:cNvSpPr txBox="1"/>
            <p:nvPr/>
          </p:nvSpPr>
          <p:spPr>
            <a:xfrm>
              <a:off x="5208985" y="4254499"/>
              <a:ext cx="526106" cy="246221"/>
            </a:xfrm>
            <a:prstGeom prst="rect">
              <a:avLst/>
            </a:prstGeom>
            <a:solidFill>
              <a:schemeClr val="bg1"/>
            </a:solidFill>
          </p:spPr>
          <p:txBody>
            <a:bodyPr wrap="none" rtlCol="0">
              <a:spAutoFit/>
            </a:bodyPr>
            <a:lstStyle/>
            <a:p>
              <a:pPr algn="ctr"/>
              <a:r>
                <a:rPr lang="en-US" sz="1000" dirty="0" err="1"/>
                <a:t>lumos</a:t>
              </a:r>
              <a:endParaRPr lang="en-US" sz="1000" dirty="0"/>
            </a:p>
          </p:txBody>
        </p:sp>
        <p:sp>
          <p:nvSpPr>
            <p:cNvPr id="30" name="TextBox 29">
              <a:extLst>
                <a:ext uri="{FF2B5EF4-FFF2-40B4-BE49-F238E27FC236}">
                  <a16:creationId xmlns:a16="http://schemas.microsoft.com/office/drawing/2014/main" id="{DCC2301D-D25C-4271-8871-091B819DB0BC}"/>
                </a:ext>
              </a:extLst>
            </p:cNvPr>
            <p:cNvSpPr txBox="1"/>
            <p:nvPr/>
          </p:nvSpPr>
          <p:spPr>
            <a:xfrm>
              <a:off x="5988555" y="4254499"/>
              <a:ext cx="583814" cy="246221"/>
            </a:xfrm>
            <a:prstGeom prst="rect">
              <a:avLst/>
            </a:prstGeom>
            <a:solidFill>
              <a:schemeClr val="bg1"/>
            </a:solidFill>
          </p:spPr>
          <p:txBody>
            <a:bodyPr wrap="none" rtlCol="0">
              <a:spAutoFit/>
            </a:bodyPr>
            <a:lstStyle/>
            <a:p>
              <a:pPr algn="ctr"/>
              <a:r>
                <a:rPr lang="en-US" sz="1000" dirty="0"/>
                <a:t>QE-HF</a:t>
              </a:r>
            </a:p>
          </p:txBody>
        </p:sp>
        <p:sp>
          <p:nvSpPr>
            <p:cNvPr id="31" name="Rectangle 30">
              <a:extLst>
                <a:ext uri="{FF2B5EF4-FFF2-40B4-BE49-F238E27FC236}">
                  <a16:creationId xmlns:a16="http://schemas.microsoft.com/office/drawing/2014/main" id="{C68B62F5-759B-4A1F-B86A-392542B7B2AC}"/>
                </a:ext>
              </a:extLst>
            </p:cNvPr>
            <p:cNvSpPr/>
            <p:nvPr/>
          </p:nvSpPr>
          <p:spPr>
            <a:xfrm>
              <a:off x="1633328" y="4273345"/>
              <a:ext cx="747921" cy="2814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7BB61019-B902-4E98-B5E8-88CA76B15428}"/>
                </a:ext>
              </a:extLst>
            </p:cNvPr>
            <p:cNvSpPr txBox="1"/>
            <p:nvPr/>
          </p:nvSpPr>
          <p:spPr>
            <a:xfrm>
              <a:off x="1675042" y="4254499"/>
              <a:ext cx="651140" cy="553998"/>
            </a:xfrm>
            <a:prstGeom prst="rect">
              <a:avLst/>
            </a:prstGeom>
            <a:noFill/>
          </p:spPr>
          <p:txBody>
            <a:bodyPr wrap="none" rtlCol="0">
              <a:spAutoFit/>
            </a:bodyPr>
            <a:lstStyle/>
            <a:p>
              <a:pPr algn="ctr"/>
              <a:r>
                <a:rPr lang="en-US" sz="1000" dirty="0" err="1"/>
                <a:t>exploris</a:t>
              </a:r>
              <a:endParaRPr lang="en-US" sz="1000" dirty="0"/>
            </a:p>
            <a:p>
              <a:pPr algn="ctr"/>
              <a:r>
                <a:rPr lang="en-US" sz="1000" dirty="0"/>
                <a:t>480</a:t>
              </a:r>
            </a:p>
            <a:p>
              <a:pPr algn="ctr"/>
              <a:r>
                <a:rPr lang="en-US" sz="1000" dirty="0"/>
                <a:t>+FAIMS</a:t>
              </a:r>
            </a:p>
          </p:txBody>
        </p:sp>
        <p:sp>
          <p:nvSpPr>
            <p:cNvPr id="33" name="Rectangle 32">
              <a:extLst>
                <a:ext uri="{FF2B5EF4-FFF2-40B4-BE49-F238E27FC236}">
                  <a16:creationId xmlns:a16="http://schemas.microsoft.com/office/drawing/2014/main" id="{B563C20A-4B34-495D-861E-1A86F07761C1}"/>
                </a:ext>
              </a:extLst>
            </p:cNvPr>
            <p:cNvSpPr/>
            <p:nvPr/>
          </p:nvSpPr>
          <p:spPr>
            <a:xfrm>
              <a:off x="4905748" y="4701206"/>
              <a:ext cx="203730" cy="2462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5F9465F1-DC96-4F9F-A23B-DBCCDA95B0A6}"/>
                </a:ext>
              </a:extLst>
            </p:cNvPr>
            <p:cNvSpPr/>
            <p:nvPr/>
          </p:nvSpPr>
          <p:spPr>
            <a:xfrm>
              <a:off x="6748836" y="4715494"/>
              <a:ext cx="217538" cy="2462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22EA44A0-E03A-4771-8D89-BBBCB4D481C1}"/>
                </a:ext>
              </a:extLst>
            </p:cNvPr>
            <p:cNvSpPr/>
            <p:nvPr/>
          </p:nvSpPr>
          <p:spPr>
            <a:xfrm>
              <a:off x="4729813" y="4244750"/>
              <a:ext cx="341745" cy="2462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F8AB23A9-F9F1-48D4-BAEE-E0016132EBEA}"/>
                </a:ext>
              </a:extLst>
            </p:cNvPr>
            <p:cNvSpPr/>
            <p:nvPr/>
          </p:nvSpPr>
          <p:spPr>
            <a:xfrm>
              <a:off x="6669787" y="4276572"/>
              <a:ext cx="312411" cy="2462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05277C15-581B-4F95-8472-4BCCCBE6155E}"/>
                </a:ext>
              </a:extLst>
            </p:cNvPr>
            <p:cNvSpPr/>
            <p:nvPr/>
          </p:nvSpPr>
          <p:spPr>
            <a:xfrm>
              <a:off x="8147996" y="4715494"/>
              <a:ext cx="407005" cy="2462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26D1A0E5-C23D-4197-8C29-D0C4FFCAB40F}"/>
                </a:ext>
              </a:extLst>
            </p:cNvPr>
            <p:cNvSpPr txBox="1"/>
            <p:nvPr/>
          </p:nvSpPr>
          <p:spPr>
            <a:xfrm rot="16200000">
              <a:off x="6500215" y="4464081"/>
              <a:ext cx="665384" cy="246221"/>
            </a:xfrm>
            <a:prstGeom prst="rect">
              <a:avLst/>
            </a:prstGeom>
            <a:noFill/>
          </p:spPr>
          <p:txBody>
            <a:bodyPr wrap="square" rtlCol="0">
              <a:spAutoFit/>
            </a:bodyPr>
            <a:lstStyle/>
            <a:p>
              <a:pPr algn="ctr"/>
              <a:r>
                <a:rPr lang="en-US" sz="1000" dirty="0"/>
                <a:t>QE-HFX</a:t>
              </a:r>
            </a:p>
          </p:txBody>
        </p:sp>
        <p:sp>
          <p:nvSpPr>
            <p:cNvPr id="40" name="TextBox 39">
              <a:extLst>
                <a:ext uri="{FF2B5EF4-FFF2-40B4-BE49-F238E27FC236}">
                  <a16:creationId xmlns:a16="http://schemas.microsoft.com/office/drawing/2014/main" id="{3037DC13-C06F-4C0B-A608-DF73280BAA32}"/>
                </a:ext>
              </a:extLst>
            </p:cNvPr>
            <p:cNvSpPr txBox="1"/>
            <p:nvPr/>
          </p:nvSpPr>
          <p:spPr>
            <a:xfrm>
              <a:off x="8214759" y="4254499"/>
              <a:ext cx="720069" cy="400110"/>
            </a:xfrm>
            <a:prstGeom prst="rect">
              <a:avLst/>
            </a:prstGeom>
            <a:solidFill>
              <a:schemeClr val="bg1"/>
            </a:solidFill>
          </p:spPr>
          <p:txBody>
            <a:bodyPr wrap="none" rtlCol="0">
              <a:spAutoFit/>
            </a:bodyPr>
            <a:lstStyle/>
            <a:p>
              <a:pPr algn="ctr"/>
              <a:r>
                <a:rPr lang="en-US" sz="1000" dirty="0" err="1"/>
                <a:t>TimsTOF</a:t>
              </a:r>
              <a:endParaRPr lang="en-US" sz="1000" dirty="0"/>
            </a:p>
            <a:p>
              <a:pPr algn="ctr"/>
              <a:r>
                <a:rPr lang="en-US" sz="1000" dirty="0"/>
                <a:t>Pro</a:t>
              </a:r>
            </a:p>
          </p:txBody>
        </p:sp>
        <p:sp>
          <p:nvSpPr>
            <p:cNvPr id="42" name="TextBox 41">
              <a:extLst>
                <a:ext uri="{FF2B5EF4-FFF2-40B4-BE49-F238E27FC236}">
                  <a16:creationId xmlns:a16="http://schemas.microsoft.com/office/drawing/2014/main" id="{C0623CB6-A92D-4A5F-9AC1-492FCE84DB81}"/>
                </a:ext>
              </a:extLst>
            </p:cNvPr>
            <p:cNvSpPr txBox="1"/>
            <p:nvPr/>
          </p:nvSpPr>
          <p:spPr>
            <a:xfrm>
              <a:off x="7262223" y="4254499"/>
              <a:ext cx="646331" cy="246221"/>
            </a:xfrm>
            <a:prstGeom prst="rect">
              <a:avLst/>
            </a:prstGeom>
            <a:solidFill>
              <a:schemeClr val="bg1"/>
            </a:solidFill>
          </p:spPr>
          <p:txBody>
            <a:bodyPr wrap="none" rtlCol="0">
              <a:spAutoFit/>
            </a:bodyPr>
            <a:lstStyle/>
            <a:p>
              <a:pPr algn="ctr"/>
              <a:r>
                <a:rPr lang="en-US" sz="1000" dirty="0"/>
                <a:t>QE-plus</a:t>
              </a:r>
            </a:p>
          </p:txBody>
        </p:sp>
        <p:sp>
          <p:nvSpPr>
            <p:cNvPr id="27" name="TextBox 26">
              <a:extLst>
                <a:ext uri="{FF2B5EF4-FFF2-40B4-BE49-F238E27FC236}">
                  <a16:creationId xmlns:a16="http://schemas.microsoft.com/office/drawing/2014/main" id="{835BD97C-0019-4B2C-9FAA-CF3C7BB3EABF}"/>
                </a:ext>
              </a:extLst>
            </p:cNvPr>
            <p:cNvSpPr txBox="1"/>
            <p:nvPr/>
          </p:nvSpPr>
          <p:spPr>
            <a:xfrm>
              <a:off x="4635318" y="4254499"/>
              <a:ext cx="524504" cy="246221"/>
            </a:xfrm>
            <a:prstGeom prst="rect">
              <a:avLst/>
            </a:prstGeom>
            <a:noFill/>
          </p:spPr>
          <p:txBody>
            <a:bodyPr wrap="none" rtlCol="0">
              <a:spAutoFit/>
            </a:bodyPr>
            <a:lstStyle/>
            <a:p>
              <a:pPr algn="ctr"/>
              <a:r>
                <a:rPr lang="en-US" sz="1000" dirty="0"/>
                <a:t>fusion</a:t>
              </a:r>
            </a:p>
          </p:txBody>
        </p:sp>
      </p:grpSp>
      <p:sp>
        <p:nvSpPr>
          <p:cNvPr id="6" name="Google Shape;122;gbf73847ce3_0_19">
            <a:extLst>
              <a:ext uri="{FF2B5EF4-FFF2-40B4-BE49-F238E27FC236}">
                <a16:creationId xmlns:a16="http://schemas.microsoft.com/office/drawing/2014/main" id="{A9023466-3911-4765-87AA-29A8A2E64054}"/>
              </a:ext>
            </a:extLst>
          </p:cNvPr>
          <p:cNvSpPr txBox="1">
            <a:spLocks/>
          </p:cNvSpPr>
          <p:nvPr/>
        </p:nvSpPr>
        <p:spPr>
          <a:xfrm>
            <a:off x="139335" y="147949"/>
            <a:ext cx="7745359" cy="754500"/>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000" dirty="0">
                <a:solidFill>
                  <a:schemeClr val="accent1"/>
                </a:solidFill>
              </a:rPr>
              <a:t>Heineken Results</a:t>
            </a:r>
            <a:endParaRPr lang="en-US" sz="1200" dirty="0">
              <a:solidFill>
                <a:schemeClr val="accent1"/>
              </a:solidFill>
            </a:endParaRPr>
          </a:p>
        </p:txBody>
      </p:sp>
      <p:sp>
        <p:nvSpPr>
          <p:cNvPr id="3" name="TextBox 2">
            <a:extLst>
              <a:ext uri="{FF2B5EF4-FFF2-40B4-BE49-F238E27FC236}">
                <a16:creationId xmlns:a16="http://schemas.microsoft.com/office/drawing/2014/main" id="{7A330AAF-9967-4CAE-94CF-3F0804D0A518}"/>
              </a:ext>
            </a:extLst>
          </p:cNvPr>
          <p:cNvSpPr txBox="1"/>
          <p:nvPr/>
        </p:nvSpPr>
        <p:spPr>
          <a:xfrm>
            <a:off x="3538676" y="898077"/>
            <a:ext cx="4656089" cy="1169551"/>
          </a:xfrm>
          <a:prstGeom prst="rect">
            <a:avLst/>
          </a:prstGeom>
          <a:noFill/>
        </p:spPr>
        <p:txBody>
          <a:bodyPr wrap="square" lIns="91440" tIns="45720" rIns="91440" bIns="45720" rtlCol="0" anchor="t">
            <a:spAutoFit/>
          </a:bodyPr>
          <a:lstStyle/>
          <a:p>
            <a:r>
              <a:rPr lang="en-US" u="sng" dirty="0"/>
              <a:t>Highest IDs:</a:t>
            </a:r>
          </a:p>
          <a:p>
            <a:r>
              <a:rPr lang="en-US" dirty="0"/>
              <a:t>Participant 33, </a:t>
            </a:r>
            <a:r>
              <a:rPr lang="en-US" dirty="0" err="1"/>
              <a:t>Exploris</a:t>
            </a:r>
            <a:r>
              <a:rPr lang="en-US" dirty="0"/>
              <a:t> 480 </a:t>
            </a:r>
          </a:p>
          <a:p>
            <a:r>
              <a:rPr lang="en-US" dirty="0"/>
              <a:t>Precipitate then used urea</a:t>
            </a:r>
          </a:p>
          <a:p>
            <a:r>
              <a:rPr lang="en-US" dirty="0"/>
              <a:t>Identified on average 1738 proteins</a:t>
            </a:r>
          </a:p>
          <a:p>
            <a:endParaRPr lang="en-US" dirty="0"/>
          </a:p>
        </p:txBody>
      </p:sp>
    </p:spTree>
    <p:extLst>
      <p:ext uri="{BB962C8B-B14F-4D97-AF65-F5344CB8AC3E}">
        <p14:creationId xmlns:p14="http://schemas.microsoft.com/office/powerpoint/2010/main" val="418674392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gbf73847ce3_0_26"/>
          <p:cNvSpPr txBox="1">
            <a:spLocks noGrp="1"/>
          </p:cNvSpPr>
          <p:nvPr>
            <p:ph type="title"/>
          </p:nvPr>
        </p:nvSpPr>
        <p:spPr>
          <a:xfrm>
            <a:off x="808626" y="187706"/>
            <a:ext cx="8388000" cy="754500"/>
          </a:xfrm>
          <a:prstGeom prst="rect">
            <a:avLst/>
          </a:prstGeom>
          <a:noFill/>
          <a:ln>
            <a:noFill/>
          </a:ln>
        </p:spPr>
        <p:txBody>
          <a:bodyPr spcFirstLastPara="1" wrap="square" lIns="91425" tIns="45700" rIns="91425" bIns="45700" anchor="b" anchorCtr="0">
            <a:noAutofit/>
          </a:bodyPr>
          <a:lstStyle/>
          <a:p>
            <a:r>
              <a:rPr lang="en-US" dirty="0"/>
              <a:t>Yeast Heineken vs PRG Brew</a:t>
            </a:r>
            <a:endParaRPr lang="en-US" sz="1800" dirty="0"/>
          </a:p>
        </p:txBody>
      </p:sp>
      <p:pic>
        <p:nvPicPr>
          <p:cNvPr id="3" name="Picture 2" descr="Diagram, venn diagram&#10;&#10;Description automatically generated">
            <a:extLst>
              <a:ext uri="{FF2B5EF4-FFF2-40B4-BE49-F238E27FC236}">
                <a16:creationId xmlns:a16="http://schemas.microsoft.com/office/drawing/2014/main" id="{0D68761D-657B-8147-8AC8-973603282098}"/>
              </a:ext>
            </a:extLst>
          </p:cNvPr>
          <p:cNvPicPr>
            <a:picLocks noChangeAspect="1"/>
          </p:cNvPicPr>
          <p:nvPr/>
        </p:nvPicPr>
        <p:blipFill rotWithShape="1">
          <a:blip r:embed="rId3"/>
          <a:srcRect l="23075" t="13602" r="20656" b="23652"/>
          <a:stretch/>
        </p:blipFill>
        <p:spPr>
          <a:xfrm>
            <a:off x="1842247" y="1181875"/>
            <a:ext cx="5284694" cy="3636777"/>
          </a:xfrm>
          <a:prstGeom prst="rect">
            <a:avLst/>
          </a:prstGeom>
        </p:spPr>
      </p:pic>
    </p:spTree>
    <p:extLst>
      <p:ext uri="{BB962C8B-B14F-4D97-AF65-F5344CB8AC3E}">
        <p14:creationId xmlns:p14="http://schemas.microsoft.com/office/powerpoint/2010/main" val="37434036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gbf73847ce3_0_26"/>
          <p:cNvSpPr txBox="1">
            <a:spLocks noGrp="1"/>
          </p:cNvSpPr>
          <p:nvPr>
            <p:ph type="title"/>
          </p:nvPr>
        </p:nvSpPr>
        <p:spPr>
          <a:xfrm>
            <a:off x="808626" y="187706"/>
            <a:ext cx="8388000" cy="754500"/>
          </a:xfrm>
          <a:prstGeom prst="rect">
            <a:avLst/>
          </a:prstGeom>
          <a:noFill/>
          <a:ln>
            <a:noFill/>
          </a:ln>
        </p:spPr>
        <p:txBody>
          <a:bodyPr spcFirstLastPara="1" wrap="square" lIns="91425" tIns="45700" rIns="91425" bIns="45700" anchor="b" anchorCtr="0">
            <a:noAutofit/>
          </a:bodyPr>
          <a:lstStyle/>
          <a:p>
            <a:r>
              <a:rPr lang="en-US" dirty="0"/>
              <a:t>Barley Heineken vs PRG Brew</a:t>
            </a:r>
            <a:endParaRPr lang="en-US" sz="1800" dirty="0"/>
          </a:p>
        </p:txBody>
      </p:sp>
      <p:pic>
        <p:nvPicPr>
          <p:cNvPr id="6" name="Picture 5" descr="Chart, diagram, venn diagram&#10;&#10;Heinikin vs PRG beer">
            <a:extLst>
              <a:ext uri="{FF2B5EF4-FFF2-40B4-BE49-F238E27FC236}">
                <a16:creationId xmlns:a16="http://schemas.microsoft.com/office/drawing/2014/main" id="{9DD20C7B-3040-484C-8BCF-F1DC4DD3D27F}"/>
              </a:ext>
            </a:extLst>
          </p:cNvPr>
          <p:cNvPicPr>
            <a:picLocks noChangeAspect="1"/>
          </p:cNvPicPr>
          <p:nvPr/>
        </p:nvPicPr>
        <p:blipFill rotWithShape="1">
          <a:blip r:embed="rId3"/>
          <a:srcRect l="17968" t="11878" r="9401" b="20624"/>
          <a:stretch/>
        </p:blipFill>
        <p:spPr>
          <a:xfrm>
            <a:off x="1465730" y="1050883"/>
            <a:ext cx="6471763" cy="3711760"/>
          </a:xfrm>
          <a:prstGeom prst="rect">
            <a:avLst/>
          </a:prstGeom>
        </p:spPr>
      </p:pic>
    </p:spTree>
    <p:extLst>
      <p:ext uri="{BB962C8B-B14F-4D97-AF65-F5344CB8AC3E}">
        <p14:creationId xmlns:p14="http://schemas.microsoft.com/office/powerpoint/2010/main" val="41438734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22;gbf73847ce3_0_19">
            <a:extLst>
              <a:ext uri="{FF2B5EF4-FFF2-40B4-BE49-F238E27FC236}">
                <a16:creationId xmlns:a16="http://schemas.microsoft.com/office/drawing/2014/main" id="{D1FFAE96-DD6F-433E-BCA1-5A592DE48DD5}"/>
              </a:ext>
            </a:extLst>
          </p:cNvPr>
          <p:cNvSpPr txBox="1">
            <a:spLocks/>
          </p:cNvSpPr>
          <p:nvPr/>
        </p:nvSpPr>
        <p:spPr>
          <a:xfrm>
            <a:off x="139335" y="147949"/>
            <a:ext cx="7745359" cy="754500"/>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000" dirty="0">
                <a:solidFill>
                  <a:schemeClr val="accent1"/>
                </a:solidFill>
              </a:rPr>
              <a:t>Focus on one participant (#45)</a:t>
            </a:r>
            <a:endParaRPr lang="en-US" sz="1200" dirty="0">
              <a:solidFill>
                <a:schemeClr val="accent1"/>
              </a:solidFill>
            </a:endParaRPr>
          </a:p>
        </p:txBody>
      </p:sp>
      <p:sp>
        <p:nvSpPr>
          <p:cNvPr id="6" name="Google Shape;115;gc2c82be654_0_11">
            <a:extLst>
              <a:ext uri="{FF2B5EF4-FFF2-40B4-BE49-F238E27FC236}">
                <a16:creationId xmlns:a16="http://schemas.microsoft.com/office/drawing/2014/main" id="{D440ADFA-B779-450B-BFF9-A16725797FDB}"/>
              </a:ext>
            </a:extLst>
          </p:cNvPr>
          <p:cNvSpPr txBox="1"/>
          <p:nvPr/>
        </p:nvSpPr>
        <p:spPr>
          <a:xfrm>
            <a:off x="125320" y="1075514"/>
            <a:ext cx="8365837" cy="1200288"/>
          </a:xfrm>
          <a:prstGeom prst="rect">
            <a:avLst/>
          </a:prstGeom>
          <a:noFill/>
          <a:ln>
            <a:noFill/>
          </a:ln>
        </p:spPr>
        <p:txBody>
          <a:bodyPr spcFirstLastPara="1" wrap="square" lIns="91425" tIns="45700" rIns="91425" bIns="45700" anchor="t" anchorCtr="0">
            <a:spAutoFit/>
          </a:bodyPr>
          <a:lstStyle/>
          <a:p>
            <a:pPr marL="457200" indent="-342900">
              <a:buClr>
                <a:schemeClr val="dk1"/>
              </a:buClr>
              <a:buSzPts val="1800"/>
              <a:buFont typeface="Wingdings"/>
              <a:buChar char="Ø"/>
            </a:pPr>
            <a:r>
              <a:rPr lang="en-US" sz="1800" dirty="0">
                <a:solidFill>
                  <a:schemeClr val="dk1"/>
                </a:solidFill>
                <a:latin typeface="+mj-lt"/>
                <a:ea typeface="Verdana"/>
                <a:cs typeface="Verdana"/>
              </a:rPr>
              <a:t>Analyzed the </a:t>
            </a:r>
            <a:r>
              <a:rPr lang="en-US" sz="1800" dirty="0" err="1">
                <a:solidFill>
                  <a:schemeClr val="dk1"/>
                </a:solidFill>
                <a:latin typeface="+mj-lt"/>
                <a:ea typeface="Verdana"/>
                <a:cs typeface="Verdana"/>
              </a:rPr>
              <a:t>prgBrew</a:t>
            </a:r>
            <a:r>
              <a:rPr lang="en-US" sz="1800" dirty="0">
                <a:solidFill>
                  <a:schemeClr val="dk1"/>
                </a:solidFill>
                <a:latin typeface="+mj-lt"/>
                <a:ea typeface="Verdana"/>
                <a:cs typeface="Verdana"/>
              </a:rPr>
              <a:t>, Heineken and 8 other beers</a:t>
            </a:r>
          </a:p>
          <a:p>
            <a:pPr marL="914400" lvl="1" indent="-342900">
              <a:buClr>
                <a:schemeClr val="dk1"/>
              </a:buClr>
              <a:buSzPts val="1800"/>
              <a:buFont typeface="Wingdings" panose="05000000000000000000" pitchFamily="2" charset="2"/>
              <a:buChar char="§"/>
            </a:pPr>
            <a:r>
              <a:rPr lang="en-US" sz="1800" dirty="0">
                <a:solidFill>
                  <a:schemeClr val="dk1"/>
                </a:solidFill>
                <a:latin typeface="+mj-lt"/>
                <a:ea typeface="Verdana"/>
                <a:cs typeface="Verdana"/>
              </a:rPr>
              <a:t>Same digestion, instrument (QE-HF), </a:t>
            </a:r>
            <a:r>
              <a:rPr lang="en-US" sz="1800" i="1" dirty="0">
                <a:solidFill>
                  <a:schemeClr val="dk1"/>
                </a:solidFill>
                <a:latin typeface="+mj-lt"/>
                <a:ea typeface="Verdana"/>
                <a:cs typeface="Verdana"/>
              </a:rPr>
              <a:t>etc</a:t>
            </a:r>
            <a:r>
              <a:rPr lang="en-US" sz="1800" dirty="0">
                <a:solidFill>
                  <a:schemeClr val="dk1"/>
                </a:solidFill>
                <a:latin typeface="+mj-lt"/>
                <a:ea typeface="Verdana"/>
                <a:cs typeface="Verdana"/>
              </a:rPr>
              <a:t>.</a:t>
            </a:r>
          </a:p>
          <a:p>
            <a:pPr marL="1257300" indent="-342900">
              <a:buClr>
                <a:schemeClr val="dk1"/>
              </a:buClr>
              <a:buFont typeface="Wingdings"/>
              <a:buChar char="Ø"/>
            </a:pPr>
            <a:endParaRPr lang="en-US" sz="1800" dirty="0">
              <a:solidFill>
                <a:schemeClr val="dk1"/>
              </a:solidFill>
              <a:latin typeface="+mj-lt"/>
              <a:ea typeface="Verdana"/>
              <a:cs typeface="Verdana"/>
              <a:sym typeface="Verdana"/>
            </a:endParaRPr>
          </a:p>
          <a:p>
            <a:pPr marL="457200" indent="-342900">
              <a:buClr>
                <a:schemeClr val="dk1"/>
              </a:buClr>
              <a:buSzPts val="1800"/>
              <a:buFont typeface="Wingdings"/>
              <a:buChar char="Ø"/>
            </a:pPr>
            <a:r>
              <a:rPr lang="en-US" sz="1800" dirty="0">
                <a:solidFill>
                  <a:schemeClr val="dk1"/>
                </a:solidFill>
                <a:latin typeface="+mj-lt"/>
                <a:ea typeface="Verdana"/>
                <a:cs typeface="Verdana"/>
              </a:rPr>
              <a:t>Demonstrate state-of-the-art bioinformatic analysis using this data set</a:t>
            </a:r>
          </a:p>
        </p:txBody>
      </p:sp>
      <p:pic>
        <p:nvPicPr>
          <p:cNvPr id="8" name="Picture 7">
            <a:extLst>
              <a:ext uri="{FF2B5EF4-FFF2-40B4-BE49-F238E27FC236}">
                <a16:creationId xmlns:a16="http://schemas.microsoft.com/office/drawing/2014/main" id="{B4757CB8-2A02-43D9-818A-67BF0D602291}"/>
              </a:ext>
            </a:extLst>
          </p:cNvPr>
          <p:cNvPicPr>
            <a:picLocks noChangeAspect="1"/>
          </p:cNvPicPr>
          <p:nvPr/>
        </p:nvPicPr>
        <p:blipFill rotWithShape="1">
          <a:blip r:embed="rId3"/>
          <a:srcRect t="58502"/>
          <a:stretch/>
        </p:blipFill>
        <p:spPr>
          <a:xfrm>
            <a:off x="1792877" y="5949477"/>
            <a:ext cx="5852160" cy="1533017"/>
          </a:xfrm>
          <a:prstGeom prst="rect">
            <a:avLst/>
          </a:prstGeom>
        </p:spPr>
      </p:pic>
      <p:grpSp>
        <p:nvGrpSpPr>
          <p:cNvPr id="29" name="Group 28">
            <a:extLst>
              <a:ext uri="{FF2B5EF4-FFF2-40B4-BE49-F238E27FC236}">
                <a16:creationId xmlns:a16="http://schemas.microsoft.com/office/drawing/2014/main" id="{1F823A92-BFA6-43D6-823C-5333E517734A}"/>
              </a:ext>
            </a:extLst>
          </p:cNvPr>
          <p:cNvGrpSpPr/>
          <p:nvPr/>
        </p:nvGrpSpPr>
        <p:grpSpPr>
          <a:xfrm>
            <a:off x="1645920" y="2448868"/>
            <a:ext cx="5852160" cy="2698098"/>
            <a:chOff x="1645920" y="2448868"/>
            <a:chExt cx="5852160" cy="2698098"/>
          </a:xfrm>
        </p:grpSpPr>
        <p:pic>
          <p:nvPicPr>
            <p:cNvPr id="5" name="Picture 4">
              <a:extLst>
                <a:ext uri="{FF2B5EF4-FFF2-40B4-BE49-F238E27FC236}">
                  <a16:creationId xmlns:a16="http://schemas.microsoft.com/office/drawing/2014/main" id="{9CF02831-3EAF-4E12-8C2E-4449D03A7435}"/>
                </a:ext>
              </a:extLst>
            </p:cNvPr>
            <p:cNvPicPr>
              <a:picLocks noChangeAspect="1"/>
            </p:cNvPicPr>
            <p:nvPr/>
          </p:nvPicPr>
          <p:blipFill rotWithShape="1">
            <a:blip r:embed="rId4"/>
            <a:srcRect b="40538"/>
            <a:stretch/>
          </p:blipFill>
          <p:spPr>
            <a:xfrm>
              <a:off x="1645920" y="2448868"/>
              <a:ext cx="5852160" cy="2196611"/>
            </a:xfrm>
            <a:prstGeom prst="rect">
              <a:avLst/>
            </a:prstGeom>
          </p:spPr>
        </p:pic>
        <p:pic>
          <p:nvPicPr>
            <p:cNvPr id="10" name="Picture 9" descr="A picture containing text, orange&#10;&#10;Description automatically generated">
              <a:extLst>
                <a:ext uri="{FF2B5EF4-FFF2-40B4-BE49-F238E27FC236}">
                  <a16:creationId xmlns:a16="http://schemas.microsoft.com/office/drawing/2014/main" id="{E760F28E-CDB2-4A76-BC01-BAF15B1EC11E}"/>
                </a:ext>
              </a:extLst>
            </p:cNvPr>
            <p:cNvPicPr>
              <a:picLocks noChangeAspect="1"/>
            </p:cNvPicPr>
            <p:nvPr/>
          </p:nvPicPr>
          <p:blipFill>
            <a:blip r:embed="rId5"/>
            <a:stretch>
              <a:fillRect/>
            </a:stretch>
          </p:blipFill>
          <p:spPr>
            <a:xfrm>
              <a:off x="2803752" y="4604808"/>
              <a:ext cx="513207" cy="513207"/>
            </a:xfrm>
            <a:prstGeom prst="rect">
              <a:avLst/>
            </a:prstGeom>
          </p:spPr>
        </p:pic>
        <p:pic>
          <p:nvPicPr>
            <p:cNvPr id="12" name="Picture 11" descr="A picture containing text, ground, outdoor, red&#10;&#10;Description automatically generated">
              <a:extLst>
                <a:ext uri="{FF2B5EF4-FFF2-40B4-BE49-F238E27FC236}">
                  <a16:creationId xmlns:a16="http://schemas.microsoft.com/office/drawing/2014/main" id="{DE6E9463-6B7B-4C57-8556-0FD5C57D0D5F}"/>
                </a:ext>
              </a:extLst>
            </p:cNvPr>
            <p:cNvPicPr>
              <a:picLocks noChangeAspect="1"/>
            </p:cNvPicPr>
            <p:nvPr/>
          </p:nvPicPr>
          <p:blipFill rotWithShape="1">
            <a:blip r:embed="rId6"/>
            <a:srcRect l="17142" r="11746"/>
            <a:stretch/>
          </p:blipFill>
          <p:spPr>
            <a:xfrm>
              <a:off x="3322864" y="4572151"/>
              <a:ext cx="383070" cy="538692"/>
            </a:xfrm>
            <a:prstGeom prst="rect">
              <a:avLst/>
            </a:prstGeom>
          </p:spPr>
        </p:pic>
        <p:pic>
          <p:nvPicPr>
            <p:cNvPr id="14" name="Picture 13" descr="A pack of beer bottles&#10;&#10;Description automatically generated with medium confidence">
              <a:extLst>
                <a:ext uri="{FF2B5EF4-FFF2-40B4-BE49-F238E27FC236}">
                  <a16:creationId xmlns:a16="http://schemas.microsoft.com/office/drawing/2014/main" id="{5856974F-79CC-4F83-A60F-69EB470073ED}"/>
                </a:ext>
              </a:extLst>
            </p:cNvPr>
            <p:cNvPicPr>
              <a:picLocks noChangeAspect="1"/>
            </p:cNvPicPr>
            <p:nvPr/>
          </p:nvPicPr>
          <p:blipFill rotWithShape="1">
            <a:blip r:embed="rId7"/>
            <a:srcRect l="72381" t="16031" r="6507" b="11110"/>
            <a:stretch/>
          </p:blipFill>
          <p:spPr>
            <a:xfrm>
              <a:off x="3889550" y="4572151"/>
              <a:ext cx="166552" cy="574815"/>
            </a:xfrm>
            <a:prstGeom prst="rect">
              <a:avLst/>
            </a:prstGeom>
          </p:spPr>
        </p:pic>
        <p:pic>
          <p:nvPicPr>
            <p:cNvPr id="16" name="Picture 15" descr="A green bottle with a red label&#10;&#10;Description automatically generated with low confidence">
              <a:extLst>
                <a:ext uri="{FF2B5EF4-FFF2-40B4-BE49-F238E27FC236}">
                  <a16:creationId xmlns:a16="http://schemas.microsoft.com/office/drawing/2014/main" id="{F15A17F3-CDAB-4793-A499-1FBEB68C0D03}"/>
                </a:ext>
              </a:extLst>
            </p:cNvPr>
            <p:cNvPicPr>
              <a:picLocks noChangeAspect="1"/>
            </p:cNvPicPr>
            <p:nvPr/>
          </p:nvPicPr>
          <p:blipFill rotWithShape="1">
            <a:blip r:embed="rId8"/>
            <a:srcRect l="30107" t="2877" r="28818" b="4445"/>
            <a:stretch/>
          </p:blipFill>
          <p:spPr>
            <a:xfrm>
              <a:off x="4308239" y="4554562"/>
              <a:ext cx="166552" cy="563453"/>
            </a:xfrm>
            <a:prstGeom prst="rect">
              <a:avLst/>
            </a:prstGeom>
          </p:spPr>
        </p:pic>
        <p:pic>
          <p:nvPicPr>
            <p:cNvPr id="18" name="Picture 17" descr="A picture containing text&#10;&#10;Description automatically generated">
              <a:extLst>
                <a:ext uri="{FF2B5EF4-FFF2-40B4-BE49-F238E27FC236}">
                  <a16:creationId xmlns:a16="http://schemas.microsoft.com/office/drawing/2014/main" id="{653279AB-F7B9-4E1C-9BCB-41BB60E7E777}"/>
                </a:ext>
              </a:extLst>
            </p:cNvPr>
            <p:cNvPicPr>
              <a:picLocks noChangeAspect="1"/>
            </p:cNvPicPr>
            <p:nvPr/>
          </p:nvPicPr>
          <p:blipFill>
            <a:blip r:embed="rId9"/>
            <a:stretch>
              <a:fillRect/>
            </a:stretch>
          </p:blipFill>
          <p:spPr>
            <a:xfrm>
              <a:off x="4696723" y="4560801"/>
              <a:ext cx="318408" cy="557214"/>
            </a:xfrm>
            <a:prstGeom prst="rect">
              <a:avLst/>
            </a:prstGeom>
          </p:spPr>
        </p:pic>
        <p:pic>
          <p:nvPicPr>
            <p:cNvPr id="20" name="Picture 19" descr="A picture containing text&#10;&#10;Description automatically generated">
              <a:extLst>
                <a:ext uri="{FF2B5EF4-FFF2-40B4-BE49-F238E27FC236}">
                  <a16:creationId xmlns:a16="http://schemas.microsoft.com/office/drawing/2014/main" id="{FAF31BA3-6A15-4E32-98E8-5F65F4D84C46}"/>
                </a:ext>
              </a:extLst>
            </p:cNvPr>
            <p:cNvPicPr>
              <a:picLocks noChangeAspect="1"/>
            </p:cNvPicPr>
            <p:nvPr/>
          </p:nvPicPr>
          <p:blipFill>
            <a:blip r:embed="rId10"/>
            <a:stretch>
              <a:fillRect/>
            </a:stretch>
          </p:blipFill>
          <p:spPr>
            <a:xfrm>
              <a:off x="5180637" y="4553629"/>
              <a:ext cx="318408" cy="557214"/>
            </a:xfrm>
            <a:prstGeom prst="rect">
              <a:avLst/>
            </a:prstGeom>
          </p:spPr>
        </p:pic>
        <p:pic>
          <p:nvPicPr>
            <p:cNvPr id="21" name="Google Shape;128;gbf73847ce3_0_19">
              <a:extLst>
                <a:ext uri="{FF2B5EF4-FFF2-40B4-BE49-F238E27FC236}">
                  <a16:creationId xmlns:a16="http://schemas.microsoft.com/office/drawing/2014/main" id="{6739CE1E-57CA-4B60-9D3B-6747A1573CDE}"/>
                </a:ext>
              </a:extLst>
            </p:cNvPr>
            <p:cNvPicPr preferRelativeResize="0"/>
            <p:nvPr/>
          </p:nvPicPr>
          <p:blipFill>
            <a:blip r:embed="rId11">
              <a:alphaModFix/>
            </a:blip>
            <a:stretch>
              <a:fillRect/>
            </a:stretch>
          </p:blipFill>
          <p:spPr>
            <a:xfrm>
              <a:off x="5620254" y="4542100"/>
              <a:ext cx="291763" cy="594616"/>
            </a:xfrm>
            <a:prstGeom prst="rect">
              <a:avLst/>
            </a:prstGeom>
            <a:noFill/>
            <a:ln w="28575" cap="flat" cmpd="sng">
              <a:noFill/>
              <a:prstDash val="solid"/>
              <a:round/>
              <a:headEnd type="none" w="sm" len="sm"/>
              <a:tailEnd type="none" w="sm" len="sm"/>
            </a:ln>
          </p:spPr>
        </p:pic>
        <p:pic>
          <p:nvPicPr>
            <p:cNvPr id="24" name="Picture 23" descr="A green bottle with a red label&#10;&#10;Description automatically generated with medium confidence">
              <a:extLst>
                <a:ext uri="{FF2B5EF4-FFF2-40B4-BE49-F238E27FC236}">
                  <a16:creationId xmlns:a16="http://schemas.microsoft.com/office/drawing/2014/main" id="{BC19F62D-484A-46E5-AC1A-3C8F54401935}"/>
                </a:ext>
              </a:extLst>
            </p:cNvPr>
            <p:cNvPicPr>
              <a:picLocks noChangeAspect="1"/>
            </p:cNvPicPr>
            <p:nvPr/>
          </p:nvPicPr>
          <p:blipFill rotWithShape="1">
            <a:blip r:embed="rId12"/>
            <a:srcRect l="29570" t="468" r="30238" b="-468"/>
            <a:stretch/>
          </p:blipFill>
          <p:spPr>
            <a:xfrm>
              <a:off x="6163795" y="4521918"/>
              <a:ext cx="166552" cy="621582"/>
            </a:xfrm>
            <a:prstGeom prst="rect">
              <a:avLst/>
            </a:prstGeom>
          </p:spPr>
        </p:pic>
        <p:pic>
          <p:nvPicPr>
            <p:cNvPr id="27" name="Picture 26" descr="A bottle of alcohol&#10;&#10;Description automatically generated with medium confidence">
              <a:extLst>
                <a:ext uri="{FF2B5EF4-FFF2-40B4-BE49-F238E27FC236}">
                  <a16:creationId xmlns:a16="http://schemas.microsoft.com/office/drawing/2014/main" id="{1A0B675B-4226-4C1D-92D2-BCF9E11FF371}"/>
                </a:ext>
              </a:extLst>
            </p:cNvPr>
            <p:cNvPicPr>
              <a:picLocks noChangeAspect="1"/>
            </p:cNvPicPr>
            <p:nvPr/>
          </p:nvPicPr>
          <p:blipFill>
            <a:blip r:embed="rId13"/>
            <a:stretch>
              <a:fillRect/>
            </a:stretch>
          </p:blipFill>
          <p:spPr>
            <a:xfrm>
              <a:off x="6607789" y="4552356"/>
              <a:ext cx="169063" cy="574815"/>
            </a:xfrm>
            <a:prstGeom prst="rect">
              <a:avLst/>
            </a:prstGeom>
          </p:spPr>
        </p:pic>
        <p:pic>
          <p:nvPicPr>
            <p:cNvPr id="28" name="Picture 7" descr="A picture containing text, beverage&#10;&#10;Description automatically generated">
              <a:extLst>
                <a:ext uri="{FF2B5EF4-FFF2-40B4-BE49-F238E27FC236}">
                  <a16:creationId xmlns:a16="http://schemas.microsoft.com/office/drawing/2014/main" id="{54FAE105-E043-41E2-B6C5-DE010B7665C3}"/>
                </a:ext>
              </a:extLst>
            </p:cNvPr>
            <p:cNvPicPr>
              <a:picLocks noChangeAspect="1"/>
            </p:cNvPicPr>
            <p:nvPr/>
          </p:nvPicPr>
          <p:blipFill>
            <a:blip r:embed="rId14"/>
            <a:stretch>
              <a:fillRect/>
            </a:stretch>
          </p:blipFill>
          <p:spPr>
            <a:xfrm>
              <a:off x="6902718" y="4558748"/>
              <a:ext cx="440211" cy="559267"/>
            </a:xfrm>
            <a:prstGeom prst="rect">
              <a:avLst/>
            </a:prstGeom>
          </p:spPr>
        </p:pic>
      </p:grpSp>
    </p:spTree>
    <p:extLst>
      <p:ext uri="{BB962C8B-B14F-4D97-AF65-F5344CB8AC3E}">
        <p14:creationId xmlns:p14="http://schemas.microsoft.com/office/powerpoint/2010/main" val="2826690364"/>
      </p:ext>
    </p:extLst>
  </p:cSld>
  <p:clrMapOvr>
    <a:masterClrMapping/>
  </p:clrMapOvr>
  <p:transition>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pic>
        <p:nvPicPr>
          <p:cNvPr id="2" name="Picture 4" descr="Graphical user interface&#10;&#10;Description automatically generated">
            <a:extLst>
              <a:ext uri="{FF2B5EF4-FFF2-40B4-BE49-F238E27FC236}">
                <a16:creationId xmlns:a16="http://schemas.microsoft.com/office/drawing/2014/main" id="{7B7A0902-DBF2-471C-9C29-D094B4387D8A}"/>
              </a:ext>
            </a:extLst>
          </p:cNvPr>
          <p:cNvPicPr>
            <a:picLocks noChangeAspect="1"/>
          </p:cNvPicPr>
          <p:nvPr/>
        </p:nvPicPr>
        <p:blipFill>
          <a:blip r:embed="rId3"/>
          <a:stretch>
            <a:fillRect/>
          </a:stretch>
        </p:blipFill>
        <p:spPr>
          <a:xfrm>
            <a:off x="1343025" y="895373"/>
            <a:ext cx="5966817" cy="3959972"/>
          </a:xfrm>
          <a:prstGeom prst="rect">
            <a:avLst/>
          </a:prstGeom>
        </p:spPr>
      </p:pic>
      <p:sp>
        <p:nvSpPr>
          <p:cNvPr id="153" name="Google Shape;153;gbf73847ce3_0_26"/>
          <p:cNvSpPr txBox="1">
            <a:spLocks noGrp="1"/>
          </p:cNvSpPr>
          <p:nvPr>
            <p:ph type="title"/>
          </p:nvPr>
        </p:nvSpPr>
        <p:spPr>
          <a:xfrm>
            <a:off x="139336" y="147949"/>
            <a:ext cx="8388000" cy="754500"/>
          </a:xfrm>
          <a:prstGeom prst="rect">
            <a:avLst/>
          </a:prstGeom>
          <a:noFill/>
          <a:ln>
            <a:noFill/>
          </a:ln>
        </p:spPr>
        <p:txBody>
          <a:bodyPr spcFirstLastPara="1" wrap="square" lIns="91425" tIns="45700" rIns="91425" bIns="45700" anchor="b" anchorCtr="0">
            <a:noAutofit/>
          </a:bodyPr>
          <a:lstStyle/>
          <a:p>
            <a:r>
              <a:rPr lang="en-US" dirty="0" err="1"/>
              <a:t>MetaNetwork</a:t>
            </a:r>
            <a:r>
              <a:rPr lang="en-US" dirty="0"/>
              <a:t> Analysis of 10 beer proteomes</a:t>
            </a:r>
            <a:endParaRPr lang="en-US" sz="1800" dirty="0"/>
          </a:p>
        </p:txBody>
      </p:sp>
      <p:pic>
        <p:nvPicPr>
          <p:cNvPr id="5" name="Picture 4" descr="A person holding a glass of beer&#10;&#10;Description automatically generated">
            <a:extLst>
              <a:ext uri="{FF2B5EF4-FFF2-40B4-BE49-F238E27FC236}">
                <a16:creationId xmlns:a16="http://schemas.microsoft.com/office/drawing/2014/main" id="{8D03E47F-85E2-4279-B2B7-6ABA2150A991}"/>
              </a:ext>
            </a:extLst>
          </p:cNvPr>
          <p:cNvPicPr>
            <a:picLocks noChangeAspect="1"/>
          </p:cNvPicPr>
          <p:nvPr/>
        </p:nvPicPr>
        <p:blipFill>
          <a:blip r:embed="rId4"/>
          <a:stretch>
            <a:fillRect/>
          </a:stretch>
        </p:blipFill>
        <p:spPr>
          <a:xfrm>
            <a:off x="7803436" y="3702431"/>
            <a:ext cx="878012" cy="1170682"/>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pic>
        <p:nvPicPr>
          <p:cNvPr id="5" name="Picture 5" descr="Chart&#10;&#10;Description automatically generated">
            <a:extLst>
              <a:ext uri="{FF2B5EF4-FFF2-40B4-BE49-F238E27FC236}">
                <a16:creationId xmlns:a16="http://schemas.microsoft.com/office/drawing/2014/main" id="{E4890383-76D6-47C6-B6A5-A99AE6745049}"/>
              </a:ext>
            </a:extLst>
          </p:cNvPr>
          <p:cNvPicPr>
            <a:picLocks noChangeAspect="1"/>
          </p:cNvPicPr>
          <p:nvPr/>
        </p:nvPicPr>
        <p:blipFill>
          <a:blip r:embed="rId3"/>
          <a:stretch>
            <a:fillRect/>
          </a:stretch>
        </p:blipFill>
        <p:spPr>
          <a:xfrm>
            <a:off x="1289856" y="945573"/>
            <a:ext cx="5731863" cy="4049978"/>
          </a:xfrm>
          <a:prstGeom prst="rect">
            <a:avLst/>
          </a:prstGeom>
        </p:spPr>
      </p:pic>
      <p:sp>
        <p:nvSpPr>
          <p:cNvPr id="153" name="Google Shape;153;gbf73847ce3_0_26"/>
          <p:cNvSpPr txBox="1">
            <a:spLocks noGrp="1"/>
          </p:cNvSpPr>
          <p:nvPr>
            <p:ph type="title"/>
          </p:nvPr>
        </p:nvSpPr>
        <p:spPr>
          <a:xfrm>
            <a:off x="139336" y="147949"/>
            <a:ext cx="8388000" cy="754500"/>
          </a:xfrm>
          <a:prstGeom prst="rect">
            <a:avLst/>
          </a:prstGeom>
          <a:noFill/>
          <a:ln>
            <a:noFill/>
          </a:ln>
        </p:spPr>
        <p:txBody>
          <a:bodyPr spcFirstLastPara="1" wrap="square" lIns="91425" tIns="45700" rIns="91425" bIns="45700" anchor="b" anchorCtr="0">
            <a:noAutofit/>
          </a:bodyPr>
          <a:lstStyle/>
          <a:p>
            <a:r>
              <a:rPr lang="en-US" dirty="0" err="1"/>
              <a:t>MetaNetwork</a:t>
            </a:r>
            <a:r>
              <a:rPr lang="en-US" dirty="0"/>
              <a:t> Analysis of 10 beer proteomes</a:t>
            </a:r>
            <a:endParaRPr lang="en-US" sz="1800" dirty="0"/>
          </a:p>
        </p:txBody>
      </p:sp>
      <p:pic>
        <p:nvPicPr>
          <p:cNvPr id="7" name="Picture 7" descr="A picture containing text, beverage&#10;&#10;Description automatically generated">
            <a:extLst>
              <a:ext uri="{FF2B5EF4-FFF2-40B4-BE49-F238E27FC236}">
                <a16:creationId xmlns:a16="http://schemas.microsoft.com/office/drawing/2014/main" id="{A4A1B926-8695-44C0-89A2-021193E8766B}"/>
              </a:ext>
            </a:extLst>
          </p:cNvPr>
          <p:cNvPicPr>
            <a:picLocks noChangeAspect="1"/>
          </p:cNvPicPr>
          <p:nvPr/>
        </p:nvPicPr>
        <p:blipFill>
          <a:blip r:embed="rId4"/>
          <a:stretch>
            <a:fillRect/>
          </a:stretch>
        </p:blipFill>
        <p:spPr>
          <a:xfrm>
            <a:off x="6759324" y="1461957"/>
            <a:ext cx="1412823" cy="1794924"/>
          </a:xfrm>
          <a:prstGeom prst="rect">
            <a:avLst/>
          </a:prstGeom>
        </p:spPr>
      </p:pic>
    </p:spTree>
    <p:extLst>
      <p:ext uri="{BB962C8B-B14F-4D97-AF65-F5344CB8AC3E}">
        <p14:creationId xmlns:p14="http://schemas.microsoft.com/office/powerpoint/2010/main" val="24747117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pic>
        <p:nvPicPr>
          <p:cNvPr id="3" name="Picture 3" descr="Chart, bar chart&#10;&#10;Description automatically generated">
            <a:extLst>
              <a:ext uri="{FF2B5EF4-FFF2-40B4-BE49-F238E27FC236}">
                <a16:creationId xmlns:a16="http://schemas.microsoft.com/office/drawing/2014/main" id="{A10D9A78-18A7-4E54-AB65-6DB487C311EF}"/>
              </a:ext>
            </a:extLst>
          </p:cNvPr>
          <p:cNvPicPr>
            <a:picLocks noChangeAspect="1"/>
          </p:cNvPicPr>
          <p:nvPr/>
        </p:nvPicPr>
        <p:blipFill>
          <a:blip r:embed="rId3"/>
          <a:stretch>
            <a:fillRect/>
          </a:stretch>
        </p:blipFill>
        <p:spPr>
          <a:xfrm>
            <a:off x="808626" y="1154469"/>
            <a:ext cx="7240250" cy="3594306"/>
          </a:xfrm>
          <a:prstGeom prst="rect">
            <a:avLst/>
          </a:prstGeom>
        </p:spPr>
      </p:pic>
      <p:sp>
        <p:nvSpPr>
          <p:cNvPr id="153" name="Google Shape;153;gbf73847ce3_0_26"/>
          <p:cNvSpPr txBox="1">
            <a:spLocks noGrp="1"/>
          </p:cNvSpPr>
          <p:nvPr>
            <p:ph type="title"/>
          </p:nvPr>
        </p:nvSpPr>
        <p:spPr>
          <a:xfrm>
            <a:off x="808626" y="187706"/>
            <a:ext cx="8388000" cy="754500"/>
          </a:xfrm>
          <a:prstGeom prst="rect">
            <a:avLst/>
          </a:prstGeom>
          <a:noFill/>
          <a:ln>
            <a:noFill/>
          </a:ln>
        </p:spPr>
        <p:txBody>
          <a:bodyPr spcFirstLastPara="1" wrap="square" lIns="91425" tIns="45700" rIns="91425" bIns="45700" anchor="b" anchorCtr="0">
            <a:noAutofit/>
          </a:bodyPr>
          <a:lstStyle/>
          <a:p>
            <a:r>
              <a:rPr lang="en-US" dirty="0" err="1"/>
              <a:t>MetaNetwork</a:t>
            </a:r>
            <a:r>
              <a:rPr lang="en-US" dirty="0"/>
              <a:t> Analysis of 10 beer proteomes</a:t>
            </a:r>
            <a:endParaRPr lang="en-US" sz="1800" dirty="0"/>
          </a:p>
        </p:txBody>
      </p:sp>
    </p:spTree>
    <p:extLst>
      <p:ext uri="{BB962C8B-B14F-4D97-AF65-F5344CB8AC3E}">
        <p14:creationId xmlns:p14="http://schemas.microsoft.com/office/powerpoint/2010/main" val="39561661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gbf73847ce3_0_26"/>
          <p:cNvSpPr txBox="1">
            <a:spLocks noGrp="1"/>
          </p:cNvSpPr>
          <p:nvPr>
            <p:ph type="title"/>
          </p:nvPr>
        </p:nvSpPr>
        <p:spPr>
          <a:xfrm>
            <a:off x="139336" y="147949"/>
            <a:ext cx="8388000" cy="754500"/>
          </a:xfrm>
          <a:prstGeom prst="rect">
            <a:avLst/>
          </a:prstGeom>
          <a:noFill/>
          <a:ln>
            <a:noFill/>
          </a:ln>
        </p:spPr>
        <p:txBody>
          <a:bodyPr spcFirstLastPara="1" wrap="square" lIns="91425" tIns="45700" rIns="91425" bIns="45700" anchor="b" anchorCtr="0">
            <a:noAutofit/>
          </a:bodyPr>
          <a:lstStyle/>
          <a:p>
            <a:r>
              <a:rPr lang="en-US" dirty="0"/>
              <a:t>Analysis of Participant 45 data set with </a:t>
            </a:r>
            <a:r>
              <a:rPr lang="en-US" dirty="0" err="1"/>
              <a:t>MSFragger-Glyco</a:t>
            </a:r>
            <a:endParaRPr lang="en-US" sz="1800" dirty="0"/>
          </a:p>
        </p:txBody>
      </p:sp>
      <p:sp>
        <p:nvSpPr>
          <p:cNvPr id="154" name="Google Shape;154;gbf73847ce3_0_26"/>
          <p:cNvSpPr txBox="1"/>
          <p:nvPr/>
        </p:nvSpPr>
        <p:spPr>
          <a:xfrm>
            <a:off x="139336" y="936074"/>
            <a:ext cx="8781491" cy="1200288"/>
          </a:xfrm>
          <a:prstGeom prst="rect">
            <a:avLst/>
          </a:prstGeom>
          <a:noFill/>
          <a:ln>
            <a:noFill/>
          </a:ln>
        </p:spPr>
        <p:txBody>
          <a:bodyPr spcFirstLastPara="1" wrap="square" lIns="91425" tIns="45700" rIns="91425" bIns="45700" anchor="t" anchorCtr="0">
            <a:spAutoFit/>
          </a:bodyPr>
          <a:lstStyle/>
          <a:p>
            <a:pPr marL="457200" indent="-342900">
              <a:buClr>
                <a:schemeClr val="dk1"/>
              </a:buClr>
              <a:buSzPts val="1800"/>
              <a:buFont typeface="Wingdings" panose="05000000000000000000" pitchFamily="2" charset="2"/>
              <a:buChar char="Ø"/>
            </a:pPr>
            <a:r>
              <a:rPr lang="en-US" sz="1800" dirty="0">
                <a:solidFill>
                  <a:schemeClr val="dk1"/>
                </a:solidFill>
                <a:latin typeface="+mj-lt"/>
                <a:ea typeface="Verdana"/>
                <a:sym typeface="Verdana"/>
              </a:rPr>
              <a:t>Beer proteins are glycosylated, with variation between beers</a:t>
            </a:r>
            <a:endParaRPr lang="en-US" dirty="0">
              <a:solidFill>
                <a:schemeClr val="dk1"/>
              </a:solidFill>
              <a:latin typeface="+mj-lt"/>
              <a:ea typeface="Verdana"/>
              <a:sym typeface="Verdana"/>
            </a:endParaRPr>
          </a:p>
          <a:p>
            <a:pPr marL="457200" indent="-342900">
              <a:buClr>
                <a:schemeClr val="dk1"/>
              </a:buClr>
              <a:buSzPts val="1800"/>
              <a:buFont typeface="Wingdings" panose="05000000000000000000" pitchFamily="2" charset="2"/>
              <a:buChar char="Ø"/>
            </a:pPr>
            <a:r>
              <a:rPr lang="en-US" sz="1800" dirty="0">
                <a:solidFill>
                  <a:schemeClr val="dk1"/>
                </a:solidFill>
                <a:ea typeface="Verdana"/>
              </a:rPr>
              <a:t>Most </a:t>
            </a:r>
            <a:r>
              <a:rPr lang="en-US" sz="1800" dirty="0" err="1">
                <a:solidFill>
                  <a:schemeClr val="dk1"/>
                </a:solidFill>
                <a:ea typeface="Verdana"/>
              </a:rPr>
              <a:t>glycoPSMs</a:t>
            </a:r>
            <a:r>
              <a:rPr lang="en-US" sz="1800" dirty="0">
                <a:solidFill>
                  <a:schemeClr val="dk1"/>
                </a:solidFill>
                <a:ea typeface="Verdana"/>
              </a:rPr>
              <a:t> were on barely </a:t>
            </a:r>
            <a:r>
              <a:rPr lang="en-US" sz="1800" dirty="0">
                <a:ea typeface="Verdana"/>
              </a:rPr>
              <a:t>lipid transfer protein</a:t>
            </a:r>
            <a:r>
              <a:rPr lang="en-US" sz="1800" dirty="0">
                <a:solidFill>
                  <a:schemeClr val="dk1"/>
                </a:solidFill>
                <a:ea typeface="Verdana"/>
              </a:rPr>
              <a:t> 1, LTP1</a:t>
            </a:r>
          </a:p>
          <a:p>
            <a:pPr marL="914400" lvl="1" indent="-342900">
              <a:buClr>
                <a:schemeClr val="dk1"/>
              </a:buClr>
              <a:buSzPts val="1800"/>
              <a:buFont typeface="Wingdings" panose="05000000000000000000" pitchFamily="2" charset="2"/>
              <a:buChar char="§"/>
            </a:pPr>
            <a:r>
              <a:rPr lang="en-US" sz="1800" dirty="0">
                <a:solidFill>
                  <a:schemeClr val="dk1"/>
                </a:solidFill>
                <a:ea typeface="Verdana"/>
              </a:rPr>
              <a:t>857 LTP1-glycoPSMs in </a:t>
            </a:r>
            <a:r>
              <a:rPr lang="en-US" sz="1800" dirty="0" err="1">
                <a:solidFill>
                  <a:schemeClr val="dk1"/>
                </a:solidFill>
                <a:ea typeface="Verdana"/>
              </a:rPr>
              <a:t>prgBrew</a:t>
            </a:r>
            <a:r>
              <a:rPr lang="en-US" sz="1800" dirty="0">
                <a:solidFill>
                  <a:schemeClr val="dk1"/>
                </a:solidFill>
                <a:ea typeface="Verdana"/>
              </a:rPr>
              <a:t>!</a:t>
            </a:r>
          </a:p>
          <a:p>
            <a:pPr marL="114300" marR="0" lvl="0" algn="l" rtl="0">
              <a:spcBef>
                <a:spcPts val="0"/>
              </a:spcBef>
              <a:spcAft>
                <a:spcPts val="0"/>
              </a:spcAft>
              <a:buClr>
                <a:schemeClr val="dk1"/>
              </a:buClr>
              <a:buSzPts val="1800"/>
            </a:pPr>
            <a:endParaRPr lang="en-US" sz="1800" dirty="0">
              <a:solidFill>
                <a:schemeClr val="dk1"/>
              </a:solidFill>
              <a:latin typeface="+mj-lt"/>
              <a:ea typeface="Verdana"/>
              <a:cs typeface="Verdana"/>
              <a:sym typeface="Verdana"/>
            </a:endParaRPr>
          </a:p>
        </p:txBody>
      </p:sp>
      <p:graphicFrame>
        <p:nvGraphicFramePr>
          <p:cNvPr id="3" name="Table 2">
            <a:extLst>
              <a:ext uri="{FF2B5EF4-FFF2-40B4-BE49-F238E27FC236}">
                <a16:creationId xmlns:a16="http://schemas.microsoft.com/office/drawing/2014/main" id="{E073E481-F6D5-46E7-B351-6A18E0E68E36}"/>
              </a:ext>
            </a:extLst>
          </p:cNvPr>
          <p:cNvGraphicFramePr>
            <a:graphicFrameLocks noGrp="1"/>
          </p:cNvGraphicFramePr>
          <p:nvPr>
            <p:extLst>
              <p:ext uri="{D42A27DB-BD31-4B8C-83A1-F6EECF244321}">
                <p14:modId xmlns:p14="http://schemas.microsoft.com/office/powerpoint/2010/main" val="1953836329"/>
              </p:ext>
            </p:extLst>
          </p:nvPr>
        </p:nvGraphicFramePr>
        <p:xfrm>
          <a:off x="1049311" y="1901877"/>
          <a:ext cx="6193023" cy="3200400"/>
        </p:xfrm>
        <a:graphic>
          <a:graphicData uri="http://schemas.openxmlformats.org/drawingml/2006/table">
            <a:tbl>
              <a:tblPr firstRow="1" bandRow="1">
                <a:tableStyleId>{5C22544A-7EE6-4342-B048-85BDC9FD1C3A}</a:tableStyleId>
              </a:tblPr>
              <a:tblGrid>
                <a:gridCol w="2437529">
                  <a:extLst>
                    <a:ext uri="{9D8B030D-6E8A-4147-A177-3AD203B41FA5}">
                      <a16:colId xmlns:a16="http://schemas.microsoft.com/office/drawing/2014/main" val="1178968467"/>
                    </a:ext>
                  </a:extLst>
                </a:gridCol>
                <a:gridCol w="992018">
                  <a:extLst>
                    <a:ext uri="{9D8B030D-6E8A-4147-A177-3AD203B41FA5}">
                      <a16:colId xmlns:a16="http://schemas.microsoft.com/office/drawing/2014/main" val="2261840985"/>
                    </a:ext>
                  </a:extLst>
                </a:gridCol>
                <a:gridCol w="1034532">
                  <a:extLst>
                    <a:ext uri="{9D8B030D-6E8A-4147-A177-3AD203B41FA5}">
                      <a16:colId xmlns:a16="http://schemas.microsoft.com/office/drawing/2014/main" val="3367425332"/>
                    </a:ext>
                  </a:extLst>
                </a:gridCol>
                <a:gridCol w="864472">
                  <a:extLst>
                    <a:ext uri="{9D8B030D-6E8A-4147-A177-3AD203B41FA5}">
                      <a16:colId xmlns:a16="http://schemas.microsoft.com/office/drawing/2014/main" val="768605803"/>
                    </a:ext>
                  </a:extLst>
                </a:gridCol>
                <a:gridCol w="864472">
                  <a:extLst>
                    <a:ext uri="{9D8B030D-6E8A-4147-A177-3AD203B41FA5}">
                      <a16:colId xmlns:a16="http://schemas.microsoft.com/office/drawing/2014/main" val="66786302"/>
                    </a:ext>
                  </a:extLst>
                </a:gridCol>
              </a:tblGrid>
              <a:tr h="542925">
                <a:tc>
                  <a:txBody>
                    <a:bodyPr/>
                    <a:lstStyle/>
                    <a:p>
                      <a:pPr marL="0" algn="l" rtl="0" eaLnBrk="1" fontAlgn="b" latinLnBrk="0" hangingPunct="1">
                        <a:spcBef>
                          <a:spcPts val="0"/>
                        </a:spcBef>
                        <a:spcAft>
                          <a:spcPts val="0"/>
                        </a:spcAft>
                      </a:pP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Total PSMs</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err="1">
                          <a:effectLst/>
                        </a:rPr>
                        <a:t>Glyco</a:t>
                      </a:r>
                      <a:r>
                        <a:rPr lang="en-US" sz="1400" kern="1200">
                          <a:effectLst/>
                        </a:rPr>
                        <a:t> PSMs</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Unique </a:t>
                      </a:r>
                      <a:r>
                        <a:rPr lang="en-US" sz="1400" kern="1200" err="1">
                          <a:effectLst/>
                        </a:rPr>
                        <a:t>Glyco</a:t>
                      </a:r>
                      <a:r>
                        <a:rPr lang="en-US" sz="1400" kern="1200">
                          <a:effectLst/>
                        </a:rPr>
                        <a:t> Peptides</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Unique </a:t>
                      </a:r>
                      <a:r>
                        <a:rPr lang="en-US" sz="1400" kern="1200" err="1">
                          <a:effectLst/>
                        </a:rPr>
                        <a:t>Glyco</a:t>
                      </a:r>
                      <a:r>
                        <a:rPr lang="en-US" sz="1400" kern="1200">
                          <a:effectLst/>
                        </a:rPr>
                        <a:t> Proteins</a:t>
                      </a:r>
                      <a:endParaRPr lang="en-US">
                        <a:effectLst/>
                      </a:endParaRPr>
                    </a:p>
                  </a:txBody>
                  <a:tcPr marL="0" marR="0" marT="0" marB="0" anchor="ctr"/>
                </a:tc>
                <a:extLst>
                  <a:ext uri="{0D108BD9-81ED-4DB2-BD59-A6C34878D82A}">
                    <a16:rowId xmlns:a16="http://schemas.microsoft.com/office/drawing/2014/main" val="3534861996"/>
                  </a:ext>
                </a:extLst>
              </a:tr>
              <a:tr h="180975">
                <a:tc>
                  <a:txBody>
                    <a:bodyPr/>
                    <a:lstStyle/>
                    <a:p>
                      <a:pPr marL="0" algn="l" rtl="0" eaLnBrk="1" fontAlgn="b" latinLnBrk="0" hangingPunct="1">
                        <a:spcBef>
                          <a:spcPts val="0"/>
                        </a:spcBef>
                        <a:spcAft>
                          <a:spcPts val="0"/>
                        </a:spcAft>
                      </a:pPr>
                      <a:r>
                        <a:rPr lang="en-US" sz="1400" kern="1200" err="1">
                          <a:effectLst/>
                        </a:rPr>
                        <a:t>prgBrew</a:t>
                      </a:r>
                      <a:endParaRPr lang="en-US" err="1">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27122</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1689</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313</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87</a:t>
                      </a:r>
                      <a:endParaRPr lang="en-US">
                        <a:effectLst/>
                      </a:endParaRPr>
                    </a:p>
                  </a:txBody>
                  <a:tcPr marL="0" marR="0" marT="0" marB="0" anchor="ctr"/>
                </a:tc>
                <a:extLst>
                  <a:ext uri="{0D108BD9-81ED-4DB2-BD59-A6C34878D82A}">
                    <a16:rowId xmlns:a16="http://schemas.microsoft.com/office/drawing/2014/main" val="3757093177"/>
                  </a:ext>
                </a:extLst>
              </a:tr>
              <a:tr h="180975">
                <a:tc>
                  <a:txBody>
                    <a:bodyPr/>
                    <a:lstStyle/>
                    <a:p>
                      <a:pPr marL="0" algn="l" rtl="0" eaLnBrk="1" fontAlgn="b" latinLnBrk="0" hangingPunct="1">
                        <a:spcBef>
                          <a:spcPts val="0"/>
                        </a:spcBef>
                        <a:spcAft>
                          <a:spcPts val="0"/>
                        </a:spcAft>
                      </a:pPr>
                      <a:r>
                        <a:rPr lang="en-US" sz="1400" kern="1200" err="1">
                          <a:effectLst/>
                        </a:rPr>
                        <a:t>AustinEastCidersBloodOrange</a:t>
                      </a:r>
                      <a:endParaRPr lang="en-US" err="1">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4745</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335</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62</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25</a:t>
                      </a:r>
                      <a:endParaRPr lang="en-US">
                        <a:effectLst/>
                      </a:endParaRPr>
                    </a:p>
                  </a:txBody>
                  <a:tcPr marL="0" marR="0" marT="0" marB="0" anchor="ctr"/>
                </a:tc>
                <a:extLst>
                  <a:ext uri="{0D108BD9-81ED-4DB2-BD59-A6C34878D82A}">
                    <a16:rowId xmlns:a16="http://schemas.microsoft.com/office/drawing/2014/main" val="806706497"/>
                  </a:ext>
                </a:extLst>
              </a:tr>
              <a:tr h="180975">
                <a:tc>
                  <a:txBody>
                    <a:bodyPr/>
                    <a:lstStyle/>
                    <a:p>
                      <a:pPr marL="0" algn="l" rtl="0" eaLnBrk="1" fontAlgn="b" latinLnBrk="0" hangingPunct="1">
                        <a:spcBef>
                          <a:spcPts val="0"/>
                        </a:spcBef>
                        <a:spcAft>
                          <a:spcPts val="0"/>
                        </a:spcAft>
                      </a:pPr>
                      <a:r>
                        <a:rPr lang="en-US" sz="1400" kern="1200" err="1">
                          <a:effectLst/>
                        </a:rPr>
                        <a:t>BruePrintBriarberry</a:t>
                      </a:r>
                      <a:endParaRPr lang="en-US" err="1">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12319</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526</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202</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76</a:t>
                      </a:r>
                      <a:endParaRPr lang="en-US">
                        <a:effectLst/>
                      </a:endParaRPr>
                    </a:p>
                  </a:txBody>
                  <a:tcPr marL="0" marR="0" marT="0" marB="0" anchor="ctr"/>
                </a:tc>
                <a:extLst>
                  <a:ext uri="{0D108BD9-81ED-4DB2-BD59-A6C34878D82A}">
                    <a16:rowId xmlns:a16="http://schemas.microsoft.com/office/drawing/2014/main" val="124353456"/>
                  </a:ext>
                </a:extLst>
              </a:tr>
              <a:tr h="180975">
                <a:tc>
                  <a:txBody>
                    <a:bodyPr/>
                    <a:lstStyle/>
                    <a:p>
                      <a:pPr marL="0" algn="l" rtl="0" eaLnBrk="1" fontAlgn="b" latinLnBrk="0" hangingPunct="1">
                        <a:spcBef>
                          <a:spcPts val="0"/>
                        </a:spcBef>
                        <a:spcAft>
                          <a:spcPts val="0"/>
                        </a:spcAft>
                      </a:pPr>
                      <a:r>
                        <a:rPr lang="en-US" sz="1400" kern="1200" err="1">
                          <a:effectLst/>
                        </a:rPr>
                        <a:t>BullCityOffMain</a:t>
                      </a:r>
                      <a:endParaRPr lang="en-US" err="1">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1593</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135</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54</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25</a:t>
                      </a:r>
                      <a:endParaRPr lang="en-US">
                        <a:effectLst/>
                      </a:endParaRPr>
                    </a:p>
                  </a:txBody>
                  <a:tcPr marL="0" marR="0" marT="0" marB="0" anchor="ctr"/>
                </a:tc>
                <a:extLst>
                  <a:ext uri="{0D108BD9-81ED-4DB2-BD59-A6C34878D82A}">
                    <a16:rowId xmlns:a16="http://schemas.microsoft.com/office/drawing/2014/main" val="2563055087"/>
                  </a:ext>
                </a:extLst>
              </a:tr>
              <a:tr h="180975">
                <a:tc>
                  <a:txBody>
                    <a:bodyPr/>
                    <a:lstStyle/>
                    <a:p>
                      <a:pPr marL="0" algn="l" rtl="0" eaLnBrk="1" fontAlgn="b" latinLnBrk="0" hangingPunct="1">
                        <a:spcBef>
                          <a:spcPts val="0"/>
                        </a:spcBef>
                        <a:spcAft>
                          <a:spcPts val="0"/>
                        </a:spcAft>
                      </a:pPr>
                      <a:r>
                        <a:rPr lang="en-US" sz="1400" kern="1200">
                          <a:effectLst/>
                        </a:rPr>
                        <a:t>Heineken</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9357</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1146</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306</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77</a:t>
                      </a:r>
                      <a:endParaRPr lang="en-US">
                        <a:effectLst/>
                      </a:endParaRPr>
                    </a:p>
                  </a:txBody>
                  <a:tcPr marL="0" marR="0" marT="0" marB="0" anchor="ctr"/>
                </a:tc>
                <a:extLst>
                  <a:ext uri="{0D108BD9-81ED-4DB2-BD59-A6C34878D82A}">
                    <a16:rowId xmlns:a16="http://schemas.microsoft.com/office/drawing/2014/main" val="4012483754"/>
                  </a:ext>
                </a:extLst>
              </a:tr>
              <a:tr h="180975">
                <a:tc>
                  <a:txBody>
                    <a:bodyPr/>
                    <a:lstStyle/>
                    <a:p>
                      <a:pPr marL="0" algn="l" rtl="0" eaLnBrk="1" fontAlgn="b" latinLnBrk="0" hangingPunct="1">
                        <a:spcBef>
                          <a:spcPts val="0"/>
                        </a:spcBef>
                        <a:spcAft>
                          <a:spcPts val="0"/>
                        </a:spcAft>
                      </a:pPr>
                      <a:r>
                        <a:rPr lang="en-US" sz="1400" kern="1200" err="1">
                          <a:effectLst/>
                        </a:rPr>
                        <a:t>NoDaCocoLoco</a:t>
                      </a:r>
                      <a:endParaRPr lang="en-US" err="1">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4397</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186</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107</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55</a:t>
                      </a:r>
                      <a:endParaRPr lang="en-US">
                        <a:effectLst/>
                      </a:endParaRPr>
                    </a:p>
                  </a:txBody>
                  <a:tcPr marL="0" marR="0" marT="0" marB="0" anchor="ctr"/>
                </a:tc>
                <a:extLst>
                  <a:ext uri="{0D108BD9-81ED-4DB2-BD59-A6C34878D82A}">
                    <a16:rowId xmlns:a16="http://schemas.microsoft.com/office/drawing/2014/main" val="1297895579"/>
                  </a:ext>
                </a:extLst>
              </a:tr>
              <a:tr h="180975">
                <a:tc>
                  <a:txBody>
                    <a:bodyPr/>
                    <a:lstStyle/>
                    <a:p>
                      <a:pPr marL="0" algn="l" rtl="0" eaLnBrk="1" fontAlgn="b" latinLnBrk="0" hangingPunct="1">
                        <a:spcBef>
                          <a:spcPts val="0"/>
                        </a:spcBef>
                        <a:spcAft>
                          <a:spcPts val="0"/>
                        </a:spcAft>
                      </a:pPr>
                      <a:r>
                        <a:rPr lang="en-US" sz="1400" kern="1200" err="1">
                          <a:effectLst/>
                        </a:rPr>
                        <a:t>NoDaGordgeous</a:t>
                      </a:r>
                      <a:endParaRPr lang="en-US" err="1">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5974</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206</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102</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45</a:t>
                      </a:r>
                      <a:endParaRPr lang="en-US">
                        <a:effectLst/>
                      </a:endParaRPr>
                    </a:p>
                  </a:txBody>
                  <a:tcPr marL="0" marR="0" marT="0" marB="0" anchor="ctr"/>
                </a:tc>
                <a:extLst>
                  <a:ext uri="{0D108BD9-81ED-4DB2-BD59-A6C34878D82A}">
                    <a16:rowId xmlns:a16="http://schemas.microsoft.com/office/drawing/2014/main" val="2081634604"/>
                  </a:ext>
                </a:extLst>
              </a:tr>
              <a:tr h="180975">
                <a:tc>
                  <a:txBody>
                    <a:bodyPr/>
                    <a:lstStyle/>
                    <a:p>
                      <a:pPr marL="0" algn="l" rtl="0" eaLnBrk="1" fontAlgn="b" latinLnBrk="0" hangingPunct="1">
                        <a:spcBef>
                          <a:spcPts val="0"/>
                        </a:spcBef>
                        <a:spcAft>
                          <a:spcPts val="0"/>
                        </a:spcAft>
                      </a:pPr>
                      <a:r>
                        <a:rPr lang="en-US" sz="1400" kern="1200" err="1">
                          <a:effectLst/>
                        </a:rPr>
                        <a:t>StellaArtois</a:t>
                      </a:r>
                      <a:endParaRPr lang="en-US" err="1">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9429</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1357</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376</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89</a:t>
                      </a:r>
                      <a:endParaRPr lang="en-US">
                        <a:effectLst/>
                      </a:endParaRPr>
                    </a:p>
                  </a:txBody>
                  <a:tcPr marL="0" marR="0" marT="0" marB="0" anchor="ctr"/>
                </a:tc>
                <a:extLst>
                  <a:ext uri="{0D108BD9-81ED-4DB2-BD59-A6C34878D82A}">
                    <a16:rowId xmlns:a16="http://schemas.microsoft.com/office/drawing/2014/main" val="1392912958"/>
                  </a:ext>
                </a:extLst>
              </a:tr>
              <a:tr h="180975">
                <a:tc>
                  <a:txBody>
                    <a:bodyPr/>
                    <a:lstStyle/>
                    <a:p>
                      <a:pPr marL="0" algn="l" rtl="0" eaLnBrk="1" fontAlgn="b" latinLnBrk="0" hangingPunct="1">
                        <a:spcBef>
                          <a:spcPts val="0"/>
                        </a:spcBef>
                        <a:spcAft>
                          <a:spcPts val="0"/>
                        </a:spcAft>
                      </a:pPr>
                      <a:r>
                        <a:rPr lang="en-US" sz="1400" kern="1200" err="1">
                          <a:effectLst/>
                        </a:rPr>
                        <a:t>WickedWeedMilkCookies</a:t>
                      </a:r>
                      <a:endParaRPr lang="en-US" err="1">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3886</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182</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89</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41</a:t>
                      </a:r>
                      <a:endParaRPr lang="en-US">
                        <a:effectLst/>
                      </a:endParaRPr>
                    </a:p>
                  </a:txBody>
                  <a:tcPr marL="0" marR="0" marT="0" marB="0" anchor="ctr"/>
                </a:tc>
                <a:extLst>
                  <a:ext uri="{0D108BD9-81ED-4DB2-BD59-A6C34878D82A}">
                    <a16:rowId xmlns:a16="http://schemas.microsoft.com/office/drawing/2014/main" val="2566824582"/>
                  </a:ext>
                </a:extLst>
              </a:tr>
              <a:tr h="180975">
                <a:tc>
                  <a:txBody>
                    <a:bodyPr/>
                    <a:lstStyle/>
                    <a:p>
                      <a:pPr marL="0" algn="l" rtl="0" eaLnBrk="1" fontAlgn="b" latinLnBrk="0" hangingPunct="1">
                        <a:spcBef>
                          <a:spcPts val="0"/>
                        </a:spcBef>
                        <a:spcAft>
                          <a:spcPts val="0"/>
                        </a:spcAft>
                      </a:pPr>
                      <a:r>
                        <a:rPr lang="en-US" sz="1400" kern="1200" err="1">
                          <a:effectLst/>
                        </a:rPr>
                        <a:t>WickedWeedPernicious</a:t>
                      </a:r>
                      <a:endParaRPr lang="en-US" err="1">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7737</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811</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210</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54</a:t>
                      </a:r>
                      <a:endParaRPr lang="en-US">
                        <a:effectLst/>
                      </a:endParaRPr>
                    </a:p>
                  </a:txBody>
                  <a:tcPr marL="0" marR="0" marT="0" marB="0" anchor="ctr"/>
                </a:tc>
                <a:extLst>
                  <a:ext uri="{0D108BD9-81ED-4DB2-BD59-A6C34878D82A}">
                    <a16:rowId xmlns:a16="http://schemas.microsoft.com/office/drawing/2014/main" val="1283121074"/>
                  </a:ext>
                </a:extLst>
              </a:tr>
              <a:tr h="180975">
                <a:tc>
                  <a:txBody>
                    <a:bodyPr/>
                    <a:lstStyle/>
                    <a:p>
                      <a:pPr marL="0" algn="l" rtl="0" eaLnBrk="1" fontAlgn="b" latinLnBrk="0" hangingPunct="1">
                        <a:spcBef>
                          <a:spcPts val="0"/>
                        </a:spcBef>
                        <a:spcAft>
                          <a:spcPts val="0"/>
                        </a:spcAft>
                      </a:pPr>
                      <a:r>
                        <a:rPr lang="en-US" sz="1400" kern="1200" dirty="0">
                          <a:effectLst/>
                        </a:rPr>
                        <a:t>Pooled beer</a:t>
                      </a:r>
                      <a:endParaRPr lang="en-US" dirty="0">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19847</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1594</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321</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97</a:t>
                      </a:r>
                      <a:endParaRPr lang="en-US">
                        <a:effectLst/>
                      </a:endParaRPr>
                    </a:p>
                  </a:txBody>
                  <a:tcPr marL="0" marR="0" marT="0" marB="0" anchor="ctr"/>
                </a:tc>
                <a:extLst>
                  <a:ext uri="{0D108BD9-81ED-4DB2-BD59-A6C34878D82A}">
                    <a16:rowId xmlns:a16="http://schemas.microsoft.com/office/drawing/2014/main" val="3139259139"/>
                  </a:ext>
                </a:extLst>
              </a:tr>
              <a:tr h="180975">
                <a:tc>
                  <a:txBody>
                    <a:bodyPr/>
                    <a:lstStyle/>
                    <a:p>
                      <a:pPr marL="0" algn="l" rtl="0" eaLnBrk="1" fontAlgn="b" latinLnBrk="0" hangingPunct="1">
                        <a:spcBef>
                          <a:spcPts val="0"/>
                        </a:spcBef>
                        <a:spcAft>
                          <a:spcPts val="0"/>
                        </a:spcAft>
                      </a:pPr>
                      <a:r>
                        <a:rPr lang="en-US" sz="1400" kern="1200">
                          <a:effectLst/>
                        </a:rPr>
                        <a:t>Total</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106406</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8167</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a:effectLst/>
                        </a:rPr>
                        <a:t>956</a:t>
                      </a:r>
                      <a:endParaRPr lang="en-US">
                        <a:effectLst/>
                      </a:endParaRPr>
                    </a:p>
                  </a:txBody>
                  <a:tcPr marL="0" marR="0" marT="0" marB="0" anchor="ctr"/>
                </a:tc>
                <a:tc>
                  <a:txBody>
                    <a:bodyPr/>
                    <a:lstStyle/>
                    <a:p>
                      <a:pPr marL="0" algn="ctr" rtl="0" eaLnBrk="1" fontAlgn="b" latinLnBrk="0" hangingPunct="1">
                        <a:spcBef>
                          <a:spcPts val="0"/>
                        </a:spcBef>
                        <a:spcAft>
                          <a:spcPts val="0"/>
                        </a:spcAft>
                      </a:pPr>
                      <a:r>
                        <a:rPr lang="en-US" sz="1400" kern="1200" dirty="0">
                          <a:effectLst/>
                        </a:rPr>
                        <a:t>213</a:t>
                      </a:r>
                      <a:endParaRPr lang="en-US" dirty="0">
                        <a:effectLst/>
                      </a:endParaRPr>
                    </a:p>
                  </a:txBody>
                  <a:tcPr marL="0" marR="0" marT="0" marB="0" anchor="ctr"/>
                </a:tc>
                <a:extLst>
                  <a:ext uri="{0D108BD9-81ED-4DB2-BD59-A6C34878D82A}">
                    <a16:rowId xmlns:a16="http://schemas.microsoft.com/office/drawing/2014/main" val="3724233612"/>
                  </a:ext>
                </a:extLst>
              </a:tr>
            </a:tbl>
          </a:graphicData>
        </a:graphic>
      </p:graphicFrame>
      <p:sp>
        <p:nvSpPr>
          <p:cNvPr id="4" name="TextBox 3">
            <a:extLst>
              <a:ext uri="{FF2B5EF4-FFF2-40B4-BE49-F238E27FC236}">
                <a16:creationId xmlns:a16="http://schemas.microsoft.com/office/drawing/2014/main" id="{99124C6E-5538-4A69-A409-E82F97CC78F7}"/>
              </a:ext>
            </a:extLst>
          </p:cNvPr>
          <p:cNvSpPr txBox="1"/>
          <p:nvPr/>
        </p:nvSpPr>
        <p:spPr>
          <a:xfrm>
            <a:off x="3106711" y="3167609"/>
            <a:ext cx="27432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pic>
        <p:nvPicPr>
          <p:cNvPr id="7" name="Picture 6" descr="A person holding a glass of beer&#10;&#10;Description automatically generated with medium confidence">
            <a:extLst>
              <a:ext uri="{FF2B5EF4-FFF2-40B4-BE49-F238E27FC236}">
                <a16:creationId xmlns:a16="http://schemas.microsoft.com/office/drawing/2014/main" id="{16171994-62CD-446A-96BE-D8B521A798C2}"/>
              </a:ext>
            </a:extLst>
          </p:cNvPr>
          <p:cNvPicPr>
            <a:picLocks noChangeAspect="1"/>
          </p:cNvPicPr>
          <p:nvPr/>
        </p:nvPicPr>
        <p:blipFill>
          <a:blip r:embed="rId3"/>
          <a:stretch>
            <a:fillRect/>
          </a:stretch>
        </p:blipFill>
        <p:spPr>
          <a:xfrm>
            <a:off x="7727297" y="3622085"/>
            <a:ext cx="984070" cy="1170681"/>
          </a:xfrm>
          <a:prstGeom prst="rect">
            <a:avLst/>
          </a:prstGeom>
        </p:spPr>
      </p:pic>
    </p:spTree>
    <p:extLst>
      <p:ext uri="{BB962C8B-B14F-4D97-AF65-F5344CB8AC3E}">
        <p14:creationId xmlns:p14="http://schemas.microsoft.com/office/powerpoint/2010/main" val="7889894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gbf73847ce3_0_26"/>
          <p:cNvSpPr txBox="1">
            <a:spLocks noGrp="1"/>
          </p:cNvSpPr>
          <p:nvPr>
            <p:ph type="title"/>
          </p:nvPr>
        </p:nvSpPr>
        <p:spPr>
          <a:xfrm>
            <a:off x="139336" y="147949"/>
            <a:ext cx="8388000" cy="754500"/>
          </a:xfrm>
          <a:prstGeom prst="rect">
            <a:avLst/>
          </a:prstGeom>
          <a:noFill/>
          <a:ln>
            <a:noFill/>
          </a:ln>
        </p:spPr>
        <p:txBody>
          <a:bodyPr spcFirstLastPara="1" wrap="square" lIns="91425" tIns="45700" rIns="91425" bIns="45700" anchor="b" anchorCtr="0">
            <a:noAutofit/>
          </a:bodyPr>
          <a:lstStyle/>
          <a:p>
            <a:r>
              <a:rPr lang="en-US" sz="2400"/>
              <a:t>Lipid transfer protein 1</a:t>
            </a:r>
            <a:endParaRPr lang="en-US"/>
          </a:p>
        </p:txBody>
      </p:sp>
      <p:sp>
        <p:nvSpPr>
          <p:cNvPr id="154" name="Google Shape;154;gbf73847ce3_0_26"/>
          <p:cNvSpPr txBox="1"/>
          <p:nvPr/>
        </p:nvSpPr>
        <p:spPr>
          <a:xfrm>
            <a:off x="139336" y="1048500"/>
            <a:ext cx="6258636" cy="2585283"/>
          </a:xfrm>
          <a:prstGeom prst="rect">
            <a:avLst/>
          </a:prstGeom>
          <a:noFill/>
          <a:ln>
            <a:noFill/>
          </a:ln>
        </p:spPr>
        <p:txBody>
          <a:bodyPr spcFirstLastPara="1" wrap="square" lIns="91425" tIns="45700" rIns="91425" bIns="45700" anchor="t" anchorCtr="0">
            <a:spAutoFit/>
          </a:bodyPr>
          <a:lstStyle/>
          <a:p>
            <a:pPr marL="457200" indent="-342900">
              <a:buClr>
                <a:schemeClr val="dk1"/>
              </a:buClr>
              <a:buSzPts val="1800"/>
              <a:buFont typeface="Wingdings" panose="05000000000000000000" pitchFamily="2" charset="2"/>
              <a:buChar char="Ø"/>
            </a:pPr>
            <a:r>
              <a:rPr lang="en-US" sz="1800" dirty="0">
                <a:solidFill>
                  <a:schemeClr val="dk1"/>
                </a:solidFill>
                <a:latin typeface="+mj-lt"/>
                <a:ea typeface="Verdana"/>
                <a:sym typeface="Verdana"/>
              </a:rPr>
              <a:t>Highly abundant barley protein detected in 319 of 357 injections across study.</a:t>
            </a:r>
            <a:endParaRPr lang="en-US" sz="1800" dirty="0">
              <a:solidFill>
                <a:schemeClr val="dk1"/>
              </a:solidFill>
              <a:latin typeface="+mj-lt"/>
              <a:ea typeface="Verdana"/>
            </a:endParaRPr>
          </a:p>
          <a:p>
            <a:pPr marL="457200" indent="-342900">
              <a:buClr>
                <a:schemeClr val="dk1"/>
              </a:buClr>
              <a:buSzPts val="1800"/>
              <a:buFont typeface="Wingdings" panose="05000000000000000000" pitchFamily="2" charset="2"/>
              <a:buChar char="Ø"/>
            </a:pPr>
            <a:endParaRPr lang="en-US" sz="1800" dirty="0">
              <a:solidFill>
                <a:schemeClr val="dk1"/>
              </a:solidFill>
              <a:ea typeface="Verdana"/>
            </a:endParaRPr>
          </a:p>
          <a:p>
            <a:pPr marL="457200" indent="-342900">
              <a:buClr>
                <a:schemeClr val="dk1"/>
              </a:buClr>
              <a:buSzPts val="1800"/>
              <a:buFont typeface="Wingdings" panose="05000000000000000000" pitchFamily="2" charset="2"/>
              <a:buChar char="Ø"/>
            </a:pPr>
            <a:r>
              <a:rPr lang="en-US" sz="1800" dirty="0">
                <a:solidFill>
                  <a:schemeClr val="dk1"/>
                </a:solidFill>
                <a:ea typeface="Verdana"/>
              </a:rPr>
              <a:t>Across 10 beers in participant 45, LTP1 seemed  differentially glycosylated </a:t>
            </a:r>
          </a:p>
          <a:p>
            <a:pPr marL="457200" indent="-342900">
              <a:buClr>
                <a:schemeClr val="dk1"/>
              </a:buClr>
              <a:buSzPts val="1800"/>
              <a:buFont typeface="Wingdings" panose="05000000000000000000" pitchFamily="2" charset="2"/>
              <a:buChar char="Ø"/>
            </a:pPr>
            <a:endParaRPr lang="en-US" sz="1800" dirty="0">
              <a:solidFill>
                <a:schemeClr val="dk1"/>
              </a:solidFill>
              <a:ea typeface="Verdana"/>
            </a:endParaRPr>
          </a:p>
          <a:p>
            <a:pPr marL="457200" indent="-342900">
              <a:buClr>
                <a:schemeClr val="dk1"/>
              </a:buClr>
              <a:buSzPts val="1800"/>
              <a:buFont typeface="Wingdings" panose="05000000000000000000" pitchFamily="2" charset="2"/>
              <a:buChar char="Ø"/>
            </a:pPr>
            <a:r>
              <a:rPr lang="en-US" sz="1800" dirty="0">
                <a:solidFill>
                  <a:schemeClr val="dk1"/>
                </a:solidFill>
                <a:ea typeface="Verdana"/>
              </a:rPr>
              <a:t>LTP1 is associated with foam, but it is unclear if it plays a pivotal role, or is it simply the most abundant protein in beer.</a:t>
            </a:r>
          </a:p>
        </p:txBody>
      </p:sp>
      <p:pic>
        <p:nvPicPr>
          <p:cNvPr id="2" name="Picture 2">
            <a:extLst>
              <a:ext uri="{FF2B5EF4-FFF2-40B4-BE49-F238E27FC236}">
                <a16:creationId xmlns:a16="http://schemas.microsoft.com/office/drawing/2014/main" id="{4DD2E87E-4A80-45BE-AA68-339EBD0004F8}"/>
              </a:ext>
            </a:extLst>
          </p:cNvPr>
          <p:cNvPicPr>
            <a:picLocks noChangeAspect="1"/>
          </p:cNvPicPr>
          <p:nvPr/>
        </p:nvPicPr>
        <p:blipFill>
          <a:blip r:embed="rId3"/>
          <a:stretch>
            <a:fillRect/>
          </a:stretch>
        </p:blipFill>
        <p:spPr>
          <a:xfrm>
            <a:off x="6273384" y="1050248"/>
            <a:ext cx="2743200" cy="2743200"/>
          </a:xfrm>
          <a:prstGeom prst="rect">
            <a:avLst/>
          </a:prstGeom>
        </p:spPr>
      </p:pic>
    </p:spTree>
    <p:extLst>
      <p:ext uri="{BB962C8B-B14F-4D97-AF65-F5344CB8AC3E}">
        <p14:creationId xmlns:p14="http://schemas.microsoft.com/office/powerpoint/2010/main" val="16288727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gbf73847ce3_0_26"/>
          <p:cNvSpPr txBox="1">
            <a:spLocks noGrp="1"/>
          </p:cNvSpPr>
          <p:nvPr>
            <p:ph type="title"/>
          </p:nvPr>
        </p:nvSpPr>
        <p:spPr>
          <a:xfrm>
            <a:off x="139336" y="147949"/>
            <a:ext cx="8388000" cy="754500"/>
          </a:xfrm>
          <a:prstGeom prst="rect">
            <a:avLst/>
          </a:prstGeom>
          <a:noFill/>
          <a:ln>
            <a:noFill/>
          </a:ln>
        </p:spPr>
        <p:txBody>
          <a:bodyPr spcFirstLastPara="1" wrap="square" lIns="91425" tIns="45700" rIns="91425" bIns="45700" anchor="b" anchorCtr="0">
            <a:noAutofit/>
          </a:bodyPr>
          <a:lstStyle/>
          <a:p>
            <a:r>
              <a:rPr lang="en-US" sz="2400"/>
              <a:t>Summary</a:t>
            </a:r>
          </a:p>
        </p:txBody>
      </p:sp>
      <p:sp>
        <p:nvSpPr>
          <p:cNvPr id="154" name="Google Shape;154;gbf73847ce3_0_26"/>
          <p:cNvSpPr txBox="1"/>
          <p:nvPr/>
        </p:nvSpPr>
        <p:spPr>
          <a:xfrm>
            <a:off x="139336" y="1048500"/>
            <a:ext cx="8875034" cy="2585283"/>
          </a:xfrm>
          <a:prstGeom prst="rect">
            <a:avLst/>
          </a:prstGeom>
          <a:noFill/>
          <a:ln>
            <a:noFill/>
          </a:ln>
        </p:spPr>
        <p:txBody>
          <a:bodyPr spcFirstLastPara="1" wrap="square" lIns="91425" tIns="45700" rIns="91425" bIns="45700" anchor="t" anchorCtr="0">
            <a:spAutoFit/>
          </a:bodyPr>
          <a:lstStyle/>
          <a:p>
            <a:pPr marL="457200" indent="-342900">
              <a:buClr>
                <a:schemeClr val="dk1"/>
              </a:buClr>
              <a:buSzPts val="1800"/>
              <a:buFont typeface="Wingdings" panose="05000000000000000000" pitchFamily="2" charset="2"/>
              <a:buChar char="Ø"/>
            </a:pPr>
            <a:r>
              <a:rPr lang="en-US" sz="1800">
                <a:solidFill>
                  <a:schemeClr val="dk1"/>
                </a:solidFill>
                <a:latin typeface="+mj-lt"/>
                <a:ea typeface="Verdana"/>
                <a:sym typeface="Verdana"/>
              </a:rPr>
              <a:t>Performed global beer proteomics</a:t>
            </a:r>
            <a:endParaRPr lang="en-US" sz="1800">
              <a:solidFill>
                <a:schemeClr val="dk1"/>
              </a:solidFill>
              <a:latin typeface="+mj-lt"/>
              <a:ea typeface="Verdana"/>
            </a:endParaRPr>
          </a:p>
          <a:p>
            <a:pPr marL="457200" indent="-342900">
              <a:buClr>
                <a:schemeClr val="dk1"/>
              </a:buClr>
              <a:buSzPts val="1800"/>
              <a:buFont typeface="Wingdings" panose="05000000000000000000" pitchFamily="2" charset="2"/>
              <a:buChar char="Ø"/>
            </a:pPr>
            <a:endParaRPr lang="en-US" sz="1800">
              <a:solidFill>
                <a:schemeClr val="dk1"/>
              </a:solidFill>
              <a:ea typeface="Verdana"/>
            </a:endParaRPr>
          </a:p>
          <a:p>
            <a:pPr marL="457200" indent="-342900">
              <a:buClr>
                <a:schemeClr val="dk1"/>
              </a:buClr>
              <a:buSzPts val="1800"/>
              <a:buFont typeface="Wingdings" panose="05000000000000000000" pitchFamily="2" charset="2"/>
              <a:buChar char="Ø"/>
            </a:pPr>
            <a:r>
              <a:rPr lang="en-US" sz="1800">
                <a:solidFill>
                  <a:schemeClr val="dk1"/>
                </a:solidFill>
                <a:ea typeface="Verdana"/>
              </a:rPr>
              <a:t>The beer proteome is complex (PTMs, proteolysis, etc.)</a:t>
            </a:r>
          </a:p>
          <a:p>
            <a:pPr marL="457200" indent="-342900">
              <a:buClr>
                <a:schemeClr val="dk1"/>
              </a:buClr>
              <a:buSzPts val="1800"/>
              <a:buFont typeface="Wingdings" panose="05000000000000000000" pitchFamily="2" charset="2"/>
              <a:buChar char="Ø"/>
            </a:pPr>
            <a:endParaRPr lang="en-US" sz="1800">
              <a:solidFill>
                <a:schemeClr val="dk1"/>
              </a:solidFill>
              <a:ea typeface="Verdana"/>
            </a:endParaRPr>
          </a:p>
          <a:p>
            <a:pPr marL="457200" indent="-342900">
              <a:buClr>
                <a:schemeClr val="dk1"/>
              </a:buClr>
              <a:buSzPts val="1800"/>
              <a:buFont typeface="Wingdings" panose="05000000000000000000" pitchFamily="2" charset="2"/>
              <a:buChar char="Ø"/>
            </a:pPr>
            <a:r>
              <a:rPr lang="en-US" sz="1800">
                <a:solidFill>
                  <a:schemeClr val="dk1"/>
                </a:solidFill>
                <a:ea typeface="Verdana"/>
              </a:rPr>
              <a:t>Coverage of the beer proteome is affected by digestion method, instrument platform/settings, search parameters, and database selection/quality.</a:t>
            </a:r>
          </a:p>
          <a:p>
            <a:pPr marL="457200" indent="-342900">
              <a:buClr>
                <a:schemeClr val="dk1"/>
              </a:buClr>
              <a:buSzPts val="1800"/>
              <a:buFont typeface="Wingdings" panose="05000000000000000000" pitchFamily="2" charset="2"/>
              <a:buChar char="Ø"/>
            </a:pPr>
            <a:endParaRPr lang="en-US" sz="1800">
              <a:solidFill>
                <a:schemeClr val="dk1"/>
              </a:solidFill>
              <a:ea typeface="Verdana"/>
            </a:endParaRPr>
          </a:p>
          <a:p>
            <a:pPr marL="457200" indent="-342900">
              <a:buClr>
                <a:schemeClr val="dk1"/>
              </a:buClr>
              <a:buSzPts val="1800"/>
              <a:buFont typeface="Wingdings" panose="05000000000000000000" pitchFamily="2" charset="2"/>
              <a:buChar char="Ø"/>
            </a:pPr>
            <a:r>
              <a:rPr lang="en-US" sz="1800">
                <a:solidFill>
                  <a:schemeClr val="dk1"/>
                </a:solidFill>
                <a:ea typeface="Verdana"/>
              </a:rPr>
              <a:t>These are all constantly being improved, leading to continued improvements in beer proteomic accuracy.</a:t>
            </a:r>
          </a:p>
        </p:txBody>
      </p:sp>
    </p:spTree>
    <p:extLst>
      <p:ext uri="{BB962C8B-B14F-4D97-AF65-F5344CB8AC3E}">
        <p14:creationId xmlns:p14="http://schemas.microsoft.com/office/powerpoint/2010/main" val="28428404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gbf73847ce3_0_26"/>
          <p:cNvSpPr txBox="1">
            <a:spLocks noGrp="1"/>
          </p:cNvSpPr>
          <p:nvPr>
            <p:ph type="title"/>
          </p:nvPr>
        </p:nvSpPr>
        <p:spPr>
          <a:xfrm>
            <a:off x="139336" y="147949"/>
            <a:ext cx="8388000" cy="7545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sz="2400"/>
              <a:t>Next Steps - Beer</a:t>
            </a:r>
            <a:endParaRPr sz="2400"/>
          </a:p>
        </p:txBody>
      </p:sp>
      <p:sp>
        <p:nvSpPr>
          <p:cNvPr id="154" name="Google Shape;154;gbf73847ce3_0_26"/>
          <p:cNvSpPr txBox="1"/>
          <p:nvPr/>
        </p:nvSpPr>
        <p:spPr>
          <a:xfrm>
            <a:off x="139336" y="1048500"/>
            <a:ext cx="8388000" cy="2585283"/>
          </a:xfrm>
          <a:prstGeom prst="rect">
            <a:avLst/>
          </a:prstGeom>
          <a:noFill/>
          <a:ln>
            <a:noFill/>
          </a:ln>
        </p:spPr>
        <p:txBody>
          <a:bodyPr spcFirstLastPara="1" wrap="square" lIns="91425" tIns="45700" rIns="91425" bIns="45700" anchor="t" anchorCtr="0">
            <a:spAutoFit/>
          </a:bodyPr>
          <a:lstStyle/>
          <a:p>
            <a:pPr marL="457200" marR="0" lvl="0" indent="-342900" algn="l" rtl="0">
              <a:spcBef>
                <a:spcPts val="0"/>
              </a:spcBef>
              <a:spcAft>
                <a:spcPts val="0"/>
              </a:spcAft>
              <a:buClr>
                <a:schemeClr val="dk1"/>
              </a:buClr>
              <a:buSzPts val="1800"/>
              <a:buFont typeface="Wingdings" panose="05000000000000000000" pitchFamily="2" charset="2"/>
              <a:buChar char="Ø"/>
            </a:pPr>
            <a:r>
              <a:rPr lang="en-US" sz="1800" dirty="0">
                <a:solidFill>
                  <a:schemeClr val="dk1"/>
                </a:solidFill>
                <a:latin typeface="+mj-lt"/>
                <a:ea typeface="Verdana"/>
                <a:cs typeface="Verdana"/>
                <a:sym typeface="Verdana"/>
              </a:rPr>
              <a:t>Data is public – </a:t>
            </a:r>
            <a:r>
              <a:rPr lang="en-US" sz="1800" dirty="0" err="1">
                <a:solidFill>
                  <a:schemeClr val="dk1"/>
                </a:solidFill>
                <a:latin typeface="+mj-lt"/>
                <a:ea typeface="Verdana"/>
                <a:cs typeface="Verdana"/>
                <a:sym typeface="Verdana"/>
              </a:rPr>
              <a:t>MassIVE</a:t>
            </a:r>
            <a:r>
              <a:rPr lang="en-US" sz="1800" dirty="0">
                <a:solidFill>
                  <a:schemeClr val="dk1"/>
                </a:solidFill>
                <a:latin typeface="+mj-lt"/>
                <a:ea typeface="Verdana"/>
                <a:cs typeface="Verdana"/>
                <a:sym typeface="Verdana"/>
              </a:rPr>
              <a:t> – Open for anyone to mine, like Jordan and Austin below who used the data for their ASMS posters</a:t>
            </a:r>
          </a:p>
          <a:p>
            <a:pPr marL="457200" marR="0" lvl="0" indent="-342900" algn="l" rtl="0">
              <a:spcBef>
                <a:spcPts val="0"/>
              </a:spcBef>
              <a:spcAft>
                <a:spcPts val="0"/>
              </a:spcAft>
              <a:buClr>
                <a:schemeClr val="dk1"/>
              </a:buClr>
              <a:buSzPts val="1800"/>
              <a:buFont typeface="Wingdings" panose="05000000000000000000" pitchFamily="2" charset="2"/>
              <a:buChar char="Ø"/>
            </a:pPr>
            <a:endParaRPr lang="en-US" sz="1800" dirty="0">
              <a:solidFill>
                <a:schemeClr val="dk1"/>
              </a:solidFill>
              <a:latin typeface="+mj-lt"/>
              <a:ea typeface="Verdana"/>
              <a:cs typeface="Verdana"/>
              <a:sym typeface="Verdana"/>
            </a:endParaRPr>
          </a:p>
          <a:p>
            <a:pPr marL="457200" indent="-342900">
              <a:buClr>
                <a:schemeClr val="dk1"/>
              </a:buClr>
              <a:buSzPts val="1800"/>
              <a:buFont typeface="Wingdings" panose="05000000000000000000" pitchFamily="2" charset="2"/>
              <a:buChar char="Ø"/>
            </a:pPr>
            <a:r>
              <a:rPr lang="en-US" sz="1800" dirty="0">
                <a:solidFill>
                  <a:schemeClr val="dk1"/>
                </a:solidFill>
                <a:latin typeface="+mj-lt"/>
                <a:ea typeface="Verdana"/>
                <a:cs typeface="Verdana"/>
              </a:rPr>
              <a:t>Has SDRF files for each data set. thanks to Jordan!</a:t>
            </a:r>
          </a:p>
          <a:p>
            <a:pPr marL="457200" indent="-342900">
              <a:buClr>
                <a:schemeClr val="dk1"/>
              </a:buClr>
              <a:buSzPts val="1800"/>
              <a:buFont typeface="Wingdings" panose="05000000000000000000" pitchFamily="2" charset="2"/>
              <a:buChar char="Ø"/>
            </a:pPr>
            <a:endParaRPr lang="en-US" sz="1800" dirty="0">
              <a:solidFill>
                <a:schemeClr val="dk1"/>
              </a:solidFill>
              <a:latin typeface="+mj-lt"/>
              <a:ea typeface="Verdana"/>
              <a:cs typeface="Verdana"/>
              <a:sym typeface="Verdana"/>
            </a:endParaRPr>
          </a:p>
          <a:p>
            <a:pPr marL="457200" marR="0" lvl="0" indent="-342900" algn="l" rtl="0">
              <a:spcBef>
                <a:spcPts val="0"/>
              </a:spcBef>
              <a:spcAft>
                <a:spcPts val="0"/>
              </a:spcAft>
              <a:buClr>
                <a:schemeClr val="dk1"/>
              </a:buClr>
              <a:buSzPts val="1800"/>
              <a:buFont typeface="Wingdings" panose="05000000000000000000" pitchFamily="2" charset="2"/>
              <a:buChar char="Ø"/>
            </a:pPr>
            <a:r>
              <a:rPr lang="en-US" sz="1800" dirty="0">
                <a:solidFill>
                  <a:schemeClr val="dk1"/>
                </a:solidFill>
                <a:latin typeface="+mj-lt"/>
                <a:ea typeface="Verdana"/>
                <a:cs typeface="Verdana"/>
                <a:sym typeface="Verdana"/>
              </a:rPr>
              <a:t>Preprint with </a:t>
            </a:r>
            <a:r>
              <a:rPr lang="en-US" sz="1800" dirty="0">
                <a:solidFill>
                  <a:srgbClr val="FF0000"/>
                </a:solidFill>
                <a:latin typeface="+mj-lt"/>
                <a:ea typeface="Verdana"/>
                <a:cs typeface="Verdana"/>
                <a:sym typeface="Verdana"/>
              </a:rPr>
              <a:t>74 </a:t>
            </a:r>
            <a:r>
              <a:rPr lang="en-US" sz="1800" dirty="0">
                <a:solidFill>
                  <a:schemeClr val="tx1"/>
                </a:solidFill>
                <a:latin typeface="+mj-lt"/>
                <a:ea typeface="Verdana"/>
                <a:cs typeface="Verdana"/>
                <a:sym typeface="Verdana"/>
              </a:rPr>
              <a:t>of co-</a:t>
            </a:r>
            <a:r>
              <a:rPr lang="en-US" sz="1800" dirty="0">
                <a:solidFill>
                  <a:schemeClr val="dk1"/>
                </a:solidFill>
                <a:latin typeface="+mj-lt"/>
                <a:ea typeface="Verdana"/>
                <a:cs typeface="Verdana"/>
                <a:sym typeface="Verdana"/>
              </a:rPr>
              <a:t>authors is soon to be out!</a:t>
            </a:r>
            <a:endParaRPr lang="en-US" sz="1800" dirty="0">
              <a:solidFill>
                <a:schemeClr val="dk1"/>
              </a:solidFill>
              <a:latin typeface="+mj-lt"/>
              <a:ea typeface="Verdana"/>
              <a:cs typeface="Verdana"/>
            </a:endParaRPr>
          </a:p>
          <a:p>
            <a:pPr marL="457200" marR="0" lvl="0" indent="-342900" algn="l" rtl="0">
              <a:spcBef>
                <a:spcPts val="0"/>
              </a:spcBef>
              <a:spcAft>
                <a:spcPts val="0"/>
              </a:spcAft>
              <a:buClr>
                <a:schemeClr val="dk1"/>
              </a:buClr>
              <a:buSzPts val="1800"/>
              <a:buFont typeface="Wingdings" panose="05000000000000000000" pitchFamily="2" charset="2"/>
              <a:buChar char="Ø"/>
            </a:pPr>
            <a:endParaRPr lang="en-US" sz="1800" dirty="0">
              <a:solidFill>
                <a:schemeClr val="dk1"/>
              </a:solidFill>
              <a:latin typeface="+mj-lt"/>
              <a:ea typeface="Verdana"/>
              <a:cs typeface="Verdana"/>
              <a:sym typeface="Verdana"/>
            </a:endParaRPr>
          </a:p>
          <a:p>
            <a:pPr marL="457200" marR="0" lvl="0" indent="-342900" algn="l" rtl="0">
              <a:spcBef>
                <a:spcPts val="0"/>
              </a:spcBef>
              <a:spcAft>
                <a:spcPts val="0"/>
              </a:spcAft>
              <a:buClr>
                <a:schemeClr val="dk1"/>
              </a:buClr>
              <a:buSzPts val="1800"/>
              <a:buFont typeface="Wingdings" panose="05000000000000000000" pitchFamily="2" charset="2"/>
              <a:buChar char="Ø"/>
            </a:pPr>
            <a:r>
              <a:rPr lang="en-US" sz="1800" dirty="0">
                <a:solidFill>
                  <a:schemeClr val="dk1"/>
                </a:solidFill>
                <a:latin typeface="+mj-lt"/>
                <a:ea typeface="Verdana"/>
                <a:cs typeface="Verdana"/>
                <a:sym typeface="Verdana"/>
              </a:rPr>
              <a:t>Largest beer proteomics resource ever (we think) </a:t>
            </a:r>
          </a:p>
          <a:p>
            <a:pPr marL="457200" marR="0" lvl="0" indent="-342900" algn="l" rtl="0">
              <a:spcBef>
                <a:spcPts val="0"/>
              </a:spcBef>
              <a:spcAft>
                <a:spcPts val="0"/>
              </a:spcAft>
              <a:buClr>
                <a:schemeClr val="dk1"/>
              </a:buClr>
              <a:buSzPts val="1800"/>
              <a:buFont typeface="Wingdings" panose="05000000000000000000" pitchFamily="2" charset="2"/>
              <a:buChar char="Ø"/>
            </a:pPr>
            <a:endParaRPr lang="en-US" sz="1800" dirty="0">
              <a:solidFill>
                <a:schemeClr val="dk1"/>
              </a:solidFill>
              <a:latin typeface="+mj-lt"/>
              <a:ea typeface="Verdana"/>
              <a:cs typeface="Verdana"/>
            </a:endParaRPr>
          </a:p>
        </p:txBody>
      </p:sp>
      <p:sp>
        <p:nvSpPr>
          <p:cNvPr id="2" name="TextBox 1">
            <a:extLst>
              <a:ext uri="{FF2B5EF4-FFF2-40B4-BE49-F238E27FC236}">
                <a16:creationId xmlns:a16="http://schemas.microsoft.com/office/drawing/2014/main" id="{1A3EB27B-609F-4AAC-B9B7-FCC738097F89}"/>
              </a:ext>
            </a:extLst>
          </p:cNvPr>
          <p:cNvSpPr txBox="1"/>
          <p:nvPr/>
        </p:nvSpPr>
        <p:spPr>
          <a:xfrm>
            <a:off x="7009947" y="3872166"/>
            <a:ext cx="274320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rgbClr val="FF0000"/>
                </a:solidFill>
              </a:rPr>
              <a:t>Beer Posters at ASMS:</a:t>
            </a:r>
          </a:p>
          <a:p>
            <a:r>
              <a:rPr lang="en-US" dirty="0">
                <a:solidFill>
                  <a:srgbClr val="FF0000"/>
                </a:solidFill>
              </a:rPr>
              <a:t>Jordan Burton – WP 120</a:t>
            </a:r>
          </a:p>
          <a:p>
            <a:r>
              <a:rPr lang="en-US" dirty="0">
                <a:solidFill>
                  <a:srgbClr val="FF0000"/>
                </a:solidFill>
              </a:rPr>
              <a:t>Austin </a:t>
            </a:r>
            <a:r>
              <a:rPr lang="en-US" dirty="0" err="1">
                <a:solidFill>
                  <a:srgbClr val="FF0000"/>
                </a:solidFill>
              </a:rPr>
              <a:t>Carr</a:t>
            </a:r>
            <a:r>
              <a:rPr lang="en-US" dirty="0">
                <a:solidFill>
                  <a:srgbClr val="FF0000"/>
                </a:solidFill>
              </a:rPr>
              <a:t> – </a:t>
            </a:r>
            <a:r>
              <a:rPr lang="en-US" dirty="0" err="1">
                <a:solidFill>
                  <a:srgbClr val="FF0000"/>
                </a:solidFill>
              </a:rPr>
              <a:t>ThP</a:t>
            </a:r>
            <a:r>
              <a:rPr lang="en-US" dirty="0">
                <a:solidFill>
                  <a:srgbClr val="FF0000"/>
                </a:solidFill>
              </a:rPr>
              <a:t> 314 </a:t>
            </a:r>
          </a:p>
        </p:txBody>
      </p:sp>
    </p:spTree>
    <p:extLst>
      <p:ext uri="{BB962C8B-B14F-4D97-AF65-F5344CB8AC3E}">
        <p14:creationId xmlns:p14="http://schemas.microsoft.com/office/powerpoint/2010/main" val="9525116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gbf73847ce3_0_26"/>
          <p:cNvSpPr txBox="1">
            <a:spLocks noGrp="1"/>
          </p:cNvSpPr>
          <p:nvPr>
            <p:ph type="title"/>
          </p:nvPr>
        </p:nvSpPr>
        <p:spPr>
          <a:xfrm>
            <a:off x="139336" y="147949"/>
            <a:ext cx="8388000" cy="7545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sz="2400"/>
              <a:t>Next Steps - ABRF</a:t>
            </a:r>
            <a:endParaRPr sz="2400"/>
          </a:p>
        </p:txBody>
      </p:sp>
      <p:sp>
        <p:nvSpPr>
          <p:cNvPr id="154" name="Google Shape;154;gbf73847ce3_0_26"/>
          <p:cNvSpPr txBox="1"/>
          <p:nvPr/>
        </p:nvSpPr>
        <p:spPr>
          <a:xfrm>
            <a:off x="139336" y="1048500"/>
            <a:ext cx="8388000" cy="1754286"/>
          </a:xfrm>
          <a:prstGeom prst="rect">
            <a:avLst/>
          </a:prstGeom>
          <a:noFill/>
          <a:ln>
            <a:noFill/>
          </a:ln>
        </p:spPr>
        <p:txBody>
          <a:bodyPr spcFirstLastPara="1" wrap="square" lIns="91425" tIns="45700" rIns="91425" bIns="45700" anchor="t" anchorCtr="0">
            <a:spAutoFit/>
          </a:bodyPr>
          <a:lstStyle/>
          <a:p>
            <a:pPr marL="457200" marR="0" lvl="0" indent="-342900" algn="l" rtl="0">
              <a:spcBef>
                <a:spcPts val="0"/>
              </a:spcBef>
              <a:spcAft>
                <a:spcPts val="0"/>
              </a:spcAft>
              <a:buClr>
                <a:schemeClr val="dk1"/>
              </a:buClr>
              <a:buSzPts val="1800"/>
              <a:buFont typeface="Wingdings" panose="05000000000000000000" pitchFamily="2" charset="2"/>
              <a:buChar char="Ø"/>
            </a:pPr>
            <a:r>
              <a:rPr lang="en-US" sz="1800">
                <a:solidFill>
                  <a:schemeClr val="dk1"/>
                </a:solidFill>
                <a:latin typeface="+mj-lt"/>
                <a:ea typeface="Verdana"/>
                <a:cs typeface="Verdana"/>
                <a:sym typeface="Verdana"/>
              </a:rPr>
              <a:t>Emphasizes how close our global community is</a:t>
            </a:r>
          </a:p>
          <a:p>
            <a:pPr marL="457200" marR="0" lvl="0" indent="-342900" algn="l" rtl="0">
              <a:spcBef>
                <a:spcPts val="0"/>
              </a:spcBef>
              <a:spcAft>
                <a:spcPts val="0"/>
              </a:spcAft>
              <a:buClr>
                <a:schemeClr val="dk1"/>
              </a:buClr>
              <a:buSzPts val="1800"/>
              <a:buFont typeface="Wingdings" panose="05000000000000000000" pitchFamily="2" charset="2"/>
              <a:buChar char="Ø"/>
            </a:pPr>
            <a:endParaRPr lang="en-US" sz="1800">
              <a:solidFill>
                <a:schemeClr val="dk1"/>
              </a:solidFill>
              <a:latin typeface="+mj-lt"/>
              <a:ea typeface="Verdana"/>
              <a:cs typeface="Verdana"/>
              <a:sym typeface="Verdana"/>
            </a:endParaRPr>
          </a:p>
          <a:p>
            <a:pPr marL="457200" marR="0" lvl="0" indent="-342900" algn="l" rtl="0">
              <a:spcBef>
                <a:spcPts val="0"/>
              </a:spcBef>
              <a:spcAft>
                <a:spcPts val="0"/>
              </a:spcAft>
              <a:buClr>
                <a:schemeClr val="dk1"/>
              </a:buClr>
              <a:buSzPts val="1800"/>
              <a:buFont typeface="Wingdings" panose="05000000000000000000" pitchFamily="2" charset="2"/>
              <a:buChar char="Ø"/>
            </a:pPr>
            <a:r>
              <a:rPr lang="en-US" sz="1800">
                <a:solidFill>
                  <a:schemeClr val="dk1"/>
                </a:solidFill>
                <a:latin typeface="+mj-lt"/>
                <a:ea typeface="Verdana"/>
                <a:cs typeface="Verdana"/>
                <a:sym typeface="Verdana"/>
              </a:rPr>
              <a:t>How great using easily accessible materials is</a:t>
            </a:r>
          </a:p>
          <a:p>
            <a:pPr marL="457200" marR="0" lvl="0" indent="-342900" algn="l" rtl="0">
              <a:spcBef>
                <a:spcPts val="0"/>
              </a:spcBef>
              <a:spcAft>
                <a:spcPts val="0"/>
              </a:spcAft>
              <a:buClr>
                <a:schemeClr val="dk1"/>
              </a:buClr>
              <a:buSzPts val="1800"/>
              <a:buFont typeface="Wingdings" panose="05000000000000000000" pitchFamily="2" charset="2"/>
              <a:buChar char="Ø"/>
            </a:pPr>
            <a:endParaRPr lang="en-US" sz="1800">
              <a:solidFill>
                <a:schemeClr val="dk1"/>
              </a:solidFill>
              <a:latin typeface="+mj-lt"/>
              <a:ea typeface="Verdana"/>
              <a:cs typeface="Verdana"/>
              <a:sym typeface="Verdana"/>
            </a:endParaRPr>
          </a:p>
          <a:p>
            <a:pPr marL="457200" indent="-342900">
              <a:buClr>
                <a:schemeClr val="dk1"/>
              </a:buClr>
              <a:buSzPts val="1800"/>
              <a:buFont typeface="Wingdings" panose="05000000000000000000" pitchFamily="2" charset="2"/>
              <a:buChar char="Ø"/>
            </a:pPr>
            <a:r>
              <a:rPr lang="en-US" sz="1800">
                <a:solidFill>
                  <a:schemeClr val="dk1"/>
                </a:solidFill>
                <a:latin typeface="+mj-lt"/>
                <a:ea typeface="Verdana"/>
                <a:cs typeface="Verdana"/>
                <a:sym typeface="Verdana"/>
              </a:rPr>
              <a:t>Future PRG studies will use this concept - </a:t>
            </a:r>
            <a:r>
              <a:rPr lang="en-US" sz="1800" err="1">
                <a:solidFill>
                  <a:schemeClr val="dk1"/>
                </a:solidFill>
                <a:latin typeface="+mj-lt"/>
                <a:ea typeface="Verdana"/>
                <a:cs typeface="Verdana"/>
                <a:sym typeface="Verdana"/>
              </a:rPr>
              <a:t>ProteOmlette</a:t>
            </a:r>
            <a:endParaRPr lang="en-US" sz="1800" err="1">
              <a:solidFill>
                <a:schemeClr val="dk1"/>
              </a:solidFill>
              <a:latin typeface="+mj-lt"/>
              <a:ea typeface="Verdana"/>
              <a:cs typeface="Verdana"/>
            </a:endParaRPr>
          </a:p>
          <a:p>
            <a:pPr marL="114300" marR="0" lvl="0" algn="l" rtl="0">
              <a:spcBef>
                <a:spcPts val="0"/>
              </a:spcBef>
              <a:spcAft>
                <a:spcPts val="0"/>
              </a:spcAft>
              <a:buClr>
                <a:schemeClr val="dk1"/>
              </a:buClr>
              <a:buSzPts val="1800"/>
            </a:pPr>
            <a:endParaRPr lang="en-US" sz="1800">
              <a:solidFill>
                <a:schemeClr val="dk1"/>
              </a:solidFill>
              <a:latin typeface="+mj-lt"/>
              <a:ea typeface="Verdana"/>
              <a:cs typeface="Verdana"/>
              <a:sym typeface="Verdana"/>
            </a:endParaRPr>
          </a:p>
        </p:txBody>
      </p:sp>
      <p:pic>
        <p:nvPicPr>
          <p:cNvPr id="2" name="Picture 2" descr="A picture containing plate, table, food, dish&#10;&#10;Description automatically generated">
            <a:extLst>
              <a:ext uri="{FF2B5EF4-FFF2-40B4-BE49-F238E27FC236}">
                <a16:creationId xmlns:a16="http://schemas.microsoft.com/office/drawing/2014/main" id="{83444253-7D73-4503-B01D-B0F6B54D21A0}"/>
              </a:ext>
            </a:extLst>
          </p:cNvPr>
          <p:cNvPicPr>
            <a:picLocks noChangeAspect="1"/>
          </p:cNvPicPr>
          <p:nvPr/>
        </p:nvPicPr>
        <p:blipFill>
          <a:blip r:embed="rId3"/>
          <a:stretch>
            <a:fillRect/>
          </a:stretch>
        </p:blipFill>
        <p:spPr>
          <a:xfrm>
            <a:off x="2773137" y="2847976"/>
            <a:ext cx="2835728" cy="2051050"/>
          </a:xfrm>
          <a:prstGeom prst="rect">
            <a:avLst/>
          </a:prstGeom>
        </p:spPr>
      </p:pic>
    </p:spTree>
    <p:extLst>
      <p:ext uri="{BB962C8B-B14F-4D97-AF65-F5344CB8AC3E}">
        <p14:creationId xmlns:p14="http://schemas.microsoft.com/office/powerpoint/2010/main" val="31321092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gbf73847ce3_0_26"/>
          <p:cNvSpPr txBox="1">
            <a:spLocks noGrp="1"/>
          </p:cNvSpPr>
          <p:nvPr>
            <p:ph type="title"/>
          </p:nvPr>
        </p:nvSpPr>
        <p:spPr>
          <a:xfrm>
            <a:off x="139336" y="147949"/>
            <a:ext cx="8388000" cy="7545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sz="2400"/>
              <a:t>Thanks</a:t>
            </a:r>
            <a:endParaRPr sz="2400"/>
          </a:p>
        </p:txBody>
      </p:sp>
      <p:sp>
        <p:nvSpPr>
          <p:cNvPr id="154" name="Google Shape;154;gbf73847ce3_0_26"/>
          <p:cNvSpPr txBox="1"/>
          <p:nvPr/>
        </p:nvSpPr>
        <p:spPr>
          <a:xfrm>
            <a:off x="139336" y="1048500"/>
            <a:ext cx="8388000" cy="1477287"/>
          </a:xfrm>
          <a:prstGeom prst="rect">
            <a:avLst/>
          </a:prstGeom>
          <a:noFill/>
          <a:ln>
            <a:noFill/>
          </a:ln>
        </p:spPr>
        <p:txBody>
          <a:bodyPr spcFirstLastPara="1" wrap="square" lIns="91425" tIns="45700" rIns="91425" bIns="45700" anchor="t" anchorCtr="0">
            <a:spAutoFit/>
          </a:bodyPr>
          <a:lstStyle/>
          <a:p>
            <a:pPr marL="457200" marR="0" lvl="0" indent="-342900" algn="l" rtl="0">
              <a:spcBef>
                <a:spcPts val="0"/>
              </a:spcBef>
              <a:spcAft>
                <a:spcPts val="0"/>
              </a:spcAft>
              <a:buClr>
                <a:schemeClr val="dk1"/>
              </a:buClr>
              <a:buSzPts val="1800"/>
              <a:buFont typeface="Wingdings" panose="05000000000000000000" pitchFamily="2" charset="2"/>
              <a:buChar char="Ø"/>
            </a:pPr>
            <a:r>
              <a:rPr lang="en-US" sz="1800" dirty="0">
                <a:solidFill>
                  <a:schemeClr val="dk1"/>
                </a:solidFill>
                <a:latin typeface="+mj-lt"/>
                <a:ea typeface="Verdana"/>
                <a:cs typeface="Verdana"/>
                <a:sym typeface="Verdana"/>
              </a:rPr>
              <a:t>Lots of people, etc. Everyone who is involved in the study</a:t>
            </a:r>
          </a:p>
          <a:p>
            <a:pPr marL="457200" marR="0" lvl="0" indent="-342900" algn="l" rtl="0">
              <a:spcBef>
                <a:spcPts val="0"/>
              </a:spcBef>
              <a:spcAft>
                <a:spcPts val="0"/>
              </a:spcAft>
              <a:buClr>
                <a:schemeClr val="dk1"/>
              </a:buClr>
              <a:buSzPts val="1800"/>
              <a:buFont typeface="Wingdings" panose="05000000000000000000" pitchFamily="2" charset="2"/>
              <a:buChar char="Ø"/>
            </a:pPr>
            <a:r>
              <a:rPr lang="en-US" sz="1800" dirty="0">
                <a:solidFill>
                  <a:schemeClr val="dk1"/>
                </a:solidFill>
                <a:latin typeface="+mj-lt"/>
                <a:ea typeface="Verdana"/>
                <a:cs typeface="Verdana"/>
                <a:sym typeface="Verdana"/>
              </a:rPr>
              <a:t>ABRF and ABRF PRG</a:t>
            </a:r>
          </a:p>
          <a:p>
            <a:pPr marL="457200" marR="0" lvl="0" indent="-342900" algn="l" rtl="0">
              <a:spcBef>
                <a:spcPts val="0"/>
              </a:spcBef>
              <a:spcAft>
                <a:spcPts val="0"/>
              </a:spcAft>
              <a:buClr>
                <a:schemeClr val="dk1"/>
              </a:buClr>
              <a:buSzPts val="1800"/>
              <a:buFont typeface="Wingdings" panose="05000000000000000000" pitchFamily="2" charset="2"/>
              <a:buChar char="Ø"/>
            </a:pPr>
            <a:r>
              <a:rPr lang="en-US" sz="1800" dirty="0">
                <a:solidFill>
                  <a:schemeClr val="dk1"/>
                </a:solidFill>
                <a:latin typeface="+mj-lt"/>
                <a:ea typeface="Verdana"/>
                <a:cs typeface="Verdana"/>
                <a:sym typeface="Verdana"/>
              </a:rPr>
              <a:t>UC Davis Brewing program</a:t>
            </a:r>
          </a:p>
          <a:p>
            <a:pPr marL="457200" marR="0" lvl="0" indent="-342900" algn="l" rtl="0">
              <a:spcBef>
                <a:spcPts val="0"/>
              </a:spcBef>
              <a:spcAft>
                <a:spcPts val="0"/>
              </a:spcAft>
              <a:buClr>
                <a:schemeClr val="dk1"/>
              </a:buClr>
              <a:buSzPts val="1800"/>
              <a:buFont typeface="Wingdings" panose="05000000000000000000" pitchFamily="2" charset="2"/>
              <a:buChar char="Ø"/>
            </a:pPr>
            <a:r>
              <a:rPr lang="en-US" sz="1800" dirty="0" err="1">
                <a:solidFill>
                  <a:schemeClr val="dk1"/>
                </a:solidFill>
                <a:latin typeface="+mj-lt"/>
                <a:ea typeface="Verdana"/>
                <a:cs typeface="Verdana"/>
                <a:sym typeface="Verdana"/>
              </a:rPr>
              <a:t>MSFragger</a:t>
            </a:r>
            <a:r>
              <a:rPr lang="en-US" sz="1800" dirty="0">
                <a:solidFill>
                  <a:schemeClr val="dk1"/>
                </a:solidFill>
                <a:latin typeface="+mj-lt"/>
                <a:ea typeface="Verdana"/>
                <a:cs typeface="Verdana"/>
                <a:sym typeface="Verdana"/>
              </a:rPr>
              <a:t> and </a:t>
            </a:r>
            <a:r>
              <a:rPr lang="en-US" sz="1800" dirty="0" err="1">
                <a:solidFill>
                  <a:schemeClr val="dk1"/>
                </a:solidFill>
                <a:latin typeface="+mj-lt"/>
                <a:ea typeface="Verdana"/>
                <a:cs typeface="Verdana"/>
                <a:sym typeface="Verdana"/>
              </a:rPr>
              <a:t>MetaMorpheus</a:t>
            </a:r>
            <a:r>
              <a:rPr lang="en-US" sz="1800" dirty="0">
                <a:solidFill>
                  <a:schemeClr val="dk1"/>
                </a:solidFill>
                <a:latin typeface="+mj-lt"/>
                <a:ea typeface="Verdana"/>
                <a:cs typeface="Verdana"/>
                <a:sym typeface="Verdana"/>
              </a:rPr>
              <a:t> Groups </a:t>
            </a:r>
          </a:p>
          <a:p>
            <a:pPr marL="114300" marR="0" lvl="0" algn="l" rtl="0">
              <a:spcBef>
                <a:spcPts val="0"/>
              </a:spcBef>
              <a:spcAft>
                <a:spcPts val="0"/>
              </a:spcAft>
              <a:buClr>
                <a:schemeClr val="dk1"/>
              </a:buClr>
              <a:buSzPts val="1800"/>
            </a:pPr>
            <a:endParaRPr lang="en-US" sz="1800" dirty="0">
              <a:solidFill>
                <a:schemeClr val="dk1"/>
              </a:solidFill>
              <a:latin typeface="+mj-lt"/>
              <a:ea typeface="Verdana"/>
              <a:cs typeface="Verdana"/>
              <a:sym typeface="Verdana"/>
            </a:endParaRPr>
          </a:p>
        </p:txBody>
      </p:sp>
    </p:spTree>
    <p:extLst>
      <p:ext uri="{BB962C8B-B14F-4D97-AF65-F5344CB8AC3E}">
        <p14:creationId xmlns:p14="http://schemas.microsoft.com/office/powerpoint/2010/main" val="12641069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ABRF">
  <a:themeElements>
    <a:clrScheme name="Blue Warm">
      <a:dk1>
        <a:srgbClr val="000000"/>
      </a:dk1>
      <a:lt1>
        <a:srgbClr val="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1456</TotalTime>
  <Words>2163</Words>
  <Application>Microsoft Office PowerPoint</Application>
  <PresentationFormat>On-screen Show (16:9)</PresentationFormat>
  <Paragraphs>390</Paragraphs>
  <Slides>28</Slides>
  <Notes>28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Wingdings,Sans-Serif</vt:lpstr>
      <vt:lpstr>Verdana</vt:lpstr>
      <vt:lpstr>Calibri</vt:lpstr>
      <vt:lpstr>Wingdings</vt:lpstr>
      <vt:lpstr>Courier New</vt:lpstr>
      <vt:lpstr>Noto Sans Symbols</vt:lpstr>
      <vt:lpstr>Arial</vt:lpstr>
      <vt:lpstr>Freestyle Script</vt:lpstr>
      <vt:lpstr>ABRF</vt:lpstr>
      <vt:lpstr>The 2020 ABRF Beer Study: Beer Proteomics at the Global Scale </vt:lpstr>
      <vt:lpstr>2020 “Bridge” Study: Processing and analyzing a mixed, fermented yeast-plant proteome… The Beer Study.</vt:lpstr>
      <vt:lpstr>Why easily accessible materials are great for Interlaboratory Studies:</vt:lpstr>
      <vt:lpstr>2020 Beer Study: Design</vt:lpstr>
      <vt:lpstr>Timeline</vt:lpstr>
      <vt:lpstr>What was in the PRG Brew?</vt:lpstr>
      <vt:lpstr>Timeline (continued)</vt:lpstr>
      <vt:lpstr>Beers around the world</vt:lpstr>
      <vt:lpstr>Beers in the Study</vt:lpstr>
      <vt:lpstr>Participants in the Study</vt:lpstr>
      <vt:lpstr>Universal Pipeline</vt:lpstr>
      <vt:lpstr>About databases</vt:lpstr>
      <vt:lpstr>So what proteins are in prgBrew?</vt:lpstr>
      <vt:lpstr> So what is yeast doing in prgBrew?</vt:lpstr>
      <vt:lpstr>PowerPoint Presentation</vt:lpstr>
      <vt:lpstr>PowerPoint Presentation</vt:lpstr>
      <vt:lpstr>Yeast Heineken vs PRG Brew</vt:lpstr>
      <vt:lpstr>Barley Heineken vs PRG Brew</vt:lpstr>
      <vt:lpstr>PowerPoint Presentation</vt:lpstr>
      <vt:lpstr>MetaNetwork Analysis of 10 beer proteomes</vt:lpstr>
      <vt:lpstr>MetaNetwork Analysis of 10 beer proteomes</vt:lpstr>
      <vt:lpstr>MetaNetwork Analysis of 10 beer proteomes</vt:lpstr>
      <vt:lpstr>Analysis of Participant 45 data set with MSFragger-Glyco</vt:lpstr>
      <vt:lpstr>Lipid transfer protein 1</vt:lpstr>
      <vt:lpstr>Summary</vt:lpstr>
      <vt:lpstr>Next Steps - Beer</vt:lpstr>
      <vt:lpstr>Next Steps - ABRF</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past, present and future of the Proteomics Research Group: DIA, beer and glycoproteomics</dc:title>
  <dc:creator>Ben</dc:creator>
  <cp:lastModifiedBy>Neely, Ben (Fed)</cp:lastModifiedBy>
  <cp:revision>26</cp:revision>
  <dcterms:created xsi:type="dcterms:W3CDTF">2018-03-21T17:48:28Z</dcterms:created>
  <dcterms:modified xsi:type="dcterms:W3CDTF">2021-11-04T19:16:37Z</dcterms:modified>
</cp:coreProperties>
</file>