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76" r:id="rId6"/>
    <p:sldId id="380" r:id="rId7"/>
    <p:sldId id="473" r:id="rId8"/>
    <p:sldId id="474" r:id="rId9"/>
    <p:sldId id="468" r:id="rId10"/>
    <p:sldId id="477" r:id="rId11"/>
    <p:sldId id="475" r:id="rId12"/>
    <p:sldId id="476" r:id="rId13"/>
    <p:sldId id="29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Burnard" initials="MB" lastIdx="1" clrIdx="0">
    <p:extLst>
      <p:ext uri="{19B8F6BF-5375-455C-9EA6-DF929625EA0E}">
        <p15:presenceInfo xmlns:p15="http://schemas.microsoft.com/office/powerpoint/2012/main" userId="S::mike.burnard@innorenew.eu::aba54f76-06d6-4d28-bf0c-7dbc522ece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332"/>
    <a:srgbClr val="373734"/>
    <a:srgbClr val="D6D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5" autoAdjust="0"/>
    <p:restoredTop sz="86388" autoAdjust="0"/>
  </p:normalViewPr>
  <p:slideViewPr>
    <p:cSldViewPr snapToGrid="0" snapToObjects="1">
      <p:cViewPr varScale="1">
        <p:scale>
          <a:sx n="84" d="100"/>
          <a:sy n="84" d="100"/>
        </p:scale>
        <p:origin x="92" y="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Slavec" userId="61ae62f6-9347-4590-919c-525d794b9530" providerId="ADAL" clId="{EF855BB0-D5C5-4CCE-8DEA-95BBCFF18EF3}"/>
    <pc:docChg chg="modSld">
      <pc:chgData name="Ana Slavec" userId="61ae62f6-9347-4590-919c-525d794b9530" providerId="ADAL" clId="{EF855BB0-D5C5-4CCE-8DEA-95BBCFF18EF3}" dt="2021-10-28T12:42:11.472" v="2" actId="313"/>
      <pc:docMkLst>
        <pc:docMk/>
      </pc:docMkLst>
      <pc:sldChg chg="modSp">
        <pc:chgData name="Ana Slavec" userId="61ae62f6-9347-4590-919c-525d794b9530" providerId="ADAL" clId="{EF855BB0-D5C5-4CCE-8DEA-95BBCFF18EF3}" dt="2021-10-28T12:42:11.472" v="2" actId="313"/>
        <pc:sldMkLst>
          <pc:docMk/>
          <pc:sldMk cId="901754302" sldId="476"/>
        </pc:sldMkLst>
        <pc:spChg chg="mod">
          <ac:chgData name="Ana Slavec" userId="61ae62f6-9347-4590-919c-525d794b9530" providerId="ADAL" clId="{EF855BB0-D5C5-4CCE-8DEA-95BBCFF18EF3}" dt="2021-10-28T12:42:11.472" v="2" actId="313"/>
          <ac:spMkLst>
            <pc:docMk/>
            <pc:sldMk cId="901754302" sldId="476"/>
            <ac:spMk id="3" creationId="{DAC44DB7-F6A7-488A-B6D6-AC33E456492F}"/>
          </ac:spMkLst>
        </pc:spChg>
      </pc:sldChg>
      <pc:sldChg chg="modSp">
        <pc:chgData name="Ana Slavec" userId="61ae62f6-9347-4590-919c-525d794b9530" providerId="ADAL" clId="{EF855BB0-D5C5-4CCE-8DEA-95BBCFF18EF3}" dt="2021-10-28T12:42:06.444" v="0" actId="313"/>
        <pc:sldMkLst>
          <pc:docMk/>
          <pc:sldMk cId="3042967077" sldId="477"/>
        </pc:sldMkLst>
        <pc:spChg chg="mod">
          <ac:chgData name="Ana Slavec" userId="61ae62f6-9347-4590-919c-525d794b9530" providerId="ADAL" clId="{EF855BB0-D5C5-4CCE-8DEA-95BBCFF18EF3}" dt="2021-10-28T12:42:06.444" v="0" actId="313"/>
          <ac:spMkLst>
            <pc:docMk/>
            <pc:sldMk cId="3042967077" sldId="477"/>
            <ac:spMk id="3" creationId="{DAC44DB7-F6A7-488A-B6D6-AC33E456492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E04B-ECDA-A84F-A076-FF12D221FE78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3A2B5-B15B-D545-B639-EAC32640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51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7C03-17FA-8C47-A005-0BA4C4EB3968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F57A9-D391-2147-807E-96F2ED27A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89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F57A9-D391-2147-807E-96F2ED27A8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38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F57A9-D391-2147-807E-96F2ED27A8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30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F57A9-D391-2147-807E-96F2ED27A8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04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F57A9-D391-2147-807E-96F2ED27A8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7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F57A9-D391-2147-807E-96F2ED27A8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2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3600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10972800" cy="1216900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rgbClr val="373734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600450"/>
          </a:xfrm>
          <a:prstGeom prst="rect">
            <a:avLst/>
          </a:prstGeom>
          <a:solidFill>
            <a:srgbClr val="D6DAC8">
              <a:alpha val="5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1801982"/>
            <a:ext cx="10972800" cy="1617028"/>
          </a:xfrm>
        </p:spPr>
        <p:txBody>
          <a:bodyPr anchor="b"/>
          <a:lstStyle>
            <a:lvl1pPr>
              <a:lnSpc>
                <a:spcPct val="120000"/>
              </a:lnSpc>
              <a:defRPr sz="3600" baseline="0">
                <a:solidFill>
                  <a:srgbClr val="67A332"/>
                </a:solidFill>
              </a:defRPr>
            </a:lvl1pPr>
          </a:lstStyle>
          <a:p>
            <a:r>
              <a:rPr lang="en-US" dirty="0"/>
              <a:t>Click here to add Master title text that can comes in more rows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ipsumdo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886" y="274638"/>
            <a:ext cx="1085427" cy="1080000"/>
          </a:xfrm>
          <a:prstGeom prst="rect">
            <a:avLst/>
          </a:prstGeom>
        </p:spPr>
      </p:pic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2352000" y="453609"/>
            <a:ext cx="9230400" cy="646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it-IT" sz="1200" b="1" i="0" dirty="0" err="1">
                <a:solidFill>
                  <a:srgbClr val="67A332"/>
                </a:solidFill>
                <a:latin typeface="Calibri"/>
                <a:cs typeface="Calibri"/>
              </a:rPr>
              <a:t>InnoRenew</a:t>
            </a:r>
            <a:r>
              <a:rPr lang="it-IT" sz="1200" b="1" i="0" dirty="0">
                <a:solidFill>
                  <a:srgbClr val="67A332"/>
                </a:solidFill>
                <a:latin typeface="Calibri"/>
                <a:cs typeface="Calibri"/>
              </a:rPr>
              <a:t> </a:t>
            </a:r>
            <a:r>
              <a:rPr lang="it-IT" sz="1200" b="1" i="0" dirty="0" err="1">
                <a:solidFill>
                  <a:srgbClr val="67A332"/>
                </a:solidFill>
                <a:latin typeface="Calibri"/>
                <a:cs typeface="Calibri"/>
              </a:rPr>
              <a:t>CoE</a:t>
            </a:r>
            <a:r>
              <a:rPr lang="it-IT" sz="1200" b="1" i="0" dirty="0">
                <a:solidFill>
                  <a:srgbClr val="67A332"/>
                </a:solidFill>
                <a:latin typeface="Calibri"/>
                <a:cs typeface="Calibri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 sz="1200" dirty="0">
                <a:solidFill>
                  <a:srgbClr val="373734"/>
                </a:solidFill>
                <a:latin typeface="Calibri"/>
                <a:cs typeface="Calibri"/>
              </a:rPr>
              <a:t>Livade 6, 6310 Izola/Isola, Slovenia, T: +386 40 282 944, E: </a:t>
            </a:r>
            <a:r>
              <a:rPr lang="it-IT" sz="1200" dirty="0" err="1">
                <a:solidFill>
                  <a:srgbClr val="373734"/>
                </a:solidFill>
                <a:latin typeface="Calibri"/>
                <a:cs typeface="Calibri"/>
              </a:rPr>
              <a:t>coe@innorenew.eu</a:t>
            </a:r>
            <a:r>
              <a:rPr lang="it-IT" sz="1200" dirty="0">
                <a:solidFill>
                  <a:srgbClr val="373734"/>
                </a:solidFill>
                <a:latin typeface="Calibri"/>
                <a:cs typeface="Calibri"/>
              </a:rPr>
              <a:t>, </a:t>
            </a:r>
            <a:r>
              <a:rPr lang="it-IT" sz="1200" b="0" u="none" dirty="0" err="1">
                <a:solidFill>
                  <a:srgbClr val="373734"/>
                </a:solidFill>
                <a:latin typeface="Calibri"/>
                <a:cs typeface="Calibri"/>
              </a:rPr>
              <a:t>www.innorenew.eu</a:t>
            </a:r>
            <a:endParaRPr lang="it-IT" sz="1200" b="0" u="none" dirty="0">
              <a:solidFill>
                <a:srgbClr val="373734"/>
              </a:solidFill>
              <a:latin typeface="Calibri"/>
              <a:cs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7554939" cy="365125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l">
              <a:defRPr sz="10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0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" y="5314879"/>
            <a:ext cx="7554939" cy="914400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400">
                <a:solidFill>
                  <a:srgbClr val="373734"/>
                </a:solidFill>
              </a:defRPr>
            </a:lvl1pPr>
            <a:lvl2pPr marL="457200" indent="0">
              <a:buNone/>
              <a:defRPr sz="1100">
                <a:solidFill>
                  <a:srgbClr val="373734"/>
                </a:solidFill>
              </a:defRPr>
            </a:lvl2pPr>
            <a:lvl3pPr marL="914400" indent="0">
              <a:buNone/>
              <a:defRPr sz="1100">
                <a:solidFill>
                  <a:srgbClr val="373734"/>
                </a:solidFill>
              </a:defRPr>
            </a:lvl3pPr>
            <a:lvl4pPr marL="1371600" indent="0">
              <a:buNone/>
              <a:defRPr sz="1100">
                <a:solidFill>
                  <a:srgbClr val="373734"/>
                </a:solidFill>
              </a:defRPr>
            </a:lvl4pPr>
            <a:lvl5pPr marL="1828800" indent="0">
              <a:buNone/>
              <a:defRPr sz="1100">
                <a:solidFill>
                  <a:srgbClr val="37373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737600" y="5314879"/>
            <a:ext cx="2844800" cy="914400"/>
          </a:xfrm>
        </p:spPr>
        <p:txBody>
          <a:bodyPr anchor="b">
            <a:noAutofit/>
          </a:bodyPr>
          <a:lstStyle>
            <a:lvl1pPr marL="0" indent="0" algn="r">
              <a:buFont typeface="Arial"/>
              <a:buNone/>
              <a:defRPr sz="1400" baseline="0">
                <a:solidFill>
                  <a:srgbClr val="373734"/>
                </a:solidFill>
              </a:defRPr>
            </a:lvl1pPr>
            <a:lvl2pPr marL="457200" indent="0">
              <a:buNone/>
              <a:defRPr sz="1100">
                <a:solidFill>
                  <a:srgbClr val="373734"/>
                </a:solidFill>
              </a:defRPr>
            </a:lvl2pPr>
            <a:lvl3pPr marL="914400" indent="0">
              <a:buNone/>
              <a:defRPr sz="1100">
                <a:solidFill>
                  <a:srgbClr val="373734"/>
                </a:solidFill>
              </a:defRPr>
            </a:lvl3pPr>
            <a:lvl4pPr marL="1371600" indent="0">
              <a:buNone/>
              <a:defRPr sz="1100">
                <a:solidFill>
                  <a:srgbClr val="373734"/>
                </a:solidFill>
              </a:defRPr>
            </a:lvl4pPr>
            <a:lvl5pPr marL="1828800" indent="0">
              <a:buNone/>
              <a:defRPr sz="1100">
                <a:solidFill>
                  <a:srgbClr val="373734"/>
                </a:solidFill>
              </a:defRPr>
            </a:lvl5pPr>
          </a:lstStyle>
          <a:p>
            <a:pPr lvl="0"/>
            <a:r>
              <a:rPr lang="sl-SI" dirty="0"/>
              <a:t>Ljubljana, 03. 07. 2017</a:t>
            </a:r>
          </a:p>
        </p:txBody>
      </p:sp>
    </p:spTree>
    <p:extLst>
      <p:ext uri="{BB962C8B-B14F-4D97-AF65-F5344CB8AC3E}">
        <p14:creationId xmlns:p14="http://schemas.microsoft.com/office/powerpoint/2010/main" val="966996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6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ChangeAspect="1"/>
          </p:cNvSpPr>
          <p:nvPr>
            <p:ph sz="half" idx="12" hasCustomPrompt="1"/>
          </p:nvPr>
        </p:nvSpPr>
        <p:spPr>
          <a:xfrm>
            <a:off x="609600" y="4101165"/>
            <a:ext cx="3600000" cy="2024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291680" y="4101165"/>
            <a:ext cx="3600000" cy="2024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10" name="Content Placeholder 2"/>
          <p:cNvSpPr>
            <a:spLocks noGrp="1" noChangeAspect="1"/>
          </p:cNvSpPr>
          <p:nvPr>
            <p:ph sz="half" idx="14" hasCustomPrompt="1"/>
          </p:nvPr>
        </p:nvSpPr>
        <p:spPr>
          <a:xfrm>
            <a:off x="7982400" y="4101165"/>
            <a:ext cx="3600000" cy="2024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034697"/>
            <a:ext cx="10972800" cy="2883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" y="6054163"/>
            <a:ext cx="3600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291680" y="6054163"/>
            <a:ext cx="3600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7982400" y="6054163"/>
            <a:ext cx="3600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8034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609600" y="4101165"/>
            <a:ext cx="5424000" cy="2015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158400" y="4101165"/>
            <a:ext cx="5424000" cy="2015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Horizon 2020 Framework Programme of the European Union; H2020 WIDESPREAD-2-Teaming: #739574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034697"/>
            <a:ext cx="10972800" cy="2883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" y="6045163"/>
            <a:ext cx="5424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6158400" y="6045163"/>
            <a:ext cx="5424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2012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034697"/>
            <a:ext cx="5376000" cy="3023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034697"/>
            <a:ext cx="5424000" cy="3023999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9600" y="3986695"/>
            <a:ext cx="5376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6197600" y="3986695"/>
            <a:ext cx="5424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09600" y="4058695"/>
            <a:ext cx="5376000" cy="962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DejaVu Serif"/>
                <a:ea typeface="+mj-ea"/>
                <a:cs typeface="DejaVu Serif"/>
              </a:defRPr>
            </a:lvl1pPr>
          </a:lstStyle>
          <a:p>
            <a:pPr algn="l"/>
            <a:r>
              <a:rPr lang="sl-SI" sz="2800" dirty="0">
                <a:solidFill>
                  <a:srgbClr val="373734"/>
                </a:solidFill>
                <a:latin typeface="Calibri"/>
                <a:cs typeface="Calibri"/>
              </a:rPr>
              <a:t>Click to edit Master title style</a:t>
            </a:r>
            <a:endParaRPr lang="en-US" sz="2800" dirty="0">
              <a:solidFill>
                <a:srgbClr val="373734"/>
              </a:solidFill>
              <a:latin typeface="Calibri"/>
              <a:cs typeface="Calibri"/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3"/>
          </p:nvPr>
        </p:nvSpPr>
        <p:spPr>
          <a:xfrm>
            <a:off x="609600" y="5020773"/>
            <a:ext cx="5376000" cy="1105390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197600" y="4058695"/>
            <a:ext cx="5376000" cy="962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DejaVu Serif"/>
                <a:ea typeface="+mj-ea"/>
                <a:cs typeface="DejaVu Serif"/>
              </a:defRPr>
            </a:lvl1pPr>
          </a:lstStyle>
          <a:p>
            <a:pPr algn="l"/>
            <a:r>
              <a:rPr lang="sl-SI" sz="2800" dirty="0">
                <a:solidFill>
                  <a:srgbClr val="373734"/>
                </a:solidFill>
                <a:latin typeface="Calibri"/>
                <a:cs typeface="Calibri"/>
              </a:rPr>
              <a:t>Click to edit Master title style</a:t>
            </a:r>
            <a:endParaRPr lang="en-US" sz="2800" dirty="0">
              <a:solidFill>
                <a:srgbClr val="373734"/>
              </a:solidFill>
              <a:latin typeface="Calibri"/>
              <a:cs typeface="Calibri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>
          <a:xfrm>
            <a:off x="6197600" y="5020773"/>
            <a:ext cx="5376000" cy="1105390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63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34696"/>
            <a:ext cx="5386917" cy="1011241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373734"/>
                </a:solidFill>
                <a:latin typeface="Calibri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45937"/>
            <a:ext cx="5386917" cy="4080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034696"/>
            <a:ext cx="5389033" cy="1011241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373734"/>
                </a:solidFill>
                <a:latin typeface="Calibri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045937"/>
            <a:ext cx="5389033" cy="4080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9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02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03469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rgbClr val="3737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426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047529"/>
            <a:ext cx="10972800" cy="11301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 only</a:t>
            </a:r>
          </a:p>
        </p:txBody>
      </p:sp>
    </p:spTree>
    <p:extLst>
      <p:ext uri="{BB962C8B-B14F-4D97-AF65-F5344CB8AC3E}">
        <p14:creationId xmlns:p14="http://schemas.microsoft.com/office/powerpoint/2010/main" val="279974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047529"/>
            <a:ext cx="10972800" cy="5078634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 only</a:t>
            </a:r>
          </a:p>
        </p:txBody>
      </p:sp>
    </p:spTree>
    <p:extLst>
      <p:ext uri="{BB962C8B-B14F-4D97-AF65-F5344CB8AC3E}">
        <p14:creationId xmlns:p14="http://schemas.microsoft.com/office/powerpoint/2010/main" val="71052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"/>
            <a:ext cx="11582400" cy="47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00600"/>
            <a:ext cx="10972800" cy="566738"/>
          </a:xfrm>
        </p:spPr>
        <p:txBody>
          <a:bodyPr anchor="b"/>
          <a:lstStyle>
            <a:lvl1pPr algn="l">
              <a:defRPr sz="3200" b="1">
                <a:solidFill>
                  <a:srgbClr val="3737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367338"/>
            <a:ext cx="10972800" cy="804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Horizon 2020 Framework Programme of the European Union; H2020 WIDESPREAD-2-Teaming: #739574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1582400" cy="4655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4655575"/>
            <a:ext cx="115824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9305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"/>
            <a:ext cx="11582400" cy="47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99232"/>
            <a:ext cx="10972800" cy="566738"/>
          </a:xfrm>
        </p:spPr>
        <p:txBody>
          <a:bodyPr anchor="b"/>
          <a:lstStyle>
            <a:lvl1pPr algn="l">
              <a:defRPr sz="3200" b="1">
                <a:solidFill>
                  <a:srgbClr val="3737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Horizon 2020 Framework Programme of the European Union; H2020 WIDESPREAD-2-Teaming: #739574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4655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4655575"/>
            <a:ext cx="121920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5277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034697"/>
            <a:ext cx="11582400" cy="4947467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5982163"/>
            <a:ext cx="115824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28788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aption Conten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034697"/>
            <a:ext cx="4011084" cy="1434537"/>
          </a:xfrm>
        </p:spPr>
        <p:txBody>
          <a:bodyPr anchor="b"/>
          <a:lstStyle>
            <a:lvl1pPr algn="l">
              <a:defRPr sz="3200" b="1">
                <a:solidFill>
                  <a:srgbClr val="3737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6733" y="1034697"/>
            <a:ext cx="7425267" cy="5091467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469233"/>
            <a:ext cx="4011084" cy="365693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87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Cap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1317" y="1034696"/>
            <a:ext cx="4011084" cy="1434537"/>
          </a:xfrm>
        </p:spPr>
        <p:txBody>
          <a:bodyPr anchor="b"/>
          <a:lstStyle>
            <a:lvl1pPr algn="l">
              <a:defRPr sz="3200" b="1">
                <a:solidFill>
                  <a:srgbClr val="3737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034697"/>
            <a:ext cx="7425267" cy="5091467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71317" y="2469233"/>
            <a:ext cx="4011084" cy="365693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87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034696"/>
            <a:ext cx="11582400" cy="4380844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5415540"/>
            <a:ext cx="11582400" cy="72000"/>
          </a:xfrm>
          <a:prstGeom prst="rect">
            <a:avLst/>
          </a:prstGeom>
          <a:solidFill>
            <a:srgbClr val="67A3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/>
          <p:cNvSpPr/>
          <p:nvPr userDrawn="1"/>
        </p:nvSpPr>
        <p:spPr>
          <a:xfrm>
            <a:off x="1677978" y="219359"/>
            <a:ext cx="9904423" cy="6814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677977" y="219358"/>
            <a:ext cx="9230400" cy="486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it-IT" sz="1000" b="1" i="0" dirty="0" err="1">
                <a:solidFill>
                  <a:srgbClr val="67A332"/>
                </a:solidFill>
                <a:latin typeface="Calibri"/>
                <a:cs typeface="Calibri"/>
              </a:rPr>
              <a:t>InnoRenew</a:t>
            </a:r>
            <a:r>
              <a:rPr lang="it-IT" sz="1000" b="1" i="0" dirty="0">
                <a:solidFill>
                  <a:srgbClr val="67A332"/>
                </a:solidFill>
                <a:latin typeface="Calibri"/>
                <a:cs typeface="Calibri"/>
              </a:rPr>
              <a:t> </a:t>
            </a:r>
            <a:r>
              <a:rPr lang="it-IT" sz="1000" b="1" i="0" dirty="0" err="1">
                <a:solidFill>
                  <a:srgbClr val="67A332"/>
                </a:solidFill>
                <a:latin typeface="Calibri"/>
                <a:cs typeface="Calibri"/>
              </a:rPr>
              <a:t>CoE</a:t>
            </a:r>
            <a:r>
              <a:rPr lang="it-IT" sz="1000" b="1" i="0" dirty="0">
                <a:solidFill>
                  <a:srgbClr val="67A332"/>
                </a:solidFill>
                <a:latin typeface="Calibri"/>
                <a:cs typeface="Calibri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 sz="1000" dirty="0">
                <a:solidFill>
                  <a:srgbClr val="373734"/>
                </a:solidFill>
                <a:latin typeface="Calibri"/>
                <a:cs typeface="Calibri"/>
              </a:rPr>
              <a:t>Livade 6, 6310 Izola/Isola, Slovenia, T: </a:t>
            </a:r>
            <a:r>
              <a:rPr lang="it-IT" sz="1000" dirty="0">
                <a:solidFill>
                  <a:srgbClr val="373734"/>
                </a:solidFill>
                <a:latin typeface="+mn-lt"/>
                <a:cs typeface="Calibri"/>
              </a:rPr>
              <a:t>+386 40 282 944, E: </a:t>
            </a:r>
            <a:r>
              <a:rPr lang="it-IT" sz="1000" dirty="0" err="1">
                <a:solidFill>
                  <a:srgbClr val="373734"/>
                </a:solidFill>
                <a:latin typeface="+mn-lt"/>
                <a:cs typeface="Calibri"/>
              </a:rPr>
              <a:t>coe@innorenew.eu</a:t>
            </a:r>
            <a:r>
              <a:rPr lang="it-IT" sz="1000" dirty="0">
                <a:solidFill>
                  <a:srgbClr val="373734"/>
                </a:solidFill>
                <a:latin typeface="+mn-lt"/>
                <a:cs typeface="Calibri"/>
              </a:rPr>
              <a:t>, </a:t>
            </a:r>
            <a:r>
              <a:rPr lang="it-IT" sz="1000" b="0" u="none" dirty="0" err="1">
                <a:solidFill>
                  <a:srgbClr val="373734"/>
                </a:solidFill>
                <a:latin typeface="Calibri"/>
                <a:cs typeface="Calibri"/>
              </a:rPr>
              <a:t>www.innorenew.eu</a:t>
            </a:r>
            <a:endParaRPr lang="it-IT" sz="1000" b="0" u="none" dirty="0">
              <a:solidFill>
                <a:srgbClr val="373734"/>
              </a:solidFill>
              <a:latin typeface="Calibri"/>
              <a:cs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5487425"/>
            <a:ext cx="10972800" cy="566738"/>
          </a:xfrm>
        </p:spPr>
        <p:txBody>
          <a:bodyPr anchor="b"/>
          <a:lstStyle>
            <a:lvl1pPr algn="l">
              <a:defRPr sz="3600" b="1">
                <a:solidFill>
                  <a:srgbClr val="373734"/>
                </a:solidFill>
              </a:defRPr>
            </a:lvl1pPr>
          </a:lstStyle>
          <a:p>
            <a:r>
              <a:rPr lang="sl-SI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0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03469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360259"/>
            <a:ext cx="10972800" cy="376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7554939" cy="365125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l">
              <a:defRPr sz="10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Horizon 2020 Framework Programme of the European Union; H2020 WIDESPREAD-2-Teaming: #739574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0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fld id="{D9FBC134-5898-1041-A112-29B275E191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9600" y="6356351"/>
            <a:ext cx="10972800" cy="45719"/>
          </a:xfrm>
          <a:prstGeom prst="rect">
            <a:avLst/>
          </a:prstGeom>
          <a:solidFill>
            <a:srgbClr val="D6DAC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5973" y="183651"/>
            <a:ext cx="651254" cy="647998"/>
          </a:xfrm>
          <a:prstGeom prst="rect">
            <a:avLst/>
          </a:prstGeom>
        </p:spPr>
      </p:pic>
      <p:sp>
        <p:nvSpPr>
          <p:cNvPr id="13" name="Footer Placeholder 4"/>
          <p:cNvSpPr txBox="1">
            <a:spLocks/>
          </p:cNvSpPr>
          <p:nvPr/>
        </p:nvSpPr>
        <p:spPr>
          <a:xfrm>
            <a:off x="8737599" y="183652"/>
            <a:ext cx="2875767" cy="647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it-IT" sz="1000" b="1" u="none" dirty="0" err="1">
                <a:solidFill>
                  <a:srgbClr val="373734"/>
                </a:solidFill>
                <a:latin typeface="Calibri"/>
                <a:cs typeface="Calibri"/>
              </a:rPr>
              <a:t>www.innorenew.eu</a:t>
            </a:r>
            <a:endParaRPr lang="it-IT" sz="1000" b="1" u="none" dirty="0">
              <a:solidFill>
                <a:srgbClr val="373734"/>
              </a:solidFill>
              <a:latin typeface="Calibri"/>
              <a:cs typeface="Calibri"/>
            </a:endParaRP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1630386" y="183652"/>
            <a:ext cx="2875767" cy="647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b="1" i="0" dirty="0" err="1">
                <a:solidFill>
                  <a:srgbClr val="67A332"/>
                </a:solidFill>
                <a:latin typeface="Calibri"/>
                <a:cs typeface="Calibri"/>
              </a:rPr>
              <a:t>InnoRenew</a:t>
            </a:r>
            <a:r>
              <a:rPr lang="it-IT" sz="1000" b="1" i="0" dirty="0">
                <a:solidFill>
                  <a:srgbClr val="67A332"/>
                </a:solidFill>
                <a:latin typeface="Calibri"/>
                <a:cs typeface="Calibri"/>
              </a:rPr>
              <a:t> </a:t>
            </a:r>
            <a:r>
              <a:rPr lang="it-IT" sz="1000" b="1" i="0" dirty="0" err="1">
                <a:solidFill>
                  <a:srgbClr val="67A332"/>
                </a:solidFill>
                <a:latin typeface="Calibri"/>
                <a:cs typeface="Calibri"/>
              </a:rPr>
              <a:t>CoE</a:t>
            </a:r>
            <a:r>
              <a:rPr lang="it-IT" sz="1000" b="1" i="0" dirty="0">
                <a:solidFill>
                  <a:srgbClr val="67A332"/>
                </a:solidFill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514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  <p:sldLayoutId id="2147483652" r:id="rId5"/>
    <p:sldLayoutId id="2147483653" r:id="rId6"/>
    <p:sldLayoutId id="2147483654" r:id="rId7"/>
    <p:sldLayoutId id="2147483663" r:id="rId8"/>
    <p:sldLayoutId id="2147483661" r:id="rId9"/>
    <p:sldLayoutId id="2147483662" r:id="rId10"/>
    <p:sldLayoutId id="2147483657" r:id="rId11"/>
    <p:sldLayoutId id="2147483664" r:id="rId12"/>
    <p:sldLayoutId id="2147483655" r:id="rId13"/>
    <p:sldLayoutId id="2147483656" r:id="rId14"/>
    <p:sldLayoutId id="2147483660" r:id="rId15"/>
    <p:sldLayoutId id="2147483665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373734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na.slavec@innorenew.e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innorenew.eu/project/innovation-activities-austrian-slovenian-companies-wood-value-chain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hyperlink" Target="https://innorenew.eu/project/revitalisation-of-traditional-industry-an-open-innovation-framework-for-slovenias-furniture-secto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hyperlink" Target="https://innorenew.eu/project/optimisation-sustainable-supply-chains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nnorenew.eu/project/optimization-problems-residual-biomass-value-chain/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s://innorenew.eu/project/reverse-logistics-network-residual-wood-biomas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innorenew.eu/project/underpinning-vital-role-forest-based-sector-circular-bio-economy-woodcircus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hyperlink" Target="https://innorenew.eu/project/wood-wood-products-lifetime-woolf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microdata/community-innovation-surve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noProof="0" dirty="0" err="1"/>
              <a:t>Dr.</a:t>
            </a:r>
            <a:r>
              <a:rPr lang="en-GB" noProof="0" dirty="0"/>
              <a:t> Ana Slavec</a:t>
            </a:r>
          </a:p>
          <a:p>
            <a:r>
              <a:rPr lang="en-GB" noProof="0" dirty="0">
                <a:solidFill>
                  <a:srgbClr val="79B94E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ana.slavec@innorenew.eu</a:t>
            </a:r>
            <a:endParaRPr lang="en-GB" noProof="0" dirty="0"/>
          </a:p>
          <a:p>
            <a:endParaRPr lang="en-GB" noProof="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200" noProof="0" dirty="0">
                <a:latin typeface="Hind"/>
                <a:cs typeface="Hind"/>
              </a:rPr>
              <a:t>Challenges with the reuse of data on circular economy: Experience of researchers at the InnoRenew CoE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9600" y="5314879"/>
            <a:ext cx="8017042" cy="914400"/>
          </a:xfrm>
        </p:spPr>
        <p:txBody>
          <a:bodyPr/>
          <a:lstStyle/>
          <a:p>
            <a:r>
              <a:rPr lang="en-GB" noProof="0" dirty="0"/>
              <a:t>CESSDA Roadshow series – Circular economy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Online, 28. 10. 2021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25116-BAA2-453F-B2E0-DB9409B7A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60" y="597311"/>
            <a:ext cx="146304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379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FD674-48AE-4EA3-B00B-938B50E3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Horizon 2020 Framework Programme of the European Union; H2020 WIDESPREAD-2-Teaming: #739574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1E760-B2DE-4950-A744-5EF55DB7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61AB8-FCD4-496F-B305-A65C1344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00317"/>
            <a:ext cx="10972800" cy="1143000"/>
          </a:xfrm>
        </p:spPr>
        <p:txBody>
          <a:bodyPr/>
          <a:lstStyle/>
          <a:p>
            <a:r>
              <a:rPr lang="en-GB" sz="3600" noProof="0" dirty="0"/>
              <a:t>About InnoRenew CoE</a:t>
            </a:r>
          </a:p>
        </p:txBody>
      </p:sp>
      <p:graphicFrame>
        <p:nvGraphicFramePr>
          <p:cNvPr id="9" name="Table 21">
            <a:extLst>
              <a:ext uri="{FF2B5EF4-FFF2-40B4-BE49-F238E27FC236}">
                <a16:creationId xmlns:a16="http://schemas.microsoft.com/office/drawing/2014/main" id="{A7D36BBD-4B10-4763-BEF4-121ECE59EA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009689"/>
              </p:ext>
            </p:extLst>
          </p:nvPr>
        </p:nvGraphicFramePr>
        <p:xfrm>
          <a:off x="609600" y="2263478"/>
          <a:ext cx="10972799" cy="312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6143">
                  <a:extLst>
                    <a:ext uri="{9D8B030D-6E8A-4147-A177-3AD203B41FA5}">
                      <a16:colId xmlns:a16="http://schemas.microsoft.com/office/drawing/2014/main" val="2320246945"/>
                    </a:ext>
                  </a:extLst>
                </a:gridCol>
                <a:gridCol w="1847857">
                  <a:extLst>
                    <a:ext uri="{9D8B030D-6E8A-4147-A177-3AD203B41FA5}">
                      <a16:colId xmlns:a16="http://schemas.microsoft.com/office/drawing/2014/main" val="3845742426"/>
                    </a:ext>
                  </a:extLst>
                </a:gridCol>
                <a:gridCol w="3828875">
                  <a:extLst>
                    <a:ext uri="{9D8B030D-6E8A-4147-A177-3AD203B41FA5}">
                      <a16:colId xmlns:a16="http://schemas.microsoft.com/office/drawing/2014/main" val="3295822007"/>
                    </a:ext>
                  </a:extLst>
                </a:gridCol>
                <a:gridCol w="235124">
                  <a:extLst>
                    <a:ext uri="{9D8B030D-6E8A-4147-A177-3AD203B41FA5}">
                      <a16:colId xmlns:a16="http://schemas.microsoft.com/office/drawing/2014/main" val="3425401756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387998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Human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Health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in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the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Built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Environment</a:t>
                      </a:r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Wood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modification</a:t>
                      </a:r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Renewable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Materials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Composites</a:t>
                      </a:r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822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sl-SI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  <a:p>
                      <a:endParaRPr lang="sl-SI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  <a:p>
                      <a:endParaRPr lang="sl-SI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  <a:p>
                      <a:endParaRPr lang="sl-SI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  <a:p>
                      <a:endParaRPr lang="sl-SI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459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Sustainabile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Building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with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Renewable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Materials</a:t>
                      </a:r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ICT in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Renewable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Materials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and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Sustainable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Building</a:t>
                      </a:r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Experimental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Design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and</a:t>
                      </a:r>
                      <a:r>
                        <a:rPr lang="sl-SI" sz="1700" b="1" dirty="0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 Data </a:t>
                      </a:r>
                      <a:r>
                        <a:rPr lang="sl-SI" sz="1700" b="1" dirty="0" err="1">
                          <a:solidFill>
                            <a:srgbClr val="67A332"/>
                          </a:solidFill>
                          <a:latin typeface="Hind"/>
                          <a:cs typeface="Hind"/>
                        </a:rPr>
                        <a:t>Analysis</a:t>
                      </a:r>
                      <a:endParaRPr lang="x-none" sz="1700" b="1" dirty="0">
                        <a:solidFill>
                          <a:srgbClr val="67A332"/>
                        </a:solidFill>
                        <a:latin typeface="Hind"/>
                        <a:cs typeface="Hind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46731"/>
                  </a:ext>
                </a:extLst>
              </a:tr>
            </a:tbl>
          </a:graphicData>
        </a:graphic>
      </p:graphicFrame>
      <p:sp>
        <p:nvSpPr>
          <p:cNvPr id="10" name="Title 12">
            <a:extLst>
              <a:ext uri="{FF2B5EF4-FFF2-40B4-BE49-F238E27FC236}">
                <a16:creationId xmlns:a16="http://schemas.microsoft.com/office/drawing/2014/main" id="{2B456B94-7F87-40A0-9BA9-65A67799BE23}"/>
              </a:ext>
            </a:extLst>
          </p:cNvPr>
          <p:cNvSpPr txBox="1">
            <a:spLocks/>
          </p:cNvSpPr>
          <p:nvPr/>
        </p:nvSpPr>
        <p:spPr>
          <a:xfrm>
            <a:off x="609600" y="110396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3734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Hind"/>
              <a:cs typeface="Hind"/>
            </a:endParaRPr>
          </a:p>
        </p:txBody>
      </p:sp>
      <p:pic>
        <p:nvPicPr>
          <p:cNvPr id="11" name="Picture 10" descr="A picture containing flower&#10;&#10;Description automatically generated">
            <a:extLst>
              <a:ext uri="{FF2B5EF4-FFF2-40B4-BE49-F238E27FC236}">
                <a16:creationId xmlns:a16="http://schemas.microsoft.com/office/drawing/2014/main" id="{DAA1A3E8-69E4-4097-A488-1B1B10177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728" y="4864518"/>
            <a:ext cx="1815271" cy="1815271"/>
          </a:xfrm>
          <a:prstGeom prst="rect">
            <a:avLst/>
          </a:prstGeom>
        </p:spPr>
      </p:pic>
      <p:pic>
        <p:nvPicPr>
          <p:cNvPr id="12" name="Picture 11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5350DAD9-72D6-480E-A278-528FBCD64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870" y="2518296"/>
            <a:ext cx="1469505" cy="1469505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16D3FF-62D0-4770-8A88-D8F649EE87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886" t="71355" r="43357" b="8084"/>
          <a:stretch/>
        </p:blipFill>
        <p:spPr>
          <a:xfrm>
            <a:off x="9909131" y="5106398"/>
            <a:ext cx="1836919" cy="1132510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2C4D1E71-8E30-4AE8-8624-91FE1B034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9164" y="2592465"/>
            <a:ext cx="1815271" cy="1815271"/>
          </a:xfrm>
          <a:prstGeom prst="rect">
            <a:avLst/>
          </a:prstGeom>
        </p:spPr>
      </p:pic>
      <p:pic>
        <p:nvPicPr>
          <p:cNvPr id="15" name="Picture 14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2193544F-7056-42D9-8C27-554941B75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2869" y="4792493"/>
            <a:ext cx="1469505" cy="1469505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9CBA8C87-4A55-4D78-BAB8-971305BA2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7728" y="2345412"/>
            <a:ext cx="1815271" cy="181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9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7B5E7C-AD12-46FA-AF23-8066B1BE4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308938"/>
            <a:ext cx="5386917" cy="604530"/>
          </a:xfrm>
        </p:spPr>
        <p:txBody>
          <a:bodyPr/>
          <a:lstStyle/>
          <a:p>
            <a:pPr algn="l"/>
            <a:r>
              <a:rPr lang="en-GB" sz="1800" i="0" noProof="0" dirty="0">
                <a:solidFill>
                  <a:srgbClr val="333333"/>
                </a:solidFill>
                <a:effectLst/>
                <a:latin typeface="dejavu_serifbook"/>
              </a:rPr>
              <a:t>Revitalisation of traditional industry: An open innovation framework for Slovenia‘s furniture sector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88683-9901-4183-AB04-EA879BC2D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2308938"/>
            <a:ext cx="5389033" cy="604530"/>
          </a:xfrm>
        </p:spPr>
        <p:txBody>
          <a:bodyPr/>
          <a:lstStyle/>
          <a:p>
            <a:pPr algn="l"/>
            <a:r>
              <a:rPr lang="en-GB" sz="1800" i="0" noProof="0" dirty="0">
                <a:solidFill>
                  <a:srgbClr val="333333"/>
                </a:solidFill>
                <a:effectLst/>
                <a:latin typeface="dejavu_serifbook"/>
              </a:rPr>
              <a:t>Innovation activities of Austrian and Slovenian companies in the wood-value chain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4CC62-2BAD-47A8-8788-1CB212B3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73407-A5DC-4D1C-B2B2-4F7ECA33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3</a:t>
            </a:fld>
            <a:endParaRPr lang="en-US"/>
          </a:p>
        </p:txBody>
      </p:sp>
      <p:pic>
        <p:nvPicPr>
          <p:cNvPr id="3074" name="Picture 2">
            <a:hlinkClick r:id="rId2"/>
            <a:extLst>
              <a:ext uri="{FF2B5EF4-FFF2-40B4-BE49-F238E27FC236}">
                <a16:creationId xmlns:a16="http://schemas.microsoft.com/office/drawing/2014/main" id="{F2920D31-40E5-41F6-9969-A8DB87957174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94" y="2979089"/>
            <a:ext cx="5389562" cy="292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E59D1-5EBD-49DA-851D-4928F036CF93}"/>
              </a:ext>
            </a:extLst>
          </p:cNvPr>
          <p:cNvSpPr txBox="1">
            <a:spLocks/>
          </p:cNvSpPr>
          <p:nvPr/>
        </p:nvSpPr>
        <p:spPr>
          <a:xfrm>
            <a:off x="609600" y="1100317"/>
            <a:ext cx="8979568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3734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l-SI" sz="3600" dirty="0" err="1">
                <a:solidFill>
                  <a:schemeClr val="accent3"/>
                </a:solidFill>
              </a:rPr>
              <a:t>Projects</a:t>
            </a:r>
            <a:r>
              <a:rPr lang="sl-SI" sz="3600" dirty="0">
                <a:solidFill>
                  <a:schemeClr val="accent3"/>
                </a:solidFill>
              </a:rPr>
              <a:t> </a:t>
            </a:r>
            <a:r>
              <a:rPr lang="sl-SI" sz="3600" dirty="0" err="1">
                <a:solidFill>
                  <a:schemeClr val="accent3"/>
                </a:solidFill>
              </a:rPr>
              <a:t>related</a:t>
            </a:r>
            <a:r>
              <a:rPr lang="sl-SI" sz="3600" dirty="0">
                <a:solidFill>
                  <a:schemeClr val="accent3"/>
                </a:solidFill>
              </a:rPr>
              <a:t> to </a:t>
            </a:r>
            <a:r>
              <a:rPr lang="sl-SI" sz="3600" dirty="0" err="1">
                <a:solidFill>
                  <a:schemeClr val="accent3"/>
                </a:solidFill>
              </a:rPr>
              <a:t>circular</a:t>
            </a:r>
            <a:r>
              <a:rPr lang="sl-SI" sz="3600" dirty="0">
                <a:solidFill>
                  <a:schemeClr val="accent3"/>
                </a:solidFill>
              </a:rPr>
              <a:t> </a:t>
            </a:r>
            <a:r>
              <a:rPr lang="sl-SI" sz="3600" dirty="0" err="1">
                <a:solidFill>
                  <a:schemeClr val="accent3"/>
                </a:solidFill>
              </a:rPr>
              <a:t>economy</a:t>
            </a:r>
            <a:r>
              <a:rPr lang="sl-SI" sz="3600" dirty="0">
                <a:solidFill>
                  <a:schemeClr val="accent3"/>
                </a:solidFill>
              </a:rPr>
              <a:t> (1/3)</a:t>
            </a:r>
            <a:endParaRPr lang="en-SI" sz="3600" dirty="0">
              <a:solidFill>
                <a:schemeClr val="accent3"/>
              </a:solidFill>
            </a:endParaRPr>
          </a:p>
        </p:txBody>
      </p:sp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F6091E40-970B-47EB-9E14-84512175B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5" y="2979089"/>
            <a:ext cx="4957089" cy="292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480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7B5E7C-AD12-46FA-AF23-8066B1BE4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1" y="5024250"/>
            <a:ext cx="2590800" cy="822758"/>
          </a:xfrm>
        </p:spPr>
        <p:txBody>
          <a:bodyPr/>
          <a:lstStyle/>
          <a:p>
            <a:pPr algn="l"/>
            <a:r>
              <a:rPr lang="en-GB" sz="1800" noProof="0" dirty="0">
                <a:solidFill>
                  <a:srgbClr val="333333"/>
                </a:solidFill>
                <a:latin typeface="dejavu_serifbook"/>
              </a:rPr>
              <a:t>Optimisation problems of the residual biomass value chain</a:t>
            </a:r>
            <a:endParaRPr lang="en-GB" sz="1800" i="0" noProof="0" dirty="0">
              <a:solidFill>
                <a:srgbClr val="333333"/>
              </a:solidFill>
              <a:effectLst/>
              <a:latin typeface="dejavu_serifbook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88683-9901-4183-AB04-EA879BC2D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2308938"/>
            <a:ext cx="5389033" cy="604530"/>
          </a:xfrm>
        </p:spPr>
        <p:txBody>
          <a:bodyPr/>
          <a:lstStyle/>
          <a:p>
            <a:pPr algn="l"/>
            <a:r>
              <a:rPr lang="en-GB" sz="1800" i="0" noProof="0" dirty="0">
                <a:solidFill>
                  <a:srgbClr val="333333"/>
                </a:solidFill>
                <a:effectLst/>
                <a:latin typeface="dejavu_serifbook"/>
              </a:rPr>
              <a:t>Reverse logistic network of residual wood biomass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4CC62-2BAD-47A8-8788-1CB212B3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73407-A5DC-4D1C-B2B2-4F7ECA33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4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E59D1-5EBD-49DA-851D-4928F036CF93}"/>
              </a:ext>
            </a:extLst>
          </p:cNvPr>
          <p:cNvSpPr txBox="1">
            <a:spLocks/>
          </p:cNvSpPr>
          <p:nvPr/>
        </p:nvSpPr>
        <p:spPr>
          <a:xfrm>
            <a:off x="609600" y="1100317"/>
            <a:ext cx="8979568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3734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l-SI" sz="3600" dirty="0" err="1">
                <a:solidFill>
                  <a:schemeClr val="accent3"/>
                </a:solidFill>
              </a:rPr>
              <a:t>Projects</a:t>
            </a:r>
            <a:r>
              <a:rPr lang="sl-SI" sz="3600" dirty="0">
                <a:solidFill>
                  <a:schemeClr val="accent3"/>
                </a:solidFill>
              </a:rPr>
              <a:t> </a:t>
            </a:r>
            <a:r>
              <a:rPr lang="sl-SI" sz="3600" dirty="0" err="1">
                <a:solidFill>
                  <a:schemeClr val="accent3"/>
                </a:solidFill>
              </a:rPr>
              <a:t>related</a:t>
            </a:r>
            <a:r>
              <a:rPr lang="sl-SI" sz="3600" dirty="0">
                <a:solidFill>
                  <a:schemeClr val="accent3"/>
                </a:solidFill>
              </a:rPr>
              <a:t> to </a:t>
            </a:r>
            <a:r>
              <a:rPr lang="sl-SI" sz="3600" dirty="0" err="1">
                <a:solidFill>
                  <a:schemeClr val="accent3"/>
                </a:solidFill>
              </a:rPr>
              <a:t>circular</a:t>
            </a:r>
            <a:r>
              <a:rPr lang="sl-SI" sz="3600" dirty="0">
                <a:solidFill>
                  <a:schemeClr val="accent3"/>
                </a:solidFill>
              </a:rPr>
              <a:t> </a:t>
            </a:r>
            <a:r>
              <a:rPr lang="sl-SI" sz="3600" dirty="0" err="1">
                <a:solidFill>
                  <a:schemeClr val="accent3"/>
                </a:solidFill>
              </a:rPr>
              <a:t>economy</a:t>
            </a:r>
            <a:r>
              <a:rPr lang="sl-SI" sz="3600" dirty="0">
                <a:solidFill>
                  <a:schemeClr val="accent3"/>
                </a:solidFill>
              </a:rPr>
              <a:t> (2/3)</a:t>
            </a:r>
            <a:endParaRPr lang="en-SI" sz="3600" dirty="0">
              <a:solidFill>
                <a:schemeClr val="accent3"/>
              </a:solidFill>
            </a:endParaRPr>
          </a:p>
        </p:txBody>
      </p:sp>
      <p:pic>
        <p:nvPicPr>
          <p:cNvPr id="2052" name="Picture 4">
            <a:hlinkClick r:id="rId2"/>
            <a:extLst>
              <a:ext uri="{FF2B5EF4-FFF2-40B4-BE49-F238E27FC236}">
                <a16:creationId xmlns:a16="http://schemas.microsoft.com/office/drawing/2014/main" id="{75B2913C-F783-4BF9-AE6C-D1F72C5A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077" y="2403880"/>
            <a:ext cx="2751556" cy="172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hlinkClick r:id="rId4"/>
            <a:extLst>
              <a:ext uri="{FF2B5EF4-FFF2-40B4-BE49-F238E27FC236}">
                <a16:creationId xmlns:a16="http://schemas.microsoft.com/office/drawing/2014/main" id="{4671772D-145A-4A78-9360-37F0551CAC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64355"/>
          <a:stretch/>
        </p:blipFill>
        <p:spPr bwMode="auto">
          <a:xfrm>
            <a:off x="6280484" y="3137044"/>
            <a:ext cx="4993105" cy="266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hlinkClick r:id="rId6"/>
            <a:extLst>
              <a:ext uri="{FF2B5EF4-FFF2-40B4-BE49-F238E27FC236}">
                <a16:creationId xmlns:a16="http://schemas.microsoft.com/office/drawing/2014/main" id="{D71D4BE6-A180-414F-BB42-5973DB16D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32" y="4124207"/>
            <a:ext cx="2844801" cy="16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43D96CD-9056-4B54-ACA4-C19032D030E7}"/>
              </a:ext>
            </a:extLst>
          </p:cNvPr>
          <p:cNvSpPr txBox="1">
            <a:spLocks/>
          </p:cNvSpPr>
          <p:nvPr/>
        </p:nvSpPr>
        <p:spPr>
          <a:xfrm>
            <a:off x="762001" y="2361004"/>
            <a:ext cx="2590800" cy="8227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rgbClr val="373734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800" dirty="0" err="1">
                <a:solidFill>
                  <a:srgbClr val="333333"/>
                </a:solidFill>
                <a:latin typeface="dejavu_serifbook"/>
              </a:rPr>
              <a:t>Optimisation</a:t>
            </a:r>
            <a:r>
              <a:rPr lang="sl-SI" sz="1800" dirty="0">
                <a:solidFill>
                  <a:srgbClr val="333333"/>
                </a:solidFill>
                <a:latin typeface="dejavu_serifbook"/>
              </a:rPr>
              <a:t> </a:t>
            </a:r>
            <a:r>
              <a:rPr lang="sl-SI" sz="1800" dirty="0" err="1">
                <a:solidFill>
                  <a:srgbClr val="333333"/>
                </a:solidFill>
                <a:latin typeface="dejavu_serifbook"/>
              </a:rPr>
              <a:t>for</a:t>
            </a:r>
            <a:r>
              <a:rPr lang="sl-SI" sz="1800" dirty="0">
                <a:solidFill>
                  <a:srgbClr val="333333"/>
                </a:solidFill>
                <a:latin typeface="dejavu_serifbook"/>
              </a:rPr>
              <a:t> </a:t>
            </a:r>
            <a:r>
              <a:rPr lang="sl-SI" sz="1800" dirty="0" err="1">
                <a:solidFill>
                  <a:srgbClr val="333333"/>
                </a:solidFill>
                <a:latin typeface="dejavu_serifbook"/>
              </a:rPr>
              <a:t>sustainable</a:t>
            </a:r>
            <a:r>
              <a:rPr lang="sl-SI" sz="1800" dirty="0">
                <a:solidFill>
                  <a:srgbClr val="333333"/>
                </a:solidFill>
                <a:latin typeface="dejavu_serifbook"/>
              </a:rPr>
              <a:t> </a:t>
            </a:r>
            <a:r>
              <a:rPr lang="sl-SI" sz="1800" dirty="0" err="1">
                <a:solidFill>
                  <a:srgbClr val="333333"/>
                </a:solidFill>
                <a:latin typeface="dejavu_serifbook"/>
              </a:rPr>
              <a:t>supply</a:t>
            </a:r>
            <a:r>
              <a:rPr lang="sl-SI" sz="1800" dirty="0">
                <a:solidFill>
                  <a:srgbClr val="333333"/>
                </a:solidFill>
                <a:latin typeface="dejavu_serifbook"/>
              </a:rPr>
              <a:t> </a:t>
            </a:r>
            <a:r>
              <a:rPr lang="sl-SI" sz="1800" dirty="0" err="1">
                <a:solidFill>
                  <a:srgbClr val="333333"/>
                </a:solidFill>
                <a:latin typeface="dejavu_serifbook"/>
              </a:rPr>
              <a:t>chains</a:t>
            </a:r>
            <a:endParaRPr lang="en-GB" sz="1800" dirty="0">
              <a:solidFill>
                <a:srgbClr val="333333"/>
              </a:solidFill>
              <a:latin typeface="dejavu_serifbook"/>
            </a:endParaRPr>
          </a:p>
        </p:txBody>
      </p:sp>
    </p:spTree>
    <p:extLst>
      <p:ext uri="{BB962C8B-B14F-4D97-AF65-F5344CB8AC3E}">
        <p14:creationId xmlns:p14="http://schemas.microsoft.com/office/powerpoint/2010/main" val="421582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7B5E7C-AD12-46FA-AF23-8066B1BE4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308938"/>
            <a:ext cx="5386917" cy="604530"/>
          </a:xfrm>
        </p:spPr>
        <p:txBody>
          <a:bodyPr/>
          <a:lstStyle/>
          <a:p>
            <a:pPr algn="l"/>
            <a:r>
              <a:rPr lang="en-GB" sz="1800" noProof="0" dirty="0">
                <a:solidFill>
                  <a:srgbClr val="333333"/>
                </a:solidFill>
                <a:latin typeface="dejavu_serifbook"/>
              </a:rPr>
              <a:t>Underpinning the vital role of the forest-based sector in the Circular Bio-Economy (</a:t>
            </a:r>
            <a:r>
              <a:rPr lang="en-GB" sz="1800" noProof="0" dirty="0" err="1">
                <a:solidFill>
                  <a:srgbClr val="333333"/>
                </a:solidFill>
                <a:latin typeface="dejavu_serifbook"/>
              </a:rPr>
              <a:t>WoodCircus</a:t>
            </a:r>
            <a:r>
              <a:rPr lang="en-GB" sz="1800" noProof="0" dirty="0">
                <a:solidFill>
                  <a:srgbClr val="333333"/>
                </a:solidFill>
                <a:latin typeface="dejavu_serifbook"/>
              </a:rPr>
              <a:t>)</a:t>
            </a:r>
            <a:endParaRPr lang="en-GB" sz="1800" i="0" noProof="0" dirty="0">
              <a:solidFill>
                <a:srgbClr val="333333"/>
              </a:solidFill>
              <a:effectLst/>
              <a:latin typeface="dejavu_serifbook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88683-9901-4183-AB04-EA879BC2D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2308938"/>
            <a:ext cx="5389033" cy="604530"/>
          </a:xfrm>
        </p:spPr>
        <p:txBody>
          <a:bodyPr/>
          <a:lstStyle/>
          <a:p>
            <a:pPr algn="l"/>
            <a:r>
              <a:rPr lang="en-GB" sz="1800" i="0" noProof="0" dirty="0">
                <a:solidFill>
                  <a:srgbClr val="333333"/>
                </a:solidFill>
                <a:effectLst/>
                <a:latin typeface="dejavu_serifbook"/>
              </a:rPr>
              <a:t>Wood and wood products over a lifetime (WOOLF)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4CC62-2BAD-47A8-8788-1CB212B3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73407-A5DC-4D1C-B2B2-4F7ECA33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5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E59D1-5EBD-49DA-851D-4928F036CF93}"/>
              </a:ext>
            </a:extLst>
          </p:cNvPr>
          <p:cNvSpPr txBox="1">
            <a:spLocks/>
          </p:cNvSpPr>
          <p:nvPr/>
        </p:nvSpPr>
        <p:spPr>
          <a:xfrm>
            <a:off x="609600" y="1100317"/>
            <a:ext cx="8979568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3734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sl-SI" sz="3600" dirty="0" err="1">
                <a:solidFill>
                  <a:schemeClr val="accent3"/>
                </a:solidFill>
              </a:rPr>
              <a:t>Projects</a:t>
            </a:r>
            <a:r>
              <a:rPr lang="sl-SI" sz="3600" dirty="0">
                <a:solidFill>
                  <a:schemeClr val="accent3"/>
                </a:solidFill>
              </a:rPr>
              <a:t> </a:t>
            </a:r>
            <a:r>
              <a:rPr lang="sl-SI" sz="3600" dirty="0" err="1">
                <a:solidFill>
                  <a:schemeClr val="accent3"/>
                </a:solidFill>
              </a:rPr>
              <a:t>related</a:t>
            </a:r>
            <a:r>
              <a:rPr lang="sl-SI" sz="3600" dirty="0">
                <a:solidFill>
                  <a:schemeClr val="accent3"/>
                </a:solidFill>
              </a:rPr>
              <a:t> to </a:t>
            </a:r>
            <a:r>
              <a:rPr lang="sl-SI" sz="3600" dirty="0" err="1">
                <a:solidFill>
                  <a:schemeClr val="accent3"/>
                </a:solidFill>
              </a:rPr>
              <a:t>circular</a:t>
            </a:r>
            <a:r>
              <a:rPr lang="sl-SI" sz="3600" dirty="0">
                <a:solidFill>
                  <a:schemeClr val="accent3"/>
                </a:solidFill>
              </a:rPr>
              <a:t> </a:t>
            </a:r>
            <a:r>
              <a:rPr lang="sl-SI" sz="3600" dirty="0" err="1">
                <a:solidFill>
                  <a:schemeClr val="accent3"/>
                </a:solidFill>
              </a:rPr>
              <a:t>economy</a:t>
            </a:r>
            <a:r>
              <a:rPr lang="sl-SI" sz="3600" dirty="0">
                <a:solidFill>
                  <a:schemeClr val="accent3"/>
                </a:solidFill>
              </a:rPr>
              <a:t> (3/3)</a:t>
            </a:r>
            <a:endParaRPr lang="en-SI" sz="3600" dirty="0">
              <a:solidFill>
                <a:schemeClr val="accent3"/>
              </a:solidFill>
            </a:endParaRPr>
          </a:p>
        </p:txBody>
      </p:sp>
      <p:pic>
        <p:nvPicPr>
          <p:cNvPr id="3074" name="Picture 2">
            <a:hlinkClick r:id="rId2"/>
            <a:extLst>
              <a:ext uri="{FF2B5EF4-FFF2-40B4-BE49-F238E27FC236}">
                <a16:creationId xmlns:a16="http://schemas.microsoft.com/office/drawing/2014/main" id="{0A6248D6-4E49-4C73-98E8-688E274402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24507"/>
          <a:stretch/>
        </p:blipFill>
        <p:spPr bwMode="auto">
          <a:xfrm>
            <a:off x="609599" y="3090488"/>
            <a:ext cx="5186766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4"/>
            <a:extLst>
              <a:ext uri="{FF2B5EF4-FFF2-40B4-BE49-F238E27FC236}">
                <a16:creationId xmlns:a16="http://schemas.microsoft.com/office/drawing/2014/main" id="{82348463-2BA9-4F9B-AED7-F220FA088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014" y="3090488"/>
            <a:ext cx="568173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53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4DB7-F6A7-488A-B6D6-AC33E456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360259"/>
            <a:ext cx="5186767" cy="3765905"/>
          </a:xfrm>
        </p:spPr>
        <p:txBody>
          <a:bodyPr>
            <a:normAutofit/>
          </a:bodyPr>
          <a:lstStyle/>
          <a:p>
            <a:r>
              <a:rPr lang="en-GB" sz="2600" noProof="0" dirty="0"/>
              <a:t>Statistical office(s) and Eurostat</a:t>
            </a:r>
          </a:p>
          <a:p>
            <a:pPr lvl="1"/>
            <a:r>
              <a:rPr lang="en-GB" sz="2400" noProof="0" dirty="0">
                <a:solidFill>
                  <a:srgbClr val="67A33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innovation survey</a:t>
            </a:r>
            <a:endParaRPr lang="en-GB" sz="2400" noProof="0" dirty="0">
              <a:solidFill>
                <a:srgbClr val="67A332"/>
              </a:solidFill>
            </a:endParaRPr>
          </a:p>
          <a:p>
            <a:r>
              <a:rPr lang="en-GB" sz="2600" noProof="0" dirty="0"/>
              <a:t>Slovenian Forestry Institute</a:t>
            </a:r>
          </a:p>
          <a:p>
            <a:r>
              <a:rPr lang="en-GB" sz="2600" noProof="0" dirty="0"/>
              <a:t>Data collected directly from enterprises (e.g. waste management data, electrical consumption, water use, salary ranges, materials used)</a:t>
            </a:r>
          </a:p>
          <a:p>
            <a:endParaRPr lang="en-GB" sz="2600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FD674-48AE-4EA3-B00B-938B50E3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1E760-B2DE-4950-A744-5EF55DB7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61AB8-FCD4-496F-B305-A65C1344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00317"/>
            <a:ext cx="10972800" cy="1143000"/>
          </a:xfrm>
        </p:spPr>
        <p:txBody>
          <a:bodyPr/>
          <a:lstStyle/>
          <a:p>
            <a:r>
              <a:rPr lang="en-GB" sz="3600" noProof="0" dirty="0">
                <a:solidFill>
                  <a:srgbClr val="67A332"/>
                </a:solidFill>
              </a:rPr>
              <a:t>Secondary data sources</a:t>
            </a:r>
          </a:p>
        </p:txBody>
      </p:sp>
      <p:pic>
        <p:nvPicPr>
          <p:cNvPr id="4098" name="Picture 2" descr="laptop, computer, writing, work, hand, screen, typing, working, table, person, woman, keyboard, technology, mouse, busy, female, web, internet, finger, office, communication, human, professional, business, nail, modern, close up, pc, information, connection, job, wireless, data, online, occupation, interaction, computer keyboard, browsing, business woman, keypad, human hands, human action">
            <a:extLst>
              <a:ext uri="{FF2B5EF4-FFF2-40B4-BE49-F238E27FC236}">
                <a16:creationId xmlns:a16="http://schemas.microsoft.com/office/drawing/2014/main" id="{611BFBDA-08A8-42AB-8E72-3FCF35385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410" y="2473504"/>
            <a:ext cx="5478990" cy="365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513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4DB7-F6A7-488A-B6D6-AC33E456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360259"/>
            <a:ext cx="6152148" cy="3765905"/>
          </a:xfrm>
        </p:spPr>
        <p:txBody>
          <a:bodyPr>
            <a:noAutofit/>
          </a:bodyPr>
          <a:lstStyle/>
          <a:p>
            <a:r>
              <a:rPr lang="en-GB" sz="2400" noProof="0" dirty="0"/>
              <a:t>No data for certain categories of units (e.g. micro-enterprises, farms)</a:t>
            </a:r>
          </a:p>
          <a:p>
            <a:r>
              <a:rPr lang="en-GB" sz="2400" noProof="0" dirty="0"/>
              <a:t>No network data between different actors in the system available so we have to rely on simulations instead of actual data</a:t>
            </a:r>
          </a:p>
          <a:p>
            <a:r>
              <a:rPr lang="en-GB" sz="2400" noProof="0" dirty="0"/>
              <a:t>No data for specific topics (e.g. attitudes towards products made from used wood)</a:t>
            </a:r>
          </a:p>
          <a:p>
            <a:r>
              <a:rPr lang="en-GB" sz="2400" noProof="0" dirty="0"/>
              <a:t>Timeliness issues (data available only up to a certain year, long wait for most recent data)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FD674-48AE-4EA3-B00B-938B50E3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1E760-B2DE-4950-A744-5EF55DB7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61AB8-FCD4-496F-B305-A65C1344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00317"/>
            <a:ext cx="10972800" cy="1143000"/>
          </a:xfrm>
        </p:spPr>
        <p:txBody>
          <a:bodyPr/>
          <a:lstStyle/>
          <a:p>
            <a:r>
              <a:rPr lang="en-GB" sz="3200" noProof="0" dirty="0">
                <a:solidFill>
                  <a:srgbClr val="67A332"/>
                </a:solidFill>
              </a:rPr>
              <a:t>Issue 1: No data available for certain domains and topics</a:t>
            </a:r>
          </a:p>
        </p:txBody>
      </p:sp>
      <p:pic>
        <p:nvPicPr>
          <p:cNvPr id="7" name="Picture 6" descr="Colorful software or web code on a computer monitor">
            <a:extLst>
              <a:ext uri="{FF2B5EF4-FFF2-40B4-BE49-F238E27FC236}">
                <a16:creationId xmlns:a16="http://schemas.microsoft.com/office/drawing/2014/main" id="{E8ADE88D-75B5-4634-A48E-E7269A5B6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702" y="2912938"/>
            <a:ext cx="4488698" cy="299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96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4DB7-F6A7-488A-B6D6-AC33E456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360259"/>
            <a:ext cx="6152148" cy="3765905"/>
          </a:xfrm>
        </p:spPr>
        <p:txBody>
          <a:bodyPr>
            <a:noAutofit/>
          </a:bodyPr>
          <a:lstStyle/>
          <a:p>
            <a:r>
              <a:rPr lang="en-GB" sz="2800" noProof="0" dirty="0"/>
              <a:t>Some data available only on yearly level so it is not </a:t>
            </a:r>
            <a:r>
              <a:rPr lang="en-GB" sz="2800" noProof="0" dirty="0">
                <a:sym typeface="Wingdings" panose="05000000000000000000" pitchFamily="2" charset="2"/>
              </a:rPr>
              <a:t>possible to analyse seasonality patterns</a:t>
            </a:r>
          </a:p>
          <a:p>
            <a:r>
              <a:rPr lang="en-GB" sz="2800" noProof="0" dirty="0">
                <a:sym typeface="Wingdings" panose="05000000000000000000" pitchFamily="2" charset="2"/>
              </a:rPr>
              <a:t>Only total sum data available, without specific subcategories (e.g. no </a:t>
            </a:r>
            <a:r>
              <a:rPr lang="en-GB" sz="2800" noProof="0" dirty="0" err="1">
                <a:sym typeface="Wingdings" panose="05000000000000000000" pitchFamily="2" charset="2"/>
              </a:rPr>
              <a:t>facilty</a:t>
            </a:r>
            <a:r>
              <a:rPr lang="en-GB" sz="2800" noProof="0" dirty="0">
                <a:sym typeface="Wingdings" panose="05000000000000000000" pitchFamily="2" charset="2"/>
              </a:rPr>
              <a:t> types for waste data processing data)</a:t>
            </a:r>
            <a:endParaRPr lang="en-GB" sz="2800" noProof="0" dirty="0"/>
          </a:p>
          <a:p>
            <a:r>
              <a:rPr lang="en-GB" sz="2800" noProof="0" dirty="0"/>
              <a:t>Interoperability issues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FD674-48AE-4EA3-B00B-938B50E3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1E760-B2DE-4950-A744-5EF55DB7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61AB8-FCD4-496F-B305-A65C1344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00317"/>
            <a:ext cx="10972800" cy="1143000"/>
          </a:xfrm>
        </p:spPr>
        <p:txBody>
          <a:bodyPr/>
          <a:lstStyle/>
          <a:p>
            <a:r>
              <a:rPr lang="en-GB" sz="3200" noProof="0" dirty="0">
                <a:solidFill>
                  <a:srgbClr val="67A332"/>
                </a:solidFill>
              </a:rPr>
              <a:t>Issue 2: Only aggregate data available, no microdata</a:t>
            </a:r>
          </a:p>
        </p:txBody>
      </p:sp>
      <p:pic>
        <p:nvPicPr>
          <p:cNvPr id="6148" name="Picture 4" descr="person using black laptop computer">
            <a:extLst>
              <a:ext uri="{FF2B5EF4-FFF2-40B4-BE49-F238E27FC236}">
                <a16:creationId xmlns:a16="http://schemas.microsoft.com/office/drawing/2014/main" id="{A226EAFE-9A86-445C-9063-836685902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747" y="2711540"/>
            <a:ext cx="4762501" cy="317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318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4DB7-F6A7-488A-B6D6-AC33E4564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360259"/>
            <a:ext cx="6452938" cy="3765905"/>
          </a:xfrm>
        </p:spPr>
        <p:txBody>
          <a:bodyPr>
            <a:normAutofit fontScale="92500" lnSpcReduction="10000"/>
          </a:bodyPr>
          <a:lstStyle/>
          <a:p>
            <a:r>
              <a:rPr lang="en-GB" sz="2600" noProof="0" dirty="0"/>
              <a:t>Company data usually under strict non-disclosure agreements</a:t>
            </a:r>
          </a:p>
          <a:p>
            <a:r>
              <a:rPr lang="en-GB" sz="2600" noProof="0" dirty="0"/>
              <a:t>Inconveniences with the use of official data</a:t>
            </a:r>
          </a:p>
          <a:p>
            <a:pPr lvl="1"/>
            <a:r>
              <a:rPr lang="en-GB" sz="2200" noProof="0" dirty="0"/>
              <a:t>Eurostat microdata can be accessed only through desktop computers, no laptops allowed</a:t>
            </a:r>
          </a:p>
          <a:p>
            <a:pPr lvl="1"/>
            <a:r>
              <a:rPr lang="en-GB" sz="2200" noProof="0" dirty="0"/>
              <a:t>Statistical offices offer possibility to use safe rooms but the amount and frequency of data exports is limited (e.g. exports of values below a certain threshold is not allowed)</a:t>
            </a:r>
          </a:p>
          <a:p>
            <a:pPr lvl="1"/>
            <a:r>
              <a:rPr lang="en-GB" sz="2200" noProof="0" dirty="0"/>
              <a:t>VPN option required rental of equipment</a:t>
            </a:r>
          </a:p>
          <a:p>
            <a:r>
              <a:rPr lang="en-GB" sz="2600" noProof="0" dirty="0"/>
              <a:t>Reproducibility issues</a:t>
            </a:r>
            <a:endParaRPr lang="en-GB" sz="2200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FD674-48AE-4EA3-B00B-938B50E3D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Horizon 2020 Framework </a:t>
            </a:r>
            <a:r>
              <a:rPr lang="en-US" dirty="0" err="1"/>
              <a:t>Programme</a:t>
            </a:r>
            <a:r>
              <a:rPr lang="en-US" dirty="0"/>
              <a:t> of the European Union; H2020 WIDESPREAD-2-Teaming: #739574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1E760-B2DE-4950-A744-5EF55DB7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61AB8-FCD4-496F-B305-A65C1344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00317"/>
            <a:ext cx="10972800" cy="1143000"/>
          </a:xfrm>
        </p:spPr>
        <p:txBody>
          <a:bodyPr/>
          <a:lstStyle/>
          <a:p>
            <a:r>
              <a:rPr lang="en-GB" sz="3200" noProof="0" dirty="0">
                <a:solidFill>
                  <a:srgbClr val="67A332"/>
                </a:solidFill>
              </a:rPr>
              <a:t>Issue 3: Data available only under strict protection measures</a:t>
            </a:r>
          </a:p>
        </p:txBody>
      </p:sp>
      <p:pic>
        <p:nvPicPr>
          <p:cNvPr id="5122" name="Picture 2" descr="white printing paper with numbers">
            <a:extLst>
              <a:ext uri="{FF2B5EF4-FFF2-40B4-BE49-F238E27FC236}">
                <a16:creationId xmlns:a16="http://schemas.microsoft.com/office/drawing/2014/main" id="{CA6C310C-9EC3-472B-9D3A-EC7DF5500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023" y="3080083"/>
            <a:ext cx="4207223" cy="28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754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Horizon 2020 Framework Programme of the European Union; H2020 WIDESPREAD-2-Teaming: #739574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BC134-5898-1041-A112-29B275E19148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Thank you for your attention.</a:t>
            </a:r>
          </a:p>
        </p:txBody>
      </p:sp>
      <p:pic>
        <p:nvPicPr>
          <p:cNvPr id="7" name="Picture 6" descr="A picture containing water, outdoor, sky, harbor&#10;&#10;Description automatically generated">
            <a:extLst>
              <a:ext uri="{FF2B5EF4-FFF2-40B4-BE49-F238E27FC236}">
                <a16:creationId xmlns:a16="http://schemas.microsoft.com/office/drawing/2014/main" id="{DE47088C-493D-471F-9367-5A14E5645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271" b="9901"/>
          <a:stretch/>
        </p:blipFill>
        <p:spPr>
          <a:xfrm>
            <a:off x="0" y="1383152"/>
            <a:ext cx="11582400" cy="403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26636"/>
      </p:ext>
    </p:extLst>
  </p:cSld>
  <p:clrMapOvr>
    <a:masterClrMapping/>
  </p:clrMapOvr>
</p:sld>
</file>

<file path=ppt/theme/theme1.xml><?xml version="1.0" encoding="utf-8"?>
<a:theme xmlns:a="http://schemas.openxmlformats.org/drawingml/2006/main" name="PPTtemplateSystemFo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8D8231A1-38D3-3643-9A61-56D2C93EA705}" vid="{A9F1DC50-B1E9-D74B-8575-1F5602A43E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631B8DCFDF8949BD6FF1C64206746C" ma:contentTypeVersion="11" ma:contentTypeDescription="Ustvari nov dokument." ma:contentTypeScope="" ma:versionID="a6f8481462ce26fb435bbcebcd3fa0a0">
  <xsd:schema xmlns:xsd="http://www.w3.org/2001/XMLSchema" xmlns:xs="http://www.w3.org/2001/XMLSchema" xmlns:p="http://schemas.microsoft.com/office/2006/metadata/properties" xmlns:ns3="9d13c916-9573-4e0e-ba2f-8da3615cf801" xmlns:ns4="09dcc16a-2762-4692-beac-41e4ac474915" targetNamespace="http://schemas.microsoft.com/office/2006/metadata/properties" ma:root="true" ma:fieldsID="94560714c21423269d01d562327d549a" ns3:_="" ns4:_="">
    <xsd:import namespace="9d13c916-9573-4e0e-ba2f-8da3615cf801"/>
    <xsd:import namespace="09dcc16a-2762-4692-beac-41e4ac47491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3c916-9573-4e0e-ba2f-8da3615cf8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dcc16a-2762-4692-beac-41e4ac47491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Razprševanje namiga za skupno rab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BA854B-5395-40DB-A1C4-4B5DAF426D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13c916-9573-4e0e-ba2f-8da3615cf801"/>
    <ds:schemaRef ds:uri="09dcc16a-2762-4692-beac-41e4ac474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756F85-B2DF-43E9-95C7-D3604C2C18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673221-6FD2-4171-AB39-459F242C9E4E}">
  <ds:schemaRefs>
    <ds:schemaRef ds:uri="http://purl.org/dc/terms/"/>
    <ds:schemaRef ds:uri="09dcc16a-2762-4692-beac-41e4ac474915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d13c916-9573-4e0e-ba2f-8da3615cf80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Wide-PPTtemplateSystemFont</Template>
  <TotalTime>3757</TotalTime>
  <Words>570</Words>
  <Application>Microsoft Office PowerPoint</Application>
  <PresentationFormat>Widescreen</PresentationFormat>
  <Paragraphs>70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dejavu_serifbook</vt:lpstr>
      <vt:lpstr>Hind</vt:lpstr>
      <vt:lpstr>PPTtemplateSystemFont</vt:lpstr>
      <vt:lpstr>Challenges with the reuse of data on circular economy: Experience of researchers at the InnoRenew CoE</vt:lpstr>
      <vt:lpstr>About InnoRenew CoE</vt:lpstr>
      <vt:lpstr>PowerPoint Presentation</vt:lpstr>
      <vt:lpstr>PowerPoint Presentation</vt:lpstr>
      <vt:lpstr>PowerPoint Presentation</vt:lpstr>
      <vt:lpstr>Secondary data sources</vt:lpstr>
      <vt:lpstr>Issue 1: No data available for certain domains and topics</vt:lpstr>
      <vt:lpstr>Issue 2: Only aggregate data available, no microdata</vt:lpstr>
      <vt:lpstr>Issue 3: Data available only under strict protection measures</vt:lpstr>
      <vt:lpstr>Thank you for your attention.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Slavec</dc:creator>
  <cp:lastModifiedBy>Ana Slavec</cp:lastModifiedBy>
  <cp:revision>157</cp:revision>
  <dcterms:created xsi:type="dcterms:W3CDTF">2019-09-16T17:23:25Z</dcterms:created>
  <dcterms:modified xsi:type="dcterms:W3CDTF">2021-10-28T12:42:23Z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0x010100D6631B8DCFDF8949BD6FF1C64206746C</vt:lpwstr>
  </property>
</Properties>
</file>